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304" r:id="rId3"/>
    <p:sldId id="294" r:id="rId4"/>
    <p:sldId id="279" r:id="rId5"/>
    <p:sldId id="263" r:id="rId6"/>
    <p:sldId id="264" r:id="rId7"/>
    <p:sldId id="265" r:id="rId8"/>
    <p:sldId id="286" r:id="rId9"/>
    <p:sldId id="303" r:id="rId10"/>
    <p:sldId id="292" r:id="rId11"/>
    <p:sldId id="293" r:id="rId12"/>
    <p:sldId id="257" r:id="rId13"/>
    <p:sldId id="289" r:id="rId14"/>
    <p:sldId id="256" r:id="rId15"/>
    <p:sldId id="287" r:id="rId16"/>
    <p:sldId id="259" r:id="rId17"/>
    <p:sldId id="290" r:id="rId18"/>
    <p:sldId id="295" r:id="rId19"/>
    <p:sldId id="260" r:id="rId20"/>
    <p:sldId id="302" r:id="rId21"/>
    <p:sldId id="300" r:id="rId22"/>
    <p:sldId id="301" r:id="rId23"/>
    <p:sldId id="299" r:id="rId24"/>
    <p:sldId id="288" r:id="rId25"/>
    <p:sldId id="297" r:id="rId26"/>
    <p:sldId id="269" r:id="rId27"/>
    <p:sldId id="270" r:id="rId28"/>
    <p:sldId id="271" r:id="rId29"/>
    <p:sldId id="29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7" autoAdjust="0"/>
    <p:restoredTop sz="94660"/>
  </p:normalViewPr>
  <p:slideViewPr>
    <p:cSldViewPr snapToGrid="0">
      <p:cViewPr varScale="1">
        <p:scale>
          <a:sx n="83" d="100"/>
          <a:sy n="83" d="100"/>
        </p:scale>
        <p:origin x="54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dirty="0"/>
              <a:t>TYPE OF FAMILY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890092172939368"/>
          <c:y val="0.21280745101008813"/>
          <c:w val="0.78150036227999709"/>
          <c:h val="0.52056992190457996"/>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Nuclear</c:v>
                </c:pt>
                <c:pt idx="1">
                  <c:v>Joint</c:v>
                </c:pt>
              </c:strCache>
            </c:strRef>
          </c:cat>
          <c:val>
            <c:numRef>
              <c:f>Sheet1!$B$2:$B$3</c:f>
              <c:numCache>
                <c:formatCode>0.00%</c:formatCode>
                <c:ptCount val="2"/>
                <c:pt idx="0">
                  <c:v>0.39200000000000002</c:v>
                </c:pt>
                <c:pt idx="1">
                  <c:v>0.60799999999999998</c:v>
                </c:pt>
              </c:numCache>
            </c:numRef>
          </c:val>
          <c:extLst>
            <c:ext xmlns:c16="http://schemas.microsoft.com/office/drawing/2014/chart" uri="{C3380CC4-5D6E-409C-BE32-E72D297353CC}">
              <c16:uniqueId val="{00000000-85AF-4AC8-AC1D-1A8E668E5E24}"/>
            </c:ext>
          </c:extLst>
        </c:ser>
        <c:ser>
          <c:idx val="1"/>
          <c:order val="1"/>
          <c:tx>
            <c:strRef>
              <c:f>Sheet1!$C$1</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Nuclear</c:v>
                </c:pt>
                <c:pt idx="1">
                  <c:v>Joint</c:v>
                </c:pt>
              </c:strCache>
            </c:strRef>
          </c:cat>
          <c:val>
            <c:numRef>
              <c:f>Sheet1!$C$2:$C$3</c:f>
              <c:numCache>
                <c:formatCode>0.00%</c:formatCode>
                <c:ptCount val="2"/>
                <c:pt idx="0">
                  <c:v>0.61599999999999999</c:v>
                </c:pt>
                <c:pt idx="1">
                  <c:v>0.38400000000000001</c:v>
                </c:pt>
              </c:numCache>
            </c:numRef>
          </c:val>
          <c:extLst>
            <c:ext xmlns:c16="http://schemas.microsoft.com/office/drawing/2014/chart" uri="{C3380CC4-5D6E-409C-BE32-E72D297353CC}">
              <c16:uniqueId val="{00000001-85AF-4AC8-AC1D-1A8E668E5E24}"/>
            </c:ext>
          </c:extLst>
        </c:ser>
        <c:dLbls>
          <c:dLblPos val="outEnd"/>
          <c:showLegendKey val="0"/>
          <c:showVal val="1"/>
          <c:showCatName val="0"/>
          <c:showSerName val="0"/>
          <c:showPercent val="0"/>
          <c:showBubbleSize val="0"/>
        </c:dLbls>
        <c:gapWidth val="219"/>
        <c:overlap val="-27"/>
        <c:axId val="1982753359"/>
        <c:axId val="1982763919"/>
      </c:barChart>
      <c:catAx>
        <c:axId val="198275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2763919"/>
        <c:crosses val="autoZero"/>
        <c:auto val="1"/>
        <c:lblAlgn val="ctr"/>
        <c:lblOffset val="100"/>
        <c:noMultiLvlLbl val="0"/>
      </c:catAx>
      <c:valAx>
        <c:axId val="1982763919"/>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2753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dirty="0"/>
              <a:t>Mother’s education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974338609469774"/>
          <c:y val="9.7895808139769072E-2"/>
          <c:w val="0.86887498011181608"/>
          <c:h val="0.6798876783292056"/>
        </c:manualLayout>
      </c:layout>
      <c:barChart>
        <c:barDir val="col"/>
        <c:grouping val="clustered"/>
        <c:varyColors val="0"/>
        <c:ser>
          <c:idx val="0"/>
          <c:order val="0"/>
          <c:tx>
            <c:strRef>
              <c:f>Sheet1!$B$1</c:f>
              <c:strCache>
                <c:ptCount val="1"/>
                <c:pt idx="0">
                  <c:v>2024</c:v>
                </c:pt>
              </c:strCache>
            </c:strRef>
          </c:tx>
          <c:spPr>
            <a:solidFill>
              <a:schemeClr val="accent1"/>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Illiterate</c:v>
                </c:pt>
                <c:pt idx="1">
                  <c:v>Upto class 8th</c:v>
                </c:pt>
                <c:pt idx="2">
                  <c:v>Above class 8th</c:v>
                </c:pt>
              </c:strCache>
            </c:strRef>
          </c:cat>
          <c:val>
            <c:numRef>
              <c:f>Sheet1!$B$2:$B$4</c:f>
              <c:numCache>
                <c:formatCode>0.00%</c:formatCode>
                <c:ptCount val="3"/>
                <c:pt idx="0">
                  <c:v>0.34799999999999998</c:v>
                </c:pt>
                <c:pt idx="1">
                  <c:v>0.22700000000000001</c:v>
                </c:pt>
                <c:pt idx="2">
                  <c:v>0.42599999999999999</c:v>
                </c:pt>
              </c:numCache>
            </c:numRef>
          </c:val>
          <c:extLst>
            <c:ext xmlns:c16="http://schemas.microsoft.com/office/drawing/2014/chart" uri="{C3380CC4-5D6E-409C-BE32-E72D297353CC}">
              <c16:uniqueId val="{00000000-CEDB-4BD4-8AD0-E87D9ACAA497}"/>
            </c:ext>
          </c:extLst>
        </c:ser>
        <c:ser>
          <c:idx val="1"/>
          <c:order val="1"/>
          <c:tx>
            <c:strRef>
              <c:f>Sheet1!$C$1</c:f>
              <c:strCache>
                <c:ptCount val="1"/>
                <c:pt idx="0">
                  <c:v>2025</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Illiterate</c:v>
                </c:pt>
                <c:pt idx="1">
                  <c:v>Upto class 8th</c:v>
                </c:pt>
                <c:pt idx="2">
                  <c:v>Above class 8th</c:v>
                </c:pt>
              </c:strCache>
            </c:strRef>
          </c:cat>
          <c:val>
            <c:numRef>
              <c:f>Sheet1!$C$2:$C$4</c:f>
              <c:numCache>
                <c:formatCode>0.00%</c:formatCode>
                <c:ptCount val="3"/>
                <c:pt idx="0">
                  <c:v>0.315</c:v>
                </c:pt>
                <c:pt idx="1">
                  <c:v>0.253</c:v>
                </c:pt>
                <c:pt idx="2">
                  <c:v>0.432</c:v>
                </c:pt>
              </c:numCache>
            </c:numRef>
          </c:val>
          <c:extLst>
            <c:ext xmlns:c16="http://schemas.microsoft.com/office/drawing/2014/chart" uri="{C3380CC4-5D6E-409C-BE32-E72D297353CC}">
              <c16:uniqueId val="{00000001-CEDB-4BD4-8AD0-E87D9ACAA497}"/>
            </c:ext>
          </c:extLst>
        </c:ser>
        <c:dLbls>
          <c:dLblPos val="outEnd"/>
          <c:showLegendKey val="0"/>
          <c:showVal val="1"/>
          <c:showCatName val="0"/>
          <c:showSerName val="0"/>
          <c:showPercent val="0"/>
          <c:showBubbleSize val="0"/>
        </c:dLbls>
        <c:gapWidth val="150"/>
        <c:axId val="1982789839"/>
        <c:axId val="1982797999"/>
      </c:barChart>
      <c:catAx>
        <c:axId val="198278983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2797999"/>
        <c:crosses val="autoZero"/>
        <c:auto val="1"/>
        <c:lblAlgn val="ctr"/>
        <c:lblOffset val="100"/>
        <c:noMultiLvlLbl val="0"/>
      </c:catAx>
      <c:valAx>
        <c:axId val="1982797999"/>
        <c:scaling>
          <c:orientation val="minMax"/>
        </c:scaling>
        <c:delete val="0"/>
        <c:axPos val="l"/>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27898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dirty="0"/>
              <a:t>Father’s education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60542852816475"/>
          <c:y val="0.17039618634056081"/>
          <c:w val="0.86887498011181608"/>
          <c:h val="0.6073873001284138"/>
        </c:manualLayout>
      </c:layout>
      <c:barChart>
        <c:barDir val="col"/>
        <c:grouping val="clustered"/>
        <c:varyColors val="0"/>
        <c:ser>
          <c:idx val="0"/>
          <c:order val="0"/>
          <c:tx>
            <c:strRef>
              <c:f>Sheet1!$B$1</c:f>
              <c:strCache>
                <c:ptCount val="1"/>
                <c:pt idx="0">
                  <c:v>2024</c:v>
                </c:pt>
              </c:strCache>
            </c:strRef>
          </c:tx>
          <c:spPr>
            <a:solidFill>
              <a:schemeClr val="accent1"/>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Illiterate</c:v>
                </c:pt>
                <c:pt idx="1">
                  <c:v>Upto class 8th</c:v>
                </c:pt>
                <c:pt idx="2">
                  <c:v>Above class 8th</c:v>
                </c:pt>
              </c:strCache>
            </c:strRef>
          </c:cat>
          <c:val>
            <c:numRef>
              <c:f>Sheet1!$B$2:$B$4</c:f>
              <c:numCache>
                <c:formatCode>0.00%</c:formatCode>
                <c:ptCount val="3"/>
                <c:pt idx="0">
                  <c:v>0.33200000000000002</c:v>
                </c:pt>
                <c:pt idx="1">
                  <c:v>0.23499999999999999</c:v>
                </c:pt>
                <c:pt idx="2">
                  <c:v>0.433</c:v>
                </c:pt>
              </c:numCache>
            </c:numRef>
          </c:val>
          <c:extLst>
            <c:ext xmlns:c16="http://schemas.microsoft.com/office/drawing/2014/chart" uri="{C3380CC4-5D6E-409C-BE32-E72D297353CC}">
              <c16:uniqueId val="{00000000-8235-4FBA-97CA-75D1A3C870BA}"/>
            </c:ext>
          </c:extLst>
        </c:ser>
        <c:ser>
          <c:idx val="1"/>
          <c:order val="1"/>
          <c:tx>
            <c:strRef>
              <c:f>Sheet1!$C$1</c:f>
              <c:strCache>
                <c:ptCount val="1"/>
                <c:pt idx="0">
                  <c:v>2025</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Illiterate</c:v>
                </c:pt>
                <c:pt idx="1">
                  <c:v>Upto class 8th</c:v>
                </c:pt>
                <c:pt idx="2">
                  <c:v>Above class 8th</c:v>
                </c:pt>
              </c:strCache>
            </c:strRef>
          </c:cat>
          <c:val>
            <c:numRef>
              <c:f>Sheet1!$C$2:$C$4</c:f>
              <c:numCache>
                <c:formatCode>0.00%</c:formatCode>
                <c:ptCount val="3"/>
                <c:pt idx="0">
                  <c:v>0.29899999999999999</c:v>
                </c:pt>
                <c:pt idx="1">
                  <c:v>0.23599999999999999</c:v>
                </c:pt>
                <c:pt idx="2">
                  <c:v>0.46500000000000002</c:v>
                </c:pt>
              </c:numCache>
            </c:numRef>
          </c:val>
          <c:extLst>
            <c:ext xmlns:c16="http://schemas.microsoft.com/office/drawing/2014/chart" uri="{C3380CC4-5D6E-409C-BE32-E72D297353CC}">
              <c16:uniqueId val="{00000001-8235-4FBA-97CA-75D1A3C870BA}"/>
            </c:ext>
          </c:extLst>
        </c:ser>
        <c:dLbls>
          <c:dLblPos val="outEnd"/>
          <c:showLegendKey val="0"/>
          <c:showVal val="1"/>
          <c:showCatName val="0"/>
          <c:showSerName val="0"/>
          <c:showPercent val="0"/>
          <c:showBubbleSize val="0"/>
        </c:dLbls>
        <c:gapWidth val="150"/>
        <c:axId val="1982789839"/>
        <c:axId val="1982797999"/>
      </c:barChart>
      <c:catAx>
        <c:axId val="198278983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2797999"/>
        <c:crosses val="autoZero"/>
        <c:auto val="1"/>
        <c:lblAlgn val="ctr"/>
        <c:lblOffset val="100"/>
        <c:noMultiLvlLbl val="0"/>
      </c:catAx>
      <c:valAx>
        <c:axId val="1982797999"/>
        <c:scaling>
          <c:orientation val="minMax"/>
        </c:scaling>
        <c:delete val="0"/>
        <c:axPos val="l"/>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27898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ANC Visit</a:t>
            </a:r>
            <a:r>
              <a:rPr lang="en-US" baseline="0" dirty="0"/>
              <a:t> in </a:t>
            </a:r>
            <a:r>
              <a:rPr lang="en-US" dirty="0"/>
              <a:t>First trimester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First trimester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F18-41A3-AC70-9BCEE003BDD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F18-41A3-AC70-9BCEE003BDDE}"/>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Sheet1!$A$2:$A$3</c:f>
              <c:numCache>
                <c:formatCode>General</c:formatCode>
                <c:ptCount val="2"/>
                <c:pt idx="0">
                  <c:v>2024</c:v>
                </c:pt>
                <c:pt idx="1">
                  <c:v>2025</c:v>
                </c:pt>
              </c:numCache>
            </c:numRef>
          </c:cat>
          <c:val>
            <c:numRef>
              <c:f>Sheet1!$B$2:$B$3</c:f>
              <c:numCache>
                <c:formatCode>0.00%</c:formatCode>
                <c:ptCount val="2"/>
                <c:pt idx="0">
                  <c:v>0.52800000000000002</c:v>
                </c:pt>
                <c:pt idx="1">
                  <c:v>0.56399999999999995</c:v>
                </c:pt>
              </c:numCache>
            </c:numRef>
          </c:val>
          <c:extLst>
            <c:ext xmlns:c16="http://schemas.microsoft.com/office/drawing/2014/chart" uri="{C3380CC4-5D6E-409C-BE32-E72D297353CC}">
              <c16:uniqueId val="{00000000-5967-4B9C-8D36-4293DF185173}"/>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dirty="0"/>
              <a:t>Pregnancy Danger</a:t>
            </a:r>
            <a:r>
              <a:rPr lang="en-IN" baseline="0" dirty="0"/>
              <a:t> Sign Risk Level</a:t>
            </a:r>
            <a:endParaRPr lang="en-IN"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bar"/>
        <c:grouping val="clustered"/>
        <c:varyColors val="0"/>
        <c:ser>
          <c:idx val="0"/>
          <c:order val="0"/>
          <c:tx>
            <c:strRef>
              <c:f>Sheet1!$B$1</c:f>
              <c:strCache>
                <c:ptCount val="1"/>
                <c:pt idx="0">
                  <c:v>2024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 risk</c:v>
                </c:pt>
                <c:pt idx="1">
                  <c:v>Moderate risk</c:v>
                </c:pt>
                <c:pt idx="2">
                  <c:v>High risk</c:v>
                </c:pt>
              </c:strCache>
            </c:strRef>
          </c:cat>
          <c:val>
            <c:numRef>
              <c:f>Sheet1!$B$2:$B$4</c:f>
              <c:numCache>
                <c:formatCode>0.00%</c:formatCode>
                <c:ptCount val="3"/>
                <c:pt idx="0">
                  <c:v>0.245</c:v>
                </c:pt>
                <c:pt idx="1">
                  <c:v>0.222</c:v>
                </c:pt>
                <c:pt idx="2">
                  <c:v>0.53300000000000003</c:v>
                </c:pt>
              </c:numCache>
            </c:numRef>
          </c:val>
          <c:extLst>
            <c:ext xmlns:c16="http://schemas.microsoft.com/office/drawing/2014/chart" uri="{C3380CC4-5D6E-409C-BE32-E72D297353CC}">
              <c16:uniqueId val="{00000000-09A5-4B7D-878C-9C8D90FF239C}"/>
            </c:ext>
          </c:extLst>
        </c:ser>
        <c:ser>
          <c:idx val="1"/>
          <c:order val="1"/>
          <c:tx>
            <c:strRef>
              <c:f>Sheet1!$C$1</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 risk</c:v>
                </c:pt>
                <c:pt idx="1">
                  <c:v>Moderate risk</c:v>
                </c:pt>
                <c:pt idx="2">
                  <c:v>High risk</c:v>
                </c:pt>
              </c:strCache>
            </c:strRef>
          </c:cat>
          <c:val>
            <c:numRef>
              <c:f>Sheet1!$C$2:$C$4</c:f>
              <c:numCache>
                <c:formatCode>0.00%</c:formatCode>
                <c:ptCount val="3"/>
                <c:pt idx="0">
                  <c:v>0.23300000000000001</c:v>
                </c:pt>
                <c:pt idx="1">
                  <c:v>0.216</c:v>
                </c:pt>
                <c:pt idx="2" formatCode="0%">
                  <c:v>0.55000000000000004</c:v>
                </c:pt>
              </c:numCache>
            </c:numRef>
          </c:val>
          <c:extLst>
            <c:ext xmlns:c16="http://schemas.microsoft.com/office/drawing/2014/chart" uri="{C3380CC4-5D6E-409C-BE32-E72D297353CC}">
              <c16:uniqueId val="{00000001-09A5-4B7D-878C-9C8D90FF239C}"/>
            </c:ext>
          </c:extLst>
        </c:ser>
        <c:dLbls>
          <c:dLblPos val="outEnd"/>
          <c:showLegendKey val="0"/>
          <c:showVal val="1"/>
          <c:showCatName val="0"/>
          <c:showSerName val="0"/>
          <c:showPercent val="0"/>
          <c:showBubbleSize val="0"/>
        </c:dLbls>
        <c:gapWidth val="182"/>
        <c:axId val="1982761999"/>
        <c:axId val="1982773039"/>
      </c:barChart>
      <c:catAx>
        <c:axId val="19827619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2773039"/>
        <c:crosses val="autoZero"/>
        <c:auto val="1"/>
        <c:lblAlgn val="ctr"/>
        <c:lblOffset val="100"/>
        <c:noMultiLvlLbl val="0"/>
      </c:catAx>
      <c:valAx>
        <c:axId val="1982773039"/>
        <c:scaling>
          <c:orientation val="minMax"/>
        </c:scaling>
        <c:delete val="0"/>
        <c:axPos val="b"/>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27619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b="1" dirty="0"/>
              <a:t>Overall Birth-Preparedness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4173171687215081E-2"/>
          <c:y val="0.16797898934842481"/>
          <c:w val="0.87364541223031933"/>
          <c:h val="0.63451393624889418"/>
        </c:manualLayout>
      </c:layout>
      <c:barChart>
        <c:barDir val="col"/>
        <c:grouping val="clustered"/>
        <c:varyColors val="0"/>
        <c:ser>
          <c:idx val="0"/>
          <c:order val="0"/>
          <c:tx>
            <c:strRef>
              <c:f>Sheet1!$B$1</c:f>
              <c:strCache>
                <c:ptCount val="1"/>
                <c:pt idx="0">
                  <c:v>Poor (0 components)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2024</c:v>
                </c:pt>
                <c:pt idx="1">
                  <c:v>2025</c:v>
                </c:pt>
              </c:numCache>
            </c:numRef>
          </c:cat>
          <c:val>
            <c:numRef>
              <c:f>Sheet1!$B$2:$B$3</c:f>
              <c:numCache>
                <c:formatCode>0%</c:formatCode>
                <c:ptCount val="2"/>
                <c:pt idx="0">
                  <c:v>0.29799999999999999</c:v>
                </c:pt>
                <c:pt idx="1">
                  <c:v>0.29899999999999999</c:v>
                </c:pt>
              </c:numCache>
            </c:numRef>
          </c:val>
          <c:extLst>
            <c:ext xmlns:c16="http://schemas.microsoft.com/office/drawing/2014/chart" uri="{C3380CC4-5D6E-409C-BE32-E72D297353CC}">
              <c16:uniqueId val="{00000000-7FE2-4BB6-A381-AF370A5C11FE}"/>
            </c:ext>
          </c:extLst>
        </c:ser>
        <c:ser>
          <c:idx val="1"/>
          <c:order val="1"/>
          <c:tx>
            <c:strRef>
              <c:f>Sheet1!$C$1</c:f>
              <c:strCache>
                <c:ptCount val="1"/>
                <c:pt idx="0">
                  <c:v>Average (1-2 components)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2024</c:v>
                </c:pt>
                <c:pt idx="1">
                  <c:v>2025</c:v>
                </c:pt>
              </c:numCache>
            </c:numRef>
          </c:cat>
          <c:val>
            <c:numRef>
              <c:f>Sheet1!$C$2:$C$3</c:f>
              <c:numCache>
                <c:formatCode>0%</c:formatCode>
                <c:ptCount val="2"/>
                <c:pt idx="0">
                  <c:v>0.30299999999999999</c:v>
                </c:pt>
                <c:pt idx="1">
                  <c:v>0.33200000000000002</c:v>
                </c:pt>
              </c:numCache>
            </c:numRef>
          </c:val>
          <c:extLst>
            <c:ext xmlns:c16="http://schemas.microsoft.com/office/drawing/2014/chart" uri="{C3380CC4-5D6E-409C-BE32-E72D297353CC}">
              <c16:uniqueId val="{00000001-7FE2-4BB6-A381-AF370A5C11FE}"/>
            </c:ext>
          </c:extLst>
        </c:ser>
        <c:ser>
          <c:idx val="2"/>
          <c:order val="2"/>
          <c:tx>
            <c:strRef>
              <c:f>Sheet1!$D$1</c:f>
              <c:strCache>
                <c:ptCount val="1"/>
                <c:pt idx="0">
                  <c:v>Good (3-5 components)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2024</c:v>
                </c:pt>
                <c:pt idx="1">
                  <c:v>2025</c:v>
                </c:pt>
              </c:numCache>
            </c:numRef>
          </c:cat>
          <c:val>
            <c:numRef>
              <c:f>Sheet1!$D$2:$D$3</c:f>
              <c:numCache>
                <c:formatCode>0%</c:formatCode>
                <c:ptCount val="2"/>
                <c:pt idx="0">
                  <c:v>0.39900000000000002</c:v>
                </c:pt>
                <c:pt idx="1">
                  <c:v>0.36899999999999999</c:v>
                </c:pt>
              </c:numCache>
            </c:numRef>
          </c:val>
          <c:extLst>
            <c:ext xmlns:c16="http://schemas.microsoft.com/office/drawing/2014/chart" uri="{C3380CC4-5D6E-409C-BE32-E72D297353CC}">
              <c16:uniqueId val="{00000002-7FE2-4BB6-A381-AF370A5C11FE}"/>
            </c:ext>
          </c:extLst>
        </c:ser>
        <c:dLbls>
          <c:dLblPos val="outEnd"/>
          <c:showLegendKey val="0"/>
          <c:showVal val="1"/>
          <c:showCatName val="0"/>
          <c:showSerName val="0"/>
          <c:showPercent val="0"/>
          <c:showBubbleSize val="0"/>
        </c:dLbls>
        <c:gapWidth val="219"/>
        <c:overlap val="-27"/>
        <c:axId val="1170484943"/>
        <c:axId val="1170477263"/>
      </c:barChart>
      <c:catAx>
        <c:axId val="1170484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170477263"/>
        <c:crosses val="autoZero"/>
        <c:auto val="1"/>
        <c:lblAlgn val="ctr"/>
        <c:lblOffset val="100"/>
        <c:noMultiLvlLbl val="0"/>
      </c:catAx>
      <c:valAx>
        <c:axId val="117047726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70484943"/>
        <c:crosses val="autoZero"/>
        <c:crossBetween val="between"/>
      </c:valAx>
      <c:spPr>
        <a:noFill/>
        <a:ln>
          <a:noFill/>
        </a:ln>
        <a:effectLst/>
      </c:spPr>
    </c:plotArea>
    <c:legend>
      <c:legendPos val="b"/>
      <c:layout>
        <c:manualLayout>
          <c:xMode val="edge"/>
          <c:yMode val="edge"/>
          <c:x val="1.4204407281201294E-2"/>
          <c:y val="0.88423878855635385"/>
          <c:w val="0.9602474684620963"/>
          <c:h val="8.181865269988938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lgn="just">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b="1" dirty="0"/>
              <a:t>4</a:t>
            </a:r>
            <a:r>
              <a:rPr lang="en-IN" b="1" baseline="0" dirty="0"/>
              <a:t> or more ANC Visits </a:t>
            </a:r>
            <a:endParaRPr lang="en-IN"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manualLayout>
          <c:layoutTarget val="inner"/>
          <c:xMode val="edge"/>
          <c:yMode val="edge"/>
          <c:x val="0.12485406679463533"/>
          <c:y val="0.19561027361620542"/>
          <c:w val="0.82608146945401384"/>
          <c:h val="0.69610664201172356"/>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4 or more ANC Visits </c:v>
                </c:pt>
              </c:strCache>
            </c:strRef>
          </c:cat>
          <c:val>
            <c:numRef>
              <c:f>Sheet1!$B$2</c:f>
              <c:numCache>
                <c:formatCode>0.00%</c:formatCode>
                <c:ptCount val="1"/>
                <c:pt idx="0">
                  <c:v>0.434</c:v>
                </c:pt>
              </c:numCache>
            </c:numRef>
          </c:val>
          <c:extLst>
            <c:ext xmlns:c16="http://schemas.microsoft.com/office/drawing/2014/chart" uri="{C3380CC4-5D6E-409C-BE32-E72D297353CC}">
              <c16:uniqueId val="{00000000-E747-464E-AC28-815222034E25}"/>
            </c:ext>
          </c:extLst>
        </c:ser>
        <c:ser>
          <c:idx val="1"/>
          <c:order val="1"/>
          <c:tx>
            <c:strRef>
              <c:f>Sheet1!$C$1</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4 or more ANC Visits </c:v>
                </c:pt>
              </c:strCache>
            </c:strRef>
          </c:cat>
          <c:val>
            <c:numRef>
              <c:f>Sheet1!$C$2</c:f>
              <c:numCache>
                <c:formatCode>0.00%</c:formatCode>
                <c:ptCount val="1"/>
                <c:pt idx="0">
                  <c:v>0.50700000000000001</c:v>
                </c:pt>
              </c:numCache>
            </c:numRef>
          </c:val>
          <c:extLst>
            <c:ext xmlns:c16="http://schemas.microsoft.com/office/drawing/2014/chart" uri="{C3380CC4-5D6E-409C-BE32-E72D297353CC}">
              <c16:uniqueId val="{00000001-E747-464E-AC28-815222034E25}"/>
            </c:ext>
          </c:extLst>
        </c:ser>
        <c:dLbls>
          <c:dLblPos val="outEnd"/>
          <c:showLegendKey val="0"/>
          <c:showVal val="1"/>
          <c:showCatName val="0"/>
          <c:showSerName val="0"/>
          <c:showPercent val="0"/>
          <c:showBubbleSize val="0"/>
        </c:dLbls>
        <c:gapWidth val="219"/>
        <c:overlap val="-27"/>
        <c:axId val="1252354303"/>
        <c:axId val="1244809295"/>
      </c:barChart>
      <c:catAx>
        <c:axId val="1252354303"/>
        <c:scaling>
          <c:orientation val="minMax"/>
        </c:scaling>
        <c:delete val="1"/>
        <c:axPos val="b"/>
        <c:numFmt formatCode="General" sourceLinked="1"/>
        <c:majorTickMark val="none"/>
        <c:minorTickMark val="none"/>
        <c:tickLblPos val="nextTo"/>
        <c:crossAx val="1244809295"/>
        <c:crosses val="autoZero"/>
        <c:auto val="1"/>
        <c:lblAlgn val="ctr"/>
        <c:lblOffset val="100"/>
        <c:noMultiLvlLbl val="0"/>
      </c:catAx>
      <c:valAx>
        <c:axId val="1244809295"/>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52354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b="1" dirty="0"/>
              <a:t>Components</a:t>
            </a:r>
            <a:r>
              <a:rPr lang="en-IN" b="1" baseline="0" dirty="0"/>
              <a:t> Of Birth-preparedness (2025)</a:t>
            </a:r>
            <a:endParaRPr lang="en-IN" b="1" dirty="0"/>
          </a:p>
        </c:rich>
      </c:tx>
      <c:layout>
        <c:manualLayout>
          <c:xMode val="edge"/>
          <c:yMode val="edge"/>
          <c:x val="0.11603502107065065"/>
          <c:y val="2.4735617796400544E-2"/>
        </c:manualLayout>
      </c:layout>
      <c:overlay val="0"/>
      <c:spPr>
        <a:solidFill>
          <a:schemeClr val="accent2">
            <a:lumMod val="40000"/>
            <a:lumOff val="60000"/>
          </a:schemeClr>
        </a:solid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manualLayout>
          <c:layoutTarget val="inner"/>
          <c:xMode val="edge"/>
          <c:yMode val="edge"/>
          <c:x val="0.22088043233308519"/>
          <c:y val="0.17891281456189964"/>
          <c:w val="0.55601170449055026"/>
          <c:h val="0.56289107461707677"/>
        </c:manualLayout>
      </c:layout>
      <c:pieChart>
        <c:varyColors val="1"/>
        <c:ser>
          <c:idx val="0"/>
          <c:order val="0"/>
          <c:tx>
            <c:strRef>
              <c:f>Sheet1!$B$1</c:f>
              <c:strCache>
                <c:ptCount val="1"/>
                <c:pt idx="0">
                  <c:v>2024</c:v>
                </c:pt>
              </c:strCache>
            </c:strRef>
          </c:tx>
          <c:dPt>
            <c:idx val="0"/>
            <c:bubble3D val="0"/>
            <c:spPr>
              <a:solidFill>
                <a:schemeClr val="accent1"/>
              </a:solidFill>
              <a:ln>
                <a:noFill/>
              </a:ln>
              <a:effectLst/>
            </c:spPr>
            <c:extLst>
              <c:ext xmlns:c16="http://schemas.microsoft.com/office/drawing/2014/chart" uri="{C3380CC4-5D6E-409C-BE32-E72D297353CC}">
                <c16:uniqueId val="{00000001-27AF-462C-8149-417A493ECCA0}"/>
              </c:ext>
            </c:extLst>
          </c:dPt>
          <c:dPt>
            <c:idx val="1"/>
            <c:bubble3D val="0"/>
            <c:spPr>
              <a:solidFill>
                <a:schemeClr val="accent2"/>
              </a:solidFill>
              <a:ln>
                <a:noFill/>
              </a:ln>
              <a:effectLst/>
            </c:spPr>
            <c:extLst>
              <c:ext xmlns:c16="http://schemas.microsoft.com/office/drawing/2014/chart" uri="{C3380CC4-5D6E-409C-BE32-E72D297353CC}">
                <c16:uniqueId val="{00000000-7132-4F2C-8F91-7A242754549D}"/>
              </c:ext>
            </c:extLst>
          </c:dPt>
          <c:dPt>
            <c:idx val="2"/>
            <c:bubble3D val="0"/>
            <c:spPr>
              <a:solidFill>
                <a:schemeClr val="accent3"/>
              </a:solidFill>
              <a:ln>
                <a:noFill/>
              </a:ln>
              <a:effectLst/>
            </c:spPr>
            <c:extLst>
              <c:ext xmlns:c16="http://schemas.microsoft.com/office/drawing/2014/chart" uri="{C3380CC4-5D6E-409C-BE32-E72D297353CC}">
                <c16:uniqueId val="{00000005-27AF-462C-8149-417A493ECCA0}"/>
              </c:ext>
            </c:extLst>
          </c:dPt>
          <c:dPt>
            <c:idx val="3"/>
            <c:bubble3D val="0"/>
            <c:spPr>
              <a:solidFill>
                <a:schemeClr val="accent4"/>
              </a:solidFill>
              <a:ln>
                <a:noFill/>
              </a:ln>
              <a:effectLst/>
            </c:spPr>
            <c:extLst>
              <c:ext xmlns:c16="http://schemas.microsoft.com/office/drawing/2014/chart" uri="{C3380CC4-5D6E-409C-BE32-E72D297353CC}">
                <c16:uniqueId val="{00000007-27AF-462C-8149-417A493ECCA0}"/>
              </c:ext>
            </c:extLst>
          </c:dPt>
          <c:dPt>
            <c:idx val="4"/>
            <c:bubble3D val="0"/>
            <c:spPr>
              <a:solidFill>
                <a:schemeClr val="accent5"/>
              </a:solidFill>
              <a:ln>
                <a:noFill/>
              </a:ln>
              <a:effectLst/>
            </c:spPr>
            <c:extLst>
              <c:ext xmlns:c16="http://schemas.microsoft.com/office/drawing/2014/chart" uri="{C3380CC4-5D6E-409C-BE32-E72D297353CC}">
                <c16:uniqueId val="{00000009-27AF-462C-8149-417A493ECCA0}"/>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Identified place of Delivery </c:v>
                </c:pt>
                <c:pt idx="1">
                  <c:v>Identified Skilled Provider </c:v>
                </c:pt>
                <c:pt idx="2">
                  <c:v>Saved Money </c:v>
                </c:pt>
                <c:pt idx="3">
                  <c:v>Identified Transport </c:v>
                </c:pt>
                <c:pt idx="4">
                  <c:v>Identified Blood Donor</c:v>
                </c:pt>
              </c:strCache>
            </c:strRef>
          </c:cat>
          <c:val>
            <c:numRef>
              <c:f>Sheet1!$B$2:$B$6</c:f>
              <c:numCache>
                <c:formatCode>0.00%</c:formatCode>
                <c:ptCount val="5"/>
                <c:pt idx="0">
                  <c:v>0.70199999999999996</c:v>
                </c:pt>
                <c:pt idx="1">
                  <c:v>0.377</c:v>
                </c:pt>
                <c:pt idx="2">
                  <c:v>0.40400000000000003</c:v>
                </c:pt>
                <c:pt idx="3">
                  <c:v>0.224</c:v>
                </c:pt>
                <c:pt idx="4">
                  <c:v>5.2999999999999999E-2</c:v>
                </c:pt>
              </c:numCache>
            </c:numRef>
          </c:val>
          <c:extLst>
            <c:ext xmlns:c16="http://schemas.microsoft.com/office/drawing/2014/chart" uri="{C3380CC4-5D6E-409C-BE32-E72D297353CC}">
              <c16:uniqueId val="{00000000-E7AA-4BCB-A22D-15FA4F14C14D}"/>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4.2898652063036911E-2"/>
          <c:y val="0.84335078693629473"/>
          <c:w val="0.91369648119942093"/>
          <c:h val="0.1277911695555388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b="1" dirty="0"/>
              <a:t>Components</a:t>
            </a:r>
            <a:r>
              <a:rPr lang="en-IN" b="1" baseline="0" dirty="0"/>
              <a:t> Of Birth-preparedness (2024)</a:t>
            </a:r>
            <a:endParaRPr lang="en-IN" b="1" dirty="0"/>
          </a:p>
        </c:rich>
      </c:tx>
      <c:layout>
        <c:manualLayout>
          <c:xMode val="edge"/>
          <c:yMode val="edge"/>
          <c:x val="0.11603502107065065"/>
          <c:y val="2.4735617796400544E-2"/>
        </c:manualLayout>
      </c:layout>
      <c:overlay val="0"/>
      <c:spPr>
        <a:solidFill>
          <a:schemeClr val="accent2">
            <a:lumMod val="40000"/>
            <a:lumOff val="60000"/>
          </a:schemeClr>
        </a:solid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manualLayout>
          <c:layoutTarget val="inner"/>
          <c:xMode val="edge"/>
          <c:yMode val="edge"/>
          <c:x val="0.23672751612978171"/>
          <c:y val="0.16763875131671291"/>
          <c:w val="0.58230318410095339"/>
          <c:h val="0.56514588726611426"/>
        </c:manualLayout>
      </c:layout>
      <c:pieChart>
        <c:varyColors val="1"/>
        <c:ser>
          <c:idx val="0"/>
          <c:order val="0"/>
          <c:tx>
            <c:strRef>
              <c:f>Sheet1!$B$1</c:f>
              <c:strCache>
                <c:ptCount val="1"/>
                <c:pt idx="0">
                  <c:v>2024</c:v>
                </c:pt>
              </c:strCache>
            </c:strRef>
          </c:tx>
          <c:dPt>
            <c:idx val="0"/>
            <c:bubble3D val="0"/>
            <c:spPr>
              <a:solidFill>
                <a:schemeClr val="accent1"/>
              </a:solidFill>
              <a:ln>
                <a:noFill/>
              </a:ln>
              <a:effectLst/>
            </c:spPr>
            <c:extLst>
              <c:ext xmlns:c16="http://schemas.microsoft.com/office/drawing/2014/chart" uri="{C3380CC4-5D6E-409C-BE32-E72D297353CC}">
                <c16:uniqueId val="{00000001-3051-4323-AA48-1BEE061324FB}"/>
              </c:ext>
            </c:extLst>
          </c:dPt>
          <c:dPt>
            <c:idx val="1"/>
            <c:bubble3D val="0"/>
            <c:spPr>
              <a:solidFill>
                <a:schemeClr val="accent2"/>
              </a:solidFill>
              <a:ln>
                <a:noFill/>
              </a:ln>
              <a:effectLst/>
            </c:spPr>
            <c:extLst>
              <c:ext xmlns:c16="http://schemas.microsoft.com/office/drawing/2014/chart" uri="{C3380CC4-5D6E-409C-BE32-E72D297353CC}">
                <c16:uniqueId val="{00000003-3051-4323-AA48-1BEE061324FB}"/>
              </c:ext>
            </c:extLst>
          </c:dPt>
          <c:dPt>
            <c:idx val="2"/>
            <c:bubble3D val="0"/>
            <c:spPr>
              <a:solidFill>
                <a:schemeClr val="accent3"/>
              </a:solidFill>
              <a:ln>
                <a:noFill/>
              </a:ln>
              <a:effectLst/>
            </c:spPr>
            <c:extLst>
              <c:ext xmlns:c16="http://schemas.microsoft.com/office/drawing/2014/chart" uri="{C3380CC4-5D6E-409C-BE32-E72D297353CC}">
                <c16:uniqueId val="{00000005-3051-4323-AA48-1BEE061324FB}"/>
              </c:ext>
            </c:extLst>
          </c:dPt>
          <c:dPt>
            <c:idx val="3"/>
            <c:bubble3D val="0"/>
            <c:spPr>
              <a:solidFill>
                <a:schemeClr val="accent4"/>
              </a:solidFill>
              <a:ln>
                <a:noFill/>
              </a:ln>
              <a:effectLst/>
            </c:spPr>
            <c:extLst>
              <c:ext xmlns:c16="http://schemas.microsoft.com/office/drawing/2014/chart" uri="{C3380CC4-5D6E-409C-BE32-E72D297353CC}">
                <c16:uniqueId val="{00000007-3051-4323-AA48-1BEE061324FB}"/>
              </c:ext>
            </c:extLst>
          </c:dPt>
          <c:dPt>
            <c:idx val="4"/>
            <c:bubble3D val="0"/>
            <c:spPr>
              <a:solidFill>
                <a:schemeClr val="accent5"/>
              </a:solidFill>
              <a:ln>
                <a:noFill/>
              </a:ln>
              <a:effectLst/>
            </c:spPr>
            <c:extLst>
              <c:ext xmlns:c16="http://schemas.microsoft.com/office/drawing/2014/chart" uri="{C3380CC4-5D6E-409C-BE32-E72D297353CC}">
                <c16:uniqueId val="{00000009-3051-4323-AA48-1BEE061324FB}"/>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Identified place of Delivery </c:v>
                </c:pt>
                <c:pt idx="1">
                  <c:v>Identified Skilled Provider </c:v>
                </c:pt>
                <c:pt idx="2">
                  <c:v>Saved Money </c:v>
                </c:pt>
                <c:pt idx="3">
                  <c:v>Identified Transport </c:v>
                </c:pt>
                <c:pt idx="4">
                  <c:v>Identified Blood Donor</c:v>
                </c:pt>
              </c:strCache>
            </c:strRef>
          </c:cat>
          <c:val>
            <c:numRef>
              <c:f>Sheet1!$B$2:$B$6</c:f>
              <c:numCache>
                <c:formatCode>0.00%</c:formatCode>
                <c:ptCount val="5"/>
                <c:pt idx="0">
                  <c:v>0.70099999999999996</c:v>
                </c:pt>
                <c:pt idx="1">
                  <c:v>0.40500000000000003</c:v>
                </c:pt>
                <c:pt idx="2">
                  <c:v>0.41799999999999998</c:v>
                </c:pt>
                <c:pt idx="3">
                  <c:v>0.27600000000000002</c:v>
                </c:pt>
                <c:pt idx="4">
                  <c:v>6.8000000000000005E-2</c:v>
                </c:pt>
              </c:numCache>
            </c:numRef>
          </c:val>
          <c:extLst>
            <c:ext xmlns:c16="http://schemas.microsoft.com/office/drawing/2014/chart" uri="{C3380CC4-5D6E-409C-BE32-E72D297353CC}">
              <c16:uniqueId val="{0000000A-3051-4323-AA48-1BEE061324FB}"/>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4.523071017935084E-2"/>
          <c:y val="0.85462370639001473"/>
          <c:w val="0.90478741532546036"/>
          <c:h val="0.120640643761439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AC7FE7-C5C7-4DC9-A06E-0E2204DEF778}" type="doc">
      <dgm:prSet loTypeId="urn:microsoft.com/office/officeart/2005/8/layout/hProcess9" loCatId="process" qsTypeId="urn:microsoft.com/office/officeart/2005/8/quickstyle/simple1" qsCatId="simple" csTypeId="urn:microsoft.com/office/officeart/2005/8/colors/accent1_2" csCatId="accent1" phldr="1"/>
      <dgm:spPr/>
    </dgm:pt>
    <dgm:pt modelId="{E508244E-515E-4F3D-84E4-0A418599C970}">
      <dgm:prSet phldrT="[Text]"/>
      <dgm:spPr/>
      <dgm:t>
        <a:bodyPr/>
        <a:lstStyle/>
        <a:p>
          <a:r>
            <a:rPr lang="en-US" dirty="0"/>
            <a:t>Indicator Matrix Formation</a:t>
          </a:r>
          <a:endParaRPr lang="en-IN" dirty="0"/>
        </a:p>
      </dgm:t>
    </dgm:pt>
    <dgm:pt modelId="{009D6A30-5E4B-4FAE-B858-DF3F853538C0}" type="parTrans" cxnId="{39812461-AC5E-4139-8514-C08DB971AD2E}">
      <dgm:prSet/>
      <dgm:spPr/>
      <dgm:t>
        <a:bodyPr/>
        <a:lstStyle/>
        <a:p>
          <a:endParaRPr lang="en-IN"/>
        </a:p>
      </dgm:t>
    </dgm:pt>
    <dgm:pt modelId="{D015146D-3818-4D6A-ABEF-0D0295379BB6}" type="sibTrans" cxnId="{39812461-AC5E-4139-8514-C08DB971AD2E}">
      <dgm:prSet/>
      <dgm:spPr/>
      <dgm:t>
        <a:bodyPr/>
        <a:lstStyle/>
        <a:p>
          <a:endParaRPr lang="en-IN"/>
        </a:p>
      </dgm:t>
    </dgm:pt>
    <dgm:pt modelId="{B1B677C0-F1AC-4A05-AAAE-5C6AD8CF2065}">
      <dgm:prSet phldrT="[Text]"/>
      <dgm:spPr/>
      <dgm:t>
        <a:bodyPr/>
        <a:lstStyle/>
        <a:p>
          <a:r>
            <a:rPr lang="en-US" dirty="0"/>
            <a:t>Descriptive Analysis </a:t>
          </a:r>
          <a:endParaRPr lang="en-IN" dirty="0"/>
        </a:p>
      </dgm:t>
    </dgm:pt>
    <dgm:pt modelId="{F184147E-80CD-45EB-9968-0A0FACB37309}" type="parTrans" cxnId="{BF6779A4-15E1-4A55-AC76-EA48AD1896F6}">
      <dgm:prSet/>
      <dgm:spPr/>
      <dgm:t>
        <a:bodyPr/>
        <a:lstStyle/>
        <a:p>
          <a:endParaRPr lang="en-IN"/>
        </a:p>
      </dgm:t>
    </dgm:pt>
    <dgm:pt modelId="{3082D004-6DCF-4146-BDF9-9974414983B7}" type="sibTrans" cxnId="{BF6779A4-15E1-4A55-AC76-EA48AD1896F6}">
      <dgm:prSet/>
      <dgm:spPr/>
      <dgm:t>
        <a:bodyPr/>
        <a:lstStyle/>
        <a:p>
          <a:endParaRPr lang="en-IN"/>
        </a:p>
      </dgm:t>
    </dgm:pt>
    <dgm:pt modelId="{EC82AA15-4AED-4311-8578-945CD6697EB5}">
      <dgm:prSet phldrT="[Text]"/>
      <dgm:spPr/>
      <dgm:t>
        <a:bodyPr/>
        <a:lstStyle/>
        <a:p>
          <a:r>
            <a:rPr lang="en-US" dirty="0"/>
            <a:t>Stratified Analysis </a:t>
          </a:r>
          <a:endParaRPr lang="en-IN" dirty="0"/>
        </a:p>
      </dgm:t>
    </dgm:pt>
    <dgm:pt modelId="{BCAAABC7-1DB5-4A49-8065-0D064288F16A}" type="parTrans" cxnId="{E6F66466-9A50-46D5-8F02-4958EF610A58}">
      <dgm:prSet/>
      <dgm:spPr/>
      <dgm:t>
        <a:bodyPr/>
        <a:lstStyle/>
        <a:p>
          <a:endParaRPr lang="en-IN"/>
        </a:p>
      </dgm:t>
    </dgm:pt>
    <dgm:pt modelId="{A708E8D0-9476-4EF0-92E9-8BEE90605AD9}" type="sibTrans" cxnId="{E6F66466-9A50-46D5-8F02-4958EF610A58}">
      <dgm:prSet/>
      <dgm:spPr/>
      <dgm:t>
        <a:bodyPr/>
        <a:lstStyle/>
        <a:p>
          <a:endParaRPr lang="en-IN"/>
        </a:p>
      </dgm:t>
    </dgm:pt>
    <dgm:pt modelId="{D6443F93-2E68-47AD-AEE0-67CD8FFE87DF}">
      <dgm:prSet phldrT="[Text]"/>
      <dgm:spPr/>
      <dgm:t>
        <a:bodyPr/>
        <a:lstStyle/>
        <a:p>
          <a:r>
            <a:rPr lang="en-US" dirty="0"/>
            <a:t>Regression Analysis </a:t>
          </a:r>
          <a:endParaRPr lang="en-IN" dirty="0"/>
        </a:p>
      </dgm:t>
    </dgm:pt>
    <dgm:pt modelId="{6B335F0B-8336-4C4E-ACD7-59A02D88F153}" type="parTrans" cxnId="{2D74C83E-631D-4196-908E-5AAFC040D246}">
      <dgm:prSet/>
      <dgm:spPr/>
      <dgm:t>
        <a:bodyPr/>
        <a:lstStyle/>
        <a:p>
          <a:endParaRPr lang="en-IN"/>
        </a:p>
      </dgm:t>
    </dgm:pt>
    <dgm:pt modelId="{F9A4CA37-FD85-422F-982E-7C35FF0C9378}" type="sibTrans" cxnId="{2D74C83E-631D-4196-908E-5AAFC040D246}">
      <dgm:prSet/>
      <dgm:spPr/>
      <dgm:t>
        <a:bodyPr/>
        <a:lstStyle/>
        <a:p>
          <a:endParaRPr lang="en-IN"/>
        </a:p>
      </dgm:t>
    </dgm:pt>
    <dgm:pt modelId="{F78C1588-3CFB-4898-B885-31B7A9262C2D}" type="pres">
      <dgm:prSet presAssocID="{A0AC7FE7-C5C7-4DC9-A06E-0E2204DEF778}" presName="CompostProcess" presStyleCnt="0">
        <dgm:presLayoutVars>
          <dgm:dir/>
          <dgm:resizeHandles val="exact"/>
        </dgm:presLayoutVars>
      </dgm:prSet>
      <dgm:spPr/>
    </dgm:pt>
    <dgm:pt modelId="{E4D4CE5D-B4A9-49D4-8A4F-FA656F7C1DCB}" type="pres">
      <dgm:prSet presAssocID="{A0AC7FE7-C5C7-4DC9-A06E-0E2204DEF778}" presName="arrow" presStyleLbl="bgShp" presStyleIdx="0" presStyleCnt="1"/>
      <dgm:spPr>
        <a:solidFill>
          <a:schemeClr val="accent1">
            <a:lumMod val="60000"/>
            <a:lumOff val="40000"/>
          </a:schemeClr>
        </a:solidFill>
      </dgm:spPr>
    </dgm:pt>
    <dgm:pt modelId="{F9107220-BBB5-45CB-9AA7-95FF1818F963}" type="pres">
      <dgm:prSet presAssocID="{A0AC7FE7-C5C7-4DC9-A06E-0E2204DEF778}" presName="linearProcess" presStyleCnt="0"/>
      <dgm:spPr/>
    </dgm:pt>
    <dgm:pt modelId="{A93DE442-AE64-4A4A-8F1D-11C63CF71C59}" type="pres">
      <dgm:prSet presAssocID="{E508244E-515E-4F3D-84E4-0A418599C970}" presName="textNode" presStyleLbl="node1" presStyleIdx="0" presStyleCnt="4">
        <dgm:presLayoutVars>
          <dgm:bulletEnabled val="1"/>
        </dgm:presLayoutVars>
      </dgm:prSet>
      <dgm:spPr/>
    </dgm:pt>
    <dgm:pt modelId="{6328B07F-EA18-4D49-9861-B674596CB7A9}" type="pres">
      <dgm:prSet presAssocID="{D015146D-3818-4D6A-ABEF-0D0295379BB6}" presName="sibTrans" presStyleCnt="0"/>
      <dgm:spPr/>
    </dgm:pt>
    <dgm:pt modelId="{9F33C08C-DCAB-4822-91B9-4D66A91A8F41}" type="pres">
      <dgm:prSet presAssocID="{B1B677C0-F1AC-4A05-AAAE-5C6AD8CF2065}" presName="textNode" presStyleLbl="node1" presStyleIdx="1" presStyleCnt="4">
        <dgm:presLayoutVars>
          <dgm:bulletEnabled val="1"/>
        </dgm:presLayoutVars>
      </dgm:prSet>
      <dgm:spPr/>
    </dgm:pt>
    <dgm:pt modelId="{F6F55E4E-A156-4809-83D3-001CF8979A1C}" type="pres">
      <dgm:prSet presAssocID="{3082D004-6DCF-4146-BDF9-9974414983B7}" presName="sibTrans" presStyleCnt="0"/>
      <dgm:spPr/>
    </dgm:pt>
    <dgm:pt modelId="{B58BE3C4-17F4-4FCD-AB4C-D53A517DC81E}" type="pres">
      <dgm:prSet presAssocID="{EC82AA15-4AED-4311-8578-945CD6697EB5}" presName="textNode" presStyleLbl="node1" presStyleIdx="2" presStyleCnt="4">
        <dgm:presLayoutVars>
          <dgm:bulletEnabled val="1"/>
        </dgm:presLayoutVars>
      </dgm:prSet>
      <dgm:spPr/>
    </dgm:pt>
    <dgm:pt modelId="{67074C4B-FC07-417B-8F01-64DA29A82FF7}" type="pres">
      <dgm:prSet presAssocID="{A708E8D0-9476-4EF0-92E9-8BEE90605AD9}" presName="sibTrans" presStyleCnt="0"/>
      <dgm:spPr/>
    </dgm:pt>
    <dgm:pt modelId="{5C40964A-7D09-4832-8F4D-A2FB431C8ADC}" type="pres">
      <dgm:prSet presAssocID="{D6443F93-2E68-47AD-AEE0-67CD8FFE87DF}" presName="textNode" presStyleLbl="node1" presStyleIdx="3" presStyleCnt="4">
        <dgm:presLayoutVars>
          <dgm:bulletEnabled val="1"/>
        </dgm:presLayoutVars>
      </dgm:prSet>
      <dgm:spPr/>
    </dgm:pt>
  </dgm:ptLst>
  <dgm:cxnLst>
    <dgm:cxn modelId="{B641F120-5B55-43AA-A8EF-291E7E352AE8}" type="presOf" srcId="{D6443F93-2E68-47AD-AEE0-67CD8FFE87DF}" destId="{5C40964A-7D09-4832-8F4D-A2FB431C8ADC}" srcOrd="0" destOrd="0" presId="urn:microsoft.com/office/officeart/2005/8/layout/hProcess9"/>
    <dgm:cxn modelId="{2D74C83E-631D-4196-908E-5AAFC040D246}" srcId="{A0AC7FE7-C5C7-4DC9-A06E-0E2204DEF778}" destId="{D6443F93-2E68-47AD-AEE0-67CD8FFE87DF}" srcOrd="3" destOrd="0" parTransId="{6B335F0B-8336-4C4E-ACD7-59A02D88F153}" sibTransId="{F9A4CA37-FD85-422F-982E-7C35FF0C9378}"/>
    <dgm:cxn modelId="{39812461-AC5E-4139-8514-C08DB971AD2E}" srcId="{A0AC7FE7-C5C7-4DC9-A06E-0E2204DEF778}" destId="{E508244E-515E-4F3D-84E4-0A418599C970}" srcOrd="0" destOrd="0" parTransId="{009D6A30-5E4B-4FAE-B858-DF3F853538C0}" sibTransId="{D015146D-3818-4D6A-ABEF-0D0295379BB6}"/>
    <dgm:cxn modelId="{E6F66466-9A50-46D5-8F02-4958EF610A58}" srcId="{A0AC7FE7-C5C7-4DC9-A06E-0E2204DEF778}" destId="{EC82AA15-4AED-4311-8578-945CD6697EB5}" srcOrd="2" destOrd="0" parTransId="{BCAAABC7-1DB5-4A49-8065-0D064288F16A}" sibTransId="{A708E8D0-9476-4EF0-92E9-8BEE90605AD9}"/>
    <dgm:cxn modelId="{1366BB8C-A935-4484-9E51-89A9B0F7C497}" type="presOf" srcId="{EC82AA15-4AED-4311-8578-945CD6697EB5}" destId="{B58BE3C4-17F4-4FCD-AB4C-D53A517DC81E}" srcOrd="0" destOrd="0" presId="urn:microsoft.com/office/officeart/2005/8/layout/hProcess9"/>
    <dgm:cxn modelId="{17432D9D-0B1C-4D19-963D-2E8DB3176103}" type="presOf" srcId="{E508244E-515E-4F3D-84E4-0A418599C970}" destId="{A93DE442-AE64-4A4A-8F1D-11C63CF71C59}" srcOrd="0" destOrd="0" presId="urn:microsoft.com/office/officeart/2005/8/layout/hProcess9"/>
    <dgm:cxn modelId="{ADF4D99D-5B20-4E8E-A382-E078DC0BF0CF}" type="presOf" srcId="{A0AC7FE7-C5C7-4DC9-A06E-0E2204DEF778}" destId="{F78C1588-3CFB-4898-B885-31B7A9262C2D}" srcOrd="0" destOrd="0" presId="urn:microsoft.com/office/officeart/2005/8/layout/hProcess9"/>
    <dgm:cxn modelId="{BF6779A4-15E1-4A55-AC76-EA48AD1896F6}" srcId="{A0AC7FE7-C5C7-4DC9-A06E-0E2204DEF778}" destId="{B1B677C0-F1AC-4A05-AAAE-5C6AD8CF2065}" srcOrd="1" destOrd="0" parTransId="{F184147E-80CD-45EB-9968-0A0FACB37309}" sibTransId="{3082D004-6DCF-4146-BDF9-9974414983B7}"/>
    <dgm:cxn modelId="{551723BF-C605-44F6-87DB-27C98B988F3C}" type="presOf" srcId="{B1B677C0-F1AC-4A05-AAAE-5C6AD8CF2065}" destId="{9F33C08C-DCAB-4822-91B9-4D66A91A8F41}" srcOrd="0" destOrd="0" presId="urn:microsoft.com/office/officeart/2005/8/layout/hProcess9"/>
    <dgm:cxn modelId="{ED232BEB-EB95-4FCF-9059-B3602B530F3F}" type="presParOf" srcId="{F78C1588-3CFB-4898-B885-31B7A9262C2D}" destId="{E4D4CE5D-B4A9-49D4-8A4F-FA656F7C1DCB}" srcOrd="0" destOrd="0" presId="urn:microsoft.com/office/officeart/2005/8/layout/hProcess9"/>
    <dgm:cxn modelId="{30280527-8E29-4B4B-8DC3-BAF89070501A}" type="presParOf" srcId="{F78C1588-3CFB-4898-B885-31B7A9262C2D}" destId="{F9107220-BBB5-45CB-9AA7-95FF1818F963}" srcOrd="1" destOrd="0" presId="urn:microsoft.com/office/officeart/2005/8/layout/hProcess9"/>
    <dgm:cxn modelId="{9ED64357-5E7D-4462-95FA-FC01A9F7C415}" type="presParOf" srcId="{F9107220-BBB5-45CB-9AA7-95FF1818F963}" destId="{A93DE442-AE64-4A4A-8F1D-11C63CF71C59}" srcOrd="0" destOrd="0" presId="urn:microsoft.com/office/officeart/2005/8/layout/hProcess9"/>
    <dgm:cxn modelId="{E889F09A-56F6-4C27-BA85-E73F38BB7ACA}" type="presParOf" srcId="{F9107220-BBB5-45CB-9AA7-95FF1818F963}" destId="{6328B07F-EA18-4D49-9861-B674596CB7A9}" srcOrd="1" destOrd="0" presId="urn:microsoft.com/office/officeart/2005/8/layout/hProcess9"/>
    <dgm:cxn modelId="{9398F6B1-53A8-4C55-9486-EA164AEF2FBF}" type="presParOf" srcId="{F9107220-BBB5-45CB-9AA7-95FF1818F963}" destId="{9F33C08C-DCAB-4822-91B9-4D66A91A8F41}" srcOrd="2" destOrd="0" presId="urn:microsoft.com/office/officeart/2005/8/layout/hProcess9"/>
    <dgm:cxn modelId="{9D764A64-0DE4-4ADC-9DD6-E6DBFDE4BF4B}" type="presParOf" srcId="{F9107220-BBB5-45CB-9AA7-95FF1818F963}" destId="{F6F55E4E-A156-4809-83D3-001CF8979A1C}" srcOrd="3" destOrd="0" presId="urn:microsoft.com/office/officeart/2005/8/layout/hProcess9"/>
    <dgm:cxn modelId="{CBD1DCC5-4EB1-46DF-8BCB-419C62F5A7A7}" type="presParOf" srcId="{F9107220-BBB5-45CB-9AA7-95FF1818F963}" destId="{B58BE3C4-17F4-4FCD-AB4C-D53A517DC81E}" srcOrd="4" destOrd="0" presId="urn:microsoft.com/office/officeart/2005/8/layout/hProcess9"/>
    <dgm:cxn modelId="{4413AB29-9CB4-4E66-AB19-8D5C050FD6F8}" type="presParOf" srcId="{F9107220-BBB5-45CB-9AA7-95FF1818F963}" destId="{67074C4B-FC07-417B-8F01-64DA29A82FF7}" srcOrd="5" destOrd="0" presId="urn:microsoft.com/office/officeart/2005/8/layout/hProcess9"/>
    <dgm:cxn modelId="{8D22AA85-B14E-4B0C-9ED0-1BF2493B1060}" type="presParOf" srcId="{F9107220-BBB5-45CB-9AA7-95FF1818F963}" destId="{5C40964A-7D09-4832-8F4D-A2FB431C8ADC}"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88BFCA-28E4-406B-82B9-EFFF1DAA19F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IN"/>
        </a:p>
      </dgm:t>
    </dgm:pt>
    <dgm:pt modelId="{3D42385E-1109-4A69-AF22-F622B5A545C6}">
      <dgm:prSet phldrT="[Text]"/>
      <dgm:spPr>
        <a:solidFill>
          <a:schemeClr val="accent2">
            <a:lumMod val="75000"/>
          </a:schemeClr>
        </a:solidFill>
      </dgm:spPr>
      <dgm:t>
        <a:bodyPr/>
        <a:lstStyle/>
        <a:p>
          <a:r>
            <a:rPr lang="en-IN" b="1" dirty="0"/>
            <a:t>DETERMINANTS OF 4 OR MORE ANC VISITS </a:t>
          </a:r>
        </a:p>
      </dgm:t>
    </dgm:pt>
    <dgm:pt modelId="{AE195B1C-32D9-47C2-9A40-FD94E12EB32B}" type="parTrans" cxnId="{DB728E68-6F45-437C-9748-74CF19B24A7F}">
      <dgm:prSet/>
      <dgm:spPr/>
      <dgm:t>
        <a:bodyPr/>
        <a:lstStyle/>
        <a:p>
          <a:endParaRPr lang="en-IN" b="1"/>
        </a:p>
      </dgm:t>
    </dgm:pt>
    <dgm:pt modelId="{6BD8DF8A-68F3-4E7D-A8E4-4FF219092DD4}" type="sibTrans" cxnId="{DB728E68-6F45-437C-9748-74CF19B24A7F}">
      <dgm:prSet/>
      <dgm:spPr/>
      <dgm:t>
        <a:bodyPr/>
        <a:lstStyle/>
        <a:p>
          <a:endParaRPr lang="en-IN" b="1"/>
        </a:p>
      </dgm:t>
    </dgm:pt>
    <dgm:pt modelId="{C34337C5-6AAF-4195-B522-E3D128C083F7}">
      <dgm:prSet phldrT="[Text]"/>
      <dgm:spPr/>
      <dgm:t>
        <a:bodyPr/>
        <a:lstStyle/>
        <a:p>
          <a:r>
            <a:rPr lang="en-IN" b="1" dirty="0"/>
            <a:t>AGE </a:t>
          </a:r>
        </a:p>
      </dgm:t>
    </dgm:pt>
    <dgm:pt modelId="{66D950F4-A43A-4F6D-9110-528060184711}" type="parTrans" cxnId="{D45F556A-45D2-4A59-AC2C-F7A89F1A5622}">
      <dgm:prSet/>
      <dgm:spPr/>
      <dgm:t>
        <a:bodyPr/>
        <a:lstStyle/>
        <a:p>
          <a:endParaRPr lang="en-IN" b="1"/>
        </a:p>
      </dgm:t>
    </dgm:pt>
    <dgm:pt modelId="{4DC50CA5-49BE-4C04-815B-177D91B79999}" type="sibTrans" cxnId="{D45F556A-45D2-4A59-AC2C-F7A89F1A5622}">
      <dgm:prSet/>
      <dgm:spPr/>
      <dgm:t>
        <a:bodyPr/>
        <a:lstStyle/>
        <a:p>
          <a:endParaRPr lang="en-IN" b="1"/>
        </a:p>
      </dgm:t>
    </dgm:pt>
    <dgm:pt modelId="{67A1F0CB-C6F5-4EFF-801A-155D8547523F}">
      <dgm:prSet phldrT="[Text]"/>
      <dgm:spPr/>
      <dgm:t>
        <a:bodyPr/>
        <a:lstStyle/>
        <a:p>
          <a:r>
            <a:rPr lang="en-IN" b="1" dirty="0"/>
            <a:t>CASTE </a:t>
          </a:r>
        </a:p>
      </dgm:t>
    </dgm:pt>
    <dgm:pt modelId="{CC4E0180-8405-40F3-8AE8-E532EC3A419C}" type="parTrans" cxnId="{A1895C31-B2B4-4DDF-91B6-5A5E97D74795}">
      <dgm:prSet/>
      <dgm:spPr/>
      <dgm:t>
        <a:bodyPr/>
        <a:lstStyle/>
        <a:p>
          <a:endParaRPr lang="en-IN" b="1"/>
        </a:p>
      </dgm:t>
    </dgm:pt>
    <dgm:pt modelId="{8B0C6B32-0733-4A07-8976-127D8F6BB838}" type="sibTrans" cxnId="{A1895C31-B2B4-4DDF-91B6-5A5E97D74795}">
      <dgm:prSet/>
      <dgm:spPr/>
      <dgm:t>
        <a:bodyPr/>
        <a:lstStyle/>
        <a:p>
          <a:endParaRPr lang="en-IN" b="1"/>
        </a:p>
      </dgm:t>
    </dgm:pt>
    <dgm:pt modelId="{D44D3829-A117-4904-98A7-DB61D0D1EDC1}">
      <dgm:prSet phldrT="[Text]"/>
      <dgm:spPr/>
      <dgm:t>
        <a:bodyPr/>
        <a:lstStyle/>
        <a:p>
          <a:r>
            <a:rPr lang="en-IN" b="1" dirty="0"/>
            <a:t>TYPE OF FAMILY </a:t>
          </a:r>
        </a:p>
      </dgm:t>
    </dgm:pt>
    <dgm:pt modelId="{A3E76D2E-D97B-46C4-B00F-54333DD07CED}" type="parTrans" cxnId="{98E587E3-6B46-4C71-AC1D-E6A887E9EB0A}">
      <dgm:prSet/>
      <dgm:spPr/>
      <dgm:t>
        <a:bodyPr/>
        <a:lstStyle/>
        <a:p>
          <a:endParaRPr lang="en-IN" b="1"/>
        </a:p>
      </dgm:t>
    </dgm:pt>
    <dgm:pt modelId="{E6EC0E32-3B0F-46B5-9464-0A2166E0BF09}" type="sibTrans" cxnId="{98E587E3-6B46-4C71-AC1D-E6A887E9EB0A}">
      <dgm:prSet/>
      <dgm:spPr/>
      <dgm:t>
        <a:bodyPr/>
        <a:lstStyle/>
        <a:p>
          <a:endParaRPr lang="en-IN" b="1"/>
        </a:p>
      </dgm:t>
    </dgm:pt>
    <dgm:pt modelId="{2A10165F-B008-460A-901C-72A6A4C708A6}">
      <dgm:prSet phldrT="[Text]"/>
      <dgm:spPr/>
      <dgm:t>
        <a:bodyPr/>
        <a:lstStyle/>
        <a:p>
          <a:r>
            <a:rPr lang="en-IN" b="1" dirty="0"/>
            <a:t>WEALTH INDEX </a:t>
          </a:r>
        </a:p>
      </dgm:t>
    </dgm:pt>
    <dgm:pt modelId="{782A7561-9E83-4D3F-9D5D-19B3E9C1D18B}" type="parTrans" cxnId="{FEF66302-13EF-471B-ADDE-DA5E87076749}">
      <dgm:prSet/>
      <dgm:spPr/>
      <dgm:t>
        <a:bodyPr/>
        <a:lstStyle/>
        <a:p>
          <a:endParaRPr lang="en-IN" b="1"/>
        </a:p>
      </dgm:t>
    </dgm:pt>
    <dgm:pt modelId="{44A7891A-2DEF-4466-9CFE-D483BEA1912A}" type="sibTrans" cxnId="{FEF66302-13EF-471B-ADDE-DA5E87076749}">
      <dgm:prSet/>
      <dgm:spPr/>
      <dgm:t>
        <a:bodyPr/>
        <a:lstStyle/>
        <a:p>
          <a:endParaRPr lang="en-IN" b="1"/>
        </a:p>
      </dgm:t>
    </dgm:pt>
    <dgm:pt modelId="{272B36C4-992C-4E5D-BC50-8856D1B84CAC}">
      <dgm:prSet phldrT="[Text]"/>
      <dgm:spPr/>
      <dgm:t>
        <a:bodyPr/>
        <a:lstStyle/>
        <a:p>
          <a:r>
            <a:rPr lang="en-IN" b="1" dirty="0"/>
            <a:t>MOTHER EDUCATION </a:t>
          </a:r>
        </a:p>
      </dgm:t>
    </dgm:pt>
    <dgm:pt modelId="{B3326E82-7F18-446D-A46D-4089B3EDD41F}" type="parTrans" cxnId="{3F819D7C-794C-4FD5-915A-D7BDD6B824FE}">
      <dgm:prSet/>
      <dgm:spPr/>
      <dgm:t>
        <a:bodyPr/>
        <a:lstStyle/>
        <a:p>
          <a:endParaRPr lang="en-IN" b="1"/>
        </a:p>
      </dgm:t>
    </dgm:pt>
    <dgm:pt modelId="{A54813CE-3774-4A5B-9453-D8D0BDBDB782}" type="sibTrans" cxnId="{3F819D7C-794C-4FD5-915A-D7BDD6B824FE}">
      <dgm:prSet/>
      <dgm:spPr/>
      <dgm:t>
        <a:bodyPr/>
        <a:lstStyle/>
        <a:p>
          <a:endParaRPr lang="en-IN" b="1"/>
        </a:p>
      </dgm:t>
    </dgm:pt>
    <dgm:pt modelId="{5443D439-0B9F-475F-ADD8-373D501B3602}">
      <dgm:prSet phldrT="[Text]"/>
      <dgm:spPr/>
      <dgm:t>
        <a:bodyPr/>
        <a:lstStyle/>
        <a:p>
          <a:r>
            <a:rPr lang="en-IN" b="1" dirty="0"/>
            <a:t>FATHER EDUCATION </a:t>
          </a:r>
        </a:p>
      </dgm:t>
    </dgm:pt>
    <dgm:pt modelId="{646142EE-F9CC-4754-9D6C-64251E2AED93}" type="parTrans" cxnId="{A861E355-7756-4C3B-927C-761FAEA9F5B9}">
      <dgm:prSet/>
      <dgm:spPr/>
      <dgm:t>
        <a:bodyPr/>
        <a:lstStyle/>
        <a:p>
          <a:endParaRPr lang="en-IN" b="1"/>
        </a:p>
      </dgm:t>
    </dgm:pt>
    <dgm:pt modelId="{2E2575E4-3A95-423B-B843-F9D7FF23F0C8}" type="sibTrans" cxnId="{A861E355-7756-4C3B-927C-761FAEA9F5B9}">
      <dgm:prSet/>
      <dgm:spPr/>
      <dgm:t>
        <a:bodyPr/>
        <a:lstStyle/>
        <a:p>
          <a:endParaRPr lang="en-IN" b="1"/>
        </a:p>
      </dgm:t>
    </dgm:pt>
    <dgm:pt modelId="{DA8317C5-0262-4DA5-98BC-0B71E0724B56}">
      <dgm:prSet phldrT="[Text]"/>
      <dgm:spPr/>
      <dgm:t>
        <a:bodyPr/>
        <a:lstStyle/>
        <a:p>
          <a:r>
            <a:rPr lang="en-IN" b="1" dirty="0"/>
            <a:t>GRAVIDA </a:t>
          </a:r>
        </a:p>
      </dgm:t>
    </dgm:pt>
    <dgm:pt modelId="{9007FCFC-D86B-48E9-8E2A-461229ED9736}" type="parTrans" cxnId="{5842C175-4611-422D-8DAC-0F65825D5465}">
      <dgm:prSet/>
      <dgm:spPr/>
      <dgm:t>
        <a:bodyPr/>
        <a:lstStyle/>
        <a:p>
          <a:endParaRPr lang="en-IN" b="1"/>
        </a:p>
      </dgm:t>
    </dgm:pt>
    <dgm:pt modelId="{3FDE3DFB-AA41-4B25-872A-BDE69E85D8E7}" type="sibTrans" cxnId="{5842C175-4611-422D-8DAC-0F65825D5465}">
      <dgm:prSet/>
      <dgm:spPr/>
      <dgm:t>
        <a:bodyPr/>
        <a:lstStyle/>
        <a:p>
          <a:endParaRPr lang="en-IN" b="1"/>
        </a:p>
      </dgm:t>
    </dgm:pt>
    <dgm:pt modelId="{572CD427-50ED-4464-842B-3C6237AEEABB}">
      <dgm:prSet phldrT="[Text]"/>
      <dgm:spPr/>
      <dgm:t>
        <a:bodyPr/>
        <a:lstStyle/>
        <a:p>
          <a:r>
            <a:rPr lang="en-IN" b="1" dirty="0"/>
            <a:t>PARITY </a:t>
          </a:r>
        </a:p>
      </dgm:t>
    </dgm:pt>
    <dgm:pt modelId="{BC5523DF-1127-4EE0-98CE-6AB01F631FAB}" type="parTrans" cxnId="{47902F78-684A-4DE0-B659-10C90FC92214}">
      <dgm:prSet/>
      <dgm:spPr/>
      <dgm:t>
        <a:bodyPr/>
        <a:lstStyle/>
        <a:p>
          <a:endParaRPr lang="en-IN" b="1"/>
        </a:p>
      </dgm:t>
    </dgm:pt>
    <dgm:pt modelId="{2B4D4069-16FA-441E-BC84-5FF4743DE988}" type="sibTrans" cxnId="{47902F78-684A-4DE0-B659-10C90FC92214}">
      <dgm:prSet/>
      <dgm:spPr/>
      <dgm:t>
        <a:bodyPr/>
        <a:lstStyle/>
        <a:p>
          <a:endParaRPr lang="en-IN" b="1"/>
        </a:p>
      </dgm:t>
    </dgm:pt>
    <dgm:pt modelId="{BEEA5AC7-99EB-4165-889D-899BBF8FFE28}">
      <dgm:prSet phldrT="[Text]"/>
      <dgm:spPr/>
      <dgm:t>
        <a:bodyPr/>
        <a:lstStyle/>
        <a:p>
          <a:r>
            <a:rPr lang="en-IN" b="1" dirty="0"/>
            <a:t>FIRST ANC </a:t>
          </a:r>
        </a:p>
      </dgm:t>
    </dgm:pt>
    <dgm:pt modelId="{B3598F70-8527-4093-B101-8B0A829555DA}" type="parTrans" cxnId="{9956A2A0-9DD5-49F3-BC92-8F3D7EFF623D}">
      <dgm:prSet/>
      <dgm:spPr/>
      <dgm:t>
        <a:bodyPr/>
        <a:lstStyle/>
        <a:p>
          <a:endParaRPr lang="en-IN" b="1"/>
        </a:p>
      </dgm:t>
    </dgm:pt>
    <dgm:pt modelId="{B69D2ED6-8911-476E-B80C-720C8C45E898}" type="sibTrans" cxnId="{9956A2A0-9DD5-49F3-BC92-8F3D7EFF623D}">
      <dgm:prSet/>
      <dgm:spPr/>
      <dgm:t>
        <a:bodyPr/>
        <a:lstStyle/>
        <a:p>
          <a:endParaRPr lang="en-IN" b="1"/>
        </a:p>
      </dgm:t>
    </dgm:pt>
    <dgm:pt modelId="{29FC3CBF-3D3C-48A8-9D78-0FEEF65C4103}" type="pres">
      <dgm:prSet presAssocID="{3288BFCA-28E4-406B-82B9-EFFF1DAA19FA}" presName="Name0" presStyleCnt="0">
        <dgm:presLayoutVars>
          <dgm:chPref val="1"/>
          <dgm:dir/>
          <dgm:animOne val="branch"/>
          <dgm:animLvl val="lvl"/>
          <dgm:resizeHandles val="exact"/>
        </dgm:presLayoutVars>
      </dgm:prSet>
      <dgm:spPr/>
    </dgm:pt>
    <dgm:pt modelId="{E936AC71-228E-4130-8693-F9993CC503C3}" type="pres">
      <dgm:prSet presAssocID="{3D42385E-1109-4A69-AF22-F622B5A545C6}" presName="root1" presStyleCnt="0"/>
      <dgm:spPr/>
    </dgm:pt>
    <dgm:pt modelId="{320FF7F7-10A4-4F2C-AA17-1FB5BEB3D920}" type="pres">
      <dgm:prSet presAssocID="{3D42385E-1109-4A69-AF22-F622B5A545C6}" presName="LevelOneTextNode" presStyleLbl="node0" presStyleIdx="0" presStyleCnt="1" custAng="5400000" custLinFactX="-100000" custLinFactNeighborX="-135759" custLinFactNeighborY="0">
        <dgm:presLayoutVars>
          <dgm:chPref val="3"/>
        </dgm:presLayoutVars>
      </dgm:prSet>
      <dgm:spPr/>
    </dgm:pt>
    <dgm:pt modelId="{2BAD750C-9D24-461D-97CE-A808BD63528F}" type="pres">
      <dgm:prSet presAssocID="{3D42385E-1109-4A69-AF22-F622B5A545C6}" presName="level2hierChild" presStyleCnt="0"/>
      <dgm:spPr/>
    </dgm:pt>
    <dgm:pt modelId="{62EC2849-97B1-4D0B-9042-E5CD70229D9C}" type="pres">
      <dgm:prSet presAssocID="{66D950F4-A43A-4F6D-9110-528060184711}" presName="conn2-1" presStyleLbl="parChTrans1D2" presStyleIdx="0" presStyleCnt="9"/>
      <dgm:spPr/>
    </dgm:pt>
    <dgm:pt modelId="{F9FC1AA0-F02D-4E58-BE01-AC5FD5301B04}" type="pres">
      <dgm:prSet presAssocID="{66D950F4-A43A-4F6D-9110-528060184711}" presName="connTx" presStyleLbl="parChTrans1D2" presStyleIdx="0" presStyleCnt="9"/>
      <dgm:spPr/>
    </dgm:pt>
    <dgm:pt modelId="{7534D5FD-97EB-4B1B-85D2-CCBC6D342972}" type="pres">
      <dgm:prSet presAssocID="{C34337C5-6AAF-4195-B522-E3D128C083F7}" presName="root2" presStyleCnt="0"/>
      <dgm:spPr/>
    </dgm:pt>
    <dgm:pt modelId="{568883A2-C24B-49CD-AE3D-3AF8195072D3}" type="pres">
      <dgm:prSet presAssocID="{C34337C5-6AAF-4195-B522-E3D128C083F7}" presName="LevelTwoTextNode" presStyleLbl="node2" presStyleIdx="0" presStyleCnt="9">
        <dgm:presLayoutVars>
          <dgm:chPref val="3"/>
        </dgm:presLayoutVars>
      </dgm:prSet>
      <dgm:spPr/>
    </dgm:pt>
    <dgm:pt modelId="{2E9FA564-F6E5-450C-9CF2-6F37F731BB2B}" type="pres">
      <dgm:prSet presAssocID="{C34337C5-6AAF-4195-B522-E3D128C083F7}" presName="level3hierChild" presStyleCnt="0"/>
      <dgm:spPr/>
    </dgm:pt>
    <dgm:pt modelId="{D4C4D984-E935-48FC-B829-19475AC237E6}" type="pres">
      <dgm:prSet presAssocID="{CC4E0180-8405-40F3-8AE8-E532EC3A419C}" presName="conn2-1" presStyleLbl="parChTrans1D2" presStyleIdx="1" presStyleCnt="9"/>
      <dgm:spPr/>
    </dgm:pt>
    <dgm:pt modelId="{4A2DEF73-4538-45AF-9935-616ED5B7DD9E}" type="pres">
      <dgm:prSet presAssocID="{CC4E0180-8405-40F3-8AE8-E532EC3A419C}" presName="connTx" presStyleLbl="parChTrans1D2" presStyleIdx="1" presStyleCnt="9"/>
      <dgm:spPr/>
    </dgm:pt>
    <dgm:pt modelId="{F102D41D-6BD0-4FB9-ADB5-373326B23392}" type="pres">
      <dgm:prSet presAssocID="{67A1F0CB-C6F5-4EFF-801A-155D8547523F}" presName="root2" presStyleCnt="0"/>
      <dgm:spPr/>
    </dgm:pt>
    <dgm:pt modelId="{37BCCE9D-FB0A-4317-96B1-55967823CC16}" type="pres">
      <dgm:prSet presAssocID="{67A1F0CB-C6F5-4EFF-801A-155D8547523F}" presName="LevelTwoTextNode" presStyleLbl="node2" presStyleIdx="1" presStyleCnt="9">
        <dgm:presLayoutVars>
          <dgm:chPref val="3"/>
        </dgm:presLayoutVars>
      </dgm:prSet>
      <dgm:spPr/>
    </dgm:pt>
    <dgm:pt modelId="{AB7FAB4D-EEFE-4149-AB3A-9A95C0872BFE}" type="pres">
      <dgm:prSet presAssocID="{67A1F0CB-C6F5-4EFF-801A-155D8547523F}" presName="level3hierChild" presStyleCnt="0"/>
      <dgm:spPr/>
    </dgm:pt>
    <dgm:pt modelId="{9376A33F-6062-4329-ABBD-AA8FC3ECF3C0}" type="pres">
      <dgm:prSet presAssocID="{A3E76D2E-D97B-46C4-B00F-54333DD07CED}" presName="conn2-1" presStyleLbl="parChTrans1D2" presStyleIdx="2" presStyleCnt="9"/>
      <dgm:spPr/>
    </dgm:pt>
    <dgm:pt modelId="{9BBDF90A-E456-4EBC-A57A-920125B58E12}" type="pres">
      <dgm:prSet presAssocID="{A3E76D2E-D97B-46C4-B00F-54333DD07CED}" presName="connTx" presStyleLbl="parChTrans1D2" presStyleIdx="2" presStyleCnt="9"/>
      <dgm:spPr/>
    </dgm:pt>
    <dgm:pt modelId="{ED68166C-F36F-4A63-AA48-83728BACE548}" type="pres">
      <dgm:prSet presAssocID="{D44D3829-A117-4904-98A7-DB61D0D1EDC1}" presName="root2" presStyleCnt="0"/>
      <dgm:spPr/>
    </dgm:pt>
    <dgm:pt modelId="{391DE5E0-13B5-4EB9-BCAD-DE9FE73BCCBF}" type="pres">
      <dgm:prSet presAssocID="{D44D3829-A117-4904-98A7-DB61D0D1EDC1}" presName="LevelTwoTextNode" presStyleLbl="node2" presStyleIdx="2" presStyleCnt="9">
        <dgm:presLayoutVars>
          <dgm:chPref val="3"/>
        </dgm:presLayoutVars>
      </dgm:prSet>
      <dgm:spPr/>
    </dgm:pt>
    <dgm:pt modelId="{713FB73B-36BB-4A71-A49E-C45C6E994C4B}" type="pres">
      <dgm:prSet presAssocID="{D44D3829-A117-4904-98A7-DB61D0D1EDC1}" presName="level3hierChild" presStyleCnt="0"/>
      <dgm:spPr/>
    </dgm:pt>
    <dgm:pt modelId="{E84D1BAE-2D74-49DB-A2FA-0E43E7C1BA37}" type="pres">
      <dgm:prSet presAssocID="{782A7561-9E83-4D3F-9D5D-19B3E9C1D18B}" presName="conn2-1" presStyleLbl="parChTrans1D2" presStyleIdx="3" presStyleCnt="9"/>
      <dgm:spPr/>
    </dgm:pt>
    <dgm:pt modelId="{BB287559-653C-4156-8755-C5B8A20ADDA7}" type="pres">
      <dgm:prSet presAssocID="{782A7561-9E83-4D3F-9D5D-19B3E9C1D18B}" presName="connTx" presStyleLbl="parChTrans1D2" presStyleIdx="3" presStyleCnt="9"/>
      <dgm:spPr/>
    </dgm:pt>
    <dgm:pt modelId="{234E8159-CF1A-4CE5-9FAF-91DDB6EB56B7}" type="pres">
      <dgm:prSet presAssocID="{2A10165F-B008-460A-901C-72A6A4C708A6}" presName="root2" presStyleCnt="0"/>
      <dgm:spPr/>
    </dgm:pt>
    <dgm:pt modelId="{741B7DC3-E5FE-4606-AE9B-50E8B4F1B709}" type="pres">
      <dgm:prSet presAssocID="{2A10165F-B008-460A-901C-72A6A4C708A6}" presName="LevelTwoTextNode" presStyleLbl="node2" presStyleIdx="3" presStyleCnt="9">
        <dgm:presLayoutVars>
          <dgm:chPref val="3"/>
        </dgm:presLayoutVars>
      </dgm:prSet>
      <dgm:spPr/>
    </dgm:pt>
    <dgm:pt modelId="{45CA4860-4471-4335-8C3D-1624C39C6746}" type="pres">
      <dgm:prSet presAssocID="{2A10165F-B008-460A-901C-72A6A4C708A6}" presName="level3hierChild" presStyleCnt="0"/>
      <dgm:spPr/>
    </dgm:pt>
    <dgm:pt modelId="{355F1D3D-1349-4327-B8CB-CBFF3268FAF8}" type="pres">
      <dgm:prSet presAssocID="{B3326E82-7F18-446D-A46D-4089B3EDD41F}" presName="conn2-1" presStyleLbl="parChTrans1D2" presStyleIdx="4" presStyleCnt="9"/>
      <dgm:spPr/>
    </dgm:pt>
    <dgm:pt modelId="{330DB853-4C78-4FBF-B317-F0BE6EC77D8D}" type="pres">
      <dgm:prSet presAssocID="{B3326E82-7F18-446D-A46D-4089B3EDD41F}" presName="connTx" presStyleLbl="parChTrans1D2" presStyleIdx="4" presStyleCnt="9"/>
      <dgm:spPr/>
    </dgm:pt>
    <dgm:pt modelId="{FDC88D41-11A7-4662-A26D-CB1A8A85C79C}" type="pres">
      <dgm:prSet presAssocID="{272B36C4-992C-4E5D-BC50-8856D1B84CAC}" presName="root2" presStyleCnt="0"/>
      <dgm:spPr/>
    </dgm:pt>
    <dgm:pt modelId="{E5AF4D41-ED71-48CE-85EF-71AAD0C50A12}" type="pres">
      <dgm:prSet presAssocID="{272B36C4-992C-4E5D-BC50-8856D1B84CAC}" presName="LevelTwoTextNode" presStyleLbl="node2" presStyleIdx="4" presStyleCnt="9">
        <dgm:presLayoutVars>
          <dgm:chPref val="3"/>
        </dgm:presLayoutVars>
      </dgm:prSet>
      <dgm:spPr/>
    </dgm:pt>
    <dgm:pt modelId="{225ADF32-BA9F-40EA-ADCD-4F72EBE90441}" type="pres">
      <dgm:prSet presAssocID="{272B36C4-992C-4E5D-BC50-8856D1B84CAC}" presName="level3hierChild" presStyleCnt="0"/>
      <dgm:spPr/>
    </dgm:pt>
    <dgm:pt modelId="{027BF9F4-6791-4F53-9BB5-BB761ED8A2AB}" type="pres">
      <dgm:prSet presAssocID="{646142EE-F9CC-4754-9D6C-64251E2AED93}" presName="conn2-1" presStyleLbl="parChTrans1D2" presStyleIdx="5" presStyleCnt="9"/>
      <dgm:spPr/>
    </dgm:pt>
    <dgm:pt modelId="{D5ACD8B9-D34F-4F76-878D-F30B0B7F9528}" type="pres">
      <dgm:prSet presAssocID="{646142EE-F9CC-4754-9D6C-64251E2AED93}" presName="connTx" presStyleLbl="parChTrans1D2" presStyleIdx="5" presStyleCnt="9"/>
      <dgm:spPr/>
    </dgm:pt>
    <dgm:pt modelId="{91665C03-6575-4AE3-B3BD-BFA9DE0EE88B}" type="pres">
      <dgm:prSet presAssocID="{5443D439-0B9F-475F-ADD8-373D501B3602}" presName="root2" presStyleCnt="0"/>
      <dgm:spPr/>
    </dgm:pt>
    <dgm:pt modelId="{F414233B-7B31-4D72-9DB7-1F1947176AC2}" type="pres">
      <dgm:prSet presAssocID="{5443D439-0B9F-475F-ADD8-373D501B3602}" presName="LevelTwoTextNode" presStyleLbl="node2" presStyleIdx="5" presStyleCnt="9">
        <dgm:presLayoutVars>
          <dgm:chPref val="3"/>
        </dgm:presLayoutVars>
      </dgm:prSet>
      <dgm:spPr/>
    </dgm:pt>
    <dgm:pt modelId="{7FDA8663-5623-42A1-A1BF-22A525C90543}" type="pres">
      <dgm:prSet presAssocID="{5443D439-0B9F-475F-ADD8-373D501B3602}" presName="level3hierChild" presStyleCnt="0"/>
      <dgm:spPr/>
    </dgm:pt>
    <dgm:pt modelId="{A6E370EB-0B7E-4DDE-8899-6D78B32AAD41}" type="pres">
      <dgm:prSet presAssocID="{9007FCFC-D86B-48E9-8E2A-461229ED9736}" presName="conn2-1" presStyleLbl="parChTrans1D2" presStyleIdx="6" presStyleCnt="9"/>
      <dgm:spPr/>
    </dgm:pt>
    <dgm:pt modelId="{BBF7C4B7-D92E-40A1-8F86-43B7765CC7B1}" type="pres">
      <dgm:prSet presAssocID="{9007FCFC-D86B-48E9-8E2A-461229ED9736}" presName="connTx" presStyleLbl="parChTrans1D2" presStyleIdx="6" presStyleCnt="9"/>
      <dgm:spPr/>
    </dgm:pt>
    <dgm:pt modelId="{15D38F93-6E88-44EB-8B53-B575650CD40D}" type="pres">
      <dgm:prSet presAssocID="{DA8317C5-0262-4DA5-98BC-0B71E0724B56}" presName="root2" presStyleCnt="0"/>
      <dgm:spPr/>
    </dgm:pt>
    <dgm:pt modelId="{A5F15713-898C-44A1-83FB-BFA1DB0BCA90}" type="pres">
      <dgm:prSet presAssocID="{DA8317C5-0262-4DA5-98BC-0B71E0724B56}" presName="LevelTwoTextNode" presStyleLbl="node2" presStyleIdx="6" presStyleCnt="9">
        <dgm:presLayoutVars>
          <dgm:chPref val="3"/>
        </dgm:presLayoutVars>
      </dgm:prSet>
      <dgm:spPr/>
    </dgm:pt>
    <dgm:pt modelId="{8564114B-B08E-416C-A814-54466C3FBF34}" type="pres">
      <dgm:prSet presAssocID="{DA8317C5-0262-4DA5-98BC-0B71E0724B56}" presName="level3hierChild" presStyleCnt="0"/>
      <dgm:spPr/>
    </dgm:pt>
    <dgm:pt modelId="{6A07A03A-C047-4EA8-A1AC-FBAB4157C423}" type="pres">
      <dgm:prSet presAssocID="{BC5523DF-1127-4EE0-98CE-6AB01F631FAB}" presName="conn2-1" presStyleLbl="parChTrans1D2" presStyleIdx="7" presStyleCnt="9"/>
      <dgm:spPr/>
    </dgm:pt>
    <dgm:pt modelId="{3CE28142-B265-4DAD-A0C9-A275D84085C0}" type="pres">
      <dgm:prSet presAssocID="{BC5523DF-1127-4EE0-98CE-6AB01F631FAB}" presName="connTx" presStyleLbl="parChTrans1D2" presStyleIdx="7" presStyleCnt="9"/>
      <dgm:spPr/>
    </dgm:pt>
    <dgm:pt modelId="{12980F9E-BF9A-4B26-BA92-794EF1FA42FD}" type="pres">
      <dgm:prSet presAssocID="{572CD427-50ED-4464-842B-3C6237AEEABB}" presName="root2" presStyleCnt="0"/>
      <dgm:spPr/>
    </dgm:pt>
    <dgm:pt modelId="{D355344E-2C96-4992-97B8-EB47E681C7DA}" type="pres">
      <dgm:prSet presAssocID="{572CD427-50ED-4464-842B-3C6237AEEABB}" presName="LevelTwoTextNode" presStyleLbl="node2" presStyleIdx="7" presStyleCnt="9">
        <dgm:presLayoutVars>
          <dgm:chPref val="3"/>
        </dgm:presLayoutVars>
      </dgm:prSet>
      <dgm:spPr/>
    </dgm:pt>
    <dgm:pt modelId="{0A54CA86-65D4-4858-B25F-F77F392E672D}" type="pres">
      <dgm:prSet presAssocID="{572CD427-50ED-4464-842B-3C6237AEEABB}" presName="level3hierChild" presStyleCnt="0"/>
      <dgm:spPr/>
    </dgm:pt>
    <dgm:pt modelId="{6C12B7F9-FA1B-4980-861B-CB672DAACC8D}" type="pres">
      <dgm:prSet presAssocID="{B3598F70-8527-4093-B101-8B0A829555DA}" presName="conn2-1" presStyleLbl="parChTrans1D2" presStyleIdx="8" presStyleCnt="9"/>
      <dgm:spPr/>
    </dgm:pt>
    <dgm:pt modelId="{83E79A90-2764-464B-B838-0DE84CCF2621}" type="pres">
      <dgm:prSet presAssocID="{B3598F70-8527-4093-B101-8B0A829555DA}" presName="connTx" presStyleLbl="parChTrans1D2" presStyleIdx="8" presStyleCnt="9"/>
      <dgm:spPr/>
    </dgm:pt>
    <dgm:pt modelId="{BBAA1E4A-E763-4480-A72A-EB8835F04E84}" type="pres">
      <dgm:prSet presAssocID="{BEEA5AC7-99EB-4165-889D-899BBF8FFE28}" presName="root2" presStyleCnt="0"/>
      <dgm:spPr/>
    </dgm:pt>
    <dgm:pt modelId="{5F252A8B-B3F1-4E04-B46E-801D0348D00C}" type="pres">
      <dgm:prSet presAssocID="{BEEA5AC7-99EB-4165-889D-899BBF8FFE28}" presName="LevelTwoTextNode" presStyleLbl="node2" presStyleIdx="8" presStyleCnt="9">
        <dgm:presLayoutVars>
          <dgm:chPref val="3"/>
        </dgm:presLayoutVars>
      </dgm:prSet>
      <dgm:spPr/>
    </dgm:pt>
    <dgm:pt modelId="{0F29E226-5D81-4C80-83D3-4C98B61811AD}" type="pres">
      <dgm:prSet presAssocID="{BEEA5AC7-99EB-4165-889D-899BBF8FFE28}" presName="level3hierChild" presStyleCnt="0"/>
      <dgm:spPr/>
    </dgm:pt>
  </dgm:ptLst>
  <dgm:cxnLst>
    <dgm:cxn modelId="{DE116202-25B3-481A-A5ED-68DAF84A6E99}" type="presOf" srcId="{272B36C4-992C-4E5D-BC50-8856D1B84CAC}" destId="{E5AF4D41-ED71-48CE-85EF-71AAD0C50A12}" srcOrd="0" destOrd="0" presId="urn:microsoft.com/office/officeart/2008/layout/HorizontalMultiLevelHierarchy"/>
    <dgm:cxn modelId="{FEF66302-13EF-471B-ADDE-DA5E87076749}" srcId="{3D42385E-1109-4A69-AF22-F622B5A545C6}" destId="{2A10165F-B008-460A-901C-72A6A4C708A6}" srcOrd="3" destOrd="0" parTransId="{782A7561-9E83-4D3F-9D5D-19B3E9C1D18B}" sibTransId="{44A7891A-2DEF-4466-9CFE-D483BEA1912A}"/>
    <dgm:cxn modelId="{D042BE02-1346-4C2F-8F25-8F585231A9E9}" type="presOf" srcId="{BEEA5AC7-99EB-4165-889D-899BBF8FFE28}" destId="{5F252A8B-B3F1-4E04-B46E-801D0348D00C}" srcOrd="0" destOrd="0" presId="urn:microsoft.com/office/officeart/2008/layout/HorizontalMultiLevelHierarchy"/>
    <dgm:cxn modelId="{AB1E8420-6B5F-459D-A86E-34546F8B4DA7}" type="presOf" srcId="{A3E76D2E-D97B-46C4-B00F-54333DD07CED}" destId="{9376A33F-6062-4329-ABBD-AA8FC3ECF3C0}" srcOrd="0" destOrd="0" presId="urn:microsoft.com/office/officeart/2008/layout/HorizontalMultiLevelHierarchy"/>
    <dgm:cxn modelId="{E6A39D27-7950-437C-A511-82A5EFA86F85}" type="presOf" srcId="{BC5523DF-1127-4EE0-98CE-6AB01F631FAB}" destId="{6A07A03A-C047-4EA8-A1AC-FBAB4157C423}" srcOrd="0" destOrd="0" presId="urn:microsoft.com/office/officeart/2008/layout/HorizontalMultiLevelHierarchy"/>
    <dgm:cxn modelId="{C28A632D-B4DE-45A5-98A4-15BE41161231}" type="presOf" srcId="{D44D3829-A117-4904-98A7-DB61D0D1EDC1}" destId="{391DE5E0-13B5-4EB9-BCAD-DE9FE73BCCBF}" srcOrd="0" destOrd="0" presId="urn:microsoft.com/office/officeart/2008/layout/HorizontalMultiLevelHierarchy"/>
    <dgm:cxn modelId="{A1895C31-B2B4-4DDF-91B6-5A5E97D74795}" srcId="{3D42385E-1109-4A69-AF22-F622B5A545C6}" destId="{67A1F0CB-C6F5-4EFF-801A-155D8547523F}" srcOrd="1" destOrd="0" parTransId="{CC4E0180-8405-40F3-8AE8-E532EC3A419C}" sibTransId="{8B0C6B32-0733-4A07-8976-127D8F6BB838}"/>
    <dgm:cxn modelId="{0794BB36-CDCE-4CEC-9BC0-3B1FF88DC2F3}" type="presOf" srcId="{782A7561-9E83-4D3F-9D5D-19B3E9C1D18B}" destId="{E84D1BAE-2D74-49DB-A2FA-0E43E7C1BA37}" srcOrd="0" destOrd="0" presId="urn:microsoft.com/office/officeart/2008/layout/HorizontalMultiLevelHierarchy"/>
    <dgm:cxn modelId="{8C299E39-7302-4393-8C19-D9B0B11EA19B}" type="presOf" srcId="{66D950F4-A43A-4F6D-9110-528060184711}" destId="{F9FC1AA0-F02D-4E58-BE01-AC5FD5301B04}" srcOrd="1" destOrd="0" presId="urn:microsoft.com/office/officeart/2008/layout/HorizontalMultiLevelHierarchy"/>
    <dgm:cxn modelId="{B26A073B-B2F7-46BB-9936-F9AB0571649A}" type="presOf" srcId="{9007FCFC-D86B-48E9-8E2A-461229ED9736}" destId="{A6E370EB-0B7E-4DDE-8899-6D78B32AAD41}" srcOrd="0" destOrd="0" presId="urn:microsoft.com/office/officeart/2008/layout/HorizontalMultiLevelHierarchy"/>
    <dgm:cxn modelId="{92476E3B-6BE4-4DA2-8D8A-EB67C8890A58}" type="presOf" srcId="{DA8317C5-0262-4DA5-98BC-0B71E0724B56}" destId="{A5F15713-898C-44A1-83FB-BFA1DB0BCA90}" srcOrd="0" destOrd="0" presId="urn:microsoft.com/office/officeart/2008/layout/HorizontalMultiLevelHierarchy"/>
    <dgm:cxn modelId="{7713733D-A68A-4449-A271-3A2A2BA3548E}" type="presOf" srcId="{B3598F70-8527-4093-B101-8B0A829555DA}" destId="{6C12B7F9-FA1B-4980-861B-CB672DAACC8D}" srcOrd="0" destOrd="0" presId="urn:microsoft.com/office/officeart/2008/layout/HorizontalMultiLevelHierarchy"/>
    <dgm:cxn modelId="{931FB25E-6BA6-4553-AA10-5754ADEFD22D}" type="presOf" srcId="{646142EE-F9CC-4754-9D6C-64251E2AED93}" destId="{027BF9F4-6791-4F53-9BB5-BB761ED8A2AB}" srcOrd="0" destOrd="0" presId="urn:microsoft.com/office/officeart/2008/layout/HorizontalMultiLevelHierarchy"/>
    <dgm:cxn modelId="{5CFC0541-75D4-43D0-9AB2-5E136988B36F}" type="presOf" srcId="{BC5523DF-1127-4EE0-98CE-6AB01F631FAB}" destId="{3CE28142-B265-4DAD-A0C9-A275D84085C0}" srcOrd="1" destOrd="0" presId="urn:microsoft.com/office/officeart/2008/layout/HorizontalMultiLevelHierarchy"/>
    <dgm:cxn modelId="{06570162-3833-492F-AD61-B0F9BE6BCEBE}" type="presOf" srcId="{67A1F0CB-C6F5-4EFF-801A-155D8547523F}" destId="{37BCCE9D-FB0A-4317-96B1-55967823CC16}" srcOrd="0" destOrd="0" presId="urn:microsoft.com/office/officeart/2008/layout/HorizontalMultiLevelHierarchy"/>
    <dgm:cxn modelId="{DB728E68-6F45-437C-9748-74CF19B24A7F}" srcId="{3288BFCA-28E4-406B-82B9-EFFF1DAA19FA}" destId="{3D42385E-1109-4A69-AF22-F622B5A545C6}" srcOrd="0" destOrd="0" parTransId="{AE195B1C-32D9-47C2-9A40-FD94E12EB32B}" sibTransId="{6BD8DF8A-68F3-4E7D-A8E4-4FF219092DD4}"/>
    <dgm:cxn modelId="{F204DE68-1B5B-4DC7-868C-5CB7002A00F7}" type="presOf" srcId="{3D42385E-1109-4A69-AF22-F622B5A545C6}" destId="{320FF7F7-10A4-4F2C-AA17-1FB5BEB3D920}" srcOrd="0" destOrd="0" presId="urn:microsoft.com/office/officeart/2008/layout/HorizontalMultiLevelHierarchy"/>
    <dgm:cxn modelId="{D45F556A-45D2-4A59-AC2C-F7A89F1A5622}" srcId="{3D42385E-1109-4A69-AF22-F622B5A545C6}" destId="{C34337C5-6AAF-4195-B522-E3D128C083F7}" srcOrd="0" destOrd="0" parTransId="{66D950F4-A43A-4F6D-9110-528060184711}" sibTransId="{4DC50CA5-49BE-4C04-815B-177D91B79999}"/>
    <dgm:cxn modelId="{D6F3B94A-5B3E-416D-9B31-8796F15D9FCF}" type="presOf" srcId="{646142EE-F9CC-4754-9D6C-64251E2AED93}" destId="{D5ACD8B9-D34F-4F76-878D-F30B0B7F9528}" srcOrd="1" destOrd="0" presId="urn:microsoft.com/office/officeart/2008/layout/HorizontalMultiLevelHierarchy"/>
    <dgm:cxn modelId="{DB719A4C-5785-4BA8-A2C2-63E94E4DF392}" type="presOf" srcId="{3288BFCA-28E4-406B-82B9-EFFF1DAA19FA}" destId="{29FC3CBF-3D3C-48A8-9D78-0FEEF65C4103}" srcOrd="0" destOrd="0" presId="urn:microsoft.com/office/officeart/2008/layout/HorizontalMultiLevelHierarchy"/>
    <dgm:cxn modelId="{0D353450-3F6B-49A2-BD25-CC912C5E2294}" type="presOf" srcId="{B3326E82-7F18-446D-A46D-4089B3EDD41F}" destId="{330DB853-4C78-4FBF-B317-F0BE6EC77D8D}" srcOrd="1" destOrd="0" presId="urn:microsoft.com/office/officeart/2008/layout/HorizontalMultiLevelHierarchy"/>
    <dgm:cxn modelId="{5842C175-4611-422D-8DAC-0F65825D5465}" srcId="{3D42385E-1109-4A69-AF22-F622B5A545C6}" destId="{DA8317C5-0262-4DA5-98BC-0B71E0724B56}" srcOrd="6" destOrd="0" parTransId="{9007FCFC-D86B-48E9-8E2A-461229ED9736}" sibTransId="{3FDE3DFB-AA41-4B25-872A-BDE69E85D8E7}"/>
    <dgm:cxn modelId="{A861E355-7756-4C3B-927C-761FAEA9F5B9}" srcId="{3D42385E-1109-4A69-AF22-F622B5A545C6}" destId="{5443D439-0B9F-475F-ADD8-373D501B3602}" srcOrd="5" destOrd="0" parTransId="{646142EE-F9CC-4754-9D6C-64251E2AED93}" sibTransId="{2E2575E4-3A95-423B-B843-F9D7FF23F0C8}"/>
    <dgm:cxn modelId="{47902F78-684A-4DE0-B659-10C90FC92214}" srcId="{3D42385E-1109-4A69-AF22-F622B5A545C6}" destId="{572CD427-50ED-4464-842B-3C6237AEEABB}" srcOrd="7" destOrd="0" parTransId="{BC5523DF-1127-4EE0-98CE-6AB01F631FAB}" sibTransId="{2B4D4069-16FA-441E-BC84-5FF4743DE988}"/>
    <dgm:cxn modelId="{4D0A2B7B-6834-4E76-BFAB-57F4823B9658}" type="presOf" srcId="{5443D439-0B9F-475F-ADD8-373D501B3602}" destId="{F414233B-7B31-4D72-9DB7-1F1947176AC2}" srcOrd="0" destOrd="0" presId="urn:microsoft.com/office/officeart/2008/layout/HorizontalMultiLevelHierarchy"/>
    <dgm:cxn modelId="{3F819D7C-794C-4FD5-915A-D7BDD6B824FE}" srcId="{3D42385E-1109-4A69-AF22-F622B5A545C6}" destId="{272B36C4-992C-4E5D-BC50-8856D1B84CAC}" srcOrd="4" destOrd="0" parTransId="{B3326E82-7F18-446D-A46D-4089B3EDD41F}" sibTransId="{A54813CE-3774-4A5B-9453-D8D0BDBDB782}"/>
    <dgm:cxn modelId="{9854BD7D-DBD2-47BB-BB4E-637107094C64}" type="presOf" srcId="{CC4E0180-8405-40F3-8AE8-E532EC3A419C}" destId="{D4C4D984-E935-48FC-B829-19475AC237E6}" srcOrd="0" destOrd="0" presId="urn:microsoft.com/office/officeart/2008/layout/HorizontalMultiLevelHierarchy"/>
    <dgm:cxn modelId="{AA41397E-60E7-4D7A-BE00-9FAEA1E35408}" type="presOf" srcId="{CC4E0180-8405-40F3-8AE8-E532EC3A419C}" destId="{4A2DEF73-4538-45AF-9935-616ED5B7DD9E}" srcOrd="1" destOrd="0" presId="urn:microsoft.com/office/officeart/2008/layout/HorizontalMultiLevelHierarchy"/>
    <dgm:cxn modelId="{C07AF283-FAB1-4A62-9C56-EF54C251C593}" type="presOf" srcId="{2A10165F-B008-460A-901C-72A6A4C708A6}" destId="{741B7DC3-E5FE-4606-AE9B-50E8B4F1B709}" srcOrd="0" destOrd="0" presId="urn:microsoft.com/office/officeart/2008/layout/HorizontalMultiLevelHierarchy"/>
    <dgm:cxn modelId="{9956A2A0-9DD5-49F3-BC92-8F3D7EFF623D}" srcId="{3D42385E-1109-4A69-AF22-F622B5A545C6}" destId="{BEEA5AC7-99EB-4165-889D-899BBF8FFE28}" srcOrd="8" destOrd="0" parTransId="{B3598F70-8527-4093-B101-8B0A829555DA}" sibTransId="{B69D2ED6-8911-476E-B80C-720C8C45E898}"/>
    <dgm:cxn modelId="{93158DAC-0B4C-4BEF-9B4E-6EA2262461E3}" type="presOf" srcId="{B3598F70-8527-4093-B101-8B0A829555DA}" destId="{83E79A90-2764-464B-B838-0DE84CCF2621}" srcOrd="1" destOrd="0" presId="urn:microsoft.com/office/officeart/2008/layout/HorizontalMultiLevelHierarchy"/>
    <dgm:cxn modelId="{86C309B3-E190-47FF-9C67-88C5B428C08A}" type="presOf" srcId="{782A7561-9E83-4D3F-9D5D-19B3E9C1D18B}" destId="{BB287559-653C-4156-8755-C5B8A20ADDA7}" srcOrd="1" destOrd="0" presId="urn:microsoft.com/office/officeart/2008/layout/HorizontalMultiLevelHierarchy"/>
    <dgm:cxn modelId="{904AAFB9-2294-4690-B23C-AEDAB6F18502}" type="presOf" srcId="{C34337C5-6AAF-4195-B522-E3D128C083F7}" destId="{568883A2-C24B-49CD-AE3D-3AF8195072D3}" srcOrd="0" destOrd="0" presId="urn:microsoft.com/office/officeart/2008/layout/HorizontalMultiLevelHierarchy"/>
    <dgm:cxn modelId="{C2D517C0-5561-4320-9574-DA164BFCB4AA}" type="presOf" srcId="{B3326E82-7F18-446D-A46D-4089B3EDD41F}" destId="{355F1D3D-1349-4327-B8CB-CBFF3268FAF8}" srcOrd="0" destOrd="0" presId="urn:microsoft.com/office/officeart/2008/layout/HorizontalMultiLevelHierarchy"/>
    <dgm:cxn modelId="{F482F9C5-53AF-4949-8A83-F0824BC2EEE2}" type="presOf" srcId="{66D950F4-A43A-4F6D-9110-528060184711}" destId="{62EC2849-97B1-4D0B-9042-E5CD70229D9C}" srcOrd="0" destOrd="0" presId="urn:microsoft.com/office/officeart/2008/layout/HorizontalMultiLevelHierarchy"/>
    <dgm:cxn modelId="{6BC80DCA-FB5C-4194-967C-A516269114E9}" type="presOf" srcId="{A3E76D2E-D97B-46C4-B00F-54333DD07CED}" destId="{9BBDF90A-E456-4EBC-A57A-920125B58E12}" srcOrd="1" destOrd="0" presId="urn:microsoft.com/office/officeart/2008/layout/HorizontalMultiLevelHierarchy"/>
    <dgm:cxn modelId="{079007D2-F5C0-4059-95BA-D4201CB3383E}" type="presOf" srcId="{9007FCFC-D86B-48E9-8E2A-461229ED9736}" destId="{BBF7C4B7-D92E-40A1-8F86-43B7765CC7B1}" srcOrd="1" destOrd="0" presId="urn:microsoft.com/office/officeart/2008/layout/HorizontalMultiLevelHierarchy"/>
    <dgm:cxn modelId="{98E587E3-6B46-4C71-AC1D-E6A887E9EB0A}" srcId="{3D42385E-1109-4A69-AF22-F622B5A545C6}" destId="{D44D3829-A117-4904-98A7-DB61D0D1EDC1}" srcOrd="2" destOrd="0" parTransId="{A3E76D2E-D97B-46C4-B00F-54333DD07CED}" sibTransId="{E6EC0E32-3B0F-46B5-9464-0A2166E0BF09}"/>
    <dgm:cxn modelId="{FD5C48F5-01F0-46DD-8111-189E01510C27}" type="presOf" srcId="{572CD427-50ED-4464-842B-3C6237AEEABB}" destId="{D355344E-2C96-4992-97B8-EB47E681C7DA}" srcOrd="0" destOrd="0" presId="urn:microsoft.com/office/officeart/2008/layout/HorizontalMultiLevelHierarchy"/>
    <dgm:cxn modelId="{859782A3-518B-4802-BEE8-E63D2503EABD}" type="presParOf" srcId="{29FC3CBF-3D3C-48A8-9D78-0FEEF65C4103}" destId="{E936AC71-228E-4130-8693-F9993CC503C3}" srcOrd="0" destOrd="0" presId="urn:microsoft.com/office/officeart/2008/layout/HorizontalMultiLevelHierarchy"/>
    <dgm:cxn modelId="{32DB5C56-5866-47AF-93CA-89204941DA70}" type="presParOf" srcId="{E936AC71-228E-4130-8693-F9993CC503C3}" destId="{320FF7F7-10A4-4F2C-AA17-1FB5BEB3D920}" srcOrd="0" destOrd="0" presId="urn:microsoft.com/office/officeart/2008/layout/HorizontalMultiLevelHierarchy"/>
    <dgm:cxn modelId="{6EEF2914-2FA2-431A-A010-A1CFEA0ED6AE}" type="presParOf" srcId="{E936AC71-228E-4130-8693-F9993CC503C3}" destId="{2BAD750C-9D24-461D-97CE-A808BD63528F}" srcOrd="1" destOrd="0" presId="urn:microsoft.com/office/officeart/2008/layout/HorizontalMultiLevelHierarchy"/>
    <dgm:cxn modelId="{3E64A8C3-EAF6-4999-8240-FFDB81FE95C2}" type="presParOf" srcId="{2BAD750C-9D24-461D-97CE-A808BD63528F}" destId="{62EC2849-97B1-4D0B-9042-E5CD70229D9C}" srcOrd="0" destOrd="0" presId="urn:microsoft.com/office/officeart/2008/layout/HorizontalMultiLevelHierarchy"/>
    <dgm:cxn modelId="{5D29BF98-0D45-4266-8E28-1E214E988A39}" type="presParOf" srcId="{62EC2849-97B1-4D0B-9042-E5CD70229D9C}" destId="{F9FC1AA0-F02D-4E58-BE01-AC5FD5301B04}" srcOrd="0" destOrd="0" presId="urn:microsoft.com/office/officeart/2008/layout/HorizontalMultiLevelHierarchy"/>
    <dgm:cxn modelId="{A418A024-B6E5-40A7-B9BC-4372AD67BF1E}" type="presParOf" srcId="{2BAD750C-9D24-461D-97CE-A808BD63528F}" destId="{7534D5FD-97EB-4B1B-85D2-CCBC6D342972}" srcOrd="1" destOrd="0" presId="urn:microsoft.com/office/officeart/2008/layout/HorizontalMultiLevelHierarchy"/>
    <dgm:cxn modelId="{C40BEBCA-9996-4F22-8F13-F0432FD815E6}" type="presParOf" srcId="{7534D5FD-97EB-4B1B-85D2-CCBC6D342972}" destId="{568883A2-C24B-49CD-AE3D-3AF8195072D3}" srcOrd="0" destOrd="0" presId="urn:microsoft.com/office/officeart/2008/layout/HorizontalMultiLevelHierarchy"/>
    <dgm:cxn modelId="{6469F398-9D4B-4D16-81EE-BC9FEB9BEAB8}" type="presParOf" srcId="{7534D5FD-97EB-4B1B-85D2-CCBC6D342972}" destId="{2E9FA564-F6E5-450C-9CF2-6F37F731BB2B}" srcOrd="1" destOrd="0" presId="urn:microsoft.com/office/officeart/2008/layout/HorizontalMultiLevelHierarchy"/>
    <dgm:cxn modelId="{F6D88590-9836-4035-A1EC-731655CE91B5}" type="presParOf" srcId="{2BAD750C-9D24-461D-97CE-A808BD63528F}" destId="{D4C4D984-E935-48FC-B829-19475AC237E6}" srcOrd="2" destOrd="0" presId="urn:microsoft.com/office/officeart/2008/layout/HorizontalMultiLevelHierarchy"/>
    <dgm:cxn modelId="{7E1507F9-440B-4F02-98D5-BE555D97B9C3}" type="presParOf" srcId="{D4C4D984-E935-48FC-B829-19475AC237E6}" destId="{4A2DEF73-4538-45AF-9935-616ED5B7DD9E}" srcOrd="0" destOrd="0" presId="urn:microsoft.com/office/officeart/2008/layout/HorizontalMultiLevelHierarchy"/>
    <dgm:cxn modelId="{FEC8168F-5352-4FF2-90F3-8436A3D5CB75}" type="presParOf" srcId="{2BAD750C-9D24-461D-97CE-A808BD63528F}" destId="{F102D41D-6BD0-4FB9-ADB5-373326B23392}" srcOrd="3" destOrd="0" presId="urn:microsoft.com/office/officeart/2008/layout/HorizontalMultiLevelHierarchy"/>
    <dgm:cxn modelId="{5AB08868-48E9-4E02-95AE-8A367CA6D4A5}" type="presParOf" srcId="{F102D41D-6BD0-4FB9-ADB5-373326B23392}" destId="{37BCCE9D-FB0A-4317-96B1-55967823CC16}" srcOrd="0" destOrd="0" presId="urn:microsoft.com/office/officeart/2008/layout/HorizontalMultiLevelHierarchy"/>
    <dgm:cxn modelId="{33692016-B779-484B-88E0-C645FC63C08C}" type="presParOf" srcId="{F102D41D-6BD0-4FB9-ADB5-373326B23392}" destId="{AB7FAB4D-EEFE-4149-AB3A-9A95C0872BFE}" srcOrd="1" destOrd="0" presId="urn:microsoft.com/office/officeart/2008/layout/HorizontalMultiLevelHierarchy"/>
    <dgm:cxn modelId="{E58E56B6-3B2B-41E4-AE05-10C1D2987E36}" type="presParOf" srcId="{2BAD750C-9D24-461D-97CE-A808BD63528F}" destId="{9376A33F-6062-4329-ABBD-AA8FC3ECF3C0}" srcOrd="4" destOrd="0" presId="urn:microsoft.com/office/officeart/2008/layout/HorizontalMultiLevelHierarchy"/>
    <dgm:cxn modelId="{11222B38-3B97-4819-82F3-F475FA8CE137}" type="presParOf" srcId="{9376A33F-6062-4329-ABBD-AA8FC3ECF3C0}" destId="{9BBDF90A-E456-4EBC-A57A-920125B58E12}" srcOrd="0" destOrd="0" presId="urn:microsoft.com/office/officeart/2008/layout/HorizontalMultiLevelHierarchy"/>
    <dgm:cxn modelId="{241DC0D1-7980-47C2-BA01-806AA671609E}" type="presParOf" srcId="{2BAD750C-9D24-461D-97CE-A808BD63528F}" destId="{ED68166C-F36F-4A63-AA48-83728BACE548}" srcOrd="5" destOrd="0" presId="urn:microsoft.com/office/officeart/2008/layout/HorizontalMultiLevelHierarchy"/>
    <dgm:cxn modelId="{DE1421AE-54B8-4764-8A88-902FAD929A99}" type="presParOf" srcId="{ED68166C-F36F-4A63-AA48-83728BACE548}" destId="{391DE5E0-13B5-4EB9-BCAD-DE9FE73BCCBF}" srcOrd="0" destOrd="0" presId="urn:microsoft.com/office/officeart/2008/layout/HorizontalMultiLevelHierarchy"/>
    <dgm:cxn modelId="{617EF821-054F-400D-91EB-108572296EB7}" type="presParOf" srcId="{ED68166C-F36F-4A63-AA48-83728BACE548}" destId="{713FB73B-36BB-4A71-A49E-C45C6E994C4B}" srcOrd="1" destOrd="0" presId="urn:microsoft.com/office/officeart/2008/layout/HorizontalMultiLevelHierarchy"/>
    <dgm:cxn modelId="{C5EA70AC-806A-4511-9D26-ADFA9B0D8F0A}" type="presParOf" srcId="{2BAD750C-9D24-461D-97CE-A808BD63528F}" destId="{E84D1BAE-2D74-49DB-A2FA-0E43E7C1BA37}" srcOrd="6" destOrd="0" presId="urn:microsoft.com/office/officeart/2008/layout/HorizontalMultiLevelHierarchy"/>
    <dgm:cxn modelId="{0639D510-A4E8-4CD1-9F7B-C77BF488B352}" type="presParOf" srcId="{E84D1BAE-2D74-49DB-A2FA-0E43E7C1BA37}" destId="{BB287559-653C-4156-8755-C5B8A20ADDA7}" srcOrd="0" destOrd="0" presId="urn:microsoft.com/office/officeart/2008/layout/HorizontalMultiLevelHierarchy"/>
    <dgm:cxn modelId="{8C151D02-F691-486B-B726-CE98E54D4867}" type="presParOf" srcId="{2BAD750C-9D24-461D-97CE-A808BD63528F}" destId="{234E8159-CF1A-4CE5-9FAF-91DDB6EB56B7}" srcOrd="7" destOrd="0" presId="urn:microsoft.com/office/officeart/2008/layout/HorizontalMultiLevelHierarchy"/>
    <dgm:cxn modelId="{EAF8FCA8-6E9C-4DB0-BEEF-B1025C405A64}" type="presParOf" srcId="{234E8159-CF1A-4CE5-9FAF-91DDB6EB56B7}" destId="{741B7DC3-E5FE-4606-AE9B-50E8B4F1B709}" srcOrd="0" destOrd="0" presId="urn:microsoft.com/office/officeart/2008/layout/HorizontalMultiLevelHierarchy"/>
    <dgm:cxn modelId="{FB2C9BAA-2551-4DC2-A523-C66547757E3C}" type="presParOf" srcId="{234E8159-CF1A-4CE5-9FAF-91DDB6EB56B7}" destId="{45CA4860-4471-4335-8C3D-1624C39C6746}" srcOrd="1" destOrd="0" presId="urn:microsoft.com/office/officeart/2008/layout/HorizontalMultiLevelHierarchy"/>
    <dgm:cxn modelId="{E3744B9D-BE1D-4EBD-9FC6-B3B2B272F331}" type="presParOf" srcId="{2BAD750C-9D24-461D-97CE-A808BD63528F}" destId="{355F1D3D-1349-4327-B8CB-CBFF3268FAF8}" srcOrd="8" destOrd="0" presId="urn:microsoft.com/office/officeart/2008/layout/HorizontalMultiLevelHierarchy"/>
    <dgm:cxn modelId="{77414998-9105-4A99-BD3A-054EE4AC4AE8}" type="presParOf" srcId="{355F1D3D-1349-4327-B8CB-CBFF3268FAF8}" destId="{330DB853-4C78-4FBF-B317-F0BE6EC77D8D}" srcOrd="0" destOrd="0" presId="urn:microsoft.com/office/officeart/2008/layout/HorizontalMultiLevelHierarchy"/>
    <dgm:cxn modelId="{F9BDB240-D530-4828-815F-4385936B3411}" type="presParOf" srcId="{2BAD750C-9D24-461D-97CE-A808BD63528F}" destId="{FDC88D41-11A7-4662-A26D-CB1A8A85C79C}" srcOrd="9" destOrd="0" presId="urn:microsoft.com/office/officeart/2008/layout/HorizontalMultiLevelHierarchy"/>
    <dgm:cxn modelId="{5835E8E1-97AE-420F-9E72-0C2554B4BB98}" type="presParOf" srcId="{FDC88D41-11A7-4662-A26D-CB1A8A85C79C}" destId="{E5AF4D41-ED71-48CE-85EF-71AAD0C50A12}" srcOrd="0" destOrd="0" presId="urn:microsoft.com/office/officeart/2008/layout/HorizontalMultiLevelHierarchy"/>
    <dgm:cxn modelId="{AA241971-462D-42BA-BEA8-227921EA11BA}" type="presParOf" srcId="{FDC88D41-11A7-4662-A26D-CB1A8A85C79C}" destId="{225ADF32-BA9F-40EA-ADCD-4F72EBE90441}" srcOrd="1" destOrd="0" presId="urn:microsoft.com/office/officeart/2008/layout/HorizontalMultiLevelHierarchy"/>
    <dgm:cxn modelId="{7C586252-F3B6-4E99-98BB-547E8B7B81EB}" type="presParOf" srcId="{2BAD750C-9D24-461D-97CE-A808BD63528F}" destId="{027BF9F4-6791-4F53-9BB5-BB761ED8A2AB}" srcOrd="10" destOrd="0" presId="urn:microsoft.com/office/officeart/2008/layout/HorizontalMultiLevelHierarchy"/>
    <dgm:cxn modelId="{BFEB4DB0-9ECC-41E1-BE51-E80874D52598}" type="presParOf" srcId="{027BF9F4-6791-4F53-9BB5-BB761ED8A2AB}" destId="{D5ACD8B9-D34F-4F76-878D-F30B0B7F9528}" srcOrd="0" destOrd="0" presId="urn:microsoft.com/office/officeart/2008/layout/HorizontalMultiLevelHierarchy"/>
    <dgm:cxn modelId="{428CC149-1658-41A1-8A84-00ABE8638409}" type="presParOf" srcId="{2BAD750C-9D24-461D-97CE-A808BD63528F}" destId="{91665C03-6575-4AE3-B3BD-BFA9DE0EE88B}" srcOrd="11" destOrd="0" presId="urn:microsoft.com/office/officeart/2008/layout/HorizontalMultiLevelHierarchy"/>
    <dgm:cxn modelId="{C866D4EC-7559-4559-910D-2D18C56A18CF}" type="presParOf" srcId="{91665C03-6575-4AE3-B3BD-BFA9DE0EE88B}" destId="{F414233B-7B31-4D72-9DB7-1F1947176AC2}" srcOrd="0" destOrd="0" presId="urn:microsoft.com/office/officeart/2008/layout/HorizontalMultiLevelHierarchy"/>
    <dgm:cxn modelId="{C854DFB8-682D-4499-A18F-97D0AF2B189C}" type="presParOf" srcId="{91665C03-6575-4AE3-B3BD-BFA9DE0EE88B}" destId="{7FDA8663-5623-42A1-A1BF-22A525C90543}" srcOrd="1" destOrd="0" presId="urn:microsoft.com/office/officeart/2008/layout/HorizontalMultiLevelHierarchy"/>
    <dgm:cxn modelId="{75698F9F-5252-40B8-BFD7-CF969FEEC59D}" type="presParOf" srcId="{2BAD750C-9D24-461D-97CE-A808BD63528F}" destId="{A6E370EB-0B7E-4DDE-8899-6D78B32AAD41}" srcOrd="12" destOrd="0" presId="urn:microsoft.com/office/officeart/2008/layout/HorizontalMultiLevelHierarchy"/>
    <dgm:cxn modelId="{1578BA14-6A83-4458-B398-11EA067DC31E}" type="presParOf" srcId="{A6E370EB-0B7E-4DDE-8899-6D78B32AAD41}" destId="{BBF7C4B7-D92E-40A1-8F86-43B7765CC7B1}" srcOrd="0" destOrd="0" presId="urn:microsoft.com/office/officeart/2008/layout/HorizontalMultiLevelHierarchy"/>
    <dgm:cxn modelId="{78820CFD-4E9D-4787-A9C3-7CBD7331310E}" type="presParOf" srcId="{2BAD750C-9D24-461D-97CE-A808BD63528F}" destId="{15D38F93-6E88-44EB-8B53-B575650CD40D}" srcOrd="13" destOrd="0" presId="urn:microsoft.com/office/officeart/2008/layout/HorizontalMultiLevelHierarchy"/>
    <dgm:cxn modelId="{FC43A630-E9A3-4747-93A7-70B1FECDB74A}" type="presParOf" srcId="{15D38F93-6E88-44EB-8B53-B575650CD40D}" destId="{A5F15713-898C-44A1-83FB-BFA1DB0BCA90}" srcOrd="0" destOrd="0" presId="urn:microsoft.com/office/officeart/2008/layout/HorizontalMultiLevelHierarchy"/>
    <dgm:cxn modelId="{5EBEB25B-A9F7-413E-81C7-496496DCB700}" type="presParOf" srcId="{15D38F93-6E88-44EB-8B53-B575650CD40D}" destId="{8564114B-B08E-416C-A814-54466C3FBF34}" srcOrd="1" destOrd="0" presId="urn:microsoft.com/office/officeart/2008/layout/HorizontalMultiLevelHierarchy"/>
    <dgm:cxn modelId="{837E4B8C-4C1A-4E1F-A5F6-D3DEE46098CC}" type="presParOf" srcId="{2BAD750C-9D24-461D-97CE-A808BD63528F}" destId="{6A07A03A-C047-4EA8-A1AC-FBAB4157C423}" srcOrd="14" destOrd="0" presId="urn:microsoft.com/office/officeart/2008/layout/HorizontalMultiLevelHierarchy"/>
    <dgm:cxn modelId="{C9488FCF-AB17-4CE1-BD5C-92306827162C}" type="presParOf" srcId="{6A07A03A-C047-4EA8-A1AC-FBAB4157C423}" destId="{3CE28142-B265-4DAD-A0C9-A275D84085C0}" srcOrd="0" destOrd="0" presId="urn:microsoft.com/office/officeart/2008/layout/HorizontalMultiLevelHierarchy"/>
    <dgm:cxn modelId="{D4B22A14-3A1A-484D-98A8-6431BB66BF12}" type="presParOf" srcId="{2BAD750C-9D24-461D-97CE-A808BD63528F}" destId="{12980F9E-BF9A-4B26-BA92-794EF1FA42FD}" srcOrd="15" destOrd="0" presId="urn:microsoft.com/office/officeart/2008/layout/HorizontalMultiLevelHierarchy"/>
    <dgm:cxn modelId="{46E026F7-B4E1-44B3-AAA5-72678A318799}" type="presParOf" srcId="{12980F9E-BF9A-4B26-BA92-794EF1FA42FD}" destId="{D355344E-2C96-4992-97B8-EB47E681C7DA}" srcOrd="0" destOrd="0" presId="urn:microsoft.com/office/officeart/2008/layout/HorizontalMultiLevelHierarchy"/>
    <dgm:cxn modelId="{E35B1970-6936-4B17-B58E-CA4B56E3B742}" type="presParOf" srcId="{12980F9E-BF9A-4B26-BA92-794EF1FA42FD}" destId="{0A54CA86-65D4-4858-B25F-F77F392E672D}" srcOrd="1" destOrd="0" presId="urn:microsoft.com/office/officeart/2008/layout/HorizontalMultiLevelHierarchy"/>
    <dgm:cxn modelId="{F9E13458-067A-4015-B10B-89E03584E271}" type="presParOf" srcId="{2BAD750C-9D24-461D-97CE-A808BD63528F}" destId="{6C12B7F9-FA1B-4980-861B-CB672DAACC8D}" srcOrd="16" destOrd="0" presId="urn:microsoft.com/office/officeart/2008/layout/HorizontalMultiLevelHierarchy"/>
    <dgm:cxn modelId="{53E6334E-6BFF-4C07-83AA-923CF51B0635}" type="presParOf" srcId="{6C12B7F9-FA1B-4980-861B-CB672DAACC8D}" destId="{83E79A90-2764-464B-B838-0DE84CCF2621}" srcOrd="0" destOrd="0" presId="urn:microsoft.com/office/officeart/2008/layout/HorizontalMultiLevelHierarchy"/>
    <dgm:cxn modelId="{B4502B88-C7BC-4EF3-AEFE-A41E181E9D85}" type="presParOf" srcId="{2BAD750C-9D24-461D-97CE-A808BD63528F}" destId="{BBAA1E4A-E763-4480-A72A-EB8835F04E84}" srcOrd="17" destOrd="0" presId="urn:microsoft.com/office/officeart/2008/layout/HorizontalMultiLevelHierarchy"/>
    <dgm:cxn modelId="{97B195B3-CAE6-4A22-AA16-F7A1BB96F7D9}" type="presParOf" srcId="{BBAA1E4A-E763-4480-A72A-EB8835F04E84}" destId="{5F252A8B-B3F1-4E04-B46E-801D0348D00C}" srcOrd="0" destOrd="0" presId="urn:microsoft.com/office/officeart/2008/layout/HorizontalMultiLevelHierarchy"/>
    <dgm:cxn modelId="{B8DC2285-D1D6-45F9-BF60-1B3CD9210AC2}" type="presParOf" srcId="{BBAA1E4A-E763-4480-A72A-EB8835F04E84}" destId="{0F29E226-5D81-4C80-83D3-4C98B61811AD}" srcOrd="1" destOrd="0" presId="urn:microsoft.com/office/officeart/2008/layout/HorizontalMultiLevelHierarchy"/>
  </dgm:cxnLst>
  <dgm:bg/>
  <dgm:whole>
    <a:ln>
      <a:solidFill>
        <a:schemeClr val="accent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88BFCA-28E4-406B-82B9-EFFF1DAA19F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IN"/>
        </a:p>
      </dgm:t>
    </dgm:pt>
    <dgm:pt modelId="{3D42385E-1109-4A69-AF22-F622B5A545C6}">
      <dgm:prSet phldrT="[Text]" custT="1"/>
      <dgm:spPr>
        <a:solidFill>
          <a:schemeClr val="accent2">
            <a:lumMod val="75000"/>
          </a:schemeClr>
        </a:solidFill>
      </dgm:spPr>
      <dgm:t>
        <a:bodyPr/>
        <a:lstStyle/>
        <a:p>
          <a:r>
            <a:rPr lang="en-IN" sz="1800" b="1" dirty="0"/>
            <a:t>DETERMINANTS OF BIRTH-PREPAREDNESS</a:t>
          </a:r>
        </a:p>
      </dgm:t>
    </dgm:pt>
    <dgm:pt modelId="{AE195B1C-32D9-47C2-9A40-FD94E12EB32B}" type="parTrans" cxnId="{DB728E68-6F45-437C-9748-74CF19B24A7F}">
      <dgm:prSet/>
      <dgm:spPr/>
      <dgm:t>
        <a:bodyPr/>
        <a:lstStyle/>
        <a:p>
          <a:endParaRPr lang="en-IN" b="1"/>
        </a:p>
      </dgm:t>
    </dgm:pt>
    <dgm:pt modelId="{6BD8DF8A-68F3-4E7D-A8E4-4FF219092DD4}" type="sibTrans" cxnId="{DB728E68-6F45-437C-9748-74CF19B24A7F}">
      <dgm:prSet/>
      <dgm:spPr/>
      <dgm:t>
        <a:bodyPr/>
        <a:lstStyle/>
        <a:p>
          <a:endParaRPr lang="en-IN" b="1"/>
        </a:p>
      </dgm:t>
    </dgm:pt>
    <dgm:pt modelId="{2A10165F-B008-460A-901C-72A6A4C708A6}">
      <dgm:prSet phldrT="[Text]" custT="1"/>
      <dgm:spPr>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dgm:spPr>
      <dgm:t>
        <a:bodyPr spcFirstLastPara="0" vert="horz" wrap="square" lIns="12700" tIns="12700" rIns="12700" bIns="12700" numCol="1" spcCol="1270" anchor="ctr" anchorCtr="0"/>
        <a:lstStyle/>
        <a:p>
          <a:pPr marL="0" lvl="0" indent="0" algn="ctr" defTabSz="889000">
            <a:lnSpc>
              <a:spcPct val="90000"/>
            </a:lnSpc>
            <a:spcBef>
              <a:spcPct val="0"/>
            </a:spcBef>
            <a:spcAft>
              <a:spcPct val="35000"/>
            </a:spcAft>
            <a:buNone/>
          </a:pPr>
          <a:r>
            <a:rPr lang="en-IN" sz="1800" b="1" kern="1200" dirty="0">
              <a:solidFill>
                <a:prstClr val="white"/>
              </a:solidFill>
              <a:latin typeface="Calibri" panose="020F0502020204030204"/>
              <a:ea typeface="+mn-ea"/>
              <a:cs typeface="+mn-cs"/>
            </a:rPr>
            <a:t>WEALTH INDEX </a:t>
          </a:r>
        </a:p>
      </dgm:t>
    </dgm:pt>
    <dgm:pt modelId="{782A7561-9E83-4D3F-9D5D-19B3E9C1D18B}" type="parTrans" cxnId="{FEF66302-13EF-471B-ADDE-DA5E87076749}">
      <dgm:prSet/>
      <dgm:spPr/>
      <dgm:t>
        <a:bodyPr/>
        <a:lstStyle/>
        <a:p>
          <a:endParaRPr lang="en-IN" b="1"/>
        </a:p>
      </dgm:t>
    </dgm:pt>
    <dgm:pt modelId="{44A7891A-2DEF-4466-9CFE-D483BEA1912A}" type="sibTrans" cxnId="{FEF66302-13EF-471B-ADDE-DA5E87076749}">
      <dgm:prSet/>
      <dgm:spPr/>
      <dgm:t>
        <a:bodyPr/>
        <a:lstStyle/>
        <a:p>
          <a:endParaRPr lang="en-IN" b="1"/>
        </a:p>
      </dgm:t>
    </dgm:pt>
    <dgm:pt modelId="{272B36C4-992C-4E5D-BC50-8856D1B84CAC}">
      <dgm:prSet phldrT="[Text]" custT="1"/>
      <dgm:spPr>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dgm:spPr>
      <dgm:t>
        <a:bodyPr spcFirstLastPara="0" vert="horz" wrap="square" lIns="12700" tIns="12700" rIns="12700" bIns="12700" numCol="1" spcCol="1270" anchor="ctr" anchorCtr="0"/>
        <a:lstStyle/>
        <a:p>
          <a:pPr marL="0" lvl="0" indent="0" algn="ctr" defTabSz="889000">
            <a:lnSpc>
              <a:spcPct val="90000"/>
            </a:lnSpc>
            <a:spcBef>
              <a:spcPct val="0"/>
            </a:spcBef>
            <a:spcAft>
              <a:spcPct val="35000"/>
            </a:spcAft>
            <a:buNone/>
          </a:pPr>
          <a:r>
            <a:rPr lang="en-IN" sz="1800" b="1" kern="1200" dirty="0">
              <a:solidFill>
                <a:prstClr val="white"/>
              </a:solidFill>
              <a:latin typeface="Calibri" panose="020F0502020204030204"/>
              <a:ea typeface="+mn-ea"/>
              <a:cs typeface="+mn-cs"/>
            </a:rPr>
            <a:t>MOTHER EDUCATION </a:t>
          </a:r>
        </a:p>
      </dgm:t>
    </dgm:pt>
    <dgm:pt modelId="{B3326E82-7F18-446D-A46D-4089B3EDD41F}" type="parTrans" cxnId="{3F819D7C-794C-4FD5-915A-D7BDD6B824FE}">
      <dgm:prSet/>
      <dgm:spPr/>
      <dgm:t>
        <a:bodyPr/>
        <a:lstStyle/>
        <a:p>
          <a:endParaRPr lang="en-IN" b="1"/>
        </a:p>
      </dgm:t>
    </dgm:pt>
    <dgm:pt modelId="{A54813CE-3774-4A5B-9453-D8D0BDBDB782}" type="sibTrans" cxnId="{3F819D7C-794C-4FD5-915A-D7BDD6B824FE}">
      <dgm:prSet/>
      <dgm:spPr/>
      <dgm:t>
        <a:bodyPr/>
        <a:lstStyle/>
        <a:p>
          <a:endParaRPr lang="en-IN" b="1"/>
        </a:p>
      </dgm:t>
    </dgm:pt>
    <dgm:pt modelId="{5443D439-0B9F-475F-ADD8-373D501B3602}">
      <dgm:prSet phldrT="[Text]" custT="1"/>
      <dgm:spPr>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dgm:spPr>
      <dgm:t>
        <a:bodyPr spcFirstLastPara="0" vert="horz" wrap="square" lIns="12700" tIns="12700" rIns="12700" bIns="12700" numCol="1" spcCol="1270" anchor="ctr" anchorCtr="0"/>
        <a:lstStyle/>
        <a:p>
          <a:pPr marL="0" lvl="0" indent="0" algn="ctr" defTabSz="889000">
            <a:lnSpc>
              <a:spcPct val="90000"/>
            </a:lnSpc>
            <a:spcBef>
              <a:spcPct val="0"/>
            </a:spcBef>
            <a:spcAft>
              <a:spcPct val="35000"/>
            </a:spcAft>
            <a:buNone/>
          </a:pPr>
          <a:r>
            <a:rPr lang="en-IN" sz="1800" b="1" kern="1200" dirty="0">
              <a:solidFill>
                <a:prstClr val="white"/>
              </a:solidFill>
              <a:latin typeface="Calibri" panose="020F0502020204030204"/>
              <a:ea typeface="+mn-ea"/>
              <a:cs typeface="+mn-cs"/>
            </a:rPr>
            <a:t>FATHER EDUCATION </a:t>
          </a:r>
        </a:p>
      </dgm:t>
    </dgm:pt>
    <dgm:pt modelId="{646142EE-F9CC-4754-9D6C-64251E2AED93}" type="parTrans" cxnId="{A861E355-7756-4C3B-927C-761FAEA9F5B9}">
      <dgm:prSet/>
      <dgm:spPr/>
      <dgm:t>
        <a:bodyPr/>
        <a:lstStyle/>
        <a:p>
          <a:endParaRPr lang="en-IN" b="1"/>
        </a:p>
      </dgm:t>
    </dgm:pt>
    <dgm:pt modelId="{2E2575E4-3A95-423B-B843-F9D7FF23F0C8}" type="sibTrans" cxnId="{A861E355-7756-4C3B-927C-761FAEA9F5B9}">
      <dgm:prSet/>
      <dgm:spPr/>
      <dgm:t>
        <a:bodyPr/>
        <a:lstStyle/>
        <a:p>
          <a:endParaRPr lang="en-IN" b="1"/>
        </a:p>
      </dgm:t>
    </dgm:pt>
    <dgm:pt modelId="{C34337C5-6AAF-4195-B522-E3D128C083F7}">
      <dgm:prSet phldrT="[Text]" custT="1"/>
      <dgm:spPr/>
      <dgm:t>
        <a:bodyPr/>
        <a:lstStyle/>
        <a:p>
          <a:r>
            <a:rPr lang="en-IN" sz="1800" b="1" dirty="0"/>
            <a:t>RELIGION</a:t>
          </a:r>
        </a:p>
      </dgm:t>
    </dgm:pt>
    <dgm:pt modelId="{4DC50CA5-49BE-4C04-815B-177D91B79999}" type="sibTrans" cxnId="{D45F556A-45D2-4A59-AC2C-F7A89F1A5622}">
      <dgm:prSet/>
      <dgm:spPr/>
      <dgm:t>
        <a:bodyPr/>
        <a:lstStyle/>
        <a:p>
          <a:endParaRPr lang="en-IN" b="1"/>
        </a:p>
      </dgm:t>
    </dgm:pt>
    <dgm:pt modelId="{66D950F4-A43A-4F6D-9110-528060184711}" type="parTrans" cxnId="{D45F556A-45D2-4A59-AC2C-F7A89F1A5622}">
      <dgm:prSet/>
      <dgm:spPr/>
      <dgm:t>
        <a:bodyPr/>
        <a:lstStyle/>
        <a:p>
          <a:endParaRPr lang="en-IN" b="1"/>
        </a:p>
      </dgm:t>
    </dgm:pt>
    <dgm:pt modelId="{67A1F0CB-C6F5-4EFF-801A-155D8547523F}">
      <dgm:prSet phldrT="[Text]" custT="1"/>
      <dgm:spPr>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dgm:spPr>
      <dgm:t>
        <a:bodyPr spcFirstLastPara="0" vert="horz" wrap="square" lIns="12700" tIns="12700" rIns="12700" bIns="12700" numCol="1" spcCol="1270" anchor="ctr" anchorCtr="0"/>
        <a:lstStyle/>
        <a:p>
          <a:pPr marL="0" lvl="0" indent="0" algn="ctr" defTabSz="889000">
            <a:lnSpc>
              <a:spcPct val="90000"/>
            </a:lnSpc>
            <a:spcBef>
              <a:spcPct val="0"/>
            </a:spcBef>
            <a:spcAft>
              <a:spcPct val="35000"/>
            </a:spcAft>
            <a:buNone/>
          </a:pPr>
          <a:r>
            <a:rPr lang="en-IN" sz="1800" b="1" kern="1200" dirty="0">
              <a:solidFill>
                <a:prstClr val="white"/>
              </a:solidFill>
              <a:latin typeface="Calibri" panose="020F0502020204030204"/>
              <a:ea typeface="+mn-ea"/>
              <a:cs typeface="+mn-cs"/>
            </a:rPr>
            <a:t>TYPE OF FAMILY </a:t>
          </a:r>
        </a:p>
      </dgm:t>
    </dgm:pt>
    <dgm:pt modelId="{8B0C6B32-0733-4A07-8976-127D8F6BB838}" type="sibTrans" cxnId="{A1895C31-B2B4-4DDF-91B6-5A5E97D74795}">
      <dgm:prSet/>
      <dgm:spPr/>
      <dgm:t>
        <a:bodyPr/>
        <a:lstStyle/>
        <a:p>
          <a:endParaRPr lang="en-IN" b="1"/>
        </a:p>
      </dgm:t>
    </dgm:pt>
    <dgm:pt modelId="{CC4E0180-8405-40F3-8AE8-E532EC3A419C}" type="parTrans" cxnId="{A1895C31-B2B4-4DDF-91B6-5A5E97D74795}">
      <dgm:prSet/>
      <dgm:spPr/>
      <dgm:t>
        <a:bodyPr/>
        <a:lstStyle/>
        <a:p>
          <a:endParaRPr lang="en-IN" b="1"/>
        </a:p>
      </dgm:t>
    </dgm:pt>
    <dgm:pt modelId="{29FC3CBF-3D3C-48A8-9D78-0FEEF65C4103}" type="pres">
      <dgm:prSet presAssocID="{3288BFCA-28E4-406B-82B9-EFFF1DAA19FA}" presName="Name0" presStyleCnt="0">
        <dgm:presLayoutVars>
          <dgm:chPref val="1"/>
          <dgm:dir/>
          <dgm:animOne val="branch"/>
          <dgm:animLvl val="lvl"/>
          <dgm:resizeHandles val="exact"/>
        </dgm:presLayoutVars>
      </dgm:prSet>
      <dgm:spPr/>
    </dgm:pt>
    <dgm:pt modelId="{E936AC71-228E-4130-8693-F9993CC503C3}" type="pres">
      <dgm:prSet presAssocID="{3D42385E-1109-4A69-AF22-F622B5A545C6}" presName="root1" presStyleCnt="0"/>
      <dgm:spPr/>
    </dgm:pt>
    <dgm:pt modelId="{320FF7F7-10A4-4F2C-AA17-1FB5BEB3D920}" type="pres">
      <dgm:prSet presAssocID="{3D42385E-1109-4A69-AF22-F622B5A545C6}" presName="LevelOneTextNode" presStyleLbl="node0" presStyleIdx="0" presStyleCnt="1" custAng="5400000" custScaleY="62725" custLinFactX="-100000" custLinFactNeighborX="-112232" custLinFactNeighborY="-1967">
        <dgm:presLayoutVars>
          <dgm:chPref val="3"/>
        </dgm:presLayoutVars>
      </dgm:prSet>
      <dgm:spPr/>
    </dgm:pt>
    <dgm:pt modelId="{2BAD750C-9D24-461D-97CE-A808BD63528F}" type="pres">
      <dgm:prSet presAssocID="{3D42385E-1109-4A69-AF22-F622B5A545C6}" presName="level2hierChild" presStyleCnt="0"/>
      <dgm:spPr/>
    </dgm:pt>
    <dgm:pt modelId="{62EC2849-97B1-4D0B-9042-E5CD70229D9C}" type="pres">
      <dgm:prSet presAssocID="{66D950F4-A43A-4F6D-9110-528060184711}" presName="conn2-1" presStyleLbl="parChTrans1D2" presStyleIdx="0" presStyleCnt="5"/>
      <dgm:spPr/>
    </dgm:pt>
    <dgm:pt modelId="{F9FC1AA0-F02D-4E58-BE01-AC5FD5301B04}" type="pres">
      <dgm:prSet presAssocID="{66D950F4-A43A-4F6D-9110-528060184711}" presName="connTx" presStyleLbl="parChTrans1D2" presStyleIdx="0" presStyleCnt="5"/>
      <dgm:spPr/>
    </dgm:pt>
    <dgm:pt modelId="{7534D5FD-97EB-4B1B-85D2-CCBC6D342972}" type="pres">
      <dgm:prSet presAssocID="{C34337C5-6AAF-4195-B522-E3D128C083F7}" presName="root2" presStyleCnt="0"/>
      <dgm:spPr/>
    </dgm:pt>
    <dgm:pt modelId="{568883A2-C24B-49CD-AE3D-3AF8195072D3}" type="pres">
      <dgm:prSet presAssocID="{C34337C5-6AAF-4195-B522-E3D128C083F7}" presName="LevelTwoTextNode" presStyleLbl="node2" presStyleIdx="0" presStyleCnt="5">
        <dgm:presLayoutVars>
          <dgm:chPref val="3"/>
        </dgm:presLayoutVars>
      </dgm:prSet>
      <dgm:spPr/>
    </dgm:pt>
    <dgm:pt modelId="{2E9FA564-F6E5-450C-9CF2-6F37F731BB2B}" type="pres">
      <dgm:prSet presAssocID="{C34337C5-6AAF-4195-B522-E3D128C083F7}" presName="level3hierChild" presStyleCnt="0"/>
      <dgm:spPr/>
    </dgm:pt>
    <dgm:pt modelId="{D4C4D984-E935-48FC-B829-19475AC237E6}" type="pres">
      <dgm:prSet presAssocID="{CC4E0180-8405-40F3-8AE8-E532EC3A419C}" presName="conn2-1" presStyleLbl="parChTrans1D2" presStyleIdx="1" presStyleCnt="5"/>
      <dgm:spPr/>
    </dgm:pt>
    <dgm:pt modelId="{4A2DEF73-4538-45AF-9935-616ED5B7DD9E}" type="pres">
      <dgm:prSet presAssocID="{CC4E0180-8405-40F3-8AE8-E532EC3A419C}" presName="connTx" presStyleLbl="parChTrans1D2" presStyleIdx="1" presStyleCnt="5"/>
      <dgm:spPr/>
    </dgm:pt>
    <dgm:pt modelId="{F102D41D-6BD0-4FB9-ADB5-373326B23392}" type="pres">
      <dgm:prSet presAssocID="{67A1F0CB-C6F5-4EFF-801A-155D8547523F}" presName="root2" presStyleCnt="0"/>
      <dgm:spPr/>
    </dgm:pt>
    <dgm:pt modelId="{37BCCE9D-FB0A-4317-96B1-55967823CC16}" type="pres">
      <dgm:prSet presAssocID="{67A1F0CB-C6F5-4EFF-801A-155D8547523F}" presName="LevelTwoTextNode" presStyleLbl="node2" presStyleIdx="1" presStyleCnt="5">
        <dgm:presLayoutVars>
          <dgm:chPref val="3"/>
        </dgm:presLayoutVars>
      </dgm:prSet>
      <dgm:spPr>
        <a:xfrm>
          <a:off x="4800534" y="1044681"/>
          <a:ext cx="2739445" cy="835196"/>
        </a:xfrm>
        <a:prstGeom prst="rect">
          <a:avLst/>
        </a:prstGeom>
      </dgm:spPr>
    </dgm:pt>
    <dgm:pt modelId="{AB7FAB4D-EEFE-4149-AB3A-9A95C0872BFE}" type="pres">
      <dgm:prSet presAssocID="{67A1F0CB-C6F5-4EFF-801A-155D8547523F}" presName="level3hierChild" presStyleCnt="0"/>
      <dgm:spPr/>
    </dgm:pt>
    <dgm:pt modelId="{E84D1BAE-2D74-49DB-A2FA-0E43E7C1BA37}" type="pres">
      <dgm:prSet presAssocID="{782A7561-9E83-4D3F-9D5D-19B3E9C1D18B}" presName="conn2-1" presStyleLbl="parChTrans1D2" presStyleIdx="2" presStyleCnt="5"/>
      <dgm:spPr/>
    </dgm:pt>
    <dgm:pt modelId="{BB287559-653C-4156-8755-C5B8A20ADDA7}" type="pres">
      <dgm:prSet presAssocID="{782A7561-9E83-4D3F-9D5D-19B3E9C1D18B}" presName="connTx" presStyleLbl="parChTrans1D2" presStyleIdx="2" presStyleCnt="5"/>
      <dgm:spPr/>
    </dgm:pt>
    <dgm:pt modelId="{234E8159-CF1A-4CE5-9FAF-91DDB6EB56B7}" type="pres">
      <dgm:prSet presAssocID="{2A10165F-B008-460A-901C-72A6A4C708A6}" presName="root2" presStyleCnt="0"/>
      <dgm:spPr/>
    </dgm:pt>
    <dgm:pt modelId="{741B7DC3-E5FE-4606-AE9B-50E8B4F1B709}" type="pres">
      <dgm:prSet presAssocID="{2A10165F-B008-460A-901C-72A6A4C708A6}" presName="LevelTwoTextNode" presStyleLbl="node2" presStyleIdx="2" presStyleCnt="5">
        <dgm:presLayoutVars>
          <dgm:chPref val="3"/>
        </dgm:presLayoutVars>
      </dgm:prSet>
      <dgm:spPr>
        <a:xfrm>
          <a:off x="4800534" y="2088677"/>
          <a:ext cx="2739445" cy="835196"/>
        </a:xfrm>
        <a:prstGeom prst="rect">
          <a:avLst/>
        </a:prstGeom>
      </dgm:spPr>
    </dgm:pt>
    <dgm:pt modelId="{45CA4860-4471-4335-8C3D-1624C39C6746}" type="pres">
      <dgm:prSet presAssocID="{2A10165F-B008-460A-901C-72A6A4C708A6}" presName="level3hierChild" presStyleCnt="0"/>
      <dgm:spPr/>
    </dgm:pt>
    <dgm:pt modelId="{355F1D3D-1349-4327-B8CB-CBFF3268FAF8}" type="pres">
      <dgm:prSet presAssocID="{B3326E82-7F18-446D-A46D-4089B3EDD41F}" presName="conn2-1" presStyleLbl="parChTrans1D2" presStyleIdx="3" presStyleCnt="5"/>
      <dgm:spPr/>
    </dgm:pt>
    <dgm:pt modelId="{330DB853-4C78-4FBF-B317-F0BE6EC77D8D}" type="pres">
      <dgm:prSet presAssocID="{B3326E82-7F18-446D-A46D-4089B3EDD41F}" presName="connTx" presStyleLbl="parChTrans1D2" presStyleIdx="3" presStyleCnt="5"/>
      <dgm:spPr/>
    </dgm:pt>
    <dgm:pt modelId="{FDC88D41-11A7-4662-A26D-CB1A8A85C79C}" type="pres">
      <dgm:prSet presAssocID="{272B36C4-992C-4E5D-BC50-8856D1B84CAC}" presName="root2" presStyleCnt="0"/>
      <dgm:spPr/>
    </dgm:pt>
    <dgm:pt modelId="{E5AF4D41-ED71-48CE-85EF-71AAD0C50A12}" type="pres">
      <dgm:prSet presAssocID="{272B36C4-992C-4E5D-BC50-8856D1B84CAC}" presName="LevelTwoTextNode" presStyleLbl="node2" presStyleIdx="3" presStyleCnt="5">
        <dgm:presLayoutVars>
          <dgm:chPref val="3"/>
        </dgm:presLayoutVars>
      </dgm:prSet>
      <dgm:spPr>
        <a:xfrm>
          <a:off x="4800534" y="3132673"/>
          <a:ext cx="2739445" cy="835196"/>
        </a:xfrm>
        <a:prstGeom prst="rect">
          <a:avLst/>
        </a:prstGeom>
      </dgm:spPr>
    </dgm:pt>
    <dgm:pt modelId="{225ADF32-BA9F-40EA-ADCD-4F72EBE90441}" type="pres">
      <dgm:prSet presAssocID="{272B36C4-992C-4E5D-BC50-8856D1B84CAC}" presName="level3hierChild" presStyleCnt="0"/>
      <dgm:spPr/>
    </dgm:pt>
    <dgm:pt modelId="{027BF9F4-6791-4F53-9BB5-BB761ED8A2AB}" type="pres">
      <dgm:prSet presAssocID="{646142EE-F9CC-4754-9D6C-64251E2AED93}" presName="conn2-1" presStyleLbl="parChTrans1D2" presStyleIdx="4" presStyleCnt="5"/>
      <dgm:spPr/>
    </dgm:pt>
    <dgm:pt modelId="{D5ACD8B9-D34F-4F76-878D-F30B0B7F9528}" type="pres">
      <dgm:prSet presAssocID="{646142EE-F9CC-4754-9D6C-64251E2AED93}" presName="connTx" presStyleLbl="parChTrans1D2" presStyleIdx="4" presStyleCnt="5"/>
      <dgm:spPr/>
    </dgm:pt>
    <dgm:pt modelId="{91665C03-6575-4AE3-B3BD-BFA9DE0EE88B}" type="pres">
      <dgm:prSet presAssocID="{5443D439-0B9F-475F-ADD8-373D501B3602}" presName="root2" presStyleCnt="0"/>
      <dgm:spPr/>
    </dgm:pt>
    <dgm:pt modelId="{F414233B-7B31-4D72-9DB7-1F1947176AC2}" type="pres">
      <dgm:prSet presAssocID="{5443D439-0B9F-475F-ADD8-373D501B3602}" presName="LevelTwoTextNode" presStyleLbl="node2" presStyleIdx="4" presStyleCnt="5">
        <dgm:presLayoutVars>
          <dgm:chPref val="3"/>
        </dgm:presLayoutVars>
      </dgm:prSet>
      <dgm:spPr>
        <a:xfrm>
          <a:off x="4800534" y="4176668"/>
          <a:ext cx="2739445" cy="835196"/>
        </a:xfrm>
        <a:prstGeom prst="rect">
          <a:avLst/>
        </a:prstGeom>
      </dgm:spPr>
    </dgm:pt>
    <dgm:pt modelId="{7FDA8663-5623-42A1-A1BF-22A525C90543}" type="pres">
      <dgm:prSet presAssocID="{5443D439-0B9F-475F-ADD8-373D501B3602}" presName="level3hierChild" presStyleCnt="0"/>
      <dgm:spPr/>
    </dgm:pt>
  </dgm:ptLst>
  <dgm:cxnLst>
    <dgm:cxn modelId="{DE116202-25B3-481A-A5ED-68DAF84A6E99}" type="presOf" srcId="{272B36C4-992C-4E5D-BC50-8856D1B84CAC}" destId="{E5AF4D41-ED71-48CE-85EF-71AAD0C50A12}" srcOrd="0" destOrd="0" presId="urn:microsoft.com/office/officeart/2008/layout/HorizontalMultiLevelHierarchy"/>
    <dgm:cxn modelId="{FEF66302-13EF-471B-ADDE-DA5E87076749}" srcId="{3D42385E-1109-4A69-AF22-F622B5A545C6}" destId="{2A10165F-B008-460A-901C-72A6A4C708A6}" srcOrd="2" destOrd="0" parTransId="{782A7561-9E83-4D3F-9D5D-19B3E9C1D18B}" sibTransId="{44A7891A-2DEF-4466-9CFE-D483BEA1912A}"/>
    <dgm:cxn modelId="{A1895C31-B2B4-4DDF-91B6-5A5E97D74795}" srcId="{3D42385E-1109-4A69-AF22-F622B5A545C6}" destId="{67A1F0CB-C6F5-4EFF-801A-155D8547523F}" srcOrd="1" destOrd="0" parTransId="{CC4E0180-8405-40F3-8AE8-E532EC3A419C}" sibTransId="{8B0C6B32-0733-4A07-8976-127D8F6BB838}"/>
    <dgm:cxn modelId="{0794BB36-CDCE-4CEC-9BC0-3B1FF88DC2F3}" type="presOf" srcId="{782A7561-9E83-4D3F-9D5D-19B3E9C1D18B}" destId="{E84D1BAE-2D74-49DB-A2FA-0E43E7C1BA37}" srcOrd="0" destOrd="0" presId="urn:microsoft.com/office/officeart/2008/layout/HorizontalMultiLevelHierarchy"/>
    <dgm:cxn modelId="{8C299E39-7302-4393-8C19-D9B0B11EA19B}" type="presOf" srcId="{66D950F4-A43A-4F6D-9110-528060184711}" destId="{F9FC1AA0-F02D-4E58-BE01-AC5FD5301B04}" srcOrd="1" destOrd="0" presId="urn:microsoft.com/office/officeart/2008/layout/HorizontalMultiLevelHierarchy"/>
    <dgm:cxn modelId="{931FB25E-6BA6-4553-AA10-5754ADEFD22D}" type="presOf" srcId="{646142EE-F9CC-4754-9D6C-64251E2AED93}" destId="{027BF9F4-6791-4F53-9BB5-BB761ED8A2AB}" srcOrd="0" destOrd="0" presId="urn:microsoft.com/office/officeart/2008/layout/HorizontalMultiLevelHierarchy"/>
    <dgm:cxn modelId="{06570162-3833-492F-AD61-B0F9BE6BCEBE}" type="presOf" srcId="{67A1F0CB-C6F5-4EFF-801A-155D8547523F}" destId="{37BCCE9D-FB0A-4317-96B1-55967823CC16}" srcOrd="0" destOrd="0" presId="urn:microsoft.com/office/officeart/2008/layout/HorizontalMultiLevelHierarchy"/>
    <dgm:cxn modelId="{DB728E68-6F45-437C-9748-74CF19B24A7F}" srcId="{3288BFCA-28E4-406B-82B9-EFFF1DAA19FA}" destId="{3D42385E-1109-4A69-AF22-F622B5A545C6}" srcOrd="0" destOrd="0" parTransId="{AE195B1C-32D9-47C2-9A40-FD94E12EB32B}" sibTransId="{6BD8DF8A-68F3-4E7D-A8E4-4FF219092DD4}"/>
    <dgm:cxn modelId="{F204DE68-1B5B-4DC7-868C-5CB7002A00F7}" type="presOf" srcId="{3D42385E-1109-4A69-AF22-F622B5A545C6}" destId="{320FF7F7-10A4-4F2C-AA17-1FB5BEB3D920}" srcOrd="0" destOrd="0" presId="urn:microsoft.com/office/officeart/2008/layout/HorizontalMultiLevelHierarchy"/>
    <dgm:cxn modelId="{D45F556A-45D2-4A59-AC2C-F7A89F1A5622}" srcId="{3D42385E-1109-4A69-AF22-F622B5A545C6}" destId="{C34337C5-6AAF-4195-B522-E3D128C083F7}" srcOrd="0" destOrd="0" parTransId="{66D950F4-A43A-4F6D-9110-528060184711}" sibTransId="{4DC50CA5-49BE-4C04-815B-177D91B79999}"/>
    <dgm:cxn modelId="{D6F3B94A-5B3E-416D-9B31-8796F15D9FCF}" type="presOf" srcId="{646142EE-F9CC-4754-9D6C-64251E2AED93}" destId="{D5ACD8B9-D34F-4F76-878D-F30B0B7F9528}" srcOrd="1" destOrd="0" presId="urn:microsoft.com/office/officeart/2008/layout/HorizontalMultiLevelHierarchy"/>
    <dgm:cxn modelId="{DB719A4C-5785-4BA8-A2C2-63E94E4DF392}" type="presOf" srcId="{3288BFCA-28E4-406B-82B9-EFFF1DAA19FA}" destId="{29FC3CBF-3D3C-48A8-9D78-0FEEF65C4103}" srcOrd="0" destOrd="0" presId="urn:microsoft.com/office/officeart/2008/layout/HorizontalMultiLevelHierarchy"/>
    <dgm:cxn modelId="{0D353450-3F6B-49A2-BD25-CC912C5E2294}" type="presOf" srcId="{B3326E82-7F18-446D-A46D-4089B3EDD41F}" destId="{330DB853-4C78-4FBF-B317-F0BE6EC77D8D}" srcOrd="1" destOrd="0" presId="urn:microsoft.com/office/officeart/2008/layout/HorizontalMultiLevelHierarchy"/>
    <dgm:cxn modelId="{A861E355-7756-4C3B-927C-761FAEA9F5B9}" srcId="{3D42385E-1109-4A69-AF22-F622B5A545C6}" destId="{5443D439-0B9F-475F-ADD8-373D501B3602}" srcOrd="4" destOrd="0" parTransId="{646142EE-F9CC-4754-9D6C-64251E2AED93}" sibTransId="{2E2575E4-3A95-423B-B843-F9D7FF23F0C8}"/>
    <dgm:cxn modelId="{4D0A2B7B-6834-4E76-BFAB-57F4823B9658}" type="presOf" srcId="{5443D439-0B9F-475F-ADD8-373D501B3602}" destId="{F414233B-7B31-4D72-9DB7-1F1947176AC2}" srcOrd="0" destOrd="0" presId="urn:microsoft.com/office/officeart/2008/layout/HorizontalMultiLevelHierarchy"/>
    <dgm:cxn modelId="{3F819D7C-794C-4FD5-915A-D7BDD6B824FE}" srcId="{3D42385E-1109-4A69-AF22-F622B5A545C6}" destId="{272B36C4-992C-4E5D-BC50-8856D1B84CAC}" srcOrd="3" destOrd="0" parTransId="{B3326E82-7F18-446D-A46D-4089B3EDD41F}" sibTransId="{A54813CE-3774-4A5B-9453-D8D0BDBDB782}"/>
    <dgm:cxn modelId="{9854BD7D-DBD2-47BB-BB4E-637107094C64}" type="presOf" srcId="{CC4E0180-8405-40F3-8AE8-E532EC3A419C}" destId="{D4C4D984-E935-48FC-B829-19475AC237E6}" srcOrd="0" destOrd="0" presId="urn:microsoft.com/office/officeart/2008/layout/HorizontalMultiLevelHierarchy"/>
    <dgm:cxn modelId="{AA41397E-60E7-4D7A-BE00-9FAEA1E35408}" type="presOf" srcId="{CC4E0180-8405-40F3-8AE8-E532EC3A419C}" destId="{4A2DEF73-4538-45AF-9935-616ED5B7DD9E}" srcOrd="1" destOrd="0" presId="urn:microsoft.com/office/officeart/2008/layout/HorizontalMultiLevelHierarchy"/>
    <dgm:cxn modelId="{C07AF283-FAB1-4A62-9C56-EF54C251C593}" type="presOf" srcId="{2A10165F-B008-460A-901C-72A6A4C708A6}" destId="{741B7DC3-E5FE-4606-AE9B-50E8B4F1B709}" srcOrd="0" destOrd="0" presId="urn:microsoft.com/office/officeart/2008/layout/HorizontalMultiLevelHierarchy"/>
    <dgm:cxn modelId="{86C309B3-E190-47FF-9C67-88C5B428C08A}" type="presOf" srcId="{782A7561-9E83-4D3F-9D5D-19B3E9C1D18B}" destId="{BB287559-653C-4156-8755-C5B8A20ADDA7}" srcOrd="1" destOrd="0" presId="urn:microsoft.com/office/officeart/2008/layout/HorizontalMultiLevelHierarchy"/>
    <dgm:cxn modelId="{904AAFB9-2294-4690-B23C-AEDAB6F18502}" type="presOf" srcId="{C34337C5-6AAF-4195-B522-E3D128C083F7}" destId="{568883A2-C24B-49CD-AE3D-3AF8195072D3}" srcOrd="0" destOrd="0" presId="urn:microsoft.com/office/officeart/2008/layout/HorizontalMultiLevelHierarchy"/>
    <dgm:cxn modelId="{C2D517C0-5561-4320-9574-DA164BFCB4AA}" type="presOf" srcId="{B3326E82-7F18-446D-A46D-4089B3EDD41F}" destId="{355F1D3D-1349-4327-B8CB-CBFF3268FAF8}" srcOrd="0" destOrd="0" presId="urn:microsoft.com/office/officeart/2008/layout/HorizontalMultiLevelHierarchy"/>
    <dgm:cxn modelId="{F482F9C5-53AF-4949-8A83-F0824BC2EEE2}" type="presOf" srcId="{66D950F4-A43A-4F6D-9110-528060184711}" destId="{62EC2849-97B1-4D0B-9042-E5CD70229D9C}" srcOrd="0" destOrd="0" presId="urn:microsoft.com/office/officeart/2008/layout/HorizontalMultiLevelHierarchy"/>
    <dgm:cxn modelId="{859782A3-518B-4802-BEE8-E63D2503EABD}" type="presParOf" srcId="{29FC3CBF-3D3C-48A8-9D78-0FEEF65C4103}" destId="{E936AC71-228E-4130-8693-F9993CC503C3}" srcOrd="0" destOrd="0" presId="urn:microsoft.com/office/officeart/2008/layout/HorizontalMultiLevelHierarchy"/>
    <dgm:cxn modelId="{32DB5C56-5866-47AF-93CA-89204941DA70}" type="presParOf" srcId="{E936AC71-228E-4130-8693-F9993CC503C3}" destId="{320FF7F7-10A4-4F2C-AA17-1FB5BEB3D920}" srcOrd="0" destOrd="0" presId="urn:microsoft.com/office/officeart/2008/layout/HorizontalMultiLevelHierarchy"/>
    <dgm:cxn modelId="{6EEF2914-2FA2-431A-A010-A1CFEA0ED6AE}" type="presParOf" srcId="{E936AC71-228E-4130-8693-F9993CC503C3}" destId="{2BAD750C-9D24-461D-97CE-A808BD63528F}" srcOrd="1" destOrd="0" presId="urn:microsoft.com/office/officeart/2008/layout/HorizontalMultiLevelHierarchy"/>
    <dgm:cxn modelId="{3E64A8C3-EAF6-4999-8240-FFDB81FE95C2}" type="presParOf" srcId="{2BAD750C-9D24-461D-97CE-A808BD63528F}" destId="{62EC2849-97B1-4D0B-9042-E5CD70229D9C}" srcOrd="0" destOrd="0" presId="urn:microsoft.com/office/officeart/2008/layout/HorizontalMultiLevelHierarchy"/>
    <dgm:cxn modelId="{5D29BF98-0D45-4266-8E28-1E214E988A39}" type="presParOf" srcId="{62EC2849-97B1-4D0B-9042-E5CD70229D9C}" destId="{F9FC1AA0-F02D-4E58-BE01-AC5FD5301B04}" srcOrd="0" destOrd="0" presId="urn:microsoft.com/office/officeart/2008/layout/HorizontalMultiLevelHierarchy"/>
    <dgm:cxn modelId="{A418A024-B6E5-40A7-B9BC-4372AD67BF1E}" type="presParOf" srcId="{2BAD750C-9D24-461D-97CE-A808BD63528F}" destId="{7534D5FD-97EB-4B1B-85D2-CCBC6D342972}" srcOrd="1" destOrd="0" presId="urn:microsoft.com/office/officeart/2008/layout/HorizontalMultiLevelHierarchy"/>
    <dgm:cxn modelId="{C40BEBCA-9996-4F22-8F13-F0432FD815E6}" type="presParOf" srcId="{7534D5FD-97EB-4B1B-85D2-CCBC6D342972}" destId="{568883A2-C24B-49CD-AE3D-3AF8195072D3}" srcOrd="0" destOrd="0" presId="urn:microsoft.com/office/officeart/2008/layout/HorizontalMultiLevelHierarchy"/>
    <dgm:cxn modelId="{6469F398-9D4B-4D16-81EE-BC9FEB9BEAB8}" type="presParOf" srcId="{7534D5FD-97EB-4B1B-85D2-CCBC6D342972}" destId="{2E9FA564-F6E5-450C-9CF2-6F37F731BB2B}" srcOrd="1" destOrd="0" presId="urn:microsoft.com/office/officeart/2008/layout/HorizontalMultiLevelHierarchy"/>
    <dgm:cxn modelId="{F6D88590-9836-4035-A1EC-731655CE91B5}" type="presParOf" srcId="{2BAD750C-9D24-461D-97CE-A808BD63528F}" destId="{D4C4D984-E935-48FC-B829-19475AC237E6}" srcOrd="2" destOrd="0" presId="urn:microsoft.com/office/officeart/2008/layout/HorizontalMultiLevelHierarchy"/>
    <dgm:cxn modelId="{7E1507F9-440B-4F02-98D5-BE555D97B9C3}" type="presParOf" srcId="{D4C4D984-E935-48FC-B829-19475AC237E6}" destId="{4A2DEF73-4538-45AF-9935-616ED5B7DD9E}" srcOrd="0" destOrd="0" presId="urn:microsoft.com/office/officeart/2008/layout/HorizontalMultiLevelHierarchy"/>
    <dgm:cxn modelId="{FEC8168F-5352-4FF2-90F3-8436A3D5CB75}" type="presParOf" srcId="{2BAD750C-9D24-461D-97CE-A808BD63528F}" destId="{F102D41D-6BD0-4FB9-ADB5-373326B23392}" srcOrd="3" destOrd="0" presId="urn:microsoft.com/office/officeart/2008/layout/HorizontalMultiLevelHierarchy"/>
    <dgm:cxn modelId="{5AB08868-48E9-4E02-95AE-8A367CA6D4A5}" type="presParOf" srcId="{F102D41D-6BD0-4FB9-ADB5-373326B23392}" destId="{37BCCE9D-FB0A-4317-96B1-55967823CC16}" srcOrd="0" destOrd="0" presId="urn:microsoft.com/office/officeart/2008/layout/HorizontalMultiLevelHierarchy"/>
    <dgm:cxn modelId="{33692016-B779-484B-88E0-C645FC63C08C}" type="presParOf" srcId="{F102D41D-6BD0-4FB9-ADB5-373326B23392}" destId="{AB7FAB4D-EEFE-4149-AB3A-9A95C0872BFE}" srcOrd="1" destOrd="0" presId="urn:microsoft.com/office/officeart/2008/layout/HorizontalMultiLevelHierarchy"/>
    <dgm:cxn modelId="{C5EA70AC-806A-4511-9D26-ADFA9B0D8F0A}" type="presParOf" srcId="{2BAD750C-9D24-461D-97CE-A808BD63528F}" destId="{E84D1BAE-2D74-49DB-A2FA-0E43E7C1BA37}" srcOrd="4" destOrd="0" presId="urn:microsoft.com/office/officeart/2008/layout/HorizontalMultiLevelHierarchy"/>
    <dgm:cxn modelId="{0639D510-A4E8-4CD1-9F7B-C77BF488B352}" type="presParOf" srcId="{E84D1BAE-2D74-49DB-A2FA-0E43E7C1BA37}" destId="{BB287559-653C-4156-8755-C5B8A20ADDA7}" srcOrd="0" destOrd="0" presId="urn:microsoft.com/office/officeart/2008/layout/HorizontalMultiLevelHierarchy"/>
    <dgm:cxn modelId="{8C151D02-F691-486B-B726-CE98E54D4867}" type="presParOf" srcId="{2BAD750C-9D24-461D-97CE-A808BD63528F}" destId="{234E8159-CF1A-4CE5-9FAF-91DDB6EB56B7}" srcOrd="5" destOrd="0" presId="urn:microsoft.com/office/officeart/2008/layout/HorizontalMultiLevelHierarchy"/>
    <dgm:cxn modelId="{EAF8FCA8-6E9C-4DB0-BEEF-B1025C405A64}" type="presParOf" srcId="{234E8159-CF1A-4CE5-9FAF-91DDB6EB56B7}" destId="{741B7DC3-E5FE-4606-AE9B-50E8B4F1B709}" srcOrd="0" destOrd="0" presId="urn:microsoft.com/office/officeart/2008/layout/HorizontalMultiLevelHierarchy"/>
    <dgm:cxn modelId="{FB2C9BAA-2551-4DC2-A523-C66547757E3C}" type="presParOf" srcId="{234E8159-CF1A-4CE5-9FAF-91DDB6EB56B7}" destId="{45CA4860-4471-4335-8C3D-1624C39C6746}" srcOrd="1" destOrd="0" presId="urn:microsoft.com/office/officeart/2008/layout/HorizontalMultiLevelHierarchy"/>
    <dgm:cxn modelId="{E3744B9D-BE1D-4EBD-9FC6-B3B2B272F331}" type="presParOf" srcId="{2BAD750C-9D24-461D-97CE-A808BD63528F}" destId="{355F1D3D-1349-4327-B8CB-CBFF3268FAF8}" srcOrd="6" destOrd="0" presId="urn:microsoft.com/office/officeart/2008/layout/HorizontalMultiLevelHierarchy"/>
    <dgm:cxn modelId="{77414998-9105-4A99-BD3A-054EE4AC4AE8}" type="presParOf" srcId="{355F1D3D-1349-4327-B8CB-CBFF3268FAF8}" destId="{330DB853-4C78-4FBF-B317-F0BE6EC77D8D}" srcOrd="0" destOrd="0" presId="urn:microsoft.com/office/officeart/2008/layout/HorizontalMultiLevelHierarchy"/>
    <dgm:cxn modelId="{F9BDB240-D530-4828-815F-4385936B3411}" type="presParOf" srcId="{2BAD750C-9D24-461D-97CE-A808BD63528F}" destId="{FDC88D41-11A7-4662-A26D-CB1A8A85C79C}" srcOrd="7" destOrd="0" presId="urn:microsoft.com/office/officeart/2008/layout/HorizontalMultiLevelHierarchy"/>
    <dgm:cxn modelId="{5835E8E1-97AE-420F-9E72-0C2554B4BB98}" type="presParOf" srcId="{FDC88D41-11A7-4662-A26D-CB1A8A85C79C}" destId="{E5AF4D41-ED71-48CE-85EF-71AAD0C50A12}" srcOrd="0" destOrd="0" presId="urn:microsoft.com/office/officeart/2008/layout/HorizontalMultiLevelHierarchy"/>
    <dgm:cxn modelId="{AA241971-462D-42BA-BEA8-227921EA11BA}" type="presParOf" srcId="{FDC88D41-11A7-4662-A26D-CB1A8A85C79C}" destId="{225ADF32-BA9F-40EA-ADCD-4F72EBE90441}" srcOrd="1" destOrd="0" presId="urn:microsoft.com/office/officeart/2008/layout/HorizontalMultiLevelHierarchy"/>
    <dgm:cxn modelId="{7C586252-F3B6-4E99-98BB-547E8B7B81EB}" type="presParOf" srcId="{2BAD750C-9D24-461D-97CE-A808BD63528F}" destId="{027BF9F4-6791-4F53-9BB5-BB761ED8A2AB}" srcOrd="8" destOrd="0" presId="urn:microsoft.com/office/officeart/2008/layout/HorizontalMultiLevelHierarchy"/>
    <dgm:cxn modelId="{BFEB4DB0-9ECC-41E1-BE51-E80874D52598}" type="presParOf" srcId="{027BF9F4-6791-4F53-9BB5-BB761ED8A2AB}" destId="{D5ACD8B9-D34F-4F76-878D-F30B0B7F9528}" srcOrd="0" destOrd="0" presId="urn:microsoft.com/office/officeart/2008/layout/HorizontalMultiLevelHierarchy"/>
    <dgm:cxn modelId="{428CC149-1658-41A1-8A84-00ABE8638409}" type="presParOf" srcId="{2BAD750C-9D24-461D-97CE-A808BD63528F}" destId="{91665C03-6575-4AE3-B3BD-BFA9DE0EE88B}" srcOrd="9" destOrd="0" presId="urn:microsoft.com/office/officeart/2008/layout/HorizontalMultiLevelHierarchy"/>
    <dgm:cxn modelId="{C866D4EC-7559-4559-910D-2D18C56A18CF}" type="presParOf" srcId="{91665C03-6575-4AE3-B3BD-BFA9DE0EE88B}" destId="{F414233B-7B31-4D72-9DB7-1F1947176AC2}" srcOrd="0" destOrd="0" presId="urn:microsoft.com/office/officeart/2008/layout/HorizontalMultiLevelHierarchy"/>
    <dgm:cxn modelId="{C854DFB8-682D-4499-A18F-97D0AF2B189C}" type="presParOf" srcId="{91665C03-6575-4AE3-B3BD-BFA9DE0EE88B}" destId="{7FDA8663-5623-42A1-A1BF-22A525C90543}" srcOrd="1" destOrd="0" presId="urn:microsoft.com/office/officeart/2008/layout/HorizontalMultiLevelHierarchy"/>
  </dgm:cxnLst>
  <dgm:bg/>
  <dgm:whole>
    <a:ln>
      <a:solidFill>
        <a:schemeClr val="accent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D4CE5D-B4A9-49D4-8A4F-FA656F7C1DCB}">
      <dsp:nvSpPr>
        <dsp:cNvPr id="0" name=""/>
        <dsp:cNvSpPr/>
      </dsp:nvSpPr>
      <dsp:spPr>
        <a:xfrm>
          <a:off x="510897" y="0"/>
          <a:ext cx="5790168" cy="4195233"/>
        </a:xfrm>
        <a:prstGeom prst="rightArrow">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sp>
    <dsp:sp modelId="{A93DE442-AE64-4A4A-8F1D-11C63CF71C59}">
      <dsp:nvSpPr>
        <dsp:cNvPr id="0" name=""/>
        <dsp:cNvSpPr/>
      </dsp:nvSpPr>
      <dsp:spPr>
        <a:xfrm>
          <a:off x="3409" y="1258569"/>
          <a:ext cx="1639793" cy="16780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Indicator Matrix Formation</a:t>
          </a:r>
          <a:endParaRPr lang="en-IN" sz="2200" kern="1200" dirty="0"/>
        </a:p>
      </dsp:txBody>
      <dsp:txXfrm>
        <a:off x="83457" y="1338617"/>
        <a:ext cx="1479697" cy="1517997"/>
      </dsp:txXfrm>
    </dsp:sp>
    <dsp:sp modelId="{9F33C08C-DCAB-4822-91B9-4D66A91A8F41}">
      <dsp:nvSpPr>
        <dsp:cNvPr id="0" name=""/>
        <dsp:cNvSpPr/>
      </dsp:nvSpPr>
      <dsp:spPr>
        <a:xfrm>
          <a:off x="1725192" y="1258569"/>
          <a:ext cx="1639793" cy="16780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Descriptive Analysis </a:t>
          </a:r>
          <a:endParaRPr lang="en-IN" sz="2200" kern="1200" dirty="0"/>
        </a:p>
      </dsp:txBody>
      <dsp:txXfrm>
        <a:off x="1805240" y="1338617"/>
        <a:ext cx="1479697" cy="1517997"/>
      </dsp:txXfrm>
    </dsp:sp>
    <dsp:sp modelId="{B58BE3C4-17F4-4FCD-AB4C-D53A517DC81E}">
      <dsp:nvSpPr>
        <dsp:cNvPr id="0" name=""/>
        <dsp:cNvSpPr/>
      </dsp:nvSpPr>
      <dsp:spPr>
        <a:xfrm>
          <a:off x="3446976" y="1258569"/>
          <a:ext cx="1639793" cy="16780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Stratified Analysis </a:t>
          </a:r>
          <a:endParaRPr lang="en-IN" sz="2200" kern="1200" dirty="0"/>
        </a:p>
      </dsp:txBody>
      <dsp:txXfrm>
        <a:off x="3527024" y="1338617"/>
        <a:ext cx="1479697" cy="1517997"/>
      </dsp:txXfrm>
    </dsp:sp>
    <dsp:sp modelId="{5C40964A-7D09-4832-8F4D-A2FB431C8ADC}">
      <dsp:nvSpPr>
        <dsp:cNvPr id="0" name=""/>
        <dsp:cNvSpPr/>
      </dsp:nvSpPr>
      <dsp:spPr>
        <a:xfrm>
          <a:off x="5168759" y="1258569"/>
          <a:ext cx="1639793" cy="16780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Regression Analysis </a:t>
          </a:r>
          <a:endParaRPr lang="en-IN" sz="2200" kern="1200" dirty="0"/>
        </a:p>
      </dsp:txBody>
      <dsp:txXfrm>
        <a:off x="5248807" y="1338617"/>
        <a:ext cx="1479697" cy="15179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2B7F9-FA1B-4980-861B-CB672DAACC8D}">
      <dsp:nvSpPr>
        <dsp:cNvPr id="0" name=""/>
        <dsp:cNvSpPr/>
      </dsp:nvSpPr>
      <dsp:spPr>
        <a:xfrm>
          <a:off x="1471597" y="2586958"/>
          <a:ext cx="1313714" cy="2349609"/>
        </a:xfrm>
        <a:custGeom>
          <a:avLst/>
          <a:gdLst/>
          <a:ahLst/>
          <a:cxnLst/>
          <a:rect l="0" t="0" r="0" b="0"/>
          <a:pathLst>
            <a:path>
              <a:moveTo>
                <a:pt x="0" y="0"/>
              </a:moveTo>
              <a:lnTo>
                <a:pt x="656857" y="0"/>
              </a:lnTo>
              <a:lnTo>
                <a:pt x="656857" y="2349609"/>
              </a:lnTo>
              <a:lnTo>
                <a:pt x="1313714" y="23496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IN" sz="900" b="1" kern="1200"/>
        </a:p>
      </dsp:txBody>
      <dsp:txXfrm>
        <a:off x="2061156" y="3694464"/>
        <a:ext cx="134596" cy="134596"/>
      </dsp:txXfrm>
    </dsp:sp>
    <dsp:sp modelId="{6A07A03A-C047-4EA8-A1AC-FBAB4157C423}">
      <dsp:nvSpPr>
        <dsp:cNvPr id="0" name=""/>
        <dsp:cNvSpPr/>
      </dsp:nvSpPr>
      <dsp:spPr>
        <a:xfrm>
          <a:off x="1471597" y="2586958"/>
          <a:ext cx="1313714" cy="1762207"/>
        </a:xfrm>
        <a:custGeom>
          <a:avLst/>
          <a:gdLst/>
          <a:ahLst/>
          <a:cxnLst/>
          <a:rect l="0" t="0" r="0" b="0"/>
          <a:pathLst>
            <a:path>
              <a:moveTo>
                <a:pt x="0" y="0"/>
              </a:moveTo>
              <a:lnTo>
                <a:pt x="656857" y="0"/>
              </a:lnTo>
              <a:lnTo>
                <a:pt x="656857" y="1762207"/>
              </a:lnTo>
              <a:lnTo>
                <a:pt x="1313714" y="17622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IN" sz="700" b="1" kern="1200"/>
        </a:p>
      </dsp:txBody>
      <dsp:txXfrm>
        <a:off x="2073504" y="3413111"/>
        <a:ext cx="109900" cy="109900"/>
      </dsp:txXfrm>
    </dsp:sp>
    <dsp:sp modelId="{A6E370EB-0B7E-4DDE-8899-6D78B32AAD41}">
      <dsp:nvSpPr>
        <dsp:cNvPr id="0" name=""/>
        <dsp:cNvSpPr/>
      </dsp:nvSpPr>
      <dsp:spPr>
        <a:xfrm>
          <a:off x="1471597" y="2586958"/>
          <a:ext cx="1313714" cy="1174804"/>
        </a:xfrm>
        <a:custGeom>
          <a:avLst/>
          <a:gdLst/>
          <a:ahLst/>
          <a:cxnLst/>
          <a:rect l="0" t="0" r="0" b="0"/>
          <a:pathLst>
            <a:path>
              <a:moveTo>
                <a:pt x="0" y="0"/>
              </a:moveTo>
              <a:lnTo>
                <a:pt x="656857" y="0"/>
              </a:lnTo>
              <a:lnTo>
                <a:pt x="656857" y="1174804"/>
              </a:lnTo>
              <a:lnTo>
                <a:pt x="1313714" y="11748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IN" sz="600" b="1" kern="1200"/>
        </a:p>
      </dsp:txBody>
      <dsp:txXfrm>
        <a:off x="2084395" y="3130300"/>
        <a:ext cx="88119" cy="88119"/>
      </dsp:txXfrm>
    </dsp:sp>
    <dsp:sp modelId="{027BF9F4-6791-4F53-9BB5-BB761ED8A2AB}">
      <dsp:nvSpPr>
        <dsp:cNvPr id="0" name=""/>
        <dsp:cNvSpPr/>
      </dsp:nvSpPr>
      <dsp:spPr>
        <a:xfrm>
          <a:off x="1471597" y="2586958"/>
          <a:ext cx="1313714" cy="587402"/>
        </a:xfrm>
        <a:custGeom>
          <a:avLst/>
          <a:gdLst/>
          <a:ahLst/>
          <a:cxnLst/>
          <a:rect l="0" t="0" r="0" b="0"/>
          <a:pathLst>
            <a:path>
              <a:moveTo>
                <a:pt x="0" y="0"/>
              </a:moveTo>
              <a:lnTo>
                <a:pt x="656857" y="0"/>
              </a:lnTo>
              <a:lnTo>
                <a:pt x="656857" y="587402"/>
              </a:lnTo>
              <a:lnTo>
                <a:pt x="1313714" y="5874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b="1" kern="1200"/>
        </a:p>
      </dsp:txBody>
      <dsp:txXfrm>
        <a:off x="2092478" y="2844682"/>
        <a:ext cx="71952" cy="71952"/>
      </dsp:txXfrm>
    </dsp:sp>
    <dsp:sp modelId="{355F1D3D-1349-4327-B8CB-CBFF3268FAF8}">
      <dsp:nvSpPr>
        <dsp:cNvPr id="0" name=""/>
        <dsp:cNvSpPr/>
      </dsp:nvSpPr>
      <dsp:spPr>
        <a:xfrm>
          <a:off x="1471597" y="2541238"/>
          <a:ext cx="1313714" cy="91440"/>
        </a:xfrm>
        <a:custGeom>
          <a:avLst/>
          <a:gdLst/>
          <a:ahLst/>
          <a:cxnLst/>
          <a:rect l="0" t="0" r="0" b="0"/>
          <a:pathLst>
            <a:path>
              <a:moveTo>
                <a:pt x="0" y="45720"/>
              </a:moveTo>
              <a:lnTo>
                <a:pt x="1313714"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b="1" kern="1200"/>
        </a:p>
      </dsp:txBody>
      <dsp:txXfrm>
        <a:off x="2095611" y="2554115"/>
        <a:ext cx="65685" cy="65685"/>
      </dsp:txXfrm>
    </dsp:sp>
    <dsp:sp modelId="{E84D1BAE-2D74-49DB-A2FA-0E43E7C1BA37}">
      <dsp:nvSpPr>
        <dsp:cNvPr id="0" name=""/>
        <dsp:cNvSpPr/>
      </dsp:nvSpPr>
      <dsp:spPr>
        <a:xfrm>
          <a:off x="1471597" y="1999555"/>
          <a:ext cx="1313714" cy="587402"/>
        </a:xfrm>
        <a:custGeom>
          <a:avLst/>
          <a:gdLst/>
          <a:ahLst/>
          <a:cxnLst/>
          <a:rect l="0" t="0" r="0" b="0"/>
          <a:pathLst>
            <a:path>
              <a:moveTo>
                <a:pt x="0" y="587402"/>
              </a:moveTo>
              <a:lnTo>
                <a:pt x="656857" y="587402"/>
              </a:lnTo>
              <a:lnTo>
                <a:pt x="656857" y="0"/>
              </a:lnTo>
              <a:lnTo>
                <a:pt x="131371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b="1" kern="1200"/>
        </a:p>
      </dsp:txBody>
      <dsp:txXfrm>
        <a:off x="2092478" y="2257280"/>
        <a:ext cx="71952" cy="71952"/>
      </dsp:txXfrm>
    </dsp:sp>
    <dsp:sp modelId="{9376A33F-6062-4329-ABBD-AA8FC3ECF3C0}">
      <dsp:nvSpPr>
        <dsp:cNvPr id="0" name=""/>
        <dsp:cNvSpPr/>
      </dsp:nvSpPr>
      <dsp:spPr>
        <a:xfrm>
          <a:off x="1471597" y="1412153"/>
          <a:ext cx="1313714" cy="1174804"/>
        </a:xfrm>
        <a:custGeom>
          <a:avLst/>
          <a:gdLst/>
          <a:ahLst/>
          <a:cxnLst/>
          <a:rect l="0" t="0" r="0" b="0"/>
          <a:pathLst>
            <a:path>
              <a:moveTo>
                <a:pt x="0" y="1174804"/>
              </a:moveTo>
              <a:lnTo>
                <a:pt x="656857" y="1174804"/>
              </a:lnTo>
              <a:lnTo>
                <a:pt x="656857" y="0"/>
              </a:lnTo>
              <a:lnTo>
                <a:pt x="131371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IN" sz="600" b="1" kern="1200"/>
        </a:p>
      </dsp:txBody>
      <dsp:txXfrm>
        <a:off x="2084395" y="1955495"/>
        <a:ext cx="88119" cy="88119"/>
      </dsp:txXfrm>
    </dsp:sp>
    <dsp:sp modelId="{D4C4D984-E935-48FC-B829-19475AC237E6}">
      <dsp:nvSpPr>
        <dsp:cNvPr id="0" name=""/>
        <dsp:cNvSpPr/>
      </dsp:nvSpPr>
      <dsp:spPr>
        <a:xfrm>
          <a:off x="1471597" y="824750"/>
          <a:ext cx="1313714" cy="1762207"/>
        </a:xfrm>
        <a:custGeom>
          <a:avLst/>
          <a:gdLst/>
          <a:ahLst/>
          <a:cxnLst/>
          <a:rect l="0" t="0" r="0" b="0"/>
          <a:pathLst>
            <a:path>
              <a:moveTo>
                <a:pt x="0" y="1762207"/>
              </a:moveTo>
              <a:lnTo>
                <a:pt x="656857" y="1762207"/>
              </a:lnTo>
              <a:lnTo>
                <a:pt x="656857" y="0"/>
              </a:lnTo>
              <a:lnTo>
                <a:pt x="131371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IN" sz="700" b="1" kern="1200"/>
        </a:p>
      </dsp:txBody>
      <dsp:txXfrm>
        <a:off x="2073504" y="1650904"/>
        <a:ext cx="109900" cy="109900"/>
      </dsp:txXfrm>
    </dsp:sp>
    <dsp:sp modelId="{62EC2849-97B1-4D0B-9042-E5CD70229D9C}">
      <dsp:nvSpPr>
        <dsp:cNvPr id="0" name=""/>
        <dsp:cNvSpPr/>
      </dsp:nvSpPr>
      <dsp:spPr>
        <a:xfrm>
          <a:off x="1471597" y="237348"/>
          <a:ext cx="1313714" cy="2349609"/>
        </a:xfrm>
        <a:custGeom>
          <a:avLst/>
          <a:gdLst/>
          <a:ahLst/>
          <a:cxnLst/>
          <a:rect l="0" t="0" r="0" b="0"/>
          <a:pathLst>
            <a:path>
              <a:moveTo>
                <a:pt x="0" y="2349609"/>
              </a:moveTo>
              <a:lnTo>
                <a:pt x="656857" y="2349609"/>
              </a:lnTo>
              <a:lnTo>
                <a:pt x="656857" y="0"/>
              </a:lnTo>
              <a:lnTo>
                <a:pt x="131371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IN" sz="900" b="1" kern="1200"/>
        </a:p>
      </dsp:txBody>
      <dsp:txXfrm>
        <a:off x="2061156" y="1344854"/>
        <a:ext cx="134596" cy="134596"/>
      </dsp:txXfrm>
    </dsp:sp>
    <dsp:sp modelId="{320FF7F7-10A4-4F2C-AA17-1FB5BEB3D920}">
      <dsp:nvSpPr>
        <dsp:cNvPr id="0" name=""/>
        <dsp:cNvSpPr/>
      </dsp:nvSpPr>
      <dsp:spPr>
        <a:xfrm>
          <a:off x="0" y="2351997"/>
          <a:ext cx="2473273" cy="469921"/>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DETERMINANTS OF 4 OR MORE ANC VISITS </a:t>
          </a:r>
        </a:p>
      </dsp:txBody>
      <dsp:txXfrm>
        <a:off x="0" y="2351997"/>
        <a:ext cx="2473273" cy="469921"/>
      </dsp:txXfrm>
    </dsp:sp>
    <dsp:sp modelId="{568883A2-C24B-49CD-AE3D-3AF8195072D3}">
      <dsp:nvSpPr>
        <dsp:cNvPr id="0" name=""/>
        <dsp:cNvSpPr/>
      </dsp:nvSpPr>
      <dsp:spPr>
        <a:xfrm>
          <a:off x="2785311" y="2387"/>
          <a:ext cx="1541343" cy="4699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AGE </a:t>
          </a:r>
        </a:p>
      </dsp:txBody>
      <dsp:txXfrm>
        <a:off x="2785311" y="2387"/>
        <a:ext cx="1541343" cy="469921"/>
      </dsp:txXfrm>
    </dsp:sp>
    <dsp:sp modelId="{37BCCE9D-FB0A-4317-96B1-55967823CC16}">
      <dsp:nvSpPr>
        <dsp:cNvPr id="0" name=""/>
        <dsp:cNvSpPr/>
      </dsp:nvSpPr>
      <dsp:spPr>
        <a:xfrm>
          <a:off x="2785311" y="589789"/>
          <a:ext cx="1541343" cy="4699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CASTE </a:t>
          </a:r>
        </a:p>
      </dsp:txBody>
      <dsp:txXfrm>
        <a:off x="2785311" y="589789"/>
        <a:ext cx="1541343" cy="469921"/>
      </dsp:txXfrm>
    </dsp:sp>
    <dsp:sp modelId="{391DE5E0-13B5-4EB9-BCAD-DE9FE73BCCBF}">
      <dsp:nvSpPr>
        <dsp:cNvPr id="0" name=""/>
        <dsp:cNvSpPr/>
      </dsp:nvSpPr>
      <dsp:spPr>
        <a:xfrm>
          <a:off x="2785311" y="1177192"/>
          <a:ext cx="1541343" cy="4699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TYPE OF FAMILY </a:t>
          </a:r>
        </a:p>
      </dsp:txBody>
      <dsp:txXfrm>
        <a:off x="2785311" y="1177192"/>
        <a:ext cx="1541343" cy="469921"/>
      </dsp:txXfrm>
    </dsp:sp>
    <dsp:sp modelId="{741B7DC3-E5FE-4606-AE9B-50E8B4F1B709}">
      <dsp:nvSpPr>
        <dsp:cNvPr id="0" name=""/>
        <dsp:cNvSpPr/>
      </dsp:nvSpPr>
      <dsp:spPr>
        <a:xfrm>
          <a:off x="2785311" y="1764594"/>
          <a:ext cx="1541343" cy="4699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WEALTH INDEX </a:t>
          </a:r>
        </a:p>
      </dsp:txBody>
      <dsp:txXfrm>
        <a:off x="2785311" y="1764594"/>
        <a:ext cx="1541343" cy="469921"/>
      </dsp:txXfrm>
    </dsp:sp>
    <dsp:sp modelId="{E5AF4D41-ED71-48CE-85EF-71AAD0C50A12}">
      <dsp:nvSpPr>
        <dsp:cNvPr id="0" name=""/>
        <dsp:cNvSpPr/>
      </dsp:nvSpPr>
      <dsp:spPr>
        <a:xfrm>
          <a:off x="2785311" y="2351997"/>
          <a:ext cx="1541343" cy="4699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MOTHER EDUCATION </a:t>
          </a:r>
        </a:p>
      </dsp:txBody>
      <dsp:txXfrm>
        <a:off x="2785311" y="2351997"/>
        <a:ext cx="1541343" cy="469921"/>
      </dsp:txXfrm>
    </dsp:sp>
    <dsp:sp modelId="{F414233B-7B31-4D72-9DB7-1F1947176AC2}">
      <dsp:nvSpPr>
        <dsp:cNvPr id="0" name=""/>
        <dsp:cNvSpPr/>
      </dsp:nvSpPr>
      <dsp:spPr>
        <a:xfrm>
          <a:off x="2785311" y="2939399"/>
          <a:ext cx="1541343" cy="4699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FATHER EDUCATION </a:t>
          </a:r>
        </a:p>
      </dsp:txBody>
      <dsp:txXfrm>
        <a:off x="2785311" y="2939399"/>
        <a:ext cx="1541343" cy="469921"/>
      </dsp:txXfrm>
    </dsp:sp>
    <dsp:sp modelId="{A5F15713-898C-44A1-83FB-BFA1DB0BCA90}">
      <dsp:nvSpPr>
        <dsp:cNvPr id="0" name=""/>
        <dsp:cNvSpPr/>
      </dsp:nvSpPr>
      <dsp:spPr>
        <a:xfrm>
          <a:off x="2785311" y="3526801"/>
          <a:ext cx="1541343" cy="4699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GRAVIDA </a:t>
          </a:r>
        </a:p>
      </dsp:txBody>
      <dsp:txXfrm>
        <a:off x="2785311" y="3526801"/>
        <a:ext cx="1541343" cy="469921"/>
      </dsp:txXfrm>
    </dsp:sp>
    <dsp:sp modelId="{D355344E-2C96-4992-97B8-EB47E681C7DA}">
      <dsp:nvSpPr>
        <dsp:cNvPr id="0" name=""/>
        <dsp:cNvSpPr/>
      </dsp:nvSpPr>
      <dsp:spPr>
        <a:xfrm>
          <a:off x="2785311" y="4114204"/>
          <a:ext cx="1541343" cy="4699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PARITY </a:t>
          </a:r>
        </a:p>
      </dsp:txBody>
      <dsp:txXfrm>
        <a:off x="2785311" y="4114204"/>
        <a:ext cx="1541343" cy="469921"/>
      </dsp:txXfrm>
    </dsp:sp>
    <dsp:sp modelId="{5F252A8B-B3F1-4E04-B46E-801D0348D00C}">
      <dsp:nvSpPr>
        <dsp:cNvPr id="0" name=""/>
        <dsp:cNvSpPr/>
      </dsp:nvSpPr>
      <dsp:spPr>
        <a:xfrm>
          <a:off x="2785311" y="4701606"/>
          <a:ext cx="1541343" cy="4699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t>FIRST ANC </a:t>
          </a:r>
        </a:p>
      </dsp:txBody>
      <dsp:txXfrm>
        <a:off x="2785311" y="4701606"/>
        <a:ext cx="1541343" cy="4699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BF9F4-6791-4F53-9BB5-BB761ED8A2AB}">
      <dsp:nvSpPr>
        <dsp:cNvPr id="0" name=""/>
        <dsp:cNvSpPr/>
      </dsp:nvSpPr>
      <dsp:spPr>
        <a:xfrm>
          <a:off x="1584200" y="2134181"/>
          <a:ext cx="865030" cy="1917788"/>
        </a:xfrm>
        <a:custGeom>
          <a:avLst/>
          <a:gdLst/>
          <a:ahLst/>
          <a:cxnLst/>
          <a:rect l="0" t="0" r="0" b="0"/>
          <a:pathLst>
            <a:path>
              <a:moveTo>
                <a:pt x="0" y="0"/>
              </a:moveTo>
              <a:lnTo>
                <a:pt x="432515" y="0"/>
              </a:lnTo>
              <a:lnTo>
                <a:pt x="432515" y="1917788"/>
              </a:lnTo>
              <a:lnTo>
                <a:pt x="865030" y="19177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IN" sz="700" b="1" kern="1200"/>
        </a:p>
      </dsp:txBody>
      <dsp:txXfrm>
        <a:off x="1964119" y="3040479"/>
        <a:ext cx="105192" cy="105192"/>
      </dsp:txXfrm>
    </dsp:sp>
    <dsp:sp modelId="{355F1D3D-1349-4327-B8CB-CBFF3268FAF8}">
      <dsp:nvSpPr>
        <dsp:cNvPr id="0" name=""/>
        <dsp:cNvSpPr/>
      </dsp:nvSpPr>
      <dsp:spPr>
        <a:xfrm>
          <a:off x="1584200" y="2134181"/>
          <a:ext cx="865030" cy="997023"/>
        </a:xfrm>
        <a:custGeom>
          <a:avLst/>
          <a:gdLst/>
          <a:ahLst/>
          <a:cxnLst/>
          <a:rect l="0" t="0" r="0" b="0"/>
          <a:pathLst>
            <a:path>
              <a:moveTo>
                <a:pt x="0" y="0"/>
              </a:moveTo>
              <a:lnTo>
                <a:pt x="432515" y="0"/>
              </a:lnTo>
              <a:lnTo>
                <a:pt x="432515" y="997023"/>
              </a:lnTo>
              <a:lnTo>
                <a:pt x="865030" y="9970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b="1" kern="1200"/>
        </a:p>
      </dsp:txBody>
      <dsp:txXfrm>
        <a:off x="1983716" y="2599693"/>
        <a:ext cx="65998" cy="65998"/>
      </dsp:txXfrm>
    </dsp:sp>
    <dsp:sp modelId="{E84D1BAE-2D74-49DB-A2FA-0E43E7C1BA37}">
      <dsp:nvSpPr>
        <dsp:cNvPr id="0" name=""/>
        <dsp:cNvSpPr/>
      </dsp:nvSpPr>
      <dsp:spPr>
        <a:xfrm>
          <a:off x="1584200" y="2088461"/>
          <a:ext cx="865030" cy="91440"/>
        </a:xfrm>
        <a:custGeom>
          <a:avLst/>
          <a:gdLst/>
          <a:ahLst/>
          <a:cxnLst/>
          <a:rect l="0" t="0" r="0" b="0"/>
          <a:pathLst>
            <a:path>
              <a:moveTo>
                <a:pt x="0" y="45720"/>
              </a:moveTo>
              <a:lnTo>
                <a:pt x="432515" y="45720"/>
              </a:lnTo>
              <a:lnTo>
                <a:pt x="432515" y="121978"/>
              </a:lnTo>
              <a:lnTo>
                <a:pt x="865030" y="12197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b="1" kern="1200"/>
        </a:p>
      </dsp:txBody>
      <dsp:txXfrm>
        <a:off x="1995005" y="2112471"/>
        <a:ext cx="43419" cy="43419"/>
      </dsp:txXfrm>
    </dsp:sp>
    <dsp:sp modelId="{D4C4D984-E935-48FC-B829-19475AC237E6}">
      <dsp:nvSpPr>
        <dsp:cNvPr id="0" name=""/>
        <dsp:cNvSpPr/>
      </dsp:nvSpPr>
      <dsp:spPr>
        <a:xfrm>
          <a:off x="1584200" y="1289675"/>
          <a:ext cx="865030" cy="844506"/>
        </a:xfrm>
        <a:custGeom>
          <a:avLst/>
          <a:gdLst/>
          <a:ahLst/>
          <a:cxnLst/>
          <a:rect l="0" t="0" r="0" b="0"/>
          <a:pathLst>
            <a:path>
              <a:moveTo>
                <a:pt x="0" y="844506"/>
              </a:moveTo>
              <a:lnTo>
                <a:pt x="432515" y="844506"/>
              </a:lnTo>
              <a:lnTo>
                <a:pt x="432515" y="0"/>
              </a:lnTo>
              <a:lnTo>
                <a:pt x="86503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b="1" kern="1200"/>
        </a:p>
      </dsp:txBody>
      <dsp:txXfrm>
        <a:off x="1986492" y="1681705"/>
        <a:ext cx="60445" cy="60445"/>
      </dsp:txXfrm>
    </dsp:sp>
    <dsp:sp modelId="{62EC2849-97B1-4D0B-9042-E5CD70229D9C}">
      <dsp:nvSpPr>
        <dsp:cNvPr id="0" name=""/>
        <dsp:cNvSpPr/>
      </dsp:nvSpPr>
      <dsp:spPr>
        <a:xfrm>
          <a:off x="1584200" y="368910"/>
          <a:ext cx="865030" cy="1765270"/>
        </a:xfrm>
        <a:custGeom>
          <a:avLst/>
          <a:gdLst/>
          <a:ahLst/>
          <a:cxnLst/>
          <a:rect l="0" t="0" r="0" b="0"/>
          <a:pathLst>
            <a:path>
              <a:moveTo>
                <a:pt x="0" y="1765270"/>
              </a:moveTo>
              <a:lnTo>
                <a:pt x="432515" y="1765270"/>
              </a:lnTo>
              <a:lnTo>
                <a:pt x="432515" y="0"/>
              </a:lnTo>
              <a:lnTo>
                <a:pt x="86503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IN" sz="700" b="1" kern="1200"/>
        </a:p>
      </dsp:txBody>
      <dsp:txXfrm>
        <a:off x="1967569" y="1202400"/>
        <a:ext cx="98291" cy="98291"/>
      </dsp:txXfrm>
    </dsp:sp>
    <dsp:sp modelId="{320FF7F7-10A4-4F2C-AA17-1FB5BEB3D920}">
      <dsp:nvSpPr>
        <dsp:cNvPr id="0" name=""/>
        <dsp:cNvSpPr/>
      </dsp:nvSpPr>
      <dsp:spPr>
        <a:xfrm>
          <a:off x="0" y="1765875"/>
          <a:ext cx="2431788" cy="736611"/>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dirty="0"/>
            <a:t>DETERMINANTS OF BIRTH-PREPAREDNESS</a:t>
          </a:r>
        </a:p>
      </dsp:txBody>
      <dsp:txXfrm>
        <a:off x="0" y="1765875"/>
        <a:ext cx="2431788" cy="736611"/>
      </dsp:txXfrm>
    </dsp:sp>
    <dsp:sp modelId="{568883A2-C24B-49CD-AE3D-3AF8195072D3}">
      <dsp:nvSpPr>
        <dsp:cNvPr id="0" name=""/>
        <dsp:cNvSpPr/>
      </dsp:nvSpPr>
      <dsp:spPr>
        <a:xfrm>
          <a:off x="2449230" y="604"/>
          <a:ext cx="2416086" cy="7366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dirty="0"/>
            <a:t>RELIGION</a:t>
          </a:r>
        </a:p>
      </dsp:txBody>
      <dsp:txXfrm>
        <a:off x="2449230" y="604"/>
        <a:ext cx="2416086" cy="736611"/>
      </dsp:txXfrm>
    </dsp:sp>
    <dsp:sp modelId="{37BCCE9D-FB0A-4317-96B1-55967823CC16}">
      <dsp:nvSpPr>
        <dsp:cNvPr id="0" name=""/>
        <dsp:cNvSpPr/>
      </dsp:nvSpPr>
      <dsp:spPr>
        <a:xfrm>
          <a:off x="2449230" y="921369"/>
          <a:ext cx="2416086" cy="736611"/>
        </a:xfrm>
        <a:prstGeom prst="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1800" b="1" kern="1200" dirty="0">
              <a:solidFill>
                <a:prstClr val="white"/>
              </a:solidFill>
              <a:latin typeface="Calibri" panose="020F0502020204030204"/>
              <a:ea typeface="+mn-ea"/>
              <a:cs typeface="+mn-cs"/>
            </a:rPr>
            <a:t>TYPE OF FAMILY </a:t>
          </a:r>
        </a:p>
      </dsp:txBody>
      <dsp:txXfrm>
        <a:off x="2449230" y="921369"/>
        <a:ext cx="2416086" cy="736611"/>
      </dsp:txXfrm>
    </dsp:sp>
    <dsp:sp modelId="{741B7DC3-E5FE-4606-AE9B-50E8B4F1B709}">
      <dsp:nvSpPr>
        <dsp:cNvPr id="0" name=""/>
        <dsp:cNvSpPr/>
      </dsp:nvSpPr>
      <dsp:spPr>
        <a:xfrm>
          <a:off x="2449230" y="1842134"/>
          <a:ext cx="2416086" cy="736611"/>
        </a:xfrm>
        <a:prstGeom prst="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1800" b="1" kern="1200" dirty="0">
              <a:solidFill>
                <a:prstClr val="white"/>
              </a:solidFill>
              <a:latin typeface="Calibri" panose="020F0502020204030204"/>
              <a:ea typeface="+mn-ea"/>
              <a:cs typeface="+mn-cs"/>
            </a:rPr>
            <a:t>WEALTH INDEX </a:t>
          </a:r>
        </a:p>
      </dsp:txBody>
      <dsp:txXfrm>
        <a:off x="2449230" y="1842134"/>
        <a:ext cx="2416086" cy="736611"/>
      </dsp:txXfrm>
    </dsp:sp>
    <dsp:sp modelId="{E5AF4D41-ED71-48CE-85EF-71AAD0C50A12}">
      <dsp:nvSpPr>
        <dsp:cNvPr id="0" name=""/>
        <dsp:cNvSpPr/>
      </dsp:nvSpPr>
      <dsp:spPr>
        <a:xfrm>
          <a:off x="2449230" y="2762898"/>
          <a:ext cx="2416086" cy="736611"/>
        </a:xfrm>
        <a:prstGeom prst="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1800" b="1" kern="1200" dirty="0">
              <a:solidFill>
                <a:prstClr val="white"/>
              </a:solidFill>
              <a:latin typeface="Calibri" panose="020F0502020204030204"/>
              <a:ea typeface="+mn-ea"/>
              <a:cs typeface="+mn-cs"/>
            </a:rPr>
            <a:t>MOTHER EDUCATION </a:t>
          </a:r>
        </a:p>
      </dsp:txBody>
      <dsp:txXfrm>
        <a:off x="2449230" y="2762898"/>
        <a:ext cx="2416086" cy="736611"/>
      </dsp:txXfrm>
    </dsp:sp>
    <dsp:sp modelId="{F414233B-7B31-4D72-9DB7-1F1947176AC2}">
      <dsp:nvSpPr>
        <dsp:cNvPr id="0" name=""/>
        <dsp:cNvSpPr/>
      </dsp:nvSpPr>
      <dsp:spPr>
        <a:xfrm>
          <a:off x="2449230" y="3683663"/>
          <a:ext cx="2416086" cy="736611"/>
        </a:xfrm>
        <a:prstGeom prst="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1800" b="1" kern="1200" dirty="0">
              <a:solidFill>
                <a:prstClr val="white"/>
              </a:solidFill>
              <a:latin typeface="Calibri" panose="020F0502020204030204"/>
              <a:ea typeface="+mn-ea"/>
              <a:cs typeface="+mn-cs"/>
            </a:rPr>
            <a:t>FATHER EDUCATION </a:t>
          </a:r>
        </a:p>
      </dsp:txBody>
      <dsp:txXfrm>
        <a:off x="2449230" y="3683663"/>
        <a:ext cx="2416086" cy="73661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1514D-1571-9AF1-6EFB-10B4442C07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B13C3B8-3255-B197-E123-175D206728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B74CC9D-B41F-9E1F-3FA2-5ECF36590CE6}"/>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5" name="Footer Placeholder 4">
            <a:extLst>
              <a:ext uri="{FF2B5EF4-FFF2-40B4-BE49-F238E27FC236}">
                <a16:creationId xmlns:a16="http://schemas.microsoft.com/office/drawing/2014/main" id="{9A250D84-D9C1-CF5D-C06A-2A23389B0F4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143E9C6-45B7-A725-C10C-1FC191FC30D7}"/>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661756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78248-C4E4-EC98-E247-C70F70E6696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65B9FCA-B73C-D533-8E21-46A339653C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C93164F-5B88-5F61-2244-15B95D9D2DD1}"/>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5" name="Footer Placeholder 4">
            <a:extLst>
              <a:ext uri="{FF2B5EF4-FFF2-40B4-BE49-F238E27FC236}">
                <a16:creationId xmlns:a16="http://schemas.microsoft.com/office/drawing/2014/main" id="{BEEC26DF-A81E-AC78-9B5A-6A6914FDAB2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A2AF5A4-1065-E3ED-F08C-6F40B680CE01}"/>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3971591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DF011F-1177-F678-F5EE-52F547C0CB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47F14F9-0137-FC91-26B9-84658F9906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322207B-3429-2A70-F098-1FF4E2CB3B44}"/>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5" name="Footer Placeholder 4">
            <a:extLst>
              <a:ext uri="{FF2B5EF4-FFF2-40B4-BE49-F238E27FC236}">
                <a16:creationId xmlns:a16="http://schemas.microsoft.com/office/drawing/2014/main" id="{7E449D30-2807-5C8A-33B1-8C150F9B3E9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637A64E-0FAD-2DA8-1325-F95069DDB27F}"/>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1330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A1BCE-C577-285B-5ACC-679AA9BC9D4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BA4F227-066B-0B04-BE14-5048E4793A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6BB8CA4-AD7E-3D50-4277-B012BAC4C17B}"/>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5" name="Footer Placeholder 4">
            <a:extLst>
              <a:ext uri="{FF2B5EF4-FFF2-40B4-BE49-F238E27FC236}">
                <a16:creationId xmlns:a16="http://schemas.microsoft.com/office/drawing/2014/main" id="{5723D0DA-30AE-5147-7365-7AD25B1CF30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6A29D34-1E2A-966A-6D7D-809FF38FE527}"/>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340513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B4FE7-590D-D430-8631-878706F313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D8A192F-405C-E797-ACBB-E8795B397E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3AFB2A-2FCE-854C-AA33-77A79FA1F5A5}"/>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5" name="Footer Placeholder 4">
            <a:extLst>
              <a:ext uri="{FF2B5EF4-FFF2-40B4-BE49-F238E27FC236}">
                <a16:creationId xmlns:a16="http://schemas.microsoft.com/office/drawing/2014/main" id="{79AC559A-EC97-5B9B-6A2F-07D99D27B17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6E613C7-1624-CD58-EA57-8A8858A7E4C8}"/>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1616533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4E204-C9F9-F581-C6B4-E78C51148E2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3A2BE5A-C30A-C8A5-FE02-4832273777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5060682-F729-424D-B591-81BC357215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935DD5D-41A8-D05C-FDEB-3DCC3B7763AA}"/>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6" name="Footer Placeholder 5">
            <a:extLst>
              <a:ext uri="{FF2B5EF4-FFF2-40B4-BE49-F238E27FC236}">
                <a16:creationId xmlns:a16="http://schemas.microsoft.com/office/drawing/2014/main" id="{853BC40B-D366-79A9-8D48-533E16003CF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602D978-9E1D-DB8C-A15B-DDFD382FD48C}"/>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533895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A21C7-C896-F0C3-47E3-C2E2D98BA2C6}"/>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1EB8E2-4F92-6DB2-458B-4A21E11740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1304DC-7143-D90F-5FFF-B755B7A4D7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F1ADEC53-20EA-6260-8069-D2CAF06DCF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950633-FB8C-A117-6F20-ADCE3D0B9B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66B77AC-B501-CC00-0D44-426B0F0E518F}"/>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8" name="Footer Placeholder 7">
            <a:extLst>
              <a:ext uri="{FF2B5EF4-FFF2-40B4-BE49-F238E27FC236}">
                <a16:creationId xmlns:a16="http://schemas.microsoft.com/office/drawing/2014/main" id="{1AEE5D03-055D-254E-E542-945A6907B16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1C66607-9424-0E01-0715-EA8C816AD3AF}"/>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2863475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B5F06-4C27-390B-896C-D114F93B447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D0403F7-9543-E021-6273-2991C777E218}"/>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4" name="Footer Placeholder 3">
            <a:extLst>
              <a:ext uri="{FF2B5EF4-FFF2-40B4-BE49-F238E27FC236}">
                <a16:creationId xmlns:a16="http://schemas.microsoft.com/office/drawing/2014/main" id="{90BC6001-8324-43A2-5301-E8739994078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84E391F8-8D2C-696D-910F-E5CEB7738AF0}"/>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3193227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CDA4DA-B5ED-2D12-C208-2D197DCD5159}"/>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3" name="Footer Placeholder 2">
            <a:extLst>
              <a:ext uri="{FF2B5EF4-FFF2-40B4-BE49-F238E27FC236}">
                <a16:creationId xmlns:a16="http://schemas.microsoft.com/office/drawing/2014/main" id="{9BDA8D9A-C617-A60C-F9DD-0AE2DF979BE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2F8573B-8249-3D5D-2D56-ABAA450D4878}"/>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1130214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29841-22C3-E0DE-4AF5-D675CA50EC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531E8544-9756-BB86-EF6F-D90C385E33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8D4B3B1-A1F0-17E3-7F82-ADDE9FC4ED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4C4BE5-C870-4922-C57E-7782EBF3B739}"/>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6" name="Footer Placeholder 5">
            <a:extLst>
              <a:ext uri="{FF2B5EF4-FFF2-40B4-BE49-F238E27FC236}">
                <a16:creationId xmlns:a16="http://schemas.microsoft.com/office/drawing/2014/main" id="{C886939E-B22E-42CC-EF15-D30E11D5255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0DB43B1-4769-8245-44B7-3348A0AA4B22}"/>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1369232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85DC9-AF6B-CC56-47F4-61A7F915FC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84A1094-0F5F-16D1-CCAB-AFB0912D6F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30C8D53C-5A2A-1071-4238-A3A9CD264C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593097-7262-F3CB-767B-AD7D8B2C9F26}"/>
              </a:ext>
            </a:extLst>
          </p:cNvPr>
          <p:cNvSpPr>
            <a:spLocks noGrp="1"/>
          </p:cNvSpPr>
          <p:nvPr>
            <p:ph type="dt" sz="half" idx="10"/>
          </p:nvPr>
        </p:nvSpPr>
        <p:spPr/>
        <p:txBody>
          <a:bodyPr/>
          <a:lstStyle/>
          <a:p>
            <a:fld id="{AF5A08D8-BFC9-418F-9826-8F3A64DE110E}" type="datetimeFigureOut">
              <a:rPr lang="en-IN" smtClean="0"/>
              <a:t>18-06-2025</a:t>
            </a:fld>
            <a:endParaRPr lang="en-IN"/>
          </a:p>
        </p:txBody>
      </p:sp>
      <p:sp>
        <p:nvSpPr>
          <p:cNvPr id="6" name="Footer Placeholder 5">
            <a:extLst>
              <a:ext uri="{FF2B5EF4-FFF2-40B4-BE49-F238E27FC236}">
                <a16:creationId xmlns:a16="http://schemas.microsoft.com/office/drawing/2014/main" id="{6192C404-6C71-84A8-E3E4-08CFD5B74BE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009A21D-A6D5-3C35-4C00-314EAD58E013}"/>
              </a:ext>
            </a:extLst>
          </p:cNvPr>
          <p:cNvSpPr>
            <a:spLocks noGrp="1"/>
          </p:cNvSpPr>
          <p:nvPr>
            <p:ph type="sldNum" sz="quarter" idx="12"/>
          </p:nvPr>
        </p:nvSpPr>
        <p:spPr/>
        <p:txBody>
          <a:bodyPr/>
          <a:lstStyle/>
          <a:p>
            <a:fld id="{3AAC6E5B-B52E-4513-9BD4-7C927F2351BC}" type="slidenum">
              <a:rPr lang="en-IN" smtClean="0"/>
              <a:t>‹#›</a:t>
            </a:fld>
            <a:endParaRPr lang="en-IN"/>
          </a:p>
        </p:txBody>
      </p:sp>
    </p:spTree>
    <p:extLst>
      <p:ext uri="{BB962C8B-B14F-4D97-AF65-F5344CB8AC3E}">
        <p14:creationId xmlns:p14="http://schemas.microsoft.com/office/powerpoint/2010/main" val="45949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41F210-0FE1-184D-D7FC-E0636A2AAF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0223F31-19B0-269E-46C2-6A092B0470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5FE5A59-7AB3-897A-04D4-3186934DBB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5A08D8-BFC9-418F-9826-8F3A64DE110E}" type="datetimeFigureOut">
              <a:rPr lang="en-IN" smtClean="0"/>
              <a:t>18-06-2025</a:t>
            </a:fld>
            <a:endParaRPr lang="en-IN"/>
          </a:p>
        </p:txBody>
      </p:sp>
      <p:sp>
        <p:nvSpPr>
          <p:cNvPr id="5" name="Footer Placeholder 4">
            <a:extLst>
              <a:ext uri="{FF2B5EF4-FFF2-40B4-BE49-F238E27FC236}">
                <a16:creationId xmlns:a16="http://schemas.microsoft.com/office/drawing/2014/main" id="{8695BE6F-99F9-947C-BD4E-198471DBA8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BBA42E6-DA2C-9FDE-740B-16F8FE4EB2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C6E5B-B52E-4513-9BD4-7C927F2351BC}" type="slidenum">
              <a:rPr lang="en-IN" smtClean="0"/>
              <a:t>‹#›</a:t>
            </a:fld>
            <a:endParaRPr lang="en-IN"/>
          </a:p>
        </p:txBody>
      </p:sp>
    </p:spTree>
    <p:extLst>
      <p:ext uri="{BB962C8B-B14F-4D97-AF65-F5344CB8AC3E}">
        <p14:creationId xmlns:p14="http://schemas.microsoft.com/office/powerpoint/2010/main" val="632572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601363" y="1629014"/>
            <a:ext cx="5870613" cy="2466575"/>
          </a:xfrm>
          <a:solidFill>
            <a:schemeClr val="bg1"/>
          </a:solidFill>
        </p:spPr>
        <p:txBody>
          <a:bodyPr>
            <a:normAutofit fontScale="90000"/>
          </a:bodyPr>
          <a:lstStyle/>
          <a:p>
            <a:pPr>
              <a:lnSpc>
                <a:spcPct val="100000"/>
              </a:lnSpc>
              <a:spcAft>
                <a:spcPts val="400"/>
              </a:spcAft>
            </a:pPr>
            <a:r>
              <a:rPr lang="en-IN" sz="3200" u="sng" kern="1400" spc="-5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u="sng" kern="1400" spc="-50" dirty="0">
                <a:latin typeface="Times New Roman" panose="02020603050405020304" pitchFamily="18" charset="0"/>
                <a:ea typeface="Times New Roman" panose="02020603050405020304" pitchFamily="18" charset="0"/>
                <a:cs typeface="Times New Roman" panose="02020603050405020304" pitchFamily="18" charset="0"/>
              </a:rPr>
              <a:t>Examining the Changes and Determinants of </a:t>
            </a:r>
            <a:r>
              <a:rPr lang="en-US" sz="3200" b="1" u="sng" kern="1400" spc="-50" dirty="0">
                <a:latin typeface="Times New Roman" panose="02020603050405020304" pitchFamily="18" charset="0"/>
                <a:ea typeface="Times New Roman" panose="02020603050405020304" pitchFamily="18" charset="0"/>
                <a:cs typeface="Times New Roman" panose="02020603050405020304" pitchFamily="18" charset="0"/>
              </a:rPr>
              <a:t>Antenatal Care Visits </a:t>
            </a:r>
            <a:r>
              <a:rPr lang="en-US" sz="3200" u="sng" kern="1400" spc="-50" dirty="0">
                <a:latin typeface="Times New Roman" panose="02020603050405020304" pitchFamily="18" charset="0"/>
                <a:ea typeface="Times New Roman" panose="02020603050405020304" pitchFamily="18" charset="0"/>
                <a:cs typeface="Times New Roman" panose="02020603050405020304" pitchFamily="18" charset="0"/>
              </a:rPr>
              <a:t>and </a:t>
            </a:r>
            <a:r>
              <a:rPr lang="en-US" sz="3200" b="1" u="sng" kern="1400" spc="-50" dirty="0">
                <a:latin typeface="Times New Roman" panose="02020603050405020304" pitchFamily="18" charset="0"/>
                <a:ea typeface="Times New Roman" panose="02020603050405020304" pitchFamily="18" charset="0"/>
                <a:cs typeface="Times New Roman" panose="02020603050405020304" pitchFamily="18" charset="0"/>
              </a:rPr>
              <a:t>Birth Preparedness </a:t>
            </a:r>
            <a:r>
              <a:rPr lang="en-US" sz="3200" u="sng" kern="1400" spc="-50" dirty="0">
                <a:latin typeface="Times New Roman" panose="02020603050405020304" pitchFamily="18" charset="0"/>
                <a:ea typeface="Times New Roman" panose="02020603050405020304" pitchFamily="18" charset="0"/>
                <a:cs typeface="Times New Roman" panose="02020603050405020304" pitchFamily="18" charset="0"/>
              </a:rPr>
              <a:t>Among Rural Women in Bihar: A Comparative Analysis of 2024 and 2025</a:t>
            </a:r>
            <a:r>
              <a:rPr lang="en-IN" sz="3200" u="sng" kern="1400" spc="-5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3200" kern="1400" spc="-5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9" name="Picture 8">
            <a:extLst>
              <a:ext uri="{FF2B5EF4-FFF2-40B4-BE49-F238E27FC236}">
                <a16:creationId xmlns:a16="http://schemas.microsoft.com/office/drawing/2014/main" id="{8B09EEBF-9977-EC72-8C11-19CA390A25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7885" y="0"/>
            <a:ext cx="4884115" cy="6857999"/>
          </a:xfrm>
          <a:prstGeom prst="rect">
            <a:avLst/>
          </a:prstGeom>
        </p:spPr>
      </p:pic>
      <p:pic>
        <p:nvPicPr>
          <p:cNvPr id="3" name="Picture 2">
            <a:extLst>
              <a:ext uri="{FF2B5EF4-FFF2-40B4-BE49-F238E27FC236}">
                <a16:creationId xmlns:a16="http://schemas.microsoft.com/office/drawing/2014/main" id="{7F2FB0E3-56BF-32C1-21AD-E6DB13F6A3DA}"/>
              </a:ext>
            </a:extLst>
          </p:cNvPr>
          <p:cNvPicPr>
            <a:picLocks noChangeAspect="1"/>
          </p:cNvPicPr>
          <p:nvPr/>
        </p:nvPicPr>
        <p:blipFill>
          <a:blip r:embed="rId3" cstate="print"/>
          <a:stretch>
            <a:fillRect/>
          </a:stretch>
        </p:blipFill>
        <p:spPr>
          <a:xfrm>
            <a:off x="73604" y="6147228"/>
            <a:ext cx="2170133" cy="602950"/>
          </a:xfrm>
          <a:prstGeom prst="rect">
            <a:avLst/>
          </a:prstGeom>
          <a:noFill/>
          <a:ln>
            <a:noFill/>
          </a:ln>
        </p:spPr>
      </p:pic>
      <p:sp>
        <p:nvSpPr>
          <p:cNvPr id="5" name="Subtitle 2">
            <a:extLst>
              <a:ext uri="{FF2B5EF4-FFF2-40B4-BE49-F238E27FC236}">
                <a16:creationId xmlns:a16="http://schemas.microsoft.com/office/drawing/2014/main" id="{EC808A43-87A0-3B39-4828-826813ED33FB}"/>
              </a:ext>
            </a:extLst>
          </p:cNvPr>
          <p:cNvSpPr>
            <a:spLocks noGrp="1"/>
          </p:cNvSpPr>
          <p:nvPr>
            <p:ph type="subTitle" idx="1"/>
          </p:nvPr>
        </p:nvSpPr>
        <p:spPr>
          <a:xfrm>
            <a:off x="3536670" y="5223327"/>
            <a:ext cx="3477126" cy="1344244"/>
          </a:xfrm>
        </p:spPr>
        <p:txBody>
          <a:bodyPr>
            <a:normAutofit/>
          </a:bodyPr>
          <a:lstStyle/>
          <a:p>
            <a:pPr>
              <a:lnSpc>
                <a:spcPct val="100000"/>
              </a:lnSpc>
            </a:pPr>
            <a:r>
              <a:rPr lang="en-IN" sz="2000" b="1" u="sng" dirty="0">
                <a:ln/>
                <a:latin typeface="Times New Roman" panose="02020603050405020304" pitchFamily="18" charset="0"/>
                <a:cs typeface="Times New Roman" panose="02020603050405020304" pitchFamily="18" charset="0"/>
              </a:rPr>
              <a:t>By – Shivam Kumar Sharma</a:t>
            </a:r>
          </a:p>
          <a:p>
            <a:pPr>
              <a:lnSpc>
                <a:spcPct val="100000"/>
              </a:lnSpc>
            </a:pPr>
            <a:r>
              <a:rPr lang="en-IN" sz="2000" b="1" u="sng" dirty="0">
                <a:ln/>
                <a:latin typeface="Times New Roman" panose="02020603050405020304" pitchFamily="18" charset="0"/>
                <a:cs typeface="Times New Roman" panose="02020603050405020304" pitchFamily="18" charset="0"/>
              </a:rPr>
              <a:t>Guided by – Dr. Preetha</a:t>
            </a:r>
          </a:p>
          <a:p>
            <a:pPr>
              <a:lnSpc>
                <a:spcPct val="100000"/>
              </a:lnSpc>
            </a:pPr>
            <a:r>
              <a:rPr lang="en-IN" sz="2000" b="1" u="sng" dirty="0">
                <a:ln/>
                <a:latin typeface="Times New Roman" panose="02020603050405020304" pitchFamily="18" charset="0"/>
                <a:cs typeface="Times New Roman" panose="02020603050405020304" pitchFamily="18" charset="0"/>
              </a:rPr>
              <a:t>IIHMR Delhi</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73BF6F4A-275B-46CF-015D-3CB2167A5ED1}"/>
              </a:ext>
            </a:extLst>
          </p:cNvPr>
          <p:cNvGraphicFramePr/>
          <p:nvPr>
            <p:extLst>
              <p:ext uri="{D42A27DB-BD31-4B8C-83A1-F6EECF244321}">
                <p14:modId xmlns:p14="http://schemas.microsoft.com/office/powerpoint/2010/main" val="1786840448"/>
              </p:ext>
            </p:extLst>
          </p:nvPr>
        </p:nvGraphicFramePr>
        <p:xfrm>
          <a:off x="3454400" y="3615338"/>
          <a:ext cx="5283199" cy="27700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EE82F9B0-A7CB-947C-E67D-C983ABEDBF60}"/>
              </a:ext>
            </a:extLst>
          </p:cNvPr>
          <p:cNvGraphicFramePr/>
          <p:nvPr>
            <p:extLst>
              <p:ext uri="{D42A27DB-BD31-4B8C-83A1-F6EECF244321}">
                <p14:modId xmlns:p14="http://schemas.microsoft.com/office/powerpoint/2010/main" val="3895756759"/>
              </p:ext>
            </p:extLst>
          </p:nvPr>
        </p:nvGraphicFramePr>
        <p:xfrm>
          <a:off x="6339327" y="181784"/>
          <a:ext cx="5475301" cy="31530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72017EAA-0B4D-F047-83C1-3178A955A77A}"/>
              </a:ext>
            </a:extLst>
          </p:cNvPr>
          <p:cNvGraphicFramePr/>
          <p:nvPr>
            <p:extLst>
              <p:ext uri="{D42A27DB-BD31-4B8C-83A1-F6EECF244321}">
                <p14:modId xmlns:p14="http://schemas.microsoft.com/office/powerpoint/2010/main" val="3827882759"/>
              </p:ext>
            </p:extLst>
          </p:nvPr>
        </p:nvGraphicFramePr>
        <p:xfrm>
          <a:off x="377371" y="181783"/>
          <a:ext cx="5475301" cy="315308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69203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7228B-CA37-D09C-FCA9-052C88A71562}"/>
            </a:ext>
          </a:extLst>
        </p:cNvPr>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2FE914F2-6293-137F-C93B-8BE4429077B4}"/>
              </a:ext>
            </a:extLst>
          </p:cNvPr>
          <p:cNvGraphicFramePr/>
          <p:nvPr>
            <p:extLst>
              <p:ext uri="{D42A27DB-BD31-4B8C-83A1-F6EECF244321}">
                <p14:modId xmlns:p14="http://schemas.microsoft.com/office/powerpoint/2010/main" val="3275893591"/>
              </p:ext>
            </p:extLst>
          </p:nvPr>
        </p:nvGraphicFramePr>
        <p:xfrm>
          <a:off x="233936" y="1548333"/>
          <a:ext cx="4876800" cy="29379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1D84C09B-298B-A3D2-3C65-329CC9D6239E}"/>
              </a:ext>
            </a:extLst>
          </p:cNvPr>
          <p:cNvGraphicFramePr/>
          <p:nvPr>
            <p:extLst>
              <p:ext uri="{D42A27DB-BD31-4B8C-83A1-F6EECF244321}">
                <p14:modId xmlns:p14="http://schemas.microsoft.com/office/powerpoint/2010/main" val="1828953044"/>
              </p:ext>
            </p:extLst>
          </p:nvPr>
        </p:nvGraphicFramePr>
        <p:xfrm>
          <a:off x="5606783" y="748233"/>
          <a:ext cx="6274440" cy="53615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9532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4755D-D936-45FF-CE0A-6AFE40418727}"/>
              </a:ext>
            </a:extLst>
          </p:cNvPr>
          <p:cNvSpPr>
            <a:spLocks noGrp="1"/>
          </p:cNvSpPr>
          <p:nvPr>
            <p:ph type="ctrTitle"/>
          </p:nvPr>
        </p:nvSpPr>
        <p:spPr>
          <a:xfrm>
            <a:off x="1441995" y="2134254"/>
            <a:ext cx="9500069" cy="2153436"/>
          </a:xfrm>
          <a:noFill/>
        </p:spPr>
        <p:txBody>
          <a:bodyPr>
            <a:noAutofit/>
          </a:bodyPr>
          <a:lstStyle/>
          <a:p>
            <a:r>
              <a:rPr lang="en-IN" sz="4800" dirty="0"/>
              <a:t>Changes in Antenatal Care Visits and Birth-preparedness across 2024 and 2025</a:t>
            </a:r>
          </a:p>
        </p:txBody>
      </p:sp>
    </p:spTree>
    <p:extLst>
      <p:ext uri="{BB962C8B-B14F-4D97-AF65-F5344CB8AC3E}">
        <p14:creationId xmlns:p14="http://schemas.microsoft.com/office/powerpoint/2010/main" val="1072672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CBD61-DEBD-A2B4-7CBB-4B81090621B2}"/>
            </a:ext>
          </a:extLst>
        </p:cNvPr>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CD59C3CD-48CA-B76F-5E78-C2C2C8C04CDE}"/>
              </a:ext>
            </a:extLst>
          </p:cNvPr>
          <p:cNvGraphicFramePr/>
          <p:nvPr>
            <p:extLst>
              <p:ext uri="{D42A27DB-BD31-4B8C-83A1-F6EECF244321}">
                <p14:modId xmlns:p14="http://schemas.microsoft.com/office/powerpoint/2010/main" val="3561274626"/>
              </p:ext>
            </p:extLst>
          </p:nvPr>
        </p:nvGraphicFramePr>
        <p:xfrm>
          <a:off x="294022" y="1029662"/>
          <a:ext cx="5679034" cy="49331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a:extLst>
              <a:ext uri="{FF2B5EF4-FFF2-40B4-BE49-F238E27FC236}">
                <a16:creationId xmlns:a16="http://schemas.microsoft.com/office/drawing/2014/main" id="{DC64FB0D-D6FE-2AE8-31BA-BD980F0DE404}"/>
              </a:ext>
            </a:extLst>
          </p:cNvPr>
          <p:cNvGraphicFramePr/>
          <p:nvPr>
            <p:extLst>
              <p:ext uri="{D42A27DB-BD31-4B8C-83A1-F6EECF244321}">
                <p14:modId xmlns:p14="http://schemas.microsoft.com/office/powerpoint/2010/main" val="3556132913"/>
              </p:ext>
            </p:extLst>
          </p:nvPr>
        </p:nvGraphicFramePr>
        <p:xfrm>
          <a:off x="6462272" y="1029662"/>
          <a:ext cx="5435706" cy="49331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34823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D64E6DB1-3E3F-7414-4EB1-51825219E02C}"/>
              </a:ext>
            </a:extLst>
          </p:cNvPr>
          <p:cNvGraphicFramePr/>
          <p:nvPr>
            <p:extLst>
              <p:ext uri="{D42A27DB-BD31-4B8C-83A1-F6EECF244321}">
                <p14:modId xmlns:p14="http://schemas.microsoft.com/office/powerpoint/2010/main" val="489471518"/>
              </p:ext>
            </p:extLst>
          </p:nvPr>
        </p:nvGraphicFramePr>
        <p:xfrm>
          <a:off x="6162596" y="491780"/>
          <a:ext cx="5814252" cy="56323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Chart 1">
            <a:extLst>
              <a:ext uri="{FF2B5EF4-FFF2-40B4-BE49-F238E27FC236}">
                <a16:creationId xmlns:a16="http://schemas.microsoft.com/office/drawing/2014/main" id="{88670AC7-BB90-DDBA-1A07-DC8B02E1AD51}"/>
              </a:ext>
            </a:extLst>
          </p:cNvPr>
          <p:cNvGraphicFramePr/>
          <p:nvPr>
            <p:extLst>
              <p:ext uri="{D42A27DB-BD31-4B8C-83A1-F6EECF244321}">
                <p14:modId xmlns:p14="http://schemas.microsoft.com/office/powerpoint/2010/main" val="4267266300"/>
              </p:ext>
            </p:extLst>
          </p:nvPr>
        </p:nvGraphicFramePr>
        <p:xfrm>
          <a:off x="215153" y="495621"/>
          <a:ext cx="5640081" cy="56323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11375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CCAD3-0FE9-AA23-0BAA-814F80B9E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EDDAE-EA73-3F29-0DD7-4454B6F10E92}"/>
              </a:ext>
            </a:extLst>
          </p:cNvPr>
          <p:cNvSpPr>
            <a:spLocks noGrp="1"/>
          </p:cNvSpPr>
          <p:nvPr>
            <p:ph type="ctrTitle"/>
          </p:nvPr>
        </p:nvSpPr>
        <p:spPr>
          <a:xfrm>
            <a:off x="1441995" y="2134254"/>
            <a:ext cx="9500069" cy="2153436"/>
          </a:xfrm>
          <a:noFill/>
        </p:spPr>
        <p:txBody>
          <a:bodyPr>
            <a:noAutofit/>
          </a:bodyPr>
          <a:lstStyle/>
          <a:p>
            <a:r>
              <a:rPr lang="en-IN" sz="4800" dirty="0"/>
              <a:t>Determinants of Antenatal Care Visits and Birth-preparedness across 2024 and 2025</a:t>
            </a:r>
          </a:p>
        </p:txBody>
      </p:sp>
    </p:spTree>
    <p:extLst>
      <p:ext uri="{BB962C8B-B14F-4D97-AF65-F5344CB8AC3E}">
        <p14:creationId xmlns:p14="http://schemas.microsoft.com/office/powerpoint/2010/main" val="1688278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9D2E1-D3A3-9BF7-F98D-AA766393D4A0}"/>
            </a:ext>
          </a:extLst>
        </p:cNvPr>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29D80E1A-83C1-750A-7F48-C0F172456644}"/>
              </a:ext>
            </a:extLst>
          </p:cNvPr>
          <p:cNvGraphicFramePr/>
          <p:nvPr>
            <p:extLst>
              <p:ext uri="{D42A27DB-BD31-4B8C-83A1-F6EECF244321}">
                <p14:modId xmlns:p14="http://schemas.microsoft.com/office/powerpoint/2010/main" val="3274572677"/>
              </p:ext>
            </p:extLst>
          </p:nvPr>
        </p:nvGraphicFramePr>
        <p:xfrm>
          <a:off x="699249" y="1034784"/>
          <a:ext cx="6333777" cy="5173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87C302C3-4F20-E7FB-1532-07BBE01AC773}"/>
              </a:ext>
            </a:extLst>
          </p:cNvPr>
          <p:cNvSpPr>
            <a:spLocks noGrp="1"/>
          </p:cNvSpPr>
          <p:nvPr>
            <p:ph type="ctrTitle"/>
          </p:nvPr>
        </p:nvSpPr>
        <p:spPr>
          <a:xfrm>
            <a:off x="699249" y="116468"/>
            <a:ext cx="10957430" cy="558902"/>
          </a:xfrm>
          <a:noFill/>
          <a:ln>
            <a:solidFill>
              <a:schemeClr val="accent1"/>
            </a:solidFill>
          </a:ln>
        </p:spPr>
        <p:txBody>
          <a:bodyPr>
            <a:noAutofit/>
          </a:bodyPr>
          <a:lstStyle/>
          <a:p>
            <a:r>
              <a:rPr lang="en-IN" sz="3200" dirty="0"/>
              <a:t>Determinants of Antenatal Care Visits</a:t>
            </a:r>
          </a:p>
        </p:txBody>
      </p:sp>
      <p:sp>
        <p:nvSpPr>
          <p:cNvPr id="2" name="TextBox 1">
            <a:extLst>
              <a:ext uri="{FF2B5EF4-FFF2-40B4-BE49-F238E27FC236}">
                <a16:creationId xmlns:a16="http://schemas.microsoft.com/office/drawing/2014/main" id="{CD746468-EFCE-8BBC-0734-EA6B50281B9E}"/>
              </a:ext>
            </a:extLst>
          </p:cNvPr>
          <p:cNvSpPr txBox="1"/>
          <p:nvPr/>
        </p:nvSpPr>
        <p:spPr>
          <a:xfrm>
            <a:off x="8042620" y="1577966"/>
            <a:ext cx="3273398" cy="1631216"/>
          </a:xfrm>
          <a:prstGeom prst="rect">
            <a:avLst/>
          </a:prstGeom>
          <a:noFill/>
          <a:ln>
            <a:solidFill>
              <a:schemeClr val="accent1"/>
            </a:solidFill>
          </a:ln>
        </p:spPr>
        <p:txBody>
          <a:bodyPr wrap="square" rtlCol="0">
            <a:spAutoFit/>
          </a:bodyPr>
          <a:lstStyle/>
          <a:p>
            <a:r>
              <a:rPr lang="en-IN" sz="2000" b="1" dirty="0"/>
              <a:t>These are the list of indicator which shows significant association with 4 or more ANC Visits at P-value less than 0.05</a:t>
            </a:r>
          </a:p>
        </p:txBody>
      </p:sp>
      <p:sp>
        <p:nvSpPr>
          <p:cNvPr id="4" name="TextBox 3">
            <a:extLst>
              <a:ext uri="{FF2B5EF4-FFF2-40B4-BE49-F238E27FC236}">
                <a16:creationId xmlns:a16="http://schemas.microsoft.com/office/drawing/2014/main" id="{FE8A642A-94CD-084A-1F41-7C34F156CF48}"/>
              </a:ext>
            </a:extLst>
          </p:cNvPr>
          <p:cNvSpPr txBox="1"/>
          <p:nvPr/>
        </p:nvSpPr>
        <p:spPr>
          <a:xfrm>
            <a:off x="8042620" y="3834263"/>
            <a:ext cx="3434763" cy="1477328"/>
          </a:xfrm>
          <a:prstGeom prst="rect">
            <a:avLst/>
          </a:prstGeom>
          <a:noFill/>
          <a:ln>
            <a:solidFill>
              <a:schemeClr val="accent1"/>
            </a:solidFill>
          </a:ln>
        </p:spPr>
        <p:txBody>
          <a:bodyPr wrap="square" rtlCol="0">
            <a:spAutoFit/>
          </a:bodyPr>
          <a:lstStyle/>
          <a:p>
            <a:r>
              <a:rPr lang="en-IN" b="1" dirty="0"/>
              <a:t>Religion</a:t>
            </a:r>
            <a:r>
              <a:rPr lang="en-IN" dirty="0"/>
              <a:t>, </a:t>
            </a:r>
            <a:r>
              <a:rPr lang="en-IN" b="1" dirty="0"/>
              <a:t>mother’s</a:t>
            </a:r>
            <a:r>
              <a:rPr lang="en-IN" dirty="0"/>
              <a:t> </a:t>
            </a:r>
            <a:r>
              <a:rPr lang="en-IN" b="1" dirty="0"/>
              <a:t>occupation</a:t>
            </a:r>
            <a:r>
              <a:rPr lang="en-IN" dirty="0"/>
              <a:t>, </a:t>
            </a:r>
            <a:r>
              <a:rPr lang="en-IN" b="1" dirty="0"/>
              <a:t>father’s</a:t>
            </a:r>
            <a:r>
              <a:rPr lang="en-IN" dirty="0"/>
              <a:t> </a:t>
            </a:r>
            <a:r>
              <a:rPr lang="en-IN" b="1" dirty="0"/>
              <a:t>occupation</a:t>
            </a:r>
            <a:r>
              <a:rPr lang="en-IN" dirty="0"/>
              <a:t>, </a:t>
            </a:r>
            <a:r>
              <a:rPr lang="en-IN" b="1" dirty="0"/>
              <a:t>history</a:t>
            </a:r>
            <a:r>
              <a:rPr lang="en-IN" dirty="0"/>
              <a:t> </a:t>
            </a:r>
            <a:r>
              <a:rPr lang="en-IN" b="1" dirty="0"/>
              <a:t>of</a:t>
            </a:r>
            <a:r>
              <a:rPr lang="en-IN" dirty="0"/>
              <a:t> </a:t>
            </a:r>
            <a:r>
              <a:rPr lang="en-IN" b="1" dirty="0"/>
              <a:t>still</a:t>
            </a:r>
            <a:r>
              <a:rPr lang="en-IN" dirty="0"/>
              <a:t> </a:t>
            </a:r>
            <a:r>
              <a:rPr lang="en-IN" b="1" dirty="0"/>
              <a:t>birth</a:t>
            </a:r>
            <a:r>
              <a:rPr lang="en-IN" dirty="0"/>
              <a:t> and </a:t>
            </a:r>
            <a:r>
              <a:rPr lang="en-IN" b="1" dirty="0"/>
              <a:t>advice</a:t>
            </a:r>
            <a:r>
              <a:rPr lang="en-IN" dirty="0"/>
              <a:t> </a:t>
            </a:r>
            <a:r>
              <a:rPr lang="en-IN" b="1" dirty="0"/>
              <a:t>on</a:t>
            </a:r>
            <a:r>
              <a:rPr lang="en-IN" dirty="0"/>
              <a:t> </a:t>
            </a:r>
            <a:r>
              <a:rPr lang="en-IN" b="1" dirty="0"/>
              <a:t>ANC</a:t>
            </a:r>
            <a:r>
              <a:rPr lang="en-IN" dirty="0"/>
              <a:t> did not show significant association with 4 or more ANC Visits</a:t>
            </a:r>
          </a:p>
        </p:txBody>
      </p:sp>
    </p:spTree>
    <p:extLst>
      <p:ext uri="{BB962C8B-B14F-4D97-AF65-F5344CB8AC3E}">
        <p14:creationId xmlns:p14="http://schemas.microsoft.com/office/powerpoint/2010/main" val="1680093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8139C88-C560-270E-31AD-6790D55224BB}"/>
              </a:ext>
            </a:extLst>
          </p:cNvPr>
          <p:cNvGraphicFramePr>
            <a:graphicFrameLocks noGrp="1"/>
          </p:cNvGraphicFramePr>
          <p:nvPr>
            <p:extLst>
              <p:ext uri="{D42A27DB-BD31-4B8C-83A1-F6EECF244321}">
                <p14:modId xmlns:p14="http://schemas.microsoft.com/office/powerpoint/2010/main" val="677893648"/>
              </p:ext>
            </p:extLst>
          </p:nvPr>
        </p:nvGraphicFramePr>
        <p:xfrm>
          <a:off x="574596" y="226145"/>
          <a:ext cx="4564671" cy="6191589"/>
        </p:xfrm>
        <a:graphic>
          <a:graphicData uri="http://schemas.openxmlformats.org/drawingml/2006/table">
            <a:tbl>
              <a:tblPr firstRow="1" bandRow="1">
                <a:tableStyleId>{5940675A-B579-460E-94D1-54222C63F5DA}</a:tableStyleId>
              </a:tblPr>
              <a:tblGrid>
                <a:gridCol w="2416484">
                  <a:extLst>
                    <a:ext uri="{9D8B030D-6E8A-4147-A177-3AD203B41FA5}">
                      <a16:colId xmlns:a16="http://schemas.microsoft.com/office/drawing/2014/main" val="2530925780"/>
                    </a:ext>
                  </a:extLst>
                </a:gridCol>
                <a:gridCol w="959198">
                  <a:extLst>
                    <a:ext uri="{9D8B030D-6E8A-4147-A177-3AD203B41FA5}">
                      <a16:colId xmlns:a16="http://schemas.microsoft.com/office/drawing/2014/main" val="3174795496"/>
                    </a:ext>
                  </a:extLst>
                </a:gridCol>
                <a:gridCol w="192822">
                  <a:extLst>
                    <a:ext uri="{9D8B030D-6E8A-4147-A177-3AD203B41FA5}">
                      <a16:colId xmlns:a16="http://schemas.microsoft.com/office/drawing/2014/main" val="1862816186"/>
                    </a:ext>
                  </a:extLst>
                </a:gridCol>
                <a:gridCol w="996167">
                  <a:extLst>
                    <a:ext uri="{9D8B030D-6E8A-4147-A177-3AD203B41FA5}">
                      <a16:colId xmlns:a16="http://schemas.microsoft.com/office/drawing/2014/main" val="3968482501"/>
                    </a:ext>
                  </a:extLst>
                </a:gridCol>
              </a:tblGrid>
              <a:tr h="408056">
                <a:tc rowSpan="2">
                  <a:txBody>
                    <a:bodyPr/>
                    <a:lstStyle/>
                    <a:p>
                      <a:pPr algn="ctr"/>
                      <a:r>
                        <a:rPr lang="en-IN" sz="2000" dirty="0"/>
                        <a:t>Variables </a:t>
                      </a:r>
                    </a:p>
                  </a:txBody>
                  <a:tcPr anchor="ctr">
                    <a:solidFill>
                      <a:schemeClr val="accent2">
                        <a:lumMod val="40000"/>
                        <a:lumOff val="60000"/>
                      </a:schemeClr>
                    </a:solidFill>
                  </a:tcPr>
                </a:tc>
                <a:tc gridSpan="2">
                  <a:txBody>
                    <a:bodyPr/>
                    <a:lstStyle/>
                    <a:p>
                      <a:pPr algn="ctr"/>
                      <a:r>
                        <a:rPr lang="en-IN" sz="2000" dirty="0"/>
                        <a:t>2024</a:t>
                      </a:r>
                    </a:p>
                  </a:txBody>
                  <a:tcPr anchor="ctr">
                    <a:solidFill>
                      <a:schemeClr val="accent2">
                        <a:lumMod val="40000"/>
                        <a:lumOff val="60000"/>
                      </a:schemeClr>
                    </a:solidFill>
                  </a:tcPr>
                </a:tc>
                <a:tc hMerge="1">
                  <a:txBody>
                    <a:bodyPr/>
                    <a:lstStyle/>
                    <a:p>
                      <a:r>
                        <a:rPr lang="en-IN" dirty="0"/>
                        <a:t>2025</a:t>
                      </a:r>
                      <a:endParaRPr dirty="0"/>
                    </a:p>
                  </a:txBody>
                  <a:tcPr anchor="ctr">
                    <a:solidFill>
                      <a:schemeClr val="accent2">
                        <a:lumMod val="40000"/>
                        <a:lumOff val="60000"/>
                      </a:schemeClr>
                    </a:solidFill>
                  </a:tcPr>
                </a:tc>
                <a:tc>
                  <a:txBody>
                    <a:bodyPr/>
                    <a:lstStyle/>
                    <a:p>
                      <a:pPr algn="ctr"/>
                      <a:r>
                        <a:rPr lang="en-IN" sz="2000" dirty="0"/>
                        <a:t>2025</a:t>
                      </a:r>
                    </a:p>
                  </a:txBody>
                  <a:tcPr anchor="ctr">
                    <a:solidFill>
                      <a:schemeClr val="accent2">
                        <a:lumMod val="40000"/>
                        <a:lumOff val="60000"/>
                      </a:schemeClr>
                    </a:solidFill>
                  </a:tcPr>
                </a:tc>
                <a:extLst>
                  <a:ext uri="{0D108BD9-81ED-4DB2-BD59-A6C34878D82A}">
                    <a16:rowId xmlns:a16="http://schemas.microsoft.com/office/drawing/2014/main" val="382486501"/>
                  </a:ext>
                </a:extLst>
              </a:tr>
              <a:tr h="413498">
                <a:tc vMerge="1">
                  <a:txBody>
                    <a:bodyPr/>
                    <a:lstStyle/>
                    <a:p>
                      <a:endParaRPr dirty="0"/>
                    </a:p>
                  </a:txBody>
                  <a:tcPr/>
                </a:tc>
                <a:tc gridSpan="2">
                  <a:txBody>
                    <a:bodyPr/>
                    <a:lstStyle/>
                    <a:p>
                      <a:pPr algn="ctr"/>
                      <a:r>
                        <a:rPr lang="en-IN" sz="2000" dirty="0"/>
                        <a:t>AOR</a:t>
                      </a:r>
                    </a:p>
                  </a:txBody>
                  <a:tcPr anchor="ctr">
                    <a:solidFill>
                      <a:schemeClr val="accent2">
                        <a:lumMod val="40000"/>
                        <a:lumOff val="60000"/>
                      </a:schemeClr>
                    </a:solidFill>
                  </a:tcPr>
                </a:tc>
                <a:tc hMerge="1">
                  <a:txBody>
                    <a:bodyPr/>
                    <a:lstStyle/>
                    <a:p>
                      <a:pPr algn="ctr"/>
                      <a:r>
                        <a:rPr lang="en-IN" sz="2000" dirty="0"/>
                        <a:t>AOR</a:t>
                      </a:r>
                    </a:p>
                  </a:txBody>
                  <a:tcPr anchor="ctr">
                    <a:solidFill>
                      <a:schemeClr val="accent2">
                        <a:lumMod val="40000"/>
                        <a:lumOff val="60000"/>
                      </a:schemeClr>
                    </a:solidFill>
                  </a:tcPr>
                </a:tc>
                <a:tc>
                  <a:txBody>
                    <a:bodyPr/>
                    <a:lstStyle/>
                    <a:p>
                      <a:pPr algn="ctr"/>
                      <a:r>
                        <a:rPr lang="en-IN" sz="2000" dirty="0"/>
                        <a:t>AOR</a:t>
                      </a:r>
                    </a:p>
                  </a:txBody>
                  <a:tcPr anchor="ctr">
                    <a:solidFill>
                      <a:schemeClr val="accent2">
                        <a:lumMod val="40000"/>
                        <a:lumOff val="60000"/>
                      </a:schemeClr>
                    </a:solidFill>
                  </a:tcPr>
                </a:tc>
                <a:extLst>
                  <a:ext uri="{0D108BD9-81ED-4DB2-BD59-A6C34878D82A}">
                    <a16:rowId xmlns:a16="http://schemas.microsoft.com/office/drawing/2014/main" val="2959109883"/>
                  </a:ext>
                </a:extLst>
              </a:tr>
              <a:tr h="408056">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Age of mother (ref=15-24)</a:t>
                      </a:r>
                    </a:p>
                  </a:txBody>
                  <a:tcPr>
                    <a:solidFill>
                      <a:schemeClr val="accent1">
                        <a:lumMod val="40000"/>
                        <a:lumOff val="60000"/>
                      </a:schemeClr>
                    </a:solidFill>
                  </a:tcPr>
                </a:tc>
                <a:tc hMerge="1">
                  <a:txBody>
                    <a:bodyPr/>
                    <a:lstStyle/>
                    <a:p>
                      <a:endParaRPr lang="en-IN" dirty="0"/>
                    </a:p>
                  </a:txBody>
                  <a:tcPr/>
                </a:tc>
                <a:tc hMerge="1">
                  <a:txBody>
                    <a:bodyPr/>
                    <a:lstStyle/>
                    <a:p>
                      <a:endParaRPr lang="en-IN"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2000" dirty="0"/>
                    </a:p>
                  </a:txBody>
                  <a:tcPr>
                    <a:solidFill>
                      <a:schemeClr val="accent1">
                        <a:lumMod val="40000"/>
                        <a:lumOff val="60000"/>
                      </a:schemeClr>
                    </a:solidFill>
                  </a:tcPr>
                </a:tc>
                <a:extLst>
                  <a:ext uri="{0D108BD9-81ED-4DB2-BD59-A6C34878D82A}">
                    <a16:rowId xmlns:a16="http://schemas.microsoft.com/office/drawing/2014/main" val="294867692"/>
                  </a:ext>
                </a:extLst>
              </a:tr>
              <a:tr h="408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25-34</a:t>
                      </a:r>
                    </a:p>
                  </a:txBody>
                  <a:tcPr/>
                </a:tc>
                <a:tc>
                  <a:txBody>
                    <a:bodyPr/>
                    <a:lstStyle/>
                    <a:p>
                      <a:r>
                        <a:rPr lang="en-IN" sz="2000" dirty="0"/>
                        <a:t>0.79</a:t>
                      </a:r>
                    </a:p>
                  </a:txBody>
                  <a:tcPr/>
                </a:tc>
                <a:tc gridSpan="2">
                  <a:txBody>
                    <a:bodyPr/>
                    <a:lstStyle/>
                    <a:p>
                      <a:r>
                        <a:rPr lang="en-IN" sz="2000" dirty="0"/>
                        <a:t>0.75</a:t>
                      </a:r>
                    </a:p>
                  </a:txBody>
                  <a:tcPr/>
                </a:tc>
                <a:tc hMerge="1">
                  <a:txBody>
                    <a:bodyPr/>
                    <a:lstStyle/>
                    <a:p>
                      <a:endParaRPr lang="en-IN" sz="2000" dirty="0"/>
                    </a:p>
                  </a:txBody>
                  <a:tcPr/>
                </a:tc>
                <a:extLst>
                  <a:ext uri="{0D108BD9-81ED-4DB2-BD59-A6C34878D82A}">
                    <a16:rowId xmlns:a16="http://schemas.microsoft.com/office/drawing/2014/main" val="3456004041"/>
                  </a:ext>
                </a:extLst>
              </a:tr>
              <a:tr h="4134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&gt;=35</a:t>
                      </a:r>
                    </a:p>
                  </a:txBody>
                  <a:tcPr/>
                </a:tc>
                <a:tc>
                  <a:txBody>
                    <a:bodyPr/>
                    <a:lstStyle/>
                    <a:p>
                      <a:r>
                        <a:rPr lang="en-IN" sz="2000"/>
                        <a:t>0.63</a:t>
                      </a:r>
                      <a:endParaRPr lang="en-IN" sz="2000" dirty="0"/>
                    </a:p>
                  </a:txBody>
                  <a:tcPr/>
                </a:tc>
                <a:tc gridSpan="2">
                  <a:txBody>
                    <a:bodyPr/>
                    <a:lstStyle/>
                    <a:p>
                      <a:r>
                        <a:rPr lang="en-IN" sz="2000" dirty="0"/>
                        <a:t>0.74</a:t>
                      </a:r>
                    </a:p>
                  </a:txBody>
                  <a:tcPr/>
                </a:tc>
                <a:tc hMerge="1">
                  <a:txBody>
                    <a:bodyPr/>
                    <a:lstStyle/>
                    <a:p>
                      <a:endParaRPr lang="en-IN" sz="2000" dirty="0"/>
                    </a:p>
                  </a:txBody>
                  <a:tcPr/>
                </a:tc>
                <a:extLst>
                  <a:ext uri="{0D108BD9-81ED-4DB2-BD59-A6C34878D82A}">
                    <a16:rowId xmlns:a16="http://schemas.microsoft.com/office/drawing/2014/main" val="641978633"/>
                  </a:ext>
                </a:extLst>
              </a:tr>
              <a:tr h="408056">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tx1"/>
                          </a:solidFill>
                          <a:latin typeface="+mn-lt"/>
                          <a:ea typeface="+mn-ea"/>
                          <a:cs typeface="+mn-cs"/>
                        </a:rPr>
                        <a:t>Caste (ref=marginalised)</a:t>
                      </a:r>
                    </a:p>
                  </a:txBody>
                  <a:tcPr>
                    <a:solidFill>
                      <a:schemeClr val="accent1">
                        <a:lumMod val="40000"/>
                        <a:lumOff val="60000"/>
                      </a:schemeClr>
                    </a:solidFill>
                  </a:tcPr>
                </a:tc>
                <a:tc hMerge="1">
                  <a:txBody>
                    <a:bodyPr/>
                    <a:lstStyle/>
                    <a:p>
                      <a:endParaRPr lang="en-IN" dirty="0"/>
                    </a:p>
                  </a:txBody>
                  <a:tcPr>
                    <a:solidFill>
                      <a:schemeClr val="accent1">
                        <a:lumMod val="40000"/>
                        <a:lumOff val="60000"/>
                      </a:schemeClr>
                    </a:solidFill>
                  </a:tcPr>
                </a:tc>
                <a:tc hMerge="1">
                  <a:txBody>
                    <a:bodyPr/>
                    <a:lstStyle/>
                    <a:p>
                      <a:endParaRPr lang="en-IN" dirty="0"/>
                    </a:p>
                  </a:txBody>
                  <a:tcPr>
                    <a:solidFill>
                      <a:schemeClr val="accent1">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2000" kern="1200" dirty="0">
                        <a:solidFill>
                          <a:schemeClr val="tx1"/>
                        </a:solidFill>
                        <a:latin typeface="+mn-lt"/>
                        <a:ea typeface="+mn-ea"/>
                        <a:cs typeface="+mn-cs"/>
                      </a:endParaRPr>
                    </a:p>
                  </a:txBody>
                  <a:tcPr>
                    <a:solidFill>
                      <a:schemeClr val="accent1">
                        <a:lumMod val="40000"/>
                        <a:lumOff val="60000"/>
                      </a:schemeClr>
                    </a:solidFill>
                  </a:tcPr>
                </a:tc>
                <a:extLst>
                  <a:ext uri="{0D108BD9-81ED-4DB2-BD59-A6C34878D82A}">
                    <a16:rowId xmlns:a16="http://schemas.microsoft.com/office/drawing/2014/main" val="3789181904"/>
                  </a:ext>
                </a:extLst>
              </a:tr>
              <a:tr h="408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marginalised</a:t>
                      </a:r>
                    </a:p>
                  </a:txBody>
                  <a:tcPr/>
                </a:tc>
                <a:tc>
                  <a:txBody>
                    <a:bodyPr/>
                    <a:lstStyle/>
                    <a:p>
                      <a:r>
                        <a:rPr lang="en-IN" sz="2000" dirty="0"/>
                        <a:t>1.40</a:t>
                      </a:r>
                    </a:p>
                  </a:txBody>
                  <a:tcPr/>
                </a:tc>
                <a:tc gridSpan="2">
                  <a:txBody>
                    <a:bodyPr/>
                    <a:lstStyle/>
                    <a:p>
                      <a:r>
                        <a:rPr lang="en-IN" sz="2000" dirty="0"/>
                        <a:t>1.39</a:t>
                      </a:r>
                    </a:p>
                  </a:txBody>
                  <a:tcPr/>
                </a:tc>
                <a:tc hMerge="1">
                  <a:txBody>
                    <a:bodyPr/>
                    <a:lstStyle/>
                    <a:p>
                      <a:endParaRPr lang="en-IN" sz="2000" dirty="0"/>
                    </a:p>
                  </a:txBody>
                  <a:tcPr/>
                </a:tc>
                <a:extLst>
                  <a:ext uri="{0D108BD9-81ED-4DB2-BD59-A6C34878D82A}">
                    <a16:rowId xmlns:a16="http://schemas.microsoft.com/office/drawing/2014/main" val="4249395917"/>
                  </a:ext>
                </a:extLst>
              </a:tr>
              <a:tr h="467921">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Type of family (ref=nuclear)</a:t>
                      </a:r>
                      <a:endParaRPr lang="en-IN" sz="2000" dirty="0"/>
                    </a:p>
                  </a:txBody>
                  <a:tcPr>
                    <a:solidFill>
                      <a:schemeClr val="accent1">
                        <a:lumMod val="40000"/>
                        <a:lumOff val="60000"/>
                      </a:schemeClr>
                    </a:solidFill>
                  </a:tcPr>
                </a:tc>
                <a:tc hMerge="1">
                  <a:txBody>
                    <a:bodyPr/>
                    <a:lstStyle/>
                    <a:p>
                      <a:endParaRPr lang="en-IN" dirty="0"/>
                    </a:p>
                  </a:txBody>
                  <a:tcPr/>
                </a:tc>
                <a:tc hMerge="1">
                  <a:txBody>
                    <a:bodyPr/>
                    <a:lstStyle/>
                    <a:p>
                      <a:endParaRPr lang="en-IN"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2000" dirty="0"/>
                    </a:p>
                  </a:txBody>
                  <a:tcPr>
                    <a:solidFill>
                      <a:schemeClr val="accent1">
                        <a:lumMod val="40000"/>
                        <a:lumOff val="60000"/>
                      </a:schemeClr>
                    </a:solidFill>
                  </a:tcPr>
                </a:tc>
                <a:extLst>
                  <a:ext uri="{0D108BD9-81ED-4DB2-BD59-A6C34878D82A}">
                    <a16:rowId xmlns:a16="http://schemas.microsoft.com/office/drawing/2014/main" val="1654927076"/>
                  </a:ext>
                </a:extLst>
              </a:tr>
              <a:tr h="408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joint</a:t>
                      </a:r>
                    </a:p>
                  </a:txBody>
                  <a:tcPr/>
                </a:tc>
                <a:tc>
                  <a:txBody>
                    <a:bodyPr/>
                    <a:lstStyle/>
                    <a:p>
                      <a:r>
                        <a:rPr lang="en-IN" sz="2000" dirty="0"/>
                        <a:t>0.73</a:t>
                      </a:r>
                    </a:p>
                  </a:txBody>
                  <a:tcPr/>
                </a:tc>
                <a:tc gridSpan="2">
                  <a:txBody>
                    <a:bodyPr/>
                    <a:lstStyle/>
                    <a:p>
                      <a:r>
                        <a:rPr lang="en-IN" sz="2000" dirty="0"/>
                        <a:t>0.67</a:t>
                      </a:r>
                    </a:p>
                  </a:txBody>
                  <a:tcPr/>
                </a:tc>
                <a:tc hMerge="1">
                  <a:txBody>
                    <a:bodyPr/>
                    <a:lstStyle/>
                    <a:p>
                      <a:endParaRPr lang="en-IN" sz="2000" dirty="0"/>
                    </a:p>
                  </a:txBody>
                  <a:tcPr/>
                </a:tc>
                <a:extLst>
                  <a:ext uri="{0D108BD9-81ED-4DB2-BD59-A6C34878D82A}">
                    <a16:rowId xmlns:a16="http://schemas.microsoft.com/office/drawing/2014/main" val="377380143"/>
                  </a:ext>
                </a:extLst>
              </a:tr>
              <a:tr h="408056">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Wealth index(ref=low )</a:t>
                      </a:r>
                    </a:p>
                  </a:txBody>
                  <a:tcPr>
                    <a:solidFill>
                      <a:schemeClr val="accent1">
                        <a:lumMod val="40000"/>
                        <a:lumOff val="60000"/>
                      </a:schemeClr>
                    </a:solidFill>
                  </a:tcPr>
                </a:tc>
                <a:tc hMerge="1">
                  <a:txBody>
                    <a:bodyPr/>
                    <a:lstStyle/>
                    <a:p>
                      <a:endParaRPr lang="en-IN" dirty="0"/>
                    </a:p>
                  </a:txBody>
                  <a:tcPr>
                    <a:solidFill>
                      <a:schemeClr val="accent1">
                        <a:lumMod val="40000"/>
                        <a:lumOff val="60000"/>
                      </a:schemeClr>
                    </a:solidFill>
                  </a:tcPr>
                </a:tc>
                <a:tc hMerge="1">
                  <a:txBody>
                    <a:bodyPr/>
                    <a:lstStyle/>
                    <a:p>
                      <a:endParaRPr lang="en-IN" dirty="0"/>
                    </a:p>
                  </a:txBody>
                  <a:tcPr>
                    <a:solidFill>
                      <a:schemeClr val="accent1">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2000" dirty="0"/>
                    </a:p>
                  </a:txBody>
                  <a:tcPr>
                    <a:solidFill>
                      <a:schemeClr val="accent1">
                        <a:lumMod val="40000"/>
                        <a:lumOff val="60000"/>
                      </a:schemeClr>
                    </a:solidFill>
                  </a:tcPr>
                </a:tc>
                <a:extLst>
                  <a:ext uri="{0D108BD9-81ED-4DB2-BD59-A6C34878D82A}">
                    <a16:rowId xmlns:a16="http://schemas.microsoft.com/office/drawing/2014/main" val="3921086647"/>
                  </a:ext>
                </a:extLst>
              </a:tr>
              <a:tr h="408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middle </a:t>
                      </a:r>
                    </a:p>
                  </a:txBody>
                  <a:tcPr/>
                </a:tc>
                <a:tc>
                  <a:txBody>
                    <a:bodyPr/>
                    <a:lstStyle/>
                    <a:p>
                      <a:r>
                        <a:rPr lang="en-IN" sz="2000" dirty="0"/>
                        <a:t>1.56</a:t>
                      </a:r>
                    </a:p>
                  </a:txBody>
                  <a:tcPr/>
                </a:tc>
                <a:tc gridSpan="2">
                  <a:txBody>
                    <a:bodyPr/>
                    <a:lstStyle/>
                    <a:p>
                      <a:r>
                        <a:rPr lang="en-IN" sz="2000" dirty="0"/>
                        <a:t>1.43</a:t>
                      </a:r>
                    </a:p>
                  </a:txBody>
                  <a:tcPr/>
                </a:tc>
                <a:tc hMerge="1">
                  <a:txBody>
                    <a:bodyPr/>
                    <a:lstStyle/>
                    <a:p>
                      <a:endParaRPr lang="en-IN" sz="2000" dirty="0"/>
                    </a:p>
                  </a:txBody>
                  <a:tcPr/>
                </a:tc>
                <a:extLst>
                  <a:ext uri="{0D108BD9-81ED-4DB2-BD59-A6C34878D82A}">
                    <a16:rowId xmlns:a16="http://schemas.microsoft.com/office/drawing/2014/main" val="4204475882"/>
                  </a:ext>
                </a:extLst>
              </a:tr>
              <a:tr h="408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high </a:t>
                      </a:r>
                    </a:p>
                  </a:txBody>
                  <a:tcPr/>
                </a:tc>
                <a:tc>
                  <a:txBody>
                    <a:bodyPr/>
                    <a:lstStyle/>
                    <a:p>
                      <a:r>
                        <a:rPr lang="en-IN" sz="2000" dirty="0"/>
                        <a:t>2.52</a:t>
                      </a:r>
                    </a:p>
                  </a:txBody>
                  <a:tcPr/>
                </a:tc>
                <a:tc gridSpan="2">
                  <a:txBody>
                    <a:bodyPr/>
                    <a:lstStyle/>
                    <a:p>
                      <a:r>
                        <a:rPr lang="en-IN" sz="2000" dirty="0"/>
                        <a:t>2.00</a:t>
                      </a:r>
                    </a:p>
                  </a:txBody>
                  <a:tcPr/>
                </a:tc>
                <a:tc hMerge="1">
                  <a:txBody>
                    <a:bodyPr/>
                    <a:lstStyle/>
                    <a:p>
                      <a:endParaRPr lang="en-IN" sz="2000" dirty="0"/>
                    </a:p>
                  </a:txBody>
                  <a:tcPr/>
                </a:tc>
                <a:extLst>
                  <a:ext uri="{0D108BD9-81ED-4DB2-BD59-A6C34878D82A}">
                    <a16:rowId xmlns:a16="http://schemas.microsoft.com/office/drawing/2014/main" val="2163250664"/>
                  </a:ext>
                </a:extLst>
              </a:tr>
              <a:tr h="408056">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Mother's Education (ref=illiterate)</a:t>
                      </a:r>
                    </a:p>
                  </a:txBody>
                  <a:tcPr>
                    <a:solidFill>
                      <a:schemeClr val="accent1">
                        <a:lumMod val="40000"/>
                        <a:lumOff val="60000"/>
                      </a:schemeClr>
                    </a:solidFill>
                  </a:tcPr>
                </a:tc>
                <a:tc hMerge="1">
                  <a:txBody>
                    <a:bodyPr/>
                    <a:lstStyle/>
                    <a:p>
                      <a:endParaRPr lang="en-IN" dirty="0"/>
                    </a:p>
                  </a:txBody>
                  <a:tcPr/>
                </a:tc>
                <a:tc hMerge="1">
                  <a:txBody>
                    <a:bodyPr/>
                    <a:lstStyle/>
                    <a:p>
                      <a:endParaRPr lang="en-IN"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2000" dirty="0"/>
                    </a:p>
                  </a:txBody>
                  <a:tcPr>
                    <a:solidFill>
                      <a:schemeClr val="accent1">
                        <a:lumMod val="40000"/>
                        <a:lumOff val="60000"/>
                      </a:schemeClr>
                    </a:solidFill>
                  </a:tcPr>
                </a:tc>
                <a:extLst>
                  <a:ext uri="{0D108BD9-81ED-4DB2-BD59-A6C34878D82A}">
                    <a16:rowId xmlns:a16="http://schemas.microsoft.com/office/drawing/2014/main" val="26494499"/>
                  </a:ext>
                </a:extLst>
              </a:tr>
              <a:tr h="408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err="1"/>
                        <a:t>upto</a:t>
                      </a:r>
                      <a:r>
                        <a:rPr lang="en-IN" sz="2000" dirty="0"/>
                        <a:t> class 8th</a:t>
                      </a:r>
                    </a:p>
                  </a:txBody>
                  <a:tcPr/>
                </a:tc>
                <a:tc>
                  <a:txBody>
                    <a:bodyPr/>
                    <a:lstStyle/>
                    <a:p>
                      <a:r>
                        <a:rPr lang="en-IN" sz="2000" dirty="0"/>
                        <a:t>1.47</a:t>
                      </a:r>
                    </a:p>
                  </a:txBody>
                  <a:tcPr/>
                </a:tc>
                <a:tc gridSpan="2">
                  <a:txBody>
                    <a:bodyPr/>
                    <a:lstStyle/>
                    <a:p>
                      <a:r>
                        <a:rPr lang="en-IN" sz="2000" dirty="0"/>
                        <a:t>1.35</a:t>
                      </a:r>
                    </a:p>
                  </a:txBody>
                  <a:tcPr/>
                </a:tc>
                <a:tc hMerge="1">
                  <a:txBody>
                    <a:bodyPr/>
                    <a:lstStyle/>
                    <a:p>
                      <a:endParaRPr lang="en-IN" sz="2000" dirty="0"/>
                    </a:p>
                  </a:txBody>
                  <a:tcPr/>
                </a:tc>
                <a:extLst>
                  <a:ext uri="{0D108BD9-81ED-4DB2-BD59-A6C34878D82A}">
                    <a16:rowId xmlns:a16="http://schemas.microsoft.com/office/drawing/2014/main" val="1140292909"/>
                  </a:ext>
                </a:extLst>
              </a:tr>
              <a:tr h="4080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above class 8th</a:t>
                      </a:r>
                    </a:p>
                  </a:txBody>
                  <a:tcPr/>
                </a:tc>
                <a:tc>
                  <a:txBody>
                    <a:bodyPr/>
                    <a:lstStyle/>
                    <a:p>
                      <a:r>
                        <a:rPr lang="en-IN" sz="2000" dirty="0"/>
                        <a:t>1.79</a:t>
                      </a:r>
                    </a:p>
                  </a:txBody>
                  <a:tcPr/>
                </a:tc>
                <a:tc gridSpan="2">
                  <a:txBody>
                    <a:bodyPr/>
                    <a:lstStyle/>
                    <a:p>
                      <a:r>
                        <a:rPr lang="en-IN" sz="2000" dirty="0"/>
                        <a:t>1.92</a:t>
                      </a:r>
                    </a:p>
                  </a:txBody>
                  <a:tcPr/>
                </a:tc>
                <a:tc hMerge="1">
                  <a:txBody>
                    <a:bodyPr/>
                    <a:lstStyle/>
                    <a:p>
                      <a:endParaRPr lang="en-IN" sz="2000" dirty="0"/>
                    </a:p>
                  </a:txBody>
                  <a:tcPr/>
                </a:tc>
                <a:extLst>
                  <a:ext uri="{0D108BD9-81ED-4DB2-BD59-A6C34878D82A}">
                    <a16:rowId xmlns:a16="http://schemas.microsoft.com/office/drawing/2014/main" val="119879582"/>
                  </a:ext>
                </a:extLst>
              </a:tr>
            </a:tbl>
          </a:graphicData>
        </a:graphic>
      </p:graphicFrame>
      <p:sp>
        <p:nvSpPr>
          <p:cNvPr id="2" name="TextBox 1">
            <a:extLst>
              <a:ext uri="{FF2B5EF4-FFF2-40B4-BE49-F238E27FC236}">
                <a16:creationId xmlns:a16="http://schemas.microsoft.com/office/drawing/2014/main" id="{BE629981-642B-59E1-A6C7-D99EFA2AA1A0}"/>
              </a:ext>
            </a:extLst>
          </p:cNvPr>
          <p:cNvSpPr txBox="1"/>
          <p:nvPr/>
        </p:nvSpPr>
        <p:spPr>
          <a:xfrm>
            <a:off x="6265331" y="354536"/>
            <a:ext cx="5494867" cy="6063198"/>
          </a:xfrm>
          <a:prstGeom prst="rect">
            <a:avLst/>
          </a:prstGeom>
          <a:noFill/>
          <a:ln>
            <a:solidFill>
              <a:schemeClr val="accent1"/>
            </a:solidFill>
          </a:ln>
        </p:spPr>
        <p:txBody>
          <a:bodyPr wrap="square" rtlCol="0">
            <a:spAutoFit/>
          </a:bodyPr>
          <a:lstStyle/>
          <a:p>
            <a:r>
              <a:rPr lang="en-IN" sz="2000" b="1" dirty="0"/>
              <a:t>AGE: </a:t>
            </a:r>
            <a:r>
              <a:rPr lang="en-IN" dirty="0"/>
              <a:t>Women belong to 25-34 and &gt;=35 age group were less likely to complete 4 or more ANC visits as compared to 15-24 age group women.</a:t>
            </a:r>
          </a:p>
          <a:p>
            <a:endParaRPr lang="en-IN" dirty="0"/>
          </a:p>
          <a:p>
            <a:r>
              <a:rPr lang="en-IN" sz="2000" b="1" dirty="0"/>
              <a:t>CASTE: </a:t>
            </a:r>
            <a:r>
              <a:rPr lang="en-IN" dirty="0"/>
              <a:t>Women belong to marginalised group were more likely to complete 4 or more ANC visits as compared to women belong to marginalised group.</a:t>
            </a:r>
          </a:p>
          <a:p>
            <a:endParaRPr lang="en-IN" dirty="0"/>
          </a:p>
          <a:p>
            <a:r>
              <a:rPr lang="en-IN" sz="2000" b="1" dirty="0"/>
              <a:t>TYPE OF FAMILY: </a:t>
            </a:r>
            <a:r>
              <a:rPr lang="en-IN" dirty="0"/>
              <a:t>Women belong to joint family were less likely to complete 4 or more ANC visits as compared to women belong to nuclear family.</a:t>
            </a:r>
          </a:p>
          <a:p>
            <a:endParaRPr lang="en-IN" dirty="0"/>
          </a:p>
          <a:p>
            <a:r>
              <a:rPr lang="en-IN" sz="2000" b="1" dirty="0"/>
              <a:t>WEALTH INDEX: </a:t>
            </a:r>
            <a:r>
              <a:rPr lang="en-IN" dirty="0"/>
              <a:t>Women belong to middle and high wealth index were more likely to complete 4 or more ANC visits as compared to women belong to  low wealth index.</a:t>
            </a:r>
          </a:p>
          <a:p>
            <a:endParaRPr lang="en-IN" dirty="0"/>
          </a:p>
          <a:p>
            <a:r>
              <a:rPr lang="en-IN" sz="2000" b="1" dirty="0"/>
              <a:t>MOTHER’S EDUCATION: </a:t>
            </a:r>
            <a:r>
              <a:rPr lang="en-IN" dirty="0"/>
              <a:t>Women who had education </a:t>
            </a:r>
            <a:r>
              <a:rPr lang="en-IN" dirty="0" err="1"/>
              <a:t>upto</a:t>
            </a:r>
            <a:r>
              <a:rPr lang="en-IN" dirty="0"/>
              <a:t> class 8</a:t>
            </a:r>
            <a:r>
              <a:rPr lang="en-IN" baseline="30000" dirty="0"/>
              <a:t>th</a:t>
            </a:r>
            <a:r>
              <a:rPr lang="en-IN" dirty="0"/>
              <a:t> and above 8</a:t>
            </a:r>
            <a:r>
              <a:rPr lang="en-IN" baseline="30000" dirty="0"/>
              <a:t>th</a:t>
            </a:r>
            <a:r>
              <a:rPr lang="en-IN" dirty="0"/>
              <a:t> were more likely to complete 4 or more ANC visits as compared to women who were illiterate.</a:t>
            </a:r>
          </a:p>
        </p:txBody>
      </p:sp>
    </p:spTree>
    <p:extLst>
      <p:ext uri="{BB962C8B-B14F-4D97-AF65-F5344CB8AC3E}">
        <p14:creationId xmlns:p14="http://schemas.microsoft.com/office/powerpoint/2010/main" val="2309350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AAA95-E7A3-3DA5-166D-9D8DC5A66CC4}"/>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08882AA-80FC-4066-3D6B-AA2717925CDD}"/>
              </a:ext>
            </a:extLst>
          </p:cNvPr>
          <p:cNvGraphicFramePr>
            <a:graphicFrameLocks noGrp="1"/>
          </p:cNvGraphicFramePr>
          <p:nvPr>
            <p:extLst>
              <p:ext uri="{D42A27DB-BD31-4B8C-83A1-F6EECF244321}">
                <p14:modId xmlns:p14="http://schemas.microsoft.com/office/powerpoint/2010/main" val="822782431"/>
              </p:ext>
            </p:extLst>
          </p:nvPr>
        </p:nvGraphicFramePr>
        <p:xfrm>
          <a:off x="331695" y="399217"/>
          <a:ext cx="5561959" cy="6059565"/>
        </p:xfrm>
        <a:graphic>
          <a:graphicData uri="http://schemas.openxmlformats.org/drawingml/2006/table">
            <a:tbl>
              <a:tblPr firstRow="1" bandRow="1">
                <a:tableStyleId>{5940675A-B579-460E-94D1-54222C63F5DA}</a:tableStyleId>
              </a:tblPr>
              <a:tblGrid>
                <a:gridCol w="3299850">
                  <a:extLst>
                    <a:ext uri="{9D8B030D-6E8A-4147-A177-3AD203B41FA5}">
                      <a16:colId xmlns:a16="http://schemas.microsoft.com/office/drawing/2014/main" val="2530925780"/>
                    </a:ext>
                  </a:extLst>
                </a:gridCol>
                <a:gridCol w="1160942">
                  <a:extLst>
                    <a:ext uri="{9D8B030D-6E8A-4147-A177-3AD203B41FA5}">
                      <a16:colId xmlns:a16="http://schemas.microsoft.com/office/drawing/2014/main" val="3174795496"/>
                    </a:ext>
                  </a:extLst>
                </a:gridCol>
                <a:gridCol w="1101167">
                  <a:extLst>
                    <a:ext uri="{9D8B030D-6E8A-4147-A177-3AD203B41FA5}">
                      <a16:colId xmlns:a16="http://schemas.microsoft.com/office/drawing/2014/main" val="1862816186"/>
                    </a:ext>
                  </a:extLst>
                </a:gridCol>
              </a:tblGrid>
              <a:tr h="399355">
                <a:tc rowSpan="2">
                  <a:txBody>
                    <a:bodyPr/>
                    <a:lstStyle/>
                    <a:p>
                      <a:pPr algn="ctr"/>
                      <a:r>
                        <a:rPr lang="en-IN" sz="2000" dirty="0"/>
                        <a:t>Variables </a:t>
                      </a:r>
                    </a:p>
                  </a:txBody>
                  <a:tcPr anchor="ctr">
                    <a:solidFill>
                      <a:schemeClr val="accent2">
                        <a:lumMod val="40000"/>
                        <a:lumOff val="60000"/>
                      </a:schemeClr>
                    </a:solidFill>
                  </a:tcPr>
                </a:tc>
                <a:tc>
                  <a:txBody>
                    <a:bodyPr/>
                    <a:lstStyle/>
                    <a:p>
                      <a:pPr algn="ctr"/>
                      <a:r>
                        <a:rPr lang="en-IN" sz="2000" dirty="0"/>
                        <a:t>2024</a:t>
                      </a:r>
                    </a:p>
                  </a:txBody>
                  <a:tcPr anchor="ctr">
                    <a:solidFill>
                      <a:schemeClr val="accent2">
                        <a:lumMod val="40000"/>
                        <a:lumOff val="60000"/>
                      </a:schemeClr>
                    </a:solidFill>
                  </a:tcPr>
                </a:tc>
                <a:tc>
                  <a:txBody>
                    <a:bodyPr/>
                    <a:lstStyle/>
                    <a:p>
                      <a:pPr algn="ctr"/>
                      <a:r>
                        <a:rPr lang="en-IN" sz="2000" dirty="0"/>
                        <a:t>2025</a:t>
                      </a:r>
                    </a:p>
                  </a:txBody>
                  <a:tcPr anchor="ctr">
                    <a:solidFill>
                      <a:schemeClr val="accent2">
                        <a:lumMod val="40000"/>
                        <a:lumOff val="60000"/>
                      </a:schemeClr>
                    </a:solidFill>
                  </a:tcPr>
                </a:tc>
                <a:extLst>
                  <a:ext uri="{0D108BD9-81ED-4DB2-BD59-A6C34878D82A}">
                    <a16:rowId xmlns:a16="http://schemas.microsoft.com/office/drawing/2014/main" val="382486501"/>
                  </a:ext>
                </a:extLst>
              </a:tr>
              <a:tr h="404681">
                <a:tc vMerge="1">
                  <a:txBody>
                    <a:bodyPr/>
                    <a:lstStyle/>
                    <a:p>
                      <a:endParaRPr dirty="0"/>
                    </a:p>
                  </a:txBody>
                  <a:tcPr/>
                </a:tc>
                <a:tc>
                  <a:txBody>
                    <a:bodyPr/>
                    <a:lstStyle/>
                    <a:p>
                      <a:pPr algn="ctr"/>
                      <a:r>
                        <a:rPr lang="en-IN" sz="2000" dirty="0"/>
                        <a:t>AOR</a:t>
                      </a:r>
                    </a:p>
                  </a:txBody>
                  <a:tcPr anchor="ctr">
                    <a:solidFill>
                      <a:schemeClr val="accent2">
                        <a:lumMod val="40000"/>
                        <a:lumOff val="60000"/>
                      </a:schemeClr>
                    </a:solidFill>
                  </a:tcPr>
                </a:tc>
                <a:tc>
                  <a:txBody>
                    <a:bodyPr/>
                    <a:lstStyle/>
                    <a:p>
                      <a:pPr algn="ctr"/>
                      <a:r>
                        <a:rPr lang="en-IN" sz="2000" dirty="0"/>
                        <a:t>AOR</a:t>
                      </a:r>
                    </a:p>
                  </a:txBody>
                  <a:tcPr anchor="ctr">
                    <a:solidFill>
                      <a:schemeClr val="accent2">
                        <a:lumMod val="40000"/>
                        <a:lumOff val="60000"/>
                      </a:schemeClr>
                    </a:solidFill>
                  </a:tcPr>
                </a:tc>
                <a:extLst>
                  <a:ext uri="{0D108BD9-81ED-4DB2-BD59-A6C34878D82A}">
                    <a16:rowId xmlns:a16="http://schemas.microsoft.com/office/drawing/2014/main" val="2959109883"/>
                  </a:ext>
                </a:extLst>
              </a:tr>
              <a:tr h="399355">
                <a:tc gridSpan="3">
                  <a:txBody>
                    <a:bodyPr/>
                    <a:lstStyle/>
                    <a:p>
                      <a:r>
                        <a:rPr lang="en-IN" sz="2000" dirty="0"/>
                        <a:t>Father's Education (ref=illiterate)</a:t>
                      </a:r>
                    </a:p>
                  </a:txBody>
                  <a:tcPr>
                    <a:solidFill>
                      <a:schemeClr val="accent1">
                        <a:lumMod val="40000"/>
                        <a:lumOff val="60000"/>
                      </a:schemeClr>
                    </a:solidFill>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val="294867692"/>
                  </a:ext>
                </a:extLst>
              </a:tr>
              <a:tr h="399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err="1"/>
                        <a:t>upto</a:t>
                      </a:r>
                      <a:r>
                        <a:rPr lang="en-IN" sz="2000" dirty="0"/>
                        <a:t> class 8th</a:t>
                      </a:r>
                    </a:p>
                  </a:txBody>
                  <a:tcPr/>
                </a:tc>
                <a:tc>
                  <a:txBody>
                    <a:bodyPr/>
                    <a:lstStyle/>
                    <a:p>
                      <a:r>
                        <a:rPr lang="en-IN" sz="2000" dirty="0"/>
                        <a:t>1.22</a:t>
                      </a:r>
                    </a:p>
                  </a:txBody>
                  <a:tcPr/>
                </a:tc>
                <a:tc>
                  <a:txBody>
                    <a:bodyPr/>
                    <a:lstStyle/>
                    <a:p>
                      <a:r>
                        <a:rPr lang="en-IN" sz="2000" dirty="0"/>
                        <a:t>1.22</a:t>
                      </a:r>
                    </a:p>
                  </a:txBody>
                  <a:tcPr/>
                </a:tc>
                <a:extLst>
                  <a:ext uri="{0D108BD9-81ED-4DB2-BD59-A6C34878D82A}">
                    <a16:rowId xmlns:a16="http://schemas.microsoft.com/office/drawing/2014/main" val="3456004041"/>
                  </a:ext>
                </a:extLst>
              </a:tr>
              <a:tr h="4046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dirty="0"/>
                        <a:t>above class 8th</a:t>
                      </a:r>
                    </a:p>
                  </a:txBody>
                  <a:tcPr/>
                </a:tc>
                <a:tc>
                  <a:txBody>
                    <a:bodyPr/>
                    <a:lstStyle/>
                    <a:p>
                      <a:r>
                        <a:rPr lang="en-IN" dirty="0"/>
                        <a:t>1.72</a:t>
                      </a:r>
                    </a:p>
                  </a:txBody>
                  <a:tcPr/>
                </a:tc>
                <a:tc>
                  <a:txBody>
                    <a:bodyPr/>
                    <a:lstStyle/>
                    <a:p>
                      <a:r>
                        <a:rPr lang="en-IN" sz="2000" dirty="0"/>
                        <a:t>1.59</a:t>
                      </a:r>
                    </a:p>
                  </a:txBody>
                  <a:tcPr/>
                </a:tc>
                <a:extLst>
                  <a:ext uri="{0D108BD9-81ED-4DB2-BD59-A6C34878D82A}">
                    <a16:rowId xmlns:a16="http://schemas.microsoft.com/office/drawing/2014/main" val="641978633"/>
                  </a:ext>
                </a:extLst>
              </a:tr>
              <a:tr h="399355">
                <a:tc gridSpan="3">
                  <a:txBody>
                    <a:bodyPr/>
                    <a:lstStyle/>
                    <a:p>
                      <a:r>
                        <a:rPr lang="en-IN" sz="2000" dirty="0"/>
                        <a:t>gravida(ref=1 gravida)</a:t>
                      </a:r>
                    </a:p>
                  </a:txBody>
                  <a:tcPr>
                    <a:solidFill>
                      <a:schemeClr val="accent1">
                        <a:lumMod val="40000"/>
                        <a:lumOff val="60000"/>
                      </a:schemeClr>
                    </a:solidFill>
                  </a:tcPr>
                </a:tc>
                <a:tc hMerge="1">
                  <a:txBody>
                    <a:bodyPr/>
                    <a:lstStyle/>
                    <a:p>
                      <a:endParaRPr lang="en-IN" dirty="0"/>
                    </a:p>
                  </a:txBody>
                  <a:tcPr>
                    <a:solidFill>
                      <a:schemeClr val="accent1">
                        <a:lumMod val="40000"/>
                        <a:lumOff val="60000"/>
                      </a:schemeClr>
                    </a:solidFill>
                  </a:tcPr>
                </a:tc>
                <a:tc hMerge="1">
                  <a:txBody>
                    <a:bodyPr/>
                    <a:lstStyle/>
                    <a:p>
                      <a:endParaRPr lang="en-IN" dirty="0"/>
                    </a:p>
                  </a:txBody>
                  <a:tcPr>
                    <a:solidFill>
                      <a:schemeClr val="accent1">
                        <a:lumMod val="40000"/>
                        <a:lumOff val="60000"/>
                      </a:schemeClr>
                    </a:solidFill>
                  </a:tcPr>
                </a:tc>
                <a:extLst>
                  <a:ext uri="{0D108BD9-81ED-4DB2-BD59-A6C34878D82A}">
                    <a16:rowId xmlns:a16="http://schemas.microsoft.com/office/drawing/2014/main" val="3789181904"/>
                  </a:ext>
                </a:extLst>
              </a:tr>
              <a:tr h="399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tx1"/>
                          </a:solidFill>
                          <a:latin typeface="+mn-lt"/>
                          <a:ea typeface="+mn-ea"/>
                          <a:cs typeface="+mn-cs"/>
                        </a:rPr>
                        <a:t>2 gravida </a:t>
                      </a:r>
                    </a:p>
                  </a:txBody>
                  <a:tcPr/>
                </a:tc>
                <a:tc>
                  <a:txBody>
                    <a:bodyPr/>
                    <a:lstStyle/>
                    <a:p>
                      <a:r>
                        <a:rPr lang="en-IN" sz="2000" dirty="0"/>
                        <a:t>0.49</a:t>
                      </a:r>
                    </a:p>
                  </a:txBody>
                  <a:tcPr/>
                </a:tc>
                <a:tc>
                  <a:txBody>
                    <a:bodyPr/>
                    <a:lstStyle/>
                    <a:p>
                      <a:r>
                        <a:rPr lang="en-IN" sz="2000" dirty="0"/>
                        <a:t>0.363</a:t>
                      </a:r>
                    </a:p>
                  </a:txBody>
                  <a:tcPr/>
                </a:tc>
                <a:extLst>
                  <a:ext uri="{0D108BD9-81ED-4DB2-BD59-A6C34878D82A}">
                    <a16:rowId xmlns:a16="http://schemas.microsoft.com/office/drawing/2014/main" val="4249395917"/>
                  </a:ext>
                </a:extLst>
              </a:tr>
              <a:tr h="399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tx1"/>
                          </a:solidFill>
                          <a:latin typeface="+mn-lt"/>
                          <a:ea typeface="+mn-ea"/>
                          <a:cs typeface="+mn-cs"/>
                        </a:rPr>
                        <a:t>3 gravida </a:t>
                      </a:r>
                    </a:p>
                  </a:txBody>
                  <a:tcPr/>
                </a:tc>
                <a:tc>
                  <a:txBody>
                    <a:bodyPr/>
                    <a:lstStyle/>
                    <a:p>
                      <a:r>
                        <a:rPr lang="en-IN" sz="2000" dirty="0"/>
                        <a:t>0.27</a:t>
                      </a:r>
                    </a:p>
                  </a:txBody>
                  <a:tcPr/>
                </a:tc>
                <a:tc>
                  <a:txBody>
                    <a:bodyPr/>
                    <a:lstStyle/>
                    <a:p>
                      <a:r>
                        <a:rPr lang="en-IN" sz="2000" b="0" dirty="0"/>
                        <a:t>0.39</a:t>
                      </a:r>
                    </a:p>
                  </a:txBody>
                  <a:tcPr/>
                </a:tc>
                <a:extLst>
                  <a:ext uri="{0D108BD9-81ED-4DB2-BD59-A6C34878D82A}">
                    <a16:rowId xmlns:a16="http://schemas.microsoft.com/office/drawing/2014/main" val="29503608"/>
                  </a:ext>
                </a:extLst>
              </a:tr>
              <a:tr h="399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tx1"/>
                          </a:solidFill>
                          <a:latin typeface="+mn-lt"/>
                          <a:ea typeface="+mn-ea"/>
                          <a:cs typeface="+mn-cs"/>
                        </a:rPr>
                        <a:t>4 and more gravida</a:t>
                      </a:r>
                    </a:p>
                  </a:txBody>
                  <a:tcPr/>
                </a:tc>
                <a:tc>
                  <a:txBody>
                    <a:bodyPr/>
                    <a:lstStyle/>
                    <a:p>
                      <a:r>
                        <a:rPr lang="en-IN" sz="2000" dirty="0"/>
                        <a:t>0.26</a:t>
                      </a:r>
                    </a:p>
                  </a:txBody>
                  <a:tcPr/>
                </a:tc>
                <a:tc>
                  <a:txBody>
                    <a:bodyPr/>
                    <a:lstStyle/>
                    <a:p>
                      <a:r>
                        <a:rPr lang="en-IN" sz="2000" dirty="0"/>
                        <a:t>0.33</a:t>
                      </a:r>
                    </a:p>
                  </a:txBody>
                  <a:tcPr/>
                </a:tc>
                <a:extLst>
                  <a:ext uri="{0D108BD9-81ED-4DB2-BD59-A6C34878D82A}">
                    <a16:rowId xmlns:a16="http://schemas.microsoft.com/office/drawing/2014/main" val="1718695870"/>
                  </a:ext>
                </a:extLst>
              </a:tr>
              <a:tr h="457943">
                <a:tc gridSpan="3">
                  <a:txBody>
                    <a:bodyPr/>
                    <a:lstStyle/>
                    <a:p>
                      <a:r>
                        <a:rPr lang="en-US" sz="2000" dirty="0"/>
                        <a:t>Parity (ref=1 parity )</a:t>
                      </a:r>
                      <a:endParaRPr lang="en-IN" sz="2000" dirty="0"/>
                    </a:p>
                  </a:txBody>
                  <a:tcPr>
                    <a:solidFill>
                      <a:schemeClr val="accent1">
                        <a:lumMod val="40000"/>
                        <a:lumOff val="60000"/>
                      </a:schemeClr>
                    </a:solidFill>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val="1654927076"/>
                  </a:ext>
                </a:extLst>
              </a:tr>
              <a:tr h="399355">
                <a:tc>
                  <a:txBody>
                    <a:bodyPr/>
                    <a:lstStyle/>
                    <a:p>
                      <a:r>
                        <a:rPr lang="en-IN" sz="2000" dirty="0"/>
                        <a:t>2 parity </a:t>
                      </a:r>
                    </a:p>
                  </a:txBody>
                  <a:tcPr/>
                </a:tc>
                <a:tc>
                  <a:txBody>
                    <a:bodyPr/>
                    <a:lstStyle/>
                    <a:p>
                      <a:r>
                        <a:rPr lang="en-IN" sz="2000" dirty="0"/>
                        <a:t>0.41</a:t>
                      </a:r>
                    </a:p>
                  </a:txBody>
                  <a:tcPr/>
                </a:tc>
                <a:tc>
                  <a:txBody>
                    <a:bodyPr/>
                    <a:lstStyle/>
                    <a:p>
                      <a:r>
                        <a:rPr lang="en-IN" sz="2000" dirty="0"/>
                        <a:t>0.36</a:t>
                      </a:r>
                    </a:p>
                  </a:txBody>
                  <a:tcPr/>
                </a:tc>
                <a:extLst>
                  <a:ext uri="{0D108BD9-81ED-4DB2-BD59-A6C34878D82A}">
                    <a16:rowId xmlns:a16="http://schemas.microsoft.com/office/drawing/2014/main" val="377380143"/>
                  </a:ext>
                </a:extLst>
              </a:tr>
              <a:tr h="399355">
                <a:tc>
                  <a:txBody>
                    <a:bodyPr/>
                    <a:lstStyle/>
                    <a:p>
                      <a:r>
                        <a:rPr lang="en-IN" sz="2000" dirty="0"/>
                        <a:t>3 and above parity</a:t>
                      </a:r>
                    </a:p>
                  </a:txBody>
                  <a:tcPr/>
                </a:tc>
                <a:tc>
                  <a:txBody>
                    <a:bodyPr/>
                    <a:lstStyle/>
                    <a:p>
                      <a:r>
                        <a:rPr lang="en-IN" sz="2000" dirty="0"/>
                        <a:t>0.21</a:t>
                      </a:r>
                    </a:p>
                  </a:txBody>
                  <a:tcPr/>
                </a:tc>
                <a:tc>
                  <a:txBody>
                    <a:bodyPr/>
                    <a:lstStyle/>
                    <a:p>
                      <a:r>
                        <a:rPr lang="en-IN" sz="2000" dirty="0"/>
                        <a:t>0.31</a:t>
                      </a:r>
                    </a:p>
                  </a:txBody>
                  <a:tcPr/>
                </a:tc>
                <a:extLst>
                  <a:ext uri="{0D108BD9-81ED-4DB2-BD59-A6C34878D82A}">
                    <a16:rowId xmlns:a16="http://schemas.microsoft.com/office/drawing/2014/main" val="2004257120"/>
                  </a:ext>
                </a:extLst>
              </a:tr>
              <a:tr h="399355">
                <a:tc gridSpan="3">
                  <a:txBody>
                    <a:bodyPr/>
                    <a:lstStyle/>
                    <a:p>
                      <a:r>
                        <a:rPr lang="en-US" sz="2000" dirty="0"/>
                        <a:t>First ANC visit (ref=1st trimester)</a:t>
                      </a:r>
                      <a:endParaRPr lang="en-IN" sz="2000" dirty="0"/>
                    </a:p>
                  </a:txBody>
                  <a:tcPr>
                    <a:solidFill>
                      <a:schemeClr val="accent1">
                        <a:lumMod val="40000"/>
                        <a:lumOff val="60000"/>
                      </a:schemeClr>
                    </a:solidFill>
                  </a:tcPr>
                </a:tc>
                <a:tc hMerge="1">
                  <a:txBody>
                    <a:bodyPr/>
                    <a:lstStyle/>
                    <a:p>
                      <a:endParaRPr lang="en-IN" dirty="0"/>
                    </a:p>
                  </a:txBody>
                  <a:tcPr>
                    <a:solidFill>
                      <a:schemeClr val="accent1">
                        <a:lumMod val="40000"/>
                        <a:lumOff val="60000"/>
                      </a:schemeClr>
                    </a:solidFill>
                  </a:tcPr>
                </a:tc>
                <a:tc hMerge="1">
                  <a:txBody>
                    <a:bodyPr/>
                    <a:lstStyle/>
                    <a:p>
                      <a:endParaRPr lang="en-IN" dirty="0"/>
                    </a:p>
                  </a:txBody>
                  <a:tcPr>
                    <a:solidFill>
                      <a:schemeClr val="accent1">
                        <a:lumMod val="40000"/>
                        <a:lumOff val="60000"/>
                      </a:schemeClr>
                    </a:solidFill>
                  </a:tcPr>
                </a:tc>
                <a:extLst>
                  <a:ext uri="{0D108BD9-81ED-4DB2-BD59-A6C34878D82A}">
                    <a16:rowId xmlns:a16="http://schemas.microsoft.com/office/drawing/2014/main" val="3921086647"/>
                  </a:ext>
                </a:extLst>
              </a:tr>
              <a:tr h="399355">
                <a:tc>
                  <a:txBody>
                    <a:bodyPr/>
                    <a:lstStyle/>
                    <a:p>
                      <a:r>
                        <a:rPr lang="en-IN" sz="2000" dirty="0"/>
                        <a:t>2nd-3rd trimester</a:t>
                      </a:r>
                    </a:p>
                  </a:txBody>
                  <a:tcPr/>
                </a:tc>
                <a:tc>
                  <a:txBody>
                    <a:bodyPr/>
                    <a:lstStyle/>
                    <a:p>
                      <a:r>
                        <a:rPr lang="en-IN" sz="2000" dirty="0"/>
                        <a:t>0.60</a:t>
                      </a:r>
                    </a:p>
                  </a:txBody>
                  <a:tcPr/>
                </a:tc>
                <a:tc>
                  <a:txBody>
                    <a:bodyPr/>
                    <a:lstStyle/>
                    <a:p>
                      <a:r>
                        <a:rPr lang="en-IN" sz="2000" dirty="0"/>
                        <a:t>0.59</a:t>
                      </a:r>
                    </a:p>
                  </a:txBody>
                  <a:tcPr/>
                </a:tc>
                <a:extLst>
                  <a:ext uri="{0D108BD9-81ED-4DB2-BD59-A6C34878D82A}">
                    <a16:rowId xmlns:a16="http://schemas.microsoft.com/office/drawing/2014/main" val="4204475882"/>
                  </a:ext>
                </a:extLst>
              </a:tr>
              <a:tr h="399355">
                <a:tc>
                  <a:txBody>
                    <a:bodyPr/>
                    <a:lstStyle/>
                    <a:p>
                      <a:r>
                        <a:rPr lang="en-IN" sz="2000" dirty="0"/>
                        <a:t>4th and above </a:t>
                      </a:r>
                    </a:p>
                  </a:txBody>
                  <a:tcPr/>
                </a:tc>
                <a:tc>
                  <a:txBody>
                    <a:bodyPr/>
                    <a:lstStyle/>
                    <a:p>
                      <a:r>
                        <a:rPr lang="en-IN" sz="2000" dirty="0"/>
                        <a:t>0.38</a:t>
                      </a:r>
                    </a:p>
                  </a:txBody>
                  <a:tcPr/>
                </a:tc>
                <a:tc>
                  <a:txBody>
                    <a:bodyPr/>
                    <a:lstStyle/>
                    <a:p>
                      <a:r>
                        <a:rPr lang="en-IN" sz="2000" dirty="0"/>
                        <a:t>0.30</a:t>
                      </a:r>
                    </a:p>
                  </a:txBody>
                  <a:tcPr/>
                </a:tc>
                <a:extLst>
                  <a:ext uri="{0D108BD9-81ED-4DB2-BD59-A6C34878D82A}">
                    <a16:rowId xmlns:a16="http://schemas.microsoft.com/office/drawing/2014/main" val="2163250664"/>
                  </a:ext>
                </a:extLst>
              </a:tr>
            </a:tbl>
          </a:graphicData>
        </a:graphic>
      </p:graphicFrame>
      <p:sp>
        <p:nvSpPr>
          <p:cNvPr id="3" name="TextBox 2">
            <a:extLst>
              <a:ext uri="{FF2B5EF4-FFF2-40B4-BE49-F238E27FC236}">
                <a16:creationId xmlns:a16="http://schemas.microsoft.com/office/drawing/2014/main" id="{B563A16B-6BF0-C90E-97ED-8AAA2CEAA38E}"/>
              </a:ext>
            </a:extLst>
          </p:cNvPr>
          <p:cNvSpPr txBox="1"/>
          <p:nvPr/>
        </p:nvSpPr>
        <p:spPr>
          <a:xfrm>
            <a:off x="6968065" y="689788"/>
            <a:ext cx="4892240" cy="5478423"/>
          </a:xfrm>
          <a:prstGeom prst="rect">
            <a:avLst/>
          </a:prstGeom>
          <a:noFill/>
          <a:ln>
            <a:solidFill>
              <a:schemeClr val="accent1"/>
            </a:solidFill>
          </a:ln>
        </p:spPr>
        <p:txBody>
          <a:bodyPr wrap="square" rtlCol="0">
            <a:spAutoFit/>
          </a:bodyPr>
          <a:lstStyle/>
          <a:p>
            <a:r>
              <a:rPr lang="en-IN" sz="2000" b="1" dirty="0"/>
              <a:t>FATHER’S EDUCATION: </a:t>
            </a:r>
            <a:r>
              <a:rPr lang="en-IN" dirty="0"/>
              <a:t>women whose husband had education </a:t>
            </a:r>
            <a:r>
              <a:rPr lang="en-IN" dirty="0" err="1"/>
              <a:t>upto</a:t>
            </a:r>
            <a:r>
              <a:rPr lang="en-IN" dirty="0"/>
              <a:t> class 8</a:t>
            </a:r>
            <a:r>
              <a:rPr lang="en-IN" baseline="30000" dirty="0"/>
              <a:t>th</a:t>
            </a:r>
            <a:r>
              <a:rPr lang="en-IN" dirty="0"/>
              <a:t> and above 8</a:t>
            </a:r>
            <a:r>
              <a:rPr lang="en-IN" baseline="30000" dirty="0"/>
              <a:t>th</a:t>
            </a:r>
            <a:r>
              <a:rPr lang="en-IN" dirty="0"/>
              <a:t> were more likely to attend 4 or more ANC visits  as compared to those who were illiterate.</a:t>
            </a:r>
          </a:p>
          <a:p>
            <a:endParaRPr lang="en-IN" dirty="0"/>
          </a:p>
          <a:p>
            <a:r>
              <a:rPr lang="en-IN" sz="2000" b="1" dirty="0"/>
              <a:t>GRAVIDA: </a:t>
            </a:r>
            <a:r>
              <a:rPr lang="en-IN" dirty="0"/>
              <a:t>Women who were pregnant more than one times were less likely to attend 4 or more ANC visits as compared to those women who were pregnant for the first time.</a:t>
            </a:r>
          </a:p>
          <a:p>
            <a:endParaRPr lang="en-IN" dirty="0"/>
          </a:p>
          <a:p>
            <a:r>
              <a:rPr lang="en-IN" sz="2000" b="1" dirty="0"/>
              <a:t>PARITY: </a:t>
            </a:r>
            <a:r>
              <a:rPr lang="en-IN" dirty="0"/>
              <a:t>Women who had more than one baby were less likely to attend 4 or more ANC visits as compared to those women who had one baby. </a:t>
            </a:r>
          </a:p>
          <a:p>
            <a:endParaRPr lang="en-IN" dirty="0"/>
          </a:p>
          <a:p>
            <a:r>
              <a:rPr lang="en-IN" sz="2000" b="1" dirty="0"/>
              <a:t>FIRST ANC: </a:t>
            </a:r>
            <a:r>
              <a:rPr lang="en-IN" dirty="0"/>
              <a:t>Women who had their first </a:t>
            </a:r>
            <a:r>
              <a:rPr lang="en-IN" dirty="0" err="1"/>
              <a:t>anc</a:t>
            </a:r>
            <a:r>
              <a:rPr lang="en-IN" dirty="0"/>
              <a:t> visit in 2</a:t>
            </a:r>
            <a:r>
              <a:rPr lang="en-IN" baseline="30000" dirty="0"/>
              <a:t>nd</a:t>
            </a:r>
            <a:r>
              <a:rPr lang="en-IN" dirty="0"/>
              <a:t> trimester and above were less likely to attend 4 or more ANC visit as compared to those women whose first </a:t>
            </a:r>
            <a:r>
              <a:rPr lang="en-IN" dirty="0" err="1"/>
              <a:t>anc</a:t>
            </a:r>
            <a:r>
              <a:rPr lang="en-IN" dirty="0"/>
              <a:t> visit occurred in 1</a:t>
            </a:r>
            <a:r>
              <a:rPr lang="en-IN" baseline="30000" dirty="0"/>
              <a:t>st</a:t>
            </a:r>
            <a:r>
              <a:rPr lang="en-IN" dirty="0"/>
              <a:t> trimester.</a:t>
            </a:r>
          </a:p>
        </p:txBody>
      </p:sp>
    </p:spTree>
    <p:extLst>
      <p:ext uri="{BB962C8B-B14F-4D97-AF65-F5344CB8AC3E}">
        <p14:creationId xmlns:p14="http://schemas.microsoft.com/office/powerpoint/2010/main" val="3628924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7C1EE-1312-BDCB-BE2D-507518F3E408}"/>
            </a:ext>
          </a:extLst>
        </p:cNvPr>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0D3D9C49-70E1-BB1C-AD07-3B5C3B7464C8}"/>
              </a:ext>
            </a:extLst>
          </p:cNvPr>
          <p:cNvGraphicFramePr/>
          <p:nvPr>
            <p:extLst>
              <p:ext uri="{D42A27DB-BD31-4B8C-83A1-F6EECF244321}">
                <p14:modId xmlns:p14="http://schemas.microsoft.com/office/powerpoint/2010/main" val="1853574774"/>
              </p:ext>
            </p:extLst>
          </p:nvPr>
        </p:nvGraphicFramePr>
        <p:xfrm>
          <a:off x="359869" y="1365198"/>
          <a:ext cx="6094719" cy="4420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54436DD9-47F9-A0CB-E833-2E0477F08695}"/>
              </a:ext>
            </a:extLst>
          </p:cNvPr>
          <p:cNvSpPr>
            <a:spLocks noGrp="1"/>
          </p:cNvSpPr>
          <p:nvPr>
            <p:ph type="ctrTitle"/>
          </p:nvPr>
        </p:nvSpPr>
        <p:spPr>
          <a:xfrm>
            <a:off x="699249" y="116468"/>
            <a:ext cx="10957430" cy="558902"/>
          </a:xfrm>
          <a:noFill/>
          <a:ln>
            <a:solidFill>
              <a:schemeClr val="accent1"/>
            </a:solidFill>
          </a:ln>
        </p:spPr>
        <p:txBody>
          <a:bodyPr>
            <a:noAutofit/>
          </a:bodyPr>
          <a:lstStyle/>
          <a:p>
            <a:r>
              <a:rPr lang="en-IN" sz="3200" dirty="0"/>
              <a:t>Determinants of Birth-preparedness </a:t>
            </a:r>
          </a:p>
        </p:txBody>
      </p:sp>
      <p:sp>
        <p:nvSpPr>
          <p:cNvPr id="2" name="TextBox 1">
            <a:extLst>
              <a:ext uri="{FF2B5EF4-FFF2-40B4-BE49-F238E27FC236}">
                <a16:creationId xmlns:a16="http://schemas.microsoft.com/office/drawing/2014/main" id="{30C4894E-938F-F5F0-BA70-8055880376AA}"/>
              </a:ext>
            </a:extLst>
          </p:cNvPr>
          <p:cNvSpPr txBox="1"/>
          <p:nvPr/>
        </p:nvSpPr>
        <p:spPr>
          <a:xfrm>
            <a:off x="8042620" y="1577966"/>
            <a:ext cx="3273398" cy="1631216"/>
          </a:xfrm>
          <a:prstGeom prst="rect">
            <a:avLst/>
          </a:prstGeom>
          <a:noFill/>
          <a:ln>
            <a:solidFill>
              <a:schemeClr val="accent1"/>
            </a:solidFill>
          </a:ln>
        </p:spPr>
        <p:txBody>
          <a:bodyPr wrap="square" rtlCol="0">
            <a:spAutoFit/>
          </a:bodyPr>
          <a:lstStyle/>
          <a:p>
            <a:r>
              <a:rPr lang="en-IN" sz="2000" b="1" dirty="0"/>
              <a:t>These are the list of indicator which shows significant association with overall-birth-preparedness at P-value less than 0.05</a:t>
            </a:r>
          </a:p>
        </p:txBody>
      </p:sp>
      <p:sp>
        <p:nvSpPr>
          <p:cNvPr id="4" name="TextBox 3">
            <a:extLst>
              <a:ext uri="{FF2B5EF4-FFF2-40B4-BE49-F238E27FC236}">
                <a16:creationId xmlns:a16="http://schemas.microsoft.com/office/drawing/2014/main" id="{6546E4AD-2AF2-0825-17D2-65AD22C1AD8A}"/>
              </a:ext>
            </a:extLst>
          </p:cNvPr>
          <p:cNvSpPr txBox="1"/>
          <p:nvPr/>
        </p:nvSpPr>
        <p:spPr>
          <a:xfrm>
            <a:off x="8042620" y="3834263"/>
            <a:ext cx="3434763" cy="2031325"/>
          </a:xfrm>
          <a:prstGeom prst="rect">
            <a:avLst/>
          </a:prstGeom>
          <a:noFill/>
          <a:ln>
            <a:solidFill>
              <a:schemeClr val="accent1"/>
            </a:solidFill>
          </a:ln>
        </p:spPr>
        <p:txBody>
          <a:bodyPr wrap="square" rtlCol="0">
            <a:spAutoFit/>
          </a:bodyPr>
          <a:lstStyle/>
          <a:p>
            <a:r>
              <a:rPr lang="en-IN" b="1" dirty="0"/>
              <a:t>Age,caste,Religion</a:t>
            </a:r>
            <a:r>
              <a:rPr lang="en-IN" dirty="0"/>
              <a:t>, </a:t>
            </a:r>
            <a:r>
              <a:rPr lang="en-IN" b="1" dirty="0"/>
              <a:t>mother’s</a:t>
            </a:r>
            <a:r>
              <a:rPr lang="en-IN" dirty="0"/>
              <a:t> </a:t>
            </a:r>
            <a:r>
              <a:rPr lang="en-IN" b="1" dirty="0"/>
              <a:t>occupation</a:t>
            </a:r>
            <a:r>
              <a:rPr lang="en-IN" dirty="0"/>
              <a:t>, </a:t>
            </a:r>
            <a:r>
              <a:rPr lang="en-IN" b="1" dirty="0"/>
              <a:t>father’s</a:t>
            </a:r>
            <a:r>
              <a:rPr lang="en-IN" dirty="0"/>
              <a:t> </a:t>
            </a:r>
            <a:r>
              <a:rPr lang="en-IN" b="1" dirty="0" err="1"/>
              <a:t>occupation</a:t>
            </a:r>
            <a:r>
              <a:rPr lang="en-IN" dirty="0" err="1"/>
              <a:t>,</a:t>
            </a:r>
            <a:r>
              <a:rPr lang="en-IN" b="1" dirty="0" err="1"/>
              <a:t>gravida,parity</a:t>
            </a:r>
            <a:r>
              <a:rPr lang="en-IN" dirty="0"/>
              <a:t>, </a:t>
            </a:r>
            <a:r>
              <a:rPr lang="en-IN" b="1" dirty="0"/>
              <a:t>ANC  visits</a:t>
            </a:r>
            <a:r>
              <a:rPr lang="en-IN" dirty="0"/>
              <a:t>, </a:t>
            </a:r>
            <a:r>
              <a:rPr lang="en-IN" b="1" dirty="0"/>
              <a:t>history</a:t>
            </a:r>
            <a:r>
              <a:rPr lang="en-IN" dirty="0"/>
              <a:t> </a:t>
            </a:r>
            <a:r>
              <a:rPr lang="en-IN" b="1" dirty="0"/>
              <a:t>of</a:t>
            </a:r>
            <a:r>
              <a:rPr lang="en-IN" dirty="0"/>
              <a:t> </a:t>
            </a:r>
            <a:r>
              <a:rPr lang="en-IN" b="1" dirty="0"/>
              <a:t>still</a:t>
            </a:r>
            <a:r>
              <a:rPr lang="en-IN" dirty="0"/>
              <a:t> </a:t>
            </a:r>
            <a:r>
              <a:rPr lang="en-IN" b="1" dirty="0"/>
              <a:t>birth</a:t>
            </a:r>
            <a:r>
              <a:rPr lang="en-IN" dirty="0"/>
              <a:t> and </a:t>
            </a:r>
            <a:r>
              <a:rPr lang="en-IN" b="1" dirty="0"/>
              <a:t>advice</a:t>
            </a:r>
            <a:r>
              <a:rPr lang="en-IN" dirty="0"/>
              <a:t> </a:t>
            </a:r>
            <a:r>
              <a:rPr lang="en-IN" b="1" dirty="0"/>
              <a:t>on</a:t>
            </a:r>
            <a:r>
              <a:rPr lang="en-IN" dirty="0"/>
              <a:t> </a:t>
            </a:r>
            <a:r>
              <a:rPr lang="en-IN" b="1" dirty="0"/>
              <a:t>ANC</a:t>
            </a:r>
            <a:r>
              <a:rPr lang="en-IN" dirty="0"/>
              <a:t> did not show significant association with 4 or more ANC Visits</a:t>
            </a:r>
          </a:p>
        </p:txBody>
      </p:sp>
    </p:spTree>
    <p:extLst>
      <p:ext uri="{BB962C8B-B14F-4D97-AF65-F5344CB8AC3E}">
        <p14:creationId xmlns:p14="http://schemas.microsoft.com/office/powerpoint/2010/main" val="109742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2F4E2E-3F81-CDC3-CAF3-7DE38811A0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650" y="918812"/>
            <a:ext cx="10202699" cy="5020376"/>
          </a:xfrm>
          <a:prstGeom prst="rect">
            <a:avLst/>
          </a:prstGeom>
        </p:spPr>
      </p:pic>
    </p:spTree>
    <p:extLst>
      <p:ext uri="{BB962C8B-B14F-4D97-AF65-F5344CB8AC3E}">
        <p14:creationId xmlns:p14="http://schemas.microsoft.com/office/powerpoint/2010/main" val="4173705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0BEB4-6715-B539-ABCD-1533232EE7FD}"/>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D863CD0-F1EB-8A5F-20CD-A6E0312A4392}"/>
              </a:ext>
            </a:extLst>
          </p:cNvPr>
          <p:cNvGraphicFramePr>
            <a:graphicFrameLocks noGrp="1"/>
          </p:cNvGraphicFramePr>
          <p:nvPr>
            <p:extLst>
              <p:ext uri="{D42A27DB-BD31-4B8C-83A1-F6EECF244321}">
                <p14:modId xmlns:p14="http://schemas.microsoft.com/office/powerpoint/2010/main" val="1721571212"/>
              </p:ext>
            </p:extLst>
          </p:nvPr>
        </p:nvGraphicFramePr>
        <p:xfrm>
          <a:off x="286728" y="237881"/>
          <a:ext cx="6037872" cy="6561153"/>
        </p:xfrm>
        <a:graphic>
          <a:graphicData uri="http://schemas.openxmlformats.org/drawingml/2006/table">
            <a:tbl>
              <a:tblPr firstRow="1" bandRow="1">
                <a:tableStyleId>{5940675A-B579-460E-94D1-54222C63F5DA}</a:tableStyleId>
              </a:tblPr>
              <a:tblGrid>
                <a:gridCol w="2231925">
                  <a:extLst>
                    <a:ext uri="{9D8B030D-6E8A-4147-A177-3AD203B41FA5}">
                      <a16:colId xmlns:a16="http://schemas.microsoft.com/office/drawing/2014/main" val="2530925780"/>
                    </a:ext>
                  </a:extLst>
                </a:gridCol>
                <a:gridCol w="1030689">
                  <a:extLst>
                    <a:ext uri="{9D8B030D-6E8A-4147-A177-3AD203B41FA5}">
                      <a16:colId xmlns:a16="http://schemas.microsoft.com/office/drawing/2014/main" val="3174795496"/>
                    </a:ext>
                  </a:extLst>
                </a:gridCol>
                <a:gridCol w="859523">
                  <a:extLst>
                    <a:ext uri="{9D8B030D-6E8A-4147-A177-3AD203B41FA5}">
                      <a16:colId xmlns:a16="http://schemas.microsoft.com/office/drawing/2014/main" val="2159712862"/>
                    </a:ext>
                  </a:extLst>
                </a:gridCol>
                <a:gridCol w="940627">
                  <a:extLst>
                    <a:ext uri="{9D8B030D-6E8A-4147-A177-3AD203B41FA5}">
                      <a16:colId xmlns:a16="http://schemas.microsoft.com/office/drawing/2014/main" val="392016109"/>
                    </a:ext>
                  </a:extLst>
                </a:gridCol>
                <a:gridCol w="975108">
                  <a:extLst>
                    <a:ext uri="{9D8B030D-6E8A-4147-A177-3AD203B41FA5}">
                      <a16:colId xmlns:a16="http://schemas.microsoft.com/office/drawing/2014/main" val="4187203491"/>
                    </a:ext>
                  </a:extLst>
                </a:gridCol>
              </a:tblGrid>
              <a:tr h="364558">
                <a:tc rowSpan="3">
                  <a:txBody>
                    <a:bodyPr/>
                    <a:lstStyle/>
                    <a:p>
                      <a:pPr algn="ctr"/>
                      <a:r>
                        <a:rPr lang="en-IN" sz="1600" dirty="0"/>
                        <a:t>Variables </a:t>
                      </a:r>
                    </a:p>
                  </a:txBody>
                  <a:tcPr anchor="ctr">
                    <a:solidFill>
                      <a:schemeClr val="accent2">
                        <a:lumMod val="40000"/>
                        <a:lumOff val="60000"/>
                      </a:schemeClr>
                    </a:solidFill>
                  </a:tcPr>
                </a:tc>
                <a:tc gridSpan="2">
                  <a:txBody>
                    <a:bodyPr/>
                    <a:lstStyle/>
                    <a:p>
                      <a:pPr algn="ctr"/>
                      <a:r>
                        <a:rPr lang="en-IN" sz="1600" dirty="0"/>
                        <a:t>2024</a:t>
                      </a:r>
                    </a:p>
                  </a:txBody>
                  <a:tcPr anchor="ctr">
                    <a:solidFill>
                      <a:schemeClr val="accent2">
                        <a:lumMod val="40000"/>
                        <a:lumOff val="60000"/>
                      </a:schemeClr>
                    </a:solidFill>
                  </a:tcPr>
                </a:tc>
                <a:tc hMerge="1">
                  <a:txBody>
                    <a:bodyPr/>
                    <a:lstStyle/>
                    <a:p>
                      <a:pPr algn="ctr"/>
                      <a:endParaRPr lang="en-IN" sz="2000" dirty="0"/>
                    </a:p>
                  </a:txBody>
                  <a:tcPr anchor="ctr">
                    <a:solidFill>
                      <a:schemeClr val="accent2">
                        <a:lumMod val="40000"/>
                        <a:lumOff val="60000"/>
                      </a:schemeClr>
                    </a:solidFill>
                  </a:tcPr>
                </a:tc>
                <a:tc gridSpan="2">
                  <a:txBody>
                    <a:bodyPr/>
                    <a:lstStyle/>
                    <a:p>
                      <a:pPr algn="ctr"/>
                      <a:r>
                        <a:rPr lang="en-IN" sz="1600"/>
                        <a:t>2025</a:t>
                      </a:r>
                      <a:endParaRPr lang="en-IN" sz="1400" dirty="0"/>
                    </a:p>
                  </a:txBody>
                  <a:tcPr anchor="ctr">
                    <a:solidFill>
                      <a:schemeClr val="accent2">
                        <a:lumMod val="40000"/>
                        <a:lumOff val="60000"/>
                      </a:schemeClr>
                    </a:solidFill>
                  </a:tcPr>
                </a:tc>
                <a:tc hMerge="1">
                  <a:txBody>
                    <a:bodyPr/>
                    <a:lstStyle/>
                    <a:p>
                      <a:endParaRPr lang="en-IN"/>
                    </a:p>
                  </a:txBody>
                  <a:tcPr anchor="ctr">
                    <a:solidFill>
                      <a:schemeClr val="accent2">
                        <a:lumMod val="40000"/>
                        <a:lumOff val="60000"/>
                      </a:schemeClr>
                    </a:solidFill>
                  </a:tcPr>
                </a:tc>
                <a:extLst>
                  <a:ext uri="{0D108BD9-81ED-4DB2-BD59-A6C34878D82A}">
                    <a16:rowId xmlns:a16="http://schemas.microsoft.com/office/drawing/2014/main" val="382486501"/>
                  </a:ext>
                </a:extLst>
              </a:tr>
              <a:tr h="364558">
                <a:tc vMerge="1">
                  <a:txBody>
                    <a:bodyPr/>
                    <a:lstStyle/>
                    <a:p>
                      <a:endParaRPr lang="en-IN"/>
                    </a:p>
                  </a:txBody>
                  <a:tcPr/>
                </a:tc>
                <a:tc gridSpan="2">
                  <a:txBody>
                    <a:bodyPr/>
                    <a:lstStyle/>
                    <a:p>
                      <a:pPr algn="ctr"/>
                      <a:r>
                        <a:rPr lang="en-IN" sz="1600" dirty="0"/>
                        <a:t>Preparedness</a:t>
                      </a:r>
                    </a:p>
                  </a:txBody>
                  <a:tcPr anchor="ctr">
                    <a:solidFill>
                      <a:schemeClr val="accent2">
                        <a:lumMod val="40000"/>
                        <a:lumOff val="60000"/>
                      </a:schemeClr>
                    </a:solidFill>
                  </a:tcPr>
                </a:tc>
                <a:tc hMerge="1">
                  <a:txBody>
                    <a:bodyPr/>
                    <a:lstStyle/>
                    <a:p>
                      <a:endParaRPr lang="en-IN"/>
                    </a:p>
                  </a:txBody>
                  <a:tcPr/>
                </a:tc>
                <a:tc gridSpan="2">
                  <a:txBody>
                    <a:bodyPr/>
                    <a:lstStyle/>
                    <a:p>
                      <a:pPr algn="ctr"/>
                      <a:r>
                        <a:rPr lang="en-IN" sz="1400" dirty="0"/>
                        <a:t>Preparedness</a:t>
                      </a:r>
                    </a:p>
                  </a:txBody>
                  <a:tcPr anchor="ctr">
                    <a:solidFill>
                      <a:schemeClr val="accent2">
                        <a:lumMod val="40000"/>
                        <a:lumOff val="60000"/>
                      </a:schemeClr>
                    </a:solidFill>
                  </a:tcPr>
                </a:tc>
                <a:tc hMerge="1">
                  <a:txBody>
                    <a:bodyPr/>
                    <a:lstStyle/>
                    <a:p>
                      <a:endParaRPr lang="en-IN"/>
                    </a:p>
                  </a:txBody>
                  <a:tcPr/>
                </a:tc>
                <a:extLst>
                  <a:ext uri="{0D108BD9-81ED-4DB2-BD59-A6C34878D82A}">
                    <a16:rowId xmlns:a16="http://schemas.microsoft.com/office/drawing/2014/main" val="1467360788"/>
                  </a:ext>
                </a:extLst>
              </a:tr>
              <a:tr h="400205">
                <a:tc vMerge="1">
                  <a:txBody>
                    <a:bodyPr/>
                    <a:lstStyle/>
                    <a:p>
                      <a:endParaRPr dirty="0"/>
                    </a:p>
                  </a:txBody>
                  <a:tcPr/>
                </a:tc>
                <a:tc>
                  <a:txBody>
                    <a:bodyPr/>
                    <a:lstStyle/>
                    <a:p>
                      <a:pPr algn="ctr"/>
                      <a:r>
                        <a:rPr lang="en-IN" sz="1600" dirty="0"/>
                        <a:t>Average</a:t>
                      </a:r>
                    </a:p>
                    <a:p>
                      <a:pPr algn="ctr"/>
                      <a:r>
                        <a:rPr lang="en-IN" sz="1600" dirty="0"/>
                        <a:t>(1-2)</a:t>
                      </a:r>
                    </a:p>
                  </a:txBody>
                  <a:tcPr anchor="ctr">
                    <a:solidFill>
                      <a:schemeClr val="accent2">
                        <a:lumMod val="40000"/>
                        <a:lumOff val="60000"/>
                      </a:schemeClr>
                    </a:solidFill>
                  </a:tcPr>
                </a:tc>
                <a:tc>
                  <a:txBody>
                    <a:bodyPr/>
                    <a:lstStyle/>
                    <a:p>
                      <a:pPr algn="ctr"/>
                      <a:r>
                        <a:rPr lang="en-IN" sz="1600" dirty="0"/>
                        <a:t>Good</a:t>
                      </a:r>
                    </a:p>
                    <a:p>
                      <a:pPr algn="ctr"/>
                      <a:r>
                        <a:rPr lang="en-IN" sz="1600" dirty="0"/>
                        <a:t>(3-5)</a:t>
                      </a:r>
                    </a:p>
                  </a:txBody>
                  <a:tcPr anchor="ctr">
                    <a:solidFill>
                      <a:schemeClr val="accent2">
                        <a:lumMod val="40000"/>
                        <a:lumOff val="60000"/>
                      </a:schemeClr>
                    </a:solidFill>
                  </a:tcPr>
                </a:tc>
                <a:tc>
                  <a:txBody>
                    <a:bodyPr/>
                    <a:lstStyle/>
                    <a:p>
                      <a:pPr algn="ctr"/>
                      <a:r>
                        <a:rPr lang="en-IN" sz="1600" dirty="0"/>
                        <a:t>Average</a:t>
                      </a:r>
                    </a:p>
                    <a:p>
                      <a:pPr algn="ctr"/>
                      <a:r>
                        <a:rPr lang="en-IN" sz="1600" dirty="0"/>
                        <a:t>(1-2)</a:t>
                      </a:r>
                    </a:p>
                  </a:txBody>
                  <a:tcPr anchor="ctr">
                    <a:solidFill>
                      <a:schemeClr val="accent2">
                        <a:lumMod val="40000"/>
                        <a:lumOff val="60000"/>
                      </a:schemeClr>
                    </a:solidFill>
                  </a:tcPr>
                </a:tc>
                <a:tc>
                  <a:txBody>
                    <a:bodyPr/>
                    <a:lstStyle/>
                    <a:p>
                      <a:pPr algn="ctr"/>
                      <a:r>
                        <a:rPr lang="en-IN" sz="1600" dirty="0"/>
                        <a:t>Good</a:t>
                      </a:r>
                    </a:p>
                    <a:p>
                      <a:pPr algn="ctr"/>
                      <a:r>
                        <a:rPr lang="en-IN" sz="1600" dirty="0"/>
                        <a:t>(3-5)</a:t>
                      </a:r>
                    </a:p>
                  </a:txBody>
                  <a:tcPr anchor="ctr">
                    <a:solidFill>
                      <a:schemeClr val="accent2">
                        <a:lumMod val="40000"/>
                        <a:lumOff val="60000"/>
                      </a:schemeClr>
                    </a:solidFill>
                  </a:tcPr>
                </a:tc>
                <a:extLst>
                  <a:ext uri="{0D108BD9-81ED-4DB2-BD59-A6C34878D82A}">
                    <a16:rowId xmlns:a16="http://schemas.microsoft.com/office/drawing/2014/main" val="2959109883"/>
                  </a:ext>
                </a:extLst>
              </a:tr>
              <a:tr h="400205">
                <a:tc>
                  <a:txBody>
                    <a:bodyPr/>
                    <a:lstStyle/>
                    <a:p>
                      <a:pPr algn="ctr"/>
                      <a:endParaRPr lang="en-IN" sz="1600" dirty="0"/>
                    </a:p>
                  </a:txBody>
                  <a:tcPr anchor="ctr">
                    <a:solidFill>
                      <a:schemeClr val="accent2">
                        <a:lumMod val="40000"/>
                        <a:lumOff val="60000"/>
                      </a:schemeClr>
                    </a:solidFill>
                  </a:tcPr>
                </a:tc>
                <a:tc gridSpan="4">
                  <a:txBody>
                    <a:bodyPr/>
                    <a:lstStyle/>
                    <a:p>
                      <a:pPr algn="ctr"/>
                      <a:r>
                        <a:rPr lang="en-IN" sz="1600" dirty="0"/>
                        <a:t>AOR</a:t>
                      </a:r>
                    </a:p>
                  </a:txBody>
                  <a:tcPr anchor="ctr">
                    <a:solidFill>
                      <a:schemeClr val="accent2">
                        <a:lumMod val="40000"/>
                        <a:lumOff val="60000"/>
                      </a:schemeClr>
                    </a:solidFill>
                  </a:tcPr>
                </a:tc>
                <a:tc hMerge="1">
                  <a:txBody>
                    <a:bodyPr/>
                    <a:lstStyle/>
                    <a:p>
                      <a:endParaRPr lang="en-IN"/>
                    </a:p>
                  </a:txBody>
                  <a:tcPr/>
                </a:tc>
                <a:tc hMerge="1">
                  <a:txBody>
                    <a:bodyPr/>
                    <a:lstStyle/>
                    <a:p>
                      <a:endParaRPr lang="en-IN"/>
                    </a:p>
                  </a:txBody>
                  <a:tcPr/>
                </a:tc>
                <a:tc hMerge="1">
                  <a:txBody>
                    <a:bodyPr/>
                    <a:lstStyle/>
                    <a:p>
                      <a:pPr algn="ctr"/>
                      <a:endParaRPr lang="en-IN" sz="2000" dirty="0"/>
                    </a:p>
                  </a:txBody>
                  <a:tcPr anchor="ctr">
                    <a:solidFill>
                      <a:schemeClr val="accent2">
                        <a:lumMod val="40000"/>
                        <a:lumOff val="60000"/>
                      </a:schemeClr>
                    </a:solidFill>
                  </a:tcPr>
                </a:tc>
                <a:extLst>
                  <a:ext uri="{0D108BD9-81ED-4DB2-BD59-A6C34878D82A}">
                    <a16:rowId xmlns:a16="http://schemas.microsoft.com/office/drawing/2014/main" val="388093972"/>
                  </a:ext>
                </a:extLst>
              </a:tr>
              <a:tr h="366339">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kern="1200" dirty="0">
                          <a:solidFill>
                            <a:schemeClr val="tx1"/>
                          </a:solidFill>
                          <a:latin typeface="+mn-lt"/>
                          <a:ea typeface="+mn-ea"/>
                          <a:cs typeface="+mn-cs"/>
                        </a:rPr>
                        <a:t>Religion(ref=Hindu)</a:t>
                      </a:r>
                    </a:p>
                  </a:txBody>
                  <a:tcPr>
                    <a:solidFill>
                      <a:schemeClr val="accent1">
                        <a:lumMod val="40000"/>
                        <a:lumOff val="60000"/>
                      </a:schemeClr>
                    </a:solidFill>
                  </a:tcPr>
                </a:tc>
                <a:tc hMerge="1">
                  <a:txBody>
                    <a:bodyPr/>
                    <a:lstStyle/>
                    <a:p>
                      <a:endParaRPr lang="en-IN" dirty="0"/>
                    </a:p>
                  </a:txBody>
                  <a:tcPr>
                    <a:solidFill>
                      <a:schemeClr val="accent1">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2000" kern="1200" dirty="0">
                        <a:solidFill>
                          <a:schemeClr val="tx1"/>
                        </a:solidFill>
                        <a:latin typeface="+mn-lt"/>
                        <a:ea typeface="+mn-ea"/>
                        <a:cs typeface="+mn-cs"/>
                      </a:endParaRPr>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kern="1200" dirty="0">
                        <a:solidFill>
                          <a:schemeClr val="tx1"/>
                        </a:solidFill>
                        <a:latin typeface="+mn-lt"/>
                        <a:ea typeface="+mn-ea"/>
                        <a:cs typeface="+mn-cs"/>
                      </a:endParaRPr>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kern="1200" dirty="0">
                        <a:solidFill>
                          <a:schemeClr val="tx1"/>
                        </a:solidFill>
                        <a:latin typeface="+mn-lt"/>
                        <a:ea typeface="+mn-ea"/>
                        <a:cs typeface="+mn-cs"/>
                      </a:endParaRPr>
                    </a:p>
                  </a:txBody>
                  <a:tcPr>
                    <a:solidFill>
                      <a:schemeClr val="accent1">
                        <a:lumMod val="40000"/>
                        <a:lumOff val="60000"/>
                      </a:schemeClr>
                    </a:solidFill>
                  </a:tcPr>
                </a:tc>
                <a:extLst>
                  <a:ext uri="{0D108BD9-81ED-4DB2-BD59-A6C34878D82A}">
                    <a16:rowId xmlns:a16="http://schemas.microsoft.com/office/drawing/2014/main" val="3789181904"/>
                  </a:ext>
                </a:extLst>
              </a:tr>
              <a:tr h="3832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non-Hindu</a:t>
                      </a:r>
                    </a:p>
                  </a:txBody>
                  <a:tcPr/>
                </a:tc>
                <a:tc>
                  <a:txBody>
                    <a:bodyPr/>
                    <a:lstStyle/>
                    <a:p>
                      <a:r>
                        <a:rPr lang="en-IN" sz="1600" dirty="0">
                          <a:solidFill>
                            <a:srgbClr val="FF0000"/>
                          </a:solidFill>
                        </a:rPr>
                        <a:t>1.00</a:t>
                      </a:r>
                    </a:p>
                  </a:txBody>
                  <a:tcPr/>
                </a:tc>
                <a:tc>
                  <a:txBody>
                    <a:bodyPr/>
                    <a:lstStyle/>
                    <a:p>
                      <a:r>
                        <a:rPr lang="en-IN" sz="1600" dirty="0">
                          <a:solidFill>
                            <a:srgbClr val="FF0000"/>
                          </a:solidFill>
                        </a:rPr>
                        <a:t>0.91</a:t>
                      </a:r>
                    </a:p>
                  </a:txBody>
                  <a:tcPr/>
                </a:tc>
                <a:tc>
                  <a:txBody>
                    <a:bodyPr/>
                    <a:lstStyle/>
                    <a:p>
                      <a:r>
                        <a:rPr lang="en-IN" sz="1600" dirty="0"/>
                        <a:t>1.48</a:t>
                      </a:r>
                    </a:p>
                  </a:txBody>
                  <a:tcPr/>
                </a:tc>
                <a:tc>
                  <a:txBody>
                    <a:bodyPr/>
                    <a:lstStyle/>
                    <a:p>
                      <a:r>
                        <a:rPr lang="en-IN" sz="1600" dirty="0"/>
                        <a:t>0.66</a:t>
                      </a:r>
                    </a:p>
                  </a:txBody>
                  <a:tcPr/>
                </a:tc>
                <a:extLst>
                  <a:ext uri="{0D108BD9-81ED-4DB2-BD59-A6C34878D82A}">
                    <a16:rowId xmlns:a16="http://schemas.microsoft.com/office/drawing/2014/main" val="4249395917"/>
                  </a:ext>
                </a:extLst>
              </a:tr>
              <a:tr h="452879">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Type of family (ref=nuclear)</a:t>
                      </a:r>
                      <a:endParaRPr lang="en-IN" sz="1600" dirty="0"/>
                    </a:p>
                  </a:txBody>
                  <a:tcPr>
                    <a:solidFill>
                      <a:schemeClr val="accent1">
                        <a:lumMod val="40000"/>
                        <a:lumOff val="60000"/>
                      </a:schemeClr>
                    </a:solidFill>
                  </a:tcPr>
                </a:tc>
                <a:tc hMerge="1">
                  <a:txBody>
                    <a:bodyPr/>
                    <a:lstStyle/>
                    <a:p>
                      <a:endParaRPr lang="en-IN"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2000" dirty="0"/>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dirty="0"/>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dirty="0"/>
                    </a:p>
                  </a:txBody>
                  <a:tcPr>
                    <a:solidFill>
                      <a:schemeClr val="accent1">
                        <a:lumMod val="40000"/>
                        <a:lumOff val="60000"/>
                      </a:schemeClr>
                    </a:solidFill>
                  </a:tcPr>
                </a:tc>
                <a:extLst>
                  <a:ext uri="{0D108BD9-81ED-4DB2-BD59-A6C34878D82A}">
                    <a16:rowId xmlns:a16="http://schemas.microsoft.com/office/drawing/2014/main" val="1654927076"/>
                  </a:ext>
                </a:extLst>
              </a:tr>
              <a:tr h="3692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joint</a:t>
                      </a:r>
                    </a:p>
                  </a:txBody>
                  <a:tcPr/>
                </a:tc>
                <a:tc>
                  <a:txBody>
                    <a:bodyPr/>
                    <a:lstStyle/>
                    <a:p>
                      <a:r>
                        <a:rPr lang="en-IN" sz="1600" dirty="0"/>
                        <a:t>0.78</a:t>
                      </a:r>
                    </a:p>
                  </a:txBody>
                  <a:tcPr/>
                </a:tc>
                <a:tc>
                  <a:txBody>
                    <a:bodyPr/>
                    <a:lstStyle/>
                    <a:p>
                      <a:r>
                        <a:rPr lang="en-IN" sz="1600" dirty="0"/>
                        <a:t>0.73</a:t>
                      </a:r>
                    </a:p>
                  </a:txBody>
                  <a:tcPr/>
                </a:tc>
                <a:tc>
                  <a:txBody>
                    <a:bodyPr/>
                    <a:lstStyle/>
                    <a:p>
                      <a:r>
                        <a:rPr lang="en-IN" sz="1600" dirty="0">
                          <a:solidFill>
                            <a:srgbClr val="FF0000"/>
                          </a:solidFill>
                        </a:rPr>
                        <a:t>0.83</a:t>
                      </a:r>
                    </a:p>
                  </a:txBody>
                  <a:tcPr/>
                </a:tc>
                <a:tc>
                  <a:txBody>
                    <a:bodyPr/>
                    <a:lstStyle/>
                    <a:p>
                      <a:r>
                        <a:rPr lang="en-IN" sz="1600" dirty="0">
                          <a:solidFill>
                            <a:srgbClr val="FF0000"/>
                          </a:solidFill>
                        </a:rPr>
                        <a:t>0.87</a:t>
                      </a:r>
                    </a:p>
                  </a:txBody>
                  <a:tcPr/>
                </a:tc>
                <a:extLst>
                  <a:ext uri="{0D108BD9-81ED-4DB2-BD59-A6C34878D82A}">
                    <a16:rowId xmlns:a16="http://schemas.microsoft.com/office/drawing/2014/main" val="377380143"/>
                  </a:ext>
                </a:extLst>
              </a:tr>
              <a:tr h="364558">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Wealth index(ref=low )</a:t>
                      </a:r>
                    </a:p>
                  </a:txBody>
                  <a:tcPr>
                    <a:solidFill>
                      <a:schemeClr val="accent1">
                        <a:lumMod val="40000"/>
                        <a:lumOff val="60000"/>
                      </a:schemeClr>
                    </a:solidFill>
                  </a:tcPr>
                </a:tc>
                <a:tc hMerge="1">
                  <a:txBody>
                    <a:bodyPr/>
                    <a:lstStyle/>
                    <a:p>
                      <a:endParaRPr lang="en-IN" dirty="0"/>
                    </a:p>
                  </a:txBody>
                  <a:tcPr>
                    <a:solidFill>
                      <a:schemeClr val="accent1">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2000" dirty="0"/>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dirty="0"/>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dirty="0"/>
                    </a:p>
                  </a:txBody>
                  <a:tcPr>
                    <a:solidFill>
                      <a:schemeClr val="accent1">
                        <a:lumMod val="40000"/>
                        <a:lumOff val="60000"/>
                      </a:schemeClr>
                    </a:solidFill>
                  </a:tcPr>
                </a:tc>
                <a:extLst>
                  <a:ext uri="{0D108BD9-81ED-4DB2-BD59-A6C34878D82A}">
                    <a16:rowId xmlns:a16="http://schemas.microsoft.com/office/drawing/2014/main" val="3921086647"/>
                  </a:ext>
                </a:extLst>
              </a:tr>
              <a:tr h="364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middle </a:t>
                      </a:r>
                    </a:p>
                  </a:txBody>
                  <a:tcPr/>
                </a:tc>
                <a:tc>
                  <a:txBody>
                    <a:bodyPr/>
                    <a:lstStyle/>
                    <a:p>
                      <a:r>
                        <a:rPr lang="en-IN" sz="1600" dirty="0">
                          <a:solidFill>
                            <a:srgbClr val="FF0000"/>
                          </a:solidFill>
                        </a:rPr>
                        <a:t>0.86</a:t>
                      </a:r>
                    </a:p>
                  </a:txBody>
                  <a:tcPr/>
                </a:tc>
                <a:tc>
                  <a:txBody>
                    <a:bodyPr/>
                    <a:lstStyle/>
                    <a:p>
                      <a:r>
                        <a:rPr lang="en-IN" sz="1600" dirty="0">
                          <a:solidFill>
                            <a:srgbClr val="FF0000"/>
                          </a:solidFill>
                        </a:rPr>
                        <a:t>1.03</a:t>
                      </a:r>
                    </a:p>
                  </a:txBody>
                  <a:tcPr/>
                </a:tc>
                <a:tc>
                  <a:txBody>
                    <a:bodyPr/>
                    <a:lstStyle/>
                    <a:p>
                      <a:r>
                        <a:rPr lang="en-IN" sz="1600" dirty="0">
                          <a:solidFill>
                            <a:srgbClr val="FF0000"/>
                          </a:solidFill>
                        </a:rPr>
                        <a:t>0.92</a:t>
                      </a:r>
                    </a:p>
                  </a:txBody>
                  <a:tcPr/>
                </a:tc>
                <a:tc>
                  <a:txBody>
                    <a:bodyPr/>
                    <a:lstStyle/>
                    <a:p>
                      <a:r>
                        <a:rPr lang="en-IN" sz="1600" dirty="0">
                          <a:solidFill>
                            <a:srgbClr val="FF0000"/>
                          </a:solidFill>
                        </a:rPr>
                        <a:t>1.21</a:t>
                      </a:r>
                    </a:p>
                  </a:txBody>
                  <a:tcPr/>
                </a:tc>
                <a:extLst>
                  <a:ext uri="{0D108BD9-81ED-4DB2-BD59-A6C34878D82A}">
                    <a16:rowId xmlns:a16="http://schemas.microsoft.com/office/drawing/2014/main" val="4204475882"/>
                  </a:ext>
                </a:extLst>
              </a:tr>
              <a:tr h="364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high </a:t>
                      </a:r>
                    </a:p>
                  </a:txBody>
                  <a:tcPr/>
                </a:tc>
                <a:tc>
                  <a:txBody>
                    <a:bodyPr/>
                    <a:lstStyle/>
                    <a:p>
                      <a:r>
                        <a:rPr lang="en-IN" sz="1600" dirty="0">
                          <a:solidFill>
                            <a:srgbClr val="FF0000"/>
                          </a:solidFill>
                        </a:rPr>
                        <a:t>1.21</a:t>
                      </a:r>
                    </a:p>
                  </a:txBody>
                  <a:tcPr/>
                </a:tc>
                <a:tc>
                  <a:txBody>
                    <a:bodyPr/>
                    <a:lstStyle/>
                    <a:p>
                      <a:r>
                        <a:rPr lang="en-IN" sz="1600" dirty="0"/>
                        <a:t>1.39</a:t>
                      </a:r>
                    </a:p>
                  </a:txBody>
                  <a:tcPr/>
                </a:tc>
                <a:tc>
                  <a:txBody>
                    <a:bodyPr/>
                    <a:lstStyle/>
                    <a:p>
                      <a:r>
                        <a:rPr lang="en-IN" sz="1600" dirty="0">
                          <a:solidFill>
                            <a:srgbClr val="FF0000"/>
                          </a:solidFill>
                        </a:rPr>
                        <a:t>0.95</a:t>
                      </a:r>
                    </a:p>
                  </a:txBody>
                  <a:tcPr/>
                </a:tc>
                <a:tc>
                  <a:txBody>
                    <a:bodyPr/>
                    <a:lstStyle/>
                    <a:p>
                      <a:r>
                        <a:rPr lang="en-IN" sz="1600" dirty="0"/>
                        <a:t>1.69</a:t>
                      </a:r>
                    </a:p>
                  </a:txBody>
                  <a:tcPr/>
                </a:tc>
                <a:extLst>
                  <a:ext uri="{0D108BD9-81ED-4DB2-BD59-A6C34878D82A}">
                    <a16:rowId xmlns:a16="http://schemas.microsoft.com/office/drawing/2014/main" val="2163250664"/>
                  </a:ext>
                </a:extLst>
              </a:tr>
              <a:tr h="364558">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Mother's Education (ref=illiterate)</a:t>
                      </a:r>
                    </a:p>
                  </a:txBody>
                  <a:tcPr>
                    <a:solidFill>
                      <a:schemeClr val="accent1">
                        <a:lumMod val="40000"/>
                        <a:lumOff val="60000"/>
                      </a:schemeClr>
                    </a:solidFill>
                  </a:tcPr>
                </a:tc>
                <a:tc hMerge="1">
                  <a:txBody>
                    <a:bodyPr/>
                    <a:lstStyle/>
                    <a:p>
                      <a:endParaRPr lang="en-IN"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2000" dirty="0"/>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dirty="0"/>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dirty="0"/>
                    </a:p>
                  </a:txBody>
                  <a:tcPr>
                    <a:solidFill>
                      <a:schemeClr val="accent1">
                        <a:lumMod val="40000"/>
                        <a:lumOff val="60000"/>
                      </a:schemeClr>
                    </a:solidFill>
                  </a:tcPr>
                </a:tc>
                <a:extLst>
                  <a:ext uri="{0D108BD9-81ED-4DB2-BD59-A6C34878D82A}">
                    <a16:rowId xmlns:a16="http://schemas.microsoft.com/office/drawing/2014/main" val="26494499"/>
                  </a:ext>
                </a:extLst>
              </a:tr>
              <a:tr h="364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err="1"/>
                        <a:t>upto</a:t>
                      </a:r>
                      <a:r>
                        <a:rPr lang="en-IN" sz="1600" dirty="0"/>
                        <a:t> class 8th</a:t>
                      </a:r>
                    </a:p>
                  </a:txBody>
                  <a:tcPr/>
                </a:tc>
                <a:tc>
                  <a:txBody>
                    <a:bodyPr/>
                    <a:lstStyle/>
                    <a:p>
                      <a:r>
                        <a:rPr lang="en-IN" sz="1600" dirty="0">
                          <a:solidFill>
                            <a:srgbClr val="FF0000"/>
                          </a:solidFill>
                        </a:rPr>
                        <a:t>0.92</a:t>
                      </a:r>
                    </a:p>
                  </a:txBody>
                  <a:tcPr/>
                </a:tc>
                <a:tc>
                  <a:txBody>
                    <a:bodyPr/>
                    <a:lstStyle/>
                    <a:p>
                      <a:r>
                        <a:rPr lang="en-IN" sz="1600" dirty="0">
                          <a:solidFill>
                            <a:srgbClr val="FF0000"/>
                          </a:solidFill>
                        </a:rPr>
                        <a:t>1.12</a:t>
                      </a:r>
                    </a:p>
                  </a:txBody>
                  <a:tcPr/>
                </a:tc>
                <a:tc>
                  <a:txBody>
                    <a:bodyPr/>
                    <a:lstStyle/>
                    <a:p>
                      <a:r>
                        <a:rPr lang="en-IN" sz="1600" dirty="0">
                          <a:solidFill>
                            <a:srgbClr val="FF0000"/>
                          </a:solidFill>
                        </a:rPr>
                        <a:t>1.03</a:t>
                      </a:r>
                    </a:p>
                  </a:txBody>
                  <a:tcPr/>
                </a:tc>
                <a:tc>
                  <a:txBody>
                    <a:bodyPr/>
                    <a:lstStyle/>
                    <a:p>
                      <a:r>
                        <a:rPr lang="en-IN" sz="1600" dirty="0">
                          <a:solidFill>
                            <a:srgbClr val="FF0000"/>
                          </a:solidFill>
                        </a:rPr>
                        <a:t>1.06</a:t>
                      </a:r>
                    </a:p>
                  </a:txBody>
                  <a:tcPr/>
                </a:tc>
                <a:extLst>
                  <a:ext uri="{0D108BD9-81ED-4DB2-BD59-A6C34878D82A}">
                    <a16:rowId xmlns:a16="http://schemas.microsoft.com/office/drawing/2014/main" val="1140292909"/>
                  </a:ext>
                </a:extLst>
              </a:tr>
              <a:tr h="364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above class 8th</a:t>
                      </a:r>
                    </a:p>
                  </a:txBody>
                  <a:tcPr/>
                </a:tc>
                <a:tc>
                  <a:txBody>
                    <a:bodyPr/>
                    <a:lstStyle/>
                    <a:p>
                      <a:r>
                        <a:rPr lang="en-IN" sz="1600" dirty="0">
                          <a:solidFill>
                            <a:srgbClr val="FF0000"/>
                          </a:solidFill>
                        </a:rPr>
                        <a:t>1.16</a:t>
                      </a:r>
                    </a:p>
                  </a:txBody>
                  <a:tcPr/>
                </a:tc>
                <a:tc>
                  <a:txBody>
                    <a:bodyPr/>
                    <a:lstStyle/>
                    <a:p>
                      <a:r>
                        <a:rPr lang="en-IN" sz="1600" dirty="0"/>
                        <a:t>1.85</a:t>
                      </a:r>
                    </a:p>
                  </a:txBody>
                  <a:tcPr/>
                </a:tc>
                <a:tc>
                  <a:txBody>
                    <a:bodyPr/>
                    <a:lstStyle/>
                    <a:p>
                      <a:r>
                        <a:rPr lang="en-IN" sz="1600" dirty="0">
                          <a:solidFill>
                            <a:srgbClr val="FF0000"/>
                          </a:solidFill>
                        </a:rPr>
                        <a:t>1.15</a:t>
                      </a:r>
                    </a:p>
                  </a:txBody>
                  <a:tcPr/>
                </a:tc>
                <a:tc>
                  <a:txBody>
                    <a:bodyPr/>
                    <a:lstStyle/>
                    <a:p>
                      <a:r>
                        <a:rPr lang="en-IN" sz="1600" dirty="0"/>
                        <a:t>1.40</a:t>
                      </a:r>
                    </a:p>
                  </a:txBody>
                  <a:tcPr/>
                </a:tc>
                <a:extLst>
                  <a:ext uri="{0D108BD9-81ED-4DB2-BD59-A6C34878D82A}">
                    <a16:rowId xmlns:a16="http://schemas.microsoft.com/office/drawing/2014/main" val="119879582"/>
                  </a:ext>
                </a:extLst>
              </a:tr>
              <a:tr h="364558">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Father's Education (ref=illiterate)</a:t>
                      </a:r>
                    </a:p>
                  </a:txBody>
                  <a:tcPr>
                    <a:solidFill>
                      <a:schemeClr val="accent1">
                        <a:lumMod val="40000"/>
                        <a:lumOff val="60000"/>
                      </a:schemeClr>
                    </a:solidFill>
                  </a:tcPr>
                </a:tc>
                <a:tc hMerge="1">
                  <a:txBody>
                    <a:bodyPr/>
                    <a:lstStyle/>
                    <a:p>
                      <a:endParaRPr lang="en-IN" sz="2000"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2000" dirty="0"/>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dirty="0"/>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dirty="0"/>
                    </a:p>
                  </a:txBody>
                  <a:tcPr>
                    <a:solidFill>
                      <a:schemeClr val="accent1">
                        <a:lumMod val="40000"/>
                        <a:lumOff val="60000"/>
                      </a:schemeClr>
                    </a:solidFill>
                  </a:tcPr>
                </a:tc>
                <a:extLst>
                  <a:ext uri="{0D108BD9-81ED-4DB2-BD59-A6C34878D82A}">
                    <a16:rowId xmlns:a16="http://schemas.microsoft.com/office/drawing/2014/main" val="3583556392"/>
                  </a:ext>
                </a:extLst>
              </a:tr>
              <a:tr h="364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err="1"/>
                        <a:t>upto</a:t>
                      </a:r>
                      <a:r>
                        <a:rPr lang="en-IN" sz="1600" dirty="0"/>
                        <a:t> class 8th</a:t>
                      </a:r>
                    </a:p>
                  </a:txBody>
                  <a:tcPr/>
                </a:tc>
                <a:tc>
                  <a:txBody>
                    <a:bodyPr/>
                    <a:lstStyle/>
                    <a:p>
                      <a:r>
                        <a:rPr lang="en-IN" sz="1600" dirty="0">
                          <a:solidFill>
                            <a:srgbClr val="FF0000"/>
                          </a:solidFill>
                        </a:rPr>
                        <a:t>1.05</a:t>
                      </a:r>
                    </a:p>
                  </a:txBody>
                  <a:tcPr/>
                </a:tc>
                <a:tc>
                  <a:txBody>
                    <a:bodyPr/>
                    <a:lstStyle/>
                    <a:p>
                      <a:r>
                        <a:rPr lang="en-IN" sz="1600" dirty="0">
                          <a:solidFill>
                            <a:srgbClr val="FF0000"/>
                          </a:solidFill>
                        </a:rPr>
                        <a:t>1.24</a:t>
                      </a:r>
                    </a:p>
                  </a:txBody>
                  <a:tcPr/>
                </a:tc>
                <a:tc>
                  <a:txBody>
                    <a:bodyPr/>
                    <a:lstStyle/>
                    <a:p>
                      <a:r>
                        <a:rPr lang="en-IN" sz="1600" dirty="0">
                          <a:solidFill>
                            <a:srgbClr val="FF0000"/>
                          </a:solidFill>
                        </a:rPr>
                        <a:t>1.25</a:t>
                      </a:r>
                    </a:p>
                  </a:txBody>
                  <a:tcPr/>
                </a:tc>
                <a:tc>
                  <a:txBody>
                    <a:bodyPr/>
                    <a:lstStyle/>
                    <a:p>
                      <a:r>
                        <a:rPr lang="en-IN" sz="1600" dirty="0">
                          <a:solidFill>
                            <a:srgbClr val="FF0000"/>
                          </a:solidFill>
                        </a:rPr>
                        <a:t>1.25</a:t>
                      </a:r>
                    </a:p>
                  </a:txBody>
                  <a:tcPr/>
                </a:tc>
                <a:extLst>
                  <a:ext uri="{0D108BD9-81ED-4DB2-BD59-A6C34878D82A}">
                    <a16:rowId xmlns:a16="http://schemas.microsoft.com/office/drawing/2014/main" val="2134042672"/>
                  </a:ext>
                </a:extLst>
              </a:tr>
              <a:tr h="364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t>above class 8th</a:t>
                      </a:r>
                    </a:p>
                  </a:txBody>
                  <a:tcPr/>
                </a:tc>
                <a:tc>
                  <a:txBody>
                    <a:bodyPr/>
                    <a:lstStyle/>
                    <a:p>
                      <a:r>
                        <a:rPr lang="en-IN" sz="1400" dirty="0">
                          <a:solidFill>
                            <a:srgbClr val="FF0000"/>
                          </a:solidFill>
                        </a:rPr>
                        <a:t>1.07</a:t>
                      </a:r>
                    </a:p>
                  </a:txBody>
                  <a:tcPr/>
                </a:tc>
                <a:tc>
                  <a:txBody>
                    <a:bodyPr/>
                    <a:lstStyle/>
                    <a:p>
                      <a:r>
                        <a:rPr lang="en-IN" sz="1600" dirty="0"/>
                        <a:t>1.41</a:t>
                      </a:r>
                    </a:p>
                  </a:txBody>
                  <a:tcPr/>
                </a:tc>
                <a:tc>
                  <a:txBody>
                    <a:bodyPr/>
                    <a:lstStyle/>
                    <a:p>
                      <a:r>
                        <a:rPr lang="en-IN" sz="1600" dirty="0">
                          <a:solidFill>
                            <a:srgbClr val="FF0000"/>
                          </a:solidFill>
                        </a:rPr>
                        <a:t>1.23</a:t>
                      </a:r>
                    </a:p>
                  </a:txBody>
                  <a:tcPr/>
                </a:tc>
                <a:tc>
                  <a:txBody>
                    <a:bodyPr/>
                    <a:lstStyle/>
                    <a:p>
                      <a:r>
                        <a:rPr lang="en-IN" sz="1600" dirty="0"/>
                        <a:t>1.70</a:t>
                      </a:r>
                    </a:p>
                  </a:txBody>
                  <a:tcPr/>
                </a:tc>
                <a:extLst>
                  <a:ext uri="{0D108BD9-81ED-4DB2-BD59-A6C34878D82A}">
                    <a16:rowId xmlns:a16="http://schemas.microsoft.com/office/drawing/2014/main" val="1169358024"/>
                  </a:ext>
                </a:extLst>
              </a:tr>
            </a:tbl>
          </a:graphicData>
        </a:graphic>
      </p:graphicFrame>
      <p:sp>
        <p:nvSpPr>
          <p:cNvPr id="2" name="TextBox 1">
            <a:extLst>
              <a:ext uri="{FF2B5EF4-FFF2-40B4-BE49-F238E27FC236}">
                <a16:creationId xmlns:a16="http://schemas.microsoft.com/office/drawing/2014/main" id="{12A39516-D1EA-8EE8-9B03-FD0D645B1E2A}"/>
              </a:ext>
            </a:extLst>
          </p:cNvPr>
          <p:cNvSpPr txBox="1"/>
          <p:nvPr/>
        </p:nvSpPr>
        <p:spPr>
          <a:xfrm>
            <a:off x="7120467" y="751344"/>
            <a:ext cx="4868333" cy="5909310"/>
          </a:xfrm>
          <a:prstGeom prst="rect">
            <a:avLst/>
          </a:prstGeom>
          <a:noFill/>
          <a:ln>
            <a:solidFill>
              <a:schemeClr val="accent1"/>
            </a:solidFill>
          </a:ln>
        </p:spPr>
        <p:txBody>
          <a:bodyPr wrap="square" rtlCol="0">
            <a:spAutoFit/>
          </a:bodyPr>
          <a:lstStyle/>
          <a:p>
            <a:r>
              <a:rPr lang="en-IN" b="1" dirty="0"/>
              <a:t>RELIGION: </a:t>
            </a:r>
            <a:r>
              <a:rPr lang="en-IN" dirty="0"/>
              <a:t>Women belong to non-</a:t>
            </a:r>
            <a:r>
              <a:rPr lang="en-IN" dirty="0" err="1"/>
              <a:t>hindu</a:t>
            </a:r>
            <a:r>
              <a:rPr lang="en-IN" dirty="0"/>
              <a:t> were more likely to have average  preparedness and less likely to have good preparedness as compared to </a:t>
            </a:r>
            <a:r>
              <a:rPr lang="en-IN" dirty="0" err="1"/>
              <a:t>hindu</a:t>
            </a:r>
            <a:r>
              <a:rPr lang="en-IN" dirty="0"/>
              <a:t> women only significant in 2025.</a:t>
            </a:r>
          </a:p>
          <a:p>
            <a:endParaRPr lang="en-IN" dirty="0"/>
          </a:p>
          <a:p>
            <a:r>
              <a:rPr lang="en-IN" b="1" dirty="0"/>
              <a:t>TYPE OF FAMILY: </a:t>
            </a:r>
            <a:r>
              <a:rPr lang="en-IN" dirty="0"/>
              <a:t>Women belong to joint family were less likely to have average and good preparedness as compared to nuclear family only in 2024.</a:t>
            </a:r>
          </a:p>
          <a:p>
            <a:endParaRPr lang="en-IN" dirty="0"/>
          </a:p>
          <a:p>
            <a:r>
              <a:rPr lang="en-IN" b="1" dirty="0"/>
              <a:t>WEALTH INDEX: </a:t>
            </a:r>
            <a:r>
              <a:rPr lang="en-IN" dirty="0"/>
              <a:t>Women belong to high wealth index were more likely to have good preparedness as compared to those women who belong to low wealth index in both the year.</a:t>
            </a:r>
          </a:p>
          <a:p>
            <a:endParaRPr lang="en-IN" dirty="0"/>
          </a:p>
          <a:p>
            <a:r>
              <a:rPr lang="en-IN" b="1" dirty="0"/>
              <a:t>EDUCATION:</a:t>
            </a:r>
            <a:r>
              <a:rPr lang="en-IN" dirty="0"/>
              <a:t> women who had education and whose husband had education above 8</a:t>
            </a:r>
            <a:r>
              <a:rPr lang="en-IN" baseline="30000" dirty="0"/>
              <a:t>th</a:t>
            </a:r>
            <a:r>
              <a:rPr lang="en-IN" dirty="0"/>
              <a:t> were more likely to have good preparedness as compared to those women who were illiterate and whose husband were illiterate in both year.</a:t>
            </a:r>
          </a:p>
        </p:txBody>
      </p:sp>
    </p:spTree>
    <p:extLst>
      <p:ext uri="{BB962C8B-B14F-4D97-AF65-F5344CB8AC3E}">
        <p14:creationId xmlns:p14="http://schemas.microsoft.com/office/powerpoint/2010/main" val="2228712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D75CC-BB9A-1578-BF6E-71209E5B0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9B95B-71D1-CD2D-FC53-378BC0667461}"/>
              </a:ext>
            </a:extLst>
          </p:cNvPr>
          <p:cNvSpPr>
            <a:spLocks noGrp="1"/>
          </p:cNvSpPr>
          <p:nvPr>
            <p:ph type="title"/>
          </p:nvPr>
        </p:nvSpPr>
        <p:spPr>
          <a:xfrm>
            <a:off x="0" y="1"/>
            <a:ext cx="12192001" cy="660400"/>
          </a:xfrm>
          <a:solidFill>
            <a:schemeClr val="accent6">
              <a:lumMod val="40000"/>
              <a:lumOff val="60000"/>
            </a:schemeClr>
          </a:solidFill>
        </p:spPr>
        <p:txBody>
          <a:bodyPr>
            <a:normAutofit/>
          </a:bodyPr>
          <a:lstStyle/>
          <a:p>
            <a:pPr algn="ctr"/>
            <a:r>
              <a:rPr lang="en-IN" sz="3600" b="1" dirty="0"/>
              <a:t>DISCUSSION</a:t>
            </a:r>
            <a:endParaRPr lang="en-IN" sz="3600" dirty="0"/>
          </a:p>
        </p:txBody>
      </p:sp>
      <p:sp>
        <p:nvSpPr>
          <p:cNvPr id="4" name="TextBox 3">
            <a:extLst>
              <a:ext uri="{FF2B5EF4-FFF2-40B4-BE49-F238E27FC236}">
                <a16:creationId xmlns:a16="http://schemas.microsoft.com/office/drawing/2014/main" id="{284D725B-A6B9-3C93-FDB0-FB994D5BB257}"/>
              </a:ext>
            </a:extLst>
          </p:cNvPr>
          <p:cNvSpPr txBox="1"/>
          <p:nvPr/>
        </p:nvSpPr>
        <p:spPr>
          <a:xfrm>
            <a:off x="194731" y="926173"/>
            <a:ext cx="7797802" cy="5632311"/>
          </a:xfrm>
          <a:prstGeom prst="rect">
            <a:avLst/>
          </a:prstGeom>
          <a:noFill/>
        </p:spPr>
        <p:txBody>
          <a:bodyPr wrap="square">
            <a:spAutoFit/>
          </a:bodyPr>
          <a:lstStyle/>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Between 2024 and 2025, the proportion of rural women in Bihar receiving four or more ANC visits increased from 43.4% to 50.7%, while first-trimester initiation rose slightly from 52.8% to 56.4%. This improvement suggests growing awareness and the influence of ongoing government efforts to improve maternal healthcare access. Small gains were also seen in parental education levels and a decline in illiteracy. A shift toward nuclear families was also observed.</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Women aged 25–34 were less likely to complete four or more ANC visits than younger women. Higher mother and father education (above class 8) significantly increased ANC visits, aligning with some of the previous studies. Women from non-marginalized and wealthier households, as well as those belong to nuclear families, were more likely to attend 4 or more ANC visits. Higher gravida and parity were associated with lower ANC visits. In 2025, receiving advice on ANC became a strong predictor of four or more visits, emphasizing the role of health communication. Delayed initiation of ANC visit was linked to low number of ANC visits.</a:t>
            </a:r>
          </a:p>
        </p:txBody>
      </p:sp>
      <p:sp>
        <p:nvSpPr>
          <p:cNvPr id="5" name="Rectangle 1">
            <a:extLst>
              <a:ext uri="{FF2B5EF4-FFF2-40B4-BE49-F238E27FC236}">
                <a16:creationId xmlns:a16="http://schemas.microsoft.com/office/drawing/2014/main" id="{76448729-1D61-7E6B-5E6F-C85E3D45E17D}"/>
              </a:ext>
            </a:extLst>
          </p:cNvPr>
          <p:cNvSpPr>
            <a:spLocks noChangeArrowheads="1"/>
          </p:cNvSpPr>
          <p:nvPr/>
        </p:nvSpPr>
        <p:spPr bwMode="auto">
          <a:xfrm>
            <a:off x="8534400" y="1203173"/>
            <a:ext cx="3378200" cy="50783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 or more ANC visits </a:t>
            </a:r>
            <a:r>
              <a:rPr kumimoji="0" lang="en-US" altLang="en-US" sz="1800" b="1" i="0" u="sng"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(43.4% to 50.7%)</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from 2024 to 2025.</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285750" lvl="0" indent="-285750" eaLnBrk="0" fontAlgn="base" hangingPunct="0">
              <a:spcBef>
                <a:spcPct val="0"/>
              </a:spcBef>
              <a:spcAft>
                <a:spcPct val="0"/>
              </a:spcAft>
              <a:buFont typeface="Wingdings" panose="05000000000000000000" pitchFamily="2" charset="2"/>
              <a:buChar char="§"/>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Significant predictors: </a:t>
            </a:r>
            <a:r>
              <a:rPr lang="en-US" b="1" dirty="0">
                <a:latin typeface="Times New Roman" panose="02020603050405020304" pitchFamily="18" charset="0"/>
                <a:cs typeface="Times New Roman" panose="02020603050405020304" pitchFamily="18" charset="0"/>
              </a:rPr>
              <a:t>mother’s and father’s education</a:t>
            </a:r>
            <a:r>
              <a:rPr lang="en-US" dirty="0">
                <a:latin typeface="Times New Roman" panose="02020603050405020304" pitchFamily="18" charset="0"/>
                <a:cs typeface="Times New Roman" panose="02020603050405020304" pitchFamily="18" charset="0"/>
              </a:rPr>
              <a:t>,</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wealth status </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maternal age, caste, gravida, parity, family type, early ANC</a:t>
            </a:r>
          </a:p>
          <a:p>
            <a:pPr marL="285750" lvl="0" indent="-285750" eaLnBrk="0" fontAlgn="base" hangingPunct="0">
              <a:spcBef>
                <a:spcPct val="0"/>
              </a:spcBef>
              <a:spcAft>
                <a:spcPct val="0"/>
              </a:spcAft>
              <a:buFont typeface="Wingdings" panose="05000000000000000000" pitchFamily="2" charset="2"/>
              <a:buChar char="§"/>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ANC advice became significant in 2025 → importance of health communication</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Women 25–34 yrs, joint families, higher parity → lower chance of ANC visits.</a:t>
            </a:r>
          </a:p>
        </p:txBody>
      </p:sp>
    </p:spTree>
    <p:extLst>
      <p:ext uri="{BB962C8B-B14F-4D97-AF65-F5344CB8AC3E}">
        <p14:creationId xmlns:p14="http://schemas.microsoft.com/office/powerpoint/2010/main" val="351070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E06E2-82BA-0085-A74A-B752AF2DA6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003F1-59FD-A4FB-7689-3F093BCB837A}"/>
              </a:ext>
            </a:extLst>
          </p:cNvPr>
          <p:cNvSpPr>
            <a:spLocks noGrp="1"/>
          </p:cNvSpPr>
          <p:nvPr>
            <p:ph type="title"/>
          </p:nvPr>
        </p:nvSpPr>
        <p:spPr>
          <a:xfrm>
            <a:off x="0" y="1"/>
            <a:ext cx="12192001" cy="660400"/>
          </a:xfrm>
          <a:solidFill>
            <a:schemeClr val="accent6">
              <a:lumMod val="40000"/>
              <a:lumOff val="60000"/>
            </a:schemeClr>
          </a:solidFill>
        </p:spPr>
        <p:txBody>
          <a:bodyPr>
            <a:normAutofit/>
          </a:bodyPr>
          <a:lstStyle/>
          <a:p>
            <a:pPr algn="ctr"/>
            <a:r>
              <a:rPr lang="en-IN" sz="3600" b="1" dirty="0"/>
              <a:t>DISCUSSION</a:t>
            </a:r>
            <a:endParaRPr lang="en-IN" sz="3600" dirty="0"/>
          </a:p>
        </p:txBody>
      </p:sp>
      <p:sp>
        <p:nvSpPr>
          <p:cNvPr id="4" name="TextBox 3">
            <a:extLst>
              <a:ext uri="{FF2B5EF4-FFF2-40B4-BE49-F238E27FC236}">
                <a16:creationId xmlns:a16="http://schemas.microsoft.com/office/drawing/2014/main" id="{57777177-F03B-15AA-B543-B1474D6A5AD6}"/>
              </a:ext>
            </a:extLst>
          </p:cNvPr>
          <p:cNvSpPr txBox="1"/>
          <p:nvPr/>
        </p:nvSpPr>
        <p:spPr>
          <a:xfrm>
            <a:off x="203196" y="1019306"/>
            <a:ext cx="8339669" cy="5324535"/>
          </a:xfrm>
          <a:prstGeom prst="rect">
            <a:avLst/>
          </a:prstGeom>
          <a:noFill/>
        </p:spPr>
        <p:txBody>
          <a:bodyPr wrap="square">
            <a:spAutoFit/>
          </a:bodyPr>
          <a:lstStyle/>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The study found limited progress in birth preparedness among rural women in Bihar. While the proportion with average preparedness slightly increased (30.3% to 33.2%), poor preparedness remained nearly unchanged (29.8% to 29.9%), Notably, good preparedness declined from 39.9% to 36.9%. This suggests that while awareness may be growing, many women still face challenges in being fully ready for childbirth.</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t>Women from higher-income households and those with mother and father education above the class 8th were more likely to be well prepared for childbirth in both 2024 and 2025, highlighting the role of economic and educational empowerment. However, education up to the 8th standard did not show a significant impact. Women from joint families showed lower preparedness, though this association was not evident in 2025. Similarly, non-Hindu women had higher odds of average preparedness but lower odds of good preparedness, with no such association in 2024. These findings suggest that higher education and income remain key enablers, while social structures may influence preparedness variably over time.</a:t>
            </a:r>
            <a:endParaRPr lang="en-US" sz="2000" dirty="0">
              <a:latin typeface="Times New Roman" panose="02020603050405020304" pitchFamily="18" charset="0"/>
              <a:cs typeface="Times New Roman" panose="02020603050405020304" pitchFamily="18" charset="0"/>
            </a:endParaRPr>
          </a:p>
        </p:txBody>
      </p:sp>
      <p:sp>
        <p:nvSpPr>
          <p:cNvPr id="5" name="Rectangle 1">
            <a:extLst>
              <a:ext uri="{FF2B5EF4-FFF2-40B4-BE49-F238E27FC236}">
                <a16:creationId xmlns:a16="http://schemas.microsoft.com/office/drawing/2014/main" id="{8A5ACA4F-C567-F4AD-C81F-CF53A51E562F}"/>
              </a:ext>
            </a:extLst>
          </p:cNvPr>
          <p:cNvSpPr>
            <a:spLocks noChangeArrowheads="1"/>
          </p:cNvSpPr>
          <p:nvPr/>
        </p:nvSpPr>
        <p:spPr bwMode="auto">
          <a:xfrm>
            <a:off x="8889999" y="1582341"/>
            <a:ext cx="3022601" cy="369331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lvl="0" indent="-285750" eaLnBrk="0" fontAlgn="base" hangingPunct="0">
              <a:spcBef>
                <a:spcPct val="0"/>
              </a:spcBef>
              <a:spcAft>
                <a:spcPct val="0"/>
              </a:spcAft>
              <a:buFont typeface="Wingdings" panose="05000000000000000000" pitchFamily="2" charset="2"/>
              <a:buChar char="§"/>
            </a:pPr>
            <a:r>
              <a:rPr lang="en-US" dirty="0"/>
              <a:t>Good preparedness decreases </a:t>
            </a:r>
            <a:r>
              <a:rPr lang="en-US" b="1" dirty="0"/>
              <a:t>(39.9% to 36.9%) </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from 2024 to 2025.</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285750" lvl="0" indent="-285750" eaLnBrk="0" fontAlgn="base" hangingPunct="0">
              <a:spcBef>
                <a:spcPct val="0"/>
              </a:spcBef>
              <a:spcAft>
                <a:spcPct val="0"/>
              </a:spcAft>
              <a:buFont typeface="Wingdings" panose="05000000000000000000" pitchFamily="2" charset="2"/>
              <a:buChar char="§"/>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Significant predictors: </a:t>
            </a: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Religion, family type, </a:t>
            </a:r>
            <a:r>
              <a:rPr lang="en-IN" b="1" dirty="0"/>
              <a:t>household wealth, mother and father education.</a:t>
            </a:r>
          </a:p>
          <a:p>
            <a:pPr lvl="0" eaLnBrk="0" fontAlgn="base" hangingPunct="0">
              <a:spcBef>
                <a:spcPct val="0"/>
              </a:spcBef>
              <a:spcAft>
                <a:spcPct val="0"/>
              </a:spcAft>
            </a:pPr>
            <a:endPar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285750" lvl="0" indent="-285750" eaLnBrk="0" fontAlgn="base" hangingPunct="0">
              <a:spcBef>
                <a:spcPct val="0"/>
              </a:spcBef>
              <a:spcAft>
                <a:spcPct val="0"/>
              </a:spcAft>
              <a:buFont typeface="Wingdings" panose="05000000000000000000" pitchFamily="2" charset="2"/>
              <a:buChar char="§"/>
            </a:pPr>
            <a:r>
              <a:rPr lang="en-US" dirty="0"/>
              <a:t>Joint families, high parity, low income → lower chance of birth-preparedness</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1500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93099-1B9B-D769-4171-A5A4B30B43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A3B6A-76CA-22FE-7FCD-E294ED0D1AA9}"/>
              </a:ext>
            </a:extLst>
          </p:cNvPr>
          <p:cNvSpPr>
            <a:spLocks noGrp="1"/>
          </p:cNvSpPr>
          <p:nvPr>
            <p:ph type="title"/>
          </p:nvPr>
        </p:nvSpPr>
        <p:spPr>
          <a:xfrm>
            <a:off x="8517467" y="0"/>
            <a:ext cx="3674533" cy="6858000"/>
          </a:xfrm>
          <a:solidFill>
            <a:schemeClr val="accent2">
              <a:lumMod val="60000"/>
              <a:lumOff val="40000"/>
            </a:schemeClr>
          </a:solidFill>
        </p:spPr>
        <p:txBody>
          <a:bodyPr/>
          <a:lstStyle/>
          <a:p>
            <a:pPr algn="ctr"/>
            <a:r>
              <a:rPr lang="en-IN" b="1" dirty="0"/>
              <a:t>CONCLUSION</a:t>
            </a:r>
          </a:p>
        </p:txBody>
      </p:sp>
      <p:sp>
        <p:nvSpPr>
          <p:cNvPr id="6" name="TextBox 5">
            <a:extLst>
              <a:ext uri="{FF2B5EF4-FFF2-40B4-BE49-F238E27FC236}">
                <a16:creationId xmlns:a16="http://schemas.microsoft.com/office/drawing/2014/main" id="{1C26F001-0527-FD25-7AE1-424BB266E591}"/>
              </a:ext>
            </a:extLst>
          </p:cNvPr>
          <p:cNvSpPr txBox="1"/>
          <p:nvPr/>
        </p:nvSpPr>
        <p:spPr>
          <a:xfrm>
            <a:off x="228599" y="612844"/>
            <a:ext cx="8094133" cy="5632311"/>
          </a:xfrm>
          <a:prstGeom prst="rect">
            <a:avLst/>
          </a:prstGeom>
          <a:noFill/>
        </p:spPr>
        <p:txBody>
          <a:bodyPr wrap="square">
            <a:spAutoFit/>
          </a:bodyPr>
          <a:lstStyle/>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This study shows a moderate improvement in antenatal care (ANC) visits among rural women in Bihar from 2024 to 2025, </a:t>
            </a:r>
            <a:r>
              <a:rPr lang="en-IN" dirty="0">
                <a:latin typeface="Times New Roman" panose="02020603050405020304" pitchFamily="18" charset="0"/>
                <a:ea typeface="Calibri" panose="020F0502020204030204" pitchFamily="34" charset="0"/>
                <a:cs typeface="Times New Roman" panose="02020603050405020304" pitchFamily="18" charset="0"/>
              </a:rPr>
              <a:t>with a significant increase in the proportion of women receiving four or more ANC visits</a:t>
            </a:r>
            <a:r>
              <a:rPr lang="en-US" dirty="0">
                <a:latin typeface="Times New Roman" panose="02020603050405020304" pitchFamily="18" charset="0"/>
                <a:cs typeface="Times New Roman" panose="02020603050405020304" pitchFamily="18" charset="0"/>
              </a:rPr>
              <a:t>. Key factors like </a:t>
            </a:r>
            <a:r>
              <a:rPr lang="en-IN" dirty="0">
                <a:latin typeface="Times New Roman" panose="02020603050405020304" pitchFamily="18" charset="0"/>
                <a:ea typeface="Calibri" panose="020F0502020204030204" pitchFamily="34" charset="0"/>
                <a:cs typeface="Times New Roman" panose="02020603050405020304" pitchFamily="18" charset="0"/>
              </a:rPr>
              <a:t>mother’s and father’s education, wealth status, maternal age, family type, and timing of the first ANC visit were significantly associated with 4 or more ANC visits in both years </a:t>
            </a:r>
            <a:r>
              <a:rPr lang="en-US" dirty="0">
                <a:latin typeface="Times New Roman" panose="02020603050405020304" pitchFamily="18" charset="0"/>
                <a:cs typeface="Times New Roman" panose="02020603050405020304" pitchFamily="18" charset="0"/>
              </a:rPr>
              <a:t>. In 2025, receiving advice on ANC also became a significant factor, highlighting the growing importance of health communication in rural areas.</a:t>
            </a:r>
          </a:p>
          <a:p>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Despite improved ANC coverage, birth preparedness showed limited progress, with a decline in the proportion of well-prepared women. Higher socioeconomic status and education were linked to better preparedness, while women from joint families and with multiple pregnancies were less likely to be adequately prepared for childbirth.</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These findings call for comprehensive maternal health strategies that improve both ANC use and birth preparedness. Focus should be on raising health awareness, addressing social and economic barriers, and supporting vulnerable women—especially those with multiple pregnancies, low education, or limited income—to ensure safer pregnancies and better maternal and newborn outcomes.</a:t>
            </a:r>
          </a:p>
          <a:p>
            <a:endParaRPr lang="en-IN" dirty="0"/>
          </a:p>
        </p:txBody>
      </p:sp>
    </p:spTree>
    <p:extLst>
      <p:ext uri="{BB962C8B-B14F-4D97-AF65-F5344CB8AC3E}">
        <p14:creationId xmlns:p14="http://schemas.microsoft.com/office/powerpoint/2010/main" val="1652250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C53882-08E5-88AA-757E-2001DB39CC72}"/>
              </a:ext>
            </a:extLst>
          </p:cNvPr>
          <p:cNvSpPr txBox="1"/>
          <p:nvPr/>
        </p:nvSpPr>
        <p:spPr>
          <a:xfrm>
            <a:off x="300567" y="243897"/>
            <a:ext cx="11590866" cy="6370205"/>
          </a:xfrm>
          <a:prstGeom prst="rect">
            <a:avLst/>
          </a:prstGeom>
          <a:noFill/>
          <a:ln>
            <a:solidFill>
              <a:schemeClr val="accent1"/>
            </a:solidFill>
          </a:ln>
        </p:spPr>
        <p:txBody>
          <a:bodyPr wrap="square">
            <a:spAutoFit/>
          </a:bodyPr>
          <a:lstStyle/>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1.	Yadav AK, Jena PK, Sahni B, Mukhopadhyay D. Comparative study on maternal healthcare services utilisation in selected Empowered Action Group states of India. Health Soc Care Community. 2021;29(6):1948–59.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2.	Enablers and Barriers to the Utilization of Antenatal Care Services in India - PMC [Internet]. [cited 2024 May 20]. Available from: https://www.ncbi.nlm.nih.gov/pmc/articles/PMC6747369/</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3.	Maternal mortality [Internet]. [cited 2024 May 20]. Available from: https://www.who.int/news-room/fact-sheets/detail/maternal-mortality</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4.	Puram RK. SAMPLE REGISTRATION SYSTEM.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5.	Birth preparedness and complication readiness practice among women attending antenatal care follow up in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Yirgalem</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general hospital, southern Ethiopia - PubMed [Internet]. [cited 2024 May 21]. Available from: https://pubmed.ncbi.nlm.nih.gov/36962557/</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6.	Pandey P, Srivastava RK, Kumari K, Pandey M. Status of Birth Preparedness and Complication Readiness of Pregnant Women and Recently Delivered Women in Rural Varanasi: Assessment of Current Scenario. Indian J Community Med Off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Publ</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Indian Assoc Prev Soc Med. 2022;47(2):249–52.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7.	Mulugeta AK,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Giru</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BW, Berhanu B,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Demelew</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TM. Knowledge about birth preparedness and complication readiness and associated factors among primigravida women in Addis Ababa governmental health facilities, Addis Ababa, Ethiopia, 2015.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Reprod</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Health. 2020 Jan 29;17(1):15.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8.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Ogbo</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FA, Dhami MV, Ude EM, Senanayake P, Osuagwu UL,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Awosemo</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AO, et al. Enablers and Barriers to the Utilization of Antenatal Care Services in India. Int J Environ Res Public Health. 2019 Aug 29;16(17):3152.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9.	WHO recommendations on antenatal care for a positive pregnancy experience [Internet]. [cited 2024 May 21]. Available from: https://www.who.int/publications-detail-redirect/9789241549912</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10.	Radovich E, Chaudhry M, Penn-Kekana L, Raju KRK, Mishra A,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Vallabhuni</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R, et al. Measuring the quality of antenatal care in a context of high utilisation: evidence from Telangana, India. BMC Pregnancy Childbirth. 2022 Nov 25;22(1):876.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11.	Singh L, Dubey R, Singh S, Goel R, Nair S, Singh PK. Measuring quality of antenatal care: a secondary analysis of national survey data from India. BJOG Int J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Obstet</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Gynaecol</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2019 Aug;126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Suppl</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4:7–13.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12.	Bihar.pdf [Internet]. [cited 2024 May 22]. Available from: https://rchiips.org/nfhs/NFHS-5_FCTS/Bihar.pdf</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13.	Rajasthan.pdf [Internet]. [cited 2024 May 22]. Available from: https://rchiips.org/nfhs/NFHS-5_FCTS/Rajasthan.pdf</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648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6AB7BE1-C388-E055-1D9F-4E1CA53789AB}"/>
              </a:ext>
            </a:extLst>
          </p:cNvPr>
          <p:cNvSpPr txBox="1"/>
          <p:nvPr/>
        </p:nvSpPr>
        <p:spPr>
          <a:xfrm>
            <a:off x="338666" y="302888"/>
            <a:ext cx="11514667" cy="6252224"/>
          </a:xfrm>
          <a:prstGeom prst="rect">
            <a:avLst/>
          </a:prstGeom>
          <a:noFill/>
          <a:ln>
            <a:solidFill>
              <a:schemeClr val="accent1"/>
            </a:solidFill>
          </a:ln>
        </p:spPr>
        <p:txBody>
          <a:bodyPr wrap="square">
            <a:spAutoFit/>
          </a:bodyPr>
          <a:lstStyle/>
          <a:p>
            <a:pPr>
              <a:lnSpc>
                <a:spcPct val="115000"/>
              </a:lnSpc>
              <a:spcAft>
                <a:spcPts val="800"/>
              </a:spcAft>
              <a:buNone/>
            </a:pPr>
            <a:r>
              <a:rPr lang="en-IN" sz="1300" kern="100" dirty="0">
                <a:latin typeface="Times New Roman" panose="02020603050405020304" pitchFamily="18" charset="0"/>
                <a:ea typeface="Calibri" panose="020F0502020204030204" pitchFamily="34" charset="0"/>
                <a:cs typeface="Times New Roman" panose="02020603050405020304" pitchFamily="18" charset="0"/>
              </a:rPr>
              <a:t>14.	Uttar_Pradesh.pdf [Internet]. [cited 2024 May 22]. Available from: https://rchiips.org/nfhs/NFHS-5_FCTS/Uttar_Pradesh.pdf</a:t>
            </a:r>
            <a:endParaRPr lang="en-IN" sz="13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latin typeface="Times New Roman" panose="02020603050405020304" pitchFamily="18" charset="0"/>
                <a:ea typeface="Calibri" panose="020F0502020204030204" pitchFamily="34" charset="0"/>
                <a:cs typeface="Times New Roman" panose="02020603050405020304" pitchFamily="18" charset="0"/>
              </a:rPr>
              <a:t>15.	Madhya_Pradesh.pdf [Internet]. [cited 2024 May 22]. Available from: https://rchiips.org/nfhs/NFHS-5_FCTS/Madhya_Pradesh.pdf</a:t>
            </a:r>
            <a:endParaRPr lang="en-IN" sz="13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16.	Joshi C,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Torvaldsen</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S, Hodgson R, Hayen A. Factors associated with the use and quality of antenatal care in Nepal: a population-based study using the demographic and health survey data. BMC Pregnancy Childbirth. 2014 Dec;14(1):94.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17.	Chanda SK, Ahammed B, Howlader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MdH</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Ashikuzzaman</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M,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Shovo</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TEA, Hossain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MdT</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Factors associating different antenatal care contacts of women: A cross-sectional analysis of Bangladesh demographic and health survey 2014 data. Kabir R, editor. PLOS ONE. 2020 Apr 29;15(4):e0232257.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18.	Yaya S, Bishwajit G, Shah V. Wealth, education and urban–rural inequality and maternal healthcare service usage in Malawi. BMJ Glob Health. 2016 Aug;1(2):e000085.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19.	Yeoh PL,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Hornetz</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K,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Dahlui</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M. Antenatal Care Utilisation and Content between Low-Risk and High-Risk Pregnant Women.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Ciccozzi</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M, editor. PLOS ONE. 2016 Mar 24;11(3):e0152167.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20.	Singh P, Singh KK, Singh P. Maternal health care service utilization among young married women in India, 1992–2016: trends and determinants. BMC Pregnancy Childbirth. 2021 Feb 10;21(1):122.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21.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Titaley</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CR, Dibley MJ, Roberts CL. Factors associated with underutilization of antenatal care services in Indonesia: results of Indonesia Demographic and Health Survey 2002/2003 and 2007. BMC Public Health. 2010 Dec;10(1):485.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22.	Reynolds CME, McMahon LE, O’Malley EG, O’Brien O, Sheehan SR, Turner MJ. Maternal employment and pregnancy outcomes in a large European maternity hospital.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Eur</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J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Obstet</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Gynecol</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Reprod</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Biol. 2020 Jul;250:86–92.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23.	Parija PP, Tiwari P, Sahoo SS. How much do we follow birth preparedness? A community-based snapshot study from rural Delhi, India. J Fam Med Prim Care. 2023 Sep;12(9):1901–7. </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24.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Arohee</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S, </a:t>
            </a:r>
            <a:r>
              <a:rPr lang="en-IN" sz="1300" kern="100" dirty="0" err="1">
                <a:effectLst/>
                <a:latin typeface="Times New Roman" panose="02020603050405020304" pitchFamily="18" charset="0"/>
                <a:ea typeface="Calibri" panose="020F0502020204030204" pitchFamily="34" charset="0"/>
                <a:cs typeface="Times New Roman" panose="02020603050405020304" pitchFamily="18" charset="0"/>
              </a:rPr>
              <a:t>Dhatrak</a:t>
            </a:r>
            <a:r>
              <a:rPr lang="en-IN" sz="1300" kern="100" dirty="0">
                <a:effectLst/>
                <a:latin typeface="Times New Roman" panose="02020603050405020304" pitchFamily="18" charset="0"/>
                <a:ea typeface="Calibri" panose="020F0502020204030204" pitchFamily="34" charset="0"/>
                <a:cs typeface="Times New Roman" panose="02020603050405020304" pitchFamily="18" charset="0"/>
              </a:rPr>
              <a:t> AA, Sundar RNS. Male Partner Involvement in Birth Preparedness, Complication Readiness and Obstetric Emergencies in Central Rural India: A Cross-Sectional Study. Cureus [Internet]. 2024 May 12 [cited 2025 Jun 10]; Available from: https://www.cureus.com/articles/251967-male-partner-involvement-in-birth-preparedness-complication-readiness-and-obstetric-emergencies-in-central-rural-india-a-cross-sectional-study</a:t>
            </a:r>
            <a:endParaRPr lang="en-IN" sz="13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startAt="25"/>
            </a:pPr>
            <a:r>
              <a:rPr lang="en-IN" sz="1300" dirty="0">
                <a:effectLst/>
                <a:latin typeface="Times New Roman" panose="02020603050405020304" pitchFamily="18" charset="0"/>
                <a:ea typeface="Calibri" panose="020F0502020204030204" pitchFamily="34" charset="0"/>
              </a:rPr>
              <a:t>Bloom SS, </a:t>
            </a:r>
            <a:r>
              <a:rPr lang="en-IN" sz="1300" dirty="0" err="1">
                <a:effectLst/>
                <a:latin typeface="Times New Roman" panose="02020603050405020304" pitchFamily="18" charset="0"/>
                <a:ea typeface="Calibri" panose="020F0502020204030204" pitchFamily="34" charset="0"/>
              </a:rPr>
              <a:t>Wypij</a:t>
            </a:r>
            <a:r>
              <a:rPr lang="en-IN" sz="1300" dirty="0">
                <a:effectLst/>
                <a:latin typeface="Times New Roman" panose="02020603050405020304" pitchFamily="18" charset="0"/>
                <a:ea typeface="Calibri" panose="020F0502020204030204" pitchFamily="34" charset="0"/>
              </a:rPr>
              <a:t> D, Das Gupta M. Dimensions of women’s autonomy and the influence on maternal health care utilization in a North Indian city. Demography. 2001 </a:t>
            </a:r>
          </a:p>
        </p:txBody>
      </p:sp>
    </p:spTree>
    <p:extLst>
      <p:ext uri="{BB962C8B-B14F-4D97-AF65-F5344CB8AC3E}">
        <p14:creationId xmlns:p14="http://schemas.microsoft.com/office/powerpoint/2010/main" val="2455557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0" y="210237"/>
            <a:ext cx="12192000" cy="520014"/>
          </a:xfrm>
          <a:solidFill>
            <a:schemeClr val="accent6">
              <a:lumMod val="40000"/>
              <a:lumOff val="60000"/>
            </a:schemeClr>
          </a:solidFill>
        </p:spPr>
        <p:txBody>
          <a:bodyPr>
            <a:normAutofit fontScale="90000"/>
          </a:bodyPr>
          <a:lstStyle/>
          <a:p>
            <a:pPr algn="ctr"/>
            <a:r>
              <a:rPr lang="en-IN" b="1" dirty="0"/>
              <a:t>Dissertation Experiences</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26</a:t>
            </a:fld>
            <a:endParaRPr lang="en-IN"/>
          </a:p>
        </p:txBody>
      </p:sp>
      <p:sp>
        <p:nvSpPr>
          <p:cNvPr id="23" name="TextBox 22">
            <a:extLst>
              <a:ext uri="{FF2B5EF4-FFF2-40B4-BE49-F238E27FC236}">
                <a16:creationId xmlns:a16="http://schemas.microsoft.com/office/drawing/2014/main" id="{6CDEA69D-6423-8DA4-476C-897F099463FE}"/>
              </a:ext>
            </a:extLst>
          </p:cNvPr>
          <p:cNvSpPr txBox="1"/>
          <p:nvPr/>
        </p:nvSpPr>
        <p:spPr>
          <a:xfrm>
            <a:off x="378563" y="942853"/>
            <a:ext cx="11596420"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During my dissertation at Piramal </a:t>
            </a:r>
            <a:r>
              <a:rPr kumimoji="0" lang="en-US" altLang="en-US" sz="1800" b="0" i="0" u="none" strike="noStrike" cap="none" normalizeH="0" baseline="0" dirty="0" err="1">
                <a:ln>
                  <a:noFill/>
                </a:ln>
                <a:solidFill>
                  <a:schemeClr val="tx1"/>
                </a:solidFill>
                <a:effectLst/>
                <a:latin typeface="Arial" panose="020B0604020202020204" pitchFamily="34" charset="0"/>
              </a:rPr>
              <a:t>swasthya</a:t>
            </a:r>
            <a:r>
              <a:rPr kumimoji="0" lang="en-US" altLang="en-US" sz="1800" b="0" i="0" u="none" strike="noStrike" cap="none" normalizeH="0" baseline="0" dirty="0">
                <a:ln>
                  <a:noFill/>
                </a:ln>
                <a:solidFill>
                  <a:schemeClr val="tx1"/>
                </a:solidFill>
                <a:effectLst/>
                <a:latin typeface="Arial" panose="020B0604020202020204" pitchFamily="34" charset="0"/>
              </a:rPr>
              <a:t>, I had the opportunity to develop a diverse set of skills that have significantly contributed to my professional growth.</a:t>
            </a:r>
          </a:p>
        </p:txBody>
      </p:sp>
      <p:sp>
        <p:nvSpPr>
          <p:cNvPr id="25" name="TextBox 24">
            <a:extLst>
              <a:ext uri="{FF2B5EF4-FFF2-40B4-BE49-F238E27FC236}">
                <a16:creationId xmlns:a16="http://schemas.microsoft.com/office/drawing/2014/main" id="{C2190651-CC07-4D64-5A0A-7A3753F50400}"/>
              </a:ext>
            </a:extLst>
          </p:cNvPr>
          <p:cNvSpPr txBox="1"/>
          <p:nvPr/>
        </p:nvSpPr>
        <p:spPr>
          <a:xfrm>
            <a:off x="399297" y="2305108"/>
            <a:ext cx="1940704" cy="1213276"/>
          </a:xfrm>
          <a:prstGeom prst="rect">
            <a:avLst/>
          </a:prstGeom>
          <a:solidFill>
            <a:schemeClr val="tx1">
              <a:lumMod val="65000"/>
              <a:lumOff val="35000"/>
            </a:schemeClr>
          </a:solid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ADVANCED EXCEL</a:t>
            </a:r>
            <a:endParaRPr lang="en-US" sz="1700" kern="1200" dirty="0">
              <a:solidFill>
                <a:schemeClr val="bg1"/>
              </a:solidFill>
            </a:endParaRPr>
          </a:p>
        </p:txBody>
      </p:sp>
      <p:sp>
        <p:nvSpPr>
          <p:cNvPr id="26" name="TextBox 25">
            <a:extLst>
              <a:ext uri="{FF2B5EF4-FFF2-40B4-BE49-F238E27FC236}">
                <a16:creationId xmlns:a16="http://schemas.microsoft.com/office/drawing/2014/main" id="{80CDCAB7-21AE-1D79-629B-D5BF6281D145}"/>
              </a:ext>
            </a:extLst>
          </p:cNvPr>
          <p:cNvSpPr txBox="1"/>
          <p:nvPr/>
        </p:nvSpPr>
        <p:spPr>
          <a:xfrm>
            <a:off x="399297" y="3815371"/>
            <a:ext cx="1940704" cy="1213276"/>
          </a:xfrm>
          <a:prstGeom prst="rect">
            <a:avLst/>
          </a:prstGeom>
          <a:solidFill>
            <a:schemeClr val="accent6"/>
          </a:solid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SASS FOR DATA ANALYSIS</a:t>
            </a:r>
            <a:endParaRPr lang="en-US" sz="1700" kern="1200" dirty="0">
              <a:solidFill>
                <a:schemeClr val="bg1"/>
              </a:solidFill>
            </a:endParaRPr>
          </a:p>
        </p:txBody>
      </p:sp>
      <p:sp>
        <p:nvSpPr>
          <p:cNvPr id="27" name="TextBox 26">
            <a:extLst>
              <a:ext uri="{FF2B5EF4-FFF2-40B4-BE49-F238E27FC236}">
                <a16:creationId xmlns:a16="http://schemas.microsoft.com/office/drawing/2014/main" id="{F6FA34C3-7812-F33D-71C5-112826BE76ED}"/>
              </a:ext>
            </a:extLst>
          </p:cNvPr>
          <p:cNvSpPr txBox="1"/>
          <p:nvPr/>
        </p:nvSpPr>
        <p:spPr>
          <a:xfrm>
            <a:off x="399297" y="5308508"/>
            <a:ext cx="1940704" cy="1213277"/>
          </a:xfrm>
          <a:prstGeom prst="rect">
            <a:avLst/>
          </a:prstGeom>
          <a:solidFill>
            <a:srgbClr val="7030A0"/>
          </a:solid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RESEARCH METHODOLOGY &amp; EPIDEMIOLOGY </a:t>
            </a:r>
            <a:endParaRPr lang="en-US" sz="1700" kern="1200" dirty="0">
              <a:solidFill>
                <a:schemeClr val="bg1"/>
              </a:solidFill>
            </a:endParaRPr>
          </a:p>
        </p:txBody>
      </p:sp>
      <p:sp>
        <p:nvSpPr>
          <p:cNvPr id="28" name="TextBox 27">
            <a:extLst>
              <a:ext uri="{FF2B5EF4-FFF2-40B4-BE49-F238E27FC236}">
                <a16:creationId xmlns:a16="http://schemas.microsoft.com/office/drawing/2014/main" id="{249EF530-39D8-79B3-E77B-39FB9329EAB6}"/>
              </a:ext>
            </a:extLst>
          </p:cNvPr>
          <p:cNvSpPr txBox="1"/>
          <p:nvPr/>
        </p:nvSpPr>
        <p:spPr>
          <a:xfrm>
            <a:off x="3077789" y="2244133"/>
            <a:ext cx="1940704" cy="1213276"/>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TOOL VALIDATION(CAPI TESTING)</a:t>
            </a:r>
            <a:endParaRPr lang="en-US" sz="1700" kern="1200" dirty="0">
              <a:solidFill>
                <a:schemeClr val="bg1"/>
              </a:solidFill>
            </a:endParaRPr>
          </a:p>
        </p:txBody>
      </p:sp>
      <p:sp>
        <p:nvSpPr>
          <p:cNvPr id="29" name="TextBox 28">
            <a:extLst>
              <a:ext uri="{FF2B5EF4-FFF2-40B4-BE49-F238E27FC236}">
                <a16:creationId xmlns:a16="http://schemas.microsoft.com/office/drawing/2014/main" id="{99AAC861-0C16-91EF-E3FD-E93231B43735}"/>
              </a:ext>
            </a:extLst>
          </p:cNvPr>
          <p:cNvSpPr txBox="1"/>
          <p:nvPr/>
        </p:nvSpPr>
        <p:spPr>
          <a:xfrm>
            <a:off x="3077789" y="3815371"/>
            <a:ext cx="1940704" cy="1213276"/>
          </a:xfrm>
          <a:prstGeom prst="rect">
            <a:avLst/>
          </a:prstGeom>
          <a:solidFill>
            <a:schemeClr val="tx2">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PROBLEM SOLVING SKILLS</a:t>
            </a:r>
            <a:endParaRPr lang="en-US" sz="1700" kern="1200" dirty="0">
              <a:solidFill>
                <a:schemeClr val="bg1"/>
              </a:solidFill>
            </a:endParaRPr>
          </a:p>
        </p:txBody>
      </p:sp>
      <p:sp>
        <p:nvSpPr>
          <p:cNvPr id="30" name="TextBox 29">
            <a:extLst>
              <a:ext uri="{FF2B5EF4-FFF2-40B4-BE49-F238E27FC236}">
                <a16:creationId xmlns:a16="http://schemas.microsoft.com/office/drawing/2014/main" id="{B6F4FEA2-3AC3-8B4C-9675-C14F5B2B924C}"/>
              </a:ext>
            </a:extLst>
          </p:cNvPr>
          <p:cNvSpPr txBox="1"/>
          <p:nvPr/>
        </p:nvSpPr>
        <p:spPr>
          <a:xfrm>
            <a:off x="3077789" y="5308508"/>
            <a:ext cx="1940704" cy="1213276"/>
          </a:xfrm>
          <a:prstGeom prst="rect">
            <a:avLst/>
          </a:prstGeom>
          <a:solidFill>
            <a:schemeClr val="accent2">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TIME MANAGEMENT </a:t>
            </a:r>
            <a:endParaRPr lang="en-US" sz="1700" kern="1200" dirty="0">
              <a:solidFill>
                <a:schemeClr val="bg1"/>
              </a:solidFill>
            </a:endParaRPr>
          </a:p>
        </p:txBody>
      </p:sp>
      <p:sp>
        <p:nvSpPr>
          <p:cNvPr id="32" name="TextBox 31">
            <a:extLst>
              <a:ext uri="{FF2B5EF4-FFF2-40B4-BE49-F238E27FC236}">
                <a16:creationId xmlns:a16="http://schemas.microsoft.com/office/drawing/2014/main" id="{055F136A-3495-0A7F-2C48-FE8EA30D80CC}"/>
              </a:ext>
            </a:extLst>
          </p:cNvPr>
          <p:cNvSpPr txBox="1"/>
          <p:nvPr/>
        </p:nvSpPr>
        <p:spPr>
          <a:xfrm>
            <a:off x="6494070" y="2822362"/>
            <a:ext cx="5100522" cy="2031325"/>
          </a:xfrm>
          <a:prstGeom prst="rect">
            <a:avLst/>
          </a:prstGeom>
          <a:noFill/>
        </p:spPr>
        <p:txBody>
          <a:bodyPr wrap="square">
            <a:spAutoFit/>
          </a:bodyPr>
          <a:lstStyle/>
          <a:p>
            <a:r>
              <a:rPr lang="en-US" dirty="0"/>
              <a:t>Overall, this internship experience has helped me with both technical and soft skills that are essential for a successful career in public health jobs. The use of hard skills in data management and analysis, along with the soft skills in time management, problem-solving, and teamwork, has prepared me to tackle future challenges with confidence.</a:t>
            </a:r>
            <a:endParaRPr lang="en-IN" dirty="0"/>
          </a:p>
        </p:txBody>
      </p:sp>
    </p:spTree>
    <p:extLst>
      <p:ext uri="{BB962C8B-B14F-4D97-AF65-F5344CB8AC3E}">
        <p14:creationId xmlns:p14="http://schemas.microsoft.com/office/powerpoint/2010/main" val="478297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136525"/>
            <a:ext cx="10515600" cy="1024763"/>
          </a:xfrm>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27</a:t>
            </a:fld>
            <a:endParaRPr lang="en-IN"/>
          </a:p>
        </p:txBody>
      </p:sp>
      <p:pic>
        <p:nvPicPr>
          <p:cNvPr id="6" name="Picture 5">
            <a:extLst>
              <a:ext uri="{FF2B5EF4-FFF2-40B4-BE49-F238E27FC236}">
                <a16:creationId xmlns:a16="http://schemas.microsoft.com/office/drawing/2014/main" id="{C05AC8E4-379F-6059-CEF7-15022E375D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183" y="1161289"/>
            <a:ext cx="4160273" cy="4696586"/>
          </a:xfrm>
          <a:prstGeom prst="rect">
            <a:avLst/>
          </a:prstGeom>
        </p:spPr>
      </p:pic>
      <p:pic>
        <p:nvPicPr>
          <p:cNvPr id="5" name="Picture 4">
            <a:extLst>
              <a:ext uri="{FF2B5EF4-FFF2-40B4-BE49-F238E27FC236}">
                <a16:creationId xmlns:a16="http://schemas.microsoft.com/office/drawing/2014/main" id="{C0BD8AD7-BA9F-32BB-09E5-3075B7E96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3782" y="1401775"/>
            <a:ext cx="5640018" cy="4456099"/>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1735931" y="42143"/>
            <a:ext cx="7972425" cy="718484"/>
          </a:xfrm>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28</a:t>
            </a:fld>
            <a:endParaRPr lang="en-IN"/>
          </a:p>
        </p:txBody>
      </p:sp>
      <p:pic>
        <p:nvPicPr>
          <p:cNvPr id="13" name="Picture 12">
            <a:extLst>
              <a:ext uri="{FF2B5EF4-FFF2-40B4-BE49-F238E27FC236}">
                <a16:creationId xmlns:a16="http://schemas.microsoft.com/office/drawing/2014/main" id="{A1B7547A-A4D4-BDCC-370A-8D67D6D757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2410" y="933842"/>
            <a:ext cx="4142080" cy="5422508"/>
          </a:xfrm>
          <a:prstGeom prst="rect">
            <a:avLst/>
          </a:prstGeom>
        </p:spPr>
      </p:pic>
      <p:pic>
        <p:nvPicPr>
          <p:cNvPr id="3" name="Picture 2">
            <a:extLst>
              <a:ext uri="{FF2B5EF4-FFF2-40B4-BE49-F238E27FC236}">
                <a16:creationId xmlns:a16="http://schemas.microsoft.com/office/drawing/2014/main" id="{19326A96-CF8D-1CF5-8E5C-C1C0B5F239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637" y="933842"/>
            <a:ext cx="4066881" cy="5422508"/>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50E8C-583F-416A-6973-5EC057A39BB3}"/>
              </a:ext>
            </a:extLst>
          </p:cNvPr>
          <p:cNvPicPr>
            <a:picLocks noChangeAspect="1"/>
          </p:cNvPicPr>
          <p:nvPr/>
        </p:nvPicPr>
        <p:blipFill>
          <a:blip r:embed="rId2"/>
          <a:stretch>
            <a:fillRect/>
          </a:stretch>
        </p:blipFill>
        <p:spPr>
          <a:xfrm>
            <a:off x="4121741" y="991664"/>
            <a:ext cx="3948517" cy="3229536"/>
          </a:xfrm>
          <a:prstGeom prst="rect">
            <a:avLst/>
          </a:prstGeom>
        </p:spPr>
      </p:pic>
      <p:sp>
        <p:nvSpPr>
          <p:cNvPr id="6" name="TextBox 5">
            <a:extLst>
              <a:ext uri="{FF2B5EF4-FFF2-40B4-BE49-F238E27FC236}">
                <a16:creationId xmlns:a16="http://schemas.microsoft.com/office/drawing/2014/main" id="{7846B97D-9B83-078D-7A5A-4AC11FC82C19}"/>
              </a:ext>
            </a:extLst>
          </p:cNvPr>
          <p:cNvSpPr txBox="1"/>
          <p:nvPr/>
        </p:nvSpPr>
        <p:spPr>
          <a:xfrm>
            <a:off x="3047359" y="4405616"/>
            <a:ext cx="6097280" cy="587148"/>
          </a:xfrm>
          <a:prstGeom prst="rect">
            <a:avLst/>
          </a:prstGeom>
          <a:noFill/>
        </p:spPr>
        <p:txBody>
          <a:bodyPr wrap="square">
            <a:spAutoFit/>
          </a:bodyPr>
          <a:lstStyle/>
          <a:p>
            <a:pPr algn="ctr">
              <a:lnSpc>
                <a:spcPct val="150000"/>
              </a:lnSpc>
              <a:spcBef>
                <a:spcPts val="100"/>
              </a:spcBef>
              <a:spcAft>
                <a:spcPts val="1000"/>
              </a:spcAft>
            </a:pPr>
            <a:r>
              <a:rPr lang="en-IN" sz="2400" b="1" u="sng" kern="0" dirty="0">
                <a:effectLst/>
                <a:latin typeface="Times New Roman" panose="02020603050405020304" pitchFamily="18" charset="0"/>
                <a:ea typeface="Times New Roman" panose="02020603050405020304" pitchFamily="18" charset="0"/>
                <a:cs typeface="Times New Roman" panose="02020603050405020304" pitchFamily="18" charset="0"/>
              </a:rPr>
              <a:t>THANKYOU</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8883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0" y="0"/>
            <a:ext cx="12192000" cy="653451"/>
          </a:xfrm>
          <a:solidFill>
            <a:schemeClr val="accent6">
              <a:lumMod val="40000"/>
              <a:lumOff val="60000"/>
            </a:schemeClr>
          </a:solidFill>
        </p:spPr>
        <p:txBody>
          <a:bodyPr>
            <a:normAutofit/>
          </a:bodyPr>
          <a:lstStyle/>
          <a:p>
            <a:pPr marL="8145" algn="ctr" defTabSz="914400">
              <a:lnSpc>
                <a:spcPct val="90000"/>
              </a:lnSpc>
              <a:spcBef>
                <a:spcPct val="0"/>
              </a:spcBef>
              <a:spcAft>
                <a:spcPts val="600"/>
              </a:spcAft>
            </a:pPr>
            <a:r>
              <a:rPr lang="en-US" sz="3600" b="1" cap="all" spc="-3"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rPr>
              <a:t>Introduction</a:t>
            </a:r>
            <a:endParaRPr lang="en-US" sz="3600" b="1" cap="all" dirty="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339988" y="1309983"/>
            <a:ext cx="11512024" cy="4904551"/>
          </a:xfrm>
        </p:spPr>
        <p:txBody>
          <a:bodyPr>
            <a:noAutofit/>
          </a:bodyPr>
          <a:lstStyle/>
          <a:p>
            <a:r>
              <a:rPr lang="en-US" sz="2000" dirty="0"/>
              <a:t>Antenatal care (ANC) is essential for protecting the health and well-being of both mothers and babies. Regular check-ups during pregnancy help in managing early complications. The World Health Organization recommends at least four ANC visits during pregnancy to promote regular check-ups to ensure safe pregnancies and deliveries.</a:t>
            </a:r>
          </a:p>
          <a:p>
            <a:r>
              <a:rPr lang="en-US" sz="2000" dirty="0"/>
              <a:t>But still, maternal deaths remain high—in 2020, nearly </a:t>
            </a:r>
            <a:r>
              <a:rPr lang="en-US" sz="2000" b="1" dirty="0"/>
              <a:t>287,000</a:t>
            </a:r>
            <a:r>
              <a:rPr lang="en-US" sz="2000" dirty="0"/>
              <a:t> women died from pregnancy-related causes, with 95% of these deaths happening in low- and lower-middle-income countries. the United Nations aims to reduce the global MMR to 70 per 100,000 live births by 2030.</a:t>
            </a:r>
          </a:p>
          <a:p>
            <a:r>
              <a:rPr lang="en-US" sz="2000" dirty="0"/>
              <a:t>The MMR of India has declined from </a:t>
            </a:r>
            <a:r>
              <a:rPr lang="en-US" sz="2000" b="1" dirty="0"/>
              <a:t>130</a:t>
            </a:r>
            <a:r>
              <a:rPr lang="en-US" sz="2000" dirty="0"/>
              <a:t> in 2014–2016 to </a:t>
            </a:r>
            <a:r>
              <a:rPr lang="en-US" sz="2000" b="1" dirty="0"/>
              <a:t>97</a:t>
            </a:r>
            <a:r>
              <a:rPr lang="en-US" sz="2000" dirty="0"/>
              <a:t> in 2018–2020. However, disparities persist across states. In Bihar, the MMR remains higher than the national average, reducing from </a:t>
            </a:r>
            <a:r>
              <a:rPr lang="en-US" sz="2000" b="1" dirty="0"/>
              <a:t>165</a:t>
            </a:r>
            <a:r>
              <a:rPr lang="en-US" sz="2000" dirty="0"/>
              <a:t> to </a:t>
            </a:r>
            <a:r>
              <a:rPr lang="en-US" sz="2000" b="1" dirty="0"/>
              <a:t>118</a:t>
            </a:r>
            <a:r>
              <a:rPr lang="en-US" sz="2000" dirty="0"/>
              <a:t> over the same period. </a:t>
            </a:r>
          </a:p>
          <a:p>
            <a:r>
              <a:rPr lang="en-US" sz="2000" dirty="0"/>
              <a:t>According to NFHS-5, 58.1% of women in India received four or more ANC visits. In contrast, Bihar lags significantly behind, with only 25.2% of women completing four or more ANC visits.</a:t>
            </a:r>
          </a:p>
          <a:p>
            <a:r>
              <a:rPr lang="en-US" sz="2000" dirty="0"/>
              <a:t>Bihar, one of India's most populous and economically challenged states where majority of population resides in rural areas with limited access to quality maternal healthcare.</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TextBox 4">
            <a:extLst>
              <a:ext uri="{FF2B5EF4-FFF2-40B4-BE49-F238E27FC236}">
                <a16:creationId xmlns:a16="http://schemas.microsoft.com/office/drawing/2014/main" id="{F6350458-F672-FF7E-598C-F984F8AE2765}"/>
              </a:ext>
            </a:extLst>
          </p:cNvPr>
          <p:cNvSpPr txBox="1"/>
          <p:nvPr/>
        </p:nvSpPr>
        <p:spPr>
          <a:xfrm>
            <a:off x="508000" y="1192725"/>
            <a:ext cx="11176000" cy="5016758"/>
          </a:xfrm>
          <a:prstGeom prst="rect">
            <a:avLst/>
          </a:prstGeom>
          <a:noFill/>
        </p:spPr>
        <p:txBody>
          <a:bodyPr wrap="square">
            <a:spAutoFit/>
          </a:bodyPr>
          <a:lstStyle/>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Government of India has launched initiatives like </a:t>
            </a:r>
            <a:r>
              <a:rPr lang="en-US" sz="2000" b="1" dirty="0">
                <a:latin typeface="Times New Roman" panose="02020603050405020304" pitchFamily="18" charset="0"/>
                <a:cs typeface="Times New Roman" panose="02020603050405020304" pitchFamily="18" charset="0"/>
              </a:rPr>
              <a:t>Janani Suraksha Yojana </a:t>
            </a:r>
            <a:r>
              <a:rPr lang="en-US" sz="2000" dirty="0">
                <a:latin typeface="Times New Roman" panose="02020603050405020304" pitchFamily="18" charset="0"/>
                <a:cs typeface="Times New Roman" panose="02020603050405020304" pitchFamily="18" charset="0"/>
              </a:rPr>
              <a:t>(JSY) and </a:t>
            </a:r>
            <a:r>
              <a:rPr lang="en-US" sz="2000" b="1" dirty="0">
                <a:latin typeface="Times New Roman" panose="02020603050405020304" pitchFamily="18" charset="0"/>
                <a:cs typeface="Times New Roman" panose="02020603050405020304" pitchFamily="18" charset="0"/>
              </a:rPr>
              <a:t>Pradhan Mantri </a:t>
            </a:r>
            <a:r>
              <a:rPr lang="en-US" sz="2000" b="1" dirty="0" err="1">
                <a:latin typeface="Times New Roman" panose="02020603050405020304" pitchFamily="18" charset="0"/>
                <a:cs typeface="Times New Roman" panose="02020603050405020304" pitchFamily="18" charset="0"/>
              </a:rPr>
              <a:t>Surakshit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Matritva</a:t>
            </a:r>
            <a:r>
              <a:rPr lang="en-US" sz="2000" b="1" dirty="0">
                <a:latin typeface="Times New Roman" panose="02020603050405020304" pitchFamily="18" charset="0"/>
                <a:cs typeface="Times New Roman" panose="02020603050405020304" pitchFamily="18" charset="0"/>
              </a:rPr>
              <a:t> Abhiyan</a:t>
            </a:r>
            <a:r>
              <a:rPr lang="en-US" sz="2000" dirty="0">
                <a:latin typeface="Times New Roman" panose="02020603050405020304" pitchFamily="18" charset="0"/>
                <a:cs typeface="Times New Roman" panose="02020603050405020304" pitchFamily="18" charset="0"/>
              </a:rPr>
              <a:t> (PMSMA) to promote institutional deliveries and ANC visits. However, Bihar still faces limited resources and poor infrastructure.</a:t>
            </a:r>
          </a:p>
          <a:p>
            <a:endParaRPr lang="en-US" sz="2000" dirty="0"/>
          </a:p>
          <a:p>
            <a:pPr marL="285750" indent="-285750">
              <a:buFont typeface="Arial" panose="020B0604020202020204" pitchFamily="34" charset="0"/>
              <a:buChar char="•"/>
            </a:pPr>
            <a:r>
              <a:rPr lang="en-US" sz="2000" dirty="0"/>
              <a:t>Birth preparedness is also an important issue in Bihar because of lack of essential plans for delivery. According to the </a:t>
            </a:r>
            <a:r>
              <a:rPr lang="en-US" sz="2000" b="1" dirty="0"/>
              <a:t>World Health Organization (WHO)</a:t>
            </a:r>
            <a:r>
              <a:rPr lang="en-US" sz="2000" dirty="0"/>
              <a:t>, </a:t>
            </a:r>
            <a:r>
              <a:rPr lang="en-US" sz="2000" b="1" dirty="0"/>
              <a:t>birth preparedness</a:t>
            </a:r>
            <a:r>
              <a:rPr lang="en-US" sz="2000" dirty="0"/>
              <a:t> involves pre planning before normal birth, which includes identifying a place of delivery, arranging transport, saving money for delivery-related expenses, selecting a birth companion, and identifying a potential blood donor.</a:t>
            </a:r>
          </a:p>
          <a:p>
            <a:endParaRPr lang="en-US" sz="2000" dirty="0"/>
          </a:p>
          <a:p>
            <a:pPr marL="285750" indent="-285750">
              <a:buFont typeface="Arial" panose="020B0604020202020204" pitchFamily="34" charset="0"/>
              <a:buChar char="•"/>
            </a:pPr>
            <a:r>
              <a:rPr lang="en-US" sz="2000" dirty="0"/>
              <a:t>These actions are crucial for preventing delays in seeking, reaching, and receiving care during childbirth. However, in Bihar, low education levels, poverty, and gender norms inhibits these components which cause further complication.</a:t>
            </a:r>
          </a:p>
          <a:p>
            <a:endParaRPr lang="en-US" sz="2000" dirty="0"/>
          </a:p>
          <a:p>
            <a:pPr marL="285750" indent="-285750">
              <a:buFont typeface="Arial" panose="020B0604020202020204" pitchFamily="34" charset="0"/>
              <a:buChar char="•"/>
            </a:pPr>
            <a:r>
              <a:rPr lang="en-US" sz="2000" dirty="0"/>
              <a:t>there is a critical need to understand the patterns and determinants of antenatal care utilization and birth preparedness in Bihar to inform targeted interventions and improve maternal health outcomes in the state.</a:t>
            </a:r>
          </a:p>
        </p:txBody>
      </p:sp>
      <p:sp>
        <p:nvSpPr>
          <p:cNvPr id="10" name="Title 1">
            <a:extLst>
              <a:ext uri="{FF2B5EF4-FFF2-40B4-BE49-F238E27FC236}">
                <a16:creationId xmlns:a16="http://schemas.microsoft.com/office/drawing/2014/main" id="{030AC5BD-8374-A5BD-B4B3-A160CE66E0AC}"/>
              </a:ext>
            </a:extLst>
          </p:cNvPr>
          <p:cNvSpPr txBox="1">
            <a:spLocks/>
          </p:cNvSpPr>
          <p:nvPr/>
        </p:nvSpPr>
        <p:spPr>
          <a:xfrm>
            <a:off x="0" y="0"/>
            <a:ext cx="12192000" cy="653451"/>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145" algn="ctr">
              <a:spcAft>
                <a:spcPts val="600"/>
              </a:spcAft>
            </a:pPr>
            <a:r>
              <a:rPr lang="en-US" sz="3600" b="1" cap="all" spc="-3">
                <a:blipFill>
                  <a:blip r:embed="rId2">
                    <a:extLst>
                      <a:ext uri="{28A0092B-C50C-407E-A947-70E740481C1C}">
                        <a14:useLocalDpi xmlns:a14="http://schemas.microsoft.com/office/drawing/2010/main" val="0"/>
                      </a:ext>
                    </a:extLst>
                  </a:blip>
                  <a:tile tx="6350" ty="-127000" sx="65000" sy="64000" flip="none" algn="tl"/>
                </a:blipFill>
              </a:rPr>
              <a:t>Introduction</a:t>
            </a:r>
            <a:endParaRPr lang="en-US" sz="3600" b="1" cap="all" dirty="0">
              <a:blipFill>
                <a:blip r:embed="rId2">
                  <a:extLst>
                    <a:ext uri="{28A0092B-C50C-407E-A947-70E740481C1C}">
                      <a14:useLocalDpi xmlns:a14="http://schemas.microsoft.com/office/drawing/2010/main" val="0"/>
                    </a:ext>
                  </a:extLst>
                </a:blip>
                <a:tile tx="6350" ty="-127000" sx="65000" sy="64000" flip="none" algn="tl"/>
              </a:blipFill>
            </a:endParaRPr>
          </a:p>
        </p:txBody>
      </p:sp>
    </p:spTree>
    <p:extLst>
      <p:ext uri="{BB962C8B-B14F-4D97-AF65-F5344CB8AC3E}">
        <p14:creationId xmlns:p14="http://schemas.microsoft.com/office/powerpoint/2010/main" val="3024841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7637069" y="0"/>
            <a:ext cx="4554931" cy="6858000"/>
          </a:xfrm>
          <a:solidFill>
            <a:schemeClr val="accent2">
              <a:lumMod val="60000"/>
              <a:lumOff val="40000"/>
            </a:schemeClr>
          </a:solidFill>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547134" y="2134533"/>
            <a:ext cx="6096610" cy="2588934"/>
          </a:xfrm>
        </p:spPr>
        <p:txBody>
          <a:bodyPr>
            <a:normAutofit fontScale="92500" lnSpcReduction="10000"/>
          </a:bodyPr>
          <a:lstStyle/>
          <a:p>
            <a:pPr marL="514350" indent="-514350">
              <a:buFont typeface="+mj-lt"/>
              <a:buAutoNum type="arabicPeriod"/>
            </a:pPr>
            <a:r>
              <a:rPr lang="en-US" dirty="0"/>
              <a:t>To Examine the changes In Antenatal Care visits And Birth Preparedness Among Women Of Rural Bihar across years 2024 and 2025.</a:t>
            </a:r>
          </a:p>
          <a:p>
            <a:pPr marL="514350" indent="-514350">
              <a:buFont typeface="+mj-lt"/>
              <a:buAutoNum type="arabicPeriod"/>
            </a:pPr>
            <a:r>
              <a:rPr lang="en-US" dirty="0"/>
              <a:t>To Examine The Factors Influencing The Antenatal Care Visits And Birth Preparedness. </a:t>
            </a:r>
          </a:p>
          <a:p>
            <a:pPr marL="514350" indent="-514350">
              <a:buFont typeface="+mj-lt"/>
              <a:buAutoNum type="arabicPeriod"/>
            </a:pPr>
            <a:endParaRPr lang="en-US" sz="2800" kern="100"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7798003" y="0"/>
            <a:ext cx="4323892" cy="6858000"/>
          </a:xfrm>
          <a:solidFill>
            <a:schemeClr val="accent6">
              <a:lumMod val="60000"/>
              <a:lumOff val="40000"/>
            </a:schemeClr>
          </a:solidFill>
        </p:spPr>
        <p:txBody>
          <a:bodyPr/>
          <a:lstStyle/>
          <a:p>
            <a:pPr algn="ctr"/>
            <a:r>
              <a:rPr lang="en-IN" b="1" dirty="0"/>
              <a:t>Methodology</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grpSp>
        <p:nvGrpSpPr>
          <p:cNvPr id="10" name="Group 9">
            <a:extLst>
              <a:ext uri="{FF2B5EF4-FFF2-40B4-BE49-F238E27FC236}">
                <a16:creationId xmlns:a16="http://schemas.microsoft.com/office/drawing/2014/main" id="{04030B6F-59D4-BF73-2279-E0952523531E}"/>
              </a:ext>
            </a:extLst>
          </p:cNvPr>
          <p:cNvGrpSpPr/>
          <p:nvPr/>
        </p:nvGrpSpPr>
        <p:grpSpPr>
          <a:xfrm>
            <a:off x="5238973" y="2347669"/>
            <a:ext cx="2448846" cy="1482252"/>
            <a:chOff x="0" y="967208"/>
            <a:chExt cx="2448846" cy="1482252"/>
          </a:xfrm>
          <a:solidFill>
            <a:schemeClr val="tx2">
              <a:lumMod val="75000"/>
            </a:schemeClr>
          </a:solidFill>
        </p:grpSpPr>
        <p:sp>
          <p:nvSpPr>
            <p:cNvPr id="11" name="Rectangle 10">
              <a:extLst>
                <a:ext uri="{FF2B5EF4-FFF2-40B4-BE49-F238E27FC236}">
                  <a16:creationId xmlns:a16="http://schemas.microsoft.com/office/drawing/2014/main" id="{FDD5D580-8BA1-6375-A667-D5320F5F5B5E}"/>
                </a:ext>
              </a:extLst>
            </p:cNvPr>
            <p:cNvSpPr/>
            <p:nvPr/>
          </p:nvSpPr>
          <p:spPr>
            <a:xfrm>
              <a:off x="0" y="980152"/>
              <a:ext cx="2448846" cy="1469308"/>
            </a:xfrm>
            <a:prstGeom prst="rect">
              <a:avLst/>
            </a:prstGeom>
            <a:grp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2" name="TextBox 11">
              <a:extLst>
                <a:ext uri="{FF2B5EF4-FFF2-40B4-BE49-F238E27FC236}">
                  <a16:creationId xmlns:a16="http://schemas.microsoft.com/office/drawing/2014/main" id="{D6863407-0A9E-EC09-E55A-285E88B03575}"/>
                </a:ext>
              </a:extLst>
            </p:cNvPr>
            <p:cNvSpPr txBox="1"/>
            <p:nvPr/>
          </p:nvSpPr>
          <p:spPr>
            <a:xfrm>
              <a:off x="0" y="967208"/>
              <a:ext cx="2448846" cy="148225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dirty="0"/>
                <a:t>TARGET POPULATION</a:t>
              </a:r>
              <a:r>
                <a:rPr lang="en-IN" sz="1700" b="1" kern="1200" dirty="0"/>
                <a:t> </a:t>
              </a:r>
              <a:r>
                <a:rPr lang="en-US" sz="1700" kern="1200" dirty="0"/>
                <a:t> </a:t>
              </a:r>
            </a:p>
            <a:p>
              <a:pPr marL="0" lvl="0" indent="0" algn="ctr" defTabSz="755650">
                <a:lnSpc>
                  <a:spcPct val="90000"/>
                </a:lnSpc>
                <a:spcBef>
                  <a:spcPct val="0"/>
                </a:spcBef>
                <a:spcAft>
                  <a:spcPct val="35000"/>
                </a:spcAft>
                <a:buNone/>
              </a:pPr>
              <a:r>
                <a:rPr lang="en-IN" kern="0" dirty="0">
                  <a:solidFill>
                    <a:schemeClr val="bg1"/>
                  </a:solidFill>
                  <a:latin typeface="Times New Roman" panose="02020603050405020304" pitchFamily="18" charset="0"/>
                  <a:ea typeface="Times New Roman" panose="02020603050405020304" pitchFamily="18" charset="0"/>
                </a:rPr>
                <a:t>M</a:t>
              </a:r>
              <a:r>
                <a:rPr lang="en-IN" sz="1800" kern="0" dirty="0">
                  <a:solidFill>
                    <a:schemeClr val="bg1"/>
                  </a:solidFill>
                  <a:effectLst/>
                  <a:latin typeface="Times New Roman" panose="02020603050405020304" pitchFamily="18" charset="0"/>
                  <a:ea typeface="Times New Roman" panose="02020603050405020304" pitchFamily="18" charset="0"/>
                </a:rPr>
                <a:t>others of 0-5</a:t>
              </a:r>
              <a:r>
                <a:rPr lang="en-IN" kern="0" dirty="0">
                  <a:solidFill>
                    <a:schemeClr val="bg1"/>
                  </a:solidFill>
                  <a:latin typeface="Times New Roman" panose="02020603050405020304" pitchFamily="18" charset="0"/>
                  <a:ea typeface="Times New Roman" panose="02020603050405020304" pitchFamily="18" charset="0"/>
                </a:rPr>
                <a:t> </a:t>
              </a:r>
              <a:r>
                <a:rPr lang="en-IN" sz="1800" kern="0" dirty="0">
                  <a:solidFill>
                    <a:schemeClr val="bg1"/>
                  </a:solidFill>
                  <a:effectLst/>
                  <a:latin typeface="Times New Roman" panose="02020603050405020304" pitchFamily="18" charset="0"/>
                  <a:ea typeface="Times New Roman" panose="02020603050405020304" pitchFamily="18" charset="0"/>
                </a:rPr>
                <a:t>months old children</a:t>
              </a:r>
              <a:endParaRPr lang="en-US" sz="1700" kern="1200" dirty="0">
                <a:solidFill>
                  <a:schemeClr val="bg1"/>
                </a:solidFill>
              </a:endParaRPr>
            </a:p>
          </p:txBody>
        </p:sp>
      </p:grpSp>
      <p:grpSp>
        <p:nvGrpSpPr>
          <p:cNvPr id="15" name="Group 14">
            <a:extLst>
              <a:ext uri="{FF2B5EF4-FFF2-40B4-BE49-F238E27FC236}">
                <a16:creationId xmlns:a16="http://schemas.microsoft.com/office/drawing/2014/main" id="{756EA56F-B80E-6093-6D76-AED981AA0126}"/>
              </a:ext>
            </a:extLst>
          </p:cNvPr>
          <p:cNvGrpSpPr/>
          <p:nvPr/>
        </p:nvGrpSpPr>
        <p:grpSpPr>
          <a:xfrm>
            <a:off x="2726839" y="3545993"/>
            <a:ext cx="2448846" cy="1469308"/>
            <a:chOff x="0" y="980152"/>
            <a:chExt cx="2448846" cy="1469308"/>
          </a:xfrm>
        </p:grpSpPr>
        <p:sp>
          <p:nvSpPr>
            <p:cNvPr id="16" name="Rectangle 15">
              <a:extLst>
                <a:ext uri="{FF2B5EF4-FFF2-40B4-BE49-F238E27FC236}">
                  <a16:creationId xmlns:a16="http://schemas.microsoft.com/office/drawing/2014/main" id="{301C3051-4E98-99AB-8177-9FCA01518A5C}"/>
                </a:ext>
              </a:extLst>
            </p:cNvPr>
            <p:cNvSpPr/>
            <p:nvPr/>
          </p:nvSpPr>
          <p:spPr>
            <a:xfrm>
              <a:off x="0" y="980152"/>
              <a:ext cx="2448846" cy="1469308"/>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7" name="TextBox 16">
              <a:extLst>
                <a:ext uri="{FF2B5EF4-FFF2-40B4-BE49-F238E27FC236}">
                  <a16:creationId xmlns:a16="http://schemas.microsoft.com/office/drawing/2014/main" id="{C6D0B70E-212E-BB46-C96A-D41855B1E0ED}"/>
                </a:ext>
              </a:extLst>
            </p:cNvPr>
            <p:cNvSpPr txBox="1"/>
            <p:nvPr/>
          </p:nvSpPr>
          <p:spPr>
            <a:xfrm>
              <a:off x="0" y="980152"/>
              <a:ext cx="2448846" cy="1469308"/>
            </a:xfrm>
            <a:prstGeom prst="rect">
              <a:avLst/>
            </a:prstGeom>
            <a:solidFill>
              <a:schemeClr val="accent2">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kern="1200" dirty="0"/>
                <a:t>SAMPLE SIZE </a:t>
              </a:r>
              <a:r>
                <a:rPr lang="en-US" sz="1700" kern="1200" dirty="0"/>
                <a:t> </a:t>
              </a:r>
            </a:p>
            <a:p>
              <a:pPr marL="0" lvl="0" indent="0" algn="ctr" defTabSz="755650">
                <a:lnSpc>
                  <a:spcPct val="90000"/>
                </a:lnSpc>
                <a:spcBef>
                  <a:spcPct val="0"/>
                </a:spcBef>
                <a:spcAft>
                  <a:spcPct val="35000"/>
                </a:spcAft>
                <a:buNone/>
              </a:pPr>
              <a:r>
                <a:rPr lang="en-IN" sz="1800" kern="0" dirty="0">
                  <a:solidFill>
                    <a:schemeClr val="bg1"/>
                  </a:solidFill>
                  <a:effectLst/>
                  <a:latin typeface="Times New Roman" panose="02020603050405020304" pitchFamily="18" charset="0"/>
                  <a:ea typeface="Times New Roman" panose="02020603050405020304" pitchFamily="18" charset="0"/>
                </a:rPr>
                <a:t>2,250 mothers</a:t>
              </a:r>
              <a:endParaRPr lang="en-US" sz="1700" kern="1200" dirty="0">
                <a:solidFill>
                  <a:schemeClr val="bg1"/>
                </a:solidFill>
              </a:endParaRPr>
            </a:p>
          </p:txBody>
        </p:sp>
      </p:grpSp>
      <p:grpSp>
        <p:nvGrpSpPr>
          <p:cNvPr id="19" name="Group 18">
            <a:extLst>
              <a:ext uri="{FF2B5EF4-FFF2-40B4-BE49-F238E27FC236}">
                <a16:creationId xmlns:a16="http://schemas.microsoft.com/office/drawing/2014/main" id="{AEFBF158-DB61-1807-BA5C-3899A3ABF60B}"/>
              </a:ext>
            </a:extLst>
          </p:cNvPr>
          <p:cNvGrpSpPr/>
          <p:nvPr/>
        </p:nvGrpSpPr>
        <p:grpSpPr>
          <a:xfrm>
            <a:off x="296212" y="4874098"/>
            <a:ext cx="2384552" cy="1469308"/>
            <a:chOff x="0" y="980152"/>
            <a:chExt cx="2448846" cy="1469308"/>
          </a:xfrm>
          <a:solidFill>
            <a:schemeClr val="tx1">
              <a:lumMod val="75000"/>
              <a:lumOff val="25000"/>
            </a:schemeClr>
          </a:solidFill>
        </p:grpSpPr>
        <p:sp>
          <p:nvSpPr>
            <p:cNvPr id="20" name="Rectangle 19">
              <a:extLst>
                <a:ext uri="{FF2B5EF4-FFF2-40B4-BE49-F238E27FC236}">
                  <a16:creationId xmlns:a16="http://schemas.microsoft.com/office/drawing/2014/main" id="{2D48E5A9-5B6A-B492-E2C9-4BF61E877D80}"/>
                </a:ext>
              </a:extLst>
            </p:cNvPr>
            <p:cNvSpPr/>
            <p:nvPr/>
          </p:nvSpPr>
          <p:spPr>
            <a:xfrm>
              <a:off x="0" y="980152"/>
              <a:ext cx="2448846" cy="1469308"/>
            </a:xfrm>
            <a:prstGeom prst="rect">
              <a:avLst/>
            </a:prstGeom>
            <a:grp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1" name="TextBox 20">
              <a:extLst>
                <a:ext uri="{FF2B5EF4-FFF2-40B4-BE49-F238E27FC236}">
                  <a16:creationId xmlns:a16="http://schemas.microsoft.com/office/drawing/2014/main" id="{BFDD1A53-9DC4-1A81-86D0-02238AE17E0F}"/>
                </a:ext>
              </a:extLst>
            </p:cNvPr>
            <p:cNvSpPr txBox="1"/>
            <p:nvPr/>
          </p:nvSpPr>
          <p:spPr>
            <a:xfrm>
              <a:off x="0" y="980152"/>
              <a:ext cx="2448846" cy="14693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dirty="0"/>
                <a:t>DATA ANALYSIS TOOL</a:t>
              </a:r>
            </a:p>
            <a:p>
              <a:pPr marL="0" lvl="0" indent="0" algn="ctr" defTabSz="755650">
                <a:lnSpc>
                  <a:spcPct val="90000"/>
                </a:lnSpc>
                <a:spcBef>
                  <a:spcPct val="0"/>
                </a:spcBef>
                <a:spcAft>
                  <a:spcPct val="35000"/>
                </a:spcAft>
                <a:buNone/>
              </a:pPr>
              <a:r>
                <a:rPr lang="en-IN" kern="0">
                  <a:solidFill>
                    <a:schemeClr val="bg1"/>
                  </a:solidFill>
                  <a:latin typeface="Times New Roman" panose="02020603050405020304" pitchFamily="18" charset="0"/>
                </a:rPr>
                <a:t>SAS </a:t>
              </a:r>
              <a:r>
                <a:rPr lang="en-IN" kern="0" dirty="0">
                  <a:solidFill>
                    <a:schemeClr val="bg1"/>
                  </a:solidFill>
                  <a:latin typeface="Times New Roman" panose="02020603050405020304" pitchFamily="18" charset="0"/>
                </a:rPr>
                <a:t>SOFTWARE</a:t>
              </a:r>
              <a:endParaRPr lang="en-US" kern="0" dirty="0">
                <a:solidFill>
                  <a:schemeClr val="bg1"/>
                </a:solidFill>
                <a:latin typeface="Times New Roman" panose="02020603050405020304" pitchFamily="18" charset="0"/>
              </a:endParaRPr>
            </a:p>
          </p:txBody>
        </p:sp>
      </p:grpSp>
      <p:grpSp>
        <p:nvGrpSpPr>
          <p:cNvPr id="29" name="Group 28">
            <a:extLst>
              <a:ext uri="{FF2B5EF4-FFF2-40B4-BE49-F238E27FC236}">
                <a16:creationId xmlns:a16="http://schemas.microsoft.com/office/drawing/2014/main" id="{643AEBFB-E081-5A44-C9E2-679AC2C52A3B}"/>
              </a:ext>
            </a:extLst>
          </p:cNvPr>
          <p:cNvGrpSpPr/>
          <p:nvPr/>
        </p:nvGrpSpPr>
        <p:grpSpPr>
          <a:xfrm>
            <a:off x="231918" y="2341197"/>
            <a:ext cx="2448846" cy="1482252"/>
            <a:chOff x="0" y="967208"/>
            <a:chExt cx="2448846" cy="1482252"/>
          </a:xfrm>
        </p:grpSpPr>
        <p:sp>
          <p:nvSpPr>
            <p:cNvPr id="30" name="Rectangle 29">
              <a:extLst>
                <a:ext uri="{FF2B5EF4-FFF2-40B4-BE49-F238E27FC236}">
                  <a16:creationId xmlns:a16="http://schemas.microsoft.com/office/drawing/2014/main" id="{85382E67-3221-7631-BEFD-1E85170CAA47}"/>
                </a:ext>
              </a:extLst>
            </p:cNvPr>
            <p:cNvSpPr/>
            <p:nvPr/>
          </p:nvSpPr>
          <p:spPr>
            <a:xfrm>
              <a:off x="0" y="980152"/>
              <a:ext cx="2448846" cy="1469308"/>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31" name="TextBox 30">
              <a:extLst>
                <a:ext uri="{FF2B5EF4-FFF2-40B4-BE49-F238E27FC236}">
                  <a16:creationId xmlns:a16="http://schemas.microsoft.com/office/drawing/2014/main" id="{FC029ACF-A35D-5A46-8C2B-9C1DA93C1976}"/>
                </a:ext>
              </a:extLst>
            </p:cNvPr>
            <p:cNvSpPr txBox="1"/>
            <p:nvPr/>
          </p:nvSpPr>
          <p:spPr>
            <a:xfrm>
              <a:off x="0" y="967208"/>
              <a:ext cx="2448846" cy="1482252"/>
            </a:xfrm>
            <a:prstGeom prst="rect">
              <a:avLst/>
            </a:prstGeom>
            <a:solidFill>
              <a:schemeClr val="accent5">
                <a:lumMod val="50000"/>
              </a:schemeClr>
            </a:solid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600" b="1" kern="1200" dirty="0"/>
                <a:t>STUDY AREA</a:t>
              </a:r>
            </a:p>
            <a:p>
              <a:pPr marL="0" lvl="0" indent="0" algn="ctr" defTabSz="755650">
                <a:lnSpc>
                  <a:spcPct val="90000"/>
                </a:lnSpc>
                <a:spcBef>
                  <a:spcPct val="0"/>
                </a:spcBef>
                <a:spcAft>
                  <a:spcPct val="35000"/>
                </a:spcAft>
                <a:buNone/>
              </a:pPr>
              <a:r>
                <a:rPr lang="en-IN" sz="1600" kern="0" dirty="0">
                  <a:solidFill>
                    <a:schemeClr val="bg1"/>
                  </a:solidFill>
                  <a:effectLst/>
                  <a:latin typeface="Times New Roman" panose="02020603050405020304" pitchFamily="18" charset="0"/>
                  <a:ea typeface="Times New Roman" panose="02020603050405020304" pitchFamily="18" charset="0"/>
                </a:rPr>
                <a:t>13 districts of Bihar selected randomly from 9 Commissionerate</a:t>
              </a:r>
              <a:endParaRPr lang="en-US" sz="1600" kern="1200" dirty="0">
                <a:solidFill>
                  <a:schemeClr val="bg1"/>
                </a:solidFill>
              </a:endParaRPr>
            </a:p>
          </p:txBody>
        </p:sp>
      </p:grpSp>
      <p:sp>
        <p:nvSpPr>
          <p:cNvPr id="34" name="TextBox 33">
            <a:extLst>
              <a:ext uri="{FF2B5EF4-FFF2-40B4-BE49-F238E27FC236}">
                <a16:creationId xmlns:a16="http://schemas.microsoft.com/office/drawing/2014/main" id="{DA5E1FCB-9D3B-0FC6-78C8-8C75072D19BD}"/>
              </a:ext>
            </a:extLst>
          </p:cNvPr>
          <p:cNvSpPr txBox="1"/>
          <p:nvPr/>
        </p:nvSpPr>
        <p:spPr>
          <a:xfrm>
            <a:off x="5262421" y="4874098"/>
            <a:ext cx="2448846" cy="1482252"/>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b="1" dirty="0"/>
              <a:t>STUDY DESIGN</a:t>
            </a:r>
            <a:endParaRPr lang="en-US" sz="1700" kern="1200" dirty="0"/>
          </a:p>
          <a:p>
            <a:pPr marL="0" lvl="0" indent="0" algn="ctr" defTabSz="755650">
              <a:lnSpc>
                <a:spcPct val="90000"/>
              </a:lnSpc>
              <a:spcBef>
                <a:spcPct val="0"/>
              </a:spcBef>
              <a:spcAft>
                <a:spcPct val="35000"/>
              </a:spcAft>
              <a:buNone/>
            </a:pPr>
            <a:r>
              <a:rPr lang="en-IN" sz="1700" kern="0" dirty="0">
                <a:solidFill>
                  <a:schemeClr val="bg1"/>
                </a:solidFill>
                <a:latin typeface="Times New Roman" panose="02020603050405020304" pitchFamily="18" charset="0"/>
              </a:rPr>
              <a:t>A community based cross-sectional study</a:t>
            </a:r>
            <a:endParaRPr lang="en-US" sz="1700" kern="1200" dirty="0">
              <a:solidFill>
                <a:schemeClr val="bg1"/>
              </a:solidFill>
            </a:endParaRPr>
          </a:p>
        </p:txBody>
      </p:sp>
      <p:grpSp>
        <p:nvGrpSpPr>
          <p:cNvPr id="3" name="Group 2">
            <a:extLst>
              <a:ext uri="{FF2B5EF4-FFF2-40B4-BE49-F238E27FC236}">
                <a16:creationId xmlns:a16="http://schemas.microsoft.com/office/drawing/2014/main" id="{BF574659-F38D-682D-9D29-337F374176B8}"/>
              </a:ext>
            </a:extLst>
          </p:cNvPr>
          <p:cNvGrpSpPr/>
          <p:nvPr/>
        </p:nvGrpSpPr>
        <p:grpSpPr>
          <a:xfrm>
            <a:off x="881460" y="269393"/>
            <a:ext cx="5409212" cy="1469308"/>
            <a:chOff x="0" y="980152"/>
            <a:chExt cx="5409212" cy="1469308"/>
          </a:xfrm>
          <a:solidFill>
            <a:schemeClr val="accent2">
              <a:lumMod val="50000"/>
            </a:schemeClr>
          </a:solidFill>
        </p:grpSpPr>
        <p:sp>
          <p:nvSpPr>
            <p:cNvPr id="5" name="Rectangle 4">
              <a:extLst>
                <a:ext uri="{FF2B5EF4-FFF2-40B4-BE49-F238E27FC236}">
                  <a16:creationId xmlns:a16="http://schemas.microsoft.com/office/drawing/2014/main" id="{7000BD8F-26A8-9DDF-ADE8-9AD163620347}"/>
                </a:ext>
              </a:extLst>
            </p:cNvPr>
            <p:cNvSpPr/>
            <p:nvPr/>
          </p:nvSpPr>
          <p:spPr>
            <a:xfrm>
              <a:off x="0" y="980152"/>
              <a:ext cx="2448846" cy="1469308"/>
            </a:xfrm>
            <a:prstGeom prst="rect">
              <a:avLst/>
            </a:prstGeom>
            <a:grp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6" name="TextBox 5">
              <a:extLst>
                <a:ext uri="{FF2B5EF4-FFF2-40B4-BE49-F238E27FC236}">
                  <a16:creationId xmlns:a16="http://schemas.microsoft.com/office/drawing/2014/main" id="{698B2924-C78A-58F4-731A-5582EBFC05E9}"/>
                </a:ext>
              </a:extLst>
            </p:cNvPr>
            <p:cNvSpPr txBox="1"/>
            <p:nvPr/>
          </p:nvSpPr>
          <p:spPr>
            <a:xfrm>
              <a:off x="0" y="980152"/>
              <a:ext cx="5409212" cy="14693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bg1"/>
                  </a:solidFill>
                </a:rPr>
                <a:t>This Study Is Based On Secondary Data Which Is Collected In 2024 And Again In 2025 In Rural Bihar </a:t>
              </a:r>
            </a:p>
          </p:txBody>
        </p:sp>
      </p:grpSp>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0" y="136525"/>
            <a:ext cx="12192001" cy="763245"/>
          </a:xfrm>
          <a:solidFill>
            <a:schemeClr val="accent6">
              <a:lumMod val="40000"/>
              <a:lumOff val="60000"/>
            </a:schemeClr>
          </a:solidFill>
        </p:spPr>
        <p:txBody>
          <a:bodyPr>
            <a:normAutofit/>
          </a:bodyPr>
          <a:lstStyle/>
          <a:p>
            <a:pPr algn="ctr"/>
            <a:r>
              <a:rPr lang="en-IN" b="1" dirty="0"/>
              <a:t>Data Analysis </a:t>
            </a:r>
            <a:endParaRPr lang="en-IN" dirty="0"/>
          </a:p>
        </p:txBody>
      </p:sp>
      <p:graphicFrame>
        <p:nvGraphicFramePr>
          <p:cNvPr id="6" name="Diagram 5">
            <a:extLst>
              <a:ext uri="{FF2B5EF4-FFF2-40B4-BE49-F238E27FC236}">
                <a16:creationId xmlns:a16="http://schemas.microsoft.com/office/drawing/2014/main" id="{C6443F7E-5F51-B4D6-1C5F-259CE802AAFB}"/>
              </a:ext>
            </a:extLst>
          </p:cNvPr>
          <p:cNvGraphicFramePr/>
          <p:nvPr/>
        </p:nvGraphicFramePr>
        <p:xfrm>
          <a:off x="2632075" y="1607344"/>
          <a:ext cx="6811963" cy="4195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957F9-95E6-2845-CAE8-8CAA246359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50A7B3-79A8-CB21-28AA-92F92DCA4EAB}"/>
              </a:ext>
            </a:extLst>
          </p:cNvPr>
          <p:cNvSpPr>
            <a:spLocks noGrp="1"/>
          </p:cNvSpPr>
          <p:nvPr>
            <p:ph type="title"/>
          </p:nvPr>
        </p:nvSpPr>
        <p:spPr>
          <a:xfrm>
            <a:off x="0" y="-2849"/>
            <a:ext cx="12192001" cy="763245"/>
          </a:xfrm>
          <a:solidFill>
            <a:schemeClr val="accent6">
              <a:lumMod val="40000"/>
              <a:lumOff val="60000"/>
            </a:schemeClr>
          </a:solidFill>
        </p:spPr>
        <p:txBody>
          <a:bodyPr>
            <a:normAutofit/>
          </a:bodyPr>
          <a:lstStyle/>
          <a:p>
            <a:pPr algn="ctr"/>
            <a:r>
              <a:rPr lang="en-IN" b="1" dirty="0"/>
              <a:t>Study Variables</a:t>
            </a:r>
            <a:endParaRPr lang="en-IN" dirty="0"/>
          </a:p>
        </p:txBody>
      </p:sp>
      <p:graphicFrame>
        <p:nvGraphicFramePr>
          <p:cNvPr id="4" name="Table 3">
            <a:extLst>
              <a:ext uri="{FF2B5EF4-FFF2-40B4-BE49-F238E27FC236}">
                <a16:creationId xmlns:a16="http://schemas.microsoft.com/office/drawing/2014/main" id="{7C70A061-A953-C3A8-D2F4-1775048C60FD}"/>
              </a:ext>
            </a:extLst>
          </p:cNvPr>
          <p:cNvGraphicFramePr>
            <a:graphicFrameLocks noGrp="1"/>
          </p:cNvGraphicFramePr>
          <p:nvPr>
            <p:extLst>
              <p:ext uri="{D42A27DB-BD31-4B8C-83A1-F6EECF244321}">
                <p14:modId xmlns:p14="http://schemas.microsoft.com/office/powerpoint/2010/main" val="3265744964"/>
              </p:ext>
            </p:extLst>
          </p:nvPr>
        </p:nvGraphicFramePr>
        <p:xfrm>
          <a:off x="158178" y="2329959"/>
          <a:ext cx="3181483" cy="2806371"/>
        </p:xfrm>
        <a:graphic>
          <a:graphicData uri="http://schemas.openxmlformats.org/drawingml/2006/table">
            <a:tbl>
              <a:tblPr>
                <a:tableStyleId>{21E4AEA4-8DFA-4A89-87EB-49C32662AFE0}</a:tableStyleId>
              </a:tblPr>
              <a:tblGrid>
                <a:gridCol w="3181483">
                  <a:extLst>
                    <a:ext uri="{9D8B030D-6E8A-4147-A177-3AD203B41FA5}">
                      <a16:colId xmlns:a16="http://schemas.microsoft.com/office/drawing/2014/main" val="3311371215"/>
                    </a:ext>
                  </a:extLst>
                </a:gridCol>
              </a:tblGrid>
              <a:tr h="311819">
                <a:tc>
                  <a:txBody>
                    <a:bodyPr/>
                    <a:lstStyle/>
                    <a:p>
                      <a:pPr algn="ctr" fontAlgn="ctr"/>
                      <a:r>
                        <a:rPr lang="en-IN" sz="1800" u="none" strike="noStrike" dirty="0">
                          <a:effectLst/>
                        </a:rPr>
                        <a:t>Age of respondent </a:t>
                      </a:r>
                      <a:endParaRPr lang="en-IN" sz="1800" b="0" i="0" u="none" strike="noStrike" dirty="0">
                        <a:solidFill>
                          <a:srgbClr val="000000"/>
                        </a:solidFill>
                        <a:effectLst/>
                        <a:latin typeface="Calibri" panose="020F0502020204030204" pitchFamily="34" charset="0"/>
                      </a:endParaRPr>
                    </a:p>
                  </a:txBody>
                  <a:tcPr marL="6350" marR="6350" marT="6350" marB="0" anchor="ctr">
                    <a:solidFill>
                      <a:schemeClr val="bg2">
                        <a:lumMod val="90000"/>
                      </a:schemeClr>
                    </a:solidFill>
                  </a:tcPr>
                </a:tc>
                <a:extLst>
                  <a:ext uri="{0D108BD9-81ED-4DB2-BD59-A6C34878D82A}">
                    <a16:rowId xmlns:a16="http://schemas.microsoft.com/office/drawing/2014/main" val="4045569669"/>
                  </a:ext>
                </a:extLst>
              </a:tr>
              <a:tr h="311819">
                <a:tc>
                  <a:txBody>
                    <a:bodyPr/>
                    <a:lstStyle/>
                    <a:p>
                      <a:pPr algn="ctr" fontAlgn="ctr"/>
                      <a:r>
                        <a:rPr lang="en-IN" sz="1800" u="none" strike="noStrike" dirty="0">
                          <a:effectLst/>
                        </a:rPr>
                        <a:t>Caste </a:t>
                      </a:r>
                      <a:endParaRPr lang="en-IN" sz="1800" b="0" i="0" u="none" strike="noStrike" dirty="0">
                        <a:solidFill>
                          <a:srgbClr val="000000"/>
                        </a:solidFill>
                        <a:effectLst/>
                        <a:latin typeface="Calibri" panose="020F0502020204030204" pitchFamily="34" charset="0"/>
                      </a:endParaRPr>
                    </a:p>
                  </a:txBody>
                  <a:tcPr marL="6350" marR="6350" marT="6350" marB="0" anchor="ctr">
                    <a:solidFill>
                      <a:schemeClr val="bg2">
                        <a:lumMod val="90000"/>
                      </a:schemeClr>
                    </a:solidFill>
                  </a:tcPr>
                </a:tc>
                <a:extLst>
                  <a:ext uri="{0D108BD9-81ED-4DB2-BD59-A6C34878D82A}">
                    <a16:rowId xmlns:a16="http://schemas.microsoft.com/office/drawing/2014/main" val="2870467925"/>
                  </a:ext>
                </a:extLst>
              </a:tr>
              <a:tr h="311819">
                <a:tc>
                  <a:txBody>
                    <a:bodyPr/>
                    <a:lstStyle/>
                    <a:p>
                      <a:pPr algn="ctr" fontAlgn="ctr"/>
                      <a:r>
                        <a:rPr lang="en-IN" sz="1800" u="none" strike="noStrike" dirty="0">
                          <a:effectLst/>
                        </a:rPr>
                        <a:t>Religion</a:t>
                      </a:r>
                      <a:endParaRPr lang="en-IN" sz="1800" b="0" i="0" u="none" strike="noStrike" dirty="0">
                        <a:solidFill>
                          <a:srgbClr val="000000"/>
                        </a:solidFill>
                        <a:effectLst/>
                        <a:latin typeface="Calibri" panose="020F0502020204030204" pitchFamily="34" charset="0"/>
                      </a:endParaRPr>
                    </a:p>
                  </a:txBody>
                  <a:tcPr marL="6350" marR="6350" marT="6350" marB="0" anchor="ctr">
                    <a:solidFill>
                      <a:schemeClr val="bg2">
                        <a:lumMod val="90000"/>
                      </a:schemeClr>
                    </a:solidFill>
                  </a:tcPr>
                </a:tc>
                <a:extLst>
                  <a:ext uri="{0D108BD9-81ED-4DB2-BD59-A6C34878D82A}">
                    <a16:rowId xmlns:a16="http://schemas.microsoft.com/office/drawing/2014/main" val="377322639"/>
                  </a:ext>
                </a:extLst>
              </a:tr>
              <a:tr h="311819">
                <a:tc>
                  <a:txBody>
                    <a:bodyPr/>
                    <a:lstStyle/>
                    <a:p>
                      <a:pPr algn="ctr" fontAlgn="ctr"/>
                      <a:r>
                        <a:rPr lang="en-IN" sz="1800" u="none" strike="noStrike" dirty="0">
                          <a:effectLst/>
                        </a:rPr>
                        <a:t>Wealth index</a:t>
                      </a:r>
                      <a:endParaRPr lang="en-IN" sz="1800" b="0" i="0" u="none" strike="noStrike" dirty="0">
                        <a:solidFill>
                          <a:srgbClr val="000000"/>
                        </a:solidFill>
                        <a:effectLst/>
                        <a:latin typeface="Calibri" panose="020F0502020204030204" pitchFamily="34" charset="0"/>
                      </a:endParaRPr>
                    </a:p>
                  </a:txBody>
                  <a:tcPr marL="6350" marR="6350" marT="6350" marB="0" anchor="ctr">
                    <a:solidFill>
                      <a:schemeClr val="bg2">
                        <a:lumMod val="90000"/>
                      </a:schemeClr>
                    </a:solidFill>
                  </a:tcPr>
                </a:tc>
                <a:extLst>
                  <a:ext uri="{0D108BD9-81ED-4DB2-BD59-A6C34878D82A}">
                    <a16:rowId xmlns:a16="http://schemas.microsoft.com/office/drawing/2014/main" val="3670939031"/>
                  </a:ext>
                </a:extLst>
              </a:tr>
              <a:tr h="311819">
                <a:tc>
                  <a:txBody>
                    <a:bodyPr/>
                    <a:lstStyle/>
                    <a:p>
                      <a:pPr algn="ctr" fontAlgn="ctr"/>
                      <a:r>
                        <a:rPr lang="en-IN" sz="1800" u="none" strike="noStrike" dirty="0">
                          <a:effectLst/>
                        </a:rPr>
                        <a:t>Marital status</a:t>
                      </a:r>
                      <a:endParaRPr lang="en-IN" sz="1800" b="0" i="0" u="none" strike="noStrike" dirty="0">
                        <a:solidFill>
                          <a:srgbClr val="000000"/>
                        </a:solidFill>
                        <a:effectLst/>
                        <a:latin typeface="Calibri" panose="020F0502020204030204" pitchFamily="34" charset="0"/>
                      </a:endParaRPr>
                    </a:p>
                  </a:txBody>
                  <a:tcPr marL="6350" marR="6350" marT="6350" marB="0" anchor="ctr">
                    <a:solidFill>
                      <a:schemeClr val="bg2">
                        <a:lumMod val="90000"/>
                      </a:schemeClr>
                    </a:solidFill>
                  </a:tcPr>
                </a:tc>
                <a:extLst>
                  <a:ext uri="{0D108BD9-81ED-4DB2-BD59-A6C34878D82A}">
                    <a16:rowId xmlns:a16="http://schemas.microsoft.com/office/drawing/2014/main" val="1569719823"/>
                  </a:ext>
                </a:extLst>
              </a:tr>
              <a:tr h="311819">
                <a:tc>
                  <a:txBody>
                    <a:bodyPr/>
                    <a:lstStyle/>
                    <a:p>
                      <a:pPr algn="ctr" fontAlgn="ctr"/>
                      <a:r>
                        <a:rPr lang="en-IN" sz="1800" u="none" strike="noStrike" dirty="0">
                          <a:effectLst/>
                        </a:rPr>
                        <a:t>Mother's Education </a:t>
                      </a:r>
                      <a:endParaRPr lang="en-IN" sz="1800" b="0" i="0" u="none" strike="noStrike" dirty="0">
                        <a:solidFill>
                          <a:srgbClr val="000000"/>
                        </a:solidFill>
                        <a:effectLst/>
                        <a:latin typeface="Calibri" panose="020F0502020204030204" pitchFamily="34" charset="0"/>
                      </a:endParaRPr>
                    </a:p>
                  </a:txBody>
                  <a:tcPr marL="6350" marR="6350" marT="6350" marB="0" anchor="ctr">
                    <a:solidFill>
                      <a:schemeClr val="bg2">
                        <a:lumMod val="90000"/>
                      </a:schemeClr>
                    </a:solidFill>
                  </a:tcPr>
                </a:tc>
                <a:extLst>
                  <a:ext uri="{0D108BD9-81ED-4DB2-BD59-A6C34878D82A}">
                    <a16:rowId xmlns:a16="http://schemas.microsoft.com/office/drawing/2014/main" val="994502652"/>
                  </a:ext>
                </a:extLst>
              </a:tr>
              <a:tr h="311819">
                <a:tc>
                  <a:txBody>
                    <a:bodyPr/>
                    <a:lstStyle/>
                    <a:p>
                      <a:pPr algn="ctr" fontAlgn="ctr"/>
                      <a:r>
                        <a:rPr lang="en-IN" sz="1800" u="none" strike="noStrike" dirty="0">
                          <a:effectLst/>
                        </a:rPr>
                        <a:t>Mother's Occupation </a:t>
                      </a:r>
                      <a:endParaRPr lang="en-IN" sz="1800" b="0" i="0" u="none" strike="noStrike" dirty="0">
                        <a:solidFill>
                          <a:srgbClr val="000000"/>
                        </a:solidFill>
                        <a:effectLst/>
                        <a:latin typeface="Calibri" panose="020F0502020204030204" pitchFamily="34" charset="0"/>
                      </a:endParaRPr>
                    </a:p>
                  </a:txBody>
                  <a:tcPr marL="6350" marR="6350" marT="6350" marB="0" anchor="ctr">
                    <a:solidFill>
                      <a:schemeClr val="bg2">
                        <a:lumMod val="90000"/>
                      </a:schemeClr>
                    </a:solidFill>
                  </a:tcPr>
                </a:tc>
                <a:extLst>
                  <a:ext uri="{0D108BD9-81ED-4DB2-BD59-A6C34878D82A}">
                    <a16:rowId xmlns:a16="http://schemas.microsoft.com/office/drawing/2014/main" val="3554862791"/>
                  </a:ext>
                </a:extLst>
              </a:tr>
              <a:tr h="311819">
                <a:tc>
                  <a:txBody>
                    <a:bodyPr/>
                    <a:lstStyle/>
                    <a:p>
                      <a:pPr algn="ctr" fontAlgn="ctr"/>
                      <a:r>
                        <a:rPr lang="en-IN" sz="1800" u="none" strike="noStrike" dirty="0">
                          <a:effectLst/>
                        </a:rPr>
                        <a:t>Father's Education </a:t>
                      </a:r>
                      <a:endParaRPr lang="en-IN" sz="1800" b="0" i="0" u="none" strike="noStrike" dirty="0">
                        <a:solidFill>
                          <a:srgbClr val="000000"/>
                        </a:solidFill>
                        <a:effectLst/>
                        <a:latin typeface="Calibri" panose="020F0502020204030204" pitchFamily="34" charset="0"/>
                      </a:endParaRPr>
                    </a:p>
                  </a:txBody>
                  <a:tcPr marL="6350" marR="6350" marT="6350" marB="0" anchor="ctr">
                    <a:solidFill>
                      <a:schemeClr val="bg2">
                        <a:lumMod val="90000"/>
                      </a:schemeClr>
                    </a:solidFill>
                  </a:tcPr>
                </a:tc>
                <a:extLst>
                  <a:ext uri="{0D108BD9-81ED-4DB2-BD59-A6C34878D82A}">
                    <a16:rowId xmlns:a16="http://schemas.microsoft.com/office/drawing/2014/main" val="3803817518"/>
                  </a:ext>
                </a:extLst>
              </a:tr>
              <a:tr h="311819">
                <a:tc>
                  <a:txBody>
                    <a:bodyPr/>
                    <a:lstStyle/>
                    <a:p>
                      <a:pPr algn="ctr" fontAlgn="ctr"/>
                      <a:r>
                        <a:rPr lang="en-IN" sz="1800" u="none" strike="noStrike" dirty="0">
                          <a:effectLst/>
                        </a:rPr>
                        <a:t>Father's Occupation </a:t>
                      </a:r>
                      <a:endParaRPr lang="en-IN" sz="1800" b="0" i="0" u="none" strike="noStrike" dirty="0">
                        <a:solidFill>
                          <a:srgbClr val="000000"/>
                        </a:solidFill>
                        <a:effectLst/>
                        <a:latin typeface="Calibri" panose="020F0502020204030204" pitchFamily="34" charset="0"/>
                      </a:endParaRPr>
                    </a:p>
                  </a:txBody>
                  <a:tcPr marL="6350" marR="6350" marT="6350" marB="0" anchor="ctr">
                    <a:solidFill>
                      <a:schemeClr val="bg2">
                        <a:lumMod val="90000"/>
                      </a:schemeClr>
                    </a:solidFill>
                  </a:tcPr>
                </a:tc>
                <a:extLst>
                  <a:ext uri="{0D108BD9-81ED-4DB2-BD59-A6C34878D82A}">
                    <a16:rowId xmlns:a16="http://schemas.microsoft.com/office/drawing/2014/main" val="832235094"/>
                  </a:ext>
                </a:extLst>
              </a:tr>
            </a:tbl>
          </a:graphicData>
        </a:graphic>
      </p:graphicFrame>
      <p:graphicFrame>
        <p:nvGraphicFramePr>
          <p:cNvPr id="5" name="Table 4">
            <a:extLst>
              <a:ext uri="{FF2B5EF4-FFF2-40B4-BE49-F238E27FC236}">
                <a16:creationId xmlns:a16="http://schemas.microsoft.com/office/drawing/2014/main" id="{F176F495-2730-D3A7-0DBD-9BE10585F9A2}"/>
              </a:ext>
            </a:extLst>
          </p:cNvPr>
          <p:cNvGraphicFramePr>
            <a:graphicFrameLocks noGrp="1"/>
          </p:cNvGraphicFramePr>
          <p:nvPr>
            <p:extLst>
              <p:ext uri="{D42A27DB-BD31-4B8C-83A1-F6EECF244321}">
                <p14:modId xmlns:p14="http://schemas.microsoft.com/office/powerpoint/2010/main" val="3276109499"/>
              </p:ext>
            </p:extLst>
          </p:nvPr>
        </p:nvGraphicFramePr>
        <p:xfrm>
          <a:off x="3469028" y="2329958"/>
          <a:ext cx="3607967" cy="2806368"/>
        </p:xfrm>
        <a:graphic>
          <a:graphicData uri="http://schemas.openxmlformats.org/drawingml/2006/table">
            <a:tbl>
              <a:tblPr>
                <a:tableStyleId>{5C22544A-7EE6-4342-B048-85BDC9FD1C3A}</a:tableStyleId>
              </a:tblPr>
              <a:tblGrid>
                <a:gridCol w="3607967">
                  <a:extLst>
                    <a:ext uri="{9D8B030D-6E8A-4147-A177-3AD203B41FA5}">
                      <a16:colId xmlns:a16="http://schemas.microsoft.com/office/drawing/2014/main" val="2065287815"/>
                    </a:ext>
                  </a:extLst>
                </a:gridCol>
              </a:tblGrid>
              <a:tr h="467728">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gravida</a:t>
                      </a:r>
                    </a:p>
                  </a:txBody>
                  <a:tcPr marL="6350" marR="6350" marT="6350" marB="0" anchor="ctr">
                    <a:solidFill>
                      <a:schemeClr val="bg2">
                        <a:lumMod val="90000"/>
                      </a:schemeClr>
                    </a:solidFill>
                  </a:tcPr>
                </a:tc>
                <a:extLst>
                  <a:ext uri="{0D108BD9-81ED-4DB2-BD59-A6C34878D82A}">
                    <a16:rowId xmlns:a16="http://schemas.microsoft.com/office/drawing/2014/main" val="1701760863"/>
                  </a:ext>
                </a:extLst>
              </a:tr>
              <a:tr h="467728">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Parity </a:t>
                      </a:r>
                    </a:p>
                  </a:txBody>
                  <a:tcPr marL="6350" marR="6350" marT="6350" marB="0" anchor="ctr">
                    <a:solidFill>
                      <a:schemeClr val="bg2">
                        <a:lumMod val="90000"/>
                      </a:schemeClr>
                    </a:solidFill>
                  </a:tcPr>
                </a:tc>
                <a:extLst>
                  <a:ext uri="{0D108BD9-81ED-4DB2-BD59-A6C34878D82A}">
                    <a16:rowId xmlns:a16="http://schemas.microsoft.com/office/drawing/2014/main" val="4040842508"/>
                  </a:ext>
                </a:extLst>
              </a:tr>
              <a:tr h="467728">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ANC visits </a:t>
                      </a:r>
                    </a:p>
                  </a:txBody>
                  <a:tcPr marL="6350" marR="6350" marT="6350" marB="0" anchor="ctr">
                    <a:solidFill>
                      <a:schemeClr val="bg2">
                        <a:lumMod val="90000"/>
                      </a:schemeClr>
                    </a:solidFill>
                  </a:tcPr>
                </a:tc>
                <a:extLst>
                  <a:ext uri="{0D108BD9-81ED-4DB2-BD59-A6C34878D82A}">
                    <a16:rowId xmlns:a16="http://schemas.microsoft.com/office/drawing/2014/main" val="1713014006"/>
                  </a:ext>
                </a:extLst>
              </a:tr>
              <a:tr h="467728">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First ANC visit </a:t>
                      </a:r>
                    </a:p>
                  </a:txBody>
                  <a:tcPr marL="6350" marR="6350" marT="6350" marB="0" anchor="ctr">
                    <a:solidFill>
                      <a:schemeClr val="bg2">
                        <a:lumMod val="90000"/>
                      </a:schemeClr>
                    </a:solidFill>
                  </a:tcPr>
                </a:tc>
                <a:extLst>
                  <a:ext uri="{0D108BD9-81ED-4DB2-BD59-A6C34878D82A}">
                    <a16:rowId xmlns:a16="http://schemas.microsoft.com/office/drawing/2014/main" val="2679370335"/>
                  </a:ext>
                </a:extLst>
              </a:tr>
              <a:tr h="467728">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History of still birth </a:t>
                      </a:r>
                    </a:p>
                  </a:txBody>
                  <a:tcPr marL="6350" marR="6350" marT="6350" marB="0" anchor="ctr">
                    <a:solidFill>
                      <a:schemeClr val="bg2">
                        <a:lumMod val="90000"/>
                      </a:schemeClr>
                    </a:solidFill>
                  </a:tcPr>
                </a:tc>
                <a:extLst>
                  <a:ext uri="{0D108BD9-81ED-4DB2-BD59-A6C34878D82A}">
                    <a16:rowId xmlns:a16="http://schemas.microsoft.com/office/drawing/2014/main" val="199019076"/>
                  </a:ext>
                </a:extLst>
              </a:tr>
              <a:tr h="467728">
                <a:tc>
                  <a:txBody>
                    <a:bodyPr/>
                    <a:lstStyle/>
                    <a:p>
                      <a:pPr marL="0" algn="ctr" defTabSz="914400" rtl="0" eaLnBrk="1" fontAlgn="ctr" latinLnBrk="0" hangingPunct="1"/>
                      <a:r>
                        <a:rPr lang="en-US" sz="1800" u="none" strike="noStrike" kern="1200" dirty="0">
                          <a:solidFill>
                            <a:schemeClr val="dk1"/>
                          </a:solidFill>
                          <a:effectLst/>
                          <a:latin typeface="+mn-lt"/>
                          <a:ea typeface="+mn-ea"/>
                          <a:cs typeface="+mn-cs"/>
                        </a:rPr>
                        <a:t>Pregnancy danger sign risk level</a:t>
                      </a:r>
                    </a:p>
                  </a:txBody>
                  <a:tcPr marL="6350" marR="6350" marT="6350" marB="0" anchor="ctr">
                    <a:solidFill>
                      <a:schemeClr val="bg2">
                        <a:lumMod val="90000"/>
                      </a:schemeClr>
                    </a:solidFill>
                  </a:tcPr>
                </a:tc>
                <a:extLst>
                  <a:ext uri="{0D108BD9-81ED-4DB2-BD59-A6C34878D82A}">
                    <a16:rowId xmlns:a16="http://schemas.microsoft.com/office/drawing/2014/main" val="3334527728"/>
                  </a:ext>
                </a:extLst>
              </a:tr>
            </a:tbl>
          </a:graphicData>
        </a:graphic>
      </p:graphicFrame>
      <p:graphicFrame>
        <p:nvGraphicFramePr>
          <p:cNvPr id="7" name="Table 6">
            <a:extLst>
              <a:ext uri="{FF2B5EF4-FFF2-40B4-BE49-F238E27FC236}">
                <a16:creationId xmlns:a16="http://schemas.microsoft.com/office/drawing/2014/main" id="{6E6BAD2E-9AC0-E040-E5F0-C5914E590B84}"/>
              </a:ext>
            </a:extLst>
          </p:cNvPr>
          <p:cNvGraphicFramePr>
            <a:graphicFrameLocks noGrp="1"/>
          </p:cNvGraphicFramePr>
          <p:nvPr>
            <p:extLst>
              <p:ext uri="{D42A27DB-BD31-4B8C-83A1-F6EECF244321}">
                <p14:modId xmlns:p14="http://schemas.microsoft.com/office/powerpoint/2010/main" val="2936989660"/>
              </p:ext>
            </p:extLst>
          </p:nvPr>
        </p:nvGraphicFramePr>
        <p:xfrm>
          <a:off x="7627083" y="2329959"/>
          <a:ext cx="3819589" cy="2806370"/>
        </p:xfrm>
        <a:graphic>
          <a:graphicData uri="http://schemas.openxmlformats.org/drawingml/2006/table">
            <a:tbl>
              <a:tblPr>
                <a:tableStyleId>{5C22544A-7EE6-4342-B048-85BDC9FD1C3A}</a:tableStyleId>
              </a:tblPr>
              <a:tblGrid>
                <a:gridCol w="3819589">
                  <a:extLst>
                    <a:ext uri="{9D8B030D-6E8A-4147-A177-3AD203B41FA5}">
                      <a16:colId xmlns:a16="http://schemas.microsoft.com/office/drawing/2014/main" val="3211949598"/>
                    </a:ext>
                  </a:extLst>
                </a:gridCol>
              </a:tblGrid>
              <a:tr h="400910">
                <a:tc>
                  <a:txBody>
                    <a:bodyPr/>
                    <a:lstStyle/>
                    <a:p>
                      <a:pPr marL="0" algn="ctr" defTabSz="914400" rtl="0" eaLnBrk="1" fontAlgn="ctr" latinLnBrk="0" hangingPunct="1"/>
                      <a:r>
                        <a:rPr lang="en-IN" sz="1800" u="none" strike="noStrike" kern="1200" dirty="0" err="1">
                          <a:solidFill>
                            <a:schemeClr val="dk1"/>
                          </a:solidFill>
                          <a:effectLst/>
                          <a:latin typeface="+mn-lt"/>
                          <a:ea typeface="+mn-ea"/>
                          <a:cs typeface="+mn-cs"/>
                        </a:rPr>
                        <a:t>Anc</a:t>
                      </a:r>
                      <a:r>
                        <a:rPr lang="en-IN" sz="1800" u="none" strike="noStrike" kern="1200" dirty="0">
                          <a:solidFill>
                            <a:schemeClr val="dk1"/>
                          </a:solidFill>
                          <a:effectLst/>
                          <a:latin typeface="+mn-lt"/>
                          <a:ea typeface="+mn-ea"/>
                          <a:cs typeface="+mn-cs"/>
                        </a:rPr>
                        <a:t> Visits </a:t>
                      </a:r>
                    </a:p>
                  </a:txBody>
                  <a:tcPr marL="6350" marR="6350" marT="6350" marB="0" anchor="ctr">
                    <a:solidFill>
                      <a:schemeClr val="bg2">
                        <a:lumMod val="90000"/>
                      </a:schemeClr>
                    </a:solidFill>
                  </a:tcPr>
                </a:tc>
                <a:extLst>
                  <a:ext uri="{0D108BD9-81ED-4DB2-BD59-A6C34878D82A}">
                    <a16:rowId xmlns:a16="http://schemas.microsoft.com/office/drawing/2014/main" val="2927351787"/>
                  </a:ext>
                </a:extLst>
              </a:tr>
              <a:tr h="400910">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identified place of delivery</a:t>
                      </a:r>
                    </a:p>
                  </a:txBody>
                  <a:tcPr marL="6350" marR="6350" marT="6350" marB="0" anchor="ctr">
                    <a:solidFill>
                      <a:schemeClr val="bg2">
                        <a:lumMod val="90000"/>
                      </a:schemeClr>
                    </a:solidFill>
                  </a:tcPr>
                </a:tc>
                <a:extLst>
                  <a:ext uri="{0D108BD9-81ED-4DB2-BD59-A6C34878D82A}">
                    <a16:rowId xmlns:a16="http://schemas.microsoft.com/office/drawing/2014/main" val="3537920327"/>
                  </a:ext>
                </a:extLst>
              </a:tr>
              <a:tr h="400910">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identified skilled provider</a:t>
                      </a:r>
                    </a:p>
                  </a:txBody>
                  <a:tcPr marL="6350" marR="6350" marT="6350" marB="0" anchor="ctr">
                    <a:solidFill>
                      <a:schemeClr val="bg2">
                        <a:lumMod val="90000"/>
                      </a:schemeClr>
                    </a:solidFill>
                  </a:tcPr>
                </a:tc>
                <a:extLst>
                  <a:ext uri="{0D108BD9-81ED-4DB2-BD59-A6C34878D82A}">
                    <a16:rowId xmlns:a16="http://schemas.microsoft.com/office/drawing/2014/main" val="4225778641"/>
                  </a:ext>
                </a:extLst>
              </a:tr>
              <a:tr h="400910">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saved money</a:t>
                      </a:r>
                    </a:p>
                  </a:txBody>
                  <a:tcPr marL="6350" marR="6350" marT="6350" marB="0" anchor="ctr">
                    <a:solidFill>
                      <a:schemeClr val="bg2">
                        <a:lumMod val="90000"/>
                      </a:schemeClr>
                    </a:solidFill>
                  </a:tcPr>
                </a:tc>
                <a:extLst>
                  <a:ext uri="{0D108BD9-81ED-4DB2-BD59-A6C34878D82A}">
                    <a16:rowId xmlns:a16="http://schemas.microsoft.com/office/drawing/2014/main" val="3688747283"/>
                  </a:ext>
                </a:extLst>
              </a:tr>
              <a:tr h="400910">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identified transport</a:t>
                      </a:r>
                    </a:p>
                  </a:txBody>
                  <a:tcPr marL="6350" marR="6350" marT="6350" marB="0" anchor="ctr">
                    <a:solidFill>
                      <a:schemeClr val="bg2">
                        <a:lumMod val="90000"/>
                      </a:schemeClr>
                    </a:solidFill>
                  </a:tcPr>
                </a:tc>
                <a:extLst>
                  <a:ext uri="{0D108BD9-81ED-4DB2-BD59-A6C34878D82A}">
                    <a16:rowId xmlns:a16="http://schemas.microsoft.com/office/drawing/2014/main" val="120083028"/>
                  </a:ext>
                </a:extLst>
              </a:tr>
              <a:tr h="400910">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identified blood donor</a:t>
                      </a:r>
                    </a:p>
                  </a:txBody>
                  <a:tcPr marL="6350" marR="6350" marT="6350" marB="0" anchor="ctr">
                    <a:solidFill>
                      <a:schemeClr val="bg2">
                        <a:lumMod val="90000"/>
                      </a:schemeClr>
                    </a:solidFill>
                  </a:tcPr>
                </a:tc>
                <a:extLst>
                  <a:ext uri="{0D108BD9-81ED-4DB2-BD59-A6C34878D82A}">
                    <a16:rowId xmlns:a16="http://schemas.microsoft.com/office/drawing/2014/main" val="3841253936"/>
                  </a:ext>
                </a:extLst>
              </a:tr>
              <a:tr h="400910">
                <a:tc>
                  <a:txBody>
                    <a:bodyPr/>
                    <a:lstStyle/>
                    <a:p>
                      <a:pPr marL="0" algn="ctr" defTabSz="914400" rtl="0" eaLnBrk="1" fontAlgn="ctr" latinLnBrk="0" hangingPunct="1"/>
                      <a:r>
                        <a:rPr lang="en-IN" sz="1800" u="none" strike="noStrike" kern="1200" dirty="0">
                          <a:solidFill>
                            <a:schemeClr val="dk1"/>
                          </a:solidFill>
                          <a:effectLst/>
                          <a:latin typeface="+mn-lt"/>
                          <a:ea typeface="+mn-ea"/>
                          <a:cs typeface="+mn-cs"/>
                        </a:rPr>
                        <a:t>Overall BP practice</a:t>
                      </a:r>
                    </a:p>
                  </a:txBody>
                  <a:tcPr marL="6350" marR="6350" marT="6350" marB="0" anchor="ctr">
                    <a:solidFill>
                      <a:schemeClr val="bg2">
                        <a:lumMod val="90000"/>
                      </a:schemeClr>
                    </a:solidFill>
                  </a:tcPr>
                </a:tc>
                <a:extLst>
                  <a:ext uri="{0D108BD9-81ED-4DB2-BD59-A6C34878D82A}">
                    <a16:rowId xmlns:a16="http://schemas.microsoft.com/office/drawing/2014/main" val="2654561946"/>
                  </a:ext>
                </a:extLst>
              </a:tr>
            </a:tbl>
          </a:graphicData>
        </a:graphic>
      </p:graphicFrame>
      <p:sp>
        <p:nvSpPr>
          <p:cNvPr id="10" name="TextBox 9">
            <a:extLst>
              <a:ext uri="{FF2B5EF4-FFF2-40B4-BE49-F238E27FC236}">
                <a16:creationId xmlns:a16="http://schemas.microsoft.com/office/drawing/2014/main" id="{6B490D88-6677-DE35-1044-29E73265D075}"/>
              </a:ext>
            </a:extLst>
          </p:cNvPr>
          <p:cNvSpPr txBox="1"/>
          <p:nvPr/>
        </p:nvSpPr>
        <p:spPr>
          <a:xfrm>
            <a:off x="158177" y="1288200"/>
            <a:ext cx="6861842" cy="369332"/>
          </a:xfrm>
          <a:prstGeom prst="rect">
            <a:avLst/>
          </a:prstGeom>
          <a:solidFill>
            <a:schemeClr val="accent2">
              <a:lumMod val="40000"/>
              <a:lumOff val="60000"/>
            </a:schemeClr>
          </a:solidFill>
          <a:ln>
            <a:solidFill>
              <a:schemeClr val="accent1"/>
            </a:solidFill>
          </a:ln>
        </p:spPr>
        <p:txBody>
          <a:bodyPr wrap="square" rtlCol="0">
            <a:spAutoFit/>
          </a:bodyPr>
          <a:lstStyle/>
          <a:p>
            <a:pPr algn="ctr"/>
            <a:r>
              <a:rPr lang="en-IN" dirty="0"/>
              <a:t>EXPOSURE </a:t>
            </a:r>
          </a:p>
        </p:txBody>
      </p:sp>
      <p:sp>
        <p:nvSpPr>
          <p:cNvPr id="11" name="TextBox 10">
            <a:extLst>
              <a:ext uri="{FF2B5EF4-FFF2-40B4-BE49-F238E27FC236}">
                <a16:creationId xmlns:a16="http://schemas.microsoft.com/office/drawing/2014/main" id="{9C6C16D1-E681-2CB3-EE3A-364DF25FB6F0}"/>
              </a:ext>
            </a:extLst>
          </p:cNvPr>
          <p:cNvSpPr txBox="1"/>
          <p:nvPr/>
        </p:nvSpPr>
        <p:spPr>
          <a:xfrm>
            <a:off x="158177" y="1787125"/>
            <a:ext cx="3181483" cy="369332"/>
          </a:xfrm>
          <a:prstGeom prst="rect">
            <a:avLst/>
          </a:prstGeom>
          <a:noFill/>
          <a:ln>
            <a:solidFill>
              <a:schemeClr val="accent1"/>
            </a:solidFill>
          </a:ln>
        </p:spPr>
        <p:txBody>
          <a:bodyPr wrap="square" rtlCol="0">
            <a:spAutoFit/>
          </a:bodyPr>
          <a:lstStyle/>
          <a:p>
            <a:pPr algn="ctr"/>
            <a:r>
              <a:rPr lang="en-US" dirty="0">
                <a:solidFill>
                  <a:schemeClr val="dk1"/>
                </a:solidFill>
              </a:rPr>
              <a:t>Socio-demographic</a:t>
            </a:r>
            <a:r>
              <a:rPr lang="en-US" dirty="0"/>
              <a:t> variables </a:t>
            </a:r>
            <a:endParaRPr lang="en-IN" dirty="0"/>
          </a:p>
        </p:txBody>
      </p:sp>
      <p:sp>
        <p:nvSpPr>
          <p:cNvPr id="12" name="TextBox 11">
            <a:extLst>
              <a:ext uri="{FF2B5EF4-FFF2-40B4-BE49-F238E27FC236}">
                <a16:creationId xmlns:a16="http://schemas.microsoft.com/office/drawing/2014/main" id="{83698BC4-8899-7ABC-B28C-1BEF2B4A1CC5}"/>
              </a:ext>
            </a:extLst>
          </p:cNvPr>
          <p:cNvSpPr txBox="1"/>
          <p:nvPr/>
        </p:nvSpPr>
        <p:spPr>
          <a:xfrm>
            <a:off x="3469029" y="1793112"/>
            <a:ext cx="3607966" cy="369332"/>
          </a:xfrm>
          <a:prstGeom prst="rect">
            <a:avLst/>
          </a:prstGeom>
          <a:noFill/>
          <a:ln>
            <a:solidFill>
              <a:schemeClr val="accent1"/>
            </a:solidFill>
          </a:ln>
        </p:spPr>
        <p:txBody>
          <a:bodyPr wrap="square" rtlCol="0">
            <a:spAutoFit/>
          </a:bodyPr>
          <a:lstStyle/>
          <a:p>
            <a:pPr algn="ctr"/>
            <a:r>
              <a:rPr lang="en-US" dirty="0"/>
              <a:t>Health-related variables </a:t>
            </a:r>
            <a:endParaRPr lang="en-IN" dirty="0"/>
          </a:p>
        </p:txBody>
      </p:sp>
      <p:sp>
        <p:nvSpPr>
          <p:cNvPr id="13" name="TextBox 12">
            <a:extLst>
              <a:ext uri="{FF2B5EF4-FFF2-40B4-BE49-F238E27FC236}">
                <a16:creationId xmlns:a16="http://schemas.microsoft.com/office/drawing/2014/main" id="{8FA880A6-A485-D31B-5C0D-B3FB2C92A14D}"/>
              </a:ext>
            </a:extLst>
          </p:cNvPr>
          <p:cNvSpPr txBox="1"/>
          <p:nvPr/>
        </p:nvSpPr>
        <p:spPr>
          <a:xfrm>
            <a:off x="7627083" y="1288200"/>
            <a:ext cx="3819589" cy="369332"/>
          </a:xfrm>
          <a:prstGeom prst="rect">
            <a:avLst/>
          </a:prstGeom>
          <a:solidFill>
            <a:schemeClr val="accent5">
              <a:lumMod val="60000"/>
              <a:lumOff val="40000"/>
            </a:schemeClr>
          </a:solidFill>
          <a:ln>
            <a:solidFill>
              <a:schemeClr val="accent1"/>
            </a:solidFill>
          </a:ln>
        </p:spPr>
        <p:txBody>
          <a:bodyPr wrap="square" rtlCol="0">
            <a:spAutoFit/>
          </a:bodyPr>
          <a:lstStyle/>
          <a:p>
            <a:pPr algn="ctr"/>
            <a:r>
              <a:rPr lang="en-US" dirty="0"/>
              <a:t>Outcome variables </a:t>
            </a:r>
            <a:endParaRPr lang="en-IN" dirty="0"/>
          </a:p>
        </p:txBody>
      </p:sp>
      <p:sp>
        <p:nvSpPr>
          <p:cNvPr id="3" name="TextBox 2">
            <a:extLst>
              <a:ext uri="{FF2B5EF4-FFF2-40B4-BE49-F238E27FC236}">
                <a16:creationId xmlns:a16="http://schemas.microsoft.com/office/drawing/2014/main" id="{18557F6F-6E3D-3543-4DFE-92E21483E489}"/>
              </a:ext>
            </a:extLst>
          </p:cNvPr>
          <p:cNvSpPr txBox="1"/>
          <p:nvPr/>
        </p:nvSpPr>
        <p:spPr>
          <a:xfrm>
            <a:off x="7627083" y="1793112"/>
            <a:ext cx="3819588" cy="369332"/>
          </a:xfrm>
          <a:prstGeom prst="rect">
            <a:avLst/>
          </a:prstGeom>
          <a:noFill/>
          <a:ln>
            <a:solidFill>
              <a:schemeClr val="accent1"/>
            </a:solidFill>
          </a:ln>
        </p:spPr>
        <p:txBody>
          <a:bodyPr wrap="square" rtlCol="0">
            <a:spAutoFit/>
          </a:bodyPr>
          <a:lstStyle/>
          <a:p>
            <a:pPr algn="ctr"/>
            <a:r>
              <a:rPr lang="en-US" dirty="0"/>
              <a:t>ANC and BP</a:t>
            </a:r>
            <a:endParaRPr lang="en-IN" dirty="0"/>
          </a:p>
        </p:txBody>
      </p:sp>
    </p:spTree>
    <p:extLst>
      <p:ext uri="{BB962C8B-B14F-4D97-AF65-F5344CB8AC3E}">
        <p14:creationId xmlns:p14="http://schemas.microsoft.com/office/powerpoint/2010/main" val="693483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F4FF2-3661-C362-6BC9-74D71EB487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06FF1-5BCE-1360-9CE4-6CE3EF57E865}"/>
              </a:ext>
            </a:extLst>
          </p:cNvPr>
          <p:cNvSpPr>
            <a:spLocks noGrp="1"/>
          </p:cNvSpPr>
          <p:nvPr>
            <p:ph type="ctrTitle"/>
          </p:nvPr>
        </p:nvSpPr>
        <p:spPr>
          <a:xfrm>
            <a:off x="1441995" y="2134254"/>
            <a:ext cx="9500069" cy="2153436"/>
          </a:xfrm>
          <a:noFill/>
          <a:ln>
            <a:noFill/>
          </a:ln>
        </p:spPr>
        <p:txBody>
          <a:bodyPr>
            <a:noAutofit/>
          </a:bodyPr>
          <a:lstStyle/>
          <a:p>
            <a:r>
              <a:rPr lang="en-IN" sz="4800" dirty="0"/>
              <a:t>Descriptive Analysis of indicators which shows changes across 2024 and 2025</a:t>
            </a:r>
          </a:p>
        </p:txBody>
      </p:sp>
    </p:spTree>
    <p:extLst>
      <p:ext uri="{BB962C8B-B14F-4D97-AF65-F5344CB8AC3E}">
        <p14:creationId xmlns:p14="http://schemas.microsoft.com/office/powerpoint/2010/main" val="4817021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B4B3E04-1FFB-45B4-A55C-EEA0C020E986}">
  <we:reference id="wa200005566" version="3.0.0.2" store="en-US" storeType="OMEX"/>
  <we:alternateReferences>
    <we:reference id="wa200005566" version="3.0.0.2"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1155</TotalTime>
  <Words>3366</Words>
  <Application>Microsoft Office PowerPoint</Application>
  <PresentationFormat>Widescreen</PresentationFormat>
  <Paragraphs>323</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Times New Roman</vt:lpstr>
      <vt:lpstr>Wingdings</vt:lpstr>
      <vt:lpstr>Office Theme</vt:lpstr>
      <vt:lpstr>“Examining the Changes and Determinants of Antenatal Care Visits and Birth Preparedness Among Rural Women in Bihar: A Comparative Analysis of 2024 and 2025“</vt:lpstr>
      <vt:lpstr>PowerPoint Presentation</vt:lpstr>
      <vt:lpstr>Introduction</vt:lpstr>
      <vt:lpstr>PowerPoint Presentation</vt:lpstr>
      <vt:lpstr>Objectives of Your Study</vt:lpstr>
      <vt:lpstr>Methodology</vt:lpstr>
      <vt:lpstr>Data Analysis </vt:lpstr>
      <vt:lpstr>Study Variables</vt:lpstr>
      <vt:lpstr>Descriptive Analysis of indicators which shows changes across 2024 and 2025</vt:lpstr>
      <vt:lpstr>PowerPoint Presentation</vt:lpstr>
      <vt:lpstr>PowerPoint Presentation</vt:lpstr>
      <vt:lpstr>Changes in Antenatal Care Visits and Birth-preparedness across 2024 and 2025</vt:lpstr>
      <vt:lpstr>PowerPoint Presentation</vt:lpstr>
      <vt:lpstr>PowerPoint Presentation</vt:lpstr>
      <vt:lpstr>Determinants of Antenatal Care Visits and Birth-preparedness across 2024 and 2025</vt:lpstr>
      <vt:lpstr>Determinants of Antenatal Care Visits</vt:lpstr>
      <vt:lpstr>PowerPoint Presentation</vt:lpstr>
      <vt:lpstr>PowerPoint Presentation</vt:lpstr>
      <vt:lpstr>Determinants of Birth-preparedness </vt:lpstr>
      <vt:lpstr>PowerPoint Presentation</vt:lpstr>
      <vt:lpstr>DISCUSSION</vt:lpstr>
      <vt:lpstr>DISCUSSION</vt:lpstr>
      <vt:lpstr>CONCLUSION</vt:lpstr>
      <vt:lpstr>PowerPoint Presentation</vt:lpstr>
      <vt:lpstr>PowerPoint Presentation</vt:lpstr>
      <vt:lpstr>Dissertation Experiences</vt:lpstr>
      <vt:lpstr>Pictorial Journey </vt:lpstr>
      <vt:lpstr>Pictorial Journey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shivam sharma</dc:creator>
  <cp:lastModifiedBy>shivam sharma</cp:lastModifiedBy>
  <cp:revision>36</cp:revision>
  <dcterms:created xsi:type="dcterms:W3CDTF">2025-05-21T06:27:53Z</dcterms:created>
  <dcterms:modified xsi:type="dcterms:W3CDTF">2025-06-18T06:18:29Z</dcterms:modified>
</cp:coreProperties>
</file>