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9" r:id="rId3"/>
    <p:sldId id="257" r:id="rId4"/>
    <p:sldId id="258" r:id="rId5"/>
    <p:sldId id="259" r:id="rId6"/>
    <p:sldId id="269" r:id="rId7"/>
    <p:sldId id="261" r:id="rId8"/>
    <p:sldId id="262" r:id="rId9"/>
    <p:sldId id="277" r:id="rId10"/>
    <p:sldId id="284" r:id="rId11"/>
    <p:sldId id="286" r:id="rId12"/>
    <p:sldId id="287" r:id="rId13"/>
    <p:sldId id="288" r:id="rId14"/>
    <p:sldId id="274" r:id="rId15"/>
    <p:sldId id="289" r:id="rId16"/>
    <p:sldId id="290" r:id="rId17"/>
    <p:sldId id="291" r:id="rId18"/>
    <p:sldId id="280" r:id="rId19"/>
    <p:sldId id="281" r:id="rId20"/>
    <p:sldId id="283" r:id="rId21"/>
    <p:sldId id="265" r:id="rId22"/>
    <p:sldId id="272" r:id="rId23"/>
    <p:sldId id="282" r:id="rId24"/>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5AACF"/>
    <a:srgbClr val="FFCCF8"/>
    <a:srgbClr val="CC82BA"/>
    <a:srgbClr val="CFA5C9"/>
    <a:srgbClr val="CB66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711BF1-C8CE-4830-ABDF-384B795736DA}" v="246" dt="2023-05-25T17:02:50.08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805" autoAdjust="0"/>
    <p:restoredTop sz="94660"/>
  </p:normalViewPr>
  <p:slideViewPr>
    <p:cSldViewPr snapToGrid="0">
      <p:cViewPr varScale="1">
        <p:scale>
          <a:sx n="119" d="100"/>
          <a:sy n="119" d="100"/>
        </p:scale>
        <p:origin x="224" y="21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D08153-4B4E-4469-ABFB-D8207A576124}"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821B1F3E-D1CA-4D08-973B-1078EB6DE948}">
      <dgm:prSet custT="1"/>
      <dgm:spPr/>
      <dgm:t>
        <a:bodyPr/>
        <a:lstStyle/>
        <a:p>
          <a:r>
            <a:rPr lang="en-GB" sz="2000" dirty="0">
              <a:latin typeface="Times New Roman" panose="02020603050405020304" pitchFamily="18" charset="0"/>
              <a:cs typeface="Times New Roman" panose="02020603050405020304" pitchFamily="18" charset="0"/>
            </a:rPr>
            <a:t>To understand the perception of the healthcare workers towards the use of AI</a:t>
          </a:r>
          <a:endParaRPr lang="en-US" sz="2000" dirty="0">
            <a:latin typeface="Times New Roman" panose="02020603050405020304" pitchFamily="18" charset="0"/>
            <a:cs typeface="Times New Roman" panose="02020603050405020304" pitchFamily="18" charset="0"/>
          </a:endParaRPr>
        </a:p>
      </dgm:t>
    </dgm:pt>
    <dgm:pt modelId="{E120F929-5913-47A4-8381-F2ADDB3F376B}" type="parTrans" cxnId="{5F287B44-571E-4CBD-AF28-844C698E5A30}">
      <dgm:prSet/>
      <dgm:spPr/>
      <dgm:t>
        <a:bodyPr/>
        <a:lstStyle/>
        <a:p>
          <a:endParaRPr lang="en-US"/>
        </a:p>
      </dgm:t>
    </dgm:pt>
    <dgm:pt modelId="{3FE6E8B9-FF01-4EF3-A19F-019BB8B6292E}" type="sibTrans" cxnId="{5F287B44-571E-4CBD-AF28-844C698E5A30}">
      <dgm:prSet/>
      <dgm:spPr/>
      <dgm:t>
        <a:bodyPr/>
        <a:lstStyle/>
        <a:p>
          <a:endParaRPr lang="en-US"/>
        </a:p>
      </dgm:t>
    </dgm:pt>
    <dgm:pt modelId="{29F529C4-51C6-4B86-AFA8-684C3917C4AA}">
      <dgm:prSet custT="1"/>
      <dgm:spPr/>
      <dgm:t>
        <a:bodyPr/>
        <a:lstStyle/>
        <a:p>
          <a:r>
            <a:rPr lang="en-GB" sz="2000" dirty="0">
              <a:latin typeface="Times New Roman" panose="02020603050405020304" pitchFamily="18" charset="0"/>
              <a:cs typeface="Times New Roman" panose="02020603050405020304" pitchFamily="18" charset="0"/>
            </a:rPr>
            <a:t>To understand the knowledge and awareness of health care workers on TB and AI</a:t>
          </a:r>
          <a:endParaRPr lang="en-US" sz="2000" dirty="0">
            <a:latin typeface="Times New Roman" panose="02020603050405020304" pitchFamily="18" charset="0"/>
            <a:cs typeface="Times New Roman" panose="02020603050405020304" pitchFamily="18" charset="0"/>
          </a:endParaRPr>
        </a:p>
      </dgm:t>
    </dgm:pt>
    <dgm:pt modelId="{C1E16B4F-6538-4714-B6E1-7CC31C96C71D}" type="parTrans" cxnId="{FF5AFDB7-CA8E-4629-BCCB-5E229EF0C246}">
      <dgm:prSet/>
      <dgm:spPr/>
      <dgm:t>
        <a:bodyPr/>
        <a:lstStyle/>
        <a:p>
          <a:endParaRPr lang="en-US"/>
        </a:p>
      </dgm:t>
    </dgm:pt>
    <dgm:pt modelId="{21185CA9-F99F-4908-AC52-AED185C96D6D}" type="sibTrans" cxnId="{FF5AFDB7-CA8E-4629-BCCB-5E229EF0C246}">
      <dgm:prSet/>
      <dgm:spPr/>
      <dgm:t>
        <a:bodyPr/>
        <a:lstStyle/>
        <a:p>
          <a:endParaRPr lang="en-US"/>
        </a:p>
      </dgm:t>
    </dgm:pt>
    <dgm:pt modelId="{0269E213-7271-1240-BD77-81B64951ED68}">
      <dgm:prSet custT="1"/>
      <dgm:spPr/>
      <dgm:t>
        <a:bodyPr/>
        <a:lstStyle/>
        <a:p>
          <a:r>
            <a:rPr lang="en-GB" sz="2000" dirty="0">
              <a:latin typeface="Times New Roman" panose="02020603050405020304" pitchFamily="18" charset="0"/>
              <a:cs typeface="Times New Roman" panose="02020603050405020304" pitchFamily="18" charset="0"/>
            </a:rPr>
            <a:t>To understand the perception of the healthcare workers towards the use of AI to detect TB.</a:t>
          </a:r>
          <a:endParaRPr lang="en-US" sz="2000" dirty="0">
            <a:latin typeface="Times New Roman" panose="02020603050405020304" pitchFamily="18" charset="0"/>
            <a:cs typeface="Times New Roman" panose="02020603050405020304" pitchFamily="18" charset="0"/>
          </a:endParaRPr>
        </a:p>
      </dgm:t>
    </dgm:pt>
    <dgm:pt modelId="{7AF47B7F-A44C-8F40-82ED-B69B2B3BB103}" type="parTrans" cxnId="{216008CD-BA84-8E4D-88C2-2954E721A5C1}">
      <dgm:prSet/>
      <dgm:spPr/>
      <dgm:t>
        <a:bodyPr/>
        <a:lstStyle/>
        <a:p>
          <a:endParaRPr lang="en-GB"/>
        </a:p>
      </dgm:t>
    </dgm:pt>
    <dgm:pt modelId="{3D35D65E-102C-AD46-BD2F-6B9B7155B4AF}" type="sibTrans" cxnId="{216008CD-BA84-8E4D-88C2-2954E721A5C1}">
      <dgm:prSet/>
      <dgm:spPr/>
      <dgm:t>
        <a:bodyPr/>
        <a:lstStyle/>
        <a:p>
          <a:endParaRPr lang="en-GB"/>
        </a:p>
      </dgm:t>
    </dgm:pt>
    <dgm:pt modelId="{66D1E460-2088-4AA8-A1BF-07F08EDE7C76}" type="pres">
      <dgm:prSet presAssocID="{68D08153-4B4E-4469-ABFB-D8207A576124}" presName="linear" presStyleCnt="0">
        <dgm:presLayoutVars>
          <dgm:animLvl val="lvl"/>
          <dgm:resizeHandles val="exact"/>
        </dgm:presLayoutVars>
      </dgm:prSet>
      <dgm:spPr/>
    </dgm:pt>
    <dgm:pt modelId="{AD0DBE9B-752C-4906-9120-3B8293BC8CB4}" type="pres">
      <dgm:prSet presAssocID="{821B1F3E-D1CA-4D08-973B-1078EB6DE948}" presName="parentText" presStyleLbl="node1" presStyleIdx="0" presStyleCnt="3">
        <dgm:presLayoutVars>
          <dgm:chMax val="0"/>
          <dgm:bulletEnabled val="1"/>
        </dgm:presLayoutVars>
      </dgm:prSet>
      <dgm:spPr/>
    </dgm:pt>
    <dgm:pt modelId="{77A7A21A-E09C-4BE1-AE8A-EBFC78A6EB63}" type="pres">
      <dgm:prSet presAssocID="{3FE6E8B9-FF01-4EF3-A19F-019BB8B6292E}" presName="spacer" presStyleCnt="0"/>
      <dgm:spPr/>
    </dgm:pt>
    <dgm:pt modelId="{9C3F31D4-4202-E945-9E9F-31736DE435A2}" type="pres">
      <dgm:prSet presAssocID="{0269E213-7271-1240-BD77-81B64951ED68}" presName="parentText" presStyleLbl="node1" presStyleIdx="1" presStyleCnt="3">
        <dgm:presLayoutVars>
          <dgm:chMax val="0"/>
          <dgm:bulletEnabled val="1"/>
        </dgm:presLayoutVars>
      </dgm:prSet>
      <dgm:spPr/>
    </dgm:pt>
    <dgm:pt modelId="{BA605D39-77B8-1540-80D2-CCF9F0A07339}" type="pres">
      <dgm:prSet presAssocID="{3D35D65E-102C-AD46-BD2F-6B9B7155B4AF}" presName="spacer" presStyleCnt="0"/>
      <dgm:spPr/>
    </dgm:pt>
    <dgm:pt modelId="{37D1FA7B-18B7-419A-A5A2-41525A88E5E2}" type="pres">
      <dgm:prSet presAssocID="{29F529C4-51C6-4B86-AFA8-684C3917C4AA}" presName="parentText" presStyleLbl="node1" presStyleIdx="2" presStyleCnt="3">
        <dgm:presLayoutVars>
          <dgm:chMax val="0"/>
          <dgm:bulletEnabled val="1"/>
        </dgm:presLayoutVars>
      </dgm:prSet>
      <dgm:spPr/>
    </dgm:pt>
  </dgm:ptLst>
  <dgm:cxnLst>
    <dgm:cxn modelId="{C0056919-573F-4A16-9A1C-4F21FA6C1FEC}" type="presOf" srcId="{29F529C4-51C6-4B86-AFA8-684C3917C4AA}" destId="{37D1FA7B-18B7-419A-A5A2-41525A88E5E2}" srcOrd="0" destOrd="0" presId="urn:microsoft.com/office/officeart/2005/8/layout/vList2"/>
    <dgm:cxn modelId="{5F287B44-571E-4CBD-AF28-844C698E5A30}" srcId="{68D08153-4B4E-4469-ABFB-D8207A576124}" destId="{821B1F3E-D1CA-4D08-973B-1078EB6DE948}" srcOrd="0" destOrd="0" parTransId="{E120F929-5913-47A4-8381-F2ADDB3F376B}" sibTransId="{3FE6E8B9-FF01-4EF3-A19F-019BB8B6292E}"/>
    <dgm:cxn modelId="{472F1B57-B060-D242-B7A4-E81E7FB365F6}" type="presOf" srcId="{0269E213-7271-1240-BD77-81B64951ED68}" destId="{9C3F31D4-4202-E945-9E9F-31736DE435A2}" srcOrd="0" destOrd="0" presId="urn:microsoft.com/office/officeart/2005/8/layout/vList2"/>
    <dgm:cxn modelId="{D3E9617B-EFC1-4FAF-966B-9D2A9DD7EB40}" type="presOf" srcId="{68D08153-4B4E-4469-ABFB-D8207A576124}" destId="{66D1E460-2088-4AA8-A1BF-07F08EDE7C76}" srcOrd="0" destOrd="0" presId="urn:microsoft.com/office/officeart/2005/8/layout/vList2"/>
    <dgm:cxn modelId="{DA971B83-1737-4C8B-9220-551318197D45}" type="presOf" srcId="{821B1F3E-D1CA-4D08-973B-1078EB6DE948}" destId="{AD0DBE9B-752C-4906-9120-3B8293BC8CB4}" srcOrd="0" destOrd="0" presId="urn:microsoft.com/office/officeart/2005/8/layout/vList2"/>
    <dgm:cxn modelId="{FF5AFDB7-CA8E-4629-BCCB-5E229EF0C246}" srcId="{68D08153-4B4E-4469-ABFB-D8207A576124}" destId="{29F529C4-51C6-4B86-AFA8-684C3917C4AA}" srcOrd="2" destOrd="0" parTransId="{C1E16B4F-6538-4714-B6E1-7CC31C96C71D}" sibTransId="{21185CA9-F99F-4908-AC52-AED185C96D6D}"/>
    <dgm:cxn modelId="{216008CD-BA84-8E4D-88C2-2954E721A5C1}" srcId="{68D08153-4B4E-4469-ABFB-D8207A576124}" destId="{0269E213-7271-1240-BD77-81B64951ED68}" srcOrd="1" destOrd="0" parTransId="{7AF47B7F-A44C-8F40-82ED-B69B2B3BB103}" sibTransId="{3D35D65E-102C-AD46-BD2F-6B9B7155B4AF}"/>
    <dgm:cxn modelId="{163E61D2-2539-4400-81EA-0995F85915F8}" type="presParOf" srcId="{66D1E460-2088-4AA8-A1BF-07F08EDE7C76}" destId="{AD0DBE9B-752C-4906-9120-3B8293BC8CB4}" srcOrd="0" destOrd="0" presId="urn:microsoft.com/office/officeart/2005/8/layout/vList2"/>
    <dgm:cxn modelId="{5076906C-F4F8-4482-B7AF-4F93C2CBD247}" type="presParOf" srcId="{66D1E460-2088-4AA8-A1BF-07F08EDE7C76}" destId="{77A7A21A-E09C-4BE1-AE8A-EBFC78A6EB63}" srcOrd="1" destOrd="0" presId="urn:microsoft.com/office/officeart/2005/8/layout/vList2"/>
    <dgm:cxn modelId="{CD1FA841-EBB4-8E49-8877-C75DF18BC613}" type="presParOf" srcId="{66D1E460-2088-4AA8-A1BF-07F08EDE7C76}" destId="{9C3F31D4-4202-E945-9E9F-31736DE435A2}" srcOrd="2" destOrd="0" presId="urn:microsoft.com/office/officeart/2005/8/layout/vList2"/>
    <dgm:cxn modelId="{94D79F6C-F972-E64D-A100-39204907F7BE}" type="presParOf" srcId="{66D1E460-2088-4AA8-A1BF-07F08EDE7C76}" destId="{BA605D39-77B8-1540-80D2-CCF9F0A07339}" srcOrd="3" destOrd="0" presId="urn:microsoft.com/office/officeart/2005/8/layout/vList2"/>
    <dgm:cxn modelId="{4B424212-3E78-4732-9A0D-3D667E5F9EA9}" type="presParOf" srcId="{66D1E460-2088-4AA8-A1BF-07F08EDE7C76}" destId="{37D1FA7B-18B7-419A-A5A2-41525A88E5E2}"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D520B32-571F-4CFD-9266-718D6138A587}" type="doc">
      <dgm:prSet loTypeId="urn:microsoft.com/office/officeart/2005/8/layout/default#1" loCatId="list" qsTypeId="urn:microsoft.com/office/officeart/2005/8/quickstyle/simple1" qsCatId="simple" csTypeId="urn:microsoft.com/office/officeart/2005/8/colors/colorful2" csCatId="colorful" phldr="1"/>
      <dgm:spPr/>
      <dgm:t>
        <a:bodyPr/>
        <a:lstStyle/>
        <a:p>
          <a:endParaRPr lang="en-US"/>
        </a:p>
      </dgm:t>
    </dgm:pt>
    <dgm:pt modelId="{37B960BE-4F66-42F6-A899-966CB3C836C2}">
      <dgm:prSet custT="1"/>
      <dgm:spPr/>
      <dgm:t>
        <a:bodyPr/>
        <a:lstStyle/>
        <a:p>
          <a:r>
            <a:rPr lang="en-GB" sz="1800" b="1" dirty="0">
              <a:latin typeface="Times New Roman" panose="02020603050405020304" pitchFamily="18" charset="0"/>
              <a:cs typeface="Times New Roman" panose="02020603050405020304" pitchFamily="18" charset="0"/>
            </a:rPr>
            <a:t>Study Design</a:t>
          </a:r>
          <a:r>
            <a:rPr lang="en-GB" sz="1800" dirty="0">
              <a:latin typeface="Times New Roman" panose="02020603050405020304" pitchFamily="18" charset="0"/>
              <a:cs typeface="Times New Roman" panose="02020603050405020304" pitchFamily="18" charset="0"/>
            </a:rPr>
            <a:t>: Cross- Sectional Study </a:t>
          </a:r>
          <a:endParaRPr lang="en-US" sz="1800" dirty="0">
            <a:latin typeface="Times New Roman" panose="02020603050405020304" pitchFamily="18" charset="0"/>
            <a:cs typeface="Times New Roman" panose="02020603050405020304" pitchFamily="18" charset="0"/>
          </a:endParaRPr>
        </a:p>
      </dgm:t>
    </dgm:pt>
    <dgm:pt modelId="{28EB0284-9492-49DD-806E-643B88DC0011}" type="parTrans" cxnId="{765E541E-68BC-4F69-8167-5970D9FFF380}">
      <dgm:prSet/>
      <dgm:spPr/>
      <dgm:t>
        <a:bodyPr/>
        <a:lstStyle/>
        <a:p>
          <a:endParaRPr lang="en-US"/>
        </a:p>
      </dgm:t>
    </dgm:pt>
    <dgm:pt modelId="{9F8D9FD5-C0BB-4968-A3CC-570B6D6C4D0A}" type="sibTrans" cxnId="{765E541E-68BC-4F69-8167-5970D9FFF380}">
      <dgm:prSet/>
      <dgm:spPr/>
      <dgm:t>
        <a:bodyPr/>
        <a:lstStyle/>
        <a:p>
          <a:endParaRPr lang="en-US"/>
        </a:p>
      </dgm:t>
    </dgm:pt>
    <dgm:pt modelId="{10FFC1E2-7761-45E2-AFE8-43DC2D8E9BDC}">
      <dgm:prSet custT="1"/>
      <dgm:spPr/>
      <dgm:t>
        <a:bodyPr/>
        <a:lstStyle/>
        <a:p>
          <a:r>
            <a:rPr lang="en-GB" sz="1800" b="1" dirty="0">
              <a:latin typeface="Times New Roman" panose="02020603050405020304" pitchFamily="18" charset="0"/>
              <a:cs typeface="Times New Roman" panose="02020603050405020304" pitchFamily="18" charset="0"/>
            </a:rPr>
            <a:t>Study Sample</a:t>
          </a:r>
          <a:r>
            <a:rPr lang="en-GB" sz="1800" dirty="0">
              <a:latin typeface="Times New Roman" panose="02020603050405020304" pitchFamily="18" charset="0"/>
              <a:cs typeface="Times New Roman" panose="02020603050405020304" pitchFamily="18" charset="0"/>
            </a:rPr>
            <a:t>: Community Health Officers. </a:t>
          </a:r>
          <a:endParaRPr lang="en-US" sz="1800" dirty="0">
            <a:latin typeface="Times New Roman" panose="02020603050405020304" pitchFamily="18" charset="0"/>
            <a:cs typeface="Times New Roman" panose="02020603050405020304" pitchFamily="18" charset="0"/>
          </a:endParaRPr>
        </a:p>
      </dgm:t>
    </dgm:pt>
    <dgm:pt modelId="{34E38965-8453-4447-803B-22908B87C54B}" type="parTrans" cxnId="{4557B044-2BB2-47A2-AD51-BBBF786D8D68}">
      <dgm:prSet/>
      <dgm:spPr/>
      <dgm:t>
        <a:bodyPr/>
        <a:lstStyle/>
        <a:p>
          <a:endParaRPr lang="en-US"/>
        </a:p>
      </dgm:t>
    </dgm:pt>
    <dgm:pt modelId="{EDCB70FE-43FC-4CBB-82B0-ABB3CEF47AD7}" type="sibTrans" cxnId="{4557B044-2BB2-47A2-AD51-BBBF786D8D68}">
      <dgm:prSet/>
      <dgm:spPr/>
      <dgm:t>
        <a:bodyPr/>
        <a:lstStyle/>
        <a:p>
          <a:endParaRPr lang="en-US"/>
        </a:p>
      </dgm:t>
    </dgm:pt>
    <dgm:pt modelId="{58300978-498C-42C2-AA9F-EB9783B6A8CB}">
      <dgm:prSet custT="1"/>
      <dgm:spPr/>
      <dgm:t>
        <a:bodyPr/>
        <a:lstStyle/>
        <a:p>
          <a:pPr rtl="0"/>
          <a:r>
            <a:rPr lang="en-GB" sz="1800" b="1" dirty="0">
              <a:latin typeface="Times New Roman" panose="02020603050405020304" pitchFamily="18" charset="0"/>
              <a:cs typeface="Times New Roman" panose="02020603050405020304" pitchFamily="18" charset="0"/>
            </a:rPr>
            <a:t>Sample Size: 137 (S</a:t>
          </a:r>
          <a:r>
            <a:rPr lang="en-IN" sz="1800" dirty="0" err="1">
              <a:latin typeface="Times New Roman" panose="02020603050405020304" pitchFamily="18" charset="0"/>
              <a:cs typeface="Times New Roman" panose="02020603050405020304" pitchFamily="18" charset="0"/>
            </a:rPr>
            <a:t>tudy</a:t>
          </a:r>
          <a:r>
            <a:rPr lang="en-IN" sz="1800" dirty="0">
              <a:latin typeface="Times New Roman" panose="02020603050405020304" pitchFamily="18" charset="0"/>
              <a:cs typeface="Times New Roman" panose="02020603050405020304" pitchFamily="18" charset="0"/>
            </a:rPr>
            <a:t> being conducted across 4 districts of Nagaland having collectively 137 CHOs, hence all considered.</a:t>
          </a:r>
          <a:endParaRPr lang="en-GB" sz="1800" dirty="0">
            <a:latin typeface="Times New Roman" panose="02020603050405020304" pitchFamily="18" charset="0"/>
            <a:cs typeface="Times New Roman" panose="02020603050405020304" pitchFamily="18" charset="0"/>
          </a:endParaRPr>
        </a:p>
      </dgm:t>
    </dgm:pt>
    <dgm:pt modelId="{909364EB-B398-4930-88E9-CA250600E058}" type="parTrans" cxnId="{E0664760-70AB-4908-95DB-9B5A7DEF1DDD}">
      <dgm:prSet/>
      <dgm:spPr/>
      <dgm:t>
        <a:bodyPr/>
        <a:lstStyle/>
        <a:p>
          <a:endParaRPr lang="en-US"/>
        </a:p>
      </dgm:t>
    </dgm:pt>
    <dgm:pt modelId="{7C850398-5F7C-43C3-BF84-D2110DA2DF80}" type="sibTrans" cxnId="{E0664760-70AB-4908-95DB-9B5A7DEF1DDD}">
      <dgm:prSet/>
      <dgm:spPr/>
      <dgm:t>
        <a:bodyPr/>
        <a:lstStyle/>
        <a:p>
          <a:endParaRPr lang="en-US"/>
        </a:p>
      </dgm:t>
    </dgm:pt>
    <dgm:pt modelId="{0ED0BDC9-653B-4A02-8849-19FB3160967B}">
      <dgm:prSet custT="1"/>
      <dgm:spPr/>
      <dgm:t>
        <a:bodyPr/>
        <a:lstStyle/>
        <a:p>
          <a:r>
            <a:rPr lang="en-GB" sz="1800" b="1" dirty="0">
              <a:latin typeface="Times New Roman" panose="02020603050405020304" pitchFamily="18" charset="0"/>
              <a:cs typeface="Times New Roman" panose="02020603050405020304" pitchFamily="18" charset="0"/>
            </a:rPr>
            <a:t>Study Location: </a:t>
          </a:r>
          <a:r>
            <a:rPr lang="en-GB" sz="1800" b="0" dirty="0">
              <a:latin typeface="Times New Roman" panose="02020603050405020304" pitchFamily="18" charset="0"/>
              <a:cs typeface="Times New Roman" panose="02020603050405020304" pitchFamily="18" charset="0"/>
            </a:rPr>
            <a:t>4 districts of Nagaland (Dimapur, Kohima, Mon, </a:t>
          </a:r>
          <a:r>
            <a:rPr lang="en-GB" sz="1800" b="0" dirty="0" err="1">
              <a:latin typeface="Times New Roman" panose="02020603050405020304" pitchFamily="18" charset="0"/>
              <a:cs typeface="Times New Roman" panose="02020603050405020304" pitchFamily="18" charset="0"/>
            </a:rPr>
            <a:t>Mokokchung</a:t>
          </a:r>
          <a:r>
            <a:rPr lang="en-GB" sz="1800" b="0" dirty="0">
              <a:latin typeface="Times New Roman" panose="02020603050405020304" pitchFamily="18" charset="0"/>
              <a:cs typeface="Times New Roman" panose="02020603050405020304" pitchFamily="18" charset="0"/>
            </a:rPr>
            <a:t>)</a:t>
          </a:r>
          <a:endParaRPr lang="en-US" sz="1800" b="0" dirty="0">
            <a:latin typeface="Times New Roman" panose="02020603050405020304" pitchFamily="18" charset="0"/>
            <a:cs typeface="Times New Roman" panose="02020603050405020304" pitchFamily="18" charset="0"/>
          </a:endParaRPr>
        </a:p>
      </dgm:t>
    </dgm:pt>
    <dgm:pt modelId="{62C360C1-676D-44F9-9F06-B4EB45099A68}" type="parTrans" cxnId="{9372A105-B0E1-40D8-BC72-90936F2475E0}">
      <dgm:prSet/>
      <dgm:spPr/>
      <dgm:t>
        <a:bodyPr/>
        <a:lstStyle/>
        <a:p>
          <a:endParaRPr lang="en-US"/>
        </a:p>
      </dgm:t>
    </dgm:pt>
    <dgm:pt modelId="{94561F29-67E4-416C-B80B-5DDFCAEDE6A9}" type="sibTrans" cxnId="{9372A105-B0E1-40D8-BC72-90936F2475E0}">
      <dgm:prSet/>
      <dgm:spPr/>
      <dgm:t>
        <a:bodyPr/>
        <a:lstStyle/>
        <a:p>
          <a:endParaRPr lang="en-US"/>
        </a:p>
      </dgm:t>
    </dgm:pt>
    <dgm:pt modelId="{B503B55B-3E6B-4EE8-81AA-3958522A6A39}" type="pres">
      <dgm:prSet presAssocID="{FD520B32-571F-4CFD-9266-718D6138A587}" presName="diagram" presStyleCnt="0">
        <dgm:presLayoutVars>
          <dgm:dir/>
          <dgm:resizeHandles val="exact"/>
        </dgm:presLayoutVars>
      </dgm:prSet>
      <dgm:spPr/>
    </dgm:pt>
    <dgm:pt modelId="{81F60683-A84D-4262-9145-469A3C88F5C3}" type="pres">
      <dgm:prSet presAssocID="{37B960BE-4F66-42F6-A899-966CB3C836C2}" presName="node" presStyleLbl="node1" presStyleIdx="0" presStyleCnt="4">
        <dgm:presLayoutVars>
          <dgm:bulletEnabled val="1"/>
        </dgm:presLayoutVars>
      </dgm:prSet>
      <dgm:spPr/>
    </dgm:pt>
    <dgm:pt modelId="{A13EC6B9-F490-4303-B031-14425027B868}" type="pres">
      <dgm:prSet presAssocID="{9F8D9FD5-C0BB-4968-A3CC-570B6D6C4D0A}" presName="sibTrans" presStyleCnt="0"/>
      <dgm:spPr/>
    </dgm:pt>
    <dgm:pt modelId="{25217C10-E966-4698-8FD7-79D98576A3B5}" type="pres">
      <dgm:prSet presAssocID="{10FFC1E2-7761-45E2-AFE8-43DC2D8E9BDC}" presName="node" presStyleLbl="node1" presStyleIdx="1" presStyleCnt="4">
        <dgm:presLayoutVars>
          <dgm:bulletEnabled val="1"/>
        </dgm:presLayoutVars>
      </dgm:prSet>
      <dgm:spPr/>
    </dgm:pt>
    <dgm:pt modelId="{B41ED6F3-9139-43D9-A87E-31E993F097BD}" type="pres">
      <dgm:prSet presAssocID="{EDCB70FE-43FC-4CBB-82B0-ABB3CEF47AD7}" presName="sibTrans" presStyleCnt="0"/>
      <dgm:spPr/>
    </dgm:pt>
    <dgm:pt modelId="{FE674A39-6863-4F2D-B685-C7C4612A87F8}" type="pres">
      <dgm:prSet presAssocID="{58300978-498C-42C2-AA9F-EB9783B6A8CB}" presName="node" presStyleLbl="node1" presStyleIdx="2" presStyleCnt="4">
        <dgm:presLayoutVars>
          <dgm:bulletEnabled val="1"/>
        </dgm:presLayoutVars>
      </dgm:prSet>
      <dgm:spPr/>
    </dgm:pt>
    <dgm:pt modelId="{35DA32C3-A90F-4B97-9581-672624802896}" type="pres">
      <dgm:prSet presAssocID="{7C850398-5F7C-43C3-BF84-D2110DA2DF80}" presName="sibTrans" presStyleCnt="0"/>
      <dgm:spPr/>
    </dgm:pt>
    <dgm:pt modelId="{A7A53A74-1226-47A4-8FA1-90F7EB95FE19}" type="pres">
      <dgm:prSet presAssocID="{0ED0BDC9-653B-4A02-8849-19FB3160967B}" presName="node" presStyleLbl="node1" presStyleIdx="3" presStyleCnt="4">
        <dgm:presLayoutVars>
          <dgm:bulletEnabled val="1"/>
        </dgm:presLayoutVars>
      </dgm:prSet>
      <dgm:spPr/>
    </dgm:pt>
  </dgm:ptLst>
  <dgm:cxnLst>
    <dgm:cxn modelId="{9372A105-B0E1-40D8-BC72-90936F2475E0}" srcId="{FD520B32-571F-4CFD-9266-718D6138A587}" destId="{0ED0BDC9-653B-4A02-8849-19FB3160967B}" srcOrd="3" destOrd="0" parTransId="{62C360C1-676D-44F9-9F06-B4EB45099A68}" sibTransId="{94561F29-67E4-416C-B80B-5DDFCAEDE6A9}"/>
    <dgm:cxn modelId="{765E541E-68BC-4F69-8167-5970D9FFF380}" srcId="{FD520B32-571F-4CFD-9266-718D6138A587}" destId="{37B960BE-4F66-42F6-A899-966CB3C836C2}" srcOrd="0" destOrd="0" parTransId="{28EB0284-9492-49DD-806E-643B88DC0011}" sibTransId="{9F8D9FD5-C0BB-4968-A3CC-570B6D6C4D0A}"/>
    <dgm:cxn modelId="{4557B044-2BB2-47A2-AD51-BBBF786D8D68}" srcId="{FD520B32-571F-4CFD-9266-718D6138A587}" destId="{10FFC1E2-7761-45E2-AFE8-43DC2D8E9BDC}" srcOrd="1" destOrd="0" parTransId="{34E38965-8453-4447-803B-22908B87C54B}" sibTransId="{EDCB70FE-43FC-4CBB-82B0-ABB3CEF47AD7}"/>
    <dgm:cxn modelId="{E0664760-70AB-4908-95DB-9B5A7DEF1DDD}" srcId="{FD520B32-571F-4CFD-9266-718D6138A587}" destId="{58300978-498C-42C2-AA9F-EB9783B6A8CB}" srcOrd="2" destOrd="0" parTransId="{909364EB-B398-4930-88E9-CA250600E058}" sibTransId="{7C850398-5F7C-43C3-BF84-D2110DA2DF80}"/>
    <dgm:cxn modelId="{8FF0316A-858E-4C4D-A439-451C5F2274D2}" type="presOf" srcId="{37B960BE-4F66-42F6-A899-966CB3C836C2}" destId="{81F60683-A84D-4262-9145-469A3C88F5C3}" srcOrd="0" destOrd="0" presId="urn:microsoft.com/office/officeart/2005/8/layout/default#1"/>
    <dgm:cxn modelId="{54B90C89-1E41-4E3A-9097-4C1CE006C8A0}" type="presOf" srcId="{0ED0BDC9-653B-4A02-8849-19FB3160967B}" destId="{A7A53A74-1226-47A4-8FA1-90F7EB95FE19}" srcOrd="0" destOrd="0" presId="urn:microsoft.com/office/officeart/2005/8/layout/default#1"/>
    <dgm:cxn modelId="{9558DCC8-198C-47E2-825F-05957AFF3961}" type="presOf" srcId="{58300978-498C-42C2-AA9F-EB9783B6A8CB}" destId="{FE674A39-6863-4F2D-B685-C7C4612A87F8}" srcOrd="0" destOrd="0" presId="urn:microsoft.com/office/officeart/2005/8/layout/default#1"/>
    <dgm:cxn modelId="{F46185D9-F41D-49EA-8CF5-F236E1373DD3}" type="presOf" srcId="{FD520B32-571F-4CFD-9266-718D6138A587}" destId="{B503B55B-3E6B-4EE8-81AA-3958522A6A39}" srcOrd="0" destOrd="0" presId="urn:microsoft.com/office/officeart/2005/8/layout/default#1"/>
    <dgm:cxn modelId="{4BAE99F6-DB5A-4FA7-8EF2-A54F94E269FF}" type="presOf" srcId="{10FFC1E2-7761-45E2-AFE8-43DC2D8E9BDC}" destId="{25217C10-E966-4698-8FD7-79D98576A3B5}" srcOrd="0" destOrd="0" presId="urn:microsoft.com/office/officeart/2005/8/layout/default#1"/>
    <dgm:cxn modelId="{87347409-6DAB-4DB3-8F5B-2E2909E879D0}" type="presParOf" srcId="{B503B55B-3E6B-4EE8-81AA-3958522A6A39}" destId="{81F60683-A84D-4262-9145-469A3C88F5C3}" srcOrd="0" destOrd="0" presId="urn:microsoft.com/office/officeart/2005/8/layout/default#1"/>
    <dgm:cxn modelId="{78220826-9E7A-43DA-A09F-2A59C9C6CFE7}" type="presParOf" srcId="{B503B55B-3E6B-4EE8-81AA-3958522A6A39}" destId="{A13EC6B9-F490-4303-B031-14425027B868}" srcOrd="1" destOrd="0" presId="urn:microsoft.com/office/officeart/2005/8/layout/default#1"/>
    <dgm:cxn modelId="{23EA91D9-7C92-4ED5-9399-F131706128D8}" type="presParOf" srcId="{B503B55B-3E6B-4EE8-81AA-3958522A6A39}" destId="{25217C10-E966-4698-8FD7-79D98576A3B5}" srcOrd="2" destOrd="0" presId="urn:microsoft.com/office/officeart/2005/8/layout/default#1"/>
    <dgm:cxn modelId="{A5A76306-AFEC-4F98-996E-061F8C64FADE}" type="presParOf" srcId="{B503B55B-3E6B-4EE8-81AA-3958522A6A39}" destId="{B41ED6F3-9139-43D9-A87E-31E993F097BD}" srcOrd="3" destOrd="0" presId="urn:microsoft.com/office/officeart/2005/8/layout/default#1"/>
    <dgm:cxn modelId="{212F313E-5DA0-4893-A247-F487691DA086}" type="presParOf" srcId="{B503B55B-3E6B-4EE8-81AA-3958522A6A39}" destId="{FE674A39-6863-4F2D-B685-C7C4612A87F8}" srcOrd="4" destOrd="0" presId="urn:microsoft.com/office/officeart/2005/8/layout/default#1"/>
    <dgm:cxn modelId="{CEE681C5-3006-4288-85EB-5205E97119CE}" type="presParOf" srcId="{B503B55B-3E6B-4EE8-81AA-3958522A6A39}" destId="{35DA32C3-A90F-4B97-9581-672624802896}" srcOrd="5" destOrd="0" presId="urn:microsoft.com/office/officeart/2005/8/layout/default#1"/>
    <dgm:cxn modelId="{B8CD9CEF-499E-435D-AC69-35CDBD9C235B}" type="presParOf" srcId="{B503B55B-3E6B-4EE8-81AA-3958522A6A39}" destId="{A7A53A74-1226-47A4-8FA1-90F7EB95FE19}" srcOrd="6" destOrd="0" presId="urn:microsoft.com/office/officeart/2005/8/layout/defaul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0DBE9B-752C-4906-9120-3B8293BC8CB4}">
      <dsp:nvSpPr>
        <dsp:cNvPr id="0" name=""/>
        <dsp:cNvSpPr/>
      </dsp:nvSpPr>
      <dsp:spPr>
        <a:xfrm>
          <a:off x="0" y="461508"/>
          <a:ext cx="5115491" cy="12168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latin typeface="Times New Roman" panose="02020603050405020304" pitchFamily="18" charset="0"/>
              <a:cs typeface="Times New Roman" panose="02020603050405020304" pitchFamily="18" charset="0"/>
            </a:rPr>
            <a:t>To understand the perception of the healthcare workers towards the use of AI</a:t>
          </a:r>
          <a:endParaRPr lang="en-US" sz="2000" kern="1200" dirty="0">
            <a:latin typeface="Times New Roman" panose="02020603050405020304" pitchFamily="18" charset="0"/>
            <a:cs typeface="Times New Roman" panose="02020603050405020304" pitchFamily="18" charset="0"/>
          </a:endParaRPr>
        </a:p>
      </dsp:txBody>
      <dsp:txXfrm>
        <a:off x="59399" y="520907"/>
        <a:ext cx="4996693" cy="1098002"/>
      </dsp:txXfrm>
    </dsp:sp>
    <dsp:sp modelId="{9C3F31D4-4202-E945-9E9F-31736DE435A2}">
      <dsp:nvSpPr>
        <dsp:cNvPr id="0" name=""/>
        <dsp:cNvSpPr/>
      </dsp:nvSpPr>
      <dsp:spPr>
        <a:xfrm>
          <a:off x="0" y="1865509"/>
          <a:ext cx="5115491" cy="121680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latin typeface="Times New Roman" panose="02020603050405020304" pitchFamily="18" charset="0"/>
              <a:cs typeface="Times New Roman" panose="02020603050405020304" pitchFamily="18" charset="0"/>
            </a:rPr>
            <a:t>To understand the perception of the healthcare workers towards the use of AI to detect TB.</a:t>
          </a:r>
          <a:endParaRPr lang="en-US" sz="2000" kern="1200" dirty="0">
            <a:latin typeface="Times New Roman" panose="02020603050405020304" pitchFamily="18" charset="0"/>
            <a:cs typeface="Times New Roman" panose="02020603050405020304" pitchFamily="18" charset="0"/>
          </a:endParaRPr>
        </a:p>
      </dsp:txBody>
      <dsp:txXfrm>
        <a:off x="59399" y="1924908"/>
        <a:ext cx="4996693" cy="1098002"/>
      </dsp:txXfrm>
    </dsp:sp>
    <dsp:sp modelId="{37D1FA7B-18B7-419A-A5A2-41525A88E5E2}">
      <dsp:nvSpPr>
        <dsp:cNvPr id="0" name=""/>
        <dsp:cNvSpPr/>
      </dsp:nvSpPr>
      <dsp:spPr>
        <a:xfrm>
          <a:off x="0" y="3269509"/>
          <a:ext cx="5115491" cy="121680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latin typeface="Times New Roman" panose="02020603050405020304" pitchFamily="18" charset="0"/>
              <a:cs typeface="Times New Roman" panose="02020603050405020304" pitchFamily="18" charset="0"/>
            </a:rPr>
            <a:t>To understand the knowledge and awareness of health care workers on TB and AI</a:t>
          </a:r>
          <a:endParaRPr lang="en-US" sz="2000" kern="1200" dirty="0">
            <a:latin typeface="Times New Roman" panose="02020603050405020304" pitchFamily="18" charset="0"/>
            <a:cs typeface="Times New Roman" panose="02020603050405020304" pitchFamily="18" charset="0"/>
          </a:endParaRPr>
        </a:p>
      </dsp:txBody>
      <dsp:txXfrm>
        <a:off x="59399" y="3328908"/>
        <a:ext cx="4996693" cy="10980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F60683-A84D-4262-9145-469A3C88F5C3}">
      <dsp:nvSpPr>
        <dsp:cNvPr id="0" name=""/>
        <dsp:cNvSpPr/>
      </dsp:nvSpPr>
      <dsp:spPr>
        <a:xfrm>
          <a:off x="722" y="641470"/>
          <a:ext cx="2819135" cy="169148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1" kern="1200" dirty="0">
              <a:latin typeface="Times New Roman" panose="02020603050405020304" pitchFamily="18" charset="0"/>
              <a:cs typeface="Times New Roman" panose="02020603050405020304" pitchFamily="18" charset="0"/>
            </a:rPr>
            <a:t>Study Design</a:t>
          </a:r>
          <a:r>
            <a:rPr lang="en-GB" sz="1800" kern="1200" dirty="0">
              <a:latin typeface="Times New Roman" panose="02020603050405020304" pitchFamily="18" charset="0"/>
              <a:cs typeface="Times New Roman" panose="02020603050405020304" pitchFamily="18" charset="0"/>
            </a:rPr>
            <a:t>: Cross- Sectional Study </a:t>
          </a:r>
          <a:endParaRPr lang="en-US" sz="1800" kern="1200" dirty="0">
            <a:latin typeface="Times New Roman" panose="02020603050405020304" pitchFamily="18" charset="0"/>
            <a:cs typeface="Times New Roman" panose="02020603050405020304" pitchFamily="18" charset="0"/>
          </a:endParaRPr>
        </a:p>
      </dsp:txBody>
      <dsp:txXfrm>
        <a:off x="722" y="641470"/>
        <a:ext cx="2819135" cy="1691481"/>
      </dsp:txXfrm>
    </dsp:sp>
    <dsp:sp modelId="{25217C10-E966-4698-8FD7-79D98576A3B5}">
      <dsp:nvSpPr>
        <dsp:cNvPr id="0" name=""/>
        <dsp:cNvSpPr/>
      </dsp:nvSpPr>
      <dsp:spPr>
        <a:xfrm>
          <a:off x="3101772" y="641470"/>
          <a:ext cx="2819135" cy="1691481"/>
        </a:xfrm>
        <a:prstGeom prst="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1" kern="1200" dirty="0">
              <a:latin typeface="Times New Roman" panose="02020603050405020304" pitchFamily="18" charset="0"/>
              <a:cs typeface="Times New Roman" panose="02020603050405020304" pitchFamily="18" charset="0"/>
            </a:rPr>
            <a:t>Study Sample</a:t>
          </a:r>
          <a:r>
            <a:rPr lang="en-GB" sz="1800" kern="1200" dirty="0">
              <a:latin typeface="Times New Roman" panose="02020603050405020304" pitchFamily="18" charset="0"/>
              <a:cs typeface="Times New Roman" panose="02020603050405020304" pitchFamily="18" charset="0"/>
            </a:rPr>
            <a:t>: Community Health Officers. </a:t>
          </a:r>
          <a:endParaRPr lang="en-US" sz="1800" kern="1200" dirty="0">
            <a:latin typeface="Times New Roman" panose="02020603050405020304" pitchFamily="18" charset="0"/>
            <a:cs typeface="Times New Roman" panose="02020603050405020304" pitchFamily="18" charset="0"/>
          </a:endParaRPr>
        </a:p>
      </dsp:txBody>
      <dsp:txXfrm>
        <a:off x="3101772" y="641470"/>
        <a:ext cx="2819135" cy="1691481"/>
      </dsp:txXfrm>
    </dsp:sp>
    <dsp:sp modelId="{FE674A39-6863-4F2D-B685-C7C4612A87F8}">
      <dsp:nvSpPr>
        <dsp:cNvPr id="0" name=""/>
        <dsp:cNvSpPr/>
      </dsp:nvSpPr>
      <dsp:spPr>
        <a:xfrm>
          <a:off x="722" y="2614865"/>
          <a:ext cx="2819135" cy="1691481"/>
        </a:xfrm>
        <a:prstGeom prst="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b="1" kern="1200" dirty="0">
              <a:latin typeface="Times New Roman" panose="02020603050405020304" pitchFamily="18" charset="0"/>
              <a:cs typeface="Times New Roman" panose="02020603050405020304" pitchFamily="18" charset="0"/>
            </a:rPr>
            <a:t>Sample Size: 137 (S</a:t>
          </a:r>
          <a:r>
            <a:rPr lang="en-IN" sz="1800" kern="1200" dirty="0" err="1">
              <a:latin typeface="Times New Roman" panose="02020603050405020304" pitchFamily="18" charset="0"/>
              <a:cs typeface="Times New Roman" panose="02020603050405020304" pitchFamily="18" charset="0"/>
            </a:rPr>
            <a:t>tudy</a:t>
          </a:r>
          <a:r>
            <a:rPr lang="en-IN" sz="1800" kern="1200" dirty="0">
              <a:latin typeface="Times New Roman" panose="02020603050405020304" pitchFamily="18" charset="0"/>
              <a:cs typeface="Times New Roman" panose="02020603050405020304" pitchFamily="18" charset="0"/>
            </a:rPr>
            <a:t> being conducted across 4 districts of Nagaland having collectively 137 CHOs, hence all considered.</a:t>
          </a:r>
          <a:endParaRPr lang="en-GB" sz="1800" kern="1200" dirty="0">
            <a:latin typeface="Times New Roman" panose="02020603050405020304" pitchFamily="18" charset="0"/>
            <a:cs typeface="Times New Roman" panose="02020603050405020304" pitchFamily="18" charset="0"/>
          </a:endParaRPr>
        </a:p>
      </dsp:txBody>
      <dsp:txXfrm>
        <a:off x="722" y="2614865"/>
        <a:ext cx="2819135" cy="1691481"/>
      </dsp:txXfrm>
    </dsp:sp>
    <dsp:sp modelId="{A7A53A74-1226-47A4-8FA1-90F7EB95FE19}">
      <dsp:nvSpPr>
        <dsp:cNvPr id="0" name=""/>
        <dsp:cNvSpPr/>
      </dsp:nvSpPr>
      <dsp:spPr>
        <a:xfrm>
          <a:off x="3101772" y="2614865"/>
          <a:ext cx="2819135" cy="1691481"/>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1" kern="1200" dirty="0">
              <a:latin typeface="Times New Roman" panose="02020603050405020304" pitchFamily="18" charset="0"/>
              <a:cs typeface="Times New Roman" panose="02020603050405020304" pitchFamily="18" charset="0"/>
            </a:rPr>
            <a:t>Study Location: </a:t>
          </a:r>
          <a:r>
            <a:rPr lang="en-GB" sz="1800" b="0" kern="1200" dirty="0">
              <a:latin typeface="Times New Roman" panose="02020603050405020304" pitchFamily="18" charset="0"/>
              <a:cs typeface="Times New Roman" panose="02020603050405020304" pitchFamily="18" charset="0"/>
            </a:rPr>
            <a:t>4 districts of Nagaland (Dimapur, Kohima, Mon, </a:t>
          </a:r>
          <a:r>
            <a:rPr lang="en-GB" sz="1800" b="0" kern="1200" dirty="0" err="1">
              <a:latin typeface="Times New Roman" panose="02020603050405020304" pitchFamily="18" charset="0"/>
              <a:cs typeface="Times New Roman" panose="02020603050405020304" pitchFamily="18" charset="0"/>
            </a:rPr>
            <a:t>Mokokchung</a:t>
          </a:r>
          <a:r>
            <a:rPr lang="en-GB" sz="1800" b="0" kern="1200" dirty="0">
              <a:latin typeface="Times New Roman" panose="02020603050405020304" pitchFamily="18" charset="0"/>
              <a:cs typeface="Times New Roman" panose="02020603050405020304" pitchFamily="18" charset="0"/>
            </a:rPr>
            <a:t>)</a:t>
          </a:r>
          <a:endParaRPr lang="en-US" sz="1800" b="0" kern="1200" dirty="0">
            <a:latin typeface="Times New Roman" panose="02020603050405020304" pitchFamily="18" charset="0"/>
            <a:cs typeface="Times New Roman" panose="02020603050405020304" pitchFamily="18" charset="0"/>
          </a:endParaRPr>
        </a:p>
      </dsp:txBody>
      <dsp:txXfrm>
        <a:off x="3101772" y="2614865"/>
        <a:ext cx="2819135" cy="1691481"/>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pPr/>
              <a:t>18/06/2023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pPr/>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pPr/>
              <a:t>18/06/2023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pPr/>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GB"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pPr/>
              <a:t>18/06/2023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pPr/>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pPr/>
              <a:t>18/06/2023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pPr/>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GB"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pPr/>
              <a:t>18/06/2023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pPr/>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846CE7D5-CF57-46EF-B807-FDD0502418D4}" type="datetimeFigureOut">
              <a:rPr lang="en-GB" smtClean="0"/>
              <a:pPr/>
              <a:t>18/06/2023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pPr/>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Date Placeholder 6"/>
          <p:cNvSpPr>
            <a:spLocks noGrp="1"/>
          </p:cNvSpPr>
          <p:nvPr>
            <p:ph type="dt" sz="half" idx="10"/>
          </p:nvPr>
        </p:nvSpPr>
        <p:spPr/>
        <p:txBody>
          <a:bodyPr/>
          <a:lstStyle/>
          <a:p>
            <a:fld id="{846CE7D5-CF57-46EF-B807-FDD0502418D4}" type="datetimeFigureOut">
              <a:rPr lang="en-GB" smtClean="0"/>
              <a:pPr/>
              <a:t>18/06/2023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pPr/>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Date Placeholder 2"/>
          <p:cNvSpPr>
            <a:spLocks noGrp="1"/>
          </p:cNvSpPr>
          <p:nvPr>
            <p:ph type="dt" sz="half" idx="10"/>
          </p:nvPr>
        </p:nvSpPr>
        <p:spPr/>
        <p:txBody>
          <a:bodyPr/>
          <a:lstStyle/>
          <a:p>
            <a:fld id="{846CE7D5-CF57-46EF-B807-FDD0502418D4}" type="datetimeFigureOut">
              <a:rPr lang="en-GB" smtClean="0"/>
              <a:pPr/>
              <a:t>18/06/2023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pPr/>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pPr/>
              <a:t>18/06/2023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pPr/>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pPr/>
              <a:t>18/06/2023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pPr/>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pPr/>
              <a:t>18/06/2023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pPr/>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GB" smtClean="0"/>
              <a:pPr/>
              <a:t>18/06/2023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GB" smtClean="0"/>
              <a:pPr/>
              <a:t>‹#›</a:t>
            </a:fld>
            <a:endParaRPr lang="en-GB"/>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who.int/publications-detail-redirect/9789240037021" TargetMode="External"/><Relationship Id="rId7" Type="http://schemas.openxmlformats.org/officeDocument/2006/relationships/image" Target="../media/image1.pn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hyperlink" Target="https://apps.who.int/iris/handle/10665/44481" TargetMode="External"/><Relationship Id="rId5" Type="http://schemas.openxmlformats.org/officeDocument/2006/relationships/hyperlink" Target="https://apps.who.int/iris/bitstream/handle/10665/135617/WHO_HTM_TB_2014.18_eng.pdf?sequence=1&amp;isAllowed=y" TargetMode="External"/><Relationship Id="rId4" Type="http://schemas.openxmlformats.org/officeDocument/2006/relationships/hyperlink" Target="https://www.nhp.gov.in/disease/respiratory/lungs/tuberculosis"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A8DB9CD9-59B1-4D73-BC4C-98796A48E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8874A6A9-41FF-4E33-AFA8-F9F81436A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721D730E-1F97-4071-B143-B05E6D2599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985"/>
            <a:chExt cx="9772765" cy="6858000"/>
          </a:xfrm>
        </p:grpSpPr>
        <p:sp>
          <p:nvSpPr>
            <p:cNvPr id="29" name="Freeform: Shape 28">
              <a:extLst>
                <a:ext uri="{FF2B5EF4-FFF2-40B4-BE49-F238E27FC236}">
                  <a16:creationId xmlns:a16="http://schemas.microsoft.com/office/drawing/2014/main" id="{B3849C6A-9EE5-4604-8EAE-DD4796B79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Freeform: Shape 29">
              <a:extLst>
                <a:ext uri="{FF2B5EF4-FFF2-40B4-BE49-F238E27FC236}">
                  <a16:creationId xmlns:a16="http://schemas.microsoft.com/office/drawing/2014/main" id="{308677BE-069B-4A4D-8732-E26B6EF56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1" name="Freeform: Shape 30">
              <a:extLst>
                <a:ext uri="{FF2B5EF4-FFF2-40B4-BE49-F238E27FC236}">
                  <a16:creationId xmlns:a16="http://schemas.microsoft.com/office/drawing/2014/main" id="{9A9A575B-DD07-4388-963B-0AF3FDDCF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Freeform: Shape 31">
              <a:extLst>
                <a:ext uri="{FF2B5EF4-FFF2-40B4-BE49-F238E27FC236}">
                  <a16:creationId xmlns:a16="http://schemas.microsoft.com/office/drawing/2014/main" id="{D55285E4-21EB-4EC1-AB8E-36E881E89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3" name="Freeform: Shape 32">
              <a:extLst>
                <a:ext uri="{FF2B5EF4-FFF2-40B4-BE49-F238E27FC236}">
                  <a16:creationId xmlns:a16="http://schemas.microsoft.com/office/drawing/2014/main" id="{6A0C77B5-3FAA-4D4F-9555-89D751608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34" name="Freeform: Shape 33">
              <a:extLst>
                <a:ext uri="{FF2B5EF4-FFF2-40B4-BE49-F238E27FC236}">
                  <a16:creationId xmlns:a16="http://schemas.microsoft.com/office/drawing/2014/main" id="{5F0C96D1-A8B7-4C8E-9997-D823FD159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5" name="Freeform: Shape 34">
              <a:extLst>
                <a:ext uri="{FF2B5EF4-FFF2-40B4-BE49-F238E27FC236}">
                  <a16:creationId xmlns:a16="http://schemas.microsoft.com/office/drawing/2014/main" id="{DA46556D-445B-4CD0-87A0-02A30BD1B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le 1"/>
          <p:cNvSpPr>
            <a:spLocks noGrp="1"/>
          </p:cNvSpPr>
          <p:nvPr>
            <p:ph type="ctrTitle"/>
          </p:nvPr>
        </p:nvSpPr>
        <p:spPr>
          <a:xfrm>
            <a:off x="3215729" y="1545043"/>
            <a:ext cx="5760846" cy="2310312"/>
          </a:xfrm>
        </p:spPr>
        <p:txBody>
          <a:bodyPr vert="horz" lIns="91440" tIns="45720" rIns="91440" bIns="45720" rtlCol="0">
            <a:normAutofit/>
          </a:bodyPr>
          <a:lstStyle/>
          <a:p>
            <a:r>
              <a:rPr lang="en-US" sz="4000" b="1" dirty="0">
                <a:solidFill>
                  <a:schemeClr val="tx2"/>
                </a:solidFill>
                <a:latin typeface="Times New Roman" panose="02020603050405020304" pitchFamily="18" charset="0"/>
                <a:cs typeface="Times New Roman" panose="02020603050405020304" pitchFamily="18" charset="0"/>
              </a:rPr>
              <a:t>Healthcare workers perception about the use of AI based applications to detect TB infection.</a:t>
            </a:r>
            <a:endParaRPr lang="en-US" sz="4000" dirty="0">
              <a:solidFill>
                <a:schemeClr val="tx2"/>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3215729" y="4165152"/>
            <a:ext cx="5760846" cy="682079"/>
          </a:xfrm>
        </p:spPr>
        <p:txBody>
          <a:bodyPr vert="horz" lIns="91440" tIns="45720" rIns="91440" bIns="45720" rtlCol="0" anchor="t">
            <a:noAutofit/>
          </a:bodyPr>
          <a:lstStyle/>
          <a:p>
            <a:pPr indent="-228600">
              <a:buFont typeface="Arial" panose="020B0604020202020204" pitchFamily="34" charset="0"/>
              <a:buChar char="•"/>
            </a:pPr>
            <a:r>
              <a:rPr lang="en-US" sz="1800" dirty="0">
                <a:solidFill>
                  <a:schemeClr val="tx2"/>
                </a:solidFill>
                <a:latin typeface="Times New Roman" panose="02020603050405020304" pitchFamily="18" charset="0"/>
                <a:cs typeface="Times New Roman" panose="02020603050405020304" pitchFamily="18" charset="0"/>
              </a:rPr>
              <a:t>Presented By: Swadhapriya Das Chaudhuri </a:t>
            </a:r>
          </a:p>
          <a:p>
            <a:pPr indent="-228600">
              <a:buFont typeface="Arial" panose="020B0604020202020204" pitchFamily="34" charset="0"/>
              <a:buChar char="•"/>
            </a:pPr>
            <a:r>
              <a:rPr lang="en-US" sz="1800" dirty="0">
                <a:solidFill>
                  <a:schemeClr val="tx2"/>
                </a:solidFill>
                <a:latin typeface="Times New Roman" panose="02020603050405020304" pitchFamily="18" charset="0"/>
                <a:cs typeface="Times New Roman" panose="02020603050405020304" pitchFamily="18" charset="0"/>
              </a:rPr>
              <a:t>Dissertation Organization: Wadhwani AI </a:t>
            </a:r>
          </a:p>
          <a:p>
            <a:pPr indent="-228600">
              <a:buFont typeface="Arial" panose="020B0604020202020204" pitchFamily="34" charset="0"/>
              <a:buChar char="•"/>
            </a:pPr>
            <a:r>
              <a:rPr lang="en-US" sz="1800" dirty="0">
                <a:solidFill>
                  <a:schemeClr val="tx2"/>
                </a:solidFill>
                <a:latin typeface="Times New Roman" panose="02020603050405020304" pitchFamily="18" charset="0"/>
                <a:cs typeface="Times New Roman" panose="02020603050405020304" pitchFamily="18" charset="0"/>
              </a:rPr>
              <a:t>Dissertation Mentor: Dr. Anandhi Ramachandran</a:t>
            </a:r>
          </a:p>
          <a:p>
            <a:pPr indent="-228600">
              <a:buFont typeface="Arial" panose="020B0604020202020204" pitchFamily="34" charset="0"/>
              <a:buChar char="•"/>
            </a:pPr>
            <a:endParaRPr lang="en-US" sz="1800" dirty="0">
              <a:solidFill>
                <a:schemeClr val="tx2"/>
              </a:solidFill>
              <a:cs typeface="Calibri"/>
            </a:endParaRPr>
          </a:p>
        </p:txBody>
      </p:sp>
      <p:pic>
        <p:nvPicPr>
          <p:cNvPr id="5" name="Picture 4">
            <a:extLst>
              <a:ext uri="{FF2B5EF4-FFF2-40B4-BE49-F238E27FC236}">
                <a16:creationId xmlns:a16="http://schemas.microsoft.com/office/drawing/2014/main" id="{5D1D2646-0B3F-4CE9-E0BB-026C2B701A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617810" cy="761502"/>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4B31E6D-53BD-F7D9-6483-28B6380D23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901370" cy="894973"/>
          </a:xfrm>
          <a:prstGeom prst="rect">
            <a:avLst/>
          </a:prstGeom>
        </p:spPr>
      </p:pic>
      <p:sp>
        <p:nvSpPr>
          <p:cNvPr id="8" name="Title 1">
            <a:extLst>
              <a:ext uri="{FF2B5EF4-FFF2-40B4-BE49-F238E27FC236}">
                <a16:creationId xmlns:a16="http://schemas.microsoft.com/office/drawing/2014/main" id="{D881CFD7-70AA-EF78-A132-4AE0F0C301A7}"/>
              </a:ext>
            </a:extLst>
          </p:cNvPr>
          <p:cNvSpPr txBox="1">
            <a:spLocks/>
          </p:cNvSpPr>
          <p:nvPr/>
        </p:nvSpPr>
        <p:spPr>
          <a:xfrm>
            <a:off x="2726208" y="177721"/>
            <a:ext cx="6560588" cy="971645"/>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800" u="sng" dirty="0">
                <a:solidFill>
                  <a:schemeClr val="tx2"/>
                </a:solidFill>
                <a:latin typeface="Times New Roman" panose="02020603050405020304" pitchFamily="18" charset="0"/>
                <a:cs typeface="Times New Roman" panose="02020603050405020304" pitchFamily="18" charset="0"/>
              </a:rPr>
              <a:t>Results </a:t>
            </a:r>
          </a:p>
          <a:p>
            <a:pPr algn="ctr"/>
            <a:endParaRPr lang="en-GB" sz="2800" dirty="0">
              <a:solidFill>
                <a:schemeClr val="tx2"/>
              </a:solidFill>
              <a:latin typeface="Times New Roman" panose="02020603050405020304" pitchFamily="18" charset="0"/>
              <a:cs typeface="Times New Roman" panose="02020603050405020304" pitchFamily="18" charset="0"/>
            </a:endParaRPr>
          </a:p>
          <a:p>
            <a:pPr algn="ctr"/>
            <a:r>
              <a:rPr lang="en-GB" sz="2800" dirty="0">
                <a:solidFill>
                  <a:schemeClr val="tx2"/>
                </a:solidFill>
                <a:latin typeface="Times New Roman" panose="02020603050405020304" pitchFamily="18" charset="0"/>
                <a:cs typeface="Times New Roman" panose="02020603050405020304" pitchFamily="18" charset="0"/>
              </a:rPr>
              <a:t>(Perception towards use of AI)</a:t>
            </a:r>
            <a:endParaRPr lang="en-US" sz="2800" dirty="0">
              <a:solidFill>
                <a:schemeClr val="tx2"/>
              </a:solidFill>
              <a:latin typeface="Times New Roman" panose="02020603050405020304" pitchFamily="18" charset="0"/>
              <a:cs typeface="Times New Roman" panose="02020603050405020304" pitchFamily="18" charset="0"/>
            </a:endParaRPr>
          </a:p>
        </p:txBody>
      </p:sp>
      <p:cxnSp>
        <p:nvCxnSpPr>
          <p:cNvPr id="10" name="Straight Connector 9">
            <a:extLst>
              <a:ext uri="{FF2B5EF4-FFF2-40B4-BE49-F238E27FC236}">
                <a16:creationId xmlns:a16="http://schemas.microsoft.com/office/drawing/2014/main" id="{3378644E-881E-C537-516D-BBEF5CE20BCB}"/>
              </a:ext>
            </a:extLst>
          </p:cNvPr>
          <p:cNvCxnSpPr>
            <a:cxnSpLocks/>
          </p:cNvCxnSpPr>
          <p:nvPr/>
        </p:nvCxnSpPr>
        <p:spPr>
          <a:xfrm>
            <a:off x="0" y="1250969"/>
            <a:ext cx="12192000" cy="0"/>
          </a:xfrm>
          <a:prstGeom prst="line">
            <a:avLst/>
          </a:prstGeom>
          <a:ln w="317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aphicFrame>
        <p:nvGraphicFramePr>
          <p:cNvPr id="2" name="Table 4">
            <a:extLst>
              <a:ext uri="{FF2B5EF4-FFF2-40B4-BE49-F238E27FC236}">
                <a16:creationId xmlns:a16="http://schemas.microsoft.com/office/drawing/2014/main" id="{FB0D7561-9321-796D-A1A7-14A58CD988C6}"/>
              </a:ext>
            </a:extLst>
          </p:cNvPr>
          <p:cNvGraphicFramePr>
            <a:graphicFrameLocks noGrp="1"/>
          </p:cNvGraphicFramePr>
          <p:nvPr>
            <p:extLst>
              <p:ext uri="{D42A27DB-BD31-4B8C-83A1-F6EECF244321}">
                <p14:modId xmlns:p14="http://schemas.microsoft.com/office/powerpoint/2010/main" val="2418310441"/>
              </p:ext>
            </p:extLst>
          </p:nvPr>
        </p:nvGraphicFramePr>
        <p:xfrm>
          <a:off x="1111624" y="1772005"/>
          <a:ext cx="10054816" cy="4381882"/>
        </p:xfrm>
        <a:graphic>
          <a:graphicData uri="http://schemas.openxmlformats.org/drawingml/2006/table">
            <a:tbl>
              <a:tblPr firstRow="1" bandRow="1">
                <a:tableStyleId>{5C22544A-7EE6-4342-B048-85BDC9FD1C3A}</a:tableStyleId>
              </a:tblPr>
              <a:tblGrid>
                <a:gridCol w="5027408">
                  <a:extLst>
                    <a:ext uri="{9D8B030D-6E8A-4147-A177-3AD203B41FA5}">
                      <a16:colId xmlns:a16="http://schemas.microsoft.com/office/drawing/2014/main" val="2857120022"/>
                    </a:ext>
                  </a:extLst>
                </a:gridCol>
                <a:gridCol w="5027408">
                  <a:extLst>
                    <a:ext uri="{9D8B030D-6E8A-4147-A177-3AD203B41FA5}">
                      <a16:colId xmlns:a16="http://schemas.microsoft.com/office/drawing/2014/main" val="4238478286"/>
                    </a:ext>
                  </a:extLst>
                </a:gridCol>
              </a:tblGrid>
              <a:tr h="283563">
                <a:tc gridSpan="2">
                  <a:txBody>
                    <a:bodyPr/>
                    <a:lstStyle/>
                    <a:p>
                      <a:pPr algn="ctr"/>
                      <a:r>
                        <a:rPr lang="en-US" sz="1800" b="1" kern="1200" dirty="0">
                          <a:solidFill>
                            <a:schemeClr val="tx1"/>
                          </a:solidFill>
                          <a:effectLst/>
                          <a:latin typeface="Times New Roman" panose="02020603050405020304" pitchFamily="18" charset="0"/>
                          <a:ea typeface="+mn-ea"/>
                          <a:cs typeface="Times New Roman" panose="02020603050405020304" pitchFamily="18" charset="0"/>
                        </a:rPr>
                        <a:t>Responses Received</a:t>
                      </a:r>
                    </a:p>
                  </a:txBody>
                  <a:tcPr>
                    <a:solidFill>
                      <a:srgbClr val="CC82BA"/>
                    </a:solidFill>
                  </a:tcPr>
                </a:tc>
                <a:tc hMerge="1">
                  <a:txBody>
                    <a:bodyPr/>
                    <a:lstStyle/>
                    <a:p>
                      <a:endParaRPr lang="en-US" dirty="0"/>
                    </a:p>
                  </a:txBody>
                  <a:tcPr/>
                </a:tc>
                <a:extLst>
                  <a:ext uri="{0D108BD9-81ED-4DB2-BD59-A6C34878D82A}">
                    <a16:rowId xmlns:a16="http://schemas.microsoft.com/office/drawing/2014/main" val="3719284958"/>
                  </a:ext>
                </a:extLst>
              </a:tr>
              <a:tr h="708908">
                <a:tc>
                  <a:txBody>
                    <a:bodyPr/>
                    <a:lstStyle/>
                    <a:p>
                      <a:pPr algn="ctr">
                        <a:lnSpc>
                          <a:spcPct val="150000"/>
                        </a:lnSpc>
                        <a:spcBef>
                          <a:spcPts val="100"/>
                        </a:spcBef>
                      </a:pPr>
                      <a:r>
                        <a:rPr lang="en-US" sz="1800" b="1" kern="1200" dirty="0">
                          <a:solidFill>
                            <a:schemeClr val="tx1"/>
                          </a:solidFill>
                          <a:effectLst/>
                          <a:latin typeface="Times New Roman" panose="02020603050405020304" pitchFamily="18" charset="0"/>
                          <a:ea typeface="+mn-ea"/>
                          <a:cs typeface="Times New Roman" panose="02020603050405020304" pitchFamily="18" charset="0"/>
                        </a:rPr>
                        <a:t>Q. Do you think AI will change how healthcare is delivered?</a:t>
                      </a:r>
                      <a:endParaRPr lang="en-IN" sz="180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solidFill>
                      <a:srgbClr val="D5AACF"/>
                    </a:solidFill>
                  </a:tcPr>
                </a:tc>
                <a:tc>
                  <a:txBody>
                    <a:bodyPr/>
                    <a:lstStyle/>
                    <a:p>
                      <a:pPr algn="ctr">
                        <a:lnSpc>
                          <a:spcPct val="150000"/>
                        </a:lnSpc>
                        <a:spcBef>
                          <a:spcPts val="100"/>
                        </a:spcBef>
                      </a:pPr>
                      <a:r>
                        <a:rPr lang="en-US" sz="1800" b="1" kern="1200" dirty="0">
                          <a:solidFill>
                            <a:schemeClr val="tx1"/>
                          </a:solidFill>
                          <a:effectLst/>
                          <a:latin typeface="Times New Roman" panose="02020603050405020304" pitchFamily="18" charset="0"/>
                          <a:ea typeface="+mn-ea"/>
                          <a:cs typeface="Times New Roman" panose="02020603050405020304" pitchFamily="18" charset="0"/>
                        </a:rPr>
                        <a:t>Q. Please mention your concerns (ethical) and worries.</a:t>
                      </a:r>
                      <a:endParaRPr lang="en-IN" sz="180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solidFill>
                      <a:srgbClr val="D5AACF"/>
                    </a:solidFill>
                  </a:tcPr>
                </a:tc>
                <a:extLst>
                  <a:ext uri="{0D108BD9-81ED-4DB2-BD59-A6C34878D82A}">
                    <a16:rowId xmlns:a16="http://schemas.microsoft.com/office/drawing/2014/main" val="862325127"/>
                  </a:ext>
                </a:extLst>
              </a:tr>
              <a:tr h="2969349">
                <a:tc>
                  <a:txBody>
                    <a:bodyPr/>
                    <a:lstStyle/>
                    <a:p>
                      <a:pPr marL="342900" lvl="0" indent="-342900" algn="l">
                        <a:lnSpc>
                          <a:spcPct val="150000"/>
                        </a:lnSpc>
                        <a:spcBef>
                          <a:spcPts val="100"/>
                        </a:spcBef>
                        <a:buFont typeface="Symbol" pitchFamily="2" charset="2"/>
                        <a:buChar char=""/>
                      </a:pPr>
                      <a:r>
                        <a:rPr lang="en-US" sz="1800" b="0" kern="1200" dirty="0">
                          <a:solidFill>
                            <a:schemeClr val="tx1"/>
                          </a:solidFill>
                          <a:effectLst/>
                          <a:latin typeface="Times New Roman" panose="02020603050405020304" pitchFamily="18" charset="0"/>
                          <a:ea typeface="+mn-ea"/>
                          <a:cs typeface="Times New Roman" panose="02020603050405020304" pitchFamily="18" charset="0"/>
                        </a:rPr>
                        <a:t>It will give more accurate and precise data</a:t>
                      </a:r>
                      <a:endParaRPr lang="en-IN" sz="1800" b="0" kern="1200" dirty="0">
                        <a:solidFill>
                          <a:schemeClr val="tx1"/>
                        </a:solidFill>
                        <a:effectLst/>
                        <a:latin typeface="Times New Roman" panose="02020603050405020304" pitchFamily="18" charset="0"/>
                        <a:ea typeface="+mn-ea"/>
                        <a:cs typeface="Times New Roman" panose="02020603050405020304" pitchFamily="18" charset="0"/>
                      </a:endParaRPr>
                    </a:p>
                    <a:p>
                      <a:pPr marL="342900" lvl="0" indent="-342900" algn="l">
                        <a:lnSpc>
                          <a:spcPct val="150000"/>
                        </a:lnSpc>
                        <a:buFont typeface="Symbol" pitchFamily="2" charset="2"/>
                        <a:buChar char=""/>
                      </a:pPr>
                      <a:r>
                        <a:rPr lang="en-US" sz="1800" b="0" kern="1200" dirty="0">
                          <a:solidFill>
                            <a:schemeClr val="tx1"/>
                          </a:solidFill>
                          <a:effectLst/>
                          <a:latin typeface="Times New Roman" panose="02020603050405020304" pitchFamily="18" charset="0"/>
                          <a:ea typeface="+mn-ea"/>
                          <a:cs typeface="Times New Roman" panose="02020603050405020304" pitchFamily="18" charset="0"/>
                        </a:rPr>
                        <a:t>Proper treatment even in absence of health worker</a:t>
                      </a:r>
                      <a:endParaRPr lang="en-IN" sz="1800" b="0" kern="1200" dirty="0">
                        <a:solidFill>
                          <a:schemeClr val="tx1"/>
                        </a:solidFill>
                        <a:effectLst/>
                        <a:latin typeface="Times New Roman" panose="02020603050405020304" pitchFamily="18" charset="0"/>
                        <a:ea typeface="+mn-ea"/>
                        <a:cs typeface="Times New Roman" panose="02020603050405020304" pitchFamily="18" charset="0"/>
                      </a:endParaRPr>
                    </a:p>
                    <a:p>
                      <a:pPr marL="342900" lvl="0" indent="-342900" algn="l">
                        <a:lnSpc>
                          <a:spcPct val="150000"/>
                        </a:lnSpc>
                        <a:buFont typeface="Symbol" pitchFamily="2" charset="2"/>
                        <a:buChar char=""/>
                      </a:pPr>
                      <a:r>
                        <a:rPr lang="en-US" sz="1800" b="0" kern="1200" dirty="0">
                          <a:solidFill>
                            <a:schemeClr val="tx1"/>
                          </a:solidFill>
                          <a:effectLst/>
                          <a:latin typeface="Times New Roman" panose="02020603050405020304" pitchFamily="18" charset="0"/>
                          <a:ea typeface="+mn-ea"/>
                          <a:cs typeface="Times New Roman" panose="02020603050405020304" pitchFamily="18" charset="0"/>
                        </a:rPr>
                        <a:t>Automate things</a:t>
                      </a:r>
                      <a:endParaRPr lang="en-IN" sz="1800" b="0" kern="1200" dirty="0">
                        <a:solidFill>
                          <a:schemeClr val="tx1"/>
                        </a:solidFill>
                        <a:effectLst/>
                        <a:latin typeface="Times New Roman" panose="02020603050405020304" pitchFamily="18" charset="0"/>
                        <a:ea typeface="+mn-ea"/>
                        <a:cs typeface="Times New Roman" panose="02020603050405020304" pitchFamily="18" charset="0"/>
                      </a:endParaRPr>
                    </a:p>
                    <a:p>
                      <a:pPr marL="342900" lvl="0" indent="-342900" algn="l">
                        <a:lnSpc>
                          <a:spcPct val="150000"/>
                        </a:lnSpc>
                        <a:buFont typeface="Symbol" pitchFamily="2" charset="2"/>
                        <a:buChar char=""/>
                      </a:pPr>
                      <a:r>
                        <a:rPr lang="en-US" sz="1800" b="0" kern="1200" dirty="0">
                          <a:solidFill>
                            <a:schemeClr val="tx1"/>
                          </a:solidFill>
                          <a:effectLst/>
                          <a:latin typeface="Times New Roman" panose="02020603050405020304" pitchFamily="18" charset="0"/>
                          <a:ea typeface="+mn-ea"/>
                          <a:cs typeface="Times New Roman" panose="02020603050405020304" pitchFamily="18" charset="0"/>
                        </a:rPr>
                        <a:t>Operate complex machine without involvement</a:t>
                      </a:r>
                      <a:endParaRPr lang="en-IN" sz="1800" b="0" kern="1200" dirty="0">
                        <a:solidFill>
                          <a:schemeClr val="tx1"/>
                        </a:solidFill>
                        <a:effectLst/>
                        <a:latin typeface="Times New Roman" panose="02020603050405020304" pitchFamily="18" charset="0"/>
                        <a:ea typeface="+mn-ea"/>
                        <a:cs typeface="Times New Roman" panose="02020603050405020304" pitchFamily="18" charset="0"/>
                      </a:endParaRPr>
                    </a:p>
                    <a:p>
                      <a:pPr marL="342900" lvl="0" indent="-342900" algn="l">
                        <a:lnSpc>
                          <a:spcPct val="150000"/>
                        </a:lnSpc>
                        <a:buFont typeface="Symbol" pitchFamily="2" charset="2"/>
                        <a:buChar char=""/>
                      </a:pPr>
                      <a:r>
                        <a:rPr lang="en-US" sz="1800" b="0" kern="1200" dirty="0">
                          <a:solidFill>
                            <a:schemeClr val="tx1"/>
                          </a:solidFill>
                          <a:effectLst/>
                          <a:latin typeface="Times New Roman" panose="02020603050405020304" pitchFamily="18" charset="0"/>
                          <a:ea typeface="+mn-ea"/>
                          <a:cs typeface="Times New Roman" panose="02020603050405020304" pitchFamily="18" charset="0"/>
                        </a:rPr>
                        <a:t>Reduce treatment time</a:t>
                      </a:r>
                      <a:endParaRPr lang="en-IN" sz="1800" b="0" kern="1200" dirty="0">
                        <a:solidFill>
                          <a:schemeClr val="tx1"/>
                        </a:solidFill>
                        <a:effectLst/>
                        <a:latin typeface="Times New Roman" panose="02020603050405020304" pitchFamily="18" charset="0"/>
                        <a:ea typeface="+mn-ea"/>
                        <a:cs typeface="Times New Roman" panose="02020603050405020304" pitchFamily="18" charset="0"/>
                      </a:endParaRPr>
                    </a:p>
                    <a:p>
                      <a:pPr marL="342900" lvl="0" indent="-342900" algn="l">
                        <a:lnSpc>
                          <a:spcPct val="150000"/>
                        </a:lnSpc>
                        <a:buFont typeface="Symbol" pitchFamily="2" charset="2"/>
                        <a:buChar char=""/>
                      </a:pPr>
                      <a:r>
                        <a:rPr lang="en-US" sz="1800" b="0" kern="1200" dirty="0">
                          <a:solidFill>
                            <a:schemeClr val="tx1"/>
                          </a:solidFill>
                          <a:effectLst/>
                          <a:latin typeface="Times New Roman" panose="02020603050405020304" pitchFamily="18" charset="0"/>
                          <a:ea typeface="+mn-ea"/>
                          <a:cs typeface="Times New Roman" panose="02020603050405020304" pitchFamily="18" charset="0"/>
                        </a:rPr>
                        <a:t>Hassle free diagnosis</a:t>
                      </a:r>
                      <a:endParaRPr lang="en-IN" sz="1800" b="0" kern="1200" dirty="0">
                        <a:solidFill>
                          <a:schemeClr val="tx1"/>
                        </a:solidFill>
                        <a:effectLst/>
                        <a:latin typeface="Times New Roman" panose="02020603050405020304" pitchFamily="18" charset="0"/>
                        <a:ea typeface="+mn-ea"/>
                        <a:cs typeface="Times New Roman" panose="02020603050405020304" pitchFamily="18" charset="0"/>
                      </a:endParaRPr>
                    </a:p>
                    <a:p>
                      <a:pPr marL="342900" lvl="0" indent="-342900" algn="l">
                        <a:lnSpc>
                          <a:spcPct val="150000"/>
                        </a:lnSpc>
                        <a:buFont typeface="Symbol" pitchFamily="2" charset="2"/>
                        <a:buChar char=""/>
                      </a:pPr>
                      <a:r>
                        <a:rPr lang="en-US" sz="1800" b="0" kern="1200" dirty="0">
                          <a:solidFill>
                            <a:schemeClr val="tx1"/>
                          </a:solidFill>
                          <a:effectLst/>
                          <a:latin typeface="Times New Roman" panose="02020603050405020304" pitchFamily="18" charset="0"/>
                          <a:ea typeface="+mn-ea"/>
                          <a:cs typeface="Times New Roman" panose="02020603050405020304" pitchFamily="18" charset="0"/>
                        </a:rPr>
                        <a:t>More feasible with less time consume</a:t>
                      </a:r>
                      <a:endParaRPr lang="en-IN" sz="1800" b="0"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solidFill>
                      <a:srgbClr val="FFCCF8"/>
                    </a:solidFill>
                  </a:tcPr>
                </a:tc>
                <a:tc>
                  <a:txBody>
                    <a:bodyPr/>
                    <a:lstStyle/>
                    <a:p>
                      <a:pPr marL="342900" lvl="0" indent="-342900" algn="l">
                        <a:lnSpc>
                          <a:spcPct val="150000"/>
                        </a:lnSpc>
                        <a:buFont typeface="Symbol" pitchFamily="2" charset="2"/>
                        <a:buChar char=""/>
                      </a:pPr>
                      <a:r>
                        <a:rPr lang="en-US" sz="1800" b="0" kern="1200" dirty="0">
                          <a:solidFill>
                            <a:schemeClr val="tx1"/>
                          </a:solidFill>
                          <a:effectLst/>
                          <a:latin typeface="Times New Roman" panose="02020603050405020304" pitchFamily="18" charset="0"/>
                          <a:ea typeface="+mn-ea"/>
                          <a:cs typeface="Times New Roman" panose="02020603050405020304" pitchFamily="18" charset="0"/>
                        </a:rPr>
                        <a:t>AI will have sensitive information, can be misused</a:t>
                      </a:r>
                      <a:endParaRPr lang="en-IN" sz="1800" b="0" kern="1200" dirty="0">
                        <a:solidFill>
                          <a:schemeClr val="tx1"/>
                        </a:solidFill>
                        <a:effectLst/>
                        <a:latin typeface="Times New Roman" panose="02020603050405020304" pitchFamily="18" charset="0"/>
                        <a:ea typeface="+mn-ea"/>
                        <a:cs typeface="Times New Roman" panose="02020603050405020304" pitchFamily="18" charset="0"/>
                      </a:endParaRPr>
                    </a:p>
                    <a:p>
                      <a:pPr marL="342900" lvl="0" indent="-342900" algn="l">
                        <a:lnSpc>
                          <a:spcPct val="150000"/>
                        </a:lnSpc>
                        <a:buFont typeface="Symbol" pitchFamily="2" charset="2"/>
                        <a:buChar char=""/>
                      </a:pPr>
                      <a:r>
                        <a:rPr lang="en-US" sz="1800" b="0" kern="1200" dirty="0">
                          <a:solidFill>
                            <a:schemeClr val="tx1"/>
                          </a:solidFill>
                          <a:effectLst/>
                          <a:latin typeface="Times New Roman" panose="02020603050405020304" pitchFamily="18" charset="0"/>
                          <a:ea typeface="+mn-ea"/>
                          <a:cs typeface="Times New Roman" panose="02020603050405020304" pitchFamily="18" charset="0"/>
                        </a:rPr>
                        <a:t>Personal data needs to be given</a:t>
                      </a:r>
                      <a:endParaRPr lang="en-IN" sz="1800" b="0" kern="1200" dirty="0">
                        <a:solidFill>
                          <a:schemeClr val="tx1"/>
                        </a:solidFill>
                        <a:effectLst/>
                        <a:latin typeface="Times New Roman" panose="02020603050405020304" pitchFamily="18" charset="0"/>
                        <a:ea typeface="+mn-ea"/>
                        <a:cs typeface="Times New Roman" panose="02020603050405020304" pitchFamily="18" charset="0"/>
                      </a:endParaRPr>
                    </a:p>
                    <a:p>
                      <a:pPr marL="342900" lvl="0" indent="-342900" algn="l">
                        <a:lnSpc>
                          <a:spcPct val="150000"/>
                        </a:lnSpc>
                        <a:buFont typeface="Symbol" pitchFamily="2" charset="2"/>
                        <a:buChar char=""/>
                      </a:pPr>
                      <a:r>
                        <a:rPr lang="en-US" sz="1800" b="0" kern="1200" dirty="0">
                          <a:solidFill>
                            <a:schemeClr val="tx1"/>
                          </a:solidFill>
                          <a:effectLst/>
                          <a:latin typeface="Times New Roman" panose="02020603050405020304" pitchFamily="18" charset="0"/>
                          <a:ea typeface="+mn-ea"/>
                          <a:cs typeface="Times New Roman" panose="02020603050405020304" pitchFamily="18" charset="0"/>
                        </a:rPr>
                        <a:t>Misuse personal details</a:t>
                      </a:r>
                      <a:endParaRPr lang="en-IN" sz="1800" b="0" kern="1200" dirty="0">
                        <a:solidFill>
                          <a:schemeClr val="tx1"/>
                        </a:solidFill>
                        <a:effectLst/>
                        <a:latin typeface="Times New Roman" panose="02020603050405020304" pitchFamily="18" charset="0"/>
                        <a:ea typeface="+mn-ea"/>
                        <a:cs typeface="Times New Roman" panose="02020603050405020304" pitchFamily="18" charset="0"/>
                      </a:endParaRPr>
                    </a:p>
                    <a:p>
                      <a:pPr marL="342900" lvl="0" indent="-342900" algn="l">
                        <a:lnSpc>
                          <a:spcPct val="150000"/>
                        </a:lnSpc>
                        <a:buFont typeface="Symbol" pitchFamily="2" charset="2"/>
                        <a:buChar char=""/>
                      </a:pPr>
                      <a:r>
                        <a:rPr lang="en-US" sz="1800" b="0" kern="1200" dirty="0">
                          <a:solidFill>
                            <a:schemeClr val="tx1"/>
                          </a:solidFill>
                          <a:effectLst/>
                          <a:latin typeface="Times New Roman" panose="02020603050405020304" pitchFamily="18" charset="0"/>
                          <a:ea typeface="+mn-ea"/>
                          <a:cs typeface="Times New Roman" panose="02020603050405020304" pitchFamily="18" charset="0"/>
                        </a:rPr>
                        <a:t>Share patient information</a:t>
                      </a:r>
                      <a:endParaRPr lang="en-IN" sz="1800" b="0" kern="1200" dirty="0">
                        <a:solidFill>
                          <a:schemeClr val="tx1"/>
                        </a:solidFill>
                        <a:effectLst/>
                        <a:latin typeface="Times New Roman" panose="02020603050405020304" pitchFamily="18" charset="0"/>
                        <a:ea typeface="+mn-ea"/>
                        <a:cs typeface="Times New Roman" panose="02020603050405020304" pitchFamily="18" charset="0"/>
                      </a:endParaRPr>
                    </a:p>
                    <a:p>
                      <a:pPr marL="342900" lvl="0" indent="-342900" algn="l">
                        <a:lnSpc>
                          <a:spcPct val="150000"/>
                        </a:lnSpc>
                        <a:buFont typeface="Symbol" pitchFamily="2" charset="2"/>
                        <a:buChar char=""/>
                      </a:pPr>
                      <a:r>
                        <a:rPr lang="en-US" sz="1800" b="0" kern="1200" dirty="0">
                          <a:solidFill>
                            <a:schemeClr val="tx1"/>
                          </a:solidFill>
                          <a:effectLst/>
                          <a:latin typeface="Times New Roman" panose="02020603050405020304" pitchFamily="18" charset="0"/>
                          <a:ea typeface="+mn-ea"/>
                          <a:cs typeface="Times New Roman" panose="02020603050405020304" pitchFamily="18" charset="0"/>
                        </a:rPr>
                        <a:t>It is not fully accurate</a:t>
                      </a:r>
                      <a:endParaRPr lang="en-IN" sz="1800" b="0" kern="1200" dirty="0">
                        <a:solidFill>
                          <a:schemeClr val="tx1"/>
                        </a:solidFill>
                        <a:effectLst/>
                        <a:latin typeface="Times New Roman" panose="02020603050405020304" pitchFamily="18" charset="0"/>
                        <a:ea typeface="+mn-ea"/>
                        <a:cs typeface="Times New Roman" panose="02020603050405020304" pitchFamily="18" charset="0"/>
                      </a:endParaRPr>
                    </a:p>
                    <a:p>
                      <a:pPr marL="342900" lvl="0" indent="-342900" algn="l">
                        <a:lnSpc>
                          <a:spcPct val="150000"/>
                        </a:lnSpc>
                        <a:buFont typeface="Symbol" pitchFamily="2" charset="2"/>
                        <a:buChar char=""/>
                      </a:pPr>
                      <a:r>
                        <a:rPr lang="en-US" sz="1800" b="0" kern="1200" dirty="0">
                          <a:solidFill>
                            <a:schemeClr val="tx1"/>
                          </a:solidFill>
                          <a:effectLst/>
                          <a:latin typeface="Times New Roman" panose="02020603050405020304" pitchFamily="18" charset="0"/>
                          <a:ea typeface="+mn-ea"/>
                          <a:cs typeface="Times New Roman" panose="02020603050405020304" pitchFamily="18" charset="0"/>
                        </a:rPr>
                        <a:t>Consent needs to be taken before patient’s data is being used</a:t>
                      </a:r>
                      <a:endParaRPr lang="en-IN" sz="1800" b="0"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solidFill>
                      <a:srgbClr val="FFCCF8"/>
                    </a:solidFill>
                  </a:tcPr>
                </a:tc>
                <a:extLst>
                  <a:ext uri="{0D108BD9-81ED-4DB2-BD59-A6C34878D82A}">
                    <a16:rowId xmlns:a16="http://schemas.microsoft.com/office/drawing/2014/main" val="1051594842"/>
                  </a:ext>
                </a:extLst>
              </a:tr>
            </a:tbl>
          </a:graphicData>
        </a:graphic>
      </p:graphicFrame>
    </p:spTree>
    <p:extLst>
      <p:ext uri="{BB962C8B-B14F-4D97-AF65-F5344CB8AC3E}">
        <p14:creationId xmlns:p14="http://schemas.microsoft.com/office/powerpoint/2010/main" val="37210871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E7B1C1A1-77F7-115E-6352-88515E174A0C}"/>
              </a:ext>
            </a:extLst>
          </p:cNvPr>
          <p:cNvGraphicFramePr>
            <a:graphicFrameLocks noGrp="1"/>
          </p:cNvGraphicFramePr>
          <p:nvPr>
            <p:extLst>
              <p:ext uri="{D42A27DB-BD31-4B8C-83A1-F6EECF244321}">
                <p14:modId xmlns:p14="http://schemas.microsoft.com/office/powerpoint/2010/main" val="1600808872"/>
              </p:ext>
            </p:extLst>
          </p:nvPr>
        </p:nvGraphicFramePr>
        <p:xfrm>
          <a:off x="420914" y="2402277"/>
          <a:ext cx="3846286" cy="3050691"/>
        </p:xfrm>
        <a:graphic>
          <a:graphicData uri="http://schemas.openxmlformats.org/drawingml/2006/table">
            <a:tbl>
              <a:tblPr firstRow="1" firstCol="1" bandRow="1">
                <a:solidFill>
                  <a:srgbClr val="FFB2F6"/>
                </a:solidFill>
                <a:tableStyleId>{5C22544A-7EE6-4342-B048-85BDC9FD1C3A}</a:tableStyleId>
              </a:tblPr>
              <a:tblGrid>
                <a:gridCol w="2479496">
                  <a:extLst>
                    <a:ext uri="{9D8B030D-6E8A-4147-A177-3AD203B41FA5}">
                      <a16:colId xmlns:a16="http://schemas.microsoft.com/office/drawing/2014/main" val="2236007471"/>
                    </a:ext>
                  </a:extLst>
                </a:gridCol>
                <a:gridCol w="1366790">
                  <a:extLst>
                    <a:ext uri="{9D8B030D-6E8A-4147-A177-3AD203B41FA5}">
                      <a16:colId xmlns:a16="http://schemas.microsoft.com/office/drawing/2014/main" val="1713355704"/>
                    </a:ext>
                  </a:extLst>
                </a:gridCol>
              </a:tblGrid>
              <a:tr h="1055279">
                <a:tc>
                  <a:txBody>
                    <a:bodyPr/>
                    <a:lstStyle/>
                    <a:p>
                      <a:pPr algn="ctr">
                        <a:lnSpc>
                          <a:spcPct val="150000"/>
                        </a:lnSpc>
                        <a:spcBef>
                          <a:spcPts val="100"/>
                        </a:spcBef>
                      </a:pPr>
                      <a:r>
                        <a:rPr lang="en-US" sz="1200" dirty="0">
                          <a:solidFill>
                            <a:schemeClr val="tx1"/>
                          </a:solidFill>
                          <a:effectLst/>
                          <a:latin typeface="Times New Roman" panose="02020603050405020304" pitchFamily="18" charset="0"/>
                          <a:cs typeface="Times New Roman" panose="02020603050405020304" pitchFamily="18" charset="0"/>
                        </a:rPr>
                        <a:t>Perceptions of respondents on AI for TB</a:t>
                      </a:r>
                      <a:endParaRPr lang="en-IN"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CC82BA"/>
                    </a:solidFill>
                  </a:tcPr>
                </a:tc>
                <a:tc>
                  <a:txBody>
                    <a:bodyPr/>
                    <a:lstStyle/>
                    <a:p>
                      <a:pPr algn="ctr">
                        <a:lnSpc>
                          <a:spcPct val="150000"/>
                        </a:lnSpc>
                        <a:spcBef>
                          <a:spcPts val="100"/>
                        </a:spcBef>
                      </a:pPr>
                      <a:r>
                        <a:rPr lang="en-US" sz="1200" dirty="0">
                          <a:solidFill>
                            <a:schemeClr val="tx1"/>
                          </a:solidFill>
                          <a:effectLst/>
                          <a:latin typeface="Times New Roman" panose="02020603050405020304" pitchFamily="18" charset="0"/>
                          <a:cs typeface="Times New Roman" panose="02020603050405020304" pitchFamily="18" charset="0"/>
                        </a:rPr>
                        <a:t> Respondents n (%)</a:t>
                      </a:r>
                      <a:endParaRPr lang="en-IN"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CC82BA"/>
                    </a:solidFill>
                  </a:tcPr>
                </a:tc>
                <a:extLst>
                  <a:ext uri="{0D108BD9-81ED-4DB2-BD59-A6C34878D82A}">
                    <a16:rowId xmlns:a16="http://schemas.microsoft.com/office/drawing/2014/main" val="3384359994"/>
                  </a:ext>
                </a:extLst>
              </a:tr>
              <a:tr h="498853">
                <a:tc>
                  <a:txBody>
                    <a:bodyPr/>
                    <a:lstStyle/>
                    <a:p>
                      <a:pPr algn="ctr" rtl="0" fontAlgn="b"/>
                      <a:r>
                        <a:rPr lang="en-IN" sz="1200" b="1" kern="1200" dirty="0">
                          <a:solidFill>
                            <a:schemeClr val="tx1"/>
                          </a:solidFill>
                          <a:effectLst/>
                          <a:latin typeface="Times New Roman" panose="02020603050405020304" pitchFamily="18" charset="0"/>
                          <a:ea typeface="+mn-ea"/>
                          <a:cs typeface="Times New Roman" panose="02020603050405020304" pitchFamily="18" charset="0"/>
                        </a:rPr>
                        <a:t>AI Detect TB</a:t>
                      </a:r>
                    </a:p>
                  </a:txBody>
                  <a:tcPr marL="28575" marR="28575" marT="19050" marB="19050" anchor="b">
                    <a:solidFill>
                      <a:srgbClr val="CC82BA"/>
                    </a:solidFill>
                  </a:tcPr>
                </a:tc>
                <a:tc>
                  <a:txBody>
                    <a:bodyPr/>
                    <a:lstStyle/>
                    <a:p>
                      <a:pPr algn="ctr" rtl="0" fontAlgn="b"/>
                      <a:r>
                        <a:rPr lang="en-IN" sz="1200" b="1" kern="1200" dirty="0">
                          <a:solidFill>
                            <a:schemeClr val="tx1"/>
                          </a:solidFill>
                          <a:effectLst/>
                          <a:latin typeface="Times New Roman" panose="02020603050405020304" pitchFamily="18" charset="0"/>
                          <a:ea typeface="+mn-ea"/>
                          <a:cs typeface="Times New Roman" panose="02020603050405020304" pitchFamily="18" charset="0"/>
                        </a:rPr>
                        <a:t>91 (77.7%)</a:t>
                      </a:r>
                    </a:p>
                  </a:txBody>
                  <a:tcPr marL="28575" marR="28575" marT="19050" marB="19050" anchor="b">
                    <a:solidFill>
                      <a:srgbClr val="FFCCF8"/>
                    </a:solidFill>
                  </a:tcPr>
                </a:tc>
                <a:extLst>
                  <a:ext uri="{0D108BD9-81ED-4DB2-BD59-A6C34878D82A}">
                    <a16:rowId xmlns:a16="http://schemas.microsoft.com/office/drawing/2014/main" val="1545359291"/>
                  </a:ext>
                </a:extLst>
              </a:tr>
              <a:tr h="498853">
                <a:tc>
                  <a:txBody>
                    <a:bodyPr/>
                    <a:lstStyle/>
                    <a:p>
                      <a:pPr algn="ctr" rtl="0" fontAlgn="b"/>
                      <a:r>
                        <a:rPr lang="en-IN" sz="1200" b="1" kern="1200" dirty="0">
                          <a:solidFill>
                            <a:schemeClr val="tx1"/>
                          </a:solidFill>
                          <a:effectLst/>
                          <a:latin typeface="Times New Roman" panose="02020603050405020304" pitchFamily="18" charset="0"/>
                          <a:ea typeface="+mn-ea"/>
                          <a:cs typeface="Times New Roman" panose="02020603050405020304" pitchFamily="18" charset="0"/>
                        </a:rPr>
                        <a:t>Willingness</a:t>
                      </a:r>
                    </a:p>
                  </a:txBody>
                  <a:tcPr marL="28575" marR="28575" marT="19050" marB="19050" anchor="b">
                    <a:solidFill>
                      <a:srgbClr val="CC82BA"/>
                    </a:solidFill>
                  </a:tcPr>
                </a:tc>
                <a:tc>
                  <a:txBody>
                    <a:bodyPr/>
                    <a:lstStyle/>
                    <a:p>
                      <a:pPr algn="ctr" rtl="0" fontAlgn="b"/>
                      <a:r>
                        <a:rPr lang="en-IN" sz="1200" b="1" kern="1200" dirty="0">
                          <a:solidFill>
                            <a:schemeClr val="tx1"/>
                          </a:solidFill>
                          <a:effectLst/>
                          <a:latin typeface="Times New Roman" panose="02020603050405020304" pitchFamily="18" charset="0"/>
                          <a:ea typeface="+mn-ea"/>
                          <a:cs typeface="Times New Roman" panose="02020603050405020304" pitchFamily="18" charset="0"/>
                        </a:rPr>
                        <a:t>109 (90.1%)</a:t>
                      </a:r>
                    </a:p>
                  </a:txBody>
                  <a:tcPr marL="28575" marR="28575" marT="19050" marB="19050" anchor="b">
                    <a:solidFill>
                      <a:srgbClr val="FFCCF8"/>
                    </a:solidFill>
                  </a:tcPr>
                </a:tc>
                <a:extLst>
                  <a:ext uri="{0D108BD9-81ED-4DB2-BD59-A6C34878D82A}">
                    <a16:rowId xmlns:a16="http://schemas.microsoft.com/office/drawing/2014/main" val="1932423119"/>
                  </a:ext>
                </a:extLst>
              </a:tr>
              <a:tr h="498853">
                <a:tc>
                  <a:txBody>
                    <a:bodyPr/>
                    <a:lstStyle/>
                    <a:p>
                      <a:pPr algn="ctr" rtl="0" fontAlgn="b"/>
                      <a:r>
                        <a:rPr lang="en-IN" sz="1200" b="1" kern="1200" dirty="0">
                          <a:solidFill>
                            <a:schemeClr val="tx1"/>
                          </a:solidFill>
                          <a:effectLst/>
                          <a:latin typeface="Times New Roman" panose="02020603050405020304" pitchFamily="18" charset="0"/>
                          <a:ea typeface="+mn-ea"/>
                          <a:cs typeface="Times New Roman" panose="02020603050405020304" pitchFamily="18" charset="0"/>
                        </a:rPr>
                        <a:t>Special training required</a:t>
                      </a:r>
                    </a:p>
                  </a:txBody>
                  <a:tcPr marL="28575" marR="28575" marT="19050" marB="19050" anchor="b">
                    <a:solidFill>
                      <a:srgbClr val="CC82BA"/>
                    </a:solidFill>
                  </a:tcPr>
                </a:tc>
                <a:tc>
                  <a:txBody>
                    <a:bodyPr/>
                    <a:lstStyle/>
                    <a:p>
                      <a:pPr algn="ctr" rtl="0" fontAlgn="b"/>
                      <a:r>
                        <a:rPr lang="en-IN" sz="1200" b="1" kern="1200" dirty="0">
                          <a:solidFill>
                            <a:schemeClr val="tx1"/>
                          </a:solidFill>
                          <a:effectLst/>
                          <a:latin typeface="Times New Roman" panose="02020603050405020304" pitchFamily="18" charset="0"/>
                          <a:ea typeface="+mn-ea"/>
                          <a:cs typeface="Times New Roman" panose="02020603050405020304" pitchFamily="18" charset="0"/>
                        </a:rPr>
                        <a:t>113 (94.2%)</a:t>
                      </a:r>
                    </a:p>
                  </a:txBody>
                  <a:tcPr marL="28575" marR="28575" marT="19050" marB="19050" anchor="b">
                    <a:solidFill>
                      <a:srgbClr val="FFCCF8"/>
                    </a:solidFill>
                  </a:tcPr>
                </a:tc>
                <a:extLst>
                  <a:ext uri="{0D108BD9-81ED-4DB2-BD59-A6C34878D82A}">
                    <a16:rowId xmlns:a16="http://schemas.microsoft.com/office/drawing/2014/main" val="3499545153"/>
                  </a:ext>
                </a:extLst>
              </a:tr>
              <a:tr h="498853">
                <a:tc>
                  <a:txBody>
                    <a:bodyPr/>
                    <a:lstStyle/>
                    <a:p>
                      <a:pPr rtl="0" fontAlgn="b"/>
                      <a:endParaRPr lang="en-IN" dirty="0">
                        <a:effectLst/>
                        <a:latin typeface="Times New Roman" panose="02020603050405020304" pitchFamily="18" charset="0"/>
                        <a:cs typeface="Times New Roman" panose="02020603050405020304" pitchFamily="18" charset="0"/>
                      </a:endParaRPr>
                    </a:p>
                  </a:txBody>
                  <a:tcPr marL="28575" marR="28575" marT="19050" marB="19050" anchor="b">
                    <a:solidFill>
                      <a:srgbClr val="CC82BA"/>
                    </a:solidFill>
                  </a:tcPr>
                </a:tc>
                <a:tc>
                  <a:txBody>
                    <a:bodyPr/>
                    <a:lstStyle/>
                    <a:p>
                      <a:pPr algn="r" rtl="0" fontAlgn="b"/>
                      <a:r>
                        <a:rPr lang="en-IN" sz="1200" b="1" dirty="0">
                          <a:effectLst/>
                          <a:latin typeface="Times New Roman" panose="02020603050405020304" pitchFamily="18" charset="0"/>
                          <a:cs typeface="Times New Roman" panose="02020603050405020304" pitchFamily="18" charset="0"/>
                        </a:rPr>
                        <a:t>N=120</a:t>
                      </a:r>
                    </a:p>
                  </a:txBody>
                  <a:tcPr marL="28575" marR="28575" marT="19050" marB="19050" anchor="b">
                    <a:solidFill>
                      <a:srgbClr val="CC82BA"/>
                    </a:solidFill>
                  </a:tcPr>
                </a:tc>
                <a:extLst>
                  <a:ext uri="{0D108BD9-81ED-4DB2-BD59-A6C34878D82A}">
                    <a16:rowId xmlns:a16="http://schemas.microsoft.com/office/drawing/2014/main" val="303662530"/>
                  </a:ext>
                </a:extLst>
              </a:tr>
            </a:tbl>
          </a:graphicData>
        </a:graphic>
      </p:graphicFrame>
      <p:pic>
        <p:nvPicPr>
          <p:cNvPr id="10" name="Picture 9">
            <a:extLst>
              <a:ext uri="{FF2B5EF4-FFF2-40B4-BE49-F238E27FC236}">
                <a16:creationId xmlns:a16="http://schemas.microsoft.com/office/drawing/2014/main" id="{8D5E34B1-D02C-6875-0AEC-F622548399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901370" cy="894973"/>
          </a:xfrm>
          <a:prstGeom prst="rect">
            <a:avLst/>
          </a:prstGeom>
        </p:spPr>
      </p:pic>
      <p:sp>
        <p:nvSpPr>
          <p:cNvPr id="13" name="Title 1">
            <a:extLst>
              <a:ext uri="{FF2B5EF4-FFF2-40B4-BE49-F238E27FC236}">
                <a16:creationId xmlns:a16="http://schemas.microsoft.com/office/drawing/2014/main" id="{84259E1E-674C-BC91-102A-DD58EFD3992C}"/>
              </a:ext>
            </a:extLst>
          </p:cNvPr>
          <p:cNvSpPr txBox="1">
            <a:spLocks/>
          </p:cNvSpPr>
          <p:nvPr/>
        </p:nvSpPr>
        <p:spPr>
          <a:xfrm>
            <a:off x="2726208" y="177721"/>
            <a:ext cx="6560588" cy="971645"/>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800" u="sng" dirty="0">
                <a:solidFill>
                  <a:schemeClr val="tx2"/>
                </a:solidFill>
                <a:latin typeface="Times New Roman" panose="02020603050405020304" pitchFamily="18" charset="0"/>
                <a:cs typeface="Times New Roman" panose="02020603050405020304" pitchFamily="18" charset="0"/>
              </a:rPr>
              <a:t>Results </a:t>
            </a:r>
          </a:p>
          <a:p>
            <a:pPr algn="ctr"/>
            <a:endParaRPr lang="en-GB" sz="2800" dirty="0">
              <a:solidFill>
                <a:schemeClr val="tx2"/>
              </a:solidFill>
              <a:latin typeface="Times New Roman" panose="02020603050405020304" pitchFamily="18" charset="0"/>
              <a:cs typeface="Times New Roman" panose="02020603050405020304" pitchFamily="18" charset="0"/>
            </a:endParaRPr>
          </a:p>
          <a:p>
            <a:pPr algn="ctr"/>
            <a:r>
              <a:rPr lang="en-GB" sz="2800" dirty="0">
                <a:solidFill>
                  <a:schemeClr val="tx2"/>
                </a:solidFill>
                <a:latin typeface="Times New Roman" panose="02020603050405020304" pitchFamily="18" charset="0"/>
                <a:cs typeface="Times New Roman" panose="02020603050405020304" pitchFamily="18" charset="0"/>
              </a:rPr>
              <a:t>(Perception towards use of AI to detect TB)</a:t>
            </a:r>
            <a:endParaRPr lang="en-US" sz="2800" dirty="0">
              <a:solidFill>
                <a:schemeClr val="tx2"/>
              </a:solidFill>
              <a:latin typeface="Times New Roman" panose="02020603050405020304" pitchFamily="18" charset="0"/>
              <a:cs typeface="Times New Roman" panose="02020603050405020304" pitchFamily="18" charset="0"/>
            </a:endParaRPr>
          </a:p>
        </p:txBody>
      </p:sp>
      <p:cxnSp>
        <p:nvCxnSpPr>
          <p:cNvPr id="14" name="Straight Connector 13">
            <a:extLst>
              <a:ext uri="{FF2B5EF4-FFF2-40B4-BE49-F238E27FC236}">
                <a16:creationId xmlns:a16="http://schemas.microsoft.com/office/drawing/2014/main" id="{058FE577-1C71-CB0A-39B8-43BB2C9115B2}"/>
              </a:ext>
            </a:extLst>
          </p:cNvPr>
          <p:cNvCxnSpPr>
            <a:cxnSpLocks/>
          </p:cNvCxnSpPr>
          <p:nvPr/>
        </p:nvCxnSpPr>
        <p:spPr>
          <a:xfrm>
            <a:off x="0" y="1335634"/>
            <a:ext cx="12192000" cy="0"/>
          </a:xfrm>
          <a:prstGeom prst="line">
            <a:avLst/>
          </a:prstGeom>
          <a:ln w="317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D0CFBE38-03BF-932D-21C4-0F875F5F4FB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76370" y="1750694"/>
            <a:ext cx="7043103" cy="4353858"/>
          </a:xfrm>
          <a:prstGeom prst="rect">
            <a:avLst/>
          </a:prstGeom>
          <a:noFill/>
          <a:ln>
            <a:solidFill>
              <a:schemeClr val="tx1"/>
            </a:solidFill>
          </a:ln>
        </p:spPr>
      </p:pic>
    </p:spTree>
    <p:extLst>
      <p:ext uri="{BB962C8B-B14F-4D97-AF65-F5344CB8AC3E}">
        <p14:creationId xmlns:p14="http://schemas.microsoft.com/office/powerpoint/2010/main" val="34623836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4B31E6D-53BD-F7D9-6483-28B6380D23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901370" cy="894973"/>
          </a:xfrm>
          <a:prstGeom prst="rect">
            <a:avLst/>
          </a:prstGeom>
        </p:spPr>
      </p:pic>
      <p:sp>
        <p:nvSpPr>
          <p:cNvPr id="8" name="Title 1">
            <a:extLst>
              <a:ext uri="{FF2B5EF4-FFF2-40B4-BE49-F238E27FC236}">
                <a16:creationId xmlns:a16="http://schemas.microsoft.com/office/drawing/2014/main" id="{D881CFD7-70AA-EF78-A132-4AE0F0C301A7}"/>
              </a:ext>
            </a:extLst>
          </p:cNvPr>
          <p:cNvSpPr txBox="1">
            <a:spLocks/>
          </p:cNvSpPr>
          <p:nvPr/>
        </p:nvSpPr>
        <p:spPr>
          <a:xfrm>
            <a:off x="2726208" y="177721"/>
            <a:ext cx="6560588" cy="971645"/>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800" u="sng" dirty="0">
                <a:solidFill>
                  <a:schemeClr val="tx2"/>
                </a:solidFill>
                <a:latin typeface="Times New Roman" panose="02020603050405020304" pitchFamily="18" charset="0"/>
                <a:cs typeface="Times New Roman" panose="02020603050405020304" pitchFamily="18" charset="0"/>
              </a:rPr>
              <a:t>Results </a:t>
            </a:r>
          </a:p>
          <a:p>
            <a:pPr algn="ctr"/>
            <a:endParaRPr lang="en-GB" sz="2800" dirty="0">
              <a:solidFill>
                <a:schemeClr val="tx2"/>
              </a:solidFill>
              <a:latin typeface="Times New Roman" panose="02020603050405020304" pitchFamily="18" charset="0"/>
              <a:cs typeface="Times New Roman" panose="02020603050405020304" pitchFamily="18" charset="0"/>
            </a:endParaRPr>
          </a:p>
          <a:p>
            <a:pPr algn="ctr"/>
            <a:r>
              <a:rPr lang="en-GB" sz="2800" dirty="0">
                <a:solidFill>
                  <a:schemeClr val="tx2"/>
                </a:solidFill>
                <a:latin typeface="Times New Roman" panose="02020603050405020304" pitchFamily="18" charset="0"/>
                <a:cs typeface="Times New Roman" panose="02020603050405020304" pitchFamily="18" charset="0"/>
              </a:rPr>
              <a:t>(Perception towards use of AI to detect TB)</a:t>
            </a:r>
            <a:endParaRPr lang="en-US" sz="2800" dirty="0">
              <a:solidFill>
                <a:schemeClr val="tx2"/>
              </a:solidFill>
              <a:latin typeface="Times New Roman" panose="02020603050405020304" pitchFamily="18" charset="0"/>
              <a:cs typeface="Times New Roman" panose="02020603050405020304" pitchFamily="18" charset="0"/>
            </a:endParaRPr>
          </a:p>
        </p:txBody>
      </p:sp>
      <p:cxnSp>
        <p:nvCxnSpPr>
          <p:cNvPr id="10" name="Straight Connector 9">
            <a:extLst>
              <a:ext uri="{FF2B5EF4-FFF2-40B4-BE49-F238E27FC236}">
                <a16:creationId xmlns:a16="http://schemas.microsoft.com/office/drawing/2014/main" id="{3378644E-881E-C537-516D-BBEF5CE20BCB}"/>
              </a:ext>
            </a:extLst>
          </p:cNvPr>
          <p:cNvCxnSpPr>
            <a:cxnSpLocks/>
          </p:cNvCxnSpPr>
          <p:nvPr/>
        </p:nvCxnSpPr>
        <p:spPr>
          <a:xfrm>
            <a:off x="0" y="1218695"/>
            <a:ext cx="12192000" cy="0"/>
          </a:xfrm>
          <a:prstGeom prst="line">
            <a:avLst/>
          </a:prstGeom>
          <a:ln w="317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aphicFrame>
        <p:nvGraphicFramePr>
          <p:cNvPr id="2" name="Table 4">
            <a:extLst>
              <a:ext uri="{FF2B5EF4-FFF2-40B4-BE49-F238E27FC236}">
                <a16:creationId xmlns:a16="http://schemas.microsoft.com/office/drawing/2014/main" id="{FB0D7561-9321-796D-A1A7-14A58CD988C6}"/>
              </a:ext>
            </a:extLst>
          </p:cNvPr>
          <p:cNvGraphicFramePr>
            <a:graphicFrameLocks noGrp="1"/>
          </p:cNvGraphicFramePr>
          <p:nvPr>
            <p:extLst>
              <p:ext uri="{D42A27DB-BD31-4B8C-83A1-F6EECF244321}">
                <p14:modId xmlns:p14="http://schemas.microsoft.com/office/powerpoint/2010/main" val="2944358485"/>
              </p:ext>
            </p:extLst>
          </p:nvPr>
        </p:nvGraphicFramePr>
        <p:xfrm>
          <a:off x="322729" y="1352455"/>
          <a:ext cx="11629018" cy="5416690"/>
        </p:xfrm>
        <a:graphic>
          <a:graphicData uri="http://schemas.openxmlformats.org/drawingml/2006/table">
            <a:tbl>
              <a:tblPr firstRow="1" bandRow="1">
                <a:tableStyleId>{5C22544A-7EE6-4342-B048-85BDC9FD1C3A}</a:tableStyleId>
              </a:tblPr>
              <a:tblGrid>
                <a:gridCol w="5814509">
                  <a:extLst>
                    <a:ext uri="{9D8B030D-6E8A-4147-A177-3AD203B41FA5}">
                      <a16:colId xmlns:a16="http://schemas.microsoft.com/office/drawing/2014/main" val="2857120022"/>
                    </a:ext>
                  </a:extLst>
                </a:gridCol>
                <a:gridCol w="5814509">
                  <a:extLst>
                    <a:ext uri="{9D8B030D-6E8A-4147-A177-3AD203B41FA5}">
                      <a16:colId xmlns:a16="http://schemas.microsoft.com/office/drawing/2014/main" val="4238478286"/>
                    </a:ext>
                  </a:extLst>
                </a:gridCol>
              </a:tblGrid>
              <a:tr h="320036">
                <a:tc gridSpan="2">
                  <a:txBody>
                    <a:bodyPr/>
                    <a:lstStyle/>
                    <a:p>
                      <a:pPr algn="ctr"/>
                      <a:r>
                        <a:rPr lang="en-US" sz="1800" b="1" kern="1200" dirty="0">
                          <a:solidFill>
                            <a:schemeClr val="tx1"/>
                          </a:solidFill>
                          <a:effectLst/>
                          <a:latin typeface="Times New Roman" panose="02020603050405020304" pitchFamily="18" charset="0"/>
                          <a:ea typeface="+mn-ea"/>
                          <a:cs typeface="Times New Roman" panose="02020603050405020304" pitchFamily="18" charset="0"/>
                        </a:rPr>
                        <a:t>Responses Received</a:t>
                      </a:r>
                    </a:p>
                  </a:txBody>
                  <a:tcPr>
                    <a:solidFill>
                      <a:srgbClr val="CC82BA"/>
                    </a:solidFill>
                  </a:tcPr>
                </a:tc>
                <a:tc hMerge="1">
                  <a:txBody>
                    <a:bodyPr/>
                    <a:lstStyle/>
                    <a:p>
                      <a:endParaRPr lang="en-US" dirty="0"/>
                    </a:p>
                  </a:txBody>
                  <a:tcPr/>
                </a:tc>
                <a:extLst>
                  <a:ext uri="{0D108BD9-81ED-4DB2-BD59-A6C34878D82A}">
                    <a16:rowId xmlns:a16="http://schemas.microsoft.com/office/drawing/2014/main" val="3719284958"/>
                  </a:ext>
                </a:extLst>
              </a:tr>
              <a:tr h="676909">
                <a:tc>
                  <a:txBody>
                    <a:bodyPr/>
                    <a:lstStyle/>
                    <a:p>
                      <a:pPr algn="ctr">
                        <a:lnSpc>
                          <a:spcPct val="150000"/>
                        </a:lnSpc>
                        <a:spcBef>
                          <a:spcPts val="100"/>
                        </a:spcBef>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Q. Do you think AI can be used to detect TB? Mention how</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D5AACF"/>
                    </a:solidFill>
                  </a:tcPr>
                </a:tc>
                <a:tc>
                  <a:txBody>
                    <a:bodyPr/>
                    <a:lstStyle/>
                    <a:p>
                      <a:pPr algn="ctr">
                        <a:lnSpc>
                          <a:spcPct val="150000"/>
                        </a:lnSpc>
                        <a:spcBef>
                          <a:spcPts val="100"/>
                        </a:spcBef>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Q. What factors do you think would affect the adoption and use of AI?</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D5AACF"/>
                    </a:solidFill>
                  </a:tcPr>
                </a:tc>
                <a:extLst>
                  <a:ext uri="{0D108BD9-81ED-4DB2-BD59-A6C34878D82A}">
                    <a16:rowId xmlns:a16="http://schemas.microsoft.com/office/drawing/2014/main" val="862325127"/>
                  </a:ext>
                </a:extLst>
              </a:tr>
              <a:tr h="4277309">
                <a:tc>
                  <a:txBody>
                    <a:bodyPr/>
                    <a:lstStyle/>
                    <a:p>
                      <a:pPr marL="342900" lvl="0" indent="-342900" algn="l">
                        <a:lnSpc>
                          <a:spcPct val="150000"/>
                        </a:lnSpc>
                        <a:spcBef>
                          <a:spcPts val="100"/>
                        </a:spcBef>
                        <a:buFont typeface="Symbol" pitchFamily="2" charset="2"/>
                        <a:buChar char=""/>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Automatic screening</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l">
                        <a:lnSpc>
                          <a:spcPct val="150000"/>
                        </a:lnSpc>
                        <a:buFont typeface="Symbol" pitchFamily="2" charset="2"/>
                        <a:buChar char=""/>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To see who are more prone to get TB, to track TB patients and provide warning alerts for protection of other people</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l">
                        <a:lnSpc>
                          <a:spcPct val="150000"/>
                        </a:lnSpc>
                        <a:buFont typeface="Symbol" pitchFamily="2" charset="2"/>
                        <a:buChar char=""/>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On the spot screening</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l">
                        <a:lnSpc>
                          <a:spcPct val="150000"/>
                        </a:lnSpc>
                        <a:buFont typeface="Symbol" pitchFamily="2" charset="2"/>
                        <a:buChar char=""/>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Cough sound</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l">
                        <a:lnSpc>
                          <a:spcPct val="150000"/>
                        </a:lnSpc>
                        <a:buFont typeface="Symbol" pitchFamily="2" charset="2"/>
                        <a:buChar char=""/>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Actively find cases in population</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l">
                        <a:lnSpc>
                          <a:spcPct val="150000"/>
                        </a:lnSpc>
                        <a:buFont typeface="Symbol" pitchFamily="2" charset="2"/>
                        <a:buChar char=""/>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Portable X-Ray</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l">
                        <a:lnSpc>
                          <a:spcPct val="150000"/>
                        </a:lnSpc>
                        <a:buFont typeface="Symbol" pitchFamily="2" charset="2"/>
                        <a:buChar char=""/>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Reducing diagnosis or screening time</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l">
                        <a:lnSpc>
                          <a:spcPct val="150000"/>
                        </a:lnSpc>
                        <a:buFont typeface="Symbol" pitchFamily="2" charset="2"/>
                        <a:buChar char=""/>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Read tb reports fast</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l">
                        <a:lnSpc>
                          <a:spcPct val="150000"/>
                        </a:lnSpc>
                        <a:buFont typeface="Symbol" pitchFamily="2" charset="2"/>
                        <a:buChar char=""/>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I think AI can detect the data that is present in the form of reports in a better way to provide a treatment for the same by clinicians.</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FFCCF8"/>
                    </a:solidFill>
                  </a:tcPr>
                </a:tc>
                <a:tc>
                  <a:txBody>
                    <a:bodyPr/>
                    <a:lstStyle/>
                    <a:p>
                      <a:pPr marL="342900" lvl="0" indent="-342900" algn="l">
                        <a:lnSpc>
                          <a:spcPct val="150000"/>
                        </a:lnSpc>
                        <a:buFont typeface="Symbol" pitchFamily="2" charset="2"/>
                        <a:buChar char=""/>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On spot identify and management of patient.</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l">
                        <a:lnSpc>
                          <a:spcPct val="150000"/>
                        </a:lnSpc>
                        <a:buFont typeface="Symbol" pitchFamily="2" charset="2"/>
                        <a:buChar char=""/>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Quality, Quantity, computing power of data</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l">
                        <a:lnSpc>
                          <a:spcPct val="150000"/>
                        </a:lnSpc>
                        <a:buFont typeface="Symbol" pitchFamily="2" charset="2"/>
                        <a:buChar char=""/>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Greater knowledge on the subject</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l">
                        <a:lnSpc>
                          <a:spcPct val="150000"/>
                        </a:lnSpc>
                        <a:buFont typeface="Symbol" pitchFamily="2" charset="2"/>
                        <a:buChar char=""/>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Easy and less time consuming</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l">
                        <a:lnSpc>
                          <a:spcPct val="150000"/>
                        </a:lnSpc>
                        <a:buFont typeface="Symbol" pitchFamily="2" charset="2"/>
                        <a:buChar char=""/>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Knowledge on the subject</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l">
                        <a:lnSpc>
                          <a:spcPct val="150000"/>
                        </a:lnSpc>
                        <a:buFont typeface="Symbol" pitchFamily="2" charset="2"/>
                        <a:buChar char=""/>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Point of care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identift</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l">
                        <a:lnSpc>
                          <a:spcPct val="150000"/>
                        </a:lnSpc>
                        <a:buFont typeface="Symbol" pitchFamily="2" charset="2"/>
                        <a:buChar char=""/>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Awareness, security</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l">
                        <a:lnSpc>
                          <a:spcPct val="150000"/>
                        </a:lnSpc>
                        <a:buFont typeface="Symbol" pitchFamily="2" charset="2"/>
                        <a:buChar char=""/>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Security, confidentiality, awareness</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l">
                        <a:lnSpc>
                          <a:spcPct val="150000"/>
                        </a:lnSpc>
                        <a:buFont typeface="Symbol" pitchFamily="2" charset="2"/>
                        <a:buChar char=""/>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Easy to use, fast and reliable</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l">
                        <a:lnSpc>
                          <a:spcPct val="150000"/>
                        </a:lnSpc>
                        <a:buFont typeface="Symbol" pitchFamily="2" charset="2"/>
                        <a:buChar char=""/>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Management of patient, at the spot identify</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FFCCF8"/>
                    </a:solidFill>
                  </a:tcPr>
                </a:tc>
                <a:extLst>
                  <a:ext uri="{0D108BD9-81ED-4DB2-BD59-A6C34878D82A}">
                    <a16:rowId xmlns:a16="http://schemas.microsoft.com/office/drawing/2014/main" val="1051594842"/>
                  </a:ext>
                </a:extLst>
              </a:tr>
            </a:tbl>
          </a:graphicData>
        </a:graphic>
      </p:graphicFrame>
    </p:spTree>
    <p:extLst>
      <p:ext uri="{BB962C8B-B14F-4D97-AF65-F5344CB8AC3E}">
        <p14:creationId xmlns:p14="http://schemas.microsoft.com/office/powerpoint/2010/main" val="38786878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77903F2-C77A-6ECD-BB2E-5EE10FF0C4A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611" r="6215"/>
          <a:stretch/>
        </p:blipFill>
        <p:spPr bwMode="auto">
          <a:xfrm>
            <a:off x="3829345" y="4087315"/>
            <a:ext cx="3615371" cy="262791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229A06FD-3CD2-4DE4-0077-6C01F0926A1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984" r="11261" b="3397"/>
          <a:stretch/>
        </p:blipFill>
        <p:spPr bwMode="auto">
          <a:xfrm>
            <a:off x="106322" y="4087315"/>
            <a:ext cx="3388509" cy="262789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5" name="Title 1">
            <a:extLst>
              <a:ext uri="{FF2B5EF4-FFF2-40B4-BE49-F238E27FC236}">
                <a16:creationId xmlns:a16="http://schemas.microsoft.com/office/drawing/2014/main" id="{AEE4420E-7484-49D0-1C38-9131B749D6F5}"/>
              </a:ext>
            </a:extLst>
          </p:cNvPr>
          <p:cNvSpPr txBox="1">
            <a:spLocks/>
          </p:cNvSpPr>
          <p:nvPr/>
        </p:nvSpPr>
        <p:spPr>
          <a:xfrm>
            <a:off x="2726208" y="91657"/>
            <a:ext cx="6560588" cy="97164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600" dirty="0">
                <a:solidFill>
                  <a:schemeClr val="tx2"/>
                </a:solidFill>
                <a:latin typeface="Times New Roman" panose="02020603050405020304" pitchFamily="18" charset="0"/>
                <a:cs typeface="Times New Roman" panose="02020603050405020304" pitchFamily="18" charset="0"/>
              </a:rPr>
              <a:t>Results </a:t>
            </a:r>
          </a:p>
          <a:p>
            <a:pPr algn="ctr"/>
            <a:endParaRPr lang="en-GB" sz="2600" dirty="0">
              <a:solidFill>
                <a:schemeClr val="tx2"/>
              </a:solidFill>
              <a:latin typeface="Times New Roman" panose="02020603050405020304" pitchFamily="18" charset="0"/>
              <a:cs typeface="Times New Roman" panose="02020603050405020304" pitchFamily="18" charset="0"/>
            </a:endParaRPr>
          </a:p>
          <a:p>
            <a:pPr algn="ctr"/>
            <a:r>
              <a:rPr lang="en-GB" sz="2600" dirty="0">
                <a:solidFill>
                  <a:schemeClr val="tx2"/>
                </a:solidFill>
                <a:latin typeface="Times New Roman" panose="02020603050405020304" pitchFamily="18" charset="0"/>
                <a:cs typeface="Times New Roman" panose="02020603050405020304" pitchFamily="18" charset="0"/>
              </a:rPr>
              <a:t>(Knowledge About TB and AI)</a:t>
            </a:r>
            <a:endParaRPr lang="en-US" sz="2600" dirty="0">
              <a:solidFill>
                <a:schemeClr val="tx2"/>
              </a:solidFill>
              <a:latin typeface="Times New Roman" panose="02020603050405020304" pitchFamily="18" charset="0"/>
              <a:cs typeface="Times New Roman" panose="02020603050405020304" pitchFamily="18" charset="0"/>
            </a:endParaRPr>
          </a:p>
        </p:txBody>
      </p:sp>
      <p:pic>
        <p:nvPicPr>
          <p:cNvPr id="18" name="Picture 17">
            <a:extLst>
              <a:ext uri="{FF2B5EF4-FFF2-40B4-BE49-F238E27FC236}">
                <a16:creationId xmlns:a16="http://schemas.microsoft.com/office/drawing/2014/main" id="{70074467-9F06-8D5D-99A1-04797A9336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3814"/>
            <a:ext cx="1901370" cy="894973"/>
          </a:xfrm>
          <a:prstGeom prst="rect">
            <a:avLst/>
          </a:prstGeom>
        </p:spPr>
      </p:pic>
      <p:cxnSp>
        <p:nvCxnSpPr>
          <p:cNvPr id="19" name="Straight Connector 18">
            <a:extLst>
              <a:ext uri="{FF2B5EF4-FFF2-40B4-BE49-F238E27FC236}">
                <a16:creationId xmlns:a16="http://schemas.microsoft.com/office/drawing/2014/main" id="{5A6AFC3E-3A56-7B96-2641-FC57B33341AD}"/>
              </a:ext>
            </a:extLst>
          </p:cNvPr>
          <p:cNvCxnSpPr>
            <a:cxnSpLocks/>
          </p:cNvCxnSpPr>
          <p:nvPr/>
        </p:nvCxnSpPr>
        <p:spPr>
          <a:xfrm flipV="1">
            <a:off x="-14988" y="1120397"/>
            <a:ext cx="12206988" cy="6112"/>
          </a:xfrm>
          <a:prstGeom prst="line">
            <a:avLst/>
          </a:prstGeom>
          <a:ln w="317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F25C1AD-EE31-34EA-0497-1DC38A3B0C92}"/>
              </a:ext>
            </a:extLst>
          </p:cNvPr>
          <p:cNvCxnSpPr>
            <a:cxnSpLocks/>
          </p:cNvCxnSpPr>
          <p:nvPr/>
        </p:nvCxnSpPr>
        <p:spPr>
          <a:xfrm>
            <a:off x="7628030" y="1120397"/>
            <a:ext cx="0" cy="5737603"/>
          </a:xfrm>
          <a:prstGeom prst="line">
            <a:avLst/>
          </a:prstGeom>
          <a:ln w="317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CD36C77-27AA-84EA-D7C0-8388A3303E01}"/>
              </a:ext>
            </a:extLst>
          </p:cNvPr>
          <p:cNvCxnSpPr>
            <a:cxnSpLocks/>
          </p:cNvCxnSpPr>
          <p:nvPr/>
        </p:nvCxnSpPr>
        <p:spPr>
          <a:xfrm>
            <a:off x="-14988" y="3971309"/>
            <a:ext cx="12206988" cy="0"/>
          </a:xfrm>
          <a:prstGeom prst="line">
            <a:avLst/>
          </a:prstGeom>
          <a:ln w="317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D1CDF631-9D1C-D641-68E8-40D18C58DE10}"/>
              </a:ext>
            </a:extLst>
          </p:cNvPr>
          <p:cNvCxnSpPr>
            <a:cxnSpLocks/>
          </p:cNvCxnSpPr>
          <p:nvPr/>
        </p:nvCxnSpPr>
        <p:spPr>
          <a:xfrm>
            <a:off x="3637766" y="1120397"/>
            <a:ext cx="0" cy="5735628"/>
          </a:xfrm>
          <a:prstGeom prst="line">
            <a:avLst/>
          </a:prstGeom>
          <a:ln w="317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1651619" y="5600871"/>
            <a:ext cx="799477" cy="246221"/>
          </a:xfrm>
          <a:prstGeom prst="rect">
            <a:avLst/>
          </a:prstGeom>
          <a:noFill/>
        </p:spPr>
        <p:txBody>
          <a:bodyPr wrap="square" rtlCol="0">
            <a:spAutoFit/>
          </a:bodyPr>
          <a:lstStyle/>
          <a:p>
            <a:r>
              <a:rPr lang="en-US" sz="1000" b="1" dirty="0"/>
              <a:t>77 (64.2%)</a:t>
            </a:r>
          </a:p>
        </p:txBody>
      </p:sp>
      <p:sp>
        <p:nvSpPr>
          <p:cNvPr id="17" name="TextBox 16"/>
          <p:cNvSpPr txBox="1"/>
          <p:nvPr/>
        </p:nvSpPr>
        <p:spPr>
          <a:xfrm>
            <a:off x="1026555" y="4996927"/>
            <a:ext cx="799477" cy="246221"/>
          </a:xfrm>
          <a:prstGeom prst="rect">
            <a:avLst/>
          </a:prstGeom>
          <a:noFill/>
        </p:spPr>
        <p:txBody>
          <a:bodyPr wrap="square" rtlCol="0">
            <a:spAutoFit/>
          </a:bodyPr>
          <a:lstStyle/>
          <a:p>
            <a:r>
              <a:rPr lang="en-US" sz="1000" b="1" dirty="0"/>
              <a:t>43 (35.8%)</a:t>
            </a:r>
          </a:p>
        </p:txBody>
      </p:sp>
      <p:sp>
        <p:nvSpPr>
          <p:cNvPr id="20" name="TextBox 19"/>
          <p:cNvSpPr txBox="1"/>
          <p:nvPr/>
        </p:nvSpPr>
        <p:spPr>
          <a:xfrm>
            <a:off x="5593476" y="5646633"/>
            <a:ext cx="847883" cy="246221"/>
          </a:xfrm>
          <a:prstGeom prst="rect">
            <a:avLst/>
          </a:prstGeom>
          <a:noFill/>
        </p:spPr>
        <p:txBody>
          <a:bodyPr wrap="square" rtlCol="0">
            <a:spAutoFit/>
          </a:bodyPr>
          <a:lstStyle/>
          <a:p>
            <a:r>
              <a:rPr lang="en-US" sz="1000" b="1" dirty="0"/>
              <a:t>59 (76.6%)</a:t>
            </a:r>
          </a:p>
        </p:txBody>
      </p:sp>
      <p:sp>
        <p:nvSpPr>
          <p:cNvPr id="21" name="TextBox 20"/>
          <p:cNvSpPr txBox="1"/>
          <p:nvPr/>
        </p:nvSpPr>
        <p:spPr>
          <a:xfrm>
            <a:off x="4847105" y="4996017"/>
            <a:ext cx="955464" cy="246221"/>
          </a:xfrm>
          <a:prstGeom prst="rect">
            <a:avLst/>
          </a:prstGeom>
          <a:noFill/>
        </p:spPr>
        <p:txBody>
          <a:bodyPr wrap="square" rtlCol="0">
            <a:spAutoFit/>
          </a:bodyPr>
          <a:lstStyle/>
          <a:p>
            <a:r>
              <a:rPr lang="en-US" sz="1000" b="1" dirty="0"/>
              <a:t>18 (23.4%)</a:t>
            </a:r>
          </a:p>
        </p:txBody>
      </p:sp>
      <p:graphicFrame>
        <p:nvGraphicFramePr>
          <p:cNvPr id="6" name="Table 5">
            <a:extLst>
              <a:ext uri="{FF2B5EF4-FFF2-40B4-BE49-F238E27FC236}">
                <a16:creationId xmlns:a16="http://schemas.microsoft.com/office/drawing/2014/main" id="{BEA9C974-E3AC-86A3-7792-E19B02CB8E1E}"/>
              </a:ext>
            </a:extLst>
          </p:cNvPr>
          <p:cNvGraphicFramePr>
            <a:graphicFrameLocks noGrp="1"/>
          </p:cNvGraphicFramePr>
          <p:nvPr/>
        </p:nvGraphicFramePr>
        <p:xfrm>
          <a:off x="106322" y="1496965"/>
          <a:ext cx="3348123" cy="2125943"/>
        </p:xfrm>
        <a:graphic>
          <a:graphicData uri="http://schemas.openxmlformats.org/drawingml/2006/table">
            <a:tbl>
              <a:tblPr firstRow="1" firstCol="1" bandRow="1">
                <a:solidFill>
                  <a:srgbClr val="FFB2F6"/>
                </a:solidFill>
                <a:tableStyleId>{5C22544A-7EE6-4342-B048-85BDC9FD1C3A}</a:tableStyleId>
              </a:tblPr>
              <a:tblGrid>
                <a:gridCol w="1885316">
                  <a:extLst>
                    <a:ext uri="{9D8B030D-6E8A-4147-A177-3AD203B41FA5}">
                      <a16:colId xmlns:a16="http://schemas.microsoft.com/office/drawing/2014/main" val="2236007471"/>
                    </a:ext>
                  </a:extLst>
                </a:gridCol>
                <a:gridCol w="1462807">
                  <a:extLst>
                    <a:ext uri="{9D8B030D-6E8A-4147-A177-3AD203B41FA5}">
                      <a16:colId xmlns:a16="http://schemas.microsoft.com/office/drawing/2014/main" val="1713355704"/>
                    </a:ext>
                  </a:extLst>
                </a:gridCol>
              </a:tblGrid>
              <a:tr h="879155">
                <a:tc>
                  <a:txBody>
                    <a:bodyPr/>
                    <a:lstStyle/>
                    <a:p>
                      <a:pPr algn="ctr">
                        <a:lnSpc>
                          <a:spcPct val="150000"/>
                        </a:lnSpc>
                        <a:spcBef>
                          <a:spcPts val="100"/>
                        </a:spcBef>
                      </a:pPr>
                      <a:r>
                        <a:rPr lang="en-US" sz="1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Knowledge of TB</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tc>
                  <a:txBody>
                    <a:bodyPr/>
                    <a:lstStyle/>
                    <a:p>
                      <a:pPr algn="ctr">
                        <a:lnSpc>
                          <a:spcPct val="150000"/>
                        </a:lnSpc>
                        <a:spcBef>
                          <a:spcPts val="100"/>
                        </a:spcBef>
                      </a:pPr>
                      <a:r>
                        <a:rPr lang="en-US" sz="1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Respondents</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spcBef>
                          <a:spcPts val="100"/>
                        </a:spcBef>
                      </a:pPr>
                      <a:r>
                        <a:rPr lang="en-US" sz="1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 (%)</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extLst>
                  <a:ext uri="{0D108BD9-81ED-4DB2-BD59-A6C34878D82A}">
                    <a16:rowId xmlns:a16="http://schemas.microsoft.com/office/drawing/2014/main" val="3384359994"/>
                  </a:ext>
                </a:extLst>
              </a:tr>
              <a:tr h="415596">
                <a:tc>
                  <a:txBody>
                    <a:bodyPr/>
                    <a:lstStyle/>
                    <a:p>
                      <a:pPr algn="ctr">
                        <a:lnSpc>
                          <a:spcPct val="150000"/>
                        </a:lnSpc>
                        <a:spcBef>
                          <a:spcPts val="100"/>
                        </a:spcBef>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Yes</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tc>
                  <a:txBody>
                    <a:bodyPr/>
                    <a:lstStyle/>
                    <a:p>
                      <a:pPr algn="ctr">
                        <a:lnSpc>
                          <a:spcPct val="150000"/>
                        </a:lnSpc>
                        <a:spcBef>
                          <a:spcPts val="100"/>
                        </a:spcBef>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77 (64.2%)</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CF8"/>
                    </a:solidFill>
                  </a:tcPr>
                </a:tc>
                <a:extLst>
                  <a:ext uri="{0D108BD9-81ED-4DB2-BD59-A6C34878D82A}">
                    <a16:rowId xmlns:a16="http://schemas.microsoft.com/office/drawing/2014/main" val="1545359291"/>
                  </a:ext>
                </a:extLst>
              </a:tr>
              <a:tr h="415596">
                <a:tc>
                  <a:txBody>
                    <a:bodyPr/>
                    <a:lstStyle/>
                    <a:p>
                      <a:pPr algn="ctr">
                        <a:lnSpc>
                          <a:spcPct val="150000"/>
                        </a:lnSpc>
                        <a:spcBef>
                          <a:spcPts val="100"/>
                        </a:spcBef>
                      </a:pPr>
                      <a:r>
                        <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No</a:t>
                      </a:r>
                      <a:endParaRPr lang="en-IN"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tc>
                  <a:txBody>
                    <a:bodyPr/>
                    <a:lstStyle/>
                    <a:p>
                      <a:pPr algn="ctr">
                        <a:lnSpc>
                          <a:spcPct val="150000"/>
                        </a:lnSpc>
                        <a:spcBef>
                          <a:spcPts val="100"/>
                        </a:spcBef>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43 (35.8%)</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CF8"/>
                    </a:solidFill>
                  </a:tcPr>
                </a:tc>
                <a:extLst>
                  <a:ext uri="{0D108BD9-81ED-4DB2-BD59-A6C34878D82A}">
                    <a16:rowId xmlns:a16="http://schemas.microsoft.com/office/drawing/2014/main" val="1932423119"/>
                  </a:ext>
                </a:extLst>
              </a:tr>
              <a:tr h="415596">
                <a:tc>
                  <a:txBody>
                    <a:bodyPr/>
                    <a:lstStyle/>
                    <a:p>
                      <a:pPr algn="ctr">
                        <a:lnSpc>
                          <a:spcPct val="150000"/>
                        </a:lnSpc>
                        <a:spcBef>
                          <a:spcPts val="100"/>
                        </a:spcBef>
                      </a:pPr>
                      <a:r>
                        <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IN"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tc>
                  <a:txBody>
                    <a:bodyPr/>
                    <a:lstStyle/>
                    <a:p>
                      <a:pPr algn="r">
                        <a:lnSpc>
                          <a:spcPct val="150000"/>
                        </a:lnSpc>
                        <a:spcBef>
                          <a:spcPts val="100"/>
                        </a:spcBef>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N=120</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CF8"/>
                    </a:solidFill>
                  </a:tcPr>
                </a:tc>
                <a:extLst>
                  <a:ext uri="{0D108BD9-81ED-4DB2-BD59-A6C34878D82A}">
                    <a16:rowId xmlns:a16="http://schemas.microsoft.com/office/drawing/2014/main" val="3499545153"/>
                  </a:ext>
                </a:extLst>
              </a:tr>
            </a:tbl>
          </a:graphicData>
        </a:graphic>
      </p:graphicFrame>
      <p:graphicFrame>
        <p:nvGraphicFramePr>
          <p:cNvPr id="11" name="Table 10">
            <a:extLst>
              <a:ext uri="{FF2B5EF4-FFF2-40B4-BE49-F238E27FC236}">
                <a16:creationId xmlns:a16="http://schemas.microsoft.com/office/drawing/2014/main" id="{9C489065-CC5B-6FF3-361E-4D902BAE93B9}"/>
              </a:ext>
            </a:extLst>
          </p:cNvPr>
          <p:cNvGraphicFramePr>
            <a:graphicFrameLocks noGrp="1"/>
          </p:cNvGraphicFramePr>
          <p:nvPr/>
        </p:nvGraphicFramePr>
        <p:xfrm>
          <a:off x="3829345" y="1496965"/>
          <a:ext cx="3615367" cy="2132056"/>
        </p:xfrm>
        <a:graphic>
          <a:graphicData uri="http://schemas.openxmlformats.org/drawingml/2006/table">
            <a:tbl>
              <a:tblPr firstRow="1" firstCol="1" bandRow="1">
                <a:solidFill>
                  <a:srgbClr val="FFB2F6"/>
                </a:solidFill>
                <a:tableStyleId>{5C22544A-7EE6-4342-B048-85BDC9FD1C3A}</a:tableStyleId>
              </a:tblPr>
              <a:tblGrid>
                <a:gridCol w="2035800">
                  <a:extLst>
                    <a:ext uri="{9D8B030D-6E8A-4147-A177-3AD203B41FA5}">
                      <a16:colId xmlns:a16="http://schemas.microsoft.com/office/drawing/2014/main" val="2236007471"/>
                    </a:ext>
                  </a:extLst>
                </a:gridCol>
                <a:gridCol w="1579567">
                  <a:extLst>
                    <a:ext uri="{9D8B030D-6E8A-4147-A177-3AD203B41FA5}">
                      <a16:colId xmlns:a16="http://schemas.microsoft.com/office/drawing/2014/main" val="1713355704"/>
                    </a:ext>
                  </a:extLst>
                </a:gridCol>
              </a:tblGrid>
              <a:tr h="881683">
                <a:tc>
                  <a:txBody>
                    <a:bodyPr/>
                    <a:lstStyle/>
                    <a:p>
                      <a:pPr algn="ctr">
                        <a:lnSpc>
                          <a:spcPct val="150000"/>
                        </a:lnSpc>
                        <a:spcBef>
                          <a:spcPts val="100"/>
                        </a:spcBef>
                      </a:pPr>
                      <a:r>
                        <a:rPr lang="en-US" sz="1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Ability to mention Types of TB</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tc>
                  <a:txBody>
                    <a:bodyPr/>
                    <a:lstStyle/>
                    <a:p>
                      <a:pPr algn="ctr">
                        <a:lnSpc>
                          <a:spcPct val="150000"/>
                        </a:lnSpc>
                        <a:spcBef>
                          <a:spcPts val="100"/>
                        </a:spcBef>
                      </a:pPr>
                      <a:r>
                        <a:rPr lang="en-US" sz="1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Respondents</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spcBef>
                          <a:spcPts val="100"/>
                        </a:spcBef>
                      </a:pPr>
                      <a:r>
                        <a:rPr lang="en-US" sz="1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 (%)</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extLst>
                  <a:ext uri="{0D108BD9-81ED-4DB2-BD59-A6C34878D82A}">
                    <a16:rowId xmlns:a16="http://schemas.microsoft.com/office/drawing/2014/main" val="3384359994"/>
                  </a:ext>
                </a:extLst>
              </a:tr>
              <a:tr h="416791">
                <a:tc>
                  <a:txBody>
                    <a:bodyPr/>
                    <a:lstStyle/>
                    <a:p>
                      <a:pPr algn="ctr">
                        <a:lnSpc>
                          <a:spcPct val="150000"/>
                        </a:lnSpc>
                        <a:spcBef>
                          <a:spcPts val="100"/>
                        </a:spcBef>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Able to mention</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tc>
                  <a:txBody>
                    <a:bodyPr/>
                    <a:lstStyle/>
                    <a:p>
                      <a:pPr algn="ctr">
                        <a:lnSpc>
                          <a:spcPct val="150000"/>
                        </a:lnSpc>
                        <a:spcBef>
                          <a:spcPts val="100"/>
                        </a:spcBef>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59 (76.6%)</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CF8"/>
                    </a:solidFill>
                  </a:tcPr>
                </a:tc>
                <a:extLst>
                  <a:ext uri="{0D108BD9-81ED-4DB2-BD59-A6C34878D82A}">
                    <a16:rowId xmlns:a16="http://schemas.microsoft.com/office/drawing/2014/main" val="1545359291"/>
                  </a:ext>
                </a:extLst>
              </a:tr>
              <a:tr h="416791">
                <a:tc>
                  <a:txBody>
                    <a:bodyPr/>
                    <a:lstStyle/>
                    <a:p>
                      <a:pPr algn="ctr">
                        <a:lnSpc>
                          <a:spcPct val="150000"/>
                        </a:lnSpc>
                        <a:spcBef>
                          <a:spcPts val="100"/>
                        </a:spcBef>
                      </a:pPr>
                      <a:r>
                        <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Unable to mention</a:t>
                      </a:r>
                      <a:endParaRPr lang="en-IN"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tc>
                  <a:txBody>
                    <a:bodyPr/>
                    <a:lstStyle/>
                    <a:p>
                      <a:pPr algn="ctr">
                        <a:lnSpc>
                          <a:spcPct val="150000"/>
                        </a:lnSpc>
                        <a:spcBef>
                          <a:spcPts val="100"/>
                        </a:spcBef>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18 (23.4%)</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CF8"/>
                    </a:solidFill>
                  </a:tcPr>
                </a:tc>
                <a:extLst>
                  <a:ext uri="{0D108BD9-81ED-4DB2-BD59-A6C34878D82A}">
                    <a16:rowId xmlns:a16="http://schemas.microsoft.com/office/drawing/2014/main" val="1932423119"/>
                  </a:ext>
                </a:extLst>
              </a:tr>
              <a:tr h="416791">
                <a:tc>
                  <a:txBody>
                    <a:bodyPr/>
                    <a:lstStyle/>
                    <a:p>
                      <a:pPr algn="ctr">
                        <a:lnSpc>
                          <a:spcPct val="150000"/>
                        </a:lnSpc>
                        <a:spcBef>
                          <a:spcPts val="100"/>
                        </a:spcBef>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tc>
                  <a:txBody>
                    <a:bodyPr/>
                    <a:lstStyle/>
                    <a:p>
                      <a:pPr algn="r">
                        <a:lnSpc>
                          <a:spcPct val="150000"/>
                        </a:lnSpc>
                        <a:spcBef>
                          <a:spcPts val="100"/>
                        </a:spcBef>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N=77</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CF8"/>
                    </a:solidFill>
                  </a:tcPr>
                </a:tc>
                <a:extLst>
                  <a:ext uri="{0D108BD9-81ED-4DB2-BD59-A6C34878D82A}">
                    <a16:rowId xmlns:a16="http://schemas.microsoft.com/office/drawing/2014/main" val="3499545153"/>
                  </a:ext>
                </a:extLst>
              </a:tr>
            </a:tbl>
          </a:graphicData>
        </a:graphic>
      </p:graphicFrame>
      <p:graphicFrame>
        <p:nvGraphicFramePr>
          <p:cNvPr id="13" name="Table 12">
            <a:extLst>
              <a:ext uri="{FF2B5EF4-FFF2-40B4-BE49-F238E27FC236}">
                <a16:creationId xmlns:a16="http://schemas.microsoft.com/office/drawing/2014/main" id="{DA9224A4-FB00-486D-82FB-62C4E8475379}"/>
              </a:ext>
            </a:extLst>
          </p:cNvPr>
          <p:cNvGraphicFramePr>
            <a:graphicFrameLocks noGrp="1"/>
          </p:cNvGraphicFramePr>
          <p:nvPr/>
        </p:nvGraphicFramePr>
        <p:xfrm>
          <a:off x="7805882" y="1496966"/>
          <a:ext cx="4162619" cy="2125942"/>
        </p:xfrm>
        <a:graphic>
          <a:graphicData uri="http://schemas.openxmlformats.org/drawingml/2006/table">
            <a:tbl>
              <a:tblPr firstRow="1" firstCol="1" bandRow="1">
                <a:solidFill>
                  <a:srgbClr val="FFB2F6"/>
                </a:solidFill>
                <a:tableStyleId>{5C22544A-7EE6-4342-B048-85BDC9FD1C3A}</a:tableStyleId>
              </a:tblPr>
              <a:tblGrid>
                <a:gridCol w="2343955">
                  <a:extLst>
                    <a:ext uri="{9D8B030D-6E8A-4147-A177-3AD203B41FA5}">
                      <a16:colId xmlns:a16="http://schemas.microsoft.com/office/drawing/2014/main" val="2236007471"/>
                    </a:ext>
                  </a:extLst>
                </a:gridCol>
                <a:gridCol w="1818664">
                  <a:extLst>
                    <a:ext uri="{9D8B030D-6E8A-4147-A177-3AD203B41FA5}">
                      <a16:colId xmlns:a16="http://schemas.microsoft.com/office/drawing/2014/main" val="1713355704"/>
                    </a:ext>
                  </a:extLst>
                </a:gridCol>
              </a:tblGrid>
              <a:tr h="1019329">
                <a:tc>
                  <a:txBody>
                    <a:bodyPr/>
                    <a:lstStyle/>
                    <a:p>
                      <a:pPr algn="ctr">
                        <a:lnSpc>
                          <a:spcPct val="150000"/>
                        </a:lnSpc>
                        <a:spcBef>
                          <a:spcPts val="100"/>
                        </a:spcBef>
                      </a:pPr>
                      <a:r>
                        <a:rPr lang="en-US" sz="1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Knowledge of Infectious nature of TB </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tc>
                  <a:txBody>
                    <a:bodyPr/>
                    <a:lstStyle/>
                    <a:p>
                      <a:pPr algn="ctr">
                        <a:lnSpc>
                          <a:spcPct val="150000"/>
                        </a:lnSpc>
                        <a:spcBef>
                          <a:spcPts val="100"/>
                        </a:spcBef>
                      </a:pPr>
                      <a:r>
                        <a:rPr lang="en-US" sz="14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Respondents</a:t>
                      </a:r>
                      <a:endParaRPr lang="en-IN"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spcBef>
                          <a:spcPts val="100"/>
                        </a:spcBef>
                      </a:pPr>
                      <a:r>
                        <a:rPr lang="en-US" sz="14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 (%)</a:t>
                      </a:r>
                      <a:endParaRPr lang="en-IN"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extLst>
                  <a:ext uri="{0D108BD9-81ED-4DB2-BD59-A6C34878D82A}">
                    <a16:rowId xmlns:a16="http://schemas.microsoft.com/office/drawing/2014/main" val="3384359994"/>
                  </a:ext>
                </a:extLst>
              </a:tr>
              <a:tr h="368871">
                <a:tc>
                  <a:txBody>
                    <a:bodyPr/>
                    <a:lstStyle/>
                    <a:p>
                      <a:pPr algn="ctr">
                        <a:lnSpc>
                          <a:spcPct val="150000"/>
                        </a:lnSpc>
                        <a:spcBef>
                          <a:spcPts val="100"/>
                        </a:spcBef>
                      </a:pPr>
                      <a:r>
                        <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Yes</a:t>
                      </a:r>
                      <a:endParaRPr lang="en-IN"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tc>
                  <a:txBody>
                    <a:bodyPr/>
                    <a:lstStyle/>
                    <a:p>
                      <a:pPr algn="ctr">
                        <a:lnSpc>
                          <a:spcPct val="150000"/>
                        </a:lnSpc>
                        <a:spcBef>
                          <a:spcPts val="100"/>
                        </a:spcBef>
                      </a:pPr>
                      <a:r>
                        <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103 (85.83%)</a:t>
                      </a:r>
                      <a:endParaRPr lang="en-IN"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CF8"/>
                    </a:solidFill>
                  </a:tcPr>
                </a:tc>
                <a:extLst>
                  <a:ext uri="{0D108BD9-81ED-4DB2-BD59-A6C34878D82A}">
                    <a16:rowId xmlns:a16="http://schemas.microsoft.com/office/drawing/2014/main" val="1545359291"/>
                  </a:ext>
                </a:extLst>
              </a:tr>
              <a:tr h="368871">
                <a:tc>
                  <a:txBody>
                    <a:bodyPr/>
                    <a:lstStyle/>
                    <a:p>
                      <a:pPr algn="ctr">
                        <a:lnSpc>
                          <a:spcPct val="150000"/>
                        </a:lnSpc>
                        <a:spcBef>
                          <a:spcPts val="100"/>
                        </a:spcBef>
                      </a:pPr>
                      <a:r>
                        <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No</a:t>
                      </a:r>
                      <a:endParaRPr lang="en-IN"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tc>
                  <a:txBody>
                    <a:bodyPr/>
                    <a:lstStyle/>
                    <a:p>
                      <a:pPr algn="ctr">
                        <a:lnSpc>
                          <a:spcPct val="150000"/>
                        </a:lnSpc>
                        <a:spcBef>
                          <a:spcPts val="100"/>
                        </a:spcBef>
                      </a:pPr>
                      <a:r>
                        <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17 (14.2%)</a:t>
                      </a:r>
                      <a:endParaRPr lang="en-IN"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CF8"/>
                    </a:solidFill>
                  </a:tcPr>
                </a:tc>
                <a:extLst>
                  <a:ext uri="{0D108BD9-81ED-4DB2-BD59-A6C34878D82A}">
                    <a16:rowId xmlns:a16="http://schemas.microsoft.com/office/drawing/2014/main" val="1932423119"/>
                  </a:ext>
                </a:extLst>
              </a:tr>
              <a:tr h="368871">
                <a:tc>
                  <a:txBody>
                    <a:bodyPr/>
                    <a:lstStyle/>
                    <a:p>
                      <a:pPr algn="l">
                        <a:lnSpc>
                          <a:spcPct val="150000"/>
                        </a:lnSpc>
                        <a:spcBef>
                          <a:spcPts val="100"/>
                        </a:spcBef>
                        <a:tabLst>
                          <a:tab pos="739775" algn="ctr"/>
                          <a:tab pos="1480185" algn="r"/>
                        </a:tabLst>
                      </a:pPr>
                      <a:r>
                        <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IN"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tc>
                  <a:txBody>
                    <a:bodyPr/>
                    <a:lstStyle/>
                    <a:p>
                      <a:pPr algn="r">
                        <a:lnSpc>
                          <a:spcPct val="150000"/>
                        </a:lnSpc>
                        <a:spcBef>
                          <a:spcPts val="100"/>
                        </a:spcBef>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N=120</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CF8"/>
                    </a:solidFill>
                  </a:tcPr>
                </a:tc>
                <a:extLst>
                  <a:ext uri="{0D108BD9-81ED-4DB2-BD59-A6C34878D82A}">
                    <a16:rowId xmlns:a16="http://schemas.microsoft.com/office/drawing/2014/main" val="3499545153"/>
                  </a:ext>
                </a:extLst>
              </a:tr>
            </a:tbl>
          </a:graphicData>
        </a:graphic>
      </p:graphicFrame>
      <p:pic>
        <p:nvPicPr>
          <p:cNvPr id="24" name="Picture 23">
            <a:extLst>
              <a:ext uri="{FF2B5EF4-FFF2-40B4-BE49-F238E27FC236}">
                <a16:creationId xmlns:a16="http://schemas.microsoft.com/office/drawing/2014/main" id="{7B0DD28F-DD72-F6DE-1EC2-07D96067D9E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863" r="3863" b="5523"/>
          <a:stretch/>
        </p:blipFill>
        <p:spPr bwMode="auto">
          <a:xfrm>
            <a:off x="7805882" y="4087315"/>
            <a:ext cx="4162626" cy="262791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D2D5473F-7570-D395-7B96-C87B76AAF62C}"/>
              </a:ext>
            </a:extLst>
          </p:cNvPr>
          <p:cNvSpPr txBox="1"/>
          <p:nvPr/>
        </p:nvSpPr>
        <p:spPr>
          <a:xfrm>
            <a:off x="9239054" y="4880601"/>
            <a:ext cx="840412" cy="246221"/>
          </a:xfrm>
          <a:prstGeom prst="rect">
            <a:avLst/>
          </a:prstGeom>
          <a:noFill/>
        </p:spPr>
        <p:txBody>
          <a:bodyPr wrap="square" rtlCol="0">
            <a:spAutoFit/>
          </a:bodyPr>
          <a:lstStyle/>
          <a:p>
            <a:r>
              <a:rPr lang="en-US" sz="1000" b="1" dirty="0"/>
              <a:t>17 (14.2%)</a:t>
            </a:r>
          </a:p>
        </p:txBody>
      </p:sp>
      <p:sp>
        <p:nvSpPr>
          <p:cNvPr id="26" name="TextBox 25">
            <a:extLst>
              <a:ext uri="{FF2B5EF4-FFF2-40B4-BE49-F238E27FC236}">
                <a16:creationId xmlns:a16="http://schemas.microsoft.com/office/drawing/2014/main" id="{E4C877E5-DC07-6BED-E361-9D821BA88813}"/>
              </a:ext>
            </a:extLst>
          </p:cNvPr>
          <p:cNvSpPr txBox="1"/>
          <p:nvPr/>
        </p:nvSpPr>
        <p:spPr>
          <a:xfrm>
            <a:off x="9818068" y="5646633"/>
            <a:ext cx="983281" cy="246221"/>
          </a:xfrm>
          <a:prstGeom prst="rect">
            <a:avLst/>
          </a:prstGeom>
          <a:noFill/>
        </p:spPr>
        <p:txBody>
          <a:bodyPr wrap="square" rtlCol="0">
            <a:spAutoFit/>
          </a:bodyPr>
          <a:lstStyle/>
          <a:p>
            <a:r>
              <a:rPr lang="en-US" sz="1000" b="1" dirty="0"/>
              <a:t>103 (85.83%)</a:t>
            </a:r>
          </a:p>
        </p:txBody>
      </p:sp>
    </p:spTree>
    <p:extLst>
      <p:ext uri="{BB962C8B-B14F-4D97-AF65-F5344CB8AC3E}">
        <p14:creationId xmlns:p14="http://schemas.microsoft.com/office/powerpoint/2010/main" val="26214962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90CA86A3-C4D6-D699-C5D3-40D32D65519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656" r="8656" b="6557"/>
          <a:stretch/>
        </p:blipFill>
        <p:spPr bwMode="auto">
          <a:xfrm>
            <a:off x="7107199" y="3723077"/>
            <a:ext cx="4355282" cy="304326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5" name="Title 1">
            <a:extLst>
              <a:ext uri="{FF2B5EF4-FFF2-40B4-BE49-F238E27FC236}">
                <a16:creationId xmlns:a16="http://schemas.microsoft.com/office/drawing/2014/main" id="{AEE4420E-7484-49D0-1C38-9131B749D6F5}"/>
              </a:ext>
            </a:extLst>
          </p:cNvPr>
          <p:cNvSpPr txBox="1">
            <a:spLocks/>
          </p:cNvSpPr>
          <p:nvPr/>
        </p:nvSpPr>
        <p:spPr>
          <a:xfrm>
            <a:off x="2726208" y="91657"/>
            <a:ext cx="6560588" cy="97164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600" dirty="0">
                <a:solidFill>
                  <a:schemeClr val="tx2"/>
                </a:solidFill>
                <a:latin typeface="Times New Roman" panose="02020603050405020304" pitchFamily="18" charset="0"/>
                <a:cs typeface="Times New Roman" panose="02020603050405020304" pitchFamily="18" charset="0"/>
              </a:rPr>
              <a:t>Results </a:t>
            </a:r>
          </a:p>
          <a:p>
            <a:pPr algn="ctr"/>
            <a:endParaRPr lang="en-GB" sz="2600" dirty="0">
              <a:solidFill>
                <a:schemeClr val="tx2"/>
              </a:solidFill>
              <a:latin typeface="Times New Roman" panose="02020603050405020304" pitchFamily="18" charset="0"/>
              <a:cs typeface="Times New Roman" panose="02020603050405020304" pitchFamily="18" charset="0"/>
            </a:endParaRPr>
          </a:p>
          <a:p>
            <a:pPr algn="ctr"/>
            <a:r>
              <a:rPr lang="en-GB" sz="2600" dirty="0">
                <a:solidFill>
                  <a:schemeClr val="tx2"/>
                </a:solidFill>
                <a:latin typeface="Times New Roman" panose="02020603050405020304" pitchFamily="18" charset="0"/>
                <a:cs typeface="Times New Roman" panose="02020603050405020304" pitchFamily="18" charset="0"/>
              </a:rPr>
              <a:t>(Knowledge About TB and AI)</a:t>
            </a:r>
            <a:endParaRPr lang="en-US" sz="2600" dirty="0">
              <a:solidFill>
                <a:schemeClr val="tx2"/>
              </a:solidFill>
              <a:latin typeface="Times New Roman" panose="02020603050405020304" pitchFamily="18" charset="0"/>
              <a:cs typeface="Times New Roman" panose="02020603050405020304" pitchFamily="18" charset="0"/>
            </a:endParaRPr>
          </a:p>
        </p:txBody>
      </p:sp>
      <p:pic>
        <p:nvPicPr>
          <p:cNvPr id="18" name="Picture 17">
            <a:extLst>
              <a:ext uri="{FF2B5EF4-FFF2-40B4-BE49-F238E27FC236}">
                <a16:creationId xmlns:a16="http://schemas.microsoft.com/office/drawing/2014/main" id="{70074467-9F06-8D5D-99A1-04797A9336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901370" cy="894973"/>
          </a:xfrm>
          <a:prstGeom prst="rect">
            <a:avLst/>
          </a:prstGeom>
        </p:spPr>
      </p:pic>
      <p:cxnSp>
        <p:nvCxnSpPr>
          <p:cNvPr id="19" name="Straight Connector 18">
            <a:extLst>
              <a:ext uri="{FF2B5EF4-FFF2-40B4-BE49-F238E27FC236}">
                <a16:creationId xmlns:a16="http://schemas.microsoft.com/office/drawing/2014/main" id="{5A6AFC3E-3A56-7B96-2641-FC57B33341AD}"/>
              </a:ext>
            </a:extLst>
          </p:cNvPr>
          <p:cNvCxnSpPr>
            <a:cxnSpLocks/>
          </p:cNvCxnSpPr>
          <p:nvPr/>
        </p:nvCxnSpPr>
        <p:spPr>
          <a:xfrm flipV="1">
            <a:off x="-14988" y="1191837"/>
            <a:ext cx="12206988" cy="6112"/>
          </a:xfrm>
          <a:prstGeom prst="line">
            <a:avLst/>
          </a:prstGeom>
          <a:ln w="317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CD36C77-27AA-84EA-D7C0-8388A3303E01}"/>
              </a:ext>
            </a:extLst>
          </p:cNvPr>
          <p:cNvCxnSpPr>
            <a:cxnSpLocks/>
          </p:cNvCxnSpPr>
          <p:nvPr/>
        </p:nvCxnSpPr>
        <p:spPr>
          <a:xfrm>
            <a:off x="-14988" y="3585543"/>
            <a:ext cx="12206988" cy="0"/>
          </a:xfrm>
          <a:prstGeom prst="line">
            <a:avLst/>
          </a:prstGeom>
          <a:ln w="317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D1CDF631-9D1C-D641-68E8-40D18C58DE10}"/>
              </a:ext>
            </a:extLst>
          </p:cNvPr>
          <p:cNvCxnSpPr>
            <a:cxnSpLocks/>
          </p:cNvCxnSpPr>
          <p:nvPr/>
        </p:nvCxnSpPr>
        <p:spPr>
          <a:xfrm>
            <a:off x="6052368" y="1191837"/>
            <a:ext cx="0" cy="5664188"/>
          </a:xfrm>
          <a:prstGeom prst="line">
            <a:avLst/>
          </a:prstGeom>
          <a:ln w="317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aphicFrame>
        <p:nvGraphicFramePr>
          <p:cNvPr id="6" name="Table 5">
            <a:extLst>
              <a:ext uri="{FF2B5EF4-FFF2-40B4-BE49-F238E27FC236}">
                <a16:creationId xmlns:a16="http://schemas.microsoft.com/office/drawing/2014/main" id="{BEA9C974-E3AC-86A3-7792-E19B02CB8E1E}"/>
              </a:ext>
            </a:extLst>
          </p:cNvPr>
          <p:cNvGraphicFramePr>
            <a:graphicFrameLocks noGrp="1"/>
          </p:cNvGraphicFramePr>
          <p:nvPr>
            <p:extLst>
              <p:ext uri="{D42A27DB-BD31-4B8C-83A1-F6EECF244321}">
                <p14:modId xmlns:p14="http://schemas.microsoft.com/office/powerpoint/2010/main" val="4141251799"/>
              </p:ext>
            </p:extLst>
          </p:nvPr>
        </p:nvGraphicFramePr>
        <p:xfrm>
          <a:off x="606868" y="1309441"/>
          <a:ext cx="4222308" cy="2148522"/>
        </p:xfrm>
        <a:graphic>
          <a:graphicData uri="http://schemas.openxmlformats.org/drawingml/2006/table">
            <a:tbl>
              <a:tblPr firstRow="1" firstCol="1" bandRow="1">
                <a:solidFill>
                  <a:srgbClr val="FFB2F6"/>
                </a:solidFill>
                <a:tableStyleId>{5C22544A-7EE6-4342-B048-85BDC9FD1C3A}</a:tableStyleId>
              </a:tblPr>
              <a:tblGrid>
                <a:gridCol w="2377567">
                  <a:extLst>
                    <a:ext uri="{9D8B030D-6E8A-4147-A177-3AD203B41FA5}">
                      <a16:colId xmlns:a16="http://schemas.microsoft.com/office/drawing/2014/main" val="2236007471"/>
                    </a:ext>
                  </a:extLst>
                </a:gridCol>
                <a:gridCol w="1844741">
                  <a:extLst>
                    <a:ext uri="{9D8B030D-6E8A-4147-A177-3AD203B41FA5}">
                      <a16:colId xmlns:a16="http://schemas.microsoft.com/office/drawing/2014/main" val="1713355704"/>
                    </a:ext>
                  </a:extLst>
                </a:gridCol>
              </a:tblGrid>
              <a:tr h="888492">
                <a:tc>
                  <a:txBody>
                    <a:bodyPr/>
                    <a:lstStyle/>
                    <a:p>
                      <a:pPr algn="ctr">
                        <a:lnSpc>
                          <a:spcPct val="150000"/>
                        </a:lnSpc>
                        <a:spcBef>
                          <a:spcPts val="100"/>
                        </a:spcBef>
                      </a:pPr>
                      <a:r>
                        <a:rPr lang="en-US" sz="1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Knowledge of how TB spread</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tc>
                  <a:txBody>
                    <a:bodyPr/>
                    <a:lstStyle/>
                    <a:p>
                      <a:pPr algn="ctr">
                        <a:lnSpc>
                          <a:spcPct val="150000"/>
                        </a:lnSpc>
                        <a:spcBef>
                          <a:spcPts val="100"/>
                        </a:spcBef>
                      </a:pPr>
                      <a:r>
                        <a:rPr lang="en-US" sz="1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Respondents</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spcBef>
                          <a:spcPts val="100"/>
                        </a:spcBef>
                      </a:pPr>
                      <a:r>
                        <a:rPr lang="en-US" sz="1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 (%)</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extLst>
                  <a:ext uri="{0D108BD9-81ED-4DB2-BD59-A6C34878D82A}">
                    <a16:rowId xmlns:a16="http://schemas.microsoft.com/office/drawing/2014/main" val="3384359994"/>
                  </a:ext>
                </a:extLst>
              </a:tr>
              <a:tr h="420010">
                <a:tc>
                  <a:txBody>
                    <a:bodyPr/>
                    <a:lstStyle/>
                    <a:p>
                      <a:pPr algn="ctr">
                        <a:lnSpc>
                          <a:spcPct val="150000"/>
                        </a:lnSpc>
                        <a:spcBef>
                          <a:spcPts val="100"/>
                        </a:spcBef>
                      </a:pPr>
                      <a:r>
                        <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Knew how TB spread</a:t>
                      </a:r>
                      <a:endParaRPr lang="en-IN"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tc>
                  <a:txBody>
                    <a:bodyPr/>
                    <a:lstStyle/>
                    <a:p>
                      <a:pPr algn="ctr">
                        <a:lnSpc>
                          <a:spcPct val="150000"/>
                        </a:lnSpc>
                        <a:spcBef>
                          <a:spcPts val="100"/>
                        </a:spcBef>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54(52.4%)</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CF8"/>
                    </a:solidFill>
                  </a:tcPr>
                </a:tc>
                <a:extLst>
                  <a:ext uri="{0D108BD9-81ED-4DB2-BD59-A6C34878D82A}">
                    <a16:rowId xmlns:a16="http://schemas.microsoft.com/office/drawing/2014/main" val="1545359291"/>
                  </a:ext>
                </a:extLst>
              </a:tr>
              <a:tr h="420010">
                <a:tc>
                  <a:txBody>
                    <a:bodyPr/>
                    <a:lstStyle/>
                    <a:p>
                      <a:pPr algn="ctr">
                        <a:lnSpc>
                          <a:spcPct val="150000"/>
                        </a:lnSpc>
                        <a:spcBef>
                          <a:spcPts val="100"/>
                        </a:spcBef>
                      </a:pPr>
                      <a:r>
                        <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Did not know</a:t>
                      </a:r>
                      <a:endParaRPr lang="en-IN"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tc>
                  <a:txBody>
                    <a:bodyPr/>
                    <a:lstStyle/>
                    <a:p>
                      <a:pPr algn="ctr">
                        <a:lnSpc>
                          <a:spcPct val="150000"/>
                        </a:lnSpc>
                        <a:spcBef>
                          <a:spcPts val="100"/>
                        </a:spcBef>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49(47.6%)</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CF8"/>
                    </a:solidFill>
                  </a:tcPr>
                </a:tc>
                <a:extLst>
                  <a:ext uri="{0D108BD9-81ED-4DB2-BD59-A6C34878D82A}">
                    <a16:rowId xmlns:a16="http://schemas.microsoft.com/office/drawing/2014/main" val="1932423119"/>
                  </a:ext>
                </a:extLst>
              </a:tr>
              <a:tr h="420010">
                <a:tc>
                  <a:txBody>
                    <a:bodyPr/>
                    <a:lstStyle/>
                    <a:p>
                      <a:pPr algn="l">
                        <a:lnSpc>
                          <a:spcPct val="150000"/>
                        </a:lnSpc>
                        <a:spcBef>
                          <a:spcPts val="100"/>
                        </a:spcBef>
                        <a:tabLst>
                          <a:tab pos="739775" algn="ctr"/>
                          <a:tab pos="1480185" algn="r"/>
                        </a:tabLst>
                      </a:pPr>
                      <a:r>
                        <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IN"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tc>
                  <a:txBody>
                    <a:bodyPr/>
                    <a:lstStyle/>
                    <a:p>
                      <a:pPr algn="r">
                        <a:lnSpc>
                          <a:spcPct val="150000"/>
                        </a:lnSpc>
                        <a:spcBef>
                          <a:spcPts val="100"/>
                        </a:spcBef>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N=103</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CF8"/>
                    </a:solidFill>
                  </a:tcPr>
                </a:tc>
                <a:extLst>
                  <a:ext uri="{0D108BD9-81ED-4DB2-BD59-A6C34878D82A}">
                    <a16:rowId xmlns:a16="http://schemas.microsoft.com/office/drawing/2014/main" val="3499545153"/>
                  </a:ext>
                </a:extLst>
              </a:tr>
            </a:tbl>
          </a:graphicData>
        </a:graphic>
      </p:graphicFrame>
      <p:graphicFrame>
        <p:nvGraphicFramePr>
          <p:cNvPr id="11" name="Table 10">
            <a:extLst>
              <a:ext uri="{FF2B5EF4-FFF2-40B4-BE49-F238E27FC236}">
                <a16:creationId xmlns:a16="http://schemas.microsoft.com/office/drawing/2014/main" id="{9C489065-CC5B-6FF3-361E-4D902BAE93B9}"/>
              </a:ext>
            </a:extLst>
          </p:cNvPr>
          <p:cNvGraphicFramePr>
            <a:graphicFrameLocks noGrp="1"/>
          </p:cNvGraphicFramePr>
          <p:nvPr>
            <p:extLst>
              <p:ext uri="{D42A27DB-BD31-4B8C-83A1-F6EECF244321}">
                <p14:modId xmlns:p14="http://schemas.microsoft.com/office/powerpoint/2010/main" val="1345740911"/>
              </p:ext>
            </p:extLst>
          </p:nvPr>
        </p:nvGraphicFramePr>
        <p:xfrm>
          <a:off x="7107199" y="1309441"/>
          <a:ext cx="4355282" cy="2130184"/>
        </p:xfrm>
        <a:graphic>
          <a:graphicData uri="http://schemas.openxmlformats.org/drawingml/2006/table">
            <a:tbl>
              <a:tblPr firstRow="1" firstCol="1" bandRow="1">
                <a:solidFill>
                  <a:srgbClr val="FFB2F6"/>
                </a:solidFill>
                <a:tableStyleId>{5C22544A-7EE6-4342-B048-85BDC9FD1C3A}</a:tableStyleId>
              </a:tblPr>
              <a:tblGrid>
                <a:gridCol w="2452443">
                  <a:extLst>
                    <a:ext uri="{9D8B030D-6E8A-4147-A177-3AD203B41FA5}">
                      <a16:colId xmlns:a16="http://schemas.microsoft.com/office/drawing/2014/main" val="2236007471"/>
                    </a:ext>
                  </a:extLst>
                </a:gridCol>
                <a:gridCol w="1902839">
                  <a:extLst>
                    <a:ext uri="{9D8B030D-6E8A-4147-A177-3AD203B41FA5}">
                      <a16:colId xmlns:a16="http://schemas.microsoft.com/office/drawing/2014/main" val="1713355704"/>
                    </a:ext>
                  </a:extLst>
                </a:gridCol>
              </a:tblGrid>
              <a:tr h="880909">
                <a:tc>
                  <a:txBody>
                    <a:bodyPr/>
                    <a:lstStyle/>
                    <a:p>
                      <a:pPr algn="ctr">
                        <a:lnSpc>
                          <a:spcPct val="150000"/>
                        </a:lnSpc>
                        <a:spcBef>
                          <a:spcPts val="100"/>
                        </a:spcBef>
                      </a:pPr>
                      <a:r>
                        <a:rPr lang="en-US" sz="1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Awareness of Govt program</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tc>
                  <a:txBody>
                    <a:bodyPr/>
                    <a:lstStyle/>
                    <a:p>
                      <a:pPr algn="ctr">
                        <a:lnSpc>
                          <a:spcPct val="150000"/>
                        </a:lnSpc>
                        <a:spcBef>
                          <a:spcPts val="100"/>
                        </a:spcBef>
                      </a:pPr>
                      <a:r>
                        <a:rPr lang="en-US" sz="14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Respondents</a:t>
                      </a:r>
                      <a:endParaRPr lang="en-IN"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spcBef>
                          <a:spcPts val="100"/>
                        </a:spcBef>
                      </a:pPr>
                      <a:r>
                        <a:rPr lang="en-US" sz="14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 (%)</a:t>
                      </a:r>
                      <a:endParaRPr lang="en-IN"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extLst>
                  <a:ext uri="{0D108BD9-81ED-4DB2-BD59-A6C34878D82A}">
                    <a16:rowId xmlns:a16="http://schemas.microsoft.com/office/drawing/2014/main" val="3384359994"/>
                  </a:ext>
                </a:extLst>
              </a:tr>
              <a:tr h="416425">
                <a:tc>
                  <a:txBody>
                    <a:bodyPr/>
                    <a:lstStyle/>
                    <a:p>
                      <a:pPr algn="ctr">
                        <a:lnSpc>
                          <a:spcPct val="150000"/>
                        </a:lnSpc>
                        <a:spcBef>
                          <a:spcPts val="100"/>
                        </a:spcBef>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Aware</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tc>
                  <a:txBody>
                    <a:bodyPr/>
                    <a:lstStyle/>
                    <a:p>
                      <a:pPr algn="ctr">
                        <a:lnSpc>
                          <a:spcPct val="150000"/>
                        </a:lnSpc>
                        <a:spcBef>
                          <a:spcPts val="100"/>
                        </a:spcBef>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67(87%)</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CF8"/>
                    </a:solidFill>
                  </a:tcPr>
                </a:tc>
                <a:extLst>
                  <a:ext uri="{0D108BD9-81ED-4DB2-BD59-A6C34878D82A}">
                    <a16:rowId xmlns:a16="http://schemas.microsoft.com/office/drawing/2014/main" val="1545359291"/>
                  </a:ext>
                </a:extLst>
              </a:tr>
              <a:tr h="416425">
                <a:tc>
                  <a:txBody>
                    <a:bodyPr/>
                    <a:lstStyle/>
                    <a:p>
                      <a:pPr algn="ctr">
                        <a:lnSpc>
                          <a:spcPct val="150000"/>
                        </a:lnSpc>
                        <a:spcBef>
                          <a:spcPts val="100"/>
                        </a:spcBef>
                      </a:pPr>
                      <a:r>
                        <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Unaware</a:t>
                      </a:r>
                      <a:endParaRPr lang="en-IN"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tc>
                  <a:txBody>
                    <a:bodyPr/>
                    <a:lstStyle/>
                    <a:p>
                      <a:pPr algn="ctr">
                        <a:lnSpc>
                          <a:spcPct val="150000"/>
                        </a:lnSpc>
                        <a:spcBef>
                          <a:spcPts val="100"/>
                        </a:spcBef>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10(13%)</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CF8"/>
                    </a:solidFill>
                  </a:tcPr>
                </a:tc>
                <a:extLst>
                  <a:ext uri="{0D108BD9-81ED-4DB2-BD59-A6C34878D82A}">
                    <a16:rowId xmlns:a16="http://schemas.microsoft.com/office/drawing/2014/main" val="1932423119"/>
                  </a:ext>
                </a:extLst>
              </a:tr>
              <a:tr h="416425">
                <a:tc>
                  <a:txBody>
                    <a:bodyPr/>
                    <a:lstStyle/>
                    <a:p>
                      <a:pPr algn="l">
                        <a:lnSpc>
                          <a:spcPct val="150000"/>
                        </a:lnSpc>
                        <a:spcBef>
                          <a:spcPts val="100"/>
                        </a:spcBef>
                        <a:tabLst>
                          <a:tab pos="739775" algn="ctr"/>
                          <a:tab pos="1480185" algn="r"/>
                        </a:tabLst>
                      </a:pPr>
                      <a:r>
                        <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IN"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tc>
                  <a:txBody>
                    <a:bodyPr/>
                    <a:lstStyle/>
                    <a:p>
                      <a:pPr algn="r">
                        <a:lnSpc>
                          <a:spcPct val="150000"/>
                        </a:lnSpc>
                        <a:spcBef>
                          <a:spcPts val="100"/>
                        </a:spcBef>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N=77</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CF8"/>
                    </a:solidFill>
                  </a:tcPr>
                </a:tc>
                <a:extLst>
                  <a:ext uri="{0D108BD9-81ED-4DB2-BD59-A6C34878D82A}">
                    <a16:rowId xmlns:a16="http://schemas.microsoft.com/office/drawing/2014/main" val="3499545153"/>
                  </a:ext>
                </a:extLst>
              </a:tr>
            </a:tbl>
          </a:graphicData>
        </a:graphic>
      </p:graphicFrame>
      <p:pic>
        <p:nvPicPr>
          <p:cNvPr id="28" name="Picture 27">
            <a:extLst>
              <a:ext uri="{FF2B5EF4-FFF2-40B4-BE49-F238E27FC236}">
                <a16:creationId xmlns:a16="http://schemas.microsoft.com/office/drawing/2014/main" id="{70ECF918-84D4-83AB-91FD-A33B1ACFAD5B}"/>
              </a:ext>
            </a:extLst>
          </p:cNvPr>
          <p:cNvPicPr>
            <a:picLocks noChangeAspect="1"/>
          </p:cNvPicPr>
          <p:nvPr/>
        </p:nvPicPr>
        <p:blipFill rotWithShape="1">
          <a:blip r:embed="rId4">
            <a:extLst>
              <a:ext uri="{28A0092B-C50C-407E-A947-70E740481C1C}">
                <a14:useLocalDpi xmlns:a14="http://schemas.microsoft.com/office/drawing/2010/main" val="0"/>
              </a:ext>
            </a:extLst>
          </a:blip>
          <a:srcRect l="1297" r="1"/>
          <a:stretch/>
        </p:blipFill>
        <p:spPr bwMode="auto">
          <a:xfrm>
            <a:off x="606868" y="3664963"/>
            <a:ext cx="4337786" cy="3169224"/>
          </a:xfrm>
          <a:prstGeom prst="rect">
            <a:avLst/>
          </a:prstGeom>
          <a:ln>
            <a:noFill/>
          </a:ln>
          <a:extLst>
            <a:ext uri="{53640926-AAD7-44D8-BBD7-CCE9431645EC}">
              <a14:shadowObscured xmlns:a14="http://schemas.microsoft.com/office/drawing/2010/main"/>
            </a:ext>
          </a:extLst>
        </p:spPr>
      </p:pic>
      <p:sp>
        <p:nvSpPr>
          <p:cNvPr id="32" name="TextBox 31">
            <a:extLst>
              <a:ext uri="{FF2B5EF4-FFF2-40B4-BE49-F238E27FC236}">
                <a16:creationId xmlns:a16="http://schemas.microsoft.com/office/drawing/2014/main" id="{18E12495-EA7A-64E5-85FF-0B0FF3F887AC}"/>
              </a:ext>
            </a:extLst>
          </p:cNvPr>
          <p:cNvSpPr txBox="1"/>
          <p:nvPr/>
        </p:nvSpPr>
        <p:spPr>
          <a:xfrm>
            <a:off x="8585653" y="4495666"/>
            <a:ext cx="847883" cy="246221"/>
          </a:xfrm>
          <a:prstGeom prst="rect">
            <a:avLst/>
          </a:prstGeom>
          <a:noFill/>
        </p:spPr>
        <p:txBody>
          <a:bodyPr wrap="square" rtlCol="0">
            <a:spAutoFit/>
          </a:bodyPr>
          <a:lstStyle/>
          <a:p>
            <a:r>
              <a:rPr lang="en-US" sz="1000" b="1" dirty="0"/>
              <a:t>10 (13%)</a:t>
            </a:r>
          </a:p>
        </p:txBody>
      </p:sp>
      <p:sp>
        <p:nvSpPr>
          <p:cNvPr id="33" name="TextBox 32">
            <a:extLst>
              <a:ext uri="{FF2B5EF4-FFF2-40B4-BE49-F238E27FC236}">
                <a16:creationId xmlns:a16="http://schemas.microsoft.com/office/drawing/2014/main" id="{3C5696AF-1BA9-65F2-F023-4228FD51BE42}"/>
              </a:ext>
            </a:extLst>
          </p:cNvPr>
          <p:cNvSpPr txBox="1"/>
          <p:nvPr/>
        </p:nvSpPr>
        <p:spPr>
          <a:xfrm>
            <a:off x="9284836" y="5518628"/>
            <a:ext cx="955464" cy="246221"/>
          </a:xfrm>
          <a:prstGeom prst="rect">
            <a:avLst/>
          </a:prstGeom>
          <a:noFill/>
        </p:spPr>
        <p:txBody>
          <a:bodyPr wrap="square" rtlCol="0">
            <a:spAutoFit/>
          </a:bodyPr>
          <a:lstStyle/>
          <a:p>
            <a:r>
              <a:rPr lang="en-US" sz="1000" b="1" dirty="0"/>
              <a:t>67 (87%)</a:t>
            </a:r>
          </a:p>
        </p:txBody>
      </p:sp>
    </p:spTree>
    <p:extLst>
      <p:ext uri="{BB962C8B-B14F-4D97-AF65-F5344CB8AC3E}">
        <p14:creationId xmlns:p14="http://schemas.microsoft.com/office/powerpoint/2010/main" val="27856585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AEE4420E-7484-49D0-1C38-9131B749D6F5}"/>
              </a:ext>
            </a:extLst>
          </p:cNvPr>
          <p:cNvSpPr txBox="1">
            <a:spLocks/>
          </p:cNvSpPr>
          <p:nvPr/>
        </p:nvSpPr>
        <p:spPr>
          <a:xfrm>
            <a:off x="2726208" y="91657"/>
            <a:ext cx="6560588" cy="97164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600" dirty="0">
                <a:solidFill>
                  <a:schemeClr val="tx2"/>
                </a:solidFill>
                <a:latin typeface="Times New Roman" panose="02020603050405020304" pitchFamily="18" charset="0"/>
                <a:cs typeface="Times New Roman" panose="02020603050405020304" pitchFamily="18" charset="0"/>
              </a:rPr>
              <a:t>Results </a:t>
            </a:r>
          </a:p>
          <a:p>
            <a:pPr algn="ctr"/>
            <a:endParaRPr lang="en-GB" sz="2600" dirty="0">
              <a:solidFill>
                <a:schemeClr val="tx2"/>
              </a:solidFill>
              <a:latin typeface="Times New Roman" panose="02020603050405020304" pitchFamily="18" charset="0"/>
              <a:cs typeface="Times New Roman" panose="02020603050405020304" pitchFamily="18" charset="0"/>
            </a:endParaRPr>
          </a:p>
          <a:p>
            <a:pPr algn="ctr"/>
            <a:r>
              <a:rPr lang="en-GB" sz="2600" dirty="0">
                <a:solidFill>
                  <a:schemeClr val="tx2"/>
                </a:solidFill>
                <a:latin typeface="Times New Roman" panose="02020603050405020304" pitchFamily="18" charset="0"/>
                <a:cs typeface="Times New Roman" panose="02020603050405020304" pitchFamily="18" charset="0"/>
              </a:rPr>
              <a:t>(Knowledge About TB and AI)</a:t>
            </a:r>
            <a:endParaRPr lang="en-US" sz="2600" dirty="0">
              <a:solidFill>
                <a:schemeClr val="tx2"/>
              </a:solidFill>
              <a:latin typeface="Times New Roman" panose="02020603050405020304" pitchFamily="18" charset="0"/>
              <a:cs typeface="Times New Roman" panose="02020603050405020304" pitchFamily="18" charset="0"/>
            </a:endParaRPr>
          </a:p>
        </p:txBody>
      </p:sp>
      <p:pic>
        <p:nvPicPr>
          <p:cNvPr id="18" name="Picture 17">
            <a:extLst>
              <a:ext uri="{FF2B5EF4-FFF2-40B4-BE49-F238E27FC236}">
                <a16:creationId xmlns:a16="http://schemas.microsoft.com/office/drawing/2014/main" id="{70074467-9F06-8D5D-99A1-04797A9336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901370" cy="894973"/>
          </a:xfrm>
          <a:prstGeom prst="rect">
            <a:avLst/>
          </a:prstGeom>
        </p:spPr>
      </p:pic>
      <p:cxnSp>
        <p:nvCxnSpPr>
          <p:cNvPr id="19" name="Straight Connector 18">
            <a:extLst>
              <a:ext uri="{FF2B5EF4-FFF2-40B4-BE49-F238E27FC236}">
                <a16:creationId xmlns:a16="http://schemas.microsoft.com/office/drawing/2014/main" id="{5A6AFC3E-3A56-7B96-2641-FC57B33341AD}"/>
              </a:ext>
            </a:extLst>
          </p:cNvPr>
          <p:cNvCxnSpPr>
            <a:cxnSpLocks/>
          </p:cNvCxnSpPr>
          <p:nvPr/>
        </p:nvCxnSpPr>
        <p:spPr>
          <a:xfrm flipV="1">
            <a:off x="-14988" y="1191837"/>
            <a:ext cx="12206988" cy="6112"/>
          </a:xfrm>
          <a:prstGeom prst="line">
            <a:avLst/>
          </a:prstGeom>
          <a:ln w="317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CD36C77-27AA-84EA-D7C0-8388A3303E01}"/>
              </a:ext>
            </a:extLst>
          </p:cNvPr>
          <p:cNvCxnSpPr>
            <a:cxnSpLocks/>
          </p:cNvCxnSpPr>
          <p:nvPr/>
        </p:nvCxnSpPr>
        <p:spPr>
          <a:xfrm>
            <a:off x="-14988" y="3585543"/>
            <a:ext cx="12206988" cy="0"/>
          </a:xfrm>
          <a:prstGeom prst="line">
            <a:avLst/>
          </a:prstGeom>
          <a:ln w="317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D1CDF631-9D1C-D641-68E8-40D18C58DE10}"/>
              </a:ext>
            </a:extLst>
          </p:cNvPr>
          <p:cNvCxnSpPr>
            <a:cxnSpLocks/>
          </p:cNvCxnSpPr>
          <p:nvPr/>
        </p:nvCxnSpPr>
        <p:spPr>
          <a:xfrm>
            <a:off x="6052368" y="1191837"/>
            <a:ext cx="0" cy="5664188"/>
          </a:xfrm>
          <a:prstGeom prst="line">
            <a:avLst/>
          </a:prstGeom>
          <a:ln w="317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aphicFrame>
        <p:nvGraphicFramePr>
          <p:cNvPr id="6" name="Table 5">
            <a:extLst>
              <a:ext uri="{FF2B5EF4-FFF2-40B4-BE49-F238E27FC236}">
                <a16:creationId xmlns:a16="http://schemas.microsoft.com/office/drawing/2014/main" id="{BEA9C974-E3AC-86A3-7792-E19B02CB8E1E}"/>
              </a:ext>
            </a:extLst>
          </p:cNvPr>
          <p:cNvGraphicFramePr>
            <a:graphicFrameLocks noGrp="1"/>
          </p:cNvGraphicFramePr>
          <p:nvPr>
            <p:extLst>
              <p:ext uri="{D42A27DB-BD31-4B8C-83A1-F6EECF244321}">
                <p14:modId xmlns:p14="http://schemas.microsoft.com/office/powerpoint/2010/main" val="2226413702"/>
              </p:ext>
            </p:extLst>
          </p:nvPr>
        </p:nvGraphicFramePr>
        <p:xfrm>
          <a:off x="606867" y="1309441"/>
          <a:ext cx="4593767" cy="2148522"/>
        </p:xfrm>
        <a:graphic>
          <a:graphicData uri="http://schemas.openxmlformats.org/drawingml/2006/table">
            <a:tbl>
              <a:tblPr firstRow="1" firstCol="1" bandRow="1">
                <a:solidFill>
                  <a:srgbClr val="FFB2F6"/>
                </a:solidFill>
                <a:tableStyleId>{5C22544A-7EE6-4342-B048-85BDC9FD1C3A}</a:tableStyleId>
              </a:tblPr>
              <a:tblGrid>
                <a:gridCol w="2586734">
                  <a:extLst>
                    <a:ext uri="{9D8B030D-6E8A-4147-A177-3AD203B41FA5}">
                      <a16:colId xmlns:a16="http://schemas.microsoft.com/office/drawing/2014/main" val="2236007471"/>
                    </a:ext>
                  </a:extLst>
                </a:gridCol>
                <a:gridCol w="2007033">
                  <a:extLst>
                    <a:ext uri="{9D8B030D-6E8A-4147-A177-3AD203B41FA5}">
                      <a16:colId xmlns:a16="http://schemas.microsoft.com/office/drawing/2014/main" val="1713355704"/>
                    </a:ext>
                  </a:extLst>
                </a:gridCol>
              </a:tblGrid>
              <a:tr h="888492">
                <a:tc>
                  <a:txBody>
                    <a:bodyPr/>
                    <a:lstStyle/>
                    <a:p>
                      <a:pPr algn="ctr">
                        <a:lnSpc>
                          <a:spcPct val="150000"/>
                        </a:lnSpc>
                        <a:spcBef>
                          <a:spcPts val="100"/>
                        </a:spcBef>
                      </a:pPr>
                      <a:r>
                        <a:rPr lang="en-US" sz="1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Heard of </a:t>
                      </a:r>
                      <a:r>
                        <a:rPr lang="en-US" sz="14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Nikshay</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tc>
                  <a:txBody>
                    <a:bodyPr/>
                    <a:lstStyle/>
                    <a:p>
                      <a:pPr algn="ctr">
                        <a:lnSpc>
                          <a:spcPct val="150000"/>
                        </a:lnSpc>
                        <a:spcBef>
                          <a:spcPts val="100"/>
                        </a:spcBef>
                      </a:pPr>
                      <a:r>
                        <a:rPr lang="en-US" sz="1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Respondents</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spcBef>
                          <a:spcPts val="100"/>
                        </a:spcBef>
                      </a:pPr>
                      <a:r>
                        <a:rPr lang="en-US" sz="1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 (%)</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extLst>
                  <a:ext uri="{0D108BD9-81ED-4DB2-BD59-A6C34878D82A}">
                    <a16:rowId xmlns:a16="http://schemas.microsoft.com/office/drawing/2014/main" val="3384359994"/>
                  </a:ext>
                </a:extLst>
              </a:tr>
              <a:tr h="420010">
                <a:tc>
                  <a:txBody>
                    <a:bodyPr/>
                    <a:lstStyle/>
                    <a:p>
                      <a:pPr algn="ctr">
                        <a:lnSpc>
                          <a:spcPct val="150000"/>
                        </a:lnSpc>
                        <a:spcBef>
                          <a:spcPts val="100"/>
                        </a:spcBef>
                      </a:pPr>
                      <a:r>
                        <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Heard</a:t>
                      </a:r>
                      <a:endParaRPr lang="en-IN"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tc>
                  <a:txBody>
                    <a:bodyPr/>
                    <a:lstStyle/>
                    <a:p>
                      <a:pPr algn="ctr">
                        <a:lnSpc>
                          <a:spcPct val="150000"/>
                        </a:lnSpc>
                        <a:spcBef>
                          <a:spcPts val="100"/>
                        </a:spcBef>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41(53.2%)</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CF8"/>
                    </a:solidFill>
                  </a:tcPr>
                </a:tc>
                <a:extLst>
                  <a:ext uri="{0D108BD9-81ED-4DB2-BD59-A6C34878D82A}">
                    <a16:rowId xmlns:a16="http://schemas.microsoft.com/office/drawing/2014/main" val="1545359291"/>
                  </a:ext>
                </a:extLst>
              </a:tr>
              <a:tr h="420010">
                <a:tc>
                  <a:txBody>
                    <a:bodyPr/>
                    <a:lstStyle/>
                    <a:p>
                      <a:pPr algn="ctr">
                        <a:lnSpc>
                          <a:spcPct val="150000"/>
                        </a:lnSpc>
                        <a:spcBef>
                          <a:spcPts val="100"/>
                        </a:spcBef>
                      </a:pPr>
                      <a:r>
                        <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Not heard</a:t>
                      </a:r>
                      <a:endParaRPr lang="en-IN"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tc>
                  <a:txBody>
                    <a:bodyPr/>
                    <a:lstStyle/>
                    <a:p>
                      <a:pPr algn="ctr">
                        <a:lnSpc>
                          <a:spcPct val="150000"/>
                        </a:lnSpc>
                        <a:spcBef>
                          <a:spcPts val="100"/>
                        </a:spcBef>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26(47%)</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CF8"/>
                    </a:solidFill>
                  </a:tcPr>
                </a:tc>
                <a:extLst>
                  <a:ext uri="{0D108BD9-81ED-4DB2-BD59-A6C34878D82A}">
                    <a16:rowId xmlns:a16="http://schemas.microsoft.com/office/drawing/2014/main" val="1932423119"/>
                  </a:ext>
                </a:extLst>
              </a:tr>
              <a:tr h="420010">
                <a:tc>
                  <a:txBody>
                    <a:bodyPr/>
                    <a:lstStyle/>
                    <a:p>
                      <a:pPr algn="l">
                        <a:lnSpc>
                          <a:spcPct val="150000"/>
                        </a:lnSpc>
                        <a:spcBef>
                          <a:spcPts val="100"/>
                        </a:spcBef>
                        <a:tabLst>
                          <a:tab pos="739775" algn="ctr"/>
                          <a:tab pos="1480185" algn="r"/>
                        </a:tabLst>
                      </a:pPr>
                      <a:r>
                        <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IN"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tc>
                  <a:txBody>
                    <a:bodyPr/>
                    <a:lstStyle/>
                    <a:p>
                      <a:pPr algn="r">
                        <a:lnSpc>
                          <a:spcPct val="150000"/>
                        </a:lnSpc>
                        <a:spcBef>
                          <a:spcPts val="100"/>
                        </a:spcBef>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N=67</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CF8"/>
                    </a:solidFill>
                  </a:tcPr>
                </a:tc>
                <a:extLst>
                  <a:ext uri="{0D108BD9-81ED-4DB2-BD59-A6C34878D82A}">
                    <a16:rowId xmlns:a16="http://schemas.microsoft.com/office/drawing/2014/main" val="3499545153"/>
                  </a:ext>
                </a:extLst>
              </a:tr>
            </a:tbl>
          </a:graphicData>
        </a:graphic>
      </p:graphicFrame>
      <p:graphicFrame>
        <p:nvGraphicFramePr>
          <p:cNvPr id="11" name="Table 10">
            <a:extLst>
              <a:ext uri="{FF2B5EF4-FFF2-40B4-BE49-F238E27FC236}">
                <a16:creationId xmlns:a16="http://schemas.microsoft.com/office/drawing/2014/main" id="{9C489065-CC5B-6FF3-361E-4D902BAE93B9}"/>
              </a:ext>
            </a:extLst>
          </p:cNvPr>
          <p:cNvGraphicFramePr>
            <a:graphicFrameLocks noGrp="1"/>
          </p:cNvGraphicFramePr>
          <p:nvPr>
            <p:extLst>
              <p:ext uri="{D42A27DB-BD31-4B8C-83A1-F6EECF244321}">
                <p14:modId xmlns:p14="http://schemas.microsoft.com/office/powerpoint/2010/main" val="614368740"/>
              </p:ext>
            </p:extLst>
          </p:nvPr>
        </p:nvGraphicFramePr>
        <p:xfrm>
          <a:off x="6935742" y="1309441"/>
          <a:ext cx="4779979" cy="2130184"/>
        </p:xfrm>
        <a:graphic>
          <a:graphicData uri="http://schemas.openxmlformats.org/drawingml/2006/table">
            <a:tbl>
              <a:tblPr firstRow="1" firstCol="1" bandRow="1">
                <a:solidFill>
                  <a:srgbClr val="FFB2F6"/>
                </a:solidFill>
                <a:tableStyleId>{5C22544A-7EE6-4342-B048-85BDC9FD1C3A}</a:tableStyleId>
              </a:tblPr>
              <a:tblGrid>
                <a:gridCol w="2691588">
                  <a:extLst>
                    <a:ext uri="{9D8B030D-6E8A-4147-A177-3AD203B41FA5}">
                      <a16:colId xmlns:a16="http://schemas.microsoft.com/office/drawing/2014/main" val="2236007471"/>
                    </a:ext>
                  </a:extLst>
                </a:gridCol>
                <a:gridCol w="2088391">
                  <a:extLst>
                    <a:ext uri="{9D8B030D-6E8A-4147-A177-3AD203B41FA5}">
                      <a16:colId xmlns:a16="http://schemas.microsoft.com/office/drawing/2014/main" val="1713355704"/>
                    </a:ext>
                  </a:extLst>
                </a:gridCol>
              </a:tblGrid>
              <a:tr h="880909">
                <a:tc>
                  <a:txBody>
                    <a:bodyPr/>
                    <a:lstStyle/>
                    <a:p>
                      <a:pPr algn="ctr">
                        <a:lnSpc>
                          <a:spcPct val="150000"/>
                        </a:lnSpc>
                        <a:spcBef>
                          <a:spcPts val="100"/>
                        </a:spcBef>
                      </a:pPr>
                      <a:r>
                        <a:rPr lang="en-US" sz="1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Knowledge of purpose of </a:t>
                      </a:r>
                      <a:r>
                        <a:rPr lang="en-US" sz="14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Nikshay</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tc>
                  <a:txBody>
                    <a:bodyPr/>
                    <a:lstStyle/>
                    <a:p>
                      <a:pPr algn="ctr">
                        <a:lnSpc>
                          <a:spcPct val="150000"/>
                        </a:lnSpc>
                        <a:spcBef>
                          <a:spcPts val="100"/>
                        </a:spcBef>
                      </a:pPr>
                      <a:r>
                        <a:rPr lang="en-US" sz="14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Respondents</a:t>
                      </a:r>
                      <a:endParaRPr lang="en-IN"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spcBef>
                          <a:spcPts val="100"/>
                        </a:spcBef>
                      </a:pPr>
                      <a:r>
                        <a:rPr lang="en-US" sz="14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 (%)</a:t>
                      </a:r>
                      <a:endParaRPr lang="en-IN"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extLst>
                  <a:ext uri="{0D108BD9-81ED-4DB2-BD59-A6C34878D82A}">
                    <a16:rowId xmlns:a16="http://schemas.microsoft.com/office/drawing/2014/main" val="3384359994"/>
                  </a:ext>
                </a:extLst>
              </a:tr>
              <a:tr h="416425">
                <a:tc>
                  <a:txBody>
                    <a:bodyPr/>
                    <a:lstStyle/>
                    <a:p>
                      <a:pPr algn="ctr">
                        <a:lnSpc>
                          <a:spcPct val="150000"/>
                        </a:lnSpc>
                        <a:spcBef>
                          <a:spcPts val="100"/>
                        </a:spcBef>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Known</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tc>
                  <a:txBody>
                    <a:bodyPr/>
                    <a:lstStyle/>
                    <a:p>
                      <a:pPr algn="ctr">
                        <a:lnSpc>
                          <a:spcPct val="150000"/>
                        </a:lnSpc>
                        <a:spcBef>
                          <a:spcPts val="100"/>
                        </a:spcBef>
                      </a:pPr>
                      <a:r>
                        <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33(80.5%)</a:t>
                      </a:r>
                      <a:endParaRPr lang="en-IN"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CF8"/>
                    </a:solidFill>
                  </a:tcPr>
                </a:tc>
                <a:extLst>
                  <a:ext uri="{0D108BD9-81ED-4DB2-BD59-A6C34878D82A}">
                    <a16:rowId xmlns:a16="http://schemas.microsoft.com/office/drawing/2014/main" val="1545359291"/>
                  </a:ext>
                </a:extLst>
              </a:tr>
              <a:tr h="416425">
                <a:tc>
                  <a:txBody>
                    <a:bodyPr/>
                    <a:lstStyle/>
                    <a:p>
                      <a:pPr algn="ctr">
                        <a:lnSpc>
                          <a:spcPct val="150000"/>
                        </a:lnSpc>
                        <a:spcBef>
                          <a:spcPts val="100"/>
                        </a:spcBef>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Unknown</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tc>
                  <a:txBody>
                    <a:bodyPr/>
                    <a:lstStyle/>
                    <a:p>
                      <a:pPr algn="ctr">
                        <a:lnSpc>
                          <a:spcPct val="150000"/>
                        </a:lnSpc>
                        <a:spcBef>
                          <a:spcPts val="100"/>
                        </a:spcBef>
                      </a:pPr>
                      <a:r>
                        <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8(19.5%)</a:t>
                      </a:r>
                      <a:endParaRPr lang="en-IN"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CF8"/>
                    </a:solidFill>
                  </a:tcPr>
                </a:tc>
                <a:extLst>
                  <a:ext uri="{0D108BD9-81ED-4DB2-BD59-A6C34878D82A}">
                    <a16:rowId xmlns:a16="http://schemas.microsoft.com/office/drawing/2014/main" val="1932423119"/>
                  </a:ext>
                </a:extLst>
              </a:tr>
              <a:tr h="416425">
                <a:tc>
                  <a:txBody>
                    <a:bodyPr/>
                    <a:lstStyle/>
                    <a:p>
                      <a:pPr algn="l">
                        <a:lnSpc>
                          <a:spcPct val="150000"/>
                        </a:lnSpc>
                        <a:spcBef>
                          <a:spcPts val="100"/>
                        </a:spcBef>
                        <a:tabLst>
                          <a:tab pos="739775" algn="ctr"/>
                          <a:tab pos="1480185" algn="r"/>
                        </a:tabLst>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tc>
                  <a:txBody>
                    <a:bodyPr/>
                    <a:lstStyle/>
                    <a:p>
                      <a:pPr algn="r">
                        <a:lnSpc>
                          <a:spcPct val="150000"/>
                        </a:lnSpc>
                        <a:spcBef>
                          <a:spcPts val="100"/>
                        </a:spcBef>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N=41</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CF8"/>
                    </a:solidFill>
                  </a:tcPr>
                </a:tc>
                <a:extLst>
                  <a:ext uri="{0D108BD9-81ED-4DB2-BD59-A6C34878D82A}">
                    <a16:rowId xmlns:a16="http://schemas.microsoft.com/office/drawing/2014/main" val="3499545153"/>
                  </a:ext>
                </a:extLst>
              </a:tr>
            </a:tbl>
          </a:graphicData>
        </a:graphic>
      </p:graphicFrame>
      <p:pic>
        <p:nvPicPr>
          <p:cNvPr id="3" name="Picture 2">
            <a:extLst>
              <a:ext uri="{FF2B5EF4-FFF2-40B4-BE49-F238E27FC236}">
                <a16:creationId xmlns:a16="http://schemas.microsoft.com/office/drawing/2014/main" id="{FAE3BAAF-871A-7DC1-8874-46F8F6461E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6868" y="3731461"/>
            <a:ext cx="4593778" cy="303487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60D5801-7E30-1314-76EA-8F8500925F4E}"/>
              </a:ext>
            </a:extLst>
          </p:cNvPr>
          <p:cNvSpPr txBox="1"/>
          <p:nvPr/>
        </p:nvSpPr>
        <p:spPr>
          <a:xfrm>
            <a:off x="2308668" y="4648066"/>
            <a:ext cx="847883" cy="246221"/>
          </a:xfrm>
          <a:prstGeom prst="rect">
            <a:avLst/>
          </a:prstGeom>
          <a:noFill/>
        </p:spPr>
        <p:txBody>
          <a:bodyPr wrap="square" rtlCol="0">
            <a:spAutoFit/>
          </a:bodyPr>
          <a:lstStyle/>
          <a:p>
            <a:r>
              <a:rPr lang="en-US" sz="1000" b="1" dirty="0"/>
              <a:t>26 (47%)</a:t>
            </a:r>
          </a:p>
        </p:txBody>
      </p:sp>
      <p:sp>
        <p:nvSpPr>
          <p:cNvPr id="5" name="TextBox 4">
            <a:extLst>
              <a:ext uri="{FF2B5EF4-FFF2-40B4-BE49-F238E27FC236}">
                <a16:creationId xmlns:a16="http://schemas.microsoft.com/office/drawing/2014/main" id="{5F196F60-1B29-871A-5507-AB1C8871D6EF}"/>
              </a:ext>
            </a:extLst>
          </p:cNvPr>
          <p:cNvSpPr txBox="1"/>
          <p:nvPr/>
        </p:nvSpPr>
        <p:spPr>
          <a:xfrm>
            <a:off x="2732609" y="5395517"/>
            <a:ext cx="955464" cy="246221"/>
          </a:xfrm>
          <a:prstGeom prst="rect">
            <a:avLst/>
          </a:prstGeom>
          <a:noFill/>
        </p:spPr>
        <p:txBody>
          <a:bodyPr wrap="square" rtlCol="0">
            <a:spAutoFit/>
          </a:bodyPr>
          <a:lstStyle/>
          <a:p>
            <a:r>
              <a:rPr lang="en-US" sz="1000" b="1" dirty="0"/>
              <a:t>41 (53.2%)</a:t>
            </a:r>
          </a:p>
        </p:txBody>
      </p:sp>
      <p:pic>
        <p:nvPicPr>
          <p:cNvPr id="7" name="Picture 6">
            <a:extLst>
              <a:ext uri="{FF2B5EF4-FFF2-40B4-BE49-F238E27FC236}">
                <a16:creationId xmlns:a16="http://schemas.microsoft.com/office/drawing/2014/main" id="{31494C94-4FCD-8839-0BE8-8EA26A455F2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35742" y="3606158"/>
            <a:ext cx="4779989" cy="3160177"/>
          </a:xfrm>
          <a:prstGeom prst="rect">
            <a:avLst/>
          </a:prstGeom>
        </p:spPr>
      </p:pic>
    </p:spTree>
    <p:extLst>
      <p:ext uri="{BB962C8B-B14F-4D97-AF65-F5344CB8AC3E}">
        <p14:creationId xmlns:p14="http://schemas.microsoft.com/office/powerpoint/2010/main" val="13809439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4B31E6D-53BD-F7D9-6483-28B6380D23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901370" cy="894973"/>
          </a:xfrm>
          <a:prstGeom prst="rect">
            <a:avLst/>
          </a:prstGeom>
        </p:spPr>
      </p:pic>
      <p:cxnSp>
        <p:nvCxnSpPr>
          <p:cNvPr id="10" name="Straight Connector 9">
            <a:extLst>
              <a:ext uri="{FF2B5EF4-FFF2-40B4-BE49-F238E27FC236}">
                <a16:creationId xmlns:a16="http://schemas.microsoft.com/office/drawing/2014/main" id="{3378644E-881E-C537-516D-BBEF5CE20BCB}"/>
              </a:ext>
            </a:extLst>
          </p:cNvPr>
          <p:cNvCxnSpPr>
            <a:cxnSpLocks/>
          </p:cNvCxnSpPr>
          <p:nvPr/>
        </p:nvCxnSpPr>
        <p:spPr>
          <a:xfrm>
            <a:off x="0" y="1218695"/>
            <a:ext cx="12192000" cy="0"/>
          </a:xfrm>
          <a:prstGeom prst="line">
            <a:avLst/>
          </a:prstGeom>
          <a:ln w="317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aphicFrame>
        <p:nvGraphicFramePr>
          <p:cNvPr id="2" name="Table 4">
            <a:extLst>
              <a:ext uri="{FF2B5EF4-FFF2-40B4-BE49-F238E27FC236}">
                <a16:creationId xmlns:a16="http://schemas.microsoft.com/office/drawing/2014/main" id="{FB0D7561-9321-796D-A1A7-14A58CD988C6}"/>
              </a:ext>
            </a:extLst>
          </p:cNvPr>
          <p:cNvGraphicFramePr>
            <a:graphicFrameLocks noGrp="1"/>
          </p:cNvGraphicFramePr>
          <p:nvPr>
            <p:extLst>
              <p:ext uri="{D42A27DB-BD31-4B8C-83A1-F6EECF244321}">
                <p14:modId xmlns:p14="http://schemas.microsoft.com/office/powerpoint/2010/main" val="3834937331"/>
              </p:ext>
            </p:extLst>
          </p:nvPr>
        </p:nvGraphicFramePr>
        <p:xfrm>
          <a:off x="670951" y="1361889"/>
          <a:ext cx="10850097" cy="5088472"/>
        </p:xfrm>
        <a:graphic>
          <a:graphicData uri="http://schemas.openxmlformats.org/drawingml/2006/table">
            <a:tbl>
              <a:tblPr firstRow="1" bandRow="1">
                <a:tableStyleId>{5C22544A-7EE6-4342-B048-85BDC9FD1C3A}</a:tableStyleId>
              </a:tblPr>
              <a:tblGrid>
                <a:gridCol w="3616699">
                  <a:extLst>
                    <a:ext uri="{9D8B030D-6E8A-4147-A177-3AD203B41FA5}">
                      <a16:colId xmlns:a16="http://schemas.microsoft.com/office/drawing/2014/main" val="2857120022"/>
                    </a:ext>
                  </a:extLst>
                </a:gridCol>
                <a:gridCol w="3616699">
                  <a:extLst>
                    <a:ext uri="{9D8B030D-6E8A-4147-A177-3AD203B41FA5}">
                      <a16:colId xmlns:a16="http://schemas.microsoft.com/office/drawing/2014/main" val="4238478286"/>
                    </a:ext>
                  </a:extLst>
                </a:gridCol>
                <a:gridCol w="3616699">
                  <a:extLst>
                    <a:ext uri="{9D8B030D-6E8A-4147-A177-3AD203B41FA5}">
                      <a16:colId xmlns:a16="http://schemas.microsoft.com/office/drawing/2014/main" val="1339845395"/>
                    </a:ext>
                  </a:extLst>
                </a:gridCol>
              </a:tblGrid>
              <a:tr h="303320">
                <a:tc gridSpan="3">
                  <a:txBody>
                    <a:bodyPr/>
                    <a:lstStyle/>
                    <a:p>
                      <a:pPr algn="ctr">
                        <a:lnSpc>
                          <a:spcPct val="150000"/>
                        </a:lnSpc>
                        <a:spcBef>
                          <a:spcPts val="100"/>
                        </a:spcBef>
                        <a:spcAft>
                          <a:spcPts val="1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Responses related to knowledge about TB</a:t>
                      </a:r>
                      <a:endParaRPr lang="en-IN"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tc hMerge="1">
                  <a:txBody>
                    <a:bodyPr/>
                    <a:lstStyle/>
                    <a:p>
                      <a:endParaRPr lang="en-US"/>
                    </a:p>
                  </a:txBody>
                  <a:tcPr/>
                </a:tc>
                <a:tc hMerge="1">
                  <a:txBody>
                    <a:bodyPr/>
                    <a:lstStyle/>
                    <a:p>
                      <a:pPr algn="ctr">
                        <a:lnSpc>
                          <a:spcPct val="150000"/>
                        </a:lnSpc>
                        <a:spcBef>
                          <a:spcPts val="100"/>
                        </a:spcBef>
                        <a:spcAft>
                          <a:spcPts val="100"/>
                        </a:spcAft>
                      </a:pP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extLst>
                  <a:ext uri="{0D108BD9-81ED-4DB2-BD59-A6C34878D82A}">
                    <a16:rowId xmlns:a16="http://schemas.microsoft.com/office/drawing/2014/main" val="3719284958"/>
                  </a:ext>
                </a:extLst>
              </a:tr>
              <a:tr h="642962">
                <a:tc>
                  <a:txBody>
                    <a:bodyPr/>
                    <a:lstStyle/>
                    <a:p>
                      <a:pPr indent="292100" algn="ctr">
                        <a:lnSpc>
                          <a:spcPct val="150000"/>
                        </a:lnSpc>
                        <a:spcBef>
                          <a:spcPts val="100"/>
                        </a:spcBef>
                        <a:spcAft>
                          <a:spcPts val="1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Q. Mention Types of TB</a:t>
                      </a:r>
                      <a:endParaRPr lang="en-IN"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D5AACF"/>
                    </a:solidFill>
                  </a:tcPr>
                </a:tc>
                <a:tc>
                  <a:txBody>
                    <a:bodyPr/>
                    <a:lstStyle/>
                    <a:p>
                      <a:pPr marL="151765" algn="ctr">
                        <a:lnSpc>
                          <a:spcPct val="150000"/>
                        </a:lnSpc>
                        <a:spcBef>
                          <a:spcPts val="100"/>
                        </a:spcBef>
                        <a:spcAft>
                          <a:spcPts val="1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Q. Which types of TB is considered infectious and how do they spread.</a:t>
                      </a:r>
                      <a:endParaRPr lang="en-IN"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D5AACF"/>
                    </a:solidFill>
                  </a:tcPr>
                </a:tc>
                <a:tc>
                  <a:txBody>
                    <a:bodyPr/>
                    <a:lstStyle/>
                    <a:p>
                      <a:pPr marL="259715" algn="just">
                        <a:lnSpc>
                          <a:spcPct val="150000"/>
                        </a:lnSpc>
                        <a:spcBef>
                          <a:spcPts val="100"/>
                        </a:spcBef>
                        <a:spcAft>
                          <a:spcPts val="1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Q. Mention purpose of </a:t>
                      </a:r>
                      <a:r>
                        <a:rPr lang="en-US" sz="1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Nikshay</a:t>
                      </a: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IN"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D5AACF"/>
                    </a:solidFill>
                  </a:tcPr>
                </a:tc>
                <a:extLst>
                  <a:ext uri="{0D108BD9-81ED-4DB2-BD59-A6C34878D82A}">
                    <a16:rowId xmlns:a16="http://schemas.microsoft.com/office/drawing/2014/main" val="862325127"/>
                  </a:ext>
                </a:extLst>
              </a:tr>
              <a:tr h="3530562">
                <a:tc>
                  <a:txBody>
                    <a:bodyPr/>
                    <a:lstStyle/>
                    <a:p>
                      <a:pPr marL="342900" lvl="0" indent="-342900" algn="l">
                        <a:lnSpc>
                          <a:spcPct val="107000"/>
                        </a:lnSpc>
                        <a:spcBef>
                          <a:spcPts val="100"/>
                        </a:spcBef>
                        <a:spcAft>
                          <a:spcPts val="800"/>
                        </a:spcAft>
                        <a:buFont typeface="Symbol" pitchFamily="2" charset="2"/>
                        <a:buChar char=""/>
                      </a:pP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Pulmonary and Extra-pulmonary</a:t>
                      </a:r>
                      <a:endParaRPr lang="en-IN"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800"/>
                        </a:spcAft>
                        <a:buFont typeface="Symbol" pitchFamily="2" charset="2"/>
                        <a:buChar char=""/>
                      </a:pP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Active TB and latent TB</a:t>
                      </a:r>
                      <a:b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It could be - Pleural, GIT, Brain, Skeletal, Miliary, Bladder and Kidney TB</a:t>
                      </a:r>
                      <a:endParaRPr lang="en-IN"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800"/>
                        </a:spcAft>
                        <a:buFont typeface="Symbol" pitchFamily="2" charset="2"/>
                        <a:buChar char=""/>
                      </a:pP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lungs and other area</a:t>
                      </a:r>
                      <a:endParaRPr lang="en-IN"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800"/>
                        </a:spcAft>
                        <a:buFont typeface="Symbol" pitchFamily="2" charset="2"/>
                        <a:buChar char=""/>
                      </a:pP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PTB and EPTB</a:t>
                      </a:r>
                      <a:endParaRPr lang="en-IN"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50000"/>
                        </a:lnSpc>
                        <a:spcBef>
                          <a:spcPts val="100"/>
                        </a:spcBef>
                        <a:spcAft>
                          <a:spcPts val="100"/>
                        </a:spcAft>
                      </a:pP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IN"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CF8"/>
                    </a:solidFill>
                  </a:tcPr>
                </a:tc>
                <a:tc>
                  <a:txBody>
                    <a:bodyPr/>
                    <a:lstStyle/>
                    <a:p>
                      <a:pPr marL="342900" lvl="0" indent="-342900" algn="l">
                        <a:lnSpc>
                          <a:spcPct val="107000"/>
                        </a:lnSpc>
                        <a:spcBef>
                          <a:spcPts val="100"/>
                        </a:spcBef>
                        <a:spcAft>
                          <a:spcPts val="800"/>
                        </a:spcAft>
                        <a:buFont typeface="Symbol" pitchFamily="2" charset="2"/>
                        <a:buChar char=""/>
                      </a:pP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Miliary TB, bacteria spread very rapidly to the lungs in this kind of TB.</a:t>
                      </a:r>
                      <a:endParaRPr lang="en-IN"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800"/>
                        </a:spcAft>
                        <a:buFont typeface="Symbol" pitchFamily="2" charset="2"/>
                        <a:buChar char=""/>
                      </a:pP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droplets, communicable</a:t>
                      </a:r>
                      <a:endParaRPr lang="en-IN"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800"/>
                        </a:spcAft>
                        <a:buFont typeface="Symbol" pitchFamily="2" charset="2"/>
                        <a:buChar char=""/>
                      </a:pP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Pulmonary Tuberculosis</a:t>
                      </a:r>
                      <a:endParaRPr lang="en-IN"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800"/>
                        </a:spcAft>
                        <a:buFont typeface="Symbol" pitchFamily="2" charset="2"/>
                        <a:buChar char=""/>
                      </a:pP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air, cough, sneeze</a:t>
                      </a:r>
                      <a:endParaRPr lang="en-IN"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800"/>
                        </a:spcAft>
                        <a:buFont typeface="Symbol" pitchFamily="2" charset="2"/>
                        <a:buChar char=""/>
                      </a:pP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TB disease in the lungs or throat can be infectious.</a:t>
                      </a:r>
                      <a:endParaRPr lang="en-IN"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800"/>
                        </a:spcAft>
                        <a:buFont typeface="Symbol" pitchFamily="2" charset="2"/>
                        <a:buChar char=""/>
                      </a:pP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Through air one person to another person</a:t>
                      </a:r>
                      <a:endParaRPr lang="en-IN"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50000"/>
                        </a:lnSpc>
                        <a:spcBef>
                          <a:spcPts val="100"/>
                        </a:spcBef>
                        <a:spcAft>
                          <a:spcPts val="100"/>
                        </a:spcAft>
                      </a:pP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IN"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CF8"/>
                    </a:solidFill>
                  </a:tcPr>
                </a:tc>
                <a:tc>
                  <a:txBody>
                    <a:bodyPr/>
                    <a:lstStyle/>
                    <a:p>
                      <a:pPr marL="342900" lvl="0" indent="-342900" algn="l">
                        <a:lnSpc>
                          <a:spcPct val="107000"/>
                        </a:lnSpc>
                        <a:spcBef>
                          <a:spcPts val="100"/>
                        </a:spcBef>
                        <a:spcAft>
                          <a:spcPts val="800"/>
                        </a:spcAft>
                        <a:buFont typeface="Symbol" pitchFamily="2" charset="2"/>
                        <a:buChar char=""/>
                      </a:pP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Patient management system for TB control</a:t>
                      </a:r>
                      <a:endParaRPr lang="en-IN"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800"/>
                        </a:spcAft>
                        <a:buFont typeface="Symbol" pitchFamily="2" charset="2"/>
                        <a:buChar char=""/>
                      </a:pP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TB Patient Management</a:t>
                      </a:r>
                      <a:endParaRPr lang="en-IN"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800"/>
                        </a:spcAft>
                        <a:buFont typeface="Symbol" pitchFamily="2" charset="2"/>
                        <a:buChar char=""/>
                      </a:pP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Adherence</a:t>
                      </a:r>
                      <a:endParaRPr lang="en-IN"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800"/>
                        </a:spcAft>
                        <a:buFont typeface="Symbol" pitchFamily="2" charset="2"/>
                        <a:buChar char=""/>
                      </a:pP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Patient Identify and give medicine</a:t>
                      </a:r>
                      <a:endParaRPr lang="en-IN"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800"/>
                        </a:spcAft>
                        <a:buFont typeface="Symbol" pitchFamily="2" charset="2"/>
                        <a:buChar char=""/>
                      </a:pP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Tracking tb patients and treat all</a:t>
                      </a:r>
                      <a:endParaRPr lang="en-IN"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800"/>
                        </a:spcAft>
                        <a:buFont typeface="Symbol" pitchFamily="2" charset="2"/>
                        <a:buChar char=""/>
                      </a:pP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Patient reporting and treatment monitoring</a:t>
                      </a:r>
                      <a:endParaRPr lang="en-IN"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800"/>
                        </a:spcAft>
                        <a:buFont typeface="Symbol" pitchFamily="2" charset="2"/>
                        <a:buChar char=""/>
                      </a:pP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register cases, monitor treatment</a:t>
                      </a:r>
                      <a:endParaRPr lang="en-IN"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CF8"/>
                    </a:solidFill>
                  </a:tcPr>
                </a:tc>
                <a:extLst>
                  <a:ext uri="{0D108BD9-81ED-4DB2-BD59-A6C34878D82A}">
                    <a16:rowId xmlns:a16="http://schemas.microsoft.com/office/drawing/2014/main" val="1051594842"/>
                  </a:ext>
                </a:extLst>
              </a:tr>
            </a:tbl>
          </a:graphicData>
        </a:graphic>
      </p:graphicFrame>
      <p:sp>
        <p:nvSpPr>
          <p:cNvPr id="3" name="Title 1">
            <a:extLst>
              <a:ext uri="{FF2B5EF4-FFF2-40B4-BE49-F238E27FC236}">
                <a16:creationId xmlns:a16="http://schemas.microsoft.com/office/drawing/2014/main" id="{D48F1060-C4FC-9B8E-DD5F-D33390E148BC}"/>
              </a:ext>
            </a:extLst>
          </p:cNvPr>
          <p:cNvSpPr txBox="1">
            <a:spLocks/>
          </p:cNvSpPr>
          <p:nvPr/>
        </p:nvSpPr>
        <p:spPr>
          <a:xfrm>
            <a:off x="2726208" y="91657"/>
            <a:ext cx="6560588" cy="97164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600" dirty="0">
                <a:solidFill>
                  <a:schemeClr val="tx2"/>
                </a:solidFill>
                <a:latin typeface="Times New Roman" panose="02020603050405020304" pitchFamily="18" charset="0"/>
                <a:cs typeface="Times New Roman" panose="02020603050405020304" pitchFamily="18" charset="0"/>
              </a:rPr>
              <a:t>Results </a:t>
            </a:r>
          </a:p>
          <a:p>
            <a:pPr algn="ctr"/>
            <a:endParaRPr lang="en-GB" sz="2600" dirty="0">
              <a:solidFill>
                <a:schemeClr val="tx2"/>
              </a:solidFill>
              <a:latin typeface="Times New Roman" panose="02020603050405020304" pitchFamily="18" charset="0"/>
              <a:cs typeface="Times New Roman" panose="02020603050405020304" pitchFamily="18" charset="0"/>
            </a:endParaRPr>
          </a:p>
          <a:p>
            <a:pPr algn="ctr"/>
            <a:r>
              <a:rPr lang="en-GB" sz="2600" dirty="0">
                <a:solidFill>
                  <a:schemeClr val="tx2"/>
                </a:solidFill>
                <a:latin typeface="Times New Roman" panose="02020603050405020304" pitchFamily="18" charset="0"/>
                <a:cs typeface="Times New Roman" panose="02020603050405020304" pitchFamily="18" charset="0"/>
              </a:rPr>
              <a:t>(Knowledge About TB and AI)</a:t>
            </a:r>
            <a:endParaRPr lang="en-US" sz="2600"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02709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AEE4420E-7484-49D0-1C38-9131B749D6F5}"/>
              </a:ext>
            </a:extLst>
          </p:cNvPr>
          <p:cNvSpPr txBox="1">
            <a:spLocks/>
          </p:cNvSpPr>
          <p:nvPr/>
        </p:nvSpPr>
        <p:spPr>
          <a:xfrm>
            <a:off x="2726208" y="91657"/>
            <a:ext cx="6560588" cy="97164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600" dirty="0">
                <a:solidFill>
                  <a:schemeClr val="tx2"/>
                </a:solidFill>
                <a:latin typeface="Times New Roman" panose="02020603050405020304" pitchFamily="18" charset="0"/>
                <a:cs typeface="Times New Roman" panose="02020603050405020304" pitchFamily="18" charset="0"/>
              </a:rPr>
              <a:t>Results </a:t>
            </a:r>
          </a:p>
          <a:p>
            <a:pPr algn="ctr"/>
            <a:endParaRPr lang="en-GB" sz="2600" dirty="0">
              <a:solidFill>
                <a:schemeClr val="tx2"/>
              </a:solidFill>
              <a:latin typeface="Times New Roman" panose="02020603050405020304" pitchFamily="18" charset="0"/>
              <a:cs typeface="Times New Roman" panose="02020603050405020304" pitchFamily="18" charset="0"/>
            </a:endParaRPr>
          </a:p>
          <a:p>
            <a:pPr algn="ctr"/>
            <a:r>
              <a:rPr lang="en-GB" sz="2600" dirty="0">
                <a:solidFill>
                  <a:schemeClr val="tx2"/>
                </a:solidFill>
                <a:latin typeface="Times New Roman" panose="02020603050405020304" pitchFamily="18" charset="0"/>
                <a:cs typeface="Times New Roman" panose="02020603050405020304" pitchFamily="18" charset="0"/>
              </a:rPr>
              <a:t>(Knowledge About TB and AI)</a:t>
            </a:r>
            <a:endParaRPr lang="en-US" sz="2600" dirty="0">
              <a:solidFill>
                <a:schemeClr val="tx2"/>
              </a:solidFill>
              <a:latin typeface="Times New Roman" panose="02020603050405020304" pitchFamily="18" charset="0"/>
              <a:cs typeface="Times New Roman" panose="02020603050405020304" pitchFamily="18" charset="0"/>
            </a:endParaRPr>
          </a:p>
        </p:txBody>
      </p:sp>
      <p:pic>
        <p:nvPicPr>
          <p:cNvPr id="18" name="Picture 17">
            <a:extLst>
              <a:ext uri="{FF2B5EF4-FFF2-40B4-BE49-F238E27FC236}">
                <a16:creationId xmlns:a16="http://schemas.microsoft.com/office/drawing/2014/main" id="{70074467-9F06-8D5D-99A1-04797A9336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901370" cy="894973"/>
          </a:xfrm>
          <a:prstGeom prst="rect">
            <a:avLst/>
          </a:prstGeom>
        </p:spPr>
      </p:pic>
      <p:cxnSp>
        <p:nvCxnSpPr>
          <p:cNvPr id="19" name="Straight Connector 18">
            <a:extLst>
              <a:ext uri="{FF2B5EF4-FFF2-40B4-BE49-F238E27FC236}">
                <a16:creationId xmlns:a16="http://schemas.microsoft.com/office/drawing/2014/main" id="{5A6AFC3E-3A56-7B96-2641-FC57B33341AD}"/>
              </a:ext>
            </a:extLst>
          </p:cNvPr>
          <p:cNvCxnSpPr>
            <a:cxnSpLocks/>
          </p:cNvCxnSpPr>
          <p:nvPr/>
        </p:nvCxnSpPr>
        <p:spPr>
          <a:xfrm flipV="1">
            <a:off x="-14988" y="1120397"/>
            <a:ext cx="12206988" cy="6112"/>
          </a:xfrm>
          <a:prstGeom prst="line">
            <a:avLst/>
          </a:prstGeom>
          <a:ln w="317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F25C1AD-EE31-34EA-0497-1DC38A3B0C92}"/>
              </a:ext>
            </a:extLst>
          </p:cNvPr>
          <p:cNvCxnSpPr>
            <a:cxnSpLocks/>
          </p:cNvCxnSpPr>
          <p:nvPr/>
        </p:nvCxnSpPr>
        <p:spPr>
          <a:xfrm>
            <a:off x="7628030" y="1120397"/>
            <a:ext cx="0" cy="5737603"/>
          </a:xfrm>
          <a:prstGeom prst="line">
            <a:avLst/>
          </a:prstGeom>
          <a:ln w="317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CD36C77-27AA-84EA-D7C0-8388A3303E01}"/>
              </a:ext>
            </a:extLst>
          </p:cNvPr>
          <p:cNvCxnSpPr>
            <a:cxnSpLocks/>
          </p:cNvCxnSpPr>
          <p:nvPr/>
        </p:nvCxnSpPr>
        <p:spPr>
          <a:xfrm>
            <a:off x="-14988" y="3971309"/>
            <a:ext cx="12206988" cy="0"/>
          </a:xfrm>
          <a:prstGeom prst="line">
            <a:avLst/>
          </a:prstGeom>
          <a:ln w="317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D1CDF631-9D1C-D641-68E8-40D18C58DE10}"/>
              </a:ext>
            </a:extLst>
          </p:cNvPr>
          <p:cNvCxnSpPr>
            <a:cxnSpLocks/>
          </p:cNvCxnSpPr>
          <p:nvPr/>
        </p:nvCxnSpPr>
        <p:spPr>
          <a:xfrm>
            <a:off x="3637766" y="1120397"/>
            <a:ext cx="0" cy="5735628"/>
          </a:xfrm>
          <a:prstGeom prst="line">
            <a:avLst/>
          </a:prstGeom>
          <a:ln w="317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aphicFrame>
        <p:nvGraphicFramePr>
          <p:cNvPr id="6" name="Table 5">
            <a:extLst>
              <a:ext uri="{FF2B5EF4-FFF2-40B4-BE49-F238E27FC236}">
                <a16:creationId xmlns:a16="http://schemas.microsoft.com/office/drawing/2014/main" id="{BEA9C974-E3AC-86A3-7792-E19B02CB8E1E}"/>
              </a:ext>
            </a:extLst>
          </p:cNvPr>
          <p:cNvGraphicFramePr>
            <a:graphicFrameLocks noGrp="1"/>
          </p:cNvGraphicFramePr>
          <p:nvPr>
            <p:extLst>
              <p:ext uri="{D42A27DB-BD31-4B8C-83A1-F6EECF244321}">
                <p14:modId xmlns:p14="http://schemas.microsoft.com/office/powerpoint/2010/main" val="2217568351"/>
              </p:ext>
            </p:extLst>
          </p:nvPr>
        </p:nvGraphicFramePr>
        <p:xfrm>
          <a:off x="106322" y="1496965"/>
          <a:ext cx="3348123" cy="2125943"/>
        </p:xfrm>
        <a:graphic>
          <a:graphicData uri="http://schemas.openxmlformats.org/drawingml/2006/table">
            <a:tbl>
              <a:tblPr firstRow="1" firstCol="1" bandRow="1">
                <a:solidFill>
                  <a:srgbClr val="FFB2F6"/>
                </a:solidFill>
                <a:tableStyleId>{5C22544A-7EE6-4342-B048-85BDC9FD1C3A}</a:tableStyleId>
              </a:tblPr>
              <a:tblGrid>
                <a:gridCol w="1885316">
                  <a:extLst>
                    <a:ext uri="{9D8B030D-6E8A-4147-A177-3AD203B41FA5}">
                      <a16:colId xmlns:a16="http://schemas.microsoft.com/office/drawing/2014/main" val="2236007471"/>
                    </a:ext>
                  </a:extLst>
                </a:gridCol>
                <a:gridCol w="1462807">
                  <a:extLst>
                    <a:ext uri="{9D8B030D-6E8A-4147-A177-3AD203B41FA5}">
                      <a16:colId xmlns:a16="http://schemas.microsoft.com/office/drawing/2014/main" val="1713355704"/>
                    </a:ext>
                  </a:extLst>
                </a:gridCol>
              </a:tblGrid>
              <a:tr h="879155">
                <a:tc>
                  <a:txBody>
                    <a:bodyPr/>
                    <a:lstStyle/>
                    <a:p>
                      <a:pPr algn="ctr">
                        <a:lnSpc>
                          <a:spcPct val="150000"/>
                        </a:lnSpc>
                        <a:spcBef>
                          <a:spcPts val="100"/>
                        </a:spcBef>
                      </a:pPr>
                      <a:r>
                        <a:rPr lang="en-US" sz="1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Knowledge of AI</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tc>
                  <a:txBody>
                    <a:bodyPr/>
                    <a:lstStyle/>
                    <a:p>
                      <a:pPr algn="ctr">
                        <a:lnSpc>
                          <a:spcPct val="150000"/>
                        </a:lnSpc>
                        <a:spcBef>
                          <a:spcPts val="100"/>
                        </a:spcBef>
                      </a:pPr>
                      <a:r>
                        <a:rPr lang="en-US" sz="14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Respondents</a:t>
                      </a:r>
                      <a:endParaRPr lang="en-IN"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spcBef>
                          <a:spcPts val="100"/>
                        </a:spcBef>
                      </a:pPr>
                      <a:r>
                        <a:rPr lang="en-US" sz="14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 (%)</a:t>
                      </a:r>
                      <a:endParaRPr lang="en-IN"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extLst>
                  <a:ext uri="{0D108BD9-81ED-4DB2-BD59-A6C34878D82A}">
                    <a16:rowId xmlns:a16="http://schemas.microsoft.com/office/drawing/2014/main" val="3384359994"/>
                  </a:ext>
                </a:extLst>
              </a:tr>
              <a:tr h="415596">
                <a:tc>
                  <a:txBody>
                    <a:bodyPr/>
                    <a:lstStyle/>
                    <a:p>
                      <a:pPr algn="ctr">
                        <a:lnSpc>
                          <a:spcPct val="150000"/>
                        </a:lnSpc>
                        <a:spcBef>
                          <a:spcPts val="100"/>
                        </a:spcBef>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Knew AI</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tc>
                  <a:txBody>
                    <a:bodyPr/>
                    <a:lstStyle/>
                    <a:p>
                      <a:pPr algn="ctr">
                        <a:lnSpc>
                          <a:spcPct val="150000"/>
                        </a:lnSpc>
                        <a:spcBef>
                          <a:spcPts val="100"/>
                        </a:spcBef>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117(97.5%)</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CF8"/>
                    </a:solidFill>
                  </a:tcPr>
                </a:tc>
                <a:extLst>
                  <a:ext uri="{0D108BD9-81ED-4DB2-BD59-A6C34878D82A}">
                    <a16:rowId xmlns:a16="http://schemas.microsoft.com/office/drawing/2014/main" val="1545359291"/>
                  </a:ext>
                </a:extLst>
              </a:tr>
              <a:tr h="415596">
                <a:tc>
                  <a:txBody>
                    <a:bodyPr/>
                    <a:lstStyle/>
                    <a:p>
                      <a:pPr algn="ctr">
                        <a:lnSpc>
                          <a:spcPct val="150000"/>
                        </a:lnSpc>
                        <a:spcBef>
                          <a:spcPts val="100"/>
                        </a:spcBef>
                      </a:pPr>
                      <a:r>
                        <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Didn’t know</a:t>
                      </a:r>
                      <a:endParaRPr lang="en-IN"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tc>
                  <a:txBody>
                    <a:bodyPr/>
                    <a:lstStyle/>
                    <a:p>
                      <a:pPr algn="ctr">
                        <a:lnSpc>
                          <a:spcPct val="150000"/>
                        </a:lnSpc>
                        <a:spcBef>
                          <a:spcPts val="100"/>
                        </a:spcBef>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3(2.5%)</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CF8"/>
                    </a:solidFill>
                  </a:tcPr>
                </a:tc>
                <a:extLst>
                  <a:ext uri="{0D108BD9-81ED-4DB2-BD59-A6C34878D82A}">
                    <a16:rowId xmlns:a16="http://schemas.microsoft.com/office/drawing/2014/main" val="1932423119"/>
                  </a:ext>
                </a:extLst>
              </a:tr>
              <a:tr h="415596">
                <a:tc>
                  <a:txBody>
                    <a:bodyPr/>
                    <a:lstStyle/>
                    <a:p>
                      <a:pPr algn="l">
                        <a:lnSpc>
                          <a:spcPct val="150000"/>
                        </a:lnSpc>
                        <a:spcBef>
                          <a:spcPts val="100"/>
                        </a:spcBef>
                        <a:tabLst>
                          <a:tab pos="739775" algn="ctr"/>
                          <a:tab pos="1480185" algn="r"/>
                        </a:tabLst>
                      </a:pPr>
                      <a:r>
                        <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IN"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tc>
                  <a:txBody>
                    <a:bodyPr/>
                    <a:lstStyle/>
                    <a:p>
                      <a:pPr algn="r">
                        <a:lnSpc>
                          <a:spcPct val="150000"/>
                        </a:lnSpc>
                        <a:spcBef>
                          <a:spcPts val="100"/>
                        </a:spcBef>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N=120</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CF8"/>
                    </a:solidFill>
                  </a:tcPr>
                </a:tc>
                <a:extLst>
                  <a:ext uri="{0D108BD9-81ED-4DB2-BD59-A6C34878D82A}">
                    <a16:rowId xmlns:a16="http://schemas.microsoft.com/office/drawing/2014/main" val="3499545153"/>
                  </a:ext>
                </a:extLst>
              </a:tr>
            </a:tbl>
          </a:graphicData>
        </a:graphic>
      </p:graphicFrame>
      <p:graphicFrame>
        <p:nvGraphicFramePr>
          <p:cNvPr id="11" name="Table 10">
            <a:extLst>
              <a:ext uri="{FF2B5EF4-FFF2-40B4-BE49-F238E27FC236}">
                <a16:creationId xmlns:a16="http://schemas.microsoft.com/office/drawing/2014/main" id="{9C489065-CC5B-6FF3-361E-4D902BAE93B9}"/>
              </a:ext>
            </a:extLst>
          </p:cNvPr>
          <p:cNvGraphicFramePr>
            <a:graphicFrameLocks noGrp="1"/>
          </p:cNvGraphicFramePr>
          <p:nvPr>
            <p:extLst>
              <p:ext uri="{D42A27DB-BD31-4B8C-83A1-F6EECF244321}">
                <p14:modId xmlns:p14="http://schemas.microsoft.com/office/powerpoint/2010/main" val="2366861651"/>
              </p:ext>
            </p:extLst>
          </p:nvPr>
        </p:nvGraphicFramePr>
        <p:xfrm>
          <a:off x="3829345" y="1496965"/>
          <a:ext cx="3615367" cy="2132056"/>
        </p:xfrm>
        <a:graphic>
          <a:graphicData uri="http://schemas.openxmlformats.org/drawingml/2006/table">
            <a:tbl>
              <a:tblPr firstRow="1" firstCol="1" bandRow="1">
                <a:solidFill>
                  <a:srgbClr val="FFB2F6"/>
                </a:solidFill>
                <a:tableStyleId>{5C22544A-7EE6-4342-B048-85BDC9FD1C3A}</a:tableStyleId>
              </a:tblPr>
              <a:tblGrid>
                <a:gridCol w="2035800">
                  <a:extLst>
                    <a:ext uri="{9D8B030D-6E8A-4147-A177-3AD203B41FA5}">
                      <a16:colId xmlns:a16="http://schemas.microsoft.com/office/drawing/2014/main" val="2236007471"/>
                    </a:ext>
                  </a:extLst>
                </a:gridCol>
                <a:gridCol w="1579567">
                  <a:extLst>
                    <a:ext uri="{9D8B030D-6E8A-4147-A177-3AD203B41FA5}">
                      <a16:colId xmlns:a16="http://schemas.microsoft.com/office/drawing/2014/main" val="1713355704"/>
                    </a:ext>
                  </a:extLst>
                </a:gridCol>
              </a:tblGrid>
              <a:tr h="881683">
                <a:tc>
                  <a:txBody>
                    <a:bodyPr/>
                    <a:lstStyle/>
                    <a:p>
                      <a:pPr algn="ctr">
                        <a:lnSpc>
                          <a:spcPct val="150000"/>
                        </a:lnSpc>
                        <a:spcBef>
                          <a:spcPts val="100"/>
                        </a:spcBef>
                      </a:pPr>
                      <a:r>
                        <a:rPr lang="en-US" sz="1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Respondents who know of AI</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tc>
                  <a:txBody>
                    <a:bodyPr/>
                    <a:lstStyle/>
                    <a:p>
                      <a:pPr algn="ctr">
                        <a:lnSpc>
                          <a:spcPct val="150000"/>
                        </a:lnSpc>
                        <a:spcBef>
                          <a:spcPts val="100"/>
                        </a:spcBef>
                      </a:pPr>
                      <a:r>
                        <a:rPr lang="en-US" sz="14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Respondents</a:t>
                      </a:r>
                      <a:endParaRPr lang="en-IN"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spcBef>
                          <a:spcPts val="100"/>
                        </a:spcBef>
                      </a:pPr>
                      <a:r>
                        <a:rPr lang="en-US" sz="14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 (%)</a:t>
                      </a:r>
                      <a:endParaRPr lang="en-IN"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extLst>
                  <a:ext uri="{0D108BD9-81ED-4DB2-BD59-A6C34878D82A}">
                    <a16:rowId xmlns:a16="http://schemas.microsoft.com/office/drawing/2014/main" val="3384359994"/>
                  </a:ext>
                </a:extLst>
              </a:tr>
              <a:tr h="416791">
                <a:tc>
                  <a:txBody>
                    <a:bodyPr/>
                    <a:lstStyle/>
                    <a:p>
                      <a:pPr algn="ctr">
                        <a:lnSpc>
                          <a:spcPct val="150000"/>
                        </a:lnSpc>
                        <a:spcBef>
                          <a:spcPts val="100"/>
                        </a:spcBef>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Came across AI</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tc>
                  <a:txBody>
                    <a:bodyPr/>
                    <a:lstStyle/>
                    <a:p>
                      <a:pPr algn="ctr">
                        <a:lnSpc>
                          <a:spcPct val="150000"/>
                        </a:lnSpc>
                        <a:spcBef>
                          <a:spcPts val="100"/>
                        </a:spcBef>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92(78.6%)</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CF8"/>
                    </a:solidFill>
                  </a:tcPr>
                </a:tc>
                <a:extLst>
                  <a:ext uri="{0D108BD9-81ED-4DB2-BD59-A6C34878D82A}">
                    <a16:rowId xmlns:a16="http://schemas.microsoft.com/office/drawing/2014/main" val="1545359291"/>
                  </a:ext>
                </a:extLst>
              </a:tr>
              <a:tr h="416791">
                <a:tc>
                  <a:txBody>
                    <a:bodyPr/>
                    <a:lstStyle/>
                    <a:p>
                      <a:pPr algn="ctr">
                        <a:lnSpc>
                          <a:spcPct val="150000"/>
                        </a:lnSpc>
                        <a:spcBef>
                          <a:spcPts val="100"/>
                        </a:spcBef>
                      </a:pPr>
                      <a:r>
                        <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Didn’t come across AI </a:t>
                      </a:r>
                      <a:endParaRPr lang="en-IN"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tc>
                  <a:txBody>
                    <a:bodyPr/>
                    <a:lstStyle/>
                    <a:p>
                      <a:pPr algn="ctr">
                        <a:lnSpc>
                          <a:spcPct val="150000"/>
                        </a:lnSpc>
                        <a:spcBef>
                          <a:spcPts val="100"/>
                        </a:spcBef>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25(21.4%)</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CF8"/>
                    </a:solidFill>
                  </a:tcPr>
                </a:tc>
                <a:extLst>
                  <a:ext uri="{0D108BD9-81ED-4DB2-BD59-A6C34878D82A}">
                    <a16:rowId xmlns:a16="http://schemas.microsoft.com/office/drawing/2014/main" val="1932423119"/>
                  </a:ext>
                </a:extLst>
              </a:tr>
              <a:tr h="416791">
                <a:tc>
                  <a:txBody>
                    <a:bodyPr/>
                    <a:lstStyle/>
                    <a:p>
                      <a:pPr algn="l">
                        <a:lnSpc>
                          <a:spcPct val="150000"/>
                        </a:lnSpc>
                        <a:spcBef>
                          <a:spcPts val="100"/>
                        </a:spcBef>
                        <a:tabLst>
                          <a:tab pos="739775" algn="ctr"/>
                          <a:tab pos="1480185" algn="r"/>
                        </a:tabLst>
                      </a:pPr>
                      <a:r>
                        <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IN"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tc>
                  <a:txBody>
                    <a:bodyPr/>
                    <a:lstStyle/>
                    <a:p>
                      <a:pPr algn="r">
                        <a:lnSpc>
                          <a:spcPct val="150000"/>
                        </a:lnSpc>
                        <a:spcBef>
                          <a:spcPts val="100"/>
                        </a:spcBef>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N=117</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CF8"/>
                    </a:solidFill>
                  </a:tcPr>
                </a:tc>
                <a:extLst>
                  <a:ext uri="{0D108BD9-81ED-4DB2-BD59-A6C34878D82A}">
                    <a16:rowId xmlns:a16="http://schemas.microsoft.com/office/drawing/2014/main" val="3499545153"/>
                  </a:ext>
                </a:extLst>
              </a:tr>
            </a:tbl>
          </a:graphicData>
        </a:graphic>
      </p:graphicFrame>
      <p:graphicFrame>
        <p:nvGraphicFramePr>
          <p:cNvPr id="13" name="Table 12">
            <a:extLst>
              <a:ext uri="{FF2B5EF4-FFF2-40B4-BE49-F238E27FC236}">
                <a16:creationId xmlns:a16="http://schemas.microsoft.com/office/drawing/2014/main" id="{DA9224A4-FB00-486D-82FB-62C4E8475379}"/>
              </a:ext>
            </a:extLst>
          </p:cNvPr>
          <p:cNvGraphicFramePr>
            <a:graphicFrameLocks noGrp="1"/>
          </p:cNvGraphicFramePr>
          <p:nvPr>
            <p:extLst>
              <p:ext uri="{D42A27DB-BD31-4B8C-83A1-F6EECF244321}">
                <p14:modId xmlns:p14="http://schemas.microsoft.com/office/powerpoint/2010/main" val="2059368787"/>
              </p:ext>
            </p:extLst>
          </p:nvPr>
        </p:nvGraphicFramePr>
        <p:xfrm>
          <a:off x="7805882" y="1496966"/>
          <a:ext cx="4162619" cy="2362861"/>
        </p:xfrm>
        <a:graphic>
          <a:graphicData uri="http://schemas.openxmlformats.org/drawingml/2006/table">
            <a:tbl>
              <a:tblPr firstRow="1" firstCol="1" bandRow="1">
                <a:solidFill>
                  <a:srgbClr val="FFB2F6"/>
                </a:solidFill>
                <a:tableStyleId>{5C22544A-7EE6-4342-B048-85BDC9FD1C3A}</a:tableStyleId>
              </a:tblPr>
              <a:tblGrid>
                <a:gridCol w="2343955">
                  <a:extLst>
                    <a:ext uri="{9D8B030D-6E8A-4147-A177-3AD203B41FA5}">
                      <a16:colId xmlns:a16="http://schemas.microsoft.com/office/drawing/2014/main" val="2236007471"/>
                    </a:ext>
                  </a:extLst>
                </a:gridCol>
                <a:gridCol w="1818664">
                  <a:extLst>
                    <a:ext uri="{9D8B030D-6E8A-4147-A177-3AD203B41FA5}">
                      <a16:colId xmlns:a16="http://schemas.microsoft.com/office/drawing/2014/main" val="1713355704"/>
                    </a:ext>
                  </a:extLst>
                </a:gridCol>
              </a:tblGrid>
              <a:tr h="1019329">
                <a:tc>
                  <a:txBody>
                    <a:bodyPr/>
                    <a:lstStyle/>
                    <a:p>
                      <a:pPr algn="ctr">
                        <a:lnSpc>
                          <a:spcPct val="150000"/>
                        </a:lnSpc>
                        <a:spcBef>
                          <a:spcPts val="100"/>
                        </a:spcBef>
                      </a:pPr>
                      <a:r>
                        <a:rPr lang="en-US" sz="1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Respondents who came across AI</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tc>
                  <a:txBody>
                    <a:bodyPr/>
                    <a:lstStyle/>
                    <a:p>
                      <a:pPr algn="ctr">
                        <a:lnSpc>
                          <a:spcPct val="150000"/>
                        </a:lnSpc>
                        <a:spcBef>
                          <a:spcPts val="100"/>
                        </a:spcBef>
                      </a:pPr>
                      <a:r>
                        <a:rPr lang="en-US" sz="14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Respondents</a:t>
                      </a:r>
                      <a:endParaRPr lang="en-IN"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spcBef>
                          <a:spcPts val="100"/>
                        </a:spcBef>
                      </a:pPr>
                      <a:r>
                        <a:rPr lang="en-US" sz="14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 (%)</a:t>
                      </a:r>
                      <a:endParaRPr lang="en-IN"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extLst>
                  <a:ext uri="{0D108BD9-81ED-4DB2-BD59-A6C34878D82A}">
                    <a16:rowId xmlns:a16="http://schemas.microsoft.com/office/drawing/2014/main" val="3384359994"/>
                  </a:ext>
                </a:extLst>
              </a:tr>
              <a:tr h="368871">
                <a:tc>
                  <a:txBody>
                    <a:bodyPr/>
                    <a:lstStyle/>
                    <a:p>
                      <a:pPr algn="ctr">
                        <a:lnSpc>
                          <a:spcPct val="150000"/>
                        </a:lnSpc>
                        <a:spcBef>
                          <a:spcPts val="100"/>
                        </a:spcBef>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Came across AI in health</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tc>
                  <a:txBody>
                    <a:bodyPr/>
                    <a:lstStyle/>
                    <a:p>
                      <a:pPr algn="ctr">
                        <a:lnSpc>
                          <a:spcPct val="150000"/>
                        </a:lnSpc>
                        <a:spcBef>
                          <a:spcPts val="100"/>
                        </a:spcBef>
                      </a:pPr>
                      <a:r>
                        <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76(82.6%)</a:t>
                      </a:r>
                      <a:endParaRPr lang="en-IN"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CF8"/>
                    </a:solidFill>
                  </a:tcPr>
                </a:tc>
                <a:extLst>
                  <a:ext uri="{0D108BD9-81ED-4DB2-BD59-A6C34878D82A}">
                    <a16:rowId xmlns:a16="http://schemas.microsoft.com/office/drawing/2014/main" val="1545359291"/>
                  </a:ext>
                </a:extLst>
              </a:tr>
              <a:tr h="368871">
                <a:tc>
                  <a:txBody>
                    <a:bodyPr/>
                    <a:lstStyle/>
                    <a:p>
                      <a:pPr algn="ctr">
                        <a:lnSpc>
                          <a:spcPct val="150000"/>
                        </a:lnSpc>
                        <a:spcBef>
                          <a:spcPts val="100"/>
                        </a:spcBef>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Didn’t come across AI in health </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tc>
                  <a:txBody>
                    <a:bodyPr/>
                    <a:lstStyle/>
                    <a:p>
                      <a:pPr algn="ctr">
                        <a:lnSpc>
                          <a:spcPct val="150000"/>
                        </a:lnSpc>
                        <a:spcBef>
                          <a:spcPts val="100"/>
                        </a:spcBef>
                      </a:pPr>
                      <a:r>
                        <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16(17.3%)</a:t>
                      </a:r>
                      <a:endParaRPr lang="en-IN"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CF8"/>
                    </a:solidFill>
                  </a:tcPr>
                </a:tc>
                <a:extLst>
                  <a:ext uri="{0D108BD9-81ED-4DB2-BD59-A6C34878D82A}">
                    <a16:rowId xmlns:a16="http://schemas.microsoft.com/office/drawing/2014/main" val="1932423119"/>
                  </a:ext>
                </a:extLst>
              </a:tr>
              <a:tr h="368871">
                <a:tc>
                  <a:txBody>
                    <a:bodyPr/>
                    <a:lstStyle/>
                    <a:p>
                      <a:pPr algn="l">
                        <a:lnSpc>
                          <a:spcPct val="150000"/>
                        </a:lnSpc>
                        <a:spcBef>
                          <a:spcPts val="100"/>
                        </a:spcBef>
                        <a:tabLst>
                          <a:tab pos="739775" algn="ctr"/>
                          <a:tab pos="1480185" algn="r"/>
                        </a:tabLst>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CC82BA"/>
                    </a:solidFill>
                  </a:tcPr>
                </a:tc>
                <a:tc>
                  <a:txBody>
                    <a:bodyPr/>
                    <a:lstStyle/>
                    <a:p>
                      <a:pPr algn="r">
                        <a:lnSpc>
                          <a:spcPct val="150000"/>
                        </a:lnSpc>
                        <a:spcBef>
                          <a:spcPts val="100"/>
                        </a:spcBef>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N=92</a:t>
                      </a:r>
                      <a:endParaRPr lang="en-IN"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CF8"/>
                    </a:solidFill>
                  </a:tcPr>
                </a:tc>
                <a:extLst>
                  <a:ext uri="{0D108BD9-81ED-4DB2-BD59-A6C34878D82A}">
                    <a16:rowId xmlns:a16="http://schemas.microsoft.com/office/drawing/2014/main" val="3499545153"/>
                  </a:ext>
                </a:extLst>
              </a:tr>
            </a:tbl>
          </a:graphicData>
        </a:graphic>
      </p:graphicFrame>
      <p:pic>
        <p:nvPicPr>
          <p:cNvPr id="2" name="Picture 1">
            <a:extLst>
              <a:ext uri="{FF2B5EF4-FFF2-40B4-BE49-F238E27FC236}">
                <a16:creationId xmlns:a16="http://schemas.microsoft.com/office/drawing/2014/main" id="{08AB812E-069E-DEB8-0277-7F22C1A211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4090" y="4097126"/>
            <a:ext cx="2973412" cy="2718984"/>
          </a:xfrm>
          <a:prstGeom prst="rect">
            <a:avLst/>
          </a:prstGeom>
        </p:spPr>
      </p:pic>
      <p:pic>
        <p:nvPicPr>
          <p:cNvPr id="3" name="Picture 2">
            <a:extLst>
              <a:ext uri="{FF2B5EF4-FFF2-40B4-BE49-F238E27FC236}">
                <a16:creationId xmlns:a16="http://schemas.microsoft.com/office/drawing/2014/main" id="{B22F158F-917A-C2F9-EDF9-ED33E45140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0020" y="4079230"/>
            <a:ext cx="3129169" cy="2733184"/>
          </a:xfrm>
          <a:prstGeom prst="rect">
            <a:avLst/>
          </a:prstGeom>
        </p:spPr>
      </p:pic>
      <p:pic>
        <p:nvPicPr>
          <p:cNvPr id="4" name="Picture 3">
            <a:extLst>
              <a:ext uri="{FF2B5EF4-FFF2-40B4-BE49-F238E27FC236}">
                <a16:creationId xmlns:a16="http://schemas.microsoft.com/office/drawing/2014/main" id="{29B6A297-2856-B0D2-1F5D-32FCCF85804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4748" y="4079230"/>
            <a:ext cx="3443546" cy="2741025"/>
          </a:xfrm>
          <a:prstGeom prst="rect">
            <a:avLst/>
          </a:prstGeom>
        </p:spPr>
      </p:pic>
    </p:spTree>
    <p:extLst>
      <p:ext uri="{BB962C8B-B14F-4D97-AF65-F5344CB8AC3E}">
        <p14:creationId xmlns:p14="http://schemas.microsoft.com/office/powerpoint/2010/main" val="38058300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F75AD06-DFC4-4B3A-8490-330823D081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C587C93-0840-40DF-96D5-D1F2137E64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E3EA71AB-D578-EAA4-2C5C-3EAED8428A18}"/>
              </a:ext>
            </a:extLst>
          </p:cNvPr>
          <p:cNvSpPr>
            <a:spLocks noGrp="1"/>
          </p:cNvSpPr>
          <p:nvPr>
            <p:ph type="title"/>
          </p:nvPr>
        </p:nvSpPr>
        <p:spPr>
          <a:xfrm>
            <a:off x="4915277" y="348929"/>
            <a:ext cx="2495583" cy="971645"/>
          </a:xfrm>
        </p:spPr>
        <p:txBody>
          <a:bodyPr>
            <a:normAutofit/>
          </a:bodyPr>
          <a:lstStyle/>
          <a:p>
            <a:r>
              <a:rPr lang="en-GB" sz="4000" b="1" dirty="0">
                <a:solidFill>
                  <a:schemeClr val="tx2"/>
                </a:solidFill>
                <a:cs typeface="Calibri Light"/>
              </a:rPr>
              <a:t>Discussion</a:t>
            </a:r>
            <a:endParaRPr lang="en-US" sz="4000" dirty="0">
              <a:solidFill>
                <a:schemeClr val="tx2"/>
              </a:solidFill>
              <a:cs typeface="Calibri Light"/>
            </a:endParaRPr>
          </a:p>
        </p:txBody>
      </p:sp>
      <p:grpSp>
        <p:nvGrpSpPr>
          <p:cNvPr id="12" name="Group 11">
            <a:extLst>
              <a:ext uri="{FF2B5EF4-FFF2-40B4-BE49-F238E27FC236}">
                <a16:creationId xmlns:a16="http://schemas.microsoft.com/office/drawing/2014/main" id="{5E02D55A-F529-4B19-BAF9-F63240A7B4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3839" y="0"/>
            <a:ext cx="4324865" cy="2641149"/>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60367E3C-3947-493D-9458-5955DB20AE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1E8D9785-21DB-4CE6-B138-2999AD6161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43AA5AD5-8F29-4165-8112-305DDDDDD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2A4EC0CF-F38F-4D7F-B48D-9A26E814DF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A5825E87-0946-63C1-B211-0B1D0B6F6FA2}"/>
              </a:ext>
            </a:extLst>
          </p:cNvPr>
          <p:cNvSpPr>
            <a:spLocks noGrp="1"/>
          </p:cNvSpPr>
          <p:nvPr>
            <p:ph idx="1"/>
          </p:nvPr>
        </p:nvSpPr>
        <p:spPr>
          <a:xfrm>
            <a:off x="454891" y="1386050"/>
            <a:ext cx="11416356" cy="4637515"/>
          </a:xfrm>
        </p:spPr>
        <p:txBody>
          <a:bodyPr vert="horz" lIns="91440" tIns="45720" rIns="91440" bIns="45720" rtlCol="0" anchor="ctr">
            <a:normAutofit/>
          </a:bodyPr>
          <a:lstStyle/>
          <a:p>
            <a:pPr marL="0" indent="0">
              <a:buNone/>
            </a:pPr>
            <a:r>
              <a:rPr lang="en-GB" sz="2000" b="1" u="sng" dirty="0">
                <a:solidFill>
                  <a:schemeClr val="tx2"/>
                </a:solidFill>
                <a:cs typeface="Calibri" panose="020F0502020204030204"/>
              </a:rPr>
              <a:t>Knowledge About TB :</a:t>
            </a:r>
          </a:p>
          <a:p>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 significant number of the CHOs did not have proper exposure or knowledge of TB. Even the officers claiming to know TB were unable to correctly mention the various types of TB present or about its infectious nature.</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latin typeface="Times New Roman" panose="02020603050405020304" pitchFamily="18" charset="0"/>
                <a:ea typeface="Calibri" panose="020F0502020204030204" pitchFamily="34" charset="0"/>
                <a:cs typeface="Times New Roman" panose="02020603050405020304" pitchFamily="18" charset="0"/>
              </a:rPr>
              <a:t>As per the study conducted it was also seen that respondents claiming to know TB were unclear/unaware of </a:t>
            </a:r>
            <a:r>
              <a:rPr lang="en-US" sz="1800" dirty="0" err="1">
                <a:latin typeface="Times New Roman" panose="02020603050405020304" pitchFamily="18" charset="0"/>
                <a:ea typeface="Calibri" panose="020F0502020204030204" pitchFamily="34" charset="0"/>
                <a:cs typeface="Times New Roman" panose="02020603050405020304" pitchFamily="18" charset="0"/>
              </a:rPr>
              <a:t>Nikshay</a:t>
            </a:r>
            <a:r>
              <a:rPr lang="en-US" sz="1800" dirty="0">
                <a:latin typeface="Times New Roman" panose="02020603050405020304" pitchFamily="18" charset="0"/>
                <a:ea typeface="Calibri" panose="020F0502020204030204" pitchFamily="34" charset="0"/>
                <a:cs typeface="Times New Roman" panose="02020603050405020304" pitchFamily="18" charset="0"/>
              </a:rPr>
              <a:t> even after claiming to know about Govt program. Even so, the CHOs who had heard about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Nikshay</a:t>
            </a:r>
            <a:r>
              <a:rPr lang="en-US" sz="1800" dirty="0">
                <a:latin typeface="Times New Roman" panose="02020603050405020304" pitchFamily="18" charset="0"/>
                <a:ea typeface="Calibri" panose="020F0502020204030204" pitchFamily="34" charset="0"/>
                <a:cs typeface="Times New Roman" panose="02020603050405020304" pitchFamily="18" charset="0"/>
              </a:rPr>
              <a:t> were not entirely clear on its purpose.</a:t>
            </a:r>
          </a:p>
          <a:p>
            <a:pPr marL="0" indent="0">
              <a:buNone/>
            </a:pPr>
            <a:endParaRPr lang="en-US" sz="1800"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en-GB" sz="2000" b="1" u="sng" dirty="0">
                <a:solidFill>
                  <a:schemeClr val="tx2"/>
                </a:solidFill>
                <a:cs typeface="Calibri" panose="020F0502020204030204"/>
              </a:rPr>
              <a:t>Knowledge About AI :</a:t>
            </a:r>
          </a:p>
          <a:p>
            <a:r>
              <a:rPr lang="en-GB" sz="1800" dirty="0">
                <a:latin typeface="Times New Roman" panose="02020603050405020304" pitchFamily="18" charset="0"/>
                <a:cs typeface="Times New Roman" panose="02020603050405020304" pitchFamily="18" charset="0"/>
              </a:rPr>
              <a:t>From the study conducted it was evident that a majority of them were aware of AI or what it stood for.</a:t>
            </a:r>
          </a:p>
          <a:p>
            <a:r>
              <a:rPr lang="en-GB" sz="1800" dirty="0">
                <a:latin typeface="Times New Roman" panose="02020603050405020304" pitchFamily="18" charset="0"/>
                <a:cs typeface="Times New Roman" panose="02020603050405020304" pitchFamily="18" charset="0"/>
              </a:rPr>
              <a:t>The CHOs were not only aware of AI but a significant number of them could name few applications they believed to be using AI - Google Assistant, </a:t>
            </a:r>
            <a:r>
              <a:rPr lang="en-GB" sz="1800" dirty="0" err="1">
                <a:latin typeface="Times New Roman" panose="02020603050405020304" pitchFamily="18" charset="0"/>
                <a:cs typeface="Times New Roman" panose="02020603050405020304" pitchFamily="18" charset="0"/>
              </a:rPr>
              <a:t>ChatGPT</a:t>
            </a:r>
            <a:r>
              <a:rPr lang="en-GB" sz="1800" dirty="0">
                <a:latin typeface="Times New Roman" panose="02020603050405020304" pitchFamily="18" charset="0"/>
                <a:cs typeface="Times New Roman" panose="02020603050405020304" pitchFamily="18" charset="0"/>
              </a:rPr>
              <a:t>, Alexa, Siri etc. and also quite a few could relate its usage in healthcare like – reading test results/X-Rays, Siri3D imaging apps like </a:t>
            </a:r>
            <a:r>
              <a:rPr lang="en-GB" sz="1800" dirty="0" err="1">
                <a:latin typeface="Times New Roman" panose="02020603050405020304" pitchFamily="18" charset="0"/>
                <a:cs typeface="Times New Roman" panose="02020603050405020304" pitchFamily="18" charset="0"/>
              </a:rPr>
              <a:t>Lenskart</a:t>
            </a:r>
            <a:r>
              <a:rPr lang="en-GB" sz="1800" dirty="0">
                <a:latin typeface="Times New Roman" panose="02020603050405020304" pitchFamily="18" charset="0"/>
                <a:cs typeface="Times New Roman" panose="02020603050405020304" pitchFamily="18" charset="0"/>
              </a:rPr>
              <a:t> , Arogya </a:t>
            </a:r>
            <a:r>
              <a:rPr lang="en-GB" sz="1800" dirty="0" err="1">
                <a:latin typeface="Times New Roman" panose="02020603050405020304" pitchFamily="18" charset="0"/>
                <a:cs typeface="Times New Roman" panose="02020603050405020304" pitchFamily="18" charset="0"/>
              </a:rPr>
              <a:t>Setu</a:t>
            </a:r>
            <a:r>
              <a:rPr lang="en-GB" sz="1800" dirty="0">
                <a:latin typeface="Times New Roman" panose="02020603050405020304" pitchFamily="18" charset="0"/>
                <a:cs typeface="Times New Roman" panose="02020603050405020304" pitchFamily="18" charset="0"/>
              </a:rPr>
              <a:t>, Fitness apps etc.</a:t>
            </a:r>
          </a:p>
          <a:p>
            <a:r>
              <a:rPr lang="en-GB" sz="1800" dirty="0">
                <a:latin typeface="Times New Roman" panose="02020603050405020304" pitchFamily="18" charset="0"/>
                <a:cs typeface="Times New Roman" panose="02020603050405020304" pitchFamily="18" charset="0"/>
              </a:rPr>
              <a:t>This signifies that not necessarily they would come across or have used AI apps but could </a:t>
            </a:r>
            <a:r>
              <a:rPr lang="en-GB" sz="1800" dirty="0" err="1">
                <a:latin typeface="Times New Roman" panose="02020603050405020304" pitchFamily="18" charset="0"/>
                <a:cs typeface="Times New Roman" panose="02020603050405020304" pitchFamily="18" charset="0"/>
              </a:rPr>
              <a:t>atleast</a:t>
            </a:r>
            <a:r>
              <a:rPr lang="en-GB" sz="1800" dirty="0">
                <a:latin typeface="Times New Roman" panose="02020603050405020304" pitchFamily="18" charset="0"/>
                <a:cs typeface="Times New Roman" panose="02020603050405020304" pitchFamily="18" charset="0"/>
              </a:rPr>
              <a:t> understand its values or impact that it could make.</a:t>
            </a:r>
          </a:p>
          <a:p>
            <a:endParaRPr lang="en-GB" sz="2000" dirty="0">
              <a:solidFill>
                <a:schemeClr val="tx2"/>
              </a:solidFill>
              <a:cs typeface="Calibri" panose="020F0502020204030204"/>
            </a:endParaRPr>
          </a:p>
        </p:txBody>
      </p:sp>
      <p:grpSp>
        <p:nvGrpSpPr>
          <p:cNvPr id="18" name="Group 17">
            <a:extLst>
              <a:ext uri="{FF2B5EF4-FFF2-40B4-BE49-F238E27FC236}">
                <a16:creationId xmlns:a16="http://schemas.microsoft.com/office/drawing/2014/main" id="{47A3A52F-BCB3-444D-9372-EE018B135C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8535970" y="4114799"/>
            <a:ext cx="3655725" cy="2743201"/>
            <a:chOff x="-305" y="-1"/>
            <a:chExt cx="3832880" cy="2876136"/>
          </a:xfrm>
        </p:grpSpPr>
        <p:sp>
          <p:nvSpPr>
            <p:cNvPr id="19" name="Freeform: Shape 18">
              <a:extLst>
                <a:ext uri="{FF2B5EF4-FFF2-40B4-BE49-F238E27FC236}">
                  <a16:creationId xmlns:a16="http://schemas.microsoft.com/office/drawing/2014/main" id="{91E32C13-DED6-4967-85B8-68DD77103F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38DDA515-BC6A-47FB-951E-E1E7928750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B97EEFA7-6787-4EC0-8284-6D3D273061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1A9621AC-50AB-4B43-896D-78FE571A38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4">
            <a:extLst>
              <a:ext uri="{FF2B5EF4-FFF2-40B4-BE49-F238E27FC236}">
                <a16:creationId xmlns:a16="http://schemas.microsoft.com/office/drawing/2014/main" id="{925A3E17-46B0-1F6F-ABC8-C94BF3F4E9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901370" cy="894973"/>
          </a:xfrm>
          <a:prstGeom prst="rect">
            <a:avLst/>
          </a:prstGeom>
        </p:spPr>
      </p:pic>
    </p:spTree>
    <p:extLst>
      <p:ext uri="{BB962C8B-B14F-4D97-AF65-F5344CB8AC3E}">
        <p14:creationId xmlns:p14="http://schemas.microsoft.com/office/powerpoint/2010/main" val="37576426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F75AD06-DFC4-4B3A-8490-330823D081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C587C93-0840-40DF-96D5-D1F2137E64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E3EA71AB-D578-EAA4-2C5C-3EAED8428A18}"/>
              </a:ext>
            </a:extLst>
          </p:cNvPr>
          <p:cNvSpPr>
            <a:spLocks noGrp="1"/>
          </p:cNvSpPr>
          <p:nvPr>
            <p:ph type="title"/>
          </p:nvPr>
        </p:nvSpPr>
        <p:spPr>
          <a:xfrm>
            <a:off x="4915277" y="348929"/>
            <a:ext cx="2495583" cy="971645"/>
          </a:xfrm>
        </p:spPr>
        <p:txBody>
          <a:bodyPr>
            <a:normAutofit/>
          </a:bodyPr>
          <a:lstStyle/>
          <a:p>
            <a:r>
              <a:rPr lang="en-GB" sz="4000" b="1" dirty="0">
                <a:solidFill>
                  <a:schemeClr val="tx2"/>
                </a:solidFill>
                <a:cs typeface="Calibri Light"/>
              </a:rPr>
              <a:t>Discussion</a:t>
            </a:r>
            <a:endParaRPr lang="en-US" sz="4000" dirty="0">
              <a:solidFill>
                <a:schemeClr val="tx2"/>
              </a:solidFill>
              <a:cs typeface="Calibri Light"/>
            </a:endParaRPr>
          </a:p>
        </p:txBody>
      </p:sp>
      <p:grpSp>
        <p:nvGrpSpPr>
          <p:cNvPr id="12" name="Group 11">
            <a:extLst>
              <a:ext uri="{FF2B5EF4-FFF2-40B4-BE49-F238E27FC236}">
                <a16:creationId xmlns:a16="http://schemas.microsoft.com/office/drawing/2014/main" id="{5E02D55A-F529-4B19-BAF9-F63240A7B4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3839" y="0"/>
            <a:ext cx="4324865" cy="2641149"/>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60367E3C-3947-493D-9458-5955DB20AE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1E8D9785-21DB-4CE6-B138-2999AD6161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43AA5AD5-8F29-4165-8112-305DDDDDD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2A4EC0CF-F38F-4D7F-B48D-9A26E814DF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A5825E87-0946-63C1-B211-0B1D0B6F6FA2}"/>
              </a:ext>
            </a:extLst>
          </p:cNvPr>
          <p:cNvSpPr>
            <a:spLocks noGrp="1"/>
          </p:cNvSpPr>
          <p:nvPr>
            <p:ph idx="1"/>
          </p:nvPr>
        </p:nvSpPr>
        <p:spPr>
          <a:xfrm>
            <a:off x="454891" y="1267715"/>
            <a:ext cx="11416356" cy="4637515"/>
          </a:xfrm>
        </p:spPr>
        <p:txBody>
          <a:bodyPr vert="horz" lIns="91440" tIns="45720" rIns="91440" bIns="45720" rtlCol="0" anchor="ctr">
            <a:normAutofit/>
          </a:bodyPr>
          <a:lstStyle/>
          <a:p>
            <a:pPr marL="0" indent="0">
              <a:buNone/>
            </a:pPr>
            <a:r>
              <a:rPr lang="en-GB" sz="2000" b="1" u="sng" dirty="0">
                <a:solidFill>
                  <a:schemeClr val="tx2"/>
                </a:solidFill>
                <a:cs typeface="Calibri" panose="020F0502020204030204"/>
              </a:rPr>
              <a:t>Perception About AI :</a:t>
            </a:r>
          </a:p>
          <a:p>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According to the study a large number of the health workers showed their acceptance or interest to welcome AI as a solution the healthcare. </a:t>
            </a:r>
          </a:p>
          <a:p>
            <a:r>
              <a:rPr lang="en-US" sz="1800" dirty="0">
                <a:effectLst/>
                <a:latin typeface="Times New Roman" panose="02020603050405020304" pitchFamily="18" charset="0"/>
                <a:ea typeface="Calibri" panose="020F0502020204030204" pitchFamily="34" charset="0"/>
                <a:cs typeface="Times New Roman" panose="02020603050405020304" pitchFamily="18" charset="0"/>
              </a:rPr>
              <a:t>Majority of the CHOs believed that introduction of AI solution can be used to detect TB/ change healthcare delivery/ improve decision making. However a major portion of the workers suggested the requirement of awareness and special training to be using such a solution for better acceptance.</a:t>
            </a:r>
          </a:p>
          <a:p>
            <a:r>
              <a:rPr lang="en-US" sz="1800" dirty="0">
                <a:latin typeface="Times New Roman" panose="02020603050405020304" pitchFamily="18" charset="0"/>
                <a:cs typeface="Times New Roman" panose="02020603050405020304" pitchFamily="18" charset="0"/>
              </a:rPr>
              <a:t>Also it was clear that even though a majority of the health workers showed willingness to use AI but were equally concerned about the use of such solution as highly confidential patient information maybe misused raising security concerns</a:t>
            </a:r>
            <a:r>
              <a:rPr lang="en-US" sz="1800" dirty="0">
                <a:solidFill>
                  <a:schemeClr val="tx2"/>
                </a:solidFill>
                <a:latin typeface="Times New Roman" panose="02020603050405020304" pitchFamily="18" charset="0"/>
                <a:cs typeface="Times New Roman" panose="02020603050405020304" pitchFamily="18" charset="0"/>
              </a:rPr>
              <a:t>.</a:t>
            </a:r>
            <a:endParaRPr lang="en-GB" sz="2000" dirty="0">
              <a:solidFill>
                <a:schemeClr val="tx2"/>
              </a:solidFill>
              <a:cs typeface="Calibri" panose="020F0502020204030204"/>
            </a:endParaRPr>
          </a:p>
        </p:txBody>
      </p:sp>
      <p:grpSp>
        <p:nvGrpSpPr>
          <p:cNvPr id="18" name="Group 17">
            <a:extLst>
              <a:ext uri="{FF2B5EF4-FFF2-40B4-BE49-F238E27FC236}">
                <a16:creationId xmlns:a16="http://schemas.microsoft.com/office/drawing/2014/main" id="{47A3A52F-BCB3-444D-9372-EE018B135C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8535970" y="4114799"/>
            <a:ext cx="3655725" cy="2743201"/>
            <a:chOff x="-305" y="-1"/>
            <a:chExt cx="3832880" cy="2876136"/>
          </a:xfrm>
        </p:grpSpPr>
        <p:sp>
          <p:nvSpPr>
            <p:cNvPr id="19" name="Freeform: Shape 18">
              <a:extLst>
                <a:ext uri="{FF2B5EF4-FFF2-40B4-BE49-F238E27FC236}">
                  <a16:creationId xmlns:a16="http://schemas.microsoft.com/office/drawing/2014/main" id="{91E32C13-DED6-4967-85B8-68DD77103F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38DDA515-BC6A-47FB-951E-E1E7928750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B97EEFA7-6787-4EC0-8284-6D3D273061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1A9621AC-50AB-4B43-896D-78FE571A38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4">
            <a:extLst>
              <a:ext uri="{FF2B5EF4-FFF2-40B4-BE49-F238E27FC236}">
                <a16:creationId xmlns:a16="http://schemas.microsoft.com/office/drawing/2014/main" id="{925A3E17-46B0-1F6F-ABC8-C94BF3F4E9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901370" cy="894973"/>
          </a:xfrm>
          <a:prstGeom prst="rect">
            <a:avLst/>
          </a:prstGeom>
        </p:spPr>
      </p:pic>
    </p:spTree>
    <p:extLst>
      <p:ext uri="{BB962C8B-B14F-4D97-AF65-F5344CB8AC3E}">
        <p14:creationId xmlns:p14="http://schemas.microsoft.com/office/powerpoint/2010/main" val="4257925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Mentor Approval</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pPr/>
              <a:t>2</a:t>
            </a:fld>
            <a:endParaRPr lang="en-IN"/>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721224" cy="810179"/>
          </a:xfrm>
          <a:prstGeom prst="rect">
            <a:avLst/>
          </a:prstGeom>
        </p:spPr>
      </p:pic>
      <p:pic>
        <p:nvPicPr>
          <p:cNvPr id="8" name="Picture 7">
            <a:extLst>
              <a:ext uri="{FF2B5EF4-FFF2-40B4-BE49-F238E27FC236}">
                <a16:creationId xmlns:a16="http://schemas.microsoft.com/office/drawing/2014/main" id="{64ADDBD5-AC99-3572-185D-A0B339BD9ED6}"/>
              </a:ext>
            </a:extLst>
          </p:cNvPr>
          <p:cNvPicPr>
            <a:picLocks noChangeAspect="1"/>
          </p:cNvPicPr>
          <p:nvPr/>
        </p:nvPicPr>
        <p:blipFill rotWithShape="1">
          <a:blip r:embed="rId3">
            <a:extLst>
              <a:ext uri="{28A0092B-C50C-407E-A947-70E740481C1C}">
                <a14:useLocalDpi xmlns:a14="http://schemas.microsoft.com/office/drawing/2010/main" val="0"/>
              </a:ext>
            </a:extLst>
          </a:blip>
          <a:srcRect r="11744"/>
          <a:stretch/>
        </p:blipFill>
        <p:spPr>
          <a:xfrm>
            <a:off x="3163047" y="1854999"/>
            <a:ext cx="6411259" cy="3670300"/>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F75AD06-DFC4-4B3A-8490-330823D081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C587C93-0840-40DF-96D5-D1F2137E64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E3EA71AB-D578-EAA4-2C5C-3EAED8428A18}"/>
              </a:ext>
            </a:extLst>
          </p:cNvPr>
          <p:cNvSpPr>
            <a:spLocks noGrp="1"/>
          </p:cNvSpPr>
          <p:nvPr>
            <p:ph type="title"/>
          </p:nvPr>
        </p:nvSpPr>
        <p:spPr>
          <a:xfrm>
            <a:off x="4915277" y="348929"/>
            <a:ext cx="2495583" cy="971645"/>
          </a:xfrm>
        </p:spPr>
        <p:txBody>
          <a:bodyPr>
            <a:normAutofit/>
          </a:bodyPr>
          <a:lstStyle/>
          <a:p>
            <a:r>
              <a:rPr lang="en-GB" sz="4000" b="1" dirty="0">
                <a:solidFill>
                  <a:schemeClr val="tx2"/>
                </a:solidFill>
                <a:cs typeface="Calibri Light"/>
              </a:rPr>
              <a:t>Conclusion</a:t>
            </a:r>
            <a:endParaRPr lang="en-US" sz="4000" dirty="0">
              <a:solidFill>
                <a:schemeClr val="tx2"/>
              </a:solidFill>
              <a:cs typeface="Calibri Light"/>
            </a:endParaRPr>
          </a:p>
        </p:txBody>
      </p:sp>
      <p:grpSp>
        <p:nvGrpSpPr>
          <p:cNvPr id="12" name="Group 11">
            <a:extLst>
              <a:ext uri="{FF2B5EF4-FFF2-40B4-BE49-F238E27FC236}">
                <a16:creationId xmlns:a16="http://schemas.microsoft.com/office/drawing/2014/main" id="{5E02D55A-F529-4B19-BAF9-F63240A7B4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3839" y="0"/>
            <a:ext cx="4324865" cy="2641149"/>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60367E3C-3947-493D-9458-5955DB20AE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1E8D9785-21DB-4CE6-B138-2999AD6161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43AA5AD5-8F29-4165-8112-305DDDDDD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2A4EC0CF-F38F-4D7F-B48D-9A26E814DF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A5825E87-0946-63C1-B211-0B1D0B6F6FA2}"/>
              </a:ext>
            </a:extLst>
          </p:cNvPr>
          <p:cNvSpPr>
            <a:spLocks noGrp="1"/>
          </p:cNvSpPr>
          <p:nvPr>
            <p:ph idx="1"/>
          </p:nvPr>
        </p:nvSpPr>
        <p:spPr>
          <a:xfrm>
            <a:off x="1861077" y="1278473"/>
            <a:ext cx="8659906" cy="4637515"/>
          </a:xfrm>
        </p:spPr>
        <p:txBody>
          <a:bodyPr vert="horz" lIns="91440" tIns="45720" rIns="91440" bIns="45720" rtlCol="0" anchor="ctr">
            <a:normAutofit/>
          </a:bodyPr>
          <a:lstStyle/>
          <a:p>
            <a:r>
              <a:rPr lang="en-GB" sz="2000" dirty="0">
                <a:latin typeface="Times New Roman" panose="02020603050405020304" pitchFamily="18" charset="0"/>
                <a:cs typeface="Times New Roman" panose="02020603050405020304" pitchFamily="18" charset="0"/>
              </a:rPr>
              <a:t>A good training and awareness on various aspects in the field on TB, extent of Govt Interventions, could surely create readiness for solution adoption leading to better case finding approach and TB eradication.</a:t>
            </a:r>
          </a:p>
          <a:p>
            <a:r>
              <a:rPr lang="en-GB" sz="2000" dirty="0">
                <a:latin typeface="Times New Roman" panose="02020603050405020304" pitchFamily="18" charset="0"/>
                <a:cs typeface="Times New Roman" panose="02020603050405020304" pitchFamily="18" charset="0"/>
              </a:rPr>
              <a:t>A detailed understanding and training on </a:t>
            </a:r>
            <a:r>
              <a:rPr lang="en-GB" sz="2000" dirty="0" err="1">
                <a:latin typeface="Times New Roman" panose="02020603050405020304" pitchFamily="18" charset="0"/>
                <a:cs typeface="Times New Roman" panose="02020603050405020304" pitchFamily="18" charset="0"/>
              </a:rPr>
              <a:t>Nikshay</a:t>
            </a:r>
            <a:r>
              <a:rPr lang="en-GB" sz="2000" dirty="0">
                <a:latin typeface="Times New Roman" panose="02020603050405020304" pitchFamily="18" charset="0"/>
                <a:cs typeface="Times New Roman" panose="02020603050405020304" pitchFamily="18" charset="0"/>
              </a:rPr>
              <a:t> might be necessary, its purpose, usage, identification and </a:t>
            </a:r>
            <a:r>
              <a:rPr lang="en-GB" sz="2000" dirty="0" err="1">
                <a:latin typeface="Times New Roman" panose="02020603050405020304" pitchFamily="18" charset="0"/>
                <a:cs typeface="Times New Roman" panose="02020603050405020304" pitchFamily="18" charset="0"/>
              </a:rPr>
              <a:t>enrollment</a:t>
            </a:r>
            <a:r>
              <a:rPr lang="en-GB" sz="2000" dirty="0">
                <a:latin typeface="Times New Roman" panose="02020603050405020304" pitchFamily="18" charset="0"/>
                <a:cs typeface="Times New Roman" panose="02020603050405020304" pitchFamily="18" charset="0"/>
              </a:rPr>
              <a:t> of patient following through the entire TB care cascade.</a:t>
            </a:r>
          </a:p>
          <a:p>
            <a:r>
              <a:rPr lang="en-GB" sz="2000" dirty="0">
                <a:latin typeface="Times New Roman" panose="02020603050405020304" pitchFamily="18" charset="0"/>
                <a:cs typeface="Times New Roman" panose="02020603050405020304" pitchFamily="18" charset="0"/>
              </a:rPr>
              <a:t>Taking into consideration all the views, beliefs and concerns of the healthcare workers for better acceptance of an AI based solution and therefore better scalability and usability.</a:t>
            </a:r>
          </a:p>
        </p:txBody>
      </p:sp>
      <p:grpSp>
        <p:nvGrpSpPr>
          <p:cNvPr id="18" name="Group 17">
            <a:extLst>
              <a:ext uri="{FF2B5EF4-FFF2-40B4-BE49-F238E27FC236}">
                <a16:creationId xmlns:a16="http://schemas.microsoft.com/office/drawing/2014/main" id="{47A3A52F-BCB3-444D-9372-EE018B135C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8535970" y="4114799"/>
            <a:ext cx="3655725" cy="2743201"/>
            <a:chOff x="-305" y="-1"/>
            <a:chExt cx="3832880" cy="2876136"/>
          </a:xfrm>
        </p:grpSpPr>
        <p:sp>
          <p:nvSpPr>
            <p:cNvPr id="19" name="Freeform: Shape 18">
              <a:extLst>
                <a:ext uri="{FF2B5EF4-FFF2-40B4-BE49-F238E27FC236}">
                  <a16:creationId xmlns:a16="http://schemas.microsoft.com/office/drawing/2014/main" id="{91E32C13-DED6-4967-85B8-68DD77103F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38DDA515-BC6A-47FB-951E-E1E7928750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B97EEFA7-6787-4EC0-8284-6D3D273061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1A9621AC-50AB-4B43-896D-78FE571A38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4">
            <a:extLst>
              <a:ext uri="{FF2B5EF4-FFF2-40B4-BE49-F238E27FC236}">
                <a16:creationId xmlns:a16="http://schemas.microsoft.com/office/drawing/2014/main" id="{925A3E17-46B0-1F6F-ABC8-C94BF3F4E9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901370" cy="894973"/>
          </a:xfrm>
          <a:prstGeom prst="rect">
            <a:avLst/>
          </a:prstGeom>
        </p:spPr>
      </p:pic>
    </p:spTree>
    <p:extLst>
      <p:ext uri="{BB962C8B-B14F-4D97-AF65-F5344CB8AC3E}">
        <p14:creationId xmlns:p14="http://schemas.microsoft.com/office/powerpoint/2010/main" val="37254891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Exclamation mark on a yellow background">
            <a:extLst>
              <a:ext uri="{FF2B5EF4-FFF2-40B4-BE49-F238E27FC236}">
                <a16:creationId xmlns:a16="http://schemas.microsoft.com/office/drawing/2014/main" id="{89A4F939-AC07-4D72-7425-38A07647323F}"/>
              </a:ext>
            </a:extLst>
          </p:cNvPr>
          <p:cNvPicPr>
            <a:picLocks noChangeAspect="1"/>
          </p:cNvPicPr>
          <p:nvPr/>
        </p:nvPicPr>
        <p:blipFill rotWithShape="1">
          <a:blip r:embed="rId2"/>
          <a:srcRect t="24772" r="9085" b="7042"/>
          <a:stretch/>
        </p:blipFill>
        <p:spPr>
          <a:xfrm>
            <a:off x="20" y="10"/>
            <a:ext cx="12191980" cy="6857990"/>
          </a:xfrm>
          <a:prstGeom prst="rect">
            <a:avLst/>
          </a:prstGeom>
        </p:spPr>
      </p:pic>
      <p:sp>
        <p:nvSpPr>
          <p:cNvPr id="9" name="Rectangle 8">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6802"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F3755102-EB38-BC55-EF28-3EE0C6599ADB}"/>
              </a:ext>
            </a:extLst>
          </p:cNvPr>
          <p:cNvSpPr>
            <a:spLocks noGrp="1"/>
          </p:cNvSpPr>
          <p:nvPr>
            <p:ph idx="1"/>
          </p:nvPr>
        </p:nvSpPr>
        <p:spPr>
          <a:xfrm>
            <a:off x="838200" y="1124979"/>
            <a:ext cx="10515600" cy="4351338"/>
          </a:xfrm>
        </p:spPr>
        <p:txBody>
          <a:bodyPr vert="horz" lIns="91440" tIns="45720" rIns="91440" bIns="45720" rtlCol="0" anchor="t">
            <a:noAutofit/>
          </a:bodyPr>
          <a:lstStyle/>
          <a:p>
            <a:r>
              <a:rPr lang="en-GB" sz="1600" dirty="0">
                <a:latin typeface="Times New Roman" panose="02020603050405020304" pitchFamily="18" charset="0"/>
                <a:cs typeface="Times New Roman" panose="02020603050405020304" pitchFamily="18" charset="0"/>
              </a:rPr>
              <a:t>Global tuberculosis report 2021 [Internet]. [cited 2023 Mar 17]. Available from: </a:t>
            </a:r>
            <a:r>
              <a:rPr lang="en-GB" sz="1600" dirty="0">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https://www.who.int/publications-detail-redirect/9789240037021</a:t>
            </a:r>
            <a:r>
              <a:rPr lang="en-GB" sz="1600" dirty="0">
                <a:latin typeface="Times New Roman" panose="02020603050405020304" pitchFamily="18" charset="0"/>
                <a:cs typeface="Times New Roman" panose="02020603050405020304" pitchFamily="18" charset="0"/>
              </a:rPr>
              <a:t> </a:t>
            </a:r>
          </a:p>
          <a:p>
            <a:r>
              <a:rPr lang="en-GB" sz="1600" dirty="0">
                <a:latin typeface="Times New Roman" panose="02020603050405020304" pitchFamily="18" charset="0"/>
                <a:cs typeface="Times New Roman" panose="02020603050405020304" pitchFamily="18" charset="0"/>
              </a:rPr>
              <a:t>Tuberculosis | National Health Portal Of India [Internet]. [cited 2023 Mar 17]. Available from: </a:t>
            </a:r>
            <a:r>
              <a:rPr lang="en-GB" sz="1600" dirty="0">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https://www.nhp.gov.in/disease/respiratory/lungs/tuberculosis</a:t>
            </a:r>
            <a:r>
              <a:rPr lang="en-GB" sz="1600" dirty="0">
                <a:latin typeface="Times New Roman" panose="02020603050405020304" pitchFamily="18" charset="0"/>
                <a:cs typeface="Times New Roman" panose="02020603050405020304" pitchFamily="18" charset="0"/>
              </a:rPr>
              <a:t> </a:t>
            </a:r>
          </a:p>
          <a:p>
            <a:r>
              <a:rPr lang="en-GB" sz="1600" dirty="0">
                <a:latin typeface="Times New Roman" panose="02020603050405020304" pitchFamily="18" charset="0"/>
                <a:cs typeface="Times New Roman" panose="02020603050405020304" pitchFamily="18" charset="0"/>
              </a:rPr>
              <a:t>WHO_HTM_TB_2014.18_eng.pdf [Internet]. [cited 2023 Mar 17]. Available from: </a:t>
            </a:r>
            <a:r>
              <a:rPr lang="en-GB" sz="1600"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https://apps.who.int/iris/bitstream/handle/10665/135617</a:t>
            </a:r>
            <a:r>
              <a:rPr lang="en-GB" sz="1600"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/WHO_HTM_TB_2014.18_eng.pdf?sequence=1&amp;isAllowed=y</a:t>
            </a:r>
            <a:r>
              <a:rPr lang="en-GB" sz="1600" dirty="0">
                <a:latin typeface="Times New Roman" panose="02020603050405020304" pitchFamily="18" charset="0"/>
                <a:cs typeface="Times New Roman" panose="02020603050405020304" pitchFamily="18" charset="0"/>
              </a:rPr>
              <a:t> </a:t>
            </a:r>
          </a:p>
          <a:p>
            <a:r>
              <a:rPr lang="en-GB" sz="1600" dirty="0">
                <a:latin typeface="Times New Roman" panose="02020603050405020304" pitchFamily="18" charset="0"/>
                <a:cs typeface="Times New Roman" panose="02020603050405020304" pitchFamily="18" charset="0"/>
              </a:rPr>
              <a:t> World Health Organization. Tuberculosis prevalence surveys: a handbook. 2011 [cited 2023 Mar 17]; Available from: </a:t>
            </a:r>
            <a:r>
              <a:rPr lang="en-GB" sz="1600" dirty="0">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https://apps.who.int/iris/handle/10665/44481</a:t>
            </a:r>
            <a:r>
              <a:rPr lang="en-GB" sz="1600" dirty="0">
                <a:latin typeface="Times New Roman" panose="02020603050405020304" pitchFamily="18" charset="0"/>
                <a:cs typeface="Times New Roman" panose="02020603050405020304" pitchFamily="18" charset="0"/>
              </a:rPr>
              <a:t> </a:t>
            </a:r>
          </a:p>
          <a:p>
            <a:r>
              <a:rPr lang="en-IN" sz="1600" dirty="0" err="1">
                <a:latin typeface="Times New Roman" panose="02020603050405020304" pitchFamily="18" charset="0"/>
                <a:cs typeface="Times New Roman" panose="02020603050405020304" pitchFamily="18" charset="0"/>
              </a:rPr>
              <a:t>Pedrazzoli</a:t>
            </a:r>
            <a:r>
              <a:rPr lang="en-IN" sz="1600" dirty="0">
                <a:latin typeface="Times New Roman" panose="02020603050405020304" pitchFamily="18" charset="0"/>
                <a:cs typeface="Times New Roman" panose="02020603050405020304" pitchFamily="18" charset="0"/>
              </a:rPr>
              <a:t> D, </a:t>
            </a:r>
            <a:r>
              <a:rPr lang="en-IN" sz="1600" dirty="0" err="1">
                <a:latin typeface="Times New Roman" panose="02020603050405020304" pitchFamily="18" charset="0"/>
                <a:cs typeface="Times New Roman" panose="02020603050405020304" pitchFamily="18" charset="0"/>
              </a:rPr>
              <a:t>Lalli</a:t>
            </a:r>
            <a:r>
              <a:rPr lang="en-IN" sz="1600" dirty="0">
                <a:latin typeface="Times New Roman" panose="02020603050405020304" pitchFamily="18" charset="0"/>
                <a:cs typeface="Times New Roman" panose="02020603050405020304" pitchFamily="18" charset="0"/>
              </a:rPr>
              <a:t> M, Boccia D, </a:t>
            </a:r>
            <a:r>
              <a:rPr lang="en-IN" sz="1600" dirty="0" err="1">
                <a:latin typeface="Times New Roman" panose="02020603050405020304" pitchFamily="18" charset="0"/>
                <a:cs typeface="Times New Roman" panose="02020603050405020304" pitchFamily="18" charset="0"/>
              </a:rPr>
              <a:t>Houben</a:t>
            </a:r>
            <a:r>
              <a:rPr lang="en-IN" sz="1600" dirty="0">
                <a:latin typeface="Times New Roman" panose="02020603050405020304" pitchFamily="18" charset="0"/>
                <a:cs typeface="Times New Roman" panose="02020603050405020304" pitchFamily="18" charset="0"/>
              </a:rPr>
              <a:t> R, </a:t>
            </a:r>
            <a:r>
              <a:rPr lang="en-IN" sz="1600" dirty="0" err="1">
                <a:latin typeface="Times New Roman" panose="02020603050405020304" pitchFamily="18" charset="0"/>
                <a:cs typeface="Times New Roman" panose="02020603050405020304" pitchFamily="18" charset="0"/>
              </a:rPr>
              <a:t>Kranzer</a:t>
            </a:r>
            <a:r>
              <a:rPr lang="en-IN" sz="1600" dirty="0">
                <a:latin typeface="Times New Roman" panose="02020603050405020304" pitchFamily="18" charset="0"/>
                <a:cs typeface="Times New Roman" panose="02020603050405020304" pitchFamily="18" charset="0"/>
              </a:rPr>
              <a:t> K. Can tuberculosis patients in resource-constrained settings afford chest radiography? </a:t>
            </a:r>
            <a:r>
              <a:rPr lang="en-IN" sz="1600" dirty="0" err="1">
                <a:latin typeface="Times New Roman" panose="02020603050405020304" pitchFamily="18" charset="0"/>
                <a:cs typeface="Times New Roman" panose="02020603050405020304" pitchFamily="18" charset="0"/>
              </a:rPr>
              <a:t>Eur</a:t>
            </a:r>
            <a:r>
              <a:rPr lang="en-IN" sz="1600" dirty="0">
                <a:latin typeface="Times New Roman" panose="02020603050405020304" pitchFamily="18" charset="0"/>
                <a:cs typeface="Times New Roman" panose="02020603050405020304" pitchFamily="18" charset="0"/>
              </a:rPr>
              <a:t> Respir J [Internet]. 2017 Mar 1 [cited 2023 Mar 17];49(3). Available from: https://</a:t>
            </a:r>
            <a:r>
              <a:rPr lang="en-IN" sz="1600" dirty="0" err="1">
                <a:latin typeface="Times New Roman" panose="02020603050405020304" pitchFamily="18" charset="0"/>
                <a:cs typeface="Times New Roman" panose="02020603050405020304" pitchFamily="18" charset="0"/>
              </a:rPr>
              <a:t>erj.ersjournals.com</a:t>
            </a:r>
            <a:r>
              <a:rPr lang="en-IN" sz="1600" dirty="0">
                <a:latin typeface="Times New Roman" panose="02020603050405020304" pitchFamily="18" charset="0"/>
                <a:cs typeface="Times New Roman" panose="02020603050405020304" pitchFamily="18" charset="0"/>
              </a:rPr>
              <a:t>/content/49/3/1601877 </a:t>
            </a:r>
          </a:p>
          <a:p>
            <a:r>
              <a:rPr lang="en-IN" sz="1600" dirty="0" err="1">
                <a:latin typeface="Times New Roman" panose="02020603050405020304" pitchFamily="18" charset="0"/>
                <a:cs typeface="Times New Roman" panose="02020603050405020304" pitchFamily="18" charset="0"/>
              </a:rPr>
              <a:t>Yasobant</a:t>
            </a:r>
            <a:r>
              <a:rPr lang="en-IN" sz="1600" dirty="0">
                <a:latin typeface="Times New Roman" panose="02020603050405020304" pitchFamily="18" charset="0"/>
                <a:cs typeface="Times New Roman" panose="02020603050405020304" pitchFamily="18" charset="0"/>
              </a:rPr>
              <a:t> S, Bhavsar P, Kalpana P, Memon F, Trivedi P, Saxena D. Contributing Factors in the Tuberculosis Care Cascade in India: A Systematic Literature Review. Risk </a:t>
            </a:r>
            <a:r>
              <a:rPr lang="en-IN" sz="1600" dirty="0" err="1">
                <a:latin typeface="Times New Roman" panose="02020603050405020304" pitchFamily="18" charset="0"/>
                <a:cs typeface="Times New Roman" panose="02020603050405020304" pitchFamily="18" charset="0"/>
              </a:rPr>
              <a:t>Manag</a:t>
            </a:r>
            <a:r>
              <a:rPr lang="en-IN" sz="1600" dirty="0">
                <a:latin typeface="Times New Roman" panose="02020603050405020304" pitchFamily="18" charset="0"/>
                <a:cs typeface="Times New Roman" panose="02020603050405020304" pitchFamily="18" charset="0"/>
              </a:rPr>
              <a:t> </a:t>
            </a:r>
            <a:r>
              <a:rPr lang="en-IN" sz="1600" dirty="0" err="1">
                <a:latin typeface="Times New Roman" panose="02020603050405020304" pitchFamily="18" charset="0"/>
                <a:cs typeface="Times New Roman" panose="02020603050405020304" pitchFamily="18" charset="0"/>
              </a:rPr>
              <a:t>Healthc</a:t>
            </a:r>
            <a:r>
              <a:rPr lang="en-IN" sz="1600" dirty="0">
                <a:latin typeface="Times New Roman" panose="02020603050405020304" pitchFamily="18" charset="0"/>
                <a:cs typeface="Times New Roman" panose="02020603050405020304" pitchFamily="18" charset="0"/>
              </a:rPr>
              <a:t> Policy. 2021 Aug 10;14:3275–86. </a:t>
            </a:r>
          </a:p>
          <a:p>
            <a:pPr>
              <a:lnSpc>
                <a:spcPct val="107000"/>
              </a:lnSpc>
              <a:spcAft>
                <a:spcPts val="800"/>
              </a:spcAft>
            </a:pPr>
            <a:r>
              <a:rPr lang="en-IN" sz="1600" dirty="0" err="1">
                <a:latin typeface="Times New Roman" panose="02020603050405020304" pitchFamily="18" charset="0"/>
                <a:cs typeface="Times New Roman" panose="02020603050405020304" pitchFamily="18" charset="0"/>
              </a:rPr>
              <a:t>Lönnroth</a:t>
            </a:r>
            <a:r>
              <a:rPr lang="en-IN" sz="1600" dirty="0">
                <a:latin typeface="Times New Roman" panose="02020603050405020304" pitchFamily="18" charset="0"/>
                <a:cs typeface="Times New Roman" panose="02020603050405020304" pitchFamily="18" charset="0"/>
              </a:rPr>
              <a:t> K, </a:t>
            </a:r>
            <a:r>
              <a:rPr lang="en-IN" sz="1600" dirty="0" err="1">
                <a:latin typeface="Times New Roman" panose="02020603050405020304" pitchFamily="18" charset="0"/>
                <a:cs typeface="Times New Roman" panose="02020603050405020304" pitchFamily="18" charset="0"/>
              </a:rPr>
              <a:t>Migliori</a:t>
            </a:r>
            <a:r>
              <a:rPr lang="en-IN" sz="1600" dirty="0">
                <a:latin typeface="Times New Roman" panose="02020603050405020304" pitchFamily="18" charset="0"/>
                <a:cs typeface="Times New Roman" panose="02020603050405020304" pitchFamily="18" charset="0"/>
              </a:rPr>
              <a:t> GB, Abubakar I, </a:t>
            </a:r>
            <a:r>
              <a:rPr lang="en-IN" sz="1600" dirty="0" err="1">
                <a:latin typeface="Times New Roman" panose="02020603050405020304" pitchFamily="18" charset="0"/>
                <a:cs typeface="Times New Roman" panose="02020603050405020304" pitchFamily="18" charset="0"/>
              </a:rPr>
              <a:t>D’Ambrosio</a:t>
            </a:r>
            <a:r>
              <a:rPr lang="en-IN" sz="1600" dirty="0">
                <a:latin typeface="Times New Roman" panose="02020603050405020304" pitchFamily="18" charset="0"/>
                <a:cs typeface="Times New Roman" panose="02020603050405020304" pitchFamily="18" charset="0"/>
              </a:rPr>
              <a:t> L, de Vries G, Diel R, et al. Towards tuberculosis elimination: an action framework for low-incidence countries. </a:t>
            </a:r>
            <a:r>
              <a:rPr lang="en-IN" sz="1600" dirty="0" err="1">
                <a:latin typeface="Times New Roman" panose="02020603050405020304" pitchFamily="18" charset="0"/>
                <a:cs typeface="Times New Roman" panose="02020603050405020304" pitchFamily="18" charset="0"/>
              </a:rPr>
              <a:t>Eur</a:t>
            </a:r>
            <a:r>
              <a:rPr lang="en-IN" sz="1600" dirty="0">
                <a:latin typeface="Times New Roman" panose="02020603050405020304" pitchFamily="18" charset="0"/>
                <a:cs typeface="Times New Roman" panose="02020603050405020304" pitchFamily="18" charset="0"/>
              </a:rPr>
              <a:t> Respir J. 2015 Apr;45(4):928–52. </a:t>
            </a:r>
          </a:p>
          <a:p>
            <a:r>
              <a:rPr lang="en-IN" sz="1600" dirty="0">
                <a:latin typeface="Times New Roman" panose="02020603050405020304" pitchFamily="18" charset="0"/>
                <a:cs typeface="Times New Roman" panose="02020603050405020304" pitchFamily="18" charset="0"/>
              </a:rPr>
              <a:t>Rong G, Mendez A, </a:t>
            </a:r>
            <a:r>
              <a:rPr lang="en-IN" sz="1600" dirty="0" err="1">
                <a:latin typeface="Times New Roman" panose="02020603050405020304" pitchFamily="18" charset="0"/>
                <a:cs typeface="Times New Roman" panose="02020603050405020304" pitchFamily="18" charset="0"/>
              </a:rPr>
              <a:t>Bou</a:t>
            </a:r>
            <a:r>
              <a:rPr lang="en-IN" sz="1600" dirty="0">
                <a:latin typeface="Times New Roman" panose="02020603050405020304" pitchFamily="18" charset="0"/>
                <a:cs typeface="Times New Roman" panose="02020603050405020304" pitchFamily="18" charset="0"/>
              </a:rPr>
              <a:t> </a:t>
            </a:r>
            <a:r>
              <a:rPr lang="en-IN" sz="1600" dirty="0" err="1">
                <a:latin typeface="Times New Roman" panose="02020603050405020304" pitchFamily="18" charset="0"/>
                <a:cs typeface="Times New Roman" panose="02020603050405020304" pitchFamily="18" charset="0"/>
              </a:rPr>
              <a:t>Assi</a:t>
            </a:r>
            <a:r>
              <a:rPr lang="en-IN" sz="1600" dirty="0">
                <a:latin typeface="Times New Roman" panose="02020603050405020304" pitchFamily="18" charset="0"/>
                <a:cs typeface="Times New Roman" panose="02020603050405020304" pitchFamily="18" charset="0"/>
              </a:rPr>
              <a:t> E, Zhao B, </a:t>
            </a:r>
            <a:r>
              <a:rPr lang="en-IN" sz="1600" dirty="0" err="1">
                <a:latin typeface="Times New Roman" panose="02020603050405020304" pitchFamily="18" charset="0"/>
                <a:cs typeface="Times New Roman" panose="02020603050405020304" pitchFamily="18" charset="0"/>
              </a:rPr>
              <a:t>Sawan</a:t>
            </a:r>
            <a:r>
              <a:rPr lang="en-IN" sz="1600" dirty="0">
                <a:latin typeface="Times New Roman" panose="02020603050405020304" pitchFamily="18" charset="0"/>
                <a:cs typeface="Times New Roman" panose="02020603050405020304" pitchFamily="18" charset="0"/>
              </a:rPr>
              <a:t> M. Artificial Intelligence in Healthcare: Review and Prediction Case Studies. Engineering. 2020 Mar;6(3):291–301. </a:t>
            </a:r>
          </a:p>
          <a:p>
            <a:r>
              <a:rPr lang="en-IN" sz="1600" dirty="0">
                <a:latin typeface="Times New Roman" panose="02020603050405020304" pitchFamily="18" charset="0"/>
                <a:cs typeface="Times New Roman" panose="02020603050405020304" pitchFamily="18" charset="0"/>
              </a:rPr>
              <a:t>Castagno S, Khalifa M. Perceptions of Artificial Intelligence Among Healthcare Staff: A Qualitative Survey Study. Front </a:t>
            </a:r>
            <a:r>
              <a:rPr lang="en-IN" sz="1600" dirty="0" err="1">
                <a:latin typeface="Times New Roman" panose="02020603050405020304" pitchFamily="18" charset="0"/>
                <a:cs typeface="Times New Roman" panose="02020603050405020304" pitchFamily="18" charset="0"/>
              </a:rPr>
              <a:t>Artif</a:t>
            </a:r>
            <a:r>
              <a:rPr lang="en-IN" sz="1600" dirty="0">
                <a:latin typeface="Times New Roman" panose="02020603050405020304" pitchFamily="18" charset="0"/>
                <a:cs typeface="Times New Roman" panose="02020603050405020304" pitchFamily="18" charset="0"/>
              </a:rPr>
              <a:t> </a:t>
            </a:r>
            <a:r>
              <a:rPr lang="en-IN" sz="1600" dirty="0" err="1">
                <a:latin typeface="Times New Roman" panose="02020603050405020304" pitchFamily="18" charset="0"/>
                <a:cs typeface="Times New Roman" panose="02020603050405020304" pitchFamily="18" charset="0"/>
              </a:rPr>
              <a:t>Intell</a:t>
            </a:r>
            <a:r>
              <a:rPr lang="en-IN" sz="1600" dirty="0">
                <a:latin typeface="Times New Roman" panose="02020603050405020304" pitchFamily="18" charset="0"/>
                <a:cs typeface="Times New Roman" panose="02020603050405020304" pitchFamily="18" charset="0"/>
              </a:rPr>
              <a:t>. 2020 Oct 21;3:578983. </a:t>
            </a:r>
          </a:p>
          <a:p>
            <a:endParaRPr lang="en-GB" sz="1600" dirty="0">
              <a:cs typeface="Calibri"/>
            </a:endParaRPr>
          </a:p>
          <a:p>
            <a:endParaRPr lang="en-GB" sz="1600" dirty="0">
              <a:cs typeface="Calibri"/>
            </a:endParaRPr>
          </a:p>
        </p:txBody>
      </p:sp>
      <p:sp>
        <p:nvSpPr>
          <p:cNvPr id="7" name="Title 1">
            <a:extLst>
              <a:ext uri="{FF2B5EF4-FFF2-40B4-BE49-F238E27FC236}">
                <a16:creationId xmlns:a16="http://schemas.microsoft.com/office/drawing/2014/main" id="{9A5C915C-385A-1AC6-794C-61788ABDB358}"/>
              </a:ext>
            </a:extLst>
          </p:cNvPr>
          <p:cNvSpPr>
            <a:spLocks noGrp="1"/>
          </p:cNvSpPr>
          <p:nvPr>
            <p:ph type="title"/>
          </p:nvPr>
        </p:nvSpPr>
        <p:spPr>
          <a:xfrm>
            <a:off x="4915277" y="87674"/>
            <a:ext cx="2495583" cy="971645"/>
          </a:xfrm>
        </p:spPr>
        <p:txBody>
          <a:bodyPr>
            <a:normAutofit/>
          </a:bodyPr>
          <a:lstStyle/>
          <a:p>
            <a:r>
              <a:rPr lang="en-GB" sz="4000" b="1" dirty="0">
                <a:solidFill>
                  <a:schemeClr val="tx2"/>
                </a:solidFill>
                <a:cs typeface="Calibri Light"/>
              </a:rPr>
              <a:t>References</a:t>
            </a:r>
            <a:endParaRPr lang="en-US" sz="4000" dirty="0">
              <a:solidFill>
                <a:schemeClr val="tx2"/>
              </a:solidFill>
              <a:cs typeface="Calibri Light"/>
            </a:endParaRPr>
          </a:p>
        </p:txBody>
      </p:sp>
      <p:pic>
        <p:nvPicPr>
          <p:cNvPr id="8" name="Picture 7">
            <a:extLst>
              <a:ext uri="{FF2B5EF4-FFF2-40B4-BE49-F238E27FC236}">
                <a16:creationId xmlns:a16="http://schemas.microsoft.com/office/drawing/2014/main" id="{0F631B56-D85B-2E9E-CBFD-92638C13BF8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23814"/>
            <a:ext cx="1545647" cy="727535"/>
          </a:xfrm>
          <a:prstGeom prst="rect">
            <a:avLst/>
          </a:prstGeom>
        </p:spPr>
      </p:pic>
    </p:spTree>
    <p:extLst>
      <p:ext uri="{BB962C8B-B14F-4D97-AF65-F5344CB8AC3E}">
        <p14:creationId xmlns:p14="http://schemas.microsoft.com/office/powerpoint/2010/main" val="3903121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Exclamation mark on a yellow background">
            <a:extLst>
              <a:ext uri="{FF2B5EF4-FFF2-40B4-BE49-F238E27FC236}">
                <a16:creationId xmlns:a16="http://schemas.microsoft.com/office/drawing/2014/main" id="{89A4F939-AC07-4D72-7425-38A07647323F}"/>
              </a:ext>
            </a:extLst>
          </p:cNvPr>
          <p:cNvPicPr>
            <a:picLocks noChangeAspect="1"/>
          </p:cNvPicPr>
          <p:nvPr/>
        </p:nvPicPr>
        <p:blipFill rotWithShape="1">
          <a:blip r:embed="rId2"/>
          <a:srcRect t="24772" r="9085" b="7042"/>
          <a:stretch/>
        </p:blipFill>
        <p:spPr>
          <a:xfrm>
            <a:off x="20" y="10"/>
            <a:ext cx="12191980" cy="6857990"/>
          </a:xfrm>
          <a:prstGeom prst="rect">
            <a:avLst/>
          </a:prstGeom>
        </p:spPr>
      </p:pic>
      <p:sp>
        <p:nvSpPr>
          <p:cNvPr id="9" name="Rectangle 8">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6802"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itle 1">
            <a:extLst>
              <a:ext uri="{FF2B5EF4-FFF2-40B4-BE49-F238E27FC236}">
                <a16:creationId xmlns:a16="http://schemas.microsoft.com/office/drawing/2014/main" id="{BE831B99-A722-A1B7-7451-BAF1574DA032}"/>
              </a:ext>
            </a:extLst>
          </p:cNvPr>
          <p:cNvSpPr txBox="1">
            <a:spLocks/>
          </p:cNvSpPr>
          <p:nvPr/>
        </p:nvSpPr>
        <p:spPr>
          <a:xfrm>
            <a:off x="3761942" y="2531995"/>
            <a:ext cx="4289526" cy="160061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6600" b="1" u="sng" dirty="0">
                <a:solidFill>
                  <a:schemeClr val="tx2"/>
                </a:solidFill>
                <a:cs typeface="Calibri Light"/>
              </a:rPr>
              <a:t>THANK YOU</a:t>
            </a:r>
            <a:endParaRPr lang="en-US" sz="6600" u="sng" dirty="0">
              <a:solidFill>
                <a:schemeClr val="tx2"/>
              </a:solidFill>
              <a:cs typeface="Calibri Light"/>
            </a:endParaRPr>
          </a:p>
        </p:txBody>
      </p:sp>
    </p:spTree>
    <p:extLst>
      <p:ext uri="{BB962C8B-B14F-4D97-AF65-F5344CB8AC3E}">
        <p14:creationId xmlns:p14="http://schemas.microsoft.com/office/powerpoint/2010/main" val="3903121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Exclamation mark on a yellow background">
            <a:extLst>
              <a:ext uri="{FF2B5EF4-FFF2-40B4-BE49-F238E27FC236}">
                <a16:creationId xmlns:a16="http://schemas.microsoft.com/office/drawing/2014/main" id="{89A4F939-AC07-4D72-7425-38A07647323F}"/>
              </a:ext>
            </a:extLst>
          </p:cNvPr>
          <p:cNvPicPr>
            <a:picLocks noChangeAspect="1"/>
          </p:cNvPicPr>
          <p:nvPr/>
        </p:nvPicPr>
        <p:blipFill rotWithShape="1">
          <a:blip r:embed="rId2"/>
          <a:srcRect t="24772" r="9085" b="7042"/>
          <a:stretch/>
        </p:blipFill>
        <p:spPr>
          <a:xfrm>
            <a:off x="20" y="10"/>
            <a:ext cx="12191980" cy="6857990"/>
          </a:xfrm>
          <a:prstGeom prst="rect">
            <a:avLst/>
          </a:prstGeom>
        </p:spPr>
      </p:pic>
      <p:sp>
        <p:nvSpPr>
          <p:cNvPr id="9" name="Rectangle 8">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6802"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itle 1">
            <a:extLst>
              <a:ext uri="{FF2B5EF4-FFF2-40B4-BE49-F238E27FC236}">
                <a16:creationId xmlns:a16="http://schemas.microsoft.com/office/drawing/2014/main" id="{5081ACE5-01B6-1DB2-CE7F-FF936A08FC9E}"/>
              </a:ext>
            </a:extLst>
          </p:cNvPr>
          <p:cNvSpPr txBox="1">
            <a:spLocks/>
          </p:cNvSpPr>
          <p:nvPr/>
        </p:nvSpPr>
        <p:spPr>
          <a:xfrm>
            <a:off x="4361649" y="538939"/>
            <a:ext cx="3468702" cy="1004856"/>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u="sng" dirty="0">
                <a:solidFill>
                  <a:schemeClr val="tx2"/>
                </a:solidFill>
                <a:cs typeface="Calibri Light"/>
              </a:rPr>
              <a:t>Pictorial Journey</a:t>
            </a:r>
            <a:endParaRPr lang="en-US" sz="4000" u="sng" dirty="0">
              <a:solidFill>
                <a:schemeClr val="tx2"/>
              </a:solidFill>
              <a:cs typeface="Calibri Light"/>
            </a:endParaRPr>
          </a:p>
        </p:txBody>
      </p:sp>
      <p:pic>
        <p:nvPicPr>
          <p:cNvPr id="13" name="Picture 12">
            <a:extLst>
              <a:ext uri="{FF2B5EF4-FFF2-40B4-BE49-F238E27FC236}">
                <a16:creationId xmlns:a16="http://schemas.microsoft.com/office/drawing/2014/main" id="{731267B5-5E93-3571-F7FC-14DF56F9260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25929" y="2300843"/>
            <a:ext cx="3773513" cy="2562784"/>
          </a:xfrm>
          <a:prstGeom prst="rect">
            <a:avLst/>
          </a:prstGeom>
        </p:spPr>
      </p:pic>
      <p:pic>
        <p:nvPicPr>
          <p:cNvPr id="11" name="Picture 10">
            <a:extLst>
              <a:ext uri="{FF2B5EF4-FFF2-40B4-BE49-F238E27FC236}">
                <a16:creationId xmlns:a16="http://schemas.microsoft.com/office/drawing/2014/main" id="{54BB15ED-63DD-B049-557E-09A96BF2863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2583" y="2300843"/>
            <a:ext cx="3609402" cy="2562785"/>
          </a:xfrm>
          <a:prstGeom prst="rect">
            <a:avLst/>
          </a:prstGeom>
        </p:spPr>
      </p:pic>
      <p:pic>
        <p:nvPicPr>
          <p:cNvPr id="8" name="Picture 7">
            <a:extLst>
              <a:ext uri="{FF2B5EF4-FFF2-40B4-BE49-F238E27FC236}">
                <a16:creationId xmlns:a16="http://schemas.microsoft.com/office/drawing/2014/main" id="{A19C841A-DB82-9FDA-DE31-4776A4E8C57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40035" y="2300843"/>
            <a:ext cx="3773513" cy="2562785"/>
          </a:xfrm>
          <a:prstGeom prst="rect">
            <a:avLst/>
          </a:prstGeom>
        </p:spPr>
      </p:pic>
    </p:spTree>
    <p:extLst>
      <p:ext uri="{BB962C8B-B14F-4D97-AF65-F5344CB8AC3E}">
        <p14:creationId xmlns:p14="http://schemas.microsoft.com/office/powerpoint/2010/main" val="22480617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F75AD06-DFC4-4B3A-8490-330823D081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C587C93-0840-40DF-96D5-D1F2137E64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5CDAFE76-7AF3-EF78-2D24-1553741426B2}"/>
              </a:ext>
            </a:extLst>
          </p:cNvPr>
          <p:cNvSpPr>
            <a:spLocks noGrp="1"/>
          </p:cNvSpPr>
          <p:nvPr>
            <p:ph type="title"/>
          </p:nvPr>
        </p:nvSpPr>
        <p:spPr>
          <a:xfrm>
            <a:off x="804672" y="1401859"/>
            <a:ext cx="4130185" cy="4054282"/>
          </a:xfrm>
        </p:spPr>
        <p:txBody>
          <a:bodyPr>
            <a:normAutofit/>
          </a:bodyPr>
          <a:lstStyle/>
          <a:p>
            <a:r>
              <a:rPr lang="en-GB" sz="4000" b="1" dirty="0">
                <a:solidFill>
                  <a:schemeClr val="tx2"/>
                </a:solidFill>
                <a:latin typeface="Times New Roman" panose="02020603050405020304" pitchFamily="18" charset="0"/>
                <a:cs typeface="Times New Roman" panose="02020603050405020304" pitchFamily="18" charset="0"/>
              </a:rPr>
              <a:t>Introduction</a:t>
            </a:r>
            <a:endParaRPr lang="en-US" sz="4000" b="1" dirty="0">
              <a:solidFill>
                <a:schemeClr val="tx2"/>
              </a:solidFill>
              <a:latin typeface="Times New Roman" panose="02020603050405020304" pitchFamily="18" charset="0"/>
              <a:cs typeface="Times New Roman" panose="02020603050405020304" pitchFamily="18" charset="0"/>
            </a:endParaRPr>
          </a:p>
        </p:txBody>
      </p:sp>
      <p:grpSp>
        <p:nvGrpSpPr>
          <p:cNvPr id="12" name="Group 11">
            <a:extLst>
              <a:ext uri="{FF2B5EF4-FFF2-40B4-BE49-F238E27FC236}">
                <a16:creationId xmlns:a16="http://schemas.microsoft.com/office/drawing/2014/main" id="{5E02D55A-F529-4B19-BAF9-F63240A7B4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3839" y="0"/>
            <a:ext cx="4324865" cy="2641149"/>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60367E3C-3947-493D-9458-5955DB20AE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1E8D9785-21DB-4CE6-B138-2999AD6161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43AA5AD5-8F29-4165-8112-305DDDDDD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2A4EC0CF-F38F-4D7F-B48D-9A26E814DF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CA98D273-F30C-11E0-F7BA-C009D425D546}"/>
              </a:ext>
            </a:extLst>
          </p:cNvPr>
          <p:cNvSpPr>
            <a:spLocks noGrp="1"/>
          </p:cNvSpPr>
          <p:nvPr>
            <p:ph idx="1"/>
          </p:nvPr>
        </p:nvSpPr>
        <p:spPr>
          <a:xfrm>
            <a:off x="4345710" y="1653953"/>
            <a:ext cx="7502447" cy="3751732"/>
          </a:xfrm>
        </p:spPr>
        <p:txBody>
          <a:bodyPr vert="horz" lIns="91440" tIns="45720" rIns="91440" bIns="45720" rtlCol="0" anchor="ctr">
            <a:noAutofit/>
          </a:bodyPr>
          <a:lstStyle/>
          <a:p>
            <a:r>
              <a:rPr lang="en-GB" sz="1800" dirty="0">
                <a:solidFill>
                  <a:schemeClr val="tx2"/>
                </a:solidFill>
                <a:latin typeface="Times New Roman" panose="02020603050405020304" pitchFamily="18" charset="0"/>
                <a:cs typeface="Times New Roman" panose="02020603050405020304" pitchFamily="18" charset="0"/>
              </a:rPr>
              <a:t>As per the Global TB Report 2021, in 2020, Tuberculosis was responsible for an estimated 0.5 million deaths in India with an estimated 2.6 million incidental TB cases. The global estimate of ‘missing TB cases’ is 4 million. </a:t>
            </a:r>
          </a:p>
          <a:p>
            <a:endParaRPr lang="en-GB" sz="1800" dirty="0">
              <a:solidFill>
                <a:schemeClr val="tx2"/>
              </a:solidFill>
              <a:latin typeface="Times New Roman" panose="02020603050405020304" pitchFamily="18" charset="0"/>
              <a:cs typeface="Times New Roman" panose="02020603050405020304" pitchFamily="18" charset="0"/>
            </a:endParaRPr>
          </a:p>
          <a:p>
            <a:r>
              <a:rPr lang="en-GB" sz="1800" dirty="0">
                <a:solidFill>
                  <a:schemeClr val="tx2"/>
                </a:solidFill>
                <a:latin typeface="Times New Roman" panose="02020603050405020304" pitchFamily="18" charset="0"/>
                <a:cs typeface="Times New Roman" panose="02020603050405020304" pitchFamily="18" charset="0"/>
              </a:rPr>
              <a:t>A major priority for TB diagnostic research at a global level is a rapid, non-invasive triaging test to screen populations for TB. The WHO emphasizes that more proactive efforts are required to close this case-detection gap to move closer towards TB elimination.</a:t>
            </a:r>
          </a:p>
        </p:txBody>
      </p:sp>
      <p:grpSp>
        <p:nvGrpSpPr>
          <p:cNvPr id="18" name="Group 17">
            <a:extLst>
              <a:ext uri="{FF2B5EF4-FFF2-40B4-BE49-F238E27FC236}">
                <a16:creationId xmlns:a16="http://schemas.microsoft.com/office/drawing/2014/main" id="{47A3A52F-BCB3-444D-9372-EE018B135C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8535970" y="4114799"/>
            <a:ext cx="3655725" cy="2743201"/>
            <a:chOff x="-305" y="-1"/>
            <a:chExt cx="3832880" cy="2876136"/>
          </a:xfrm>
        </p:grpSpPr>
        <p:sp>
          <p:nvSpPr>
            <p:cNvPr id="19" name="Freeform: Shape 18">
              <a:extLst>
                <a:ext uri="{FF2B5EF4-FFF2-40B4-BE49-F238E27FC236}">
                  <a16:creationId xmlns:a16="http://schemas.microsoft.com/office/drawing/2014/main" id="{91E32C13-DED6-4967-85B8-68DD77103F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38DDA515-BC6A-47FB-951E-E1E7928750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B97EEFA7-6787-4EC0-8284-6D3D273061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1A9621AC-50AB-4B43-896D-78FE571A38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7" name="Straight Connector 16"/>
          <p:cNvCxnSpPr/>
          <p:nvPr/>
        </p:nvCxnSpPr>
        <p:spPr>
          <a:xfrm rot="16200000" flipH="1">
            <a:off x="2259240" y="3482124"/>
            <a:ext cx="3524605" cy="2124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23CAE76E-A760-05D0-4C5E-EC1C13A89E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828799" cy="860814"/>
          </a:xfrm>
          <a:prstGeom prst="rect">
            <a:avLst/>
          </a:prstGeom>
        </p:spPr>
      </p:pic>
    </p:spTree>
    <p:extLst>
      <p:ext uri="{BB962C8B-B14F-4D97-AF65-F5344CB8AC3E}">
        <p14:creationId xmlns:p14="http://schemas.microsoft.com/office/powerpoint/2010/main" val="34454723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4053CBF-3932-45FF-8285-EE5146085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2E751C04-BEA6-446B-A678-9C74819EBD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2625A013-D9BE-43C4-AF21-6F2B003EFB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F7875715-EC2E-457F-851D-F6C817685F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F7E41CC6-0C83-40EE-80BB-79394D9E9B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00603498-5DFE-4D26-BFB5-C9269C9BD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1FCB922E-F0FC-7772-9460-A5E000A0E107}"/>
              </a:ext>
            </a:extLst>
          </p:cNvPr>
          <p:cNvSpPr>
            <a:spLocks noGrp="1"/>
          </p:cNvSpPr>
          <p:nvPr>
            <p:ph type="title"/>
          </p:nvPr>
        </p:nvSpPr>
        <p:spPr>
          <a:xfrm>
            <a:off x="3027924" y="183079"/>
            <a:ext cx="5754696" cy="1837349"/>
          </a:xfrm>
        </p:spPr>
        <p:txBody>
          <a:bodyPr>
            <a:normAutofit/>
          </a:bodyPr>
          <a:lstStyle/>
          <a:p>
            <a:pPr algn="ctr"/>
            <a:r>
              <a:rPr lang="en-GB" sz="4000" b="1" dirty="0">
                <a:solidFill>
                  <a:schemeClr val="tx2"/>
                </a:solidFill>
                <a:latin typeface="Times New Roman" panose="02020603050405020304" pitchFamily="18" charset="0"/>
                <a:cs typeface="Times New Roman" panose="02020603050405020304" pitchFamily="18" charset="0"/>
              </a:rPr>
              <a:t>Rationale</a:t>
            </a:r>
            <a:r>
              <a:rPr lang="en-GB" sz="3600" b="1" dirty="0">
                <a:solidFill>
                  <a:schemeClr val="tx2"/>
                </a:solidFill>
                <a:latin typeface="Times New Roman" panose="02020603050405020304" pitchFamily="18" charset="0"/>
                <a:cs typeface="Times New Roman" panose="02020603050405020304" pitchFamily="18" charset="0"/>
              </a:rPr>
              <a:t> </a:t>
            </a:r>
            <a:endParaRPr lang="en-US" sz="3600" b="1" dirty="0">
              <a:solidFill>
                <a:schemeClr val="tx2"/>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23B32AF-2A88-2BAD-90CA-E54BB6EB2B5D}"/>
              </a:ext>
            </a:extLst>
          </p:cNvPr>
          <p:cNvSpPr>
            <a:spLocks noGrp="1"/>
          </p:cNvSpPr>
          <p:nvPr>
            <p:ph idx="1"/>
          </p:nvPr>
        </p:nvSpPr>
        <p:spPr>
          <a:xfrm>
            <a:off x="1417747" y="2213637"/>
            <a:ext cx="9669810" cy="2534773"/>
          </a:xfrm>
        </p:spPr>
        <p:txBody>
          <a:bodyPr vert="horz" lIns="91440" tIns="45720" rIns="91440" bIns="45720" rtlCol="0" anchor="t">
            <a:noAutofit/>
          </a:bodyPr>
          <a:lstStyle/>
          <a:p>
            <a:r>
              <a:rPr lang="en-GB" sz="1800" dirty="0">
                <a:solidFill>
                  <a:schemeClr val="tx2"/>
                </a:solidFill>
                <a:latin typeface="Times New Roman" panose="02020603050405020304" pitchFamily="18" charset="0"/>
                <a:cs typeface="Times New Roman" panose="02020603050405020304" pitchFamily="18" charset="0"/>
              </a:rPr>
              <a:t>Given the condition of Tuberculosis in India, improved performance in scaling up of TB related activities is very much crucial. To reach the goal of TB eradication 5 years ahead of the global target of 2030 by 2025 .</a:t>
            </a:r>
          </a:p>
          <a:p>
            <a:endParaRPr lang="en-GB" sz="1800" dirty="0">
              <a:solidFill>
                <a:schemeClr val="tx2"/>
              </a:solidFill>
              <a:latin typeface="Times New Roman" panose="02020603050405020304" pitchFamily="18" charset="0"/>
              <a:cs typeface="Times New Roman" panose="02020603050405020304" pitchFamily="18" charset="0"/>
            </a:endParaRPr>
          </a:p>
          <a:p>
            <a:r>
              <a:rPr lang="en-GB" sz="1800" dirty="0">
                <a:solidFill>
                  <a:schemeClr val="tx2"/>
                </a:solidFill>
                <a:latin typeface="Times New Roman" panose="02020603050405020304" pitchFamily="18" charset="0"/>
                <a:cs typeface="Times New Roman" panose="02020603050405020304" pitchFamily="18" charset="0"/>
              </a:rPr>
              <a:t>It is very well possible to close the case detection gaps by advanced technological solutions providing faster, non-invasive solutions which may not require relying on expert and skilled personnel.</a:t>
            </a:r>
          </a:p>
          <a:p>
            <a:endParaRPr lang="en-GB" sz="1800" dirty="0">
              <a:solidFill>
                <a:schemeClr val="tx2"/>
              </a:solidFill>
              <a:latin typeface="Times New Roman" panose="02020603050405020304" pitchFamily="18" charset="0"/>
              <a:cs typeface="Times New Roman" panose="02020603050405020304" pitchFamily="18" charset="0"/>
            </a:endParaRPr>
          </a:p>
          <a:p>
            <a:r>
              <a:rPr lang="en-GB" sz="1800" dirty="0">
                <a:solidFill>
                  <a:schemeClr val="tx2"/>
                </a:solidFill>
                <a:latin typeface="Times New Roman" panose="02020603050405020304" pitchFamily="18" charset="0"/>
                <a:cs typeface="Times New Roman" panose="02020603050405020304" pitchFamily="18" charset="0"/>
              </a:rPr>
              <a:t>Artificial Intelligence and Machine learning algorithms are increasingly being used in primary healthcare. They are used for prevention screening, diagnosis, treatment, prediction and in other domains as well. </a:t>
            </a:r>
          </a:p>
        </p:txBody>
      </p:sp>
      <p:grpSp>
        <p:nvGrpSpPr>
          <p:cNvPr id="18" name="Group 17">
            <a:extLst>
              <a:ext uri="{FF2B5EF4-FFF2-40B4-BE49-F238E27FC236}">
                <a16:creationId xmlns:a16="http://schemas.microsoft.com/office/drawing/2014/main" id="{B63ACBA3-DEFD-4C6D-BBA0-64468FA99C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62F7819D-2B89-4D80-A1C3-8B318116BA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B7065990-2350-41B3-858B-20EF8744F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58DA7EC7-CAA0-4665-AA29-BFBA806ECA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B1132A14-489F-4CED-B626-2A1711C987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 name="Picture 4">
            <a:extLst>
              <a:ext uri="{FF2B5EF4-FFF2-40B4-BE49-F238E27FC236}">
                <a16:creationId xmlns:a16="http://schemas.microsoft.com/office/drawing/2014/main" id="{DFC67E27-0ABD-3EF0-2F8F-9FE9E1266B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741713" cy="819823"/>
          </a:xfrm>
          <a:prstGeom prst="rect">
            <a:avLst/>
          </a:prstGeom>
        </p:spPr>
      </p:pic>
    </p:spTree>
    <p:extLst>
      <p:ext uri="{BB962C8B-B14F-4D97-AF65-F5344CB8AC3E}">
        <p14:creationId xmlns:p14="http://schemas.microsoft.com/office/powerpoint/2010/main" val="715625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F3856E9-4239-4EE7-A372-FDCF4882FD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CC9CDCF-90F8-42B0-BD0A-794C526880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30095"/>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3" name="Group 12">
            <a:extLst>
              <a:ext uri="{FF2B5EF4-FFF2-40B4-BE49-F238E27FC236}">
                <a16:creationId xmlns:a16="http://schemas.microsoft.com/office/drawing/2014/main" id="{C07D05FE-3FB8-4314-A050-9AB40814D71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11219"/>
            <a:ext cx="5646974" cy="6483075"/>
            <a:chOff x="-19221" y="0"/>
            <a:chExt cx="5646974" cy="6483075"/>
          </a:xfrm>
        </p:grpSpPr>
        <p:sp>
          <p:nvSpPr>
            <p:cNvPr id="14" name="Freeform: Shape 13">
              <a:extLst>
                <a:ext uri="{FF2B5EF4-FFF2-40B4-BE49-F238E27FC236}">
                  <a16:creationId xmlns:a16="http://schemas.microsoft.com/office/drawing/2014/main" id="{BDDC6C42-DDD5-4105-85F2-9C052563AE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DFB95E12-4EF0-42F7-BCF9-AD31B4C8EB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338F8B2-67A9-4086-9341-7705CAB6F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E653AAAF-CCEF-494B-9366-16BB3815A6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34B356D9-49C3-412F-8E03-AC9AE83716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14A0E288-03C9-9D01-ABF5-E2524883C818}"/>
              </a:ext>
            </a:extLst>
          </p:cNvPr>
          <p:cNvSpPr>
            <a:spLocks noGrp="1"/>
          </p:cNvSpPr>
          <p:nvPr>
            <p:ph type="title"/>
          </p:nvPr>
        </p:nvSpPr>
        <p:spPr>
          <a:xfrm>
            <a:off x="1197217" y="1953963"/>
            <a:ext cx="3659777" cy="2820908"/>
          </a:xfrm>
        </p:spPr>
        <p:txBody>
          <a:bodyPr>
            <a:normAutofit/>
          </a:bodyPr>
          <a:lstStyle/>
          <a:p>
            <a:r>
              <a:rPr lang="en-GB" sz="4000" b="1" dirty="0">
                <a:solidFill>
                  <a:schemeClr val="tx2"/>
                </a:solidFill>
                <a:latin typeface="Times New Roman" panose="02020603050405020304" pitchFamily="18" charset="0"/>
                <a:cs typeface="Times New Roman" panose="02020603050405020304" pitchFamily="18" charset="0"/>
              </a:rPr>
              <a:t>Objectives </a:t>
            </a:r>
            <a:endParaRPr lang="en-US" sz="4000" dirty="0">
              <a:solidFill>
                <a:schemeClr val="tx2"/>
              </a:solidFill>
              <a:latin typeface="Times New Roman" panose="02020603050405020304" pitchFamily="18" charset="0"/>
              <a:cs typeface="Times New Roman" panose="02020603050405020304" pitchFamily="18" charset="0"/>
            </a:endParaRPr>
          </a:p>
        </p:txBody>
      </p:sp>
      <p:graphicFrame>
        <p:nvGraphicFramePr>
          <p:cNvPr id="5" name="Content Placeholder 2">
            <a:extLst>
              <a:ext uri="{FF2B5EF4-FFF2-40B4-BE49-F238E27FC236}">
                <a16:creationId xmlns:a16="http://schemas.microsoft.com/office/drawing/2014/main" id="{4E5E8239-0721-A929-4953-80CD633EE04F}"/>
              </a:ext>
            </a:extLst>
          </p:cNvPr>
          <p:cNvGraphicFramePr>
            <a:graphicFrameLocks noGrp="1"/>
          </p:cNvGraphicFramePr>
          <p:nvPr>
            <p:ph idx="1"/>
            <p:extLst>
              <p:ext uri="{D42A27DB-BD31-4B8C-83A1-F6EECF244321}">
                <p14:modId xmlns:p14="http://schemas.microsoft.com/office/powerpoint/2010/main" val="3982193209"/>
              </p:ext>
            </p:extLst>
          </p:nvPr>
        </p:nvGraphicFramePr>
        <p:xfrm>
          <a:off x="6091238" y="955653"/>
          <a:ext cx="5115491" cy="49478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a:extLst>
              <a:ext uri="{FF2B5EF4-FFF2-40B4-BE49-F238E27FC236}">
                <a16:creationId xmlns:a16="http://schemas.microsoft.com/office/drawing/2014/main" id="{F1AC27AD-8F53-4C9F-C2C7-1B8E55C96CC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 y="23814"/>
            <a:ext cx="1460352" cy="687386"/>
          </a:xfrm>
          <a:prstGeom prst="rect">
            <a:avLst/>
          </a:prstGeom>
        </p:spPr>
      </p:pic>
    </p:spTree>
    <p:extLst>
      <p:ext uri="{BB962C8B-B14F-4D97-AF65-F5344CB8AC3E}">
        <p14:creationId xmlns:p14="http://schemas.microsoft.com/office/powerpoint/2010/main" val="32644210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89C5E17-24D0-4696-A3C5-A2261FB455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929B58F-2358-44CC-ACE5-EF1BD3C6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152955BC-8EAF-90F0-A0BE-247F4F6E7245}"/>
              </a:ext>
            </a:extLst>
          </p:cNvPr>
          <p:cNvSpPr>
            <a:spLocks noGrp="1"/>
          </p:cNvSpPr>
          <p:nvPr>
            <p:ph type="title"/>
          </p:nvPr>
        </p:nvSpPr>
        <p:spPr>
          <a:xfrm>
            <a:off x="621457" y="1243013"/>
            <a:ext cx="4697245" cy="4371974"/>
          </a:xfrm>
        </p:spPr>
        <p:txBody>
          <a:bodyPr>
            <a:normAutofit/>
          </a:bodyPr>
          <a:lstStyle/>
          <a:p>
            <a:r>
              <a:rPr lang="en-GB" sz="4000" b="1" dirty="0">
                <a:solidFill>
                  <a:schemeClr val="tx2"/>
                </a:solidFill>
                <a:latin typeface="Times New Roman" panose="02020603050405020304" pitchFamily="18" charset="0"/>
                <a:cs typeface="Times New Roman" panose="02020603050405020304" pitchFamily="18" charset="0"/>
              </a:rPr>
              <a:t>Research Question </a:t>
            </a:r>
            <a:endParaRPr lang="en-US" sz="4000" dirty="0">
              <a:solidFill>
                <a:schemeClr val="tx2"/>
              </a:solidFill>
              <a:latin typeface="Times New Roman" panose="02020603050405020304" pitchFamily="18" charset="0"/>
              <a:cs typeface="Times New Roman" panose="02020603050405020304" pitchFamily="18" charset="0"/>
            </a:endParaRPr>
          </a:p>
        </p:txBody>
      </p:sp>
      <p:grpSp>
        <p:nvGrpSpPr>
          <p:cNvPr id="3" name="Group 11">
            <a:extLst>
              <a:ext uri="{FF2B5EF4-FFF2-40B4-BE49-F238E27FC236}">
                <a16:creationId xmlns:a16="http://schemas.microsoft.com/office/drawing/2014/main" id="{09DA5303-A1AF-4830-806C-51FCD96188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39016" y="0"/>
            <a:ext cx="7852984" cy="6863285"/>
            <a:chOff x="4339016" y="-11084"/>
            <a:chExt cx="7852984" cy="6863285"/>
          </a:xfrm>
        </p:grpSpPr>
        <p:sp>
          <p:nvSpPr>
            <p:cNvPr id="20" name="Freeform: Shape 12">
              <a:extLst>
                <a:ext uri="{FF2B5EF4-FFF2-40B4-BE49-F238E27FC236}">
                  <a16:creationId xmlns:a16="http://schemas.microsoft.com/office/drawing/2014/main" id="{4FAAA8C8-4EB7-45F1-BF24-3EF0F4DC4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97348" y="-5798"/>
              <a:ext cx="7294652" cy="6857999"/>
            </a:xfrm>
            <a:custGeom>
              <a:avLst/>
              <a:gdLst>
                <a:gd name="connsiteX0" fmla="*/ 7294652 w 7294652"/>
                <a:gd name="connsiteY0" fmla="*/ 6063030 h 6857999"/>
                <a:gd name="connsiteX1" fmla="*/ 7294652 w 7294652"/>
                <a:gd name="connsiteY1" fmla="*/ 6857999 h 6857999"/>
                <a:gd name="connsiteX2" fmla="*/ 6248575 w 7294652"/>
                <a:gd name="connsiteY2" fmla="*/ 6857999 h 6857999"/>
                <a:gd name="connsiteX3" fmla="*/ 6477898 w 7294652"/>
                <a:gd name="connsiteY3" fmla="*/ 6700973 h 6857999"/>
                <a:gd name="connsiteX4" fmla="*/ 6647884 w 7294652"/>
                <a:gd name="connsiteY4" fmla="*/ 6572752 h 6857999"/>
                <a:gd name="connsiteX5" fmla="*/ 6817698 w 7294652"/>
                <a:gd name="connsiteY5" fmla="*/ 6440235 h 6857999"/>
                <a:gd name="connsiteX6" fmla="*/ 7161451 w 7294652"/>
                <a:gd name="connsiteY6" fmla="*/ 6165232 h 6857999"/>
                <a:gd name="connsiteX7" fmla="*/ 1673436 w 7294652"/>
                <a:gd name="connsiteY7" fmla="*/ 0 h 6857999"/>
                <a:gd name="connsiteX8" fmla="*/ 2394951 w 7294652"/>
                <a:gd name="connsiteY8" fmla="*/ 0 h 6857999"/>
                <a:gd name="connsiteX9" fmla="*/ 2244659 w 7294652"/>
                <a:gd name="connsiteY9" fmla="*/ 100763 h 6857999"/>
                <a:gd name="connsiteX10" fmla="*/ 1743903 w 7294652"/>
                <a:gd name="connsiteY10" fmla="*/ 498975 h 6857999"/>
                <a:gd name="connsiteX11" fmla="*/ 1163821 w 7294652"/>
                <a:gd name="connsiteY11" fmla="*/ 1121514 h 6857999"/>
                <a:gd name="connsiteX12" fmla="*/ 704911 w 7294652"/>
                <a:gd name="connsiteY12" fmla="*/ 1837036 h 6857999"/>
                <a:gd name="connsiteX13" fmla="*/ 393472 w 7294652"/>
                <a:gd name="connsiteY13" fmla="*/ 2627669 h 6857999"/>
                <a:gd name="connsiteX14" fmla="*/ 280032 w 7294652"/>
                <a:gd name="connsiteY14" fmla="*/ 3472097 h 6857999"/>
                <a:gd name="connsiteX15" fmla="*/ 327813 w 7294652"/>
                <a:gd name="connsiteY15" fmla="*/ 3884602 h 6857999"/>
                <a:gd name="connsiteX16" fmla="*/ 469096 w 7294652"/>
                <a:gd name="connsiteY16" fmla="*/ 4270809 h 6857999"/>
                <a:gd name="connsiteX17" fmla="*/ 567581 w 7294652"/>
                <a:gd name="connsiteY17" fmla="*/ 4452482 h 6857999"/>
                <a:gd name="connsiteX18" fmla="*/ 680677 w 7294652"/>
                <a:gd name="connsiteY18" fmla="*/ 4628484 h 6857999"/>
                <a:gd name="connsiteX19" fmla="*/ 941928 w 7294652"/>
                <a:gd name="connsiteY19" fmla="*/ 4968628 h 6857999"/>
                <a:gd name="connsiteX20" fmla="*/ 1224665 w 7294652"/>
                <a:gd name="connsiteY20" fmla="*/ 5311349 h 6857999"/>
                <a:gd name="connsiteX21" fmla="*/ 1365259 w 7294652"/>
                <a:gd name="connsiteY21" fmla="*/ 5490273 h 6857999"/>
                <a:gd name="connsiteX22" fmla="*/ 1432808 w 7294652"/>
                <a:gd name="connsiteY22" fmla="*/ 5577931 h 6857999"/>
                <a:gd name="connsiteX23" fmla="*/ 1498980 w 7294652"/>
                <a:gd name="connsiteY23" fmla="*/ 5662148 h 6857999"/>
                <a:gd name="connsiteX24" fmla="*/ 2067548 w 7294652"/>
                <a:gd name="connsiteY24" fmla="*/ 6283312 h 6857999"/>
                <a:gd name="connsiteX25" fmla="*/ 2369879 w 7294652"/>
                <a:gd name="connsiteY25" fmla="*/ 6562782 h 6857999"/>
                <a:gd name="connsiteX26" fmla="*/ 2686645 w 7294652"/>
                <a:gd name="connsiteY26" fmla="*/ 6820598 h 6857999"/>
                <a:gd name="connsiteX27" fmla="*/ 2738907 w 7294652"/>
                <a:gd name="connsiteY27" fmla="*/ 6857999 h 6857999"/>
                <a:gd name="connsiteX28" fmla="*/ 1731787 w 7294652"/>
                <a:gd name="connsiteY28" fmla="*/ 6857999 h 6857999"/>
                <a:gd name="connsiteX29" fmla="*/ 1607949 w 7294652"/>
                <a:gd name="connsiteY29" fmla="*/ 6732770 h 6857999"/>
                <a:gd name="connsiteX30" fmla="*/ 1309057 w 7294652"/>
                <a:gd name="connsiteY30" fmla="*/ 6370109 h 6857999"/>
                <a:gd name="connsiteX31" fmla="*/ 1048147 w 7294652"/>
                <a:gd name="connsiteY31" fmla="*/ 5986138 h 6857999"/>
                <a:gd name="connsiteX32" fmla="*/ 987131 w 7294652"/>
                <a:gd name="connsiteY32" fmla="*/ 5888512 h 6857999"/>
                <a:gd name="connsiteX33" fmla="*/ 928866 w 7294652"/>
                <a:gd name="connsiteY33" fmla="*/ 5793463 h 6857999"/>
                <a:gd name="connsiteX34" fmla="*/ 813708 w 7294652"/>
                <a:gd name="connsiteY34" fmla="*/ 5609556 h 6857999"/>
                <a:gd name="connsiteX35" fmla="*/ 574972 w 7294652"/>
                <a:gd name="connsiteY35" fmla="*/ 5231598 h 6857999"/>
                <a:gd name="connsiteX36" fmla="*/ 342424 w 7294652"/>
                <a:gd name="connsiteY36" fmla="*/ 4834048 h 6857999"/>
                <a:gd name="connsiteX37" fmla="*/ 237579 w 7294652"/>
                <a:gd name="connsiteY37" fmla="*/ 4623500 h 6857999"/>
                <a:gd name="connsiteX38" fmla="*/ 148373 w 7294652"/>
                <a:gd name="connsiteY38" fmla="*/ 4404356 h 6857999"/>
                <a:gd name="connsiteX39" fmla="*/ 79623 w 7294652"/>
                <a:gd name="connsiteY39" fmla="*/ 4175762 h 6857999"/>
                <a:gd name="connsiteX40" fmla="*/ 54185 w 7294652"/>
                <a:gd name="connsiteY40" fmla="*/ 4059229 h 6857999"/>
                <a:gd name="connsiteX41" fmla="*/ 43013 w 7294652"/>
                <a:gd name="connsiteY41" fmla="*/ 4000790 h 6857999"/>
                <a:gd name="connsiteX42" fmla="*/ 33734 w 7294652"/>
                <a:gd name="connsiteY42" fmla="*/ 3942180 h 6857999"/>
                <a:gd name="connsiteX43" fmla="*/ 45 w 7294652"/>
                <a:gd name="connsiteY43" fmla="*/ 3472097 h 6857999"/>
                <a:gd name="connsiteX44" fmla="*/ 95436 w 7294652"/>
                <a:gd name="connsiteY44" fmla="*/ 2557372 h 6857999"/>
                <a:gd name="connsiteX45" fmla="*/ 382126 w 7294652"/>
                <a:gd name="connsiteY45" fmla="*/ 1680799 h 6857999"/>
                <a:gd name="connsiteX46" fmla="*/ 1457043 w 7294652"/>
                <a:gd name="connsiteY46" fmla="*/ 19217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294652" h="6857999">
                  <a:moveTo>
                    <a:pt x="7294652" y="6063030"/>
                  </a:moveTo>
                  <a:lnTo>
                    <a:pt x="7294652" y="6857999"/>
                  </a:lnTo>
                  <a:lnTo>
                    <a:pt x="6248575" y="6857999"/>
                  </a:lnTo>
                  <a:lnTo>
                    <a:pt x="6477898" y="6700973"/>
                  </a:lnTo>
                  <a:cubicBezTo>
                    <a:pt x="6534790" y="6659378"/>
                    <a:pt x="6591336" y="6616237"/>
                    <a:pt x="6647884" y="6572752"/>
                  </a:cubicBezTo>
                  <a:cubicBezTo>
                    <a:pt x="6704432" y="6529268"/>
                    <a:pt x="6761151" y="6485095"/>
                    <a:pt x="6817698" y="6440235"/>
                  </a:cubicBezTo>
                  <a:lnTo>
                    <a:pt x="7161451" y="6165232"/>
                  </a:lnTo>
                  <a:close/>
                  <a:moveTo>
                    <a:pt x="1673436" y="0"/>
                  </a:moveTo>
                  <a:lnTo>
                    <a:pt x="2394951" y="0"/>
                  </a:lnTo>
                  <a:lnTo>
                    <a:pt x="2244659" y="100763"/>
                  </a:lnTo>
                  <a:cubicBezTo>
                    <a:pt x="2071051" y="224086"/>
                    <a:pt x="1903860" y="356975"/>
                    <a:pt x="1743903" y="498975"/>
                  </a:cubicBezTo>
                  <a:cubicBezTo>
                    <a:pt x="1533218" y="689638"/>
                    <a:pt x="1339146" y="897902"/>
                    <a:pt x="1163821" y="1121514"/>
                  </a:cubicBezTo>
                  <a:cubicBezTo>
                    <a:pt x="988284" y="1344764"/>
                    <a:pt x="834608" y="1584376"/>
                    <a:pt x="704911" y="1837036"/>
                  </a:cubicBezTo>
                  <a:cubicBezTo>
                    <a:pt x="573950" y="2089059"/>
                    <a:pt x="469577" y="2354041"/>
                    <a:pt x="393472" y="2627669"/>
                  </a:cubicBezTo>
                  <a:cubicBezTo>
                    <a:pt x="318269" y="2902842"/>
                    <a:pt x="280119" y="3186833"/>
                    <a:pt x="280032" y="3472097"/>
                  </a:cubicBezTo>
                  <a:cubicBezTo>
                    <a:pt x="280349" y="3610956"/>
                    <a:pt x="296380" y="3749334"/>
                    <a:pt x="327813" y="3884602"/>
                  </a:cubicBezTo>
                  <a:cubicBezTo>
                    <a:pt x="360878" y="4018046"/>
                    <a:pt x="408244" y="4147540"/>
                    <a:pt x="469096" y="4270809"/>
                  </a:cubicBezTo>
                  <a:cubicBezTo>
                    <a:pt x="499175" y="4332511"/>
                    <a:pt x="532347" y="4393012"/>
                    <a:pt x="567581" y="4452482"/>
                  </a:cubicBezTo>
                  <a:cubicBezTo>
                    <a:pt x="602815" y="4511953"/>
                    <a:pt x="641144" y="4570562"/>
                    <a:pt x="680677" y="4628484"/>
                  </a:cubicBezTo>
                  <a:cubicBezTo>
                    <a:pt x="760771" y="4743985"/>
                    <a:pt x="849802" y="4856048"/>
                    <a:pt x="941928" y="4968628"/>
                  </a:cubicBezTo>
                  <a:cubicBezTo>
                    <a:pt x="1034055" y="5081206"/>
                    <a:pt x="1130994" y="5193958"/>
                    <a:pt x="1224665" y="5311349"/>
                  </a:cubicBezTo>
                  <a:cubicBezTo>
                    <a:pt x="1271987" y="5369787"/>
                    <a:pt x="1318853" y="5429429"/>
                    <a:pt x="1365259" y="5490273"/>
                  </a:cubicBezTo>
                  <a:lnTo>
                    <a:pt x="1432808" y="5577931"/>
                  </a:lnTo>
                  <a:cubicBezTo>
                    <a:pt x="1454979" y="5605947"/>
                    <a:pt x="1476121" y="5634821"/>
                    <a:pt x="1498980" y="5662148"/>
                  </a:cubicBezTo>
                  <a:cubicBezTo>
                    <a:pt x="1676323" y="5880038"/>
                    <a:pt x="1866158" y="6087441"/>
                    <a:pt x="2067548" y="6283312"/>
                  </a:cubicBezTo>
                  <a:cubicBezTo>
                    <a:pt x="2166203" y="6379907"/>
                    <a:pt x="2266974" y="6473064"/>
                    <a:pt x="2369879" y="6562782"/>
                  </a:cubicBezTo>
                  <a:cubicBezTo>
                    <a:pt x="2473005" y="6652331"/>
                    <a:pt x="2577677" y="6738957"/>
                    <a:pt x="2686645" y="6820598"/>
                  </a:cubicBezTo>
                  <a:lnTo>
                    <a:pt x="2738907" y="6857999"/>
                  </a:lnTo>
                  <a:lnTo>
                    <a:pt x="1731787" y="6857999"/>
                  </a:lnTo>
                  <a:lnTo>
                    <a:pt x="1607949" y="6732770"/>
                  </a:lnTo>
                  <a:cubicBezTo>
                    <a:pt x="1501232" y="6617903"/>
                    <a:pt x="1401421" y="6496799"/>
                    <a:pt x="1309057" y="6370109"/>
                  </a:cubicBezTo>
                  <a:cubicBezTo>
                    <a:pt x="1217103" y="6244469"/>
                    <a:pt x="1129618" y="6116590"/>
                    <a:pt x="1048147" y="5986138"/>
                  </a:cubicBezTo>
                  <a:cubicBezTo>
                    <a:pt x="1027179" y="5953825"/>
                    <a:pt x="1007414" y="5920996"/>
                    <a:pt x="987131" y="5888512"/>
                  </a:cubicBezTo>
                  <a:lnTo>
                    <a:pt x="928866" y="5793463"/>
                  </a:lnTo>
                  <a:cubicBezTo>
                    <a:pt x="891568" y="5732276"/>
                    <a:pt x="852725" y="5671260"/>
                    <a:pt x="813708" y="5609556"/>
                  </a:cubicBezTo>
                  <a:lnTo>
                    <a:pt x="574972" y="5231598"/>
                  </a:lnTo>
                  <a:cubicBezTo>
                    <a:pt x="495221" y="5103551"/>
                    <a:pt x="416158" y="4971549"/>
                    <a:pt x="342424" y="4834048"/>
                  </a:cubicBezTo>
                  <a:cubicBezTo>
                    <a:pt x="305641" y="4765298"/>
                    <a:pt x="270236" y="4695343"/>
                    <a:pt x="237579" y="4623500"/>
                  </a:cubicBezTo>
                  <a:cubicBezTo>
                    <a:pt x="204922" y="4551655"/>
                    <a:pt x="175187" y="4478607"/>
                    <a:pt x="148373" y="4404356"/>
                  </a:cubicBezTo>
                  <a:cubicBezTo>
                    <a:pt x="121561" y="4330107"/>
                    <a:pt x="99046" y="4252934"/>
                    <a:pt x="79623" y="4175762"/>
                  </a:cubicBezTo>
                  <a:cubicBezTo>
                    <a:pt x="70514" y="4136916"/>
                    <a:pt x="61577" y="4098245"/>
                    <a:pt x="54185" y="4059229"/>
                  </a:cubicBezTo>
                  <a:lnTo>
                    <a:pt x="43013" y="4000790"/>
                  </a:lnTo>
                  <a:lnTo>
                    <a:pt x="33734" y="3942180"/>
                  </a:lnTo>
                  <a:cubicBezTo>
                    <a:pt x="10461" y="3786581"/>
                    <a:pt x="-801" y="3629416"/>
                    <a:pt x="45" y="3472097"/>
                  </a:cubicBezTo>
                  <a:cubicBezTo>
                    <a:pt x="863" y="3164748"/>
                    <a:pt x="32824" y="2858275"/>
                    <a:pt x="95436" y="2557372"/>
                  </a:cubicBezTo>
                  <a:cubicBezTo>
                    <a:pt x="157549" y="2255281"/>
                    <a:pt x="253728" y="1961216"/>
                    <a:pt x="382126" y="1680799"/>
                  </a:cubicBezTo>
                  <a:cubicBezTo>
                    <a:pt x="639940" y="1120482"/>
                    <a:pt x="1015492" y="619117"/>
                    <a:pt x="1457043" y="192176"/>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77FC097-E4F2-4A45-82E8-3808FA553C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691345" y="-11084"/>
              <a:ext cx="7291350" cy="6858000"/>
            </a:xfrm>
            <a:custGeom>
              <a:avLst/>
              <a:gdLst>
                <a:gd name="connsiteX0" fmla="*/ 7291350 w 7291350"/>
                <a:gd name="connsiteY0" fmla="*/ 5718699 h 6858000"/>
                <a:gd name="connsiteX1" fmla="*/ 7291350 w 7291350"/>
                <a:gd name="connsiteY1" fmla="*/ 6806115 h 6858000"/>
                <a:gd name="connsiteX2" fmla="*/ 7224124 w 7291350"/>
                <a:gd name="connsiteY2" fmla="*/ 6858000 h 6858000"/>
                <a:gd name="connsiteX3" fmla="*/ 5607142 w 7291350"/>
                <a:gd name="connsiteY3" fmla="*/ 6858000 h 6858000"/>
                <a:gd name="connsiteX4" fmla="*/ 5736072 w 7291350"/>
                <a:gd name="connsiteY4" fmla="*/ 6801170 h 6858000"/>
                <a:gd name="connsiteX5" fmla="*/ 6949826 w 7291350"/>
                <a:gd name="connsiteY5" fmla="*/ 5983707 h 6858000"/>
                <a:gd name="connsiteX6" fmla="*/ 7220703 w 7291350"/>
                <a:gd name="connsiteY6" fmla="*/ 5773675 h 6858000"/>
                <a:gd name="connsiteX7" fmla="*/ 7218419 w 7291350"/>
                <a:gd name="connsiteY7" fmla="*/ 0 h 6858000"/>
                <a:gd name="connsiteX8" fmla="*/ 7291350 w 7291350"/>
                <a:gd name="connsiteY8" fmla="*/ 0 h 6858000"/>
                <a:gd name="connsiteX9" fmla="*/ 7291350 w 7291350"/>
                <a:gd name="connsiteY9" fmla="*/ 50138 h 6858000"/>
                <a:gd name="connsiteX10" fmla="*/ 1797607 w 7291350"/>
                <a:gd name="connsiteY10" fmla="*/ 0 h 6858000"/>
                <a:gd name="connsiteX11" fmla="*/ 3385676 w 7291350"/>
                <a:gd name="connsiteY11" fmla="*/ 0 h 6858000"/>
                <a:gd name="connsiteX12" fmla="*/ 3360567 w 7291350"/>
                <a:gd name="connsiteY12" fmla="*/ 11552 h 6858000"/>
                <a:gd name="connsiteX13" fmla="*/ 2267395 w 7291350"/>
                <a:gd name="connsiteY13" fmla="*/ 725831 h 6858000"/>
                <a:gd name="connsiteX14" fmla="*/ 1234074 w 7291350"/>
                <a:gd name="connsiteY14" fmla="*/ 2007171 h 6858000"/>
                <a:gd name="connsiteX15" fmla="*/ 859383 w 7291350"/>
                <a:gd name="connsiteY15" fmla="*/ 3498372 h 6858000"/>
                <a:gd name="connsiteX16" fmla="*/ 1479513 w 7291350"/>
                <a:gd name="connsiteY16" fmla="*/ 4883182 h 6858000"/>
                <a:gd name="connsiteX17" fmla="*/ 1791985 w 7291350"/>
                <a:gd name="connsiteY17" fmla="*/ 5322671 h 6858000"/>
                <a:gd name="connsiteX18" fmla="*/ 3397295 w 7291350"/>
                <a:gd name="connsiteY18" fmla="*/ 6784567 h 6858000"/>
                <a:gd name="connsiteX19" fmla="*/ 3590446 w 7291350"/>
                <a:gd name="connsiteY19" fmla="*/ 6858000 h 6858000"/>
                <a:gd name="connsiteX20" fmla="*/ 1970757 w 7291350"/>
                <a:gd name="connsiteY20" fmla="*/ 6858000 h 6858000"/>
                <a:gd name="connsiteX21" fmla="*/ 1735872 w 7291350"/>
                <a:gd name="connsiteY21" fmla="*/ 6627685 h 6858000"/>
                <a:gd name="connsiteX22" fmla="*/ 1080932 w 7291350"/>
                <a:gd name="connsiteY22" fmla="*/ 5805127 h 6858000"/>
                <a:gd name="connsiteX23" fmla="*/ 0 w 7291350"/>
                <a:gd name="connsiteY23" fmla="*/ 3498372 h 6858000"/>
                <a:gd name="connsiteX24" fmla="*/ 1708174 w 7291350"/>
                <a:gd name="connsiteY24" fmla="*/ 733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291350" h="6858000">
                  <a:moveTo>
                    <a:pt x="7291350" y="5718699"/>
                  </a:moveTo>
                  <a:lnTo>
                    <a:pt x="7291350" y="6806115"/>
                  </a:lnTo>
                  <a:lnTo>
                    <a:pt x="7224124" y="6858000"/>
                  </a:lnTo>
                  <a:lnTo>
                    <a:pt x="5607142" y="6858000"/>
                  </a:lnTo>
                  <a:lnTo>
                    <a:pt x="5736072" y="6801170"/>
                  </a:lnTo>
                  <a:cubicBezTo>
                    <a:pt x="6122313" y="6616106"/>
                    <a:pt x="6503069" y="6332805"/>
                    <a:pt x="6949826" y="5983707"/>
                  </a:cubicBezTo>
                  <a:cubicBezTo>
                    <a:pt x="7041094" y="5912378"/>
                    <a:pt x="7132358" y="5842426"/>
                    <a:pt x="7220703" y="5773675"/>
                  </a:cubicBezTo>
                  <a:close/>
                  <a:moveTo>
                    <a:pt x="7218419" y="0"/>
                  </a:moveTo>
                  <a:lnTo>
                    <a:pt x="7291350" y="0"/>
                  </a:lnTo>
                  <a:lnTo>
                    <a:pt x="7291350" y="50138"/>
                  </a:lnTo>
                  <a:close/>
                  <a:moveTo>
                    <a:pt x="1797607" y="0"/>
                  </a:moveTo>
                  <a:lnTo>
                    <a:pt x="3385676" y="0"/>
                  </a:lnTo>
                  <a:lnTo>
                    <a:pt x="3360567" y="11552"/>
                  </a:lnTo>
                  <a:cubicBezTo>
                    <a:pt x="2968013" y="202286"/>
                    <a:pt x="2600620" y="442170"/>
                    <a:pt x="2267395" y="725831"/>
                  </a:cubicBezTo>
                  <a:cubicBezTo>
                    <a:pt x="1824986" y="1104820"/>
                    <a:pt x="1477279" y="1536057"/>
                    <a:pt x="1234074" y="2007171"/>
                  </a:cubicBezTo>
                  <a:cubicBezTo>
                    <a:pt x="985368" y="2488770"/>
                    <a:pt x="859383" y="2990476"/>
                    <a:pt x="859383" y="3498372"/>
                  </a:cubicBezTo>
                  <a:cubicBezTo>
                    <a:pt x="859383" y="4010222"/>
                    <a:pt x="1060651" y="4308942"/>
                    <a:pt x="1479513" y="4883182"/>
                  </a:cubicBezTo>
                  <a:cubicBezTo>
                    <a:pt x="1580577" y="5021714"/>
                    <a:pt x="1685078" y="5164888"/>
                    <a:pt x="1791985" y="5322671"/>
                  </a:cubicBezTo>
                  <a:cubicBezTo>
                    <a:pt x="2283419" y="6046950"/>
                    <a:pt x="2796809" y="6521439"/>
                    <a:pt x="3397295" y="6784567"/>
                  </a:cubicBezTo>
                  <a:lnTo>
                    <a:pt x="3590446" y="6858000"/>
                  </a:lnTo>
                  <a:lnTo>
                    <a:pt x="1970757" y="6858000"/>
                  </a:lnTo>
                  <a:lnTo>
                    <a:pt x="1735872" y="6627685"/>
                  </a:lnTo>
                  <a:cubicBezTo>
                    <a:pt x="1502484" y="6382823"/>
                    <a:pt x="1285774" y="6107254"/>
                    <a:pt x="1080932" y="5805127"/>
                  </a:cubicBezTo>
                  <a:cubicBezTo>
                    <a:pt x="556365" y="5032027"/>
                    <a:pt x="0" y="4501616"/>
                    <a:pt x="0" y="3498372"/>
                  </a:cubicBezTo>
                  <a:cubicBezTo>
                    <a:pt x="0" y="2160829"/>
                    <a:pt x="685186" y="949872"/>
                    <a:pt x="1708174" y="7330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D0DF88B0-FA8A-47F5-8EAC-1880B1A51B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39016" y="-11084"/>
              <a:ext cx="7269107" cy="6858000"/>
            </a:xfrm>
            <a:custGeom>
              <a:avLst/>
              <a:gdLst>
                <a:gd name="connsiteX0" fmla="*/ 7269107 w 7269107"/>
                <a:gd name="connsiteY0" fmla="*/ 5518449 h 6858000"/>
                <a:gd name="connsiteX1" fmla="*/ 7269107 w 7269107"/>
                <a:gd name="connsiteY1" fmla="*/ 6823281 h 6858000"/>
                <a:gd name="connsiteX2" fmla="*/ 7224122 w 7269107"/>
                <a:gd name="connsiteY2" fmla="*/ 6858000 h 6858000"/>
                <a:gd name="connsiteX3" fmla="*/ 4927054 w 7269107"/>
                <a:gd name="connsiteY3" fmla="*/ 6858000 h 6858000"/>
                <a:gd name="connsiteX4" fmla="*/ 4982167 w 7269107"/>
                <a:gd name="connsiteY4" fmla="*/ 6852876 h 6858000"/>
                <a:gd name="connsiteX5" fmla="*/ 5743768 w 7269107"/>
                <a:gd name="connsiteY5" fmla="*/ 6606245 h 6858000"/>
                <a:gd name="connsiteX6" fmla="*/ 6843778 w 7269107"/>
                <a:gd name="connsiteY6" fmla="*/ 5848440 h 6858000"/>
                <a:gd name="connsiteX7" fmla="*/ 7115515 w 7269107"/>
                <a:gd name="connsiteY7" fmla="*/ 5637891 h 6858000"/>
                <a:gd name="connsiteX8" fmla="*/ 6870111 w 7269107"/>
                <a:gd name="connsiteY8" fmla="*/ 0 h 6858000"/>
                <a:gd name="connsiteX9" fmla="*/ 7269107 w 7269107"/>
                <a:gd name="connsiteY9" fmla="*/ 0 h 6858000"/>
                <a:gd name="connsiteX10" fmla="*/ 7269107 w 7269107"/>
                <a:gd name="connsiteY10" fmla="*/ 243137 h 6858000"/>
                <a:gd name="connsiteX11" fmla="*/ 7089989 w 7269107"/>
                <a:gd name="connsiteY11" fmla="*/ 119955 h 6858000"/>
                <a:gd name="connsiteX12" fmla="*/ 6952948 w 7269107"/>
                <a:gd name="connsiteY12" fmla="*/ 41521 h 6858000"/>
                <a:gd name="connsiteX13" fmla="*/ 1797606 w 7269107"/>
                <a:gd name="connsiteY13" fmla="*/ 0 h 6858000"/>
                <a:gd name="connsiteX14" fmla="*/ 3815328 w 7269107"/>
                <a:gd name="connsiteY14" fmla="*/ 0 h 6858000"/>
                <a:gd name="connsiteX15" fmla="*/ 3627371 w 7269107"/>
                <a:gd name="connsiteY15" fmla="*/ 77142 h 6858000"/>
                <a:gd name="connsiteX16" fmla="*/ 2379115 w 7269107"/>
                <a:gd name="connsiteY16" fmla="*/ 856285 h 6858000"/>
                <a:gd name="connsiteX17" fmla="*/ 1386699 w 7269107"/>
                <a:gd name="connsiteY17" fmla="*/ 2086062 h 6858000"/>
                <a:gd name="connsiteX18" fmla="*/ 1031258 w 7269107"/>
                <a:gd name="connsiteY18" fmla="*/ 3498372 h 6858000"/>
                <a:gd name="connsiteX19" fmla="*/ 1618904 w 7269107"/>
                <a:gd name="connsiteY19" fmla="*/ 4781604 h 6858000"/>
                <a:gd name="connsiteX20" fmla="*/ 1934812 w 7269107"/>
                <a:gd name="connsiteY20" fmla="*/ 5225904 h 6858000"/>
                <a:gd name="connsiteX21" fmla="*/ 3140010 w 7269107"/>
                <a:gd name="connsiteY21" fmla="*/ 6456196 h 6858000"/>
                <a:gd name="connsiteX22" fmla="*/ 4281662 w 7269107"/>
                <a:gd name="connsiteY22" fmla="*/ 6843305 h 6858000"/>
                <a:gd name="connsiteX23" fmla="*/ 4449058 w 7269107"/>
                <a:gd name="connsiteY23" fmla="*/ 6858000 h 6858000"/>
                <a:gd name="connsiteX24" fmla="*/ 1970756 w 7269107"/>
                <a:gd name="connsiteY24" fmla="*/ 6858000 h 6858000"/>
                <a:gd name="connsiteX25" fmla="*/ 1735871 w 7269107"/>
                <a:gd name="connsiteY25" fmla="*/ 6627685 h 6858000"/>
                <a:gd name="connsiteX26" fmla="*/ 1080930 w 7269107"/>
                <a:gd name="connsiteY26" fmla="*/ 5805127 h 6858000"/>
                <a:gd name="connsiteX27" fmla="*/ 0 w 7269107"/>
                <a:gd name="connsiteY27" fmla="*/ 3498372 h 6858000"/>
                <a:gd name="connsiteX28" fmla="*/ 1708172 w 7269107"/>
                <a:gd name="connsiteY28" fmla="*/ 733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269107" h="6858000">
                  <a:moveTo>
                    <a:pt x="7269107" y="5518449"/>
                  </a:moveTo>
                  <a:lnTo>
                    <a:pt x="7269107" y="6823281"/>
                  </a:lnTo>
                  <a:lnTo>
                    <a:pt x="7224122" y="6858000"/>
                  </a:lnTo>
                  <a:lnTo>
                    <a:pt x="4927054" y="6858000"/>
                  </a:lnTo>
                  <a:lnTo>
                    <a:pt x="4982167" y="6852876"/>
                  </a:lnTo>
                  <a:cubicBezTo>
                    <a:pt x="5236517" y="6821036"/>
                    <a:pt x="5483373" y="6740566"/>
                    <a:pt x="5743768" y="6606245"/>
                  </a:cubicBezTo>
                  <a:cubicBezTo>
                    <a:pt x="6099551" y="6422337"/>
                    <a:pt x="6452586" y="6154209"/>
                    <a:pt x="6843778" y="5848440"/>
                  </a:cubicBezTo>
                  <a:cubicBezTo>
                    <a:pt x="6935559" y="5776768"/>
                    <a:pt x="7026997" y="5706642"/>
                    <a:pt x="7115515" y="5637891"/>
                  </a:cubicBezTo>
                  <a:close/>
                  <a:moveTo>
                    <a:pt x="6870111" y="0"/>
                  </a:moveTo>
                  <a:lnTo>
                    <a:pt x="7269107" y="0"/>
                  </a:lnTo>
                  <a:lnTo>
                    <a:pt x="7269107" y="243137"/>
                  </a:lnTo>
                  <a:lnTo>
                    <a:pt x="7089989" y="119955"/>
                  </a:lnTo>
                  <a:cubicBezTo>
                    <a:pt x="7045081" y="92581"/>
                    <a:pt x="6999384" y="66425"/>
                    <a:pt x="6952948" y="41521"/>
                  </a:cubicBezTo>
                  <a:close/>
                  <a:moveTo>
                    <a:pt x="1797606" y="0"/>
                  </a:moveTo>
                  <a:lnTo>
                    <a:pt x="3815328" y="0"/>
                  </a:lnTo>
                  <a:lnTo>
                    <a:pt x="3627371" y="77142"/>
                  </a:lnTo>
                  <a:cubicBezTo>
                    <a:pt x="3175548" y="273822"/>
                    <a:pt x="2754868" y="536281"/>
                    <a:pt x="2379115" y="856285"/>
                  </a:cubicBezTo>
                  <a:cubicBezTo>
                    <a:pt x="1959736" y="1215679"/>
                    <a:pt x="1616497" y="1640901"/>
                    <a:pt x="1386699" y="2086062"/>
                  </a:cubicBezTo>
                  <a:cubicBezTo>
                    <a:pt x="1151572" y="2543083"/>
                    <a:pt x="1031258" y="3018150"/>
                    <a:pt x="1031258" y="3498372"/>
                  </a:cubicBezTo>
                  <a:cubicBezTo>
                    <a:pt x="1031258" y="3957455"/>
                    <a:pt x="1211213" y="4223692"/>
                    <a:pt x="1618904" y="4781604"/>
                  </a:cubicBezTo>
                  <a:cubicBezTo>
                    <a:pt x="1720826" y="4921339"/>
                    <a:pt x="1826186" y="5065887"/>
                    <a:pt x="1934812" y="5225904"/>
                  </a:cubicBezTo>
                  <a:cubicBezTo>
                    <a:pt x="2318957" y="5792064"/>
                    <a:pt x="2713069" y="6194600"/>
                    <a:pt x="3140010" y="6456196"/>
                  </a:cubicBezTo>
                  <a:cubicBezTo>
                    <a:pt x="3479423" y="6664512"/>
                    <a:pt x="3855769" y="6792387"/>
                    <a:pt x="4281662" y="6843305"/>
                  </a:cubicBezTo>
                  <a:lnTo>
                    <a:pt x="4449058" y="6858000"/>
                  </a:lnTo>
                  <a:lnTo>
                    <a:pt x="1970756" y="6858000"/>
                  </a:lnTo>
                  <a:lnTo>
                    <a:pt x="1735871" y="6627685"/>
                  </a:lnTo>
                  <a:cubicBezTo>
                    <a:pt x="1502482" y="6382823"/>
                    <a:pt x="1285773" y="6107254"/>
                    <a:pt x="1080930" y="5805127"/>
                  </a:cubicBezTo>
                  <a:cubicBezTo>
                    <a:pt x="556364" y="5032027"/>
                    <a:pt x="0" y="4501616"/>
                    <a:pt x="0" y="3498372"/>
                  </a:cubicBezTo>
                  <a:cubicBezTo>
                    <a:pt x="0" y="2160829"/>
                    <a:pt x="685185" y="949872"/>
                    <a:pt x="1708172" y="73302"/>
                  </a:cubicBezTo>
                  <a:close/>
                </a:path>
              </a:pathLst>
            </a:custGeom>
            <a:gradFill>
              <a:gsLst>
                <a:gs pos="2000">
                  <a:schemeClr val="bg1">
                    <a:alpha val="10000"/>
                  </a:schemeClr>
                </a:gs>
                <a:gs pos="5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1" name="Content Placeholder 2">
            <a:extLst>
              <a:ext uri="{FF2B5EF4-FFF2-40B4-BE49-F238E27FC236}">
                <a16:creationId xmlns:a16="http://schemas.microsoft.com/office/drawing/2014/main" id="{B251C762-8BB7-8464-3361-6801EB75A92B}"/>
              </a:ext>
            </a:extLst>
          </p:cNvPr>
          <p:cNvSpPr>
            <a:spLocks noGrp="1"/>
          </p:cNvSpPr>
          <p:nvPr>
            <p:ph idx="1"/>
          </p:nvPr>
        </p:nvSpPr>
        <p:spPr>
          <a:xfrm>
            <a:off x="6711696" y="1631533"/>
            <a:ext cx="4873752" cy="3192987"/>
          </a:xfrm>
        </p:spPr>
        <p:txBody>
          <a:bodyPr vert="horz" lIns="91440" tIns="45720" rIns="91440" bIns="45720" rtlCol="0" anchor="ctr">
            <a:normAutofit/>
          </a:bodyPr>
          <a:lstStyle/>
          <a:p>
            <a:pPr marL="0" indent="0" algn="ctr">
              <a:buNone/>
            </a:pPr>
            <a:endParaRPr lang="en-US" sz="2000" b="1" dirty="0">
              <a:solidFill>
                <a:schemeClr val="tx2"/>
              </a:solidFill>
              <a:cs typeface="Calibri"/>
            </a:endParaRPr>
          </a:p>
          <a:p>
            <a:pPr marL="0" indent="0" algn="ctr">
              <a:buNone/>
            </a:pPr>
            <a:r>
              <a:rPr lang="en-US" sz="1800" dirty="0">
                <a:solidFill>
                  <a:schemeClr val="tx2"/>
                </a:solidFill>
                <a:latin typeface="Times New Roman" panose="02020603050405020304" pitchFamily="18" charset="0"/>
                <a:ea typeface="+mj-ea"/>
                <a:cs typeface="Times New Roman" panose="02020603050405020304" pitchFamily="18" charset="0"/>
              </a:rPr>
              <a:t>A cross-sectional study on the perception of healthcare workers' regarding the use of AI-based applications for detecting TB infection</a:t>
            </a:r>
            <a:r>
              <a:rPr lang="en-US" sz="1800" b="1" dirty="0">
                <a:solidFill>
                  <a:schemeClr val="tx2"/>
                </a:solidFill>
                <a:latin typeface="Times New Roman" panose="02020603050405020304" pitchFamily="18" charset="0"/>
                <a:ea typeface="+mj-ea"/>
                <a:cs typeface="Times New Roman" panose="02020603050405020304" pitchFamily="18" charset="0"/>
              </a:rPr>
              <a:t>.</a:t>
            </a:r>
            <a:endParaRPr lang="en-GB" sz="1800" b="1" dirty="0">
              <a:solidFill>
                <a:schemeClr val="tx2"/>
              </a:solidFill>
              <a:latin typeface="Times New Roman" panose="02020603050405020304" pitchFamily="18" charset="0"/>
              <a:ea typeface="+mj-ea"/>
              <a:cs typeface="Times New Roman" panose="02020603050405020304" pitchFamily="18" charset="0"/>
            </a:endParaRPr>
          </a:p>
        </p:txBody>
      </p:sp>
      <p:cxnSp>
        <p:nvCxnSpPr>
          <p:cNvPr id="11" name="Straight Connector 10"/>
          <p:cNvCxnSpPr/>
          <p:nvPr/>
        </p:nvCxnSpPr>
        <p:spPr>
          <a:xfrm rot="16200000" flipH="1">
            <a:off x="4709832" y="3299244"/>
            <a:ext cx="3524605" cy="2124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4DB88972-F50C-F498-B47D-23CA72BE2C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553028" cy="731009"/>
          </a:xfrm>
          <a:prstGeom prst="rect">
            <a:avLst/>
          </a:prstGeom>
        </p:spPr>
      </p:pic>
    </p:spTree>
    <p:extLst>
      <p:ext uri="{BB962C8B-B14F-4D97-AF65-F5344CB8AC3E}">
        <p14:creationId xmlns:p14="http://schemas.microsoft.com/office/powerpoint/2010/main" val="9582243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58086AEC-04C2-4BC4-BFB8-0135965C7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0C3BE3F-B8A9-4DC9-A867-EC91736FAA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6" name="Group 25">
            <a:extLst>
              <a:ext uri="{FF2B5EF4-FFF2-40B4-BE49-F238E27FC236}">
                <a16:creationId xmlns:a16="http://schemas.microsoft.com/office/drawing/2014/main" id="{0CA2F3D1-53F2-478B-949B-6D4EA2E4E43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455386"/>
            <a:ext cx="5378624" cy="6402614"/>
            <a:chOff x="-19221" y="197691"/>
            <a:chExt cx="5378624" cy="6402614"/>
          </a:xfrm>
        </p:grpSpPr>
        <p:sp>
          <p:nvSpPr>
            <p:cNvPr id="27" name="Freeform: Shape 26">
              <a:extLst>
                <a:ext uri="{FF2B5EF4-FFF2-40B4-BE49-F238E27FC236}">
                  <a16:creationId xmlns:a16="http://schemas.microsoft.com/office/drawing/2014/main" id="{6E53A4EE-6F9B-4EC8-9840-708F509D90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Shape 27">
              <a:extLst>
                <a:ext uri="{FF2B5EF4-FFF2-40B4-BE49-F238E27FC236}">
                  <a16:creationId xmlns:a16="http://schemas.microsoft.com/office/drawing/2014/main" id="{CD8289AA-777C-4230-BABC-203458BF6C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Shape 28">
              <a:extLst>
                <a:ext uri="{FF2B5EF4-FFF2-40B4-BE49-F238E27FC236}">
                  <a16:creationId xmlns:a16="http://schemas.microsoft.com/office/drawing/2014/main" id="{39D76777-71BF-4FFF-B568-E58E46EB1C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Shape 29">
              <a:extLst>
                <a:ext uri="{FF2B5EF4-FFF2-40B4-BE49-F238E27FC236}">
                  <a16:creationId xmlns:a16="http://schemas.microsoft.com/office/drawing/2014/main" id="{72CDCD53-6393-431A-9E75-109BC83622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Shape 30">
              <a:extLst>
                <a:ext uri="{FF2B5EF4-FFF2-40B4-BE49-F238E27FC236}">
                  <a16:creationId xmlns:a16="http://schemas.microsoft.com/office/drawing/2014/main" id="{DA62198F-7D76-4A2A-9669-40E5E8A3C8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97691"/>
              <a:ext cx="5378623" cy="6402614"/>
            </a:xfrm>
            <a:custGeom>
              <a:avLst/>
              <a:gdLst>
                <a:gd name="connsiteX0" fmla="*/ 2220349 w 5378623"/>
                <a:gd name="connsiteY0" fmla="*/ 67 h 6402614"/>
                <a:gd name="connsiteX1" fmla="*/ 3018161 w 5378623"/>
                <a:gd name="connsiteY1" fmla="*/ 108191 h 6402614"/>
                <a:gd name="connsiteX2" fmla="*/ 5265831 w 5378623"/>
                <a:gd name="connsiteY2" fmla="*/ 4066338 h 6402614"/>
                <a:gd name="connsiteX3" fmla="*/ 2912752 w 5378623"/>
                <a:gd name="connsiteY3" fmla="*/ 6386691 h 6402614"/>
                <a:gd name="connsiteX4" fmla="*/ 2840648 w 5378623"/>
                <a:gd name="connsiteY4" fmla="*/ 6402614 h 6402614"/>
                <a:gd name="connsiteX5" fmla="*/ 1474249 w 5378623"/>
                <a:gd name="connsiteY5" fmla="*/ 6402614 h 6402614"/>
                <a:gd name="connsiteX6" fmla="*/ 1340218 w 5378623"/>
                <a:gd name="connsiteY6" fmla="*/ 6370360 h 6402614"/>
                <a:gd name="connsiteX7" fmla="*/ 204687 w 5378623"/>
                <a:gd name="connsiteY7" fmla="*/ 5802379 h 6402614"/>
                <a:gd name="connsiteX8" fmla="*/ 0 w 5378623"/>
                <a:gd name="connsiteY8" fmla="*/ 5624181 h 6402614"/>
                <a:gd name="connsiteX9" fmla="*/ 0 w 5378623"/>
                <a:gd name="connsiteY9" fmla="*/ 5197118 h 6402614"/>
                <a:gd name="connsiteX10" fmla="*/ 120950 w 5378623"/>
                <a:gd name="connsiteY10" fmla="*/ 5327736 h 6402614"/>
                <a:gd name="connsiteX11" fmla="*/ 553277 w 5378623"/>
                <a:gd name="connsiteY11" fmla="*/ 5674143 h 6402614"/>
                <a:gd name="connsiteX12" fmla="*/ 1048951 w 5378623"/>
                <a:gd name="connsiteY12" fmla="*/ 5913372 h 6402614"/>
                <a:gd name="connsiteX13" fmla="*/ 1114406 w 5378623"/>
                <a:gd name="connsiteY13" fmla="*/ 5935664 h 6402614"/>
                <a:gd name="connsiteX14" fmla="*/ 1180375 w 5378623"/>
                <a:gd name="connsiteY14" fmla="*/ 5956470 h 6402614"/>
                <a:gd name="connsiteX15" fmla="*/ 1247107 w 5378623"/>
                <a:gd name="connsiteY15" fmla="*/ 5975278 h 6402614"/>
                <a:gd name="connsiteX16" fmla="*/ 1313053 w 5378623"/>
                <a:gd name="connsiteY16" fmla="*/ 5991905 h 6402614"/>
                <a:gd name="connsiteX17" fmla="*/ 1578771 w 5378623"/>
                <a:gd name="connsiteY17" fmla="*/ 6035400 h 6402614"/>
                <a:gd name="connsiteX18" fmla="*/ 2116969 w 5378623"/>
                <a:gd name="connsiteY18" fmla="*/ 6005033 h 6402614"/>
                <a:gd name="connsiteX19" fmla="*/ 2648341 w 5378623"/>
                <a:gd name="connsiteY19" fmla="*/ 5837212 h 6402614"/>
                <a:gd name="connsiteX20" fmla="*/ 3166862 w 5378623"/>
                <a:gd name="connsiteY20" fmla="*/ 5582136 h 6402614"/>
                <a:gd name="connsiteX21" fmla="*/ 3295551 w 5378623"/>
                <a:gd name="connsiteY21" fmla="*/ 5510900 h 6402614"/>
                <a:gd name="connsiteX22" fmla="*/ 3426292 w 5378623"/>
                <a:gd name="connsiteY22" fmla="*/ 5437546 h 6402614"/>
                <a:gd name="connsiteX23" fmla="*/ 3693498 w 5378623"/>
                <a:gd name="connsiteY23" fmla="*/ 5296779 h 6402614"/>
                <a:gd name="connsiteX24" fmla="*/ 3957511 w 5378623"/>
                <a:gd name="connsiteY24" fmla="*/ 5162806 h 6402614"/>
                <a:gd name="connsiteX25" fmla="*/ 4212170 w 5378623"/>
                <a:gd name="connsiteY25" fmla="*/ 5024936 h 6402614"/>
                <a:gd name="connsiteX26" fmla="*/ 4449651 w 5378623"/>
                <a:gd name="connsiteY26" fmla="*/ 4870986 h 6402614"/>
                <a:gd name="connsiteX27" fmla="*/ 4659728 w 5378623"/>
                <a:gd name="connsiteY27" fmla="*/ 4689640 h 6402614"/>
                <a:gd name="connsiteX28" fmla="*/ 4830457 w 5378623"/>
                <a:gd name="connsiteY28" fmla="*/ 4472596 h 6402614"/>
                <a:gd name="connsiteX29" fmla="*/ 4955705 w 5378623"/>
                <a:gd name="connsiteY29" fmla="*/ 4222268 h 6402614"/>
                <a:gd name="connsiteX30" fmla="*/ 4968352 w 5378623"/>
                <a:gd name="connsiteY30" fmla="*/ 4189141 h 6402614"/>
                <a:gd name="connsiteX31" fmla="*/ 4979564 w 5378623"/>
                <a:gd name="connsiteY31" fmla="*/ 4155400 h 6402614"/>
                <a:gd name="connsiteX32" fmla="*/ 4990913 w 5378623"/>
                <a:gd name="connsiteY32" fmla="*/ 4121577 h 6402614"/>
                <a:gd name="connsiteX33" fmla="*/ 5000865 w 5378623"/>
                <a:gd name="connsiteY33" fmla="*/ 4086570 h 6402614"/>
                <a:gd name="connsiteX34" fmla="*/ 5020612 w 5378623"/>
                <a:gd name="connsiteY34" fmla="*/ 4016281 h 6402614"/>
                <a:gd name="connsiteX35" fmla="*/ 5030486 w 5378623"/>
                <a:gd name="connsiteY35" fmla="*/ 3981137 h 6402614"/>
                <a:gd name="connsiteX36" fmla="*/ 5035423 w 5378623"/>
                <a:gd name="connsiteY36" fmla="*/ 3963565 h 6402614"/>
                <a:gd name="connsiteX37" fmla="*/ 5039507 w 5378623"/>
                <a:gd name="connsiteY37" fmla="*/ 3945765 h 6402614"/>
                <a:gd name="connsiteX38" fmla="*/ 5071597 w 5378623"/>
                <a:gd name="connsiteY38" fmla="*/ 3802972 h 6402614"/>
                <a:gd name="connsiteX39" fmla="*/ 5096108 w 5378623"/>
                <a:gd name="connsiteY39" fmla="*/ 3658610 h 6402614"/>
                <a:gd name="connsiteX40" fmla="*/ 5113299 w 5378623"/>
                <a:gd name="connsiteY40" fmla="*/ 3512985 h 6402614"/>
                <a:gd name="connsiteX41" fmla="*/ 5115328 w 5378623"/>
                <a:gd name="connsiteY41" fmla="*/ 3494749 h 6402614"/>
                <a:gd name="connsiteX42" fmla="*/ 5116446 w 5378623"/>
                <a:gd name="connsiteY42" fmla="*/ 3476502 h 6402614"/>
                <a:gd name="connsiteX43" fmla="*/ 5118711 w 5378623"/>
                <a:gd name="connsiteY43" fmla="*/ 3439898 h 6402614"/>
                <a:gd name="connsiteX44" fmla="*/ 5123270 w 5378623"/>
                <a:gd name="connsiteY44" fmla="*/ 3366583 h 6402614"/>
                <a:gd name="connsiteX45" fmla="*/ 5121172 w 5378623"/>
                <a:gd name="connsiteY45" fmla="*/ 3072860 h 6402614"/>
                <a:gd name="connsiteX46" fmla="*/ 5119473 w 5378623"/>
                <a:gd name="connsiteY46" fmla="*/ 3036121 h 6402614"/>
                <a:gd name="connsiteX47" fmla="*/ 5116244 w 5378623"/>
                <a:gd name="connsiteY47" fmla="*/ 2999552 h 6402614"/>
                <a:gd name="connsiteX48" fmla="*/ 5109221 w 5378623"/>
                <a:gd name="connsiteY48" fmla="*/ 2926379 h 6402614"/>
                <a:gd name="connsiteX49" fmla="*/ 5089643 w 5378623"/>
                <a:gd name="connsiteY49" fmla="*/ 2780639 h 6402614"/>
                <a:gd name="connsiteX50" fmla="*/ 5084078 w 5378623"/>
                <a:gd name="connsiteY50" fmla="*/ 2744255 h 6402614"/>
                <a:gd name="connsiteX51" fmla="*/ 5077785 w 5378623"/>
                <a:gd name="connsiteY51" fmla="*/ 2708026 h 6402614"/>
                <a:gd name="connsiteX52" fmla="*/ 5063128 w 5378623"/>
                <a:gd name="connsiteY52" fmla="*/ 2636053 h 6402614"/>
                <a:gd name="connsiteX53" fmla="*/ 5047530 w 5378623"/>
                <a:gd name="connsiteY53" fmla="*/ 2564176 h 6402614"/>
                <a:gd name="connsiteX54" fmla="*/ 5028967 w 5378623"/>
                <a:gd name="connsiteY54" fmla="*/ 2493127 h 6402614"/>
                <a:gd name="connsiteX55" fmla="*/ 4822623 w 5378623"/>
                <a:gd name="connsiteY55" fmla="*/ 1944830 h 6402614"/>
                <a:gd name="connsiteX56" fmla="*/ 4108183 w 5378623"/>
                <a:gd name="connsiteY56" fmla="*/ 1038170 h 6402614"/>
                <a:gd name="connsiteX57" fmla="*/ 3638213 w 5378623"/>
                <a:gd name="connsiteY57" fmla="*/ 712395 h 6402614"/>
                <a:gd name="connsiteX58" fmla="*/ 3575480 w 5378623"/>
                <a:gd name="connsiteY58" fmla="*/ 678662 h 6402614"/>
                <a:gd name="connsiteX59" fmla="*/ 3512574 w 5378623"/>
                <a:gd name="connsiteY59" fmla="*/ 645577 h 6402614"/>
                <a:gd name="connsiteX60" fmla="*/ 3448603 w 5378623"/>
                <a:gd name="connsiteY60" fmla="*/ 614757 h 6402614"/>
                <a:gd name="connsiteX61" fmla="*/ 3416617 w 5378623"/>
                <a:gd name="connsiteY61" fmla="*/ 599347 h 6402614"/>
                <a:gd name="connsiteX62" fmla="*/ 3384352 w 5378623"/>
                <a:gd name="connsiteY62" fmla="*/ 584559 h 6402614"/>
                <a:gd name="connsiteX63" fmla="*/ 3254088 w 5378623"/>
                <a:gd name="connsiteY63" fmla="*/ 529021 h 6402614"/>
                <a:gd name="connsiteX64" fmla="*/ 3121640 w 5378623"/>
                <a:gd name="connsiteY64" fmla="*/ 479505 h 6402614"/>
                <a:gd name="connsiteX65" fmla="*/ 2987193 w 5378623"/>
                <a:gd name="connsiteY65" fmla="*/ 436176 h 6402614"/>
                <a:gd name="connsiteX66" fmla="*/ 2851296 w 5378623"/>
                <a:gd name="connsiteY66" fmla="*/ 398256 h 6402614"/>
                <a:gd name="connsiteX67" fmla="*/ 2573611 w 5378623"/>
                <a:gd name="connsiteY67" fmla="*/ 336717 h 6402614"/>
                <a:gd name="connsiteX68" fmla="*/ 2014208 w 5378623"/>
                <a:gd name="connsiteY68" fmla="*/ 276896 h 6402614"/>
                <a:gd name="connsiteX69" fmla="*/ 1457097 w 5378623"/>
                <a:gd name="connsiteY69" fmla="*/ 322828 h 6402614"/>
                <a:gd name="connsiteX70" fmla="*/ 914684 w 5378623"/>
                <a:gd name="connsiteY70" fmla="*/ 486648 h 6402614"/>
                <a:gd name="connsiteX71" fmla="*/ 848661 w 5378623"/>
                <a:gd name="connsiteY71" fmla="*/ 515093 h 6402614"/>
                <a:gd name="connsiteX72" fmla="*/ 782834 w 5378623"/>
                <a:gd name="connsiteY72" fmla="*/ 544519 h 6402614"/>
                <a:gd name="connsiteX73" fmla="*/ 717715 w 5378623"/>
                <a:gd name="connsiteY73" fmla="*/ 575988 h 6402614"/>
                <a:gd name="connsiteX74" fmla="*/ 653112 w 5378623"/>
                <a:gd name="connsiteY74" fmla="*/ 608523 h 6402614"/>
                <a:gd name="connsiteX75" fmla="*/ 406671 w 5378623"/>
                <a:gd name="connsiteY75" fmla="*/ 756246 h 6402614"/>
                <a:gd name="connsiteX76" fmla="*/ 191033 w 5378623"/>
                <a:gd name="connsiteY76" fmla="*/ 942131 h 6402614"/>
                <a:gd name="connsiteX77" fmla="*/ 143339 w 5378623"/>
                <a:gd name="connsiteY77" fmla="*/ 996006 h 6402614"/>
                <a:gd name="connsiteX78" fmla="*/ 98848 w 5378623"/>
                <a:gd name="connsiteY78" fmla="*/ 1053288 h 6402614"/>
                <a:gd name="connsiteX79" fmla="*/ 56083 w 5378623"/>
                <a:gd name="connsiteY79" fmla="*/ 1112657 h 6402614"/>
                <a:gd name="connsiteX80" fmla="*/ 14889 w 5378623"/>
                <a:gd name="connsiteY80" fmla="*/ 1173837 h 6402614"/>
                <a:gd name="connsiteX81" fmla="*/ 0 w 5378623"/>
                <a:gd name="connsiteY81" fmla="*/ 1198088 h 6402614"/>
                <a:gd name="connsiteX82" fmla="*/ 0 w 5378623"/>
                <a:gd name="connsiteY82" fmla="*/ 888809 h 6402614"/>
                <a:gd name="connsiteX83" fmla="*/ 88781 w 5378623"/>
                <a:gd name="connsiteY83" fmla="*/ 802825 h 6402614"/>
                <a:gd name="connsiteX84" fmla="*/ 2220349 w 5378623"/>
                <a:gd name="connsiteY84" fmla="*/ 67 h 640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378623" h="6402614">
                  <a:moveTo>
                    <a:pt x="2220349" y="67"/>
                  </a:moveTo>
                  <a:cubicBezTo>
                    <a:pt x="2484151" y="1784"/>
                    <a:pt x="2751801" y="36820"/>
                    <a:pt x="3018161" y="108191"/>
                  </a:cubicBezTo>
                  <a:cubicBezTo>
                    <a:pt x="4722867" y="564965"/>
                    <a:pt x="5729192" y="2337049"/>
                    <a:pt x="5265831" y="4066338"/>
                  </a:cubicBezTo>
                  <a:cubicBezTo>
                    <a:pt x="4947269" y="5255224"/>
                    <a:pt x="4017004" y="6114300"/>
                    <a:pt x="2912752" y="6386691"/>
                  </a:cubicBezTo>
                  <a:lnTo>
                    <a:pt x="2840648" y="6402614"/>
                  </a:lnTo>
                  <a:lnTo>
                    <a:pt x="1474249" y="6402614"/>
                  </a:lnTo>
                  <a:lnTo>
                    <a:pt x="1340218" y="6370360"/>
                  </a:lnTo>
                  <a:cubicBezTo>
                    <a:pt x="914042" y="6256167"/>
                    <a:pt x="531514" y="6059766"/>
                    <a:pt x="204687" y="5802379"/>
                  </a:cubicBezTo>
                  <a:lnTo>
                    <a:pt x="0" y="5624181"/>
                  </a:lnTo>
                  <a:lnTo>
                    <a:pt x="0" y="5197118"/>
                  </a:lnTo>
                  <a:lnTo>
                    <a:pt x="120950" y="5327736"/>
                  </a:lnTo>
                  <a:cubicBezTo>
                    <a:pt x="253827" y="5458395"/>
                    <a:pt x="397634" y="5575985"/>
                    <a:pt x="553277" y="5674143"/>
                  </a:cubicBezTo>
                  <a:cubicBezTo>
                    <a:pt x="708978" y="5772084"/>
                    <a:pt x="875421" y="5851690"/>
                    <a:pt x="1048951" y="5913372"/>
                  </a:cubicBezTo>
                  <a:cubicBezTo>
                    <a:pt x="1070860" y="5920750"/>
                    <a:pt x="1092382" y="5928719"/>
                    <a:pt x="1114406" y="5935664"/>
                  </a:cubicBezTo>
                  <a:lnTo>
                    <a:pt x="1180375" y="5956470"/>
                  </a:lnTo>
                  <a:lnTo>
                    <a:pt x="1247107" y="5975278"/>
                  </a:lnTo>
                  <a:cubicBezTo>
                    <a:pt x="1269462" y="5981848"/>
                    <a:pt x="1291029" y="5986236"/>
                    <a:pt x="1313053" y="5991905"/>
                  </a:cubicBezTo>
                  <a:cubicBezTo>
                    <a:pt x="1400808" y="6012869"/>
                    <a:pt x="1489584" y="6027036"/>
                    <a:pt x="1578771" y="6035400"/>
                  </a:cubicBezTo>
                  <a:cubicBezTo>
                    <a:pt x="1757312" y="6051941"/>
                    <a:pt x="1937844" y="6040152"/>
                    <a:pt x="2116969" y="6005033"/>
                  </a:cubicBezTo>
                  <a:cubicBezTo>
                    <a:pt x="2296104" y="5969454"/>
                    <a:pt x="2473717" y="5910978"/>
                    <a:pt x="2648341" y="5837212"/>
                  </a:cubicBezTo>
                  <a:cubicBezTo>
                    <a:pt x="2823148" y="5763610"/>
                    <a:pt x="2995347" y="5675863"/>
                    <a:pt x="3166862" y="5582136"/>
                  </a:cubicBezTo>
                  <a:cubicBezTo>
                    <a:pt x="3209843" y="5558645"/>
                    <a:pt x="3252667" y="5534880"/>
                    <a:pt x="3295551" y="5510900"/>
                  </a:cubicBezTo>
                  <a:lnTo>
                    <a:pt x="3426292" y="5437546"/>
                  </a:lnTo>
                  <a:cubicBezTo>
                    <a:pt x="3515217" y="5388460"/>
                    <a:pt x="3604599" y="5341930"/>
                    <a:pt x="3693498" y="5296779"/>
                  </a:cubicBezTo>
                  <a:lnTo>
                    <a:pt x="3957511" y="5162806"/>
                  </a:lnTo>
                  <a:cubicBezTo>
                    <a:pt x="4044259" y="5118005"/>
                    <a:pt x="4129592" y="5072941"/>
                    <a:pt x="4212170" y="5024936"/>
                  </a:cubicBezTo>
                  <a:cubicBezTo>
                    <a:pt x="4294563" y="4976766"/>
                    <a:pt x="4374532" y="4926554"/>
                    <a:pt x="4449651" y="4870986"/>
                  </a:cubicBezTo>
                  <a:cubicBezTo>
                    <a:pt x="4524973" y="4815937"/>
                    <a:pt x="4596075" y="4756163"/>
                    <a:pt x="4659728" y="4689640"/>
                  </a:cubicBezTo>
                  <a:cubicBezTo>
                    <a:pt x="4723566" y="4623283"/>
                    <a:pt x="4780828" y="4550758"/>
                    <a:pt x="4830457" y="4472596"/>
                  </a:cubicBezTo>
                  <a:cubicBezTo>
                    <a:pt x="4880087" y="4394434"/>
                    <a:pt x="4921716" y="4310302"/>
                    <a:pt x="4955705" y="4222268"/>
                  </a:cubicBezTo>
                  <a:lnTo>
                    <a:pt x="4968352" y="4189141"/>
                  </a:lnTo>
                  <a:lnTo>
                    <a:pt x="4979564" y="4155400"/>
                  </a:lnTo>
                  <a:lnTo>
                    <a:pt x="4990913" y="4121577"/>
                  </a:lnTo>
                  <a:cubicBezTo>
                    <a:pt x="4994441" y="4110119"/>
                    <a:pt x="4997522" y="4098194"/>
                    <a:pt x="5000865" y="4086570"/>
                  </a:cubicBezTo>
                  <a:lnTo>
                    <a:pt x="5020612" y="4016281"/>
                  </a:lnTo>
                  <a:lnTo>
                    <a:pt x="5030486" y="3981137"/>
                  </a:lnTo>
                  <a:lnTo>
                    <a:pt x="5035423" y="3963565"/>
                  </a:lnTo>
                  <a:lnTo>
                    <a:pt x="5039507" y="3945765"/>
                  </a:lnTo>
                  <a:cubicBezTo>
                    <a:pt x="5050088" y="3898175"/>
                    <a:pt x="5061308" y="3850756"/>
                    <a:pt x="5071597" y="3802972"/>
                  </a:cubicBezTo>
                  <a:lnTo>
                    <a:pt x="5096108" y="3658610"/>
                  </a:lnTo>
                  <a:cubicBezTo>
                    <a:pt x="5102684" y="3610180"/>
                    <a:pt x="5107604" y="3561536"/>
                    <a:pt x="5113299" y="3512985"/>
                  </a:cubicBezTo>
                  <a:lnTo>
                    <a:pt x="5115328" y="3494749"/>
                  </a:lnTo>
                  <a:lnTo>
                    <a:pt x="5116446" y="3476502"/>
                  </a:lnTo>
                  <a:lnTo>
                    <a:pt x="5118711" y="3439898"/>
                  </a:lnTo>
                  <a:lnTo>
                    <a:pt x="5123270" y="3366583"/>
                  </a:lnTo>
                  <a:cubicBezTo>
                    <a:pt x="5126606" y="3268829"/>
                    <a:pt x="5127431" y="3170634"/>
                    <a:pt x="5121172" y="3072860"/>
                  </a:cubicBezTo>
                  <a:lnTo>
                    <a:pt x="5119473" y="3036121"/>
                  </a:lnTo>
                  <a:cubicBezTo>
                    <a:pt x="5118968" y="3023930"/>
                    <a:pt x="5117310" y="3011778"/>
                    <a:pt x="5116244" y="2999552"/>
                  </a:cubicBezTo>
                  <a:lnTo>
                    <a:pt x="5109221" y="2926379"/>
                  </a:lnTo>
                  <a:cubicBezTo>
                    <a:pt x="5105544" y="2877404"/>
                    <a:pt x="5096760" y="2829145"/>
                    <a:pt x="5089643" y="2780639"/>
                  </a:cubicBezTo>
                  <a:lnTo>
                    <a:pt x="5084078" y="2744255"/>
                  </a:lnTo>
                  <a:cubicBezTo>
                    <a:pt x="5082420" y="2732104"/>
                    <a:pt x="5080412" y="2719974"/>
                    <a:pt x="5077785" y="2708026"/>
                  </a:cubicBezTo>
                  <a:lnTo>
                    <a:pt x="5063128" y="2636053"/>
                  </a:lnTo>
                  <a:cubicBezTo>
                    <a:pt x="5057902" y="2612048"/>
                    <a:pt x="5053511" y="2587920"/>
                    <a:pt x="5047530" y="2564176"/>
                  </a:cubicBezTo>
                  <a:lnTo>
                    <a:pt x="5028967" y="2493127"/>
                  </a:lnTo>
                  <a:cubicBezTo>
                    <a:pt x="4979424" y="2303537"/>
                    <a:pt x="4909775" y="2119458"/>
                    <a:pt x="4822623" y="1944830"/>
                  </a:cubicBezTo>
                  <a:cubicBezTo>
                    <a:pt x="4648947" y="1594931"/>
                    <a:pt x="4401749" y="1285261"/>
                    <a:pt x="4108183" y="1038170"/>
                  </a:cubicBezTo>
                  <a:cubicBezTo>
                    <a:pt x="3961444" y="914460"/>
                    <a:pt x="3803854" y="805232"/>
                    <a:pt x="3638213" y="712395"/>
                  </a:cubicBezTo>
                  <a:lnTo>
                    <a:pt x="3575480" y="678662"/>
                  </a:lnTo>
                  <a:cubicBezTo>
                    <a:pt x="3554450" y="667578"/>
                    <a:pt x="3534194" y="655311"/>
                    <a:pt x="3512574" y="645577"/>
                  </a:cubicBezTo>
                  <a:lnTo>
                    <a:pt x="3448603" y="614757"/>
                  </a:lnTo>
                  <a:lnTo>
                    <a:pt x="3416617" y="599347"/>
                  </a:lnTo>
                  <a:cubicBezTo>
                    <a:pt x="3406000" y="594185"/>
                    <a:pt x="3395413" y="588913"/>
                    <a:pt x="3384352" y="584559"/>
                  </a:cubicBezTo>
                  <a:cubicBezTo>
                    <a:pt x="3340850" y="566062"/>
                    <a:pt x="3297707" y="547083"/>
                    <a:pt x="3254088" y="529021"/>
                  </a:cubicBezTo>
                  <a:cubicBezTo>
                    <a:pt x="3209736" y="512847"/>
                    <a:pt x="3165607" y="496270"/>
                    <a:pt x="3121640" y="479505"/>
                  </a:cubicBezTo>
                  <a:lnTo>
                    <a:pt x="2987193" y="436176"/>
                  </a:lnTo>
                  <a:cubicBezTo>
                    <a:pt x="2942116" y="422708"/>
                    <a:pt x="2896575" y="410968"/>
                    <a:pt x="2851296" y="398256"/>
                  </a:cubicBezTo>
                  <a:cubicBezTo>
                    <a:pt x="2759507" y="375285"/>
                    <a:pt x="2666373" y="353923"/>
                    <a:pt x="2573611" y="336717"/>
                  </a:cubicBezTo>
                  <a:cubicBezTo>
                    <a:pt x="2387776" y="301762"/>
                    <a:pt x="2200839" y="280304"/>
                    <a:pt x="2014208" y="276896"/>
                  </a:cubicBezTo>
                  <a:cubicBezTo>
                    <a:pt x="1827605" y="273381"/>
                    <a:pt x="1641223" y="288238"/>
                    <a:pt x="1457097" y="322828"/>
                  </a:cubicBezTo>
                  <a:cubicBezTo>
                    <a:pt x="1272912" y="357634"/>
                    <a:pt x="1091595" y="413727"/>
                    <a:pt x="914684" y="486648"/>
                  </a:cubicBezTo>
                  <a:lnTo>
                    <a:pt x="848661" y="515093"/>
                  </a:lnTo>
                  <a:cubicBezTo>
                    <a:pt x="826573" y="524592"/>
                    <a:pt x="804281" y="533573"/>
                    <a:pt x="782834" y="544519"/>
                  </a:cubicBezTo>
                  <a:lnTo>
                    <a:pt x="717715" y="575988"/>
                  </a:lnTo>
                  <a:cubicBezTo>
                    <a:pt x="696005" y="586632"/>
                    <a:pt x="673986" y="596729"/>
                    <a:pt x="653112" y="608523"/>
                  </a:cubicBezTo>
                  <a:cubicBezTo>
                    <a:pt x="568070" y="653782"/>
                    <a:pt x="483901" y="700897"/>
                    <a:pt x="406671" y="756246"/>
                  </a:cubicBezTo>
                  <a:cubicBezTo>
                    <a:pt x="327441" y="809669"/>
                    <a:pt x="256836" y="872706"/>
                    <a:pt x="191033" y="942131"/>
                  </a:cubicBezTo>
                  <a:cubicBezTo>
                    <a:pt x="175048" y="959988"/>
                    <a:pt x="159064" y="977846"/>
                    <a:pt x="143339" y="996006"/>
                  </a:cubicBezTo>
                  <a:lnTo>
                    <a:pt x="98848" y="1053288"/>
                  </a:lnTo>
                  <a:cubicBezTo>
                    <a:pt x="83542" y="1072023"/>
                    <a:pt x="70312" y="1092822"/>
                    <a:pt x="56083" y="1112657"/>
                  </a:cubicBezTo>
                  <a:cubicBezTo>
                    <a:pt x="42010" y="1132765"/>
                    <a:pt x="27965" y="1152765"/>
                    <a:pt x="14889" y="1173837"/>
                  </a:cubicBezTo>
                  <a:lnTo>
                    <a:pt x="0" y="1198088"/>
                  </a:lnTo>
                  <a:lnTo>
                    <a:pt x="0" y="888809"/>
                  </a:lnTo>
                  <a:lnTo>
                    <a:pt x="88781" y="802825"/>
                  </a:lnTo>
                  <a:cubicBezTo>
                    <a:pt x="672175" y="289643"/>
                    <a:pt x="1428944" y="-5083"/>
                    <a:pt x="2220349" y="6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29DDF6AB-6755-9FF5-92EE-7C80C44A17F7}"/>
              </a:ext>
            </a:extLst>
          </p:cNvPr>
          <p:cNvSpPr>
            <a:spLocks noGrp="1"/>
          </p:cNvSpPr>
          <p:nvPr>
            <p:ph type="title"/>
          </p:nvPr>
        </p:nvSpPr>
        <p:spPr>
          <a:xfrm>
            <a:off x="804672" y="2023236"/>
            <a:ext cx="3659777" cy="2820908"/>
          </a:xfrm>
        </p:spPr>
        <p:txBody>
          <a:bodyPr>
            <a:normAutofit/>
          </a:bodyPr>
          <a:lstStyle/>
          <a:p>
            <a:r>
              <a:rPr lang="en-GB" sz="4000" b="1" dirty="0">
                <a:solidFill>
                  <a:schemeClr val="tx2"/>
                </a:solidFill>
                <a:latin typeface="Times New Roman" panose="02020603050405020304" pitchFamily="18" charset="0"/>
                <a:cs typeface="Times New Roman" panose="02020603050405020304" pitchFamily="18" charset="0"/>
              </a:rPr>
              <a:t>Methodology </a:t>
            </a:r>
            <a:endParaRPr lang="en-US" sz="4000" dirty="0">
              <a:solidFill>
                <a:schemeClr val="tx2"/>
              </a:solidFill>
              <a:latin typeface="Times New Roman" panose="02020603050405020304" pitchFamily="18" charset="0"/>
              <a:cs typeface="Times New Roman" panose="02020603050405020304" pitchFamily="18" charset="0"/>
            </a:endParaRPr>
          </a:p>
        </p:txBody>
      </p:sp>
      <p:graphicFrame>
        <p:nvGraphicFramePr>
          <p:cNvPr id="5" name="Content Placeholder 2">
            <a:extLst>
              <a:ext uri="{FF2B5EF4-FFF2-40B4-BE49-F238E27FC236}">
                <a16:creationId xmlns:a16="http://schemas.microsoft.com/office/drawing/2014/main" id="{E5F949FA-2B37-BB09-4DF5-F0BA913A7EF6}"/>
              </a:ext>
            </a:extLst>
          </p:cNvPr>
          <p:cNvGraphicFramePr>
            <a:graphicFrameLocks noGrp="1"/>
          </p:cNvGraphicFramePr>
          <p:nvPr>
            <p:ph idx="1"/>
            <p:extLst>
              <p:ext uri="{D42A27DB-BD31-4B8C-83A1-F6EECF244321}">
                <p14:modId xmlns:p14="http://schemas.microsoft.com/office/powerpoint/2010/main" val="1298300702"/>
              </p:ext>
            </p:extLst>
          </p:nvPr>
        </p:nvGraphicFramePr>
        <p:xfrm>
          <a:off x="5462649" y="955653"/>
          <a:ext cx="5921631" cy="49478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a:extLst>
              <a:ext uri="{FF2B5EF4-FFF2-40B4-BE49-F238E27FC236}">
                <a16:creationId xmlns:a16="http://schemas.microsoft.com/office/drawing/2014/main" id="{1DC5719F-219E-EE35-40F9-6025EB8EE5F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23814"/>
            <a:ext cx="1979692" cy="931839"/>
          </a:xfrm>
          <a:prstGeom prst="rect">
            <a:avLst/>
          </a:prstGeom>
        </p:spPr>
      </p:pic>
    </p:spTree>
    <p:extLst>
      <p:ext uri="{BB962C8B-B14F-4D97-AF65-F5344CB8AC3E}">
        <p14:creationId xmlns:p14="http://schemas.microsoft.com/office/powerpoint/2010/main" val="26891739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89C5E17-24D0-4696-A3C5-A2261FB455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929B58F-2358-44CC-ACE5-EF1BD3C6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152955BC-8EAF-90F0-A0BE-247F4F6E7245}"/>
              </a:ext>
            </a:extLst>
          </p:cNvPr>
          <p:cNvSpPr>
            <a:spLocks noGrp="1"/>
          </p:cNvSpPr>
          <p:nvPr>
            <p:ph type="title"/>
          </p:nvPr>
        </p:nvSpPr>
        <p:spPr>
          <a:xfrm>
            <a:off x="1081763" y="1081377"/>
            <a:ext cx="3855720" cy="4371974"/>
          </a:xfrm>
        </p:spPr>
        <p:txBody>
          <a:bodyPr>
            <a:normAutofit/>
          </a:bodyPr>
          <a:lstStyle/>
          <a:p>
            <a:r>
              <a:rPr lang="en-GB" sz="4000" b="1" dirty="0">
                <a:solidFill>
                  <a:schemeClr val="tx2"/>
                </a:solidFill>
                <a:latin typeface="Times New Roman" panose="02020603050405020304" pitchFamily="18" charset="0"/>
                <a:cs typeface="Times New Roman" panose="02020603050405020304" pitchFamily="18" charset="0"/>
              </a:rPr>
              <a:t>Methodology</a:t>
            </a:r>
            <a:endParaRPr lang="en-US" sz="4000" dirty="0">
              <a:solidFill>
                <a:schemeClr val="tx2"/>
              </a:solidFill>
              <a:latin typeface="Times New Roman" panose="02020603050405020304" pitchFamily="18" charset="0"/>
              <a:cs typeface="Times New Roman" panose="02020603050405020304" pitchFamily="18" charset="0"/>
            </a:endParaRPr>
          </a:p>
        </p:txBody>
      </p:sp>
      <p:grpSp>
        <p:nvGrpSpPr>
          <p:cNvPr id="12" name="Group 11">
            <a:extLst>
              <a:ext uri="{FF2B5EF4-FFF2-40B4-BE49-F238E27FC236}">
                <a16:creationId xmlns:a16="http://schemas.microsoft.com/office/drawing/2014/main" id="{09DA5303-A1AF-4830-806C-51FCD96188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39016" y="0"/>
            <a:ext cx="7852984" cy="6863285"/>
            <a:chOff x="4339016" y="-11084"/>
            <a:chExt cx="7852984" cy="6863285"/>
          </a:xfrm>
        </p:grpSpPr>
        <p:sp>
          <p:nvSpPr>
            <p:cNvPr id="20" name="Freeform: Shape 12">
              <a:extLst>
                <a:ext uri="{FF2B5EF4-FFF2-40B4-BE49-F238E27FC236}">
                  <a16:creationId xmlns:a16="http://schemas.microsoft.com/office/drawing/2014/main" id="{4FAAA8C8-4EB7-45F1-BF24-3EF0F4DC4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97348" y="-5798"/>
              <a:ext cx="7294652" cy="6857999"/>
            </a:xfrm>
            <a:custGeom>
              <a:avLst/>
              <a:gdLst>
                <a:gd name="connsiteX0" fmla="*/ 7294652 w 7294652"/>
                <a:gd name="connsiteY0" fmla="*/ 6063030 h 6857999"/>
                <a:gd name="connsiteX1" fmla="*/ 7294652 w 7294652"/>
                <a:gd name="connsiteY1" fmla="*/ 6857999 h 6857999"/>
                <a:gd name="connsiteX2" fmla="*/ 6248575 w 7294652"/>
                <a:gd name="connsiteY2" fmla="*/ 6857999 h 6857999"/>
                <a:gd name="connsiteX3" fmla="*/ 6477898 w 7294652"/>
                <a:gd name="connsiteY3" fmla="*/ 6700973 h 6857999"/>
                <a:gd name="connsiteX4" fmla="*/ 6647884 w 7294652"/>
                <a:gd name="connsiteY4" fmla="*/ 6572752 h 6857999"/>
                <a:gd name="connsiteX5" fmla="*/ 6817698 w 7294652"/>
                <a:gd name="connsiteY5" fmla="*/ 6440235 h 6857999"/>
                <a:gd name="connsiteX6" fmla="*/ 7161451 w 7294652"/>
                <a:gd name="connsiteY6" fmla="*/ 6165232 h 6857999"/>
                <a:gd name="connsiteX7" fmla="*/ 1673436 w 7294652"/>
                <a:gd name="connsiteY7" fmla="*/ 0 h 6857999"/>
                <a:gd name="connsiteX8" fmla="*/ 2394951 w 7294652"/>
                <a:gd name="connsiteY8" fmla="*/ 0 h 6857999"/>
                <a:gd name="connsiteX9" fmla="*/ 2244659 w 7294652"/>
                <a:gd name="connsiteY9" fmla="*/ 100763 h 6857999"/>
                <a:gd name="connsiteX10" fmla="*/ 1743903 w 7294652"/>
                <a:gd name="connsiteY10" fmla="*/ 498975 h 6857999"/>
                <a:gd name="connsiteX11" fmla="*/ 1163821 w 7294652"/>
                <a:gd name="connsiteY11" fmla="*/ 1121514 h 6857999"/>
                <a:gd name="connsiteX12" fmla="*/ 704911 w 7294652"/>
                <a:gd name="connsiteY12" fmla="*/ 1837036 h 6857999"/>
                <a:gd name="connsiteX13" fmla="*/ 393472 w 7294652"/>
                <a:gd name="connsiteY13" fmla="*/ 2627669 h 6857999"/>
                <a:gd name="connsiteX14" fmla="*/ 280032 w 7294652"/>
                <a:gd name="connsiteY14" fmla="*/ 3472097 h 6857999"/>
                <a:gd name="connsiteX15" fmla="*/ 327813 w 7294652"/>
                <a:gd name="connsiteY15" fmla="*/ 3884602 h 6857999"/>
                <a:gd name="connsiteX16" fmla="*/ 469096 w 7294652"/>
                <a:gd name="connsiteY16" fmla="*/ 4270809 h 6857999"/>
                <a:gd name="connsiteX17" fmla="*/ 567581 w 7294652"/>
                <a:gd name="connsiteY17" fmla="*/ 4452482 h 6857999"/>
                <a:gd name="connsiteX18" fmla="*/ 680677 w 7294652"/>
                <a:gd name="connsiteY18" fmla="*/ 4628484 h 6857999"/>
                <a:gd name="connsiteX19" fmla="*/ 941928 w 7294652"/>
                <a:gd name="connsiteY19" fmla="*/ 4968628 h 6857999"/>
                <a:gd name="connsiteX20" fmla="*/ 1224665 w 7294652"/>
                <a:gd name="connsiteY20" fmla="*/ 5311349 h 6857999"/>
                <a:gd name="connsiteX21" fmla="*/ 1365259 w 7294652"/>
                <a:gd name="connsiteY21" fmla="*/ 5490273 h 6857999"/>
                <a:gd name="connsiteX22" fmla="*/ 1432808 w 7294652"/>
                <a:gd name="connsiteY22" fmla="*/ 5577931 h 6857999"/>
                <a:gd name="connsiteX23" fmla="*/ 1498980 w 7294652"/>
                <a:gd name="connsiteY23" fmla="*/ 5662148 h 6857999"/>
                <a:gd name="connsiteX24" fmla="*/ 2067548 w 7294652"/>
                <a:gd name="connsiteY24" fmla="*/ 6283312 h 6857999"/>
                <a:gd name="connsiteX25" fmla="*/ 2369879 w 7294652"/>
                <a:gd name="connsiteY25" fmla="*/ 6562782 h 6857999"/>
                <a:gd name="connsiteX26" fmla="*/ 2686645 w 7294652"/>
                <a:gd name="connsiteY26" fmla="*/ 6820598 h 6857999"/>
                <a:gd name="connsiteX27" fmla="*/ 2738907 w 7294652"/>
                <a:gd name="connsiteY27" fmla="*/ 6857999 h 6857999"/>
                <a:gd name="connsiteX28" fmla="*/ 1731787 w 7294652"/>
                <a:gd name="connsiteY28" fmla="*/ 6857999 h 6857999"/>
                <a:gd name="connsiteX29" fmla="*/ 1607949 w 7294652"/>
                <a:gd name="connsiteY29" fmla="*/ 6732770 h 6857999"/>
                <a:gd name="connsiteX30" fmla="*/ 1309057 w 7294652"/>
                <a:gd name="connsiteY30" fmla="*/ 6370109 h 6857999"/>
                <a:gd name="connsiteX31" fmla="*/ 1048147 w 7294652"/>
                <a:gd name="connsiteY31" fmla="*/ 5986138 h 6857999"/>
                <a:gd name="connsiteX32" fmla="*/ 987131 w 7294652"/>
                <a:gd name="connsiteY32" fmla="*/ 5888512 h 6857999"/>
                <a:gd name="connsiteX33" fmla="*/ 928866 w 7294652"/>
                <a:gd name="connsiteY33" fmla="*/ 5793463 h 6857999"/>
                <a:gd name="connsiteX34" fmla="*/ 813708 w 7294652"/>
                <a:gd name="connsiteY34" fmla="*/ 5609556 h 6857999"/>
                <a:gd name="connsiteX35" fmla="*/ 574972 w 7294652"/>
                <a:gd name="connsiteY35" fmla="*/ 5231598 h 6857999"/>
                <a:gd name="connsiteX36" fmla="*/ 342424 w 7294652"/>
                <a:gd name="connsiteY36" fmla="*/ 4834048 h 6857999"/>
                <a:gd name="connsiteX37" fmla="*/ 237579 w 7294652"/>
                <a:gd name="connsiteY37" fmla="*/ 4623500 h 6857999"/>
                <a:gd name="connsiteX38" fmla="*/ 148373 w 7294652"/>
                <a:gd name="connsiteY38" fmla="*/ 4404356 h 6857999"/>
                <a:gd name="connsiteX39" fmla="*/ 79623 w 7294652"/>
                <a:gd name="connsiteY39" fmla="*/ 4175762 h 6857999"/>
                <a:gd name="connsiteX40" fmla="*/ 54185 w 7294652"/>
                <a:gd name="connsiteY40" fmla="*/ 4059229 h 6857999"/>
                <a:gd name="connsiteX41" fmla="*/ 43013 w 7294652"/>
                <a:gd name="connsiteY41" fmla="*/ 4000790 h 6857999"/>
                <a:gd name="connsiteX42" fmla="*/ 33734 w 7294652"/>
                <a:gd name="connsiteY42" fmla="*/ 3942180 h 6857999"/>
                <a:gd name="connsiteX43" fmla="*/ 45 w 7294652"/>
                <a:gd name="connsiteY43" fmla="*/ 3472097 h 6857999"/>
                <a:gd name="connsiteX44" fmla="*/ 95436 w 7294652"/>
                <a:gd name="connsiteY44" fmla="*/ 2557372 h 6857999"/>
                <a:gd name="connsiteX45" fmla="*/ 382126 w 7294652"/>
                <a:gd name="connsiteY45" fmla="*/ 1680799 h 6857999"/>
                <a:gd name="connsiteX46" fmla="*/ 1457043 w 7294652"/>
                <a:gd name="connsiteY46" fmla="*/ 19217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294652" h="6857999">
                  <a:moveTo>
                    <a:pt x="7294652" y="6063030"/>
                  </a:moveTo>
                  <a:lnTo>
                    <a:pt x="7294652" y="6857999"/>
                  </a:lnTo>
                  <a:lnTo>
                    <a:pt x="6248575" y="6857999"/>
                  </a:lnTo>
                  <a:lnTo>
                    <a:pt x="6477898" y="6700973"/>
                  </a:lnTo>
                  <a:cubicBezTo>
                    <a:pt x="6534790" y="6659378"/>
                    <a:pt x="6591336" y="6616237"/>
                    <a:pt x="6647884" y="6572752"/>
                  </a:cubicBezTo>
                  <a:cubicBezTo>
                    <a:pt x="6704432" y="6529268"/>
                    <a:pt x="6761151" y="6485095"/>
                    <a:pt x="6817698" y="6440235"/>
                  </a:cubicBezTo>
                  <a:lnTo>
                    <a:pt x="7161451" y="6165232"/>
                  </a:lnTo>
                  <a:close/>
                  <a:moveTo>
                    <a:pt x="1673436" y="0"/>
                  </a:moveTo>
                  <a:lnTo>
                    <a:pt x="2394951" y="0"/>
                  </a:lnTo>
                  <a:lnTo>
                    <a:pt x="2244659" y="100763"/>
                  </a:lnTo>
                  <a:cubicBezTo>
                    <a:pt x="2071051" y="224086"/>
                    <a:pt x="1903860" y="356975"/>
                    <a:pt x="1743903" y="498975"/>
                  </a:cubicBezTo>
                  <a:cubicBezTo>
                    <a:pt x="1533218" y="689638"/>
                    <a:pt x="1339146" y="897902"/>
                    <a:pt x="1163821" y="1121514"/>
                  </a:cubicBezTo>
                  <a:cubicBezTo>
                    <a:pt x="988284" y="1344764"/>
                    <a:pt x="834608" y="1584376"/>
                    <a:pt x="704911" y="1837036"/>
                  </a:cubicBezTo>
                  <a:cubicBezTo>
                    <a:pt x="573950" y="2089059"/>
                    <a:pt x="469577" y="2354041"/>
                    <a:pt x="393472" y="2627669"/>
                  </a:cubicBezTo>
                  <a:cubicBezTo>
                    <a:pt x="318269" y="2902842"/>
                    <a:pt x="280119" y="3186833"/>
                    <a:pt x="280032" y="3472097"/>
                  </a:cubicBezTo>
                  <a:cubicBezTo>
                    <a:pt x="280349" y="3610956"/>
                    <a:pt x="296380" y="3749334"/>
                    <a:pt x="327813" y="3884602"/>
                  </a:cubicBezTo>
                  <a:cubicBezTo>
                    <a:pt x="360878" y="4018046"/>
                    <a:pt x="408244" y="4147540"/>
                    <a:pt x="469096" y="4270809"/>
                  </a:cubicBezTo>
                  <a:cubicBezTo>
                    <a:pt x="499175" y="4332511"/>
                    <a:pt x="532347" y="4393012"/>
                    <a:pt x="567581" y="4452482"/>
                  </a:cubicBezTo>
                  <a:cubicBezTo>
                    <a:pt x="602815" y="4511953"/>
                    <a:pt x="641144" y="4570562"/>
                    <a:pt x="680677" y="4628484"/>
                  </a:cubicBezTo>
                  <a:cubicBezTo>
                    <a:pt x="760771" y="4743985"/>
                    <a:pt x="849802" y="4856048"/>
                    <a:pt x="941928" y="4968628"/>
                  </a:cubicBezTo>
                  <a:cubicBezTo>
                    <a:pt x="1034055" y="5081206"/>
                    <a:pt x="1130994" y="5193958"/>
                    <a:pt x="1224665" y="5311349"/>
                  </a:cubicBezTo>
                  <a:cubicBezTo>
                    <a:pt x="1271987" y="5369787"/>
                    <a:pt x="1318853" y="5429429"/>
                    <a:pt x="1365259" y="5490273"/>
                  </a:cubicBezTo>
                  <a:lnTo>
                    <a:pt x="1432808" y="5577931"/>
                  </a:lnTo>
                  <a:cubicBezTo>
                    <a:pt x="1454979" y="5605947"/>
                    <a:pt x="1476121" y="5634821"/>
                    <a:pt x="1498980" y="5662148"/>
                  </a:cubicBezTo>
                  <a:cubicBezTo>
                    <a:pt x="1676323" y="5880038"/>
                    <a:pt x="1866158" y="6087441"/>
                    <a:pt x="2067548" y="6283312"/>
                  </a:cubicBezTo>
                  <a:cubicBezTo>
                    <a:pt x="2166203" y="6379907"/>
                    <a:pt x="2266974" y="6473064"/>
                    <a:pt x="2369879" y="6562782"/>
                  </a:cubicBezTo>
                  <a:cubicBezTo>
                    <a:pt x="2473005" y="6652331"/>
                    <a:pt x="2577677" y="6738957"/>
                    <a:pt x="2686645" y="6820598"/>
                  </a:cubicBezTo>
                  <a:lnTo>
                    <a:pt x="2738907" y="6857999"/>
                  </a:lnTo>
                  <a:lnTo>
                    <a:pt x="1731787" y="6857999"/>
                  </a:lnTo>
                  <a:lnTo>
                    <a:pt x="1607949" y="6732770"/>
                  </a:lnTo>
                  <a:cubicBezTo>
                    <a:pt x="1501232" y="6617903"/>
                    <a:pt x="1401421" y="6496799"/>
                    <a:pt x="1309057" y="6370109"/>
                  </a:cubicBezTo>
                  <a:cubicBezTo>
                    <a:pt x="1217103" y="6244469"/>
                    <a:pt x="1129618" y="6116590"/>
                    <a:pt x="1048147" y="5986138"/>
                  </a:cubicBezTo>
                  <a:cubicBezTo>
                    <a:pt x="1027179" y="5953825"/>
                    <a:pt x="1007414" y="5920996"/>
                    <a:pt x="987131" y="5888512"/>
                  </a:cubicBezTo>
                  <a:lnTo>
                    <a:pt x="928866" y="5793463"/>
                  </a:lnTo>
                  <a:cubicBezTo>
                    <a:pt x="891568" y="5732276"/>
                    <a:pt x="852725" y="5671260"/>
                    <a:pt x="813708" y="5609556"/>
                  </a:cubicBezTo>
                  <a:lnTo>
                    <a:pt x="574972" y="5231598"/>
                  </a:lnTo>
                  <a:cubicBezTo>
                    <a:pt x="495221" y="5103551"/>
                    <a:pt x="416158" y="4971549"/>
                    <a:pt x="342424" y="4834048"/>
                  </a:cubicBezTo>
                  <a:cubicBezTo>
                    <a:pt x="305641" y="4765298"/>
                    <a:pt x="270236" y="4695343"/>
                    <a:pt x="237579" y="4623500"/>
                  </a:cubicBezTo>
                  <a:cubicBezTo>
                    <a:pt x="204922" y="4551655"/>
                    <a:pt x="175187" y="4478607"/>
                    <a:pt x="148373" y="4404356"/>
                  </a:cubicBezTo>
                  <a:cubicBezTo>
                    <a:pt x="121561" y="4330107"/>
                    <a:pt x="99046" y="4252934"/>
                    <a:pt x="79623" y="4175762"/>
                  </a:cubicBezTo>
                  <a:cubicBezTo>
                    <a:pt x="70514" y="4136916"/>
                    <a:pt x="61577" y="4098245"/>
                    <a:pt x="54185" y="4059229"/>
                  </a:cubicBezTo>
                  <a:lnTo>
                    <a:pt x="43013" y="4000790"/>
                  </a:lnTo>
                  <a:lnTo>
                    <a:pt x="33734" y="3942180"/>
                  </a:lnTo>
                  <a:cubicBezTo>
                    <a:pt x="10461" y="3786581"/>
                    <a:pt x="-801" y="3629416"/>
                    <a:pt x="45" y="3472097"/>
                  </a:cubicBezTo>
                  <a:cubicBezTo>
                    <a:pt x="863" y="3164748"/>
                    <a:pt x="32824" y="2858275"/>
                    <a:pt x="95436" y="2557372"/>
                  </a:cubicBezTo>
                  <a:cubicBezTo>
                    <a:pt x="157549" y="2255281"/>
                    <a:pt x="253728" y="1961216"/>
                    <a:pt x="382126" y="1680799"/>
                  </a:cubicBezTo>
                  <a:cubicBezTo>
                    <a:pt x="639940" y="1120482"/>
                    <a:pt x="1015492" y="619117"/>
                    <a:pt x="1457043" y="192176"/>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77FC097-E4F2-4A45-82E8-3808FA553C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691345" y="-11084"/>
              <a:ext cx="7291350" cy="6858000"/>
            </a:xfrm>
            <a:custGeom>
              <a:avLst/>
              <a:gdLst>
                <a:gd name="connsiteX0" fmla="*/ 7291350 w 7291350"/>
                <a:gd name="connsiteY0" fmla="*/ 5718699 h 6858000"/>
                <a:gd name="connsiteX1" fmla="*/ 7291350 w 7291350"/>
                <a:gd name="connsiteY1" fmla="*/ 6806115 h 6858000"/>
                <a:gd name="connsiteX2" fmla="*/ 7224124 w 7291350"/>
                <a:gd name="connsiteY2" fmla="*/ 6858000 h 6858000"/>
                <a:gd name="connsiteX3" fmla="*/ 5607142 w 7291350"/>
                <a:gd name="connsiteY3" fmla="*/ 6858000 h 6858000"/>
                <a:gd name="connsiteX4" fmla="*/ 5736072 w 7291350"/>
                <a:gd name="connsiteY4" fmla="*/ 6801170 h 6858000"/>
                <a:gd name="connsiteX5" fmla="*/ 6949826 w 7291350"/>
                <a:gd name="connsiteY5" fmla="*/ 5983707 h 6858000"/>
                <a:gd name="connsiteX6" fmla="*/ 7220703 w 7291350"/>
                <a:gd name="connsiteY6" fmla="*/ 5773675 h 6858000"/>
                <a:gd name="connsiteX7" fmla="*/ 7218419 w 7291350"/>
                <a:gd name="connsiteY7" fmla="*/ 0 h 6858000"/>
                <a:gd name="connsiteX8" fmla="*/ 7291350 w 7291350"/>
                <a:gd name="connsiteY8" fmla="*/ 0 h 6858000"/>
                <a:gd name="connsiteX9" fmla="*/ 7291350 w 7291350"/>
                <a:gd name="connsiteY9" fmla="*/ 50138 h 6858000"/>
                <a:gd name="connsiteX10" fmla="*/ 1797607 w 7291350"/>
                <a:gd name="connsiteY10" fmla="*/ 0 h 6858000"/>
                <a:gd name="connsiteX11" fmla="*/ 3385676 w 7291350"/>
                <a:gd name="connsiteY11" fmla="*/ 0 h 6858000"/>
                <a:gd name="connsiteX12" fmla="*/ 3360567 w 7291350"/>
                <a:gd name="connsiteY12" fmla="*/ 11552 h 6858000"/>
                <a:gd name="connsiteX13" fmla="*/ 2267395 w 7291350"/>
                <a:gd name="connsiteY13" fmla="*/ 725831 h 6858000"/>
                <a:gd name="connsiteX14" fmla="*/ 1234074 w 7291350"/>
                <a:gd name="connsiteY14" fmla="*/ 2007171 h 6858000"/>
                <a:gd name="connsiteX15" fmla="*/ 859383 w 7291350"/>
                <a:gd name="connsiteY15" fmla="*/ 3498372 h 6858000"/>
                <a:gd name="connsiteX16" fmla="*/ 1479513 w 7291350"/>
                <a:gd name="connsiteY16" fmla="*/ 4883182 h 6858000"/>
                <a:gd name="connsiteX17" fmla="*/ 1791985 w 7291350"/>
                <a:gd name="connsiteY17" fmla="*/ 5322671 h 6858000"/>
                <a:gd name="connsiteX18" fmla="*/ 3397295 w 7291350"/>
                <a:gd name="connsiteY18" fmla="*/ 6784567 h 6858000"/>
                <a:gd name="connsiteX19" fmla="*/ 3590446 w 7291350"/>
                <a:gd name="connsiteY19" fmla="*/ 6858000 h 6858000"/>
                <a:gd name="connsiteX20" fmla="*/ 1970757 w 7291350"/>
                <a:gd name="connsiteY20" fmla="*/ 6858000 h 6858000"/>
                <a:gd name="connsiteX21" fmla="*/ 1735872 w 7291350"/>
                <a:gd name="connsiteY21" fmla="*/ 6627685 h 6858000"/>
                <a:gd name="connsiteX22" fmla="*/ 1080932 w 7291350"/>
                <a:gd name="connsiteY22" fmla="*/ 5805127 h 6858000"/>
                <a:gd name="connsiteX23" fmla="*/ 0 w 7291350"/>
                <a:gd name="connsiteY23" fmla="*/ 3498372 h 6858000"/>
                <a:gd name="connsiteX24" fmla="*/ 1708174 w 7291350"/>
                <a:gd name="connsiteY24" fmla="*/ 733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291350" h="6858000">
                  <a:moveTo>
                    <a:pt x="7291350" y="5718699"/>
                  </a:moveTo>
                  <a:lnTo>
                    <a:pt x="7291350" y="6806115"/>
                  </a:lnTo>
                  <a:lnTo>
                    <a:pt x="7224124" y="6858000"/>
                  </a:lnTo>
                  <a:lnTo>
                    <a:pt x="5607142" y="6858000"/>
                  </a:lnTo>
                  <a:lnTo>
                    <a:pt x="5736072" y="6801170"/>
                  </a:lnTo>
                  <a:cubicBezTo>
                    <a:pt x="6122313" y="6616106"/>
                    <a:pt x="6503069" y="6332805"/>
                    <a:pt x="6949826" y="5983707"/>
                  </a:cubicBezTo>
                  <a:cubicBezTo>
                    <a:pt x="7041094" y="5912378"/>
                    <a:pt x="7132358" y="5842426"/>
                    <a:pt x="7220703" y="5773675"/>
                  </a:cubicBezTo>
                  <a:close/>
                  <a:moveTo>
                    <a:pt x="7218419" y="0"/>
                  </a:moveTo>
                  <a:lnTo>
                    <a:pt x="7291350" y="0"/>
                  </a:lnTo>
                  <a:lnTo>
                    <a:pt x="7291350" y="50138"/>
                  </a:lnTo>
                  <a:close/>
                  <a:moveTo>
                    <a:pt x="1797607" y="0"/>
                  </a:moveTo>
                  <a:lnTo>
                    <a:pt x="3385676" y="0"/>
                  </a:lnTo>
                  <a:lnTo>
                    <a:pt x="3360567" y="11552"/>
                  </a:lnTo>
                  <a:cubicBezTo>
                    <a:pt x="2968013" y="202286"/>
                    <a:pt x="2600620" y="442170"/>
                    <a:pt x="2267395" y="725831"/>
                  </a:cubicBezTo>
                  <a:cubicBezTo>
                    <a:pt x="1824986" y="1104820"/>
                    <a:pt x="1477279" y="1536057"/>
                    <a:pt x="1234074" y="2007171"/>
                  </a:cubicBezTo>
                  <a:cubicBezTo>
                    <a:pt x="985368" y="2488770"/>
                    <a:pt x="859383" y="2990476"/>
                    <a:pt x="859383" y="3498372"/>
                  </a:cubicBezTo>
                  <a:cubicBezTo>
                    <a:pt x="859383" y="4010222"/>
                    <a:pt x="1060651" y="4308942"/>
                    <a:pt x="1479513" y="4883182"/>
                  </a:cubicBezTo>
                  <a:cubicBezTo>
                    <a:pt x="1580577" y="5021714"/>
                    <a:pt x="1685078" y="5164888"/>
                    <a:pt x="1791985" y="5322671"/>
                  </a:cubicBezTo>
                  <a:cubicBezTo>
                    <a:pt x="2283419" y="6046950"/>
                    <a:pt x="2796809" y="6521439"/>
                    <a:pt x="3397295" y="6784567"/>
                  </a:cubicBezTo>
                  <a:lnTo>
                    <a:pt x="3590446" y="6858000"/>
                  </a:lnTo>
                  <a:lnTo>
                    <a:pt x="1970757" y="6858000"/>
                  </a:lnTo>
                  <a:lnTo>
                    <a:pt x="1735872" y="6627685"/>
                  </a:lnTo>
                  <a:cubicBezTo>
                    <a:pt x="1502484" y="6382823"/>
                    <a:pt x="1285774" y="6107254"/>
                    <a:pt x="1080932" y="5805127"/>
                  </a:cubicBezTo>
                  <a:cubicBezTo>
                    <a:pt x="556365" y="5032027"/>
                    <a:pt x="0" y="4501616"/>
                    <a:pt x="0" y="3498372"/>
                  </a:cubicBezTo>
                  <a:cubicBezTo>
                    <a:pt x="0" y="2160829"/>
                    <a:pt x="685186" y="949872"/>
                    <a:pt x="1708174" y="7330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D0DF88B0-FA8A-47F5-8EAC-1880B1A51B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39016" y="-11084"/>
              <a:ext cx="7269107" cy="6858000"/>
            </a:xfrm>
            <a:custGeom>
              <a:avLst/>
              <a:gdLst>
                <a:gd name="connsiteX0" fmla="*/ 7269107 w 7269107"/>
                <a:gd name="connsiteY0" fmla="*/ 5518449 h 6858000"/>
                <a:gd name="connsiteX1" fmla="*/ 7269107 w 7269107"/>
                <a:gd name="connsiteY1" fmla="*/ 6823281 h 6858000"/>
                <a:gd name="connsiteX2" fmla="*/ 7224122 w 7269107"/>
                <a:gd name="connsiteY2" fmla="*/ 6858000 h 6858000"/>
                <a:gd name="connsiteX3" fmla="*/ 4927054 w 7269107"/>
                <a:gd name="connsiteY3" fmla="*/ 6858000 h 6858000"/>
                <a:gd name="connsiteX4" fmla="*/ 4982167 w 7269107"/>
                <a:gd name="connsiteY4" fmla="*/ 6852876 h 6858000"/>
                <a:gd name="connsiteX5" fmla="*/ 5743768 w 7269107"/>
                <a:gd name="connsiteY5" fmla="*/ 6606245 h 6858000"/>
                <a:gd name="connsiteX6" fmla="*/ 6843778 w 7269107"/>
                <a:gd name="connsiteY6" fmla="*/ 5848440 h 6858000"/>
                <a:gd name="connsiteX7" fmla="*/ 7115515 w 7269107"/>
                <a:gd name="connsiteY7" fmla="*/ 5637891 h 6858000"/>
                <a:gd name="connsiteX8" fmla="*/ 6870111 w 7269107"/>
                <a:gd name="connsiteY8" fmla="*/ 0 h 6858000"/>
                <a:gd name="connsiteX9" fmla="*/ 7269107 w 7269107"/>
                <a:gd name="connsiteY9" fmla="*/ 0 h 6858000"/>
                <a:gd name="connsiteX10" fmla="*/ 7269107 w 7269107"/>
                <a:gd name="connsiteY10" fmla="*/ 243137 h 6858000"/>
                <a:gd name="connsiteX11" fmla="*/ 7089989 w 7269107"/>
                <a:gd name="connsiteY11" fmla="*/ 119955 h 6858000"/>
                <a:gd name="connsiteX12" fmla="*/ 6952948 w 7269107"/>
                <a:gd name="connsiteY12" fmla="*/ 41521 h 6858000"/>
                <a:gd name="connsiteX13" fmla="*/ 1797606 w 7269107"/>
                <a:gd name="connsiteY13" fmla="*/ 0 h 6858000"/>
                <a:gd name="connsiteX14" fmla="*/ 3815328 w 7269107"/>
                <a:gd name="connsiteY14" fmla="*/ 0 h 6858000"/>
                <a:gd name="connsiteX15" fmla="*/ 3627371 w 7269107"/>
                <a:gd name="connsiteY15" fmla="*/ 77142 h 6858000"/>
                <a:gd name="connsiteX16" fmla="*/ 2379115 w 7269107"/>
                <a:gd name="connsiteY16" fmla="*/ 856285 h 6858000"/>
                <a:gd name="connsiteX17" fmla="*/ 1386699 w 7269107"/>
                <a:gd name="connsiteY17" fmla="*/ 2086062 h 6858000"/>
                <a:gd name="connsiteX18" fmla="*/ 1031258 w 7269107"/>
                <a:gd name="connsiteY18" fmla="*/ 3498372 h 6858000"/>
                <a:gd name="connsiteX19" fmla="*/ 1618904 w 7269107"/>
                <a:gd name="connsiteY19" fmla="*/ 4781604 h 6858000"/>
                <a:gd name="connsiteX20" fmla="*/ 1934812 w 7269107"/>
                <a:gd name="connsiteY20" fmla="*/ 5225904 h 6858000"/>
                <a:gd name="connsiteX21" fmla="*/ 3140010 w 7269107"/>
                <a:gd name="connsiteY21" fmla="*/ 6456196 h 6858000"/>
                <a:gd name="connsiteX22" fmla="*/ 4281662 w 7269107"/>
                <a:gd name="connsiteY22" fmla="*/ 6843305 h 6858000"/>
                <a:gd name="connsiteX23" fmla="*/ 4449058 w 7269107"/>
                <a:gd name="connsiteY23" fmla="*/ 6858000 h 6858000"/>
                <a:gd name="connsiteX24" fmla="*/ 1970756 w 7269107"/>
                <a:gd name="connsiteY24" fmla="*/ 6858000 h 6858000"/>
                <a:gd name="connsiteX25" fmla="*/ 1735871 w 7269107"/>
                <a:gd name="connsiteY25" fmla="*/ 6627685 h 6858000"/>
                <a:gd name="connsiteX26" fmla="*/ 1080930 w 7269107"/>
                <a:gd name="connsiteY26" fmla="*/ 5805127 h 6858000"/>
                <a:gd name="connsiteX27" fmla="*/ 0 w 7269107"/>
                <a:gd name="connsiteY27" fmla="*/ 3498372 h 6858000"/>
                <a:gd name="connsiteX28" fmla="*/ 1708172 w 7269107"/>
                <a:gd name="connsiteY28" fmla="*/ 733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269107" h="6858000">
                  <a:moveTo>
                    <a:pt x="7269107" y="5518449"/>
                  </a:moveTo>
                  <a:lnTo>
                    <a:pt x="7269107" y="6823281"/>
                  </a:lnTo>
                  <a:lnTo>
                    <a:pt x="7224122" y="6858000"/>
                  </a:lnTo>
                  <a:lnTo>
                    <a:pt x="4927054" y="6858000"/>
                  </a:lnTo>
                  <a:lnTo>
                    <a:pt x="4982167" y="6852876"/>
                  </a:lnTo>
                  <a:cubicBezTo>
                    <a:pt x="5236517" y="6821036"/>
                    <a:pt x="5483373" y="6740566"/>
                    <a:pt x="5743768" y="6606245"/>
                  </a:cubicBezTo>
                  <a:cubicBezTo>
                    <a:pt x="6099551" y="6422337"/>
                    <a:pt x="6452586" y="6154209"/>
                    <a:pt x="6843778" y="5848440"/>
                  </a:cubicBezTo>
                  <a:cubicBezTo>
                    <a:pt x="6935559" y="5776768"/>
                    <a:pt x="7026997" y="5706642"/>
                    <a:pt x="7115515" y="5637891"/>
                  </a:cubicBezTo>
                  <a:close/>
                  <a:moveTo>
                    <a:pt x="6870111" y="0"/>
                  </a:moveTo>
                  <a:lnTo>
                    <a:pt x="7269107" y="0"/>
                  </a:lnTo>
                  <a:lnTo>
                    <a:pt x="7269107" y="243137"/>
                  </a:lnTo>
                  <a:lnTo>
                    <a:pt x="7089989" y="119955"/>
                  </a:lnTo>
                  <a:cubicBezTo>
                    <a:pt x="7045081" y="92581"/>
                    <a:pt x="6999384" y="66425"/>
                    <a:pt x="6952948" y="41521"/>
                  </a:cubicBezTo>
                  <a:close/>
                  <a:moveTo>
                    <a:pt x="1797606" y="0"/>
                  </a:moveTo>
                  <a:lnTo>
                    <a:pt x="3815328" y="0"/>
                  </a:lnTo>
                  <a:lnTo>
                    <a:pt x="3627371" y="77142"/>
                  </a:lnTo>
                  <a:cubicBezTo>
                    <a:pt x="3175548" y="273822"/>
                    <a:pt x="2754868" y="536281"/>
                    <a:pt x="2379115" y="856285"/>
                  </a:cubicBezTo>
                  <a:cubicBezTo>
                    <a:pt x="1959736" y="1215679"/>
                    <a:pt x="1616497" y="1640901"/>
                    <a:pt x="1386699" y="2086062"/>
                  </a:cubicBezTo>
                  <a:cubicBezTo>
                    <a:pt x="1151572" y="2543083"/>
                    <a:pt x="1031258" y="3018150"/>
                    <a:pt x="1031258" y="3498372"/>
                  </a:cubicBezTo>
                  <a:cubicBezTo>
                    <a:pt x="1031258" y="3957455"/>
                    <a:pt x="1211213" y="4223692"/>
                    <a:pt x="1618904" y="4781604"/>
                  </a:cubicBezTo>
                  <a:cubicBezTo>
                    <a:pt x="1720826" y="4921339"/>
                    <a:pt x="1826186" y="5065887"/>
                    <a:pt x="1934812" y="5225904"/>
                  </a:cubicBezTo>
                  <a:cubicBezTo>
                    <a:pt x="2318957" y="5792064"/>
                    <a:pt x="2713069" y="6194600"/>
                    <a:pt x="3140010" y="6456196"/>
                  </a:cubicBezTo>
                  <a:cubicBezTo>
                    <a:pt x="3479423" y="6664512"/>
                    <a:pt x="3855769" y="6792387"/>
                    <a:pt x="4281662" y="6843305"/>
                  </a:cubicBezTo>
                  <a:lnTo>
                    <a:pt x="4449058" y="6858000"/>
                  </a:lnTo>
                  <a:lnTo>
                    <a:pt x="1970756" y="6858000"/>
                  </a:lnTo>
                  <a:lnTo>
                    <a:pt x="1735871" y="6627685"/>
                  </a:lnTo>
                  <a:cubicBezTo>
                    <a:pt x="1502482" y="6382823"/>
                    <a:pt x="1285773" y="6107254"/>
                    <a:pt x="1080930" y="5805127"/>
                  </a:cubicBezTo>
                  <a:cubicBezTo>
                    <a:pt x="556364" y="5032027"/>
                    <a:pt x="0" y="4501616"/>
                    <a:pt x="0" y="3498372"/>
                  </a:cubicBezTo>
                  <a:cubicBezTo>
                    <a:pt x="0" y="2160829"/>
                    <a:pt x="685185" y="949872"/>
                    <a:pt x="1708172" y="73302"/>
                  </a:cubicBezTo>
                  <a:close/>
                </a:path>
              </a:pathLst>
            </a:custGeom>
            <a:gradFill>
              <a:gsLst>
                <a:gs pos="2000">
                  <a:schemeClr val="bg1">
                    <a:alpha val="10000"/>
                  </a:schemeClr>
                </a:gs>
                <a:gs pos="5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1" name="Content Placeholder 2">
            <a:extLst>
              <a:ext uri="{FF2B5EF4-FFF2-40B4-BE49-F238E27FC236}">
                <a16:creationId xmlns:a16="http://schemas.microsoft.com/office/drawing/2014/main" id="{B251C762-8BB7-8464-3361-6801EB75A92B}"/>
              </a:ext>
            </a:extLst>
          </p:cNvPr>
          <p:cNvSpPr>
            <a:spLocks noGrp="1"/>
          </p:cNvSpPr>
          <p:nvPr>
            <p:ph idx="1"/>
          </p:nvPr>
        </p:nvSpPr>
        <p:spPr>
          <a:xfrm>
            <a:off x="5974722" y="882896"/>
            <a:ext cx="5958198" cy="5588663"/>
          </a:xfrm>
        </p:spPr>
        <p:txBody>
          <a:bodyPr vert="horz" lIns="91440" tIns="45720" rIns="91440" bIns="45720" rtlCol="0" anchor="ctr">
            <a:normAutofit fontScale="92500" lnSpcReduction="20000"/>
          </a:bodyPr>
          <a:lstStyle/>
          <a:p>
            <a:pPr marL="0" indent="0" algn="ctr">
              <a:buNone/>
            </a:pPr>
            <a:r>
              <a:rPr lang="en-GB" sz="2000" b="1" dirty="0">
                <a:solidFill>
                  <a:schemeClr val="tx2"/>
                </a:solidFill>
                <a:latin typeface="Times New Roman" panose="02020603050405020304" pitchFamily="18" charset="0"/>
                <a:ea typeface="+mn-lt"/>
                <a:cs typeface="Times New Roman" panose="02020603050405020304" pitchFamily="18" charset="0"/>
              </a:rPr>
              <a:t>Inclusion Criteria: </a:t>
            </a:r>
            <a:endParaRPr lang="en-GB" sz="2000" dirty="0">
              <a:solidFill>
                <a:schemeClr val="tx2"/>
              </a:solidFill>
              <a:latin typeface="Times New Roman" panose="02020603050405020304" pitchFamily="18" charset="0"/>
              <a:cs typeface="Times New Roman" panose="02020603050405020304" pitchFamily="18" charset="0"/>
            </a:endParaRPr>
          </a:p>
          <a:p>
            <a:pPr algn="ctr"/>
            <a:r>
              <a:rPr lang="en-GB" sz="1800" dirty="0">
                <a:solidFill>
                  <a:schemeClr val="tx2"/>
                </a:solidFill>
                <a:latin typeface="Times New Roman" panose="02020603050405020304" pitchFamily="18" charset="0"/>
                <a:cs typeface="Times New Roman" panose="02020603050405020304" pitchFamily="18" charset="0"/>
              </a:rPr>
              <a:t>CHOs working in Health and Wellness Centres. </a:t>
            </a:r>
          </a:p>
          <a:p>
            <a:pPr algn="ctr"/>
            <a:r>
              <a:rPr lang="en-GB" sz="1800" dirty="0">
                <a:solidFill>
                  <a:schemeClr val="tx2"/>
                </a:solidFill>
                <a:latin typeface="Times New Roman" panose="02020603050405020304" pitchFamily="18" charset="0"/>
                <a:cs typeface="Times New Roman" panose="02020603050405020304" pitchFamily="18" charset="0"/>
              </a:rPr>
              <a:t> Respondents should be working in the area of Tuberculosis. </a:t>
            </a:r>
          </a:p>
          <a:p>
            <a:pPr algn="ctr"/>
            <a:r>
              <a:rPr lang="en-GB" sz="1800" dirty="0">
                <a:solidFill>
                  <a:schemeClr val="tx2"/>
                </a:solidFill>
                <a:latin typeface="Times New Roman" panose="02020603050405020304" pitchFamily="18" charset="0"/>
                <a:cs typeface="Times New Roman" panose="02020603050405020304" pitchFamily="18" charset="0"/>
              </a:rPr>
              <a:t> Healthcare Workers who provide consent to the survey.</a:t>
            </a:r>
          </a:p>
          <a:p>
            <a:pPr algn="ctr"/>
            <a:endParaRPr lang="en-GB" sz="1800" dirty="0">
              <a:solidFill>
                <a:schemeClr val="tx2"/>
              </a:solidFill>
              <a:latin typeface="Times New Roman" panose="02020603050405020304" pitchFamily="18" charset="0"/>
              <a:ea typeface="+mn-lt"/>
              <a:cs typeface="Times New Roman" panose="02020603050405020304" pitchFamily="18" charset="0"/>
            </a:endParaRPr>
          </a:p>
          <a:p>
            <a:pPr marL="0" indent="0" algn="ctr">
              <a:buNone/>
            </a:pPr>
            <a:r>
              <a:rPr lang="en-GB" sz="2000" b="1" dirty="0">
                <a:solidFill>
                  <a:schemeClr val="tx2"/>
                </a:solidFill>
                <a:latin typeface="Times New Roman" panose="02020603050405020304" pitchFamily="18" charset="0"/>
                <a:ea typeface="+mn-lt"/>
                <a:cs typeface="Times New Roman" panose="02020603050405020304" pitchFamily="18" charset="0"/>
              </a:rPr>
              <a:t>Exclusion Criteria:</a:t>
            </a:r>
            <a:r>
              <a:rPr lang="en-GB" sz="2000" dirty="0">
                <a:solidFill>
                  <a:schemeClr val="tx2"/>
                </a:solidFill>
                <a:latin typeface="Times New Roman" panose="02020603050405020304" pitchFamily="18" charset="0"/>
                <a:ea typeface="+mn-lt"/>
                <a:cs typeface="Times New Roman" panose="02020603050405020304" pitchFamily="18" charset="0"/>
              </a:rPr>
              <a:t> </a:t>
            </a:r>
            <a:endParaRPr lang="en-GB" sz="2000" dirty="0">
              <a:solidFill>
                <a:schemeClr val="tx2"/>
              </a:solidFill>
              <a:latin typeface="Times New Roman" panose="02020603050405020304" pitchFamily="18" charset="0"/>
              <a:cs typeface="Times New Roman" panose="02020603050405020304" pitchFamily="18" charset="0"/>
            </a:endParaRPr>
          </a:p>
          <a:p>
            <a:pPr algn="ctr"/>
            <a:r>
              <a:rPr lang="en-GB" sz="1800" dirty="0">
                <a:solidFill>
                  <a:schemeClr val="tx2"/>
                </a:solidFill>
                <a:latin typeface="Times New Roman" panose="02020603050405020304" pitchFamily="18" charset="0"/>
                <a:ea typeface="+mn-lt"/>
                <a:cs typeface="Times New Roman" panose="02020603050405020304" pitchFamily="18" charset="0"/>
              </a:rPr>
              <a:t>Any</a:t>
            </a:r>
            <a:r>
              <a:rPr lang="en-GB" sz="1800" b="1" dirty="0">
                <a:solidFill>
                  <a:schemeClr val="tx2"/>
                </a:solidFill>
                <a:latin typeface="Times New Roman" panose="02020603050405020304" pitchFamily="18" charset="0"/>
                <a:cs typeface="Times New Roman" panose="02020603050405020304" pitchFamily="18" charset="0"/>
              </a:rPr>
              <a:t> </a:t>
            </a:r>
            <a:r>
              <a:rPr lang="en-GB" sz="1800" dirty="0">
                <a:solidFill>
                  <a:schemeClr val="tx2"/>
                </a:solidFill>
                <a:latin typeface="Times New Roman" panose="02020603050405020304" pitchFamily="18" charset="0"/>
                <a:cs typeface="Times New Roman" panose="02020603050405020304" pitchFamily="18" charset="0"/>
              </a:rPr>
              <a:t>Healthcare Worker who is not a CHO is not included in the study.</a:t>
            </a:r>
            <a:r>
              <a:rPr lang="en-GB" sz="1800" dirty="0">
                <a:solidFill>
                  <a:schemeClr val="tx2"/>
                </a:solidFill>
                <a:latin typeface="Times New Roman" panose="02020603050405020304" pitchFamily="18" charset="0"/>
                <a:ea typeface="+mn-lt"/>
                <a:cs typeface="Times New Roman" panose="02020603050405020304" pitchFamily="18" charset="0"/>
              </a:rPr>
              <a:t> </a:t>
            </a:r>
            <a:endParaRPr lang="en-GB" sz="1800" dirty="0">
              <a:solidFill>
                <a:schemeClr val="tx2"/>
              </a:solidFill>
              <a:latin typeface="Times New Roman" panose="02020603050405020304" pitchFamily="18" charset="0"/>
              <a:cs typeface="Times New Roman" panose="02020603050405020304" pitchFamily="18" charset="0"/>
            </a:endParaRPr>
          </a:p>
          <a:p>
            <a:pPr algn="ctr"/>
            <a:endParaRPr lang="en-GB" sz="1800" dirty="0">
              <a:solidFill>
                <a:schemeClr val="tx2"/>
              </a:solidFill>
              <a:latin typeface="Times New Roman" panose="02020603050405020304" pitchFamily="18" charset="0"/>
              <a:ea typeface="+mn-lt"/>
              <a:cs typeface="Times New Roman" panose="02020603050405020304" pitchFamily="18" charset="0"/>
            </a:endParaRPr>
          </a:p>
          <a:p>
            <a:pPr marL="0" indent="0" algn="ctr">
              <a:buNone/>
            </a:pPr>
            <a:r>
              <a:rPr lang="en-GB" sz="2000" b="1" dirty="0">
                <a:solidFill>
                  <a:schemeClr val="tx2"/>
                </a:solidFill>
                <a:latin typeface="Times New Roman" panose="02020603050405020304" pitchFamily="18" charset="0"/>
                <a:ea typeface="+mn-lt"/>
                <a:cs typeface="Times New Roman" panose="02020603050405020304" pitchFamily="18" charset="0"/>
              </a:rPr>
              <a:t>Data Collection Method:</a:t>
            </a:r>
            <a:r>
              <a:rPr lang="en-GB" sz="2000" dirty="0">
                <a:solidFill>
                  <a:schemeClr val="tx2"/>
                </a:solidFill>
                <a:latin typeface="Times New Roman" panose="02020603050405020304" pitchFamily="18" charset="0"/>
                <a:ea typeface="+mn-lt"/>
                <a:cs typeface="Times New Roman" panose="02020603050405020304" pitchFamily="18" charset="0"/>
              </a:rPr>
              <a:t>  </a:t>
            </a:r>
            <a:endParaRPr lang="en-GB" sz="1800" dirty="0">
              <a:solidFill>
                <a:schemeClr val="tx2"/>
              </a:solidFill>
              <a:latin typeface="Times New Roman" panose="02020603050405020304" pitchFamily="18" charset="0"/>
              <a:cs typeface="Times New Roman" panose="02020603050405020304" pitchFamily="18" charset="0"/>
            </a:endParaRPr>
          </a:p>
          <a:p>
            <a:pPr marL="0" indent="0" algn="ctr">
              <a:buNone/>
            </a:pPr>
            <a:r>
              <a:rPr lang="en-GB" sz="1800" dirty="0">
                <a:solidFill>
                  <a:schemeClr val="tx2"/>
                </a:solidFill>
                <a:latin typeface="Times New Roman" panose="02020603050405020304" pitchFamily="18" charset="0"/>
                <a:cs typeface="Times New Roman" panose="02020603050405020304" pitchFamily="18" charset="0"/>
              </a:rPr>
              <a:t>Web-based Google Forms survey to be distributed to the healthcare workers. </a:t>
            </a:r>
            <a:endParaRPr lang="en-GB" dirty="0">
              <a:solidFill>
                <a:schemeClr val="tx2"/>
              </a:solidFill>
              <a:latin typeface="Times New Roman" panose="02020603050405020304" pitchFamily="18" charset="0"/>
              <a:cs typeface="Times New Roman" panose="02020603050405020304" pitchFamily="18" charset="0"/>
            </a:endParaRPr>
          </a:p>
          <a:p>
            <a:pPr marL="0" indent="0" algn="ctr">
              <a:buNone/>
            </a:pPr>
            <a:endParaRPr lang="en-GB" sz="2000" dirty="0">
              <a:solidFill>
                <a:schemeClr val="tx2"/>
              </a:solidFill>
              <a:latin typeface="Times New Roman" panose="02020603050405020304" pitchFamily="18" charset="0"/>
              <a:ea typeface="+mn-lt"/>
              <a:cs typeface="Times New Roman" panose="02020603050405020304" pitchFamily="18" charset="0"/>
            </a:endParaRPr>
          </a:p>
          <a:p>
            <a:pPr marL="0" indent="0" algn="ctr">
              <a:buNone/>
            </a:pPr>
            <a:r>
              <a:rPr lang="en-GB" sz="2000" b="1" dirty="0">
                <a:solidFill>
                  <a:schemeClr val="tx2"/>
                </a:solidFill>
                <a:latin typeface="Times New Roman" panose="02020603050405020304" pitchFamily="18" charset="0"/>
                <a:ea typeface="+mn-lt"/>
                <a:cs typeface="Times New Roman" panose="02020603050405020304" pitchFamily="18" charset="0"/>
              </a:rPr>
              <a:t>Data Collection tool</a:t>
            </a:r>
            <a:r>
              <a:rPr lang="en-GB" sz="2000" dirty="0">
                <a:solidFill>
                  <a:schemeClr val="tx2"/>
                </a:solidFill>
                <a:latin typeface="Times New Roman" panose="02020603050405020304" pitchFamily="18" charset="0"/>
                <a:ea typeface="+mn-lt"/>
                <a:cs typeface="Times New Roman" panose="02020603050405020304" pitchFamily="18" charset="0"/>
              </a:rPr>
              <a:t>: </a:t>
            </a:r>
          </a:p>
          <a:p>
            <a:pPr marL="0" indent="0" algn="ctr">
              <a:buNone/>
            </a:pPr>
            <a:r>
              <a:rPr lang="en-GB" sz="1800" dirty="0">
                <a:solidFill>
                  <a:schemeClr val="tx2"/>
                </a:solidFill>
                <a:latin typeface="Times New Roman" panose="02020603050405020304" pitchFamily="18" charset="0"/>
                <a:ea typeface="+mn-lt"/>
                <a:cs typeface="Times New Roman" panose="02020603050405020304" pitchFamily="18" charset="0"/>
              </a:rPr>
              <a:t>Semi structured questionnaire </a:t>
            </a:r>
          </a:p>
          <a:p>
            <a:pPr marL="0" indent="0" algn="ctr">
              <a:buNone/>
            </a:pPr>
            <a:endParaRPr lang="en-GB" sz="1800" dirty="0">
              <a:solidFill>
                <a:schemeClr val="tx2"/>
              </a:solidFill>
              <a:latin typeface="Times New Roman" panose="02020603050405020304" pitchFamily="18" charset="0"/>
              <a:ea typeface="+mn-lt"/>
              <a:cs typeface="Times New Roman" panose="02020603050405020304" pitchFamily="18" charset="0"/>
            </a:endParaRPr>
          </a:p>
          <a:p>
            <a:pPr marL="0" indent="0" algn="ctr">
              <a:buNone/>
            </a:pPr>
            <a:r>
              <a:rPr lang="en-GB" sz="2100" b="1" dirty="0">
                <a:solidFill>
                  <a:schemeClr val="tx2"/>
                </a:solidFill>
                <a:latin typeface="Times New Roman" panose="02020603050405020304" pitchFamily="18" charset="0"/>
                <a:ea typeface="+mn-lt"/>
                <a:cs typeface="Times New Roman" panose="02020603050405020304" pitchFamily="18" charset="0"/>
              </a:rPr>
              <a:t>Ethical Consideration:</a:t>
            </a:r>
          </a:p>
          <a:p>
            <a:pPr marL="0" indent="0" algn="ctr">
              <a:buNone/>
            </a:pPr>
            <a:r>
              <a:rPr lang="en-IN" sz="1800" dirty="0">
                <a:solidFill>
                  <a:schemeClr val="tx2"/>
                </a:solidFill>
                <a:latin typeface="Times New Roman" panose="02020603050405020304" pitchFamily="18" charset="0"/>
                <a:cs typeface="Times New Roman" panose="02020603050405020304" pitchFamily="18" charset="0"/>
              </a:rPr>
              <a:t>The study did not collect any personal information hence approval from the SRB was enough to conduct the study. </a:t>
            </a:r>
            <a:endParaRPr lang="en-GB" sz="1800" dirty="0">
              <a:solidFill>
                <a:schemeClr val="tx2"/>
              </a:solidFill>
              <a:latin typeface="Times New Roman" panose="02020603050405020304" pitchFamily="18" charset="0"/>
              <a:cs typeface="Times New Roman" panose="02020603050405020304" pitchFamily="18" charset="0"/>
            </a:endParaRPr>
          </a:p>
          <a:p>
            <a:pPr algn="ctr"/>
            <a:endParaRPr lang="en-GB" sz="1800" dirty="0">
              <a:solidFill>
                <a:schemeClr val="tx2"/>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C499AE80-F5C3-9964-1D3E-B56E559321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901370" cy="894973"/>
          </a:xfrm>
          <a:prstGeom prst="rect">
            <a:avLst/>
          </a:prstGeom>
        </p:spPr>
      </p:pic>
    </p:spTree>
    <p:extLst>
      <p:ext uri="{BB962C8B-B14F-4D97-AF65-F5344CB8AC3E}">
        <p14:creationId xmlns:p14="http://schemas.microsoft.com/office/powerpoint/2010/main" val="9582243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E7B1C1A1-77F7-115E-6352-88515E174A0C}"/>
              </a:ext>
            </a:extLst>
          </p:cNvPr>
          <p:cNvGraphicFramePr>
            <a:graphicFrameLocks noGrp="1"/>
          </p:cNvGraphicFramePr>
          <p:nvPr>
            <p:extLst>
              <p:ext uri="{D42A27DB-BD31-4B8C-83A1-F6EECF244321}">
                <p14:modId xmlns:p14="http://schemas.microsoft.com/office/powerpoint/2010/main" val="3453927530"/>
              </p:ext>
            </p:extLst>
          </p:nvPr>
        </p:nvGraphicFramePr>
        <p:xfrm>
          <a:off x="646824" y="1950604"/>
          <a:ext cx="3846286" cy="4048397"/>
        </p:xfrm>
        <a:graphic>
          <a:graphicData uri="http://schemas.openxmlformats.org/drawingml/2006/table">
            <a:tbl>
              <a:tblPr firstRow="1" firstCol="1" bandRow="1">
                <a:solidFill>
                  <a:srgbClr val="FFB2F6"/>
                </a:solidFill>
                <a:tableStyleId>{5C22544A-7EE6-4342-B048-85BDC9FD1C3A}</a:tableStyleId>
              </a:tblPr>
              <a:tblGrid>
                <a:gridCol w="2479496">
                  <a:extLst>
                    <a:ext uri="{9D8B030D-6E8A-4147-A177-3AD203B41FA5}">
                      <a16:colId xmlns:a16="http://schemas.microsoft.com/office/drawing/2014/main" val="2236007471"/>
                    </a:ext>
                  </a:extLst>
                </a:gridCol>
                <a:gridCol w="1366790">
                  <a:extLst>
                    <a:ext uri="{9D8B030D-6E8A-4147-A177-3AD203B41FA5}">
                      <a16:colId xmlns:a16="http://schemas.microsoft.com/office/drawing/2014/main" val="1713355704"/>
                    </a:ext>
                  </a:extLst>
                </a:gridCol>
              </a:tblGrid>
              <a:tr h="1055279">
                <a:tc>
                  <a:txBody>
                    <a:bodyPr/>
                    <a:lstStyle/>
                    <a:p>
                      <a:pPr algn="ctr">
                        <a:lnSpc>
                          <a:spcPct val="150000"/>
                        </a:lnSpc>
                        <a:spcBef>
                          <a:spcPts val="100"/>
                        </a:spcBef>
                      </a:pPr>
                      <a:r>
                        <a:rPr lang="en-US" sz="1200" dirty="0">
                          <a:solidFill>
                            <a:schemeClr val="tx1"/>
                          </a:solidFill>
                          <a:effectLst/>
                          <a:latin typeface="Times New Roman" panose="02020603050405020304" pitchFamily="18" charset="0"/>
                          <a:cs typeface="Times New Roman" panose="02020603050405020304" pitchFamily="18" charset="0"/>
                        </a:rPr>
                        <a:t>Perceptions of respondents on AI</a:t>
                      </a:r>
                      <a:endParaRPr lang="en-IN"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CC82BA"/>
                    </a:solidFill>
                  </a:tcPr>
                </a:tc>
                <a:tc>
                  <a:txBody>
                    <a:bodyPr/>
                    <a:lstStyle/>
                    <a:p>
                      <a:pPr algn="ctr">
                        <a:lnSpc>
                          <a:spcPct val="150000"/>
                        </a:lnSpc>
                        <a:spcBef>
                          <a:spcPts val="100"/>
                        </a:spcBef>
                      </a:pPr>
                      <a:r>
                        <a:rPr lang="en-US" sz="1200" dirty="0">
                          <a:solidFill>
                            <a:schemeClr val="tx1"/>
                          </a:solidFill>
                          <a:effectLst/>
                          <a:latin typeface="Times New Roman" panose="02020603050405020304" pitchFamily="18" charset="0"/>
                          <a:cs typeface="Times New Roman" panose="02020603050405020304" pitchFamily="18" charset="0"/>
                        </a:rPr>
                        <a:t>Respondents n (%)</a:t>
                      </a:r>
                      <a:endParaRPr lang="en-IN"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CC82BA"/>
                    </a:solidFill>
                  </a:tcPr>
                </a:tc>
                <a:extLst>
                  <a:ext uri="{0D108BD9-81ED-4DB2-BD59-A6C34878D82A}">
                    <a16:rowId xmlns:a16="http://schemas.microsoft.com/office/drawing/2014/main" val="3384359994"/>
                  </a:ext>
                </a:extLst>
              </a:tr>
              <a:tr h="498853">
                <a:tc>
                  <a:txBody>
                    <a:bodyPr/>
                    <a:lstStyle/>
                    <a:p>
                      <a:pPr algn="ctr" rtl="0" fontAlgn="b"/>
                      <a:r>
                        <a:rPr lang="en-IN" sz="1200" dirty="0">
                          <a:solidFill>
                            <a:schemeClr val="tx1"/>
                          </a:solidFill>
                          <a:effectLst/>
                          <a:latin typeface="Times New Roman" panose="02020603050405020304" pitchFamily="18" charset="0"/>
                          <a:cs typeface="Times New Roman" panose="02020603050405020304" pitchFamily="18" charset="0"/>
                        </a:rPr>
                        <a:t>Change Health Delivery</a:t>
                      </a:r>
                    </a:p>
                  </a:txBody>
                  <a:tcPr marL="28575" marR="28575" marT="19050" marB="19050" anchor="b">
                    <a:solidFill>
                      <a:srgbClr val="CC82BA"/>
                    </a:solidFill>
                  </a:tcPr>
                </a:tc>
                <a:tc>
                  <a:txBody>
                    <a:bodyPr/>
                    <a:lstStyle/>
                    <a:p>
                      <a:pPr algn="r" rtl="0" fontAlgn="b"/>
                      <a:r>
                        <a:rPr lang="en-IN" sz="1200" dirty="0">
                          <a:solidFill>
                            <a:schemeClr val="tx1"/>
                          </a:solidFill>
                          <a:effectLst/>
                          <a:latin typeface="Times New Roman" panose="02020603050405020304" pitchFamily="18" charset="0"/>
                          <a:cs typeface="Times New Roman" panose="02020603050405020304" pitchFamily="18" charset="0"/>
                        </a:rPr>
                        <a:t>102 (85%)</a:t>
                      </a:r>
                    </a:p>
                  </a:txBody>
                  <a:tcPr marL="28575" marR="28575" marT="19050" marB="19050" anchor="b">
                    <a:solidFill>
                      <a:srgbClr val="FFCCF8"/>
                    </a:solidFill>
                  </a:tcPr>
                </a:tc>
                <a:extLst>
                  <a:ext uri="{0D108BD9-81ED-4DB2-BD59-A6C34878D82A}">
                    <a16:rowId xmlns:a16="http://schemas.microsoft.com/office/drawing/2014/main" val="1545359291"/>
                  </a:ext>
                </a:extLst>
              </a:tr>
              <a:tr h="498853">
                <a:tc>
                  <a:txBody>
                    <a:bodyPr/>
                    <a:lstStyle/>
                    <a:p>
                      <a:pPr algn="ctr" rtl="0" fontAlgn="b"/>
                      <a:r>
                        <a:rPr lang="en-IN" sz="1200" dirty="0">
                          <a:solidFill>
                            <a:schemeClr val="tx1"/>
                          </a:solidFill>
                          <a:effectLst/>
                          <a:latin typeface="Times New Roman" panose="02020603050405020304" pitchFamily="18" charset="0"/>
                          <a:cs typeface="Times New Roman" panose="02020603050405020304" pitchFamily="18" charset="0"/>
                        </a:rPr>
                        <a:t>Improve Decision Making</a:t>
                      </a:r>
                    </a:p>
                  </a:txBody>
                  <a:tcPr marL="28575" marR="28575" marT="19050" marB="19050" anchor="b">
                    <a:solidFill>
                      <a:srgbClr val="CC82BA"/>
                    </a:solidFill>
                  </a:tcPr>
                </a:tc>
                <a:tc>
                  <a:txBody>
                    <a:bodyPr/>
                    <a:lstStyle/>
                    <a:p>
                      <a:pPr algn="r" rtl="0" fontAlgn="b"/>
                      <a:r>
                        <a:rPr lang="en-IN" sz="1200" dirty="0">
                          <a:solidFill>
                            <a:schemeClr val="tx1"/>
                          </a:solidFill>
                          <a:effectLst/>
                          <a:latin typeface="Times New Roman" panose="02020603050405020304" pitchFamily="18" charset="0"/>
                          <a:cs typeface="Times New Roman" panose="02020603050405020304" pitchFamily="18" charset="0"/>
                        </a:rPr>
                        <a:t>100 (83.3%)</a:t>
                      </a:r>
                    </a:p>
                  </a:txBody>
                  <a:tcPr marL="28575" marR="28575" marT="19050" marB="19050" anchor="b">
                    <a:solidFill>
                      <a:srgbClr val="FFCCF8"/>
                    </a:solidFill>
                  </a:tcPr>
                </a:tc>
                <a:extLst>
                  <a:ext uri="{0D108BD9-81ED-4DB2-BD59-A6C34878D82A}">
                    <a16:rowId xmlns:a16="http://schemas.microsoft.com/office/drawing/2014/main" val="1932423119"/>
                  </a:ext>
                </a:extLst>
              </a:tr>
              <a:tr h="498853">
                <a:tc>
                  <a:txBody>
                    <a:bodyPr/>
                    <a:lstStyle/>
                    <a:p>
                      <a:pPr algn="ctr" rtl="0" fontAlgn="b"/>
                      <a:r>
                        <a:rPr lang="en-IN" sz="1200" dirty="0">
                          <a:solidFill>
                            <a:schemeClr val="tx1"/>
                          </a:solidFill>
                          <a:effectLst/>
                          <a:latin typeface="Times New Roman" panose="02020603050405020304" pitchFamily="18" charset="0"/>
                          <a:cs typeface="Times New Roman" panose="02020603050405020304" pitchFamily="18" charset="0"/>
                        </a:rPr>
                        <a:t>Worried AI replace health worker</a:t>
                      </a:r>
                    </a:p>
                  </a:txBody>
                  <a:tcPr marL="28575" marR="28575" marT="19050" marB="19050" anchor="b">
                    <a:solidFill>
                      <a:srgbClr val="CC82BA"/>
                    </a:solidFill>
                  </a:tcPr>
                </a:tc>
                <a:tc>
                  <a:txBody>
                    <a:bodyPr/>
                    <a:lstStyle/>
                    <a:p>
                      <a:pPr algn="r" rtl="0" fontAlgn="b"/>
                      <a:r>
                        <a:rPr lang="en-IN" sz="1200" dirty="0">
                          <a:solidFill>
                            <a:schemeClr val="tx1"/>
                          </a:solidFill>
                          <a:effectLst/>
                          <a:latin typeface="Times New Roman" panose="02020603050405020304" pitchFamily="18" charset="0"/>
                          <a:cs typeface="Times New Roman" panose="02020603050405020304" pitchFamily="18" charset="0"/>
                        </a:rPr>
                        <a:t>45 (38.5%)</a:t>
                      </a:r>
                    </a:p>
                  </a:txBody>
                  <a:tcPr marL="28575" marR="28575" marT="19050" marB="19050" anchor="b">
                    <a:solidFill>
                      <a:srgbClr val="FFCCF8"/>
                    </a:solidFill>
                  </a:tcPr>
                </a:tc>
                <a:extLst>
                  <a:ext uri="{0D108BD9-81ED-4DB2-BD59-A6C34878D82A}">
                    <a16:rowId xmlns:a16="http://schemas.microsoft.com/office/drawing/2014/main" val="3499545153"/>
                  </a:ext>
                </a:extLst>
              </a:tr>
              <a:tr h="498853">
                <a:tc>
                  <a:txBody>
                    <a:bodyPr/>
                    <a:lstStyle/>
                    <a:p>
                      <a:pPr algn="ctr" rtl="0" fontAlgn="b"/>
                      <a:r>
                        <a:rPr lang="en-IN" sz="1200" dirty="0">
                          <a:solidFill>
                            <a:schemeClr val="tx1"/>
                          </a:solidFill>
                          <a:effectLst/>
                          <a:latin typeface="Times New Roman" panose="02020603050405020304" pitchFamily="18" charset="0"/>
                          <a:cs typeface="Times New Roman" panose="02020603050405020304" pitchFamily="18" charset="0"/>
                        </a:rPr>
                        <a:t>Concerned to use</a:t>
                      </a:r>
                    </a:p>
                  </a:txBody>
                  <a:tcPr marL="28575" marR="28575" marT="19050" marB="19050" anchor="b">
                    <a:solidFill>
                      <a:srgbClr val="CC82BA"/>
                    </a:solidFill>
                  </a:tcPr>
                </a:tc>
                <a:tc>
                  <a:txBody>
                    <a:bodyPr/>
                    <a:lstStyle/>
                    <a:p>
                      <a:pPr algn="r" rtl="0" fontAlgn="b"/>
                      <a:r>
                        <a:rPr lang="en-IN" sz="1200" dirty="0">
                          <a:solidFill>
                            <a:schemeClr val="tx1"/>
                          </a:solidFill>
                          <a:effectLst/>
                          <a:latin typeface="Times New Roman" panose="02020603050405020304" pitchFamily="18" charset="0"/>
                          <a:cs typeface="Times New Roman" panose="02020603050405020304" pitchFamily="18" charset="0"/>
                        </a:rPr>
                        <a:t>89 (76%)</a:t>
                      </a:r>
                    </a:p>
                  </a:txBody>
                  <a:tcPr marL="28575" marR="28575" marT="19050" marB="19050" anchor="b">
                    <a:solidFill>
                      <a:srgbClr val="FFCCF8"/>
                    </a:solidFill>
                  </a:tcPr>
                </a:tc>
                <a:extLst>
                  <a:ext uri="{0D108BD9-81ED-4DB2-BD59-A6C34878D82A}">
                    <a16:rowId xmlns:a16="http://schemas.microsoft.com/office/drawing/2014/main" val="8864213"/>
                  </a:ext>
                </a:extLst>
              </a:tr>
              <a:tr h="498853">
                <a:tc>
                  <a:txBody>
                    <a:bodyPr/>
                    <a:lstStyle/>
                    <a:p>
                      <a:pPr algn="ctr" rtl="0" fontAlgn="b"/>
                      <a:r>
                        <a:rPr lang="en-IN" sz="1200" dirty="0">
                          <a:solidFill>
                            <a:schemeClr val="tx1"/>
                          </a:solidFill>
                          <a:effectLst/>
                          <a:latin typeface="Times New Roman" panose="02020603050405020304" pitchFamily="18" charset="0"/>
                          <a:cs typeface="Times New Roman" panose="02020603050405020304" pitchFamily="18" charset="0"/>
                        </a:rPr>
                        <a:t>Ethical concerns</a:t>
                      </a:r>
                    </a:p>
                  </a:txBody>
                  <a:tcPr marL="28575" marR="28575" marT="19050" marB="19050" anchor="b">
                    <a:solidFill>
                      <a:srgbClr val="CC82BA"/>
                    </a:solidFill>
                  </a:tcPr>
                </a:tc>
                <a:tc>
                  <a:txBody>
                    <a:bodyPr/>
                    <a:lstStyle/>
                    <a:p>
                      <a:pPr algn="r" rtl="0" fontAlgn="b"/>
                      <a:r>
                        <a:rPr lang="en-IN" sz="1200" dirty="0">
                          <a:solidFill>
                            <a:schemeClr val="tx1"/>
                          </a:solidFill>
                          <a:effectLst/>
                          <a:latin typeface="Times New Roman" panose="02020603050405020304" pitchFamily="18" charset="0"/>
                          <a:cs typeface="Times New Roman" panose="02020603050405020304" pitchFamily="18" charset="0"/>
                        </a:rPr>
                        <a:t>66 (56.4%)</a:t>
                      </a:r>
                    </a:p>
                  </a:txBody>
                  <a:tcPr marL="28575" marR="28575" marT="19050" marB="19050" anchor="b">
                    <a:solidFill>
                      <a:srgbClr val="FFCCF8"/>
                    </a:solidFill>
                  </a:tcPr>
                </a:tc>
                <a:extLst>
                  <a:ext uri="{0D108BD9-81ED-4DB2-BD59-A6C34878D82A}">
                    <a16:rowId xmlns:a16="http://schemas.microsoft.com/office/drawing/2014/main" val="3113955683"/>
                  </a:ext>
                </a:extLst>
              </a:tr>
              <a:tr h="498853">
                <a:tc>
                  <a:txBody>
                    <a:bodyPr/>
                    <a:lstStyle/>
                    <a:p>
                      <a:pPr rtl="0" fontAlgn="b"/>
                      <a:endParaRPr lang="en-IN" dirty="0">
                        <a:effectLst/>
                        <a:latin typeface="Times New Roman" panose="02020603050405020304" pitchFamily="18" charset="0"/>
                        <a:cs typeface="Times New Roman" panose="02020603050405020304" pitchFamily="18" charset="0"/>
                      </a:endParaRPr>
                    </a:p>
                  </a:txBody>
                  <a:tcPr marL="28575" marR="28575" marT="19050" marB="19050" anchor="b">
                    <a:solidFill>
                      <a:srgbClr val="CC82BA"/>
                    </a:solidFill>
                  </a:tcPr>
                </a:tc>
                <a:tc>
                  <a:txBody>
                    <a:bodyPr/>
                    <a:lstStyle/>
                    <a:p>
                      <a:pPr algn="r" rtl="0" fontAlgn="b"/>
                      <a:r>
                        <a:rPr lang="en-IN" sz="1200" b="1" dirty="0">
                          <a:effectLst/>
                          <a:latin typeface="Times New Roman" panose="02020603050405020304" pitchFamily="18" charset="0"/>
                          <a:cs typeface="Times New Roman" panose="02020603050405020304" pitchFamily="18" charset="0"/>
                        </a:rPr>
                        <a:t>N=117</a:t>
                      </a:r>
                    </a:p>
                  </a:txBody>
                  <a:tcPr marL="28575" marR="28575" marT="19050" marB="19050" anchor="b">
                    <a:solidFill>
                      <a:srgbClr val="CC82BA"/>
                    </a:solidFill>
                  </a:tcPr>
                </a:tc>
                <a:extLst>
                  <a:ext uri="{0D108BD9-81ED-4DB2-BD59-A6C34878D82A}">
                    <a16:rowId xmlns:a16="http://schemas.microsoft.com/office/drawing/2014/main" val="303662530"/>
                  </a:ext>
                </a:extLst>
              </a:tr>
            </a:tbl>
          </a:graphicData>
        </a:graphic>
      </p:graphicFrame>
      <p:pic>
        <p:nvPicPr>
          <p:cNvPr id="10" name="Picture 9">
            <a:extLst>
              <a:ext uri="{FF2B5EF4-FFF2-40B4-BE49-F238E27FC236}">
                <a16:creationId xmlns:a16="http://schemas.microsoft.com/office/drawing/2014/main" id="{8D5E34B1-D02C-6875-0AEC-F622548399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901370" cy="894973"/>
          </a:xfrm>
          <a:prstGeom prst="rect">
            <a:avLst/>
          </a:prstGeom>
        </p:spPr>
      </p:pic>
      <p:sp>
        <p:nvSpPr>
          <p:cNvPr id="13" name="Title 1">
            <a:extLst>
              <a:ext uri="{FF2B5EF4-FFF2-40B4-BE49-F238E27FC236}">
                <a16:creationId xmlns:a16="http://schemas.microsoft.com/office/drawing/2014/main" id="{84259E1E-674C-BC91-102A-DD58EFD3992C}"/>
              </a:ext>
            </a:extLst>
          </p:cNvPr>
          <p:cNvSpPr txBox="1">
            <a:spLocks/>
          </p:cNvSpPr>
          <p:nvPr/>
        </p:nvSpPr>
        <p:spPr>
          <a:xfrm>
            <a:off x="2726208" y="177721"/>
            <a:ext cx="6560588" cy="971645"/>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800" u="sng" dirty="0">
                <a:solidFill>
                  <a:schemeClr val="tx2"/>
                </a:solidFill>
                <a:latin typeface="Times New Roman" panose="02020603050405020304" pitchFamily="18" charset="0"/>
                <a:cs typeface="Times New Roman" panose="02020603050405020304" pitchFamily="18" charset="0"/>
              </a:rPr>
              <a:t>Results </a:t>
            </a:r>
          </a:p>
          <a:p>
            <a:pPr algn="ctr"/>
            <a:endParaRPr lang="en-GB" sz="2800" dirty="0">
              <a:solidFill>
                <a:schemeClr val="tx2"/>
              </a:solidFill>
              <a:latin typeface="Times New Roman" panose="02020603050405020304" pitchFamily="18" charset="0"/>
              <a:cs typeface="Times New Roman" panose="02020603050405020304" pitchFamily="18" charset="0"/>
            </a:endParaRPr>
          </a:p>
          <a:p>
            <a:pPr algn="ctr"/>
            <a:r>
              <a:rPr lang="en-GB" sz="2800" dirty="0">
                <a:solidFill>
                  <a:schemeClr val="tx2"/>
                </a:solidFill>
                <a:latin typeface="Times New Roman" panose="02020603050405020304" pitchFamily="18" charset="0"/>
                <a:cs typeface="Times New Roman" panose="02020603050405020304" pitchFamily="18" charset="0"/>
              </a:rPr>
              <a:t>(Perception towards use of AI)</a:t>
            </a:r>
            <a:endParaRPr lang="en-US" sz="2800" dirty="0">
              <a:solidFill>
                <a:schemeClr val="tx2"/>
              </a:solidFill>
              <a:latin typeface="Times New Roman" panose="02020603050405020304" pitchFamily="18" charset="0"/>
              <a:cs typeface="Times New Roman" panose="02020603050405020304" pitchFamily="18" charset="0"/>
            </a:endParaRPr>
          </a:p>
        </p:txBody>
      </p:sp>
      <p:cxnSp>
        <p:nvCxnSpPr>
          <p:cNvPr id="14" name="Straight Connector 13">
            <a:extLst>
              <a:ext uri="{FF2B5EF4-FFF2-40B4-BE49-F238E27FC236}">
                <a16:creationId xmlns:a16="http://schemas.microsoft.com/office/drawing/2014/main" id="{058FE577-1C71-CB0A-39B8-43BB2C9115B2}"/>
              </a:ext>
            </a:extLst>
          </p:cNvPr>
          <p:cNvCxnSpPr>
            <a:cxnSpLocks/>
          </p:cNvCxnSpPr>
          <p:nvPr/>
        </p:nvCxnSpPr>
        <p:spPr>
          <a:xfrm>
            <a:off x="0" y="1335634"/>
            <a:ext cx="12192000" cy="0"/>
          </a:xfrm>
          <a:prstGeom prst="line">
            <a:avLst/>
          </a:prstGeom>
          <a:ln w="317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2BE70E17-49F6-B2BA-2E9E-318058FC759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88992" y="1950604"/>
            <a:ext cx="6539062" cy="4035983"/>
          </a:xfrm>
          <a:prstGeom prst="rect">
            <a:avLst/>
          </a:prstGeom>
          <a:noFill/>
          <a:ln>
            <a:solidFill>
              <a:schemeClr val="tx1"/>
            </a:solidFill>
          </a:ln>
        </p:spPr>
      </p:pic>
    </p:spTree>
    <p:extLst>
      <p:ext uri="{BB962C8B-B14F-4D97-AF65-F5344CB8AC3E}">
        <p14:creationId xmlns:p14="http://schemas.microsoft.com/office/powerpoint/2010/main" val="4574928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3428</TotalTime>
  <Words>2074</Words>
  <Application>Microsoft Macintosh PowerPoint</Application>
  <PresentationFormat>Widescreen</PresentationFormat>
  <Paragraphs>286</Paragraphs>
  <Slides>23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Calibri Light</vt:lpstr>
      <vt:lpstr>Symbol</vt:lpstr>
      <vt:lpstr>Times New Roman</vt:lpstr>
      <vt:lpstr>office theme</vt:lpstr>
      <vt:lpstr>Healthcare workers perception about the use of AI based applications to detect TB infection.</vt:lpstr>
      <vt:lpstr>Mentor Approval</vt:lpstr>
      <vt:lpstr>Introduction</vt:lpstr>
      <vt:lpstr>Rationale </vt:lpstr>
      <vt:lpstr>Objectives </vt:lpstr>
      <vt:lpstr>Research Question </vt:lpstr>
      <vt:lpstr>Methodology </vt:lpstr>
      <vt:lpstr>Methodology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Discussion</vt:lpstr>
      <vt:lpstr>Discussion</vt:lpstr>
      <vt:lpstr>Conclusion</vt:lpstr>
      <vt:lpstr>References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Swadhapriya Das Chaudhuri</cp:lastModifiedBy>
  <cp:revision>172</cp:revision>
  <dcterms:created xsi:type="dcterms:W3CDTF">2023-05-25T16:18:14Z</dcterms:created>
  <dcterms:modified xsi:type="dcterms:W3CDTF">2023-06-18T19:46:46Z</dcterms:modified>
</cp:coreProperties>
</file>