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Default Extension="gif" ContentType="image/gif"/>
  <Override PartName="/ppt/charts/chart4.xml" ContentType="application/vnd.openxmlformats-officedocument.drawingml.chart+xml"/>
  <Override PartName="/ppt/slideMasters/slideMaster5.xml" ContentType="application/vnd.openxmlformats-officedocument.presentationml.slideMaster+xml"/>
  <Override PartName="/ppt/slides/slide8.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charts/chart9.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 id="2147483728" r:id="rId2"/>
    <p:sldMasterId id="2147483740" r:id="rId3"/>
    <p:sldMasterId id="2147483752" r:id="rId4"/>
    <p:sldMasterId id="2147483890" r:id="rId5"/>
  </p:sldMasterIdLst>
  <p:notesMasterIdLst>
    <p:notesMasterId r:id="rId39"/>
  </p:notesMasterIdLst>
  <p:sldIdLst>
    <p:sldId id="256" r:id="rId6"/>
    <p:sldId id="276" r:id="rId7"/>
    <p:sldId id="277" r:id="rId8"/>
    <p:sldId id="257" r:id="rId9"/>
    <p:sldId id="258" r:id="rId10"/>
    <p:sldId id="260" r:id="rId11"/>
    <p:sldId id="279" r:id="rId12"/>
    <p:sldId id="280" r:id="rId13"/>
    <p:sldId id="281" r:id="rId14"/>
    <p:sldId id="282" r:id="rId15"/>
    <p:sldId id="283" r:id="rId16"/>
    <p:sldId id="284" r:id="rId17"/>
    <p:sldId id="285" r:id="rId18"/>
    <p:sldId id="261" r:id="rId19"/>
    <p:sldId id="259"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86" r:id="rId34"/>
    <p:sldId id="287" r:id="rId35"/>
    <p:sldId id="288" r:id="rId36"/>
    <p:sldId id="289" r:id="rId37"/>
    <p:sldId id="27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iihmr%20A\Desktop\projec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iihmr%20A\Desktop\projec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iihmr%20A\Desktop\projec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iihmr%20A\Desktop\projec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iihmr%20A\Desktop\projec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iihmr%20A\Desktop\projec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iihmr%20A\Desktop\projec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iihmr%20A\Desktop\projec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3"/>
  <c:chart>
    <c:title>
      <c:layout/>
    </c:title>
    <c:plotArea>
      <c:layout>
        <c:manualLayout>
          <c:layoutTarget val="inner"/>
          <c:xMode val="edge"/>
          <c:yMode val="edge"/>
          <c:x val="7.1988407699037804E-2"/>
          <c:y val="0.1299886993292505"/>
          <c:w val="0.77930468066491754"/>
          <c:h val="0.56345290172061291"/>
        </c:manualLayout>
      </c:layout>
      <c:barChart>
        <c:barDir val="col"/>
        <c:grouping val="clustered"/>
        <c:ser>
          <c:idx val="0"/>
          <c:order val="0"/>
          <c:tx>
            <c:strRef>
              <c:f>Sheet1!$B$2</c:f>
              <c:strCache>
                <c:ptCount val="1"/>
                <c:pt idx="0">
                  <c:v>Frequency</c:v>
                </c:pt>
              </c:strCache>
            </c:strRef>
          </c:tx>
          <c:dLbls>
            <c:showVal val="1"/>
          </c:dLbls>
          <c:cat>
            <c:strRef>
              <c:f>Sheet1!$A$3:$A$17</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Sheet1!$B$3:$B$17</c:f>
              <c:numCache>
                <c:formatCode>General</c:formatCode>
                <c:ptCount val="15"/>
                <c:pt idx="0">
                  <c:v>9</c:v>
                </c:pt>
                <c:pt idx="1">
                  <c:v>12</c:v>
                </c:pt>
                <c:pt idx="2">
                  <c:v>38</c:v>
                </c:pt>
                <c:pt idx="3">
                  <c:v>24</c:v>
                </c:pt>
                <c:pt idx="4">
                  <c:v>8</c:v>
                </c:pt>
                <c:pt idx="5">
                  <c:v>12</c:v>
                </c:pt>
                <c:pt idx="6">
                  <c:v>6</c:v>
                </c:pt>
                <c:pt idx="7">
                  <c:v>3</c:v>
                </c:pt>
                <c:pt idx="8">
                  <c:v>2</c:v>
                </c:pt>
                <c:pt idx="9">
                  <c:v>1</c:v>
                </c:pt>
                <c:pt idx="10">
                  <c:v>2</c:v>
                </c:pt>
                <c:pt idx="11">
                  <c:v>2</c:v>
                </c:pt>
                <c:pt idx="12">
                  <c:v>3</c:v>
                </c:pt>
                <c:pt idx="13">
                  <c:v>5</c:v>
                </c:pt>
                <c:pt idx="14">
                  <c:v>3</c:v>
                </c:pt>
              </c:numCache>
            </c:numRef>
          </c:val>
        </c:ser>
        <c:axId val="64332928"/>
        <c:axId val="64334464"/>
      </c:barChart>
      <c:catAx>
        <c:axId val="64332928"/>
        <c:scaling>
          <c:orientation val="minMax"/>
        </c:scaling>
        <c:axPos val="b"/>
        <c:tickLblPos val="nextTo"/>
        <c:crossAx val="64334464"/>
        <c:crosses val="autoZero"/>
        <c:auto val="1"/>
        <c:lblAlgn val="ctr"/>
        <c:lblOffset val="100"/>
      </c:catAx>
      <c:valAx>
        <c:axId val="64334464"/>
        <c:scaling>
          <c:orientation val="minMax"/>
        </c:scaling>
        <c:axPos val="l"/>
        <c:majorGridlines/>
        <c:numFmt formatCode="General" sourceLinked="1"/>
        <c:tickLblPos val="nextTo"/>
        <c:crossAx val="64332928"/>
        <c:crosses val="autoZero"/>
        <c:crossBetween val="between"/>
      </c:valAx>
    </c:plotArea>
    <c:legend>
      <c:legendPos val="r"/>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34"/>
  <c:chart>
    <c:view3D>
      <c:rAngAx val="1"/>
    </c:view3D>
    <c:sideWall>
      <c:spPr>
        <a:solidFill>
          <a:schemeClr val="tx1">
            <a:lumMod val="75000"/>
            <a:lumOff val="25000"/>
          </a:schemeClr>
        </a:solidFill>
      </c:spPr>
    </c:sideWall>
    <c:backWall>
      <c:spPr>
        <a:solidFill>
          <a:schemeClr val="tx1">
            <a:lumMod val="75000"/>
            <a:lumOff val="25000"/>
          </a:schemeClr>
        </a:solidFill>
      </c:spPr>
    </c:backWall>
    <c:plotArea>
      <c:layout/>
      <c:bar3DChart>
        <c:barDir val="bar"/>
        <c:grouping val="percentStacked"/>
        <c:ser>
          <c:idx val="0"/>
          <c:order val="0"/>
          <c:tx>
            <c:strRef>
              <c:f>Sheet1!$B$148</c:f>
              <c:strCache>
                <c:ptCount val="1"/>
                <c:pt idx="0">
                  <c:v>Death certificate sent to municipalcorporation in case of death</c:v>
                </c:pt>
              </c:strCache>
            </c:strRef>
          </c:tx>
          <c:dLbls>
            <c:showVal val="1"/>
          </c:dLbls>
          <c:cat>
            <c:strRef>
              <c:f>Sheet1!$A$149:$A$163</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Sheet1!$B$149:$B$163</c:f>
              <c:numCache>
                <c:formatCode>General</c:formatCode>
                <c:ptCount val="15"/>
                <c:pt idx="0">
                  <c:v>0</c:v>
                </c:pt>
                <c:pt idx="1">
                  <c:v>0</c:v>
                </c:pt>
                <c:pt idx="2">
                  <c:v>100</c:v>
                </c:pt>
                <c:pt idx="3">
                  <c:v>50</c:v>
                </c:pt>
                <c:pt idx="4">
                  <c:v>0</c:v>
                </c:pt>
                <c:pt idx="5">
                  <c:v>0</c:v>
                </c:pt>
                <c:pt idx="6">
                  <c:v>0</c:v>
                </c:pt>
                <c:pt idx="7">
                  <c:v>0</c:v>
                </c:pt>
                <c:pt idx="8">
                  <c:v>0</c:v>
                </c:pt>
                <c:pt idx="9">
                  <c:v>0</c:v>
                </c:pt>
                <c:pt idx="10">
                  <c:v>0</c:v>
                </c:pt>
                <c:pt idx="11">
                  <c:v>0</c:v>
                </c:pt>
                <c:pt idx="12">
                  <c:v>0</c:v>
                </c:pt>
                <c:pt idx="13">
                  <c:v>0</c:v>
                </c:pt>
                <c:pt idx="14">
                  <c:v>0</c:v>
                </c:pt>
              </c:numCache>
            </c:numRef>
          </c:val>
        </c:ser>
        <c:ser>
          <c:idx val="1"/>
          <c:order val="1"/>
          <c:tx>
            <c:strRef>
              <c:f>Sheet1!$C$148</c:f>
              <c:strCache>
                <c:ptCount val="1"/>
                <c:pt idx="0">
                  <c:v>Birth certificate sent to municipalcorporation in case of new born</c:v>
                </c:pt>
              </c:strCache>
            </c:strRef>
          </c:tx>
          <c:dLbls>
            <c:showVal val="1"/>
          </c:dLbls>
          <c:cat>
            <c:strRef>
              <c:f>Sheet1!$A$149:$A$163</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Sheet1!$C$149:$C$163</c:f>
              <c:numCache>
                <c:formatCode>General</c:formatCode>
                <c:ptCount val="15"/>
                <c:pt idx="0">
                  <c:v>0</c:v>
                </c:pt>
                <c:pt idx="1">
                  <c:v>100</c:v>
                </c:pt>
                <c:pt idx="2">
                  <c:v>0</c:v>
                </c:pt>
                <c:pt idx="3">
                  <c:v>0</c:v>
                </c:pt>
                <c:pt idx="4">
                  <c:v>0</c:v>
                </c:pt>
                <c:pt idx="5">
                  <c:v>0</c:v>
                </c:pt>
                <c:pt idx="6">
                  <c:v>0</c:v>
                </c:pt>
                <c:pt idx="7">
                  <c:v>0</c:v>
                </c:pt>
                <c:pt idx="8">
                  <c:v>0</c:v>
                </c:pt>
                <c:pt idx="9">
                  <c:v>0</c:v>
                </c:pt>
                <c:pt idx="10">
                  <c:v>0</c:v>
                </c:pt>
                <c:pt idx="11">
                  <c:v>0</c:v>
                </c:pt>
                <c:pt idx="12">
                  <c:v>0</c:v>
                </c:pt>
                <c:pt idx="13">
                  <c:v>0</c:v>
                </c:pt>
                <c:pt idx="14">
                  <c:v>0</c:v>
                </c:pt>
              </c:numCache>
            </c:numRef>
          </c:val>
        </c:ser>
        <c:shape val="cone"/>
        <c:axId val="65243008"/>
        <c:axId val="65244544"/>
        <c:axId val="0"/>
      </c:bar3DChart>
      <c:catAx>
        <c:axId val="65243008"/>
        <c:scaling>
          <c:orientation val="minMax"/>
        </c:scaling>
        <c:axPos val="l"/>
        <c:tickLblPos val="nextTo"/>
        <c:crossAx val="65244544"/>
        <c:crosses val="autoZero"/>
        <c:auto val="1"/>
        <c:lblAlgn val="ctr"/>
        <c:lblOffset val="100"/>
      </c:catAx>
      <c:valAx>
        <c:axId val="65244544"/>
        <c:scaling>
          <c:orientation val="minMax"/>
        </c:scaling>
        <c:axPos val="b"/>
        <c:majorGridlines/>
        <c:numFmt formatCode="0%" sourceLinked="1"/>
        <c:tickLblPos val="nextTo"/>
        <c:crossAx val="65243008"/>
        <c:crosses val="autoZero"/>
        <c:crossBetween val="between"/>
      </c:valAx>
    </c:plotArea>
    <c:legend>
      <c:legendPos val="r"/>
      <c:layout/>
    </c:legend>
    <c:plotVisOnly val="1"/>
  </c:chart>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c:spPr>
  <c:txPr>
    <a:bodyPr/>
    <a:lstStyle/>
    <a:p>
      <a:pPr>
        <a:defRPr>
          <a:solidFill>
            <a:schemeClr val="lt1"/>
          </a:solidFill>
          <a:latin typeface="+mn-lt"/>
          <a:ea typeface="+mn-ea"/>
          <a:cs typeface="+mn-cs"/>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bar"/>
        <c:grouping val="stacked"/>
        <c:ser>
          <c:idx val="0"/>
          <c:order val="0"/>
          <c:tx>
            <c:strRef>
              <c:f>Sheet1!$B$2</c:f>
              <c:strCache>
                <c:ptCount val="1"/>
                <c:pt idx="0">
                  <c:v>Elements in medical records are organized as per check list(%)</c:v>
                </c:pt>
              </c:strCache>
            </c:strRef>
          </c:tx>
          <c:dLbls>
            <c:showVal val="1"/>
          </c:dLbls>
          <c:cat>
            <c:strRef>
              <c:f>Sheet1!$A$3:$A$17</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Sheet1!$B$3:$B$17</c:f>
              <c:numCache>
                <c:formatCode>General</c:formatCode>
                <c:ptCount val="15"/>
                <c:pt idx="0">
                  <c:v>55.6</c:v>
                </c:pt>
                <c:pt idx="1">
                  <c:v>83.3</c:v>
                </c:pt>
                <c:pt idx="2">
                  <c:v>97.4</c:v>
                </c:pt>
                <c:pt idx="3">
                  <c:v>100</c:v>
                </c:pt>
                <c:pt idx="4">
                  <c:v>100</c:v>
                </c:pt>
                <c:pt idx="5">
                  <c:v>100</c:v>
                </c:pt>
                <c:pt idx="6">
                  <c:v>100</c:v>
                </c:pt>
                <c:pt idx="7">
                  <c:v>100</c:v>
                </c:pt>
                <c:pt idx="8">
                  <c:v>100</c:v>
                </c:pt>
                <c:pt idx="9">
                  <c:v>100</c:v>
                </c:pt>
                <c:pt idx="10">
                  <c:v>50</c:v>
                </c:pt>
                <c:pt idx="11">
                  <c:v>100</c:v>
                </c:pt>
                <c:pt idx="12">
                  <c:v>100</c:v>
                </c:pt>
                <c:pt idx="13">
                  <c:v>100</c:v>
                </c:pt>
                <c:pt idx="14">
                  <c:v>100</c:v>
                </c:pt>
              </c:numCache>
            </c:numRef>
          </c:val>
        </c:ser>
        <c:ser>
          <c:idx val="1"/>
          <c:order val="1"/>
          <c:tx>
            <c:strRef>
              <c:f>Sheet1!$C$2</c:f>
              <c:strCache>
                <c:ptCount val="1"/>
                <c:pt idx="0">
                  <c:v>Patient name and ID no. are on each page of record(%)</c:v>
                </c:pt>
              </c:strCache>
            </c:strRef>
          </c:tx>
          <c:dLbls>
            <c:showVal val="1"/>
          </c:dLbls>
          <c:cat>
            <c:strRef>
              <c:f>Sheet1!$A$3:$A$17</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Sheet1!$C$3:$C$17</c:f>
              <c:numCache>
                <c:formatCode>General</c:formatCode>
                <c:ptCount val="15"/>
                <c:pt idx="0">
                  <c:v>77.78</c:v>
                </c:pt>
                <c:pt idx="1">
                  <c:v>100</c:v>
                </c:pt>
                <c:pt idx="2">
                  <c:v>92.11</c:v>
                </c:pt>
                <c:pt idx="3">
                  <c:v>79.169999999999987</c:v>
                </c:pt>
                <c:pt idx="4">
                  <c:v>87.5</c:v>
                </c:pt>
                <c:pt idx="5">
                  <c:v>100</c:v>
                </c:pt>
                <c:pt idx="6">
                  <c:v>100</c:v>
                </c:pt>
                <c:pt idx="7">
                  <c:v>100</c:v>
                </c:pt>
                <c:pt idx="8">
                  <c:v>50</c:v>
                </c:pt>
                <c:pt idx="9">
                  <c:v>100</c:v>
                </c:pt>
                <c:pt idx="10">
                  <c:v>100</c:v>
                </c:pt>
                <c:pt idx="11">
                  <c:v>100</c:v>
                </c:pt>
                <c:pt idx="12">
                  <c:v>100</c:v>
                </c:pt>
                <c:pt idx="13">
                  <c:v>100</c:v>
                </c:pt>
                <c:pt idx="14">
                  <c:v>100</c:v>
                </c:pt>
              </c:numCache>
            </c:numRef>
          </c:val>
        </c:ser>
        <c:ser>
          <c:idx val="2"/>
          <c:order val="2"/>
          <c:tx>
            <c:strRef>
              <c:f>Sheet1!$D$2</c:f>
              <c:strCache>
                <c:ptCount val="1"/>
                <c:pt idx="0">
                  <c:v>Entries are legible, dated and time is mentioned(%)</c:v>
                </c:pt>
              </c:strCache>
            </c:strRef>
          </c:tx>
          <c:dLbls>
            <c:showVal val="1"/>
          </c:dLbls>
          <c:cat>
            <c:strRef>
              <c:f>Sheet1!$A$3:$A$17</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Sheet1!$D$3:$D$17</c:f>
              <c:numCache>
                <c:formatCode>General</c:formatCode>
                <c:ptCount val="15"/>
                <c:pt idx="0">
                  <c:v>100</c:v>
                </c:pt>
                <c:pt idx="1">
                  <c:v>91.7</c:v>
                </c:pt>
                <c:pt idx="2">
                  <c:v>100</c:v>
                </c:pt>
                <c:pt idx="3">
                  <c:v>70.8</c:v>
                </c:pt>
                <c:pt idx="4">
                  <c:v>75</c:v>
                </c:pt>
                <c:pt idx="5">
                  <c:v>100</c:v>
                </c:pt>
                <c:pt idx="6">
                  <c:v>66.7</c:v>
                </c:pt>
                <c:pt idx="7">
                  <c:v>100</c:v>
                </c:pt>
                <c:pt idx="8">
                  <c:v>100</c:v>
                </c:pt>
                <c:pt idx="9">
                  <c:v>0</c:v>
                </c:pt>
                <c:pt idx="10">
                  <c:v>100</c:v>
                </c:pt>
                <c:pt idx="11">
                  <c:v>100</c:v>
                </c:pt>
                <c:pt idx="12">
                  <c:v>33.33</c:v>
                </c:pt>
                <c:pt idx="13">
                  <c:v>40</c:v>
                </c:pt>
                <c:pt idx="14">
                  <c:v>66.7</c:v>
                </c:pt>
              </c:numCache>
            </c:numRef>
          </c:val>
        </c:ser>
        <c:shape val="pyramid"/>
        <c:axId val="64706432"/>
        <c:axId val="64707968"/>
        <c:axId val="0"/>
      </c:bar3DChart>
      <c:catAx>
        <c:axId val="64706432"/>
        <c:scaling>
          <c:orientation val="minMax"/>
        </c:scaling>
        <c:axPos val="l"/>
        <c:tickLblPos val="nextTo"/>
        <c:crossAx val="64707968"/>
        <c:crosses val="autoZero"/>
        <c:auto val="1"/>
        <c:lblAlgn val="ctr"/>
        <c:lblOffset val="100"/>
      </c:catAx>
      <c:valAx>
        <c:axId val="64707968"/>
        <c:scaling>
          <c:orientation val="minMax"/>
        </c:scaling>
        <c:axPos val="b"/>
        <c:majorGridlines/>
        <c:numFmt formatCode="General" sourceLinked="1"/>
        <c:tickLblPos val="nextTo"/>
        <c:crossAx val="64706432"/>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4"/>
  <c:chart>
    <c:view3D>
      <c:rAngAx val="1"/>
    </c:view3D>
    <c:plotArea>
      <c:layout/>
      <c:bar3DChart>
        <c:barDir val="col"/>
        <c:grouping val="percentStacked"/>
        <c:ser>
          <c:idx val="0"/>
          <c:order val="0"/>
          <c:tx>
            <c:strRef>
              <c:f>Sheet1!$B$22</c:f>
              <c:strCache>
                <c:ptCount val="1"/>
                <c:pt idx="0">
                  <c:v>Whether admission request form is present</c:v>
                </c:pt>
              </c:strCache>
            </c:strRef>
          </c:tx>
          <c:dLbls>
            <c:showVal val="1"/>
          </c:dLbls>
          <c:cat>
            <c:strRef>
              <c:f>Sheet1!$A$23:$A$37</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Sheet1!$B$23:$B$37</c:f>
              <c:numCache>
                <c:formatCode>General</c:formatCode>
                <c:ptCount val="15"/>
                <c:pt idx="0">
                  <c:v>100</c:v>
                </c:pt>
                <c:pt idx="1">
                  <c:v>100</c:v>
                </c:pt>
                <c:pt idx="2">
                  <c:v>100</c:v>
                </c:pt>
                <c:pt idx="3">
                  <c:v>100</c:v>
                </c:pt>
                <c:pt idx="4">
                  <c:v>100</c:v>
                </c:pt>
                <c:pt idx="5">
                  <c:v>100</c:v>
                </c:pt>
                <c:pt idx="6">
                  <c:v>100</c:v>
                </c:pt>
                <c:pt idx="7">
                  <c:v>100</c:v>
                </c:pt>
                <c:pt idx="8">
                  <c:v>100</c:v>
                </c:pt>
                <c:pt idx="9">
                  <c:v>100</c:v>
                </c:pt>
                <c:pt idx="10">
                  <c:v>100</c:v>
                </c:pt>
                <c:pt idx="11">
                  <c:v>100</c:v>
                </c:pt>
                <c:pt idx="12">
                  <c:v>66.669999999999987</c:v>
                </c:pt>
                <c:pt idx="13">
                  <c:v>100</c:v>
                </c:pt>
                <c:pt idx="14">
                  <c:v>66.669999999999987</c:v>
                </c:pt>
              </c:numCache>
            </c:numRef>
          </c:val>
        </c:ser>
        <c:ser>
          <c:idx val="1"/>
          <c:order val="1"/>
          <c:tx>
            <c:strRef>
              <c:f>Sheet1!$C$22</c:f>
              <c:strCache>
                <c:ptCount val="1"/>
                <c:pt idx="0">
                  <c:v>Whether admission request form is complete</c:v>
                </c:pt>
              </c:strCache>
            </c:strRef>
          </c:tx>
          <c:dLbls>
            <c:showVal val="1"/>
          </c:dLbls>
          <c:cat>
            <c:strRef>
              <c:f>Sheet1!$A$23:$A$37</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Sheet1!$C$23:$C$37</c:f>
              <c:numCache>
                <c:formatCode>General</c:formatCode>
                <c:ptCount val="15"/>
                <c:pt idx="0">
                  <c:v>44.44</c:v>
                </c:pt>
                <c:pt idx="1">
                  <c:v>50</c:v>
                </c:pt>
                <c:pt idx="2">
                  <c:v>60.53</c:v>
                </c:pt>
                <c:pt idx="3">
                  <c:v>41.67</c:v>
                </c:pt>
                <c:pt idx="4">
                  <c:v>37.5</c:v>
                </c:pt>
                <c:pt idx="5">
                  <c:v>58.33</c:v>
                </c:pt>
                <c:pt idx="6">
                  <c:v>33.33</c:v>
                </c:pt>
                <c:pt idx="7">
                  <c:v>66.669999999999987</c:v>
                </c:pt>
                <c:pt idx="8">
                  <c:v>100</c:v>
                </c:pt>
                <c:pt idx="9">
                  <c:v>100</c:v>
                </c:pt>
                <c:pt idx="10">
                  <c:v>100</c:v>
                </c:pt>
                <c:pt idx="11">
                  <c:v>100</c:v>
                </c:pt>
                <c:pt idx="12">
                  <c:v>66.669999999999987</c:v>
                </c:pt>
                <c:pt idx="13">
                  <c:v>40</c:v>
                </c:pt>
                <c:pt idx="14">
                  <c:v>33.33</c:v>
                </c:pt>
              </c:numCache>
            </c:numRef>
          </c:val>
        </c:ser>
        <c:ser>
          <c:idx val="2"/>
          <c:order val="2"/>
          <c:tx>
            <c:strRef>
              <c:f>Sheet1!$D$22</c:f>
              <c:strCache>
                <c:ptCount val="1"/>
                <c:pt idx="0">
                  <c:v>Provisional diagnosis</c:v>
                </c:pt>
              </c:strCache>
            </c:strRef>
          </c:tx>
          <c:dLbls>
            <c:showVal val="1"/>
          </c:dLbls>
          <c:cat>
            <c:strRef>
              <c:f>Sheet1!$A$23:$A$37</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Sheet1!$D$23:$D$37</c:f>
              <c:numCache>
                <c:formatCode>General</c:formatCode>
                <c:ptCount val="15"/>
                <c:pt idx="0">
                  <c:v>77.78</c:v>
                </c:pt>
                <c:pt idx="1">
                  <c:v>66.669999999999987</c:v>
                </c:pt>
                <c:pt idx="2">
                  <c:v>91.669999999999987</c:v>
                </c:pt>
                <c:pt idx="3">
                  <c:v>87.5</c:v>
                </c:pt>
                <c:pt idx="4">
                  <c:v>75</c:v>
                </c:pt>
                <c:pt idx="5">
                  <c:v>75</c:v>
                </c:pt>
                <c:pt idx="6">
                  <c:v>100</c:v>
                </c:pt>
                <c:pt idx="7">
                  <c:v>100</c:v>
                </c:pt>
                <c:pt idx="8">
                  <c:v>50</c:v>
                </c:pt>
                <c:pt idx="9">
                  <c:v>100</c:v>
                </c:pt>
                <c:pt idx="10">
                  <c:v>0</c:v>
                </c:pt>
                <c:pt idx="11">
                  <c:v>0</c:v>
                </c:pt>
                <c:pt idx="12">
                  <c:v>33.33</c:v>
                </c:pt>
                <c:pt idx="13">
                  <c:v>100</c:v>
                </c:pt>
                <c:pt idx="14">
                  <c:v>66.669999999999987</c:v>
                </c:pt>
              </c:numCache>
            </c:numRef>
          </c:val>
        </c:ser>
        <c:ser>
          <c:idx val="3"/>
          <c:order val="3"/>
          <c:tx>
            <c:strRef>
              <c:f>Sheet1!$E$22</c:f>
              <c:strCache>
                <c:ptCount val="1"/>
                <c:pt idx="0">
                  <c:v>Signature of physician with name</c:v>
                </c:pt>
              </c:strCache>
            </c:strRef>
          </c:tx>
          <c:dLbls>
            <c:showVal val="1"/>
          </c:dLbls>
          <c:cat>
            <c:strRef>
              <c:f>Sheet1!$A$23:$A$37</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Sheet1!$E$23:$E$37</c:f>
              <c:numCache>
                <c:formatCode>General</c:formatCode>
                <c:ptCount val="15"/>
                <c:pt idx="0">
                  <c:v>77.78</c:v>
                </c:pt>
                <c:pt idx="1">
                  <c:v>75</c:v>
                </c:pt>
                <c:pt idx="2">
                  <c:v>94.440000000000026</c:v>
                </c:pt>
                <c:pt idx="3">
                  <c:v>87.5</c:v>
                </c:pt>
                <c:pt idx="4">
                  <c:v>62.5</c:v>
                </c:pt>
                <c:pt idx="5">
                  <c:v>83.33</c:v>
                </c:pt>
                <c:pt idx="6">
                  <c:v>100</c:v>
                </c:pt>
                <c:pt idx="7">
                  <c:v>100</c:v>
                </c:pt>
                <c:pt idx="8">
                  <c:v>50</c:v>
                </c:pt>
                <c:pt idx="9">
                  <c:v>100</c:v>
                </c:pt>
                <c:pt idx="10">
                  <c:v>0</c:v>
                </c:pt>
                <c:pt idx="11">
                  <c:v>0</c:v>
                </c:pt>
                <c:pt idx="12">
                  <c:v>33.33</c:v>
                </c:pt>
                <c:pt idx="13">
                  <c:v>80</c:v>
                </c:pt>
                <c:pt idx="14">
                  <c:v>33.33</c:v>
                </c:pt>
              </c:numCache>
            </c:numRef>
          </c:val>
        </c:ser>
        <c:shape val="pyramid"/>
        <c:axId val="64882944"/>
        <c:axId val="64905216"/>
        <c:axId val="0"/>
      </c:bar3DChart>
      <c:catAx>
        <c:axId val="64882944"/>
        <c:scaling>
          <c:orientation val="minMax"/>
        </c:scaling>
        <c:axPos val="b"/>
        <c:tickLblPos val="nextTo"/>
        <c:crossAx val="64905216"/>
        <c:crosses val="autoZero"/>
        <c:auto val="1"/>
        <c:lblAlgn val="ctr"/>
        <c:lblOffset val="100"/>
      </c:catAx>
      <c:valAx>
        <c:axId val="64905216"/>
        <c:scaling>
          <c:orientation val="minMax"/>
        </c:scaling>
        <c:axPos val="l"/>
        <c:majorGridlines/>
        <c:numFmt formatCode="0%" sourceLinked="1"/>
        <c:tickLblPos val="nextTo"/>
        <c:crossAx val="64882944"/>
        <c:crosses val="autoZero"/>
        <c:crossBetween val="between"/>
      </c:valAx>
    </c:plotArea>
    <c:legend>
      <c:legendPos val="r"/>
      <c:layout>
        <c:manualLayout>
          <c:xMode val="edge"/>
          <c:yMode val="edge"/>
          <c:x val="0.65964430147630826"/>
          <c:y val="0.35891083593873996"/>
          <c:w val="0.33860008418654702"/>
          <c:h val="0.28217814398409757"/>
        </c:manualLayout>
      </c:layout>
    </c:legend>
    <c:plotVisOnly val="1"/>
  </c:chart>
  <c:spPr>
    <a:solidFill>
      <a:schemeClr val="accent6">
        <a:lumMod val="60000"/>
        <a:lumOff val="40000"/>
      </a:schemeClr>
    </a:solidFill>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6"/>
  <c:chart>
    <c:plotArea>
      <c:layout/>
      <c:barChart>
        <c:barDir val="col"/>
        <c:grouping val="clustered"/>
        <c:ser>
          <c:idx val="0"/>
          <c:order val="0"/>
          <c:tx>
            <c:strRef>
              <c:f>Sheet1!$B$41</c:f>
              <c:strCache>
                <c:ptCount val="1"/>
                <c:pt idx="0">
                  <c:v>Doctors initial evaluation form filled completely</c:v>
                </c:pt>
              </c:strCache>
            </c:strRef>
          </c:tx>
          <c:spPr>
            <a:solidFill>
              <a:schemeClr val="bg1"/>
            </a:solidFill>
          </c:spPr>
          <c:cat>
            <c:strRef>
              <c:f>Sheet1!$A$42:$A$56</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Sheet1!$B$42:$B$56</c:f>
              <c:numCache>
                <c:formatCode>General</c:formatCode>
                <c:ptCount val="15"/>
                <c:pt idx="0">
                  <c:v>66.669999999999987</c:v>
                </c:pt>
                <c:pt idx="1">
                  <c:v>58.33</c:v>
                </c:pt>
                <c:pt idx="2">
                  <c:v>71.05</c:v>
                </c:pt>
                <c:pt idx="3">
                  <c:v>70.83</c:v>
                </c:pt>
                <c:pt idx="4">
                  <c:v>100</c:v>
                </c:pt>
                <c:pt idx="5">
                  <c:v>100</c:v>
                </c:pt>
                <c:pt idx="6">
                  <c:v>100</c:v>
                </c:pt>
                <c:pt idx="7">
                  <c:v>66.669999999999987</c:v>
                </c:pt>
                <c:pt idx="8">
                  <c:v>100</c:v>
                </c:pt>
                <c:pt idx="9">
                  <c:v>100</c:v>
                </c:pt>
                <c:pt idx="10">
                  <c:v>0</c:v>
                </c:pt>
                <c:pt idx="11">
                  <c:v>0</c:v>
                </c:pt>
                <c:pt idx="12">
                  <c:v>66.669999999999987</c:v>
                </c:pt>
                <c:pt idx="13">
                  <c:v>80</c:v>
                </c:pt>
                <c:pt idx="14">
                  <c:v>66.669999999999987</c:v>
                </c:pt>
              </c:numCache>
            </c:numRef>
          </c:val>
        </c:ser>
        <c:ser>
          <c:idx val="1"/>
          <c:order val="1"/>
          <c:tx>
            <c:strRef>
              <c:f>Sheet1!$C$41</c:f>
              <c:strCache>
                <c:ptCount val="1"/>
                <c:pt idx="0">
                  <c:v>Doctors initial evaluation form with name and sign of doctor</c:v>
                </c:pt>
              </c:strCache>
            </c:strRef>
          </c:tx>
          <c:spPr>
            <a:ln>
              <a:solidFill>
                <a:schemeClr val="tx2">
                  <a:lumMod val="75000"/>
                </a:schemeClr>
              </a:solidFill>
            </a:ln>
          </c:spPr>
          <c:cat>
            <c:strRef>
              <c:f>Sheet1!$A$42:$A$56</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Sheet1!$C$42:$C$56</c:f>
              <c:numCache>
                <c:formatCode>General</c:formatCode>
                <c:ptCount val="15"/>
                <c:pt idx="0">
                  <c:v>33.33</c:v>
                </c:pt>
                <c:pt idx="1">
                  <c:v>41.67</c:v>
                </c:pt>
                <c:pt idx="2">
                  <c:v>65.790000000000006</c:v>
                </c:pt>
                <c:pt idx="3">
                  <c:v>75</c:v>
                </c:pt>
                <c:pt idx="4">
                  <c:v>37.5</c:v>
                </c:pt>
                <c:pt idx="5">
                  <c:v>100</c:v>
                </c:pt>
                <c:pt idx="6">
                  <c:v>100</c:v>
                </c:pt>
                <c:pt idx="7">
                  <c:v>33.33</c:v>
                </c:pt>
                <c:pt idx="8">
                  <c:v>0</c:v>
                </c:pt>
                <c:pt idx="9">
                  <c:v>100</c:v>
                </c:pt>
                <c:pt idx="10">
                  <c:v>100</c:v>
                </c:pt>
                <c:pt idx="11">
                  <c:v>0</c:v>
                </c:pt>
                <c:pt idx="12">
                  <c:v>66.669999999999987</c:v>
                </c:pt>
                <c:pt idx="13">
                  <c:v>80</c:v>
                </c:pt>
                <c:pt idx="14">
                  <c:v>33.33</c:v>
                </c:pt>
              </c:numCache>
            </c:numRef>
          </c:val>
        </c:ser>
        <c:axId val="64947328"/>
        <c:axId val="64948864"/>
      </c:barChart>
      <c:catAx>
        <c:axId val="64947328"/>
        <c:scaling>
          <c:orientation val="minMax"/>
        </c:scaling>
        <c:axPos val="b"/>
        <c:tickLblPos val="nextTo"/>
        <c:crossAx val="64948864"/>
        <c:crosses val="autoZero"/>
        <c:auto val="1"/>
        <c:lblAlgn val="ctr"/>
        <c:lblOffset val="100"/>
      </c:catAx>
      <c:valAx>
        <c:axId val="64948864"/>
        <c:scaling>
          <c:orientation val="minMax"/>
        </c:scaling>
        <c:axPos val="l"/>
        <c:majorGridlines>
          <c:spPr>
            <a:effectLst>
              <a:glow rad="228600">
                <a:schemeClr val="accent2">
                  <a:satMod val="175000"/>
                  <a:alpha val="40000"/>
                </a:schemeClr>
              </a:glow>
            </a:effectLst>
          </c:spPr>
        </c:majorGridlines>
        <c:numFmt formatCode="General" sourceLinked="1"/>
        <c:tickLblPos val="nextTo"/>
        <c:crossAx val="64947328"/>
        <c:crosses val="autoZero"/>
        <c:crossBetween val="between"/>
      </c:valAx>
    </c:plotArea>
    <c:legend>
      <c:legendPos val="r"/>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plotArea>
      <c:layout/>
      <c:barChart>
        <c:barDir val="bar"/>
        <c:grouping val="clustered"/>
        <c:ser>
          <c:idx val="0"/>
          <c:order val="0"/>
          <c:tx>
            <c:strRef>
              <c:f>Sheet1!$B$59</c:f>
              <c:strCache>
                <c:ptCount val="1"/>
                <c:pt idx="0">
                  <c:v>Plan of care filled completely with doctors sign</c:v>
                </c:pt>
              </c:strCache>
            </c:strRef>
          </c:tx>
          <c:spPr>
            <a:solidFill>
              <a:schemeClr val="accent2">
                <a:lumMod val="60000"/>
                <a:lumOff val="40000"/>
              </a:schemeClr>
            </a:solidFill>
          </c:spPr>
          <c:cat>
            <c:strRef>
              <c:f>Sheet1!$A$60:$A$74</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Sheet1!$B$60:$B$74</c:f>
              <c:numCache>
                <c:formatCode>General</c:formatCode>
                <c:ptCount val="15"/>
                <c:pt idx="0">
                  <c:v>100</c:v>
                </c:pt>
                <c:pt idx="1">
                  <c:v>83.33</c:v>
                </c:pt>
                <c:pt idx="2">
                  <c:v>50</c:v>
                </c:pt>
                <c:pt idx="3">
                  <c:v>83.33</c:v>
                </c:pt>
                <c:pt idx="4">
                  <c:v>100</c:v>
                </c:pt>
                <c:pt idx="5">
                  <c:v>100</c:v>
                </c:pt>
                <c:pt idx="6">
                  <c:v>100</c:v>
                </c:pt>
                <c:pt idx="7">
                  <c:v>100</c:v>
                </c:pt>
                <c:pt idx="8">
                  <c:v>100</c:v>
                </c:pt>
                <c:pt idx="9">
                  <c:v>100</c:v>
                </c:pt>
                <c:pt idx="10">
                  <c:v>0</c:v>
                </c:pt>
                <c:pt idx="11">
                  <c:v>0</c:v>
                </c:pt>
                <c:pt idx="12">
                  <c:v>33.33</c:v>
                </c:pt>
                <c:pt idx="13">
                  <c:v>100</c:v>
                </c:pt>
                <c:pt idx="14">
                  <c:v>66.669999999999987</c:v>
                </c:pt>
              </c:numCache>
            </c:numRef>
          </c:val>
        </c:ser>
        <c:ser>
          <c:idx val="1"/>
          <c:order val="1"/>
          <c:tx>
            <c:strRef>
              <c:f>Sheet1!$C$59</c:f>
              <c:strCache>
                <c:ptCount val="1"/>
                <c:pt idx="0">
                  <c:v>Plan of care with with addendents sign</c:v>
                </c:pt>
              </c:strCache>
            </c:strRef>
          </c:tx>
          <c:spPr>
            <a:solidFill>
              <a:schemeClr val="accent2">
                <a:lumMod val="50000"/>
              </a:schemeClr>
            </a:solidFill>
          </c:spPr>
          <c:cat>
            <c:strRef>
              <c:f>Sheet1!$A$60:$A$74</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Sheet1!$C$60:$C$74</c:f>
              <c:numCache>
                <c:formatCode>General</c:formatCode>
                <c:ptCount val="15"/>
                <c:pt idx="0">
                  <c:v>66.669999999999987</c:v>
                </c:pt>
                <c:pt idx="1">
                  <c:v>66.669999999999987</c:v>
                </c:pt>
                <c:pt idx="2">
                  <c:v>44.74</c:v>
                </c:pt>
                <c:pt idx="3">
                  <c:v>87.5</c:v>
                </c:pt>
                <c:pt idx="4">
                  <c:v>87.5</c:v>
                </c:pt>
                <c:pt idx="5">
                  <c:v>100</c:v>
                </c:pt>
                <c:pt idx="6">
                  <c:v>100</c:v>
                </c:pt>
                <c:pt idx="7">
                  <c:v>100</c:v>
                </c:pt>
                <c:pt idx="8">
                  <c:v>100</c:v>
                </c:pt>
                <c:pt idx="9">
                  <c:v>100</c:v>
                </c:pt>
                <c:pt idx="10">
                  <c:v>100</c:v>
                </c:pt>
                <c:pt idx="11">
                  <c:v>100</c:v>
                </c:pt>
                <c:pt idx="12">
                  <c:v>100</c:v>
                </c:pt>
                <c:pt idx="13">
                  <c:v>100</c:v>
                </c:pt>
                <c:pt idx="14">
                  <c:v>66.669999999999987</c:v>
                </c:pt>
              </c:numCache>
            </c:numRef>
          </c:val>
        </c:ser>
        <c:axId val="64987520"/>
        <c:axId val="64989056"/>
      </c:barChart>
      <c:catAx>
        <c:axId val="64987520"/>
        <c:scaling>
          <c:orientation val="minMax"/>
        </c:scaling>
        <c:axPos val="l"/>
        <c:tickLblPos val="nextTo"/>
        <c:crossAx val="64989056"/>
        <c:crosses val="autoZero"/>
        <c:auto val="1"/>
        <c:lblAlgn val="ctr"/>
        <c:lblOffset val="100"/>
      </c:catAx>
      <c:valAx>
        <c:axId val="64989056"/>
        <c:scaling>
          <c:orientation val="minMax"/>
        </c:scaling>
        <c:axPos val="b"/>
        <c:majorGridlines/>
        <c:numFmt formatCode="General" sourceLinked="1"/>
        <c:tickLblPos val="nextTo"/>
        <c:crossAx val="64987520"/>
        <c:crosses val="autoZero"/>
        <c:crossBetween val="between"/>
      </c:valAx>
    </c:plotArea>
    <c:legend>
      <c:legendPos val="r"/>
      <c:layout>
        <c:manualLayout>
          <c:xMode val="edge"/>
          <c:yMode val="edge"/>
          <c:x val="0.69821756713919181"/>
          <c:y val="0.54797088220815371"/>
          <c:w val="0.29981667360100062"/>
          <c:h val="0.33403713252931122"/>
        </c:manualLayout>
      </c:layout>
    </c:legend>
    <c:plotVisOnly val="1"/>
  </c:chart>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txPr>
    <a:bodyPr/>
    <a:lstStyle/>
    <a:p>
      <a:pPr>
        <a:defRPr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n-lt"/>
          <a:ea typeface="+mn-ea"/>
          <a:cs typeface="+mn-cs"/>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42"/>
  <c:chart>
    <c:view3D>
      <c:rotX val="70"/>
      <c:rotY val="10"/>
      <c:rAngAx val="1"/>
    </c:view3D>
    <c:plotArea>
      <c:layout/>
      <c:bar3DChart>
        <c:barDir val="bar"/>
        <c:grouping val="stacked"/>
        <c:ser>
          <c:idx val="0"/>
          <c:order val="0"/>
          <c:tx>
            <c:strRef>
              <c:f>Sheet1!$B$77</c:f>
              <c:strCache>
                <c:ptCount val="1"/>
                <c:pt idx="0">
                  <c:v>Date of Discharge is mentioned</c:v>
                </c:pt>
              </c:strCache>
            </c:strRef>
          </c:tx>
          <c:dLbls>
            <c:showVal val="1"/>
          </c:dLbls>
          <c:cat>
            <c:strRef>
              <c:f>Sheet1!$A$78:$A$92</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Sheet1!$B$78:$B$92</c:f>
              <c:numCache>
                <c:formatCode>General</c:formatCode>
                <c:ptCount val="15"/>
                <c:pt idx="0">
                  <c:v>66.669999999999987</c:v>
                </c:pt>
                <c:pt idx="1">
                  <c:v>75</c:v>
                </c:pt>
                <c:pt idx="2">
                  <c:v>71.05</c:v>
                </c:pt>
                <c:pt idx="3">
                  <c:v>87.5</c:v>
                </c:pt>
                <c:pt idx="4">
                  <c:v>37</c:v>
                </c:pt>
                <c:pt idx="5">
                  <c:v>100</c:v>
                </c:pt>
                <c:pt idx="6">
                  <c:v>66.669999999999987</c:v>
                </c:pt>
                <c:pt idx="7">
                  <c:v>100</c:v>
                </c:pt>
                <c:pt idx="8">
                  <c:v>100</c:v>
                </c:pt>
                <c:pt idx="9">
                  <c:v>100</c:v>
                </c:pt>
                <c:pt idx="10">
                  <c:v>0</c:v>
                </c:pt>
                <c:pt idx="11">
                  <c:v>50</c:v>
                </c:pt>
                <c:pt idx="12">
                  <c:v>33</c:v>
                </c:pt>
                <c:pt idx="13">
                  <c:v>80</c:v>
                </c:pt>
                <c:pt idx="14">
                  <c:v>66.669999999999987</c:v>
                </c:pt>
              </c:numCache>
            </c:numRef>
          </c:val>
        </c:ser>
        <c:ser>
          <c:idx val="1"/>
          <c:order val="1"/>
          <c:tx>
            <c:strRef>
              <c:f>Sheet1!$C$77</c:f>
              <c:strCache>
                <c:ptCount val="1"/>
                <c:pt idx="0">
                  <c:v>Condition at the tym of discharge is mentioned</c:v>
                </c:pt>
              </c:strCache>
            </c:strRef>
          </c:tx>
          <c:dLbls>
            <c:showVal val="1"/>
          </c:dLbls>
          <c:cat>
            <c:strRef>
              <c:f>Sheet1!$A$78:$A$92</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Sheet1!$C$78:$C$92</c:f>
              <c:numCache>
                <c:formatCode>General</c:formatCode>
                <c:ptCount val="15"/>
                <c:pt idx="0">
                  <c:v>88.89</c:v>
                </c:pt>
                <c:pt idx="1">
                  <c:v>8.33</c:v>
                </c:pt>
                <c:pt idx="2">
                  <c:v>23.68</c:v>
                </c:pt>
                <c:pt idx="3">
                  <c:v>12.5</c:v>
                </c:pt>
                <c:pt idx="4">
                  <c:v>0</c:v>
                </c:pt>
                <c:pt idx="5">
                  <c:v>16.670000000000005</c:v>
                </c:pt>
                <c:pt idx="6">
                  <c:v>0</c:v>
                </c:pt>
                <c:pt idx="7">
                  <c:v>0</c:v>
                </c:pt>
                <c:pt idx="8">
                  <c:v>0</c:v>
                </c:pt>
                <c:pt idx="9">
                  <c:v>100</c:v>
                </c:pt>
                <c:pt idx="10">
                  <c:v>0</c:v>
                </c:pt>
                <c:pt idx="11">
                  <c:v>0</c:v>
                </c:pt>
                <c:pt idx="12">
                  <c:v>0</c:v>
                </c:pt>
                <c:pt idx="13">
                  <c:v>20</c:v>
                </c:pt>
                <c:pt idx="14">
                  <c:v>0</c:v>
                </c:pt>
              </c:numCache>
            </c:numRef>
          </c:val>
        </c:ser>
        <c:ser>
          <c:idx val="2"/>
          <c:order val="2"/>
          <c:tx>
            <c:strRef>
              <c:f>Sheet1!$D$77</c:f>
              <c:strCache>
                <c:ptCount val="1"/>
                <c:pt idx="0">
                  <c:v>Signature of physician and consultant with full name date</c:v>
                </c:pt>
              </c:strCache>
            </c:strRef>
          </c:tx>
          <c:dLbls>
            <c:showVal val="1"/>
          </c:dLbls>
          <c:cat>
            <c:strRef>
              <c:f>Sheet1!$A$78:$A$92</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Sheet1!$D$78:$D$92</c:f>
              <c:numCache>
                <c:formatCode>General</c:formatCode>
                <c:ptCount val="15"/>
                <c:pt idx="0">
                  <c:v>66.669999999999987</c:v>
                </c:pt>
                <c:pt idx="1">
                  <c:v>83.33</c:v>
                </c:pt>
                <c:pt idx="2">
                  <c:v>100</c:v>
                </c:pt>
                <c:pt idx="3">
                  <c:v>83.33</c:v>
                </c:pt>
                <c:pt idx="4">
                  <c:v>87.5</c:v>
                </c:pt>
                <c:pt idx="5">
                  <c:v>83.33</c:v>
                </c:pt>
                <c:pt idx="6">
                  <c:v>100</c:v>
                </c:pt>
                <c:pt idx="7">
                  <c:v>100</c:v>
                </c:pt>
                <c:pt idx="8">
                  <c:v>90</c:v>
                </c:pt>
                <c:pt idx="9">
                  <c:v>100</c:v>
                </c:pt>
                <c:pt idx="10">
                  <c:v>50</c:v>
                </c:pt>
                <c:pt idx="11">
                  <c:v>0</c:v>
                </c:pt>
                <c:pt idx="12">
                  <c:v>100</c:v>
                </c:pt>
                <c:pt idx="13">
                  <c:v>80</c:v>
                </c:pt>
                <c:pt idx="14">
                  <c:v>100</c:v>
                </c:pt>
              </c:numCache>
            </c:numRef>
          </c:val>
        </c:ser>
        <c:ser>
          <c:idx val="3"/>
          <c:order val="3"/>
          <c:tx>
            <c:strRef>
              <c:f>Sheet1!$E$77</c:f>
              <c:strCache>
                <c:ptCount val="1"/>
                <c:pt idx="0">
                  <c:v>Follow up instructions and time frame for follow up/ next visit recorded</c:v>
                </c:pt>
              </c:strCache>
            </c:strRef>
          </c:tx>
          <c:dLbls>
            <c:showVal val="1"/>
          </c:dLbls>
          <c:cat>
            <c:strRef>
              <c:f>Sheet1!$A$78:$A$92</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Sheet1!$E$78:$E$92</c:f>
              <c:numCache>
                <c:formatCode>General</c:formatCode>
                <c:ptCount val="15"/>
                <c:pt idx="0">
                  <c:v>78</c:v>
                </c:pt>
                <c:pt idx="1">
                  <c:v>58</c:v>
                </c:pt>
                <c:pt idx="2">
                  <c:v>100</c:v>
                </c:pt>
                <c:pt idx="3">
                  <c:v>92</c:v>
                </c:pt>
                <c:pt idx="4">
                  <c:v>88</c:v>
                </c:pt>
                <c:pt idx="5">
                  <c:v>100</c:v>
                </c:pt>
                <c:pt idx="6">
                  <c:v>100</c:v>
                </c:pt>
                <c:pt idx="7">
                  <c:v>100</c:v>
                </c:pt>
                <c:pt idx="8">
                  <c:v>100</c:v>
                </c:pt>
                <c:pt idx="9">
                  <c:v>100</c:v>
                </c:pt>
                <c:pt idx="10">
                  <c:v>100</c:v>
                </c:pt>
                <c:pt idx="11">
                  <c:v>50</c:v>
                </c:pt>
                <c:pt idx="12">
                  <c:v>100</c:v>
                </c:pt>
                <c:pt idx="13">
                  <c:v>100</c:v>
                </c:pt>
                <c:pt idx="14">
                  <c:v>100</c:v>
                </c:pt>
              </c:numCache>
            </c:numRef>
          </c:val>
        </c:ser>
        <c:shape val="cylinder"/>
        <c:axId val="65028864"/>
        <c:axId val="65030400"/>
        <c:axId val="0"/>
      </c:bar3DChart>
      <c:catAx>
        <c:axId val="65028864"/>
        <c:scaling>
          <c:orientation val="minMax"/>
        </c:scaling>
        <c:axPos val="l"/>
        <c:tickLblPos val="nextTo"/>
        <c:crossAx val="65030400"/>
        <c:crosses val="autoZero"/>
        <c:auto val="1"/>
        <c:lblAlgn val="ctr"/>
        <c:lblOffset val="100"/>
      </c:catAx>
      <c:valAx>
        <c:axId val="65030400"/>
        <c:scaling>
          <c:orientation val="minMax"/>
        </c:scaling>
        <c:axPos val="b"/>
        <c:majorGridlines>
          <c:spPr>
            <a:ln w="25400" cap="flat" cmpd="sng" algn="ctr">
              <a:solidFill>
                <a:schemeClr val="accent6"/>
              </a:solidFill>
              <a:prstDash val="solid"/>
            </a:ln>
            <a:effectLst>
              <a:innerShdw blurRad="63500" dist="50800" dir="2700000">
                <a:prstClr val="black">
                  <a:alpha val="50000"/>
                </a:prstClr>
              </a:innerShdw>
            </a:effectLst>
          </c:spPr>
        </c:majorGridlines>
        <c:numFmt formatCode="General" sourceLinked="1"/>
        <c:tickLblPos val="nextTo"/>
        <c:crossAx val="65028864"/>
        <c:crosses val="autoZero"/>
        <c:crossBetween val="between"/>
      </c:valAx>
    </c:plotArea>
    <c:legend>
      <c:legendPos val="r"/>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34"/>
  <c:chart>
    <c:view3D>
      <c:rAngAx val="1"/>
    </c:view3D>
    <c:plotArea>
      <c:layout/>
      <c:bar3DChart>
        <c:barDir val="col"/>
        <c:grouping val="stacked"/>
        <c:ser>
          <c:idx val="0"/>
          <c:order val="0"/>
          <c:tx>
            <c:strRef>
              <c:f>Sheet1!$B$96</c:f>
              <c:strCache>
                <c:ptCount val="1"/>
                <c:pt idx="0">
                  <c:v>Procedure explained in consent form</c:v>
                </c:pt>
              </c:strCache>
            </c:strRef>
          </c:tx>
          <c:cat>
            <c:strRef>
              <c:f>Sheet1!$A$97:$A$111</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Sheet1!$B$97:$B$111</c:f>
              <c:numCache>
                <c:formatCode>General</c:formatCode>
                <c:ptCount val="15"/>
                <c:pt idx="0">
                  <c:v>100</c:v>
                </c:pt>
                <c:pt idx="1">
                  <c:v>80</c:v>
                </c:pt>
                <c:pt idx="2">
                  <c:v>100</c:v>
                </c:pt>
                <c:pt idx="3">
                  <c:v>100</c:v>
                </c:pt>
                <c:pt idx="4">
                  <c:v>0</c:v>
                </c:pt>
                <c:pt idx="5">
                  <c:v>100</c:v>
                </c:pt>
                <c:pt idx="6">
                  <c:v>83.33</c:v>
                </c:pt>
                <c:pt idx="7">
                  <c:v>100</c:v>
                </c:pt>
                <c:pt idx="8">
                  <c:v>100</c:v>
                </c:pt>
                <c:pt idx="9">
                  <c:v>100</c:v>
                </c:pt>
                <c:pt idx="10">
                  <c:v>50</c:v>
                </c:pt>
                <c:pt idx="11">
                  <c:v>100</c:v>
                </c:pt>
                <c:pt idx="12">
                  <c:v>0</c:v>
                </c:pt>
                <c:pt idx="13">
                  <c:v>75</c:v>
                </c:pt>
                <c:pt idx="14">
                  <c:v>66.669999999999987</c:v>
                </c:pt>
              </c:numCache>
            </c:numRef>
          </c:val>
        </c:ser>
        <c:ser>
          <c:idx val="1"/>
          <c:order val="1"/>
          <c:tx>
            <c:strRef>
              <c:f>Sheet1!$C$96</c:f>
              <c:strCache>
                <c:ptCount val="1"/>
                <c:pt idx="0">
                  <c:v>Side effects involved are mentioned in consent form</c:v>
                </c:pt>
              </c:strCache>
            </c:strRef>
          </c:tx>
          <c:cat>
            <c:strRef>
              <c:f>Sheet1!$A$97:$A$111</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Sheet1!$C$97:$C$111</c:f>
              <c:numCache>
                <c:formatCode>General</c:formatCode>
                <c:ptCount val="15"/>
                <c:pt idx="0">
                  <c:v>77.7</c:v>
                </c:pt>
                <c:pt idx="1">
                  <c:v>60</c:v>
                </c:pt>
                <c:pt idx="2">
                  <c:v>70</c:v>
                </c:pt>
                <c:pt idx="3">
                  <c:v>100</c:v>
                </c:pt>
                <c:pt idx="4">
                  <c:v>100</c:v>
                </c:pt>
                <c:pt idx="5">
                  <c:v>66.669999999999987</c:v>
                </c:pt>
                <c:pt idx="6">
                  <c:v>66.669999999999987</c:v>
                </c:pt>
                <c:pt idx="7">
                  <c:v>100</c:v>
                </c:pt>
                <c:pt idx="8">
                  <c:v>100</c:v>
                </c:pt>
                <c:pt idx="9">
                  <c:v>50</c:v>
                </c:pt>
                <c:pt idx="10">
                  <c:v>50</c:v>
                </c:pt>
                <c:pt idx="11">
                  <c:v>100</c:v>
                </c:pt>
                <c:pt idx="12">
                  <c:v>0</c:v>
                </c:pt>
                <c:pt idx="13">
                  <c:v>75</c:v>
                </c:pt>
                <c:pt idx="14">
                  <c:v>66.669999999999987</c:v>
                </c:pt>
              </c:numCache>
            </c:numRef>
          </c:val>
        </c:ser>
        <c:ser>
          <c:idx val="2"/>
          <c:order val="2"/>
          <c:tx>
            <c:strRef>
              <c:f>Sheet1!$D$96</c:f>
              <c:strCache>
                <c:ptCount val="1"/>
                <c:pt idx="0">
                  <c:v>Name of patient/ attendant recorded in consent form</c:v>
                </c:pt>
              </c:strCache>
            </c:strRef>
          </c:tx>
          <c:cat>
            <c:strRef>
              <c:f>Sheet1!$A$97:$A$111</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Sheet1!$D$97:$D$111</c:f>
              <c:numCache>
                <c:formatCode>General</c:formatCode>
                <c:ptCount val="15"/>
                <c:pt idx="0">
                  <c:v>88.9</c:v>
                </c:pt>
                <c:pt idx="1">
                  <c:v>80</c:v>
                </c:pt>
                <c:pt idx="2">
                  <c:v>70</c:v>
                </c:pt>
                <c:pt idx="3">
                  <c:v>100</c:v>
                </c:pt>
                <c:pt idx="4">
                  <c:v>0</c:v>
                </c:pt>
                <c:pt idx="5">
                  <c:v>100</c:v>
                </c:pt>
                <c:pt idx="6">
                  <c:v>83.3</c:v>
                </c:pt>
                <c:pt idx="7">
                  <c:v>66.669999999999987</c:v>
                </c:pt>
                <c:pt idx="8">
                  <c:v>100</c:v>
                </c:pt>
                <c:pt idx="9">
                  <c:v>100</c:v>
                </c:pt>
                <c:pt idx="10">
                  <c:v>50</c:v>
                </c:pt>
                <c:pt idx="11">
                  <c:v>100</c:v>
                </c:pt>
                <c:pt idx="12">
                  <c:v>0</c:v>
                </c:pt>
                <c:pt idx="13">
                  <c:v>100</c:v>
                </c:pt>
                <c:pt idx="14">
                  <c:v>66.669999999999987</c:v>
                </c:pt>
              </c:numCache>
            </c:numRef>
          </c:val>
        </c:ser>
        <c:ser>
          <c:idx val="3"/>
          <c:order val="3"/>
          <c:tx>
            <c:strRef>
              <c:f>Sheet1!$E$96</c:f>
              <c:strCache>
                <c:ptCount val="1"/>
                <c:pt idx="0">
                  <c:v>Informed consent form signed and dated</c:v>
                </c:pt>
              </c:strCache>
            </c:strRef>
          </c:tx>
          <c:cat>
            <c:strRef>
              <c:f>Sheet1!$A$97:$A$111</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Sheet1!$E$97:$E$111</c:f>
              <c:numCache>
                <c:formatCode>General</c:formatCode>
                <c:ptCount val="15"/>
                <c:pt idx="0">
                  <c:v>77.78</c:v>
                </c:pt>
                <c:pt idx="1">
                  <c:v>80</c:v>
                </c:pt>
                <c:pt idx="2">
                  <c:v>90</c:v>
                </c:pt>
                <c:pt idx="3">
                  <c:v>100</c:v>
                </c:pt>
                <c:pt idx="4">
                  <c:v>0</c:v>
                </c:pt>
                <c:pt idx="5">
                  <c:v>100</c:v>
                </c:pt>
                <c:pt idx="6">
                  <c:v>66.669999999999987</c:v>
                </c:pt>
                <c:pt idx="7">
                  <c:v>66.669999999999987</c:v>
                </c:pt>
                <c:pt idx="8">
                  <c:v>100</c:v>
                </c:pt>
                <c:pt idx="9">
                  <c:v>100</c:v>
                </c:pt>
                <c:pt idx="10">
                  <c:v>50</c:v>
                </c:pt>
                <c:pt idx="11">
                  <c:v>100</c:v>
                </c:pt>
                <c:pt idx="12">
                  <c:v>0</c:v>
                </c:pt>
                <c:pt idx="13">
                  <c:v>75</c:v>
                </c:pt>
                <c:pt idx="14">
                  <c:v>66.669999999999987</c:v>
                </c:pt>
              </c:numCache>
            </c:numRef>
          </c:val>
        </c:ser>
        <c:shape val="box"/>
        <c:axId val="65083264"/>
        <c:axId val="65084800"/>
        <c:axId val="0"/>
      </c:bar3DChart>
      <c:catAx>
        <c:axId val="65083264"/>
        <c:scaling>
          <c:orientation val="minMax"/>
        </c:scaling>
        <c:axPos val="b"/>
        <c:tickLblPos val="nextTo"/>
        <c:crossAx val="65084800"/>
        <c:crosses val="autoZero"/>
        <c:auto val="1"/>
        <c:lblAlgn val="ctr"/>
        <c:lblOffset val="100"/>
      </c:catAx>
      <c:valAx>
        <c:axId val="65084800"/>
        <c:scaling>
          <c:orientation val="minMax"/>
        </c:scaling>
        <c:axPos val="l"/>
        <c:majorGridlines/>
        <c:numFmt formatCode="General" sourceLinked="1"/>
        <c:tickLblPos val="nextTo"/>
        <c:crossAx val="65083264"/>
        <c:crosses val="autoZero"/>
        <c:crossBetween val="between"/>
      </c:valAx>
    </c:plotArea>
    <c:legend>
      <c:legendPos val="r"/>
      <c:layout/>
    </c:legend>
    <c:plotVisOnly val="1"/>
  </c:chart>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scene3d>
    <a:sp3d>
      <a:bevelT w="139700" h="139700" prst="divot"/>
    </a:sp3d>
  </c:spPr>
  <c:txPr>
    <a:bodyPr/>
    <a:lstStyle/>
    <a:p>
      <a:pPr>
        <a:defRPr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mn-ea"/>
          <a:cs typeface="+mn-cs"/>
        </a:defRPr>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10"/>
  <c:chart>
    <c:view3D>
      <c:rAngAx val="1"/>
    </c:view3D>
    <c:plotArea>
      <c:layout/>
      <c:bar3DChart>
        <c:barDir val="bar"/>
        <c:grouping val="percentStacked"/>
        <c:ser>
          <c:idx val="0"/>
          <c:order val="0"/>
          <c:tx>
            <c:strRef>
              <c:f>Sheet1!$B$113</c:f>
              <c:strCache>
                <c:ptCount val="1"/>
                <c:pt idx="0">
                  <c:v>Patients daily progress is documented in record</c:v>
                </c:pt>
              </c:strCache>
            </c:strRef>
          </c:tx>
          <c:dLbls>
            <c:showVal val="1"/>
          </c:dLbls>
          <c:cat>
            <c:strRef>
              <c:f>Sheet1!$A$114:$A$128</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Sheet1!$B$114:$B$128</c:f>
              <c:numCache>
                <c:formatCode>General</c:formatCode>
                <c:ptCount val="15"/>
                <c:pt idx="0">
                  <c:v>100</c:v>
                </c:pt>
                <c:pt idx="1">
                  <c:v>91.669999999999987</c:v>
                </c:pt>
                <c:pt idx="2">
                  <c:v>93.1</c:v>
                </c:pt>
                <c:pt idx="3">
                  <c:v>100</c:v>
                </c:pt>
                <c:pt idx="4">
                  <c:v>100</c:v>
                </c:pt>
                <c:pt idx="5">
                  <c:v>100</c:v>
                </c:pt>
                <c:pt idx="6">
                  <c:v>100</c:v>
                </c:pt>
                <c:pt idx="7">
                  <c:v>100</c:v>
                </c:pt>
                <c:pt idx="8">
                  <c:v>100</c:v>
                </c:pt>
                <c:pt idx="9">
                  <c:v>100</c:v>
                </c:pt>
                <c:pt idx="10">
                  <c:v>100</c:v>
                </c:pt>
                <c:pt idx="11">
                  <c:v>100</c:v>
                </c:pt>
                <c:pt idx="12">
                  <c:v>66.669999999999987</c:v>
                </c:pt>
                <c:pt idx="13">
                  <c:v>100</c:v>
                </c:pt>
                <c:pt idx="14">
                  <c:v>100</c:v>
                </c:pt>
              </c:numCache>
            </c:numRef>
          </c:val>
        </c:ser>
        <c:ser>
          <c:idx val="1"/>
          <c:order val="1"/>
          <c:tx>
            <c:strRef>
              <c:f>Sheet1!$C$113</c:f>
              <c:strCache>
                <c:ptCount val="1"/>
                <c:pt idx="0">
                  <c:v>Patients daily progress notes are with name and sign of doctor</c:v>
                </c:pt>
              </c:strCache>
            </c:strRef>
          </c:tx>
          <c:dLbls>
            <c:showVal val="1"/>
          </c:dLbls>
          <c:cat>
            <c:strRef>
              <c:f>Sheet1!$A$114:$A$128</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Sheet1!$C$114:$C$128</c:f>
              <c:numCache>
                <c:formatCode>General</c:formatCode>
                <c:ptCount val="15"/>
                <c:pt idx="0">
                  <c:v>66.669999999999987</c:v>
                </c:pt>
                <c:pt idx="1">
                  <c:v>83.33</c:v>
                </c:pt>
                <c:pt idx="2">
                  <c:v>93.1</c:v>
                </c:pt>
                <c:pt idx="3">
                  <c:v>87.5</c:v>
                </c:pt>
                <c:pt idx="4">
                  <c:v>87.5</c:v>
                </c:pt>
                <c:pt idx="5">
                  <c:v>100</c:v>
                </c:pt>
                <c:pt idx="6">
                  <c:v>100</c:v>
                </c:pt>
                <c:pt idx="7">
                  <c:v>100</c:v>
                </c:pt>
                <c:pt idx="8">
                  <c:v>50</c:v>
                </c:pt>
                <c:pt idx="9">
                  <c:v>100</c:v>
                </c:pt>
                <c:pt idx="10">
                  <c:v>0</c:v>
                </c:pt>
                <c:pt idx="11">
                  <c:v>100</c:v>
                </c:pt>
                <c:pt idx="12">
                  <c:v>66.669999999999987</c:v>
                </c:pt>
                <c:pt idx="13">
                  <c:v>60</c:v>
                </c:pt>
                <c:pt idx="14">
                  <c:v>33.33</c:v>
                </c:pt>
              </c:numCache>
            </c:numRef>
          </c:val>
        </c:ser>
        <c:ser>
          <c:idx val="2"/>
          <c:order val="2"/>
          <c:tx>
            <c:strRef>
              <c:f>Sheet1!$D$113</c:f>
              <c:strCache>
                <c:ptCount val="1"/>
                <c:pt idx="0">
                  <c:v>Dose and frequency duration for all medicine prescribed</c:v>
                </c:pt>
              </c:strCache>
            </c:strRef>
          </c:tx>
          <c:dLbls>
            <c:showVal val="1"/>
          </c:dLbls>
          <c:cat>
            <c:strRef>
              <c:f>Sheet1!$A$114:$A$128</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Sheet1!$D$114:$D$128</c:f>
              <c:numCache>
                <c:formatCode>General</c:formatCode>
                <c:ptCount val="15"/>
                <c:pt idx="0">
                  <c:v>75</c:v>
                </c:pt>
                <c:pt idx="1">
                  <c:v>90</c:v>
                </c:pt>
                <c:pt idx="2">
                  <c:v>93.55</c:v>
                </c:pt>
                <c:pt idx="3">
                  <c:v>87.5</c:v>
                </c:pt>
                <c:pt idx="4">
                  <c:v>87.5</c:v>
                </c:pt>
                <c:pt idx="5">
                  <c:v>83.33</c:v>
                </c:pt>
                <c:pt idx="6">
                  <c:v>100</c:v>
                </c:pt>
                <c:pt idx="7">
                  <c:v>100</c:v>
                </c:pt>
                <c:pt idx="8">
                  <c:v>100</c:v>
                </c:pt>
                <c:pt idx="9">
                  <c:v>0</c:v>
                </c:pt>
                <c:pt idx="10">
                  <c:v>100</c:v>
                </c:pt>
                <c:pt idx="11">
                  <c:v>100</c:v>
                </c:pt>
                <c:pt idx="12">
                  <c:v>66.669999999999987</c:v>
                </c:pt>
                <c:pt idx="13">
                  <c:v>100</c:v>
                </c:pt>
                <c:pt idx="14">
                  <c:v>100</c:v>
                </c:pt>
              </c:numCache>
            </c:numRef>
          </c:val>
        </c:ser>
        <c:shape val="box"/>
        <c:axId val="65135744"/>
        <c:axId val="65137280"/>
        <c:axId val="0"/>
      </c:bar3DChart>
      <c:catAx>
        <c:axId val="65135744"/>
        <c:scaling>
          <c:orientation val="minMax"/>
        </c:scaling>
        <c:axPos val="l"/>
        <c:tickLblPos val="nextTo"/>
        <c:crossAx val="65137280"/>
        <c:crosses val="autoZero"/>
        <c:auto val="1"/>
        <c:lblAlgn val="ctr"/>
        <c:lblOffset val="100"/>
      </c:catAx>
      <c:valAx>
        <c:axId val="65137280"/>
        <c:scaling>
          <c:orientation val="minMax"/>
        </c:scaling>
        <c:axPos val="b"/>
        <c:majorGridlines/>
        <c:numFmt formatCode="0%" sourceLinked="1"/>
        <c:tickLblPos val="nextTo"/>
        <c:crossAx val="65135744"/>
        <c:crosses val="autoZero"/>
        <c:crossBetween val="between"/>
      </c:valAx>
    </c:plotArea>
    <c:legend>
      <c:legendPos val="r"/>
      <c:layout/>
    </c:legend>
    <c:plotVisOnly val="1"/>
  </c:chart>
  <c:spPr>
    <a:ln>
      <a:solidFill>
        <a:schemeClr val="bg1"/>
      </a:solidFill>
    </a:ln>
    <a:effectLst>
      <a:softEdge rad="63500"/>
    </a:effectLst>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18"/>
  <c:chart>
    <c:view3D>
      <c:rotX val="30"/>
      <c:rotY val="50"/>
      <c:rAngAx val="1"/>
    </c:view3D>
    <c:floor>
      <c:spPr>
        <a:noFill/>
        <a:ln w="9525">
          <a:noFill/>
        </a:ln>
      </c:spPr>
    </c:floor>
    <c:sideWall>
      <c:spPr>
        <a:noFill/>
      </c:spPr>
    </c:sideWall>
    <c:backWall>
      <c:spPr>
        <a:noFill/>
        <a:ln w="25400">
          <a:noFill/>
        </a:ln>
      </c:spPr>
    </c:backWall>
    <c:plotArea>
      <c:layout/>
      <c:bar3DChart>
        <c:barDir val="col"/>
        <c:grouping val="percentStacked"/>
        <c:ser>
          <c:idx val="0"/>
          <c:order val="0"/>
          <c:tx>
            <c:strRef>
              <c:f>Sheet1!$B$131</c:f>
              <c:strCache>
                <c:ptCount val="1"/>
                <c:pt idx="0">
                  <c:v>Postoperative notes</c:v>
                </c:pt>
              </c:strCache>
            </c:strRef>
          </c:tx>
          <c:dLbls>
            <c:showVal val="1"/>
          </c:dLbls>
          <c:cat>
            <c:strRef>
              <c:f>Sheet1!$A$132:$A$146</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Sheet1!$B$132:$B$146</c:f>
              <c:numCache>
                <c:formatCode>General</c:formatCode>
                <c:ptCount val="15"/>
                <c:pt idx="0">
                  <c:v>100</c:v>
                </c:pt>
                <c:pt idx="1">
                  <c:v>100</c:v>
                </c:pt>
                <c:pt idx="2">
                  <c:v>100</c:v>
                </c:pt>
                <c:pt idx="3">
                  <c:v>0</c:v>
                </c:pt>
                <c:pt idx="4">
                  <c:v>0</c:v>
                </c:pt>
                <c:pt idx="5">
                  <c:v>0</c:v>
                </c:pt>
                <c:pt idx="6">
                  <c:v>100</c:v>
                </c:pt>
                <c:pt idx="7">
                  <c:v>100</c:v>
                </c:pt>
                <c:pt idx="8">
                  <c:v>100</c:v>
                </c:pt>
                <c:pt idx="9">
                  <c:v>100</c:v>
                </c:pt>
                <c:pt idx="10">
                  <c:v>100</c:v>
                </c:pt>
                <c:pt idx="11">
                  <c:v>0</c:v>
                </c:pt>
                <c:pt idx="12">
                  <c:v>0</c:v>
                </c:pt>
                <c:pt idx="13">
                  <c:v>0</c:v>
                </c:pt>
                <c:pt idx="14">
                  <c:v>50</c:v>
                </c:pt>
              </c:numCache>
            </c:numRef>
          </c:val>
        </c:ser>
        <c:ser>
          <c:idx val="1"/>
          <c:order val="1"/>
          <c:tx>
            <c:strRef>
              <c:f>Sheet1!$C$131</c:f>
              <c:strCache>
                <c:ptCount val="1"/>
                <c:pt idx="0">
                  <c:v>Name and signature of surgeon</c:v>
                </c:pt>
              </c:strCache>
            </c:strRef>
          </c:tx>
          <c:dLbls>
            <c:showVal val="1"/>
          </c:dLbls>
          <c:cat>
            <c:strRef>
              <c:f>Sheet1!$A$132:$A$146</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Sheet1!$C$132:$C$146</c:f>
              <c:numCache>
                <c:formatCode>General</c:formatCode>
                <c:ptCount val="15"/>
                <c:pt idx="0">
                  <c:v>88.9</c:v>
                </c:pt>
                <c:pt idx="1">
                  <c:v>100</c:v>
                </c:pt>
                <c:pt idx="2">
                  <c:v>77.8</c:v>
                </c:pt>
                <c:pt idx="3">
                  <c:v>0</c:v>
                </c:pt>
                <c:pt idx="4">
                  <c:v>0</c:v>
                </c:pt>
                <c:pt idx="5">
                  <c:v>0</c:v>
                </c:pt>
                <c:pt idx="6">
                  <c:v>60</c:v>
                </c:pt>
                <c:pt idx="7">
                  <c:v>66.7</c:v>
                </c:pt>
                <c:pt idx="8">
                  <c:v>50</c:v>
                </c:pt>
                <c:pt idx="9">
                  <c:v>100</c:v>
                </c:pt>
                <c:pt idx="10">
                  <c:v>100</c:v>
                </c:pt>
                <c:pt idx="11">
                  <c:v>0</c:v>
                </c:pt>
                <c:pt idx="12">
                  <c:v>0</c:v>
                </c:pt>
                <c:pt idx="13">
                  <c:v>0</c:v>
                </c:pt>
                <c:pt idx="14">
                  <c:v>50</c:v>
                </c:pt>
              </c:numCache>
            </c:numRef>
          </c:val>
        </c:ser>
        <c:ser>
          <c:idx val="2"/>
          <c:order val="2"/>
          <c:tx>
            <c:strRef>
              <c:f>Sheet1!$D$131</c:f>
              <c:strCache>
                <c:ptCount val="1"/>
                <c:pt idx="0">
                  <c:v>Anaesthesia record complete</c:v>
                </c:pt>
              </c:strCache>
            </c:strRef>
          </c:tx>
          <c:dLbls>
            <c:showVal val="1"/>
          </c:dLbls>
          <c:cat>
            <c:strRef>
              <c:f>Sheet1!$A$132:$A$146</c:f>
              <c:strCache>
                <c:ptCount val="15"/>
                <c:pt idx="0">
                  <c:v>General Surgery</c:v>
                </c:pt>
                <c:pt idx="1">
                  <c:v>Gynecology</c:v>
                </c:pt>
                <c:pt idx="2">
                  <c:v>Oncology</c:v>
                </c:pt>
                <c:pt idx="3">
                  <c:v>Medicine</c:v>
                </c:pt>
                <c:pt idx="4">
                  <c:v>Neurology</c:v>
                </c:pt>
                <c:pt idx="5">
                  <c:v>Pediatrics</c:v>
                </c:pt>
                <c:pt idx="6">
                  <c:v>Orthopedics</c:v>
                </c:pt>
                <c:pt idx="7">
                  <c:v>CTVS</c:v>
                </c:pt>
                <c:pt idx="8">
                  <c:v>Neurosurgery</c:v>
                </c:pt>
                <c:pt idx="9">
                  <c:v>Urology</c:v>
                </c:pt>
                <c:pt idx="10">
                  <c:v>Plastic Surgery</c:v>
                </c:pt>
                <c:pt idx="11">
                  <c:v>Nephrology</c:v>
                </c:pt>
                <c:pt idx="12">
                  <c:v>Psychiatry</c:v>
                </c:pt>
                <c:pt idx="13">
                  <c:v>Cardiology</c:v>
                </c:pt>
                <c:pt idx="14">
                  <c:v>ENT</c:v>
                </c:pt>
              </c:strCache>
            </c:strRef>
          </c:cat>
          <c:val>
            <c:numRef>
              <c:f>Sheet1!$D$132:$D$146</c:f>
              <c:numCache>
                <c:formatCode>General</c:formatCode>
                <c:ptCount val="15"/>
                <c:pt idx="0">
                  <c:v>66.7</c:v>
                </c:pt>
                <c:pt idx="1">
                  <c:v>60</c:v>
                </c:pt>
                <c:pt idx="2">
                  <c:v>55.6</c:v>
                </c:pt>
                <c:pt idx="3">
                  <c:v>0</c:v>
                </c:pt>
                <c:pt idx="4">
                  <c:v>0</c:v>
                </c:pt>
                <c:pt idx="5">
                  <c:v>0</c:v>
                </c:pt>
                <c:pt idx="6">
                  <c:v>60</c:v>
                </c:pt>
                <c:pt idx="7">
                  <c:v>66.7</c:v>
                </c:pt>
                <c:pt idx="8">
                  <c:v>100</c:v>
                </c:pt>
                <c:pt idx="9">
                  <c:v>0</c:v>
                </c:pt>
                <c:pt idx="10">
                  <c:v>50</c:v>
                </c:pt>
                <c:pt idx="11">
                  <c:v>0</c:v>
                </c:pt>
                <c:pt idx="12">
                  <c:v>0</c:v>
                </c:pt>
                <c:pt idx="13">
                  <c:v>0</c:v>
                </c:pt>
                <c:pt idx="14">
                  <c:v>100</c:v>
                </c:pt>
              </c:numCache>
            </c:numRef>
          </c:val>
        </c:ser>
        <c:shape val="cylinder"/>
        <c:axId val="65194624"/>
        <c:axId val="65208704"/>
        <c:axId val="0"/>
      </c:bar3DChart>
      <c:catAx>
        <c:axId val="65194624"/>
        <c:scaling>
          <c:orientation val="minMax"/>
        </c:scaling>
        <c:axPos val="b"/>
        <c:tickLblPos val="nextTo"/>
        <c:crossAx val="65208704"/>
        <c:crosses val="autoZero"/>
        <c:auto val="1"/>
        <c:lblAlgn val="ctr"/>
        <c:lblOffset val="100"/>
      </c:catAx>
      <c:valAx>
        <c:axId val="65208704"/>
        <c:scaling>
          <c:orientation val="minMax"/>
        </c:scaling>
        <c:axPos val="l"/>
        <c:majorGridlines/>
        <c:numFmt formatCode="0%" sourceLinked="1"/>
        <c:tickLblPos val="nextTo"/>
        <c:crossAx val="65194624"/>
        <c:crosses val="autoZero"/>
        <c:crossBetween val="between"/>
      </c:valAx>
      <c:spPr>
        <a:ln w="25400">
          <a:noFill/>
        </a:ln>
      </c:spPr>
    </c:plotArea>
    <c:legend>
      <c:legendPos val="r"/>
      <c:layout/>
    </c:legend>
    <c:plotVisOnly val="1"/>
  </c:chart>
  <c:spPr>
    <a:solidFill>
      <a:schemeClr val="accent2">
        <a:lumMod val="40000"/>
        <a:lumOff val="60000"/>
      </a:schemeClr>
    </a:solidFill>
    <a:ln w="3175"/>
    <a:effectLst>
      <a:outerShdw dist="254000" dir="1980000" sx="1000" sy="1000" algn="ctr" rotWithShape="0">
        <a:srgbClr val="000000">
          <a:alpha val="16000"/>
        </a:srgbClr>
      </a:outerShdw>
    </a:effectLst>
  </c:spPr>
  <c:txPr>
    <a:bodyPr/>
    <a:lstStyle/>
    <a:p>
      <a:pPr>
        <a:defRPr>
          <a:ln>
            <a:solidFill>
              <a:schemeClr val="accent5">
                <a:lumMod val="50000"/>
              </a:schemeClr>
            </a:solidFill>
          </a:ln>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3629F9-8CB4-4FAF-844E-D0F7EFCC54B4}" type="datetimeFigureOut">
              <a:rPr lang="en-US" smtClean="0"/>
              <a:pPr/>
              <a:t>5/18/2012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948C6B-D7A9-47C0-8D42-66CC642AA3A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01966E-ED10-45B8-99CD-41F544991ACA}" type="slidenum">
              <a:rPr lang="en-US"/>
              <a:pPr/>
              <a:t>6</a:t>
            </a:fld>
            <a:endParaRPr lang="en-US"/>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4" descr="Untitled-4"/>
          <p:cNvPicPr>
            <a:picLocks noChangeAspect="1" noChangeArrowheads="1"/>
          </p:cNvPicPr>
          <p:nvPr/>
        </p:nvPicPr>
        <p:blipFill>
          <a:blip r:embed="rId2" cstate="print"/>
          <a:srcRect l="15417" r="15204" b="12067"/>
          <a:stretch>
            <a:fillRect/>
          </a:stretch>
        </p:blipFill>
        <p:spPr bwMode="auto">
          <a:xfrm>
            <a:off x="6705600" y="6248400"/>
            <a:ext cx="2438400" cy="496888"/>
          </a:xfrm>
          <a:prstGeom prst="rect">
            <a:avLst/>
          </a:prstGeom>
          <a:noFill/>
          <a:ln w="9525">
            <a:noFill/>
            <a:miter lim="800000"/>
            <a:headEnd/>
            <a:tailEnd/>
          </a:ln>
        </p:spPr>
      </p:pic>
      <p:sp>
        <p:nvSpPr>
          <p:cNvPr id="89090" name="Rectangle 2"/>
          <p:cNvSpPr>
            <a:spLocks noGrp="1" noChangeArrowheads="1"/>
          </p:cNvSpPr>
          <p:nvPr>
            <p:ph type="ctrTitle"/>
          </p:nvPr>
        </p:nvSpPr>
        <p:spPr>
          <a:xfrm>
            <a:off x="0" y="0"/>
            <a:ext cx="9144000" cy="1470025"/>
          </a:xfrm>
        </p:spPr>
        <p:txBody>
          <a:bodyPr/>
          <a:lstStyle>
            <a:lvl1pPr>
              <a:defRPr/>
            </a:lvl1pPr>
          </a:lstStyle>
          <a:p>
            <a:r>
              <a:rPr lang="en-US" smtClean="0"/>
              <a:t>Click to edit Master title style</a:t>
            </a:r>
            <a:endParaRPr lang="en-US"/>
          </a:p>
        </p:txBody>
      </p:sp>
      <p:sp>
        <p:nvSpPr>
          <p:cNvPr id="4" name="Rectangle 3"/>
          <p:cNvSpPr>
            <a:spLocks noGrp="1" noChangeArrowheads="1"/>
          </p:cNvSpPr>
          <p:nvPr>
            <p:ph type="sldNum" sz="quarter" idx="10"/>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858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0" y="0"/>
            <a:ext cx="6705600" cy="6858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60421"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ltLang="en-US" smtClean="0"/>
              <a:t>Click to edit Master title style</a:t>
            </a:r>
            <a:endParaRPr lang="en-US" altLang="en-US"/>
          </a:p>
        </p:txBody>
      </p:sp>
      <p:sp>
        <p:nvSpPr>
          <p:cNvPr id="60422"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en-US" altLang="en-US" smtClean="0"/>
              <a:t>Click to edit Master subtitle style</a:t>
            </a:r>
            <a:endParaRPr lang="en-US" altLang="en-US"/>
          </a:p>
        </p:txBody>
      </p:sp>
      <p:sp>
        <p:nvSpPr>
          <p:cNvPr id="60423" name="Rectangle 7"/>
          <p:cNvSpPr>
            <a:spLocks noGrp="1" noChangeArrowheads="1"/>
          </p:cNvSpPr>
          <p:nvPr>
            <p:ph type="dt" sz="quarter" idx="2"/>
          </p:nvPr>
        </p:nvSpPr>
        <p:spPr>
          <a:xfrm>
            <a:off x="685800" y="6248400"/>
            <a:ext cx="1905000" cy="457200"/>
          </a:xfrm>
          <a:prstGeom prst="rect">
            <a:avLst/>
          </a:prstGeom>
        </p:spPr>
        <p:txBody>
          <a:bodyPr/>
          <a:lstStyle>
            <a:lvl1pPr>
              <a:defRPr/>
            </a:lvl1pPr>
          </a:lstStyle>
          <a:p>
            <a:fld id="{30E7D71E-C390-4046-A54D-602A333144F6}" type="datetimeFigureOut">
              <a:rPr lang="en-US" smtClean="0"/>
              <a:pPr/>
              <a:t>5/18/2012</a:t>
            </a:fld>
            <a:endParaRPr lang="en-US"/>
          </a:p>
        </p:txBody>
      </p:sp>
      <p:sp>
        <p:nvSpPr>
          <p:cNvPr id="60424" name="Rectangle 8"/>
          <p:cNvSpPr>
            <a:spLocks noGrp="1" noChangeArrowheads="1"/>
          </p:cNvSpPr>
          <p:nvPr>
            <p:ph type="ftr" sz="quarter" idx="3"/>
          </p:nvPr>
        </p:nvSpPr>
        <p:spPr>
          <a:xfrm>
            <a:off x="3124200" y="6248400"/>
            <a:ext cx="2895600" cy="457200"/>
          </a:xfrm>
          <a:prstGeom prst="rect">
            <a:avLst/>
          </a:prstGeom>
        </p:spPr>
        <p:txBody>
          <a:bodyPr/>
          <a:lstStyle>
            <a:lvl1pPr>
              <a:defRPr/>
            </a:lvl1pPr>
          </a:lstStyle>
          <a:p>
            <a:endParaRPr lang="en-US"/>
          </a:p>
        </p:txBody>
      </p:sp>
      <p:sp>
        <p:nvSpPr>
          <p:cNvPr id="60425" name="Rectangle 9"/>
          <p:cNvSpPr>
            <a:spLocks noGrp="1" noChangeArrowheads="1"/>
          </p:cNvSpPr>
          <p:nvPr>
            <p:ph type="sldNum" sz="quarter" idx="4"/>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4" descr="Untitled-4"/>
          <p:cNvPicPr>
            <a:picLocks noChangeAspect="1" noChangeArrowheads="1"/>
          </p:cNvPicPr>
          <p:nvPr/>
        </p:nvPicPr>
        <p:blipFill>
          <a:blip r:embed="rId2" cstate="print"/>
          <a:srcRect l="15417" r="15204" b="12067"/>
          <a:stretch>
            <a:fillRect/>
          </a:stretch>
        </p:blipFill>
        <p:spPr bwMode="auto">
          <a:xfrm>
            <a:off x="6705600" y="6248400"/>
            <a:ext cx="2438400" cy="496888"/>
          </a:xfrm>
          <a:prstGeom prst="rect">
            <a:avLst/>
          </a:prstGeom>
          <a:noFill/>
          <a:ln w="9525">
            <a:noFill/>
            <a:miter lim="800000"/>
            <a:headEnd/>
            <a:tailEnd/>
          </a:ln>
        </p:spPr>
      </p:pic>
      <p:sp>
        <p:nvSpPr>
          <p:cNvPr id="83970" name="Rectangle 2"/>
          <p:cNvSpPr>
            <a:spLocks noGrp="1" noChangeArrowheads="1"/>
          </p:cNvSpPr>
          <p:nvPr>
            <p:ph type="ctrTitle"/>
          </p:nvPr>
        </p:nvSpPr>
        <p:spPr>
          <a:xfrm>
            <a:off x="0" y="0"/>
            <a:ext cx="9144000" cy="1470025"/>
          </a:xfrm>
        </p:spPr>
        <p:txBody>
          <a:bodyPr/>
          <a:lstStyle>
            <a:lvl1pPr>
              <a:defRPr/>
            </a:lvl1pPr>
          </a:lstStyle>
          <a:p>
            <a:r>
              <a:rPr lang="en-US" smtClean="0"/>
              <a:t>Click to edit Master title style</a:t>
            </a:r>
            <a:endParaRPr lang="en-US"/>
          </a:p>
        </p:txBody>
      </p:sp>
      <p:sp>
        <p:nvSpPr>
          <p:cNvPr id="4" name="Rectangle 3"/>
          <p:cNvSpPr>
            <a:spLocks noGrp="1" noChangeArrowheads="1"/>
          </p:cNvSpPr>
          <p:nvPr>
            <p:ph type="sldNum" sz="quarter" idx="10"/>
          </p:nvPr>
        </p:nvSpPr>
        <p:spPr/>
        <p:txBody>
          <a:bodyPr/>
          <a:lstStyle>
            <a:lvl1pPr>
              <a:defRPr/>
            </a:lvl1pPr>
          </a:lstStyle>
          <a:p>
            <a:pPr>
              <a:defRPr/>
            </a:pPr>
            <a:fld id="{CA0C612E-4316-4A50-96EE-B24585A3818F}"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sldNum" sz="quarter" idx="10"/>
          </p:nvPr>
        </p:nvSpPr>
        <p:spPr>
          <a:ln/>
        </p:spPr>
        <p:txBody>
          <a:bodyPr/>
          <a:lstStyle>
            <a:lvl1pPr>
              <a:defRPr/>
            </a:lvl1pPr>
          </a:lstStyle>
          <a:p>
            <a:pPr>
              <a:defRPr/>
            </a:pPr>
            <a:fld id="{00172387-8246-4FCA-BADB-8131457839B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289DCAF7-B44D-49EA-9F35-4C2F1456244B}"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381000" y="2332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572000" y="2332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sldNum" sz="quarter" idx="10"/>
          </p:nvPr>
        </p:nvSpPr>
        <p:spPr>
          <a:ln/>
        </p:spPr>
        <p:txBody>
          <a:bodyPr/>
          <a:lstStyle>
            <a:lvl1pPr>
              <a:defRPr/>
            </a:lvl1pPr>
          </a:lstStyle>
          <a:p>
            <a:pPr>
              <a:defRPr/>
            </a:pPr>
            <a:fld id="{489A573E-6BFB-4147-AB2A-2D231551836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sldNum" sz="quarter" idx="10"/>
          </p:nvPr>
        </p:nvSpPr>
        <p:spPr>
          <a:ln/>
        </p:spPr>
        <p:txBody>
          <a:bodyPr/>
          <a:lstStyle>
            <a:lvl1pPr>
              <a:defRPr/>
            </a:lvl1pPr>
          </a:lstStyle>
          <a:p>
            <a:pPr>
              <a:defRPr/>
            </a:pPr>
            <a:fld id="{B92981DE-9FB4-4818-971E-D3041C14E7E8}"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sldNum" sz="quarter" idx="10"/>
          </p:nvPr>
        </p:nvSpPr>
        <p:spPr>
          <a:ln/>
        </p:spPr>
        <p:txBody>
          <a:bodyPr/>
          <a:lstStyle>
            <a:lvl1pPr>
              <a:defRPr/>
            </a:lvl1pPr>
          </a:lstStyle>
          <a:p>
            <a:pPr>
              <a:defRPr/>
            </a:pPr>
            <a:fld id="{E8B8D0CA-489D-44F4-8643-C7F65C6F214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804E801C-B927-427D-99E7-0156A878556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C36C920A-30EE-4867-BC9B-265C693B643B}"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9E73EA20-F1F9-4E01-AF00-AE8679E43A40}"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sldNum" sz="quarter" idx="10"/>
          </p:nvPr>
        </p:nvSpPr>
        <p:spPr>
          <a:ln/>
        </p:spPr>
        <p:txBody>
          <a:bodyPr/>
          <a:lstStyle>
            <a:lvl1pPr>
              <a:defRPr/>
            </a:lvl1pPr>
          </a:lstStyle>
          <a:p>
            <a:pPr>
              <a:defRPr/>
            </a:pPr>
            <a:fld id="{BBD773E4-B54F-4FD9-845A-9A5C100D5B81}"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858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0" y="0"/>
            <a:ext cx="6705600" cy="6858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sldNum" sz="quarter" idx="10"/>
          </p:nvPr>
        </p:nvSpPr>
        <p:spPr>
          <a:ln/>
        </p:spPr>
        <p:txBody>
          <a:bodyPr/>
          <a:lstStyle>
            <a:lvl1pPr>
              <a:defRPr/>
            </a:lvl1pPr>
          </a:lstStyle>
          <a:p>
            <a:pPr>
              <a:defRPr/>
            </a:pPr>
            <a:fld id="{E619B0AB-3C83-49C1-90B3-9C78900F6076}"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84E6BFE2-CDE0-4FF7-A413-324C242B2099}"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AECA51-BD90-4C5F-8685-285D4026F501}"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561655B4-E021-49AC-85A0-8E302FF1A5B6}"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C7E2C8-F179-4064-ACFE-288A85394A3B}"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A0C834E9-3F00-47D2-B448-D6BEF53FD5A9}"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7CC733C-0BF9-4971-8590-B505584A7517}"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fld id="{8B91BD20-B41A-4781-93ED-E9B01882C33C}" type="datetimeFigureOut">
              <a:rPr lang="en-US"/>
              <a:pPr>
                <a:defRPr/>
              </a:pPr>
              <a:t>5/18/2012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D5CD57-F75A-48FF-8C1B-2FAE874FB630}"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fld id="{CE9F0CCB-084A-4C04-888B-5D698649D9E2}" type="datetimeFigureOut">
              <a:rPr lang="en-US"/>
              <a:pPr>
                <a:defRPr/>
              </a:pPr>
              <a:t>5/18/2012</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F012BFF-5282-4D07-891E-E9E780E9BDC1}"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fld id="{947D6AC8-605C-4141-B78E-698402113BE0}" type="datetimeFigureOut">
              <a:rPr lang="en-US"/>
              <a:pPr>
                <a:defRPr/>
              </a:pPr>
              <a:t>5/18/2012</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0092FAE-AAF3-43BF-9912-AB0BA6C4C5F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69CBA51-D143-41E7-92F6-1867A208A98E}" type="datetimeFigureOut">
              <a:rPr lang="en-US"/>
              <a:pPr>
                <a:defRPr/>
              </a:pPr>
              <a:t>5/18/2012</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0BB07A7-B2DA-443B-9530-B38A3CCD4C3D}"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BC4A8BD-F3D2-4ACC-A22C-54C41A3D8728}" type="datetimeFigureOut">
              <a:rPr lang="en-US"/>
              <a:pPr>
                <a:defRPr/>
              </a:pPr>
              <a:t>5/18/2012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BAA14A7-2271-4972-81A1-94A5A03F6007}"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3705610-079E-4FC2-B1CE-7A1B492C1798}" type="datetimeFigureOut">
              <a:rPr lang="en-US"/>
              <a:pPr>
                <a:defRPr/>
              </a:pPr>
              <a:t>5/18/2012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2E76424-6909-42D2-9983-6B492FB8CF14}"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572CB759-95F4-4E05-BA12-D3956F3D4FAE}"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8A3476-649E-48DB-BE4A-3ABA278D16F9}"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D3511436-58E8-436F-992A-F43BE205861D}"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13D808-599C-4BC7-A676-9D96D01D922A}"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C82AF19B-D338-4530-A5F3-DFD415A53B28}"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717BE2-7947-451D-948D-ED34D9A307F7}"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1D60D973-7E6C-4FFE-B22F-C431B3FDB254}"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180AC6-D861-4614-AE42-FB1891B7BA4C}"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532C593B-B57A-4502-A24D-1B742918381E}"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933E25-EFCB-472E-877D-213E884C2601}"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fld id="{94814576-73A9-4A65-8A72-F2E5E2C11A80}" type="datetimeFigureOut">
              <a:rPr lang="en-US"/>
              <a:pPr>
                <a:defRPr/>
              </a:pPr>
              <a:t>5/18/2012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25B6231-E955-4F8E-82B3-F14B398D0BFF}"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fld id="{18B5B4F5-5AEB-42BB-9001-C8F14FA12389}" type="datetimeFigureOut">
              <a:rPr lang="en-US"/>
              <a:pPr>
                <a:defRPr/>
              </a:pPr>
              <a:t>5/18/2012</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263FBF2-DC2E-4BDB-A37B-A6513D1F27A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381000" y="2332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572000" y="2332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fld id="{317D6632-AA10-439B-A8BE-A45464AAFC4B}" type="datetimeFigureOut">
              <a:rPr lang="en-US"/>
              <a:pPr>
                <a:defRPr/>
              </a:pPr>
              <a:t>5/18/2012</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C187BF0-9279-44FC-B03F-49C0F1DB13F5}"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8CD7CFE-8FD4-474F-9063-883C56796A8E}" type="datetimeFigureOut">
              <a:rPr lang="en-US"/>
              <a:pPr>
                <a:defRPr/>
              </a:pPr>
              <a:t>5/18/2012</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F836A0A-E418-45F7-AB98-05B3BF8C750F}"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D9C3C26-AA47-485D-BED1-389E935AFED2}" type="datetimeFigureOut">
              <a:rPr lang="en-US"/>
              <a:pPr>
                <a:defRPr/>
              </a:pPr>
              <a:t>5/18/2012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50D6E4-7AEE-44AC-A91C-CD6AD7017840}"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8669FB-EEC8-4D13-871C-78B15C156368}" type="datetimeFigureOut">
              <a:rPr lang="en-US"/>
              <a:pPr>
                <a:defRPr/>
              </a:pPr>
              <a:t>5/18/2012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5E2B57E-87A1-4105-A751-8227CE510A05}"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899F77F7-B83C-4F64-A0A0-9A284E3AFC5A}"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EEDE885-D8D0-4CC7-8A4E-D35CF81C0C43}"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fld id="{05EE12CC-3863-4858-8CD1-30CDBB199628}" type="datetimeFigureOut">
              <a:rPr lang="en-US"/>
              <a:pPr>
                <a:defRPr/>
              </a:pPr>
              <a:t>5/18/2012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A0058B7-0C45-4BFF-BD3B-A7156B38EAF6}"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57364"/>
            <a:ext cx="7772400" cy="1470025"/>
          </a:xfrm>
        </p:spPr>
        <p:txBody>
          <a:bodyPr/>
          <a:lstStyle>
            <a:lvl1pPr algn="r">
              <a:defRPr>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defRPr>
            </a:lvl1pPr>
          </a:lstStyle>
          <a:p>
            <a:r>
              <a:rPr lang="en-US" smtClean="0"/>
              <a:t>Click to edit Master title style</a:t>
            </a:r>
            <a:endParaRPr lang="en-US"/>
          </a:p>
        </p:txBody>
      </p:sp>
      <p:sp>
        <p:nvSpPr>
          <p:cNvPr id="3" name="Subtitle 2"/>
          <p:cNvSpPr>
            <a:spLocks noGrp="1"/>
          </p:cNvSpPr>
          <p:nvPr>
            <p:ph type="subTitle" idx="1"/>
          </p:nvPr>
        </p:nvSpPr>
        <p:spPr>
          <a:xfrm>
            <a:off x="2062792" y="3357562"/>
            <a:ext cx="6400800" cy="1752600"/>
          </a:xfrm>
        </p:spPr>
        <p:txBody>
          <a:bodyPr/>
          <a:lstStyle>
            <a:lvl1pPr marL="0" indent="0" algn="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23"/>
          <p:cNvGrpSpPr>
            <a:grpSpLocks/>
          </p:cNvGrpSpPr>
          <p:nvPr/>
        </p:nvGrpSpPr>
        <p:grpSpPr bwMode="auto">
          <a:xfrm>
            <a:off x="2208213" y="1331913"/>
            <a:ext cx="6481762" cy="144462"/>
            <a:chOff x="2214546" y="1427612"/>
            <a:chExt cx="6482858" cy="144000"/>
          </a:xfrm>
        </p:grpSpPr>
        <p:sp>
          <p:nvSpPr>
            <p:cNvPr id="5" name="Chevron 4"/>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6" name="Rectangle 5"/>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lvl1pPr>
              <a:defRPr baseline="0">
                <a:solidFill>
                  <a:schemeClr val="tx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3286113"/>
            <a:ext cx="7772400" cy="1362075"/>
          </a:xfrm>
        </p:spPr>
        <p:txBody>
          <a:bodyPr anchor="t"/>
          <a:lstStyle>
            <a:lvl1pPr algn="r">
              <a:defRPr sz="4000" b="0" cap="all">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defRPr>
            </a:lvl1pPr>
          </a:lstStyle>
          <a:p>
            <a:r>
              <a:rPr lang="en-US" smtClean="0"/>
              <a:t>Click to edit Master title style</a:t>
            </a:r>
            <a:endParaRPr lang="en-US"/>
          </a:p>
        </p:txBody>
      </p:sp>
      <p:sp>
        <p:nvSpPr>
          <p:cNvPr id="3" name="Text Placeholder 2"/>
          <p:cNvSpPr>
            <a:spLocks noGrp="1"/>
          </p:cNvSpPr>
          <p:nvPr>
            <p:ph type="body" idx="1"/>
          </p:nvPr>
        </p:nvSpPr>
        <p:spPr>
          <a:xfrm>
            <a:off x="722313" y="1785926"/>
            <a:ext cx="7772400" cy="1500187"/>
          </a:xfrm>
        </p:spPr>
        <p:txBody>
          <a:bodyPr anchor="b"/>
          <a:lstStyle>
            <a:lvl1pPr marL="0" indent="0" algn="r">
              <a:buNone/>
              <a:defRPr sz="2000">
                <a:solidFill>
                  <a:schemeClr val="tx1">
                    <a:tint val="75000"/>
                  </a:schemeClr>
                </a:solidFill>
              </a:defRPr>
            </a:lvl1pPr>
            <a:lvl2pPr marL="457200" indent="0" algn="r">
              <a:buNone/>
              <a:defRPr sz="1800">
                <a:solidFill>
                  <a:schemeClr val="tx1">
                    <a:tint val="75000"/>
                  </a:schemeClr>
                </a:solidFill>
              </a:defRPr>
            </a:lvl2pPr>
            <a:lvl3pPr marL="914400" indent="0" algn="r">
              <a:buNone/>
              <a:defRPr sz="1600">
                <a:solidFill>
                  <a:schemeClr val="tx1">
                    <a:tint val="75000"/>
                  </a:schemeClr>
                </a:solidFill>
              </a:defRPr>
            </a:lvl3pPr>
            <a:lvl4pPr marL="1371600" indent="0" algn="r">
              <a:buNone/>
              <a:defRPr sz="1400">
                <a:solidFill>
                  <a:schemeClr val="tx1">
                    <a:tint val="75000"/>
                  </a:schemeClr>
                </a:solidFill>
              </a:defRPr>
            </a:lvl4pPr>
            <a:lvl5pPr marL="1828800" indent="0" algn="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5"/>
          <p:cNvGrpSpPr>
            <a:grpSpLocks/>
          </p:cNvGrpSpPr>
          <p:nvPr/>
        </p:nvGrpSpPr>
        <p:grpSpPr bwMode="auto">
          <a:xfrm>
            <a:off x="2208213" y="1331913"/>
            <a:ext cx="6481762" cy="144462"/>
            <a:chOff x="2214546" y="1427612"/>
            <a:chExt cx="6482858" cy="144000"/>
          </a:xfrm>
        </p:grpSpPr>
        <p:sp>
          <p:nvSpPr>
            <p:cNvPr id="6" name="Chevron 5"/>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7" name="Rectangle 6"/>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4"/>
          <p:cNvSpPr>
            <a:spLocks noGrp="1"/>
          </p:cNvSpPr>
          <p:nvPr>
            <p:ph type="dt" sz="half" idx="10"/>
          </p:nvPr>
        </p:nvSpPr>
        <p:spPr/>
        <p:txBody>
          <a:bodyPr/>
          <a:lstStyle>
            <a:lvl1pPr>
              <a:defRPr/>
            </a:lvl1pPr>
          </a:lstStyle>
          <a:p>
            <a:endParaRPr lang="en-US"/>
          </a:p>
        </p:txBody>
      </p:sp>
      <p:sp>
        <p:nvSpPr>
          <p:cNvPr id="9" name="Footer Placeholder 5"/>
          <p:cNvSpPr>
            <a:spLocks noGrp="1"/>
          </p:cNvSpPr>
          <p:nvPr>
            <p:ph type="ftr" sz="quarter" idx="11"/>
          </p:nvPr>
        </p:nvSpPr>
        <p:spPr/>
        <p:txBody>
          <a:bodyPr/>
          <a:lstStyle>
            <a:lvl1pPr>
              <a:defRPr/>
            </a:lvl1pPr>
          </a:lstStyle>
          <a:p>
            <a:endParaRPr lang="en-US"/>
          </a:p>
        </p:txBody>
      </p:sp>
      <p:sp>
        <p:nvSpPr>
          <p:cNvPr id="10" name="Slide Number Placeholder 6"/>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5"/>
          <p:cNvGrpSpPr>
            <a:grpSpLocks/>
          </p:cNvGrpSpPr>
          <p:nvPr/>
        </p:nvGrpSpPr>
        <p:grpSpPr bwMode="auto">
          <a:xfrm>
            <a:off x="2208213" y="1331913"/>
            <a:ext cx="6481762" cy="144462"/>
            <a:chOff x="2214546" y="1427612"/>
            <a:chExt cx="6482858" cy="144000"/>
          </a:xfrm>
        </p:grpSpPr>
        <p:sp>
          <p:nvSpPr>
            <p:cNvPr id="8" name="Chevron 7"/>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9" name="Rectangle 8"/>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6"/>
          <p:cNvSpPr>
            <a:spLocks noGrp="1"/>
          </p:cNvSpPr>
          <p:nvPr>
            <p:ph type="dt" sz="half" idx="10"/>
          </p:nvPr>
        </p:nvSpPr>
        <p:spPr/>
        <p:txBody>
          <a:bodyPr/>
          <a:lstStyle>
            <a:lvl1pPr>
              <a:defRPr/>
            </a:lvl1pPr>
          </a:lstStyle>
          <a:p>
            <a:endParaRPr lang="en-US"/>
          </a:p>
        </p:txBody>
      </p:sp>
      <p:sp>
        <p:nvSpPr>
          <p:cNvPr id="11" name="Footer Placeholder 7"/>
          <p:cNvSpPr>
            <a:spLocks noGrp="1"/>
          </p:cNvSpPr>
          <p:nvPr>
            <p:ph type="ftr" sz="quarter" idx="11"/>
          </p:nvPr>
        </p:nvSpPr>
        <p:spPr/>
        <p:txBody>
          <a:bodyPr/>
          <a:lstStyle>
            <a:lvl1pPr>
              <a:defRPr/>
            </a:lvl1pPr>
          </a:lstStyle>
          <a:p>
            <a:endParaRPr lang="en-US"/>
          </a:p>
        </p:txBody>
      </p:sp>
      <p:sp>
        <p:nvSpPr>
          <p:cNvPr id="12" name="Slide Number Placeholder 8"/>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5"/>
          <p:cNvGrpSpPr>
            <a:grpSpLocks/>
          </p:cNvGrpSpPr>
          <p:nvPr/>
        </p:nvGrpSpPr>
        <p:grpSpPr bwMode="auto">
          <a:xfrm>
            <a:off x="2208213" y="1331913"/>
            <a:ext cx="6481762" cy="144462"/>
            <a:chOff x="2214546" y="1427612"/>
            <a:chExt cx="6482858" cy="144000"/>
          </a:xfrm>
        </p:grpSpPr>
        <p:sp>
          <p:nvSpPr>
            <p:cNvPr id="4" name="Chevron 3"/>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5" name="Rectangle 4"/>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6" name="Date Placeholder 2"/>
          <p:cNvSpPr>
            <a:spLocks noGrp="1"/>
          </p:cNvSpPr>
          <p:nvPr>
            <p:ph type="dt" sz="half" idx="10"/>
          </p:nvPr>
        </p:nvSpPr>
        <p:spPr/>
        <p:txBody>
          <a:bodyPr/>
          <a:lstStyle>
            <a:lvl1pPr>
              <a:defRPr/>
            </a:lvl1pPr>
          </a:lstStyle>
          <a:p>
            <a:endParaRPr lang="en-US"/>
          </a:p>
        </p:txBody>
      </p:sp>
      <p:sp>
        <p:nvSpPr>
          <p:cNvPr id="7" name="Footer Placeholder 3"/>
          <p:cNvSpPr>
            <a:spLocks noGrp="1"/>
          </p:cNvSpPr>
          <p:nvPr>
            <p:ph type="ftr" sz="quarter" idx="11"/>
          </p:nvPr>
        </p:nvSpPr>
        <p:spPr/>
        <p:txBody>
          <a:bodyPr/>
          <a:lstStyle>
            <a:lvl1pPr>
              <a:defRPr/>
            </a:lvl1pPr>
          </a:lstStyle>
          <a:p>
            <a:endParaRPr lang="en-US"/>
          </a:p>
        </p:txBody>
      </p:sp>
      <p:sp>
        <p:nvSpPr>
          <p:cNvPr id="8" name="Slide Number Placeholder 4"/>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0745" y="285728"/>
            <a:ext cx="5106055" cy="1162050"/>
          </a:xfrm>
        </p:spPr>
        <p:txBody>
          <a:bodyPr/>
          <a:lstStyle>
            <a:lvl1pPr algn="ctr">
              <a:defRPr sz="3200" b="0" kern="1200" cap="all">
                <a:ln w="11430"/>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effectLst>
                  <a:outerShdw blurRad="44450" dist="41910" dir="3600000" algn="tl">
                    <a:srgbClr val="000000">
                      <a:alpha val="50000"/>
                    </a:srgbClr>
                  </a:outerShdw>
                </a:effectLst>
                <a:latin typeface="+mj-lt"/>
                <a:ea typeface="+mj-ea"/>
                <a:cs typeface="+mj-cs"/>
              </a:defRPr>
            </a:lvl1pPr>
          </a:lstStyle>
          <a:p>
            <a:r>
              <a:rPr lang="en-US" smtClean="0"/>
              <a:t>Click to edit Master title style</a:t>
            </a:r>
            <a:endParaRPr lang="en-US"/>
          </a:p>
        </p:txBody>
      </p:sp>
      <p:sp>
        <p:nvSpPr>
          <p:cNvPr id="3" name="Content Placeholder 2"/>
          <p:cNvSpPr>
            <a:spLocks noGrp="1"/>
          </p:cNvSpPr>
          <p:nvPr>
            <p:ph idx="1"/>
          </p:nvPr>
        </p:nvSpPr>
        <p:spPr>
          <a:xfrm>
            <a:off x="3575050" y="1446218"/>
            <a:ext cx="5111750" cy="46796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285729"/>
            <a:ext cx="3008313" cy="5840435"/>
          </a:xfrm>
        </p:spPr>
        <p:txBody>
          <a:bodyPr anchor="b"/>
          <a:lstStyle>
            <a:lvl1pPr marL="0" indent="0">
              <a:spcAft>
                <a:spcPts val="0"/>
              </a:spcAft>
              <a:buNone/>
              <a:defRPr sz="1400"/>
            </a:lvl1pPr>
            <a:lvl2pPr marL="457200" indent="0">
              <a:spcAft>
                <a:spcPts val="0"/>
              </a:spcAft>
              <a:buNone/>
              <a:defRPr sz="1200"/>
            </a:lvl2pPr>
            <a:lvl3pPr marL="914400" indent="0">
              <a:spcAft>
                <a:spcPts val="0"/>
              </a:spcAft>
              <a:buNone/>
              <a:defRPr sz="1000"/>
            </a:lvl3pPr>
            <a:lvl4pPr marL="1371600" indent="0">
              <a:spcAft>
                <a:spcPts val="0"/>
              </a:spcAft>
              <a:buNone/>
              <a:defRPr sz="900"/>
            </a:lvl4pPr>
            <a:lvl5pPr marL="1828800" indent="0">
              <a:spcAft>
                <a:spcPts val="0"/>
              </a:spcAft>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15272" y="615868"/>
            <a:ext cx="928694" cy="5813528"/>
          </a:xfrm>
        </p:spPr>
        <p:txBody>
          <a:bodyPr vert="eaVert"/>
          <a:lstStyle>
            <a:lvl1pPr algn="l">
              <a:defRPr sz="2800" b="0" kern="1200" cap="all">
                <a:ln w="11430"/>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effectLst>
                  <a:outerShdw blurRad="44450" dist="41910" dir="18600000" algn="tl">
                    <a:srgbClr val="000000">
                      <a:alpha val="50000"/>
                    </a:srgbClr>
                  </a:outerShdw>
                </a:effectLst>
                <a:latin typeface="+mj-lt"/>
                <a:ea typeface="+mj-ea"/>
                <a:cs typeface="+mj-cs"/>
              </a:defRPr>
            </a:lvl1pPr>
          </a:lstStyle>
          <a:p>
            <a:r>
              <a:rPr lang="en-US" smtClean="0"/>
              <a:t>Click to edit Master title style</a:t>
            </a:r>
            <a:endParaRPr lang="en-US"/>
          </a:p>
        </p:txBody>
      </p:sp>
      <p:sp>
        <p:nvSpPr>
          <p:cNvPr id="3" name="Picture Placeholder 2"/>
          <p:cNvSpPr>
            <a:spLocks noGrp="1"/>
          </p:cNvSpPr>
          <p:nvPr>
            <p:ph type="pic" idx="1"/>
          </p:nvPr>
        </p:nvSpPr>
        <p:spPr>
          <a:xfrm>
            <a:off x="714348" y="612777"/>
            <a:ext cx="6858048" cy="4745051"/>
          </a:xfrm>
          <a:ln w="38100" cap="flat" cmpd="sng" algn="ctr">
            <a:gradFill flip="none" rotWithShape="1">
              <a:gsLst>
                <a:gs pos="0">
                  <a:srgbClr val="000082"/>
                </a:gs>
                <a:gs pos="30000">
                  <a:srgbClr val="66008F"/>
                </a:gs>
                <a:gs pos="64999">
                  <a:srgbClr val="BA0066"/>
                </a:gs>
                <a:gs pos="89999">
                  <a:srgbClr val="FF0000"/>
                </a:gs>
                <a:gs pos="100000">
                  <a:srgbClr val="FF8200"/>
                </a:gs>
              </a:gsLst>
              <a:path path="rect">
                <a:fillToRect l="100000" t="100000"/>
              </a:path>
              <a:tileRect r="-100000" b="-100000"/>
            </a:gradFill>
            <a:prstDash val="solid"/>
          </a:ln>
          <a:effectLst>
            <a:outerShdw blurRad="38100" dist="50800" dir="5400000" algn="tl" rotWithShape="0">
              <a:srgbClr val="000000">
                <a:alpha val="50000"/>
              </a:srgbClr>
            </a:outerShdw>
          </a:effectLst>
        </p:spPr>
        <p:style>
          <a:lnRef idx="2">
            <a:schemeClr val="accent1"/>
          </a:lnRef>
          <a:fillRef idx="1">
            <a:schemeClr val="lt1"/>
          </a:fillRef>
          <a:effectRef idx="0">
            <a:schemeClr val="accent1"/>
          </a:effectRef>
          <a:fontRef idx="minor">
            <a:schemeClr val="dk1"/>
          </a:fontRef>
        </p:style>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714348" y="5500702"/>
            <a:ext cx="6858048" cy="92869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5"/>
          <p:cNvGrpSpPr>
            <a:grpSpLocks/>
          </p:cNvGrpSpPr>
          <p:nvPr/>
        </p:nvGrpSpPr>
        <p:grpSpPr bwMode="auto">
          <a:xfrm>
            <a:off x="2208213" y="1331913"/>
            <a:ext cx="6481762" cy="144462"/>
            <a:chOff x="2214546" y="1427612"/>
            <a:chExt cx="6482858" cy="144000"/>
          </a:xfrm>
        </p:grpSpPr>
        <p:sp>
          <p:nvSpPr>
            <p:cNvPr id="5" name="Chevron 4"/>
            <p:cNvSpPr/>
            <p:nvPr userDrawn="1"/>
          </p:nvSpPr>
          <p:spPr>
            <a:xfrm flipH="1">
              <a:off x="8643420" y="1427612"/>
              <a:ext cx="53984"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6" name="Rectangle 5"/>
            <p:cNvSpPr/>
            <p:nvPr userDrawn="1"/>
          </p:nvSpPr>
          <p:spPr>
            <a:xfrm>
              <a:off x="2214546" y="1490909"/>
              <a:ext cx="6428874" cy="17406"/>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8291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5206" y="274638"/>
            <a:ext cx="1471594" cy="6154758"/>
          </a:xfrm>
        </p:spPr>
        <p:txBody>
          <a:bodyPr vert="eaVert"/>
          <a:lstStyle>
            <a:lvl1pPr>
              <a:defRPr>
                <a:effectLst>
                  <a:outerShdw blurRad="50800" dist="50800" dir="18900000" algn="tl" rotWithShape="0">
                    <a:srgbClr val="000000">
                      <a:alpha val="43137"/>
                    </a:srgbClr>
                  </a:outerShdw>
                </a:effectLst>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686568" cy="615475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r>
              <a:rPr lang="en-US" smtClean="0"/>
              <a:t>Click icon to add clip art</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pPr>
              <a:defRPr/>
            </a:pPr>
            <a:fld id="{D8EB7C36-2EA7-4D57-B543-BE71B12C11DC}" type="datetimeFigureOut">
              <a:rPr lang="en-US" smtClean="0"/>
              <a:pPr>
                <a:defRPr/>
              </a:pPr>
              <a:t>5/18/2012</a:t>
            </a:fld>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fld id="{EE496B6D-B724-4E81-A578-73F2488A8B5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0" y="0"/>
            <a:ext cx="9144000" cy="1524000"/>
          </a:xfrm>
          <a:prstGeom prst="rect">
            <a:avLst/>
          </a:prstGeom>
          <a:solidFill>
            <a:srgbClr val="399AA7"/>
          </a:solid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381000" y="23320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88068" name="Rectangle 4"/>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E496B6D-B724-4E81-A578-73F2488A8B58}" type="slidenum">
              <a:rPr lang="en-US" smtClean="0"/>
              <a:pPr/>
              <a:t>‹#›</a:t>
            </a:fld>
            <a:endParaRPr lang="en-US"/>
          </a:p>
        </p:txBody>
      </p:sp>
      <p:pic>
        <p:nvPicPr>
          <p:cNvPr id="4101" name="Picture 5" descr="Untitled-4"/>
          <p:cNvPicPr>
            <a:picLocks noChangeAspect="1" noChangeArrowheads="1"/>
          </p:cNvPicPr>
          <p:nvPr/>
        </p:nvPicPr>
        <p:blipFill>
          <a:blip r:embed="rId14" cstate="print"/>
          <a:srcRect l="15417" r="15204" b="12067"/>
          <a:stretch>
            <a:fillRect/>
          </a:stretch>
        </p:blipFill>
        <p:spPr bwMode="auto">
          <a:xfrm>
            <a:off x="6400800" y="6208713"/>
            <a:ext cx="2438400" cy="496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0" y="0"/>
            <a:ext cx="9144000" cy="1524000"/>
          </a:xfrm>
          <a:prstGeom prst="rect">
            <a:avLst/>
          </a:prstGeom>
          <a:solidFill>
            <a:srgbClr val="399AA7"/>
          </a:solid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381000" y="23320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82948" name="Rectangle 4"/>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4538B65-B470-4EF9-BC6F-1FC2AAB3FFDF}" type="slidenum">
              <a:rPr lang="en-US"/>
              <a:pPr>
                <a:defRPr/>
              </a:pPr>
              <a:t>‹#›</a:t>
            </a:fld>
            <a:endParaRPr lang="en-US"/>
          </a:p>
        </p:txBody>
      </p:sp>
      <p:pic>
        <p:nvPicPr>
          <p:cNvPr id="2053" name="Picture 5" descr="Untitled-4"/>
          <p:cNvPicPr>
            <a:picLocks noChangeAspect="1" noChangeArrowheads="1"/>
          </p:cNvPicPr>
          <p:nvPr/>
        </p:nvPicPr>
        <p:blipFill>
          <a:blip r:embed="rId13" cstate="print"/>
          <a:srcRect l="15417" r="15204" b="12067"/>
          <a:stretch>
            <a:fillRect/>
          </a:stretch>
        </p:blipFill>
        <p:spPr bwMode="auto">
          <a:xfrm>
            <a:off x="6400800" y="6208713"/>
            <a:ext cx="2438400" cy="496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60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589A47DA-0C10-47FE-AA5C-AA1A05791D46}" type="datetimeFigureOut">
              <a:rPr lang="en-US"/>
              <a:pPr>
                <a:defRPr/>
              </a:pPr>
              <a:t>5/18/2012</a:t>
            </a:fld>
            <a:endParaRPr lang="en-US"/>
          </a:p>
        </p:txBody>
      </p:sp>
      <p:sp>
        <p:nvSpPr>
          <p:cNvPr id="860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860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6A71B35-34BF-48B2-AD25-9D368073630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114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EFA86480-0FCD-47C4-A09D-98847E537BD2}" type="datetimeFigureOut">
              <a:rPr lang="en-US"/>
              <a:pPr>
                <a:defRPr/>
              </a:pPr>
              <a:t>5/18/2012</a:t>
            </a:fld>
            <a:endParaRPr lang="en-US"/>
          </a:p>
        </p:txBody>
      </p:sp>
      <p:sp>
        <p:nvSpPr>
          <p:cNvPr id="911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9114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DEA6636F-A406-4228-B457-C502E44EBD4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blipFill>
            <a:blip r:embed="rId14" cstate="print">
              <a:alphaModFix amt="30000"/>
              <a:duotone>
                <a:schemeClr val="accent1"/>
                <a:srgbClr val="FFFFFF"/>
              </a:duotone>
            </a:blip>
            <a:tile tx="0" ty="0" sx="100000" sy="100000" flip="none" algn="tl"/>
          </a:blipFill>
          <a:ln w="25400" cap="flat" cmpd="sng" algn="ctr">
            <a:noFill/>
            <a:prstDash val="solid"/>
          </a:ln>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 name="Group 17"/>
          <p:cNvGrpSpPr>
            <a:grpSpLocks/>
          </p:cNvGrpSpPr>
          <p:nvPr/>
        </p:nvGrpSpPr>
        <p:grpSpPr bwMode="auto">
          <a:xfrm>
            <a:off x="0" y="6570663"/>
            <a:ext cx="9144000" cy="287337"/>
            <a:chOff x="0" y="6353387"/>
            <a:chExt cx="9144000" cy="361763"/>
          </a:xfrm>
        </p:grpSpPr>
        <p:grpSp>
          <p:nvGrpSpPr>
            <p:cNvPr id="8" name="Group 16"/>
            <p:cNvGrpSpPr>
              <a:grpSpLocks/>
            </p:cNvGrpSpPr>
            <p:nvPr/>
          </p:nvGrpSpPr>
          <p:grpSpPr bwMode="auto">
            <a:xfrm>
              <a:off x="0" y="6353387"/>
              <a:ext cx="8756597" cy="360000"/>
              <a:chOff x="1" y="6353387"/>
              <a:chExt cx="8756597" cy="360000"/>
            </a:xfrm>
          </p:grpSpPr>
          <p:sp>
            <p:nvSpPr>
              <p:cNvPr id="10" name="Freeform 9"/>
              <p:cNvSpPr/>
              <p:nvPr userDrawn="1"/>
            </p:nvSpPr>
            <p:spPr>
              <a:xfrm>
                <a:off x="1" y="6533387"/>
                <a:ext cx="8756597" cy="180000"/>
              </a:xfrm>
              <a:custGeom>
                <a:avLst/>
                <a:gdLst/>
                <a:ahLst/>
                <a:cxnLst/>
                <a:rect l="0" t="0" r="0" b="0"/>
                <a:pathLst>
                  <a:path w="7867650" h="177288">
                    <a:moveTo>
                      <a:pt x="7867650" y="177288"/>
                    </a:moveTo>
                    <a:lnTo>
                      <a:pt x="0" y="171450"/>
                    </a:lnTo>
                    <a:lnTo>
                      <a:pt x="0" y="0"/>
                    </a:lnTo>
                    <a:lnTo>
                      <a:pt x="7753350" y="0"/>
                    </a:lnTo>
                    <a:close/>
                  </a:path>
                </a:pathLst>
              </a:custGeom>
              <a:gradFill flip="none" rotWithShape="1">
                <a:gsLst>
                  <a:gs pos="25000">
                    <a:schemeClr val="accent1">
                      <a:shade val="50000"/>
                      <a:alpha val="75000"/>
                    </a:schemeClr>
                  </a:gs>
                  <a:gs pos="100000">
                    <a:schemeClr val="accent1">
                      <a:tint val="40000"/>
                      <a:alpha val="50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1" name="Freeform 10"/>
              <p:cNvSpPr/>
              <p:nvPr userDrawn="1"/>
            </p:nvSpPr>
            <p:spPr>
              <a:xfrm flipV="1">
                <a:off x="1" y="6353387"/>
                <a:ext cx="8756597" cy="180000"/>
              </a:xfrm>
              <a:custGeom>
                <a:avLst/>
                <a:gdLst/>
                <a:ahLst/>
                <a:cxnLst/>
                <a:rect l="0" t="0" r="0" b="0"/>
                <a:pathLst>
                  <a:path w="7867650" h="177288">
                    <a:moveTo>
                      <a:pt x="7867650" y="177288"/>
                    </a:moveTo>
                    <a:lnTo>
                      <a:pt x="0" y="171450"/>
                    </a:lnTo>
                    <a:lnTo>
                      <a:pt x="0" y="0"/>
                    </a:lnTo>
                    <a:lnTo>
                      <a:pt x="7753350" y="0"/>
                    </a:lnTo>
                    <a:close/>
                  </a:path>
                </a:pathLst>
              </a:custGeom>
              <a:gradFill flip="none" rotWithShape="1">
                <a:gsLst>
                  <a:gs pos="25000">
                    <a:schemeClr val="accent1">
                      <a:shade val="75000"/>
                      <a:alpha val="75000"/>
                    </a:schemeClr>
                  </a:gs>
                  <a:gs pos="100000">
                    <a:schemeClr val="accent1">
                      <a:tint val="40000"/>
                      <a:alpha val="50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9" name="Group 15"/>
            <p:cNvGrpSpPr>
              <a:grpSpLocks/>
            </p:cNvGrpSpPr>
            <p:nvPr/>
          </p:nvGrpSpPr>
          <p:grpSpPr bwMode="auto">
            <a:xfrm>
              <a:off x="8640700" y="6354583"/>
              <a:ext cx="503300" cy="360567"/>
              <a:chOff x="8640700" y="6354583"/>
              <a:chExt cx="503300" cy="360567"/>
            </a:xfrm>
          </p:grpSpPr>
          <p:sp>
            <p:nvSpPr>
              <p:cNvPr id="12" name="Chevron 11"/>
              <p:cNvSpPr/>
              <p:nvPr userDrawn="1"/>
            </p:nvSpPr>
            <p:spPr>
              <a:xfrm flipH="1">
                <a:off x="8640763" y="6355385"/>
                <a:ext cx="249237" cy="359765"/>
              </a:xfrm>
              <a:prstGeom prst="chevron">
                <a:avLst>
                  <a:gd name="adj" fmla="val 50000"/>
                </a:avLst>
              </a:prstGeom>
              <a:gradFill flip="none" rotWithShape="1">
                <a:gsLst>
                  <a:gs pos="0">
                    <a:schemeClr val="accent1">
                      <a:alpha val="60000"/>
                    </a:schemeClr>
                  </a:gs>
                  <a:gs pos="100000">
                    <a:schemeClr val="accent1"/>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3" name="Chevron 12"/>
              <p:cNvSpPr/>
              <p:nvPr userDrawn="1"/>
            </p:nvSpPr>
            <p:spPr>
              <a:xfrm flipH="1">
                <a:off x="8767763" y="6355385"/>
                <a:ext cx="249237" cy="359765"/>
              </a:xfrm>
              <a:prstGeom prst="chevron">
                <a:avLst>
                  <a:gd name="adj" fmla="val 50000"/>
                </a:avLst>
              </a:prstGeom>
              <a:gradFill flip="none" rotWithShape="1">
                <a:gsLst>
                  <a:gs pos="0">
                    <a:schemeClr val="accent1"/>
                  </a:gs>
                  <a:gs pos="100000">
                    <a:schemeClr val="accent1">
                      <a:shade val="7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4" name="Chevron 13"/>
              <p:cNvSpPr/>
              <p:nvPr userDrawn="1"/>
            </p:nvSpPr>
            <p:spPr>
              <a:xfrm flipH="1">
                <a:off x="8894763" y="6355385"/>
                <a:ext cx="249237" cy="359765"/>
              </a:xfrm>
              <a:prstGeom prst="chevron">
                <a:avLst>
                  <a:gd name="adj" fmla="val 50000"/>
                </a:avLst>
              </a:prstGeom>
              <a:gradFill flip="none" rotWithShape="1">
                <a:gsLst>
                  <a:gs pos="0">
                    <a:schemeClr val="accent1">
                      <a:shade val="75000"/>
                    </a:schemeClr>
                  </a:gs>
                  <a:gs pos="100000">
                    <a:schemeClr val="accent1">
                      <a:shade val="50000"/>
                      <a:shade val="20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grpSp>
      </p:grpSp>
      <p:sp>
        <p:nvSpPr>
          <p:cNvPr id="2" name="Title Placeholder 1"/>
          <p:cNvSpPr>
            <a:spLocks noGrp="1"/>
          </p:cNvSpPr>
          <p:nvPr>
            <p:ph type="title"/>
          </p:nvPr>
        </p:nvSpPr>
        <p:spPr>
          <a:xfrm>
            <a:off x="457200" y="274638"/>
            <a:ext cx="8229600" cy="1143000"/>
          </a:xfrm>
          <a:prstGeom prst="rect">
            <a:avLst/>
          </a:prstGeom>
        </p:spPr>
        <p:txBody>
          <a:bodyPr vert="horz" rtlCol="0" anchor="ctr">
            <a:normAutofit/>
            <a:scene3d>
              <a:camera prst="orthographicFront"/>
              <a:lightRig rig="threePt" dir="tl">
                <a:rot lat="0" lon="0" rev="7200000"/>
              </a:lightRig>
            </a:scene3d>
            <a:sp3d contourW="6350">
              <a:contourClr>
                <a:schemeClr val="accent1"/>
              </a:contourClr>
            </a:sp3d>
          </a:bodyPr>
          <a:lstStyle/>
          <a:p>
            <a:r>
              <a:rPr lang="en-US" smtClean="0"/>
              <a:t>Click to edit Master title style</a:t>
            </a:r>
            <a:endParaRPr lang="en-US"/>
          </a:p>
        </p:txBody>
      </p:sp>
      <p:sp>
        <p:nvSpPr>
          <p:cNvPr id="102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0" y="6570663"/>
            <a:ext cx="1643063" cy="287337"/>
          </a:xfrm>
          <a:prstGeom prst="rect">
            <a:avLst/>
          </a:prstGeom>
        </p:spPr>
        <p:txBody>
          <a:bodyPr vert="horz" rtlCol="0" anchor="ctr"/>
          <a:lstStyle>
            <a:lvl1pPr algn="l" eaLnBrk="1" fontAlgn="auto" latinLnBrk="0" hangingPunct="1">
              <a:spcBef>
                <a:spcPts val="0"/>
              </a:spcBef>
              <a:spcAft>
                <a:spcPts val="0"/>
              </a:spcAft>
              <a:defRPr kumimoji="0" sz="1200">
                <a:solidFill>
                  <a:schemeClr val="tx1">
                    <a:tint val="75000"/>
                  </a:schemeClr>
                </a:solidFill>
                <a:latin typeface="+mn-lt"/>
                <a:cs typeface="+mn-cs"/>
              </a:defRPr>
            </a:lvl1pPr>
          </a:lstStyle>
          <a:p>
            <a:fld id="{DEA46749-1BD9-47C5-B484-94934454A4D9}" type="datetimeFigureOut">
              <a:rPr lang="en-US" smtClean="0"/>
              <a:pPr/>
              <a:t>5/18/2012</a:t>
            </a:fld>
            <a:endParaRPr lang="en-US"/>
          </a:p>
        </p:txBody>
      </p:sp>
      <p:sp>
        <p:nvSpPr>
          <p:cNvPr id="5" name="Footer Placeholder 4"/>
          <p:cNvSpPr>
            <a:spLocks noGrp="1"/>
          </p:cNvSpPr>
          <p:nvPr>
            <p:ph type="ftr" sz="quarter" idx="3"/>
          </p:nvPr>
        </p:nvSpPr>
        <p:spPr>
          <a:xfrm>
            <a:off x="1643063" y="6570663"/>
            <a:ext cx="4214812" cy="287337"/>
          </a:xfrm>
          <a:prstGeom prst="rect">
            <a:avLst/>
          </a:prstGeom>
        </p:spPr>
        <p:txBody>
          <a:bodyPr vert="horz" rtlCol="0" anchor="ctr"/>
          <a:lstStyle>
            <a:lvl1pPr algn="l" eaLnBrk="1" fontAlgn="auto" latinLnBrk="0" hangingPunct="1">
              <a:spcBef>
                <a:spcPts val="0"/>
              </a:spcBef>
              <a:spcAft>
                <a:spcPts val="0"/>
              </a:spcAft>
              <a:defRPr kumimoji="0" sz="1200">
                <a:solidFill>
                  <a:schemeClr val="tx1">
                    <a:tint val="8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8572500" y="6570663"/>
            <a:ext cx="571500" cy="287337"/>
          </a:xfrm>
          <a:prstGeom prst="rect">
            <a:avLst/>
          </a:prstGeom>
        </p:spPr>
        <p:txBody>
          <a:bodyPr vert="horz" rtlCol="0" anchor="ctr"/>
          <a:lstStyle>
            <a:lvl1pPr algn="ctr" eaLnBrk="1" fontAlgn="auto" latinLnBrk="0" hangingPunct="1">
              <a:spcBef>
                <a:spcPts val="0"/>
              </a:spcBef>
              <a:spcAft>
                <a:spcPts val="0"/>
              </a:spcAft>
              <a:defRPr kumimoji="0" sz="1200">
                <a:solidFill>
                  <a:schemeClr val="tx1">
                    <a:tint val="95000"/>
                  </a:schemeClr>
                </a:solidFill>
                <a:latin typeface="+mn-lt"/>
                <a:cs typeface="+mn-cs"/>
              </a:defRPr>
            </a:lvl1pPr>
          </a:lstStyle>
          <a:p>
            <a:fld id="{EE496B6D-B724-4E81-A578-73F2488A8B5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Lst>
  <p:txStyles>
    <p:titleStyle>
      <a:lvl1pPr algn="ctr" rtl="0" eaLnBrk="1" fontAlgn="base" hangingPunct="1">
        <a:spcBef>
          <a:spcPct val="0"/>
        </a:spcBef>
        <a:spcAft>
          <a:spcPct val="0"/>
        </a:spcAft>
        <a:defRPr lang="zh-CN" altLang="en-US" sz="4400" b="1" kern="1200" dirty="0">
          <a:ln w="11430"/>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5400000" scaled="1"/>
            <a:tileRect/>
          </a:gradFill>
          <a:effectLst>
            <a:outerShdw blurRad="44450" dist="41910" dir="3600000" algn="tl">
              <a:srgbClr val="000000">
                <a:alpha val="50000"/>
              </a:srgbClr>
            </a:outerShdw>
          </a:effectLst>
          <a:latin typeface="+mj-lt"/>
          <a:ea typeface="+mj-ea"/>
          <a:cs typeface="+mj-cs"/>
        </a:defRPr>
      </a:lvl1pPr>
      <a:lvl2pPr algn="ctr" rtl="0" eaLnBrk="1" fontAlgn="base" hangingPunct="1">
        <a:spcBef>
          <a:spcPct val="0"/>
        </a:spcBef>
        <a:spcAft>
          <a:spcPct val="0"/>
        </a:spcAft>
        <a:defRPr sz="4400" b="1">
          <a:solidFill>
            <a:schemeClr val="tx1"/>
          </a:solidFill>
          <a:latin typeface="Book Antiqua" pitchFamily="18" charset="0"/>
        </a:defRPr>
      </a:lvl2pPr>
      <a:lvl3pPr algn="ctr" rtl="0" eaLnBrk="1" fontAlgn="base" hangingPunct="1">
        <a:spcBef>
          <a:spcPct val="0"/>
        </a:spcBef>
        <a:spcAft>
          <a:spcPct val="0"/>
        </a:spcAft>
        <a:defRPr sz="4400" b="1">
          <a:solidFill>
            <a:schemeClr val="tx1"/>
          </a:solidFill>
          <a:latin typeface="Book Antiqua" pitchFamily="18" charset="0"/>
        </a:defRPr>
      </a:lvl3pPr>
      <a:lvl4pPr algn="ctr" rtl="0" eaLnBrk="1" fontAlgn="base" hangingPunct="1">
        <a:spcBef>
          <a:spcPct val="0"/>
        </a:spcBef>
        <a:spcAft>
          <a:spcPct val="0"/>
        </a:spcAft>
        <a:defRPr sz="4400" b="1">
          <a:solidFill>
            <a:schemeClr val="tx1"/>
          </a:solidFill>
          <a:latin typeface="Book Antiqua" pitchFamily="18" charset="0"/>
        </a:defRPr>
      </a:lvl4pPr>
      <a:lvl5pPr algn="ctr" rtl="0" eaLnBrk="1" fontAlgn="base" hangingPunct="1">
        <a:spcBef>
          <a:spcPct val="0"/>
        </a:spcBef>
        <a:spcAft>
          <a:spcPct val="0"/>
        </a:spcAft>
        <a:defRPr sz="4400" b="1">
          <a:solidFill>
            <a:schemeClr val="tx1"/>
          </a:solidFill>
          <a:latin typeface="Book Antiqua" pitchFamily="18"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fontAlgn="base" hangingPunct="1">
        <a:spcBef>
          <a:spcPct val="20000"/>
        </a:spcBef>
        <a:spcAft>
          <a:spcPct val="0"/>
        </a:spcAft>
        <a:buClr>
          <a:schemeClr val="tx2"/>
        </a:buClr>
        <a:buSzPct val="50000"/>
        <a:buFont typeface="Wingdings 2" pitchFamily="18" charset="2"/>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SzPct val="60000"/>
        <a:buFont typeface="Wingdings 2" pitchFamily="18" charset="2"/>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2"/>
        </a:buClr>
        <a:buSzPct val="60000"/>
        <a:buFont typeface="Wingdings 2" pitchFamily="18" charset="2"/>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457200"/>
            <a:ext cx="8153400" cy="5867400"/>
          </a:xfrm>
        </p:spPr>
        <p:txBody>
          <a:bodyPr/>
          <a:lstStyle/>
          <a:p>
            <a:r>
              <a:rPr lang="en-US" b="1" dirty="0"/>
              <a:t>ASSESSMENT OF ADHERENCE TO PROTOCOL IN</a:t>
            </a:r>
            <a:endParaRPr lang="en-US" dirty="0"/>
          </a:p>
          <a:p>
            <a:r>
              <a:rPr lang="en-US" b="1" dirty="0"/>
              <a:t>MEDICAL RECORD DOCUMENTATION IN</a:t>
            </a:r>
            <a:endParaRPr lang="en-US" dirty="0"/>
          </a:p>
          <a:p>
            <a:r>
              <a:rPr lang="en-US" b="1" dirty="0"/>
              <a:t>ACCORDANCE WITH NABH GUIDELINES</a:t>
            </a:r>
            <a:endParaRPr lang="en-US" dirty="0"/>
          </a:p>
          <a:p>
            <a:endParaRPr lang="en-US" dirty="0" smtClean="0"/>
          </a:p>
          <a:p>
            <a:endParaRPr lang="en-US" dirty="0"/>
          </a:p>
          <a:p>
            <a:endParaRPr lang="en-US" dirty="0" smtClean="0"/>
          </a:p>
          <a:p>
            <a:endParaRPr lang="en-US" dirty="0"/>
          </a:p>
          <a:p>
            <a:pPr algn="r"/>
            <a:r>
              <a:rPr lang="en-US" dirty="0" smtClean="0"/>
              <a:t>                 </a:t>
            </a:r>
            <a:r>
              <a:rPr lang="en-US" b="1" dirty="0" err="1"/>
              <a:t>Ankit</a:t>
            </a:r>
            <a:r>
              <a:rPr lang="en-US" b="1" dirty="0"/>
              <a:t> </a:t>
            </a:r>
            <a:r>
              <a:rPr lang="en-US" b="1" dirty="0" err="1"/>
              <a:t>Khosla</a:t>
            </a:r>
            <a:endParaRPr lang="en-US" dirty="0"/>
          </a:p>
          <a:p>
            <a:pPr algn="r"/>
            <a:r>
              <a:rPr lang="en-US" dirty="0" smtClean="0"/>
              <a:t>PG/10/007</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371600"/>
            <a:ext cx="8229600" cy="4754563"/>
          </a:xfrm>
        </p:spPr>
        <p:txBody>
          <a:bodyPr/>
          <a:lstStyle/>
          <a:p>
            <a:pPr lvl="0"/>
            <a:r>
              <a:rPr lang="en-US" dirty="0" smtClean="0"/>
              <a:t>Interviewing the doctors and nursing staff.</a:t>
            </a:r>
          </a:p>
          <a:p>
            <a:pPr lvl="0"/>
            <a:r>
              <a:rPr lang="en-US" dirty="0" smtClean="0"/>
              <a:t>Direct Observation of the functioning of various departments.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smtClean="0"/>
              <a:t>METHODOLOGY</a:t>
            </a:r>
            <a:br>
              <a:rPr lang="en-US" dirty="0" smtClean="0"/>
            </a:br>
            <a:endParaRPr lang="en-US" dirty="0"/>
          </a:p>
        </p:txBody>
      </p:sp>
      <p:sp>
        <p:nvSpPr>
          <p:cNvPr id="3" name="Content Placeholder 2"/>
          <p:cNvSpPr>
            <a:spLocks noGrp="1"/>
          </p:cNvSpPr>
          <p:nvPr>
            <p:ph idx="1"/>
          </p:nvPr>
        </p:nvSpPr>
        <p:spPr>
          <a:xfrm>
            <a:off x="152400" y="838200"/>
            <a:ext cx="8763000" cy="5562600"/>
          </a:xfrm>
        </p:spPr>
        <p:txBody>
          <a:bodyPr/>
          <a:lstStyle/>
          <a:p>
            <a:r>
              <a:rPr lang="en-US" dirty="0" smtClean="0"/>
              <a:t>Various </a:t>
            </a:r>
            <a:r>
              <a:rPr lang="en-US" dirty="0" smtClean="0"/>
              <a:t>tools were used for completing this project:</a:t>
            </a:r>
          </a:p>
          <a:p>
            <a:pPr lvl="0"/>
            <a:r>
              <a:rPr lang="en-US" dirty="0" err="1" smtClean="0"/>
              <a:t>Questionnare</a:t>
            </a:r>
            <a:endParaRPr lang="en-US" dirty="0" smtClean="0"/>
          </a:p>
          <a:p>
            <a:pPr lvl="0"/>
            <a:r>
              <a:rPr lang="en-US" dirty="0" smtClean="0"/>
              <a:t>Survey</a:t>
            </a:r>
          </a:p>
          <a:p>
            <a:pPr lvl="0"/>
            <a:r>
              <a:rPr lang="en-US" dirty="0" smtClean="0"/>
              <a:t>Group Discussion</a:t>
            </a:r>
          </a:p>
          <a:p>
            <a:r>
              <a:rPr lang="en-US" dirty="0" smtClean="0"/>
              <a:t> </a:t>
            </a:r>
          </a:p>
          <a:p>
            <a:r>
              <a:rPr lang="en-US" b="1" dirty="0" smtClean="0"/>
              <a:t>Sample Size</a:t>
            </a:r>
            <a:r>
              <a:rPr lang="en-US" dirty="0" smtClean="0"/>
              <a:t>: 130</a:t>
            </a:r>
          </a:p>
          <a:p>
            <a:r>
              <a:rPr lang="en-US" b="1" dirty="0" smtClean="0"/>
              <a:t>Random sampling</a:t>
            </a:r>
            <a:r>
              <a:rPr lang="en-US" dirty="0" smtClean="0"/>
              <a:t> was done.</a:t>
            </a:r>
          </a:p>
          <a:p>
            <a:r>
              <a:rPr lang="en-US" dirty="0" smtClean="0"/>
              <a:t>      Sample was collected between 01/02/2012-30/03/2012</a:t>
            </a:r>
          </a:p>
          <a:p>
            <a:r>
              <a:rPr lang="en-US" dirty="0" smtClean="0"/>
              <a:t>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0"/>
            <a:ext cx="9144000" cy="6858000"/>
          </a:xfrm>
        </p:spPr>
        <p:txBody>
          <a:bodyPr/>
          <a:lstStyle/>
          <a:p>
            <a:r>
              <a:rPr lang="en-US" dirty="0" smtClean="0"/>
              <a:t>Sample was collected from 15 </a:t>
            </a:r>
            <a:r>
              <a:rPr lang="en-US" dirty="0" smtClean="0"/>
              <a:t>different departments </a:t>
            </a:r>
            <a:r>
              <a:rPr lang="en-US" dirty="0" smtClean="0"/>
              <a:t>namely:</a:t>
            </a:r>
          </a:p>
          <a:p>
            <a:r>
              <a:rPr lang="en-US" dirty="0" smtClean="0"/>
              <a:t>1. General Surgery</a:t>
            </a:r>
          </a:p>
          <a:p>
            <a:r>
              <a:rPr lang="en-US" dirty="0" smtClean="0"/>
              <a:t>2. Gynecology</a:t>
            </a:r>
          </a:p>
          <a:p>
            <a:r>
              <a:rPr lang="en-US" dirty="0" smtClean="0"/>
              <a:t>3. Oncology</a:t>
            </a:r>
          </a:p>
          <a:p>
            <a:r>
              <a:rPr lang="en-US" dirty="0" smtClean="0"/>
              <a:t>4. Medicine</a:t>
            </a:r>
          </a:p>
          <a:p>
            <a:r>
              <a:rPr lang="en-US" dirty="0" smtClean="0"/>
              <a:t>5. Neurology</a:t>
            </a:r>
          </a:p>
          <a:p>
            <a:r>
              <a:rPr lang="en-US" dirty="0" smtClean="0"/>
              <a:t>6. Pediatrics</a:t>
            </a:r>
          </a:p>
          <a:p>
            <a:r>
              <a:rPr lang="en-US" dirty="0" smtClean="0"/>
              <a:t>7. Orthopedics</a:t>
            </a:r>
          </a:p>
          <a:p>
            <a:r>
              <a:rPr lang="en-US" dirty="0" smtClean="0"/>
              <a:t>8. CTVS</a:t>
            </a:r>
          </a:p>
          <a:p>
            <a:r>
              <a:rPr lang="en-US" dirty="0" smtClean="0"/>
              <a:t>9. Neurosurgery</a:t>
            </a:r>
          </a:p>
          <a:p>
            <a:r>
              <a:rPr lang="en-US" dirty="0" smtClean="0"/>
              <a:t>10. Urology</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143000"/>
            <a:ext cx="8229600" cy="4983163"/>
          </a:xfrm>
        </p:spPr>
        <p:txBody>
          <a:bodyPr/>
          <a:lstStyle/>
          <a:p>
            <a:r>
              <a:rPr lang="en-US" dirty="0" smtClean="0"/>
              <a:t>11. Plastic Surgery</a:t>
            </a:r>
          </a:p>
          <a:p>
            <a:r>
              <a:rPr lang="en-US" dirty="0" smtClean="0"/>
              <a:t>12. Nephrology</a:t>
            </a:r>
          </a:p>
          <a:p>
            <a:r>
              <a:rPr lang="en-US" dirty="0" smtClean="0"/>
              <a:t>13. Psychiatry</a:t>
            </a:r>
          </a:p>
          <a:p>
            <a:r>
              <a:rPr lang="en-US" dirty="0" smtClean="0"/>
              <a:t>14. Cardiology</a:t>
            </a:r>
          </a:p>
          <a:p>
            <a:r>
              <a:rPr lang="en-US" dirty="0" smtClean="0"/>
              <a:t>15. ENT</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Filing Systems</a:t>
            </a:r>
            <a:endParaRPr lang="en-US" dirty="0"/>
          </a:p>
        </p:txBody>
      </p:sp>
      <p:sp>
        <p:nvSpPr>
          <p:cNvPr id="3" name="Content Placeholder 2"/>
          <p:cNvSpPr>
            <a:spLocks noGrp="1"/>
          </p:cNvSpPr>
          <p:nvPr>
            <p:ph idx="1"/>
          </p:nvPr>
        </p:nvSpPr>
        <p:spPr/>
        <p:txBody>
          <a:bodyPr/>
          <a:lstStyle/>
          <a:p>
            <a:r>
              <a:rPr lang="en-US" i="1" dirty="0" smtClean="0"/>
              <a:t>Alphabetic</a:t>
            </a:r>
          </a:p>
          <a:p>
            <a:r>
              <a:rPr lang="en-US" i="1" dirty="0" smtClean="0"/>
              <a:t>Numeric</a:t>
            </a:r>
            <a:endParaRPr lang="en-US" b="1" i="1" dirty="0"/>
          </a:p>
          <a:p>
            <a:pPr algn="ctr">
              <a:buNone/>
            </a:pPr>
            <a:r>
              <a:rPr lang="en-US" b="1" dirty="0" smtClean="0"/>
              <a:t>Numeric</a:t>
            </a:r>
          </a:p>
          <a:p>
            <a:pPr algn="ctr">
              <a:buNone/>
            </a:pPr>
            <a:endParaRPr lang="en-US" b="1" dirty="0" smtClean="0"/>
          </a:p>
          <a:p>
            <a:pPr>
              <a:buNone/>
            </a:pPr>
            <a:endParaRPr lang="en-US" sz="1200" b="1" dirty="0" smtClean="0"/>
          </a:p>
          <a:p>
            <a:pPr>
              <a:buNone/>
            </a:pPr>
            <a:endParaRPr lang="en-US" sz="1200" b="1" dirty="0"/>
          </a:p>
          <a:p>
            <a:pPr>
              <a:buNone/>
            </a:pPr>
            <a:r>
              <a:rPr lang="en-US" sz="2400" dirty="0" smtClean="0">
                <a:solidFill>
                  <a:srgbClr val="FF0000"/>
                </a:solidFill>
              </a:rPr>
              <a:t>Terminal digit filing    </a:t>
            </a:r>
            <a:r>
              <a:rPr lang="en-US" sz="2400" dirty="0" smtClean="0"/>
              <a:t>                                           Middle digit filing</a:t>
            </a:r>
          </a:p>
          <a:p>
            <a:pPr>
              <a:buNone/>
            </a:pPr>
            <a:endParaRPr lang="en-US" dirty="0" smtClean="0"/>
          </a:p>
          <a:p>
            <a:pPr>
              <a:buNone/>
            </a:pPr>
            <a:endParaRPr lang="en-US" b="1" dirty="0"/>
          </a:p>
        </p:txBody>
      </p:sp>
      <p:cxnSp>
        <p:nvCxnSpPr>
          <p:cNvPr id="5" name="Straight Connector 4"/>
          <p:cNvCxnSpPr/>
          <p:nvPr/>
        </p:nvCxnSpPr>
        <p:spPr>
          <a:xfrm>
            <a:off x="4419600" y="3276600"/>
            <a:ext cx="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762000" y="3733800"/>
            <a:ext cx="777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62000" y="3733800"/>
            <a:ext cx="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534400" y="3733800"/>
            <a:ext cx="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381000"/>
            <a:ext cx="8229600" cy="5745163"/>
          </a:xfrm>
        </p:spPr>
        <p:txBody>
          <a:bodyPr/>
          <a:lstStyle/>
          <a:p>
            <a:r>
              <a:rPr lang="en-US" sz="2800" dirty="0" smtClean="0"/>
              <a:t>Terminal digit filing</a:t>
            </a:r>
          </a:p>
          <a:p>
            <a:pPr lvl="1"/>
            <a:r>
              <a:rPr lang="en-US" dirty="0" smtClean="0"/>
              <a:t>Treat the last 2, 3, or 4 digits in a number as a single unit</a:t>
            </a:r>
          </a:p>
          <a:p>
            <a:pPr lvl="2"/>
            <a:r>
              <a:rPr lang="en-US" sz="2800" dirty="0" smtClean="0"/>
              <a:t>For example, the numbers 024 represent the last three digits of a longer number</a:t>
            </a:r>
          </a:p>
          <a:p>
            <a:pPr lvl="2"/>
            <a:r>
              <a:rPr lang="en-US" sz="2800" dirty="0" smtClean="0"/>
              <a:t>The numbers 024 are then considered ending or terminal digits, so all folders ending in 024 are grouped together</a:t>
            </a:r>
          </a:p>
          <a:p>
            <a:pPr lvl="1"/>
            <a:r>
              <a:rPr lang="en-US" dirty="0" smtClean="0"/>
              <a:t>Filing is done based on last group of numbers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Filing Process</a:t>
            </a:r>
            <a:endParaRPr lang="en-US" dirty="0"/>
          </a:p>
        </p:txBody>
      </p:sp>
      <p:sp>
        <p:nvSpPr>
          <p:cNvPr id="3" name="Content Placeholder 2"/>
          <p:cNvSpPr>
            <a:spLocks noGrp="1"/>
          </p:cNvSpPr>
          <p:nvPr>
            <p:ph idx="1"/>
          </p:nvPr>
        </p:nvSpPr>
        <p:spPr/>
        <p:txBody>
          <a:bodyPr/>
          <a:lstStyle/>
          <a:p>
            <a:r>
              <a:rPr lang="en-US" dirty="0"/>
              <a:t>Generally the medical assistant files three types of items:</a:t>
            </a:r>
          </a:p>
          <a:p>
            <a:endParaRPr lang="en-US" dirty="0"/>
          </a:p>
        </p:txBody>
      </p:sp>
      <p:sp>
        <p:nvSpPr>
          <p:cNvPr id="4" name="Oval 8"/>
          <p:cNvSpPr>
            <a:spLocks noChangeArrowheads="1"/>
          </p:cNvSpPr>
          <p:nvPr/>
        </p:nvSpPr>
        <p:spPr bwMode="auto">
          <a:xfrm>
            <a:off x="914400" y="3352800"/>
            <a:ext cx="2667000" cy="2514600"/>
          </a:xfrm>
          <a:prstGeom prst="ellipse">
            <a:avLst/>
          </a:prstGeom>
          <a:noFill/>
          <a:ln w="57150">
            <a:solidFill>
              <a:srgbClr val="0033CC"/>
            </a:solidFill>
            <a:round/>
            <a:headEnd/>
            <a:tailEnd/>
          </a:ln>
          <a:effectLst/>
        </p:spPr>
        <p:txBody>
          <a:bodyPr wrap="none" anchor="ctr"/>
          <a:lstStyle/>
          <a:p>
            <a:pPr algn="ctr"/>
            <a:r>
              <a:rPr lang="en-US" sz="2800" i="0" dirty="0"/>
              <a:t>New </a:t>
            </a:r>
          </a:p>
          <a:p>
            <a:pPr algn="ctr"/>
            <a:r>
              <a:rPr lang="en-US" sz="2800" i="0" dirty="0"/>
              <a:t>patient</a:t>
            </a:r>
          </a:p>
          <a:p>
            <a:pPr algn="ctr"/>
            <a:r>
              <a:rPr lang="en-US" sz="2800" i="0" dirty="0"/>
              <a:t>record</a:t>
            </a:r>
          </a:p>
          <a:p>
            <a:pPr algn="ctr"/>
            <a:r>
              <a:rPr lang="en-US" sz="2800" i="0" dirty="0"/>
              <a:t>folders</a:t>
            </a:r>
          </a:p>
        </p:txBody>
      </p:sp>
      <p:sp>
        <p:nvSpPr>
          <p:cNvPr id="5" name="Oval 10"/>
          <p:cNvSpPr>
            <a:spLocks noChangeArrowheads="1"/>
          </p:cNvSpPr>
          <p:nvPr/>
        </p:nvSpPr>
        <p:spPr bwMode="auto">
          <a:xfrm>
            <a:off x="3200400" y="3352800"/>
            <a:ext cx="2590800" cy="2514600"/>
          </a:xfrm>
          <a:prstGeom prst="ellipse">
            <a:avLst/>
          </a:prstGeom>
          <a:noFill/>
          <a:ln w="57150">
            <a:solidFill>
              <a:schemeClr val="folHlink"/>
            </a:solidFill>
            <a:round/>
            <a:headEnd/>
            <a:tailEnd/>
          </a:ln>
          <a:effectLst/>
        </p:spPr>
        <p:txBody>
          <a:bodyPr wrap="none" anchor="ctr"/>
          <a:lstStyle/>
          <a:p>
            <a:pPr algn="ctr"/>
            <a:r>
              <a:rPr lang="en-US" sz="2800" i="0" dirty="0"/>
              <a:t>Individual</a:t>
            </a:r>
          </a:p>
          <a:p>
            <a:pPr algn="ctr"/>
            <a:r>
              <a:rPr lang="en-US" sz="2800" i="0" dirty="0"/>
              <a:t>documents</a:t>
            </a:r>
          </a:p>
          <a:p>
            <a:pPr algn="ctr"/>
            <a:r>
              <a:rPr lang="en-US" sz="2800" i="0" dirty="0"/>
              <a:t>for</a:t>
            </a:r>
          </a:p>
          <a:p>
            <a:pPr algn="ctr"/>
            <a:r>
              <a:rPr lang="en-US" sz="2800" i="0" dirty="0"/>
              <a:t>existing</a:t>
            </a:r>
          </a:p>
          <a:p>
            <a:pPr algn="ctr"/>
            <a:r>
              <a:rPr lang="en-US" sz="2800" i="0" dirty="0"/>
              <a:t>folders</a:t>
            </a:r>
          </a:p>
        </p:txBody>
      </p:sp>
      <p:sp>
        <p:nvSpPr>
          <p:cNvPr id="6" name="Oval 12"/>
          <p:cNvSpPr>
            <a:spLocks noChangeArrowheads="1"/>
          </p:cNvSpPr>
          <p:nvPr/>
        </p:nvSpPr>
        <p:spPr bwMode="auto">
          <a:xfrm>
            <a:off x="5486400" y="3352800"/>
            <a:ext cx="2819400" cy="2590800"/>
          </a:xfrm>
          <a:prstGeom prst="ellipse">
            <a:avLst/>
          </a:prstGeom>
          <a:noFill/>
          <a:ln w="57150">
            <a:solidFill>
              <a:srgbClr val="0033CC"/>
            </a:solidFill>
            <a:round/>
            <a:headEnd/>
            <a:tailEnd/>
          </a:ln>
          <a:effectLst/>
        </p:spPr>
        <p:txBody>
          <a:bodyPr wrap="none" anchor="ctr"/>
          <a:lstStyle/>
          <a:p>
            <a:pPr algn="ctr"/>
            <a:r>
              <a:rPr lang="en-US" sz="2800" i="0" dirty="0"/>
              <a:t>Previously</a:t>
            </a:r>
          </a:p>
          <a:p>
            <a:pPr algn="ctr"/>
            <a:r>
              <a:rPr lang="en-US" sz="2800" i="0" dirty="0"/>
              <a:t>filed</a:t>
            </a:r>
          </a:p>
          <a:p>
            <a:pPr algn="ctr"/>
            <a:r>
              <a:rPr lang="en-US" sz="2800" i="0" dirty="0"/>
              <a:t>patient</a:t>
            </a:r>
          </a:p>
          <a:p>
            <a:pPr algn="ctr"/>
            <a:r>
              <a:rPr lang="en-US" sz="2800" i="0" dirty="0"/>
              <a:t>record</a:t>
            </a:r>
          </a:p>
          <a:p>
            <a:pPr algn="ctr"/>
            <a:r>
              <a:rPr lang="en-US" sz="2800" i="0" dirty="0"/>
              <a:t>folders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 calcmode="lin" valueType="num">
                                      <p:cBhvr>
                                        <p:cTn id="17" dur="500" fill="hold"/>
                                        <p:tgtEl>
                                          <p:spTgt spid="5"/>
                                        </p:tgtEl>
                                        <p:attrNameLst>
                                          <p:attrName>style.rotation</p:attrName>
                                        </p:attrNameLst>
                                      </p:cBhvr>
                                      <p:tavLst>
                                        <p:tav tm="0">
                                          <p:val>
                                            <p:fltVal val="360"/>
                                          </p:val>
                                        </p:tav>
                                        <p:tav tm="100000">
                                          <p:val>
                                            <p:fltVal val="0"/>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 calcmode="lin" valueType="num">
                                      <p:cBhvr>
                                        <p:cTn id="25" dur="500" fill="hold"/>
                                        <p:tgtEl>
                                          <p:spTgt spid="6"/>
                                        </p:tgtEl>
                                        <p:attrNameLst>
                                          <p:attrName>style.rotation</p:attrName>
                                        </p:attrNameLst>
                                      </p:cBhvr>
                                      <p:tavLst>
                                        <p:tav tm="0">
                                          <p:val>
                                            <p:fltVal val="360"/>
                                          </p:val>
                                        </p:tav>
                                        <p:tav tm="100000">
                                          <p:val>
                                            <p:fltVal val="0"/>
                                          </p:val>
                                        </p:tav>
                                      </p:tavLst>
                                    </p:anim>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Filing Process </a:t>
            </a:r>
            <a:r>
              <a:rPr lang="en-US" sz="2800" dirty="0" smtClean="0"/>
              <a:t>(cont.)</a:t>
            </a:r>
            <a:endParaRPr lang="en-US" dirty="0"/>
          </a:p>
        </p:txBody>
      </p:sp>
      <p:sp>
        <p:nvSpPr>
          <p:cNvPr id="4" name="Text Box 122"/>
          <p:cNvSpPr txBox="1">
            <a:spLocks noGrp="1" noChangeArrowheads="1"/>
          </p:cNvSpPr>
          <p:nvPr>
            <p:ph idx="1"/>
          </p:nvPr>
        </p:nvSpPr>
        <p:spPr bwMode="auto">
          <a:xfrm>
            <a:off x="457200" y="1447800"/>
            <a:ext cx="7239000" cy="769441"/>
          </a:xfrm>
          <a:prstGeom prst="rect">
            <a:avLst/>
          </a:prstGeom>
          <a:solidFill>
            <a:schemeClr val="accent1"/>
          </a:solidFill>
          <a:ln w="9525">
            <a:noFill/>
            <a:miter lim="800000"/>
            <a:headEnd/>
            <a:tailEnd/>
          </a:ln>
          <a:effectLst/>
        </p:spPr>
        <p:txBody>
          <a:bodyPr wrap="square">
            <a:spAutoFit/>
          </a:bodyPr>
          <a:lstStyle/>
          <a:p>
            <a:pPr>
              <a:buNone/>
            </a:pPr>
            <a:r>
              <a:rPr lang="en-US" sz="2200" i="0" dirty="0"/>
              <a:t>Place the files in the appropriate location for easy retrieval when needed</a:t>
            </a:r>
          </a:p>
        </p:txBody>
      </p:sp>
      <p:sp>
        <p:nvSpPr>
          <p:cNvPr id="5" name="Text Box 27"/>
          <p:cNvSpPr txBox="1">
            <a:spLocks noChangeArrowheads="1"/>
          </p:cNvSpPr>
          <p:nvPr/>
        </p:nvSpPr>
        <p:spPr bwMode="auto">
          <a:xfrm>
            <a:off x="457200" y="2286000"/>
            <a:ext cx="5562600" cy="400110"/>
          </a:xfrm>
          <a:prstGeom prst="rect">
            <a:avLst/>
          </a:prstGeom>
          <a:solidFill>
            <a:schemeClr val="accent1"/>
          </a:solidFill>
          <a:ln w="9525">
            <a:noFill/>
            <a:miter lim="800000"/>
            <a:headEnd/>
            <a:tailEnd/>
          </a:ln>
          <a:effectLst/>
        </p:spPr>
        <p:txBody>
          <a:bodyPr>
            <a:spAutoFit/>
          </a:bodyPr>
          <a:lstStyle/>
          <a:p>
            <a:r>
              <a:rPr lang="en-US" sz="2000" i="0" dirty="0"/>
              <a:t>Place files in order to save time when storing</a:t>
            </a:r>
          </a:p>
        </p:txBody>
      </p:sp>
      <p:sp>
        <p:nvSpPr>
          <p:cNvPr id="6" name="Text Box 25"/>
          <p:cNvSpPr txBox="1">
            <a:spLocks noChangeArrowheads="1"/>
          </p:cNvSpPr>
          <p:nvPr/>
        </p:nvSpPr>
        <p:spPr bwMode="auto">
          <a:xfrm>
            <a:off x="457200" y="2743200"/>
            <a:ext cx="4495800" cy="707886"/>
          </a:xfrm>
          <a:prstGeom prst="rect">
            <a:avLst/>
          </a:prstGeom>
          <a:solidFill>
            <a:schemeClr val="accent1"/>
          </a:solidFill>
          <a:ln w="9525">
            <a:noFill/>
            <a:miter lim="800000"/>
            <a:headEnd/>
            <a:tailEnd/>
          </a:ln>
          <a:effectLst/>
        </p:spPr>
        <p:txBody>
          <a:bodyPr>
            <a:spAutoFit/>
          </a:bodyPr>
          <a:lstStyle/>
          <a:p>
            <a:r>
              <a:rPr lang="en-US" sz="2000" i="0" dirty="0"/>
              <a:t>Add an identifying mark to ensure that the file is put in the correct place</a:t>
            </a:r>
          </a:p>
        </p:txBody>
      </p:sp>
      <p:sp>
        <p:nvSpPr>
          <p:cNvPr id="7" name="Text Box 23"/>
          <p:cNvSpPr txBox="1">
            <a:spLocks noChangeArrowheads="1"/>
          </p:cNvSpPr>
          <p:nvPr/>
        </p:nvSpPr>
        <p:spPr bwMode="auto">
          <a:xfrm>
            <a:off x="457200" y="3505200"/>
            <a:ext cx="3352800" cy="701675"/>
          </a:xfrm>
          <a:prstGeom prst="rect">
            <a:avLst/>
          </a:prstGeom>
          <a:solidFill>
            <a:schemeClr val="accent1"/>
          </a:solidFill>
          <a:ln w="9525">
            <a:noFill/>
            <a:miter lim="800000"/>
            <a:headEnd/>
            <a:tailEnd/>
          </a:ln>
          <a:effectLst/>
        </p:spPr>
        <p:txBody>
          <a:bodyPr>
            <a:spAutoFit/>
          </a:bodyPr>
          <a:lstStyle/>
          <a:p>
            <a:r>
              <a:rPr lang="en-US" sz="2000" i="0" dirty="0"/>
              <a:t>Name the file using the office classification system</a:t>
            </a:r>
          </a:p>
        </p:txBody>
      </p:sp>
      <p:sp>
        <p:nvSpPr>
          <p:cNvPr id="8" name="Text Box 76"/>
          <p:cNvSpPr txBox="1">
            <a:spLocks noChangeArrowheads="1"/>
          </p:cNvSpPr>
          <p:nvPr/>
        </p:nvSpPr>
        <p:spPr bwMode="auto">
          <a:xfrm>
            <a:off x="457200" y="4267200"/>
            <a:ext cx="1752600" cy="1311275"/>
          </a:xfrm>
          <a:prstGeom prst="rect">
            <a:avLst/>
          </a:prstGeom>
          <a:solidFill>
            <a:schemeClr val="accent1"/>
          </a:solidFill>
          <a:ln w="9525">
            <a:noFill/>
            <a:miter lim="800000"/>
            <a:headEnd/>
            <a:tailEnd/>
          </a:ln>
          <a:effectLst/>
        </p:spPr>
        <p:txBody>
          <a:bodyPr>
            <a:spAutoFit/>
          </a:bodyPr>
          <a:lstStyle/>
          <a:p>
            <a:r>
              <a:rPr lang="en-US" sz="2000" i="0" dirty="0"/>
              <a:t>Make sure document is ready to </a:t>
            </a:r>
          </a:p>
          <a:p>
            <a:r>
              <a:rPr lang="en-US" sz="2000" i="0" dirty="0"/>
              <a:t>be filed</a:t>
            </a:r>
          </a:p>
        </p:txBody>
      </p:sp>
      <p:grpSp>
        <p:nvGrpSpPr>
          <p:cNvPr id="9" name="Group 135"/>
          <p:cNvGrpSpPr>
            <a:grpSpLocks/>
          </p:cNvGrpSpPr>
          <p:nvPr/>
        </p:nvGrpSpPr>
        <p:grpSpPr bwMode="auto">
          <a:xfrm>
            <a:off x="2286000" y="4343400"/>
            <a:ext cx="1905000" cy="1219200"/>
            <a:chOff x="1440" y="3120"/>
            <a:chExt cx="1200" cy="768"/>
          </a:xfrm>
        </p:grpSpPr>
        <p:sp>
          <p:nvSpPr>
            <p:cNvPr id="10" name="Freeform 131"/>
            <p:cNvSpPr>
              <a:spLocks/>
            </p:cNvSpPr>
            <p:nvPr/>
          </p:nvSpPr>
          <p:spPr bwMode="auto">
            <a:xfrm flipV="1">
              <a:off x="1440" y="3120"/>
              <a:ext cx="962" cy="47"/>
            </a:xfrm>
            <a:custGeom>
              <a:avLst/>
              <a:gdLst/>
              <a:ahLst/>
              <a:cxnLst>
                <a:cxn ang="0">
                  <a:pos x="0" y="0"/>
                </a:cxn>
                <a:cxn ang="0">
                  <a:pos x="1106" y="0"/>
                </a:cxn>
              </a:cxnLst>
              <a:rect l="0" t="0" r="r" b="b"/>
              <a:pathLst>
                <a:path w="1106" h="1">
                  <a:moveTo>
                    <a:pt x="0" y="0"/>
                  </a:moveTo>
                  <a:lnTo>
                    <a:pt x="1106" y="0"/>
                  </a:lnTo>
                </a:path>
              </a:pathLst>
            </a:custGeom>
            <a:noFill/>
            <a:ln w="38100">
              <a:solidFill>
                <a:schemeClr val="tx1"/>
              </a:solidFill>
              <a:round/>
              <a:headEnd/>
              <a:tailEnd/>
            </a:ln>
            <a:effectLst/>
          </p:spPr>
          <p:txBody>
            <a:bodyPr/>
            <a:lstStyle/>
            <a:p>
              <a:endParaRPr lang="en-US"/>
            </a:p>
          </p:txBody>
        </p:sp>
        <p:sp>
          <p:nvSpPr>
            <p:cNvPr id="11" name="Text Box 132"/>
            <p:cNvSpPr txBox="1">
              <a:spLocks noChangeArrowheads="1"/>
            </p:cNvSpPr>
            <p:nvPr/>
          </p:nvSpPr>
          <p:spPr bwMode="auto">
            <a:xfrm>
              <a:off x="1536" y="3168"/>
              <a:ext cx="1104" cy="291"/>
            </a:xfrm>
            <a:prstGeom prst="rect">
              <a:avLst/>
            </a:prstGeom>
            <a:noFill/>
            <a:ln w="9525">
              <a:noFill/>
              <a:miter lim="800000"/>
              <a:headEnd/>
              <a:tailEnd/>
            </a:ln>
            <a:effectLst/>
          </p:spPr>
          <p:txBody>
            <a:bodyPr wrap="square">
              <a:spAutoFit/>
            </a:bodyPr>
            <a:lstStyle/>
            <a:p>
              <a:r>
                <a:rPr lang="en-US" sz="2400" b="1" i="0" dirty="0"/>
                <a:t>Inspecting</a:t>
              </a:r>
            </a:p>
          </p:txBody>
        </p:sp>
        <p:sp>
          <p:nvSpPr>
            <p:cNvPr id="12" name="Line 133"/>
            <p:cNvSpPr>
              <a:spLocks noChangeShapeType="1"/>
            </p:cNvSpPr>
            <p:nvPr/>
          </p:nvSpPr>
          <p:spPr bwMode="auto">
            <a:xfrm>
              <a:off x="1440" y="3168"/>
              <a:ext cx="0" cy="720"/>
            </a:xfrm>
            <a:prstGeom prst="line">
              <a:avLst/>
            </a:prstGeom>
            <a:noFill/>
            <a:ln w="38100">
              <a:solidFill>
                <a:schemeClr val="tx1"/>
              </a:solidFill>
              <a:round/>
              <a:headEnd/>
              <a:tailEnd/>
            </a:ln>
            <a:effectLst/>
          </p:spPr>
          <p:txBody>
            <a:bodyPr/>
            <a:lstStyle/>
            <a:p>
              <a:endParaRPr lang="en-US"/>
            </a:p>
          </p:txBody>
        </p:sp>
      </p:grpSp>
      <p:grpSp>
        <p:nvGrpSpPr>
          <p:cNvPr id="13" name="Group 138"/>
          <p:cNvGrpSpPr>
            <a:grpSpLocks/>
          </p:cNvGrpSpPr>
          <p:nvPr/>
        </p:nvGrpSpPr>
        <p:grpSpPr bwMode="auto">
          <a:xfrm>
            <a:off x="3886200" y="3581400"/>
            <a:ext cx="1412875" cy="838200"/>
            <a:chOff x="2448" y="2640"/>
            <a:chExt cx="890" cy="528"/>
          </a:xfrm>
        </p:grpSpPr>
        <p:sp>
          <p:nvSpPr>
            <p:cNvPr id="14" name="Text Box 17"/>
            <p:cNvSpPr txBox="1">
              <a:spLocks noChangeArrowheads="1"/>
            </p:cNvSpPr>
            <p:nvPr/>
          </p:nvSpPr>
          <p:spPr bwMode="auto">
            <a:xfrm>
              <a:off x="2496" y="2640"/>
              <a:ext cx="842" cy="288"/>
            </a:xfrm>
            <a:prstGeom prst="rect">
              <a:avLst/>
            </a:prstGeom>
            <a:noFill/>
            <a:ln w="9525">
              <a:noFill/>
              <a:miter lim="800000"/>
              <a:headEnd/>
              <a:tailEnd/>
            </a:ln>
            <a:effectLst/>
          </p:spPr>
          <p:txBody>
            <a:bodyPr wrap="none">
              <a:spAutoFit/>
            </a:bodyPr>
            <a:lstStyle/>
            <a:p>
              <a:r>
                <a:rPr lang="en-US" sz="2400" b="1" i="0" dirty="0"/>
                <a:t>Indexing</a:t>
              </a:r>
            </a:p>
          </p:txBody>
        </p:sp>
        <p:sp>
          <p:nvSpPr>
            <p:cNvPr id="15" name="Freeform 53"/>
            <p:cNvSpPr>
              <a:spLocks/>
            </p:cNvSpPr>
            <p:nvPr/>
          </p:nvSpPr>
          <p:spPr bwMode="auto">
            <a:xfrm>
              <a:off x="2448" y="2640"/>
              <a:ext cx="55" cy="528"/>
            </a:xfrm>
            <a:custGeom>
              <a:avLst/>
              <a:gdLst/>
              <a:ahLst/>
              <a:cxnLst>
                <a:cxn ang="0">
                  <a:pos x="0" y="784"/>
                </a:cxn>
                <a:cxn ang="0">
                  <a:pos x="0" y="0"/>
                </a:cxn>
              </a:cxnLst>
              <a:rect l="0" t="0" r="r" b="b"/>
              <a:pathLst>
                <a:path w="1" h="784">
                  <a:moveTo>
                    <a:pt x="0" y="784"/>
                  </a:moveTo>
                  <a:lnTo>
                    <a:pt x="0" y="0"/>
                  </a:lnTo>
                </a:path>
              </a:pathLst>
            </a:custGeom>
            <a:noFill/>
            <a:ln w="38100">
              <a:solidFill>
                <a:schemeClr val="tx1"/>
              </a:solidFill>
              <a:round/>
              <a:headEnd/>
              <a:tailEnd/>
            </a:ln>
            <a:effectLst/>
          </p:spPr>
          <p:txBody>
            <a:bodyPr/>
            <a:lstStyle/>
            <a:p>
              <a:endParaRPr lang="en-US"/>
            </a:p>
          </p:txBody>
        </p:sp>
      </p:grpSp>
      <p:grpSp>
        <p:nvGrpSpPr>
          <p:cNvPr id="16" name="Group 125"/>
          <p:cNvGrpSpPr>
            <a:grpSpLocks/>
          </p:cNvGrpSpPr>
          <p:nvPr/>
        </p:nvGrpSpPr>
        <p:grpSpPr bwMode="auto">
          <a:xfrm>
            <a:off x="5029198" y="2743200"/>
            <a:ext cx="1447799" cy="877887"/>
            <a:chOff x="3181" y="2049"/>
            <a:chExt cx="912" cy="553"/>
          </a:xfrm>
        </p:grpSpPr>
        <p:sp>
          <p:nvSpPr>
            <p:cNvPr id="17" name="Text Box 18"/>
            <p:cNvSpPr txBox="1">
              <a:spLocks noChangeArrowheads="1"/>
            </p:cNvSpPr>
            <p:nvPr/>
          </p:nvSpPr>
          <p:spPr bwMode="auto">
            <a:xfrm>
              <a:off x="3264" y="2064"/>
              <a:ext cx="829" cy="288"/>
            </a:xfrm>
            <a:prstGeom prst="rect">
              <a:avLst/>
            </a:prstGeom>
            <a:noFill/>
            <a:ln w="9525">
              <a:noFill/>
              <a:miter lim="800000"/>
              <a:headEnd/>
              <a:tailEnd/>
            </a:ln>
            <a:effectLst/>
          </p:spPr>
          <p:txBody>
            <a:bodyPr wrap="square">
              <a:spAutoFit/>
            </a:bodyPr>
            <a:lstStyle/>
            <a:p>
              <a:r>
                <a:rPr lang="en-US" sz="2400" b="1" i="0" dirty="0"/>
                <a:t>Coding</a:t>
              </a:r>
            </a:p>
          </p:txBody>
        </p:sp>
        <p:grpSp>
          <p:nvGrpSpPr>
            <p:cNvPr id="18" name="Group 94"/>
            <p:cNvGrpSpPr>
              <a:grpSpLocks/>
            </p:cNvGrpSpPr>
            <p:nvPr/>
          </p:nvGrpSpPr>
          <p:grpSpPr bwMode="auto">
            <a:xfrm>
              <a:off x="3181" y="2049"/>
              <a:ext cx="785" cy="553"/>
              <a:chOff x="2382" y="2728"/>
              <a:chExt cx="1038" cy="538"/>
            </a:xfrm>
          </p:grpSpPr>
          <p:sp>
            <p:nvSpPr>
              <p:cNvPr id="19" name="Freeform 56"/>
              <p:cNvSpPr>
                <a:spLocks/>
              </p:cNvSpPr>
              <p:nvPr/>
            </p:nvSpPr>
            <p:spPr bwMode="auto">
              <a:xfrm>
                <a:off x="2391" y="2736"/>
                <a:ext cx="1" cy="530"/>
              </a:xfrm>
              <a:custGeom>
                <a:avLst/>
                <a:gdLst/>
                <a:ahLst/>
                <a:cxnLst>
                  <a:cxn ang="0">
                    <a:pos x="0" y="530"/>
                  </a:cxn>
                  <a:cxn ang="0">
                    <a:pos x="0" y="0"/>
                  </a:cxn>
                </a:cxnLst>
                <a:rect l="0" t="0" r="r" b="b"/>
                <a:pathLst>
                  <a:path w="1" h="530">
                    <a:moveTo>
                      <a:pt x="0" y="530"/>
                    </a:moveTo>
                    <a:lnTo>
                      <a:pt x="0" y="0"/>
                    </a:lnTo>
                  </a:path>
                </a:pathLst>
              </a:custGeom>
              <a:noFill/>
              <a:ln w="38100">
                <a:solidFill>
                  <a:schemeClr val="tx1"/>
                </a:solidFill>
                <a:round/>
                <a:headEnd/>
                <a:tailEnd/>
              </a:ln>
              <a:effectLst/>
            </p:spPr>
            <p:txBody>
              <a:bodyPr/>
              <a:lstStyle/>
              <a:p>
                <a:endParaRPr lang="en-US"/>
              </a:p>
            </p:txBody>
          </p:sp>
          <p:sp>
            <p:nvSpPr>
              <p:cNvPr id="20" name="Freeform 62"/>
              <p:cNvSpPr>
                <a:spLocks/>
              </p:cNvSpPr>
              <p:nvPr/>
            </p:nvSpPr>
            <p:spPr bwMode="auto">
              <a:xfrm>
                <a:off x="2382" y="2728"/>
                <a:ext cx="1038" cy="2"/>
              </a:xfrm>
              <a:custGeom>
                <a:avLst/>
                <a:gdLst/>
                <a:ahLst/>
                <a:cxnLst>
                  <a:cxn ang="0">
                    <a:pos x="0" y="0"/>
                  </a:cxn>
                  <a:cxn ang="0">
                    <a:pos x="1038" y="2"/>
                  </a:cxn>
                </a:cxnLst>
                <a:rect l="0" t="0" r="r" b="b"/>
                <a:pathLst>
                  <a:path w="1038" h="2">
                    <a:moveTo>
                      <a:pt x="0" y="0"/>
                    </a:moveTo>
                    <a:lnTo>
                      <a:pt x="1038" y="2"/>
                    </a:lnTo>
                  </a:path>
                </a:pathLst>
              </a:custGeom>
              <a:noFill/>
              <a:ln w="38100">
                <a:solidFill>
                  <a:schemeClr val="tx1"/>
                </a:solidFill>
                <a:round/>
                <a:headEnd/>
                <a:tailEnd/>
              </a:ln>
              <a:effectLst/>
            </p:spPr>
            <p:txBody>
              <a:bodyPr/>
              <a:lstStyle/>
              <a:p>
                <a:endParaRPr lang="en-US"/>
              </a:p>
            </p:txBody>
          </p:sp>
        </p:grpSp>
      </p:grpSp>
      <p:sp>
        <p:nvSpPr>
          <p:cNvPr id="21" name="Line 128"/>
          <p:cNvSpPr>
            <a:spLocks noChangeShapeType="1"/>
          </p:cNvSpPr>
          <p:nvPr/>
        </p:nvSpPr>
        <p:spPr bwMode="auto">
          <a:xfrm>
            <a:off x="3886200" y="3581400"/>
            <a:ext cx="1143000" cy="0"/>
          </a:xfrm>
          <a:prstGeom prst="line">
            <a:avLst/>
          </a:prstGeom>
          <a:noFill/>
          <a:ln w="38100">
            <a:solidFill>
              <a:schemeClr val="tx1"/>
            </a:solidFill>
            <a:round/>
            <a:headEnd/>
            <a:tailEnd/>
          </a:ln>
          <a:effectLst/>
        </p:spPr>
        <p:txBody>
          <a:bodyPr/>
          <a:lstStyle/>
          <a:p>
            <a:endParaRPr lang="en-US"/>
          </a:p>
        </p:txBody>
      </p:sp>
      <p:grpSp>
        <p:nvGrpSpPr>
          <p:cNvPr id="22" name="Group 123"/>
          <p:cNvGrpSpPr>
            <a:grpSpLocks/>
          </p:cNvGrpSpPr>
          <p:nvPr/>
        </p:nvGrpSpPr>
        <p:grpSpPr bwMode="auto">
          <a:xfrm>
            <a:off x="6248400" y="2286005"/>
            <a:ext cx="1549400" cy="533401"/>
            <a:chOff x="3929" y="1728"/>
            <a:chExt cx="976" cy="336"/>
          </a:xfrm>
        </p:grpSpPr>
        <p:sp>
          <p:nvSpPr>
            <p:cNvPr id="23" name="Text Box 118"/>
            <p:cNvSpPr txBox="1">
              <a:spLocks noChangeArrowheads="1"/>
            </p:cNvSpPr>
            <p:nvPr/>
          </p:nvSpPr>
          <p:spPr bwMode="auto">
            <a:xfrm>
              <a:off x="3929" y="1729"/>
              <a:ext cx="816" cy="288"/>
            </a:xfrm>
            <a:prstGeom prst="rect">
              <a:avLst/>
            </a:prstGeom>
            <a:noFill/>
            <a:ln w="9525">
              <a:noFill/>
              <a:miter lim="800000"/>
              <a:headEnd/>
              <a:tailEnd/>
            </a:ln>
            <a:effectLst/>
          </p:spPr>
          <p:txBody>
            <a:bodyPr wrap="square">
              <a:spAutoFit/>
            </a:bodyPr>
            <a:lstStyle/>
            <a:p>
              <a:r>
                <a:rPr lang="en-US" sz="2400" b="1" i="0" dirty="0"/>
                <a:t>Sorting</a:t>
              </a:r>
            </a:p>
          </p:txBody>
        </p:sp>
        <p:grpSp>
          <p:nvGrpSpPr>
            <p:cNvPr id="24" name="Group 119"/>
            <p:cNvGrpSpPr>
              <a:grpSpLocks/>
            </p:cNvGrpSpPr>
            <p:nvPr/>
          </p:nvGrpSpPr>
          <p:grpSpPr bwMode="auto">
            <a:xfrm>
              <a:off x="3936" y="1728"/>
              <a:ext cx="969" cy="336"/>
              <a:chOff x="3401" y="2207"/>
              <a:chExt cx="1017" cy="532"/>
            </a:xfrm>
          </p:grpSpPr>
          <p:sp>
            <p:nvSpPr>
              <p:cNvPr id="25" name="Freeform 120"/>
              <p:cNvSpPr>
                <a:spLocks/>
              </p:cNvSpPr>
              <p:nvPr/>
            </p:nvSpPr>
            <p:spPr bwMode="auto">
              <a:xfrm>
                <a:off x="3411" y="2208"/>
                <a:ext cx="1" cy="531"/>
              </a:xfrm>
              <a:custGeom>
                <a:avLst/>
                <a:gdLst/>
                <a:ahLst/>
                <a:cxnLst>
                  <a:cxn ang="0">
                    <a:pos x="1" y="531"/>
                  </a:cxn>
                  <a:cxn ang="0">
                    <a:pos x="0" y="0"/>
                  </a:cxn>
                </a:cxnLst>
                <a:rect l="0" t="0" r="r" b="b"/>
                <a:pathLst>
                  <a:path w="1" h="531">
                    <a:moveTo>
                      <a:pt x="1" y="531"/>
                    </a:moveTo>
                    <a:lnTo>
                      <a:pt x="0" y="0"/>
                    </a:lnTo>
                  </a:path>
                </a:pathLst>
              </a:custGeom>
              <a:noFill/>
              <a:ln w="38100">
                <a:solidFill>
                  <a:schemeClr val="tx1"/>
                </a:solidFill>
                <a:round/>
                <a:headEnd/>
                <a:tailEnd/>
              </a:ln>
              <a:effectLst/>
            </p:spPr>
            <p:txBody>
              <a:bodyPr/>
              <a:lstStyle/>
              <a:p>
                <a:endParaRPr lang="en-US"/>
              </a:p>
            </p:txBody>
          </p:sp>
          <p:sp>
            <p:nvSpPr>
              <p:cNvPr id="26" name="Freeform 121"/>
              <p:cNvSpPr>
                <a:spLocks/>
              </p:cNvSpPr>
              <p:nvPr/>
            </p:nvSpPr>
            <p:spPr bwMode="auto">
              <a:xfrm>
                <a:off x="3401" y="2207"/>
                <a:ext cx="1017" cy="1"/>
              </a:xfrm>
              <a:custGeom>
                <a:avLst/>
                <a:gdLst/>
                <a:ahLst/>
                <a:cxnLst>
                  <a:cxn ang="0">
                    <a:pos x="0" y="0"/>
                  </a:cxn>
                  <a:cxn ang="0">
                    <a:pos x="1017" y="1"/>
                  </a:cxn>
                </a:cxnLst>
                <a:rect l="0" t="0" r="r" b="b"/>
                <a:pathLst>
                  <a:path w="1017" h="1">
                    <a:moveTo>
                      <a:pt x="0" y="0"/>
                    </a:moveTo>
                    <a:lnTo>
                      <a:pt x="1017" y="1"/>
                    </a:lnTo>
                  </a:path>
                </a:pathLst>
              </a:custGeom>
              <a:noFill/>
              <a:ln w="38100">
                <a:solidFill>
                  <a:schemeClr val="tx1"/>
                </a:solidFill>
                <a:round/>
                <a:headEnd/>
                <a:tailEnd/>
              </a:ln>
              <a:effectLst/>
            </p:spPr>
            <p:txBody>
              <a:bodyPr/>
              <a:lstStyle/>
              <a:p>
                <a:endParaRPr lang="en-US"/>
              </a:p>
            </p:txBody>
          </p:sp>
        </p:grpSp>
      </p:grpSp>
      <p:grpSp>
        <p:nvGrpSpPr>
          <p:cNvPr id="28" name="Group 137"/>
          <p:cNvGrpSpPr>
            <a:grpSpLocks/>
          </p:cNvGrpSpPr>
          <p:nvPr/>
        </p:nvGrpSpPr>
        <p:grpSpPr bwMode="auto">
          <a:xfrm>
            <a:off x="7772400" y="1447800"/>
            <a:ext cx="1371600" cy="838200"/>
            <a:chOff x="4896" y="1200"/>
            <a:chExt cx="740" cy="528"/>
          </a:xfrm>
        </p:grpSpPr>
        <p:sp>
          <p:nvSpPr>
            <p:cNvPr id="29" name="Text Box 20"/>
            <p:cNvSpPr txBox="1">
              <a:spLocks noChangeArrowheads="1"/>
            </p:cNvSpPr>
            <p:nvPr/>
          </p:nvSpPr>
          <p:spPr bwMode="auto">
            <a:xfrm>
              <a:off x="4912" y="1200"/>
              <a:ext cx="724" cy="523"/>
            </a:xfrm>
            <a:prstGeom prst="rect">
              <a:avLst/>
            </a:prstGeom>
            <a:noFill/>
            <a:ln w="9525">
              <a:noFill/>
              <a:miter lim="800000"/>
              <a:headEnd/>
              <a:tailEnd/>
            </a:ln>
            <a:effectLst/>
          </p:spPr>
          <p:txBody>
            <a:bodyPr wrap="square">
              <a:spAutoFit/>
            </a:bodyPr>
            <a:lstStyle/>
            <a:p>
              <a:r>
                <a:rPr lang="en-US" sz="2400" b="1" i="0" dirty="0"/>
                <a:t>Storing</a:t>
              </a:r>
            </a:p>
          </p:txBody>
        </p:sp>
        <p:grpSp>
          <p:nvGrpSpPr>
            <p:cNvPr id="30" name="Group 136"/>
            <p:cNvGrpSpPr>
              <a:grpSpLocks/>
            </p:cNvGrpSpPr>
            <p:nvPr/>
          </p:nvGrpSpPr>
          <p:grpSpPr bwMode="auto">
            <a:xfrm>
              <a:off x="4896" y="1200"/>
              <a:ext cx="672" cy="528"/>
              <a:chOff x="4896" y="1200"/>
              <a:chExt cx="672" cy="528"/>
            </a:xfrm>
          </p:grpSpPr>
          <p:sp>
            <p:nvSpPr>
              <p:cNvPr id="31" name="Freeform 65"/>
              <p:cNvSpPr>
                <a:spLocks/>
              </p:cNvSpPr>
              <p:nvPr/>
            </p:nvSpPr>
            <p:spPr bwMode="auto">
              <a:xfrm>
                <a:off x="4896" y="1200"/>
                <a:ext cx="1" cy="528"/>
              </a:xfrm>
              <a:custGeom>
                <a:avLst/>
                <a:gdLst/>
                <a:ahLst/>
                <a:cxnLst>
                  <a:cxn ang="0">
                    <a:pos x="1" y="528"/>
                  </a:cxn>
                  <a:cxn ang="0">
                    <a:pos x="0" y="0"/>
                  </a:cxn>
                </a:cxnLst>
                <a:rect l="0" t="0" r="r" b="b"/>
                <a:pathLst>
                  <a:path w="1" h="528">
                    <a:moveTo>
                      <a:pt x="1" y="528"/>
                    </a:moveTo>
                    <a:lnTo>
                      <a:pt x="0" y="0"/>
                    </a:lnTo>
                  </a:path>
                </a:pathLst>
              </a:custGeom>
              <a:noFill/>
              <a:ln w="38100">
                <a:solidFill>
                  <a:schemeClr val="tx1"/>
                </a:solidFill>
                <a:round/>
                <a:headEnd/>
                <a:tailEnd/>
              </a:ln>
              <a:effectLst/>
            </p:spPr>
            <p:txBody>
              <a:bodyPr/>
              <a:lstStyle/>
              <a:p>
                <a:endParaRPr lang="en-US"/>
              </a:p>
            </p:txBody>
          </p:sp>
          <p:sp>
            <p:nvSpPr>
              <p:cNvPr id="32" name="Freeform 66"/>
              <p:cNvSpPr>
                <a:spLocks/>
              </p:cNvSpPr>
              <p:nvPr/>
            </p:nvSpPr>
            <p:spPr bwMode="auto">
              <a:xfrm>
                <a:off x="4896" y="1200"/>
                <a:ext cx="672" cy="47"/>
              </a:xfrm>
              <a:custGeom>
                <a:avLst/>
                <a:gdLst/>
                <a:ahLst/>
                <a:cxnLst>
                  <a:cxn ang="0">
                    <a:pos x="0" y="0"/>
                  </a:cxn>
                  <a:cxn ang="0">
                    <a:pos x="1106" y="0"/>
                  </a:cxn>
                </a:cxnLst>
                <a:rect l="0" t="0" r="r" b="b"/>
                <a:pathLst>
                  <a:path w="1106" h="1">
                    <a:moveTo>
                      <a:pt x="0" y="0"/>
                    </a:moveTo>
                    <a:lnTo>
                      <a:pt x="1106" y="0"/>
                    </a:lnTo>
                  </a:path>
                </a:pathLst>
              </a:custGeom>
              <a:noFill/>
              <a:ln w="38100">
                <a:solidFill>
                  <a:schemeClr val="tx1"/>
                </a:solidFill>
                <a:round/>
                <a:headEnd/>
                <a:tailEnd/>
              </a:ln>
              <a:effectLst/>
            </p:spPr>
            <p:txBody>
              <a:bodyPr/>
              <a:lstStyle/>
              <a:p>
                <a:endParaRPr lang="en-US"/>
              </a:p>
            </p:txBody>
          </p:sp>
        </p:grpSp>
      </p:grpSp>
      <p:sp>
        <p:nvSpPr>
          <p:cNvPr id="33" name="WordArt 5"/>
          <p:cNvSpPr>
            <a:spLocks noChangeArrowheads="1" noChangeShapeType="1" noTextEdit="1"/>
          </p:cNvSpPr>
          <p:nvPr/>
        </p:nvSpPr>
        <p:spPr bwMode="auto">
          <a:xfrm>
            <a:off x="4953000" y="4572000"/>
            <a:ext cx="3733800" cy="609600"/>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rgbClr val="336699"/>
                </a:solidFill>
                <a:effectLst>
                  <a:outerShdw dist="45791" dir="2021404" algn="ctr" rotWithShape="0">
                    <a:srgbClr val="B2B2B2">
                      <a:alpha val="80000"/>
                    </a:srgbClr>
                  </a:outerShdw>
                </a:effectLst>
                <a:latin typeface="Times New Roman"/>
                <a:cs typeface="Times New Roman"/>
              </a:rPr>
              <a:t>5 Steps to Filing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backsp.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backsp.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backsp.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backsp.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0-#ppt_w/2"/>
                                          </p:val>
                                        </p:tav>
                                        <p:tav tm="100000">
                                          <p:val>
                                            <p:strVal val="#ppt_x"/>
                                          </p:val>
                                        </p:tav>
                                      </p:tavLst>
                                    </p:anim>
                                    <p:anim calcmode="lin" valueType="num">
                                      <p:cBhvr additive="base">
                                        <p:cTn id="32"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backsp.wav"/>
                                        </p:tgtEl>
                                      </p:cMediaNode>
                                    </p:audio>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autoUpdateAnimBg="0"/>
      <p:bldP spid="6" grpId="0" animBg="1" autoUpdateAnimBg="0"/>
      <p:bldP spid="7" grpId="0" animBg="1" autoUpdateAnimBg="0"/>
      <p:bldP spid="8" grpId="0" animBg="1" autoUpdateAnimBg="0"/>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868362"/>
          </a:xfrm>
        </p:spPr>
        <p:txBody>
          <a:bodyPr>
            <a:normAutofit fontScale="90000"/>
          </a:bodyPr>
          <a:lstStyle/>
          <a:p>
            <a:r>
              <a:rPr lang="en-US" b="1" dirty="0"/>
              <a:t>Benefits of medical records:</a:t>
            </a:r>
            <a:r>
              <a:rPr lang="en-US" dirty="0"/>
              <a:t/>
            </a:r>
            <a:br>
              <a:rPr lang="en-US" dirty="0"/>
            </a:br>
            <a:endParaRPr lang="en-US" dirty="0"/>
          </a:p>
        </p:txBody>
      </p:sp>
      <p:sp>
        <p:nvSpPr>
          <p:cNvPr id="3" name="Content Placeholder 2"/>
          <p:cNvSpPr>
            <a:spLocks noGrp="1"/>
          </p:cNvSpPr>
          <p:nvPr>
            <p:ph idx="1"/>
          </p:nvPr>
        </p:nvSpPr>
        <p:spPr>
          <a:xfrm>
            <a:off x="457200" y="1066800"/>
            <a:ext cx="8229600" cy="5059363"/>
          </a:xfrm>
        </p:spPr>
        <p:txBody>
          <a:bodyPr>
            <a:normAutofit fontScale="70000" lnSpcReduction="20000"/>
          </a:bodyPr>
          <a:lstStyle/>
          <a:p>
            <a:r>
              <a:rPr lang="en-US" dirty="0"/>
              <a:t>Medical record serves as an easy reference for providing continuity in patient care</a:t>
            </a:r>
            <a:r>
              <a:rPr lang="en-US" dirty="0" smtClean="0"/>
              <a:t>.</a:t>
            </a:r>
            <a:endParaRPr lang="en-US" dirty="0"/>
          </a:p>
          <a:p>
            <a:r>
              <a:rPr lang="en-US" dirty="0"/>
              <a:t>Medical record serves as a means of doctor’s self assessment</a:t>
            </a:r>
            <a:r>
              <a:rPr lang="en-US" dirty="0" smtClean="0"/>
              <a:t>.</a:t>
            </a:r>
            <a:r>
              <a:rPr lang="en-US" dirty="0"/>
              <a:t> </a:t>
            </a:r>
          </a:p>
          <a:p>
            <a:r>
              <a:rPr lang="en-US" dirty="0"/>
              <a:t>Medical records provide pertinent patient care information to authorize organizations.</a:t>
            </a:r>
          </a:p>
          <a:p>
            <a:r>
              <a:rPr lang="en-US" dirty="0"/>
              <a:t>The records are important to the public health authorities as they contain reliable information regarding morbidity and mortality patterns</a:t>
            </a:r>
            <a:r>
              <a:rPr lang="en-US" dirty="0" smtClean="0"/>
              <a:t>.</a:t>
            </a:r>
            <a:endParaRPr lang="en-US" dirty="0"/>
          </a:p>
          <a:p>
            <a:r>
              <a:rPr lang="en-US" dirty="0"/>
              <a:t>Medical record provides patient care information to third party payers</a:t>
            </a:r>
            <a:r>
              <a:rPr lang="en-US" dirty="0" smtClean="0"/>
              <a:t>.</a:t>
            </a:r>
            <a:r>
              <a:rPr lang="en-US" dirty="0"/>
              <a:t> </a:t>
            </a:r>
          </a:p>
          <a:p>
            <a:r>
              <a:rPr lang="en-US" dirty="0"/>
              <a:t>Medical record render clinical and administrative data required for medical research purposes</a:t>
            </a:r>
            <a:r>
              <a:rPr lang="en-US" dirty="0" smtClean="0"/>
              <a:t>.</a:t>
            </a:r>
            <a:endParaRPr lang="en-US" dirty="0"/>
          </a:p>
          <a:p>
            <a:r>
              <a:rPr lang="en-US" dirty="0"/>
              <a:t>Medical records protect the patient, physician as well as the health care institution and its employees in the event of litigation.</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63562"/>
          </a:xfrm>
        </p:spPr>
        <p:txBody>
          <a:bodyPr>
            <a:normAutofit/>
          </a:bodyPr>
          <a:lstStyle/>
          <a:p>
            <a:pPr algn="l"/>
            <a:r>
              <a:rPr lang="en-US" sz="2700" b="1" dirty="0" smtClean="0"/>
              <a:t>No</a:t>
            </a:r>
            <a:r>
              <a:rPr lang="en-US" sz="2700" b="1" dirty="0"/>
              <a:t>. of records audited department wise</a:t>
            </a:r>
            <a:endParaRPr lang="en-US" sz="2700" dirty="0"/>
          </a:p>
        </p:txBody>
      </p:sp>
      <p:graphicFrame>
        <p:nvGraphicFramePr>
          <p:cNvPr id="4" name="Content Placeholder 3"/>
          <p:cNvGraphicFramePr>
            <a:graphicFrameLocks noGrp="1"/>
          </p:cNvGraphicFramePr>
          <p:nvPr>
            <p:ph idx="1"/>
          </p:nvPr>
        </p:nvGraphicFramePr>
        <p:xfrm>
          <a:off x="0" y="838200"/>
          <a:ext cx="9144000" cy="6019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838"/>
            <a:ext cx="8458200" cy="715962"/>
          </a:xfrm>
        </p:spPr>
        <p:txBody>
          <a:bodyPr/>
          <a:lstStyle/>
          <a:p>
            <a:pPr algn="ctr"/>
            <a:r>
              <a:rPr lang="en-US" sz="3600" b="1" dirty="0" smtClean="0">
                <a:latin typeface="Tahoma" pitchFamily="34" charset="0"/>
                <a:cs typeface="Tahoma" pitchFamily="34" charset="0"/>
              </a:rPr>
              <a:t>ABOUT THE ORGANISATION</a:t>
            </a:r>
            <a:endParaRPr lang="en-US" sz="3600" b="1" dirty="0">
              <a:latin typeface="Tahoma" pitchFamily="34" charset="0"/>
              <a:cs typeface="Tahoma" pitchFamily="34" charset="0"/>
            </a:endParaRPr>
          </a:p>
        </p:txBody>
      </p:sp>
      <p:sp>
        <p:nvSpPr>
          <p:cNvPr id="3" name="Content Placeholder 2"/>
          <p:cNvSpPr>
            <a:spLocks noGrp="1"/>
          </p:cNvSpPr>
          <p:nvPr>
            <p:ph idx="1"/>
          </p:nvPr>
        </p:nvSpPr>
        <p:spPr>
          <a:xfrm>
            <a:off x="457200" y="1143000"/>
            <a:ext cx="7924800" cy="5334000"/>
          </a:xfrm>
        </p:spPr>
        <p:txBody>
          <a:bodyPr/>
          <a:lstStyle/>
          <a:p>
            <a:pPr algn="just"/>
            <a:r>
              <a:rPr lang="en-US" sz="2400" dirty="0" smtClean="0">
                <a:solidFill>
                  <a:schemeClr val="tx1"/>
                </a:solidFill>
                <a:latin typeface="Tahoma" pitchFamily="34" charset="0"/>
                <a:cs typeface="Tahoma" pitchFamily="34" charset="0"/>
              </a:rPr>
              <a:t>Park Hospital, Gurgaon is an ambitious initiative from the house of Park.</a:t>
            </a:r>
          </a:p>
          <a:p>
            <a:pPr algn="just"/>
            <a:endParaRPr lang="en-US" sz="2400" dirty="0" smtClean="0">
              <a:solidFill>
                <a:schemeClr val="tx1"/>
              </a:solidFill>
              <a:latin typeface="Tahoma" pitchFamily="34" charset="0"/>
              <a:cs typeface="Tahoma" pitchFamily="34" charset="0"/>
            </a:endParaRPr>
          </a:p>
          <a:p>
            <a:pPr algn="just"/>
            <a:r>
              <a:rPr lang="en-US" sz="2400" dirty="0" smtClean="0">
                <a:solidFill>
                  <a:schemeClr val="tx1"/>
                </a:solidFill>
                <a:latin typeface="Tahoma" pitchFamily="34" charset="0"/>
                <a:cs typeface="Tahoma" pitchFamily="34" charset="0"/>
              </a:rPr>
              <a:t>A branch of Park Group of Hospitals having branches in South Delhi, West Delhi, Faridabad and other upcoming hospitals in </a:t>
            </a:r>
            <a:r>
              <a:rPr lang="en-US" sz="2400" dirty="0" err="1" smtClean="0">
                <a:solidFill>
                  <a:schemeClr val="tx1"/>
                </a:solidFill>
                <a:latin typeface="Tahoma" pitchFamily="34" charset="0"/>
                <a:cs typeface="Tahoma" pitchFamily="34" charset="0"/>
              </a:rPr>
              <a:t>Panipat</a:t>
            </a:r>
            <a:r>
              <a:rPr lang="en-US" sz="2400" dirty="0" smtClean="0">
                <a:solidFill>
                  <a:schemeClr val="tx1"/>
                </a:solidFill>
                <a:latin typeface="Tahoma" pitchFamily="34" charset="0"/>
                <a:cs typeface="Tahoma" pitchFamily="34" charset="0"/>
              </a:rPr>
              <a:t> and Cancer Hospital in West Delhi</a:t>
            </a:r>
          </a:p>
          <a:p>
            <a:pPr algn="just">
              <a:buNone/>
            </a:pPr>
            <a:endParaRPr lang="en-US" sz="2400" dirty="0" smtClean="0">
              <a:solidFill>
                <a:schemeClr val="tx1"/>
              </a:solidFill>
              <a:latin typeface="Tahoma" pitchFamily="34" charset="0"/>
              <a:cs typeface="Tahoma" pitchFamily="34" charset="0"/>
            </a:endParaRPr>
          </a:p>
          <a:p>
            <a:pPr algn="just"/>
            <a:r>
              <a:rPr lang="en-US" sz="2400" dirty="0" smtClean="0">
                <a:solidFill>
                  <a:schemeClr val="tx1"/>
                </a:solidFill>
                <a:latin typeface="Tahoma" pitchFamily="34" charset="0"/>
                <a:cs typeface="Tahoma" pitchFamily="34" charset="0"/>
              </a:rPr>
              <a:t>It is a 250 bed super-specialty hospital , fully-equipped with all state-of-the-art medical facilities.</a:t>
            </a:r>
          </a:p>
          <a:p>
            <a:pPr algn="just"/>
            <a:endParaRPr lang="en-US" sz="2400" dirty="0" smtClean="0">
              <a:solidFill>
                <a:schemeClr val="tx1"/>
              </a:solidFill>
              <a:latin typeface="Tahoma" pitchFamily="34" charset="0"/>
              <a:cs typeface="Tahoma" pitchFamily="34" charset="0"/>
            </a:endParaRPr>
          </a:p>
          <a:p>
            <a:pPr algn="just"/>
            <a:endParaRPr lang="en-US" sz="2400" dirty="0">
              <a:solidFill>
                <a:schemeClr val="tx1"/>
              </a:solidFill>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868362"/>
          </a:xfrm>
        </p:spPr>
        <p:txBody>
          <a:bodyPr>
            <a:normAutofit/>
          </a:bodyPr>
          <a:lstStyle/>
          <a:p>
            <a:pPr algn="l"/>
            <a:r>
              <a:rPr lang="en-US" sz="2400" b="1" dirty="0"/>
              <a:t>Results acc to </a:t>
            </a:r>
            <a:r>
              <a:rPr lang="en-US" sz="2400" b="1" dirty="0" err="1"/>
              <a:t>specialities</a:t>
            </a:r>
            <a:endParaRPr lang="en-US" sz="2400" dirty="0"/>
          </a:p>
        </p:txBody>
      </p:sp>
      <p:graphicFrame>
        <p:nvGraphicFramePr>
          <p:cNvPr id="4" name="Content Placeholder 3"/>
          <p:cNvGraphicFramePr>
            <a:graphicFrameLocks noGrp="1"/>
          </p:cNvGraphicFramePr>
          <p:nvPr>
            <p:ph idx="1"/>
          </p:nvPr>
        </p:nvGraphicFramePr>
        <p:xfrm>
          <a:off x="0" y="609600"/>
          <a:ext cx="9144000" cy="6248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Recommendations </a:t>
            </a:r>
            <a:br>
              <a:rPr lang="en-US" dirty="0" smtClean="0"/>
            </a:br>
            <a:endParaRPr lang="en-US" dirty="0"/>
          </a:p>
        </p:txBody>
      </p:sp>
      <p:sp>
        <p:nvSpPr>
          <p:cNvPr id="3" name="Content Placeholder 2"/>
          <p:cNvSpPr>
            <a:spLocks noGrp="1"/>
          </p:cNvSpPr>
          <p:nvPr>
            <p:ph idx="1"/>
          </p:nvPr>
        </p:nvSpPr>
        <p:spPr>
          <a:xfrm>
            <a:off x="152400" y="685800"/>
            <a:ext cx="8763000" cy="5410200"/>
          </a:xfrm>
        </p:spPr>
        <p:txBody>
          <a:bodyPr/>
          <a:lstStyle/>
          <a:p>
            <a:r>
              <a:rPr lang="en-US" dirty="0" smtClean="0"/>
              <a:t>The </a:t>
            </a:r>
            <a:r>
              <a:rPr lang="en-US" dirty="0" smtClean="0"/>
              <a:t>study needs </a:t>
            </a:r>
            <a:r>
              <a:rPr lang="en-US" b="1" dirty="0" smtClean="0"/>
              <a:t>further exploration </a:t>
            </a:r>
            <a:r>
              <a:rPr lang="en-US" dirty="0" smtClean="0"/>
              <a:t>as to identify the gaps in process flow department wise.</a:t>
            </a:r>
          </a:p>
          <a:p>
            <a:r>
              <a:rPr lang="en-US" b="1" dirty="0" smtClean="0"/>
              <a:t>Repetitive </a:t>
            </a:r>
            <a:r>
              <a:rPr lang="en-US" b="1" dirty="0" smtClean="0"/>
              <a:t>information </a:t>
            </a:r>
            <a:r>
              <a:rPr lang="en-US" dirty="0" smtClean="0"/>
              <a:t>should be avoided since it involves duplication of efforts and wastage of resources.</a:t>
            </a:r>
          </a:p>
          <a:p>
            <a:r>
              <a:rPr lang="en-US" dirty="0" smtClean="0"/>
              <a:t>For </a:t>
            </a:r>
            <a:r>
              <a:rPr lang="en-US" dirty="0" smtClean="0"/>
              <a:t>the same reasons the </a:t>
            </a:r>
            <a:r>
              <a:rPr lang="en-US" b="1" dirty="0" smtClean="0"/>
              <a:t>forms should be redesigned </a:t>
            </a:r>
            <a:r>
              <a:rPr lang="en-US" dirty="0" smtClean="0"/>
              <a:t>and redundant columns should be done away with.</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458200" cy="4572000"/>
          </a:xfrm>
        </p:spPr>
        <p:txBody>
          <a:bodyPr/>
          <a:lstStyle/>
          <a:p>
            <a:pPr algn="just">
              <a:spcBef>
                <a:spcPts val="0"/>
              </a:spcBef>
              <a:spcAft>
                <a:spcPts val="1000"/>
              </a:spcAft>
              <a:buFont typeface="Symbol"/>
              <a:buChar char=""/>
            </a:pPr>
            <a:r>
              <a:rPr lang="en-US" sz="2400" dirty="0" smtClean="0">
                <a:solidFill>
                  <a:schemeClr val="tx1"/>
                </a:solidFill>
                <a:latin typeface="Tahoma" pitchFamily="34" charset="0"/>
                <a:cs typeface="Tahoma" pitchFamily="34" charset="0"/>
              </a:rPr>
              <a:t>There are more than 25 departments, 100 doctors, 500 paramedical support staff available round the clock.</a:t>
            </a:r>
          </a:p>
          <a:p>
            <a:pPr algn="just">
              <a:spcBef>
                <a:spcPts val="0"/>
              </a:spcBef>
              <a:spcAft>
                <a:spcPts val="1000"/>
              </a:spcAft>
              <a:buFont typeface="Symbol"/>
              <a:buChar char=""/>
            </a:pPr>
            <a:endParaRPr lang="en-US" sz="2400" dirty="0" smtClean="0">
              <a:solidFill>
                <a:schemeClr val="tx1"/>
              </a:solidFill>
              <a:latin typeface="Tahoma" pitchFamily="34" charset="0"/>
              <a:cs typeface="Tahoma" pitchFamily="34" charset="0"/>
            </a:endParaRPr>
          </a:p>
          <a:p>
            <a:pPr algn="just">
              <a:spcBef>
                <a:spcPts val="0"/>
              </a:spcBef>
              <a:spcAft>
                <a:spcPts val="1000"/>
              </a:spcAft>
              <a:buFont typeface="Symbol"/>
              <a:buChar char=""/>
            </a:pPr>
            <a:r>
              <a:rPr lang="en-US" sz="2400" dirty="0" smtClean="0">
                <a:solidFill>
                  <a:schemeClr val="tx1"/>
                </a:solidFill>
                <a:latin typeface="Tahoma" pitchFamily="34" charset="0"/>
                <a:cs typeface="Tahoma" pitchFamily="34" charset="0"/>
              </a:rPr>
              <a:t>Fully equipped 70 bedded ICU/ CCU complex with ultramodern intensive care.</a:t>
            </a:r>
          </a:p>
          <a:p>
            <a:pPr algn="just">
              <a:spcBef>
                <a:spcPts val="0"/>
              </a:spcBef>
              <a:spcAft>
                <a:spcPts val="1000"/>
              </a:spcAft>
              <a:buFont typeface="Symbol"/>
              <a:buChar char=""/>
            </a:pPr>
            <a:endParaRPr lang="en-US" sz="2400" dirty="0" smtClean="0">
              <a:solidFill>
                <a:srgbClr val="FFFF00"/>
              </a:solidFill>
              <a:latin typeface="Tahoma" pitchFamily="34" charset="0"/>
              <a:cs typeface="Tahoma" pitchFamily="34" charset="0"/>
            </a:endParaRPr>
          </a:p>
          <a:p>
            <a:pPr algn="just">
              <a:spcBef>
                <a:spcPts val="0"/>
              </a:spcBef>
              <a:spcAft>
                <a:spcPts val="1000"/>
              </a:spcAft>
              <a:buFont typeface="Symbol"/>
              <a:buChar char=""/>
            </a:pPr>
            <a:endParaRPr lang="en-US" sz="2400" dirty="0">
              <a:solidFill>
                <a:srgbClr val="FFFF00"/>
              </a:solidFill>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0"/>
            <a:ext cx="9144000" cy="6629400"/>
          </a:xfrm>
        </p:spPr>
        <p:txBody>
          <a:bodyPr/>
          <a:lstStyle/>
          <a:p>
            <a:r>
              <a:rPr lang="en-US" dirty="0" smtClean="0"/>
              <a:t>MR </a:t>
            </a:r>
            <a:r>
              <a:rPr lang="en-US" dirty="0" smtClean="0"/>
              <a:t>contents for discharged patients should be arranged prior to filing. And qualitative analysis of MR contents should be done a regular basis to monitor </a:t>
            </a:r>
            <a:r>
              <a:rPr lang="en-US" b="1" dirty="0" smtClean="0"/>
              <a:t>completeness of information</a:t>
            </a:r>
            <a:r>
              <a:rPr lang="en-US" dirty="0" smtClean="0"/>
              <a:t>.</a:t>
            </a:r>
          </a:p>
          <a:p>
            <a:r>
              <a:rPr lang="en-US" dirty="0" smtClean="0"/>
              <a:t>It </a:t>
            </a:r>
            <a:r>
              <a:rPr lang="en-US" dirty="0" smtClean="0"/>
              <a:t>is recommended that entries be recorded as closely as possible to the time of the encounter, when the detail is most fresh in the physician’s mind. This will allow physicians to deep records that are </a:t>
            </a:r>
            <a:r>
              <a:rPr lang="en-US" b="1" dirty="0" smtClean="0"/>
              <a:t>detailed, accurate and comprehensive.</a:t>
            </a:r>
            <a:endParaRPr lang="en-US" dirty="0" smtClean="0"/>
          </a:p>
          <a:p>
            <a:r>
              <a:rPr lang="en-US" dirty="0" smtClean="0"/>
              <a:t>It </a:t>
            </a:r>
            <a:r>
              <a:rPr lang="en-US" dirty="0" smtClean="0"/>
              <a:t>is recommended that the records </a:t>
            </a:r>
            <a:r>
              <a:rPr lang="en-US" b="1" dirty="0" smtClean="0"/>
              <a:t>should be legible </a:t>
            </a:r>
            <a:r>
              <a:rPr lang="en-US" dirty="0" smtClean="0"/>
              <a:t>and can be interpreted by the other non treating health professional. If there is difficulty with the legibility of the records, an </a:t>
            </a:r>
            <a:r>
              <a:rPr lang="en-US" dirty="0" smtClean="0"/>
              <a:t>alternate</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686800" cy="6172200"/>
          </a:xfrm>
        </p:spPr>
        <p:txBody>
          <a:bodyPr/>
          <a:lstStyle/>
          <a:p>
            <a:r>
              <a:rPr lang="en-US" dirty="0" smtClean="0"/>
              <a:t>means of note taking should be considered properly (electronic medical records).</a:t>
            </a:r>
          </a:p>
          <a:p>
            <a:r>
              <a:rPr lang="en-US" dirty="0" smtClean="0"/>
              <a:t>In </a:t>
            </a:r>
            <a:r>
              <a:rPr lang="en-US" dirty="0" smtClean="0"/>
              <a:t>order to facilitate the implementation of the recommendations listed above, the formation of a </a:t>
            </a:r>
            <a:r>
              <a:rPr lang="en-US" b="1" dirty="0" smtClean="0"/>
              <a:t>MR development committee </a:t>
            </a:r>
            <a:r>
              <a:rPr lang="en-US" dirty="0" smtClean="0"/>
              <a:t>could greatly assist with the development of a standardized MR system and its implementation in the hospital. More specifically, the committee could review and authorize the MR </a:t>
            </a:r>
            <a:r>
              <a:rPr lang="en-US" dirty="0" smtClean="0"/>
              <a:t>Manual developed </a:t>
            </a:r>
            <a:r>
              <a:rPr lang="en-US" dirty="0" smtClean="0"/>
              <a:t>by, review and suggest changes on existing MR forms.</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altLang="en-US" dirty="0" smtClean="0"/>
              <a:t>LIMITATION</a:t>
            </a:r>
            <a:br>
              <a:rPr lang="en-US" altLang="en-US" dirty="0" smtClean="0"/>
            </a:br>
            <a:endParaRPr lang="en-US" dirty="0"/>
          </a:p>
        </p:txBody>
      </p:sp>
      <p:sp>
        <p:nvSpPr>
          <p:cNvPr id="3" name="Content Placeholder 2"/>
          <p:cNvSpPr>
            <a:spLocks noGrp="1"/>
          </p:cNvSpPr>
          <p:nvPr>
            <p:ph idx="1"/>
          </p:nvPr>
        </p:nvSpPr>
        <p:spPr>
          <a:xfrm>
            <a:off x="457200" y="838200"/>
            <a:ext cx="8229600" cy="5287963"/>
          </a:xfrm>
        </p:spPr>
        <p:txBody>
          <a:bodyPr/>
          <a:lstStyle/>
          <a:p>
            <a:r>
              <a:rPr lang="en-US" dirty="0" smtClean="0"/>
              <a:t>In few specialties the records studied were very few in numbers thus not accurate to comment on that particular department.</a:t>
            </a:r>
          </a:p>
          <a:p>
            <a:pPr>
              <a:buNone/>
            </a:pPr>
            <a:r>
              <a:rPr lang="en-US" dirty="0" smtClean="0"/>
              <a:t> </a:t>
            </a:r>
          </a:p>
          <a:p>
            <a:r>
              <a:rPr lang="en-US" dirty="0" smtClean="0"/>
              <a:t>Time not sufficient for going through the process flow of medical records of various departments to identify the exact area of intervention required.</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hank-you-cards-roses-red-animated.gif"/>
          <p:cNvPicPr>
            <a:picLocks noGrp="1" noChangeAspect="1"/>
          </p:cNvPicPr>
          <p:nvPr>
            <p:ph idx="1"/>
          </p:nvPr>
        </p:nvPicPr>
        <p:blipFill>
          <a:blip r:embed="rId2" cstate="print"/>
          <a:stretch>
            <a:fillRect/>
          </a:stretch>
        </p:blipFill>
        <p:spPr>
          <a:xfrm>
            <a:off x="0" y="0"/>
            <a:ext cx="9144000" cy="70866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RECORD</a:t>
            </a:r>
            <a:endParaRPr lang="en-US" dirty="0"/>
          </a:p>
        </p:txBody>
      </p:sp>
      <p:sp>
        <p:nvSpPr>
          <p:cNvPr id="3" name="Content Placeholder 2"/>
          <p:cNvSpPr>
            <a:spLocks noGrp="1"/>
          </p:cNvSpPr>
          <p:nvPr>
            <p:ph idx="1"/>
          </p:nvPr>
        </p:nvSpPr>
        <p:spPr/>
        <p:txBody>
          <a:bodyPr>
            <a:normAutofit fontScale="92500"/>
          </a:bodyPr>
          <a:lstStyle/>
          <a:p>
            <a:r>
              <a:rPr lang="en-US" dirty="0"/>
              <a:t>Medical record is an orderly written document encompassing the patient’s </a:t>
            </a:r>
            <a:r>
              <a:rPr lang="en-US" dirty="0" smtClean="0"/>
              <a:t>identification data</a:t>
            </a:r>
            <a:r>
              <a:rPr lang="en-US" dirty="0"/>
              <a:t>, health history, physical examination findings, laboratory reports, diagnosis, treatment and surgical procedures and hospital course. </a:t>
            </a:r>
            <a:endParaRPr lang="en-US" dirty="0" smtClean="0"/>
          </a:p>
          <a:p>
            <a:r>
              <a:rPr lang="en-US" dirty="0"/>
              <a:t>Medical record should contain sufficient data to justify the investigations, diagnosis, treatment, length of stay results of care and future course of action.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USERS OF MEDICAL RECORDS</a:t>
            </a:r>
            <a:br>
              <a:rPr lang="en-US" dirty="0"/>
            </a:br>
            <a:endParaRPr lang="en-US" dirty="0"/>
          </a:p>
        </p:txBody>
      </p:sp>
      <p:sp>
        <p:nvSpPr>
          <p:cNvPr id="3" name="Content Placeholder 2"/>
          <p:cNvSpPr>
            <a:spLocks noGrp="1"/>
          </p:cNvSpPr>
          <p:nvPr>
            <p:ph idx="1"/>
          </p:nvPr>
        </p:nvSpPr>
        <p:spPr/>
        <p:txBody>
          <a:bodyPr/>
          <a:lstStyle/>
          <a:p>
            <a:r>
              <a:rPr lang="en-US" dirty="0"/>
              <a:t>Hospital</a:t>
            </a:r>
          </a:p>
          <a:p>
            <a:r>
              <a:rPr lang="en-US" dirty="0"/>
              <a:t>Doctor</a:t>
            </a:r>
          </a:p>
          <a:p>
            <a:r>
              <a:rPr lang="en-US" dirty="0"/>
              <a:t>Patient</a:t>
            </a:r>
          </a:p>
          <a:p>
            <a:r>
              <a:rPr lang="en-US" dirty="0"/>
              <a:t>Teachers</a:t>
            </a:r>
          </a:p>
          <a:p>
            <a:r>
              <a:rPr lang="en-US" dirty="0"/>
              <a:t>Students</a:t>
            </a:r>
          </a:p>
          <a:p>
            <a:r>
              <a:rPr lang="en-US" dirty="0"/>
              <a:t>Research Workers</a:t>
            </a:r>
          </a:p>
          <a:p>
            <a:r>
              <a:rPr lang="en-US" dirty="0"/>
              <a:t>International Agencies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04800" y="990600"/>
            <a:ext cx="8458200" cy="762000"/>
          </a:xfrm>
        </p:spPr>
        <p:txBody>
          <a:bodyPr>
            <a:normAutofit fontScale="90000"/>
          </a:bodyPr>
          <a:lstStyle/>
          <a:p>
            <a:r>
              <a:rPr lang="en-US" sz="4000"/>
              <a:t>Importance of Records Management</a:t>
            </a:r>
          </a:p>
        </p:txBody>
      </p:sp>
      <p:sp>
        <p:nvSpPr>
          <p:cNvPr id="31747" name="Rectangle 3"/>
          <p:cNvSpPr>
            <a:spLocks noGrp="1" noChangeArrowheads="1"/>
          </p:cNvSpPr>
          <p:nvPr>
            <p:ph idx="1"/>
          </p:nvPr>
        </p:nvSpPr>
        <p:spPr>
          <a:xfrm>
            <a:off x="381000" y="1828800"/>
            <a:ext cx="8077200" cy="4302125"/>
          </a:xfrm>
        </p:spPr>
        <p:txBody>
          <a:bodyPr/>
          <a:lstStyle/>
          <a:p>
            <a:r>
              <a:rPr lang="en-US" sz="2800" dirty="0"/>
              <a:t>The medical records are the most valuable information in the medical office.</a:t>
            </a:r>
          </a:p>
          <a:p>
            <a:pPr>
              <a:spcBef>
                <a:spcPct val="50000"/>
              </a:spcBef>
            </a:pPr>
            <a:r>
              <a:rPr lang="en-US" sz="2800" dirty="0"/>
              <a:t>A </a:t>
            </a:r>
            <a:r>
              <a:rPr lang="en-US" sz="2800" b="1" i="1" dirty="0">
                <a:solidFill>
                  <a:schemeClr val="accent2"/>
                </a:solidFill>
              </a:rPr>
              <a:t>records management system</a:t>
            </a:r>
            <a:r>
              <a:rPr lang="en-US" sz="2800" dirty="0"/>
              <a:t> refers to the way patient records are</a:t>
            </a:r>
          </a:p>
          <a:p>
            <a:pPr lvl="1"/>
            <a:r>
              <a:rPr lang="en-US" sz="2400" dirty="0"/>
              <a:t>Created</a:t>
            </a:r>
          </a:p>
          <a:p>
            <a:pPr lvl="1"/>
            <a:r>
              <a:rPr lang="en-US" sz="2400" dirty="0"/>
              <a:t>Filed</a:t>
            </a:r>
          </a:p>
          <a:p>
            <a:pPr lvl="1"/>
            <a:r>
              <a:rPr lang="en-US" sz="2400" dirty="0"/>
              <a:t>Maintained</a:t>
            </a:r>
          </a:p>
        </p:txBody>
      </p:sp>
      <p:sp>
        <p:nvSpPr>
          <p:cNvPr id="5" name="Slide Number Placeholder 3"/>
          <p:cNvSpPr>
            <a:spLocks noGrp="1"/>
          </p:cNvSpPr>
          <p:nvPr>
            <p:ph type="sldNum" sz="quarter" idx="12"/>
          </p:nvPr>
        </p:nvSpPr>
        <p:spPr>
          <a:xfrm>
            <a:off x="6858000" y="6172200"/>
            <a:ext cx="2133600" cy="476250"/>
          </a:xfrm>
        </p:spPr>
        <p:txBody>
          <a:bodyPr/>
          <a:lstStyle/>
          <a:p>
            <a:r>
              <a:rPr lang="en-US" dirty="0" smtClean="0"/>
              <a:t>1-</a:t>
            </a:r>
            <a:fld id="{D6390CB7-F3F4-4758-B631-E91F8B14F64D}" type="slidenum">
              <a:rPr lang="en-US" smtClean="0"/>
              <a:pPr/>
              <a:t>6</a:t>
            </a:fld>
            <a:endParaRPr lang="en-US" dirty="0"/>
          </a:p>
        </p:txBody>
      </p:sp>
      <p:sp>
        <p:nvSpPr>
          <p:cNvPr id="31748" name="Text Box 4"/>
          <p:cNvSpPr txBox="1">
            <a:spLocks noChangeArrowheads="1"/>
          </p:cNvSpPr>
          <p:nvPr/>
        </p:nvSpPr>
        <p:spPr bwMode="auto">
          <a:xfrm>
            <a:off x="1295400" y="5562600"/>
            <a:ext cx="6705600" cy="822325"/>
          </a:xfrm>
          <a:prstGeom prst="rect">
            <a:avLst/>
          </a:prstGeom>
          <a:solidFill>
            <a:schemeClr val="accent1"/>
          </a:solidFill>
          <a:ln w="9525">
            <a:noFill/>
            <a:miter lim="800000"/>
            <a:headEnd/>
            <a:tailEnd/>
          </a:ln>
          <a:effectLst/>
        </p:spPr>
        <p:txBody>
          <a:bodyPr>
            <a:spAutoFit/>
          </a:bodyPr>
          <a:lstStyle/>
          <a:p>
            <a:pPr algn="ctr"/>
            <a:r>
              <a:rPr lang="en-US" sz="2400" i="0"/>
              <a:t>A well-organized, easy-to-use system saves time </a:t>
            </a:r>
            <a:br>
              <a:rPr lang="en-US" sz="2400" i="0"/>
            </a:br>
            <a:r>
              <a:rPr lang="en-US" sz="2400" i="0"/>
              <a:t>and protects vital medical data.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74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dirty="0" smtClean="0"/>
              <a:t>RATIONALE OF THE STUDY</a:t>
            </a:r>
            <a:br>
              <a:rPr lang="en-US" dirty="0" smtClean="0"/>
            </a:br>
            <a:endParaRPr lang="en-US" dirty="0"/>
          </a:p>
        </p:txBody>
      </p:sp>
      <p:sp>
        <p:nvSpPr>
          <p:cNvPr id="3" name="Content Placeholder 2"/>
          <p:cNvSpPr>
            <a:spLocks noGrp="1"/>
          </p:cNvSpPr>
          <p:nvPr>
            <p:ph idx="1"/>
          </p:nvPr>
        </p:nvSpPr>
        <p:spPr>
          <a:xfrm>
            <a:off x="381000" y="914400"/>
            <a:ext cx="8229600" cy="4525963"/>
          </a:xfrm>
        </p:spPr>
        <p:txBody>
          <a:bodyPr/>
          <a:lstStyle/>
          <a:p>
            <a:r>
              <a:rPr lang="en-US" dirty="0" smtClean="0"/>
              <a:t>As </a:t>
            </a:r>
            <a:r>
              <a:rPr lang="en-US" dirty="0" smtClean="0"/>
              <a:t>the hospital has to undergo NABH pre Assessment, so it had to work upon the non-conformities identified. One of the non conformities was improper maintenance of medical records from both sides the doctors and the nursing staff.</a:t>
            </a:r>
          </a:p>
          <a:p>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10600" cy="6172200"/>
          </a:xfrm>
        </p:spPr>
        <p:txBody>
          <a:bodyPr/>
          <a:lstStyle/>
          <a:p>
            <a:r>
              <a:rPr lang="en-US" dirty="0" smtClean="0"/>
              <a:t>This was done to assess the existing deficiencies and take the corrective measures for proper medical record maintenance and to hasten these process immediate and simultaneous corrective actions can be taken for sustainable improvement.</a:t>
            </a:r>
          </a:p>
          <a:p>
            <a:r>
              <a:rPr lang="en-US" dirty="0" smtClean="0"/>
              <a:t>This study will help in adequate management of the department working in reviewing the performance of the department and in providing better patient care.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u="sng" dirty="0" smtClean="0"/>
              <a:t>DATA COLLECTION METHOD</a:t>
            </a:r>
            <a:r>
              <a:rPr lang="en-US" dirty="0" smtClean="0"/>
              <a:t/>
            </a:r>
            <a:br>
              <a:rPr lang="en-US" dirty="0" smtClean="0"/>
            </a:br>
            <a:endParaRPr lang="en-US" dirty="0"/>
          </a:p>
        </p:txBody>
      </p:sp>
      <p:sp>
        <p:nvSpPr>
          <p:cNvPr id="3" name="Content Placeholder 2"/>
          <p:cNvSpPr>
            <a:spLocks noGrp="1"/>
          </p:cNvSpPr>
          <p:nvPr>
            <p:ph idx="1"/>
          </p:nvPr>
        </p:nvSpPr>
        <p:spPr>
          <a:xfrm>
            <a:off x="0" y="838200"/>
            <a:ext cx="9144000" cy="5029200"/>
          </a:xfrm>
        </p:spPr>
        <p:txBody>
          <a:bodyPr/>
          <a:lstStyle/>
          <a:p>
            <a:pPr lvl="0"/>
            <a:r>
              <a:rPr lang="en-US" dirty="0" smtClean="0"/>
              <a:t>Secondary </a:t>
            </a:r>
            <a:r>
              <a:rPr lang="en-US" dirty="0" smtClean="0"/>
              <a:t>data- Patient Medical Records</a:t>
            </a:r>
          </a:p>
          <a:p>
            <a:pPr lvl="0"/>
            <a:r>
              <a:rPr lang="en-US" dirty="0" smtClean="0"/>
              <a:t>Primary data</a:t>
            </a:r>
          </a:p>
          <a:p>
            <a:pPr lvl="0"/>
            <a:r>
              <a:rPr lang="en-US" dirty="0" smtClean="0"/>
              <a:t>Survey:</a:t>
            </a:r>
          </a:p>
          <a:p>
            <a:r>
              <a:rPr lang="en-US" dirty="0" smtClean="0"/>
              <a:t>To enumerate various types of forms in use in ward areas, OPD, different clinical</a:t>
            </a:r>
          </a:p>
          <a:p>
            <a:r>
              <a:rPr lang="en-US" dirty="0" smtClean="0"/>
              <a:t>department and laboratories.</a:t>
            </a:r>
          </a:p>
          <a:p>
            <a:pPr lvl="0"/>
            <a:r>
              <a:rPr lang="en-US" dirty="0" smtClean="0"/>
              <a:t>Checklist – keeping in mind the various quality standards, checklist will be prepared and will be filled by the data gathered.</a:t>
            </a:r>
          </a:p>
          <a:p>
            <a:pPr lvl="0"/>
            <a:endParaRPr lang="en-US" dirty="0" smtClean="0"/>
          </a:p>
          <a:p>
            <a:endParaRPr lang="en-US" dirty="0"/>
          </a:p>
        </p:txBody>
      </p:sp>
    </p:spTree>
  </p:cSld>
  <p:clrMapOvr>
    <a:masterClrMapping/>
  </p:clrMapOvr>
</p:sld>
</file>

<file path=ppt/theme/theme1.xml><?xml version="1.0" encoding="utf-8"?>
<a:theme xmlns:a="http://schemas.openxmlformats.org/drawingml/2006/main" name="Template ppt-HISP">
  <a:themeElements>
    <a:clrScheme name="Template ppt-HIS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 ppt-HIS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 ppt-HIS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 ppt-HIS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 ppt-HIS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 ppt-HIS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 ppt-HIS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 ppt-HIS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 ppt-HIS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 ppt-HIS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 ppt-HIS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 ppt-HIS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 ppt-HIS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 ppt-HIS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ventory">
  <a:themeElements>
    <a:clrScheme name="Inventor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nventor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ventor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nventor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nventor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nventor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nventor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nventor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nventor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nventor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nventor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nventor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nventor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nventor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heme18">
  <a:themeElements>
    <a:clrScheme name="Welcome">
      <a:dk1>
        <a:sysClr val="windowText" lastClr="000000"/>
      </a:dk1>
      <a:lt1>
        <a:sysClr val="window" lastClr="FFFFFF"/>
      </a:lt1>
      <a:dk2>
        <a:srgbClr val="00272B"/>
      </a:dk2>
      <a:lt2>
        <a:srgbClr val="F7F7FF"/>
      </a:lt2>
      <a:accent1>
        <a:srgbClr val="006AED"/>
      </a:accent1>
      <a:accent2>
        <a:srgbClr val="0087BF"/>
      </a:accent2>
      <a:accent3>
        <a:srgbClr val="5D974B"/>
      </a:accent3>
      <a:accent4>
        <a:srgbClr val="9DBB3F"/>
      </a:accent4>
      <a:accent5>
        <a:srgbClr val="C77CC7"/>
      </a:accent5>
      <a:accent6>
        <a:srgbClr val="996699"/>
      </a:accent6>
      <a:hlink>
        <a:srgbClr val="E78707"/>
      </a:hlink>
      <a:folHlink>
        <a:srgbClr val="C618BA"/>
      </a:folHlink>
    </a:clrScheme>
    <a:fontScheme name="Welcome">
      <a:majorFont>
        <a:latin typeface="Book Antiqua"/>
        <a:ea typeface=""/>
        <a:cs typeface=""/>
        <a:font script="Jpan" typeface="ＭＳ Ｐゴシック"/>
        <a:font script="Hang" typeface="돋움"/>
        <a:font script="Hans" typeface="华文中宋"/>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mbria"/>
        <a:ea typeface=""/>
        <a:cs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elcome">
      <a:fillStyleLst>
        <a:solidFill>
          <a:schemeClr val="phClr">
            <a:tint val="100000"/>
            <a:shade val="100000"/>
            <a:hueMod val="100000"/>
            <a:satMod val="150000"/>
          </a:schemeClr>
        </a:solidFill>
        <a:gradFill rotWithShape="1">
          <a:gsLst>
            <a:gs pos="0">
              <a:schemeClr val="phClr">
                <a:tint val="10000"/>
                <a:shade val="100000"/>
                <a:hueMod val="100000"/>
                <a:satMod val="1000000"/>
              </a:schemeClr>
            </a:gs>
            <a:gs pos="100000">
              <a:schemeClr val="phClr">
                <a:tint val="100000"/>
                <a:shade val="100000"/>
                <a:hueMod val="100000"/>
                <a:satMod val="300000"/>
              </a:schemeClr>
            </a:gs>
          </a:gsLst>
          <a:lin ang="16200000" scaled="1"/>
        </a:gradFill>
        <a:gradFill flip="none" rotWithShape="1">
          <a:gsLst>
            <a:gs pos="0">
              <a:schemeClr val="phClr">
                <a:tint val="70000"/>
              </a:schemeClr>
            </a:gs>
            <a:gs pos="30000">
              <a:schemeClr val="phClr">
                <a:tint val="90000"/>
              </a:schemeClr>
            </a:gs>
            <a:gs pos="88000">
              <a:schemeClr val="phClr">
                <a:shade val="30000"/>
              </a:schemeClr>
            </a:gs>
            <a:gs pos="100000">
              <a:schemeClr val="phClr">
                <a:shade val="20000"/>
              </a:schemeClr>
            </a:gs>
          </a:gsLst>
          <a:lin ang="5400000" scaled="1"/>
          <a:tileRect/>
        </a:grad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outerShdw blurRad="39000" dist="25400" dir="5400000">
              <a:srgbClr val="000000">
                <a:alpha val="40000"/>
              </a:srgbClr>
            </a:outerShdw>
          </a:effectLst>
        </a:effectStyle>
        <a:effectStyle>
          <a:effectLst>
            <a:outerShdw blurRad="39000" dist="25400" dir="5400000">
              <a:srgbClr val="000000">
                <a:alpha val="30000"/>
              </a:srgbClr>
            </a:outerShdw>
          </a:effectLst>
          <a:scene3d>
            <a:camera prst="orthographicFront" fov="0">
              <a:rot lat="0" lon="0" rev="0"/>
            </a:camera>
            <a:lightRig rig="contrasting" dir="t">
              <a:rot lat="0" lon="0" rev="16500000"/>
            </a:lightRig>
          </a:scene3d>
          <a:sp3d prstMaterial="powder">
            <a:bevelT w="152400"/>
            <a:contourClr>
              <a:schemeClr val="phClr"/>
            </a:contourClr>
          </a:sp3d>
        </a:effectStyle>
      </a:effectStyleLst>
      <a:bgFillStyleLst>
        <a:solidFill>
          <a:schemeClr val="phClr">
            <a:tint val="100000"/>
            <a:shade val="100000"/>
            <a:hueMod val="100000"/>
            <a:satMod val="100000"/>
          </a:schemeClr>
        </a:solidFill>
        <a:gradFill rotWithShape="1">
          <a:gsLst>
            <a:gs pos="0">
              <a:schemeClr val="phClr">
                <a:tint val="100000"/>
                <a:shade val="30000"/>
                <a:hueMod val="100000"/>
              </a:schemeClr>
            </a:gs>
            <a:gs pos="20000">
              <a:schemeClr val="phClr">
                <a:tint val="100000"/>
                <a:shade val="100000"/>
                <a:hueMod val="100000"/>
              </a:schemeClr>
            </a:gs>
            <a:gs pos="100000">
              <a:schemeClr val="phClr">
                <a:tint val="90000"/>
                <a:shade val="100000"/>
                <a:hueMod val="100000"/>
                <a:satMod val="1600000"/>
              </a:schemeClr>
            </a:gs>
          </a:gsLst>
          <a:lin ang="16200000" scaled="1"/>
        </a:gradFill>
        <a:gradFill rotWithShape="1">
          <a:gsLst>
            <a:gs pos="0">
              <a:schemeClr val="phClr">
                <a:tint val="100000"/>
                <a:shade val="30000"/>
                <a:hueMod val="100000"/>
                <a:satMod val="1600000"/>
              </a:schemeClr>
            </a:gs>
            <a:gs pos="20000">
              <a:schemeClr val="phClr">
                <a:tint val="100000"/>
                <a:shade val="100000"/>
                <a:hueMod val="100000"/>
                <a:satMod val="500000"/>
              </a:schemeClr>
            </a:gs>
            <a:gs pos="100000">
              <a:schemeClr val="phClr">
                <a:tint val="90000"/>
                <a:shade val="100000"/>
                <a:hueMod val="100000"/>
                <a:satMod val="1600000"/>
              </a:schemeClr>
            </a:gs>
          </a:gsLst>
          <a:lin ang="16200000" scaled="1"/>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17.Indicators (1)</Template>
  <TotalTime>149</TotalTime>
  <Words>938</Words>
  <Application>Microsoft Office PowerPoint</Application>
  <PresentationFormat>On-screen Show (4:3)</PresentationFormat>
  <Paragraphs>143</Paragraphs>
  <Slides>33</Slides>
  <Notes>1</Notes>
  <HiddenSlides>0</HiddenSlides>
  <MMClips>0</MMClips>
  <ScaleCrop>false</ScaleCrop>
  <HeadingPairs>
    <vt:vector size="4" baseType="variant">
      <vt:variant>
        <vt:lpstr>Theme</vt:lpstr>
      </vt:variant>
      <vt:variant>
        <vt:i4>5</vt:i4>
      </vt:variant>
      <vt:variant>
        <vt:lpstr>Slide Titles</vt:lpstr>
      </vt:variant>
      <vt:variant>
        <vt:i4>33</vt:i4>
      </vt:variant>
    </vt:vector>
  </HeadingPairs>
  <TitlesOfParts>
    <vt:vector size="38" baseType="lpstr">
      <vt:lpstr>Template ppt-HISP</vt:lpstr>
      <vt:lpstr>Inventory</vt:lpstr>
      <vt:lpstr>Custom Design</vt:lpstr>
      <vt:lpstr>1_Custom Design</vt:lpstr>
      <vt:lpstr>Theme18</vt:lpstr>
      <vt:lpstr>Slide 1</vt:lpstr>
      <vt:lpstr>ABOUT THE ORGANISATION</vt:lpstr>
      <vt:lpstr>Slide 3</vt:lpstr>
      <vt:lpstr>MEDICAL RECORD</vt:lpstr>
      <vt:lpstr>USERS OF MEDICAL RECORDS </vt:lpstr>
      <vt:lpstr>Importance of Records Management</vt:lpstr>
      <vt:lpstr>RATIONALE OF THE STUDY </vt:lpstr>
      <vt:lpstr>Slide 8</vt:lpstr>
      <vt:lpstr>DATA COLLECTION METHOD </vt:lpstr>
      <vt:lpstr>Slide 10</vt:lpstr>
      <vt:lpstr>METHODOLOGY </vt:lpstr>
      <vt:lpstr>Slide 12</vt:lpstr>
      <vt:lpstr>Slide 13</vt:lpstr>
      <vt:lpstr>Filing Systems</vt:lpstr>
      <vt:lpstr>Slide 15</vt:lpstr>
      <vt:lpstr>The Filing Process</vt:lpstr>
      <vt:lpstr>The Filing Process (cont.)</vt:lpstr>
      <vt:lpstr>Benefits of medical records: </vt:lpstr>
      <vt:lpstr>No. of records audited department wise</vt:lpstr>
      <vt:lpstr>Results acc to specialities</vt:lpstr>
      <vt:lpstr>Slide 21</vt:lpstr>
      <vt:lpstr>Slide 22</vt:lpstr>
      <vt:lpstr>Slide 23</vt:lpstr>
      <vt:lpstr>Slide 24</vt:lpstr>
      <vt:lpstr>Slide 25</vt:lpstr>
      <vt:lpstr>Slide 26</vt:lpstr>
      <vt:lpstr>Slide 27</vt:lpstr>
      <vt:lpstr>Slide 28</vt:lpstr>
      <vt:lpstr>Recommendations  </vt:lpstr>
      <vt:lpstr>Slide 30</vt:lpstr>
      <vt:lpstr>Slide 31</vt:lpstr>
      <vt:lpstr>LIMITATION </vt:lpstr>
      <vt:lpstr>Slide 33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18</cp:revision>
  <dcterms:created xsi:type="dcterms:W3CDTF">2012-04-30T10:59:53Z</dcterms:created>
  <dcterms:modified xsi:type="dcterms:W3CDTF">2012-05-18T18:23:08Z</dcterms:modified>
</cp:coreProperties>
</file>