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9" r:id="rId2"/>
    <p:sldId id="290" r:id="rId3"/>
    <p:sldId id="292" r:id="rId4"/>
    <p:sldId id="288" r:id="rId5"/>
    <p:sldId id="266" r:id="rId6"/>
    <p:sldId id="258" r:id="rId7"/>
    <p:sldId id="269" r:id="rId8"/>
    <p:sldId id="285" r:id="rId9"/>
    <p:sldId id="262" r:id="rId10"/>
    <p:sldId id="295" r:id="rId11"/>
    <p:sldId id="297" r:id="rId12"/>
    <p:sldId id="273" r:id="rId13"/>
    <p:sldId id="274" r:id="rId14"/>
    <p:sldId id="279" r:id="rId15"/>
    <p:sldId id="276" r:id="rId16"/>
    <p:sldId id="278" r:id="rId17"/>
    <p:sldId id="280" r:id="rId18"/>
    <p:sldId id="282" r:id="rId19"/>
    <p:sldId id="28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DF62C8A-053F-4594-8C02-54B0E1D82251}"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F2162-9875-47B7-B792-4E7522CC175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F62C8A-053F-4594-8C02-54B0E1D82251}"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F2162-9875-47B7-B792-4E7522CC175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F62C8A-053F-4594-8C02-54B0E1D82251}"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F2162-9875-47B7-B792-4E7522CC175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F62C8A-053F-4594-8C02-54B0E1D82251}"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F2162-9875-47B7-B792-4E7522CC175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62C8A-053F-4594-8C02-54B0E1D82251}" type="datetimeFigureOut">
              <a:rPr lang="en-US" smtClean="0"/>
              <a:pPr/>
              <a:t>4/27/2011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F2162-9875-47B7-B792-4E7522CC175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DF62C8A-053F-4594-8C02-54B0E1D82251}" type="datetimeFigureOut">
              <a:rPr lang="en-US" smtClean="0"/>
              <a:pPr/>
              <a:t>4/27/2011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9F2162-9875-47B7-B792-4E7522CC175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F62C8A-053F-4594-8C02-54B0E1D82251}" type="datetimeFigureOut">
              <a:rPr lang="en-US" smtClean="0"/>
              <a:pPr/>
              <a:t>4/27/2011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9F2162-9875-47B7-B792-4E7522CC175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DF62C8A-053F-4594-8C02-54B0E1D82251}" type="datetimeFigureOut">
              <a:rPr lang="en-US" smtClean="0"/>
              <a:pPr/>
              <a:t>4/27/2011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9F2162-9875-47B7-B792-4E7522CC175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F62C8A-053F-4594-8C02-54B0E1D82251}" type="datetimeFigureOut">
              <a:rPr lang="en-US" smtClean="0"/>
              <a:pPr/>
              <a:t>4/27/2011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9F2162-9875-47B7-B792-4E7522CC175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F62C8A-053F-4594-8C02-54B0E1D82251}" type="datetimeFigureOut">
              <a:rPr lang="en-US" smtClean="0"/>
              <a:pPr/>
              <a:t>4/27/2011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9F2162-9875-47B7-B792-4E7522CC175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F62C8A-053F-4594-8C02-54B0E1D82251}" type="datetimeFigureOut">
              <a:rPr lang="en-US" smtClean="0"/>
              <a:pPr/>
              <a:t>4/27/2011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9F2162-9875-47B7-B792-4E7522CC175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F62C8A-053F-4594-8C02-54B0E1D82251}" type="datetimeFigureOut">
              <a:rPr lang="en-US" smtClean="0"/>
              <a:pPr/>
              <a:t>4/27/2011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F2162-9875-47B7-B792-4E7522CC175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oleObject" Target="../embeddings/Microsoft_Office_Word_97_-_2003_Document1.doc"/></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aimsindia.co.in/images/ASIAN-big.jp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4" descr="Caring.tif"/>
          <p:cNvPicPr>
            <a:picLocks noChangeAspect="1"/>
          </p:cNvPicPr>
          <p:nvPr/>
        </p:nvPicPr>
        <p:blipFill>
          <a:blip r:embed="rId3" cstate="print"/>
          <a:srcRect/>
          <a:stretch>
            <a:fillRect/>
          </a:stretch>
        </p:blipFill>
        <p:spPr bwMode="auto">
          <a:xfrm>
            <a:off x="3886200" y="500063"/>
            <a:ext cx="5029200" cy="414337"/>
          </a:xfrm>
          <a:prstGeom prst="rect">
            <a:avLst/>
          </a:prstGeom>
          <a:noFill/>
          <a:ln w="9525">
            <a:noFill/>
            <a:miter lim="800000"/>
            <a:headEnd/>
            <a:tailEnd/>
          </a:ln>
        </p:spPr>
      </p:pic>
      <p:graphicFrame>
        <p:nvGraphicFramePr>
          <p:cNvPr id="17410" name="Object 3"/>
          <p:cNvGraphicFramePr>
            <a:graphicFrameLocks noChangeAspect="1"/>
          </p:cNvGraphicFramePr>
          <p:nvPr/>
        </p:nvGraphicFramePr>
        <p:xfrm>
          <a:off x="0" y="1397000"/>
          <a:ext cx="9144000" cy="5994400"/>
        </p:xfrm>
        <a:graphic>
          <a:graphicData uri="http://schemas.openxmlformats.org/presentationml/2006/ole">
            <p:oleObj spid="_x0000_s17410" name="Document" r:id="rId4" imgW="8459290" imgH="6800018" progId="Word.Document.8">
              <p:embed/>
            </p:oleObj>
          </a:graphicData>
        </a:graphic>
      </p:graphicFrame>
      <p:sp>
        <p:nvSpPr>
          <p:cNvPr id="17412" name="Rectangle 2"/>
          <p:cNvSpPr txBox="1">
            <a:spLocks noChangeArrowheads="1"/>
          </p:cNvSpPr>
          <p:nvPr/>
        </p:nvSpPr>
        <p:spPr bwMode="auto">
          <a:xfrm>
            <a:off x="381000" y="1295400"/>
            <a:ext cx="8229600" cy="1143000"/>
          </a:xfrm>
          <a:prstGeom prst="rect">
            <a:avLst/>
          </a:prstGeom>
          <a:noFill/>
          <a:ln w="9525">
            <a:noFill/>
            <a:miter lim="800000"/>
            <a:headEnd/>
            <a:tailEnd/>
          </a:ln>
        </p:spPr>
        <p:txBody>
          <a:bodyPr anchor="ctr"/>
          <a:lstStyle/>
          <a:p>
            <a:pPr algn="ctr"/>
            <a:r>
              <a:rPr lang="en-US" sz="2800" b="1" dirty="0">
                <a:latin typeface="Rockwell Condensed" pitchFamily="18" charset="0"/>
              </a:rPr>
              <a:t>A Super Specialty Hospital </a:t>
            </a:r>
          </a:p>
          <a:p>
            <a:pPr algn="ctr"/>
            <a:r>
              <a:rPr lang="en-US" sz="2800" b="1" dirty="0">
                <a:latin typeface="Rockwell Condensed" pitchFamily="18" charset="0"/>
              </a:rPr>
              <a:t>&amp; Cancer Centre</a:t>
            </a:r>
          </a:p>
        </p:txBody>
      </p:sp>
      <p:pic>
        <p:nvPicPr>
          <p:cNvPr id="17413" name="Picture 3"/>
          <p:cNvPicPr>
            <a:picLocks noChangeAspect="1" noChangeArrowheads="1"/>
          </p:cNvPicPr>
          <p:nvPr/>
        </p:nvPicPr>
        <p:blipFill>
          <a:blip r:embed="rId5" cstate="print"/>
          <a:srcRect/>
          <a:stretch>
            <a:fillRect/>
          </a:stretch>
        </p:blipFill>
        <p:spPr bwMode="auto">
          <a:xfrm>
            <a:off x="0" y="1308100"/>
            <a:ext cx="9144000" cy="904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REASONS OF ERROR IN DOCTOR’S PRESCRIPTION :</a:t>
            </a:r>
            <a:endParaRPr lang="en-US" dirty="0">
              <a:solidFill>
                <a:srgbClr val="FF0000"/>
              </a:solidFill>
            </a:endParaRPr>
          </a:p>
        </p:txBody>
      </p:sp>
      <p:sp>
        <p:nvSpPr>
          <p:cNvPr id="3" name="Content Placeholder 2"/>
          <p:cNvSpPr>
            <a:spLocks noGrp="1"/>
          </p:cNvSpPr>
          <p:nvPr>
            <p:ph idx="1"/>
          </p:nvPr>
        </p:nvSpPr>
        <p:spPr/>
        <p:txBody>
          <a:bodyPr>
            <a:normAutofit fontScale="70000" lnSpcReduction="20000"/>
          </a:bodyPr>
          <a:lstStyle/>
          <a:p>
            <a:endParaRPr lang="en-US" dirty="0" smtClean="0"/>
          </a:p>
          <a:p>
            <a:pPr lvl="1"/>
            <a:r>
              <a:rPr lang="en-US" dirty="0" smtClean="0"/>
              <a:t>illegible handwriting, </a:t>
            </a:r>
            <a:endParaRPr lang="en-US" sz="2400" dirty="0" smtClean="0"/>
          </a:p>
          <a:p>
            <a:pPr lvl="1"/>
            <a:r>
              <a:rPr lang="en-US" dirty="0" smtClean="0"/>
              <a:t>Prohibited abbreviations </a:t>
            </a:r>
            <a:r>
              <a:rPr lang="en-US" dirty="0" err="1" smtClean="0"/>
              <a:t>Eg</a:t>
            </a:r>
            <a:r>
              <a:rPr lang="en-US" dirty="0" smtClean="0"/>
              <a:t>. For </a:t>
            </a:r>
            <a:r>
              <a:rPr lang="en-US" b="1" dirty="0" smtClean="0"/>
              <a:t>micrograms</a:t>
            </a:r>
            <a:r>
              <a:rPr lang="en-US" dirty="0" smtClean="0"/>
              <a:t> – Doctor write mg and nurse misinterpret it as </a:t>
            </a:r>
            <a:r>
              <a:rPr lang="en-US" b="1" dirty="0" smtClean="0"/>
              <a:t>Milligram</a:t>
            </a:r>
            <a:endParaRPr lang="en-US" sz="2400" dirty="0" smtClean="0"/>
          </a:p>
          <a:p>
            <a:pPr lvl="1"/>
            <a:r>
              <a:rPr lang="en-US" dirty="0" smtClean="0"/>
              <a:t>Communication of verbal orders</a:t>
            </a:r>
            <a:endParaRPr lang="en-US" sz="2400" dirty="0" smtClean="0"/>
          </a:p>
          <a:p>
            <a:pPr lvl="1"/>
            <a:r>
              <a:rPr lang="en-US" dirty="0" smtClean="0"/>
              <a:t>Dosage miscalculations </a:t>
            </a:r>
            <a:r>
              <a:rPr lang="en-US" dirty="0" err="1" smtClean="0"/>
              <a:t>Eg</a:t>
            </a:r>
            <a:r>
              <a:rPr lang="en-US" dirty="0" smtClean="0"/>
              <a:t>. In </a:t>
            </a:r>
            <a:r>
              <a:rPr lang="en-US" dirty="0" err="1" smtClean="0"/>
              <a:t>Paeds</a:t>
            </a:r>
            <a:r>
              <a:rPr lang="en-US" dirty="0" smtClean="0"/>
              <a:t>  patient </a:t>
            </a:r>
            <a:endParaRPr lang="en-US" sz="2400" dirty="0" smtClean="0"/>
          </a:p>
          <a:p>
            <a:pPr lvl="1"/>
            <a:r>
              <a:rPr lang="en-US" dirty="0" smtClean="0"/>
              <a:t>Drug administration Route not clear  </a:t>
            </a:r>
            <a:r>
              <a:rPr lang="en-US" dirty="0" err="1" smtClean="0"/>
              <a:t>Eg</a:t>
            </a:r>
            <a:r>
              <a:rPr lang="en-US" dirty="0" smtClean="0"/>
              <a:t>. Not specified whether </a:t>
            </a:r>
            <a:r>
              <a:rPr lang="en-US" b="1" dirty="0" err="1" smtClean="0"/>
              <a:t>I.v</a:t>
            </a:r>
            <a:r>
              <a:rPr lang="en-US" dirty="0" smtClean="0"/>
              <a:t> or </a:t>
            </a:r>
            <a:r>
              <a:rPr lang="en-US" b="1" dirty="0" err="1" smtClean="0"/>
              <a:t>I.m</a:t>
            </a:r>
            <a:endParaRPr lang="en-US" sz="2400" dirty="0" smtClean="0"/>
          </a:p>
          <a:p>
            <a:pPr lvl="1"/>
            <a:r>
              <a:rPr lang="en-US" dirty="0" smtClean="0"/>
              <a:t>Special instruction not documented on the prescription sheet by the Doctor  –</a:t>
            </a:r>
            <a:endParaRPr lang="en-US" sz="2400" dirty="0" smtClean="0"/>
          </a:p>
          <a:p>
            <a:r>
              <a:rPr lang="en-US" dirty="0" smtClean="0"/>
              <a:t> </a:t>
            </a:r>
            <a:r>
              <a:rPr lang="en-US" dirty="0" err="1" smtClean="0"/>
              <a:t>Eg</a:t>
            </a:r>
            <a:r>
              <a:rPr lang="en-US" dirty="0" smtClean="0"/>
              <a:t>. Whether to be given before food or after food.</a:t>
            </a:r>
            <a:endParaRPr lang="en-US" sz="2800" dirty="0" smtClean="0"/>
          </a:p>
          <a:p>
            <a:pPr lvl="1"/>
            <a:r>
              <a:rPr lang="en-GB" dirty="0" smtClean="0"/>
              <a:t>Lack of knowledge of the drug </a:t>
            </a:r>
            <a:endParaRPr lang="en-US" sz="2400" dirty="0" smtClean="0"/>
          </a:p>
          <a:p>
            <a:pPr lvl="2"/>
            <a:r>
              <a:rPr lang="en-GB" dirty="0" smtClean="0"/>
              <a:t>Wrong dose, choice, drug. </a:t>
            </a:r>
            <a:endParaRPr lang="en-US" sz="2000" dirty="0" smtClean="0"/>
          </a:p>
          <a:p>
            <a:pPr lvl="2"/>
            <a:r>
              <a:rPr lang="en-GB" dirty="0" smtClean="0"/>
              <a:t>Interaction</a:t>
            </a:r>
            <a:endParaRPr lang="en-US" sz="2000" dirty="0" smtClean="0"/>
          </a:p>
          <a:p>
            <a:pPr lvl="2"/>
            <a:r>
              <a:rPr lang="en-GB" dirty="0" smtClean="0"/>
              <a:t>Allergy checking</a:t>
            </a:r>
            <a:endParaRPr lang="en-US" sz="2000" dirty="0" smtClean="0"/>
          </a:p>
          <a:p>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FF0000"/>
                </a:solidFill>
              </a:rPr>
              <a:t>REASONS OF ERRORS AT PHARMACY</a:t>
            </a:r>
            <a:endParaRPr lang="en-US" sz="3200" dirty="0">
              <a:solidFill>
                <a:srgbClr val="FF0000"/>
              </a:solidFill>
            </a:endParaRPr>
          </a:p>
        </p:txBody>
      </p:sp>
      <p:sp>
        <p:nvSpPr>
          <p:cNvPr id="3" name="Content Placeholder 2"/>
          <p:cNvSpPr>
            <a:spLocks noGrp="1"/>
          </p:cNvSpPr>
          <p:nvPr>
            <p:ph idx="1"/>
          </p:nvPr>
        </p:nvSpPr>
        <p:spPr/>
        <p:txBody>
          <a:bodyPr>
            <a:normAutofit/>
          </a:bodyPr>
          <a:lstStyle/>
          <a:p>
            <a:r>
              <a:rPr lang="en-GB" sz="2400" dirty="0" smtClean="0"/>
              <a:t>Mistakes in identifying drugs </a:t>
            </a:r>
            <a:r>
              <a:rPr lang="en-US" sz="2400" dirty="0" smtClean="0"/>
              <a:t> – </a:t>
            </a:r>
            <a:r>
              <a:rPr lang="en-GB" sz="2400" dirty="0" err="1" smtClean="0"/>
              <a:t>Name,Packaging</a:t>
            </a:r>
            <a:endParaRPr lang="en-US" sz="2400" dirty="0" smtClean="0"/>
          </a:p>
          <a:p>
            <a:r>
              <a:rPr lang="en-US" sz="2400" dirty="0" smtClean="0"/>
              <a:t> </a:t>
            </a:r>
            <a:r>
              <a:rPr lang="en-GB" sz="2400" dirty="0" smtClean="0"/>
              <a:t>Misreading in case of  </a:t>
            </a:r>
            <a:r>
              <a:rPr lang="en-US" sz="2400" dirty="0" smtClean="0"/>
              <a:t>a Look A Like &amp; Sound A like</a:t>
            </a:r>
          </a:p>
          <a:p>
            <a:r>
              <a:rPr lang="en-US" sz="2400" dirty="0" smtClean="0"/>
              <a:t> </a:t>
            </a:r>
            <a:r>
              <a:rPr lang="en-US" sz="2400" dirty="0" smtClean="0"/>
              <a:t>Only a trainee available during Night Shift.</a:t>
            </a:r>
          </a:p>
          <a:p>
            <a:r>
              <a:rPr lang="en-US" sz="2400" dirty="0" smtClean="0"/>
              <a:t>Less </a:t>
            </a:r>
            <a:r>
              <a:rPr lang="en-US" sz="2400" dirty="0" smtClean="0"/>
              <a:t>Staff available</a:t>
            </a:r>
          </a:p>
          <a:p>
            <a:r>
              <a:rPr lang="en-US" sz="2400" dirty="0" smtClean="0"/>
              <a:t>6-8 </a:t>
            </a:r>
            <a:r>
              <a:rPr lang="en-US" sz="2400" dirty="0" smtClean="0"/>
              <a:t>drugs stored in a single box ,this causes confusion.</a:t>
            </a:r>
          </a:p>
          <a:p>
            <a:r>
              <a:rPr lang="en-US" sz="2400" b="1" dirty="0" smtClean="0"/>
              <a:t>Oral </a:t>
            </a:r>
            <a:r>
              <a:rPr lang="en-US" sz="2400" b="1" dirty="0" smtClean="0"/>
              <a:t>Orders :</a:t>
            </a:r>
            <a:r>
              <a:rPr lang="en-US" sz="2400" dirty="0" smtClean="0"/>
              <a:t>Drug orders given orally can be misunderstood, especially if they involve a </a:t>
            </a:r>
            <a:r>
              <a:rPr lang="en-US" sz="2400" b="1" dirty="0" smtClean="0"/>
              <a:t>LOOK A LIKE &amp; SOUND ALIKE</a:t>
            </a:r>
            <a:r>
              <a:rPr lang="en-US" sz="2400" dirty="0" smtClean="0"/>
              <a:t> .For example:  </a:t>
            </a:r>
            <a:r>
              <a:rPr lang="en-US" sz="2400" dirty="0" err="1" smtClean="0"/>
              <a:t>Mellaril</a:t>
            </a:r>
            <a:r>
              <a:rPr lang="en-US" sz="2400" dirty="0" smtClean="0"/>
              <a:t> &amp;</a:t>
            </a:r>
            <a:r>
              <a:rPr lang="en-US" sz="2400" dirty="0" err="1" smtClean="0"/>
              <a:t>Elavil</a:t>
            </a:r>
            <a:r>
              <a:rPr lang="en-US" sz="2400" dirty="0" smtClean="0"/>
              <a:t> , </a:t>
            </a:r>
            <a:r>
              <a:rPr lang="en-US" sz="2400" dirty="0" err="1" smtClean="0"/>
              <a:t>Cerebyx</a:t>
            </a:r>
            <a:r>
              <a:rPr lang="en-US" sz="2400" dirty="0" smtClean="0"/>
              <a:t>  &amp; Celebrex</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4" name="Content Placeholder 3"/>
          <p:cNvSpPr>
            <a:spLocks noGrp="1"/>
          </p:cNvSpPr>
          <p:nvPr>
            <p:ph idx="1"/>
          </p:nvPr>
        </p:nvSpPr>
        <p:spPr>
          <a:xfrm>
            <a:off x="457200" y="1600200"/>
            <a:ext cx="8229600" cy="5029200"/>
          </a:xfrm>
        </p:spPr>
        <p:txBody>
          <a:bodyPr>
            <a:normAutofit fontScale="62500" lnSpcReduction="20000"/>
          </a:bodyPr>
          <a:lstStyle/>
          <a:p>
            <a:pPr lvl="0"/>
            <a:r>
              <a:rPr lang="en-US" dirty="0" smtClean="0"/>
              <a:t>Drug Chart not maintained properly </a:t>
            </a:r>
          </a:p>
          <a:p>
            <a:pPr lvl="0"/>
            <a:endParaRPr lang="en-US" b="1" dirty="0" smtClean="0"/>
          </a:p>
          <a:p>
            <a:pPr lvl="0"/>
            <a:r>
              <a:rPr lang="en-US" dirty="0" smtClean="0"/>
              <a:t>Instruction not read properly or if in doubt they are not confirmed neither by their team Leader nor by the Doctor.</a:t>
            </a:r>
          </a:p>
          <a:p>
            <a:pPr lvl="0"/>
            <a:endParaRPr lang="en-US" b="1" dirty="0" smtClean="0"/>
          </a:p>
          <a:p>
            <a:pPr lvl="0"/>
            <a:r>
              <a:rPr lang="en-US" dirty="0" smtClean="0"/>
              <a:t>Usually errors happen during the change of the Shift</a:t>
            </a:r>
          </a:p>
          <a:p>
            <a:pPr lvl="0"/>
            <a:r>
              <a:rPr lang="en-US" b="1" dirty="0" smtClean="0"/>
              <a:t>Language Barrier</a:t>
            </a:r>
            <a:r>
              <a:rPr lang="en-US" dirty="0" smtClean="0"/>
              <a:t> – South Indian Nurses have problem in taking Verbal Orders.</a:t>
            </a:r>
          </a:p>
          <a:p>
            <a:pPr lvl="0"/>
            <a:endParaRPr lang="en-US" dirty="0" smtClean="0"/>
          </a:p>
          <a:p>
            <a:pPr lvl="0"/>
            <a:r>
              <a:rPr lang="en-US" b="1" dirty="0" smtClean="0"/>
              <a:t>Attrition Of staff</a:t>
            </a:r>
            <a:r>
              <a:rPr lang="en-US" dirty="0" smtClean="0"/>
              <a:t> during Jan and Feb.</a:t>
            </a:r>
          </a:p>
          <a:p>
            <a:pPr lvl="0"/>
            <a:endParaRPr lang="en-US" dirty="0" smtClean="0"/>
          </a:p>
          <a:p>
            <a:pPr lvl="0"/>
            <a:r>
              <a:rPr lang="en-US" dirty="0" smtClean="0"/>
              <a:t>More Patient Inflow in the month of Feb. as it was the foundation Month – Heavy Discounts on various Procedures.</a:t>
            </a:r>
          </a:p>
          <a:p>
            <a:pPr lvl="0"/>
            <a:endParaRPr lang="en-US" dirty="0" smtClean="0"/>
          </a:p>
          <a:p>
            <a:pPr lvl="0"/>
            <a:r>
              <a:rPr lang="en-US" dirty="0" smtClean="0"/>
              <a:t>Sometimes Confusion in Cut Tablets.</a:t>
            </a:r>
          </a:p>
          <a:p>
            <a:pPr>
              <a:buNone/>
            </a:pPr>
            <a:r>
              <a:rPr lang="en-US" dirty="0" smtClean="0"/>
              <a:t> </a:t>
            </a:r>
          </a:p>
          <a:p>
            <a:endParaRPr lang="en-US" dirty="0"/>
          </a:p>
        </p:txBody>
      </p:sp>
      <p:sp>
        <p:nvSpPr>
          <p:cNvPr id="5" name="Rectangle 4"/>
          <p:cNvSpPr/>
          <p:nvPr/>
        </p:nvSpPr>
        <p:spPr>
          <a:xfrm>
            <a:off x="914400" y="1066800"/>
            <a:ext cx="7543800" cy="461665"/>
          </a:xfrm>
          <a:prstGeom prst="rect">
            <a:avLst/>
          </a:prstGeom>
        </p:spPr>
        <p:txBody>
          <a:bodyPr wrap="square">
            <a:spAutoFit/>
          </a:bodyPr>
          <a:lstStyle/>
          <a:p>
            <a:r>
              <a:rPr lang="en-US" sz="2400" b="1" dirty="0" smtClean="0">
                <a:solidFill>
                  <a:srgbClr val="FF0000"/>
                </a:solidFill>
              </a:rPr>
              <a:t>REASONS OF ERRORS  DURING ADMINISTRATION</a:t>
            </a:r>
            <a:r>
              <a:rPr lang="en-US" b="1" dirty="0" smtClean="0"/>
              <a:t>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globe"/>
          <p:cNvPicPr>
            <a:picLocks noGrp="1" noChangeAspect="1" noChangeArrowheads="1"/>
          </p:cNvPicPr>
          <p:nvPr>
            <p:ph idx="1"/>
          </p:nvPr>
        </p:nvPicPr>
        <p:blipFill>
          <a:blip r:embed="rId2" cstate="print"/>
          <a:srcRect/>
          <a:stretch>
            <a:fillRect/>
          </a:stretch>
        </p:blipFill>
        <p:spPr bwMode="auto">
          <a:xfrm>
            <a:off x="228600" y="457200"/>
            <a:ext cx="7696200" cy="5638800"/>
          </a:xfrm>
          <a:prstGeom prst="rect">
            <a:avLst/>
          </a:prstGeom>
          <a:noFill/>
        </p:spPr>
      </p:pic>
      <p:sp>
        <p:nvSpPr>
          <p:cNvPr id="5" name="Rectangle 4"/>
          <p:cNvSpPr/>
          <p:nvPr/>
        </p:nvSpPr>
        <p:spPr>
          <a:xfrm>
            <a:off x="2590800" y="3962400"/>
            <a:ext cx="306494" cy="369332"/>
          </a:xfrm>
          <a:prstGeom prst="rect">
            <a:avLst/>
          </a:prstGeom>
        </p:spPr>
        <p:txBody>
          <a:bodyPr wrap="none">
            <a:spAutoFit/>
          </a:bodyPr>
          <a:lstStyle/>
          <a:p>
            <a:r>
              <a:rPr lang="en-US" sz="1600" dirty="0" smtClean="0">
                <a:latin typeface="Arial" pitchFamily="34" charset="0"/>
                <a:cs typeface="Arial" pitchFamily="34" charset="0"/>
              </a:rPr>
              <a:t> </a:t>
            </a:r>
            <a:r>
              <a:rPr lang="en-US" b="1" dirty="0" smtClean="0">
                <a:latin typeface="Arial" pitchFamily="34" charset="0"/>
                <a:cs typeface="Arial" pitchFamily="34" charset="0"/>
              </a:rPr>
              <a:t> </a:t>
            </a:r>
            <a:endParaRPr lang="en-US" sz="2400" dirty="0"/>
          </a:p>
        </p:txBody>
      </p:sp>
      <p:sp>
        <p:nvSpPr>
          <p:cNvPr id="7" name="Rectangle 6"/>
          <p:cNvSpPr/>
          <p:nvPr/>
        </p:nvSpPr>
        <p:spPr>
          <a:xfrm>
            <a:off x="2438400" y="2971800"/>
            <a:ext cx="3505200" cy="800219"/>
          </a:xfrm>
          <a:prstGeom prst="rect">
            <a:avLst/>
          </a:prstGeom>
        </p:spPr>
        <p:txBody>
          <a:bodyPr wrap="square">
            <a:spAutoFit/>
          </a:bodyPr>
          <a:lstStyle/>
          <a:p>
            <a:endParaRPr lang="en-US" b="1" dirty="0" smtClean="0">
              <a:latin typeface="Arial" pitchFamily="34" charset="0"/>
              <a:cs typeface="Arial" pitchFamily="34" charset="0"/>
            </a:endParaRPr>
          </a:p>
          <a:p>
            <a:r>
              <a:rPr lang="en-US" sz="2800" b="1" dirty="0" smtClean="0">
                <a:latin typeface="Arial" pitchFamily="34" charset="0"/>
                <a:cs typeface="Arial" pitchFamily="34" charset="0"/>
              </a:rPr>
              <a:t>  </a:t>
            </a:r>
            <a:endParaRPr lang="en-US" sz="2800" dirty="0"/>
          </a:p>
        </p:txBody>
      </p:sp>
      <p:sp>
        <p:nvSpPr>
          <p:cNvPr id="8" name="Rectangle 7"/>
          <p:cNvSpPr/>
          <p:nvPr/>
        </p:nvSpPr>
        <p:spPr>
          <a:xfrm>
            <a:off x="2590800" y="914400"/>
            <a:ext cx="3201462" cy="461665"/>
          </a:xfrm>
          <a:prstGeom prst="rect">
            <a:avLst/>
          </a:prstGeom>
        </p:spPr>
        <p:txBody>
          <a:bodyPr wrap="square">
            <a:spAutoFit/>
          </a:bodyPr>
          <a:lstStyle/>
          <a:p>
            <a:r>
              <a:rPr lang="en-US" sz="2400" b="1" dirty="0" smtClean="0">
                <a:latin typeface="Arial" pitchFamily="34" charset="0"/>
                <a:cs typeface="Arial" pitchFamily="34" charset="0"/>
              </a:rPr>
              <a:t>    </a:t>
            </a:r>
            <a:endParaRPr lang="en-US" sz="2400" dirty="0"/>
          </a:p>
        </p:txBody>
      </p:sp>
      <p:sp>
        <p:nvSpPr>
          <p:cNvPr id="10" name="Rectangle 9"/>
          <p:cNvSpPr/>
          <p:nvPr/>
        </p:nvSpPr>
        <p:spPr>
          <a:xfrm>
            <a:off x="1219200" y="762000"/>
            <a:ext cx="5715000" cy="769441"/>
          </a:xfrm>
          <a:prstGeom prst="rect">
            <a:avLst/>
          </a:prstGeom>
        </p:spPr>
        <p:txBody>
          <a:bodyPr wrap="square">
            <a:spAutoFit/>
          </a:bodyPr>
          <a:lstStyle/>
          <a:p>
            <a:r>
              <a:rPr lang="en-US" sz="2800" b="1" dirty="0" smtClean="0">
                <a:latin typeface="Arial" pitchFamily="34" charset="0"/>
                <a:cs typeface="Arial" pitchFamily="34" charset="0"/>
              </a:rPr>
              <a:t>  </a:t>
            </a:r>
            <a:r>
              <a:rPr lang="en-US" sz="4400" b="1" dirty="0" smtClean="0">
                <a:latin typeface="Arial" pitchFamily="34" charset="0"/>
                <a:cs typeface="Arial" pitchFamily="34" charset="0"/>
              </a:rPr>
              <a:t> METHODOLOGY</a:t>
            </a:r>
            <a:endParaRPr lang="en-US" sz="4400" dirty="0"/>
          </a:p>
        </p:txBody>
      </p:sp>
      <p:sp>
        <p:nvSpPr>
          <p:cNvPr id="11" name="Rectangle 10"/>
          <p:cNvSpPr/>
          <p:nvPr/>
        </p:nvSpPr>
        <p:spPr>
          <a:xfrm>
            <a:off x="2514600" y="1371600"/>
            <a:ext cx="3271994" cy="523220"/>
          </a:xfrm>
          <a:prstGeom prst="rect">
            <a:avLst/>
          </a:prstGeom>
        </p:spPr>
        <p:txBody>
          <a:bodyPr wrap="square">
            <a:spAutoFit/>
          </a:bodyPr>
          <a:lstStyle/>
          <a:p>
            <a:r>
              <a:rPr lang="en-US" sz="2800" b="1" dirty="0" smtClean="0">
                <a:latin typeface="Arial" pitchFamily="34" charset="0"/>
                <a:cs typeface="Arial" pitchFamily="34" charset="0"/>
              </a:rPr>
              <a:t> </a:t>
            </a:r>
            <a:endParaRPr lang="en-US" sz="2800" dirty="0"/>
          </a:p>
        </p:txBody>
      </p:sp>
      <p:sp>
        <p:nvSpPr>
          <p:cNvPr id="9" name="Rectangle 8"/>
          <p:cNvSpPr/>
          <p:nvPr/>
        </p:nvSpPr>
        <p:spPr>
          <a:xfrm>
            <a:off x="762000" y="2133600"/>
            <a:ext cx="7315200" cy="3416320"/>
          </a:xfrm>
          <a:prstGeom prst="rect">
            <a:avLst/>
          </a:prstGeom>
        </p:spPr>
        <p:txBody>
          <a:bodyPr wrap="square">
            <a:spAutoFit/>
          </a:bodyPr>
          <a:lstStyle/>
          <a:p>
            <a:r>
              <a:rPr lang="en-US" sz="2400" b="1" dirty="0" smtClean="0"/>
              <a:t>Study </a:t>
            </a:r>
            <a:r>
              <a:rPr lang="en-US" sz="2400" b="1" dirty="0" smtClean="0"/>
              <a:t> Design - </a:t>
            </a:r>
            <a:r>
              <a:rPr lang="en-US" sz="2400" b="1" dirty="0" smtClean="0"/>
              <a:t>CROSS – SECTIONAL and QUANTITATIVE  in nature</a:t>
            </a:r>
            <a:r>
              <a:rPr lang="en-US" sz="2400" b="1" dirty="0" smtClean="0"/>
              <a:t>.</a:t>
            </a:r>
          </a:p>
          <a:p>
            <a:endParaRPr lang="en-US" sz="2400" b="1" dirty="0" smtClean="0"/>
          </a:p>
          <a:p>
            <a:r>
              <a:rPr lang="en-US" sz="2400" b="1" dirty="0" smtClean="0"/>
              <a:t>PRIMARY DATA : Direct Observation of Various </a:t>
            </a:r>
            <a:r>
              <a:rPr lang="en-US" sz="2400" b="1" dirty="0" err="1" smtClean="0"/>
              <a:t>Opd’s</a:t>
            </a:r>
            <a:r>
              <a:rPr lang="en-US" sz="2400" b="1" dirty="0" smtClean="0"/>
              <a:t>, Pharmacy, Wards</a:t>
            </a:r>
          </a:p>
          <a:p>
            <a:endParaRPr lang="en-US" sz="2400" b="1" dirty="0" smtClean="0"/>
          </a:p>
          <a:p>
            <a:endParaRPr lang="en-US" sz="2400" b="1" dirty="0" smtClean="0"/>
          </a:p>
          <a:p>
            <a:endParaRPr lang="en-US" sz="2400" b="1" dirty="0" smtClean="0"/>
          </a:p>
          <a:p>
            <a:r>
              <a:rPr lang="en-US" sz="2400" b="1" dirty="0" smtClean="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pic>
        <p:nvPicPr>
          <p:cNvPr id="18434" name="Picture 2" descr="D:\ppt pics\recommendation.bmp"/>
          <p:cNvPicPr>
            <a:picLocks noGrp="1" noChangeAspect="1" noChangeArrowheads="1"/>
          </p:cNvPicPr>
          <p:nvPr>
            <p:ph idx="1"/>
          </p:nvPr>
        </p:nvPicPr>
        <p:blipFill>
          <a:blip r:embed="rId2" cstate="print"/>
          <a:srcRect/>
          <a:stretch>
            <a:fillRect/>
          </a:stretch>
        </p:blipFill>
        <p:spPr bwMode="auto">
          <a:xfrm>
            <a:off x="2476500" y="2372519"/>
            <a:ext cx="4191000" cy="2981325"/>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smtClean="0"/>
              <a:t>DOCTOR’S</a:t>
            </a:r>
            <a:endParaRPr lang="en-US" dirty="0"/>
          </a:p>
        </p:txBody>
      </p:sp>
      <p:sp>
        <p:nvSpPr>
          <p:cNvPr id="3" name="Content Placeholder 2"/>
          <p:cNvSpPr>
            <a:spLocks noGrp="1"/>
          </p:cNvSpPr>
          <p:nvPr>
            <p:ph idx="1"/>
          </p:nvPr>
        </p:nvSpPr>
        <p:spPr/>
        <p:txBody>
          <a:bodyPr>
            <a:normAutofit/>
          </a:bodyPr>
          <a:lstStyle/>
          <a:p>
            <a:endParaRPr lang="en-US" dirty="0" smtClean="0"/>
          </a:p>
          <a:p>
            <a:r>
              <a:rPr lang="en-GB" sz="2800" dirty="0" smtClean="0"/>
              <a:t>No </a:t>
            </a:r>
            <a:r>
              <a:rPr lang="en-GB" sz="2800" dirty="0" smtClean="0"/>
              <a:t>Verbal orders are allowed </a:t>
            </a:r>
            <a:endParaRPr lang="en-US" sz="2800" dirty="0" smtClean="0"/>
          </a:p>
          <a:p>
            <a:r>
              <a:rPr lang="en-GB" sz="2800" dirty="0" smtClean="0"/>
              <a:t>Weekly </a:t>
            </a:r>
            <a:r>
              <a:rPr lang="en-GB" sz="2800" dirty="0" smtClean="0"/>
              <a:t>File Audit </a:t>
            </a:r>
            <a:endParaRPr lang="en-US" sz="2800" dirty="0" smtClean="0"/>
          </a:p>
          <a:p>
            <a:r>
              <a:rPr lang="en-GB" sz="2800" dirty="0" smtClean="0"/>
              <a:t>Electronic </a:t>
            </a:r>
            <a:r>
              <a:rPr lang="en-GB" sz="2800" dirty="0" smtClean="0"/>
              <a:t>Pads were introduced.</a:t>
            </a:r>
            <a:endParaRPr lang="en-US" sz="2800" dirty="0" smtClean="0"/>
          </a:p>
          <a:p>
            <a:r>
              <a:rPr lang="en-GB" sz="2800" dirty="0" smtClean="0"/>
              <a:t>Filter </a:t>
            </a:r>
            <a:r>
              <a:rPr lang="en-GB" sz="2800" dirty="0" smtClean="0"/>
              <a:t>clinics</a:t>
            </a:r>
            <a:endParaRPr lang="en-US" sz="2800" dirty="0" smtClean="0"/>
          </a:p>
          <a:p>
            <a:r>
              <a:rPr lang="en-GB" sz="2800" dirty="0" smtClean="0"/>
              <a:t>Use </a:t>
            </a:r>
            <a:r>
              <a:rPr lang="en-GB" sz="2800" dirty="0" smtClean="0"/>
              <a:t>of  </a:t>
            </a:r>
            <a:r>
              <a:rPr lang="en-GB" sz="2800" b="1" dirty="0" smtClean="0"/>
              <a:t>Drug Formulary</a:t>
            </a:r>
            <a:r>
              <a:rPr lang="en-GB" sz="2800" dirty="0" smtClean="0"/>
              <a:t> made compulsory.</a:t>
            </a:r>
            <a:endParaRPr lang="en-US" sz="2800" dirty="0" smtClean="0"/>
          </a:p>
          <a:p>
            <a:r>
              <a:rPr lang="en-GB" sz="2800" b="1" dirty="0" smtClean="0"/>
              <a:t>PHYSICIAN  </a:t>
            </a:r>
            <a:r>
              <a:rPr lang="en-GB" sz="2800" b="1" dirty="0" smtClean="0"/>
              <a:t>PATIENT  </a:t>
            </a:r>
            <a:r>
              <a:rPr lang="en-GB" sz="2800" b="1" dirty="0" smtClean="0"/>
              <a:t>COMMUNICATION</a:t>
            </a:r>
          </a:p>
          <a:p>
            <a:r>
              <a:rPr lang="en-GB" sz="2800" b="1" dirty="0" smtClean="0"/>
              <a:t>TRAININGS </a:t>
            </a:r>
            <a:r>
              <a:rPr lang="en-GB" sz="2800" b="1" dirty="0" smtClean="0"/>
              <a:t>ON  SAFE PRESCRIBING</a:t>
            </a:r>
            <a:endParaRPr lang="en-US" sz="2800" dirty="0" smtClean="0"/>
          </a:p>
          <a:p>
            <a:endParaRPr lang="en-US" dirty="0"/>
          </a:p>
        </p:txBody>
      </p:sp>
      <p:pic>
        <p:nvPicPr>
          <p:cNvPr id="4" name="Picture 2" descr="C:\Documents and Settings\asian\Desktop\ALOS\DSC02770.JPG"/>
          <p:cNvPicPr>
            <a:picLocks noChangeAspect="1" noChangeArrowheads="1"/>
          </p:cNvPicPr>
          <p:nvPr/>
        </p:nvPicPr>
        <p:blipFill>
          <a:blip r:embed="rId2" cstate="print"/>
          <a:srcRect/>
          <a:stretch>
            <a:fillRect/>
          </a:stretch>
        </p:blipFill>
        <p:spPr bwMode="auto">
          <a:xfrm rot="16200000">
            <a:off x="6193036" y="2722364"/>
            <a:ext cx="1482329" cy="91440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smtClean="0"/>
              <a:t>PHARMACY</a:t>
            </a:r>
            <a:endParaRPr lang="en-US" dirty="0"/>
          </a:p>
        </p:txBody>
      </p:sp>
      <p:sp>
        <p:nvSpPr>
          <p:cNvPr id="3" name="Content Placeholder 2"/>
          <p:cNvSpPr>
            <a:spLocks noGrp="1"/>
          </p:cNvSpPr>
          <p:nvPr>
            <p:ph idx="1"/>
          </p:nvPr>
        </p:nvSpPr>
        <p:spPr/>
        <p:txBody>
          <a:bodyPr>
            <a:normAutofit fontScale="70000" lnSpcReduction="20000"/>
          </a:bodyPr>
          <a:lstStyle/>
          <a:p>
            <a:endParaRPr lang="en-US" dirty="0" smtClean="0"/>
          </a:p>
          <a:p>
            <a:endParaRPr lang="en-US" dirty="0" smtClean="0"/>
          </a:p>
          <a:p>
            <a:r>
              <a:rPr lang="en-US" dirty="0" smtClean="0"/>
              <a:t>1.Look Alike – Sound Alike Drug List to be displayed at relevant place at the Pharmacy.</a:t>
            </a:r>
          </a:p>
          <a:p>
            <a:r>
              <a:rPr lang="en-US" dirty="0" smtClean="0"/>
              <a:t>2.Prescription to be  checked by the clinical pharmacist and not Trainees.</a:t>
            </a:r>
          </a:p>
          <a:p>
            <a:r>
              <a:rPr lang="en-US" dirty="0" smtClean="0"/>
              <a:t>3. Substitute Of Drugs should not be given.</a:t>
            </a:r>
          </a:p>
          <a:p>
            <a:r>
              <a:rPr lang="en-US" dirty="0" smtClean="0"/>
              <a:t>4.Trained Staff to be kept for the night Shift.</a:t>
            </a:r>
          </a:p>
          <a:p>
            <a:r>
              <a:rPr lang="en-US" dirty="0" smtClean="0"/>
              <a:t>5. Single Tablet not to be Dispensed</a:t>
            </a:r>
          </a:p>
          <a:p>
            <a:r>
              <a:rPr lang="en-US" dirty="0" smtClean="0"/>
              <a:t>6. 2-3 drugs to be kept in the single Drug Box instead of Multiple Drugs.</a:t>
            </a:r>
          </a:p>
          <a:p>
            <a:r>
              <a:rPr lang="en-US" dirty="0" smtClean="0"/>
              <a:t>7.Double Check should be done before dispensing and time to be taken</a:t>
            </a:r>
            <a:r>
              <a:rPr lang="en-GB" dirty="0" smtClean="0"/>
              <a:t> to read labels.</a:t>
            </a:r>
            <a:endParaRPr lang="en-US" dirty="0" smtClean="0"/>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smtClean="0"/>
              <a:t>NURSING </a:t>
            </a:r>
            <a:endParaRPr lang="en-US" dirty="0"/>
          </a:p>
        </p:txBody>
      </p:sp>
      <p:sp>
        <p:nvSpPr>
          <p:cNvPr id="3" name="Content Placeholder 2"/>
          <p:cNvSpPr>
            <a:spLocks noGrp="1"/>
          </p:cNvSpPr>
          <p:nvPr>
            <p:ph idx="1"/>
          </p:nvPr>
        </p:nvSpPr>
        <p:spPr/>
        <p:txBody>
          <a:bodyPr>
            <a:normAutofit fontScale="85000" lnSpcReduction="20000"/>
          </a:bodyPr>
          <a:lstStyle/>
          <a:p>
            <a:endParaRPr lang="en-US" dirty="0" smtClean="0"/>
          </a:p>
          <a:p>
            <a:endParaRPr lang="en-US" dirty="0" smtClean="0"/>
          </a:p>
          <a:p>
            <a:r>
              <a:rPr lang="en-GB" dirty="0" smtClean="0"/>
              <a:t>Drug </a:t>
            </a:r>
            <a:r>
              <a:rPr lang="en-GB" dirty="0" smtClean="0"/>
              <a:t>Chart to be maintained properly – Signed and Timed</a:t>
            </a:r>
            <a:endParaRPr lang="en-US" dirty="0" smtClean="0"/>
          </a:p>
          <a:p>
            <a:r>
              <a:rPr lang="en-GB" dirty="0" smtClean="0"/>
              <a:t>No </a:t>
            </a:r>
            <a:r>
              <a:rPr lang="en-GB" dirty="0" smtClean="0"/>
              <a:t>verbal Orders to be taken.</a:t>
            </a:r>
            <a:endParaRPr lang="en-US" dirty="0" smtClean="0"/>
          </a:p>
          <a:p>
            <a:r>
              <a:rPr lang="en-GB" dirty="0" smtClean="0"/>
              <a:t>Trainee </a:t>
            </a:r>
            <a:r>
              <a:rPr lang="en-GB" dirty="0" smtClean="0"/>
              <a:t>nurses should not be given the task of administration of Drugs.</a:t>
            </a:r>
            <a:endParaRPr lang="en-US" dirty="0" smtClean="0"/>
          </a:p>
          <a:p>
            <a:r>
              <a:rPr lang="en-GB" dirty="0" smtClean="0"/>
              <a:t>Proper </a:t>
            </a:r>
            <a:r>
              <a:rPr lang="en-GB" dirty="0" smtClean="0"/>
              <a:t>training sessions </a:t>
            </a:r>
            <a:endParaRPr lang="en-US" dirty="0" smtClean="0"/>
          </a:p>
          <a:p>
            <a:r>
              <a:rPr lang="en-GB" dirty="0" smtClean="0"/>
              <a:t>Shift </a:t>
            </a:r>
            <a:r>
              <a:rPr lang="en-GB" dirty="0" smtClean="0"/>
              <a:t>Change Over Register to be Maintained .</a:t>
            </a:r>
            <a:endParaRPr lang="en-US" dirty="0" smtClean="0"/>
          </a:p>
          <a:p>
            <a:r>
              <a:rPr lang="en-GB" dirty="0" smtClean="0"/>
              <a:t>Double </a:t>
            </a:r>
            <a:r>
              <a:rPr lang="en-GB" dirty="0" smtClean="0"/>
              <a:t>Check of Drugs should be done – before administration of Drugs .</a:t>
            </a:r>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838200"/>
            <a:ext cx="5256504" cy="646331"/>
          </a:xfrm>
          <a:prstGeom prst="rect">
            <a:avLst/>
          </a:prstGeom>
        </p:spPr>
        <p:txBody>
          <a:bodyPr wrap="none">
            <a:spAutoFit/>
          </a:bodyPr>
          <a:lstStyle/>
          <a:p>
            <a:r>
              <a:rPr lang="en-US" sz="3600" dirty="0" smtClean="0">
                <a:cs typeface="Arial" charset="0"/>
              </a:rPr>
              <a:t>Implement “safe practices”</a:t>
            </a:r>
            <a:endParaRPr lang="en-US" sz="3600" dirty="0"/>
          </a:p>
        </p:txBody>
      </p:sp>
      <p:sp>
        <p:nvSpPr>
          <p:cNvPr id="3" name="Rectangle 2"/>
          <p:cNvSpPr/>
          <p:nvPr/>
        </p:nvSpPr>
        <p:spPr>
          <a:xfrm>
            <a:off x="1143000" y="2667001"/>
            <a:ext cx="6858000" cy="1421928"/>
          </a:xfrm>
          <a:prstGeom prst="rect">
            <a:avLst/>
          </a:prstGeom>
        </p:spPr>
        <p:txBody>
          <a:bodyPr wrap="square">
            <a:spAutoFit/>
          </a:bodyPr>
          <a:lstStyle/>
          <a:p>
            <a:pPr algn="ctr">
              <a:lnSpc>
                <a:spcPct val="90000"/>
              </a:lnSpc>
              <a:spcBef>
                <a:spcPct val="50000"/>
              </a:spcBef>
              <a:buClr>
                <a:srgbClr val="FF3300"/>
              </a:buClr>
              <a:buSzPct val="75000"/>
            </a:pPr>
            <a:r>
              <a:rPr lang="en-US" sz="3200" dirty="0" smtClean="0">
                <a:solidFill>
                  <a:srgbClr val="800080"/>
                </a:solidFill>
                <a:latin typeface="Comic Sans MS" pitchFamily="66" charset="0"/>
                <a:cs typeface="Arial" charset="0"/>
              </a:rPr>
              <a:t>Design work so that it is easy to do it “Right” and hard to do it “Wrong”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9458" name="Picture 2" descr="D:\ppt pics\1386862767WhimsicalNoahsArkThankYouCards1.jpg"/>
          <p:cNvPicPr>
            <a:picLocks noGrp="1" noChangeAspect="1" noChangeArrowheads="1"/>
          </p:cNvPicPr>
          <p:nvPr>
            <p:ph idx="1"/>
          </p:nvPr>
        </p:nvPicPr>
        <p:blipFill>
          <a:blip r:embed="rId2" cstate="print"/>
          <a:srcRect/>
          <a:stretch>
            <a:fillRect/>
          </a:stretch>
        </p:blipFill>
        <p:spPr bwMode="auto">
          <a:xfrm>
            <a:off x="685800" y="685800"/>
            <a:ext cx="8077200" cy="536178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8913" name="Picture 3" descr="F:\VIEW2 DHOLPUR (20th may 09).jpg"/>
          <p:cNvPicPr>
            <a:picLocks noChangeAspect="1" noChangeArrowheads="1"/>
          </p:cNvPicPr>
          <p:nvPr/>
        </p:nvPicPr>
        <p:blipFill>
          <a:blip r:embed="rId2" cstate="print">
            <a:lum bright="48000" contrast="-30000"/>
          </a:blip>
          <a:srcRect/>
          <a:stretch>
            <a:fillRect/>
          </a:stretch>
        </p:blipFill>
        <p:spPr bwMode="auto">
          <a:xfrm>
            <a:off x="228600" y="381000"/>
            <a:ext cx="8475663" cy="6273800"/>
          </a:xfrm>
          <a:prstGeom prst="rect">
            <a:avLst/>
          </a:prstGeom>
          <a:noFill/>
          <a:ln w="9525">
            <a:noFill/>
            <a:miter lim="800000"/>
            <a:headEnd/>
            <a:tailEnd/>
          </a:ln>
        </p:spPr>
      </p:pic>
      <p:sp>
        <p:nvSpPr>
          <p:cNvPr id="5" name="Rectangle 4"/>
          <p:cNvSpPr/>
          <p:nvPr/>
        </p:nvSpPr>
        <p:spPr>
          <a:xfrm>
            <a:off x="609600" y="1222242"/>
            <a:ext cx="7467600" cy="5558445"/>
          </a:xfrm>
          <a:prstGeom prst="rect">
            <a:avLst/>
          </a:prstGeom>
        </p:spPr>
        <p:txBody>
          <a:bodyPr wrap="square">
            <a:spAutoFit/>
          </a:bodyPr>
          <a:lstStyle/>
          <a:p>
            <a:pPr marL="342900" indent="-342900" algn="just">
              <a:lnSpc>
                <a:spcPct val="80000"/>
              </a:lnSpc>
              <a:spcBef>
                <a:spcPct val="20000"/>
              </a:spcBef>
              <a:buFont typeface="Arial" pitchFamily="34" charset="0"/>
              <a:buChar char="•"/>
            </a:pPr>
            <a:r>
              <a:rPr lang="en-US" sz="2400" b="1" dirty="0" smtClean="0">
                <a:latin typeface="Arial Narrow" pitchFamily="34" charset="0"/>
              </a:rPr>
              <a:t>350 bedded Super specialty tertiary care hospital with cancer centre in sector 21A, Faridabad.</a:t>
            </a:r>
          </a:p>
          <a:p>
            <a:pPr marL="342900" indent="-342900" algn="just">
              <a:lnSpc>
                <a:spcPct val="80000"/>
              </a:lnSpc>
              <a:spcBef>
                <a:spcPct val="20000"/>
              </a:spcBef>
            </a:pPr>
            <a:endParaRPr lang="en-US" sz="2400" b="1" dirty="0" smtClean="0">
              <a:latin typeface="Arial Narrow" pitchFamily="34" charset="0"/>
            </a:endParaRPr>
          </a:p>
          <a:p>
            <a:pPr marL="342900" indent="-342900" algn="just">
              <a:lnSpc>
                <a:spcPct val="80000"/>
              </a:lnSpc>
              <a:spcBef>
                <a:spcPct val="20000"/>
              </a:spcBef>
              <a:buFont typeface="Arial" pitchFamily="34" charset="0"/>
              <a:buChar char="•"/>
            </a:pPr>
            <a:r>
              <a:rPr lang="en-US" sz="2400" b="1" dirty="0" smtClean="0">
                <a:latin typeface="Arial Narrow" pitchFamily="34" charset="0"/>
              </a:rPr>
              <a:t>First hospital in Faridabad to offer a one stop healthcare solution.</a:t>
            </a:r>
          </a:p>
          <a:p>
            <a:pPr marL="342900" indent="-342900" algn="just">
              <a:lnSpc>
                <a:spcPct val="80000"/>
              </a:lnSpc>
              <a:spcBef>
                <a:spcPct val="20000"/>
              </a:spcBef>
            </a:pPr>
            <a:endParaRPr lang="en-US" sz="2400" b="1" dirty="0" smtClean="0">
              <a:latin typeface="Arial Narrow" pitchFamily="34" charset="0"/>
            </a:endParaRPr>
          </a:p>
          <a:p>
            <a:pPr marL="342900" indent="-342900" algn="just">
              <a:lnSpc>
                <a:spcPct val="80000"/>
              </a:lnSpc>
              <a:spcBef>
                <a:spcPct val="20000"/>
              </a:spcBef>
              <a:buFont typeface="Arial" pitchFamily="34" charset="0"/>
              <a:buChar char="•"/>
            </a:pPr>
            <a:r>
              <a:rPr lang="en-US" sz="2400" b="1" dirty="0" smtClean="0">
                <a:latin typeface="Arial Narrow" pitchFamily="34" charset="0"/>
              </a:rPr>
              <a:t>Conveniently accessible from Delhi, NCR and other parts of North India. </a:t>
            </a:r>
          </a:p>
          <a:p>
            <a:pPr marL="342900" indent="-342900" algn="just">
              <a:lnSpc>
                <a:spcPct val="80000"/>
              </a:lnSpc>
              <a:spcBef>
                <a:spcPct val="20000"/>
              </a:spcBef>
            </a:pPr>
            <a:r>
              <a:rPr lang="en-US" sz="2400" b="1" dirty="0" smtClean="0">
                <a:latin typeface="Arial Narrow" pitchFamily="34" charset="0"/>
              </a:rPr>
              <a:t>                    -      5 Km From New Delhi </a:t>
            </a:r>
          </a:p>
          <a:p>
            <a:pPr marL="342900" indent="-342900" algn="just">
              <a:lnSpc>
                <a:spcPct val="80000"/>
              </a:lnSpc>
              <a:spcBef>
                <a:spcPct val="20000"/>
              </a:spcBef>
            </a:pPr>
            <a:r>
              <a:rPr lang="en-US" sz="2400" b="1" dirty="0" smtClean="0">
                <a:latin typeface="Arial Narrow" pitchFamily="34" charset="0"/>
              </a:rPr>
              <a:t>                    -      22 Km from </a:t>
            </a:r>
            <a:r>
              <a:rPr lang="en-US" sz="2400" b="1" dirty="0" err="1" smtClean="0">
                <a:latin typeface="Arial Narrow" pitchFamily="34" charset="0"/>
              </a:rPr>
              <a:t>Gurgaon</a:t>
            </a:r>
            <a:endParaRPr lang="en-US" sz="2400" b="1" dirty="0" smtClean="0">
              <a:latin typeface="Arial Narrow" pitchFamily="34" charset="0"/>
            </a:endParaRPr>
          </a:p>
          <a:p>
            <a:pPr marL="342900" indent="-342900" algn="just">
              <a:lnSpc>
                <a:spcPct val="80000"/>
              </a:lnSpc>
              <a:spcBef>
                <a:spcPct val="20000"/>
              </a:spcBef>
            </a:pPr>
            <a:endParaRPr lang="en-US" sz="2400" b="1" dirty="0" smtClean="0">
              <a:latin typeface="Arial Narrow" pitchFamily="34" charset="0"/>
            </a:endParaRPr>
          </a:p>
          <a:p>
            <a:pPr marL="342900" indent="-342900" algn="just">
              <a:lnSpc>
                <a:spcPct val="80000"/>
              </a:lnSpc>
              <a:spcBef>
                <a:spcPct val="20000"/>
              </a:spcBef>
              <a:buFont typeface="Arial" pitchFamily="34" charset="0"/>
              <a:buChar char="•"/>
            </a:pPr>
            <a:r>
              <a:rPr lang="en-US" sz="2400" b="1" dirty="0" smtClean="0">
                <a:latin typeface="Arial Narrow" pitchFamily="34" charset="0"/>
              </a:rPr>
              <a:t>Hospital is managed &amp; run by India’s most skilled medical professionals offering a patients &amp; doctor friendly environment.</a:t>
            </a:r>
          </a:p>
          <a:p>
            <a:pPr marL="342900" indent="-342900" algn="just">
              <a:lnSpc>
                <a:spcPct val="80000"/>
              </a:lnSpc>
              <a:spcBef>
                <a:spcPct val="20000"/>
              </a:spcBef>
            </a:pPr>
            <a:endParaRPr lang="en-US" sz="2400" b="1" dirty="0" smtClean="0">
              <a:latin typeface="Arial Narrow" pitchFamily="34" charset="0"/>
            </a:endParaRPr>
          </a:p>
          <a:p>
            <a:pPr marL="342900" indent="-342900" algn="just">
              <a:lnSpc>
                <a:spcPct val="80000"/>
              </a:lnSpc>
              <a:spcBef>
                <a:spcPct val="20000"/>
              </a:spcBef>
              <a:buFont typeface="Arial" pitchFamily="34" charset="0"/>
              <a:buChar char="•"/>
            </a:pPr>
            <a:r>
              <a:rPr lang="en-US" sz="2400" b="1" dirty="0" smtClean="0">
                <a:latin typeface="Arial Narrow" pitchFamily="34" charset="0"/>
              </a:rPr>
              <a:t>Bed Space ratio 1200 sq ft/ bed.</a:t>
            </a:r>
            <a:endParaRPr lang="en-US" sz="2400" b="1" dirty="0">
              <a:latin typeface="Arial Narrow"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INTERNSHIP</a:t>
            </a:r>
            <a:endParaRPr lang="en-US" dirty="0"/>
          </a:p>
        </p:txBody>
      </p:sp>
      <p:sp>
        <p:nvSpPr>
          <p:cNvPr id="3" name="Content Placeholder 2"/>
          <p:cNvSpPr>
            <a:spLocks noGrp="1"/>
          </p:cNvSpPr>
          <p:nvPr>
            <p:ph idx="1"/>
          </p:nvPr>
        </p:nvSpPr>
        <p:spPr/>
        <p:txBody>
          <a:bodyPr>
            <a:normAutofit lnSpcReduction="10000"/>
          </a:bodyPr>
          <a:lstStyle/>
          <a:p>
            <a:pPr lvl="0"/>
            <a:r>
              <a:rPr lang="en-US" sz="3000" dirty="0" smtClean="0"/>
              <a:t> Learn the whole process of NABH preparation</a:t>
            </a:r>
          </a:p>
          <a:p>
            <a:pPr lvl="0"/>
            <a:r>
              <a:rPr lang="en-US" sz="3000" dirty="0" smtClean="0"/>
              <a:t>Formulating policies </a:t>
            </a:r>
          </a:p>
          <a:p>
            <a:pPr lvl="0"/>
            <a:r>
              <a:rPr lang="en-US" sz="3000" dirty="0" smtClean="0"/>
              <a:t>Designing Of New Forms</a:t>
            </a:r>
          </a:p>
          <a:p>
            <a:pPr lvl="0"/>
            <a:r>
              <a:rPr lang="en-US" sz="3000" dirty="0" smtClean="0"/>
              <a:t>Monitoring of quality indicators</a:t>
            </a:r>
          </a:p>
          <a:p>
            <a:pPr lvl="0"/>
            <a:r>
              <a:rPr lang="en-US" sz="3000" dirty="0" smtClean="0"/>
              <a:t>Learned to Do  Internal audit -Member Of Quality Assurance Team</a:t>
            </a:r>
          </a:p>
          <a:p>
            <a:pPr lvl="0"/>
            <a:r>
              <a:rPr lang="en-US" sz="3000" dirty="0" smtClean="0"/>
              <a:t>Sensitization Of NABH to the Hospital Staff.</a:t>
            </a:r>
          </a:p>
          <a:p>
            <a:r>
              <a:rPr lang="en-US" sz="3000" dirty="0" smtClean="0"/>
              <a:t>Worked in team for the closure of the Non – compliance identified during Pre – assessment.</a:t>
            </a:r>
          </a:p>
          <a:p>
            <a:pPr lvl="0"/>
            <a:endParaRPr lang="en-US" dirty="0" smtClean="0"/>
          </a:p>
          <a:p>
            <a:endParaRPr lang="en-US" dirty="0"/>
          </a:p>
        </p:txBody>
      </p:sp>
      <p:pic>
        <p:nvPicPr>
          <p:cNvPr id="4" name="Picture 3" descr="http://www.aimsindia.co.in/images/ASIAN.jpg">
            <a:hlinkClick r:id="rId2"/>
          </p:cNvPr>
          <p:cNvPicPr/>
          <p:nvPr/>
        </p:nvPicPr>
        <p:blipFill>
          <a:blip r:embed="rId3" cstate="print"/>
          <a:srcRect/>
          <a:stretch>
            <a:fillRect/>
          </a:stretch>
        </p:blipFill>
        <p:spPr bwMode="auto">
          <a:xfrm>
            <a:off x="6324600" y="152400"/>
            <a:ext cx="2399857" cy="1524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5" descr="clip_image001"/>
          <p:cNvPicPr>
            <a:picLocks noChangeAspect="1" noChangeArrowheads="1"/>
          </p:cNvPicPr>
          <p:nvPr/>
        </p:nvPicPr>
        <p:blipFill>
          <a:blip r:embed="rId2" cstate="print"/>
          <a:srcRect/>
          <a:stretch>
            <a:fillRect/>
          </a:stretch>
        </p:blipFill>
        <p:spPr bwMode="auto">
          <a:xfrm>
            <a:off x="0" y="228600"/>
            <a:ext cx="9144000" cy="6705600"/>
          </a:xfrm>
          <a:prstGeom prst="rect">
            <a:avLst/>
          </a:prstGeom>
          <a:noFill/>
          <a:ln>
            <a:miter lim="800000"/>
            <a:headEnd/>
            <a:tailEnd/>
          </a:ln>
        </p:spPr>
      </p:pic>
      <p:sp>
        <p:nvSpPr>
          <p:cNvPr id="5" name="Rectangle 4"/>
          <p:cNvSpPr/>
          <p:nvPr/>
        </p:nvSpPr>
        <p:spPr>
          <a:xfrm>
            <a:off x="1905000" y="457200"/>
            <a:ext cx="5334000" cy="914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b="1" dirty="0" smtClean="0"/>
              <a:t>MEDICATION ERROR </a:t>
            </a:r>
            <a:endParaRPr lang="en-US" sz="32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2762251"/>
          </a:xfrm>
        </p:spPr>
        <p:txBody>
          <a:bodyPr>
            <a:noAutofit/>
          </a:bodyPr>
          <a:lstStyle/>
          <a:p>
            <a:r>
              <a:rPr lang="en-US" sz="2800" b="1" dirty="0" smtClean="0">
                <a:latin typeface="Arial" pitchFamily="34" charset="0"/>
                <a:cs typeface="Arial" pitchFamily="34" charset="0"/>
              </a:rPr>
              <a:t/>
            </a:r>
            <a:br>
              <a:rPr lang="en-US" sz="2800" b="1" dirty="0" smtClean="0">
                <a:latin typeface="Arial" pitchFamily="34" charset="0"/>
                <a:cs typeface="Arial" pitchFamily="34" charset="0"/>
              </a:rPr>
            </a:br>
            <a:r>
              <a:rPr lang="en-US" sz="2800" b="1" dirty="0" smtClean="0">
                <a:latin typeface="Arial" pitchFamily="34" charset="0"/>
                <a:cs typeface="Arial" pitchFamily="34" charset="0"/>
              </a:rPr>
              <a:t/>
            </a:r>
            <a:br>
              <a:rPr lang="en-US" sz="2800" b="1" dirty="0" smtClean="0">
                <a:latin typeface="Arial" pitchFamily="34" charset="0"/>
                <a:cs typeface="Arial" pitchFamily="34" charset="0"/>
              </a:rPr>
            </a:br>
            <a:r>
              <a:rPr lang="en-US" sz="2800" b="1" dirty="0" smtClean="0">
                <a:latin typeface="Arial" pitchFamily="34" charset="0"/>
                <a:cs typeface="Arial" pitchFamily="34" charset="0"/>
              </a:rPr>
              <a:t> </a:t>
            </a:r>
            <a:br>
              <a:rPr lang="en-US" sz="2800" b="1" dirty="0" smtClean="0">
                <a:latin typeface="Arial" pitchFamily="34" charset="0"/>
                <a:cs typeface="Arial" pitchFamily="34" charset="0"/>
              </a:rPr>
            </a:br>
            <a:r>
              <a:rPr lang="en-US" sz="2800" b="1" dirty="0" smtClean="0">
                <a:latin typeface="Arial" pitchFamily="34" charset="0"/>
                <a:cs typeface="Arial" pitchFamily="34" charset="0"/>
              </a:rPr>
              <a:t>"A medication error is any preventable event that may cause or lead to inappropriate medication use or patient harm while the medication is in the control of the health care professional, patient, or consumer. </a:t>
            </a:r>
            <a:endParaRPr lang="en-US" sz="2800" dirty="0">
              <a:latin typeface="Arial" pitchFamily="34" charset="0"/>
              <a:cs typeface="Arial" pitchFamily="34" charset="0"/>
            </a:endParaRPr>
          </a:p>
        </p:txBody>
      </p:sp>
      <p:sp>
        <p:nvSpPr>
          <p:cNvPr id="3" name="Subtitle 2"/>
          <p:cNvSpPr>
            <a:spLocks noGrp="1"/>
          </p:cNvSpPr>
          <p:nvPr>
            <p:ph type="subTitle" idx="1"/>
          </p:nvPr>
        </p:nvSpPr>
        <p:spPr/>
        <p:txBody>
          <a:bodyPr/>
          <a:lstStyle/>
          <a:p>
            <a:endParaRPr lang="en-US" dirty="0"/>
          </a:p>
        </p:txBody>
      </p:sp>
      <p:pic>
        <p:nvPicPr>
          <p:cNvPr id="6" name="Picture 4" descr="Medication%20Management"/>
          <p:cNvPicPr>
            <a:picLocks noChangeAspect="1" noChangeArrowheads="1"/>
          </p:cNvPicPr>
          <p:nvPr/>
        </p:nvPicPr>
        <p:blipFill>
          <a:blip r:embed="rId2" cstate="print"/>
          <a:srcRect/>
          <a:stretch>
            <a:fillRect/>
          </a:stretch>
        </p:blipFill>
        <p:spPr bwMode="auto">
          <a:xfrm>
            <a:off x="381000" y="4191000"/>
            <a:ext cx="2408238" cy="2514600"/>
          </a:xfrm>
          <a:prstGeom prst="rect">
            <a:avLst/>
          </a:prstGeom>
          <a:noFill/>
          <a:ln>
            <a:miter lim="800000"/>
            <a:headEnd/>
            <a:tailEnd/>
          </a:ln>
        </p:spPr>
      </p:pic>
      <p:pic>
        <p:nvPicPr>
          <p:cNvPr id="8" name="Picture 17" descr="your_medicines"/>
          <p:cNvPicPr>
            <a:picLocks noChangeAspect="1" noChangeArrowheads="1"/>
          </p:cNvPicPr>
          <p:nvPr/>
        </p:nvPicPr>
        <p:blipFill>
          <a:blip r:embed="rId3" cstate="print"/>
          <a:srcRect/>
          <a:stretch>
            <a:fillRect/>
          </a:stretch>
        </p:blipFill>
        <p:spPr bwMode="auto">
          <a:xfrm>
            <a:off x="6477000" y="0"/>
            <a:ext cx="2667000" cy="1778000"/>
          </a:xfrm>
          <a:prstGeom prst="rect">
            <a:avLst/>
          </a:prstGeom>
          <a:noFill/>
          <a:ln w="9525">
            <a:noFill/>
            <a:miter lim="800000"/>
            <a:headEnd/>
            <a:tailEnd/>
          </a:ln>
        </p:spPr>
      </p:pic>
      <p:sp>
        <p:nvSpPr>
          <p:cNvPr id="7" name="Subtitle 6"/>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2"/>
          <p:cNvSpPr>
            <a:spLocks noGrp="1" noChangeArrowheads="1"/>
          </p:cNvSpPr>
          <p:nvPr>
            <p:ph idx="1"/>
          </p:nvPr>
        </p:nvSpPr>
        <p:spPr bwMode="auto">
          <a:xfrm>
            <a:off x="457200" y="1600200"/>
            <a:ext cx="8229600" cy="523220"/>
          </a:xfrm>
          <a:prstGeom prst="rect">
            <a:avLst/>
          </a:prstGeom>
          <a:noFill/>
          <a:ln w="9525">
            <a:noFill/>
            <a:miter lim="800000"/>
            <a:headEnd/>
            <a:tailEnd/>
          </a:ln>
          <a:effectLst/>
        </p:spPr>
        <p:txBody>
          <a:bodyPr>
            <a:spAutoFit/>
          </a:bodyPr>
          <a:lstStyle/>
          <a:p>
            <a:pPr eaLnBrk="0" hangingPunct="0">
              <a:buClr>
                <a:srgbClr val="FF3300"/>
              </a:buClr>
              <a:buFont typeface="Wingdings" pitchFamily="2" charset="2"/>
              <a:buNone/>
            </a:pPr>
            <a:r>
              <a:rPr lang="en-US" sz="2800" b="1" u="sng" dirty="0" smtClean="0">
                <a:latin typeface="Arial Rounded MT Bold" pitchFamily="34" charset="0"/>
              </a:rPr>
              <a:t>Prescribing</a:t>
            </a:r>
            <a:endParaRPr lang="en-US" sz="2800" b="1" dirty="0">
              <a:effectLst>
                <a:outerShdw blurRad="38100" dist="38100" dir="2700000" algn="tl">
                  <a:srgbClr val="C0C0C0"/>
                </a:outerShdw>
              </a:effectLst>
            </a:endParaRPr>
          </a:p>
        </p:txBody>
      </p:sp>
      <p:sp>
        <p:nvSpPr>
          <p:cNvPr id="5" name="Rectangle 12"/>
          <p:cNvSpPr>
            <a:spLocks noGrp="1" noChangeArrowheads="1"/>
          </p:cNvSpPr>
          <p:nvPr>
            <p:ph type="title"/>
          </p:nvPr>
        </p:nvSpPr>
        <p:spPr bwMode="auto">
          <a:prstGeom prst="rect">
            <a:avLst/>
          </a:prstGeom>
          <a:noFill/>
          <a:ln w="9525">
            <a:noFill/>
            <a:miter lim="800000"/>
            <a:headEnd/>
            <a:tailEnd/>
          </a:ln>
          <a:effectLst/>
        </p:spPr>
        <p:txBody>
          <a:bodyPr>
            <a:spAutoFit/>
          </a:bodyPr>
          <a:lstStyle/>
          <a:p>
            <a:pPr eaLnBrk="0" hangingPunct="0">
              <a:buClr>
                <a:srgbClr val="FF3300"/>
              </a:buClr>
              <a:buFont typeface="Wingdings" pitchFamily="2" charset="2"/>
              <a:buNone/>
            </a:pPr>
            <a:r>
              <a:rPr lang="en-US" sz="2800" b="1"/>
              <a:t>Medication-Use</a:t>
            </a:r>
            <a:r>
              <a:rPr lang="en-US" sz="2800" b="1">
                <a:effectLst>
                  <a:outerShdw blurRad="38100" dist="38100" dir="2700000" algn="tl">
                    <a:srgbClr val="C0C0C0"/>
                  </a:outerShdw>
                </a:effectLst>
              </a:rPr>
              <a:t> System</a:t>
            </a:r>
          </a:p>
        </p:txBody>
      </p:sp>
      <p:graphicFrame>
        <p:nvGraphicFramePr>
          <p:cNvPr id="1026" name="Object 2"/>
          <p:cNvGraphicFramePr>
            <a:graphicFrameLocks noChangeAspect="1"/>
          </p:cNvGraphicFramePr>
          <p:nvPr/>
        </p:nvGraphicFramePr>
        <p:xfrm>
          <a:off x="379413" y="2894013"/>
          <a:ext cx="2133600" cy="1828800"/>
        </p:xfrm>
        <a:graphic>
          <a:graphicData uri="http://schemas.openxmlformats.org/presentationml/2006/ole">
            <p:oleObj spid="_x0000_s1026" name="Clip" r:id="rId3" imgW="938160" imgH="727560" progId="">
              <p:embed/>
            </p:oleObj>
          </a:graphicData>
        </a:graphic>
      </p:graphicFrame>
      <p:graphicFrame>
        <p:nvGraphicFramePr>
          <p:cNvPr id="1027" name="Object 3"/>
          <p:cNvGraphicFramePr>
            <a:graphicFrameLocks noChangeAspect="1"/>
          </p:cNvGraphicFramePr>
          <p:nvPr/>
        </p:nvGraphicFramePr>
        <p:xfrm>
          <a:off x="3808413" y="3046413"/>
          <a:ext cx="1752600" cy="1676400"/>
        </p:xfrm>
        <a:graphic>
          <a:graphicData uri="http://schemas.openxmlformats.org/presentationml/2006/ole">
            <p:oleObj spid="_x0000_s1027" name="Clip" r:id="rId4" imgW="1052280" imgH="1015560" progId="">
              <p:embed/>
            </p:oleObj>
          </a:graphicData>
        </a:graphic>
      </p:graphicFrame>
      <p:graphicFrame>
        <p:nvGraphicFramePr>
          <p:cNvPr id="1028" name="Object 4"/>
          <p:cNvGraphicFramePr>
            <a:graphicFrameLocks noChangeAspect="1"/>
          </p:cNvGraphicFramePr>
          <p:nvPr/>
        </p:nvGraphicFramePr>
        <p:xfrm>
          <a:off x="6780213" y="2894013"/>
          <a:ext cx="1906587" cy="1752600"/>
        </p:xfrm>
        <a:graphic>
          <a:graphicData uri="http://schemas.openxmlformats.org/presentationml/2006/ole">
            <p:oleObj spid="_x0000_s1028" name="Clip" r:id="rId5" imgW="781200" imgH="725760" progId="">
              <p:embed/>
            </p:oleObj>
          </a:graphicData>
        </a:graphic>
      </p:graphicFrame>
      <p:cxnSp>
        <p:nvCxnSpPr>
          <p:cNvPr id="9" name="Straight Arrow Connector 8"/>
          <p:cNvCxnSpPr/>
          <p:nvPr/>
        </p:nvCxnSpPr>
        <p:spPr>
          <a:xfrm>
            <a:off x="2819400" y="22098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657600" y="1981200"/>
            <a:ext cx="1981200" cy="400110"/>
          </a:xfrm>
          <a:prstGeom prst="rect">
            <a:avLst/>
          </a:prstGeom>
        </p:spPr>
        <p:txBody>
          <a:bodyPr wrap="square">
            <a:spAutoFit/>
          </a:bodyPr>
          <a:lstStyle/>
          <a:p>
            <a:r>
              <a:rPr lang="en-US" sz="2000" b="1" u="sng" dirty="0" smtClean="0">
                <a:latin typeface="Arial Black" pitchFamily="34" charset="0"/>
              </a:rPr>
              <a:t>Dispensing</a:t>
            </a:r>
            <a:endParaRPr lang="en-US" sz="2000" dirty="0">
              <a:latin typeface="Arial Black" pitchFamily="34" charset="0"/>
            </a:endParaRPr>
          </a:p>
        </p:txBody>
      </p:sp>
      <p:sp>
        <p:nvSpPr>
          <p:cNvPr id="11" name="Rectangle 10"/>
          <p:cNvSpPr/>
          <p:nvPr/>
        </p:nvSpPr>
        <p:spPr>
          <a:xfrm>
            <a:off x="6629400" y="2133600"/>
            <a:ext cx="2250937" cy="400110"/>
          </a:xfrm>
          <a:prstGeom prst="rect">
            <a:avLst/>
          </a:prstGeom>
        </p:spPr>
        <p:txBody>
          <a:bodyPr wrap="none">
            <a:spAutoFit/>
          </a:bodyPr>
          <a:lstStyle/>
          <a:p>
            <a:pPr eaLnBrk="0" hangingPunct="0"/>
            <a:r>
              <a:rPr lang="en-US" sz="2000" b="1" u="sng" dirty="0" smtClean="0">
                <a:latin typeface="Arial Black" pitchFamily="34" charset="0"/>
              </a:rPr>
              <a:t>Administration</a:t>
            </a:r>
            <a:endParaRPr lang="en-US" sz="2000" b="1" dirty="0">
              <a:latin typeface="Arial Black" pitchFamily="34" charset="0"/>
            </a:endParaRPr>
          </a:p>
        </p:txBody>
      </p:sp>
      <p:cxnSp>
        <p:nvCxnSpPr>
          <p:cNvPr id="12" name="Straight Arrow Connector 11"/>
          <p:cNvCxnSpPr/>
          <p:nvPr/>
        </p:nvCxnSpPr>
        <p:spPr>
          <a:xfrm>
            <a:off x="5562600" y="22860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5" descr="clip_image001"/>
          <p:cNvPicPr>
            <a:picLocks noChangeAspect="1" noChangeArrowheads="1"/>
          </p:cNvPicPr>
          <p:nvPr/>
        </p:nvPicPr>
        <p:blipFill>
          <a:blip r:embed="rId2" cstate="print">
            <a:lum bright="50000" contrast="-50000"/>
          </a:blip>
          <a:srcRect/>
          <a:stretch>
            <a:fillRect/>
          </a:stretch>
        </p:blipFill>
        <p:spPr bwMode="auto">
          <a:xfrm>
            <a:off x="0" y="0"/>
            <a:ext cx="9144000" cy="6705600"/>
          </a:xfrm>
          <a:prstGeom prst="rect">
            <a:avLst/>
          </a:prstGeom>
          <a:noFill/>
          <a:ln>
            <a:miter lim="800000"/>
            <a:headEnd/>
            <a:tailEnd/>
          </a:ln>
        </p:spPr>
      </p:pic>
      <p:sp>
        <p:nvSpPr>
          <p:cNvPr id="5" name="Rectangle 4"/>
          <p:cNvSpPr/>
          <p:nvPr/>
        </p:nvSpPr>
        <p:spPr>
          <a:xfrm>
            <a:off x="1447800" y="914400"/>
            <a:ext cx="5486400" cy="769441"/>
          </a:xfrm>
          <a:prstGeom prst="rect">
            <a:avLst/>
          </a:prstGeom>
        </p:spPr>
        <p:txBody>
          <a:bodyPr wrap="square">
            <a:spAutoFit/>
          </a:bodyPr>
          <a:lstStyle/>
          <a:p>
            <a:r>
              <a:rPr lang="en-US" sz="4400" b="1" dirty="0" smtClean="0"/>
              <a:t>          5 R Principle </a:t>
            </a:r>
            <a:endParaRPr lang="en-US" sz="4400" dirty="0"/>
          </a:p>
        </p:txBody>
      </p:sp>
      <p:sp>
        <p:nvSpPr>
          <p:cNvPr id="6" name="Rectangle 5"/>
          <p:cNvSpPr/>
          <p:nvPr/>
        </p:nvSpPr>
        <p:spPr>
          <a:xfrm>
            <a:off x="2286000" y="1905000"/>
            <a:ext cx="4572000" cy="2246769"/>
          </a:xfrm>
          <a:prstGeom prst="rect">
            <a:avLst/>
          </a:prstGeom>
        </p:spPr>
        <p:txBody>
          <a:bodyPr wrap="square">
            <a:spAutoFit/>
          </a:bodyPr>
          <a:lstStyle/>
          <a:p>
            <a:pPr marL="342900" indent="-342900">
              <a:buFont typeface="+mj-lt"/>
              <a:buAutoNum type="arabicPeriod"/>
            </a:pPr>
            <a:r>
              <a:rPr lang="en-US" sz="2800" b="1" dirty="0" smtClean="0"/>
              <a:t>Right “Drug”</a:t>
            </a:r>
          </a:p>
          <a:p>
            <a:pPr marL="342900" indent="-342900">
              <a:buFont typeface="+mj-lt"/>
              <a:buAutoNum type="arabicPeriod"/>
            </a:pPr>
            <a:r>
              <a:rPr lang="en-US" sz="2800" b="1" dirty="0" smtClean="0"/>
              <a:t>Right “Dose”</a:t>
            </a:r>
          </a:p>
          <a:p>
            <a:pPr marL="342900" indent="-342900">
              <a:buFont typeface="+mj-lt"/>
              <a:buAutoNum type="arabicPeriod"/>
            </a:pPr>
            <a:r>
              <a:rPr lang="en-US" sz="2800" b="1" dirty="0" smtClean="0"/>
              <a:t>Right “Time”</a:t>
            </a:r>
          </a:p>
          <a:p>
            <a:pPr marL="342900" indent="-342900">
              <a:buFont typeface="+mj-lt"/>
              <a:buAutoNum type="arabicPeriod"/>
            </a:pPr>
            <a:r>
              <a:rPr lang="en-US" sz="2800" b="1" dirty="0" smtClean="0"/>
              <a:t>Right “Patient”</a:t>
            </a:r>
          </a:p>
          <a:p>
            <a:pPr marL="342900" indent="-342900">
              <a:buFont typeface="+mj-lt"/>
              <a:buAutoNum type="arabicPeriod"/>
            </a:pPr>
            <a:r>
              <a:rPr lang="en-US" sz="2800" b="1" dirty="0" smtClean="0"/>
              <a:t>Right “Route”</a:t>
            </a:r>
            <a:endParaRPr lang="en-US" sz="28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AIM</a:t>
            </a:r>
            <a:endParaRPr lang="en-US" dirty="0"/>
          </a:p>
        </p:txBody>
      </p:sp>
      <p:sp>
        <p:nvSpPr>
          <p:cNvPr id="3" name="Content Placeholder 2"/>
          <p:cNvSpPr>
            <a:spLocks noGrp="1"/>
          </p:cNvSpPr>
          <p:nvPr>
            <p:ph idx="1"/>
          </p:nvPr>
        </p:nvSpPr>
        <p:spPr/>
        <p:txBody>
          <a:bodyPr>
            <a:normAutofit fontScale="85000" lnSpcReduction="10000"/>
          </a:bodyPr>
          <a:lstStyle/>
          <a:p>
            <a:pPr lvl="0">
              <a:buFont typeface="Wingdings" pitchFamily="2" charset="2"/>
              <a:buChar char="Ø"/>
            </a:pPr>
            <a:r>
              <a:rPr lang="en-US" dirty="0" smtClean="0"/>
              <a:t>An analysis of medication prescription practices in the hospital to find out the reasons of errors in medication prescription, dispensing and administration. </a:t>
            </a:r>
            <a:endParaRPr lang="en-US" dirty="0" smtClean="0"/>
          </a:p>
          <a:p>
            <a:pPr>
              <a:buNone/>
            </a:pPr>
            <a:r>
              <a:rPr lang="en-US" b="1" dirty="0" smtClean="0"/>
              <a:t> </a:t>
            </a:r>
            <a:r>
              <a:rPr lang="en-US" dirty="0" smtClean="0"/>
              <a:t>OBJECTIVE :</a:t>
            </a:r>
          </a:p>
          <a:p>
            <a:pPr lvl="0">
              <a:buFont typeface="Wingdings" pitchFamily="2" charset="2"/>
              <a:buChar char="Ø"/>
            </a:pPr>
            <a:r>
              <a:rPr lang="en-US" dirty="0" smtClean="0"/>
              <a:t>Understand the most common causes for error in the prescribing process. </a:t>
            </a:r>
          </a:p>
          <a:p>
            <a:pPr lvl="0">
              <a:buFont typeface="Wingdings" pitchFamily="2" charset="2"/>
              <a:buChar char="Ø"/>
            </a:pPr>
            <a:r>
              <a:rPr lang="en-US" dirty="0" smtClean="0"/>
              <a:t>Understand communication impact in reducing  medication errors. </a:t>
            </a:r>
          </a:p>
          <a:p>
            <a:pPr lvl="0">
              <a:buFont typeface="Wingdings" pitchFamily="2" charset="2"/>
              <a:buChar char="Ø"/>
            </a:pPr>
            <a:r>
              <a:rPr lang="en-US" dirty="0" smtClean="0"/>
              <a:t>To develop a strategic plan within the organization for Effective reduction of the medication error.</a:t>
            </a:r>
          </a:p>
          <a:p>
            <a:endParaRPr lang="en-US" dirty="0" smtClean="0"/>
          </a:p>
          <a:p>
            <a:pPr>
              <a:buNone/>
            </a:pPr>
            <a:endParaRPr lang="en-US" dirty="0" smtClean="0"/>
          </a:p>
          <a:p>
            <a:endParaRPr lang="en-US" dirty="0"/>
          </a:p>
        </p:txBody>
      </p:sp>
      <p:pic>
        <p:nvPicPr>
          <p:cNvPr id="4" name="Picture 1028" descr="C:\Program Files\Common Files\Microsoft Shared\Clipart\cagcat50\bs00554_.wmf"/>
          <p:cNvPicPr>
            <a:picLocks noChangeAspect="1" noChangeArrowheads="1"/>
          </p:cNvPicPr>
          <p:nvPr/>
        </p:nvPicPr>
        <p:blipFill>
          <a:blip r:embed="rId2" cstate="print"/>
          <a:srcRect/>
          <a:stretch>
            <a:fillRect/>
          </a:stretch>
        </p:blipFill>
        <p:spPr bwMode="auto">
          <a:xfrm>
            <a:off x="6857999" y="0"/>
            <a:ext cx="2133601" cy="1676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81000"/>
            <a:ext cx="8229600" cy="1143000"/>
          </a:xfrm>
        </p:spPr>
        <p:txBody>
          <a:bodyPr/>
          <a:lstStyle/>
          <a:p>
            <a:endParaRPr lang="en-US" dirty="0"/>
          </a:p>
        </p:txBody>
      </p:sp>
      <p:pic>
        <p:nvPicPr>
          <p:cNvPr id="16386" name="Picture 2" descr="D:\ppt pics\image_analysis.jpg"/>
          <p:cNvPicPr>
            <a:picLocks noGrp="1" noChangeAspect="1" noChangeArrowheads="1"/>
          </p:cNvPicPr>
          <p:nvPr>
            <p:ph idx="1"/>
          </p:nvPr>
        </p:nvPicPr>
        <p:blipFill>
          <a:blip r:embed="rId2" cstate="print"/>
          <a:srcRect/>
          <a:stretch>
            <a:fillRect/>
          </a:stretch>
        </p:blipFill>
        <p:spPr bwMode="auto">
          <a:xfrm>
            <a:off x="457200" y="1447800"/>
            <a:ext cx="8305800" cy="4800600"/>
          </a:xfrm>
          <a:prstGeom prst="rect">
            <a:avLst/>
          </a:prstGeom>
          <a:noFill/>
        </p:spPr>
      </p:pic>
      <p:sp>
        <p:nvSpPr>
          <p:cNvPr id="5" name="Rectangle 4"/>
          <p:cNvSpPr/>
          <p:nvPr/>
        </p:nvSpPr>
        <p:spPr>
          <a:xfrm>
            <a:off x="1752600" y="228600"/>
            <a:ext cx="4800600"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000" b="1" dirty="0" smtClean="0"/>
              <a:t>FINDINGS</a:t>
            </a:r>
            <a:endParaRPr lang="en-US" sz="40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735</Words>
  <Application>Microsoft Office PowerPoint</Application>
  <PresentationFormat>On-screen Show (4:3)</PresentationFormat>
  <Paragraphs>119</Paragraphs>
  <Slides>19</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19</vt:i4>
      </vt:variant>
    </vt:vector>
  </HeadingPairs>
  <TitlesOfParts>
    <vt:vector size="22" baseType="lpstr">
      <vt:lpstr>Office Theme</vt:lpstr>
      <vt:lpstr>Document</vt:lpstr>
      <vt:lpstr>Clip</vt:lpstr>
      <vt:lpstr>Slide 1</vt:lpstr>
      <vt:lpstr>Slide 2</vt:lpstr>
      <vt:lpstr>INTERNSHIP</vt:lpstr>
      <vt:lpstr>Slide 4</vt:lpstr>
      <vt:lpstr>    "A medication error is any preventable event that may cause or lead to inappropriate medication use or patient harm while the medication is in the control of the health care professional, patient, or consumer. </vt:lpstr>
      <vt:lpstr>Medication-Use System</vt:lpstr>
      <vt:lpstr>Slide 7</vt:lpstr>
      <vt:lpstr>AIM</vt:lpstr>
      <vt:lpstr>Slide 9</vt:lpstr>
      <vt:lpstr>REASONS OF ERROR IN DOCTOR’S PRESCRIPTION :</vt:lpstr>
      <vt:lpstr>REASONS OF ERRORS AT PHARMACY</vt:lpstr>
      <vt:lpstr>Slide 12</vt:lpstr>
      <vt:lpstr>Slide 13</vt:lpstr>
      <vt:lpstr>RECOMMENDATIONS</vt:lpstr>
      <vt:lpstr>DOCTOR’S</vt:lpstr>
      <vt:lpstr>PHARMACY</vt:lpstr>
      <vt:lpstr>NURSING </vt:lpstr>
      <vt:lpstr>Slide 18</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asian</dc:creator>
  <cp:lastModifiedBy>asian</cp:lastModifiedBy>
  <cp:revision>25</cp:revision>
  <dcterms:created xsi:type="dcterms:W3CDTF">2011-04-27T02:30:16Z</dcterms:created>
  <dcterms:modified xsi:type="dcterms:W3CDTF">2011-04-27T10:00:12Z</dcterms:modified>
</cp:coreProperties>
</file>