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4"/>
  </p:notesMasterIdLst>
  <p:sldIdLst>
    <p:sldId id="256" r:id="rId2"/>
    <p:sldId id="291" r:id="rId3"/>
    <p:sldId id="257" r:id="rId4"/>
    <p:sldId id="274" r:id="rId5"/>
    <p:sldId id="282" r:id="rId6"/>
    <p:sldId id="260" r:id="rId7"/>
    <p:sldId id="259" r:id="rId8"/>
    <p:sldId id="261" r:id="rId9"/>
    <p:sldId id="292" r:id="rId10"/>
    <p:sldId id="263" r:id="rId11"/>
    <p:sldId id="264" r:id="rId12"/>
    <p:sldId id="288" r:id="rId13"/>
    <p:sldId id="284" r:id="rId14"/>
    <p:sldId id="266" r:id="rId15"/>
    <p:sldId id="289" r:id="rId16"/>
    <p:sldId id="267" r:id="rId17"/>
    <p:sldId id="290" r:id="rId18"/>
    <p:sldId id="273" r:id="rId19"/>
    <p:sldId id="285" r:id="rId20"/>
    <p:sldId id="286" r:id="rId21"/>
    <p:sldId id="287" r:id="rId22"/>
    <p:sldId id="26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27146A-765D-87F7-EB90-B711BBFC4775}" v="41" dt="2025-06-16T12:43:16.4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6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ata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38.png"/><Relationship Id="rId7" Type="http://schemas.openxmlformats.org/officeDocument/2006/relationships/image" Target="../media/image20.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38.png"/><Relationship Id="rId7" Type="http://schemas.openxmlformats.org/officeDocument/2006/relationships/image" Target="../media/image20.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480BC2-6BBF-4DF4-8337-7FEFE96564B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E053B47-82E0-491E-AA23-EB6C30585CAE}">
      <dgm:prSet/>
      <dgm:spPr/>
      <dgm:t>
        <a:bodyPr/>
        <a:lstStyle/>
        <a:p>
          <a:pPr>
            <a:lnSpc>
              <a:spcPct val="100000"/>
            </a:lnSpc>
          </a:pPr>
          <a:r>
            <a:rPr lang="en-IN" dirty="0"/>
            <a:t>Food eating habits can be defined as the habitual decisions and patterns individuals develop regarding what, when, and how they eat. These habits include food preferences, portion sizes, meal timing, snacking </a:t>
          </a:r>
          <a:r>
            <a:rPr lang="en-IN" dirty="0" err="1"/>
            <a:t>behavior</a:t>
          </a:r>
          <a:r>
            <a:rPr lang="en-IN" dirty="0"/>
            <a:t>, and influences from culture, environment, emotions, and social settings. Eating habits are shaped over time and can have both positive and negative impacts on an individual’s nutritional status and overall well-being. [1]</a:t>
          </a:r>
          <a:endParaRPr lang="en-US" dirty="0"/>
        </a:p>
      </dgm:t>
    </dgm:pt>
    <dgm:pt modelId="{239F2877-871E-4F2A-B139-6C17C26D80B6}" type="parTrans" cxnId="{A715DC80-043A-44CC-B2D5-C72D440B0827}">
      <dgm:prSet/>
      <dgm:spPr/>
      <dgm:t>
        <a:bodyPr/>
        <a:lstStyle/>
        <a:p>
          <a:endParaRPr lang="en-US"/>
        </a:p>
      </dgm:t>
    </dgm:pt>
    <dgm:pt modelId="{88631C67-BBFC-4E01-BAFC-C90238425789}" type="sibTrans" cxnId="{A715DC80-043A-44CC-B2D5-C72D440B0827}">
      <dgm:prSet/>
      <dgm:spPr/>
      <dgm:t>
        <a:bodyPr/>
        <a:lstStyle/>
        <a:p>
          <a:endParaRPr lang="en-US"/>
        </a:p>
      </dgm:t>
    </dgm:pt>
    <dgm:pt modelId="{977421CB-C9C9-425F-A268-A08822D3C1B9}">
      <dgm:prSet/>
      <dgm:spPr/>
      <dgm:t>
        <a:bodyPr/>
        <a:lstStyle/>
        <a:p>
          <a:pPr>
            <a:lnSpc>
              <a:spcPct val="100000"/>
            </a:lnSpc>
          </a:pPr>
          <a:r>
            <a:rPr lang="en-IN" dirty="0"/>
            <a:t>The transition to higher education often leads to lifestyle modifications, where students face increased autonomy over their food choices, schedules, and physical activity. This demographic is particularly vulnerable to adopting unhealthy eating patterns due to academic stress, irregular routines, limited cooking skills, and easy access to Street Food.[2]</a:t>
          </a:r>
          <a:endParaRPr lang="en-US" dirty="0"/>
        </a:p>
      </dgm:t>
    </dgm:pt>
    <dgm:pt modelId="{556E4CFD-407C-4FE9-94A2-16A21BA7A2B5}" type="parTrans" cxnId="{B151AA2D-C344-4034-B029-9CF14143A684}">
      <dgm:prSet/>
      <dgm:spPr/>
      <dgm:t>
        <a:bodyPr/>
        <a:lstStyle/>
        <a:p>
          <a:endParaRPr lang="en-US"/>
        </a:p>
      </dgm:t>
    </dgm:pt>
    <dgm:pt modelId="{2FF6EBEA-47B7-4FB3-9689-14BC3BB13D79}" type="sibTrans" cxnId="{B151AA2D-C344-4034-B029-9CF14143A684}">
      <dgm:prSet/>
      <dgm:spPr/>
      <dgm:t>
        <a:bodyPr/>
        <a:lstStyle/>
        <a:p>
          <a:endParaRPr lang="en-US"/>
        </a:p>
      </dgm:t>
    </dgm:pt>
    <dgm:pt modelId="{B91FF521-1DBA-4353-A332-24048882D2A2}">
      <dgm:prSet/>
      <dgm:spPr/>
      <dgm:t>
        <a:bodyPr/>
        <a:lstStyle/>
        <a:p>
          <a:pPr>
            <a:lnSpc>
              <a:spcPct val="100000"/>
            </a:lnSpc>
          </a:pPr>
          <a:r>
            <a:rPr lang="en-US" dirty="0"/>
            <a:t>In recent years, diet and physical activity patterns of the Indian population have undergone major changes. This trend is exemplified in the urban setting where industrialization and global influences are more prevalent. [3]</a:t>
          </a:r>
        </a:p>
      </dgm:t>
    </dgm:pt>
    <dgm:pt modelId="{4231265F-C4A2-4A25-AB07-C0BD41E19D23}" type="parTrans" cxnId="{66647AC6-C04F-4A82-AC61-238D9C849083}">
      <dgm:prSet/>
      <dgm:spPr/>
      <dgm:t>
        <a:bodyPr/>
        <a:lstStyle/>
        <a:p>
          <a:endParaRPr lang="en-US"/>
        </a:p>
      </dgm:t>
    </dgm:pt>
    <dgm:pt modelId="{EB141F53-47AC-432C-BB22-59416C9C7B78}" type="sibTrans" cxnId="{66647AC6-C04F-4A82-AC61-238D9C849083}">
      <dgm:prSet/>
      <dgm:spPr/>
      <dgm:t>
        <a:bodyPr/>
        <a:lstStyle/>
        <a:p>
          <a:endParaRPr lang="en-US"/>
        </a:p>
      </dgm:t>
    </dgm:pt>
    <dgm:pt modelId="{21CFA674-C756-472F-84DE-1A75869D63D7}">
      <dgm:prSet/>
      <dgm:spPr/>
      <dgm:t>
        <a:bodyPr/>
        <a:lstStyle/>
        <a:p>
          <a:pPr>
            <a:lnSpc>
              <a:spcPct val="100000"/>
            </a:lnSpc>
          </a:pPr>
          <a:r>
            <a:rPr lang="en-US" dirty="0"/>
            <a:t>Convenience food culture has led to the consumption of processed foods which are refined and high in sugars, fats and salt. Increased consumption of these foods coupled with decreased physical activity has contributed to the rising rates of chronic lifestyle diseases among young adults.[4]</a:t>
          </a:r>
        </a:p>
      </dgm:t>
    </dgm:pt>
    <dgm:pt modelId="{D791C225-2EB1-4F6B-9FF0-53629EDCDB69}" type="parTrans" cxnId="{89E470BD-4347-4CEE-A389-1D84D01232D9}">
      <dgm:prSet/>
      <dgm:spPr/>
      <dgm:t>
        <a:bodyPr/>
        <a:lstStyle/>
        <a:p>
          <a:endParaRPr lang="en-US"/>
        </a:p>
      </dgm:t>
    </dgm:pt>
    <dgm:pt modelId="{30D31A42-4218-4580-8FDC-5DC452017C8D}" type="sibTrans" cxnId="{89E470BD-4347-4CEE-A389-1D84D01232D9}">
      <dgm:prSet/>
      <dgm:spPr/>
      <dgm:t>
        <a:bodyPr/>
        <a:lstStyle/>
        <a:p>
          <a:endParaRPr lang="en-US"/>
        </a:p>
      </dgm:t>
    </dgm:pt>
    <dgm:pt modelId="{59D622F6-0DC6-4BBB-964A-3013E9A92452}">
      <dgm:prSet/>
      <dgm:spPr/>
      <dgm:t>
        <a:bodyPr/>
        <a:lstStyle/>
        <a:p>
          <a:pPr>
            <a:lnSpc>
              <a:spcPct val="100000"/>
            </a:lnSpc>
          </a:pPr>
          <a:r>
            <a:rPr lang="en-IN" dirty="0"/>
            <a:t>Understanding the KAP among postgraduate students can help identify knowledge gaps, attitudinal barriers, and </a:t>
          </a:r>
          <a:r>
            <a:rPr lang="en-IN" dirty="0" err="1"/>
            <a:t>behavioral</a:t>
          </a:r>
          <a:r>
            <a:rPr lang="en-IN" dirty="0"/>
            <a:t> patterns that may hinder healthy eating and active living. For instance, its highlighted that although students often possess moderate knowledge about healthy eating, their practices do not reflect it, indicating a disconnection between knowledge and </a:t>
          </a:r>
          <a:r>
            <a:rPr lang="en-IN" dirty="0" err="1"/>
            <a:t>behavior</a:t>
          </a:r>
          <a:r>
            <a:rPr lang="en-IN" dirty="0"/>
            <a:t>.</a:t>
          </a:r>
          <a:endParaRPr lang="en-US" dirty="0"/>
        </a:p>
      </dgm:t>
    </dgm:pt>
    <dgm:pt modelId="{21E610B5-ABB5-4226-8D6C-6B8BA1B0676E}" type="sibTrans" cxnId="{F92567B2-ED9E-43AC-B4ED-1BCACA8805FA}">
      <dgm:prSet/>
      <dgm:spPr/>
      <dgm:t>
        <a:bodyPr/>
        <a:lstStyle/>
        <a:p>
          <a:endParaRPr lang="en-US"/>
        </a:p>
      </dgm:t>
    </dgm:pt>
    <dgm:pt modelId="{C765A17D-F800-4831-B95E-3EB8307E1AC6}" type="parTrans" cxnId="{F92567B2-ED9E-43AC-B4ED-1BCACA8805FA}">
      <dgm:prSet/>
      <dgm:spPr/>
      <dgm:t>
        <a:bodyPr/>
        <a:lstStyle/>
        <a:p>
          <a:endParaRPr lang="en-US"/>
        </a:p>
      </dgm:t>
    </dgm:pt>
    <dgm:pt modelId="{5746EB8C-F101-47D3-9D28-7E7E74D34D38}" type="pres">
      <dgm:prSet presAssocID="{08480BC2-6BBF-4DF4-8337-7FEFE96564B7}" presName="root" presStyleCnt="0">
        <dgm:presLayoutVars>
          <dgm:dir/>
          <dgm:resizeHandles val="exact"/>
        </dgm:presLayoutVars>
      </dgm:prSet>
      <dgm:spPr/>
    </dgm:pt>
    <dgm:pt modelId="{A2777D44-D0F9-49A8-9756-BF3DF2A34AD7}" type="pres">
      <dgm:prSet presAssocID="{CE053B47-82E0-491E-AA23-EB6C30585CAE}" presName="compNode" presStyleCnt="0"/>
      <dgm:spPr/>
    </dgm:pt>
    <dgm:pt modelId="{473F94FC-7EA1-40B6-A8ED-26EC1354F9CA}" type="pres">
      <dgm:prSet presAssocID="{CE053B47-82E0-491E-AA23-EB6C30585CAE}" presName="bgRect" presStyleLbl="bgShp" presStyleIdx="0" presStyleCnt="5"/>
      <dgm:spPr/>
    </dgm:pt>
    <dgm:pt modelId="{5C36DA11-2F3A-4008-87A8-F3EBD986C1D6}" type="pres">
      <dgm:prSet presAssocID="{CE053B47-82E0-491E-AA23-EB6C30585CA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rger and Drink"/>
        </a:ext>
      </dgm:extLst>
    </dgm:pt>
    <dgm:pt modelId="{ECFFDB36-7E34-445E-9CF2-67654D05C5DD}" type="pres">
      <dgm:prSet presAssocID="{CE053B47-82E0-491E-AA23-EB6C30585CAE}" presName="spaceRect" presStyleCnt="0"/>
      <dgm:spPr/>
    </dgm:pt>
    <dgm:pt modelId="{A2262ED8-ED5B-4EA1-BF74-5E15834286B5}" type="pres">
      <dgm:prSet presAssocID="{CE053B47-82E0-491E-AA23-EB6C30585CAE}" presName="parTx" presStyleLbl="revTx" presStyleIdx="0" presStyleCnt="5" custLinFactNeighborY="-1524">
        <dgm:presLayoutVars>
          <dgm:chMax val="0"/>
          <dgm:chPref val="0"/>
        </dgm:presLayoutVars>
      </dgm:prSet>
      <dgm:spPr/>
    </dgm:pt>
    <dgm:pt modelId="{B3AAC3E0-6473-4836-AEAD-73A6E20D6D4B}" type="pres">
      <dgm:prSet presAssocID="{88631C67-BBFC-4E01-BAFC-C90238425789}" presName="sibTrans" presStyleCnt="0"/>
      <dgm:spPr/>
    </dgm:pt>
    <dgm:pt modelId="{171EFC3C-0C1E-4AAC-90F8-F84C0A330A97}" type="pres">
      <dgm:prSet presAssocID="{977421CB-C9C9-425F-A268-A08822D3C1B9}" presName="compNode" presStyleCnt="0"/>
      <dgm:spPr/>
    </dgm:pt>
    <dgm:pt modelId="{E8BE9D4D-2BB4-4083-ABD6-45583525FE03}" type="pres">
      <dgm:prSet presAssocID="{977421CB-C9C9-425F-A268-A08822D3C1B9}" presName="bgRect" presStyleLbl="bgShp" presStyleIdx="1" presStyleCnt="5"/>
      <dgm:spPr/>
    </dgm:pt>
    <dgm:pt modelId="{08CD29AE-C025-4336-B8CE-49F68048F8BA}" type="pres">
      <dgm:prSet presAssocID="{977421CB-C9C9-425F-A268-A08822D3C1B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assroom"/>
        </a:ext>
      </dgm:extLst>
    </dgm:pt>
    <dgm:pt modelId="{AE21B875-F9D0-464A-835C-1EEF733D7C29}" type="pres">
      <dgm:prSet presAssocID="{977421CB-C9C9-425F-A268-A08822D3C1B9}" presName="spaceRect" presStyleCnt="0"/>
      <dgm:spPr/>
    </dgm:pt>
    <dgm:pt modelId="{52F51241-5E38-4A27-B4C6-A4950CD4ED95}" type="pres">
      <dgm:prSet presAssocID="{977421CB-C9C9-425F-A268-A08822D3C1B9}" presName="parTx" presStyleLbl="revTx" presStyleIdx="1" presStyleCnt="5" custLinFactNeighborY="-6849">
        <dgm:presLayoutVars>
          <dgm:chMax val="0"/>
          <dgm:chPref val="0"/>
        </dgm:presLayoutVars>
      </dgm:prSet>
      <dgm:spPr/>
    </dgm:pt>
    <dgm:pt modelId="{925D5A01-0345-4316-8DF2-BEC231ED63B6}" type="pres">
      <dgm:prSet presAssocID="{2FF6EBEA-47B7-4FB3-9689-14BC3BB13D79}" presName="sibTrans" presStyleCnt="0"/>
      <dgm:spPr/>
    </dgm:pt>
    <dgm:pt modelId="{32A31F82-FF42-4BFD-892E-AA4E3E03B618}" type="pres">
      <dgm:prSet presAssocID="{B91FF521-1DBA-4353-A332-24048882D2A2}" presName="compNode" presStyleCnt="0"/>
      <dgm:spPr/>
    </dgm:pt>
    <dgm:pt modelId="{A60F691D-216F-4E56-9054-35516B9980F6}" type="pres">
      <dgm:prSet presAssocID="{B91FF521-1DBA-4353-A332-24048882D2A2}" presName="bgRect" presStyleLbl="bgShp" presStyleIdx="2" presStyleCnt="5"/>
      <dgm:spPr/>
    </dgm:pt>
    <dgm:pt modelId="{3911D91B-F48B-4048-8851-7D1F8635B2C8}" type="pres">
      <dgm:prSet presAssocID="{B91FF521-1DBA-4353-A332-24048882D2A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ity"/>
        </a:ext>
      </dgm:extLst>
    </dgm:pt>
    <dgm:pt modelId="{BFB64128-44BA-4F4A-86FB-021753A2CED0}" type="pres">
      <dgm:prSet presAssocID="{B91FF521-1DBA-4353-A332-24048882D2A2}" presName="spaceRect" presStyleCnt="0"/>
      <dgm:spPr/>
    </dgm:pt>
    <dgm:pt modelId="{9E388186-37B5-4EF6-B288-9FA6491867BB}" type="pres">
      <dgm:prSet presAssocID="{B91FF521-1DBA-4353-A332-24048882D2A2}" presName="parTx" presStyleLbl="revTx" presStyleIdx="2" presStyleCnt="5">
        <dgm:presLayoutVars>
          <dgm:chMax val="0"/>
          <dgm:chPref val="0"/>
        </dgm:presLayoutVars>
      </dgm:prSet>
      <dgm:spPr/>
    </dgm:pt>
    <dgm:pt modelId="{6C89FC28-E828-4561-B90B-E7FDA9BF6B51}" type="pres">
      <dgm:prSet presAssocID="{EB141F53-47AC-432C-BB22-59416C9C7B78}" presName="sibTrans" presStyleCnt="0"/>
      <dgm:spPr/>
    </dgm:pt>
    <dgm:pt modelId="{28BF7F75-B45D-421C-95E2-766F769FD13B}" type="pres">
      <dgm:prSet presAssocID="{21CFA674-C756-472F-84DE-1A75869D63D7}" presName="compNode" presStyleCnt="0"/>
      <dgm:spPr/>
    </dgm:pt>
    <dgm:pt modelId="{858D0357-C271-49A2-B3D3-C863EA20CD40}" type="pres">
      <dgm:prSet presAssocID="{21CFA674-C756-472F-84DE-1A75869D63D7}" presName="bgRect" presStyleLbl="bgShp" presStyleIdx="3" presStyleCnt="5"/>
      <dgm:spPr/>
    </dgm:pt>
    <dgm:pt modelId="{F103EE0E-A9C3-48FB-9D61-96053CACEA10}" type="pres">
      <dgm:prSet presAssocID="{21CFA674-C756-472F-84DE-1A75869D63D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Watermelon"/>
        </a:ext>
      </dgm:extLst>
    </dgm:pt>
    <dgm:pt modelId="{6F03F431-DBC7-4ECF-AD76-497BCEDD8507}" type="pres">
      <dgm:prSet presAssocID="{21CFA674-C756-472F-84DE-1A75869D63D7}" presName="spaceRect" presStyleCnt="0"/>
      <dgm:spPr/>
    </dgm:pt>
    <dgm:pt modelId="{EF708A29-539A-40F0-99DA-296DCE06D822}" type="pres">
      <dgm:prSet presAssocID="{21CFA674-C756-472F-84DE-1A75869D63D7}" presName="parTx" presStyleLbl="revTx" presStyleIdx="3" presStyleCnt="5" custLinFactNeighborY="-9893">
        <dgm:presLayoutVars>
          <dgm:chMax val="0"/>
          <dgm:chPref val="0"/>
        </dgm:presLayoutVars>
      </dgm:prSet>
      <dgm:spPr/>
    </dgm:pt>
    <dgm:pt modelId="{DD5DB8D5-BBC7-41D2-851C-282AFBE52A3E}" type="pres">
      <dgm:prSet presAssocID="{30D31A42-4218-4580-8FDC-5DC452017C8D}" presName="sibTrans" presStyleCnt="0"/>
      <dgm:spPr/>
    </dgm:pt>
    <dgm:pt modelId="{210E6A1E-6490-4B35-8BC6-BFFBCB8C8CB3}" type="pres">
      <dgm:prSet presAssocID="{59D622F6-0DC6-4BBB-964A-3013E9A92452}" presName="compNode" presStyleCnt="0"/>
      <dgm:spPr/>
    </dgm:pt>
    <dgm:pt modelId="{5798C0C9-EC8D-4F0E-BD8E-F2ACF409E3FA}" type="pres">
      <dgm:prSet presAssocID="{59D622F6-0DC6-4BBB-964A-3013E9A92452}" presName="bgRect" presStyleLbl="bgShp" presStyleIdx="4" presStyleCnt="5"/>
      <dgm:spPr/>
    </dgm:pt>
    <dgm:pt modelId="{09780C9E-93CE-4758-B99D-B0319F8F4543}" type="pres">
      <dgm:prSet presAssocID="{59D622F6-0DC6-4BBB-964A-3013E9A9245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Avocado"/>
        </a:ext>
      </dgm:extLst>
    </dgm:pt>
    <dgm:pt modelId="{40FAA478-F278-4E95-95F7-16A287188D19}" type="pres">
      <dgm:prSet presAssocID="{59D622F6-0DC6-4BBB-964A-3013E9A92452}" presName="spaceRect" presStyleCnt="0"/>
      <dgm:spPr/>
    </dgm:pt>
    <dgm:pt modelId="{18033253-0114-4FA8-BFC4-94E980212894}" type="pres">
      <dgm:prSet presAssocID="{59D622F6-0DC6-4BBB-964A-3013E9A92452}" presName="parTx" presStyleLbl="revTx" presStyleIdx="4" presStyleCnt="5" custLinFactNeighborY="-9893">
        <dgm:presLayoutVars>
          <dgm:chMax val="0"/>
          <dgm:chPref val="0"/>
        </dgm:presLayoutVars>
      </dgm:prSet>
      <dgm:spPr/>
    </dgm:pt>
  </dgm:ptLst>
  <dgm:cxnLst>
    <dgm:cxn modelId="{6817202B-D1A1-46D6-92CF-7A2801BB220E}" type="presOf" srcId="{21CFA674-C756-472F-84DE-1A75869D63D7}" destId="{EF708A29-539A-40F0-99DA-296DCE06D822}" srcOrd="0" destOrd="0" presId="urn:microsoft.com/office/officeart/2018/2/layout/IconVerticalSolidList"/>
    <dgm:cxn modelId="{B151AA2D-C344-4034-B029-9CF14143A684}" srcId="{08480BC2-6BBF-4DF4-8337-7FEFE96564B7}" destId="{977421CB-C9C9-425F-A268-A08822D3C1B9}" srcOrd="1" destOrd="0" parTransId="{556E4CFD-407C-4FE9-94A2-16A21BA7A2B5}" sibTransId="{2FF6EBEA-47B7-4FB3-9689-14BC3BB13D79}"/>
    <dgm:cxn modelId="{08CDF832-1342-4939-B82D-974DDADFA921}" type="presOf" srcId="{CE053B47-82E0-491E-AA23-EB6C30585CAE}" destId="{A2262ED8-ED5B-4EA1-BF74-5E15834286B5}" srcOrd="0" destOrd="0" presId="urn:microsoft.com/office/officeart/2018/2/layout/IconVerticalSolidList"/>
    <dgm:cxn modelId="{96A1AD5C-2A3A-4279-B268-8D0E3A0FEC7D}" type="presOf" srcId="{59D622F6-0DC6-4BBB-964A-3013E9A92452}" destId="{18033253-0114-4FA8-BFC4-94E980212894}" srcOrd="0" destOrd="0" presId="urn:microsoft.com/office/officeart/2018/2/layout/IconVerticalSolidList"/>
    <dgm:cxn modelId="{D3B61071-046D-44DA-9505-8E4460377CC0}" type="presOf" srcId="{977421CB-C9C9-425F-A268-A08822D3C1B9}" destId="{52F51241-5E38-4A27-B4C6-A4950CD4ED95}" srcOrd="0" destOrd="0" presId="urn:microsoft.com/office/officeart/2018/2/layout/IconVerticalSolidList"/>
    <dgm:cxn modelId="{A715DC80-043A-44CC-B2D5-C72D440B0827}" srcId="{08480BC2-6BBF-4DF4-8337-7FEFE96564B7}" destId="{CE053B47-82E0-491E-AA23-EB6C30585CAE}" srcOrd="0" destOrd="0" parTransId="{239F2877-871E-4F2A-B139-6C17C26D80B6}" sibTransId="{88631C67-BBFC-4E01-BAFC-C90238425789}"/>
    <dgm:cxn modelId="{5C8C1DA9-6659-4CDC-B236-160265EF7E74}" type="presOf" srcId="{B91FF521-1DBA-4353-A332-24048882D2A2}" destId="{9E388186-37B5-4EF6-B288-9FA6491867BB}" srcOrd="0" destOrd="0" presId="urn:microsoft.com/office/officeart/2018/2/layout/IconVerticalSolidList"/>
    <dgm:cxn modelId="{F92567B2-ED9E-43AC-B4ED-1BCACA8805FA}" srcId="{08480BC2-6BBF-4DF4-8337-7FEFE96564B7}" destId="{59D622F6-0DC6-4BBB-964A-3013E9A92452}" srcOrd="4" destOrd="0" parTransId="{C765A17D-F800-4831-B95E-3EB8307E1AC6}" sibTransId="{21E610B5-ABB5-4226-8D6C-6B8BA1B0676E}"/>
    <dgm:cxn modelId="{89E470BD-4347-4CEE-A389-1D84D01232D9}" srcId="{08480BC2-6BBF-4DF4-8337-7FEFE96564B7}" destId="{21CFA674-C756-472F-84DE-1A75869D63D7}" srcOrd="3" destOrd="0" parTransId="{D791C225-2EB1-4F6B-9FF0-53629EDCDB69}" sibTransId="{30D31A42-4218-4580-8FDC-5DC452017C8D}"/>
    <dgm:cxn modelId="{66647AC6-C04F-4A82-AC61-238D9C849083}" srcId="{08480BC2-6BBF-4DF4-8337-7FEFE96564B7}" destId="{B91FF521-1DBA-4353-A332-24048882D2A2}" srcOrd="2" destOrd="0" parTransId="{4231265F-C4A2-4A25-AB07-C0BD41E19D23}" sibTransId="{EB141F53-47AC-432C-BB22-59416C9C7B78}"/>
    <dgm:cxn modelId="{DBD83ED3-1DB8-4535-BABA-7AA0CF3AE3EA}" type="presOf" srcId="{08480BC2-6BBF-4DF4-8337-7FEFE96564B7}" destId="{5746EB8C-F101-47D3-9D28-7E7E74D34D38}" srcOrd="0" destOrd="0" presId="urn:microsoft.com/office/officeart/2018/2/layout/IconVerticalSolidList"/>
    <dgm:cxn modelId="{803A8E10-7896-40C0-9901-73B0D2921307}" type="presParOf" srcId="{5746EB8C-F101-47D3-9D28-7E7E74D34D38}" destId="{A2777D44-D0F9-49A8-9756-BF3DF2A34AD7}" srcOrd="0" destOrd="0" presId="urn:microsoft.com/office/officeart/2018/2/layout/IconVerticalSolidList"/>
    <dgm:cxn modelId="{5E3B400A-EDD7-4F09-80D1-C1BFE2ED66E6}" type="presParOf" srcId="{A2777D44-D0F9-49A8-9756-BF3DF2A34AD7}" destId="{473F94FC-7EA1-40B6-A8ED-26EC1354F9CA}" srcOrd="0" destOrd="0" presId="urn:microsoft.com/office/officeart/2018/2/layout/IconVerticalSolidList"/>
    <dgm:cxn modelId="{F379AF12-0A66-49D0-A259-97F846A4AF19}" type="presParOf" srcId="{A2777D44-D0F9-49A8-9756-BF3DF2A34AD7}" destId="{5C36DA11-2F3A-4008-87A8-F3EBD986C1D6}" srcOrd="1" destOrd="0" presId="urn:microsoft.com/office/officeart/2018/2/layout/IconVerticalSolidList"/>
    <dgm:cxn modelId="{64017C2F-C96E-4756-8AF9-5E36C2C13BC1}" type="presParOf" srcId="{A2777D44-D0F9-49A8-9756-BF3DF2A34AD7}" destId="{ECFFDB36-7E34-445E-9CF2-67654D05C5DD}" srcOrd="2" destOrd="0" presId="urn:microsoft.com/office/officeart/2018/2/layout/IconVerticalSolidList"/>
    <dgm:cxn modelId="{5AFC5643-A8DC-41F3-AF0B-1383BCEE11A5}" type="presParOf" srcId="{A2777D44-D0F9-49A8-9756-BF3DF2A34AD7}" destId="{A2262ED8-ED5B-4EA1-BF74-5E15834286B5}" srcOrd="3" destOrd="0" presId="urn:microsoft.com/office/officeart/2018/2/layout/IconVerticalSolidList"/>
    <dgm:cxn modelId="{A17D5399-CCFD-430E-93F2-C9AD5FA4B225}" type="presParOf" srcId="{5746EB8C-F101-47D3-9D28-7E7E74D34D38}" destId="{B3AAC3E0-6473-4836-AEAD-73A6E20D6D4B}" srcOrd="1" destOrd="0" presId="urn:microsoft.com/office/officeart/2018/2/layout/IconVerticalSolidList"/>
    <dgm:cxn modelId="{6690C9A1-B58A-4DEB-8CD0-CC5ED7C65493}" type="presParOf" srcId="{5746EB8C-F101-47D3-9D28-7E7E74D34D38}" destId="{171EFC3C-0C1E-4AAC-90F8-F84C0A330A97}" srcOrd="2" destOrd="0" presId="urn:microsoft.com/office/officeart/2018/2/layout/IconVerticalSolidList"/>
    <dgm:cxn modelId="{22425FB1-D346-4266-81E3-4AC22BBF09DD}" type="presParOf" srcId="{171EFC3C-0C1E-4AAC-90F8-F84C0A330A97}" destId="{E8BE9D4D-2BB4-4083-ABD6-45583525FE03}" srcOrd="0" destOrd="0" presId="urn:microsoft.com/office/officeart/2018/2/layout/IconVerticalSolidList"/>
    <dgm:cxn modelId="{EF862D74-6B5F-4C67-B848-D8CF9AB35933}" type="presParOf" srcId="{171EFC3C-0C1E-4AAC-90F8-F84C0A330A97}" destId="{08CD29AE-C025-4336-B8CE-49F68048F8BA}" srcOrd="1" destOrd="0" presId="urn:microsoft.com/office/officeart/2018/2/layout/IconVerticalSolidList"/>
    <dgm:cxn modelId="{FF2DAAAD-A915-4907-9379-39EF5D13C29C}" type="presParOf" srcId="{171EFC3C-0C1E-4AAC-90F8-F84C0A330A97}" destId="{AE21B875-F9D0-464A-835C-1EEF733D7C29}" srcOrd="2" destOrd="0" presId="urn:microsoft.com/office/officeart/2018/2/layout/IconVerticalSolidList"/>
    <dgm:cxn modelId="{FB193EC8-AE58-4D0D-8742-730BEAA13AAF}" type="presParOf" srcId="{171EFC3C-0C1E-4AAC-90F8-F84C0A330A97}" destId="{52F51241-5E38-4A27-B4C6-A4950CD4ED95}" srcOrd="3" destOrd="0" presId="urn:microsoft.com/office/officeart/2018/2/layout/IconVerticalSolidList"/>
    <dgm:cxn modelId="{002F4E46-A286-4544-8309-EE15C2C840FB}" type="presParOf" srcId="{5746EB8C-F101-47D3-9D28-7E7E74D34D38}" destId="{925D5A01-0345-4316-8DF2-BEC231ED63B6}" srcOrd="3" destOrd="0" presId="urn:microsoft.com/office/officeart/2018/2/layout/IconVerticalSolidList"/>
    <dgm:cxn modelId="{AE20F003-A64A-44BF-BDDF-7F6A4E7B579F}" type="presParOf" srcId="{5746EB8C-F101-47D3-9D28-7E7E74D34D38}" destId="{32A31F82-FF42-4BFD-892E-AA4E3E03B618}" srcOrd="4" destOrd="0" presId="urn:microsoft.com/office/officeart/2018/2/layout/IconVerticalSolidList"/>
    <dgm:cxn modelId="{61B510F2-634A-4887-838B-E42CAE931E79}" type="presParOf" srcId="{32A31F82-FF42-4BFD-892E-AA4E3E03B618}" destId="{A60F691D-216F-4E56-9054-35516B9980F6}" srcOrd="0" destOrd="0" presId="urn:microsoft.com/office/officeart/2018/2/layout/IconVerticalSolidList"/>
    <dgm:cxn modelId="{D03400F5-DD6E-4987-861C-635CC8B69EDC}" type="presParOf" srcId="{32A31F82-FF42-4BFD-892E-AA4E3E03B618}" destId="{3911D91B-F48B-4048-8851-7D1F8635B2C8}" srcOrd="1" destOrd="0" presId="urn:microsoft.com/office/officeart/2018/2/layout/IconVerticalSolidList"/>
    <dgm:cxn modelId="{01E717AD-D549-4E2C-8D24-F6B95F093EEE}" type="presParOf" srcId="{32A31F82-FF42-4BFD-892E-AA4E3E03B618}" destId="{BFB64128-44BA-4F4A-86FB-021753A2CED0}" srcOrd="2" destOrd="0" presId="urn:microsoft.com/office/officeart/2018/2/layout/IconVerticalSolidList"/>
    <dgm:cxn modelId="{0621EF86-1710-4DED-BE3A-A55A3F925D7D}" type="presParOf" srcId="{32A31F82-FF42-4BFD-892E-AA4E3E03B618}" destId="{9E388186-37B5-4EF6-B288-9FA6491867BB}" srcOrd="3" destOrd="0" presId="urn:microsoft.com/office/officeart/2018/2/layout/IconVerticalSolidList"/>
    <dgm:cxn modelId="{3EF10527-0B37-4C39-8521-F38DD65241AD}" type="presParOf" srcId="{5746EB8C-F101-47D3-9D28-7E7E74D34D38}" destId="{6C89FC28-E828-4561-B90B-E7FDA9BF6B51}" srcOrd="5" destOrd="0" presId="urn:microsoft.com/office/officeart/2018/2/layout/IconVerticalSolidList"/>
    <dgm:cxn modelId="{3284FA88-8B0D-4B23-9D30-31ACBCC17DBB}" type="presParOf" srcId="{5746EB8C-F101-47D3-9D28-7E7E74D34D38}" destId="{28BF7F75-B45D-421C-95E2-766F769FD13B}" srcOrd="6" destOrd="0" presId="urn:microsoft.com/office/officeart/2018/2/layout/IconVerticalSolidList"/>
    <dgm:cxn modelId="{38440B8A-92DA-4A38-8491-D0C69DE124A4}" type="presParOf" srcId="{28BF7F75-B45D-421C-95E2-766F769FD13B}" destId="{858D0357-C271-49A2-B3D3-C863EA20CD40}" srcOrd="0" destOrd="0" presId="urn:microsoft.com/office/officeart/2018/2/layout/IconVerticalSolidList"/>
    <dgm:cxn modelId="{D6980EF1-86DF-46B3-A475-FD013D147897}" type="presParOf" srcId="{28BF7F75-B45D-421C-95E2-766F769FD13B}" destId="{F103EE0E-A9C3-48FB-9D61-96053CACEA10}" srcOrd="1" destOrd="0" presId="urn:microsoft.com/office/officeart/2018/2/layout/IconVerticalSolidList"/>
    <dgm:cxn modelId="{C4928616-2B2D-4A31-A9A1-F2A876F62BF7}" type="presParOf" srcId="{28BF7F75-B45D-421C-95E2-766F769FD13B}" destId="{6F03F431-DBC7-4ECF-AD76-497BCEDD8507}" srcOrd="2" destOrd="0" presId="urn:microsoft.com/office/officeart/2018/2/layout/IconVerticalSolidList"/>
    <dgm:cxn modelId="{007A4A11-95BD-479C-B1A1-C48E78ADA910}" type="presParOf" srcId="{28BF7F75-B45D-421C-95E2-766F769FD13B}" destId="{EF708A29-539A-40F0-99DA-296DCE06D822}" srcOrd="3" destOrd="0" presId="urn:microsoft.com/office/officeart/2018/2/layout/IconVerticalSolidList"/>
    <dgm:cxn modelId="{95620A73-99F3-405B-AF6D-FF1FE0633D06}" type="presParOf" srcId="{5746EB8C-F101-47D3-9D28-7E7E74D34D38}" destId="{DD5DB8D5-BBC7-41D2-851C-282AFBE52A3E}" srcOrd="7" destOrd="0" presId="urn:microsoft.com/office/officeart/2018/2/layout/IconVerticalSolidList"/>
    <dgm:cxn modelId="{F1A33192-1C05-45C4-B074-FB3648FBA689}" type="presParOf" srcId="{5746EB8C-F101-47D3-9D28-7E7E74D34D38}" destId="{210E6A1E-6490-4B35-8BC6-BFFBCB8C8CB3}" srcOrd="8" destOrd="0" presId="urn:microsoft.com/office/officeart/2018/2/layout/IconVerticalSolidList"/>
    <dgm:cxn modelId="{D18771E2-32A0-4347-AF35-81A04BACDDB3}" type="presParOf" srcId="{210E6A1E-6490-4B35-8BC6-BFFBCB8C8CB3}" destId="{5798C0C9-EC8D-4F0E-BD8E-F2ACF409E3FA}" srcOrd="0" destOrd="0" presId="urn:microsoft.com/office/officeart/2018/2/layout/IconVerticalSolidList"/>
    <dgm:cxn modelId="{57461655-83EE-4F10-A91B-82092721620A}" type="presParOf" srcId="{210E6A1E-6490-4B35-8BC6-BFFBCB8C8CB3}" destId="{09780C9E-93CE-4758-B99D-B0319F8F4543}" srcOrd="1" destOrd="0" presId="urn:microsoft.com/office/officeart/2018/2/layout/IconVerticalSolidList"/>
    <dgm:cxn modelId="{93D6D730-5BD4-4BC7-B66D-10E94E01014A}" type="presParOf" srcId="{210E6A1E-6490-4B35-8BC6-BFFBCB8C8CB3}" destId="{40FAA478-F278-4E95-95F7-16A287188D19}" srcOrd="2" destOrd="0" presId="urn:microsoft.com/office/officeart/2018/2/layout/IconVerticalSolidList"/>
    <dgm:cxn modelId="{64A69B67-AAFF-4BD1-B9C5-DF0EEE9442B0}" type="presParOf" srcId="{210E6A1E-6490-4B35-8BC6-BFFBCB8C8CB3}" destId="{18033253-0114-4FA8-BFC4-94E98021289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E5BBDB-2FFF-4C04-918E-12570B03F9F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B060CE7-A7E2-4BD0-AB70-B042B47D4C42}">
      <dgm:prSet/>
      <dgm:spPr/>
      <dgm:t>
        <a:bodyPr/>
        <a:lstStyle/>
        <a:p>
          <a:r>
            <a:rPr lang="en-US"/>
            <a:t>Importance of Healthy Eating and Physical Activity</a:t>
          </a:r>
          <a:br>
            <a:rPr lang="en-US"/>
          </a:br>
          <a:r>
            <a:rPr lang="en-US"/>
            <a:t>Healthy eating habits and regular physical activity are vital for long-term health and prevention of chronic diseases. However, unhealthy dietary behaviors and sedentary lifestyles are common among young adults, especially postgraduate students, due to increased autonomy, academic stress, and irregular routines [6]</a:t>
          </a:r>
        </a:p>
      </dgm:t>
    </dgm:pt>
    <dgm:pt modelId="{2A438EA6-78FC-4831-B9AE-4CB9BF8AD528}" type="parTrans" cxnId="{9EF26012-08BD-4F32-9C5A-3A29401D6FDF}">
      <dgm:prSet/>
      <dgm:spPr/>
      <dgm:t>
        <a:bodyPr/>
        <a:lstStyle/>
        <a:p>
          <a:endParaRPr lang="en-US"/>
        </a:p>
      </dgm:t>
    </dgm:pt>
    <dgm:pt modelId="{FFCE9A61-22F1-4EEF-A7D2-BABADFD4B6F1}" type="sibTrans" cxnId="{9EF26012-08BD-4F32-9C5A-3A29401D6FDF}">
      <dgm:prSet/>
      <dgm:spPr/>
      <dgm:t>
        <a:bodyPr/>
        <a:lstStyle/>
        <a:p>
          <a:endParaRPr lang="en-US"/>
        </a:p>
      </dgm:t>
    </dgm:pt>
    <dgm:pt modelId="{401447C1-25E8-48EA-915A-B01DEB0EE141}">
      <dgm:prSet/>
      <dgm:spPr/>
      <dgm:t>
        <a:bodyPr/>
        <a:lstStyle/>
        <a:p>
          <a:r>
            <a:rPr lang="en-US"/>
            <a:t>According to the International Journal of Behavioral Nutrition and Physical Activity, 65% of individuals in urban areas were classified as physically inactive, compared to 50% in rural regions. This highlights an urban-rural divide in lifestyle behaviors. [7]</a:t>
          </a:r>
        </a:p>
      </dgm:t>
    </dgm:pt>
    <dgm:pt modelId="{687CFCAE-1B9B-4388-A766-8EF91D7025FD}" type="parTrans" cxnId="{612A491D-A6E5-46A1-BA21-F6817FEF309B}">
      <dgm:prSet/>
      <dgm:spPr/>
      <dgm:t>
        <a:bodyPr/>
        <a:lstStyle/>
        <a:p>
          <a:endParaRPr lang="en-US"/>
        </a:p>
      </dgm:t>
    </dgm:pt>
    <dgm:pt modelId="{240572F8-FB88-49A9-8122-5CC1B85F3570}" type="sibTrans" cxnId="{612A491D-A6E5-46A1-BA21-F6817FEF309B}">
      <dgm:prSet/>
      <dgm:spPr/>
      <dgm:t>
        <a:bodyPr/>
        <a:lstStyle/>
        <a:p>
          <a:endParaRPr lang="en-US"/>
        </a:p>
      </dgm:t>
    </dgm:pt>
    <dgm:pt modelId="{1877C045-9ECA-4893-98EB-6E43F128DF6B}">
      <dgm:prSet/>
      <dgm:spPr/>
      <dgm:t>
        <a:bodyPr/>
        <a:lstStyle/>
        <a:p>
          <a:r>
            <a:rPr lang="en-US"/>
            <a:t>Data from the National Institute of Nutrition (NIN) show that North India, including Delhi, records lower intake of calories, protein, and carbohydrates than the national average. However, fat consumption is higher, with visible fats contributing 24% of total energy intake. Fruits and vegetables account for less than 3% of daily energy consumption, highlighting a poor dietary balance. [8]</a:t>
          </a:r>
        </a:p>
      </dgm:t>
    </dgm:pt>
    <dgm:pt modelId="{5D69EBE6-8195-43CC-B014-DBB435CD571D}" type="parTrans" cxnId="{1BFD6848-084A-4AA6-A53F-53F206235301}">
      <dgm:prSet/>
      <dgm:spPr/>
      <dgm:t>
        <a:bodyPr/>
        <a:lstStyle/>
        <a:p>
          <a:endParaRPr lang="en-US"/>
        </a:p>
      </dgm:t>
    </dgm:pt>
    <dgm:pt modelId="{A26C18A3-8394-4109-A029-FBC07AF09D3E}" type="sibTrans" cxnId="{1BFD6848-084A-4AA6-A53F-53F206235301}">
      <dgm:prSet/>
      <dgm:spPr/>
      <dgm:t>
        <a:bodyPr/>
        <a:lstStyle/>
        <a:p>
          <a:endParaRPr lang="en-US"/>
        </a:p>
      </dgm:t>
    </dgm:pt>
    <dgm:pt modelId="{A0104020-B38B-4214-9A7A-99FE8A1E8184}">
      <dgm:prSet/>
      <dgm:spPr/>
      <dgm:t>
        <a:bodyPr/>
        <a:lstStyle/>
        <a:p>
          <a:r>
            <a:rPr lang="en-US" dirty="0"/>
            <a:t>According to the National Family Health Survey (NFHS-5, 2019–21), at the all-India level, obesity rates have increased compared to previous surveys. The data indicates a rising trend in both urban and rural populations, affecting people across all age groups. NFHS-5 also notes a rise in meat consumption, particularly among men, and that 52% of women consume green leafy vegetables daily. [9]</a:t>
          </a:r>
        </a:p>
        <a:p>
          <a:r>
            <a:rPr lang="en-IN" b="1" dirty="0"/>
            <a:t>Understanding the KAP among postgraduate students can help identify knowledge gaps, attitudinal barriers, and </a:t>
          </a:r>
          <a:r>
            <a:rPr lang="en-IN" b="1" dirty="0" err="1"/>
            <a:t>behavioral</a:t>
          </a:r>
          <a:r>
            <a:rPr lang="en-IN" b="1" dirty="0"/>
            <a:t> patterns that may hinder healthy eating and active living. For instance, its highlighted that although students often possess moderate knowledge about healthy eating, their practices do not reflect it, indicating a disconnection between knowledge and </a:t>
          </a:r>
          <a:r>
            <a:rPr lang="en-IN" b="1" dirty="0" err="1"/>
            <a:t>behavior</a:t>
          </a:r>
          <a:r>
            <a:rPr lang="en-IN" b="1" dirty="0"/>
            <a:t>.</a:t>
          </a:r>
          <a:endParaRPr lang="en-US" b="1" dirty="0"/>
        </a:p>
      </dgm:t>
    </dgm:pt>
    <dgm:pt modelId="{F8C48C24-6FDD-4629-AC1C-C99E515ADCB8}" type="parTrans" cxnId="{8C0BCF0B-9CD8-4C5D-9CDA-15A6566C441D}">
      <dgm:prSet/>
      <dgm:spPr/>
      <dgm:t>
        <a:bodyPr/>
        <a:lstStyle/>
        <a:p>
          <a:endParaRPr lang="en-US"/>
        </a:p>
      </dgm:t>
    </dgm:pt>
    <dgm:pt modelId="{080625E7-BBCD-4B99-B0F1-FD595874B607}" type="sibTrans" cxnId="{8C0BCF0B-9CD8-4C5D-9CDA-15A6566C441D}">
      <dgm:prSet/>
      <dgm:spPr/>
      <dgm:t>
        <a:bodyPr/>
        <a:lstStyle/>
        <a:p>
          <a:endParaRPr lang="en-US"/>
        </a:p>
      </dgm:t>
    </dgm:pt>
    <dgm:pt modelId="{C8E62635-994F-4B11-A954-295FA8902BCB}" type="pres">
      <dgm:prSet presAssocID="{EDE5BBDB-2FFF-4C04-918E-12570B03F9F7}" presName="linear" presStyleCnt="0">
        <dgm:presLayoutVars>
          <dgm:animLvl val="lvl"/>
          <dgm:resizeHandles val="exact"/>
        </dgm:presLayoutVars>
      </dgm:prSet>
      <dgm:spPr/>
    </dgm:pt>
    <dgm:pt modelId="{5671B2BE-ED6C-456E-9999-28A2004178E3}" type="pres">
      <dgm:prSet presAssocID="{8B060CE7-A7E2-4BD0-AB70-B042B47D4C42}" presName="parentText" presStyleLbl="node1" presStyleIdx="0" presStyleCnt="4">
        <dgm:presLayoutVars>
          <dgm:chMax val="0"/>
          <dgm:bulletEnabled val="1"/>
        </dgm:presLayoutVars>
      </dgm:prSet>
      <dgm:spPr/>
    </dgm:pt>
    <dgm:pt modelId="{3B0FF6F2-C1E4-4658-9342-8B384B2F78E9}" type="pres">
      <dgm:prSet presAssocID="{FFCE9A61-22F1-4EEF-A7D2-BABADFD4B6F1}" presName="spacer" presStyleCnt="0"/>
      <dgm:spPr/>
    </dgm:pt>
    <dgm:pt modelId="{762194BA-B484-4689-AAC1-6B4DEF7F7356}" type="pres">
      <dgm:prSet presAssocID="{401447C1-25E8-48EA-915A-B01DEB0EE141}" presName="parentText" presStyleLbl="node1" presStyleIdx="1" presStyleCnt="4">
        <dgm:presLayoutVars>
          <dgm:chMax val="0"/>
          <dgm:bulletEnabled val="1"/>
        </dgm:presLayoutVars>
      </dgm:prSet>
      <dgm:spPr/>
    </dgm:pt>
    <dgm:pt modelId="{222A0CB1-8F29-4CA9-B6DB-56E4407C670B}" type="pres">
      <dgm:prSet presAssocID="{240572F8-FB88-49A9-8122-5CC1B85F3570}" presName="spacer" presStyleCnt="0"/>
      <dgm:spPr/>
    </dgm:pt>
    <dgm:pt modelId="{098F462B-A216-42DC-83CE-29E733817F17}" type="pres">
      <dgm:prSet presAssocID="{1877C045-9ECA-4893-98EB-6E43F128DF6B}" presName="parentText" presStyleLbl="node1" presStyleIdx="2" presStyleCnt="4">
        <dgm:presLayoutVars>
          <dgm:chMax val="0"/>
          <dgm:bulletEnabled val="1"/>
        </dgm:presLayoutVars>
      </dgm:prSet>
      <dgm:spPr/>
    </dgm:pt>
    <dgm:pt modelId="{1B1A15C3-68DB-4058-AADE-0B41079DA52D}" type="pres">
      <dgm:prSet presAssocID="{A26C18A3-8394-4109-A029-FBC07AF09D3E}" presName="spacer" presStyleCnt="0"/>
      <dgm:spPr/>
    </dgm:pt>
    <dgm:pt modelId="{2E5FDF8E-78CE-4F60-99B8-D7055342EFE0}" type="pres">
      <dgm:prSet presAssocID="{A0104020-B38B-4214-9A7A-99FE8A1E8184}" presName="parentText" presStyleLbl="node1" presStyleIdx="3" presStyleCnt="4">
        <dgm:presLayoutVars>
          <dgm:chMax val="0"/>
          <dgm:bulletEnabled val="1"/>
        </dgm:presLayoutVars>
      </dgm:prSet>
      <dgm:spPr/>
    </dgm:pt>
  </dgm:ptLst>
  <dgm:cxnLst>
    <dgm:cxn modelId="{8C0BCF0B-9CD8-4C5D-9CDA-15A6566C441D}" srcId="{EDE5BBDB-2FFF-4C04-918E-12570B03F9F7}" destId="{A0104020-B38B-4214-9A7A-99FE8A1E8184}" srcOrd="3" destOrd="0" parTransId="{F8C48C24-6FDD-4629-AC1C-C99E515ADCB8}" sibTransId="{080625E7-BBCD-4B99-B0F1-FD595874B607}"/>
    <dgm:cxn modelId="{9EF26012-08BD-4F32-9C5A-3A29401D6FDF}" srcId="{EDE5BBDB-2FFF-4C04-918E-12570B03F9F7}" destId="{8B060CE7-A7E2-4BD0-AB70-B042B47D4C42}" srcOrd="0" destOrd="0" parTransId="{2A438EA6-78FC-4831-B9AE-4CB9BF8AD528}" sibTransId="{FFCE9A61-22F1-4EEF-A7D2-BABADFD4B6F1}"/>
    <dgm:cxn modelId="{612A491D-A6E5-46A1-BA21-F6817FEF309B}" srcId="{EDE5BBDB-2FFF-4C04-918E-12570B03F9F7}" destId="{401447C1-25E8-48EA-915A-B01DEB0EE141}" srcOrd="1" destOrd="0" parTransId="{687CFCAE-1B9B-4388-A766-8EF91D7025FD}" sibTransId="{240572F8-FB88-49A9-8122-5CC1B85F3570}"/>
    <dgm:cxn modelId="{C70E192B-D519-42C6-B0C7-17AFF926732A}" type="presOf" srcId="{401447C1-25E8-48EA-915A-B01DEB0EE141}" destId="{762194BA-B484-4689-AAC1-6B4DEF7F7356}" srcOrd="0" destOrd="0" presId="urn:microsoft.com/office/officeart/2005/8/layout/vList2"/>
    <dgm:cxn modelId="{1BFD6848-084A-4AA6-A53F-53F206235301}" srcId="{EDE5BBDB-2FFF-4C04-918E-12570B03F9F7}" destId="{1877C045-9ECA-4893-98EB-6E43F128DF6B}" srcOrd="2" destOrd="0" parTransId="{5D69EBE6-8195-43CC-B014-DBB435CD571D}" sibTransId="{A26C18A3-8394-4109-A029-FBC07AF09D3E}"/>
    <dgm:cxn modelId="{4C65D298-8C10-4C7B-8B01-CF9C7537EF09}" type="presOf" srcId="{A0104020-B38B-4214-9A7A-99FE8A1E8184}" destId="{2E5FDF8E-78CE-4F60-99B8-D7055342EFE0}" srcOrd="0" destOrd="0" presId="urn:microsoft.com/office/officeart/2005/8/layout/vList2"/>
    <dgm:cxn modelId="{233A7F9D-726F-454F-BF2F-A2EA7ED0E5B2}" type="presOf" srcId="{EDE5BBDB-2FFF-4C04-918E-12570B03F9F7}" destId="{C8E62635-994F-4B11-A954-295FA8902BCB}" srcOrd="0" destOrd="0" presId="urn:microsoft.com/office/officeart/2005/8/layout/vList2"/>
    <dgm:cxn modelId="{A8E0AFD7-E72E-458C-A9B2-B1AC5C5764EF}" type="presOf" srcId="{8B060CE7-A7E2-4BD0-AB70-B042B47D4C42}" destId="{5671B2BE-ED6C-456E-9999-28A2004178E3}" srcOrd="0" destOrd="0" presId="urn:microsoft.com/office/officeart/2005/8/layout/vList2"/>
    <dgm:cxn modelId="{9ED6EEE1-E0D1-467E-A0DB-F1FA9D32821D}" type="presOf" srcId="{1877C045-9ECA-4893-98EB-6E43F128DF6B}" destId="{098F462B-A216-42DC-83CE-29E733817F17}" srcOrd="0" destOrd="0" presId="urn:microsoft.com/office/officeart/2005/8/layout/vList2"/>
    <dgm:cxn modelId="{937A5A92-BD74-4B87-9411-84F222B9AEC6}" type="presParOf" srcId="{C8E62635-994F-4B11-A954-295FA8902BCB}" destId="{5671B2BE-ED6C-456E-9999-28A2004178E3}" srcOrd="0" destOrd="0" presId="urn:microsoft.com/office/officeart/2005/8/layout/vList2"/>
    <dgm:cxn modelId="{48DACEB7-D1B6-4BFC-9CEB-12E25F016C81}" type="presParOf" srcId="{C8E62635-994F-4B11-A954-295FA8902BCB}" destId="{3B0FF6F2-C1E4-4658-9342-8B384B2F78E9}" srcOrd="1" destOrd="0" presId="urn:microsoft.com/office/officeart/2005/8/layout/vList2"/>
    <dgm:cxn modelId="{29CA0359-6167-4D4A-93A5-BA377684FFAE}" type="presParOf" srcId="{C8E62635-994F-4B11-A954-295FA8902BCB}" destId="{762194BA-B484-4689-AAC1-6B4DEF7F7356}" srcOrd="2" destOrd="0" presId="urn:microsoft.com/office/officeart/2005/8/layout/vList2"/>
    <dgm:cxn modelId="{9AAD9B68-3D62-44E4-AAD6-D5E047B44032}" type="presParOf" srcId="{C8E62635-994F-4B11-A954-295FA8902BCB}" destId="{222A0CB1-8F29-4CA9-B6DB-56E4407C670B}" srcOrd="3" destOrd="0" presId="urn:microsoft.com/office/officeart/2005/8/layout/vList2"/>
    <dgm:cxn modelId="{1BD85680-57AD-46BA-A6B7-B38BCB0B1762}" type="presParOf" srcId="{C8E62635-994F-4B11-A954-295FA8902BCB}" destId="{098F462B-A216-42DC-83CE-29E733817F17}" srcOrd="4" destOrd="0" presId="urn:microsoft.com/office/officeart/2005/8/layout/vList2"/>
    <dgm:cxn modelId="{95BD39A3-888C-46EF-B92C-9357F47AF228}" type="presParOf" srcId="{C8E62635-994F-4B11-A954-295FA8902BCB}" destId="{1B1A15C3-68DB-4058-AADE-0B41079DA52D}" srcOrd="5" destOrd="0" presId="urn:microsoft.com/office/officeart/2005/8/layout/vList2"/>
    <dgm:cxn modelId="{32D8FA0F-F74A-44AC-82B3-C9B00492A394}" type="presParOf" srcId="{C8E62635-994F-4B11-A954-295FA8902BCB}" destId="{2E5FDF8E-78CE-4F60-99B8-D7055342EFE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67E46F-E130-40CD-9FCB-410C8A610D0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095D0D6-1BEF-4357-ACDE-0AFE2C423803}">
      <dgm:prSet/>
      <dgm:spPr/>
      <dgm:t>
        <a:bodyPr/>
        <a:lstStyle/>
        <a:p>
          <a:pPr>
            <a:lnSpc>
              <a:spcPct val="100000"/>
            </a:lnSpc>
          </a:pPr>
          <a:r>
            <a:rPr lang="en-IN"/>
            <a:t>To assess the knowledge of postgraduate students in New Delhi regarding healthy eating patterns and physical activity.</a:t>
          </a:r>
          <a:endParaRPr lang="en-US"/>
        </a:p>
      </dgm:t>
    </dgm:pt>
    <dgm:pt modelId="{A16404D7-5FC3-4730-B653-B1E780483FE9}" type="parTrans" cxnId="{D9346F6A-1191-40C6-9DEB-4D7340E44414}">
      <dgm:prSet/>
      <dgm:spPr/>
      <dgm:t>
        <a:bodyPr/>
        <a:lstStyle/>
        <a:p>
          <a:endParaRPr lang="en-US"/>
        </a:p>
      </dgm:t>
    </dgm:pt>
    <dgm:pt modelId="{BD7E3388-1B42-4108-B483-A079F194023A}" type="sibTrans" cxnId="{D9346F6A-1191-40C6-9DEB-4D7340E44414}">
      <dgm:prSet/>
      <dgm:spPr/>
      <dgm:t>
        <a:bodyPr/>
        <a:lstStyle/>
        <a:p>
          <a:endParaRPr lang="en-US"/>
        </a:p>
      </dgm:t>
    </dgm:pt>
    <dgm:pt modelId="{655203E7-8590-4555-87B3-12B11179200F}">
      <dgm:prSet/>
      <dgm:spPr/>
      <dgm:t>
        <a:bodyPr/>
        <a:lstStyle/>
        <a:p>
          <a:pPr>
            <a:lnSpc>
              <a:spcPct val="100000"/>
            </a:lnSpc>
          </a:pPr>
          <a:r>
            <a:rPr lang="en-IN"/>
            <a:t>To examine the attitudes of postgraduate students towards healthy eating and regular physical activity.</a:t>
          </a:r>
          <a:endParaRPr lang="en-US"/>
        </a:p>
      </dgm:t>
    </dgm:pt>
    <dgm:pt modelId="{13BC684C-24E2-4228-A990-F44D2FABA827}" type="parTrans" cxnId="{5B02D4B2-16AC-4697-B301-05D751A26887}">
      <dgm:prSet/>
      <dgm:spPr/>
      <dgm:t>
        <a:bodyPr/>
        <a:lstStyle/>
        <a:p>
          <a:endParaRPr lang="en-US"/>
        </a:p>
      </dgm:t>
    </dgm:pt>
    <dgm:pt modelId="{13C2D620-14A3-46DA-A09C-669F41A3FF8C}" type="sibTrans" cxnId="{5B02D4B2-16AC-4697-B301-05D751A26887}">
      <dgm:prSet/>
      <dgm:spPr/>
      <dgm:t>
        <a:bodyPr/>
        <a:lstStyle/>
        <a:p>
          <a:endParaRPr lang="en-US"/>
        </a:p>
      </dgm:t>
    </dgm:pt>
    <dgm:pt modelId="{0F50BEE9-5757-4766-979F-CD8747A28609}">
      <dgm:prSet/>
      <dgm:spPr/>
      <dgm:t>
        <a:bodyPr/>
        <a:lstStyle/>
        <a:p>
          <a:pPr>
            <a:lnSpc>
              <a:spcPct val="100000"/>
            </a:lnSpc>
          </a:pPr>
          <a:r>
            <a:rPr lang="en-IN"/>
            <a:t>To analyze the eating and physical activity practices of postgraduate students.</a:t>
          </a:r>
          <a:endParaRPr lang="en-US"/>
        </a:p>
      </dgm:t>
    </dgm:pt>
    <dgm:pt modelId="{C9B719E8-D498-4778-8679-3FC1E93444A3}" type="parTrans" cxnId="{AACF9FFD-647A-47F8-9591-1F9AFCEE3663}">
      <dgm:prSet/>
      <dgm:spPr/>
      <dgm:t>
        <a:bodyPr/>
        <a:lstStyle/>
        <a:p>
          <a:endParaRPr lang="en-US"/>
        </a:p>
      </dgm:t>
    </dgm:pt>
    <dgm:pt modelId="{E252EE9A-D521-43F3-AC25-2DBA25407120}" type="sibTrans" cxnId="{AACF9FFD-647A-47F8-9591-1F9AFCEE3663}">
      <dgm:prSet/>
      <dgm:spPr/>
      <dgm:t>
        <a:bodyPr/>
        <a:lstStyle/>
        <a:p>
          <a:endParaRPr lang="en-US"/>
        </a:p>
      </dgm:t>
    </dgm:pt>
    <dgm:pt modelId="{E3281D30-1C6C-4CC4-9F18-BD8953408064}" type="pres">
      <dgm:prSet presAssocID="{9B67E46F-E130-40CD-9FCB-410C8A610D06}" presName="root" presStyleCnt="0">
        <dgm:presLayoutVars>
          <dgm:dir/>
          <dgm:resizeHandles val="exact"/>
        </dgm:presLayoutVars>
      </dgm:prSet>
      <dgm:spPr/>
    </dgm:pt>
    <dgm:pt modelId="{8CC9D33A-3D24-4A78-A312-F79665C6E44B}" type="pres">
      <dgm:prSet presAssocID="{3095D0D6-1BEF-4357-ACDE-0AFE2C423803}" presName="compNode" presStyleCnt="0"/>
      <dgm:spPr/>
    </dgm:pt>
    <dgm:pt modelId="{2BB4C5D3-6E5F-405D-AB2A-A48268941380}" type="pres">
      <dgm:prSet presAssocID="{3095D0D6-1BEF-4357-ACDE-0AFE2C423803}" presName="bgRect" presStyleLbl="bgShp" presStyleIdx="0" presStyleCnt="3"/>
      <dgm:spPr/>
    </dgm:pt>
    <dgm:pt modelId="{93A8D354-F8AC-4D24-A2B6-7CF54095E88B}" type="pres">
      <dgm:prSet presAssocID="{3095D0D6-1BEF-4357-ACDE-0AFE2C42380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7A4EE0EA-4ED2-4ABD-8653-FA16F9C66FF6}" type="pres">
      <dgm:prSet presAssocID="{3095D0D6-1BEF-4357-ACDE-0AFE2C423803}" presName="spaceRect" presStyleCnt="0"/>
      <dgm:spPr/>
    </dgm:pt>
    <dgm:pt modelId="{BA76B171-C747-413A-90AC-7288ECDBC07D}" type="pres">
      <dgm:prSet presAssocID="{3095D0D6-1BEF-4357-ACDE-0AFE2C423803}" presName="parTx" presStyleLbl="revTx" presStyleIdx="0" presStyleCnt="3">
        <dgm:presLayoutVars>
          <dgm:chMax val="0"/>
          <dgm:chPref val="0"/>
        </dgm:presLayoutVars>
      </dgm:prSet>
      <dgm:spPr/>
    </dgm:pt>
    <dgm:pt modelId="{BDAEFFB4-C54D-40D7-82D6-ACE5C7599EED}" type="pres">
      <dgm:prSet presAssocID="{BD7E3388-1B42-4108-B483-A079F194023A}" presName="sibTrans" presStyleCnt="0"/>
      <dgm:spPr/>
    </dgm:pt>
    <dgm:pt modelId="{0D5CC10D-29AD-4879-B618-538D9E65890C}" type="pres">
      <dgm:prSet presAssocID="{655203E7-8590-4555-87B3-12B11179200F}" presName="compNode" presStyleCnt="0"/>
      <dgm:spPr/>
    </dgm:pt>
    <dgm:pt modelId="{70E6DC1D-7B39-463B-AAF1-CFAEEB5EB8FD}" type="pres">
      <dgm:prSet presAssocID="{655203E7-8590-4555-87B3-12B11179200F}" presName="bgRect" presStyleLbl="bgShp" presStyleIdx="1" presStyleCnt="3"/>
      <dgm:spPr/>
    </dgm:pt>
    <dgm:pt modelId="{0DA58C59-557B-4276-B684-1D17F97B633E}" type="pres">
      <dgm:prSet presAssocID="{655203E7-8590-4555-87B3-12B11179200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ruit Bowl"/>
        </a:ext>
      </dgm:extLst>
    </dgm:pt>
    <dgm:pt modelId="{BF4D20D4-70D1-4533-91E9-D58B6C48186C}" type="pres">
      <dgm:prSet presAssocID="{655203E7-8590-4555-87B3-12B11179200F}" presName="spaceRect" presStyleCnt="0"/>
      <dgm:spPr/>
    </dgm:pt>
    <dgm:pt modelId="{BC34D3B5-F7F8-4C60-993A-99ED28F5D579}" type="pres">
      <dgm:prSet presAssocID="{655203E7-8590-4555-87B3-12B11179200F}" presName="parTx" presStyleLbl="revTx" presStyleIdx="1" presStyleCnt="3">
        <dgm:presLayoutVars>
          <dgm:chMax val="0"/>
          <dgm:chPref val="0"/>
        </dgm:presLayoutVars>
      </dgm:prSet>
      <dgm:spPr/>
    </dgm:pt>
    <dgm:pt modelId="{290FF5A9-FBE9-4577-AD8E-FDB23719F7F4}" type="pres">
      <dgm:prSet presAssocID="{13C2D620-14A3-46DA-A09C-669F41A3FF8C}" presName="sibTrans" presStyleCnt="0"/>
      <dgm:spPr/>
    </dgm:pt>
    <dgm:pt modelId="{4AE0FE6C-1F7D-43CC-8B1E-D5710C2B6FDE}" type="pres">
      <dgm:prSet presAssocID="{0F50BEE9-5757-4766-979F-CD8747A28609}" presName="compNode" presStyleCnt="0"/>
      <dgm:spPr/>
    </dgm:pt>
    <dgm:pt modelId="{8962E849-5AD9-4D11-A734-F61C15E26876}" type="pres">
      <dgm:prSet presAssocID="{0F50BEE9-5757-4766-979F-CD8747A28609}" presName="bgRect" presStyleLbl="bgShp" presStyleIdx="2" presStyleCnt="3"/>
      <dgm:spPr/>
    </dgm:pt>
    <dgm:pt modelId="{D00E2C58-D456-4874-8A2F-E3C1E83D5F6F}" type="pres">
      <dgm:prSet presAssocID="{0F50BEE9-5757-4766-979F-CD8747A2860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erson Eating"/>
        </a:ext>
      </dgm:extLst>
    </dgm:pt>
    <dgm:pt modelId="{C481E645-0C20-4236-926B-39991FC373E4}" type="pres">
      <dgm:prSet presAssocID="{0F50BEE9-5757-4766-979F-CD8747A28609}" presName="spaceRect" presStyleCnt="0"/>
      <dgm:spPr/>
    </dgm:pt>
    <dgm:pt modelId="{90BCFE12-681C-438E-8359-6420FB620DD5}" type="pres">
      <dgm:prSet presAssocID="{0F50BEE9-5757-4766-979F-CD8747A28609}" presName="parTx" presStyleLbl="revTx" presStyleIdx="2" presStyleCnt="3">
        <dgm:presLayoutVars>
          <dgm:chMax val="0"/>
          <dgm:chPref val="0"/>
        </dgm:presLayoutVars>
      </dgm:prSet>
      <dgm:spPr/>
    </dgm:pt>
  </dgm:ptLst>
  <dgm:cxnLst>
    <dgm:cxn modelId="{FF1A4429-D83E-46CF-AFB3-E62198E2C4DD}" type="presOf" srcId="{0F50BEE9-5757-4766-979F-CD8747A28609}" destId="{90BCFE12-681C-438E-8359-6420FB620DD5}" srcOrd="0" destOrd="0" presId="urn:microsoft.com/office/officeart/2018/2/layout/IconVerticalSolidList"/>
    <dgm:cxn modelId="{D9346F6A-1191-40C6-9DEB-4D7340E44414}" srcId="{9B67E46F-E130-40CD-9FCB-410C8A610D06}" destId="{3095D0D6-1BEF-4357-ACDE-0AFE2C423803}" srcOrd="0" destOrd="0" parTransId="{A16404D7-5FC3-4730-B653-B1E780483FE9}" sibTransId="{BD7E3388-1B42-4108-B483-A079F194023A}"/>
    <dgm:cxn modelId="{6910B17F-A304-415C-8CF2-43CE12750F9B}" type="presOf" srcId="{3095D0D6-1BEF-4357-ACDE-0AFE2C423803}" destId="{BA76B171-C747-413A-90AC-7288ECDBC07D}" srcOrd="0" destOrd="0" presId="urn:microsoft.com/office/officeart/2018/2/layout/IconVerticalSolidList"/>
    <dgm:cxn modelId="{16CD1C99-90FB-474B-A18D-3ECB2C72E5B9}" type="presOf" srcId="{9B67E46F-E130-40CD-9FCB-410C8A610D06}" destId="{E3281D30-1C6C-4CC4-9F18-BD8953408064}" srcOrd="0" destOrd="0" presId="urn:microsoft.com/office/officeart/2018/2/layout/IconVerticalSolidList"/>
    <dgm:cxn modelId="{5B02D4B2-16AC-4697-B301-05D751A26887}" srcId="{9B67E46F-E130-40CD-9FCB-410C8A610D06}" destId="{655203E7-8590-4555-87B3-12B11179200F}" srcOrd="1" destOrd="0" parTransId="{13BC684C-24E2-4228-A990-F44D2FABA827}" sibTransId="{13C2D620-14A3-46DA-A09C-669F41A3FF8C}"/>
    <dgm:cxn modelId="{515B34E2-0967-4AF1-9FDE-878CDB73EEF2}" type="presOf" srcId="{655203E7-8590-4555-87B3-12B11179200F}" destId="{BC34D3B5-F7F8-4C60-993A-99ED28F5D579}" srcOrd="0" destOrd="0" presId="urn:microsoft.com/office/officeart/2018/2/layout/IconVerticalSolidList"/>
    <dgm:cxn modelId="{AACF9FFD-647A-47F8-9591-1F9AFCEE3663}" srcId="{9B67E46F-E130-40CD-9FCB-410C8A610D06}" destId="{0F50BEE9-5757-4766-979F-CD8747A28609}" srcOrd="2" destOrd="0" parTransId="{C9B719E8-D498-4778-8679-3FC1E93444A3}" sibTransId="{E252EE9A-D521-43F3-AC25-2DBA25407120}"/>
    <dgm:cxn modelId="{C2701F4F-D9F8-4F40-96D5-A07296A1CCA5}" type="presParOf" srcId="{E3281D30-1C6C-4CC4-9F18-BD8953408064}" destId="{8CC9D33A-3D24-4A78-A312-F79665C6E44B}" srcOrd="0" destOrd="0" presId="urn:microsoft.com/office/officeart/2018/2/layout/IconVerticalSolidList"/>
    <dgm:cxn modelId="{C95721B8-C7AB-477E-B640-5BC3563B751A}" type="presParOf" srcId="{8CC9D33A-3D24-4A78-A312-F79665C6E44B}" destId="{2BB4C5D3-6E5F-405D-AB2A-A48268941380}" srcOrd="0" destOrd="0" presId="urn:microsoft.com/office/officeart/2018/2/layout/IconVerticalSolidList"/>
    <dgm:cxn modelId="{7BBC5DDC-F12D-41AC-AA34-6A8C2A777FB0}" type="presParOf" srcId="{8CC9D33A-3D24-4A78-A312-F79665C6E44B}" destId="{93A8D354-F8AC-4D24-A2B6-7CF54095E88B}" srcOrd="1" destOrd="0" presId="urn:microsoft.com/office/officeart/2018/2/layout/IconVerticalSolidList"/>
    <dgm:cxn modelId="{56CF8D53-5E3D-4F5E-86B7-B69C01C74ACE}" type="presParOf" srcId="{8CC9D33A-3D24-4A78-A312-F79665C6E44B}" destId="{7A4EE0EA-4ED2-4ABD-8653-FA16F9C66FF6}" srcOrd="2" destOrd="0" presId="urn:microsoft.com/office/officeart/2018/2/layout/IconVerticalSolidList"/>
    <dgm:cxn modelId="{23866757-1F4F-420D-A101-A46EE6C6046C}" type="presParOf" srcId="{8CC9D33A-3D24-4A78-A312-F79665C6E44B}" destId="{BA76B171-C747-413A-90AC-7288ECDBC07D}" srcOrd="3" destOrd="0" presId="urn:microsoft.com/office/officeart/2018/2/layout/IconVerticalSolidList"/>
    <dgm:cxn modelId="{72D49029-A630-4EF4-85D5-7EF0102BB250}" type="presParOf" srcId="{E3281D30-1C6C-4CC4-9F18-BD8953408064}" destId="{BDAEFFB4-C54D-40D7-82D6-ACE5C7599EED}" srcOrd="1" destOrd="0" presId="urn:microsoft.com/office/officeart/2018/2/layout/IconVerticalSolidList"/>
    <dgm:cxn modelId="{54134539-9FF2-4E50-8AD3-7A95B605BE9F}" type="presParOf" srcId="{E3281D30-1C6C-4CC4-9F18-BD8953408064}" destId="{0D5CC10D-29AD-4879-B618-538D9E65890C}" srcOrd="2" destOrd="0" presId="urn:microsoft.com/office/officeart/2018/2/layout/IconVerticalSolidList"/>
    <dgm:cxn modelId="{39D48F07-DC81-48B6-A4CD-BAD1D928C0CE}" type="presParOf" srcId="{0D5CC10D-29AD-4879-B618-538D9E65890C}" destId="{70E6DC1D-7B39-463B-AAF1-CFAEEB5EB8FD}" srcOrd="0" destOrd="0" presId="urn:microsoft.com/office/officeart/2018/2/layout/IconVerticalSolidList"/>
    <dgm:cxn modelId="{7BC23CD8-DC4D-4964-AF32-191C7335FBB0}" type="presParOf" srcId="{0D5CC10D-29AD-4879-B618-538D9E65890C}" destId="{0DA58C59-557B-4276-B684-1D17F97B633E}" srcOrd="1" destOrd="0" presId="urn:microsoft.com/office/officeart/2018/2/layout/IconVerticalSolidList"/>
    <dgm:cxn modelId="{924BAA20-87EF-4A0F-A614-F9FA036A4F5E}" type="presParOf" srcId="{0D5CC10D-29AD-4879-B618-538D9E65890C}" destId="{BF4D20D4-70D1-4533-91E9-D58B6C48186C}" srcOrd="2" destOrd="0" presId="urn:microsoft.com/office/officeart/2018/2/layout/IconVerticalSolidList"/>
    <dgm:cxn modelId="{48D4AEB7-9EF2-4438-AA3C-0B2468789FB0}" type="presParOf" srcId="{0D5CC10D-29AD-4879-B618-538D9E65890C}" destId="{BC34D3B5-F7F8-4C60-993A-99ED28F5D579}" srcOrd="3" destOrd="0" presId="urn:microsoft.com/office/officeart/2018/2/layout/IconVerticalSolidList"/>
    <dgm:cxn modelId="{9E100807-4D92-4720-A96D-AA99191476BF}" type="presParOf" srcId="{E3281D30-1C6C-4CC4-9F18-BD8953408064}" destId="{290FF5A9-FBE9-4577-AD8E-FDB23719F7F4}" srcOrd="3" destOrd="0" presId="urn:microsoft.com/office/officeart/2018/2/layout/IconVerticalSolidList"/>
    <dgm:cxn modelId="{32B9AC88-2B19-4C43-B8ED-C5F127FCB21B}" type="presParOf" srcId="{E3281D30-1C6C-4CC4-9F18-BD8953408064}" destId="{4AE0FE6C-1F7D-43CC-8B1E-D5710C2B6FDE}" srcOrd="4" destOrd="0" presId="urn:microsoft.com/office/officeart/2018/2/layout/IconVerticalSolidList"/>
    <dgm:cxn modelId="{DFBEBE72-068F-43D1-9715-529B90E8A4AF}" type="presParOf" srcId="{4AE0FE6C-1F7D-43CC-8B1E-D5710C2B6FDE}" destId="{8962E849-5AD9-4D11-A734-F61C15E26876}" srcOrd="0" destOrd="0" presId="urn:microsoft.com/office/officeart/2018/2/layout/IconVerticalSolidList"/>
    <dgm:cxn modelId="{1F604678-CD36-4571-8966-6D7C7E15A70A}" type="presParOf" srcId="{4AE0FE6C-1F7D-43CC-8B1E-D5710C2B6FDE}" destId="{D00E2C58-D456-4874-8A2F-E3C1E83D5F6F}" srcOrd="1" destOrd="0" presId="urn:microsoft.com/office/officeart/2018/2/layout/IconVerticalSolidList"/>
    <dgm:cxn modelId="{723AC3C1-7198-4738-8BBF-83D6AC861B4C}" type="presParOf" srcId="{4AE0FE6C-1F7D-43CC-8B1E-D5710C2B6FDE}" destId="{C481E645-0C20-4236-926B-39991FC373E4}" srcOrd="2" destOrd="0" presId="urn:microsoft.com/office/officeart/2018/2/layout/IconVerticalSolidList"/>
    <dgm:cxn modelId="{CD2F13EE-0F39-4D77-95D4-C70D334B95DD}" type="presParOf" srcId="{4AE0FE6C-1F7D-43CC-8B1E-D5710C2B6FDE}" destId="{90BCFE12-681C-438E-8359-6420FB620D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B7E4AF9-8A32-4B51-9F55-54CB7D72F57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9BCFE68-0BE2-43DD-9466-6AAE49C7B8DC}">
      <dgm:prSet/>
      <dgm:spPr/>
      <dgm:t>
        <a:bodyPr/>
        <a:lstStyle/>
        <a:p>
          <a:pPr>
            <a:lnSpc>
              <a:spcPct val="100000"/>
            </a:lnSpc>
          </a:pPr>
          <a:r>
            <a:rPr lang="en-US"/>
            <a:t>The study assessed knowledge, attitude, and practice (KAP) related to food habits and physical activity among 95 postgraduate students in New Delhi.</a:t>
          </a:r>
        </a:p>
      </dgm:t>
    </dgm:pt>
    <dgm:pt modelId="{D775D9E1-22F0-4E7D-9A5C-55DC12107835}" type="parTrans" cxnId="{176676AE-57D9-44CD-AFD0-B6DE968D9127}">
      <dgm:prSet/>
      <dgm:spPr/>
      <dgm:t>
        <a:bodyPr/>
        <a:lstStyle/>
        <a:p>
          <a:endParaRPr lang="en-US"/>
        </a:p>
      </dgm:t>
    </dgm:pt>
    <dgm:pt modelId="{B412A634-E0A7-46E3-A1EF-D53E4DE63E95}" type="sibTrans" cxnId="{176676AE-57D9-44CD-AFD0-B6DE968D9127}">
      <dgm:prSet/>
      <dgm:spPr/>
      <dgm:t>
        <a:bodyPr/>
        <a:lstStyle/>
        <a:p>
          <a:endParaRPr lang="en-US"/>
        </a:p>
      </dgm:t>
    </dgm:pt>
    <dgm:pt modelId="{8268B71D-E462-4BA5-897B-BA2AE892CA13}">
      <dgm:prSet/>
      <dgm:spPr/>
      <dgm:t>
        <a:bodyPr/>
        <a:lstStyle/>
        <a:p>
          <a:pPr>
            <a:lnSpc>
              <a:spcPct val="100000"/>
            </a:lnSpc>
          </a:pPr>
          <a:r>
            <a:rPr lang="en-US" b="1"/>
            <a:t>Knowledge:</a:t>
          </a:r>
          <a:r>
            <a:rPr lang="en-US"/>
            <a:t> Students showed good awareness (mean score: 4.94/6) about healthy eating and exercise.</a:t>
          </a:r>
        </a:p>
      </dgm:t>
    </dgm:pt>
    <dgm:pt modelId="{C9FBD063-866D-4F5D-93B5-69995C26F3EE}" type="parTrans" cxnId="{7B23A3D9-64B3-4B6D-9A0C-E99E9DA5C0FE}">
      <dgm:prSet/>
      <dgm:spPr/>
      <dgm:t>
        <a:bodyPr/>
        <a:lstStyle/>
        <a:p>
          <a:endParaRPr lang="en-US"/>
        </a:p>
      </dgm:t>
    </dgm:pt>
    <dgm:pt modelId="{E43C0E3F-0E51-4E79-854A-A27233E056B9}" type="sibTrans" cxnId="{7B23A3D9-64B3-4B6D-9A0C-E99E9DA5C0FE}">
      <dgm:prSet/>
      <dgm:spPr/>
      <dgm:t>
        <a:bodyPr/>
        <a:lstStyle/>
        <a:p>
          <a:endParaRPr lang="en-US"/>
        </a:p>
      </dgm:t>
    </dgm:pt>
    <dgm:pt modelId="{0F2FDC75-B9F0-4AA8-9D56-8473BF8B391D}">
      <dgm:prSet/>
      <dgm:spPr/>
      <dgm:t>
        <a:bodyPr/>
        <a:lstStyle/>
        <a:p>
          <a:pPr>
            <a:lnSpc>
              <a:spcPct val="100000"/>
            </a:lnSpc>
          </a:pPr>
          <a:r>
            <a:rPr lang="en-US" b="1"/>
            <a:t>Attitude:</a:t>
          </a:r>
          <a:r>
            <a:rPr lang="en-US"/>
            <a:t> Most had a positive mindset (mean: 19.9/26), recognizing the importance of healthy habits.</a:t>
          </a:r>
        </a:p>
      </dgm:t>
    </dgm:pt>
    <dgm:pt modelId="{D4D2C736-549E-4C46-8628-B19E88AD2E86}" type="parTrans" cxnId="{9F6D7426-3532-41B3-8ECB-90B75E6E11F8}">
      <dgm:prSet/>
      <dgm:spPr/>
      <dgm:t>
        <a:bodyPr/>
        <a:lstStyle/>
        <a:p>
          <a:endParaRPr lang="en-US"/>
        </a:p>
      </dgm:t>
    </dgm:pt>
    <dgm:pt modelId="{D993896E-601B-4723-BB6D-81B6E36FF2F2}" type="sibTrans" cxnId="{9F6D7426-3532-41B3-8ECB-90B75E6E11F8}">
      <dgm:prSet/>
      <dgm:spPr/>
      <dgm:t>
        <a:bodyPr/>
        <a:lstStyle/>
        <a:p>
          <a:endParaRPr lang="en-US"/>
        </a:p>
      </dgm:t>
    </dgm:pt>
    <dgm:pt modelId="{47355D20-BE5A-43AA-942A-D58BC4D1AE6D}">
      <dgm:prSet/>
      <dgm:spPr/>
      <dgm:t>
        <a:bodyPr/>
        <a:lstStyle/>
        <a:p>
          <a:pPr>
            <a:lnSpc>
              <a:spcPct val="100000"/>
            </a:lnSpc>
          </a:pPr>
          <a:r>
            <a:rPr lang="en-US" b="1" dirty="0"/>
            <a:t>Practice:</a:t>
          </a:r>
          <a:r>
            <a:rPr lang="en-US" dirty="0"/>
            <a:t> Despite this, actual behavior lagged (mean: 8.47/12), with many regularly eating unhealthy food and lacking physical activity.</a:t>
          </a:r>
        </a:p>
      </dgm:t>
    </dgm:pt>
    <dgm:pt modelId="{3CB943DB-01DE-4634-B460-B3925A49A5AD}" type="parTrans" cxnId="{77F95E8C-39DD-4E1E-B727-BAFE7921E648}">
      <dgm:prSet/>
      <dgm:spPr/>
      <dgm:t>
        <a:bodyPr/>
        <a:lstStyle/>
        <a:p>
          <a:endParaRPr lang="en-US"/>
        </a:p>
      </dgm:t>
    </dgm:pt>
    <dgm:pt modelId="{3C56EE76-F048-4763-B836-15A625910478}" type="sibTrans" cxnId="{77F95E8C-39DD-4E1E-B727-BAFE7921E648}">
      <dgm:prSet/>
      <dgm:spPr/>
      <dgm:t>
        <a:bodyPr/>
        <a:lstStyle/>
        <a:p>
          <a:endParaRPr lang="en-US"/>
        </a:p>
      </dgm:t>
    </dgm:pt>
    <dgm:pt modelId="{AD4705A1-B708-4A87-B37D-37EFB40847E0}" type="pres">
      <dgm:prSet presAssocID="{DB7E4AF9-8A32-4B51-9F55-54CB7D72F578}" presName="root" presStyleCnt="0">
        <dgm:presLayoutVars>
          <dgm:dir/>
          <dgm:resizeHandles val="exact"/>
        </dgm:presLayoutVars>
      </dgm:prSet>
      <dgm:spPr/>
    </dgm:pt>
    <dgm:pt modelId="{B7D1AAE5-C058-4880-9DAC-23C9592D393D}" type="pres">
      <dgm:prSet presAssocID="{D9BCFE68-0BE2-43DD-9466-6AAE49C7B8DC}" presName="compNode" presStyleCnt="0"/>
      <dgm:spPr/>
    </dgm:pt>
    <dgm:pt modelId="{5390C04A-A194-45BA-8B7D-9DE5DA322FB1}" type="pres">
      <dgm:prSet presAssocID="{D9BCFE68-0BE2-43DD-9466-6AAE49C7B8DC}" presName="bgRect" presStyleLbl="bgShp" presStyleIdx="0" presStyleCnt="4"/>
      <dgm:spPr/>
    </dgm:pt>
    <dgm:pt modelId="{CE354481-7E4B-48B1-9F94-22A2FF499770}" type="pres">
      <dgm:prSet presAssocID="{D9BCFE68-0BE2-43DD-9466-6AAE49C7B8D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BCF1DFFB-6139-456A-AC2F-F231E13A5848}" type="pres">
      <dgm:prSet presAssocID="{D9BCFE68-0BE2-43DD-9466-6AAE49C7B8DC}" presName="spaceRect" presStyleCnt="0"/>
      <dgm:spPr/>
    </dgm:pt>
    <dgm:pt modelId="{6AA6B0E7-FD12-4284-8675-A33443BEA88F}" type="pres">
      <dgm:prSet presAssocID="{D9BCFE68-0BE2-43DD-9466-6AAE49C7B8DC}" presName="parTx" presStyleLbl="revTx" presStyleIdx="0" presStyleCnt="4">
        <dgm:presLayoutVars>
          <dgm:chMax val="0"/>
          <dgm:chPref val="0"/>
        </dgm:presLayoutVars>
      </dgm:prSet>
      <dgm:spPr/>
    </dgm:pt>
    <dgm:pt modelId="{F894FA6A-D65C-48E1-B3BF-96066736F932}" type="pres">
      <dgm:prSet presAssocID="{B412A634-E0A7-46E3-A1EF-D53E4DE63E95}" presName="sibTrans" presStyleCnt="0"/>
      <dgm:spPr/>
    </dgm:pt>
    <dgm:pt modelId="{48772FF1-BB2F-4950-B0F0-280C7BB18636}" type="pres">
      <dgm:prSet presAssocID="{8268B71D-E462-4BA5-897B-BA2AE892CA13}" presName="compNode" presStyleCnt="0"/>
      <dgm:spPr/>
    </dgm:pt>
    <dgm:pt modelId="{F59E2A31-8220-4AEF-8C03-BDC8C3354AFD}" type="pres">
      <dgm:prSet presAssocID="{8268B71D-E462-4BA5-897B-BA2AE892CA13}" presName="bgRect" presStyleLbl="bgShp" presStyleIdx="1" presStyleCnt="4"/>
      <dgm:spPr/>
    </dgm:pt>
    <dgm:pt modelId="{457371C1-66A3-46DF-AB92-C1208046B840}" type="pres">
      <dgm:prSet presAssocID="{8268B71D-E462-4BA5-897B-BA2AE892CA1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ymnast - Floor Routine"/>
        </a:ext>
      </dgm:extLst>
    </dgm:pt>
    <dgm:pt modelId="{338E6E68-7CFD-4514-B9CE-20082B94772F}" type="pres">
      <dgm:prSet presAssocID="{8268B71D-E462-4BA5-897B-BA2AE892CA13}" presName="spaceRect" presStyleCnt="0"/>
      <dgm:spPr/>
    </dgm:pt>
    <dgm:pt modelId="{2B6076C9-A66D-4493-9AC1-64678187B2F8}" type="pres">
      <dgm:prSet presAssocID="{8268B71D-E462-4BA5-897B-BA2AE892CA13}" presName="parTx" presStyleLbl="revTx" presStyleIdx="1" presStyleCnt="4">
        <dgm:presLayoutVars>
          <dgm:chMax val="0"/>
          <dgm:chPref val="0"/>
        </dgm:presLayoutVars>
      </dgm:prSet>
      <dgm:spPr/>
    </dgm:pt>
    <dgm:pt modelId="{9524E21E-2C2E-435F-B037-9D039DBCBDF6}" type="pres">
      <dgm:prSet presAssocID="{E43C0E3F-0E51-4E79-854A-A27233E056B9}" presName="sibTrans" presStyleCnt="0"/>
      <dgm:spPr/>
    </dgm:pt>
    <dgm:pt modelId="{35ED2EB5-33FD-4F58-A8B2-F192139B1D60}" type="pres">
      <dgm:prSet presAssocID="{0F2FDC75-B9F0-4AA8-9D56-8473BF8B391D}" presName="compNode" presStyleCnt="0"/>
      <dgm:spPr/>
    </dgm:pt>
    <dgm:pt modelId="{5FC3BB30-1605-4DA0-8D5D-201D1EAB1A1C}" type="pres">
      <dgm:prSet presAssocID="{0F2FDC75-B9F0-4AA8-9D56-8473BF8B391D}" presName="bgRect" presStyleLbl="bgShp" presStyleIdx="2" presStyleCnt="4"/>
      <dgm:spPr/>
    </dgm:pt>
    <dgm:pt modelId="{9A5D485B-C78A-44E4-824C-9DFBFC4DFF3F}" type="pres">
      <dgm:prSet presAssocID="{0F2FDC75-B9F0-4AA8-9D56-8473BF8B391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erson with Idea"/>
        </a:ext>
      </dgm:extLst>
    </dgm:pt>
    <dgm:pt modelId="{3957BDB8-E708-4DC3-8054-79148D96A5F4}" type="pres">
      <dgm:prSet presAssocID="{0F2FDC75-B9F0-4AA8-9D56-8473BF8B391D}" presName="spaceRect" presStyleCnt="0"/>
      <dgm:spPr/>
    </dgm:pt>
    <dgm:pt modelId="{8B9DDFFC-F2C5-4AD0-9074-956E83B23246}" type="pres">
      <dgm:prSet presAssocID="{0F2FDC75-B9F0-4AA8-9D56-8473BF8B391D}" presName="parTx" presStyleLbl="revTx" presStyleIdx="2" presStyleCnt="4">
        <dgm:presLayoutVars>
          <dgm:chMax val="0"/>
          <dgm:chPref val="0"/>
        </dgm:presLayoutVars>
      </dgm:prSet>
      <dgm:spPr/>
    </dgm:pt>
    <dgm:pt modelId="{B18B94E2-B33A-4D10-AE9B-EF4AB2479AC8}" type="pres">
      <dgm:prSet presAssocID="{D993896E-601B-4723-BB6D-81B6E36FF2F2}" presName="sibTrans" presStyleCnt="0"/>
      <dgm:spPr/>
    </dgm:pt>
    <dgm:pt modelId="{1904C33A-10FF-486C-9B47-6DB20B2DA6C4}" type="pres">
      <dgm:prSet presAssocID="{47355D20-BE5A-43AA-942A-D58BC4D1AE6D}" presName="compNode" presStyleCnt="0"/>
      <dgm:spPr/>
    </dgm:pt>
    <dgm:pt modelId="{6BCB2E03-7D07-4D6D-821F-ED3385EE4B46}" type="pres">
      <dgm:prSet presAssocID="{47355D20-BE5A-43AA-942A-D58BC4D1AE6D}" presName="bgRect" presStyleLbl="bgShp" presStyleIdx="3" presStyleCnt="4"/>
      <dgm:spPr/>
    </dgm:pt>
    <dgm:pt modelId="{7377D5DF-E80C-4CF1-BCF1-D4E7779DFD4A}" type="pres">
      <dgm:prSet presAssocID="{47355D20-BE5A-43AA-942A-D58BC4D1AE6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erson Eating"/>
        </a:ext>
      </dgm:extLst>
    </dgm:pt>
    <dgm:pt modelId="{D43CE725-4D35-4FB6-BD07-A077027107D3}" type="pres">
      <dgm:prSet presAssocID="{47355D20-BE5A-43AA-942A-D58BC4D1AE6D}" presName="spaceRect" presStyleCnt="0"/>
      <dgm:spPr/>
    </dgm:pt>
    <dgm:pt modelId="{A56DEA63-7AB1-46D8-BF47-551F97CD37C3}" type="pres">
      <dgm:prSet presAssocID="{47355D20-BE5A-43AA-942A-D58BC4D1AE6D}" presName="parTx" presStyleLbl="revTx" presStyleIdx="3" presStyleCnt="4">
        <dgm:presLayoutVars>
          <dgm:chMax val="0"/>
          <dgm:chPref val="0"/>
        </dgm:presLayoutVars>
      </dgm:prSet>
      <dgm:spPr/>
    </dgm:pt>
  </dgm:ptLst>
  <dgm:cxnLst>
    <dgm:cxn modelId="{9F6D7426-3532-41B3-8ECB-90B75E6E11F8}" srcId="{DB7E4AF9-8A32-4B51-9F55-54CB7D72F578}" destId="{0F2FDC75-B9F0-4AA8-9D56-8473BF8B391D}" srcOrd="2" destOrd="0" parTransId="{D4D2C736-549E-4C46-8628-B19E88AD2E86}" sibTransId="{D993896E-601B-4723-BB6D-81B6E36FF2F2}"/>
    <dgm:cxn modelId="{6B77FD3B-D788-452F-B862-A6526C649A93}" type="presOf" srcId="{D9BCFE68-0BE2-43DD-9466-6AAE49C7B8DC}" destId="{6AA6B0E7-FD12-4284-8675-A33443BEA88F}" srcOrd="0" destOrd="0" presId="urn:microsoft.com/office/officeart/2018/2/layout/IconVerticalSolidList"/>
    <dgm:cxn modelId="{3EDCCF7E-4911-4F13-9589-4E6F1983BCBF}" type="presOf" srcId="{0F2FDC75-B9F0-4AA8-9D56-8473BF8B391D}" destId="{8B9DDFFC-F2C5-4AD0-9074-956E83B23246}" srcOrd="0" destOrd="0" presId="urn:microsoft.com/office/officeart/2018/2/layout/IconVerticalSolidList"/>
    <dgm:cxn modelId="{77F95E8C-39DD-4E1E-B727-BAFE7921E648}" srcId="{DB7E4AF9-8A32-4B51-9F55-54CB7D72F578}" destId="{47355D20-BE5A-43AA-942A-D58BC4D1AE6D}" srcOrd="3" destOrd="0" parTransId="{3CB943DB-01DE-4634-B460-B3925A49A5AD}" sibTransId="{3C56EE76-F048-4763-B836-15A625910478}"/>
    <dgm:cxn modelId="{CC429E8E-40FF-4AF9-A34C-2DF4684622FA}" type="presOf" srcId="{DB7E4AF9-8A32-4B51-9F55-54CB7D72F578}" destId="{AD4705A1-B708-4A87-B37D-37EFB40847E0}" srcOrd="0" destOrd="0" presId="urn:microsoft.com/office/officeart/2018/2/layout/IconVerticalSolidList"/>
    <dgm:cxn modelId="{5744E7AC-B0D3-40E8-96EC-C752B20D0654}" type="presOf" srcId="{47355D20-BE5A-43AA-942A-D58BC4D1AE6D}" destId="{A56DEA63-7AB1-46D8-BF47-551F97CD37C3}" srcOrd="0" destOrd="0" presId="urn:microsoft.com/office/officeart/2018/2/layout/IconVerticalSolidList"/>
    <dgm:cxn modelId="{176676AE-57D9-44CD-AFD0-B6DE968D9127}" srcId="{DB7E4AF9-8A32-4B51-9F55-54CB7D72F578}" destId="{D9BCFE68-0BE2-43DD-9466-6AAE49C7B8DC}" srcOrd="0" destOrd="0" parTransId="{D775D9E1-22F0-4E7D-9A5C-55DC12107835}" sibTransId="{B412A634-E0A7-46E3-A1EF-D53E4DE63E95}"/>
    <dgm:cxn modelId="{2A47A0D0-3B92-4C55-9930-00F694A99D6C}" type="presOf" srcId="{8268B71D-E462-4BA5-897B-BA2AE892CA13}" destId="{2B6076C9-A66D-4493-9AC1-64678187B2F8}" srcOrd="0" destOrd="0" presId="urn:microsoft.com/office/officeart/2018/2/layout/IconVerticalSolidList"/>
    <dgm:cxn modelId="{7B23A3D9-64B3-4B6D-9A0C-E99E9DA5C0FE}" srcId="{DB7E4AF9-8A32-4B51-9F55-54CB7D72F578}" destId="{8268B71D-E462-4BA5-897B-BA2AE892CA13}" srcOrd="1" destOrd="0" parTransId="{C9FBD063-866D-4F5D-93B5-69995C26F3EE}" sibTransId="{E43C0E3F-0E51-4E79-854A-A27233E056B9}"/>
    <dgm:cxn modelId="{065E7A36-B59A-4346-BC1C-05DF356B4913}" type="presParOf" srcId="{AD4705A1-B708-4A87-B37D-37EFB40847E0}" destId="{B7D1AAE5-C058-4880-9DAC-23C9592D393D}" srcOrd="0" destOrd="0" presId="urn:microsoft.com/office/officeart/2018/2/layout/IconVerticalSolidList"/>
    <dgm:cxn modelId="{97297DF3-1FD8-4099-9FB2-560059C6A6A9}" type="presParOf" srcId="{B7D1AAE5-C058-4880-9DAC-23C9592D393D}" destId="{5390C04A-A194-45BA-8B7D-9DE5DA322FB1}" srcOrd="0" destOrd="0" presId="urn:microsoft.com/office/officeart/2018/2/layout/IconVerticalSolidList"/>
    <dgm:cxn modelId="{A54BC84E-2624-424F-8F20-8320AE6F6413}" type="presParOf" srcId="{B7D1AAE5-C058-4880-9DAC-23C9592D393D}" destId="{CE354481-7E4B-48B1-9F94-22A2FF499770}" srcOrd="1" destOrd="0" presId="urn:microsoft.com/office/officeart/2018/2/layout/IconVerticalSolidList"/>
    <dgm:cxn modelId="{112E6B30-274E-4ADB-AA4A-AAAE3996D392}" type="presParOf" srcId="{B7D1AAE5-C058-4880-9DAC-23C9592D393D}" destId="{BCF1DFFB-6139-456A-AC2F-F231E13A5848}" srcOrd="2" destOrd="0" presId="urn:microsoft.com/office/officeart/2018/2/layout/IconVerticalSolidList"/>
    <dgm:cxn modelId="{5418C0AE-60EF-481E-98C5-80963C2C53F6}" type="presParOf" srcId="{B7D1AAE5-C058-4880-9DAC-23C9592D393D}" destId="{6AA6B0E7-FD12-4284-8675-A33443BEA88F}" srcOrd="3" destOrd="0" presId="urn:microsoft.com/office/officeart/2018/2/layout/IconVerticalSolidList"/>
    <dgm:cxn modelId="{42B12039-D766-45C9-B689-48AEE6587CF1}" type="presParOf" srcId="{AD4705A1-B708-4A87-B37D-37EFB40847E0}" destId="{F894FA6A-D65C-48E1-B3BF-96066736F932}" srcOrd="1" destOrd="0" presId="urn:microsoft.com/office/officeart/2018/2/layout/IconVerticalSolidList"/>
    <dgm:cxn modelId="{7C24883C-367E-4576-9B29-1B92B4D5B3C5}" type="presParOf" srcId="{AD4705A1-B708-4A87-B37D-37EFB40847E0}" destId="{48772FF1-BB2F-4950-B0F0-280C7BB18636}" srcOrd="2" destOrd="0" presId="urn:microsoft.com/office/officeart/2018/2/layout/IconVerticalSolidList"/>
    <dgm:cxn modelId="{C0C9B916-291B-4D50-8951-372D9929134C}" type="presParOf" srcId="{48772FF1-BB2F-4950-B0F0-280C7BB18636}" destId="{F59E2A31-8220-4AEF-8C03-BDC8C3354AFD}" srcOrd="0" destOrd="0" presId="urn:microsoft.com/office/officeart/2018/2/layout/IconVerticalSolidList"/>
    <dgm:cxn modelId="{46010FDD-97F2-4000-BA8B-3B553393F52A}" type="presParOf" srcId="{48772FF1-BB2F-4950-B0F0-280C7BB18636}" destId="{457371C1-66A3-46DF-AB92-C1208046B840}" srcOrd="1" destOrd="0" presId="urn:microsoft.com/office/officeart/2018/2/layout/IconVerticalSolidList"/>
    <dgm:cxn modelId="{5B15C581-DA86-4963-B0C2-8DA2A1FF7EF6}" type="presParOf" srcId="{48772FF1-BB2F-4950-B0F0-280C7BB18636}" destId="{338E6E68-7CFD-4514-B9CE-20082B94772F}" srcOrd="2" destOrd="0" presId="urn:microsoft.com/office/officeart/2018/2/layout/IconVerticalSolidList"/>
    <dgm:cxn modelId="{DDC36C86-0EB5-4F15-835F-D2A022E931B7}" type="presParOf" srcId="{48772FF1-BB2F-4950-B0F0-280C7BB18636}" destId="{2B6076C9-A66D-4493-9AC1-64678187B2F8}" srcOrd="3" destOrd="0" presId="urn:microsoft.com/office/officeart/2018/2/layout/IconVerticalSolidList"/>
    <dgm:cxn modelId="{4CEC819D-400A-49D8-A3FF-F441594A1AB4}" type="presParOf" srcId="{AD4705A1-B708-4A87-B37D-37EFB40847E0}" destId="{9524E21E-2C2E-435F-B037-9D039DBCBDF6}" srcOrd="3" destOrd="0" presId="urn:microsoft.com/office/officeart/2018/2/layout/IconVerticalSolidList"/>
    <dgm:cxn modelId="{F718A98C-00A4-4718-8D86-33175C819A27}" type="presParOf" srcId="{AD4705A1-B708-4A87-B37D-37EFB40847E0}" destId="{35ED2EB5-33FD-4F58-A8B2-F192139B1D60}" srcOrd="4" destOrd="0" presId="urn:microsoft.com/office/officeart/2018/2/layout/IconVerticalSolidList"/>
    <dgm:cxn modelId="{A4443660-CDA4-4543-AD19-91787A8E8294}" type="presParOf" srcId="{35ED2EB5-33FD-4F58-A8B2-F192139B1D60}" destId="{5FC3BB30-1605-4DA0-8D5D-201D1EAB1A1C}" srcOrd="0" destOrd="0" presId="urn:microsoft.com/office/officeart/2018/2/layout/IconVerticalSolidList"/>
    <dgm:cxn modelId="{C5D035C7-29BD-49C4-BB1D-4A3A4BB764C3}" type="presParOf" srcId="{35ED2EB5-33FD-4F58-A8B2-F192139B1D60}" destId="{9A5D485B-C78A-44E4-824C-9DFBFC4DFF3F}" srcOrd="1" destOrd="0" presId="urn:microsoft.com/office/officeart/2018/2/layout/IconVerticalSolidList"/>
    <dgm:cxn modelId="{5D0FB17E-B323-4F3A-A5D7-FC8F69F56BFC}" type="presParOf" srcId="{35ED2EB5-33FD-4F58-A8B2-F192139B1D60}" destId="{3957BDB8-E708-4DC3-8054-79148D96A5F4}" srcOrd="2" destOrd="0" presId="urn:microsoft.com/office/officeart/2018/2/layout/IconVerticalSolidList"/>
    <dgm:cxn modelId="{8D241116-01E1-45CA-AA44-85644B324D1F}" type="presParOf" srcId="{35ED2EB5-33FD-4F58-A8B2-F192139B1D60}" destId="{8B9DDFFC-F2C5-4AD0-9074-956E83B23246}" srcOrd="3" destOrd="0" presId="urn:microsoft.com/office/officeart/2018/2/layout/IconVerticalSolidList"/>
    <dgm:cxn modelId="{2CD31AC2-AF08-4432-B67B-5E75635905F8}" type="presParOf" srcId="{AD4705A1-B708-4A87-B37D-37EFB40847E0}" destId="{B18B94E2-B33A-4D10-AE9B-EF4AB2479AC8}" srcOrd="5" destOrd="0" presId="urn:microsoft.com/office/officeart/2018/2/layout/IconVerticalSolidList"/>
    <dgm:cxn modelId="{B8A245CC-6D8A-4699-9369-1AF875BD112F}" type="presParOf" srcId="{AD4705A1-B708-4A87-B37D-37EFB40847E0}" destId="{1904C33A-10FF-486C-9B47-6DB20B2DA6C4}" srcOrd="6" destOrd="0" presId="urn:microsoft.com/office/officeart/2018/2/layout/IconVerticalSolidList"/>
    <dgm:cxn modelId="{FB6C986A-6F5E-4CE0-851D-D10B1F07715A}" type="presParOf" srcId="{1904C33A-10FF-486C-9B47-6DB20B2DA6C4}" destId="{6BCB2E03-7D07-4D6D-821F-ED3385EE4B46}" srcOrd="0" destOrd="0" presId="urn:microsoft.com/office/officeart/2018/2/layout/IconVerticalSolidList"/>
    <dgm:cxn modelId="{737B3A5B-36FD-4963-B252-5F0D968BE8A9}" type="presParOf" srcId="{1904C33A-10FF-486C-9B47-6DB20B2DA6C4}" destId="{7377D5DF-E80C-4CF1-BCF1-D4E7779DFD4A}" srcOrd="1" destOrd="0" presId="urn:microsoft.com/office/officeart/2018/2/layout/IconVerticalSolidList"/>
    <dgm:cxn modelId="{2C61862C-A8A7-4ABF-9254-3C837319C9A8}" type="presParOf" srcId="{1904C33A-10FF-486C-9B47-6DB20B2DA6C4}" destId="{D43CE725-4D35-4FB6-BD07-A077027107D3}" srcOrd="2" destOrd="0" presId="urn:microsoft.com/office/officeart/2018/2/layout/IconVerticalSolidList"/>
    <dgm:cxn modelId="{9CD68677-9E0E-4929-B8E2-343EADDCAE3C}" type="presParOf" srcId="{1904C33A-10FF-486C-9B47-6DB20B2DA6C4}" destId="{A56DEA63-7AB1-46D8-BF47-551F97CD37C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048398-70B8-4B94-81B9-F363CED24C67}"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4624F2A7-786D-48AD-A3A6-25F421CC99F9}">
      <dgm:prSet/>
      <dgm:spPr/>
      <dgm:t>
        <a:bodyPr/>
        <a:lstStyle/>
        <a:p>
          <a:r>
            <a:rPr lang="en-US" b="0" i="0" baseline="0"/>
            <a:t>The study highlights a </a:t>
          </a:r>
          <a:r>
            <a:rPr lang="en-US" b="1" i="0" baseline="0"/>
            <a:t>strong awareness</a:t>
          </a:r>
          <a:r>
            <a:rPr lang="en-US" b="0" i="0" baseline="0"/>
            <a:t> and </a:t>
          </a:r>
          <a:r>
            <a:rPr lang="en-US" b="1" i="0" baseline="0"/>
            <a:t>positive mindset</a:t>
          </a:r>
          <a:r>
            <a:rPr lang="en-US" b="0" i="0" baseline="0"/>
            <a:t> among postgraduate students regarding healthy lifestyle choices.</a:t>
          </a:r>
          <a:endParaRPr lang="en-US"/>
        </a:p>
      </dgm:t>
    </dgm:pt>
    <dgm:pt modelId="{13B7C5AE-060A-4987-BE95-2EC5DFC5C73A}" type="parTrans" cxnId="{F16B2E36-A0A2-457B-9A25-A34DF3DC02F6}">
      <dgm:prSet/>
      <dgm:spPr/>
      <dgm:t>
        <a:bodyPr/>
        <a:lstStyle/>
        <a:p>
          <a:endParaRPr lang="en-US"/>
        </a:p>
      </dgm:t>
    </dgm:pt>
    <dgm:pt modelId="{FFDFB9D6-DC61-4894-B75F-3CCD3F2F5E30}" type="sibTrans" cxnId="{F16B2E36-A0A2-457B-9A25-A34DF3DC02F6}">
      <dgm:prSet/>
      <dgm:spPr/>
      <dgm:t>
        <a:bodyPr/>
        <a:lstStyle/>
        <a:p>
          <a:endParaRPr lang="en-US"/>
        </a:p>
      </dgm:t>
    </dgm:pt>
    <dgm:pt modelId="{39FA6AAF-129C-4097-BE74-3F8FEE4D3391}">
      <dgm:prSet/>
      <dgm:spPr/>
      <dgm:t>
        <a:bodyPr/>
        <a:lstStyle/>
        <a:p>
          <a:r>
            <a:rPr lang="en-US" b="0" i="0" baseline="0"/>
            <a:t>However, a </a:t>
          </a:r>
          <a:r>
            <a:rPr lang="en-US" b="1" i="0" baseline="0"/>
            <a:t>gap exists between what students know and how they behave</a:t>
          </a:r>
          <a:r>
            <a:rPr lang="en-US" b="0" i="0" baseline="0"/>
            <a:t>, largely due to lifestyle constraints, convenience, and behavioral factors.</a:t>
          </a:r>
          <a:endParaRPr lang="en-US"/>
        </a:p>
      </dgm:t>
    </dgm:pt>
    <dgm:pt modelId="{F9B8A5E2-752E-4C57-8A02-05AD2A7B2ECE}" type="parTrans" cxnId="{699BA356-6522-498A-B8B3-8F53E32A90A5}">
      <dgm:prSet/>
      <dgm:spPr/>
      <dgm:t>
        <a:bodyPr/>
        <a:lstStyle/>
        <a:p>
          <a:endParaRPr lang="en-US"/>
        </a:p>
      </dgm:t>
    </dgm:pt>
    <dgm:pt modelId="{E69261E9-FD1A-45D8-89C4-66DBC8F89DB6}" type="sibTrans" cxnId="{699BA356-6522-498A-B8B3-8F53E32A90A5}">
      <dgm:prSet/>
      <dgm:spPr/>
      <dgm:t>
        <a:bodyPr/>
        <a:lstStyle/>
        <a:p>
          <a:endParaRPr lang="en-US"/>
        </a:p>
      </dgm:t>
    </dgm:pt>
    <dgm:pt modelId="{31CF0DF3-3D32-4C4E-9411-C974BD1FB811}">
      <dgm:prSet/>
      <dgm:spPr/>
      <dgm:t>
        <a:bodyPr/>
        <a:lstStyle/>
        <a:p>
          <a:r>
            <a:rPr lang="en-US" b="0" i="0" baseline="0"/>
            <a:t>Statistically significant correlations suggest that </a:t>
          </a:r>
          <a:r>
            <a:rPr lang="en-US" b="1" i="0" baseline="0"/>
            <a:t>enhancing knowledge and attitudes can support better practices</a:t>
          </a:r>
          <a:r>
            <a:rPr lang="en-US" b="0" i="0" baseline="0"/>
            <a:t>, though additional motivation and support systems are required.</a:t>
          </a:r>
          <a:endParaRPr lang="en-US"/>
        </a:p>
      </dgm:t>
    </dgm:pt>
    <dgm:pt modelId="{59651D85-6ABD-4637-9D3F-0E6F2E6E03BC}" type="parTrans" cxnId="{8BB6F156-3AE6-4D7D-AD19-5D416402D0A5}">
      <dgm:prSet/>
      <dgm:spPr/>
      <dgm:t>
        <a:bodyPr/>
        <a:lstStyle/>
        <a:p>
          <a:endParaRPr lang="en-US"/>
        </a:p>
      </dgm:t>
    </dgm:pt>
    <dgm:pt modelId="{77D4F731-58AD-44CB-A8ED-6B35E25CB403}" type="sibTrans" cxnId="{8BB6F156-3AE6-4D7D-AD19-5D416402D0A5}">
      <dgm:prSet/>
      <dgm:spPr/>
      <dgm:t>
        <a:bodyPr/>
        <a:lstStyle/>
        <a:p>
          <a:endParaRPr lang="en-US"/>
        </a:p>
      </dgm:t>
    </dgm:pt>
    <dgm:pt modelId="{3570CCA0-F0CD-47C6-ADBA-0CC0F4311D18}">
      <dgm:prSet/>
      <dgm:spPr/>
      <dgm:t>
        <a:bodyPr/>
        <a:lstStyle/>
        <a:p>
          <a:r>
            <a:rPr lang="en-US" b="0" i="0" baseline="0"/>
            <a:t>The findings emphasize the need for:</a:t>
          </a:r>
          <a:endParaRPr lang="en-US"/>
        </a:p>
      </dgm:t>
    </dgm:pt>
    <dgm:pt modelId="{FD9CF0AE-797B-4A1D-8404-0B515C0721EE}" type="parTrans" cxnId="{230BE250-30EB-4281-874D-DDCC82E47B1F}">
      <dgm:prSet/>
      <dgm:spPr/>
      <dgm:t>
        <a:bodyPr/>
        <a:lstStyle/>
        <a:p>
          <a:endParaRPr lang="en-US"/>
        </a:p>
      </dgm:t>
    </dgm:pt>
    <dgm:pt modelId="{1A86FE11-A645-4089-B990-9E369F626F32}" type="sibTrans" cxnId="{230BE250-30EB-4281-874D-DDCC82E47B1F}">
      <dgm:prSet/>
      <dgm:spPr/>
      <dgm:t>
        <a:bodyPr/>
        <a:lstStyle/>
        <a:p>
          <a:endParaRPr lang="en-US"/>
        </a:p>
      </dgm:t>
    </dgm:pt>
    <dgm:pt modelId="{C390C6C2-C6A7-49D4-9707-ECE4950633BF}">
      <dgm:prSet/>
      <dgm:spPr/>
      <dgm:t>
        <a:bodyPr/>
        <a:lstStyle/>
        <a:p>
          <a:r>
            <a:rPr lang="en-US" b="1" i="0" baseline="0"/>
            <a:t>Targeted behavior change communication</a:t>
          </a:r>
          <a:endParaRPr lang="en-US"/>
        </a:p>
      </dgm:t>
    </dgm:pt>
    <dgm:pt modelId="{BEEFA936-D6F9-48EB-9435-8B350C27DC36}" type="parTrans" cxnId="{FB5AF424-ED15-41FA-86FF-64A214FA195B}">
      <dgm:prSet/>
      <dgm:spPr/>
      <dgm:t>
        <a:bodyPr/>
        <a:lstStyle/>
        <a:p>
          <a:endParaRPr lang="en-US"/>
        </a:p>
      </dgm:t>
    </dgm:pt>
    <dgm:pt modelId="{BD39318D-C133-40C3-9964-4C7DBA599C12}" type="sibTrans" cxnId="{FB5AF424-ED15-41FA-86FF-64A214FA195B}">
      <dgm:prSet/>
      <dgm:spPr/>
      <dgm:t>
        <a:bodyPr/>
        <a:lstStyle/>
        <a:p>
          <a:endParaRPr lang="en-US"/>
        </a:p>
      </dgm:t>
    </dgm:pt>
    <dgm:pt modelId="{E46DA5A8-EBBB-49C9-B9F0-18C448A8DB65}">
      <dgm:prSet/>
      <dgm:spPr/>
      <dgm:t>
        <a:bodyPr/>
        <a:lstStyle/>
        <a:p>
          <a:r>
            <a:rPr lang="en-US" b="1" i="0" baseline="0"/>
            <a:t>University-level health programs</a:t>
          </a:r>
          <a:endParaRPr lang="en-US"/>
        </a:p>
      </dgm:t>
    </dgm:pt>
    <dgm:pt modelId="{CE5A7D9A-F91D-4F14-A5AD-9E382A390EDD}" type="parTrans" cxnId="{7142A080-1B54-4F6E-AA21-F52DD467DD55}">
      <dgm:prSet/>
      <dgm:spPr/>
      <dgm:t>
        <a:bodyPr/>
        <a:lstStyle/>
        <a:p>
          <a:endParaRPr lang="en-US"/>
        </a:p>
      </dgm:t>
    </dgm:pt>
    <dgm:pt modelId="{9180645C-55CA-4349-8C47-6CBCDF40BDF1}" type="sibTrans" cxnId="{7142A080-1B54-4F6E-AA21-F52DD467DD55}">
      <dgm:prSet/>
      <dgm:spPr/>
      <dgm:t>
        <a:bodyPr/>
        <a:lstStyle/>
        <a:p>
          <a:endParaRPr lang="en-US"/>
        </a:p>
      </dgm:t>
    </dgm:pt>
    <dgm:pt modelId="{39288B53-5073-4B9E-8F6B-8DC5E9269AAE}">
      <dgm:prSet/>
      <dgm:spPr/>
      <dgm:t>
        <a:bodyPr/>
        <a:lstStyle/>
        <a:p>
          <a:r>
            <a:rPr lang="en-US" b="1" i="0" baseline="0"/>
            <a:t>Practical tools</a:t>
          </a:r>
          <a:r>
            <a:rPr lang="en-US" b="0" i="0" baseline="0"/>
            <a:t> to convert awareness into action</a:t>
          </a:r>
          <a:endParaRPr lang="en-US"/>
        </a:p>
      </dgm:t>
    </dgm:pt>
    <dgm:pt modelId="{EA117B9F-EC96-461D-B0FF-D9678F043785}" type="parTrans" cxnId="{3F39B981-60FC-4325-A1AE-BB9FA75E5F8A}">
      <dgm:prSet/>
      <dgm:spPr/>
      <dgm:t>
        <a:bodyPr/>
        <a:lstStyle/>
        <a:p>
          <a:endParaRPr lang="en-US"/>
        </a:p>
      </dgm:t>
    </dgm:pt>
    <dgm:pt modelId="{7EA62138-5031-4E4E-BE0E-96F3A787B1DC}" type="sibTrans" cxnId="{3F39B981-60FC-4325-A1AE-BB9FA75E5F8A}">
      <dgm:prSet/>
      <dgm:spPr/>
      <dgm:t>
        <a:bodyPr/>
        <a:lstStyle/>
        <a:p>
          <a:endParaRPr lang="en-US"/>
        </a:p>
      </dgm:t>
    </dgm:pt>
    <dgm:pt modelId="{F05FA562-A5D3-46BD-A082-56AF16606AF4}">
      <dgm:prSet/>
      <dgm:spPr/>
      <dgm:t>
        <a:bodyPr/>
        <a:lstStyle/>
        <a:p>
          <a:r>
            <a:rPr lang="en-US" b="0" i="0" baseline="0"/>
            <a:t>Overall, the study underscores that </a:t>
          </a:r>
          <a:r>
            <a:rPr lang="en-US" b="1" i="0" baseline="0"/>
            <a:t>educated youth still require structured support</a:t>
          </a:r>
          <a:r>
            <a:rPr lang="en-US" b="0" i="0" baseline="0"/>
            <a:t> to consistently adopt healthy eating and physical activity habits.</a:t>
          </a:r>
          <a:endParaRPr lang="en-US"/>
        </a:p>
      </dgm:t>
    </dgm:pt>
    <dgm:pt modelId="{AF2041D4-9865-4C07-ACF7-B1BE2DF8D5DC}" type="parTrans" cxnId="{CB7D974F-7807-4758-9ED5-EA3A8875214C}">
      <dgm:prSet/>
      <dgm:spPr/>
      <dgm:t>
        <a:bodyPr/>
        <a:lstStyle/>
        <a:p>
          <a:endParaRPr lang="en-US"/>
        </a:p>
      </dgm:t>
    </dgm:pt>
    <dgm:pt modelId="{E3D80D98-21DE-45B3-B74D-E0B8E81D9371}" type="sibTrans" cxnId="{CB7D974F-7807-4758-9ED5-EA3A8875214C}">
      <dgm:prSet/>
      <dgm:spPr/>
      <dgm:t>
        <a:bodyPr/>
        <a:lstStyle/>
        <a:p>
          <a:endParaRPr lang="en-US"/>
        </a:p>
      </dgm:t>
    </dgm:pt>
    <dgm:pt modelId="{BF359E03-3FF3-4B21-B8CC-B3CE2DD94EA5}" type="pres">
      <dgm:prSet presAssocID="{3F048398-70B8-4B94-81B9-F363CED24C67}" presName="Name0" presStyleCnt="0">
        <dgm:presLayoutVars>
          <dgm:dir/>
          <dgm:resizeHandles val="exact"/>
        </dgm:presLayoutVars>
      </dgm:prSet>
      <dgm:spPr/>
    </dgm:pt>
    <dgm:pt modelId="{C8617088-4D44-4202-8DCD-C83FF67498F6}" type="pres">
      <dgm:prSet presAssocID="{4624F2A7-786D-48AD-A3A6-25F421CC99F9}" presName="node" presStyleLbl="node1" presStyleIdx="0" presStyleCnt="8">
        <dgm:presLayoutVars>
          <dgm:bulletEnabled val="1"/>
        </dgm:presLayoutVars>
      </dgm:prSet>
      <dgm:spPr/>
    </dgm:pt>
    <dgm:pt modelId="{5F1C8021-1C9E-42B7-BCAB-FB915D8A374C}" type="pres">
      <dgm:prSet presAssocID="{FFDFB9D6-DC61-4894-B75F-3CCD3F2F5E30}" presName="sibTrans" presStyleLbl="sibTrans1D1" presStyleIdx="0" presStyleCnt="7"/>
      <dgm:spPr/>
    </dgm:pt>
    <dgm:pt modelId="{951F9D71-90A3-499E-9652-8C76806ED3B8}" type="pres">
      <dgm:prSet presAssocID="{FFDFB9D6-DC61-4894-B75F-3CCD3F2F5E30}" presName="connectorText" presStyleLbl="sibTrans1D1" presStyleIdx="0" presStyleCnt="7"/>
      <dgm:spPr/>
    </dgm:pt>
    <dgm:pt modelId="{C1C50D9F-C67B-4A2F-8685-89177060C757}" type="pres">
      <dgm:prSet presAssocID="{39FA6AAF-129C-4097-BE74-3F8FEE4D3391}" presName="node" presStyleLbl="node1" presStyleIdx="1" presStyleCnt="8">
        <dgm:presLayoutVars>
          <dgm:bulletEnabled val="1"/>
        </dgm:presLayoutVars>
      </dgm:prSet>
      <dgm:spPr/>
    </dgm:pt>
    <dgm:pt modelId="{A1BED949-26D3-4EFE-99A4-44A9245EB74A}" type="pres">
      <dgm:prSet presAssocID="{E69261E9-FD1A-45D8-89C4-66DBC8F89DB6}" presName="sibTrans" presStyleLbl="sibTrans1D1" presStyleIdx="1" presStyleCnt="7"/>
      <dgm:spPr/>
    </dgm:pt>
    <dgm:pt modelId="{A0EB77FA-385B-4260-944A-68588ECC4479}" type="pres">
      <dgm:prSet presAssocID="{E69261E9-FD1A-45D8-89C4-66DBC8F89DB6}" presName="connectorText" presStyleLbl="sibTrans1D1" presStyleIdx="1" presStyleCnt="7"/>
      <dgm:spPr/>
    </dgm:pt>
    <dgm:pt modelId="{3FC62A57-C84F-4155-B9FC-FE2077536D55}" type="pres">
      <dgm:prSet presAssocID="{31CF0DF3-3D32-4C4E-9411-C974BD1FB811}" presName="node" presStyleLbl="node1" presStyleIdx="2" presStyleCnt="8">
        <dgm:presLayoutVars>
          <dgm:bulletEnabled val="1"/>
        </dgm:presLayoutVars>
      </dgm:prSet>
      <dgm:spPr/>
    </dgm:pt>
    <dgm:pt modelId="{BAB63D93-64FD-4007-9809-FF8A3BCC76FE}" type="pres">
      <dgm:prSet presAssocID="{77D4F731-58AD-44CB-A8ED-6B35E25CB403}" presName="sibTrans" presStyleLbl="sibTrans1D1" presStyleIdx="2" presStyleCnt="7"/>
      <dgm:spPr/>
    </dgm:pt>
    <dgm:pt modelId="{DA3277A1-DBF5-46ED-A608-DEC966B8672F}" type="pres">
      <dgm:prSet presAssocID="{77D4F731-58AD-44CB-A8ED-6B35E25CB403}" presName="connectorText" presStyleLbl="sibTrans1D1" presStyleIdx="2" presStyleCnt="7"/>
      <dgm:spPr/>
    </dgm:pt>
    <dgm:pt modelId="{2F469865-D3E4-4842-8B3C-69F237E5AFD2}" type="pres">
      <dgm:prSet presAssocID="{3570CCA0-F0CD-47C6-ADBA-0CC0F4311D18}" presName="node" presStyleLbl="node1" presStyleIdx="3" presStyleCnt="8">
        <dgm:presLayoutVars>
          <dgm:bulletEnabled val="1"/>
        </dgm:presLayoutVars>
      </dgm:prSet>
      <dgm:spPr/>
    </dgm:pt>
    <dgm:pt modelId="{34EA91DE-D76B-41C3-87B5-4F9150307A61}" type="pres">
      <dgm:prSet presAssocID="{1A86FE11-A645-4089-B990-9E369F626F32}" presName="sibTrans" presStyleLbl="sibTrans1D1" presStyleIdx="3" presStyleCnt="7"/>
      <dgm:spPr/>
    </dgm:pt>
    <dgm:pt modelId="{355EAE72-F1FD-41E2-BA67-56B8E6175EFC}" type="pres">
      <dgm:prSet presAssocID="{1A86FE11-A645-4089-B990-9E369F626F32}" presName="connectorText" presStyleLbl="sibTrans1D1" presStyleIdx="3" presStyleCnt="7"/>
      <dgm:spPr/>
    </dgm:pt>
    <dgm:pt modelId="{E3320FD5-95C2-4A43-A0DA-76201C76B417}" type="pres">
      <dgm:prSet presAssocID="{C390C6C2-C6A7-49D4-9707-ECE4950633BF}" presName="node" presStyleLbl="node1" presStyleIdx="4" presStyleCnt="8">
        <dgm:presLayoutVars>
          <dgm:bulletEnabled val="1"/>
        </dgm:presLayoutVars>
      </dgm:prSet>
      <dgm:spPr/>
    </dgm:pt>
    <dgm:pt modelId="{A42FE924-D91E-4391-9BD5-0AF467F9186C}" type="pres">
      <dgm:prSet presAssocID="{BD39318D-C133-40C3-9964-4C7DBA599C12}" presName="sibTrans" presStyleLbl="sibTrans1D1" presStyleIdx="4" presStyleCnt="7"/>
      <dgm:spPr/>
    </dgm:pt>
    <dgm:pt modelId="{AE948EC2-90D9-4396-A81E-740E94A0940F}" type="pres">
      <dgm:prSet presAssocID="{BD39318D-C133-40C3-9964-4C7DBA599C12}" presName="connectorText" presStyleLbl="sibTrans1D1" presStyleIdx="4" presStyleCnt="7"/>
      <dgm:spPr/>
    </dgm:pt>
    <dgm:pt modelId="{75054E2E-B7FE-4044-B145-86170F17E650}" type="pres">
      <dgm:prSet presAssocID="{E46DA5A8-EBBB-49C9-B9F0-18C448A8DB65}" presName="node" presStyleLbl="node1" presStyleIdx="5" presStyleCnt="8">
        <dgm:presLayoutVars>
          <dgm:bulletEnabled val="1"/>
        </dgm:presLayoutVars>
      </dgm:prSet>
      <dgm:spPr/>
    </dgm:pt>
    <dgm:pt modelId="{34D0B503-F98D-43DC-9008-9E054063B0E7}" type="pres">
      <dgm:prSet presAssocID="{9180645C-55CA-4349-8C47-6CBCDF40BDF1}" presName="sibTrans" presStyleLbl="sibTrans1D1" presStyleIdx="5" presStyleCnt="7"/>
      <dgm:spPr/>
    </dgm:pt>
    <dgm:pt modelId="{327485AA-520D-4EFD-BBFC-84BE79142001}" type="pres">
      <dgm:prSet presAssocID="{9180645C-55CA-4349-8C47-6CBCDF40BDF1}" presName="connectorText" presStyleLbl="sibTrans1D1" presStyleIdx="5" presStyleCnt="7"/>
      <dgm:spPr/>
    </dgm:pt>
    <dgm:pt modelId="{78130DE0-8DE2-4EBF-83A5-46C844681AAA}" type="pres">
      <dgm:prSet presAssocID="{39288B53-5073-4B9E-8F6B-8DC5E9269AAE}" presName="node" presStyleLbl="node1" presStyleIdx="6" presStyleCnt="8">
        <dgm:presLayoutVars>
          <dgm:bulletEnabled val="1"/>
        </dgm:presLayoutVars>
      </dgm:prSet>
      <dgm:spPr/>
    </dgm:pt>
    <dgm:pt modelId="{D45E8E78-FD19-448A-9CAD-84CEFDFE4300}" type="pres">
      <dgm:prSet presAssocID="{7EA62138-5031-4E4E-BE0E-96F3A787B1DC}" presName="sibTrans" presStyleLbl="sibTrans1D1" presStyleIdx="6" presStyleCnt="7"/>
      <dgm:spPr/>
    </dgm:pt>
    <dgm:pt modelId="{7EB8E426-FA0D-466B-AD09-1C6A1586A1DB}" type="pres">
      <dgm:prSet presAssocID="{7EA62138-5031-4E4E-BE0E-96F3A787B1DC}" presName="connectorText" presStyleLbl="sibTrans1D1" presStyleIdx="6" presStyleCnt="7"/>
      <dgm:spPr/>
    </dgm:pt>
    <dgm:pt modelId="{7D2C7D93-964C-41F5-956F-B339429C7A30}" type="pres">
      <dgm:prSet presAssocID="{F05FA562-A5D3-46BD-A082-56AF16606AF4}" presName="node" presStyleLbl="node1" presStyleIdx="7" presStyleCnt="8">
        <dgm:presLayoutVars>
          <dgm:bulletEnabled val="1"/>
        </dgm:presLayoutVars>
      </dgm:prSet>
      <dgm:spPr/>
    </dgm:pt>
  </dgm:ptLst>
  <dgm:cxnLst>
    <dgm:cxn modelId="{74648F0D-FBC6-4D26-8950-D9F104FAC072}" type="presOf" srcId="{E69261E9-FD1A-45D8-89C4-66DBC8F89DB6}" destId="{A1BED949-26D3-4EFE-99A4-44A9245EB74A}" srcOrd="0" destOrd="0" presId="urn:microsoft.com/office/officeart/2016/7/layout/RepeatingBendingProcessNew"/>
    <dgm:cxn modelId="{1D3FB91B-DE83-4FD8-81B1-AC37BE1DCE83}" type="presOf" srcId="{E69261E9-FD1A-45D8-89C4-66DBC8F89DB6}" destId="{A0EB77FA-385B-4260-944A-68588ECC4479}" srcOrd="1" destOrd="0" presId="urn:microsoft.com/office/officeart/2016/7/layout/RepeatingBendingProcessNew"/>
    <dgm:cxn modelId="{FB5AF424-ED15-41FA-86FF-64A214FA195B}" srcId="{3F048398-70B8-4B94-81B9-F363CED24C67}" destId="{C390C6C2-C6A7-49D4-9707-ECE4950633BF}" srcOrd="4" destOrd="0" parTransId="{BEEFA936-D6F9-48EB-9435-8B350C27DC36}" sibTransId="{BD39318D-C133-40C3-9964-4C7DBA599C12}"/>
    <dgm:cxn modelId="{2E8B9825-C81E-40B9-85D0-A89B57AF09AE}" type="presOf" srcId="{E46DA5A8-EBBB-49C9-B9F0-18C448A8DB65}" destId="{75054E2E-B7FE-4044-B145-86170F17E650}" srcOrd="0" destOrd="0" presId="urn:microsoft.com/office/officeart/2016/7/layout/RepeatingBendingProcessNew"/>
    <dgm:cxn modelId="{5ECCB429-0211-40EF-953C-5C984866A22A}" type="presOf" srcId="{39FA6AAF-129C-4097-BE74-3F8FEE4D3391}" destId="{C1C50D9F-C67B-4A2F-8685-89177060C757}" srcOrd="0" destOrd="0" presId="urn:microsoft.com/office/officeart/2016/7/layout/RepeatingBendingProcessNew"/>
    <dgm:cxn modelId="{7738712A-23FF-4F28-AD92-B0FB427DA3F7}" type="presOf" srcId="{C390C6C2-C6A7-49D4-9707-ECE4950633BF}" destId="{E3320FD5-95C2-4A43-A0DA-76201C76B417}" srcOrd="0" destOrd="0" presId="urn:microsoft.com/office/officeart/2016/7/layout/RepeatingBendingProcessNew"/>
    <dgm:cxn modelId="{F0F3592B-BDE1-4416-AE79-4334BAA757DD}" type="presOf" srcId="{7EA62138-5031-4E4E-BE0E-96F3A787B1DC}" destId="{D45E8E78-FD19-448A-9CAD-84CEFDFE4300}" srcOrd="0" destOrd="0" presId="urn:microsoft.com/office/officeart/2016/7/layout/RepeatingBendingProcessNew"/>
    <dgm:cxn modelId="{AB57D22D-117E-4510-8AAF-AA1B105EC0A8}" type="presOf" srcId="{BD39318D-C133-40C3-9964-4C7DBA599C12}" destId="{AE948EC2-90D9-4396-A81E-740E94A0940F}" srcOrd="1" destOrd="0" presId="urn:microsoft.com/office/officeart/2016/7/layout/RepeatingBendingProcessNew"/>
    <dgm:cxn modelId="{F16B2E36-A0A2-457B-9A25-A34DF3DC02F6}" srcId="{3F048398-70B8-4B94-81B9-F363CED24C67}" destId="{4624F2A7-786D-48AD-A3A6-25F421CC99F9}" srcOrd="0" destOrd="0" parTransId="{13B7C5AE-060A-4987-BE95-2EC5DFC5C73A}" sibTransId="{FFDFB9D6-DC61-4894-B75F-3CCD3F2F5E30}"/>
    <dgm:cxn modelId="{6952F03C-5040-4F98-B292-59A18CF75211}" type="presOf" srcId="{77D4F731-58AD-44CB-A8ED-6B35E25CB403}" destId="{BAB63D93-64FD-4007-9809-FF8A3BCC76FE}" srcOrd="0" destOrd="0" presId="urn:microsoft.com/office/officeart/2016/7/layout/RepeatingBendingProcessNew"/>
    <dgm:cxn modelId="{23A0C164-729C-46FB-865F-C494B9420048}" type="presOf" srcId="{1A86FE11-A645-4089-B990-9E369F626F32}" destId="{355EAE72-F1FD-41E2-BA67-56B8E6175EFC}" srcOrd="1" destOrd="0" presId="urn:microsoft.com/office/officeart/2016/7/layout/RepeatingBendingProcessNew"/>
    <dgm:cxn modelId="{CB7D974F-7807-4758-9ED5-EA3A8875214C}" srcId="{3F048398-70B8-4B94-81B9-F363CED24C67}" destId="{F05FA562-A5D3-46BD-A082-56AF16606AF4}" srcOrd="7" destOrd="0" parTransId="{AF2041D4-9865-4C07-ACF7-B1BE2DF8D5DC}" sibTransId="{E3D80D98-21DE-45B3-B74D-E0B8E81D9371}"/>
    <dgm:cxn modelId="{230BE250-30EB-4281-874D-DDCC82E47B1F}" srcId="{3F048398-70B8-4B94-81B9-F363CED24C67}" destId="{3570CCA0-F0CD-47C6-ADBA-0CC0F4311D18}" srcOrd="3" destOrd="0" parTransId="{FD9CF0AE-797B-4A1D-8404-0B515C0721EE}" sibTransId="{1A86FE11-A645-4089-B990-9E369F626F32}"/>
    <dgm:cxn modelId="{699BA356-6522-498A-B8B3-8F53E32A90A5}" srcId="{3F048398-70B8-4B94-81B9-F363CED24C67}" destId="{39FA6AAF-129C-4097-BE74-3F8FEE4D3391}" srcOrd="1" destOrd="0" parTransId="{F9B8A5E2-752E-4C57-8A02-05AD2A7B2ECE}" sibTransId="{E69261E9-FD1A-45D8-89C4-66DBC8F89DB6}"/>
    <dgm:cxn modelId="{8BB6F156-3AE6-4D7D-AD19-5D416402D0A5}" srcId="{3F048398-70B8-4B94-81B9-F363CED24C67}" destId="{31CF0DF3-3D32-4C4E-9411-C974BD1FB811}" srcOrd="2" destOrd="0" parTransId="{59651D85-6ABD-4637-9D3F-0E6F2E6E03BC}" sibTransId="{77D4F731-58AD-44CB-A8ED-6B35E25CB403}"/>
    <dgm:cxn modelId="{3FBB2178-1419-4EB6-BFA6-77A5776E9502}" type="presOf" srcId="{BD39318D-C133-40C3-9964-4C7DBA599C12}" destId="{A42FE924-D91E-4391-9BD5-0AF467F9186C}" srcOrd="0" destOrd="0" presId="urn:microsoft.com/office/officeart/2016/7/layout/RepeatingBendingProcessNew"/>
    <dgm:cxn modelId="{E87B8A5A-D728-42A4-A5ED-4544BF1E551E}" type="presOf" srcId="{77D4F731-58AD-44CB-A8ED-6B35E25CB403}" destId="{DA3277A1-DBF5-46ED-A608-DEC966B8672F}" srcOrd="1" destOrd="0" presId="urn:microsoft.com/office/officeart/2016/7/layout/RepeatingBendingProcessNew"/>
    <dgm:cxn modelId="{7142A080-1B54-4F6E-AA21-F52DD467DD55}" srcId="{3F048398-70B8-4B94-81B9-F363CED24C67}" destId="{E46DA5A8-EBBB-49C9-B9F0-18C448A8DB65}" srcOrd="5" destOrd="0" parTransId="{CE5A7D9A-F91D-4F14-A5AD-9E382A390EDD}" sibTransId="{9180645C-55CA-4349-8C47-6CBCDF40BDF1}"/>
    <dgm:cxn modelId="{3F39B981-60FC-4325-A1AE-BB9FA75E5F8A}" srcId="{3F048398-70B8-4B94-81B9-F363CED24C67}" destId="{39288B53-5073-4B9E-8F6B-8DC5E9269AAE}" srcOrd="6" destOrd="0" parTransId="{EA117B9F-EC96-461D-B0FF-D9678F043785}" sibTransId="{7EA62138-5031-4E4E-BE0E-96F3A787B1DC}"/>
    <dgm:cxn modelId="{9F26A290-1BE9-4364-824B-9D55D10A0F55}" type="presOf" srcId="{31CF0DF3-3D32-4C4E-9411-C974BD1FB811}" destId="{3FC62A57-C84F-4155-B9FC-FE2077536D55}" srcOrd="0" destOrd="0" presId="urn:microsoft.com/office/officeart/2016/7/layout/RepeatingBendingProcessNew"/>
    <dgm:cxn modelId="{C5EA1697-4193-40C9-9A89-1FB73872A4DF}" type="presOf" srcId="{FFDFB9D6-DC61-4894-B75F-3CCD3F2F5E30}" destId="{5F1C8021-1C9E-42B7-BCAB-FB915D8A374C}" srcOrd="0" destOrd="0" presId="urn:microsoft.com/office/officeart/2016/7/layout/RepeatingBendingProcessNew"/>
    <dgm:cxn modelId="{7D39799B-81DA-43DC-A05D-DC8E5A39BE1F}" type="presOf" srcId="{3570CCA0-F0CD-47C6-ADBA-0CC0F4311D18}" destId="{2F469865-D3E4-4842-8B3C-69F237E5AFD2}" srcOrd="0" destOrd="0" presId="urn:microsoft.com/office/officeart/2016/7/layout/RepeatingBendingProcessNew"/>
    <dgm:cxn modelId="{7F6083A9-8421-4861-A121-26AE9BBB6C15}" type="presOf" srcId="{7EA62138-5031-4E4E-BE0E-96F3A787B1DC}" destId="{7EB8E426-FA0D-466B-AD09-1C6A1586A1DB}" srcOrd="1" destOrd="0" presId="urn:microsoft.com/office/officeart/2016/7/layout/RepeatingBendingProcessNew"/>
    <dgm:cxn modelId="{9B4877AC-965C-4AF9-A909-7AC133DD26A6}" type="presOf" srcId="{9180645C-55CA-4349-8C47-6CBCDF40BDF1}" destId="{327485AA-520D-4EFD-BBFC-84BE79142001}" srcOrd="1" destOrd="0" presId="urn:microsoft.com/office/officeart/2016/7/layout/RepeatingBendingProcessNew"/>
    <dgm:cxn modelId="{CA1B8FC0-01EC-4C27-92E2-5346CA43B3B0}" type="presOf" srcId="{39288B53-5073-4B9E-8F6B-8DC5E9269AAE}" destId="{78130DE0-8DE2-4EBF-83A5-46C844681AAA}" srcOrd="0" destOrd="0" presId="urn:microsoft.com/office/officeart/2016/7/layout/RepeatingBendingProcessNew"/>
    <dgm:cxn modelId="{F52998C4-DC45-44A1-B939-9124A010756A}" type="presOf" srcId="{FFDFB9D6-DC61-4894-B75F-3CCD3F2F5E30}" destId="{951F9D71-90A3-499E-9652-8C76806ED3B8}" srcOrd="1" destOrd="0" presId="urn:microsoft.com/office/officeart/2016/7/layout/RepeatingBendingProcessNew"/>
    <dgm:cxn modelId="{A309A4C8-CCFD-47CC-AF1C-4A48FE991706}" type="presOf" srcId="{1A86FE11-A645-4089-B990-9E369F626F32}" destId="{34EA91DE-D76B-41C3-87B5-4F9150307A61}" srcOrd="0" destOrd="0" presId="urn:microsoft.com/office/officeart/2016/7/layout/RepeatingBendingProcessNew"/>
    <dgm:cxn modelId="{BA63EBC8-22B0-47B4-A7FF-EDA418A23C07}" type="presOf" srcId="{F05FA562-A5D3-46BD-A082-56AF16606AF4}" destId="{7D2C7D93-964C-41F5-956F-B339429C7A30}" srcOrd="0" destOrd="0" presId="urn:microsoft.com/office/officeart/2016/7/layout/RepeatingBendingProcessNew"/>
    <dgm:cxn modelId="{999881C9-3A80-48C5-83EF-840DD8290C08}" type="presOf" srcId="{3F048398-70B8-4B94-81B9-F363CED24C67}" destId="{BF359E03-3FF3-4B21-B8CC-B3CE2DD94EA5}" srcOrd="0" destOrd="0" presId="urn:microsoft.com/office/officeart/2016/7/layout/RepeatingBendingProcessNew"/>
    <dgm:cxn modelId="{5251D4CA-B483-49EC-986B-5EE4666B7EE6}" type="presOf" srcId="{4624F2A7-786D-48AD-A3A6-25F421CC99F9}" destId="{C8617088-4D44-4202-8DCD-C83FF67498F6}" srcOrd="0" destOrd="0" presId="urn:microsoft.com/office/officeart/2016/7/layout/RepeatingBendingProcessNew"/>
    <dgm:cxn modelId="{4AF0B4E2-1C15-46F0-83AB-47819B2F70CC}" type="presOf" srcId="{9180645C-55CA-4349-8C47-6CBCDF40BDF1}" destId="{34D0B503-F98D-43DC-9008-9E054063B0E7}" srcOrd="0" destOrd="0" presId="urn:microsoft.com/office/officeart/2016/7/layout/RepeatingBendingProcessNew"/>
    <dgm:cxn modelId="{406EF252-74CE-46F9-B4C4-127743BBCDBF}" type="presParOf" srcId="{BF359E03-3FF3-4B21-B8CC-B3CE2DD94EA5}" destId="{C8617088-4D44-4202-8DCD-C83FF67498F6}" srcOrd="0" destOrd="0" presId="urn:microsoft.com/office/officeart/2016/7/layout/RepeatingBendingProcessNew"/>
    <dgm:cxn modelId="{51F19F14-0D2B-47FD-92F2-1A6E57F92761}" type="presParOf" srcId="{BF359E03-3FF3-4B21-B8CC-B3CE2DD94EA5}" destId="{5F1C8021-1C9E-42B7-BCAB-FB915D8A374C}" srcOrd="1" destOrd="0" presId="urn:microsoft.com/office/officeart/2016/7/layout/RepeatingBendingProcessNew"/>
    <dgm:cxn modelId="{CF830A2E-AB1A-4A59-876F-5654B69AA890}" type="presParOf" srcId="{5F1C8021-1C9E-42B7-BCAB-FB915D8A374C}" destId="{951F9D71-90A3-499E-9652-8C76806ED3B8}" srcOrd="0" destOrd="0" presId="urn:microsoft.com/office/officeart/2016/7/layout/RepeatingBendingProcessNew"/>
    <dgm:cxn modelId="{24558A45-1A6E-4312-875B-58BFB7B24D50}" type="presParOf" srcId="{BF359E03-3FF3-4B21-B8CC-B3CE2DD94EA5}" destId="{C1C50D9F-C67B-4A2F-8685-89177060C757}" srcOrd="2" destOrd="0" presId="urn:microsoft.com/office/officeart/2016/7/layout/RepeatingBendingProcessNew"/>
    <dgm:cxn modelId="{5067DD2D-8279-4A3D-A092-19E942C1CDE0}" type="presParOf" srcId="{BF359E03-3FF3-4B21-B8CC-B3CE2DD94EA5}" destId="{A1BED949-26D3-4EFE-99A4-44A9245EB74A}" srcOrd="3" destOrd="0" presId="urn:microsoft.com/office/officeart/2016/7/layout/RepeatingBendingProcessNew"/>
    <dgm:cxn modelId="{245A4381-433A-44E7-BB36-BBFC45EBDF32}" type="presParOf" srcId="{A1BED949-26D3-4EFE-99A4-44A9245EB74A}" destId="{A0EB77FA-385B-4260-944A-68588ECC4479}" srcOrd="0" destOrd="0" presId="urn:microsoft.com/office/officeart/2016/7/layout/RepeatingBendingProcessNew"/>
    <dgm:cxn modelId="{395D65B8-9708-4F7D-8CF3-7224DED66635}" type="presParOf" srcId="{BF359E03-3FF3-4B21-B8CC-B3CE2DD94EA5}" destId="{3FC62A57-C84F-4155-B9FC-FE2077536D55}" srcOrd="4" destOrd="0" presId="urn:microsoft.com/office/officeart/2016/7/layout/RepeatingBendingProcessNew"/>
    <dgm:cxn modelId="{9C0323BF-4664-4F6E-9021-8A2C633E33A8}" type="presParOf" srcId="{BF359E03-3FF3-4B21-B8CC-B3CE2DD94EA5}" destId="{BAB63D93-64FD-4007-9809-FF8A3BCC76FE}" srcOrd="5" destOrd="0" presId="urn:microsoft.com/office/officeart/2016/7/layout/RepeatingBendingProcessNew"/>
    <dgm:cxn modelId="{D878B92A-A8F5-45AC-B1B3-3DB20FA1F0E6}" type="presParOf" srcId="{BAB63D93-64FD-4007-9809-FF8A3BCC76FE}" destId="{DA3277A1-DBF5-46ED-A608-DEC966B8672F}" srcOrd="0" destOrd="0" presId="urn:microsoft.com/office/officeart/2016/7/layout/RepeatingBendingProcessNew"/>
    <dgm:cxn modelId="{8B37E486-8CC1-4464-AF0E-8F0F780A7C21}" type="presParOf" srcId="{BF359E03-3FF3-4B21-B8CC-B3CE2DD94EA5}" destId="{2F469865-D3E4-4842-8B3C-69F237E5AFD2}" srcOrd="6" destOrd="0" presId="urn:microsoft.com/office/officeart/2016/7/layout/RepeatingBendingProcessNew"/>
    <dgm:cxn modelId="{7F2716C7-E280-4BFF-9210-2253A0C159F5}" type="presParOf" srcId="{BF359E03-3FF3-4B21-B8CC-B3CE2DD94EA5}" destId="{34EA91DE-D76B-41C3-87B5-4F9150307A61}" srcOrd="7" destOrd="0" presId="urn:microsoft.com/office/officeart/2016/7/layout/RepeatingBendingProcessNew"/>
    <dgm:cxn modelId="{D528EFDC-38F0-4828-AEF2-CD8177444A60}" type="presParOf" srcId="{34EA91DE-D76B-41C3-87B5-4F9150307A61}" destId="{355EAE72-F1FD-41E2-BA67-56B8E6175EFC}" srcOrd="0" destOrd="0" presId="urn:microsoft.com/office/officeart/2016/7/layout/RepeatingBendingProcessNew"/>
    <dgm:cxn modelId="{75BAFC42-6DC7-4C99-8D5F-0190F54EF836}" type="presParOf" srcId="{BF359E03-3FF3-4B21-B8CC-B3CE2DD94EA5}" destId="{E3320FD5-95C2-4A43-A0DA-76201C76B417}" srcOrd="8" destOrd="0" presId="urn:microsoft.com/office/officeart/2016/7/layout/RepeatingBendingProcessNew"/>
    <dgm:cxn modelId="{E51BF300-CE78-421B-8EE3-FBA1ED4E53B6}" type="presParOf" srcId="{BF359E03-3FF3-4B21-B8CC-B3CE2DD94EA5}" destId="{A42FE924-D91E-4391-9BD5-0AF467F9186C}" srcOrd="9" destOrd="0" presId="urn:microsoft.com/office/officeart/2016/7/layout/RepeatingBendingProcessNew"/>
    <dgm:cxn modelId="{650F34A2-3077-475D-AE5F-42FA3A0FA48B}" type="presParOf" srcId="{A42FE924-D91E-4391-9BD5-0AF467F9186C}" destId="{AE948EC2-90D9-4396-A81E-740E94A0940F}" srcOrd="0" destOrd="0" presId="urn:microsoft.com/office/officeart/2016/7/layout/RepeatingBendingProcessNew"/>
    <dgm:cxn modelId="{D3AEC070-28C0-4A70-A594-2D61551477B4}" type="presParOf" srcId="{BF359E03-3FF3-4B21-B8CC-B3CE2DD94EA5}" destId="{75054E2E-B7FE-4044-B145-86170F17E650}" srcOrd="10" destOrd="0" presId="urn:microsoft.com/office/officeart/2016/7/layout/RepeatingBendingProcessNew"/>
    <dgm:cxn modelId="{45B20F29-27BB-4CA0-8F1C-87BFE061777E}" type="presParOf" srcId="{BF359E03-3FF3-4B21-B8CC-B3CE2DD94EA5}" destId="{34D0B503-F98D-43DC-9008-9E054063B0E7}" srcOrd="11" destOrd="0" presId="urn:microsoft.com/office/officeart/2016/7/layout/RepeatingBendingProcessNew"/>
    <dgm:cxn modelId="{765375A9-03E1-4C4F-B90E-9B1219F9EDB2}" type="presParOf" srcId="{34D0B503-F98D-43DC-9008-9E054063B0E7}" destId="{327485AA-520D-4EFD-BBFC-84BE79142001}" srcOrd="0" destOrd="0" presId="urn:microsoft.com/office/officeart/2016/7/layout/RepeatingBendingProcessNew"/>
    <dgm:cxn modelId="{E898E5DD-46D5-4B4B-869D-18081EED5ED2}" type="presParOf" srcId="{BF359E03-3FF3-4B21-B8CC-B3CE2DD94EA5}" destId="{78130DE0-8DE2-4EBF-83A5-46C844681AAA}" srcOrd="12" destOrd="0" presId="urn:microsoft.com/office/officeart/2016/7/layout/RepeatingBendingProcessNew"/>
    <dgm:cxn modelId="{DCF32DC0-7DA2-49BA-9A37-FDDF4B2C8A7F}" type="presParOf" srcId="{BF359E03-3FF3-4B21-B8CC-B3CE2DD94EA5}" destId="{D45E8E78-FD19-448A-9CAD-84CEFDFE4300}" srcOrd="13" destOrd="0" presId="urn:microsoft.com/office/officeart/2016/7/layout/RepeatingBendingProcessNew"/>
    <dgm:cxn modelId="{81D66C04-9C5C-4C37-A205-86C17E59DC4D}" type="presParOf" srcId="{D45E8E78-FD19-448A-9CAD-84CEFDFE4300}" destId="{7EB8E426-FA0D-466B-AD09-1C6A1586A1DB}" srcOrd="0" destOrd="0" presId="urn:microsoft.com/office/officeart/2016/7/layout/RepeatingBendingProcessNew"/>
    <dgm:cxn modelId="{8282D309-E402-4C9A-818B-1CE9399578FE}" type="presParOf" srcId="{BF359E03-3FF3-4B21-B8CC-B3CE2DD94EA5}" destId="{7D2C7D93-964C-41F5-956F-B339429C7A30}"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32A451-CFBA-4687-A8EE-228D9185E7DE}" type="doc">
      <dgm:prSet loTypeId="urn:microsoft.com/office/officeart/2016/7/layout/VerticalSolidActionList" loCatId="List" qsTypeId="urn:microsoft.com/office/officeart/2005/8/quickstyle/simple1" qsCatId="simple" csTypeId="urn:microsoft.com/office/officeart/2005/8/colors/accent1_2" csCatId="accent1"/>
      <dgm:spPr/>
      <dgm:t>
        <a:bodyPr/>
        <a:lstStyle/>
        <a:p>
          <a:endParaRPr lang="en-US"/>
        </a:p>
      </dgm:t>
    </dgm:pt>
    <dgm:pt modelId="{D317ECA9-46CE-4A55-9527-6BCE39E09BD6}">
      <dgm:prSet/>
      <dgm:spPr/>
      <dgm:t>
        <a:bodyPr/>
        <a:lstStyle/>
        <a:p>
          <a:r>
            <a:rPr lang="en-US"/>
            <a:t>Train</a:t>
          </a:r>
        </a:p>
      </dgm:t>
    </dgm:pt>
    <dgm:pt modelId="{3A6FABC8-1B2D-4444-B946-507C600599DA}" type="parTrans" cxnId="{5A5A90BB-04B9-4200-BC81-3D2E6A545A16}">
      <dgm:prSet/>
      <dgm:spPr/>
      <dgm:t>
        <a:bodyPr/>
        <a:lstStyle/>
        <a:p>
          <a:endParaRPr lang="en-US"/>
        </a:p>
      </dgm:t>
    </dgm:pt>
    <dgm:pt modelId="{4323FDEE-C490-4696-852A-11A0BA816998}" type="sibTrans" cxnId="{5A5A90BB-04B9-4200-BC81-3D2E6A545A16}">
      <dgm:prSet/>
      <dgm:spPr/>
      <dgm:t>
        <a:bodyPr/>
        <a:lstStyle/>
        <a:p>
          <a:endParaRPr lang="en-US"/>
        </a:p>
      </dgm:t>
    </dgm:pt>
    <dgm:pt modelId="{2634DAE9-5FB2-4C6A-94A2-B5CF06F4F2C8}">
      <dgm:prSet/>
      <dgm:spPr/>
      <dgm:t>
        <a:bodyPr/>
        <a:lstStyle/>
        <a:p>
          <a:r>
            <a:rPr lang="en-US" dirty="0"/>
            <a:t>Train healthcare workers to educate families about obesity risks and healthy habits.</a:t>
          </a:r>
        </a:p>
      </dgm:t>
    </dgm:pt>
    <dgm:pt modelId="{B209C8BC-5A86-426F-A19B-CEBB80FC4538}" type="parTrans" cxnId="{B16C7AF2-5913-4197-A379-1392AD565293}">
      <dgm:prSet/>
      <dgm:spPr/>
      <dgm:t>
        <a:bodyPr/>
        <a:lstStyle/>
        <a:p>
          <a:endParaRPr lang="en-US"/>
        </a:p>
      </dgm:t>
    </dgm:pt>
    <dgm:pt modelId="{2EA57C3C-CE3B-4E73-8438-45AE707E84C1}" type="sibTrans" cxnId="{B16C7AF2-5913-4197-A379-1392AD565293}">
      <dgm:prSet/>
      <dgm:spPr/>
      <dgm:t>
        <a:bodyPr/>
        <a:lstStyle/>
        <a:p>
          <a:endParaRPr lang="en-US"/>
        </a:p>
      </dgm:t>
    </dgm:pt>
    <dgm:pt modelId="{B8E23199-F84C-46BF-96B2-65B24E05CC91}">
      <dgm:prSet/>
      <dgm:spPr/>
      <dgm:t>
        <a:bodyPr/>
        <a:lstStyle/>
        <a:p>
          <a:r>
            <a:rPr lang="en-US"/>
            <a:t>Integrate</a:t>
          </a:r>
        </a:p>
      </dgm:t>
    </dgm:pt>
    <dgm:pt modelId="{4A24C8DC-D08D-45B8-8B64-D479EFB6A56E}" type="parTrans" cxnId="{5AB8DEA0-213F-4C3E-BAE1-B2B91A3BF2DB}">
      <dgm:prSet/>
      <dgm:spPr/>
      <dgm:t>
        <a:bodyPr/>
        <a:lstStyle/>
        <a:p>
          <a:endParaRPr lang="en-US"/>
        </a:p>
      </dgm:t>
    </dgm:pt>
    <dgm:pt modelId="{07CDD965-673E-4AFD-9A6E-53DB74550026}" type="sibTrans" cxnId="{5AB8DEA0-213F-4C3E-BAE1-B2B91A3BF2DB}">
      <dgm:prSet/>
      <dgm:spPr/>
      <dgm:t>
        <a:bodyPr/>
        <a:lstStyle/>
        <a:p>
          <a:endParaRPr lang="en-US"/>
        </a:p>
      </dgm:t>
    </dgm:pt>
    <dgm:pt modelId="{6ADD1C6B-B561-4F7B-B05B-577B54F0EC89}">
      <dgm:prSet/>
      <dgm:spPr/>
      <dgm:t>
        <a:bodyPr/>
        <a:lstStyle/>
        <a:p>
          <a:r>
            <a:rPr lang="en-US" dirty="0"/>
            <a:t>Integrate obesity prevention into existing health programs (like NP-NCD, POSHAN Abhiyaan).</a:t>
          </a:r>
        </a:p>
      </dgm:t>
    </dgm:pt>
    <dgm:pt modelId="{F207FF07-FE85-4839-8951-36F7F541D36C}" type="parTrans" cxnId="{100FF2CA-ABDF-434A-9257-D1A060C9AB74}">
      <dgm:prSet/>
      <dgm:spPr/>
      <dgm:t>
        <a:bodyPr/>
        <a:lstStyle/>
        <a:p>
          <a:endParaRPr lang="en-US"/>
        </a:p>
      </dgm:t>
    </dgm:pt>
    <dgm:pt modelId="{C7926817-9779-4F94-9DBE-A8DE61FF827B}" type="sibTrans" cxnId="{100FF2CA-ABDF-434A-9257-D1A060C9AB74}">
      <dgm:prSet/>
      <dgm:spPr/>
      <dgm:t>
        <a:bodyPr/>
        <a:lstStyle/>
        <a:p>
          <a:endParaRPr lang="en-US"/>
        </a:p>
      </dgm:t>
    </dgm:pt>
    <dgm:pt modelId="{9FA5EEA8-DC35-4181-82F2-D40A32D061CB}">
      <dgm:prSet/>
      <dgm:spPr/>
      <dgm:t>
        <a:bodyPr/>
        <a:lstStyle/>
        <a:p>
          <a:r>
            <a:rPr lang="en-US"/>
            <a:t>Launch</a:t>
          </a:r>
        </a:p>
      </dgm:t>
    </dgm:pt>
    <dgm:pt modelId="{1BE38961-FF35-4C8B-880B-A1A67B126650}" type="parTrans" cxnId="{147C367A-A4F6-41EF-B6BF-D7B6CBDA0962}">
      <dgm:prSet/>
      <dgm:spPr/>
      <dgm:t>
        <a:bodyPr/>
        <a:lstStyle/>
        <a:p>
          <a:endParaRPr lang="en-US"/>
        </a:p>
      </dgm:t>
    </dgm:pt>
    <dgm:pt modelId="{457F5BC7-BB47-406F-A679-B10DEB5D4C57}" type="sibTrans" cxnId="{147C367A-A4F6-41EF-B6BF-D7B6CBDA0962}">
      <dgm:prSet/>
      <dgm:spPr/>
      <dgm:t>
        <a:bodyPr/>
        <a:lstStyle/>
        <a:p>
          <a:endParaRPr lang="en-US"/>
        </a:p>
      </dgm:t>
    </dgm:pt>
    <dgm:pt modelId="{F6C397AE-6DDD-4C4F-9F84-9D49AD754BE7}">
      <dgm:prSet/>
      <dgm:spPr/>
      <dgm:t>
        <a:bodyPr/>
        <a:lstStyle/>
        <a:p>
          <a:r>
            <a:rPr lang="en-US"/>
            <a:t>Launch national-level health campaigns to promote healthy eating and physical activity.</a:t>
          </a:r>
        </a:p>
      </dgm:t>
    </dgm:pt>
    <dgm:pt modelId="{E78A8866-016D-401B-A43C-A6762D0B6965}" type="parTrans" cxnId="{A42515CC-1611-41FF-8DEB-F3D72EE1F6FC}">
      <dgm:prSet/>
      <dgm:spPr/>
      <dgm:t>
        <a:bodyPr/>
        <a:lstStyle/>
        <a:p>
          <a:endParaRPr lang="en-US"/>
        </a:p>
      </dgm:t>
    </dgm:pt>
    <dgm:pt modelId="{CECC9F96-772B-44C1-B54D-2B7F2EC87E0D}" type="sibTrans" cxnId="{A42515CC-1611-41FF-8DEB-F3D72EE1F6FC}">
      <dgm:prSet/>
      <dgm:spPr/>
      <dgm:t>
        <a:bodyPr/>
        <a:lstStyle/>
        <a:p>
          <a:endParaRPr lang="en-US"/>
        </a:p>
      </dgm:t>
    </dgm:pt>
    <dgm:pt modelId="{975DB540-DBE0-4722-8D4A-DF5C9F24397F}">
      <dgm:prSet/>
      <dgm:spPr/>
      <dgm:t>
        <a:bodyPr/>
        <a:lstStyle/>
        <a:p>
          <a:r>
            <a:rPr lang="en-US"/>
            <a:t>Use</a:t>
          </a:r>
        </a:p>
      </dgm:t>
    </dgm:pt>
    <dgm:pt modelId="{4E29639E-6D58-4849-8BCD-689FC0F0D262}" type="parTrans" cxnId="{03F92324-8533-4D86-8F3D-2BDC1631242F}">
      <dgm:prSet/>
      <dgm:spPr/>
      <dgm:t>
        <a:bodyPr/>
        <a:lstStyle/>
        <a:p>
          <a:endParaRPr lang="en-US"/>
        </a:p>
      </dgm:t>
    </dgm:pt>
    <dgm:pt modelId="{D089EF16-4A1F-45E5-A7B7-EDE82CC74A73}" type="sibTrans" cxnId="{03F92324-8533-4D86-8F3D-2BDC1631242F}">
      <dgm:prSet/>
      <dgm:spPr/>
      <dgm:t>
        <a:bodyPr/>
        <a:lstStyle/>
        <a:p>
          <a:endParaRPr lang="en-US"/>
        </a:p>
      </dgm:t>
    </dgm:pt>
    <dgm:pt modelId="{DF6BEF25-7E6F-4044-861A-3A54CE6D6C98}">
      <dgm:prSet/>
      <dgm:spPr/>
      <dgm:t>
        <a:bodyPr/>
        <a:lstStyle/>
        <a:p>
          <a:r>
            <a:rPr lang="en-US"/>
            <a:t>Use simple, local-language messages to improve health literacy.</a:t>
          </a:r>
        </a:p>
      </dgm:t>
    </dgm:pt>
    <dgm:pt modelId="{7D7FFB2F-2E10-4D10-975D-3AE1FB0CA717}" type="parTrans" cxnId="{7CB331E9-2781-4C35-971E-C609E5A6BDE1}">
      <dgm:prSet/>
      <dgm:spPr/>
      <dgm:t>
        <a:bodyPr/>
        <a:lstStyle/>
        <a:p>
          <a:endParaRPr lang="en-US"/>
        </a:p>
      </dgm:t>
    </dgm:pt>
    <dgm:pt modelId="{817CA5F0-C35F-4365-AE3A-F3AC6AE1BB51}" type="sibTrans" cxnId="{7CB331E9-2781-4C35-971E-C609E5A6BDE1}">
      <dgm:prSet/>
      <dgm:spPr/>
      <dgm:t>
        <a:bodyPr/>
        <a:lstStyle/>
        <a:p>
          <a:endParaRPr lang="en-US"/>
        </a:p>
      </dgm:t>
    </dgm:pt>
    <dgm:pt modelId="{CC196474-5D32-4FE9-8F9E-8D9C5B0F084C}">
      <dgm:prSet/>
      <dgm:spPr/>
      <dgm:t>
        <a:bodyPr/>
        <a:lstStyle/>
        <a:p>
          <a:r>
            <a:rPr lang="en-US" dirty="0"/>
            <a:t>Enforce</a:t>
          </a:r>
        </a:p>
      </dgm:t>
    </dgm:pt>
    <dgm:pt modelId="{F5AEC2A4-44BD-4C4F-A74C-A801CE70CCA9}" type="parTrans" cxnId="{946BBFC6-E053-40A3-B202-BDFE4D3BA80A}">
      <dgm:prSet/>
      <dgm:spPr/>
      <dgm:t>
        <a:bodyPr/>
        <a:lstStyle/>
        <a:p>
          <a:endParaRPr lang="en-US"/>
        </a:p>
      </dgm:t>
    </dgm:pt>
    <dgm:pt modelId="{77870B43-7A99-4073-8709-A2A12FAA31D6}" type="sibTrans" cxnId="{946BBFC6-E053-40A3-B202-BDFE4D3BA80A}">
      <dgm:prSet/>
      <dgm:spPr/>
      <dgm:t>
        <a:bodyPr/>
        <a:lstStyle/>
        <a:p>
          <a:endParaRPr lang="en-US"/>
        </a:p>
      </dgm:t>
    </dgm:pt>
    <dgm:pt modelId="{978BC615-DE39-46B3-91A1-56C8AA570669}">
      <dgm:prSet/>
      <dgm:spPr/>
      <dgm:t>
        <a:bodyPr/>
        <a:lstStyle/>
        <a:p>
          <a:r>
            <a:rPr lang="en-US"/>
            <a:t>Enforce strict food labeling for salt, sugar, and fat content.</a:t>
          </a:r>
        </a:p>
      </dgm:t>
    </dgm:pt>
    <dgm:pt modelId="{425D91A4-0EC0-4B1A-A1B8-59ABD0F539C9}" type="parTrans" cxnId="{5DBFC641-B68C-42C3-87A8-782DB55E0E33}">
      <dgm:prSet/>
      <dgm:spPr/>
      <dgm:t>
        <a:bodyPr/>
        <a:lstStyle/>
        <a:p>
          <a:endParaRPr lang="en-US"/>
        </a:p>
      </dgm:t>
    </dgm:pt>
    <dgm:pt modelId="{B940D283-4D2F-4A2B-AFC6-2D36CBD2DD6F}" type="sibTrans" cxnId="{5DBFC641-B68C-42C3-87A8-782DB55E0E33}">
      <dgm:prSet/>
      <dgm:spPr/>
      <dgm:t>
        <a:bodyPr/>
        <a:lstStyle/>
        <a:p>
          <a:endParaRPr lang="en-US"/>
        </a:p>
      </dgm:t>
    </dgm:pt>
    <dgm:pt modelId="{E84A2E7F-ACB8-459F-8B22-3813D1423803}">
      <dgm:prSet/>
      <dgm:spPr/>
      <dgm:t>
        <a:bodyPr/>
        <a:lstStyle/>
        <a:p>
          <a:r>
            <a:rPr lang="en-US"/>
            <a:t>Tax</a:t>
          </a:r>
        </a:p>
      </dgm:t>
    </dgm:pt>
    <dgm:pt modelId="{577720C3-640E-4E23-96A9-249F5D1AF683}" type="parTrans" cxnId="{12EC4C44-3EBF-4BB5-B8D3-6317B2105705}">
      <dgm:prSet/>
      <dgm:spPr/>
      <dgm:t>
        <a:bodyPr/>
        <a:lstStyle/>
        <a:p>
          <a:endParaRPr lang="en-US"/>
        </a:p>
      </dgm:t>
    </dgm:pt>
    <dgm:pt modelId="{16F59EB4-BEB1-4BAC-8354-C3A3109E9B01}" type="sibTrans" cxnId="{12EC4C44-3EBF-4BB5-B8D3-6317B2105705}">
      <dgm:prSet/>
      <dgm:spPr/>
      <dgm:t>
        <a:bodyPr/>
        <a:lstStyle/>
        <a:p>
          <a:endParaRPr lang="en-US"/>
        </a:p>
      </dgm:t>
    </dgm:pt>
    <dgm:pt modelId="{8FC204D5-0803-49BD-9C64-EAC8A322E0C2}">
      <dgm:prSet/>
      <dgm:spPr/>
      <dgm:t>
        <a:bodyPr/>
        <a:lstStyle/>
        <a:p>
          <a:r>
            <a:rPr lang="en-US"/>
            <a:t>Tax sugary and ultra-processed foods to discourage their consumption.</a:t>
          </a:r>
        </a:p>
      </dgm:t>
    </dgm:pt>
    <dgm:pt modelId="{7494EF31-0FBB-4B0E-9B4B-7BC3287255EB}" type="parTrans" cxnId="{C5573C43-8512-41B8-90E7-8EBFA1F3C1F2}">
      <dgm:prSet/>
      <dgm:spPr/>
      <dgm:t>
        <a:bodyPr/>
        <a:lstStyle/>
        <a:p>
          <a:endParaRPr lang="en-US"/>
        </a:p>
      </dgm:t>
    </dgm:pt>
    <dgm:pt modelId="{7436A7A6-0065-492F-BF39-A52ABF3FCC74}" type="sibTrans" cxnId="{C5573C43-8512-41B8-90E7-8EBFA1F3C1F2}">
      <dgm:prSet/>
      <dgm:spPr/>
      <dgm:t>
        <a:bodyPr/>
        <a:lstStyle/>
        <a:p>
          <a:endParaRPr lang="en-US"/>
        </a:p>
      </dgm:t>
    </dgm:pt>
    <dgm:pt modelId="{43E50149-6B7D-4961-9C5E-A8F17462CA85}">
      <dgm:prSet/>
      <dgm:spPr/>
      <dgm:t>
        <a:bodyPr/>
        <a:lstStyle/>
        <a:p>
          <a:r>
            <a:rPr lang="en-US"/>
            <a:t>Ban or restrict</a:t>
          </a:r>
        </a:p>
      </dgm:t>
    </dgm:pt>
    <dgm:pt modelId="{FD5F0F51-BED9-411D-807B-B02971586B7E}" type="parTrans" cxnId="{4BEEFED6-2345-4E3C-B0CC-3D72A3EB1B55}">
      <dgm:prSet/>
      <dgm:spPr/>
      <dgm:t>
        <a:bodyPr/>
        <a:lstStyle/>
        <a:p>
          <a:endParaRPr lang="en-US"/>
        </a:p>
      </dgm:t>
    </dgm:pt>
    <dgm:pt modelId="{0CBBEAFD-3157-4170-A6C1-14837C316220}" type="sibTrans" cxnId="{4BEEFED6-2345-4E3C-B0CC-3D72A3EB1B55}">
      <dgm:prSet/>
      <dgm:spPr/>
      <dgm:t>
        <a:bodyPr/>
        <a:lstStyle/>
        <a:p>
          <a:endParaRPr lang="en-US"/>
        </a:p>
      </dgm:t>
    </dgm:pt>
    <dgm:pt modelId="{BC652957-5C78-4625-A3A4-B4DCD19BEBD6}">
      <dgm:prSet/>
      <dgm:spPr/>
      <dgm:t>
        <a:bodyPr/>
        <a:lstStyle/>
        <a:p>
          <a:r>
            <a:rPr lang="en-US"/>
            <a:t>Ban or restrict unhealthy food marketing, especially to children.</a:t>
          </a:r>
        </a:p>
      </dgm:t>
    </dgm:pt>
    <dgm:pt modelId="{A483D867-8149-4A2D-BC71-4030FDAF8BFC}" type="parTrans" cxnId="{366E3753-4355-4C7D-A73A-A7066BA439AC}">
      <dgm:prSet/>
      <dgm:spPr/>
      <dgm:t>
        <a:bodyPr/>
        <a:lstStyle/>
        <a:p>
          <a:endParaRPr lang="en-US"/>
        </a:p>
      </dgm:t>
    </dgm:pt>
    <dgm:pt modelId="{B06184AC-5E49-4B4B-8887-B48372ABEBA0}" type="sibTrans" cxnId="{366E3753-4355-4C7D-A73A-A7066BA439AC}">
      <dgm:prSet/>
      <dgm:spPr/>
      <dgm:t>
        <a:bodyPr/>
        <a:lstStyle/>
        <a:p>
          <a:endParaRPr lang="en-US"/>
        </a:p>
      </dgm:t>
    </dgm:pt>
    <dgm:pt modelId="{9C84EC6C-CBE2-4553-ADA8-5A0FDD3C745E}">
      <dgm:prSet/>
      <dgm:spPr/>
      <dgm:t>
        <a:bodyPr/>
        <a:lstStyle/>
        <a:p>
          <a:r>
            <a:rPr lang="en-US"/>
            <a:t>Make</a:t>
          </a:r>
        </a:p>
      </dgm:t>
    </dgm:pt>
    <dgm:pt modelId="{25E292FD-9C65-459E-9F6C-A59BAAEC882E}" type="parTrans" cxnId="{DF0D1D6C-4F21-4018-A5E3-A984F8A6F755}">
      <dgm:prSet/>
      <dgm:spPr/>
      <dgm:t>
        <a:bodyPr/>
        <a:lstStyle/>
        <a:p>
          <a:endParaRPr lang="en-US"/>
        </a:p>
      </dgm:t>
    </dgm:pt>
    <dgm:pt modelId="{AA3E1CF2-708D-4BB0-BB0D-17303D956D51}" type="sibTrans" cxnId="{DF0D1D6C-4F21-4018-A5E3-A984F8A6F755}">
      <dgm:prSet/>
      <dgm:spPr/>
      <dgm:t>
        <a:bodyPr/>
        <a:lstStyle/>
        <a:p>
          <a:endParaRPr lang="en-US"/>
        </a:p>
      </dgm:t>
    </dgm:pt>
    <dgm:pt modelId="{75BC886D-9EB7-48C7-9E1E-9B5A4C5B0073}">
      <dgm:prSet/>
      <dgm:spPr/>
      <dgm:t>
        <a:bodyPr/>
        <a:lstStyle/>
        <a:p>
          <a:r>
            <a:rPr lang="en-US"/>
            <a:t>Make healthy foods more available and affordable in schools, workplaces, and public spaces.</a:t>
          </a:r>
        </a:p>
      </dgm:t>
    </dgm:pt>
    <dgm:pt modelId="{E67D93CD-F092-4D58-BEBA-CB67264BC170}" type="parTrans" cxnId="{7E3CAB2F-2600-46DE-978D-E99AB3469550}">
      <dgm:prSet/>
      <dgm:spPr/>
      <dgm:t>
        <a:bodyPr/>
        <a:lstStyle/>
        <a:p>
          <a:endParaRPr lang="en-US"/>
        </a:p>
      </dgm:t>
    </dgm:pt>
    <dgm:pt modelId="{862D2064-E897-4FE6-92ED-6C4B2C833BD4}" type="sibTrans" cxnId="{7E3CAB2F-2600-46DE-978D-E99AB3469550}">
      <dgm:prSet/>
      <dgm:spPr/>
      <dgm:t>
        <a:bodyPr/>
        <a:lstStyle/>
        <a:p>
          <a:endParaRPr lang="en-US"/>
        </a:p>
      </dgm:t>
    </dgm:pt>
    <dgm:pt modelId="{60D26B21-2CAB-490B-877F-7A334D5F233A}">
      <dgm:prSet/>
      <dgm:spPr/>
      <dgm:t>
        <a:bodyPr/>
        <a:lstStyle/>
        <a:p>
          <a:r>
            <a:rPr lang="en-US"/>
            <a:t>Build</a:t>
          </a:r>
        </a:p>
      </dgm:t>
    </dgm:pt>
    <dgm:pt modelId="{AC87EE31-1D5E-41B2-893D-1262759E6679}" type="parTrans" cxnId="{71CDE081-EDF9-45BC-B34B-5B447D907DBD}">
      <dgm:prSet/>
      <dgm:spPr/>
      <dgm:t>
        <a:bodyPr/>
        <a:lstStyle/>
        <a:p>
          <a:endParaRPr lang="en-US"/>
        </a:p>
      </dgm:t>
    </dgm:pt>
    <dgm:pt modelId="{D597DC57-EFDA-496C-90F5-55431B89C7D0}" type="sibTrans" cxnId="{71CDE081-EDF9-45BC-B34B-5B447D907DBD}">
      <dgm:prSet/>
      <dgm:spPr/>
      <dgm:t>
        <a:bodyPr/>
        <a:lstStyle/>
        <a:p>
          <a:endParaRPr lang="en-US"/>
        </a:p>
      </dgm:t>
    </dgm:pt>
    <dgm:pt modelId="{8FE2F1CC-E779-4AAA-B4C8-9680C4CB7581}">
      <dgm:prSet/>
      <dgm:spPr/>
      <dgm:t>
        <a:bodyPr/>
        <a:lstStyle/>
        <a:p>
          <a:r>
            <a:rPr lang="en-US" dirty="0"/>
            <a:t>Build infrastructure to support physical activity in schools and offices.</a:t>
          </a:r>
        </a:p>
      </dgm:t>
    </dgm:pt>
    <dgm:pt modelId="{7C504CA0-BBEA-4CE0-833C-ACE488BEA308}" type="parTrans" cxnId="{C1777082-4DA0-4C28-8214-4D78C3205875}">
      <dgm:prSet/>
      <dgm:spPr/>
      <dgm:t>
        <a:bodyPr/>
        <a:lstStyle/>
        <a:p>
          <a:endParaRPr lang="en-US"/>
        </a:p>
      </dgm:t>
    </dgm:pt>
    <dgm:pt modelId="{CAA6BF75-ECB2-426A-86E9-5C9B58E81537}" type="sibTrans" cxnId="{C1777082-4DA0-4C28-8214-4D78C3205875}">
      <dgm:prSet/>
      <dgm:spPr/>
      <dgm:t>
        <a:bodyPr/>
        <a:lstStyle/>
        <a:p>
          <a:endParaRPr lang="en-US"/>
        </a:p>
      </dgm:t>
    </dgm:pt>
    <dgm:pt modelId="{E49DA0A7-AFC2-4956-AFB4-93002903A02A}" type="pres">
      <dgm:prSet presAssocID="{C532A451-CFBA-4687-A8EE-228D9185E7DE}" presName="Name0" presStyleCnt="0">
        <dgm:presLayoutVars>
          <dgm:dir/>
          <dgm:animLvl val="lvl"/>
          <dgm:resizeHandles val="exact"/>
        </dgm:presLayoutVars>
      </dgm:prSet>
      <dgm:spPr/>
    </dgm:pt>
    <dgm:pt modelId="{E2AC05FF-7CC9-49A0-9857-A96E673CDFF1}" type="pres">
      <dgm:prSet presAssocID="{D317ECA9-46CE-4A55-9527-6BCE39E09BD6}" presName="linNode" presStyleCnt="0"/>
      <dgm:spPr/>
    </dgm:pt>
    <dgm:pt modelId="{FB9EABB2-BC27-4180-B5A2-BD83706BB5D3}" type="pres">
      <dgm:prSet presAssocID="{D317ECA9-46CE-4A55-9527-6BCE39E09BD6}" presName="parentText" presStyleLbl="alignNode1" presStyleIdx="0" presStyleCnt="9">
        <dgm:presLayoutVars>
          <dgm:chMax val="1"/>
          <dgm:bulletEnabled/>
        </dgm:presLayoutVars>
      </dgm:prSet>
      <dgm:spPr/>
    </dgm:pt>
    <dgm:pt modelId="{30478EBB-CFCD-4553-9574-C2C8C137D810}" type="pres">
      <dgm:prSet presAssocID="{D317ECA9-46CE-4A55-9527-6BCE39E09BD6}" presName="descendantText" presStyleLbl="alignAccFollowNode1" presStyleIdx="0" presStyleCnt="9">
        <dgm:presLayoutVars>
          <dgm:bulletEnabled/>
        </dgm:presLayoutVars>
      </dgm:prSet>
      <dgm:spPr/>
    </dgm:pt>
    <dgm:pt modelId="{D4A207D9-70D6-463F-B00F-55ECD81C21FA}" type="pres">
      <dgm:prSet presAssocID="{4323FDEE-C490-4696-852A-11A0BA816998}" presName="sp" presStyleCnt="0"/>
      <dgm:spPr/>
    </dgm:pt>
    <dgm:pt modelId="{6E8FA759-C157-4B72-BBE1-6672FFE87A7A}" type="pres">
      <dgm:prSet presAssocID="{B8E23199-F84C-46BF-96B2-65B24E05CC91}" presName="linNode" presStyleCnt="0"/>
      <dgm:spPr/>
    </dgm:pt>
    <dgm:pt modelId="{EACDA529-BBE2-43D0-98E2-6B5310B41ECB}" type="pres">
      <dgm:prSet presAssocID="{B8E23199-F84C-46BF-96B2-65B24E05CC91}" presName="parentText" presStyleLbl="alignNode1" presStyleIdx="1" presStyleCnt="9">
        <dgm:presLayoutVars>
          <dgm:chMax val="1"/>
          <dgm:bulletEnabled/>
        </dgm:presLayoutVars>
      </dgm:prSet>
      <dgm:spPr/>
    </dgm:pt>
    <dgm:pt modelId="{E4890335-74F6-48A6-91DB-A8CB66D7CA04}" type="pres">
      <dgm:prSet presAssocID="{B8E23199-F84C-46BF-96B2-65B24E05CC91}" presName="descendantText" presStyleLbl="alignAccFollowNode1" presStyleIdx="1" presStyleCnt="9">
        <dgm:presLayoutVars>
          <dgm:bulletEnabled/>
        </dgm:presLayoutVars>
      </dgm:prSet>
      <dgm:spPr/>
    </dgm:pt>
    <dgm:pt modelId="{DFA50C05-CA45-4E08-82B1-8568ED750BE0}" type="pres">
      <dgm:prSet presAssocID="{07CDD965-673E-4AFD-9A6E-53DB74550026}" presName="sp" presStyleCnt="0"/>
      <dgm:spPr/>
    </dgm:pt>
    <dgm:pt modelId="{29A8AFEB-BF21-43BA-9F02-03971EC7B2AD}" type="pres">
      <dgm:prSet presAssocID="{9FA5EEA8-DC35-4181-82F2-D40A32D061CB}" presName="linNode" presStyleCnt="0"/>
      <dgm:spPr/>
    </dgm:pt>
    <dgm:pt modelId="{16313EDF-CD7D-4B92-A154-85B97DFD5371}" type="pres">
      <dgm:prSet presAssocID="{9FA5EEA8-DC35-4181-82F2-D40A32D061CB}" presName="parentText" presStyleLbl="alignNode1" presStyleIdx="2" presStyleCnt="9">
        <dgm:presLayoutVars>
          <dgm:chMax val="1"/>
          <dgm:bulletEnabled/>
        </dgm:presLayoutVars>
      </dgm:prSet>
      <dgm:spPr/>
    </dgm:pt>
    <dgm:pt modelId="{4F0CCF45-E643-4824-98F5-A0EF220B5551}" type="pres">
      <dgm:prSet presAssocID="{9FA5EEA8-DC35-4181-82F2-D40A32D061CB}" presName="descendantText" presStyleLbl="alignAccFollowNode1" presStyleIdx="2" presStyleCnt="9">
        <dgm:presLayoutVars>
          <dgm:bulletEnabled/>
        </dgm:presLayoutVars>
      </dgm:prSet>
      <dgm:spPr/>
    </dgm:pt>
    <dgm:pt modelId="{C68E7523-E87F-4685-8573-631E4B09FFAF}" type="pres">
      <dgm:prSet presAssocID="{457F5BC7-BB47-406F-A679-B10DEB5D4C57}" presName="sp" presStyleCnt="0"/>
      <dgm:spPr/>
    </dgm:pt>
    <dgm:pt modelId="{26582ACE-4A32-47A6-AC7B-7DDB632AC410}" type="pres">
      <dgm:prSet presAssocID="{975DB540-DBE0-4722-8D4A-DF5C9F24397F}" presName="linNode" presStyleCnt="0"/>
      <dgm:spPr/>
    </dgm:pt>
    <dgm:pt modelId="{7FC73EB9-D31A-4BA2-8E9E-A994F587C1D7}" type="pres">
      <dgm:prSet presAssocID="{975DB540-DBE0-4722-8D4A-DF5C9F24397F}" presName="parentText" presStyleLbl="alignNode1" presStyleIdx="3" presStyleCnt="9">
        <dgm:presLayoutVars>
          <dgm:chMax val="1"/>
          <dgm:bulletEnabled/>
        </dgm:presLayoutVars>
      </dgm:prSet>
      <dgm:spPr/>
    </dgm:pt>
    <dgm:pt modelId="{789D3F01-4E74-46AD-9E92-2C0443B1FFAB}" type="pres">
      <dgm:prSet presAssocID="{975DB540-DBE0-4722-8D4A-DF5C9F24397F}" presName="descendantText" presStyleLbl="alignAccFollowNode1" presStyleIdx="3" presStyleCnt="9">
        <dgm:presLayoutVars>
          <dgm:bulletEnabled/>
        </dgm:presLayoutVars>
      </dgm:prSet>
      <dgm:spPr/>
    </dgm:pt>
    <dgm:pt modelId="{6CAE14CE-551F-4A51-ADA5-C3D753C86908}" type="pres">
      <dgm:prSet presAssocID="{D089EF16-4A1F-45E5-A7B7-EDE82CC74A73}" presName="sp" presStyleCnt="0"/>
      <dgm:spPr/>
    </dgm:pt>
    <dgm:pt modelId="{9802C7A0-D1F3-4150-A42B-B9A624128ACB}" type="pres">
      <dgm:prSet presAssocID="{CC196474-5D32-4FE9-8F9E-8D9C5B0F084C}" presName="linNode" presStyleCnt="0"/>
      <dgm:spPr/>
    </dgm:pt>
    <dgm:pt modelId="{09EC8FB7-BAEB-47F9-865B-20A301F14176}" type="pres">
      <dgm:prSet presAssocID="{CC196474-5D32-4FE9-8F9E-8D9C5B0F084C}" presName="parentText" presStyleLbl="alignNode1" presStyleIdx="4" presStyleCnt="9">
        <dgm:presLayoutVars>
          <dgm:chMax val="1"/>
          <dgm:bulletEnabled/>
        </dgm:presLayoutVars>
      </dgm:prSet>
      <dgm:spPr/>
    </dgm:pt>
    <dgm:pt modelId="{3933341C-7FA7-427D-80F9-7D4C35F2B12D}" type="pres">
      <dgm:prSet presAssocID="{CC196474-5D32-4FE9-8F9E-8D9C5B0F084C}" presName="descendantText" presStyleLbl="alignAccFollowNode1" presStyleIdx="4" presStyleCnt="9">
        <dgm:presLayoutVars>
          <dgm:bulletEnabled/>
        </dgm:presLayoutVars>
      </dgm:prSet>
      <dgm:spPr/>
    </dgm:pt>
    <dgm:pt modelId="{18E67ED2-4780-4796-91B3-28AA818DA14A}" type="pres">
      <dgm:prSet presAssocID="{77870B43-7A99-4073-8709-A2A12FAA31D6}" presName="sp" presStyleCnt="0"/>
      <dgm:spPr/>
    </dgm:pt>
    <dgm:pt modelId="{FB14EFE1-CCC8-4E15-B4A4-BF8B3A51ABCF}" type="pres">
      <dgm:prSet presAssocID="{E84A2E7F-ACB8-459F-8B22-3813D1423803}" presName="linNode" presStyleCnt="0"/>
      <dgm:spPr/>
    </dgm:pt>
    <dgm:pt modelId="{FCA39A03-5380-409D-9FAB-E79FCDF3FE29}" type="pres">
      <dgm:prSet presAssocID="{E84A2E7F-ACB8-459F-8B22-3813D1423803}" presName="parentText" presStyleLbl="alignNode1" presStyleIdx="5" presStyleCnt="9">
        <dgm:presLayoutVars>
          <dgm:chMax val="1"/>
          <dgm:bulletEnabled/>
        </dgm:presLayoutVars>
      </dgm:prSet>
      <dgm:spPr/>
    </dgm:pt>
    <dgm:pt modelId="{6447EC19-8F29-4514-90D9-A9B932A198F2}" type="pres">
      <dgm:prSet presAssocID="{E84A2E7F-ACB8-459F-8B22-3813D1423803}" presName="descendantText" presStyleLbl="alignAccFollowNode1" presStyleIdx="5" presStyleCnt="9">
        <dgm:presLayoutVars>
          <dgm:bulletEnabled/>
        </dgm:presLayoutVars>
      </dgm:prSet>
      <dgm:spPr/>
    </dgm:pt>
    <dgm:pt modelId="{58000A26-BBA9-4BD3-B4D3-CADFF5BBC926}" type="pres">
      <dgm:prSet presAssocID="{16F59EB4-BEB1-4BAC-8354-C3A3109E9B01}" presName="sp" presStyleCnt="0"/>
      <dgm:spPr/>
    </dgm:pt>
    <dgm:pt modelId="{17C769A8-9C5B-4597-9710-A379BAFE1441}" type="pres">
      <dgm:prSet presAssocID="{43E50149-6B7D-4961-9C5E-A8F17462CA85}" presName="linNode" presStyleCnt="0"/>
      <dgm:spPr/>
    </dgm:pt>
    <dgm:pt modelId="{B92E9F81-3D4A-48B8-B2B9-F990487B48D9}" type="pres">
      <dgm:prSet presAssocID="{43E50149-6B7D-4961-9C5E-A8F17462CA85}" presName="parentText" presStyleLbl="alignNode1" presStyleIdx="6" presStyleCnt="9">
        <dgm:presLayoutVars>
          <dgm:chMax val="1"/>
          <dgm:bulletEnabled/>
        </dgm:presLayoutVars>
      </dgm:prSet>
      <dgm:spPr/>
    </dgm:pt>
    <dgm:pt modelId="{D15BD305-1F53-4934-94AA-460C6DB14AED}" type="pres">
      <dgm:prSet presAssocID="{43E50149-6B7D-4961-9C5E-A8F17462CA85}" presName="descendantText" presStyleLbl="alignAccFollowNode1" presStyleIdx="6" presStyleCnt="9">
        <dgm:presLayoutVars>
          <dgm:bulletEnabled/>
        </dgm:presLayoutVars>
      </dgm:prSet>
      <dgm:spPr/>
    </dgm:pt>
    <dgm:pt modelId="{1481C592-2B03-4824-847E-52C1A7F9BDE3}" type="pres">
      <dgm:prSet presAssocID="{0CBBEAFD-3157-4170-A6C1-14837C316220}" presName="sp" presStyleCnt="0"/>
      <dgm:spPr/>
    </dgm:pt>
    <dgm:pt modelId="{4348DF9B-659F-4AC5-9798-EC0ED418C536}" type="pres">
      <dgm:prSet presAssocID="{9C84EC6C-CBE2-4553-ADA8-5A0FDD3C745E}" presName="linNode" presStyleCnt="0"/>
      <dgm:spPr/>
    </dgm:pt>
    <dgm:pt modelId="{27099404-3861-4BC2-8F07-11CF70F0C4BB}" type="pres">
      <dgm:prSet presAssocID="{9C84EC6C-CBE2-4553-ADA8-5A0FDD3C745E}" presName="parentText" presStyleLbl="alignNode1" presStyleIdx="7" presStyleCnt="9">
        <dgm:presLayoutVars>
          <dgm:chMax val="1"/>
          <dgm:bulletEnabled/>
        </dgm:presLayoutVars>
      </dgm:prSet>
      <dgm:spPr/>
    </dgm:pt>
    <dgm:pt modelId="{F5624B80-B903-4C07-AAEF-966BBE311A58}" type="pres">
      <dgm:prSet presAssocID="{9C84EC6C-CBE2-4553-ADA8-5A0FDD3C745E}" presName="descendantText" presStyleLbl="alignAccFollowNode1" presStyleIdx="7" presStyleCnt="9">
        <dgm:presLayoutVars>
          <dgm:bulletEnabled/>
        </dgm:presLayoutVars>
      </dgm:prSet>
      <dgm:spPr/>
    </dgm:pt>
    <dgm:pt modelId="{1E5435A9-9F0F-4CE6-83BE-63D8EC403F3D}" type="pres">
      <dgm:prSet presAssocID="{AA3E1CF2-708D-4BB0-BB0D-17303D956D51}" presName="sp" presStyleCnt="0"/>
      <dgm:spPr/>
    </dgm:pt>
    <dgm:pt modelId="{D72833D5-14FF-45F5-9B27-C2FDC335E94E}" type="pres">
      <dgm:prSet presAssocID="{60D26B21-2CAB-490B-877F-7A334D5F233A}" presName="linNode" presStyleCnt="0"/>
      <dgm:spPr/>
    </dgm:pt>
    <dgm:pt modelId="{B2FB21DF-0EFA-4416-9BB1-8D6D13A03F73}" type="pres">
      <dgm:prSet presAssocID="{60D26B21-2CAB-490B-877F-7A334D5F233A}" presName="parentText" presStyleLbl="alignNode1" presStyleIdx="8" presStyleCnt="9">
        <dgm:presLayoutVars>
          <dgm:chMax val="1"/>
          <dgm:bulletEnabled/>
        </dgm:presLayoutVars>
      </dgm:prSet>
      <dgm:spPr/>
    </dgm:pt>
    <dgm:pt modelId="{4F90C418-67E7-4EF6-B52B-9C5265722035}" type="pres">
      <dgm:prSet presAssocID="{60D26B21-2CAB-490B-877F-7A334D5F233A}" presName="descendantText" presStyleLbl="alignAccFollowNode1" presStyleIdx="8" presStyleCnt="9">
        <dgm:presLayoutVars>
          <dgm:bulletEnabled/>
        </dgm:presLayoutVars>
      </dgm:prSet>
      <dgm:spPr/>
    </dgm:pt>
  </dgm:ptLst>
  <dgm:cxnLst>
    <dgm:cxn modelId="{7C10F604-3BE2-411D-B59D-4087E17E925A}" type="presOf" srcId="{978BC615-DE39-46B3-91A1-56C8AA570669}" destId="{3933341C-7FA7-427D-80F9-7D4C35F2B12D}" srcOrd="0" destOrd="0" presId="urn:microsoft.com/office/officeart/2016/7/layout/VerticalSolidActionList"/>
    <dgm:cxn modelId="{03F92324-8533-4D86-8F3D-2BDC1631242F}" srcId="{C532A451-CFBA-4687-A8EE-228D9185E7DE}" destId="{975DB540-DBE0-4722-8D4A-DF5C9F24397F}" srcOrd="3" destOrd="0" parTransId="{4E29639E-6D58-4849-8BCD-689FC0F0D262}" sibTransId="{D089EF16-4A1F-45E5-A7B7-EDE82CC74A73}"/>
    <dgm:cxn modelId="{7E3CAB2F-2600-46DE-978D-E99AB3469550}" srcId="{9C84EC6C-CBE2-4553-ADA8-5A0FDD3C745E}" destId="{75BC886D-9EB7-48C7-9E1E-9B5A4C5B0073}" srcOrd="0" destOrd="0" parTransId="{E67D93CD-F092-4D58-BEBA-CB67264BC170}" sibTransId="{862D2064-E897-4FE6-92ED-6C4B2C833BD4}"/>
    <dgm:cxn modelId="{F84A5738-79BA-4748-B6E8-CF12AC004A5E}" type="presOf" srcId="{9C84EC6C-CBE2-4553-ADA8-5A0FDD3C745E}" destId="{27099404-3861-4BC2-8F07-11CF70F0C4BB}" srcOrd="0" destOrd="0" presId="urn:microsoft.com/office/officeart/2016/7/layout/VerticalSolidActionList"/>
    <dgm:cxn modelId="{A69E3739-133B-43E0-B226-03645F8E6ECD}" type="presOf" srcId="{9FA5EEA8-DC35-4181-82F2-D40A32D061CB}" destId="{16313EDF-CD7D-4B92-A154-85B97DFD5371}" srcOrd="0" destOrd="0" presId="urn:microsoft.com/office/officeart/2016/7/layout/VerticalSolidActionList"/>
    <dgm:cxn modelId="{B38B1E3E-377F-4698-8EB8-FDB3F8015662}" type="presOf" srcId="{E84A2E7F-ACB8-459F-8B22-3813D1423803}" destId="{FCA39A03-5380-409D-9FAB-E79FCDF3FE29}" srcOrd="0" destOrd="0" presId="urn:microsoft.com/office/officeart/2016/7/layout/VerticalSolidActionList"/>
    <dgm:cxn modelId="{EB020D60-9BE5-466B-8C97-FAC5416816AB}" type="presOf" srcId="{8FC204D5-0803-49BD-9C64-EAC8A322E0C2}" destId="{6447EC19-8F29-4514-90D9-A9B932A198F2}" srcOrd="0" destOrd="0" presId="urn:microsoft.com/office/officeart/2016/7/layout/VerticalSolidActionList"/>
    <dgm:cxn modelId="{5DBFC641-B68C-42C3-87A8-782DB55E0E33}" srcId="{CC196474-5D32-4FE9-8F9E-8D9C5B0F084C}" destId="{978BC615-DE39-46B3-91A1-56C8AA570669}" srcOrd="0" destOrd="0" parTransId="{425D91A4-0EC0-4B1A-A1B8-59ABD0F539C9}" sibTransId="{B940D283-4D2F-4A2B-AFC6-2D36CBD2DD6F}"/>
    <dgm:cxn modelId="{C5573C43-8512-41B8-90E7-8EBFA1F3C1F2}" srcId="{E84A2E7F-ACB8-459F-8B22-3813D1423803}" destId="{8FC204D5-0803-49BD-9C64-EAC8A322E0C2}" srcOrd="0" destOrd="0" parTransId="{7494EF31-0FBB-4B0E-9B4B-7BC3287255EB}" sibTransId="{7436A7A6-0065-492F-BF39-A52ABF3FCC74}"/>
    <dgm:cxn modelId="{12EC4C44-3EBF-4BB5-B8D3-6317B2105705}" srcId="{C532A451-CFBA-4687-A8EE-228D9185E7DE}" destId="{E84A2E7F-ACB8-459F-8B22-3813D1423803}" srcOrd="5" destOrd="0" parTransId="{577720C3-640E-4E23-96A9-249F5D1AF683}" sibTransId="{16F59EB4-BEB1-4BAC-8354-C3A3109E9B01}"/>
    <dgm:cxn modelId="{53859065-9812-418E-875D-C9484E8E7CCC}" type="presOf" srcId="{F6C397AE-6DDD-4C4F-9F84-9D49AD754BE7}" destId="{4F0CCF45-E643-4824-98F5-A0EF220B5551}" srcOrd="0" destOrd="0" presId="urn:microsoft.com/office/officeart/2016/7/layout/VerticalSolidActionList"/>
    <dgm:cxn modelId="{C63A8349-8E53-4C02-8F6A-1233D3501808}" type="presOf" srcId="{43E50149-6B7D-4961-9C5E-A8F17462CA85}" destId="{B92E9F81-3D4A-48B8-B2B9-F990487B48D9}" srcOrd="0" destOrd="0" presId="urn:microsoft.com/office/officeart/2016/7/layout/VerticalSolidActionList"/>
    <dgm:cxn modelId="{2E3BAF6B-D9B4-4076-9C05-55BBAA34504C}" type="presOf" srcId="{CC196474-5D32-4FE9-8F9E-8D9C5B0F084C}" destId="{09EC8FB7-BAEB-47F9-865B-20A301F14176}" srcOrd="0" destOrd="0" presId="urn:microsoft.com/office/officeart/2016/7/layout/VerticalSolidActionList"/>
    <dgm:cxn modelId="{DF0D1D6C-4F21-4018-A5E3-A984F8A6F755}" srcId="{C532A451-CFBA-4687-A8EE-228D9185E7DE}" destId="{9C84EC6C-CBE2-4553-ADA8-5A0FDD3C745E}" srcOrd="7" destOrd="0" parTransId="{25E292FD-9C65-459E-9F6C-A59BAAEC882E}" sibTransId="{AA3E1CF2-708D-4BB0-BB0D-17303D956D51}"/>
    <dgm:cxn modelId="{366E3753-4355-4C7D-A73A-A7066BA439AC}" srcId="{43E50149-6B7D-4961-9C5E-A8F17462CA85}" destId="{BC652957-5C78-4625-A3A4-B4DCD19BEBD6}" srcOrd="0" destOrd="0" parTransId="{A483D867-8149-4A2D-BC71-4030FDAF8BFC}" sibTransId="{B06184AC-5E49-4B4B-8887-B48372ABEBA0}"/>
    <dgm:cxn modelId="{CA81DF53-9F34-4944-A14F-BEE08E0E7E17}" type="presOf" srcId="{975DB540-DBE0-4722-8D4A-DF5C9F24397F}" destId="{7FC73EB9-D31A-4BA2-8E9E-A994F587C1D7}" srcOrd="0" destOrd="0" presId="urn:microsoft.com/office/officeart/2016/7/layout/VerticalSolidActionList"/>
    <dgm:cxn modelId="{147C367A-A4F6-41EF-B6BF-D7B6CBDA0962}" srcId="{C532A451-CFBA-4687-A8EE-228D9185E7DE}" destId="{9FA5EEA8-DC35-4181-82F2-D40A32D061CB}" srcOrd="2" destOrd="0" parTransId="{1BE38961-FF35-4C8B-880B-A1A67B126650}" sibTransId="{457F5BC7-BB47-406F-A679-B10DEB5D4C57}"/>
    <dgm:cxn modelId="{6696057E-478C-46D1-9164-E2E2412E7C40}" type="presOf" srcId="{8FE2F1CC-E779-4AAA-B4C8-9680C4CB7581}" destId="{4F90C418-67E7-4EF6-B52B-9C5265722035}" srcOrd="0" destOrd="0" presId="urn:microsoft.com/office/officeart/2016/7/layout/VerticalSolidActionList"/>
    <dgm:cxn modelId="{71CDE081-EDF9-45BC-B34B-5B447D907DBD}" srcId="{C532A451-CFBA-4687-A8EE-228D9185E7DE}" destId="{60D26B21-2CAB-490B-877F-7A334D5F233A}" srcOrd="8" destOrd="0" parTransId="{AC87EE31-1D5E-41B2-893D-1262759E6679}" sibTransId="{D597DC57-EFDA-496C-90F5-55431B89C7D0}"/>
    <dgm:cxn modelId="{C1777082-4DA0-4C28-8214-4D78C3205875}" srcId="{60D26B21-2CAB-490B-877F-7A334D5F233A}" destId="{8FE2F1CC-E779-4AAA-B4C8-9680C4CB7581}" srcOrd="0" destOrd="0" parTransId="{7C504CA0-BBEA-4CE0-833C-ACE488BEA308}" sibTransId="{CAA6BF75-ECB2-426A-86E9-5C9B58E81537}"/>
    <dgm:cxn modelId="{2464C292-3D4F-4A45-95FD-95450874A7E8}" type="presOf" srcId="{75BC886D-9EB7-48C7-9E1E-9B5A4C5B0073}" destId="{F5624B80-B903-4C07-AAEF-966BBE311A58}" srcOrd="0" destOrd="0" presId="urn:microsoft.com/office/officeart/2016/7/layout/VerticalSolidActionList"/>
    <dgm:cxn modelId="{5AB8DEA0-213F-4C3E-BAE1-B2B91A3BF2DB}" srcId="{C532A451-CFBA-4687-A8EE-228D9185E7DE}" destId="{B8E23199-F84C-46BF-96B2-65B24E05CC91}" srcOrd="1" destOrd="0" parTransId="{4A24C8DC-D08D-45B8-8B64-D479EFB6A56E}" sibTransId="{07CDD965-673E-4AFD-9A6E-53DB74550026}"/>
    <dgm:cxn modelId="{73119BA1-E934-4E0D-B1E1-4B008B7ECA17}" type="presOf" srcId="{6ADD1C6B-B561-4F7B-B05B-577B54F0EC89}" destId="{E4890335-74F6-48A6-91DB-A8CB66D7CA04}" srcOrd="0" destOrd="0" presId="urn:microsoft.com/office/officeart/2016/7/layout/VerticalSolidActionList"/>
    <dgm:cxn modelId="{330BD4A7-0732-44B8-A696-B6D481C590DB}" type="presOf" srcId="{B8E23199-F84C-46BF-96B2-65B24E05CC91}" destId="{EACDA529-BBE2-43D0-98E2-6B5310B41ECB}" srcOrd="0" destOrd="0" presId="urn:microsoft.com/office/officeart/2016/7/layout/VerticalSolidActionList"/>
    <dgm:cxn modelId="{D13FD6B2-DEBB-4622-8FB1-7C359BB72DC7}" type="presOf" srcId="{C532A451-CFBA-4687-A8EE-228D9185E7DE}" destId="{E49DA0A7-AFC2-4956-AFB4-93002903A02A}" srcOrd="0" destOrd="0" presId="urn:microsoft.com/office/officeart/2016/7/layout/VerticalSolidActionList"/>
    <dgm:cxn modelId="{400B1CB4-1D0A-43D1-96E6-C459783A25AD}" type="presOf" srcId="{BC652957-5C78-4625-A3A4-B4DCD19BEBD6}" destId="{D15BD305-1F53-4934-94AA-460C6DB14AED}" srcOrd="0" destOrd="0" presId="urn:microsoft.com/office/officeart/2016/7/layout/VerticalSolidActionList"/>
    <dgm:cxn modelId="{5A5A90BB-04B9-4200-BC81-3D2E6A545A16}" srcId="{C532A451-CFBA-4687-A8EE-228D9185E7DE}" destId="{D317ECA9-46CE-4A55-9527-6BCE39E09BD6}" srcOrd="0" destOrd="0" parTransId="{3A6FABC8-1B2D-4444-B946-507C600599DA}" sibTransId="{4323FDEE-C490-4696-852A-11A0BA816998}"/>
    <dgm:cxn modelId="{2A7B5CC3-6CAC-43F4-BA2A-B156A6244DCC}" type="presOf" srcId="{DF6BEF25-7E6F-4044-861A-3A54CE6D6C98}" destId="{789D3F01-4E74-46AD-9E92-2C0443B1FFAB}" srcOrd="0" destOrd="0" presId="urn:microsoft.com/office/officeart/2016/7/layout/VerticalSolidActionList"/>
    <dgm:cxn modelId="{946BBFC6-E053-40A3-B202-BDFE4D3BA80A}" srcId="{C532A451-CFBA-4687-A8EE-228D9185E7DE}" destId="{CC196474-5D32-4FE9-8F9E-8D9C5B0F084C}" srcOrd="4" destOrd="0" parTransId="{F5AEC2A4-44BD-4C4F-A74C-A801CE70CCA9}" sibTransId="{77870B43-7A99-4073-8709-A2A12FAA31D6}"/>
    <dgm:cxn modelId="{100FF2CA-ABDF-434A-9257-D1A060C9AB74}" srcId="{B8E23199-F84C-46BF-96B2-65B24E05CC91}" destId="{6ADD1C6B-B561-4F7B-B05B-577B54F0EC89}" srcOrd="0" destOrd="0" parTransId="{F207FF07-FE85-4839-8951-36F7F541D36C}" sibTransId="{C7926817-9779-4F94-9DBE-A8DE61FF827B}"/>
    <dgm:cxn modelId="{A42515CC-1611-41FF-8DEB-F3D72EE1F6FC}" srcId="{9FA5EEA8-DC35-4181-82F2-D40A32D061CB}" destId="{F6C397AE-6DDD-4C4F-9F84-9D49AD754BE7}" srcOrd="0" destOrd="0" parTransId="{E78A8866-016D-401B-A43C-A6762D0B6965}" sibTransId="{CECC9F96-772B-44C1-B54D-2B7F2EC87E0D}"/>
    <dgm:cxn modelId="{03E2B1D0-582D-409E-94EF-F3639CF82C70}" type="presOf" srcId="{60D26B21-2CAB-490B-877F-7A334D5F233A}" destId="{B2FB21DF-0EFA-4416-9BB1-8D6D13A03F73}" srcOrd="0" destOrd="0" presId="urn:microsoft.com/office/officeart/2016/7/layout/VerticalSolidActionList"/>
    <dgm:cxn modelId="{4BEEFED6-2345-4E3C-B0CC-3D72A3EB1B55}" srcId="{C532A451-CFBA-4687-A8EE-228D9185E7DE}" destId="{43E50149-6B7D-4961-9C5E-A8F17462CA85}" srcOrd="6" destOrd="0" parTransId="{FD5F0F51-BED9-411D-807B-B02971586B7E}" sibTransId="{0CBBEAFD-3157-4170-A6C1-14837C316220}"/>
    <dgm:cxn modelId="{3D7284E3-5327-4186-9E54-8E7C6688A8A4}" type="presOf" srcId="{D317ECA9-46CE-4A55-9527-6BCE39E09BD6}" destId="{FB9EABB2-BC27-4180-B5A2-BD83706BB5D3}" srcOrd="0" destOrd="0" presId="urn:microsoft.com/office/officeart/2016/7/layout/VerticalSolidActionList"/>
    <dgm:cxn modelId="{7CB331E9-2781-4C35-971E-C609E5A6BDE1}" srcId="{975DB540-DBE0-4722-8D4A-DF5C9F24397F}" destId="{DF6BEF25-7E6F-4044-861A-3A54CE6D6C98}" srcOrd="0" destOrd="0" parTransId="{7D7FFB2F-2E10-4D10-975D-3AE1FB0CA717}" sibTransId="{817CA5F0-C35F-4365-AE3A-F3AC6AE1BB51}"/>
    <dgm:cxn modelId="{B16C7AF2-5913-4197-A379-1392AD565293}" srcId="{D317ECA9-46CE-4A55-9527-6BCE39E09BD6}" destId="{2634DAE9-5FB2-4C6A-94A2-B5CF06F4F2C8}" srcOrd="0" destOrd="0" parTransId="{B209C8BC-5A86-426F-A19B-CEBB80FC4538}" sibTransId="{2EA57C3C-CE3B-4E73-8438-45AE707E84C1}"/>
    <dgm:cxn modelId="{8A3BC9FA-34A5-4749-90F1-3469782B932E}" type="presOf" srcId="{2634DAE9-5FB2-4C6A-94A2-B5CF06F4F2C8}" destId="{30478EBB-CFCD-4553-9574-C2C8C137D810}" srcOrd="0" destOrd="0" presId="urn:microsoft.com/office/officeart/2016/7/layout/VerticalSolidActionList"/>
    <dgm:cxn modelId="{343BD784-F698-48B3-94CE-33912F0B8F3A}" type="presParOf" srcId="{E49DA0A7-AFC2-4956-AFB4-93002903A02A}" destId="{E2AC05FF-7CC9-49A0-9857-A96E673CDFF1}" srcOrd="0" destOrd="0" presId="urn:microsoft.com/office/officeart/2016/7/layout/VerticalSolidActionList"/>
    <dgm:cxn modelId="{F999F3C3-DD6E-4029-88A1-A9D40FEE7DB2}" type="presParOf" srcId="{E2AC05FF-7CC9-49A0-9857-A96E673CDFF1}" destId="{FB9EABB2-BC27-4180-B5A2-BD83706BB5D3}" srcOrd="0" destOrd="0" presId="urn:microsoft.com/office/officeart/2016/7/layout/VerticalSolidActionList"/>
    <dgm:cxn modelId="{FB9C78A0-5AD4-45B2-B581-B30620DE3844}" type="presParOf" srcId="{E2AC05FF-7CC9-49A0-9857-A96E673CDFF1}" destId="{30478EBB-CFCD-4553-9574-C2C8C137D810}" srcOrd="1" destOrd="0" presId="urn:microsoft.com/office/officeart/2016/7/layout/VerticalSolidActionList"/>
    <dgm:cxn modelId="{0916CB17-CC38-4996-A655-F3330776B47B}" type="presParOf" srcId="{E49DA0A7-AFC2-4956-AFB4-93002903A02A}" destId="{D4A207D9-70D6-463F-B00F-55ECD81C21FA}" srcOrd="1" destOrd="0" presId="urn:microsoft.com/office/officeart/2016/7/layout/VerticalSolidActionList"/>
    <dgm:cxn modelId="{B32772C3-DAF1-44D0-B28E-D02A7EE8AE77}" type="presParOf" srcId="{E49DA0A7-AFC2-4956-AFB4-93002903A02A}" destId="{6E8FA759-C157-4B72-BBE1-6672FFE87A7A}" srcOrd="2" destOrd="0" presId="urn:microsoft.com/office/officeart/2016/7/layout/VerticalSolidActionList"/>
    <dgm:cxn modelId="{0EEB1B57-0869-4D0D-928B-BF06AC0B212D}" type="presParOf" srcId="{6E8FA759-C157-4B72-BBE1-6672FFE87A7A}" destId="{EACDA529-BBE2-43D0-98E2-6B5310B41ECB}" srcOrd="0" destOrd="0" presId="urn:microsoft.com/office/officeart/2016/7/layout/VerticalSolidActionList"/>
    <dgm:cxn modelId="{F7CE5BF9-2332-469F-831A-8B659110FC53}" type="presParOf" srcId="{6E8FA759-C157-4B72-BBE1-6672FFE87A7A}" destId="{E4890335-74F6-48A6-91DB-A8CB66D7CA04}" srcOrd="1" destOrd="0" presId="urn:microsoft.com/office/officeart/2016/7/layout/VerticalSolidActionList"/>
    <dgm:cxn modelId="{D4C84C3D-9218-405C-A2B9-68EC03C64E42}" type="presParOf" srcId="{E49DA0A7-AFC2-4956-AFB4-93002903A02A}" destId="{DFA50C05-CA45-4E08-82B1-8568ED750BE0}" srcOrd="3" destOrd="0" presId="urn:microsoft.com/office/officeart/2016/7/layout/VerticalSolidActionList"/>
    <dgm:cxn modelId="{D88355CA-9EDA-4B30-B059-5CAAF159FA2B}" type="presParOf" srcId="{E49DA0A7-AFC2-4956-AFB4-93002903A02A}" destId="{29A8AFEB-BF21-43BA-9F02-03971EC7B2AD}" srcOrd="4" destOrd="0" presId="urn:microsoft.com/office/officeart/2016/7/layout/VerticalSolidActionList"/>
    <dgm:cxn modelId="{BD702FFC-84AC-4598-BF54-8F0FA8E07145}" type="presParOf" srcId="{29A8AFEB-BF21-43BA-9F02-03971EC7B2AD}" destId="{16313EDF-CD7D-4B92-A154-85B97DFD5371}" srcOrd="0" destOrd="0" presId="urn:microsoft.com/office/officeart/2016/7/layout/VerticalSolidActionList"/>
    <dgm:cxn modelId="{69DA5E2C-D934-41C2-AED9-023337C2973E}" type="presParOf" srcId="{29A8AFEB-BF21-43BA-9F02-03971EC7B2AD}" destId="{4F0CCF45-E643-4824-98F5-A0EF220B5551}" srcOrd="1" destOrd="0" presId="urn:microsoft.com/office/officeart/2016/7/layout/VerticalSolidActionList"/>
    <dgm:cxn modelId="{5F935917-BA43-4720-8F75-B42AC6B94DC9}" type="presParOf" srcId="{E49DA0A7-AFC2-4956-AFB4-93002903A02A}" destId="{C68E7523-E87F-4685-8573-631E4B09FFAF}" srcOrd="5" destOrd="0" presId="urn:microsoft.com/office/officeart/2016/7/layout/VerticalSolidActionList"/>
    <dgm:cxn modelId="{23449439-CF9E-4856-92D4-568EA8C907BB}" type="presParOf" srcId="{E49DA0A7-AFC2-4956-AFB4-93002903A02A}" destId="{26582ACE-4A32-47A6-AC7B-7DDB632AC410}" srcOrd="6" destOrd="0" presId="urn:microsoft.com/office/officeart/2016/7/layout/VerticalSolidActionList"/>
    <dgm:cxn modelId="{05710F3F-04ED-429F-95D6-B6E1FD165FC0}" type="presParOf" srcId="{26582ACE-4A32-47A6-AC7B-7DDB632AC410}" destId="{7FC73EB9-D31A-4BA2-8E9E-A994F587C1D7}" srcOrd="0" destOrd="0" presId="urn:microsoft.com/office/officeart/2016/7/layout/VerticalSolidActionList"/>
    <dgm:cxn modelId="{BFF5E29A-1244-4F97-8304-6E92D74502FD}" type="presParOf" srcId="{26582ACE-4A32-47A6-AC7B-7DDB632AC410}" destId="{789D3F01-4E74-46AD-9E92-2C0443B1FFAB}" srcOrd="1" destOrd="0" presId="urn:microsoft.com/office/officeart/2016/7/layout/VerticalSolidActionList"/>
    <dgm:cxn modelId="{D0BF0DDA-DD8F-4443-9976-073C296C10E1}" type="presParOf" srcId="{E49DA0A7-AFC2-4956-AFB4-93002903A02A}" destId="{6CAE14CE-551F-4A51-ADA5-C3D753C86908}" srcOrd="7" destOrd="0" presId="urn:microsoft.com/office/officeart/2016/7/layout/VerticalSolidActionList"/>
    <dgm:cxn modelId="{5DC4AD24-6B98-42EC-BE4D-7ED3CF53E572}" type="presParOf" srcId="{E49DA0A7-AFC2-4956-AFB4-93002903A02A}" destId="{9802C7A0-D1F3-4150-A42B-B9A624128ACB}" srcOrd="8" destOrd="0" presId="urn:microsoft.com/office/officeart/2016/7/layout/VerticalSolidActionList"/>
    <dgm:cxn modelId="{2166D746-E9BD-4A1B-943F-0BE5AAEF0CBA}" type="presParOf" srcId="{9802C7A0-D1F3-4150-A42B-B9A624128ACB}" destId="{09EC8FB7-BAEB-47F9-865B-20A301F14176}" srcOrd="0" destOrd="0" presId="urn:microsoft.com/office/officeart/2016/7/layout/VerticalSolidActionList"/>
    <dgm:cxn modelId="{5D3B7393-F77F-4874-B3AC-628F43BA1E7E}" type="presParOf" srcId="{9802C7A0-D1F3-4150-A42B-B9A624128ACB}" destId="{3933341C-7FA7-427D-80F9-7D4C35F2B12D}" srcOrd="1" destOrd="0" presId="urn:microsoft.com/office/officeart/2016/7/layout/VerticalSolidActionList"/>
    <dgm:cxn modelId="{DFCCF4E4-227A-4558-BB5D-9A9220A5EF0D}" type="presParOf" srcId="{E49DA0A7-AFC2-4956-AFB4-93002903A02A}" destId="{18E67ED2-4780-4796-91B3-28AA818DA14A}" srcOrd="9" destOrd="0" presId="urn:microsoft.com/office/officeart/2016/7/layout/VerticalSolidActionList"/>
    <dgm:cxn modelId="{F6741EE3-2D22-4E83-8C10-0A7DA8703806}" type="presParOf" srcId="{E49DA0A7-AFC2-4956-AFB4-93002903A02A}" destId="{FB14EFE1-CCC8-4E15-B4A4-BF8B3A51ABCF}" srcOrd="10" destOrd="0" presId="urn:microsoft.com/office/officeart/2016/7/layout/VerticalSolidActionList"/>
    <dgm:cxn modelId="{947DB9DF-9D9E-434E-B56B-BF0F70F9127B}" type="presParOf" srcId="{FB14EFE1-CCC8-4E15-B4A4-BF8B3A51ABCF}" destId="{FCA39A03-5380-409D-9FAB-E79FCDF3FE29}" srcOrd="0" destOrd="0" presId="urn:microsoft.com/office/officeart/2016/7/layout/VerticalSolidActionList"/>
    <dgm:cxn modelId="{69F47F82-DF59-487E-AAFF-5F9F8D859903}" type="presParOf" srcId="{FB14EFE1-CCC8-4E15-B4A4-BF8B3A51ABCF}" destId="{6447EC19-8F29-4514-90D9-A9B932A198F2}" srcOrd="1" destOrd="0" presId="urn:microsoft.com/office/officeart/2016/7/layout/VerticalSolidActionList"/>
    <dgm:cxn modelId="{1B850364-96CC-4EFC-B01F-3EB808931691}" type="presParOf" srcId="{E49DA0A7-AFC2-4956-AFB4-93002903A02A}" destId="{58000A26-BBA9-4BD3-B4D3-CADFF5BBC926}" srcOrd="11" destOrd="0" presId="urn:microsoft.com/office/officeart/2016/7/layout/VerticalSolidActionList"/>
    <dgm:cxn modelId="{D82A3A69-1684-4AA9-AFE4-C74CA170B9CC}" type="presParOf" srcId="{E49DA0A7-AFC2-4956-AFB4-93002903A02A}" destId="{17C769A8-9C5B-4597-9710-A379BAFE1441}" srcOrd="12" destOrd="0" presId="urn:microsoft.com/office/officeart/2016/7/layout/VerticalSolidActionList"/>
    <dgm:cxn modelId="{D62CBE6D-883D-4B09-812A-2EF06FB67A52}" type="presParOf" srcId="{17C769A8-9C5B-4597-9710-A379BAFE1441}" destId="{B92E9F81-3D4A-48B8-B2B9-F990487B48D9}" srcOrd="0" destOrd="0" presId="urn:microsoft.com/office/officeart/2016/7/layout/VerticalSolidActionList"/>
    <dgm:cxn modelId="{4F22F8B8-E03F-4245-A0F4-D3AE2C78EE34}" type="presParOf" srcId="{17C769A8-9C5B-4597-9710-A379BAFE1441}" destId="{D15BD305-1F53-4934-94AA-460C6DB14AED}" srcOrd="1" destOrd="0" presId="urn:microsoft.com/office/officeart/2016/7/layout/VerticalSolidActionList"/>
    <dgm:cxn modelId="{E282FE9E-F518-4C8A-B69D-450BE10CF621}" type="presParOf" srcId="{E49DA0A7-AFC2-4956-AFB4-93002903A02A}" destId="{1481C592-2B03-4824-847E-52C1A7F9BDE3}" srcOrd="13" destOrd="0" presId="urn:microsoft.com/office/officeart/2016/7/layout/VerticalSolidActionList"/>
    <dgm:cxn modelId="{E44E5009-6A6B-43E7-AC23-6DB1500F355B}" type="presParOf" srcId="{E49DA0A7-AFC2-4956-AFB4-93002903A02A}" destId="{4348DF9B-659F-4AC5-9798-EC0ED418C536}" srcOrd="14" destOrd="0" presId="urn:microsoft.com/office/officeart/2016/7/layout/VerticalSolidActionList"/>
    <dgm:cxn modelId="{B93535A4-251C-4806-94E2-CBCCC00775AC}" type="presParOf" srcId="{4348DF9B-659F-4AC5-9798-EC0ED418C536}" destId="{27099404-3861-4BC2-8F07-11CF70F0C4BB}" srcOrd="0" destOrd="0" presId="urn:microsoft.com/office/officeart/2016/7/layout/VerticalSolidActionList"/>
    <dgm:cxn modelId="{DC31D4DC-2701-4561-A2F0-D6066A926268}" type="presParOf" srcId="{4348DF9B-659F-4AC5-9798-EC0ED418C536}" destId="{F5624B80-B903-4C07-AAEF-966BBE311A58}" srcOrd="1" destOrd="0" presId="urn:microsoft.com/office/officeart/2016/7/layout/VerticalSolidActionList"/>
    <dgm:cxn modelId="{EC2F4D9A-C888-4B59-A98C-5C24CE9AEBFD}" type="presParOf" srcId="{E49DA0A7-AFC2-4956-AFB4-93002903A02A}" destId="{1E5435A9-9F0F-4CE6-83BE-63D8EC403F3D}" srcOrd="15" destOrd="0" presId="urn:microsoft.com/office/officeart/2016/7/layout/VerticalSolidActionList"/>
    <dgm:cxn modelId="{3622EBD0-CB6A-4371-9B9A-B194D3F0FF4C}" type="presParOf" srcId="{E49DA0A7-AFC2-4956-AFB4-93002903A02A}" destId="{D72833D5-14FF-45F5-9B27-C2FDC335E94E}" srcOrd="16" destOrd="0" presId="urn:microsoft.com/office/officeart/2016/7/layout/VerticalSolidActionList"/>
    <dgm:cxn modelId="{F036EC67-A388-4B2C-867C-87E1CE066C2F}" type="presParOf" srcId="{D72833D5-14FF-45F5-9B27-C2FDC335E94E}" destId="{B2FB21DF-0EFA-4416-9BB1-8D6D13A03F73}" srcOrd="0" destOrd="0" presId="urn:microsoft.com/office/officeart/2016/7/layout/VerticalSolidActionList"/>
    <dgm:cxn modelId="{13BDF5F9-0284-48B4-B0E5-2C0162F02F7B}" type="presParOf" srcId="{D72833D5-14FF-45F5-9B27-C2FDC335E94E}" destId="{4F90C418-67E7-4EF6-B52B-9C5265722035}" srcOrd="1" destOrd="0" presId="urn:microsoft.com/office/officeart/2016/7/layout/VerticalSolid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3A225D-7A48-4DB6-AA2B-318C7BD50A5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729997C-1938-4FD2-A5DD-2CE77EBEE5A7}">
      <dgm:prSet/>
      <dgm:spPr/>
      <dgm:t>
        <a:bodyPr/>
        <a:lstStyle/>
        <a:p>
          <a:r>
            <a:rPr lang="en-IN"/>
            <a:t>1.Sethi S, Rastogi M. Perception of healthy eating: role of knowledge, attitude, and practices. SALT J Sci Res Healthc. 2023 Sep 11;3(2):16–23.</a:t>
          </a:r>
          <a:endParaRPr lang="en-US"/>
        </a:p>
      </dgm:t>
    </dgm:pt>
    <dgm:pt modelId="{3DFC2DC0-B5CD-4403-B1C4-86AAD47BC05A}" type="parTrans" cxnId="{56575091-3E90-4182-8A86-F0553A10D015}">
      <dgm:prSet/>
      <dgm:spPr/>
      <dgm:t>
        <a:bodyPr/>
        <a:lstStyle/>
        <a:p>
          <a:endParaRPr lang="en-US"/>
        </a:p>
      </dgm:t>
    </dgm:pt>
    <dgm:pt modelId="{41555ED2-3DF3-4260-B7E4-AAE6F7B0EC19}" type="sibTrans" cxnId="{56575091-3E90-4182-8A86-F0553A10D015}">
      <dgm:prSet/>
      <dgm:spPr/>
      <dgm:t>
        <a:bodyPr/>
        <a:lstStyle/>
        <a:p>
          <a:endParaRPr lang="en-US"/>
        </a:p>
      </dgm:t>
    </dgm:pt>
    <dgm:pt modelId="{73C5A3DB-0881-45E0-B57A-73514420299E}">
      <dgm:prSet/>
      <dgm:spPr/>
      <dgm:t>
        <a:bodyPr/>
        <a:lstStyle/>
        <a:p>
          <a:r>
            <a:rPr lang="en-IN"/>
            <a:t>2.Ravula P, Kasala K, Das A. Knowledge, attitudes, and practices of vulnerable populations for achieving sustainable dietary practices in India. SAGE Open. 2024;14(3). doi:10.1177/21582440241266695</a:t>
          </a:r>
          <a:endParaRPr lang="en-US"/>
        </a:p>
      </dgm:t>
    </dgm:pt>
    <dgm:pt modelId="{3FA31EE8-B433-457B-99DF-F5094F1A29FB}" type="parTrans" cxnId="{DC0918DC-206C-4BA2-AC33-385FDFB0EF23}">
      <dgm:prSet/>
      <dgm:spPr/>
      <dgm:t>
        <a:bodyPr/>
        <a:lstStyle/>
        <a:p>
          <a:endParaRPr lang="en-US"/>
        </a:p>
      </dgm:t>
    </dgm:pt>
    <dgm:pt modelId="{26464719-42BE-4D60-8EFA-572AE8BBA8C1}" type="sibTrans" cxnId="{DC0918DC-206C-4BA2-AC33-385FDFB0EF23}">
      <dgm:prSet/>
      <dgm:spPr/>
      <dgm:t>
        <a:bodyPr/>
        <a:lstStyle/>
        <a:p>
          <a:endParaRPr lang="en-US"/>
        </a:p>
      </dgm:t>
    </dgm:pt>
    <dgm:pt modelId="{88D38512-6D0F-4314-877E-8F53B3D8C8C4}">
      <dgm:prSet/>
      <dgm:spPr/>
      <dgm:t>
        <a:bodyPr/>
        <a:lstStyle/>
        <a:p>
          <a:r>
            <a:rPr lang="en-IN"/>
            <a:t>3.Hansaram NC, Sharma JK, Rani N, Sinha B. Food safety knowledge, attitudes, and practices (KAP) among nursing students: a cross-sectional survey. Indian J Nutri. 2022;9(1):246.</a:t>
          </a:r>
          <a:endParaRPr lang="en-US"/>
        </a:p>
      </dgm:t>
    </dgm:pt>
    <dgm:pt modelId="{7123AFFE-71BF-4A6C-A51A-69752A68EAD8}" type="parTrans" cxnId="{9E5651E7-EB6F-49E7-ABE5-B08314D188B2}">
      <dgm:prSet/>
      <dgm:spPr/>
      <dgm:t>
        <a:bodyPr/>
        <a:lstStyle/>
        <a:p>
          <a:endParaRPr lang="en-US"/>
        </a:p>
      </dgm:t>
    </dgm:pt>
    <dgm:pt modelId="{61DB8718-B5BC-4537-8015-89CACFF7E6E1}" type="sibTrans" cxnId="{9E5651E7-EB6F-49E7-ABE5-B08314D188B2}">
      <dgm:prSet/>
      <dgm:spPr/>
      <dgm:t>
        <a:bodyPr/>
        <a:lstStyle/>
        <a:p>
          <a:endParaRPr lang="en-US"/>
        </a:p>
      </dgm:t>
    </dgm:pt>
    <dgm:pt modelId="{A877B531-B3D2-43E1-AE4D-4E8827C941B7}">
      <dgm:prSet/>
      <dgm:spPr/>
      <dgm:t>
        <a:bodyPr/>
        <a:lstStyle/>
        <a:p>
          <a:r>
            <a:rPr lang="en-IN"/>
            <a:t>4. Liu KSN, Chen JY, Sun KS, Tsang JPY, Ip P, Lam CLK. Adolescent knowledge, attitudes and practices of healthy eating: findings of qualitative interviews among Hong Kong families. Nutrients. 2022 Jul;14(14):2857.</a:t>
          </a:r>
          <a:endParaRPr lang="en-US"/>
        </a:p>
      </dgm:t>
    </dgm:pt>
    <dgm:pt modelId="{EB0391D8-A066-48CC-B78F-6B1BDEC5D156}" type="parTrans" cxnId="{1485D6EB-FCE4-415B-9199-C4E142B0CCCE}">
      <dgm:prSet/>
      <dgm:spPr/>
      <dgm:t>
        <a:bodyPr/>
        <a:lstStyle/>
        <a:p>
          <a:endParaRPr lang="en-US"/>
        </a:p>
      </dgm:t>
    </dgm:pt>
    <dgm:pt modelId="{C0A1CC78-D74A-4BD2-BE19-07DEDE54166A}" type="sibTrans" cxnId="{1485D6EB-FCE4-415B-9199-C4E142B0CCCE}">
      <dgm:prSet/>
      <dgm:spPr/>
      <dgm:t>
        <a:bodyPr/>
        <a:lstStyle/>
        <a:p>
          <a:endParaRPr lang="en-US"/>
        </a:p>
      </dgm:t>
    </dgm:pt>
    <dgm:pt modelId="{95BFDC4C-B1CB-4676-BB03-D0BFD72916D0}">
      <dgm:prSet/>
      <dgm:spPr/>
      <dgm:t>
        <a:bodyPr/>
        <a:lstStyle/>
        <a:p>
          <a:r>
            <a:rPr lang="en-IN"/>
            <a:t>5. S, Murthy P, Arora M. Knowledge, attitude, and behaviours on diet, physical activity, and tobacco use among school students: A cross-sectional study in two Indian states. F1000Res. 2021 Jul 7;10:544. doi: 10.12688/f1000research.51136.2. PMID: 34745560; PMCID: PMC8543165.</a:t>
          </a:r>
          <a:endParaRPr lang="en-US"/>
        </a:p>
      </dgm:t>
    </dgm:pt>
    <dgm:pt modelId="{44916528-76FB-4CEF-8AAA-A1F7F106DF61}" type="parTrans" cxnId="{BF59EFA6-FC37-4C63-AAD6-65BB2D3D9FF5}">
      <dgm:prSet/>
      <dgm:spPr/>
      <dgm:t>
        <a:bodyPr/>
        <a:lstStyle/>
        <a:p>
          <a:endParaRPr lang="en-US"/>
        </a:p>
      </dgm:t>
    </dgm:pt>
    <dgm:pt modelId="{429ED649-872D-454D-AC2D-30AD91127B69}" type="sibTrans" cxnId="{BF59EFA6-FC37-4C63-AAD6-65BB2D3D9FF5}">
      <dgm:prSet/>
      <dgm:spPr/>
      <dgm:t>
        <a:bodyPr/>
        <a:lstStyle/>
        <a:p>
          <a:endParaRPr lang="en-US"/>
        </a:p>
      </dgm:t>
    </dgm:pt>
    <dgm:pt modelId="{DAC250CA-BEB4-408B-8482-D56BEF5C9E79}">
      <dgm:prSet/>
      <dgm:spPr/>
      <dgm:t>
        <a:bodyPr/>
        <a:lstStyle/>
        <a:p>
          <a:r>
            <a:rPr lang="en-IN"/>
            <a:t>6.Hansaram, Nemkholam C, Jitendra KS, Neelima R, Babita S. Food Safety Knowledge, Attitudes, and Practices (KAP) Among Nursing Students: A Cross-Sectional Survey. Indian J Nutri. 2022;9(1): 246.</a:t>
          </a:r>
          <a:endParaRPr lang="en-US"/>
        </a:p>
      </dgm:t>
    </dgm:pt>
    <dgm:pt modelId="{F5F47730-CD49-46AF-AA71-BACCBE28C2E1}" type="parTrans" cxnId="{759D5AC6-C1E3-4E75-902B-ECF2AB36017E}">
      <dgm:prSet/>
      <dgm:spPr/>
      <dgm:t>
        <a:bodyPr/>
        <a:lstStyle/>
        <a:p>
          <a:endParaRPr lang="en-US"/>
        </a:p>
      </dgm:t>
    </dgm:pt>
    <dgm:pt modelId="{802698D8-E934-4956-849E-1FF70285251D}" type="sibTrans" cxnId="{759D5AC6-C1E3-4E75-902B-ECF2AB36017E}">
      <dgm:prSet/>
      <dgm:spPr/>
      <dgm:t>
        <a:bodyPr/>
        <a:lstStyle/>
        <a:p>
          <a:endParaRPr lang="en-US"/>
        </a:p>
      </dgm:t>
    </dgm:pt>
    <dgm:pt modelId="{92226084-624B-4C6C-AEE8-B44F55E35FF6}">
      <dgm:prSet/>
      <dgm:spPr/>
      <dgm:t>
        <a:bodyPr/>
        <a:lstStyle/>
        <a:p>
          <a:r>
            <a:rPr lang="en-US"/>
            <a:t>7. Press Information Bureau. Towards a Fit and Healthy India: Combating Obesity Through Collective Action [press release]. 2024 May 29 [cited 2025 Jun 16]. Available from: https://www.pib.gov.in/PressReleaseIframePage.aspx?PRID=2107179**</a:t>
          </a:r>
        </a:p>
      </dgm:t>
    </dgm:pt>
    <dgm:pt modelId="{330E69B7-9575-49B9-A940-7D1958FD3072}" type="parTrans" cxnId="{CBCBF5EE-7D5F-40AF-8D97-5FFB4E37B8E0}">
      <dgm:prSet/>
      <dgm:spPr/>
      <dgm:t>
        <a:bodyPr/>
        <a:lstStyle/>
        <a:p>
          <a:endParaRPr lang="en-US"/>
        </a:p>
      </dgm:t>
    </dgm:pt>
    <dgm:pt modelId="{98164E7C-27B0-4242-8A83-A1B3FEF2AAC5}" type="sibTrans" cxnId="{CBCBF5EE-7D5F-40AF-8D97-5FFB4E37B8E0}">
      <dgm:prSet/>
      <dgm:spPr/>
      <dgm:t>
        <a:bodyPr/>
        <a:lstStyle/>
        <a:p>
          <a:endParaRPr lang="en-US"/>
        </a:p>
      </dgm:t>
    </dgm:pt>
    <dgm:pt modelId="{DAF2ADA1-BD6C-412E-8186-D748EAA77DE6}">
      <dgm:prSet/>
      <dgm:spPr/>
      <dgm:t>
        <a:bodyPr/>
        <a:lstStyle/>
        <a:p>
          <a:r>
            <a:rPr lang="en-US" dirty="0"/>
            <a:t>8. Bauman AE, Reis RS, Sallis JF, Wells JC, Loos RJF, Martin BW. Correlates of physical activity: why are some people physically active and others not? Lancet. 2012 Jul 21;380(9838):258-71.</a:t>
          </a:r>
        </a:p>
      </dgm:t>
    </dgm:pt>
    <dgm:pt modelId="{791C59F1-4882-4CD0-9202-235A4CF46619}" type="parTrans" cxnId="{71EDCB5C-5335-4351-9CE1-9A4C684FB8BF}">
      <dgm:prSet/>
      <dgm:spPr/>
      <dgm:t>
        <a:bodyPr/>
        <a:lstStyle/>
        <a:p>
          <a:endParaRPr lang="en-US"/>
        </a:p>
      </dgm:t>
    </dgm:pt>
    <dgm:pt modelId="{3F3674CB-BACC-4B1E-801A-B4503181C1BF}" type="sibTrans" cxnId="{71EDCB5C-5335-4351-9CE1-9A4C684FB8BF}">
      <dgm:prSet/>
      <dgm:spPr/>
      <dgm:t>
        <a:bodyPr/>
        <a:lstStyle/>
        <a:p>
          <a:endParaRPr lang="en-US"/>
        </a:p>
      </dgm:t>
    </dgm:pt>
    <dgm:pt modelId="{09116ABF-7E76-474B-84A6-8D4586528BEE}">
      <dgm:prSet/>
      <dgm:spPr/>
      <dgm:t>
        <a:bodyPr/>
        <a:lstStyle/>
        <a:p>
          <a:r>
            <a:rPr lang="en-US" dirty="0"/>
            <a:t>9.National Institute of Nutrition. Dietary Guidelines for Indians – A Manual. 2nd ed. Hyderabad: Indian Council of Medical Research; 2011.</a:t>
          </a:r>
        </a:p>
      </dgm:t>
    </dgm:pt>
    <dgm:pt modelId="{A46A2410-023D-409F-BD50-12B4C0C408C6}" type="parTrans" cxnId="{9EB07E50-4F3D-483B-963E-85205F9B2F16}">
      <dgm:prSet/>
      <dgm:spPr/>
      <dgm:t>
        <a:bodyPr/>
        <a:lstStyle/>
        <a:p>
          <a:endParaRPr lang="en-US"/>
        </a:p>
      </dgm:t>
    </dgm:pt>
    <dgm:pt modelId="{978FF94D-1C2D-4257-9A5A-3D6715F08CD9}" type="sibTrans" cxnId="{9EB07E50-4F3D-483B-963E-85205F9B2F16}">
      <dgm:prSet/>
      <dgm:spPr/>
      <dgm:t>
        <a:bodyPr/>
        <a:lstStyle/>
        <a:p>
          <a:endParaRPr lang="en-US"/>
        </a:p>
      </dgm:t>
    </dgm:pt>
    <dgm:pt modelId="{CDBBF2C1-887E-4508-A245-CD49C63261DF}" type="pres">
      <dgm:prSet presAssocID="{193A225D-7A48-4DB6-AA2B-318C7BD50A54}" presName="linear" presStyleCnt="0">
        <dgm:presLayoutVars>
          <dgm:animLvl val="lvl"/>
          <dgm:resizeHandles val="exact"/>
        </dgm:presLayoutVars>
      </dgm:prSet>
      <dgm:spPr/>
    </dgm:pt>
    <dgm:pt modelId="{A4BF8DB1-54DF-46D5-B785-70542BA3A8EC}" type="pres">
      <dgm:prSet presAssocID="{8729997C-1938-4FD2-A5DD-2CE77EBEE5A7}" presName="parentText" presStyleLbl="node1" presStyleIdx="0" presStyleCnt="9">
        <dgm:presLayoutVars>
          <dgm:chMax val="0"/>
          <dgm:bulletEnabled val="1"/>
        </dgm:presLayoutVars>
      </dgm:prSet>
      <dgm:spPr/>
    </dgm:pt>
    <dgm:pt modelId="{4EF57FD9-FDA6-4082-B6C8-65C12EF6C21D}" type="pres">
      <dgm:prSet presAssocID="{41555ED2-3DF3-4260-B7E4-AAE6F7B0EC19}" presName="spacer" presStyleCnt="0"/>
      <dgm:spPr/>
    </dgm:pt>
    <dgm:pt modelId="{89F51121-197D-488E-8798-BD54763229F0}" type="pres">
      <dgm:prSet presAssocID="{73C5A3DB-0881-45E0-B57A-73514420299E}" presName="parentText" presStyleLbl="node1" presStyleIdx="1" presStyleCnt="9">
        <dgm:presLayoutVars>
          <dgm:chMax val="0"/>
          <dgm:bulletEnabled val="1"/>
        </dgm:presLayoutVars>
      </dgm:prSet>
      <dgm:spPr/>
    </dgm:pt>
    <dgm:pt modelId="{AD5E8517-5F7C-4A78-8870-89B7B5E8C062}" type="pres">
      <dgm:prSet presAssocID="{26464719-42BE-4D60-8EFA-572AE8BBA8C1}" presName="spacer" presStyleCnt="0"/>
      <dgm:spPr/>
    </dgm:pt>
    <dgm:pt modelId="{CAB2658C-A0C9-4F69-8772-C1326341FDB1}" type="pres">
      <dgm:prSet presAssocID="{88D38512-6D0F-4314-877E-8F53B3D8C8C4}" presName="parentText" presStyleLbl="node1" presStyleIdx="2" presStyleCnt="9">
        <dgm:presLayoutVars>
          <dgm:chMax val="0"/>
          <dgm:bulletEnabled val="1"/>
        </dgm:presLayoutVars>
      </dgm:prSet>
      <dgm:spPr/>
    </dgm:pt>
    <dgm:pt modelId="{0D46226A-3322-4267-A4F6-6F77C495673F}" type="pres">
      <dgm:prSet presAssocID="{61DB8718-B5BC-4537-8015-89CACFF7E6E1}" presName="spacer" presStyleCnt="0"/>
      <dgm:spPr/>
    </dgm:pt>
    <dgm:pt modelId="{4A31E7A3-FE2B-44ED-AC41-4FA5CD40416F}" type="pres">
      <dgm:prSet presAssocID="{A877B531-B3D2-43E1-AE4D-4E8827C941B7}" presName="parentText" presStyleLbl="node1" presStyleIdx="3" presStyleCnt="9">
        <dgm:presLayoutVars>
          <dgm:chMax val="0"/>
          <dgm:bulletEnabled val="1"/>
        </dgm:presLayoutVars>
      </dgm:prSet>
      <dgm:spPr/>
    </dgm:pt>
    <dgm:pt modelId="{4D4B8561-03AC-4226-9398-7CEAE5CECA1A}" type="pres">
      <dgm:prSet presAssocID="{C0A1CC78-D74A-4BD2-BE19-07DEDE54166A}" presName="spacer" presStyleCnt="0"/>
      <dgm:spPr/>
    </dgm:pt>
    <dgm:pt modelId="{8BDDCF89-6AB5-4781-9C8A-CE5F41282032}" type="pres">
      <dgm:prSet presAssocID="{95BFDC4C-B1CB-4676-BB03-D0BFD72916D0}" presName="parentText" presStyleLbl="node1" presStyleIdx="4" presStyleCnt="9">
        <dgm:presLayoutVars>
          <dgm:chMax val="0"/>
          <dgm:bulletEnabled val="1"/>
        </dgm:presLayoutVars>
      </dgm:prSet>
      <dgm:spPr/>
    </dgm:pt>
    <dgm:pt modelId="{B2FB449B-0FD2-44A4-817C-3DD1B3A441AB}" type="pres">
      <dgm:prSet presAssocID="{429ED649-872D-454D-AC2D-30AD91127B69}" presName="spacer" presStyleCnt="0"/>
      <dgm:spPr/>
    </dgm:pt>
    <dgm:pt modelId="{F9AE7F43-BC11-4573-99AA-54624C87C2BE}" type="pres">
      <dgm:prSet presAssocID="{DAC250CA-BEB4-408B-8482-D56BEF5C9E79}" presName="parentText" presStyleLbl="node1" presStyleIdx="5" presStyleCnt="9">
        <dgm:presLayoutVars>
          <dgm:chMax val="0"/>
          <dgm:bulletEnabled val="1"/>
        </dgm:presLayoutVars>
      </dgm:prSet>
      <dgm:spPr/>
    </dgm:pt>
    <dgm:pt modelId="{37447969-B6DD-41A8-9491-C963D1111CD2}" type="pres">
      <dgm:prSet presAssocID="{802698D8-E934-4956-849E-1FF70285251D}" presName="spacer" presStyleCnt="0"/>
      <dgm:spPr/>
    </dgm:pt>
    <dgm:pt modelId="{0C496170-CB2C-4358-964F-0B4E7937FAB2}" type="pres">
      <dgm:prSet presAssocID="{92226084-624B-4C6C-AEE8-B44F55E35FF6}" presName="parentText" presStyleLbl="node1" presStyleIdx="6" presStyleCnt="9">
        <dgm:presLayoutVars>
          <dgm:chMax val="0"/>
          <dgm:bulletEnabled val="1"/>
        </dgm:presLayoutVars>
      </dgm:prSet>
      <dgm:spPr/>
    </dgm:pt>
    <dgm:pt modelId="{ABE5D4CB-C619-4A2A-BB34-C4A028C180F6}" type="pres">
      <dgm:prSet presAssocID="{98164E7C-27B0-4242-8A83-A1B3FEF2AAC5}" presName="spacer" presStyleCnt="0"/>
      <dgm:spPr/>
    </dgm:pt>
    <dgm:pt modelId="{8EA987F7-F892-4FA9-8EAB-68F3E375B2D2}" type="pres">
      <dgm:prSet presAssocID="{DAF2ADA1-BD6C-412E-8186-D748EAA77DE6}" presName="parentText" presStyleLbl="node1" presStyleIdx="7" presStyleCnt="9">
        <dgm:presLayoutVars>
          <dgm:chMax val="0"/>
          <dgm:bulletEnabled val="1"/>
        </dgm:presLayoutVars>
      </dgm:prSet>
      <dgm:spPr/>
    </dgm:pt>
    <dgm:pt modelId="{E04A6F0C-C8C0-4F27-9276-E1680C1882DD}" type="pres">
      <dgm:prSet presAssocID="{3F3674CB-BACC-4B1E-801A-B4503181C1BF}" presName="spacer" presStyleCnt="0"/>
      <dgm:spPr/>
    </dgm:pt>
    <dgm:pt modelId="{E8375782-3D7D-4DF7-A9E9-A6F48217A6C2}" type="pres">
      <dgm:prSet presAssocID="{09116ABF-7E76-474B-84A6-8D4586528BEE}" presName="parentText" presStyleLbl="node1" presStyleIdx="8" presStyleCnt="9">
        <dgm:presLayoutVars>
          <dgm:chMax val="0"/>
          <dgm:bulletEnabled val="1"/>
        </dgm:presLayoutVars>
      </dgm:prSet>
      <dgm:spPr/>
    </dgm:pt>
  </dgm:ptLst>
  <dgm:cxnLst>
    <dgm:cxn modelId="{4EA54218-0CB5-48D4-BBBF-1D6AB8260F93}" type="presOf" srcId="{95BFDC4C-B1CB-4676-BB03-D0BFD72916D0}" destId="{8BDDCF89-6AB5-4781-9C8A-CE5F41282032}" srcOrd="0" destOrd="0" presId="urn:microsoft.com/office/officeart/2005/8/layout/vList2"/>
    <dgm:cxn modelId="{134ABE32-D20C-446F-B59B-518F7F3692F2}" type="presOf" srcId="{73C5A3DB-0881-45E0-B57A-73514420299E}" destId="{89F51121-197D-488E-8798-BD54763229F0}" srcOrd="0" destOrd="0" presId="urn:microsoft.com/office/officeart/2005/8/layout/vList2"/>
    <dgm:cxn modelId="{34EBD634-9E62-45F0-892F-89510FF5AB0F}" type="presOf" srcId="{8729997C-1938-4FD2-A5DD-2CE77EBEE5A7}" destId="{A4BF8DB1-54DF-46D5-B785-70542BA3A8EC}" srcOrd="0" destOrd="0" presId="urn:microsoft.com/office/officeart/2005/8/layout/vList2"/>
    <dgm:cxn modelId="{71EDCB5C-5335-4351-9CE1-9A4C684FB8BF}" srcId="{193A225D-7A48-4DB6-AA2B-318C7BD50A54}" destId="{DAF2ADA1-BD6C-412E-8186-D748EAA77DE6}" srcOrd="7" destOrd="0" parTransId="{791C59F1-4882-4CD0-9202-235A4CF46619}" sibTransId="{3F3674CB-BACC-4B1E-801A-B4503181C1BF}"/>
    <dgm:cxn modelId="{9EB07E50-4F3D-483B-963E-85205F9B2F16}" srcId="{193A225D-7A48-4DB6-AA2B-318C7BD50A54}" destId="{09116ABF-7E76-474B-84A6-8D4586528BEE}" srcOrd="8" destOrd="0" parTransId="{A46A2410-023D-409F-BD50-12B4C0C408C6}" sibTransId="{978FF94D-1C2D-4257-9A5A-3D6715F08CD9}"/>
    <dgm:cxn modelId="{102A6384-B3FC-470C-A112-05C60B1A911C}" type="presOf" srcId="{DAC250CA-BEB4-408B-8482-D56BEF5C9E79}" destId="{F9AE7F43-BC11-4573-99AA-54624C87C2BE}" srcOrd="0" destOrd="0" presId="urn:microsoft.com/office/officeart/2005/8/layout/vList2"/>
    <dgm:cxn modelId="{56575091-3E90-4182-8A86-F0553A10D015}" srcId="{193A225D-7A48-4DB6-AA2B-318C7BD50A54}" destId="{8729997C-1938-4FD2-A5DD-2CE77EBEE5A7}" srcOrd="0" destOrd="0" parTransId="{3DFC2DC0-B5CD-4403-B1C4-86AAD47BC05A}" sibTransId="{41555ED2-3DF3-4260-B7E4-AAE6F7B0EC19}"/>
    <dgm:cxn modelId="{3CD81196-C602-47BF-A8DE-14109CF1747F}" type="presOf" srcId="{A877B531-B3D2-43E1-AE4D-4E8827C941B7}" destId="{4A31E7A3-FE2B-44ED-AC41-4FA5CD40416F}" srcOrd="0" destOrd="0" presId="urn:microsoft.com/office/officeart/2005/8/layout/vList2"/>
    <dgm:cxn modelId="{BF59EFA6-FC37-4C63-AAD6-65BB2D3D9FF5}" srcId="{193A225D-7A48-4DB6-AA2B-318C7BD50A54}" destId="{95BFDC4C-B1CB-4676-BB03-D0BFD72916D0}" srcOrd="4" destOrd="0" parTransId="{44916528-76FB-4CEF-8AAA-A1F7F106DF61}" sibTransId="{429ED649-872D-454D-AC2D-30AD91127B69}"/>
    <dgm:cxn modelId="{759D5AC6-C1E3-4E75-902B-ECF2AB36017E}" srcId="{193A225D-7A48-4DB6-AA2B-318C7BD50A54}" destId="{DAC250CA-BEB4-408B-8482-D56BEF5C9E79}" srcOrd="5" destOrd="0" parTransId="{F5F47730-CD49-46AF-AA71-BACCBE28C2E1}" sibTransId="{802698D8-E934-4956-849E-1FF70285251D}"/>
    <dgm:cxn modelId="{58C507CC-2031-49F2-BC1C-736BFA12BF6A}" type="presOf" srcId="{88D38512-6D0F-4314-877E-8F53B3D8C8C4}" destId="{CAB2658C-A0C9-4F69-8772-C1326341FDB1}" srcOrd="0" destOrd="0" presId="urn:microsoft.com/office/officeart/2005/8/layout/vList2"/>
    <dgm:cxn modelId="{2361C7D4-138C-4F9C-AA73-C41AB791127E}" type="presOf" srcId="{09116ABF-7E76-474B-84A6-8D4586528BEE}" destId="{E8375782-3D7D-4DF7-A9E9-A6F48217A6C2}" srcOrd="0" destOrd="0" presId="urn:microsoft.com/office/officeart/2005/8/layout/vList2"/>
    <dgm:cxn modelId="{2F3085DA-87FC-4CDD-B928-F01422ABD0E6}" type="presOf" srcId="{193A225D-7A48-4DB6-AA2B-318C7BD50A54}" destId="{CDBBF2C1-887E-4508-A245-CD49C63261DF}" srcOrd="0" destOrd="0" presId="urn:microsoft.com/office/officeart/2005/8/layout/vList2"/>
    <dgm:cxn modelId="{DC0918DC-206C-4BA2-AC33-385FDFB0EF23}" srcId="{193A225D-7A48-4DB6-AA2B-318C7BD50A54}" destId="{73C5A3DB-0881-45E0-B57A-73514420299E}" srcOrd="1" destOrd="0" parTransId="{3FA31EE8-B433-457B-99DF-F5094F1A29FB}" sibTransId="{26464719-42BE-4D60-8EFA-572AE8BBA8C1}"/>
    <dgm:cxn modelId="{9E5651E7-EB6F-49E7-ABE5-B08314D188B2}" srcId="{193A225D-7A48-4DB6-AA2B-318C7BD50A54}" destId="{88D38512-6D0F-4314-877E-8F53B3D8C8C4}" srcOrd="2" destOrd="0" parTransId="{7123AFFE-71BF-4A6C-A51A-69752A68EAD8}" sibTransId="{61DB8718-B5BC-4537-8015-89CACFF7E6E1}"/>
    <dgm:cxn modelId="{B87686E9-9436-422F-B06A-C47859131948}" type="presOf" srcId="{92226084-624B-4C6C-AEE8-B44F55E35FF6}" destId="{0C496170-CB2C-4358-964F-0B4E7937FAB2}" srcOrd="0" destOrd="0" presId="urn:microsoft.com/office/officeart/2005/8/layout/vList2"/>
    <dgm:cxn modelId="{07CE11EA-6340-4A18-BAFC-26CE4251EDE9}" type="presOf" srcId="{DAF2ADA1-BD6C-412E-8186-D748EAA77DE6}" destId="{8EA987F7-F892-4FA9-8EAB-68F3E375B2D2}" srcOrd="0" destOrd="0" presId="urn:microsoft.com/office/officeart/2005/8/layout/vList2"/>
    <dgm:cxn modelId="{1485D6EB-FCE4-415B-9199-C4E142B0CCCE}" srcId="{193A225D-7A48-4DB6-AA2B-318C7BD50A54}" destId="{A877B531-B3D2-43E1-AE4D-4E8827C941B7}" srcOrd="3" destOrd="0" parTransId="{EB0391D8-A066-48CC-B78F-6B1BDEC5D156}" sibTransId="{C0A1CC78-D74A-4BD2-BE19-07DEDE54166A}"/>
    <dgm:cxn modelId="{CBCBF5EE-7D5F-40AF-8D97-5FFB4E37B8E0}" srcId="{193A225D-7A48-4DB6-AA2B-318C7BD50A54}" destId="{92226084-624B-4C6C-AEE8-B44F55E35FF6}" srcOrd="6" destOrd="0" parTransId="{330E69B7-9575-49B9-A940-7D1958FD3072}" sibTransId="{98164E7C-27B0-4242-8A83-A1B3FEF2AAC5}"/>
    <dgm:cxn modelId="{7BCC5F00-FFED-4773-B1B6-CE4A26FA8DC1}" type="presParOf" srcId="{CDBBF2C1-887E-4508-A245-CD49C63261DF}" destId="{A4BF8DB1-54DF-46D5-B785-70542BA3A8EC}" srcOrd="0" destOrd="0" presId="urn:microsoft.com/office/officeart/2005/8/layout/vList2"/>
    <dgm:cxn modelId="{CBFAC8D7-CDBD-40D3-80F2-AB5A9CE5831B}" type="presParOf" srcId="{CDBBF2C1-887E-4508-A245-CD49C63261DF}" destId="{4EF57FD9-FDA6-4082-B6C8-65C12EF6C21D}" srcOrd="1" destOrd="0" presId="urn:microsoft.com/office/officeart/2005/8/layout/vList2"/>
    <dgm:cxn modelId="{AAB80BD7-0598-4657-B626-442AD14C6814}" type="presParOf" srcId="{CDBBF2C1-887E-4508-A245-CD49C63261DF}" destId="{89F51121-197D-488E-8798-BD54763229F0}" srcOrd="2" destOrd="0" presId="urn:microsoft.com/office/officeart/2005/8/layout/vList2"/>
    <dgm:cxn modelId="{C25DB260-ED0F-4B43-BA27-C10866C382A1}" type="presParOf" srcId="{CDBBF2C1-887E-4508-A245-CD49C63261DF}" destId="{AD5E8517-5F7C-4A78-8870-89B7B5E8C062}" srcOrd="3" destOrd="0" presId="urn:microsoft.com/office/officeart/2005/8/layout/vList2"/>
    <dgm:cxn modelId="{D49E578F-4867-4E8A-AB1F-137B395E800A}" type="presParOf" srcId="{CDBBF2C1-887E-4508-A245-CD49C63261DF}" destId="{CAB2658C-A0C9-4F69-8772-C1326341FDB1}" srcOrd="4" destOrd="0" presId="urn:microsoft.com/office/officeart/2005/8/layout/vList2"/>
    <dgm:cxn modelId="{624973F0-E4F8-45FA-B586-ECD1D0C19F5A}" type="presParOf" srcId="{CDBBF2C1-887E-4508-A245-CD49C63261DF}" destId="{0D46226A-3322-4267-A4F6-6F77C495673F}" srcOrd="5" destOrd="0" presId="urn:microsoft.com/office/officeart/2005/8/layout/vList2"/>
    <dgm:cxn modelId="{BD947627-E223-4F22-A7E3-536AFB9416F7}" type="presParOf" srcId="{CDBBF2C1-887E-4508-A245-CD49C63261DF}" destId="{4A31E7A3-FE2B-44ED-AC41-4FA5CD40416F}" srcOrd="6" destOrd="0" presId="urn:microsoft.com/office/officeart/2005/8/layout/vList2"/>
    <dgm:cxn modelId="{89A45682-61FF-4B41-9597-79EE2A56C299}" type="presParOf" srcId="{CDBBF2C1-887E-4508-A245-CD49C63261DF}" destId="{4D4B8561-03AC-4226-9398-7CEAE5CECA1A}" srcOrd="7" destOrd="0" presId="urn:microsoft.com/office/officeart/2005/8/layout/vList2"/>
    <dgm:cxn modelId="{11702169-6C3F-4496-8798-8283C20A8639}" type="presParOf" srcId="{CDBBF2C1-887E-4508-A245-CD49C63261DF}" destId="{8BDDCF89-6AB5-4781-9C8A-CE5F41282032}" srcOrd="8" destOrd="0" presId="urn:microsoft.com/office/officeart/2005/8/layout/vList2"/>
    <dgm:cxn modelId="{092458A0-B66C-40BB-9638-2B6EB169EC8F}" type="presParOf" srcId="{CDBBF2C1-887E-4508-A245-CD49C63261DF}" destId="{B2FB449B-0FD2-44A4-817C-3DD1B3A441AB}" srcOrd="9" destOrd="0" presId="urn:microsoft.com/office/officeart/2005/8/layout/vList2"/>
    <dgm:cxn modelId="{390861DE-CE44-48CB-94B3-7C1974DEA93A}" type="presParOf" srcId="{CDBBF2C1-887E-4508-A245-CD49C63261DF}" destId="{F9AE7F43-BC11-4573-99AA-54624C87C2BE}" srcOrd="10" destOrd="0" presId="urn:microsoft.com/office/officeart/2005/8/layout/vList2"/>
    <dgm:cxn modelId="{B7B69EB1-5169-424A-94B4-A8D137B58676}" type="presParOf" srcId="{CDBBF2C1-887E-4508-A245-CD49C63261DF}" destId="{37447969-B6DD-41A8-9491-C963D1111CD2}" srcOrd="11" destOrd="0" presId="urn:microsoft.com/office/officeart/2005/8/layout/vList2"/>
    <dgm:cxn modelId="{B869349D-B35E-44F5-9048-B452E7A92B1D}" type="presParOf" srcId="{CDBBF2C1-887E-4508-A245-CD49C63261DF}" destId="{0C496170-CB2C-4358-964F-0B4E7937FAB2}" srcOrd="12" destOrd="0" presId="urn:microsoft.com/office/officeart/2005/8/layout/vList2"/>
    <dgm:cxn modelId="{C505EEAD-1098-46F0-BFE8-C880E7553D0D}" type="presParOf" srcId="{CDBBF2C1-887E-4508-A245-CD49C63261DF}" destId="{ABE5D4CB-C619-4A2A-BB34-C4A028C180F6}" srcOrd="13" destOrd="0" presId="urn:microsoft.com/office/officeart/2005/8/layout/vList2"/>
    <dgm:cxn modelId="{AA412C70-67E8-4302-879A-D753ECBE3CD8}" type="presParOf" srcId="{CDBBF2C1-887E-4508-A245-CD49C63261DF}" destId="{8EA987F7-F892-4FA9-8EAB-68F3E375B2D2}" srcOrd="14" destOrd="0" presId="urn:microsoft.com/office/officeart/2005/8/layout/vList2"/>
    <dgm:cxn modelId="{1CFF71EA-C81F-441D-A0F8-975571AE5B8A}" type="presParOf" srcId="{CDBBF2C1-887E-4508-A245-CD49C63261DF}" destId="{E04A6F0C-C8C0-4F27-9276-E1680C1882DD}" srcOrd="15" destOrd="0" presId="urn:microsoft.com/office/officeart/2005/8/layout/vList2"/>
    <dgm:cxn modelId="{DB547C38-F353-4623-93BF-089EAED673E8}" type="presParOf" srcId="{CDBBF2C1-887E-4508-A245-CD49C63261DF}" destId="{E8375782-3D7D-4DF7-A9E9-A6F48217A6C2}"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F94FC-7EA1-40B6-A8ED-26EC1354F9CA}">
      <dsp:nvSpPr>
        <dsp:cNvPr id="0" name=""/>
        <dsp:cNvSpPr/>
      </dsp:nvSpPr>
      <dsp:spPr>
        <a:xfrm>
          <a:off x="0" y="6948"/>
          <a:ext cx="10572510" cy="7874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36DA11-2F3A-4008-87A8-F3EBD986C1D6}">
      <dsp:nvSpPr>
        <dsp:cNvPr id="0" name=""/>
        <dsp:cNvSpPr/>
      </dsp:nvSpPr>
      <dsp:spPr>
        <a:xfrm>
          <a:off x="238189" y="184114"/>
          <a:ext cx="433495" cy="4330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262ED8-ED5B-4EA1-BF74-5E15834286B5}">
      <dsp:nvSpPr>
        <dsp:cNvPr id="0" name=""/>
        <dsp:cNvSpPr/>
      </dsp:nvSpPr>
      <dsp:spPr>
        <a:xfrm>
          <a:off x="909873" y="0"/>
          <a:ext cx="9594436" cy="910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54" tIns="96354" rIns="96354" bIns="96354" numCol="1" spcCol="1270" anchor="ctr" anchorCtr="0">
          <a:noAutofit/>
        </a:bodyPr>
        <a:lstStyle/>
        <a:p>
          <a:pPr marL="0" lvl="0" indent="0" algn="l" defTabSz="622300">
            <a:lnSpc>
              <a:spcPct val="100000"/>
            </a:lnSpc>
            <a:spcBef>
              <a:spcPct val="0"/>
            </a:spcBef>
            <a:spcAft>
              <a:spcPct val="35000"/>
            </a:spcAft>
            <a:buNone/>
          </a:pPr>
          <a:r>
            <a:rPr lang="en-IN" sz="1400" kern="1200" dirty="0"/>
            <a:t>Food eating habits can be defined as the habitual decisions and patterns individuals develop regarding what, when, and how they eat. These habits include food preferences, portion sizes, meal timing, snacking </a:t>
          </a:r>
          <a:r>
            <a:rPr lang="en-IN" sz="1400" kern="1200" dirty="0" err="1"/>
            <a:t>behavior</a:t>
          </a:r>
          <a:r>
            <a:rPr lang="en-IN" sz="1400" kern="1200" dirty="0"/>
            <a:t>, and influences from culture, environment, emotions, and social settings. Eating habits are shaped over time and can have both positive and negative impacts on an individual’s nutritional status and overall well-being. [1]</a:t>
          </a:r>
          <a:endParaRPr lang="en-US" sz="1400" kern="1200" dirty="0"/>
        </a:p>
      </dsp:txBody>
      <dsp:txXfrm>
        <a:off x="909873" y="0"/>
        <a:ext cx="9594436" cy="910434"/>
      </dsp:txXfrm>
    </dsp:sp>
    <dsp:sp modelId="{E8BE9D4D-2BB4-4083-ABD6-45583525FE03}">
      <dsp:nvSpPr>
        <dsp:cNvPr id="0" name=""/>
        <dsp:cNvSpPr/>
      </dsp:nvSpPr>
      <dsp:spPr>
        <a:xfrm>
          <a:off x="0" y="1144991"/>
          <a:ext cx="10572510" cy="7874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CD29AE-C025-4336-B8CE-49F68048F8BA}">
      <dsp:nvSpPr>
        <dsp:cNvPr id="0" name=""/>
        <dsp:cNvSpPr/>
      </dsp:nvSpPr>
      <dsp:spPr>
        <a:xfrm>
          <a:off x="238189" y="1322157"/>
          <a:ext cx="433495" cy="4330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51241-5E38-4A27-B4C6-A4950CD4ED95}">
      <dsp:nvSpPr>
        <dsp:cNvPr id="0" name=""/>
        <dsp:cNvSpPr/>
      </dsp:nvSpPr>
      <dsp:spPr>
        <a:xfrm>
          <a:off x="909873" y="1082636"/>
          <a:ext cx="9594436" cy="910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54" tIns="96354" rIns="96354" bIns="96354" numCol="1" spcCol="1270" anchor="ctr" anchorCtr="0">
          <a:noAutofit/>
        </a:bodyPr>
        <a:lstStyle/>
        <a:p>
          <a:pPr marL="0" lvl="0" indent="0" algn="l" defTabSz="622300">
            <a:lnSpc>
              <a:spcPct val="100000"/>
            </a:lnSpc>
            <a:spcBef>
              <a:spcPct val="0"/>
            </a:spcBef>
            <a:spcAft>
              <a:spcPct val="35000"/>
            </a:spcAft>
            <a:buNone/>
          </a:pPr>
          <a:r>
            <a:rPr lang="en-IN" sz="1400" kern="1200" dirty="0"/>
            <a:t>The transition to higher education often leads to lifestyle modifications, where students face increased autonomy over their food choices, schedules, and physical activity. This demographic is particularly vulnerable to adopting unhealthy eating patterns due to academic stress, irregular routines, limited cooking skills, and easy access to Street Food.[2]</a:t>
          </a:r>
          <a:endParaRPr lang="en-US" sz="1400" kern="1200" dirty="0"/>
        </a:p>
      </dsp:txBody>
      <dsp:txXfrm>
        <a:off x="909873" y="1082636"/>
        <a:ext cx="9594436" cy="910434"/>
      </dsp:txXfrm>
    </dsp:sp>
    <dsp:sp modelId="{A60F691D-216F-4E56-9054-35516B9980F6}">
      <dsp:nvSpPr>
        <dsp:cNvPr id="0" name=""/>
        <dsp:cNvSpPr/>
      </dsp:nvSpPr>
      <dsp:spPr>
        <a:xfrm>
          <a:off x="0" y="2283035"/>
          <a:ext cx="10572510" cy="7874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11D91B-F48B-4048-8851-7D1F8635B2C8}">
      <dsp:nvSpPr>
        <dsp:cNvPr id="0" name=""/>
        <dsp:cNvSpPr/>
      </dsp:nvSpPr>
      <dsp:spPr>
        <a:xfrm>
          <a:off x="238189" y="2460201"/>
          <a:ext cx="433495" cy="4330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388186-37B5-4EF6-B288-9FA6491867BB}">
      <dsp:nvSpPr>
        <dsp:cNvPr id="0" name=""/>
        <dsp:cNvSpPr/>
      </dsp:nvSpPr>
      <dsp:spPr>
        <a:xfrm>
          <a:off x="909873" y="2283035"/>
          <a:ext cx="9594436" cy="910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54" tIns="96354" rIns="96354" bIns="96354" numCol="1" spcCol="1270" anchor="ctr" anchorCtr="0">
          <a:noAutofit/>
        </a:bodyPr>
        <a:lstStyle/>
        <a:p>
          <a:pPr marL="0" lvl="0" indent="0" algn="l" defTabSz="622300">
            <a:lnSpc>
              <a:spcPct val="100000"/>
            </a:lnSpc>
            <a:spcBef>
              <a:spcPct val="0"/>
            </a:spcBef>
            <a:spcAft>
              <a:spcPct val="35000"/>
            </a:spcAft>
            <a:buNone/>
          </a:pPr>
          <a:r>
            <a:rPr lang="en-US" sz="1400" kern="1200" dirty="0"/>
            <a:t>In recent years, diet and physical activity patterns of the Indian population have undergone major changes. This trend is exemplified in the urban setting where industrialization and global influences are more prevalent. [3]</a:t>
          </a:r>
        </a:p>
      </dsp:txBody>
      <dsp:txXfrm>
        <a:off x="909873" y="2283035"/>
        <a:ext cx="9594436" cy="910434"/>
      </dsp:txXfrm>
    </dsp:sp>
    <dsp:sp modelId="{858D0357-C271-49A2-B3D3-C863EA20CD40}">
      <dsp:nvSpPr>
        <dsp:cNvPr id="0" name=""/>
        <dsp:cNvSpPr/>
      </dsp:nvSpPr>
      <dsp:spPr>
        <a:xfrm>
          <a:off x="0" y="3421079"/>
          <a:ext cx="10572510" cy="7874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03EE0E-A9C3-48FB-9D61-96053CACEA10}">
      <dsp:nvSpPr>
        <dsp:cNvPr id="0" name=""/>
        <dsp:cNvSpPr/>
      </dsp:nvSpPr>
      <dsp:spPr>
        <a:xfrm>
          <a:off x="238189" y="3598244"/>
          <a:ext cx="433495" cy="43307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708A29-539A-40F0-99DA-296DCE06D822}">
      <dsp:nvSpPr>
        <dsp:cNvPr id="0" name=""/>
        <dsp:cNvSpPr/>
      </dsp:nvSpPr>
      <dsp:spPr>
        <a:xfrm>
          <a:off x="909873" y="3331009"/>
          <a:ext cx="9594436" cy="910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54" tIns="96354" rIns="96354" bIns="96354" numCol="1" spcCol="1270" anchor="ctr" anchorCtr="0">
          <a:noAutofit/>
        </a:bodyPr>
        <a:lstStyle/>
        <a:p>
          <a:pPr marL="0" lvl="0" indent="0" algn="l" defTabSz="622300">
            <a:lnSpc>
              <a:spcPct val="100000"/>
            </a:lnSpc>
            <a:spcBef>
              <a:spcPct val="0"/>
            </a:spcBef>
            <a:spcAft>
              <a:spcPct val="35000"/>
            </a:spcAft>
            <a:buNone/>
          </a:pPr>
          <a:r>
            <a:rPr lang="en-US" sz="1400" kern="1200" dirty="0"/>
            <a:t>Convenience food culture has led to the consumption of processed foods which are refined and high in sugars, fats and salt. Increased consumption of these foods coupled with decreased physical activity has contributed to the rising rates of chronic lifestyle diseases among young adults.[4]</a:t>
          </a:r>
        </a:p>
      </dsp:txBody>
      <dsp:txXfrm>
        <a:off x="909873" y="3331009"/>
        <a:ext cx="9594436" cy="910434"/>
      </dsp:txXfrm>
    </dsp:sp>
    <dsp:sp modelId="{5798C0C9-EC8D-4F0E-BD8E-F2ACF409E3FA}">
      <dsp:nvSpPr>
        <dsp:cNvPr id="0" name=""/>
        <dsp:cNvSpPr/>
      </dsp:nvSpPr>
      <dsp:spPr>
        <a:xfrm>
          <a:off x="0" y="4559122"/>
          <a:ext cx="10572510" cy="7874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780C9E-93CE-4758-B99D-B0319F8F4543}">
      <dsp:nvSpPr>
        <dsp:cNvPr id="0" name=""/>
        <dsp:cNvSpPr/>
      </dsp:nvSpPr>
      <dsp:spPr>
        <a:xfrm>
          <a:off x="238189" y="4736288"/>
          <a:ext cx="433495" cy="43307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033253-0114-4FA8-BFC4-94E980212894}">
      <dsp:nvSpPr>
        <dsp:cNvPr id="0" name=""/>
        <dsp:cNvSpPr/>
      </dsp:nvSpPr>
      <dsp:spPr>
        <a:xfrm>
          <a:off x="909873" y="4469053"/>
          <a:ext cx="9594436" cy="910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54" tIns="96354" rIns="96354" bIns="96354" numCol="1" spcCol="1270" anchor="ctr" anchorCtr="0">
          <a:noAutofit/>
        </a:bodyPr>
        <a:lstStyle/>
        <a:p>
          <a:pPr marL="0" lvl="0" indent="0" algn="l" defTabSz="622300">
            <a:lnSpc>
              <a:spcPct val="100000"/>
            </a:lnSpc>
            <a:spcBef>
              <a:spcPct val="0"/>
            </a:spcBef>
            <a:spcAft>
              <a:spcPct val="35000"/>
            </a:spcAft>
            <a:buNone/>
          </a:pPr>
          <a:r>
            <a:rPr lang="en-IN" sz="1400" kern="1200" dirty="0"/>
            <a:t>Understanding the KAP among postgraduate students can help identify knowledge gaps, attitudinal barriers, and </a:t>
          </a:r>
          <a:r>
            <a:rPr lang="en-IN" sz="1400" kern="1200" dirty="0" err="1"/>
            <a:t>behavioral</a:t>
          </a:r>
          <a:r>
            <a:rPr lang="en-IN" sz="1400" kern="1200" dirty="0"/>
            <a:t> patterns that may hinder healthy eating and active living. For instance, its highlighted that although students often possess moderate knowledge about healthy eating, their practices do not reflect it, indicating a disconnection between knowledge and </a:t>
          </a:r>
          <a:r>
            <a:rPr lang="en-IN" sz="1400" kern="1200" dirty="0" err="1"/>
            <a:t>behavior</a:t>
          </a:r>
          <a:r>
            <a:rPr lang="en-IN" sz="1400" kern="1200" dirty="0"/>
            <a:t>.</a:t>
          </a:r>
          <a:endParaRPr lang="en-US" sz="1400" kern="1200" dirty="0"/>
        </a:p>
      </dsp:txBody>
      <dsp:txXfrm>
        <a:off x="909873" y="4469053"/>
        <a:ext cx="9594436" cy="9104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1B2BE-ED6C-456E-9999-28A2004178E3}">
      <dsp:nvSpPr>
        <dsp:cNvPr id="0" name=""/>
        <dsp:cNvSpPr/>
      </dsp:nvSpPr>
      <dsp:spPr>
        <a:xfrm>
          <a:off x="0" y="15020"/>
          <a:ext cx="11632553" cy="135083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Importance of Healthy Eating and Physical Activity</a:t>
          </a:r>
          <a:br>
            <a:rPr lang="en-US" sz="1300" kern="1200"/>
          </a:br>
          <a:r>
            <a:rPr lang="en-US" sz="1300" kern="1200"/>
            <a:t>Healthy eating habits and regular physical activity are vital for long-term health and prevention of chronic diseases. However, unhealthy dietary behaviors and sedentary lifestyles are common among young adults, especially postgraduate students, due to increased autonomy, academic stress, and irregular routines [6]</a:t>
          </a:r>
        </a:p>
      </dsp:txBody>
      <dsp:txXfrm>
        <a:off x="65942" y="80962"/>
        <a:ext cx="11500669" cy="1218954"/>
      </dsp:txXfrm>
    </dsp:sp>
    <dsp:sp modelId="{762194BA-B484-4689-AAC1-6B4DEF7F7356}">
      <dsp:nvSpPr>
        <dsp:cNvPr id="0" name=""/>
        <dsp:cNvSpPr/>
      </dsp:nvSpPr>
      <dsp:spPr>
        <a:xfrm>
          <a:off x="0" y="1403298"/>
          <a:ext cx="11632553" cy="135083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According to the International Journal of Behavioral Nutrition and Physical Activity, 65% of individuals in urban areas were classified as physically inactive, compared to 50% in rural regions. This highlights an urban-rural divide in lifestyle behaviors. [7]</a:t>
          </a:r>
        </a:p>
      </dsp:txBody>
      <dsp:txXfrm>
        <a:off x="65942" y="1469240"/>
        <a:ext cx="11500669" cy="1218954"/>
      </dsp:txXfrm>
    </dsp:sp>
    <dsp:sp modelId="{098F462B-A216-42DC-83CE-29E733817F17}">
      <dsp:nvSpPr>
        <dsp:cNvPr id="0" name=""/>
        <dsp:cNvSpPr/>
      </dsp:nvSpPr>
      <dsp:spPr>
        <a:xfrm>
          <a:off x="0" y="2791576"/>
          <a:ext cx="11632553" cy="135083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Data from the National Institute of Nutrition (NIN) show that North India, including Delhi, records lower intake of calories, protein, and carbohydrates than the national average. However, fat consumption is higher, with visible fats contributing 24% of total energy intake. Fruits and vegetables account for less than 3% of daily energy consumption, highlighting a poor dietary balance. [8]</a:t>
          </a:r>
        </a:p>
      </dsp:txBody>
      <dsp:txXfrm>
        <a:off x="65942" y="2857518"/>
        <a:ext cx="11500669" cy="1218954"/>
      </dsp:txXfrm>
    </dsp:sp>
    <dsp:sp modelId="{2E5FDF8E-78CE-4F60-99B8-D7055342EFE0}">
      <dsp:nvSpPr>
        <dsp:cNvPr id="0" name=""/>
        <dsp:cNvSpPr/>
      </dsp:nvSpPr>
      <dsp:spPr>
        <a:xfrm>
          <a:off x="0" y="4179854"/>
          <a:ext cx="11632553" cy="135083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According to the National Family Health Survey (NFHS-5, 2019–21), at the all-India level, obesity rates have increased compared to previous surveys. The data indicates a rising trend in both urban and rural populations, affecting people across all age groups. NFHS-5 also notes a rise in meat consumption, particularly among men, and that 52% of women consume green leafy vegetables daily. [9]</a:t>
          </a:r>
        </a:p>
        <a:p>
          <a:pPr marL="0" lvl="0" indent="0" algn="l" defTabSz="577850">
            <a:lnSpc>
              <a:spcPct val="90000"/>
            </a:lnSpc>
            <a:spcBef>
              <a:spcPct val="0"/>
            </a:spcBef>
            <a:spcAft>
              <a:spcPct val="35000"/>
            </a:spcAft>
            <a:buNone/>
          </a:pPr>
          <a:r>
            <a:rPr lang="en-IN" sz="1300" b="1" kern="1200" dirty="0"/>
            <a:t>Understanding the KAP among postgraduate students can help identify knowledge gaps, attitudinal barriers, and </a:t>
          </a:r>
          <a:r>
            <a:rPr lang="en-IN" sz="1300" b="1" kern="1200" dirty="0" err="1"/>
            <a:t>behavioral</a:t>
          </a:r>
          <a:r>
            <a:rPr lang="en-IN" sz="1300" b="1" kern="1200" dirty="0"/>
            <a:t> patterns that may hinder healthy eating and active living. For instance, its highlighted that although students often possess moderate knowledge about healthy eating, their practices do not reflect it, indicating a disconnection between knowledge and </a:t>
          </a:r>
          <a:r>
            <a:rPr lang="en-IN" sz="1300" b="1" kern="1200" dirty="0" err="1"/>
            <a:t>behavior</a:t>
          </a:r>
          <a:r>
            <a:rPr lang="en-IN" sz="1300" b="1" kern="1200" dirty="0"/>
            <a:t>.</a:t>
          </a:r>
          <a:endParaRPr lang="en-US" sz="1300" b="1" kern="1200" dirty="0"/>
        </a:p>
      </dsp:txBody>
      <dsp:txXfrm>
        <a:off x="65942" y="4245796"/>
        <a:ext cx="11500669" cy="12189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B4C5D3-6E5F-405D-AB2A-A48268941380}">
      <dsp:nvSpPr>
        <dsp:cNvPr id="0" name=""/>
        <dsp:cNvSpPr/>
      </dsp:nvSpPr>
      <dsp:spPr>
        <a:xfrm>
          <a:off x="0" y="494"/>
          <a:ext cx="10058399" cy="11570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A8D354-F8AC-4D24-A2B6-7CF54095E88B}">
      <dsp:nvSpPr>
        <dsp:cNvPr id="0" name=""/>
        <dsp:cNvSpPr/>
      </dsp:nvSpPr>
      <dsp:spPr>
        <a:xfrm>
          <a:off x="350018" y="260838"/>
          <a:ext cx="636397" cy="6363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76B171-C747-413A-90AC-7288ECDBC07D}">
      <dsp:nvSpPr>
        <dsp:cNvPr id="0" name=""/>
        <dsp:cNvSpPr/>
      </dsp:nvSpPr>
      <dsp:spPr>
        <a:xfrm>
          <a:off x="1336435" y="494"/>
          <a:ext cx="8721964"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marL="0" lvl="0" indent="0" algn="l" defTabSz="1066800">
            <a:lnSpc>
              <a:spcPct val="100000"/>
            </a:lnSpc>
            <a:spcBef>
              <a:spcPct val="0"/>
            </a:spcBef>
            <a:spcAft>
              <a:spcPct val="35000"/>
            </a:spcAft>
            <a:buNone/>
          </a:pPr>
          <a:r>
            <a:rPr lang="en-IN" sz="2400" kern="1200"/>
            <a:t>To assess the knowledge of postgraduate students in New Delhi regarding healthy eating patterns and physical activity.</a:t>
          </a:r>
          <a:endParaRPr lang="en-US" sz="2400" kern="1200"/>
        </a:p>
      </dsp:txBody>
      <dsp:txXfrm>
        <a:off x="1336435" y="494"/>
        <a:ext cx="8721964" cy="1157086"/>
      </dsp:txXfrm>
    </dsp:sp>
    <dsp:sp modelId="{70E6DC1D-7B39-463B-AAF1-CFAEEB5EB8FD}">
      <dsp:nvSpPr>
        <dsp:cNvPr id="0" name=""/>
        <dsp:cNvSpPr/>
      </dsp:nvSpPr>
      <dsp:spPr>
        <a:xfrm>
          <a:off x="0" y="1446852"/>
          <a:ext cx="10058399" cy="11570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A58C59-557B-4276-B684-1D17F97B633E}">
      <dsp:nvSpPr>
        <dsp:cNvPr id="0" name=""/>
        <dsp:cNvSpPr/>
      </dsp:nvSpPr>
      <dsp:spPr>
        <a:xfrm>
          <a:off x="350018" y="1707197"/>
          <a:ext cx="636397" cy="6363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34D3B5-F7F8-4C60-993A-99ED28F5D579}">
      <dsp:nvSpPr>
        <dsp:cNvPr id="0" name=""/>
        <dsp:cNvSpPr/>
      </dsp:nvSpPr>
      <dsp:spPr>
        <a:xfrm>
          <a:off x="1336435" y="1446852"/>
          <a:ext cx="8721964"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marL="0" lvl="0" indent="0" algn="l" defTabSz="1066800">
            <a:lnSpc>
              <a:spcPct val="100000"/>
            </a:lnSpc>
            <a:spcBef>
              <a:spcPct val="0"/>
            </a:spcBef>
            <a:spcAft>
              <a:spcPct val="35000"/>
            </a:spcAft>
            <a:buNone/>
          </a:pPr>
          <a:r>
            <a:rPr lang="en-IN" sz="2400" kern="1200"/>
            <a:t>To examine the attitudes of postgraduate students towards healthy eating and regular physical activity.</a:t>
          </a:r>
          <a:endParaRPr lang="en-US" sz="2400" kern="1200"/>
        </a:p>
      </dsp:txBody>
      <dsp:txXfrm>
        <a:off x="1336435" y="1446852"/>
        <a:ext cx="8721964" cy="1157086"/>
      </dsp:txXfrm>
    </dsp:sp>
    <dsp:sp modelId="{8962E849-5AD9-4D11-A734-F61C15E26876}">
      <dsp:nvSpPr>
        <dsp:cNvPr id="0" name=""/>
        <dsp:cNvSpPr/>
      </dsp:nvSpPr>
      <dsp:spPr>
        <a:xfrm>
          <a:off x="0" y="2893210"/>
          <a:ext cx="10058399" cy="11570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0E2C58-D456-4874-8A2F-E3C1E83D5F6F}">
      <dsp:nvSpPr>
        <dsp:cNvPr id="0" name=""/>
        <dsp:cNvSpPr/>
      </dsp:nvSpPr>
      <dsp:spPr>
        <a:xfrm>
          <a:off x="350018" y="3153555"/>
          <a:ext cx="636397" cy="63639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BCFE12-681C-438E-8359-6420FB620DD5}">
      <dsp:nvSpPr>
        <dsp:cNvPr id="0" name=""/>
        <dsp:cNvSpPr/>
      </dsp:nvSpPr>
      <dsp:spPr>
        <a:xfrm>
          <a:off x="1336435" y="2893210"/>
          <a:ext cx="8721964"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marL="0" lvl="0" indent="0" algn="l" defTabSz="1066800">
            <a:lnSpc>
              <a:spcPct val="100000"/>
            </a:lnSpc>
            <a:spcBef>
              <a:spcPct val="0"/>
            </a:spcBef>
            <a:spcAft>
              <a:spcPct val="35000"/>
            </a:spcAft>
            <a:buNone/>
          </a:pPr>
          <a:r>
            <a:rPr lang="en-IN" sz="2400" kern="1200"/>
            <a:t>To analyze the eating and physical activity practices of postgraduate students.</a:t>
          </a:r>
          <a:endParaRPr lang="en-US" sz="2400" kern="1200"/>
        </a:p>
      </dsp:txBody>
      <dsp:txXfrm>
        <a:off x="1336435" y="2893210"/>
        <a:ext cx="8721964" cy="11570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0C04A-A194-45BA-8B7D-9DE5DA322FB1}">
      <dsp:nvSpPr>
        <dsp:cNvPr id="0" name=""/>
        <dsp:cNvSpPr/>
      </dsp:nvSpPr>
      <dsp:spPr>
        <a:xfrm>
          <a:off x="0" y="1302"/>
          <a:ext cx="10256243" cy="6603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354481-7E4B-48B1-9F94-22A2FF499770}">
      <dsp:nvSpPr>
        <dsp:cNvPr id="0" name=""/>
        <dsp:cNvSpPr/>
      </dsp:nvSpPr>
      <dsp:spPr>
        <a:xfrm>
          <a:off x="199759" y="149884"/>
          <a:ext cx="363198" cy="3631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A6B0E7-FD12-4284-8675-A33443BEA88F}">
      <dsp:nvSpPr>
        <dsp:cNvPr id="0" name=""/>
        <dsp:cNvSpPr/>
      </dsp:nvSpPr>
      <dsp:spPr>
        <a:xfrm>
          <a:off x="762717" y="1302"/>
          <a:ext cx="9493525" cy="660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88" tIns="69888" rIns="69888" bIns="69888" numCol="1" spcCol="1270" anchor="ctr" anchorCtr="0">
          <a:noAutofit/>
        </a:bodyPr>
        <a:lstStyle/>
        <a:p>
          <a:pPr marL="0" lvl="0" indent="0" algn="l" defTabSz="755650">
            <a:lnSpc>
              <a:spcPct val="100000"/>
            </a:lnSpc>
            <a:spcBef>
              <a:spcPct val="0"/>
            </a:spcBef>
            <a:spcAft>
              <a:spcPct val="35000"/>
            </a:spcAft>
            <a:buNone/>
          </a:pPr>
          <a:r>
            <a:rPr lang="en-US" sz="1700" kern="1200"/>
            <a:t>The study assessed knowledge, attitude, and practice (KAP) related to food habits and physical activity among 95 postgraduate students in New Delhi.</a:t>
          </a:r>
        </a:p>
      </dsp:txBody>
      <dsp:txXfrm>
        <a:off x="762717" y="1302"/>
        <a:ext cx="9493525" cy="660361"/>
      </dsp:txXfrm>
    </dsp:sp>
    <dsp:sp modelId="{F59E2A31-8220-4AEF-8C03-BDC8C3354AFD}">
      <dsp:nvSpPr>
        <dsp:cNvPr id="0" name=""/>
        <dsp:cNvSpPr/>
      </dsp:nvSpPr>
      <dsp:spPr>
        <a:xfrm>
          <a:off x="0" y="826754"/>
          <a:ext cx="10256243" cy="6603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7371C1-66A3-46DF-AB92-C1208046B840}">
      <dsp:nvSpPr>
        <dsp:cNvPr id="0" name=""/>
        <dsp:cNvSpPr/>
      </dsp:nvSpPr>
      <dsp:spPr>
        <a:xfrm>
          <a:off x="199759" y="975335"/>
          <a:ext cx="363198" cy="3631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6076C9-A66D-4493-9AC1-64678187B2F8}">
      <dsp:nvSpPr>
        <dsp:cNvPr id="0" name=""/>
        <dsp:cNvSpPr/>
      </dsp:nvSpPr>
      <dsp:spPr>
        <a:xfrm>
          <a:off x="762717" y="826754"/>
          <a:ext cx="9493525" cy="660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88" tIns="69888" rIns="69888" bIns="69888" numCol="1" spcCol="1270" anchor="ctr" anchorCtr="0">
          <a:noAutofit/>
        </a:bodyPr>
        <a:lstStyle/>
        <a:p>
          <a:pPr marL="0" lvl="0" indent="0" algn="l" defTabSz="755650">
            <a:lnSpc>
              <a:spcPct val="100000"/>
            </a:lnSpc>
            <a:spcBef>
              <a:spcPct val="0"/>
            </a:spcBef>
            <a:spcAft>
              <a:spcPct val="35000"/>
            </a:spcAft>
            <a:buNone/>
          </a:pPr>
          <a:r>
            <a:rPr lang="en-US" sz="1700" b="1" kern="1200"/>
            <a:t>Knowledge:</a:t>
          </a:r>
          <a:r>
            <a:rPr lang="en-US" sz="1700" kern="1200"/>
            <a:t> Students showed good awareness (mean score: 4.94/6) about healthy eating and exercise.</a:t>
          </a:r>
        </a:p>
      </dsp:txBody>
      <dsp:txXfrm>
        <a:off x="762717" y="826754"/>
        <a:ext cx="9493525" cy="660361"/>
      </dsp:txXfrm>
    </dsp:sp>
    <dsp:sp modelId="{5FC3BB30-1605-4DA0-8D5D-201D1EAB1A1C}">
      <dsp:nvSpPr>
        <dsp:cNvPr id="0" name=""/>
        <dsp:cNvSpPr/>
      </dsp:nvSpPr>
      <dsp:spPr>
        <a:xfrm>
          <a:off x="0" y="1652205"/>
          <a:ext cx="10256243" cy="6603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5D485B-C78A-44E4-824C-9DFBFC4DFF3F}">
      <dsp:nvSpPr>
        <dsp:cNvPr id="0" name=""/>
        <dsp:cNvSpPr/>
      </dsp:nvSpPr>
      <dsp:spPr>
        <a:xfrm>
          <a:off x="199759" y="1800786"/>
          <a:ext cx="363198" cy="3631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9DDFFC-F2C5-4AD0-9074-956E83B23246}">
      <dsp:nvSpPr>
        <dsp:cNvPr id="0" name=""/>
        <dsp:cNvSpPr/>
      </dsp:nvSpPr>
      <dsp:spPr>
        <a:xfrm>
          <a:off x="762717" y="1652205"/>
          <a:ext cx="9493525" cy="660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88" tIns="69888" rIns="69888" bIns="69888" numCol="1" spcCol="1270" anchor="ctr" anchorCtr="0">
          <a:noAutofit/>
        </a:bodyPr>
        <a:lstStyle/>
        <a:p>
          <a:pPr marL="0" lvl="0" indent="0" algn="l" defTabSz="755650">
            <a:lnSpc>
              <a:spcPct val="100000"/>
            </a:lnSpc>
            <a:spcBef>
              <a:spcPct val="0"/>
            </a:spcBef>
            <a:spcAft>
              <a:spcPct val="35000"/>
            </a:spcAft>
            <a:buNone/>
          </a:pPr>
          <a:r>
            <a:rPr lang="en-US" sz="1700" b="1" kern="1200"/>
            <a:t>Attitude:</a:t>
          </a:r>
          <a:r>
            <a:rPr lang="en-US" sz="1700" kern="1200"/>
            <a:t> Most had a positive mindset (mean: 19.9/26), recognizing the importance of healthy habits.</a:t>
          </a:r>
        </a:p>
      </dsp:txBody>
      <dsp:txXfrm>
        <a:off x="762717" y="1652205"/>
        <a:ext cx="9493525" cy="660361"/>
      </dsp:txXfrm>
    </dsp:sp>
    <dsp:sp modelId="{6BCB2E03-7D07-4D6D-821F-ED3385EE4B46}">
      <dsp:nvSpPr>
        <dsp:cNvPr id="0" name=""/>
        <dsp:cNvSpPr/>
      </dsp:nvSpPr>
      <dsp:spPr>
        <a:xfrm>
          <a:off x="0" y="2477656"/>
          <a:ext cx="10256243" cy="6603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77D5DF-E80C-4CF1-BCF1-D4E7779DFD4A}">
      <dsp:nvSpPr>
        <dsp:cNvPr id="0" name=""/>
        <dsp:cNvSpPr/>
      </dsp:nvSpPr>
      <dsp:spPr>
        <a:xfrm>
          <a:off x="199759" y="2626238"/>
          <a:ext cx="363198" cy="36319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6DEA63-7AB1-46D8-BF47-551F97CD37C3}">
      <dsp:nvSpPr>
        <dsp:cNvPr id="0" name=""/>
        <dsp:cNvSpPr/>
      </dsp:nvSpPr>
      <dsp:spPr>
        <a:xfrm>
          <a:off x="762717" y="2477656"/>
          <a:ext cx="9493525" cy="660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888" tIns="69888" rIns="69888" bIns="69888" numCol="1" spcCol="1270" anchor="ctr" anchorCtr="0">
          <a:noAutofit/>
        </a:bodyPr>
        <a:lstStyle/>
        <a:p>
          <a:pPr marL="0" lvl="0" indent="0" algn="l" defTabSz="755650">
            <a:lnSpc>
              <a:spcPct val="100000"/>
            </a:lnSpc>
            <a:spcBef>
              <a:spcPct val="0"/>
            </a:spcBef>
            <a:spcAft>
              <a:spcPct val="35000"/>
            </a:spcAft>
            <a:buNone/>
          </a:pPr>
          <a:r>
            <a:rPr lang="en-US" sz="1700" b="1" kern="1200" dirty="0"/>
            <a:t>Practice:</a:t>
          </a:r>
          <a:r>
            <a:rPr lang="en-US" sz="1700" kern="1200" dirty="0"/>
            <a:t> Despite this, actual behavior lagged (mean: 8.47/12), with many regularly eating unhealthy food and lacking physical activity.</a:t>
          </a:r>
        </a:p>
      </dsp:txBody>
      <dsp:txXfrm>
        <a:off x="762717" y="2477656"/>
        <a:ext cx="9493525" cy="6603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1C8021-1C9E-42B7-BCAB-FB915D8A374C}">
      <dsp:nvSpPr>
        <dsp:cNvPr id="0" name=""/>
        <dsp:cNvSpPr/>
      </dsp:nvSpPr>
      <dsp:spPr>
        <a:xfrm>
          <a:off x="2599152" y="1733370"/>
          <a:ext cx="567061" cy="91440"/>
        </a:xfrm>
        <a:custGeom>
          <a:avLst/>
          <a:gdLst/>
          <a:ahLst/>
          <a:cxnLst/>
          <a:rect l="0" t="0" r="0" b="0"/>
          <a:pathLst>
            <a:path>
              <a:moveTo>
                <a:pt x="0" y="45720"/>
              </a:moveTo>
              <a:lnTo>
                <a:pt x="567061"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67741" y="1776102"/>
        <a:ext cx="29883" cy="5976"/>
      </dsp:txXfrm>
    </dsp:sp>
    <dsp:sp modelId="{C8617088-4D44-4202-8DCD-C83FF67498F6}">
      <dsp:nvSpPr>
        <dsp:cNvPr id="0" name=""/>
        <dsp:cNvSpPr/>
      </dsp:nvSpPr>
      <dsp:spPr>
        <a:xfrm>
          <a:off x="2425" y="999532"/>
          <a:ext cx="2598526" cy="15591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330" tIns="133655" rIns="127330" bIns="133655" numCol="1" spcCol="1270" anchor="ctr" anchorCtr="0">
          <a:noAutofit/>
        </a:bodyPr>
        <a:lstStyle/>
        <a:p>
          <a:pPr marL="0" lvl="0" indent="0" algn="ctr" defTabSz="577850">
            <a:lnSpc>
              <a:spcPct val="90000"/>
            </a:lnSpc>
            <a:spcBef>
              <a:spcPct val="0"/>
            </a:spcBef>
            <a:spcAft>
              <a:spcPct val="35000"/>
            </a:spcAft>
            <a:buNone/>
          </a:pPr>
          <a:r>
            <a:rPr lang="en-US" sz="1300" b="0" i="0" kern="1200" baseline="0"/>
            <a:t>The study highlights a </a:t>
          </a:r>
          <a:r>
            <a:rPr lang="en-US" sz="1300" b="1" i="0" kern="1200" baseline="0"/>
            <a:t>strong awareness</a:t>
          </a:r>
          <a:r>
            <a:rPr lang="en-US" sz="1300" b="0" i="0" kern="1200" baseline="0"/>
            <a:t> and </a:t>
          </a:r>
          <a:r>
            <a:rPr lang="en-US" sz="1300" b="1" i="0" kern="1200" baseline="0"/>
            <a:t>positive mindset</a:t>
          </a:r>
          <a:r>
            <a:rPr lang="en-US" sz="1300" b="0" i="0" kern="1200" baseline="0"/>
            <a:t> among postgraduate students regarding healthy lifestyle choices.</a:t>
          </a:r>
          <a:endParaRPr lang="en-US" sz="1300" kern="1200"/>
        </a:p>
      </dsp:txBody>
      <dsp:txXfrm>
        <a:off x="2425" y="999532"/>
        <a:ext cx="2598526" cy="1559116"/>
      </dsp:txXfrm>
    </dsp:sp>
    <dsp:sp modelId="{A1BED949-26D3-4EFE-99A4-44A9245EB74A}">
      <dsp:nvSpPr>
        <dsp:cNvPr id="0" name=""/>
        <dsp:cNvSpPr/>
      </dsp:nvSpPr>
      <dsp:spPr>
        <a:xfrm>
          <a:off x="5795340" y="1733370"/>
          <a:ext cx="567061" cy="91440"/>
        </a:xfrm>
        <a:custGeom>
          <a:avLst/>
          <a:gdLst/>
          <a:ahLst/>
          <a:cxnLst/>
          <a:rect l="0" t="0" r="0" b="0"/>
          <a:pathLst>
            <a:path>
              <a:moveTo>
                <a:pt x="0" y="45720"/>
              </a:moveTo>
              <a:lnTo>
                <a:pt x="567061"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63929" y="1776102"/>
        <a:ext cx="29883" cy="5976"/>
      </dsp:txXfrm>
    </dsp:sp>
    <dsp:sp modelId="{C1C50D9F-C67B-4A2F-8685-89177060C757}">
      <dsp:nvSpPr>
        <dsp:cNvPr id="0" name=""/>
        <dsp:cNvSpPr/>
      </dsp:nvSpPr>
      <dsp:spPr>
        <a:xfrm>
          <a:off x="3198613" y="999532"/>
          <a:ext cx="2598526" cy="15591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330" tIns="133655" rIns="127330" bIns="133655" numCol="1" spcCol="1270" anchor="ctr" anchorCtr="0">
          <a:noAutofit/>
        </a:bodyPr>
        <a:lstStyle/>
        <a:p>
          <a:pPr marL="0" lvl="0" indent="0" algn="ctr" defTabSz="577850">
            <a:lnSpc>
              <a:spcPct val="90000"/>
            </a:lnSpc>
            <a:spcBef>
              <a:spcPct val="0"/>
            </a:spcBef>
            <a:spcAft>
              <a:spcPct val="35000"/>
            </a:spcAft>
            <a:buNone/>
          </a:pPr>
          <a:r>
            <a:rPr lang="en-US" sz="1300" b="0" i="0" kern="1200" baseline="0"/>
            <a:t>However, a </a:t>
          </a:r>
          <a:r>
            <a:rPr lang="en-US" sz="1300" b="1" i="0" kern="1200" baseline="0"/>
            <a:t>gap exists between what students know and how they behave</a:t>
          </a:r>
          <a:r>
            <a:rPr lang="en-US" sz="1300" b="0" i="0" kern="1200" baseline="0"/>
            <a:t>, largely due to lifestyle constraints, convenience, and behavioral factors.</a:t>
          </a:r>
          <a:endParaRPr lang="en-US" sz="1300" kern="1200"/>
        </a:p>
      </dsp:txBody>
      <dsp:txXfrm>
        <a:off x="3198613" y="999532"/>
        <a:ext cx="2598526" cy="1559116"/>
      </dsp:txXfrm>
    </dsp:sp>
    <dsp:sp modelId="{BAB63D93-64FD-4007-9809-FF8A3BCC76FE}">
      <dsp:nvSpPr>
        <dsp:cNvPr id="0" name=""/>
        <dsp:cNvSpPr/>
      </dsp:nvSpPr>
      <dsp:spPr>
        <a:xfrm>
          <a:off x="8991528" y="1733370"/>
          <a:ext cx="567061" cy="91440"/>
        </a:xfrm>
        <a:custGeom>
          <a:avLst/>
          <a:gdLst/>
          <a:ahLst/>
          <a:cxnLst/>
          <a:rect l="0" t="0" r="0" b="0"/>
          <a:pathLst>
            <a:path>
              <a:moveTo>
                <a:pt x="0" y="45720"/>
              </a:moveTo>
              <a:lnTo>
                <a:pt x="567061"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260117" y="1776102"/>
        <a:ext cx="29883" cy="5976"/>
      </dsp:txXfrm>
    </dsp:sp>
    <dsp:sp modelId="{3FC62A57-C84F-4155-B9FC-FE2077536D55}">
      <dsp:nvSpPr>
        <dsp:cNvPr id="0" name=""/>
        <dsp:cNvSpPr/>
      </dsp:nvSpPr>
      <dsp:spPr>
        <a:xfrm>
          <a:off x="6394801" y="999532"/>
          <a:ext cx="2598526" cy="15591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330" tIns="133655" rIns="127330" bIns="133655" numCol="1" spcCol="1270" anchor="ctr" anchorCtr="0">
          <a:noAutofit/>
        </a:bodyPr>
        <a:lstStyle/>
        <a:p>
          <a:pPr marL="0" lvl="0" indent="0" algn="ctr" defTabSz="577850">
            <a:lnSpc>
              <a:spcPct val="90000"/>
            </a:lnSpc>
            <a:spcBef>
              <a:spcPct val="0"/>
            </a:spcBef>
            <a:spcAft>
              <a:spcPct val="35000"/>
            </a:spcAft>
            <a:buNone/>
          </a:pPr>
          <a:r>
            <a:rPr lang="en-US" sz="1300" b="0" i="0" kern="1200" baseline="0"/>
            <a:t>Statistically significant correlations suggest that </a:t>
          </a:r>
          <a:r>
            <a:rPr lang="en-US" sz="1300" b="1" i="0" kern="1200" baseline="0"/>
            <a:t>enhancing knowledge and attitudes can support better practices</a:t>
          </a:r>
          <a:r>
            <a:rPr lang="en-US" sz="1300" b="0" i="0" kern="1200" baseline="0"/>
            <a:t>, though additional motivation and support systems are required.</a:t>
          </a:r>
          <a:endParaRPr lang="en-US" sz="1300" kern="1200"/>
        </a:p>
      </dsp:txBody>
      <dsp:txXfrm>
        <a:off x="6394801" y="999532"/>
        <a:ext cx="2598526" cy="1559116"/>
      </dsp:txXfrm>
    </dsp:sp>
    <dsp:sp modelId="{34EA91DE-D76B-41C3-87B5-4F9150307A61}">
      <dsp:nvSpPr>
        <dsp:cNvPr id="0" name=""/>
        <dsp:cNvSpPr/>
      </dsp:nvSpPr>
      <dsp:spPr>
        <a:xfrm>
          <a:off x="1301689" y="2556848"/>
          <a:ext cx="9588563" cy="567061"/>
        </a:xfrm>
        <a:custGeom>
          <a:avLst/>
          <a:gdLst/>
          <a:ahLst/>
          <a:cxnLst/>
          <a:rect l="0" t="0" r="0" b="0"/>
          <a:pathLst>
            <a:path>
              <a:moveTo>
                <a:pt x="9588563" y="0"/>
              </a:moveTo>
              <a:lnTo>
                <a:pt x="9588563" y="300630"/>
              </a:lnTo>
              <a:lnTo>
                <a:pt x="0" y="300630"/>
              </a:lnTo>
              <a:lnTo>
                <a:pt x="0" y="567061"/>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55791" y="2837391"/>
        <a:ext cx="480358" cy="5976"/>
      </dsp:txXfrm>
    </dsp:sp>
    <dsp:sp modelId="{2F469865-D3E4-4842-8B3C-69F237E5AFD2}">
      <dsp:nvSpPr>
        <dsp:cNvPr id="0" name=""/>
        <dsp:cNvSpPr/>
      </dsp:nvSpPr>
      <dsp:spPr>
        <a:xfrm>
          <a:off x="9590989" y="999532"/>
          <a:ext cx="2598526" cy="15591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330" tIns="133655" rIns="127330" bIns="133655" numCol="1" spcCol="1270" anchor="ctr" anchorCtr="0">
          <a:noAutofit/>
        </a:bodyPr>
        <a:lstStyle/>
        <a:p>
          <a:pPr marL="0" lvl="0" indent="0" algn="ctr" defTabSz="577850">
            <a:lnSpc>
              <a:spcPct val="90000"/>
            </a:lnSpc>
            <a:spcBef>
              <a:spcPct val="0"/>
            </a:spcBef>
            <a:spcAft>
              <a:spcPct val="35000"/>
            </a:spcAft>
            <a:buNone/>
          </a:pPr>
          <a:r>
            <a:rPr lang="en-US" sz="1300" b="0" i="0" kern="1200" baseline="0"/>
            <a:t>The findings emphasize the need for:</a:t>
          </a:r>
          <a:endParaRPr lang="en-US" sz="1300" kern="1200"/>
        </a:p>
      </dsp:txBody>
      <dsp:txXfrm>
        <a:off x="9590989" y="999532"/>
        <a:ext cx="2598526" cy="1559116"/>
      </dsp:txXfrm>
    </dsp:sp>
    <dsp:sp modelId="{A42FE924-D91E-4391-9BD5-0AF467F9186C}">
      <dsp:nvSpPr>
        <dsp:cNvPr id="0" name=""/>
        <dsp:cNvSpPr/>
      </dsp:nvSpPr>
      <dsp:spPr>
        <a:xfrm>
          <a:off x="2599152" y="3890148"/>
          <a:ext cx="567061" cy="91440"/>
        </a:xfrm>
        <a:custGeom>
          <a:avLst/>
          <a:gdLst/>
          <a:ahLst/>
          <a:cxnLst/>
          <a:rect l="0" t="0" r="0" b="0"/>
          <a:pathLst>
            <a:path>
              <a:moveTo>
                <a:pt x="0" y="45720"/>
              </a:moveTo>
              <a:lnTo>
                <a:pt x="567061"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67741" y="3932879"/>
        <a:ext cx="29883" cy="5976"/>
      </dsp:txXfrm>
    </dsp:sp>
    <dsp:sp modelId="{E3320FD5-95C2-4A43-A0DA-76201C76B417}">
      <dsp:nvSpPr>
        <dsp:cNvPr id="0" name=""/>
        <dsp:cNvSpPr/>
      </dsp:nvSpPr>
      <dsp:spPr>
        <a:xfrm>
          <a:off x="2425" y="3156310"/>
          <a:ext cx="2598526" cy="15591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330" tIns="133655" rIns="127330" bIns="133655" numCol="1" spcCol="1270" anchor="ctr" anchorCtr="0">
          <a:noAutofit/>
        </a:bodyPr>
        <a:lstStyle/>
        <a:p>
          <a:pPr marL="0" lvl="0" indent="0" algn="ctr" defTabSz="577850">
            <a:lnSpc>
              <a:spcPct val="90000"/>
            </a:lnSpc>
            <a:spcBef>
              <a:spcPct val="0"/>
            </a:spcBef>
            <a:spcAft>
              <a:spcPct val="35000"/>
            </a:spcAft>
            <a:buNone/>
          </a:pPr>
          <a:r>
            <a:rPr lang="en-US" sz="1300" b="1" i="0" kern="1200" baseline="0"/>
            <a:t>Targeted behavior change communication</a:t>
          </a:r>
          <a:endParaRPr lang="en-US" sz="1300" kern="1200"/>
        </a:p>
      </dsp:txBody>
      <dsp:txXfrm>
        <a:off x="2425" y="3156310"/>
        <a:ext cx="2598526" cy="1559116"/>
      </dsp:txXfrm>
    </dsp:sp>
    <dsp:sp modelId="{34D0B503-F98D-43DC-9008-9E054063B0E7}">
      <dsp:nvSpPr>
        <dsp:cNvPr id="0" name=""/>
        <dsp:cNvSpPr/>
      </dsp:nvSpPr>
      <dsp:spPr>
        <a:xfrm>
          <a:off x="5795340" y="3890148"/>
          <a:ext cx="567061" cy="91440"/>
        </a:xfrm>
        <a:custGeom>
          <a:avLst/>
          <a:gdLst/>
          <a:ahLst/>
          <a:cxnLst/>
          <a:rect l="0" t="0" r="0" b="0"/>
          <a:pathLst>
            <a:path>
              <a:moveTo>
                <a:pt x="0" y="45720"/>
              </a:moveTo>
              <a:lnTo>
                <a:pt x="567061"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63929" y="3932879"/>
        <a:ext cx="29883" cy="5976"/>
      </dsp:txXfrm>
    </dsp:sp>
    <dsp:sp modelId="{75054E2E-B7FE-4044-B145-86170F17E650}">
      <dsp:nvSpPr>
        <dsp:cNvPr id="0" name=""/>
        <dsp:cNvSpPr/>
      </dsp:nvSpPr>
      <dsp:spPr>
        <a:xfrm>
          <a:off x="3198613" y="3156310"/>
          <a:ext cx="2598526" cy="15591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330" tIns="133655" rIns="127330" bIns="133655" numCol="1" spcCol="1270" anchor="ctr" anchorCtr="0">
          <a:noAutofit/>
        </a:bodyPr>
        <a:lstStyle/>
        <a:p>
          <a:pPr marL="0" lvl="0" indent="0" algn="ctr" defTabSz="577850">
            <a:lnSpc>
              <a:spcPct val="90000"/>
            </a:lnSpc>
            <a:spcBef>
              <a:spcPct val="0"/>
            </a:spcBef>
            <a:spcAft>
              <a:spcPct val="35000"/>
            </a:spcAft>
            <a:buNone/>
          </a:pPr>
          <a:r>
            <a:rPr lang="en-US" sz="1300" b="1" i="0" kern="1200" baseline="0"/>
            <a:t>University-level health programs</a:t>
          </a:r>
          <a:endParaRPr lang="en-US" sz="1300" kern="1200"/>
        </a:p>
      </dsp:txBody>
      <dsp:txXfrm>
        <a:off x="3198613" y="3156310"/>
        <a:ext cx="2598526" cy="1559116"/>
      </dsp:txXfrm>
    </dsp:sp>
    <dsp:sp modelId="{D45E8E78-FD19-448A-9CAD-84CEFDFE4300}">
      <dsp:nvSpPr>
        <dsp:cNvPr id="0" name=""/>
        <dsp:cNvSpPr/>
      </dsp:nvSpPr>
      <dsp:spPr>
        <a:xfrm>
          <a:off x="8991528" y="3890148"/>
          <a:ext cx="567061" cy="91440"/>
        </a:xfrm>
        <a:custGeom>
          <a:avLst/>
          <a:gdLst/>
          <a:ahLst/>
          <a:cxnLst/>
          <a:rect l="0" t="0" r="0" b="0"/>
          <a:pathLst>
            <a:path>
              <a:moveTo>
                <a:pt x="0" y="45720"/>
              </a:moveTo>
              <a:lnTo>
                <a:pt x="567061" y="45720"/>
              </a:lnTo>
            </a:path>
          </a:pathLst>
        </a:custGeom>
        <a:noFill/>
        <a:ln w="6350"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260117" y="3932879"/>
        <a:ext cx="29883" cy="5976"/>
      </dsp:txXfrm>
    </dsp:sp>
    <dsp:sp modelId="{78130DE0-8DE2-4EBF-83A5-46C844681AAA}">
      <dsp:nvSpPr>
        <dsp:cNvPr id="0" name=""/>
        <dsp:cNvSpPr/>
      </dsp:nvSpPr>
      <dsp:spPr>
        <a:xfrm>
          <a:off x="6394801" y="3156310"/>
          <a:ext cx="2598526" cy="15591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330" tIns="133655" rIns="127330" bIns="133655" numCol="1" spcCol="1270" anchor="ctr" anchorCtr="0">
          <a:noAutofit/>
        </a:bodyPr>
        <a:lstStyle/>
        <a:p>
          <a:pPr marL="0" lvl="0" indent="0" algn="ctr" defTabSz="577850">
            <a:lnSpc>
              <a:spcPct val="90000"/>
            </a:lnSpc>
            <a:spcBef>
              <a:spcPct val="0"/>
            </a:spcBef>
            <a:spcAft>
              <a:spcPct val="35000"/>
            </a:spcAft>
            <a:buNone/>
          </a:pPr>
          <a:r>
            <a:rPr lang="en-US" sz="1300" b="1" i="0" kern="1200" baseline="0"/>
            <a:t>Practical tools</a:t>
          </a:r>
          <a:r>
            <a:rPr lang="en-US" sz="1300" b="0" i="0" kern="1200" baseline="0"/>
            <a:t> to convert awareness into action</a:t>
          </a:r>
          <a:endParaRPr lang="en-US" sz="1300" kern="1200"/>
        </a:p>
      </dsp:txBody>
      <dsp:txXfrm>
        <a:off x="6394801" y="3156310"/>
        <a:ext cx="2598526" cy="1559116"/>
      </dsp:txXfrm>
    </dsp:sp>
    <dsp:sp modelId="{7D2C7D93-964C-41F5-956F-B339429C7A30}">
      <dsp:nvSpPr>
        <dsp:cNvPr id="0" name=""/>
        <dsp:cNvSpPr/>
      </dsp:nvSpPr>
      <dsp:spPr>
        <a:xfrm>
          <a:off x="9590989" y="3156310"/>
          <a:ext cx="2598526" cy="155911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330" tIns="133655" rIns="127330" bIns="133655" numCol="1" spcCol="1270" anchor="ctr" anchorCtr="0">
          <a:noAutofit/>
        </a:bodyPr>
        <a:lstStyle/>
        <a:p>
          <a:pPr marL="0" lvl="0" indent="0" algn="ctr" defTabSz="577850">
            <a:lnSpc>
              <a:spcPct val="90000"/>
            </a:lnSpc>
            <a:spcBef>
              <a:spcPct val="0"/>
            </a:spcBef>
            <a:spcAft>
              <a:spcPct val="35000"/>
            </a:spcAft>
            <a:buNone/>
          </a:pPr>
          <a:r>
            <a:rPr lang="en-US" sz="1300" b="0" i="0" kern="1200" baseline="0"/>
            <a:t>Overall, the study underscores that </a:t>
          </a:r>
          <a:r>
            <a:rPr lang="en-US" sz="1300" b="1" i="0" kern="1200" baseline="0"/>
            <a:t>educated youth still require structured support</a:t>
          </a:r>
          <a:r>
            <a:rPr lang="en-US" sz="1300" b="0" i="0" kern="1200" baseline="0"/>
            <a:t> to consistently adopt healthy eating and physical activity habits.</a:t>
          </a:r>
          <a:endParaRPr lang="en-US" sz="1300" kern="1200"/>
        </a:p>
      </dsp:txBody>
      <dsp:txXfrm>
        <a:off x="9590989" y="3156310"/>
        <a:ext cx="2598526" cy="15591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478EBB-CFCD-4553-9574-C2C8C137D810}">
      <dsp:nvSpPr>
        <dsp:cNvPr id="0" name=""/>
        <dsp:cNvSpPr/>
      </dsp:nvSpPr>
      <dsp:spPr>
        <a:xfrm>
          <a:off x="2044598" y="223"/>
          <a:ext cx="8178393" cy="3018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684" tIns="76679" rIns="158684" bIns="76679" numCol="1" spcCol="1270" anchor="ctr" anchorCtr="0">
          <a:noAutofit/>
        </a:bodyPr>
        <a:lstStyle/>
        <a:p>
          <a:pPr marL="0" lvl="0" indent="0" algn="l" defTabSz="488950">
            <a:lnSpc>
              <a:spcPct val="90000"/>
            </a:lnSpc>
            <a:spcBef>
              <a:spcPct val="0"/>
            </a:spcBef>
            <a:spcAft>
              <a:spcPct val="35000"/>
            </a:spcAft>
            <a:buNone/>
          </a:pPr>
          <a:r>
            <a:rPr lang="en-US" sz="1100" kern="1200" dirty="0"/>
            <a:t>Train healthcare workers to educate families about obesity risks and healthy habits.</a:t>
          </a:r>
        </a:p>
      </dsp:txBody>
      <dsp:txXfrm>
        <a:off x="2044598" y="223"/>
        <a:ext cx="8178393" cy="301885"/>
      </dsp:txXfrm>
    </dsp:sp>
    <dsp:sp modelId="{FB9EABB2-BC27-4180-B5A2-BD83706BB5D3}">
      <dsp:nvSpPr>
        <dsp:cNvPr id="0" name=""/>
        <dsp:cNvSpPr/>
      </dsp:nvSpPr>
      <dsp:spPr>
        <a:xfrm>
          <a:off x="0" y="223"/>
          <a:ext cx="2044598" cy="30188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93" tIns="29820" rIns="108193" bIns="29820" numCol="1" spcCol="1270" anchor="ctr" anchorCtr="0">
          <a:noAutofit/>
        </a:bodyPr>
        <a:lstStyle/>
        <a:p>
          <a:pPr marL="0" lvl="0" indent="0" algn="ctr" defTabSz="622300">
            <a:lnSpc>
              <a:spcPct val="90000"/>
            </a:lnSpc>
            <a:spcBef>
              <a:spcPct val="0"/>
            </a:spcBef>
            <a:spcAft>
              <a:spcPct val="35000"/>
            </a:spcAft>
            <a:buNone/>
          </a:pPr>
          <a:r>
            <a:rPr lang="en-US" sz="1400" kern="1200"/>
            <a:t>Train</a:t>
          </a:r>
        </a:p>
      </dsp:txBody>
      <dsp:txXfrm>
        <a:off x="0" y="223"/>
        <a:ext cx="2044598" cy="301885"/>
      </dsp:txXfrm>
    </dsp:sp>
    <dsp:sp modelId="{E4890335-74F6-48A6-91DB-A8CB66D7CA04}">
      <dsp:nvSpPr>
        <dsp:cNvPr id="0" name=""/>
        <dsp:cNvSpPr/>
      </dsp:nvSpPr>
      <dsp:spPr>
        <a:xfrm>
          <a:off x="2044598" y="320222"/>
          <a:ext cx="8178393" cy="3018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684" tIns="76679" rIns="158684" bIns="76679" numCol="1" spcCol="1270" anchor="ctr" anchorCtr="0">
          <a:noAutofit/>
        </a:bodyPr>
        <a:lstStyle/>
        <a:p>
          <a:pPr marL="0" lvl="0" indent="0" algn="l" defTabSz="488950">
            <a:lnSpc>
              <a:spcPct val="90000"/>
            </a:lnSpc>
            <a:spcBef>
              <a:spcPct val="0"/>
            </a:spcBef>
            <a:spcAft>
              <a:spcPct val="35000"/>
            </a:spcAft>
            <a:buNone/>
          </a:pPr>
          <a:r>
            <a:rPr lang="en-US" sz="1100" kern="1200" dirty="0"/>
            <a:t>Integrate obesity prevention into existing health programs (like NP-NCD, POSHAN Abhiyaan).</a:t>
          </a:r>
        </a:p>
      </dsp:txBody>
      <dsp:txXfrm>
        <a:off x="2044598" y="320222"/>
        <a:ext cx="8178393" cy="301885"/>
      </dsp:txXfrm>
    </dsp:sp>
    <dsp:sp modelId="{EACDA529-BBE2-43D0-98E2-6B5310B41ECB}">
      <dsp:nvSpPr>
        <dsp:cNvPr id="0" name=""/>
        <dsp:cNvSpPr/>
      </dsp:nvSpPr>
      <dsp:spPr>
        <a:xfrm>
          <a:off x="0" y="320222"/>
          <a:ext cx="2044598" cy="30188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93" tIns="29820" rIns="108193" bIns="29820" numCol="1" spcCol="1270" anchor="ctr" anchorCtr="0">
          <a:noAutofit/>
        </a:bodyPr>
        <a:lstStyle/>
        <a:p>
          <a:pPr marL="0" lvl="0" indent="0" algn="ctr" defTabSz="622300">
            <a:lnSpc>
              <a:spcPct val="90000"/>
            </a:lnSpc>
            <a:spcBef>
              <a:spcPct val="0"/>
            </a:spcBef>
            <a:spcAft>
              <a:spcPct val="35000"/>
            </a:spcAft>
            <a:buNone/>
          </a:pPr>
          <a:r>
            <a:rPr lang="en-US" sz="1400" kern="1200"/>
            <a:t>Integrate</a:t>
          </a:r>
        </a:p>
      </dsp:txBody>
      <dsp:txXfrm>
        <a:off x="0" y="320222"/>
        <a:ext cx="2044598" cy="301885"/>
      </dsp:txXfrm>
    </dsp:sp>
    <dsp:sp modelId="{4F0CCF45-E643-4824-98F5-A0EF220B5551}">
      <dsp:nvSpPr>
        <dsp:cNvPr id="0" name=""/>
        <dsp:cNvSpPr/>
      </dsp:nvSpPr>
      <dsp:spPr>
        <a:xfrm>
          <a:off x="2044598" y="640220"/>
          <a:ext cx="8178393" cy="3018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684" tIns="76679" rIns="158684" bIns="76679" numCol="1" spcCol="1270" anchor="ctr" anchorCtr="0">
          <a:noAutofit/>
        </a:bodyPr>
        <a:lstStyle/>
        <a:p>
          <a:pPr marL="0" lvl="0" indent="0" algn="l" defTabSz="488950">
            <a:lnSpc>
              <a:spcPct val="90000"/>
            </a:lnSpc>
            <a:spcBef>
              <a:spcPct val="0"/>
            </a:spcBef>
            <a:spcAft>
              <a:spcPct val="35000"/>
            </a:spcAft>
            <a:buNone/>
          </a:pPr>
          <a:r>
            <a:rPr lang="en-US" sz="1100" kern="1200"/>
            <a:t>Launch national-level health campaigns to promote healthy eating and physical activity.</a:t>
          </a:r>
        </a:p>
      </dsp:txBody>
      <dsp:txXfrm>
        <a:off x="2044598" y="640220"/>
        <a:ext cx="8178393" cy="301885"/>
      </dsp:txXfrm>
    </dsp:sp>
    <dsp:sp modelId="{16313EDF-CD7D-4B92-A154-85B97DFD5371}">
      <dsp:nvSpPr>
        <dsp:cNvPr id="0" name=""/>
        <dsp:cNvSpPr/>
      </dsp:nvSpPr>
      <dsp:spPr>
        <a:xfrm>
          <a:off x="0" y="640220"/>
          <a:ext cx="2044598" cy="30188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93" tIns="29820" rIns="108193" bIns="29820" numCol="1" spcCol="1270" anchor="ctr" anchorCtr="0">
          <a:noAutofit/>
        </a:bodyPr>
        <a:lstStyle/>
        <a:p>
          <a:pPr marL="0" lvl="0" indent="0" algn="ctr" defTabSz="622300">
            <a:lnSpc>
              <a:spcPct val="90000"/>
            </a:lnSpc>
            <a:spcBef>
              <a:spcPct val="0"/>
            </a:spcBef>
            <a:spcAft>
              <a:spcPct val="35000"/>
            </a:spcAft>
            <a:buNone/>
          </a:pPr>
          <a:r>
            <a:rPr lang="en-US" sz="1400" kern="1200"/>
            <a:t>Launch</a:t>
          </a:r>
        </a:p>
      </dsp:txBody>
      <dsp:txXfrm>
        <a:off x="0" y="640220"/>
        <a:ext cx="2044598" cy="301885"/>
      </dsp:txXfrm>
    </dsp:sp>
    <dsp:sp modelId="{789D3F01-4E74-46AD-9E92-2C0443B1FFAB}">
      <dsp:nvSpPr>
        <dsp:cNvPr id="0" name=""/>
        <dsp:cNvSpPr/>
      </dsp:nvSpPr>
      <dsp:spPr>
        <a:xfrm>
          <a:off x="2044598" y="960219"/>
          <a:ext cx="8178393" cy="3018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684" tIns="76679" rIns="158684" bIns="76679" numCol="1" spcCol="1270" anchor="ctr" anchorCtr="0">
          <a:noAutofit/>
        </a:bodyPr>
        <a:lstStyle/>
        <a:p>
          <a:pPr marL="0" lvl="0" indent="0" algn="l" defTabSz="488950">
            <a:lnSpc>
              <a:spcPct val="90000"/>
            </a:lnSpc>
            <a:spcBef>
              <a:spcPct val="0"/>
            </a:spcBef>
            <a:spcAft>
              <a:spcPct val="35000"/>
            </a:spcAft>
            <a:buNone/>
          </a:pPr>
          <a:r>
            <a:rPr lang="en-US" sz="1100" kern="1200"/>
            <a:t>Use simple, local-language messages to improve health literacy.</a:t>
          </a:r>
        </a:p>
      </dsp:txBody>
      <dsp:txXfrm>
        <a:off x="2044598" y="960219"/>
        <a:ext cx="8178393" cy="301885"/>
      </dsp:txXfrm>
    </dsp:sp>
    <dsp:sp modelId="{7FC73EB9-D31A-4BA2-8E9E-A994F587C1D7}">
      <dsp:nvSpPr>
        <dsp:cNvPr id="0" name=""/>
        <dsp:cNvSpPr/>
      </dsp:nvSpPr>
      <dsp:spPr>
        <a:xfrm>
          <a:off x="0" y="960219"/>
          <a:ext cx="2044598" cy="30188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93" tIns="29820" rIns="108193" bIns="29820" numCol="1" spcCol="1270" anchor="ctr" anchorCtr="0">
          <a:noAutofit/>
        </a:bodyPr>
        <a:lstStyle/>
        <a:p>
          <a:pPr marL="0" lvl="0" indent="0" algn="ctr" defTabSz="622300">
            <a:lnSpc>
              <a:spcPct val="90000"/>
            </a:lnSpc>
            <a:spcBef>
              <a:spcPct val="0"/>
            </a:spcBef>
            <a:spcAft>
              <a:spcPct val="35000"/>
            </a:spcAft>
            <a:buNone/>
          </a:pPr>
          <a:r>
            <a:rPr lang="en-US" sz="1400" kern="1200"/>
            <a:t>Use</a:t>
          </a:r>
        </a:p>
      </dsp:txBody>
      <dsp:txXfrm>
        <a:off x="0" y="960219"/>
        <a:ext cx="2044598" cy="301885"/>
      </dsp:txXfrm>
    </dsp:sp>
    <dsp:sp modelId="{3933341C-7FA7-427D-80F9-7D4C35F2B12D}">
      <dsp:nvSpPr>
        <dsp:cNvPr id="0" name=""/>
        <dsp:cNvSpPr/>
      </dsp:nvSpPr>
      <dsp:spPr>
        <a:xfrm>
          <a:off x="2044598" y="1280218"/>
          <a:ext cx="8178393" cy="3018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684" tIns="76679" rIns="158684" bIns="76679" numCol="1" spcCol="1270" anchor="ctr" anchorCtr="0">
          <a:noAutofit/>
        </a:bodyPr>
        <a:lstStyle/>
        <a:p>
          <a:pPr marL="0" lvl="0" indent="0" algn="l" defTabSz="488950">
            <a:lnSpc>
              <a:spcPct val="90000"/>
            </a:lnSpc>
            <a:spcBef>
              <a:spcPct val="0"/>
            </a:spcBef>
            <a:spcAft>
              <a:spcPct val="35000"/>
            </a:spcAft>
            <a:buNone/>
          </a:pPr>
          <a:r>
            <a:rPr lang="en-US" sz="1100" kern="1200"/>
            <a:t>Enforce strict food labeling for salt, sugar, and fat content.</a:t>
          </a:r>
        </a:p>
      </dsp:txBody>
      <dsp:txXfrm>
        <a:off x="2044598" y="1280218"/>
        <a:ext cx="8178393" cy="301885"/>
      </dsp:txXfrm>
    </dsp:sp>
    <dsp:sp modelId="{09EC8FB7-BAEB-47F9-865B-20A301F14176}">
      <dsp:nvSpPr>
        <dsp:cNvPr id="0" name=""/>
        <dsp:cNvSpPr/>
      </dsp:nvSpPr>
      <dsp:spPr>
        <a:xfrm>
          <a:off x="0" y="1280218"/>
          <a:ext cx="2044598" cy="30188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93" tIns="29820" rIns="108193" bIns="29820" numCol="1" spcCol="1270" anchor="ctr" anchorCtr="0">
          <a:noAutofit/>
        </a:bodyPr>
        <a:lstStyle/>
        <a:p>
          <a:pPr marL="0" lvl="0" indent="0" algn="ctr" defTabSz="622300">
            <a:lnSpc>
              <a:spcPct val="90000"/>
            </a:lnSpc>
            <a:spcBef>
              <a:spcPct val="0"/>
            </a:spcBef>
            <a:spcAft>
              <a:spcPct val="35000"/>
            </a:spcAft>
            <a:buNone/>
          </a:pPr>
          <a:r>
            <a:rPr lang="en-US" sz="1400" kern="1200" dirty="0"/>
            <a:t>Enforce</a:t>
          </a:r>
        </a:p>
      </dsp:txBody>
      <dsp:txXfrm>
        <a:off x="0" y="1280218"/>
        <a:ext cx="2044598" cy="301885"/>
      </dsp:txXfrm>
    </dsp:sp>
    <dsp:sp modelId="{6447EC19-8F29-4514-90D9-A9B932A198F2}">
      <dsp:nvSpPr>
        <dsp:cNvPr id="0" name=""/>
        <dsp:cNvSpPr/>
      </dsp:nvSpPr>
      <dsp:spPr>
        <a:xfrm>
          <a:off x="2044598" y="1600216"/>
          <a:ext cx="8178393" cy="3018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684" tIns="76679" rIns="158684" bIns="76679" numCol="1" spcCol="1270" anchor="ctr" anchorCtr="0">
          <a:noAutofit/>
        </a:bodyPr>
        <a:lstStyle/>
        <a:p>
          <a:pPr marL="0" lvl="0" indent="0" algn="l" defTabSz="488950">
            <a:lnSpc>
              <a:spcPct val="90000"/>
            </a:lnSpc>
            <a:spcBef>
              <a:spcPct val="0"/>
            </a:spcBef>
            <a:spcAft>
              <a:spcPct val="35000"/>
            </a:spcAft>
            <a:buNone/>
          </a:pPr>
          <a:r>
            <a:rPr lang="en-US" sz="1100" kern="1200"/>
            <a:t>Tax sugary and ultra-processed foods to discourage their consumption.</a:t>
          </a:r>
        </a:p>
      </dsp:txBody>
      <dsp:txXfrm>
        <a:off x="2044598" y="1600216"/>
        <a:ext cx="8178393" cy="301885"/>
      </dsp:txXfrm>
    </dsp:sp>
    <dsp:sp modelId="{FCA39A03-5380-409D-9FAB-E79FCDF3FE29}">
      <dsp:nvSpPr>
        <dsp:cNvPr id="0" name=""/>
        <dsp:cNvSpPr/>
      </dsp:nvSpPr>
      <dsp:spPr>
        <a:xfrm>
          <a:off x="0" y="1600216"/>
          <a:ext cx="2044598" cy="30188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93" tIns="29820" rIns="108193" bIns="29820" numCol="1" spcCol="1270" anchor="ctr" anchorCtr="0">
          <a:noAutofit/>
        </a:bodyPr>
        <a:lstStyle/>
        <a:p>
          <a:pPr marL="0" lvl="0" indent="0" algn="ctr" defTabSz="622300">
            <a:lnSpc>
              <a:spcPct val="90000"/>
            </a:lnSpc>
            <a:spcBef>
              <a:spcPct val="0"/>
            </a:spcBef>
            <a:spcAft>
              <a:spcPct val="35000"/>
            </a:spcAft>
            <a:buNone/>
          </a:pPr>
          <a:r>
            <a:rPr lang="en-US" sz="1400" kern="1200"/>
            <a:t>Tax</a:t>
          </a:r>
        </a:p>
      </dsp:txBody>
      <dsp:txXfrm>
        <a:off x="0" y="1600216"/>
        <a:ext cx="2044598" cy="301885"/>
      </dsp:txXfrm>
    </dsp:sp>
    <dsp:sp modelId="{D15BD305-1F53-4934-94AA-460C6DB14AED}">
      <dsp:nvSpPr>
        <dsp:cNvPr id="0" name=""/>
        <dsp:cNvSpPr/>
      </dsp:nvSpPr>
      <dsp:spPr>
        <a:xfrm>
          <a:off x="2044598" y="1920215"/>
          <a:ext cx="8178393" cy="3018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684" tIns="76679" rIns="158684" bIns="76679" numCol="1" spcCol="1270" anchor="ctr" anchorCtr="0">
          <a:noAutofit/>
        </a:bodyPr>
        <a:lstStyle/>
        <a:p>
          <a:pPr marL="0" lvl="0" indent="0" algn="l" defTabSz="488950">
            <a:lnSpc>
              <a:spcPct val="90000"/>
            </a:lnSpc>
            <a:spcBef>
              <a:spcPct val="0"/>
            </a:spcBef>
            <a:spcAft>
              <a:spcPct val="35000"/>
            </a:spcAft>
            <a:buNone/>
          </a:pPr>
          <a:r>
            <a:rPr lang="en-US" sz="1100" kern="1200"/>
            <a:t>Ban or restrict unhealthy food marketing, especially to children.</a:t>
          </a:r>
        </a:p>
      </dsp:txBody>
      <dsp:txXfrm>
        <a:off x="2044598" y="1920215"/>
        <a:ext cx="8178393" cy="301885"/>
      </dsp:txXfrm>
    </dsp:sp>
    <dsp:sp modelId="{B92E9F81-3D4A-48B8-B2B9-F990487B48D9}">
      <dsp:nvSpPr>
        <dsp:cNvPr id="0" name=""/>
        <dsp:cNvSpPr/>
      </dsp:nvSpPr>
      <dsp:spPr>
        <a:xfrm>
          <a:off x="0" y="1920215"/>
          <a:ext cx="2044598" cy="30188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93" tIns="29820" rIns="108193" bIns="29820" numCol="1" spcCol="1270" anchor="ctr" anchorCtr="0">
          <a:noAutofit/>
        </a:bodyPr>
        <a:lstStyle/>
        <a:p>
          <a:pPr marL="0" lvl="0" indent="0" algn="ctr" defTabSz="622300">
            <a:lnSpc>
              <a:spcPct val="90000"/>
            </a:lnSpc>
            <a:spcBef>
              <a:spcPct val="0"/>
            </a:spcBef>
            <a:spcAft>
              <a:spcPct val="35000"/>
            </a:spcAft>
            <a:buNone/>
          </a:pPr>
          <a:r>
            <a:rPr lang="en-US" sz="1400" kern="1200"/>
            <a:t>Ban or restrict</a:t>
          </a:r>
        </a:p>
      </dsp:txBody>
      <dsp:txXfrm>
        <a:off x="0" y="1920215"/>
        <a:ext cx="2044598" cy="301885"/>
      </dsp:txXfrm>
    </dsp:sp>
    <dsp:sp modelId="{F5624B80-B903-4C07-AAEF-966BBE311A58}">
      <dsp:nvSpPr>
        <dsp:cNvPr id="0" name=""/>
        <dsp:cNvSpPr/>
      </dsp:nvSpPr>
      <dsp:spPr>
        <a:xfrm>
          <a:off x="2044598" y="2240214"/>
          <a:ext cx="8178393" cy="3018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684" tIns="76679" rIns="158684" bIns="76679" numCol="1" spcCol="1270" anchor="ctr" anchorCtr="0">
          <a:noAutofit/>
        </a:bodyPr>
        <a:lstStyle/>
        <a:p>
          <a:pPr marL="0" lvl="0" indent="0" algn="l" defTabSz="488950">
            <a:lnSpc>
              <a:spcPct val="90000"/>
            </a:lnSpc>
            <a:spcBef>
              <a:spcPct val="0"/>
            </a:spcBef>
            <a:spcAft>
              <a:spcPct val="35000"/>
            </a:spcAft>
            <a:buNone/>
          </a:pPr>
          <a:r>
            <a:rPr lang="en-US" sz="1100" kern="1200"/>
            <a:t>Make healthy foods more available and affordable in schools, workplaces, and public spaces.</a:t>
          </a:r>
        </a:p>
      </dsp:txBody>
      <dsp:txXfrm>
        <a:off x="2044598" y="2240214"/>
        <a:ext cx="8178393" cy="301885"/>
      </dsp:txXfrm>
    </dsp:sp>
    <dsp:sp modelId="{27099404-3861-4BC2-8F07-11CF70F0C4BB}">
      <dsp:nvSpPr>
        <dsp:cNvPr id="0" name=""/>
        <dsp:cNvSpPr/>
      </dsp:nvSpPr>
      <dsp:spPr>
        <a:xfrm>
          <a:off x="0" y="2240214"/>
          <a:ext cx="2044598" cy="30188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93" tIns="29820" rIns="108193" bIns="29820" numCol="1" spcCol="1270" anchor="ctr" anchorCtr="0">
          <a:noAutofit/>
        </a:bodyPr>
        <a:lstStyle/>
        <a:p>
          <a:pPr marL="0" lvl="0" indent="0" algn="ctr" defTabSz="622300">
            <a:lnSpc>
              <a:spcPct val="90000"/>
            </a:lnSpc>
            <a:spcBef>
              <a:spcPct val="0"/>
            </a:spcBef>
            <a:spcAft>
              <a:spcPct val="35000"/>
            </a:spcAft>
            <a:buNone/>
          </a:pPr>
          <a:r>
            <a:rPr lang="en-US" sz="1400" kern="1200"/>
            <a:t>Make</a:t>
          </a:r>
        </a:p>
      </dsp:txBody>
      <dsp:txXfrm>
        <a:off x="0" y="2240214"/>
        <a:ext cx="2044598" cy="301885"/>
      </dsp:txXfrm>
    </dsp:sp>
    <dsp:sp modelId="{4F90C418-67E7-4EF6-B52B-9C5265722035}">
      <dsp:nvSpPr>
        <dsp:cNvPr id="0" name=""/>
        <dsp:cNvSpPr/>
      </dsp:nvSpPr>
      <dsp:spPr>
        <a:xfrm>
          <a:off x="2044598" y="2560212"/>
          <a:ext cx="8178393" cy="3018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684" tIns="76679" rIns="158684" bIns="76679" numCol="1" spcCol="1270" anchor="ctr" anchorCtr="0">
          <a:noAutofit/>
        </a:bodyPr>
        <a:lstStyle/>
        <a:p>
          <a:pPr marL="0" lvl="0" indent="0" algn="l" defTabSz="488950">
            <a:lnSpc>
              <a:spcPct val="90000"/>
            </a:lnSpc>
            <a:spcBef>
              <a:spcPct val="0"/>
            </a:spcBef>
            <a:spcAft>
              <a:spcPct val="35000"/>
            </a:spcAft>
            <a:buNone/>
          </a:pPr>
          <a:r>
            <a:rPr lang="en-US" sz="1100" kern="1200" dirty="0"/>
            <a:t>Build infrastructure to support physical activity in schools and offices.</a:t>
          </a:r>
        </a:p>
      </dsp:txBody>
      <dsp:txXfrm>
        <a:off x="2044598" y="2560212"/>
        <a:ext cx="8178393" cy="301885"/>
      </dsp:txXfrm>
    </dsp:sp>
    <dsp:sp modelId="{B2FB21DF-0EFA-4416-9BB1-8D6D13A03F73}">
      <dsp:nvSpPr>
        <dsp:cNvPr id="0" name=""/>
        <dsp:cNvSpPr/>
      </dsp:nvSpPr>
      <dsp:spPr>
        <a:xfrm>
          <a:off x="0" y="2560212"/>
          <a:ext cx="2044598" cy="30188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93" tIns="29820" rIns="108193" bIns="29820" numCol="1" spcCol="1270" anchor="ctr" anchorCtr="0">
          <a:noAutofit/>
        </a:bodyPr>
        <a:lstStyle/>
        <a:p>
          <a:pPr marL="0" lvl="0" indent="0" algn="ctr" defTabSz="622300">
            <a:lnSpc>
              <a:spcPct val="90000"/>
            </a:lnSpc>
            <a:spcBef>
              <a:spcPct val="0"/>
            </a:spcBef>
            <a:spcAft>
              <a:spcPct val="35000"/>
            </a:spcAft>
            <a:buNone/>
          </a:pPr>
          <a:r>
            <a:rPr lang="en-US" sz="1400" kern="1200"/>
            <a:t>Build</a:t>
          </a:r>
        </a:p>
      </dsp:txBody>
      <dsp:txXfrm>
        <a:off x="0" y="2560212"/>
        <a:ext cx="2044598" cy="3018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BF8DB1-54DF-46D5-B785-70542BA3A8EC}">
      <dsp:nvSpPr>
        <dsp:cNvPr id="0" name=""/>
        <dsp:cNvSpPr/>
      </dsp:nvSpPr>
      <dsp:spPr>
        <a:xfrm>
          <a:off x="0" y="239035"/>
          <a:ext cx="11255616" cy="4943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IN" sz="1300" kern="1200"/>
            <a:t>1.Sethi S, Rastogi M. Perception of healthy eating: role of knowledge, attitude, and practices. SALT J Sci Res Healthc. 2023 Sep 11;3(2):16–23.</a:t>
          </a:r>
          <a:endParaRPr lang="en-US" sz="1300" kern="1200"/>
        </a:p>
      </dsp:txBody>
      <dsp:txXfrm>
        <a:off x="24131" y="263166"/>
        <a:ext cx="11207354" cy="446063"/>
      </dsp:txXfrm>
    </dsp:sp>
    <dsp:sp modelId="{89F51121-197D-488E-8798-BD54763229F0}">
      <dsp:nvSpPr>
        <dsp:cNvPr id="0" name=""/>
        <dsp:cNvSpPr/>
      </dsp:nvSpPr>
      <dsp:spPr>
        <a:xfrm>
          <a:off x="0" y="770800"/>
          <a:ext cx="11255616" cy="4943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IN" sz="1300" kern="1200"/>
            <a:t>2.Ravula P, Kasala K, Das A. Knowledge, attitudes, and practices of vulnerable populations for achieving sustainable dietary practices in India. SAGE Open. 2024;14(3). doi:10.1177/21582440241266695</a:t>
          </a:r>
          <a:endParaRPr lang="en-US" sz="1300" kern="1200"/>
        </a:p>
      </dsp:txBody>
      <dsp:txXfrm>
        <a:off x="24131" y="794931"/>
        <a:ext cx="11207354" cy="446063"/>
      </dsp:txXfrm>
    </dsp:sp>
    <dsp:sp modelId="{CAB2658C-A0C9-4F69-8772-C1326341FDB1}">
      <dsp:nvSpPr>
        <dsp:cNvPr id="0" name=""/>
        <dsp:cNvSpPr/>
      </dsp:nvSpPr>
      <dsp:spPr>
        <a:xfrm>
          <a:off x="0" y="1302565"/>
          <a:ext cx="11255616" cy="4943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IN" sz="1300" kern="1200"/>
            <a:t>3.Hansaram NC, Sharma JK, Rani N, Sinha B. Food safety knowledge, attitudes, and practices (KAP) among nursing students: a cross-sectional survey. Indian J Nutri. 2022;9(1):246.</a:t>
          </a:r>
          <a:endParaRPr lang="en-US" sz="1300" kern="1200"/>
        </a:p>
      </dsp:txBody>
      <dsp:txXfrm>
        <a:off x="24131" y="1326696"/>
        <a:ext cx="11207354" cy="446063"/>
      </dsp:txXfrm>
    </dsp:sp>
    <dsp:sp modelId="{4A31E7A3-FE2B-44ED-AC41-4FA5CD40416F}">
      <dsp:nvSpPr>
        <dsp:cNvPr id="0" name=""/>
        <dsp:cNvSpPr/>
      </dsp:nvSpPr>
      <dsp:spPr>
        <a:xfrm>
          <a:off x="0" y="1834330"/>
          <a:ext cx="11255616" cy="4943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IN" sz="1300" kern="1200"/>
            <a:t>4. Liu KSN, Chen JY, Sun KS, Tsang JPY, Ip P, Lam CLK. Adolescent knowledge, attitudes and practices of healthy eating: findings of qualitative interviews among Hong Kong families. Nutrients. 2022 Jul;14(14):2857.</a:t>
          </a:r>
          <a:endParaRPr lang="en-US" sz="1300" kern="1200"/>
        </a:p>
      </dsp:txBody>
      <dsp:txXfrm>
        <a:off x="24131" y="1858461"/>
        <a:ext cx="11207354" cy="446063"/>
      </dsp:txXfrm>
    </dsp:sp>
    <dsp:sp modelId="{8BDDCF89-6AB5-4781-9C8A-CE5F41282032}">
      <dsp:nvSpPr>
        <dsp:cNvPr id="0" name=""/>
        <dsp:cNvSpPr/>
      </dsp:nvSpPr>
      <dsp:spPr>
        <a:xfrm>
          <a:off x="0" y="2366096"/>
          <a:ext cx="11255616" cy="4943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IN" sz="1300" kern="1200"/>
            <a:t>5. S, Murthy P, Arora M. Knowledge, attitude, and behaviours on diet, physical activity, and tobacco use among school students: A cross-sectional study in two Indian states. F1000Res. 2021 Jul 7;10:544. doi: 10.12688/f1000research.51136.2. PMID: 34745560; PMCID: PMC8543165.</a:t>
          </a:r>
          <a:endParaRPr lang="en-US" sz="1300" kern="1200"/>
        </a:p>
      </dsp:txBody>
      <dsp:txXfrm>
        <a:off x="24131" y="2390227"/>
        <a:ext cx="11207354" cy="446063"/>
      </dsp:txXfrm>
    </dsp:sp>
    <dsp:sp modelId="{F9AE7F43-BC11-4573-99AA-54624C87C2BE}">
      <dsp:nvSpPr>
        <dsp:cNvPr id="0" name=""/>
        <dsp:cNvSpPr/>
      </dsp:nvSpPr>
      <dsp:spPr>
        <a:xfrm>
          <a:off x="0" y="2897861"/>
          <a:ext cx="11255616" cy="4943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IN" sz="1300" kern="1200"/>
            <a:t>6.Hansaram, Nemkholam C, Jitendra KS, Neelima R, Babita S. Food Safety Knowledge, Attitudes, and Practices (KAP) Among Nursing Students: A Cross-Sectional Survey. Indian J Nutri. 2022;9(1): 246.</a:t>
          </a:r>
          <a:endParaRPr lang="en-US" sz="1300" kern="1200"/>
        </a:p>
      </dsp:txBody>
      <dsp:txXfrm>
        <a:off x="24131" y="2921992"/>
        <a:ext cx="11207354" cy="446063"/>
      </dsp:txXfrm>
    </dsp:sp>
    <dsp:sp modelId="{0C496170-CB2C-4358-964F-0B4E7937FAB2}">
      <dsp:nvSpPr>
        <dsp:cNvPr id="0" name=""/>
        <dsp:cNvSpPr/>
      </dsp:nvSpPr>
      <dsp:spPr>
        <a:xfrm>
          <a:off x="0" y="3429626"/>
          <a:ext cx="11255616" cy="4943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7. Press Information Bureau. Towards a Fit and Healthy India: Combating Obesity Through Collective Action [press release]. 2024 May 29 [cited 2025 Jun 16]. Available from: https://www.pib.gov.in/PressReleaseIframePage.aspx?PRID=2107179**</a:t>
          </a:r>
        </a:p>
      </dsp:txBody>
      <dsp:txXfrm>
        <a:off x="24131" y="3453757"/>
        <a:ext cx="11207354" cy="446063"/>
      </dsp:txXfrm>
    </dsp:sp>
    <dsp:sp modelId="{8EA987F7-F892-4FA9-8EAB-68F3E375B2D2}">
      <dsp:nvSpPr>
        <dsp:cNvPr id="0" name=""/>
        <dsp:cNvSpPr/>
      </dsp:nvSpPr>
      <dsp:spPr>
        <a:xfrm>
          <a:off x="0" y="3961391"/>
          <a:ext cx="11255616" cy="4943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8. Bauman AE, Reis RS, Sallis JF, Wells JC, Loos RJF, Martin BW. Correlates of physical activity: why are some people physically active and others not? Lancet. 2012 Jul 21;380(9838):258-71.</a:t>
          </a:r>
        </a:p>
      </dsp:txBody>
      <dsp:txXfrm>
        <a:off x="24131" y="3985522"/>
        <a:ext cx="11207354" cy="446063"/>
      </dsp:txXfrm>
    </dsp:sp>
    <dsp:sp modelId="{E8375782-3D7D-4DF7-A9E9-A6F48217A6C2}">
      <dsp:nvSpPr>
        <dsp:cNvPr id="0" name=""/>
        <dsp:cNvSpPr/>
      </dsp:nvSpPr>
      <dsp:spPr>
        <a:xfrm>
          <a:off x="0" y="4493156"/>
          <a:ext cx="11255616" cy="4943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9.National Institute of Nutrition. Dietary Guidelines for Indians – A Manual. 2nd ed. Hyderabad: Indian Council of Medical Research; 2011.</a:t>
          </a:r>
        </a:p>
      </dsp:txBody>
      <dsp:txXfrm>
        <a:off x="24131" y="4517287"/>
        <a:ext cx="11207354" cy="44606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109088892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19-06-2025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26AD20E6-394B-4DF0-96A5-9647FF39C943}" type="slidenum">
              <a:rPr lang="en-IN" smtClean="0"/>
              <a:t>‹#›</a:t>
            </a:fld>
            <a:endParaRPr lang="en-IN"/>
          </a:p>
        </p:txBody>
      </p:sp>
    </p:spTree>
    <p:extLst>
      <p:ext uri="{BB962C8B-B14F-4D97-AF65-F5344CB8AC3E}">
        <p14:creationId xmlns:p14="http://schemas.microsoft.com/office/powerpoint/2010/main" val="345387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19-06-2025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6095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19-06-2025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1064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19-06-2025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55856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D685ADF-9D55-472F-A142-0A5A20BA4577}" type="datetime1">
              <a:rPr lang="en-IN" smtClean="0"/>
              <a:t>19-06-2025</a:t>
            </a:fld>
            <a:endParaRPr lang="en-IN"/>
          </a:p>
        </p:txBody>
      </p:sp>
      <p:sp>
        <p:nvSpPr>
          <p:cNvPr id="5" name="Footer Placeholder 4"/>
          <p:cNvSpPr>
            <a:spLocks noGrp="1"/>
          </p:cNvSpPr>
          <p:nvPr>
            <p:ph type="ftr" sz="quarter" idx="11"/>
          </p:nvPr>
        </p:nvSpPr>
        <p:spPr>
          <a:xfrm>
            <a:off x="2182708" y="6272784"/>
            <a:ext cx="6327648" cy="365125"/>
          </a:xfrm>
        </p:spPr>
        <p:txBody>
          <a:bodyPr/>
          <a:lstStyle/>
          <a:p>
            <a:r>
              <a:rPr lang="en-US"/>
              <a:t>You are not allowed to add slides to this presentation</a:t>
            </a:r>
            <a:endParaRPr lang="en-IN"/>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26AD20E6-394B-4DF0-96A5-9647FF39C943}" type="slidenum">
              <a:rPr lang="en-IN" smtClean="0"/>
              <a:t>‹#›</a:t>
            </a:fld>
            <a:endParaRPr lang="en-IN"/>
          </a:p>
        </p:txBody>
      </p:sp>
    </p:spTree>
    <p:extLst>
      <p:ext uri="{BB962C8B-B14F-4D97-AF65-F5344CB8AC3E}">
        <p14:creationId xmlns:p14="http://schemas.microsoft.com/office/powerpoint/2010/main" val="3255267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19-06-2025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19839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19-06-2025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2852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19-06-2025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28259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19-06-2025</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7461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19-06-2025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5236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19-06-2025</a:t>
            </a:fld>
            <a:endParaRPr lang="en-IN"/>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55964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EA12769F-3E27-4D36-A194-1A84EAEDBFA1}" type="datetime1">
              <a:rPr lang="en-IN" smtClean="0"/>
              <a:t>19-06-2025</a:t>
            </a:fld>
            <a:endParaRPr lang="en-IN"/>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a:t>You are not allowed to add slides to this presentation</a:t>
            </a:r>
            <a:endParaRPr lang="en-IN"/>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53531594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5.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5.png"/><Relationship Id="rId7" Type="http://schemas.openxmlformats.org/officeDocument/2006/relationships/diagramColors" Target="../diagrams/colors6.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5.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B24C4B1-A7B5-9DFC-33FB-93D23E777C62}"/>
              </a:ext>
            </a:extLst>
          </p:cNvPr>
          <p:cNvSpPr>
            <a:spLocks noGrp="1"/>
          </p:cNvSpPr>
          <p:nvPr>
            <p:ph type="ctrTitle"/>
          </p:nvPr>
        </p:nvSpPr>
        <p:spPr>
          <a:xfrm>
            <a:off x="1600200" y="1985963"/>
            <a:ext cx="9144000" cy="2387600"/>
          </a:xfrm>
        </p:spPr>
        <p:txBody>
          <a:bodyPr>
            <a:noAutofit/>
          </a:bodyPr>
          <a:lstStyle/>
          <a:p>
            <a:pPr algn="ctr"/>
            <a:r>
              <a:rPr lang="en-IN" sz="4000" b="1" cap="small" spc="-50" dirty="0">
                <a:solidFill>
                  <a:srgbClr val="4472C4"/>
                </a:solidFill>
                <a:effectLst/>
                <a:latin typeface="Calibri Light" panose="020F0302020204030204" pitchFamily="34" charset="0"/>
                <a:ea typeface="Times New Roman" panose="02020603050405020304" pitchFamily="18" charset="0"/>
                <a:cs typeface="Mangal" panose="02040503050203030202" pitchFamily="18" charset="0"/>
              </a:rPr>
              <a:t>Assessing KAP related to food eating habits and physical activity among Post Graduate Students in New Delhi</a:t>
            </a:r>
            <a:br>
              <a:rPr lang="en-IN" sz="4000" b="1" cap="small" spc="-50" dirty="0">
                <a:solidFill>
                  <a:srgbClr val="4472C4"/>
                </a:solidFill>
                <a:effectLst/>
                <a:latin typeface="Calibri Light" panose="020F0302020204030204" pitchFamily="34" charset="0"/>
                <a:ea typeface="Times New Roman" panose="02020603050405020304" pitchFamily="18" charset="0"/>
                <a:cs typeface="Mangal" panose="02040503050203030202" pitchFamily="18" charset="0"/>
              </a:rPr>
            </a:br>
            <a:r>
              <a:rPr lang="en-IN" sz="4000" b="1" cap="small" spc="-50" dirty="0">
                <a:solidFill>
                  <a:srgbClr val="4472C4"/>
                </a:solidFill>
                <a:effectLst/>
                <a:latin typeface="Calibri Light" panose="020F0302020204030204" pitchFamily="34" charset="0"/>
                <a:ea typeface="Times New Roman" panose="02020603050405020304" pitchFamily="18" charset="0"/>
                <a:cs typeface="Mangal" panose="02040503050203030202" pitchFamily="18" charset="0"/>
              </a:rPr>
              <a:t>Under the guidance of DR Nidhi ma’am</a:t>
            </a:r>
            <a:br>
              <a:rPr lang="en-IN" sz="4000" b="1" spc="-50" dirty="0">
                <a:solidFill>
                  <a:srgbClr val="4472C4"/>
                </a:solidFill>
                <a:effectLst/>
                <a:latin typeface="Calibri Light" panose="020F0302020204030204" pitchFamily="34" charset="0"/>
                <a:ea typeface="Times New Roman" panose="02020603050405020304" pitchFamily="18" charset="0"/>
                <a:cs typeface="Mangal" panose="02040503050203030202" pitchFamily="18" charset="0"/>
              </a:rPr>
            </a:br>
            <a:endParaRPr lang="en-IN" sz="4000" b="1"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517073" cy="714085"/>
          </a:xfrm>
          <a:prstGeom prst="rect">
            <a:avLst/>
          </a:prstGeom>
        </p:spPr>
      </p:pic>
      <p:sp>
        <p:nvSpPr>
          <p:cNvPr id="2" name="TextBox 1">
            <a:extLst>
              <a:ext uri="{FF2B5EF4-FFF2-40B4-BE49-F238E27FC236}">
                <a16:creationId xmlns:a16="http://schemas.microsoft.com/office/drawing/2014/main" id="{82CC92F3-A462-7E70-ECD8-6BA5E0F21CE0}"/>
              </a:ext>
            </a:extLst>
          </p:cNvPr>
          <p:cNvSpPr txBox="1"/>
          <p:nvPr/>
        </p:nvSpPr>
        <p:spPr>
          <a:xfrm>
            <a:off x="7668492" y="5906593"/>
            <a:ext cx="3541528" cy="523220"/>
          </a:xfrm>
          <a:prstGeom prst="rect">
            <a:avLst/>
          </a:prstGeom>
          <a:noFill/>
        </p:spPr>
        <p:txBody>
          <a:bodyPr wrap="square" lIns="91440" tIns="45720" rIns="91440" bIns="45720" rtlCol="0" anchor="t">
            <a:spAutoFit/>
          </a:bodyPr>
          <a:lstStyle/>
          <a:p>
            <a:r>
              <a:rPr lang="en-IN" sz="2800" dirty="0">
                <a:solidFill>
                  <a:schemeClr val="accent5">
                    <a:lumMod val="75000"/>
                  </a:schemeClr>
                </a:solidFill>
              </a:rPr>
              <a:t>BY-</a:t>
            </a:r>
            <a:r>
              <a:rPr lang="en-IN" sz="2800" b="1" dirty="0">
                <a:solidFill>
                  <a:schemeClr val="accent5">
                    <a:lumMod val="75000"/>
                  </a:schemeClr>
                </a:solidFill>
              </a:rPr>
              <a:t>ANAMIKA SINGH</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63752" y="384198"/>
            <a:ext cx="10058400" cy="1609344"/>
          </a:xfrm>
        </p:spPr>
        <p:txBody>
          <a:bodyPr/>
          <a:lstStyle/>
          <a:p>
            <a:pPr algn="ctr"/>
            <a:r>
              <a:rPr lang="en-IN" b="1" dirty="0"/>
              <a:t>Results-Knowledge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89364" cy="701042"/>
          </a:xfrm>
          <a:prstGeom prst="rect">
            <a:avLst/>
          </a:prstGeom>
        </p:spPr>
      </p:pic>
      <p:pic>
        <p:nvPicPr>
          <p:cNvPr id="14" name="Picture 13">
            <a:extLst>
              <a:ext uri="{FF2B5EF4-FFF2-40B4-BE49-F238E27FC236}">
                <a16:creationId xmlns:a16="http://schemas.microsoft.com/office/drawing/2014/main" id="{7F1A9B7C-5358-9A83-AD77-7C7CB2BC11C1}"/>
              </a:ext>
            </a:extLst>
          </p:cNvPr>
          <p:cNvPicPr>
            <a:picLocks noChangeAspect="1"/>
          </p:cNvPicPr>
          <p:nvPr/>
        </p:nvPicPr>
        <p:blipFill>
          <a:blip r:embed="rId3"/>
          <a:stretch>
            <a:fillRect/>
          </a:stretch>
        </p:blipFill>
        <p:spPr>
          <a:xfrm>
            <a:off x="1063752" y="2161616"/>
            <a:ext cx="2619375" cy="1943100"/>
          </a:xfrm>
          <a:prstGeom prst="rect">
            <a:avLst/>
          </a:prstGeom>
        </p:spPr>
      </p:pic>
      <p:pic>
        <p:nvPicPr>
          <p:cNvPr id="16" name="Picture 15">
            <a:extLst>
              <a:ext uri="{FF2B5EF4-FFF2-40B4-BE49-F238E27FC236}">
                <a16:creationId xmlns:a16="http://schemas.microsoft.com/office/drawing/2014/main" id="{406CAABB-6F9F-34F3-425E-F635F0AA146F}"/>
              </a:ext>
            </a:extLst>
          </p:cNvPr>
          <p:cNvPicPr>
            <a:picLocks noChangeAspect="1"/>
          </p:cNvPicPr>
          <p:nvPr/>
        </p:nvPicPr>
        <p:blipFill>
          <a:blip r:embed="rId4"/>
          <a:stretch>
            <a:fillRect/>
          </a:stretch>
        </p:blipFill>
        <p:spPr>
          <a:xfrm>
            <a:off x="4519170" y="2155830"/>
            <a:ext cx="2895600" cy="2095500"/>
          </a:xfrm>
          <a:prstGeom prst="rect">
            <a:avLst/>
          </a:prstGeom>
        </p:spPr>
      </p:pic>
      <p:pic>
        <p:nvPicPr>
          <p:cNvPr id="18" name="Picture 17">
            <a:extLst>
              <a:ext uri="{FF2B5EF4-FFF2-40B4-BE49-F238E27FC236}">
                <a16:creationId xmlns:a16="http://schemas.microsoft.com/office/drawing/2014/main" id="{1F8EB1A5-536C-CFE0-A726-1D78681E0E5E}"/>
              </a:ext>
            </a:extLst>
          </p:cNvPr>
          <p:cNvPicPr>
            <a:picLocks noChangeAspect="1"/>
          </p:cNvPicPr>
          <p:nvPr/>
        </p:nvPicPr>
        <p:blipFill>
          <a:blip r:embed="rId5"/>
          <a:stretch>
            <a:fillRect/>
          </a:stretch>
        </p:blipFill>
        <p:spPr>
          <a:xfrm>
            <a:off x="8250814" y="2112261"/>
            <a:ext cx="3009900" cy="1971675"/>
          </a:xfrm>
          <a:prstGeom prst="rect">
            <a:avLst/>
          </a:prstGeom>
        </p:spPr>
      </p:pic>
      <p:pic>
        <p:nvPicPr>
          <p:cNvPr id="20" name="Picture 19">
            <a:extLst>
              <a:ext uri="{FF2B5EF4-FFF2-40B4-BE49-F238E27FC236}">
                <a16:creationId xmlns:a16="http://schemas.microsoft.com/office/drawing/2014/main" id="{A0A51C49-2070-7E8B-E149-78D563F80D4A}"/>
              </a:ext>
            </a:extLst>
          </p:cNvPr>
          <p:cNvPicPr>
            <a:picLocks noChangeAspect="1"/>
          </p:cNvPicPr>
          <p:nvPr/>
        </p:nvPicPr>
        <p:blipFill>
          <a:blip r:embed="rId6"/>
          <a:stretch>
            <a:fillRect/>
          </a:stretch>
        </p:blipFill>
        <p:spPr>
          <a:xfrm>
            <a:off x="1077606" y="4539542"/>
            <a:ext cx="2647950" cy="2028825"/>
          </a:xfrm>
          <a:prstGeom prst="rect">
            <a:avLst/>
          </a:prstGeom>
        </p:spPr>
      </p:pic>
      <p:pic>
        <p:nvPicPr>
          <p:cNvPr id="22" name="Picture 21">
            <a:extLst>
              <a:ext uri="{FF2B5EF4-FFF2-40B4-BE49-F238E27FC236}">
                <a16:creationId xmlns:a16="http://schemas.microsoft.com/office/drawing/2014/main" id="{0D293ACC-A7E6-D41E-08FC-AAE4E4327033}"/>
              </a:ext>
            </a:extLst>
          </p:cNvPr>
          <p:cNvPicPr>
            <a:picLocks noChangeAspect="1"/>
          </p:cNvPicPr>
          <p:nvPr/>
        </p:nvPicPr>
        <p:blipFill>
          <a:blip r:embed="rId7"/>
          <a:stretch>
            <a:fillRect/>
          </a:stretch>
        </p:blipFill>
        <p:spPr>
          <a:xfrm>
            <a:off x="4610948" y="4631322"/>
            <a:ext cx="2590800" cy="1971675"/>
          </a:xfrm>
          <a:prstGeom prst="rect">
            <a:avLst/>
          </a:prstGeom>
        </p:spPr>
      </p:pic>
      <p:pic>
        <p:nvPicPr>
          <p:cNvPr id="24" name="Picture 23">
            <a:extLst>
              <a:ext uri="{FF2B5EF4-FFF2-40B4-BE49-F238E27FC236}">
                <a16:creationId xmlns:a16="http://schemas.microsoft.com/office/drawing/2014/main" id="{0C05E7CD-93D9-9CDC-DB7C-F3493E1521D4}"/>
              </a:ext>
            </a:extLst>
          </p:cNvPr>
          <p:cNvPicPr>
            <a:picLocks noChangeAspect="1"/>
          </p:cNvPicPr>
          <p:nvPr/>
        </p:nvPicPr>
        <p:blipFill>
          <a:blip r:embed="rId8"/>
          <a:stretch>
            <a:fillRect/>
          </a:stretch>
        </p:blipFill>
        <p:spPr>
          <a:xfrm>
            <a:off x="8247763" y="4589764"/>
            <a:ext cx="2590800" cy="1866900"/>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931302" y="0"/>
            <a:ext cx="10058400" cy="1609344"/>
          </a:xfrm>
        </p:spPr>
        <p:txBody>
          <a:bodyPr/>
          <a:lstStyle/>
          <a:p>
            <a:pPr algn="ctr"/>
            <a:r>
              <a:rPr lang="en-IN" b="1" dirty="0"/>
              <a:t>Results-Attitude</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202297" cy="565920"/>
          </a:xfrm>
          <a:prstGeom prst="rect">
            <a:avLst/>
          </a:prstGeom>
        </p:spPr>
      </p:pic>
      <p:pic>
        <p:nvPicPr>
          <p:cNvPr id="27" name="Picture 26">
            <a:extLst>
              <a:ext uri="{FF2B5EF4-FFF2-40B4-BE49-F238E27FC236}">
                <a16:creationId xmlns:a16="http://schemas.microsoft.com/office/drawing/2014/main" id="{D4684989-3D82-AF2F-AF02-D9FC37A68E0B}"/>
              </a:ext>
            </a:extLst>
          </p:cNvPr>
          <p:cNvPicPr>
            <a:picLocks noChangeAspect="1"/>
          </p:cNvPicPr>
          <p:nvPr/>
        </p:nvPicPr>
        <p:blipFill>
          <a:blip r:embed="rId3"/>
          <a:stretch>
            <a:fillRect/>
          </a:stretch>
        </p:blipFill>
        <p:spPr>
          <a:xfrm>
            <a:off x="467592" y="1327871"/>
            <a:ext cx="3923412" cy="2184256"/>
          </a:xfrm>
          <a:prstGeom prst="rect">
            <a:avLst/>
          </a:prstGeom>
        </p:spPr>
      </p:pic>
      <p:pic>
        <p:nvPicPr>
          <p:cNvPr id="31" name="Picture 30">
            <a:extLst>
              <a:ext uri="{FF2B5EF4-FFF2-40B4-BE49-F238E27FC236}">
                <a16:creationId xmlns:a16="http://schemas.microsoft.com/office/drawing/2014/main" id="{14C1FD51-F180-5D76-7239-3EF3163C8E91}"/>
              </a:ext>
            </a:extLst>
          </p:cNvPr>
          <p:cNvPicPr>
            <a:picLocks noChangeAspect="1"/>
          </p:cNvPicPr>
          <p:nvPr/>
        </p:nvPicPr>
        <p:blipFill>
          <a:blip r:embed="rId4"/>
          <a:stretch>
            <a:fillRect/>
          </a:stretch>
        </p:blipFill>
        <p:spPr>
          <a:xfrm>
            <a:off x="4672012" y="1323975"/>
            <a:ext cx="3457575" cy="2105025"/>
          </a:xfrm>
          <a:prstGeom prst="rect">
            <a:avLst/>
          </a:prstGeom>
        </p:spPr>
      </p:pic>
      <p:pic>
        <p:nvPicPr>
          <p:cNvPr id="35" name="Picture 34">
            <a:extLst>
              <a:ext uri="{FF2B5EF4-FFF2-40B4-BE49-F238E27FC236}">
                <a16:creationId xmlns:a16="http://schemas.microsoft.com/office/drawing/2014/main" id="{8942F948-3624-E788-B8B7-6E0E36C82037}"/>
              </a:ext>
            </a:extLst>
          </p:cNvPr>
          <p:cNvPicPr>
            <a:picLocks noChangeAspect="1"/>
          </p:cNvPicPr>
          <p:nvPr/>
        </p:nvPicPr>
        <p:blipFill>
          <a:blip r:embed="rId5"/>
          <a:stretch>
            <a:fillRect/>
          </a:stretch>
        </p:blipFill>
        <p:spPr>
          <a:xfrm>
            <a:off x="8272895" y="1233053"/>
            <a:ext cx="3597402" cy="2279073"/>
          </a:xfrm>
          <a:prstGeom prst="rect">
            <a:avLst/>
          </a:prstGeom>
        </p:spPr>
      </p:pic>
      <p:pic>
        <p:nvPicPr>
          <p:cNvPr id="47" name="Picture 46">
            <a:extLst>
              <a:ext uri="{FF2B5EF4-FFF2-40B4-BE49-F238E27FC236}">
                <a16:creationId xmlns:a16="http://schemas.microsoft.com/office/drawing/2014/main" id="{72959058-74EE-B957-7276-ED5BFC74C8D8}"/>
              </a:ext>
            </a:extLst>
          </p:cNvPr>
          <p:cNvPicPr>
            <a:picLocks noChangeAspect="1"/>
          </p:cNvPicPr>
          <p:nvPr/>
        </p:nvPicPr>
        <p:blipFill>
          <a:blip r:embed="rId6"/>
          <a:stretch>
            <a:fillRect/>
          </a:stretch>
        </p:blipFill>
        <p:spPr>
          <a:xfrm>
            <a:off x="467592" y="3996309"/>
            <a:ext cx="3524250" cy="2276475"/>
          </a:xfrm>
          <a:prstGeom prst="rect">
            <a:avLst/>
          </a:prstGeom>
        </p:spPr>
      </p:pic>
      <p:pic>
        <p:nvPicPr>
          <p:cNvPr id="51" name="Picture 50">
            <a:extLst>
              <a:ext uri="{FF2B5EF4-FFF2-40B4-BE49-F238E27FC236}">
                <a16:creationId xmlns:a16="http://schemas.microsoft.com/office/drawing/2014/main" id="{84F3E45D-FC92-2791-7546-73D4383225F9}"/>
              </a:ext>
            </a:extLst>
          </p:cNvPr>
          <p:cNvPicPr>
            <a:picLocks noChangeAspect="1"/>
          </p:cNvPicPr>
          <p:nvPr/>
        </p:nvPicPr>
        <p:blipFill>
          <a:blip r:embed="rId7"/>
          <a:stretch>
            <a:fillRect/>
          </a:stretch>
        </p:blipFill>
        <p:spPr>
          <a:xfrm>
            <a:off x="4391004" y="3996309"/>
            <a:ext cx="3638550" cy="2276474"/>
          </a:xfrm>
          <a:prstGeom prst="rect">
            <a:avLst/>
          </a:prstGeom>
        </p:spPr>
      </p:pic>
      <p:pic>
        <p:nvPicPr>
          <p:cNvPr id="55" name="Picture 54">
            <a:extLst>
              <a:ext uri="{FF2B5EF4-FFF2-40B4-BE49-F238E27FC236}">
                <a16:creationId xmlns:a16="http://schemas.microsoft.com/office/drawing/2014/main" id="{5E17C845-1A0F-A523-D73F-4B4DF4AA2A60}"/>
              </a:ext>
            </a:extLst>
          </p:cNvPr>
          <p:cNvPicPr>
            <a:picLocks noChangeAspect="1"/>
          </p:cNvPicPr>
          <p:nvPr/>
        </p:nvPicPr>
        <p:blipFill>
          <a:blip r:embed="rId8"/>
          <a:stretch>
            <a:fillRect/>
          </a:stretch>
        </p:blipFill>
        <p:spPr>
          <a:xfrm>
            <a:off x="8129586" y="3996308"/>
            <a:ext cx="3821621" cy="2367395"/>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2115606-BE4D-C47E-E336-3776BAB4E1F9}"/>
              </a:ext>
            </a:extLst>
          </p:cNvPr>
          <p:cNvSpPr>
            <a:spLocks noGrp="1"/>
          </p:cNvSpPr>
          <p:nvPr>
            <p:ph type="sldNum" sz="quarter" idx="12"/>
          </p:nvPr>
        </p:nvSpPr>
        <p:spPr/>
        <p:txBody>
          <a:bodyPr/>
          <a:lstStyle/>
          <a:p>
            <a:fld id="{26AD20E6-394B-4DF0-96A5-9647FF39C943}" type="slidenum">
              <a:rPr lang="en-IN" sz="1600" smtClean="0"/>
              <a:t>12</a:t>
            </a:fld>
            <a:endParaRPr lang="en-IN" sz="1600"/>
          </a:p>
        </p:txBody>
      </p:sp>
      <p:pic>
        <p:nvPicPr>
          <p:cNvPr id="10" name="Picture 9">
            <a:extLst>
              <a:ext uri="{FF2B5EF4-FFF2-40B4-BE49-F238E27FC236}">
                <a16:creationId xmlns:a16="http://schemas.microsoft.com/office/drawing/2014/main" id="{91749484-430C-213C-99F0-0B793D05A4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433944" cy="674956"/>
          </a:xfrm>
          <a:prstGeom prst="rect">
            <a:avLst/>
          </a:prstGeom>
        </p:spPr>
      </p:pic>
      <p:sp>
        <p:nvSpPr>
          <p:cNvPr id="34" name="Title 1">
            <a:extLst>
              <a:ext uri="{FF2B5EF4-FFF2-40B4-BE49-F238E27FC236}">
                <a16:creationId xmlns:a16="http://schemas.microsoft.com/office/drawing/2014/main" id="{5AEE9D2D-B99E-2919-92B1-DB826D304BCD}"/>
              </a:ext>
            </a:extLst>
          </p:cNvPr>
          <p:cNvSpPr>
            <a:spLocks noGrp="1"/>
          </p:cNvSpPr>
          <p:nvPr>
            <p:ph type="title"/>
          </p:nvPr>
        </p:nvSpPr>
        <p:spPr>
          <a:xfrm>
            <a:off x="1347770" y="23814"/>
            <a:ext cx="10058400" cy="1609344"/>
          </a:xfrm>
        </p:spPr>
        <p:txBody>
          <a:bodyPr/>
          <a:lstStyle/>
          <a:p>
            <a:pPr algn="ctr"/>
            <a:r>
              <a:rPr lang="en-IN" b="1" dirty="0"/>
              <a:t>Results</a:t>
            </a:r>
            <a:r>
              <a:rPr lang="en-IN" dirty="0"/>
              <a:t>-Practice</a:t>
            </a:r>
            <a:r>
              <a:rPr lang="en-IN" b="1" dirty="0"/>
              <a:t> </a:t>
            </a:r>
          </a:p>
        </p:txBody>
      </p:sp>
      <p:pic>
        <p:nvPicPr>
          <p:cNvPr id="38" name="Picture 37">
            <a:extLst>
              <a:ext uri="{FF2B5EF4-FFF2-40B4-BE49-F238E27FC236}">
                <a16:creationId xmlns:a16="http://schemas.microsoft.com/office/drawing/2014/main" id="{924CEC7A-EA54-E6FB-6B54-23125A3CCAD6}"/>
              </a:ext>
            </a:extLst>
          </p:cNvPr>
          <p:cNvPicPr>
            <a:picLocks noChangeAspect="1"/>
          </p:cNvPicPr>
          <p:nvPr/>
        </p:nvPicPr>
        <p:blipFill>
          <a:blip r:embed="rId4"/>
          <a:stretch>
            <a:fillRect/>
          </a:stretch>
        </p:blipFill>
        <p:spPr>
          <a:xfrm>
            <a:off x="1861271" y="1588967"/>
            <a:ext cx="3608242" cy="2225292"/>
          </a:xfrm>
          <a:prstGeom prst="rect">
            <a:avLst/>
          </a:prstGeom>
        </p:spPr>
      </p:pic>
      <p:pic>
        <p:nvPicPr>
          <p:cNvPr id="42" name="Picture 41">
            <a:extLst>
              <a:ext uri="{FF2B5EF4-FFF2-40B4-BE49-F238E27FC236}">
                <a16:creationId xmlns:a16="http://schemas.microsoft.com/office/drawing/2014/main" id="{CEE51555-4093-A3DA-C8BE-30975EB055D7}"/>
              </a:ext>
            </a:extLst>
          </p:cNvPr>
          <p:cNvPicPr>
            <a:picLocks noChangeAspect="1"/>
          </p:cNvPicPr>
          <p:nvPr/>
        </p:nvPicPr>
        <p:blipFill>
          <a:blip r:embed="rId5"/>
          <a:stretch>
            <a:fillRect/>
          </a:stretch>
        </p:blipFill>
        <p:spPr>
          <a:xfrm>
            <a:off x="6397768" y="1600161"/>
            <a:ext cx="3608243" cy="2022803"/>
          </a:xfrm>
          <a:prstGeom prst="rect">
            <a:avLst/>
          </a:prstGeom>
        </p:spPr>
      </p:pic>
      <p:pic>
        <p:nvPicPr>
          <p:cNvPr id="46" name="Picture 45">
            <a:extLst>
              <a:ext uri="{FF2B5EF4-FFF2-40B4-BE49-F238E27FC236}">
                <a16:creationId xmlns:a16="http://schemas.microsoft.com/office/drawing/2014/main" id="{EF61C9EF-8AB4-80AB-5111-DBF82618BA62}"/>
              </a:ext>
            </a:extLst>
          </p:cNvPr>
          <p:cNvPicPr>
            <a:picLocks noChangeAspect="1"/>
          </p:cNvPicPr>
          <p:nvPr/>
        </p:nvPicPr>
        <p:blipFill>
          <a:blip r:embed="rId6"/>
          <a:stretch>
            <a:fillRect/>
          </a:stretch>
        </p:blipFill>
        <p:spPr>
          <a:xfrm>
            <a:off x="1565997" y="4035616"/>
            <a:ext cx="3995738" cy="2237168"/>
          </a:xfrm>
          <a:prstGeom prst="rect">
            <a:avLst/>
          </a:prstGeom>
        </p:spPr>
      </p:pic>
      <p:pic>
        <p:nvPicPr>
          <p:cNvPr id="50" name="Picture 49">
            <a:extLst>
              <a:ext uri="{FF2B5EF4-FFF2-40B4-BE49-F238E27FC236}">
                <a16:creationId xmlns:a16="http://schemas.microsoft.com/office/drawing/2014/main" id="{979B27D3-8522-FA31-E386-88DB9313610C}"/>
              </a:ext>
            </a:extLst>
          </p:cNvPr>
          <p:cNvPicPr>
            <a:picLocks noChangeAspect="1"/>
          </p:cNvPicPr>
          <p:nvPr/>
        </p:nvPicPr>
        <p:blipFill>
          <a:blip r:embed="rId7"/>
          <a:stretch>
            <a:fillRect/>
          </a:stretch>
        </p:blipFill>
        <p:spPr>
          <a:xfrm>
            <a:off x="6273322" y="4094636"/>
            <a:ext cx="3857137" cy="2178148"/>
          </a:xfrm>
          <a:prstGeom prst="rect">
            <a:avLst/>
          </a:prstGeom>
        </p:spPr>
      </p:pic>
      <p:pic>
        <p:nvPicPr>
          <p:cNvPr id="2" name="Picture 1">
            <a:extLst>
              <a:ext uri="{FF2B5EF4-FFF2-40B4-BE49-F238E27FC236}">
                <a16:creationId xmlns:a16="http://schemas.microsoft.com/office/drawing/2014/main" id="{0562EB24-B162-D364-964F-ECE76B017CE6}"/>
              </a:ext>
            </a:extLst>
          </p:cNvPr>
          <p:cNvPicPr>
            <a:picLocks noChangeAspect="1"/>
          </p:cNvPicPr>
          <p:nvPr/>
        </p:nvPicPr>
        <p:blipFill>
          <a:blip r:embed="rId5"/>
          <a:stretch>
            <a:fillRect/>
          </a:stretch>
        </p:blipFill>
        <p:spPr>
          <a:xfrm>
            <a:off x="6550168" y="1752561"/>
            <a:ext cx="3608243" cy="2022803"/>
          </a:xfrm>
          <a:prstGeom prst="rect">
            <a:avLst/>
          </a:prstGeom>
        </p:spPr>
      </p:pic>
    </p:spTree>
    <p:extLst>
      <p:ext uri="{BB962C8B-B14F-4D97-AF65-F5344CB8AC3E}">
        <p14:creationId xmlns:p14="http://schemas.microsoft.com/office/powerpoint/2010/main" val="2657619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BA8A946-254C-75B7-05F2-2253C0DB67A9}"/>
              </a:ext>
            </a:extLst>
          </p:cNvPr>
          <p:cNvSpPr>
            <a:spLocks noGrp="1"/>
          </p:cNvSpPr>
          <p:nvPr>
            <p:ph type="title"/>
          </p:nvPr>
        </p:nvSpPr>
        <p:spPr>
          <a:xfrm>
            <a:off x="1000575" y="23813"/>
            <a:ext cx="10058400" cy="1609344"/>
          </a:xfrm>
        </p:spPr>
        <p:txBody>
          <a:bodyPr/>
          <a:lstStyle/>
          <a:p>
            <a:pPr algn="ctr"/>
            <a:r>
              <a:rPr lang="en-IN" b="1" dirty="0"/>
              <a:t>Results </a:t>
            </a:r>
          </a:p>
        </p:txBody>
      </p:sp>
      <p:sp>
        <p:nvSpPr>
          <p:cNvPr id="5" name="Slide Number Placeholder 4">
            <a:extLst>
              <a:ext uri="{FF2B5EF4-FFF2-40B4-BE49-F238E27FC236}">
                <a16:creationId xmlns:a16="http://schemas.microsoft.com/office/drawing/2014/main" id="{6884BFE0-BD1F-4F7C-9260-5E8EEE80C7DD}"/>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7" name="Picture 6">
            <a:extLst>
              <a:ext uri="{FF2B5EF4-FFF2-40B4-BE49-F238E27FC236}">
                <a16:creationId xmlns:a16="http://schemas.microsoft.com/office/drawing/2014/main" id="{A927C908-AE97-7F9A-1A1D-ADD04EA9B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517073" cy="714085"/>
          </a:xfrm>
          <a:prstGeom prst="rect">
            <a:avLst/>
          </a:prstGeom>
        </p:spPr>
      </p:pic>
      <p:graphicFrame>
        <p:nvGraphicFramePr>
          <p:cNvPr id="2" name="Table 1">
            <a:extLst>
              <a:ext uri="{FF2B5EF4-FFF2-40B4-BE49-F238E27FC236}">
                <a16:creationId xmlns:a16="http://schemas.microsoft.com/office/drawing/2014/main" id="{9C0DA3A0-5198-489F-9758-64994DF6291D}"/>
              </a:ext>
            </a:extLst>
          </p:cNvPr>
          <p:cNvGraphicFramePr>
            <a:graphicFrameLocks noGrp="1"/>
          </p:cNvGraphicFramePr>
          <p:nvPr>
            <p:extLst>
              <p:ext uri="{D42A27DB-BD31-4B8C-83A1-F6EECF244321}">
                <p14:modId xmlns:p14="http://schemas.microsoft.com/office/powerpoint/2010/main" val="3738224081"/>
              </p:ext>
            </p:extLst>
          </p:nvPr>
        </p:nvGraphicFramePr>
        <p:xfrm>
          <a:off x="1035210" y="1347919"/>
          <a:ext cx="10121580" cy="1465736"/>
        </p:xfrm>
        <a:graphic>
          <a:graphicData uri="http://schemas.openxmlformats.org/drawingml/2006/table">
            <a:tbl>
              <a:tblPr>
                <a:tableStyleId>{7DF18680-E054-41AD-8BC1-D1AEF772440D}</a:tableStyleId>
              </a:tblPr>
              <a:tblGrid>
                <a:gridCol w="2530395">
                  <a:extLst>
                    <a:ext uri="{9D8B030D-6E8A-4147-A177-3AD203B41FA5}">
                      <a16:colId xmlns:a16="http://schemas.microsoft.com/office/drawing/2014/main" val="2947281626"/>
                    </a:ext>
                  </a:extLst>
                </a:gridCol>
                <a:gridCol w="2530395">
                  <a:extLst>
                    <a:ext uri="{9D8B030D-6E8A-4147-A177-3AD203B41FA5}">
                      <a16:colId xmlns:a16="http://schemas.microsoft.com/office/drawing/2014/main" val="11425296"/>
                    </a:ext>
                  </a:extLst>
                </a:gridCol>
                <a:gridCol w="2530395">
                  <a:extLst>
                    <a:ext uri="{9D8B030D-6E8A-4147-A177-3AD203B41FA5}">
                      <a16:colId xmlns:a16="http://schemas.microsoft.com/office/drawing/2014/main" val="4039250972"/>
                    </a:ext>
                  </a:extLst>
                </a:gridCol>
                <a:gridCol w="2530395">
                  <a:extLst>
                    <a:ext uri="{9D8B030D-6E8A-4147-A177-3AD203B41FA5}">
                      <a16:colId xmlns:a16="http://schemas.microsoft.com/office/drawing/2014/main" val="4245956191"/>
                    </a:ext>
                  </a:extLst>
                </a:gridCol>
              </a:tblGrid>
              <a:tr h="244610">
                <a:tc>
                  <a:txBody>
                    <a:bodyPr/>
                    <a:lstStyle/>
                    <a:p>
                      <a:r>
                        <a:rPr lang="en-IN" sz="1400" b="1" dirty="0"/>
                        <a:t>Domain</a:t>
                      </a:r>
                      <a:endParaRPr lang="en-IN" sz="1400" dirty="0"/>
                    </a:p>
                  </a:txBody>
                  <a:tcPr anchor="ctr"/>
                </a:tc>
                <a:tc>
                  <a:txBody>
                    <a:bodyPr/>
                    <a:lstStyle/>
                    <a:p>
                      <a:r>
                        <a:rPr lang="en-IN" sz="1400" b="1"/>
                        <a:t>Score Range</a:t>
                      </a:r>
                      <a:endParaRPr lang="en-IN" sz="1400"/>
                    </a:p>
                  </a:txBody>
                  <a:tcPr anchor="ctr"/>
                </a:tc>
                <a:tc>
                  <a:txBody>
                    <a:bodyPr/>
                    <a:lstStyle/>
                    <a:p>
                      <a:r>
                        <a:rPr lang="en-IN" sz="1400" b="1" dirty="0"/>
                        <a:t>Mean ± SD</a:t>
                      </a:r>
                      <a:endParaRPr lang="en-IN" sz="1400" dirty="0"/>
                    </a:p>
                  </a:txBody>
                  <a:tcPr anchor="ctr"/>
                </a:tc>
                <a:tc>
                  <a:txBody>
                    <a:bodyPr/>
                    <a:lstStyle/>
                    <a:p>
                      <a:r>
                        <a:rPr lang="en-IN" sz="1400" b="1" dirty="0"/>
                        <a:t>Interpretation</a:t>
                      </a:r>
                      <a:endParaRPr lang="en-IN" sz="1400" dirty="0"/>
                    </a:p>
                  </a:txBody>
                  <a:tcPr anchor="ctr"/>
                </a:tc>
                <a:extLst>
                  <a:ext uri="{0D108BD9-81ED-4DB2-BD59-A6C34878D82A}">
                    <a16:rowId xmlns:a16="http://schemas.microsoft.com/office/drawing/2014/main" val="1677791834"/>
                  </a:ext>
                </a:extLst>
              </a:tr>
              <a:tr h="428068">
                <a:tc>
                  <a:txBody>
                    <a:bodyPr/>
                    <a:lstStyle/>
                    <a:p>
                      <a:r>
                        <a:rPr lang="en-IN" sz="1400"/>
                        <a:t>Knowledge</a:t>
                      </a:r>
                    </a:p>
                  </a:txBody>
                  <a:tcPr anchor="ctr"/>
                </a:tc>
                <a:tc>
                  <a:txBody>
                    <a:bodyPr/>
                    <a:lstStyle/>
                    <a:p>
                      <a:r>
                        <a:rPr lang="en-IN" sz="1400" dirty="0"/>
                        <a:t>0 – 6</a:t>
                      </a:r>
                    </a:p>
                  </a:txBody>
                  <a:tcPr anchor="ctr"/>
                </a:tc>
                <a:tc>
                  <a:txBody>
                    <a:bodyPr/>
                    <a:lstStyle/>
                    <a:p>
                      <a:r>
                        <a:rPr lang="en-IN" sz="1400"/>
                        <a:t>4.94 ± 1.42</a:t>
                      </a:r>
                    </a:p>
                  </a:txBody>
                  <a:tcPr anchor="ctr"/>
                </a:tc>
                <a:tc>
                  <a:txBody>
                    <a:bodyPr/>
                    <a:lstStyle/>
                    <a:p>
                      <a:r>
                        <a:rPr lang="en-IN" sz="1400"/>
                        <a:t>Moderate to Good Knowledge</a:t>
                      </a:r>
                    </a:p>
                  </a:txBody>
                  <a:tcPr anchor="ctr"/>
                </a:tc>
                <a:extLst>
                  <a:ext uri="{0D108BD9-81ED-4DB2-BD59-A6C34878D82A}">
                    <a16:rowId xmlns:a16="http://schemas.microsoft.com/office/drawing/2014/main" val="1512202757"/>
                  </a:ext>
                </a:extLst>
              </a:tr>
              <a:tr h="428068">
                <a:tc>
                  <a:txBody>
                    <a:bodyPr/>
                    <a:lstStyle/>
                    <a:p>
                      <a:r>
                        <a:rPr lang="en-IN" sz="1400"/>
                        <a:t>Attitude</a:t>
                      </a:r>
                    </a:p>
                  </a:txBody>
                  <a:tcPr anchor="ctr"/>
                </a:tc>
                <a:tc>
                  <a:txBody>
                    <a:bodyPr/>
                    <a:lstStyle/>
                    <a:p>
                      <a:r>
                        <a:rPr lang="en-IN" sz="1400" dirty="0"/>
                        <a:t>7 – 35</a:t>
                      </a:r>
                    </a:p>
                  </a:txBody>
                  <a:tcPr anchor="ctr"/>
                </a:tc>
                <a:tc>
                  <a:txBody>
                    <a:bodyPr/>
                    <a:lstStyle/>
                    <a:p>
                      <a:r>
                        <a:rPr lang="en-IN" sz="1400" dirty="0"/>
                        <a:t>19.92 ± 3.46</a:t>
                      </a:r>
                    </a:p>
                  </a:txBody>
                  <a:tcPr anchor="ctr"/>
                </a:tc>
                <a:tc>
                  <a:txBody>
                    <a:bodyPr/>
                    <a:lstStyle/>
                    <a:p>
                      <a:r>
                        <a:rPr lang="en-IN" sz="1400"/>
                        <a:t>Moderately Positive Attitude</a:t>
                      </a:r>
                    </a:p>
                  </a:txBody>
                  <a:tcPr anchor="ctr"/>
                </a:tc>
                <a:extLst>
                  <a:ext uri="{0D108BD9-81ED-4DB2-BD59-A6C34878D82A}">
                    <a16:rowId xmlns:a16="http://schemas.microsoft.com/office/drawing/2014/main" val="699028646"/>
                  </a:ext>
                </a:extLst>
              </a:tr>
              <a:tr h="244610">
                <a:tc>
                  <a:txBody>
                    <a:bodyPr/>
                    <a:lstStyle/>
                    <a:p>
                      <a:r>
                        <a:rPr lang="en-IN" sz="1400" dirty="0"/>
                        <a:t>Practice</a:t>
                      </a:r>
                    </a:p>
                  </a:txBody>
                  <a:tcPr anchor="ctr"/>
                </a:tc>
                <a:tc>
                  <a:txBody>
                    <a:bodyPr/>
                    <a:lstStyle/>
                    <a:p>
                      <a:r>
                        <a:rPr lang="en-IN" sz="1400"/>
                        <a:t>0 – 12</a:t>
                      </a:r>
                    </a:p>
                  </a:txBody>
                  <a:tcPr anchor="ctr"/>
                </a:tc>
                <a:tc>
                  <a:txBody>
                    <a:bodyPr/>
                    <a:lstStyle/>
                    <a:p>
                      <a:r>
                        <a:rPr lang="en-IN" sz="1400"/>
                        <a:t>8.47 ± 2.11</a:t>
                      </a:r>
                    </a:p>
                  </a:txBody>
                  <a:tcPr anchor="ctr"/>
                </a:tc>
                <a:tc>
                  <a:txBody>
                    <a:bodyPr/>
                    <a:lstStyle/>
                    <a:p>
                      <a:r>
                        <a:rPr lang="en-IN" sz="1400" dirty="0"/>
                        <a:t>Good Practice</a:t>
                      </a:r>
                    </a:p>
                  </a:txBody>
                  <a:tcPr anchor="ctr"/>
                </a:tc>
                <a:extLst>
                  <a:ext uri="{0D108BD9-81ED-4DB2-BD59-A6C34878D82A}">
                    <a16:rowId xmlns:a16="http://schemas.microsoft.com/office/drawing/2014/main" val="3677168442"/>
                  </a:ext>
                </a:extLst>
              </a:tr>
            </a:tbl>
          </a:graphicData>
        </a:graphic>
      </p:graphicFrame>
      <p:graphicFrame>
        <p:nvGraphicFramePr>
          <p:cNvPr id="15" name="TextBox 12">
            <a:extLst>
              <a:ext uri="{FF2B5EF4-FFF2-40B4-BE49-F238E27FC236}">
                <a16:creationId xmlns:a16="http://schemas.microsoft.com/office/drawing/2014/main" id="{3C631A1A-C03A-2145-C867-66A2C65E68EE}"/>
              </a:ext>
            </a:extLst>
          </p:cNvPr>
          <p:cNvGraphicFramePr/>
          <p:nvPr>
            <p:extLst>
              <p:ext uri="{D42A27DB-BD31-4B8C-83A1-F6EECF244321}">
                <p14:modId xmlns:p14="http://schemas.microsoft.com/office/powerpoint/2010/main" val="2978390037"/>
              </p:ext>
            </p:extLst>
          </p:nvPr>
        </p:nvGraphicFramePr>
        <p:xfrm>
          <a:off x="1000575" y="3039026"/>
          <a:ext cx="10256243" cy="3139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529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4" name="Group 13">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5" name="Oval 14">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6" name="Oval 15">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490145" y="2376862"/>
            <a:ext cx="2640646" cy="2104273"/>
          </a:xfrm>
          <a:noFill/>
        </p:spPr>
        <p:txBody>
          <a:bodyPr>
            <a:normAutofit/>
          </a:bodyPr>
          <a:lstStyle/>
          <a:p>
            <a:pPr algn="ctr"/>
            <a:r>
              <a:rPr lang="en-IN" sz="2300" b="1">
                <a:solidFill>
                  <a:srgbClr val="FFFFFF"/>
                </a:solidFill>
              </a:rPr>
              <a:t>Discussion</a:t>
            </a:r>
            <a:r>
              <a:rPr lang="en-IN" sz="2300">
                <a:solidFill>
                  <a:srgbClr val="FFFFFF"/>
                </a:solidFill>
              </a:rPr>
              <a:t>(1/2)</a:t>
            </a:r>
            <a:endParaRPr lang="en-IN" sz="2300" b="1">
              <a:solidFill>
                <a:srgbClr val="FFFFFF"/>
              </a:solidFill>
            </a:endParaRPr>
          </a:p>
        </p:txBody>
      </p:sp>
      <p:sp>
        <p:nvSpPr>
          <p:cNvPr id="18" name="Rectangle 17">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2">
            <a:extLst>
              <a:ext uri="{FF2B5EF4-FFF2-40B4-BE49-F238E27FC236}">
                <a16:creationId xmlns:a16="http://schemas.microsoft.com/office/drawing/2014/main" id="{55B7B244-CE2C-91FC-27D8-08F44A288195}"/>
              </a:ext>
            </a:extLst>
          </p:cNvPr>
          <p:cNvSpPr>
            <a:spLocks noGrp="1" noChangeArrowheads="1"/>
          </p:cNvSpPr>
          <p:nvPr>
            <p:ph idx="1"/>
          </p:nvPr>
        </p:nvSpPr>
        <p:spPr bwMode="auto">
          <a:xfrm>
            <a:off x="5329673" y="-4856"/>
            <a:ext cx="6338407" cy="717462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lvl="0">
              <a:buFont typeface="Wingdings" panose="05000000000000000000" pitchFamily="2" charset="2"/>
              <a:buChar char="q"/>
            </a:pPr>
            <a:r>
              <a:rPr lang="en-IN" sz="1700" dirty="0"/>
              <a:t>The </a:t>
            </a:r>
            <a:r>
              <a:rPr lang="en-IN" sz="1700" b="1" dirty="0"/>
              <a:t>highest awareness</a:t>
            </a:r>
            <a:r>
              <a:rPr lang="en-IN" sz="1700" dirty="0"/>
              <a:t> was on the </a:t>
            </a:r>
            <a:r>
              <a:rPr lang="en-IN" sz="1700" b="1" dirty="0"/>
              <a:t>importance of breakfast intake (93.7%)</a:t>
            </a:r>
            <a:r>
              <a:rPr lang="en-IN" sz="1700" dirty="0"/>
              <a:t>, followed by </a:t>
            </a:r>
            <a:r>
              <a:rPr lang="en-IN" sz="1700" b="1" dirty="0"/>
              <a:t>unhealthy diets causing diseases (89.5%)</a:t>
            </a:r>
            <a:r>
              <a:rPr lang="en-IN" sz="1700" dirty="0"/>
              <a:t>, and </a:t>
            </a:r>
            <a:r>
              <a:rPr lang="en-IN" sz="1700" b="1" dirty="0"/>
              <a:t>knowledge of BMI (85.3%)</a:t>
            </a:r>
            <a:r>
              <a:rPr lang="en-IN" sz="1700" dirty="0"/>
              <a:t>.</a:t>
            </a:r>
          </a:p>
          <a:p>
            <a:pPr lvl="0">
              <a:buFont typeface="Wingdings" panose="05000000000000000000" pitchFamily="2" charset="2"/>
              <a:buChar char="q"/>
            </a:pPr>
            <a:r>
              <a:rPr lang="en-IN" sz="1700" dirty="0"/>
              <a:t>The </a:t>
            </a:r>
            <a:r>
              <a:rPr lang="en-IN" sz="1700" b="1" dirty="0"/>
              <a:t>lowest correct response rate</a:t>
            </a:r>
            <a:r>
              <a:rPr lang="en-IN" sz="1700" dirty="0"/>
              <a:t> was for </a:t>
            </a:r>
            <a:r>
              <a:rPr lang="en-IN" sz="1700" b="1" dirty="0"/>
              <a:t>recommended daily servings (58.9%)</a:t>
            </a:r>
            <a:r>
              <a:rPr lang="en-IN" sz="1700" dirty="0"/>
              <a:t>, showing a possible gap in nutritional specifics.</a:t>
            </a:r>
          </a:p>
          <a:p>
            <a:pPr lvl="0">
              <a:buFont typeface="Wingdings" panose="05000000000000000000" pitchFamily="2" charset="2"/>
              <a:buChar char="q"/>
            </a:pPr>
            <a:r>
              <a:rPr lang="en-IN" sz="1700" dirty="0"/>
              <a:t>Overall, knowledge appears to be good in general concepts (e.g., breakfast, BMI, and health risks) but </a:t>
            </a:r>
            <a:r>
              <a:rPr lang="en-IN" sz="1700" b="1" dirty="0"/>
              <a:t>relatively weaker</a:t>
            </a:r>
            <a:r>
              <a:rPr lang="en-IN" sz="1700" dirty="0"/>
              <a:t> in </a:t>
            </a:r>
            <a:r>
              <a:rPr lang="en-IN" sz="1700" b="1" dirty="0"/>
              <a:t>quantitative guidelines</a:t>
            </a:r>
            <a:r>
              <a:rPr lang="en-IN" sz="1700" dirty="0"/>
              <a:t>, such as </a:t>
            </a:r>
            <a:r>
              <a:rPr lang="en-IN" sz="1700" b="1" dirty="0"/>
              <a:t>servings per day</a:t>
            </a:r>
            <a:r>
              <a:rPr lang="en-IN" sz="1700" dirty="0"/>
              <a:t> or </a:t>
            </a:r>
            <a:r>
              <a:rPr lang="en-IN" sz="1700" b="1" dirty="0"/>
              <a:t>physical activity recommendations</a:t>
            </a:r>
            <a:r>
              <a:rPr lang="en-IN" sz="1700" dirty="0"/>
              <a:t>.</a:t>
            </a:r>
          </a:p>
          <a:p>
            <a:pPr lvl="0">
              <a:buFont typeface="Wingdings" panose="05000000000000000000" pitchFamily="2" charset="2"/>
              <a:buChar char="q"/>
            </a:pPr>
            <a:r>
              <a:rPr lang="en-IN" sz="1700" dirty="0"/>
              <a:t>Participants show </a:t>
            </a:r>
            <a:r>
              <a:rPr lang="en-IN" sz="1700" b="1" dirty="0"/>
              <a:t>strongly positive attitudes</a:t>
            </a:r>
            <a:r>
              <a:rPr lang="en-IN" sz="1700" dirty="0"/>
              <a:t> toward </a:t>
            </a:r>
            <a:r>
              <a:rPr lang="en-IN" sz="1700" b="1" dirty="0"/>
              <a:t>physical activity</a:t>
            </a:r>
            <a:r>
              <a:rPr lang="en-IN" sz="1700" dirty="0"/>
              <a:t>, </a:t>
            </a:r>
            <a:r>
              <a:rPr lang="en-IN" sz="1700" b="1" dirty="0"/>
              <a:t>reducing sugary drinks</a:t>
            </a:r>
            <a:r>
              <a:rPr lang="en-IN" sz="1700" dirty="0"/>
              <a:t>, and </a:t>
            </a:r>
            <a:r>
              <a:rPr lang="en-IN" sz="1700" b="1" dirty="0"/>
              <a:t>improving campus food options</a:t>
            </a:r>
            <a:r>
              <a:rPr lang="en-IN" sz="1700" dirty="0"/>
              <a:t> (A8, A11, A12).</a:t>
            </a:r>
          </a:p>
          <a:p>
            <a:pPr lvl="0">
              <a:buFont typeface="Wingdings" panose="05000000000000000000" pitchFamily="2" charset="2"/>
              <a:buChar char="q"/>
            </a:pPr>
            <a:r>
              <a:rPr lang="en-IN" sz="1700" dirty="0"/>
              <a:t>There's a general </a:t>
            </a:r>
            <a:r>
              <a:rPr lang="en-IN" sz="1700" b="1" dirty="0"/>
              <a:t>acceptance of occasional unhealthy eating</a:t>
            </a:r>
            <a:r>
              <a:rPr lang="en-IN" sz="1700" dirty="0"/>
              <a:t> (A9), which is realistic and common in student populations.</a:t>
            </a:r>
          </a:p>
          <a:p>
            <a:pPr lvl="0"/>
            <a:endParaRPr lang="en-IN" sz="1700"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26AD20E6-394B-4DF0-96A5-9647FF39C943}" type="slidenum">
              <a:rPr lang="en-IN" sz="1900">
                <a:solidFill>
                  <a:schemeClr val="accent1"/>
                </a:solidFill>
              </a:rPr>
              <a:pPr>
                <a:lnSpc>
                  <a:spcPct val="90000"/>
                </a:lnSpc>
                <a:spcAft>
                  <a:spcPts val="600"/>
                </a:spcAft>
              </a:pPr>
              <a:t>14</a:t>
            </a:fld>
            <a:endParaRPr lang="en-IN" sz="1900">
              <a:solidFill>
                <a:schemeClr val="accent1"/>
              </a:solidFill>
            </a:endParaRPr>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3813"/>
            <a:ext cx="1503218" cy="707563"/>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Title 1">
            <a:extLst>
              <a:ext uri="{FF2B5EF4-FFF2-40B4-BE49-F238E27FC236}">
                <a16:creationId xmlns:a16="http://schemas.microsoft.com/office/drawing/2014/main" id="{925D117B-5463-6830-EE7E-23EE011B3EDC}"/>
              </a:ext>
            </a:extLst>
          </p:cNvPr>
          <p:cNvSpPr>
            <a:spLocks noGrp="1"/>
          </p:cNvSpPr>
          <p:nvPr>
            <p:ph type="title"/>
          </p:nvPr>
        </p:nvSpPr>
        <p:spPr>
          <a:xfrm>
            <a:off x="1490145" y="2376862"/>
            <a:ext cx="2640646" cy="2104273"/>
          </a:xfrm>
          <a:noFill/>
        </p:spPr>
        <p:txBody>
          <a:bodyPr>
            <a:normAutofit/>
          </a:bodyPr>
          <a:lstStyle/>
          <a:p>
            <a:pPr algn="ctr"/>
            <a:r>
              <a:rPr lang="en-IN" sz="2300" b="1">
                <a:solidFill>
                  <a:srgbClr val="FFFFFF"/>
                </a:solidFill>
              </a:rPr>
              <a:t>Discussion</a:t>
            </a:r>
            <a:r>
              <a:rPr lang="en-IN" sz="2300">
                <a:solidFill>
                  <a:srgbClr val="FFFFFF"/>
                </a:solidFill>
              </a:rPr>
              <a:t>(2/2)</a:t>
            </a:r>
            <a:endParaRPr lang="en-IN" sz="2300" b="1">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53EFA37D-4C95-E650-D16A-46AFF48A131A}"/>
              </a:ext>
            </a:extLst>
          </p:cNvPr>
          <p:cNvSpPr>
            <a:spLocks noGrp="1"/>
          </p:cNvSpPr>
          <p:nvPr>
            <p:ph idx="1"/>
          </p:nvPr>
        </p:nvSpPr>
        <p:spPr>
          <a:xfrm>
            <a:off x="5382591" y="619561"/>
            <a:ext cx="6350606" cy="6042211"/>
          </a:xfrm>
        </p:spPr>
        <p:txBody>
          <a:bodyPr anchor="ctr">
            <a:normAutofit/>
          </a:bodyPr>
          <a:lstStyle/>
          <a:p>
            <a:pPr lvl="0">
              <a:buFont typeface="Wingdings" panose="05000000000000000000" pitchFamily="2" charset="2"/>
              <a:buChar char="q"/>
            </a:pPr>
            <a:r>
              <a:rPr lang="en-IN" sz="1700" dirty="0"/>
              <a:t>The </a:t>
            </a:r>
            <a:r>
              <a:rPr lang="en-IN" sz="1700" b="1" dirty="0"/>
              <a:t>lowest attitude score</a:t>
            </a:r>
            <a:r>
              <a:rPr lang="en-IN" sz="1700" dirty="0"/>
              <a:t> was for </a:t>
            </a:r>
            <a:r>
              <a:rPr lang="en-IN" sz="1700" b="1" dirty="0"/>
              <a:t>motivation to eat healthy regularly (A7)</a:t>
            </a:r>
            <a:r>
              <a:rPr lang="en-IN" sz="1700" dirty="0"/>
              <a:t>, with a mean of just </a:t>
            </a:r>
            <a:r>
              <a:rPr lang="en-IN" sz="1700" b="1" dirty="0"/>
              <a:t>1.17</a:t>
            </a:r>
            <a:r>
              <a:rPr lang="en-IN" sz="1700" dirty="0"/>
              <a:t>, indicating a </a:t>
            </a:r>
            <a:r>
              <a:rPr lang="en-IN" sz="1700" b="1" dirty="0"/>
              <a:t>significant gap between belief and action</a:t>
            </a:r>
            <a:r>
              <a:rPr lang="en-IN" sz="1700" dirty="0"/>
              <a:t>.</a:t>
            </a:r>
          </a:p>
          <a:p>
            <a:pPr lvl="0">
              <a:buFont typeface="Wingdings" panose="05000000000000000000" pitchFamily="2" charset="2"/>
              <a:buChar char="q"/>
            </a:pPr>
            <a:r>
              <a:rPr lang="en-IN" sz="1700" b="1" dirty="0"/>
              <a:t>Moderate agreement</a:t>
            </a:r>
            <a:r>
              <a:rPr lang="en-IN" sz="1700" dirty="0"/>
              <a:t> exists for the negative effects of skipping meals (A10).</a:t>
            </a:r>
          </a:p>
          <a:p>
            <a:pPr lvl="0">
              <a:buFont typeface="Wingdings" panose="05000000000000000000" pitchFamily="2" charset="2"/>
              <a:buChar char="q"/>
            </a:pPr>
            <a:r>
              <a:rPr lang="en-IN" sz="1700" dirty="0"/>
              <a:t>The </a:t>
            </a:r>
            <a:r>
              <a:rPr lang="en-IN" sz="1700" b="1" dirty="0"/>
              <a:t>mean practice score</a:t>
            </a:r>
            <a:r>
              <a:rPr lang="en-IN" sz="1700" dirty="0"/>
              <a:t> was </a:t>
            </a:r>
            <a:r>
              <a:rPr lang="en-IN" sz="1700" b="1" dirty="0"/>
              <a:t>8.47</a:t>
            </a:r>
            <a:r>
              <a:rPr lang="en-IN" sz="1700" dirty="0"/>
              <a:t>, suggesting a moderate level of healthy practices among the participants.</a:t>
            </a:r>
          </a:p>
          <a:p>
            <a:pPr lvl="0">
              <a:buFont typeface="Wingdings" panose="05000000000000000000" pitchFamily="2" charset="2"/>
              <a:buChar char="q"/>
            </a:pPr>
            <a:r>
              <a:rPr lang="en-IN" sz="1700" dirty="0"/>
              <a:t>The </a:t>
            </a:r>
            <a:r>
              <a:rPr lang="en-IN" sz="1700" b="1" dirty="0"/>
              <a:t>median score</a:t>
            </a:r>
            <a:r>
              <a:rPr lang="en-IN" sz="1700" dirty="0"/>
              <a:t> was </a:t>
            </a:r>
            <a:r>
              <a:rPr lang="en-IN" sz="1700" b="1" dirty="0"/>
              <a:t>8.00</a:t>
            </a:r>
            <a:r>
              <a:rPr lang="en-IN" sz="1700" dirty="0"/>
              <a:t>, meaning that half of the participants had scores below or equal to 8.</a:t>
            </a:r>
          </a:p>
          <a:p>
            <a:pPr lvl="0">
              <a:buFont typeface="Wingdings" panose="05000000000000000000" pitchFamily="2" charset="2"/>
              <a:buChar char="q"/>
            </a:pPr>
            <a:r>
              <a:rPr lang="en-IN" sz="1700" dirty="0"/>
              <a:t>The </a:t>
            </a:r>
            <a:r>
              <a:rPr lang="en-IN" sz="1700" b="1" dirty="0"/>
              <a:t>mode</a:t>
            </a:r>
            <a:r>
              <a:rPr lang="en-IN" sz="1700" dirty="0"/>
              <a:t> was </a:t>
            </a:r>
            <a:r>
              <a:rPr lang="en-IN" sz="1700" b="1" dirty="0"/>
              <a:t>10.00</a:t>
            </a:r>
            <a:r>
              <a:rPr lang="en-IN" sz="1700" dirty="0"/>
              <a:t>, indicating that the most frequently occurring score was at the higher end of the scale.</a:t>
            </a:r>
          </a:p>
          <a:p>
            <a:pPr lvl="0">
              <a:buFont typeface="Wingdings" panose="05000000000000000000" pitchFamily="2" charset="2"/>
              <a:buChar char="q"/>
            </a:pPr>
            <a:r>
              <a:rPr lang="en-IN" sz="1700" dirty="0"/>
              <a:t>The </a:t>
            </a:r>
            <a:r>
              <a:rPr lang="en-IN" sz="1700" b="1" dirty="0"/>
              <a:t>standard deviation</a:t>
            </a:r>
            <a:r>
              <a:rPr lang="en-IN" sz="1700" dirty="0"/>
              <a:t> was </a:t>
            </a:r>
            <a:r>
              <a:rPr lang="en-IN" sz="1700" b="1" dirty="0"/>
              <a:t>2.11</a:t>
            </a:r>
            <a:r>
              <a:rPr lang="en-IN" sz="1700" dirty="0"/>
              <a:t>, reflecting a moderate spread in practice scores.</a:t>
            </a:r>
          </a:p>
          <a:p>
            <a:endParaRPr lang="en-IN" sz="1700" dirty="0"/>
          </a:p>
        </p:txBody>
      </p:sp>
      <p:sp>
        <p:nvSpPr>
          <p:cNvPr id="5" name="Slide Number Placeholder 4">
            <a:extLst>
              <a:ext uri="{FF2B5EF4-FFF2-40B4-BE49-F238E27FC236}">
                <a16:creationId xmlns:a16="http://schemas.microsoft.com/office/drawing/2014/main" id="{03A7902B-0A4C-A7DF-FF25-6589FB8AC145}"/>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26AD20E6-394B-4DF0-96A5-9647FF39C943}" type="slidenum">
              <a:rPr lang="en-IN" sz="1900">
                <a:solidFill>
                  <a:schemeClr val="accent1"/>
                </a:solidFill>
              </a:rPr>
              <a:pPr>
                <a:lnSpc>
                  <a:spcPct val="90000"/>
                </a:lnSpc>
                <a:spcAft>
                  <a:spcPts val="600"/>
                </a:spcAft>
              </a:pPr>
              <a:t>15</a:t>
            </a:fld>
            <a:endParaRPr lang="en-IN" sz="1900">
              <a:solidFill>
                <a:schemeClr val="accent1"/>
              </a:solidFill>
            </a:endParaRPr>
          </a:p>
        </p:txBody>
      </p:sp>
      <p:pic>
        <p:nvPicPr>
          <p:cNvPr id="4" name="Picture 3" descr="A black and white logo&#10;&#10;AI-generated content may be incorrect.">
            <a:extLst>
              <a:ext uri="{FF2B5EF4-FFF2-40B4-BE49-F238E27FC236}">
                <a16:creationId xmlns:a16="http://schemas.microsoft.com/office/drawing/2014/main" id="{C43D70F7-41F7-4253-CC89-CF15DD9E2A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3813"/>
            <a:ext cx="1503218" cy="707563"/>
          </a:xfrm>
          <a:prstGeom prst="rect">
            <a:avLst/>
          </a:prstGeom>
        </p:spPr>
      </p:pic>
    </p:spTree>
    <p:extLst>
      <p:ext uri="{BB962C8B-B14F-4D97-AF65-F5344CB8AC3E}">
        <p14:creationId xmlns:p14="http://schemas.microsoft.com/office/powerpoint/2010/main" val="1630143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066800" y="110560"/>
            <a:ext cx="10058400" cy="1609344"/>
          </a:xfrm>
        </p:spPr>
        <p:txBody>
          <a:bodyPr/>
          <a:lstStyle/>
          <a:p>
            <a:pPr algn="ctr"/>
            <a:r>
              <a:rPr lang="en-IN" b="1" dirty="0"/>
              <a:t>Conclusion</a:t>
            </a:r>
          </a:p>
        </p:txBody>
      </p:sp>
      <p:graphicFrame>
        <p:nvGraphicFramePr>
          <p:cNvPr id="13" name="Rectangle 1">
            <a:extLst>
              <a:ext uri="{FF2B5EF4-FFF2-40B4-BE49-F238E27FC236}">
                <a16:creationId xmlns:a16="http://schemas.microsoft.com/office/drawing/2014/main" id="{24EA63A8-F593-E523-19B6-77E8D3D1029F}"/>
              </a:ext>
            </a:extLst>
          </p:cNvPr>
          <p:cNvGraphicFramePr>
            <a:graphicFrameLocks noGrp="1"/>
          </p:cNvGraphicFramePr>
          <p:nvPr>
            <p:ph idx="1"/>
            <p:extLst>
              <p:ext uri="{D42A27DB-BD31-4B8C-83A1-F6EECF244321}">
                <p14:modId xmlns:p14="http://schemas.microsoft.com/office/powerpoint/2010/main" val="3320798339"/>
              </p:ext>
            </p:extLst>
          </p:nvPr>
        </p:nvGraphicFramePr>
        <p:xfrm>
          <a:off x="-6870" y="1271540"/>
          <a:ext cx="12191942" cy="57149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4"/>
            <a:ext cx="1435826" cy="675842"/>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77747-D9BC-F6F9-AD2A-286F5E65C649}"/>
              </a:ext>
            </a:extLst>
          </p:cNvPr>
          <p:cNvSpPr>
            <a:spLocks noGrp="1"/>
          </p:cNvSpPr>
          <p:nvPr>
            <p:ph type="title"/>
          </p:nvPr>
        </p:nvSpPr>
        <p:spPr/>
        <p:txBody>
          <a:bodyPr/>
          <a:lstStyle/>
          <a:p>
            <a:pPr algn="ctr"/>
            <a:r>
              <a:rPr lang="en-IN" dirty="0"/>
              <a:t>Limitations</a:t>
            </a:r>
          </a:p>
        </p:txBody>
      </p:sp>
      <p:sp>
        <p:nvSpPr>
          <p:cNvPr id="5" name="Slide Number Placeholder 4">
            <a:extLst>
              <a:ext uri="{FF2B5EF4-FFF2-40B4-BE49-F238E27FC236}">
                <a16:creationId xmlns:a16="http://schemas.microsoft.com/office/drawing/2014/main" id="{10A34CC3-953D-A0AD-8C47-229BBB437DDB}"/>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6" name="Rectangle 1">
            <a:extLst>
              <a:ext uri="{FF2B5EF4-FFF2-40B4-BE49-F238E27FC236}">
                <a16:creationId xmlns:a16="http://schemas.microsoft.com/office/drawing/2014/main" id="{47CC5958-8960-EB9F-04C1-D15E9F5A67B4}"/>
              </a:ext>
            </a:extLst>
          </p:cNvPr>
          <p:cNvSpPr>
            <a:spLocks noGrp="1" noChangeArrowheads="1"/>
          </p:cNvSpPr>
          <p:nvPr>
            <p:ph idx="1"/>
          </p:nvPr>
        </p:nvSpPr>
        <p:spPr bwMode="auto">
          <a:xfrm>
            <a:off x="1088136" y="1939420"/>
            <a:ext cx="975651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en-US" altLang="en-US" sz="1800" b="1" i="0" u="none" strike="noStrike" cap="none" normalizeH="0" baseline="0" dirty="0">
                <a:ln>
                  <a:noFill/>
                </a:ln>
                <a:solidFill>
                  <a:schemeClr val="tx1"/>
                </a:solidFill>
                <a:effectLst/>
                <a:latin typeface="Arial" panose="020B0604020202020204" pitchFamily="34" charset="0"/>
              </a:rPr>
              <a:t>Convenience sampling</a:t>
            </a:r>
            <a:r>
              <a:rPr kumimoji="0" lang="en-US" altLang="en-US" sz="1800" b="0" i="0" u="none" strike="noStrike" cap="none" normalizeH="0" baseline="0" dirty="0">
                <a:ln>
                  <a:noFill/>
                </a:ln>
                <a:solidFill>
                  <a:schemeClr val="tx1"/>
                </a:solidFill>
                <a:effectLst/>
                <a:latin typeface="Arial" panose="020B0604020202020204" pitchFamily="34" charset="0"/>
              </a:rPr>
              <a:t>: This can introduce bias and limit generalizability.</a:t>
            </a:r>
            <a:endParaRPr lang="en-US"/>
          </a:p>
          <a:p>
            <a:pPr marR="0" lvl="0" algn="l" defTabSz="914400" rtl="0" eaLnBrk="0" fontAlgn="base" latinLnBrk="0" hangingPunct="0">
              <a:lnSpc>
                <a:spcPct val="100000"/>
              </a:lnSpc>
              <a:spcBef>
                <a:spcPct val="0"/>
              </a:spcBef>
              <a:spcAft>
                <a:spcPct val="0"/>
              </a:spcAft>
              <a:buClrTx/>
              <a:buSzTx/>
              <a:buFont typeface="Wingdings"/>
              <a:buChar char="ü"/>
              <a:tabLst/>
            </a:pPr>
            <a:r>
              <a:rPr kumimoji="0" lang="en-US" altLang="en-US" sz="1800" b="1" i="0" u="none" strike="noStrike" cap="none" normalizeH="0" baseline="0" dirty="0">
                <a:ln>
                  <a:noFill/>
                </a:ln>
                <a:solidFill>
                  <a:schemeClr val="tx1"/>
                </a:solidFill>
                <a:effectLst/>
                <a:latin typeface="Arial" panose="020B0604020202020204" pitchFamily="34" charset="0"/>
              </a:rPr>
              <a:t>Self-reported data</a:t>
            </a:r>
            <a:r>
              <a:rPr kumimoji="0" lang="en-US" altLang="en-US" sz="1800" b="0" i="0" u="none" strike="noStrike" cap="none" normalizeH="0" baseline="0" dirty="0">
                <a:ln>
                  <a:noFill/>
                </a:ln>
                <a:solidFill>
                  <a:schemeClr val="tx1"/>
                </a:solidFill>
                <a:effectLst/>
                <a:latin typeface="Arial" panose="020B0604020202020204" pitchFamily="34" charset="0"/>
              </a:rPr>
              <a:t>: Responses may be influenced by social desirability or inaccurate recall.</a:t>
            </a:r>
            <a:endParaRPr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022000A5-03D4-0E73-015C-E56FB398AB89}"/>
              </a:ext>
            </a:extLst>
          </p:cNvPr>
          <p:cNvSpPr txBox="1">
            <a:spLocks/>
          </p:cNvSpPr>
          <p:nvPr/>
        </p:nvSpPr>
        <p:spPr>
          <a:xfrm>
            <a:off x="1088136" y="2495991"/>
            <a:ext cx="10058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b="1" kern="1200" cap="none"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Recommendations</a:t>
            </a:r>
          </a:p>
        </p:txBody>
      </p:sp>
      <p:pic>
        <p:nvPicPr>
          <p:cNvPr id="4" name="Picture 3">
            <a:extLst>
              <a:ext uri="{FF2B5EF4-FFF2-40B4-BE49-F238E27FC236}">
                <a16:creationId xmlns:a16="http://schemas.microsoft.com/office/drawing/2014/main" id="{4A94D489-873E-7066-0093-131C49085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517073" cy="714085"/>
          </a:xfrm>
          <a:prstGeom prst="rect">
            <a:avLst/>
          </a:prstGeom>
        </p:spPr>
      </p:pic>
      <p:graphicFrame>
        <p:nvGraphicFramePr>
          <p:cNvPr id="11" name="TextBox 8">
            <a:extLst>
              <a:ext uri="{FF2B5EF4-FFF2-40B4-BE49-F238E27FC236}">
                <a16:creationId xmlns:a16="http://schemas.microsoft.com/office/drawing/2014/main" id="{D0418D0C-10CC-6CC4-8399-F7FFFFAA2F2A}"/>
              </a:ext>
            </a:extLst>
          </p:cNvPr>
          <p:cNvGraphicFramePr/>
          <p:nvPr>
            <p:extLst>
              <p:ext uri="{D42A27DB-BD31-4B8C-83A1-F6EECF244321}">
                <p14:modId xmlns:p14="http://schemas.microsoft.com/office/powerpoint/2010/main" val="2410475226"/>
              </p:ext>
            </p:extLst>
          </p:nvPr>
        </p:nvGraphicFramePr>
        <p:xfrm>
          <a:off x="1076779" y="3846275"/>
          <a:ext cx="10222992" cy="28623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5227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21226"/>
            <a:ext cx="10515600" cy="1325563"/>
          </a:xfrm>
        </p:spPr>
        <p:txBody>
          <a:bodyPr>
            <a:normAutofit/>
          </a:bodyPr>
          <a:lstStyle/>
          <a:p>
            <a:pPr algn="ctr"/>
            <a:r>
              <a:rPr lang="en-IN" b="1" dirty="0"/>
              <a:t>References </a:t>
            </a:r>
          </a:p>
        </p:txBody>
      </p:sp>
      <p:graphicFrame>
        <p:nvGraphicFramePr>
          <p:cNvPr id="8" name="Content Placeholder 2">
            <a:extLst>
              <a:ext uri="{FF2B5EF4-FFF2-40B4-BE49-F238E27FC236}">
                <a16:creationId xmlns:a16="http://schemas.microsoft.com/office/drawing/2014/main" id="{D24574E1-91CE-9961-48CE-21EB7CC3FAF3}"/>
              </a:ext>
            </a:extLst>
          </p:cNvPr>
          <p:cNvGraphicFramePr>
            <a:graphicFrameLocks noGrp="1"/>
          </p:cNvGraphicFramePr>
          <p:nvPr>
            <p:ph idx="1"/>
            <p:extLst>
              <p:ext uri="{D42A27DB-BD31-4B8C-83A1-F6EECF244321}">
                <p14:modId xmlns:p14="http://schemas.microsoft.com/office/powerpoint/2010/main" val="71696018"/>
              </p:ext>
            </p:extLst>
          </p:nvPr>
        </p:nvGraphicFramePr>
        <p:xfrm>
          <a:off x="516082" y="972152"/>
          <a:ext cx="11255616" cy="5226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4"/>
            <a:ext cx="1479977" cy="696624"/>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D9A46-BD72-D3AC-40AC-82880A3442B4}"/>
              </a:ext>
            </a:extLst>
          </p:cNvPr>
          <p:cNvSpPr>
            <a:spLocks noGrp="1"/>
          </p:cNvSpPr>
          <p:nvPr>
            <p:ph type="title"/>
          </p:nvPr>
        </p:nvSpPr>
        <p:spPr/>
        <p:txBody>
          <a:bodyPr/>
          <a:lstStyle/>
          <a:p>
            <a:pPr algn="ctr"/>
            <a:r>
              <a:rPr lang="en-IN" dirty="0"/>
              <a:t>Community Outreach </a:t>
            </a:r>
          </a:p>
        </p:txBody>
      </p:sp>
      <p:sp>
        <p:nvSpPr>
          <p:cNvPr id="5" name="Slide Number Placeholder 4">
            <a:extLst>
              <a:ext uri="{FF2B5EF4-FFF2-40B4-BE49-F238E27FC236}">
                <a16:creationId xmlns:a16="http://schemas.microsoft.com/office/drawing/2014/main" id="{B486010D-A960-1C6A-2DFE-D668205A11F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8" name="Content Placeholder 7">
            <a:extLst>
              <a:ext uri="{FF2B5EF4-FFF2-40B4-BE49-F238E27FC236}">
                <a16:creationId xmlns:a16="http://schemas.microsoft.com/office/drawing/2014/main" id="{BCB1CB0C-D967-3EB0-3272-D10B747784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1746826"/>
            <a:ext cx="3529461" cy="452595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68494F1F-833D-CE28-5BA6-2F3EA529D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6743" y="1746826"/>
            <a:ext cx="4709639" cy="4525955"/>
          </a:xfrm>
          <a:prstGeom prst="rect">
            <a:avLst/>
          </a:prstGeom>
        </p:spPr>
      </p:pic>
      <p:pic>
        <p:nvPicPr>
          <p:cNvPr id="23" name="Picture 22">
            <a:extLst>
              <a:ext uri="{FF2B5EF4-FFF2-40B4-BE49-F238E27FC236}">
                <a16:creationId xmlns:a16="http://schemas.microsoft.com/office/drawing/2014/main" id="{30293320-71B0-F99C-F48C-F7FC03B754A9}"/>
              </a:ext>
            </a:extLst>
          </p:cNvPr>
          <p:cNvPicPr>
            <a:picLocks noChangeAspect="1"/>
          </p:cNvPicPr>
          <p:nvPr/>
        </p:nvPicPr>
        <p:blipFill>
          <a:blip r:embed="rId4"/>
          <a:stretch>
            <a:fillRect/>
          </a:stretch>
        </p:blipFill>
        <p:spPr>
          <a:xfrm>
            <a:off x="3529462" y="1746826"/>
            <a:ext cx="3977281" cy="4525955"/>
          </a:xfrm>
          <a:prstGeom prst="rect">
            <a:avLst/>
          </a:prstGeom>
        </p:spPr>
      </p:pic>
      <p:sp>
        <p:nvSpPr>
          <p:cNvPr id="24" name="TextBox 23">
            <a:extLst>
              <a:ext uri="{FF2B5EF4-FFF2-40B4-BE49-F238E27FC236}">
                <a16:creationId xmlns:a16="http://schemas.microsoft.com/office/drawing/2014/main" id="{DC0EA177-5D65-D315-CC49-57BB8AEE0574}"/>
              </a:ext>
            </a:extLst>
          </p:cNvPr>
          <p:cNvSpPr txBox="1"/>
          <p:nvPr/>
        </p:nvSpPr>
        <p:spPr>
          <a:xfrm>
            <a:off x="3838678" y="6292334"/>
            <a:ext cx="4163291" cy="369332"/>
          </a:xfrm>
          <a:prstGeom prst="rect">
            <a:avLst/>
          </a:prstGeom>
          <a:noFill/>
        </p:spPr>
        <p:txBody>
          <a:bodyPr wrap="square" rtlCol="0">
            <a:spAutoFit/>
          </a:bodyPr>
          <a:lstStyle/>
          <a:p>
            <a:r>
              <a:rPr lang="en-IN" dirty="0"/>
              <a:t>Data collection in Goyla Dairy</a:t>
            </a:r>
          </a:p>
        </p:txBody>
      </p:sp>
      <p:pic>
        <p:nvPicPr>
          <p:cNvPr id="4" name="Picture 3">
            <a:extLst>
              <a:ext uri="{FF2B5EF4-FFF2-40B4-BE49-F238E27FC236}">
                <a16:creationId xmlns:a16="http://schemas.microsoft.com/office/drawing/2014/main" id="{1E80F78A-32A8-5CED-32A9-4DA5687144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813"/>
            <a:ext cx="1517073" cy="714085"/>
          </a:xfrm>
          <a:prstGeom prst="rect">
            <a:avLst/>
          </a:prstGeom>
        </p:spPr>
      </p:pic>
    </p:spTree>
    <p:extLst>
      <p:ext uri="{BB962C8B-B14F-4D97-AF65-F5344CB8AC3E}">
        <p14:creationId xmlns:p14="http://schemas.microsoft.com/office/powerpoint/2010/main" val="2816212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CECC0-3F3A-38C7-F8B1-FD5DD24F535F}"/>
              </a:ext>
            </a:extLst>
          </p:cNvPr>
          <p:cNvSpPr>
            <a:spLocks noGrp="1"/>
          </p:cNvSpPr>
          <p:nvPr>
            <p:ph type="title"/>
          </p:nvPr>
        </p:nvSpPr>
        <p:spPr/>
        <p:txBody>
          <a:bodyPr/>
          <a:lstStyle/>
          <a:p>
            <a:pPr algn="ctr"/>
            <a:r>
              <a:rPr lang="en-IN" dirty="0"/>
              <a:t>SRB Approval</a:t>
            </a:r>
          </a:p>
        </p:txBody>
      </p:sp>
      <p:pic>
        <p:nvPicPr>
          <p:cNvPr id="7" name="Content Placeholder 6">
            <a:extLst>
              <a:ext uri="{FF2B5EF4-FFF2-40B4-BE49-F238E27FC236}">
                <a16:creationId xmlns:a16="http://schemas.microsoft.com/office/drawing/2014/main" id="{C1F16FD4-1301-98DF-CF55-A1D235BDB8CD}"/>
              </a:ext>
            </a:extLst>
          </p:cNvPr>
          <p:cNvPicPr>
            <a:picLocks noGrp="1" noChangeAspect="1"/>
          </p:cNvPicPr>
          <p:nvPr>
            <p:ph idx="1"/>
          </p:nvPr>
        </p:nvPicPr>
        <p:blipFill>
          <a:blip r:embed="rId2"/>
          <a:srcRect l="2756" t="30237" r="46517" b="51809"/>
          <a:stretch>
            <a:fillRect/>
          </a:stretch>
        </p:blipFill>
        <p:spPr>
          <a:xfrm>
            <a:off x="1339936" y="2920084"/>
            <a:ext cx="9512128" cy="2244436"/>
          </a:xfrm>
        </p:spPr>
      </p:pic>
      <p:sp>
        <p:nvSpPr>
          <p:cNvPr id="5" name="Slide Number Placeholder 4">
            <a:extLst>
              <a:ext uri="{FF2B5EF4-FFF2-40B4-BE49-F238E27FC236}">
                <a16:creationId xmlns:a16="http://schemas.microsoft.com/office/drawing/2014/main" id="{6A7BD545-8A8A-4E20-4806-81E927BE8E80}"/>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3744315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ACB55-0AF1-8F3E-855A-7B8DE2D068F7}"/>
              </a:ext>
            </a:extLst>
          </p:cNvPr>
          <p:cNvSpPr>
            <a:spLocks noGrp="1"/>
          </p:cNvSpPr>
          <p:nvPr>
            <p:ph type="title"/>
          </p:nvPr>
        </p:nvSpPr>
        <p:spPr/>
        <p:txBody>
          <a:bodyPr/>
          <a:lstStyle/>
          <a:p>
            <a:pPr algn="ctr"/>
            <a:r>
              <a:rPr lang="en-IN" dirty="0"/>
              <a:t>Community Outreach</a:t>
            </a:r>
          </a:p>
        </p:txBody>
      </p:sp>
      <p:sp>
        <p:nvSpPr>
          <p:cNvPr id="5" name="Slide Number Placeholder 4">
            <a:extLst>
              <a:ext uri="{FF2B5EF4-FFF2-40B4-BE49-F238E27FC236}">
                <a16:creationId xmlns:a16="http://schemas.microsoft.com/office/drawing/2014/main" id="{673A62F5-EDA4-B23A-D387-4EA0F804ABC0}"/>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11" name="Picture 10">
            <a:extLst>
              <a:ext uri="{FF2B5EF4-FFF2-40B4-BE49-F238E27FC236}">
                <a16:creationId xmlns:a16="http://schemas.microsoft.com/office/drawing/2014/main" id="{BD66F362-DC2A-04DB-E844-75AE5F20F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6137" y="1749160"/>
            <a:ext cx="5606935" cy="4523624"/>
          </a:xfrm>
          <a:prstGeom prst="rect">
            <a:avLst/>
          </a:prstGeom>
        </p:spPr>
      </p:pic>
      <p:pic>
        <p:nvPicPr>
          <p:cNvPr id="12" name="Picture 11">
            <a:extLst>
              <a:ext uri="{FF2B5EF4-FFF2-40B4-BE49-F238E27FC236}">
                <a16:creationId xmlns:a16="http://schemas.microsoft.com/office/drawing/2014/main" id="{16262DA5-92AA-3893-918C-CBF9FBE31EEC}"/>
              </a:ext>
            </a:extLst>
          </p:cNvPr>
          <p:cNvPicPr>
            <a:picLocks noChangeAspect="1"/>
          </p:cNvPicPr>
          <p:nvPr/>
        </p:nvPicPr>
        <p:blipFill>
          <a:blip r:embed="rId3"/>
          <a:stretch>
            <a:fillRect/>
          </a:stretch>
        </p:blipFill>
        <p:spPr>
          <a:xfrm>
            <a:off x="297873" y="1749160"/>
            <a:ext cx="5518265" cy="4523624"/>
          </a:xfrm>
          <a:prstGeom prst="rect">
            <a:avLst/>
          </a:prstGeom>
        </p:spPr>
      </p:pic>
      <p:sp>
        <p:nvSpPr>
          <p:cNvPr id="15" name="TextBox 14">
            <a:extLst>
              <a:ext uri="{FF2B5EF4-FFF2-40B4-BE49-F238E27FC236}">
                <a16:creationId xmlns:a16="http://schemas.microsoft.com/office/drawing/2014/main" id="{7F591FEA-5CF7-DBE4-FAAF-0431100D3E79}"/>
              </a:ext>
            </a:extLst>
          </p:cNvPr>
          <p:cNvSpPr txBox="1"/>
          <p:nvPr/>
        </p:nvSpPr>
        <p:spPr>
          <a:xfrm>
            <a:off x="3838678" y="6292334"/>
            <a:ext cx="5194486" cy="369332"/>
          </a:xfrm>
          <a:prstGeom prst="rect">
            <a:avLst/>
          </a:prstGeom>
          <a:noFill/>
        </p:spPr>
        <p:txBody>
          <a:bodyPr wrap="square" rtlCol="0">
            <a:spAutoFit/>
          </a:bodyPr>
          <a:lstStyle/>
          <a:p>
            <a:r>
              <a:rPr lang="en-IN" dirty="0"/>
              <a:t>Visit to Mohalla Clinic and Data Collection </a:t>
            </a:r>
          </a:p>
        </p:txBody>
      </p:sp>
      <p:pic>
        <p:nvPicPr>
          <p:cNvPr id="4" name="Picture 3">
            <a:extLst>
              <a:ext uri="{FF2B5EF4-FFF2-40B4-BE49-F238E27FC236}">
                <a16:creationId xmlns:a16="http://schemas.microsoft.com/office/drawing/2014/main" id="{A080E147-766B-9762-A332-3587D0BD9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1517073" cy="714085"/>
          </a:xfrm>
          <a:prstGeom prst="rect">
            <a:avLst/>
          </a:prstGeom>
        </p:spPr>
      </p:pic>
    </p:spTree>
    <p:extLst>
      <p:ext uri="{BB962C8B-B14F-4D97-AF65-F5344CB8AC3E}">
        <p14:creationId xmlns:p14="http://schemas.microsoft.com/office/powerpoint/2010/main" val="3974404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83172-6407-D67A-6DAD-4A9AF200825D}"/>
              </a:ext>
            </a:extLst>
          </p:cNvPr>
          <p:cNvSpPr>
            <a:spLocks noGrp="1"/>
          </p:cNvSpPr>
          <p:nvPr>
            <p:ph type="title"/>
          </p:nvPr>
        </p:nvSpPr>
        <p:spPr/>
        <p:txBody>
          <a:bodyPr/>
          <a:lstStyle/>
          <a:p>
            <a:pPr algn="ctr"/>
            <a:r>
              <a:rPr lang="en-IN" dirty="0"/>
              <a:t>Pictorial Journey</a:t>
            </a:r>
          </a:p>
        </p:txBody>
      </p:sp>
      <p:pic>
        <p:nvPicPr>
          <p:cNvPr id="6" name="Content Placeholder 5">
            <a:extLst>
              <a:ext uri="{FF2B5EF4-FFF2-40B4-BE49-F238E27FC236}">
                <a16:creationId xmlns:a16="http://schemas.microsoft.com/office/drawing/2014/main" id="{D6372532-44A0-C860-2397-B4FA1DAB33BA}"/>
              </a:ext>
            </a:extLst>
          </p:cNvPr>
          <p:cNvPicPr>
            <a:picLocks noGrp="1" noChangeAspect="1"/>
          </p:cNvPicPr>
          <p:nvPr>
            <p:ph idx="1"/>
          </p:nvPr>
        </p:nvPicPr>
        <p:blipFill>
          <a:blip r:embed="rId2"/>
          <a:stretch>
            <a:fillRect/>
          </a:stretch>
        </p:blipFill>
        <p:spPr>
          <a:xfrm>
            <a:off x="6033656" y="1982354"/>
            <a:ext cx="5917552" cy="4051300"/>
          </a:xfrm>
          <a:prstGeom prst="rect">
            <a:avLst/>
          </a:prstGeom>
        </p:spPr>
      </p:pic>
      <p:sp>
        <p:nvSpPr>
          <p:cNvPr id="5" name="Slide Number Placeholder 4">
            <a:extLst>
              <a:ext uri="{FF2B5EF4-FFF2-40B4-BE49-F238E27FC236}">
                <a16:creationId xmlns:a16="http://schemas.microsoft.com/office/drawing/2014/main" id="{8D7009F5-90A3-F8DA-1FE8-514C911E7DF3}"/>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8" name="Picture 7">
            <a:extLst>
              <a:ext uri="{FF2B5EF4-FFF2-40B4-BE49-F238E27FC236}">
                <a16:creationId xmlns:a16="http://schemas.microsoft.com/office/drawing/2014/main" id="{1EA5F3F3-9A53-7DBE-ECC9-6816447D25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91" y="1982353"/>
            <a:ext cx="5792864" cy="4051300"/>
          </a:xfrm>
          <a:prstGeom prst="rect">
            <a:avLst/>
          </a:prstGeom>
        </p:spPr>
      </p:pic>
      <p:pic>
        <p:nvPicPr>
          <p:cNvPr id="4" name="Picture 3" descr="A black and white logo&#10;&#10;AI-generated content may be incorrect.">
            <a:extLst>
              <a:ext uri="{FF2B5EF4-FFF2-40B4-BE49-F238E27FC236}">
                <a16:creationId xmlns:a16="http://schemas.microsoft.com/office/drawing/2014/main" id="{C419E3D9-7DAC-8827-8376-8553A7A356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1517073" cy="714085"/>
          </a:xfrm>
          <a:prstGeom prst="rect">
            <a:avLst/>
          </a:prstGeom>
        </p:spPr>
      </p:pic>
    </p:spTree>
    <p:extLst>
      <p:ext uri="{BB962C8B-B14F-4D97-AF65-F5344CB8AC3E}">
        <p14:creationId xmlns:p14="http://schemas.microsoft.com/office/powerpoint/2010/main" val="2518121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pPr algn="ctr"/>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2399885" y="3308465"/>
            <a:ext cx="7891272" cy="1069848"/>
          </a:xfrm>
        </p:spPr>
        <p:txBody>
          <a:bodyPr/>
          <a:lstStyle/>
          <a:p>
            <a:pPr algn="ctr"/>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097331" cy="516513"/>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6" name="Content Placeholder 5">
            <a:extLst>
              <a:ext uri="{FF2B5EF4-FFF2-40B4-BE49-F238E27FC236}">
                <a16:creationId xmlns:a16="http://schemas.microsoft.com/office/drawing/2014/main" id="{B4E1FA78-B791-066B-E115-2FB0496F2D1D}"/>
              </a:ext>
            </a:extLst>
          </p:cNvPr>
          <p:cNvPicPr>
            <a:picLocks noGrp="1" noChangeAspect="1"/>
          </p:cNvPicPr>
          <p:nvPr>
            <p:ph idx="1"/>
          </p:nvPr>
        </p:nvPicPr>
        <p:blipFill>
          <a:blip r:embed="rId2"/>
          <a:srcRect l="44248" t="22983" b="14844"/>
          <a:stretch>
            <a:fillRect/>
          </a:stretch>
        </p:blipFill>
        <p:spPr>
          <a:xfrm>
            <a:off x="2195945" y="1906808"/>
            <a:ext cx="7716561" cy="4639465"/>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9" name="Picture 8">
            <a:extLst>
              <a:ext uri="{FF2B5EF4-FFF2-40B4-BE49-F238E27FC236}">
                <a16:creationId xmlns:a16="http://schemas.microsoft.com/office/drawing/2014/main" id="{5CAE6B91-D9DE-7EBA-F3D7-BE88B19369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517073" cy="714085"/>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152975" y="23814"/>
            <a:ext cx="10058400" cy="1609344"/>
          </a:xfrm>
        </p:spPr>
        <p:txBody>
          <a:bodyPr/>
          <a:lstStyle/>
          <a:p>
            <a:pPr algn="ctr"/>
            <a:r>
              <a:rPr lang="en-IN" b="1" dirty="0"/>
              <a:t>Introduction (1/2)</a:t>
            </a:r>
          </a:p>
        </p:txBody>
      </p:sp>
      <p:graphicFrame>
        <p:nvGraphicFramePr>
          <p:cNvPr id="10" name="Content Placeholder 2">
            <a:extLst>
              <a:ext uri="{FF2B5EF4-FFF2-40B4-BE49-F238E27FC236}">
                <a16:creationId xmlns:a16="http://schemas.microsoft.com/office/drawing/2014/main" id="{7FE9261D-3FAF-2FC3-00A5-1AC7C9031006}"/>
              </a:ext>
            </a:extLst>
          </p:cNvPr>
          <p:cNvGraphicFramePr>
            <a:graphicFrameLocks noGrp="1"/>
          </p:cNvGraphicFramePr>
          <p:nvPr>
            <p:ph idx="1"/>
            <p:extLst>
              <p:ext uri="{D42A27DB-BD31-4B8C-83A1-F6EECF244321}">
                <p14:modId xmlns:p14="http://schemas.microsoft.com/office/powerpoint/2010/main" val="3515319641"/>
              </p:ext>
            </p:extLst>
          </p:nvPr>
        </p:nvGraphicFramePr>
        <p:xfrm>
          <a:off x="788218" y="1189113"/>
          <a:ext cx="10572510" cy="54765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4"/>
            <a:ext cx="1568276" cy="738186"/>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BC45E03-E99F-4DA3-58AB-B23E2B00206D}"/>
              </a:ext>
            </a:extLst>
          </p:cNvPr>
          <p:cNvSpPr>
            <a:spLocks noGrp="1"/>
          </p:cNvSpPr>
          <p:nvPr>
            <p:ph type="title"/>
          </p:nvPr>
        </p:nvSpPr>
        <p:spPr>
          <a:xfrm>
            <a:off x="1066800" y="-124968"/>
            <a:ext cx="10058400" cy="1609344"/>
          </a:xfrm>
        </p:spPr>
        <p:txBody>
          <a:bodyPr/>
          <a:lstStyle/>
          <a:p>
            <a:pPr algn="ctr"/>
            <a:r>
              <a:rPr lang="en-IN" b="1" dirty="0"/>
              <a:t>Introduction (1/2)</a:t>
            </a:r>
          </a:p>
        </p:txBody>
      </p:sp>
      <p:graphicFrame>
        <p:nvGraphicFramePr>
          <p:cNvPr id="9" name="Content Placeholder 2">
            <a:extLst>
              <a:ext uri="{FF2B5EF4-FFF2-40B4-BE49-F238E27FC236}">
                <a16:creationId xmlns:a16="http://schemas.microsoft.com/office/drawing/2014/main" id="{64E71297-5666-3E54-170A-E7EB646FC58B}"/>
              </a:ext>
            </a:extLst>
          </p:cNvPr>
          <p:cNvGraphicFramePr>
            <a:graphicFrameLocks noGrp="1"/>
          </p:cNvGraphicFramePr>
          <p:nvPr>
            <p:ph idx="1"/>
            <p:extLst>
              <p:ext uri="{D42A27DB-BD31-4B8C-83A1-F6EECF244321}">
                <p14:modId xmlns:p14="http://schemas.microsoft.com/office/powerpoint/2010/main" val="1409800199"/>
              </p:ext>
            </p:extLst>
          </p:nvPr>
        </p:nvGraphicFramePr>
        <p:xfrm>
          <a:off x="240792" y="1288473"/>
          <a:ext cx="11632553" cy="5545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B4FF08E4-9BC3-BD85-9DD3-784B5FEA0BBD}"/>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7" name="Picture 6">
            <a:extLst>
              <a:ext uri="{FF2B5EF4-FFF2-40B4-BE49-F238E27FC236}">
                <a16:creationId xmlns:a16="http://schemas.microsoft.com/office/drawing/2014/main" id="{CE6A147D-6DBE-20B7-A8FF-ADA441EABE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1517073" cy="714085"/>
          </a:xfrm>
          <a:prstGeom prst="rect">
            <a:avLst/>
          </a:prstGeom>
        </p:spPr>
      </p:pic>
    </p:spTree>
    <p:extLst>
      <p:ext uri="{BB962C8B-B14F-4D97-AF65-F5344CB8AC3E}">
        <p14:creationId xmlns:p14="http://schemas.microsoft.com/office/powerpoint/2010/main" val="2383248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069848" y="378990"/>
            <a:ext cx="10058400" cy="1609344"/>
          </a:xfrm>
        </p:spPr>
        <p:txBody>
          <a:bodyPr/>
          <a:lstStyle/>
          <a:p>
            <a:pPr algn="ctr"/>
            <a:r>
              <a:rPr lang="en-IN" b="1" dirty="0"/>
              <a:t>Objectives of Your Study</a:t>
            </a:r>
          </a:p>
        </p:txBody>
      </p:sp>
      <p:graphicFrame>
        <p:nvGraphicFramePr>
          <p:cNvPr id="10" name="Content Placeholder 2">
            <a:extLst>
              <a:ext uri="{FF2B5EF4-FFF2-40B4-BE49-F238E27FC236}">
                <a16:creationId xmlns:a16="http://schemas.microsoft.com/office/drawing/2014/main" id="{B6419CB5-968D-F753-776C-471C4C04441C}"/>
              </a:ext>
            </a:extLst>
          </p:cNvPr>
          <p:cNvGraphicFramePr>
            <a:graphicFrameLocks noGrp="1"/>
          </p:cNvGraphicFramePr>
          <p:nvPr>
            <p:ph idx="1"/>
            <p:extLst>
              <p:ext uri="{D42A27DB-BD31-4B8C-83A1-F6EECF244321}">
                <p14:modId xmlns:p14="http://schemas.microsoft.com/office/powerpoint/2010/main" val="1735159923"/>
              </p:ext>
            </p:extLst>
          </p:nvPr>
        </p:nvGraphicFramePr>
        <p:xfrm>
          <a:off x="1260348" y="2215695"/>
          <a:ext cx="10058400" cy="405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3"/>
            <a:ext cx="1503218" cy="707563"/>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252728" y="154922"/>
            <a:ext cx="10058400" cy="1609344"/>
          </a:xfrm>
        </p:spPr>
        <p:txBody>
          <a:bodyPr/>
          <a:lstStyle/>
          <a:p>
            <a:pPr algn="ctr"/>
            <a:r>
              <a:rPr lang="en-IN" b="1" dirty="0"/>
              <a:t>Methodology (1/2)</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96" y="0"/>
            <a:ext cx="1449850" cy="682443"/>
          </a:xfrm>
          <a:prstGeom prst="rect">
            <a:avLst/>
          </a:prstGeom>
        </p:spPr>
      </p:pic>
      <p:graphicFrame>
        <p:nvGraphicFramePr>
          <p:cNvPr id="5" name="Table 4">
            <a:extLst>
              <a:ext uri="{FF2B5EF4-FFF2-40B4-BE49-F238E27FC236}">
                <a16:creationId xmlns:a16="http://schemas.microsoft.com/office/drawing/2014/main" id="{585EADE7-E8B9-BCBC-5800-F3E66A6D886A}"/>
              </a:ext>
            </a:extLst>
          </p:cNvPr>
          <p:cNvGraphicFramePr>
            <a:graphicFrameLocks noGrp="1"/>
          </p:cNvGraphicFramePr>
          <p:nvPr>
            <p:extLst>
              <p:ext uri="{D42A27DB-BD31-4B8C-83A1-F6EECF244321}">
                <p14:modId xmlns:p14="http://schemas.microsoft.com/office/powerpoint/2010/main" val="1704054326"/>
              </p:ext>
            </p:extLst>
          </p:nvPr>
        </p:nvGraphicFramePr>
        <p:xfrm>
          <a:off x="1378051" y="1764266"/>
          <a:ext cx="9781785" cy="4297680"/>
        </p:xfrm>
        <a:graphic>
          <a:graphicData uri="http://schemas.openxmlformats.org/drawingml/2006/table">
            <a:tbl>
              <a:tblPr>
                <a:tableStyleId>{ED083AE6-46FA-4A59-8FB0-9F97EB10719F}</a:tableStyleId>
              </a:tblPr>
              <a:tblGrid>
                <a:gridCol w="2719753">
                  <a:extLst>
                    <a:ext uri="{9D8B030D-6E8A-4147-A177-3AD203B41FA5}">
                      <a16:colId xmlns:a16="http://schemas.microsoft.com/office/drawing/2014/main" val="755702146"/>
                    </a:ext>
                  </a:extLst>
                </a:gridCol>
                <a:gridCol w="7062032">
                  <a:extLst>
                    <a:ext uri="{9D8B030D-6E8A-4147-A177-3AD203B41FA5}">
                      <a16:colId xmlns:a16="http://schemas.microsoft.com/office/drawing/2014/main" val="2541473660"/>
                    </a:ext>
                  </a:extLst>
                </a:gridCol>
              </a:tblGrid>
              <a:tr h="0">
                <a:tc>
                  <a:txBody>
                    <a:bodyPr/>
                    <a:lstStyle/>
                    <a:p>
                      <a:r>
                        <a:rPr lang="en-IN" b="1"/>
                        <a:t>Study Design</a:t>
                      </a:r>
                      <a:endParaRPr lang="en-IN"/>
                    </a:p>
                  </a:txBody>
                  <a:tcPr anchor="ctr"/>
                </a:tc>
                <a:tc>
                  <a:txBody>
                    <a:bodyPr/>
                    <a:lstStyle/>
                    <a:p>
                      <a:r>
                        <a:rPr lang="en-IN" dirty="0"/>
                        <a:t>Cross-Sectional Study</a:t>
                      </a:r>
                    </a:p>
                  </a:txBody>
                  <a:tcPr anchor="ctr"/>
                </a:tc>
                <a:extLst>
                  <a:ext uri="{0D108BD9-81ED-4DB2-BD59-A6C34878D82A}">
                    <a16:rowId xmlns:a16="http://schemas.microsoft.com/office/drawing/2014/main" val="541008992"/>
                  </a:ext>
                </a:extLst>
              </a:tr>
              <a:tr h="0">
                <a:tc>
                  <a:txBody>
                    <a:bodyPr/>
                    <a:lstStyle/>
                    <a:p>
                      <a:r>
                        <a:rPr lang="en-IN" b="1" dirty="0"/>
                        <a:t>Sample Size (n)</a:t>
                      </a:r>
                      <a:endParaRPr lang="en-IN" dirty="0"/>
                    </a:p>
                  </a:txBody>
                  <a:tcPr anchor="ctr"/>
                </a:tc>
                <a:tc>
                  <a:txBody>
                    <a:bodyPr/>
                    <a:lstStyle/>
                    <a:p>
                      <a:r>
                        <a:rPr lang="en-IN" dirty="0"/>
                        <a:t>96</a:t>
                      </a:r>
                    </a:p>
                  </a:txBody>
                  <a:tcPr anchor="ctr"/>
                </a:tc>
                <a:extLst>
                  <a:ext uri="{0D108BD9-81ED-4DB2-BD59-A6C34878D82A}">
                    <a16:rowId xmlns:a16="http://schemas.microsoft.com/office/drawing/2014/main" val="516587833"/>
                  </a:ext>
                </a:extLst>
              </a:tr>
              <a:tr h="0">
                <a:tc>
                  <a:txBody>
                    <a:bodyPr/>
                    <a:lstStyle/>
                    <a:p>
                      <a:r>
                        <a:rPr lang="en-IN" b="1" dirty="0"/>
                        <a:t>Formula Used</a:t>
                      </a:r>
                      <a:endParaRPr lang="en-IN" dirty="0"/>
                    </a:p>
                  </a:txBody>
                  <a:tcPr anchor="ctr"/>
                </a:tc>
                <a:tc>
                  <a:txBody>
                    <a:bodyPr/>
                    <a:lstStyle/>
                    <a:p>
                      <a:r>
                        <a:rPr lang="pl-PL" dirty="0"/>
                        <a:t>n=</a:t>
                      </a:r>
                      <a:r>
                        <a:rPr lang="en-US" dirty="0"/>
                        <a:t>Z</a:t>
                      </a:r>
                      <a:r>
                        <a:rPr lang="en-US" baseline="30000" dirty="0"/>
                        <a:t>2</a:t>
                      </a:r>
                      <a:r>
                        <a:rPr lang="en-US" dirty="0"/>
                        <a:t>*p*(1-p)/d</a:t>
                      </a:r>
                      <a:r>
                        <a:rPr lang="en-US" baseline="30000" dirty="0"/>
                        <a:t>2 </a:t>
                      </a:r>
                    </a:p>
                    <a:p>
                      <a:r>
                        <a:rPr lang="en-US" dirty="0"/>
                        <a:t>where</a:t>
                      </a:r>
                    </a:p>
                    <a:p>
                      <a:endParaRPr lang="en-IN" dirty="0"/>
                    </a:p>
                  </a:txBody>
                  <a:tcPr anchor="ctr"/>
                </a:tc>
                <a:extLst>
                  <a:ext uri="{0D108BD9-81ED-4DB2-BD59-A6C34878D82A}">
                    <a16:rowId xmlns:a16="http://schemas.microsoft.com/office/drawing/2014/main" val="730653956"/>
                  </a:ext>
                </a:extLst>
              </a:tr>
              <a:tr h="0">
                <a:tc>
                  <a:txBody>
                    <a:bodyPr/>
                    <a:lstStyle/>
                    <a:p>
                      <a:r>
                        <a:rPr lang="en-IN" b="1"/>
                        <a:t>Z-value</a:t>
                      </a:r>
                      <a:endParaRPr lang="en-IN"/>
                    </a:p>
                  </a:txBody>
                  <a:tcPr anchor="ctr"/>
                </a:tc>
                <a:tc>
                  <a:txBody>
                    <a:bodyPr/>
                    <a:lstStyle/>
                    <a:p>
                      <a:r>
                        <a:rPr lang="en-US" dirty="0"/>
                        <a:t>1.96 (for 95% confidence level)</a:t>
                      </a:r>
                    </a:p>
                  </a:txBody>
                  <a:tcPr anchor="ctr"/>
                </a:tc>
                <a:extLst>
                  <a:ext uri="{0D108BD9-81ED-4DB2-BD59-A6C34878D82A}">
                    <a16:rowId xmlns:a16="http://schemas.microsoft.com/office/drawing/2014/main" val="974527037"/>
                  </a:ext>
                </a:extLst>
              </a:tr>
              <a:tr h="0">
                <a:tc>
                  <a:txBody>
                    <a:bodyPr/>
                    <a:lstStyle/>
                    <a:p>
                      <a:r>
                        <a:rPr lang="en-IN" b="1"/>
                        <a:t>Prevalence (p)</a:t>
                      </a:r>
                      <a:endParaRPr lang="en-IN"/>
                    </a:p>
                  </a:txBody>
                  <a:tcPr anchor="ctr"/>
                </a:tc>
                <a:tc>
                  <a:txBody>
                    <a:bodyPr/>
                    <a:lstStyle/>
                    <a:p>
                      <a:r>
                        <a:rPr lang="en-US" dirty="0"/>
                        <a:t>0.5 (based on previous studies)</a:t>
                      </a:r>
                    </a:p>
                  </a:txBody>
                  <a:tcPr anchor="ctr"/>
                </a:tc>
                <a:extLst>
                  <a:ext uri="{0D108BD9-81ED-4DB2-BD59-A6C34878D82A}">
                    <a16:rowId xmlns:a16="http://schemas.microsoft.com/office/drawing/2014/main" val="1493270515"/>
                  </a:ext>
                </a:extLst>
              </a:tr>
              <a:tr h="0">
                <a:tc>
                  <a:txBody>
                    <a:bodyPr/>
                    <a:lstStyle/>
                    <a:p>
                      <a:r>
                        <a:rPr lang="en-IN" b="1"/>
                        <a:t>Margin of Error (d)</a:t>
                      </a:r>
                      <a:endParaRPr lang="en-IN"/>
                    </a:p>
                  </a:txBody>
                  <a:tcPr anchor="ctr"/>
                </a:tc>
                <a:tc>
                  <a:txBody>
                    <a:bodyPr/>
                    <a:lstStyle/>
                    <a:p>
                      <a:r>
                        <a:rPr lang="en-IN" dirty="0"/>
                        <a:t>0.1 (10%)</a:t>
                      </a:r>
                    </a:p>
                  </a:txBody>
                  <a:tcPr anchor="ctr"/>
                </a:tc>
                <a:extLst>
                  <a:ext uri="{0D108BD9-81ED-4DB2-BD59-A6C34878D82A}">
                    <a16:rowId xmlns:a16="http://schemas.microsoft.com/office/drawing/2014/main" val="3604968351"/>
                  </a:ext>
                </a:extLst>
              </a:tr>
              <a:tr h="0">
                <a:tc>
                  <a:txBody>
                    <a:bodyPr/>
                    <a:lstStyle/>
                    <a:p>
                      <a:r>
                        <a:rPr lang="en-IN" b="1"/>
                        <a:t>Calculation</a:t>
                      </a:r>
                      <a:endParaRPr lang="en-IN"/>
                    </a:p>
                  </a:txBody>
                  <a:tcPr anchor="ctr"/>
                </a:tc>
                <a:tc>
                  <a:txBody>
                    <a:bodyPr/>
                    <a:lstStyle/>
                    <a:p>
                      <a:r>
                        <a:rPr lang="en-US" dirty="0"/>
                        <a:t>n=(1.96)</a:t>
                      </a:r>
                      <a:r>
                        <a:rPr lang="en-US" baseline="30000" dirty="0"/>
                        <a:t>2*</a:t>
                      </a:r>
                      <a:r>
                        <a:rPr lang="en-US" dirty="0"/>
                        <a:t>0.5*(1-0.5)/(0.1)</a:t>
                      </a:r>
                      <a:r>
                        <a:rPr lang="en-US" baseline="30000" dirty="0"/>
                        <a:t>2</a:t>
                      </a:r>
                    </a:p>
                    <a:p>
                      <a:r>
                        <a:rPr lang="en-US" dirty="0"/>
                        <a:t>N=3.84*0.25/0.01</a:t>
                      </a:r>
                    </a:p>
                    <a:p>
                      <a:r>
                        <a:rPr lang="en-US" b="1" dirty="0"/>
                        <a:t>=96</a:t>
                      </a:r>
                    </a:p>
                    <a:p>
                      <a:endParaRPr lang="en-IN" dirty="0"/>
                    </a:p>
                  </a:txBody>
                  <a:tcPr anchor="ctr"/>
                </a:tc>
                <a:extLst>
                  <a:ext uri="{0D108BD9-81ED-4DB2-BD59-A6C34878D82A}">
                    <a16:rowId xmlns:a16="http://schemas.microsoft.com/office/drawing/2014/main" val="1143542856"/>
                  </a:ext>
                </a:extLst>
              </a:tr>
              <a:tr h="0">
                <a:tc>
                  <a:txBody>
                    <a:bodyPr/>
                    <a:lstStyle/>
                    <a:p>
                      <a:r>
                        <a:rPr lang="en-IN" b="1" dirty="0"/>
                        <a:t>Sampling Method</a:t>
                      </a:r>
                      <a:endParaRPr lang="en-IN" dirty="0"/>
                    </a:p>
                  </a:txBody>
                  <a:tcPr anchor="ctr"/>
                </a:tc>
                <a:tc>
                  <a:txBody>
                    <a:bodyPr/>
                    <a:lstStyle/>
                    <a:p>
                      <a:r>
                        <a:rPr lang="en-IN" dirty="0"/>
                        <a:t>Convenience Sampling</a:t>
                      </a:r>
                    </a:p>
                  </a:txBody>
                  <a:tcPr anchor="ctr"/>
                </a:tc>
                <a:extLst>
                  <a:ext uri="{0D108BD9-81ED-4DB2-BD59-A6C34878D82A}">
                    <a16:rowId xmlns:a16="http://schemas.microsoft.com/office/drawing/2014/main" val="3223739338"/>
                  </a:ext>
                </a:extLst>
              </a:tr>
            </a:tbl>
          </a:graphicData>
        </a:graphic>
      </p:graphicFrame>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069848" y="-291224"/>
            <a:ext cx="10058400" cy="1609344"/>
          </a:xfrm>
        </p:spPr>
        <p:txBody>
          <a:bodyPr/>
          <a:lstStyle/>
          <a:p>
            <a:pPr algn="ctr"/>
            <a:r>
              <a:rPr lang="en-IN" b="1" dirty="0"/>
              <a:t>Methodology (2/2)</a:t>
            </a:r>
            <a:endParaRPr lang="en-IN" dirty="0"/>
          </a:p>
        </p:txBody>
      </p:sp>
      <p:graphicFrame>
        <p:nvGraphicFramePr>
          <p:cNvPr id="10" name="Content Placeholder 9">
            <a:extLst>
              <a:ext uri="{FF2B5EF4-FFF2-40B4-BE49-F238E27FC236}">
                <a16:creationId xmlns:a16="http://schemas.microsoft.com/office/drawing/2014/main" id="{137696BC-6EBE-1EEF-D2AB-E824960CBA0B}"/>
              </a:ext>
            </a:extLst>
          </p:cNvPr>
          <p:cNvGraphicFramePr>
            <a:graphicFrameLocks noGrp="1"/>
          </p:cNvGraphicFramePr>
          <p:nvPr>
            <p:ph idx="1"/>
            <p:extLst>
              <p:ext uri="{D42A27DB-BD31-4B8C-83A1-F6EECF244321}">
                <p14:modId xmlns:p14="http://schemas.microsoft.com/office/powerpoint/2010/main" val="2373317398"/>
              </p:ext>
            </p:extLst>
          </p:nvPr>
        </p:nvGraphicFramePr>
        <p:xfrm>
          <a:off x="1245800" y="939439"/>
          <a:ext cx="10065328" cy="3822541"/>
        </p:xfrm>
        <a:graphic>
          <a:graphicData uri="http://schemas.openxmlformats.org/drawingml/2006/table">
            <a:tbl>
              <a:tblPr>
                <a:tableStyleId>{ED083AE6-46FA-4A59-8FB0-9F97EB10719F}</a:tableStyleId>
              </a:tblPr>
              <a:tblGrid>
                <a:gridCol w="2874819">
                  <a:extLst>
                    <a:ext uri="{9D8B030D-6E8A-4147-A177-3AD203B41FA5}">
                      <a16:colId xmlns:a16="http://schemas.microsoft.com/office/drawing/2014/main" val="1714478643"/>
                    </a:ext>
                  </a:extLst>
                </a:gridCol>
                <a:gridCol w="7190509">
                  <a:extLst>
                    <a:ext uri="{9D8B030D-6E8A-4147-A177-3AD203B41FA5}">
                      <a16:colId xmlns:a16="http://schemas.microsoft.com/office/drawing/2014/main" val="3726993366"/>
                    </a:ext>
                  </a:extLst>
                </a:gridCol>
              </a:tblGrid>
              <a:tr h="295997">
                <a:tc>
                  <a:txBody>
                    <a:bodyPr/>
                    <a:lstStyle/>
                    <a:p>
                      <a:pPr algn="ctr"/>
                      <a:r>
                        <a:rPr lang="en-IN" b="1"/>
                        <a:t>Aspect</a:t>
                      </a:r>
                      <a:endParaRPr lang="en-IN"/>
                    </a:p>
                  </a:txBody>
                  <a:tcPr anchor="ctr"/>
                </a:tc>
                <a:tc>
                  <a:txBody>
                    <a:bodyPr/>
                    <a:lstStyle/>
                    <a:p>
                      <a:pPr algn="ctr"/>
                      <a:r>
                        <a:rPr lang="en-IN" b="1" dirty="0"/>
                        <a:t>Details</a:t>
                      </a:r>
                      <a:endParaRPr lang="en-IN" dirty="0"/>
                    </a:p>
                  </a:txBody>
                  <a:tcPr anchor="ctr"/>
                </a:tc>
                <a:extLst>
                  <a:ext uri="{0D108BD9-81ED-4DB2-BD59-A6C34878D82A}">
                    <a16:rowId xmlns:a16="http://schemas.microsoft.com/office/drawing/2014/main" val="1491390099"/>
                  </a:ext>
                </a:extLst>
              </a:tr>
              <a:tr h="295997">
                <a:tc>
                  <a:txBody>
                    <a:bodyPr/>
                    <a:lstStyle/>
                    <a:p>
                      <a:r>
                        <a:rPr lang="en-IN" b="1"/>
                        <a:t>Data Collection Tool</a:t>
                      </a:r>
                      <a:endParaRPr lang="en-IN"/>
                    </a:p>
                  </a:txBody>
                  <a:tcPr anchor="ctr"/>
                </a:tc>
                <a:tc>
                  <a:txBody>
                    <a:bodyPr/>
                    <a:lstStyle/>
                    <a:p>
                      <a:r>
                        <a:rPr lang="en-IN" dirty="0"/>
                        <a:t>Structured, self-administered questionnaire</a:t>
                      </a:r>
                    </a:p>
                  </a:txBody>
                  <a:tcPr anchor="ctr"/>
                </a:tc>
                <a:extLst>
                  <a:ext uri="{0D108BD9-81ED-4DB2-BD59-A6C34878D82A}">
                    <a16:rowId xmlns:a16="http://schemas.microsoft.com/office/drawing/2014/main" val="2750832719"/>
                  </a:ext>
                </a:extLst>
              </a:tr>
              <a:tr h="1183986">
                <a:tc>
                  <a:txBody>
                    <a:bodyPr/>
                    <a:lstStyle/>
                    <a:p>
                      <a:r>
                        <a:rPr lang="en-IN" b="1"/>
                        <a:t>Questionnaire Sections</a:t>
                      </a:r>
                      <a:endParaRPr lang="en-IN"/>
                    </a:p>
                  </a:txBody>
                  <a:tcPr anchor="ctr"/>
                </a:tc>
                <a:tc>
                  <a:txBody>
                    <a:bodyPr/>
                    <a:lstStyle/>
                    <a:p>
                      <a:r>
                        <a:rPr lang="en-US" dirty="0"/>
                        <a:t>1. </a:t>
                      </a:r>
                      <a:r>
                        <a:rPr lang="en-US" b="1" dirty="0"/>
                        <a:t>Demographics</a:t>
                      </a:r>
                      <a:r>
                        <a:rPr lang="en-US" dirty="0"/>
                        <a:t>: Age, gender, course of study, Smoking and Alcohol intake 2. </a:t>
                      </a:r>
                      <a:r>
                        <a:rPr lang="en-US" b="1" dirty="0"/>
                        <a:t>Knowledge</a:t>
                      </a:r>
                      <a:r>
                        <a:rPr lang="en-US" dirty="0"/>
                        <a:t>: Questions on nutrition guidelines, food groups, benefits of physical activity 3. </a:t>
                      </a:r>
                      <a:r>
                        <a:rPr lang="en-US" b="1" dirty="0"/>
                        <a:t>Attitudes</a:t>
                      </a:r>
                      <a:r>
                        <a:rPr lang="en-US" dirty="0"/>
                        <a:t>: Likert-scale items on beliefs and perceptions 4. </a:t>
                      </a:r>
                      <a:r>
                        <a:rPr lang="en-US" b="1" dirty="0"/>
                        <a:t>Practices</a:t>
                      </a:r>
                      <a:r>
                        <a:rPr lang="en-US" dirty="0"/>
                        <a:t>: Meal frequency, street food consumption, physical activity frequency and type</a:t>
                      </a:r>
                    </a:p>
                  </a:txBody>
                  <a:tcPr anchor="ctr"/>
                </a:tc>
                <a:extLst>
                  <a:ext uri="{0D108BD9-81ED-4DB2-BD59-A6C34878D82A}">
                    <a16:rowId xmlns:a16="http://schemas.microsoft.com/office/drawing/2014/main" val="3116869895"/>
                  </a:ext>
                </a:extLst>
              </a:tr>
              <a:tr h="1627981">
                <a:tc>
                  <a:txBody>
                    <a:bodyPr/>
                    <a:lstStyle/>
                    <a:p>
                      <a:r>
                        <a:rPr lang="en-IN" b="1" dirty="0"/>
                        <a:t>Data Analysis</a:t>
                      </a:r>
                    </a:p>
                    <a:p>
                      <a:endParaRPr lang="en-IN" dirty="0"/>
                    </a:p>
                  </a:txBody>
                  <a:tcPr anchor="ctr"/>
                </a:tc>
                <a:tc>
                  <a:txBody>
                    <a:bodyPr/>
                    <a:lstStyle/>
                    <a:p>
                      <a:r>
                        <a:rPr lang="en-US" dirty="0"/>
                        <a:t>Data will be entered and analyzed using </a:t>
                      </a:r>
                      <a:r>
                        <a:rPr lang="en-US" b="1" dirty="0"/>
                        <a:t>SPSS software. </a:t>
                      </a:r>
                      <a:r>
                        <a:rPr lang="en-US" sz="1800" b="0" i="0" kern="1200" dirty="0">
                          <a:solidFill>
                            <a:schemeClr val="tx1"/>
                          </a:solidFill>
                          <a:effectLst/>
                          <a:latin typeface="+mn-lt"/>
                          <a:ea typeface="+mn-ea"/>
                          <a:cs typeface="+mn-cs"/>
                        </a:rPr>
                        <a:t>Descriptive analysis of sociodemographic data, knowledge, and attitude and practice data was done using pie charts of frequency and percentage.</a:t>
                      </a:r>
                    </a:p>
                  </a:txBody>
                  <a:tcPr anchor="ctr"/>
                </a:tc>
                <a:extLst>
                  <a:ext uri="{0D108BD9-81ED-4DB2-BD59-A6C34878D82A}">
                    <a16:rowId xmlns:a16="http://schemas.microsoft.com/office/drawing/2014/main" val="1008222115"/>
                  </a:ext>
                </a:extLst>
              </a:tr>
            </a:tbl>
          </a:graphicData>
        </a:graphic>
      </p:graphicFrame>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212273" cy="570616"/>
          </a:xfrm>
          <a:prstGeom prst="rect">
            <a:avLst/>
          </a:prstGeom>
        </p:spPr>
      </p:pic>
      <p:graphicFrame>
        <p:nvGraphicFramePr>
          <p:cNvPr id="3" name="Table 2">
            <a:extLst>
              <a:ext uri="{FF2B5EF4-FFF2-40B4-BE49-F238E27FC236}">
                <a16:creationId xmlns:a16="http://schemas.microsoft.com/office/drawing/2014/main" id="{6B72FE77-292A-8576-7463-7E202D968DB0}"/>
              </a:ext>
            </a:extLst>
          </p:cNvPr>
          <p:cNvGraphicFramePr>
            <a:graphicFrameLocks noGrp="1"/>
          </p:cNvGraphicFramePr>
          <p:nvPr>
            <p:extLst>
              <p:ext uri="{D42A27DB-BD31-4B8C-83A1-F6EECF244321}">
                <p14:modId xmlns:p14="http://schemas.microsoft.com/office/powerpoint/2010/main" val="3128373967"/>
              </p:ext>
            </p:extLst>
          </p:nvPr>
        </p:nvGraphicFramePr>
        <p:xfrm>
          <a:off x="1245800" y="4761980"/>
          <a:ext cx="10065328" cy="1925320"/>
        </p:xfrm>
        <a:graphic>
          <a:graphicData uri="http://schemas.openxmlformats.org/drawingml/2006/table">
            <a:tbl>
              <a:tblPr firstRow="1" bandRow="1">
                <a:tableStyleId>{ED083AE6-46FA-4A59-8FB0-9F97EB10719F}</a:tableStyleId>
              </a:tblPr>
              <a:tblGrid>
                <a:gridCol w="2877908">
                  <a:extLst>
                    <a:ext uri="{9D8B030D-6E8A-4147-A177-3AD203B41FA5}">
                      <a16:colId xmlns:a16="http://schemas.microsoft.com/office/drawing/2014/main" val="922362724"/>
                    </a:ext>
                  </a:extLst>
                </a:gridCol>
                <a:gridCol w="7187420">
                  <a:extLst>
                    <a:ext uri="{9D8B030D-6E8A-4147-A177-3AD203B41FA5}">
                      <a16:colId xmlns:a16="http://schemas.microsoft.com/office/drawing/2014/main" val="1806215478"/>
                    </a:ext>
                  </a:extLst>
                </a:gridCol>
              </a:tblGrid>
              <a:tr h="370840">
                <a:tc>
                  <a:txBody>
                    <a:bodyPr/>
                    <a:lstStyle/>
                    <a:p>
                      <a:r>
                        <a:rPr lang="en-IN" dirty="0"/>
                        <a:t>Study Area </a:t>
                      </a:r>
                    </a:p>
                  </a:txBody>
                  <a:tcPr/>
                </a:tc>
                <a:tc>
                  <a:txBody>
                    <a:bodyPr/>
                    <a:lstStyle/>
                    <a:p>
                      <a:r>
                        <a:rPr lang="en-IN" dirty="0"/>
                        <a:t>IIHMR, DELHI AND IIT DELHI</a:t>
                      </a:r>
                    </a:p>
                  </a:txBody>
                  <a:tcPr/>
                </a:tc>
                <a:extLst>
                  <a:ext uri="{0D108BD9-81ED-4DB2-BD59-A6C34878D82A}">
                    <a16:rowId xmlns:a16="http://schemas.microsoft.com/office/drawing/2014/main" val="2593319719"/>
                  </a:ext>
                </a:extLst>
              </a:tr>
              <a:tr h="370840">
                <a:tc>
                  <a:txBody>
                    <a:bodyPr/>
                    <a:lstStyle/>
                    <a:p>
                      <a:r>
                        <a:rPr lang="en-IN" dirty="0"/>
                        <a:t>Inclusion Criteria</a:t>
                      </a:r>
                    </a:p>
                  </a:txBody>
                  <a:tcPr/>
                </a:tc>
                <a:tc>
                  <a:txBody>
                    <a:bodyPr/>
                    <a:lstStyle/>
                    <a:p>
                      <a:pPr lvl="0"/>
                      <a:r>
                        <a:rPr lang="en-IN" sz="1800" kern="1200" dirty="0">
                          <a:solidFill>
                            <a:schemeClr val="dk1"/>
                          </a:solidFill>
                          <a:effectLst/>
                        </a:rPr>
                        <a:t>Students currently enrolled in a postgraduate program.</a:t>
                      </a:r>
                    </a:p>
                    <a:p>
                      <a:pPr lvl="0"/>
                      <a:r>
                        <a:rPr lang="en-IN" sz="1800" kern="1200" dirty="0">
                          <a:solidFill>
                            <a:schemeClr val="dk1"/>
                          </a:solidFill>
                          <a:effectLst/>
                        </a:rPr>
                        <a:t>Individuals willing to participate and provide informed consent.</a:t>
                      </a:r>
                    </a:p>
                    <a:p>
                      <a:endParaRPr lang="en-IN" dirty="0"/>
                    </a:p>
                  </a:txBody>
                  <a:tcPr/>
                </a:tc>
                <a:extLst>
                  <a:ext uri="{0D108BD9-81ED-4DB2-BD59-A6C34878D82A}">
                    <a16:rowId xmlns:a16="http://schemas.microsoft.com/office/drawing/2014/main" val="1788966343"/>
                  </a:ext>
                </a:extLst>
              </a:tr>
              <a:tr h="370840">
                <a:tc>
                  <a:txBody>
                    <a:bodyPr/>
                    <a:lstStyle/>
                    <a:p>
                      <a:r>
                        <a:rPr lang="en-IN" dirty="0"/>
                        <a:t>Exclusion Criteria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dk1"/>
                          </a:solidFill>
                          <a:effectLst/>
                        </a:rPr>
                        <a:t>Individuals not willing to provide informed consent.</a:t>
                      </a:r>
                    </a:p>
                    <a:p>
                      <a:endParaRPr lang="en-IN" dirty="0"/>
                    </a:p>
                  </a:txBody>
                  <a:tcPr/>
                </a:tc>
                <a:extLst>
                  <a:ext uri="{0D108BD9-81ED-4DB2-BD59-A6C34878D82A}">
                    <a16:rowId xmlns:a16="http://schemas.microsoft.com/office/drawing/2014/main" val="2900328220"/>
                  </a:ext>
                </a:extLst>
              </a:tr>
            </a:tbl>
          </a:graphicData>
        </a:graphic>
      </p:graphicFrame>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DFBDB-B365-2F88-EDD5-F548D35C0DB4}"/>
              </a:ext>
            </a:extLst>
          </p:cNvPr>
          <p:cNvSpPr>
            <a:spLocks noGrp="1"/>
          </p:cNvSpPr>
          <p:nvPr>
            <p:ph type="title"/>
          </p:nvPr>
        </p:nvSpPr>
        <p:spPr>
          <a:xfrm>
            <a:off x="1069848" y="55140"/>
            <a:ext cx="10058400" cy="1609344"/>
          </a:xfrm>
        </p:spPr>
        <p:txBody>
          <a:bodyPr/>
          <a:lstStyle/>
          <a:p>
            <a:pPr algn="ctr"/>
            <a:r>
              <a:rPr lang="en-IN" dirty="0"/>
              <a:t>Demographic Profile</a:t>
            </a:r>
          </a:p>
        </p:txBody>
      </p:sp>
      <p:graphicFrame>
        <p:nvGraphicFramePr>
          <p:cNvPr id="6" name="Content Placeholder 5">
            <a:extLst>
              <a:ext uri="{FF2B5EF4-FFF2-40B4-BE49-F238E27FC236}">
                <a16:creationId xmlns:a16="http://schemas.microsoft.com/office/drawing/2014/main" id="{B7CE9C36-7411-DE72-5D2A-10C201876C41}"/>
              </a:ext>
            </a:extLst>
          </p:cNvPr>
          <p:cNvGraphicFramePr>
            <a:graphicFrameLocks noGrp="1"/>
          </p:cNvGraphicFramePr>
          <p:nvPr>
            <p:ph idx="1"/>
            <p:extLst>
              <p:ext uri="{D42A27DB-BD31-4B8C-83A1-F6EECF244321}">
                <p14:modId xmlns:p14="http://schemas.microsoft.com/office/powerpoint/2010/main" val="3738006138"/>
              </p:ext>
            </p:extLst>
          </p:nvPr>
        </p:nvGraphicFramePr>
        <p:xfrm>
          <a:off x="2819400" y="1149929"/>
          <a:ext cx="6608618" cy="5487975"/>
        </p:xfrm>
        <a:graphic>
          <a:graphicData uri="http://schemas.openxmlformats.org/drawingml/2006/table">
            <a:tbl>
              <a:tblPr>
                <a:tableStyleId>{5C22544A-7EE6-4342-B048-85BDC9FD1C3A}</a:tableStyleId>
              </a:tblPr>
              <a:tblGrid>
                <a:gridCol w="2454838">
                  <a:extLst>
                    <a:ext uri="{9D8B030D-6E8A-4147-A177-3AD203B41FA5}">
                      <a16:colId xmlns:a16="http://schemas.microsoft.com/office/drawing/2014/main" val="2357746704"/>
                    </a:ext>
                  </a:extLst>
                </a:gridCol>
                <a:gridCol w="1793513">
                  <a:extLst>
                    <a:ext uri="{9D8B030D-6E8A-4147-A177-3AD203B41FA5}">
                      <a16:colId xmlns:a16="http://schemas.microsoft.com/office/drawing/2014/main" val="29839918"/>
                    </a:ext>
                  </a:extLst>
                </a:gridCol>
                <a:gridCol w="1321990">
                  <a:extLst>
                    <a:ext uri="{9D8B030D-6E8A-4147-A177-3AD203B41FA5}">
                      <a16:colId xmlns:a16="http://schemas.microsoft.com/office/drawing/2014/main" val="1923943062"/>
                    </a:ext>
                  </a:extLst>
                </a:gridCol>
                <a:gridCol w="1038277">
                  <a:extLst>
                    <a:ext uri="{9D8B030D-6E8A-4147-A177-3AD203B41FA5}">
                      <a16:colId xmlns:a16="http://schemas.microsoft.com/office/drawing/2014/main" val="4163323645"/>
                    </a:ext>
                  </a:extLst>
                </a:gridCol>
              </a:tblGrid>
              <a:tr h="219519">
                <a:tc gridSpan="2">
                  <a:txBody>
                    <a:bodyPr/>
                    <a:lstStyle/>
                    <a:p>
                      <a:pPr algn="ctr">
                        <a:lnSpc>
                          <a:spcPct val="110000"/>
                        </a:lnSpc>
                        <a:spcAft>
                          <a:spcPts val="600"/>
                        </a:spcAft>
                        <a:buNone/>
                      </a:pPr>
                      <a:r>
                        <a:rPr lang="en-IN" sz="1000">
                          <a:effectLst/>
                        </a:rPr>
                        <a:t>Demographics</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b"/>
                </a:tc>
                <a:tc hMerge="1">
                  <a:txBody>
                    <a:bodyPr/>
                    <a:lstStyle/>
                    <a:p>
                      <a:endParaRPr lang="en-IN"/>
                    </a:p>
                  </a:txBody>
                  <a:tcPr/>
                </a:tc>
                <a:tc>
                  <a:txBody>
                    <a:bodyPr/>
                    <a:lstStyle/>
                    <a:p>
                      <a:pPr algn="ctr">
                        <a:lnSpc>
                          <a:spcPct val="110000"/>
                        </a:lnSpc>
                        <a:spcAft>
                          <a:spcPts val="600"/>
                        </a:spcAft>
                        <a:buNone/>
                      </a:pPr>
                      <a:r>
                        <a:rPr lang="en-IN" sz="1000">
                          <a:effectLst/>
                        </a:rPr>
                        <a:t>Count</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b"/>
                </a:tc>
                <a:tc>
                  <a:txBody>
                    <a:bodyPr/>
                    <a:lstStyle/>
                    <a:p>
                      <a:pPr algn="ctr">
                        <a:lnSpc>
                          <a:spcPct val="110000"/>
                        </a:lnSpc>
                        <a:spcAft>
                          <a:spcPts val="600"/>
                        </a:spcAft>
                        <a:buNone/>
                      </a:pPr>
                      <a:r>
                        <a:rPr lang="en-IN" sz="1000">
                          <a:effectLst/>
                        </a:rPr>
                        <a:t>%</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b"/>
                </a:tc>
                <a:extLst>
                  <a:ext uri="{0D108BD9-81ED-4DB2-BD59-A6C34878D82A}">
                    <a16:rowId xmlns:a16="http://schemas.microsoft.com/office/drawing/2014/main" val="4067651610"/>
                  </a:ext>
                </a:extLst>
              </a:tr>
              <a:tr h="219519">
                <a:tc rowSpan="2">
                  <a:txBody>
                    <a:bodyPr/>
                    <a:lstStyle/>
                    <a:p>
                      <a:pPr algn="ctr">
                        <a:lnSpc>
                          <a:spcPct val="110000"/>
                        </a:lnSpc>
                        <a:spcAft>
                          <a:spcPts val="600"/>
                        </a:spcAft>
                        <a:buNone/>
                      </a:pPr>
                      <a:r>
                        <a:rPr lang="en-IN" sz="1000">
                          <a:effectLst/>
                        </a:rPr>
                        <a:t>Gender</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Female</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57</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60.0%</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2885005510"/>
                  </a:ext>
                </a:extLst>
              </a:tr>
              <a:tr h="219519">
                <a:tc vMerge="1">
                  <a:txBody>
                    <a:bodyPr/>
                    <a:lstStyle/>
                    <a:p>
                      <a:endParaRPr lang="en-IN"/>
                    </a:p>
                  </a:txBody>
                  <a:tcPr/>
                </a:tc>
                <a:tc>
                  <a:txBody>
                    <a:bodyPr/>
                    <a:lstStyle/>
                    <a:p>
                      <a:pPr algn="ctr">
                        <a:lnSpc>
                          <a:spcPct val="110000"/>
                        </a:lnSpc>
                        <a:spcAft>
                          <a:spcPts val="600"/>
                        </a:spcAft>
                        <a:buNone/>
                      </a:pPr>
                      <a:r>
                        <a:rPr lang="en-IN" sz="1000">
                          <a:effectLst/>
                        </a:rPr>
                        <a:t>Male</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38</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40.0%</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2193896639"/>
                  </a:ext>
                </a:extLst>
              </a:tr>
              <a:tr h="219519">
                <a:tc rowSpan="2">
                  <a:txBody>
                    <a:bodyPr/>
                    <a:lstStyle/>
                    <a:p>
                      <a:pPr algn="ctr">
                        <a:lnSpc>
                          <a:spcPct val="110000"/>
                        </a:lnSpc>
                        <a:spcAft>
                          <a:spcPts val="600"/>
                        </a:spcAft>
                        <a:buNone/>
                      </a:pPr>
                      <a:r>
                        <a:rPr lang="en-IN" sz="1000">
                          <a:effectLst/>
                        </a:rPr>
                        <a:t>Year of Study</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1st Year</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9</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9.5%</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2558401191"/>
                  </a:ext>
                </a:extLst>
              </a:tr>
              <a:tr h="219519">
                <a:tc vMerge="1">
                  <a:txBody>
                    <a:bodyPr/>
                    <a:lstStyle/>
                    <a:p>
                      <a:endParaRPr lang="en-IN"/>
                    </a:p>
                  </a:txBody>
                  <a:tcPr/>
                </a:tc>
                <a:tc>
                  <a:txBody>
                    <a:bodyPr/>
                    <a:lstStyle/>
                    <a:p>
                      <a:pPr algn="ctr">
                        <a:lnSpc>
                          <a:spcPct val="110000"/>
                        </a:lnSpc>
                        <a:spcAft>
                          <a:spcPts val="600"/>
                        </a:spcAft>
                        <a:buNone/>
                      </a:pPr>
                      <a:r>
                        <a:rPr lang="en-IN" sz="1000">
                          <a:effectLst/>
                        </a:rPr>
                        <a:t>2nd Year</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86</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90.5%</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4243165641"/>
                  </a:ext>
                </a:extLst>
              </a:tr>
              <a:tr h="219519">
                <a:tc rowSpan="6">
                  <a:txBody>
                    <a:bodyPr/>
                    <a:lstStyle/>
                    <a:p>
                      <a:pPr algn="ctr">
                        <a:lnSpc>
                          <a:spcPct val="110000"/>
                        </a:lnSpc>
                        <a:spcAft>
                          <a:spcPts val="600"/>
                        </a:spcAft>
                        <a:buNone/>
                      </a:pPr>
                      <a:r>
                        <a:rPr lang="en-IN" sz="1000">
                          <a:effectLst/>
                        </a:rPr>
                        <a:t>Field of Post-Graduation Study</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Arts</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2</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2.1%</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2728139376"/>
                  </a:ext>
                </a:extLst>
              </a:tr>
              <a:tr h="219519">
                <a:tc vMerge="1">
                  <a:txBody>
                    <a:bodyPr/>
                    <a:lstStyle/>
                    <a:p>
                      <a:endParaRPr lang="en-IN"/>
                    </a:p>
                  </a:txBody>
                  <a:tcPr/>
                </a:tc>
                <a:tc>
                  <a:txBody>
                    <a:bodyPr/>
                    <a:lstStyle/>
                    <a:p>
                      <a:pPr algn="ctr">
                        <a:lnSpc>
                          <a:spcPct val="110000"/>
                        </a:lnSpc>
                        <a:spcAft>
                          <a:spcPts val="600"/>
                        </a:spcAft>
                        <a:buNone/>
                      </a:pPr>
                      <a:r>
                        <a:rPr lang="en-IN" sz="1000">
                          <a:effectLst/>
                        </a:rPr>
                        <a:t>MBA</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60</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63.2%</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407692821"/>
                  </a:ext>
                </a:extLst>
              </a:tr>
              <a:tr h="219519">
                <a:tc vMerge="1">
                  <a:txBody>
                    <a:bodyPr/>
                    <a:lstStyle/>
                    <a:p>
                      <a:endParaRPr lang="en-IN"/>
                    </a:p>
                  </a:txBody>
                  <a:tcPr/>
                </a:tc>
                <a:tc>
                  <a:txBody>
                    <a:bodyPr/>
                    <a:lstStyle/>
                    <a:p>
                      <a:pPr algn="ctr">
                        <a:lnSpc>
                          <a:spcPct val="110000"/>
                        </a:lnSpc>
                        <a:spcAft>
                          <a:spcPts val="600"/>
                        </a:spcAft>
                        <a:buNone/>
                      </a:pPr>
                      <a:r>
                        <a:rPr lang="en-IN" sz="1000">
                          <a:effectLst/>
                        </a:rPr>
                        <a:t>Medical Science</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7</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7.4%</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3643391595"/>
                  </a:ext>
                </a:extLst>
              </a:tr>
              <a:tr h="219519">
                <a:tc vMerge="1">
                  <a:txBody>
                    <a:bodyPr/>
                    <a:lstStyle/>
                    <a:p>
                      <a:endParaRPr lang="en-IN"/>
                    </a:p>
                  </a:txBody>
                  <a:tcPr/>
                </a:tc>
                <a:tc>
                  <a:txBody>
                    <a:bodyPr/>
                    <a:lstStyle/>
                    <a:p>
                      <a:pPr algn="ctr">
                        <a:lnSpc>
                          <a:spcPct val="110000"/>
                        </a:lnSpc>
                        <a:spcAft>
                          <a:spcPts val="600"/>
                        </a:spcAft>
                        <a:buNone/>
                      </a:pPr>
                      <a:r>
                        <a:rPr lang="en-IN" sz="1000">
                          <a:effectLst/>
                        </a:rPr>
                        <a:t>MTech</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6</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6.3%</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3427393901"/>
                  </a:ext>
                </a:extLst>
              </a:tr>
              <a:tr h="219519">
                <a:tc vMerge="1">
                  <a:txBody>
                    <a:bodyPr/>
                    <a:lstStyle/>
                    <a:p>
                      <a:endParaRPr lang="en-IN"/>
                    </a:p>
                  </a:txBody>
                  <a:tcPr/>
                </a:tc>
                <a:tc>
                  <a:txBody>
                    <a:bodyPr/>
                    <a:lstStyle/>
                    <a:p>
                      <a:pPr algn="ctr">
                        <a:lnSpc>
                          <a:spcPct val="110000"/>
                        </a:lnSpc>
                        <a:spcAft>
                          <a:spcPts val="600"/>
                        </a:spcAft>
                        <a:buNone/>
                      </a:pPr>
                      <a:r>
                        <a:rPr lang="en-IN" sz="1000">
                          <a:effectLst/>
                        </a:rPr>
                        <a:t>Others</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12</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12.6%</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848979334"/>
                  </a:ext>
                </a:extLst>
              </a:tr>
              <a:tr h="219519">
                <a:tc vMerge="1">
                  <a:txBody>
                    <a:bodyPr/>
                    <a:lstStyle/>
                    <a:p>
                      <a:endParaRPr lang="en-IN"/>
                    </a:p>
                  </a:txBody>
                  <a:tcPr/>
                </a:tc>
                <a:tc>
                  <a:txBody>
                    <a:bodyPr/>
                    <a:lstStyle/>
                    <a:p>
                      <a:pPr algn="ctr">
                        <a:lnSpc>
                          <a:spcPct val="110000"/>
                        </a:lnSpc>
                        <a:spcAft>
                          <a:spcPts val="600"/>
                        </a:spcAft>
                        <a:buNone/>
                      </a:pPr>
                      <a:r>
                        <a:rPr lang="en-IN" sz="1000" dirty="0">
                          <a:effectLst/>
                        </a:rPr>
                        <a:t>Science</a:t>
                      </a:r>
                      <a:endParaRPr lang="en-IN" sz="1000" dirty="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8</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8.4%</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3467763937"/>
                  </a:ext>
                </a:extLst>
              </a:tr>
              <a:tr h="219519">
                <a:tc rowSpan="2">
                  <a:txBody>
                    <a:bodyPr/>
                    <a:lstStyle/>
                    <a:p>
                      <a:pPr algn="ctr">
                        <a:lnSpc>
                          <a:spcPct val="110000"/>
                        </a:lnSpc>
                        <a:spcAft>
                          <a:spcPts val="600"/>
                        </a:spcAft>
                        <a:buNone/>
                      </a:pPr>
                      <a:r>
                        <a:rPr lang="en-IN" sz="1000" dirty="0">
                          <a:effectLst/>
                        </a:rPr>
                        <a:t>Name of College</a:t>
                      </a:r>
                      <a:endParaRPr lang="en-IN" sz="1000" dirty="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IIHMR, Delhi</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48</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50.5%</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45614275"/>
                  </a:ext>
                </a:extLst>
              </a:tr>
              <a:tr h="219519">
                <a:tc vMerge="1">
                  <a:txBody>
                    <a:bodyPr/>
                    <a:lstStyle/>
                    <a:p>
                      <a:endParaRPr lang="en-IN"/>
                    </a:p>
                  </a:txBody>
                  <a:tcPr/>
                </a:tc>
                <a:tc>
                  <a:txBody>
                    <a:bodyPr/>
                    <a:lstStyle/>
                    <a:p>
                      <a:pPr algn="ctr">
                        <a:lnSpc>
                          <a:spcPct val="110000"/>
                        </a:lnSpc>
                        <a:spcAft>
                          <a:spcPts val="600"/>
                        </a:spcAft>
                        <a:buNone/>
                      </a:pPr>
                      <a:r>
                        <a:rPr lang="en-IN" sz="1000">
                          <a:effectLst/>
                        </a:rPr>
                        <a:t>IIT, Delhi</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47</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49.5%</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3129872184"/>
                  </a:ext>
                </a:extLst>
              </a:tr>
              <a:tr h="219519">
                <a:tc rowSpan="3">
                  <a:txBody>
                    <a:bodyPr/>
                    <a:lstStyle/>
                    <a:p>
                      <a:pPr algn="ctr">
                        <a:lnSpc>
                          <a:spcPct val="110000"/>
                        </a:lnSpc>
                        <a:spcAft>
                          <a:spcPts val="600"/>
                        </a:spcAft>
                        <a:buNone/>
                      </a:pPr>
                      <a:r>
                        <a:rPr lang="en-IN" sz="1000">
                          <a:effectLst/>
                        </a:rPr>
                        <a:t>Living place during study</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College Hostel</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14</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14.7%</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1619650768"/>
                  </a:ext>
                </a:extLst>
              </a:tr>
              <a:tr h="219519">
                <a:tc vMerge="1">
                  <a:txBody>
                    <a:bodyPr/>
                    <a:lstStyle/>
                    <a:p>
                      <a:endParaRPr lang="en-IN"/>
                    </a:p>
                  </a:txBody>
                  <a:tcPr/>
                </a:tc>
                <a:tc>
                  <a:txBody>
                    <a:bodyPr/>
                    <a:lstStyle/>
                    <a:p>
                      <a:pPr algn="ctr">
                        <a:lnSpc>
                          <a:spcPct val="110000"/>
                        </a:lnSpc>
                        <a:spcAft>
                          <a:spcPts val="600"/>
                        </a:spcAft>
                        <a:buNone/>
                      </a:pPr>
                      <a:r>
                        <a:rPr lang="en-IN" sz="1000">
                          <a:effectLst/>
                        </a:rPr>
                        <a:t>PG/Flat/Others</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37</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38.9%</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4009124462"/>
                  </a:ext>
                </a:extLst>
              </a:tr>
              <a:tr h="219519">
                <a:tc vMerge="1">
                  <a:txBody>
                    <a:bodyPr/>
                    <a:lstStyle/>
                    <a:p>
                      <a:endParaRPr lang="en-IN"/>
                    </a:p>
                  </a:txBody>
                  <a:tcPr/>
                </a:tc>
                <a:tc>
                  <a:txBody>
                    <a:bodyPr/>
                    <a:lstStyle/>
                    <a:p>
                      <a:pPr algn="ctr">
                        <a:lnSpc>
                          <a:spcPct val="110000"/>
                        </a:lnSpc>
                        <a:spcAft>
                          <a:spcPts val="600"/>
                        </a:spcAft>
                        <a:buNone/>
                      </a:pPr>
                      <a:r>
                        <a:rPr lang="en-IN" sz="1000">
                          <a:effectLst/>
                        </a:rPr>
                        <a:t>With Family</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44</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46.3%</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968875667"/>
                  </a:ext>
                </a:extLst>
              </a:tr>
              <a:tr h="219519">
                <a:tc rowSpan="3">
                  <a:txBody>
                    <a:bodyPr/>
                    <a:lstStyle/>
                    <a:p>
                      <a:pPr algn="ctr">
                        <a:lnSpc>
                          <a:spcPct val="110000"/>
                        </a:lnSpc>
                        <a:spcAft>
                          <a:spcPts val="600"/>
                        </a:spcAft>
                        <a:buNone/>
                      </a:pPr>
                      <a:r>
                        <a:rPr lang="en-IN" sz="1000">
                          <a:effectLst/>
                        </a:rPr>
                        <a:t>Food Preference</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Eggetarian</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11</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11.6%</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985298792"/>
                  </a:ext>
                </a:extLst>
              </a:tr>
              <a:tr h="219519">
                <a:tc vMerge="1">
                  <a:txBody>
                    <a:bodyPr/>
                    <a:lstStyle/>
                    <a:p>
                      <a:endParaRPr lang="en-IN"/>
                    </a:p>
                  </a:txBody>
                  <a:tcPr/>
                </a:tc>
                <a:tc>
                  <a:txBody>
                    <a:bodyPr/>
                    <a:lstStyle/>
                    <a:p>
                      <a:pPr algn="ctr">
                        <a:lnSpc>
                          <a:spcPct val="110000"/>
                        </a:lnSpc>
                        <a:spcAft>
                          <a:spcPts val="600"/>
                        </a:spcAft>
                        <a:buNone/>
                      </a:pPr>
                      <a:r>
                        <a:rPr lang="en-IN" sz="1000">
                          <a:effectLst/>
                        </a:rPr>
                        <a:t>Non-vegetarian</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39</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41.1%</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3858590215"/>
                  </a:ext>
                </a:extLst>
              </a:tr>
              <a:tr h="219519">
                <a:tc vMerge="1">
                  <a:txBody>
                    <a:bodyPr/>
                    <a:lstStyle/>
                    <a:p>
                      <a:endParaRPr lang="en-IN"/>
                    </a:p>
                  </a:txBody>
                  <a:tcPr/>
                </a:tc>
                <a:tc>
                  <a:txBody>
                    <a:bodyPr/>
                    <a:lstStyle/>
                    <a:p>
                      <a:pPr algn="ctr">
                        <a:lnSpc>
                          <a:spcPct val="110000"/>
                        </a:lnSpc>
                        <a:spcAft>
                          <a:spcPts val="600"/>
                        </a:spcAft>
                        <a:buNone/>
                      </a:pPr>
                      <a:r>
                        <a:rPr lang="en-IN" sz="1000">
                          <a:effectLst/>
                        </a:rPr>
                        <a:t>Vegetarian</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45</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47.4%</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1617462464"/>
                  </a:ext>
                </a:extLst>
              </a:tr>
              <a:tr h="219519">
                <a:tc rowSpan="3">
                  <a:txBody>
                    <a:bodyPr/>
                    <a:lstStyle/>
                    <a:p>
                      <a:pPr algn="ctr">
                        <a:lnSpc>
                          <a:spcPct val="110000"/>
                        </a:lnSpc>
                        <a:spcAft>
                          <a:spcPts val="600"/>
                        </a:spcAft>
                        <a:buNone/>
                      </a:pPr>
                      <a:r>
                        <a:rPr lang="en-IN" sz="1000" dirty="0">
                          <a:effectLst/>
                        </a:rPr>
                        <a:t>Smoking</a:t>
                      </a:r>
                      <a:endParaRPr lang="en-IN" sz="1000" dirty="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Never</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73</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76.8%</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4034683837"/>
                  </a:ext>
                </a:extLst>
              </a:tr>
              <a:tr h="219519">
                <a:tc vMerge="1">
                  <a:txBody>
                    <a:bodyPr/>
                    <a:lstStyle/>
                    <a:p>
                      <a:endParaRPr lang="en-IN"/>
                    </a:p>
                  </a:txBody>
                  <a:tcPr/>
                </a:tc>
                <a:tc>
                  <a:txBody>
                    <a:bodyPr/>
                    <a:lstStyle/>
                    <a:p>
                      <a:pPr algn="ctr">
                        <a:lnSpc>
                          <a:spcPct val="110000"/>
                        </a:lnSpc>
                        <a:spcAft>
                          <a:spcPts val="600"/>
                        </a:spcAft>
                        <a:buNone/>
                      </a:pPr>
                      <a:r>
                        <a:rPr lang="en-IN" sz="1000">
                          <a:effectLst/>
                        </a:rPr>
                        <a:t>Occasional</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18</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18.9%</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2598254910"/>
                  </a:ext>
                </a:extLst>
              </a:tr>
              <a:tr h="219519">
                <a:tc vMerge="1">
                  <a:txBody>
                    <a:bodyPr/>
                    <a:lstStyle/>
                    <a:p>
                      <a:endParaRPr lang="en-IN"/>
                    </a:p>
                  </a:txBody>
                  <a:tcPr/>
                </a:tc>
                <a:tc>
                  <a:txBody>
                    <a:bodyPr/>
                    <a:lstStyle/>
                    <a:p>
                      <a:pPr algn="ctr">
                        <a:lnSpc>
                          <a:spcPct val="110000"/>
                        </a:lnSpc>
                        <a:spcAft>
                          <a:spcPts val="600"/>
                        </a:spcAft>
                        <a:buNone/>
                      </a:pPr>
                      <a:r>
                        <a:rPr lang="en-IN" sz="1000">
                          <a:effectLst/>
                        </a:rPr>
                        <a:t>Regular</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4</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4.2%</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3445137387"/>
                  </a:ext>
                </a:extLst>
              </a:tr>
              <a:tr h="219519">
                <a:tc rowSpan="3">
                  <a:txBody>
                    <a:bodyPr/>
                    <a:lstStyle/>
                    <a:p>
                      <a:pPr algn="ctr">
                        <a:lnSpc>
                          <a:spcPct val="110000"/>
                        </a:lnSpc>
                        <a:spcAft>
                          <a:spcPts val="600"/>
                        </a:spcAft>
                        <a:buNone/>
                      </a:pPr>
                      <a:r>
                        <a:rPr lang="en-IN" sz="1000">
                          <a:effectLst/>
                        </a:rPr>
                        <a:t>Alcohol Frequency</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Never</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52</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54.7%</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775541976"/>
                  </a:ext>
                </a:extLst>
              </a:tr>
              <a:tr h="219519">
                <a:tc vMerge="1">
                  <a:txBody>
                    <a:bodyPr/>
                    <a:lstStyle/>
                    <a:p>
                      <a:endParaRPr lang="en-IN"/>
                    </a:p>
                  </a:txBody>
                  <a:tcPr/>
                </a:tc>
                <a:tc>
                  <a:txBody>
                    <a:bodyPr/>
                    <a:lstStyle/>
                    <a:p>
                      <a:pPr algn="ctr">
                        <a:lnSpc>
                          <a:spcPct val="110000"/>
                        </a:lnSpc>
                        <a:spcAft>
                          <a:spcPts val="600"/>
                        </a:spcAft>
                        <a:buNone/>
                      </a:pPr>
                      <a:r>
                        <a:rPr lang="en-IN" sz="1000">
                          <a:effectLst/>
                        </a:rPr>
                        <a:t>Occasional</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42</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a:effectLst/>
                        </a:rPr>
                        <a:t>44.2%</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658844862"/>
                  </a:ext>
                </a:extLst>
              </a:tr>
              <a:tr h="219519">
                <a:tc vMerge="1">
                  <a:txBody>
                    <a:bodyPr/>
                    <a:lstStyle/>
                    <a:p>
                      <a:endParaRPr lang="en-IN"/>
                    </a:p>
                  </a:txBody>
                  <a:tcPr/>
                </a:tc>
                <a:tc>
                  <a:txBody>
                    <a:bodyPr/>
                    <a:lstStyle/>
                    <a:p>
                      <a:pPr algn="ctr">
                        <a:lnSpc>
                          <a:spcPct val="110000"/>
                        </a:lnSpc>
                        <a:spcAft>
                          <a:spcPts val="600"/>
                        </a:spcAft>
                        <a:buNone/>
                      </a:pPr>
                      <a:r>
                        <a:rPr lang="en-IN" sz="1000">
                          <a:effectLst/>
                        </a:rPr>
                        <a:t>Regular</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tc>
                <a:tc>
                  <a:txBody>
                    <a:bodyPr/>
                    <a:lstStyle/>
                    <a:p>
                      <a:pPr algn="ctr">
                        <a:lnSpc>
                          <a:spcPct val="110000"/>
                        </a:lnSpc>
                        <a:spcAft>
                          <a:spcPts val="600"/>
                        </a:spcAft>
                        <a:buNone/>
                      </a:pPr>
                      <a:r>
                        <a:rPr lang="en-IN" sz="1000">
                          <a:effectLst/>
                        </a:rPr>
                        <a:t>1</a:t>
                      </a:r>
                      <a:endParaRPr lang="en-IN" sz="100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tc>
                  <a:txBody>
                    <a:bodyPr/>
                    <a:lstStyle/>
                    <a:p>
                      <a:pPr algn="ctr">
                        <a:lnSpc>
                          <a:spcPct val="110000"/>
                        </a:lnSpc>
                        <a:spcAft>
                          <a:spcPts val="600"/>
                        </a:spcAft>
                        <a:buNone/>
                      </a:pPr>
                      <a:r>
                        <a:rPr lang="en-IN" sz="1000" dirty="0">
                          <a:effectLst/>
                        </a:rPr>
                        <a:t>1.1%</a:t>
                      </a:r>
                      <a:endParaRPr lang="en-IN" sz="1000" dirty="0">
                        <a:effectLst/>
                        <a:latin typeface="Calibri" panose="020F0502020204030204" pitchFamily="34"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68587087"/>
                  </a:ext>
                </a:extLst>
              </a:tr>
            </a:tbl>
          </a:graphicData>
        </a:graphic>
      </p:graphicFrame>
      <p:sp>
        <p:nvSpPr>
          <p:cNvPr id="5" name="Slide Number Placeholder 4">
            <a:extLst>
              <a:ext uri="{FF2B5EF4-FFF2-40B4-BE49-F238E27FC236}">
                <a16:creationId xmlns:a16="http://schemas.microsoft.com/office/drawing/2014/main" id="{2F57EC38-C978-D0C2-52DC-E14C958D7789}"/>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7" name="Picture 6">
            <a:extLst>
              <a:ext uri="{FF2B5EF4-FFF2-40B4-BE49-F238E27FC236}">
                <a16:creationId xmlns:a16="http://schemas.microsoft.com/office/drawing/2014/main" id="{9F5D17B6-8A6F-7E6A-E304-3E0B540D81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212273" cy="570616"/>
          </a:xfrm>
          <a:prstGeom prst="rect">
            <a:avLst/>
          </a:prstGeom>
        </p:spPr>
      </p:pic>
    </p:spTree>
    <p:extLst>
      <p:ext uri="{BB962C8B-B14F-4D97-AF65-F5344CB8AC3E}">
        <p14:creationId xmlns:p14="http://schemas.microsoft.com/office/powerpoint/2010/main" val="36128295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Wood Type">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865</TotalTime>
  <Words>2108</Words>
  <Application>Microsoft Office PowerPoint</Application>
  <PresentationFormat>Widescreen</PresentationFormat>
  <Paragraphs>248</Paragraphs>
  <Slides>22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Georgia</vt:lpstr>
      <vt:lpstr>Rockwell Extra Bold</vt:lpstr>
      <vt:lpstr>Trebuchet MS</vt:lpstr>
      <vt:lpstr>Wingdings</vt:lpstr>
      <vt:lpstr>Wood Type</vt:lpstr>
      <vt:lpstr>Assessing KAP related to food eating habits and physical activity among Post Graduate Students in New Delhi Under the guidance of DR Nidhi ma’am </vt:lpstr>
      <vt:lpstr>SRB Approval</vt:lpstr>
      <vt:lpstr>Mentor Approval</vt:lpstr>
      <vt:lpstr>Introduction (1/2)</vt:lpstr>
      <vt:lpstr>Introduction (1/2)</vt:lpstr>
      <vt:lpstr>Objectives of Your Study</vt:lpstr>
      <vt:lpstr>Methodology (1/2)</vt:lpstr>
      <vt:lpstr>Methodology (2/2)</vt:lpstr>
      <vt:lpstr>Demographic Profile</vt:lpstr>
      <vt:lpstr>Results-Knowledge </vt:lpstr>
      <vt:lpstr>Results-Attitude</vt:lpstr>
      <vt:lpstr>Results-Practice </vt:lpstr>
      <vt:lpstr>Results </vt:lpstr>
      <vt:lpstr>Discussion(1/2)</vt:lpstr>
      <vt:lpstr>Discussion(2/2)</vt:lpstr>
      <vt:lpstr>Conclusion</vt:lpstr>
      <vt:lpstr>Limitations</vt:lpstr>
      <vt:lpstr>References </vt:lpstr>
      <vt:lpstr>Community Outreach </vt:lpstr>
      <vt:lpstr>Community Outreach</vt:lpstr>
      <vt:lpstr>Pictorial Journey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Anamika Singh</cp:lastModifiedBy>
  <cp:revision>98</cp:revision>
  <dcterms:created xsi:type="dcterms:W3CDTF">2022-05-20T15:11:38Z</dcterms:created>
  <dcterms:modified xsi:type="dcterms:W3CDTF">2025-06-19T10:12:54Z</dcterms:modified>
</cp:coreProperties>
</file>