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2"/>
  </p:notesMasterIdLst>
  <p:sldIdLst>
    <p:sldId id="286" r:id="rId2"/>
    <p:sldId id="256" r:id="rId3"/>
    <p:sldId id="257" r:id="rId4"/>
    <p:sldId id="287" r:id="rId5"/>
    <p:sldId id="258" r:id="rId6"/>
    <p:sldId id="259" r:id="rId7"/>
    <p:sldId id="304" r:id="rId8"/>
    <p:sldId id="278" r:id="rId9"/>
    <p:sldId id="290" r:id="rId10"/>
    <p:sldId id="309" r:id="rId11"/>
    <p:sldId id="263" r:id="rId12"/>
    <p:sldId id="279" r:id="rId13"/>
    <p:sldId id="264" r:id="rId14"/>
    <p:sldId id="303" r:id="rId15"/>
    <p:sldId id="266" r:id="rId16"/>
    <p:sldId id="291" r:id="rId17"/>
    <p:sldId id="292" r:id="rId18"/>
    <p:sldId id="281" r:id="rId19"/>
    <p:sldId id="267" r:id="rId20"/>
    <p:sldId id="289" r:id="rId21"/>
    <p:sldId id="268" r:id="rId22"/>
    <p:sldId id="293" r:id="rId23"/>
    <p:sldId id="310" r:id="rId24"/>
    <p:sldId id="311" r:id="rId25"/>
    <p:sldId id="312" r:id="rId26"/>
    <p:sldId id="269" r:id="rId27"/>
    <p:sldId id="270" r:id="rId28"/>
    <p:sldId id="271" r:id="rId29"/>
    <p:sldId id="272" r:id="rId30"/>
    <p:sldId id="305" r:id="rId31"/>
    <p:sldId id="273" r:id="rId32"/>
    <p:sldId id="274" r:id="rId33"/>
    <p:sldId id="276" r:id="rId34"/>
    <p:sldId id="277" r:id="rId35"/>
    <p:sldId id="283" r:id="rId36"/>
    <p:sldId id="294" r:id="rId37"/>
    <p:sldId id="295" r:id="rId38"/>
    <p:sldId id="296" r:id="rId39"/>
    <p:sldId id="313" r:id="rId40"/>
    <p:sldId id="297" r:id="rId41"/>
    <p:sldId id="299" r:id="rId42"/>
    <p:sldId id="300" r:id="rId43"/>
    <p:sldId id="301" r:id="rId44"/>
    <p:sldId id="302" r:id="rId45"/>
    <p:sldId id="284" r:id="rId46"/>
    <p:sldId id="288" r:id="rId47"/>
    <p:sldId id="285" r:id="rId48"/>
    <p:sldId id="306" r:id="rId49"/>
    <p:sldId id="307" r:id="rId50"/>
    <p:sldId id="308"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C:\Users\SWATI%20SHARAN\Desktop\retoapplyininvest2care\New%20Microsoft%20Office%20Excel%20Workshee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IN"/>
  <c:chart>
    <c:title>
      <c:tx>
        <c:rich>
          <a:bodyPr/>
          <a:lstStyle/>
          <a:p>
            <a:pPr>
              <a:defRPr/>
            </a:pPr>
            <a:r>
              <a:rPr lang="en-IN" sz="1200"/>
              <a:t>Graph</a:t>
            </a:r>
            <a:r>
              <a:rPr lang="en-IN" sz="1200" baseline="0"/>
              <a:t> Showing the Relationship Between the Age Group of Respondents and Prevalence of Health Problem</a:t>
            </a:r>
            <a:endParaRPr lang="en-IN" sz="1200"/>
          </a:p>
        </c:rich>
      </c:tx>
      <c:overlay val="1"/>
    </c:title>
    <c:plotArea>
      <c:layout/>
      <c:barChart>
        <c:barDir val="col"/>
        <c:grouping val="stacked"/>
        <c:ser>
          <c:idx val="0"/>
          <c:order val="0"/>
          <c:tx>
            <c:strRef>
              <c:f>Chart!$A$23</c:f>
              <c:strCache>
                <c:ptCount val="1"/>
                <c:pt idx="0">
                  <c:v>&lt;24</c:v>
                </c:pt>
              </c:strCache>
            </c:strRef>
          </c:tx>
          <c:cat>
            <c:strRef>
              <c:f>Chart!$B$22:$J$22</c:f>
              <c:strCache>
                <c:ptCount val="9"/>
                <c:pt idx="0">
                  <c:v>Obesity</c:v>
                </c:pt>
                <c:pt idx="1">
                  <c:v>Muscular Pain</c:v>
                </c:pt>
                <c:pt idx="2">
                  <c:v>Heart Disease</c:v>
                </c:pt>
                <c:pt idx="3">
                  <c:v>Anxiety or Stress</c:v>
                </c:pt>
                <c:pt idx="4">
                  <c:v>Depression</c:v>
                </c:pt>
                <c:pt idx="5">
                  <c:v>Insomnia</c:v>
                </c:pt>
                <c:pt idx="6">
                  <c:v>Lower Back Pain</c:v>
                </c:pt>
                <c:pt idx="7">
                  <c:v>Neck Pain</c:v>
                </c:pt>
                <c:pt idx="8">
                  <c:v>Vision Problem</c:v>
                </c:pt>
              </c:strCache>
            </c:strRef>
          </c:cat>
          <c:val>
            <c:numRef>
              <c:f>Chart!$B$23:$J$23</c:f>
              <c:numCache>
                <c:formatCode>General</c:formatCode>
                <c:ptCount val="9"/>
                <c:pt idx="0">
                  <c:v>3</c:v>
                </c:pt>
                <c:pt idx="1">
                  <c:v>5</c:v>
                </c:pt>
                <c:pt idx="2">
                  <c:v>6</c:v>
                </c:pt>
                <c:pt idx="3">
                  <c:v>7</c:v>
                </c:pt>
                <c:pt idx="4">
                  <c:v>4</c:v>
                </c:pt>
                <c:pt idx="5">
                  <c:v>8</c:v>
                </c:pt>
                <c:pt idx="6">
                  <c:v>5</c:v>
                </c:pt>
                <c:pt idx="7">
                  <c:v>6</c:v>
                </c:pt>
                <c:pt idx="8">
                  <c:v>7</c:v>
                </c:pt>
              </c:numCache>
            </c:numRef>
          </c:val>
        </c:ser>
        <c:ser>
          <c:idx val="1"/>
          <c:order val="1"/>
          <c:tx>
            <c:strRef>
              <c:f>Chart!$A$24</c:f>
              <c:strCache>
                <c:ptCount val="1"/>
                <c:pt idx="0">
                  <c:v>24-26</c:v>
                </c:pt>
              </c:strCache>
            </c:strRef>
          </c:tx>
          <c:cat>
            <c:strRef>
              <c:f>Chart!$B$22:$J$22</c:f>
              <c:strCache>
                <c:ptCount val="9"/>
                <c:pt idx="0">
                  <c:v>Obesity</c:v>
                </c:pt>
                <c:pt idx="1">
                  <c:v>Muscular Pain</c:v>
                </c:pt>
                <c:pt idx="2">
                  <c:v>Heart Disease</c:v>
                </c:pt>
                <c:pt idx="3">
                  <c:v>Anxiety or Stress</c:v>
                </c:pt>
                <c:pt idx="4">
                  <c:v>Depression</c:v>
                </c:pt>
                <c:pt idx="5">
                  <c:v>Insomnia</c:v>
                </c:pt>
                <c:pt idx="6">
                  <c:v>Lower Back Pain</c:v>
                </c:pt>
                <c:pt idx="7">
                  <c:v>Neck Pain</c:v>
                </c:pt>
                <c:pt idx="8">
                  <c:v>Vision Problem</c:v>
                </c:pt>
              </c:strCache>
            </c:strRef>
          </c:cat>
          <c:val>
            <c:numRef>
              <c:f>Chart!$B$24:$J$24</c:f>
              <c:numCache>
                <c:formatCode>General</c:formatCode>
                <c:ptCount val="9"/>
                <c:pt idx="0">
                  <c:v>3</c:v>
                </c:pt>
                <c:pt idx="1">
                  <c:v>9</c:v>
                </c:pt>
                <c:pt idx="2">
                  <c:v>8</c:v>
                </c:pt>
                <c:pt idx="3">
                  <c:v>5</c:v>
                </c:pt>
                <c:pt idx="4">
                  <c:v>3</c:v>
                </c:pt>
                <c:pt idx="5">
                  <c:v>5</c:v>
                </c:pt>
                <c:pt idx="6">
                  <c:v>5</c:v>
                </c:pt>
                <c:pt idx="7">
                  <c:v>6</c:v>
                </c:pt>
                <c:pt idx="8">
                  <c:v>9</c:v>
                </c:pt>
              </c:numCache>
            </c:numRef>
          </c:val>
        </c:ser>
        <c:ser>
          <c:idx val="2"/>
          <c:order val="2"/>
          <c:tx>
            <c:strRef>
              <c:f>Chart!$A$25</c:f>
              <c:strCache>
                <c:ptCount val="1"/>
                <c:pt idx="0">
                  <c:v>26-28</c:v>
                </c:pt>
              </c:strCache>
            </c:strRef>
          </c:tx>
          <c:cat>
            <c:strRef>
              <c:f>Chart!$B$22:$J$22</c:f>
              <c:strCache>
                <c:ptCount val="9"/>
                <c:pt idx="0">
                  <c:v>Obesity</c:v>
                </c:pt>
                <c:pt idx="1">
                  <c:v>Muscular Pain</c:v>
                </c:pt>
                <c:pt idx="2">
                  <c:v>Heart Disease</c:v>
                </c:pt>
                <c:pt idx="3">
                  <c:v>Anxiety or Stress</c:v>
                </c:pt>
                <c:pt idx="4">
                  <c:v>Depression</c:v>
                </c:pt>
                <c:pt idx="5">
                  <c:v>Insomnia</c:v>
                </c:pt>
                <c:pt idx="6">
                  <c:v>Lower Back Pain</c:v>
                </c:pt>
                <c:pt idx="7">
                  <c:v>Neck Pain</c:v>
                </c:pt>
                <c:pt idx="8">
                  <c:v>Vision Problem</c:v>
                </c:pt>
              </c:strCache>
            </c:strRef>
          </c:cat>
          <c:val>
            <c:numRef>
              <c:f>Chart!$B$25:$J$25</c:f>
              <c:numCache>
                <c:formatCode>General</c:formatCode>
                <c:ptCount val="9"/>
                <c:pt idx="0">
                  <c:v>3</c:v>
                </c:pt>
                <c:pt idx="1">
                  <c:v>6</c:v>
                </c:pt>
                <c:pt idx="2">
                  <c:v>3</c:v>
                </c:pt>
                <c:pt idx="3">
                  <c:v>6</c:v>
                </c:pt>
                <c:pt idx="4">
                  <c:v>5</c:v>
                </c:pt>
                <c:pt idx="5">
                  <c:v>5</c:v>
                </c:pt>
                <c:pt idx="6">
                  <c:v>6</c:v>
                </c:pt>
                <c:pt idx="7">
                  <c:v>7</c:v>
                </c:pt>
                <c:pt idx="8">
                  <c:v>3</c:v>
                </c:pt>
              </c:numCache>
            </c:numRef>
          </c:val>
        </c:ser>
        <c:ser>
          <c:idx val="3"/>
          <c:order val="3"/>
          <c:tx>
            <c:strRef>
              <c:f>Chart!$A$26</c:f>
              <c:strCache>
                <c:ptCount val="1"/>
                <c:pt idx="0">
                  <c:v>&gt;28</c:v>
                </c:pt>
              </c:strCache>
            </c:strRef>
          </c:tx>
          <c:cat>
            <c:strRef>
              <c:f>Chart!$B$22:$J$22</c:f>
              <c:strCache>
                <c:ptCount val="9"/>
                <c:pt idx="0">
                  <c:v>Obesity</c:v>
                </c:pt>
                <c:pt idx="1">
                  <c:v>Muscular Pain</c:v>
                </c:pt>
                <c:pt idx="2">
                  <c:v>Heart Disease</c:v>
                </c:pt>
                <c:pt idx="3">
                  <c:v>Anxiety or Stress</c:v>
                </c:pt>
                <c:pt idx="4">
                  <c:v>Depression</c:v>
                </c:pt>
                <c:pt idx="5">
                  <c:v>Insomnia</c:v>
                </c:pt>
                <c:pt idx="6">
                  <c:v>Lower Back Pain</c:v>
                </c:pt>
                <c:pt idx="7">
                  <c:v>Neck Pain</c:v>
                </c:pt>
                <c:pt idx="8">
                  <c:v>Vision Problem</c:v>
                </c:pt>
              </c:strCache>
            </c:strRef>
          </c:cat>
          <c:val>
            <c:numRef>
              <c:f>Chart!$B$26:$J$26</c:f>
              <c:numCache>
                <c:formatCode>General</c:formatCode>
                <c:ptCount val="9"/>
                <c:pt idx="0">
                  <c:v>3</c:v>
                </c:pt>
                <c:pt idx="1">
                  <c:v>3</c:v>
                </c:pt>
                <c:pt idx="2">
                  <c:v>3</c:v>
                </c:pt>
                <c:pt idx="3">
                  <c:v>3</c:v>
                </c:pt>
                <c:pt idx="4">
                  <c:v>2</c:v>
                </c:pt>
                <c:pt idx="5">
                  <c:v>6</c:v>
                </c:pt>
                <c:pt idx="6">
                  <c:v>3</c:v>
                </c:pt>
                <c:pt idx="7">
                  <c:v>6</c:v>
                </c:pt>
                <c:pt idx="8">
                  <c:v>7</c:v>
                </c:pt>
              </c:numCache>
            </c:numRef>
          </c:val>
        </c:ser>
        <c:ser>
          <c:idx val="4"/>
          <c:order val="4"/>
          <c:tx>
            <c:strRef>
              <c:f>Chart!$A$27</c:f>
              <c:strCache>
                <c:ptCount val="1"/>
                <c:pt idx="0">
                  <c:v>Total</c:v>
                </c:pt>
              </c:strCache>
            </c:strRef>
          </c:tx>
          <c:spPr>
            <a:noFill/>
          </c:spPr>
          <c:dLbls>
            <c:txPr>
              <a:bodyPr/>
              <a:lstStyle/>
              <a:p>
                <a:pPr>
                  <a:defRPr b="1"/>
                </a:pPr>
                <a:endParaRPr lang="en-US"/>
              </a:p>
            </c:txPr>
            <c:dLblPos val="inBase"/>
            <c:showVal val="1"/>
          </c:dLbls>
          <c:cat>
            <c:strRef>
              <c:f>Chart!$B$22:$J$22</c:f>
              <c:strCache>
                <c:ptCount val="9"/>
                <c:pt idx="0">
                  <c:v>Obesity</c:v>
                </c:pt>
                <c:pt idx="1">
                  <c:v>Muscular Pain</c:v>
                </c:pt>
                <c:pt idx="2">
                  <c:v>Heart Disease</c:v>
                </c:pt>
                <c:pt idx="3">
                  <c:v>Anxiety or Stress</c:v>
                </c:pt>
                <c:pt idx="4">
                  <c:v>Depression</c:v>
                </c:pt>
                <c:pt idx="5">
                  <c:v>Insomnia</c:v>
                </c:pt>
                <c:pt idx="6">
                  <c:v>Lower Back Pain</c:v>
                </c:pt>
                <c:pt idx="7">
                  <c:v>Neck Pain</c:v>
                </c:pt>
                <c:pt idx="8">
                  <c:v>Vision Problem</c:v>
                </c:pt>
              </c:strCache>
            </c:strRef>
          </c:cat>
          <c:val>
            <c:numRef>
              <c:f>Chart!$B$27:$J$27</c:f>
              <c:numCache>
                <c:formatCode>General</c:formatCode>
                <c:ptCount val="9"/>
                <c:pt idx="0">
                  <c:v>12</c:v>
                </c:pt>
                <c:pt idx="1">
                  <c:v>23</c:v>
                </c:pt>
                <c:pt idx="2">
                  <c:v>20</c:v>
                </c:pt>
                <c:pt idx="3">
                  <c:v>21</c:v>
                </c:pt>
                <c:pt idx="4">
                  <c:v>14</c:v>
                </c:pt>
                <c:pt idx="5">
                  <c:v>24</c:v>
                </c:pt>
                <c:pt idx="6">
                  <c:v>19</c:v>
                </c:pt>
                <c:pt idx="7">
                  <c:v>25</c:v>
                </c:pt>
                <c:pt idx="8">
                  <c:v>26</c:v>
                </c:pt>
              </c:numCache>
            </c:numRef>
          </c:val>
        </c:ser>
        <c:dLbls>
          <c:showVal val="1"/>
        </c:dLbls>
        <c:gapWidth val="80"/>
        <c:overlap val="100"/>
        <c:axId val="69413504"/>
        <c:axId val="69427584"/>
      </c:barChart>
      <c:catAx>
        <c:axId val="69413504"/>
        <c:scaling>
          <c:orientation val="minMax"/>
        </c:scaling>
        <c:axPos val="b"/>
        <c:tickLblPos val="nextTo"/>
        <c:txPr>
          <a:bodyPr/>
          <a:lstStyle/>
          <a:p>
            <a:pPr>
              <a:defRPr b="1"/>
            </a:pPr>
            <a:endParaRPr lang="en-US"/>
          </a:p>
        </c:txPr>
        <c:crossAx val="69427584"/>
        <c:crosses val="autoZero"/>
        <c:auto val="1"/>
        <c:lblAlgn val="ctr"/>
        <c:lblOffset val="100"/>
      </c:catAx>
      <c:valAx>
        <c:axId val="69427584"/>
        <c:scaling>
          <c:orientation val="minMax"/>
          <c:max val="30"/>
        </c:scaling>
        <c:axPos val="l"/>
        <c:numFmt formatCode="General" sourceLinked="1"/>
        <c:tickLblPos val="nextTo"/>
        <c:txPr>
          <a:bodyPr/>
          <a:lstStyle/>
          <a:p>
            <a:pPr>
              <a:defRPr b="1"/>
            </a:pPr>
            <a:endParaRPr lang="en-US"/>
          </a:p>
        </c:txPr>
        <c:crossAx val="69413504"/>
        <c:crosses val="autoZero"/>
        <c:crossBetween val="between"/>
      </c:valAx>
    </c:plotArea>
    <c:legend>
      <c:legendPos val="b"/>
      <c:legendEntry>
        <c:idx val="4"/>
        <c:delete val="1"/>
      </c:legendEntry>
    </c:legend>
    <c:plotVisOnly val="1"/>
  </c:chart>
  <c:spPr>
    <a:noFill/>
    <a:ln>
      <a:noFill/>
    </a:ln>
  </c:spPr>
  <c:externalData r:id="rId1"/>
</c:chartSpac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22D206-4585-4ADF-9875-371CFD0CBD54}" type="doc">
      <dgm:prSet loTypeId="urn:microsoft.com/office/officeart/2005/8/layout/matrix1" loCatId="matrix" qsTypeId="urn:microsoft.com/office/officeart/2005/8/quickstyle/simple4" qsCatId="simple" csTypeId="urn:microsoft.com/office/officeart/2005/8/colors/colorful5" csCatId="colorful" phldr="1"/>
      <dgm:spPr/>
      <dgm:t>
        <a:bodyPr/>
        <a:lstStyle/>
        <a:p>
          <a:endParaRPr lang="en-IN"/>
        </a:p>
      </dgm:t>
    </dgm:pt>
    <dgm:pt modelId="{A44F3556-313F-4A7C-9D78-5AF177285BCF}">
      <dgm:prSet phldrT="[Text]"/>
      <dgm:spPr/>
      <dgm:t>
        <a:bodyPr/>
        <a:lstStyle/>
        <a:p>
          <a:r>
            <a:rPr lang="en-US" dirty="0" smtClean="0"/>
            <a:t>AIM</a:t>
          </a:r>
          <a:endParaRPr lang="en-IN" dirty="0"/>
        </a:p>
      </dgm:t>
    </dgm:pt>
    <dgm:pt modelId="{79B44AAF-21B7-484A-A215-D7CE67EE13AA}" type="parTrans" cxnId="{D5A5FDF2-C24F-4D61-88AA-E3BF8E7D9234}">
      <dgm:prSet/>
      <dgm:spPr/>
      <dgm:t>
        <a:bodyPr/>
        <a:lstStyle/>
        <a:p>
          <a:endParaRPr lang="en-IN"/>
        </a:p>
      </dgm:t>
    </dgm:pt>
    <dgm:pt modelId="{5AEFAFD0-B63A-4582-BCE2-794E6FB94C40}" type="sibTrans" cxnId="{D5A5FDF2-C24F-4D61-88AA-E3BF8E7D9234}">
      <dgm:prSet/>
      <dgm:spPr/>
      <dgm:t>
        <a:bodyPr/>
        <a:lstStyle/>
        <a:p>
          <a:endParaRPr lang="en-IN"/>
        </a:p>
      </dgm:t>
    </dgm:pt>
    <dgm:pt modelId="{B4B8B9D1-0BF2-4C91-BE09-6E41431D299A}">
      <dgm:prSet phldrT="[Text]"/>
      <dgm:spPr/>
      <dgm:t>
        <a:bodyPr/>
        <a:lstStyle/>
        <a:p>
          <a:r>
            <a:rPr lang="en-IN" dirty="0" smtClean="0"/>
            <a:t>Developing R&amp;D Solutions</a:t>
          </a:r>
          <a:endParaRPr lang="en-IN" dirty="0"/>
        </a:p>
      </dgm:t>
    </dgm:pt>
    <dgm:pt modelId="{B24620D2-904F-4DB0-AE67-865BE4495356}" type="parTrans" cxnId="{6F3AB223-70B8-42AB-B9FB-B42351123802}">
      <dgm:prSet/>
      <dgm:spPr/>
      <dgm:t>
        <a:bodyPr/>
        <a:lstStyle/>
        <a:p>
          <a:endParaRPr lang="en-IN"/>
        </a:p>
      </dgm:t>
    </dgm:pt>
    <dgm:pt modelId="{9728C862-D6AE-4076-85C0-BCD339019CA4}" type="sibTrans" cxnId="{6F3AB223-70B8-42AB-B9FB-B42351123802}">
      <dgm:prSet/>
      <dgm:spPr/>
      <dgm:t>
        <a:bodyPr/>
        <a:lstStyle/>
        <a:p>
          <a:endParaRPr lang="en-IN"/>
        </a:p>
      </dgm:t>
    </dgm:pt>
    <dgm:pt modelId="{14FD5FF3-BC7A-42C6-997E-02AD7E9DF4CA}">
      <dgm:prSet phldrT="[Text]"/>
      <dgm:spPr/>
      <dgm:t>
        <a:bodyPr/>
        <a:lstStyle/>
        <a:p>
          <a:r>
            <a:rPr lang="en-IN" dirty="0" smtClean="0"/>
            <a:t>Joint Development of Technology Products</a:t>
          </a:r>
          <a:endParaRPr lang="en-IN" dirty="0"/>
        </a:p>
      </dgm:t>
    </dgm:pt>
    <dgm:pt modelId="{454728CD-8078-40CE-A186-1C6C2914CB3A}" type="parTrans" cxnId="{05B60880-B082-4E8D-8ED5-2BE04D9A4A24}">
      <dgm:prSet/>
      <dgm:spPr/>
      <dgm:t>
        <a:bodyPr/>
        <a:lstStyle/>
        <a:p>
          <a:endParaRPr lang="en-IN"/>
        </a:p>
      </dgm:t>
    </dgm:pt>
    <dgm:pt modelId="{BAA4C97F-A121-4A9F-B30C-AAE4E334587D}" type="sibTrans" cxnId="{05B60880-B082-4E8D-8ED5-2BE04D9A4A24}">
      <dgm:prSet/>
      <dgm:spPr/>
      <dgm:t>
        <a:bodyPr/>
        <a:lstStyle/>
        <a:p>
          <a:endParaRPr lang="en-IN"/>
        </a:p>
      </dgm:t>
    </dgm:pt>
    <dgm:pt modelId="{AA4EAD93-B505-494F-AA08-F984E024093A}">
      <dgm:prSet phldrT="[Text]"/>
      <dgm:spPr/>
      <dgm:t>
        <a:bodyPr/>
        <a:lstStyle/>
        <a:p>
          <a:r>
            <a:rPr lang="en-IN" dirty="0" smtClean="0"/>
            <a:t>Technology Assessment And Evaluation</a:t>
          </a:r>
          <a:endParaRPr lang="en-IN" dirty="0"/>
        </a:p>
      </dgm:t>
    </dgm:pt>
    <dgm:pt modelId="{5547E80C-4434-40BA-B1F9-7F9AD9B3B8DC}" type="parTrans" cxnId="{D45C5422-96AF-468E-916B-55829D2DD195}">
      <dgm:prSet/>
      <dgm:spPr/>
      <dgm:t>
        <a:bodyPr/>
        <a:lstStyle/>
        <a:p>
          <a:endParaRPr lang="en-IN"/>
        </a:p>
      </dgm:t>
    </dgm:pt>
    <dgm:pt modelId="{7F4A26A8-4DC3-4770-A81C-5B78D96259C0}" type="sibTrans" cxnId="{D45C5422-96AF-468E-916B-55829D2DD195}">
      <dgm:prSet/>
      <dgm:spPr/>
      <dgm:t>
        <a:bodyPr/>
        <a:lstStyle/>
        <a:p>
          <a:endParaRPr lang="en-IN"/>
        </a:p>
      </dgm:t>
    </dgm:pt>
    <dgm:pt modelId="{C10EC0B5-D34D-4E69-B08A-115DC697BD63}">
      <dgm:prSet phldrT="[Text]"/>
      <dgm:spPr/>
      <dgm:t>
        <a:bodyPr/>
        <a:lstStyle/>
        <a:p>
          <a:r>
            <a:rPr lang="en-IN" dirty="0" smtClean="0"/>
            <a:t>Capacity Building For The Healthcare Domain </a:t>
          </a:r>
          <a:endParaRPr lang="en-IN" dirty="0"/>
        </a:p>
      </dgm:t>
    </dgm:pt>
    <dgm:pt modelId="{A7C3D92D-D2A9-4E0F-A571-29610BA0ECBA}" type="parTrans" cxnId="{4745068D-F6F9-42F7-AF2D-10E2ED8F2E53}">
      <dgm:prSet/>
      <dgm:spPr/>
      <dgm:t>
        <a:bodyPr/>
        <a:lstStyle/>
        <a:p>
          <a:endParaRPr lang="en-IN"/>
        </a:p>
      </dgm:t>
    </dgm:pt>
    <dgm:pt modelId="{ABB22DC7-65EA-4A2A-B7CC-3134EC131CBF}" type="sibTrans" cxnId="{4745068D-F6F9-42F7-AF2D-10E2ED8F2E53}">
      <dgm:prSet/>
      <dgm:spPr/>
      <dgm:t>
        <a:bodyPr/>
        <a:lstStyle/>
        <a:p>
          <a:endParaRPr lang="en-IN"/>
        </a:p>
      </dgm:t>
    </dgm:pt>
    <dgm:pt modelId="{C8418355-B281-482C-979F-A313C7E234F4}" type="pres">
      <dgm:prSet presAssocID="{2422D206-4585-4ADF-9875-371CFD0CBD54}" presName="diagram" presStyleCnt="0">
        <dgm:presLayoutVars>
          <dgm:chMax val="1"/>
          <dgm:dir/>
          <dgm:animLvl val="ctr"/>
          <dgm:resizeHandles val="exact"/>
        </dgm:presLayoutVars>
      </dgm:prSet>
      <dgm:spPr/>
      <dgm:t>
        <a:bodyPr/>
        <a:lstStyle/>
        <a:p>
          <a:endParaRPr lang="en-IN"/>
        </a:p>
      </dgm:t>
    </dgm:pt>
    <dgm:pt modelId="{CAAA382C-355D-4265-B144-F817FDB89FF7}" type="pres">
      <dgm:prSet presAssocID="{2422D206-4585-4ADF-9875-371CFD0CBD54}" presName="matrix" presStyleCnt="0"/>
      <dgm:spPr/>
      <dgm:t>
        <a:bodyPr/>
        <a:lstStyle/>
        <a:p>
          <a:endParaRPr lang="en-IN"/>
        </a:p>
      </dgm:t>
    </dgm:pt>
    <dgm:pt modelId="{651851BE-A004-447E-BB85-4D459A2E5351}" type="pres">
      <dgm:prSet presAssocID="{2422D206-4585-4ADF-9875-371CFD0CBD54}" presName="tile1" presStyleLbl="node1" presStyleIdx="0" presStyleCnt="4"/>
      <dgm:spPr/>
      <dgm:t>
        <a:bodyPr/>
        <a:lstStyle/>
        <a:p>
          <a:endParaRPr lang="en-IN"/>
        </a:p>
      </dgm:t>
    </dgm:pt>
    <dgm:pt modelId="{07C74FFF-E8C7-4D56-8A69-43A789D9695E}" type="pres">
      <dgm:prSet presAssocID="{2422D206-4585-4ADF-9875-371CFD0CBD54}" presName="tile1text" presStyleLbl="node1" presStyleIdx="0" presStyleCnt="4">
        <dgm:presLayoutVars>
          <dgm:chMax val="0"/>
          <dgm:chPref val="0"/>
          <dgm:bulletEnabled val="1"/>
        </dgm:presLayoutVars>
      </dgm:prSet>
      <dgm:spPr/>
      <dgm:t>
        <a:bodyPr/>
        <a:lstStyle/>
        <a:p>
          <a:endParaRPr lang="en-IN"/>
        </a:p>
      </dgm:t>
    </dgm:pt>
    <dgm:pt modelId="{FC355FAC-5C9C-4DF2-B187-522EDBD1DE80}" type="pres">
      <dgm:prSet presAssocID="{2422D206-4585-4ADF-9875-371CFD0CBD54}" presName="tile2" presStyleLbl="node1" presStyleIdx="1" presStyleCnt="4"/>
      <dgm:spPr/>
      <dgm:t>
        <a:bodyPr/>
        <a:lstStyle/>
        <a:p>
          <a:endParaRPr lang="en-IN"/>
        </a:p>
      </dgm:t>
    </dgm:pt>
    <dgm:pt modelId="{02C6CF78-8604-4DD3-8B31-FBB0D0909A21}" type="pres">
      <dgm:prSet presAssocID="{2422D206-4585-4ADF-9875-371CFD0CBD54}" presName="tile2text" presStyleLbl="node1" presStyleIdx="1" presStyleCnt="4">
        <dgm:presLayoutVars>
          <dgm:chMax val="0"/>
          <dgm:chPref val="0"/>
          <dgm:bulletEnabled val="1"/>
        </dgm:presLayoutVars>
      </dgm:prSet>
      <dgm:spPr/>
      <dgm:t>
        <a:bodyPr/>
        <a:lstStyle/>
        <a:p>
          <a:endParaRPr lang="en-IN"/>
        </a:p>
      </dgm:t>
    </dgm:pt>
    <dgm:pt modelId="{4D860C30-5268-4615-9EF2-C2A891480297}" type="pres">
      <dgm:prSet presAssocID="{2422D206-4585-4ADF-9875-371CFD0CBD54}" presName="tile3" presStyleLbl="node1" presStyleIdx="2" presStyleCnt="4"/>
      <dgm:spPr/>
      <dgm:t>
        <a:bodyPr/>
        <a:lstStyle/>
        <a:p>
          <a:endParaRPr lang="en-IN"/>
        </a:p>
      </dgm:t>
    </dgm:pt>
    <dgm:pt modelId="{C280EC06-6F19-4337-AAF5-3B6304FD2CF5}" type="pres">
      <dgm:prSet presAssocID="{2422D206-4585-4ADF-9875-371CFD0CBD54}" presName="tile3text" presStyleLbl="node1" presStyleIdx="2" presStyleCnt="4">
        <dgm:presLayoutVars>
          <dgm:chMax val="0"/>
          <dgm:chPref val="0"/>
          <dgm:bulletEnabled val="1"/>
        </dgm:presLayoutVars>
      </dgm:prSet>
      <dgm:spPr/>
      <dgm:t>
        <a:bodyPr/>
        <a:lstStyle/>
        <a:p>
          <a:endParaRPr lang="en-IN"/>
        </a:p>
      </dgm:t>
    </dgm:pt>
    <dgm:pt modelId="{BF507553-5EDE-4E04-920F-59421D0F4227}" type="pres">
      <dgm:prSet presAssocID="{2422D206-4585-4ADF-9875-371CFD0CBD54}" presName="tile4" presStyleLbl="node1" presStyleIdx="3" presStyleCnt="4"/>
      <dgm:spPr/>
      <dgm:t>
        <a:bodyPr/>
        <a:lstStyle/>
        <a:p>
          <a:endParaRPr lang="en-IN"/>
        </a:p>
      </dgm:t>
    </dgm:pt>
    <dgm:pt modelId="{59FA2556-1AF4-4BAB-A7C6-42028DD1BC4D}" type="pres">
      <dgm:prSet presAssocID="{2422D206-4585-4ADF-9875-371CFD0CBD54}" presName="tile4text" presStyleLbl="node1" presStyleIdx="3" presStyleCnt="4">
        <dgm:presLayoutVars>
          <dgm:chMax val="0"/>
          <dgm:chPref val="0"/>
          <dgm:bulletEnabled val="1"/>
        </dgm:presLayoutVars>
      </dgm:prSet>
      <dgm:spPr/>
      <dgm:t>
        <a:bodyPr/>
        <a:lstStyle/>
        <a:p>
          <a:endParaRPr lang="en-IN"/>
        </a:p>
      </dgm:t>
    </dgm:pt>
    <dgm:pt modelId="{14A3E1BF-C887-4DB7-A311-23A3D8BCA4C3}" type="pres">
      <dgm:prSet presAssocID="{2422D206-4585-4ADF-9875-371CFD0CBD54}" presName="centerTile" presStyleLbl="fgShp" presStyleIdx="0" presStyleCnt="1">
        <dgm:presLayoutVars>
          <dgm:chMax val="0"/>
          <dgm:chPref val="0"/>
        </dgm:presLayoutVars>
      </dgm:prSet>
      <dgm:spPr/>
      <dgm:t>
        <a:bodyPr/>
        <a:lstStyle/>
        <a:p>
          <a:endParaRPr lang="en-IN"/>
        </a:p>
      </dgm:t>
    </dgm:pt>
  </dgm:ptLst>
  <dgm:cxnLst>
    <dgm:cxn modelId="{42D20E51-04FA-4F4F-B389-54DF5E1C220E}" type="presOf" srcId="{14FD5FF3-BC7A-42C6-997E-02AD7E9DF4CA}" destId="{02C6CF78-8604-4DD3-8B31-FBB0D0909A21}" srcOrd="1" destOrd="0" presId="urn:microsoft.com/office/officeart/2005/8/layout/matrix1"/>
    <dgm:cxn modelId="{4B740897-2477-4030-B857-E026315C4735}" type="presOf" srcId="{C10EC0B5-D34D-4E69-B08A-115DC697BD63}" destId="{BF507553-5EDE-4E04-920F-59421D0F4227}" srcOrd="0" destOrd="0" presId="urn:microsoft.com/office/officeart/2005/8/layout/matrix1"/>
    <dgm:cxn modelId="{46D629B3-B62F-42F8-95BF-F429013F76F8}" type="presOf" srcId="{2422D206-4585-4ADF-9875-371CFD0CBD54}" destId="{C8418355-B281-482C-979F-A313C7E234F4}" srcOrd="0" destOrd="0" presId="urn:microsoft.com/office/officeart/2005/8/layout/matrix1"/>
    <dgm:cxn modelId="{6B5ED612-B461-4238-86CE-D35978B1B0D2}" type="presOf" srcId="{B4B8B9D1-0BF2-4C91-BE09-6E41431D299A}" destId="{651851BE-A004-447E-BB85-4D459A2E5351}" srcOrd="0" destOrd="0" presId="urn:microsoft.com/office/officeart/2005/8/layout/matrix1"/>
    <dgm:cxn modelId="{D5A5FDF2-C24F-4D61-88AA-E3BF8E7D9234}" srcId="{2422D206-4585-4ADF-9875-371CFD0CBD54}" destId="{A44F3556-313F-4A7C-9D78-5AF177285BCF}" srcOrd="0" destOrd="0" parTransId="{79B44AAF-21B7-484A-A215-D7CE67EE13AA}" sibTransId="{5AEFAFD0-B63A-4582-BCE2-794E6FB94C40}"/>
    <dgm:cxn modelId="{4745068D-F6F9-42F7-AF2D-10E2ED8F2E53}" srcId="{A44F3556-313F-4A7C-9D78-5AF177285BCF}" destId="{C10EC0B5-D34D-4E69-B08A-115DC697BD63}" srcOrd="3" destOrd="0" parTransId="{A7C3D92D-D2A9-4E0F-A571-29610BA0ECBA}" sibTransId="{ABB22DC7-65EA-4A2A-B7CC-3134EC131CBF}"/>
    <dgm:cxn modelId="{D45C5422-96AF-468E-916B-55829D2DD195}" srcId="{A44F3556-313F-4A7C-9D78-5AF177285BCF}" destId="{AA4EAD93-B505-494F-AA08-F984E024093A}" srcOrd="2" destOrd="0" parTransId="{5547E80C-4434-40BA-B1F9-7F9AD9B3B8DC}" sibTransId="{7F4A26A8-4DC3-4770-A81C-5B78D96259C0}"/>
    <dgm:cxn modelId="{7861ADE5-6905-4A93-8C5A-430EFAA9E1BB}" type="presOf" srcId="{14FD5FF3-BC7A-42C6-997E-02AD7E9DF4CA}" destId="{FC355FAC-5C9C-4DF2-B187-522EDBD1DE80}" srcOrd="0" destOrd="0" presId="urn:microsoft.com/office/officeart/2005/8/layout/matrix1"/>
    <dgm:cxn modelId="{3FDD9D22-8C95-4B9D-A3C3-C46A21E34CB9}" type="presOf" srcId="{C10EC0B5-D34D-4E69-B08A-115DC697BD63}" destId="{59FA2556-1AF4-4BAB-A7C6-42028DD1BC4D}" srcOrd="1" destOrd="0" presId="urn:microsoft.com/office/officeart/2005/8/layout/matrix1"/>
    <dgm:cxn modelId="{05440E7A-E1D0-4967-ADAF-466E89D6E773}" type="presOf" srcId="{AA4EAD93-B505-494F-AA08-F984E024093A}" destId="{C280EC06-6F19-4337-AAF5-3B6304FD2CF5}" srcOrd="1" destOrd="0" presId="urn:microsoft.com/office/officeart/2005/8/layout/matrix1"/>
    <dgm:cxn modelId="{4670DC72-321E-40ED-A250-C8741881AFF8}" type="presOf" srcId="{AA4EAD93-B505-494F-AA08-F984E024093A}" destId="{4D860C30-5268-4615-9EF2-C2A891480297}" srcOrd="0" destOrd="0" presId="urn:microsoft.com/office/officeart/2005/8/layout/matrix1"/>
    <dgm:cxn modelId="{05B60880-B082-4E8D-8ED5-2BE04D9A4A24}" srcId="{A44F3556-313F-4A7C-9D78-5AF177285BCF}" destId="{14FD5FF3-BC7A-42C6-997E-02AD7E9DF4CA}" srcOrd="1" destOrd="0" parTransId="{454728CD-8078-40CE-A186-1C6C2914CB3A}" sibTransId="{BAA4C97F-A121-4A9F-B30C-AAE4E334587D}"/>
    <dgm:cxn modelId="{6F3AB223-70B8-42AB-B9FB-B42351123802}" srcId="{A44F3556-313F-4A7C-9D78-5AF177285BCF}" destId="{B4B8B9D1-0BF2-4C91-BE09-6E41431D299A}" srcOrd="0" destOrd="0" parTransId="{B24620D2-904F-4DB0-AE67-865BE4495356}" sibTransId="{9728C862-D6AE-4076-85C0-BCD339019CA4}"/>
    <dgm:cxn modelId="{E0F12BE3-1097-46EB-A49C-D08D70FF6FB0}" type="presOf" srcId="{A44F3556-313F-4A7C-9D78-5AF177285BCF}" destId="{14A3E1BF-C887-4DB7-A311-23A3D8BCA4C3}" srcOrd="0" destOrd="0" presId="urn:microsoft.com/office/officeart/2005/8/layout/matrix1"/>
    <dgm:cxn modelId="{12BF2C1E-4A6D-4EBB-8BAB-AD5651B775DE}" type="presOf" srcId="{B4B8B9D1-0BF2-4C91-BE09-6E41431D299A}" destId="{07C74FFF-E8C7-4D56-8A69-43A789D9695E}" srcOrd="1" destOrd="0" presId="urn:microsoft.com/office/officeart/2005/8/layout/matrix1"/>
    <dgm:cxn modelId="{2516F196-C406-4A44-A2F7-F9BF2BB86312}" type="presParOf" srcId="{C8418355-B281-482C-979F-A313C7E234F4}" destId="{CAAA382C-355D-4265-B144-F817FDB89FF7}" srcOrd="0" destOrd="0" presId="urn:microsoft.com/office/officeart/2005/8/layout/matrix1"/>
    <dgm:cxn modelId="{8BAB1786-1D3D-4DBD-8670-F0D6C695854C}" type="presParOf" srcId="{CAAA382C-355D-4265-B144-F817FDB89FF7}" destId="{651851BE-A004-447E-BB85-4D459A2E5351}" srcOrd="0" destOrd="0" presId="urn:microsoft.com/office/officeart/2005/8/layout/matrix1"/>
    <dgm:cxn modelId="{7B0CEC63-8DA9-4273-B13C-B8BB7BF8D2C0}" type="presParOf" srcId="{CAAA382C-355D-4265-B144-F817FDB89FF7}" destId="{07C74FFF-E8C7-4D56-8A69-43A789D9695E}" srcOrd="1" destOrd="0" presId="urn:microsoft.com/office/officeart/2005/8/layout/matrix1"/>
    <dgm:cxn modelId="{124EC80D-E870-4302-88C7-3EF26BBDD380}" type="presParOf" srcId="{CAAA382C-355D-4265-B144-F817FDB89FF7}" destId="{FC355FAC-5C9C-4DF2-B187-522EDBD1DE80}" srcOrd="2" destOrd="0" presId="urn:microsoft.com/office/officeart/2005/8/layout/matrix1"/>
    <dgm:cxn modelId="{7E430FB2-84FF-4868-9766-0095B241C5C5}" type="presParOf" srcId="{CAAA382C-355D-4265-B144-F817FDB89FF7}" destId="{02C6CF78-8604-4DD3-8B31-FBB0D0909A21}" srcOrd="3" destOrd="0" presId="urn:microsoft.com/office/officeart/2005/8/layout/matrix1"/>
    <dgm:cxn modelId="{C768192B-F7BA-4B43-BB9B-FC36D1D95071}" type="presParOf" srcId="{CAAA382C-355D-4265-B144-F817FDB89FF7}" destId="{4D860C30-5268-4615-9EF2-C2A891480297}" srcOrd="4" destOrd="0" presId="urn:microsoft.com/office/officeart/2005/8/layout/matrix1"/>
    <dgm:cxn modelId="{47459A33-F97B-42E5-ADD7-88E55A1CE8BB}" type="presParOf" srcId="{CAAA382C-355D-4265-B144-F817FDB89FF7}" destId="{C280EC06-6F19-4337-AAF5-3B6304FD2CF5}" srcOrd="5" destOrd="0" presId="urn:microsoft.com/office/officeart/2005/8/layout/matrix1"/>
    <dgm:cxn modelId="{770E133D-C078-4F84-97FB-9FA44D94B829}" type="presParOf" srcId="{CAAA382C-355D-4265-B144-F817FDB89FF7}" destId="{BF507553-5EDE-4E04-920F-59421D0F4227}" srcOrd="6" destOrd="0" presId="urn:microsoft.com/office/officeart/2005/8/layout/matrix1"/>
    <dgm:cxn modelId="{218281B8-94D0-4DE0-B8BB-4A622945DB02}" type="presParOf" srcId="{CAAA382C-355D-4265-B144-F817FDB89FF7}" destId="{59FA2556-1AF4-4BAB-A7C6-42028DD1BC4D}" srcOrd="7" destOrd="0" presId="urn:microsoft.com/office/officeart/2005/8/layout/matrix1"/>
    <dgm:cxn modelId="{E1EC690A-3769-4F7E-9569-E973A4F7EBBC}" type="presParOf" srcId="{C8418355-B281-482C-979F-A313C7E234F4}" destId="{14A3E1BF-C887-4DB7-A311-23A3D8BCA4C3}" srcOrd="1" destOrd="0" presId="urn:microsoft.com/office/officeart/2005/8/layout/matrix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CC49A9-81F7-47C8-85F3-F0DCFFFDAE96}"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IN"/>
        </a:p>
      </dgm:t>
    </dgm:pt>
    <dgm:pt modelId="{32E82A4C-A3B3-4338-B4C6-2025A441FDEA}">
      <dgm:prSet phldrT="[Text]"/>
      <dgm:spPr/>
      <dgm:t>
        <a:bodyPr/>
        <a:lstStyle/>
        <a:p>
          <a:r>
            <a:rPr lang="en-US" dirty="0" smtClean="0"/>
            <a:t>To write a HTA Report</a:t>
          </a:r>
          <a:endParaRPr lang="en-IN" dirty="0"/>
        </a:p>
      </dgm:t>
    </dgm:pt>
    <dgm:pt modelId="{15F4A07D-0413-47E8-AC81-301AFE8F2F06}" type="parTrans" cxnId="{93280B44-4E61-4807-8D07-7960D14D46F6}">
      <dgm:prSet/>
      <dgm:spPr/>
      <dgm:t>
        <a:bodyPr/>
        <a:lstStyle/>
        <a:p>
          <a:endParaRPr lang="en-IN"/>
        </a:p>
      </dgm:t>
    </dgm:pt>
    <dgm:pt modelId="{9142DD30-42FA-4DFC-8647-4C83FDDDAE2F}" type="sibTrans" cxnId="{93280B44-4E61-4807-8D07-7960D14D46F6}">
      <dgm:prSet/>
      <dgm:spPr/>
      <dgm:t>
        <a:bodyPr/>
        <a:lstStyle/>
        <a:p>
          <a:endParaRPr lang="en-IN"/>
        </a:p>
      </dgm:t>
    </dgm:pt>
    <dgm:pt modelId="{42059062-8E32-445A-BA6D-D2D0C5B378A4}">
      <dgm:prSet phldrT="[Text]"/>
      <dgm:spPr/>
      <dgm:t>
        <a:bodyPr/>
        <a:lstStyle/>
        <a:p>
          <a:r>
            <a:rPr lang="en-US" dirty="0" smtClean="0"/>
            <a:t>To organize an International Level week long Fellowship</a:t>
          </a:r>
          <a:endParaRPr lang="en-IN" dirty="0"/>
        </a:p>
      </dgm:t>
    </dgm:pt>
    <dgm:pt modelId="{87349084-8CEB-49AD-8D42-A87ADD8BEB7A}" type="parTrans" cxnId="{4061AA31-20CF-44A9-B14E-D1B1ACAD5BDC}">
      <dgm:prSet/>
      <dgm:spPr/>
      <dgm:t>
        <a:bodyPr/>
        <a:lstStyle/>
        <a:p>
          <a:endParaRPr lang="en-IN"/>
        </a:p>
      </dgm:t>
    </dgm:pt>
    <dgm:pt modelId="{BB4E85A3-4FEE-4A01-AFD8-33DF301AA28C}" type="sibTrans" cxnId="{4061AA31-20CF-44A9-B14E-D1B1ACAD5BDC}">
      <dgm:prSet/>
      <dgm:spPr/>
      <dgm:t>
        <a:bodyPr/>
        <a:lstStyle/>
        <a:p>
          <a:endParaRPr lang="en-IN"/>
        </a:p>
      </dgm:t>
    </dgm:pt>
    <dgm:pt modelId="{BBC861AC-5AA2-4F75-A702-0987DED09F41}">
      <dgm:prSet phldrT="[Text]"/>
      <dgm:spPr/>
      <dgm:t>
        <a:bodyPr/>
        <a:lstStyle/>
        <a:p>
          <a:r>
            <a:rPr lang="en-US" dirty="0" smtClean="0"/>
            <a:t>To  handle 60 people in a Fellowship</a:t>
          </a:r>
          <a:endParaRPr lang="en-IN" dirty="0"/>
        </a:p>
      </dgm:t>
    </dgm:pt>
    <dgm:pt modelId="{A4F0F222-98D2-4152-9CDF-79B11C2CE5CD}" type="parTrans" cxnId="{FD57DD26-80C6-4989-B640-6CD3E3A82473}">
      <dgm:prSet/>
      <dgm:spPr/>
      <dgm:t>
        <a:bodyPr/>
        <a:lstStyle/>
        <a:p>
          <a:endParaRPr lang="en-IN"/>
        </a:p>
      </dgm:t>
    </dgm:pt>
    <dgm:pt modelId="{FDB0EF93-2D69-4EB5-AB6E-FD85D2CB9BF5}" type="sibTrans" cxnId="{FD57DD26-80C6-4989-B640-6CD3E3A82473}">
      <dgm:prSet/>
      <dgm:spPr/>
      <dgm:t>
        <a:bodyPr/>
        <a:lstStyle/>
        <a:p>
          <a:endParaRPr lang="en-IN"/>
        </a:p>
      </dgm:t>
    </dgm:pt>
    <dgm:pt modelId="{5A35922F-8D91-40BA-99C0-F1CFD6458387}" type="pres">
      <dgm:prSet presAssocID="{E5CC49A9-81F7-47C8-85F3-F0DCFFFDAE96}" presName="linearFlow" presStyleCnt="0">
        <dgm:presLayoutVars>
          <dgm:dir/>
          <dgm:resizeHandles val="exact"/>
        </dgm:presLayoutVars>
      </dgm:prSet>
      <dgm:spPr/>
      <dgm:t>
        <a:bodyPr/>
        <a:lstStyle/>
        <a:p>
          <a:endParaRPr lang="en-IN"/>
        </a:p>
      </dgm:t>
    </dgm:pt>
    <dgm:pt modelId="{4BA54539-A032-45E3-A079-C91CB160871F}" type="pres">
      <dgm:prSet presAssocID="{32E82A4C-A3B3-4338-B4C6-2025A441FDEA}" presName="composite" presStyleCnt="0"/>
      <dgm:spPr/>
    </dgm:pt>
    <dgm:pt modelId="{4BB2A879-7599-4D45-A7D8-8B544B99A0F4}" type="pres">
      <dgm:prSet presAssocID="{32E82A4C-A3B3-4338-B4C6-2025A441FDEA}" presName="imgShp" presStyleLbl="fgImgPlace1" presStyleIdx="0" presStyleCnt="3"/>
      <dgm:spPr/>
    </dgm:pt>
    <dgm:pt modelId="{98257DC7-5C61-40A5-BC21-BEAF9A3EE3F7}" type="pres">
      <dgm:prSet presAssocID="{32E82A4C-A3B3-4338-B4C6-2025A441FDEA}" presName="txShp" presStyleLbl="node1" presStyleIdx="0" presStyleCnt="3">
        <dgm:presLayoutVars>
          <dgm:bulletEnabled val="1"/>
        </dgm:presLayoutVars>
      </dgm:prSet>
      <dgm:spPr/>
      <dgm:t>
        <a:bodyPr/>
        <a:lstStyle/>
        <a:p>
          <a:endParaRPr lang="en-IN"/>
        </a:p>
      </dgm:t>
    </dgm:pt>
    <dgm:pt modelId="{32302E48-F379-4E02-9B60-511C91BA6236}" type="pres">
      <dgm:prSet presAssocID="{9142DD30-42FA-4DFC-8647-4C83FDDDAE2F}" presName="spacing" presStyleCnt="0"/>
      <dgm:spPr/>
    </dgm:pt>
    <dgm:pt modelId="{A0CD237F-290A-4952-98D9-336800CDAB20}" type="pres">
      <dgm:prSet presAssocID="{42059062-8E32-445A-BA6D-D2D0C5B378A4}" presName="composite" presStyleCnt="0"/>
      <dgm:spPr/>
    </dgm:pt>
    <dgm:pt modelId="{25109541-247B-482C-9AE6-287B599C8C5C}" type="pres">
      <dgm:prSet presAssocID="{42059062-8E32-445A-BA6D-D2D0C5B378A4}" presName="imgShp" presStyleLbl="fgImgPlace1" presStyleIdx="1" presStyleCnt="3"/>
      <dgm:spPr/>
    </dgm:pt>
    <dgm:pt modelId="{575C887F-89B5-4931-BA0A-A9ACB4247530}" type="pres">
      <dgm:prSet presAssocID="{42059062-8E32-445A-BA6D-D2D0C5B378A4}" presName="txShp" presStyleLbl="node1" presStyleIdx="1" presStyleCnt="3">
        <dgm:presLayoutVars>
          <dgm:bulletEnabled val="1"/>
        </dgm:presLayoutVars>
      </dgm:prSet>
      <dgm:spPr/>
      <dgm:t>
        <a:bodyPr/>
        <a:lstStyle/>
        <a:p>
          <a:endParaRPr lang="en-IN"/>
        </a:p>
      </dgm:t>
    </dgm:pt>
    <dgm:pt modelId="{5165ECE2-5DFA-4934-8004-214BD3638FD4}" type="pres">
      <dgm:prSet presAssocID="{BB4E85A3-4FEE-4A01-AFD8-33DF301AA28C}" presName="spacing" presStyleCnt="0"/>
      <dgm:spPr/>
    </dgm:pt>
    <dgm:pt modelId="{435DFE2F-F9C1-4893-936E-36D4BB2294A6}" type="pres">
      <dgm:prSet presAssocID="{BBC861AC-5AA2-4F75-A702-0987DED09F41}" presName="composite" presStyleCnt="0"/>
      <dgm:spPr/>
    </dgm:pt>
    <dgm:pt modelId="{F03D7E36-242F-44C0-A12D-2BBBDA0BE907}" type="pres">
      <dgm:prSet presAssocID="{BBC861AC-5AA2-4F75-A702-0987DED09F41}" presName="imgShp" presStyleLbl="fgImgPlace1" presStyleIdx="2" presStyleCnt="3"/>
      <dgm:spPr/>
    </dgm:pt>
    <dgm:pt modelId="{177A7150-DADD-4BD7-92C0-9337CFE4EB2D}" type="pres">
      <dgm:prSet presAssocID="{BBC861AC-5AA2-4F75-A702-0987DED09F41}" presName="txShp" presStyleLbl="node1" presStyleIdx="2" presStyleCnt="3">
        <dgm:presLayoutVars>
          <dgm:bulletEnabled val="1"/>
        </dgm:presLayoutVars>
      </dgm:prSet>
      <dgm:spPr/>
      <dgm:t>
        <a:bodyPr/>
        <a:lstStyle/>
        <a:p>
          <a:endParaRPr lang="en-IN"/>
        </a:p>
      </dgm:t>
    </dgm:pt>
  </dgm:ptLst>
  <dgm:cxnLst>
    <dgm:cxn modelId="{A8FD5F68-E150-4AAF-A4EA-E5F87E75AAC2}" type="presOf" srcId="{E5CC49A9-81F7-47C8-85F3-F0DCFFFDAE96}" destId="{5A35922F-8D91-40BA-99C0-F1CFD6458387}" srcOrd="0" destOrd="0" presId="urn:microsoft.com/office/officeart/2005/8/layout/vList3"/>
    <dgm:cxn modelId="{72E213DA-427C-499F-A86A-47E89C986D77}" type="presOf" srcId="{32E82A4C-A3B3-4338-B4C6-2025A441FDEA}" destId="{98257DC7-5C61-40A5-BC21-BEAF9A3EE3F7}" srcOrd="0" destOrd="0" presId="urn:microsoft.com/office/officeart/2005/8/layout/vList3"/>
    <dgm:cxn modelId="{4061AA31-20CF-44A9-B14E-D1B1ACAD5BDC}" srcId="{E5CC49A9-81F7-47C8-85F3-F0DCFFFDAE96}" destId="{42059062-8E32-445A-BA6D-D2D0C5B378A4}" srcOrd="1" destOrd="0" parTransId="{87349084-8CEB-49AD-8D42-A87ADD8BEB7A}" sibTransId="{BB4E85A3-4FEE-4A01-AFD8-33DF301AA28C}"/>
    <dgm:cxn modelId="{FD57DD26-80C6-4989-B640-6CD3E3A82473}" srcId="{E5CC49A9-81F7-47C8-85F3-F0DCFFFDAE96}" destId="{BBC861AC-5AA2-4F75-A702-0987DED09F41}" srcOrd="2" destOrd="0" parTransId="{A4F0F222-98D2-4152-9CDF-79B11C2CE5CD}" sibTransId="{FDB0EF93-2D69-4EB5-AB6E-FD85D2CB9BF5}"/>
    <dgm:cxn modelId="{93280B44-4E61-4807-8D07-7960D14D46F6}" srcId="{E5CC49A9-81F7-47C8-85F3-F0DCFFFDAE96}" destId="{32E82A4C-A3B3-4338-B4C6-2025A441FDEA}" srcOrd="0" destOrd="0" parTransId="{15F4A07D-0413-47E8-AC81-301AFE8F2F06}" sibTransId="{9142DD30-42FA-4DFC-8647-4C83FDDDAE2F}"/>
    <dgm:cxn modelId="{63DDEED0-6820-42E7-B341-15EE6F2AC701}" type="presOf" srcId="{BBC861AC-5AA2-4F75-A702-0987DED09F41}" destId="{177A7150-DADD-4BD7-92C0-9337CFE4EB2D}" srcOrd="0" destOrd="0" presId="urn:microsoft.com/office/officeart/2005/8/layout/vList3"/>
    <dgm:cxn modelId="{022CE7E9-4B73-457E-87CD-51CB3B928F92}" type="presOf" srcId="{42059062-8E32-445A-BA6D-D2D0C5B378A4}" destId="{575C887F-89B5-4931-BA0A-A9ACB4247530}" srcOrd="0" destOrd="0" presId="urn:microsoft.com/office/officeart/2005/8/layout/vList3"/>
    <dgm:cxn modelId="{C25EEC85-1C68-4D01-A69F-82F0998A4710}" type="presParOf" srcId="{5A35922F-8D91-40BA-99C0-F1CFD6458387}" destId="{4BA54539-A032-45E3-A079-C91CB160871F}" srcOrd="0" destOrd="0" presId="urn:microsoft.com/office/officeart/2005/8/layout/vList3"/>
    <dgm:cxn modelId="{7A46BB3A-D90B-4C09-9B3E-BE3A0EEECD5C}" type="presParOf" srcId="{4BA54539-A032-45E3-A079-C91CB160871F}" destId="{4BB2A879-7599-4D45-A7D8-8B544B99A0F4}" srcOrd="0" destOrd="0" presId="urn:microsoft.com/office/officeart/2005/8/layout/vList3"/>
    <dgm:cxn modelId="{725C83EA-4E12-4798-A30F-3B3A4C04EE47}" type="presParOf" srcId="{4BA54539-A032-45E3-A079-C91CB160871F}" destId="{98257DC7-5C61-40A5-BC21-BEAF9A3EE3F7}" srcOrd="1" destOrd="0" presId="urn:microsoft.com/office/officeart/2005/8/layout/vList3"/>
    <dgm:cxn modelId="{D01E44A3-8FDA-4B2D-869A-F2665FE99438}" type="presParOf" srcId="{5A35922F-8D91-40BA-99C0-F1CFD6458387}" destId="{32302E48-F379-4E02-9B60-511C91BA6236}" srcOrd="1" destOrd="0" presId="urn:microsoft.com/office/officeart/2005/8/layout/vList3"/>
    <dgm:cxn modelId="{39DBCFBD-9202-4BC9-8831-52E7B49ED922}" type="presParOf" srcId="{5A35922F-8D91-40BA-99C0-F1CFD6458387}" destId="{A0CD237F-290A-4952-98D9-336800CDAB20}" srcOrd="2" destOrd="0" presId="urn:microsoft.com/office/officeart/2005/8/layout/vList3"/>
    <dgm:cxn modelId="{B9C57253-4FAD-48C6-9AEA-BC2C875F5C19}" type="presParOf" srcId="{A0CD237F-290A-4952-98D9-336800CDAB20}" destId="{25109541-247B-482C-9AE6-287B599C8C5C}" srcOrd="0" destOrd="0" presId="urn:microsoft.com/office/officeart/2005/8/layout/vList3"/>
    <dgm:cxn modelId="{B9945D87-61BC-4EAF-9900-5002393D6EE6}" type="presParOf" srcId="{A0CD237F-290A-4952-98D9-336800CDAB20}" destId="{575C887F-89B5-4931-BA0A-A9ACB4247530}" srcOrd="1" destOrd="0" presId="urn:microsoft.com/office/officeart/2005/8/layout/vList3"/>
    <dgm:cxn modelId="{7EF545F6-DF3A-4164-AE3B-374963274A67}" type="presParOf" srcId="{5A35922F-8D91-40BA-99C0-F1CFD6458387}" destId="{5165ECE2-5DFA-4934-8004-214BD3638FD4}" srcOrd="3" destOrd="0" presId="urn:microsoft.com/office/officeart/2005/8/layout/vList3"/>
    <dgm:cxn modelId="{833C1DD0-37EA-4E51-8AD7-985B4D2A4B89}" type="presParOf" srcId="{5A35922F-8D91-40BA-99C0-F1CFD6458387}" destId="{435DFE2F-F9C1-4893-936E-36D4BB2294A6}" srcOrd="4" destOrd="0" presId="urn:microsoft.com/office/officeart/2005/8/layout/vList3"/>
    <dgm:cxn modelId="{B3B2C5E5-21F8-4428-8B03-A692D5504806}" type="presParOf" srcId="{435DFE2F-F9C1-4893-936E-36D4BB2294A6}" destId="{F03D7E36-242F-44C0-A12D-2BBBDA0BE907}" srcOrd="0" destOrd="0" presId="urn:microsoft.com/office/officeart/2005/8/layout/vList3"/>
    <dgm:cxn modelId="{07434C67-ADDA-4E11-8C67-526658CC255F}" type="presParOf" srcId="{435DFE2F-F9C1-4893-936E-36D4BB2294A6}" destId="{177A7150-DADD-4BD7-92C0-9337CFE4EB2D}" srcOrd="1" destOrd="0" presId="urn:microsoft.com/office/officeart/2005/8/layout/vLis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2C4B4E-B911-46F1-BCE4-9EC3777AFAAB}" type="doc">
      <dgm:prSet loTypeId="urn:microsoft.com/office/officeart/2005/8/layout/matrix2" loCatId="matrix" qsTypeId="urn:microsoft.com/office/officeart/2005/8/quickstyle/simple1" qsCatId="simple" csTypeId="urn:microsoft.com/office/officeart/2005/8/colors/colorful1" csCatId="colorful" phldr="1"/>
      <dgm:spPr/>
      <dgm:t>
        <a:bodyPr/>
        <a:lstStyle/>
        <a:p>
          <a:endParaRPr lang="en-IN"/>
        </a:p>
      </dgm:t>
    </dgm:pt>
    <dgm:pt modelId="{F4C77B14-8819-4F88-A134-121AC5DFF4E6}">
      <dgm:prSet phldrT="[Text]" custT="1"/>
      <dgm:spPr/>
      <dgm:t>
        <a:bodyPr/>
        <a:lstStyle/>
        <a:p>
          <a:r>
            <a:rPr lang="en-US" sz="1400" dirty="0" smtClean="0"/>
            <a:t>Conceptualization, Recommendation, Selection Of Health Technologies </a:t>
          </a:r>
          <a:endParaRPr lang="en-IN" sz="1400" dirty="0" smtClean="0"/>
        </a:p>
      </dgm:t>
    </dgm:pt>
    <dgm:pt modelId="{9AE6AAB7-5143-4309-BC72-942C5E656DDA}" type="parTrans" cxnId="{7544D2B4-2822-4C18-845C-65AA5B551FC5}">
      <dgm:prSet/>
      <dgm:spPr/>
      <dgm:t>
        <a:bodyPr/>
        <a:lstStyle/>
        <a:p>
          <a:endParaRPr lang="en-IN"/>
        </a:p>
      </dgm:t>
    </dgm:pt>
    <dgm:pt modelId="{5A6A7639-2371-4839-B9AA-948E616FEF1C}" type="sibTrans" cxnId="{7544D2B4-2822-4C18-845C-65AA5B551FC5}">
      <dgm:prSet/>
      <dgm:spPr/>
      <dgm:t>
        <a:bodyPr/>
        <a:lstStyle/>
        <a:p>
          <a:endParaRPr lang="en-IN"/>
        </a:p>
      </dgm:t>
    </dgm:pt>
    <dgm:pt modelId="{B537DE99-F6C9-4479-9C4C-BC8D55E7CDFF}">
      <dgm:prSet phldrT="[Text]"/>
      <dgm:spPr/>
      <dgm:t>
        <a:bodyPr/>
        <a:lstStyle/>
        <a:p>
          <a:r>
            <a:rPr lang="en-US" dirty="0" smtClean="0"/>
            <a:t>Selection Of Interventions That Improve Healthcare Delivery</a:t>
          </a:r>
          <a:endParaRPr lang="en-IN" dirty="0"/>
        </a:p>
      </dgm:t>
    </dgm:pt>
    <dgm:pt modelId="{8B617EAB-1EDB-4F7A-90DA-F98F522568F9}" type="parTrans" cxnId="{3EC9CED3-0A9C-413F-9B69-57F898CA42C1}">
      <dgm:prSet/>
      <dgm:spPr/>
      <dgm:t>
        <a:bodyPr/>
        <a:lstStyle/>
        <a:p>
          <a:endParaRPr lang="en-IN"/>
        </a:p>
      </dgm:t>
    </dgm:pt>
    <dgm:pt modelId="{B24BDFA2-9166-451A-87B7-12440BAECAEF}" type="sibTrans" cxnId="{3EC9CED3-0A9C-413F-9B69-57F898CA42C1}">
      <dgm:prSet/>
      <dgm:spPr/>
      <dgm:t>
        <a:bodyPr/>
        <a:lstStyle/>
        <a:p>
          <a:endParaRPr lang="en-IN"/>
        </a:p>
      </dgm:t>
    </dgm:pt>
    <dgm:pt modelId="{C9D6FE91-DB1F-4ACE-8696-156AE7F859A0}">
      <dgm:prSet phldrT="[Text]"/>
      <dgm:spPr/>
      <dgm:t>
        <a:bodyPr/>
        <a:lstStyle/>
        <a:p>
          <a:r>
            <a:rPr lang="en-US" dirty="0" smtClean="0"/>
            <a:t>Harm Benefit Assessment Through An Integrated Patient Safety Approach</a:t>
          </a:r>
          <a:endParaRPr lang="en-IN" dirty="0"/>
        </a:p>
      </dgm:t>
    </dgm:pt>
    <dgm:pt modelId="{84894644-6EDE-4D5D-B31C-1DB6187BA10F}" type="parTrans" cxnId="{8E2669FC-5E21-40BC-BC54-0E0C4DCA2876}">
      <dgm:prSet/>
      <dgm:spPr/>
      <dgm:t>
        <a:bodyPr/>
        <a:lstStyle/>
        <a:p>
          <a:endParaRPr lang="en-IN"/>
        </a:p>
      </dgm:t>
    </dgm:pt>
    <dgm:pt modelId="{783E00C7-A429-420E-90EB-E6D46C87D0EC}" type="sibTrans" cxnId="{8E2669FC-5E21-40BC-BC54-0E0C4DCA2876}">
      <dgm:prSet/>
      <dgm:spPr/>
      <dgm:t>
        <a:bodyPr/>
        <a:lstStyle/>
        <a:p>
          <a:endParaRPr lang="en-IN"/>
        </a:p>
      </dgm:t>
    </dgm:pt>
    <dgm:pt modelId="{139D7A04-6B3D-464C-86A6-C301B364325E}">
      <dgm:prSet phldrT="[Text]"/>
      <dgm:spPr/>
      <dgm:t>
        <a:bodyPr/>
        <a:lstStyle/>
        <a:p>
          <a:r>
            <a:rPr lang="en-US" dirty="0" smtClean="0"/>
            <a:t>Developing Economic Models By Understanding Basics Of Health Economics.</a:t>
          </a:r>
          <a:endParaRPr lang="en-IN" dirty="0"/>
        </a:p>
      </dgm:t>
    </dgm:pt>
    <dgm:pt modelId="{1CA9FAE4-6A78-4181-98A9-F58F276C46E3}" type="parTrans" cxnId="{7D3AC3A7-99D3-4BDA-8FE9-0B5CE503EAB1}">
      <dgm:prSet/>
      <dgm:spPr/>
      <dgm:t>
        <a:bodyPr/>
        <a:lstStyle/>
        <a:p>
          <a:endParaRPr lang="en-IN"/>
        </a:p>
      </dgm:t>
    </dgm:pt>
    <dgm:pt modelId="{5590E7A4-AE43-48C5-9DF9-803C3EBBAE5D}" type="sibTrans" cxnId="{7D3AC3A7-99D3-4BDA-8FE9-0B5CE503EAB1}">
      <dgm:prSet/>
      <dgm:spPr/>
      <dgm:t>
        <a:bodyPr/>
        <a:lstStyle/>
        <a:p>
          <a:endParaRPr lang="en-IN"/>
        </a:p>
      </dgm:t>
    </dgm:pt>
    <dgm:pt modelId="{BEA039D4-E1F8-4635-995D-26A8C038528B}">
      <dgm:prSet/>
      <dgm:spPr/>
      <dgm:t>
        <a:bodyPr/>
        <a:lstStyle/>
        <a:p>
          <a:endParaRPr lang="en-IN"/>
        </a:p>
      </dgm:t>
    </dgm:pt>
    <dgm:pt modelId="{745F72BB-83A6-4864-8A88-200D2A9F7100}" type="parTrans" cxnId="{4653FEFA-841E-4CAC-914C-36BE1138FF29}">
      <dgm:prSet/>
      <dgm:spPr/>
      <dgm:t>
        <a:bodyPr/>
        <a:lstStyle/>
        <a:p>
          <a:endParaRPr lang="en-IN"/>
        </a:p>
      </dgm:t>
    </dgm:pt>
    <dgm:pt modelId="{FFFBB5B3-7F69-4C81-A44B-0F5FF4E259A5}" type="sibTrans" cxnId="{4653FEFA-841E-4CAC-914C-36BE1138FF29}">
      <dgm:prSet/>
      <dgm:spPr/>
      <dgm:t>
        <a:bodyPr/>
        <a:lstStyle/>
        <a:p>
          <a:endParaRPr lang="en-IN"/>
        </a:p>
      </dgm:t>
    </dgm:pt>
    <dgm:pt modelId="{6DE4C7BD-8429-4194-9F32-D579C0178C8F}" type="pres">
      <dgm:prSet presAssocID="{882C4B4E-B911-46F1-BCE4-9EC3777AFAAB}" presName="matrix" presStyleCnt="0">
        <dgm:presLayoutVars>
          <dgm:chMax val="1"/>
          <dgm:dir/>
          <dgm:resizeHandles val="exact"/>
        </dgm:presLayoutVars>
      </dgm:prSet>
      <dgm:spPr/>
      <dgm:t>
        <a:bodyPr/>
        <a:lstStyle/>
        <a:p>
          <a:endParaRPr lang="en-IN"/>
        </a:p>
      </dgm:t>
    </dgm:pt>
    <dgm:pt modelId="{2CD79063-2F2D-4961-BCDD-0DBF6DA196D3}" type="pres">
      <dgm:prSet presAssocID="{882C4B4E-B911-46F1-BCE4-9EC3777AFAAB}" presName="axisShape" presStyleLbl="bgShp" presStyleIdx="0" presStyleCnt="1"/>
      <dgm:spPr/>
      <dgm:t>
        <a:bodyPr/>
        <a:lstStyle/>
        <a:p>
          <a:endParaRPr lang="en-IN"/>
        </a:p>
      </dgm:t>
    </dgm:pt>
    <dgm:pt modelId="{96E5B4E4-D1D1-41F3-9EC3-60C8A35C1272}" type="pres">
      <dgm:prSet presAssocID="{882C4B4E-B911-46F1-BCE4-9EC3777AFAAB}" presName="rect1" presStyleLbl="node1" presStyleIdx="0" presStyleCnt="4" custScaleX="111976" custLinFactNeighborX="-7597">
        <dgm:presLayoutVars>
          <dgm:chMax val="0"/>
          <dgm:chPref val="0"/>
          <dgm:bulletEnabled val="1"/>
        </dgm:presLayoutVars>
      </dgm:prSet>
      <dgm:spPr/>
      <dgm:t>
        <a:bodyPr/>
        <a:lstStyle/>
        <a:p>
          <a:endParaRPr lang="en-IN"/>
        </a:p>
      </dgm:t>
    </dgm:pt>
    <dgm:pt modelId="{49A8F72D-647C-490D-BD48-042E23DF1333}" type="pres">
      <dgm:prSet presAssocID="{882C4B4E-B911-46F1-BCE4-9EC3777AFAAB}" presName="rect2" presStyleLbl="node1" presStyleIdx="1" presStyleCnt="4" custScaleX="117307" custLinFactNeighborX="8978">
        <dgm:presLayoutVars>
          <dgm:chMax val="0"/>
          <dgm:chPref val="0"/>
          <dgm:bulletEnabled val="1"/>
        </dgm:presLayoutVars>
      </dgm:prSet>
      <dgm:spPr/>
      <dgm:t>
        <a:bodyPr/>
        <a:lstStyle/>
        <a:p>
          <a:endParaRPr lang="en-IN"/>
        </a:p>
      </dgm:t>
    </dgm:pt>
    <dgm:pt modelId="{AE787535-B1BE-4983-B5DC-23E7FC3E23FF}" type="pres">
      <dgm:prSet presAssocID="{882C4B4E-B911-46F1-BCE4-9EC3777AFAAB}" presName="rect3" presStyleLbl="node1" presStyleIdx="2" presStyleCnt="4" custScaleX="118688" custLinFactNeighborX="-10953">
        <dgm:presLayoutVars>
          <dgm:chMax val="0"/>
          <dgm:chPref val="0"/>
          <dgm:bulletEnabled val="1"/>
        </dgm:presLayoutVars>
      </dgm:prSet>
      <dgm:spPr/>
      <dgm:t>
        <a:bodyPr/>
        <a:lstStyle/>
        <a:p>
          <a:endParaRPr lang="en-IN"/>
        </a:p>
      </dgm:t>
    </dgm:pt>
    <dgm:pt modelId="{1428A32D-A0D8-4A82-9661-5646FC1480B5}" type="pres">
      <dgm:prSet presAssocID="{882C4B4E-B911-46F1-BCE4-9EC3777AFAAB}" presName="rect4" presStyleLbl="node1" presStyleIdx="3" presStyleCnt="4" custScaleX="118688" custLinFactNeighborX="12431">
        <dgm:presLayoutVars>
          <dgm:chMax val="0"/>
          <dgm:chPref val="0"/>
          <dgm:bulletEnabled val="1"/>
        </dgm:presLayoutVars>
      </dgm:prSet>
      <dgm:spPr/>
      <dgm:t>
        <a:bodyPr/>
        <a:lstStyle/>
        <a:p>
          <a:endParaRPr lang="en-IN"/>
        </a:p>
      </dgm:t>
    </dgm:pt>
  </dgm:ptLst>
  <dgm:cxnLst>
    <dgm:cxn modelId="{7D3AC3A7-99D3-4BDA-8FE9-0B5CE503EAB1}" srcId="{882C4B4E-B911-46F1-BCE4-9EC3777AFAAB}" destId="{139D7A04-6B3D-464C-86A6-C301B364325E}" srcOrd="3" destOrd="0" parTransId="{1CA9FAE4-6A78-4181-98A9-F58F276C46E3}" sibTransId="{5590E7A4-AE43-48C5-9DF9-803C3EBBAE5D}"/>
    <dgm:cxn modelId="{61A46D59-5A8A-45CD-BE36-955E00C973D5}" type="presOf" srcId="{F4C77B14-8819-4F88-A134-121AC5DFF4E6}" destId="{96E5B4E4-D1D1-41F3-9EC3-60C8A35C1272}" srcOrd="0" destOrd="0" presId="urn:microsoft.com/office/officeart/2005/8/layout/matrix2"/>
    <dgm:cxn modelId="{7544D2B4-2822-4C18-845C-65AA5B551FC5}" srcId="{882C4B4E-B911-46F1-BCE4-9EC3777AFAAB}" destId="{F4C77B14-8819-4F88-A134-121AC5DFF4E6}" srcOrd="0" destOrd="0" parTransId="{9AE6AAB7-5143-4309-BC72-942C5E656DDA}" sibTransId="{5A6A7639-2371-4839-B9AA-948E616FEF1C}"/>
    <dgm:cxn modelId="{8E2669FC-5E21-40BC-BC54-0E0C4DCA2876}" srcId="{882C4B4E-B911-46F1-BCE4-9EC3777AFAAB}" destId="{C9D6FE91-DB1F-4ACE-8696-156AE7F859A0}" srcOrd="2" destOrd="0" parTransId="{84894644-6EDE-4D5D-B31C-1DB6187BA10F}" sibTransId="{783E00C7-A429-420E-90EB-E6D46C87D0EC}"/>
    <dgm:cxn modelId="{8E09DAE1-1905-47E4-838A-9FAB0F9ABB7D}" type="presOf" srcId="{B537DE99-F6C9-4479-9C4C-BC8D55E7CDFF}" destId="{49A8F72D-647C-490D-BD48-042E23DF1333}" srcOrd="0" destOrd="0" presId="urn:microsoft.com/office/officeart/2005/8/layout/matrix2"/>
    <dgm:cxn modelId="{3EC9CED3-0A9C-413F-9B69-57F898CA42C1}" srcId="{882C4B4E-B911-46F1-BCE4-9EC3777AFAAB}" destId="{B537DE99-F6C9-4479-9C4C-BC8D55E7CDFF}" srcOrd="1" destOrd="0" parTransId="{8B617EAB-1EDB-4F7A-90DA-F98F522568F9}" sibTransId="{B24BDFA2-9166-451A-87B7-12440BAECAEF}"/>
    <dgm:cxn modelId="{43DBB247-2D34-4824-90F8-D02DC1B2B274}" type="presOf" srcId="{C9D6FE91-DB1F-4ACE-8696-156AE7F859A0}" destId="{AE787535-B1BE-4983-B5DC-23E7FC3E23FF}" srcOrd="0" destOrd="0" presId="urn:microsoft.com/office/officeart/2005/8/layout/matrix2"/>
    <dgm:cxn modelId="{4653FEFA-841E-4CAC-914C-36BE1138FF29}" srcId="{882C4B4E-B911-46F1-BCE4-9EC3777AFAAB}" destId="{BEA039D4-E1F8-4635-995D-26A8C038528B}" srcOrd="4" destOrd="0" parTransId="{745F72BB-83A6-4864-8A88-200D2A9F7100}" sibTransId="{FFFBB5B3-7F69-4C81-A44B-0F5FF4E259A5}"/>
    <dgm:cxn modelId="{5144B1E6-001B-40B1-B487-00A9D373CDA6}" type="presOf" srcId="{139D7A04-6B3D-464C-86A6-C301B364325E}" destId="{1428A32D-A0D8-4A82-9661-5646FC1480B5}" srcOrd="0" destOrd="0" presId="urn:microsoft.com/office/officeart/2005/8/layout/matrix2"/>
    <dgm:cxn modelId="{7448135C-093C-43C8-A352-2BDC3C04B0CE}" type="presOf" srcId="{882C4B4E-B911-46F1-BCE4-9EC3777AFAAB}" destId="{6DE4C7BD-8429-4194-9F32-D579C0178C8F}" srcOrd="0" destOrd="0" presId="urn:microsoft.com/office/officeart/2005/8/layout/matrix2"/>
    <dgm:cxn modelId="{310AB7C2-9FCA-4495-A542-E44B3B12B087}" type="presParOf" srcId="{6DE4C7BD-8429-4194-9F32-D579C0178C8F}" destId="{2CD79063-2F2D-4961-BCDD-0DBF6DA196D3}" srcOrd="0" destOrd="0" presId="urn:microsoft.com/office/officeart/2005/8/layout/matrix2"/>
    <dgm:cxn modelId="{145E0D34-93D8-4386-8175-692EA9F3AA4D}" type="presParOf" srcId="{6DE4C7BD-8429-4194-9F32-D579C0178C8F}" destId="{96E5B4E4-D1D1-41F3-9EC3-60C8A35C1272}" srcOrd="1" destOrd="0" presId="urn:microsoft.com/office/officeart/2005/8/layout/matrix2"/>
    <dgm:cxn modelId="{D1865833-20BE-4E45-BF3A-981721E37ADC}" type="presParOf" srcId="{6DE4C7BD-8429-4194-9F32-D579C0178C8F}" destId="{49A8F72D-647C-490D-BD48-042E23DF1333}" srcOrd="2" destOrd="0" presId="urn:microsoft.com/office/officeart/2005/8/layout/matrix2"/>
    <dgm:cxn modelId="{1B7E63BD-C21C-4A5E-B22B-D1BF94E9F22C}" type="presParOf" srcId="{6DE4C7BD-8429-4194-9F32-D579C0178C8F}" destId="{AE787535-B1BE-4983-B5DC-23E7FC3E23FF}" srcOrd="3" destOrd="0" presId="urn:microsoft.com/office/officeart/2005/8/layout/matrix2"/>
    <dgm:cxn modelId="{FB2CA97B-0EEE-42EE-AFBD-CB10F612275D}" type="presParOf" srcId="{6DE4C7BD-8429-4194-9F32-D579C0178C8F}" destId="{1428A32D-A0D8-4A82-9661-5646FC1480B5}" srcOrd="4" destOrd="0" presId="urn:microsoft.com/office/officeart/2005/8/layout/matrix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51851BE-A004-447E-BB85-4D459A2E5351}">
      <dsp:nvSpPr>
        <dsp:cNvPr id="0" name=""/>
        <dsp:cNvSpPr/>
      </dsp:nvSpPr>
      <dsp:spPr>
        <a:xfrm rot="16200000">
          <a:off x="508000" y="-508000"/>
          <a:ext cx="2032000" cy="3048000"/>
        </a:xfrm>
        <a:prstGeom prst="round1Rect">
          <a:avLst/>
        </a:prstGeom>
        <a:gradFill rotWithShape="0">
          <a:gsLst>
            <a:gs pos="0">
              <a:schemeClr val="accent5">
                <a:hueOff val="0"/>
                <a:satOff val="0"/>
                <a:lumOff val="0"/>
                <a:alphaOff val="0"/>
                <a:shade val="15000"/>
                <a:satMod val="180000"/>
              </a:schemeClr>
            </a:gs>
            <a:gs pos="50000">
              <a:schemeClr val="accent5">
                <a:hueOff val="0"/>
                <a:satOff val="0"/>
                <a:lumOff val="0"/>
                <a:alphaOff val="0"/>
                <a:shade val="45000"/>
                <a:satMod val="170000"/>
              </a:schemeClr>
            </a:gs>
            <a:gs pos="70000">
              <a:schemeClr val="accent5">
                <a:hueOff val="0"/>
                <a:satOff val="0"/>
                <a:lumOff val="0"/>
                <a:alphaOff val="0"/>
                <a:tint val="99000"/>
                <a:shade val="65000"/>
                <a:satMod val="155000"/>
              </a:schemeClr>
            </a:gs>
            <a:gs pos="100000">
              <a:schemeClr val="accent5">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IN" sz="2200" kern="1200" dirty="0" smtClean="0"/>
            <a:t>Developing R&amp;D Solutions</a:t>
          </a:r>
          <a:endParaRPr lang="en-IN" sz="2200" kern="1200" dirty="0"/>
        </a:p>
      </dsp:txBody>
      <dsp:txXfrm rot="16200000">
        <a:off x="762000" y="-762000"/>
        <a:ext cx="1524000" cy="3048000"/>
      </dsp:txXfrm>
    </dsp:sp>
    <dsp:sp modelId="{FC355FAC-5C9C-4DF2-B187-522EDBD1DE80}">
      <dsp:nvSpPr>
        <dsp:cNvPr id="0" name=""/>
        <dsp:cNvSpPr/>
      </dsp:nvSpPr>
      <dsp:spPr>
        <a:xfrm>
          <a:off x="3048000" y="0"/>
          <a:ext cx="3048000" cy="2032000"/>
        </a:xfrm>
        <a:prstGeom prst="round1Rect">
          <a:avLst/>
        </a:prstGeom>
        <a:gradFill rotWithShape="0">
          <a:gsLst>
            <a:gs pos="0">
              <a:schemeClr val="accent5">
                <a:hueOff val="2239518"/>
                <a:satOff val="3160"/>
                <a:lumOff val="-392"/>
                <a:alphaOff val="0"/>
                <a:shade val="15000"/>
                <a:satMod val="180000"/>
              </a:schemeClr>
            </a:gs>
            <a:gs pos="50000">
              <a:schemeClr val="accent5">
                <a:hueOff val="2239518"/>
                <a:satOff val="3160"/>
                <a:lumOff val="-392"/>
                <a:alphaOff val="0"/>
                <a:shade val="45000"/>
                <a:satMod val="170000"/>
              </a:schemeClr>
            </a:gs>
            <a:gs pos="70000">
              <a:schemeClr val="accent5">
                <a:hueOff val="2239518"/>
                <a:satOff val="3160"/>
                <a:lumOff val="-392"/>
                <a:alphaOff val="0"/>
                <a:tint val="99000"/>
                <a:shade val="65000"/>
                <a:satMod val="155000"/>
              </a:schemeClr>
            </a:gs>
            <a:gs pos="100000">
              <a:schemeClr val="accent5">
                <a:hueOff val="2239518"/>
                <a:satOff val="3160"/>
                <a:lumOff val="-392"/>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IN" sz="2200" kern="1200" dirty="0" smtClean="0"/>
            <a:t>Joint Development of Technology Products</a:t>
          </a:r>
          <a:endParaRPr lang="en-IN" sz="2200" kern="1200" dirty="0"/>
        </a:p>
      </dsp:txBody>
      <dsp:txXfrm>
        <a:off x="3048000" y="0"/>
        <a:ext cx="3048000" cy="1524000"/>
      </dsp:txXfrm>
    </dsp:sp>
    <dsp:sp modelId="{4D860C30-5268-4615-9EF2-C2A891480297}">
      <dsp:nvSpPr>
        <dsp:cNvPr id="0" name=""/>
        <dsp:cNvSpPr/>
      </dsp:nvSpPr>
      <dsp:spPr>
        <a:xfrm rot="10800000">
          <a:off x="0" y="2032000"/>
          <a:ext cx="3048000" cy="2032000"/>
        </a:xfrm>
        <a:prstGeom prst="round1Rect">
          <a:avLst/>
        </a:prstGeom>
        <a:gradFill rotWithShape="0">
          <a:gsLst>
            <a:gs pos="0">
              <a:schemeClr val="accent5">
                <a:hueOff val="4479036"/>
                <a:satOff val="6319"/>
                <a:lumOff val="-784"/>
                <a:alphaOff val="0"/>
                <a:shade val="15000"/>
                <a:satMod val="180000"/>
              </a:schemeClr>
            </a:gs>
            <a:gs pos="50000">
              <a:schemeClr val="accent5">
                <a:hueOff val="4479036"/>
                <a:satOff val="6319"/>
                <a:lumOff val="-784"/>
                <a:alphaOff val="0"/>
                <a:shade val="45000"/>
                <a:satMod val="170000"/>
              </a:schemeClr>
            </a:gs>
            <a:gs pos="70000">
              <a:schemeClr val="accent5">
                <a:hueOff val="4479036"/>
                <a:satOff val="6319"/>
                <a:lumOff val="-784"/>
                <a:alphaOff val="0"/>
                <a:tint val="99000"/>
                <a:shade val="65000"/>
                <a:satMod val="155000"/>
              </a:schemeClr>
            </a:gs>
            <a:gs pos="100000">
              <a:schemeClr val="accent5">
                <a:hueOff val="4479036"/>
                <a:satOff val="6319"/>
                <a:lumOff val="-784"/>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IN" sz="2200" kern="1200" dirty="0" smtClean="0"/>
            <a:t>Technology Assessment And Evaluation</a:t>
          </a:r>
          <a:endParaRPr lang="en-IN" sz="2200" kern="1200" dirty="0"/>
        </a:p>
      </dsp:txBody>
      <dsp:txXfrm rot="10800000">
        <a:off x="0" y="2539999"/>
        <a:ext cx="3048000" cy="1524000"/>
      </dsp:txXfrm>
    </dsp:sp>
    <dsp:sp modelId="{BF507553-5EDE-4E04-920F-59421D0F4227}">
      <dsp:nvSpPr>
        <dsp:cNvPr id="0" name=""/>
        <dsp:cNvSpPr/>
      </dsp:nvSpPr>
      <dsp:spPr>
        <a:xfrm rot="5400000">
          <a:off x="3556000" y="1523999"/>
          <a:ext cx="2032000" cy="3048000"/>
        </a:xfrm>
        <a:prstGeom prst="round1Rect">
          <a:avLst/>
        </a:prstGeom>
        <a:gradFill rotWithShape="0">
          <a:gsLst>
            <a:gs pos="0">
              <a:schemeClr val="accent5">
                <a:hueOff val="6718553"/>
                <a:satOff val="9479"/>
                <a:lumOff val="-1176"/>
                <a:alphaOff val="0"/>
                <a:shade val="15000"/>
                <a:satMod val="180000"/>
              </a:schemeClr>
            </a:gs>
            <a:gs pos="50000">
              <a:schemeClr val="accent5">
                <a:hueOff val="6718553"/>
                <a:satOff val="9479"/>
                <a:lumOff val="-1176"/>
                <a:alphaOff val="0"/>
                <a:shade val="45000"/>
                <a:satMod val="170000"/>
              </a:schemeClr>
            </a:gs>
            <a:gs pos="70000">
              <a:schemeClr val="accent5">
                <a:hueOff val="6718553"/>
                <a:satOff val="9479"/>
                <a:lumOff val="-1176"/>
                <a:alphaOff val="0"/>
                <a:tint val="99000"/>
                <a:shade val="65000"/>
                <a:satMod val="155000"/>
              </a:schemeClr>
            </a:gs>
            <a:gs pos="100000">
              <a:schemeClr val="accent5">
                <a:hueOff val="6718553"/>
                <a:satOff val="9479"/>
                <a:lumOff val="-1176"/>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IN" sz="2200" kern="1200" dirty="0" smtClean="0"/>
            <a:t>Capacity Building For The Healthcare Domain </a:t>
          </a:r>
          <a:endParaRPr lang="en-IN" sz="2200" kern="1200" dirty="0"/>
        </a:p>
      </dsp:txBody>
      <dsp:txXfrm rot="5400000">
        <a:off x="3810000" y="1777999"/>
        <a:ext cx="1524000" cy="3048000"/>
      </dsp:txXfrm>
    </dsp:sp>
    <dsp:sp modelId="{14A3E1BF-C887-4DB7-A311-23A3D8BCA4C3}">
      <dsp:nvSpPr>
        <dsp:cNvPr id="0" name=""/>
        <dsp:cNvSpPr/>
      </dsp:nvSpPr>
      <dsp:spPr>
        <a:xfrm>
          <a:off x="2133600" y="1523999"/>
          <a:ext cx="1828800" cy="1016000"/>
        </a:xfrm>
        <a:prstGeom prst="roundRect">
          <a:avLst/>
        </a:prstGeom>
        <a:gradFill rotWithShape="0">
          <a:gsLst>
            <a:gs pos="0">
              <a:schemeClr val="accent5">
                <a:tint val="40000"/>
                <a:hueOff val="0"/>
                <a:satOff val="0"/>
                <a:lumOff val="0"/>
                <a:alphaOff val="0"/>
                <a:shade val="15000"/>
                <a:satMod val="180000"/>
              </a:schemeClr>
            </a:gs>
            <a:gs pos="50000">
              <a:schemeClr val="accent5">
                <a:tint val="40000"/>
                <a:hueOff val="0"/>
                <a:satOff val="0"/>
                <a:lumOff val="0"/>
                <a:alphaOff val="0"/>
                <a:shade val="45000"/>
                <a:satMod val="170000"/>
              </a:schemeClr>
            </a:gs>
            <a:gs pos="70000">
              <a:schemeClr val="accent5">
                <a:tint val="40000"/>
                <a:hueOff val="0"/>
                <a:satOff val="0"/>
                <a:lumOff val="0"/>
                <a:alphaOff val="0"/>
                <a:tint val="99000"/>
                <a:shade val="65000"/>
                <a:satMod val="155000"/>
              </a:schemeClr>
            </a:gs>
            <a:gs pos="100000">
              <a:schemeClr val="accent5">
                <a:tint val="40000"/>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AIM</a:t>
          </a:r>
          <a:endParaRPr lang="en-IN" sz="2200" kern="1200" dirty="0"/>
        </a:p>
      </dsp:txBody>
      <dsp:txXfrm>
        <a:off x="2133600" y="1523999"/>
        <a:ext cx="1828800" cy="101600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8257DC7-5C61-40A5-BC21-BEAF9A3EE3F7}">
      <dsp:nvSpPr>
        <dsp:cNvPr id="0" name=""/>
        <dsp:cNvSpPr/>
      </dsp:nvSpPr>
      <dsp:spPr>
        <a:xfrm rot="10800000">
          <a:off x="1431126" y="325"/>
          <a:ext cx="4560570" cy="1129644"/>
        </a:xfrm>
        <a:prstGeom prst="homePlat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8142" tIns="76200" rIns="142240" bIns="76200" numCol="1" spcCol="1270" anchor="ctr" anchorCtr="0">
          <a:noAutofit/>
        </a:bodyPr>
        <a:lstStyle/>
        <a:p>
          <a:pPr lvl="0" algn="ctr" defTabSz="889000">
            <a:lnSpc>
              <a:spcPct val="90000"/>
            </a:lnSpc>
            <a:spcBef>
              <a:spcPct val="0"/>
            </a:spcBef>
            <a:spcAft>
              <a:spcPct val="35000"/>
            </a:spcAft>
          </a:pPr>
          <a:r>
            <a:rPr lang="en-US" sz="2000" kern="1200" dirty="0" smtClean="0"/>
            <a:t>To write a HTA Report</a:t>
          </a:r>
          <a:endParaRPr lang="en-IN" sz="2000" kern="1200" dirty="0"/>
        </a:p>
      </dsp:txBody>
      <dsp:txXfrm rot="10800000">
        <a:off x="1431126" y="325"/>
        <a:ext cx="4560570" cy="1129644"/>
      </dsp:txXfrm>
    </dsp:sp>
    <dsp:sp modelId="{4BB2A879-7599-4D45-A7D8-8B544B99A0F4}">
      <dsp:nvSpPr>
        <dsp:cNvPr id="0" name=""/>
        <dsp:cNvSpPr/>
      </dsp:nvSpPr>
      <dsp:spPr>
        <a:xfrm>
          <a:off x="866303" y="325"/>
          <a:ext cx="1129644" cy="1129644"/>
        </a:xfrm>
        <a:prstGeom prst="ellipse">
          <a:avLst/>
        </a:prstGeom>
        <a:solidFill>
          <a:schemeClr val="accent1">
            <a:tint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5C887F-89B5-4931-BA0A-A9ACB4247530}">
      <dsp:nvSpPr>
        <dsp:cNvPr id="0" name=""/>
        <dsp:cNvSpPr/>
      </dsp:nvSpPr>
      <dsp:spPr>
        <a:xfrm rot="10800000">
          <a:off x="1431126" y="1467177"/>
          <a:ext cx="4560570" cy="1129644"/>
        </a:xfrm>
        <a:prstGeom prst="homePlat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8142" tIns="76200" rIns="142240" bIns="76200" numCol="1" spcCol="1270" anchor="ctr" anchorCtr="0">
          <a:noAutofit/>
        </a:bodyPr>
        <a:lstStyle/>
        <a:p>
          <a:pPr lvl="0" algn="ctr" defTabSz="889000">
            <a:lnSpc>
              <a:spcPct val="90000"/>
            </a:lnSpc>
            <a:spcBef>
              <a:spcPct val="0"/>
            </a:spcBef>
            <a:spcAft>
              <a:spcPct val="35000"/>
            </a:spcAft>
          </a:pPr>
          <a:r>
            <a:rPr lang="en-US" sz="2000" kern="1200" dirty="0" smtClean="0"/>
            <a:t>To organize an International Level week long Fellowship</a:t>
          </a:r>
          <a:endParaRPr lang="en-IN" sz="2000" kern="1200" dirty="0"/>
        </a:p>
      </dsp:txBody>
      <dsp:txXfrm rot="10800000">
        <a:off x="1431126" y="1467177"/>
        <a:ext cx="4560570" cy="1129644"/>
      </dsp:txXfrm>
    </dsp:sp>
    <dsp:sp modelId="{25109541-247B-482C-9AE6-287B599C8C5C}">
      <dsp:nvSpPr>
        <dsp:cNvPr id="0" name=""/>
        <dsp:cNvSpPr/>
      </dsp:nvSpPr>
      <dsp:spPr>
        <a:xfrm>
          <a:off x="866303" y="1467177"/>
          <a:ext cx="1129644" cy="1129644"/>
        </a:xfrm>
        <a:prstGeom prst="ellipse">
          <a:avLst/>
        </a:prstGeom>
        <a:solidFill>
          <a:schemeClr val="accent1">
            <a:tint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7A7150-DADD-4BD7-92C0-9337CFE4EB2D}">
      <dsp:nvSpPr>
        <dsp:cNvPr id="0" name=""/>
        <dsp:cNvSpPr/>
      </dsp:nvSpPr>
      <dsp:spPr>
        <a:xfrm rot="10800000">
          <a:off x="1431126" y="2934029"/>
          <a:ext cx="4560570" cy="1129644"/>
        </a:xfrm>
        <a:prstGeom prst="homePlat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8142" tIns="76200" rIns="142240" bIns="76200" numCol="1" spcCol="1270" anchor="ctr" anchorCtr="0">
          <a:noAutofit/>
        </a:bodyPr>
        <a:lstStyle/>
        <a:p>
          <a:pPr lvl="0" algn="ctr" defTabSz="889000">
            <a:lnSpc>
              <a:spcPct val="90000"/>
            </a:lnSpc>
            <a:spcBef>
              <a:spcPct val="0"/>
            </a:spcBef>
            <a:spcAft>
              <a:spcPct val="35000"/>
            </a:spcAft>
          </a:pPr>
          <a:r>
            <a:rPr lang="en-US" sz="2000" kern="1200" dirty="0" smtClean="0"/>
            <a:t>To  handle 60 people in a Fellowship</a:t>
          </a:r>
          <a:endParaRPr lang="en-IN" sz="2000" kern="1200" dirty="0"/>
        </a:p>
      </dsp:txBody>
      <dsp:txXfrm rot="10800000">
        <a:off x="1431126" y="2934029"/>
        <a:ext cx="4560570" cy="1129644"/>
      </dsp:txXfrm>
    </dsp:sp>
    <dsp:sp modelId="{F03D7E36-242F-44C0-A12D-2BBBDA0BE907}">
      <dsp:nvSpPr>
        <dsp:cNvPr id="0" name=""/>
        <dsp:cNvSpPr/>
      </dsp:nvSpPr>
      <dsp:spPr>
        <a:xfrm>
          <a:off x="866303" y="2934029"/>
          <a:ext cx="1129644" cy="1129644"/>
        </a:xfrm>
        <a:prstGeom prst="ellipse">
          <a:avLst/>
        </a:prstGeom>
        <a:solidFill>
          <a:schemeClr val="accent1">
            <a:tint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D79063-2F2D-4961-BCDD-0DBF6DA196D3}">
      <dsp:nvSpPr>
        <dsp:cNvPr id="0" name=""/>
        <dsp:cNvSpPr/>
      </dsp:nvSpPr>
      <dsp:spPr>
        <a:xfrm>
          <a:off x="1397000" y="0"/>
          <a:ext cx="4597400" cy="4597400"/>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E5B4E4-D1D1-41F3-9EC3-60C8A35C1272}">
      <dsp:nvSpPr>
        <dsp:cNvPr id="0" name=""/>
        <dsp:cNvSpPr/>
      </dsp:nvSpPr>
      <dsp:spPr>
        <a:xfrm>
          <a:off x="1446008" y="298831"/>
          <a:ext cx="2059193" cy="1838960"/>
        </a:xfrm>
        <a:prstGeom prst="roundRect">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Conceptualization, Recommendation, Selection Of Health Technologies </a:t>
          </a:r>
          <a:endParaRPr lang="en-IN" sz="1400" kern="1200" dirty="0" smtClean="0"/>
        </a:p>
      </dsp:txBody>
      <dsp:txXfrm>
        <a:off x="1446008" y="298831"/>
        <a:ext cx="2059193" cy="1838960"/>
      </dsp:txXfrm>
    </dsp:sp>
    <dsp:sp modelId="{49A8F72D-647C-490D-BD48-042E23DF1333}">
      <dsp:nvSpPr>
        <dsp:cNvPr id="0" name=""/>
        <dsp:cNvSpPr/>
      </dsp:nvSpPr>
      <dsp:spPr>
        <a:xfrm>
          <a:off x="3862576" y="298831"/>
          <a:ext cx="2157228" cy="1838960"/>
        </a:xfrm>
        <a:prstGeom prst="roundRect">
          <a:avLst/>
        </a:prstGeom>
        <a:solidFill>
          <a:schemeClr val="accent3">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Selection Of Interventions That Improve Healthcare Delivery</a:t>
          </a:r>
          <a:endParaRPr lang="en-IN" sz="1400" kern="1200" dirty="0"/>
        </a:p>
      </dsp:txBody>
      <dsp:txXfrm>
        <a:off x="3862576" y="298831"/>
        <a:ext cx="2157228" cy="1838960"/>
      </dsp:txXfrm>
    </dsp:sp>
    <dsp:sp modelId="{AE787535-B1BE-4983-B5DC-23E7FC3E23FF}">
      <dsp:nvSpPr>
        <dsp:cNvPr id="0" name=""/>
        <dsp:cNvSpPr/>
      </dsp:nvSpPr>
      <dsp:spPr>
        <a:xfrm>
          <a:off x="1322577" y="2459608"/>
          <a:ext cx="2182624" cy="1838960"/>
        </a:xfrm>
        <a:prstGeom prst="roundRect">
          <a:avLst/>
        </a:prstGeom>
        <a:solidFill>
          <a:schemeClr val="accent4">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Harm Benefit Assessment Through An Integrated Patient Safety Approach</a:t>
          </a:r>
          <a:endParaRPr lang="en-IN" sz="1400" kern="1200" dirty="0"/>
        </a:p>
      </dsp:txBody>
      <dsp:txXfrm>
        <a:off x="1322577" y="2459608"/>
        <a:ext cx="2182624" cy="1838960"/>
      </dsp:txXfrm>
    </dsp:sp>
    <dsp:sp modelId="{1428A32D-A0D8-4A82-9661-5646FC1480B5}">
      <dsp:nvSpPr>
        <dsp:cNvPr id="0" name=""/>
        <dsp:cNvSpPr/>
      </dsp:nvSpPr>
      <dsp:spPr>
        <a:xfrm>
          <a:off x="3913377" y="2459608"/>
          <a:ext cx="2182624" cy="1838960"/>
        </a:xfrm>
        <a:prstGeom prst="roundRect">
          <a:avLst/>
        </a:prstGeom>
        <a:solidFill>
          <a:schemeClr val="accent5">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Developing Economic Models By Understanding Basics Of Health Economics.</a:t>
          </a:r>
          <a:endParaRPr lang="en-IN" sz="1400" kern="1200" dirty="0"/>
        </a:p>
      </dsp:txBody>
      <dsp:txXfrm>
        <a:off x="3913377" y="2459608"/>
        <a:ext cx="2182624" cy="1838960"/>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4D4D40-1380-4149-97EF-1EA080F96B5B}" type="datetimeFigureOut">
              <a:rPr lang="en-IN" smtClean="0"/>
              <a:pPr/>
              <a:t>22-05-2013</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DFBD5E-2E80-4A20-9124-59A91414EE13}"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BDDFBD5E-2E80-4A20-9124-59A91414EE13}" type="slidenum">
              <a:rPr lang="en-IN" smtClean="0"/>
              <a:pPr/>
              <a:t>18</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5/22/2013</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5/22/2013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5/22/2013</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5/22/2013</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hyperlink" Target="http://npcb.nic.in/"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www.rff.orgpublicationsdocumentsrff-dp-07-53.pdf/" TargetMode="External"/><Relationship Id="rId2" Type="http://schemas.openxmlformats.org/officeDocument/2006/relationships/hyperlink" Target="http://www.ijo.intempindianjophthalmol605438-109913_030311.pdf/" TargetMode="External"/><Relationship Id="rId1" Type="http://schemas.openxmlformats.org/officeDocument/2006/relationships/slideLayout" Target="../slideLayouts/slideLayout7.xml"/><Relationship Id="rId5" Type="http://schemas.openxmlformats.org/officeDocument/2006/relationships/hyperlink" Target="http://www.sankaranethralaya.org/indias-first-mobile-refraction-van.html" TargetMode="External"/><Relationship Id="rId4" Type="http://schemas.openxmlformats.org/officeDocument/2006/relationships/hyperlink" Target="http://npcb.nic.inwritereaddatamainlinkfilefile108.pdf/" TargetMode="External"/></Relationships>
</file>

<file path=ppt/slides/_rels/slide5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3200400"/>
          </a:xfrm>
        </p:spPr>
        <p:txBody>
          <a:bodyPr>
            <a:normAutofit fontScale="90000"/>
          </a:bodyPr>
          <a:lstStyle/>
          <a:p>
            <a:pPr algn="ctr"/>
            <a:r>
              <a:rPr lang="en-US"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DISSERTATION ON</a:t>
            </a:r>
            <a:br>
              <a:rPr lang="en-US"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r>
              <a:rPr lang="en-US"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r>
            <a:br>
              <a:rPr lang="en-US"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r>
              <a:rPr lang="en-US" sz="2800" spc="-15" dirty="0" smtClean="0">
                <a:latin typeface="Times New Roman"/>
                <a:ea typeface="Times New Roman"/>
              </a:rPr>
              <a:t> </a:t>
            </a:r>
            <a:r>
              <a:rPr lang="en-US" sz="400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HEALTH TECHNOLOGY ASSESSMENT REPORT ON MOBILE EYE SURGICAL UNIT (MESU)</a:t>
            </a:r>
            <a:endParaRPr lang="en-IN"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Subtitle 2"/>
          <p:cNvSpPr>
            <a:spLocks noGrp="1"/>
          </p:cNvSpPr>
          <p:nvPr>
            <p:ph type="subTitle" idx="1"/>
          </p:nvPr>
        </p:nvSpPr>
        <p:spPr>
          <a:xfrm>
            <a:off x="2590800" y="3429000"/>
            <a:ext cx="6400800" cy="1752600"/>
          </a:xfrm>
        </p:spPr>
        <p:txBody>
          <a:bodyPr/>
          <a:lstStyle/>
          <a:p>
            <a:pPr algn="r"/>
            <a:r>
              <a:rPr lang="en-US" dirty="0" smtClean="0"/>
              <a:t>Submitted By:</a:t>
            </a:r>
          </a:p>
          <a:p>
            <a:pPr algn="r"/>
            <a:r>
              <a:rPr lang="en-US" dirty="0" err="1" smtClean="0"/>
              <a:t>Swati</a:t>
            </a:r>
            <a:r>
              <a:rPr lang="en-US" dirty="0" smtClean="0"/>
              <a:t> </a:t>
            </a:r>
            <a:r>
              <a:rPr lang="en-US" dirty="0" err="1" smtClean="0"/>
              <a:t>Sharan</a:t>
            </a:r>
            <a:endParaRPr lang="en-US" dirty="0" smtClean="0"/>
          </a:p>
          <a:p>
            <a:pPr algn="r"/>
            <a:r>
              <a:rPr lang="en-US" dirty="0" smtClean="0"/>
              <a:t>PG/11/104</a:t>
            </a:r>
            <a:endParaRPr lang="en-IN" dirty="0"/>
          </a:p>
        </p:txBody>
      </p:sp>
      <p:pic>
        <p:nvPicPr>
          <p:cNvPr id="4" name="Picture 1" descr="I:\Share\HTIC\letterhead.jpg"/>
          <p:cNvPicPr>
            <a:picLocks noChangeAspect="1" noChangeArrowheads="1"/>
          </p:cNvPicPr>
          <p:nvPr/>
        </p:nvPicPr>
        <p:blipFill>
          <a:blip r:embed="rId2" cstate="print"/>
          <a:srcRect b="89386"/>
          <a:stretch>
            <a:fillRect/>
          </a:stretch>
        </p:blipFill>
        <p:spPr bwMode="auto">
          <a:xfrm>
            <a:off x="762000" y="5495925"/>
            <a:ext cx="7564438" cy="1133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000" y="76200"/>
            <a:ext cx="8458200" cy="2215991"/>
          </a:xfrm>
          <a:prstGeom prst="rect">
            <a:avLst/>
          </a:prstGeom>
        </p:spPr>
        <p:txBody>
          <a:bodyPr wrap="square">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ORGANIZATION PROFILE</a:t>
            </a:r>
            <a:endPar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nSpc>
                <a:spcPct val="150000"/>
              </a:lnSpc>
            </a:pPr>
            <a:r>
              <a:rPr lang="en-IN" sz="2000" dirty="0" smtClean="0"/>
              <a:t>Healthcare Technology Innovation Centre (HTIC) </a:t>
            </a:r>
          </a:p>
          <a:p>
            <a:pPr>
              <a:lnSpc>
                <a:spcPct val="150000"/>
              </a:lnSpc>
            </a:pPr>
            <a:r>
              <a:rPr lang="en-IN" sz="2000" dirty="0" smtClean="0"/>
              <a:t>A joint initiative of Indian Institute of Technology Madras (IITM) and Department of Biotechnology (DBT), Government of India</a:t>
            </a:r>
          </a:p>
        </p:txBody>
      </p:sp>
      <p:graphicFrame>
        <p:nvGraphicFramePr>
          <p:cNvPr id="5" name="Diagram 4"/>
          <p:cNvGraphicFramePr/>
          <p:nvPr/>
        </p:nvGraphicFramePr>
        <p:xfrm>
          <a:off x="1524000" y="25146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970865"/>
          </a:xfrm>
          <a:prstGeom prst="rect">
            <a:avLst/>
          </a:prstGeom>
        </p:spPr>
        <p:txBody>
          <a:bodyPr wrap="square">
            <a:spAutoFit/>
          </a:bodyPr>
          <a:lstStyle/>
          <a:p>
            <a:pPr algn="ctr"/>
            <a:r>
              <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PROJECTS HANDLED</a:t>
            </a:r>
          </a:p>
          <a:p>
            <a:pPr algn="ctr"/>
            <a:endParaRPr lang="en-IN" sz="2800" dirty="0" smtClean="0"/>
          </a:p>
          <a:p>
            <a:pPr>
              <a:buFont typeface="Arial" pitchFamily="34" charset="0"/>
              <a:buChar char="•"/>
            </a:pPr>
            <a:r>
              <a:rPr lang="en-IN" dirty="0" smtClean="0"/>
              <a:t>Mobile Eye Surgical Unit (MESU)</a:t>
            </a:r>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r>
              <a:rPr lang="en-IN" dirty="0" smtClean="0"/>
              <a:t>Eye-PAC- Eye Image Processing, Analytics and Computing Platform</a:t>
            </a:r>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endParaRPr lang="en-IN" dirty="0" smtClean="0"/>
          </a:p>
          <a:p>
            <a:pPr>
              <a:buFont typeface="Arial" pitchFamily="34" charset="0"/>
              <a:buChar char="•"/>
            </a:pPr>
            <a:r>
              <a:rPr lang="en-IN" dirty="0" smtClean="0"/>
              <a:t>ARTSENS- An Image Free Technology for Non-Invasive Evaluation of Arterial Stiffness</a:t>
            </a:r>
          </a:p>
          <a:p>
            <a:endParaRPr lang="en-IN" dirty="0"/>
          </a:p>
        </p:txBody>
      </p:sp>
      <p:pic>
        <p:nvPicPr>
          <p:cNvPr id="1026" name="Picture 2" descr="C:\Users\SWATI SHARAN\Desktop\Eye-PAC.jpg"/>
          <p:cNvPicPr>
            <a:picLocks noChangeAspect="1" noChangeArrowheads="1"/>
          </p:cNvPicPr>
          <p:nvPr/>
        </p:nvPicPr>
        <p:blipFill>
          <a:blip r:embed="rId2" cstate="print"/>
          <a:srcRect/>
          <a:stretch>
            <a:fillRect/>
          </a:stretch>
        </p:blipFill>
        <p:spPr bwMode="auto">
          <a:xfrm>
            <a:off x="5158401" y="2933850"/>
            <a:ext cx="3581400" cy="1649362"/>
          </a:xfrm>
          <a:prstGeom prst="rect">
            <a:avLst/>
          </a:prstGeom>
          <a:noFill/>
        </p:spPr>
      </p:pic>
      <p:pic>
        <p:nvPicPr>
          <p:cNvPr id="1027" name="Picture 3" descr="C:\Users\SWATI SHARAN\Desktop\MESU.jpg"/>
          <p:cNvPicPr>
            <a:picLocks noChangeAspect="1" noChangeArrowheads="1"/>
          </p:cNvPicPr>
          <p:nvPr/>
        </p:nvPicPr>
        <p:blipFill>
          <a:blip r:embed="rId3" cstate="print"/>
          <a:srcRect/>
          <a:stretch>
            <a:fillRect/>
          </a:stretch>
        </p:blipFill>
        <p:spPr bwMode="auto">
          <a:xfrm>
            <a:off x="5029200" y="838200"/>
            <a:ext cx="3278981" cy="1128252"/>
          </a:xfrm>
          <a:prstGeom prst="rect">
            <a:avLst/>
          </a:prstGeom>
          <a:noFill/>
        </p:spPr>
      </p:pic>
      <p:pic>
        <p:nvPicPr>
          <p:cNvPr id="1028" name="Picture 4" descr="C:\Users\SWATI SHARAN\Desktop\ARTESANS.jpg"/>
          <p:cNvPicPr>
            <a:picLocks noChangeAspect="1" noChangeArrowheads="1"/>
          </p:cNvPicPr>
          <p:nvPr/>
        </p:nvPicPr>
        <p:blipFill>
          <a:blip r:embed="rId4" cstate="print"/>
          <a:srcRect/>
          <a:stretch>
            <a:fillRect/>
          </a:stretch>
        </p:blipFill>
        <p:spPr bwMode="auto">
          <a:xfrm>
            <a:off x="5105400" y="5562600"/>
            <a:ext cx="2834640" cy="97536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143000" y="1397000"/>
          <a:ext cx="6858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1905000" y="235803"/>
            <a:ext cx="5638800" cy="830997"/>
          </a:xfrm>
          <a:prstGeom prst="rect">
            <a:avLst/>
          </a:prstGeom>
          <a:noFill/>
        </p:spPr>
        <p:txBody>
          <a:bodyPr wrap="square" rtlCol="0">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LESSONS LEARNT</a:t>
            </a:r>
            <a:endParaRPr lang="en-IN" sz="4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0"/>
            <a:ext cx="9144000" cy="44884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AREA OF INVOLVEMENT</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algn="just">
              <a:spcAft>
                <a:spcPts val="1000"/>
              </a:spcAft>
              <a:buFont typeface="Arial" pitchFamily="34" charset="0"/>
              <a:buChar char="•"/>
            </a:pPr>
            <a:endParaRPr lang="en-IN" dirty="0" smtClean="0"/>
          </a:p>
          <a:p>
            <a:pPr algn="just">
              <a:lnSpc>
                <a:spcPct val="150000"/>
              </a:lnSpc>
              <a:spcAft>
                <a:spcPts val="1000"/>
              </a:spcAft>
              <a:buFont typeface="Arial" pitchFamily="34" charset="0"/>
              <a:buChar char="•"/>
            </a:pPr>
            <a:r>
              <a:rPr lang="en-IN" dirty="0" smtClean="0"/>
              <a:t>To conceptualized innovative technologies at HTIC to be integrated in health systems and describe those efforts through scientific writings. </a:t>
            </a:r>
          </a:p>
          <a:p>
            <a:pPr algn="just">
              <a:lnSpc>
                <a:spcPct val="150000"/>
              </a:lnSpc>
              <a:spcAft>
                <a:spcPts val="1000"/>
              </a:spcAft>
              <a:buFont typeface="Arial" pitchFamily="34" charset="0"/>
              <a:buChar char="•"/>
            </a:pPr>
            <a:r>
              <a:rPr lang="en-IN" dirty="0" smtClean="0"/>
              <a:t>Management of the technical event organized by HTIC as </a:t>
            </a:r>
            <a:r>
              <a:rPr lang="en-IN" b="1" dirty="0" smtClean="0"/>
              <a:t>2</a:t>
            </a:r>
            <a:r>
              <a:rPr lang="en-IN" b="1" baseline="30000" dirty="0" smtClean="0"/>
              <a:t>nd</a:t>
            </a:r>
            <a:r>
              <a:rPr lang="en-IN" b="1" dirty="0" smtClean="0"/>
              <a:t> International Fellowship on Health Technology Assessment </a:t>
            </a:r>
            <a:r>
              <a:rPr lang="en-IN" dirty="0" smtClean="0"/>
              <a:t>in collaboration with WHO Country Office for India, National Health Systems Resource Centre (NHSRC), New Delhi, Quality Council of India (QCI), New Delhi and Joanna Briggs Institute of Evidence Based Medicine (JBI), Australia from 31</a:t>
            </a:r>
            <a:r>
              <a:rPr lang="en-IN" baseline="30000" dirty="0" smtClean="0"/>
              <a:t>st</a:t>
            </a:r>
            <a:r>
              <a:rPr lang="en-IN" dirty="0" smtClean="0"/>
              <a:t> March to 6</a:t>
            </a:r>
            <a:r>
              <a:rPr lang="en-IN" baseline="30000" dirty="0" smtClean="0"/>
              <a:t>th</a:t>
            </a:r>
            <a:r>
              <a:rPr lang="en-IN" dirty="0" smtClean="0"/>
              <a:t> April, 2013</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6200"/>
            <a:ext cx="9144000" cy="1938992"/>
          </a:xfrm>
          <a:prstGeom prst="rect">
            <a:avLst/>
          </a:prstGeom>
        </p:spPr>
        <p:txBody>
          <a:bodyPr wrap="square">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WHAT IS HTA?</a:t>
            </a:r>
          </a:p>
          <a:p>
            <a:endParaRPr lang="en-US" dirty="0" smtClean="0"/>
          </a:p>
          <a:p>
            <a:pPr algn="just">
              <a:lnSpc>
                <a:spcPct val="150000"/>
              </a:lnSpc>
              <a:buFont typeface="Arial" pitchFamily="34" charset="0"/>
              <a:buChar char="•"/>
            </a:pPr>
            <a:r>
              <a:rPr lang="en-IN" dirty="0" smtClean="0"/>
              <a:t>A multi-disciplinary field of policy analysis that examines the medical, economic, social and ethical implications of the technology in healthcare.</a:t>
            </a:r>
          </a:p>
        </p:txBody>
      </p:sp>
      <p:graphicFrame>
        <p:nvGraphicFramePr>
          <p:cNvPr id="4" name="Diagram 3"/>
          <p:cNvGraphicFramePr/>
          <p:nvPr/>
        </p:nvGraphicFramePr>
        <p:xfrm>
          <a:off x="1143000" y="2260600"/>
          <a:ext cx="7391400" cy="459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447800" y="838200"/>
            <a:ext cx="6705600" cy="502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98316"/>
            <a:ext cx="9144000" cy="4016484"/>
          </a:xfrm>
          <a:prstGeom prst="rect">
            <a:avLst/>
          </a:prstGeom>
          <a:noFill/>
        </p:spPr>
        <p:txBody>
          <a:bodyPr wrap="square" rtlCol="0">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FIRST HTA REPORT ON MESU</a:t>
            </a:r>
          </a:p>
          <a:p>
            <a:endParaRPr lang="en-US" dirty="0" smtClean="0"/>
          </a:p>
          <a:p>
            <a:pPr algn="just">
              <a:lnSpc>
                <a:spcPct val="150000"/>
              </a:lnSpc>
              <a:buFont typeface="Arial" pitchFamily="34" charset="0"/>
              <a:buChar char="•"/>
            </a:pPr>
            <a:r>
              <a:rPr lang="en-US" dirty="0" smtClean="0"/>
              <a:t> Cataract is a major cause of blindness and visual impairment leading to</a:t>
            </a:r>
          </a:p>
          <a:p>
            <a:pPr algn="just">
              <a:lnSpc>
                <a:spcPct val="150000"/>
              </a:lnSpc>
            </a:pPr>
            <a:r>
              <a:rPr lang="en-US" dirty="0" smtClean="0"/>
              <a:t>  bilateral blindness in an estimated 20 million people worldwide. </a:t>
            </a:r>
          </a:p>
          <a:p>
            <a:pPr algn="just">
              <a:lnSpc>
                <a:spcPct val="150000"/>
              </a:lnSpc>
              <a:buFont typeface="Arial" pitchFamily="34" charset="0"/>
              <a:buChar char="•"/>
            </a:pPr>
            <a:r>
              <a:rPr lang="en-US" dirty="0" smtClean="0"/>
              <a:t> Prevalence of 1% blindness in India (2006-07 survey). </a:t>
            </a:r>
          </a:p>
          <a:p>
            <a:pPr algn="just">
              <a:lnSpc>
                <a:spcPct val="150000"/>
              </a:lnSpc>
              <a:buFont typeface="Arial" pitchFamily="34" charset="0"/>
              <a:buChar char="•"/>
            </a:pPr>
            <a:r>
              <a:rPr lang="en-US" dirty="0" smtClean="0"/>
              <a:t> The main cause being cataract (62.6%) (India,2012)</a:t>
            </a:r>
          </a:p>
          <a:p>
            <a:pPr algn="just">
              <a:lnSpc>
                <a:spcPct val="150000"/>
              </a:lnSpc>
              <a:buFont typeface="Arial" pitchFamily="34" charset="0"/>
              <a:buChar char="•"/>
            </a:pPr>
            <a:r>
              <a:rPr lang="en-US" dirty="0" smtClean="0"/>
              <a:t> National </a:t>
            </a:r>
            <a:r>
              <a:rPr lang="en-US" dirty="0" err="1" smtClean="0"/>
              <a:t>Programme</a:t>
            </a:r>
            <a:r>
              <a:rPr lang="en-US" dirty="0" smtClean="0"/>
              <a:t> for Control  of  Blindness  (NPCB)  was  launched  by</a:t>
            </a:r>
          </a:p>
          <a:p>
            <a:pPr algn="just">
              <a:lnSpc>
                <a:spcPct val="150000"/>
              </a:lnSpc>
            </a:pPr>
            <a:r>
              <a:rPr lang="en-US" dirty="0" smtClean="0"/>
              <a:t>  Ministry  of  Health and  Family  Welfare, Government of India in 1976 to</a:t>
            </a:r>
          </a:p>
          <a:p>
            <a:pPr algn="just">
              <a:lnSpc>
                <a:spcPct val="150000"/>
              </a:lnSpc>
            </a:pPr>
            <a:r>
              <a:rPr lang="en-US" dirty="0" smtClean="0"/>
              <a:t>  reduce the prevalence of blindness from 1.4% to 0.3%.</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0" y="0"/>
            <a:ext cx="8991600" cy="6096000"/>
          </a:xfrm>
          <a:prstGeom prst="rect">
            <a:avLst/>
          </a:prstGeom>
          <a:noFill/>
          <a:ln w="9525">
            <a:noFill/>
            <a:miter lim="800000"/>
            <a:headEnd/>
            <a:tailEnd/>
          </a:ln>
        </p:spPr>
      </p:pic>
      <p:sp>
        <p:nvSpPr>
          <p:cNvPr id="3" name="Rectangle 2"/>
          <p:cNvSpPr/>
          <p:nvPr/>
        </p:nvSpPr>
        <p:spPr>
          <a:xfrm>
            <a:off x="0" y="6059269"/>
            <a:ext cx="9144000" cy="276999"/>
          </a:xfrm>
          <a:prstGeom prst="rect">
            <a:avLst/>
          </a:prstGeom>
        </p:spPr>
        <p:txBody>
          <a:bodyPr wrap="square">
            <a:spAutoFit/>
          </a:bodyPr>
          <a:lstStyle/>
          <a:p>
            <a:r>
              <a:rPr lang="en-IN" sz="1200" i="1" dirty="0" smtClean="0"/>
              <a:t>Data source: NRHM Report till June 2012 and NPCB India Newsletter, October-December, 2011 </a:t>
            </a:r>
            <a:endParaRPr lang="en-IN"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914400" y="1066799"/>
          <a:ext cx="7086599" cy="4132607"/>
        </p:xfrm>
        <a:graphic>
          <a:graphicData uri="http://schemas.openxmlformats.org/drawingml/2006/table">
            <a:tbl>
              <a:tblPr/>
              <a:tblGrid>
                <a:gridCol w="660348"/>
                <a:gridCol w="1482545"/>
                <a:gridCol w="1370869"/>
                <a:gridCol w="1383008"/>
                <a:gridCol w="1043932"/>
                <a:gridCol w="1145897"/>
              </a:tblGrid>
              <a:tr h="1279499">
                <a:tc>
                  <a:txBody>
                    <a:bodyPr/>
                    <a:lstStyle/>
                    <a:p>
                      <a:pPr algn="ctr">
                        <a:lnSpc>
                          <a:spcPct val="115000"/>
                        </a:lnSpc>
                        <a:spcAft>
                          <a:spcPts val="0"/>
                        </a:spcAft>
                      </a:pPr>
                      <a:r>
                        <a:rPr lang="en-US" sz="1600" b="1" dirty="0">
                          <a:latin typeface="Times New Roman"/>
                          <a:ea typeface="Calibri"/>
                          <a:cs typeface="Times New Roman"/>
                        </a:rPr>
                        <a:t>Year</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b="1" dirty="0">
                          <a:latin typeface="Times New Roman"/>
                          <a:ea typeface="Calibri"/>
                          <a:cs typeface="Times New Roman"/>
                        </a:rPr>
                        <a:t>Population aged 50+</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b="1" dirty="0">
                          <a:latin typeface="Times New Roman"/>
                          <a:ea typeface="Calibri"/>
                          <a:cs typeface="Times New Roman"/>
                        </a:rPr>
                        <a:t>Cataract Blind per</a:t>
                      </a:r>
                      <a:endParaRPr lang="en-IN" sz="1400" dirty="0">
                        <a:latin typeface="Calibri"/>
                        <a:ea typeface="Calibri"/>
                        <a:cs typeface="Times New Roman"/>
                      </a:endParaRPr>
                    </a:p>
                    <a:p>
                      <a:pPr algn="ctr">
                        <a:lnSpc>
                          <a:spcPct val="115000"/>
                        </a:lnSpc>
                        <a:spcAft>
                          <a:spcPts val="0"/>
                        </a:spcAft>
                      </a:pPr>
                      <a:r>
                        <a:rPr lang="en-US" sz="1600" b="1" dirty="0">
                          <a:latin typeface="Times New Roman"/>
                          <a:ea typeface="Calibri"/>
                          <a:cs typeface="Times New Roman"/>
                        </a:rPr>
                        <a:t>million 50+ (Prevalence + Incidence)</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b="1" dirty="0">
                          <a:latin typeface="Times New Roman"/>
                          <a:ea typeface="Calibri"/>
                          <a:cs typeface="Times New Roman"/>
                        </a:rPr>
                        <a:t>Estimated Cataract</a:t>
                      </a:r>
                      <a:endParaRPr lang="en-IN" sz="1400" dirty="0">
                        <a:latin typeface="Calibri"/>
                        <a:ea typeface="Calibri"/>
                        <a:cs typeface="Times New Roman"/>
                      </a:endParaRPr>
                    </a:p>
                    <a:p>
                      <a:pPr algn="ctr">
                        <a:lnSpc>
                          <a:spcPct val="115000"/>
                        </a:lnSpc>
                        <a:spcAft>
                          <a:spcPts val="0"/>
                        </a:spcAft>
                      </a:pPr>
                      <a:r>
                        <a:rPr lang="en-US" sz="1600" b="1" dirty="0" smtClean="0">
                          <a:latin typeface="Times New Roman"/>
                          <a:ea typeface="Calibri"/>
                          <a:cs typeface="Times New Roman"/>
                        </a:rPr>
                        <a:t>Blind</a:t>
                      </a:r>
                      <a:r>
                        <a:rPr lang="en-US" sz="1600" b="1" baseline="0" dirty="0" smtClean="0">
                          <a:latin typeface="Times New Roman"/>
                          <a:ea typeface="Calibri"/>
                          <a:cs typeface="Times New Roman"/>
                        </a:rPr>
                        <a:t> </a:t>
                      </a:r>
                      <a:r>
                        <a:rPr lang="en-US" sz="1600" b="1" dirty="0" smtClean="0">
                          <a:latin typeface="Times New Roman"/>
                          <a:ea typeface="Calibri"/>
                          <a:cs typeface="Times New Roman"/>
                        </a:rPr>
                        <a:t>50</a:t>
                      </a:r>
                      <a:r>
                        <a:rPr lang="en-US" sz="1600" b="1" dirty="0">
                          <a:latin typeface="Times New Roman"/>
                          <a:ea typeface="Calibri"/>
                          <a:cs typeface="Times New Roman"/>
                        </a:rPr>
                        <a:t>+ (Prevalence + Incidence)</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b="1" dirty="0">
                          <a:latin typeface="Times New Roman"/>
                          <a:ea typeface="Calibri"/>
                          <a:cs typeface="Times New Roman"/>
                        </a:rPr>
                        <a:t>CSR/ million</a:t>
                      </a:r>
                      <a:endParaRPr lang="en-IN" sz="1400" dirty="0">
                        <a:latin typeface="Calibri"/>
                        <a:ea typeface="Calibri"/>
                        <a:cs typeface="Times New Roman"/>
                      </a:endParaRPr>
                    </a:p>
                    <a:p>
                      <a:pPr algn="ctr">
                        <a:lnSpc>
                          <a:spcPct val="115000"/>
                        </a:lnSpc>
                        <a:spcAft>
                          <a:spcPts val="0"/>
                        </a:spcAft>
                      </a:pPr>
                      <a:r>
                        <a:rPr lang="en-US" sz="1600" b="1" dirty="0">
                          <a:latin typeface="Times New Roman"/>
                          <a:ea typeface="Calibri"/>
                          <a:cs typeface="Times New Roman"/>
                        </a:rPr>
                        <a:t>50+</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b="1" dirty="0">
                          <a:latin typeface="Times New Roman"/>
                          <a:ea typeface="Calibri"/>
                          <a:cs typeface="Times New Roman"/>
                        </a:rPr>
                        <a:t>Estimated</a:t>
                      </a:r>
                      <a:endParaRPr lang="en-IN" sz="1400" dirty="0">
                        <a:latin typeface="Calibri"/>
                        <a:ea typeface="Calibri"/>
                        <a:cs typeface="Times New Roman"/>
                      </a:endParaRPr>
                    </a:p>
                    <a:p>
                      <a:pPr algn="ctr">
                        <a:lnSpc>
                          <a:spcPct val="115000"/>
                        </a:lnSpc>
                        <a:spcAft>
                          <a:spcPts val="0"/>
                        </a:spcAft>
                      </a:pPr>
                      <a:r>
                        <a:rPr lang="en-US" sz="1600" b="1" dirty="0">
                          <a:latin typeface="Times New Roman"/>
                          <a:ea typeface="Calibri"/>
                          <a:cs typeface="Times New Roman"/>
                        </a:rPr>
                        <a:t>Cataract Surgery in 50+ population</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2814">
                <a:tc>
                  <a:txBody>
                    <a:bodyPr/>
                    <a:lstStyle/>
                    <a:p>
                      <a:pPr algn="just">
                        <a:lnSpc>
                          <a:spcPct val="115000"/>
                        </a:lnSpc>
                        <a:spcAft>
                          <a:spcPts val="0"/>
                        </a:spcAft>
                      </a:pPr>
                      <a:r>
                        <a:rPr lang="en-US" sz="1600" b="1">
                          <a:latin typeface="Times New Roman"/>
                          <a:ea typeface="Calibri"/>
                          <a:cs typeface="Times New Roman"/>
                        </a:rPr>
                        <a:t>1991</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109013840</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88800</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9680429</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12483</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1360820</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2770">
                <a:tc>
                  <a:txBody>
                    <a:bodyPr/>
                    <a:lstStyle/>
                    <a:p>
                      <a:pPr algn="just">
                        <a:lnSpc>
                          <a:spcPct val="115000"/>
                        </a:lnSpc>
                        <a:spcAft>
                          <a:spcPts val="0"/>
                        </a:spcAft>
                      </a:pPr>
                      <a:r>
                        <a:rPr lang="en-US" sz="1600" b="1" dirty="0">
                          <a:latin typeface="Times New Roman"/>
                          <a:ea typeface="Calibri"/>
                          <a:cs typeface="Times New Roman"/>
                        </a:rPr>
                        <a:t>2001</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140701089</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66094</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9299498</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24025</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latin typeface="Times New Roman"/>
                          <a:ea typeface="Calibri"/>
                          <a:cs typeface="Times New Roman"/>
                        </a:rPr>
                        <a:t>3380344</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2770">
                <a:tc>
                  <a:txBody>
                    <a:bodyPr/>
                    <a:lstStyle/>
                    <a:p>
                      <a:pPr algn="just">
                        <a:lnSpc>
                          <a:spcPct val="115000"/>
                        </a:lnSpc>
                        <a:spcAft>
                          <a:spcPts val="0"/>
                        </a:spcAft>
                      </a:pPr>
                      <a:r>
                        <a:rPr lang="en-US" sz="1600" b="1">
                          <a:latin typeface="Times New Roman"/>
                          <a:ea typeface="Calibri"/>
                          <a:cs typeface="Times New Roman"/>
                        </a:rPr>
                        <a:t>2005</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167315204</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54353</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9094083</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27059</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4527382</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4315">
                <a:tc>
                  <a:txBody>
                    <a:bodyPr/>
                    <a:lstStyle/>
                    <a:p>
                      <a:pPr algn="just">
                        <a:lnSpc>
                          <a:spcPct val="115000"/>
                        </a:lnSpc>
                        <a:spcAft>
                          <a:spcPts val="0"/>
                        </a:spcAft>
                      </a:pPr>
                      <a:r>
                        <a:rPr lang="en-US" sz="1600" b="1">
                          <a:latin typeface="Times New Roman"/>
                          <a:ea typeface="Calibri"/>
                          <a:cs typeface="Times New Roman"/>
                        </a:rPr>
                        <a:t>2010</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194190840</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46952</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9117648</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28487</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5531914</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2770">
                <a:tc>
                  <a:txBody>
                    <a:bodyPr/>
                    <a:lstStyle/>
                    <a:p>
                      <a:pPr algn="just">
                        <a:lnSpc>
                          <a:spcPct val="115000"/>
                        </a:lnSpc>
                        <a:spcAft>
                          <a:spcPts val="0"/>
                        </a:spcAft>
                      </a:pPr>
                      <a:r>
                        <a:rPr lang="en-US" sz="1600" b="1">
                          <a:latin typeface="Times New Roman"/>
                          <a:ea typeface="Calibri"/>
                          <a:cs typeface="Times New Roman"/>
                        </a:rPr>
                        <a:t>2015</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227979697</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40962</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9338504</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28595</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6519079</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5088">
                <a:tc>
                  <a:txBody>
                    <a:bodyPr/>
                    <a:lstStyle/>
                    <a:p>
                      <a:pPr algn="just">
                        <a:lnSpc>
                          <a:spcPct val="115000"/>
                        </a:lnSpc>
                        <a:spcAft>
                          <a:spcPts val="0"/>
                        </a:spcAft>
                      </a:pPr>
                      <a:r>
                        <a:rPr lang="en-US" sz="1600" b="1" dirty="0">
                          <a:latin typeface="Times New Roman"/>
                          <a:ea typeface="Calibri"/>
                          <a:cs typeface="Times New Roman"/>
                        </a:rPr>
                        <a:t>2020</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275134737</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36106</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9934015</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latin typeface="Times New Roman"/>
                          <a:ea typeface="Calibri"/>
                          <a:cs typeface="Times New Roman"/>
                        </a:rPr>
                        <a:t>27817</a:t>
                      </a:r>
                      <a:endParaRPr lang="en-IN"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latin typeface="Times New Roman"/>
                          <a:ea typeface="Calibri"/>
                          <a:cs typeface="Times New Roman"/>
                        </a:rPr>
                        <a:t>7653423</a:t>
                      </a:r>
                      <a:endParaRPr lang="en-IN"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Rectangle 2"/>
          <p:cNvSpPr/>
          <p:nvPr/>
        </p:nvSpPr>
        <p:spPr>
          <a:xfrm>
            <a:off x="304800" y="5285601"/>
            <a:ext cx="8534400" cy="276999"/>
          </a:xfrm>
          <a:prstGeom prst="rect">
            <a:avLst/>
          </a:prstGeom>
        </p:spPr>
        <p:txBody>
          <a:bodyPr wrap="square">
            <a:spAutoFit/>
          </a:bodyPr>
          <a:lstStyle/>
          <a:p>
            <a:r>
              <a:rPr lang="en-IN" sz="1200" i="1" dirty="0" smtClean="0"/>
              <a:t>Data Source: Current Status of Cataract Blindness and Vision 2020: The Right to Sight Initiative in India, 2008 </a:t>
            </a:r>
            <a:endParaRPr lang="en-IN" sz="1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586145"/>
          </a:xfrm>
          <a:prstGeom prst="rect">
            <a:avLst/>
          </a:prstGeom>
        </p:spPr>
        <p:txBody>
          <a:bodyPr wrap="square">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EXAMPLES OF MOBILE EYE UNITS IN INDIA</a:t>
            </a:r>
          </a:p>
          <a:p>
            <a:pPr algn="just"/>
            <a:endParaRPr lang="en-US" dirty="0" smtClean="0"/>
          </a:p>
          <a:p>
            <a:pPr algn="just">
              <a:lnSpc>
                <a:spcPct val="150000"/>
              </a:lnSpc>
              <a:buFont typeface="Arial" pitchFamily="34" charset="0"/>
              <a:buChar char="•"/>
            </a:pPr>
            <a:r>
              <a:rPr lang="en-US" dirty="0" err="1" smtClean="0"/>
              <a:t>Sankara</a:t>
            </a:r>
            <a:r>
              <a:rPr lang="en-US" dirty="0" smtClean="0"/>
              <a:t> </a:t>
            </a:r>
            <a:r>
              <a:rPr lang="en-US" dirty="0" err="1" smtClean="0"/>
              <a:t>Nethralaya</a:t>
            </a:r>
            <a:r>
              <a:rPr lang="en-US" dirty="0" smtClean="0"/>
              <a:t>  active in rural areas of Tamil Nadu, Karnataka, Maharashtra</a:t>
            </a:r>
          </a:p>
          <a:p>
            <a:pPr algn="just">
              <a:lnSpc>
                <a:spcPct val="150000"/>
              </a:lnSpc>
            </a:pPr>
            <a:r>
              <a:rPr lang="en-US" dirty="0" smtClean="0"/>
              <a:t> and West Bengal for dispensing spectacles to the people.</a:t>
            </a:r>
          </a:p>
          <a:p>
            <a:pPr algn="just">
              <a:lnSpc>
                <a:spcPct val="150000"/>
              </a:lnSpc>
              <a:buFont typeface="Arial" pitchFamily="34" charset="0"/>
              <a:buChar char="•"/>
            </a:pPr>
            <a:r>
              <a:rPr lang="en-US" dirty="0" err="1" smtClean="0"/>
              <a:t>Aravind</a:t>
            </a:r>
            <a:r>
              <a:rPr lang="en-US" dirty="0" smtClean="0"/>
              <a:t> Eye Care System, India for screening and diagnosis of  diabetic</a:t>
            </a:r>
          </a:p>
          <a:p>
            <a:pPr algn="just">
              <a:lnSpc>
                <a:spcPct val="150000"/>
              </a:lnSpc>
            </a:pPr>
            <a:r>
              <a:rPr lang="en-US" dirty="0" smtClean="0"/>
              <a:t> retinopathy.</a:t>
            </a:r>
          </a:p>
          <a:p>
            <a:pPr algn="just">
              <a:lnSpc>
                <a:spcPct val="150000"/>
              </a:lnSpc>
              <a:buFont typeface="Arial" pitchFamily="34" charset="0"/>
              <a:buChar char="•"/>
            </a:pPr>
            <a:r>
              <a:rPr lang="en-US" dirty="0" smtClean="0"/>
              <a:t>The eye camps were banned in India by Uttar Pradesh High Court.</a:t>
            </a:r>
          </a:p>
          <a:p>
            <a:pPr algn="just">
              <a:lnSpc>
                <a:spcPct val="150000"/>
              </a:lnSpc>
              <a:buFont typeface="Arial" pitchFamily="34" charset="0"/>
              <a:buChar char="•"/>
            </a:pPr>
            <a:r>
              <a:rPr lang="en-US" dirty="0" smtClean="0"/>
              <a:t>A very large number of cataract patients live in villages of India where access to even primary healthcare is an area of concern.</a:t>
            </a:r>
          </a:p>
          <a:p>
            <a:pPr algn="just">
              <a:lnSpc>
                <a:spcPct val="150000"/>
              </a:lnSpc>
              <a:buFont typeface="Arial" pitchFamily="34" charset="0"/>
              <a:buChar char="•"/>
            </a:pPr>
            <a:r>
              <a:rPr lang="en-US" dirty="0" smtClean="0"/>
              <a:t>The Indian Institute of Technology (IIT), Madras with </a:t>
            </a:r>
            <a:r>
              <a:rPr lang="en-US" dirty="0" err="1" smtClean="0"/>
              <a:t>Sankara</a:t>
            </a:r>
            <a:r>
              <a:rPr lang="en-US" dirty="0" smtClean="0"/>
              <a:t> </a:t>
            </a:r>
            <a:r>
              <a:rPr lang="en-US" dirty="0" err="1" smtClean="0"/>
              <a:t>Nethralaya</a:t>
            </a:r>
            <a:r>
              <a:rPr lang="en-US" dirty="0" smtClean="0"/>
              <a:t> developed the Mobile Eye Surgical Unit (MESU) </a:t>
            </a:r>
            <a:endParaRPr lang="en-IN"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569660"/>
          </a:xfrm>
          <a:prstGeom prst="rect">
            <a:avLst/>
          </a:prstGeom>
        </p:spPr>
        <p:txBody>
          <a:bodyPr wrap="square">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HOW TO DEVELOP HTA REPORT ?</a:t>
            </a:r>
            <a:endParaRPr lang="en-IN" sz="4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Picture 3"/>
          <p:cNvPicPr/>
          <p:nvPr/>
        </p:nvPicPr>
        <p:blipFill>
          <a:blip r:embed="rId2" cstate="print"/>
          <a:srcRect/>
          <a:stretch>
            <a:fillRect/>
          </a:stretch>
        </p:blipFill>
        <p:spPr bwMode="auto">
          <a:xfrm>
            <a:off x="1981200" y="1447800"/>
            <a:ext cx="5410200" cy="5334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73759"/>
            <a:ext cx="9144000" cy="6140142"/>
          </a:xfrm>
          <a:prstGeom prst="rect">
            <a:avLst/>
          </a:prstGeom>
        </p:spPr>
        <p:txBody>
          <a:bodyPr wrap="square">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DESCRIPTION OF TECHNOLOGY</a:t>
            </a:r>
            <a:endPar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nSpc>
                <a:spcPct val="150000"/>
              </a:lnSpc>
            </a:pPr>
            <a:endParaRPr lang="en-US" dirty="0" smtClean="0"/>
          </a:p>
          <a:p>
            <a:pPr>
              <a:lnSpc>
                <a:spcPct val="150000"/>
              </a:lnSpc>
            </a:pPr>
            <a:r>
              <a:rPr lang="en-US" dirty="0" smtClean="0"/>
              <a:t>Consists of two vehicles</a:t>
            </a:r>
          </a:p>
          <a:p>
            <a:pPr>
              <a:lnSpc>
                <a:spcPct val="150000"/>
              </a:lnSpc>
              <a:buFont typeface="Arial" pitchFamily="34" charset="0"/>
              <a:buChar char="•"/>
            </a:pPr>
            <a:r>
              <a:rPr lang="en-US" dirty="0" smtClean="0"/>
              <a:t>Preparatory Vehicle </a:t>
            </a:r>
          </a:p>
          <a:p>
            <a:pPr>
              <a:lnSpc>
                <a:spcPct val="150000"/>
              </a:lnSpc>
              <a:buFont typeface="Arial" pitchFamily="34" charset="0"/>
              <a:buChar char="•"/>
            </a:pPr>
            <a:r>
              <a:rPr lang="en-US" dirty="0" smtClean="0"/>
              <a:t>Surgical Vehicle.</a:t>
            </a:r>
          </a:p>
          <a:p>
            <a:pPr marL="342900" indent="-342900">
              <a:lnSpc>
                <a:spcPct val="150000"/>
              </a:lnSpc>
            </a:pPr>
            <a:endParaRPr lang="en-US" b="1" dirty="0" smtClean="0"/>
          </a:p>
          <a:p>
            <a:pPr marL="342900" indent="-342900">
              <a:lnSpc>
                <a:spcPct val="150000"/>
              </a:lnSpc>
            </a:pPr>
            <a:r>
              <a:rPr lang="en-US" b="1" dirty="0" smtClean="0"/>
              <a:t>Preparatory Vehicle (PV)</a:t>
            </a:r>
            <a:endParaRPr lang="en-IN" b="1" dirty="0" smtClean="0"/>
          </a:p>
          <a:p>
            <a:pPr marL="342900" indent="-342900">
              <a:lnSpc>
                <a:spcPct val="150000"/>
              </a:lnSpc>
              <a:buFont typeface="Arial" pitchFamily="34" charset="0"/>
              <a:buChar char="•"/>
            </a:pPr>
            <a:r>
              <a:rPr lang="en-US" dirty="0" smtClean="0"/>
              <a:t>Has a couch, a change room and a toilet</a:t>
            </a:r>
          </a:p>
          <a:p>
            <a:pPr marL="342900" indent="-342900">
              <a:lnSpc>
                <a:spcPct val="150000"/>
              </a:lnSpc>
              <a:buFont typeface="Arial" pitchFamily="34" charset="0"/>
              <a:buChar char="•"/>
            </a:pPr>
            <a:r>
              <a:rPr lang="en-US" dirty="0" smtClean="0"/>
              <a:t>20 </a:t>
            </a:r>
            <a:r>
              <a:rPr lang="en-US" dirty="0" err="1" smtClean="0"/>
              <a:t>kVA</a:t>
            </a:r>
            <a:r>
              <a:rPr lang="en-US" dirty="0" smtClean="0"/>
              <a:t> diesel generator set</a:t>
            </a:r>
          </a:p>
          <a:p>
            <a:pPr marL="342900" indent="-342900">
              <a:lnSpc>
                <a:spcPct val="150000"/>
              </a:lnSpc>
              <a:buFont typeface="Arial" pitchFamily="34" charset="0"/>
              <a:buChar char="•"/>
            </a:pPr>
            <a:r>
              <a:rPr lang="en-US" dirty="0" smtClean="0"/>
              <a:t>Hydraulic cylinder system, </a:t>
            </a:r>
          </a:p>
          <a:p>
            <a:pPr marL="342900" indent="-342900">
              <a:lnSpc>
                <a:spcPct val="150000"/>
              </a:lnSpc>
              <a:buFont typeface="Arial" pitchFamily="34" charset="0"/>
              <a:buChar char="•"/>
            </a:pPr>
            <a:r>
              <a:rPr lang="en-US" dirty="0" smtClean="0"/>
              <a:t>A set of retractable steps</a:t>
            </a:r>
          </a:p>
          <a:p>
            <a:pPr marL="342900" indent="-342900">
              <a:lnSpc>
                <a:spcPct val="150000"/>
              </a:lnSpc>
              <a:buFont typeface="Arial" pitchFamily="34" charset="0"/>
              <a:buChar char="•"/>
            </a:pPr>
            <a:r>
              <a:rPr lang="en-US" dirty="0" smtClean="0"/>
              <a:t>An automated sensing and measurement system</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078313"/>
          </a:xfrm>
          <a:prstGeom prst="rect">
            <a:avLst/>
          </a:prstGeom>
        </p:spPr>
        <p:txBody>
          <a:bodyPr wrap="square">
            <a:spAutoFit/>
          </a:bodyPr>
          <a:lstStyle/>
          <a:p>
            <a:pPr marL="342900" indent="-342900">
              <a:lnSpc>
                <a:spcPct val="150000"/>
              </a:lnSpc>
            </a:pPr>
            <a:endParaRPr lang="en-US" b="1" dirty="0" smtClean="0"/>
          </a:p>
          <a:p>
            <a:pPr marL="342900" indent="-342900">
              <a:lnSpc>
                <a:spcPct val="150000"/>
              </a:lnSpc>
            </a:pPr>
            <a:r>
              <a:rPr lang="en-US" b="1" dirty="0" smtClean="0"/>
              <a:t>Surgical Vehicle (SV)</a:t>
            </a:r>
            <a:endParaRPr lang="en-IN" b="1" dirty="0" smtClean="0"/>
          </a:p>
          <a:p>
            <a:pPr marL="342900" indent="-342900">
              <a:lnSpc>
                <a:spcPct val="150000"/>
              </a:lnSpc>
              <a:buFont typeface="Arial" pitchFamily="34" charset="0"/>
              <a:buChar char="•"/>
            </a:pPr>
            <a:r>
              <a:rPr lang="en-US" dirty="0" smtClean="0"/>
              <a:t>Cataract operation theatre (OT)</a:t>
            </a:r>
          </a:p>
          <a:p>
            <a:pPr marL="342900" indent="-342900">
              <a:lnSpc>
                <a:spcPct val="150000"/>
              </a:lnSpc>
              <a:buFont typeface="Arial" pitchFamily="34" charset="0"/>
              <a:buChar char="•"/>
            </a:pPr>
            <a:r>
              <a:rPr lang="en-US" dirty="0" smtClean="0"/>
              <a:t>A scrub area and a sterilization room</a:t>
            </a:r>
          </a:p>
          <a:p>
            <a:pPr marL="342900" indent="-342900">
              <a:lnSpc>
                <a:spcPct val="150000"/>
              </a:lnSpc>
              <a:buFont typeface="Arial" pitchFamily="34" charset="0"/>
              <a:buChar char="•"/>
            </a:pPr>
            <a:r>
              <a:rPr lang="en-US" dirty="0" smtClean="0"/>
              <a:t>Has an AHU</a:t>
            </a:r>
          </a:p>
          <a:p>
            <a:pPr marL="342900" indent="-342900">
              <a:lnSpc>
                <a:spcPct val="150000"/>
              </a:lnSpc>
              <a:buFont typeface="Arial" pitchFamily="34" charset="0"/>
              <a:buChar char="•"/>
            </a:pPr>
            <a:r>
              <a:rPr lang="en-US" dirty="0" smtClean="0"/>
              <a:t>3 </a:t>
            </a:r>
            <a:r>
              <a:rPr lang="en-US" dirty="0" err="1" smtClean="0"/>
              <a:t>kva</a:t>
            </a:r>
            <a:r>
              <a:rPr lang="en-US" dirty="0" smtClean="0"/>
              <a:t> uninterrupted power supply system (UPS)</a:t>
            </a:r>
          </a:p>
          <a:p>
            <a:pPr marL="342900" indent="-342900">
              <a:lnSpc>
                <a:spcPct val="150000"/>
              </a:lnSpc>
              <a:buFont typeface="Arial" pitchFamily="34" charset="0"/>
              <a:buChar char="•"/>
            </a:pPr>
            <a:r>
              <a:rPr lang="en-US" dirty="0" smtClean="0"/>
              <a:t>An on-board sensing and monitoring system. </a:t>
            </a:r>
          </a:p>
          <a:p>
            <a:pPr marL="342900" indent="-342900">
              <a:lnSpc>
                <a:spcPct val="150000"/>
              </a:lnSpc>
            </a:pPr>
            <a:endParaRPr lang="en-US" b="1" dirty="0" smtClean="0"/>
          </a:p>
          <a:p>
            <a:pPr marL="342900" indent="-342900">
              <a:lnSpc>
                <a:spcPct val="150000"/>
              </a:lnSpc>
            </a:pPr>
            <a:endParaRPr lang="en-US" b="1" dirty="0" smtClean="0"/>
          </a:p>
          <a:p>
            <a:pPr marL="342900" indent="-342900">
              <a:lnSpc>
                <a:spcPct val="150000"/>
              </a:lnSpc>
            </a:pPr>
            <a:endParaRPr lang="en-US" b="1" dirty="0" smtClean="0"/>
          </a:p>
          <a:p>
            <a:pPr marL="342900" indent="-342900">
              <a:lnSpc>
                <a:spcPct val="150000"/>
              </a:lnSpc>
            </a:pPr>
            <a:r>
              <a:rPr lang="en-US" b="1" dirty="0" smtClean="0"/>
              <a:t>Interconnecting Vestibule</a:t>
            </a:r>
          </a:p>
          <a:p>
            <a:pPr marL="342900" indent="-342900">
              <a:lnSpc>
                <a:spcPct val="150000"/>
              </a:lnSpc>
              <a:buFont typeface="Arial" pitchFamily="34" charset="0"/>
              <a:buChar char="•"/>
            </a:pPr>
            <a:r>
              <a:rPr lang="en-US" dirty="0" smtClean="0"/>
              <a:t>Establishes a pathway between the preparatory and surgical vehicles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0" y="2469416"/>
            <a:ext cx="914400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CLINICAL OPERATING PROCEDURE OF MESU</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b="2380"/>
          <a:stretch>
            <a:fillRect/>
          </a:stretch>
        </p:blipFill>
        <p:spPr bwMode="auto">
          <a:xfrm>
            <a:off x="1"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990600"/>
            <a:ext cx="9144000" cy="7848600"/>
          </a:xfrm>
          <a:prstGeom prst="rect">
            <a:avLst/>
          </a:prstGeom>
          <a:noFill/>
          <a:ln w="9525">
            <a:noFill/>
            <a:miter lim="800000"/>
            <a:headEnd/>
            <a:tailEnd/>
          </a:ln>
        </p:spPr>
      </p:pic>
      <p:sp>
        <p:nvSpPr>
          <p:cNvPr id="3" name="TextBox 2"/>
          <p:cNvSpPr txBox="1"/>
          <p:nvPr/>
        </p:nvSpPr>
        <p:spPr>
          <a:xfrm>
            <a:off x="4343400" y="0"/>
            <a:ext cx="1066800" cy="261610"/>
          </a:xfrm>
          <a:prstGeom prst="rect">
            <a:avLst/>
          </a:prstGeom>
          <a:noFill/>
          <a:ln>
            <a:noFill/>
          </a:ln>
        </p:spPr>
        <p:txBody>
          <a:bodyPr wrap="square" rtlCol="0">
            <a:spAutoFit/>
          </a:bodyPr>
          <a:lstStyle/>
          <a:p>
            <a:r>
              <a:rPr lang="en-US" sz="1100" b="1" dirty="0" smtClean="0"/>
              <a:t>YES</a:t>
            </a:r>
            <a:endParaRPr lang="en-IN" sz="11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76736"/>
            <a:ext cx="9144000"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TECHNOLOGY DESIGN FOR STERILITY AND SAFETY</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lvl="0" algn="just" fontAlgn="base">
              <a:lnSpc>
                <a:spcPct val="150000"/>
              </a:lnSpc>
              <a:spcBef>
                <a:spcPct val="0"/>
              </a:spcBef>
              <a:spcAft>
                <a:spcPct val="0"/>
              </a:spcAft>
              <a:buFont typeface="Arial" pitchFamily="34" charset="0"/>
              <a:buChar char="•"/>
            </a:pPr>
            <a:r>
              <a:rPr lang="en-US" sz="2000" dirty="0" smtClean="0"/>
              <a:t>Use of dedicated AHU to provide sterile air to the OT</a:t>
            </a:r>
          </a:p>
          <a:p>
            <a:pPr lvl="0" algn="just" fontAlgn="base">
              <a:lnSpc>
                <a:spcPct val="150000"/>
              </a:lnSpc>
              <a:spcBef>
                <a:spcPct val="0"/>
              </a:spcBef>
              <a:spcAft>
                <a:spcPct val="0"/>
              </a:spcAft>
              <a:buFont typeface="Arial" pitchFamily="34" charset="0"/>
              <a:buChar char="•"/>
            </a:pPr>
            <a:r>
              <a:rPr lang="en-US" sz="2000" dirty="0" smtClean="0"/>
              <a:t>Continuous monitoring of the maintenance of positive  air pressure inside the OT environment</a:t>
            </a:r>
          </a:p>
          <a:p>
            <a:pPr lvl="0" algn="just" fontAlgn="base">
              <a:lnSpc>
                <a:spcPct val="150000"/>
              </a:lnSpc>
              <a:spcBef>
                <a:spcPct val="0"/>
              </a:spcBef>
              <a:spcAft>
                <a:spcPct val="0"/>
              </a:spcAft>
              <a:buFont typeface="Arial" pitchFamily="34" charset="0"/>
              <a:buChar char="•"/>
            </a:pPr>
            <a:r>
              <a:rPr lang="en-US" sz="2000" dirty="0" smtClean="0"/>
              <a:t>Use of air-curtains at both ends of the vestibule, to alleviate ingress of dust and reduce exposure to external environment</a:t>
            </a:r>
          </a:p>
          <a:p>
            <a:pPr lvl="0" algn="just" fontAlgn="base">
              <a:lnSpc>
                <a:spcPct val="150000"/>
              </a:lnSpc>
              <a:spcBef>
                <a:spcPct val="0"/>
              </a:spcBef>
              <a:spcAft>
                <a:spcPct val="0"/>
              </a:spcAft>
              <a:buFont typeface="Arial" pitchFamily="34" charset="0"/>
              <a:buChar char="•"/>
            </a:pPr>
            <a:r>
              <a:rPr lang="en-US" sz="2000" dirty="0" smtClean="0"/>
              <a:t>Use of  316  SS  for  the  interiors  of  the  vestibule  and  surgical  vehicle</a:t>
            </a:r>
          </a:p>
          <a:p>
            <a:pPr lvl="0" algn="just" fontAlgn="base">
              <a:lnSpc>
                <a:spcPct val="150000"/>
              </a:lnSpc>
              <a:spcBef>
                <a:spcPct val="0"/>
              </a:spcBef>
              <a:spcAft>
                <a:spcPct val="0"/>
              </a:spcAft>
              <a:buFont typeface="Arial" pitchFamily="34" charset="0"/>
              <a:buChar char="•"/>
            </a:pPr>
            <a:r>
              <a:rPr lang="en-US" sz="2000" dirty="0" smtClean="0"/>
              <a:t>Cleaning and fumigation of the OT is also done routinely</a:t>
            </a:r>
          </a:p>
          <a:p>
            <a:pPr lvl="0" algn="just" fontAlgn="base">
              <a:lnSpc>
                <a:spcPct val="150000"/>
              </a:lnSpc>
              <a:spcBef>
                <a:spcPct val="0"/>
              </a:spcBef>
              <a:spcAft>
                <a:spcPct val="0"/>
              </a:spcAft>
              <a:buFont typeface="Arial" pitchFamily="34" charset="0"/>
              <a:buChar char="•"/>
            </a:pPr>
            <a:r>
              <a:rPr lang="en-US" sz="2000" dirty="0" smtClean="0"/>
              <a:t>Use of hydraulic jacks</a:t>
            </a:r>
          </a:p>
          <a:p>
            <a:pPr lvl="0" algn="just" fontAlgn="base">
              <a:spcBef>
                <a:spcPct val="0"/>
              </a:spcBef>
              <a:spcAft>
                <a:spcPct val="0"/>
              </a:spcAf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nvSpPr>
        <p:spPr bwMode="auto">
          <a:xfrm>
            <a:off x="0" y="8721"/>
            <a:ext cx="9144000" cy="54014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SAFETY ISSUES</a:t>
            </a:r>
          </a:p>
          <a:p>
            <a:pPr lvl="0"/>
            <a:endParaRPr lang="en-US" b="1" dirty="0" smtClean="0"/>
          </a:p>
          <a:p>
            <a:pPr lvl="0"/>
            <a:r>
              <a:rPr lang="en-US" b="1" dirty="0" smtClean="0"/>
              <a:t>Design Safety- </a:t>
            </a:r>
          </a:p>
          <a:p>
            <a:pPr lvl="0">
              <a:lnSpc>
                <a:spcPct val="150000"/>
              </a:lnSpc>
              <a:buFont typeface="Arial" pitchFamily="34" charset="0"/>
              <a:buChar char="•"/>
            </a:pPr>
            <a:r>
              <a:rPr lang="en-US" dirty="0" smtClean="0"/>
              <a:t>Stainless steel surface to prevent the growth  of  bacteria  </a:t>
            </a:r>
          </a:p>
          <a:p>
            <a:pPr lvl="0">
              <a:lnSpc>
                <a:spcPct val="150000"/>
              </a:lnSpc>
              <a:buFont typeface="Arial" pitchFamily="34" charset="0"/>
              <a:buChar char="•"/>
            </a:pPr>
            <a:r>
              <a:rPr lang="en-US" dirty="0" smtClean="0"/>
              <a:t>AHU  with  3-stage  air  filtration  process  using  10 micron, 5 micron filters and 0.3 micron HEPA filter</a:t>
            </a:r>
          </a:p>
          <a:p>
            <a:pPr lvl="0">
              <a:lnSpc>
                <a:spcPct val="150000"/>
              </a:lnSpc>
              <a:buFont typeface="Arial" pitchFamily="34" charset="0"/>
              <a:buChar char="•"/>
            </a:pPr>
            <a:r>
              <a:rPr lang="en-US" dirty="0" smtClean="0"/>
              <a:t>A separate door for emergency exit</a:t>
            </a:r>
          </a:p>
          <a:p>
            <a:pPr lvl="0">
              <a:lnSpc>
                <a:spcPct val="150000"/>
              </a:lnSpc>
              <a:buFont typeface="Arial" pitchFamily="34" charset="0"/>
              <a:buChar char="•"/>
            </a:pPr>
            <a:r>
              <a:rPr lang="en-US" dirty="0" smtClean="0"/>
              <a:t>Continuous cleaning and fumigation of the OT.</a:t>
            </a:r>
            <a:r>
              <a:rPr lang="en-US" sz="1600" dirty="0" smtClean="0"/>
              <a:t> </a:t>
            </a:r>
          </a:p>
          <a:p>
            <a:pPr lvl="0" algn="just" fontAlgn="base">
              <a:spcBef>
                <a:spcPct val="0"/>
              </a:spcBef>
              <a:spcAft>
                <a:spcPct val="0"/>
              </a:spcAft>
            </a:pPr>
            <a:endParaRPr lang="en-US" b="1" dirty="0" smtClean="0"/>
          </a:p>
          <a:p>
            <a:pPr lvl="0" algn="just" fontAlgn="base">
              <a:spcBef>
                <a:spcPct val="0"/>
              </a:spcBef>
              <a:spcAft>
                <a:spcPct val="0"/>
              </a:spcAft>
            </a:pPr>
            <a:r>
              <a:rPr lang="en-US" b="1" dirty="0" smtClean="0"/>
              <a:t>Process Safety- </a:t>
            </a:r>
          </a:p>
          <a:p>
            <a:pPr lvl="0" algn="just" fontAlgn="base">
              <a:lnSpc>
                <a:spcPct val="150000"/>
              </a:lnSpc>
              <a:spcBef>
                <a:spcPct val="0"/>
              </a:spcBef>
              <a:spcAft>
                <a:spcPct val="0"/>
              </a:spcAft>
              <a:buFont typeface="Arial" pitchFamily="34" charset="0"/>
              <a:buChar char="•"/>
            </a:pPr>
            <a:r>
              <a:rPr lang="en-US" dirty="0" smtClean="0"/>
              <a:t>WHO surgical safety checklist adoption</a:t>
            </a:r>
          </a:p>
          <a:p>
            <a:pPr lvl="0" algn="just" fontAlgn="base">
              <a:lnSpc>
                <a:spcPct val="150000"/>
              </a:lnSpc>
              <a:spcBef>
                <a:spcPct val="0"/>
              </a:spcBef>
              <a:spcAft>
                <a:spcPct val="0"/>
              </a:spcAft>
              <a:buFont typeface="Arial" pitchFamily="34" charset="0"/>
              <a:buChar char="•"/>
            </a:pPr>
            <a:r>
              <a:rPr lang="en-US" dirty="0" smtClean="0"/>
              <a:t>A crash cart is maintained</a:t>
            </a:r>
          </a:p>
          <a:p>
            <a:pPr lvl="0" algn="just" fontAlgn="base">
              <a:spcBef>
                <a:spcPct val="0"/>
              </a:spcBef>
              <a:spcAft>
                <a:spcPct val="0"/>
              </a:spcAft>
            </a:pPr>
            <a:endParaRPr lang="en-US" b="1" dirty="0" smtClean="0"/>
          </a:p>
          <a:p>
            <a:pPr lvl="0" algn="just" fontAlgn="base">
              <a:spcBef>
                <a:spcPct val="0"/>
              </a:spcBef>
              <a:spcAft>
                <a:spcPct val="0"/>
              </a:spcAft>
            </a:pP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9144000" cy="4447371"/>
          </a:xfrm>
          <a:prstGeom prst="rect">
            <a:avLst/>
          </a:prstGeom>
        </p:spPr>
        <p:txBody>
          <a:bodyPr wrap="square">
            <a:spAutoFit/>
          </a:bodyPr>
          <a:lstStyle/>
          <a:p>
            <a:pPr algn="just" fontAlgn="base">
              <a:spcBef>
                <a:spcPct val="0"/>
              </a:spcBef>
              <a:spcAft>
                <a:spcPct val="0"/>
              </a:spcAft>
            </a:pPr>
            <a:r>
              <a:rPr lang="en-US" sz="40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Contd</a:t>
            </a:r>
            <a:r>
              <a:rPr 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p>
          <a:p>
            <a:pPr lvl="0" algn="just" fontAlgn="base">
              <a:spcBef>
                <a:spcPct val="0"/>
              </a:spcBef>
              <a:spcAft>
                <a:spcPct val="0"/>
              </a:spcAft>
            </a:pPr>
            <a:endParaRPr lang="en-US" b="1" dirty="0" smtClean="0"/>
          </a:p>
          <a:p>
            <a:pPr lvl="0" algn="just" fontAlgn="base">
              <a:spcBef>
                <a:spcPct val="0"/>
              </a:spcBef>
              <a:spcAft>
                <a:spcPct val="0"/>
              </a:spcAft>
            </a:pPr>
            <a:r>
              <a:rPr lang="en-US" b="1" dirty="0" smtClean="0"/>
              <a:t>Device Safety- </a:t>
            </a:r>
          </a:p>
          <a:p>
            <a:pPr lvl="0" algn="just" fontAlgn="base">
              <a:lnSpc>
                <a:spcPct val="150000"/>
              </a:lnSpc>
              <a:spcBef>
                <a:spcPct val="0"/>
              </a:spcBef>
              <a:spcAft>
                <a:spcPct val="0"/>
              </a:spcAft>
              <a:buFont typeface="Arial" pitchFamily="34" charset="0"/>
              <a:buChar char="•"/>
            </a:pPr>
            <a:r>
              <a:rPr lang="en-US" dirty="0" smtClean="0"/>
              <a:t>Electrical appliances are connected to 3-pin electrical sockets </a:t>
            </a:r>
          </a:p>
          <a:p>
            <a:pPr lvl="0" algn="just" fontAlgn="base">
              <a:lnSpc>
                <a:spcPct val="150000"/>
              </a:lnSpc>
              <a:spcBef>
                <a:spcPct val="0"/>
              </a:spcBef>
              <a:spcAft>
                <a:spcPct val="0"/>
              </a:spcAft>
              <a:buFont typeface="Arial" pitchFamily="34" charset="0"/>
              <a:buChar char="•"/>
            </a:pPr>
            <a:r>
              <a:rPr lang="en-US" dirty="0" smtClean="0"/>
              <a:t>Has on-board 20 </a:t>
            </a:r>
            <a:r>
              <a:rPr lang="en-US" dirty="0" err="1" smtClean="0"/>
              <a:t>kVA</a:t>
            </a:r>
            <a:r>
              <a:rPr lang="en-US" dirty="0" smtClean="0"/>
              <a:t> diesel generator</a:t>
            </a:r>
          </a:p>
          <a:p>
            <a:pPr lvl="0" algn="just" fontAlgn="base">
              <a:lnSpc>
                <a:spcPct val="150000"/>
              </a:lnSpc>
              <a:spcBef>
                <a:spcPct val="0"/>
              </a:spcBef>
              <a:spcAft>
                <a:spcPct val="0"/>
              </a:spcAft>
              <a:buFont typeface="Arial" pitchFamily="34" charset="0"/>
              <a:buChar char="•"/>
            </a:pPr>
            <a:r>
              <a:rPr lang="en-US" dirty="0" smtClean="0"/>
              <a:t>Two fire extinguishers</a:t>
            </a:r>
          </a:p>
          <a:p>
            <a:pPr lvl="0" algn="just" fontAlgn="base">
              <a:lnSpc>
                <a:spcPct val="150000"/>
              </a:lnSpc>
              <a:spcBef>
                <a:spcPct val="0"/>
              </a:spcBef>
              <a:spcAft>
                <a:spcPct val="0"/>
              </a:spcAft>
              <a:buFont typeface="Arial" pitchFamily="34" charset="0"/>
              <a:buChar char="•"/>
            </a:pPr>
            <a:r>
              <a:rPr lang="en-US" dirty="0" err="1" smtClean="0"/>
              <a:t>Earthing</a:t>
            </a:r>
            <a:r>
              <a:rPr lang="en-US" dirty="0" smtClean="0"/>
              <a:t> done at the camp site</a:t>
            </a:r>
          </a:p>
          <a:p>
            <a:pPr lvl="0" algn="just" fontAlgn="base">
              <a:spcBef>
                <a:spcPct val="0"/>
              </a:spcBef>
              <a:spcAft>
                <a:spcPct val="0"/>
              </a:spcAft>
            </a:pPr>
            <a:endParaRPr lang="en-US" dirty="0" smtClean="0"/>
          </a:p>
          <a:p>
            <a:pPr algn="just" fontAlgn="base">
              <a:lnSpc>
                <a:spcPct val="150000"/>
              </a:lnSpc>
              <a:spcBef>
                <a:spcPct val="0"/>
              </a:spcBef>
              <a:spcAft>
                <a:spcPct val="0"/>
              </a:spcAft>
            </a:pPr>
            <a:r>
              <a:rPr lang="en-US" b="1" dirty="0" smtClean="0"/>
              <a:t>Employee Safety- </a:t>
            </a:r>
          </a:p>
          <a:p>
            <a:pPr algn="just" fontAlgn="base">
              <a:lnSpc>
                <a:spcPct val="150000"/>
              </a:lnSpc>
              <a:spcBef>
                <a:spcPct val="0"/>
              </a:spcBef>
              <a:spcAft>
                <a:spcPct val="0"/>
              </a:spcAft>
              <a:buFont typeface="Arial" pitchFamily="34" charset="0"/>
              <a:buChar char="•"/>
            </a:pPr>
            <a:r>
              <a:rPr lang="en-US" dirty="0" smtClean="0"/>
              <a:t>Appropriate  bio-medical  waste  management</a:t>
            </a:r>
          </a:p>
          <a:p>
            <a:pPr algn="just" fontAlgn="base">
              <a:lnSpc>
                <a:spcPct val="150000"/>
              </a:lnSpc>
              <a:spcBef>
                <a:spcPct val="0"/>
              </a:spcBef>
              <a:spcAft>
                <a:spcPct val="0"/>
              </a:spcAft>
              <a:buFont typeface="Arial" pitchFamily="34" charset="0"/>
              <a:buChar char="•"/>
            </a:pPr>
            <a:r>
              <a:rPr lang="en-US" dirty="0" smtClean="0"/>
              <a:t>Containers for sharp disposals are also provided</a:t>
            </a:r>
            <a:endParaRPr lang="en-IN"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0" y="0"/>
            <a:ext cx="9144000" cy="68018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METHODOLOGY</a:t>
            </a:r>
          </a:p>
          <a:p>
            <a:endParaRPr lang="en-US" sz="2800" b="1" dirty="0" smtClean="0"/>
          </a:p>
          <a:p>
            <a:pPr algn="just">
              <a:lnSpc>
                <a:spcPct val="150000"/>
              </a:lnSpc>
            </a:pPr>
            <a:r>
              <a:rPr lang="en-US" b="1" dirty="0" smtClean="0"/>
              <a:t>Economic Evaluation- </a:t>
            </a:r>
            <a:r>
              <a:rPr lang="en-US" dirty="0" smtClean="0"/>
              <a:t>Three main methodologies were identified:</a:t>
            </a:r>
            <a:endParaRPr lang="en-IN" dirty="0" smtClean="0"/>
          </a:p>
          <a:p>
            <a:pPr lvl="0" algn="just">
              <a:lnSpc>
                <a:spcPct val="150000"/>
              </a:lnSpc>
              <a:buFont typeface="Arial" pitchFamily="34" charset="0"/>
              <a:buChar char="•"/>
            </a:pPr>
            <a:r>
              <a:rPr lang="en-US" dirty="0" smtClean="0"/>
              <a:t>Identifying  the  cost  per  patient  treated  coupled  with  prevalence  rates  for</a:t>
            </a:r>
          </a:p>
          <a:p>
            <a:pPr lvl="0" algn="just">
              <a:lnSpc>
                <a:spcPct val="150000"/>
              </a:lnSpc>
            </a:pPr>
            <a:r>
              <a:rPr lang="en-US" dirty="0" smtClean="0"/>
              <a:t> cataract</a:t>
            </a:r>
            <a:endParaRPr lang="en-IN" dirty="0" smtClean="0"/>
          </a:p>
          <a:p>
            <a:pPr lvl="0" algn="just">
              <a:lnSpc>
                <a:spcPct val="150000"/>
              </a:lnSpc>
              <a:buFont typeface="Arial" pitchFamily="34" charset="0"/>
              <a:buChar char="•"/>
            </a:pPr>
            <a:r>
              <a:rPr lang="en-US" dirty="0" smtClean="0"/>
              <a:t>Comparing cost-effectiveness of other healthcare interventions with MESU to calculate Incremental Cost-Effectiveness Ratios (ICER)</a:t>
            </a:r>
            <a:endParaRPr lang="en-IN" dirty="0" smtClean="0"/>
          </a:p>
          <a:p>
            <a:pPr lvl="0" algn="just">
              <a:lnSpc>
                <a:spcPct val="150000"/>
              </a:lnSpc>
              <a:buFont typeface="Arial" pitchFamily="34" charset="0"/>
              <a:buChar char="•"/>
            </a:pPr>
            <a:r>
              <a:rPr lang="en-US" dirty="0" err="1" smtClean="0"/>
              <a:t>Modelling</a:t>
            </a:r>
            <a:r>
              <a:rPr lang="en-US" dirty="0" smtClean="0"/>
              <a:t> patients’ progression through cataract and their likelihood of blindness  or morbidity associated with the disease</a:t>
            </a:r>
          </a:p>
          <a:p>
            <a:pPr lvl="0" algn="just">
              <a:lnSpc>
                <a:spcPct val="150000"/>
              </a:lnSpc>
              <a:buFont typeface="Arial" pitchFamily="34" charset="0"/>
              <a:buChar char="•"/>
            </a:pPr>
            <a:endParaRPr lang="en-US" dirty="0" smtClean="0"/>
          </a:p>
          <a:p>
            <a:pPr algn="just" fontAlgn="base">
              <a:spcBef>
                <a:spcPct val="0"/>
              </a:spcBef>
              <a:spcAft>
                <a:spcPct val="0"/>
              </a:spcAft>
            </a:pPr>
            <a:r>
              <a:rPr lang="en-US" b="1" dirty="0" smtClean="0"/>
              <a:t>Clinical   Evaluation- </a:t>
            </a:r>
          </a:p>
          <a:p>
            <a:pPr lvl="0" algn="just">
              <a:lnSpc>
                <a:spcPct val="150000"/>
              </a:lnSpc>
              <a:buFont typeface="Arial" pitchFamily="34" charset="0"/>
              <a:buChar char="•"/>
            </a:pPr>
            <a:r>
              <a:rPr lang="en-US" dirty="0" smtClean="0"/>
              <a:t>Data of 486 patients operated during the pilot period were used.</a:t>
            </a:r>
          </a:p>
          <a:p>
            <a:pPr lvl="0" algn="just">
              <a:lnSpc>
                <a:spcPct val="150000"/>
              </a:lnSpc>
              <a:buFont typeface="Arial" pitchFamily="34" charset="0"/>
              <a:buChar char="•"/>
            </a:pPr>
            <a:r>
              <a:rPr lang="en-US" dirty="0" smtClean="0"/>
              <a:t>Evaluated using reports of any adverse events intra- operatively and  post-operatively.</a:t>
            </a:r>
          </a:p>
          <a:p>
            <a:pPr lvl="0">
              <a:lnSpc>
                <a:spcPct val="150000"/>
              </a:lnSpc>
              <a:buFont typeface="Arial" pitchFamily="34" charset="0"/>
              <a:buChar char="•"/>
            </a:pPr>
            <a:endParaRPr lang="en-IN" dirty="0" smtClean="0"/>
          </a:p>
          <a:p>
            <a:pPr algn="just" fontAlgn="base">
              <a:spcBef>
                <a:spcPct val="0"/>
              </a:spcBef>
              <a:spcAft>
                <a:spcPct val="0"/>
              </a:spcAft>
            </a:pPr>
            <a:r>
              <a:rPr lang="en-US" dirty="0" smtClean="0"/>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6200"/>
            <a:ext cx="9144000" cy="3754874"/>
          </a:xfrm>
          <a:prstGeom prst="rect">
            <a:avLst/>
          </a:prstGeom>
        </p:spPr>
        <p:txBody>
          <a:bodyPr wrap="square">
            <a:spAutoFit/>
          </a:bodyPr>
          <a:lstStyle/>
          <a:p>
            <a:pPr lvl="0" algn="just" fontAlgn="base">
              <a:spcBef>
                <a:spcPct val="0"/>
              </a:spcBef>
              <a:spcAft>
                <a:spcPct val="0"/>
              </a:spcAft>
            </a:pPr>
            <a:r>
              <a:rPr lang="en-US" sz="4000" b="1" dirty="0" err="1"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rPr>
              <a:t>Contd</a:t>
            </a:r>
            <a:r>
              <a:rPr lang="en-US" sz="4000"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rPr>
              <a:t>…</a:t>
            </a:r>
            <a:endParaRPr lang="en-US" b="1" dirty="0" smtClean="0"/>
          </a:p>
          <a:p>
            <a:pPr algn="just" fontAlgn="base">
              <a:spcBef>
                <a:spcPct val="0"/>
              </a:spcBef>
              <a:spcAft>
                <a:spcPct val="0"/>
              </a:spcAft>
            </a:pPr>
            <a:endParaRPr lang="en-US" b="1" dirty="0" smtClean="0"/>
          </a:p>
          <a:p>
            <a:pPr algn="just" fontAlgn="base">
              <a:spcBef>
                <a:spcPct val="0"/>
              </a:spcBef>
              <a:spcAft>
                <a:spcPct val="0"/>
              </a:spcAft>
            </a:pPr>
            <a:r>
              <a:rPr lang="en-US" b="1" dirty="0" smtClean="0"/>
              <a:t>Organizational Strategy- </a:t>
            </a:r>
          </a:p>
          <a:p>
            <a:pPr algn="just" fontAlgn="base">
              <a:lnSpc>
                <a:spcPct val="150000"/>
              </a:lnSpc>
              <a:spcBef>
                <a:spcPct val="0"/>
              </a:spcBef>
              <a:spcAft>
                <a:spcPct val="0"/>
              </a:spcAft>
              <a:buFont typeface="Arial" pitchFamily="34" charset="0"/>
              <a:buChar char="•"/>
            </a:pPr>
            <a:r>
              <a:rPr lang="en-US" dirty="0" smtClean="0"/>
              <a:t>Addressed using existing health system models as applied in national and sub-national structures.</a:t>
            </a:r>
            <a:endParaRPr lang="en-IN" dirty="0" smtClean="0"/>
          </a:p>
          <a:p>
            <a:pPr lvl="0" algn="just" fontAlgn="base">
              <a:lnSpc>
                <a:spcPct val="150000"/>
              </a:lnSpc>
              <a:spcBef>
                <a:spcPct val="0"/>
              </a:spcBef>
              <a:spcAft>
                <a:spcPct val="0"/>
              </a:spcAft>
            </a:pPr>
            <a:endParaRPr lang="en-US" b="1" dirty="0" smtClean="0"/>
          </a:p>
          <a:p>
            <a:pPr lvl="0" algn="just" fontAlgn="base">
              <a:lnSpc>
                <a:spcPct val="150000"/>
              </a:lnSpc>
              <a:spcBef>
                <a:spcPct val="0"/>
              </a:spcBef>
              <a:spcAft>
                <a:spcPct val="0"/>
              </a:spcAft>
            </a:pPr>
            <a:r>
              <a:rPr lang="en-US" b="1" dirty="0" smtClean="0"/>
              <a:t>Epidemiology- </a:t>
            </a:r>
          </a:p>
          <a:p>
            <a:pPr lvl="0" algn="just" fontAlgn="base">
              <a:lnSpc>
                <a:spcPct val="150000"/>
              </a:lnSpc>
              <a:spcBef>
                <a:spcPct val="0"/>
              </a:spcBef>
              <a:spcAft>
                <a:spcPct val="0"/>
              </a:spcAft>
              <a:buFont typeface="Arial" pitchFamily="34" charset="0"/>
              <a:buChar char="•"/>
            </a:pPr>
            <a:r>
              <a:rPr lang="en-US" dirty="0" err="1" smtClean="0"/>
              <a:t>Analysed</a:t>
            </a:r>
            <a:r>
              <a:rPr lang="en-US" dirty="0" smtClean="0"/>
              <a:t> using published literature and reports from government and  other  agency</a:t>
            </a:r>
            <a:endParaRPr lang="en-IN"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991600" cy="3462486"/>
          </a:xfrm>
          <a:prstGeom prst="rect">
            <a:avLst/>
          </a:prstGeom>
        </p:spPr>
        <p:txBody>
          <a:bodyPr wrap="square">
            <a:spAutoFit/>
          </a:bodyPr>
          <a:lstStyle/>
          <a:p>
            <a:pPr lvl="0" algn="ctr" fontAlgn="base">
              <a:spcBef>
                <a:spcPct val="0"/>
              </a:spcBef>
              <a:spcAft>
                <a:spcPct val="0"/>
              </a:spcAft>
            </a:pPr>
            <a:r>
              <a:rPr lang="en-US" sz="4800"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rPr>
              <a:t>CLINICAL EFFECTIVENESS</a:t>
            </a:r>
          </a:p>
          <a:p>
            <a:pPr lvl="0" algn="just" fontAlgn="base">
              <a:spcBef>
                <a:spcPct val="0"/>
              </a:spcBef>
              <a:spcAft>
                <a:spcPct val="0"/>
              </a:spcAft>
            </a:pPr>
            <a:endParaRPr lang="en-US"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endParaRPr>
          </a:p>
          <a:p>
            <a:pPr lvl="0" algn="just" fontAlgn="base">
              <a:spcBef>
                <a:spcPct val="0"/>
              </a:spcBef>
              <a:spcAft>
                <a:spcPct val="0"/>
              </a:spcAft>
            </a:pPr>
            <a:r>
              <a:rPr lang="en-US" dirty="0" smtClean="0"/>
              <a:t>Indicators include:</a:t>
            </a:r>
          </a:p>
          <a:p>
            <a:pPr algn="just" fontAlgn="base">
              <a:lnSpc>
                <a:spcPct val="150000"/>
              </a:lnSpc>
              <a:spcBef>
                <a:spcPct val="0"/>
              </a:spcBef>
              <a:spcAft>
                <a:spcPct val="0"/>
              </a:spcAft>
              <a:buFont typeface="Arial" pitchFamily="34" charset="0"/>
              <a:buChar char="•"/>
            </a:pPr>
            <a:r>
              <a:rPr lang="en-US" dirty="0" smtClean="0"/>
              <a:t>Sight restoration rate</a:t>
            </a:r>
          </a:p>
          <a:p>
            <a:pPr algn="just" fontAlgn="base">
              <a:lnSpc>
                <a:spcPct val="150000"/>
              </a:lnSpc>
              <a:spcBef>
                <a:spcPct val="0"/>
              </a:spcBef>
              <a:spcAft>
                <a:spcPct val="0"/>
              </a:spcAft>
              <a:buFont typeface="Arial" pitchFamily="34" charset="0"/>
              <a:buChar char="•"/>
            </a:pPr>
            <a:r>
              <a:rPr lang="en-US" dirty="0" smtClean="0"/>
              <a:t>Absence of adverse event/loss of vision</a:t>
            </a:r>
          </a:p>
          <a:p>
            <a:pPr algn="just" fontAlgn="base">
              <a:lnSpc>
                <a:spcPct val="150000"/>
              </a:lnSpc>
              <a:spcBef>
                <a:spcPct val="0"/>
              </a:spcBef>
              <a:spcAft>
                <a:spcPct val="0"/>
              </a:spcAft>
              <a:buFont typeface="Arial" pitchFamily="34" charset="0"/>
              <a:buChar char="•"/>
            </a:pPr>
            <a:r>
              <a:rPr lang="en-US" dirty="0" smtClean="0"/>
              <a:t>Reduced operation failure</a:t>
            </a:r>
          </a:p>
          <a:p>
            <a:pPr algn="just" fontAlgn="base">
              <a:lnSpc>
                <a:spcPct val="150000"/>
              </a:lnSpc>
              <a:spcBef>
                <a:spcPct val="0"/>
              </a:spcBef>
              <a:spcAft>
                <a:spcPct val="0"/>
              </a:spcAft>
              <a:buFont typeface="Arial" pitchFamily="34" charset="0"/>
              <a:buChar char="•"/>
            </a:pPr>
            <a:r>
              <a:rPr lang="en-US" dirty="0" smtClean="0"/>
              <a:t>Lack of improvement in vision after surgery</a:t>
            </a:r>
          </a:p>
          <a:p>
            <a:pPr algn="just" fontAlgn="base">
              <a:lnSpc>
                <a:spcPct val="150000"/>
              </a:lnSpc>
              <a:spcBef>
                <a:spcPct val="0"/>
              </a:spcBef>
              <a:spcAft>
                <a:spcPct val="0"/>
              </a:spcAft>
              <a:buFont typeface="Arial" pitchFamily="34" charset="0"/>
              <a:buChar char="•"/>
            </a:pPr>
            <a:r>
              <a:rPr lang="en-US" dirty="0" smtClean="0"/>
              <a:t>Post-operative morbidity</a:t>
            </a:r>
          </a:p>
        </p:txBody>
      </p:sp>
      <p:pic>
        <p:nvPicPr>
          <p:cNvPr id="3" name="Picture 2"/>
          <p:cNvPicPr/>
          <p:nvPr/>
        </p:nvPicPr>
        <p:blipFill>
          <a:blip r:embed="rId2" cstate="print"/>
          <a:srcRect/>
          <a:stretch>
            <a:fillRect/>
          </a:stretch>
        </p:blipFill>
        <p:spPr bwMode="auto">
          <a:xfrm>
            <a:off x="2286000" y="3352800"/>
            <a:ext cx="51054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8991600" cy="830997"/>
          </a:xfrm>
          <a:prstGeom prst="rect">
            <a:avLst/>
          </a:prstGeom>
        </p:spPr>
        <p:txBody>
          <a:bodyPr wrap="square">
            <a:spAutoFit/>
          </a:bodyPr>
          <a:lstStyle/>
          <a:p>
            <a:pPr lvl="0" algn="ctr" fontAlgn="base">
              <a:spcBef>
                <a:spcPct val="0"/>
              </a:spcBef>
              <a:spcAft>
                <a:spcPct val="0"/>
              </a:spcAft>
            </a:pPr>
            <a:r>
              <a:rPr lang="en-US" sz="4800"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rPr>
              <a:t>COST EFFECTIVENESS</a:t>
            </a:r>
          </a:p>
        </p:txBody>
      </p:sp>
      <p:sp>
        <p:nvSpPr>
          <p:cNvPr id="4" name="Rectangle 3"/>
          <p:cNvSpPr/>
          <p:nvPr/>
        </p:nvSpPr>
        <p:spPr>
          <a:xfrm>
            <a:off x="0" y="1086683"/>
            <a:ext cx="9144000" cy="4247317"/>
          </a:xfrm>
          <a:prstGeom prst="rect">
            <a:avLst/>
          </a:prstGeom>
        </p:spPr>
        <p:txBody>
          <a:bodyPr wrap="square">
            <a:spAutoFit/>
          </a:bodyPr>
          <a:lstStyle/>
          <a:p>
            <a:pPr algn="just">
              <a:lnSpc>
                <a:spcPct val="150000"/>
              </a:lnSpc>
              <a:buFont typeface="Arial" pitchFamily="34" charset="0"/>
              <a:buChar char="•"/>
            </a:pPr>
            <a:r>
              <a:rPr lang="en-US" dirty="0" smtClean="0"/>
              <a:t>Calculated by determining the number of DALYs averted by implementing an</a:t>
            </a:r>
          </a:p>
          <a:p>
            <a:pPr algn="just">
              <a:lnSpc>
                <a:spcPct val="150000"/>
              </a:lnSpc>
            </a:pPr>
            <a:r>
              <a:rPr lang="en-US" dirty="0" smtClean="0"/>
              <a:t>  intervention  versus  the  base  case  of  not  doing anything</a:t>
            </a:r>
          </a:p>
          <a:p>
            <a:pPr algn="just">
              <a:lnSpc>
                <a:spcPct val="150000"/>
              </a:lnSpc>
              <a:buFont typeface="Arial" pitchFamily="34" charset="0"/>
              <a:buChar char="•"/>
            </a:pPr>
            <a:r>
              <a:rPr lang="en-US" dirty="0" smtClean="0"/>
              <a:t>Cost-effectiveness ratios below ₨.10,000 per DALY or YLL averted are </a:t>
            </a:r>
          </a:p>
          <a:p>
            <a:pPr algn="just">
              <a:lnSpc>
                <a:spcPct val="150000"/>
              </a:lnSpc>
            </a:pPr>
            <a:r>
              <a:rPr lang="en-US" dirty="0" smtClean="0"/>
              <a:t>  considered as quite cost effective and should be included in a health</a:t>
            </a:r>
          </a:p>
          <a:p>
            <a:pPr algn="just">
              <a:lnSpc>
                <a:spcPct val="150000"/>
              </a:lnSpc>
            </a:pPr>
            <a:r>
              <a:rPr lang="en-US" dirty="0" smtClean="0"/>
              <a:t>  entitlement package for publicly funded programs</a:t>
            </a:r>
          </a:p>
          <a:p>
            <a:pPr algn="just">
              <a:lnSpc>
                <a:spcPct val="150000"/>
              </a:lnSpc>
              <a:buFont typeface="Arial" pitchFamily="34" charset="0"/>
              <a:buChar char="•"/>
            </a:pPr>
            <a:r>
              <a:rPr lang="en-US" dirty="0" smtClean="0"/>
              <a:t>WHO recommends that intervention that costs per-DALY averted of less than</a:t>
            </a:r>
          </a:p>
          <a:p>
            <a:pPr algn="just">
              <a:lnSpc>
                <a:spcPct val="150000"/>
              </a:lnSpc>
            </a:pPr>
            <a:r>
              <a:rPr lang="en-US" dirty="0" smtClean="0"/>
              <a:t> 1GDP or GSDP per capita, be a highly cost-effective intervention from a public</a:t>
            </a:r>
          </a:p>
          <a:p>
            <a:pPr algn="just">
              <a:lnSpc>
                <a:spcPct val="150000"/>
              </a:lnSpc>
            </a:pPr>
            <a:r>
              <a:rPr lang="en-US" dirty="0" smtClean="0"/>
              <a:t> policy perspective </a:t>
            </a:r>
          </a:p>
          <a:p>
            <a:pPr algn="just">
              <a:lnSpc>
                <a:spcPct val="150000"/>
              </a:lnSpc>
              <a:buFont typeface="Arial" pitchFamily="34" charset="0"/>
              <a:buChar char="•"/>
            </a:pPr>
            <a:r>
              <a:rPr lang="en-US" dirty="0" smtClean="0"/>
              <a:t>MESU,  as  </a:t>
            </a:r>
            <a:r>
              <a:rPr lang="en-US" dirty="0" err="1" smtClean="0"/>
              <a:t>analysed</a:t>
            </a:r>
            <a:r>
              <a:rPr lang="en-US" dirty="0" smtClean="0"/>
              <a:t>  in  part–1  of  the  report,  has a cost  per  DALYs averted</a:t>
            </a:r>
          </a:p>
          <a:p>
            <a:pPr algn="just">
              <a:lnSpc>
                <a:spcPct val="150000"/>
              </a:lnSpc>
            </a:pPr>
            <a:r>
              <a:rPr lang="en-US" dirty="0" smtClean="0"/>
              <a:t> at  ₨. 5,068.22</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914400" y="609600"/>
          <a:ext cx="7391400" cy="5422928"/>
        </p:xfrm>
        <a:graphic>
          <a:graphicData uri="http://schemas.openxmlformats.org/drawingml/2006/table">
            <a:tbl>
              <a:tblPr/>
              <a:tblGrid>
                <a:gridCol w="4015694"/>
                <a:gridCol w="3375706"/>
              </a:tblGrid>
              <a:tr h="557509">
                <a:tc>
                  <a:txBody>
                    <a:bodyPr/>
                    <a:lstStyle/>
                    <a:p>
                      <a:pPr algn="ctr">
                        <a:lnSpc>
                          <a:spcPct val="115000"/>
                        </a:lnSpc>
                        <a:spcAft>
                          <a:spcPts val="1000"/>
                        </a:spcAft>
                      </a:pPr>
                      <a:r>
                        <a:rPr lang="en-US" sz="1600" b="1" dirty="0">
                          <a:latin typeface="+mn-lt"/>
                          <a:ea typeface="Calibri"/>
                          <a:cs typeface="Times New Roman"/>
                        </a:rPr>
                        <a:t>Interventions</a:t>
                      </a:r>
                      <a:endParaRPr lang="en-IN" sz="1400" dirty="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b="1">
                          <a:latin typeface="+mn-lt"/>
                          <a:ea typeface="Calibri"/>
                          <a:cs typeface="Times New Roman"/>
                        </a:rPr>
                        <a:t>Cost (in Rupees per DALY Averted)</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212">
                <a:tc>
                  <a:txBody>
                    <a:bodyPr/>
                    <a:lstStyle/>
                    <a:p>
                      <a:pPr algn="ctr">
                        <a:lnSpc>
                          <a:spcPct val="115000"/>
                        </a:lnSpc>
                        <a:spcAft>
                          <a:spcPts val="1000"/>
                        </a:spcAft>
                      </a:pPr>
                      <a:r>
                        <a:rPr lang="en-US" sz="1600" b="1">
                          <a:latin typeface="+mn-lt"/>
                          <a:ea typeface="Calibri"/>
                          <a:cs typeface="Times New Roman"/>
                        </a:rPr>
                        <a:t>Cataract surgery (MESU)</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dirty="0">
                          <a:latin typeface="+mn-lt"/>
                          <a:ea typeface="Calibri"/>
                          <a:cs typeface="Times New Roman"/>
                        </a:rPr>
                        <a:t>5068.22 (all inclusive</a:t>
                      </a:r>
                      <a:r>
                        <a:rPr lang="en-US" sz="1600" dirty="0" smtClean="0">
                          <a:latin typeface="+mn-lt"/>
                          <a:ea typeface="Calibri"/>
                          <a:cs typeface="Times New Roman"/>
                        </a:rPr>
                        <a:t>)</a:t>
                      </a:r>
                      <a:endParaRPr lang="en-IN" sz="1400" dirty="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962">
                <a:tc>
                  <a:txBody>
                    <a:bodyPr/>
                    <a:lstStyle/>
                    <a:p>
                      <a:pPr algn="ctr">
                        <a:lnSpc>
                          <a:spcPct val="115000"/>
                        </a:lnSpc>
                        <a:spcAft>
                          <a:spcPts val="1000"/>
                        </a:spcAft>
                      </a:pPr>
                      <a:r>
                        <a:rPr lang="en-US" sz="1600" b="1">
                          <a:latin typeface="+mn-lt"/>
                          <a:ea typeface="Calibri"/>
                          <a:cs typeface="Times New Roman"/>
                        </a:rPr>
                        <a:t>Structured Anti-retroviral therapy</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12700.00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242">
                <a:tc>
                  <a:txBody>
                    <a:bodyPr/>
                    <a:lstStyle/>
                    <a:p>
                      <a:pPr algn="ctr">
                        <a:lnSpc>
                          <a:spcPct val="115000"/>
                        </a:lnSpc>
                        <a:spcAft>
                          <a:spcPts val="1000"/>
                        </a:spcAft>
                      </a:pPr>
                      <a:r>
                        <a:rPr lang="en-US" sz="1600" b="1">
                          <a:latin typeface="+mn-lt"/>
                          <a:ea typeface="Calibri"/>
                          <a:cs typeface="Times New Roman"/>
                        </a:rPr>
                        <a:t>HIV: HAART Plus + DOTS for TB</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20480.00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8602">
                <a:tc>
                  <a:txBody>
                    <a:bodyPr/>
                    <a:lstStyle/>
                    <a:p>
                      <a:pPr algn="ctr">
                        <a:lnSpc>
                          <a:spcPct val="115000"/>
                        </a:lnSpc>
                        <a:spcAft>
                          <a:spcPts val="1000"/>
                        </a:spcAft>
                      </a:pPr>
                      <a:r>
                        <a:rPr lang="en-US" sz="1600" b="1">
                          <a:latin typeface="+mn-lt"/>
                          <a:ea typeface="Calibri"/>
                          <a:cs typeface="Times New Roman"/>
                        </a:rPr>
                        <a:t>Human Papilloma Virus vaccination</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48300.00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3989">
                <a:tc>
                  <a:txBody>
                    <a:bodyPr/>
                    <a:lstStyle/>
                    <a:p>
                      <a:pPr algn="ctr">
                        <a:lnSpc>
                          <a:spcPct val="115000"/>
                        </a:lnSpc>
                        <a:spcAft>
                          <a:spcPts val="1000"/>
                        </a:spcAft>
                      </a:pPr>
                      <a:r>
                        <a:rPr lang="en-US" sz="1600" b="1">
                          <a:latin typeface="+mn-lt"/>
                          <a:ea typeface="Calibri"/>
                          <a:cs typeface="Times New Roman"/>
                        </a:rPr>
                        <a:t>Management of Severe Neonatal Asphyxia</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167920.00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962">
                <a:tc>
                  <a:txBody>
                    <a:bodyPr/>
                    <a:lstStyle/>
                    <a:p>
                      <a:pPr algn="ctr">
                        <a:lnSpc>
                          <a:spcPct val="115000"/>
                        </a:lnSpc>
                        <a:spcAft>
                          <a:spcPts val="1000"/>
                        </a:spcAft>
                      </a:pPr>
                      <a:r>
                        <a:rPr lang="en-US" sz="1600" b="1">
                          <a:latin typeface="+mn-lt"/>
                          <a:ea typeface="Calibri"/>
                          <a:cs typeface="Times New Roman"/>
                        </a:rPr>
                        <a:t>Management of Neonatal Jaundice</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484064.00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3989">
                <a:tc>
                  <a:txBody>
                    <a:bodyPr/>
                    <a:lstStyle/>
                    <a:p>
                      <a:pPr algn="ctr">
                        <a:lnSpc>
                          <a:spcPct val="115000"/>
                        </a:lnSpc>
                        <a:spcAft>
                          <a:spcPts val="1000"/>
                        </a:spcAft>
                      </a:pPr>
                      <a:r>
                        <a:rPr lang="en-US" sz="1600" b="1">
                          <a:latin typeface="+mn-lt"/>
                          <a:ea typeface="Calibri"/>
                          <a:cs typeface="Times New Roman"/>
                        </a:rPr>
                        <a:t>HIV: School-based education (50% coverage)</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12640.00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242">
                <a:tc>
                  <a:txBody>
                    <a:bodyPr/>
                    <a:lstStyle/>
                    <a:p>
                      <a:pPr algn="ctr">
                        <a:lnSpc>
                          <a:spcPct val="115000"/>
                        </a:lnSpc>
                        <a:spcAft>
                          <a:spcPts val="1000"/>
                        </a:spcAft>
                      </a:pPr>
                      <a:r>
                        <a:rPr lang="en-US" sz="1600" b="1">
                          <a:latin typeface="+mn-lt"/>
                          <a:ea typeface="Calibri"/>
                          <a:cs typeface="Times New Roman"/>
                        </a:rPr>
                        <a:t>Lower respiratory tract infections</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38900.00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3999">
                <a:tc>
                  <a:txBody>
                    <a:bodyPr/>
                    <a:lstStyle/>
                    <a:p>
                      <a:pPr algn="ctr">
                        <a:lnSpc>
                          <a:spcPct val="115000"/>
                        </a:lnSpc>
                        <a:spcAft>
                          <a:spcPts val="1000"/>
                        </a:spcAft>
                      </a:pPr>
                      <a:r>
                        <a:rPr lang="en-US" sz="1600" b="1">
                          <a:latin typeface="+mn-lt"/>
                          <a:ea typeface="Calibri"/>
                          <a:cs typeface="Times New Roman"/>
                        </a:rPr>
                        <a:t>Screening  and  treatment  of  Syphilis  (50%</a:t>
                      </a:r>
                      <a:endParaRPr lang="en-IN" sz="1400">
                        <a:latin typeface="+mn-lt"/>
                        <a:ea typeface="Calibri"/>
                        <a:cs typeface="Times New Roman"/>
                      </a:endParaRPr>
                    </a:p>
                    <a:p>
                      <a:pPr algn="ctr">
                        <a:lnSpc>
                          <a:spcPct val="115000"/>
                        </a:lnSpc>
                        <a:spcAft>
                          <a:spcPts val="1000"/>
                        </a:spcAft>
                      </a:pPr>
                      <a:r>
                        <a:rPr lang="en-US" sz="1600" b="1">
                          <a:latin typeface="+mn-lt"/>
                          <a:ea typeface="Calibri"/>
                          <a:cs typeface="Times New Roman"/>
                        </a:rPr>
                        <a:t>coverage)</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a:latin typeface="+mn-lt"/>
                          <a:ea typeface="Calibri"/>
                          <a:cs typeface="Times New Roman"/>
                        </a:rPr>
                        <a:t>58832.00</a:t>
                      </a:r>
                      <a:endParaRPr lang="en-IN" sz="140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962">
                <a:tc>
                  <a:txBody>
                    <a:bodyPr/>
                    <a:lstStyle/>
                    <a:p>
                      <a:pPr algn="ctr">
                        <a:lnSpc>
                          <a:spcPct val="115000"/>
                        </a:lnSpc>
                        <a:spcAft>
                          <a:spcPts val="1000"/>
                        </a:spcAft>
                      </a:pPr>
                      <a:r>
                        <a:rPr lang="en-US" sz="1600" b="1" dirty="0">
                          <a:latin typeface="+mn-lt"/>
                          <a:ea typeface="Calibri"/>
                          <a:cs typeface="Times New Roman"/>
                        </a:rPr>
                        <a:t>Breast cancer screening</a:t>
                      </a:r>
                      <a:endParaRPr lang="en-IN" sz="1400" dirty="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600" dirty="0">
                          <a:latin typeface="+mn-lt"/>
                          <a:ea typeface="Calibri"/>
                          <a:cs typeface="Times New Roman"/>
                        </a:rPr>
                        <a:t>20400.00</a:t>
                      </a:r>
                      <a:endParaRPr lang="en-IN" sz="1400" dirty="0">
                        <a:latin typeface="+mn-lt"/>
                        <a:ea typeface="Calibri"/>
                        <a:cs typeface="Times New Roman"/>
                      </a:endParaRPr>
                    </a:p>
                  </a:txBody>
                  <a:tcPr marL="56851" marR="56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0" y="76200"/>
            <a:ext cx="914400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HEALTH SYSTEMS INTEGRATION MODEL</a:t>
            </a:r>
          </a:p>
          <a:p>
            <a:pPr marR="0" lvl="0" indent="0" algn="just" fontAlgn="base">
              <a:lnSpc>
                <a:spcPct val="150000"/>
              </a:lnSpc>
              <a:spcBef>
                <a:spcPct val="0"/>
              </a:spcBef>
              <a:spcAft>
                <a:spcPct val="0"/>
              </a:spcAft>
              <a:buClrTx/>
              <a:buSzTx/>
              <a:buFont typeface="Arial" pitchFamily="34" charset="0"/>
              <a:buChar char="•"/>
              <a:tabLst/>
            </a:pPr>
            <a:r>
              <a:rPr lang="en-US" dirty="0" smtClean="0"/>
              <a:t>Aim of NPCB is to provide services in rural/tribal and other difficult areas</a:t>
            </a:r>
          </a:p>
          <a:p>
            <a:pPr marR="0" lvl="0" indent="0" algn="just" fontAlgn="base">
              <a:lnSpc>
                <a:spcPct val="150000"/>
              </a:lnSpc>
              <a:spcBef>
                <a:spcPct val="0"/>
              </a:spcBef>
              <a:spcAft>
                <a:spcPct val="0"/>
              </a:spcAft>
              <a:buClrTx/>
              <a:buSzTx/>
              <a:buFont typeface="Arial" pitchFamily="34" charset="0"/>
              <a:buChar char="•"/>
              <a:tabLst/>
            </a:pPr>
            <a:r>
              <a:rPr lang="en-US" dirty="0" smtClean="0"/>
              <a:t>In 11</a:t>
            </a:r>
            <a:r>
              <a:rPr lang="en-US" baseline="30000" dirty="0" smtClean="0"/>
              <a:t>th</a:t>
            </a:r>
            <a:r>
              <a:rPr lang="en-US" dirty="0" smtClean="0"/>
              <a:t> Five Year Plan financial assistance that cover eye surgical care have been revised </a:t>
            </a:r>
          </a:p>
          <a:p>
            <a:pPr marR="0" lvl="0" indent="0" algn="just" fontAlgn="base">
              <a:lnSpc>
                <a:spcPct val="150000"/>
              </a:lnSpc>
              <a:spcBef>
                <a:spcPct val="0"/>
              </a:spcBef>
              <a:spcAft>
                <a:spcPct val="0"/>
              </a:spcAft>
              <a:buClrTx/>
              <a:buSzTx/>
              <a:buFont typeface="Arial" pitchFamily="34" charset="0"/>
              <a:buChar char="•"/>
              <a:tabLst/>
            </a:pPr>
            <a:r>
              <a:rPr lang="en-US" dirty="0" smtClean="0"/>
              <a:t>MESU in the pilot phases itself conducted 486 surgeries over a 3-month period</a:t>
            </a:r>
          </a:p>
          <a:p>
            <a:pPr marR="0" lvl="0" indent="0" algn="just" fontAlgn="base">
              <a:lnSpc>
                <a:spcPct val="150000"/>
              </a:lnSpc>
              <a:spcBef>
                <a:spcPct val="0"/>
              </a:spcBef>
              <a:spcAft>
                <a:spcPct val="0"/>
              </a:spcAft>
              <a:buClrTx/>
              <a:buSzTx/>
              <a:buFont typeface="Arial" pitchFamily="34" charset="0"/>
              <a:buChar char="•"/>
              <a:tabLst/>
            </a:pPr>
            <a:r>
              <a:rPr lang="en-US" i="1" dirty="0" smtClean="0"/>
              <a:t>Vision 2020: the Right to Sight </a:t>
            </a:r>
            <a:r>
              <a:rPr lang="en-US" dirty="0" smtClean="0"/>
              <a:t>approach is targeted towards the bilaterally</a:t>
            </a:r>
          </a:p>
          <a:p>
            <a:pPr marR="0" lvl="0" indent="0" algn="just" fontAlgn="base">
              <a:lnSpc>
                <a:spcPct val="150000"/>
              </a:lnSpc>
              <a:spcBef>
                <a:spcPct val="0"/>
              </a:spcBef>
              <a:spcAft>
                <a:spcPct val="0"/>
              </a:spcAft>
              <a:buClrTx/>
              <a:buSzTx/>
              <a:tabLst/>
            </a:pPr>
            <a:r>
              <a:rPr lang="en-US" dirty="0" smtClean="0"/>
              <a:t>  blind</a:t>
            </a:r>
          </a:p>
          <a:p>
            <a:pPr marR="0" lvl="0" indent="0" algn="just" fontAlgn="base">
              <a:lnSpc>
                <a:spcPct val="150000"/>
              </a:lnSpc>
              <a:spcBef>
                <a:spcPct val="0"/>
              </a:spcBef>
              <a:spcAft>
                <a:spcPct val="0"/>
              </a:spcAft>
              <a:buClrTx/>
              <a:buSzTx/>
              <a:buFont typeface="Arial" pitchFamily="34" charset="0"/>
              <a:buChar char="•"/>
              <a:tabLst/>
            </a:pPr>
            <a:r>
              <a:rPr lang="en-US" dirty="0" smtClean="0"/>
              <a:t>Priority given to restoring vision to those already blind</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8483"/>
            <a:ext cx="9144000" cy="3416320"/>
          </a:xfrm>
          <a:prstGeom prst="rect">
            <a:avLst/>
          </a:prstGeom>
        </p:spPr>
        <p:txBody>
          <a:bodyPr wrap="square">
            <a:spAutoFit/>
          </a:bodyPr>
          <a:lstStyle/>
          <a:p>
            <a:pPr marR="0" lvl="0" indent="0" algn="just" fontAlgn="base">
              <a:lnSpc>
                <a:spcPct val="150000"/>
              </a:lnSpc>
              <a:spcBef>
                <a:spcPct val="0"/>
              </a:spcBef>
              <a:spcAft>
                <a:spcPct val="0"/>
              </a:spcAft>
              <a:buClrTx/>
              <a:buSzTx/>
              <a:buFont typeface="Arial" pitchFamily="34" charset="0"/>
              <a:buChar char="•"/>
              <a:tabLst/>
            </a:pPr>
            <a:r>
              <a:rPr lang="en-US" dirty="0" smtClean="0"/>
              <a:t>But according to various literature poor visual outcome has been reported in</a:t>
            </a:r>
          </a:p>
          <a:p>
            <a:pPr marR="0" lvl="0" indent="0" algn="just" fontAlgn="base">
              <a:lnSpc>
                <a:spcPct val="150000"/>
              </a:lnSpc>
              <a:spcBef>
                <a:spcPct val="0"/>
              </a:spcBef>
              <a:spcAft>
                <a:spcPct val="0"/>
              </a:spcAft>
              <a:buClrTx/>
              <a:buSzTx/>
              <a:tabLst/>
            </a:pPr>
            <a:r>
              <a:rPr lang="en-US" dirty="0" smtClean="0"/>
              <a:t>  15-25% of eyes following cataract surgery in India.</a:t>
            </a:r>
          </a:p>
          <a:p>
            <a:pPr marR="0" lvl="0" indent="0" algn="just" fontAlgn="base">
              <a:lnSpc>
                <a:spcPct val="150000"/>
              </a:lnSpc>
              <a:spcBef>
                <a:spcPct val="0"/>
              </a:spcBef>
              <a:spcAft>
                <a:spcPct val="0"/>
              </a:spcAft>
              <a:buClrTx/>
              <a:buSzTx/>
              <a:buFont typeface="Arial" pitchFamily="34" charset="0"/>
              <a:buChar char="•"/>
              <a:tabLst/>
            </a:pPr>
            <a:r>
              <a:rPr lang="en-US" dirty="0" smtClean="0"/>
              <a:t>Improving the quality of surgery is a major input that needs to be emphasized</a:t>
            </a:r>
          </a:p>
          <a:p>
            <a:pPr marR="0" lvl="0" indent="0" algn="just" fontAlgn="base">
              <a:lnSpc>
                <a:spcPct val="150000"/>
              </a:lnSpc>
              <a:spcBef>
                <a:spcPct val="0"/>
              </a:spcBef>
              <a:spcAft>
                <a:spcPct val="0"/>
              </a:spcAft>
              <a:buClrTx/>
              <a:buSzTx/>
              <a:tabLst/>
            </a:pPr>
            <a:r>
              <a:rPr lang="en-US" dirty="0" smtClean="0"/>
              <a:t>  now </a:t>
            </a:r>
          </a:p>
          <a:p>
            <a:pPr algn="just">
              <a:lnSpc>
                <a:spcPct val="150000"/>
              </a:lnSpc>
              <a:buFont typeface="Arial" pitchFamily="34" charset="0"/>
              <a:buChar char="•"/>
            </a:pPr>
            <a:r>
              <a:rPr lang="en-US" dirty="0" smtClean="0"/>
              <a:t>For land-based hospital the cost-effectiveness of ECCE surgery is estimated at</a:t>
            </a:r>
          </a:p>
          <a:p>
            <a:pPr algn="just">
              <a:lnSpc>
                <a:spcPct val="150000"/>
              </a:lnSpc>
            </a:pPr>
            <a:r>
              <a:rPr lang="en-US" dirty="0" smtClean="0"/>
              <a:t>  about $60 per disability adjusted life year (DALY) in the South and East Asia</a:t>
            </a:r>
          </a:p>
          <a:p>
            <a:pPr algn="just">
              <a:lnSpc>
                <a:spcPct val="150000"/>
              </a:lnSpc>
            </a:pPr>
            <a:r>
              <a:rPr lang="en-US" dirty="0" smtClean="0"/>
              <a:t>  region which includes India.</a:t>
            </a:r>
          </a:p>
          <a:p>
            <a:pPr algn="just">
              <a:lnSpc>
                <a:spcPct val="150000"/>
              </a:lnSpc>
            </a:pPr>
            <a:endParaRPr lang="en-IN"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0" y="97051"/>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Estimates And Strategy for a Model Up-scaled Project</a:t>
            </a:r>
          </a:p>
          <a:p>
            <a:pPr fontAlgn="base">
              <a:spcBef>
                <a:spcPct val="0"/>
              </a:spcBef>
              <a:spcAft>
                <a:spcPct val="0"/>
              </a:spcAft>
            </a:pPr>
            <a:endParaRPr lang="en-US" dirty="0" smtClean="0"/>
          </a:p>
          <a:p>
            <a:pPr fontAlgn="base">
              <a:lnSpc>
                <a:spcPct val="150000"/>
              </a:lnSpc>
              <a:spcBef>
                <a:spcPct val="0"/>
              </a:spcBef>
              <a:spcAft>
                <a:spcPct val="0"/>
              </a:spcAft>
              <a:buFont typeface="Arial" pitchFamily="34" charset="0"/>
              <a:buChar char="•"/>
            </a:pPr>
            <a:endParaRPr lang="en-US" dirty="0" smtClean="0"/>
          </a:p>
          <a:p>
            <a:pPr fontAlgn="base">
              <a:lnSpc>
                <a:spcPct val="150000"/>
              </a:lnSpc>
              <a:spcBef>
                <a:spcPct val="0"/>
              </a:spcBef>
              <a:spcAft>
                <a:spcPct val="0"/>
              </a:spcAft>
              <a:buFont typeface="Arial" pitchFamily="34" charset="0"/>
              <a:buChar char="•"/>
            </a:pPr>
            <a:endParaRPr lang="en-US" dirty="0" smtClean="0"/>
          </a:p>
          <a:p>
            <a:pPr fontAlgn="base">
              <a:lnSpc>
                <a:spcPct val="150000"/>
              </a:lnSpc>
              <a:spcBef>
                <a:spcPct val="0"/>
              </a:spcBef>
              <a:spcAft>
                <a:spcPct val="0"/>
              </a:spcAft>
              <a:buFont typeface="Arial" pitchFamily="34" charset="0"/>
              <a:buChar char="•"/>
            </a:pPr>
            <a:endParaRPr lang="en-US" dirty="0" smtClean="0"/>
          </a:p>
          <a:p>
            <a:pPr fontAlgn="base">
              <a:lnSpc>
                <a:spcPct val="150000"/>
              </a:lnSpc>
              <a:spcBef>
                <a:spcPct val="0"/>
              </a:spcBef>
              <a:spcAft>
                <a:spcPct val="0"/>
              </a:spcAft>
              <a:buFont typeface="Arial" pitchFamily="34" charset="0"/>
              <a:buChar char="•"/>
            </a:pPr>
            <a:endParaRPr lang="en-US" dirty="0" smtClean="0"/>
          </a:p>
          <a:p>
            <a:pPr algn="just" fontAlgn="base">
              <a:lnSpc>
                <a:spcPct val="150000"/>
              </a:lnSpc>
              <a:spcBef>
                <a:spcPct val="0"/>
              </a:spcBef>
              <a:spcAft>
                <a:spcPct val="0"/>
              </a:spcAft>
              <a:buFont typeface="Arial" pitchFamily="34" charset="0"/>
              <a:buChar char="•"/>
            </a:pPr>
            <a:endParaRPr lang="en-US" dirty="0" smtClean="0"/>
          </a:p>
          <a:p>
            <a:pPr algn="just" fontAlgn="base">
              <a:lnSpc>
                <a:spcPct val="150000"/>
              </a:lnSpc>
              <a:spcBef>
                <a:spcPct val="0"/>
              </a:spcBef>
              <a:spcAft>
                <a:spcPct val="0"/>
              </a:spcAft>
              <a:buFont typeface="Arial" pitchFamily="34" charset="0"/>
              <a:buChar char="•"/>
            </a:pPr>
            <a:r>
              <a:rPr lang="en-US" dirty="0" smtClean="0"/>
              <a:t>Cataract surgery target for Tamil Nadu is 4,18,400 and 1,58,385 has been achieved</a:t>
            </a:r>
          </a:p>
          <a:p>
            <a:pPr algn="just" fontAlgn="base">
              <a:lnSpc>
                <a:spcPct val="150000"/>
              </a:lnSpc>
              <a:spcBef>
                <a:spcPct val="0"/>
              </a:spcBef>
              <a:spcAft>
                <a:spcPct val="0"/>
              </a:spcAft>
              <a:buFont typeface="Arial" pitchFamily="34" charset="0"/>
              <a:buChar char="•"/>
            </a:pPr>
            <a:r>
              <a:rPr lang="en-US" dirty="0" smtClean="0"/>
              <a:t>Land-based setting in Tamil Nadu are able to handle only 50% of the cataract cases</a:t>
            </a:r>
          </a:p>
          <a:p>
            <a:pPr algn="just" fontAlgn="base">
              <a:lnSpc>
                <a:spcPct val="150000"/>
              </a:lnSpc>
              <a:spcBef>
                <a:spcPct val="0"/>
              </a:spcBef>
              <a:spcAft>
                <a:spcPct val="0"/>
              </a:spcAft>
              <a:buFont typeface="Arial" pitchFamily="34" charset="0"/>
              <a:buChar char="•"/>
            </a:pPr>
            <a:r>
              <a:rPr lang="en-US" dirty="0" smtClean="0"/>
              <a:t>MESU in a phased manner could handle the rest 50% of cataract cases</a:t>
            </a:r>
          </a:p>
        </p:txBody>
      </p:sp>
      <p:graphicFrame>
        <p:nvGraphicFramePr>
          <p:cNvPr id="3" name="Table 2"/>
          <p:cNvGraphicFramePr>
            <a:graphicFrameLocks noGrp="1"/>
          </p:cNvGraphicFramePr>
          <p:nvPr/>
        </p:nvGraphicFramePr>
        <p:xfrm>
          <a:off x="1371600" y="1828800"/>
          <a:ext cx="5867400" cy="1828801"/>
        </p:xfrm>
        <a:graphic>
          <a:graphicData uri="http://schemas.openxmlformats.org/drawingml/2006/table">
            <a:tbl>
              <a:tblPr firstRow="1" bandRow="1">
                <a:tableStyleId>{5C22544A-7EE6-4342-B048-85BDC9FD1C3A}</a:tableStyleId>
              </a:tblPr>
              <a:tblGrid>
                <a:gridCol w="1466850"/>
                <a:gridCol w="1466850"/>
                <a:gridCol w="1466850"/>
                <a:gridCol w="1466850"/>
              </a:tblGrid>
              <a:tr h="667909">
                <a:tc>
                  <a:txBody>
                    <a:bodyPr/>
                    <a:lstStyle/>
                    <a:p>
                      <a:endParaRPr lang="en-IN" dirty="0"/>
                    </a:p>
                  </a:txBody>
                  <a:tcPr/>
                </a:tc>
                <a:tc>
                  <a:txBody>
                    <a:bodyPr/>
                    <a:lstStyle/>
                    <a:p>
                      <a:r>
                        <a:rPr lang="en-US" dirty="0" smtClean="0"/>
                        <a:t>Cases</a:t>
                      </a:r>
                      <a:endParaRPr lang="en-IN" dirty="0"/>
                    </a:p>
                  </a:txBody>
                  <a:tcPr/>
                </a:tc>
                <a:tc>
                  <a:txBody>
                    <a:bodyPr/>
                    <a:lstStyle/>
                    <a:p>
                      <a:r>
                        <a:rPr lang="en-US" dirty="0" smtClean="0"/>
                        <a:t>Number of Districts</a:t>
                      </a:r>
                      <a:endParaRPr lang="en-IN" dirty="0"/>
                    </a:p>
                  </a:txBody>
                  <a:tcPr/>
                </a:tc>
                <a:tc>
                  <a:txBody>
                    <a:bodyPr/>
                    <a:lstStyle/>
                    <a:p>
                      <a:r>
                        <a:rPr lang="en-US" dirty="0" smtClean="0"/>
                        <a:t>Total Cases</a:t>
                      </a:r>
                      <a:endParaRPr lang="en-IN" dirty="0"/>
                    </a:p>
                  </a:txBody>
                  <a:tcPr/>
                </a:tc>
              </a:tr>
              <a:tr h="386964">
                <a:tc>
                  <a:txBody>
                    <a:bodyPr/>
                    <a:lstStyle/>
                    <a:p>
                      <a:r>
                        <a:rPr lang="en-US" dirty="0" smtClean="0"/>
                        <a:t>Phase</a:t>
                      </a:r>
                      <a:r>
                        <a:rPr lang="en-US" baseline="0" dirty="0" smtClean="0"/>
                        <a:t> I</a:t>
                      </a:r>
                      <a:endParaRPr lang="en-IN" dirty="0"/>
                    </a:p>
                  </a:txBody>
                  <a:tcPr/>
                </a:tc>
                <a:tc>
                  <a:txBody>
                    <a:bodyPr/>
                    <a:lstStyle/>
                    <a:p>
                      <a:r>
                        <a:rPr lang="en-US" dirty="0" smtClean="0"/>
                        <a:t>3000</a:t>
                      </a:r>
                      <a:endParaRPr lang="en-IN" dirty="0"/>
                    </a:p>
                  </a:txBody>
                  <a:tcPr/>
                </a:tc>
                <a:tc>
                  <a:txBody>
                    <a:bodyPr/>
                    <a:lstStyle/>
                    <a:p>
                      <a:r>
                        <a:rPr lang="en-US" dirty="0" smtClean="0"/>
                        <a:t>10</a:t>
                      </a:r>
                      <a:endParaRPr lang="en-IN" dirty="0"/>
                    </a:p>
                  </a:txBody>
                  <a:tcPr/>
                </a:tc>
                <a:tc>
                  <a:txBody>
                    <a:bodyPr/>
                    <a:lstStyle/>
                    <a:p>
                      <a:r>
                        <a:rPr lang="en-US" dirty="0" smtClean="0"/>
                        <a:t>30,000</a:t>
                      </a:r>
                      <a:endParaRPr lang="en-IN" dirty="0"/>
                    </a:p>
                  </a:txBody>
                  <a:tcPr/>
                </a:tc>
              </a:tr>
              <a:tr h="386964">
                <a:tc>
                  <a:txBody>
                    <a:bodyPr/>
                    <a:lstStyle/>
                    <a:p>
                      <a:r>
                        <a:rPr lang="en-US" dirty="0" smtClean="0"/>
                        <a:t>Phase II</a:t>
                      </a:r>
                      <a:endParaRPr lang="en-IN" dirty="0"/>
                    </a:p>
                  </a:txBody>
                  <a:tcPr/>
                </a:tc>
                <a:tc>
                  <a:txBody>
                    <a:bodyPr/>
                    <a:lstStyle/>
                    <a:p>
                      <a:r>
                        <a:rPr lang="en-US" dirty="0" smtClean="0"/>
                        <a:t>3000</a:t>
                      </a:r>
                      <a:endParaRPr lang="en-IN" dirty="0"/>
                    </a:p>
                  </a:txBody>
                  <a:tcPr/>
                </a:tc>
                <a:tc>
                  <a:txBody>
                    <a:bodyPr/>
                    <a:lstStyle/>
                    <a:p>
                      <a:r>
                        <a:rPr lang="en-US" dirty="0" smtClean="0"/>
                        <a:t>10</a:t>
                      </a:r>
                      <a:endParaRPr lang="en-IN" dirty="0"/>
                    </a:p>
                  </a:txBody>
                  <a:tcPr/>
                </a:tc>
                <a:tc>
                  <a:txBody>
                    <a:bodyPr/>
                    <a:lstStyle/>
                    <a:p>
                      <a:r>
                        <a:rPr lang="en-US" dirty="0" smtClean="0"/>
                        <a:t>30,000</a:t>
                      </a:r>
                      <a:endParaRPr lang="en-IN" dirty="0"/>
                    </a:p>
                  </a:txBody>
                  <a:tcPr/>
                </a:tc>
              </a:tr>
              <a:tr h="386964">
                <a:tc>
                  <a:txBody>
                    <a:bodyPr/>
                    <a:lstStyle/>
                    <a:p>
                      <a:r>
                        <a:rPr lang="en-US" dirty="0" smtClean="0"/>
                        <a:t>Phase III</a:t>
                      </a:r>
                      <a:endParaRPr lang="en-IN" dirty="0"/>
                    </a:p>
                  </a:txBody>
                  <a:tcPr/>
                </a:tc>
                <a:tc>
                  <a:txBody>
                    <a:bodyPr/>
                    <a:lstStyle/>
                    <a:p>
                      <a:r>
                        <a:rPr lang="en-US" dirty="0" smtClean="0"/>
                        <a:t>3000</a:t>
                      </a:r>
                      <a:endParaRPr lang="en-IN" dirty="0"/>
                    </a:p>
                  </a:txBody>
                  <a:tcPr/>
                </a:tc>
                <a:tc>
                  <a:txBody>
                    <a:bodyPr/>
                    <a:lstStyle/>
                    <a:p>
                      <a:r>
                        <a:rPr lang="en-US" dirty="0" smtClean="0"/>
                        <a:t>12</a:t>
                      </a:r>
                      <a:endParaRPr lang="en-IN" dirty="0"/>
                    </a:p>
                  </a:txBody>
                  <a:tcPr/>
                </a:tc>
                <a:tc>
                  <a:txBody>
                    <a:bodyPr/>
                    <a:lstStyle/>
                    <a:p>
                      <a:r>
                        <a:rPr lang="en-US" dirty="0" smtClean="0"/>
                        <a:t>30,000</a:t>
                      </a:r>
                      <a:endParaRPr lang="en-IN" dirty="0"/>
                    </a:p>
                  </a:txBody>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0" y="0"/>
            <a:ext cx="9144000" cy="62324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BUDGET OUTLAY</a:t>
            </a:r>
          </a:p>
          <a:p>
            <a:pPr marR="0" lvl="0" indent="0" fontAlgn="base">
              <a:lnSpc>
                <a:spcPct val="100000"/>
              </a:lnSpc>
              <a:spcBef>
                <a:spcPct val="0"/>
              </a:spcBef>
              <a:spcAft>
                <a:spcPct val="0"/>
              </a:spcAft>
              <a:buClrTx/>
              <a:buSzTx/>
              <a:buFontTx/>
              <a:buNone/>
              <a:tabLst/>
            </a:pPr>
            <a:endParaRPr lang="en-US" u="sng" dirty="0" smtClean="0"/>
          </a:p>
          <a:p>
            <a:pPr marR="0" lvl="0" indent="0" fontAlgn="base">
              <a:lnSpc>
                <a:spcPct val="100000"/>
              </a:lnSpc>
              <a:spcBef>
                <a:spcPct val="0"/>
              </a:spcBef>
              <a:spcAft>
                <a:spcPct val="0"/>
              </a:spcAft>
              <a:buClrTx/>
              <a:buSzTx/>
              <a:buFontTx/>
              <a:buNone/>
              <a:tabLst/>
            </a:pPr>
            <a:endParaRPr lang="en-US" u="sng" dirty="0" smtClean="0"/>
          </a:p>
          <a:p>
            <a:pPr marR="0" lvl="0" indent="0" fontAlgn="base">
              <a:lnSpc>
                <a:spcPct val="100000"/>
              </a:lnSpc>
              <a:spcBef>
                <a:spcPct val="0"/>
              </a:spcBef>
              <a:spcAft>
                <a:spcPct val="0"/>
              </a:spcAft>
              <a:buClrTx/>
              <a:buSzTx/>
              <a:buFontTx/>
              <a:buNone/>
              <a:tabLst/>
            </a:pPr>
            <a:r>
              <a:rPr lang="en-US" u="sng" dirty="0" smtClean="0"/>
              <a:t>Phase- I:</a:t>
            </a:r>
          </a:p>
          <a:p>
            <a:pPr fontAlgn="base">
              <a:spcBef>
                <a:spcPct val="0"/>
              </a:spcBef>
              <a:spcAft>
                <a:spcPct val="0"/>
              </a:spcAft>
            </a:pPr>
            <a:r>
              <a:rPr lang="en-US" dirty="0" smtClean="0"/>
              <a:t>Total cost incurred in 10 districts in phase– I = ₨. 15.93 </a:t>
            </a:r>
            <a:r>
              <a:rPr lang="en-US" dirty="0" err="1" smtClean="0"/>
              <a:t>crores</a:t>
            </a:r>
            <a:r>
              <a:rPr lang="en-US" dirty="0" smtClean="0"/>
              <a:t>/annum</a:t>
            </a:r>
            <a:endParaRPr lang="en-IN" dirty="0" smtClean="0"/>
          </a:p>
          <a:p>
            <a:pPr fontAlgn="base">
              <a:spcBef>
                <a:spcPct val="0"/>
              </a:spcBef>
              <a:spcAft>
                <a:spcPct val="0"/>
              </a:spcAft>
            </a:pPr>
            <a:r>
              <a:rPr lang="en-US" u="sng" dirty="0" smtClean="0"/>
              <a:t>Phase- II:</a:t>
            </a:r>
            <a:endParaRPr lang="en-IN" dirty="0" smtClean="0"/>
          </a:p>
          <a:p>
            <a:pPr fontAlgn="base">
              <a:spcBef>
                <a:spcPct val="0"/>
              </a:spcBef>
              <a:spcAft>
                <a:spcPct val="0"/>
              </a:spcAft>
            </a:pPr>
            <a:r>
              <a:rPr lang="en-US" dirty="0" smtClean="0"/>
              <a:t>Total cost incurred in 10 districts in phase–II= ₨. 14.36 </a:t>
            </a:r>
            <a:r>
              <a:rPr lang="en-US" dirty="0" err="1" smtClean="0"/>
              <a:t>crores</a:t>
            </a:r>
            <a:r>
              <a:rPr lang="en-US" dirty="0" smtClean="0"/>
              <a:t>/annum</a:t>
            </a:r>
            <a:endParaRPr lang="en-IN" dirty="0" smtClean="0"/>
          </a:p>
          <a:p>
            <a:pPr fontAlgn="base">
              <a:spcBef>
                <a:spcPct val="0"/>
              </a:spcBef>
              <a:spcAft>
                <a:spcPct val="0"/>
              </a:spcAft>
            </a:pPr>
            <a:r>
              <a:rPr lang="en-US" u="sng" dirty="0" smtClean="0"/>
              <a:t>Phase- III:</a:t>
            </a:r>
            <a:endParaRPr lang="en-IN" dirty="0" smtClean="0"/>
          </a:p>
          <a:p>
            <a:pPr fontAlgn="base">
              <a:spcBef>
                <a:spcPct val="0"/>
              </a:spcBef>
              <a:spcAft>
                <a:spcPct val="0"/>
              </a:spcAft>
            </a:pPr>
            <a:r>
              <a:rPr lang="en-US" dirty="0" smtClean="0"/>
              <a:t>Total cost incurred in 10 districts in phase– III= ₨. 15.17 </a:t>
            </a:r>
            <a:r>
              <a:rPr lang="en-US" dirty="0" err="1" smtClean="0"/>
              <a:t>crores</a:t>
            </a:r>
            <a:r>
              <a:rPr lang="en-US" dirty="0" smtClean="0"/>
              <a:t>/annum</a:t>
            </a:r>
            <a:endParaRPr lang="en-IN" dirty="0" smtClean="0"/>
          </a:p>
          <a:p>
            <a:pPr marR="0" lvl="0" indent="0" fontAlgn="base">
              <a:lnSpc>
                <a:spcPct val="100000"/>
              </a:lnSpc>
              <a:spcBef>
                <a:spcPct val="0"/>
              </a:spcBef>
              <a:spcAft>
                <a:spcPct val="0"/>
              </a:spcAft>
              <a:buClrTx/>
              <a:buSzTx/>
              <a:buFontTx/>
              <a:buNone/>
              <a:tabLst/>
            </a:pPr>
            <a:endParaRPr lang="en-US" dirty="0" smtClean="0"/>
          </a:p>
          <a:p>
            <a:pPr marR="0" lvl="0" indent="0" fontAlgn="base">
              <a:lnSpc>
                <a:spcPct val="100000"/>
              </a:lnSpc>
              <a:spcBef>
                <a:spcPct val="0"/>
              </a:spcBef>
              <a:spcAft>
                <a:spcPct val="0"/>
              </a:spcAft>
              <a:buClrTx/>
              <a:buSzTx/>
              <a:buFontTx/>
              <a:buNone/>
              <a:tabLst/>
            </a:pPr>
            <a:r>
              <a:rPr lang="en-US" dirty="0" smtClean="0"/>
              <a:t>Total Budget for all the three phases:</a:t>
            </a:r>
          </a:p>
          <a:p>
            <a:pPr marR="0" lvl="0" indent="0" fontAlgn="base">
              <a:lnSpc>
                <a:spcPct val="100000"/>
              </a:lnSpc>
              <a:spcBef>
                <a:spcPct val="0"/>
              </a:spcBef>
              <a:spcAft>
                <a:spcPct val="0"/>
              </a:spcAft>
              <a:buClrTx/>
              <a:buSzTx/>
              <a:buFontTx/>
              <a:buNone/>
              <a:tabLst/>
            </a:pPr>
            <a:r>
              <a:rPr lang="en-US" dirty="0" smtClean="0"/>
              <a:t>₨. (15.93 + 14.36 + 15.17 </a:t>
            </a:r>
            <a:r>
              <a:rPr lang="en-US" dirty="0" err="1" smtClean="0"/>
              <a:t>crores</a:t>
            </a:r>
            <a:r>
              <a:rPr lang="en-US" dirty="0" smtClean="0"/>
              <a:t>) = </a:t>
            </a:r>
            <a:r>
              <a:rPr lang="en-US" b="1" dirty="0" smtClean="0"/>
              <a:t>₨. 45.46 </a:t>
            </a:r>
            <a:r>
              <a:rPr lang="en-US" b="1" dirty="0" err="1" smtClean="0"/>
              <a:t>crores</a:t>
            </a:r>
            <a:endParaRPr lang="en-US" b="1" dirty="0" smtClean="0"/>
          </a:p>
          <a:p>
            <a:pPr marR="0" lvl="0" indent="0" fontAlgn="base">
              <a:lnSpc>
                <a:spcPct val="100000"/>
              </a:lnSpc>
              <a:spcBef>
                <a:spcPct val="0"/>
              </a:spcBef>
              <a:spcAft>
                <a:spcPct val="0"/>
              </a:spcAft>
              <a:buClrTx/>
              <a:buSzTx/>
              <a:buFontTx/>
              <a:buNone/>
              <a:tabLst/>
            </a:pPr>
            <a:endParaRPr lang="en-US" b="1" dirty="0" smtClean="0"/>
          </a:p>
          <a:p>
            <a:pPr marR="0" lvl="0" indent="0" fontAlgn="base">
              <a:lnSpc>
                <a:spcPct val="150000"/>
              </a:lnSpc>
              <a:spcBef>
                <a:spcPct val="0"/>
              </a:spcBef>
              <a:spcAft>
                <a:spcPct val="0"/>
              </a:spcAft>
              <a:buClrTx/>
              <a:buSzTx/>
              <a:buFont typeface="Arial" pitchFamily="34" charset="0"/>
              <a:buChar char="•"/>
              <a:tabLst/>
            </a:pPr>
            <a:r>
              <a:rPr lang="en-US" dirty="0" smtClean="0"/>
              <a:t>Total State health budget for 2012-13 = ₨.5,569.28 </a:t>
            </a:r>
            <a:r>
              <a:rPr lang="en-US" dirty="0" err="1" smtClean="0"/>
              <a:t>crores</a:t>
            </a:r>
            <a:endParaRPr lang="en-US" dirty="0" smtClean="0"/>
          </a:p>
          <a:p>
            <a:pPr fontAlgn="base">
              <a:lnSpc>
                <a:spcPct val="150000"/>
              </a:lnSpc>
              <a:spcBef>
                <a:spcPct val="0"/>
              </a:spcBef>
              <a:spcAft>
                <a:spcPct val="0"/>
              </a:spcAft>
              <a:buFont typeface="Arial" pitchFamily="34" charset="0"/>
              <a:buChar char="•"/>
            </a:pPr>
            <a:r>
              <a:rPr lang="en-US" b="1" dirty="0" smtClean="0"/>
              <a:t>Total program cost in 1st year = 0.29 % of state health budget</a:t>
            </a:r>
            <a:r>
              <a:rPr lang="en-US" dirty="0" smtClean="0"/>
              <a:t>.</a:t>
            </a:r>
          </a:p>
          <a:p>
            <a:pPr fontAlgn="base">
              <a:lnSpc>
                <a:spcPct val="150000"/>
              </a:lnSpc>
              <a:spcBef>
                <a:spcPct val="0"/>
              </a:spcBef>
              <a:spcAft>
                <a:spcPct val="0"/>
              </a:spcAft>
              <a:buFont typeface="Arial" pitchFamily="34" charset="0"/>
              <a:buChar char="•"/>
            </a:pPr>
            <a:r>
              <a:rPr lang="en-US" dirty="0" smtClean="0"/>
              <a:t>With only 3% increase in the outlay of state annual health budget every year, </a:t>
            </a:r>
            <a:r>
              <a:rPr lang="en-US" b="1" dirty="0" smtClean="0"/>
              <a:t>total program cost for all the three phases = ₨. 45.46 </a:t>
            </a:r>
            <a:r>
              <a:rPr lang="en-US" b="1" dirty="0" err="1" smtClean="0"/>
              <a:t>crores</a:t>
            </a:r>
            <a:r>
              <a:rPr lang="en-US" b="1" dirty="0" smtClean="0"/>
              <a:t>/(5,569.28 + 5,736.36 + 5,908.45) </a:t>
            </a:r>
            <a:r>
              <a:rPr lang="en-US" b="1" dirty="0" err="1" smtClean="0"/>
              <a:t>crores</a:t>
            </a:r>
            <a:r>
              <a:rPr lang="en-US" b="1" dirty="0" smtClean="0"/>
              <a:t> = 0.26 % of state health budget over three years</a:t>
            </a:r>
            <a:endParaRPr lang="en-IN"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3477875"/>
          </a:xfrm>
          <a:prstGeom prst="rect">
            <a:avLst/>
          </a:prstGeom>
        </p:spPr>
        <p:txBody>
          <a:bodyPr wrap="square">
            <a:spAutoFit/>
          </a:bodyPr>
          <a:lstStyle/>
          <a:p>
            <a:pPr lvl="0" algn="ctr" fontAlgn="base">
              <a:spcBef>
                <a:spcPct val="0"/>
              </a:spcBef>
              <a:spcAft>
                <a:spcPct val="0"/>
              </a:spcAft>
            </a:pPr>
            <a:r>
              <a:rPr lang="en-US" sz="4800"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rPr>
              <a:t>COUNTRY ESTIMATES AND POLICY</a:t>
            </a:r>
          </a:p>
          <a:p>
            <a:pPr lvl="0" algn="ctr" fontAlgn="base">
              <a:spcBef>
                <a:spcPct val="0"/>
              </a:spcBef>
              <a:spcAft>
                <a:spcPct val="0"/>
              </a:spcAft>
            </a:pPr>
            <a:endParaRPr lang="en-US" sz="1600"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endParaRPr>
          </a:p>
          <a:p>
            <a:pPr lvl="0" algn="just" fontAlgn="base">
              <a:lnSpc>
                <a:spcPct val="150000"/>
              </a:lnSpc>
              <a:spcBef>
                <a:spcPct val="0"/>
              </a:spcBef>
              <a:spcAft>
                <a:spcPct val="0"/>
              </a:spcAft>
              <a:buFont typeface="Arial" pitchFamily="34" charset="0"/>
              <a:buChar char="•"/>
            </a:pPr>
            <a:r>
              <a:rPr lang="en-US" dirty="0" smtClean="0"/>
              <a:t>Prevalence of cataract blindness would decrease, but the number of cataract</a:t>
            </a:r>
          </a:p>
          <a:p>
            <a:pPr lvl="0" algn="just" fontAlgn="base">
              <a:lnSpc>
                <a:spcPct val="150000"/>
              </a:lnSpc>
              <a:spcBef>
                <a:spcPct val="0"/>
              </a:spcBef>
              <a:spcAft>
                <a:spcPct val="0"/>
              </a:spcAft>
            </a:pPr>
            <a:r>
              <a:rPr lang="en-US" dirty="0" smtClean="0"/>
              <a:t>  blind would increase from 7.75 million in 2001 to 8.25 million in 2020.</a:t>
            </a:r>
            <a:endParaRPr lang="en-US"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endParaRPr>
          </a:p>
          <a:p>
            <a:pPr lvl="0" algn="just" fontAlgn="base">
              <a:lnSpc>
                <a:spcPct val="150000"/>
              </a:lnSpc>
              <a:spcBef>
                <a:spcPct val="0"/>
              </a:spcBef>
              <a:spcAft>
                <a:spcPct val="0"/>
              </a:spcAft>
              <a:buFont typeface="Arial" pitchFamily="34" charset="0"/>
              <a:buChar char="•"/>
            </a:pPr>
            <a:r>
              <a:rPr lang="en-US" dirty="0" smtClean="0"/>
              <a:t>For people aged 50+ years, cataract surgery would double (3.38 million in</a:t>
            </a:r>
          </a:p>
          <a:p>
            <a:pPr lvl="0" algn="just" fontAlgn="base">
              <a:lnSpc>
                <a:spcPct val="150000"/>
              </a:lnSpc>
              <a:spcBef>
                <a:spcPct val="0"/>
              </a:spcBef>
              <a:spcAft>
                <a:spcPct val="0"/>
              </a:spcAft>
            </a:pPr>
            <a:r>
              <a:rPr lang="en-US" dirty="0" smtClean="0"/>
              <a:t>  2001 to 7.63 million in 2020)</a:t>
            </a:r>
          </a:p>
        </p:txBody>
      </p:sp>
      <p:graphicFrame>
        <p:nvGraphicFramePr>
          <p:cNvPr id="5" name="Table 4"/>
          <p:cNvGraphicFramePr>
            <a:graphicFrameLocks noGrp="1"/>
          </p:cNvGraphicFramePr>
          <p:nvPr/>
        </p:nvGraphicFramePr>
        <p:xfrm>
          <a:off x="685800" y="3657600"/>
          <a:ext cx="7924800" cy="1559560"/>
        </p:xfrm>
        <a:graphic>
          <a:graphicData uri="http://schemas.openxmlformats.org/drawingml/2006/table">
            <a:tbl>
              <a:tblPr firstRow="1" bandRow="1">
                <a:tableStyleId>{5C22544A-7EE6-4342-B048-85BDC9FD1C3A}</a:tableStyleId>
              </a:tblPr>
              <a:tblGrid>
                <a:gridCol w="1981200"/>
                <a:gridCol w="1981200"/>
                <a:gridCol w="1981200"/>
                <a:gridCol w="1981200"/>
              </a:tblGrid>
              <a:tr h="370840">
                <a:tc>
                  <a:txBody>
                    <a:bodyPr/>
                    <a:lstStyle/>
                    <a:p>
                      <a:r>
                        <a:rPr lang="en-US" dirty="0" smtClean="0"/>
                        <a:t>Cataract Cases Expected till 2020</a:t>
                      </a:r>
                      <a:endParaRPr lang="en-IN"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Cataract Cases Expected till 2015</a:t>
                      </a:r>
                      <a:endParaRPr lang="en-IN" dirty="0" smtClean="0"/>
                    </a:p>
                    <a:p>
                      <a:endParaRPr lang="en-IN" dirty="0"/>
                    </a:p>
                  </a:txBody>
                  <a:tcPr/>
                </a:tc>
                <a:tc>
                  <a:txBody>
                    <a:bodyPr/>
                    <a:lstStyle/>
                    <a:p>
                      <a:r>
                        <a:rPr lang="en-US" dirty="0" smtClean="0"/>
                        <a:t>Cataract load per annum for next 3 years (2013-2015) </a:t>
                      </a:r>
                      <a:endParaRPr lang="en-IN" dirty="0"/>
                    </a:p>
                  </a:txBody>
                  <a:tcPr/>
                </a:tc>
                <a:tc>
                  <a:txBody>
                    <a:bodyPr/>
                    <a:lstStyle/>
                    <a:p>
                      <a:r>
                        <a:rPr lang="en-US" dirty="0" smtClean="0"/>
                        <a:t>Cataract load per annum (country wide) </a:t>
                      </a:r>
                      <a:endParaRPr lang="en-IN" dirty="0"/>
                    </a:p>
                  </a:txBody>
                  <a:tcPr/>
                </a:tc>
              </a:tr>
              <a:tr h="370840">
                <a:tc>
                  <a:txBody>
                    <a:bodyPr/>
                    <a:lstStyle/>
                    <a:p>
                      <a:r>
                        <a:rPr lang="en-US" dirty="0" smtClean="0"/>
                        <a:t>82.52 </a:t>
                      </a:r>
                      <a:r>
                        <a:rPr lang="en-US" dirty="0" err="1" smtClean="0"/>
                        <a:t>lakhs</a:t>
                      </a:r>
                      <a:endParaRPr lang="en-IN" dirty="0"/>
                    </a:p>
                  </a:txBody>
                  <a:tcPr/>
                </a:tc>
                <a:tc>
                  <a:txBody>
                    <a:bodyPr/>
                    <a:lstStyle/>
                    <a:p>
                      <a:r>
                        <a:rPr lang="en-US" dirty="0" smtClean="0"/>
                        <a:t>78.28 </a:t>
                      </a:r>
                      <a:r>
                        <a:rPr lang="en-US" dirty="0" err="1" smtClean="0"/>
                        <a:t>lakhs</a:t>
                      </a:r>
                      <a:endParaRPr lang="en-IN" dirty="0"/>
                    </a:p>
                  </a:txBody>
                  <a:tcPr/>
                </a:tc>
                <a:tc>
                  <a:txBody>
                    <a:bodyPr/>
                    <a:lstStyle/>
                    <a:p>
                      <a:r>
                        <a:rPr lang="en-US" dirty="0" smtClean="0"/>
                        <a:t>78.28 </a:t>
                      </a:r>
                      <a:r>
                        <a:rPr lang="en-US" dirty="0" err="1" smtClean="0"/>
                        <a:t>lakhs</a:t>
                      </a:r>
                      <a:endParaRPr lang="en-IN" dirty="0"/>
                    </a:p>
                  </a:txBody>
                  <a:tcPr/>
                </a:tc>
                <a:tc>
                  <a:txBody>
                    <a:bodyPr/>
                    <a:lstStyle/>
                    <a:p>
                      <a:r>
                        <a:rPr lang="en-US" dirty="0" smtClean="0"/>
                        <a:t>26.06 </a:t>
                      </a:r>
                      <a:r>
                        <a:rPr lang="en-US" dirty="0" err="1" smtClean="0"/>
                        <a:t>lakhs</a:t>
                      </a:r>
                      <a:endParaRPr lang="en-IN" dirty="0"/>
                    </a:p>
                  </a:txBody>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ChangeArrowheads="1"/>
          </p:cNvSpPr>
          <p:nvPr/>
        </p:nvSpPr>
        <p:spPr bwMode="auto">
          <a:xfrm>
            <a:off x="0" y="107721"/>
            <a:ext cx="91440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n-US" sz="4000" b="1" dirty="0" smtClean="0">
                <a:ln w="10541" cmpd="sng">
                  <a:solidFill>
                    <a:srgbClr val="2DA2BF">
                      <a:shade val="88000"/>
                      <a:satMod val="110000"/>
                    </a:srgbClr>
                  </a:solidFill>
                  <a:prstDash val="solid"/>
                </a:ln>
                <a:gradFill>
                  <a:gsLst>
                    <a:gs pos="0">
                      <a:srgbClr val="2DA2BF">
                        <a:tint val="40000"/>
                        <a:satMod val="250000"/>
                      </a:srgbClr>
                    </a:gs>
                    <a:gs pos="9000">
                      <a:srgbClr val="2DA2BF">
                        <a:tint val="52000"/>
                        <a:satMod val="300000"/>
                      </a:srgbClr>
                    </a:gs>
                    <a:gs pos="50000">
                      <a:srgbClr val="2DA2BF">
                        <a:shade val="20000"/>
                        <a:satMod val="300000"/>
                      </a:srgbClr>
                    </a:gs>
                    <a:gs pos="79000">
                      <a:srgbClr val="2DA2BF">
                        <a:tint val="52000"/>
                        <a:satMod val="300000"/>
                      </a:srgbClr>
                    </a:gs>
                    <a:gs pos="100000">
                      <a:srgbClr val="2DA2BF">
                        <a:tint val="40000"/>
                        <a:satMod val="250000"/>
                      </a:srgbClr>
                    </a:gs>
                  </a:gsLst>
                  <a:lin ang="5400000"/>
                </a:gradFill>
              </a:rPr>
              <a:t>Contd..</a:t>
            </a:r>
          </a:p>
          <a:p>
            <a:endParaRPr lang="en-US" dirty="0" smtClean="0"/>
          </a:p>
          <a:p>
            <a:r>
              <a:rPr lang="en-US" dirty="0" smtClean="0"/>
              <a:t>If MESU can handle 50% of these cases in an outreach program, then number of cases = 13.04 </a:t>
            </a:r>
            <a:r>
              <a:rPr lang="en-US" dirty="0" err="1" smtClean="0"/>
              <a:t>lakhs</a:t>
            </a:r>
            <a:r>
              <a:rPr lang="en-US" dirty="0" smtClean="0"/>
              <a:t>/annum= 2,032 cases/district/annum</a:t>
            </a:r>
          </a:p>
          <a:p>
            <a:endParaRPr lang="en-US" dirty="0" smtClean="0"/>
          </a:p>
          <a:p>
            <a:r>
              <a:rPr lang="en-US" dirty="0" smtClean="0"/>
              <a:t>MESU capacity (throughput) = 3,000 cases</a:t>
            </a:r>
          </a:p>
          <a:p>
            <a:endParaRPr lang="en-US" dirty="0" smtClean="0"/>
          </a:p>
          <a:p>
            <a:r>
              <a:rPr lang="en-US" dirty="0" smtClean="0"/>
              <a:t>Total  cost  incurred  at  Net  Present  Value  of  money  in  phase-I  (1st    year  -  64  districts)</a:t>
            </a:r>
          </a:p>
          <a:p>
            <a:endParaRPr lang="en-IN" dirty="0" smtClean="0"/>
          </a:p>
          <a:p>
            <a:r>
              <a:rPr lang="en-US" dirty="0" smtClean="0"/>
              <a:t>= ₨. 15,171,653 x 64 = ₨. 1.517 </a:t>
            </a:r>
            <a:r>
              <a:rPr lang="en-US" dirty="0" err="1" smtClean="0"/>
              <a:t>crores</a:t>
            </a:r>
            <a:r>
              <a:rPr lang="en-US" dirty="0" smtClean="0"/>
              <a:t> x 64 districts = ₨. 97.088 </a:t>
            </a:r>
            <a:r>
              <a:rPr lang="en-US" dirty="0" err="1" smtClean="0"/>
              <a:t>crores</a:t>
            </a:r>
            <a:endParaRPr lang="en-US" dirty="0" smtClean="0"/>
          </a:p>
          <a:p>
            <a:endParaRPr lang="en-US" dirty="0" smtClean="0"/>
          </a:p>
          <a:p>
            <a:r>
              <a:rPr lang="en-US" dirty="0" smtClean="0"/>
              <a:t>Total planned outlay in 2012-13 for health= ₨. 30,477 </a:t>
            </a:r>
            <a:r>
              <a:rPr lang="en-US" dirty="0" err="1" smtClean="0"/>
              <a:t>crores</a:t>
            </a:r>
            <a:endParaRPr lang="en-IN" dirty="0" smtClean="0"/>
          </a:p>
          <a:p>
            <a:endParaRPr lang="en-US" b="1" dirty="0" smtClean="0"/>
          </a:p>
          <a:p>
            <a:endParaRPr lang="en-US" b="1" dirty="0" smtClean="0"/>
          </a:p>
          <a:p>
            <a:r>
              <a:rPr lang="en-US" b="1" dirty="0" smtClean="0"/>
              <a:t>Percentage of annual budget required towards MESU as part of NPCB = 0.32% of annual health budget</a:t>
            </a:r>
            <a:endParaRPr lang="en-IN" dirty="0" smtClean="0"/>
          </a:p>
          <a:p>
            <a:endParaRPr lang="en-IN" dirty="0" smtClean="0"/>
          </a:p>
          <a:p>
            <a:pPr algn="just" fontAlgn="base">
              <a:spcBef>
                <a:spcPct val="0"/>
              </a:spcBef>
              <a:spcAft>
                <a:spcPct val="0"/>
              </a:spcAft>
            </a:pPr>
            <a:endParaRPr lang="en-US" dirty="0" smtClean="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ChangeArrowheads="1"/>
          </p:cNvSpPr>
          <p:nvPr/>
        </p:nvSpPr>
        <p:spPr bwMode="auto">
          <a:xfrm>
            <a:off x="0" y="0"/>
            <a:ext cx="9144000"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OPERATIONAL PLAN</a:t>
            </a:r>
          </a:p>
          <a:p>
            <a:pPr marR="0" lvl="0" indent="0" algn="ctr" fontAlgn="base">
              <a:lnSpc>
                <a:spcPct val="100000"/>
              </a:lnSpc>
              <a:spcBef>
                <a:spcPct val="0"/>
              </a:spcBef>
              <a:spcAft>
                <a:spcPct val="0"/>
              </a:spcAft>
              <a:buClrTx/>
              <a:buSzTx/>
              <a:buFontTx/>
              <a:buNone/>
              <a:tabLst/>
            </a:pPr>
            <a:endParaRPr lang="en-US" sz="2800" b="1" dirty="0" smtClean="0"/>
          </a:p>
          <a:p>
            <a:pPr marR="0" lvl="0" indent="0" algn="just" fontAlgn="base">
              <a:lnSpc>
                <a:spcPct val="150000"/>
              </a:lnSpc>
              <a:spcBef>
                <a:spcPct val="0"/>
              </a:spcBef>
              <a:spcAft>
                <a:spcPct val="0"/>
              </a:spcAft>
              <a:buClrTx/>
              <a:buSzTx/>
              <a:buFont typeface="Arial" pitchFamily="34" charset="0"/>
              <a:buChar char="•"/>
              <a:tabLst/>
            </a:pPr>
            <a:r>
              <a:rPr lang="en-US" dirty="0" smtClean="0"/>
              <a:t>Could be attached to each district hospital for proper upkeep</a:t>
            </a:r>
          </a:p>
          <a:p>
            <a:pPr marR="0" lvl="0" indent="0" algn="just" fontAlgn="base">
              <a:lnSpc>
                <a:spcPct val="150000"/>
              </a:lnSpc>
              <a:spcBef>
                <a:spcPct val="0"/>
              </a:spcBef>
              <a:spcAft>
                <a:spcPct val="0"/>
              </a:spcAft>
              <a:buClrTx/>
              <a:buSzTx/>
              <a:buFont typeface="Arial" pitchFamily="34" charset="0"/>
              <a:buChar char="•"/>
              <a:tabLst/>
            </a:pPr>
            <a:r>
              <a:rPr lang="en-US" dirty="0" smtClean="0"/>
              <a:t>Cost effectiveness estimates suggest that it is desirable to have it performed</a:t>
            </a:r>
          </a:p>
          <a:p>
            <a:pPr marR="0" lvl="0" indent="0" algn="just" fontAlgn="base">
              <a:lnSpc>
                <a:spcPct val="150000"/>
              </a:lnSpc>
              <a:spcBef>
                <a:spcPct val="0"/>
              </a:spcBef>
              <a:spcAft>
                <a:spcPct val="0"/>
              </a:spcAft>
              <a:buClrTx/>
              <a:buSzTx/>
              <a:tabLst/>
            </a:pPr>
            <a:r>
              <a:rPr lang="en-US" dirty="0" smtClean="0"/>
              <a:t>  under USD60 (equivalent to ₨. 3,000) while in land-based hospital it is</a:t>
            </a:r>
          </a:p>
          <a:p>
            <a:pPr marR="0" lvl="0" indent="0" algn="just" fontAlgn="base">
              <a:lnSpc>
                <a:spcPct val="150000"/>
              </a:lnSpc>
              <a:spcBef>
                <a:spcPct val="0"/>
              </a:spcBef>
              <a:spcAft>
                <a:spcPct val="0"/>
              </a:spcAft>
              <a:buClrTx/>
              <a:buSzTx/>
              <a:tabLst/>
            </a:pPr>
            <a:r>
              <a:rPr lang="en-US" dirty="0" smtClean="0"/>
              <a:t>  ₨.8,000 to ₨.35,000 in private hospitals.</a:t>
            </a:r>
          </a:p>
          <a:p>
            <a:pPr algn="just" fontAlgn="base">
              <a:lnSpc>
                <a:spcPct val="150000"/>
              </a:lnSpc>
              <a:spcBef>
                <a:spcPct val="0"/>
              </a:spcBef>
              <a:spcAft>
                <a:spcPct val="0"/>
              </a:spcAft>
              <a:buFont typeface="Arial" pitchFamily="34" charset="0"/>
              <a:buChar char="•"/>
            </a:pPr>
            <a:r>
              <a:rPr lang="en-US" dirty="0" smtClean="0"/>
              <a:t>A timely intervention of an MESU/outreach program mode will reduce the</a:t>
            </a:r>
          </a:p>
          <a:p>
            <a:pPr algn="just" fontAlgn="base">
              <a:lnSpc>
                <a:spcPct val="150000"/>
              </a:lnSpc>
              <a:spcBef>
                <a:spcPct val="0"/>
              </a:spcBef>
              <a:spcAft>
                <a:spcPct val="0"/>
              </a:spcAft>
            </a:pPr>
            <a:r>
              <a:rPr lang="en-US" dirty="0" smtClean="0"/>
              <a:t> burden of surgical load on Indian public hospitals</a:t>
            </a:r>
          </a:p>
          <a:p>
            <a:pPr algn="just" fontAlgn="base">
              <a:lnSpc>
                <a:spcPct val="150000"/>
              </a:lnSpc>
              <a:spcBef>
                <a:spcPct val="0"/>
              </a:spcBef>
              <a:spcAft>
                <a:spcPct val="0"/>
              </a:spcAft>
              <a:buFont typeface="Arial" pitchFamily="34" charset="0"/>
              <a:buChar char="•"/>
            </a:pPr>
            <a:r>
              <a:rPr lang="en-US" dirty="0" smtClean="0"/>
              <a:t>Will decline the  out  of pocket expenditure made by the rural population in</a:t>
            </a:r>
          </a:p>
          <a:p>
            <a:pPr algn="just" fontAlgn="base">
              <a:lnSpc>
                <a:spcPct val="150000"/>
              </a:lnSpc>
              <a:spcBef>
                <a:spcPct val="0"/>
              </a:spcBef>
              <a:spcAft>
                <a:spcPct val="0"/>
              </a:spcAft>
            </a:pPr>
            <a:r>
              <a:rPr lang="en-US" dirty="0" smtClean="0"/>
              <a:t>  seeking such surgical care.</a:t>
            </a:r>
            <a:endParaRPr lang="en-IN"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304800" y="1219200"/>
            <a:ext cx="85344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CASE STUDY</a:t>
            </a:r>
          </a:p>
          <a:p>
            <a:pPr algn="just" fontAlgn="base">
              <a:spcBef>
                <a:spcPct val="0"/>
              </a:spcBef>
              <a:spcAft>
                <a:spcPct val="0"/>
              </a:spcAft>
            </a:pPr>
            <a:endParaRPr lang="en-US" b="1" dirty="0" smtClean="0">
              <a:ea typeface="Calibri" pitchFamily="34" charset="0"/>
              <a:cs typeface="Times New Roman" pitchFamily="18" charset="0"/>
            </a:endParaRPr>
          </a:p>
          <a:p>
            <a:pPr algn="ctr" fontAlgn="base">
              <a:spcBef>
                <a:spcPct val="0"/>
              </a:spcBef>
              <a:spcAft>
                <a:spcPct val="0"/>
              </a:spcAft>
            </a:pPr>
            <a:r>
              <a:rPr lang="en-IN" b="1" dirty="0" smtClean="0"/>
              <a:t>To Understand the Usability of m-Health among the IT Professionals of Chennai and their Health-Seeking Behaviour</a:t>
            </a:r>
            <a:endParaRPr lang="en-IN" dirty="0" smtClean="0"/>
          </a:p>
          <a:p>
            <a:pPr algn="just" fontAlgn="base">
              <a:spcBef>
                <a:spcPct val="0"/>
              </a:spcBef>
              <a:spcAft>
                <a:spcPct val="0"/>
              </a:spcAft>
            </a:pPr>
            <a:endParaRPr lang="en-US" b="1" dirty="0" smtClean="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215443"/>
            <a:ext cx="9144000" cy="574003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OBJECTIVE</a:t>
            </a:r>
          </a:p>
          <a:p>
            <a:pPr marL="0" marR="0" lvl="0" indent="0" algn="just" defTabSz="914400" rtl="0" eaLnBrk="0" fontAlgn="base" latinLnBrk="0" hangingPunct="0">
              <a:lnSpc>
                <a:spcPct val="150000"/>
              </a:lnSpc>
              <a:spcBef>
                <a:spcPct val="0"/>
              </a:spcBef>
              <a:spcAft>
                <a:spcPct val="0"/>
              </a:spcAft>
              <a:buClrTx/>
              <a:buSzTx/>
              <a:buFontTx/>
              <a:buNone/>
              <a:tabLst/>
            </a:pPr>
            <a:endParaRPr lang="en-US" dirty="0" smtClean="0"/>
          </a:p>
          <a:p>
            <a:pPr marL="0" marR="0" lvl="0" indent="0" algn="just" defTabSz="914400" rtl="0" eaLnBrk="0" fontAlgn="base" latinLnBrk="0" hangingPunct="0">
              <a:lnSpc>
                <a:spcPct val="150000"/>
              </a:lnSpc>
              <a:spcBef>
                <a:spcPct val="0"/>
              </a:spcBef>
              <a:spcAft>
                <a:spcPct val="0"/>
              </a:spcAft>
              <a:buClrTx/>
              <a:buSzTx/>
              <a:buFontTx/>
              <a:buNone/>
              <a:tabLst/>
            </a:pPr>
            <a:r>
              <a:rPr lang="en-US" dirty="0" smtClean="0"/>
              <a:t>To study the prevalence of occupational diseases and the use of m-Health for IT professionals.</a:t>
            </a:r>
          </a:p>
          <a:p>
            <a:pPr marL="0" marR="0" lvl="0" indent="0" algn="just" defTabSz="914400" rtl="0" eaLnBrk="0" fontAlgn="base" latinLnBrk="0" hangingPunct="0">
              <a:lnSpc>
                <a:spcPct val="150000"/>
              </a:lnSpc>
              <a:spcBef>
                <a:spcPct val="0"/>
              </a:spcBef>
              <a:spcAft>
                <a:spcPct val="0"/>
              </a:spcAft>
              <a:buClrTx/>
              <a:buSzTx/>
              <a:buFontTx/>
              <a:buNone/>
              <a:tabLst/>
            </a:pPr>
            <a:endParaRPr lang="en-US" dirty="0" smtClean="0"/>
          </a:p>
          <a:p>
            <a:pPr marL="0" marR="0" lvl="0" indent="0" algn="just" defTabSz="914400" rtl="0" eaLnBrk="0" fontAlgn="base" latinLnBrk="0" hangingPunct="0">
              <a:lnSpc>
                <a:spcPct val="150000"/>
              </a:lnSpc>
              <a:spcBef>
                <a:spcPct val="0"/>
              </a:spcBef>
              <a:spcAft>
                <a:spcPct val="0"/>
              </a:spcAft>
              <a:buClrTx/>
              <a:buSzTx/>
              <a:buFontTx/>
              <a:buNone/>
              <a:tabLst/>
            </a:pPr>
            <a:endParaRPr lang="en-US" dirty="0" smtClean="0"/>
          </a:p>
          <a:p>
            <a:pPr marL="0" marR="0" lvl="0" indent="0" algn="just" defTabSz="914400" rtl="0" eaLnBrk="0" fontAlgn="base" latinLnBrk="0" hangingPunct="0">
              <a:lnSpc>
                <a:spcPct val="150000"/>
              </a:lnSpc>
              <a:spcBef>
                <a:spcPct val="0"/>
              </a:spcBef>
              <a:spcAft>
                <a:spcPct val="0"/>
              </a:spcAft>
              <a:buClrTx/>
              <a:buSzTx/>
              <a:buFontTx/>
              <a:buNone/>
              <a:tabLst/>
            </a:pPr>
            <a:endParaRPr lang="en-US" dirty="0" smtClean="0"/>
          </a:p>
          <a:p>
            <a:pPr algn="ctr" fontAlgn="base">
              <a:spcBef>
                <a:spcPct val="0"/>
              </a:spcBef>
              <a:spcAft>
                <a:spcPct val="0"/>
              </a:spcAf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SPECIFIC OBJECTIVE</a:t>
            </a:r>
          </a:p>
          <a:p>
            <a:pPr marR="0" lvl="0" indent="0" algn="ctr" fontAlgn="base">
              <a:lnSpc>
                <a:spcPct val="100000"/>
              </a:lnSpc>
              <a:spcBef>
                <a:spcPct val="0"/>
              </a:spcBef>
              <a:spcAft>
                <a:spcPct val="0"/>
              </a:spcAft>
              <a:buClrTx/>
              <a:buSzTx/>
              <a:buFontTx/>
              <a:buNone/>
              <a:tabLst/>
            </a:pPr>
            <a:endParaRPr lang="en-US" sz="2800" b="1" dirty="0" smtClean="0"/>
          </a:p>
          <a:p>
            <a:pPr marR="0" lvl="0" indent="0" fontAlgn="base">
              <a:lnSpc>
                <a:spcPct val="150000"/>
              </a:lnSpc>
              <a:spcBef>
                <a:spcPct val="0"/>
              </a:spcBef>
              <a:spcAft>
                <a:spcPct val="0"/>
              </a:spcAft>
              <a:buClrTx/>
              <a:buSzTx/>
              <a:buFontTx/>
              <a:buChar char="•"/>
              <a:tabLst/>
            </a:pPr>
            <a:r>
              <a:rPr lang="en-US" dirty="0" smtClean="0"/>
              <a:t>To understand the prevalence of occupational diseases in IT professionals.</a:t>
            </a:r>
          </a:p>
          <a:p>
            <a:pPr marR="0" lvl="0" indent="0" fontAlgn="base">
              <a:lnSpc>
                <a:spcPct val="150000"/>
              </a:lnSpc>
              <a:spcBef>
                <a:spcPct val="0"/>
              </a:spcBef>
              <a:spcAft>
                <a:spcPct val="0"/>
              </a:spcAft>
              <a:buClrTx/>
              <a:buSzTx/>
              <a:buFontTx/>
              <a:buChar char="•"/>
              <a:tabLst/>
            </a:pPr>
            <a:r>
              <a:rPr lang="en-US" dirty="0" smtClean="0"/>
              <a:t>To assess the knowledge level of professionals regarding m-Health.</a:t>
            </a:r>
          </a:p>
          <a:p>
            <a:pPr marR="0" lvl="0" indent="0" fontAlgn="base">
              <a:lnSpc>
                <a:spcPct val="150000"/>
              </a:lnSpc>
              <a:spcBef>
                <a:spcPct val="0"/>
              </a:spcBef>
              <a:spcAft>
                <a:spcPct val="0"/>
              </a:spcAft>
              <a:buClrTx/>
              <a:buSzTx/>
              <a:buFontTx/>
              <a:buChar char="•"/>
              <a:tabLst/>
            </a:pPr>
            <a:r>
              <a:rPr lang="en-US" dirty="0" smtClean="0"/>
              <a:t>To understand the health-seeking </a:t>
            </a:r>
            <a:r>
              <a:rPr lang="en-US" dirty="0" err="1" smtClean="0"/>
              <a:t>behaviour</a:t>
            </a:r>
            <a:r>
              <a:rPr lang="en-US" dirty="0" smtClean="0"/>
              <a:t> of IT professionals.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5401479"/>
          </a:xfrm>
          <a:prstGeom prst="rect">
            <a:avLst/>
          </a:prstGeom>
        </p:spPr>
        <p:txBody>
          <a:bodyPr wrap="square">
            <a:spAutoFit/>
          </a:bodyPr>
          <a:lstStyle/>
          <a:p>
            <a:pPr algn="ctr"/>
            <a:r>
              <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METHODOLOGY</a:t>
            </a:r>
          </a:p>
          <a:p>
            <a:endParaRPr lang="en-US" b="1" dirty="0" smtClean="0"/>
          </a:p>
          <a:p>
            <a:endParaRPr lang="en-US" b="1" dirty="0" smtClean="0"/>
          </a:p>
          <a:p>
            <a:r>
              <a:rPr lang="en-US" b="1" dirty="0" smtClean="0"/>
              <a:t>Sample:</a:t>
            </a:r>
            <a:endParaRPr lang="en-IN" b="1" dirty="0" smtClean="0"/>
          </a:p>
          <a:p>
            <a:pPr lvl="0">
              <a:lnSpc>
                <a:spcPct val="150000"/>
              </a:lnSpc>
              <a:buFont typeface="Arial" pitchFamily="34" charset="0"/>
              <a:buChar char="•"/>
            </a:pPr>
            <a:r>
              <a:rPr lang="en-US" dirty="0" smtClean="0"/>
              <a:t>100 IT professionals candidates were selected as study participants. </a:t>
            </a:r>
            <a:endParaRPr lang="en-IN" dirty="0" smtClean="0"/>
          </a:p>
          <a:p>
            <a:pPr lvl="0">
              <a:lnSpc>
                <a:spcPct val="150000"/>
              </a:lnSpc>
              <a:buFont typeface="Arial" pitchFamily="34" charset="0"/>
              <a:buChar char="•"/>
            </a:pPr>
            <a:r>
              <a:rPr lang="en-US" dirty="0" smtClean="0"/>
              <a:t>Taken the first 50 responses only. </a:t>
            </a:r>
            <a:endParaRPr lang="en-IN" dirty="0" smtClean="0"/>
          </a:p>
          <a:p>
            <a:pPr lvl="0">
              <a:lnSpc>
                <a:spcPct val="150000"/>
              </a:lnSpc>
              <a:buFont typeface="Arial" pitchFamily="34" charset="0"/>
              <a:buChar char="•"/>
            </a:pPr>
            <a:r>
              <a:rPr lang="en-US" dirty="0" smtClean="0"/>
              <a:t>All samples were taken based on convenient sampling.</a:t>
            </a:r>
            <a:endParaRPr lang="en-IN" dirty="0" smtClean="0"/>
          </a:p>
          <a:p>
            <a:pPr lvl="0">
              <a:lnSpc>
                <a:spcPct val="150000"/>
              </a:lnSpc>
              <a:buFont typeface="Arial" pitchFamily="34" charset="0"/>
              <a:buChar char="•"/>
            </a:pPr>
            <a:r>
              <a:rPr lang="en-US" dirty="0" smtClean="0"/>
              <a:t>Primary data was collected.</a:t>
            </a:r>
            <a:endParaRPr lang="en-IN" dirty="0" smtClean="0"/>
          </a:p>
          <a:p>
            <a:r>
              <a:rPr lang="en-US" dirty="0" smtClean="0"/>
              <a:t> </a:t>
            </a:r>
            <a:endParaRPr lang="en-IN" dirty="0" smtClean="0"/>
          </a:p>
          <a:p>
            <a:r>
              <a:rPr lang="en-US" b="1" dirty="0" smtClean="0"/>
              <a:t>Tools:</a:t>
            </a:r>
            <a:endParaRPr lang="en-IN" dirty="0" smtClean="0"/>
          </a:p>
          <a:p>
            <a:pPr lvl="0">
              <a:lnSpc>
                <a:spcPct val="150000"/>
              </a:lnSpc>
              <a:buFont typeface="Arial" pitchFamily="34" charset="0"/>
              <a:buChar char="•"/>
            </a:pPr>
            <a:r>
              <a:rPr lang="en-US" dirty="0" smtClean="0"/>
              <a:t>Survey was conducted with the help of a questionnaire.</a:t>
            </a:r>
          </a:p>
          <a:p>
            <a:pPr lvl="0">
              <a:lnSpc>
                <a:spcPct val="150000"/>
              </a:lnSpc>
              <a:buFont typeface="Arial" pitchFamily="34" charset="0"/>
              <a:buChar char="•"/>
            </a:pPr>
            <a:r>
              <a:rPr lang="en-US" dirty="0" smtClean="0"/>
              <a:t>Consists of 21 questions.</a:t>
            </a:r>
            <a:endParaRPr lang="en-IN" dirty="0" smtClean="0"/>
          </a:p>
          <a:p>
            <a:pPr lvl="0">
              <a:lnSpc>
                <a:spcPct val="150000"/>
              </a:lnSpc>
              <a:buFont typeface="Arial" pitchFamily="34" charset="0"/>
              <a:buChar char="•"/>
            </a:pPr>
            <a:r>
              <a:rPr lang="en-US" dirty="0" smtClean="0"/>
              <a:t>Data was coded and analyzed using SPSS and Microsoft Excel tool.</a:t>
            </a:r>
            <a:endParaRPr lang="en-IN" dirty="0" smtClean="0"/>
          </a:p>
          <a:p>
            <a:r>
              <a:rPr lang="en-IN" b="1" dirty="0" smtClean="0"/>
              <a:t> </a:t>
            </a:r>
            <a:endParaRPr lang="en-IN"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l="12985" t="5467" b="15259"/>
          <a:stretch>
            <a:fillRect/>
          </a:stretch>
        </p:blipFill>
        <p:spPr bwMode="auto">
          <a:xfrm>
            <a:off x="2133600" y="1447800"/>
            <a:ext cx="5562600" cy="4419600"/>
          </a:xfrm>
          <a:prstGeom prst="rect">
            <a:avLst/>
          </a:prstGeom>
          <a:noFill/>
          <a:ln w="9525">
            <a:noFill/>
            <a:miter lim="800000"/>
            <a:headEnd/>
            <a:tailEnd/>
          </a:ln>
        </p:spPr>
      </p:pic>
      <p:sp>
        <p:nvSpPr>
          <p:cNvPr id="3" name="TextBox 2"/>
          <p:cNvSpPr txBox="1"/>
          <p:nvPr/>
        </p:nvSpPr>
        <p:spPr>
          <a:xfrm>
            <a:off x="2900779" y="228600"/>
            <a:ext cx="3042821" cy="830997"/>
          </a:xfrm>
          <a:prstGeom prst="rect">
            <a:avLst/>
          </a:prstGeom>
          <a:noFill/>
        </p:spPr>
        <p:txBody>
          <a:bodyPr wrap="none" rtlCol="0">
            <a:spAutoFit/>
          </a:bodyPr>
          <a:lstStyle/>
          <a:p>
            <a:pPr algn="ct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ANALYSIS</a:t>
            </a:r>
            <a:endPar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990601" y="457201"/>
          <a:ext cx="7239000" cy="517897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l="3056" t="3971" r="4984" b="2708"/>
          <a:stretch>
            <a:fillRect/>
          </a:stretch>
        </p:blipFill>
        <p:spPr bwMode="auto">
          <a:xfrm>
            <a:off x="1295400" y="685800"/>
            <a:ext cx="5943600" cy="502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l="3446" t="5000" r="952"/>
          <a:stretch>
            <a:fillRect/>
          </a:stretch>
        </p:blipFill>
        <p:spPr bwMode="auto">
          <a:xfrm>
            <a:off x="1600200" y="533400"/>
            <a:ext cx="6324600" cy="541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l="12496" t="4464" r="5020" b="16741"/>
          <a:stretch>
            <a:fillRect/>
          </a:stretch>
        </p:blipFill>
        <p:spPr bwMode="auto">
          <a:xfrm>
            <a:off x="1828800" y="990600"/>
            <a:ext cx="5257800" cy="4495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l="2744" r="4351" b="2813"/>
          <a:stretch>
            <a:fillRect/>
          </a:stretch>
        </p:blipFill>
        <p:spPr bwMode="auto">
          <a:xfrm>
            <a:off x="533400" y="685800"/>
            <a:ext cx="8305800" cy="548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srcRect/>
          <a:stretch>
            <a:fillRect/>
          </a:stretch>
        </p:blipFill>
        <p:spPr bwMode="auto">
          <a:xfrm>
            <a:off x="990600" y="914400"/>
            <a:ext cx="7162800" cy="502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l="2174" t="2217" r="2758"/>
          <a:stretch>
            <a:fillRect/>
          </a:stretch>
        </p:blipFill>
        <p:spPr bwMode="auto">
          <a:xfrm>
            <a:off x="1295400" y="457200"/>
            <a:ext cx="6172199" cy="556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t="3421" r="1901" b="1828"/>
          <a:stretch>
            <a:fillRect/>
          </a:stretch>
        </p:blipFill>
        <p:spPr bwMode="auto">
          <a:xfrm>
            <a:off x="1295400" y="838200"/>
            <a:ext cx="6096000" cy="51632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0" y="142756"/>
            <a:ext cx="9144000" cy="57246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0" algn="ctr" fontAlgn="base">
              <a:lnSpc>
                <a:spcPct val="100000"/>
              </a:lnSpc>
              <a:spcBef>
                <a:spcPct val="0"/>
              </a:spcBef>
              <a:spcAft>
                <a:spcPct val="0"/>
              </a:spcAft>
              <a:buClrTx/>
              <a:buSzTx/>
              <a:buFontTx/>
              <a:buNone/>
              <a:tabLs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CONCLUSION</a:t>
            </a:r>
          </a:p>
          <a:p>
            <a:pPr marR="0" lvl="0" indent="0" algn="ctr" fontAlgn="base">
              <a:lnSpc>
                <a:spcPct val="100000"/>
              </a:lnSpc>
              <a:spcBef>
                <a:spcPct val="0"/>
              </a:spcBef>
              <a:spcAft>
                <a:spcPct val="0"/>
              </a:spcAft>
              <a:buClrTx/>
              <a:buSzTx/>
              <a:buFontTx/>
              <a:buNone/>
              <a:tabLst/>
            </a:pPr>
            <a:endPar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lvl="0">
              <a:lnSpc>
                <a:spcPct val="150000"/>
              </a:lnSpc>
              <a:buFont typeface="Arial" pitchFamily="34" charset="0"/>
              <a:buChar char="•"/>
            </a:pPr>
            <a:r>
              <a:rPr lang="en-IN" dirty="0" smtClean="0"/>
              <a:t> People working in IT sector are more prone to have occupational diseases in</a:t>
            </a:r>
          </a:p>
          <a:p>
            <a:pPr lvl="0">
              <a:lnSpc>
                <a:spcPct val="150000"/>
              </a:lnSpc>
            </a:pPr>
            <a:r>
              <a:rPr lang="en-IN" dirty="0" smtClean="0"/>
              <a:t>  one form or other the highest being the vision problem. </a:t>
            </a:r>
          </a:p>
          <a:p>
            <a:pPr lvl="0">
              <a:lnSpc>
                <a:spcPct val="150000"/>
              </a:lnSpc>
              <a:buFont typeface="Arial" pitchFamily="34" charset="0"/>
              <a:buChar char="•"/>
            </a:pPr>
            <a:r>
              <a:rPr lang="en-IN" dirty="0" smtClean="0"/>
              <a:t> The most common disease found in all age group of people is obesity.</a:t>
            </a:r>
          </a:p>
          <a:p>
            <a:pPr lvl="0">
              <a:lnSpc>
                <a:spcPct val="150000"/>
              </a:lnSpc>
              <a:buFont typeface="Arial" pitchFamily="34" charset="0"/>
              <a:buChar char="•"/>
            </a:pPr>
            <a:r>
              <a:rPr lang="en-IN" dirty="0" smtClean="0"/>
              <a:t> Education plays an important role as people now believe that the main reason</a:t>
            </a:r>
          </a:p>
          <a:p>
            <a:pPr lvl="0">
              <a:lnSpc>
                <a:spcPct val="150000"/>
              </a:lnSpc>
            </a:pPr>
            <a:r>
              <a:rPr lang="en-IN" dirty="0" smtClean="0"/>
              <a:t>  behind their problem is due to either their own lifestyle or it’s biogenic.</a:t>
            </a:r>
          </a:p>
          <a:p>
            <a:pPr lvl="0">
              <a:lnSpc>
                <a:spcPct val="150000"/>
              </a:lnSpc>
              <a:buFont typeface="Arial" pitchFamily="34" charset="0"/>
              <a:buChar char="•"/>
            </a:pPr>
            <a:r>
              <a:rPr lang="en-IN" dirty="0" smtClean="0"/>
              <a:t> The health problem starts as soon as people join IT sector because of the work</a:t>
            </a:r>
          </a:p>
          <a:p>
            <a:pPr lvl="0">
              <a:lnSpc>
                <a:spcPct val="150000"/>
              </a:lnSpc>
            </a:pPr>
            <a:r>
              <a:rPr lang="en-IN" dirty="0" smtClean="0"/>
              <a:t>  pressure to achieve their project targets, pressure from their seniors and to</a:t>
            </a:r>
          </a:p>
          <a:p>
            <a:pPr lvl="0">
              <a:lnSpc>
                <a:spcPct val="150000"/>
              </a:lnSpc>
            </a:pPr>
            <a:r>
              <a:rPr lang="en-IN" dirty="0" smtClean="0"/>
              <a:t>  compete with their colleagues.</a:t>
            </a:r>
          </a:p>
          <a:p>
            <a:pPr lvl="0">
              <a:lnSpc>
                <a:spcPct val="150000"/>
              </a:lnSpc>
              <a:buFont typeface="Arial" pitchFamily="34" charset="0"/>
              <a:buChar char="•"/>
            </a:pPr>
            <a:r>
              <a:rPr lang="en-IN" dirty="0" smtClean="0"/>
              <a:t>These people go for health </a:t>
            </a:r>
            <a:r>
              <a:rPr lang="en-IN" dirty="0" err="1" smtClean="0"/>
              <a:t>checkup</a:t>
            </a:r>
            <a:r>
              <a:rPr lang="en-IN" dirty="0" smtClean="0"/>
              <a:t> as and when problem occurs rather than</a:t>
            </a:r>
          </a:p>
          <a:p>
            <a:pPr lvl="0">
              <a:lnSpc>
                <a:spcPct val="150000"/>
              </a:lnSpc>
            </a:pPr>
            <a:r>
              <a:rPr lang="en-IN" dirty="0" smtClean="0"/>
              <a:t>  going for regular checkups.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7718"/>
            <a:ext cx="9144000" cy="4570482"/>
          </a:xfrm>
          <a:prstGeom prst="rect">
            <a:avLst/>
          </a:prstGeom>
        </p:spPr>
        <p:txBody>
          <a:bodyPr wrap="square">
            <a:spAutoFit/>
          </a:bodyPr>
          <a:lstStyle/>
          <a:p>
            <a:pPr fontAlgn="base">
              <a:spcBef>
                <a:spcPct val="0"/>
              </a:spcBef>
              <a:spcAft>
                <a:spcPct val="0"/>
              </a:spcAft>
            </a:pPr>
            <a:r>
              <a:rPr lang="en-US" sz="48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Contd</a:t>
            </a: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endPar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lvl="0" algn="just">
              <a:lnSpc>
                <a:spcPct val="150000"/>
              </a:lnSpc>
              <a:buFont typeface="Arial" pitchFamily="34" charset="0"/>
              <a:buChar char="•"/>
            </a:pPr>
            <a:endParaRPr lang="en-IN" dirty="0" smtClean="0"/>
          </a:p>
          <a:p>
            <a:pPr lvl="0" algn="just">
              <a:lnSpc>
                <a:spcPct val="150000"/>
              </a:lnSpc>
              <a:buFont typeface="Arial" pitchFamily="34" charset="0"/>
              <a:buChar char="•"/>
            </a:pPr>
            <a:r>
              <a:rPr lang="en-IN" dirty="0" smtClean="0"/>
              <a:t>Most of the participants ignore their problem or take a medicine by themselves</a:t>
            </a:r>
          </a:p>
          <a:p>
            <a:pPr lvl="0" algn="just">
              <a:lnSpc>
                <a:spcPct val="150000"/>
              </a:lnSpc>
            </a:pPr>
            <a:r>
              <a:rPr lang="en-IN" dirty="0" smtClean="0"/>
              <a:t> which increases their problem rather than going for a medical treatment which</a:t>
            </a:r>
          </a:p>
          <a:p>
            <a:pPr lvl="0" algn="just">
              <a:lnSpc>
                <a:spcPct val="150000"/>
              </a:lnSpc>
            </a:pPr>
            <a:r>
              <a:rPr lang="en-IN" dirty="0" smtClean="0"/>
              <a:t> is opted only after they are unable to do their normal chores.</a:t>
            </a:r>
          </a:p>
          <a:p>
            <a:pPr lvl="0" algn="just">
              <a:lnSpc>
                <a:spcPct val="150000"/>
              </a:lnSpc>
              <a:buFont typeface="Arial" pitchFamily="34" charset="0"/>
              <a:buChar char="•"/>
            </a:pPr>
            <a:r>
              <a:rPr lang="en-IN" dirty="0" smtClean="0"/>
              <a:t>Most of these people have a </a:t>
            </a:r>
            <a:r>
              <a:rPr lang="en-IN" dirty="0" err="1" smtClean="0"/>
              <a:t>smartphone</a:t>
            </a:r>
            <a:r>
              <a:rPr lang="en-IN" dirty="0" smtClean="0"/>
              <a:t> and sound clarity is the important</a:t>
            </a:r>
          </a:p>
          <a:p>
            <a:pPr lvl="0" algn="just">
              <a:lnSpc>
                <a:spcPct val="150000"/>
              </a:lnSpc>
            </a:pPr>
            <a:r>
              <a:rPr lang="en-IN" dirty="0" smtClean="0"/>
              <a:t> criteria for them to buy a </a:t>
            </a:r>
            <a:r>
              <a:rPr lang="en-IN" dirty="0" err="1" smtClean="0"/>
              <a:t>smartphone</a:t>
            </a:r>
            <a:r>
              <a:rPr lang="en-IN" dirty="0" smtClean="0"/>
              <a:t>.</a:t>
            </a:r>
          </a:p>
          <a:p>
            <a:pPr lvl="0" algn="just">
              <a:lnSpc>
                <a:spcPct val="150000"/>
              </a:lnSpc>
              <a:buFont typeface="Arial" pitchFamily="34" charset="0"/>
              <a:buChar char="•"/>
            </a:pPr>
            <a:r>
              <a:rPr lang="en-IN" dirty="0" smtClean="0"/>
              <a:t>Awareness about m-health is very less among these people.</a:t>
            </a:r>
          </a:p>
          <a:p>
            <a:pPr lvl="0" algn="just">
              <a:lnSpc>
                <a:spcPct val="150000"/>
              </a:lnSpc>
              <a:buFont typeface="Arial" pitchFamily="34" charset="0"/>
              <a:buChar char="•"/>
            </a:pPr>
            <a:r>
              <a:rPr lang="en-IN" dirty="0" smtClean="0"/>
              <a:t>Those who are aware of m-health use it as a tool to gain knowledge about</a:t>
            </a:r>
          </a:p>
          <a:p>
            <a:pPr lvl="0" algn="just">
              <a:lnSpc>
                <a:spcPct val="150000"/>
              </a:lnSpc>
            </a:pPr>
            <a:r>
              <a:rPr lang="en-IN" dirty="0" smtClean="0"/>
              <a:t>  various health conditions.</a:t>
            </a:r>
            <a:endParaRPr lang="en-IN" sz="2000" dirty="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0" y="161121"/>
            <a:ext cx="9144000" cy="54014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RECOMMENDATIONS</a:t>
            </a:r>
          </a:p>
          <a:p>
            <a:pPr marR="0" indent="0" fontAlgn="base">
              <a:lnSpc>
                <a:spcPct val="150000"/>
              </a:lnSpc>
              <a:spcBef>
                <a:spcPct val="0"/>
              </a:spcBef>
              <a:spcAft>
                <a:spcPct val="0"/>
              </a:spcAft>
              <a:buClrTx/>
              <a:buSzTx/>
              <a:buFont typeface="Arial" pitchFamily="34" charset="0"/>
              <a:buChar char="•"/>
              <a:tabLst/>
            </a:pPr>
            <a:endParaRPr lang="en-US" dirty="0" smtClean="0"/>
          </a:p>
          <a:p>
            <a:pPr marR="0" indent="0" fontAlgn="base">
              <a:lnSpc>
                <a:spcPct val="150000"/>
              </a:lnSpc>
              <a:spcBef>
                <a:spcPct val="0"/>
              </a:spcBef>
              <a:spcAft>
                <a:spcPct val="0"/>
              </a:spcAft>
              <a:buClrTx/>
              <a:buSzTx/>
              <a:buFont typeface="Arial" pitchFamily="34" charset="0"/>
              <a:buChar char="•"/>
              <a:tabLst/>
            </a:pPr>
            <a:r>
              <a:rPr lang="en-US" dirty="0" smtClean="0"/>
              <a:t>Companies can organize campaigns by experts to create awareness among</a:t>
            </a:r>
          </a:p>
          <a:p>
            <a:pPr marR="0" indent="0" fontAlgn="base">
              <a:lnSpc>
                <a:spcPct val="150000"/>
              </a:lnSpc>
              <a:spcBef>
                <a:spcPct val="0"/>
              </a:spcBef>
              <a:spcAft>
                <a:spcPct val="0"/>
              </a:spcAft>
              <a:buClrTx/>
              <a:buSzTx/>
              <a:tabLst/>
            </a:pPr>
            <a:r>
              <a:rPr lang="en-US" dirty="0" smtClean="0"/>
              <a:t>  their employees for m-health.</a:t>
            </a:r>
          </a:p>
          <a:p>
            <a:pPr marR="0" indent="0" fontAlgn="base">
              <a:lnSpc>
                <a:spcPct val="150000"/>
              </a:lnSpc>
              <a:spcBef>
                <a:spcPct val="0"/>
              </a:spcBef>
              <a:spcAft>
                <a:spcPct val="0"/>
              </a:spcAft>
              <a:buClrTx/>
              <a:buSzTx/>
              <a:buFont typeface="Arial" pitchFamily="34" charset="0"/>
              <a:buChar char="•"/>
              <a:tabLst/>
            </a:pPr>
            <a:r>
              <a:rPr lang="en-US" dirty="0" smtClean="0"/>
              <a:t>Health education can be given to them through songs, games and animation.</a:t>
            </a:r>
          </a:p>
          <a:p>
            <a:pPr marR="0" indent="0" fontAlgn="base">
              <a:lnSpc>
                <a:spcPct val="150000"/>
              </a:lnSpc>
              <a:spcBef>
                <a:spcPct val="0"/>
              </a:spcBef>
              <a:spcAft>
                <a:spcPct val="0"/>
              </a:spcAft>
              <a:buClrTx/>
              <a:buSzTx/>
              <a:buFont typeface="Arial" pitchFamily="34" charset="0"/>
              <a:buChar char="•"/>
              <a:tabLst/>
            </a:pPr>
            <a:r>
              <a:rPr lang="en-US" dirty="0" smtClean="0"/>
              <a:t>Micro level  awareness can also be created by sending these people email, SMS,</a:t>
            </a:r>
          </a:p>
          <a:p>
            <a:pPr marR="0" indent="0" fontAlgn="base">
              <a:lnSpc>
                <a:spcPct val="150000"/>
              </a:lnSpc>
              <a:spcBef>
                <a:spcPct val="0"/>
              </a:spcBef>
              <a:spcAft>
                <a:spcPct val="0"/>
              </a:spcAft>
              <a:buClrTx/>
              <a:buSzTx/>
              <a:tabLst/>
            </a:pPr>
            <a:r>
              <a:rPr lang="en-US" dirty="0" smtClean="0"/>
              <a:t> radio messages in the form of song jingles.</a:t>
            </a:r>
          </a:p>
          <a:p>
            <a:pPr marR="0" indent="0" fontAlgn="base">
              <a:lnSpc>
                <a:spcPct val="150000"/>
              </a:lnSpc>
              <a:spcBef>
                <a:spcPct val="0"/>
              </a:spcBef>
              <a:spcAft>
                <a:spcPct val="0"/>
              </a:spcAft>
              <a:buClrTx/>
              <a:buSzTx/>
              <a:buFont typeface="Arial" pitchFamily="34" charset="0"/>
              <a:buChar char="•"/>
              <a:tabLst/>
            </a:pPr>
            <a:r>
              <a:rPr lang="en-US" dirty="0" smtClean="0"/>
              <a:t>m-health can be used as a tool for these people as most of them have a</a:t>
            </a:r>
          </a:p>
          <a:p>
            <a:pPr marR="0" indent="0" fontAlgn="base">
              <a:lnSpc>
                <a:spcPct val="150000"/>
              </a:lnSpc>
              <a:spcBef>
                <a:spcPct val="0"/>
              </a:spcBef>
              <a:spcAft>
                <a:spcPct val="0"/>
              </a:spcAft>
              <a:buClrTx/>
              <a:buSzTx/>
              <a:tabLst/>
            </a:pPr>
            <a:r>
              <a:rPr lang="en-US" dirty="0" smtClean="0"/>
              <a:t> Smartphone and are ready to receive health information in the form of SMS or</a:t>
            </a:r>
          </a:p>
          <a:p>
            <a:pPr marR="0" indent="0" fontAlgn="base">
              <a:lnSpc>
                <a:spcPct val="150000"/>
              </a:lnSpc>
              <a:spcBef>
                <a:spcPct val="0"/>
              </a:spcBef>
              <a:spcAft>
                <a:spcPct val="0"/>
              </a:spcAft>
              <a:buClrTx/>
              <a:buSzTx/>
              <a:tabLst/>
            </a:pPr>
            <a:r>
              <a:rPr lang="en-US" dirty="0" smtClean="0"/>
              <a:t> songs or games.</a:t>
            </a:r>
          </a:p>
          <a:p>
            <a:pPr marR="0" indent="0" fontAlgn="base">
              <a:lnSpc>
                <a:spcPct val="150000"/>
              </a:lnSpc>
              <a:spcBef>
                <a:spcPct val="0"/>
              </a:spcBef>
              <a:spcAft>
                <a:spcPct val="0"/>
              </a:spcAft>
              <a:buClrTx/>
              <a:buSzTx/>
              <a:buFont typeface="Arial" pitchFamily="34" charset="0"/>
              <a:buChar char="•"/>
              <a:tabLst/>
            </a:pPr>
            <a:r>
              <a:rPr lang="en-US" dirty="0" smtClean="0"/>
              <a:t>Most of the people would like to receive health related information on their</a:t>
            </a:r>
          </a:p>
          <a:p>
            <a:pPr marR="0" indent="0" fontAlgn="base">
              <a:lnSpc>
                <a:spcPct val="150000"/>
              </a:lnSpc>
              <a:spcBef>
                <a:spcPct val="0"/>
              </a:spcBef>
              <a:spcAft>
                <a:spcPct val="0"/>
              </a:spcAft>
              <a:buClrTx/>
              <a:buSzTx/>
              <a:tabLst/>
            </a:pPr>
            <a:r>
              <a:rPr lang="en-US" dirty="0" smtClean="0"/>
              <a:t> phone in the form of SMS or Games.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78806"/>
          </a:xfrm>
          <a:prstGeom prst="rect">
            <a:avLst/>
          </a:prstGeom>
        </p:spPr>
        <p:txBody>
          <a:bodyPr wrap="square">
            <a:spAutoFit/>
          </a:bodyPr>
          <a:lstStyle/>
          <a:p>
            <a:pPr algn="ctr">
              <a:lnSpc>
                <a:spcPct val="150000"/>
              </a:lnSpc>
            </a:pPr>
            <a:r>
              <a:rPr lang="en-US"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REFERENCES</a:t>
            </a:r>
            <a:endParaRPr lang="en-IN"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nSpc>
                <a:spcPct val="150000"/>
              </a:lnSpc>
              <a:buFont typeface="Arial" pitchFamily="34" charset="0"/>
              <a:buChar char="•"/>
            </a:pPr>
            <a:r>
              <a:rPr lang="en-IN" dirty="0" err="1" smtClean="0"/>
              <a:t>Baltussen</a:t>
            </a:r>
            <a:r>
              <a:rPr lang="en-IN" dirty="0" smtClean="0"/>
              <a:t> R, </a:t>
            </a:r>
            <a:r>
              <a:rPr lang="en-IN" dirty="0" err="1" smtClean="0"/>
              <a:t>Sylla</a:t>
            </a:r>
            <a:r>
              <a:rPr lang="en-IN" dirty="0" smtClean="0"/>
              <a:t> M, M. S. Cataract surgery: a global and regional cost-effectiveness analysis. Bulletin of the World Health Organization, 338–344. </a:t>
            </a:r>
          </a:p>
          <a:p>
            <a:pPr>
              <a:lnSpc>
                <a:spcPct val="150000"/>
              </a:lnSpc>
              <a:buFont typeface="Arial" pitchFamily="34" charset="0"/>
              <a:buChar char="•"/>
            </a:pPr>
            <a:r>
              <a:rPr lang="en-IN" dirty="0" smtClean="0"/>
              <a:t>Chow, J., Darley, S., &amp; </a:t>
            </a:r>
            <a:r>
              <a:rPr lang="en-IN" dirty="0" err="1" smtClean="0"/>
              <a:t>Laxminarayan</a:t>
            </a:r>
            <a:r>
              <a:rPr lang="en-IN" dirty="0" smtClean="0"/>
              <a:t>, R. (2007).Cost-effectiveness of Disease Interventions in India. Washington DC. </a:t>
            </a:r>
          </a:p>
          <a:p>
            <a:pPr>
              <a:lnSpc>
                <a:spcPct val="150000"/>
              </a:lnSpc>
              <a:buFont typeface="Arial" pitchFamily="34" charset="0"/>
              <a:buChar char="•"/>
            </a:pPr>
            <a:r>
              <a:rPr lang="en-IN" dirty="0" smtClean="0"/>
              <a:t>DGHS Scheme for participation of voluntary organizations in National Program for Control of Blindness. </a:t>
            </a:r>
          </a:p>
          <a:p>
            <a:pPr>
              <a:lnSpc>
                <a:spcPct val="150000"/>
              </a:lnSpc>
              <a:buFont typeface="Arial" pitchFamily="34" charset="0"/>
              <a:buChar char="•"/>
            </a:pPr>
            <a:r>
              <a:rPr lang="en-IN" dirty="0" smtClean="0"/>
              <a:t>India, Gov. of. (2012). National Programme for Control of Blindness. Retrieved September 21, 2012, from </a:t>
            </a:r>
            <a:r>
              <a:rPr lang="en-IN" dirty="0" smtClean="0">
                <a:hlinkClick r:id="rId2"/>
              </a:rPr>
              <a:t>http://npcb.nic.in/</a:t>
            </a:r>
            <a:endParaRPr lang="en-IN" dirty="0" smtClean="0"/>
          </a:p>
          <a:p>
            <a:pPr>
              <a:lnSpc>
                <a:spcPct val="150000"/>
              </a:lnSpc>
              <a:buFont typeface="Arial" pitchFamily="34" charset="0"/>
              <a:buChar char="•"/>
            </a:pPr>
            <a:r>
              <a:rPr lang="en-IN" dirty="0" smtClean="0"/>
              <a:t>Murthy G, Gupta SK, John N, V. P. (2008). Current status of cataract blindness and Vision 2020: The right to sight initiative in India. Indian Journal of ophthalmology, 56(489), 94. </a:t>
            </a:r>
          </a:p>
          <a:p>
            <a:pPr>
              <a:lnSpc>
                <a:spcPct val="150000"/>
              </a:lnSpc>
              <a:buFont typeface="Arial" pitchFamily="34" charset="0"/>
              <a:buChar char="•"/>
            </a:pPr>
            <a:r>
              <a:rPr lang="en-IN" dirty="0" smtClean="0"/>
              <a:t>World Health Organization. (2012). WHO Guide to Cost Effectiveness Analysis (1st Ed.). Geneva. </a:t>
            </a:r>
          </a:p>
          <a:p>
            <a:endParaRPr lang="en-IN" dirty="0"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392"/>
            <a:ext cx="9144000" cy="6324808"/>
          </a:xfrm>
          <a:prstGeom prst="rect">
            <a:avLst/>
          </a:prstGeom>
        </p:spPr>
        <p:txBody>
          <a:bodyPr wrap="square">
            <a:spAutoFit/>
          </a:bodyPr>
          <a:lstStyle/>
          <a:p>
            <a:pPr>
              <a:lnSpc>
                <a:spcPct val="150000"/>
              </a:lnSpc>
              <a:buFont typeface="Arial" pitchFamily="34" charset="0"/>
              <a:buChar char="•"/>
            </a:pPr>
            <a:r>
              <a:rPr lang="en-IN" dirty="0" smtClean="0"/>
              <a:t>Current status of cataract blindness and Vision 2020: The right to sight</a:t>
            </a:r>
          </a:p>
          <a:p>
            <a:pPr>
              <a:lnSpc>
                <a:spcPct val="150000"/>
              </a:lnSpc>
            </a:pPr>
            <a:r>
              <a:rPr lang="en-IN" dirty="0" smtClean="0"/>
              <a:t>  initiative in India, G V S Murthy, </a:t>
            </a:r>
            <a:r>
              <a:rPr lang="en-IN" dirty="0" err="1" smtClean="0"/>
              <a:t>Sanjeev</a:t>
            </a:r>
            <a:r>
              <a:rPr lang="en-IN" dirty="0" smtClean="0"/>
              <a:t> K Gupta, </a:t>
            </a:r>
            <a:r>
              <a:rPr lang="en-IN" dirty="0" err="1" smtClean="0"/>
              <a:t>Neena</a:t>
            </a:r>
            <a:r>
              <a:rPr lang="en-IN" dirty="0" smtClean="0"/>
              <a:t> John, and Praveen</a:t>
            </a:r>
          </a:p>
          <a:p>
            <a:pPr>
              <a:lnSpc>
                <a:spcPct val="150000"/>
              </a:lnSpc>
            </a:pPr>
            <a:r>
              <a:rPr lang="en-IN" dirty="0" smtClean="0"/>
              <a:t>  </a:t>
            </a:r>
            <a:r>
              <a:rPr lang="en-IN" dirty="0" err="1" smtClean="0"/>
              <a:t>Vashist</a:t>
            </a:r>
            <a:r>
              <a:rPr lang="en-IN" dirty="0" smtClean="0"/>
              <a:t>, 2008 </a:t>
            </a:r>
          </a:p>
          <a:p>
            <a:pPr>
              <a:lnSpc>
                <a:spcPct val="150000"/>
              </a:lnSpc>
              <a:buFont typeface="Arial" pitchFamily="34" charset="0"/>
              <a:buChar char="•"/>
            </a:pPr>
            <a:r>
              <a:rPr lang="en-IN" dirty="0" smtClean="0"/>
              <a:t>Elimination of Avoidable Blindness Due to Cataract: Where Do We Prioritize and</a:t>
            </a:r>
          </a:p>
          <a:p>
            <a:pPr>
              <a:lnSpc>
                <a:spcPct val="150000"/>
              </a:lnSpc>
            </a:pPr>
            <a:r>
              <a:rPr lang="en-IN" dirty="0" smtClean="0"/>
              <a:t> How Should We Monitor This Decade? </a:t>
            </a:r>
          </a:p>
          <a:p>
            <a:pPr>
              <a:lnSpc>
                <a:spcPct val="150000"/>
              </a:lnSpc>
            </a:pPr>
            <a:r>
              <a:rPr lang="en-IN" dirty="0" smtClean="0">
                <a:hlinkClick r:id="rId2"/>
              </a:rPr>
              <a:t>http://www.ijo.intempIndianJOphthalmol605438-109913_030311.pdf</a:t>
            </a:r>
            <a:endParaRPr lang="en-IN" dirty="0" smtClean="0"/>
          </a:p>
          <a:p>
            <a:pPr>
              <a:lnSpc>
                <a:spcPct val="150000"/>
              </a:lnSpc>
              <a:buFont typeface="Arial" pitchFamily="34" charset="0"/>
              <a:buChar char="•"/>
            </a:pPr>
            <a:r>
              <a:rPr lang="en-IN" dirty="0" smtClean="0"/>
              <a:t>Supreme Court Decisions on medical Negligence - NCDRC Lawyers – National</a:t>
            </a:r>
          </a:p>
          <a:p>
            <a:pPr>
              <a:lnSpc>
                <a:spcPct val="150000"/>
              </a:lnSpc>
            </a:pPr>
            <a:r>
              <a:rPr lang="en-IN" dirty="0" smtClean="0"/>
              <a:t> Consumer Disputes </a:t>
            </a:r>
            <a:r>
              <a:rPr lang="en-IN" dirty="0" err="1" smtClean="0"/>
              <a:t>Redressal</a:t>
            </a:r>
            <a:r>
              <a:rPr lang="en-IN" dirty="0" smtClean="0"/>
              <a:t> Commission ban on mobile camps.html</a:t>
            </a:r>
          </a:p>
          <a:p>
            <a:pPr>
              <a:lnSpc>
                <a:spcPct val="150000"/>
              </a:lnSpc>
              <a:buFont typeface="Arial" pitchFamily="34" charset="0"/>
              <a:buChar char="•"/>
            </a:pPr>
            <a:r>
              <a:rPr lang="en-IN" dirty="0" smtClean="0"/>
              <a:t>Cost Effectiveness of Disease Intervention in India, 2007 </a:t>
            </a:r>
          </a:p>
          <a:p>
            <a:pPr>
              <a:lnSpc>
                <a:spcPct val="150000"/>
              </a:lnSpc>
            </a:pPr>
            <a:r>
              <a:rPr lang="en-IN" dirty="0" smtClean="0">
                <a:hlinkClick r:id="rId3"/>
              </a:rPr>
              <a:t> http://www.rff.orgPublicationsDocumentsRFF-DP-07-53.pdf</a:t>
            </a:r>
            <a:endParaRPr lang="en-IN" dirty="0" smtClean="0"/>
          </a:p>
          <a:p>
            <a:pPr>
              <a:lnSpc>
                <a:spcPct val="150000"/>
              </a:lnSpc>
              <a:buFont typeface="Arial" pitchFamily="34" charset="0"/>
              <a:buChar char="•"/>
            </a:pPr>
            <a:r>
              <a:rPr lang="en-IN" dirty="0" smtClean="0"/>
              <a:t>Scheme for Participation of Voluntary Organisations, 11th Five Year Plan, July</a:t>
            </a:r>
          </a:p>
          <a:p>
            <a:pPr>
              <a:lnSpc>
                <a:spcPct val="150000"/>
              </a:lnSpc>
            </a:pPr>
            <a:r>
              <a:rPr lang="en-IN" dirty="0" smtClean="0"/>
              <a:t> 2009 by National Programme for Control of Blindness </a:t>
            </a:r>
          </a:p>
          <a:p>
            <a:pPr>
              <a:lnSpc>
                <a:spcPct val="150000"/>
              </a:lnSpc>
            </a:pPr>
            <a:r>
              <a:rPr lang="en-IN" dirty="0" smtClean="0">
                <a:hlinkClick r:id="rId4"/>
              </a:rPr>
              <a:t>http://npcb.nic.inwritereaddatamainlinkfilefile108.pdf</a:t>
            </a:r>
            <a:endParaRPr lang="en-IN" dirty="0" smtClean="0"/>
          </a:p>
          <a:p>
            <a:pPr>
              <a:lnSpc>
                <a:spcPct val="150000"/>
              </a:lnSpc>
              <a:buFont typeface="Arial" pitchFamily="34" charset="0"/>
              <a:buChar char="•"/>
            </a:pPr>
            <a:r>
              <a:rPr lang="en-IN" dirty="0" smtClean="0"/>
              <a:t>India’s first mobile refraction van </a:t>
            </a:r>
          </a:p>
          <a:p>
            <a:pPr>
              <a:lnSpc>
                <a:spcPct val="150000"/>
              </a:lnSpc>
            </a:pPr>
            <a:r>
              <a:rPr lang="en-IN" dirty="0" smtClean="0">
                <a:hlinkClick r:id="rId5"/>
              </a:rPr>
              <a:t>http://www.sankaranethralaya.org/indias-first-mobile-refraction-van.html</a:t>
            </a:r>
            <a:endParaRPr lang="en-IN" dirty="0"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1894</TotalTime>
  <Words>2541</Words>
  <Application>Microsoft Office PowerPoint</Application>
  <PresentationFormat>On-screen Show (4:3)</PresentationFormat>
  <Paragraphs>410</Paragraphs>
  <Slides>50</Slides>
  <Notes>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Concourse</vt:lpstr>
      <vt:lpstr>DISSERTATION ON   HEALTH TECHNOLOGY ASSESSMENT REPORT ON MOBILE EYE SURGICAL UNIT (MESU)</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SWATI SHARAN</dc:creator>
  <cp:lastModifiedBy>SWATI SHARAN</cp:lastModifiedBy>
  <cp:revision>138</cp:revision>
  <dcterms:created xsi:type="dcterms:W3CDTF">2006-08-16T00:00:00Z</dcterms:created>
  <dcterms:modified xsi:type="dcterms:W3CDTF">2013-05-22T06:49:18Z</dcterms:modified>
</cp:coreProperties>
</file>