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4"/>
  </p:notesMasterIdLst>
  <p:sldIdLst>
    <p:sldId id="256" r:id="rId2"/>
    <p:sldId id="257" r:id="rId3"/>
    <p:sldId id="274" r:id="rId4"/>
    <p:sldId id="260" r:id="rId5"/>
    <p:sldId id="277" r:id="rId6"/>
    <p:sldId id="259" r:id="rId7"/>
    <p:sldId id="261" r:id="rId8"/>
    <p:sldId id="262" r:id="rId9"/>
    <p:sldId id="275" r:id="rId10"/>
    <p:sldId id="263" r:id="rId11"/>
    <p:sldId id="264" r:id="rId12"/>
    <p:sldId id="276" r:id="rId13"/>
    <p:sldId id="265" r:id="rId14"/>
    <p:sldId id="285" r:id="rId15"/>
    <p:sldId id="279" r:id="rId16"/>
    <p:sldId id="278" r:id="rId17"/>
    <p:sldId id="267" r:id="rId18"/>
    <p:sldId id="280" r:id="rId19"/>
    <p:sldId id="281" r:id="rId20"/>
    <p:sldId id="282" r:id="rId21"/>
    <p:sldId id="284" r:id="rId22"/>
    <p:sldId id="268" r:id="rId2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7868" autoAdjust="0"/>
    <p:restoredTop sz="94660"/>
  </p:normalViewPr>
  <p:slideViewPr>
    <p:cSldViewPr snapToGrid="0">
      <p:cViewPr varScale="1">
        <p:scale>
          <a:sx n="70" d="100"/>
          <a:sy n="70" d="100"/>
        </p:scale>
        <p:origin x="624" y="4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EE477C2-44D7-4BE8-A9C9-E78E3C56C1EF}" type="doc">
      <dgm:prSet loTypeId="urn:microsoft.com/office/officeart/2005/8/layout/chevron2" loCatId="list" qsTypeId="urn:microsoft.com/office/officeart/2005/8/quickstyle/simple1" qsCatId="simple" csTypeId="urn:microsoft.com/office/officeart/2005/8/colors/accent1_2" csCatId="accent1" phldr="1"/>
      <dgm:spPr/>
      <dgm:t>
        <a:bodyPr/>
        <a:lstStyle/>
        <a:p>
          <a:endParaRPr lang="en-IN"/>
        </a:p>
      </dgm:t>
    </dgm:pt>
    <dgm:pt modelId="{8C6321B9-EF1C-47F9-BDB3-55F8E7EE9B77}">
      <dgm:prSet phldrT="[Text]"/>
      <dgm:spPr/>
      <dgm:t>
        <a:bodyPr/>
        <a:lstStyle/>
        <a:p>
          <a:r>
            <a:rPr lang="en-GB" dirty="0" smtClean="0"/>
            <a:t>1</a:t>
          </a:r>
          <a:endParaRPr lang="en-IN" dirty="0"/>
        </a:p>
      </dgm:t>
    </dgm:pt>
    <dgm:pt modelId="{B9F2F0DA-B7AF-4B7F-B21D-BE14342DA92D}" type="parTrans" cxnId="{A20C6901-9D9D-42F1-9879-6E55A8C2FA5B}">
      <dgm:prSet/>
      <dgm:spPr/>
      <dgm:t>
        <a:bodyPr/>
        <a:lstStyle/>
        <a:p>
          <a:endParaRPr lang="en-IN"/>
        </a:p>
      </dgm:t>
    </dgm:pt>
    <dgm:pt modelId="{21256B50-42F7-4208-AA75-69AE185C0739}" type="sibTrans" cxnId="{A20C6901-9D9D-42F1-9879-6E55A8C2FA5B}">
      <dgm:prSet/>
      <dgm:spPr/>
      <dgm:t>
        <a:bodyPr/>
        <a:lstStyle/>
        <a:p>
          <a:endParaRPr lang="en-IN"/>
        </a:p>
      </dgm:t>
    </dgm:pt>
    <dgm:pt modelId="{CBBA945F-7175-4AE2-8D44-0860655ED35A}">
      <dgm:prSet phldrT="[Text]"/>
      <dgm:spPr/>
      <dgm:t>
        <a:bodyPr/>
        <a:lstStyle/>
        <a:p>
          <a:r>
            <a:rPr lang="en-GB" dirty="0" smtClean="0"/>
            <a:t>- Most nurses are satisfied but report occasional stress</a:t>
          </a:r>
          <a:endParaRPr lang="en-IN" dirty="0"/>
        </a:p>
      </dgm:t>
    </dgm:pt>
    <dgm:pt modelId="{2221D1E4-47BB-482D-A6CA-AF2456F26B2F}" type="parTrans" cxnId="{D551A61F-AD30-4647-B524-7F50D1CFB12B}">
      <dgm:prSet/>
      <dgm:spPr/>
      <dgm:t>
        <a:bodyPr/>
        <a:lstStyle/>
        <a:p>
          <a:endParaRPr lang="en-IN"/>
        </a:p>
      </dgm:t>
    </dgm:pt>
    <dgm:pt modelId="{A30BDC9B-1A98-458E-B178-9397C36FF674}" type="sibTrans" cxnId="{D551A61F-AD30-4647-B524-7F50D1CFB12B}">
      <dgm:prSet/>
      <dgm:spPr/>
      <dgm:t>
        <a:bodyPr/>
        <a:lstStyle/>
        <a:p>
          <a:endParaRPr lang="en-IN"/>
        </a:p>
      </dgm:t>
    </dgm:pt>
    <dgm:pt modelId="{952CFB9D-18AC-4691-B907-D3057FE6C240}">
      <dgm:prSet phldrT="[Text]"/>
      <dgm:spPr/>
      <dgm:t>
        <a:bodyPr/>
        <a:lstStyle/>
        <a:p>
          <a:r>
            <a:rPr lang="en-GB" dirty="0" smtClean="0"/>
            <a:t>2</a:t>
          </a:r>
          <a:endParaRPr lang="en-IN" dirty="0"/>
        </a:p>
      </dgm:t>
    </dgm:pt>
    <dgm:pt modelId="{9D8920E6-B862-4A29-B3F0-999CAA7E2821}" type="parTrans" cxnId="{7D0BC991-43B6-467D-97B9-DB572E359DC4}">
      <dgm:prSet/>
      <dgm:spPr/>
      <dgm:t>
        <a:bodyPr/>
        <a:lstStyle/>
        <a:p>
          <a:endParaRPr lang="en-IN"/>
        </a:p>
      </dgm:t>
    </dgm:pt>
    <dgm:pt modelId="{57EB0A62-2E43-4CC3-8054-50ECDBFCBADB}" type="sibTrans" cxnId="{7D0BC991-43B6-467D-97B9-DB572E359DC4}">
      <dgm:prSet/>
      <dgm:spPr/>
      <dgm:t>
        <a:bodyPr/>
        <a:lstStyle/>
        <a:p>
          <a:endParaRPr lang="en-IN"/>
        </a:p>
      </dgm:t>
    </dgm:pt>
    <dgm:pt modelId="{0779DCD3-CBDD-42A6-9492-3D2E52D1EF49}">
      <dgm:prSet phldrT="[Text]"/>
      <dgm:spPr/>
      <dgm:t>
        <a:bodyPr/>
        <a:lstStyle/>
        <a:p>
          <a:r>
            <a:rPr lang="en-GB" dirty="0" smtClean="0"/>
            <a:t>Operations team rates hiring/scheduling as neutral to effective</a:t>
          </a:r>
          <a:endParaRPr lang="en-IN" dirty="0"/>
        </a:p>
      </dgm:t>
    </dgm:pt>
    <dgm:pt modelId="{E6296913-69E6-4A64-B2E0-6F98D052A8E0}" type="parTrans" cxnId="{408A36A6-8297-477C-957B-FBC85A98E646}">
      <dgm:prSet/>
      <dgm:spPr/>
      <dgm:t>
        <a:bodyPr/>
        <a:lstStyle/>
        <a:p>
          <a:endParaRPr lang="en-IN"/>
        </a:p>
      </dgm:t>
    </dgm:pt>
    <dgm:pt modelId="{062133F6-4E29-4B7E-B0F5-56623E42F5E8}" type="sibTrans" cxnId="{408A36A6-8297-477C-957B-FBC85A98E646}">
      <dgm:prSet/>
      <dgm:spPr/>
      <dgm:t>
        <a:bodyPr/>
        <a:lstStyle/>
        <a:p>
          <a:endParaRPr lang="en-IN"/>
        </a:p>
      </dgm:t>
    </dgm:pt>
    <dgm:pt modelId="{BB63591F-19BE-4140-BF8E-1C6411D88740}">
      <dgm:prSet phldrT="[Text]"/>
      <dgm:spPr/>
      <dgm:t>
        <a:bodyPr/>
        <a:lstStyle/>
        <a:p>
          <a:r>
            <a:rPr lang="en-GB" dirty="0" smtClean="0"/>
            <a:t>3</a:t>
          </a:r>
          <a:endParaRPr lang="en-IN" dirty="0"/>
        </a:p>
      </dgm:t>
    </dgm:pt>
    <dgm:pt modelId="{2575A528-5822-46DA-877E-217CE4949D4E}" type="parTrans" cxnId="{D23BA85C-1CEC-4B88-8F65-2303A765B342}">
      <dgm:prSet/>
      <dgm:spPr/>
      <dgm:t>
        <a:bodyPr/>
        <a:lstStyle/>
        <a:p>
          <a:endParaRPr lang="en-IN"/>
        </a:p>
      </dgm:t>
    </dgm:pt>
    <dgm:pt modelId="{B6B8B187-3292-44E8-93AD-5B73969503FC}" type="sibTrans" cxnId="{D23BA85C-1CEC-4B88-8F65-2303A765B342}">
      <dgm:prSet/>
      <dgm:spPr/>
      <dgm:t>
        <a:bodyPr/>
        <a:lstStyle/>
        <a:p>
          <a:endParaRPr lang="en-IN"/>
        </a:p>
      </dgm:t>
    </dgm:pt>
    <dgm:pt modelId="{049A3CDD-2CB0-4367-A337-60D1ED7A0222}">
      <dgm:prSet phldrT="[Text]"/>
      <dgm:spPr/>
      <dgm:t>
        <a:bodyPr/>
        <a:lstStyle/>
        <a:p>
          <a:r>
            <a:rPr lang="en-GB" dirty="0" smtClean="0"/>
            <a:t>4</a:t>
          </a:r>
          <a:endParaRPr lang="en-IN" dirty="0"/>
        </a:p>
      </dgm:t>
    </dgm:pt>
    <dgm:pt modelId="{BB11F38D-6D08-405F-AADF-AC0D6E172E8F}" type="parTrans" cxnId="{FB98C586-F1B1-4C56-B374-E96B7326A42D}">
      <dgm:prSet/>
      <dgm:spPr/>
      <dgm:t>
        <a:bodyPr/>
        <a:lstStyle/>
        <a:p>
          <a:endParaRPr lang="en-IN"/>
        </a:p>
      </dgm:t>
    </dgm:pt>
    <dgm:pt modelId="{C2BA79D7-46A8-44A7-A1FD-E4AFB3ABE710}" type="sibTrans" cxnId="{FB98C586-F1B1-4C56-B374-E96B7326A42D}">
      <dgm:prSet/>
      <dgm:spPr/>
      <dgm:t>
        <a:bodyPr/>
        <a:lstStyle/>
        <a:p>
          <a:endParaRPr lang="en-IN"/>
        </a:p>
      </dgm:t>
    </dgm:pt>
    <dgm:pt modelId="{2ED61395-FDFE-4414-A990-C004E920B448}">
      <dgm:prSet/>
      <dgm:spPr/>
      <dgm:t>
        <a:bodyPr/>
        <a:lstStyle/>
        <a:p>
          <a:r>
            <a:rPr lang="en-GB" dirty="0" smtClean="0"/>
            <a:t>Gaps found in role clarity and scheduling alignment</a:t>
          </a:r>
          <a:endParaRPr lang="en-IN" dirty="0"/>
        </a:p>
      </dgm:t>
    </dgm:pt>
    <dgm:pt modelId="{D3363623-645C-45B7-A682-B337FBBACBFC}" type="parTrans" cxnId="{886C7144-011A-48DA-ADD0-68B439424239}">
      <dgm:prSet/>
      <dgm:spPr/>
      <dgm:t>
        <a:bodyPr/>
        <a:lstStyle/>
        <a:p>
          <a:endParaRPr lang="en-IN"/>
        </a:p>
      </dgm:t>
    </dgm:pt>
    <dgm:pt modelId="{D49C42B0-783E-40AC-833A-7FA1B440F63E}" type="sibTrans" cxnId="{886C7144-011A-48DA-ADD0-68B439424239}">
      <dgm:prSet/>
      <dgm:spPr/>
      <dgm:t>
        <a:bodyPr/>
        <a:lstStyle/>
        <a:p>
          <a:endParaRPr lang="en-IN"/>
        </a:p>
      </dgm:t>
    </dgm:pt>
    <dgm:pt modelId="{C90E9116-FEA6-4720-8B6B-32BE4F7C0A66}">
      <dgm:prSet/>
      <dgm:spPr/>
      <dgm:t>
        <a:bodyPr/>
        <a:lstStyle/>
        <a:p>
          <a:r>
            <a:rPr lang="en-GB" dirty="0" smtClean="0"/>
            <a:t>Support and resource provision seen as adequate by both groups</a:t>
          </a:r>
          <a:endParaRPr lang="en-IN" dirty="0"/>
        </a:p>
      </dgm:t>
    </dgm:pt>
    <dgm:pt modelId="{F4485576-CA23-4F6A-ABF9-6933E1201F04}" type="parTrans" cxnId="{7002EEC2-0031-4F30-B530-9A245FD2A981}">
      <dgm:prSet/>
      <dgm:spPr/>
      <dgm:t>
        <a:bodyPr/>
        <a:lstStyle/>
        <a:p>
          <a:endParaRPr lang="en-IN"/>
        </a:p>
      </dgm:t>
    </dgm:pt>
    <dgm:pt modelId="{39C62002-B114-4D4D-B64C-F8FBBC819D68}" type="sibTrans" cxnId="{7002EEC2-0031-4F30-B530-9A245FD2A981}">
      <dgm:prSet/>
      <dgm:spPr/>
      <dgm:t>
        <a:bodyPr/>
        <a:lstStyle/>
        <a:p>
          <a:endParaRPr lang="en-IN"/>
        </a:p>
      </dgm:t>
    </dgm:pt>
    <dgm:pt modelId="{E8C14701-1A21-4718-A92A-F76D98CC75DD}" type="pres">
      <dgm:prSet presAssocID="{BEE477C2-44D7-4BE8-A9C9-E78E3C56C1EF}" presName="linearFlow" presStyleCnt="0">
        <dgm:presLayoutVars>
          <dgm:dir/>
          <dgm:animLvl val="lvl"/>
          <dgm:resizeHandles val="exact"/>
        </dgm:presLayoutVars>
      </dgm:prSet>
      <dgm:spPr/>
      <dgm:t>
        <a:bodyPr/>
        <a:lstStyle/>
        <a:p>
          <a:endParaRPr lang="en-IN"/>
        </a:p>
      </dgm:t>
    </dgm:pt>
    <dgm:pt modelId="{4EE82B5A-B7D3-4D96-8E9D-569EB5560FE9}" type="pres">
      <dgm:prSet presAssocID="{8C6321B9-EF1C-47F9-BDB3-55F8E7EE9B77}" presName="composite" presStyleCnt="0"/>
      <dgm:spPr/>
    </dgm:pt>
    <dgm:pt modelId="{C271DD9E-D715-4EFD-B91C-90CE7D330E1E}" type="pres">
      <dgm:prSet presAssocID="{8C6321B9-EF1C-47F9-BDB3-55F8E7EE9B77}" presName="parentText" presStyleLbl="alignNode1" presStyleIdx="0" presStyleCnt="4">
        <dgm:presLayoutVars>
          <dgm:chMax val="1"/>
          <dgm:bulletEnabled val="1"/>
        </dgm:presLayoutVars>
      </dgm:prSet>
      <dgm:spPr/>
      <dgm:t>
        <a:bodyPr/>
        <a:lstStyle/>
        <a:p>
          <a:endParaRPr lang="en-IN"/>
        </a:p>
      </dgm:t>
    </dgm:pt>
    <dgm:pt modelId="{9B40C76E-EA09-42B7-9D37-3F8AF6E412F1}" type="pres">
      <dgm:prSet presAssocID="{8C6321B9-EF1C-47F9-BDB3-55F8E7EE9B77}" presName="descendantText" presStyleLbl="alignAcc1" presStyleIdx="0" presStyleCnt="4">
        <dgm:presLayoutVars>
          <dgm:bulletEnabled val="1"/>
        </dgm:presLayoutVars>
      </dgm:prSet>
      <dgm:spPr/>
      <dgm:t>
        <a:bodyPr/>
        <a:lstStyle/>
        <a:p>
          <a:endParaRPr lang="en-IN"/>
        </a:p>
      </dgm:t>
    </dgm:pt>
    <dgm:pt modelId="{DF10EA8C-07FB-4CC8-80BD-0677A40202DB}" type="pres">
      <dgm:prSet presAssocID="{21256B50-42F7-4208-AA75-69AE185C0739}" presName="sp" presStyleCnt="0"/>
      <dgm:spPr/>
    </dgm:pt>
    <dgm:pt modelId="{2A809451-8650-4F44-A99B-BAAC5B456702}" type="pres">
      <dgm:prSet presAssocID="{952CFB9D-18AC-4691-B907-D3057FE6C240}" presName="composite" presStyleCnt="0"/>
      <dgm:spPr/>
    </dgm:pt>
    <dgm:pt modelId="{F5518543-8D73-4134-8292-A8D5E6A5C42F}" type="pres">
      <dgm:prSet presAssocID="{952CFB9D-18AC-4691-B907-D3057FE6C240}" presName="parentText" presStyleLbl="alignNode1" presStyleIdx="1" presStyleCnt="4">
        <dgm:presLayoutVars>
          <dgm:chMax val="1"/>
          <dgm:bulletEnabled val="1"/>
        </dgm:presLayoutVars>
      </dgm:prSet>
      <dgm:spPr/>
      <dgm:t>
        <a:bodyPr/>
        <a:lstStyle/>
        <a:p>
          <a:endParaRPr lang="en-IN"/>
        </a:p>
      </dgm:t>
    </dgm:pt>
    <dgm:pt modelId="{10F87CB9-73EF-495C-9CED-5D7824388A9D}" type="pres">
      <dgm:prSet presAssocID="{952CFB9D-18AC-4691-B907-D3057FE6C240}" presName="descendantText" presStyleLbl="alignAcc1" presStyleIdx="1" presStyleCnt="4">
        <dgm:presLayoutVars>
          <dgm:bulletEnabled val="1"/>
        </dgm:presLayoutVars>
      </dgm:prSet>
      <dgm:spPr/>
      <dgm:t>
        <a:bodyPr/>
        <a:lstStyle/>
        <a:p>
          <a:endParaRPr lang="en-IN"/>
        </a:p>
      </dgm:t>
    </dgm:pt>
    <dgm:pt modelId="{D9E8573D-B08B-4FF6-8B07-570B76D819F5}" type="pres">
      <dgm:prSet presAssocID="{57EB0A62-2E43-4CC3-8054-50ECDBFCBADB}" presName="sp" presStyleCnt="0"/>
      <dgm:spPr/>
    </dgm:pt>
    <dgm:pt modelId="{63638D81-0390-4D1E-8463-AFFD56E1F21D}" type="pres">
      <dgm:prSet presAssocID="{BB63591F-19BE-4140-BF8E-1C6411D88740}" presName="composite" presStyleCnt="0"/>
      <dgm:spPr/>
    </dgm:pt>
    <dgm:pt modelId="{3FEE231E-B288-460C-A796-95603968AA82}" type="pres">
      <dgm:prSet presAssocID="{BB63591F-19BE-4140-BF8E-1C6411D88740}" presName="parentText" presStyleLbl="alignNode1" presStyleIdx="2" presStyleCnt="4">
        <dgm:presLayoutVars>
          <dgm:chMax val="1"/>
          <dgm:bulletEnabled val="1"/>
        </dgm:presLayoutVars>
      </dgm:prSet>
      <dgm:spPr/>
      <dgm:t>
        <a:bodyPr/>
        <a:lstStyle/>
        <a:p>
          <a:endParaRPr lang="en-IN"/>
        </a:p>
      </dgm:t>
    </dgm:pt>
    <dgm:pt modelId="{3378F151-8D3B-4843-BB8D-16268E3E88B0}" type="pres">
      <dgm:prSet presAssocID="{BB63591F-19BE-4140-BF8E-1C6411D88740}" presName="descendantText" presStyleLbl="alignAcc1" presStyleIdx="2" presStyleCnt="4" custLinFactNeighborY="0">
        <dgm:presLayoutVars>
          <dgm:bulletEnabled val="1"/>
        </dgm:presLayoutVars>
      </dgm:prSet>
      <dgm:spPr/>
      <dgm:t>
        <a:bodyPr/>
        <a:lstStyle/>
        <a:p>
          <a:endParaRPr lang="en-IN"/>
        </a:p>
      </dgm:t>
    </dgm:pt>
    <dgm:pt modelId="{D8A7FAED-3D6D-4F55-A906-CEAF234DF8C8}" type="pres">
      <dgm:prSet presAssocID="{B6B8B187-3292-44E8-93AD-5B73969503FC}" presName="sp" presStyleCnt="0"/>
      <dgm:spPr/>
    </dgm:pt>
    <dgm:pt modelId="{FAD76A18-F75A-4096-AA54-6700BBC6DF85}" type="pres">
      <dgm:prSet presAssocID="{049A3CDD-2CB0-4367-A337-60D1ED7A0222}" presName="composite" presStyleCnt="0"/>
      <dgm:spPr/>
    </dgm:pt>
    <dgm:pt modelId="{9F867253-C48C-4664-B3CC-D2EC32843D32}" type="pres">
      <dgm:prSet presAssocID="{049A3CDD-2CB0-4367-A337-60D1ED7A0222}" presName="parentText" presStyleLbl="alignNode1" presStyleIdx="3" presStyleCnt="4">
        <dgm:presLayoutVars>
          <dgm:chMax val="1"/>
          <dgm:bulletEnabled val="1"/>
        </dgm:presLayoutVars>
      </dgm:prSet>
      <dgm:spPr/>
      <dgm:t>
        <a:bodyPr/>
        <a:lstStyle/>
        <a:p>
          <a:endParaRPr lang="en-IN"/>
        </a:p>
      </dgm:t>
    </dgm:pt>
    <dgm:pt modelId="{AD38C133-EBFE-495E-AD33-52B33DD30DFE}" type="pres">
      <dgm:prSet presAssocID="{049A3CDD-2CB0-4367-A337-60D1ED7A0222}" presName="descendantText" presStyleLbl="alignAcc1" presStyleIdx="3" presStyleCnt="4">
        <dgm:presLayoutVars>
          <dgm:bulletEnabled val="1"/>
        </dgm:presLayoutVars>
      </dgm:prSet>
      <dgm:spPr/>
      <dgm:t>
        <a:bodyPr/>
        <a:lstStyle/>
        <a:p>
          <a:endParaRPr lang="en-IN"/>
        </a:p>
      </dgm:t>
    </dgm:pt>
  </dgm:ptLst>
  <dgm:cxnLst>
    <dgm:cxn modelId="{94BADA85-D454-471F-A999-D7503C23B7E7}" type="presOf" srcId="{BB63591F-19BE-4140-BF8E-1C6411D88740}" destId="{3FEE231E-B288-460C-A796-95603968AA82}" srcOrd="0" destOrd="0" presId="urn:microsoft.com/office/officeart/2005/8/layout/chevron2"/>
    <dgm:cxn modelId="{7D0BC991-43B6-467D-97B9-DB572E359DC4}" srcId="{BEE477C2-44D7-4BE8-A9C9-E78E3C56C1EF}" destId="{952CFB9D-18AC-4691-B907-D3057FE6C240}" srcOrd="1" destOrd="0" parTransId="{9D8920E6-B862-4A29-B3F0-999CAA7E2821}" sibTransId="{57EB0A62-2E43-4CC3-8054-50ECDBFCBADB}"/>
    <dgm:cxn modelId="{BEDFD881-5C89-4206-8D84-CEA7430F0BB4}" type="presOf" srcId="{8C6321B9-EF1C-47F9-BDB3-55F8E7EE9B77}" destId="{C271DD9E-D715-4EFD-B91C-90CE7D330E1E}" srcOrd="0" destOrd="0" presId="urn:microsoft.com/office/officeart/2005/8/layout/chevron2"/>
    <dgm:cxn modelId="{A20C6901-9D9D-42F1-9879-6E55A8C2FA5B}" srcId="{BEE477C2-44D7-4BE8-A9C9-E78E3C56C1EF}" destId="{8C6321B9-EF1C-47F9-BDB3-55F8E7EE9B77}" srcOrd="0" destOrd="0" parTransId="{B9F2F0DA-B7AF-4B7F-B21D-BE14342DA92D}" sibTransId="{21256B50-42F7-4208-AA75-69AE185C0739}"/>
    <dgm:cxn modelId="{D551A61F-AD30-4647-B524-7F50D1CFB12B}" srcId="{8C6321B9-EF1C-47F9-BDB3-55F8E7EE9B77}" destId="{CBBA945F-7175-4AE2-8D44-0860655ED35A}" srcOrd="0" destOrd="0" parTransId="{2221D1E4-47BB-482D-A6CA-AF2456F26B2F}" sibTransId="{A30BDC9B-1A98-458E-B178-9397C36FF674}"/>
    <dgm:cxn modelId="{E61FC2C0-A246-41CF-B9AD-BDAF5DA09524}" type="presOf" srcId="{C90E9116-FEA6-4720-8B6B-32BE4F7C0A66}" destId="{AD38C133-EBFE-495E-AD33-52B33DD30DFE}" srcOrd="0" destOrd="0" presId="urn:microsoft.com/office/officeart/2005/8/layout/chevron2"/>
    <dgm:cxn modelId="{886C7144-011A-48DA-ADD0-68B439424239}" srcId="{BB63591F-19BE-4140-BF8E-1C6411D88740}" destId="{2ED61395-FDFE-4414-A990-C004E920B448}" srcOrd="0" destOrd="0" parTransId="{D3363623-645C-45B7-A682-B337FBBACBFC}" sibTransId="{D49C42B0-783E-40AC-833A-7FA1B440F63E}"/>
    <dgm:cxn modelId="{29D29CD6-3150-4FE6-AB3A-7FD2367066DF}" type="presOf" srcId="{0779DCD3-CBDD-42A6-9492-3D2E52D1EF49}" destId="{10F87CB9-73EF-495C-9CED-5D7824388A9D}" srcOrd="0" destOrd="0" presId="urn:microsoft.com/office/officeart/2005/8/layout/chevron2"/>
    <dgm:cxn modelId="{408A36A6-8297-477C-957B-FBC85A98E646}" srcId="{952CFB9D-18AC-4691-B907-D3057FE6C240}" destId="{0779DCD3-CBDD-42A6-9492-3D2E52D1EF49}" srcOrd="0" destOrd="0" parTransId="{E6296913-69E6-4A64-B2E0-6F98D052A8E0}" sibTransId="{062133F6-4E29-4B7E-B0F5-56623E42F5E8}"/>
    <dgm:cxn modelId="{43AF9042-D8B0-49E5-948A-56A75C18C1A4}" type="presOf" srcId="{2ED61395-FDFE-4414-A990-C004E920B448}" destId="{3378F151-8D3B-4843-BB8D-16268E3E88B0}" srcOrd="0" destOrd="0" presId="urn:microsoft.com/office/officeart/2005/8/layout/chevron2"/>
    <dgm:cxn modelId="{9ED27EB5-C143-4AA2-8C49-87CBE35AB247}" type="presOf" srcId="{CBBA945F-7175-4AE2-8D44-0860655ED35A}" destId="{9B40C76E-EA09-42B7-9D37-3F8AF6E412F1}" srcOrd="0" destOrd="0" presId="urn:microsoft.com/office/officeart/2005/8/layout/chevron2"/>
    <dgm:cxn modelId="{FD7EC520-09B0-4D1B-A811-41EF61B1C617}" type="presOf" srcId="{049A3CDD-2CB0-4367-A337-60D1ED7A0222}" destId="{9F867253-C48C-4664-B3CC-D2EC32843D32}" srcOrd="0" destOrd="0" presId="urn:microsoft.com/office/officeart/2005/8/layout/chevron2"/>
    <dgm:cxn modelId="{7002EEC2-0031-4F30-B530-9A245FD2A981}" srcId="{049A3CDD-2CB0-4367-A337-60D1ED7A0222}" destId="{C90E9116-FEA6-4720-8B6B-32BE4F7C0A66}" srcOrd="0" destOrd="0" parTransId="{F4485576-CA23-4F6A-ABF9-6933E1201F04}" sibTransId="{39C62002-B114-4D4D-B64C-F8FBBC819D68}"/>
    <dgm:cxn modelId="{564F7AF9-6568-4FAE-BABB-0C2546FE1E74}" type="presOf" srcId="{BEE477C2-44D7-4BE8-A9C9-E78E3C56C1EF}" destId="{E8C14701-1A21-4718-A92A-F76D98CC75DD}" srcOrd="0" destOrd="0" presId="urn:microsoft.com/office/officeart/2005/8/layout/chevron2"/>
    <dgm:cxn modelId="{A02E98DB-13EB-462A-AAA5-C36276D3B194}" type="presOf" srcId="{952CFB9D-18AC-4691-B907-D3057FE6C240}" destId="{F5518543-8D73-4134-8292-A8D5E6A5C42F}" srcOrd="0" destOrd="0" presId="urn:microsoft.com/office/officeart/2005/8/layout/chevron2"/>
    <dgm:cxn modelId="{D23BA85C-1CEC-4B88-8F65-2303A765B342}" srcId="{BEE477C2-44D7-4BE8-A9C9-E78E3C56C1EF}" destId="{BB63591F-19BE-4140-BF8E-1C6411D88740}" srcOrd="2" destOrd="0" parTransId="{2575A528-5822-46DA-877E-217CE4949D4E}" sibTransId="{B6B8B187-3292-44E8-93AD-5B73969503FC}"/>
    <dgm:cxn modelId="{FB98C586-F1B1-4C56-B374-E96B7326A42D}" srcId="{BEE477C2-44D7-4BE8-A9C9-E78E3C56C1EF}" destId="{049A3CDD-2CB0-4367-A337-60D1ED7A0222}" srcOrd="3" destOrd="0" parTransId="{BB11F38D-6D08-405F-AADF-AC0D6E172E8F}" sibTransId="{C2BA79D7-46A8-44A7-A1FD-E4AFB3ABE710}"/>
    <dgm:cxn modelId="{B03C14E4-DBDD-4DB9-9B83-B9054AD10AEF}" type="presParOf" srcId="{E8C14701-1A21-4718-A92A-F76D98CC75DD}" destId="{4EE82B5A-B7D3-4D96-8E9D-569EB5560FE9}" srcOrd="0" destOrd="0" presId="urn:microsoft.com/office/officeart/2005/8/layout/chevron2"/>
    <dgm:cxn modelId="{28F23BB8-9A67-4C4E-AC54-CAD6EF213135}" type="presParOf" srcId="{4EE82B5A-B7D3-4D96-8E9D-569EB5560FE9}" destId="{C271DD9E-D715-4EFD-B91C-90CE7D330E1E}" srcOrd="0" destOrd="0" presId="urn:microsoft.com/office/officeart/2005/8/layout/chevron2"/>
    <dgm:cxn modelId="{4FBB98D3-3532-44C9-A492-0499B60F28E4}" type="presParOf" srcId="{4EE82B5A-B7D3-4D96-8E9D-569EB5560FE9}" destId="{9B40C76E-EA09-42B7-9D37-3F8AF6E412F1}" srcOrd="1" destOrd="0" presId="urn:microsoft.com/office/officeart/2005/8/layout/chevron2"/>
    <dgm:cxn modelId="{16B4C6DE-3270-4B97-BFC3-FE8CB3820BF2}" type="presParOf" srcId="{E8C14701-1A21-4718-A92A-F76D98CC75DD}" destId="{DF10EA8C-07FB-4CC8-80BD-0677A40202DB}" srcOrd="1" destOrd="0" presId="urn:microsoft.com/office/officeart/2005/8/layout/chevron2"/>
    <dgm:cxn modelId="{58A8724B-6094-484C-92EF-67D65F9EB6B6}" type="presParOf" srcId="{E8C14701-1A21-4718-A92A-F76D98CC75DD}" destId="{2A809451-8650-4F44-A99B-BAAC5B456702}" srcOrd="2" destOrd="0" presId="urn:microsoft.com/office/officeart/2005/8/layout/chevron2"/>
    <dgm:cxn modelId="{B624D7BF-5BDE-453C-A940-8E72B84B8286}" type="presParOf" srcId="{2A809451-8650-4F44-A99B-BAAC5B456702}" destId="{F5518543-8D73-4134-8292-A8D5E6A5C42F}" srcOrd="0" destOrd="0" presId="urn:microsoft.com/office/officeart/2005/8/layout/chevron2"/>
    <dgm:cxn modelId="{C54341FC-09B4-4277-BCB2-0D4F6F1B42B0}" type="presParOf" srcId="{2A809451-8650-4F44-A99B-BAAC5B456702}" destId="{10F87CB9-73EF-495C-9CED-5D7824388A9D}" srcOrd="1" destOrd="0" presId="urn:microsoft.com/office/officeart/2005/8/layout/chevron2"/>
    <dgm:cxn modelId="{88F37A1A-D630-4928-873C-F220B486982A}" type="presParOf" srcId="{E8C14701-1A21-4718-A92A-F76D98CC75DD}" destId="{D9E8573D-B08B-4FF6-8B07-570B76D819F5}" srcOrd="3" destOrd="0" presId="urn:microsoft.com/office/officeart/2005/8/layout/chevron2"/>
    <dgm:cxn modelId="{E5998E8B-9720-4F80-86AA-07691D8511B2}" type="presParOf" srcId="{E8C14701-1A21-4718-A92A-F76D98CC75DD}" destId="{63638D81-0390-4D1E-8463-AFFD56E1F21D}" srcOrd="4" destOrd="0" presId="urn:microsoft.com/office/officeart/2005/8/layout/chevron2"/>
    <dgm:cxn modelId="{71321561-609B-45B4-B728-11EFB531FB79}" type="presParOf" srcId="{63638D81-0390-4D1E-8463-AFFD56E1F21D}" destId="{3FEE231E-B288-460C-A796-95603968AA82}" srcOrd="0" destOrd="0" presId="urn:microsoft.com/office/officeart/2005/8/layout/chevron2"/>
    <dgm:cxn modelId="{E83DFA7C-F136-4216-AB7B-959FCA269AFA}" type="presParOf" srcId="{63638D81-0390-4D1E-8463-AFFD56E1F21D}" destId="{3378F151-8D3B-4843-BB8D-16268E3E88B0}" srcOrd="1" destOrd="0" presId="urn:microsoft.com/office/officeart/2005/8/layout/chevron2"/>
    <dgm:cxn modelId="{7BA8C2D2-AF6A-47A3-8A89-CB9960A94836}" type="presParOf" srcId="{E8C14701-1A21-4718-A92A-F76D98CC75DD}" destId="{D8A7FAED-3D6D-4F55-A906-CEAF234DF8C8}" srcOrd="5" destOrd="0" presId="urn:microsoft.com/office/officeart/2005/8/layout/chevron2"/>
    <dgm:cxn modelId="{5ADFBF09-7A4C-4C27-B642-01351EF66CCF}" type="presParOf" srcId="{E8C14701-1A21-4718-A92A-F76D98CC75DD}" destId="{FAD76A18-F75A-4096-AA54-6700BBC6DF85}" srcOrd="6" destOrd="0" presId="urn:microsoft.com/office/officeart/2005/8/layout/chevron2"/>
    <dgm:cxn modelId="{6ED238BD-453B-467A-88C9-C41DE2C03A4C}" type="presParOf" srcId="{FAD76A18-F75A-4096-AA54-6700BBC6DF85}" destId="{9F867253-C48C-4664-B3CC-D2EC32843D32}" srcOrd="0" destOrd="0" presId="urn:microsoft.com/office/officeart/2005/8/layout/chevron2"/>
    <dgm:cxn modelId="{A7A78DB2-B152-4C6B-8013-3E8218DFA786}" type="presParOf" srcId="{FAD76A18-F75A-4096-AA54-6700BBC6DF85}" destId="{AD38C133-EBFE-495E-AD33-52B33DD30DFE}" srcOrd="1" destOrd="0" presId="urn:microsoft.com/office/officeart/2005/8/layout/chevron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D77A45B-3F67-4A46-B80E-86DB28E7B237}" type="datetimeFigureOut">
              <a:rPr lang="en-IN" smtClean="0"/>
              <a:t>26-06-2025</a:t>
            </a:fld>
            <a:endParaRPr lang="en-IN"/>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07BCBBF-3B14-49EE-839D-F9D0F54BECC4}" type="slidenum">
              <a:rPr lang="en-IN" smtClean="0"/>
              <a:t>‹#›</a:t>
            </a:fld>
            <a:endParaRPr lang="en-IN"/>
          </a:p>
        </p:txBody>
      </p:sp>
    </p:spTree>
    <p:extLst>
      <p:ext uri="{BB962C8B-B14F-4D97-AF65-F5344CB8AC3E}">
        <p14:creationId xmlns:p14="http://schemas.microsoft.com/office/powerpoint/2010/main" val="185773765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2E7F2C74-2A67-7B88-E4B0-49C7348E49DB}"/>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IN"/>
          </a:p>
        </p:txBody>
      </p:sp>
      <p:sp>
        <p:nvSpPr>
          <p:cNvPr id="3" name="Subtitle 2">
            <a:extLst>
              <a:ext uri="{FF2B5EF4-FFF2-40B4-BE49-F238E27FC236}">
                <a16:creationId xmlns:a16="http://schemas.microsoft.com/office/drawing/2014/main" xmlns="" id="{EC02E0EF-E98B-4A5E-6AAD-8E0D8117452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N"/>
          </a:p>
        </p:txBody>
      </p:sp>
      <p:sp>
        <p:nvSpPr>
          <p:cNvPr id="4" name="Date Placeholder 3">
            <a:extLst>
              <a:ext uri="{FF2B5EF4-FFF2-40B4-BE49-F238E27FC236}">
                <a16:creationId xmlns:a16="http://schemas.microsoft.com/office/drawing/2014/main" xmlns="" id="{51330B9F-6AC3-446B-BE5D-168B172F7D31}"/>
              </a:ext>
            </a:extLst>
          </p:cNvPr>
          <p:cNvSpPr>
            <a:spLocks noGrp="1"/>
          </p:cNvSpPr>
          <p:nvPr>
            <p:ph type="dt" sz="half" idx="10"/>
          </p:nvPr>
        </p:nvSpPr>
        <p:spPr/>
        <p:txBody>
          <a:bodyPr/>
          <a:lstStyle/>
          <a:p>
            <a:fld id="{1147C0E5-F472-4823-852C-D183FA2F2488}" type="datetime1">
              <a:rPr lang="en-IN" smtClean="0"/>
              <a:t>26-06-2025</a:t>
            </a:fld>
            <a:endParaRPr lang="en-IN"/>
          </a:p>
        </p:txBody>
      </p:sp>
      <p:sp>
        <p:nvSpPr>
          <p:cNvPr id="5" name="Footer Placeholder 4">
            <a:extLst>
              <a:ext uri="{FF2B5EF4-FFF2-40B4-BE49-F238E27FC236}">
                <a16:creationId xmlns:a16="http://schemas.microsoft.com/office/drawing/2014/main" xmlns="" id="{150DD859-66CB-8ECC-6E50-6A57DFF25875}"/>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xmlns="" id="{745186DF-C26B-58D8-1801-6CC6107B8085}"/>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26870305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7B6E0628-FB36-BD34-9FE2-97E896AC4FC7}"/>
              </a:ext>
            </a:extLst>
          </p:cNvPr>
          <p:cNvSpPr>
            <a:spLocks noGrp="1"/>
          </p:cNvSpPr>
          <p:nvPr>
            <p:ph type="title"/>
          </p:nvPr>
        </p:nvSpPr>
        <p:spPr/>
        <p:txBody>
          <a:bodyPr/>
          <a:lstStyle/>
          <a:p>
            <a:r>
              <a:rPr lang="en-US"/>
              <a:t>Click to edit Master title style</a:t>
            </a:r>
            <a:endParaRPr lang="en-IN"/>
          </a:p>
        </p:txBody>
      </p:sp>
      <p:sp>
        <p:nvSpPr>
          <p:cNvPr id="3" name="Vertical Text Placeholder 2">
            <a:extLst>
              <a:ext uri="{FF2B5EF4-FFF2-40B4-BE49-F238E27FC236}">
                <a16:creationId xmlns:a16="http://schemas.microsoft.com/office/drawing/2014/main" xmlns="" id="{5912D301-275B-FF6C-40F7-2E9B0CD3330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xmlns="" id="{80754F30-EF25-E3E3-BB1C-47025CFDEE9B}"/>
              </a:ext>
            </a:extLst>
          </p:cNvPr>
          <p:cNvSpPr>
            <a:spLocks noGrp="1"/>
          </p:cNvSpPr>
          <p:nvPr>
            <p:ph type="dt" sz="half" idx="10"/>
          </p:nvPr>
        </p:nvSpPr>
        <p:spPr/>
        <p:txBody>
          <a:bodyPr/>
          <a:lstStyle/>
          <a:p>
            <a:fld id="{0E9DCF6C-BC1F-457E-8C73-045A403582E6}" type="datetime1">
              <a:rPr lang="en-IN" smtClean="0"/>
              <a:t>26-06-2025</a:t>
            </a:fld>
            <a:endParaRPr lang="en-IN"/>
          </a:p>
        </p:txBody>
      </p:sp>
      <p:sp>
        <p:nvSpPr>
          <p:cNvPr id="5" name="Footer Placeholder 4">
            <a:extLst>
              <a:ext uri="{FF2B5EF4-FFF2-40B4-BE49-F238E27FC236}">
                <a16:creationId xmlns:a16="http://schemas.microsoft.com/office/drawing/2014/main" xmlns="" id="{367A5C90-C15D-39BC-189C-B04FF8FDA09C}"/>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xmlns="" id="{C168025F-FDA9-0B8F-AD5D-453E4F100375}"/>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83263019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xmlns="" id="{2139D957-C999-1C16-1853-9A023AA6CEF6}"/>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IN"/>
          </a:p>
        </p:txBody>
      </p:sp>
      <p:sp>
        <p:nvSpPr>
          <p:cNvPr id="3" name="Vertical Text Placeholder 2">
            <a:extLst>
              <a:ext uri="{FF2B5EF4-FFF2-40B4-BE49-F238E27FC236}">
                <a16:creationId xmlns:a16="http://schemas.microsoft.com/office/drawing/2014/main" xmlns="" id="{966E3950-F0D6-5D89-066D-085723180639}"/>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xmlns="" id="{71CCAA96-007B-16EB-59B9-8466CF3A2B65}"/>
              </a:ext>
            </a:extLst>
          </p:cNvPr>
          <p:cNvSpPr>
            <a:spLocks noGrp="1"/>
          </p:cNvSpPr>
          <p:nvPr>
            <p:ph type="dt" sz="half" idx="10"/>
          </p:nvPr>
        </p:nvSpPr>
        <p:spPr/>
        <p:txBody>
          <a:bodyPr/>
          <a:lstStyle/>
          <a:p>
            <a:fld id="{FE1E070E-952C-41C9-9ABB-C56A7BE64D88}" type="datetime1">
              <a:rPr lang="en-IN" smtClean="0"/>
              <a:t>26-06-2025</a:t>
            </a:fld>
            <a:endParaRPr lang="en-IN"/>
          </a:p>
        </p:txBody>
      </p:sp>
      <p:sp>
        <p:nvSpPr>
          <p:cNvPr id="5" name="Footer Placeholder 4">
            <a:extLst>
              <a:ext uri="{FF2B5EF4-FFF2-40B4-BE49-F238E27FC236}">
                <a16:creationId xmlns:a16="http://schemas.microsoft.com/office/drawing/2014/main" xmlns="" id="{5B3D4BE2-2DF2-045A-8669-1F641EBCA970}"/>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xmlns="" id="{E255D12E-7ED4-76EF-2510-3424364F40F6}"/>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3821113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70CE716E-3B2D-E963-79E7-5EF7FA211440}"/>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xmlns="" id="{73794634-ABC2-6BED-BF96-9B5559CE328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xmlns="" id="{A95EF2B4-2DC2-6314-D99D-D61B5F64E224}"/>
              </a:ext>
            </a:extLst>
          </p:cNvPr>
          <p:cNvSpPr>
            <a:spLocks noGrp="1"/>
          </p:cNvSpPr>
          <p:nvPr>
            <p:ph type="dt" sz="half" idx="10"/>
          </p:nvPr>
        </p:nvSpPr>
        <p:spPr/>
        <p:txBody>
          <a:bodyPr/>
          <a:lstStyle/>
          <a:p>
            <a:fld id="{2CA2FBC0-878C-4FB7-8E1F-1D6F6FF7C223}" type="datetime1">
              <a:rPr lang="en-IN" smtClean="0"/>
              <a:t>26-06-2025</a:t>
            </a:fld>
            <a:endParaRPr lang="en-IN"/>
          </a:p>
        </p:txBody>
      </p:sp>
      <p:sp>
        <p:nvSpPr>
          <p:cNvPr id="5" name="Footer Placeholder 4">
            <a:extLst>
              <a:ext uri="{FF2B5EF4-FFF2-40B4-BE49-F238E27FC236}">
                <a16:creationId xmlns:a16="http://schemas.microsoft.com/office/drawing/2014/main" xmlns="" id="{C959C864-56F9-6F24-ACE2-6899436296E7}"/>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xmlns="" id="{E20218AD-0394-8E9F-0B97-7A979B03DEC1}"/>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7860114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0837D86-16D6-2081-9141-B69FF05CEE91}"/>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IN"/>
          </a:p>
        </p:txBody>
      </p:sp>
      <p:sp>
        <p:nvSpPr>
          <p:cNvPr id="3" name="Text Placeholder 2">
            <a:extLst>
              <a:ext uri="{FF2B5EF4-FFF2-40B4-BE49-F238E27FC236}">
                <a16:creationId xmlns:a16="http://schemas.microsoft.com/office/drawing/2014/main" xmlns="" id="{7AB4426C-57D7-F200-FA35-8E436A5D5F8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xmlns="" id="{82FE632E-3E25-D2A6-491C-E5592C333922}"/>
              </a:ext>
            </a:extLst>
          </p:cNvPr>
          <p:cNvSpPr>
            <a:spLocks noGrp="1"/>
          </p:cNvSpPr>
          <p:nvPr>
            <p:ph type="dt" sz="half" idx="10"/>
          </p:nvPr>
        </p:nvSpPr>
        <p:spPr/>
        <p:txBody>
          <a:bodyPr/>
          <a:lstStyle/>
          <a:p>
            <a:fld id="{CD685ADF-9D55-472F-A142-0A5A20BA4577}" type="datetime1">
              <a:rPr lang="en-IN" smtClean="0"/>
              <a:t>26-06-2025</a:t>
            </a:fld>
            <a:endParaRPr lang="en-IN"/>
          </a:p>
        </p:txBody>
      </p:sp>
      <p:sp>
        <p:nvSpPr>
          <p:cNvPr id="5" name="Footer Placeholder 4">
            <a:extLst>
              <a:ext uri="{FF2B5EF4-FFF2-40B4-BE49-F238E27FC236}">
                <a16:creationId xmlns:a16="http://schemas.microsoft.com/office/drawing/2014/main" xmlns="" id="{9868D8A7-1FEB-8F74-CC96-60F713D941D9}"/>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xmlns="" id="{00764CDB-61F8-D5A9-1F23-AD369A512602}"/>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4309076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1B8D318-BBB3-1ED4-702E-7B3E99D8461F}"/>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xmlns="" id="{3832F8E8-3ED1-3166-5784-09ACC24D9F14}"/>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Content Placeholder 3">
            <a:extLst>
              <a:ext uri="{FF2B5EF4-FFF2-40B4-BE49-F238E27FC236}">
                <a16:creationId xmlns:a16="http://schemas.microsoft.com/office/drawing/2014/main" xmlns="" id="{760D193F-E080-1819-0001-EC324458CCA2}"/>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Date Placeholder 4">
            <a:extLst>
              <a:ext uri="{FF2B5EF4-FFF2-40B4-BE49-F238E27FC236}">
                <a16:creationId xmlns:a16="http://schemas.microsoft.com/office/drawing/2014/main" xmlns="" id="{8C319AC5-0DE1-5E65-1A58-599D06B824D5}"/>
              </a:ext>
            </a:extLst>
          </p:cNvPr>
          <p:cNvSpPr>
            <a:spLocks noGrp="1"/>
          </p:cNvSpPr>
          <p:nvPr>
            <p:ph type="dt" sz="half" idx="10"/>
          </p:nvPr>
        </p:nvSpPr>
        <p:spPr/>
        <p:txBody>
          <a:bodyPr/>
          <a:lstStyle/>
          <a:p>
            <a:fld id="{19B6A866-57B6-4C39-8809-FBA78A30FCC9}" type="datetime1">
              <a:rPr lang="en-IN" smtClean="0"/>
              <a:t>26-06-2025</a:t>
            </a:fld>
            <a:endParaRPr lang="en-IN"/>
          </a:p>
        </p:txBody>
      </p:sp>
      <p:sp>
        <p:nvSpPr>
          <p:cNvPr id="6" name="Footer Placeholder 5">
            <a:extLst>
              <a:ext uri="{FF2B5EF4-FFF2-40B4-BE49-F238E27FC236}">
                <a16:creationId xmlns:a16="http://schemas.microsoft.com/office/drawing/2014/main" xmlns="" id="{3B95DFD7-A0B2-3C6A-D7BA-B22A8C6829F4}"/>
              </a:ext>
            </a:extLst>
          </p:cNvPr>
          <p:cNvSpPr>
            <a:spLocks noGrp="1"/>
          </p:cNvSpPr>
          <p:nvPr>
            <p:ph type="ftr" sz="quarter" idx="11"/>
          </p:nvPr>
        </p:nvSpPr>
        <p:spPr/>
        <p:txBody>
          <a:bodyPr/>
          <a:lstStyle/>
          <a:p>
            <a:r>
              <a:rPr lang="en-US"/>
              <a:t>You are not allowed to add slides to this presentation</a:t>
            </a:r>
            <a:endParaRPr lang="en-IN"/>
          </a:p>
        </p:txBody>
      </p:sp>
      <p:sp>
        <p:nvSpPr>
          <p:cNvPr id="7" name="Slide Number Placeholder 6">
            <a:extLst>
              <a:ext uri="{FF2B5EF4-FFF2-40B4-BE49-F238E27FC236}">
                <a16:creationId xmlns:a16="http://schemas.microsoft.com/office/drawing/2014/main" xmlns="" id="{EDB4F3E3-D244-DE91-E177-93FD9910D81A}"/>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32522917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C5CDD731-E7C4-A269-BE92-C85C608373AD}"/>
              </a:ext>
            </a:extLst>
          </p:cNvPr>
          <p:cNvSpPr>
            <a:spLocks noGrp="1"/>
          </p:cNvSpPr>
          <p:nvPr>
            <p:ph type="title"/>
          </p:nvPr>
        </p:nvSpPr>
        <p:spPr>
          <a:xfrm>
            <a:off x="839788" y="365125"/>
            <a:ext cx="10515600" cy="1325563"/>
          </a:xfrm>
        </p:spPr>
        <p:txBody>
          <a:bodyPr/>
          <a:lstStyle/>
          <a:p>
            <a:r>
              <a:rPr lang="en-US"/>
              <a:t>Click to edit Master title style</a:t>
            </a:r>
            <a:endParaRPr lang="en-IN"/>
          </a:p>
        </p:txBody>
      </p:sp>
      <p:sp>
        <p:nvSpPr>
          <p:cNvPr id="3" name="Text Placeholder 2">
            <a:extLst>
              <a:ext uri="{FF2B5EF4-FFF2-40B4-BE49-F238E27FC236}">
                <a16:creationId xmlns:a16="http://schemas.microsoft.com/office/drawing/2014/main" xmlns="" id="{025A0333-AA9A-DF4F-C57C-56BAA1F9882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xmlns="" id="{E53AEBD8-A870-7FD7-F78A-B5EAACA47268}"/>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Text Placeholder 4">
            <a:extLst>
              <a:ext uri="{FF2B5EF4-FFF2-40B4-BE49-F238E27FC236}">
                <a16:creationId xmlns:a16="http://schemas.microsoft.com/office/drawing/2014/main" xmlns="" id="{BC07F615-1CA8-AC3F-C4FE-FFF9F49AF43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xmlns="" id="{A8811C04-731E-98E6-D3D9-0ACFEBE391A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7" name="Date Placeholder 6">
            <a:extLst>
              <a:ext uri="{FF2B5EF4-FFF2-40B4-BE49-F238E27FC236}">
                <a16:creationId xmlns:a16="http://schemas.microsoft.com/office/drawing/2014/main" xmlns="" id="{9AC9A91A-EBEF-9BB2-B813-F1A9FBC746F3}"/>
              </a:ext>
            </a:extLst>
          </p:cNvPr>
          <p:cNvSpPr>
            <a:spLocks noGrp="1"/>
          </p:cNvSpPr>
          <p:nvPr>
            <p:ph type="dt" sz="half" idx="10"/>
          </p:nvPr>
        </p:nvSpPr>
        <p:spPr/>
        <p:txBody>
          <a:bodyPr/>
          <a:lstStyle/>
          <a:p>
            <a:fld id="{52B34237-4DA9-498D-81CC-7DEBFDE0146A}" type="datetime1">
              <a:rPr lang="en-IN" smtClean="0"/>
              <a:t>26-06-2025</a:t>
            </a:fld>
            <a:endParaRPr lang="en-IN"/>
          </a:p>
        </p:txBody>
      </p:sp>
      <p:sp>
        <p:nvSpPr>
          <p:cNvPr id="8" name="Footer Placeholder 7">
            <a:extLst>
              <a:ext uri="{FF2B5EF4-FFF2-40B4-BE49-F238E27FC236}">
                <a16:creationId xmlns:a16="http://schemas.microsoft.com/office/drawing/2014/main" xmlns="" id="{5356CC76-53AF-D09D-7090-C46C6BC2E385}"/>
              </a:ext>
            </a:extLst>
          </p:cNvPr>
          <p:cNvSpPr>
            <a:spLocks noGrp="1"/>
          </p:cNvSpPr>
          <p:nvPr>
            <p:ph type="ftr" sz="quarter" idx="11"/>
          </p:nvPr>
        </p:nvSpPr>
        <p:spPr/>
        <p:txBody>
          <a:bodyPr/>
          <a:lstStyle/>
          <a:p>
            <a:r>
              <a:rPr lang="en-US"/>
              <a:t>You are not allowed to add slides to this presentation</a:t>
            </a:r>
            <a:endParaRPr lang="en-IN"/>
          </a:p>
        </p:txBody>
      </p:sp>
      <p:sp>
        <p:nvSpPr>
          <p:cNvPr id="9" name="Slide Number Placeholder 8">
            <a:extLst>
              <a:ext uri="{FF2B5EF4-FFF2-40B4-BE49-F238E27FC236}">
                <a16:creationId xmlns:a16="http://schemas.microsoft.com/office/drawing/2014/main" xmlns="" id="{D1AEB7F1-3FD9-614A-DD77-0F4054D21FBF}"/>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2784337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1AEC571-DEF0-68A8-EA51-110C122C175B}"/>
              </a:ext>
            </a:extLst>
          </p:cNvPr>
          <p:cNvSpPr>
            <a:spLocks noGrp="1"/>
          </p:cNvSpPr>
          <p:nvPr>
            <p:ph type="title"/>
          </p:nvPr>
        </p:nvSpPr>
        <p:spPr/>
        <p:txBody>
          <a:bodyPr/>
          <a:lstStyle/>
          <a:p>
            <a:r>
              <a:rPr lang="en-US"/>
              <a:t>Click to edit Master title style</a:t>
            </a:r>
            <a:endParaRPr lang="en-IN"/>
          </a:p>
        </p:txBody>
      </p:sp>
      <p:sp>
        <p:nvSpPr>
          <p:cNvPr id="3" name="Date Placeholder 2">
            <a:extLst>
              <a:ext uri="{FF2B5EF4-FFF2-40B4-BE49-F238E27FC236}">
                <a16:creationId xmlns:a16="http://schemas.microsoft.com/office/drawing/2014/main" xmlns="" id="{F0654D79-6E0A-9D35-0EBD-FB1ECA55D2D3}"/>
              </a:ext>
            </a:extLst>
          </p:cNvPr>
          <p:cNvSpPr>
            <a:spLocks noGrp="1"/>
          </p:cNvSpPr>
          <p:nvPr>
            <p:ph type="dt" sz="half" idx="10"/>
          </p:nvPr>
        </p:nvSpPr>
        <p:spPr/>
        <p:txBody>
          <a:bodyPr/>
          <a:lstStyle/>
          <a:p>
            <a:fld id="{03D29E31-0E2B-4B8B-A4CD-804F6A5D47A9}" type="datetime1">
              <a:rPr lang="en-IN" smtClean="0"/>
              <a:t>26-06-2025</a:t>
            </a:fld>
            <a:endParaRPr lang="en-IN"/>
          </a:p>
        </p:txBody>
      </p:sp>
      <p:sp>
        <p:nvSpPr>
          <p:cNvPr id="4" name="Footer Placeholder 3">
            <a:extLst>
              <a:ext uri="{FF2B5EF4-FFF2-40B4-BE49-F238E27FC236}">
                <a16:creationId xmlns:a16="http://schemas.microsoft.com/office/drawing/2014/main" xmlns="" id="{A434C3BC-2067-8919-8B3E-4092015A76DD}"/>
              </a:ext>
            </a:extLst>
          </p:cNvPr>
          <p:cNvSpPr>
            <a:spLocks noGrp="1"/>
          </p:cNvSpPr>
          <p:nvPr>
            <p:ph type="ftr" sz="quarter" idx="11"/>
          </p:nvPr>
        </p:nvSpPr>
        <p:spPr/>
        <p:txBody>
          <a:bodyPr/>
          <a:lstStyle/>
          <a:p>
            <a:r>
              <a:rPr lang="en-US"/>
              <a:t>You are not allowed to add slides to this presentation</a:t>
            </a:r>
            <a:endParaRPr lang="en-IN"/>
          </a:p>
        </p:txBody>
      </p:sp>
      <p:sp>
        <p:nvSpPr>
          <p:cNvPr id="5" name="Slide Number Placeholder 4">
            <a:extLst>
              <a:ext uri="{FF2B5EF4-FFF2-40B4-BE49-F238E27FC236}">
                <a16:creationId xmlns:a16="http://schemas.microsoft.com/office/drawing/2014/main" xmlns="" id="{CCEB87ED-C91F-42C9-2E08-5FC7E4892BE0}"/>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4088171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xmlns="" id="{4C6467BF-AB2E-3DEF-67BB-BD30CABBCE82}"/>
              </a:ext>
            </a:extLst>
          </p:cNvPr>
          <p:cNvSpPr>
            <a:spLocks noGrp="1"/>
          </p:cNvSpPr>
          <p:nvPr>
            <p:ph type="dt" sz="half" idx="10"/>
          </p:nvPr>
        </p:nvSpPr>
        <p:spPr/>
        <p:txBody>
          <a:bodyPr/>
          <a:lstStyle/>
          <a:p>
            <a:fld id="{731C5607-A4BB-4D67-95B9-C9085ECC35A9}" type="datetime1">
              <a:rPr lang="en-IN" smtClean="0"/>
              <a:t>26-06-2025</a:t>
            </a:fld>
            <a:endParaRPr lang="en-IN"/>
          </a:p>
        </p:txBody>
      </p:sp>
      <p:sp>
        <p:nvSpPr>
          <p:cNvPr id="3" name="Footer Placeholder 2">
            <a:extLst>
              <a:ext uri="{FF2B5EF4-FFF2-40B4-BE49-F238E27FC236}">
                <a16:creationId xmlns:a16="http://schemas.microsoft.com/office/drawing/2014/main" xmlns="" id="{B6F09D29-4BFA-2AC9-ECDF-923DF9F3A342}"/>
              </a:ext>
            </a:extLst>
          </p:cNvPr>
          <p:cNvSpPr>
            <a:spLocks noGrp="1"/>
          </p:cNvSpPr>
          <p:nvPr>
            <p:ph type="ftr" sz="quarter" idx="11"/>
          </p:nvPr>
        </p:nvSpPr>
        <p:spPr/>
        <p:txBody>
          <a:bodyPr/>
          <a:lstStyle/>
          <a:p>
            <a:r>
              <a:rPr lang="en-US"/>
              <a:t>You are not allowed to add slides to this presentation</a:t>
            </a:r>
            <a:endParaRPr lang="en-IN"/>
          </a:p>
        </p:txBody>
      </p:sp>
      <p:sp>
        <p:nvSpPr>
          <p:cNvPr id="4" name="Slide Number Placeholder 3">
            <a:extLst>
              <a:ext uri="{FF2B5EF4-FFF2-40B4-BE49-F238E27FC236}">
                <a16:creationId xmlns:a16="http://schemas.microsoft.com/office/drawing/2014/main" xmlns="" id="{64BA3FC0-FAB4-106E-CBFC-20A7CD3900A6}"/>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75088537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3667C7E-D521-F661-1C58-D19B826A053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Content Placeholder 2">
            <a:extLst>
              <a:ext uri="{FF2B5EF4-FFF2-40B4-BE49-F238E27FC236}">
                <a16:creationId xmlns:a16="http://schemas.microsoft.com/office/drawing/2014/main" xmlns="" id="{1351BD9D-2A21-680C-A275-4A3D85F04C7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Text Placeholder 3">
            <a:extLst>
              <a:ext uri="{FF2B5EF4-FFF2-40B4-BE49-F238E27FC236}">
                <a16:creationId xmlns:a16="http://schemas.microsoft.com/office/drawing/2014/main" xmlns="" id="{CFC0A35F-23A3-07EE-6BAB-E164189CE50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xmlns="" id="{06B0979A-120B-82A8-026D-4BE0C2466700}"/>
              </a:ext>
            </a:extLst>
          </p:cNvPr>
          <p:cNvSpPr>
            <a:spLocks noGrp="1"/>
          </p:cNvSpPr>
          <p:nvPr>
            <p:ph type="dt" sz="half" idx="10"/>
          </p:nvPr>
        </p:nvSpPr>
        <p:spPr/>
        <p:txBody>
          <a:bodyPr/>
          <a:lstStyle/>
          <a:p>
            <a:fld id="{C1C99E65-501E-4E79-B301-EC94E1C8867E}" type="datetime1">
              <a:rPr lang="en-IN" smtClean="0"/>
              <a:t>26-06-2025</a:t>
            </a:fld>
            <a:endParaRPr lang="en-IN"/>
          </a:p>
        </p:txBody>
      </p:sp>
      <p:sp>
        <p:nvSpPr>
          <p:cNvPr id="6" name="Footer Placeholder 5">
            <a:extLst>
              <a:ext uri="{FF2B5EF4-FFF2-40B4-BE49-F238E27FC236}">
                <a16:creationId xmlns:a16="http://schemas.microsoft.com/office/drawing/2014/main" xmlns="" id="{4AD45F37-3CB4-AE2D-2533-3877135BEEFF}"/>
              </a:ext>
            </a:extLst>
          </p:cNvPr>
          <p:cNvSpPr>
            <a:spLocks noGrp="1"/>
          </p:cNvSpPr>
          <p:nvPr>
            <p:ph type="ftr" sz="quarter" idx="11"/>
          </p:nvPr>
        </p:nvSpPr>
        <p:spPr/>
        <p:txBody>
          <a:bodyPr/>
          <a:lstStyle/>
          <a:p>
            <a:r>
              <a:rPr lang="en-US"/>
              <a:t>You are not allowed to add slides to this presentation</a:t>
            </a:r>
            <a:endParaRPr lang="en-IN"/>
          </a:p>
        </p:txBody>
      </p:sp>
      <p:sp>
        <p:nvSpPr>
          <p:cNvPr id="7" name="Slide Number Placeholder 6">
            <a:extLst>
              <a:ext uri="{FF2B5EF4-FFF2-40B4-BE49-F238E27FC236}">
                <a16:creationId xmlns:a16="http://schemas.microsoft.com/office/drawing/2014/main" xmlns="" id="{68D38491-67AF-16FC-0E0E-3D1128F13375}"/>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2094941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93F10D0E-376D-78FD-7FC8-983C6801297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Picture Placeholder 2">
            <a:extLst>
              <a:ext uri="{FF2B5EF4-FFF2-40B4-BE49-F238E27FC236}">
                <a16:creationId xmlns:a16="http://schemas.microsoft.com/office/drawing/2014/main" xmlns="" id="{53AD1C15-75FE-9ACA-314E-0ADC5BF18DF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N"/>
          </a:p>
        </p:txBody>
      </p:sp>
      <p:sp>
        <p:nvSpPr>
          <p:cNvPr id="4" name="Text Placeholder 3">
            <a:extLst>
              <a:ext uri="{FF2B5EF4-FFF2-40B4-BE49-F238E27FC236}">
                <a16:creationId xmlns:a16="http://schemas.microsoft.com/office/drawing/2014/main" xmlns="" id="{A2765D50-FC72-AC28-0F4E-E904A7F1796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xmlns="" id="{DC42FAAF-4A7B-5286-4106-E767F58BB2BC}"/>
              </a:ext>
            </a:extLst>
          </p:cNvPr>
          <p:cNvSpPr>
            <a:spLocks noGrp="1"/>
          </p:cNvSpPr>
          <p:nvPr>
            <p:ph type="dt" sz="half" idx="10"/>
          </p:nvPr>
        </p:nvSpPr>
        <p:spPr/>
        <p:txBody>
          <a:bodyPr/>
          <a:lstStyle/>
          <a:p>
            <a:fld id="{2751C047-BE12-4A43-A323-58AFB768CD35}" type="datetime1">
              <a:rPr lang="en-IN" smtClean="0"/>
              <a:t>26-06-2025</a:t>
            </a:fld>
            <a:endParaRPr lang="en-IN"/>
          </a:p>
        </p:txBody>
      </p:sp>
      <p:sp>
        <p:nvSpPr>
          <p:cNvPr id="6" name="Footer Placeholder 5">
            <a:extLst>
              <a:ext uri="{FF2B5EF4-FFF2-40B4-BE49-F238E27FC236}">
                <a16:creationId xmlns:a16="http://schemas.microsoft.com/office/drawing/2014/main" xmlns="" id="{E0E331BE-AD49-7317-E681-91E7744CEDF8}"/>
              </a:ext>
            </a:extLst>
          </p:cNvPr>
          <p:cNvSpPr>
            <a:spLocks noGrp="1"/>
          </p:cNvSpPr>
          <p:nvPr>
            <p:ph type="ftr" sz="quarter" idx="11"/>
          </p:nvPr>
        </p:nvSpPr>
        <p:spPr/>
        <p:txBody>
          <a:bodyPr/>
          <a:lstStyle/>
          <a:p>
            <a:r>
              <a:rPr lang="en-US"/>
              <a:t>You are not allowed to add slides to this presentation</a:t>
            </a:r>
            <a:endParaRPr lang="en-IN"/>
          </a:p>
        </p:txBody>
      </p:sp>
      <p:sp>
        <p:nvSpPr>
          <p:cNvPr id="7" name="Slide Number Placeholder 6">
            <a:extLst>
              <a:ext uri="{FF2B5EF4-FFF2-40B4-BE49-F238E27FC236}">
                <a16:creationId xmlns:a16="http://schemas.microsoft.com/office/drawing/2014/main" xmlns="" id="{7136059E-4898-883B-FD49-34EA78AE0659}"/>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249606384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xmlns="" id="{8E3B505A-F512-A52E-E888-47C174A75D5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N"/>
          </a:p>
        </p:txBody>
      </p:sp>
      <p:sp>
        <p:nvSpPr>
          <p:cNvPr id="3" name="Text Placeholder 2">
            <a:extLst>
              <a:ext uri="{FF2B5EF4-FFF2-40B4-BE49-F238E27FC236}">
                <a16:creationId xmlns:a16="http://schemas.microsoft.com/office/drawing/2014/main" xmlns="" id="{48418E4A-8F52-4B39-2902-CB954C5F4F9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xmlns="" id="{33708D44-8BFC-15F0-F07E-C32BCCF6537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A12769F-3E27-4D36-A194-1A84EAEDBFA1}" type="datetime1">
              <a:rPr lang="en-IN" smtClean="0"/>
              <a:t>26-06-2025</a:t>
            </a:fld>
            <a:endParaRPr lang="en-IN"/>
          </a:p>
        </p:txBody>
      </p:sp>
      <p:sp>
        <p:nvSpPr>
          <p:cNvPr id="5" name="Footer Placeholder 4">
            <a:extLst>
              <a:ext uri="{FF2B5EF4-FFF2-40B4-BE49-F238E27FC236}">
                <a16:creationId xmlns:a16="http://schemas.microsoft.com/office/drawing/2014/main" xmlns="" id="{1C245A2C-4190-4E5A-5D38-07DF0B68BDB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xmlns="" id="{354B15AD-CE55-F5B7-3AE1-4BE3BEF7D34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6AD20E6-394B-4DF0-96A5-9647FF39C943}" type="slidenum">
              <a:rPr lang="en-IN" smtClean="0"/>
              <a:t>‹#›</a:t>
            </a:fld>
            <a:endParaRPr lang="en-IN"/>
          </a:p>
        </p:txBody>
      </p:sp>
    </p:spTree>
    <p:extLst>
      <p:ext uri="{BB962C8B-B14F-4D97-AF65-F5344CB8AC3E}">
        <p14:creationId xmlns:p14="http://schemas.microsoft.com/office/powerpoint/2010/main" val="46033033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12.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11.png"/><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g"/><Relationship Id="rId1" Type="http://schemas.openxmlformats.org/officeDocument/2006/relationships/slideLayout" Target="../slideLayouts/slideLayout4.xml"/><Relationship Id="rId4" Type="http://schemas.openxmlformats.org/officeDocument/2006/relationships/image" Target="../media/image1.png"/></Relationships>
</file>

<file path=ppt/slides/_rels/slide2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6.xml"/><Relationship Id="rId4" Type="http://schemas.openxmlformats.org/officeDocument/2006/relationships/image" Target="../media/image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6189BD04-9EFD-5298-48E0-BBFFD10429A7}"/>
              </a:ext>
            </a:extLst>
          </p:cNvPr>
          <p:cNvSpPr>
            <a:spLocks noGrp="1"/>
          </p:cNvSpPr>
          <p:nvPr>
            <p:ph type="ctrTitle"/>
          </p:nvPr>
        </p:nvSpPr>
        <p:spPr>
          <a:xfrm>
            <a:off x="982640" y="1937981"/>
            <a:ext cx="10371160" cy="1571981"/>
          </a:xfrm>
        </p:spPr>
        <p:txBody>
          <a:bodyPr>
            <a:noAutofit/>
          </a:bodyPr>
          <a:lstStyle/>
          <a:p>
            <a:r>
              <a:rPr sz="4000" dirty="0"/>
              <a:t>A Study of the Relationship Between Operational Challenges and the Experiences of New Nurses Working in Educational Institutions</a:t>
            </a:r>
          </a:p>
        </p:txBody>
      </p:sp>
      <p:sp>
        <p:nvSpPr>
          <p:cNvPr id="3" name="Subtitle 2">
            <a:extLst>
              <a:ext uri="{FF2B5EF4-FFF2-40B4-BE49-F238E27FC236}">
                <a16:creationId xmlns:a16="http://schemas.microsoft.com/office/drawing/2014/main" xmlns="" id="{7673AE62-677A-E7A9-D759-F10B648DEED4}"/>
              </a:ext>
            </a:extLst>
          </p:cNvPr>
          <p:cNvSpPr>
            <a:spLocks noGrp="1"/>
          </p:cNvSpPr>
          <p:nvPr>
            <p:ph type="subTitle" idx="1"/>
          </p:nvPr>
        </p:nvSpPr>
        <p:spPr>
          <a:xfrm>
            <a:off x="1567218" y="3709913"/>
            <a:ext cx="9057564" cy="890516"/>
          </a:xfrm>
        </p:spPr>
        <p:txBody>
          <a:bodyPr/>
          <a:lstStyle/>
          <a:p>
            <a:r>
              <a:rPr dirty="0"/>
              <a:t>Organization: Blue Circle </a:t>
            </a:r>
            <a:r>
              <a:rPr dirty="0" err="1"/>
              <a:t>Medi</a:t>
            </a:r>
            <a:r>
              <a:rPr dirty="0"/>
              <a:t> Services</a:t>
            </a:r>
          </a:p>
        </p:txBody>
      </p:sp>
      <p:sp>
        <p:nvSpPr>
          <p:cNvPr id="4" name="Slide Number Placeholder 3">
            <a:extLst>
              <a:ext uri="{FF2B5EF4-FFF2-40B4-BE49-F238E27FC236}">
                <a16:creationId xmlns:a16="http://schemas.microsoft.com/office/drawing/2014/main" xmlns="" id="{40197BFF-5EB9-4347-6E13-67AD995EB819}"/>
              </a:ext>
            </a:extLst>
          </p:cNvPr>
          <p:cNvSpPr>
            <a:spLocks noGrp="1"/>
          </p:cNvSpPr>
          <p:nvPr>
            <p:ph type="sldNum" sz="quarter" idx="12"/>
          </p:nvPr>
        </p:nvSpPr>
        <p:spPr/>
        <p:txBody>
          <a:bodyPr/>
          <a:lstStyle/>
          <a:p>
            <a:fld id="{26AD20E6-394B-4DF0-96A5-9647FF39C943}" type="slidenum">
              <a:rPr lang="en-IN" smtClean="0"/>
              <a:t>1</a:t>
            </a:fld>
            <a:endParaRPr lang="en-IN"/>
          </a:p>
        </p:txBody>
      </p:sp>
      <p:sp>
        <p:nvSpPr>
          <p:cNvPr id="5" name="Footer Placeholder 4">
            <a:extLst>
              <a:ext uri="{FF2B5EF4-FFF2-40B4-BE49-F238E27FC236}">
                <a16:creationId xmlns:a16="http://schemas.microsoft.com/office/drawing/2014/main" xmlns="" id="{D624A4A6-17A9-4392-BB4C-06FEF16CF7A3}"/>
              </a:ext>
            </a:extLst>
          </p:cNvPr>
          <p:cNvSpPr>
            <a:spLocks noGrp="1"/>
          </p:cNvSpPr>
          <p:nvPr>
            <p:ph type="ftr" sz="quarter" idx="11"/>
          </p:nvPr>
        </p:nvSpPr>
        <p:spPr>
          <a:xfrm>
            <a:off x="2695903" y="4417865"/>
            <a:ext cx="6802939" cy="1123125"/>
          </a:xfrm>
        </p:spPr>
        <p:txBody>
          <a:bodyPr/>
          <a:lstStyle/>
          <a:p>
            <a:r>
              <a:rPr sz="2400" b="1" dirty="0">
                <a:solidFill>
                  <a:schemeClr val="tx1">
                    <a:lumMod val="85000"/>
                    <a:lumOff val="15000"/>
                  </a:schemeClr>
                </a:solidFill>
              </a:rPr>
              <a:t>Faculty Mentor: Dr. </a:t>
            </a:r>
            <a:r>
              <a:rPr sz="2400" b="1" dirty="0" err="1">
                <a:solidFill>
                  <a:schemeClr val="tx1">
                    <a:lumMod val="85000"/>
                    <a:lumOff val="15000"/>
                  </a:schemeClr>
                </a:solidFill>
              </a:rPr>
              <a:t>Sumesh</a:t>
            </a:r>
            <a:r>
              <a:rPr sz="2400" b="1" dirty="0">
                <a:solidFill>
                  <a:schemeClr val="tx1">
                    <a:lumMod val="85000"/>
                    <a:lumOff val="15000"/>
                  </a:schemeClr>
                </a:solidFill>
              </a:rPr>
              <a:t> Kumar</a:t>
            </a:r>
          </a:p>
        </p:txBody>
      </p:sp>
      <p:pic>
        <p:nvPicPr>
          <p:cNvPr id="7" name="Picture 6">
            <a:extLst>
              <a:ext uri="{FF2B5EF4-FFF2-40B4-BE49-F238E27FC236}">
                <a16:creationId xmlns:a16="http://schemas.microsoft.com/office/drawing/2014/main" xmlns="" id="{6A5D235C-68B3-B360-0BE2-EE01D32938F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319922547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63E1AFC-9CD1-08C8-0F87-3A71E5733E59}"/>
              </a:ext>
            </a:extLst>
          </p:cNvPr>
          <p:cNvSpPr>
            <a:spLocks noGrp="1"/>
          </p:cNvSpPr>
          <p:nvPr>
            <p:ph type="title"/>
          </p:nvPr>
        </p:nvSpPr>
        <p:spPr/>
        <p:txBody>
          <a:bodyPr/>
          <a:lstStyle/>
          <a:p>
            <a:pPr algn="ctr"/>
            <a:r>
              <a:rPr lang="en-IN" b="1" dirty="0"/>
              <a:t>Results </a:t>
            </a:r>
            <a:r>
              <a:rPr lang="en-IN" b="1" dirty="0" smtClean="0"/>
              <a:t>(3/5)</a:t>
            </a:r>
            <a:endParaRPr lang="en-IN" b="1" dirty="0"/>
          </a:p>
        </p:txBody>
      </p:sp>
      <p:sp>
        <p:nvSpPr>
          <p:cNvPr id="4" name="Slide Number Placeholder 3">
            <a:extLst>
              <a:ext uri="{FF2B5EF4-FFF2-40B4-BE49-F238E27FC236}">
                <a16:creationId xmlns:a16="http://schemas.microsoft.com/office/drawing/2014/main" xmlns="" id="{152510F1-C90F-1644-E1E6-E6F7AEB43F1B}"/>
              </a:ext>
            </a:extLst>
          </p:cNvPr>
          <p:cNvSpPr>
            <a:spLocks noGrp="1"/>
          </p:cNvSpPr>
          <p:nvPr>
            <p:ph type="sldNum" sz="quarter" idx="12"/>
          </p:nvPr>
        </p:nvSpPr>
        <p:spPr/>
        <p:txBody>
          <a:bodyPr/>
          <a:lstStyle/>
          <a:p>
            <a:fld id="{26AD20E6-394B-4DF0-96A5-9647FF39C943}" type="slidenum">
              <a:rPr lang="en-IN" smtClean="0"/>
              <a:t>10</a:t>
            </a:fld>
            <a:endParaRPr lang="en-IN"/>
          </a:p>
        </p:txBody>
      </p:sp>
      <p:sp>
        <p:nvSpPr>
          <p:cNvPr id="5" name="Footer Placeholder 4">
            <a:extLst>
              <a:ext uri="{FF2B5EF4-FFF2-40B4-BE49-F238E27FC236}">
                <a16:creationId xmlns:a16="http://schemas.microsoft.com/office/drawing/2014/main" xmlns="" id="{8EF452A5-4A37-38F4-E86E-331DB996CC6B}"/>
              </a:ext>
            </a:extLst>
          </p:cNvPr>
          <p:cNvSpPr>
            <a:spLocks noGrp="1"/>
          </p:cNvSpPr>
          <p:nvPr>
            <p:ph type="ftr" sz="quarter" idx="11"/>
          </p:nvPr>
        </p:nvSpPr>
        <p:spPr/>
        <p:txBody>
          <a:bodyPr/>
          <a:lstStyle/>
          <a:p>
            <a:r>
              <a:rPr lang="en-US"/>
              <a:t>You are not allowed to add slides to this presentation</a:t>
            </a:r>
            <a:endParaRPr lang="en-IN"/>
          </a:p>
        </p:txBody>
      </p:sp>
      <p:pic>
        <p:nvPicPr>
          <p:cNvPr id="6" name="Picture 5">
            <a:extLst>
              <a:ext uri="{FF2B5EF4-FFF2-40B4-BE49-F238E27FC236}">
                <a16:creationId xmlns:a16="http://schemas.microsoft.com/office/drawing/2014/main" xmlns="" id="{FDE056D7-024E-A9C1-BBD7-5EE6669F64B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3483"/>
            <a:ext cx="2695903" cy="1268959"/>
          </a:xfrm>
          <a:prstGeom prst="rect">
            <a:avLst/>
          </a:prstGeom>
        </p:spPr>
      </p:pic>
      <p:pic>
        <p:nvPicPr>
          <p:cNvPr id="9" name="Picture 8" descr="nurse_workload.png"/>
          <p:cNvPicPr>
            <a:picLocks noChangeAspect="1"/>
          </p:cNvPicPr>
          <p:nvPr/>
        </p:nvPicPr>
        <p:blipFill>
          <a:blip r:embed="rId3"/>
          <a:stretch>
            <a:fillRect/>
          </a:stretch>
        </p:blipFill>
        <p:spPr>
          <a:xfrm>
            <a:off x="464025" y="1869743"/>
            <a:ext cx="5445456" cy="4285396"/>
          </a:xfrm>
          <a:prstGeom prst="rect">
            <a:avLst/>
          </a:prstGeom>
        </p:spPr>
      </p:pic>
      <p:pic>
        <p:nvPicPr>
          <p:cNvPr id="11" name="Picture 10" descr="tmpxy45_a9t.png"/>
          <p:cNvPicPr>
            <a:picLocks noChangeAspect="1"/>
          </p:cNvPicPr>
          <p:nvPr/>
        </p:nvPicPr>
        <p:blipFill>
          <a:blip r:embed="rId4"/>
          <a:stretch>
            <a:fillRect/>
          </a:stretch>
        </p:blipFill>
        <p:spPr>
          <a:xfrm>
            <a:off x="6333015" y="1869742"/>
            <a:ext cx="5499593" cy="4285397"/>
          </a:xfrm>
          <a:prstGeom prst="rect">
            <a:avLst/>
          </a:prstGeom>
        </p:spPr>
      </p:pic>
    </p:spTree>
    <p:extLst>
      <p:ext uri="{BB962C8B-B14F-4D97-AF65-F5344CB8AC3E}">
        <p14:creationId xmlns:p14="http://schemas.microsoft.com/office/powerpoint/2010/main" val="191127676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63E1AFC-9CD1-08C8-0F87-3A71E5733E59}"/>
              </a:ext>
            </a:extLst>
          </p:cNvPr>
          <p:cNvSpPr>
            <a:spLocks noGrp="1"/>
          </p:cNvSpPr>
          <p:nvPr>
            <p:ph type="title"/>
          </p:nvPr>
        </p:nvSpPr>
        <p:spPr/>
        <p:txBody>
          <a:bodyPr/>
          <a:lstStyle/>
          <a:p>
            <a:pPr algn="ctr"/>
            <a:r>
              <a:rPr lang="en-IN" b="1" dirty="0"/>
              <a:t>Results </a:t>
            </a:r>
            <a:r>
              <a:rPr lang="en-IN" b="1" dirty="0" smtClean="0"/>
              <a:t>(4/5)</a:t>
            </a:r>
            <a:endParaRPr lang="en-IN" b="1" dirty="0"/>
          </a:p>
        </p:txBody>
      </p:sp>
      <p:sp>
        <p:nvSpPr>
          <p:cNvPr id="4" name="Slide Number Placeholder 3">
            <a:extLst>
              <a:ext uri="{FF2B5EF4-FFF2-40B4-BE49-F238E27FC236}">
                <a16:creationId xmlns:a16="http://schemas.microsoft.com/office/drawing/2014/main" xmlns="" id="{252D75EE-F9AD-7ECC-099C-1DECD261DAA7}"/>
              </a:ext>
            </a:extLst>
          </p:cNvPr>
          <p:cNvSpPr>
            <a:spLocks noGrp="1"/>
          </p:cNvSpPr>
          <p:nvPr>
            <p:ph type="sldNum" sz="quarter" idx="12"/>
          </p:nvPr>
        </p:nvSpPr>
        <p:spPr/>
        <p:txBody>
          <a:bodyPr/>
          <a:lstStyle/>
          <a:p>
            <a:fld id="{26AD20E6-394B-4DF0-96A5-9647FF39C943}" type="slidenum">
              <a:rPr lang="en-IN" smtClean="0"/>
              <a:t>11</a:t>
            </a:fld>
            <a:endParaRPr lang="en-IN"/>
          </a:p>
        </p:txBody>
      </p:sp>
      <p:pic>
        <p:nvPicPr>
          <p:cNvPr id="6" name="Picture 5">
            <a:extLst>
              <a:ext uri="{FF2B5EF4-FFF2-40B4-BE49-F238E27FC236}">
                <a16:creationId xmlns:a16="http://schemas.microsoft.com/office/drawing/2014/main" xmlns="" id="{DB668B9E-FFED-72D7-8936-12D60B63DDB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pic>
        <p:nvPicPr>
          <p:cNvPr id="8" name="Picture 7" descr="ops_efficiency.png"/>
          <p:cNvPicPr>
            <a:picLocks noChangeAspect="1"/>
          </p:cNvPicPr>
          <p:nvPr/>
        </p:nvPicPr>
        <p:blipFill>
          <a:blip r:embed="rId3"/>
          <a:stretch>
            <a:fillRect/>
          </a:stretch>
        </p:blipFill>
        <p:spPr>
          <a:xfrm>
            <a:off x="575479" y="1825625"/>
            <a:ext cx="5238467" cy="4530725"/>
          </a:xfrm>
          <a:prstGeom prst="rect">
            <a:avLst/>
          </a:prstGeom>
        </p:spPr>
      </p:pic>
      <p:pic>
        <p:nvPicPr>
          <p:cNvPr id="9" name="Picture 8" descr="ops_support.png"/>
          <p:cNvPicPr>
            <a:picLocks noChangeAspect="1"/>
          </p:cNvPicPr>
          <p:nvPr/>
        </p:nvPicPr>
        <p:blipFill>
          <a:blip r:embed="rId4"/>
          <a:stretch>
            <a:fillRect/>
          </a:stretch>
        </p:blipFill>
        <p:spPr>
          <a:xfrm>
            <a:off x="6100549" y="1870074"/>
            <a:ext cx="5253251" cy="4486275"/>
          </a:xfrm>
          <a:prstGeom prst="rect">
            <a:avLst/>
          </a:prstGeom>
        </p:spPr>
      </p:pic>
    </p:spTree>
    <p:extLst>
      <p:ext uri="{BB962C8B-B14F-4D97-AF65-F5344CB8AC3E}">
        <p14:creationId xmlns:p14="http://schemas.microsoft.com/office/powerpoint/2010/main" val="149861320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IN" b="1" dirty="0"/>
              <a:t>Results </a:t>
            </a:r>
            <a:r>
              <a:rPr lang="en-IN" b="1" dirty="0" smtClean="0"/>
              <a:t>(5/5)</a:t>
            </a:r>
            <a:endParaRPr lang="en-IN" dirty="0"/>
          </a:p>
        </p:txBody>
      </p:sp>
      <p:sp>
        <p:nvSpPr>
          <p:cNvPr id="4" name="Footer Placeholder 3"/>
          <p:cNvSpPr>
            <a:spLocks noGrp="1"/>
          </p:cNvSpPr>
          <p:nvPr>
            <p:ph type="ftr" sz="quarter" idx="11"/>
          </p:nvPr>
        </p:nvSpPr>
        <p:spPr/>
        <p:txBody>
          <a:bodyPr/>
          <a:lstStyle/>
          <a:p>
            <a:r>
              <a:rPr lang="en-US" dirty="0" smtClean="0"/>
              <a:t>You are not allowed to add slides to this presentation</a:t>
            </a:r>
            <a:endParaRPr lang="en-IN" dirty="0"/>
          </a:p>
        </p:txBody>
      </p:sp>
      <p:sp>
        <p:nvSpPr>
          <p:cNvPr id="5" name="Slide Number Placeholder 4"/>
          <p:cNvSpPr>
            <a:spLocks noGrp="1"/>
          </p:cNvSpPr>
          <p:nvPr>
            <p:ph type="sldNum" sz="quarter" idx="12"/>
          </p:nvPr>
        </p:nvSpPr>
        <p:spPr/>
        <p:txBody>
          <a:bodyPr/>
          <a:lstStyle/>
          <a:p>
            <a:fld id="{26AD20E6-394B-4DF0-96A5-9647FF39C943}" type="slidenum">
              <a:rPr lang="en-IN" smtClean="0"/>
              <a:t>12</a:t>
            </a:fld>
            <a:endParaRPr lang="en-IN"/>
          </a:p>
        </p:txBody>
      </p:sp>
      <p:pic>
        <p:nvPicPr>
          <p:cNvPr id="6" name="Content Placeholder 5" descr="tmpq183u57b.png"/>
          <p:cNvPicPr>
            <a:picLocks noGrp="1" noChangeAspect="1"/>
          </p:cNvPicPr>
          <p:nvPr>
            <p:ph idx="1"/>
          </p:nvPr>
        </p:nvPicPr>
        <p:blipFill>
          <a:blip r:embed="rId2"/>
          <a:stretch>
            <a:fillRect/>
          </a:stretch>
        </p:blipFill>
        <p:spPr>
          <a:xfrm>
            <a:off x="717892" y="1847850"/>
            <a:ext cx="6406240" cy="4351338"/>
          </a:xfrm>
          <a:prstGeom prst="rect">
            <a:avLst/>
          </a:prstGeom>
        </p:spPr>
      </p:pic>
      <p:graphicFrame>
        <p:nvGraphicFramePr>
          <p:cNvPr id="3" name="Diagram 2"/>
          <p:cNvGraphicFramePr/>
          <p:nvPr>
            <p:extLst>
              <p:ext uri="{D42A27DB-BD31-4B8C-83A1-F6EECF244321}">
                <p14:modId xmlns:p14="http://schemas.microsoft.com/office/powerpoint/2010/main" val="342207366"/>
              </p:ext>
            </p:extLst>
          </p:nvPr>
        </p:nvGraphicFramePr>
        <p:xfrm>
          <a:off x="7356143" y="1847850"/>
          <a:ext cx="4578065" cy="45085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7" name="Picture 6">
            <a:extLst>
              <a:ext uri="{FF2B5EF4-FFF2-40B4-BE49-F238E27FC236}">
                <a16:creationId xmlns:a16="http://schemas.microsoft.com/office/drawing/2014/main" xmlns="" id="{945CF6E8-DCFB-270F-3407-DF7FB0254976}"/>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0" y="-3482"/>
            <a:ext cx="2695903" cy="1268959"/>
          </a:xfrm>
          <a:prstGeom prst="rect">
            <a:avLst/>
          </a:prstGeom>
        </p:spPr>
      </p:pic>
    </p:spTree>
    <p:extLst>
      <p:ext uri="{BB962C8B-B14F-4D97-AF65-F5344CB8AC3E}">
        <p14:creationId xmlns:p14="http://schemas.microsoft.com/office/powerpoint/2010/main" val="183800277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40D59676-68AE-B31D-2B17-777B3CE4CB84}"/>
              </a:ext>
            </a:extLst>
          </p:cNvPr>
          <p:cNvSpPr>
            <a:spLocks noGrp="1"/>
          </p:cNvSpPr>
          <p:nvPr>
            <p:ph type="title"/>
          </p:nvPr>
        </p:nvSpPr>
        <p:spPr/>
        <p:txBody>
          <a:bodyPr/>
          <a:lstStyle/>
          <a:p>
            <a:pPr algn="ctr"/>
            <a:r>
              <a:rPr lang="en-IN" b="1" u="sng" dirty="0"/>
              <a:t>Discussion </a:t>
            </a:r>
          </a:p>
        </p:txBody>
      </p:sp>
      <p:sp>
        <p:nvSpPr>
          <p:cNvPr id="4" name="Slide Number Placeholder 3">
            <a:extLst>
              <a:ext uri="{FF2B5EF4-FFF2-40B4-BE49-F238E27FC236}">
                <a16:creationId xmlns:a16="http://schemas.microsoft.com/office/drawing/2014/main" xmlns="" id="{D1486BD3-7B28-3873-3378-A9DBB9E3B3DD}"/>
              </a:ext>
            </a:extLst>
          </p:cNvPr>
          <p:cNvSpPr>
            <a:spLocks noGrp="1"/>
          </p:cNvSpPr>
          <p:nvPr>
            <p:ph type="sldNum" sz="quarter" idx="12"/>
          </p:nvPr>
        </p:nvSpPr>
        <p:spPr/>
        <p:txBody>
          <a:bodyPr/>
          <a:lstStyle/>
          <a:p>
            <a:fld id="{26AD20E6-394B-4DF0-96A5-9647FF39C943}" type="slidenum">
              <a:rPr lang="en-IN" smtClean="0"/>
              <a:t>13</a:t>
            </a:fld>
            <a:endParaRPr lang="en-IN"/>
          </a:p>
        </p:txBody>
      </p:sp>
      <p:pic>
        <p:nvPicPr>
          <p:cNvPr id="6" name="Picture 5">
            <a:extLst>
              <a:ext uri="{FF2B5EF4-FFF2-40B4-BE49-F238E27FC236}">
                <a16:creationId xmlns:a16="http://schemas.microsoft.com/office/drawing/2014/main" xmlns="" id="{B5261C97-CF15-220B-FFE7-145AE48C1E4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30778"/>
            <a:ext cx="2695903" cy="1268959"/>
          </a:xfrm>
          <a:prstGeom prst="rect">
            <a:avLst/>
          </a:prstGeom>
        </p:spPr>
      </p:pic>
      <p:sp>
        <p:nvSpPr>
          <p:cNvPr id="7" name="Rectangle 1"/>
          <p:cNvSpPr>
            <a:spLocks noGrp="1" noChangeArrowheads="1"/>
          </p:cNvSpPr>
          <p:nvPr>
            <p:ph idx="1"/>
          </p:nvPr>
        </p:nvSpPr>
        <p:spPr bwMode="auto">
          <a:xfrm>
            <a:off x="368490" y="1384707"/>
            <a:ext cx="11645319" cy="547329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indent="0">
              <a:buNone/>
            </a:pPr>
            <a:r>
              <a:rPr lang="en-GB" sz="2000" b="1" dirty="0" smtClean="0"/>
              <a:t>   1</a:t>
            </a:r>
            <a:r>
              <a:rPr lang="en-GB" sz="2000" b="1" dirty="0"/>
              <a:t>. Operational clarity impacts nurse stress and satisfaction</a:t>
            </a:r>
            <a:endParaRPr lang="en-GB" sz="2000" dirty="0"/>
          </a:p>
          <a:p>
            <a:r>
              <a:rPr lang="en-GB" sz="2000" i="1" dirty="0"/>
              <a:t>Supported by:</a:t>
            </a:r>
            <a:r>
              <a:rPr lang="en-GB" sz="2000" dirty="0"/>
              <a:t> Khan et al. (2019); Smith &amp; Brown (2020)</a:t>
            </a:r>
          </a:p>
          <a:p>
            <a:r>
              <a:rPr lang="en-GB" sz="2000" i="1" dirty="0"/>
              <a:t>Insight:</a:t>
            </a:r>
            <a:r>
              <a:rPr lang="en-GB" sz="2000" dirty="0"/>
              <a:t> Clear induction processes and defined roles reduce stress and enhance morale.</a:t>
            </a:r>
          </a:p>
          <a:p>
            <a:r>
              <a:rPr lang="en-GB" sz="2000" i="1" dirty="0"/>
              <a:t>Interpretation:</a:t>
            </a:r>
            <a:r>
              <a:rPr lang="en-GB" sz="2000" dirty="0"/>
              <a:t> Structured orientation and predictable operations help new nurses feel secure and focused.</a:t>
            </a:r>
          </a:p>
          <a:p>
            <a:pPr marL="0" indent="0">
              <a:buNone/>
            </a:pPr>
            <a:r>
              <a:rPr lang="en-GB" sz="2000" b="1" dirty="0" smtClean="0"/>
              <a:t>  2</a:t>
            </a:r>
            <a:r>
              <a:rPr lang="en-GB" sz="2000" b="1" dirty="0"/>
              <a:t>. Alignment in resource perception reflects operational maturity</a:t>
            </a:r>
            <a:endParaRPr lang="en-GB" sz="2000" dirty="0"/>
          </a:p>
          <a:p>
            <a:r>
              <a:rPr lang="en-GB" sz="2000" i="1" dirty="0"/>
              <a:t>Supported by:</a:t>
            </a:r>
            <a:r>
              <a:rPr lang="en-GB" sz="2000" dirty="0"/>
              <a:t> Smith &amp; Brown (2020); Thomas (2021)</a:t>
            </a:r>
          </a:p>
          <a:p>
            <a:r>
              <a:rPr lang="en-GB" sz="2000" i="1" dirty="0"/>
              <a:t>Insight:</a:t>
            </a:r>
            <a:r>
              <a:rPr lang="en-GB" sz="2000" dirty="0"/>
              <a:t> When staff and management share views on resource adequacy, it signals strong communication and planning.</a:t>
            </a:r>
          </a:p>
          <a:p>
            <a:r>
              <a:rPr lang="en-GB" sz="2000" i="1" dirty="0"/>
              <a:t>Interpretation:</a:t>
            </a:r>
            <a:r>
              <a:rPr lang="en-GB" sz="2000" dirty="0"/>
              <a:t> This alignment improves operational decision-making and workforce confidence.</a:t>
            </a:r>
          </a:p>
          <a:p>
            <a:pPr marL="0" indent="0">
              <a:buNone/>
            </a:pPr>
            <a:r>
              <a:rPr lang="en-GB" sz="2000" b="1" dirty="0" smtClean="0"/>
              <a:t>  3</a:t>
            </a:r>
            <a:r>
              <a:rPr lang="en-GB" sz="2000" b="1" dirty="0"/>
              <a:t>. Disparities in workload perception suggest need for feedback loops</a:t>
            </a:r>
            <a:endParaRPr lang="en-GB" sz="2000" dirty="0"/>
          </a:p>
          <a:p>
            <a:r>
              <a:rPr lang="en-GB" sz="2000" i="1" dirty="0"/>
              <a:t>Supported by:</a:t>
            </a:r>
            <a:r>
              <a:rPr lang="en-GB" sz="2000" dirty="0"/>
              <a:t> Khan et al. (2019); Shields &amp; Watson (2021)</a:t>
            </a:r>
          </a:p>
          <a:p>
            <a:r>
              <a:rPr lang="en-GB" sz="2000" i="1" dirty="0"/>
              <a:t>Insight:</a:t>
            </a:r>
            <a:r>
              <a:rPr lang="en-GB" sz="2000" dirty="0"/>
              <a:t> Nurses often experience higher stress due to unspoken workload pressures.</a:t>
            </a:r>
          </a:p>
          <a:p>
            <a:r>
              <a:rPr lang="en-GB" sz="2000" i="1" dirty="0"/>
              <a:t>Interpretation:</a:t>
            </a:r>
            <a:r>
              <a:rPr lang="en-GB" sz="2000" dirty="0"/>
              <a:t> Regular two-way feedback can identify and correct mismatch in workload expectations.</a:t>
            </a:r>
          </a:p>
          <a:p>
            <a:pPr algn="just" eaLnBrk="0" fontAlgn="base" hangingPunct="0">
              <a:lnSpc>
                <a:spcPct val="100000"/>
              </a:lnSpc>
              <a:spcBef>
                <a:spcPct val="0"/>
              </a:spcBef>
              <a:spcAft>
                <a:spcPct val="0"/>
              </a:spcAft>
            </a:pPr>
            <a:endParaRPr kumimoji="0" lang="en-US" altLang="en-US" sz="2400" b="0" i="0" u="none" strike="noStrike" cap="none" normalizeH="0" baseline="0" dirty="0" smtClean="0">
              <a:ln>
                <a:noFill/>
              </a:ln>
              <a:solidFill>
                <a:schemeClr val="tx1"/>
              </a:solidFill>
              <a:effectLst/>
              <a:latin typeface="+mj-lt"/>
            </a:endParaRPr>
          </a:p>
        </p:txBody>
      </p:sp>
    </p:spTree>
    <p:extLst>
      <p:ext uri="{BB962C8B-B14F-4D97-AF65-F5344CB8AC3E}">
        <p14:creationId xmlns:p14="http://schemas.microsoft.com/office/powerpoint/2010/main" val="261627087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IN" b="1" u="sng" dirty="0"/>
              <a:t>Discussion</a:t>
            </a:r>
            <a:endParaRPr lang="en-IN" dirty="0"/>
          </a:p>
        </p:txBody>
      </p:sp>
      <p:sp>
        <p:nvSpPr>
          <p:cNvPr id="3" name="Content Placeholder 2"/>
          <p:cNvSpPr>
            <a:spLocks noGrp="1"/>
          </p:cNvSpPr>
          <p:nvPr>
            <p:ph idx="1"/>
          </p:nvPr>
        </p:nvSpPr>
        <p:spPr>
          <a:xfrm>
            <a:off x="477671" y="1458676"/>
            <a:ext cx="11341289" cy="4665662"/>
          </a:xfrm>
        </p:spPr>
        <p:txBody>
          <a:bodyPr>
            <a:noAutofit/>
          </a:bodyPr>
          <a:lstStyle/>
          <a:p>
            <a:pPr marL="0" indent="0">
              <a:buNone/>
            </a:pPr>
            <a:r>
              <a:rPr lang="en-GB" sz="2100" b="1" dirty="0" smtClean="0"/>
              <a:t>  4</a:t>
            </a:r>
            <a:r>
              <a:rPr lang="en-GB" sz="2100" b="1" dirty="0"/>
              <a:t>. Limited use of systems contributes to inefficiencies</a:t>
            </a:r>
            <a:endParaRPr lang="en-GB" sz="2100" dirty="0"/>
          </a:p>
          <a:p>
            <a:r>
              <a:rPr lang="en-GB" sz="2100" i="1" dirty="0"/>
              <a:t>Supported by:</a:t>
            </a:r>
            <a:r>
              <a:rPr lang="en-GB" sz="2100" dirty="0"/>
              <a:t> Thomas (2021); Smith &amp; Brown (2020)</a:t>
            </a:r>
          </a:p>
          <a:p>
            <a:r>
              <a:rPr lang="en-GB" sz="2100" i="1" dirty="0"/>
              <a:t>Insight:</a:t>
            </a:r>
            <a:r>
              <a:rPr lang="en-GB" sz="2100" dirty="0"/>
              <a:t> Underutilized digital systems slow operations and increase manual tasks.</a:t>
            </a:r>
          </a:p>
          <a:p>
            <a:r>
              <a:rPr lang="en-GB" sz="2100" i="1" dirty="0"/>
              <a:t>Interpretation:</a:t>
            </a:r>
            <a:r>
              <a:rPr lang="en-GB" sz="2100" dirty="0"/>
              <a:t> Proper training and integration of digital tools is crucial for streamlined processes.</a:t>
            </a:r>
          </a:p>
          <a:p>
            <a:pPr marL="0" indent="0">
              <a:buNone/>
            </a:pPr>
            <a:r>
              <a:rPr lang="en-GB" sz="2100" b="1" dirty="0" smtClean="0"/>
              <a:t>  5</a:t>
            </a:r>
            <a:r>
              <a:rPr lang="en-GB" sz="2100" b="1" dirty="0"/>
              <a:t>. Proactive communication improves nurse integration</a:t>
            </a:r>
            <a:endParaRPr lang="en-GB" sz="2100" dirty="0"/>
          </a:p>
          <a:p>
            <a:r>
              <a:rPr lang="en-GB" sz="2100" i="1" dirty="0"/>
              <a:t>Supported by:</a:t>
            </a:r>
            <a:r>
              <a:rPr lang="en-GB" sz="2100" dirty="0"/>
              <a:t> Benner (1984); Shields &amp; Watson (2021)</a:t>
            </a:r>
          </a:p>
          <a:p>
            <a:r>
              <a:rPr lang="en-GB" sz="2100" i="1" dirty="0"/>
              <a:t>Insight:</a:t>
            </a:r>
            <a:r>
              <a:rPr lang="en-GB" sz="2100" dirty="0"/>
              <a:t> Early communication helps nurses adapt to school settings with more confidence.</a:t>
            </a:r>
          </a:p>
          <a:p>
            <a:r>
              <a:rPr lang="en-GB" sz="2100" i="1" dirty="0"/>
              <a:t>Interpretation:</a:t>
            </a:r>
            <a:r>
              <a:rPr lang="en-GB" sz="2100" dirty="0"/>
              <a:t> Communication bridges help reduce isolation and accelerate productivity.</a:t>
            </a:r>
          </a:p>
          <a:p>
            <a:pPr marL="0" indent="0">
              <a:buNone/>
            </a:pPr>
            <a:r>
              <a:rPr lang="en-GB" sz="2100" b="1" dirty="0" smtClean="0"/>
              <a:t>  6</a:t>
            </a:r>
            <a:r>
              <a:rPr lang="en-GB" sz="2100" b="1" dirty="0"/>
              <a:t>. Recognition and support enhance retention</a:t>
            </a:r>
            <a:endParaRPr lang="en-GB" sz="2100" dirty="0"/>
          </a:p>
          <a:p>
            <a:r>
              <a:rPr lang="en-GB" sz="2100" i="1" dirty="0"/>
              <a:t>Supported by:</a:t>
            </a:r>
            <a:r>
              <a:rPr lang="en-GB" sz="2100" dirty="0"/>
              <a:t> Benner (1984); Smith &amp; Brown (2020)</a:t>
            </a:r>
          </a:p>
          <a:p>
            <a:r>
              <a:rPr lang="en-GB" sz="2100" i="1" dirty="0"/>
              <a:t>Insight:</a:t>
            </a:r>
            <a:r>
              <a:rPr lang="en-GB" sz="2100" dirty="0"/>
              <a:t> Acknowledging nurses' work boosts job satisfaction and encourages long-term commitment.</a:t>
            </a:r>
          </a:p>
          <a:p>
            <a:r>
              <a:rPr lang="en-GB" sz="2100" i="1" dirty="0"/>
              <a:t>Interpretation:</a:t>
            </a:r>
            <a:r>
              <a:rPr lang="en-GB" sz="2100" dirty="0"/>
              <a:t> Recognition and mentoring are key to nurse retention and professional growth.</a:t>
            </a:r>
          </a:p>
        </p:txBody>
      </p:sp>
      <p:sp>
        <p:nvSpPr>
          <p:cNvPr id="5" name="Slide Number Placeholder 4"/>
          <p:cNvSpPr>
            <a:spLocks noGrp="1"/>
          </p:cNvSpPr>
          <p:nvPr>
            <p:ph type="sldNum" sz="quarter" idx="12"/>
          </p:nvPr>
        </p:nvSpPr>
        <p:spPr/>
        <p:txBody>
          <a:bodyPr/>
          <a:lstStyle/>
          <a:p>
            <a:fld id="{26AD20E6-394B-4DF0-96A5-9647FF39C943}" type="slidenum">
              <a:rPr lang="en-IN" smtClean="0"/>
              <a:t>14</a:t>
            </a:fld>
            <a:endParaRPr lang="en-IN"/>
          </a:p>
        </p:txBody>
      </p:sp>
      <p:pic>
        <p:nvPicPr>
          <p:cNvPr id="6" name="Picture 5">
            <a:extLst>
              <a:ext uri="{FF2B5EF4-FFF2-40B4-BE49-F238E27FC236}">
                <a16:creationId xmlns:a16="http://schemas.microsoft.com/office/drawing/2014/main" xmlns="" id="{B5261C97-CF15-220B-FFE7-145AE48C1E4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30778"/>
            <a:ext cx="2695903" cy="1268959"/>
          </a:xfrm>
          <a:prstGeom prst="rect">
            <a:avLst/>
          </a:prstGeom>
        </p:spPr>
      </p:pic>
    </p:spTree>
    <p:extLst>
      <p:ext uri="{BB962C8B-B14F-4D97-AF65-F5344CB8AC3E}">
        <p14:creationId xmlns:p14="http://schemas.microsoft.com/office/powerpoint/2010/main" val="320497570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GB" b="1" u="sng" dirty="0" smtClean="0"/>
              <a:t>Recommendations</a:t>
            </a:r>
            <a:endParaRPr lang="en-GB" b="1" u="sng" dirty="0"/>
          </a:p>
        </p:txBody>
      </p:sp>
      <p:sp>
        <p:nvSpPr>
          <p:cNvPr id="3" name="Content Placeholder 2"/>
          <p:cNvSpPr>
            <a:spLocks noGrp="1"/>
          </p:cNvSpPr>
          <p:nvPr>
            <p:ph idx="1"/>
          </p:nvPr>
        </p:nvSpPr>
        <p:spPr>
          <a:xfrm>
            <a:off x="1160060" y="1905664"/>
            <a:ext cx="9676262" cy="4205145"/>
          </a:xfrm>
        </p:spPr>
        <p:txBody>
          <a:bodyPr>
            <a:normAutofit/>
          </a:bodyPr>
          <a:lstStyle/>
          <a:p>
            <a:pPr marL="514350" indent="-514350">
              <a:buFont typeface="+mj-lt"/>
              <a:buAutoNum type="arabicPeriod"/>
            </a:pPr>
            <a:r>
              <a:rPr lang="en-GB" dirty="0" smtClean="0"/>
              <a:t>Structured On boarding </a:t>
            </a:r>
            <a:r>
              <a:rPr lang="en-GB" dirty="0"/>
              <a:t>and </a:t>
            </a:r>
            <a:r>
              <a:rPr lang="en-GB" dirty="0" smtClean="0"/>
              <a:t>Orientation</a:t>
            </a:r>
          </a:p>
          <a:p>
            <a:pPr marL="514350" indent="-514350">
              <a:buFont typeface="+mj-lt"/>
              <a:buAutoNum type="arabicPeriod"/>
            </a:pPr>
            <a:r>
              <a:rPr lang="en-GB" dirty="0" smtClean="0"/>
              <a:t>Role </a:t>
            </a:r>
            <a:r>
              <a:rPr lang="en-GB" dirty="0"/>
              <a:t>Definition and Communication </a:t>
            </a:r>
            <a:r>
              <a:rPr lang="en-GB" dirty="0" smtClean="0"/>
              <a:t>Clarity</a:t>
            </a:r>
          </a:p>
          <a:p>
            <a:pPr marL="514350" indent="-514350">
              <a:buFont typeface="+mj-lt"/>
              <a:buAutoNum type="arabicPeriod"/>
            </a:pPr>
            <a:r>
              <a:rPr lang="en-GB" dirty="0" smtClean="0"/>
              <a:t>Digital </a:t>
            </a:r>
            <a:r>
              <a:rPr lang="en-GB" dirty="0"/>
              <a:t>Scheduling and Feedback </a:t>
            </a:r>
            <a:r>
              <a:rPr lang="en-GB" dirty="0" smtClean="0"/>
              <a:t>Systems</a:t>
            </a:r>
          </a:p>
          <a:p>
            <a:pPr marL="514350" indent="-514350">
              <a:buFont typeface="+mj-lt"/>
              <a:buAutoNum type="arabicPeriod"/>
            </a:pPr>
            <a:r>
              <a:rPr lang="en-GB" dirty="0" smtClean="0"/>
              <a:t>Periodic </a:t>
            </a:r>
            <a:r>
              <a:rPr lang="en-GB" dirty="0"/>
              <a:t>Check-ins and Mental Health </a:t>
            </a:r>
            <a:r>
              <a:rPr lang="en-GB" dirty="0" smtClean="0"/>
              <a:t>Support</a:t>
            </a:r>
          </a:p>
          <a:p>
            <a:pPr marL="514350" indent="-514350">
              <a:buFont typeface="+mj-lt"/>
              <a:buAutoNum type="arabicPeriod"/>
            </a:pPr>
            <a:r>
              <a:rPr lang="en-GB" dirty="0" smtClean="0"/>
              <a:t>Performance </a:t>
            </a:r>
            <a:r>
              <a:rPr lang="en-GB" dirty="0"/>
              <a:t>Recognition and </a:t>
            </a:r>
            <a:r>
              <a:rPr lang="en-GB" dirty="0" smtClean="0"/>
              <a:t>Motivation</a:t>
            </a:r>
          </a:p>
          <a:p>
            <a:pPr marL="514350" indent="-514350">
              <a:buFont typeface="+mj-lt"/>
              <a:buAutoNum type="arabicPeriod"/>
            </a:pPr>
            <a:r>
              <a:rPr lang="en-GB" dirty="0" smtClean="0"/>
              <a:t>Joint </a:t>
            </a:r>
            <a:r>
              <a:rPr lang="en-GB" dirty="0"/>
              <a:t>Review </a:t>
            </a:r>
            <a:r>
              <a:rPr lang="en-GB" dirty="0" smtClean="0"/>
              <a:t>Meetings</a:t>
            </a:r>
          </a:p>
          <a:p>
            <a:pPr marL="514350" indent="-514350">
              <a:buFont typeface="+mj-lt"/>
              <a:buAutoNum type="arabicPeriod"/>
            </a:pPr>
            <a:r>
              <a:rPr lang="en-GB" dirty="0" smtClean="0"/>
              <a:t>Resource </a:t>
            </a:r>
            <a:r>
              <a:rPr lang="en-GB" dirty="0"/>
              <a:t>and Infrastructure Audit</a:t>
            </a:r>
            <a:br>
              <a:rPr lang="en-GB" dirty="0"/>
            </a:br>
            <a:endParaRPr lang="en-GB" dirty="0"/>
          </a:p>
        </p:txBody>
      </p:sp>
      <p:sp>
        <p:nvSpPr>
          <p:cNvPr id="4" name="Footer Placeholder 3"/>
          <p:cNvSpPr>
            <a:spLocks noGrp="1"/>
          </p:cNvSpPr>
          <p:nvPr>
            <p:ph type="ftr" sz="quarter" idx="11"/>
          </p:nvPr>
        </p:nvSpPr>
        <p:spPr/>
        <p:txBody>
          <a:bodyPr/>
          <a:lstStyle/>
          <a:p>
            <a:r>
              <a:rPr lang="en-US" smtClean="0"/>
              <a:t>You are not allowed to add slides to this presentation</a:t>
            </a:r>
            <a:endParaRPr lang="en-IN"/>
          </a:p>
        </p:txBody>
      </p:sp>
      <p:sp>
        <p:nvSpPr>
          <p:cNvPr id="5" name="Slide Number Placeholder 4"/>
          <p:cNvSpPr>
            <a:spLocks noGrp="1"/>
          </p:cNvSpPr>
          <p:nvPr>
            <p:ph type="sldNum" sz="quarter" idx="12"/>
          </p:nvPr>
        </p:nvSpPr>
        <p:spPr/>
        <p:txBody>
          <a:bodyPr/>
          <a:lstStyle/>
          <a:p>
            <a:fld id="{26AD20E6-394B-4DF0-96A5-9647FF39C943}" type="slidenum">
              <a:rPr lang="en-IN" smtClean="0"/>
              <a:t>15</a:t>
            </a:fld>
            <a:endParaRPr lang="en-IN"/>
          </a:p>
        </p:txBody>
      </p:sp>
      <p:pic>
        <p:nvPicPr>
          <p:cNvPr id="6" name="Picture 5">
            <a:extLst>
              <a:ext uri="{FF2B5EF4-FFF2-40B4-BE49-F238E27FC236}">
                <a16:creationId xmlns:a16="http://schemas.microsoft.com/office/drawing/2014/main" xmlns="" id="{B5261C97-CF15-220B-FFE7-145AE48C1E4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3482"/>
            <a:ext cx="2695903" cy="1268959"/>
          </a:xfrm>
          <a:prstGeom prst="rect">
            <a:avLst/>
          </a:prstGeom>
        </p:spPr>
      </p:pic>
    </p:spTree>
    <p:extLst>
      <p:ext uri="{BB962C8B-B14F-4D97-AF65-F5344CB8AC3E}">
        <p14:creationId xmlns:p14="http://schemas.microsoft.com/office/powerpoint/2010/main" val="20768228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GB" b="1" u="sng" dirty="0"/>
              <a:t>Limitations of the Study</a:t>
            </a:r>
          </a:p>
        </p:txBody>
      </p:sp>
      <p:sp>
        <p:nvSpPr>
          <p:cNvPr id="3" name="Content Placeholder 2"/>
          <p:cNvSpPr>
            <a:spLocks noGrp="1"/>
          </p:cNvSpPr>
          <p:nvPr>
            <p:ph idx="1"/>
          </p:nvPr>
        </p:nvSpPr>
        <p:spPr/>
        <p:txBody>
          <a:bodyPr>
            <a:normAutofit fontScale="77500" lnSpcReduction="20000"/>
          </a:bodyPr>
          <a:lstStyle/>
          <a:p>
            <a:pPr marL="514350" indent="-514350">
              <a:buFont typeface="+mj-lt"/>
              <a:buAutoNum type="arabicPeriod"/>
            </a:pPr>
            <a:r>
              <a:rPr lang="en-GB" b="1" dirty="0" smtClean="0"/>
              <a:t>Small </a:t>
            </a:r>
            <a:r>
              <a:rPr lang="en-GB" b="1" dirty="0"/>
              <a:t>Sample Size (Operations Team)</a:t>
            </a:r>
            <a:r>
              <a:rPr lang="en-GB" dirty="0"/>
              <a:t/>
            </a:r>
            <a:br>
              <a:rPr lang="en-GB" dirty="0"/>
            </a:br>
            <a:r>
              <a:rPr lang="en-GB" dirty="0"/>
              <a:t>The study included only </a:t>
            </a:r>
            <a:r>
              <a:rPr lang="en-GB" dirty="0" smtClean="0"/>
              <a:t>6 </a:t>
            </a:r>
            <a:r>
              <a:rPr lang="en-GB" dirty="0"/>
              <a:t>members from the operations team, which may not fully represent the broader operational perspective.</a:t>
            </a:r>
          </a:p>
          <a:p>
            <a:pPr marL="514350" indent="-514350">
              <a:buFont typeface="+mj-lt"/>
              <a:buAutoNum type="arabicPeriod"/>
            </a:pPr>
            <a:r>
              <a:rPr lang="en-GB" b="1" dirty="0"/>
              <a:t>Limited Geographic Scope</a:t>
            </a:r>
            <a:r>
              <a:rPr lang="en-GB" dirty="0"/>
              <a:t/>
            </a:r>
            <a:br>
              <a:rPr lang="en-GB" dirty="0"/>
            </a:br>
            <a:r>
              <a:rPr lang="en-GB" dirty="0"/>
              <a:t>The data is specific to institutions partnered with Blue Circle </a:t>
            </a:r>
            <a:r>
              <a:rPr lang="en-GB" dirty="0" err="1"/>
              <a:t>Medi</a:t>
            </a:r>
            <a:r>
              <a:rPr lang="en-GB" dirty="0"/>
              <a:t> Services and may not reflect challenges in other regions or organizations.</a:t>
            </a:r>
          </a:p>
          <a:p>
            <a:pPr marL="514350" indent="-514350">
              <a:buFont typeface="+mj-lt"/>
              <a:buAutoNum type="arabicPeriod"/>
            </a:pPr>
            <a:r>
              <a:rPr lang="en-GB" b="1" dirty="0"/>
              <a:t>Cross-Sectional Design</a:t>
            </a:r>
            <a:r>
              <a:rPr lang="en-GB" dirty="0"/>
              <a:t/>
            </a:r>
            <a:br>
              <a:rPr lang="en-GB" dirty="0"/>
            </a:br>
            <a:r>
              <a:rPr lang="en-GB" dirty="0"/>
              <a:t>Data was collected at a single point in time, limiting the ability to observe changes or trends over an extended period.</a:t>
            </a:r>
          </a:p>
          <a:p>
            <a:pPr marL="514350" indent="-514350">
              <a:buFont typeface="+mj-lt"/>
              <a:buAutoNum type="arabicPeriod"/>
            </a:pPr>
            <a:r>
              <a:rPr lang="en-GB" b="1" dirty="0"/>
              <a:t>Self-Reported Data</a:t>
            </a:r>
            <a:r>
              <a:rPr lang="en-GB" dirty="0"/>
              <a:t/>
            </a:r>
            <a:br>
              <a:rPr lang="en-GB" dirty="0"/>
            </a:br>
            <a:r>
              <a:rPr lang="en-GB" dirty="0"/>
              <a:t>Responses were based on subjective perceptions of nurses and operations staff, which may carry personal biases or social desirability influences.</a:t>
            </a:r>
          </a:p>
          <a:p>
            <a:pPr marL="514350" indent="-514350">
              <a:buFont typeface="+mj-lt"/>
              <a:buAutoNum type="arabicPeriod"/>
            </a:pPr>
            <a:r>
              <a:rPr lang="en-GB" b="1" dirty="0"/>
              <a:t>Focus on Operational Factors Only</a:t>
            </a:r>
            <a:r>
              <a:rPr lang="en-GB" dirty="0"/>
              <a:t/>
            </a:r>
            <a:br>
              <a:rPr lang="en-GB" dirty="0"/>
            </a:br>
            <a:r>
              <a:rPr lang="en-GB" dirty="0"/>
              <a:t>The study does not account for external factors (e.g., institutional policies, student </a:t>
            </a:r>
            <a:r>
              <a:rPr lang="en-GB" dirty="0" err="1"/>
              <a:t>behavior</a:t>
            </a:r>
            <a:r>
              <a:rPr lang="en-GB" dirty="0"/>
              <a:t>, workload variability) that may also affect nurse experiences</a:t>
            </a:r>
          </a:p>
        </p:txBody>
      </p:sp>
      <p:sp>
        <p:nvSpPr>
          <p:cNvPr id="4" name="Footer Placeholder 3"/>
          <p:cNvSpPr>
            <a:spLocks noGrp="1"/>
          </p:cNvSpPr>
          <p:nvPr>
            <p:ph type="ftr" sz="quarter" idx="11"/>
          </p:nvPr>
        </p:nvSpPr>
        <p:spPr/>
        <p:txBody>
          <a:bodyPr/>
          <a:lstStyle/>
          <a:p>
            <a:r>
              <a:rPr lang="en-US" smtClean="0"/>
              <a:t>You are not allowed to add slides to this presentation</a:t>
            </a:r>
            <a:endParaRPr lang="en-IN"/>
          </a:p>
        </p:txBody>
      </p:sp>
      <p:sp>
        <p:nvSpPr>
          <p:cNvPr id="5" name="Slide Number Placeholder 4"/>
          <p:cNvSpPr>
            <a:spLocks noGrp="1"/>
          </p:cNvSpPr>
          <p:nvPr>
            <p:ph type="sldNum" sz="quarter" idx="12"/>
          </p:nvPr>
        </p:nvSpPr>
        <p:spPr/>
        <p:txBody>
          <a:bodyPr/>
          <a:lstStyle/>
          <a:p>
            <a:fld id="{26AD20E6-394B-4DF0-96A5-9647FF39C943}" type="slidenum">
              <a:rPr lang="en-IN" smtClean="0"/>
              <a:t>16</a:t>
            </a:fld>
            <a:endParaRPr lang="en-IN"/>
          </a:p>
        </p:txBody>
      </p:sp>
      <p:pic>
        <p:nvPicPr>
          <p:cNvPr id="6" name="Picture 5">
            <a:extLst>
              <a:ext uri="{FF2B5EF4-FFF2-40B4-BE49-F238E27FC236}">
                <a16:creationId xmlns:a16="http://schemas.microsoft.com/office/drawing/2014/main" xmlns="" id="{B5261C97-CF15-220B-FFE7-145AE48C1E4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3482"/>
            <a:ext cx="2695903" cy="1268959"/>
          </a:xfrm>
          <a:prstGeom prst="rect">
            <a:avLst/>
          </a:prstGeom>
        </p:spPr>
      </p:pic>
    </p:spTree>
    <p:extLst>
      <p:ext uri="{BB962C8B-B14F-4D97-AF65-F5344CB8AC3E}">
        <p14:creationId xmlns:p14="http://schemas.microsoft.com/office/powerpoint/2010/main" val="95225127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4D865BDE-C1E4-2068-7ED7-1D9DDC4B3A10}"/>
              </a:ext>
            </a:extLst>
          </p:cNvPr>
          <p:cNvSpPr>
            <a:spLocks noGrp="1"/>
          </p:cNvSpPr>
          <p:nvPr>
            <p:ph type="title"/>
          </p:nvPr>
        </p:nvSpPr>
        <p:spPr/>
        <p:txBody>
          <a:bodyPr/>
          <a:lstStyle/>
          <a:p>
            <a:pPr algn="ctr"/>
            <a:r>
              <a:rPr lang="en-IN" b="1" u="sng" dirty="0"/>
              <a:t>Conclusion</a:t>
            </a:r>
          </a:p>
        </p:txBody>
      </p:sp>
      <p:sp>
        <p:nvSpPr>
          <p:cNvPr id="3" name="Content Placeholder 2">
            <a:extLst>
              <a:ext uri="{FF2B5EF4-FFF2-40B4-BE49-F238E27FC236}">
                <a16:creationId xmlns:a16="http://schemas.microsoft.com/office/drawing/2014/main" xmlns="" id="{C37621F9-57FC-03A7-2EE3-925A45765D10}"/>
              </a:ext>
            </a:extLst>
          </p:cNvPr>
          <p:cNvSpPr>
            <a:spLocks noGrp="1"/>
          </p:cNvSpPr>
          <p:nvPr>
            <p:ph idx="1"/>
          </p:nvPr>
        </p:nvSpPr>
        <p:spPr/>
        <p:txBody>
          <a:bodyPr/>
          <a:lstStyle/>
          <a:p>
            <a:r>
              <a:rPr dirty="0" smtClean="0"/>
              <a:t>Early </a:t>
            </a:r>
            <a:r>
              <a:rPr dirty="0"/>
              <a:t>challenges in deployment affect nurse morale and stress</a:t>
            </a:r>
          </a:p>
          <a:p>
            <a:r>
              <a:rPr dirty="0" smtClean="0"/>
              <a:t>Structured </a:t>
            </a:r>
            <a:r>
              <a:rPr dirty="0"/>
              <a:t>onboarding, tech upgrades, and communication strategies are needed</a:t>
            </a:r>
          </a:p>
          <a:p>
            <a:r>
              <a:rPr dirty="0" smtClean="0"/>
              <a:t>Strengthening </a:t>
            </a:r>
            <a:r>
              <a:rPr dirty="0"/>
              <a:t>operational feedback can align efforts across teams</a:t>
            </a:r>
          </a:p>
        </p:txBody>
      </p:sp>
      <p:sp>
        <p:nvSpPr>
          <p:cNvPr id="4" name="Slide Number Placeholder 3">
            <a:extLst>
              <a:ext uri="{FF2B5EF4-FFF2-40B4-BE49-F238E27FC236}">
                <a16:creationId xmlns:a16="http://schemas.microsoft.com/office/drawing/2014/main" xmlns="" id="{520413FC-7659-4BBD-06AF-798C6C1C0116}"/>
              </a:ext>
            </a:extLst>
          </p:cNvPr>
          <p:cNvSpPr>
            <a:spLocks noGrp="1"/>
          </p:cNvSpPr>
          <p:nvPr>
            <p:ph type="sldNum" sz="quarter" idx="12"/>
          </p:nvPr>
        </p:nvSpPr>
        <p:spPr/>
        <p:txBody>
          <a:bodyPr/>
          <a:lstStyle/>
          <a:p>
            <a:fld id="{26AD20E6-394B-4DF0-96A5-9647FF39C943}" type="slidenum">
              <a:rPr lang="en-IN" smtClean="0"/>
              <a:t>17</a:t>
            </a:fld>
            <a:endParaRPr lang="en-IN"/>
          </a:p>
        </p:txBody>
      </p:sp>
      <p:sp>
        <p:nvSpPr>
          <p:cNvPr id="5" name="Footer Placeholder 4">
            <a:extLst>
              <a:ext uri="{FF2B5EF4-FFF2-40B4-BE49-F238E27FC236}">
                <a16:creationId xmlns:a16="http://schemas.microsoft.com/office/drawing/2014/main" xmlns="" id="{48A4B806-E805-17DC-360E-E996C56D4D95}"/>
              </a:ext>
            </a:extLst>
          </p:cNvPr>
          <p:cNvSpPr>
            <a:spLocks noGrp="1"/>
          </p:cNvSpPr>
          <p:nvPr>
            <p:ph type="ftr" sz="quarter" idx="11"/>
          </p:nvPr>
        </p:nvSpPr>
        <p:spPr/>
        <p:txBody>
          <a:bodyPr/>
          <a:lstStyle/>
          <a:p>
            <a:r>
              <a:rPr lang="en-US"/>
              <a:t>You are not allowed to add slides to this presentation</a:t>
            </a:r>
            <a:endParaRPr lang="en-IN"/>
          </a:p>
        </p:txBody>
      </p:sp>
      <p:pic>
        <p:nvPicPr>
          <p:cNvPr id="6" name="Picture 5">
            <a:extLst>
              <a:ext uri="{FF2B5EF4-FFF2-40B4-BE49-F238E27FC236}">
                <a16:creationId xmlns:a16="http://schemas.microsoft.com/office/drawing/2014/main" xmlns="" id="{945CF6E8-DCFB-270F-3407-DF7FB025497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3482"/>
            <a:ext cx="2695903" cy="1268959"/>
          </a:xfrm>
          <a:prstGeom prst="rect">
            <a:avLst/>
          </a:prstGeom>
        </p:spPr>
      </p:pic>
    </p:spTree>
    <p:extLst>
      <p:ext uri="{BB962C8B-B14F-4D97-AF65-F5344CB8AC3E}">
        <p14:creationId xmlns:p14="http://schemas.microsoft.com/office/powerpoint/2010/main" val="164432792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IN" b="1" u="sng" dirty="0" smtClean="0"/>
              <a:t>References</a:t>
            </a:r>
            <a:endParaRPr lang="en-IN" b="1" u="sng" dirty="0"/>
          </a:p>
        </p:txBody>
      </p:sp>
      <p:sp>
        <p:nvSpPr>
          <p:cNvPr id="4" name="Footer Placeholder 3"/>
          <p:cNvSpPr>
            <a:spLocks noGrp="1"/>
          </p:cNvSpPr>
          <p:nvPr>
            <p:ph type="ftr" sz="quarter" idx="11"/>
          </p:nvPr>
        </p:nvSpPr>
        <p:spPr/>
        <p:txBody>
          <a:bodyPr/>
          <a:lstStyle/>
          <a:p>
            <a:r>
              <a:rPr lang="en-US" smtClean="0"/>
              <a:t>You are not allowed to add slides to this presentation</a:t>
            </a:r>
            <a:endParaRPr lang="en-IN"/>
          </a:p>
        </p:txBody>
      </p:sp>
      <p:sp>
        <p:nvSpPr>
          <p:cNvPr id="5" name="Slide Number Placeholder 4"/>
          <p:cNvSpPr>
            <a:spLocks noGrp="1"/>
          </p:cNvSpPr>
          <p:nvPr>
            <p:ph type="sldNum" sz="quarter" idx="12"/>
          </p:nvPr>
        </p:nvSpPr>
        <p:spPr/>
        <p:txBody>
          <a:bodyPr/>
          <a:lstStyle/>
          <a:p>
            <a:fld id="{26AD20E6-394B-4DF0-96A5-9647FF39C943}" type="slidenum">
              <a:rPr lang="en-IN" smtClean="0"/>
              <a:t>18</a:t>
            </a:fld>
            <a:endParaRPr lang="en-IN"/>
          </a:p>
        </p:txBody>
      </p:sp>
      <p:sp>
        <p:nvSpPr>
          <p:cNvPr id="6" name="Rectangle 1"/>
          <p:cNvSpPr>
            <a:spLocks noGrp="1" noChangeArrowheads="1"/>
          </p:cNvSpPr>
          <p:nvPr>
            <p:ph idx="1"/>
          </p:nvPr>
        </p:nvSpPr>
        <p:spPr bwMode="auto">
          <a:xfrm>
            <a:off x="655092" y="1756432"/>
            <a:ext cx="10986447" cy="440120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342900" marR="0" lvl="0" indent="-342900" algn="l" defTabSz="914400" rtl="0" eaLnBrk="0" fontAlgn="base" latinLnBrk="0" hangingPunct="0">
              <a:lnSpc>
                <a:spcPct val="100000"/>
              </a:lnSpc>
              <a:spcBef>
                <a:spcPct val="0"/>
              </a:spcBef>
              <a:spcAft>
                <a:spcPct val="0"/>
              </a:spcAft>
              <a:buClrTx/>
              <a:buSzTx/>
              <a:buFont typeface="+mj-lt"/>
              <a:buAutoNum type="arabicPeriod"/>
              <a:tabLst/>
            </a:pPr>
            <a:r>
              <a:rPr kumimoji="0" lang="en-US" altLang="en-US" sz="2000" b="1" i="0" u="none" strike="noStrike" cap="none" normalizeH="0" baseline="0" dirty="0" smtClean="0">
                <a:ln>
                  <a:noFill/>
                </a:ln>
                <a:solidFill>
                  <a:schemeClr val="tx1"/>
                </a:solidFill>
                <a:effectLst/>
                <a:latin typeface="Arial" panose="020B0604020202020204" pitchFamily="34" charset="0"/>
              </a:rPr>
              <a:t>Shields L, Watson R.</a:t>
            </a:r>
            <a:r>
              <a:rPr kumimoji="0" lang="en-US" altLang="en-US" sz="2000" b="0" i="0" u="none" strike="noStrike" cap="none" normalizeH="0" baseline="0" dirty="0" smtClean="0">
                <a:ln>
                  <a:noFill/>
                </a:ln>
                <a:solidFill>
                  <a:schemeClr val="tx1"/>
                </a:solidFill>
                <a:effectLst/>
                <a:latin typeface="Arial" panose="020B0604020202020204" pitchFamily="34" charset="0"/>
              </a:rPr>
              <a:t> The demise of nursing in schools: An international perspective. </a:t>
            </a:r>
            <a:r>
              <a:rPr kumimoji="0" lang="en-US" altLang="en-US" sz="2000" b="0" i="1" u="none" strike="noStrike" cap="none" normalizeH="0" baseline="0" dirty="0" smtClean="0">
                <a:ln>
                  <a:noFill/>
                </a:ln>
                <a:solidFill>
                  <a:schemeClr val="tx1"/>
                </a:solidFill>
                <a:effectLst/>
                <a:latin typeface="Arial" panose="020B0604020202020204" pitchFamily="34" charset="0"/>
              </a:rPr>
              <a:t>Journal of Clinical Nursing</a:t>
            </a:r>
            <a:r>
              <a:rPr kumimoji="0" lang="en-US" altLang="en-US" sz="2000" b="0" i="0" u="none" strike="noStrike" cap="none" normalizeH="0" baseline="0" dirty="0" smtClean="0">
                <a:ln>
                  <a:noFill/>
                </a:ln>
                <a:solidFill>
                  <a:schemeClr val="tx1"/>
                </a:solidFill>
                <a:effectLst/>
                <a:latin typeface="Arial" panose="020B0604020202020204" pitchFamily="34" charset="0"/>
              </a:rPr>
              <a:t>. 2021;30(3-4):e12–e19.</a:t>
            </a:r>
          </a:p>
          <a:p>
            <a:pPr marL="342900" marR="0" lvl="0" indent="-342900" algn="l" defTabSz="914400" rtl="0" eaLnBrk="0" fontAlgn="base" latinLnBrk="0" hangingPunct="0">
              <a:lnSpc>
                <a:spcPct val="100000"/>
              </a:lnSpc>
              <a:spcBef>
                <a:spcPct val="0"/>
              </a:spcBef>
              <a:spcAft>
                <a:spcPct val="0"/>
              </a:spcAft>
              <a:buClrTx/>
              <a:buSzTx/>
              <a:buFont typeface="+mj-lt"/>
              <a:buAutoNum type="arabicPeriod"/>
              <a:tabLst/>
            </a:pPr>
            <a:endParaRPr kumimoji="0" lang="en-US" altLang="en-US" sz="2000" b="0" i="0" u="none" strike="noStrike" cap="none" normalizeH="0" baseline="0" dirty="0" smtClean="0">
              <a:ln>
                <a:noFill/>
              </a:ln>
              <a:solidFill>
                <a:schemeClr val="tx1"/>
              </a:solidFill>
              <a:effectLst/>
              <a:latin typeface="Arial" panose="020B0604020202020204" pitchFamily="34" charset="0"/>
            </a:endParaRPr>
          </a:p>
          <a:p>
            <a:pPr marL="342900" marR="0" lvl="0" indent="-342900" algn="l" defTabSz="914400" rtl="0" eaLnBrk="0" fontAlgn="base" latinLnBrk="0" hangingPunct="0">
              <a:lnSpc>
                <a:spcPct val="100000"/>
              </a:lnSpc>
              <a:spcBef>
                <a:spcPct val="0"/>
              </a:spcBef>
              <a:spcAft>
                <a:spcPct val="0"/>
              </a:spcAft>
              <a:buClrTx/>
              <a:buSzTx/>
              <a:buFont typeface="+mj-lt"/>
              <a:buAutoNum type="arabicPeriod"/>
              <a:tabLst/>
            </a:pPr>
            <a:r>
              <a:rPr kumimoji="0" lang="en-US" altLang="en-US" sz="2000" b="1" i="0" u="none" strike="noStrike" cap="none" normalizeH="0" baseline="0" dirty="0" smtClean="0">
                <a:ln>
                  <a:noFill/>
                </a:ln>
                <a:solidFill>
                  <a:schemeClr val="tx1"/>
                </a:solidFill>
                <a:effectLst/>
                <a:latin typeface="Arial" panose="020B0604020202020204" pitchFamily="34" charset="0"/>
              </a:rPr>
              <a:t>Khan R, Patel A, Mehta S.</a:t>
            </a:r>
            <a:r>
              <a:rPr kumimoji="0" lang="en-US" altLang="en-US" sz="2000" b="0" i="0" u="none" strike="noStrike" cap="none" normalizeH="0" baseline="0" dirty="0" smtClean="0">
                <a:ln>
                  <a:noFill/>
                </a:ln>
                <a:solidFill>
                  <a:schemeClr val="tx1"/>
                </a:solidFill>
                <a:effectLst/>
                <a:latin typeface="Arial" panose="020B0604020202020204" pitchFamily="34" charset="0"/>
              </a:rPr>
              <a:t> Scheduling practices and burnout in medical personnel: A cross-sectional analysis. </a:t>
            </a:r>
            <a:r>
              <a:rPr kumimoji="0" lang="en-US" altLang="en-US" sz="2000" b="0" i="1" u="none" strike="noStrike" cap="none" normalizeH="0" baseline="0" dirty="0" smtClean="0">
                <a:ln>
                  <a:noFill/>
                </a:ln>
                <a:solidFill>
                  <a:schemeClr val="tx1"/>
                </a:solidFill>
                <a:effectLst/>
                <a:latin typeface="Arial" panose="020B0604020202020204" pitchFamily="34" charset="0"/>
              </a:rPr>
              <a:t>J </a:t>
            </a:r>
            <a:r>
              <a:rPr kumimoji="0" lang="en-US" altLang="en-US" sz="2000" b="0" i="1" u="none" strike="noStrike" cap="none" normalizeH="0" baseline="0" dirty="0" err="1" smtClean="0">
                <a:ln>
                  <a:noFill/>
                </a:ln>
                <a:solidFill>
                  <a:schemeClr val="tx1"/>
                </a:solidFill>
                <a:effectLst/>
                <a:latin typeface="Arial" panose="020B0604020202020204" pitchFamily="34" charset="0"/>
              </a:rPr>
              <a:t>Occup</a:t>
            </a:r>
            <a:r>
              <a:rPr kumimoji="0" lang="en-US" altLang="en-US" sz="2000" b="0" i="1" u="none" strike="noStrike" cap="none" normalizeH="0" baseline="0" dirty="0" smtClean="0">
                <a:ln>
                  <a:noFill/>
                </a:ln>
                <a:solidFill>
                  <a:schemeClr val="tx1"/>
                </a:solidFill>
                <a:effectLst/>
                <a:latin typeface="Arial" panose="020B0604020202020204" pitchFamily="34" charset="0"/>
              </a:rPr>
              <a:t> Health</a:t>
            </a:r>
            <a:r>
              <a:rPr kumimoji="0" lang="en-US" altLang="en-US" sz="2000" b="0" i="0" u="none" strike="noStrike" cap="none" normalizeH="0" baseline="0" dirty="0" smtClean="0">
                <a:ln>
                  <a:noFill/>
                </a:ln>
                <a:solidFill>
                  <a:schemeClr val="tx1"/>
                </a:solidFill>
                <a:effectLst/>
                <a:latin typeface="Arial" panose="020B0604020202020204" pitchFamily="34" charset="0"/>
              </a:rPr>
              <a:t>. 2019;61(4):289–295.</a:t>
            </a:r>
          </a:p>
          <a:p>
            <a:pPr marL="342900" marR="0" lvl="0" indent="-342900" algn="l" defTabSz="914400" rtl="0" eaLnBrk="0" fontAlgn="base" latinLnBrk="0" hangingPunct="0">
              <a:lnSpc>
                <a:spcPct val="100000"/>
              </a:lnSpc>
              <a:spcBef>
                <a:spcPct val="0"/>
              </a:spcBef>
              <a:spcAft>
                <a:spcPct val="0"/>
              </a:spcAft>
              <a:buClrTx/>
              <a:buSzTx/>
              <a:buFont typeface="+mj-lt"/>
              <a:buAutoNum type="arabicPeriod"/>
              <a:tabLst/>
            </a:pPr>
            <a:endParaRPr kumimoji="0" lang="en-US" altLang="en-US" sz="2000" b="0" i="0" u="none" strike="noStrike" cap="none" normalizeH="0" baseline="0" dirty="0" smtClean="0">
              <a:ln>
                <a:noFill/>
              </a:ln>
              <a:solidFill>
                <a:schemeClr val="tx1"/>
              </a:solidFill>
              <a:effectLst/>
              <a:latin typeface="Arial" panose="020B0604020202020204" pitchFamily="34" charset="0"/>
            </a:endParaRPr>
          </a:p>
          <a:p>
            <a:pPr marL="342900" marR="0" lvl="0" indent="-342900" algn="l" defTabSz="914400" rtl="0" eaLnBrk="0" fontAlgn="base" latinLnBrk="0" hangingPunct="0">
              <a:lnSpc>
                <a:spcPct val="100000"/>
              </a:lnSpc>
              <a:spcBef>
                <a:spcPct val="0"/>
              </a:spcBef>
              <a:spcAft>
                <a:spcPct val="0"/>
              </a:spcAft>
              <a:buClrTx/>
              <a:buSzTx/>
              <a:buFont typeface="+mj-lt"/>
              <a:buAutoNum type="arabicPeriod"/>
              <a:tabLst/>
            </a:pPr>
            <a:r>
              <a:rPr kumimoji="0" lang="en-US" altLang="en-US" sz="2000" b="1" i="0" u="none" strike="noStrike" cap="none" normalizeH="0" baseline="0" dirty="0" smtClean="0">
                <a:ln>
                  <a:noFill/>
                </a:ln>
                <a:solidFill>
                  <a:schemeClr val="tx1"/>
                </a:solidFill>
                <a:effectLst/>
                <a:latin typeface="Arial" panose="020B0604020202020204" pitchFamily="34" charset="0"/>
              </a:rPr>
              <a:t>Smith J, Brown L.</a:t>
            </a:r>
            <a:r>
              <a:rPr kumimoji="0" lang="en-US" altLang="en-US" sz="2000" b="0" i="0" u="none" strike="noStrike" cap="none" normalizeH="0" baseline="0" dirty="0" smtClean="0">
                <a:ln>
                  <a:noFill/>
                </a:ln>
                <a:solidFill>
                  <a:schemeClr val="tx1"/>
                </a:solidFill>
                <a:effectLst/>
                <a:latin typeface="Arial" panose="020B0604020202020204" pitchFamily="34" charset="0"/>
              </a:rPr>
              <a:t> Strategic healthcare staffing models and their impact on quality care delivery. </a:t>
            </a:r>
            <a:r>
              <a:rPr kumimoji="0" lang="en-US" altLang="en-US" sz="2000" b="0" i="1" u="none" strike="noStrike" cap="none" normalizeH="0" baseline="0" dirty="0" smtClean="0">
                <a:ln>
                  <a:noFill/>
                </a:ln>
                <a:solidFill>
                  <a:schemeClr val="tx1"/>
                </a:solidFill>
                <a:effectLst/>
                <a:latin typeface="Arial" panose="020B0604020202020204" pitchFamily="34" charset="0"/>
              </a:rPr>
              <a:t>Healthcare Journal</a:t>
            </a:r>
            <a:r>
              <a:rPr kumimoji="0" lang="en-US" altLang="en-US" sz="2000" b="0" i="0" u="none" strike="noStrike" cap="none" normalizeH="0" baseline="0" dirty="0" smtClean="0">
                <a:ln>
                  <a:noFill/>
                </a:ln>
                <a:solidFill>
                  <a:schemeClr val="tx1"/>
                </a:solidFill>
                <a:effectLst/>
                <a:latin typeface="Arial" panose="020B0604020202020204" pitchFamily="34" charset="0"/>
              </a:rPr>
              <a:t>. 2020;12(2):112–120.</a:t>
            </a:r>
          </a:p>
          <a:p>
            <a:pPr marL="342900" marR="0" lvl="0" indent="-342900" algn="l" defTabSz="914400" rtl="0" eaLnBrk="0" fontAlgn="base" latinLnBrk="0" hangingPunct="0">
              <a:lnSpc>
                <a:spcPct val="100000"/>
              </a:lnSpc>
              <a:spcBef>
                <a:spcPct val="0"/>
              </a:spcBef>
              <a:spcAft>
                <a:spcPct val="0"/>
              </a:spcAft>
              <a:buClrTx/>
              <a:buSzTx/>
              <a:buFont typeface="+mj-lt"/>
              <a:buAutoNum type="arabicPeriod"/>
              <a:tabLst/>
            </a:pPr>
            <a:endParaRPr kumimoji="0" lang="en-US" altLang="en-US" sz="2000" b="0" i="0" u="none" strike="noStrike" cap="none" normalizeH="0" baseline="0" dirty="0" smtClean="0">
              <a:ln>
                <a:noFill/>
              </a:ln>
              <a:solidFill>
                <a:schemeClr val="tx1"/>
              </a:solidFill>
              <a:effectLst/>
              <a:latin typeface="Arial" panose="020B0604020202020204" pitchFamily="34" charset="0"/>
            </a:endParaRPr>
          </a:p>
          <a:p>
            <a:pPr marL="342900" marR="0" lvl="0" indent="-342900" algn="l" defTabSz="914400" rtl="0" eaLnBrk="0" fontAlgn="base" latinLnBrk="0" hangingPunct="0">
              <a:lnSpc>
                <a:spcPct val="100000"/>
              </a:lnSpc>
              <a:spcBef>
                <a:spcPct val="0"/>
              </a:spcBef>
              <a:spcAft>
                <a:spcPct val="0"/>
              </a:spcAft>
              <a:buClrTx/>
              <a:buSzTx/>
              <a:buFont typeface="+mj-lt"/>
              <a:buAutoNum type="arabicPeriod"/>
              <a:tabLst/>
            </a:pPr>
            <a:r>
              <a:rPr kumimoji="0" lang="en-US" altLang="en-US" sz="2000" b="1" i="0" u="none" strike="noStrike" cap="none" normalizeH="0" baseline="0" dirty="0" smtClean="0">
                <a:ln>
                  <a:noFill/>
                </a:ln>
                <a:solidFill>
                  <a:schemeClr val="tx1"/>
                </a:solidFill>
                <a:effectLst/>
                <a:latin typeface="Arial" panose="020B0604020202020204" pitchFamily="34" charset="0"/>
              </a:rPr>
              <a:t>Thomas E.</a:t>
            </a:r>
            <a:r>
              <a:rPr kumimoji="0" lang="en-US" altLang="en-US" sz="2000" b="0" i="0" u="none" strike="noStrike" cap="none" normalizeH="0" baseline="0" dirty="0" smtClean="0">
                <a:ln>
                  <a:noFill/>
                </a:ln>
                <a:solidFill>
                  <a:schemeClr val="tx1"/>
                </a:solidFill>
                <a:effectLst/>
                <a:latin typeface="Arial" panose="020B0604020202020204" pitchFamily="34" charset="0"/>
              </a:rPr>
              <a:t> Healthcare outsourcing in educational institutions: Gaps in support and continuity. </a:t>
            </a:r>
            <a:r>
              <a:rPr kumimoji="0" lang="en-US" altLang="en-US" sz="2000" b="0" i="1" u="none" strike="noStrike" cap="none" normalizeH="0" baseline="0" dirty="0" err="1" smtClean="0">
                <a:ln>
                  <a:noFill/>
                </a:ln>
                <a:solidFill>
                  <a:schemeClr val="tx1"/>
                </a:solidFill>
                <a:effectLst/>
                <a:latin typeface="Arial" panose="020B0604020202020204" pitchFamily="34" charset="0"/>
              </a:rPr>
              <a:t>Int</a:t>
            </a:r>
            <a:r>
              <a:rPr kumimoji="0" lang="en-US" altLang="en-US" sz="2000" b="0" i="1" u="none" strike="noStrike" cap="none" normalizeH="0" baseline="0" dirty="0" smtClean="0">
                <a:ln>
                  <a:noFill/>
                </a:ln>
                <a:solidFill>
                  <a:schemeClr val="tx1"/>
                </a:solidFill>
                <a:effectLst/>
                <a:latin typeface="Arial" panose="020B0604020202020204" pitchFamily="34" charset="0"/>
              </a:rPr>
              <a:t> J School Health Serv</a:t>
            </a:r>
            <a:r>
              <a:rPr kumimoji="0" lang="en-US" altLang="en-US" sz="2000" b="0" i="0" u="none" strike="noStrike" cap="none" normalizeH="0" baseline="0" dirty="0" smtClean="0">
                <a:ln>
                  <a:noFill/>
                </a:ln>
                <a:solidFill>
                  <a:schemeClr val="tx1"/>
                </a:solidFill>
                <a:effectLst/>
                <a:latin typeface="Arial" panose="020B0604020202020204" pitchFamily="34" charset="0"/>
              </a:rPr>
              <a:t>. 2021;5(1):22–28.</a:t>
            </a:r>
          </a:p>
          <a:p>
            <a:pPr marL="342900" marR="0" lvl="0" indent="-342900" algn="l" defTabSz="914400" rtl="0" eaLnBrk="0" fontAlgn="base" latinLnBrk="0" hangingPunct="0">
              <a:lnSpc>
                <a:spcPct val="100000"/>
              </a:lnSpc>
              <a:spcBef>
                <a:spcPct val="0"/>
              </a:spcBef>
              <a:spcAft>
                <a:spcPct val="0"/>
              </a:spcAft>
              <a:buClrTx/>
              <a:buSzTx/>
              <a:buFont typeface="+mj-lt"/>
              <a:buAutoNum type="arabicPeriod"/>
              <a:tabLst/>
            </a:pPr>
            <a:endParaRPr kumimoji="0" lang="en-US" altLang="en-US" sz="2000" b="0" i="0" u="none" strike="noStrike" cap="none" normalizeH="0" baseline="0" dirty="0" smtClean="0">
              <a:ln>
                <a:noFill/>
              </a:ln>
              <a:solidFill>
                <a:schemeClr val="tx1"/>
              </a:solidFill>
              <a:effectLst/>
              <a:latin typeface="Arial" panose="020B0604020202020204" pitchFamily="34" charset="0"/>
            </a:endParaRPr>
          </a:p>
          <a:p>
            <a:pPr marL="342900" marR="0" lvl="0" indent="-342900" algn="l" defTabSz="914400" rtl="0" eaLnBrk="0" fontAlgn="base" latinLnBrk="0" hangingPunct="0">
              <a:lnSpc>
                <a:spcPct val="100000"/>
              </a:lnSpc>
              <a:spcBef>
                <a:spcPct val="0"/>
              </a:spcBef>
              <a:spcAft>
                <a:spcPct val="0"/>
              </a:spcAft>
              <a:buClrTx/>
              <a:buSzTx/>
              <a:buFont typeface="+mj-lt"/>
              <a:buAutoNum type="arabicPeriod"/>
              <a:tabLst/>
            </a:pPr>
            <a:r>
              <a:rPr kumimoji="0" lang="en-US" altLang="en-US" sz="2000" b="1" i="0" u="none" strike="noStrike" cap="none" normalizeH="0" baseline="0" dirty="0" smtClean="0">
                <a:ln>
                  <a:noFill/>
                </a:ln>
                <a:solidFill>
                  <a:schemeClr val="tx1"/>
                </a:solidFill>
                <a:effectLst/>
                <a:latin typeface="Arial" panose="020B0604020202020204" pitchFamily="34" charset="0"/>
              </a:rPr>
              <a:t>Benner P.</a:t>
            </a:r>
            <a:r>
              <a:rPr kumimoji="0" lang="en-US" altLang="en-US" sz="2000" b="0" i="0" u="none" strike="noStrike" cap="none" normalizeH="0" baseline="0" dirty="0" smtClean="0">
                <a:ln>
                  <a:noFill/>
                </a:ln>
                <a:solidFill>
                  <a:schemeClr val="tx1"/>
                </a:solidFill>
                <a:effectLst/>
                <a:latin typeface="Arial" panose="020B0604020202020204" pitchFamily="34" charset="0"/>
              </a:rPr>
              <a:t> From novice to expert: Excellence and power in clinical nursing practice. </a:t>
            </a:r>
            <a:r>
              <a:rPr kumimoji="0" lang="en-US" altLang="en-US" sz="2000" b="0" i="1" u="none" strike="noStrike" cap="none" normalizeH="0" baseline="0" dirty="0" smtClean="0">
                <a:ln>
                  <a:noFill/>
                </a:ln>
                <a:solidFill>
                  <a:schemeClr val="tx1"/>
                </a:solidFill>
                <a:effectLst/>
                <a:latin typeface="Arial" panose="020B0604020202020204" pitchFamily="34" charset="0"/>
              </a:rPr>
              <a:t>Am J </a:t>
            </a:r>
            <a:r>
              <a:rPr kumimoji="0" lang="en-US" altLang="en-US" sz="2000" b="0" i="1" u="none" strike="noStrike" cap="none" normalizeH="0" baseline="0" dirty="0" err="1" smtClean="0">
                <a:ln>
                  <a:noFill/>
                </a:ln>
                <a:solidFill>
                  <a:schemeClr val="tx1"/>
                </a:solidFill>
                <a:effectLst/>
                <a:latin typeface="Arial" panose="020B0604020202020204" pitchFamily="34" charset="0"/>
              </a:rPr>
              <a:t>Nurs</a:t>
            </a:r>
            <a:r>
              <a:rPr kumimoji="0" lang="en-US" altLang="en-US" sz="2000" b="0" i="0" u="none" strike="noStrike" cap="none" normalizeH="0" baseline="0" dirty="0" smtClean="0">
                <a:ln>
                  <a:noFill/>
                </a:ln>
                <a:solidFill>
                  <a:schemeClr val="tx1"/>
                </a:solidFill>
                <a:effectLst/>
                <a:latin typeface="Arial" panose="020B0604020202020204" pitchFamily="34" charset="0"/>
              </a:rPr>
              <a:t>. 1984;84(12):104–110.</a:t>
            </a:r>
          </a:p>
        </p:txBody>
      </p:sp>
      <p:pic>
        <p:nvPicPr>
          <p:cNvPr id="7" name="Picture 6">
            <a:extLst>
              <a:ext uri="{FF2B5EF4-FFF2-40B4-BE49-F238E27FC236}">
                <a16:creationId xmlns:a16="http://schemas.microsoft.com/office/drawing/2014/main" xmlns="" id="{945CF6E8-DCFB-270F-3407-DF7FB025497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3482"/>
            <a:ext cx="2695903" cy="1268959"/>
          </a:xfrm>
          <a:prstGeom prst="rect">
            <a:avLst/>
          </a:prstGeom>
        </p:spPr>
      </p:pic>
    </p:spTree>
    <p:extLst>
      <p:ext uri="{BB962C8B-B14F-4D97-AF65-F5344CB8AC3E}">
        <p14:creationId xmlns:p14="http://schemas.microsoft.com/office/powerpoint/2010/main" val="1665451410"/>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265477"/>
            <a:ext cx="10515600" cy="1325563"/>
          </a:xfrm>
        </p:spPr>
        <p:txBody>
          <a:bodyPr>
            <a:normAutofit/>
          </a:bodyPr>
          <a:lstStyle/>
          <a:p>
            <a:pPr algn="ctr"/>
            <a:r>
              <a:rPr lang="en-US" sz="4000" b="1" u="sng" dirty="0">
                <a:cs typeface="Times New Roman" panose="02020603050405020304" pitchFamily="18" charset="0"/>
              </a:rPr>
              <a:t>INVOLVEMENT IN COMMUNITY OUTREACH PROGRAMME (COP) ACTIVITIES</a:t>
            </a:r>
            <a:endParaRPr lang="en-IN" sz="4000" u="sng" dirty="0"/>
          </a:p>
        </p:txBody>
      </p:sp>
      <p:sp>
        <p:nvSpPr>
          <p:cNvPr id="3" name="Content Placeholder 2"/>
          <p:cNvSpPr>
            <a:spLocks noGrp="1"/>
          </p:cNvSpPr>
          <p:nvPr>
            <p:ph idx="1"/>
          </p:nvPr>
        </p:nvSpPr>
        <p:spPr>
          <a:xfrm>
            <a:off x="838200" y="2916047"/>
            <a:ext cx="8414982" cy="4351338"/>
          </a:xfrm>
        </p:spPr>
        <p:txBody>
          <a:bodyPr/>
          <a:lstStyle/>
          <a:p>
            <a:pPr marL="0" indent="0" algn="just">
              <a:buNone/>
            </a:pPr>
            <a:r>
              <a:rPr lang="en-US" dirty="0">
                <a:latin typeface="Times New Roman" panose="02020603050405020304" pitchFamily="18" charset="0"/>
                <a:cs typeface="Times New Roman" panose="02020603050405020304" pitchFamily="18" charset="0"/>
              </a:rPr>
              <a:t>Total no. of visits done by the student: 7 (</a:t>
            </a:r>
            <a:r>
              <a:rPr lang="en-US" dirty="0" err="1">
                <a:latin typeface="Times New Roman" panose="02020603050405020304" pitchFamily="18" charset="0"/>
                <a:cs typeface="Times New Roman" panose="02020603050405020304" pitchFamily="18" charset="0"/>
              </a:rPr>
              <a:t>Goyala</a:t>
            </a:r>
            <a:r>
              <a:rPr lang="en-US" dirty="0">
                <a:latin typeface="Times New Roman" panose="02020603050405020304" pitchFamily="18" charset="0"/>
                <a:cs typeface="Times New Roman" panose="02020603050405020304" pitchFamily="18" charset="0"/>
              </a:rPr>
              <a:t> Dairy)</a:t>
            </a:r>
          </a:p>
          <a:p>
            <a:pPr marL="0" indent="0" algn="just">
              <a:buNone/>
            </a:pPr>
            <a:endParaRPr lang="en-US" dirty="0">
              <a:latin typeface="Times New Roman" panose="02020603050405020304" pitchFamily="18" charset="0"/>
              <a:cs typeface="Times New Roman" panose="02020603050405020304" pitchFamily="18" charset="0"/>
            </a:endParaRPr>
          </a:p>
          <a:p>
            <a:pPr marL="0" indent="0" algn="just">
              <a:buNone/>
            </a:pPr>
            <a:r>
              <a:rPr lang="en-US" dirty="0">
                <a:latin typeface="Times New Roman" panose="02020603050405020304" pitchFamily="18" charset="0"/>
                <a:cs typeface="Times New Roman" panose="02020603050405020304" pitchFamily="18" charset="0"/>
              </a:rPr>
              <a:t>Activities done by student:</a:t>
            </a:r>
          </a:p>
          <a:p>
            <a:pPr algn="just"/>
            <a:r>
              <a:rPr lang="en-US" dirty="0">
                <a:latin typeface="Times New Roman" panose="02020603050405020304" pitchFamily="18" charset="0"/>
                <a:cs typeface="Times New Roman" panose="02020603050405020304" pitchFamily="18" charset="0"/>
              </a:rPr>
              <a:t>Mapping and listing of the area</a:t>
            </a:r>
          </a:p>
          <a:p>
            <a:pPr algn="just"/>
            <a:r>
              <a:rPr lang="en-US" dirty="0">
                <a:latin typeface="Times New Roman" panose="02020603050405020304" pitchFamily="18" charset="0"/>
                <a:cs typeface="Times New Roman" panose="02020603050405020304" pitchFamily="18" charset="0"/>
              </a:rPr>
              <a:t>Interaction with community FLWHs</a:t>
            </a:r>
          </a:p>
        </p:txBody>
      </p:sp>
      <p:sp>
        <p:nvSpPr>
          <p:cNvPr id="5" name="Slide Number Placeholder 4"/>
          <p:cNvSpPr>
            <a:spLocks noGrp="1"/>
          </p:cNvSpPr>
          <p:nvPr>
            <p:ph type="sldNum" sz="quarter" idx="12"/>
          </p:nvPr>
        </p:nvSpPr>
        <p:spPr/>
        <p:txBody>
          <a:bodyPr/>
          <a:lstStyle/>
          <a:p>
            <a:fld id="{26AD20E6-394B-4DF0-96A5-9647FF39C943}" type="slidenum">
              <a:rPr lang="en-IN" smtClean="0"/>
              <a:t>19</a:t>
            </a:fld>
            <a:endParaRPr lang="en-IN"/>
          </a:p>
        </p:txBody>
      </p:sp>
      <p:pic>
        <p:nvPicPr>
          <p:cNvPr id="6" name="Picture 5">
            <a:extLst>
              <a:ext uri="{FF2B5EF4-FFF2-40B4-BE49-F238E27FC236}">
                <a16:creationId xmlns:a16="http://schemas.microsoft.com/office/drawing/2014/main" xmlns="" id="{945CF6E8-DCFB-270F-3407-DF7FB025497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3482"/>
            <a:ext cx="2695903" cy="1268959"/>
          </a:xfrm>
          <a:prstGeom prst="rect">
            <a:avLst/>
          </a:prstGeom>
        </p:spPr>
      </p:pic>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892119" y="3428999"/>
            <a:ext cx="4653887" cy="2927351"/>
          </a:xfrm>
          <a:prstGeom prst="rect">
            <a:avLst/>
          </a:prstGeom>
        </p:spPr>
      </p:pic>
    </p:spTree>
    <p:extLst>
      <p:ext uri="{BB962C8B-B14F-4D97-AF65-F5344CB8AC3E}">
        <p14:creationId xmlns:p14="http://schemas.microsoft.com/office/powerpoint/2010/main" val="245213601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2872094-D36A-007C-818C-6DC4FC39F74F}"/>
              </a:ext>
            </a:extLst>
          </p:cNvPr>
          <p:cNvSpPr>
            <a:spLocks noGrp="1"/>
          </p:cNvSpPr>
          <p:nvPr>
            <p:ph type="title"/>
          </p:nvPr>
        </p:nvSpPr>
        <p:spPr/>
        <p:txBody>
          <a:bodyPr/>
          <a:lstStyle/>
          <a:p>
            <a:pPr algn="ctr"/>
            <a:r>
              <a:rPr lang="en-IN" b="1" dirty="0"/>
              <a:t>Mentor Approval</a:t>
            </a:r>
          </a:p>
        </p:txBody>
      </p:sp>
      <p:pic>
        <p:nvPicPr>
          <p:cNvPr id="7" name="Content Placeholder 6"/>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838200" y="1528549"/>
            <a:ext cx="10515599" cy="4625395"/>
          </a:xfrm>
        </p:spPr>
      </p:pic>
      <p:sp>
        <p:nvSpPr>
          <p:cNvPr id="4" name="Slide Number Placeholder 3">
            <a:extLst>
              <a:ext uri="{FF2B5EF4-FFF2-40B4-BE49-F238E27FC236}">
                <a16:creationId xmlns:a16="http://schemas.microsoft.com/office/drawing/2014/main" xmlns="" id="{98B9F59A-EE54-15E1-6F90-F1AB79C0DCE7}"/>
              </a:ext>
            </a:extLst>
          </p:cNvPr>
          <p:cNvSpPr>
            <a:spLocks noGrp="1"/>
          </p:cNvSpPr>
          <p:nvPr>
            <p:ph type="sldNum" sz="quarter" idx="12"/>
          </p:nvPr>
        </p:nvSpPr>
        <p:spPr/>
        <p:txBody>
          <a:bodyPr/>
          <a:lstStyle/>
          <a:p>
            <a:fld id="{26AD20E6-394B-4DF0-96A5-9647FF39C943}" type="slidenum">
              <a:rPr lang="en-IN" smtClean="0"/>
              <a:t>2</a:t>
            </a:fld>
            <a:endParaRPr lang="en-IN"/>
          </a:p>
        </p:txBody>
      </p:sp>
      <p:pic>
        <p:nvPicPr>
          <p:cNvPr id="6" name="Picture 5">
            <a:extLst>
              <a:ext uri="{FF2B5EF4-FFF2-40B4-BE49-F238E27FC236}">
                <a16:creationId xmlns:a16="http://schemas.microsoft.com/office/drawing/2014/main" xmlns="" id="{623EA6A3-2D9E-C718-EBF4-5B7AFD95B08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286109431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65997" y="1044574"/>
            <a:ext cx="10515600" cy="1325563"/>
          </a:xfrm>
        </p:spPr>
        <p:txBody>
          <a:bodyPr/>
          <a:lstStyle/>
          <a:p>
            <a:pPr algn="ctr"/>
            <a:r>
              <a:rPr lang="en-US" b="1" u="sng" dirty="0">
                <a:cs typeface="Times New Roman" panose="02020603050405020304" pitchFamily="18" charset="0"/>
              </a:rPr>
              <a:t>KEY LEARNINGS FROM COP ACTIVITIES</a:t>
            </a:r>
            <a:endParaRPr lang="en-IN" b="1" u="sng" dirty="0"/>
          </a:p>
        </p:txBody>
      </p:sp>
      <p:sp>
        <p:nvSpPr>
          <p:cNvPr id="3" name="Content Placeholder 2"/>
          <p:cNvSpPr>
            <a:spLocks noGrp="1"/>
          </p:cNvSpPr>
          <p:nvPr>
            <p:ph idx="1"/>
          </p:nvPr>
        </p:nvSpPr>
        <p:spPr>
          <a:xfrm>
            <a:off x="1015621" y="2733484"/>
            <a:ext cx="9479507" cy="4351338"/>
          </a:xfrm>
        </p:spPr>
        <p:txBody>
          <a:bodyPr/>
          <a:lstStyle/>
          <a:p>
            <a:pPr algn="just"/>
            <a:r>
              <a:rPr lang="en-US" dirty="0">
                <a:latin typeface="Times New Roman" panose="02020603050405020304" pitchFamily="18" charset="0"/>
                <a:cs typeface="Times New Roman" panose="02020603050405020304" pitchFamily="18" charset="0"/>
              </a:rPr>
              <a:t>Understood community layout</a:t>
            </a:r>
          </a:p>
          <a:p>
            <a:pPr algn="just"/>
            <a:r>
              <a:rPr lang="en-US" dirty="0"/>
              <a:t>Patience and Persistence are Required</a:t>
            </a:r>
          </a:p>
          <a:p>
            <a:pPr algn="just"/>
            <a:r>
              <a:rPr lang="en-US" dirty="0"/>
              <a:t>Building Trust is Essential</a:t>
            </a:r>
          </a:p>
          <a:p>
            <a:pPr algn="just"/>
            <a:r>
              <a:rPr lang="en-US" dirty="0"/>
              <a:t>Communication Must Be Two-Way and Culturally Sensitive</a:t>
            </a:r>
          </a:p>
          <a:p>
            <a:pPr algn="just"/>
            <a:r>
              <a:rPr lang="en-US" dirty="0"/>
              <a:t>Measuring Impact and Seeking Feedback is Vital</a:t>
            </a:r>
            <a:endParaRPr lang="en-US" dirty="0">
              <a:latin typeface="Times New Roman" panose="02020603050405020304" pitchFamily="18" charset="0"/>
              <a:cs typeface="Times New Roman" panose="02020603050405020304" pitchFamily="18" charset="0"/>
            </a:endParaRPr>
          </a:p>
        </p:txBody>
      </p:sp>
      <p:sp>
        <p:nvSpPr>
          <p:cNvPr id="4" name="Footer Placeholder 3"/>
          <p:cNvSpPr>
            <a:spLocks noGrp="1"/>
          </p:cNvSpPr>
          <p:nvPr>
            <p:ph type="ftr" sz="quarter" idx="11"/>
          </p:nvPr>
        </p:nvSpPr>
        <p:spPr/>
        <p:txBody>
          <a:bodyPr/>
          <a:lstStyle/>
          <a:p>
            <a:r>
              <a:rPr lang="en-US" smtClean="0"/>
              <a:t>You are not allowed to add slides to this presentation</a:t>
            </a:r>
            <a:endParaRPr lang="en-IN"/>
          </a:p>
        </p:txBody>
      </p:sp>
      <p:sp>
        <p:nvSpPr>
          <p:cNvPr id="5" name="Slide Number Placeholder 4"/>
          <p:cNvSpPr>
            <a:spLocks noGrp="1"/>
          </p:cNvSpPr>
          <p:nvPr>
            <p:ph type="sldNum" sz="quarter" idx="12"/>
          </p:nvPr>
        </p:nvSpPr>
        <p:spPr/>
        <p:txBody>
          <a:bodyPr/>
          <a:lstStyle/>
          <a:p>
            <a:fld id="{26AD20E6-394B-4DF0-96A5-9647FF39C943}" type="slidenum">
              <a:rPr lang="en-IN" smtClean="0"/>
              <a:t>20</a:t>
            </a:fld>
            <a:endParaRPr lang="en-IN"/>
          </a:p>
        </p:txBody>
      </p:sp>
      <p:pic>
        <p:nvPicPr>
          <p:cNvPr id="6" name="Picture 5">
            <a:extLst>
              <a:ext uri="{FF2B5EF4-FFF2-40B4-BE49-F238E27FC236}">
                <a16:creationId xmlns:a16="http://schemas.microsoft.com/office/drawing/2014/main" xmlns="" id="{945CF6E8-DCFB-270F-3407-DF7FB025497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3482"/>
            <a:ext cx="2695903" cy="1268959"/>
          </a:xfrm>
          <a:prstGeom prst="rect">
            <a:avLst/>
          </a:prstGeom>
        </p:spPr>
      </p:pic>
    </p:spTree>
    <p:extLst>
      <p:ext uri="{BB962C8B-B14F-4D97-AF65-F5344CB8AC3E}">
        <p14:creationId xmlns:p14="http://schemas.microsoft.com/office/powerpoint/2010/main" val="4050721276"/>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pPr algn="ctr"/>
            <a:r>
              <a:rPr lang="en-IN" b="1" u="sng" dirty="0"/>
              <a:t>Pictorial Journey</a:t>
            </a:r>
            <a:r>
              <a:rPr lang="en-IN" b="1" dirty="0"/>
              <a:t> </a:t>
            </a:r>
            <a:endParaRPr lang="en-IN" dirty="0"/>
          </a:p>
        </p:txBody>
      </p:sp>
      <p:pic>
        <p:nvPicPr>
          <p:cNvPr id="9" name="Content Placeholder 8"/>
          <p:cNvPicPr>
            <a:picLocks noGrp="1" noChangeAspect="1"/>
          </p:cNvPicPr>
          <p:nvPr>
            <p:ph sz="half" idx="1"/>
          </p:nvPr>
        </p:nvPicPr>
        <p:blipFill>
          <a:blip r:embed="rId2" cstate="print">
            <a:extLst>
              <a:ext uri="{28A0092B-C50C-407E-A947-70E740481C1C}">
                <a14:useLocalDpi xmlns:a14="http://schemas.microsoft.com/office/drawing/2010/main" val="0"/>
              </a:ext>
            </a:extLst>
          </a:blip>
          <a:stretch>
            <a:fillRect/>
          </a:stretch>
        </p:blipFill>
        <p:spPr>
          <a:xfrm>
            <a:off x="838200" y="2058194"/>
            <a:ext cx="5181600" cy="3886200"/>
          </a:xfrm>
        </p:spPr>
      </p:pic>
      <p:pic>
        <p:nvPicPr>
          <p:cNvPr id="10" name="Content Placeholder 9"/>
          <p:cNvPicPr>
            <a:picLocks noGrp="1" noChangeAspect="1"/>
          </p:cNvPicPr>
          <p:nvPr>
            <p:ph sz="half" idx="2"/>
          </p:nvPr>
        </p:nvPicPr>
        <p:blipFill>
          <a:blip r:embed="rId3" cstate="print">
            <a:extLst>
              <a:ext uri="{28A0092B-C50C-407E-A947-70E740481C1C}">
                <a14:useLocalDpi xmlns:a14="http://schemas.microsoft.com/office/drawing/2010/main" val="0"/>
              </a:ext>
            </a:extLst>
          </a:blip>
          <a:stretch>
            <a:fillRect/>
          </a:stretch>
        </p:blipFill>
        <p:spPr>
          <a:xfrm>
            <a:off x="6537278" y="2058194"/>
            <a:ext cx="4626591" cy="3886200"/>
          </a:xfrm>
        </p:spPr>
      </p:pic>
      <p:sp>
        <p:nvSpPr>
          <p:cNvPr id="4" name="Footer Placeholder 3"/>
          <p:cNvSpPr>
            <a:spLocks noGrp="1"/>
          </p:cNvSpPr>
          <p:nvPr>
            <p:ph type="ftr" sz="quarter" idx="11"/>
          </p:nvPr>
        </p:nvSpPr>
        <p:spPr/>
        <p:txBody>
          <a:bodyPr/>
          <a:lstStyle/>
          <a:p>
            <a:r>
              <a:rPr lang="en-US" smtClean="0"/>
              <a:t>You are not allowed to add slides to this presentation</a:t>
            </a:r>
            <a:endParaRPr lang="en-IN"/>
          </a:p>
        </p:txBody>
      </p:sp>
      <p:sp>
        <p:nvSpPr>
          <p:cNvPr id="5" name="Slide Number Placeholder 4"/>
          <p:cNvSpPr>
            <a:spLocks noGrp="1"/>
          </p:cNvSpPr>
          <p:nvPr>
            <p:ph type="sldNum" sz="quarter" idx="12"/>
          </p:nvPr>
        </p:nvSpPr>
        <p:spPr/>
        <p:txBody>
          <a:bodyPr/>
          <a:lstStyle/>
          <a:p>
            <a:fld id="{26AD20E6-394B-4DF0-96A5-9647FF39C943}" type="slidenum">
              <a:rPr lang="en-IN" smtClean="0"/>
              <a:t>21</a:t>
            </a:fld>
            <a:endParaRPr lang="en-IN"/>
          </a:p>
        </p:txBody>
      </p:sp>
      <p:sp>
        <p:nvSpPr>
          <p:cNvPr id="11" name="TextBox 10"/>
          <p:cNvSpPr txBox="1"/>
          <p:nvPr/>
        </p:nvSpPr>
        <p:spPr>
          <a:xfrm>
            <a:off x="7519230" y="5987018"/>
            <a:ext cx="2557367" cy="369332"/>
          </a:xfrm>
          <a:prstGeom prst="rect">
            <a:avLst/>
          </a:prstGeom>
          <a:noFill/>
        </p:spPr>
        <p:txBody>
          <a:bodyPr wrap="none" rtlCol="0">
            <a:spAutoFit/>
          </a:bodyPr>
          <a:lstStyle/>
          <a:p>
            <a:r>
              <a:rPr lang="en-IN" dirty="0" smtClean="0"/>
              <a:t>Auditing at medical room</a:t>
            </a:r>
            <a:endParaRPr lang="en-IN" dirty="0"/>
          </a:p>
        </p:txBody>
      </p:sp>
      <p:sp>
        <p:nvSpPr>
          <p:cNvPr id="12" name="TextBox 11"/>
          <p:cNvSpPr txBox="1"/>
          <p:nvPr/>
        </p:nvSpPr>
        <p:spPr>
          <a:xfrm>
            <a:off x="1446663" y="5987018"/>
            <a:ext cx="3220872" cy="369332"/>
          </a:xfrm>
          <a:prstGeom prst="rect">
            <a:avLst/>
          </a:prstGeom>
          <a:noFill/>
        </p:spPr>
        <p:txBody>
          <a:bodyPr wrap="square" rtlCol="0">
            <a:spAutoFit/>
          </a:bodyPr>
          <a:lstStyle/>
          <a:p>
            <a:r>
              <a:rPr lang="en-IN" dirty="0" smtClean="0"/>
              <a:t>New setup at Chennai location</a:t>
            </a:r>
            <a:endParaRPr lang="en-IN" dirty="0"/>
          </a:p>
        </p:txBody>
      </p:sp>
      <p:pic>
        <p:nvPicPr>
          <p:cNvPr id="13" name="Picture 12">
            <a:extLst>
              <a:ext uri="{FF2B5EF4-FFF2-40B4-BE49-F238E27FC236}">
                <a16:creationId xmlns:a16="http://schemas.microsoft.com/office/drawing/2014/main" xmlns="" id="{945CF6E8-DCFB-270F-3407-DF7FB025497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3482"/>
            <a:ext cx="2695903" cy="1268959"/>
          </a:xfrm>
          <a:prstGeom prst="rect">
            <a:avLst/>
          </a:prstGeom>
        </p:spPr>
      </p:pic>
    </p:spTree>
    <p:extLst>
      <p:ext uri="{BB962C8B-B14F-4D97-AF65-F5344CB8AC3E}">
        <p14:creationId xmlns:p14="http://schemas.microsoft.com/office/powerpoint/2010/main" val="3771074403"/>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0F7A40DA-CCAF-AA4D-F02C-E8A499F3A7C1}"/>
              </a:ext>
            </a:extLst>
          </p:cNvPr>
          <p:cNvSpPr>
            <a:spLocks noGrp="1"/>
          </p:cNvSpPr>
          <p:nvPr>
            <p:ph type="ctrTitle"/>
          </p:nvPr>
        </p:nvSpPr>
        <p:spPr/>
        <p:txBody>
          <a:bodyPr/>
          <a:lstStyle/>
          <a:p>
            <a:r>
              <a:rPr lang="en-IN" dirty="0"/>
              <a:t>Thank You</a:t>
            </a:r>
          </a:p>
        </p:txBody>
      </p:sp>
      <p:sp>
        <p:nvSpPr>
          <p:cNvPr id="3" name="Subtitle 2">
            <a:extLst>
              <a:ext uri="{FF2B5EF4-FFF2-40B4-BE49-F238E27FC236}">
                <a16:creationId xmlns:a16="http://schemas.microsoft.com/office/drawing/2014/main" xmlns="" id="{14362A6F-B772-4C22-FFAA-7F43C56C049B}"/>
              </a:ext>
            </a:extLst>
          </p:cNvPr>
          <p:cNvSpPr>
            <a:spLocks noGrp="1"/>
          </p:cNvSpPr>
          <p:nvPr>
            <p:ph type="subTitle" idx="1"/>
          </p:nvPr>
        </p:nvSpPr>
        <p:spPr/>
        <p:txBody>
          <a:bodyPr/>
          <a:lstStyle/>
          <a:p>
            <a:r>
              <a:rPr lang="en-IN" dirty="0"/>
              <a:t>Any Questions</a:t>
            </a:r>
          </a:p>
        </p:txBody>
      </p:sp>
      <p:sp>
        <p:nvSpPr>
          <p:cNvPr id="4" name="Slide Number Placeholder 3">
            <a:extLst>
              <a:ext uri="{FF2B5EF4-FFF2-40B4-BE49-F238E27FC236}">
                <a16:creationId xmlns:a16="http://schemas.microsoft.com/office/drawing/2014/main" xmlns="" id="{33C20748-CF29-ED49-B8D8-5DEBC4A531CC}"/>
              </a:ext>
            </a:extLst>
          </p:cNvPr>
          <p:cNvSpPr>
            <a:spLocks noGrp="1"/>
          </p:cNvSpPr>
          <p:nvPr>
            <p:ph type="sldNum" sz="quarter" idx="12"/>
          </p:nvPr>
        </p:nvSpPr>
        <p:spPr/>
        <p:txBody>
          <a:bodyPr/>
          <a:lstStyle/>
          <a:p>
            <a:fld id="{26AD20E6-394B-4DF0-96A5-9647FF39C943}" type="slidenum">
              <a:rPr lang="en-IN" smtClean="0"/>
              <a:t>22</a:t>
            </a:fld>
            <a:endParaRPr lang="en-IN"/>
          </a:p>
        </p:txBody>
      </p:sp>
      <p:sp>
        <p:nvSpPr>
          <p:cNvPr id="5" name="Footer Placeholder 4">
            <a:extLst>
              <a:ext uri="{FF2B5EF4-FFF2-40B4-BE49-F238E27FC236}">
                <a16:creationId xmlns:a16="http://schemas.microsoft.com/office/drawing/2014/main" xmlns="" id="{50FC9A4B-7D60-AC6E-3EFB-C49D8A77D0A3}"/>
              </a:ext>
            </a:extLst>
          </p:cNvPr>
          <p:cNvSpPr>
            <a:spLocks noGrp="1"/>
          </p:cNvSpPr>
          <p:nvPr>
            <p:ph type="ftr" sz="quarter" idx="11"/>
          </p:nvPr>
        </p:nvSpPr>
        <p:spPr/>
        <p:txBody>
          <a:bodyPr/>
          <a:lstStyle/>
          <a:p>
            <a:r>
              <a:rPr lang="en-US"/>
              <a:t>You are not allowed to add slides to this presentation</a:t>
            </a:r>
            <a:endParaRPr lang="en-IN"/>
          </a:p>
        </p:txBody>
      </p:sp>
      <p:pic>
        <p:nvPicPr>
          <p:cNvPr id="6" name="Picture 5">
            <a:extLst>
              <a:ext uri="{FF2B5EF4-FFF2-40B4-BE49-F238E27FC236}">
                <a16:creationId xmlns:a16="http://schemas.microsoft.com/office/drawing/2014/main" xmlns="" id="{EDC1BA95-363B-4D43-B4A1-2FAE931EE57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74836829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2872094-D36A-007C-818C-6DC4FC39F74F}"/>
              </a:ext>
            </a:extLst>
          </p:cNvPr>
          <p:cNvSpPr>
            <a:spLocks noGrp="1"/>
          </p:cNvSpPr>
          <p:nvPr>
            <p:ph type="title"/>
          </p:nvPr>
        </p:nvSpPr>
        <p:spPr/>
        <p:txBody>
          <a:bodyPr/>
          <a:lstStyle/>
          <a:p>
            <a:pPr algn="ctr"/>
            <a:r>
              <a:rPr lang="en-IN" b="1" u="sng" dirty="0"/>
              <a:t>Introduction </a:t>
            </a:r>
          </a:p>
        </p:txBody>
      </p:sp>
      <p:sp>
        <p:nvSpPr>
          <p:cNvPr id="3" name="Content Placeholder 2">
            <a:extLst>
              <a:ext uri="{FF2B5EF4-FFF2-40B4-BE49-F238E27FC236}">
                <a16:creationId xmlns:a16="http://schemas.microsoft.com/office/drawing/2014/main" xmlns="" id="{2DB44169-B653-8FCC-211C-27ABE8FE014A}"/>
              </a:ext>
            </a:extLst>
          </p:cNvPr>
          <p:cNvSpPr>
            <a:spLocks noGrp="1"/>
          </p:cNvSpPr>
          <p:nvPr>
            <p:ph idx="1"/>
          </p:nvPr>
        </p:nvSpPr>
        <p:spPr/>
        <p:txBody>
          <a:bodyPr>
            <a:normAutofit/>
          </a:bodyPr>
          <a:lstStyle/>
          <a:p>
            <a:pPr algn="just"/>
            <a:r>
              <a:rPr lang="en-GB" dirty="0">
                <a:cs typeface="Arial" panose="020B0604020202020204" pitchFamily="34" charset="0"/>
              </a:rPr>
              <a:t>Educational institutions are increasingly implementing on-site healthcare services through partners like Blue Circle </a:t>
            </a:r>
            <a:r>
              <a:rPr lang="en-GB" dirty="0" err="1">
                <a:cs typeface="Arial" panose="020B0604020202020204" pitchFamily="34" charset="0"/>
              </a:rPr>
              <a:t>Medi</a:t>
            </a:r>
            <a:r>
              <a:rPr lang="en-GB" dirty="0">
                <a:cs typeface="Arial" panose="020B0604020202020204" pitchFamily="34" charset="0"/>
              </a:rPr>
              <a:t> Services to ensure student well-being. However, newly deployed nurses often face operational challenges such as unclear roles, inadequate </a:t>
            </a:r>
            <a:r>
              <a:rPr lang="en-GB" dirty="0" smtClean="0">
                <a:cs typeface="Arial" panose="020B0604020202020204" pitchFamily="34" charset="0"/>
              </a:rPr>
              <a:t>on boarding, </a:t>
            </a:r>
            <a:r>
              <a:rPr lang="en-GB" dirty="0">
                <a:cs typeface="Arial" panose="020B0604020202020204" pitchFamily="34" charset="0"/>
              </a:rPr>
              <a:t>scheduling inefficiencies, and limited support. These issues can affect their job satisfaction, performance, and integration into school environments. This study explores how such challenges impact the experiences of nurses during their initial deployment period, aiming to identify gaps and recommend improvements to enhance both staff retention and the quality of school health services.</a:t>
            </a:r>
            <a:endParaRPr dirty="0">
              <a:cs typeface="Arial" panose="020B0604020202020204" pitchFamily="34" charset="0"/>
            </a:endParaRPr>
          </a:p>
        </p:txBody>
      </p:sp>
      <p:sp>
        <p:nvSpPr>
          <p:cNvPr id="4" name="Slide Number Placeholder 3">
            <a:extLst>
              <a:ext uri="{FF2B5EF4-FFF2-40B4-BE49-F238E27FC236}">
                <a16:creationId xmlns:a16="http://schemas.microsoft.com/office/drawing/2014/main" xmlns="" id="{98B9F59A-EE54-15E1-6F90-F1AB79C0DCE7}"/>
              </a:ext>
            </a:extLst>
          </p:cNvPr>
          <p:cNvSpPr>
            <a:spLocks noGrp="1"/>
          </p:cNvSpPr>
          <p:nvPr>
            <p:ph type="sldNum" sz="quarter" idx="12"/>
          </p:nvPr>
        </p:nvSpPr>
        <p:spPr/>
        <p:txBody>
          <a:bodyPr/>
          <a:lstStyle/>
          <a:p>
            <a:fld id="{26AD20E6-394B-4DF0-96A5-9647FF39C943}" type="slidenum">
              <a:rPr lang="en-IN" smtClean="0"/>
              <a:t>3</a:t>
            </a:fld>
            <a:endParaRPr lang="en-IN"/>
          </a:p>
        </p:txBody>
      </p:sp>
      <p:pic>
        <p:nvPicPr>
          <p:cNvPr id="6" name="Picture 5">
            <a:extLst>
              <a:ext uri="{FF2B5EF4-FFF2-40B4-BE49-F238E27FC236}">
                <a16:creationId xmlns:a16="http://schemas.microsoft.com/office/drawing/2014/main" xmlns="" id="{623EA6A3-2D9E-C718-EBF4-5B7AFD95B08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30778"/>
            <a:ext cx="2695903" cy="1268959"/>
          </a:xfrm>
          <a:prstGeom prst="rect">
            <a:avLst/>
          </a:prstGeom>
        </p:spPr>
      </p:pic>
    </p:spTree>
    <p:extLst>
      <p:ext uri="{BB962C8B-B14F-4D97-AF65-F5344CB8AC3E}">
        <p14:creationId xmlns:p14="http://schemas.microsoft.com/office/powerpoint/2010/main" val="293501047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A4904D3-A247-E528-2115-156C18874265}"/>
              </a:ext>
            </a:extLst>
          </p:cNvPr>
          <p:cNvSpPr>
            <a:spLocks noGrp="1"/>
          </p:cNvSpPr>
          <p:nvPr>
            <p:ph type="title"/>
          </p:nvPr>
        </p:nvSpPr>
        <p:spPr/>
        <p:txBody>
          <a:bodyPr/>
          <a:lstStyle/>
          <a:p>
            <a:pPr algn="ctr"/>
            <a:r>
              <a:rPr lang="en-IN" b="1" u="sng" dirty="0"/>
              <a:t>Objectives of </a:t>
            </a:r>
            <a:r>
              <a:rPr lang="en-IN" b="1" u="sng" dirty="0" smtClean="0"/>
              <a:t>the </a:t>
            </a:r>
            <a:r>
              <a:rPr lang="en-IN" b="1" u="sng" dirty="0"/>
              <a:t>s</a:t>
            </a:r>
            <a:r>
              <a:rPr lang="en-IN" b="1" u="sng" dirty="0" smtClean="0"/>
              <a:t>tudy</a:t>
            </a:r>
            <a:endParaRPr lang="en-IN" b="1" u="sng" dirty="0"/>
          </a:p>
        </p:txBody>
      </p:sp>
      <p:sp>
        <p:nvSpPr>
          <p:cNvPr id="3" name="Content Placeholder 2">
            <a:extLst>
              <a:ext uri="{FF2B5EF4-FFF2-40B4-BE49-F238E27FC236}">
                <a16:creationId xmlns:a16="http://schemas.microsoft.com/office/drawing/2014/main" xmlns="" id="{8C6D7DE2-7518-3B77-F975-509EE81FC92A}"/>
              </a:ext>
            </a:extLst>
          </p:cNvPr>
          <p:cNvSpPr>
            <a:spLocks noGrp="1"/>
          </p:cNvSpPr>
          <p:nvPr>
            <p:ph idx="1"/>
          </p:nvPr>
        </p:nvSpPr>
        <p:spPr/>
        <p:txBody>
          <a:bodyPr/>
          <a:lstStyle/>
          <a:p>
            <a:pPr marL="514350" lvl="0" indent="-514350">
              <a:buFont typeface="+mj-lt"/>
              <a:buAutoNum type="arabicPeriod"/>
            </a:pPr>
            <a:r>
              <a:rPr lang="en-US" dirty="0" smtClean="0"/>
              <a:t>To </a:t>
            </a:r>
            <a:r>
              <a:rPr lang="en-US" dirty="0"/>
              <a:t>identify and describe the operational challenges encountered by Blue Circle </a:t>
            </a:r>
            <a:r>
              <a:rPr lang="en-US" dirty="0" err="1"/>
              <a:t>Medi</a:t>
            </a:r>
            <a:r>
              <a:rPr lang="en-US" dirty="0"/>
              <a:t> Services in the hiring and deployment of healthcare professionals to educational institutions.</a:t>
            </a:r>
            <a:endParaRPr lang="en-IN" dirty="0"/>
          </a:p>
          <a:p>
            <a:pPr marL="514350" lvl="0" indent="-514350">
              <a:buFont typeface="+mj-lt"/>
              <a:buAutoNum type="arabicPeriod"/>
            </a:pPr>
            <a:r>
              <a:rPr lang="en-US" dirty="0"/>
              <a:t>To explore and describe the experiences of newly deployed nurses (within the first one year of employment) working in educational health services facilitated by Blue Circle </a:t>
            </a:r>
            <a:r>
              <a:rPr lang="en-US" dirty="0" err="1"/>
              <a:t>Medi</a:t>
            </a:r>
            <a:r>
              <a:rPr lang="en-US" dirty="0"/>
              <a:t> Services.</a:t>
            </a:r>
            <a:endParaRPr lang="en-IN" dirty="0"/>
          </a:p>
        </p:txBody>
      </p:sp>
      <p:sp>
        <p:nvSpPr>
          <p:cNvPr id="4" name="Slide Number Placeholder 3">
            <a:extLst>
              <a:ext uri="{FF2B5EF4-FFF2-40B4-BE49-F238E27FC236}">
                <a16:creationId xmlns:a16="http://schemas.microsoft.com/office/drawing/2014/main" xmlns="" id="{196429B0-60CE-36A6-DD5A-4112E4534701}"/>
              </a:ext>
            </a:extLst>
          </p:cNvPr>
          <p:cNvSpPr>
            <a:spLocks noGrp="1"/>
          </p:cNvSpPr>
          <p:nvPr>
            <p:ph type="sldNum" sz="quarter" idx="12"/>
          </p:nvPr>
        </p:nvSpPr>
        <p:spPr/>
        <p:txBody>
          <a:bodyPr/>
          <a:lstStyle/>
          <a:p>
            <a:fld id="{26AD20E6-394B-4DF0-96A5-9647FF39C943}" type="slidenum">
              <a:rPr lang="en-IN" smtClean="0"/>
              <a:t>4</a:t>
            </a:fld>
            <a:endParaRPr lang="en-IN"/>
          </a:p>
        </p:txBody>
      </p:sp>
      <p:pic>
        <p:nvPicPr>
          <p:cNvPr id="6" name="Picture 5">
            <a:extLst>
              <a:ext uri="{FF2B5EF4-FFF2-40B4-BE49-F238E27FC236}">
                <a16:creationId xmlns:a16="http://schemas.microsoft.com/office/drawing/2014/main" xmlns="" id="{59DE848F-23EA-DD10-7CA9-E5A35CA4CEC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354468784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u="sng" dirty="0" smtClean="0"/>
              <a:t>Key research </a:t>
            </a:r>
            <a:r>
              <a:rPr lang="en-US" b="1" u="sng" dirty="0"/>
              <a:t>q</a:t>
            </a:r>
            <a:r>
              <a:rPr lang="en-US" b="1" u="sng" dirty="0" smtClean="0"/>
              <a:t>uestions</a:t>
            </a:r>
            <a:endParaRPr lang="en-IN" u="sng" dirty="0"/>
          </a:p>
        </p:txBody>
      </p:sp>
      <p:sp>
        <p:nvSpPr>
          <p:cNvPr id="3" name="Content Placeholder 2"/>
          <p:cNvSpPr>
            <a:spLocks noGrp="1"/>
          </p:cNvSpPr>
          <p:nvPr>
            <p:ph idx="1"/>
          </p:nvPr>
        </p:nvSpPr>
        <p:spPr/>
        <p:txBody>
          <a:bodyPr/>
          <a:lstStyle/>
          <a:p>
            <a:pPr marL="514350" lvl="0" indent="-514350" algn="just">
              <a:buFont typeface="+mj-lt"/>
              <a:buAutoNum type="arabicPeriod"/>
            </a:pPr>
            <a:r>
              <a:rPr lang="en-US" dirty="0" smtClean="0">
                <a:cs typeface="Arial" panose="020B0604020202020204" pitchFamily="34" charset="0"/>
              </a:rPr>
              <a:t>What </a:t>
            </a:r>
            <a:r>
              <a:rPr lang="en-US" dirty="0">
                <a:cs typeface="Arial" panose="020B0604020202020204" pitchFamily="34" charset="0"/>
              </a:rPr>
              <a:t>are the primary operational challenges faced by Blue Circle </a:t>
            </a:r>
            <a:r>
              <a:rPr lang="en-US" dirty="0" err="1">
                <a:cs typeface="Arial" panose="020B0604020202020204" pitchFamily="34" charset="0"/>
              </a:rPr>
              <a:t>Medi</a:t>
            </a:r>
            <a:r>
              <a:rPr lang="en-US" dirty="0">
                <a:cs typeface="Arial" panose="020B0604020202020204" pitchFamily="34" charset="0"/>
              </a:rPr>
              <a:t> Services in the hiring and deployment of nurses to educational institutions?</a:t>
            </a:r>
            <a:endParaRPr lang="en-IN" dirty="0">
              <a:cs typeface="Arial" panose="020B0604020202020204" pitchFamily="34" charset="0"/>
            </a:endParaRPr>
          </a:p>
          <a:p>
            <a:pPr marL="514350" lvl="0" indent="-514350" algn="just">
              <a:buFont typeface="+mj-lt"/>
              <a:buAutoNum type="arabicPeriod"/>
            </a:pPr>
            <a:r>
              <a:rPr lang="en-US" dirty="0">
                <a:cs typeface="Arial" panose="020B0604020202020204" pitchFamily="34" charset="0"/>
              </a:rPr>
              <a:t>What are the key experiences (e.g., workload, support, communication, integration) reported by newly deployed nurses </a:t>
            </a:r>
            <a:r>
              <a:rPr lang="en-US" dirty="0" smtClean="0">
                <a:cs typeface="Arial" panose="020B0604020202020204" pitchFamily="34" charset="0"/>
              </a:rPr>
              <a:t>working </a:t>
            </a:r>
            <a:r>
              <a:rPr lang="en-US" dirty="0">
                <a:cs typeface="Arial" panose="020B0604020202020204" pitchFamily="34" charset="0"/>
              </a:rPr>
              <a:t>in the school health services facilitated by Blue Circle </a:t>
            </a:r>
            <a:r>
              <a:rPr lang="en-US" dirty="0" err="1">
                <a:cs typeface="Arial" panose="020B0604020202020204" pitchFamily="34" charset="0"/>
              </a:rPr>
              <a:t>Medi</a:t>
            </a:r>
            <a:r>
              <a:rPr lang="en-US" dirty="0">
                <a:cs typeface="Arial" panose="020B0604020202020204" pitchFamily="34" charset="0"/>
              </a:rPr>
              <a:t> Services</a:t>
            </a:r>
            <a:r>
              <a:rPr lang="en-US" dirty="0" smtClean="0">
                <a:cs typeface="Arial" panose="020B0604020202020204" pitchFamily="34" charset="0"/>
              </a:rPr>
              <a:t>?</a:t>
            </a:r>
          </a:p>
          <a:p>
            <a:pPr marL="0" lvl="0" indent="0" algn="just">
              <a:buNone/>
            </a:pPr>
            <a:endParaRPr lang="en-IN" sz="2400" dirty="0">
              <a:cs typeface="Arial" panose="020B0604020202020204" pitchFamily="34" charset="0"/>
            </a:endParaRPr>
          </a:p>
          <a:p>
            <a:endParaRPr lang="en-IN" dirty="0"/>
          </a:p>
        </p:txBody>
      </p:sp>
      <p:sp>
        <p:nvSpPr>
          <p:cNvPr id="5" name="Slide Number Placeholder 4"/>
          <p:cNvSpPr>
            <a:spLocks noGrp="1"/>
          </p:cNvSpPr>
          <p:nvPr>
            <p:ph type="sldNum" sz="quarter" idx="12"/>
          </p:nvPr>
        </p:nvSpPr>
        <p:spPr/>
        <p:txBody>
          <a:bodyPr/>
          <a:lstStyle/>
          <a:p>
            <a:fld id="{26AD20E6-394B-4DF0-96A5-9647FF39C943}" type="slidenum">
              <a:rPr lang="en-IN" smtClean="0"/>
              <a:t>5</a:t>
            </a:fld>
            <a:endParaRPr lang="en-IN"/>
          </a:p>
        </p:txBody>
      </p:sp>
      <p:pic>
        <p:nvPicPr>
          <p:cNvPr id="6" name="Picture 5">
            <a:extLst>
              <a:ext uri="{FF2B5EF4-FFF2-40B4-BE49-F238E27FC236}">
                <a16:creationId xmlns:a16="http://schemas.microsoft.com/office/drawing/2014/main" xmlns="" id="{623EA6A3-2D9E-C718-EBF4-5B7AFD95B08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3483"/>
            <a:ext cx="2695903" cy="1268959"/>
          </a:xfrm>
          <a:prstGeom prst="rect">
            <a:avLst/>
          </a:prstGeom>
        </p:spPr>
      </p:pic>
    </p:spTree>
    <p:extLst>
      <p:ext uri="{BB962C8B-B14F-4D97-AF65-F5344CB8AC3E}">
        <p14:creationId xmlns:p14="http://schemas.microsoft.com/office/powerpoint/2010/main" val="269905161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3096DAF6-311E-0255-B1ED-7410C0285961}"/>
              </a:ext>
            </a:extLst>
          </p:cNvPr>
          <p:cNvSpPr>
            <a:spLocks noGrp="1"/>
          </p:cNvSpPr>
          <p:nvPr>
            <p:ph type="title"/>
          </p:nvPr>
        </p:nvSpPr>
        <p:spPr/>
        <p:txBody>
          <a:bodyPr/>
          <a:lstStyle/>
          <a:p>
            <a:pPr algn="ctr"/>
            <a:r>
              <a:rPr lang="en-IN" b="1" u="sng" dirty="0"/>
              <a:t>Methodology (1/2)</a:t>
            </a:r>
          </a:p>
        </p:txBody>
      </p:sp>
      <p:sp>
        <p:nvSpPr>
          <p:cNvPr id="3" name="Content Placeholder 2">
            <a:extLst>
              <a:ext uri="{FF2B5EF4-FFF2-40B4-BE49-F238E27FC236}">
                <a16:creationId xmlns:a16="http://schemas.microsoft.com/office/drawing/2014/main" xmlns="" id="{70665C76-273B-9A86-DBC1-54F437B85A44}"/>
              </a:ext>
            </a:extLst>
          </p:cNvPr>
          <p:cNvSpPr>
            <a:spLocks noGrp="1"/>
          </p:cNvSpPr>
          <p:nvPr>
            <p:ph idx="1"/>
          </p:nvPr>
        </p:nvSpPr>
        <p:spPr/>
        <p:txBody>
          <a:bodyPr>
            <a:normAutofit lnSpcReduction="10000"/>
          </a:bodyPr>
          <a:lstStyle/>
          <a:p>
            <a:r>
              <a:rPr lang="en-GB" sz="2400" b="1" dirty="0" smtClean="0"/>
              <a:t>Study d</a:t>
            </a:r>
            <a:r>
              <a:rPr sz="2400" b="1" dirty="0" err="1" smtClean="0"/>
              <a:t>esign</a:t>
            </a:r>
            <a:r>
              <a:rPr sz="2400" dirty="0"/>
              <a:t>: Quantitative, descriptive, </a:t>
            </a:r>
            <a:r>
              <a:rPr sz="2400" dirty="0" smtClean="0"/>
              <a:t>cross-sectional</a:t>
            </a:r>
            <a:r>
              <a:rPr lang="en-GB" sz="2400" dirty="0" smtClean="0"/>
              <a:t> study.</a:t>
            </a:r>
          </a:p>
          <a:p>
            <a:r>
              <a:rPr lang="en-US" sz="2400" b="1" dirty="0">
                <a:cs typeface="Times New Roman" panose="02020603050405020304" pitchFamily="18" charset="0"/>
              </a:rPr>
              <a:t>Study location </a:t>
            </a:r>
            <a:r>
              <a:rPr lang="en-US" sz="2400" dirty="0" smtClean="0">
                <a:cs typeface="Times New Roman" panose="02020603050405020304" pitchFamily="18" charset="0"/>
              </a:rPr>
              <a:t>: Blue circle </a:t>
            </a:r>
            <a:r>
              <a:rPr lang="en-US" sz="2400" dirty="0" err="1" smtClean="0">
                <a:cs typeface="Times New Roman" panose="02020603050405020304" pitchFamily="18" charset="0"/>
              </a:rPr>
              <a:t>Medi</a:t>
            </a:r>
            <a:r>
              <a:rPr lang="en-US" sz="2400" dirty="0" smtClean="0">
                <a:cs typeface="Times New Roman" panose="02020603050405020304" pitchFamily="18" charset="0"/>
              </a:rPr>
              <a:t> services </a:t>
            </a:r>
            <a:r>
              <a:rPr lang="en-US" sz="2400" dirty="0" err="1" smtClean="0">
                <a:cs typeface="Times New Roman" panose="02020603050405020304" pitchFamily="18" charset="0"/>
              </a:rPr>
              <a:t>Pvt</a:t>
            </a:r>
            <a:r>
              <a:rPr lang="en-US" sz="2400" dirty="0" smtClean="0">
                <a:cs typeface="Times New Roman" panose="02020603050405020304" pitchFamily="18" charset="0"/>
              </a:rPr>
              <a:t> Ltd.</a:t>
            </a:r>
          </a:p>
          <a:p>
            <a:pPr>
              <a:defRPr sz="1800"/>
            </a:pPr>
            <a:r>
              <a:rPr lang="en-GB" sz="2000" b="1" dirty="0" smtClean="0">
                <a:cs typeface="Times New Roman" panose="02020603050405020304" pitchFamily="18" charset="0"/>
              </a:rPr>
              <a:t>Data </a:t>
            </a:r>
            <a:r>
              <a:rPr lang="en-GB" sz="2000" b="1" dirty="0">
                <a:cs typeface="Times New Roman" panose="02020603050405020304" pitchFamily="18" charset="0"/>
              </a:rPr>
              <a:t>Collection Method</a:t>
            </a:r>
            <a:r>
              <a:rPr lang="en-GB" sz="2000" dirty="0" smtClean="0">
                <a:cs typeface="Times New Roman" panose="02020603050405020304" pitchFamily="18" charset="0"/>
              </a:rPr>
              <a:t>:</a:t>
            </a:r>
          </a:p>
          <a:p>
            <a:pPr>
              <a:defRPr sz="1800"/>
            </a:pPr>
            <a:r>
              <a:rPr lang="en-GB" sz="2000" dirty="0" smtClean="0">
                <a:cs typeface="Times New Roman" panose="02020603050405020304" pitchFamily="18" charset="0"/>
              </a:rPr>
              <a:t>- Two Structured Google Form questionnaire.</a:t>
            </a:r>
          </a:p>
          <a:p>
            <a:pPr marL="0" indent="0">
              <a:buNone/>
            </a:pPr>
            <a:r>
              <a:rPr lang="en-GB" sz="2000" dirty="0"/>
              <a:t> </a:t>
            </a:r>
            <a:r>
              <a:rPr lang="en-GB" sz="2000" dirty="0" smtClean="0"/>
              <a:t>      1) Nurse </a:t>
            </a:r>
            <a:r>
              <a:rPr lang="en-GB" sz="2000" dirty="0"/>
              <a:t>Form: Experience, stress, support, </a:t>
            </a:r>
            <a:r>
              <a:rPr lang="en-GB" sz="2000" dirty="0" smtClean="0"/>
              <a:t>satisfaction</a:t>
            </a:r>
          </a:p>
          <a:p>
            <a:pPr marL="0" indent="0">
              <a:buNone/>
            </a:pPr>
            <a:r>
              <a:rPr lang="en-GB" sz="2000" dirty="0"/>
              <a:t> </a:t>
            </a:r>
            <a:r>
              <a:rPr lang="en-GB" sz="2000" dirty="0" smtClean="0"/>
              <a:t>      2) Operations </a:t>
            </a:r>
            <a:r>
              <a:rPr lang="en-GB" sz="2000" dirty="0"/>
              <a:t>Form: Challenges in hiring, scheduling, </a:t>
            </a:r>
            <a:r>
              <a:rPr lang="en-GB" sz="2000" dirty="0" smtClean="0"/>
              <a:t>support</a:t>
            </a:r>
            <a:endParaRPr lang="en-GB" sz="3200" dirty="0">
              <a:cs typeface="Times New Roman" panose="02020603050405020304" pitchFamily="18" charset="0"/>
            </a:endParaRPr>
          </a:p>
          <a:p>
            <a:r>
              <a:rPr lang="en-GB" sz="2400" b="1" dirty="0" smtClean="0"/>
              <a:t>Sampling </a:t>
            </a:r>
            <a:r>
              <a:rPr lang="en-GB" sz="2400" b="1" dirty="0"/>
              <a:t>Technique: </a:t>
            </a:r>
            <a:r>
              <a:rPr lang="en-GB" sz="2400" dirty="0"/>
              <a:t>Purposive sampling method to include participants directly involved in nurse deployment and support</a:t>
            </a:r>
            <a:r>
              <a:rPr lang="en-GB" sz="2400" dirty="0" smtClean="0"/>
              <a:t>.</a:t>
            </a:r>
          </a:p>
          <a:p>
            <a:r>
              <a:rPr lang="en-GB" sz="2400" b="1" dirty="0"/>
              <a:t>Sample Size: </a:t>
            </a:r>
            <a:r>
              <a:rPr lang="en-GB" sz="2400" dirty="0"/>
              <a:t>78 participants – 72 newly deployed nurses and 6 operations team </a:t>
            </a:r>
            <a:r>
              <a:rPr lang="en-GB" sz="2400" dirty="0" smtClean="0"/>
              <a:t>members. Total 97 Nurses joined last year,  </a:t>
            </a:r>
            <a:r>
              <a:rPr lang="en-GB" sz="2400" dirty="0"/>
              <a:t>G</a:t>
            </a:r>
            <a:r>
              <a:rPr lang="en-GB" sz="2400" dirty="0" smtClean="0"/>
              <a:t>oogle </a:t>
            </a:r>
            <a:r>
              <a:rPr lang="en-GB" sz="2400" smtClean="0"/>
              <a:t>form sent but </a:t>
            </a:r>
            <a:r>
              <a:rPr lang="en-GB" sz="2400" dirty="0" smtClean="0"/>
              <a:t>only 72 responded. </a:t>
            </a:r>
            <a:endParaRPr lang="en-GB" sz="2400" dirty="0"/>
          </a:p>
          <a:p>
            <a:endParaRPr lang="en-GB" sz="2000" dirty="0"/>
          </a:p>
          <a:p>
            <a:endParaRPr lang="en-US" dirty="0" smtClean="0">
              <a:latin typeface="Times New Roman" panose="02020603050405020304" pitchFamily="18" charset="0"/>
              <a:cs typeface="Times New Roman" panose="02020603050405020304" pitchFamily="18" charset="0"/>
            </a:endParaRPr>
          </a:p>
        </p:txBody>
      </p:sp>
      <p:sp>
        <p:nvSpPr>
          <p:cNvPr id="4" name="Slide Number Placeholder 3">
            <a:extLst>
              <a:ext uri="{FF2B5EF4-FFF2-40B4-BE49-F238E27FC236}">
                <a16:creationId xmlns:a16="http://schemas.microsoft.com/office/drawing/2014/main" xmlns="" id="{6E049770-9203-2BD7-A999-EDFBD11B0D06}"/>
              </a:ext>
            </a:extLst>
          </p:cNvPr>
          <p:cNvSpPr>
            <a:spLocks noGrp="1"/>
          </p:cNvSpPr>
          <p:nvPr>
            <p:ph type="sldNum" sz="quarter" idx="12"/>
          </p:nvPr>
        </p:nvSpPr>
        <p:spPr/>
        <p:txBody>
          <a:bodyPr/>
          <a:lstStyle/>
          <a:p>
            <a:fld id="{26AD20E6-394B-4DF0-96A5-9647FF39C943}" type="slidenum">
              <a:rPr lang="en-IN" smtClean="0"/>
              <a:t>6</a:t>
            </a:fld>
            <a:endParaRPr lang="en-IN"/>
          </a:p>
        </p:txBody>
      </p:sp>
      <p:pic>
        <p:nvPicPr>
          <p:cNvPr id="6" name="Picture 5">
            <a:extLst>
              <a:ext uri="{FF2B5EF4-FFF2-40B4-BE49-F238E27FC236}">
                <a16:creationId xmlns:a16="http://schemas.microsoft.com/office/drawing/2014/main" xmlns="" id="{096665F7-D441-D56F-3223-09638E62076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45910926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A9672BA-4BE1-529E-07EC-8F4A53233F03}"/>
              </a:ext>
            </a:extLst>
          </p:cNvPr>
          <p:cNvSpPr>
            <a:spLocks noGrp="1"/>
          </p:cNvSpPr>
          <p:nvPr>
            <p:ph type="title"/>
          </p:nvPr>
        </p:nvSpPr>
        <p:spPr/>
        <p:txBody>
          <a:bodyPr/>
          <a:lstStyle/>
          <a:p>
            <a:pPr algn="ctr"/>
            <a:r>
              <a:rPr lang="en-IN" b="1" u="sng" dirty="0"/>
              <a:t>Methodology (2/2)</a:t>
            </a:r>
            <a:endParaRPr lang="en-IN" u="sng" dirty="0"/>
          </a:p>
        </p:txBody>
      </p:sp>
      <p:sp>
        <p:nvSpPr>
          <p:cNvPr id="3" name="Content Placeholder 2">
            <a:extLst>
              <a:ext uri="{FF2B5EF4-FFF2-40B4-BE49-F238E27FC236}">
                <a16:creationId xmlns:a16="http://schemas.microsoft.com/office/drawing/2014/main" xmlns="" id="{C69F77E6-6698-55B6-C98F-1338F8539D37}"/>
              </a:ext>
            </a:extLst>
          </p:cNvPr>
          <p:cNvSpPr>
            <a:spLocks noGrp="1"/>
          </p:cNvSpPr>
          <p:nvPr>
            <p:ph idx="1"/>
          </p:nvPr>
        </p:nvSpPr>
        <p:spPr/>
        <p:txBody>
          <a:bodyPr>
            <a:normAutofit lnSpcReduction="10000"/>
          </a:bodyPr>
          <a:lstStyle/>
          <a:p>
            <a:pPr marL="0" indent="0">
              <a:buNone/>
              <a:defRPr sz="1800"/>
            </a:pPr>
            <a:r>
              <a:rPr lang="en-GB" sz="2000" dirty="0" smtClean="0"/>
              <a:t>    I</a:t>
            </a:r>
            <a:r>
              <a:rPr lang="en-GB" sz="2000" b="1" dirty="0" smtClean="0"/>
              <a:t>nclusion </a:t>
            </a:r>
            <a:r>
              <a:rPr lang="en-GB" sz="2000" b="1" dirty="0"/>
              <a:t>Criteria:</a:t>
            </a:r>
          </a:p>
          <a:p>
            <a:pPr>
              <a:defRPr sz="1800"/>
            </a:pPr>
            <a:r>
              <a:rPr lang="en-GB" sz="2000" dirty="0"/>
              <a:t>- Nurses with minimum one month of experience in schools/colleges.</a:t>
            </a:r>
          </a:p>
          <a:p>
            <a:pPr>
              <a:defRPr sz="1800"/>
            </a:pPr>
            <a:r>
              <a:rPr lang="en-GB" sz="2000" dirty="0"/>
              <a:t>- Operations team members involved in deployment/support.</a:t>
            </a:r>
          </a:p>
          <a:p>
            <a:pPr>
              <a:defRPr sz="1800"/>
            </a:pPr>
            <a:r>
              <a:rPr lang="en-GB" sz="2000" dirty="0"/>
              <a:t>- Consent provided by all participants.</a:t>
            </a:r>
          </a:p>
          <a:p>
            <a:pPr marL="0" indent="0">
              <a:buNone/>
              <a:defRPr sz="1800"/>
            </a:pPr>
            <a:r>
              <a:rPr lang="en-GB" sz="2000" b="1" dirty="0" smtClean="0"/>
              <a:t>     Exclusion </a:t>
            </a:r>
            <a:r>
              <a:rPr lang="en-GB" sz="2000" b="1" dirty="0"/>
              <a:t>Criteria:</a:t>
            </a:r>
          </a:p>
          <a:p>
            <a:pPr>
              <a:defRPr sz="1800"/>
            </a:pPr>
            <a:r>
              <a:rPr lang="en-GB" sz="2000" dirty="0"/>
              <a:t>- Nurses not deployed in educational institutions.</a:t>
            </a:r>
          </a:p>
          <a:p>
            <a:pPr>
              <a:defRPr sz="1800"/>
            </a:pPr>
            <a:r>
              <a:rPr lang="en-GB" sz="2000" dirty="0"/>
              <a:t>- </a:t>
            </a:r>
            <a:r>
              <a:rPr lang="en-GB" sz="2000" dirty="0" smtClean="0"/>
              <a:t>Nurses working more then 1 years in Blue Circle </a:t>
            </a:r>
            <a:r>
              <a:rPr lang="en-GB" sz="2000" dirty="0" err="1"/>
              <a:t>M</a:t>
            </a:r>
            <a:r>
              <a:rPr lang="en-GB" sz="2000" dirty="0" err="1" smtClean="0"/>
              <a:t>edi</a:t>
            </a:r>
            <a:r>
              <a:rPr lang="en-GB" sz="2000" dirty="0" smtClean="0"/>
              <a:t> Services .</a:t>
            </a:r>
          </a:p>
          <a:p>
            <a:pPr>
              <a:defRPr sz="1800"/>
            </a:pPr>
            <a:r>
              <a:rPr lang="en-GB" sz="2000" dirty="0" smtClean="0"/>
              <a:t>- </a:t>
            </a:r>
            <a:r>
              <a:rPr lang="en-GB" sz="2000" dirty="0"/>
              <a:t>Unwilling participants or incomplete forms</a:t>
            </a:r>
            <a:r>
              <a:rPr lang="en-GB" sz="2000" dirty="0" smtClean="0"/>
              <a:t>.</a:t>
            </a:r>
          </a:p>
          <a:p>
            <a:pPr>
              <a:defRPr sz="1800"/>
            </a:pPr>
            <a:r>
              <a:rPr lang="en-GB" sz="2000" b="1" dirty="0"/>
              <a:t>Data Analysis:</a:t>
            </a:r>
          </a:p>
          <a:p>
            <a:pPr>
              <a:defRPr sz="1800"/>
            </a:pPr>
            <a:r>
              <a:rPr lang="en-GB" sz="2000" dirty="0"/>
              <a:t>- Microsoft Excel </a:t>
            </a:r>
            <a:r>
              <a:rPr lang="en-GB" sz="2000" dirty="0" smtClean="0"/>
              <a:t>used </a:t>
            </a:r>
            <a:r>
              <a:rPr lang="en-GB" sz="2000" dirty="0"/>
              <a:t>for data analysis.</a:t>
            </a:r>
          </a:p>
          <a:p>
            <a:pPr>
              <a:defRPr sz="1800"/>
            </a:pPr>
            <a:r>
              <a:rPr lang="en-GB" sz="2000" dirty="0"/>
              <a:t>- Descriptive statistics and visual graphs generated</a:t>
            </a:r>
            <a:r>
              <a:rPr lang="en-GB" sz="2000" dirty="0">
                <a:latin typeface="+mj-lt"/>
              </a:rPr>
              <a:t>.</a:t>
            </a:r>
          </a:p>
          <a:p>
            <a:pPr>
              <a:defRPr sz="1800"/>
            </a:pPr>
            <a:endParaRPr lang="en-GB" dirty="0"/>
          </a:p>
        </p:txBody>
      </p:sp>
      <p:sp>
        <p:nvSpPr>
          <p:cNvPr id="4" name="Slide Number Placeholder 3">
            <a:extLst>
              <a:ext uri="{FF2B5EF4-FFF2-40B4-BE49-F238E27FC236}">
                <a16:creationId xmlns:a16="http://schemas.microsoft.com/office/drawing/2014/main" xmlns="" id="{EEF90905-61DD-7573-FB83-64447E29ABB1}"/>
              </a:ext>
            </a:extLst>
          </p:cNvPr>
          <p:cNvSpPr>
            <a:spLocks noGrp="1"/>
          </p:cNvSpPr>
          <p:nvPr>
            <p:ph type="sldNum" sz="quarter" idx="12"/>
          </p:nvPr>
        </p:nvSpPr>
        <p:spPr/>
        <p:txBody>
          <a:bodyPr/>
          <a:lstStyle/>
          <a:p>
            <a:fld id="{26AD20E6-394B-4DF0-96A5-9647FF39C943}" type="slidenum">
              <a:rPr lang="en-IN" smtClean="0"/>
              <a:t>7</a:t>
            </a:fld>
            <a:endParaRPr lang="en-IN"/>
          </a:p>
        </p:txBody>
      </p:sp>
      <p:pic>
        <p:nvPicPr>
          <p:cNvPr id="6" name="Picture 5">
            <a:extLst>
              <a:ext uri="{FF2B5EF4-FFF2-40B4-BE49-F238E27FC236}">
                <a16:creationId xmlns:a16="http://schemas.microsoft.com/office/drawing/2014/main" xmlns="" id="{7CA07901-579C-BFCC-7D89-A24BBE44C4B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120624421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63E1AFC-9CD1-08C8-0F87-3A71E5733E59}"/>
              </a:ext>
            </a:extLst>
          </p:cNvPr>
          <p:cNvSpPr>
            <a:spLocks noGrp="1"/>
          </p:cNvSpPr>
          <p:nvPr>
            <p:ph type="title"/>
          </p:nvPr>
        </p:nvSpPr>
        <p:spPr/>
        <p:txBody>
          <a:bodyPr/>
          <a:lstStyle/>
          <a:p>
            <a:pPr algn="ctr"/>
            <a:r>
              <a:rPr lang="en-IN" b="1" dirty="0"/>
              <a:t>Results (</a:t>
            </a:r>
            <a:r>
              <a:rPr lang="en-IN" b="1" dirty="0" smtClean="0"/>
              <a:t>1/5</a:t>
            </a:r>
            <a:r>
              <a:rPr lang="en-IN" b="1" dirty="0"/>
              <a:t>)</a:t>
            </a:r>
          </a:p>
        </p:txBody>
      </p:sp>
      <p:sp>
        <p:nvSpPr>
          <p:cNvPr id="4" name="Slide Number Placeholder 3">
            <a:extLst>
              <a:ext uri="{FF2B5EF4-FFF2-40B4-BE49-F238E27FC236}">
                <a16:creationId xmlns:a16="http://schemas.microsoft.com/office/drawing/2014/main" xmlns="" id="{6849D843-D489-0698-8F13-E18D7AC34CCE}"/>
              </a:ext>
            </a:extLst>
          </p:cNvPr>
          <p:cNvSpPr>
            <a:spLocks noGrp="1"/>
          </p:cNvSpPr>
          <p:nvPr>
            <p:ph type="sldNum" sz="quarter" idx="12"/>
          </p:nvPr>
        </p:nvSpPr>
        <p:spPr/>
        <p:txBody>
          <a:bodyPr/>
          <a:lstStyle/>
          <a:p>
            <a:fld id="{26AD20E6-394B-4DF0-96A5-9647FF39C943}" type="slidenum">
              <a:rPr lang="en-IN" smtClean="0"/>
              <a:t>8</a:t>
            </a:fld>
            <a:endParaRPr lang="en-IN"/>
          </a:p>
        </p:txBody>
      </p:sp>
      <p:pic>
        <p:nvPicPr>
          <p:cNvPr id="6" name="Picture 5">
            <a:extLst>
              <a:ext uri="{FF2B5EF4-FFF2-40B4-BE49-F238E27FC236}">
                <a16:creationId xmlns:a16="http://schemas.microsoft.com/office/drawing/2014/main" xmlns="" id="{CC7E35C9-8D50-F7CA-E6F1-C10B29E0AEB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pic>
        <p:nvPicPr>
          <p:cNvPr id="8" name="Picture 7" descr="tmpsl2yhmf5.png"/>
          <p:cNvPicPr>
            <a:picLocks noChangeAspect="1"/>
          </p:cNvPicPr>
          <p:nvPr/>
        </p:nvPicPr>
        <p:blipFill>
          <a:blip r:embed="rId3"/>
          <a:stretch>
            <a:fillRect/>
          </a:stretch>
        </p:blipFill>
        <p:spPr>
          <a:xfrm>
            <a:off x="188334" y="1776118"/>
            <a:ext cx="5912215" cy="4420913"/>
          </a:xfrm>
          <a:prstGeom prst="rect">
            <a:avLst/>
          </a:prstGeom>
        </p:spPr>
      </p:pic>
      <p:pic>
        <p:nvPicPr>
          <p:cNvPr id="11" name="Picture 10" descr="tmpw7nuaheu.png"/>
          <p:cNvPicPr>
            <a:picLocks noChangeAspect="1"/>
          </p:cNvPicPr>
          <p:nvPr/>
        </p:nvPicPr>
        <p:blipFill>
          <a:blip r:embed="rId4"/>
          <a:stretch>
            <a:fillRect/>
          </a:stretch>
        </p:blipFill>
        <p:spPr>
          <a:xfrm>
            <a:off x="6660108" y="1776118"/>
            <a:ext cx="5026926" cy="4494802"/>
          </a:xfrm>
          <a:prstGeom prst="rect">
            <a:avLst/>
          </a:prstGeom>
        </p:spPr>
      </p:pic>
    </p:spTree>
    <p:extLst>
      <p:ext uri="{BB962C8B-B14F-4D97-AF65-F5344CB8AC3E}">
        <p14:creationId xmlns:p14="http://schemas.microsoft.com/office/powerpoint/2010/main" val="137330615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IN" b="1" dirty="0"/>
              <a:t>Results </a:t>
            </a:r>
            <a:r>
              <a:rPr lang="en-IN" b="1" dirty="0" smtClean="0"/>
              <a:t>(2/5)</a:t>
            </a:r>
            <a:endParaRPr lang="en-IN" dirty="0"/>
          </a:p>
        </p:txBody>
      </p:sp>
      <p:sp>
        <p:nvSpPr>
          <p:cNvPr id="4" name="Slide Number Placeholder 3"/>
          <p:cNvSpPr>
            <a:spLocks noGrp="1"/>
          </p:cNvSpPr>
          <p:nvPr>
            <p:ph type="sldNum" sz="quarter" idx="12"/>
          </p:nvPr>
        </p:nvSpPr>
        <p:spPr/>
        <p:txBody>
          <a:bodyPr/>
          <a:lstStyle/>
          <a:p>
            <a:fld id="{26AD20E6-394B-4DF0-96A5-9647FF39C943}" type="slidenum">
              <a:rPr lang="en-IN" smtClean="0"/>
              <a:t>9</a:t>
            </a:fld>
            <a:endParaRPr lang="en-IN"/>
          </a:p>
        </p:txBody>
      </p:sp>
      <p:pic>
        <p:nvPicPr>
          <p:cNvPr id="5" name="Picture 4" descr="tmp2f8e0ug6.png"/>
          <p:cNvPicPr>
            <a:picLocks noChangeAspect="1"/>
          </p:cNvPicPr>
          <p:nvPr/>
        </p:nvPicPr>
        <p:blipFill>
          <a:blip r:embed="rId2"/>
          <a:stretch>
            <a:fillRect/>
          </a:stretch>
        </p:blipFill>
        <p:spPr>
          <a:xfrm>
            <a:off x="332541" y="1951630"/>
            <a:ext cx="5263041" cy="4277891"/>
          </a:xfrm>
          <a:prstGeom prst="rect">
            <a:avLst/>
          </a:prstGeom>
        </p:spPr>
      </p:pic>
      <p:pic>
        <p:nvPicPr>
          <p:cNvPr id="7" name="Picture 6" descr="nurse_resources.png"/>
          <p:cNvPicPr>
            <a:picLocks noChangeAspect="1"/>
          </p:cNvPicPr>
          <p:nvPr/>
        </p:nvPicPr>
        <p:blipFill>
          <a:blip r:embed="rId3"/>
          <a:stretch>
            <a:fillRect/>
          </a:stretch>
        </p:blipFill>
        <p:spPr>
          <a:xfrm>
            <a:off x="5991366" y="1951631"/>
            <a:ext cx="5691117" cy="4277890"/>
          </a:xfrm>
          <a:prstGeom prst="rect">
            <a:avLst/>
          </a:prstGeom>
        </p:spPr>
      </p:pic>
      <p:pic>
        <p:nvPicPr>
          <p:cNvPr id="8" name="Picture 7">
            <a:extLst>
              <a:ext uri="{FF2B5EF4-FFF2-40B4-BE49-F238E27FC236}">
                <a16:creationId xmlns:a16="http://schemas.microsoft.com/office/drawing/2014/main" xmlns="" id="{FDE056D7-024E-A9C1-BBD7-5EE6669F64B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3483"/>
            <a:ext cx="2695903" cy="1268959"/>
          </a:xfrm>
          <a:prstGeom prst="rect">
            <a:avLst/>
          </a:prstGeom>
        </p:spPr>
      </p:pic>
    </p:spTree>
    <p:extLst>
      <p:ext uri="{BB962C8B-B14F-4D97-AF65-F5344CB8AC3E}">
        <p14:creationId xmlns:p14="http://schemas.microsoft.com/office/powerpoint/2010/main" val="3827931819"/>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5819</TotalTime>
  <Words>1216</Words>
  <Application>Microsoft Office PowerPoint</Application>
  <PresentationFormat>Widescreen</PresentationFormat>
  <Paragraphs>148</Paragraphs>
  <Slides>22</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22</vt:i4>
      </vt:variant>
    </vt:vector>
  </HeadingPairs>
  <TitlesOfParts>
    <vt:vector size="27" baseType="lpstr">
      <vt:lpstr>Arial</vt:lpstr>
      <vt:lpstr>Calibri</vt:lpstr>
      <vt:lpstr>Calibri Light</vt:lpstr>
      <vt:lpstr>Times New Roman</vt:lpstr>
      <vt:lpstr>Office Theme</vt:lpstr>
      <vt:lpstr>A Study of the Relationship Between Operational Challenges and the Experiences of New Nurses Working in Educational Institutions</vt:lpstr>
      <vt:lpstr>Mentor Approval</vt:lpstr>
      <vt:lpstr>Introduction </vt:lpstr>
      <vt:lpstr>Objectives of the study</vt:lpstr>
      <vt:lpstr>Key research questions</vt:lpstr>
      <vt:lpstr>Methodology (1/2)</vt:lpstr>
      <vt:lpstr>Methodology (2/2)</vt:lpstr>
      <vt:lpstr>Results (1/5)</vt:lpstr>
      <vt:lpstr>Results (2/5)</vt:lpstr>
      <vt:lpstr>Results (3/5)</vt:lpstr>
      <vt:lpstr>Results (4/5)</vt:lpstr>
      <vt:lpstr>Results (5/5)</vt:lpstr>
      <vt:lpstr>Discussion </vt:lpstr>
      <vt:lpstr>Discussion</vt:lpstr>
      <vt:lpstr>Recommendations</vt:lpstr>
      <vt:lpstr>Limitations of the Study</vt:lpstr>
      <vt:lpstr>Conclusion</vt:lpstr>
      <vt:lpstr>References</vt:lpstr>
      <vt:lpstr>INVOLVEMENT IN COMMUNITY OUTREACH PROGRAMME (COP) ACTIVITIES</vt:lpstr>
      <vt:lpstr>KEY LEARNINGS FROM COP ACTIVITIES</vt:lpstr>
      <vt:lpstr>Pictorial Journey </vt:lpstr>
      <vt:lpstr>Thank You</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Topic Name Organization</dc:title>
  <dc:creator>Dr. Sidharth Sekhar Mishra</dc:creator>
  <cp:lastModifiedBy>RAM</cp:lastModifiedBy>
  <cp:revision>54</cp:revision>
  <dcterms:created xsi:type="dcterms:W3CDTF">2022-05-20T15:11:38Z</dcterms:created>
  <dcterms:modified xsi:type="dcterms:W3CDTF">2025-06-26T06:56:39Z</dcterms:modified>
</cp:coreProperties>
</file>