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75" r:id="rId2"/>
    <p:sldId id="257" r:id="rId3"/>
    <p:sldId id="295" r:id="rId4"/>
    <p:sldId id="278" r:id="rId5"/>
    <p:sldId id="303" r:id="rId6"/>
    <p:sldId id="304" r:id="rId7"/>
    <p:sldId id="305" r:id="rId8"/>
    <p:sldId id="314" r:id="rId9"/>
    <p:sldId id="296" r:id="rId10"/>
    <p:sldId id="307" r:id="rId11"/>
    <p:sldId id="308" r:id="rId12"/>
    <p:sldId id="306" r:id="rId13"/>
    <p:sldId id="315" r:id="rId14"/>
    <p:sldId id="316" r:id="rId15"/>
    <p:sldId id="298" r:id="rId16"/>
    <p:sldId id="300" r:id="rId17"/>
    <p:sldId id="309" r:id="rId18"/>
    <p:sldId id="267" r:id="rId19"/>
    <p:sldId id="310" r:id="rId20"/>
    <p:sldId id="273" r:id="rId21"/>
    <p:sldId id="268" r:id="rId22"/>
    <p:sldId id="27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0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D:\Prashant's%20Work\College%20Disertation\CRITERIA%20WIEGHT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rashant's%20Work\College%20Disertation\CRITERIA%20WIEGHT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rashant's%20Work\College%20Disertation\CRITERIA%20WIEGHTS.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cer\Desktop\CRITERIA%20WIEGH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cer\Desktop\CRITERIA%20WIEGH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cer\Desktop\CRITERIA%20WIEGH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cer\Desktop\CRITERIA%20WIEGHT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cer\Desktop\CRITERIA%20WIEGHT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cer\Desktop\CRITERIA%20WIEGHT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cer\Desktop\CRITERIA%20WIEGHT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acer\Desktop\CRITERIA%20WIEGHT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[CRITERIA WIEGHTS.xlsx]Sheet1!PivotTable1</c:name>
    <c:fmtId val="5"/>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2000" dirty="0"/>
              <a:t>CRITERIA SCORING USING AHP METHOD</a:t>
            </a:r>
            <a:endParaRPr lang="en-US" sz="1600" dirty="0"/>
          </a:p>
        </c:rich>
      </c:tx>
      <c:layout>
        <c:manualLayout>
          <c:xMode val="edge"/>
          <c:yMode val="edge"/>
          <c:x val="0.32261975065616799"/>
          <c:y val="3.7037037037037035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circle"/>
          <c:size val="6"/>
          <c:spPr>
            <a:solidFill>
              <a:schemeClr val="accent1">
                <a:alpha val="85000"/>
              </a:schemeClr>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Sheet1!$B$3</c:f>
              <c:strCache>
                <c:ptCount val="1"/>
                <c:pt idx="0">
                  <c:v>Total</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Sheet1!$A$4:$A$12</c:f>
              <c:strCache>
                <c:ptCount val="8"/>
                <c:pt idx="0">
                  <c:v>CUSTOMER BASE</c:v>
                </c:pt>
                <c:pt idx="1">
                  <c:v>WARANTY PERIOD</c:v>
                </c:pt>
                <c:pt idx="2">
                  <c:v>RESPONSE TO CHANGE</c:v>
                </c:pt>
                <c:pt idx="3">
                  <c:v>GEOGRAPHIC LOCATION</c:v>
                </c:pt>
                <c:pt idx="4">
                  <c:v>COST</c:v>
                </c:pt>
                <c:pt idx="5">
                  <c:v>TECHNICAL SUPPORT</c:v>
                </c:pt>
                <c:pt idx="6">
                  <c:v>ONTIME DELHIVERY</c:v>
                </c:pt>
                <c:pt idx="7">
                  <c:v>TERMS OF PAYMENT</c:v>
                </c:pt>
              </c:strCache>
            </c:strRef>
          </c:cat>
          <c:val>
            <c:numRef>
              <c:f>Sheet1!$B$4:$B$12</c:f>
              <c:numCache>
                <c:formatCode>0.000</c:formatCode>
                <c:ptCount val="8"/>
                <c:pt idx="0">
                  <c:v>6.06416435655555E-2</c:v>
                </c:pt>
                <c:pt idx="1">
                  <c:v>7.2115473993617576E-2</c:v>
                </c:pt>
                <c:pt idx="2">
                  <c:v>7.613451519643466E-2</c:v>
                </c:pt>
                <c:pt idx="3">
                  <c:v>8.0866931376277401E-2</c:v>
                </c:pt>
                <c:pt idx="4">
                  <c:v>0.11178622889986019</c:v>
                </c:pt>
                <c:pt idx="5">
                  <c:v>0.13186884852984965</c:v>
                </c:pt>
                <c:pt idx="6">
                  <c:v>0.14192250795785016</c:v>
                </c:pt>
                <c:pt idx="7">
                  <c:v>0.32466385048055479</c:v>
                </c:pt>
              </c:numCache>
            </c:numRef>
          </c:val>
          <c:extLst>
            <c:ext xmlns:c16="http://schemas.microsoft.com/office/drawing/2014/chart" uri="{C3380CC4-5D6E-409C-BE32-E72D297353CC}">
              <c16:uniqueId val="{00000000-6443-4C46-BE2A-8FBB8ECB8DCF}"/>
            </c:ext>
          </c:extLst>
        </c:ser>
        <c:dLbls>
          <c:showLegendKey val="0"/>
          <c:showVal val="1"/>
          <c:showCatName val="0"/>
          <c:showSerName val="0"/>
          <c:showPercent val="0"/>
          <c:showBubbleSize val="0"/>
        </c:dLbls>
        <c:gapWidth val="65"/>
        <c:shape val="box"/>
        <c:axId val="1296527279"/>
        <c:axId val="1277710383"/>
        <c:axId val="0"/>
      </c:bar3DChart>
      <c:catAx>
        <c:axId val="1296527279"/>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277710383"/>
        <c:crosses val="autoZero"/>
        <c:auto val="1"/>
        <c:lblAlgn val="ctr"/>
        <c:lblOffset val="100"/>
        <c:noMultiLvlLbl val="0"/>
      </c:catAx>
      <c:valAx>
        <c:axId val="1277710383"/>
        <c:scaling>
          <c:orientation val="minMax"/>
        </c:scaling>
        <c:delete val="0"/>
        <c:axPos val="b"/>
        <c:majorGridlines>
          <c:spPr>
            <a:ln w="9525" cap="flat" cmpd="sng" algn="ctr">
              <a:solidFill>
                <a:schemeClr val="dk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296527279"/>
        <c:crosses val="autoZero"/>
        <c:crossBetween val="between"/>
      </c:valAx>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[CRITERIA WIEGHTS.xlsx]PIVOT SUPPLIER!PivotTable1</c:name>
    <c:fmtId val="5"/>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2400" dirty="0"/>
              <a:t>ALTERNATIVES</a:t>
            </a:r>
            <a:r>
              <a:rPr lang="en-IN" sz="2400" baseline="0" dirty="0"/>
              <a:t> PRIORTISATION</a:t>
            </a:r>
            <a:endParaRPr lang="en-IN" baseline="0" dirty="0"/>
          </a:p>
        </c:rich>
      </c:tx>
      <c:layout>
        <c:manualLayout>
          <c:xMode val="edge"/>
          <c:yMode val="edge"/>
          <c:x val="0.33138016732283465"/>
          <c:y val="3.7037037037037035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circle"/>
          <c:size val="6"/>
          <c:spPr>
            <a:solidFill>
              <a:schemeClr val="accent1">
                <a:alpha val="85000"/>
              </a:schemeClr>
            </a:solidFill>
            <a:ln>
              <a:no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'PIVOT SUPPLIER'!$B$3</c:f>
              <c:strCache>
                <c:ptCount val="1"/>
                <c:pt idx="0">
                  <c:v>Total</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'PIVOT SUPPLIER'!$A$4:$A$10</c:f>
              <c:strCache>
                <c:ptCount val="6"/>
                <c:pt idx="0">
                  <c:v>ZEISS</c:v>
                </c:pt>
                <c:pt idx="1">
                  <c:v>ALCON</c:v>
                </c:pt>
                <c:pt idx="2">
                  <c:v>PHYSIOL</c:v>
                </c:pt>
                <c:pt idx="3">
                  <c:v>B&amp;L</c:v>
                </c:pt>
                <c:pt idx="4">
                  <c:v>CARE GROUP</c:v>
                </c:pt>
                <c:pt idx="5">
                  <c:v>J&amp;J</c:v>
                </c:pt>
              </c:strCache>
            </c:strRef>
          </c:cat>
          <c:val>
            <c:numRef>
              <c:f>'PIVOT SUPPLIER'!$B$4:$B$10</c:f>
              <c:numCache>
                <c:formatCode>0%</c:formatCode>
                <c:ptCount val="6"/>
                <c:pt idx="0">
                  <c:v>9.8732500334248532E-2</c:v>
                </c:pt>
                <c:pt idx="1">
                  <c:v>0.11917472460411101</c:v>
                </c:pt>
                <c:pt idx="2">
                  <c:v>0.12111315626719929</c:v>
                </c:pt>
                <c:pt idx="3">
                  <c:v>0.14303756641381077</c:v>
                </c:pt>
                <c:pt idx="4">
                  <c:v>0.18309246121836167</c:v>
                </c:pt>
                <c:pt idx="5">
                  <c:v>0.3348495911622687</c:v>
                </c:pt>
              </c:numCache>
            </c:numRef>
          </c:val>
          <c:extLst>
            <c:ext xmlns:c16="http://schemas.microsoft.com/office/drawing/2014/chart" uri="{C3380CC4-5D6E-409C-BE32-E72D297353CC}">
              <c16:uniqueId val="{00000000-737B-4FED-86A3-3A422B18C952}"/>
            </c:ext>
          </c:extLst>
        </c:ser>
        <c:dLbls>
          <c:showLegendKey val="0"/>
          <c:showVal val="1"/>
          <c:showCatName val="0"/>
          <c:showSerName val="0"/>
          <c:showPercent val="0"/>
          <c:showBubbleSize val="0"/>
        </c:dLbls>
        <c:gapWidth val="65"/>
        <c:shape val="box"/>
        <c:axId val="766261311"/>
        <c:axId val="896360287"/>
        <c:axId val="0"/>
      </c:bar3DChart>
      <c:catAx>
        <c:axId val="766261311"/>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896360287"/>
        <c:crosses val="autoZero"/>
        <c:auto val="1"/>
        <c:lblAlgn val="ctr"/>
        <c:lblOffset val="100"/>
        <c:noMultiLvlLbl val="0"/>
      </c:catAx>
      <c:valAx>
        <c:axId val="896360287"/>
        <c:scaling>
          <c:orientation val="minMax"/>
        </c:scaling>
        <c:delete val="0"/>
        <c:axPos val="b"/>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766261311"/>
        <c:crosses val="autoZero"/>
        <c:crossBetween val="between"/>
      </c:valAx>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[CRITERIA WIEGHTS.xlsx]PIVOT CRITERIA!PivotTable1</c:name>
    <c:fmtId val="15"/>
  </c:pivotSource>
  <c:chart>
    <c:autoTitleDeleted val="1"/>
    <c:pivotFmts>
      <c:pivotFmt>
        <c:idx val="0"/>
        <c:dLbl>
          <c:idx val="0"/>
          <c:showLegendKey val="0"/>
          <c:showVal val="1"/>
          <c:showCatName val="0"/>
          <c:showSerName val="0"/>
          <c:showPercent val="0"/>
          <c:showBubbleSize val="0"/>
          <c:extLst>
            <c:ext xmlns:c15="http://schemas.microsoft.com/office/drawing/2012/chart" uri="{CE6537A1-D6FC-4f65-9D91-7224C49458BB}"/>
          </c:extLst>
        </c:dLbl>
      </c:pivotFmt>
      <c:pivotFmt>
        <c:idx val="1"/>
        <c:dLbl>
          <c:idx val="0"/>
          <c:showLegendKey val="0"/>
          <c:showVal val="1"/>
          <c:showCatName val="0"/>
          <c:showSerName val="0"/>
          <c:showPercent val="0"/>
          <c:showBubbleSize val="0"/>
          <c:extLst>
            <c:ext xmlns:c15="http://schemas.microsoft.com/office/drawing/2012/chart" uri="{CE6537A1-D6FC-4f65-9D91-7224C49458BB}"/>
          </c:extLst>
        </c:dLbl>
      </c:pivotFmt>
      <c:pivotFmt>
        <c:idx val="2"/>
        <c:dLbl>
          <c:idx val="0"/>
          <c:showLegendKey val="0"/>
          <c:showVal val="1"/>
          <c:showCatName val="0"/>
          <c:showSerName val="0"/>
          <c:showPercent val="0"/>
          <c:showBubbleSize val="0"/>
          <c:extLst>
            <c:ext xmlns:c15="http://schemas.microsoft.com/office/drawing/2012/chart" uri="{CE6537A1-D6FC-4f65-9D91-7224C49458BB}"/>
          </c:extLst>
        </c:dLbl>
      </c:pivotFmt>
      <c:pivotFmt>
        <c:idx val="3"/>
        <c:dLbl>
          <c:idx val="0"/>
          <c:showLegendKey val="0"/>
          <c:showVal val="1"/>
          <c:showCatName val="0"/>
          <c:showSerName val="0"/>
          <c:showPercent val="0"/>
          <c:showBubbleSize val="0"/>
          <c:extLst>
            <c:ext xmlns:c15="http://schemas.microsoft.com/office/drawing/2012/chart" uri="{CE6537A1-D6FC-4f65-9D91-7224C49458BB}"/>
          </c:extLst>
        </c:dLbl>
      </c:pivotFmt>
      <c:pivotFmt>
        <c:idx val="4"/>
        <c:dLbl>
          <c:idx val="0"/>
          <c:showLegendKey val="0"/>
          <c:showVal val="1"/>
          <c:showCatName val="0"/>
          <c:showSerName val="0"/>
          <c:showPercent val="0"/>
          <c:showBubbleSize val="0"/>
          <c:extLst>
            <c:ext xmlns:c15="http://schemas.microsoft.com/office/drawing/2012/chart" uri="{CE6537A1-D6FC-4f65-9D91-7224C49458BB}"/>
          </c:extLst>
        </c:dLbl>
      </c:pivotFmt>
      <c:pivotFmt>
        <c:idx val="5"/>
        <c:dLbl>
          <c:idx val="0"/>
          <c:showLegendKey val="0"/>
          <c:showVal val="1"/>
          <c:showCatName val="0"/>
          <c:showSerName val="0"/>
          <c:showPercent val="0"/>
          <c:showBubbleSize val="0"/>
          <c:extLst>
            <c:ext xmlns:c15="http://schemas.microsoft.com/office/drawing/2012/chart" uri="{CE6537A1-D6FC-4f65-9D91-7224C49458BB}"/>
          </c:extLst>
        </c:dLbl>
      </c:pivotFmt>
      <c:pivotFmt>
        <c:idx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7"/>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8"/>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'PIVOT CRITERIA'!$B$3</c:f>
              <c:strCache>
                <c:ptCount val="1"/>
                <c:pt idx="0">
                  <c:v>Total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'PIVOT CRITERIA'!$A$4:$A$12</c:f>
              <c:strCache>
                <c:ptCount val="8"/>
                <c:pt idx="0">
                  <c:v>CUSTOMER BASE</c:v>
                </c:pt>
                <c:pt idx="1">
                  <c:v>WARANTY PERIOD</c:v>
                </c:pt>
                <c:pt idx="2">
                  <c:v>RESPONSE TO CHANGE</c:v>
                </c:pt>
                <c:pt idx="3">
                  <c:v>GEOGRAPHIC LOCATION</c:v>
                </c:pt>
                <c:pt idx="4">
                  <c:v>COST</c:v>
                </c:pt>
                <c:pt idx="5">
                  <c:v>TECHNICAL SUPPORT</c:v>
                </c:pt>
                <c:pt idx="6">
                  <c:v>ONTIME DELHIVERY</c:v>
                </c:pt>
                <c:pt idx="7">
                  <c:v>TERMS OF PAYMENT</c:v>
                </c:pt>
              </c:strCache>
            </c:strRef>
          </c:cat>
          <c:val>
            <c:numRef>
              <c:f>'PIVOT CRITERIA'!$B$4:$B$12</c:f>
              <c:numCache>
                <c:formatCode>0.000</c:formatCode>
                <c:ptCount val="8"/>
                <c:pt idx="0">
                  <c:v>6.06416435655555E-2</c:v>
                </c:pt>
                <c:pt idx="1">
                  <c:v>7.2115473993617576E-2</c:v>
                </c:pt>
                <c:pt idx="2">
                  <c:v>7.613451519643466E-2</c:v>
                </c:pt>
                <c:pt idx="3">
                  <c:v>8.0866931376277401E-2</c:v>
                </c:pt>
                <c:pt idx="4">
                  <c:v>0.11178622889986019</c:v>
                </c:pt>
                <c:pt idx="5">
                  <c:v>0.13186884852984965</c:v>
                </c:pt>
                <c:pt idx="6">
                  <c:v>0.14192250795785016</c:v>
                </c:pt>
                <c:pt idx="7">
                  <c:v>0.32466385048055479</c:v>
                </c:pt>
              </c:numCache>
            </c:numRef>
          </c:val>
          <c:extLst>
            <c:ext xmlns:c16="http://schemas.microsoft.com/office/drawing/2014/chart" uri="{C3380CC4-5D6E-409C-BE32-E72D297353CC}">
              <c16:uniqueId val="{00000000-22FC-4EAF-805F-8C8CD027F2BB}"/>
            </c:ext>
          </c:extLst>
        </c:ser>
        <c:dLbls>
          <c:showLegendKey val="0"/>
          <c:showVal val="1"/>
          <c:showCatName val="0"/>
          <c:showSerName val="0"/>
          <c:showPercent val="0"/>
          <c:showBubbleSize val="0"/>
        </c:dLbls>
        <c:gapWidth val="150"/>
        <c:shape val="box"/>
        <c:axId val="1296527279"/>
        <c:axId val="1277710383"/>
        <c:axId val="0"/>
      </c:bar3DChart>
      <c:catAx>
        <c:axId val="129652727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277710383"/>
        <c:crosses val="autoZero"/>
        <c:auto val="1"/>
        <c:lblAlgn val="ctr"/>
        <c:lblOffset val="100"/>
        <c:noMultiLvlLbl val="0"/>
      </c:catAx>
      <c:valAx>
        <c:axId val="1277710383"/>
        <c:scaling>
          <c:orientation val="minMax"/>
        </c:scaling>
        <c:delete val="0"/>
        <c:axPos val="b"/>
        <c:majorGridlines>
          <c:spPr>
            <a:ln w="9525" cap="flat" cmpd="sng" algn="ctr">
              <a:solidFill>
                <a:schemeClr val="dk1">
                  <a:lumMod val="50000"/>
                  <a:lumOff val="50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2965272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TERMS OF PAYMENT</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xForSave val="1"/>
            </c:ext>
          </c:extLst>
        </c:dLbl>
      </c:pivotFmt>
      <c:pivotFmt>
        <c:idx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xForSave val="1"/>
            </c:ext>
          </c:extLst>
        </c:dLbl>
      </c:pivotFmt>
      <c:pivotFmt>
        <c:idx val="3"/>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xForSave val="1"/>
            </c:ext>
          </c:extLst>
        </c:dLbl>
      </c:pivotFmt>
      <c:pivotFmt>
        <c:idx val="4"/>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xForSave val="1"/>
            </c:ext>
          </c:extLst>
        </c:dLbl>
      </c:pivotFmt>
      <c:pivotFmt>
        <c:idx val="5"/>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xForSave val="1"/>
            </c:ext>
          </c:extLst>
        </c:dLbl>
      </c:pivotFmt>
      <c:pivotFmt>
        <c:idx val="6"/>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xForSave val="1"/>
            </c:ext>
          </c:extLst>
        </c:dLbl>
      </c:pivotFmt>
      <c:pivotFmt>
        <c:idx val="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5704074822035667E-2"/>
          <c:y val="0.24843307427388617"/>
          <c:w val="0.82395101026886364"/>
          <c:h val="0.69586849386819893"/>
        </c:manualLayout>
      </c:layout>
      <c:pie3DChart>
        <c:varyColors val="1"/>
        <c:ser>
          <c:idx val="0"/>
          <c:order val="0"/>
          <c:tx>
            <c:v>Total</c:v>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D63B-4473-B704-5D3A82BADE38}"/>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D63B-4473-B704-5D3A82BADE38}"/>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D63B-4473-B704-5D3A82BADE38}"/>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D63B-4473-B704-5D3A82BADE38}"/>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D63B-4473-B704-5D3A82BADE38}"/>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B-D63B-4473-B704-5D3A82BADE38}"/>
              </c:ext>
            </c:extLst>
          </c:dPt>
          <c:dLbls>
            <c:dLbl>
              <c:idx val="0"/>
              <c:tx>
                <c:rich>
                  <a:bodyPr/>
                  <a:lstStyle/>
                  <a:p>
                    <a:fld id="{ABA5809C-6BB2-4B7F-8792-14DB7EFF6034}" type="CATEGORYNAME">
                      <a:rPr lang="en-US"/>
                      <a:pPr/>
                      <a:t>[CATEGORY NAME]</a:t>
                    </a:fld>
                    <a:r>
                      <a:rPr lang="en-US"/>
                      <a:t>, </a:t>
                    </a:r>
                    <a:fld id="{72020C9C-7F8D-4517-99A7-FFB771AA3D57}" type="PERCENTAGE">
                      <a:rPr lang="en-US"/>
                      <a:pPr/>
                      <a:t>[PERCENTAGE]</a:t>
                    </a:fld>
                    <a:endParaRPr lang="en-US"/>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63B-4473-B704-5D3A82BADE38}"/>
                </c:ext>
              </c:extLst>
            </c:dLbl>
            <c:dLbl>
              <c:idx val="1"/>
              <c:tx>
                <c:rich>
                  <a:bodyPr/>
                  <a:lstStyle/>
                  <a:p>
                    <a:fld id="{830F14CA-86F4-40F4-98E3-F6C12F9BACE3}" type="CATEGORYNAME">
                      <a:rPr lang="en-US"/>
                      <a:pPr/>
                      <a:t>[CATEGORY NAME]</a:t>
                    </a:fld>
                    <a:r>
                      <a:rPr lang="en-US"/>
                      <a:t>, </a:t>
                    </a:r>
                    <a:fld id="{2BE2E881-1B61-4810-B052-614E9064E057}" type="PERCENTAGE">
                      <a:rPr lang="en-US"/>
                      <a:pPr/>
                      <a:t>[PERCENTAGE]</a:t>
                    </a:fld>
                    <a:endParaRPr lang="en-US"/>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63B-4473-B704-5D3A82BADE38}"/>
                </c:ext>
              </c:extLst>
            </c:dLbl>
            <c:dLbl>
              <c:idx val="3"/>
              <c:tx>
                <c:rich>
                  <a:bodyPr/>
                  <a:lstStyle/>
                  <a:p>
                    <a:fld id="{741031DD-494E-4C6C-A599-84DD0B4F0B32}" type="CATEGORYNAME">
                      <a:rPr lang="en-US"/>
                      <a:pPr/>
                      <a:t>[CATEGORY NAME]</a:t>
                    </a:fld>
                    <a:r>
                      <a:rPr lang="en-US"/>
                      <a:t>, </a:t>
                    </a:r>
                    <a:fld id="{B31C3AA8-A024-4130-AAB9-1DFC77D14FB6}" type="PERCENTAGE">
                      <a:rPr lang="en-US"/>
                      <a:pPr/>
                      <a:t>[PERCENTAGE]</a:t>
                    </a:fld>
                    <a:endParaRPr lang="en-US"/>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63B-4473-B704-5D3A82BADE3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Lit>
              <c:ptCount val="6"/>
              <c:pt idx="0">
                <c:v>ALCON</c:v>
              </c:pt>
              <c:pt idx="1">
                <c:v>B&amp;L</c:v>
              </c:pt>
              <c:pt idx="2">
                <c:v>CARE GROUP</c:v>
              </c:pt>
              <c:pt idx="3">
                <c:v>J&amp;J</c:v>
              </c:pt>
              <c:pt idx="4">
                <c:v>PHYSIOL</c:v>
              </c:pt>
              <c:pt idx="5">
                <c:v>ZEISS</c:v>
              </c:pt>
            </c:strLit>
          </c:cat>
          <c:val>
            <c:numLit>
              <c:formatCode>General</c:formatCode>
              <c:ptCount val="6"/>
              <c:pt idx="0">
                <c:v>4.820024713628001E-2</c:v>
              </c:pt>
              <c:pt idx="1">
                <c:v>0.10590294046221767</c:v>
              </c:pt>
              <c:pt idx="2">
                <c:v>0.3759063695465531</c:v>
              </c:pt>
              <c:pt idx="3">
                <c:v>0.28187675522545325</c:v>
              </c:pt>
              <c:pt idx="4">
                <c:v>0.13754608229817844</c:v>
              </c:pt>
              <c:pt idx="5">
                <c:v>5.056760533131751E-2</c:v>
              </c:pt>
            </c:numLit>
          </c:val>
          <c:extLst>
            <c:ext xmlns:c16="http://schemas.microsoft.com/office/drawing/2014/chart" uri="{C3380CC4-5D6E-409C-BE32-E72D297353CC}">
              <c16:uniqueId val="{0000000C-D63B-4473-B704-5D3A82BADE38}"/>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ONTIME DELIVERY</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3"/>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4"/>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5"/>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6"/>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0344931416044799E-2"/>
          <c:y val="0.22936176590104124"/>
          <c:w val="0.82395097810290463"/>
          <c:h val="0.69586849386819893"/>
        </c:manualLayout>
      </c:layout>
      <c:pie3DChart>
        <c:varyColors val="1"/>
        <c:ser>
          <c:idx val="0"/>
          <c:order val="0"/>
          <c:tx>
            <c:v>Total</c:v>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C951-40C0-B1C4-048D2695890A}"/>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C951-40C0-B1C4-048D2695890A}"/>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C951-40C0-B1C4-048D2695890A}"/>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C951-40C0-B1C4-048D2695890A}"/>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C951-40C0-B1C4-048D2695890A}"/>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B-C951-40C0-B1C4-048D2695890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Lit>
              <c:ptCount val="6"/>
              <c:pt idx="0">
                <c:v>ALCON</c:v>
              </c:pt>
              <c:pt idx="1">
                <c:v>B&amp;L</c:v>
              </c:pt>
              <c:pt idx="2">
                <c:v>CARE GROUP</c:v>
              </c:pt>
              <c:pt idx="3">
                <c:v>J&amp;J</c:v>
              </c:pt>
              <c:pt idx="4">
                <c:v>PHYSIOL</c:v>
              </c:pt>
              <c:pt idx="5">
                <c:v>ZEISS</c:v>
              </c:pt>
            </c:strLit>
          </c:cat>
          <c:val>
            <c:numLit>
              <c:formatCode>General</c:formatCode>
              <c:ptCount val="6"/>
              <c:pt idx="0">
                <c:v>7.4396533938840076E-2</c:v>
              </c:pt>
              <c:pt idx="1">
                <c:v>0.1183419002047548</c:v>
              </c:pt>
              <c:pt idx="2">
                <c:v>0.26748226650251195</c:v>
              </c:pt>
              <c:pt idx="3">
                <c:v>0.34977599061422071</c:v>
              </c:pt>
              <c:pt idx="4">
                <c:v>0.13518747385560148</c:v>
              </c:pt>
              <c:pt idx="5">
                <c:v>5.4815834884071081E-2</c:v>
              </c:pt>
            </c:numLit>
          </c:val>
          <c:extLst>
            <c:ext xmlns:c16="http://schemas.microsoft.com/office/drawing/2014/chart" uri="{C3380CC4-5D6E-409C-BE32-E72D297353CC}">
              <c16:uniqueId val="{0000000C-C951-40C0-B1C4-048D2695890A}"/>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TECHNICAL SUPPORT</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3"/>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4"/>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5"/>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6"/>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8024510948547685E-2"/>
          <c:y val="0.24843307427388617"/>
          <c:w val="0.82395097810290463"/>
          <c:h val="0.69586849386819893"/>
        </c:manualLayout>
      </c:layout>
      <c:pie3DChart>
        <c:varyColors val="1"/>
        <c:ser>
          <c:idx val="0"/>
          <c:order val="0"/>
          <c:tx>
            <c:v>Total</c:v>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87C7-4736-8596-23850FB081F0}"/>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87C7-4736-8596-23850FB081F0}"/>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87C7-4736-8596-23850FB081F0}"/>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87C7-4736-8596-23850FB081F0}"/>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87C7-4736-8596-23850FB081F0}"/>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B-87C7-4736-8596-23850FB081F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Lit>
              <c:ptCount val="6"/>
              <c:pt idx="0">
                <c:v>ALCON</c:v>
              </c:pt>
              <c:pt idx="1">
                <c:v>B&amp;L</c:v>
              </c:pt>
              <c:pt idx="2">
                <c:v>CARE GROUP</c:v>
              </c:pt>
              <c:pt idx="3">
                <c:v>J&amp;J</c:v>
              </c:pt>
              <c:pt idx="4">
                <c:v>PHYSIOL</c:v>
              </c:pt>
              <c:pt idx="5">
                <c:v>ZEISS</c:v>
              </c:pt>
            </c:strLit>
          </c:cat>
          <c:val>
            <c:numLit>
              <c:formatCode>General</c:formatCode>
              <c:ptCount val="6"/>
              <c:pt idx="0">
                <c:v>7.791842172538635E-2</c:v>
              </c:pt>
              <c:pt idx="1">
                <c:v>0.13495866527394779</c:v>
              </c:pt>
              <c:pt idx="2">
                <c:v>9.3575112139005198E-2</c:v>
              </c:pt>
              <c:pt idx="3">
                <c:v>0.45079458617647361</c:v>
              </c:pt>
              <c:pt idx="4">
                <c:v>0.18316708926586955</c:v>
              </c:pt>
              <c:pt idx="5">
                <c:v>5.9586125419317307E-2</c:v>
              </c:pt>
            </c:numLit>
          </c:val>
          <c:extLst>
            <c:ext xmlns:c16="http://schemas.microsoft.com/office/drawing/2014/chart" uri="{C3380CC4-5D6E-409C-BE32-E72D297353CC}">
              <c16:uniqueId val="{0000000C-87C7-4736-8596-23850FB081F0}"/>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COST</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3"/>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4"/>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5"/>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6"/>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8024527031533059E-2"/>
          <c:y val="0.24859442913400012"/>
          <c:w val="0.82395094593693385"/>
          <c:h val="0.67435776223507393"/>
        </c:manualLayout>
      </c:layout>
      <c:pie3DChart>
        <c:varyColors val="1"/>
        <c:ser>
          <c:idx val="0"/>
          <c:order val="0"/>
          <c:tx>
            <c:v>Total</c:v>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D4B9-4B8B-ADF7-A6A62A4B0862}"/>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D4B9-4B8B-ADF7-A6A62A4B0862}"/>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D4B9-4B8B-ADF7-A6A62A4B0862}"/>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D4B9-4B8B-ADF7-A6A62A4B0862}"/>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D4B9-4B8B-ADF7-A6A62A4B0862}"/>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B-D4B9-4B8B-ADF7-A6A62A4B0862}"/>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Lit>
              <c:ptCount val="6"/>
              <c:pt idx="0">
                <c:v>ALCON</c:v>
              </c:pt>
              <c:pt idx="1">
                <c:v>B&amp;L</c:v>
              </c:pt>
              <c:pt idx="2">
                <c:v>CARE GROUP</c:v>
              </c:pt>
              <c:pt idx="3">
                <c:v>J&amp;J</c:v>
              </c:pt>
              <c:pt idx="4">
                <c:v>PHYSIOL</c:v>
              </c:pt>
              <c:pt idx="5">
                <c:v>ZEISS</c:v>
              </c:pt>
            </c:strLit>
          </c:cat>
          <c:val>
            <c:numLit>
              <c:formatCode>General</c:formatCode>
              <c:ptCount val="6"/>
              <c:pt idx="0">
                <c:v>4.8354857168347969E-2</c:v>
              </c:pt>
              <c:pt idx="1">
                <c:v>0.21393589026501189</c:v>
              </c:pt>
              <c:pt idx="2">
                <c:v>0.37054783150148063</c:v>
              </c:pt>
              <c:pt idx="3">
                <c:v>0.21624949534143806</c:v>
              </c:pt>
              <c:pt idx="4">
                <c:v>0.10812474767071903</c:v>
              </c:pt>
              <c:pt idx="5">
                <c:v>4.2787178053002389E-2</c:v>
              </c:pt>
            </c:numLit>
          </c:val>
          <c:extLst>
            <c:ext xmlns:c16="http://schemas.microsoft.com/office/drawing/2014/chart" uri="{C3380CC4-5D6E-409C-BE32-E72D297353CC}">
              <c16:uniqueId val="{0000000C-D4B9-4B8B-ADF7-A6A62A4B0862}"/>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GEOGRAPHICAL LOCATION</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3"/>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4"/>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5"/>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6"/>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v>Total</c:v>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525C-4CD8-952E-EFC10E92BB9B}"/>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525C-4CD8-952E-EFC10E92BB9B}"/>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525C-4CD8-952E-EFC10E92BB9B}"/>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525C-4CD8-952E-EFC10E92BB9B}"/>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525C-4CD8-952E-EFC10E92BB9B}"/>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B-525C-4CD8-952E-EFC10E92BB9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Lit>
              <c:ptCount val="6"/>
              <c:pt idx="0">
                <c:v>ALCON</c:v>
              </c:pt>
              <c:pt idx="1">
                <c:v>B&amp;L</c:v>
              </c:pt>
              <c:pt idx="2">
                <c:v>CARE GROUP</c:v>
              </c:pt>
              <c:pt idx="3">
                <c:v>J&amp;J</c:v>
              </c:pt>
              <c:pt idx="4">
                <c:v>PHYSIOL</c:v>
              </c:pt>
              <c:pt idx="5">
                <c:v>ZEISS</c:v>
              </c:pt>
            </c:strLit>
          </c:cat>
          <c:val>
            <c:numLit>
              <c:formatCode>General</c:formatCode>
              <c:ptCount val="6"/>
              <c:pt idx="0">
                <c:v>0.13348058942488303</c:v>
              </c:pt>
              <c:pt idx="1">
                <c:v>0.21608777611024862</c:v>
              </c:pt>
              <c:pt idx="2">
                <c:v>4.0425054631221154E-2</c:v>
              </c:pt>
              <c:pt idx="3">
                <c:v>0.38090535275336956</c:v>
              </c:pt>
              <c:pt idx="4">
                <c:v>6.8799454441260358E-2</c:v>
              </c:pt>
              <c:pt idx="5">
                <c:v>0.16030177263901718</c:v>
              </c:pt>
            </c:numLit>
          </c:val>
          <c:extLst>
            <c:ext xmlns:c16="http://schemas.microsoft.com/office/drawing/2014/chart" uri="{C3380CC4-5D6E-409C-BE32-E72D297353CC}">
              <c16:uniqueId val="{0000000C-525C-4CD8-952E-EFC10E92BB9B}"/>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RESPONSE TO CHANGE</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3"/>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4"/>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5"/>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6"/>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v>Total</c:v>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EDBD-44B9-996C-A7C3EEDDADD1}"/>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EDBD-44B9-996C-A7C3EEDDADD1}"/>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EDBD-44B9-996C-A7C3EEDDADD1}"/>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EDBD-44B9-996C-A7C3EEDDADD1}"/>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EDBD-44B9-996C-A7C3EEDDADD1}"/>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B-EDBD-44B9-996C-A7C3EEDDADD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Lit>
              <c:ptCount val="6"/>
              <c:pt idx="0">
                <c:v>ALCON</c:v>
              </c:pt>
              <c:pt idx="1">
                <c:v>B&amp;L</c:v>
              </c:pt>
              <c:pt idx="2">
                <c:v>CARE GROUP</c:v>
              </c:pt>
              <c:pt idx="3">
                <c:v>J&amp;J</c:v>
              </c:pt>
              <c:pt idx="4">
                <c:v>PHYSIOL</c:v>
              </c:pt>
              <c:pt idx="5">
                <c:v>ZEISS</c:v>
              </c:pt>
            </c:strLit>
          </c:cat>
          <c:val>
            <c:numLit>
              <c:formatCode>General</c:formatCode>
              <c:ptCount val="6"/>
              <c:pt idx="0">
                <c:v>0.10325103729876531</c:v>
              </c:pt>
              <c:pt idx="1">
                <c:v>0.11046964709328577</c:v>
              </c:pt>
              <c:pt idx="2">
                <c:v>0.17883604253565075</c:v>
              </c:pt>
              <c:pt idx="3">
                <c:v>0.34092741353342865</c:v>
              </c:pt>
              <c:pt idx="4">
                <c:v>0.17883604253565075</c:v>
              </c:pt>
              <c:pt idx="5">
                <c:v>8.7679817003218793E-2</c:v>
              </c:pt>
            </c:numLit>
          </c:val>
          <c:extLst>
            <c:ext xmlns:c16="http://schemas.microsoft.com/office/drawing/2014/chart" uri="{C3380CC4-5D6E-409C-BE32-E72D297353CC}">
              <c16:uniqueId val="{0000000C-EDBD-44B9-996C-A7C3EEDDADD1}"/>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WARRANTY</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3"/>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4"/>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5"/>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6"/>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v>Total</c:v>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3160-4A26-B22C-7543689463C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3160-4A26-B22C-7543689463C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3160-4A26-B22C-7543689463C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3160-4A26-B22C-7543689463CC}"/>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3160-4A26-B22C-7543689463CC}"/>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B-3160-4A26-B22C-7543689463C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Lit>
              <c:ptCount val="6"/>
              <c:pt idx="0">
                <c:v>ALCON</c:v>
              </c:pt>
              <c:pt idx="1">
                <c:v>B&amp;L</c:v>
              </c:pt>
              <c:pt idx="2">
                <c:v>CARE GROUP</c:v>
              </c:pt>
              <c:pt idx="3">
                <c:v>J&amp;J</c:v>
              </c:pt>
              <c:pt idx="4">
                <c:v>PHYSIOL</c:v>
              </c:pt>
              <c:pt idx="5">
                <c:v>ZEISS</c:v>
              </c:pt>
            </c:strLit>
          </c:cat>
          <c:val>
            <c:numLit>
              <c:formatCode>General</c:formatCode>
              <c:ptCount val="6"/>
              <c:pt idx="0">
                <c:v>0.22528391118383589</c:v>
              </c:pt>
              <c:pt idx="1">
                <c:v>0.1239785141792441</c:v>
              </c:pt>
              <c:pt idx="2">
                <c:v>8.1937533432279122E-2</c:v>
              </c:pt>
              <c:pt idx="3">
                <c:v>0.30970446944338015</c:v>
              </c:pt>
              <c:pt idx="4">
                <c:v>9.1971771609813749E-2</c:v>
              </c:pt>
              <c:pt idx="5">
                <c:v>0.16712380015144693</c:v>
              </c:pt>
            </c:numLit>
          </c:val>
          <c:extLst>
            <c:ext xmlns:c16="http://schemas.microsoft.com/office/drawing/2014/chart" uri="{C3380CC4-5D6E-409C-BE32-E72D297353CC}">
              <c16:uniqueId val="{0000000C-3160-4A26-B22C-7543689463CC}"/>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CUSTOMER BASE</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3"/>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4"/>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5"/>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6"/>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xForSave val="1"/>
            </c:ext>
          </c:extLst>
        </c:dLbl>
      </c:pivotFmt>
      <c:pivotFmt>
        <c:idx val="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1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5"/>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7"/>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8"/>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29"/>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3"/>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
        <c:idx val="34"/>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v>Total</c:v>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A280-4994-B5C3-2DDAAE7F37C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A280-4994-B5C3-2DDAAE7F37C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A280-4994-B5C3-2DDAAE7F37C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A280-4994-B5C3-2DDAAE7F37CC}"/>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9-A280-4994-B5C3-2DDAAE7F37CC}"/>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B-A280-4994-B5C3-2DDAAE7F37C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Lit>
              <c:ptCount val="6"/>
              <c:pt idx="0">
                <c:v>ALCON</c:v>
              </c:pt>
              <c:pt idx="1">
                <c:v>B&amp;L</c:v>
              </c:pt>
              <c:pt idx="2">
                <c:v>CARE GROUP</c:v>
              </c:pt>
              <c:pt idx="3">
                <c:v>J&amp;J</c:v>
              </c:pt>
              <c:pt idx="4">
                <c:v>PHYSIOL</c:v>
              </c:pt>
              <c:pt idx="5">
                <c:v>ZEISS</c:v>
              </c:pt>
            </c:strLit>
          </c:cat>
          <c:val>
            <c:numLit>
              <c:formatCode>General</c:formatCode>
              <c:ptCount val="6"/>
              <c:pt idx="0">
                <c:v>0.26168678936429585</c:v>
              </c:pt>
              <c:pt idx="1">
                <c:v>0.10497355986408806</c:v>
              </c:pt>
              <c:pt idx="2">
                <c:v>4.6945603139248906E-2</c:v>
              </c:pt>
              <c:pt idx="3">
                <c:v>0.34219747416299062</c:v>
              </c:pt>
              <c:pt idx="4">
                <c:v>6.9377138674477298E-2</c:v>
              </c:pt>
              <c:pt idx="5">
                <c:v>0.17481943479489928</c:v>
              </c:pt>
            </c:numLit>
          </c:val>
          <c:extLst>
            <c:ext xmlns:c16="http://schemas.microsoft.com/office/drawing/2014/chart" uri="{C3380CC4-5D6E-409C-BE32-E72D297353CC}">
              <c16:uniqueId val="{0000000C-A280-4994-B5C3-2DDAAE7F37CC}"/>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6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53AD82-4CB6-458E-9AA3-0A330F051D29}" type="doc">
      <dgm:prSet loTypeId="urn:microsoft.com/office/officeart/2005/8/layout/target1" loCatId="relationship" qsTypeId="urn:microsoft.com/office/officeart/2005/8/quickstyle/simple4" qsCatId="simple" csTypeId="urn:microsoft.com/office/officeart/2005/8/colors/accent2_4" csCatId="accent2" phldr="1"/>
      <dgm:spPr/>
      <dgm:t>
        <a:bodyPr/>
        <a:lstStyle/>
        <a:p>
          <a:endParaRPr lang="en-IN"/>
        </a:p>
      </dgm:t>
    </dgm:pt>
    <dgm:pt modelId="{FB8D7811-CA1E-463C-8A3D-CFC3C0213B76}">
      <dgm:prSet custT="1"/>
      <dgm:spPr/>
      <dgm:t>
        <a:bodyPr/>
        <a:lstStyle/>
        <a:p>
          <a:r>
            <a:rPr lang="en-IN" sz="1200" b="1" dirty="0">
              <a:latin typeface="Times New Roman" panose="02020603050405020304" pitchFamily="18" charset="0"/>
              <a:cs typeface="Times New Roman" panose="02020603050405020304" pitchFamily="18" charset="0"/>
            </a:rPr>
            <a:t>IOLs</a:t>
          </a:r>
        </a:p>
      </dgm:t>
    </dgm:pt>
    <dgm:pt modelId="{FB4BAC29-AC40-4454-9AB7-5CCFC088F66A}" type="parTrans" cxnId="{895D054E-FCB6-4FFB-9C9D-985F90730DA3}">
      <dgm:prSet/>
      <dgm:spPr/>
      <dgm:t>
        <a:bodyPr/>
        <a:lstStyle/>
        <a:p>
          <a:endParaRPr lang="en-IN"/>
        </a:p>
      </dgm:t>
    </dgm:pt>
    <dgm:pt modelId="{3107AC59-51F7-48B7-9194-2CF62BA7B3CB}" type="sibTrans" cxnId="{895D054E-FCB6-4FFB-9C9D-985F90730DA3}">
      <dgm:prSet/>
      <dgm:spPr/>
      <dgm:t>
        <a:bodyPr/>
        <a:lstStyle/>
        <a:p>
          <a:endParaRPr lang="en-IN"/>
        </a:p>
      </dgm:t>
    </dgm:pt>
    <dgm:pt modelId="{CB57D880-F2D2-4424-A984-B146B506DA11}">
      <dgm:prSet custT="1"/>
      <dgm:spPr/>
      <dgm:t>
        <a:bodyPr/>
        <a:lstStyle/>
        <a:p>
          <a:r>
            <a:rPr lang="en-IN" sz="1200" b="1" dirty="0">
              <a:latin typeface="Times New Roman" panose="02020603050405020304" pitchFamily="18" charset="0"/>
              <a:cs typeface="Times New Roman" panose="02020603050405020304" pitchFamily="18" charset="0"/>
            </a:rPr>
            <a:t>MEDICINES</a:t>
          </a:r>
        </a:p>
      </dgm:t>
    </dgm:pt>
    <dgm:pt modelId="{94FB381F-312F-4FC4-85CC-DBF0D62ADFAF}" type="parTrans" cxnId="{4BCA94EC-2622-4C62-953C-3F55875B9B3F}">
      <dgm:prSet/>
      <dgm:spPr/>
      <dgm:t>
        <a:bodyPr/>
        <a:lstStyle/>
        <a:p>
          <a:endParaRPr lang="en-IN"/>
        </a:p>
      </dgm:t>
    </dgm:pt>
    <dgm:pt modelId="{12EF7E98-5F76-4C24-887B-3F930096C3DE}" type="sibTrans" cxnId="{4BCA94EC-2622-4C62-953C-3F55875B9B3F}">
      <dgm:prSet/>
      <dgm:spPr/>
      <dgm:t>
        <a:bodyPr/>
        <a:lstStyle/>
        <a:p>
          <a:endParaRPr lang="en-IN"/>
        </a:p>
      </dgm:t>
    </dgm:pt>
    <dgm:pt modelId="{D1328CD9-0B6F-4B69-AB49-DA64C431C512}">
      <dgm:prSet custT="1"/>
      <dgm:spPr/>
      <dgm:t>
        <a:bodyPr/>
        <a:lstStyle/>
        <a:p>
          <a:r>
            <a:rPr lang="en-IN" sz="1200" b="1" dirty="0">
              <a:latin typeface="Times New Roman" panose="02020603050405020304" pitchFamily="18" charset="0"/>
              <a:cs typeface="Times New Roman" panose="02020603050405020304" pitchFamily="18" charset="0"/>
            </a:rPr>
            <a:t>CONSUMABLES </a:t>
          </a:r>
        </a:p>
      </dgm:t>
    </dgm:pt>
    <dgm:pt modelId="{84AAC133-A33E-41E5-BBCC-E74D5961023B}" type="parTrans" cxnId="{390A606D-6CCA-44E9-BC3C-DB6AEAF45F9C}">
      <dgm:prSet/>
      <dgm:spPr/>
      <dgm:t>
        <a:bodyPr/>
        <a:lstStyle/>
        <a:p>
          <a:endParaRPr lang="en-IN"/>
        </a:p>
      </dgm:t>
    </dgm:pt>
    <dgm:pt modelId="{56042AFE-5DBE-473D-9A97-2D900AF43EA4}" type="sibTrans" cxnId="{390A606D-6CCA-44E9-BC3C-DB6AEAF45F9C}">
      <dgm:prSet/>
      <dgm:spPr/>
      <dgm:t>
        <a:bodyPr/>
        <a:lstStyle/>
        <a:p>
          <a:endParaRPr lang="en-IN"/>
        </a:p>
      </dgm:t>
    </dgm:pt>
    <dgm:pt modelId="{D5F0F4F0-A6F1-4DA0-917B-23BADDC682B6}">
      <dgm:prSet custT="1"/>
      <dgm:spPr/>
      <dgm:t>
        <a:bodyPr/>
        <a:lstStyle/>
        <a:p>
          <a:r>
            <a:rPr lang="en-IN" sz="1200" b="1" dirty="0">
              <a:latin typeface="Times New Roman" panose="02020603050405020304" pitchFamily="18" charset="0"/>
              <a:cs typeface="Times New Roman" panose="02020603050405020304" pitchFamily="18" charset="0"/>
            </a:rPr>
            <a:t>OPTICAL</a:t>
          </a:r>
        </a:p>
      </dgm:t>
    </dgm:pt>
    <dgm:pt modelId="{CE7C7F10-85DD-4F01-B2ED-217119A3532C}" type="parTrans" cxnId="{1E0562E3-3664-4F7F-8882-BF38B2CA12C9}">
      <dgm:prSet/>
      <dgm:spPr/>
      <dgm:t>
        <a:bodyPr/>
        <a:lstStyle/>
        <a:p>
          <a:endParaRPr lang="en-IN"/>
        </a:p>
      </dgm:t>
    </dgm:pt>
    <dgm:pt modelId="{7EE21C21-8E4A-42EF-A68F-22814A9ECD5E}" type="sibTrans" cxnId="{1E0562E3-3664-4F7F-8882-BF38B2CA12C9}">
      <dgm:prSet/>
      <dgm:spPr/>
      <dgm:t>
        <a:bodyPr/>
        <a:lstStyle/>
        <a:p>
          <a:endParaRPr lang="en-IN"/>
        </a:p>
      </dgm:t>
    </dgm:pt>
    <dgm:pt modelId="{6FF47433-D8CF-49A6-967F-DBB257597F7F}" type="pres">
      <dgm:prSet presAssocID="{BF53AD82-4CB6-458E-9AA3-0A330F051D29}" presName="composite" presStyleCnt="0">
        <dgm:presLayoutVars>
          <dgm:chMax val="5"/>
          <dgm:dir/>
          <dgm:resizeHandles val="exact"/>
        </dgm:presLayoutVars>
      </dgm:prSet>
      <dgm:spPr/>
    </dgm:pt>
    <dgm:pt modelId="{71F594E1-8DD4-40EA-B0AA-28027010C44A}" type="pres">
      <dgm:prSet presAssocID="{FB8D7811-CA1E-463C-8A3D-CFC3C0213B76}" presName="circle1" presStyleLbl="lnNode1" presStyleIdx="0" presStyleCnt="4"/>
      <dgm:spPr/>
    </dgm:pt>
    <dgm:pt modelId="{4F6A4422-2BED-4F77-BFE9-B82214C796F4}" type="pres">
      <dgm:prSet presAssocID="{FB8D7811-CA1E-463C-8A3D-CFC3C0213B76}" presName="text1" presStyleLbl="revTx" presStyleIdx="0" presStyleCnt="4">
        <dgm:presLayoutVars>
          <dgm:bulletEnabled val="1"/>
        </dgm:presLayoutVars>
      </dgm:prSet>
      <dgm:spPr/>
    </dgm:pt>
    <dgm:pt modelId="{01CE432D-6E5D-48F4-B813-B38982825B70}" type="pres">
      <dgm:prSet presAssocID="{FB8D7811-CA1E-463C-8A3D-CFC3C0213B76}" presName="line1" presStyleLbl="callout" presStyleIdx="0" presStyleCnt="8"/>
      <dgm:spPr/>
    </dgm:pt>
    <dgm:pt modelId="{E0F58D50-0709-44A0-B9A2-D6564D83BEDD}" type="pres">
      <dgm:prSet presAssocID="{FB8D7811-CA1E-463C-8A3D-CFC3C0213B76}" presName="d1" presStyleLbl="callout" presStyleIdx="1" presStyleCnt="8"/>
      <dgm:spPr/>
    </dgm:pt>
    <dgm:pt modelId="{51302B5A-6A0A-4EB2-B499-78FB3EB54067}" type="pres">
      <dgm:prSet presAssocID="{CB57D880-F2D2-4424-A984-B146B506DA11}" presName="circle2" presStyleLbl="lnNode1" presStyleIdx="1" presStyleCnt="4"/>
      <dgm:spPr/>
    </dgm:pt>
    <dgm:pt modelId="{4B133012-7633-4973-9A9F-0FE499EAF9F8}" type="pres">
      <dgm:prSet presAssocID="{CB57D880-F2D2-4424-A984-B146B506DA11}" presName="text2" presStyleLbl="revTx" presStyleIdx="1" presStyleCnt="4">
        <dgm:presLayoutVars>
          <dgm:bulletEnabled val="1"/>
        </dgm:presLayoutVars>
      </dgm:prSet>
      <dgm:spPr/>
    </dgm:pt>
    <dgm:pt modelId="{6E5BEE76-7724-4AE4-89A4-9E07255FF9D1}" type="pres">
      <dgm:prSet presAssocID="{CB57D880-F2D2-4424-A984-B146B506DA11}" presName="line2" presStyleLbl="callout" presStyleIdx="2" presStyleCnt="8"/>
      <dgm:spPr/>
    </dgm:pt>
    <dgm:pt modelId="{2206E5B8-BF2B-4687-AF3A-5F5A64395DBC}" type="pres">
      <dgm:prSet presAssocID="{CB57D880-F2D2-4424-A984-B146B506DA11}" presName="d2" presStyleLbl="callout" presStyleIdx="3" presStyleCnt="8"/>
      <dgm:spPr/>
    </dgm:pt>
    <dgm:pt modelId="{488876D1-6A5C-4E1D-93BE-8033983C1344}" type="pres">
      <dgm:prSet presAssocID="{D1328CD9-0B6F-4B69-AB49-DA64C431C512}" presName="circle3" presStyleLbl="lnNode1" presStyleIdx="2" presStyleCnt="4"/>
      <dgm:spPr/>
    </dgm:pt>
    <dgm:pt modelId="{DA927827-D966-48F1-8894-DF81209E9DC3}" type="pres">
      <dgm:prSet presAssocID="{D1328CD9-0B6F-4B69-AB49-DA64C431C512}" presName="text3" presStyleLbl="revTx" presStyleIdx="2" presStyleCnt="4" custScaleX="120138">
        <dgm:presLayoutVars>
          <dgm:bulletEnabled val="1"/>
        </dgm:presLayoutVars>
      </dgm:prSet>
      <dgm:spPr/>
    </dgm:pt>
    <dgm:pt modelId="{3AC5DA17-937B-4280-8168-CC062C3E15DC}" type="pres">
      <dgm:prSet presAssocID="{D1328CD9-0B6F-4B69-AB49-DA64C431C512}" presName="line3" presStyleLbl="callout" presStyleIdx="4" presStyleCnt="8"/>
      <dgm:spPr/>
    </dgm:pt>
    <dgm:pt modelId="{FA1AA726-2019-495F-84A4-BFF97BFF548B}" type="pres">
      <dgm:prSet presAssocID="{D1328CD9-0B6F-4B69-AB49-DA64C431C512}" presName="d3" presStyleLbl="callout" presStyleIdx="5" presStyleCnt="8"/>
      <dgm:spPr/>
    </dgm:pt>
    <dgm:pt modelId="{30529AA1-DC1F-4BE0-8253-3938585AF8CE}" type="pres">
      <dgm:prSet presAssocID="{D5F0F4F0-A6F1-4DA0-917B-23BADDC682B6}" presName="circle4" presStyleLbl="lnNode1" presStyleIdx="3" presStyleCnt="4"/>
      <dgm:spPr/>
    </dgm:pt>
    <dgm:pt modelId="{C4AF364C-9953-440B-8E54-429E5BBDA6BC}" type="pres">
      <dgm:prSet presAssocID="{D5F0F4F0-A6F1-4DA0-917B-23BADDC682B6}" presName="text4" presStyleLbl="revTx" presStyleIdx="3" presStyleCnt="4">
        <dgm:presLayoutVars>
          <dgm:bulletEnabled val="1"/>
        </dgm:presLayoutVars>
      </dgm:prSet>
      <dgm:spPr/>
    </dgm:pt>
    <dgm:pt modelId="{965FF134-FC25-422E-B589-1C54AFE69DFE}" type="pres">
      <dgm:prSet presAssocID="{D5F0F4F0-A6F1-4DA0-917B-23BADDC682B6}" presName="line4" presStyleLbl="callout" presStyleIdx="6" presStyleCnt="8"/>
      <dgm:spPr/>
    </dgm:pt>
    <dgm:pt modelId="{6D477B5C-EE7F-4A8C-B2BA-CE6E2A92BCA0}" type="pres">
      <dgm:prSet presAssocID="{D5F0F4F0-A6F1-4DA0-917B-23BADDC682B6}" presName="d4" presStyleLbl="callout" presStyleIdx="7" presStyleCnt="8"/>
      <dgm:spPr/>
    </dgm:pt>
  </dgm:ptLst>
  <dgm:cxnLst>
    <dgm:cxn modelId="{390A606D-6CCA-44E9-BC3C-DB6AEAF45F9C}" srcId="{BF53AD82-4CB6-458E-9AA3-0A330F051D29}" destId="{D1328CD9-0B6F-4B69-AB49-DA64C431C512}" srcOrd="2" destOrd="0" parTransId="{84AAC133-A33E-41E5-BBCC-E74D5961023B}" sibTransId="{56042AFE-5DBE-473D-9A97-2D900AF43EA4}"/>
    <dgm:cxn modelId="{895D054E-FCB6-4FFB-9C9D-985F90730DA3}" srcId="{BF53AD82-4CB6-458E-9AA3-0A330F051D29}" destId="{FB8D7811-CA1E-463C-8A3D-CFC3C0213B76}" srcOrd="0" destOrd="0" parTransId="{FB4BAC29-AC40-4454-9AB7-5CCFC088F66A}" sibTransId="{3107AC59-51F7-48B7-9194-2CF62BA7B3CB}"/>
    <dgm:cxn modelId="{F8DDED4F-BE0C-4DCB-BD5D-32BAC9CBFDD3}" type="presOf" srcId="{BF53AD82-4CB6-458E-9AA3-0A330F051D29}" destId="{6FF47433-D8CF-49A6-967F-DBB257597F7F}" srcOrd="0" destOrd="0" presId="urn:microsoft.com/office/officeart/2005/8/layout/target1"/>
    <dgm:cxn modelId="{9D3B5D87-9DA5-427A-BF6C-5CB285CCF757}" type="presOf" srcId="{FB8D7811-CA1E-463C-8A3D-CFC3C0213B76}" destId="{4F6A4422-2BED-4F77-BFE9-B82214C796F4}" srcOrd="0" destOrd="0" presId="urn:microsoft.com/office/officeart/2005/8/layout/target1"/>
    <dgm:cxn modelId="{AE4A128D-A2CF-4B37-88D3-30341BAED5D4}" type="presOf" srcId="{D1328CD9-0B6F-4B69-AB49-DA64C431C512}" destId="{DA927827-D966-48F1-8894-DF81209E9DC3}" srcOrd="0" destOrd="0" presId="urn:microsoft.com/office/officeart/2005/8/layout/target1"/>
    <dgm:cxn modelId="{E89443AA-90A3-4A40-BE67-7988A9819C84}" type="presOf" srcId="{CB57D880-F2D2-4424-A984-B146B506DA11}" destId="{4B133012-7633-4973-9A9F-0FE499EAF9F8}" srcOrd="0" destOrd="0" presId="urn:microsoft.com/office/officeart/2005/8/layout/target1"/>
    <dgm:cxn modelId="{115115B2-22F9-479F-B6B8-A68F5D5DA810}" type="presOf" srcId="{D5F0F4F0-A6F1-4DA0-917B-23BADDC682B6}" destId="{C4AF364C-9953-440B-8E54-429E5BBDA6BC}" srcOrd="0" destOrd="0" presId="urn:microsoft.com/office/officeart/2005/8/layout/target1"/>
    <dgm:cxn modelId="{1E0562E3-3664-4F7F-8882-BF38B2CA12C9}" srcId="{BF53AD82-4CB6-458E-9AA3-0A330F051D29}" destId="{D5F0F4F0-A6F1-4DA0-917B-23BADDC682B6}" srcOrd="3" destOrd="0" parTransId="{CE7C7F10-85DD-4F01-B2ED-217119A3532C}" sibTransId="{7EE21C21-8E4A-42EF-A68F-22814A9ECD5E}"/>
    <dgm:cxn modelId="{4BCA94EC-2622-4C62-953C-3F55875B9B3F}" srcId="{BF53AD82-4CB6-458E-9AA3-0A330F051D29}" destId="{CB57D880-F2D2-4424-A984-B146B506DA11}" srcOrd="1" destOrd="0" parTransId="{94FB381F-312F-4FC4-85CC-DBF0D62ADFAF}" sibTransId="{12EF7E98-5F76-4C24-887B-3F930096C3DE}"/>
    <dgm:cxn modelId="{BE4411A8-8203-4428-B3D8-B10D74DE2A53}" type="presParOf" srcId="{6FF47433-D8CF-49A6-967F-DBB257597F7F}" destId="{71F594E1-8DD4-40EA-B0AA-28027010C44A}" srcOrd="0" destOrd="0" presId="urn:microsoft.com/office/officeart/2005/8/layout/target1"/>
    <dgm:cxn modelId="{59B6F772-4C22-4649-83EC-1D3D1C4E824E}" type="presParOf" srcId="{6FF47433-D8CF-49A6-967F-DBB257597F7F}" destId="{4F6A4422-2BED-4F77-BFE9-B82214C796F4}" srcOrd="1" destOrd="0" presId="urn:microsoft.com/office/officeart/2005/8/layout/target1"/>
    <dgm:cxn modelId="{004F2655-7A92-4AED-8487-D7398F96E19F}" type="presParOf" srcId="{6FF47433-D8CF-49A6-967F-DBB257597F7F}" destId="{01CE432D-6E5D-48F4-B813-B38982825B70}" srcOrd="2" destOrd="0" presId="urn:microsoft.com/office/officeart/2005/8/layout/target1"/>
    <dgm:cxn modelId="{F86A55D4-F33E-49E1-946D-04A5BE4C82F4}" type="presParOf" srcId="{6FF47433-D8CF-49A6-967F-DBB257597F7F}" destId="{E0F58D50-0709-44A0-B9A2-D6564D83BEDD}" srcOrd="3" destOrd="0" presId="urn:microsoft.com/office/officeart/2005/8/layout/target1"/>
    <dgm:cxn modelId="{F06F0074-F54C-4FED-B41F-598EDFB688DB}" type="presParOf" srcId="{6FF47433-D8CF-49A6-967F-DBB257597F7F}" destId="{51302B5A-6A0A-4EB2-B499-78FB3EB54067}" srcOrd="4" destOrd="0" presId="urn:microsoft.com/office/officeart/2005/8/layout/target1"/>
    <dgm:cxn modelId="{80CE7F81-55A6-4934-8415-6183B91053CC}" type="presParOf" srcId="{6FF47433-D8CF-49A6-967F-DBB257597F7F}" destId="{4B133012-7633-4973-9A9F-0FE499EAF9F8}" srcOrd="5" destOrd="0" presId="urn:microsoft.com/office/officeart/2005/8/layout/target1"/>
    <dgm:cxn modelId="{F92CAC76-6499-4884-859E-9EAC08D960F4}" type="presParOf" srcId="{6FF47433-D8CF-49A6-967F-DBB257597F7F}" destId="{6E5BEE76-7724-4AE4-89A4-9E07255FF9D1}" srcOrd="6" destOrd="0" presId="urn:microsoft.com/office/officeart/2005/8/layout/target1"/>
    <dgm:cxn modelId="{0372B832-5D93-446C-A5F2-07536871E5D1}" type="presParOf" srcId="{6FF47433-D8CF-49A6-967F-DBB257597F7F}" destId="{2206E5B8-BF2B-4687-AF3A-5F5A64395DBC}" srcOrd="7" destOrd="0" presId="urn:microsoft.com/office/officeart/2005/8/layout/target1"/>
    <dgm:cxn modelId="{B8B02E4F-6017-4A61-838B-BAC240111B60}" type="presParOf" srcId="{6FF47433-D8CF-49A6-967F-DBB257597F7F}" destId="{488876D1-6A5C-4E1D-93BE-8033983C1344}" srcOrd="8" destOrd="0" presId="urn:microsoft.com/office/officeart/2005/8/layout/target1"/>
    <dgm:cxn modelId="{76C2AA71-119E-49F5-9516-75F66D73752C}" type="presParOf" srcId="{6FF47433-D8CF-49A6-967F-DBB257597F7F}" destId="{DA927827-D966-48F1-8894-DF81209E9DC3}" srcOrd="9" destOrd="0" presId="urn:microsoft.com/office/officeart/2005/8/layout/target1"/>
    <dgm:cxn modelId="{7F9183B0-3567-4900-A043-295D1C6B7102}" type="presParOf" srcId="{6FF47433-D8CF-49A6-967F-DBB257597F7F}" destId="{3AC5DA17-937B-4280-8168-CC062C3E15DC}" srcOrd="10" destOrd="0" presId="urn:microsoft.com/office/officeart/2005/8/layout/target1"/>
    <dgm:cxn modelId="{D7347712-FD51-4AAB-B8C5-1D12F46376F9}" type="presParOf" srcId="{6FF47433-D8CF-49A6-967F-DBB257597F7F}" destId="{FA1AA726-2019-495F-84A4-BFF97BFF548B}" srcOrd="11" destOrd="0" presId="urn:microsoft.com/office/officeart/2005/8/layout/target1"/>
    <dgm:cxn modelId="{F3987CB5-5229-4DE8-AB9E-E6B1669CCE7D}" type="presParOf" srcId="{6FF47433-D8CF-49A6-967F-DBB257597F7F}" destId="{30529AA1-DC1F-4BE0-8253-3938585AF8CE}" srcOrd="12" destOrd="0" presId="urn:microsoft.com/office/officeart/2005/8/layout/target1"/>
    <dgm:cxn modelId="{53628C5A-7F84-4289-94F9-002D8DBB0950}" type="presParOf" srcId="{6FF47433-D8CF-49A6-967F-DBB257597F7F}" destId="{C4AF364C-9953-440B-8E54-429E5BBDA6BC}" srcOrd="13" destOrd="0" presId="urn:microsoft.com/office/officeart/2005/8/layout/target1"/>
    <dgm:cxn modelId="{E16AAD36-3486-4E62-BDC9-4A681FC0A637}" type="presParOf" srcId="{6FF47433-D8CF-49A6-967F-DBB257597F7F}" destId="{965FF134-FC25-422E-B589-1C54AFE69DFE}" srcOrd="14" destOrd="0" presId="urn:microsoft.com/office/officeart/2005/8/layout/target1"/>
    <dgm:cxn modelId="{74FC9275-DAEF-434B-A391-2B2354D15617}" type="presParOf" srcId="{6FF47433-D8CF-49A6-967F-DBB257597F7F}" destId="{6D477B5C-EE7F-4A8C-B2BA-CE6E2A92BCA0}" srcOrd="15"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281AA7-9261-4F6A-8584-7339669CCA3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49E6E534-4D96-433C-91C9-9B4EDFA0F5A2}">
      <dgm:prSet/>
      <dgm:spPr/>
      <dgm:t>
        <a:bodyPr/>
        <a:lstStyle/>
        <a:p>
          <a:r>
            <a:rPr lang="en-GB" dirty="0">
              <a:latin typeface="Times New Roman" panose="02020603050405020304" pitchFamily="18" charset="0"/>
              <a:cs typeface="Times New Roman" panose="02020603050405020304" pitchFamily="18" charset="0"/>
            </a:rPr>
            <a:t>What specific criteria are used in the selection of suppliers?</a:t>
          </a:r>
          <a:endParaRPr lang="en-IN" dirty="0">
            <a:latin typeface="Times New Roman" panose="02020603050405020304" pitchFamily="18" charset="0"/>
            <a:cs typeface="Times New Roman" panose="02020603050405020304" pitchFamily="18" charset="0"/>
          </a:endParaRPr>
        </a:p>
      </dgm:t>
    </dgm:pt>
    <dgm:pt modelId="{D8B04B67-F8D1-439E-8D16-E33863007751}" type="parTrans" cxnId="{9713DA7A-7B30-4F62-BE76-29700E3A4319}">
      <dgm:prSet/>
      <dgm:spPr/>
      <dgm:t>
        <a:bodyPr/>
        <a:lstStyle/>
        <a:p>
          <a:endParaRPr lang="en-IN"/>
        </a:p>
      </dgm:t>
    </dgm:pt>
    <dgm:pt modelId="{809C945F-C006-45BD-A5B7-A69A074148D9}" type="sibTrans" cxnId="{9713DA7A-7B30-4F62-BE76-29700E3A4319}">
      <dgm:prSet/>
      <dgm:spPr/>
      <dgm:t>
        <a:bodyPr/>
        <a:lstStyle/>
        <a:p>
          <a:endParaRPr lang="en-IN"/>
        </a:p>
      </dgm:t>
    </dgm:pt>
    <dgm:pt modelId="{6A7789FF-15E6-41D6-BA97-F340278C4A1B}">
      <dgm:prSet/>
      <dgm:spPr/>
      <dgm:t>
        <a:bodyPr/>
        <a:lstStyle/>
        <a:p>
          <a:r>
            <a:rPr lang="en-GB" dirty="0">
              <a:latin typeface="Times New Roman" panose="02020603050405020304" pitchFamily="18" charset="0"/>
              <a:cs typeface="Times New Roman" panose="02020603050405020304" pitchFamily="18" charset="0"/>
            </a:rPr>
            <a:t>What is the relative importance of these criteria? </a:t>
          </a:r>
          <a:endParaRPr lang="en-IN" dirty="0">
            <a:latin typeface="Times New Roman" panose="02020603050405020304" pitchFamily="18" charset="0"/>
            <a:cs typeface="Times New Roman" panose="02020603050405020304" pitchFamily="18" charset="0"/>
          </a:endParaRPr>
        </a:p>
      </dgm:t>
    </dgm:pt>
    <dgm:pt modelId="{F0F161C8-0373-4722-A7D0-ABF76DFB7281}" type="parTrans" cxnId="{322D87C2-73AE-4F25-9C4C-7D6DD13A242F}">
      <dgm:prSet/>
      <dgm:spPr/>
      <dgm:t>
        <a:bodyPr/>
        <a:lstStyle/>
        <a:p>
          <a:endParaRPr lang="en-IN"/>
        </a:p>
      </dgm:t>
    </dgm:pt>
    <dgm:pt modelId="{99558DD0-F3B2-4118-9306-E6A53BC48B04}" type="sibTrans" cxnId="{322D87C2-73AE-4F25-9C4C-7D6DD13A242F}">
      <dgm:prSet/>
      <dgm:spPr/>
      <dgm:t>
        <a:bodyPr/>
        <a:lstStyle/>
        <a:p>
          <a:endParaRPr lang="en-IN"/>
        </a:p>
      </dgm:t>
    </dgm:pt>
    <dgm:pt modelId="{D191A0FB-E09C-426D-949B-355D32346E68}" type="pres">
      <dgm:prSet presAssocID="{A0281AA7-9261-4F6A-8584-7339669CCA34}" presName="hierChild1" presStyleCnt="0">
        <dgm:presLayoutVars>
          <dgm:orgChart val="1"/>
          <dgm:chPref val="1"/>
          <dgm:dir/>
          <dgm:animOne val="branch"/>
          <dgm:animLvl val="lvl"/>
          <dgm:resizeHandles/>
        </dgm:presLayoutVars>
      </dgm:prSet>
      <dgm:spPr/>
    </dgm:pt>
    <dgm:pt modelId="{5163181E-16F5-4E16-86F1-6F98F2983378}" type="pres">
      <dgm:prSet presAssocID="{49E6E534-4D96-433C-91C9-9B4EDFA0F5A2}" presName="hierRoot1" presStyleCnt="0">
        <dgm:presLayoutVars>
          <dgm:hierBranch val="init"/>
        </dgm:presLayoutVars>
      </dgm:prSet>
      <dgm:spPr/>
    </dgm:pt>
    <dgm:pt modelId="{69C9FBCA-1CEE-44CA-91B0-21392C3695FD}" type="pres">
      <dgm:prSet presAssocID="{49E6E534-4D96-433C-91C9-9B4EDFA0F5A2}" presName="rootComposite1" presStyleCnt="0"/>
      <dgm:spPr/>
    </dgm:pt>
    <dgm:pt modelId="{95BA5652-6515-400B-9868-2DD5B705A0D9}" type="pres">
      <dgm:prSet presAssocID="{49E6E534-4D96-433C-91C9-9B4EDFA0F5A2}" presName="rootText1" presStyleLbl="node0" presStyleIdx="0" presStyleCnt="2">
        <dgm:presLayoutVars>
          <dgm:chPref val="3"/>
        </dgm:presLayoutVars>
      </dgm:prSet>
      <dgm:spPr/>
    </dgm:pt>
    <dgm:pt modelId="{88E44519-7547-4CCC-AB82-F041B36204FD}" type="pres">
      <dgm:prSet presAssocID="{49E6E534-4D96-433C-91C9-9B4EDFA0F5A2}" presName="rootConnector1" presStyleLbl="node1" presStyleIdx="0" presStyleCnt="0"/>
      <dgm:spPr/>
    </dgm:pt>
    <dgm:pt modelId="{848F156C-ACC3-4088-8692-7B8114061889}" type="pres">
      <dgm:prSet presAssocID="{49E6E534-4D96-433C-91C9-9B4EDFA0F5A2}" presName="hierChild2" presStyleCnt="0"/>
      <dgm:spPr/>
    </dgm:pt>
    <dgm:pt modelId="{03B2A996-0BE2-4C6A-969B-85686F6E5C7E}" type="pres">
      <dgm:prSet presAssocID="{49E6E534-4D96-433C-91C9-9B4EDFA0F5A2}" presName="hierChild3" presStyleCnt="0"/>
      <dgm:spPr/>
    </dgm:pt>
    <dgm:pt modelId="{56D17828-0A66-4DB0-968F-EB48798B52EF}" type="pres">
      <dgm:prSet presAssocID="{6A7789FF-15E6-41D6-BA97-F340278C4A1B}" presName="hierRoot1" presStyleCnt="0">
        <dgm:presLayoutVars>
          <dgm:hierBranch val="init"/>
        </dgm:presLayoutVars>
      </dgm:prSet>
      <dgm:spPr/>
    </dgm:pt>
    <dgm:pt modelId="{F01623F9-CE02-4E2C-A4A8-464922067EB1}" type="pres">
      <dgm:prSet presAssocID="{6A7789FF-15E6-41D6-BA97-F340278C4A1B}" presName="rootComposite1" presStyleCnt="0"/>
      <dgm:spPr/>
    </dgm:pt>
    <dgm:pt modelId="{0537E9E2-E675-4AF0-BD01-EB351414F9BE}" type="pres">
      <dgm:prSet presAssocID="{6A7789FF-15E6-41D6-BA97-F340278C4A1B}" presName="rootText1" presStyleLbl="node0" presStyleIdx="1" presStyleCnt="2">
        <dgm:presLayoutVars>
          <dgm:chPref val="3"/>
        </dgm:presLayoutVars>
      </dgm:prSet>
      <dgm:spPr/>
    </dgm:pt>
    <dgm:pt modelId="{854594FD-FB01-49AB-8EDC-7F40FF5B0FAA}" type="pres">
      <dgm:prSet presAssocID="{6A7789FF-15E6-41D6-BA97-F340278C4A1B}" presName="rootConnector1" presStyleLbl="node1" presStyleIdx="0" presStyleCnt="0"/>
      <dgm:spPr/>
    </dgm:pt>
    <dgm:pt modelId="{4D429C7F-991E-4E44-88EE-133525514F0E}" type="pres">
      <dgm:prSet presAssocID="{6A7789FF-15E6-41D6-BA97-F340278C4A1B}" presName="hierChild2" presStyleCnt="0"/>
      <dgm:spPr/>
    </dgm:pt>
    <dgm:pt modelId="{E8CC52DD-BDD4-4B84-B948-17A8935C01A3}" type="pres">
      <dgm:prSet presAssocID="{6A7789FF-15E6-41D6-BA97-F340278C4A1B}" presName="hierChild3" presStyleCnt="0"/>
      <dgm:spPr/>
    </dgm:pt>
  </dgm:ptLst>
  <dgm:cxnLst>
    <dgm:cxn modelId="{9713DA7A-7B30-4F62-BE76-29700E3A4319}" srcId="{A0281AA7-9261-4F6A-8584-7339669CCA34}" destId="{49E6E534-4D96-433C-91C9-9B4EDFA0F5A2}" srcOrd="0" destOrd="0" parTransId="{D8B04B67-F8D1-439E-8D16-E33863007751}" sibTransId="{809C945F-C006-45BD-A5B7-A69A074148D9}"/>
    <dgm:cxn modelId="{2C50CFAB-5ADE-402C-B823-337C7782CAEA}" type="presOf" srcId="{49E6E534-4D96-433C-91C9-9B4EDFA0F5A2}" destId="{88E44519-7547-4CCC-AB82-F041B36204FD}" srcOrd="1" destOrd="0" presId="urn:microsoft.com/office/officeart/2005/8/layout/orgChart1"/>
    <dgm:cxn modelId="{B81CBDB1-B5B1-4340-8BB7-92E83281669B}" type="presOf" srcId="{6A7789FF-15E6-41D6-BA97-F340278C4A1B}" destId="{0537E9E2-E675-4AF0-BD01-EB351414F9BE}" srcOrd="0" destOrd="0" presId="urn:microsoft.com/office/officeart/2005/8/layout/orgChart1"/>
    <dgm:cxn modelId="{322D87C2-73AE-4F25-9C4C-7D6DD13A242F}" srcId="{A0281AA7-9261-4F6A-8584-7339669CCA34}" destId="{6A7789FF-15E6-41D6-BA97-F340278C4A1B}" srcOrd="1" destOrd="0" parTransId="{F0F161C8-0373-4722-A7D0-ABF76DFB7281}" sibTransId="{99558DD0-F3B2-4118-9306-E6A53BC48B04}"/>
    <dgm:cxn modelId="{45CA05D9-F10B-431D-B913-83A8E1A6DE5D}" type="presOf" srcId="{6A7789FF-15E6-41D6-BA97-F340278C4A1B}" destId="{854594FD-FB01-49AB-8EDC-7F40FF5B0FAA}" srcOrd="1" destOrd="0" presId="urn:microsoft.com/office/officeart/2005/8/layout/orgChart1"/>
    <dgm:cxn modelId="{8DD334DA-9C9D-4158-BC07-EC7F69312D68}" type="presOf" srcId="{A0281AA7-9261-4F6A-8584-7339669CCA34}" destId="{D191A0FB-E09C-426D-949B-355D32346E68}" srcOrd="0" destOrd="0" presId="urn:microsoft.com/office/officeart/2005/8/layout/orgChart1"/>
    <dgm:cxn modelId="{4825EBEC-986A-4D13-BFF7-08021D01A82B}" type="presOf" srcId="{49E6E534-4D96-433C-91C9-9B4EDFA0F5A2}" destId="{95BA5652-6515-400B-9868-2DD5B705A0D9}" srcOrd="0" destOrd="0" presId="urn:microsoft.com/office/officeart/2005/8/layout/orgChart1"/>
    <dgm:cxn modelId="{A37F5E6E-B301-47A1-B222-485B01D35077}" type="presParOf" srcId="{D191A0FB-E09C-426D-949B-355D32346E68}" destId="{5163181E-16F5-4E16-86F1-6F98F2983378}" srcOrd="0" destOrd="0" presId="urn:microsoft.com/office/officeart/2005/8/layout/orgChart1"/>
    <dgm:cxn modelId="{DF2115ED-6ED2-427B-8A78-41D322A7C260}" type="presParOf" srcId="{5163181E-16F5-4E16-86F1-6F98F2983378}" destId="{69C9FBCA-1CEE-44CA-91B0-21392C3695FD}" srcOrd="0" destOrd="0" presId="urn:microsoft.com/office/officeart/2005/8/layout/orgChart1"/>
    <dgm:cxn modelId="{5C4E4864-9C36-430C-8B71-EB65D5D1F9F7}" type="presParOf" srcId="{69C9FBCA-1CEE-44CA-91B0-21392C3695FD}" destId="{95BA5652-6515-400B-9868-2DD5B705A0D9}" srcOrd="0" destOrd="0" presId="urn:microsoft.com/office/officeart/2005/8/layout/orgChart1"/>
    <dgm:cxn modelId="{CF8F0EF8-DE71-4EFD-A9BE-634F71FF30BA}" type="presParOf" srcId="{69C9FBCA-1CEE-44CA-91B0-21392C3695FD}" destId="{88E44519-7547-4CCC-AB82-F041B36204FD}" srcOrd="1" destOrd="0" presId="urn:microsoft.com/office/officeart/2005/8/layout/orgChart1"/>
    <dgm:cxn modelId="{F31811A1-A87B-4AC8-A3AB-83D6B952EE31}" type="presParOf" srcId="{5163181E-16F5-4E16-86F1-6F98F2983378}" destId="{848F156C-ACC3-4088-8692-7B8114061889}" srcOrd="1" destOrd="0" presId="urn:microsoft.com/office/officeart/2005/8/layout/orgChart1"/>
    <dgm:cxn modelId="{A06CC81A-3090-41EB-8480-C3D63B24B8FB}" type="presParOf" srcId="{5163181E-16F5-4E16-86F1-6F98F2983378}" destId="{03B2A996-0BE2-4C6A-969B-85686F6E5C7E}" srcOrd="2" destOrd="0" presId="urn:microsoft.com/office/officeart/2005/8/layout/orgChart1"/>
    <dgm:cxn modelId="{B413CA0E-61FF-4552-8539-2DC4C39EB12E}" type="presParOf" srcId="{D191A0FB-E09C-426D-949B-355D32346E68}" destId="{56D17828-0A66-4DB0-968F-EB48798B52EF}" srcOrd="1" destOrd="0" presId="urn:microsoft.com/office/officeart/2005/8/layout/orgChart1"/>
    <dgm:cxn modelId="{3F8ADF32-D1E8-47F6-8A51-C9172D867E2E}" type="presParOf" srcId="{56D17828-0A66-4DB0-968F-EB48798B52EF}" destId="{F01623F9-CE02-4E2C-A4A8-464922067EB1}" srcOrd="0" destOrd="0" presId="urn:microsoft.com/office/officeart/2005/8/layout/orgChart1"/>
    <dgm:cxn modelId="{47F2B026-5BE2-4D4E-A1FE-B0FB6755BE27}" type="presParOf" srcId="{F01623F9-CE02-4E2C-A4A8-464922067EB1}" destId="{0537E9E2-E675-4AF0-BD01-EB351414F9BE}" srcOrd="0" destOrd="0" presId="urn:microsoft.com/office/officeart/2005/8/layout/orgChart1"/>
    <dgm:cxn modelId="{5B9FD0B7-F952-4C4A-AFD3-4B85E4DA3959}" type="presParOf" srcId="{F01623F9-CE02-4E2C-A4A8-464922067EB1}" destId="{854594FD-FB01-49AB-8EDC-7F40FF5B0FAA}" srcOrd="1" destOrd="0" presId="urn:microsoft.com/office/officeart/2005/8/layout/orgChart1"/>
    <dgm:cxn modelId="{CD10D4AB-B99B-405C-BA7F-4DCC15C81F7B}" type="presParOf" srcId="{56D17828-0A66-4DB0-968F-EB48798B52EF}" destId="{4D429C7F-991E-4E44-88EE-133525514F0E}" srcOrd="1" destOrd="0" presId="urn:microsoft.com/office/officeart/2005/8/layout/orgChart1"/>
    <dgm:cxn modelId="{42CEBD45-6BFF-406B-86BB-57AF96B229CB}" type="presParOf" srcId="{56D17828-0A66-4DB0-968F-EB48798B52EF}" destId="{E8CC52DD-BDD4-4B84-B948-17A8935C01A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529AA1-DC1F-4BE0-8253-3938585AF8CE}">
      <dsp:nvSpPr>
        <dsp:cNvPr id="0" name=""/>
        <dsp:cNvSpPr/>
      </dsp:nvSpPr>
      <dsp:spPr>
        <a:xfrm>
          <a:off x="1391717" y="751655"/>
          <a:ext cx="2254968" cy="2254968"/>
        </a:xfrm>
        <a:prstGeom prst="ellipse">
          <a:avLst/>
        </a:prstGeom>
        <a:gradFill rotWithShape="0">
          <a:gsLst>
            <a:gs pos="0">
              <a:schemeClr val="accent2">
                <a:shade val="50000"/>
                <a:hueOff val="-295587"/>
                <a:satOff val="3892"/>
                <a:lumOff val="23309"/>
                <a:alphaOff val="0"/>
                <a:satMod val="103000"/>
                <a:lumMod val="102000"/>
                <a:tint val="94000"/>
              </a:schemeClr>
            </a:gs>
            <a:gs pos="50000">
              <a:schemeClr val="accent2">
                <a:shade val="50000"/>
                <a:hueOff val="-295587"/>
                <a:satOff val="3892"/>
                <a:lumOff val="23309"/>
                <a:alphaOff val="0"/>
                <a:satMod val="110000"/>
                <a:lumMod val="100000"/>
                <a:shade val="100000"/>
              </a:schemeClr>
            </a:gs>
            <a:gs pos="100000">
              <a:schemeClr val="accent2">
                <a:shade val="50000"/>
                <a:hueOff val="-295587"/>
                <a:satOff val="3892"/>
                <a:lumOff val="23309"/>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88876D1-6A5C-4E1D-93BE-8033983C1344}">
      <dsp:nvSpPr>
        <dsp:cNvPr id="0" name=""/>
        <dsp:cNvSpPr/>
      </dsp:nvSpPr>
      <dsp:spPr>
        <a:xfrm>
          <a:off x="1713990" y="1073928"/>
          <a:ext cx="1610422" cy="1610422"/>
        </a:xfrm>
        <a:prstGeom prst="ellipse">
          <a:avLst/>
        </a:prstGeom>
        <a:gradFill rotWithShape="0">
          <a:gsLst>
            <a:gs pos="0">
              <a:schemeClr val="accent2">
                <a:shade val="50000"/>
                <a:hueOff val="-591173"/>
                <a:satOff val="7783"/>
                <a:lumOff val="46617"/>
                <a:alphaOff val="0"/>
                <a:satMod val="103000"/>
                <a:lumMod val="102000"/>
                <a:tint val="94000"/>
              </a:schemeClr>
            </a:gs>
            <a:gs pos="50000">
              <a:schemeClr val="accent2">
                <a:shade val="50000"/>
                <a:hueOff val="-591173"/>
                <a:satOff val="7783"/>
                <a:lumOff val="46617"/>
                <a:alphaOff val="0"/>
                <a:satMod val="110000"/>
                <a:lumMod val="100000"/>
                <a:shade val="100000"/>
              </a:schemeClr>
            </a:gs>
            <a:gs pos="100000">
              <a:schemeClr val="accent2">
                <a:shade val="50000"/>
                <a:hueOff val="-591173"/>
                <a:satOff val="7783"/>
                <a:lumOff val="46617"/>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1302B5A-6A0A-4EB2-B499-78FB3EB54067}">
      <dsp:nvSpPr>
        <dsp:cNvPr id="0" name=""/>
        <dsp:cNvSpPr/>
      </dsp:nvSpPr>
      <dsp:spPr>
        <a:xfrm>
          <a:off x="2036074" y="1396013"/>
          <a:ext cx="966253" cy="966253"/>
        </a:xfrm>
        <a:prstGeom prst="ellipse">
          <a:avLst/>
        </a:prstGeom>
        <a:gradFill rotWithShape="0">
          <a:gsLst>
            <a:gs pos="0">
              <a:schemeClr val="accent2">
                <a:shade val="50000"/>
                <a:hueOff val="-295587"/>
                <a:satOff val="3892"/>
                <a:lumOff val="23309"/>
                <a:alphaOff val="0"/>
                <a:satMod val="103000"/>
                <a:lumMod val="102000"/>
                <a:tint val="94000"/>
              </a:schemeClr>
            </a:gs>
            <a:gs pos="50000">
              <a:schemeClr val="accent2">
                <a:shade val="50000"/>
                <a:hueOff val="-295587"/>
                <a:satOff val="3892"/>
                <a:lumOff val="23309"/>
                <a:alphaOff val="0"/>
                <a:satMod val="110000"/>
                <a:lumMod val="100000"/>
                <a:shade val="100000"/>
              </a:schemeClr>
            </a:gs>
            <a:gs pos="100000">
              <a:schemeClr val="accent2">
                <a:shade val="50000"/>
                <a:hueOff val="-295587"/>
                <a:satOff val="3892"/>
                <a:lumOff val="23309"/>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1F594E1-8DD4-40EA-B0AA-28027010C44A}">
      <dsp:nvSpPr>
        <dsp:cNvPr id="0" name=""/>
        <dsp:cNvSpPr/>
      </dsp:nvSpPr>
      <dsp:spPr>
        <a:xfrm>
          <a:off x="2358159" y="1718097"/>
          <a:ext cx="322084" cy="322084"/>
        </a:xfrm>
        <a:prstGeom prst="ellipse">
          <a:avLst/>
        </a:prstGeom>
        <a:gradFill rotWithShape="0">
          <a:gsLst>
            <a:gs pos="0">
              <a:schemeClr val="accent2">
                <a:shade val="50000"/>
                <a:hueOff val="0"/>
                <a:satOff val="0"/>
                <a:lumOff val="0"/>
                <a:alphaOff val="0"/>
                <a:satMod val="103000"/>
                <a:lumMod val="102000"/>
                <a:tint val="94000"/>
              </a:schemeClr>
            </a:gs>
            <a:gs pos="50000">
              <a:schemeClr val="accent2">
                <a:shade val="50000"/>
                <a:hueOff val="0"/>
                <a:satOff val="0"/>
                <a:lumOff val="0"/>
                <a:alphaOff val="0"/>
                <a:satMod val="110000"/>
                <a:lumMod val="100000"/>
                <a:shade val="100000"/>
              </a:schemeClr>
            </a:gs>
            <a:gs pos="100000">
              <a:schemeClr val="accent2">
                <a:shade val="50000"/>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F6A4422-2BED-4F77-BFE9-B82214C796F4}">
      <dsp:nvSpPr>
        <dsp:cNvPr id="0" name=""/>
        <dsp:cNvSpPr/>
      </dsp:nvSpPr>
      <dsp:spPr>
        <a:xfrm>
          <a:off x="4022513" y="0"/>
          <a:ext cx="1127484" cy="539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en-IN" sz="1200" b="1" kern="1200" dirty="0">
              <a:latin typeface="Times New Roman" panose="02020603050405020304" pitchFamily="18" charset="0"/>
              <a:cs typeface="Times New Roman" panose="02020603050405020304" pitchFamily="18" charset="0"/>
            </a:rPr>
            <a:t>IOLs</a:t>
          </a:r>
        </a:p>
      </dsp:txBody>
      <dsp:txXfrm>
        <a:off x="4022513" y="0"/>
        <a:ext cx="1127484" cy="539313"/>
      </dsp:txXfrm>
    </dsp:sp>
    <dsp:sp modelId="{01CE432D-6E5D-48F4-B813-B38982825B70}">
      <dsp:nvSpPr>
        <dsp:cNvPr id="0" name=""/>
        <dsp:cNvSpPr/>
      </dsp:nvSpPr>
      <dsp:spPr>
        <a:xfrm>
          <a:off x="3740642" y="269656"/>
          <a:ext cx="2818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E0F58D50-0709-44A0-B9A2-D6564D83BEDD}">
      <dsp:nvSpPr>
        <dsp:cNvPr id="0" name=""/>
        <dsp:cNvSpPr/>
      </dsp:nvSpPr>
      <dsp:spPr>
        <a:xfrm rot="5400000">
          <a:off x="2323771" y="447235"/>
          <a:ext cx="1593510" cy="1240232"/>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4B133012-7633-4973-9A9F-0FE499EAF9F8}">
      <dsp:nvSpPr>
        <dsp:cNvPr id="0" name=""/>
        <dsp:cNvSpPr/>
      </dsp:nvSpPr>
      <dsp:spPr>
        <a:xfrm>
          <a:off x="4022513" y="539313"/>
          <a:ext cx="1127484" cy="539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en-IN" sz="1200" b="1" kern="1200" dirty="0">
              <a:latin typeface="Times New Roman" panose="02020603050405020304" pitchFamily="18" charset="0"/>
              <a:cs typeface="Times New Roman" panose="02020603050405020304" pitchFamily="18" charset="0"/>
            </a:rPr>
            <a:t>MEDICINES</a:t>
          </a:r>
        </a:p>
      </dsp:txBody>
      <dsp:txXfrm>
        <a:off x="4022513" y="539313"/>
        <a:ext cx="1127484" cy="539313"/>
      </dsp:txXfrm>
    </dsp:sp>
    <dsp:sp modelId="{6E5BEE76-7724-4AE4-89A4-9E07255FF9D1}">
      <dsp:nvSpPr>
        <dsp:cNvPr id="0" name=""/>
        <dsp:cNvSpPr/>
      </dsp:nvSpPr>
      <dsp:spPr>
        <a:xfrm>
          <a:off x="3740642" y="808969"/>
          <a:ext cx="2818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2206E5B8-BF2B-4687-AF3A-5F5A64395DBC}">
      <dsp:nvSpPr>
        <dsp:cNvPr id="0" name=""/>
        <dsp:cNvSpPr/>
      </dsp:nvSpPr>
      <dsp:spPr>
        <a:xfrm rot="5400000">
          <a:off x="2599629" y="977716"/>
          <a:ext cx="1308633" cy="971515"/>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DA927827-D966-48F1-8894-DF81209E9DC3}">
      <dsp:nvSpPr>
        <dsp:cNvPr id="0" name=""/>
        <dsp:cNvSpPr/>
      </dsp:nvSpPr>
      <dsp:spPr>
        <a:xfrm>
          <a:off x="3908987" y="1078626"/>
          <a:ext cx="1354536" cy="539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en-IN" sz="1200" b="1" kern="1200" dirty="0">
              <a:latin typeface="Times New Roman" panose="02020603050405020304" pitchFamily="18" charset="0"/>
              <a:cs typeface="Times New Roman" panose="02020603050405020304" pitchFamily="18" charset="0"/>
            </a:rPr>
            <a:t>CONSUMABLES </a:t>
          </a:r>
        </a:p>
      </dsp:txBody>
      <dsp:txXfrm>
        <a:off x="3908987" y="1078626"/>
        <a:ext cx="1354536" cy="539313"/>
      </dsp:txXfrm>
    </dsp:sp>
    <dsp:sp modelId="{3AC5DA17-937B-4280-8168-CC062C3E15DC}">
      <dsp:nvSpPr>
        <dsp:cNvPr id="0" name=""/>
        <dsp:cNvSpPr/>
      </dsp:nvSpPr>
      <dsp:spPr>
        <a:xfrm>
          <a:off x="3740642" y="1348282"/>
          <a:ext cx="2818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FA1AA726-2019-495F-84A4-BFF97BFF548B}">
      <dsp:nvSpPr>
        <dsp:cNvPr id="0" name=""/>
        <dsp:cNvSpPr/>
      </dsp:nvSpPr>
      <dsp:spPr>
        <a:xfrm rot="5400000">
          <a:off x="2866654" y="1472118"/>
          <a:ext cx="998199" cy="749776"/>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C4AF364C-9953-440B-8E54-429E5BBDA6BC}">
      <dsp:nvSpPr>
        <dsp:cNvPr id="0" name=""/>
        <dsp:cNvSpPr/>
      </dsp:nvSpPr>
      <dsp:spPr>
        <a:xfrm>
          <a:off x="4022513" y="1617939"/>
          <a:ext cx="1127484" cy="539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en-IN" sz="1200" b="1" kern="1200" dirty="0">
              <a:latin typeface="Times New Roman" panose="02020603050405020304" pitchFamily="18" charset="0"/>
              <a:cs typeface="Times New Roman" panose="02020603050405020304" pitchFamily="18" charset="0"/>
            </a:rPr>
            <a:t>OPTICAL</a:t>
          </a:r>
        </a:p>
      </dsp:txBody>
      <dsp:txXfrm>
        <a:off x="4022513" y="1617939"/>
        <a:ext cx="1127484" cy="539313"/>
      </dsp:txXfrm>
    </dsp:sp>
    <dsp:sp modelId="{965FF134-FC25-422E-B589-1C54AFE69DFE}">
      <dsp:nvSpPr>
        <dsp:cNvPr id="0" name=""/>
        <dsp:cNvSpPr/>
      </dsp:nvSpPr>
      <dsp:spPr>
        <a:xfrm>
          <a:off x="3740642" y="1887596"/>
          <a:ext cx="28187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6D477B5C-EE7F-4A8C-B2BA-CE6E2A92BCA0}">
      <dsp:nvSpPr>
        <dsp:cNvPr id="0" name=""/>
        <dsp:cNvSpPr/>
      </dsp:nvSpPr>
      <dsp:spPr>
        <a:xfrm rot="5400000">
          <a:off x="3134319" y="1968474"/>
          <a:ext cx="686111" cy="523904"/>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A5652-6515-400B-9868-2DD5B705A0D9}">
      <dsp:nvSpPr>
        <dsp:cNvPr id="0" name=""/>
        <dsp:cNvSpPr/>
      </dsp:nvSpPr>
      <dsp:spPr>
        <a:xfrm>
          <a:off x="1982" y="223050"/>
          <a:ext cx="3719226" cy="18596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GB" sz="3400" kern="1200" dirty="0">
              <a:latin typeface="Times New Roman" panose="02020603050405020304" pitchFamily="18" charset="0"/>
              <a:cs typeface="Times New Roman" panose="02020603050405020304" pitchFamily="18" charset="0"/>
            </a:rPr>
            <a:t>What specific criteria are used in the selection of suppliers?</a:t>
          </a:r>
          <a:endParaRPr lang="en-IN" sz="3400" kern="1200" dirty="0">
            <a:latin typeface="Times New Roman" panose="02020603050405020304" pitchFamily="18" charset="0"/>
            <a:cs typeface="Times New Roman" panose="02020603050405020304" pitchFamily="18" charset="0"/>
          </a:endParaRPr>
        </a:p>
      </dsp:txBody>
      <dsp:txXfrm>
        <a:off x="1982" y="223050"/>
        <a:ext cx="3719226" cy="1859613"/>
      </dsp:txXfrm>
    </dsp:sp>
    <dsp:sp modelId="{0537E9E2-E675-4AF0-BD01-EB351414F9BE}">
      <dsp:nvSpPr>
        <dsp:cNvPr id="0" name=""/>
        <dsp:cNvSpPr/>
      </dsp:nvSpPr>
      <dsp:spPr>
        <a:xfrm>
          <a:off x="4502246" y="223050"/>
          <a:ext cx="3719226" cy="18596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GB" sz="3400" kern="1200" dirty="0">
              <a:latin typeface="Times New Roman" panose="02020603050405020304" pitchFamily="18" charset="0"/>
              <a:cs typeface="Times New Roman" panose="02020603050405020304" pitchFamily="18" charset="0"/>
            </a:rPr>
            <a:t>What is the relative importance of these criteria? </a:t>
          </a:r>
          <a:endParaRPr lang="en-IN" sz="3400" kern="1200" dirty="0">
            <a:latin typeface="Times New Roman" panose="02020603050405020304" pitchFamily="18" charset="0"/>
            <a:cs typeface="Times New Roman" panose="02020603050405020304" pitchFamily="18" charset="0"/>
          </a:endParaRPr>
        </a:p>
      </dsp:txBody>
      <dsp:txXfrm>
        <a:off x="4502246" y="223050"/>
        <a:ext cx="3719226" cy="1859613"/>
      </dsp:txXfrm>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image" Target="../media/image10.emf"/><Relationship Id="rId4"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15</a:t>
            </a:fld>
            <a:endParaRPr lang="en-IN"/>
          </a:p>
        </p:txBody>
      </p:sp>
    </p:spTree>
    <p:extLst>
      <p:ext uri="{BB962C8B-B14F-4D97-AF65-F5344CB8AC3E}">
        <p14:creationId xmlns:p14="http://schemas.microsoft.com/office/powerpoint/2010/main" val="310547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16</a:t>
            </a:fld>
            <a:endParaRPr lang="en-IN"/>
          </a:p>
        </p:txBody>
      </p:sp>
    </p:spTree>
    <p:extLst>
      <p:ext uri="{BB962C8B-B14F-4D97-AF65-F5344CB8AC3E}">
        <p14:creationId xmlns:p14="http://schemas.microsoft.com/office/powerpoint/2010/main" val="203710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18-06-2023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18-06-2023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18-06-2023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18-06-2023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18-06-2023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18-06-2023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18-06-2023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18-06-2023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18-06-2023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18-06-2023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18-06-2023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18-06-2023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10.emf"/><Relationship Id="rId13" Type="http://schemas.openxmlformats.org/officeDocument/2006/relationships/package" Target="../embeddings/Microsoft_Excel_Worksheet3.xlsx"/><Relationship Id="rId3" Type="http://schemas.openxmlformats.org/officeDocument/2006/relationships/image" Target="../media/image1.png"/><Relationship Id="rId7" Type="http://schemas.openxmlformats.org/officeDocument/2006/relationships/package" Target="../embeddings/Microsoft_Excel_Worksheet.xlsx"/><Relationship Id="rId12" Type="http://schemas.openxmlformats.org/officeDocument/2006/relationships/image" Target="../media/image12.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5.emf"/><Relationship Id="rId11" Type="http://schemas.openxmlformats.org/officeDocument/2006/relationships/package" Target="../embeddings/Microsoft_Excel_Worksheet2.xlsx"/><Relationship Id="rId5" Type="http://schemas.openxmlformats.org/officeDocument/2006/relationships/image" Target="../media/image14.emf"/><Relationship Id="rId15" Type="http://schemas.openxmlformats.org/officeDocument/2006/relationships/image" Target="../media/image16.png"/><Relationship Id="rId10" Type="http://schemas.openxmlformats.org/officeDocument/2006/relationships/image" Target="../media/image11.emf"/><Relationship Id="rId4" Type="http://schemas.openxmlformats.org/officeDocument/2006/relationships/image" Target="../media/image2.jpg"/><Relationship Id="rId9" Type="http://schemas.openxmlformats.org/officeDocument/2006/relationships/package" Target="../embeddings/Microsoft_Excel_Worksheet1.xlsx"/><Relationship Id="rId14" Type="http://schemas.openxmlformats.org/officeDocument/2006/relationships/image" Target="../media/image13.emf"/></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jpg"/><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jpg"/></Relationships>
</file>

<file path=ppt/slides/_rels/slide4.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6.png"/><Relationship Id="rId4" Type="http://schemas.openxmlformats.org/officeDocument/2006/relationships/diagramQuickStyle" Target="../diagrams/quickStyle2.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70585" y="1937513"/>
            <a:ext cx="10650828" cy="863250"/>
          </a:xfrm>
          <a:prstGeom prst="rect">
            <a:avLst/>
          </a:prstGeom>
        </p:spPr>
        <p:txBody>
          <a:bodyPr wrap="square">
            <a:spAutoFit/>
          </a:bodyPr>
          <a:lstStyle/>
          <a:p>
            <a:pPr algn="ctr">
              <a:lnSpc>
                <a:spcPct val="107000"/>
              </a:lnSpc>
              <a:spcAft>
                <a:spcPts val="800"/>
              </a:spcAft>
            </a:pPr>
            <a:r>
              <a:rPr lang="en-GB" sz="2400" b="1" dirty="0">
                <a:latin typeface="Times New Roman" panose="02020603050405020304" pitchFamily="18" charset="0"/>
                <a:cs typeface="Times New Roman" panose="02020603050405020304" pitchFamily="18" charset="0"/>
              </a:rPr>
              <a:t>A STUDY ON SUPPLIER SELECTION CRITERIA FOR INTRAOCULAR LENSES USING AHP METHOD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47868456"/>
              </p:ext>
            </p:extLst>
          </p:nvPr>
        </p:nvGraphicFramePr>
        <p:xfrm>
          <a:off x="141668" y="5137121"/>
          <a:ext cx="4063999" cy="1587936"/>
        </p:xfrm>
        <a:graphic>
          <a:graphicData uri="http://schemas.openxmlformats.org/drawingml/2006/table">
            <a:tbl>
              <a:tblPr firstRow="1" bandRow="1">
                <a:tableStyleId>{6E25E649-3F16-4E02-A733-19D2CDBF48F0}</a:tableStyleId>
              </a:tblPr>
              <a:tblGrid>
                <a:gridCol w="4063999">
                  <a:extLst>
                    <a:ext uri="{9D8B030D-6E8A-4147-A177-3AD203B41FA5}">
                      <a16:colId xmlns:a16="http://schemas.microsoft.com/office/drawing/2014/main" val="20000"/>
                    </a:ext>
                  </a:extLst>
                </a:gridCol>
              </a:tblGrid>
              <a:tr h="947856">
                <a:tc>
                  <a:txBody>
                    <a:bodyPr/>
                    <a:lstStyle/>
                    <a:p>
                      <a:pPr algn="l"/>
                      <a:r>
                        <a:rPr lang="en-US" dirty="0"/>
                        <a:t>ORGANIZATIONAL</a:t>
                      </a:r>
                      <a:r>
                        <a:rPr lang="en-US" baseline="0" dirty="0"/>
                        <a:t> MENTOR –</a:t>
                      </a:r>
                    </a:p>
                    <a:p>
                      <a:r>
                        <a:rPr lang="en-US" dirty="0"/>
                        <a:t>Mr. Ajay Singh</a:t>
                      </a:r>
                    </a:p>
                    <a:p>
                      <a:r>
                        <a:rPr lang="en-US" dirty="0"/>
                        <a:t>Mr. Chandan Singh Rawat</a:t>
                      </a:r>
                    </a:p>
                  </a:txBody>
                  <a:tcPr/>
                </a:tc>
                <a:extLst>
                  <a:ext uri="{0D108BD9-81ED-4DB2-BD59-A6C34878D82A}">
                    <a16:rowId xmlns:a16="http://schemas.microsoft.com/office/drawing/2014/main" val="10000"/>
                  </a:ext>
                </a:extLst>
              </a:tr>
              <a:tr h="537838">
                <a:tc>
                  <a:txBody>
                    <a:bodyPr/>
                    <a:lstStyle/>
                    <a:p>
                      <a:pPr algn="l"/>
                      <a:r>
                        <a:rPr lang="en-US" dirty="0"/>
                        <a:t>INSTITUTIONAL</a:t>
                      </a:r>
                      <a:r>
                        <a:rPr lang="en-US" baseline="0" dirty="0"/>
                        <a:t> MENTOR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DR. NIDHI</a:t>
                      </a:r>
                      <a:r>
                        <a:rPr lang="en-US" baseline="0" dirty="0"/>
                        <a:t> YADAV</a:t>
                      </a:r>
                      <a:endParaRPr lang="en-US" dirty="0"/>
                    </a:p>
                  </a:txBody>
                  <a:tcPr/>
                </a:tc>
                <a:extLst>
                  <a:ext uri="{0D108BD9-81ED-4DB2-BD59-A6C34878D82A}">
                    <a16:rowId xmlns:a16="http://schemas.microsoft.com/office/drawing/2014/main" val="10001"/>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034110731"/>
              </p:ext>
            </p:extLst>
          </p:nvPr>
        </p:nvGraphicFramePr>
        <p:xfrm>
          <a:off x="8384146" y="5536363"/>
          <a:ext cx="3566017" cy="1188720"/>
        </p:xfrm>
        <a:graphic>
          <a:graphicData uri="http://schemas.openxmlformats.org/drawingml/2006/table">
            <a:tbl>
              <a:tblPr firstRow="1" bandRow="1">
                <a:tableStyleId>{6E25E649-3F16-4E02-A733-19D2CDBF48F0}</a:tableStyleId>
              </a:tblPr>
              <a:tblGrid>
                <a:gridCol w="3566017">
                  <a:extLst>
                    <a:ext uri="{9D8B030D-6E8A-4147-A177-3AD203B41FA5}">
                      <a16:colId xmlns:a16="http://schemas.microsoft.com/office/drawing/2014/main" val="20000"/>
                    </a:ext>
                  </a:extLst>
                </a:gridCol>
              </a:tblGrid>
              <a:tr h="792274">
                <a:tc>
                  <a:txBody>
                    <a:bodyPr/>
                    <a:lstStyle/>
                    <a:p>
                      <a:pPr algn="l"/>
                      <a:r>
                        <a:rPr lang="en-US" dirty="0"/>
                        <a:t>SUBMITTED AND PRESENTED BY:</a:t>
                      </a:r>
                    </a:p>
                    <a:p>
                      <a:r>
                        <a:rPr lang="en-US" baseline="0" dirty="0"/>
                        <a:t>Mr. Prashant Pokhriyal </a:t>
                      </a:r>
                    </a:p>
                    <a:p>
                      <a:r>
                        <a:rPr lang="en-US" baseline="0" dirty="0"/>
                        <a:t>PG/21/073</a:t>
                      </a:r>
                      <a:endParaRPr lang="en-US" dirty="0"/>
                    </a:p>
                    <a:p>
                      <a:pPr algn="ctr"/>
                      <a:endParaRPr lang="en-US" dirty="0"/>
                    </a:p>
                  </a:txBody>
                  <a:tcPr/>
                </a:tc>
                <a:extLst>
                  <a:ext uri="{0D108BD9-81ED-4DB2-BD59-A6C34878D82A}">
                    <a16:rowId xmlns:a16="http://schemas.microsoft.com/office/drawing/2014/main" val="10000"/>
                  </a:ext>
                </a:extLst>
              </a:tr>
            </a:tbl>
          </a:graphicData>
        </a:graphic>
      </p:graphicFrame>
      <p:sp>
        <p:nvSpPr>
          <p:cNvPr id="10" name="Subtitle 2">
            <a:extLst>
              <a:ext uri="{FF2B5EF4-FFF2-40B4-BE49-F238E27FC236}">
                <a16:creationId xmlns:a16="http://schemas.microsoft.com/office/drawing/2014/main" id="{1EA4A909-4BE1-458C-A1E6-B2ACAAF213C9}"/>
              </a:ext>
            </a:extLst>
          </p:cNvPr>
          <p:cNvSpPr>
            <a:spLocks noGrp="1"/>
          </p:cNvSpPr>
          <p:nvPr>
            <p:ph type="subTitle" idx="1"/>
          </p:nvPr>
        </p:nvSpPr>
        <p:spPr>
          <a:xfrm>
            <a:off x="1523999" y="2613678"/>
            <a:ext cx="9144000" cy="2133599"/>
          </a:xfrm>
        </p:spPr>
        <p:txBody>
          <a:bodyPr>
            <a:normAutofit/>
          </a:bodyPr>
          <a:lstStyle/>
          <a:p>
            <a:br>
              <a:rPr lang="en-IN"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EYE-Q SUPER-SPECIALITY EYE HOSPITALS</a:t>
            </a:r>
            <a:br>
              <a:rPr lang="en-IN"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24975022-DF1C-428A-8FF0-FC64F1937B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81628"/>
            <a:ext cx="1833975" cy="863250"/>
          </a:xfrm>
          <a:prstGeom prst="rect">
            <a:avLst/>
          </a:prstGeom>
        </p:spPr>
      </p:pic>
      <p:pic>
        <p:nvPicPr>
          <p:cNvPr id="13" name="Picture 12">
            <a:extLst>
              <a:ext uri="{FF2B5EF4-FFF2-40B4-BE49-F238E27FC236}">
                <a16:creationId xmlns:a16="http://schemas.microsoft.com/office/drawing/2014/main" id="{F334F10C-20FA-48A1-9BAF-DE9160089E3C}"/>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5291882" y="3598081"/>
            <a:ext cx="1608233" cy="1140964"/>
          </a:xfrm>
          <a:prstGeom prst="rect">
            <a:avLst/>
          </a:prstGeom>
        </p:spPr>
      </p:pic>
    </p:spTree>
    <p:extLst>
      <p:ext uri="{BB962C8B-B14F-4D97-AF65-F5344CB8AC3E}">
        <p14:creationId xmlns:p14="http://schemas.microsoft.com/office/powerpoint/2010/main" val="1553337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7626D-5A9F-436F-ADF6-F842E1ACE400}"/>
              </a:ext>
            </a:extLst>
          </p:cNvPr>
          <p:cNvSpPr>
            <a:spLocks noGrp="1"/>
          </p:cNvSpPr>
          <p:nvPr>
            <p:ph type="title"/>
          </p:nvPr>
        </p:nvSpPr>
        <p:spPr>
          <a:xfrm>
            <a:off x="951071" y="1108619"/>
            <a:ext cx="10515600" cy="917100"/>
          </a:xfrm>
        </p:spPr>
        <p:txBody>
          <a:bodyPr anchor="b">
            <a:noAutofit/>
          </a:bodyPr>
          <a:lstStyle/>
          <a:p>
            <a:pPr algn="ctr">
              <a:lnSpc>
                <a:spcPct val="100000"/>
              </a:lnSpc>
            </a:pPr>
            <a:r>
              <a:rPr lang="en-IN" sz="4000" dirty="0">
                <a:latin typeface="Times New Roman" panose="02020603050405020304" pitchFamily="18" charset="0"/>
                <a:cs typeface="Times New Roman" panose="02020603050405020304" pitchFamily="18" charset="0"/>
              </a:rPr>
              <a:t>Analytical Hierarchy Process (AHP)</a:t>
            </a:r>
            <a:br>
              <a:rPr lang="en-IN" dirty="0"/>
            </a:br>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BAA24170-C4E6-4920-99A8-D57F1C1695B2}"/>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A7624EA4-C409-413A-8535-775D50A68B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91566"/>
            <a:ext cx="1833975" cy="863250"/>
          </a:xfrm>
          <a:prstGeom prst="rect">
            <a:avLst/>
          </a:prstGeom>
        </p:spPr>
      </p:pic>
      <p:pic>
        <p:nvPicPr>
          <p:cNvPr id="7" name="Picture 6">
            <a:extLst>
              <a:ext uri="{FF2B5EF4-FFF2-40B4-BE49-F238E27FC236}">
                <a16:creationId xmlns:a16="http://schemas.microsoft.com/office/drawing/2014/main" id="{F39310DD-C439-452E-A259-8132726685EB}"/>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41261"/>
            <a:ext cx="1608233" cy="1140964"/>
          </a:xfrm>
          <a:prstGeom prst="rect">
            <a:avLst/>
          </a:prstGeom>
        </p:spPr>
      </p:pic>
      <p:pic>
        <p:nvPicPr>
          <p:cNvPr id="9" name="Picture 8">
            <a:extLst>
              <a:ext uri="{FF2B5EF4-FFF2-40B4-BE49-F238E27FC236}">
                <a16:creationId xmlns:a16="http://schemas.microsoft.com/office/drawing/2014/main" id="{EE1CBAD5-9F01-4311-ABD5-A46426182DCA}"/>
              </a:ext>
            </a:extLst>
          </p:cNvPr>
          <p:cNvPicPr>
            <a:picLocks noChangeAspect="1"/>
          </p:cNvPicPr>
          <p:nvPr/>
        </p:nvPicPr>
        <p:blipFill>
          <a:blip r:embed="rId4"/>
          <a:stretch>
            <a:fillRect/>
          </a:stretch>
        </p:blipFill>
        <p:spPr>
          <a:xfrm>
            <a:off x="225743" y="2099363"/>
            <a:ext cx="6721122" cy="3789363"/>
          </a:xfrm>
          <a:prstGeom prst="rect">
            <a:avLst/>
          </a:prstGeom>
        </p:spPr>
      </p:pic>
      <p:pic>
        <p:nvPicPr>
          <p:cNvPr id="10" name="Picture 9">
            <a:extLst>
              <a:ext uri="{FF2B5EF4-FFF2-40B4-BE49-F238E27FC236}">
                <a16:creationId xmlns:a16="http://schemas.microsoft.com/office/drawing/2014/main" id="{11E53E36-CF0C-4FB8-8565-713348CCBFB0}"/>
              </a:ext>
            </a:extLst>
          </p:cNvPr>
          <p:cNvPicPr>
            <a:picLocks noChangeAspect="1"/>
          </p:cNvPicPr>
          <p:nvPr/>
        </p:nvPicPr>
        <p:blipFill>
          <a:blip r:embed="rId5"/>
          <a:stretch>
            <a:fillRect/>
          </a:stretch>
        </p:blipFill>
        <p:spPr>
          <a:xfrm>
            <a:off x="7412442" y="2099363"/>
            <a:ext cx="3994367" cy="3840533"/>
          </a:xfrm>
          <a:prstGeom prst="rect">
            <a:avLst/>
          </a:prstGeom>
        </p:spPr>
      </p:pic>
    </p:spTree>
    <p:extLst>
      <p:ext uri="{BB962C8B-B14F-4D97-AF65-F5344CB8AC3E}">
        <p14:creationId xmlns:p14="http://schemas.microsoft.com/office/powerpoint/2010/main" val="2974945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B59CE-8F7D-443F-BAEA-AF2B50AC67EE}"/>
              </a:ext>
            </a:extLst>
          </p:cNvPr>
          <p:cNvSpPr>
            <a:spLocks noGrp="1"/>
          </p:cNvSpPr>
          <p:nvPr>
            <p:ph type="title"/>
          </p:nvPr>
        </p:nvSpPr>
        <p:spPr/>
        <p:txBody>
          <a:bodyPr/>
          <a:lstStyle/>
          <a:p>
            <a:pPr algn="ctr"/>
            <a:r>
              <a:rPr lang="en-IN" sz="4000" dirty="0">
                <a:latin typeface="Times New Roman" panose="02020603050405020304" pitchFamily="18" charset="0"/>
                <a:cs typeface="Times New Roman" panose="02020603050405020304" pitchFamily="18" charset="0"/>
              </a:rPr>
              <a:t>ANALYSIS</a:t>
            </a:r>
            <a:endParaRPr lang="en-IN" dirty="0"/>
          </a:p>
        </p:txBody>
      </p:sp>
      <p:sp>
        <p:nvSpPr>
          <p:cNvPr id="5" name="Slide Number Placeholder 4">
            <a:extLst>
              <a:ext uri="{FF2B5EF4-FFF2-40B4-BE49-F238E27FC236}">
                <a16:creationId xmlns:a16="http://schemas.microsoft.com/office/drawing/2014/main" id="{58CDD519-CD52-49E5-B262-9DE34EDD79F5}"/>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08AC6FAD-D4A1-47B5-8E7C-FD6710C4EF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43" y="91566"/>
            <a:ext cx="1833975" cy="863250"/>
          </a:xfrm>
          <a:prstGeom prst="rect">
            <a:avLst/>
          </a:prstGeom>
        </p:spPr>
      </p:pic>
      <p:pic>
        <p:nvPicPr>
          <p:cNvPr id="7" name="Picture 6">
            <a:extLst>
              <a:ext uri="{FF2B5EF4-FFF2-40B4-BE49-F238E27FC236}">
                <a16:creationId xmlns:a16="http://schemas.microsoft.com/office/drawing/2014/main" id="{EF3ABA68-1CCA-4732-BCA1-42D718A44988}"/>
              </a:ext>
            </a:extLst>
          </p:cNvPr>
          <p:cNvPicPr>
            <a:picLocks noChangeAspect="1"/>
          </p:cNvPicPr>
          <p:nvPr/>
        </p:nvPicPr>
        <p:blipFill rotWithShape="1">
          <a:blip r:embed="rId4">
            <a:extLst>
              <a:ext uri="{28A0092B-C50C-407E-A947-70E740481C1C}">
                <a14:useLocalDpi xmlns:a14="http://schemas.microsoft.com/office/drawing/2010/main" val="0"/>
              </a:ext>
            </a:extLst>
          </a:blip>
          <a:srcRect l="10422" r="10292"/>
          <a:stretch/>
        </p:blipFill>
        <p:spPr>
          <a:xfrm>
            <a:off x="10358024" y="141261"/>
            <a:ext cx="1608233" cy="1140964"/>
          </a:xfrm>
          <a:prstGeom prst="rect">
            <a:avLst/>
          </a:prstGeom>
        </p:spPr>
      </p:pic>
      <p:pic>
        <p:nvPicPr>
          <p:cNvPr id="8" name="Picture 7">
            <a:extLst>
              <a:ext uri="{FF2B5EF4-FFF2-40B4-BE49-F238E27FC236}">
                <a16:creationId xmlns:a16="http://schemas.microsoft.com/office/drawing/2014/main" id="{6C5FF7D0-365D-4787-AD92-185E7482F098}"/>
              </a:ext>
            </a:extLst>
          </p:cNvPr>
          <p:cNvPicPr>
            <a:picLocks noChangeAspect="1"/>
          </p:cNvPicPr>
          <p:nvPr/>
        </p:nvPicPr>
        <p:blipFill>
          <a:blip r:embed="rId5"/>
          <a:stretch>
            <a:fillRect/>
          </a:stretch>
        </p:blipFill>
        <p:spPr>
          <a:xfrm>
            <a:off x="225743" y="1857865"/>
            <a:ext cx="7578771" cy="2072834"/>
          </a:xfrm>
          <a:prstGeom prst="rect">
            <a:avLst/>
          </a:prstGeom>
        </p:spPr>
      </p:pic>
      <p:pic>
        <p:nvPicPr>
          <p:cNvPr id="9" name="Picture 8">
            <a:extLst>
              <a:ext uri="{FF2B5EF4-FFF2-40B4-BE49-F238E27FC236}">
                <a16:creationId xmlns:a16="http://schemas.microsoft.com/office/drawing/2014/main" id="{50896BB2-2111-4E3D-A2A0-E472991308A6}"/>
              </a:ext>
            </a:extLst>
          </p:cNvPr>
          <p:cNvPicPr>
            <a:picLocks noChangeAspect="1"/>
          </p:cNvPicPr>
          <p:nvPr/>
        </p:nvPicPr>
        <p:blipFill>
          <a:blip r:embed="rId6"/>
          <a:stretch>
            <a:fillRect/>
          </a:stretch>
        </p:blipFill>
        <p:spPr>
          <a:xfrm>
            <a:off x="8014881" y="1913511"/>
            <a:ext cx="1387536" cy="1627187"/>
          </a:xfrm>
          <a:prstGeom prst="rect">
            <a:avLst/>
          </a:prstGeom>
        </p:spPr>
      </p:pic>
      <p:graphicFrame>
        <p:nvGraphicFramePr>
          <p:cNvPr id="11" name="Object 10">
            <a:extLst>
              <a:ext uri="{FF2B5EF4-FFF2-40B4-BE49-F238E27FC236}">
                <a16:creationId xmlns:a16="http://schemas.microsoft.com/office/drawing/2014/main" id="{930648DC-4129-4B1C-B95C-C7D2E8CF5D08}"/>
              </a:ext>
            </a:extLst>
          </p:cNvPr>
          <p:cNvGraphicFramePr>
            <a:graphicFrameLocks noChangeAspect="1"/>
          </p:cNvGraphicFramePr>
          <p:nvPr>
            <p:extLst>
              <p:ext uri="{D42A27DB-BD31-4B8C-83A1-F6EECF244321}">
                <p14:modId xmlns:p14="http://schemas.microsoft.com/office/powerpoint/2010/main" val="3472870798"/>
              </p:ext>
            </p:extLst>
          </p:nvPr>
        </p:nvGraphicFramePr>
        <p:xfrm>
          <a:off x="9589313" y="1908413"/>
          <a:ext cx="2209800" cy="1454547"/>
        </p:xfrm>
        <a:graphic>
          <a:graphicData uri="http://schemas.openxmlformats.org/presentationml/2006/ole">
            <mc:AlternateContent xmlns:mc="http://schemas.openxmlformats.org/markup-compatibility/2006">
              <mc:Choice xmlns:v="urn:schemas-microsoft-com:vml" Requires="v">
                <p:oleObj spid="_x0000_s2356" name="Worksheet" r:id="rId7" imgW="2209871" imgH="1287741" progId="Excel.Sheet.12">
                  <p:embed/>
                </p:oleObj>
              </mc:Choice>
              <mc:Fallback>
                <p:oleObj name="Worksheet" r:id="rId7" imgW="2209871" imgH="1287741" progId="Excel.Sheet.12">
                  <p:embed/>
                  <p:pic>
                    <p:nvPicPr>
                      <p:cNvPr id="0" name=""/>
                      <p:cNvPicPr/>
                      <p:nvPr/>
                    </p:nvPicPr>
                    <p:blipFill>
                      <a:blip r:embed="rId8"/>
                      <a:stretch>
                        <a:fillRect/>
                      </a:stretch>
                    </p:blipFill>
                    <p:spPr>
                      <a:xfrm>
                        <a:off x="9589313" y="1908413"/>
                        <a:ext cx="2209800" cy="1454547"/>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28B955CC-9932-401D-8F0A-2419B2A280DF}"/>
              </a:ext>
            </a:extLst>
          </p:cNvPr>
          <p:cNvGraphicFramePr>
            <a:graphicFrameLocks noChangeAspect="1"/>
          </p:cNvGraphicFramePr>
          <p:nvPr>
            <p:extLst>
              <p:ext uri="{D42A27DB-BD31-4B8C-83A1-F6EECF244321}">
                <p14:modId xmlns:p14="http://schemas.microsoft.com/office/powerpoint/2010/main" val="4216395122"/>
              </p:ext>
            </p:extLst>
          </p:nvPr>
        </p:nvGraphicFramePr>
        <p:xfrm>
          <a:off x="249214" y="4185667"/>
          <a:ext cx="1492250" cy="1963289"/>
        </p:xfrm>
        <a:graphic>
          <a:graphicData uri="http://schemas.openxmlformats.org/presentationml/2006/ole">
            <mc:AlternateContent xmlns:mc="http://schemas.openxmlformats.org/markup-compatibility/2006">
              <mc:Choice xmlns:v="urn:schemas-microsoft-com:vml" Requires="v">
                <p:oleObj spid="_x0000_s2357" name="Worksheet" r:id="rId9" imgW="1257194" imgH="1653595" progId="Excel.Sheet.12">
                  <p:embed/>
                </p:oleObj>
              </mc:Choice>
              <mc:Fallback>
                <p:oleObj name="Worksheet" r:id="rId9" imgW="1257194" imgH="1653595" progId="Excel.Sheet.12">
                  <p:embed/>
                  <p:pic>
                    <p:nvPicPr>
                      <p:cNvPr id="0" name=""/>
                      <p:cNvPicPr/>
                      <p:nvPr/>
                    </p:nvPicPr>
                    <p:blipFill>
                      <a:blip r:embed="rId10"/>
                      <a:stretch>
                        <a:fillRect/>
                      </a:stretch>
                    </p:blipFill>
                    <p:spPr>
                      <a:xfrm>
                        <a:off x="249214" y="4185667"/>
                        <a:ext cx="1492250" cy="1963289"/>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04465C8C-608E-4B94-AB7B-6683D0F38107}"/>
              </a:ext>
            </a:extLst>
          </p:cNvPr>
          <p:cNvGraphicFramePr>
            <a:graphicFrameLocks noChangeAspect="1"/>
          </p:cNvGraphicFramePr>
          <p:nvPr>
            <p:extLst>
              <p:ext uri="{D42A27DB-BD31-4B8C-83A1-F6EECF244321}">
                <p14:modId xmlns:p14="http://schemas.microsoft.com/office/powerpoint/2010/main" val="3324975030"/>
              </p:ext>
            </p:extLst>
          </p:nvPr>
        </p:nvGraphicFramePr>
        <p:xfrm>
          <a:off x="2059717" y="4185667"/>
          <a:ext cx="4900297" cy="465846"/>
        </p:xfrm>
        <a:graphic>
          <a:graphicData uri="http://schemas.openxmlformats.org/presentationml/2006/ole">
            <mc:AlternateContent xmlns:mc="http://schemas.openxmlformats.org/markup-compatibility/2006">
              <mc:Choice xmlns:v="urn:schemas-microsoft-com:vml" Requires="v">
                <p:oleObj spid="_x0000_s2358" name="Worksheet" r:id="rId11" imgW="3924265" imgH="373530" progId="Excel.Sheet.12">
                  <p:embed/>
                </p:oleObj>
              </mc:Choice>
              <mc:Fallback>
                <p:oleObj name="Worksheet" r:id="rId11" imgW="3924265" imgH="373530" progId="Excel.Sheet.12">
                  <p:embed/>
                  <p:pic>
                    <p:nvPicPr>
                      <p:cNvPr id="0" name=""/>
                      <p:cNvPicPr/>
                      <p:nvPr/>
                    </p:nvPicPr>
                    <p:blipFill>
                      <a:blip r:embed="rId12"/>
                      <a:stretch>
                        <a:fillRect/>
                      </a:stretch>
                    </p:blipFill>
                    <p:spPr>
                      <a:xfrm>
                        <a:off x="2059717" y="4185667"/>
                        <a:ext cx="4900297" cy="465846"/>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41030479-2163-47D8-84DB-D323DBAE25E2}"/>
              </a:ext>
            </a:extLst>
          </p:cNvPr>
          <p:cNvGraphicFramePr>
            <a:graphicFrameLocks noChangeAspect="1"/>
          </p:cNvGraphicFramePr>
          <p:nvPr>
            <p:extLst>
              <p:ext uri="{D42A27DB-BD31-4B8C-83A1-F6EECF244321}">
                <p14:modId xmlns:p14="http://schemas.microsoft.com/office/powerpoint/2010/main" val="1571925408"/>
              </p:ext>
            </p:extLst>
          </p:nvPr>
        </p:nvGraphicFramePr>
        <p:xfrm>
          <a:off x="2059717" y="5084157"/>
          <a:ext cx="5465428" cy="839548"/>
        </p:xfrm>
        <a:graphic>
          <a:graphicData uri="http://schemas.openxmlformats.org/presentationml/2006/ole">
            <mc:AlternateContent xmlns:mc="http://schemas.openxmlformats.org/markup-compatibility/2006">
              <mc:Choice xmlns:v="urn:schemas-microsoft-com:vml" Requires="v">
                <p:oleObj spid="_x0000_s2359" name="Worksheet" r:id="rId13" imgW="3626978" imgH="556457" progId="Excel.Sheet.12">
                  <p:embed/>
                </p:oleObj>
              </mc:Choice>
              <mc:Fallback>
                <p:oleObj name="Worksheet" r:id="rId13" imgW="3626978" imgH="556457" progId="Excel.Sheet.12">
                  <p:embed/>
                  <p:pic>
                    <p:nvPicPr>
                      <p:cNvPr id="0" name=""/>
                      <p:cNvPicPr/>
                      <p:nvPr/>
                    </p:nvPicPr>
                    <p:blipFill>
                      <a:blip r:embed="rId14"/>
                      <a:stretch>
                        <a:fillRect/>
                      </a:stretch>
                    </p:blipFill>
                    <p:spPr>
                      <a:xfrm>
                        <a:off x="2059717" y="5084157"/>
                        <a:ext cx="5465428" cy="839548"/>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6A63F156-58E4-4C9A-B9BF-C495300E644D}"/>
              </a:ext>
            </a:extLst>
          </p:cNvPr>
          <p:cNvSpPr/>
          <p:nvPr/>
        </p:nvSpPr>
        <p:spPr>
          <a:xfrm>
            <a:off x="4792431" y="5988049"/>
            <a:ext cx="2105025" cy="368300"/>
          </a:xfrm>
          <a:prstGeom prst="rect">
            <a:avLst/>
          </a:prstGeom>
        </p:spPr>
        <p:txBody>
          <a:bodyPr wrap="none">
            <a:spAutoFit/>
          </a:bodyPr>
          <a:lstStyle/>
          <a:p>
            <a:r>
              <a:rPr lang="en-IN" b="1" dirty="0">
                <a:solidFill>
                  <a:srgbClr val="000000"/>
                </a:solidFill>
                <a:latin typeface="Calibri" panose="020F0502020204030204" pitchFamily="34" charset="0"/>
              </a:rPr>
              <a:t>CR SHOULD BE &lt;0.1</a:t>
            </a:r>
            <a:r>
              <a:rPr lang="en-IN" dirty="0"/>
              <a:t> </a:t>
            </a:r>
          </a:p>
        </p:txBody>
      </p:sp>
      <p:pic>
        <p:nvPicPr>
          <p:cNvPr id="21" name="Picture 20" descr="Random Index (RI) (Saaty, 1980). ">
            <a:extLst>
              <a:ext uri="{FF2B5EF4-FFF2-40B4-BE49-F238E27FC236}">
                <a16:creationId xmlns:a16="http://schemas.microsoft.com/office/drawing/2014/main" id="{42C732F8-6A5F-4AA6-89B3-5A50A1728D2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78976" y="4097877"/>
            <a:ext cx="3253740" cy="2112947"/>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753A713F-0547-4ED7-BB4A-F59847864841}"/>
              </a:ext>
            </a:extLst>
          </p:cNvPr>
          <p:cNvSpPr/>
          <p:nvPr/>
        </p:nvSpPr>
        <p:spPr>
          <a:xfrm>
            <a:off x="249214" y="1507940"/>
            <a:ext cx="2226365" cy="214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dirty="0">
                <a:latin typeface="Times New Roman" panose="02020603050405020304" pitchFamily="18" charset="0"/>
                <a:cs typeface="Times New Roman" panose="02020603050405020304" pitchFamily="18" charset="0"/>
              </a:rPr>
              <a:t>CALCULATION EXAMPLE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6175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AF4797F-AD16-411A-A6C2-8807C7B8B6DA}"/>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11D9E474-9B09-482D-AB5A-7A8957137312}"/>
              </a:ext>
            </a:extLst>
          </p:cNvPr>
          <p:cNvSpPr>
            <a:spLocks noGrp="1"/>
          </p:cNvSpPr>
          <p:nvPr>
            <p:ph type="sldNum" sz="quarter" idx="12"/>
          </p:nvPr>
        </p:nvSpPr>
        <p:spPr/>
        <p:txBody>
          <a:bodyPr/>
          <a:lstStyle/>
          <a:p>
            <a:fld id="{26AD20E6-394B-4DF0-96A5-9647FF39C943}" type="slidenum">
              <a:rPr lang="en-IN" smtClean="0"/>
              <a:t>12</a:t>
            </a:fld>
            <a:endParaRPr lang="en-IN"/>
          </a:p>
        </p:txBody>
      </p:sp>
      <p:graphicFrame>
        <p:nvGraphicFramePr>
          <p:cNvPr id="7" name="Chart 6">
            <a:extLst>
              <a:ext uri="{FF2B5EF4-FFF2-40B4-BE49-F238E27FC236}">
                <a16:creationId xmlns:a16="http://schemas.microsoft.com/office/drawing/2014/main" id="{70331959-003F-4C48-9CFB-2E6F6C389C18}"/>
              </a:ext>
            </a:extLst>
          </p:cNvPr>
          <p:cNvGraphicFramePr>
            <a:graphicFrameLocks/>
          </p:cNvGraphicFramePr>
          <p:nvPr>
            <p:extLst>
              <p:ext uri="{D42A27DB-BD31-4B8C-83A1-F6EECF244321}">
                <p14:modId xmlns:p14="http://schemas.microsoft.com/office/powerpoint/2010/main" val="3743967559"/>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1222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9E75BFA-5697-4E0C-A3BD-EEA8AB8A37DE}"/>
              </a:ext>
            </a:extLst>
          </p:cNvPr>
          <p:cNvSpPr>
            <a:spLocks noGrp="1"/>
          </p:cNvSpPr>
          <p:nvPr>
            <p:ph type="sldNum" sz="quarter" idx="12"/>
          </p:nvPr>
        </p:nvSpPr>
        <p:spPr/>
        <p:txBody>
          <a:bodyPr/>
          <a:lstStyle/>
          <a:p>
            <a:fld id="{26AD20E6-394B-4DF0-96A5-9647FF39C943}" type="slidenum">
              <a:rPr lang="en-IN" smtClean="0"/>
              <a:t>13</a:t>
            </a:fld>
            <a:endParaRPr lang="en-IN"/>
          </a:p>
        </p:txBody>
      </p:sp>
      <p:graphicFrame>
        <p:nvGraphicFramePr>
          <p:cNvPr id="7" name="Chart 6">
            <a:extLst>
              <a:ext uri="{FF2B5EF4-FFF2-40B4-BE49-F238E27FC236}">
                <a16:creationId xmlns:a16="http://schemas.microsoft.com/office/drawing/2014/main" id="{7E6D2379-927A-4FF9-9430-B6274BAFF6D3}"/>
              </a:ext>
            </a:extLst>
          </p:cNvPr>
          <p:cNvGraphicFramePr>
            <a:graphicFrameLocks/>
          </p:cNvGraphicFramePr>
          <p:nvPr>
            <p:extLst>
              <p:ext uri="{D42A27DB-BD31-4B8C-83A1-F6EECF244321}">
                <p14:modId xmlns:p14="http://schemas.microsoft.com/office/powerpoint/2010/main" val="2299044646"/>
              </p:ext>
            </p:extLst>
          </p:nvPr>
        </p:nvGraphicFramePr>
        <p:xfrm>
          <a:off x="1" y="1"/>
          <a:ext cx="6298094" cy="33918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FAA3DE56-F5E8-4719-BD3A-07095C72E04E}"/>
              </a:ext>
            </a:extLst>
          </p:cNvPr>
          <p:cNvGraphicFramePr>
            <a:graphicFrameLocks/>
          </p:cNvGraphicFramePr>
          <p:nvPr>
            <p:extLst>
              <p:ext uri="{D42A27DB-BD31-4B8C-83A1-F6EECF244321}">
                <p14:modId xmlns:p14="http://schemas.microsoft.com/office/powerpoint/2010/main" val="3510898199"/>
              </p:ext>
            </p:extLst>
          </p:nvPr>
        </p:nvGraphicFramePr>
        <p:xfrm>
          <a:off x="6298092" y="0"/>
          <a:ext cx="5893907" cy="33918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1CF9CD13-EFCC-46B3-84EF-BD4C59702EC3}"/>
              </a:ext>
            </a:extLst>
          </p:cNvPr>
          <p:cNvGraphicFramePr>
            <a:graphicFrameLocks/>
          </p:cNvGraphicFramePr>
          <p:nvPr>
            <p:extLst>
              <p:ext uri="{D42A27DB-BD31-4B8C-83A1-F6EECF244321}">
                <p14:modId xmlns:p14="http://schemas.microsoft.com/office/powerpoint/2010/main" val="1802636379"/>
              </p:ext>
            </p:extLst>
          </p:nvPr>
        </p:nvGraphicFramePr>
        <p:xfrm>
          <a:off x="-13255" y="3391865"/>
          <a:ext cx="6298091" cy="346613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2A740242-C197-4E85-B810-A3F1E29B919C}"/>
              </a:ext>
            </a:extLst>
          </p:cNvPr>
          <p:cNvGraphicFramePr>
            <a:graphicFrameLocks/>
          </p:cNvGraphicFramePr>
          <p:nvPr>
            <p:extLst>
              <p:ext uri="{D42A27DB-BD31-4B8C-83A1-F6EECF244321}">
                <p14:modId xmlns:p14="http://schemas.microsoft.com/office/powerpoint/2010/main" val="2883760239"/>
              </p:ext>
            </p:extLst>
          </p:nvPr>
        </p:nvGraphicFramePr>
        <p:xfrm>
          <a:off x="6284836" y="3391865"/>
          <a:ext cx="5907164" cy="346613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51742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66FCE85-0E5D-4B45-B6EB-EFCE70FD9E35}"/>
              </a:ext>
            </a:extLst>
          </p:cNvPr>
          <p:cNvSpPr>
            <a:spLocks noGrp="1"/>
          </p:cNvSpPr>
          <p:nvPr>
            <p:ph type="sldNum" sz="quarter" idx="12"/>
          </p:nvPr>
        </p:nvSpPr>
        <p:spPr/>
        <p:txBody>
          <a:bodyPr/>
          <a:lstStyle/>
          <a:p>
            <a:fld id="{26AD20E6-394B-4DF0-96A5-9647FF39C943}" type="slidenum">
              <a:rPr lang="en-IN" smtClean="0"/>
              <a:t>14</a:t>
            </a:fld>
            <a:endParaRPr lang="en-IN"/>
          </a:p>
        </p:txBody>
      </p:sp>
      <p:graphicFrame>
        <p:nvGraphicFramePr>
          <p:cNvPr id="6" name="Chart 5">
            <a:extLst>
              <a:ext uri="{FF2B5EF4-FFF2-40B4-BE49-F238E27FC236}">
                <a16:creationId xmlns:a16="http://schemas.microsoft.com/office/drawing/2014/main" id="{C02B3169-C6D7-4986-A143-953F4F4F7AF7}"/>
              </a:ext>
            </a:extLst>
          </p:cNvPr>
          <p:cNvGraphicFramePr>
            <a:graphicFrameLocks/>
          </p:cNvGraphicFramePr>
          <p:nvPr>
            <p:extLst>
              <p:ext uri="{D42A27DB-BD31-4B8C-83A1-F6EECF244321}">
                <p14:modId xmlns:p14="http://schemas.microsoft.com/office/powerpoint/2010/main" val="1539472332"/>
              </p:ext>
            </p:extLst>
          </p:nvPr>
        </p:nvGraphicFramePr>
        <p:xfrm>
          <a:off x="-1" y="-1"/>
          <a:ext cx="6096001" cy="34290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4826319C-DF7B-4B22-B87A-1713FB4D2FB8}"/>
              </a:ext>
            </a:extLst>
          </p:cNvPr>
          <p:cNvGraphicFramePr>
            <a:graphicFrameLocks/>
          </p:cNvGraphicFramePr>
          <p:nvPr>
            <p:extLst>
              <p:ext uri="{D42A27DB-BD31-4B8C-83A1-F6EECF244321}">
                <p14:modId xmlns:p14="http://schemas.microsoft.com/office/powerpoint/2010/main" val="4168313427"/>
              </p:ext>
            </p:extLst>
          </p:nvPr>
        </p:nvGraphicFramePr>
        <p:xfrm>
          <a:off x="-1" y="3428998"/>
          <a:ext cx="6096000" cy="34290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3A4D898C-90E3-45BA-84A4-A8256BCB5B6F}"/>
              </a:ext>
            </a:extLst>
          </p:cNvPr>
          <p:cNvGraphicFramePr>
            <a:graphicFrameLocks/>
          </p:cNvGraphicFramePr>
          <p:nvPr>
            <p:extLst>
              <p:ext uri="{D42A27DB-BD31-4B8C-83A1-F6EECF244321}">
                <p14:modId xmlns:p14="http://schemas.microsoft.com/office/powerpoint/2010/main" val="768580598"/>
              </p:ext>
            </p:extLst>
          </p:nvPr>
        </p:nvGraphicFramePr>
        <p:xfrm>
          <a:off x="6095999" y="0"/>
          <a:ext cx="6096001" cy="3429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51E0E8D8-0B21-42D8-A2CA-900A1E9A2330}"/>
              </a:ext>
            </a:extLst>
          </p:cNvPr>
          <p:cNvGraphicFramePr>
            <a:graphicFrameLocks/>
          </p:cNvGraphicFramePr>
          <p:nvPr>
            <p:extLst>
              <p:ext uri="{D42A27DB-BD31-4B8C-83A1-F6EECF244321}">
                <p14:modId xmlns:p14="http://schemas.microsoft.com/office/powerpoint/2010/main" val="3079603047"/>
              </p:ext>
            </p:extLst>
          </p:nvPr>
        </p:nvGraphicFramePr>
        <p:xfrm>
          <a:off x="6095998" y="3428997"/>
          <a:ext cx="6096002" cy="34289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86016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3C1796E-ADD1-481E-BE20-2DBE2586F1F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0C17E63-07E1-4840-B725-F9A79C7076FA}"/>
              </a:ext>
            </a:extLst>
          </p:cNvPr>
          <p:cNvSpPr>
            <a:spLocks noGrp="1"/>
          </p:cNvSpPr>
          <p:nvPr>
            <p:ph type="sldNum" sz="quarter" idx="12"/>
          </p:nvPr>
        </p:nvSpPr>
        <p:spPr/>
        <p:txBody>
          <a:bodyPr/>
          <a:lstStyle/>
          <a:p>
            <a:fld id="{26AD20E6-394B-4DF0-96A5-9647FF39C943}" type="slidenum">
              <a:rPr lang="en-IN" smtClean="0"/>
              <a:t>15</a:t>
            </a:fld>
            <a:endParaRPr lang="en-IN"/>
          </a:p>
        </p:txBody>
      </p:sp>
      <p:graphicFrame>
        <p:nvGraphicFramePr>
          <p:cNvPr id="8" name="Chart 7">
            <a:extLst>
              <a:ext uri="{FF2B5EF4-FFF2-40B4-BE49-F238E27FC236}">
                <a16:creationId xmlns:a16="http://schemas.microsoft.com/office/drawing/2014/main" id="{161175C5-2DF0-4384-B725-F08D93A33B75}"/>
              </a:ext>
            </a:extLst>
          </p:cNvPr>
          <p:cNvGraphicFramePr>
            <a:graphicFrameLocks/>
          </p:cNvGraphicFramePr>
          <p:nvPr>
            <p:extLst>
              <p:ext uri="{D42A27DB-BD31-4B8C-83A1-F6EECF244321}">
                <p14:modId xmlns:p14="http://schemas.microsoft.com/office/powerpoint/2010/main" val="1470407286"/>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8706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77EDF-FC77-4FD9-8F73-C5A6B2284097}"/>
              </a:ext>
            </a:extLst>
          </p:cNvPr>
          <p:cNvSpPr>
            <a:spLocks noGrp="1"/>
          </p:cNvSpPr>
          <p:nvPr>
            <p:ph type="title"/>
          </p:nvPr>
        </p:nvSpPr>
        <p:spPr>
          <a:xfrm>
            <a:off x="838200" y="365125"/>
            <a:ext cx="10515600" cy="1325563"/>
          </a:xfrm>
        </p:spPr>
        <p:txBody>
          <a:bodyPr/>
          <a:lstStyle/>
          <a:p>
            <a:pPr algn="ctr"/>
            <a:r>
              <a:rPr lang="en-IN" dirty="0">
                <a:latin typeface="Times New Roman" panose="02020603050405020304" pitchFamily="18" charset="0"/>
                <a:cs typeface="Times New Roman" panose="02020603050405020304" pitchFamily="18" charset="0"/>
              </a:rPr>
              <a:t>IMPORTANCE</a:t>
            </a:r>
          </a:p>
        </p:txBody>
      </p:sp>
      <p:sp>
        <p:nvSpPr>
          <p:cNvPr id="3" name="Content Placeholder 2">
            <a:extLst>
              <a:ext uri="{FF2B5EF4-FFF2-40B4-BE49-F238E27FC236}">
                <a16:creationId xmlns:a16="http://schemas.microsoft.com/office/drawing/2014/main" id="{440EA473-F5B9-443E-999D-AD5483998995}"/>
              </a:ext>
            </a:extLst>
          </p:cNvPr>
          <p:cNvSpPr>
            <a:spLocks noGrp="1"/>
          </p:cNvSpPr>
          <p:nvPr>
            <p:ph idx="1"/>
          </p:nvPr>
        </p:nvSpPr>
        <p:spPr>
          <a:xfrm>
            <a:off x="909320" y="1411357"/>
            <a:ext cx="10515600" cy="4327622"/>
          </a:xfrm>
        </p:spPr>
        <p:txBody>
          <a:bodyPr anchor="b"/>
          <a:lstStyle/>
          <a:p>
            <a:pPr marL="0" indent="0">
              <a:buNone/>
            </a:pPr>
            <a:endParaRPr lang="en-GB"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 Ready-to-use model for selecting the most appropriate suppliers.</a:t>
            </a:r>
          </a:p>
          <a:p>
            <a:pPr>
              <a:lnSpc>
                <a:spcPct val="150000"/>
              </a:lnSpc>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 Better Patient Care</a:t>
            </a:r>
          </a:p>
          <a:p>
            <a:pPr>
              <a:lnSpc>
                <a:spcPct val="150000"/>
              </a:lnSpc>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 Cost Saving</a:t>
            </a:r>
          </a:p>
          <a:p>
            <a:pPr>
              <a:lnSpc>
                <a:spcPct val="150000"/>
              </a:lnSpc>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Right Product</a:t>
            </a:r>
            <a:r>
              <a:rPr lang="en-IN" dirty="0">
                <a:latin typeface="Times New Roman" panose="02020603050405020304" pitchFamily="18" charset="0"/>
                <a:cs typeface="Times New Roman" panose="02020603050405020304" pitchFamily="18" charset="0"/>
              </a:rPr>
              <a:t>, in </a:t>
            </a:r>
            <a:r>
              <a:rPr lang="en-IN" b="1" dirty="0">
                <a:latin typeface="Times New Roman" panose="02020603050405020304" pitchFamily="18" charset="0"/>
                <a:cs typeface="Times New Roman" panose="02020603050405020304" pitchFamily="18" charset="0"/>
              </a:rPr>
              <a:t>Right Quantity</a:t>
            </a:r>
            <a:r>
              <a:rPr lang="en-IN" dirty="0">
                <a:latin typeface="Times New Roman" panose="02020603050405020304" pitchFamily="18" charset="0"/>
                <a:cs typeface="Times New Roman" panose="02020603050405020304" pitchFamily="18" charset="0"/>
              </a:rPr>
              <a:t> at the </a:t>
            </a:r>
            <a:r>
              <a:rPr lang="en-IN" b="1" dirty="0">
                <a:latin typeface="Times New Roman" panose="02020603050405020304" pitchFamily="18" charset="0"/>
                <a:cs typeface="Times New Roman" panose="02020603050405020304" pitchFamily="18" charset="0"/>
              </a:rPr>
              <a:t>Right Time</a:t>
            </a: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Right Place</a:t>
            </a:r>
            <a:r>
              <a:rPr lang="en-IN" dirty="0">
                <a:latin typeface="Times New Roman" panose="02020603050405020304" pitchFamily="18" charset="0"/>
                <a:cs typeface="Times New Roman" panose="02020603050405020304" pitchFamily="18" charset="0"/>
              </a:rPr>
              <a:t> and at the </a:t>
            </a:r>
            <a:r>
              <a:rPr lang="en-IN" b="1" dirty="0">
                <a:latin typeface="Times New Roman" panose="02020603050405020304" pitchFamily="18" charset="0"/>
                <a:cs typeface="Times New Roman" panose="02020603050405020304" pitchFamily="18" charset="0"/>
              </a:rPr>
              <a:t>Right Cost</a:t>
            </a:r>
            <a:r>
              <a:rPr lang="en-IN" dirty="0">
                <a:latin typeface="Times New Roman" panose="02020603050405020304" pitchFamily="18" charset="0"/>
                <a:cs typeface="Times New Roman" panose="02020603050405020304" pitchFamily="18" charset="0"/>
              </a:rPr>
              <a:t> to the customers.</a:t>
            </a:r>
          </a:p>
          <a:p>
            <a:endParaRPr lang="en-IN" dirty="0"/>
          </a:p>
        </p:txBody>
      </p:sp>
      <p:pic>
        <p:nvPicPr>
          <p:cNvPr id="6" name="Picture 5">
            <a:extLst>
              <a:ext uri="{FF2B5EF4-FFF2-40B4-BE49-F238E27FC236}">
                <a16:creationId xmlns:a16="http://schemas.microsoft.com/office/drawing/2014/main" id="{8D60BF04-6AC0-4EA9-B9BE-37A62C3BD4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43" y="112107"/>
            <a:ext cx="1833975" cy="863250"/>
          </a:xfrm>
          <a:prstGeom prst="rect">
            <a:avLst/>
          </a:prstGeom>
        </p:spPr>
      </p:pic>
      <p:pic>
        <p:nvPicPr>
          <p:cNvPr id="7" name="Picture 6">
            <a:extLst>
              <a:ext uri="{FF2B5EF4-FFF2-40B4-BE49-F238E27FC236}">
                <a16:creationId xmlns:a16="http://schemas.microsoft.com/office/drawing/2014/main" id="{0C7693B5-F2D0-4AD4-A1E4-EBEE26704221}"/>
              </a:ext>
            </a:extLst>
          </p:cNvPr>
          <p:cNvPicPr>
            <a:picLocks noChangeAspect="1"/>
          </p:cNvPicPr>
          <p:nvPr/>
        </p:nvPicPr>
        <p:blipFill rotWithShape="1">
          <a:blip r:embed="rId4">
            <a:extLst>
              <a:ext uri="{28A0092B-C50C-407E-A947-70E740481C1C}">
                <a14:useLocalDpi xmlns:a14="http://schemas.microsoft.com/office/drawing/2010/main" val="0"/>
              </a:ext>
            </a:extLst>
          </a:blip>
          <a:srcRect l="10422" r="10292"/>
          <a:stretch/>
        </p:blipFill>
        <p:spPr>
          <a:xfrm>
            <a:off x="10358024" y="161802"/>
            <a:ext cx="1608233" cy="1140964"/>
          </a:xfrm>
          <a:prstGeom prst="rect">
            <a:avLst/>
          </a:prstGeom>
        </p:spPr>
      </p:pic>
      <p:pic>
        <p:nvPicPr>
          <p:cNvPr id="11" name="Picture 10">
            <a:extLst>
              <a:ext uri="{FF2B5EF4-FFF2-40B4-BE49-F238E27FC236}">
                <a16:creationId xmlns:a16="http://schemas.microsoft.com/office/drawing/2014/main" id="{16D68013-EA20-4B86-8C2C-3E4B993A73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2730" y="5809136"/>
            <a:ext cx="961015" cy="961015"/>
          </a:xfrm>
          <a:prstGeom prst="rect">
            <a:avLst/>
          </a:prstGeom>
        </p:spPr>
      </p:pic>
      <p:pic>
        <p:nvPicPr>
          <p:cNvPr id="13" name="Picture 12">
            <a:extLst>
              <a:ext uri="{FF2B5EF4-FFF2-40B4-BE49-F238E27FC236}">
                <a16:creationId xmlns:a16="http://schemas.microsoft.com/office/drawing/2014/main" id="{0E3D7557-4229-4B1D-9964-DBFD2700D1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8118" y="5813822"/>
            <a:ext cx="961015" cy="961015"/>
          </a:xfrm>
          <a:prstGeom prst="rect">
            <a:avLst/>
          </a:prstGeom>
        </p:spPr>
      </p:pic>
      <p:pic>
        <p:nvPicPr>
          <p:cNvPr id="15" name="Picture 14">
            <a:extLst>
              <a:ext uri="{FF2B5EF4-FFF2-40B4-BE49-F238E27FC236}">
                <a16:creationId xmlns:a16="http://schemas.microsoft.com/office/drawing/2014/main" id="{D43857C8-7102-4C2F-B4A4-DA1D5DCCDE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2502" y="5884269"/>
            <a:ext cx="932671" cy="932671"/>
          </a:xfrm>
          <a:prstGeom prst="rect">
            <a:avLst/>
          </a:prstGeom>
        </p:spPr>
      </p:pic>
      <p:pic>
        <p:nvPicPr>
          <p:cNvPr id="17" name="Picture 16">
            <a:extLst>
              <a:ext uri="{FF2B5EF4-FFF2-40B4-BE49-F238E27FC236}">
                <a16:creationId xmlns:a16="http://schemas.microsoft.com/office/drawing/2014/main" id="{0316C56F-E873-46D8-A1F3-C7ACCCB24BF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9636" y="5797185"/>
            <a:ext cx="1016878" cy="1016878"/>
          </a:xfrm>
          <a:prstGeom prst="rect">
            <a:avLst/>
          </a:prstGeom>
        </p:spPr>
      </p:pic>
      <p:pic>
        <p:nvPicPr>
          <p:cNvPr id="19" name="Picture 18">
            <a:extLst>
              <a:ext uri="{FF2B5EF4-FFF2-40B4-BE49-F238E27FC236}">
                <a16:creationId xmlns:a16="http://schemas.microsoft.com/office/drawing/2014/main" id="{69E9971D-C08E-4C79-99F4-486A2AC102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90984" y="5657754"/>
            <a:ext cx="1325564" cy="1325564"/>
          </a:xfrm>
          <a:prstGeom prst="rect">
            <a:avLst/>
          </a:prstGeom>
        </p:spPr>
      </p:pic>
    </p:spTree>
    <p:extLst>
      <p:ext uri="{BB962C8B-B14F-4D97-AF65-F5344CB8AC3E}">
        <p14:creationId xmlns:p14="http://schemas.microsoft.com/office/powerpoint/2010/main" val="2329847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59012-B3C5-4E9C-BD7B-184840136213}"/>
              </a:ext>
            </a:extLst>
          </p:cNvPr>
          <p:cNvSpPr>
            <a:spLocks noGrp="1"/>
          </p:cNvSpPr>
          <p:nvPr>
            <p:ph type="title"/>
          </p:nvPr>
        </p:nvSpPr>
        <p:spPr/>
        <p:txBody>
          <a:bodyPr/>
          <a:lstStyle/>
          <a:p>
            <a:pPr algn="ctr"/>
            <a:r>
              <a:rPr lang="en-IN" sz="4000" dirty="0">
                <a:latin typeface="Times New Roman" panose="02020603050405020304" pitchFamily="18" charset="0"/>
                <a:cs typeface="Times New Roman" panose="02020603050405020304" pitchFamily="18" charset="0"/>
              </a:rPr>
              <a:t>DISCUSSION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1A615CF-7FEF-4825-9EFE-B570C5079566}"/>
              </a:ext>
            </a:extLst>
          </p:cNvPr>
          <p:cNvSpPr>
            <a:spLocks noGrp="1"/>
          </p:cNvSpPr>
          <p:nvPr>
            <p:ph idx="1"/>
          </p:nvPr>
        </p:nvSpPr>
        <p:spPr>
          <a:xfrm>
            <a:off x="838200" y="1617090"/>
            <a:ext cx="10515600" cy="4351338"/>
          </a:xfrm>
        </p:spPr>
        <p:txBody>
          <a:bodyPr>
            <a:normAutofit fontScale="77500" lnSpcReduction="20000"/>
          </a:bodyPr>
          <a:lstStyle/>
          <a:p>
            <a:pPr marL="0" indent="0" algn="just">
              <a:buNone/>
            </a:pPr>
            <a:r>
              <a:rPr lang="en-IN" sz="2400" dirty="0">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irst, the consistency ratio is calculated as -0.4. Since this value is less than 0.1, the evaluations are consistent. In the first stage, the evaluation was performed for Eight major criteria. </a:t>
            </a:r>
          </a:p>
          <a:p>
            <a:pPr algn="just"/>
            <a:r>
              <a:rPr lang="en-US" sz="2400" dirty="0">
                <a:latin typeface="Times New Roman" panose="02020603050405020304" pitchFamily="18" charset="0"/>
                <a:cs typeface="Times New Roman" panose="02020603050405020304" pitchFamily="18" charset="0"/>
              </a:rPr>
              <a:t>Terms of Payment was found to be the most important factor in selecting the best supplier. </a:t>
            </a:r>
          </a:p>
          <a:p>
            <a:pPr algn="just"/>
            <a:r>
              <a:rPr lang="en-US" sz="2400" dirty="0">
                <a:latin typeface="Times New Roman" panose="02020603050405020304" pitchFamily="18" charset="0"/>
                <a:cs typeface="Times New Roman" panose="02020603050405020304" pitchFamily="18" charset="0"/>
              </a:rPr>
              <a:t>On Time Delivery is also a major factor </a:t>
            </a:r>
          </a:p>
          <a:p>
            <a:pPr algn="just"/>
            <a:r>
              <a:rPr lang="en-US" sz="2400" dirty="0">
                <a:latin typeface="Times New Roman" panose="02020603050405020304" pitchFamily="18" charset="0"/>
                <a:cs typeface="Times New Roman" panose="02020603050405020304" pitchFamily="18" charset="0"/>
              </a:rPr>
              <a:t>Technical support – Major Factor</a:t>
            </a:r>
          </a:p>
          <a:p>
            <a:pPr algn="just"/>
            <a:r>
              <a:rPr lang="en-US" sz="2400" dirty="0">
                <a:latin typeface="Times New Roman" panose="02020603050405020304" pitchFamily="18" charset="0"/>
                <a:cs typeface="Times New Roman" panose="02020603050405020304" pitchFamily="18" charset="0"/>
              </a:rPr>
              <a:t>Cost – Major Factor</a:t>
            </a:r>
          </a:p>
          <a:p>
            <a:pPr algn="just"/>
            <a:r>
              <a:rPr lang="en-US" sz="2400" dirty="0">
                <a:latin typeface="Times New Roman" panose="02020603050405020304" pitchFamily="18" charset="0"/>
                <a:cs typeface="Times New Roman" panose="02020603050405020304" pitchFamily="18" charset="0"/>
              </a:rPr>
              <a:t>Geographical Location</a:t>
            </a:r>
          </a:p>
          <a:p>
            <a:pPr algn="just"/>
            <a:r>
              <a:rPr lang="en-US" sz="2400" dirty="0">
                <a:latin typeface="Times New Roman" panose="02020603050405020304" pitchFamily="18" charset="0"/>
                <a:cs typeface="Times New Roman" panose="02020603050405020304" pitchFamily="18" charset="0"/>
              </a:rPr>
              <a:t>Response to Change</a:t>
            </a:r>
          </a:p>
          <a:p>
            <a:pPr algn="just"/>
            <a:r>
              <a:rPr lang="en-US" sz="2400" dirty="0">
                <a:latin typeface="Times New Roman" panose="02020603050405020304" pitchFamily="18" charset="0"/>
                <a:cs typeface="Times New Roman" panose="02020603050405020304" pitchFamily="18" charset="0"/>
              </a:rPr>
              <a:t>Warranty  </a:t>
            </a:r>
          </a:p>
          <a:p>
            <a:pPr algn="just"/>
            <a:r>
              <a:rPr lang="en-US" sz="2400" dirty="0">
                <a:latin typeface="Times New Roman" panose="02020603050405020304" pitchFamily="18" charset="0"/>
                <a:cs typeface="Times New Roman" panose="02020603050405020304" pitchFamily="18" charset="0"/>
              </a:rPr>
              <a:t>Customer Base </a:t>
            </a:r>
          </a:p>
          <a:p>
            <a:pPr marL="0" indent="0" algn="ctr">
              <a:buNone/>
            </a:pPr>
            <a:r>
              <a:rPr lang="en-US" sz="2400" dirty="0">
                <a:latin typeface="Times New Roman" panose="02020603050405020304" pitchFamily="18" charset="0"/>
                <a:cs typeface="Times New Roman" panose="02020603050405020304" pitchFamily="18" charset="0"/>
              </a:rPr>
              <a:t> It means that Services, Supplier profile and Cost are the most important criterion. Potential suppliers must pay higher attention to service, their profile and its sub-criteria to be preferred.</a:t>
            </a:r>
          </a:p>
          <a:p>
            <a:pPr marL="0" indent="0" algn="just">
              <a:buNone/>
            </a:pPr>
            <a:endParaRPr lang="en-US" sz="2400" dirty="0">
              <a:latin typeface="Times New Roman" panose="02020603050405020304" pitchFamily="18" charset="0"/>
              <a:cs typeface="Times New Roman" panose="02020603050405020304" pitchFamily="18" charset="0"/>
            </a:endParaRPr>
          </a:p>
          <a:p>
            <a:pPr marL="0" indent="0" algn="ctr">
              <a:buNone/>
            </a:pPr>
            <a:r>
              <a:rPr lang="en-US" sz="2400" dirty="0">
                <a:highlight>
                  <a:srgbClr val="FFFF00"/>
                </a:highlight>
                <a:latin typeface="Times New Roman" panose="02020603050405020304" pitchFamily="18" charset="0"/>
                <a:cs typeface="Times New Roman" panose="02020603050405020304" pitchFamily="18" charset="0"/>
              </a:rPr>
              <a:t>*</a:t>
            </a:r>
            <a:r>
              <a:rPr lang="en-US" sz="2000" dirty="0">
                <a:highlight>
                  <a:srgbClr val="FFFF00"/>
                </a:highlight>
                <a:latin typeface="Times New Roman" panose="02020603050405020304" pitchFamily="18" charset="0"/>
                <a:cs typeface="Times New Roman" panose="02020603050405020304" pitchFamily="18" charset="0"/>
              </a:rPr>
              <a:t>QUALITY IS ALWAYS CONSIDERED NO. 1 PRIORITY IN EVERY SCENERIO*</a:t>
            </a:r>
            <a:endParaRPr lang="en-IN" sz="2400" dirty="0">
              <a:highlight>
                <a:srgbClr val="FFFF00"/>
              </a:highligh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9FAFB3E-0251-4B9D-AD07-EF430A1A4A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112107"/>
            <a:ext cx="1833975" cy="863250"/>
          </a:xfrm>
          <a:prstGeom prst="rect">
            <a:avLst/>
          </a:prstGeom>
        </p:spPr>
      </p:pic>
      <p:pic>
        <p:nvPicPr>
          <p:cNvPr id="7" name="Picture 6">
            <a:extLst>
              <a:ext uri="{FF2B5EF4-FFF2-40B4-BE49-F238E27FC236}">
                <a16:creationId xmlns:a16="http://schemas.microsoft.com/office/drawing/2014/main" id="{F23E6D15-9B40-47CB-871A-6C6634A7D1B6}"/>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61802"/>
            <a:ext cx="1608233" cy="1140964"/>
          </a:xfrm>
          <a:prstGeom prst="rect">
            <a:avLst/>
          </a:prstGeom>
        </p:spPr>
      </p:pic>
    </p:spTree>
    <p:extLst>
      <p:ext uri="{BB962C8B-B14F-4D97-AF65-F5344CB8AC3E}">
        <p14:creationId xmlns:p14="http://schemas.microsoft.com/office/powerpoint/2010/main" val="3394390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In this research, one of the most popular research topics, supplier selection, is discussed in an untouched area of application, healthcare sector.</a:t>
            </a:r>
          </a:p>
          <a:p>
            <a:r>
              <a:rPr lang="en-US" sz="2000" dirty="0">
                <a:latin typeface="Times New Roman" panose="02020603050405020304" pitchFamily="18" charset="0"/>
                <a:cs typeface="Times New Roman" panose="02020603050405020304" pitchFamily="18" charset="0"/>
              </a:rPr>
              <a:t>The results show that, Terms of Payment, Ontime Delivery, Technical Support and Total Cost are Four most important sub-criteria in the evaluation process.</a:t>
            </a:r>
          </a:p>
          <a:p>
            <a:r>
              <a:rPr lang="en-US" sz="2000" dirty="0">
                <a:latin typeface="Times New Roman" panose="02020603050405020304" pitchFamily="18" charset="0"/>
                <a:cs typeface="Times New Roman" panose="02020603050405020304" pitchFamily="18" charset="0"/>
              </a:rPr>
              <a:t>Because of the unique nature of the sector, the health services within a healthcare organization must be uninterrupted. It can be concluded that the significantly high importance of Technical Support, Ontime Delivery, Cost, Quality is a result of this.</a:t>
            </a:r>
          </a:p>
          <a:p>
            <a:pPr marL="0" indent="0">
              <a:buNone/>
            </a:pPr>
            <a:endParaRPr lang="en-IN" sz="20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CF4E9763-F8E8-4011-84FD-E221BCE5EC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112107"/>
            <a:ext cx="1833975" cy="863250"/>
          </a:xfrm>
          <a:prstGeom prst="rect">
            <a:avLst/>
          </a:prstGeom>
        </p:spPr>
      </p:pic>
      <p:pic>
        <p:nvPicPr>
          <p:cNvPr id="8" name="Picture 7">
            <a:extLst>
              <a:ext uri="{FF2B5EF4-FFF2-40B4-BE49-F238E27FC236}">
                <a16:creationId xmlns:a16="http://schemas.microsoft.com/office/drawing/2014/main" id="{A43E22E7-FAF5-49BE-A7E2-F202DFDEF882}"/>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61802"/>
            <a:ext cx="1608233" cy="1140964"/>
          </a:xfrm>
          <a:prstGeom prst="rect">
            <a:avLst/>
          </a:prstGeom>
        </p:spPr>
      </p:pic>
      <p:graphicFrame>
        <p:nvGraphicFramePr>
          <p:cNvPr id="9" name="Chart 8">
            <a:extLst>
              <a:ext uri="{FF2B5EF4-FFF2-40B4-BE49-F238E27FC236}">
                <a16:creationId xmlns:a16="http://schemas.microsoft.com/office/drawing/2014/main" id="{96945301-01DA-4FF8-A07D-D44B2F14EB63}"/>
              </a:ext>
            </a:extLst>
          </p:cNvPr>
          <p:cNvGraphicFramePr>
            <a:graphicFrameLocks/>
          </p:cNvGraphicFramePr>
          <p:nvPr>
            <p:extLst>
              <p:ext uri="{D42A27DB-BD31-4B8C-83A1-F6EECF244321}">
                <p14:modId xmlns:p14="http://schemas.microsoft.com/office/powerpoint/2010/main" val="3219284512"/>
              </p:ext>
            </p:extLst>
          </p:nvPr>
        </p:nvGraphicFramePr>
        <p:xfrm>
          <a:off x="7818783" y="4137301"/>
          <a:ext cx="3535017" cy="235557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4432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316B0-02CA-4A63-88BB-8B50893F524C}"/>
              </a:ext>
            </a:extLst>
          </p:cNvPr>
          <p:cNvSpPr>
            <a:spLocks noGrp="1"/>
          </p:cNvSpPr>
          <p:nvPr>
            <p:ph type="title"/>
          </p:nvPr>
        </p:nvSpPr>
        <p:spPr/>
        <p:txBody>
          <a:bodyPr/>
          <a:lstStyle/>
          <a:p>
            <a:pPr algn="ctr"/>
            <a:r>
              <a:rPr lang="en-IN" sz="4000" dirty="0">
                <a:latin typeface="Times New Roman" panose="02020603050405020304" pitchFamily="18" charset="0"/>
                <a:cs typeface="Times New Roman" panose="02020603050405020304" pitchFamily="18" charset="0"/>
              </a:rPr>
              <a:t>LIMITATION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82AD0A2-32E6-478F-BF3E-8C9297FB2DC4}"/>
              </a:ext>
            </a:extLst>
          </p:cNvPr>
          <p:cNvSpPr>
            <a:spLocks noGrp="1"/>
          </p:cNvSpPr>
          <p:nvPr>
            <p:ph idx="1"/>
          </p:nvPr>
        </p:nvSpPr>
        <p:spPr/>
        <p:txBody>
          <a:bodyPr>
            <a:normAutofit/>
          </a:bodyPr>
          <a:lstStyle/>
          <a:p>
            <a:pPr>
              <a:lnSpc>
                <a:spcPct val="150000"/>
              </a:lnSpc>
            </a:pPr>
            <a:r>
              <a:rPr lang="en-IN" sz="2000" dirty="0">
                <a:latin typeface="Times New Roman" panose="02020603050405020304" pitchFamily="18" charset="0"/>
                <a:cs typeface="Times New Roman" panose="02020603050405020304" pitchFamily="18" charset="0"/>
              </a:rPr>
              <a:t>CRITRION MAY DIFFER FROM ORGANISATION TO ORGANISATION</a:t>
            </a:r>
          </a:p>
          <a:p>
            <a:pPr>
              <a:lnSpc>
                <a:spcPct val="150000"/>
              </a:lnSpc>
            </a:pPr>
            <a:r>
              <a:rPr lang="en-IN" sz="2000" dirty="0">
                <a:latin typeface="Times New Roman" panose="02020603050405020304" pitchFamily="18" charset="0"/>
                <a:cs typeface="Times New Roman" panose="02020603050405020304" pitchFamily="18" charset="0"/>
              </a:rPr>
              <a:t>HIGH COMPUTATIONAL REQUIREMENTS FOR EVEN SMALL PROBLEM</a:t>
            </a:r>
          </a:p>
          <a:p>
            <a:pPr>
              <a:lnSpc>
                <a:spcPct val="150000"/>
              </a:lnSpc>
            </a:pPr>
            <a:r>
              <a:rPr lang="en-US" sz="2000" dirty="0">
                <a:latin typeface="Times New Roman" panose="02020603050405020304" pitchFamily="18" charset="0"/>
                <a:cs typeface="Times New Roman" panose="02020603050405020304" pitchFamily="18" charset="0"/>
              </a:rPr>
              <a:t>SUBJECTIVITY AND INCONSISTENCY: AHP HEAVILY RELIES ON SUBJECTIVE JUDGMENTS AND PAIRWISE COMPARISONS MADE BY INDIVIDUALS INVOLVED IN THE DECISION-MAKING PROCESS. THESE JUDGMENTS ARE OFTEN INFLUENCED BY PERSONAL BIASES AND CAN INTRODUCE INCONSISTENCIES. </a:t>
            </a:r>
          </a:p>
          <a:p>
            <a:pPr>
              <a:lnSpc>
                <a:spcPct val="150000"/>
              </a:lnSpc>
            </a:pPr>
            <a:r>
              <a:rPr lang="en-US" sz="2000" dirty="0">
                <a:latin typeface="Times New Roman" panose="02020603050405020304" pitchFamily="18" charset="0"/>
                <a:cs typeface="Times New Roman" panose="02020603050405020304" pitchFamily="18" charset="0"/>
              </a:rPr>
              <a:t>THE CALCULATIONS AND TRANSFORMATIONS INVOLVED IN AHP MAY NOT BE EASILY UNDERSTANDABLE </a:t>
            </a: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2B488A06-507E-4C64-ADD5-AB260B23A0B8}"/>
              </a:ext>
            </a:extLst>
          </p:cNvPr>
          <p:cNvSpPr>
            <a:spLocks noGrp="1"/>
          </p:cNvSpPr>
          <p:nvPr>
            <p:ph type="sldNum" sz="quarter" idx="12"/>
          </p:nvPr>
        </p:nvSpPr>
        <p:spPr/>
        <p:txBody>
          <a:bodyPr/>
          <a:lstStyle/>
          <a:p>
            <a:fld id="{26AD20E6-394B-4DF0-96A5-9647FF39C943}" type="slidenum">
              <a:rPr lang="en-IN" smtClean="0"/>
              <a:t>19</a:t>
            </a:fld>
            <a:endParaRPr lang="en-IN" dirty="0"/>
          </a:p>
        </p:txBody>
      </p:sp>
      <p:pic>
        <p:nvPicPr>
          <p:cNvPr id="6" name="Picture 5">
            <a:extLst>
              <a:ext uri="{FF2B5EF4-FFF2-40B4-BE49-F238E27FC236}">
                <a16:creationId xmlns:a16="http://schemas.microsoft.com/office/drawing/2014/main" id="{EC03F2EC-8264-42F5-B0D8-04E563B6F7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112107"/>
            <a:ext cx="1833975" cy="863250"/>
          </a:xfrm>
          <a:prstGeom prst="rect">
            <a:avLst/>
          </a:prstGeom>
        </p:spPr>
      </p:pic>
      <p:pic>
        <p:nvPicPr>
          <p:cNvPr id="7" name="Picture 6">
            <a:extLst>
              <a:ext uri="{FF2B5EF4-FFF2-40B4-BE49-F238E27FC236}">
                <a16:creationId xmlns:a16="http://schemas.microsoft.com/office/drawing/2014/main" id="{90E431CC-27A7-47E3-B962-9861AEC6E4B9}"/>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61802"/>
            <a:ext cx="1608233" cy="1140964"/>
          </a:xfrm>
          <a:prstGeom prst="rect">
            <a:avLst/>
          </a:prstGeom>
        </p:spPr>
      </p:pic>
    </p:spTree>
    <p:extLst>
      <p:ext uri="{BB962C8B-B14F-4D97-AF65-F5344CB8AC3E}">
        <p14:creationId xmlns:p14="http://schemas.microsoft.com/office/powerpoint/2010/main" val="3478483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Picture 7">
            <a:extLst>
              <a:ext uri="{FF2B5EF4-FFF2-40B4-BE49-F238E27FC236}">
                <a16:creationId xmlns:a16="http://schemas.microsoft.com/office/drawing/2014/main" id="{CFEC74FD-F488-4577-9C3E-F1BD07551F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81628"/>
            <a:ext cx="1833975" cy="863250"/>
          </a:xfrm>
          <a:prstGeom prst="rect">
            <a:avLst/>
          </a:prstGeom>
        </p:spPr>
      </p:pic>
      <p:pic>
        <p:nvPicPr>
          <p:cNvPr id="9" name="Picture 8">
            <a:extLst>
              <a:ext uri="{FF2B5EF4-FFF2-40B4-BE49-F238E27FC236}">
                <a16:creationId xmlns:a16="http://schemas.microsoft.com/office/drawing/2014/main" id="{E221C6DB-0B3C-49C0-A0FB-08C908973613}"/>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31322"/>
            <a:ext cx="1608233" cy="1140964"/>
          </a:xfrm>
          <a:prstGeom prst="rect">
            <a:avLst/>
          </a:prstGeom>
        </p:spPr>
      </p:pic>
      <p:pic>
        <p:nvPicPr>
          <p:cNvPr id="7" name="Picture 6">
            <a:extLst>
              <a:ext uri="{FF2B5EF4-FFF2-40B4-BE49-F238E27FC236}">
                <a16:creationId xmlns:a16="http://schemas.microsoft.com/office/drawing/2014/main" id="{6F3BF58E-A4F7-4DFD-8B20-0194C66B81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5821" y="1555783"/>
            <a:ext cx="8820357" cy="4710098"/>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References (Through Zotero)</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lnSpcReduction="10000"/>
          </a:bodyPr>
          <a:lstStyle/>
          <a:p>
            <a:pPr marL="0" indent="0">
              <a:buNone/>
            </a:pPr>
            <a:r>
              <a:rPr lang="en-IN" sz="2000" dirty="0">
                <a:latin typeface="Times New Roman" panose="02020603050405020304" pitchFamily="18" charset="0"/>
                <a:cs typeface="Times New Roman" panose="02020603050405020304" pitchFamily="18" charset="0"/>
              </a:rPr>
              <a:t>1.	</a:t>
            </a:r>
            <a:r>
              <a:rPr lang="en-IN" sz="2000" dirty="0" err="1">
                <a:latin typeface="Times New Roman" panose="02020603050405020304" pitchFamily="18" charset="0"/>
                <a:cs typeface="Times New Roman" panose="02020603050405020304" pitchFamily="18" charset="0"/>
              </a:rPr>
              <a:t>Ghadimi</a:t>
            </a:r>
            <a:r>
              <a:rPr lang="en-IN" sz="2000" dirty="0">
                <a:latin typeface="Times New Roman" panose="02020603050405020304" pitchFamily="18" charset="0"/>
                <a:cs typeface="Times New Roman" panose="02020603050405020304" pitchFamily="18" charset="0"/>
              </a:rPr>
              <a:t> P, </a:t>
            </a:r>
            <a:r>
              <a:rPr lang="en-IN" sz="2000" dirty="0" err="1">
                <a:latin typeface="Times New Roman" panose="02020603050405020304" pitchFamily="18" charset="0"/>
                <a:cs typeface="Times New Roman" panose="02020603050405020304" pitchFamily="18" charset="0"/>
              </a:rPr>
              <a:t>Heavey</a:t>
            </a:r>
            <a:r>
              <a:rPr lang="en-IN" sz="2000" dirty="0">
                <a:latin typeface="Times New Roman" panose="02020603050405020304" pitchFamily="18" charset="0"/>
                <a:cs typeface="Times New Roman" panose="02020603050405020304" pitchFamily="18" charset="0"/>
              </a:rPr>
              <a:t> C. Sustainable Supplier Selection in Medical Device Industry: Toward Sustainable Manufacturing. Procedia CIRP. 2014;15:165–70. </a:t>
            </a:r>
          </a:p>
          <a:p>
            <a:pPr marL="0" indent="0">
              <a:buNone/>
            </a:pPr>
            <a:r>
              <a:rPr lang="en-IN" sz="2000" dirty="0">
                <a:latin typeface="Times New Roman" panose="02020603050405020304" pitchFamily="18" charset="0"/>
                <a:cs typeface="Times New Roman" panose="02020603050405020304" pitchFamily="18" charset="0"/>
              </a:rPr>
              <a:t>2.	</a:t>
            </a:r>
            <a:r>
              <a:rPr lang="en-IN" sz="2000" dirty="0" err="1">
                <a:latin typeface="Times New Roman" panose="02020603050405020304" pitchFamily="18" charset="0"/>
                <a:cs typeface="Times New Roman" panose="02020603050405020304" pitchFamily="18" charset="0"/>
              </a:rPr>
              <a:t>Vonderembse</a:t>
            </a:r>
            <a:r>
              <a:rPr lang="en-IN" sz="2000" dirty="0">
                <a:latin typeface="Times New Roman" panose="02020603050405020304" pitchFamily="18" charset="0"/>
                <a:cs typeface="Times New Roman" panose="02020603050405020304" pitchFamily="18" charset="0"/>
              </a:rPr>
              <a:t> MA, Tracey M. The Impact of Supplier Selection Criteria and Supplier Involvement on Manufacturing Performance. J Supply Chain </a:t>
            </a:r>
            <a:r>
              <a:rPr lang="en-IN" sz="2000" dirty="0" err="1">
                <a:latin typeface="Times New Roman" panose="02020603050405020304" pitchFamily="18" charset="0"/>
                <a:cs typeface="Times New Roman" panose="02020603050405020304" pitchFamily="18" charset="0"/>
              </a:rPr>
              <a:t>Manag</a:t>
            </a:r>
            <a:r>
              <a:rPr lang="en-IN" sz="2000" dirty="0">
                <a:latin typeface="Times New Roman" panose="02020603050405020304" pitchFamily="18" charset="0"/>
                <a:cs typeface="Times New Roman" panose="02020603050405020304" pitchFamily="18" charset="0"/>
              </a:rPr>
              <a:t>. 1999 Jun;35(3):33–9. </a:t>
            </a:r>
          </a:p>
          <a:p>
            <a:pPr marL="0" indent="0">
              <a:buNone/>
            </a:pPr>
            <a:r>
              <a:rPr lang="en-IN" sz="2000" dirty="0">
                <a:latin typeface="Times New Roman" panose="02020603050405020304" pitchFamily="18" charset="0"/>
                <a:cs typeface="Times New Roman" panose="02020603050405020304" pitchFamily="18" charset="0"/>
              </a:rPr>
              <a:t>3.	Kannan VR, Tan KC. Supplier Selection and Assessment: Their Impact on Business Performance. J Supply Chain </a:t>
            </a:r>
            <a:r>
              <a:rPr lang="en-IN" sz="2000" dirty="0" err="1">
                <a:latin typeface="Times New Roman" panose="02020603050405020304" pitchFamily="18" charset="0"/>
                <a:cs typeface="Times New Roman" panose="02020603050405020304" pitchFamily="18" charset="0"/>
              </a:rPr>
              <a:t>Manag</a:t>
            </a:r>
            <a:r>
              <a:rPr lang="en-IN" sz="2000" dirty="0">
                <a:latin typeface="Times New Roman" panose="02020603050405020304" pitchFamily="18" charset="0"/>
                <a:cs typeface="Times New Roman" panose="02020603050405020304" pitchFamily="18" charset="0"/>
              </a:rPr>
              <a:t>. 2002 Sep;38(4):11–21. </a:t>
            </a:r>
          </a:p>
          <a:p>
            <a:pPr marL="0" indent="0">
              <a:buNone/>
            </a:pPr>
            <a:r>
              <a:rPr lang="en-IN" sz="2000" dirty="0">
                <a:latin typeface="Times New Roman" panose="02020603050405020304" pitchFamily="18" charset="0"/>
                <a:cs typeface="Times New Roman" panose="02020603050405020304" pitchFamily="18" charset="0"/>
              </a:rPr>
              <a:t>4.	Sagar MK, Singh D. Supplier Selection Criteria: Study of Automobile Sector in India. </a:t>
            </a:r>
          </a:p>
          <a:p>
            <a:pPr marL="0" indent="0">
              <a:buNone/>
            </a:pPr>
            <a:r>
              <a:rPr lang="en-IN" sz="2000" dirty="0">
                <a:latin typeface="Times New Roman" panose="02020603050405020304" pitchFamily="18" charset="0"/>
                <a:cs typeface="Times New Roman" panose="02020603050405020304" pitchFamily="18" charset="0"/>
              </a:rPr>
              <a:t>5.	Kumar Kar A, K. </a:t>
            </a:r>
            <a:r>
              <a:rPr lang="en-IN" sz="2000" dirty="0" err="1">
                <a:latin typeface="Times New Roman" panose="02020603050405020304" pitchFamily="18" charset="0"/>
                <a:cs typeface="Times New Roman" panose="02020603050405020304" pitchFamily="18" charset="0"/>
              </a:rPr>
              <a:t>Pani</a:t>
            </a:r>
            <a:r>
              <a:rPr lang="en-IN" sz="2000" dirty="0">
                <a:latin typeface="Times New Roman" panose="02020603050405020304" pitchFamily="18" charset="0"/>
                <a:cs typeface="Times New Roman" panose="02020603050405020304" pitchFamily="18" charset="0"/>
              </a:rPr>
              <a:t> A. Exploring the importance of different supplier selection criteria. </a:t>
            </a:r>
            <a:r>
              <a:rPr lang="en-IN" sz="2000" dirty="0" err="1">
                <a:latin typeface="Times New Roman" panose="02020603050405020304" pitchFamily="18" charset="0"/>
                <a:cs typeface="Times New Roman" panose="02020603050405020304" pitchFamily="18" charset="0"/>
              </a:rPr>
              <a:t>Manag</a:t>
            </a:r>
            <a:r>
              <a:rPr lang="en-IN" sz="2000" dirty="0">
                <a:latin typeface="Times New Roman" panose="02020603050405020304" pitchFamily="18" charset="0"/>
                <a:cs typeface="Times New Roman" panose="02020603050405020304" pitchFamily="18" charset="0"/>
              </a:rPr>
              <a:t> Res Rev. 2014 Jan 14;37(1):89–105. </a:t>
            </a:r>
          </a:p>
          <a:p>
            <a:pPr marL="0" indent="0">
              <a:buNone/>
            </a:pPr>
            <a:r>
              <a:rPr lang="en-IN" sz="2000" dirty="0">
                <a:latin typeface="Times New Roman" panose="02020603050405020304" pitchFamily="18" charset="0"/>
                <a:cs typeface="Times New Roman" panose="02020603050405020304" pitchFamily="18" charset="0"/>
              </a:rPr>
              <a:t>6.	Be A. SUPPLIER SELECTION IN HEALTHCARE SECTOR. </a:t>
            </a:r>
          </a:p>
          <a:p>
            <a:pPr marL="457200" indent="-457200">
              <a:buAutoNum type="arabicPeriod" startAt="7"/>
            </a:pPr>
            <a:r>
              <a:rPr lang="en-IN" sz="2000" dirty="0">
                <a:latin typeface="Times New Roman" panose="02020603050405020304" pitchFamily="18" charset="0"/>
                <a:cs typeface="Times New Roman" panose="02020603050405020304" pitchFamily="18" charset="0"/>
              </a:rPr>
              <a:t>SCM Selection.pdf. </a:t>
            </a:r>
          </a:p>
          <a:p>
            <a:pPr marL="457200" indent="-457200">
              <a:buFont typeface="Arial" panose="020B0604020202020204" pitchFamily="34" charset="0"/>
              <a:buAutoNum type="arabicPeriod" startAt="7"/>
            </a:pPr>
            <a:r>
              <a:rPr lang="en-IN" sz="2000" dirty="0">
                <a:latin typeface="Times New Roman" panose="02020603050405020304" pitchFamily="18" charset="0"/>
                <a:cs typeface="Times New Roman" panose="02020603050405020304" pitchFamily="18" charset="0"/>
              </a:rPr>
              <a:t>Evelyn E, </a:t>
            </a:r>
            <a:r>
              <a:rPr lang="en-IN" sz="2000" dirty="0" err="1">
                <a:latin typeface="Times New Roman" panose="02020603050405020304" pitchFamily="18" charset="0"/>
                <a:cs typeface="Times New Roman" panose="02020603050405020304" pitchFamily="18" charset="0"/>
              </a:rPr>
              <a:t>EdmondYeboah</a:t>
            </a:r>
            <a:r>
              <a:rPr lang="en-IN" sz="2000" dirty="0">
                <a:latin typeface="Times New Roman" panose="02020603050405020304" pitchFamily="18" charset="0"/>
                <a:cs typeface="Times New Roman" panose="02020603050405020304" pitchFamily="18" charset="0"/>
              </a:rPr>
              <a:t> N. RANKING AGRICULTURAL SUPPLY CHAIN RISK IN GHANA: AN AHP APPROACH. </a:t>
            </a:r>
          </a:p>
          <a:p>
            <a:pPr marL="457200" indent="-457200">
              <a:buAutoNum type="arabicPeriod" startAt="7"/>
            </a:pPr>
            <a:endParaRPr lang="en-IN" sz="2000"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81F4F037-52A3-4CED-96EF-5DA0218B7E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112107"/>
            <a:ext cx="1833975" cy="863250"/>
          </a:xfrm>
          <a:prstGeom prst="rect">
            <a:avLst/>
          </a:prstGeom>
        </p:spPr>
      </p:pic>
      <p:pic>
        <p:nvPicPr>
          <p:cNvPr id="7" name="Picture 6">
            <a:extLst>
              <a:ext uri="{FF2B5EF4-FFF2-40B4-BE49-F238E27FC236}">
                <a16:creationId xmlns:a16="http://schemas.microsoft.com/office/drawing/2014/main" id="{A3A4D2FE-563D-4E7E-A159-BFC897FF9B5D}"/>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61802"/>
            <a:ext cx="1608233" cy="1140964"/>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Any Questions ?</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7" name="Picture 6">
            <a:extLst>
              <a:ext uri="{FF2B5EF4-FFF2-40B4-BE49-F238E27FC236}">
                <a16:creationId xmlns:a16="http://schemas.microsoft.com/office/drawing/2014/main" id="{71E63654-1801-4E84-900D-0B42D39AC3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112107"/>
            <a:ext cx="1833975" cy="863250"/>
          </a:xfrm>
          <a:prstGeom prst="rect">
            <a:avLst/>
          </a:prstGeom>
        </p:spPr>
      </p:pic>
      <p:pic>
        <p:nvPicPr>
          <p:cNvPr id="8" name="Picture 7">
            <a:extLst>
              <a:ext uri="{FF2B5EF4-FFF2-40B4-BE49-F238E27FC236}">
                <a16:creationId xmlns:a16="http://schemas.microsoft.com/office/drawing/2014/main" id="{1CCE252C-B232-4DDB-AF78-DF86A421B998}"/>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61802"/>
            <a:ext cx="1608233" cy="1140964"/>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7" name="Picture 6">
            <a:extLst>
              <a:ext uri="{FF2B5EF4-FFF2-40B4-BE49-F238E27FC236}">
                <a16:creationId xmlns:a16="http://schemas.microsoft.com/office/drawing/2014/main" id="{9A30D088-B941-410F-B5E7-5FF81C439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693" y="1849120"/>
            <a:ext cx="5459307" cy="4094480"/>
          </a:xfrm>
          <a:prstGeom prst="rect">
            <a:avLst/>
          </a:prstGeom>
        </p:spPr>
      </p:pic>
      <p:pic>
        <p:nvPicPr>
          <p:cNvPr id="11" name="Picture 10">
            <a:extLst>
              <a:ext uri="{FF2B5EF4-FFF2-40B4-BE49-F238E27FC236}">
                <a16:creationId xmlns:a16="http://schemas.microsoft.com/office/drawing/2014/main" id="{89A2F61E-8066-43B7-95C7-4ADA6C693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5013" y="1849120"/>
            <a:ext cx="5459307" cy="4094480"/>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C970F-F0E3-48DA-BAF5-8A84FECCC971}"/>
              </a:ext>
            </a:extLst>
          </p:cNvPr>
          <p:cNvSpPr>
            <a:spLocks noGrp="1"/>
          </p:cNvSpPr>
          <p:nvPr>
            <p:ph type="title"/>
          </p:nvPr>
        </p:nvSpPr>
        <p:spPr/>
        <p:txBody>
          <a:bodyPr/>
          <a:lstStyle/>
          <a:p>
            <a:pPr algn="ctr"/>
            <a:r>
              <a:rPr lang="en-IN" sz="4000" dirty="0">
                <a:latin typeface="Times New Roman" panose="02020603050405020304" pitchFamily="18" charset="0"/>
                <a:cs typeface="Times New Roman" panose="02020603050405020304" pitchFamily="18" charset="0"/>
              </a:rPr>
              <a:t>SUPPLY CHAIN         </a:t>
            </a:r>
            <a:endParaRPr lang="en-IN"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D252FCA8-1F20-4EDF-A35C-9994E95AE70E}"/>
              </a:ext>
            </a:extLst>
          </p:cNvPr>
          <p:cNvSpPr/>
          <p:nvPr/>
        </p:nvSpPr>
        <p:spPr>
          <a:xfrm>
            <a:off x="1262932" y="2065680"/>
            <a:ext cx="4863548" cy="241520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lnRef>
          <a:fillRef idx="1">
            <a:schemeClr val="lt1"/>
          </a:fillRef>
          <a:effectRef idx="0">
            <a:schemeClr val="dk1"/>
          </a:effectRef>
          <a:fontRef idx="minor">
            <a:schemeClr val="dk1"/>
          </a:fontRef>
        </p:style>
        <p:txBody>
          <a:bodyPr rtlCol="0" anchor="t"/>
          <a:lstStyle/>
          <a:p>
            <a:r>
              <a:rPr lang="en-IN" dirty="0">
                <a:latin typeface="Times New Roman" panose="02020603050405020304" pitchFamily="18" charset="0"/>
                <a:cs typeface="Times New Roman" panose="02020603050405020304" pitchFamily="18" charset="0"/>
              </a:rPr>
              <a:t>Supply chain management is the management of flow of goods and services and includes all processes that transform raw material into final product.</a:t>
            </a:r>
          </a:p>
          <a:p>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Right Product</a:t>
            </a: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Right Quantity, Right Time</a:t>
            </a: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Right Place, Right Cost.</a:t>
            </a:r>
            <a:endParaRPr lang="en-IN" dirty="0"/>
          </a:p>
        </p:txBody>
      </p:sp>
      <p:pic>
        <p:nvPicPr>
          <p:cNvPr id="6" name="Picture 5">
            <a:extLst>
              <a:ext uri="{FF2B5EF4-FFF2-40B4-BE49-F238E27FC236}">
                <a16:creationId xmlns:a16="http://schemas.microsoft.com/office/drawing/2014/main" id="{4AC38568-EC49-4F93-8D24-EE29AFA529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2932" y="5072304"/>
            <a:ext cx="6456050" cy="897400"/>
          </a:xfrm>
          <a:prstGeom prst="rect">
            <a:avLst/>
          </a:prstGeom>
        </p:spPr>
      </p:pic>
      <p:graphicFrame>
        <p:nvGraphicFramePr>
          <p:cNvPr id="12" name="Content Placeholder 3">
            <a:extLst>
              <a:ext uri="{FF2B5EF4-FFF2-40B4-BE49-F238E27FC236}">
                <a16:creationId xmlns:a16="http://schemas.microsoft.com/office/drawing/2014/main" id="{500D5BDF-769A-4812-80DC-13304D4B4E8E}"/>
              </a:ext>
            </a:extLst>
          </p:cNvPr>
          <p:cNvGraphicFramePr>
            <a:graphicFrameLocks noGrp="1"/>
          </p:cNvGraphicFramePr>
          <p:nvPr>
            <p:ph idx="1"/>
          </p:nvPr>
        </p:nvGraphicFramePr>
        <p:xfrm>
          <a:off x="5920867" y="1758829"/>
          <a:ext cx="6655242" cy="300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EF57CEE0-AC73-492F-811C-427C7BEF207F}"/>
              </a:ext>
            </a:extLst>
          </p:cNvPr>
          <p:cNvSpPr txBox="1"/>
          <p:nvPr/>
        </p:nvSpPr>
        <p:spPr>
          <a:xfrm>
            <a:off x="7891669" y="2155594"/>
            <a:ext cx="864704" cy="253916"/>
          </a:xfrm>
          <a:prstGeom prst="rect">
            <a:avLst/>
          </a:prstGeom>
          <a:noFill/>
        </p:spPr>
        <p:txBody>
          <a:bodyPr wrap="square" rtlCol="0">
            <a:spAutoFit/>
          </a:bodyPr>
          <a:lstStyle/>
          <a:p>
            <a:r>
              <a:rPr lang="en-IN" sz="1050" b="1" dirty="0">
                <a:latin typeface="Times New Roman" panose="02020603050405020304" pitchFamily="18" charset="0"/>
                <a:cs typeface="Times New Roman" panose="02020603050405020304" pitchFamily="18" charset="0"/>
              </a:rPr>
              <a:t>4 PILLARS</a:t>
            </a:r>
            <a:endParaRPr lang="en-IN" b="1"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77A67948-BC44-4D38-AB64-0949B28FF8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5743" y="31932"/>
            <a:ext cx="1833975" cy="863250"/>
          </a:xfrm>
          <a:prstGeom prst="rect">
            <a:avLst/>
          </a:prstGeom>
        </p:spPr>
      </p:pic>
      <p:pic>
        <p:nvPicPr>
          <p:cNvPr id="13" name="Picture 12">
            <a:extLst>
              <a:ext uri="{FF2B5EF4-FFF2-40B4-BE49-F238E27FC236}">
                <a16:creationId xmlns:a16="http://schemas.microsoft.com/office/drawing/2014/main" id="{6EEDF6CC-78FA-4482-A8FE-7CCD5D69DE33}"/>
              </a:ext>
            </a:extLst>
          </p:cNvPr>
          <p:cNvPicPr>
            <a:picLocks noChangeAspect="1"/>
          </p:cNvPicPr>
          <p:nvPr/>
        </p:nvPicPr>
        <p:blipFill rotWithShape="1">
          <a:blip r:embed="rId9">
            <a:extLst>
              <a:ext uri="{28A0092B-C50C-407E-A947-70E740481C1C}">
                <a14:useLocalDpi xmlns:a14="http://schemas.microsoft.com/office/drawing/2010/main" val="0"/>
              </a:ext>
            </a:extLst>
          </a:blip>
          <a:srcRect l="10422" r="10292"/>
          <a:stretch/>
        </p:blipFill>
        <p:spPr>
          <a:xfrm>
            <a:off x="10358024" y="131322"/>
            <a:ext cx="1608233" cy="1140964"/>
          </a:xfrm>
          <a:prstGeom prst="rect">
            <a:avLst/>
          </a:prstGeom>
        </p:spPr>
      </p:pic>
    </p:spTree>
    <p:extLst>
      <p:ext uri="{BB962C8B-B14F-4D97-AF65-F5344CB8AC3E}">
        <p14:creationId xmlns:p14="http://schemas.microsoft.com/office/powerpoint/2010/main" val="3603288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E326F-3261-4E17-8AD8-BD09F35C7F0F}"/>
              </a:ext>
            </a:extLst>
          </p:cNvPr>
          <p:cNvSpPr>
            <a:spLocks noGrp="1"/>
          </p:cNvSpPr>
          <p:nvPr>
            <p:ph type="title"/>
          </p:nvPr>
        </p:nvSpPr>
        <p:spPr>
          <a:xfrm>
            <a:off x="944510" y="400214"/>
            <a:ext cx="10515600" cy="1325563"/>
          </a:xfrm>
        </p:spPr>
        <p:txBody>
          <a:bodyPr/>
          <a:lstStyle/>
          <a:p>
            <a:pPr algn="ctr"/>
            <a:r>
              <a:rPr lang="en-IN" dirty="0">
                <a:latin typeface="Times New Roman" panose="02020603050405020304" pitchFamily="18" charset="0"/>
                <a:cs typeface="Times New Roman" panose="02020603050405020304" pitchFamily="18" charset="0"/>
              </a:rPr>
              <a:t>OBJECTIVE OF THE STUDY</a:t>
            </a:r>
          </a:p>
        </p:txBody>
      </p:sp>
      <p:graphicFrame>
        <p:nvGraphicFramePr>
          <p:cNvPr id="4" name="Content Placeholder 3">
            <a:extLst>
              <a:ext uri="{FF2B5EF4-FFF2-40B4-BE49-F238E27FC236}">
                <a16:creationId xmlns:a16="http://schemas.microsoft.com/office/drawing/2014/main" id="{613E1B67-4738-4C02-958B-A8514237FB65}"/>
              </a:ext>
            </a:extLst>
          </p:cNvPr>
          <p:cNvGraphicFramePr>
            <a:graphicFrameLocks noGrp="1"/>
          </p:cNvGraphicFramePr>
          <p:nvPr>
            <p:ph idx="1"/>
          </p:nvPr>
        </p:nvGraphicFramePr>
        <p:xfrm>
          <a:off x="2090583" y="3573975"/>
          <a:ext cx="8223455" cy="2305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2F78035-CE29-40DB-B2A6-82EE8FEED36D}"/>
              </a:ext>
            </a:extLst>
          </p:cNvPr>
          <p:cNvSpPr txBox="1"/>
          <p:nvPr/>
        </p:nvSpPr>
        <p:spPr>
          <a:xfrm>
            <a:off x="2566219" y="3205316"/>
            <a:ext cx="2871020" cy="369332"/>
          </a:xfrm>
          <a:prstGeom prst="rect">
            <a:avLst/>
          </a:prstGeom>
          <a:noFill/>
        </p:spPr>
        <p:txBody>
          <a:bodyPr wrap="square" rtlCol="0">
            <a:spAutoFit/>
          </a:bodyPr>
          <a:lstStyle/>
          <a:p>
            <a:r>
              <a:rPr lang="en-IN"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PRIMARY OBJECTIVE</a:t>
            </a:r>
          </a:p>
        </p:txBody>
      </p:sp>
      <p:sp>
        <p:nvSpPr>
          <p:cNvPr id="6" name="TextBox 5">
            <a:extLst>
              <a:ext uri="{FF2B5EF4-FFF2-40B4-BE49-F238E27FC236}">
                <a16:creationId xmlns:a16="http://schemas.microsoft.com/office/drawing/2014/main" id="{5ECDC77F-000D-4A88-BCBE-EA990DBE17EC}"/>
              </a:ext>
            </a:extLst>
          </p:cNvPr>
          <p:cNvSpPr txBox="1"/>
          <p:nvPr/>
        </p:nvSpPr>
        <p:spPr>
          <a:xfrm>
            <a:off x="6862916" y="3205316"/>
            <a:ext cx="3021276" cy="369332"/>
          </a:xfrm>
          <a:prstGeom prst="rect">
            <a:avLst/>
          </a:prstGeom>
          <a:noFill/>
        </p:spPr>
        <p:txBody>
          <a:bodyPr wrap="none" rtlCol="0">
            <a:spAutoFit/>
          </a:bodyPr>
          <a:lstStyle/>
          <a:p>
            <a:r>
              <a:rPr lang="en-IN"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SECONDARY OBJECTIVE</a:t>
            </a:r>
          </a:p>
        </p:txBody>
      </p:sp>
      <p:pic>
        <p:nvPicPr>
          <p:cNvPr id="12" name="Picture 11">
            <a:extLst>
              <a:ext uri="{FF2B5EF4-FFF2-40B4-BE49-F238E27FC236}">
                <a16:creationId xmlns:a16="http://schemas.microsoft.com/office/drawing/2014/main" id="{D059F3B8-F64C-4E6B-9EB2-D0C41221CE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5743" y="131323"/>
            <a:ext cx="1833975" cy="863250"/>
          </a:xfrm>
          <a:prstGeom prst="rect">
            <a:avLst/>
          </a:prstGeom>
        </p:spPr>
      </p:pic>
      <p:pic>
        <p:nvPicPr>
          <p:cNvPr id="13" name="Picture 12">
            <a:extLst>
              <a:ext uri="{FF2B5EF4-FFF2-40B4-BE49-F238E27FC236}">
                <a16:creationId xmlns:a16="http://schemas.microsoft.com/office/drawing/2014/main" id="{A30DC905-09B4-45EE-9CE9-C09E7104DB24}"/>
              </a:ext>
            </a:extLst>
          </p:cNvPr>
          <p:cNvPicPr>
            <a:picLocks noChangeAspect="1"/>
          </p:cNvPicPr>
          <p:nvPr/>
        </p:nvPicPr>
        <p:blipFill rotWithShape="1">
          <a:blip r:embed="rId8">
            <a:extLst>
              <a:ext uri="{28A0092B-C50C-407E-A947-70E740481C1C}">
                <a14:useLocalDpi xmlns:a14="http://schemas.microsoft.com/office/drawing/2010/main" val="0"/>
              </a:ext>
            </a:extLst>
          </a:blip>
          <a:srcRect l="10422" r="10292"/>
          <a:stretch/>
        </p:blipFill>
        <p:spPr>
          <a:xfrm>
            <a:off x="10358024" y="181018"/>
            <a:ext cx="1608233" cy="1140964"/>
          </a:xfrm>
          <a:prstGeom prst="rect">
            <a:avLst/>
          </a:prstGeom>
        </p:spPr>
      </p:pic>
      <p:pic>
        <p:nvPicPr>
          <p:cNvPr id="14" name="Picture 13">
            <a:extLst>
              <a:ext uri="{FF2B5EF4-FFF2-40B4-BE49-F238E27FC236}">
                <a16:creationId xmlns:a16="http://schemas.microsoft.com/office/drawing/2014/main" id="{4B47CFA8-040D-48EF-A470-CD805CF5CF04}"/>
              </a:ext>
            </a:extLst>
          </p:cNvPr>
          <p:cNvPicPr>
            <a:picLocks noChangeAspect="1"/>
          </p:cNvPicPr>
          <p:nvPr/>
        </p:nvPicPr>
        <p:blipFill rotWithShape="1">
          <a:blip r:embed="rId8">
            <a:extLst>
              <a:ext uri="{28A0092B-C50C-407E-A947-70E740481C1C}">
                <a14:useLocalDpi xmlns:a14="http://schemas.microsoft.com/office/drawing/2010/main" val="0"/>
              </a:ext>
            </a:extLst>
          </a:blip>
          <a:srcRect l="10422" r="10292"/>
          <a:stretch/>
        </p:blipFill>
        <p:spPr>
          <a:xfrm>
            <a:off x="10358024" y="131322"/>
            <a:ext cx="1608233" cy="1140964"/>
          </a:xfrm>
          <a:prstGeom prst="rect">
            <a:avLst/>
          </a:prstGeom>
        </p:spPr>
      </p:pic>
      <p:pic>
        <p:nvPicPr>
          <p:cNvPr id="15" name="Picture 14">
            <a:extLst>
              <a:ext uri="{FF2B5EF4-FFF2-40B4-BE49-F238E27FC236}">
                <a16:creationId xmlns:a16="http://schemas.microsoft.com/office/drawing/2014/main" id="{59E2773F-D182-471D-B4BC-6D86C5DEEA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016362" y="2390924"/>
            <a:ext cx="714383" cy="714383"/>
          </a:xfrm>
          <a:prstGeom prst="rect">
            <a:avLst/>
          </a:prstGeom>
        </p:spPr>
      </p:pic>
      <p:pic>
        <p:nvPicPr>
          <p:cNvPr id="16" name="Picture 15">
            <a:extLst>
              <a:ext uri="{FF2B5EF4-FFF2-40B4-BE49-F238E27FC236}">
                <a16:creationId xmlns:a16="http://schemas.microsoft.com/office/drawing/2014/main" id="{A994A3DD-78F4-45B2-957D-6B20FD2C2F9B}"/>
              </a:ext>
            </a:extLst>
          </p:cNvPr>
          <p:cNvPicPr>
            <a:picLocks noChangeAspect="1"/>
          </p:cNvPicPr>
          <p:nvPr/>
        </p:nvPicPr>
        <p:blipFill>
          <a:blip r:embed="rId10"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623971" y="2390924"/>
            <a:ext cx="755516" cy="755516"/>
          </a:xfrm>
          <a:prstGeom prst="rect">
            <a:avLst/>
          </a:prstGeom>
        </p:spPr>
      </p:pic>
    </p:spTree>
    <p:extLst>
      <p:ext uri="{BB962C8B-B14F-4D97-AF65-F5344CB8AC3E}">
        <p14:creationId xmlns:p14="http://schemas.microsoft.com/office/powerpoint/2010/main" val="2326871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Review of Literature</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pPr/>
              <a:t>5</a:t>
            </a:fld>
            <a:endParaRPr lang="en-IN"/>
          </a:p>
        </p:txBody>
      </p:sp>
      <p:pic>
        <p:nvPicPr>
          <p:cNvPr id="7" name="Picture 6">
            <a:extLst>
              <a:ext uri="{FF2B5EF4-FFF2-40B4-BE49-F238E27FC236}">
                <a16:creationId xmlns:a16="http://schemas.microsoft.com/office/drawing/2014/main" id="{AC8B4FDE-4E68-492F-9214-7511EBDDE9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81627"/>
            <a:ext cx="1833975" cy="863250"/>
          </a:xfrm>
          <a:prstGeom prst="rect">
            <a:avLst/>
          </a:prstGeom>
        </p:spPr>
      </p:pic>
      <p:pic>
        <p:nvPicPr>
          <p:cNvPr id="8" name="Picture 7">
            <a:extLst>
              <a:ext uri="{FF2B5EF4-FFF2-40B4-BE49-F238E27FC236}">
                <a16:creationId xmlns:a16="http://schemas.microsoft.com/office/drawing/2014/main" id="{877BBB25-D618-4E29-BE64-57C1242854C4}"/>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31322"/>
            <a:ext cx="1608233" cy="1140964"/>
          </a:xfrm>
          <a:prstGeom prst="rect">
            <a:avLst/>
          </a:prstGeom>
        </p:spPr>
      </p:pic>
      <p:graphicFrame>
        <p:nvGraphicFramePr>
          <p:cNvPr id="14" name="Table 14">
            <a:extLst>
              <a:ext uri="{FF2B5EF4-FFF2-40B4-BE49-F238E27FC236}">
                <a16:creationId xmlns:a16="http://schemas.microsoft.com/office/drawing/2014/main" id="{37AEAF2D-A0F8-4C1E-BA07-110B27298374}"/>
              </a:ext>
            </a:extLst>
          </p:cNvPr>
          <p:cNvGraphicFramePr>
            <a:graphicFrameLocks noGrp="1"/>
          </p:cNvGraphicFramePr>
          <p:nvPr>
            <p:extLst>
              <p:ext uri="{D42A27DB-BD31-4B8C-83A1-F6EECF244321}">
                <p14:modId xmlns:p14="http://schemas.microsoft.com/office/powerpoint/2010/main" val="1828191127"/>
              </p:ext>
            </p:extLst>
          </p:nvPr>
        </p:nvGraphicFramePr>
        <p:xfrm>
          <a:off x="320039" y="1562946"/>
          <a:ext cx="11646216" cy="4533054"/>
        </p:xfrm>
        <a:graphic>
          <a:graphicData uri="http://schemas.openxmlformats.org/drawingml/2006/table">
            <a:tbl>
              <a:tblPr firstRow="1" bandRow="1">
                <a:tableStyleId>{5C22544A-7EE6-4342-B048-85BDC9FD1C3A}</a:tableStyleId>
              </a:tblPr>
              <a:tblGrid>
                <a:gridCol w="1198341">
                  <a:extLst>
                    <a:ext uri="{9D8B030D-6E8A-4147-A177-3AD203B41FA5}">
                      <a16:colId xmlns:a16="http://schemas.microsoft.com/office/drawing/2014/main" val="2633060534"/>
                    </a:ext>
                  </a:extLst>
                </a:gridCol>
                <a:gridCol w="2194365">
                  <a:extLst>
                    <a:ext uri="{9D8B030D-6E8A-4147-A177-3AD203B41FA5}">
                      <a16:colId xmlns:a16="http://schemas.microsoft.com/office/drawing/2014/main" val="3419245135"/>
                    </a:ext>
                  </a:extLst>
                </a:gridCol>
                <a:gridCol w="2661251">
                  <a:extLst>
                    <a:ext uri="{9D8B030D-6E8A-4147-A177-3AD203B41FA5}">
                      <a16:colId xmlns:a16="http://schemas.microsoft.com/office/drawing/2014/main" val="852619537"/>
                    </a:ext>
                  </a:extLst>
                </a:gridCol>
                <a:gridCol w="5592259">
                  <a:extLst>
                    <a:ext uri="{9D8B030D-6E8A-4147-A177-3AD203B41FA5}">
                      <a16:colId xmlns:a16="http://schemas.microsoft.com/office/drawing/2014/main" val="1448654198"/>
                    </a:ext>
                  </a:extLst>
                </a:gridCol>
              </a:tblGrid>
              <a:tr h="766690">
                <a:tc>
                  <a:txBody>
                    <a:bodyPr/>
                    <a:lstStyle/>
                    <a:p>
                      <a:r>
                        <a:rPr lang="en-IN" dirty="0"/>
                        <a:t>Sr. No.</a:t>
                      </a:r>
                    </a:p>
                  </a:txBody>
                  <a:tcPr/>
                </a:tc>
                <a:tc>
                  <a:txBody>
                    <a:bodyPr/>
                    <a:lstStyle/>
                    <a:p>
                      <a:r>
                        <a:rPr lang="en-IN" dirty="0"/>
                        <a:t>AUTHOR OF THE LITERATURE</a:t>
                      </a:r>
                    </a:p>
                  </a:txBody>
                  <a:tcPr/>
                </a:tc>
                <a:tc>
                  <a:txBody>
                    <a:bodyPr/>
                    <a:lstStyle/>
                    <a:p>
                      <a:r>
                        <a:rPr lang="en-IN" dirty="0"/>
                        <a:t>OBJECTIVE</a:t>
                      </a:r>
                    </a:p>
                  </a:txBody>
                  <a:tcPr/>
                </a:tc>
                <a:tc>
                  <a:txBody>
                    <a:bodyPr/>
                    <a:lstStyle/>
                    <a:p>
                      <a:r>
                        <a:rPr lang="en-IN" dirty="0"/>
                        <a:t>CONCLUSION</a:t>
                      </a:r>
                    </a:p>
                  </a:txBody>
                  <a:tcPr/>
                </a:tc>
                <a:extLst>
                  <a:ext uri="{0D108BD9-81ED-4DB2-BD59-A6C34878D82A}">
                    <a16:rowId xmlns:a16="http://schemas.microsoft.com/office/drawing/2014/main" val="1615832245"/>
                  </a:ext>
                </a:extLst>
              </a:tr>
              <a:tr h="1206044">
                <a:tc>
                  <a:txBody>
                    <a:bodyPr/>
                    <a:lstStyle/>
                    <a:p>
                      <a:r>
                        <a:rPr lang="en-IN" sz="1200" dirty="0"/>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Elias </a:t>
                      </a:r>
                      <a:r>
                        <a:rPr lang="en-IN" sz="1200" kern="1200" dirty="0" err="1">
                          <a:solidFill>
                            <a:schemeClr val="dk1"/>
                          </a:solidFill>
                          <a:effectLst/>
                          <a:latin typeface="+mn-lt"/>
                          <a:ea typeface="+mn-ea"/>
                          <a:cs typeface="+mn-cs"/>
                        </a:rPr>
                        <a:t>Krop</a:t>
                      </a:r>
                      <a:r>
                        <a:rPr lang="en-IN" sz="1200" kern="1200" dirty="0">
                          <a:solidFill>
                            <a:schemeClr val="dk1"/>
                          </a:solidFill>
                          <a:effectLst/>
                          <a:latin typeface="+mn-lt"/>
                          <a:ea typeface="+mn-ea"/>
                          <a:cs typeface="+mn-cs"/>
                        </a:rPr>
                        <a:t>, Dr. Mike A. </a:t>
                      </a:r>
                      <a:r>
                        <a:rPr lang="en-IN" sz="1200" kern="1200" dirty="0" err="1">
                          <a:solidFill>
                            <a:schemeClr val="dk1"/>
                          </a:solidFill>
                          <a:effectLst/>
                          <a:latin typeface="+mn-lt"/>
                          <a:ea typeface="+mn-ea"/>
                          <a:cs typeface="+mn-cs"/>
                        </a:rPr>
                        <a:t>Iravo</a:t>
                      </a:r>
                      <a:r>
                        <a:rPr lang="en-IN" sz="1200" kern="1200" dirty="0">
                          <a:solidFill>
                            <a:schemeClr val="dk1"/>
                          </a:solidFill>
                          <a:effectLst/>
                          <a:latin typeface="+mn-lt"/>
                          <a:ea typeface="+mn-ea"/>
                          <a:cs typeface="+mn-cs"/>
                        </a:rPr>
                        <a:t> (PhD.)</a:t>
                      </a:r>
                      <a:endParaRPr lang="en-IN"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u="none" strike="noStrike"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u="none" strike="noStrike" kern="1200" dirty="0">
                          <a:solidFill>
                            <a:schemeClr val="dk1"/>
                          </a:solidFill>
                          <a:effectLst/>
                          <a:latin typeface="+mn-lt"/>
                          <a:ea typeface="+mn-ea"/>
                          <a:cs typeface="+mn-cs"/>
                        </a:rPr>
                        <a:t>EFFECTS OF SUPPLIER SELECTION ON PERFORMANCE OF PROCUREMENT FUNCTION IN PUBLIC SECTOR: A CASE OF WEST POKOT COUNTY GOVERNMENT</a:t>
                      </a:r>
                    </a:p>
                  </a:txBody>
                  <a:tcPr/>
                </a:tc>
                <a:tc>
                  <a:txBody>
                    <a:bodyPr/>
                    <a:lstStyle/>
                    <a:p>
                      <a:pPr algn="just"/>
                      <a:r>
                        <a:rPr lang="en-IN" sz="1200" kern="1200" dirty="0">
                          <a:solidFill>
                            <a:schemeClr val="dk1"/>
                          </a:solidFill>
                          <a:effectLst/>
                          <a:latin typeface="+mn-lt"/>
                          <a:ea typeface="+mn-ea"/>
                          <a:cs typeface="+mn-cs"/>
                        </a:rPr>
                        <a:t>Finally the general conclusion is that supplier selection has significant effects on procurement function performance. The findings above provide evidence of proof that the components of supplier selection are related to procurement function performance either positively or negatively.(7)</a:t>
                      </a:r>
                      <a:endParaRPr lang="en-IN" sz="1200" dirty="0"/>
                    </a:p>
                  </a:txBody>
                  <a:tcPr/>
                </a:tc>
                <a:extLst>
                  <a:ext uri="{0D108BD9-81ED-4DB2-BD59-A6C34878D82A}">
                    <a16:rowId xmlns:a16="http://schemas.microsoft.com/office/drawing/2014/main" val="271891801"/>
                  </a:ext>
                </a:extLst>
              </a:tr>
              <a:tr h="444194">
                <a:tc>
                  <a:txBody>
                    <a:bodyPr/>
                    <a:lstStyle/>
                    <a:p>
                      <a:r>
                        <a:rPr lang="en-IN" sz="1200" dirty="0"/>
                        <a:t>2</a:t>
                      </a:r>
                    </a:p>
                  </a:txBody>
                  <a:tcPr/>
                </a:tc>
                <a:tc>
                  <a:txBody>
                    <a:bodyPr/>
                    <a:lstStyle/>
                    <a:p>
                      <a:r>
                        <a:rPr lang="en-IN" sz="1200" kern="1200" dirty="0">
                          <a:solidFill>
                            <a:schemeClr val="dk1"/>
                          </a:solidFill>
                          <a:effectLst/>
                          <a:latin typeface="+mn-lt"/>
                          <a:ea typeface="+mn-ea"/>
                          <a:cs typeface="+mn-cs"/>
                        </a:rPr>
                        <a:t>Arpan Kumar Kar, </a:t>
                      </a:r>
                      <a:r>
                        <a:rPr lang="en-IN" sz="1200" kern="1200" dirty="0" err="1">
                          <a:solidFill>
                            <a:schemeClr val="dk1"/>
                          </a:solidFill>
                          <a:effectLst/>
                          <a:latin typeface="+mn-lt"/>
                          <a:ea typeface="+mn-ea"/>
                          <a:cs typeface="+mn-cs"/>
                        </a:rPr>
                        <a:t>Ashis</a:t>
                      </a:r>
                      <a:r>
                        <a:rPr lang="en-IN" sz="1200" kern="1200" dirty="0">
                          <a:solidFill>
                            <a:schemeClr val="dk1"/>
                          </a:solidFill>
                          <a:effectLst/>
                          <a:latin typeface="+mn-lt"/>
                          <a:ea typeface="+mn-ea"/>
                          <a:cs typeface="+mn-cs"/>
                        </a:rPr>
                        <a:t> K. </a:t>
                      </a:r>
                      <a:r>
                        <a:rPr lang="en-IN" sz="1200" kern="1200" dirty="0" err="1">
                          <a:solidFill>
                            <a:schemeClr val="dk1"/>
                          </a:solidFill>
                          <a:effectLst/>
                          <a:latin typeface="+mn-lt"/>
                          <a:ea typeface="+mn-ea"/>
                          <a:cs typeface="+mn-cs"/>
                        </a:rPr>
                        <a:t>Pani</a:t>
                      </a:r>
                      <a:endParaRPr lang="en-IN" sz="1200" dirty="0"/>
                    </a:p>
                  </a:txBody>
                  <a:tcPr/>
                </a:tc>
                <a:tc>
                  <a:txBody>
                    <a:bodyPr/>
                    <a:lstStyle/>
                    <a:p>
                      <a:r>
                        <a:rPr lang="en-IN" sz="1200" kern="1200" dirty="0">
                          <a:solidFill>
                            <a:schemeClr val="dk1"/>
                          </a:solidFill>
                          <a:effectLst/>
                          <a:latin typeface="+mn-lt"/>
                          <a:ea typeface="+mn-ea"/>
                          <a:cs typeface="+mn-cs"/>
                        </a:rPr>
                        <a:t>Exploring the importance of different supplier selection criteria</a:t>
                      </a:r>
                      <a:endParaRPr lang="en-IN" sz="12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Findings indicate that seven criteria are of critical importance to Indian manufacturing industries. Also evaluation criteria like product quality, delivery compliance and price have maximum criticality, while criterion like e-transaction capability is gaining in importance, with the increased adoption of e-procurement platforms.(5) </a:t>
                      </a:r>
                    </a:p>
                  </a:txBody>
                  <a:tcPr/>
                </a:tc>
                <a:extLst>
                  <a:ext uri="{0D108BD9-81ED-4DB2-BD59-A6C34878D82A}">
                    <a16:rowId xmlns:a16="http://schemas.microsoft.com/office/drawing/2014/main" val="1257118360"/>
                  </a:ext>
                </a:extLst>
              </a:tr>
              <a:tr h="261314">
                <a:tc>
                  <a:txBody>
                    <a:bodyPr/>
                    <a:lstStyle/>
                    <a:p>
                      <a:r>
                        <a:rPr lang="en-IN" sz="1200" dirty="0"/>
                        <a:t>3</a:t>
                      </a:r>
                    </a:p>
                  </a:txBody>
                  <a:tcPr/>
                </a:tc>
                <a:tc>
                  <a:txBody>
                    <a:bodyPr/>
                    <a:lstStyle/>
                    <a:p>
                      <a:r>
                        <a:rPr lang="en-IN" sz="1200" kern="1200" dirty="0">
                          <a:solidFill>
                            <a:schemeClr val="dk1"/>
                          </a:solidFill>
                          <a:effectLst/>
                          <a:latin typeface="+mn-lt"/>
                          <a:ea typeface="+mn-ea"/>
                          <a:cs typeface="+mn-cs"/>
                        </a:rPr>
                        <a:t>Manish Kumar Sagar1 , Deepali Singh</a:t>
                      </a:r>
                      <a:endParaRPr lang="en-IN"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Supplier Selection Criteria: Study of Automobile Sector in India</a:t>
                      </a:r>
                      <a:endParaRPr lang="en-IN" sz="12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In the supplier selection process, the most important issue is to determine suitable decision making criteria for selecting the right supplier. This research aimed to identify the most important criteria to be used as a baseline for a supplier selection process of automobile sector in India. The results are based on the feedback from automobile sector in India. The common questionnaire was used for data collection/ gathering. The findings can potentially be used as a baseline for an organization to strengthen supplier selection activities and to better understanding with its suppliers. Finally, the main findings about most important criteria are compared with previous studies.(4)</a:t>
                      </a:r>
                    </a:p>
                    <a:p>
                      <a:pPr algn="just"/>
                      <a:endParaRPr lang="en-IN" sz="1200" dirty="0"/>
                    </a:p>
                  </a:txBody>
                  <a:tcPr/>
                </a:tc>
                <a:extLst>
                  <a:ext uri="{0D108BD9-81ED-4DB2-BD59-A6C34878D82A}">
                    <a16:rowId xmlns:a16="http://schemas.microsoft.com/office/drawing/2014/main" val="2203197259"/>
                  </a:ext>
                </a:extLst>
              </a:tr>
            </a:tbl>
          </a:graphicData>
        </a:graphic>
      </p:graphicFrame>
    </p:spTree>
    <p:extLst>
      <p:ext uri="{BB962C8B-B14F-4D97-AF65-F5344CB8AC3E}">
        <p14:creationId xmlns:p14="http://schemas.microsoft.com/office/powerpoint/2010/main" val="1573086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Review of Literature</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pPr/>
              <a:t>6</a:t>
            </a:fld>
            <a:endParaRPr lang="en-IN"/>
          </a:p>
        </p:txBody>
      </p:sp>
      <p:pic>
        <p:nvPicPr>
          <p:cNvPr id="7" name="Picture 6">
            <a:extLst>
              <a:ext uri="{FF2B5EF4-FFF2-40B4-BE49-F238E27FC236}">
                <a16:creationId xmlns:a16="http://schemas.microsoft.com/office/drawing/2014/main" id="{AC8B4FDE-4E68-492F-9214-7511EBDDE9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81627"/>
            <a:ext cx="1833975" cy="863250"/>
          </a:xfrm>
          <a:prstGeom prst="rect">
            <a:avLst/>
          </a:prstGeom>
        </p:spPr>
      </p:pic>
      <p:pic>
        <p:nvPicPr>
          <p:cNvPr id="8" name="Picture 7">
            <a:extLst>
              <a:ext uri="{FF2B5EF4-FFF2-40B4-BE49-F238E27FC236}">
                <a16:creationId xmlns:a16="http://schemas.microsoft.com/office/drawing/2014/main" id="{877BBB25-D618-4E29-BE64-57C1242854C4}"/>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31322"/>
            <a:ext cx="1608233" cy="1140964"/>
          </a:xfrm>
          <a:prstGeom prst="rect">
            <a:avLst/>
          </a:prstGeom>
        </p:spPr>
      </p:pic>
      <p:graphicFrame>
        <p:nvGraphicFramePr>
          <p:cNvPr id="9" name="Table 14">
            <a:extLst>
              <a:ext uri="{FF2B5EF4-FFF2-40B4-BE49-F238E27FC236}">
                <a16:creationId xmlns:a16="http://schemas.microsoft.com/office/drawing/2014/main" id="{ADC203F7-EDA1-4546-AB3F-F78886182BE9}"/>
              </a:ext>
            </a:extLst>
          </p:cNvPr>
          <p:cNvGraphicFramePr>
            <a:graphicFrameLocks noGrp="1"/>
          </p:cNvGraphicFramePr>
          <p:nvPr>
            <p:extLst>
              <p:ext uri="{D42A27DB-BD31-4B8C-83A1-F6EECF244321}">
                <p14:modId xmlns:p14="http://schemas.microsoft.com/office/powerpoint/2010/main" val="4165530408"/>
              </p:ext>
            </p:extLst>
          </p:nvPr>
        </p:nvGraphicFramePr>
        <p:xfrm>
          <a:off x="320039" y="1573106"/>
          <a:ext cx="11646216" cy="4607170"/>
        </p:xfrm>
        <a:graphic>
          <a:graphicData uri="http://schemas.openxmlformats.org/drawingml/2006/table">
            <a:tbl>
              <a:tblPr firstRow="1" bandRow="1">
                <a:tableStyleId>{5C22544A-7EE6-4342-B048-85BDC9FD1C3A}</a:tableStyleId>
              </a:tblPr>
              <a:tblGrid>
                <a:gridCol w="1198341">
                  <a:extLst>
                    <a:ext uri="{9D8B030D-6E8A-4147-A177-3AD203B41FA5}">
                      <a16:colId xmlns:a16="http://schemas.microsoft.com/office/drawing/2014/main" val="2633060534"/>
                    </a:ext>
                  </a:extLst>
                </a:gridCol>
                <a:gridCol w="2194365">
                  <a:extLst>
                    <a:ext uri="{9D8B030D-6E8A-4147-A177-3AD203B41FA5}">
                      <a16:colId xmlns:a16="http://schemas.microsoft.com/office/drawing/2014/main" val="3419245135"/>
                    </a:ext>
                  </a:extLst>
                </a:gridCol>
                <a:gridCol w="2661251">
                  <a:extLst>
                    <a:ext uri="{9D8B030D-6E8A-4147-A177-3AD203B41FA5}">
                      <a16:colId xmlns:a16="http://schemas.microsoft.com/office/drawing/2014/main" val="852619537"/>
                    </a:ext>
                  </a:extLst>
                </a:gridCol>
                <a:gridCol w="5592259">
                  <a:extLst>
                    <a:ext uri="{9D8B030D-6E8A-4147-A177-3AD203B41FA5}">
                      <a16:colId xmlns:a16="http://schemas.microsoft.com/office/drawing/2014/main" val="1448654198"/>
                    </a:ext>
                  </a:extLst>
                </a:gridCol>
              </a:tblGrid>
              <a:tr h="766690">
                <a:tc>
                  <a:txBody>
                    <a:bodyPr/>
                    <a:lstStyle/>
                    <a:p>
                      <a:r>
                        <a:rPr lang="en-IN" dirty="0"/>
                        <a:t>Sr. No.</a:t>
                      </a:r>
                    </a:p>
                  </a:txBody>
                  <a:tcPr/>
                </a:tc>
                <a:tc>
                  <a:txBody>
                    <a:bodyPr/>
                    <a:lstStyle/>
                    <a:p>
                      <a:r>
                        <a:rPr lang="en-IN" dirty="0"/>
                        <a:t>AUTHOR OF THE LITERATURE</a:t>
                      </a:r>
                    </a:p>
                  </a:txBody>
                  <a:tcPr/>
                </a:tc>
                <a:tc>
                  <a:txBody>
                    <a:bodyPr/>
                    <a:lstStyle/>
                    <a:p>
                      <a:r>
                        <a:rPr lang="en-IN" dirty="0"/>
                        <a:t>OBJECTIVE</a:t>
                      </a:r>
                    </a:p>
                  </a:txBody>
                  <a:tcPr/>
                </a:tc>
                <a:tc>
                  <a:txBody>
                    <a:bodyPr/>
                    <a:lstStyle/>
                    <a:p>
                      <a:r>
                        <a:rPr lang="en-IN" dirty="0"/>
                        <a:t>CONCLUSION</a:t>
                      </a:r>
                    </a:p>
                  </a:txBody>
                  <a:tcPr/>
                </a:tc>
                <a:extLst>
                  <a:ext uri="{0D108BD9-81ED-4DB2-BD59-A6C34878D82A}">
                    <a16:rowId xmlns:a16="http://schemas.microsoft.com/office/drawing/2014/main" val="1615832245"/>
                  </a:ext>
                </a:extLst>
              </a:tr>
              <a:tr h="1206044">
                <a:tc>
                  <a:txBody>
                    <a:bodyPr/>
                    <a:lstStyle/>
                    <a:p>
                      <a:r>
                        <a:rPr lang="en-IN" sz="1200" dirty="0"/>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Ahmet </a:t>
                      </a:r>
                      <a:r>
                        <a:rPr lang="en-IN" sz="1200" kern="1200" dirty="0" err="1">
                          <a:solidFill>
                            <a:schemeClr val="dk1"/>
                          </a:solidFill>
                          <a:effectLst/>
                          <a:latin typeface="+mn-lt"/>
                          <a:ea typeface="+mn-ea"/>
                          <a:cs typeface="+mn-cs"/>
                        </a:rPr>
                        <a:t>Beşkese</a:t>
                      </a:r>
                      <a:r>
                        <a:rPr lang="en-IN" sz="1200" kern="1200" dirty="0">
                          <a:solidFill>
                            <a:schemeClr val="dk1"/>
                          </a:solidFill>
                          <a:effectLst/>
                          <a:latin typeface="+mn-lt"/>
                          <a:ea typeface="+mn-ea"/>
                          <a:cs typeface="+mn-cs"/>
                        </a:rPr>
                        <a:t>, </a:t>
                      </a:r>
                      <a:r>
                        <a:rPr lang="en-IN" sz="1200" kern="1200" dirty="0" err="1">
                          <a:solidFill>
                            <a:schemeClr val="dk1"/>
                          </a:solidFill>
                          <a:effectLst/>
                          <a:latin typeface="+mn-lt"/>
                          <a:ea typeface="+mn-ea"/>
                          <a:cs typeface="+mn-cs"/>
                        </a:rPr>
                        <a:t>Cihan</a:t>
                      </a:r>
                      <a:r>
                        <a:rPr lang="en-IN" sz="1200" kern="1200" dirty="0">
                          <a:solidFill>
                            <a:schemeClr val="dk1"/>
                          </a:solidFill>
                          <a:effectLst/>
                          <a:latin typeface="+mn-lt"/>
                          <a:ea typeface="+mn-ea"/>
                          <a:cs typeface="+mn-cs"/>
                        </a:rPr>
                        <a:t> </a:t>
                      </a:r>
                      <a:r>
                        <a:rPr lang="en-IN" sz="1200" kern="1200" dirty="0" err="1">
                          <a:solidFill>
                            <a:schemeClr val="dk1"/>
                          </a:solidFill>
                          <a:effectLst/>
                          <a:latin typeface="+mn-lt"/>
                          <a:ea typeface="+mn-ea"/>
                          <a:cs typeface="+mn-cs"/>
                        </a:rPr>
                        <a:t>Evecen</a:t>
                      </a:r>
                      <a:endParaRPr lang="en-IN" sz="1200" u="none" strike="noStrike"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SUPPLIER SELECTION IN HEALTHCARE SECTOR</a:t>
                      </a:r>
                      <a:endParaRPr lang="en-IN" sz="1200" u="none" strike="noStrike" kern="1200" dirty="0">
                        <a:solidFill>
                          <a:schemeClr val="dk1"/>
                        </a:solidFill>
                        <a:effectLst/>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In this research, one of the most popular research topics, supplier selection, is discussed in an untouched area of application, healthcare sector. One of the most distinctive characteristic of this sector is its unique nature compared to manufacturing and other service industries. Decisions cannot be made focusing solely on supply chain management concepts, but health and life of the customers in this sector should also be considered. Taking these into account, a new set of criteria is proposed in this study. These criteria were discussed with several managers from different healthcare organizations. Maybe the most interesting part of these discussions is the conclusion about the criterion “quality”. It is conceived as a stand-alone order-qualifier criterion. It means that there is a threshold for quality.(6)</a:t>
                      </a:r>
                    </a:p>
                  </a:txBody>
                  <a:tcPr/>
                </a:tc>
                <a:extLst>
                  <a:ext uri="{0D108BD9-81ED-4DB2-BD59-A6C34878D82A}">
                    <a16:rowId xmlns:a16="http://schemas.microsoft.com/office/drawing/2014/main" val="271891801"/>
                  </a:ext>
                </a:extLst>
              </a:tr>
              <a:tr h="444194">
                <a:tc>
                  <a:txBody>
                    <a:bodyPr/>
                    <a:lstStyle/>
                    <a:p>
                      <a:r>
                        <a:rPr lang="en-IN" sz="1200" dirty="0"/>
                        <a:t>5</a:t>
                      </a:r>
                    </a:p>
                  </a:txBody>
                  <a:tcPr/>
                </a:tc>
                <a:tc>
                  <a:txBody>
                    <a:bodyPr/>
                    <a:lstStyle/>
                    <a:p>
                      <a:r>
                        <a:rPr lang="en-IN" sz="1200" kern="1200" dirty="0" err="1">
                          <a:solidFill>
                            <a:schemeClr val="dk1"/>
                          </a:solidFill>
                          <a:effectLst/>
                          <a:latin typeface="+mn-lt"/>
                          <a:ea typeface="+mn-ea"/>
                          <a:cs typeface="+mn-cs"/>
                        </a:rPr>
                        <a:t>Pezhman</a:t>
                      </a:r>
                      <a:r>
                        <a:rPr lang="en-IN" sz="1200" kern="1200" dirty="0">
                          <a:solidFill>
                            <a:schemeClr val="dk1"/>
                          </a:solidFill>
                          <a:effectLst/>
                          <a:latin typeface="+mn-lt"/>
                          <a:ea typeface="+mn-ea"/>
                          <a:cs typeface="+mn-cs"/>
                        </a:rPr>
                        <a:t> </a:t>
                      </a:r>
                      <a:r>
                        <a:rPr lang="en-IN" sz="1200" kern="1200" dirty="0" err="1">
                          <a:solidFill>
                            <a:schemeClr val="dk1"/>
                          </a:solidFill>
                          <a:effectLst/>
                          <a:latin typeface="+mn-lt"/>
                          <a:ea typeface="+mn-ea"/>
                          <a:cs typeface="+mn-cs"/>
                        </a:rPr>
                        <a:t>Ghadimia</a:t>
                      </a:r>
                      <a:r>
                        <a:rPr lang="en-IN" sz="1200" kern="1200" dirty="0">
                          <a:solidFill>
                            <a:schemeClr val="dk1"/>
                          </a:solidFill>
                          <a:effectLst/>
                          <a:latin typeface="+mn-lt"/>
                          <a:ea typeface="+mn-ea"/>
                          <a:cs typeface="+mn-cs"/>
                        </a:rPr>
                        <a:t> *, </a:t>
                      </a:r>
                      <a:r>
                        <a:rPr lang="en-IN" sz="1200" kern="1200" dirty="0" err="1">
                          <a:solidFill>
                            <a:schemeClr val="dk1"/>
                          </a:solidFill>
                          <a:effectLst/>
                          <a:latin typeface="+mn-lt"/>
                          <a:ea typeface="+mn-ea"/>
                          <a:cs typeface="+mn-cs"/>
                        </a:rPr>
                        <a:t>Cathal</a:t>
                      </a:r>
                      <a:r>
                        <a:rPr lang="en-IN" sz="1200" kern="1200" dirty="0">
                          <a:solidFill>
                            <a:schemeClr val="dk1"/>
                          </a:solidFill>
                          <a:effectLst/>
                          <a:latin typeface="+mn-lt"/>
                          <a:ea typeface="+mn-ea"/>
                          <a:cs typeface="+mn-cs"/>
                        </a:rPr>
                        <a:t> </a:t>
                      </a:r>
                      <a:r>
                        <a:rPr lang="en-IN" sz="1200" kern="1200" dirty="0" err="1">
                          <a:solidFill>
                            <a:schemeClr val="dk1"/>
                          </a:solidFill>
                          <a:effectLst/>
                          <a:latin typeface="+mn-lt"/>
                          <a:ea typeface="+mn-ea"/>
                          <a:cs typeface="+mn-cs"/>
                        </a:rPr>
                        <a:t>Heavey</a:t>
                      </a:r>
                      <a:endParaRPr lang="en-IN"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u="none" strike="noStrike" kern="1200" dirty="0">
                          <a:solidFill>
                            <a:schemeClr val="dk1"/>
                          </a:solidFill>
                          <a:effectLst/>
                          <a:latin typeface="+mn-lt"/>
                          <a:ea typeface="+mn-ea"/>
                          <a:cs typeface="+mn-cs"/>
                        </a:rPr>
                        <a:t>Sustainable Supplier Selection in Medical Device Industry: Toward Sustainable Manufacturing</a:t>
                      </a:r>
                    </a:p>
                    <a:p>
                      <a:endParaRPr lang="en-IN" sz="12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The supplier selection problem is proven to be one of the most important and popular problems in the research domain of supply chain management. The number of research papers published in the area of traditional supplier selection where all the attentions were paid to consider the most important criteria such as price, quality, service and ranking the suppliers based on an assessment method. These approaches demonstrated to be competitive and practical until the emergence of the sustainability issues which has drawn the attention of mangers and CEOs of companies to incorporate sustainability vision in all aspects of their manufacturing and supply chain activities. Therefore, research directions in the supplier selection problem have been attracted to address and eradicate these challenges as much as possible. (1)</a:t>
                      </a:r>
                    </a:p>
                  </a:txBody>
                  <a:tcPr/>
                </a:tc>
                <a:extLst>
                  <a:ext uri="{0D108BD9-81ED-4DB2-BD59-A6C34878D82A}">
                    <a16:rowId xmlns:a16="http://schemas.microsoft.com/office/drawing/2014/main" val="1257118360"/>
                  </a:ext>
                </a:extLst>
              </a:tr>
            </a:tbl>
          </a:graphicData>
        </a:graphic>
      </p:graphicFrame>
    </p:spTree>
    <p:extLst>
      <p:ext uri="{BB962C8B-B14F-4D97-AF65-F5344CB8AC3E}">
        <p14:creationId xmlns:p14="http://schemas.microsoft.com/office/powerpoint/2010/main" val="1310960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Review of Literature</a:t>
            </a:r>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pPr/>
              <a:t>7</a:t>
            </a:fld>
            <a:endParaRPr lang="en-IN"/>
          </a:p>
        </p:txBody>
      </p:sp>
      <p:pic>
        <p:nvPicPr>
          <p:cNvPr id="7" name="Picture 6">
            <a:extLst>
              <a:ext uri="{FF2B5EF4-FFF2-40B4-BE49-F238E27FC236}">
                <a16:creationId xmlns:a16="http://schemas.microsoft.com/office/drawing/2014/main" id="{AC8B4FDE-4E68-492F-9214-7511EBDDE9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81627"/>
            <a:ext cx="1833975" cy="863250"/>
          </a:xfrm>
          <a:prstGeom prst="rect">
            <a:avLst/>
          </a:prstGeom>
        </p:spPr>
      </p:pic>
      <p:pic>
        <p:nvPicPr>
          <p:cNvPr id="8" name="Picture 7">
            <a:extLst>
              <a:ext uri="{FF2B5EF4-FFF2-40B4-BE49-F238E27FC236}">
                <a16:creationId xmlns:a16="http://schemas.microsoft.com/office/drawing/2014/main" id="{877BBB25-D618-4E29-BE64-57C1242854C4}"/>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31322"/>
            <a:ext cx="1608233" cy="1140964"/>
          </a:xfrm>
          <a:prstGeom prst="rect">
            <a:avLst/>
          </a:prstGeom>
        </p:spPr>
      </p:pic>
      <p:graphicFrame>
        <p:nvGraphicFramePr>
          <p:cNvPr id="13" name="Table 14">
            <a:extLst>
              <a:ext uri="{FF2B5EF4-FFF2-40B4-BE49-F238E27FC236}">
                <a16:creationId xmlns:a16="http://schemas.microsoft.com/office/drawing/2014/main" id="{E89073BA-F4B1-40DF-867E-FDE58FD94138}"/>
              </a:ext>
            </a:extLst>
          </p:cNvPr>
          <p:cNvGraphicFramePr>
            <a:graphicFrameLocks noGrp="1"/>
          </p:cNvGraphicFramePr>
          <p:nvPr>
            <p:extLst>
              <p:ext uri="{D42A27DB-BD31-4B8C-83A1-F6EECF244321}">
                <p14:modId xmlns:p14="http://schemas.microsoft.com/office/powerpoint/2010/main" val="1483914626"/>
              </p:ext>
            </p:extLst>
          </p:nvPr>
        </p:nvGraphicFramePr>
        <p:xfrm>
          <a:off x="320039" y="1562946"/>
          <a:ext cx="11646216" cy="5155810"/>
        </p:xfrm>
        <a:graphic>
          <a:graphicData uri="http://schemas.openxmlformats.org/drawingml/2006/table">
            <a:tbl>
              <a:tblPr firstRow="1" bandRow="1">
                <a:tableStyleId>{5C22544A-7EE6-4342-B048-85BDC9FD1C3A}</a:tableStyleId>
              </a:tblPr>
              <a:tblGrid>
                <a:gridCol w="1198341">
                  <a:extLst>
                    <a:ext uri="{9D8B030D-6E8A-4147-A177-3AD203B41FA5}">
                      <a16:colId xmlns:a16="http://schemas.microsoft.com/office/drawing/2014/main" val="2633060534"/>
                    </a:ext>
                  </a:extLst>
                </a:gridCol>
                <a:gridCol w="2194365">
                  <a:extLst>
                    <a:ext uri="{9D8B030D-6E8A-4147-A177-3AD203B41FA5}">
                      <a16:colId xmlns:a16="http://schemas.microsoft.com/office/drawing/2014/main" val="3419245135"/>
                    </a:ext>
                  </a:extLst>
                </a:gridCol>
                <a:gridCol w="2661251">
                  <a:extLst>
                    <a:ext uri="{9D8B030D-6E8A-4147-A177-3AD203B41FA5}">
                      <a16:colId xmlns:a16="http://schemas.microsoft.com/office/drawing/2014/main" val="852619537"/>
                    </a:ext>
                  </a:extLst>
                </a:gridCol>
                <a:gridCol w="5592259">
                  <a:extLst>
                    <a:ext uri="{9D8B030D-6E8A-4147-A177-3AD203B41FA5}">
                      <a16:colId xmlns:a16="http://schemas.microsoft.com/office/drawing/2014/main" val="1448654198"/>
                    </a:ext>
                  </a:extLst>
                </a:gridCol>
              </a:tblGrid>
              <a:tr h="766690">
                <a:tc>
                  <a:txBody>
                    <a:bodyPr/>
                    <a:lstStyle/>
                    <a:p>
                      <a:r>
                        <a:rPr lang="en-IN" dirty="0"/>
                        <a:t>Sr. No.</a:t>
                      </a:r>
                    </a:p>
                  </a:txBody>
                  <a:tcPr/>
                </a:tc>
                <a:tc>
                  <a:txBody>
                    <a:bodyPr/>
                    <a:lstStyle/>
                    <a:p>
                      <a:r>
                        <a:rPr lang="en-IN" dirty="0"/>
                        <a:t>AUTHOR OF THE LITERATURE</a:t>
                      </a:r>
                    </a:p>
                  </a:txBody>
                  <a:tcPr/>
                </a:tc>
                <a:tc>
                  <a:txBody>
                    <a:bodyPr/>
                    <a:lstStyle/>
                    <a:p>
                      <a:r>
                        <a:rPr lang="en-IN" dirty="0"/>
                        <a:t>OBJECTIVE</a:t>
                      </a:r>
                    </a:p>
                  </a:txBody>
                  <a:tcPr/>
                </a:tc>
                <a:tc>
                  <a:txBody>
                    <a:bodyPr/>
                    <a:lstStyle/>
                    <a:p>
                      <a:r>
                        <a:rPr lang="en-IN" dirty="0"/>
                        <a:t>CONCLUSION</a:t>
                      </a:r>
                    </a:p>
                  </a:txBody>
                  <a:tcPr/>
                </a:tc>
                <a:extLst>
                  <a:ext uri="{0D108BD9-81ED-4DB2-BD59-A6C34878D82A}">
                    <a16:rowId xmlns:a16="http://schemas.microsoft.com/office/drawing/2014/main" val="1615832245"/>
                  </a:ext>
                </a:extLst>
              </a:tr>
              <a:tr h="1206044">
                <a:tc>
                  <a:txBody>
                    <a:bodyPr/>
                    <a:lstStyle/>
                    <a:p>
                      <a:r>
                        <a:rPr lang="en-IN" sz="1200" dirty="0"/>
                        <a:t>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Manish Kumar Sagar1 , Deepali Singh</a:t>
                      </a:r>
                      <a:endParaRPr lang="en-IN" sz="1200" u="none" strike="noStrike"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Supplier Selection Criteria: Study of Automobile Sector in India</a:t>
                      </a:r>
                      <a:endParaRPr lang="en-IN" sz="1200" u="none" strike="noStrike" kern="1200" dirty="0">
                        <a:solidFill>
                          <a:schemeClr val="dk1"/>
                        </a:solidFill>
                        <a:effectLst/>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In the supplier selection process, the most important issue is to determine suitable decision making criteria for selecting the right supplier. This research aimed to identify the most important criteria to be used as a baseline for a supplier selection process of automobile sector in India. The results are based on the feedback from automobile sector in India. The common questionnaire was used for data collection/ gathering. The findings can potentially be used as a baseline for an organization to strengthen supplier selection activities and to better understanding with its suppliers. Finally, the main findings about most important criteria are compared with previous studies.(4)</a:t>
                      </a:r>
                    </a:p>
                  </a:txBody>
                  <a:tcPr/>
                </a:tc>
                <a:extLst>
                  <a:ext uri="{0D108BD9-81ED-4DB2-BD59-A6C34878D82A}">
                    <a16:rowId xmlns:a16="http://schemas.microsoft.com/office/drawing/2014/main" val="271891801"/>
                  </a:ext>
                </a:extLst>
              </a:tr>
              <a:tr h="444194">
                <a:tc>
                  <a:txBody>
                    <a:bodyPr/>
                    <a:lstStyle/>
                    <a:p>
                      <a:r>
                        <a:rPr lang="en-IN" sz="1200" dirty="0"/>
                        <a:t>7</a:t>
                      </a:r>
                    </a:p>
                  </a:txBody>
                  <a:tcPr/>
                </a:tc>
                <a:tc>
                  <a:txBody>
                    <a:bodyPr/>
                    <a:lstStyle/>
                    <a:p>
                      <a:r>
                        <a:rPr lang="en-IN" sz="1200" kern="1200" dirty="0">
                          <a:solidFill>
                            <a:schemeClr val="dk1"/>
                          </a:solidFill>
                          <a:effectLst/>
                          <a:latin typeface="+mn-lt"/>
                          <a:ea typeface="+mn-ea"/>
                          <a:cs typeface="+mn-cs"/>
                        </a:rPr>
                        <a:t>Mark A. </a:t>
                      </a:r>
                      <a:r>
                        <a:rPr lang="en-IN" sz="1200" kern="1200" dirty="0" err="1">
                          <a:solidFill>
                            <a:schemeClr val="dk1"/>
                          </a:solidFill>
                          <a:effectLst/>
                          <a:latin typeface="+mn-lt"/>
                          <a:ea typeface="+mn-ea"/>
                          <a:cs typeface="+mn-cs"/>
                        </a:rPr>
                        <a:t>Vonderembse</a:t>
                      </a:r>
                      <a:r>
                        <a:rPr lang="en-IN" sz="1200" kern="1200" dirty="0">
                          <a:solidFill>
                            <a:schemeClr val="dk1"/>
                          </a:solidFill>
                          <a:effectLst/>
                          <a:latin typeface="+mn-lt"/>
                          <a:ea typeface="+mn-ea"/>
                          <a:cs typeface="+mn-cs"/>
                        </a:rPr>
                        <a:t>, Michael Tracey</a:t>
                      </a:r>
                      <a:endParaRPr lang="en-IN"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u="none" strike="noStrike" kern="1200" dirty="0">
                          <a:solidFill>
                            <a:schemeClr val="dk1"/>
                          </a:solidFill>
                          <a:effectLst/>
                          <a:latin typeface="+mn-lt"/>
                          <a:ea typeface="+mn-ea"/>
                          <a:cs typeface="+mn-cs"/>
                        </a:rPr>
                        <a:t>The Impact of Supplier Selection Criteria and Supplier Involvement on Manufacturing Performance</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effectLst/>
                          <a:latin typeface="+mn-lt"/>
                          <a:ea typeface="+mn-ea"/>
                          <a:cs typeface="+mn-cs"/>
                        </a:rPr>
                        <a:t>This research investigates the extent to which supplier selection criteria and supplier involvement are used by manufacturers. It also provides support for the claim that firms employing these practices have enhanced supplier and manufacturing performance. Most firms regard the use of supplier selection criteria as an important part of their supplier selection process. Supplier involvement in product design activities and continuous improvement efforts is much lower than the use of supplier selection criteria. The product quality and product performance dimensions of supplier selection criteria plus all of the dimensions of supplier involvement and supplier performance are positively correlated with manufacturing performance. When the sample is divided into high and low manufacturing performers, all the elements of supplier performance and supplier involvement and all but one of the four supplier selection criteria are significantly better for the high performing group than the low performing group. These results lend support to the statement that implementing supplier selection criteria and involving suppliers has a positive impact on performance.(2)</a:t>
                      </a:r>
                    </a:p>
                  </a:txBody>
                  <a:tcPr/>
                </a:tc>
                <a:extLst>
                  <a:ext uri="{0D108BD9-81ED-4DB2-BD59-A6C34878D82A}">
                    <a16:rowId xmlns:a16="http://schemas.microsoft.com/office/drawing/2014/main" val="1257118360"/>
                  </a:ext>
                </a:extLst>
              </a:tr>
            </a:tbl>
          </a:graphicData>
        </a:graphic>
      </p:graphicFrame>
    </p:spTree>
    <p:extLst>
      <p:ext uri="{BB962C8B-B14F-4D97-AF65-F5344CB8AC3E}">
        <p14:creationId xmlns:p14="http://schemas.microsoft.com/office/powerpoint/2010/main" val="2495879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61018-9F9E-4F60-8925-34ECFD517864}"/>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 METHODLOGY</a:t>
            </a:r>
            <a:endParaRPr lang="en-IN" dirty="0"/>
          </a:p>
        </p:txBody>
      </p:sp>
      <p:sp>
        <p:nvSpPr>
          <p:cNvPr id="3" name="Content Placeholder 2">
            <a:extLst>
              <a:ext uri="{FF2B5EF4-FFF2-40B4-BE49-F238E27FC236}">
                <a16:creationId xmlns:a16="http://schemas.microsoft.com/office/drawing/2014/main" id="{22437BD3-DDBC-4E58-A407-35963ABFDD4D}"/>
              </a:ext>
            </a:extLst>
          </p:cNvPr>
          <p:cNvSpPr>
            <a:spLocks noGrp="1"/>
          </p:cNvSpPr>
          <p:nvPr>
            <p:ph idx="1"/>
          </p:nvPr>
        </p:nvSpPr>
        <p:spPr/>
        <p:txBody>
          <a:bodyPr>
            <a:normAutofit/>
          </a:bodyPr>
          <a:lstStyle/>
          <a:p>
            <a:pPr>
              <a:buClr>
                <a:schemeClr val="tx1"/>
              </a:buClr>
            </a:pPr>
            <a:r>
              <a:rPr lang="en-US" sz="2000" dirty="0">
                <a:latin typeface="Times New Roman" panose="02020603050405020304" pitchFamily="18" charset="0"/>
                <a:cs typeface="Times New Roman" panose="02020603050405020304" pitchFamily="18" charset="0"/>
              </a:rPr>
              <a:t>STUDY DESIGN: - DESCRIPTIVE STUDY</a:t>
            </a:r>
          </a:p>
          <a:p>
            <a:pPr>
              <a:buClr>
                <a:schemeClr val="tx1"/>
              </a:buClr>
            </a:pPr>
            <a:r>
              <a:rPr lang="en-US" sz="2000" dirty="0">
                <a:latin typeface="Times New Roman" panose="02020603050405020304" pitchFamily="18" charset="0"/>
                <a:cs typeface="Times New Roman" panose="02020603050405020304" pitchFamily="18" charset="0"/>
              </a:rPr>
              <a:t>TYPE OF STUDY: - SECONDARY &amp; PRIMARY </a:t>
            </a:r>
          </a:p>
          <a:p>
            <a:pPr>
              <a:buClr>
                <a:schemeClr val="tx1"/>
              </a:buClr>
            </a:pPr>
            <a:r>
              <a:rPr lang="en-US" sz="2000" dirty="0">
                <a:latin typeface="Times New Roman" panose="02020603050405020304" pitchFamily="18" charset="0"/>
                <a:cs typeface="Times New Roman" panose="02020603050405020304" pitchFamily="18" charset="0"/>
              </a:rPr>
              <a:t> AREA OF STUDY: - EYE-Q SUPER-SPECIALITY EYE HOSPITALS</a:t>
            </a:r>
          </a:p>
          <a:p>
            <a:pPr>
              <a:buClr>
                <a:schemeClr val="tx1"/>
              </a:buClr>
            </a:pPr>
            <a:r>
              <a:rPr lang="en-US" sz="2000" dirty="0">
                <a:latin typeface="Times New Roman" panose="02020603050405020304" pitchFamily="18" charset="0"/>
                <a:cs typeface="Times New Roman" panose="02020603050405020304" pitchFamily="18" charset="0"/>
              </a:rPr>
              <a:t>STUDY PERIOD: - 2 MONTHS</a:t>
            </a:r>
          </a:p>
          <a:p>
            <a:pPr>
              <a:buClr>
                <a:schemeClr val="tx1"/>
              </a:buClr>
            </a:pPr>
            <a:r>
              <a:rPr lang="en-US" sz="2000" dirty="0">
                <a:latin typeface="Times New Roman" panose="02020603050405020304" pitchFamily="18" charset="0"/>
                <a:cs typeface="Times New Roman" panose="02020603050405020304" pitchFamily="18" charset="0"/>
              </a:rPr>
              <a:t>SAMPLE SIZE: - 100%</a:t>
            </a:r>
          </a:p>
          <a:p>
            <a:pPr>
              <a:buClr>
                <a:schemeClr val="tx1"/>
              </a:buClr>
            </a:pPr>
            <a:r>
              <a:rPr lang="en-US" sz="2000" dirty="0">
                <a:latin typeface="Times New Roman" panose="02020603050405020304" pitchFamily="18" charset="0"/>
                <a:cs typeface="Times New Roman" panose="02020603050405020304" pitchFamily="18" charset="0"/>
              </a:rPr>
              <a:t>CRITERIA SELECTION: - CRITERIA THAT RELATABLE FOR INTRAOCULAR LENSES ARE INCLUDED IN THIS STUDY</a:t>
            </a:r>
          </a:p>
          <a:p>
            <a:pPr>
              <a:buClr>
                <a:schemeClr val="tx1"/>
              </a:buClr>
            </a:pPr>
            <a:r>
              <a:rPr lang="en-US" sz="2000" dirty="0">
                <a:latin typeface="Times New Roman" panose="02020603050405020304" pitchFamily="18" charset="0"/>
                <a:cs typeface="Times New Roman" panose="02020603050405020304" pitchFamily="18" charset="0"/>
              </a:rPr>
              <a:t>METHOD: - ANALYTICAL HEIRARCHY PROCESS METHOD</a:t>
            </a:r>
          </a:p>
          <a:p>
            <a:pPr>
              <a:buClr>
                <a:schemeClr val="tx1"/>
              </a:buClr>
            </a:pPr>
            <a:r>
              <a:rPr lang="en-US" sz="2000" dirty="0">
                <a:latin typeface="Times New Roman" panose="02020603050405020304" pitchFamily="18" charset="0"/>
                <a:cs typeface="Times New Roman" panose="02020603050405020304" pitchFamily="18" charset="0"/>
              </a:rPr>
              <a:t>TOOLS: - MS EXCEL FOR THE ANALYSIS, REVIEW OF LITERATURE, STAFF INTERVIEW</a:t>
            </a:r>
          </a:p>
          <a:p>
            <a:endParaRPr lang="en-IN" dirty="0"/>
          </a:p>
        </p:txBody>
      </p:sp>
      <p:sp>
        <p:nvSpPr>
          <p:cNvPr id="4" name="Footer Placeholder 3">
            <a:extLst>
              <a:ext uri="{FF2B5EF4-FFF2-40B4-BE49-F238E27FC236}">
                <a16:creationId xmlns:a16="http://schemas.microsoft.com/office/drawing/2014/main" id="{4153D2F7-056A-41F1-9C33-9AADB3847EBB}"/>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8367E78-6EFB-462E-90CA-7B803B7B3525}"/>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2C0FFEB-5208-4188-A93F-2E20901D53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43" y="131323"/>
            <a:ext cx="1833975" cy="863250"/>
          </a:xfrm>
          <a:prstGeom prst="rect">
            <a:avLst/>
          </a:prstGeom>
        </p:spPr>
      </p:pic>
      <p:pic>
        <p:nvPicPr>
          <p:cNvPr id="7" name="Picture 6">
            <a:extLst>
              <a:ext uri="{FF2B5EF4-FFF2-40B4-BE49-F238E27FC236}">
                <a16:creationId xmlns:a16="http://schemas.microsoft.com/office/drawing/2014/main" id="{EFC88E47-C4B7-4EFC-9E9C-727DE7549ADB}"/>
              </a:ext>
            </a:extLst>
          </p:cNvPr>
          <p:cNvPicPr>
            <a:picLocks noChangeAspect="1"/>
          </p:cNvPicPr>
          <p:nvPr/>
        </p:nvPicPr>
        <p:blipFill rotWithShape="1">
          <a:blip r:embed="rId3">
            <a:extLst>
              <a:ext uri="{28A0092B-C50C-407E-A947-70E740481C1C}">
                <a14:useLocalDpi xmlns:a14="http://schemas.microsoft.com/office/drawing/2010/main" val="0"/>
              </a:ext>
            </a:extLst>
          </a:blip>
          <a:srcRect l="10422" r="10292"/>
          <a:stretch/>
        </p:blipFill>
        <p:spPr>
          <a:xfrm>
            <a:off x="10358024" y="131322"/>
            <a:ext cx="1608233" cy="1140964"/>
          </a:xfrm>
          <a:prstGeom prst="rect">
            <a:avLst/>
          </a:prstGeom>
        </p:spPr>
      </p:pic>
    </p:spTree>
    <p:extLst>
      <p:ext uri="{BB962C8B-B14F-4D97-AF65-F5344CB8AC3E}">
        <p14:creationId xmlns:p14="http://schemas.microsoft.com/office/powerpoint/2010/main" val="114678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IDENTIFIED CRITERIA</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E36823F3-B193-4BE9-9F45-6BA26ABB4558}"/>
              </a:ext>
            </a:extLst>
          </p:cNvPr>
          <p:cNvPicPr>
            <a:picLocks noChangeAspect="1"/>
          </p:cNvPicPr>
          <p:nvPr/>
        </p:nvPicPr>
        <p:blipFill>
          <a:blip r:embed="rId2"/>
          <a:stretch>
            <a:fillRect/>
          </a:stretch>
        </p:blipFill>
        <p:spPr>
          <a:xfrm>
            <a:off x="1578665" y="1482518"/>
            <a:ext cx="9034670" cy="5082002"/>
          </a:xfrm>
          <a:prstGeom prst="rect">
            <a:avLst/>
          </a:prstGeom>
        </p:spPr>
      </p:pic>
      <p:pic>
        <p:nvPicPr>
          <p:cNvPr id="7" name="Picture 6">
            <a:extLst>
              <a:ext uri="{FF2B5EF4-FFF2-40B4-BE49-F238E27FC236}">
                <a16:creationId xmlns:a16="http://schemas.microsoft.com/office/drawing/2014/main" id="{0BAD4482-1262-4830-9CCD-0BB215A90E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743" y="131323"/>
            <a:ext cx="1833975" cy="863250"/>
          </a:xfrm>
          <a:prstGeom prst="rect">
            <a:avLst/>
          </a:prstGeom>
        </p:spPr>
      </p:pic>
      <p:pic>
        <p:nvPicPr>
          <p:cNvPr id="8" name="Picture 7">
            <a:extLst>
              <a:ext uri="{FF2B5EF4-FFF2-40B4-BE49-F238E27FC236}">
                <a16:creationId xmlns:a16="http://schemas.microsoft.com/office/drawing/2014/main" id="{B292555C-3102-4FDE-99AB-BA98F3541D72}"/>
              </a:ext>
            </a:extLst>
          </p:cNvPr>
          <p:cNvPicPr>
            <a:picLocks noChangeAspect="1"/>
          </p:cNvPicPr>
          <p:nvPr/>
        </p:nvPicPr>
        <p:blipFill rotWithShape="1">
          <a:blip r:embed="rId4">
            <a:extLst>
              <a:ext uri="{28A0092B-C50C-407E-A947-70E740481C1C}">
                <a14:useLocalDpi xmlns:a14="http://schemas.microsoft.com/office/drawing/2010/main" val="0"/>
              </a:ext>
            </a:extLst>
          </a:blip>
          <a:srcRect l="10422" r="10292"/>
          <a:stretch/>
        </p:blipFill>
        <p:spPr>
          <a:xfrm>
            <a:off x="10358024" y="131322"/>
            <a:ext cx="1608233" cy="1140964"/>
          </a:xfrm>
          <a:prstGeom prst="rect">
            <a:avLst/>
          </a:prstGeom>
        </p:spPr>
      </p:pic>
    </p:spTree>
    <p:extLst>
      <p:ext uri="{BB962C8B-B14F-4D97-AF65-F5344CB8AC3E}">
        <p14:creationId xmlns:p14="http://schemas.microsoft.com/office/powerpoint/2010/main" val="41447140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1064</TotalTime>
  <Words>1590</Words>
  <Application>Microsoft Office PowerPoint</Application>
  <PresentationFormat>Widescreen</PresentationFormat>
  <Paragraphs>157</Paragraphs>
  <Slides>22</Slides>
  <Notes>2</Notes>
  <HiddenSlides>1</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9" baseType="lpstr">
      <vt:lpstr>Arial</vt:lpstr>
      <vt:lpstr>Calibri</vt:lpstr>
      <vt:lpstr>Calibri Light</vt:lpstr>
      <vt:lpstr>Times New Roman</vt:lpstr>
      <vt:lpstr>Wingdings</vt:lpstr>
      <vt:lpstr>Office Theme</vt:lpstr>
      <vt:lpstr>Worksheet</vt:lpstr>
      <vt:lpstr>PowerPoint Presentation</vt:lpstr>
      <vt:lpstr>Mentor Approval</vt:lpstr>
      <vt:lpstr>SUPPLY CHAIN         </vt:lpstr>
      <vt:lpstr>OBJECTIVE OF THE STUDY</vt:lpstr>
      <vt:lpstr>Review of Literature</vt:lpstr>
      <vt:lpstr>Review of Literature</vt:lpstr>
      <vt:lpstr>Review of Literature</vt:lpstr>
      <vt:lpstr> METHODLOGY</vt:lpstr>
      <vt:lpstr>IDENTIFIED CRITERIA</vt:lpstr>
      <vt:lpstr>Analytical Hierarchy Process (AHP) </vt:lpstr>
      <vt:lpstr>ANALYSIS</vt:lpstr>
      <vt:lpstr>PowerPoint Presentation</vt:lpstr>
      <vt:lpstr>PowerPoint Presentation</vt:lpstr>
      <vt:lpstr>PowerPoint Presentation</vt:lpstr>
      <vt:lpstr>PowerPoint Presentation</vt:lpstr>
      <vt:lpstr>IMPORTANCE</vt:lpstr>
      <vt:lpstr>DISCUSSION</vt:lpstr>
      <vt:lpstr>Conclusion</vt:lpstr>
      <vt:lpstr>LIMITATION</vt:lpstr>
      <vt:lpstr>References (Through Zotero)</vt:lpstr>
      <vt:lpstr>Thank You</vt:lpstr>
      <vt:lpstr>Pictorial Journey (1/2)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Prashant Pokhriyal</cp:lastModifiedBy>
  <cp:revision>139</cp:revision>
  <dcterms:created xsi:type="dcterms:W3CDTF">2022-05-20T15:11:38Z</dcterms:created>
  <dcterms:modified xsi:type="dcterms:W3CDTF">2023-06-18T16:16:32Z</dcterms:modified>
</cp:coreProperties>
</file>