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76" r:id="rId2"/>
    <p:sldId id="290" r:id="rId3"/>
    <p:sldId id="281" r:id="rId4"/>
    <p:sldId id="284" r:id="rId5"/>
    <p:sldId id="294" r:id="rId6"/>
    <p:sldId id="296" r:id="rId7"/>
    <p:sldId id="320" r:id="rId8"/>
    <p:sldId id="277" r:id="rId9"/>
    <p:sldId id="298" r:id="rId10"/>
    <p:sldId id="299" r:id="rId11"/>
    <p:sldId id="300" r:id="rId12"/>
    <p:sldId id="288" r:id="rId13"/>
    <p:sldId id="301" r:id="rId14"/>
    <p:sldId id="302" r:id="rId15"/>
    <p:sldId id="303" r:id="rId16"/>
    <p:sldId id="305" r:id="rId17"/>
    <p:sldId id="306" r:id="rId18"/>
    <p:sldId id="307" r:id="rId19"/>
    <p:sldId id="308" r:id="rId20"/>
    <p:sldId id="309" r:id="rId21"/>
    <p:sldId id="310" r:id="rId22"/>
    <p:sldId id="322" r:id="rId23"/>
    <p:sldId id="312" r:id="rId24"/>
    <p:sldId id="319" r:id="rId25"/>
    <p:sldId id="318" r:id="rId26"/>
    <p:sldId id="317" r:id="rId27"/>
    <p:sldId id="314" r:id="rId28"/>
    <p:sldId id="315" r:id="rId29"/>
    <p:sldId id="316" r:id="rId30"/>
    <p:sldId id="323" r:id="rId31"/>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BC82"/>
    <a:srgbClr val="00DE99"/>
    <a:srgbClr val="009969"/>
    <a:srgbClr val="E8E8E8"/>
    <a:srgbClr val="E0E0E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753"/>
    <p:restoredTop sz="95262" autoAdjust="0"/>
  </p:normalViewPr>
  <p:slideViewPr>
    <p:cSldViewPr>
      <p:cViewPr varScale="1">
        <p:scale>
          <a:sx n="68" d="100"/>
          <a:sy n="68" d="100"/>
        </p:scale>
        <p:origin x="-91" y="-115"/>
      </p:cViewPr>
      <p:guideLst>
        <p:guide orient="horz" pos="2160"/>
        <p:guide pos="3839"/>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CIMY\Desktop\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Comparison of TAT Before and After Automation</a:t>
            </a:r>
          </a:p>
        </c:rich>
      </c:tx>
      <c:layout/>
      <c:spPr>
        <a:noFill/>
        <a:ln>
          <a:noFill/>
        </a:ln>
        <a:effectLst/>
      </c:spPr>
    </c:title>
    <c:plotArea>
      <c:layout/>
      <c:barChart>
        <c:barDir val="col"/>
        <c:grouping val="clustered"/>
        <c:ser>
          <c:idx val="0"/>
          <c:order val="0"/>
          <c:tx>
            <c:strRef>
              <c:f>Sheet1!$B$1</c:f>
              <c:strCache>
                <c:ptCount val="1"/>
                <c:pt idx="0">
                  <c:v>Avrg NO.OF STUDIES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cat>
            <c:strRef>
              <c:f>Sheet1!$A$2:$A$7</c:f>
              <c:strCache>
                <c:ptCount val="6"/>
                <c:pt idx="0">
                  <c:v>Month 1 </c:v>
                </c:pt>
                <c:pt idx="1">
                  <c:v>Month 2</c:v>
                </c:pt>
                <c:pt idx="2">
                  <c:v>Month 3</c:v>
                </c:pt>
                <c:pt idx="3">
                  <c:v>Month 4</c:v>
                </c:pt>
                <c:pt idx="4">
                  <c:v>Month 5</c:v>
                </c:pt>
                <c:pt idx="5">
                  <c:v>Month 6</c:v>
                </c:pt>
              </c:strCache>
            </c:strRef>
          </c:cat>
          <c:val>
            <c:numRef>
              <c:f>Sheet1!$B$2:$B$7</c:f>
              <c:numCache>
                <c:formatCode>General</c:formatCode>
                <c:ptCount val="6"/>
                <c:pt idx="0">
                  <c:v>22335</c:v>
                </c:pt>
                <c:pt idx="1">
                  <c:v>22477.5</c:v>
                </c:pt>
                <c:pt idx="2">
                  <c:v>22411</c:v>
                </c:pt>
                <c:pt idx="3">
                  <c:v>22001</c:v>
                </c:pt>
                <c:pt idx="4">
                  <c:v>22212.5</c:v>
                </c:pt>
                <c:pt idx="5">
                  <c:v>22728.5</c:v>
                </c:pt>
              </c:numCache>
            </c:numRef>
          </c:val>
          <c:extLst xmlns:c16r2="http://schemas.microsoft.com/office/drawing/2015/06/chart">
            <c:ext xmlns:c16="http://schemas.microsoft.com/office/drawing/2014/chart" uri="{C3380CC4-5D6E-409C-BE32-E72D297353CC}">
              <c16:uniqueId val="{00000000-4025-4AB7-A3FE-41CAADC5824E}"/>
            </c:ext>
          </c:extLst>
        </c:ser>
        <c:dLbls/>
        <c:gapWidth val="219"/>
        <c:overlap val="-27"/>
        <c:axId val="66674688"/>
        <c:axId val="66676608"/>
      </c:barChart>
      <c:lineChart>
        <c:grouping val="standard"/>
        <c:ser>
          <c:idx val="1"/>
          <c:order val="1"/>
          <c:tx>
            <c:strRef>
              <c:f>Sheet1!$C$1</c:f>
              <c:strCache>
                <c:ptCount val="1"/>
                <c:pt idx="0">
                  <c:v>BEFORE AUTOMATION</c:v>
                </c:pt>
              </c:strCache>
            </c:strRef>
          </c:tx>
          <c:spPr>
            <a:ln w="31750" cap="rnd">
              <a:solidFill>
                <a:schemeClr val="accent2"/>
              </a:solidFill>
              <a:round/>
            </a:ln>
            <a:effectLst>
              <a:outerShdw blurRad="40000" dist="23000" dir="5400000" rotWithShape="0">
                <a:srgbClr val="000000">
                  <a:alpha val="35000"/>
                </a:srgbClr>
              </a:outerShdw>
            </a:effectLst>
          </c:spPr>
          <c:marker>
            <c:symbol val="circle"/>
            <c:size val="6"/>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12700">
                <a:solidFill>
                  <a:schemeClr val="lt2"/>
                </a:solidFill>
                <a:round/>
              </a:ln>
              <a:effectLst>
                <a:outerShdw blurRad="40000" dist="23000" dir="5400000" rotWithShape="0">
                  <a:srgbClr val="000000">
                    <a:alpha val="35000"/>
                  </a:srgbClr>
                </a:outerShdw>
              </a:effectLst>
            </c:spPr>
          </c:marker>
          <c:cat>
            <c:strRef>
              <c:f>Sheet1!$A$2:$A$7</c:f>
              <c:strCache>
                <c:ptCount val="6"/>
                <c:pt idx="0">
                  <c:v>Month 1 </c:v>
                </c:pt>
                <c:pt idx="1">
                  <c:v>Month 2</c:v>
                </c:pt>
                <c:pt idx="2">
                  <c:v>Month 3</c:v>
                </c:pt>
                <c:pt idx="3">
                  <c:v>Month 4</c:v>
                </c:pt>
                <c:pt idx="4">
                  <c:v>Month 5</c:v>
                </c:pt>
                <c:pt idx="5">
                  <c:v>Month 6</c:v>
                </c:pt>
              </c:strCache>
            </c:strRef>
          </c:cat>
          <c:val>
            <c:numRef>
              <c:f>Sheet1!$C$2:$C$7</c:f>
              <c:numCache>
                <c:formatCode>General</c:formatCode>
                <c:ptCount val="6"/>
                <c:pt idx="0">
                  <c:v>45.21</c:v>
                </c:pt>
                <c:pt idx="1">
                  <c:v>44.3</c:v>
                </c:pt>
                <c:pt idx="2">
                  <c:v>43.120000000000012</c:v>
                </c:pt>
                <c:pt idx="3">
                  <c:v>43.3</c:v>
                </c:pt>
                <c:pt idx="4">
                  <c:v>44.5</c:v>
                </c:pt>
                <c:pt idx="5">
                  <c:v>44.25</c:v>
                </c:pt>
              </c:numCache>
            </c:numRef>
          </c:val>
          <c:extLst xmlns:c16r2="http://schemas.microsoft.com/office/drawing/2015/06/chart">
            <c:ext xmlns:c16="http://schemas.microsoft.com/office/drawing/2014/chart" uri="{C3380CC4-5D6E-409C-BE32-E72D297353CC}">
              <c16:uniqueId val="{00000001-4025-4AB7-A3FE-41CAADC5824E}"/>
            </c:ext>
          </c:extLst>
        </c:ser>
        <c:ser>
          <c:idx val="2"/>
          <c:order val="2"/>
          <c:tx>
            <c:strRef>
              <c:f>Sheet1!$D$1</c:f>
              <c:strCache>
                <c:ptCount val="1"/>
                <c:pt idx="0">
                  <c:v>After automation</c:v>
                </c:pt>
              </c:strCache>
            </c:strRef>
          </c:tx>
          <c:spPr>
            <a:ln w="31750" cap="rnd">
              <a:solidFill>
                <a:schemeClr val="accent3"/>
              </a:solidFill>
              <a:round/>
            </a:ln>
            <a:effectLst>
              <a:outerShdw blurRad="40000" dist="23000" dir="5400000" rotWithShape="0">
                <a:srgbClr val="000000">
                  <a:alpha val="35000"/>
                </a:srgbClr>
              </a:outerShdw>
            </a:effectLst>
          </c:spPr>
          <c:marker>
            <c:symbol val="circle"/>
            <c:size val="6"/>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12700">
                <a:solidFill>
                  <a:schemeClr val="lt2"/>
                </a:solidFill>
                <a:round/>
              </a:ln>
              <a:effectLst>
                <a:outerShdw blurRad="40000" dist="23000" dir="5400000" rotWithShape="0">
                  <a:srgbClr val="000000">
                    <a:alpha val="35000"/>
                  </a:srgbClr>
                </a:outerShdw>
              </a:effectLst>
            </c:spPr>
          </c:marker>
          <c:cat>
            <c:strRef>
              <c:f>Sheet1!$A$2:$A$7</c:f>
              <c:strCache>
                <c:ptCount val="6"/>
                <c:pt idx="0">
                  <c:v>Month 1 </c:v>
                </c:pt>
                <c:pt idx="1">
                  <c:v>Month 2</c:v>
                </c:pt>
                <c:pt idx="2">
                  <c:v>Month 3</c:v>
                </c:pt>
                <c:pt idx="3">
                  <c:v>Month 4</c:v>
                </c:pt>
                <c:pt idx="4">
                  <c:v>Month 5</c:v>
                </c:pt>
                <c:pt idx="5">
                  <c:v>Month 6</c:v>
                </c:pt>
              </c:strCache>
            </c:strRef>
          </c:cat>
          <c:val>
            <c:numRef>
              <c:f>Sheet1!$D$2:$D$7</c:f>
              <c:numCache>
                <c:formatCode>General</c:formatCode>
                <c:ptCount val="6"/>
                <c:pt idx="0">
                  <c:v>32.21</c:v>
                </c:pt>
                <c:pt idx="1">
                  <c:v>30.3</c:v>
                </c:pt>
                <c:pt idx="2">
                  <c:v>29.59</c:v>
                </c:pt>
                <c:pt idx="3">
                  <c:v>29.3</c:v>
                </c:pt>
                <c:pt idx="4">
                  <c:v>28.4</c:v>
                </c:pt>
                <c:pt idx="5">
                  <c:v>29.1</c:v>
                </c:pt>
              </c:numCache>
            </c:numRef>
          </c:val>
          <c:extLst xmlns:c16r2="http://schemas.microsoft.com/office/drawing/2015/06/chart">
            <c:ext xmlns:c16="http://schemas.microsoft.com/office/drawing/2014/chart" uri="{C3380CC4-5D6E-409C-BE32-E72D297353CC}">
              <c16:uniqueId val="{00000002-4025-4AB7-A3FE-41CAADC5824E}"/>
            </c:ext>
          </c:extLst>
        </c:ser>
        <c:dLbls/>
        <c:marker val="1"/>
        <c:axId val="66684800"/>
        <c:axId val="66682880"/>
      </c:lineChart>
      <c:catAx>
        <c:axId val="66674688"/>
        <c:scaling>
          <c:orientation val="minMax"/>
        </c:scaling>
        <c:axPos val="b"/>
        <c:title>
          <c:tx>
            <c:rich>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Name of month</a:t>
                </a:r>
              </a:p>
            </c:rich>
          </c:tx>
          <c:layout/>
          <c:spPr>
            <a:noFill/>
            <a:ln>
              <a:noFill/>
            </a:ln>
            <a:effectLst/>
          </c:spPr>
        </c:title>
        <c:numFmt formatCode="General" sourceLinked="1"/>
        <c:maj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6676608"/>
        <c:crosses val="autoZero"/>
        <c:auto val="1"/>
        <c:lblAlgn val="ctr"/>
        <c:lblOffset val="100"/>
      </c:catAx>
      <c:valAx>
        <c:axId val="66676608"/>
        <c:scaling>
          <c:orientation val="minMax"/>
        </c:scaling>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Avg.no of studies</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6674688"/>
        <c:crosses val="autoZero"/>
        <c:crossBetween val="between"/>
      </c:valAx>
      <c:valAx>
        <c:axId val="66682880"/>
        <c:scaling>
          <c:orientation val="minMax"/>
        </c:scaling>
        <c:axPos val="r"/>
        <c:title>
          <c:tx>
            <c:rich>
              <a:bodyPr rot="-5400000" spcFirstLastPara="1" vertOverflow="ellipsis" vert="horz" wrap="square" anchor="ctr" anchorCtr="1"/>
              <a:lstStyle/>
              <a:p>
                <a:pPr>
                  <a:defRPr sz="1197" b="1" i="0" u="none" strike="noStrike" kern="1200" baseline="0">
                    <a:solidFill>
                      <a:schemeClr val="tx2"/>
                    </a:solidFill>
                    <a:latin typeface="+mn-lt"/>
                    <a:ea typeface="+mn-ea"/>
                    <a:cs typeface="+mn-cs"/>
                  </a:defRPr>
                </a:pPr>
                <a:r>
                  <a:rPr lang="en-US"/>
                  <a:t>TAT</a:t>
                </a:r>
              </a:p>
            </c:rich>
          </c:tx>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6684800"/>
        <c:crosses val="max"/>
        <c:crossBetween val="between"/>
      </c:valAx>
      <c:catAx>
        <c:axId val="66684800"/>
        <c:scaling>
          <c:orientation val="minMax"/>
        </c:scaling>
        <c:delete val="1"/>
        <c:axPos val="b"/>
        <c:numFmt formatCode="General" sourceLinked="1"/>
        <c:majorTickMark val="none"/>
        <c:tickLblPos val="nextTo"/>
        <c:crossAx val="66682880"/>
        <c:crosses val="autoZero"/>
        <c:auto val="1"/>
        <c:lblAlgn val="ctr"/>
        <c:lblOffset val="100"/>
      </c:catAx>
      <c:spPr>
        <a:noFill/>
        <a:ln>
          <a:noFill/>
        </a:ln>
        <a:effectLst/>
      </c:spPr>
    </c:plotArea>
    <c:legend>
      <c:legendPos val="b"/>
      <c:layout/>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chart>
  <c:spPr>
    <a:noFill/>
    <a:ln>
      <a:noFill/>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200"/>
              <a:t>SATISFACTION</a:t>
            </a:r>
            <a:r>
              <a:rPr lang="en-IN" sz="1200" baseline="0"/>
              <a:t> LEVEL OF THE RESPONDENTS</a:t>
            </a:r>
            <a:endParaRPr lang="en-IN" sz="1200"/>
          </a:p>
        </c:rich>
      </c:tx>
      <c:layout/>
      <c:spPr>
        <a:noFill/>
        <a:ln>
          <a:noFill/>
        </a:ln>
        <a:effectLst/>
      </c:spPr>
    </c:title>
    <c:plotArea>
      <c:layout/>
      <c:barChart>
        <c:barDir val="bar"/>
        <c:grouping val="clustered"/>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dPt>
            <c:idx val="0"/>
            <c:spPr>
              <a:solidFill>
                <a:schemeClr val="accent6">
                  <a:lumMod val="50000"/>
                </a:schemeClr>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1-A379-4E20-8ABB-25354378F330}"/>
              </c:ext>
            </c:extLst>
          </c:dPt>
          <c:dPt>
            <c:idx val="1"/>
            <c:spPr>
              <a:solidFill>
                <a:schemeClr val="accent5">
                  <a:lumMod val="50000"/>
                </a:schemeClr>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3-A379-4E20-8ABB-25354378F330}"/>
              </c:ext>
            </c:extLst>
          </c:dPt>
          <c:dPt>
            <c:idx val="2"/>
            <c:spPr>
              <a:solidFill>
                <a:srgbClr val="A50021"/>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5-A379-4E20-8ABB-25354378F330}"/>
              </c:ext>
            </c:extLst>
          </c:dPt>
          <c:dPt>
            <c:idx val="3"/>
            <c:spPr>
              <a:solidFill>
                <a:srgbClr val="7030A0"/>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7-A379-4E20-8ABB-25354378F330}"/>
              </c:ext>
            </c:extLst>
          </c:dPt>
          <c:dPt>
            <c:idx val="4"/>
            <c:spPr>
              <a:solidFill>
                <a:srgbClr val="FF00FF"/>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9-A379-4E20-8ABB-25354378F330}"/>
              </c:ext>
            </c:extLst>
          </c:dPt>
          <c:dPt>
            <c:idx val="5"/>
            <c:spPr>
              <a:solidFill>
                <a:schemeClr val="accent4">
                  <a:lumMod val="60000"/>
                  <a:lumOff val="40000"/>
                </a:schemeClr>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B-A379-4E20-8ABB-25354378F330}"/>
              </c:ext>
            </c:extLst>
          </c:dPt>
          <c:dPt>
            <c:idx val="6"/>
            <c:spPr>
              <a:solidFill>
                <a:srgbClr val="00B0F0"/>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D-A379-4E20-8ABB-25354378F330}"/>
              </c:ext>
            </c:extLst>
          </c:dPt>
          <c:dPt>
            <c:idx val="7"/>
            <c:spPr>
              <a:solidFill>
                <a:srgbClr val="92D050"/>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F-A379-4E20-8ABB-25354378F330}"/>
              </c:ext>
            </c:extLst>
          </c:dPt>
          <c:dPt>
            <c:idx val="8"/>
            <c:spPr>
              <a:solidFill>
                <a:schemeClr val="accent2">
                  <a:lumMod val="40000"/>
                  <a:lumOff val="60000"/>
                </a:schemeClr>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11-A379-4E20-8ABB-25354378F330}"/>
              </c:ext>
            </c:extLst>
          </c:dPt>
          <c:dPt>
            <c:idx val="9"/>
            <c:spPr>
              <a:solidFill>
                <a:schemeClr val="accent2"/>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13-A379-4E20-8ABB-25354378F33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Val val="1"/>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Sheet1!$A$2:$A$11</c:f>
              <c:strCache>
                <c:ptCount val="10"/>
                <c:pt idx="0">
                  <c:v>Product satisfaction</c:v>
                </c:pt>
                <c:pt idx="1">
                  <c:v>Reduction in case assigning time</c:v>
                </c:pt>
                <c:pt idx="2">
                  <c:v>Reduces TAT</c:v>
                </c:pt>
                <c:pt idx="3">
                  <c:v>Efficient in balancing workload</c:v>
                </c:pt>
                <c:pt idx="4">
                  <c:v>Usefulness of Rule condition</c:v>
                </c:pt>
                <c:pt idx="5">
                  <c:v>Increases productivity</c:v>
                </c:pt>
                <c:pt idx="6">
                  <c:v>Advanced alert for assigning cases</c:v>
                </c:pt>
                <c:pt idx="7">
                  <c:v>Segregation of cases on Criticality basis</c:v>
                </c:pt>
                <c:pt idx="8">
                  <c:v>Provides colour codes for distinction</c:v>
                </c:pt>
                <c:pt idx="9">
                  <c:v>Management of radiologist</c:v>
                </c:pt>
              </c:strCache>
            </c:strRef>
          </c:cat>
          <c:val>
            <c:numRef>
              <c:f>Sheet1!$B$2:$B$11</c:f>
              <c:numCache>
                <c:formatCode>General</c:formatCode>
                <c:ptCount val="10"/>
                <c:pt idx="0">
                  <c:v>98</c:v>
                </c:pt>
                <c:pt idx="1">
                  <c:v>80</c:v>
                </c:pt>
                <c:pt idx="2">
                  <c:v>80</c:v>
                </c:pt>
                <c:pt idx="3">
                  <c:v>83</c:v>
                </c:pt>
                <c:pt idx="4">
                  <c:v>88</c:v>
                </c:pt>
                <c:pt idx="5">
                  <c:v>82</c:v>
                </c:pt>
                <c:pt idx="6">
                  <c:v>88</c:v>
                </c:pt>
                <c:pt idx="7">
                  <c:v>90</c:v>
                </c:pt>
                <c:pt idx="8">
                  <c:v>92</c:v>
                </c:pt>
                <c:pt idx="9">
                  <c:v>88</c:v>
                </c:pt>
              </c:numCache>
            </c:numRef>
          </c:val>
          <c:extLst xmlns:c16r2="http://schemas.microsoft.com/office/drawing/2015/06/chart">
            <c:ext xmlns:c16="http://schemas.microsoft.com/office/drawing/2014/chart" uri="{C3380CC4-5D6E-409C-BE32-E72D297353CC}">
              <c16:uniqueId val="{00000014-A379-4E20-8ABB-25354378F330}"/>
            </c:ext>
          </c:extLst>
        </c:ser>
        <c:dLbls/>
        <c:gapWidth val="115"/>
        <c:overlap val="-20"/>
        <c:axId val="66734336"/>
        <c:axId val="66740608"/>
      </c:barChart>
      <c:catAx>
        <c:axId val="66734336"/>
        <c:scaling>
          <c:orientation val="minMax"/>
        </c:scaling>
        <c:axPos val="l"/>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sz="1000"/>
                  <a:t>PARAMETERS</a:t>
                </a:r>
              </a:p>
            </c:rich>
          </c:tx>
          <c:layout/>
          <c:spPr>
            <a:noFill/>
            <a:ln>
              <a:noFill/>
            </a:ln>
            <a:effectLst/>
          </c:spPr>
        </c:title>
        <c:numFmt formatCode="General" sourceLinked="1"/>
        <c:maj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6740608"/>
        <c:crosses val="autoZero"/>
        <c:auto val="1"/>
        <c:lblAlgn val="ctr"/>
        <c:lblOffset val="100"/>
      </c:catAx>
      <c:valAx>
        <c:axId val="66740608"/>
        <c:scaling>
          <c:orientation val="minMax"/>
        </c:scaling>
        <c:axPos val="b"/>
        <c:majorGridlines>
          <c:spPr>
            <a:ln w="9525" cap="flat" cmpd="sng" algn="ctr">
              <a:solidFill>
                <a:schemeClr val="lt1">
                  <a:lumMod val="95000"/>
                  <a:alpha val="10000"/>
                </a:schemeClr>
              </a:solidFill>
              <a:round/>
            </a:ln>
            <a:effectLst/>
          </c:spPr>
        </c:majorGridlines>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sz="1000"/>
                  <a:t>PERCENTAGE</a:t>
                </a:r>
              </a:p>
            </c:rich>
          </c:tx>
          <c:layout>
            <c:manualLayout>
              <c:xMode val="edge"/>
              <c:yMode val="edge"/>
              <c:x val="0.53548419844143957"/>
              <c:y val="0.9146288374852809"/>
            </c:manualLayout>
          </c:layout>
          <c:spPr>
            <a:noFill/>
            <a:ln>
              <a:noFill/>
            </a:ln>
            <a:effectLst/>
          </c:spPr>
        </c:title>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6734336"/>
        <c:crosses val="autoZero"/>
        <c:crossBetween val="between"/>
      </c:valAx>
      <c:spPr>
        <a:noFill/>
        <a:ln>
          <a:noFill/>
        </a:ln>
        <a:effectLst/>
      </c:spPr>
    </c:plotArea>
    <c:plotVisOnly val="1"/>
    <c:dispBlanksAs val="gap"/>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B488F7-1FAC-40D2-BB7E-BA3CE28D8950}" type="datetimeFigureOut">
              <a:rPr lang="en-US" smtClean="0"/>
              <a:pPr/>
              <a:t>5/30/2019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2D21D1-52E2-420B-B491-CFF6D7BB79FB}" type="slidenum">
              <a:rPr lang="en-US" smtClean="0"/>
              <a:pPr/>
              <a:t>‹#›</a:t>
            </a:fld>
            <a:endParaRPr lang="en-US"/>
          </a:p>
        </p:txBody>
      </p:sp>
    </p:spTree>
    <p:extLst>
      <p:ext uri="{BB962C8B-B14F-4D97-AF65-F5344CB8AC3E}">
        <p14:creationId xmlns:p14="http://schemas.microsoft.com/office/powerpoint/2010/main" xmlns="" val="223947869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Image source:-</a:t>
            </a:r>
          </a:p>
          <a:p>
            <a:r>
              <a:rPr lang="en-IN" dirty="0"/>
              <a:t>https://pixabay.com/en/computer-keyboard-apple-laptop-2563737/</a:t>
            </a:r>
          </a:p>
        </p:txBody>
      </p:sp>
      <p:sp>
        <p:nvSpPr>
          <p:cNvPr id="4" name="Slide Number Placeholder 3"/>
          <p:cNvSpPr>
            <a:spLocks noGrp="1"/>
          </p:cNvSpPr>
          <p:nvPr>
            <p:ph type="sldNum" sz="quarter" idx="5"/>
          </p:nvPr>
        </p:nvSpPr>
        <p:spPr/>
        <p:txBody>
          <a:bodyPr/>
          <a:lstStyle/>
          <a:p>
            <a:fld id="{CA2D21D1-52E2-420B-B491-CFF6D7BB79FB}" type="slidenum">
              <a:rPr lang="en-US" smtClean="0"/>
              <a:pPr/>
              <a:t>2</a:t>
            </a:fld>
            <a:endParaRPr lang="en-US"/>
          </a:p>
        </p:txBody>
      </p:sp>
    </p:spTree>
    <p:extLst>
      <p:ext uri="{BB962C8B-B14F-4D97-AF65-F5344CB8AC3E}">
        <p14:creationId xmlns:p14="http://schemas.microsoft.com/office/powerpoint/2010/main" xmlns="" val="2525263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https://pixabay.com/photos/person-silhouette-sunset-rock-598191/</a:t>
            </a:r>
          </a:p>
        </p:txBody>
      </p:sp>
      <p:sp>
        <p:nvSpPr>
          <p:cNvPr id="4" name="Slide Number Placeholder 3"/>
          <p:cNvSpPr>
            <a:spLocks noGrp="1"/>
          </p:cNvSpPr>
          <p:nvPr>
            <p:ph type="sldNum" sz="quarter" idx="5"/>
          </p:nvPr>
        </p:nvSpPr>
        <p:spPr/>
        <p:txBody>
          <a:bodyPr/>
          <a:lstStyle/>
          <a:p>
            <a:fld id="{CA2D21D1-52E2-420B-B491-CFF6D7BB79FB}" type="slidenum">
              <a:rPr lang="en-US" smtClean="0"/>
              <a:pPr/>
              <a:t>3</a:t>
            </a:fld>
            <a:endParaRPr lang="en-US"/>
          </a:p>
        </p:txBody>
      </p:sp>
    </p:spTree>
    <p:extLst>
      <p:ext uri="{BB962C8B-B14F-4D97-AF65-F5344CB8AC3E}">
        <p14:creationId xmlns:p14="http://schemas.microsoft.com/office/powerpoint/2010/main" xmlns="" val="269068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Image source:-</a:t>
            </a:r>
          </a:p>
          <a:p>
            <a:r>
              <a:rPr lang="en-IN" dirty="0"/>
              <a:t>https://pixabay.com/en/technology-industry-big-data-cpu-3092486/</a:t>
            </a:r>
          </a:p>
        </p:txBody>
      </p:sp>
      <p:sp>
        <p:nvSpPr>
          <p:cNvPr id="4" name="Slide Number Placeholder 3"/>
          <p:cNvSpPr>
            <a:spLocks noGrp="1"/>
          </p:cNvSpPr>
          <p:nvPr>
            <p:ph type="sldNum" sz="quarter" idx="5"/>
          </p:nvPr>
        </p:nvSpPr>
        <p:spPr/>
        <p:txBody>
          <a:bodyPr/>
          <a:lstStyle/>
          <a:p>
            <a:fld id="{CA2D21D1-52E2-420B-B491-CFF6D7BB79FB}" type="slidenum">
              <a:rPr lang="en-US" smtClean="0"/>
              <a:pPr/>
              <a:t>8</a:t>
            </a:fld>
            <a:endParaRPr lang="en-US"/>
          </a:p>
        </p:txBody>
      </p:sp>
    </p:spTree>
    <p:extLst>
      <p:ext uri="{BB962C8B-B14F-4D97-AF65-F5344CB8AC3E}">
        <p14:creationId xmlns:p14="http://schemas.microsoft.com/office/powerpoint/2010/main" xmlns="" val="2741657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xmlns="" id="{68745AF1-587F-47CC-9064-09FF7F1240EA}"/>
              </a:ext>
            </a:extLst>
          </p:cNvPr>
          <p:cNvSpPr>
            <a:spLocks noGrp="1"/>
          </p:cNvSpPr>
          <p:nvPr>
            <p:ph type="pic" sz="quarter" idx="13"/>
          </p:nvPr>
        </p:nvSpPr>
        <p:spPr>
          <a:xfrm>
            <a:off x="0" y="0"/>
            <a:ext cx="12188825" cy="6858000"/>
          </a:xfrm>
        </p:spPr>
        <p:txBody>
          <a:bodyPr anchor="ctr"/>
          <a:lstStyle>
            <a:lvl1pPr marL="0" indent="0" algn="ctr">
              <a:buFontTx/>
              <a:buNone/>
              <a:defRPr/>
            </a:lvl1pPr>
          </a:lstStyle>
          <a:p>
            <a:endParaRPr lang="en-IN"/>
          </a:p>
        </p:txBody>
      </p:sp>
      <p:sp>
        <p:nvSpPr>
          <p:cNvPr id="2" name="Title 1"/>
          <p:cNvSpPr>
            <a:spLocks noGrp="1"/>
          </p:cNvSpPr>
          <p:nvPr>
            <p:ph type="ctrTitle"/>
          </p:nvPr>
        </p:nvSpPr>
        <p:spPr>
          <a:xfrm>
            <a:off x="914162" y="4194720"/>
            <a:ext cx="10360501" cy="610820"/>
          </a:xfrm>
        </p:spPr>
        <p:txBody>
          <a:bodyPr>
            <a:noAutofit/>
          </a:bodyPr>
          <a:lstStyle>
            <a:lvl1pPr algn="ctr">
              <a:defRPr lang="en-US" sz="6600" b="1" kern="120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Subtitle 2"/>
          <p:cNvSpPr>
            <a:spLocks noGrp="1"/>
          </p:cNvSpPr>
          <p:nvPr>
            <p:ph type="subTitle" idx="1"/>
          </p:nvPr>
        </p:nvSpPr>
        <p:spPr>
          <a:xfrm>
            <a:off x="902435" y="4752792"/>
            <a:ext cx="10383954" cy="764440"/>
          </a:xfrm>
        </p:spPr>
        <p:txBody>
          <a:bodyPr>
            <a:normAutofit/>
          </a:bodyPr>
          <a:lstStyle>
            <a:lvl1pPr marL="0" indent="0" algn="ctr">
              <a:buNone/>
              <a:defRPr lang="en-US" sz="2400" kern="120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9578D6DB-6798-42D2-B9AD-FC6F1C72FC30}"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a:t>
            </a:fld>
            <a:endParaRPr lang="en-US"/>
          </a:p>
        </p:txBody>
      </p:sp>
    </p:spTree>
    <p:extLst>
      <p:ext uri="{BB962C8B-B14F-4D97-AF65-F5344CB8AC3E}">
        <p14:creationId xmlns:p14="http://schemas.microsoft.com/office/powerpoint/2010/main" xmlns="" val="17415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out us ">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xmlns="" id="{89D12C68-5B89-4EDB-A2B3-7F8A32E8939D}"/>
              </a:ext>
            </a:extLst>
          </p:cNvPr>
          <p:cNvSpPr>
            <a:spLocks noGrp="1"/>
          </p:cNvSpPr>
          <p:nvPr>
            <p:ph type="pic" sz="quarter" idx="14"/>
          </p:nvPr>
        </p:nvSpPr>
        <p:spPr>
          <a:xfrm>
            <a:off x="5266865" y="252248"/>
            <a:ext cx="6671992" cy="6353504"/>
          </a:xfrm>
          <a:custGeom>
            <a:avLst/>
            <a:gdLst>
              <a:gd name="connsiteX0" fmla="*/ 1196196 w 4064282"/>
              <a:gd name="connsiteY0" fmla="*/ 347059 h 3870274"/>
              <a:gd name="connsiteX1" fmla="*/ 2392391 w 4064282"/>
              <a:gd name="connsiteY1" fmla="*/ 1543254 h 3870274"/>
              <a:gd name="connsiteX2" fmla="*/ 2019056 w 4064282"/>
              <a:gd name="connsiteY2" fmla="*/ 1916589 h 3870274"/>
              <a:gd name="connsiteX3" fmla="*/ 2064605 w 4064282"/>
              <a:gd name="connsiteY3" fmla="*/ 1962138 h 3870274"/>
              <a:gd name="connsiteX4" fmla="*/ 2868087 w 4064282"/>
              <a:gd name="connsiteY4" fmla="*/ 1158656 h 3870274"/>
              <a:gd name="connsiteX5" fmla="*/ 4064282 w 4064282"/>
              <a:gd name="connsiteY5" fmla="*/ 2354851 h 3870274"/>
              <a:gd name="connsiteX6" fmla="*/ 2868087 w 4064282"/>
              <a:gd name="connsiteY6" fmla="*/ 3551045 h 3870274"/>
              <a:gd name="connsiteX7" fmla="*/ 2383834 w 4064282"/>
              <a:gd name="connsiteY7" fmla="*/ 3066793 h 3870274"/>
              <a:gd name="connsiteX8" fmla="*/ 1580352 w 4064282"/>
              <a:gd name="connsiteY8" fmla="*/ 3870274 h 3870274"/>
              <a:gd name="connsiteX9" fmla="*/ 384156 w 4064282"/>
              <a:gd name="connsiteY9" fmla="*/ 2674080 h 3870274"/>
              <a:gd name="connsiteX10" fmla="*/ 757492 w 4064282"/>
              <a:gd name="connsiteY10" fmla="*/ 2300745 h 3870274"/>
              <a:gd name="connsiteX11" fmla="*/ 0 w 4064282"/>
              <a:gd name="connsiteY11" fmla="*/ 1543254 h 3870274"/>
              <a:gd name="connsiteX12" fmla="*/ 2443501 w 4064282"/>
              <a:gd name="connsiteY12" fmla="*/ 0 h 3870274"/>
              <a:gd name="connsiteX13" fmla="*/ 3197460 w 4064282"/>
              <a:gd name="connsiteY13" fmla="*/ 753959 h 3870274"/>
              <a:gd name="connsiteX14" fmla="*/ 2443501 w 4064282"/>
              <a:gd name="connsiteY14" fmla="*/ 1507917 h 3870274"/>
              <a:gd name="connsiteX15" fmla="*/ 1689542 w 4064282"/>
              <a:gd name="connsiteY15" fmla="*/ 753959 h 38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282" h="3870274">
                <a:moveTo>
                  <a:pt x="1196196" y="347059"/>
                </a:moveTo>
                <a:lnTo>
                  <a:pt x="2392391" y="1543254"/>
                </a:lnTo>
                <a:lnTo>
                  <a:pt x="2019056" y="1916589"/>
                </a:lnTo>
                <a:lnTo>
                  <a:pt x="2064605" y="1962138"/>
                </a:lnTo>
                <a:lnTo>
                  <a:pt x="2868087" y="1158656"/>
                </a:lnTo>
                <a:lnTo>
                  <a:pt x="4064282" y="2354851"/>
                </a:lnTo>
                <a:lnTo>
                  <a:pt x="2868087" y="3551045"/>
                </a:lnTo>
                <a:lnTo>
                  <a:pt x="2383834" y="3066793"/>
                </a:lnTo>
                <a:lnTo>
                  <a:pt x="1580352" y="3870274"/>
                </a:lnTo>
                <a:lnTo>
                  <a:pt x="384156" y="2674080"/>
                </a:lnTo>
                <a:lnTo>
                  <a:pt x="757492" y="2300745"/>
                </a:lnTo>
                <a:lnTo>
                  <a:pt x="0" y="1543254"/>
                </a:lnTo>
                <a:close/>
                <a:moveTo>
                  <a:pt x="2443501" y="0"/>
                </a:moveTo>
                <a:lnTo>
                  <a:pt x="3197460" y="753959"/>
                </a:lnTo>
                <a:lnTo>
                  <a:pt x="2443501" y="1507917"/>
                </a:lnTo>
                <a:lnTo>
                  <a:pt x="1689542" y="753959"/>
                </a:lnTo>
                <a:close/>
              </a:path>
            </a:pathLst>
          </a:custGeom>
          <a:solidFill>
            <a:schemeClr val="accent4"/>
          </a:solidFill>
        </p:spPr>
        <p:txBody>
          <a:bodyPr wrap="square" anchor="ctr">
            <a:noAutofit/>
          </a:bodyPr>
          <a:lstStyle>
            <a:lvl1pPr marL="0" indent="0" algn="ctr">
              <a:buFontTx/>
              <a:buNone/>
              <a:defRPr sz="2400">
                <a:latin typeface="Arial" panose="020B0604020202020204" pitchFamily="34" charset="0"/>
                <a:cs typeface="Arial" panose="020B0604020202020204" pitchFamily="34" charset="0"/>
              </a:defRPr>
            </a:lvl1pPr>
          </a:lstStyle>
          <a:p>
            <a:endParaRPr lang="en-IN" dirty="0"/>
          </a:p>
        </p:txBody>
      </p:sp>
      <p:sp>
        <p:nvSpPr>
          <p:cNvPr id="14" name="Slide Number Placeholder 4">
            <a:extLst>
              <a:ext uri="{FF2B5EF4-FFF2-40B4-BE49-F238E27FC236}">
                <a16:creationId xmlns:a16="http://schemas.microsoft.com/office/drawing/2014/main" xmlns="" id="{A08C02D2-8AAA-4067-901C-B8CE80A50F8B}"/>
              </a:ext>
            </a:extLst>
          </p:cNvPr>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5" name="Diamond 14">
            <a:extLst>
              <a:ext uri="{FF2B5EF4-FFF2-40B4-BE49-F238E27FC236}">
                <a16:creationId xmlns:a16="http://schemas.microsoft.com/office/drawing/2014/main" xmlns="" id="{A5B65961-F3A9-4578-BA5F-AACBDA8B9A24}"/>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8827540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E9A60F6A-F2C1-4D58-BB6D-2E01DCE1E5AA}"/>
              </a:ext>
            </a:extLst>
          </p:cNvPr>
          <p:cNvSpPr>
            <a:spLocks noGrp="1"/>
          </p:cNvSpPr>
          <p:nvPr>
            <p:ph type="pic" sz="quarter" idx="10"/>
          </p:nvPr>
        </p:nvSpPr>
        <p:spPr>
          <a:xfrm>
            <a:off x="0" y="0"/>
            <a:ext cx="12188825" cy="6857999"/>
          </a:xfrm>
        </p:spPr>
        <p:txBody>
          <a:bodyPr anchor="ctr"/>
          <a:lstStyle>
            <a:lvl1pPr marL="0" indent="0" algn="ctr">
              <a:buFontTx/>
              <a:buNone/>
              <a:defRPr/>
            </a:lvl1pPr>
          </a:lstStyle>
          <a:p>
            <a:endParaRPr lang="en-IN" dirty="0"/>
          </a:p>
        </p:txBody>
      </p:sp>
      <p:sp>
        <p:nvSpPr>
          <p:cNvPr id="9" name="Text Placeholder 8">
            <a:extLst>
              <a:ext uri="{FF2B5EF4-FFF2-40B4-BE49-F238E27FC236}">
                <a16:creationId xmlns:a16="http://schemas.microsoft.com/office/drawing/2014/main" xmlns="" id="{88375175-94C9-4D06-9717-D72E1703EF41}"/>
              </a:ext>
            </a:extLst>
          </p:cNvPr>
          <p:cNvSpPr>
            <a:spLocks noGrp="1"/>
          </p:cNvSpPr>
          <p:nvPr>
            <p:ph type="body" sz="quarter" idx="11" hasCustomPrompt="1"/>
          </p:nvPr>
        </p:nvSpPr>
        <p:spPr>
          <a:xfrm>
            <a:off x="909836" y="3789040"/>
            <a:ext cx="6268995" cy="1007567"/>
          </a:xfrm>
        </p:spPr>
        <p:txBody>
          <a:bodyPr anchor="b">
            <a:noAutofit/>
          </a:bodyPr>
          <a:lstStyle>
            <a:lvl1pPr marL="0" indent="0" algn="l">
              <a:buNone/>
              <a:defRPr sz="6000" b="1">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Edit Master Text Styles</a:t>
            </a:r>
            <a:endParaRPr lang="en-IN" dirty="0"/>
          </a:p>
        </p:txBody>
      </p:sp>
      <p:sp>
        <p:nvSpPr>
          <p:cNvPr id="15" name="Text Placeholder 14">
            <a:extLst>
              <a:ext uri="{FF2B5EF4-FFF2-40B4-BE49-F238E27FC236}">
                <a16:creationId xmlns:a16="http://schemas.microsoft.com/office/drawing/2014/main" xmlns="" id="{3CA56485-A34A-4468-9450-A8C680886FD9}"/>
              </a:ext>
            </a:extLst>
          </p:cNvPr>
          <p:cNvSpPr>
            <a:spLocks noGrp="1"/>
          </p:cNvSpPr>
          <p:nvPr>
            <p:ph type="body" sz="quarter" idx="12"/>
          </p:nvPr>
        </p:nvSpPr>
        <p:spPr>
          <a:xfrm>
            <a:off x="909638" y="4797177"/>
            <a:ext cx="6264275" cy="1368127"/>
          </a:xfrm>
        </p:spPr>
        <p:txBody>
          <a:bodyPr>
            <a:normAutofit/>
          </a:bodyPr>
          <a:lstStyle>
            <a:lvl1pPr marL="0" indent="0">
              <a:buFontTx/>
              <a:buNone/>
              <a:defRPr sz="16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609494" indent="0">
              <a:buFontTx/>
              <a:buNone/>
              <a:defRPr/>
            </a:lvl2pPr>
            <a:lvl3pPr marL="1218986" indent="0">
              <a:buFontTx/>
              <a:buNone/>
              <a:defRPr/>
            </a:lvl3pPr>
            <a:lvl4pPr marL="1828480" indent="0">
              <a:buFontTx/>
              <a:buNone/>
              <a:defRPr/>
            </a:lvl4pPr>
            <a:lvl5pPr marL="2437973" indent="0">
              <a:buFontTx/>
              <a:buNone/>
              <a:defRPr/>
            </a:lvl5pPr>
          </a:lstStyle>
          <a:p>
            <a:pPr lvl="0"/>
            <a:r>
              <a:rPr lang="en-US" dirty="0"/>
              <a:t>Edit Master text styles</a:t>
            </a:r>
            <a:endParaRPr lang="en-IN" dirty="0"/>
          </a:p>
        </p:txBody>
      </p:sp>
    </p:spTree>
    <p:extLst>
      <p:ext uri="{BB962C8B-B14F-4D97-AF65-F5344CB8AC3E}">
        <p14:creationId xmlns:p14="http://schemas.microsoft.com/office/powerpoint/2010/main" xmlns="" val="2740260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425404F2-BE9A-4460-8815-8F645183555F}" type="datetimeFigureOut">
              <a:rPr lang="en-US" smtClean="0"/>
              <a:pPr/>
              <a:t>5/30/2019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142987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pPr/>
              <a:t>5/30/2019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1681249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pPr/>
              <a:t>5/30/2019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
        <p:nvSpPr>
          <p:cNvPr id="6" name="Picture Placeholder 5">
            <a:extLst>
              <a:ext uri="{FF2B5EF4-FFF2-40B4-BE49-F238E27FC236}">
                <a16:creationId xmlns:a16="http://schemas.microsoft.com/office/drawing/2014/main" xmlns="" id="{96FFA150-3A7A-4D6C-B6E1-743DE95362C4}"/>
              </a:ext>
            </a:extLst>
          </p:cNvPr>
          <p:cNvSpPr>
            <a:spLocks noGrp="1"/>
          </p:cNvSpPr>
          <p:nvPr>
            <p:ph type="pic" sz="quarter" idx="13"/>
          </p:nvPr>
        </p:nvSpPr>
        <p:spPr>
          <a:xfrm>
            <a:off x="6094411" y="0"/>
            <a:ext cx="6111195" cy="6860105"/>
          </a:xfrm>
          <a:custGeom>
            <a:avLst/>
            <a:gdLst>
              <a:gd name="connsiteX0" fmla="*/ 0 w 9535674"/>
              <a:gd name="connsiteY0" fmla="*/ 4767837 h 9535674"/>
              <a:gd name="connsiteX1" fmla="*/ 4767837 w 9535674"/>
              <a:gd name="connsiteY1" fmla="*/ 0 h 9535674"/>
              <a:gd name="connsiteX2" fmla="*/ 9535674 w 9535674"/>
              <a:gd name="connsiteY2" fmla="*/ 4767837 h 9535674"/>
              <a:gd name="connsiteX3" fmla="*/ 4767837 w 9535674"/>
              <a:gd name="connsiteY3" fmla="*/ 9535674 h 9535674"/>
              <a:gd name="connsiteX4" fmla="*/ 0 w 9535674"/>
              <a:gd name="connsiteY4" fmla="*/ 4767837 h 9535674"/>
              <a:gd name="connsiteX0" fmla="*/ 0 w 9535674"/>
              <a:gd name="connsiteY0" fmla="*/ 4767837 h 9535674"/>
              <a:gd name="connsiteX1" fmla="*/ 3425145 w 9535674"/>
              <a:gd name="connsiteY1" fmla="*/ 1338837 h 9535674"/>
              <a:gd name="connsiteX2" fmla="*/ 4767837 w 9535674"/>
              <a:gd name="connsiteY2" fmla="*/ 0 h 9535674"/>
              <a:gd name="connsiteX3" fmla="*/ 9535674 w 9535674"/>
              <a:gd name="connsiteY3" fmla="*/ 4767837 h 9535674"/>
              <a:gd name="connsiteX4" fmla="*/ 4767837 w 9535674"/>
              <a:gd name="connsiteY4" fmla="*/ 9535674 h 9535674"/>
              <a:gd name="connsiteX5" fmla="*/ 0 w 9535674"/>
              <a:gd name="connsiteY5" fmla="*/ 4767837 h 9535674"/>
              <a:gd name="connsiteX0" fmla="*/ 0 w 9535674"/>
              <a:gd name="connsiteY0" fmla="*/ 4767837 h 9535674"/>
              <a:gd name="connsiteX1" fmla="*/ 3425145 w 9535674"/>
              <a:gd name="connsiteY1" fmla="*/ 1338837 h 9535674"/>
              <a:gd name="connsiteX2" fmla="*/ 4767837 w 9535674"/>
              <a:gd name="connsiteY2" fmla="*/ 0 h 9535674"/>
              <a:gd name="connsiteX3" fmla="*/ 6111195 w 9535674"/>
              <a:gd name="connsiteY3" fmla="*/ 1338837 h 9535674"/>
              <a:gd name="connsiteX4" fmla="*/ 9535674 w 9535674"/>
              <a:gd name="connsiteY4" fmla="*/ 4767837 h 9535674"/>
              <a:gd name="connsiteX5" fmla="*/ 4767837 w 9535674"/>
              <a:gd name="connsiteY5" fmla="*/ 9535674 h 9535674"/>
              <a:gd name="connsiteX6" fmla="*/ 0 w 9535674"/>
              <a:gd name="connsiteY6" fmla="*/ 4767837 h 9535674"/>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4767837 w 9535674"/>
              <a:gd name="connsiteY4" fmla="*/ 8196837 h 8196837"/>
              <a:gd name="connsiteX5" fmla="*/ 0 w 9535674"/>
              <a:gd name="connsiteY5" fmla="*/ 3429000 h 8196837"/>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4767837 w 9535674"/>
              <a:gd name="connsiteY4" fmla="*/ 8196837 h 8196837"/>
              <a:gd name="connsiteX5" fmla="*/ 3444699 w 9535674"/>
              <a:gd name="connsiteY5" fmla="*/ 6874933 h 8196837"/>
              <a:gd name="connsiteX6" fmla="*/ 0 w 9535674"/>
              <a:gd name="connsiteY6" fmla="*/ 3429000 h 8196837"/>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6108877 w 9535674"/>
              <a:gd name="connsiteY4" fmla="*/ 6852356 h 8196837"/>
              <a:gd name="connsiteX5" fmla="*/ 4767837 w 9535674"/>
              <a:gd name="connsiteY5" fmla="*/ 8196837 h 8196837"/>
              <a:gd name="connsiteX6" fmla="*/ 3444699 w 9535674"/>
              <a:gd name="connsiteY6" fmla="*/ 6874933 h 8196837"/>
              <a:gd name="connsiteX7" fmla="*/ 0 w 9535674"/>
              <a:gd name="connsiteY7" fmla="*/ 3429000 h 8196837"/>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108877 w 9535674"/>
              <a:gd name="connsiteY4" fmla="*/ 6852356 h 6874933"/>
              <a:gd name="connsiteX5" fmla="*/ 3444699 w 9535674"/>
              <a:gd name="connsiteY5" fmla="*/ 6874933 h 6874933"/>
              <a:gd name="connsiteX6" fmla="*/ 0 w 9535674"/>
              <a:gd name="connsiteY6" fmla="*/ 3429000 h 6874933"/>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97588 w 9535674"/>
              <a:gd name="connsiteY4" fmla="*/ 6852356 h 6874933"/>
              <a:gd name="connsiteX5" fmla="*/ 3444699 w 9535674"/>
              <a:gd name="connsiteY5" fmla="*/ 6874933 h 6874933"/>
              <a:gd name="connsiteX6" fmla="*/ 0 w 9535674"/>
              <a:gd name="connsiteY6" fmla="*/ 3429000 h 6874933"/>
              <a:gd name="connsiteX0" fmla="*/ 0 w 9535674"/>
              <a:gd name="connsiteY0" fmla="*/ 3429000 h 6886222"/>
              <a:gd name="connsiteX1" fmla="*/ 3425145 w 9535674"/>
              <a:gd name="connsiteY1" fmla="*/ 0 h 6886222"/>
              <a:gd name="connsiteX2" fmla="*/ 6111195 w 9535674"/>
              <a:gd name="connsiteY2" fmla="*/ 0 h 6886222"/>
              <a:gd name="connsiteX3" fmla="*/ 9535674 w 9535674"/>
              <a:gd name="connsiteY3" fmla="*/ 3429000 h 6886222"/>
              <a:gd name="connsiteX4" fmla="*/ 6063721 w 9535674"/>
              <a:gd name="connsiteY4" fmla="*/ 6886222 h 6886222"/>
              <a:gd name="connsiteX5" fmla="*/ 3444699 w 9535674"/>
              <a:gd name="connsiteY5" fmla="*/ 6874933 h 6886222"/>
              <a:gd name="connsiteX6" fmla="*/ 0 w 9535674"/>
              <a:gd name="connsiteY6" fmla="*/ 3429000 h 6886222"/>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61250 w 9535674"/>
              <a:gd name="connsiteY4" fmla="*/ 6861508 h 6874933"/>
              <a:gd name="connsiteX5" fmla="*/ 3444699 w 9535674"/>
              <a:gd name="connsiteY5" fmla="*/ 6874933 h 6874933"/>
              <a:gd name="connsiteX6" fmla="*/ 0 w 9535674"/>
              <a:gd name="connsiteY6" fmla="*/ 3429000 h 6874933"/>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95849 w 9535674"/>
              <a:gd name="connsiteY4" fmla="*/ 6854094 h 6874933"/>
              <a:gd name="connsiteX5" fmla="*/ 3444699 w 9535674"/>
              <a:gd name="connsiteY5" fmla="*/ 6874933 h 6874933"/>
              <a:gd name="connsiteX6" fmla="*/ 0 w 9535674"/>
              <a:gd name="connsiteY6" fmla="*/ 3429000 h 6874933"/>
              <a:gd name="connsiteX0" fmla="*/ 0 w 9535674"/>
              <a:gd name="connsiteY0" fmla="*/ 3429000 h 6860105"/>
              <a:gd name="connsiteX1" fmla="*/ 3425145 w 9535674"/>
              <a:gd name="connsiteY1" fmla="*/ 0 h 6860105"/>
              <a:gd name="connsiteX2" fmla="*/ 6111195 w 9535674"/>
              <a:gd name="connsiteY2" fmla="*/ 0 h 6860105"/>
              <a:gd name="connsiteX3" fmla="*/ 9535674 w 9535674"/>
              <a:gd name="connsiteY3" fmla="*/ 3429000 h 6860105"/>
              <a:gd name="connsiteX4" fmla="*/ 6095849 w 9535674"/>
              <a:gd name="connsiteY4" fmla="*/ 6854094 h 6860105"/>
              <a:gd name="connsiteX5" fmla="*/ 3442228 w 9535674"/>
              <a:gd name="connsiteY5" fmla="*/ 6860105 h 6860105"/>
              <a:gd name="connsiteX6" fmla="*/ 0 w 9535674"/>
              <a:gd name="connsiteY6" fmla="*/ 3429000 h 6860105"/>
              <a:gd name="connsiteX0" fmla="*/ 0 w 6111195"/>
              <a:gd name="connsiteY0" fmla="*/ 3429000 h 6860105"/>
              <a:gd name="connsiteX1" fmla="*/ 3425145 w 6111195"/>
              <a:gd name="connsiteY1" fmla="*/ 0 h 6860105"/>
              <a:gd name="connsiteX2" fmla="*/ 6111195 w 6111195"/>
              <a:gd name="connsiteY2" fmla="*/ 0 h 6860105"/>
              <a:gd name="connsiteX3" fmla="*/ 6095849 w 6111195"/>
              <a:gd name="connsiteY3" fmla="*/ 6854094 h 6860105"/>
              <a:gd name="connsiteX4" fmla="*/ 3442228 w 6111195"/>
              <a:gd name="connsiteY4" fmla="*/ 6860105 h 6860105"/>
              <a:gd name="connsiteX5" fmla="*/ 0 w 6111195"/>
              <a:gd name="connsiteY5" fmla="*/ 3429000 h 686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11195" h="6860105">
                <a:moveTo>
                  <a:pt x="0" y="3429000"/>
                </a:moveTo>
                <a:lnTo>
                  <a:pt x="3425145" y="0"/>
                </a:lnTo>
                <a:lnTo>
                  <a:pt x="6111195" y="0"/>
                </a:lnTo>
                <a:cubicBezTo>
                  <a:pt x="6106080" y="2284698"/>
                  <a:pt x="6100964" y="4569396"/>
                  <a:pt x="6095849" y="6854094"/>
                </a:cubicBezTo>
                <a:lnTo>
                  <a:pt x="3442228" y="6860105"/>
                </a:lnTo>
                <a:lnTo>
                  <a:pt x="0" y="3429000"/>
                </a:lnTo>
                <a:close/>
              </a:path>
            </a:pathLst>
          </a:custGeom>
          <a:solidFill>
            <a:schemeClr val="bg1">
              <a:lumMod val="95000"/>
            </a:schemeClr>
          </a:solidFill>
        </p:spPr>
        <p:txBody>
          <a:bodyPr anchor="ctr"/>
          <a:lstStyle>
            <a:lvl1pPr marL="0" indent="0" algn="ctr">
              <a:buFontTx/>
              <a:buNone/>
              <a:defRPr/>
            </a:lvl1pPr>
          </a:lstStyle>
          <a:p>
            <a:endParaRPr lang="en-IN"/>
          </a:p>
        </p:txBody>
      </p:sp>
    </p:spTree>
    <p:extLst>
      <p:ext uri="{BB962C8B-B14F-4D97-AF65-F5344CB8AC3E}">
        <p14:creationId xmlns:p14="http://schemas.microsoft.com/office/powerpoint/2010/main" xmlns="" val="2940579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ockup">
    <p:bg>
      <p:bgPr>
        <a:gradFill>
          <a:gsLst>
            <a:gs pos="5000">
              <a:schemeClr val="accent4"/>
            </a:gs>
            <a:gs pos="100000">
              <a:schemeClr val="accent5"/>
            </a:gs>
          </a:gsLst>
          <a:lin ang="2700000" scaled="1"/>
        </a:gradFill>
        <a:effectLst/>
      </p:bgPr>
    </p:bg>
    <p:spTree>
      <p:nvGrpSpPr>
        <p:cNvPr id="1" name=""/>
        <p:cNvGrpSpPr/>
        <p:nvPr/>
      </p:nvGrpSpPr>
      <p:grpSpPr>
        <a:xfrm>
          <a:off x="0" y="0"/>
          <a:ext cx="0" cy="0"/>
          <a:chOff x="0" y="0"/>
          <a:chExt cx="0" cy="0"/>
        </a:xfrm>
      </p:grpSpPr>
      <p:sp>
        <p:nvSpPr>
          <p:cNvPr id="13" name="Diamond 12">
            <a:extLst>
              <a:ext uri="{FF2B5EF4-FFF2-40B4-BE49-F238E27FC236}">
                <a16:creationId xmlns:a16="http://schemas.microsoft.com/office/drawing/2014/main" xmlns="" id="{E4973F43-2A8D-46DA-8FB2-E077D384393F}"/>
              </a:ext>
            </a:extLst>
          </p:cNvPr>
          <p:cNvSpPr/>
          <p:nvPr userDrawn="1"/>
        </p:nvSpPr>
        <p:spPr>
          <a:xfrm>
            <a:off x="11057533" y="359431"/>
            <a:ext cx="522110" cy="522110"/>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Autofit/>
          </a:bodyPr>
          <a:lstStyle>
            <a:lvl1pPr>
              <a:defRPr sz="3600">
                <a:solidFill>
                  <a:schemeClr val="bg1"/>
                </a:solidFill>
              </a:defRPr>
            </a:lvl1pPr>
          </a:lstStyle>
          <a:p>
            <a:r>
              <a:rPr lang="en-US" dirty="0"/>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cxnSp>
        <p:nvCxnSpPr>
          <p:cNvPr id="7" name="Straight Connector 6">
            <a:extLst>
              <a:ext uri="{FF2B5EF4-FFF2-40B4-BE49-F238E27FC236}">
                <a16:creationId xmlns:a16="http://schemas.microsoft.com/office/drawing/2014/main" xmlns="" id="{78C5BB68-63BE-4133-B93A-26D74F70393C}"/>
              </a:ext>
            </a:extLst>
          </p:cNvPr>
          <p:cNvCxnSpPr/>
          <p:nvPr userDrawn="1"/>
        </p:nvCxnSpPr>
        <p:spPr>
          <a:xfrm>
            <a:off x="765820" y="985922"/>
            <a:ext cx="86409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grpSp>
        <p:nvGrpSpPr>
          <p:cNvPr id="12" name="Group 11">
            <a:extLst>
              <a:ext uri="{FF2B5EF4-FFF2-40B4-BE49-F238E27FC236}">
                <a16:creationId xmlns:a16="http://schemas.microsoft.com/office/drawing/2014/main" xmlns="" id="{E902C626-C53F-407E-96FB-80FAB11371E0}"/>
              </a:ext>
            </a:extLst>
          </p:cNvPr>
          <p:cNvGrpSpPr/>
          <p:nvPr userDrawn="1"/>
        </p:nvGrpSpPr>
        <p:grpSpPr>
          <a:xfrm>
            <a:off x="765820" y="6473596"/>
            <a:ext cx="10810529" cy="0"/>
            <a:chOff x="765820" y="6453336"/>
            <a:chExt cx="10810529" cy="0"/>
          </a:xfrm>
        </p:grpSpPr>
        <p:cxnSp>
          <p:nvCxnSpPr>
            <p:cNvPr id="10" name="Straight Connector 9">
              <a:extLst>
                <a:ext uri="{FF2B5EF4-FFF2-40B4-BE49-F238E27FC236}">
                  <a16:creationId xmlns:a16="http://schemas.microsoft.com/office/drawing/2014/main" xmlns="" id="{598359EE-D792-4018-9297-434F84B6A10E}"/>
                </a:ext>
              </a:extLst>
            </p:cNvPr>
            <p:cNvCxnSpPr/>
            <p:nvPr userDrawn="1"/>
          </p:nvCxnSpPr>
          <p:spPr>
            <a:xfrm flipH="1">
              <a:off x="765820" y="6453336"/>
              <a:ext cx="4176464" cy="0"/>
            </a:xfrm>
            <a:prstGeom prst="line">
              <a:avLst/>
            </a:prstGeom>
            <a:ln>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A5B62C18-9C61-493A-B1F4-C0B177EE31A0}"/>
                </a:ext>
              </a:extLst>
            </p:cNvPr>
            <p:cNvCxnSpPr/>
            <p:nvPr userDrawn="1"/>
          </p:nvCxnSpPr>
          <p:spPr>
            <a:xfrm flipH="1">
              <a:off x="7399885" y="6453336"/>
              <a:ext cx="4176464" cy="0"/>
            </a:xfrm>
            <a:prstGeom prst="line">
              <a:avLst/>
            </a:prstGeom>
            <a:ln>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525300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Mockup">
    <p:bg>
      <p:bgPr>
        <a:gradFill>
          <a:gsLst>
            <a:gs pos="5000">
              <a:schemeClr val="accent3"/>
            </a:gs>
            <a:gs pos="100000">
              <a:schemeClr val="accent5"/>
            </a:gs>
          </a:gsLst>
          <a:lin ang="27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61934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Us">
    <p:bg>
      <p:bgPr>
        <a:solidFill>
          <a:schemeClr val="bg1"/>
        </a:solidFill>
        <a:effectLst/>
      </p:bgPr>
    </p:bg>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xmlns="" id="{0695BF93-A27D-4025-B5BB-F611D1E5C305}"/>
              </a:ext>
            </a:extLst>
          </p:cNvPr>
          <p:cNvSpPr>
            <a:spLocks noGrp="1"/>
          </p:cNvSpPr>
          <p:nvPr>
            <p:ph type="pic" sz="quarter" idx="10"/>
          </p:nvPr>
        </p:nvSpPr>
        <p:spPr>
          <a:xfrm>
            <a:off x="0" y="0"/>
            <a:ext cx="12188825" cy="6858000"/>
          </a:xfrm>
        </p:spPr>
        <p:txBody>
          <a:bodyPr anchor="ctr">
            <a:normAutofit/>
          </a:bodyPr>
          <a:lstStyle>
            <a:lvl1pPr marL="0" indent="0" algn="ctr">
              <a:buFontTx/>
              <a:buNone/>
              <a:defRPr sz="2800">
                <a:solidFill>
                  <a:schemeClr val="tx1">
                    <a:lumMod val="75000"/>
                    <a:lumOff val="25000"/>
                  </a:schemeClr>
                </a:solidFill>
                <a:latin typeface="Arial" panose="020B0604020202020204" pitchFamily="34" charset="0"/>
                <a:cs typeface="Arial" panose="020B0604020202020204" pitchFamily="34" charset="0"/>
              </a:defRPr>
            </a:lvl1pPr>
          </a:lstStyle>
          <a:p>
            <a:endParaRPr lang="en-IN"/>
          </a:p>
        </p:txBody>
      </p:sp>
    </p:spTree>
    <p:extLst>
      <p:ext uri="{BB962C8B-B14F-4D97-AF65-F5344CB8AC3E}">
        <p14:creationId xmlns:p14="http://schemas.microsoft.com/office/powerpoint/2010/main" xmlns="" val="2561428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3" y="273049"/>
            <a:ext cx="4010039"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5492" y="273052"/>
            <a:ext cx="6813892"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3" y="1435102"/>
            <a:ext cx="4010039" cy="46910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5/30/2019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11290817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endParaRPr lang="en-US"/>
          </a:p>
        </p:txBody>
      </p:sp>
      <p:sp>
        <p:nvSpPr>
          <p:cNvPr id="4" name="Text Placeholder 3"/>
          <p:cNvSpPr>
            <a:spLocks noGrp="1"/>
          </p:cNvSpPr>
          <p:nvPr>
            <p:ph type="body" sz="half" idx="2"/>
          </p:nvPr>
        </p:nvSpPr>
        <p:spPr>
          <a:xfrm>
            <a:off x="2389095" y="5367338"/>
            <a:ext cx="7313295" cy="8048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5/30/2019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375381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a:t>Click to edit Master title style</a:t>
            </a:r>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25404F2-BE9A-4460-8815-8F645183555F}"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39577184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3984158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535022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Mission&amp;Visio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6EC2F7FD-0CC2-4DFD-971A-E1F2286FD402}"/>
              </a:ext>
            </a:extLst>
          </p:cNvPr>
          <p:cNvSpPr>
            <a:spLocks noGrp="1"/>
          </p:cNvSpPr>
          <p:nvPr>
            <p:ph type="pic" sz="quarter" idx="13"/>
          </p:nvPr>
        </p:nvSpPr>
        <p:spPr>
          <a:xfrm>
            <a:off x="6310436" y="0"/>
            <a:ext cx="5878389" cy="6858000"/>
          </a:xfrm>
          <a:solidFill>
            <a:schemeClr val="accent2"/>
          </a:solidFill>
        </p:spPr>
        <p:txBody>
          <a:bodyPr anchor="ctr">
            <a:normAutofit/>
          </a:bodyPr>
          <a:lstStyle>
            <a:lvl1pPr marL="0" indent="0" algn="ctr">
              <a:buFontTx/>
              <a:buNone/>
              <a:defRPr sz="2800">
                <a:latin typeface="Open Sans" panose="020B0606030504020204" pitchFamily="34" charset="0"/>
                <a:ea typeface="Open Sans" panose="020B0606030504020204" pitchFamily="34" charset="0"/>
                <a:cs typeface="Open Sans" panose="020B0606030504020204" pitchFamily="34" charset="0"/>
              </a:defRPr>
            </a:lvl1pPr>
          </a:lstStyle>
          <a:p>
            <a:endParaRPr lang="en-IN"/>
          </a:p>
        </p:txBody>
      </p:sp>
      <p:sp>
        <p:nvSpPr>
          <p:cNvPr id="3" name="Date Placeholder 2"/>
          <p:cNvSpPr>
            <a:spLocks noGrp="1"/>
          </p:cNvSpPr>
          <p:nvPr>
            <p:ph type="dt" sz="half" idx="10"/>
          </p:nvPr>
        </p:nvSpPr>
        <p:spPr/>
        <p:txBody>
          <a:bodyPr/>
          <a:lstStyle/>
          <a:p>
            <a:fld id="{425404F2-BE9A-4460-8815-8F645183555F}" type="datetimeFigureOut">
              <a:rPr lang="en-US" smtClean="0"/>
              <a:pPr/>
              <a:t>5/30/2019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29316207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F460DD81-CE53-4988-AA8C-DCFE75779A28}"/>
              </a:ext>
            </a:extLst>
          </p:cNvPr>
          <p:cNvSpPr/>
          <p:nvPr userDrawn="1"/>
        </p:nvSpPr>
        <p:spPr>
          <a:xfrm>
            <a:off x="0" y="6237312"/>
            <a:ext cx="12188825" cy="6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Slide Number Placeholder 4">
            <a:extLst>
              <a:ext uri="{FF2B5EF4-FFF2-40B4-BE49-F238E27FC236}">
                <a16:creationId xmlns:a16="http://schemas.microsoft.com/office/drawing/2014/main" xmlns="" id="{2B50C96E-20AF-4CD4-8A5C-F241839AB6F2}"/>
              </a:ext>
            </a:extLst>
          </p:cNvPr>
          <p:cNvSpPr>
            <a:spLocks noGrp="1"/>
          </p:cNvSpPr>
          <p:nvPr>
            <p:ph type="sldNum" sz="quarter" idx="12"/>
          </p:nvPr>
        </p:nvSpPr>
        <p:spPr>
          <a:xfrm>
            <a:off x="8735325" y="6356351"/>
            <a:ext cx="2844059" cy="365125"/>
          </a:xfrm>
        </p:spPr>
        <p:txBody>
          <a:bodyPr lIns="0" rIns="0"/>
          <a:lstStyle>
            <a:lvl1pPr>
              <a:defRPr>
                <a:solidFill>
                  <a:schemeClr val="bg1"/>
                </a:solidFill>
              </a:defRPr>
            </a:lvl1pPr>
          </a:lstStyle>
          <a:p>
            <a:fld id="{96E69268-9C8B-4EBF-A9EE-DC5DC2D48DC3}" type="slidenum">
              <a:rPr lang="en-US" smtClean="0"/>
              <a:pPr/>
              <a:t>‹#›</a:t>
            </a:fld>
            <a:endParaRPr lang="en-US"/>
          </a:p>
        </p:txBody>
      </p:sp>
      <p:sp>
        <p:nvSpPr>
          <p:cNvPr id="8" name="Footer Placeholder 3">
            <a:extLst>
              <a:ext uri="{FF2B5EF4-FFF2-40B4-BE49-F238E27FC236}">
                <a16:creationId xmlns:a16="http://schemas.microsoft.com/office/drawing/2014/main" xmlns="" id="{015B24E8-709E-4BB1-8463-62BE6D60AC17}"/>
              </a:ext>
            </a:extLst>
          </p:cNvPr>
          <p:cNvSpPr>
            <a:spLocks noGrp="1"/>
          </p:cNvSpPr>
          <p:nvPr>
            <p:ph type="ftr" sz="quarter" idx="11"/>
          </p:nvPr>
        </p:nvSpPr>
        <p:spPr>
          <a:xfrm>
            <a:off x="623960" y="6356351"/>
            <a:ext cx="3859795" cy="365125"/>
          </a:xfrm>
        </p:spPr>
        <p:txBody>
          <a:bodyPr lIns="0" rIns="0"/>
          <a:lstStyle>
            <a:lvl1pPr algn="l">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Companyname.com</a:t>
            </a:r>
          </a:p>
        </p:txBody>
      </p:sp>
    </p:spTree>
    <p:extLst>
      <p:ext uri="{BB962C8B-B14F-4D97-AF65-F5344CB8AC3E}">
        <p14:creationId xmlns:p14="http://schemas.microsoft.com/office/powerpoint/2010/main" xmlns="" val="344671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5404F2-BE9A-4460-8815-8F645183555F}"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351923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700">
                <a:solidFill>
                  <a:schemeClr val="tx1">
                    <a:tint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404F2-BE9A-4460-8815-8F645183555F}" type="datetimeFigureOut">
              <a:rPr lang="en-US" smtClean="0"/>
              <a:pPr/>
              <a:t>5/30/2019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2118170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600201"/>
            <a:ext cx="538339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1"/>
            <a:ext cx="538339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5404F2-BE9A-4460-8815-8F645183555F}" type="datetimeFigureOut">
              <a:rPr lang="en-US" smtClean="0"/>
              <a:pPr/>
              <a:t>5/30/2019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305318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3"/>
            <a:ext cx="5385514"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6" y="1535113"/>
            <a:ext cx="5387630"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1756" y="2174875"/>
            <a:ext cx="5387630"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5404F2-BE9A-4460-8815-8F645183555F}" type="datetimeFigureOut">
              <a:rPr lang="en-US" smtClean="0"/>
              <a:pPr/>
              <a:t>5/30/2019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79589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cxnSp>
        <p:nvCxnSpPr>
          <p:cNvPr id="7" name="Straight Connector 6">
            <a:extLst>
              <a:ext uri="{FF2B5EF4-FFF2-40B4-BE49-F238E27FC236}">
                <a16:creationId xmlns:a16="http://schemas.microsoft.com/office/drawing/2014/main" xmlns="" id="{78C5BB68-63BE-4133-B93A-26D74F70393C}"/>
              </a:ext>
            </a:extLst>
          </p:cNvPr>
          <p:cNvCxnSpPr/>
          <p:nvPr userDrawn="1"/>
        </p:nvCxnSpPr>
        <p:spPr>
          <a:xfrm>
            <a:off x="765820" y="985922"/>
            <a:ext cx="86409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3" name="Diamond 12">
            <a:extLst>
              <a:ext uri="{FF2B5EF4-FFF2-40B4-BE49-F238E27FC236}">
                <a16:creationId xmlns:a16="http://schemas.microsoft.com/office/drawing/2014/main" xmlns=""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4" name="Group 33">
            <a:extLst>
              <a:ext uri="{FF2B5EF4-FFF2-40B4-BE49-F238E27FC236}">
                <a16:creationId xmlns:a16="http://schemas.microsoft.com/office/drawing/2014/main" xmlns="" id="{FF26A855-D2C8-4657-852A-1144FF2C76FD}"/>
              </a:ext>
            </a:extLst>
          </p:cNvPr>
          <p:cNvGrpSpPr/>
          <p:nvPr userDrawn="1"/>
        </p:nvGrpSpPr>
        <p:grpSpPr>
          <a:xfrm>
            <a:off x="765820" y="6473596"/>
            <a:ext cx="10810529" cy="0"/>
            <a:chOff x="765820" y="6453336"/>
            <a:chExt cx="10810529" cy="0"/>
          </a:xfrm>
        </p:grpSpPr>
        <p:cxnSp>
          <p:nvCxnSpPr>
            <p:cNvPr id="35" name="Straight Connector 34">
              <a:extLst>
                <a:ext uri="{FF2B5EF4-FFF2-40B4-BE49-F238E27FC236}">
                  <a16:creationId xmlns:a16="http://schemas.microsoft.com/office/drawing/2014/main" xmlns="" id="{8F86ECE5-BEBF-4B8E-B5AC-3D7902444F17}"/>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1DE7DEAD-E565-41EC-A7FE-3210F6139698}"/>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42987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3" name="Diamond 12">
            <a:extLst>
              <a:ext uri="{FF2B5EF4-FFF2-40B4-BE49-F238E27FC236}">
                <a16:creationId xmlns:a16="http://schemas.microsoft.com/office/drawing/2014/main" xmlns=""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4" name="Group 33">
            <a:extLst>
              <a:ext uri="{FF2B5EF4-FFF2-40B4-BE49-F238E27FC236}">
                <a16:creationId xmlns:a16="http://schemas.microsoft.com/office/drawing/2014/main" xmlns="" id="{FF26A855-D2C8-4657-852A-1144FF2C76FD}"/>
              </a:ext>
            </a:extLst>
          </p:cNvPr>
          <p:cNvGrpSpPr/>
          <p:nvPr userDrawn="1"/>
        </p:nvGrpSpPr>
        <p:grpSpPr>
          <a:xfrm>
            <a:off x="765820" y="6473596"/>
            <a:ext cx="10810529" cy="0"/>
            <a:chOff x="765820" y="6453336"/>
            <a:chExt cx="10810529" cy="0"/>
          </a:xfrm>
        </p:grpSpPr>
        <p:cxnSp>
          <p:nvCxnSpPr>
            <p:cNvPr id="35" name="Straight Connector 34">
              <a:extLst>
                <a:ext uri="{FF2B5EF4-FFF2-40B4-BE49-F238E27FC236}">
                  <a16:creationId xmlns:a16="http://schemas.microsoft.com/office/drawing/2014/main" xmlns="" id="{8F86ECE5-BEBF-4B8E-B5AC-3D7902444F17}"/>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1DE7DEAD-E565-41EC-A7FE-3210F6139698}"/>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390080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cxnSp>
        <p:nvCxnSpPr>
          <p:cNvPr id="7" name="Straight Connector 6">
            <a:extLst>
              <a:ext uri="{FF2B5EF4-FFF2-40B4-BE49-F238E27FC236}">
                <a16:creationId xmlns:a16="http://schemas.microsoft.com/office/drawing/2014/main" xmlns="" id="{78C5BB68-63BE-4133-B93A-26D74F70393C}"/>
              </a:ext>
            </a:extLst>
          </p:cNvPr>
          <p:cNvCxnSpPr/>
          <p:nvPr userDrawn="1"/>
        </p:nvCxnSpPr>
        <p:spPr>
          <a:xfrm>
            <a:off x="765820" y="985922"/>
            <a:ext cx="86409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grpSp>
        <p:nvGrpSpPr>
          <p:cNvPr id="12" name="Group 11">
            <a:extLst>
              <a:ext uri="{FF2B5EF4-FFF2-40B4-BE49-F238E27FC236}">
                <a16:creationId xmlns:a16="http://schemas.microsoft.com/office/drawing/2014/main" xmlns="" id="{E902C626-C53F-407E-96FB-80FAB11371E0}"/>
              </a:ext>
            </a:extLst>
          </p:cNvPr>
          <p:cNvGrpSpPr/>
          <p:nvPr userDrawn="1"/>
        </p:nvGrpSpPr>
        <p:grpSpPr>
          <a:xfrm>
            <a:off x="765820" y="6473596"/>
            <a:ext cx="10810529" cy="0"/>
            <a:chOff x="765820" y="6453336"/>
            <a:chExt cx="10810529" cy="0"/>
          </a:xfrm>
        </p:grpSpPr>
        <p:cxnSp>
          <p:nvCxnSpPr>
            <p:cNvPr id="10" name="Straight Connector 9">
              <a:extLst>
                <a:ext uri="{FF2B5EF4-FFF2-40B4-BE49-F238E27FC236}">
                  <a16:creationId xmlns:a16="http://schemas.microsoft.com/office/drawing/2014/main" xmlns="" id="{598359EE-D792-4018-9297-434F84B6A10E}"/>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A5B62C18-9C61-493A-B1F4-C0B177EE31A0}"/>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3" name="Diamond 12">
            <a:extLst>
              <a:ext uri="{FF2B5EF4-FFF2-40B4-BE49-F238E27FC236}">
                <a16:creationId xmlns:a16="http://schemas.microsoft.com/office/drawing/2014/main" xmlns=""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Picture Placeholder 32">
            <a:extLst>
              <a:ext uri="{FF2B5EF4-FFF2-40B4-BE49-F238E27FC236}">
                <a16:creationId xmlns:a16="http://schemas.microsoft.com/office/drawing/2014/main" xmlns="" id="{89D12C68-5B89-4EDB-A2B3-7F8A32E8939D}"/>
              </a:ext>
            </a:extLst>
          </p:cNvPr>
          <p:cNvSpPr>
            <a:spLocks noGrp="1"/>
          </p:cNvSpPr>
          <p:nvPr>
            <p:ph type="pic" sz="quarter" idx="14"/>
          </p:nvPr>
        </p:nvSpPr>
        <p:spPr>
          <a:xfrm>
            <a:off x="1069997" y="1699355"/>
            <a:ext cx="4064282" cy="3870274"/>
          </a:xfrm>
          <a:custGeom>
            <a:avLst/>
            <a:gdLst>
              <a:gd name="connsiteX0" fmla="*/ 1196196 w 4064282"/>
              <a:gd name="connsiteY0" fmla="*/ 347059 h 3870274"/>
              <a:gd name="connsiteX1" fmla="*/ 2392391 w 4064282"/>
              <a:gd name="connsiteY1" fmla="*/ 1543254 h 3870274"/>
              <a:gd name="connsiteX2" fmla="*/ 2019056 w 4064282"/>
              <a:gd name="connsiteY2" fmla="*/ 1916589 h 3870274"/>
              <a:gd name="connsiteX3" fmla="*/ 2064605 w 4064282"/>
              <a:gd name="connsiteY3" fmla="*/ 1962138 h 3870274"/>
              <a:gd name="connsiteX4" fmla="*/ 2868087 w 4064282"/>
              <a:gd name="connsiteY4" fmla="*/ 1158656 h 3870274"/>
              <a:gd name="connsiteX5" fmla="*/ 4064282 w 4064282"/>
              <a:gd name="connsiteY5" fmla="*/ 2354851 h 3870274"/>
              <a:gd name="connsiteX6" fmla="*/ 2868087 w 4064282"/>
              <a:gd name="connsiteY6" fmla="*/ 3551045 h 3870274"/>
              <a:gd name="connsiteX7" fmla="*/ 2383834 w 4064282"/>
              <a:gd name="connsiteY7" fmla="*/ 3066793 h 3870274"/>
              <a:gd name="connsiteX8" fmla="*/ 1580352 w 4064282"/>
              <a:gd name="connsiteY8" fmla="*/ 3870274 h 3870274"/>
              <a:gd name="connsiteX9" fmla="*/ 384156 w 4064282"/>
              <a:gd name="connsiteY9" fmla="*/ 2674080 h 3870274"/>
              <a:gd name="connsiteX10" fmla="*/ 757492 w 4064282"/>
              <a:gd name="connsiteY10" fmla="*/ 2300745 h 3870274"/>
              <a:gd name="connsiteX11" fmla="*/ 0 w 4064282"/>
              <a:gd name="connsiteY11" fmla="*/ 1543254 h 3870274"/>
              <a:gd name="connsiteX12" fmla="*/ 2443501 w 4064282"/>
              <a:gd name="connsiteY12" fmla="*/ 0 h 3870274"/>
              <a:gd name="connsiteX13" fmla="*/ 3197460 w 4064282"/>
              <a:gd name="connsiteY13" fmla="*/ 753959 h 3870274"/>
              <a:gd name="connsiteX14" fmla="*/ 2443501 w 4064282"/>
              <a:gd name="connsiteY14" fmla="*/ 1507917 h 3870274"/>
              <a:gd name="connsiteX15" fmla="*/ 1689542 w 4064282"/>
              <a:gd name="connsiteY15" fmla="*/ 753959 h 38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282" h="3870274">
                <a:moveTo>
                  <a:pt x="1196196" y="347059"/>
                </a:moveTo>
                <a:lnTo>
                  <a:pt x="2392391" y="1543254"/>
                </a:lnTo>
                <a:lnTo>
                  <a:pt x="2019056" y="1916589"/>
                </a:lnTo>
                <a:lnTo>
                  <a:pt x="2064605" y="1962138"/>
                </a:lnTo>
                <a:lnTo>
                  <a:pt x="2868087" y="1158656"/>
                </a:lnTo>
                <a:lnTo>
                  <a:pt x="4064282" y="2354851"/>
                </a:lnTo>
                <a:lnTo>
                  <a:pt x="2868087" y="3551045"/>
                </a:lnTo>
                <a:lnTo>
                  <a:pt x="2383834" y="3066793"/>
                </a:lnTo>
                <a:lnTo>
                  <a:pt x="1580352" y="3870274"/>
                </a:lnTo>
                <a:lnTo>
                  <a:pt x="384156" y="2674080"/>
                </a:lnTo>
                <a:lnTo>
                  <a:pt x="757492" y="2300745"/>
                </a:lnTo>
                <a:lnTo>
                  <a:pt x="0" y="1543254"/>
                </a:lnTo>
                <a:close/>
                <a:moveTo>
                  <a:pt x="2443501" y="0"/>
                </a:moveTo>
                <a:lnTo>
                  <a:pt x="3197460" y="753959"/>
                </a:lnTo>
                <a:lnTo>
                  <a:pt x="2443501" y="1507917"/>
                </a:lnTo>
                <a:lnTo>
                  <a:pt x="1689542" y="753959"/>
                </a:lnTo>
                <a:close/>
              </a:path>
            </a:pathLst>
          </a:custGeom>
          <a:solidFill>
            <a:schemeClr val="accent4"/>
          </a:solidFill>
        </p:spPr>
        <p:txBody>
          <a:bodyPr wrap="square" anchor="ctr">
            <a:noAutofit/>
          </a:bodyPr>
          <a:lstStyle>
            <a:lvl1pPr marL="0" indent="0" algn="ctr">
              <a:buFontTx/>
              <a:buNone/>
              <a:defRPr sz="2400">
                <a:latin typeface="Arial" panose="020B0604020202020204" pitchFamily="34" charset="0"/>
                <a:cs typeface="Arial" panose="020B0604020202020204" pitchFamily="34" charset="0"/>
              </a:defRPr>
            </a:lvl1pPr>
          </a:lstStyle>
          <a:p>
            <a:endParaRPr lang="en-IN" dirty="0"/>
          </a:p>
        </p:txBody>
      </p:sp>
    </p:spTree>
    <p:extLst>
      <p:ext uri="{BB962C8B-B14F-4D97-AF65-F5344CB8AC3E}">
        <p14:creationId xmlns:p14="http://schemas.microsoft.com/office/powerpoint/2010/main" xmlns="" val="422967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9"/>
            <a:ext cx="10969943" cy="711081"/>
          </a:xfrm>
          <a:prstGeom prst="rect">
            <a:avLst/>
          </a:prstGeom>
        </p:spPr>
        <p:txBody>
          <a:bodyPr vert="horz" lIns="121899" tIns="60949" rIns="121899" bIns="60949" rtlCol="0" anchor="ctr">
            <a:normAutofit/>
          </a:bodyPr>
          <a:lstStyle/>
          <a:p>
            <a:r>
              <a:rPr lang="en-US"/>
              <a:t>Click to edit Master title style</a:t>
            </a:r>
          </a:p>
        </p:txBody>
      </p:sp>
      <p:sp>
        <p:nvSpPr>
          <p:cNvPr id="3" name="Text Placeholder 2"/>
          <p:cNvSpPr>
            <a:spLocks noGrp="1"/>
          </p:cNvSpPr>
          <p:nvPr>
            <p:ph type="body" idx="1"/>
          </p:nvPr>
        </p:nvSpPr>
        <p:spPr>
          <a:xfrm>
            <a:off x="609441" y="1138425"/>
            <a:ext cx="10969943" cy="498773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121899" tIns="60949" rIns="121899" bIns="60949" rtlCol="0" anchor="ctr"/>
          <a:lstStyle>
            <a:lvl1pPr algn="l">
              <a:defRPr sz="1600">
                <a:solidFill>
                  <a:schemeClr val="tx1">
                    <a:tint val="75000"/>
                  </a:schemeClr>
                </a:solidFill>
              </a:defRPr>
            </a:lvl1pPr>
          </a:lstStyle>
          <a:p>
            <a:fld id="{425404F2-BE9A-4460-8815-8F645183555F}" type="datetimeFigureOut">
              <a:rPr lang="en-US" smtClean="0"/>
              <a:pPr/>
              <a:t>5/30/2019</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121899" tIns="60949" rIns="121899" bIns="60949"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121899" tIns="60949" rIns="121899" bIns="60949" rtlCol="0" anchor="ctr"/>
          <a:lstStyle>
            <a:lvl1pPr algn="r">
              <a:defRPr sz="1600">
                <a:solidFill>
                  <a:schemeClr val="tx1">
                    <a:tint val="75000"/>
                  </a:schemeClr>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197450804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51" r:id="rId4"/>
    <p:sldLayoutId id="2147483652" r:id="rId5"/>
    <p:sldLayoutId id="2147483653" r:id="rId6"/>
    <p:sldLayoutId id="2147483654" r:id="rId7"/>
    <p:sldLayoutId id="2147483670" r:id="rId8"/>
    <p:sldLayoutId id="2147483663" r:id="rId9"/>
    <p:sldLayoutId id="2147483668" r:id="rId10"/>
    <p:sldLayoutId id="2147483664" r:id="rId11"/>
    <p:sldLayoutId id="2147483662" r:id="rId12"/>
    <p:sldLayoutId id="2147483655" r:id="rId13"/>
    <p:sldLayoutId id="2147483665" r:id="rId14"/>
    <p:sldLayoutId id="2147483666" r:id="rId15"/>
    <p:sldLayoutId id="2147483667" r:id="rId16"/>
    <p:sldLayoutId id="2147483669" r:id="rId17"/>
    <p:sldLayoutId id="2147483656" r:id="rId18"/>
    <p:sldLayoutId id="2147483657" r:id="rId19"/>
    <p:sldLayoutId id="2147483658" r:id="rId20"/>
    <p:sldLayoutId id="2147483659" r:id="rId21"/>
    <p:sldLayoutId id="2147483684" r:id="rId22"/>
    <p:sldLayoutId id="2147483686" r:id="rId23"/>
  </p:sldLayoutIdLst>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457120" indent="-457120" algn="l" defTabSz="1218987" rtl="0" eaLnBrk="1" latinLnBrk="0" hangingPunct="1">
        <a:spcBef>
          <a:spcPct val="20000"/>
        </a:spcBef>
        <a:buFont typeface="Arial" pitchFamily="34" charset="0"/>
        <a:buChar char="•"/>
        <a:defRPr sz="3600" kern="1200">
          <a:solidFill>
            <a:schemeClr val="tx1"/>
          </a:solidFill>
          <a:latin typeface="+mj-lt"/>
          <a:ea typeface="+mn-ea"/>
          <a:cs typeface="+mn-cs"/>
        </a:defRPr>
      </a:lvl1pPr>
      <a:lvl2pPr marL="990427" indent="-380933" algn="l" defTabSz="1218987" rtl="0" eaLnBrk="1" latinLnBrk="0" hangingPunct="1">
        <a:spcBef>
          <a:spcPct val="20000"/>
        </a:spcBef>
        <a:buFont typeface="Arial" pitchFamily="34" charset="0"/>
        <a:buChar char="–"/>
        <a:defRPr sz="3200" kern="1200">
          <a:solidFill>
            <a:schemeClr val="tx1"/>
          </a:solidFill>
          <a:latin typeface="+mj-lt"/>
          <a:ea typeface="+mn-ea"/>
          <a:cs typeface="+mn-cs"/>
        </a:defRPr>
      </a:lvl2pPr>
      <a:lvl3pPr marL="1523733" indent="-304747" algn="l" defTabSz="1218987" rtl="0" eaLnBrk="1" latinLnBrk="0" hangingPunct="1">
        <a:spcBef>
          <a:spcPct val="20000"/>
        </a:spcBef>
        <a:buFont typeface="Arial" pitchFamily="34" charset="0"/>
        <a:buChar char="•"/>
        <a:defRPr sz="2400" kern="1200">
          <a:solidFill>
            <a:schemeClr val="tx1"/>
          </a:solidFill>
          <a:latin typeface="+mj-lt"/>
          <a:ea typeface="+mn-ea"/>
          <a:cs typeface="+mn-cs"/>
        </a:defRPr>
      </a:lvl3pPr>
      <a:lvl4pPr marL="2133227"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4pPr>
      <a:lvl5pPr marL="2742720"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xmlns="" id="{47FD0C17-ABB8-433B-B4F6-4DBD512635DD}"/>
              </a:ext>
            </a:extLst>
          </p:cNvPr>
          <p:cNvPicPr>
            <a:picLocks noGrp="1" noChangeAspect="1"/>
          </p:cNvPicPr>
          <p:nvPr>
            <p:ph type="pic" sz="quarter" idx="13"/>
          </p:nvPr>
        </p:nvPicPr>
        <p:blipFill>
          <a:blip r:embed="rId2">
            <a:extLst>
              <a:ext uri="{28A0092B-C50C-407E-A947-70E740481C1C}">
                <a14:useLocalDpi xmlns:a14="http://schemas.microsoft.com/office/drawing/2010/main" xmlns="" val="0"/>
              </a:ext>
            </a:extLst>
          </a:blip>
          <a:srcRect l="129" r="129"/>
          <a:stretch>
            <a:fillRect/>
          </a:stretch>
        </p:blipFill>
        <p:spPr/>
      </p:pic>
      <p:sp>
        <p:nvSpPr>
          <p:cNvPr id="11" name="Rectangle 10">
            <a:extLst>
              <a:ext uri="{FF2B5EF4-FFF2-40B4-BE49-F238E27FC236}">
                <a16:creationId xmlns:a16="http://schemas.microsoft.com/office/drawing/2014/main" xmlns="" id="{EC3934ED-79BB-48C4-8751-E0D943C36EA1}"/>
              </a:ext>
            </a:extLst>
          </p:cNvPr>
          <p:cNvSpPr/>
          <p:nvPr/>
        </p:nvSpPr>
        <p:spPr>
          <a:xfrm>
            <a:off x="-17129" y="0"/>
            <a:ext cx="12188825" cy="6858000"/>
          </a:xfrm>
          <a:prstGeom prst="rect">
            <a:avLst/>
          </a:prstGeom>
          <a:gradFill flip="none" rotWithShape="1">
            <a:gsLst>
              <a:gs pos="5000">
                <a:schemeClr val="accent3"/>
              </a:gs>
              <a:gs pos="100000">
                <a:schemeClr val="accent1">
                  <a:alpha val="38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2">
            <a:extLst>
              <a:ext uri="{FF2B5EF4-FFF2-40B4-BE49-F238E27FC236}">
                <a16:creationId xmlns:a16="http://schemas.microsoft.com/office/drawing/2014/main" xmlns="" id="{F8F48CFE-D144-4037-8E62-8BBEDC0603C1}"/>
              </a:ext>
            </a:extLst>
          </p:cNvPr>
          <p:cNvSpPr>
            <a:spLocks noGrp="1"/>
          </p:cNvSpPr>
          <p:nvPr>
            <p:ph type="ctrTitle"/>
          </p:nvPr>
        </p:nvSpPr>
        <p:spPr>
          <a:xfrm>
            <a:off x="1840049" y="2042643"/>
            <a:ext cx="10360501" cy="1344084"/>
          </a:xfrm>
        </p:spPr>
        <p:txBody>
          <a:bodyPr anchor="b">
            <a:noAutofit/>
          </a:bodyPr>
          <a:lstStyle/>
          <a:p>
            <a:pPr algn="l"/>
            <a:r>
              <a:rPr lang="en-US" sz="2400" dirty="0">
                <a:solidFill>
                  <a:schemeClr val="bg1"/>
                </a:solidFill>
                <a:latin typeface="Times New Roman" panose="02020603050405020304" pitchFamily="18" charset="0"/>
                <a:cs typeface="Times New Roman" panose="02020603050405020304" pitchFamily="18" charset="0"/>
              </a:rPr>
              <a:t>CONCIERGE RIS/PACS WORKFLOW AUTOMATION IN EMERGENCY</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                                                          REPORTING</a:t>
            </a:r>
            <a:endParaRPr lang="en-IN" sz="2400" b="1" dirty="0">
              <a:solidFill>
                <a:schemeClr val="bg1"/>
              </a:solidFill>
              <a:latin typeface="Times New Roman" panose="02020603050405020304" pitchFamily="18" charset="0"/>
              <a:cs typeface="Times New Roman" panose="02020603050405020304" pitchFamily="18" charset="0"/>
            </a:endParaRPr>
          </a:p>
        </p:txBody>
      </p:sp>
      <p:sp>
        <p:nvSpPr>
          <p:cNvPr id="4" name="Subtitle 3">
            <a:extLst>
              <a:ext uri="{FF2B5EF4-FFF2-40B4-BE49-F238E27FC236}">
                <a16:creationId xmlns:a16="http://schemas.microsoft.com/office/drawing/2014/main" xmlns="" id="{49D1B319-E23E-40A1-BEE8-EC38E7556A39}"/>
              </a:ext>
            </a:extLst>
          </p:cNvPr>
          <p:cNvSpPr>
            <a:spLocks noGrp="1"/>
          </p:cNvSpPr>
          <p:nvPr>
            <p:ph type="subTitle" idx="1"/>
          </p:nvPr>
        </p:nvSpPr>
        <p:spPr>
          <a:xfrm>
            <a:off x="7991769" y="3831288"/>
            <a:ext cx="10383954" cy="764440"/>
          </a:xfrm>
        </p:spPr>
        <p:txBody>
          <a:bodyPr>
            <a:noAutofit/>
          </a:bodyPr>
          <a:lstStyle/>
          <a:p>
            <a:pPr algn="l"/>
            <a:r>
              <a:rPr lang="en-IN" sz="2000" b="1" cap="all" spc="500" dirty="0">
                <a:solidFill>
                  <a:schemeClr val="bg1"/>
                </a:solidFill>
                <a:latin typeface="Times New Roman" panose="02020603050405020304" pitchFamily="18" charset="0"/>
                <a:cs typeface="Times New Roman" panose="02020603050405020304" pitchFamily="18" charset="0"/>
              </a:rPr>
              <a:t>BY:-</a:t>
            </a:r>
          </a:p>
          <a:p>
            <a:pPr algn="l"/>
            <a:r>
              <a:rPr lang="en-IN" sz="2000" b="1" cap="all" spc="500" dirty="0">
                <a:solidFill>
                  <a:schemeClr val="bg1"/>
                </a:solidFill>
                <a:latin typeface="Times New Roman" panose="02020603050405020304" pitchFamily="18" charset="0"/>
                <a:cs typeface="Times New Roman" panose="02020603050405020304" pitchFamily="18" charset="0"/>
              </a:rPr>
              <a:t>KAJOL AGRAWAL</a:t>
            </a:r>
          </a:p>
          <a:p>
            <a:pPr algn="l"/>
            <a:r>
              <a:rPr lang="en-IN" sz="2000" b="1" cap="all" spc="500" dirty="0" err="1">
                <a:solidFill>
                  <a:schemeClr val="bg1"/>
                </a:solidFill>
                <a:latin typeface="Times New Roman" panose="02020603050405020304" pitchFamily="18" charset="0"/>
                <a:cs typeface="Times New Roman" panose="02020603050405020304" pitchFamily="18" charset="0"/>
              </a:rPr>
              <a:t>Pg</a:t>
            </a:r>
            <a:r>
              <a:rPr lang="en-IN" sz="2000" b="1" cap="all" spc="500" dirty="0">
                <a:solidFill>
                  <a:schemeClr val="bg1"/>
                </a:solidFill>
                <a:latin typeface="Times New Roman" panose="02020603050405020304" pitchFamily="18" charset="0"/>
                <a:cs typeface="Times New Roman" panose="02020603050405020304" pitchFamily="18" charset="0"/>
              </a:rPr>
              <a:t>/17/25</a:t>
            </a:r>
            <a:endParaRPr lang="en-IN" sz="2000" b="1" cap="all" spc="500" dirty="0">
              <a:latin typeface="Times New Roman" panose="02020603050405020304" pitchFamily="18" charset="0"/>
              <a:cs typeface="Times New Roman" panose="02020603050405020304" pitchFamily="18" charset="0"/>
            </a:endParaRPr>
          </a:p>
        </p:txBody>
      </p:sp>
      <p:grpSp>
        <p:nvGrpSpPr>
          <p:cNvPr id="26" name="Group 25">
            <a:extLst>
              <a:ext uri="{FF2B5EF4-FFF2-40B4-BE49-F238E27FC236}">
                <a16:creationId xmlns:a16="http://schemas.microsoft.com/office/drawing/2014/main" xmlns="" id="{64DF17C1-CAB6-43A1-A95C-29F2691FBBC4}"/>
              </a:ext>
            </a:extLst>
          </p:cNvPr>
          <p:cNvGrpSpPr/>
          <p:nvPr/>
        </p:nvGrpSpPr>
        <p:grpSpPr>
          <a:xfrm>
            <a:off x="812873" y="3162757"/>
            <a:ext cx="991998" cy="993829"/>
            <a:chOff x="-13361988" y="-4465638"/>
            <a:chExt cx="12906375" cy="12930188"/>
          </a:xfrm>
          <a:solidFill>
            <a:schemeClr val="bg1"/>
          </a:solidFill>
        </p:grpSpPr>
        <p:sp>
          <p:nvSpPr>
            <p:cNvPr id="27" name="Freeform 5">
              <a:extLst>
                <a:ext uri="{FF2B5EF4-FFF2-40B4-BE49-F238E27FC236}">
                  <a16:creationId xmlns:a16="http://schemas.microsoft.com/office/drawing/2014/main" xmlns="" id="{0A2D6D0A-7846-4014-AA83-C31E72E12BC6}"/>
                </a:ext>
              </a:extLst>
            </p:cNvPr>
            <p:cNvSpPr>
              <a:spLocks noEditPoints="1"/>
            </p:cNvSpPr>
            <p:nvPr/>
          </p:nvSpPr>
          <p:spPr bwMode="auto">
            <a:xfrm>
              <a:off x="-10993438" y="-4465638"/>
              <a:ext cx="10537825" cy="9101138"/>
            </a:xfrm>
            <a:custGeom>
              <a:avLst/>
              <a:gdLst>
                <a:gd name="T0" fmla="*/ 3396 w 4899"/>
                <a:gd name="T1" fmla="*/ 2939 h 4242"/>
                <a:gd name="T2" fmla="*/ 3778 w 4899"/>
                <a:gd name="T3" fmla="*/ 2739 h 4242"/>
                <a:gd name="T4" fmla="*/ 3778 w 4899"/>
                <a:gd name="T5" fmla="*/ 2563 h 4242"/>
                <a:gd name="T6" fmla="*/ 3396 w 4899"/>
                <a:gd name="T7" fmla="*/ 2363 h 4242"/>
                <a:gd name="T8" fmla="*/ 3922 w 4899"/>
                <a:gd name="T9" fmla="*/ 2255 h 4242"/>
                <a:gd name="T10" fmla="*/ 4623 w 4899"/>
                <a:gd name="T11" fmla="*/ 1706 h 4242"/>
                <a:gd name="T12" fmla="*/ 4899 w 4899"/>
                <a:gd name="T13" fmla="*/ 1430 h 4242"/>
                <a:gd name="T14" fmla="*/ 4623 w 4899"/>
                <a:gd name="T15" fmla="*/ 1154 h 4242"/>
                <a:gd name="T16" fmla="*/ 4347 w 4899"/>
                <a:gd name="T17" fmla="*/ 1430 h 4242"/>
                <a:gd name="T18" fmla="*/ 3798 w 4899"/>
                <a:gd name="T19" fmla="*/ 2131 h 4242"/>
                <a:gd name="T20" fmla="*/ 3396 w 4899"/>
                <a:gd name="T21" fmla="*/ 2188 h 4242"/>
                <a:gd name="T22" fmla="*/ 2932 w 4899"/>
                <a:gd name="T23" fmla="*/ 1530 h 4242"/>
                <a:gd name="T24" fmla="*/ 2738 w 4899"/>
                <a:gd name="T25" fmla="*/ 752 h 4242"/>
                <a:gd name="T26" fmla="*/ 2651 w 4899"/>
                <a:gd name="T27" fmla="*/ 215 h 4242"/>
                <a:gd name="T28" fmla="*/ 2563 w 4899"/>
                <a:gd name="T29" fmla="*/ 752 h 4242"/>
                <a:gd name="T30" fmla="*/ 2363 w 4899"/>
                <a:gd name="T31" fmla="*/ 1530 h 4242"/>
                <a:gd name="T32" fmla="*/ 2275 w 4899"/>
                <a:gd name="T33" fmla="*/ 1060 h 4242"/>
                <a:gd name="T34" fmla="*/ 2187 w 4899"/>
                <a:gd name="T35" fmla="*/ 1530 h 4242"/>
                <a:gd name="T36" fmla="*/ 1987 w 4899"/>
                <a:gd name="T37" fmla="*/ 115 h 4242"/>
                <a:gd name="T38" fmla="*/ 1811 w 4899"/>
                <a:gd name="T39" fmla="*/ 115 h 4242"/>
                <a:gd name="T40" fmla="*/ 1611 w 4899"/>
                <a:gd name="T41" fmla="*/ 1530 h 4242"/>
                <a:gd name="T42" fmla="*/ 1523 w 4899"/>
                <a:gd name="T43" fmla="*/ 1060 h 4242"/>
                <a:gd name="T44" fmla="*/ 1435 w 4899"/>
                <a:gd name="T45" fmla="*/ 1530 h 4242"/>
                <a:gd name="T46" fmla="*/ 1235 w 4899"/>
                <a:gd name="T47" fmla="*/ 1265 h 4242"/>
                <a:gd name="T48" fmla="*/ 549 w 4899"/>
                <a:gd name="T49" fmla="*/ 425 h 4242"/>
                <a:gd name="T50" fmla="*/ 107 w 4899"/>
                <a:gd name="T51" fmla="*/ 108 h 4242"/>
                <a:gd name="T52" fmla="*/ 302 w 4899"/>
                <a:gd name="T53" fmla="*/ 578 h 4242"/>
                <a:gd name="T54" fmla="*/ 1003 w 4899"/>
                <a:gd name="T55" fmla="*/ 1128 h 4242"/>
                <a:gd name="T56" fmla="*/ 1060 w 4899"/>
                <a:gd name="T57" fmla="*/ 1530 h 4242"/>
                <a:gd name="T58" fmla="*/ 750 w 4899"/>
                <a:gd name="T59" fmla="*/ 1545 h 4242"/>
                <a:gd name="T60" fmla="*/ 794 w 4899"/>
                <a:gd name="T61" fmla="*/ 1715 h 4242"/>
                <a:gd name="T62" fmla="*/ 2932 w 4899"/>
                <a:gd name="T63" fmla="*/ 1706 h 4242"/>
                <a:gd name="T64" fmla="*/ 3220 w 4899"/>
                <a:gd name="T65" fmla="*/ 4060 h 4242"/>
                <a:gd name="T66" fmla="*/ 3274 w 4899"/>
                <a:gd name="T67" fmla="*/ 4239 h 4242"/>
                <a:gd name="T68" fmla="*/ 3381 w 4899"/>
                <a:gd name="T69" fmla="*/ 4176 h 4242"/>
                <a:gd name="T70" fmla="*/ 3396 w 4899"/>
                <a:gd name="T71" fmla="*/ 3866 h 4242"/>
                <a:gd name="T72" fmla="*/ 4435 w 4899"/>
                <a:gd name="T73" fmla="*/ 4054 h 4242"/>
                <a:gd name="T74" fmla="*/ 4435 w 4899"/>
                <a:gd name="T75" fmla="*/ 3503 h 4242"/>
                <a:gd name="T76" fmla="*/ 3396 w 4899"/>
                <a:gd name="T77" fmla="*/ 3691 h 4242"/>
                <a:gd name="T78" fmla="*/ 3778 w 4899"/>
                <a:gd name="T79" fmla="*/ 3491 h 4242"/>
                <a:gd name="T80" fmla="*/ 3778 w 4899"/>
                <a:gd name="T81" fmla="*/ 3315 h 4242"/>
                <a:gd name="T82" fmla="*/ 3396 w 4899"/>
                <a:gd name="T83" fmla="*/ 3115 h 4242"/>
                <a:gd name="T84" fmla="*/ 4899 w 4899"/>
                <a:gd name="T85" fmla="*/ 3027 h 4242"/>
                <a:gd name="T86" fmla="*/ 4553 w 4899"/>
                <a:gd name="T87" fmla="*/ 1359 h 4242"/>
                <a:gd name="T88" fmla="*/ 4694 w 4899"/>
                <a:gd name="T89" fmla="*/ 1359 h 4242"/>
                <a:gd name="T90" fmla="*/ 4694 w 4899"/>
                <a:gd name="T91" fmla="*/ 1501 h 4242"/>
                <a:gd name="T92" fmla="*/ 4553 w 4899"/>
                <a:gd name="T93" fmla="*/ 1501 h 4242"/>
                <a:gd name="T94" fmla="*/ 4553 w 4899"/>
                <a:gd name="T95" fmla="*/ 1359 h 4242"/>
                <a:gd name="T96" fmla="*/ 231 w 4899"/>
                <a:gd name="T97" fmla="*/ 373 h 4242"/>
                <a:gd name="T98" fmla="*/ 302 w 4899"/>
                <a:gd name="T99" fmla="*/ 203 h 4242"/>
                <a:gd name="T100" fmla="*/ 373 w 4899"/>
                <a:gd name="T101" fmla="*/ 373 h 4242"/>
                <a:gd name="T102" fmla="*/ 2551 w 4899"/>
                <a:gd name="T103" fmla="*/ 491 h 4242"/>
                <a:gd name="T104" fmla="*/ 2750 w 4899"/>
                <a:gd name="T105" fmla="*/ 491 h 4242"/>
                <a:gd name="T106" fmla="*/ 4435 w 4899"/>
                <a:gd name="T107" fmla="*/ 3679 h 4242"/>
                <a:gd name="T108" fmla="*/ 4435 w 4899"/>
                <a:gd name="T109" fmla="*/ 3878 h 4242"/>
                <a:gd name="T110" fmla="*/ 4435 w 4899"/>
                <a:gd name="T111" fmla="*/ 3679 h 4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99" h="4242">
                  <a:moveTo>
                    <a:pt x="4811" y="2939"/>
                  </a:moveTo>
                  <a:cubicBezTo>
                    <a:pt x="3396" y="2939"/>
                    <a:pt x="3396" y="2939"/>
                    <a:pt x="3396" y="2939"/>
                  </a:cubicBezTo>
                  <a:cubicBezTo>
                    <a:pt x="3396" y="2739"/>
                    <a:pt x="3396" y="2739"/>
                    <a:pt x="3396" y="2739"/>
                  </a:cubicBezTo>
                  <a:cubicBezTo>
                    <a:pt x="3778" y="2739"/>
                    <a:pt x="3778" y="2739"/>
                    <a:pt x="3778" y="2739"/>
                  </a:cubicBezTo>
                  <a:cubicBezTo>
                    <a:pt x="3826" y="2739"/>
                    <a:pt x="3866" y="2700"/>
                    <a:pt x="3866" y="2651"/>
                  </a:cubicBezTo>
                  <a:cubicBezTo>
                    <a:pt x="3866" y="2603"/>
                    <a:pt x="3826" y="2563"/>
                    <a:pt x="3778" y="2563"/>
                  </a:cubicBezTo>
                  <a:cubicBezTo>
                    <a:pt x="3396" y="2563"/>
                    <a:pt x="3396" y="2563"/>
                    <a:pt x="3396" y="2563"/>
                  </a:cubicBezTo>
                  <a:cubicBezTo>
                    <a:pt x="3396" y="2363"/>
                    <a:pt x="3396" y="2363"/>
                    <a:pt x="3396" y="2363"/>
                  </a:cubicBezTo>
                  <a:cubicBezTo>
                    <a:pt x="3661" y="2363"/>
                    <a:pt x="3661" y="2363"/>
                    <a:pt x="3661" y="2363"/>
                  </a:cubicBezTo>
                  <a:cubicBezTo>
                    <a:pt x="3760" y="2363"/>
                    <a:pt x="3853" y="2325"/>
                    <a:pt x="3922" y="2255"/>
                  </a:cubicBezTo>
                  <a:cubicBezTo>
                    <a:pt x="4500" y="1677"/>
                    <a:pt x="4500" y="1677"/>
                    <a:pt x="4500" y="1677"/>
                  </a:cubicBezTo>
                  <a:cubicBezTo>
                    <a:pt x="4538" y="1696"/>
                    <a:pt x="4580" y="1706"/>
                    <a:pt x="4623" y="1706"/>
                  </a:cubicBezTo>
                  <a:cubicBezTo>
                    <a:pt x="4697" y="1706"/>
                    <a:pt x="4766" y="1677"/>
                    <a:pt x="4818" y="1625"/>
                  </a:cubicBezTo>
                  <a:cubicBezTo>
                    <a:pt x="4870" y="1573"/>
                    <a:pt x="4899" y="1504"/>
                    <a:pt x="4899" y="1430"/>
                  </a:cubicBezTo>
                  <a:cubicBezTo>
                    <a:pt x="4899" y="1356"/>
                    <a:pt x="4870" y="1287"/>
                    <a:pt x="4818" y="1235"/>
                  </a:cubicBezTo>
                  <a:cubicBezTo>
                    <a:pt x="4766" y="1183"/>
                    <a:pt x="4697" y="1154"/>
                    <a:pt x="4623" y="1154"/>
                  </a:cubicBezTo>
                  <a:cubicBezTo>
                    <a:pt x="4550" y="1154"/>
                    <a:pt x="4480" y="1183"/>
                    <a:pt x="4428" y="1235"/>
                  </a:cubicBezTo>
                  <a:cubicBezTo>
                    <a:pt x="4376" y="1287"/>
                    <a:pt x="4347" y="1356"/>
                    <a:pt x="4347" y="1430"/>
                  </a:cubicBezTo>
                  <a:cubicBezTo>
                    <a:pt x="4347" y="1473"/>
                    <a:pt x="4357" y="1515"/>
                    <a:pt x="4376" y="1553"/>
                  </a:cubicBezTo>
                  <a:cubicBezTo>
                    <a:pt x="3798" y="2131"/>
                    <a:pt x="3798" y="2131"/>
                    <a:pt x="3798" y="2131"/>
                  </a:cubicBezTo>
                  <a:cubicBezTo>
                    <a:pt x="3762" y="2167"/>
                    <a:pt x="3713" y="2188"/>
                    <a:pt x="3661" y="2188"/>
                  </a:cubicBezTo>
                  <a:cubicBezTo>
                    <a:pt x="3396" y="2188"/>
                    <a:pt x="3396" y="2188"/>
                    <a:pt x="3396" y="2188"/>
                  </a:cubicBezTo>
                  <a:cubicBezTo>
                    <a:pt x="3396" y="1994"/>
                    <a:pt x="3396" y="1994"/>
                    <a:pt x="3396" y="1994"/>
                  </a:cubicBezTo>
                  <a:cubicBezTo>
                    <a:pt x="3396" y="1738"/>
                    <a:pt x="3188" y="1530"/>
                    <a:pt x="2932" y="1530"/>
                  </a:cubicBezTo>
                  <a:cubicBezTo>
                    <a:pt x="2738" y="1530"/>
                    <a:pt x="2738" y="1530"/>
                    <a:pt x="2738" y="1530"/>
                  </a:cubicBezTo>
                  <a:cubicBezTo>
                    <a:pt x="2738" y="752"/>
                    <a:pt x="2738" y="752"/>
                    <a:pt x="2738" y="752"/>
                  </a:cubicBezTo>
                  <a:cubicBezTo>
                    <a:pt x="2847" y="715"/>
                    <a:pt x="2926" y="612"/>
                    <a:pt x="2926" y="491"/>
                  </a:cubicBezTo>
                  <a:cubicBezTo>
                    <a:pt x="2926" y="339"/>
                    <a:pt x="2803" y="215"/>
                    <a:pt x="2651" y="215"/>
                  </a:cubicBezTo>
                  <a:cubicBezTo>
                    <a:pt x="2498" y="215"/>
                    <a:pt x="2375" y="339"/>
                    <a:pt x="2375" y="491"/>
                  </a:cubicBezTo>
                  <a:cubicBezTo>
                    <a:pt x="2375" y="612"/>
                    <a:pt x="2454" y="715"/>
                    <a:pt x="2563" y="752"/>
                  </a:cubicBezTo>
                  <a:cubicBezTo>
                    <a:pt x="2563" y="1530"/>
                    <a:pt x="2563" y="1530"/>
                    <a:pt x="2563" y="1530"/>
                  </a:cubicBezTo>
                  <a:cubicBezTo>
                    <a:pt x="2363" y="1530"/>
                    <a:pt x="2363" y="1530"/>
                    <a:pt x="2363" y="1530"/>
                  </a:cubicBezTo>
                  <a:cubicBezTo>
                    <a:pt x="2363" y="1148"/>
                    <a:pt x="2363" y="1148"/>
                    <a:pt x="2363" y="1148"/>
                  </a:cubicBezTo>
                  <a:cubicBezTo>
                    <a:pt x="2363" y="1100"/>
                    <a:pt x="2323" y="1060"/>
                    <a:pt x="2275" y="1060"/>
                  </a:cubicBezTo>
                  <a:cubicBezTo>
                    <a:pt x="2226" y="1060"/>
                    <a:pt x="2187" y="1100"/>
                    <a:pt x="2187" y="1148"/>
                  </a:cubicBezTo>
                  <a:cubicBezTo>
                    <a:pt x="2187" y="1530"/>
                    <a:pt x="2187" y="1530"/>
                    <a:pt x="2187" y="1530"/>
                  </a:cubicBezTo>
                  <a:cubicBezTo>
                    <a:pt x="1987" y="1530"/>
                    <a:pt x="1987" y="1530"/>
                    <a:pt x="1987" y="1530"/>
                  </a:cubicBezTo>
                  <a:cubicBezTo>
                    <a:pt x="1987" y="115"/>
                    <a:pt x="1987" y="115"/>
                    <a:pt x="1987" y="115"/>
                  </a:cubicBezTo>
                  <a:cubicBezTo>
                    <a:pt x="1987" y="66"/>
                    <a:pt x="1948" y="27"/>
                    <a:pt x="1899" y="27"/>
                  </a:cubicBezTo>
                  <a:cubicBezTo>
                    <a:pt x="1850" y="27"/>
                    <a:pt x="1811" y="66"/>
                    <a:pt x="1811" y="115"/>
                  </a:cubicBezTo>
                  <a:cubicBezTo>
                    <a:pt x="1811" y="1530"/>
                    <a:pt x="1811" y="1530"/>
                    <a:pt x="1811" y="1530"/>
                  </a:cubicBezTo>
                  <a:cubicBezTo>
                    <a:pt x="1611" y="1530"/>
                    <a:pt x="1611" y="1530"/>
                    <a:pt x="1611" y="1530"/>
                  </a:cubicBezTo>
                  <a:cubicBezTo>
                    <a:pt x="1611" y="1148"/>
                    <a:pt x="1611" y="1148"/>
                    <a:pt x="1611" y="1148"/>
                  </a:cubicBezTo>
                  <a:cubicBezTo>
                    <a:pt x="1611" y="1100"/>
                    <a:pt x="1572" y="1060"/>
                    <a:pt x="1523" y="1060"/>
                  </a:cubicBezTo>
                  <a:cubicBezTo>
                    <a:pt x="1475" y="1060"/>
                    <a:pt x="1435" y="1100"/>
                    <a:pt x="1435" y="1148"/>
                  </a:cubicBezTo>
                  <a:cubicBezTo>
                    <a:pt x="1435" y="1530"/>
                    <a:pt x="1435" y="1530"/>
                    <a:pt x="1435" y="1530"/>
                  </a:cubicBezTo>
                  <a:cubicBezTo>
                    <a:pt x="1235" y="1530"/>
                    <a:pt x="1235" y="1530"/>
                    <a:pt x="1235" y="1530"/>
                  </a:cubicBezTo>
                  <a:cubicBezTo>
                    <a:pt x="1235" y="1265"/>
                    <a:pt x="1235" y="1265"/>
                    <a:pt x="1235" y="1265"/>
                  </a:cubicBezTo>
                  <a:cubicBezTo>
                    <a:pt x="1235" y="1166"/>
                    <a:pt x="1197" y="1073"/>
                    <a:pt x="1127" y="1004"/>
                  </a:cubicBezTo>
                  <a:cubicBezTo>
                    <a:pt x="549" y="425"/>
                    <a:pt x="549" y="425"/>
                    <a:pt x="549" y="425"/>
                  </a:cubicBezTo>
                  <a:cubicBezTo>
                    <a:pt x="600" y="322"/>
                    <a:pt x="583" y="194"/>
                    <a:pt x="497" y="108"/>
                  </a:cubicBezTo>
                  <a:cubicBezTo>
                    <a:pt x="390" y="0"/>
                    <a:pt x="215" y="0"/>
                    <a:pt x="107" y="108"/>
                  </a:cubicBezTo>
                  <a:cubicBezTo>
                    <a:pt x="0" y="215"/>
                    <a:pt x="0" y="390"/>
                    <a:pt x="107" y="498"/>
                  </a:cubicBezTo>
                  <a:cubicBezTo>
                    <a:pt x="161" y="552"/>
                    <a:pt x="231" y="578"/>
                    <a:pt x="302" y="578"/>
                  </a:cubicBezTo>
                  <a:cubicBezTo>
                    <a:pt x="344" y="578"/>
                    <a:pt x="386" y="569"/>
                    <a:pt x="425" y="550"/>
                  </a:cubicBezTo>
                  <a:cubicBezTo>
                    <a:pt x="1003" y="1128"/>
                    <a:pt x="1003" y="1128"/>
                    <a:pt x="1003" y="1128"/>
                  </a:cubicBezTo>
                  <a:cubicBezTo>
                    <a:pt x="1039" y="1164"/>
                    <a:pt x="1060" y="1213"/>
                    <a:pt x="1060" y="1265"/>
                  </a:cubicBezTo>
                  <a:cubicBezTo>
                    <a:pt x="1060" y="1530"/>
                    <a:pt x="1060" y="1530"/>
                    <a:pt x="1060" y="1530"/>
                  </a:cubicBezTo>
                  <a:cubicBezTo>
                    <a:pt x="866" y="1530"/>
                    <a:pt x="866" y="1530"/>
                    <a:pt x="866" y="1530"/>
                  </a:cubicBezTo>
                  <a:cubicBezTo>
                    <a:pt x="826" y="1530"/>
                    <a:pt x="787" y="1535"/>
                    <a:pt x="750" y="1545"/>
                  </a:cubicBezTo>
                  <a:cubicBezTo>
                    <a:pt x="703" y="1557"/>
                    <a:pt x="675" y="1605"/>
                    <a:pt x="687" y="1652"/>
                  </a:cubicBezTo>
                  <a:cubicBezTo>
                    <a:pt x="699" y="1699"/>
                    <a:pt x="747" y="1727"/>
                    <a:pt x="794" y="1715"/>
                  </a:cubicBezTo>
                  <a:cubicBezTo>
                    <a:pt x="817" y="1709"/>
                    <a:pt x="841" y="1706"/>
                    <a:pt x="866" y="1706"/>
                  </a:cubicBezTo>
                  <a:cubicBezTo>
                    <a:pt x="2932" y="1706"/>
                    <a:pt x="2932" y="1706"/>
                    <a:pt x="2932" y="1706"/>
                  </a:cubicBezTo>
                  <a:cubicBezTo>
                    <a:pt x="3091" y="1706"/>
                    <a:pt x="3220" y="1835"/>
                    <a:pt x="3220" y="1994"/>
                  </a:cubicBezTo>
                  <a:cubicBezTo>
                    <a:pt x="3220" y="4060"/>
                    <a:pt x="3220" y="4060"/>
                    <a:pt x="3220" y="4060"/>
                  </a:cubicBezTo>
                  <a:cubicBezTo>
                    <a:pt x="3220" y="4085"/>
                    <a:pt x="3217" y="4109"/>
                    <a:pt x="3211" y="4132"/>
                  </a:cubicBezTo>
                  <a:cubicBezTo>
                    <a:pt x="3199" y="4179"/>
                    <a:pt x="3227" y="4227"/>
                    <a:pt x="3274" y="4239"/>
                  </a:cubicBezTo>
                  <a:cubicBezTo>
                    <a:pt x="3282" y="4241"/>
                    <a:pt x="3289" y="4242"/>
                    <a:pt x="3296" y="4242"/>
                  </a:cubicBezTo>
                  <a:cubicBezTo>
                    <a:pt x="3335" y="4242"/>
                    <a:pt x="3371" y="4216"/>
                    <a:pt x="3381" y="4176"/>
                  </a:cubicBezTo>
                  <a:cubicBezTo>
                    <a:pt x="3391" y="4138"/>
                    <a:pt x="3396" y="4099"/>
                    <a:pt x="3396" y="4060"/>
                  </a:cubicBezTo>
                  <a:cubicBezTo>
                    <a:pt x="3396" y="3866"/>
                    <a:pt x="3396" y="3866"/>
                    <a:pt x="3396" y="3866"/>
                  </a:cubicBezTo>
                  <a:cubicBezTo>
                    <a:pt x="4174" y="3866"/>
                    <a:pt x="4174" y="3866"/>
                    <a:pt x="4174" y="3866"/>
                  </a:cubicBezTo>
                  <a:cubicBezTo>
                    <a:pt x="4211" y="3975"/>
                    <a:pt x="4314" y="4054"/>
                    <a:pt x="4435" y="4054"/>
                  </a:cubicBezTo>
                  <a:cubicBezTo>
                    <a:pt x="4587" y="4054"/>
                    <a:pt x="4711" y="3931"/>
                    <a:pt x="4711" y="3778"/>
                  </a:cubicBezTo>
                  <a:cubicBezTo>
                    <a:pt x="4711" y="3626"/>
                    <a:pt x="4587" y="3503"/>
                    <a:pt x="4435" y="3503"/>
                  </a:cubicBezTo>
                  <a:cubicBezTo>
                    <a:pt x="4314" y="3503"/>
                    <a:pt x="4211" y="3582"/>
                    <a:pt x="4174" y="3691"/>
                  </a:cubicBezTo>
                  <a:cubicBezTo>
                    <a:pt x="3396" y="3691"/>
                    <a:pt x="3396" y="3691"/>
                    <a:pt x="3396" y="3691"/>
                  </a:cubicBezTo>
                  <a:cubicBezTo>
                    <a:pt x="3396" y="3491"/>
                    <a:pt x="3396" y="3491"/>
                    <a:pt x="3396" y="3491"/>
                  </a:cubicBezTo>
                  <a:cubicBezTo>
                    <a:pt x="3778" y="3491"/>
                    <a:pt x="3778" y="3491"/>
                    <a:pt x="3778" y="3491"/>
                  </a:cubicBezTo>
                  <a:cubicBezTo>
                    <a:pt x="3826" y="3491"/>
                    <a:pt x="3866" y="3451"/>
                    <a:pt x="3866" y="3403"/>
                  </a:cubicBezTo>
                  <a:cubicBezTo>
                    <a:pt x="3866" y="3354"/>
                    <a:pt x="3826" y="3315"/>
                    <a:pt x="3778" y="3315"/>
                  </a:cubicBezTo>
                  <a:cubicBezTo>
                    <a:pt x="3396" y="3315"/>
                    <a:pt x="3396" y="3315"/>
                    <a:pt x="3396" y="3315"/>
                  </a:cubicBezTo>
                  <a:cubicBezTo>
                    <a:pt x="3396" y="3115"/>
                    <a:pt x="3396" y="3115"/>
                    <a:pt x="3396" y="3115"/>
                  </a:cubicBezTo>
                  <a:cubicBezTo>
                    <a:pt x="4811" y="3115"/>
                    <a:pt x="4811" y="3115"/>
                    <a:pt x="4811" y="3115"/>
                  </a:cubicBezTo>
                  <a:cubicBezTo>
                    <a:pt x="4860" y="3115"/>
                    <a:pt x="4899" y="3076"/>
                    <a:pt x="4899" y="3027"/>
                  </a:cubicBezTo>
                  <a:cubicBezTo>
                    <a:pt x="4899" y="2978"/>
                    <a:pt x="4860" y="2939"/>
                    <a:pt x="4811" y="2939"/>
                  </a:cubicBezTo>
                  <a:close/>
                  <a:moveTo>
                    <a:pt x="4553" y="1359"/>
                  </a:moveTo>
                  <a:cubicBezTo>
                    <a:pt x="4571" y="1340"/>
                    <a:pt x="4597" y="1330"/>
                    <a:pt x="4623" y="1330"/>
                  </a:cubicBezTo>
                  <a:cubicBezTo>
                    <a:pt x="4650" y="1330"/>
                    <a:pt x="4675" y="1340"/>
                    <a:pt x="4694" y="1359"/>
                  </a:cubicBezTo>
                  <a:cubicBezTo>
                    <a:pt x="4713" y="1378"/>
                    <a:pt x="4723" y="1403"/>
                    <a:pt x="4723" y="1430"/>
                  </a:cubicBezTo>
                  <a:cubicBezTo>
                    <a:pt x="4723" y="1457"/>
                    <a:pt x="4713" y="1482"/>
                    <a:pt x="4694" y="1501"/>
                  </a:cubicBezTo>
                  <a:cubicBezTo>
                    <a:pt x="4675" y="1520"/>
                    <a:pt x="4650" y="1530"/>
                    <a:pt x="4623" y="1530"/>
                  </a:cubicBezTo>
                  <a:cubicBezTo>
                    <a:pt x="4597" y="1530"/>
                    <a:pt x="4571" y="1520"/>
                    <a:pt x="4553" y="1501"/>
                  </a:cubicBezTo>
                  <a:cubicBezTo>
                    <a:pt x="4534" y="1482"/>
                    <a:pt x="4523" y="1457"/>
                    <a:pt x="4523" y="1430"/>
                  </a:cubicBezTo>
                  <a:cubicBezTo>
                    <a:pt x="4523" y="1403"/>
                    <a:pt x="4534" y="1378"/>
                    <a:pt x="4553" y="1359"/>
                  </a:cubicBezTo>
                  <a:close/>
                  <a:moveTo>
                    <a:pt x="373" y="373"/>
                  </a:moveTo>
                  <a:cubicBezTo>
                    <a:pt x="334" y="412"/>
                    <a:pt x="270" y="412"/>
                    <a:pt x="231" y="373"/>
                  </a:cubicBezTo>
                  <a:cubicBezTo>
                    <a:pt x="192" y="334"/>
                    <a:pt x="192" y="271"/>
                    <a:pt x="231" y="232"/>
                  </a:cubicBezTo>
                  <a:cubicBezTo>
                    <a:pt x="251" y="213"/>
                    <a:pt x="276" y="203"/>
                    <a:pt x="302" y="203"/>
                  </a:cubicBezTo>
                  <a:cubicBezTo>
                    <a:pt x="328" y="203"/>
                    <a:pt x="353" y="213"/>
                    <a:pt x="373" y="232"/>
                  </a:cubicBezTo>
                  <a:cubicBezTo>
                    <a:pt x="412" y="271"/>
                    <a:pt x="412" y="335"/>
                    <a:pt x="373" y="373"/>
                  </a:cubicBezTo>
                  <a:close/>
                  <a:moveTo>
                    <a:pt x="2651" y="591"/>
                  </a:moveTo>
                  <a:cubicBezTo>
                    <a:pt x="2595" y="591"/>
                    <a:pt x="2551" y="546"/>
                    <a:pt x="2551" y="491"/>
                  </a:cubicBezTo>
                  <a:cubicBezTo>
                    <a:pt x="2551" y="436"/>
                    <a:pt x="2595" y="391"/>
                    <a:pt x="2651" y="391"/>
                  </a:cubicBezTo>
                  <a:cubicBezTo>
                    <a:pt x="2706" y="391"/>
                    <a:pt x="2750" y="436"/>
                    <a:pt x="2750" y="491"/>
                  </a:cubicBezTo>
                  <a:cubicBezTo>
                    <a:pt x="2750" y="546"/>
                    <a:pt x="2706" y="591"/>
                    <a:pt x="2651" y="591"/>
                  </a:cubicBezTo>
                  <a:close/>
                  <a:moveTo>
                    <a:pt x="4435" y="3679"/>
                  </a:moveTo>
                  <a:cubicBezTo>
                    <a:pt x="4490" y="3679"/>
                    <a:pt x="4535" y="3723"/>
                    <a:pt x="4535" y="3779"/>
                  </a:cubicBezTo>
                  <a:cubicBezTo>
                    <a:pt x="4535" y="3834"/>
                    <a:pt x="4490" y="3878"/>
                    <a:pt x="4435" y="3878"/>
                  </a:cubicBezTo>
                  <a:cubicBezTo>
                    <a:pt x="4380" y="3878"/>
                    <a:pt x="4335" y="3834"/>
                    <a:pt x="4335" y="3779"/>
                  </a:cubicBezTo>
                  <a:cubicBezTo>
                    <a:pt x="4335" y="3723"/>
                    <a:pt x="4380" y="3679"/>
                    <a:pt x="4435" y="36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8" name="Freeform 6">
              <a:extLst>
                <a:ext uri="{FF2B5EF4-FFF2-40B4-BE49-F238E27FC236}">
                  <a16:creationId xmlns:a16="http://schemas.microsoft.com/office/drawing/2014/main" xmlns="" id="{D98F339F-2A99-4A4F-A8BD-41A84118BDE2}"/>
                </a:ext>
              </a:extLst>
            </p:cNvPr>
            <p:cNvSpPr>
              <a:spLocks noEditPoints="1"/>
            </p:cNvSpPr>
            <p:nvPr/>
          </p:nvSpPr>
          <p:spPr bwMode="auto">
            <a:xfrm>
              <a:off x="-13361988" y="-596900"/>
              <a:ext cx="10539413" cy="9061450"/>
            </a:xfrm>
            <a:custGeom>
              <a:avLst/>
              <a:gdLst>
                <a:gd name="T0" fmla="*/ 4474 w 4899"/>
                <a:gd name="T1" fmla="*/ 3701 h 4224"/>
                <a:gd name="T2" fmla="*/ 3839 w 4899"/>
                <a:gd name="T3" fmla="*/ 2986 h 4224"/>
                <a:gd name="T4" fmla="*/ 4033 w 4899"/>
                <a:gd name="T5" fmla="*/ 2721 h 4224"/>
                <a:gd name="T6" fmla="*/ 4212 w 4899"/>
                <a:gd name="T7" fmla="*/ 2599 h 4224"/>
                <a:gd name="T8" fmla="*/ 4033 w 4899"/>
                <a:gd name="T9" fmla="*/ 2545 h 4224"/>
                <a:gd name="T10" fmla="*/ 1679 w 4899"/>
                <a:gd name="T11" fmla="*/ 2257 h 4224"/>
                <a:gd name="T12" fmla="*/ 1688 w 4899"/>
                <a:gd name="T13" fmla="*/ 119 h 4224"/>
                <a:gd name="T14" fmla="*/ 1518 w 4899"/>
                <a:gd name="T15" fmla="*/ 75 h 4224"/>
                <a:gd name="T16" fmla="*/ 1503 w 4899"/>
                <a:gd name="T17" fmla="*/ 385 h 4224"/>
                <a:gd name="T18" fmla="*/ 464 w 4899"/>
                <a:gd name="T19" fmla="*/ 197 h 4224"/>
                <a:gd name="T20" fmla="*/ 464 w 4899"/>
                <a:gd name="T21" fmla="*/ 748 h 4224"/>
                <a:gd name="T22" fmla="*/ 1503 w 4899"/>
                <a:gd name="T23" fmla="*/ 560 h 4224"/>
                <a:gd name="T24" fmla="*/ 1121 w 4899"/>
                <a:gd name="T25" fmla="*/ 760 h 4224"/>
                <a:gd name="T26" fmla="*/ 1121 w 4899"/>
                <a:gd name="T27" fmla="*/ 936 h 4224"/>
                <a:gd name="T28" fmla="*/ 1503 w 4899"/>
                <a:gd name="T29" fmla="*/ 1136 h 4224"/>
                <a:gd name="T30" fmla="*/ 0 w 4899"/>
                <a:gd name="T31" fmla="*/ 1224 h 4224"/>
                <a:gd name="T32" fmla="*/ 1503 w 4899"/>
                <a:gd name="T33" fmla="*/ 1312 h 4224"/>
                <a:gd name="T34" fmla="*/ 1121 w 4899"/>
                <a:gd name="T35" fmla="*/ 1512 h 4224"/>
                <a:gd name="T36" fmla="*/ 1121 w 4899"/>
                <a:gd name="T37" fmla="*/ 1688 h 4224"/>
                <a:gd name="T38" fmla="*/ 1503 w 4899"/>
                <a:gd name="T39" fmla="*/ 1888 h 4224"/>
                <a:gd name="T40" fmla="*/ 977 w 4899"/>
                <a:gd name="T41" fmla="*/ 1996 h 4224"/>
                <a:gd name="T42" fmla="*/ 276 w 4899"/>
                <a:gd name="T43" fmla="*/ 2545 h 4224"/>
                <a:gd name="T44" fmla="*/ 0 w 4899"/>
                <a:gd name="T45" fmla="*/ 2821 h 4224"/>
                <a:gd name="T46" fmla="*/ 276 w 4899"/>
                <a:gd name="T47" fmla="*/ 3097 h 4224"/>
                <a:gd name="T48" fmla="*/ 552 w 4899"/>
                <a:gd name="T49" fmla="*/ 2821 h 4224"/>
                <a:gd name="T50" fmla="*/ 1101 w 4899"/>
                <a:gd name="T51" fmla="*/ 2120 h 4224"/>
                <a:gd name="T52" fmla="*/ 1503 w 4899"/>
                <a:gd name="T53" fmla="*/ 2063 h 4224"/>
                <a:gd name="T54" fmla="*/ 1967 w 4899"/>
                <a:gd name="T55" fmla="*/ 2721 h 4224"/>
                <a:gd name="T56" fmla="*/ 2161 w 4899"/>
                <a:gd name="T57" fmla="*/ 3499 h 4224"/>
                <a:gd name="T58" fmla="*/ 2249 w 4899"/>
                <a:gd name="T59" fmla="*/ 4036 h 4224"/>
                <a:gd name="T60" fmla="*/ 2336 w 4899"/>
                <a:gd name="T61" fmla="*/ 3499 h 4224"/>
                <a:gd name="T62" fmla="*/ 2536 w 4899"/>
                <a:gd name="T63" fmla="*/ 2721 h 4224"/>
                <a:gd name="T64" fmla="*/ 2624 w 4899"/>
                <a:gd name="T65" fmla="*/ 3191 h 4224"/>
                <a:gd name="T66" fmla="*/ 2712 w 4899"/>
                <a:gd name="T67" fmla="*/ 2721 h 4224"/>
                <a:gd name="T68" fmla="*/ 2912 w 4899"/>
                <a:gd name="T69" fmla="*/ 4136 h 4224"/>
                <a:gd name="T70" fmla="*/ 3088 w 4899"/>
                <a:gd name="T71" fmla="*/ 4136 h 4224"/>
                <a:gd name="T72" fmla="*/ 3288 w 4899"/>
                <a:gd name="T73" fmla="*/ 2721 h 4224"/>
                <a:gd name="T74" fmla="*/ 3376 w 4899"/>
                <a:gd name="T75" fmla="*/ 3191 h 4224"/>
                <a:gd name="T76" fmla="*/ 3464 w 4899"/>
                <a:gd name="T77" fmla="*/ 2721 h 4224"/>
                <a:gd name="T78" fmla="*/ 3664 w 4899"/>
                <a:gd name="T79" fmla="*/ 2986 h 4224"/>
                <a:gd name="T80" fmla="*/ 4350 w 4899"/>
                <a:gd name="T81" fmla="*/ 3826 h 4224"/>
                <a:gd name="T82" fmla="*/ 4597 w 4899"/>
                <a:gd name="T83" fmla="*/ 4224 h 4224"/>
                <a:gd name="T84" fmla="*/ 4792 w 4899"/>
                <a:gd name="T85" fmla="*/ 3753 h 4224"/>
                <a:gd name="T86" fmla="*/ 364 w 4899"/>
                <a:gd name="T87" fmla="*/ 472 h 4224"/>
                <a:gd name="T88" fmla="*/ 564 w 4899"/>
                <a:gd name="T89" fmla="*/ 472 h 4224"/>
                <a:gd name="T90" fmla="*/ 346 w 4899"/>
                <a:gd name="T91" fmla="*/ 2892 h 4224"/>
                <a:gd name="T92" fmla="*/ 205 w 4899"/>
                <a:gd name="T93" fmla="*/ 2892 h 4224"/>
                <a:gd name="T94" fmla="*/ 205 w 4899"/>
                <a:gd name="T95" fmla="*/ 2750 h 4224"/>
                <a:gd name="T96" fmla="*/ 346 w 4899"/>
                <a:gd name="T97" fmla="*/ 2750 h 4224"/>
                <a:gd name="T98" fmla="*/ 346 w 4899"/>
                <a:gd name="T99" fmla="*/ 2892 h 4224"/>
                <a:gd name="T100" fmla="*/ 2248 w 4899"/>
                <a:gd name="T101" fmla="*/ 3860 h 4224"/>
                <a:gd name="T102" fmla="*/ 2248 w 4899"/>
                <a:gd name="T103" fmla="*/ 3660 h 4224"/>
                <a:gd name="T104" fmla="*/ 4668 w 4899"/>
                <a:gd name="T105" fmla="*/ 4019 h 4224"/>
                <a:gd name="T106" fmla="*/ 4526 w 4899"/>
                <a:gd name="T107" fmla="*/ 3878 h 4224"/>
                <a:gd name="T108" fmla="*/ 4668 w 4899"/>
                <a:gd name="T109" fmla="*/ 3878 h 4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99" h="4224">
                  <a:moveTo>
                    <a:pt x="4792" y="3753"/>
                  </a:moveTo>
                  <a:cubicBezTo>
                    <a:pt x="4706" y="3667"/>
                    <a:pt x="4578" y="3650"/>
                    <a:pt x="4474" y="3701"/>
                  </a:cubicBezTo>
                  <a:cubicBezTo>
                    <a:pt x="3896" y="3123"/>
                    <a:pt x="3896" y="3123"/>
                    <a:pt x="3896" y="3123"/>
                  </a:cubicBezTo>
                  <a:cubicBezTo>
                    <a:pt x="3860" y="3087"/>
                    <a:pt x="3839" y="3038"/>
                    <a:pt x="3839" y="2986"/>
                  </a:cubicBezTo>
                  <a:cubicBezTo>
                    <a:pt x="3839" y="2721"/>
                    <a:pt x="3839" y="2721"/>
                    <a:pt x="3839" y="2721"/>
                  </a:cubicBezTo>
                  <a:cubicBezTo>
                    <a:pt x="4033" y="2721"/>
                    <a:pt x="4033" y="2721"/>
                    <a:pt x="4033" y="2721"/>
                  </a:cubicBezTo>
                  <a:cubicBezTo>
                    <a:pt x="4073" y="2721"/>
                    <a:pt x="4111" y="2716"/>
                    <a:pt x="4149" y="2706"/>
                  </a:cubicBezTo>
                  <a:cubicBezTo>
                    <a:pt x="4196" y="2694"/>
                    <a:pt x="4224" y="2646"/>
                    <a:pt x="4212" y="2599"/>
                  </a:cubicBezTo>
                  <a:cubicBezTo>
                    <a:pt x="4200" y="2552"/>
                    <a:pt x="4152" y="2524"/>
                    <a:pt x="4105" y="2536"/>
                  </a:cubicBezTo>
                  <a:cubicBezTo>
                    <a:pt x="4082" y="2542"/>
                    <a:pt x="4058" y="2545"/>
                    <a:pt x="4033" y="2545"/>
                  </a:cubicBezTo>
                  <a:cubicBezTo>
                    <a:pt x="1967" y="2545"/>
                    <a:pt x="1967" y="2545"/>
                    <a:pt x="1967" y="2545"/>
                  </a:cubicBezTo>
                  <a:cubicBezTo>
                    <a:pt x="1808" y="2545"/>
                    <a:pt x="1679" y="2416"/>
                    <a:pt x="1679" y="2257"/>
                  </a:cubicBezTo>
                  <a:cubicBezTo>
                    <a:pt x="1679" y="191"/>
                    <a:pt x="1679" y="191"/>
                    <a:pt x="1679" y="191"/>
                  </a:cubicBezTo>
                  <a:cubicBezTo>
                    <a:pt x="1679" y="166"/>
                    <a:pt x="1682" y="142"/>
                    <a:pt x="1688" y="119"/>
                  </a:cubicBezTo>
                  <a:cubicBezTo>
                    <a:pt x="1700" y="72"/>
                    <a:pt x="1672" y="24"/>
                    <a:pt x="1625" y="12"/>
                  </a:cubicBezTo>
                  <a:cubicBezTo>
                    <a:pt x="1578" y="0"/>
                    <a:pt x="1530" y="28"/>
                    <a:pt x="1518" y="75"/>
                  </a:cubicBezTo>
                  <a:cubicBezTo>
                    <a:pt x="1508" y="112"/>
                    <a:pt x="1503" y="151"/>
                    <a:pt x="1503" y="191"/>
                  </a:cubicBezTo>
                  <a:cubicBezTo>
                    <a:pt x="1503" y="385"/>
                    <a:pt x="1503" y="385"/>
                    <a:pt x="1503" y="385"/>
                  </a:cubicBezTo>
                  <a:cubicBezTo>
                    <a:pt x="725" y="385"/>
                    <a:pt x="725" y="385"/>
                    <a:pt x="725" y="385"/>
                  </a:cubicBezTo>
                  <a:cubicBezTo>
                    <a:pt x="688" y="276"/>
                    <a:pt x="585" y="197"/>
                    <a:pt x="464" y="197"/>
                  </a:cubicBezTo>
                  <a:cubicBezTo>
                    <a:pt x="312" y="197"/>
                    <a:pt x="188" y="320"/>
                    <a:pt x="188" y="472"/>
                  </a:cubicBezTo>
                  <a:cubicBezTo>
                    <a:pt x="188" y="625"/>
                    <a:pt x="312" y="748"/>
                    <a:pt x="464" y="748"/>
                  </a:cubicBezTo>
                  <a:cubicBezTo>
                    <a:pt x="585" y="748"/>
                    <a:pt x="688" y="669"/>
                    <a:pt x="725" y="560"/>
                  </a:cubicBezTo>
                  <a:cubicBezTo>
                    <a:pt x="1503" y="560"/>
                    <a:pt x="1503" y="560"/>
                    <a:pt x="1503" y="560"/>
                  </a:cubicBezTo>
                  <a:cubicBezTo>
                    <a:pt x="1503" y="760"/>
                    <a:pt x="1503" y="760"/>
                    <a:pt x="1503" y="760"/>
                  </a:cubicBezTo>
                  <a:cubicBezTo>
                    <a:pt x="1121" y="760"/>
                    <a:pt x="1121" y="760"/>
                    <a:pt x="1121" y="760"/>
                  </a:cubicBezTo>
                  <a:cubicBezTo>
                    <a:pt x="1073" y="760"/>
                    <a:pt x="1033" y="800"/>
                    <a:pt x="1033" y="848"/>
                  </a:cubicBezTo>
                  <a:cubicBezTo>
                    <a:pt x="1033" y="897"/>
                    <a:pt x="1073" y="936"/>
                    <a:pt x="1121" y="936"/>
                  </a:cubicBezTo>
                  <a:cubicBezTo>
                    <a:pt x="1503" y="936"/>
                    <a:pt x="1503" y="936"/>
                    <a:pt x="1503" y="936"/>
                  </a:cubicBezTo>
                  <a:cubicBezTo>
                    <a:pt x="1503" y="1136"/>
                    <a:pt x="1503" y="1136"/>
                    <a:pt x="1503" y="1136"/>
                  </a:cubicBezTo>
                  <a:cubicBezTo>
                    <a:pt x="88" y="1136"/>
                    <a:pt x="88" y="1136"/>
                    <a:pt x="88" y="1136"/>
                  </a:cubicBezTo>
                  <a:cubicBezTo>
                    <a:pt x="39" y="1136"/>
                    <a:pt x="0" y="1175"/>
                    <a:pt x="0" y="1224"/>
                  </a:cubicBezTo>
                  <a:cubicBezTo>
                    <a:pt x="0" y="1273"/>
                    <a:pt x="39" y="1312"/>
                    <a:pt x="88" y="1312"/>
                  </a:cubicBezTo>
                  <a:cubicBezTo>
                    <a:pt x="1503" y="1312"/>
                    <a:pt x="1503" y="1312"/>
                    <a:pt x="1503" y="1312"/>
                  </a:cubicBezTo>
                  <a:cubicBezTo>
                    <a:pt x="1503" y="1512"/>
                    <a:pt x="1503" y="1512"/>
                    <a:pt x="1503" y="1512"/>
                  </a:cubicBezTo>
                  <a:cubicBezTo>
                    <a:pt x="1121" y="1512"/>
                    <a:pt x="1121" y="1512"/>
                    <a:pt x="1121" y="1512"/>
                  </a:cubicBezTo>
                  <a:cubicBezTo>
                    <a:pt x="1073" y="1512"/>
                    <a:pt x="1033" y="1551"/>
                    <a:pt x="1033" y="1600"/>
                  </a:cubicBezTo>
                  <a:cubicBezTo>
                    <a:pt x="1033" y="1648"/>
                    <a:pt x="1073" y="1688"/>
                    <a:pt x="1121" y="1688"/>
                  </a:cubicBezTo>
                  <a:cubicBezTo>
                    <a:pt x="1503" y="1688"/>
                    <a:pt x="1503" y="1688"/>
                    <a:pt x="1503" y="1688"/>
                  </a:cubicBezTo>
                  <a:cubicBezTo>
                    <a:pt x="1503" y="1888"/>
                    <a:pt x="1503" y="1888"/>
                    <a:pt x="1503" y="1888"/>
                  </a:cubicBezTo>
                  <a:cubicBezTo>
                    <a:pt x="1238" y="1888"/>
                    <a:pt x="1238" y="1888"/>
                    <a:pt x="1238" y="1888"/>
                  </a:cubicBezTo>
                  <a:cubicBezTo>
                    <a:pt x="1139" y="1888"/>
                    <a:pt x="1046" y="1926"/>
                    <a:pt x="977" y="1996"/>
                  </a:cubicBezTo>
                  <a:cubicBezTo>
                    <a:pt x="398" y="2574"/>
                    <a:pt x="398" y="2574"/>
                    <a:pt x="398" y="2574"/>
                  </a:cubicBezTo>
                  <a:cubicBezTo>
                    <a:pt x="361" y="2555"/>
                    <a:pt x="319" y="2545"/>
                    <a:pt x="276" y="2545"/>
                  </a:cubicBezTo>
                  <a:cubicBezTo>
                    <a:pt x="202" y="2545"/>
                    <a:pt x="133" y="2574"/>
                    <a:pt x="81" y="2626"/>
                  </a:cubicBezTo>
                  <a:cubicBezTo>
                    <a:pt x="29" y="2678"/>
                    <a:pt x="0" y="2747"/>
                    <a:pt x="0" y="2821"/>
                  </a:cubicBezTo>
                  <a:cubicBezTo>
                    <a:pt x="0" y="2895"/>
                    <a:pt x="29" y="2964"/>
                    <a:pt x="81" y="3016"/>
                  </a:cubicBezTo>
                  <a:cubicBezTo>
                    <a:pt x="133" y="3068"/>
                    <a:pt x="202" y="3097"/>
                    <a:pt x="276" y="3097"/>
                  </a:cubicBezTo>
                  <a:cubicBezTo>
                    <a:pt x="349" y="3097"/>
                    <a:pt x="419" y="3068"/>
                    <a:pt x="471" y="3016"/>
                  </a:cubicBezTo>
                  <a:cubicBezTo>
                    <a:pt x="523" y="2964"/>
                    <a:pt x="552" y="2895"/>
                    <a:pt x="552" y="2821"/>
                  </a:cubicBezTo>
                  <a:cubicBezTo>
                    <a:pt x="552" y="2778"/>
                    <a:pt x="542" y="2736"/>
                    <a:pt x="523" y="2698"/>
                  </a:cubicBezTo>
                  <a:cubicBezTo>
                    <a:pt x="1101" y="2120"/>
                    <a:pt x="1101" y="2120"/>
                    <a:pt x="1101" y="2120"/>
                  </a:cubicBezTo>
                  <a:cubicBezTo>
                    <a:pt x="1137" y="2084"/>
                    <a:pt x="1186" y="2063"/>
                    <a:pt x="1238" y="2063"/>
                  </a:cubicBezTo>
                  <a:cubicBezTo>
                    <a:pt x="1503" y="2063"/>
                    <a:pt x="1503" y="2063"/>
                    <a:pt x="1503" y="2063"/>
                  </a:cubicBezTo>
                  <a:cubicBezTo>
                    <a:pt x="1503" y="2257"/>
                    <a:pt x="1503" y="2257"/>
                    <a:pt x="1503" y="2257"/>
                  </a:cubicBezTo>
                  <a:cubicBezTo>
                    <a:pt x="1503" y="2513"/>
                    <a:pt x="1711" y="2721"/>
                    <a:pt x="1967" y="2721"/>
                  </a:cubicBezTo>
                  <a:cubicBezTo>
                    <a:pt x="2161" y="2721"/>
                    <a:pt x="2161" y="2721"/>
                    <a:pt x="2161" y="2721"/>
                  </a:cubicBezTo>
                  <a:cubicBezTo>
                    <a:pt x="2161" y="3499"/>
                    <a:pt x="2161" y="3499"/>
                    <a:pt x="2161" y="3499"/>
                  </a:cubicBezTo>
                  <a:cubicBezTo>
                    <a:pt x="2052" y="3536"/>
                    <a:pt x="1973" y="3639"/>
                    <a:pt x="1973" y="3760"/>
                  </a:cubicBezTo>
                  <a:cubicBezTo>
                    <a:pt x="1973" y="3912"/>
                    <a:pt x="2096" y="4036"/>
                    <a:pt x="2249" y="4036"/>
                  </a:cubicBezTo>
                  <a:cubicBezTo>
                    <a:pt x="2401" y="4036"/>
                    <a:pt x="2524" y="3912"/>
                    <a:pt x="2524" y="3760"/>
                  </a:cubicBezTo>
                  <a:cubicBezTo>
                    <a:pt x="2524" y="3639"/>
                    <a:pt x="2445" y="3536"/>
                    <a:pt x="2336" y="3499"/>
                  </a:cubicBezTo>
                  <a:cubicBezTo>
                    <a:pt x="2336" y="2721"/>
                    <a:pt x="2336" y="2721"/>
                    <a:pt x="2336" y="2721"/>
                  </a:cubicBezTo>
                  <a:cubicBezTo>
                    <a:pt x="2536" y="2721"/>
                    <a:pt x="2536" y="2721"/>
                    <a:pt x="2536" y="2721"/>
                  </a:cubicBezTo>
                  <a:cubicBezTo>
                    <a:pt x="2536" y="3103"/>
                    <a:pt x="2536" y="3103"/>
                    <a:pt x="2536" y="3103"/>
                  </a:cubicBezTo>
                  <a:cubicBezTo>
                    <a:pt x="2536" y="3151"/>
                    <a:pt x="2576" y="3191"/>
                    <a:pt x="2624" y="3191"/>
                  </a:cubicBezTo>
                  <a:cubicBezTo>
                    <a:pt x="2673" y="3191"/>
                    <a:pt x="2712" y="3151"/>
                    <a:pt x="2712" y="3103"/>
                  </a:cubicBezTo>
                  <a:cubicBezTo>
                    <a:pt x="2712" y="2721"/>
                    <a:pt x="2712" y="2721"/>
                    <a:pt x="2712" y="2721"/>
                  </a:cubicBezTo>
                  <a:cubicBezTo>
                    <a:pt x="2912" y="2721"/>
                    <a:pt x="2912" y="2721"/>
                    <a:pt x="2912" y="2721"/>
                  </a:cubicBezTo>
                  <a:cubicBezTo>
                    <a:pt x="2912" y="4136"/>
                    <a:pt x="2912" y="4136"/>
                    <a:pt x="2912" y="4136"/>
                  </a:cubicBezTo>
                  <a:cubicBezTo>
                    <a:pt x="2912" y="4185"/>
                    <a:pt x="2951" y="4224"/>
                    <a:pt x="3000" y="4224"/>
                  </a:cubicBezTo>
                  <a:cubicBezTo>
                    <a:pt x="3049" y="4224"/>
                    <a:pt x="3088" y="4185"/>
                    <a:pt x="3088" y="4136"/>
                  </a:cubicBezTo>
                  <a:cubicBezTo>
                    <a:pt x="3088" y="2721"/>
                    <a:pt x="3088" y="2721"/>
                    <a:pt x="3088" y="2721"/>
                  </a:cubicBezTo>
                  <a:cubicBezTo>
                    <a:pt x="3288" y="2721"/>
                    <a:pt x="3288" y="2721"/>
                    <a:pt x="3288" y="2721"/>
                  </a:cubicBezTo>
                  <a:cubicBezTo>
                    <a:pt x="3288" y="3103"/>
                    <a:pt x="3288" y="3103"/>
                    <a:pt x="3288" y="3103"/>
                  </a:cubicBezTo>
                  <a:cubicBezTo>
                    <a:pt x="3288" y="3151"/>
                    <a:pt x="3327" y="3191"/>
                    <a:pt x="3376" y="3191"/>
                  </a:cubicBezTo>
                  <a:cubicBezTo>
                    <a:pt x="3424" y="3191"/>
                    <a:pt x="3464" y="3151"/>
                    <a:pt x="3464" y="3103"/>
                  </a:cubicBezTo>
                  <a:cubicBezTo>
                    <a:pt x="3464" y="2721"/>
                    <a:pt x="3464" y="2721"/>
                    <a:pt x="3464" y="2721"/>
                  </a:cubicBezTo>
                  <a:cubicBezTo>
                    <a:pt x="3664" y="2721"/>
                    <a:pt x="3664" y="2721"/>
                    <a:pt x="3664" y="2721"/>
                  </a:cubicBezTo>
                  <a:cubicBezTo>
                    <a:pt x="3664" y="2986"/>
                    <a:pt x="3664" y="2986"/>
                    <a:pt x="3664" y="2986"/>
                  </a:cubicBezTo>
                  <a:cubicBezTo>
                    <a:pt x="3664" y="3085"/>
                    <a:pt x="3702" y="3178"/>
                    <a:pt x="3772" y="3247"/>
                  </a:cubicBezTo>
                  <a:cubicBezTo>
                    <a:pt x="4350" y="3826"/>
                    <a:pt x="4350" y="3826"/>
                    <a:pt x="4350" y="3826"/>
                  </a:cubicBezTo>
                  <a:cubicBezTo>
                    <a:pt x="4299" y="3929"/>
                    <a:pt x="4316" y="4057"/>
                    <a:pt x="4402" y="4143"/>
                  </a:cubicBezTo>
                  <a:cubicBezTo>
                    <a:pt x="4456" y="4197"/>
                    <a:pt x="4526" y="4224"/>
                    <a:pt x="4597" y="4224"/>
                  </a:cubicBezTo>
                  <a:cubicBezTo>
                    <a:pt x="4668" y="4224"/>
                    <a:pt x="4738" y="4197"/>
                    <a:pt x="4792" y="4143"/>
                  </a:cubicBezTo>
                  <a:cubicBezTo>
                    <a:pt x="4899" y="4036"/>
                    <a:pt x="4899" y="3861"/>
                    <a:pt x="4792" y="3753"/>
                  </a:cubicBezTo>
                  <a:close/>
                  <a:moveTo>
                    <a:pt x="464" y="572"/>
                  </a:moveTo>
                  <a:cubicBezTo>
                    <a:pt x="409" y="572"/>
                    <a:pt x="364" y="528"/>
                    <a:pt x="364" y="472"/>
                  </a:cubicBezTo>
                  <a:cubicBezTo>
                    <a:pt x="364" y="417"/>
                    <a:pt x="409" y="373"/>
                    <a:pt x="464" y="373"/>
                  </a:cubicBezTo>
                  <a:cubicBezTo>
                    <a:pt x="519" y="373"/>
                    <a:pt x="564" y="417"/>
                    <a:pt x="564" y="472"/>
                  </a:cubicBezTo>
                  <a:cubicBezTo>
                    <a:pt x="564" y="528"/>
                    <a:pt x="519" y="572"/>
                    <a:pt x="464" y="572"/>
                  </a:cubicBezTo>
                  <a:close/>
                  <a:moveTo>
                    <a:pt x="346" y="2892"/>
                  </a:moveTo>
                  <a:cubicBezTo>
                    <a:pt x="328" y="2911"/>
                    <a:pt x="302" y="2921"/>
                    <a:pt x="276" y="2921"/>
                  </a:cubicBezTo>
                  <a:cubicBezTo>
                    <a:pt x="249" y="2921"/>
                    <a:pt x="224" y="2911"/>
                    <a:pt x="205" y="2892"/>
                  </a:cubicBezTo>
                  <a:cubicBezTo>
                    <a:pt x="186" y="2873"/>
                    <a:pt x="176" y="2848"/>
                    <a:pt x="176" y="2821"/>
                  </a:cubicBezTo>
                  <a:cubicBezTo>
                    <a:pt x="176" y="2794"/>
                    <a:pt x="186" y="2769"/>
                    <a:pt x="205" y="2750"/>
                  </a:cubicBezTo>
                  <a:cubicBezTo>
                    <a:pt x="224" y="2731"/>
                    <a:pt x="249" y="2721"/>
                    <a:pt x="276" y="2721"/>
                  </a:cubicBezTo>
                  <a:cubicBezTo>
                    <a:pt x="302" y="2721"/>
                    <a:pt x="328" y="2731"/>
                    <a:pt x="346" y="2750"/>
                  </a:cubicBezTo>
                  <a:cubicBezTo>
                    <a:pt x="365" y="2769"/>
                    <a:pt x="376" y="2794"/>
                    <a:pt x="376" y="2821"/>
                  </a:cubicBezTo>
                  <a:cubicBezTo>
                    <a:pt x="376" y="2848"/>
                    <a:pt x="365" y="2873"/>
                    <a:pt x="346" y="2892"/>
                  </a:cubicBezTo>
                  <a:close/>
                  <a:moveTo>
                    <a:pt x="2348" y="3760"/>
                  </a:moveTo>
                  <a:cubicBezTo>
                    <a:pt x="2348" y="3815"/>
                    <a:pt x="2304" y="3860"/>
                    <a:pt x="2248" y="3860"/>
                  </a:cubicBezTo>
                  <a:cubicBezTo>
                    <a:pt x="2193" y="3860"/>
                    <a:pt x="2148" y="3815"/>
                    <a:pt x="2148" y="3760"/>
                  </a:cubicBezTo>
                  <a:cubicBezTo>
                    <a:pt x="2148" y="3705"/>
                    <a:pt x="2193" y="3660"/>
                    <a:pt x="2248" y="3660"/>
                  </a:cubicBezTo>
                  <a:cubicBezTo>
                    <a:pt x="2304" y="3660"/>
                    <a:pt x="2348" y="3705"/>
                    <a:pt x="2348" y="3760"/>
                  </a:cubicBezTo>
                  <a:close/>
                  <a:moveTo>
                    <a:pt x="4668" y="4019"/>
                  </a:moveTo>
                  <a:cubicBezTo>
                    <a:pt x="4629" y="4058"/>
                    <a:pt x="4565" y="4058"/>
                    <a:pt x="4526" y="4019"/>
                  </a:cubicBezTo>
                  <a:cubicBezTo>
                    <a:pt x="4487" y="3980"/>
                    <a:pt x="4487" y="3916"/>
                    <a:pt x="4526" y="3878"/>
                  </a:cubicBezTo>
                  <a:cubicBezTo>
                    <a:pt x="4546" y="3858"/>
                    <a:pt x="4571" y="3848"/>
                    <a:pt x="4597" y="3848"/>
                  </a:cubicBezTo>
                  <a:cubicBezTo>
                    <a:pt x="4623" y="3848"/>
                    <a:pt x="4648" y="3858"/>
                    <a:pt x="4668" y="3878"/>
                  </a:cubicBezTo>
                  <a:cubicBezTo>
                    <a:pt x="4707" y="3916"/>
                    <a:pt x="4707" y="3980"/>
                    <a:pt x="4668" y="40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9" name="Freeform 7">
              <a:extLst>
                <a:ext uri="{FF2B5EF4-FFF2-40B4-BE49-F238E27FC236}">
                  <a16:creationId xmlns:a16="http://schemas.microsoft.com/office/drawing/2014/main" xmlns="" id="{6FB3A7BD-10CB-4962-A377-137A92C0095F}"/>
                </a:ext>
              </a:extLst>
            </p:cNvPr>
            <p:cNvSpPr>
              <a:spLocks noEditPoints="1"/>
            </p:cNvSpPr>
            <p:nvPr/>
          </p:nvSpPr>
          <p:spPr bwMode="auto">
            <a:xfrm>
              <a:off x="-8915400" y="-174625"/>
              <a:ext cx="4014788" cy="4406900"/>
            </a:xfrm>
            <a:custGeom>
              <a:avLst/>
              <a:gdLst>
                <a:gd name="T0" fmla="*/ 1541 w 1866"/>
                <a:gd name="T1" fmla="*/ 393 h 2054"/>
                <a:gd name="T2" fmla="*/ 1197 w 1866"/>
                <a:gd name="T3" fmla="*/ 0 h 2054"/>
                <a:gd name="T4" fmla="*/ 669 w 1866"/>
                <a:gd name="T5" fmla="*/ 0 h 2054"/>
                <a:gd name="T6" fmla="*/ 325 w 1866"/>
                <a:gd name="T7" fmla="*/ 393 h 2054"/>
                <a:gd name="T8" fmla="*/ 92 w 1866"/>
                <a:gd name="T9" fmla="*/ 1042 h 2054"/>
                <a:gd name="T10" fmla="*/ 211 w 1866"/>
                <a:gd name="T11" fmla="*/ 1684 h 2054"/>
                <a:gd name="T12" fmla="*/ 616 w 1866"/>
                <a:gd name="T13" fmla="*/ 2054 h 2054"/>
                <a:gd name="T14" fmla="*/ 1250 w 1866"/>
                <a:gd name="T15" fmla="*/ 2054 h 2054"/>
                <a:gd name="T16" fmla="*/ 1866 w 1866"/>
                <a:gd name="T17" fmla="*/ 1356 h 2054"/>
                <a:gd name="T18" fmla="*/ 1866 w 1866"/>
                <a:gd name="T19" fmla="*/ 792 h 2054"/>
                <a:gd name="T20" fmla="*/ 1691 w 1866"/>
                <a:gd name="T21" fmla="*/ 1356 h 2054"/>
                <a:gd name="T22" fmla="*/ 1382 w 1866"/>
                <a:gd name="T23" fmla="*/ 1335 h 2054"/>
                <a:gd name="T24" fmla="*/ 1329 w 1866"/>
                <a:gd name="T25" fmla="*/ 1503 h 2054"/>
                <a:gd name="T26" fmla="*/ 1250 w 1866"/>
                <a:gd name="T27" fmla="*/ 1879 h 2054"/>
                <a:gd name="T28" fmla="*/ 1021 w 1866"/>
                <a:gd name="T29" fmla="*/ 1121 h 2054"/>
                <a:gd name="T30" fmla="*/ 1338 w 1866"/>
                <a:gd name="T31" fmla="*/ 839 h 2054"/>
                <a:gd name="T32" fmla="*/ 1021 w 1866"/>
                <a:gd name="T33" fmla="*/ 816 h 2054"/>
                <a:gd name="T34" fmla="*/ 933 w 1866"/>
                <a:gd name="T35" fmla="*/ 616 h 2054"/>
                <a:gd name="T36" fmla="*/ 845 w 1866"/>
                <a:gd name="T37" fmla="*/ 1192 h 2054"/>
                <a:gd name="T38" fmla="*/ 638 w 1866"/>
                <a:gd name="T39" fmla="*/ 1205 h 2054"/>
                <a:gd name="T40" fmla="*/ 845 w 1866"/>
                <a:gd name="T41" fmla="*/ 1497 h 2054"/>
                <a:gd name="T42" fmla="*/ 616 w 1866"/>
                <a:gd name="T43" fmla="*/ 1879 h 2054"/>
                <a:gd name="T44" fmla="*/ 441 w 1866"/>
                <a:gd name="T45" fmla="*/ 1559 h 2054"/>
                <a:gd name="T46" fmla="*/ 318 w 1866"/>
                <a:gd name="T47" fmla="*/ 1434 h 2054"/>
                <a:gd name="T48" fmla="*/ 175 w 1866"/>
                <a:gd name="T49" fmla="*/ 1309 h 2054"/>
                <a:gd name="T50" fmla="*/ 490 w 1866"/>
                <a:gd name="T51" fmla="*/ 925 h 2054"/>
                <a:gd name="T52" fmla="*/ 223 w 1866"/>
                <a:gd name="T53" fmla="*/ 925 h 2054"/>
                <a:gd name="T54" fmla="*/ 455 w 1866"/>
                <a:gd name="T55" fmla="*/ 551 h 2054"/>
                <a:gd name="T56" fmla="*/ 514 w 1866"/>
                <a:gd name="T57" fmla="*/ 531 h 2054"/>
                <a:gd name="T58" fmla="*/ 530 w 1866"/>
                <a:gd name="T59" fmla="*/ 414 h 2054"/>
                <a:gd name="T60" fmla="*/ 525 w 1866"/>
                <a:gd name="T61" fmla="*/ 407 h 2054"/>
                <a:gd name="T62" fmla="*/ 492 w 1866"/>
                <a:gd name="T63" fmla="*/ 322 h 2054"/>
                <a:gd name="T64" fmla="*/ 845 w 1866"/>
                <a:gd name="T65" fmla="*/ 322 h 2054"/>
                <a:gd name="T66" fmla="*/ 1021 w 1866"/>
                <a:gd name="T67" fmla="*/ 322 h 2054"/>
                <a:gd name="T68" fmla="*/ 1373 w 1866"/>
                <a:gd name="T69" fmla="*/ 322 h 2054"/>
                <a:gd name="T70" fmla="*/ 1216 w 1866"/>
                <a:gd name="T71" fmla="*/ 414 h 2054"/>
                <a:gd name="T72" fmla="*/ 1284 w 1866"/>
                <a:gd name="T73" fmla="*/ 576 h 2054"/>
                <a:gd name="T74" fmla="*/ 1408 w 1866"/>
                <a:gd name="T75" fmla="*/ 551 h 2054"/>
                <a:gd name="T76" fmla="*/ 1691 w 1866"/>
                <a:gd name="T77" fmla="*/ 792 h 2054"/>
                <a:gd name="T78" fmla="*/ 1508 w 1866"/>
                <a:gd name="T79" fmla="*/ 1074 h 2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66" h="2054">
                  <a:moveTo>
                    <a:pt x="1866" y="792"/>
                  </a:moveTo>
                  <a:cubicBezTo>
                    <a:pt x="1866" y="604"/>
                    <a:pt x="1729" y="445"/>
                    <a:pt x="1541" y="393"/>
                  </a:cubicBezTo>
                  <a:cubicBezTo>
                    <a:pt x="1546" y="370"/>
                    <a:pt x="1549" y="347"/>
                    <a:pt x="1549" y="322"/>
                  </a:cubicBezTo>
                  <a:cubicBezTo>
                    <a:pt x="1549" y="145"/>
                    <a:pt x="1391" y="0"/>
                    <a:pt x="1197" y="0"/>
                  </a:cubicBezTo>
                  <a:cubicBezTo>
                    <a:pt x="1092" y="0"/>
                    <a:pt x="998" y="42"/>
                    <a:pt x="933" y="109"/>
                  </a:cubicBezTo>
                  <a:cubicBezTo>
                    <a:pt x="868" y="42"/>
                    <a:pt x="774" y="0"/>
                    <a:pt x="669" y="0"/>
                  </a:cubicBezTo>
                  <a:cubicBezTo>
                    <a:pt x="475" y="0"/>
                    <a:pt x="317" y="145"/>
                    <a:pt x="317" y="322"/>
                  </a:cubicBezTo>
                  <a:cubicBezTo>
                    <a:pt x="317" y="347"/>
                    <a:pt x="320" y="370"/>
                    <a:pt x="325" y="393"/>
                  </a:cubicBezTo>
                  <a:cubicBezTo>
                    <a:pt x="137" y="445"/>
                    <a:pt x="0" y="604"/>
                    <a:pt x="0" y="792"/>
                  </a:cubicBezTo>
                  <a:cubicBezTo>
                    <a:pt x="0" y="884"/>
                    <a:pt x="32" y="971"/>
                    <a:pt x="92" y="1042"/>
                  </a:cubicBezTo>
                  <a:cubicBezTo>
                    <a:pt x="34" y="1118"/>
                    <a:pt x="0" y="1211"/>
                    <a:pt x="0" y="1309"/>
                  </a:cubicBezTo>
                  <a:cubicBezTo>
                    <a:pt x="0" y="1458"/>
                    <a:pt x="80" y="1598"/>
                    <a:pt x="211" y="1684"/>
                  </a:cubicBezTo>
                  <a:cubicBezTo>
                    <a:pt x="211" y="1684"/>
                    <a:pt x="211" y="1684"/>
                    <a:pt x="211" y="1685"/>
                  </a:cubicBezTo>
                  <a:cubicBezTo>
                    <a:pt x="211" y="1888"/>
                    <a:pt x="393" y="2054"/>
                    <a:pt x="616" y="2054"/>
                  </a:cubicBezTo>
                  <a:cubicBezTo>
                    <a:pt x="744" y="2054"/>
                    <a:pt x="859" y="1999"/>
                    <a:pt x="933" y="1914"/>
                  </a:cubicBezTo>
                  <a:cubicBezTo>
                    <a:pt x="1007" y="1999"/>
                    <a:pt x="1122" y="2054"/>
                    <a:pt x="1250" y="2054"/>
                  </a:cubicBezTo>
                  <a:cubicBezTo>
                    <a:pt x="1465" y="2054"/>
                    <a:pt x="1641" y="1901"/>
                    <a:pt x="1654" y="1707"/>
                  </a:cubicBezTo>
                  <a:cubicBezTo>
                    <a:pt x="1785" y="1632"/>
                    <a:pt x="1866" y="1499"/>
                    <a:pt x="1866" y="1356"/>
                  </a:cubicBezTo>
                  <a:cubicBezTo>
                    <a:pt x="1866" y="1250"/>
                    <a:pt x="1821" y="1150"/>
                    <a:pt x="1744" y="1074"/>
                  </a:cubicBezTo>
                  <a:cubicBezTo>
                    <a:pt x="1821" y="998"/>
                    <a:pt x="1866" y="898"/>
                    <a:pt x="1866" y="792"/>
                  </a:cubicBezTo>
                  <a:close/>
                  <a:moveTo>
                    <a:pt x="1555" y="1152"/>
                  </a:moveTo>
                  <a:cubicBezTo>
                    <a:pt x="1640" y="1196"/>
                    <a:pt x="1691" y="1273"/>
                    <a:pt x="1691" y="1356"/>
                  </a:cubicBezTo>
                  <a:cubicBezTo>
                    <a:pt x="1691" y="1418"/>
                    <a:pt x="1662" y="1477"/>
                    <a:pt x="1613" y="1521"/>
                  </a:cubicBezTo>
                  <a:cubicBezTo>
                    <a:pt x="1567" y="1435"/>
                    <a:pt x="1485" y="1367"/>
                    <a:pt x="1382" y="1335"/>
                  </a:cubicBezTo>
                  <a:cubicBezTo>
                    <a:pt x="1336" y="1320"/>
                    <a:pt x="1286" y="1346"/>
                    <a:pt x="1272" y="1392"/>
                  </a:cubicBezTo>
                  <a:cubicBezTo>
                    <a:pt x="1257" y="1439"/>
                    <a:pt x="1283" y="1488"/>
                    <a:pt x="1329" y="1503"/>
                  </a:cubicBezTo>
                  <a:cubicBezTo>
                    <a:pt x="1419" y="1531"/>
                    <a:pt x="1479" y="1604"/>
                    <a:pt x="1479" y="1685"/>
                  </a:cubicBezTo>
                  <a:cubicBezTo>
                    <a:pt x="1479" y="1792"/>
                    <a:pt x="1376" y="1879"/>
                    <a:pt x="1250" y="1879"/>
                  </a:cubicBezTo>
                  <a:cubicBezTo>
                    <a:pt x="1124" y="1879"/>
                    <a:pt x="1021" y="1792"/>
                    <a:pt x="1021" y="1685"/>
                  </a:cubicBezTo>
                  <a:cubicBezTo>
                    <a:pt x="1021" y="1121"/>
                    <a:pt x="1021" y="1121"/>
                    <a:pt x="1021" y="1121"/>
                  </a:cubicBezTo>
                  <a:cubicBezTo>
                    <a:pt x="1021" y="1014"/>
                    <a:pt x="1124" y="927"/>
                    <a:pt x="1250" y="927"/>
                  </a:cubicBezTo>
                  <a:cubicBezTo>
                    <a:pt x="1299" y="927"/>
                    <a:pt x="1338" y="888"/>
                    <a:pt x="1338" y="839"/>
                  </a:cubicBezTo>
                  <a:cubicBezTo>
                    <a:pt x="1338" y="791"/>
                    <a:pt x="1299" y="751"/>
                    <a:pt x="1250" y="751"/>
                  </a:cubicBezTo>
                  <a:cubicBezTo>
                    <a:pt x="1165" y="751"/>
                    <a:pt x="1086" y="775"/>
                    <a:pt x="1021" y="816"/>
                  </a:cubicBezTo>
                  <a:cubicBezTo>
                    <a:pt x="1021" y="704"/>
                    <a:pt x="1021" y="704"/>
                    <a:pt x="1021" y="704"/>
                  </a:cubicBezTo>
                  <a:cubicBezTo>
                    <a:pt x="1021" y="656"/>
                    <a:pt x="981" y="616"/>
                    <a:pt x="933" y="616"/>
                  </a:cubicBezTo>
                  <a:cubicBezTo>
                    <a:pt x="884" y="616"/>
                    <a:pt x="845" y="656"/>
                    <a:pt x="845" y="704"/>
                  </a:cubicBezTo>
                  <a:cubicBezTo>
                    <a:pt x="845" y="1192"/>
                    <a:pt x="845" y="1192"/>
                    <a:pt x="845" y="1192"/>
                  </a:cubicBezTo>
                  <a:cubicBezTo>
                    <a:pt x="815" y="1173"/>
                    <a:pt x="783" y="1158"/>
                    <a:pt x="748" y="1147"/>
                  </a:cubicBezTo>
                  <a:cubicBezTo>
                    <a:pt x="702" y="1133"/>
                    <a:pt x="652" y="1158"/>
                    <a:pt x="638" y="1205"/>
                  </a:cubicBezTo>
                  <a:cubicBezTo>
                    <a:pt x="623" y="1251"/>
                    <a:pt x="649" y="1300"/>
                    <a:pt x="695" y="1315"/>
                  </a:cubicBezTo>
                  <a:cubicBezTo>
                    <a:pt x="785" y="1343"/>
                    <a:pt x="845" y="1416"/>
                    <a:pt x="845" y="1497"/>
                  </a:cubicBezTo>
                  <a:cubicBezTo>
                    <a:pt x="845" y="1685"/>
                    <a:pt x="845" y="1685"/>
                    <a:pt x="845" y="1685"/>
                  </a:cubicBezTo>
                  <a:cubicBezTo>
                    <a:pt x="845" y="1792"/>
                    <a:pt x="742" y="1879"/>
                    <a:pt x="616" y="1879"/>
                  </a:cubicBezTo>
                  <a:cubicBezTo>
                    <a:pt x="490" y="1879"/>
                    <a:pt x="387" y="1792"/>
                    <a:pt x="387" y="1685"/>
                  </a:cubicBezTo>
                  <a:cubicBezTo>
                    <a:pt x="387" y="1639"/>
                    <a:pt x="406" y="1594"/>
                    <a:pt x="441" y="1559"/>
                  </a:cubicBezTo>
                  <a:cubicBezTo>
                    <a:pt x="476" y="1525"/>
                    <a:pt x="476" y="1469"/>
                    <a:pt x="442" y="1435"/>
                  </a:cubicBezTo>
                  <a:cubicBezTo>
                    <a:pt x="408" y="1400"/>
                    <a:pt x="352" y="1400"/>
                    <a:pt x="318" y="1434"/>
                  </a:cubicBezTo>
                  <a:cubicBezTo>
                    <a:pt x="296" y="1455"/>
                    <a:pt x="278" y="1478"/>
                    <a:pt x="263" y="1503"/>
                  </a:cubicBezTo>
                  <a:cubicBezTo>
                    <a:pt x="208" y="1450"/>
                    <a:pt x="175" y="1381"/>
                    <a:pt x="175" y="1309"/>
                  </a:cubicBezTo>
                  <a:cubicBezTo>
                    <a:pt x="175" y="1179"/>
                    <a:pt x="278" y="1064"/>
                    <a:pt x="424" y="1031"/>
                  </a:cubicBezTo>
                  <a:cubicBezTo>
                    <a:pt x="471" y="1020"/>
                    <a:pt x="501" y="973"/>
                    <a:pt x="490" y="925"/>
                  </a:cubicBezTo>
                  <a:cubicBezTo>
                    <a:pt x="479" y="878"/>
                    <a:pt x="432" y="848"/>
                    <a:pt x="385" y="859"/>
                  </a:cubicBezTo>
                  <a:cubicBezTo>
                    <a:pt x="326" y="873"/>
                    <a:pt x="271" y="895"/>
                    <a:pt x="223" y="925"/>
                  </a:cubicBezTo>
                  <a:cubicBezTo>
                    <a:pt x="192" y="886"/>
                    <a:pt x="175" y="840"/>
                    <a:pt x="175" y="792"/>
                  </a:cubicBezTo>
                  <a:cubicBezTo>
                    <a:pt x="175" y="660"/>
                    <a:pt x="301" y="552"/>
                    <a:pt x="455" y="551"/>
                  </a:cubicBezTo>
                  <a:cubicBezTo>
                    <a:pt x="456" y="551"/>
                    <a:pt x="457" y="551"/>
                    <a:pt x="458" y="551"/>
                  </a:cubicBezTo>
                  <a:cubicBezTo>
                    <a:pt x="478" y="551"/>
                    <a:pt x="498" y="545"/>
                    <a:pt x="514" y="531"/>
                  </a:cubicBezTo>
                  <a:cubicBezTo>
                    <a:pt x="548" y="502"/>
                    <a:pt x="555" y="454"/>
                    <a:pt x="532" y="417"/>
                  </a:cubicBezTo>
                  <a:cubicBezTo>
                    <a:pt x="531" y="416"/>
                    <a:pt x="531" y="415"/>
                    <a:pt x="530" y="414"/>
                  </a:cubicBezTo>
                  <a:cubicBezTo>
                    <a:pt x="530" y="414"/>
                    <a:pt x="529" y="413"/>
                    <a:pt x="529" y="413"/>
                  </a:cubicBezTo>
                  <a:cubicBezTo>
                    <a:pt x="528" y="411"/>
                    <a:pt x="526" y="409"/>
                    <a:pt x="525" y="407"/>
                  </a:cubicBezTo>
                  <a:cubicBezTo>
                    <a:pt x="525" y="407"/>
                    <a:pt x="525" y="407"/>
                    <a:pt x="525" y="407"/>
                  </a:cubicBezTo>
                  <a:cubicBezTo>
                    <a:pt x="510" y="389"/>
                    <a:pt x="492" y="361"/>
                    <a:pt x="492" y="322"/>
                  </a:cubicBezTo>
                  <a:cubicBezTo>
                    <a:pt x="492" y="241"/>
                    <a:pt x="572" y="175"/>
                    <a:pt x="669" y="175"/>
                  </a:cubicBezTo>
                  <a:cubicBezTo>
                    <a:pt x="766" y="175"/>
                    <a:pt x="845" y="241"/>
                    <a:pt x="845" y="322"/>
                  </a:cubicBezTo>
                  <a:cubicBezTo>
                    <a:pt x="845" y="371"/>
                    <a:pt x="884" y="410"/>
                    <a:pt x="933" y="410"/>
                  </a:cubicBezTo>
                  <a:cubicBezTo>
                    <a:pt x="982" y="410"/>
                    <a:pt x="1021" y="371"/>
                    <a:pt x="1021" y="322"/>
                  </a:cubicBezTo>
                  <a:cubicBezTo>
                    <a:pt x="1021" y="241"/>
                    <a:pt x="1100" y="175"/>
                    <a:pt x="1197" y="175"/>
                  </a:cubicBezTo>
                  <a:cubicBezTo>
                    <a:pt x="1294" y="175"/>
                    <a:pt x="1373" y="241"/>
                    <a:pt x="1373" y="322"/>
                  </a:cubicBezTo>
                  <a:cubicBezTo>
                    <a:pt x="1373" y="344"/>
                    <a:pt x="1368" y="363"/>
                    <a:pt x="1360" y="378"/>
                  </a:cubicBezTo>
                  <a:cubicBezTo>
                    <a:pt x="1310" y="382"/>
                    <a:pt x="1262" y="395"/>
                    <a:pt x="1216" y="414"/>
                  </a:cubicBezTo>
                  <a:cubicBezTo>
                    <a:pt x="1171" y="433"/>
                    <a:pt x="1150" y="484"/>
                    <a:pt x="1169" y="529"/>
                  </a:cubicBezTo>
                  <a:cubicBezTo>
                    <a:pt x="1188" y="574"/>
                    <a:pt x="1240" y="595"/>
                    <a:pt x="1284" y="576"/>
                  </a:cubicBezTo>
                  <a:cubicBezTo>
                    <a:pt x="1322" y="560"/>
                    <a:pt x="1363" y="552"/>
                    <a:pt x="1406" y="551"/>
                  </a:cubicBezTo>
                  <a:cubicBezTo>
                    <a:pt x="1407" y="551"/>
                    <a:pt x="1408" y="551"/>
                    <a:pt x="1408" y="551"/>
                  </a:cubicBezTo>
                  <a:cubicBezTo>
                    <a:pt x="1409" y="551"/>
                    <a:pt x="1410" y="551"/>
                    <a:pt x="1411" y="551"/>
                  </a:cubicBezTo>
                  <a:cubicBezTo>
                    <a:pt x="1565" y="552"/>
                    <a:pt x="1691" y="660"/>
                    <a:pt x="1691" y="792"/>
                  </a:cubicBezTo>
                  <a:cubicBezTo>
                    <a:pt x="1691" y="875"/>
                    <a:pt x="1640" y="952"/>
                    <a:pt x="1555" y="996"/>
                  </a:cubicBezTo>
                  <a:cubicBezTo>
                    <a:pt x="1526" y="1011"/>
                    <a:pt x="1508" y="1041"/>
                    <a:pt x="1508" y="1074"/>
                  </a:cubicBezTo>
                  <a:cubicBezTo>
                    <a:pt x="1508" y="1107"/>
                    <a:pt x="1526" y="1136"/>
                    <a:pt x="1555" y="115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xmlns="" val="686416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3068C9C-13B6-4095-8686-D74CA549EDB2}"/>
              </a:ext>
            </a:extLst>
          </p:cNvPr>
          <p:cNvSpPr txBox="1"/>
          <p:nvPr/>
        </p:nvSpPr>
        <p:spPr>
          <a:xfrm>
            <a:off x="477788" y="332656"/>
            <a:ext cx="11593288" cy="1938992"/>
          </a:xfrm>
          <a:prstGeom prst="rect">
            <a:avLst/>
          </a:prstGeom>
          <a:noFill/>
        </p:spPr>
        <p:txBody>
          <a:bodyPr wrap="square" rtlCol="0">
            <a:spAutoFit/>
          </a:bodyPr>
          <a:lstStyle/>
          <a:p>
            <a:r>
              <a:rPr lang="en-IN" sz="4000" b="1" dirty="0">
                <a:latin typeface="Times New Roman" panose="02020603050405020304" pitchFamily="18" charset="0"/>
                <a:cs typeface="Times New Roman" panose="02020603050405020304" pitchFamily="18" charset="0"/>
              </a:rPr>
              <a:t>MODE OF DATA COLLECTION</a:t>
            </a:r>
          </a:p>
          <a:p>
            <a:endParaRPr lang="en-IN" sz="4000" b="1" dirty="0">
              <a:latin typeface="Times New Roman" panose="02020603050405020304" pitchFamily="18" charset="0"/>
              <a:cs typeface="Times New Roman" panose="02020603050405020304" pitchFamily="18" charset="0"/>
            </a:endParaRPr>
          </a:p>
          <a:p>
            <a:endParaRPr lang="en-IN" sz="4000" b="1"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xmlns="" id="{C57D30AC-4E8E-44E1-B0EB-31F61354500C}"/>
              </a:ext>
            </a:extLst>
          </p:cNvPr>
          <p:cNvGraphicFramePr>
            <a:graphicFrameLocks noGrp="1"/>
          </p:cNvGraphicFramePr>
          <p:nvPr>
            <p:extLst>
              <p:ext uri="{D42A27DB-BD31-4B8C-83A1-F6EECF244321}">
                <p14:modId xmlns:p14="http://schemas.microsoft.com/office/powerpoint/2010/main" xmlns="" val="1516483492"/>
              </p:ext>
            </p:extLst>
          </p:nvPr>
        </p:nvGraphicFramePr>
        <p:xfrm>
          <a:off x="477788" y="1340768"/>
          <a:ext cx="10873210" cy="4176463"/>
        </p:xfrm>
        <a:graphic>
          <a:graphicData uri="http://schemas.openxmlformats.org/drawingml/2006/table">
            <a:tbl>
              <a:tblPr firstRow="1" bandRow="1">
                <a:tableStyleId>{5C22544A-7EE6-4342-B048-85BDC9FD1C3A}</a:tableStyleId>
              </a:tblPr>
              <a:tblGrid>
                <a:gridCol w="2174642">
                  <a:extLst>
                    <a:ext uri="{9D8B030D-6E8A-4147-A177-3AD203B41FA5}">
                      <a16:colId xmlns:a16="http://schemas.microsoft.com/office/drawing/2014/main" xmlns="" val="2193789425"/>
                    </a:ext>
                  </a:extLst>
                </a:gridCol>
                <a:gridCol w="2174642">
                  <a:extLst>
                    <a:ext uri="{9D8B030D-6E8A-4147-A177-3AD203B41FA5}">
                      <a16:colId xmlns:a16="http://schemas.microsoft.com/office/drawing/2014/main" xmlns="" val="1797165758"/>
                    </a:ext>
                  </a:extLst>
                </a:gridCol>
                <a:gridCol w="2174642">
                  <a:extLst>
                    <a:ext uri="{9D8B030D-6E8A-4147-A177-3AD203B41FA5}">
                      <a16:colId xmlns:a16="http://schemas.microsoft.com/office/drawing/2014/main" xmlns="" val="4064360415"/>
                    </a:ext>
                  </a:extLst>
                </a:gridCol>
                <a:gridCol w="2174642">
                  <a:extLst>
                    <a:ext uri="{9D8B030D-6E8A-4147-A177-3AD203B41FA5}">
                      <a16:colId xmlns:a16="http://schemas.microsoft.com/office/drawing/2014/main" xmlns="" val="435023711"/>
                    </a:ext>
                  </a:extLst>
                </a:gridCol>
                <a:gridCol w="2174642">
                  <a:extLst>
                    <a:ext uri="{9D8B030D-6E8A-4147-A177-3AD203B41FA5}">
                      <a16:colId xmlns:a16="http://schemas.microsoft.com/office/drawing/2014/main" xmlns="" val="2153917952"/>
                    </a:ext>
                  </a:extLst>
                </a:gridCol>
              </a:tblGrid>
              <a:tr h="963799">
                <a:tc>
                  <a:txBody>
                    <a:bodyPr/>
                    <a:lstStyle/>
                    <a:p>
                      <a:pPr algn="ctr"/>
                      <a:r>
                        <a:rPr lang="en-IN" sz="1600" dirty="0">
                          <a:latin typeface="Times New Roman" panose="02020603050405020304" pitchFamily="18" charset="0"/>
                          <a:cs typeface="Times New Roman" panose="02020603050405020304" pitchFamily="18" charset="0"/>
                        </a:rPr>
                        <a:t>PERFORMANCE MEASURE</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   DATA SOURCE</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SAMPLE SIZE</a:t>
                      </a:r>
                    </a:p>
                    <a:p>
                      <a:pPr algn="ctr"/>
                      <a:endParaRPr lang="en-IN" sz="1600" dirty="0">
                        <a:latin typeface="Times New Roman" panose="02020603050405020304" pitchFamily="18" charset="0"/>
                        <a:cs typeface="Times New Roman" panose="02020603050405020304" pitchFamily="18" charset="0"/>
                      </a:endParaRPr>
                    </a:p>
                    <a:p>
                      <a:pPr algn="l"/>
                      <a:r>
                        <a:rPr lang="en-IN" sz="1200" dirty="0">
                          <a:latin typeface="Times New Roman" panose="02020603050405020304" pitchFamily="18" charset="0"/>
                          <a:cs typeface="Times New Roman" panose="02020603050405020304" pitchFamily="18" charset="0"/>
                        </a:rPr>
                        <a:t>Before                 After </a:t>
                      </a:r>
                    </a:p>
                    <a:p>
                      <a:pPr algn="l"/>
                      <a:r>
                        <a:rPr lang="en-IN" sz="1200" dirty="0">
                          <a:latin typeface="Times New Roman" panose="02020603050405020304" pitchFamily="18" charset="0"/>
                          <a:cs typeface="Times New Roman" panose="02020603050405020304" pitchFamily="18" charset="0"/>
                        </a:rPr>
                        <a:t>Automation        </a:t>
                      </a:r>
                      <a:r>
                        <a:rPr lang="en-IN" sz="1200" dirty="0" err="1">
                          <a:latin typeface="Times New Roman" panose="02020603050405020304" pitchFamily="18" charset="0"/>
                          <a:cs typeface="Times New Roman" panose="02020603050405020304" pitchFamily="18" charset="0"/>
                        </a:rPr>
                        <a:t>Automation</a:t>
                      </a:r>
                      <a:endParaRPr lang="en-IN" sz="1200" dirty="0">
                        <a:latin typeface="Times New Roman" panose="02020603050405020304" pitchFamily="18" charset="0"/>
                        <a:cs typeface="Times New Roman" panose="02020603050405020304" pitchFamily="18" charset="0"/>
                      </a:endParaRPr>
                    </a:p>
                  </a:txBody>
                  <a:tcPr anchor="ctr"/>
                </a:tc>
                <a:tc>
                  <a:txBody>
                    <a:bodyPr/>
                    <a:lstStyle/>
                    <a:p>
                      <a:pPr algn="ctr"/>
                      <a:r>
                        <a:rPr lang="en-IN" sz="1600" dirty="0">
                          <a:latin typeface="Times New Roman" panose="02020603050405020304" pitchFamily="18" charset="0"/>
                          <a:cs typeface="Times New Roman" panose="02020603050405020304" pitchFamily="18" charset="0"/>
                        </a:rPr>
                        <a:t>WHO WILL COLLECT</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WHEN DATA WILL COLLECT</a:t>
                      </a:r>
                    </a:p>
                  </a:txBody>
                  <a:tcPr anchor="ctr"/>
                </a:tc>
                <a:extLst>
                  <a:ext uri="{0D108BD9-81ED-4DB2-BD59-A6C34878D82A}">
                    <a16:rowId xmlns:a16="http://schemas.microsoft.com/office/drawing/2014/main" xmlns="" val="2759724771"/>
                  </a:ext>
                </a:extLst>
              </a:tr>
              <a:tr h="535444">
                <a:tc>
                  <a:txBody>
                    <a:bodyPr/>
                    <a:lstStyle/>
                    <a:p>
                      <a:pPr algn="ctr"/>
                      <a:r>
                        <a:rPr lang="en-IN" sz="1600" dirty="0">
                          <a:latin typeface="Times New Roman" panose="02020603050405020304" pitchFamily="18" charset="0"/>
                          <a:cs typeface="Times New Roman" panose="02020603050405020304" pitchFamily="18" charset="0"/>
                        </a:rPr>
                        <a:t>Auto-assign</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Logs</a:t>
                      </a:r>
                    </a:p>
                  </a:txBody>
                  <a:tcPr anchor="ctr"/>
                </a:tc>
                <a:tc>
                  <a:txBody>
                    <a:bodyPr/>
                    <a:lstStyle/>
                    <a:p>
                      <a:pPr algn="l"/>
                      <a:r>
                        <a:rPr lang="en-IN" sz="1600" dirty="0">
                          <a:latin typeface="Times New Roman" panose="02020603050405020304" pitchFamily="18" charset="0"/>
                          <a:cs typeface="Times New Roman" panose="02020603050405020304" pitchFamily="18" charset="0"/>
                        </a:rPr>
                        <a:t>20169           24501</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T2 Team</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1 Nov- 30 Nov 2018</a:t>
                      </a:r>
                    </a:p>
                  </a:txBody>
                  <a:tcPr anchor="ctr"/>
                </a:tc>
                <a:extLst>
                  <a:ext uri="{0D108BD9-81ED-4DB2-BD59-A6C34878D82A}">
                    <a16:rowId xmlns:a16="http://schemas.microsoft.com/office/drawing/2014/main" xmlns="" val="751242979"/>
                  </a:ext>
                </a:extLst>
              </a:tr>
              <a:tr h="535444">
                <a:tc>
                  <a:txBody>
                    <a:bodyPr/>
                    <a:lstStyle/>
                    <a:p>
                      <a:pPr algn="ctr"/>
                      <a:r>
                        <a:rPr lang="en-IN" sz="1600" dirty="0">
                          <a:latin typeface="Times New Roman" panose="02020603050405020304" pitchFamily="18" charset="0"/>
                          <a:cs typeface="Times New Roman" panose="02020603050405020304" pitchFamily="18" charset="0"/>
                        </a:rPr>
                        <a:t>Auto-assign</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Logs</a:t>
                      </a:r>
                    </a:p>
                  </a:txBody>
                  <a:tcPr anchor="ctr"/>
                </a:tc>
                <a:tc>
                  <a:txBody>
                    <a:bodyPr/>
                    <a:lstStyle/>
                    <a:p>
                      <a:pPr algn="l"/>
                      <a:r>
                        <a:rPr lang="en-IN" sz="1600" dirty="0">
                          <a:latin typeface="Times New Roman" panose="02020603050405020304" pitchFamily="18" charset="0"/>
                          <a:cs typeface="Times New Roman" panose="02020603050405020304" pitchFamily="18" charset="0"/>
                        </a:rPr>
                        <a:t>19860           25095</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T2 Team</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1 Dec -31 Dec 2019</a:t>
                      </a:r>
                    </a:p>
                  </a:txBody>
                  <a:tcPr anchor="ctr"/>
                </a:tc>
                <a:extLst>
                  <a:ext uri="{0D108BD9-81ED-4DB2-BD59-A6C34878D82A}">
                    <a16:rowId xmlns:a16="http://schemas.microsoft.com/office/drawing/2014/main" xmlns="" val="757588812"/>
                  </a:ext>
                </a:extLst>
              </a:tr>
              <a:tr h="535444">
                <a:tc>
                  <a:txBody>
                    <a:bodyPr/>
                    <a:lstStyle/>
                    <a:p>
                      <a:pPr algn="ctr"/>
                      <a:r>
                        <a:rPr lang="en-IN" sz="1600" dirty="0">
                          <a:latin typeface="Times New Roman" panose="02020603050405020304" pitchFamily="18" charset="0"/>
                          <a:cs typeface="Times New Roman" panose="02020603050405020304" pitchFamily="18" charset="0"/>
                        </a:rPr>
                        <a:t>Auto-assign</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Logs</a:t>
                      </a:r>
                    </a:p>
                  </a:txBody>
                  <a:tcPr anchor="ctr"/>
                </a:tc>
                <a:tc>
                  <a:txBody>
                    <a:bodyPr/>
                    <a:lstStyle/>
                    <a:p>
                      <a:pPr algn="l"/>
                      <a:r>
                        <a:rPr lang="en-IN" sz="1600" dirty="0">
                          <a:latin typeface="Times New Roman" panose="02020603050405020304" pitchFamily="18" charset="0"/>
                          <a:cs typeface="Times New Roman" panose="02020603050405020304" pitchFamily="18" charset="0"/>
                        </a:rPr>
                        <a:t>21654           23168</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T2 Team</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1 Jan- 31 Jan 2019</a:t>
                      </a:r>
                    </a:p>
                  </a:txBody>
                  <a:tcPr anchor="ctr"/>
                </a:tc>
                <a:extLst>
                  <a:ext uri="{0D108BD9-81ED-4DB2-BD59-A6C34878D82A}">
                    <a16:rowId xmlns:a16="http://schemas.microsoft.com/office/drawing/2014/main" xmlns="" val="466155299"/>
                  </a:ext>
                </a:extLst>
              </a:tr>
              <a:tr h="535444">
                <a:tc>
                  <a:txBody>
                    <a:bodyPr/>
                    <a:lstStyle/>
                    <a:p>
                      <a:pPr algn="ctr"/>
                      <a:r>
                        <a:rPr lang="en-IN" sz="1600" dirty="0">
                          <a:latin typeface="Times New Roman" panose="02020603050405020304" pitchFamily="18" charset="0"/>
                          <a:cs typeface="Times New Roman" panose="02020603050405020304" pitchFamily="18" charset="0"/>
                        </a:rPr>
                        <a:t>Auto-assign</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Logs</a:t>
                      </a:r>
                    </a:p>
                  </a:txBody>
                  <a:tcPr anchor="ctr"/>
                </a:tc>
                <a:tc>
                  <a:txBody>
                    <a:bodyPr/>
                    <a:lstStyle/>
                    <a:p>
                      <a:pPr algn="l"/>
                      <a:r>
                        <a:rPr lang="en-IN" sz="1600" dirty="0">
                          <a:latin typeface="Times New Roman" panose="02020603050405020304" pitchFamily="18" charset="0"/>
                          <a:cs typeface="Times New Roman" panose="02020603050405020304" pitchFamily="18" charset="0"/>
                        </a:rPr>
                        <a:t>18900           25102</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T2 Team</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1 Feb-28 Feb 2019</a:t>
                      </a:r>
                    </a:p>
                  </a:txBody>
                  <a:tcPr anchor="ctr"/>
                </a:tc>
                <a:extLst>
                  <a:ext uri="{0D108BD9-81ED-4DB2-BD59-A6C34878D82A}">
                    <a16:rowId xmlns:a16="http://schemas.microsoft.com/office/drawing/2014/main" xmlns="" val="3719610308"/>
                  </a:ext>
                </a:extLst>
              </a:tr>
              <a:tr h="535444">
                <a:tc>
                  <a:txBody>
                    <a:bodyPr/>
                    <a:lstStyle/>
                    <a:p>
                      <a:pPr algn="ctr"/>
                      <a:r>
                        <a:rPr lang="en-IN" sz="1600" dirty="0">
                          <a:latin typeface="Times New Roman" panose="02020603050405020304" pitchFamily="18" charset="0"/>
                          <a:cs typeface="Times New Roman" panose="02020603050405020304" pitchFamily="18" charset="0"/>
                        </a:rPr>
                        <a:t>Auto-assign</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Logs</a:t>
                      </a:r>
                    </a:p>
                  </a:txBody>
                  <a:tcPr anchor="ctr"/>
                </a:tc>
                <a:tc>
                  <a:txBody>
                    <a:bodyPr/>
                    <a:lstStyle/>
                    <a:p>
                      <a:pPr algn="l"/>
                      <a:r>
                        <a:rPr lang="en-IN" sz="1600" dirty="0">
                          <a:latin typeface="Times New Roman" panose="02020603050405020304" pitchFamily="18" charset="0"/>
                          <a:cs typeface="Times New Roman" panose="02020603050405020304" pitchFamily="18" charset="0"/>
                        </a:rPr>
                        <a:t>22409           22016</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T2 Team</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1 Mar-31 Mar 2019</a:t>
                      </a:r>
                    </a:p>
                  </a:txBody>
                  <a:tcPr anchor="ctr"/>
                </a:tc>
                <a:extLst>
                  <a:ext uri="{0D108BD9-81ED-4DB2-BD59-A6C34878D82A}">
                    <a16:rowId xmlns:a16="http://schemas.microsoft.com/office/drawing/2014/main" xmlns="" val="4180534370"/>
                  </a:ext>
                </a:extLst>
              </a:tr>
              <a:tr h="535444">
                <a:tc>
                  <a:txBody>
                    <a:bodyPr/>
                    <a:lstStyle/>
                    <a:p>
                      <a:pPr algn="ctr"/>
                      <a:r>
                        <a:rPr lang="en-IN" sz="1600" dirty="0">
                          <a:latin typeface="Times New Roman" panose="02020603050405020304" pitchFamily="18" charset="0"/>
                          <a:cs typeface="Times New Roman" panose="02020603050405020304" pitchFamily="18" charset="0"/>
                        </a:rPr>
                        <a:t>Auto-assign</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Logs</a:t>
                      </a:r>
                    </a:p>
                  </a:txBody>
                  <a:tcPr anchor="ctr"/>
                </a:tc>
                <a:tc>
                  <a:txBody>
                    <a:bodyPr/>
                    <a:lstStyle/>
                    <a:p>
                      <a:pPr algn="l"/>
                      <a:r>
                        <a:rPr lang="en-IN" sz="1600" dirty="0">
                          <a:latin typeface="Times New Roman" panose="02020603050405020304" pitchFamily="18" charset="0"/>
                          <a:cs typeface="Times New Roman" panose="02020603050405020304" pitchFamily="18" charset="0"/>
                        </a:rPr>
                        <a:t>22301            23156</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T2 Team</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1 Apr- 30 Apr 2019</a:t>
                      </a:r>
                    </a:p>
                  </a:txBody>
                  <a:tcPr anchor="ctr"/>
                </a:tc>
                <a:extLst>
                  <a:ext uri="{0D108BD9-81ED-4DB2-BD59-A6C34878D82A}">
                    <a16:rowId xmlns:a16="http://schemas.microsoft.com/office/drawing/2014/main" xmlns="" val="2692054775"/>
                  </a:ext>
                </a:extLst>
              </a:tr>
            </a:tbl>
          </a:graphicData>
        </a:graphic>
      </p:graphicFrame>
      <p:cxnSp>
        <p:nvCxnSpPr>
          <p:cNvPr id="5" name="Straight Connector 4">
            <a:extLst>
              <a:ext uri="{FF2B5EF4-FFF2-40B4-BE49-F238E27FC236}">
                <a16:creationId xmlns:a16="http://schemas.microsoft.com/office/drawing/2014/main" xmlns="" id="{D3574CE0-2E06-4DBD-BC0D-8ADDCE5024F2}"/>
              </a:ext>
            </a:extLst>
          </p:cNvPr>
          <p:cNvCxnSpPr>
            <a:cxnSpLocks/>
            <a:endCxn id="3" idx="2"/>
          </p:cNvCxnSpPr>
          <p:nvPr/>
        </p:nvCxnSpPr>
        <p:spPr>
          <a:xfrm>
            <a:off x="5914393" y="2348880"/>
            <a:ext cx="0" cy="316835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963B9E87-16F9-447C-8E3A-5B5E38DE71A5}"/>
              </a:ext>
            </a:extLst>
          </p:cNvPr>
          <p:cNvCxnSpPr/>
          <p:nvPr/>
        </p:nvCxnSpPr>
        <p:spPr>
          <a:xfrm>
            <a:off x="4798269" y="1844824"/>
            <a:ext cx="22322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FCC53E37-7AAD-4D7A-8E6B-766ECA108E05}"/>
              </a:ext>
            </a:extLst>
          </p:cNvPr>
          <p:cNvCxnSpPr>
            <a:cxnSpLocks/>
          </p:cNvCxnSpPr>
          <p:nvPr/>
        </p:nvCxnSpPr>
        <p:spPr>
          <a:xfrm>
            <a:off x="5914393" y="1844824"/>
            <a:ext cx="0" cy="5040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6875173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DD82B2-4BFE-46EF-917E-8100ACF99BC2}"/>
              </a:ext>
            </a:extLst>
          </p:cNvPr>
          <p:cNvSpPr>
            <a:spLocks noGrp="1"/>
          </p:cNvSpPr>
          <p:nvPr>
            <p:ph type="title"/>
          </p:nvPr>
        </p:nvSpPr>
        <p:spPr>
          <a:xfrm>
            <a:off x="405780" y="1052736"/>
            <a:ext cx="10969943" cy="711081"/>
          </a:xfrm>
        </p:spPr>
        <p:txBody>
          <a:bodyPr>
            <a:noAutofit/>
          </a:bodyPr>
          <a:lstStyle/>
          <a:p>
            <a:r>
              <a:rPr lang="en-IN" sz="2000" b="1" dirty="0">
                <a:latin typeface="Times New Roman" panose="02020603050405020304" pitchFamily="18" charset="0"/>
                <a:cs typeface="Times New Roman" panose="02020603050405020304" pitchFamily="18" charset="0"/>
              </a:rPr>
              <a:t>QUESTIONNARIE:-</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Information regarding the smoothness of the auto assign feature was collected from the 45</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respondents through questionnaire.</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37 Radiologists</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 6 Coordinators</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 2 PACS administrators</a:t>
            </a:r>
            <a:br>
              <a:rPr lang="en-US" sz="16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xmlns="" id="{FFD4C4C9-E313-4162-B9DA-DB93C06A8540}"/>
              </a:ext>
            </a:extLst>
          </p:cNvPr>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477788" y="2565400"/>
            <a:ext cx="4525603" cy="4292600"/>
          </a:xfrm>
          <a:ln w="19050">
            <a:solidFill>
              <a:schemeClr val="tx1"/>
            </a:solidFill>
          </a:ln>
          <a:effectLst>
            <a:softEdge rad="0"/>
          </a:effectLst>
        </p:spPr>
      </p:pic>
      <p:pic>
        <p:nvPicPr>
          <p:cNvPr id="8" name="Content Placeholder 7">
            <a:extLst>
              <a:ext uri="{FF2B5EF4-FFF2-40B4-BE49-F238E27FC236}">
                <a16:creationId xmlns:a16="http://schemas.microsoft.com/office/drawing/2014/main" xmlns="" id="{C937A85E-3726-4CAF-BE4D-F57D88E86555}"/>
              </a:ext>
            </a:extLst>
          </p:cNvPr>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6094412" y="2332037"/>
            <a:ext cx="4781242" cy="4525963"/>
          </a:xfrm>
          <a:ln w="19050">
            <a:solidFill>
              <a:schemeClr val="tx1"/>
            </a:solidFill>
          </a:ln>
        </p:spPr>
      </p:pic>
    </p:spTree>
    <p:extLst>
      <p:ext uri="{BB962C8B-B14F-4D97-AF65-F5344CB8AC3E}">
        <p14:creationId xmlns:p14="http://schemas.microsoft.com/office/powerpoint/2010/main" xmlns="" val="23299748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BB394FEC-5C13-4C9A-9E2F-12FB41675DF9}"/>
              </a:ext>
            </a:extLst>
          </p:cNvPr>
          <p:cNvSpPr>
            <a:spLocks noGrp="1"/>
          </p:cNvSpPr>
          <p:nvPr>
            <p:ph type="title"/>
          </p:nvPr>
        </p:nvSpPr>
        <p:spPr/>
        <p:txBody>
          <a:bodyPr/>
          <a:lstStyle/>
          <a:p>
            <a:r>
              <a:rPr lang="en-IN" sz="4000" b="1" dirty="0">
                <a:latin typeface="Times New Roman" panose="02020603050405020304" pitchFamily="18" charset="0"/>
                <a:cs typeface="Times New Roman" panose="02020603050405020304" pitchFamily="18" charset="0"/>
              </a:rPr>
              <a:t>PROJECT MANAGEMENT LIFE CYCLE</a:t>
            </a:r>
            <a:endParaRPr lang="en-IN" sz="40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xmlns="" id="{E2FB40EF-C4C1-4AA3-AF03-E85548D24D35}"/>
              </a:ext>
            </a:extLst>
          </p:cNvPr>
          <p:cNvSpPr>
            <a:spLocks noGrp="1"/>
          </p:cNvSpPr>
          <p:nvPr>
            <p:ph type="ftr" sz="quarter" idx="11"/>
          </p:nvPr>
        </p:nvSpPr>
        <p:spPr/>
        <p:txBody>
          <a:bodyPr/>
          <a:lstStyle/>
          <a:p>
            <a:r>
              <a:rPr lang="en-US"/>
              <a:t>companyname.com</a:t>
            </a:r>
            <a:endParaRPr lang="en-US" dirty="0"/>
          </a:p>
        </p:txBody>
      </p:sp>
      <p:sp>
        <p:nvSpPr>
          <p:cNvPr id="5" name="Slide Number Placeholder 4">
            <a:extLst>
              <a:ext uri="{FF2B5EF4-FFF2-40B4-BE49-F238E27FC236}">
                <a16:creationId xmlns:a16="http://schemas.microsoft.com/office/drawing/2014/main" xmlns="" id="{CD1E9261-2C31-44E7-A17A-B9A46020D0A1}"/>
              </a:ext>
            </a:extLst>
          </p:cNvPr>
          <p:cNvSpPr>
            <a:spLocks noGrp="1"/>
          </p:cNvSpPr>
          <p:nvPr>
            <p:ph type="sldNum" sz="quarter" idx="12"/>
          </p:nvPr>
        </p:nvSpPr>
        <p:spPr/>
        <p:txBody>
          <a:bodyPr/>
          <a:lstStyle/>
          <a:p>
            <a:fld id="{96E69268-9C8B-4EBF-A9EE-DC5DC2D48DC3}" type="slidenum">
              <a:rPr lang="en-US" smtClean="0"/>
              <a:pPr/>
              <a:t>12</a:t>
            </a:fld>
            <a:endParaRPr lang="en-US" dirty="0"/>
          </a:p>
        </p:txBody>
      </p:sp>
      <p:sp>
        <p:nvSpPr>
          <p:cNvPr id="2" name="Diamond 1">
            <a:extLst>
              <a:ext uri="{FF2B5EF4-FFF2-40B4-BE49-F238E27FC236}">
                <a16:creationId xmlns:a16="http://schemas.microsoft.com/office/drawing/2014/main" xmlns="" id="{D68229F1-B1EA-4F33-8B63-E404BC9147FB}"/>
              </a:ext>
            </a:extLst>
          </p:cNvPr>
          <p:cNvSpPr/>
          <p:nvPr/>
        </p:nvSpPr>
        <p:spPr>
          <a:xfrm>
            <a:off x="1018736" y="2518965"/>
            <a:ext cx="1455183" cy="1455183"/>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latin typeface="Open Sans" panose="020B0606030504020204" pitchFamily="34" charset="0"/>
                <a:ea typeface="Open Sans" panose="020B0606030504020204" pitchFamily="34" charset="0"/>
                <a:cs typeface="Open Sans" panose="020B0606030504020204" pitchFamily="34" charset="0"/>
              </a:rPr>
              <a:t>01</a:t>
            </a:r>
          </a:p>
        </p:txBody>
      </p:sp>
      <p:sp>
        <p:nvSpPr>
          <p:cNvPr id="20" name="Diamond 19">
            <a:extLst>
              <a:ext uri="{FF2B5EF4-FFF2-40B4-BE49-F238E27FC236}">
                <a16:creationId xmlns:a16="http://schemas.microsoft.com/office/drawing/2014/main" xmlns="" id="{CF7B19BB-5927-4BBF-BCE5-0CD42B2AF479}"/>
              </a:ext>
            </a:extLst>
          </p:cNvPr>
          <p:cNvSpPr/>
          <p:nvPr/>
        </p:nvSpPr>
        <p:spPr>
          <a:xfrm>
            <a:off x="2981126" y="2806142"/>
            <a:ext cx="2149223" cy="2149223"/>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800" b="1" dirty="0">
                <a:latin typeface="Open Sans" panose="020B0606030504020204" pitchFamily="34" charset="0"/>
                <a:ea typeface="Open Sans" panose="020B0606030504020204" pitchFamily="34" charset="0"/>
                <a:cs typeface="Open Sans" panose="020B0606030504020204" pitchFamily="34" charset="0"/>
              </a:rPr>
              <a:t>02</a:t>
            </a:r>
          </a:p>
        </p:txBody>
      </p:sp>
      <p:sp>
        <p:nvSpPr>
          <p:cNvPr id="21" name="Diamond 20">
            <a:extLst>
              <a:ext uri="{FF2B5EF4-FFF2-40B4-BE49-F238E27FC236}">
                <a16:creationId xmlns:a16="http://schemas.microsoft.com/office/drawing/2014/main" xmlns="" id="{4C5B01FC-1B45-4B9E-B8EF-CECFED298DBE}"/>
              </a:ext>
            </a:extLst>
          </p:cNvPr>
          <p:cNvSpPr/>
          <p:nvPr/>
        </p:nvSpPr>
        <p:spPr>
          <a:xfrm>
            <a:off x="5837431" y="2347192"/>
            <a:ext cx="1455183" cy="1455183"/>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latin typeface="Open Sans" panose="020B0606030504020204" pitchFamily="34" charset="0"/>
                <a:ea typeface="Open Sans" panose="020B0606030504020204" pitchFamily="34" charset="0"/>
                <a:cs typeface="Open Sans" panose="020B0606030504020204" pitchFamily="34" charset="0"/>
              </a:rPr>
              <a:t>03</a:t>
            </a:r>
          </a:p>
        </p:txBody>
      </p:sp>
      <p:sp>
        <p:nvSpPr>
          <p:cNvPr id="23" name="Diamond 22">
            <a:extLst>
              <a:ext uri="{FF2B5EF4-FFF2-40B4-BE49-F238E27FC236}">
                <a16:creationId xmlns:a16="http://schemas.microsoft.com/office/drawing/2014/main" xmlns="" id="{F49D412E-1598-47B4-93BC-617C7DCA4175}"/>
              </a:ext>
            </a:extLst>
          </p:cNvPr>
          <p:cNvSpPr/>
          <p:nvPr/>
        </p:nvSpPr>
        <p:spPr>
          <a:xfrm>
            <a:off x="7769863" y="2957338"/>
            <a:ext cx="1455183" cy="1455183"/>
          </a:xfrm>
          <a:prstGeom prst="diamon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latin typeface="Open Sans" panose="020B0606030504020204" pitchFamily="34" charset="0"/>
                <a:ea typeface="Open Sans" panose="020B0606030504020204" pitchFamily="34" charset="0"/>
                <a:cs typeface="Open Sans" panose="020B0606030504020204" pitchFamily="34" charset="0"/>
              </a:rPr>
              <a:t>04</a:t>
            </a:r>
          </a:p>
        </p:txBody>
      </p:sp>
      <p:cxnSp>
        <p:nvCxnSpPr>
          <p:cNvPr id="25" name="Straight Connector 24">
            <a:extLst>
              <a:ext uri="{FF2B5EF4-FFF2-40B4-BE49-F238E27FC236}">
                <a16:creationId xmlns:a16="http://schemas.microsoft.com/office/drawing/2014/main" xmlns="" id="{F643FFB4-D5C5-4B4E-BD28-FCC0704B5BC8}"/>
              </a:ext>
            </a:extLst>
          </p:cNvPr>
          <p:cNvCxnSpPr/>
          <p:nvPr/>
        </p:nvCxnSpPr>
        <p:spPr>
          <a:xfrm>
            <a:off x="2576627" y="3392178"/>
            <a:ext cx="287221" cy="287221"/>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ADE007AC-57D1-4AE7-B316-D78D41C6FA07}"/>
              </a:ext>
            </a:extLst>
          </p:cNvPr>
          <p:cNvCxnSpPr>
            <a:cxnSpLocks/>
          </p:cNvCxnSpPr>
          <p:nvPr/>
        </p:nvCxnSpPr>
        <p:spPr>
          <a:xfrm flipH="1">
            <a:off x="5242268" y="3235260"/>
            <a:ext cx="496307" cy="496308"/>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CCF2B0BA-EDAE-40C8-82E5-CF9F64D4F8C0}"/>
              </a:ext>
            </a:extLst>
          </p:cNvPr>
          <p:cNvCxnSpPr/>
          <p:nvPr/>
        </p:nvCxnSpPr>
        <p:spPr>
          <a:xfrm>
            <a:off x="7383758" y="3222360"/>
            <a:ext cx="287221" cy="287221"/>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xmlns="" id="{B9C74801-FA5F-42C9-8DC4-CAF211D9D4ED}"/>
              </a:ext>
            </a:extLst>
          </p:cNvPr>
          <p:cNvSpPr txBox="1"/>
          <p:nvPr/>
        </p:nvSpPr>
        <p:spPr>
          <a:xfrm>
            <a:off x="4055737" y="5080991"/>
            <a:ext cx="2752848" cy="360420"/>
          </a:xfrm>
          <a:prstGeom prst="rect">
            <a:avLst/>
          </a:prstGeom>
          <a:noFill/>
        </p:spPr>
        <p:txBody>
          <a:bodyPr wrap="square" lIns="0" rIns="0" rtlCol="0" anchor="t">
            <a:spAutoFit/>
          </a:bodyPr>
          <a:lstStyle/>
          <a:p>
            <a:pPr>
              <a:lnSpc>
                <a:spcPct val="120000"/>
              </a:lnSpc>
            </a:pP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PLANNING PHASE</a:t>
            </a:r>
          </a:p>
        </p:txBody>
      </p:sp>
      <p:sp>
        <p:nvSpPr>
          <p:cNvPr id="30" name="TextBox 29">
            <a:extLst>
              <a:ext uri="{FF2B5EF4-FFF2-40B4-BE49-F238E27FC236}">
                <a16:creationId xmlns:a16="http://schemas.microsoft.com/office/drawing/2014/main" xmlns="" id="{33C05632-2416-442B-9B31-71E443F9C78E}"/>
              </a:ext>
            </a:extLst>
          </p:cNvPr>
          <p:cNvSpPr txBox="1"/>
          <p:nvPr/>
        </p:nvSpPr>
        <p:spPr>
          <a:xfrm>
            <a:off x="6565022" y="1505589"/>
            <a:ext cx="2752848" cy="360420"/>
          </a:xfrm>
          <a:prstGeom prst="rect">
            <a:avLst/>
          </a:prstGeom>
          <a:noFill/>
        </p:spPr>
        <p:txBody>
          <a:bodyPr wrap="square" lIns="0" rIns="0" rtlCol="0" anchor="t">
            <a:spAutoFit/>
          </a:bodyPr>
          <a:lstStyle/>
          <a:p>
            <a:pPr>
              <a:lnSpc>
                <a:spcPct val="120000"/>
              </a:lnSpc>
            </a:pP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IMPLEMENTATION PHASE</a:t>
            </a:r>
          </a:p>
        </p:txBody>
      </p:sp>
      <p:sp>
        <p:nvSpPr>
          <p:cNvPr id="31" name="TextBox 30">
            <a:extLst>
              <a:ext uri="{FF2B5EF4-FFF2-40B4-BE49-F238E27FC236}">
                <a16:creationId xmlns:a16="http://schemas.microsoft.com/office/drawing/2014/main" xmlns="" id="{CE2DB87A-ABAB-415A-BFAE-0A3E711E4332}"/>
              </a:ext>
            </a:extLst>
          </p:cNvPr>
          <p:cNvSpPr txBox="1"/>
          <p:nvPr/>
        </p:nvSpPr>
        <p:spPr>
          <a:xfrm>
            <a:off x="8508900" y="4624152"/>
            <a:ext cx="2661188" cy="360420"/>
          </a:xfrm>
          <a:prstGeom prst="rect">
            <a:avLst/>
          </a:prstGeom>
          <a:noFill/>
        </p:spPr>
        <p:txBody>
          <a:bodyPr wrap="square" lIns="0" rIns="0" rtlCol="0" anchor="t">
            <a:spAutoFit/>
          </a:bodyPr>
          <a:lstStyle/>
          <a:p>
            <a:pPr>
              <a:lnSpc>
                <a:spcPct val="120000"/>
              </a:lnSpc>
            </a:pP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EXECUTION PHASE </a:t>
            </a:r>
          </a:p>
        </p:txBody>
      </p:sp>
      <p:sp>
        <p:nvSpPr>
          <p:cNvPr id="32" name="TextBox 31">
            <a:extLst>
              <a:ext uri="{FF2B5EF4-FFF2-40B4-BE49-F238E27FC236}">
                <a16:creationId xmlns:a16="http://schemas.microsoft.com/office/drawing/2014/main" xmlns="" id="{E324C461-DA09-457A-9012-AF0CE4DD1B0F}"/>
              </a:ext>
            </a:extLst>
          </p:cNvPr>
          <p:cNvSpPr txBox="1"/>
          <p:nvPr/>
        </p:nvSpPr>
        <p:spPr>
          <a:xfrm>
            <a:off x="1746327" y="1618467"/>
            <a:ext cx="2752848" cy="360420"/>
          </a:xfrm>
          <a:prstGeom prst="rect">
            <a:avLst/>
          </a:prstGeom>
          <a:noFill/>
        </p:spPr>
        <p:txBody>
          <a:bodyPr wrap="square" lIns="0" rIns="0" rtlCol="0" anchor="t">
            <a:spAutoFit/>
          </a:bodyPr>
          <a:lstStyle/>
          <a:p>
            <a:pPr>
              <a:lnSpc>
                <a:spcPct val="120000"/>
              </a:lnSpc>
            </a:pP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INITIATION PHASE</a:t>
            </a:r>
          </a:p>
        </p:txBody>
      </p:sp>
      <p:sp>
        <p:nvSpPr>
          <p:cNvPr id="16" name="Diamond 15">
            <a:extLst>
              <a:ext uri="{FF2B5EF4-FFF2-40B4-BE49-F238E27FC236}">
                <a16:creationId xmlns:a16="http://schemas.microsoft.com/office/drawing/2014/main" xmlns="" id="{F288A57B-BC99-42BA-9C32-CB6F235D08F4}"/>
              </a:ext>
            </a:extLst>
          </p:cNvPr>
          <p:cNvSpPr/>
          <p:nvPr/>
        </p:nvSpPr>
        <p:spPr>
          <a:xfrm>
            <a:off x="1018735" y="2507668"/>
            <a:ext cx="1455183" cy="1455183"/>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latin typeface="Open Sans" panose="020B0606030504020204" pitchFamily="34" charset="0"/>
                <a:ea typeface="Open Sans" panose="020B0606030504020204" pitchFamily="34" charset="0"/>
                <a:cs typeface="Open Sans" panose="020B0606030504020204" pitchFamily="34" charset="0"/>
              </a:rPr>
              <a:t>01</a:t>
            </a:r>
          </a:p>
        </p:txBody>
      </p:sp>
    </p:spTree>
    <p:extLst>
      <p:ext uri="{BB962C8B-B14F-4D97-AF65-F5344CB8AC3E}">
        <p14:creationId xmlns:p14="http://schemas.microsoft.com/office/powerpoint/2010/main" xmlns="" val="5448753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6CBE50-3017-4CB3-8DB6-99A37590D192}"/>
              </a:ext>
            </a:extLst>
          </p:cNvPr>
          <p:cNvSpPr>
            <a:spLocks noGrp="1"/>
          </p:cNvSpPr>
          <p:nvPr>
            <p:ph type="title"/>
          </p:nvPr>
        </p:nvSpPr>
        <p:spPr>
          <a:xfrm>
            <a:off x="2133972" y="332656"/>
            <a:ext cx="9445411" cy="711081"/>
          </a:xfrm>
        </p:spPr>
        <p:txBody>
          <a:bodyPr/>
          <a:lstStyle/>
          <a:p>
            <a:r>
              <a:rPr lang="en-IN" sz="4000" b="1" dirty="0">
                <a:latin typeface="Times New Roman" panose="02020603050405020304" pitchFamily="18" charset="0"/>
                <a:cs typeface="Times New Roman" panose="02020603050405020304" pitchFamily="18" charset="0"/>
              </a:rPr>
              <a:t>INITIATION PHASE</a:t>
            </a:r>
          </a:p>
        </p:txBody>
      </p:sp>
      <p:sp>
        <p:nvSpPr>
          <p:cNvPr id="7" name="Diamond 6">
            <a:extLst>
              <a:ext uri="{FF2B5EF4-FFF2-40B4-BE49-F238E27FC236}">
                <a16:creationId xmlns:a16="http://schemas.microsoft.com/office/drawing/2014/main" xmlns="" id="{7F786250-0696-4D79-A010-E8C0C6D6B2D1}"/>
              </a:ext>
            </a:extLst>
          </p:cNvPr>
          <p:cNvSpPr/>
          <p:nvPr/>
        </p:nvSpPr>
        <p:spPr>
          <a:xfrm>
            <a:off x="477788" y="116632"/>
            <a:ext cx="1455183" cy="1455183"/>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latin typeface="Open Sans" panose="020B0606030504020204" pitchFamily="34" charset="0"/>
                <a:ea typeface="Open Sans" panose="020B0606030504020204" pitchFamily="34" charset="0"/>
                <a:cs typeface="Open Sans" panose="020B0606030504020204" pitchFamily="34" charset="0"/>
              </a:rPr>
              <a:t>01</a:t>
            </a:r>
          </a:p>
        </p:txBody>
      </p:sp>
      <p:sp>
        <p:nvSpPr>
          <p:cNvPr id="8" name="TextBox 7">
            <a:extLst>
              <a:ext uri="{FF2B5EF4-FFF2-40B4-BE49-F238E27FC236}">
                <a16:creationId xmlns:a16="http://schemas.microsoft.com/office/drawing/2014/main" xmlns="" id="{25EBF876-99C1-47AD-B94C-79B35FAD30BB}"/>
              </a:ext>
            </a:extLst>
          </p:cNvPr>
          <p:cNvSpPr txBox="1"/>
          <p:nvPr/>
        </p:nvSpPr>
        <p:spPr>
          <a:xfrm>
            <a:off x="379310" y="1628800"/>
            <a:ext cx="11173603" cy="107721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 In this phase the goal and scope of the project is decided and decisions are made regarding who will carry out the project, who will be the stakeholders in the project and forming the budget of the project implementation.</a:t>
            </a:r>
          </a:p>
          <a:p>
            <a:endParaRPr lang="en-US" sz="1600" dirty="0">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xmlns="" id="{4B29BA24-8F16-44B7-A949-0898F0267CC1}"/>
              </a:ext>
            </a:extLst>
          </p:cNvPr>
          <p:cNvGraphicFramePr>
            <a:graphicFrameLocks noGrp="1"/>
          </p:cNvGraphicFramePr>
          <p:nvPr>
            <p:extLst>
              <p:ext uri="{D42A27DB-BD31-4B8C-83A1-F6EECF244321}">
                <p14:modId xmlns:p14="http://schemas.microsoft.com/office/powerpoint/2010/main" xmlns="" val="2959137068"/>
              </p:ext>
            </p:extLst>
          </p:nvPr>
        </p:nvGraphicFramePr>
        <p:xfrm>
          <a:off x="477788" y="2413630"/>
          <a:ext cx="11075125" cy="4316521"/>
        </p:xfrm>
        <a:graphic>
          <a:graphicData uri="http://schemas.openxmlformats.org/drawingml/2006/table">
            <a:tbl>
              <a:tblPr firstRow="1" bandRow="1">
                <a:tableStyleId>{5C22544A-7EE6-4342-B048-85BDC9FD1C3A}</a:tableStyleId>
              </a:tblPr>
              <a:tblGrid>
                <a:gridCol w="11075125">
                  <a:extLst>
                    <a:ext uri="{9D8B030D-6E8A-4147-A177-3AD203B41FA5}">
                      <a16:colId xmlns:a16="http://schemas.microsoft.com/office/drawing/2014/main" xmlns="" val="1256759783"/>
                    </a:ext>
                  </a:extLst>
                </a:gridCol>
              </a:tblGrid>
              <a:tr h="413931">
                <a:tc>
                  <a:txBody>
                    <a:bodyPr/>
                    <a:lstStyle/>
                    <a:p>
                      <a:r>
                        <a:rPr lang="en-IN" sz="1600" dirty="0">
                          <a:solidFill>
                            <a:schemeClr val="tx1"/>
                          </a:solidFill>
                          <a:latin typeface="Times New Roman" panose="02020603050405020304" pitchFamily="18" charset="0"/>
                          <a:cs typeface="Times New Roman" panose="02020603050405020304" pitchFamily="18" charset="0"/>
                        </a:rPr>
                        <a:t>PROJECT TITLE:- </a:t>
                      </a:r>
                      <a:r>
                        <a:rPr lang="en-US" sz="1600" dirty="0">
                          <a:latin typeface="Times New Roman" panose="02020603050405020304" pitchFamily="18" charset="0"/>
                          <a:cs typeface="Times New Roman" panose="02020603050405020304" pitchFamily="18" charset="0"/>
                        </a:rPr>
                        <a:t>CONCIERGE RIS/PACS WORKFLOW AUTOMATION IN EMERGENCY  REPORTING</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204906082"/>
                  </a:ext>
                </a:extLst>
              </a:tr>
              <a:tr h="303549">
                <a:tc>
                  <a:txBody>
                    <a:bodyPr/>
                    <a:lstStyle/>
                    <a:p>
                      <a:r>
                        <a:rPr lang="en-IN" sz="1600" b="1" dirty="0">
                          <a:solidFill>
                            <a:schemeClr val="tx1"/>
                          </a:solidFill>
                          <a:latin typeface="Times New Roman" panose="02020603050405020304" pitchFamily="18" charset="0"/>
                          <a:cs typeface="Times New Roman" panose="02020603050405020304" pitchFamily="18" charset="0"/>
                        </a:rPr>
                        <a:t>PROJECT START DATE- </a:t>
                      </a:r>
                      <a:r>
                        <a:rPr lang="en-IN" sz="1600" dirty="0">
                          <a:latin typeface="Times New Roman" panose="02020603050405020304" pitchFamily="18" charset="0"/>
                          <a:cs typeface="Times New Roman" panose="02020603050405020304" pitchFamily="18" charset="0"/>
                        </a:rPr>
                        <a:t>1 November 2018                                                                    </a:t>
                      </a:r>
                      <a:r>
                        <a:rPr lang="en-IN" sz="1600" b="1" dirty="0">
                          <a:latin typeface="Times New Roman" panose="02020603050405020304" pitchFamily="18" charset="0"/>
                          <a:cs typeface="Times New Roman" panose="02020603050405020304" pitchFamily="18" charset="0"/>
                        </a:rPr>
                        <a:t>PROJECT END DATE- </a:t>
                      </a:r>
                      <a:r>
                        <a:rPr lang="en-IN" sz="1600" dirty="0">
                          <a:latin typeface="Times New Roman" panose="02020603050405020304" pitchFamily="18" charset="0"/>
                          <a:cs typeface="Times New Roman" panose="02020603050405020304" pitchFamily="18" charset="0"/>
                        </a:rPr>
                        <a:t>31 April 2019</a:t>
                      </a:r>
                    </a:p>
                  </a:txBody>
                  <a:tcPr/>
                </a:tc>
                <a:extLst>
                  <a:ext uri="{0D108BD9-81ED-4DB2-BD59-A6C34878D82A}">
                    <a16:rowId xmlns:a16="http://schemas.microsoft.com/office/drawing/2014/main" xmlns="" val="2981303826"/>
                  </a:ext>
                </a:extLst>
              </a:tr>
              <a:tr h="413931">
                <a:tc>
                  <a:txBody>
                    <a:bodyPr/>
                    <a:lstStyle/>
                    <a:p>
                      <a:r>
                        <a:rPr lang="en-IN" sz="1600" b="1" dirty="0">
                          <a:solidFill>
                            <a:schemeClr val="tx1"/>
                          </a:solidFill>
                          <a:latin typeface="Times New Roman" panose="02020603050405020304" pitchFamily="18" charset="0"/>
                          <a:cs typeface="Times New Roman" panose="02020603050405020304" pitchFamily="18" charset="0"/>
                        </a:rPr>
                        <a:t>BUDGET INFORMATION</a:t>
                      </a:r>
                      <a:r>
                        <a:rPr lang="en-IN" dirty="0"/>
                        <a:t>:- </a:t>
                      </a:r>
                      <a:r>
                        <a:rPr lang="en-IN" sz="1600" dirty="0">
                          <a:latin typeface="Times New Roman" panose="02020603050405020304" pitchFamily="18" charset="0"/>
                          <a:cs typeface="Times New Roman" panose="02020603050405020304" pitchFamily="18" charset="0"/>
                        </a:rPr>
                        <a:t>Can’t be disclosed</a:t>
                      </a:r>
                      <a:endParaRPr lang="en-IN"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44522773"/>
                  </a:ext>
                </a:extLst>
              </a:tr>
              <a:tr h="303549">
                <a:tc>
                  <a:txBody>
                    <a:bodyPr/>
                    <a:lstStyle/>
                    <a:p>
                      <a:r>
                        <a:rPr lang="en-IN" sz="1600" b="1" dirty="0">
                          <a:latin typeface="Times New Roman" panose="02020603050405020304" pitchFamily="18" charset="0"/>
                          <a:cs typeface="Times New Roman" panose="02020603050405020304" pitchFamily="18" charset="0"/>
                        </a:rPr>
                        <a:t>PROJECT MANAGER:- </a:t>
                      </a:r>
                      <a:r>
                        <a:rPr lang="en-IN" sz="1600" dirty="0">
                          <a:latin typeface="Times New Roman" panose="02020603050405020304" pitchFamily="18" charset="0"/>
                          <a:cs typeface="Times New Roman" panose="02020603050405020304" pitchFamily="18" charset="0"/>
                        </a:rPr>
                        <a:t>Shrinivas L. Bhatt</a:t>
                      </a:r>
                    </a:p>
                  </a:txBody>
                  <a:tcPr/>
                </a:tc>
                <a:extLst>
                  <a:ext uri="{0D108BD9-81ED-4DB2-BD59-A6C34878D82A}">
                    <a16:rowId xmlns:a16="http://schemas.microsoft.com/office/drawing/2014/main" xmlns="" val="4017389708"/>
                  </a:ext>
                </a:extLst>
              </a:tr>
              <a:tr h="524313">
                <a:tc>
                  <a:txBody>
                    <a:bodyPr/>
                    <a:lstStyle/>
                    <a:p>
                      <a:r>
                        <a:rPr lang="en-IN" sz="1600" b="1" dirty="0">
                          <a:latin typeface="Times New Roman" panose="02020603050405020304" pitchFamily="18" charset="0"/>
                          <a:cs typeface="Times New Roman" panose="02020603050405020304" pitchFamily="18" charset="0"/>
                        </a:rPr>
                        <a:t>PROJECT OBJECTIVE:- </a:t>
                      </a:r>
                      <a:r>
                        <a:rPr lang="en-IN" sz="1600" dirty="0">
                          <a:latin typeface="Times New Roman" panose="02020603050405020304" pitchFamily="18" charset="0"/>
                          <a:cs typeface="Times New Roman" panose="02020603050405020304" pitchFamily="18" charset="0"/>
                        </a:rPr>
                        <a:t>To analyse the feature of auto assign in reducing the turnaround time in report generation according to the workflow of teleradiology / radiology department. </a:t>
                      </a:r>
                    </a:p>
                  </a:txBody>
                  <a:tcPr/>
                </a:tc>
                <a:extLst>
                  <a:ext uri="{0D108BD9-81ED-4DB2-BD59-A6C34878D82A}">
                    <a16:rowId xmlns:a16="http://schemas.microsoft.com/office/drawing/2014/main" xmlns="" val="1378013725"/>
                  </a:ext>
                </a:extLst>
              </a:tr>
              <a:tr h="413931">
                <a:tc>
                  <a:txBody>
                    <a:bodyPr/>
                    <a:lstStyle/>
                    <a:p>
                      <a:r>
                        <a:rPr lang="en-IN" sz="1600" b="1" dirty="0">
                          <a:latin typeface="Times New Roman" panose="02020603050405020304" pitchFamily="18" charset="0"/>
                          <a:cs typeface="Times New Roman" panose="02020603050405020304" pitchFamily="18" charset="0"/>
                        </a:rPr>
                        <a:t>MAIN PROJECT SUCCESS CRITERIA</a:t>
                      </a:r>
                      <a:r>
                        <a:rPr lang="en-IN" sz="1600" dirty="0">
                          <a:latin typeface="Times New Roman" panose="02020603050405020304" pitchFamily="18" charset="0"/>
                          <a:cs typeface="Times New Roman" panose="02020603050405020304" pitchFamily="18" charset="0"/>
                        </a:rPr>
                        <a:t>:- the project should be completed in one year</a:t>
                      </a:r>
                      <a:r>
                        <a:rPr lang="en-IN" dirty="0"/>
                        <a:t>.</a:t>
                      </a:r>
                    </a:p>
                  </a:txBody>
                  <a:tcPr/>
                </a:tc>
                <a:extLst>
                  <a:ext uri="{0D108BD9-81ED-4DB2-BD59-A6C34878D82A}">
                    <a16:rowId xmlns:a16="http://schemas.microsoft.com/office/drawing/2014/main" xmlns="" val="406129378"/>
                  </a:ext>
                </a:extLst>
              </a:tr>
              <a:tr h="1738510">
                <a:tc>
                  <a:txBody>
                    <a:bodyPr/>
                    <a:lstStyle/>
                    <a:p>
                      <a:pPr marL="0" indent="0">
                        <a:buFont typeface="Arial" panose="020B0604020202020204" pitchFamily="34" charset="0"/>
                        <a:buNone/>
                      </a:pPr>
                      <a:r>
                        <a:rPr lang="en-IN" sz="1600" b="1" dirty="0">
                          <a:latin typeface="Times New Roman" panose="02020603050405020304" pitchFamily="18" charset="0"/>
                          <a:cs typeface="Times New Roman" panose="02020603050405020304" pitchFamily="18" charset="0"/>
                        </a:rPr>
                        <a:t>APPROACH:- </a:t>
                      </a:r>
                      <a:r>
                        <a:rPr lang="en-IN" sz="1600" dirty="0">
                          <a:latin typeface="Times New Roman" panose="02020603050405020304" pitchFamily="18" charset="0"/>
                          <a:cs typeface="Times New Roman" panose="02020603050405020304" pitchFamily="18" charset="0"/>
                        </a:rPr>
                        <a:t>To study the turn around time in ER reporting in radiology department before implementation.</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To study the feature of auto assign and its benefits in reducing  TAT</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To gather the data from the logs of TRS to evaluate the TAT in ER reporting after implementation.</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Develop the survey to evaluate the satisfaction level of the users regarding the auto assign feature.</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Provide training to the users </a:t>
                      </a:r>
                    </a:p>
                    <a:p>
                      <a:endParaRPr lang="en-IN" dirty="0"/>
                    </a:p>
                  </a:txBody>
                  <a:tcPr/>
                </a:tc>
                <a:extLst>
                  <a:ext uri="{0D108BD9-81ED-4DB2-BD59-A6C34878D82A}">
                    <a16:rowId xmlns:a16="http://schemas.microsoft.com/office/drawing/2014/main" xmlns="" val="1626314012"/>
                  </a:ext>
                </a:extLst>
              </a:tr>
            </a:tbl>
          </a:graphicData>
        </a:graphic>
      </p:graphicFrame>
    </p:spTree>
    <p:extLst>
      <p:ext uri="{BB962C8B-B14F-4D97-AF65-F5344CB8AC3E}">
        <p14:creationId xmlns:p14="http://schemas.microsoft.com/office/powerpoint/2010/main" xmlns="" val="5020528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D685E2-CD2C-4E76-B215-A744A09C00F1}"/>
              </a:ext>
            </a:extLst>
          </p:cNvPr>
          <p:cNvSpPr>
            <a:spLocks noGrp="1"/>
          </p:cNvSpPr>
          <p:nvPr>
            <p:ph type="title"/>
          </p:nvPr>
        </p:nvSpPr>
        <p:spPr>
          <a:xfrm>
            <a:off x="2349996" y="269647"/>
            <a:ext cx="8365292" cy="711081"/>
          </a:xfrm>
        </p:spPr>
        <p:txBody>
          <a:bodyPr/>
          <a:lstStyle/>
          <a:p>
            <a:r>
              <a:rPr lang="en-IN" b="1" dirty="0">
                <a:latin typeface="Times New Roman" panose="02020603050405020304" pitchFamily="18" charset="0"/>
                <a:cs typeface="Times New Roman" panose="02020603050405020304" pitchFamily="18" charset="0"/>
              </a:rPr>
              <a:t>PLANNING PHASE</a:t>
            </a:r>
          </a:p>
        </p:txBody>
      </p:sp>
      <p:sp>
        <p:nvSpPr>
          <p:cNvPr id="3" name="Diamond 2">
            <a:extLst>
              <a:ext uri="{FF2B5EF4-FFF2-40B4-BE49-F238E27FC236}">
                <a16:creationId xmlns:a16="http://schemas.microsoft.com/office/drawing/2014/main" xmlns="" id="{C1BDFBD0-0872-4C57-AD5F-93D0F15E4F4C}"/>
              </a:ext>
            </a:extLst>
          </p:cNvPr>
          <p:cNvSpPr/>
          <p:nvPr/>
        </p:nvSpPr>
        <p:spPr>
          <a:xfrm>
            <a:off x="333772" y="116632"/>
            <a:ext cx="1872208" cy="1728192"/>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800" b="1" dirty="0">
                <a:latin typeface="Open Sans" panose="020B0606030504020204" pitchFamily="34" charset="0"/>
                <a:ea typeface="Open Sans" panose="020B0606030504020204" pitchFamily="34" charset="0"/>
                <a:cs typeface="Open Sans" panose="020B0606030504020204" pitchFamily="34" charset="0"/>
              </a:rPr>
              <a:t>02</a:t>
            </a:r>
          </a:p>
        </p:txBody>
      </p:sp>
      <p:sp>
        <p:nvSpPr>
          <p:cNvPr id="4" name="TextBox 3">
            <a:extLst>
              <a:ext uri="{FF2B5EF4-FFF2-40B4-BE49-F238E27FC236}">
                <a16:creationId xmlns:a16="http://schemas.microsoft.com/office/drawing/2014/main" xmlns="" id="{373672F8-9670-4C64-A1C2-FC4CE2FA48EA}"/>
              </a:ext>
            </a:extLst>
          </p:cNvPr>
          <p:cNvSpPr txBox="1"/>
          <p:nvPr/>
        </p:nvSpPr>
        <p:spPr>
          <a:xfrm>
            <a:off x="2061964" y="1271662"/>
            <a:ext cx="9577064" cy="3293209"/>
          </a:xfrm>
          <a:prstGeom prst="rect">
            <a:avLst/>
          </a:prstGeom>
          <a:noFill/>
        </p:spPr>
        <p:txBody>
          <a:bodyPr wrap="square" rtlCol="0">
            <a:spAutoFit/>
          </a:bodyPr>
          <a:lstStyle/>
          <a:p>
            <a:r>
              <a:rPr lang="en-IN" sz="1600" dirty="0">
                <a:latin typeface="Times New Roman" panose="02020603050405020304" pitchFamily="18" charset="0"/>
                <a:cs typeface="Times New Roman" panose="02020603050405020304" pitchFamily="18" charset="0"/>
              </a:rPr>
              <a:t>This phase provides solutions to the projects objectives. It includes the following steps:-</a:t>
            </a:r>
          </a:p>
          <a:p>
            <a:pPr marL="342900" indent="-34290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Requirement gathering</a:t>
            </a:r>
          </a:p>
          <a:p>
            <a:endParaRPr lang="en-IN" sz="1600" dirty="0">
              <a:latin typeface="Times New Roman" panose="02020603050405020304" pitchFamily="18" charset="0"/>
              <a:cs typeface="Times New Roman" panose="02020603050405020304" pitchFamily="18" charset="0"/>
            </a:endParaRPr>
          </a:p>
          <a:p>
            <a:r>
              <a:rPr lang="en-IN" sz="1600" dirty="0">
                <a:latin typeface="Times New Roman" panose="02020603050405020304" pitchFamily="18" charset="0"/>
                <a:cs typeface="Times New Roman" panose="02020603050405020304" pitchFamily="18" charset="0"/>
              </a:rPr>
              <a:t>This phase includes gathering the requirements from the users for the auto assign feature in </a:t>
            </a:r>
            <a:r>
              <a:rPr lang="en-IN" sz="1600" dirty="0" err="1">
                <a:latin typeface="Times New Roman" panose="02020603050405020304" pitchFamily="18" charset="0"/>
                <a:cs typeface="Times New Roman" panose="02020603050405020304" pitchFamily="18" charset="0"/>
              </a:rPr>
              <a:t>RADSpa</a:t>
            </a:r>
            <a:r>
              <a:rPr lang="en-IN" sz="1600" dirty="0">
                <a:latin typeface="Times New Roman" panose="02020603050405020304" pitchFamily="18" charset="0"/>
                <a:cs typeface="Times New Roman" panose="02020603050405020304" pitchFamily="18" charset="0"/>
              </a:rPr>
              <a:t>.</a:t>
            </a:r>
          </a:p>
          <a:p>
            <a:endParaRPr lang="en-IN" sz="1600" dirty="0">
              <a:latin typeface="Times New Roman" panose="02020603050405020304" pitchFamily="18" charset="0"/>
              <a:cs typeface="Times New Roman" panose="02020603050405020304" pitchFamily="18" charset="0"/>
            </a:endParaRPr>
          </a:p>
          <a:p>
            <a:r>
              <a:rPr lang="en-IN" sz="1600" dirty="0">
                <a:latin typeface="Times New Roman" panose="02020603050405020304" pitchFamily="18" charset="0"/>
                <a:cs typeface="Times New Roman" panose="02020603050405020304" pitchFamily="18" charset="0"/>
              </a:rPr>
              <a:t> It will gather the requirement for setting the pre set rules such as the type of hospitals, type of modalities, type of cases and procedures and on the basis of criticality.</a:t>
            </a:r>
          </a:p>
          <a:p>
            <a:endParaRPr lang="en-IN" sz="1600" dirty="0">
              <a:latin typeface="Times New Roman" panose="02020603050405020304" pitchFamily="18" charset="0"/>
              <a:cs typeface="Times New Roman" panose="02020603050405020304" pitchFamily="18" charset="0"/>
            </a:endParaRPr>
          </a:p>
          <a:p>
            <a:r>
              <a:rPr lang="en-IN" sz="1600" dirty="0">
                <a:latin typeface="Times New Roman" panose="02020603050405020304" pitchFamily="18" charset="0"/>
                <a:cs typeface="Times New Roman" panose="02020603050405020304" pitchFamily="18" charset="0"/>
              </a:rPr>
              <a:t>After the requirement gathering, a proposal is sent </a:t>
            </a:r>
            <a:r>
              <a:rPr lang="en-US" sz="1600" dirty="0">
                <a:latin typeface="Times New Roman" panose="02020603050405020304" pitchFamily="18" charset="0"/>
                <a:cs typeface="Times New Roman" panose="02020603050405020304" pitchFamily="18" charset="0"/>
              </a:rPr>
              <a:t>which includes the description about the business</a:t>
            </a:r>
          </a:p>
          <a:p>
            <a:r>
              <a:rPr lang="en-US" sz="1600" dirty="0">
                <a:latin typeface="Times New Roman" panose="02020603050405020304" pitchFamily="18" charset="0"/>
                <a:cs typeface="Times New Roman" panose="02020603050405020304" pitchFamily="18" charset="0"/>
              </a:rPr>
              <a:t>plans, product features, hardware specifications, commercials and other deliverables.</a:t>
            </a:r>
            <a:endParaRPr lang="en-IN" sz="1600" dirty="0">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380967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EAC565-4236-4B80-9AB7-86CEFF818264}"/>
              </a:ext>
            </a:extLst>
          </p:cNvPr>
          <p:cNvSpPr>
            <a:spLocks noGrp="1"/>
          </p:cNvSpPr>
          <p:nvPr>
            <p:ph type="title"/>
          </p:nvPr>
        </p:nvSpPr>
        <p:spPr>
          <a:xfrm>
            <a:off x="333772" y="157136"/>
            <a:ext cx="10969943" cy="711081"/>
          </a:xfrm>
        </p:spPr>
        <p:txBody>
          <a:bodyPr/>
          <a:lstStyle/>
          <a:p>
            <a:r>
              <a:rPr lang="en-IN" sz="2800" b="1" dirty="0">
                <a:latin typeface="Times New Roman" panose="02020603050405020304" pitchFamily="18" charset="0"/>
                <a:cs typeface="Times New Roman" panose="02020603050405020304" pitchFamily="18" charset="0"/>
              </a:rPr>
              <a:t> Scope Statement</a:t>
            </a:r>
          </a:p>
        </p:txBody>
      </p:sp>
      <p:sp>
        <p:nvSpPr>
          <p:cNvPr id="3" name="TextBox 2">
            <a:extLst>
              <a:ext uri="{FF2B5EF4-FFF2-40B4-BE49-F238E27FC236}">
                <a16:creationId xmlns:a16="http://schemas.microsoft.com/office/drawing/2014/main" xmlns="" id="{6042048B-BF02-4BB5-A791-2CBC6E34D54A}"/>
              </a:ext>
            </a:extLst>
          </p:cNvPr>
          <p:cNvSpPr txBox="1"/>
          <p:nvPr/>
        </p:nvSpPr>
        <p:spPr>
          <a:xfrm>
            <a:off x="507610" y="980728"/>
            <a:ext cx="11173603"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 project plan is created outlining the activities, tasks, dependencies, and timeframes i.e. a scope statement.</a:t>
            </a:r>
          </a:p>
          <a:p>
            <a:endParaRPr lang="en-US" sz="1600" dirty="0">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xmlns="" id="{A384E78F-DE0C-468C-9B56-154FD1BEAE4B}"/>
              </a:ext>
            </a:extLst>
          </p:cNvPr>
          <p:cNvGraphicFramePr>
            <a:graphicFrameLocks noGrp="1"/>
          </p:cNvGraphicFramePr>
          <p:nvPr>
            <p:extLst>
              <p:ext uri="{D42A27DB-BD31-4B8C-83A1-F6EECF244321}">
                <p14:modId xmlns:p14="http://schemas.microsoft.com/office/powerpoint/2010/main" xmlns="" val="2451641685"/>
              </p:ext>
            </p:extLst>
          </p:nvPr>
        </p:nvGraphicFramePr>
        <p:xfrm>
          <a:off x="322564" y="1443893"/>
          <a:ext cx="11543693" cy="5247640"/>
        </p:xfrm>
        <a:graphic>
          <a:graphicData uri="http://schemas.openxmlformats.org/drawingml/2006/table">
            <a:tbl>
              <a:tblPr firstRow="1" bandRow="1">
                <a:tableStyleId>{5C22544A-7EE6-4342-B048-85BDC9FD1C3A}</a:tableStyleId>
              </a:tblPr>
              <a:tblGrid>
                <a:gridCol w="11543693">
                  <a:extLst>
                    <a:ext uri="{9D8B030D-6E8A-4147-A177-3AD203B41FA5}">
                      <a16:colId xmlns:a16="http://schemas.microsoft.com/office/drawing/2014/main" xmlns="" val="582946056"/>
                    </a:ext>
                  </a:extLst>
                </a:gridCol>
              </a:tblGrid>
              <a:tr h="370840">
                <a:tc>
                  <a:txBody>
                    <a:bodyPr/>
                    <a:lstStyle/>
                    <a:p>
                      <a:r>
                        <a:rPr lang="en-IN" sz="1400" dirty="0" err="1">
                          <a:latin typeface="Times New Roman" panose="02020603050405020304" pitchFamily="18" charset="0"/>
                          <a:cs typeface="Times New Roman" panose="02020603050405020304" pitchFamily="18" charset="0"/>
                        </a:rPr>
                        <a:t>Telerad</a:t>
                      </a:r>
                      <a:r>
                        <a:rPr lang="en-IN" sz="1400" dirty="0">
                          <a:latin typeface="Times New Roman" panose="02020603050405020304" pitchFamily="18" charset="0"/>
                          <a:cs typeface="Times New Roman" panose="02020603050405020304" pitchFamily="18" charset="0"/>
                        </a:rPr>
                        <a:t> Tech                                                                                                                          Prepared By:- Kajol Agrawal</a:t>
                      </a:r>
                    </a:p>
                    <a:p>
                      <a:r>
                        <a:rPr lang="en-IN" sz="1400" dirty="0">
                          <a:latin typeface="Times New Roman" panose="02020603050405020304" pitchFamily="18" charset="0"/>
                          <a:cs typeface="Times New Roman" panose="02020603050405020304" pitchFamily="18" charset="0"/>
                        </a:rPr>
                        <a:t>Statement of project scope                                                                                                   Date:-                     </a:t>
                      </a:r>
                    </a:p>
                  </a:txBody>
                  <a:tcPr/>
                </a:tc>
                <a:extLst>
                  <a:ext uri="{0D108BD9-81ED-4DB2-BD59-A6C34878D82A}">
                    <a16:rowId xmlns:a16="http://schemas.microsoft.com/office/drawing/2014/main" xmlns="" val="2709739948"/>
                  </a:ext>
                </a:extLst>
              </a:tr>
              <a:tr h="370840">
                <a:tc>
                  <a:txBody>
                    <a:bodyPr/>
                    <a:lstStyle/>
                    <a:p>
                      <a:r>
                        <a:rPr lang="en-IN" sz="1600" b="1" dirty="0">
                          <a:latin typeface="Times New Roman" panose="02020603050405020304" pitchFamily="18" charset="0"/>
                          <a:cs typeface="Times New Roman" panose="02020603050405020304" pitchFamily="18" charset="0"/>
                        </a:rPr>
                        <a:t>General Project Information</a:t>
                      </a:r>
                    </a:p>
                    <a:p>
                      <a:r>
                        <a:rPr lang="en-IN" sz="1400" dirty="0">
                          <a:latin typeface="Times New Roman" panose="02020603050405020304" pitchFamily="18" charset="0"/>
                          <a:cs typeface="Times New Roman" panose="02020603050405020304" pitchFamily="18" charset="0"/>
                        </a:rPr>
                        <a:t>Project Name:- Concierge RIS/PACS workflow automation in ER Reporting</a:t>
                      </a:r>
                    </a:p>
                    <a:p>
                      <a:r>
                        <a:rPr lang="en-IN" sz="1400" dirty="0">
                          <a:latin typeface="Times New Roman" panose="02020603050405020304" pitchFamily="18" charset="0"/>
                          <a:cs typeface="Times New Roman" panose="02020603050405020304" pitchFamily="18" charset="0"/>
                        </a:rPr>
                        <a:t>Project Manager:- Shrinivas L. Bhatt</a:t>
                      </a:r>
                    </a:p>
                  </a:txBody>
                  <a:tcPr/>
                </a:tc>
                <a:extLst>
                  <a:ext uri="{0D108BD9-81ED-4DB2-BD59-A6C34878D82A}">
                    <a16:rowId xmlns:a16="http://schemas.microsoft.com/office/drawing/2014/main" xmlns="" val="1279745222"/>
                  </a:ext>
                </a:extLst>
              </a:tr>
              <a:tr h="370840">
                <a:tc>
                  <a:txBody>
                    <a:bodyPr/>
                    <a:lstStyle/>
                    <a:p>
                      <a:pPr marL="0" indent="0">
                        <a:buFont typeface="Arial" panose="020B0604020202020204" pitchFamily="34" charset="0"/>
                        <a:buNone/>
                      </a:pPr>
                      <a:r>
                        <a:rPr lang="en-IN" sz="1600" b="1" dirty="0">
                          <a:latin typeface="Times New Roman" panose="02020603050405020304" pitchFamily="18" charset="0"/>
                          <a:cs typeface="Times New Roman" panose="02020603050405020304" pitchFamily="18" charset="0"/>
                        </a:rPr>
                        <a:t>Problem Statement</a:t>
                      </a:r>
                      <a:r>
                        <a:rPr lang="en-IN" sz="1400" dirty="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 Radiologist face difficulties in reporting the large amount of cases in a shorter period of time.</a:t>
                      </a: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The coordinators/assigners take more time in monitoring and then assigning the cases to the radiologist.</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651088480"/>
                  </a:ext>
                </a:extLst>
              </a:tr>
              <a:tr h="370840">
                <a:tc>
                  <a:txBody>
                    <a:bodyPr/>
                    <a:lstStyle/>
                    <a:p>
                      <a:r>
                        <a:rPr lang="en-IN" sz="1600" b="1" dirty="0">
                          <a:latin typeface="Times New Roman" panose="02020603050405020304" pitchFamily="18" charset="0"/>
                          <a:cs typeface="Times New Roman" panose="02020603050405020304" pitchFamily="18" charset="0"/>
                        </a:rPr>
                        <a:t>Project Objective:- </a:t>
                      </a:r>
                      <a:r>
                        <a:rPr lang="en-IN" sz="1400" dirty="0">
                          <a:latin typeface="Times New Roman" panose="02020603050405020304" pitchFamily="18" charset="0"/>
                          <a:cs typeface="Times New Roman" panose="02020603050405020304" pitchFamily="18" charset="0"/>
                        </a:rPr>
                        <a:t>To analyse the feature of auto assign in reducing the turnaround time in report generation according to the workflow of teleradiology / radiology department</a:t>
                      </a:r>
                    </a:p>
                  </a:txBody>
                  <a:tcPr/>
                </a:tc>
                <a:extLst>
                  <a:ext uri="{0D108BD9-81ED-4DB2-BD59-A6C34878D82A}">
                    <a16:rowId xmlns:a16="http://schemas.microsoft.com/office/drawing/2014/main" xmlns="" val="730361070"/>
                  </a:ext>
                </a:extLst>
              </a:tr>
              <a:tr h="370840">
                <a:tc>
                  <a:txBody>
                    <a:bodyPr/>
                    <a:lstStyle/>
                    <a:p>
                      <a:r>
                        <a:rPr lang="en-IN" sz="1600" b="1" dirty="0">
                          <a:latin typeface="Times New Roman" panose="02020603050405020304" pitchFamily="18" charset="0"/>
                          <a:cs typeface="Times New Roman" panose="02020603050405020304" pitchFamily="18" charset="0"/>
                        </a:rPr>
                        <a:t>Project Description:- </a:t>
                      </a:r>
                      <a:r>
                        <a:rPr lang="en-US" sz="1400" dirty="0">
                          <a:latin typeface="Times New Roman" panose="02020603050405020304" pitchFamily="18" charset="0"/>
                          <a:cs typeface="Times New Roman" panose="02020603050405020304" pitchFamily="18" charset="0"/>
                        </a:rPr>
                        <a:t>The auto assign feature of the Orchestration workflow of </a:t>
                      </a:r>
                      <a:r>
                        <a:rPr lang="en-US" sz="1400" dirty="0" err="1">
                          <a:latin typeface="Times New Roman" panose="02020603050405020304" pitchFamily="18" charset="0"/>
                          <a:cs typeface="Times New Roman" panose="02020603050405020304" pitchFamily="18" charset="0"/>
                        </a:rPr>
                        <a:t>RADSpa</a:t>
                      </a:r>
                      <a:r>
                        <a:rPr lang="en-US" sz="1400" dirty="0">
                          <a:latin typeface="Times New Roman" panose="02020603050405020304" pitchFamily="18" charset="0"/>
                          <a:cs typeface="Times New Roman" panose="02020603050405020304" pitchFamily="18" charset="0"/>
                        </a:rPr>
                        <a:t> automatically assigns the studies according to the convenience and availability of the radiologist which will reduce the time required in assigning the studies manually.</a:t>
                      </a:r>
                      <a:endParaRPr lang="en-IN"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106420"/>
                  </a:ext>
                </a:extLst>
              </a:tr>
              <a:tr h="370840">
                <a:tc>
                  <a:txBody>
                    <a:bodyPr/>
                    <a:lstStyle/>
                    <a:p>
                      <a:r>
                        <a:rPr lang="en-IN" sz="1600" b="1" dirty="0">
                          <a:latin typeface="Times New Roman" panose="02020603050405020304" pitchFamily="18" charset="0"/>
                          <a:cs typeface="Times New Roman" panose="02020603050405020304" pitchFamily="18" charset="0"/>
                        </a:rPr>
                        <a:t>Business Benefits</a:t>
                      </a:r>
                      <a:r>
                        <a:rPr lang="en-IN" sz="1400" dirty="0">
                          <a:latin typeface="Times New Roman" panose="02020603050405020304" pitchFamily="18" charset="0"/>
                          <a:cs typeface="Times New Roman" panose="02020603050405020304" pitchFamily="18" charset="0"/>
                        </a:rPr>
                        <a:t>:- Reduces the manpower</a:t>
                      </a:r>
                    </a:p>
                    <a:p>
                      <a:r>
                        <a:rPr lang="en-IN" sz="1400" dirty="0">
                          <a:latin typeface="Times New Roman" panose="02020603050405020304" pitchFamily="18" charset="0"/>
                          <a:cs typeface="Times New Roman" panose="02020603050405020304" pitchFamily="18" charset="0"/>
                        </a:rPr>
                        <a:t>                                     Increases study read rate</a:t>
                      </a:r>
                    </a:p>
                    <a:p>
                      <a:r>
                        <a:rPr lang="en-IN" sz="1400" dirty="0">
                          <a:latin typeface="Times New Roman" panose="02020603050405020304" pitchFamily="18" charset="0"/>
                          <a:cs typeface="Times New Roman" panose="02020603050405020304" pitchFamily="18" charset="0"/>
                        </a:rPr>
                        <a:t>                                     Reduces the time in report generation</a:t>
                      </a:r>
                    </a:p>
                  </a:txBody>
                  <a:tcPr/>
                </a:tc>
                <a:extLst>
                  <a:ext uri="{0D108BD9-81ED-4DB2-BD59-A6C34878D82A}">
                    <a16:rowId xmlns:a16="http://schemas.microsoft.com/office/drawing/2014/main" xmlns="" val="745150883"/>
                  </a:ext>
                </a:extLst>
              </a:tr>
              <a:tr h="370840">
                <a:tc>
                  <a:txBody>
                    <a:bodyPr/>
                    <a:lstStyle/>
                    <a:p>
                      <a:r>
                        <a:rPr lang="en-IN" sz="1600" b="1" dirty="0">
                          <a:latin typeface="Times New Roman" panose="02020603050405020304" pitchFamily="18" charset="0"/>
                          <a:cs typeface="Times New Roman" panose="02020603050405020304" pitchFamily="18" charset="0"/>
                        </a:rPr>
                        <a:t>Project Deliverables</a:t>
                      </a:r>
                      <a:r>
                        <a:rPr lang="en-IN" sz="1400" dirty="0">
                          <a:latin typeface="Times New Roman" panose="02020603050405020304" pitchFamily="18" charset="0"/>
                          <a:cs typeface="Times New Roman" panose="02020603050405020304" pitchFamily="18" charset="0"/>
                        </a:rPr>
                        <a:t>:-  Implementation of auto-assign feature in </a:t>
                      </a:r>
                      <a:r>
                        <a:rPr lang="en-IN" sz="1400" dirty="0" err="1">
                          <a:latin typeface="Times New Roman" panose="02020603050405020304" pitchFamily="18" charset="0"/>
                          <a:cs typeface="Times New Roman" panose="02020603050405020304" pitchFamily="18" charset="0"/>
                        </a:rPr>
                        <a:t>RADspa</a:t>
                      </a:r>
                      <a:endParaRPr lang="en-IN" sz="1400" dirty="0">
                        <a:latin typeface="Times New Roman" panose="02020603050405020304" pitchFamily="18" charset="0"/>
                        <a:cs typeface="Times New Roman" panose="02020603050405020304" pitchFamily="18" charset="0"/>
                      </a:endParaRPr>
                    </a:p>
                    <a:p>
                      <a:r>
                        <a:rPr lang="en-IN" sz="1400" dirty="0">
                          <a:latin typeface="Times New Roman" panose="02020603050405020304" pitchFamily="18" charset="0"/>
                          <a:cs typeface="Times New Roman" panose="02020603050405020304" pitchFamily="18" charset="0"/>
                        </a:rPr>
                        <a:t>                                            Monitoring the feature</a:t>
                      </a:r>
                    </a:p>
                    <a:p>
                      <a:r>
                        <a:rPr lang="en-IN" sz="1400" dirty="0">
                          <a:latin typeface="Times New Roman" panose="02020603050405020304" pitchFamily="18" charset="0"/>
                          <a:cs typeface="Times New Roman" panose="02020603050405020304" pitchFamily="18" charset="0"/>
                        </a:rPr>
                        <a:t>                                            Providing training to the users</a:t>
                      </a:r>
                    </a:p>
                    <a:p>
                      <a:r>
                        <a:rPr lang="en-IN" sz="1400" dirty="0">
                          <a:latin typeface="Times New Roman" panose="02020603050405020304" pitchFamily="18" charset="0"/>
                          <a:cs typeface="Times New Roman" panose="02020603050405020304" pitchFamily="18" charset="0"/>
                        </a:rPr>
                        <a:t>                                            Setting the pre set rules  </a:t>
                      </a:r>
                    </a:p>
                  </a:txBody>
                  <a:tcPr/>
                </a:tc>
                <a:extLst>
                  <a:ext uri="{0D108BD9-81ED-4DB2-BD59-A6C34878D82A}">
                    <a16:rowId xmlns:a16="http://schemas.microsoft.com/office/drawing/2014/main" xmlns="" val="3437175943"/>
                  </a:ext>
                </a:extLst>
              </a:tr>
              <a:tr h="370840">
                <a:tc>
                  <a:txBody>
                    <a:bodyPr/>
                    <a:lstStyle/>
                    <a:p>
                      <a:r>
                        <a:rPr lang="en-IN" sz="1600" b="1" dirty="0">
                          <a:latin typeface="Times New Roman" panose="02020603050405020304" pitchFamily="18" charset="0"/>
                          <a:cs typeface="Times New Roman" panose="02020603050405020304" pitchFamily="18" charset="0"/>
                        </a:rPr>
                        <a:t>Project Duration</a:t>
                      </a:r>
                      <a:r>
                        <a:rPr lang="en-IN" sz="1600" dirty="0">
                          <a:latin typeface="Times New Roman" panose="02020603050405020304" pitchFamily="18" charset="0"/>
                          <a:cs typeface="Times New Roman" panose="02020603050405020304" pitchFamily="18" charset="0"/>
                        </a:rPr>
                        <a:t>:- 6  months Duration</a:t>
                      </a:r>
                    </a:p>
                  </a:txBody>
                  <a:tcPr/>
                </a:tc>
                <a:extLst>
                  <a:ext uri="{0D108BD9-81ED-4DB2-BD59-A6C34878D82A}">
                    <a16:rowId xmlns:a16="http://schemas.microsoft.com/office/drawing/2014/main" xmlns="" val="3606894801"/>
                  </a:ext>
                </a:extLst>
              </a:tr>
            </a:tbl>
          </a:graphicData>
        </a:graphic>
      </p:graphicFrame>
    </p:spTree>
    <p:extLst>
      <p:ext uri="{BB962C8B-B14F-4D97-AF65-F5344CB8AC3E}">
        <p14:creationId xmlns:p14="http://schemas.microsoft.com/office/powerpoint/2010/main" xmlns="" val="3029723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28C253-9B04-46A1-89A8-A89F0196C0F6}"/>
              </a:ext>
            </a:extLst>
          </p:cNvPr>
          <p:cNvSpPr>
            <a:spLocks noGrp="1"/>
          </p:cNvSpPr>
          <p:nvPr>
            <p:ph type="title"/>
          </p:nvPr>
        </p:nvSpPr>
        <p:spPr>
          <a:xfrm>
            <a:off x="2277988" y="404664"/>
            <a:ext cx="7285172" cy="711081"/>
          </a:xfrm>
        </p:spPr>
        <p:txBody>
          <a:bodyPr/>
          <a:lstStyle/>
          <a:p>
            <a:r>
              <a:rPr lang="en-IN" sz="2800" b="1" dirty="0">
                <a:latin typeface="Times New Roman" panose="02020603050405020304" pitchFamily="18" charset="0"/>
                <a:cs typeface="Times New Roman" panose="02020603050405020304" pitchFamily="18" charset="0"/>
              </a:rPr>
              <a:t>IMPLEMENTATION PHASE</a:t>
            </a:r>
          </a:p>
        </p:txBody>
      </p:sp>
      <p:sp>
        <p:nvSpPr>
          <p:cNvPr id="3" name="Diamond 2">
            <a:extLst>
              <a:ext uri="{FF2B5EF4-FFF2-40B4-BE49-F238E27FC236}">
                <a16:creationId xmlns:a16="http://schemas.microsoft.com/office/drawing/2014/main" xmlns="" id="{0E2BBAF0-8FEA-4012-94C7-FCBE55781DF0}"/>
              </a:ext>
            </a:extLst>
          </p:cNvPr>
          <p:cNvSpPr/>
          <p:nvPr/>
        </p:nvSpPr>
        <p:spPr>
          <a:xfrm>
            <a:off x="549796" y="258128"/>
            <a:ext cx="1455183" cy="1455183"/>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latin typeface="Open Sans" panose="020B0606030504020204" pitchFamily="34" charset="0"/>
                <a:ea typeface="Open Sans" panose="020B0606030504020204" pitchFamily="34" charset="0"/>
                <a:cs typeface="Open Sans" panose="020B0606030504020204" pitchFamily="34" charset="0"/>
              </a:rPr>
              <a:t>03</a:t>
            </a:r>
          </a:p>
        </p:txBody>
      </p:sp>
      <p:sp>
        <p:nvSpPr>
          <p:cNvPr id="4" name="TextBox 3">
            <a:extLst>
              <a:ext uri="{FF2B5EF4-FFF2-40B4-BE49-F238E27FC236}">
                <a16:creationId xmlns:a16="http://schemas.microsoft.com/office/drawing/2014/main" xmlns="" id="{CA321B23-B260-4653-8356-3CFE252417C4}"/>
              </a:ext>
            </a:extLst>
          </p:cNvPr>
          <p:cNvSpPr txBox="1"/>
          <p:nvPr/>
        </p:nvSpPr>
        <p:spPr>
          <a:xfrm>
            <a:off x="2004979" y="1484784"/>
            <a:ext cx="9562041" cy="107721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 this phase the auto-assign feature is tested priory by the technical team and then implemented in various hospitals and diagnostic centers where the studies will be assigned according to their requirement of the type of cases, modalities, procedure and on the basis of criticalities. After the implementation one personnel client from </a:t>
            </a:r>
            <a:r>
              <a:rPr lang="en-US" sz="1600" dirty="0" err="1">
                <a:latin typeface="Times New Roman" panose="02020603050405020304" pitchFamily="18" charset="0"/>
                <a:cs typeface="Times New Roman" panose="02020603050405020304" pitchFamily="18" charset="0"/>
              </a:rPr>
              <a:t>Telerad</a:t>
            </a:r>
            <a:r>
              <a:rPr lang="en-US" sz="1600" dirty="0">
                <a:latin typeface="Times New Roman" panose="02020603050405020304" pitchFamily="18" charset="0"/>
                <a:cs typeface="Times New Roman" panose="02020603050405020304" pitchFamily="18" charset="0"/>
              </a:rPr>
              <a:t> Tech with IT knowledge will be nominated who will provide training to the users for a total of 80 hours.</a:t>
            </a:r>
            <a:endParaRPr lang="en-IN" sz="1600" dirty="0">
              <a:latin typeface="Times New Roman" panose="02020603050405020304" pitchFamily="18" charset="0"/>
              <a:cs typeface="Times New Roman" panose="02020603050405020304" pitchFamily="18" charset="0"/>
            </a:endParaRPr>
          </a:p>
        </p:txBody>
      </p:sp>
      <p:sp>
        <p:nvSpPr>
          <p:cNvPr id="6" name="Diamond 5">
            <a:extLst>
              <a:ext uri="{FF2B5EF4-FFF2-40B4-BE49-F238E27FC236}">
                <a16:creationId xmlns:a16="http://schemas.microsoft.com/office/drawing/2014/main" xmlns="" id="{42E3DA1D-C8D3-4640-97AE-5F19E0BE3D67}"/>
              </a:ext>
            </a:extLst>
          </p:cNvPr>
          <p:cNvSpPr/>
          <p:nvPr/>
        </p:nvSpPr>
        <p:spPr>
          <a:xfrm>
            <a:off x="549795" y="3061066"/>
            <a:ext cx="1455183" cy="1455183"/>
          </a:xfrm>
          <a:prstGeom prst="diamon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latin typeface="Open Sans" panose="020B0606030504020204" pitchFamily="34" charset="0"/>
                <a:ea typeface="Open Sans" panose="020B0606030504020204" pitchFamily="34" charset="0"/>
                <a:cs typeface="Open Sans" panose="020B0606030504020204" pitchFamily="34" charset="0"/>
              </a:rPr>
              <a:t>04</a:t>
            </a:r>
          </a:p>
        </p:txBody>
      </p:sp>
      <p:sp>
        <p:nvSpPr>
          <p:cNvPr id="8" name="TextBox 7">
            <a:extLst>
              <a:ext uri="{FF2B5EF4-FFF2-40B4-BE49-F238E27FC236}">
                <a16:creationId xmlns:a16="http://schemas.microsoft.com/office/drawing/2014/main" xmlns="" id="{5E32D148-0693-43F0-A3F2-5D28BE2B2871}"/>
              </a:ext>
            </a:extLst>
          </p:cNvPr>
          <p:cNvSpPr txBox="1"/>
          <p:nvPr/>
        </p:nvSpPr>
        <p:spPr>
          <a:xfrm>
            <a:off x="2277988" y="3429000"/>
            <a:ext cx="6984776" cy="523220"/>
          </a:xfrm>
          <a:prstGeom prst="rect">
            <a:avLst/>
          </a:prstGeom>
          <a:noFill/>
        </p:spPr>
        <p:txBody>
          <a:bodyPr wrap="square" rtlCol="0">
            <a:spAutoFit/>
          </a:bodyPr>
          <a:lstStyle/>
          <a:p>
            <a:r>
              <a:rPr lang="en-IN" sz="2800" b="1" dirty="0">
                <a:latin typeface="Times New Roman" panose="02020603050405020304" pitchFamily="18" charset="0"/>
                <a:cs typeface="Times New Roman" panose="02020603050405020304" pitchFamily="18" charset="0"/>
              </a:rPr>
              <a:t>EXECUTION PHASE</a:t>
            </a:r>
          </a:p>
        </p:txBody>
      </p:sp>
      <p:sp>
        <p:nvSpPr>
          <p:cNvPr id="9" name="TextBox 8">
            <a:extLst>
              <a:ext uri="{FF2B5EF4-FFF2-40B4-BE49-F238E27FC236}">
                <a16:creationId xmlns:a16="http://schemas.microsoft.com/office/drawing/2014/main" xmlns="" id="{3636D0F5-CC68-4B22-841F-85ED8A324017}"/>
              </a:ext>
            </a:extLst>
          </p:cNvPr>
          <p:cNvSpPr txBox="1"/>
          <p:nvPr/>
        </p:nvSpPr>
        <p:spPr>
          <a:xfrm>
            <a:off x="2422004" y="4149080"/>
            <a:ext cx="8856984"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After the successful implementation of auto-assign feature evaluation is done to verify whether the defined criteria are met and reviewing the performance of the product. The detailed documentation (Signoff document) is prepared and feedback of the users is documented for future reference.</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620850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FAD71-DDDF-43B1-B9BA-7FBCD561E192}"/>
              </a:ext>
            </a:extLst>
          </p:cNvPr>
          <p:cNvSpPr>
            <a:spLocks noGrp="1"/>
          </p:cNvSpPr>
          <p:nvPr>
            <p:ph type="title"/>
          </p:nvPr>
        </p:nvSpPr>
        <p:spPr/>
        <p:txBody>
          <a:bodyPr/>
          <a:lstStyle/>
          <a:p>
            <a:r>
              <a:rPr lang="en-IN" sz="4000" b="1" dirty="0">
                <a:latin typeface="Times New Roman" panose="02020603050405020304" pitchFamily="18" charset="0"/>
                <a:cs typeface="Times New Roman" panose="02020603050405020304" pitchFamily="18" charset="0"/>
              </a:rPr>
              <a:t>ABOUT AUTO-ASSIGN FEATURE:-</a:t>
            </a:r>
          </a:p>
        </p:txBody>
      </p:sp>
      <p:sp>
        <p:nvSpPr>
          <p:cNvPr id="3" name="TextBox 2">
            <a:extLst>
              <a:ext uri="{FF2B5EF4-FFF2-40B4-BE49-F238E27FC236}">
                <a16:creationId xmlns:a16="http://schemas.microsoft.com/office/drawing/2014/main" xmlns="" id="{9CD3D709-C348-4E03-AEB7-AFBCA5BFF4FA}"/>
              </a:ext>
            </a:extLst>
          </p:cNvPr>
          <p:cNvSpPr txBox="1"/>
          <p:nvPr/>
        </p:nvSpPr>
        <p:spPr>
          <a:xfrm>
            <a:off x="423416" y="1700808"/>
            <a:ext cx="11593288" cy="3046988"/>
          </a:xfrm>
          <a:prstGeom prst="rect">
            <a:avLst/>
          </a:prstGeom>
          <a:noFill/>
        </p:spPr>
        <p:txBody>
          <a:bodyPr wrap="squar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auto assign feature of the Orchestration workflow of </a:t>
            </a:r>
            <a:r>
              <a:rPr lang="en-US" sz="1600" dirty="0" err="1">
                <a:latin typeface="Times New Roman" panose="02020603050405020304" pitchFamily="18" charset="0"/>
                <a:cs typeface="Times New Roman" panose="02020603050405020304" pitchFamily="18" charset="0"/>
              </a:rPr>
              <a:t>RADSpa</a:t>
            </a:r>
            <a:r>
              <a:rPr lang="en-US" sz="1600" dirty="0">
                <a:latin typeface="Times New Roman" panose="02020603050405020304" pitchFamily="18" charset="0"/>
                <a:cs typeface="Times New Roman" panose="02020603050405020304" pitchFamily="18" charset="0"/>
              </a:rPr>
              <a:t> automatically assigns the studies according to the convenience and availability of the radiologist.</a:t>
            </a:r>
          </a:p>
          <a:p>
            <a:endParaRPr lang="en-US" sz="16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studies are assigned according to the type of cases (stroke cases, neuro cases etc.), types of orders (elective or emergency), types of modalities, availability of radiologist, scan timings, type of hospitals and institutions, on the basis of criticality and the type of procedure.</a:t>
            </a:r>
          </a:p>
          <a:p>
            <a:endParaRPr lang="en-US" sz="16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This auto-assign feature will automatically alert the radiologist about the task that was assigned to him thus reducing the delay in task assignment.</a:t>
            </a:r>
          </a:p>
          <a:p>
            <a:endParaRPr lang="en-US" sz="16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It works as an alternative of auto assigners thus improving the workflow of the radiology department and increasing the productivity of diagnostic services. </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351601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391FD14-61B7-4B68-A8B6-91DC41782466}"/>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05780" y="908720"/>
            <a:ext cx="10873209" cy="4911380"/>
          </a:xfrm>
          <a:prstGeom prst="rect">
            <a:avLst/>
          </a:prstGeom>
        </p:spPr>
      </p:pic>
      <p:sp>
        <p:nvSpPr>
          <p:cNvPr id="5" name="TextBox 4">
            <a:extLst>
              <a:ext uri="{FF2B5EF4-FFF2-40B4-BE49-F238E27FC236}">
                <a16:creationId xmlns:a16="http://schemas.microsoft.com/office/drawing/2014/main" xmlns="" id="{42EA6246-9086-4D5A-B5DC-59EE45CFD72D}"/>
              </a:ext>
            </a:extLst>
          </p:cNvPr>
          <p:cNvSpPr txBox="1"/>
          <p:nvPr/>
        </p:nvSpPr>
        <p:spPr>
          <a:xfrm>
            <a:off x="2809936" y="5954960"/>
            <a:ext cx="8496944" cy="369332"/>
          </a:xfrm>
          <a:prstGeom prst="rect">
            <a:avLst/>
          </a:prstGeom>
          <a:noFill/>
        </p:spPr>
        <p:txBody>
          <a:bodyPr wrap="square" rtlCol="0">
            <a:spAutoFit/>
          </a:bodyPr>
          <a:lstStyle/>
          <a:p>
            <a:r>
              <a:rPr lang="en-US" sz="1800" i="1" dirty="0"/>
              <a:t>Case limitation and Radiologist Seniority management dashboard</a:t>
            </a:r>
            <a:endParaRPr lang="en-IN" sz="1800" i="1" dirty="0"/>
          </a:p>
        </p:txBody>
      </p:sp>
    </p:spTree>
    <p:extLst>
      <p:ext uri="{BB962C8B-B14F-4D97-AF65-F5344CB8AC3E}">
        <p14:creationId xmlns:p14="http://schemas.microsoft.com/office/powerpoint/2010/main" xmlns="" val="15454252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1786BC-67F3-4CF4-949D-4042FF9CA767}"/>
              </a:ext>
            </a:extLst>
          </p:cNvPr>
          <p:cNvSpPr>
            <a:spLocks noGrp="1"/>
          </p:cNvSpPr>
          <p:nvPr>
            <p:ph type="title"/>
          </p:nvPr>
        </p:nvSpPr>
        <p:spPr/>
        <p:txBody>
          <a:bodyPr/>
          <a:lstStyle/>
          <a:p>
            <a:endParaRPr lang="en-IN"/>
          </a:p>
        </p:txBody>
      </p:sp>
      <p:pic>
        <p:nvPicPr>
          <p:cNvPr id="4" name="Picture 3">
            <a:extLst>
              <a:ext uri="{FF2B5EF4-FFF2-40B4-BE49-F238E27FC236}">
                <a16:creationId xmlns:a16="http://schemas.microsoft.com/office/drawing/2014/main" xmlns="" id="{DC680877-740B-4486-9822-1F23CEAFA67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09441" y="1340768"/>
            <a:ext cx="11173603" cy="4320480"/>
          </a:xfrm>
          <a:prstGeom prst="rect">
            <a:avLst/>
          </a:prstGeom>
        </p:spPr>
      </p:pic>
      <p:sp>
        <p:nvSpPr>
          <p:cNvPr id="5" name="TextBox 4">
            <a:extLst>
              <a:ext uri="{FF2B5EF4-FFF2-40B4-BE49-F238E27FC236}">
                <a16:creationId xmlns:a16="http://schemas.microsoft.com/office/drawing/2014/main" xmlns="" id="{915F874B-D524-4C40-96F7-64A2CDE0DCDF}"/>
              </a:ext>
            </a:extLst>
          </p:cNvPr>
          <p:cNvSpPr txBox="1"/>
          <p:nvPr/>
        </p:nvSpPr>
        <p:spPr>
          <a:xfrm>
            <a:off x="3502124" y="5668630"/>
            <a:ext cx="10609903" cy="461665"/>
          </a:xfrm>
          <a:prstGeom prst="rect">
            <a:avLst/>
          </a:prstGeom>
          <a:noFill/>
        </p:spPr>
        <p:txBody>
          <a:bodyPr wrap="square" rtlCol="0">
            <a:spAutoFit/>
          </a:bodyPr>
          <a:lstStyle/>
          <a:p>
            <a:r>
              <a:rPr lang="en-US" i="1" dirty="0"/>
              <a:t>Auto- Assignment Rule creation dashboard.</a:t>
            </a:r>
            <a:endParaRPr lang="en-IN" i="1" dirty="0"/>
          </a:p>
        </p:txBody>
      </p:sp>
    </p:spTree>
    <p:extLst>
      <p:ext uri="{BB962C8B-B14F-4D97-AF65-F5344CB8AC3E}">
        <p14:creationId xmlns:p14="http://schemas.microsoft.com/office/powerpoint/2010/main" xmlns="" val="1701070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xmlns="" id="{83691E00-B513-4E2C-8ECF-61BE829448E0}"/>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xmlns=""/>
              </a:ext>
            </a:extLst>
          </a:blip>
          <a:srcRect/>
          <a:stretch/>
        </p:blipFill>
        <p:spPr>
          <a:xfrm>
            <a:off x="5266865" y="252248"/>
            <a:ext cx="6671992" cy="6353504"/>
          </a:xfrm>
        </p:spPr>
      </p:pic>
      <p:sp>
        <p:nvSpPr>
          <p:cNvPr id="17" name="TextBox 16">
            <a:extLst>
              <a:ext uri="{FF2B5EF4-FFF2-40B4-BE49-F238E27FC236}">
                <a16:creationId xmlns:a16="http://schemas.microsoft.com/office/drawing/2014/main" xmlns="" id="{06EE50B4-4B13-4FFA-8BCC-76D7D38110AD}"/>
              </a:ext>
            </a:extLst>
          </p:cNvPr>
          <p:cNvSpPr txBox="1"/>
          <p:nvPr/>
        </p:nvSpPr>
        <p:spPr>
          <a:xfrm>
            <a:off x="578508" y="243728"/>
            <a:ext cx="3881458" cy="584775"/>
          </a:xfrm>
          <a:prstGeom prst="rect">
            <a:avLst/>
          </a:prstGeom>
          <a:noFill/>
        </p:spPr>
        <p:txBody>
          <a:bodyPr wrap="square" lIns="0" rIns="0" rtlCol="0">
            <a:spAutoFit/>
          </a:bodyPr>
          <a:lstStyle/>
          <a:p>
            <a:pPr>
              <a:lnSpc>
                <a:spcPct val="80000"/>
              </a:lnSpc>
            </a:pPr>
            <a:r>
              <a:rPr lang="en-IN" sz="4000" b="1" dirty="0">
                <a:latin typeface="Times New Roman" panose="02020603050405020304" pitchFamily="18" charset="0"/>
                <a:cs typeface="Times New Roman" panose="02020603050405020304" pitchFamily="18" charset="0"/>
              </a:rPr>
              <a:t>About Us</a:t>
            </a:r>
          </a:p>
        </p:txBody>
      </p:sp>
      <p:sp>
        <p:nvSpPr>
          <p:cNvPr id="18" name="TextBox 17">
            <a:extLst>
              <a:ext uri="{FF2B5EF4-FFF2-40B4-BE49-F238E27FC236}">
                <a16:creationId xmlns:a16="http://schemas.microsoft.com/office/drawing/2014/main" xmlns="" id="{F029CD32-E2B4-4D67-8C7D-17DE655DBA12}"/>
              </a:ext>
            </a:extLst>
          </p:cNvPr>
          <p:cNvSpPr txBox="1"/>
          <p:nvPr/>
        </p:nvSpPr>
        <p:spPr>
          <a:xfrm>
            <a:off x="362483" y="881998"/>
            <a:ext cx="4313507" cy="6271332"/>
          </a:xfrm>
          <a:prstGeom prst="rect">
            <a:avLst/>
          </a:prstGeom>
          <a:noFill/>
        </p:spPr>
        <p:txBody>
          <a:bodyPr wrap="square" lIns="0" rIns="0" rtlCol="0" anchor="t">
            <a:spAutoFit/>
          </a:bodyPr>
          <a:lstStyle/>
          <a:p>
            <a:pPr>
              <a:lnSpc>
                <a:spcPct val="120000"/>
              </a:lnSpc>
            </a:pP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Telerad</a:t>
            </a: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 Tech Private Limited was founded on 3rd April 2009 by the group of technology innovators and eminent radiologists. </a:t>
            </a: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Telerad</a:t>
            </a: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 Tech Private Limited came into existence with an idea of doing something great, affordable and innovative in the country as well as across globe. Dr. Arjun </a:t>
            </a: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Kalyanpur</a:t>
            </a: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 (Chief Radiologist) and Dr. Sunita Maheshwari (</a:t>
            </a: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Paediatric</a:t>
            </a: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 Cardiologist), are the main people behind </a:t>
            </a: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Telerad</a:t>
            </a: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 Tech. They saw a dream and it came true in 2009. Doctors turned into Healthcare Entrepreneurs made it possible with their hard work and dedication. </a:t>
            </a: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Telerad</a:t>
            </a: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 Tech, a global healthcare IT company which is working in the area of RIS-PACS technology.</a:t>
            </a:r>
          </a:p>
          <a:p>
            <a:pPr>
              <a:lnSpc>
                <a:spcPct val="120000"/>
              </a:lnSpc>
            </a:pP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Telerad</a:t>
            </a: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 Tech Private Limited has the following services in the sector of Radiology:</a:t>
            </a:r>
          </a:p>
          <a:p>
            <a:pPr>
              <a:lnSpc>
                <a:spcPct val="120000"/>
              </a:lnSpc>
            </a:pP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1. </a:t>
            </a: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RADSpa</a:t>
            </a:r>
            <a:endPar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endParaRPr>
          </a:p>
          <a:p>
            <a:pPr>
              <a:lnSpc>
                <a:spcPct val="120000"/>
              </a:lnSpc>
            </a:pP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2. </a:t>
            </a: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VETSpa</a:t>
            </a:r>
            <a:endPar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endParaRPr>
          </a:p>
          <a:p>
            <a:pPr>
              <a:lnSpc>
                <a:spcPct val="120000"/>
              </a:lnSpc>
            </a:pP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3. </a:t>
            </a: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CLINSpa</a:t>
            </a:r>
            <a:endPar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endParaRPr>
          </a:p>
          <a:p>
            <a:pPr>
              <a:lnSpc>
                <a:spcPct val="120000"/>
              </a:lnSpc>
            </a:pPr>
            <a:r>
              <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4. </a:t>
            </a:r>
            <a:r>
              <a:rPr lang="en-US" sz="1600" kern="0" dirty="0" err="1">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rPr>
              <a:t>CARDIOSpa</a:t>
            </a:r>
            <a:endPar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endParaRPr>
          </a:p>
          <a:p>
            <a:pPr>
              <a:lnSpc>
                <a:spcPct val="120000"/>
              </a:lnSpc>
            </a:pPr>
            <a:endParaRPr lang="en-US" sz="1600" kern="0" dirty="0">
              <a:solidFill>
                <a:schemeClr val="tx1">
                  <a:lumMod val="75000"/>
                  <a:lumOff val="25000"/>
                </a:schemeClr>
              </a:solidFill>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19" name="Slide Number Placeholder 18">
            <a:extLst>
              <a:ext uri="{FF2B5EF4-FFF2-40B4-BE49-F238E27FC236}">
                <a16:creationId xmlns:a16="http://schemas.microsoft.com/office/drawing/2014/main" xmlns="" id="{AFBAB341-E632-4820-9100-6D3FD3C69BAB}"/>
              </a:ext>
            </a:extLst>
          </p:cNvPr>
          <p:cNvSpPr>
            <a:spLocks noGrp="1"/>
          </p:cNvSpPr>
          <p:nvPr>
            <p:ph type="sldNum" sz="quarter" idx="12"/>
          </p:nvPr>
        </p:nvSpPr>
        <p:spPr/>
        <p:txBody>
          <a:bodyPr/>
          <a:lstStyle/>
          <a:p>
            <a:fld id="{96E69268-9C8B-4EBF-A9EE-DC5DC2D48DC3}" type="slidenum">
              <a:rPr lang="en-US" smtClean="0"/>
              <a:pPr/>
              <a:t>2</a:t>
            </a:fld>
            <a:endParaRPr lang="en-US" dirty="0"/>
          </a:p>
        </p:txBody>
      </p:sp>
    </p:spTree>
    <p:extLst>
      <p:ext uri="{BB962C8B-B14F-4D97-AF65-F5344CB8AC3E}">
        <p14:creationId xmlns:p14="http://schemas.microsoft.com/office/powerpoint/2010/main" xmlns="" val="12109269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C736E8B-9E1A-4940-8256-59FBDC5B60C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61764" y="980728"/>
            <a:ext cx="11521280" cy="4464496"/>
          </a:xfrm>
          <a:prstGeom prst="rect">
            <a:avLst/>
          </a:prstGeom>
        </p:spPr>
      </p:pic>
      <p:sp>
        <p:nvSpPr>
          <p:cNvPr id="5" name="TextBox 4">
            <a:extLst>
              <a:ext uri="{FF2B5EF4-FFF2-40B4-BE49-F238E27FC236}">
                <a16:creationId xmlns:a16="http://schemas.microsoft.com/office/drawing/2014/main" xmlns="" id="{87762970-573A-41EA-A158-EEB0EA472F5A}"/>
              </a:ext>
            </a:extLst>
          </p:cNvPr>
          <p:cNvSpPr txBox="1"/>
          <p:nvPr/>
        </p:nvSpPr>
        <p:spPr>
          <a:xfrm>
            <a:off x="1845940" y="5646439"/>
            <a:ext cx="11377264" cy="461665"/>
          </a:xfrm>
          <a:prstGeom prst="rect">
            <a:avLst/>
          </a:prstGeom>
          <a:noFill/>
        </p:spPr>
        <p:txBody>
          <a:bodyPr wrap="square" rtlCol="0">
            <a:spAutoFit/>
          </a:bodyPr>
          <a:lstStyle/>
          <a:p>
            <a:r>
              <a:rPr lang="en-US" i="1" dirty="0"/>
              <a:t>Auto- Assignment worklist summary to pause and resume auto-assignment</a:t>
            </a:r>
            <a:endParaRPr lang="en-IN" i="1" dirty="0"/>
          </a:p>
        </p:txBody>
      </p:sp>
    </p:spTree>
    <p:extLst>
      <p:ext uri="{BB962C8B-B14F-4D97-AF65-F5344CB8AC3E}">
        <p14:creationId xmlns:p14="http://schemas.microsoft.com/office/powerpoint/2010/main" xmlns="" val="19091306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56ABAB7-6CEA-4BD1-AC4F-E964E102B33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21804" y="886617"/>
            <a:ext cx="10585176" cy="4774632"/>
          </a:xfrm>
          <a:prstGeom prst="rect">
            <a:avLst/>
          </a:prstGeom>
        </p:spPr>
      </p:pic>
      <p:sp>
        <p:nvSpPr>
          <p:cNvPr id="5" name="TextBox 4">
            <a:extLst>
              <a:ext uri="{FF2B5EF4-FFF2-40B4-BE49-F238E27FC236}">
                <a16:creationId xmlns:a16="http://schemas.microsoft.com/office/drawing/2014/main" xmlns="" id="{F61A4171-C610-4E83-B0FD-6E3BFC8BDD7C}"/>
              </a:ext>
            </a:extLst>
          </p:cNvPr>
          <p:cNvSpPr txBox="1"/>
          <p:nvPr/>
        </p:nvSpPr>
        <p:spPr>
          <a:xfrm>
            <a:off x="4006180" y="5790455"/>
            <a:ext cx="10441160" cy="461665"/>
          </a:xfrm>
          <a:prstGeom prst="rect">
            <a:avLst/>
          </a:prstGeom>
          <a:noFill/>
        </p:spPr>
        <p:txBody>
          <a:bodyPr wrap="square" rtlCol="0">
            <a:spAutoFit/>
          </a:bodyPr>
          <a:lstStyle/>
          <a:p>
            <a:r>
              <a:rPr lang="en-US" i="1" dirty="0"/>
              <a:t>Custom Rule sets of the Auto-Assignment</a:t>
            </a:r>
            <a:endParaRPr lang="en-IN" i="1" dirty="0"/>
          </a:p>
        </p:txBody>
      </p:sp>
    </p:spTree>
    <p:extLst>
      <p:ext uri="{BB962C8B-B14F-4D97-AF65-F5344CB8AC3E}">
        <p14:creationId xmlns:p14="http://schemas.microsoft.com/office/powerpoint/2010/main" xmlns="" val="606917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D28DC3-929B-4863-A944-E365B6E9E8E6}"/>
              </a:ext>
            </a:extLst>
          </p:cNvPr>
          <p:cNvSpPr>
            <a:spLocks noGrp="1"/>
          </p:cNvSpPr>
          <p:nvPr>
            <p:ph type="title"/>
          </p:nvPr>
        </p:nvSpPr>
        <p:spPr/>
        <p:txBody>
          <a:bodyPr/>
          <a:lstStyle/>
          <a:p>
            <a:r>
              <a:rPr lang="en-IN" sz="4000" b="1" dirty="0">
                <a:latin typeface="Times New Roman" panose="02020603050405020304" pitchFamily="18" charset="0"/>
                <a:cs typeface="Times New Roman" panose="02020603050405020304" pitchFamily="18" charset="0"/>
              </a:rPr>
              <a:t>USE CASE DIAGRAM</a:t>
            </a:r>
          </a:p>
        </p:txBody>
      </p:sp>
      <p:pic>
        <p:nvPicPr>
          <p:cNvPr id="4" name="Picture 3">
            <a:extLst>
              <a:ext uri="{FF2B5EF4-FFF2-40B4-BE49-F238E27FC236}">
                <a16:creationId xmlns:a16="http://schemas.microsoft.com/office/drawing/2014/main" xmlns="" id="{7A900E3E-83BC-43FF-97E6-B8107282051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615580" y="1412776"/>
            <a:ext cx="6957663" cy="4861981"/>
          </a:xfrm>
          <a:prstGeom prst="rect">
            <a:avLst/>
          </a:prstGeom>
          <a:ln w="19050">
            <a:solidFill>
              <a:schemeClr val="tx1"/>
            </a:solidFill>
          </a:ln>
        </p:spPr>
      </p:pic>
    </p:spTree>
    <p:extLst>
      <p:ext uri="{BB962C8B-B14F-4D97-AF65-F5344CB8AC3E}">
        <p14:creationId xmlns:p14="http://schemas.microsoft.com/office/powerpoint/2010/main" xmlns="" val="23254984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BE387D-27A7-47B1-803D-7740BC82AA12}"/>
              </a:ext>
            </a:extLst>
          </p:cNvPr>
          <p:cNvSpPr>
            <a:spLocks noGrp="1"/>
          </p:cNvSpPr>
          <p:nvPr>
            <p:ph type="title"/>
          </p:nvPr>
        </p:nvSpPr>
        <p:spPr>
          <a:xfrm>
            <a:off x="471606" y="64175"/>
            <a:ext cx="10969943" cy="711081"/>
          </a:xfrm>
        </p:spPr>
        <p:txBody>
          <a:bodyPr/>
          <a:lstStyle/>
          <a:p>
            <a:r>
              <a:rPr lang="en-IN" sz="2800" b="1" dirty="0">
                <a:latin typeface="Times New Roman" panose="02020603050405020304" pitchFamily="18" charset="0"/>
                <a:cs typeface="Times New Roman" panose="02020603050405020304" pitchFamily="18" charset="0"/>
              </a:rPr>
              <a:t>WORKFLOW OF THE PROCESS </a:t>
            </a:r>
            <a:r>
              <a:rPr lang="en-IN" sz="2800" b="1" dirty="0" smtClean="0">
                <a:latin typeface="Times New Roman" panose="02020603050405020304" pitchFamily="18" charset="0"/>
                <a:cs typeface="Times New Roman" panose="02020603050405020304" pitchFamily="18" charset="0"/>
              </a:rPr>
              <a:t>AFTER </a:t>
            </a:r>
            <a:r>
              <a:rPr lang="en-IN" sz="2800" b="1" dirty="0">
                <a:latin typeface="Times New Roman" panose="02020603050405020304" pitchFamily="18" charset="0"/>
                <a:cs typeface="Times New Roman" panose="02020603050405020304" pitchFamily="18" charset="0"/>
              </a:rPr>
              <a:t>AUTOMATION</a:t>
            </a:r>
          </a:p>
        </p:txBody>
      </p:sp>
      <p:pic>
        <p:nvPicPr>
          <p:cNvPr id="1026" name="Picture 2" descr="Image result for radspa workflow"/>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81844" y="1800571"/>
            <a:ext cx="9753600" cy="40767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594805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D6E404-A844-4829-88CB-6173A0981B0B}"/>
              </a:ext>
            </a:extLst>
          </p:cNvPr>
          <p:cNvSpPr>
            <a:spLocks noGrp="1"/>
          </p:cNvSpPr>
          <p:nvPr>
            <p:ph type="title"/>
          </p:nvPr>
        </p:nvSpPr>
        <p:spPr/>
        <p:txBody>
          <a:bodyPr/>
          <a:lstStyle/>
          <a:p>
            <a:r>
              <a:rPr lang="en-IN" sz="4000" b="1" dirty="0">
                <a:latin typeface="Times New Roman" panose="02020603050405020304" pitchFamily="18" charset="0"/>
                <a:cs typeface="Times New Roman" panose="02020603050405020304" pitchFamily="18" charset="0"/>
              </a:rPr>
              <a:t>BEFORE AUTOMATION</a:t>
            </a:r>
          </a:p>
        </p:txBody>
      </p:sp>
      <p:graphicFrame>
        <p:nvGraphicFramePr>
          <p:cNvPr id="3" name="Table 2">
            <a:extLst>
              <a:ext uri="{FF2B5EF4-FFF2-40B4-BE49-F238E27FC236}">
                <a16:creationId xmlns:a16="http://schemas.microsoft.com/office/drawing/2014/main" xmlns="" id="{C2F3BC1F-9B1A-48B3-BADF-9570B0C911C3}"/>
              </a:ext>
            </a:extLst>
          </p:cNvPr>
          <p:cNvGraphicFramePr>
            <a:graphicFrameLocks noGrp="1"/>
          </p:cNvGraphicFramePr>
          <p:nvPr>
            <p:extLst>
              <p:ext uri="{D42A27DB-BD31-4B8C-83A1-F6EECF244321}">
                <p14:modId xmlns:p14="http://schemas.microsoft.com/office/powerpoint/2010/main" xmlns="" val="4095309787"/>
              </p:ext>
            </p:extLst>
          </p:nvPr>
        </p:nvGraphicFramePr>
        <p:xfrm>
          <a:off x="609441" y="1268760"/>
          <a:ext cx="10381514" cy="2895600"/>
        </p:xfrm>
        <a:graphic>
          <a:graphicData uri="http://schemas.openxmlformats.org/drawingml/2006/table">
            <a:tbl>
              <a:tblPr firstRow="1" bandRow="1">
                <a:tableStyleId>{5C22544A-7EE6-4342-B048-85BDC9FD1C3A}</a:tableStyleId>
              </a:tblPr>
              <a:tblGrid>
                <a:gridCol w="1413837">
                  <a:extLst>
                    <a:ext uri="{9D8B030D-6E8A-4147-A177-3AD203B41FA5}">
                      <a16:colId xmlns:a16="http://schemas.microsoft.com/office/drawing/2014/main" xmlns="" val="789575021"/>
                    </a:ext>
                  </a:extLst>
                </a:gridCol>
                <a:gridCol w="1413837">
                  <a:extLst>
                    <a:ext uri="{9D8B030D-6E8A-4147-A177-3AD203B41FA5}">
                      <a16:colId xmlns:a16="http://schemas.microsoft.com/office/drawing/2014/main" xmlns="" val="2397169400"/>
                    </a:ext>
                  </a:extLst>
                </a:gridCol>
                <a:gridCol w="1413837">
                  <a:extLst>
                    <a:ext uri="{9D8B030D-6E8A-4147-A177-3AD203B41FA5}">
                      <a16:colId xmlns:a16="http://schemas.microsoft.com/office/drawing/2014/main" xmlns="" val="1645473968"/>
                    </a:ext>
                  </a:extLst>
                </a:gridCol>
                <a:gridCol w="1531492">
                  <a:extLst>
                    <a:ext uri="{9D8B030D-6E8A-4147-A177-3AD203B41FA5}">
                      <a16:colId xmlns:a16="http://schemas.microsoft.com/office/drawing/2014/main" xmlns="" val="662143440"/>
                    </a:ext>
                  </a:extLst>
                </a:gridCol>
                <a:gridCol w="2245428">
                  <a:extLst>
                    <a:ext uri="{9D8B030D-6E8A-4147-A177-3AD203B41FA5}">
                      <a16:colId xmlns:a16="http://schemas.microsoft.com/office/drawing/2014/main" xmlns="" val="4281043450"/>
                    </a:ext>
                  </a:extLst>
                </a:gridCol>
                <a:gridCol w="2363083">
                  <a:extLst>
                    <a:ext uri="{9D8B030D-6E8A-4147-A177-3AD203B41FA5}">
                      <a16:colId xmlns:a16="http://schemas.microsoft.com/office/drawing/2014/main" xmlns="" val="2498227294"/>
                    </a:ext>
                  </a:extLst>
                </a:gridCol>
              </a:tblGrid>
              <a:tr h="370840">
                <a:tc>
                  <a:txBody>
                    <a:bodyPr/>
                    <a:lstStyle/>
                    <a:p>
                      <a:pPr algn="ctr"/>
                      <a:r>
                        <a:rPr lang="en-IN" sz="1600" dirty="0">
                          <a:latin typeface="Times New Roman" panose="02020603050405020304" pitchFamily="18" charset="0"/>
                          <a:cs typeface="Times New Roman" panose="02020603050405020304" pitchFamily="18" charset="0"/>
                        </a:rPr>
                        <a:t>ORDER CREATED</a:t>
                      </a:r>
                    </a:p>
                  </a:txBody>
                  <a:tcPr/>
                </a:tc>
                <a:tc>
                  <a:txBody>
                    <a:bodyPr/>
                    <a:lstStyle/>
                    <a:p>
                      <a:pPr algn="ctr"/>
                      <a:r>
                        <a:rPr lang="en-IN" sz="1600" dirty="0">
                          <a:latin typeface="Times New Roman" panose="02020603050405020304" pitchFamily="18" charset="0"/>
                          <a:cs typeface="Times New Roman" panose="02020603050405020304" pitchFamily="18" charset="0"/>
                        </a:rPr>
                        <a:t>ORDER ASSIGNED</a:t>
                      </a:r>
                    </a:p>
                  </a:txBody>
                  <a:tcPr/>
                </a:tc>
                <a:tc>
                  <a:txBody>
                    <a:bodyPr/>
                    <a:lstStyle/>
                    <a:p>
                      <a:pPr algn="ctr"/>
                      <a:r>
                        <a:rPr lang="en-IN" sz="1600" dirty="0">
                          <a:latin typeface="Times New Roman" panose="02020603050405020304" pitchFamily="18" charset="0"/>
                          <a:cs typeface="Times New Roman" panose="02020603050405020304" pitchFamily="18" charset="0"/>
                        </a:rPr>
                        <a:t>READ TO READ</a:t>
                      </a:r>
                    </a:p>
                  </a:txBody>
                  <a:tcPr/>
                </a:tc>
                <a:tc>
                  <a:txBody>
                    <a:bodyPr/>
                    <a:lstStyle/>
                    <a:p>
                      <a:pPr algn="ctr"/>
                      <a:r>
                        <a:rPr lang="en-IN" sz="1600" dirty="0">
                          <a:latin typeface="Times New Roman" panose="02020603050405020304" pitchFamily="18" charset="0"/>
                          <a:cs typeface="Times New Roman" panose="02020603050405020304" pitchFamily="18" charset="0"/>
                        </a:rPr>
                        <a:t>READ COMPLETED</a:t>
                      </a:r>
                    </a:p>
                  </a:txBody>
                  <a:tcPr/>
                </a:tc>
                <a:tc>
                  <a:txBody>
                    <a:bodyPr/>
                    <a:lstStyle/>
                    <a:p>
                      <a:pPr algn="ctr"/>
                      <a:r>
                        <a:rPr lang="en-IN" sz="1600" dirty="0">
                          <a:latin typeface="Times New Roman" panose="02020603050405020304" pitchFamily="18" charset="0"/>
                          <a:cs typeface="Times New Roman" panose="02020603050405020304" pitchFamily="18" charset="0"/>
                        </a:rPr>
                        <a:t>REPORT</a:t>
                      </a: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GAP</a:t>
                      </a:r>
                    </a:p>
                  </a:txBody>
                  <a:tcPr/>
                </a:tc>
                <a:extLst>
                  <a:ext uri="{0D108BD9-81ED-4DB2-BD59-A6C34878D82A}">
                    <a16:rowId xmlns:a16="http://schemas.microsoft.com/office/drawing/2014/main" xmlns="" val="4007281833"/>
                  </a:ext>
                </a:extLst>
              </a:tr>
              <a:tr h="370840">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10:33</a:t>
                      </a:r>
                      <a:r>
                        <a:rPr lang="en-US" sz="1600" baseline="0" dirty="0">
                          <a:latin typeface="Times New Roman" panose="02020603050405020304" pitchFamily="18" charset="0"/>
                          <a:cs typeface="Times New Roman" panose="02020603050405020304" pitchFamily="18" charset="0"/>
                        </a:rPr>
                        <a:t> pm</a:t>
                      </a:r>
                      <a:endParaRPr lang="en-US" sz="1600" dirty="0">
                        <a:latin typeface="Times New Roman" panose="02020603050405020304" pitchFamily="18" charset="0"/>
                        <a:cs typeface="Times New Roman" panose="02020603050405020304" pitchFamily="18" charset="0"/>
                      </a:endParaRP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10:36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10:36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11:28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11:28</a:t>
                      </a:r>
                      <a:r>
                        <a:rPr lang="en-US" sz="1600" baseline="0" dirty="0">
                          <a:latin typeface="Times New Roman" panose="02020603050405020304" pitchFamily="18" charset="0"/>
                          <a:cs typeface="Times New Roman" panose="02020603050405020304" pitchFamily="18" charset="0"/>
                        </a:rPr>
                        <a:t> pm</a:t>
                      </a:r>
                      <a:endParaRPr lang="en-US" sz="1600" dirty="0">
                        <a:latin typeface="Times New Roman" panose="02020603050405020304" pitchFamily="18" charset="0"/>
                        <a:cs typeface="Times New Roman" panose="02020603050405020304" pitchFamily="18" charset="0"/>
                      </a:endParaRP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3 Min</a:t>
                      </a:r>
                    </a:p>
                  </a:txBody>
                  <a:tcPr/>
                </a:tc>
                <a:extLst>
                  <a:ext uri="{0D108BD9-81ED-4DB2-BD59-A6C34878D82A}">
                    <a16:rowId xmlns:a16="http://schemas.microsoft.com/office/drawing/2014/main" xmlns="" val="2612714395"/>
                  </a:ext>
                </a:extLst>
              </a:tr>
              <a:tr h="370840">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5:08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5:14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5:14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10:43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10:43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5 Min</a:t>
                      </a:r>
                    </a:p>
                  </a:txBody>
                  <a:tcPr/>
                </a:tc>
                <a:extLst>
                  <a:ext uri="{0D108BD9-81ED-4DB2-BD59-A6C34878D82A}">
                    <a16:rowId xmlns:a16="http://schemas.microsoft.com/office/drawing/2014/main" xmlns="" val="3811144814"/>
                  </a:ext>
                </a:extLst>
              </a:tr>
              <a:tr h="370840">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2:45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3:00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3:18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10:17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10:17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15 Min</a:t>
                      </a:r>
                    </a:p>
                  </a:txBody>
                  <a:tcPr/>
                </a:tc>
                <a:extLst>
                  <a:ext uri="{0D108BD9-81ED-4DB2-BD59-A6C34878D82A}">
                    <a16:rowId xmlns:a16="http://schemas.microsoft.com/office/drawing/2014/main" xmlns="" val="4227765460"/>
                  </a:ext>
                </a:extLst>
              </a:tr>
              <a:tr h="370840">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7:40 Am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8:04 am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8:04 am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10:14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10:14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25 Mins</a:t>
                      </a:r>
                    </a:p>
                  </a:txBody>
                  <a:tcPr/>
                </a:tc>
                <a:extLst>
                  <a:ext uri="{0D108BD9-81ED-4DB2-BD59-A6C34878D82A}">
                    <a16:rowId xmlns:a16="http://schemas.microsoft.com/office/drawing/2014/main" xmlns="" val="2139338964"/>
                  </a:ext>
                </a:extLst>
              </a:tr>
            </a:tbl>
          </a:graphicData>
        </a:graphic>
      </p:graphicFrame>
    </p:spTree>
    <p:extLst>
      <p:ext uri="{BB962C8B-B14F-4D97-AF65-F5344CB8AC3E}">
        <p14:creationId xmlns:p14="http://schemas.microsoft.com/office/powerpoint/2010/main" xmlns="" val="6587727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769301-9E32-4AB6-94B3-679A1246DE1D}"/>
              </a:ext>
            </a:extLst>
          </p:cNvPr>
          <p:cNvSpPr>
            <a:spLocks noGrp="1"/>
          </p:cNvSpPr>
          <p:nvPr>
            <p:ph type="title"/>
          </p:nvPr>
        </p:nvSpPr>
        <p:spPr/>
        <p:txBody>
          <a:bodyPr/>
          <a:lstStyle/>
          <a:p>
            <a:r>
              <a:rPr lang="en-IN" sz="4000" b="1" dirty="0">
                <a:latin typeface="Times New Roman" panose="02020603050405020304" pitchFamily="18" charset="0"/>
                <a:cs typeface="Times New Roman" panose="02020603050405020304" pitchFamily="18" charset="0"/>
              </a:rPr>
              <a:t>AFTER AUTOMATION</a:t>
            </a:r>
          </a:p>
        </p:txBody>
      </p:sp>
      <p:graphicFrame>
        <p:nvGraphicFramePr>
          <p:cNvPr id="4" name="Table 3">
            <a:extLst>
              <a:ext uri="{FF2B5EF4-FFF2-40B4-BE49-F238E27FC236}">
                <a16:creationId xmlns:a16="http://schemas.microsoft.com/office/drawing/2014/main" xmlns="" id="{EB820920-F891-47DF-A2C7-7C03C21054E5}"/>
              </a:ext>
            </a:extLst>
          </p:cNvPr>
          <p:cNvGraphicFramePr>
            <a:graphicFrameLocks noGrp="1"/>
          </p:cNvGraphicFramePr>
          <p:nvPr>
            <p:extLst>
              <p:ext uri="{D42A27DB-BD31-4B8C-83A1-F6EECF244321}">
                <p14:modId xmlns:p14="http://schemas.microsoft.com/office/powerpoint/2010/main" xmlns="" val="3260269077"/>
              </p:ext>
            </p:extLst>
          </p:nvPr>
        </p:nvGraphicFramePr>
        <p:xfrm>
          <a:off x="333772" y="1484784"/>
          <a:ext cx="10657184" cy="4065450"/>
        </p:xfrm>
        <a:graphic>
          <a:graphicData uri="http://schemas.openxmlformats.org/drawingml/2006/table">
            <a:tbl>
              <a:tblPr firstRow="1" bandRow="1">
                <a:tableStyleId>{5C22544A-7EE6-4342-B048-85BDC9FD1C3A}</a:tableStyleId>
              </a:tblPr>
              <a:tblGrid>
                <a:gridCol w="1717684">
                  <a:extLst>
                    <a:ext uri="{9D8B030D-6E8A-4147-A177-3AD203B41FA5}">
                      <a16:colId xmlns:a16="http://schemas.microsoft.com/office/drawing/2014/main" xmlns="" val="3189760877"/>
                    </a:ext>
                  </a:extLst>
                </a:gridCol>
                <a:gridCol w="1787900">
                  <a:extLst>
                    <a:ext uri="{9D8B030D-6E8A-4147-A177-3AD203B41FA5}">
                      <a16:colId xmlns:a16="http://schemas.microsoft.com/office/drawing/2014/main" xmlns="" val="4035410309"/>
                    </a:ext>
                  </a:extLst>
                </a:gridCol>
                <a:gridCol w="1787900">
                  <a:extLst>
                    <a:ext uri="{9D8B030D-6E8A-4147-A177-3AD203B41FA5}">
                      <a16:colId xmlns:a16="http://schemas.microsoft.com/office/drawing/2014/main" xmlns="" val="1128520197"/>
                    </a:ext>
                  </a:extLst>
                </a:gridCol>
                <a:gridCol w="1787900">
                  <a:extLst>
                    <a:ext uri="{9D8B030D-6E8A-4147-A177-3AD203B41FA5}">
                      <a16:colId xmlns:a16="http://schemas.microsoft.com/office/drawing/2014/main" xmlns="" val="44749439"/>
                    </a:ext>
                  </a:extLst>
                </a:gridCol>
                <a:gridCol w="1787900">
                  <a:extLst>
                    <a:ext uri="{9D8B030D-6E8A-4147-A177-3AD203B41FA5}">
                      <a16:colId xmlns:a16="http://schemas.microsoft.com/office/drawing/2014/main" xmlns="" val="1825613998"/>
                    </a:ext>
                  </a:extLst>
                </a:gridCol>
                <a:gridCol w="1787900">
                  <a:extLst>
                    <a:ext uri="{9D8B030D-6E8A-4147-A177-3AD203B41FA5}">
                      <a16:colId xmlns:a16="http://schemas.microsoft.com/office/drawing/2014/main" xmlns="" val="1380881327"/>
                    </a:ext>
                  </a:extLst>
                </a:gridCol>
              </a:tblGrid>
              <a:tr h="677575">
                <a:tc>
                  <a:txBody>
                    <a:bodyPr/>
                    <a:lstStyle/>
                    <a:p>
                      <a:pPr algn="ctr"/>
                      <a:r>
                        <a:rPr lang="en-IN" sz="1600" dirty="0">
                          <a:latin typeface="Times New Roman" panose="02020603050405020304" pitchFamily="18" charset="0"/>
                          <a:cs typeface="Times New Roman" panose="02020603050405020304" pitchFamily="18" charset="0"/>
                        </a:rPr>
                        <a:t>ORDER CREATED</a:t>
                      </a:r>
                    </a:p>
                  </a:txBody>
                  <a:tcPr/>
                </a:tc>
                <a:tc>
                  <a:txBody>
                    <a:bodyPr/>
                    <a:lstStyle/>
                    <a:p>
                      <a:pPr algn="ctr"/>
                      <a:r>
                        <a:rPr lang="en-IN" sz="1600" dirty="0">
                          <a:latin typeface="Times New Roman" panose="02020603050405020304" pitchFamily="18" charset="0"/>
                          <a:cs typeface="Times New Roman" panose="02020603050405020304" pitchFamily="18" charset="0"/>
                        </a:rPr>
                        <a:t>ORDER ASSIGNED</a:t>
                      </a:r>
                    </a:p>
                  </a:txBody>
                  <a:tcPr/>
                </a:tc>
                <a:tc>
                  <a:txBody>
                    <a:bodyPr/>
                    <a:lstStyle/>
                    <a:p>
                      <a:pPr algn="ctr"/>
                      <a:r>
                        <a:rPr lang="en-IN" sz="1600" dirty="0">
                          <a:latin typeface="Times New Roman" panose="02020603050405020304" pitchFamily="18" charset="0"/>
                          <a:cs typeface="Times New Roman" panose="02020603050405020304" pitchFamily="18" charset="0"/>
                        </a:rPr>
                        <a:t>READ TO READ</a:t>
                      </a:r>
                    </a:p>
                  </a:txBody>
                  <a:tcPr/>
                </a:tc>
                <a:tc>
                  <a:txBody>
                    <a:bodyPr/>
                    <a:lstStyle/>
                    <a:p>
                      <a:pPr algn="ctr"/>
                      <a:r>
                        <a:rPr lang="en-IN" sz="1600" dirty="0">
                          <a:latin typeface="Times New Roman" panose="02020603050405020304" pitchFamily="18" charset="0"/>
                          <a:cs typeface="Times New Roman" panose="02020603050405020304" pitchFamily="18" charset="0"/>
                        </a:rPr>
                        <a:t>READ COMPLETED</a:t>
                      </a:r>
                    </a:p>
                  </a:txBody>
                  <a:tcPr/>
                </a:tc>
                <a:tc>
                  <a:txBody>
                    <a:bodyPr/>
                    <a:lstStyle/>
                    <a:p>
                      <a:pPr algn="ctr"/>
                      <a:r>
                        <a:rPr lang="en-IN" sz="1600" dirty="0">
                          <a:latin typeface="Times New Roman" panose="02020603050405020304" pitchFamily="18" charset="0"/>
                          <a:cs typeface="Times New Roman" panose="02020603050405020304" pitchFamily="18" charset="0"/>
                        </a:rPr>
                        <a:t>REPORT</a:t>
                      </a: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GAP</a:t>
                      </a:r>
                    </a:p>
                  </a:txBody>
                  <a:tcPr/>
                </a:tc>
                <a:extLst>
                  <a:ext uri="{0D108BD9-81ED-4DB2-BD59-A6C34878D82A}">
                    <a16:rowId xmlns:a16="http://schemas.microsoft.com/office/drawing/2014/main" xmlns="" val="652321226"/>
                  </a:ext>
                </a:extLst>
              </a:tr>
              <a:tr h="677575">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7:09 PM</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smtClean="0">
                          <a:latin typeface="Times New Roman" panose="02020603050405020304" pitchFamily="18" charset="0"/>
                          <a:cs typeface="Times New Roman" panose="02020603050405020304" pitchFamily="18" charset="0"/>
                        </a:rPr>
                        <a:t>7:09 </a:t>
                      </a:r>
                      <a:r>
                        <a:rPr lang="en-US" sz="1600" dirty="0">
                          <a:latin typeface="Times New Roman" panose="02020603050405020304" pitchFamily="18" charset="0"/>
                          <a:cs typeface="Times New Roman" panose="02020603050405020304" pitchFamily="18" charset="0"/>
                        </a:rPr>
                        <a:t>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8:17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9:22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9:22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1 Min</a:t>
                      </a:r>
                    </a:p>
                  </a:txBody>
                  <a:tcPr/>
                </a:tc>
                <a:extLst>
                  <a:ext uri="{0D108BD9-81ED-4DB2-BD59-A6C34878D82A}">
                    <a16:rowId xmlns:a16="http://schemas.microsoft.com/office/drawing/2014/main" xmlns="" val="3797826424"/>
                  </a:ext>
                </a:extLst>
              </a:tr>
              <a:tr h="677575">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3:51 PM</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3:51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3:52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5</a:t>
                      </a:r>
                      <a:r>
                        <a:rPr lang="en-US" sz="1600" dirty="0" smtClean="0">
                          <a:latin typeface="Times New Roman" panose="02020603050405020304" pitchFamily="18" charset="0"/>
                          <a:cs typeface="Times New Roman" panose="02020603050405020304" pitchFamily="18" charset="0"/>
                        </a:rPr>
                        <a:t>:50 </a:t>
                      </a:r>
                      <a:r>
                        <a:rPr lang="en-US" sz="1600" dirty="0">
                          <a:latin typeface="Times New Roman" panose="02020603050405020304" pitchFamily="18" charset="0"/>
                          <a:cs typeface="Times New Roman" panose="02020603050405020304" pitchFamily="18" charset="0"/>
                        </a:rPr>
                        <a:t>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5</a:t>
                      </a:r>
                      <a:r>
                        <a:rPr lang="en-US" sz="1600" dirty="0" smtClean="0">
                          <a:latin typeface="Times New Roman" panose="02020603050405020304" pitchFamily="18" charset="0"/>
                          <a:cs typeface="Times New Roman" panose="02020603050405020304" pitchFamily="18" charset="0"/>
                        </a:rPr>
                        <a:t>:50 </a:t>
                      </a:r>
                      <a:r>
                        <a:rPr lang="en-US" sz="1600" dirty="0">
                          <a:latin typeface="Times New Roman" panose="02020603050405020304" pitchFamily="18" charset="0"/>
                          <a:cs typeface="Times New Roman" panose="02020603050405020304" pitchFamily="18" charset="0"/>
                        </a:rPr>
                        <a:t>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0 Min</a:t>
                      </a:r>
                    </a:p>
                  </a:txBody>
                  <a:tcPr/>
                </a:tc>
                <a:extLst>
                  <a:ext uri="{0D108BD9-81ED-4DB2-BD59-A6C34878D82A}">
                    <a16:rowId xmlns:a16="http://schemas.microsoft.com/office/drawing/2014/main" xmlns="" val="3742122798"/>
                  </a:ext>
                </a:extLst>
              </a:tr>
              <a:tr h="677575">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3:47</a:t>
                      </a:r>
                      <a:r>
                        <a:rPr lang="en-US" sz="1600" baseline="0" dirty="0">
                          <a:latin typeface="Times New Roman" panose="02020603050405020304" pitchFamily="18" charset="0"/>
                          <a:cs typeface="Times New Roman" panose="02020603050405020304" pitchFamily="18" charset="0"/>
                        </a:rPr>
                        <a:t> PM</a:t>
                      </a:r>
                      <a:endParaRPr lang="en-US" sz="1600" dirty="0">
                        <a:latin typeface="Times New Roman" panose="02020603050405020304" pitchFamily="18" charset="0"/>
                        <a:cs typeface="Times New Roman" panose="02020603050405020304" pitchFamily="18" charset="0"/>
                      </a:endParaRP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3:47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3:47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smtClean="0">
                          <a:latin typeface="Times New Roman" panose="02020603050405020304" pitchFamily="18" charset="0"/>
                          <a:cs typeface="Times New Roman" panose="02020603050405020304" pitchFamily="18" charset="0"/>
                        </a:rPr>
                        <a:t>4:00 </a:t>
                      </a:r>
                      <a:r>
                        <a:rPr lang="en-US" sz="1600" dirty="0">
                          <a:latin typeface="Times New Roman" panose="02020603050405020304" pitchFamily="18" charset="0"/>
                          <a:cs typeface="Times New Roman" panose="02020603050405020304" pitchFamily="18" charset="0"/>
                        </a:rPr>
                        <a:t>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smtClean="0">
                          <a:latin typeface="Times New Roman" panose="02020603050405020304" pitchFamily="18" charset="0"/>
                          <a:cs typeface="Times New Roman" panose="02020603050405020304" pitchFamily="18" charset="0"/>
                        </a:rPr>
                        <a:t>4:00 </a:t>
                      </a:r>
                      <a:r>
                        <a:rPr lang="en-US" sz="1600" dirty="0">
                          <a:latin typeface="Times New Roman" panose="02020603050405020304" pitchFamily="18" charset="0"/>
                          <a:cs typeface="Times New Roman" panose="02020603050405020304" pitchFamily="18" charset="0"/>
                        </a:rPr>
                        <a:t>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0 Min</a:t>
                      </a:r>
                    </a:p>
                  </a:txBody>
                  <a:tcPr/>
                </a:tc>
                <a:extLst>
                  <a:ext uri="{0D108BD9-81ED-4DB2-BD59-A6C34878D82A}">
                    <a16:rowId xmlns:a16="http://schemas.microsoft.com/office/drawing/2014/main" xmlns="" val="1216628401"/>
                  </a:ext>
                </a:extLst>
              </a:tr>
              <a:tr h="677575">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3:34 PM</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3:35</a:t>
                      </a:r>
                      <a:r>
                        <a:rPr lang="en-US" sz="1600" baseline="0" dirty="0">
                          <a:latin typeface="Times New Roman" panose="02020603050405020304" pitchFamily="18" charset="0"/>
                          <a:cs typeface="Times New Roman" panose="02020603050405020304" pitchFamily="18" charset="0"/>
                        </a:rPr>
                        <a:t> PM</a:t>
                      </a:r>
                      <a:endParaRPr lang="en-US" sz="1600" dirty="0">
                        <a:latin typeface="Times New Roman" panose="02020603050405020304" pitchFamily="18" charset="0"/>
                        <a:cs typeface="Times New Roman" panose="02020603050405020304" pitchFamily="18" charset="0"/>
                      </a:endParaRP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3:35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5</a:t>
                      </a:r>
                      <a:r>
                        <a:rPr lang="en-US" sz="1600" dirty="0" smtClean="0">
                          <a:latin typeface="Times New Roman" panose="02020603050405020304" pitchFamily="18" charset="0"/>
                          <a:cs typeface="Times New Roman" panose="02020603050405020304" pitchFamily="18" charset="0"/>
                        </a:rPr>
                        <a:t>:25</a:t>
                      </a:r>
                      <a:r>
                        <a:rPr lang="en-US" sz="1600" baseline="0" dirty="0" smtClean="0">
                          <a:latin typeface="Times New Roman" panose="02020603050405020304" pitchFamily="18" charset="0"/>
                          <a:cs typeface="Times New Roman" panose="02020603050405020304" pitchFamily="18" charset="0"/>
                        </a:rPr>
                        <a:t> </a:t>
                      </a:r>
                      <a:r>
                        <a:rPr lang="en-US" sz="1600" baseline="0" dirty="0">
                          <a:latin typeface="Times New Roman" panose="02020603050405020304" pitchFamily="18" charset="0"/>
                          <a:cs typeface="Times New Roman" panose="02020603050405020304" pitchFamily="18" charset="0"/>
                        </a:rPr>
                        <a:t>PM</a:t>
                      </a:r>
                      <a:endParaRPr lang="en-US" sz="1600" dirty="0">
                        <a:latin typeface="Times New Roman" panose="02020603050405020304" pitchFamily="18" charset="0"/>
                        <a:cs typeface="Times New Roman" panose="02020603050405020304" pitchFamily="18" charset="0"/>
                      </a:endParaRP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5</a:t>
                      </a:r>
                      <a:r>
                        <a:rPr lang="en-US" sz="1600" dirty="0" smtClean="0">
                          <a:latin typeface="Times New Roman" panose="02020603050405020304" pitchFamily="18" charset="0"/>
                          <a:cs typeface="Times New Roman" panose="02020603050405020304" pitchFamily="18" charset="0"/>
                        </a:rPr>
                        <a:t>:25</a:t>
                      </a:r>
                      <a:r>
                        <a:rPr lang="en-US" sz="1600" baseline="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1 Min</a:t>
                      </a:r>
                    </a:p>
                  </a:txBody>
                  <a:tcPr/>
                </a:tc>
                <a:extLst>
                  <a:ext uri="{0D108BD9-81ED-4DB2-BD59-A6C34878D82A}">
                    <a16:rowId xmlns:a16="http://schemas.microsoft.com/office/drawing/2014/main" xmlns="" val="1387391081"/>
                  </a:ext>
                </a:extLst>
              </a:tr>
              <a:tr h="677575">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baseline="0" dirty="0">
                          <a:latin typeface="Times New Roman" panose="02020603050405020304" pitchFamily="18" charset="0"/>
                          <a:cs typeface="Times New Roman" panose="02020603050405020304" pitchFamily="18" charset="0"/>
                        </a:rPr>
                        <a:t>7:20 PM</a:t>
                      </a:r>
                      <a:endParaRPr lang="en-US" sz="1600" dirty="0">
                        <a:latin typeface="Times New Roman" panose="02020603050405020304" pitchFamily="18" charset="0"/>
                        <a:cs typeface="Times New Roman" panose="02020603050405020304" pitchFamily="18" charset="0"/>
                      </a:endParaRP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smtClean="0">
                          <a:latin typeface="Times New Roman" panose="02020603050405020304" pitchFamily="18" charset="0"/>
                          <a:cs typeface="Times New Roman" panose="02020603050405020304" pitchFamily="18" charset="0"/>
                        </a:rPr>
                        <a:t>7:20 </a:t>
                      </a:r>
                      <a:r>
                        <a:rPr lang="en-US" sz="1600" dirty="0">
                          <a:latin typeface="Times New Roman" panose="02020603050405020304" pitchFamily="18" charset="0"/>
                          <a:cs typeface="Times New Roman" panose="02020603050405020304" pitchFamily="18" charset="0"/>
                        </a:rPr>
                        <a:t>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7:20 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smtClean="0">
                          <a:latin typeface="Times New Roman" panose="02020603050405020304" pitchFamily="18" charset="0"/>
                          <a:cs typeface="Times New Roman" panose="02020603050405020304" pitchFamily="18" charset="0"/>
                        </a:rPr>
                        <a:t>8:00 </a:t>
                      </a:r>
                      <a:r>
                        <a:rPr lang="en-US" sz="1600" dirty="0">
                          <a:latin typeface="Times New Roman" panose="02020603050405020304" pitchFamily="18" charset="0"/>
                          <a:cs typeface="Times New Roman" panose="02020603050405020304" pitchFamily="18" charset="0"/>
                        </a:rPr>
                        <a:t>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1600" dirty="0" smtClean="0">
                          <a:latin typeface="Times New Roman" panose="02020603050405020304" pitchFamily="18" charset="0"/>
                          <a:cs typeface="Times New Roman" panose="02020603050405020304" pitchFamily="18" charset="0"/>
                        </a:rPr>
                        <a:t>8:00 </a:t>
                      </a:r>
                      <a:r>
                        <a:rPr lang="en-US" sz="1600" dirty="0">
                          <a:latin typeface="Times New Roman" panose="02020603050405020304" pitchFamily="18" charset="0"/>
                          <a:cs typeface="Times New Roman" panose="02020603050405020304" pitchFamily="18" charset="0"/>
                        </a:rPr>
                        <a:t>PM</a:t>
                      </a:r>
                    </a:p>
                    <a:p>
                      <a:pPr algn="ctr"/>
                      <a:endParaRPr lang="en-IN" sz="1600" dirty="0">
                        <a:latin typeface="Times New Roman" panose="02020603050405020304" pitchFamily="18" charset="0"/>
                        <a:cs typeface="Times New Roman" panose="02020603050405020304" pitchFamily="18" charset="0"/>
                      </a:endParaRPr>
                    </a:p>
                  </a:txBody>
                  <a:tcPr/>
                </a:tc>
                <a:tc>
                  <a:txBody>
                    <a:bodyPr/>
                    <a:lstStyle/>
                    <a:p>
                      <a:pPr algn="ctr"/>
                      <a:r>
                        <a:rPr lang="en-IN" sz="1600" dirty="0">
                          <a:solidFill>
                            <a:srgbClr val="FF0000"/>
                          </a:solidFill>
                          <a:latin typeface="Times New Roman" panose="02020603050405020304" pitchFamily="18" charset="0"/>
                          <a:cs typeface="Times New Roman" panose="02020603050405020304" pitchFamily="18" charset="0"/>
                        </a:rPr>
                        <a:t>2 Min</a:t>
                      </a:r>
                    </a:p>
                  </a:txBody>
                  <a:tcPr/>
                </a:tc>
                <a:extLst>
                  <a:ext uri="{0D108BD9-81ED-4DB2-BD59-A6C34878D82A}">
                    <a16:rowId xmlns:a16="http://schemas.microsoft.com/office/drawing/2014/main" xmlns="" val="1635669365"/>
                  </a:ext>
                </a:extLst>
              </a:tr>
            </a:tbl>
          </a:graphicData>
        </a:graphic>
      </p:graphicFrame>
    </p:spTree>
    <p:extLst>
      <p:ext uri="{BB962C8B-B14F-4D97-AF65-F5344CB8AC3E}">
        <p14:creationId xmlns:p14="http://schemas.microsoft.com/office/powerpoint/2010/main" xmlns="" val="42946075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011C2A-B3B4-4571-931A-8C3ADD4F9D92}"/>
              </a:ext>
            </a:extLst>
          </p:cNvPr>
          <p:cNvSpPr>
            <a:spLocks noGrp="1"/>
          </p:cNvSpPr>
          <p:nvPr>
            <p:ph type="title"/>
          </p:nvPr>
        </p:nvSpPr>
        <p:spPr/>
        <p:txBody>
          <a:bodyPr/>
          <a:lstStyle/>
          <a:p>
            <a:r>
              <a:rPr lang="en-IN" sz="4000" b="1" dirty="0">
                <a:latin typeface="Times New Roman" panose="02020603050405020304" pitchFamily="18" charset="0"/>
                <a:cs typeface="Times New Roman" panose="02020603050405020304" pitchFamily="18" charset="0"/>
              </a:rPr>
              <a:t>Why to opt for auto assign feature?</a:t>
            </a:r>
          </a:p>
        </p:txBody>
      </p:sp>
      <p:graphicFrame>
        <p:nvGraphicFramePr>
          <p:cNvPr id="4" name="Table 3">
            <a:extLst>
              <a:ext uri="{FF2B5EF4-FFF2-40B4-BE49-F238E27FC236}">
                <a16:creationId xmlns:a16="http://schemas.microsoft.com/office/drawing/2014/main" xmlns="" id="{33D9326B-11EE-41FD-ABF3-A61A13AB1602}"/>
              </a:ext>
            </a:extLst>
          </p:cNvPr>
          <p:cNvGraphicFramePr>
            <a:graphicFrameLocks noGrp="1"/>
          </p:cNvGraphicFramePr>
          <p:nvPr>
            <p:extLst>
              <p:ext uri="{D42A27DB-BD31-4B8C-83A1-F6EECF244321}">
                <p14:modId xmlns:p14="http://schemas.microsoft.com/office/powerpoint/2010/main" xmlns="" val="4117008861"/>
              </p:ext>
            </p:extLst>
          </p:nvPr>
        </p:nvGraphicFramePr>
        <p:xfrm>
          <a:off x="802496" y="1842064"/>
          <a:ext cx="9684404" cy="3531152"/>
        </p:xfrm>
        <a:graphic>
          <a:graphicData uri="http://schemas.openxmlformats.org/drawingml/2006/table">
            <a:tbl>
              <a:tblPr firstRow="1" bandRow="1">
                <a:tableStyleId>{5C22544A-7EE6-4342-B048-85BDC9FD1C3A}</a:tableStyleId>
              </a:tblPr>
              <a:tblGrid>
                <a:gridCol w="2421101">
                  <a:extLst>
                    <a:ext uri="{9D8B030D-6E8A-4147-A177-3AD203B41FA5}">
                      <a16:colId xmlns:a16="http://schemas.microsoft.com/office/drawing/2014/main" xmlns="" val="3552680864"/>
                    </a:ext>
                  </a:extLst>
                </a:gridCol>
                <a:gridCol w="2421101">
                  <a:extLst>
                    <a:ext uri="{9D8B030D-6E8A-4147-A177-3AD203B41FA5}">
                      <a16:colId xmlns:a16="http://schemas.microsoft.com/office/drawing/2014/main" xmlns="" val="1120010632"/>
                    </a:ext>
                  </a:extLst>
                </a:gridCol>
                <a:gridCol w="2421101">
                  <a:extLst>
                    <a:ext uri="{9D8B030D-6E8A-4147-A177-3AD203B41FA5}">
                      <a16:colId xmlns:a16="http://schemas.microsoft.com/office/drawing/2014/main" xmlns="" val="4026930821"/>
                    </a:ext>
                  </a:extLst>
                </a:gridCol>
                <a:gridCol w="2421101">
                  <a:extLst>
                    <a:ext uri="{9D8B030D-6E8A-4147-A177-3AD203B41FA5}">
                      <a16:colId xmlns:a16="http://schemas.microsoft.com/office/drawing/2014/main" xmlns="" val="3892665133"/>
                    </a:ext>
                  </a:extLst>
                </a:gridCol>
              </a:tblGrid>
              <a:tr h="461134">
                <a:tc>
                  <a:txBody>
                    <a:bodyPr/>
                    <a:lstStyle/>
                    <a:p>
                      <a:pPr algn="ctr"/>
                      <a:r>
                        <a:rPr lang="en-IN" sz="1600" dirty="0">
                          <a:latin typeface="Times New Roman" panose="02020603050405020304" pitchFamily="18" charset="0"/>
                          <a:cs typeface="Times New Roman" panose="02020603050405020304" pitchFamily="18" charset="0"/>
                        </a:rPr>
                        <a:t>S.NO</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SOLUTION CONSIDER</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REMARKS</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ACTION</a:t>
                      </a:r>
                    </a:p>
                  </a:txBody>
                  <a:tcPr anchor="ctr"/>
                </a:tc>
                <a:extLst>
                  <a:ext uri="{0D108BD9-81ED-4DB2-BD59-A6C34878D82A}">
                    <a16:rowId xmlns:a16="http://schemas.microsoft.com/office/drawing/2014/main" xmlns="" val="120424904"/>
                  </a:ext>
                </a:extLst>
              </a:tr>
              <a:tr h="720128">
                <a:tc>
                  <a:txBody>
                    <a:bodyPr/>
                    <a:lstStyle/>
                    <a:p>
                      <a:pPr algn="ctr"/>
                      <a:r>
                        <a:rPr lang="en-IN" sz="1600" dirty="0">
                          <a:latin typeface="Times New Roman" panose="02020603050405020304" pitchFamily="18" charset="0"/>
                          <a:cs typeface="Times New Roman" panose="02020603050405020304" pitchFamily="18" charset="0"/>
                        </a:rPr>
                        <a:t>1.</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Increased the assigners</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This will increase the cost of the manpower</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NO</a:t>
                      </a:r>
                    </a:p>
                  </a:txBody>
                  <a:tcPr anchor="ctr"/>
                </a:tc>
                <a:extLst>
                  <a:ext uri="{0D108BD9-81ED-4DB2-BD59-A6C34878D82A}">
                    <a16:rowId xmlns:a16="http://schemas.microsoft.com/office/drawing/2014/main" xmlns="" val="97532827"/>
                  </a:ext>
                </a:extLst>
              </a:tr>
              <a:tr h="1023339">
                <a:tc>
                  <a:txBody>
                    <a:bodyPr/>
                    <a:lstStyle/>
                    <a:p>
                      <a:pPr algn="ctr"/>
                      <a:r>
                        <a:rPr lang="en-IN" sz="1600" dirty="0">
                          <a:latin typeface="Times New Roman" panose="02020603050405020304" pitchFamily="18" charset="0"/>
                          <a:cs typeface="Times New Roman" panose="02020603050405020304" pitchFamily="18" charset="0"/>
                        </a:rPr>
                        <a:t>2.</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Allow radiologist to pick cases by themselves</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In this case the radiologist will pick easy studies or less critical studies</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NO</a:t>
                      </a:r>
                    </a:p>
                  </a:txBody>
                  <a:tcPr anchor="ctr"/>
                </a:tc>
                <a:extLst>
                  <a:ext uri="{0D108BD9-81ED-4DB2-BD59-A6C34878D82A}">
                    <a16:rowId xmlns:a16="http://schemas.microsoft.com/office/drawing/2014/main" xmlns="" val="972562130"/>
                  </a:ext>
                </a:extLst>
              </a:tr>
              <a:tr h="1326551">
                <a:tc>
                  <a:txBody>
                    <a:bodyPr/>
                    <a:lstStyle/>
                    <a:p>
                      <a:pPr algn="ctr"/>
                      <a:r>
                        <a:rPr lang="en-IN" sz="1600" dirty="0">
                          <a:latin typeface="Times New Roman" panose="02020603050405020304" pitchFamily="18" charset="0"/>
                          <a:cs typeface="Times New Roman" panose="02020603050405020304" pitchFamily="18" charset="0"/>
                        </a:rPr>
                        <a:t>3.</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Set up software application for auto assignment</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This will automatically assign the case to the radiologist according to the pre set rules</a:t>
                      </a:r>
                    </a:p>
                  </a:txBody>
                  <a:tcPr anchor="ctr"/>
                </a:tc>
                <a:tc>
                  <a:txBody>
                    <a:bodyPr/>
                    <a:lstStyle/>
                    <a:p>
                      <a:pPr algn="ctr"/>
                      <a:r>
                        <a:rPr lang="en-IN" sz="1600" dirty="0">
                          <a:latin typeface="Times New Roman" panose="02020603050405020304" pitchFamily="18" charset="0"/>
                          <a:cs typeface="Times New Roman" panose="02020603050405020304" pitchFamily="18" charset="0"/>
                        </a:rPr>
                        <a:t>YES</a:t>
                      </a:r>
                    </a:p>
                  </a:txBody>
                  <a:tcPr anchor="ctr"/>
                </a:tc>
                <a:extLst>
                  <a:ext uri="{0D108BD9-81ED-4DB2-BD59-A6C34878D82A}">
                    <a16:rowId xmlns:a16="http://schemas.microsoft.com/office/drawing/2014/main" xmlns="" val="727973753"/>
                  </a:ext>
                </a:extLst>
              </a:tr>
            </a:tbl>
          </a:graphicData>
        </a:graphic>
      </p:graphicFrame>
    </p:spTree>
    <p:extLst>
      <p:ext uri="{BB962C8B-B14F-4D97-AF65-F5344CB8AC3E}">
        <p14:creationId xmlns:p14="http://schemas.microsoft.com/office/powerpoint/2010/main" xmlns="" val="18678848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624339-1409-4ECD-9EF5-E919084AC208}"/>
              </a:ext>
            </a:extLst>
          </p:cNvPr>
          <p:cNvSpPr>
            <a:spLocks noGrp="1"/>
          </p:cNvSpPr>
          <p:nvPr>
            <p:ph type="title"/>
          </p:nvPr>
        </p:nvSpPr>
        <p:spPr/>
        <p:txBody>
          <a:bodyPr/>
          <a:lstStyle/>
          <a:p>
            <a:r>
              <a:rPr lang="en-IN" sz="4000" b="1" dirty="0">
                <a:latin typeface="Times New Roman" panose="02020603050405020304" pitchFamily="18" charset="0"/>
                <a:cs typeface="Times New Roman" panose="02020603050405020304" pitchFamily="18" charset="0"/>
              </a:rPr>
              <a:t>FINDINGS</a:t>
            </a:r>
          </a:p>
        </p:txBody>
      </p:sp>
      <p:graphicFrame>
        <p:nvGraphicFramePr>
          <p:cNvPr id="3" name="Table 2">
            <a:extLst>
              <a:ext uri="{FF2B5EF4-FFF2-40B4-BE49-F238E27FC236}">
                <a16:creationId xmlns:a16="http://schemas.microsoft.com/office/drawing/2014/main" xmlns="" id="{A465B539-D3B0-40B7-BBE6-814A6BD78FE2}"/>
              </a:ext>
            </a:extLst>
          </p:cNvPr>
          <p:cNvGraphicFramePr>
            <a:graphicFrameLocks noGrp="1"/>
          </p:cNvGraphicFramePr>
          <p:nvPr>
            <p:extLst>
              <p:ext uri="{D42A27DB-BD31-4B8C-83A1-F6EECF244321}">
                <p14:modId xmlns:p14="http://schemas.microsoft.com/office/powerpoint/2010/main" xmlns="" val="249623553"/>
              </p:ext>
            </p:extLst>
          </p:nvPr>
        </p:nvGraphicFramePr>
        <p:xfrm>
          <a:off x="6238428" y="1129517"/>
          <a:ext cx="5774728" cy="3007868"/>
        </p:xfrm>
        <a:graphic>
          <a:graphicData uri="http://schemas.openxmlformats.org/drawingml/2006/table">
            <a:tbl>
              <a:tblPr firstRow="1" bandRow="1">
                <a:tableStyleId>{5C22544A-7EE6-4342-B048-85BDC9FD1C3A}</a:tableStyleId>
              </a:tblPr>
              <a:tblGrid>
                <a:gridCol w="1443682">
                  <a:extLst>
                    <a:ext uri="{9D8B030D-6E8A-4147-A177-3AD203B41FA5}">
                      <a16:colId xmlns:a16="http://schemas.microsoft.com/office/drawing/2014/main" xmlns="" val="3176445909"/>
                    </a:ext>
                  </a:extLst>
                </a:gridCol>
                <a:gridCol w="1443682">
                  <a:extLst>
                    <a:ext uri="{9D8B030D-6E8A-4147-A177-3AD203B41FA5}">
                      <a16:colId xmlns:a16="http://schemas.microsoft.com/office/drawing/2014/main" xmlns="" val="1005635199"/>
                    </a:ext>
                  </a:extLst>
                </a:gridCol>
                <a:gridCol w="1443682">
                  <a:extLst>
                    <a:ext uri="{9D8B030D-6E8A-4147-A177-3AD203B41FA5}">
                      <a16:colId xmlns:a16="http://schemas.microsoft.com/office/drawing/2014/main" xmlns="" val="3033262218"/>
                    </a:ext>
                  </a:extLst>
                </a:gridCol>
                <a:gridCol w="1443682">
                  <a:extLst>
                    <a:ext uri="{9D8B030D-6E8A-4147-A177-3AD203B41FA5}">
                      <a16:colId xmlns:a16="http://schemas.microsoft.com/office/drawing/2014/main" xmlns="" val="3256048597"/>
                    </a:ext>
                  </a:extLst>
                </a:gridCol>
              </a:tblGrid>
              <a:tr h="370840">
                <a:tc>
                  <a:txBody>
                    <a:bodyPr/>
                    <a:lstStyle/>
                    <a:p>
                      <a:pPr algn="ctr">
                        <a:lnSpc>
                          <a:spcPct val="107000"/>
                        </a:lnSpc>
                        <a:spcAft>
                          <a:spcPts val="0"/>
                        </a:spcAft>
                      </a:pPr>
                      <a:r>
                        <a:rPr lang="en-IN" sz="1200" b="1" dirty="0">
                          <a:effectLst/>
                          <a:latin typeface="Times New Roman" panose="02020603050405020304" pitchFamily="18" charset="0"/>
                          <a:ea typeface="Calibri" panose="020F0502020204030204" pitchFamily="34" charset="0"/>
                          <a:cs typeface="Times New Roman" panose="02020603050405020304" pitchFamily="18" charset="0"/>
                        </a:rPr>
                        <a:t>MONTH</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AVERAGE NO. OF STUDIES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BEFORE AUTOMAMTION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(TAT IN MINUTES)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N" sz="1200" b="1" dirty="0">
                          <a:effectLst/>
                          <a:latin typeface="Times New Roman" panose="02020603050405020304" pitchFamily="18" charset="0"/>
                          <a:ea typeface="Calibri" panose="020F0502020204030204" pitchFamily="34" charset="0"/>
                          <a:cs typeface="Times New Roman" panose="02020603050405020304" pitchFamily="18" charset="0"/>
                        </a:rPr>
                        <a:t>AFTER AUTOMATION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IN" sz="1200" b="1" dirty="0">
                          <a:effectLst/>
                          <a:latin typeface="Times New Roman" panose="02020603050405020304" pitchFamily="18" charset="0"/>
                          <a:ea typeface="Calibri" panose="020F0502020204030204" pitchFamily="34" charset="0"/>
                          <a:cs typeface="Times New Roman" panose="02020603050405020304" pitchFamily="18" charset="0"/>
                        </a:rPr>
                        <a:t>(TAT IN MINUTES)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578322854"/>
                  </a:ext>
                </a:extLst>
              </a:tr>
              <a:tr h="370840">
                <a:tc>
                  <a:txBody>
                    <a:bodyPr/>
                    <a:lstStyle/>
                    <a:p>
                      <a:pPr algn="ctr">
                        <a:lnSpc>
                          <a:spcPct val="150000"/>
                        </a:lnSpc>
                        <a:spcAft>
                          <a:spcPts val="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Month 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22335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45.21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32.21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977585100"/>
                  </a:ext>
                </a:extLst>
              </a:tr>
              <a:tr h="370840">
                <a:tc>
                  <a:txBody>
                    <a:bodyPr/>
                    <a:lstStyle/>
                    <a:p>
                      <a:pPr algn="ctr">
                        <a:lnSpc>
                          <a:spcPct val="150000"/>
                        </a:lnSpc>
                        <a:spcAft>
                          <a:spcPts val="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Month 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22477.5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44.3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30.3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93341661"/>
                  </a:ext>
                </a:extLst>
              </a:tr>
              <a:tr h="370840">
                <a:tc>
                  <a:txBody>
                    <a:bodyPr/>
                    <a:lstStyle/>
                    <a:p>
                      <a:pPr algn="ctr">
                        <a:lnSpc>
                          <a:spcPct val="150000"/>
                        </a:lnSpc>
                        <a:spcAft>
                          <a:spcPts val="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Month 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22411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43.12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29.59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3319092"/>
                  </a:ext>
                </a:extLst>
              </a:tr>
              <a:tr h="370840">
                <a:tc>
                  <a:txBody>
                    <a:bodyPr/>
                    <a:lstStyle/>
                    <a:p>
                      <a:pPr algn="ctr">
                        <a:lnSpc>
                          <a:spcPct val="150000"/>
                        </a:lnSpc>
                        <a:spcAft>
                          <a:spcPts val="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Month 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22001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43.3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29.3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137769062"/>
                  </a:ext>
                </a:extLst>
              </a:tr>
              <a:tr h="370840">
                <a:tc>
                  <a:txBody>
                    <a:bodyPr/>
                    <a:lstStyle/>
                    <a:p>
                      <a:pPr algn="ctr">
                        <a:lnSpc>
                          <a:spcPct val="150000"/>
                        </a:lnSpc>
                        <a:spcAft>
                          <a:spcPts val="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Month 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22212.5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44.5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28.4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101337779"/>
                  </a:ext>
                </a:extLst>
              </a:tr>
              <a:tr h="370840">
                <a:tc>
                  <a:txBody>
                    <a:bodyPr/>
                    <a:lstStyle/>
                    <a:p>
                      <a:pPr algn="ctr">
                        <a:lnSpc>
                          <a:spcPct val="150000"/>
                        </a:lnSpc>
                        <a:spcAft>
                          <a:spcPts val="0"/>
                        </a:spcAft>
                      </a:pPr>
                      <a:r>
                        <a:rPr lang="en-IN" sz="1200" b="1">
                          <a:effectLst/>
                          <a:latin typeface="Times New Roman" panose="02020603050405020304" pitchFamily="18" charset="0"/>
                          <a:ea typeface="Calibri" panose="020F0502020204030204" pitchFamily="34" charset="0"/>
                          <a:cs typeface="Times New Roman" panose="02020603050405020304" pitchFamily="18" charset="0"/>
                        </a:rPr>
                        <a:t>Month 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22728.5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a:effectLst/>
                          <a:latin typeface="Times New Roman" panose="02020603050405020304" pitchFamily="18" charset="0"/>
                          <a:ea typeface="Calibri" panose="020F0502020204030204" pitchFamily="34" charset="0"/>
                          <a:cs typeface="Times New Roman" panose="02020603050405020304" pitchFamily="18" charset="0"/>
                        </a:rPr>
                        <a:t>44.25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29.1</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757429843"/>
                  </a:ext>
                </a:extLst>
              </a:tr>
            </a:tbl>
          </a:graphicData>
        </a:graphic>
      </p:graphicFrame>
      <p:graphicFrame>
        <p:nvGraphicFramePr>
          <p:cNvPr id="4" name="Chart 3">
            <a:extLst>
              <a:ext uri="{FF2B5EF4-FFF2-40B4-BE49-F238E27FC236}">
                <a16:creationId xmlns:a16="http://schemas.microsoft.com/office/drawing/2014/main" xmlns="" id="{DCF485E5-E506-44AF-B00B-3EF3325EE2B4}"/>
              </a:ext>
            </a:extLst>
          </p:cNvPr>
          <p:cNvGraphicFramePr/>
          <p:nvPr>
            <p:extLst>
              <p:ext uri="{D42A27DB-BD31-4B8C-83A1-F6EECF244321}">
                <p14:modId xmlns:p14="http://schemas.microsoft.com/office/powerpoint/2010/main" xmlns="" val="2759151238"/>
              </p:ext>
            </p:extLst>
          </p:nvPr>
        </p:nvGraphicFramePr>
        <p:xfrm>
          <a:off x="300982" y="2204864"/>
          <a:ext cx="5676900" cy="374441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xmlns="" id="{AD12E86D-9BC4-4CDA-B5FA-A5BF994D1B38}"/>
              </a:ext>
            </a:extLst>
          </p:cNvPr>
          <p:cNvSpPr txBox="1"/>
          <p:nvPr/>
        </p:nvSpPr>
        <p:spPr>
          <a:xfrm>
            <a:off x="6029448" y="4509120"/>
            <a:ext cx="6192688" cy="1077218"/>
          </a:xfrm>
          <a:prstGeom prst="rect">
            <a:avLst/>
          </a:prstGeom>
          <a:noFill/>
        </p:spPr>
        <p:txBody>
          <a:bodyPr wrap="square" rtlCol="0">
            <a:spAutoFit/>
          </a:bodyPr>
          <a:lstStyle/>
          <a:p>
            <a:pPr lvl="0"/>
            <a:r>
              <a:rPr lang="en-IN" sz="1600" dirty="0">
                <a:latin typeface="Times New Roman" panose="02020603050405020304" pitchFamily="18" charset="0"/>
                <a:cs typeface="Times New Roman" panose="02020603050405020304" pitchFamily="18" charset="0"/>
              </a:rPr>
              <a:t>Before automation of concierge workflow in ER reporting,  the TAT was 44.28 min.</a:t>
            </a:r>
          </a:p>
          <a:p>
            <a:pPr lvl="0"/>
            <a:r>
              <a:rPr lang="en-IN" sz="1600" dirty="0">
                <a:latin typeface="Times New Roman" panose="02020603050405020304" pitchFamily="18" charset="0"/>
                <a:cs typeface="Times New Roman" panose="02020603050405020304" pitchFamily="18" charset="0"/>
              </a:rPr>
              <a:t>After the automation, the TAT in ER reporting reduces to 29.66 min</a:t>
            </a:r>
          </a:p>
          <a:p>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81552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CE0452-2277-442C-A66E-CE01A79608F5}"/>
              </a:ext>
            </a:extLst>
          </p:cNvPr>
          <p:cNvSpPr>
            <a:spLocks noGrp="1"/>
          </p:cNvSpPr>
          <p:nvPr>
            <p:ph type="title"/>
          </p:nvPr>
        </p:nvSpPr>
        <p:spPr/>
        <p:txBody>
          <a:bodyPr/>
          <a:lstStyle/>
          <a:p>
            <a:r>
              <a:rPr lang="en-IN" sz="4000" b="1" dirty="0">
                <a:latin typeface="Times New Roman" panose="02020603050405020304" pitchFamily="18" charset="0"/>
                <a:cs typeface="Times New Roman" panose="02020603050405020304" pitchFamily="18" charset="0"/>
              </a:rPr>
              <a:t>Satisfaction Level of the Respondents</a:t>
            </a:r>
          </a:p>
        </p:txBody>
      </p:sp>
      <p:graphicFrame>
        <p:nvGraphicFramePr>
          <p:cNvPr id="3" name="Chart 2">
            <a:extLst>
              <a:ext uri="{FF2B5EF4-FFF2-40B4-BE49-F238E27FC236}">
                <a16:creationId xmlns:a16="http://schemas.microsoft.com/office/drawing/2014/main" xmlns="" id="{F9F2D06F-3D5F-41C3-836B-C14D3B922621}"/>
              </a:ext>
            </a:extLst>
          </p:cNvPr>
          <p:cNvGraphicFramePr/>
          <p:nvPr>
            <p:extLst>
              <p:ext uri="{D42A27DB-BD31-4B8C-83A1-F6EECF244321}">
                <p14:modId xmlns:p14="http://schemas.microsoft.com/office/powerpoint/2010/main" xmlns="" val="526150158"/>
              </p:ext>
            </p:extLst>
          </p:nvPr>
        </p:nvGraphicFramePr>
        <p:xfrm>
          <a:off x="477788" y="1412776"/>
          <a:ext cx="5417820"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xmlns="" id="{533E5286-40B3-4A19-AFA9-792DD53B03FF}"/>
              </a:ext>
            </a:extLst>
          </p:cNvPr>
          <p:cNvSpPr txBox="1"/>
          <p:nvPr/>
        </p:nvSpPr>
        <p:spPr>
          <a:xfrm>
            <a:off x="6166420" y="1484784"/>
            <a:ext cx="5688632" cy="3539430"/>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Almost 80% of the respondents agreed that </a:t>
            </a:r>
            <a:r>
              <a:rPr lang="en-US" sz="1600" dirty="0" err="1">
                <a:latin typeface="Times New Roman" panose="02020603050405020304" pitchFamily="18" charset="0"/>
                <a:cs typeface="Times New Roman" panose="02020603050405020304" pitchFamily="18" charset="0"/>
              </a:rPr>
              <a:t>RADSpa’s</a:t>
            </a:r>
            <a:r>
              <a:rPr lang="en-US" sz="1600" dirty="0">
                <a:latin typeface="Times New Roman" panose="02020603050405020304" pitchFamily="18" charset="0"/>
                <a:cs typeface="Times New Roman" panose="02020603050405020304" pitchFamily="18" charset="0"/>
              </a:rPr>
              <a:t> Concierge Workflow automation helped them to reduce the TATs and increase productivity.</a:t>
            </a:r>
          </a:p>
          <a:p>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Statistical analysis of 6 months of logs before and after automation indicated 80% improvement in overall TAT for emergency cases.</a:t>
            </a:r>
          </a:p>
          <a:p>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 Radiologist productivity per case improved by 82% as every case is auto-validated for images prior it is assigned.</a:t>
            </a:r>
          </a:p>
          <a:p>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 Coordinators reported a massive 83% reduction in effort which used to go in manually eliminating errors, and there by more time in hand for handling greater workloads.</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54885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41093" y="4216069"/>
            <a:ext cx="10969943" cy="711081"/>
          </a:xfrm>
          <a:prstGeom prst="rect">
            <a:avLst/>
          </a:prstGeom>
        </p:spPr>
        <p:txBody>
          <a:bodyPr vert="horz" lIns="121899" tIns="60949" rIns="121899" bIns="60949" rtlCol="0" anchor="ctr">
            <a:noAutofit/>
          </a:bodyPr>
          <a:lstStyle>
            <a:lvl1pPr algn="l" defTabSz="1218987" rtl="0" eaLnBrk="1" latinLnBrk="0" hangingPunct="1">
              <a:spcBef>
                <a:spcPct val="0"/>
              </a:spcBef>
              <a:buNone/>
              <a:defRPr sz="3600" kern="1200">
                <a:solidFill>
                  <a:schemeClr val="tx1"/>
                </a:solidFill>
                <a:latin typeface="+mj-lt"/>
                <a:ea typeface="+mj-ea"/>
                <a:cs typeface="+mj-cs"/>
              </a:defRPr>
            </a:lvl1pPr>
          </a:lstStyle>
          <a:p>
            <a:endParaRPr lang="en-IN" dirty="0"/>
          </a:p>
        </p:txBody>
      </p:sp>
      <p:sp>
        <p:nvSpPr>
          <p:cNvPr id="5" name="TextBox 4"/>
          <p:cNvSpPr txBox="1"/>
          <p:nvPr/>
        </p:nvSpPr>
        <p:spPr>
          <a:xfrm>
            <a:off x="684212" y="1676400"/>
            <a:ext cx="9353405"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Radiologist should receive an alert about the assigned cases.</a:t>
            </a:r>
          </a:p>
          <a:p>
            <a:endParaRPr lang="en-US" sz="20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AI algorithms should be used for early detection of abnormalities.</a:t>
            </a:r>
          </a:p>
          <a:p>
            <a:r>
              <a:rPr lang="en-US" sz="2000" dirty="0" smtClean="0">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p:sp>
        <p:nvSpPr>
          <p:cNvPr id="6" name="Title 5"/>
          <p:cNvSpPr>
            <a:spLocks noGrp="1"/>
          </p:cNvSpPr>
          <p:nvPr>
            <p:ph type="title"/>
          </p:nvPr>
        </p:nvSpPr>
        <p:spPr/>
        <p:txBody>
          <a:bodyPr/>
          <a:lstStyle/>
          <a:p>
            <a:r>
              <a:rPr lang="en-US" b="1" dirty="0" smtClean="0"/>
              <a:t>RECOMMENDATIONS</a:t>
            </a:r>
            <a:endParaRPr lang="en-US" b="1" dirty="0"/>
          </a:p>
        </p:txBody>
      </p:sp>
    </p:spTree>
    <p:extLst>
      <p:ext uri="{BB962C8B-B14F-4D97-AF65-F5344CB8AC3E}">
        <p14:creationId xmlns:p14="http://schemas.microsoft.com/office/powerpoint/2010/main" xmlns="" val="647401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a16="http://schemas.microsoft.com/office/drawing/2014/main" xmlns="" id="{0DEFB8AB-0D24-43F2-8298-D82B845399E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xmlns=""/>
              </a:ext>
            </a:extLst>
          </a:blip>
          <a:srcRect/>
          <a:stretch>
            <a:fillRect/>
          </a:stretch>
        </p:blipFill>
        <p:spPr>
          <a:effectLst>
            <a:outerShdw blurRad="571500" dist="165100" dir="9720000" algn="ctr" rotWithShape="0">
              <a:srgbClr val="000000">
                <a:alpha val="23000"/>
              </a:srgbClr>
            </a:outerShdw>
          </a:effectLst>
        </p:spPr>
      </p:pic>
      <p:sp>
        <p:nvSpPr>
          <p:cNvPr id="25" name="TextBox 24">
            <a:extLst>
              <a:ext uri="{FF2B5EF4-FFF2-40B4-BE49-F238E27FC236}">
                <a16:creationId xmlns:a16="http://schemas.microsoft.com/office/drawing/2014/main" xmlns="" id="{5DAF58ED-14AC-40AD-87DD-65DA444C9D6E}"/>
              </a:ext>
            </a:extLst>
          </p:cNvPr>
          <p:cNvSpPr txBox="1"/>
          <p:nvPr/>
        </p:nvSpPr>
        <p:spPr>
          <a:xfrm>
            <a:off x="602804" y="1607087"/>
            <a:ext cx="4987551" cy="614399"/>
          </a:xfrm>
          <a:prstGeom prst="rect">
            <a:avLst/>
          </a:prstGeom>
          <a:noFill/>
        </p:spPr>
        <p:txBody>
          <a:bodyPr wrap="square" lIns="0" rIns="0" rtlCol="0" anchor="b">
            <a:spAutoFit/>
          </a:bodyPr>
          <a:lstStyle/>
          <a:p>
            <a:pPr>
              <a:lnSpc>
                <a:spcPct val="110000"/>
              </a:lnSpc>
              <a:defRPr/>
            </a:pPr>
            <a:r>
              <a:rPr lang="en-US" sz="1600" kern="0" dirty="0">
                <a:latin typeface="Times New Roman" panose="02020603050405020304" pitchFamily="18" charset="0"/>
                <a:ea typeface="Open Sans" panose="020B0606030504020204" pitchFamily="34" charset="0"/>
                <a:cs typeface="Times New Roman" panose="02020603050405020304" pitchFamily="18" charset="0"/>
              </a:rPr>
              <a:t>To be the Preferred Technology Partner for providers in Tele-Health Globally.</a:t>
            </a:r>
          </a:p>
        </p:txBody>
      </p:sp>
      <p:sp>
        <p:nvSpPr>
          <p:cNvPr id="26" name="TextBox 25">
            <a:extLst>
              <a:ext uri="{FF2B5EF4-FFF2-40B4-BE49-F238E27FC236}">
                <a16:creationId xmlns:a16="http://schemas.microsoft.com/office/drawing/2014/main" xmlns="" id="{A648C0A3-B202-46B7-9D28-C3C116EDC9B6}"/>
              </a:ext>
            </a:extLst>
          </p:cNvPr>
          <p:cNvSpPr txBox="1"/>
          <p:nvPr/>
        </p:nvSpPr>
        <p:spPr>
          <a:xfrm>
            <a:off x="606525" y="3578468"/>
            <a:ext cx="4987551" cy="707886"/>
          </a:xfrm>
          <a:prstGeom prst="rect">
            <a:avLst/>
          </a:prstGeom>
          <a:noFill/>
        </p:spPr>
        <p:txBody>
          <a:bodyPr wrap="square" lIns="0" rIns="0" rtlCol="0">
            <a:spAutoFit/>
          </a:bodyPr>
          <a:lstStyle/>
          <a:p>
            <a:r>
              <a:rPr lang="en-IN" sz="4000" b="1" dirty="0">
                <a:latin typeface="Times New Roman" panose="02020603050405020304" pitchFamily="18" charset="0"/>
                <a:ea typeface="Open Sans" panose="020B0606030504020204" pitchFamily="34" charset="0"/>
                <a:cs typeface="Times New Roman" panose="02020603050405020304" pitchFamily="18" charset="0"/>
              </a:rPr>
              <a:t>Mission</a:t>
            </a:r>
          </a:p>
        </p:txBody>
      </p:sp>
      <p:sp>
        <p:nvSpPr>
          <p:cNvPr id="27" name="TextBox 26">
            <a:extLst>
              <a:ext uri="{FF2B5EF4-FFF2-40B4-BE49-F238E27FC236}">
                <a16:creationId xmlns:a16="http://schemas.microsoft.com/office/drawing/2014/main" xmlns="" id="{9E080DAF-2513-475A-AEE4-4A782E66B590}"/>
              </a:ext>
            </a:extLst>
          </p:cNvPr>
          <p:cNvSpPr txBox="1"/>
          <p:nvPr/>
        </p:nvSpPr>
        <p:spPr>
          <a:xfrm>
            <a:off x="477788" y="4520520"/>
            <a:ext cx="4987551" cy="1460785"/>
          </a:xfrm>
          <a:prstGeom prst="rect">
            <a:avLst/>
          </a:prstGeom>
          <a:noFill/>
        </p:spPr>
        <p:txBody>
          <a:bodyPr wrap="square" lIns="0" rIns="0" rtlCol="0" anchor="b">
            <a:spAutoFit/>
          </a:bodyPr>
          <a:lstStyle/>
          <a:p>
            <a:pPr marL="285750" indent="-285750">
              <a:lnSpc>
                <a:spcPct val="110000"/>
              </a:lnSpc>
              <a:buFont typeface="Arial" panose="020B0604020202020204" pitchFamily="34" charset="0"/>
              <a:buChar char="•"/>
              <a:defRPr/>
            </a:pPr>
            <a:r>
              <a:rPr lang="en-US" sz="1800" kern="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a:t>
            </a:r>
            <a:r>
              <a:rPr lang="en-US" sz="1600" kern="0" dirty="0">
                <a:latin typeface="Times New Roman" panose="02020603050405020304" pitchFamily="18" charset="0"/>
                <a:ea typeface="Open Sans" panose="020B0606030504020204" pitchFamily="34" charset="0"/>
                <a:cs typeface="Times New Roman" panose="02020603050405020304" pitchFamily="18" charset="0"/>
              </a:rPr>
              <a:t>To provide Best-in-Class Technology Platforms in Radiology and Tele-Health Space.</a:t>
            </a:r>
          </a:p>
          <a:p>
            <a:pPr marL="285750" indent="-285750">
              <a:lnSpc>
                <a:spcPct val="110000"/>
              </a:lnSpc>
              <a:buFont typeface="Arial" panose="020B0604020202020204" pitchFamily="34" charset="0"/>
              <a:buChar char="•"/>
              <a:defRPr/>
            </a:pPr>
            <a:endParaRPr lang="en-US" sz="1600" kern="0" dirty="0">
              <a:latin typeface="Times New Roman" panose="02020603050405020304" pitchFamily="18" charset="0"/>
              <a:ea typeface="Open Sans" panose="020B0606030504020204" pitchFamily="34" charset="0"/>
              <a:cs typeface="Times New Roman" panose="02020603050405020304" pitchFamily="18" charset="0"/>
            </a:endParaRPr>
          </a:p>
          <a:p>
            <a:pPr marL="285750" indent="-285750">
              <a:lnSpc>
                <a:spcPct val="110000"/>
              </a:lnSpc>
              <a:buFont typeface="Arial" panose="020B0604020202020204" pitchFamily="34" charset="0"/>
              <a:buChar char="•"/>
              <a:defRPr/>
            </a:pPr>
            <a:r>
              <a:rPr lang="en-US" sz="1600" kern="0" dirty="0">
                <a:latin typeface="Times New Roman" panose="02020603050405020304" pitchFamily="18" charset="0"/>
                <a:ea typeface="Open Sans" panose="020B0606030504020204" pitchFamily="34" charset="0"/>
                <a:cs typeface="Times New Roman" panose="02020603050405020304" pitchFamily="18" charset="0"/>
              </a:rPr>
              <a:t>“To develop Healthcare AI Technologies at Sustainable Costs to Impact Patient Care”.</a:t>
            </a:r>
          </a:p>
        </p:txBody>
      </p:sp>
      <p:sp>
        <p:nvSpPr>
          <p:cNvPr id="28" name="TextBox 27">
            <a:extLst>
              <a:ext uri="{FF2B5EF4-FFF2-40B4-BE49-F238E27FC236}">
                <a16:creationId xmlns:a16="http://schemas.microsoft.com/office/drawing/2014/main" xmlns="" id="{82D5D8E5-F226-4B93-BB0C-BB153AB90CFC}"/>
              </a:ext>
            </a:extLst>
          </p:cNvPr>
          <p:cNvSpPr txBox="1"/>
          <p:nvPr/>
        </p:nvSpPr>
        <p:spPr>
          <a:xfrm>
            <a:off x="602803" y="591776"/>
            <a:ext cx="4987551" cy="707886"/>
          </a:xfrm>
          <a:prstGeom prst="rect">
            <a:avLst/>
          </a:prstGeom>
          <a:noFill/>
        </p:spPr>
        <p:txBody>
          <a:bodyPr wrap="square" lIns="0" rIns="0" rtlCol="0">
            <a:spAutoFit/>
          </a:bodyPr>
          <a:lstStyle/>
          <a:p>
            <a:r>
              <a:rPr lang="en-IN" sz="4000" b="1" dirty="0">
                <a:latin typeface="Times New Roman" panose="02020603050405020304" pitchFamily="18" charset="0"/>
                <a:ea typeface="Open Sans" panose="020B0606030504020204" pitchFamily="34" charset="0"/>
                <a:cs typeface="Times New Roman" panose="02020603050405020304" pitchFamily="18" charset="0"/>
              </a:rPr>
              <a:t>Vision</a:t>
            </a:r>
          </a:p>
        </p:txBody>
      </p:sp>
      <p:cxnSp>
        <p:nvCxnSpPr>
          <p:cNvPr id="14" name="Straight Connector 13">
            <a:extLst>
              <a:ext uri="{FF2B5EF4-FFF2-40B4-BE49-F238E27FC236}">
                <a16:creationId xmlns:a16="http://schemas.microsoft.com/office/drawing/2014/main" xmlns="" id="{E5CAC1A3-E4AE-4617-9F6E-8BB33AF0C813}"/>
              </a:ext>
            </a:extLst>
          </p:cNvPr>
          <p:cNvCxnSpPr/>
          <p:nvPr/>
        </p:nvCxnSpPr>
        <p:spPr>
          <a:xfrm>
            <a:off x="909836" y="3429000"/>
            <a:ext cx="498755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72527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2F5DC9-C641-4586-8139-44BF1D0228D8}"/>
              </a:ext>
            </a:extLst>
          </p:cNvPr>
          <p:cNvSpPr>
            <a:spLocks noGrp="1"/>
          </p:cNvSpPr>
          <p:nvPr>
            <p:ph type="title"/>
          </p:nvPr>
        </p:nvSpPr>
        <p:spPr/>
        <p:txBody>
          <a:bodyPr/>
          <a:lstStyle/>
          <a:p>
            <a:endParaRPr lang="en-IN"/>
          </a:p>
        </p:txBody>
      </p:sp>
      <p:pic>
        <p:nvPicPr>
          <p:cNvPr id="1026" name="Picture 2" descr="Image result for THank you slide for corporate presentation with pink background">
            <a:extLst>
              <a:ext uri="{FF2B5EF4-FFF2-40B4-BE49-F238E27FC236}">
                <a16:creationId xmlns:a16="http://schemas.microsoft.com/office/drawing/2014/main" xmlns="" id="{25C1000D-82D3-4664-8972-875839592FAA}"/>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12188825" cy="685641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15320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ooter Placeholder 20">
            <a:extLst>
              <a:ext uri="{FF2B5EF4-FFF2-40B4-BE49-F238E27FC236}">
                <a16:creationId xmlns:a16="http://schemas.microsoft.com/office/drawing/2014/main" xmlns="" id="{02F59B2F-79C3-43D4-B262-F02E923EF670}"/>
              </a:ext>
            </a:extLst>
          </p:cNvPr>
          <p:cNvSpPr>
            <a:spLocks noGrp="1"/>
          </p:cNvSpPr>
          <p:nvPr>
            <p:ph type="ftr" sz="quarter" idx="11"/>
          </p:nvPr>
        </p:nvSpPr>
        <p:spPr/>
        <p:txBody>
          <a:bodyPr/>
          <a:lstStyle/>
          <a:p>
            <a:r>
              <a:rPr lang="en-US" dirty="0"/>
              <a:t>Companyname.com</a:t>
            </a:r>
          </a:p>
        </p:txBody>
      </p:sp>
      <p:sp>
        <p:nvSpPr>
          <p:cNvPr id="22" name="Slide Number Placeholder 21">
            <a:extLst>
              <a:ext uri="{FF2B5EF4-FFF2-40B4-BE49-F238E27FC236}">
                <a16:creationId xmlns:a16="http://schemas.microsoft.com/office/drawing/2014/main" xmlns="" id="{7D51834E-9F96-469D-9D0F-A686859D5AD9}"/>
              </a:ext>
            </a:extLst>
          </p:cNvPr>
          <p:cNvSpPr>
            <a:spLocks noGrp="1"/>
          </p:cNvSpPr>
          <p:nvPr>
            <p:ph type="sldNum" sz="quarter" idx="12"/>
          </p:nvPr>
        </p:nvSpPr>
        <p:spPr/>
        <p:txBody>
          <a:bodyPr/>
          <a:lstStyle/>
          <a:p>
            <a:fld id="{96E69268-9C8B-4EBF-A9EE-DC5DC2D48DC3}" type="slidenum">
              <a:rPr lang="en-US" smtClean="0"/>
              <a:pPr/>
              <a:t>4</a:t>
            </a:fld>
            <a:endParaRPr lang="en-US"/>
          </a:p>
        </p:txBody>
      </p:sp>
      <p:sp>
        <p:nvSpPr>
          <p:cNvPr id="6" name="Rectangle 5">
            <a:extLst>
              <a:ext uri="{FF2B5EF4-FFF2-40B4-BE49-F238E27FC236}">
                <a16:creationId xmlns:a16="http://schemas.microsoft.com/office/drawing/2014/main" xmlns="" id="{090AFAA4-3850-4389-87CB-144362A4FE82}"/>
              </a:ext>
            </a:extLst>
          </p:cNvPr>
          <p:cNvSpPr/>
          <p:nvPr/>
        </p:nvSpPr>
        <p:spPr>
          <a:xfrm>
            <a:off x="261764" y="1484784"/>
            <a:ext cx="5354161" cy="3240360"/>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4" name="Group 13">
            <a:extLst>
              <a:ext uri="{FF2B5EF4-FFF2-40B4-BE49-F238E27FC236}">
                <a16:creationId xmlns:a16="http://schemas.microsoft.com/office/drawing/2014/main" xmlns="" id="{46898ED4-057C-406A-89AE-EAB4E555321F}"/>
              </a:ext>
            </a:extLst>
          </p:cNvPr>
          <p:cNvGrpSpPr/>
          <p:nvPr/>
        </p:nvGrpSpPr>
        <p:grpSpPr>
          <a:xfrm>
            <a:off x="5950395" y="1905078"/>
            <a:ext cx="5626561" cy="2399772"/>
            <a:chOff x="5950395" y="2132856"/>
            <a:chExt cx="5626561" cy="2399772"/>
          </a:xfrm>
        </p:grpSpPr>
        <p:sp>
          <p:nvSpPr>
            <p:cNvPr id="13" name="TextBox 12">
              <a:extLst>
                <a:ext uri="{FF2B5EF4-FFF2-40B4-BE49-F238E27FC236}">
                  <a16:creationId xmlns:a16="http://schemas.microsoft.com/office/drawing/2014/main" xmlns="" id="{2D8DFADC-B573-4E62-8147-389320A6402D}"/>
                </a:ext>
              </a:extLst>
            </p:cNvPr>
            <p:cNvSpPr txBox="1"/>
            <p:nvPr/>
          </p:nvSpPr>
          <p:spPr>
            <a:xfrm>
              <a:off x="5950395" y="2132856"/>
              <a:ext cx="5626561" cy="830997"/>
            </a:xfrm>
            <a:prstGeom prst="rect">
              <a:avLst/>
            </a:prstGeom>
            <a:noFill/>
          </p:spPr>
          <p:txBody>
            <a:bodyPr wrap="square" lIns="0" rIns="0" rtlCol="0">
              <a:spAutoFit/>
            </a:bodyPr>
            <a:lstStyle/>
            <a:p>
              <a:endParaRPr lang="en-IN" sz="4800" b="1"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xmlns="" id="{962DE143-3E83-4CA2-A1D1-371799E7CB3F}"/>
                </a:ext>
              </a:extLst>
            </p:cNvPr>
            <p:cNvSpPr txBox="1"/>
            <p:nvPr/>
          </p:nvSpPr>
          <p:spPr>
            <a:xfrm>
              <a:off x="5950396" y="4159513"/>
              <a:ext cx="5614338" cy="373115"/>
            </a:xfrm>
            <a:prstGeom prst="rect">
              <a:avLst/>
            </a:prstGeom>
            <a:noFill/>
          </p:spPr>
          <p:txBody>
            <a:bodyPr wrap="square" lIns="0" rIns="0" rtlCol="0" anchor="b">
              <a:spAutoFit/>
            </a:bodyPr>
            <a:lstStyle/>
            <a:p>
              <a:pPr>
                <a:lnSpc>
                  <a:spcPct val="110000"/>
                </a:lnSpc>
                <a:defRPr/>
              </a:pPr>
              <a:endParaRPr lang="en-US" sz="1800" kern="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TextBox 29">
            <a:extLst>
              <a:ext uri="{FF2B5EF4-FFF2-40B4-BE49-F238E27FC236}">
                <a16:creationId xmlns:a16="http://schemas.microsoft.com/office/drawing/2014/main" xmlns="" id="{68C0EE89-6337-4466-B3D6-6E83CDF19B3D}"/>
              </a:ext>
            </a:extLst>
          </p:cNvPr>
          <p:cNvSpPr txBox="1"/>
          <p:nvPr/>
        </p:nvSpPr>
        <p:spPr>
          <a:xfrm>
            <a:off x="623960" y="2656699"/>
            <a:ext cx="4267069" cy="720390"/>
          </a:xfrm>
          <a:prstGeom prst="rect">
            <a:avLst/>
          </a:prstGeom>
          <a:noFill/>
        </p:spPr>
        <p:txBody>
          <a:bodyPr wrap="square" lIns="0" rIns="0" rtlCol="0" anchor="b">
            <a:spAutoFit/>
          </a:bodyPr>
          <a:lstStyle/>
          <a:p>
            <a:pPr algn="r">
              <a:lnSpc>
                <a:spcPct val="110000"/>
              </a:lnSpc>
              <a:defRPr/>
            </a:pPr>
            <a:r>
              <a:rPr lang="en-US" sz="4000" kern="0" dirty="0">
                <a:latin typeface="Times New Roman" panose="02020603050405020304" pitchFamily="18" charset="0"/>
                <a:ea typeface="Open Sans" panose="020B0606030504020204" pitchFamily="34" charset="0"/>
                <a:cs typeface="Times New Roman" panose="02020603050405020304" pitchFamily="18" charset="0"/>
              </a:rPr>
              <a:t>INTRODUCTION</a:t>
            </a:r>
          </a:p>
        </p:txBody>
      </p:sp>
      <p:sp>
        <p:nvSpPr>
          <p:cNvPr id="2" name="Rectangle 1">
            <a:extLst>
              <a:ext uri="{FF2B5EF4-FFF2-40B4-BE49-F238E27FC236}">
                <a16:creationId xmlns:a16="http://schemas.microsoft.com/office/drawing/2014/main" xmlns="" id="{AA8F55EC-0E3C-4F9C-AF6D-6A83328100F9}"/>
              </a:ext>
            </a:extLst>
          </p:cNvPr>
          <p:cNvSpPr/>
          <p:nvPr/>
        </p:nvSpPr>
        <p:spPr>
          <a:xfrm>
            <a:off x="5950395" y="1581470"/>
            <a:ext cx="6092825" cy="3046988"/>
          </a:xfrm>
          <a:prstGeom prst="rect">
            <a:avLst/>
          </a:prstGeom>
        </p:spPr>
        <p:txBody>
          <a:bodyPr>
            <a:spAutoFit/>
          </a:bodyPr>
          <a:lstStyle/>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Information technology is perceived as a potential panacea for healthcare organizations to manage pressure and to improve services in the face of increased demand.</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 Over the last decade, there has been a series of changes in medicine, technology and healthcare services that assist the healthcare professionals to provide better treatment to the patients.</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 The conversion from </a:t>
            </a:r>
            <a:r>
              <a:rPr lang="en-IN" sz="1600" dirty="0" err="1">
                <a:latin typeface="Times New Roman" panose="02020603050405020304" pitchFamily="18" charset="0"/>
                <a:cs typeface="Times New Roman" panose="02020603050405020304" pitchFamily="18" charset="0"/>
              </a:rPr>
              <a:t>analog</a:t>
            </a:r>
            <a:r>
              <a:rPr lang="en-IN" sz="1600" dirty="0">
                <a:latin typeface="Times New Roman" panose="02020603050405020304" pitchFamily="18" charset="0"/>
                <a:cs typeface="Times New Roman" panose="02020603050405020304" pitchFamily="18" charset="0"/>
              </a:rPr>
              <a:t> to digital methods in the medical imaging world and the emergence of widely available mechanisms for the transmissions of digital data over large distances have fuelled the rapid growth of radiology in the healthcare field.</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 Radiology now has become the diagnostic tool for monitoring, treating and predicting the outcomes of the diseases.</a:t>
            </a:r>
          </a:p>
        </p:txBody>
      </p:sp>
    </p:spTree>
    <p:extLst>
      <p:ext uri="{BB962C8B-B14F-4D97-AF65-F5344CB8AC3E}">
        <p14:creationId xmlns:p14="http://schemas.microsoft.com/office/powerpoint/2010/main" xmlns="" val="4127574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42580BD-EC7F-445D-971E-9CD5D6315721}"/>
              </a:ext>
            </a:extLst>
          </p:cNvPr>
          <p:cNvSpPr txBox="1"/>
          <p:nvPr/>
        </p:nvSpPr>
        <p:spPr>
          <a:xfrm>
            <a:off x="405779" y="1294482"/>
            <a:ext cx="11377264" cy="403187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The introduction of Radiology Information System and Picture Archival Communication System in radiology has reformed their work practice.</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Implementation of </a:t>
            </a:r>
            <a:r>
              <a:rPr lang="en-US" sz="1600" b="1" dirty="0">
                <a:latin typeface="Times New Roman" panose="02020603050405020304" pitchFamily="18" charset="0"/>
                <a:cs typeface="Times New Roman" panose="02020603050405020304" pitchFamily="18" charset="0"/>
              </a:rPr>
              <a:t>Radiology Information System </a:t>
            </a:r>
            <a:r>
              <a:rPr lang="en-US" sz="1600" dirty="0">
                <a:latin typeface="Times New Roman" panose="02020603050405020304" pitchFamily="18" charset="0"/>
                <a:cs typeface="Times New Roman" panose="02020603050405020304" pitchFamily="18" charset="0"/>
              </a:rPr>
              <a:t>for the workflow of radiology works as a database that medical professionals used to keep the track of patient data and to store enormous image files by integrating in PACS system.</a:t>
            </a:r>
          </a:p>
          <a:p>
            <a:pPr marL="285750" indent="-285750">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PACS</a:t>
            </a:r>
            <a:r>
              <a:rPr lang="en-US" sz="1600" dirty="0">
                <a:latin typeface="Times New Roman" panose="02020603050405020304" pitchFamily="18" charset="0"/>
                <a:cs typeface="Times New Roman" panose="02020603050405020304" pitchFamily="18" charset="0"/>
              </a:rPr>
              <a:t> can be described as an application for electronic storage, retrieval, distribution, communication and processing of data associated with medical imaging.</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With this Teleradiology Solutions forms a collaborative project with </a:t>
            </a:r>
            <a:r>
              <a:rPr lang="en-US" sz="1600" dirty="0" err="1">
                <a:latin typeface="Times New Roman" panose="02020603050405020304" pitchFamily="18" charset="0"/>
                <a:cs typeface="Times New Roman" panose="02020603050405020304" pitchFamily="18" charset="0"/>
              </a:rPr>
              <a:t>Telerad</a:t>
            </a:r>
            <a:r>
              <a:rPr lang="en-US" sz="1600" dirty="0">
                <a:latin typeface="Times New Roman" panose="02020603050405020304" pitchFamily="18" charset="0"/>
                <a:cs typeface="Times New Roman" panose="02020603050405020304" pitchFamily="18" charset="0"/>
              </a:rPr>
              <a:t> tech product i.e. AI enabled </a:t>
            </a:r>
            <a:r>
              <a:rPr lang="en-US" sz="1600" dirty="0" err="1">
                <a:latin typeface="Times New Roman" panose="02020603050405020304" pitchFamily="18" charset="0"/>
                <a:cs typeface="Times New Roman" panose="02020603050405020304" pitchFamily="18" charset="0"/>
              </a:rPr>
              <a:t>RADSpa</a:t>
            </a:r>
            <a:r>
              <a:rPr lang="en-US" sz="1600" dirty="0">
                <a:latin typeface="Times New Roman" panose="02020603050405020304" pitchFamily="18" charset="0"/>
                <a:cs typeface="Times New Roman" panose="02020603050405020304" pitchFamily="18" charset="0"/>
              </a:rPr>
              <a:t> to enhance efficiency and reduce TAT in radiology through implementation of Concierge workflow automation.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Teleradiology Solutions (TRS), providing Emergency Teleradiology Reporting for more than 100+ hospitals in USA and many more in other countries is in process to improve their productivity, efficiency and turnaround time (TAT) in Emergency Radiology (ER) Reporting to improve patient care.</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IN" sz="1600" dirty="0">
              <a:latin typeface="Times New Roman" panose="02020603050405020304" pitchFamily="18" charset="0"/>
              <a:cs typeface="Times New Roman" panose="02020603050405020304" pitchFamily="18" charset="0"/>
            </a:endParaRPr>
          </a:p>
        </p:txBody>
      </p:sp>
      <p:pic>
        <p:nvPicPr>
          <p:cNvPr id="1026" name="Picture 2" descr="Related image">
            <a:extLst>
              <a:ext uri="{FF2B5EF4-FFF2-40B4-BE49-F238E27FC236}">
                <a16:creationId xmlns:a16="http://schemas.microsoft.com/office/drawing/2014/main" xmlns="" id="{917793EE-46B8-43FF-AB76-1AA9C5F12E62}"/>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13892" y="4940592"/>
            <a:ext cx="2771775" cy="771525"/>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Related image">
            <a:extLst>
              <a:ext uri="{FF2B5EF4-FFF2-40B4-BE49-F238E27FC236}">
                <a16:creationId xmlns:a16="http://schemas.microsoft.com/office/drawing/2014/main" xmlns="" id="{6712087A-C0F9-4B09-A137-967BC493121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310436" y="4769142"/>
            <a:ext cx="2276475" cy="9429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264763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94618D-242C-48D9-9C78-2D7209F6A4C7}"/>
              </a:ext>
            </a:extLst>
          </p:cNvPr>
          <p:cNvSpPr>
            <a:spLocks noGrp="1"/>
          </p:cNvSpPr>
          <p:nvPr>
            <p:ph type="title"/>
          </p:nvPr>
        </p:nvSpPr>
        <p:spPr/>
        <p:txBody>
          <a:bodyPr>
            <a:noAutofit/>
          </a:bodyPr>
          <a:lstStyle/>
          <a:p>
            <a:r>
              <a:rPr lang="en-IN" sz="4000" b="1" dirty="0">
                <a:latin typeface="Times New Roman" panose="02020603050405020304" pitchFamily="18" charset="0"/>
                <a:cs typeface="Times New Roman" panose="02020603050405020304" pitchFamily="18" charset="0"/>
              </a:rPr>
              <a:t>ABOUT </a:t>
            </a:r>
            <a:r>
              <a:rPr lang="en-IN" sz="4000" b="1" dirty="0" err="1">
                <a:latin typeface="Times New Roman" panose="02020603050405020304" pitchFamily="18" charset="0"/>
                <a:cs typeface="Times New Roman" panose="02020603050405020304" pitchFamily="18" charset="0"/>
              </a:rPr>
              <a:t>RADSpa</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A58B82FE-417D-4C1B-A638-A67AB5C4AB6D}"/>
              </a:ext>
            </a:extLst>
          </p:cNvPr>
          <p:cNvSpPr>
            <a:spLocks noGrp="1"/>
          </p:cNvSpPr>
          <p:nvPr>
            <p:ph sz="half" idx="1"/>
          </p:nvPr>
        </p:nvSpPr>
        <p:spPr>
          <a:xfrm>
            <a:off x="609441" y="3356992"/>
            <a:ext cx="5383398" cy="2781733"/>
          </a:xfrm>
        </p:spPr>
        <p:txBody>
          <a:bodyPr>
            <a:normAutofit/>
          </a:bodyPr>
          <a:lstStyle/>
          <a:p>
            <a:pPr>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Real time </a:t>
            </a:r>
            <a:r>
              <a:rPr lang="en-IN" sz="1600" dirty="0" err="1" smtClean="0">
                <a:latin typeface="Times New Roman" panose="02020603050405020304" pitchFamily="18" charset="0"/>
                <a:cs typeface="Times New Roman" panose="02020603050405020304" pitchFamily="18" charset="0"/>
              </a:rPr>
              <a:t>worklists</a:t>
            </a:r>
            <a:endParaRPr lang="en-IN"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HIPAA </a:t>
            </a:r>
            <a:r>
              <a:rPr lang="en-IN" sz="1600" dirty="0" smtClean="0">
                <a:latin typeface="Times New Roman" panose="02020603050405020304" pitchFamily="18" charset="0"/>
                <a:cs typeface="Times New Roman" panose="02020603050405020304" pitchFamily="18" charset="0"/>
              </a:rPr>
              <a:t>compliant</a:t>
            </a:r>
            <a:endParaRPr lang="en-IN"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Application workability at low internet bandwidth</a:t>
            </a:r>
          </a:p>
          <a:p>
            <a:pPr>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Integrated RIS and PACS functions with inbuilt intelligent workflow</a:t>
            </a:r>
          </a:p>
          <a:p>
            <a:pPr>
              <a:buNone/>
            </a:pPr>
            <a:endParaRPr lang="en-IN" sz="1600" dirty="0">
              <a:latin typeface="Times New Roman" panose="02020603050405020304" pitchFamily="18" charset="0"/>
              <a:cs typeface="Times New Roman" panose="02020603050405020304" pitchFamily="18" charset="0"/>
            </a:endParaRPr>
          </a:p>
          <a:p>
            <a:pPr marL="0" indent="0">
              <a:buNone/>
            </a:pPr>
            <a:endParaRPr lang="en-IN" sz="1600"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xmlns="" id="{17D80502-52B4-4A03-B154-57E694940922}"/>
              </a:ext>
            </a:extLst>
          </p:cNvPr>
          <p:cNvSpPr>
            <a:spLocks noGrp="1"/>
          </p:cNvSpPr>
          <p:nvPr>
            <p:ph sz="half" idx="2"/>
          </p:nvPr>
        </p:nvSpPr>
        <p:spPr>
          <a:xfrm>
            <a:off x="6195986" y="3344431"/>
            <a:ext cx="5383398" cy="2781733"/>
          </a:xfrm>
        </p:spPr>
        <p:txBody>
          <a:bodyPr>
            <a:normAutofit/>
          </a:bodyPr>
          <a:lstStyle/>
          <a:p>
            <a:pPr>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CD burning </a:t>
            </a:r>
            <a:r>
              <a:rPr lang="en-IN" sz="1600" dirty="0" smtClean="0">
                <a:latin typeface="Times New Roman" panose="02020603050405020304" pitchFamily="18" charset="0"/>
                <a:cs typeface="Times New Roman" panose="02020603050405020304" pitchFamily="18" charset="0"/>
              </a:rPr>
              <a:t>feature</a:t>
            </a:r>
            <a:endParaRPr lang="en-IN" sz="16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HIS/EMR implementation with or without HL7</a:t>
            </a:r>
          </a:p>
          <a:p>
            <a:pPr>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Support all DICOM modalities</a:t>
            </a:r>
          </a:p>
          <a:p>
            <a:pPr>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 Advanced application supporting MIP/ MPR/2D/3D </a:t>
            </a:r>
            <a:r>
              <a:rPr lang="en-IN" sz="1600" dirty="0" smtClean="0">
                <a:latin typeface="Times New Roman" panose="02020603050405020304" pitchFamily="18" charset="0"/>
                <a:cs typeface="Times New Roman" panose="02020603050405020304" pitchFamily="18" charset="0"/>
              </a:rPr>
              <a:t>viewer</a:t>
            </a:r>
            <a:endParaRPr lang="en-IN"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88F94977-AA1F-4AB5-8F5C-B5DB47112CE5}"/>
              </a:ext>
            </a:extLst>
          </p:cNvPr>
          <p:cNvSpPr txBox="1"/>
          <p:nvPr/>
        </p:nvSpPr>
        <p:spPr>
          <a:xfrm>
            <a:off x="609441" y="1268760"/>
            <a:ext cx="10813563" cy="1815882"/>
          </a:xfrm>
          <a:prstGeom prst="rect">
            <a:avLst/>
          </a:prstGeom>
          <a:noFill/>
        </p:spPr>
        <p:txBody>
          <a:bodyPr wrap="square" rtlCol="0">
            <a:spAutoFit/>
          </a:bodyPr>
          <a:lstStyle/>
          <a:p>
            <a:r>
              <a:rPr lang="en-US" sz="1600" dirty="0" err="1">
                <a:latin typeface="Times New Roman" panose="02020603050405020304" pitchFamily="18" charset="0"/>
                <a:cs typeface="Times New Roman" panose="02020603050405020304" pitchFamily="18" charset="0"/>
              </a:rPr>
              <a:t>RADSpa</a:t>
            </a:r>
            <a:r>
              <a:rPr lang="en-US" sz="1600" dirty="0">
                <a:latin typeface="Times New Roman" panose="02020603050405020304" pitchFamily="18" charset="0"/>
                <a:cs typeface="Times New Roman" panose="02020603050405020304" pitchFamily="18" charset="0"/>
              </a:rPr>
              <a:t> provides a integrated RIS-PACS platform for radiology workflow management. It can be easily integrated with the existing standards EMR, EHR and HIS. This integrated system will transmit the data from the RIS to PACS which produces the digital images with patient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PACS streaming or DICOM routing capabilities can be used for real-time distribution of images. Thus it provides the radiologist with complete availability of information, maintains consistency, reduces medical errors, improves the workflow, allow a single desktop efficiency and thus maintains patient care. It has following features:-</a:t>
            </a:r>
            <a:endParaRPr lang="en-I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347624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0C2780-F194-43F8-B9FA-B032E232CCCC}"/>
              </a:ext>
            </a:extLst>
          </p:cNvPr>
          <p:cNvSpPr>
            <a:spLocks noGrp="1"/>
          </p:cNvSpPr>
          <p:nvPr>
            <p:ph type="title"/>
          </p:nvPr>
        </p:nvSpPr>
        <p:spPr/>
        <p:txBody>
          <a:bodyPr/>
          <a:lstStyle/>
          <a:p>
            <a:r>
              <a:rPr lang="en-US" sz="4000" b="1" dirty="0" smtClean="0">
                <a:latin typeface="Times New Roman" panose="02020603050405020304" pitchFamily="18" charset="0"/>
                <a:cs typeface="Times New Roman" panose="02020603050405020304" pitchFamily="18" charset="0"/>
              </a:rPr>
              <a:t>PROBLEM FORMULATION</a:t>
            </a:r>
            <a:endParaRPr lang="en-IN" sz="4000" b="1" dirty="0">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xmlns="" id="{ADB3C756-CB36-4177-9475-EE7C2F7C8BDB}"/>
              </a:ext>
            </a:extLst>
          </p:cNvPr>
          <p:cNvCxnSpPr/>
          <p:nvPr/>
        </p:nvCxnSpPr>
        <p:spPr>
          <a:xfrm>
            <a:off x="189756" y="3356992"/>
            <a:ext cx="9324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xmlns="" id="{68630B24-5538-4B28-8BF4-63080EDAF25D}"/>
              </a:ext>
            </a:extLst>
          </p:cNvPr>
          <p:cNvCxnSpPr>
            <a:cxnSpLocks/>
            <a:endCxn id="16" idx="2"/>
          </p:cNvCxnSpPr>
          <p:nvPr/>
        </p:nvCxnSpPr>
        <p:spPr>
          <a:xfrm flipH="1" flipV="1">
            <a:off x="5302324" y="1916831"/>
            <a:ext cx="2448272" cy="1440162"/>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xmlns="" id="{CAA18532-13C3-42B8-9A4B-69CEFB54E3C7}"/>
              </a:ext>
            </a:extLst>
          </p:cNvPr>
          <p:cNvCxnSpPr>
            <a:cxnSpLocks/>
            <a:endCxn id="20" idx="0"/>
          </p:cNvCxnSpPr>
          <p:nvPr/>
        </p:nvCxnSpPr>
        <p:spPr>
          <a:xfrm flipH="1">
            <a:off x="5446340" y="3356992"/>
            <a:ext cx="2304256" cy="180020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xmlns="" id="{60CC6A17-B044-42FC-9733-5266479424CA}"/>
              </a:ext>
            </a:extLst>
          </p:cNvPr>
          <p:cNvCxnSpPr>
            <a:cxnSpLocks/>
            <a:endCxn id="18" idx="2"/>
          </p:cNvCxnSpPr>
          <p:nvPr/>
        </p:nvCxnSpPr>
        <p:spPr>
          <a:xfrm flipH="1" flipV="1">
            <a:off x="2028027" y="2060847"/>
            <a:ext cx="1690122" cy="1296146"/>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xmlns="" id="{777BCFF6-5E08-414A-887D-B5DCA0281C59}"/>
              </a:ext>
            </a:extLst>
          </p:cNvPr>
          <p:cNvCxnSpPr>
            <a:cxnSpLocks/>
            <a:endCxn id="21" idx="0"/>
          </p:cNvCxnSpPr>
          <p:nvPr/>
        </p:nvCxnSpPr>
        <p:spPr>
          <a:xfrm flipH="1">
            <a:off x="2277988" y="3356992"/>
            <a:ext cx="1440160" cy="1800199"/>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xmlns="" id="{148B81B0-632D-45EC-8C5E-5EB02E86052F}"/>
              </a:ext>
            </a:extLst>
          </p:cNvPr>
          <p:cNvSpPr/>
          <p:nvPr/>
        </p:nvSpPr>
        <p:spPr>
          <a:xfrm>
            <a:off x="4510236" y="1556792"/>
            <a:ext cx="1584176" cy="3600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1600" b="1" dirty="0">
                <a:latin typeface="Times New Roman" panose="02020603050405020304" pitchFamily="18" charset="0"/>
                <a:cs typeface="Times New Roman" panose="02020603050405020304" pitchFamily="18" charset="0"/>
              </a:rPr>
              <a:t>PROCESS</a:t>
            </a:r>
          </a:p>
        </p:txBody>
      </p:sp>
      <p:sp>
        <p:nvSpPr>
          <p:cNvPr id="18" name="Rectangle 17">
            <a:extLst>
              <a:ext uri="{FF2B5EF4-FFF2-40B4-BE49-F238E27FC236}">
                <a16:creationId xmlns:a16="http://schemas.microsoft.com/office/drawing/2014/main" xmlns="" id="{09980260-CE71-439F-858C-1B2E1D23842D}"/>
              </a:ext>
            </a:extLst>
          </p:cNvPr>
          <p:cNvSpPr/>
          <p:nvPr/>
        </p:nvSpPr>
        <p:spPr>
          <a:xfrm>
            <a:off x="1180613" y="1700808"/>
            <a:ext cx="1694827" cy="3600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1600" b="1" dirty="0">
                <a:latin typeface="Times New Roman" panose="02020603050405020304" pitchFamily="18" charset="0"/>
                <a:cs typeface="Times New Roman" panose="02020603050405020304" pitchFamily="18" charset="0"/>
              </a:rPr>
              <a:t>TECHNOLOGY</a:t>
            </a:r>
          </a:p>
        </p:txBody>
      </p:sp>
      <p:sp>
        <p:nvSpPr>
          <p:cNvPr id="20" name="Rectangle 19">
            <a:extLst>
              <a:ext uri="{FF2B5EF4-FFF2-40B4-BE49-F238E27FC236}">
                <a16:creationId xmlns:a16="http://schemas.microsoft.com/office/drawing/2014/main" xmlns="" id="{93498226-B607-4F0C-9991-88397A97B0C0}"/>
              </a:ext>
            </a:extLst>
          </p:cNvPr>
          <p:cNvSpPr/>
          <p:nvPr/>
        </p:nvSpPr>
        <p:spPr>
          <a:xfrm>
            <a:off x="4654252" y="5157192"/>
            <a:ext cx="1584176" cy="3600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1600" b="1" dirty="0">
                <a:latin typeface="Times New Roman" panose="02020603050405020304" pitchFamily="18" charset="0"/>
                <a:cs typeface="Times New Roman" panose="02020603050405020304" pitchFamily="18" charset="0"/>
              </a:rPr>
              <a:t>METHOD</a:t>
            </a:r>
          </a:p>
        </p:txBody>
      </p:sp>
      <p:sp>
        <p:nvSpPr>
          <p:cNvPr id="21" name="Rectangle 20">
            <a:extLst>
              <a:ext uri="{FF2B5EF4-FFF2-40B4-BE49-F238E27FC236}">
                <a16:creationId xmlns:a16="http://schemas.microsoft.com/office/drawing/2014/main" xmlns="" id="{3D3E2F8A-B42E-4AFC-8C9C-538E446FFE7E}"/>
              </a:ext>
            </a:extLst>
          </p:cNvPr>
          <p:cNvSpPr/>
          <p:nvPr/>
        </p:nvSpPr>
        <p:spPr>
          <a:xfrm>
            <a:off x="1485900" y="5157191"/>
            <a:ext cx="1584176" cy="3600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1600" b="1" dirty="0">
                <a:latin typeface="Times New Roman" panose="02020603050405020304" pitchFamily="18" charset="0"/>
                <a:cs typeface="Times New Roman" panose="02020603050405020304" pitchFamily="18" charset="0"/>
              </a:rPr>
              <a:t>MANPOWER</a:t>
            </a:r>
          </a:p>
        </p:txBody>
      </p:sp>
      <p:sp>
        <p:nvSpPr>
          <p:cNvPr id="24" name="Rectangle 23">
            <a:extLst>
              <a:ext uri="{FF2B5EF4-FFF2-40B4-BE49-F238E27FC236}">
                <a16:creationId xmlns:a16="http://schemas.microsoft.com/office/drawing/2014/main" xmlns="" id="{4D9974C0-9251-4F87-B725-8E28DFD1D12E}"/>
              </a:ext>
            </a:extLst>
          </p:cNvPr>
          <p:cNvSpPr/>
          <p:nvPr/>
        </p:nvSpPr>
        <p:spPr>
          <a:xfrm>
            <a:off x="9522780" y="2859017"/>
            <a:ext cx="1884572" cy="11521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b="1" dirty="0"/>
              <a:t>Cause of TAT</a:t>
            </a:r>
          </a:p>
        </p:txBody>
      </p:sp>
      <p:cxnSp>
        <p:nvCxnSpPr>
          <p:cNvPr id="26" name="Straight Arrow Connector 25">
            <a:extLst>
              <a:ext uri="{FF2B5EF4-FFF2-40B4-BE49-F238E27FC236}">
                <a16:creationId xmlns:a16="http://schemas.microsoft.com/office/drawing/2014/main" xmlns="" id="{EBBA55A2-2D0D-4200-A760-10A6E9F818DF}"/>
              </a:ext>
            </a:extLst>
          </p:cNvPr>
          <p:cNvCxnSpPr/>
          <p:nvPr/>
        </p:nvCxnSpPr>
        <p:spPr>
          <a:xfrm>
            <a:off x="5734372" y="2132856"/>
            <a:ext cx="8640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A28C7BBC-CBD3-427D-B5ED-087DCBBFAD00}"/>
              </a:ext>
            </a:extLst>
          </p:cNvPr>
          <p:cNvSpPr txBox="1"/>
          <p:nvPr/>
        </p:nvSpPr>
        <p:spPr>
          <a:xfrm>
            <a:off x="6742484" y="1916830"/>
            <a:ext cx="2448272" cy="338554"/>
          </a:xfrm>
          <a:prstGeom prst="rect">
            <a:avLst/>
          </a:prstGeom>
          <a:noFill/>
        </p:spPr>
        <p:txBody>
          <a:bodyPr wrap="square" rtlCol="0">
            <a:spAutoFit/>
          </a:bodyPr>
          <a:lstStyle/>
          <a:p>
            <a:r>
              <a:rPr lang="en-IN" sz="1600" dirty="0">
                <a:latin typeface="Times New Roman" panose="02020603050405020304" pitchFamily="18" charset="0"/>
                <a:cs typeface="Times New Roman" panose="02020603050405020304" pitchFamily="18" charset="0"/>
              </a:rPr>
              <a:t>Manual Assigning of cases</a:t>
            </a:r>
          </a:p>
        </p:txBody>
      </p:sp>
      <p:cxnSp>
        <p:nvCxnSpPr>
          <p:cNvPr id="28" name="Straight Arrow Connector 27">
            <a:extLst>
              <a:ext uri="{FF2B5EF4-FFF2-40B4-BE49-F238E27FC236}">
                <a16:creationId xmlns:a16="http://schemas.microsoft.com/office/drawing/2014/main" xmlns="" id="{32FE9479-914B-4D74-BEF9-2CC0BAEEBFF9}"/>
              </a:ext>
            </a:extLst>
          </p:cNvPr>
          <p:cNvCxnSpPr/>
          <p:nvPr/>
        </p:nvCxnSpPr>
        <p:spPr>
          <a:xfrm>
            <a:off x="6310436" y="2492896"/>
            <a:ext cx="86409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xmlns="" id="{9C659A83-3772-40DD-85DE-A626CE284B34}"/>
              </a:ext>
            </a:extLst>
          </p:cNvPr>
          <p:cNvSpPr/>
          <p:nvPr/>
        </p:nvSpPr>
        <p:spPr>
          <a:xfrm>
            <a:off x="7251889" y="2302128"/>
            <a:ext cx="3384376" cy="50406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1600" dirty="0">
                <a:latin typeface="Times New Roman" panose="02020603050405020304" pitchFamily="18" charset="0"/>
                <a:cs typeface="Times New Roman" panose="02020603050405020304" pitchFamily="18" charset="0"/>
              </a:rPr>
              <a:t>Check the cases on the basis of modalities, procedures, criticalities etc</a:t>
            </a:r>
          </a:p>
        </p:txBody>
      </p:sp>
      <p:cxnSp>
        <p:nvCxnSpPr>
          <p:cNvPr id="31" name="Straight Arrow Connector 30">
            <a:extLst>
              <a:ext uri="{FF2B5EF4-FFF2-40B4-BE49-F238E27FC236}">
                <a16:creationId xmlns:a16="http://schemas.microsoft.com/office/drawing/2014/main" xmlns="" id="{24DFF1F4-3869-4D8F-A8C2-16FE4F66BD15}"/>
              </a:ext>
            </a:extLst>
          </p:cNvPr>
          <p:cNvCxnSpPr/>
          <p:nvPr/>
        </p:nvCxnSpPr>
        <p:spPr>
          <a:xfrm flipH="1">
            <a:off x="4942284" y="2132856"/>
            <a:ext cx="792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xmlns="" id="{C066B456-C905-44FF-AF30-D0DBB3209405}"/>
              </a:ext>
            </a:extLst>
          </p:cNvPr>
          <p:cNvSpPr/>
          <p:nvPr/>
        </p:nvSpPr>
        <p:spPr>
          <a:xfrm>
            <a:off x="2952797" y="1949844"/>
            <a:ext cx="1971574" cy="57805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1600" dirty="0" err="1">
                <a:latin typeface="Times New Roman" panose="02020603050405020304" pitchFamily="18" charset="0"/>
                <a:cs typeface="Times New Roman" panose="02020603050405020304" pitchFamily="18" charset="0"/>
              </a:rPr>
              <a:t>Priotrization</a:t>
            </a:r>
            <a:r>
              <a:rPr lang="en-IN" sz="1600" dirty="0">
                <a:latin typeface="Times New Roman" panose="02020603050405020304" pitchFamily="18" charset="0"/>
                <a:cs typeface="Times New Roman" panose="02020603050405020304" pitchFamily="18" charset="0"/>
              </a:rPr>
              <a:t> of cases</a:t>
            </a:r>
          </a:p>
        </p:txBody>
      </p:sp>
      <p:cxnSp>
        <p:nvCxnSpPr>
          <p:cNvPr id="34" name="Straight Arrow Connector 33">
            <a:extLst>
              <a:ext uri="{FF2B5EF4-FFF2-40B4-BE49-F238E27FC236}">
                <a16:creationId xmlns:a16="http://schemas.microsoft.com/office/drawing/2014/main" xmlns="" id="{1E42C8EE-0067-4138-B043-20B0F1DCF552}"/>
              </a:ext>
            </a:extLst>
          </p:cNvPr>
          <p:cNvCxnSpPr/>
          <p:nvPr/>
        </p:nvCxnSpPr>
        <p:spPr>
          <a:xfrm flipH="1">
            <a:off x="5590356" y="2492896"/>
            <a:ext cx="7200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xmlns="" id="{AE25E204-05DF-4D4E-9404-B10B449D74AC}"/>
              </a:ext>
            </a:extLst>
          </p:cNvPr>
          <p:cNvSpPr/>
          <p:nvPr/>
        </p:nvSpPr>
        <p:spPr>
          <a:xfrm>
            <a:off x="3827196" y="2397532"/>
            <a:ext cx="1728192" cy="19072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1600" dirty="0">
                <a:latin typeface="Times New Roman" panose="02020603050405020304" pitchFamily="18" charset="0"/>
                <a:cs typeface="Times New Roman" panose="02020603050405020304" pitchFamily="18" charset="0"/>
              </a:rPr>
              <a:t>Colour codes</a:t>
            </a:r>
          </a:p>
        </p:txBody>
      </p:sp>
      <p:cxnSp>
        <p:nvCxnSpPr>
          <p:cNvPr id="37" name="Straight Arrow Connector 36">
            <a:extLst>
              <a:ext uri="{FF2B5EF4-FFF2-40B4-BE49-F238E27FC236}">
                <a16:creationId xmlns:a16="http://schemas.microsoft.com/office/drawing/2014/main" xmlns="" id="{0F6FF1DB-B835-4BA6-BC8E-552A1070EE05}"/>
              </a:ext>
            </a:extLst>
          </p:cNvPr>
          <p:cNvCxnSpPr/>
          <p:nvPr/>
        </p:nvCxnSpPr>
        <p:spPr>
          <a:xfrm flipH="1">
            <a:off x="5806380" y="2806188"/>
            <a:ext cx="9361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xmlns="" id="{B8D7D2B8-171C-4406-B1C6-13197981E893}"/>
              </a:ext>
            </a:extLst>
          </p:cNvPr>
          <p:cNvSpPr/>
          <p:nvPr/>
        </p:nvSpPr>
        <p:spPr>
          <a:xfrm>
            <a:off x="3340624" y="2685916"/>
            <a:ext cx="2448272" cy="33476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1600" dirty="0">
                <a:latin typeface="Times New Roman" panose="02020603050405020304" pitchFamily="18" charset="0"/>
                <a:cs typeface="Times New Roman" panose="02020603050405020304" pitchFamily="18" charset="0"/>
              </a:rPr>
              <a:t>Alert for unassigned cases</a:t>
            </a:r>
          </a:p>
        </p:txBody>
      </p:sp>
      <p:cxnSp>
        <p:nvCxnSpPr>
          <p:cNvPr id="40" name="Straight Arrow Connector 39">
            <a:extLst>
              <a:ext uri="{FF2B5EF4-FFF2-40B4-BE49-F238E27FC236}">
                <a16:creationId xmlns:a16="http://schemas.microsoft.com/office/drawing/2014/main" xmlns="" id="{0EFBDD89-E009-4A80-90BC-AA5DD5C37344}"/>
              </a:ext>
            </a:extLst>
          </p:cNvPr>
          <p:cNvCxnSpPr/>
          <p:nvPr/>
        </p:nvCxnSpPr>
        <p:spPr>
          <a:xfrm flipH="1">
            <a:off x="1656653" y="2302128"/>
            <a:ext cx="76000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xmlns="" id="{10DEF54A-AC09-4F6B-8A3C-083F9BF5D70C}"/>
              </a:ext>
            </a:extLst>
          </p:cNvPr>
          <p:cNvSpPr/>
          <p:nvPr/>
        </p:nvSpPr>
        <p:spPr>
          <a:xfrm>
            <a:off x="189756" y="2238872"/>
            <a:ext cx="1322881" cy="25399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IN" sz="1600" dirty="0">
                <a:latin typeface="Times New Roman" panose="02020603050405020304" pitchFamily="18" charset="0"/>
                <a:cs typeface="Times New Roman" panose="02020603050405020304" pitchFamily="18" charset="0"/>
              </a:rPr>
              <a:t>Macros</a:t>
            </a:r>
          </a:p>
        </p:txBody>
      </p:sp>
      <p:cxnSp>
        <p:nvCxnSpPr>
          <p:cNvPr id="43" name="Straight Arrow Connector 42">
            <a:extLst>
              <a:ext uri="{FF2B5EF4-FFF2-40B4-BE49-F238E27FC236}">
                <a16:creationId xmlns:a16="http://schemas.microsoft.com/office/drawing/2014/main" xmlns="" id="{E4C0F5E3-2829-47E8-BAB7-A2C704C61420}"/>
              </a:ext>
            </a:extLst>
          </p:cNvPr>
          <p:cNvCxnSpPr/>
          <p:nvPr/>
        </p:nvCxnSpPr>
        <p:spPr>
          <a:xfrm flipH="1">
            <a:off x="1824552" y="2598911"/>
            <a:ext cx="952143" cy="12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xmlns="" id="{20F70132-B00E-4FC4-8728-8D0DA6621881}"/>
              </a:ext>
            </a:extLst>
          </p:cNvPr>
          <p:cNvSpPr/>
          <p:nvPr/>
        </p:nvSpPr>
        <p:spPr>
          <a:xfrm>
            <a:off x="34455" y="2523039"/>
            <a:ext cx="1772184" cy="22774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1600" dirty="0">
                <a:latin typeface="Times New Roman" panose="02020603050405020304" pitchFamily="18" charset="0"/>
                <a:cs typeface="Times New Roman" panose="02020603050405020304" pitchFamily="18" charset="0"/>
              </a:rPr>
              <a:t>Voice recognition</a:t>
            </a:r>
          </a:p>
        </p:txBody>
      </p:sp>
      <p:cxnSp>
        <p:nvCxnSpPr>
          <p:cNvPr id="46" name="Straight Arrow Connector 45">
            <a:extLst>
              <a:ext uri="{FF2B5EF4-FFF2-40B4-BE49-F238E27FC236}">
                <a16:creationId xmlns:a16="http://schemas.microsoft.com/office/drawing/2014/main" xmlns="" id="{2C23ADED-D801-4872-BB31-FA8138CEC42E}"/>
              </a:ext>
            </a:extLst>
          </p:cNvPr>
          <p:cNvCxnSpPr/>
          <p:nvPr/>
        </p:nvCxnSpPr>
        <p:spPr>
          <a:xfrm flipH="1">
            <a:off x="2036654" y="2853297"/>
            <a:ext cx="103342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xmlns="" id="{47DB9A25-15E9-48F8-A819-2F482B36D204}"/>
              </a:ext>
            </a:extLst>
          </p:cNvPr>
          <p:cNvSpPr/>
          <p:nvPr/>
        </p:nvSpPr>
        <p:spPr>
          <a:xfrm>
            <a:off x="189756" y="2853297"/>
            <a:ext cx="1710708" cy="15461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IN" sz="1600" dirty="0">
                <a:latin typeface="Times New Roman" panose="02020603050405020304" pitchFamily="18" charset="0"/>
                <a:cs typeface="Times New Roman" panose="02020603050405020304" pitchFamily="18" charset="0"/>
              </a:rPr>
              <a:t>Short Forms</a:t>
            </a:r>
          </a:p>
        </p:txBody>
      </p:sp>
      <p:cxnSp>
        <p:nvCxnSpPr>
          <p:cNvPr id="49" name="Straight Arrow Connector 48">
            <a:extLst>
              <a:ext uri="{FF2B5EF4-FFF2-40B4-BE49-F238E27FC236}">
                <a16:creationId xmlns:a16="http://schemas.microsoft.com/office/drawing/2014/main" xmlns="" id="{5672A72C-DE7E-412A-8860-BA1AECFA6BFE}"/>
              </a:ext>
            </a:extLst>
          </p:cNvPr>
          <p:cNvCxnSpPr/>
          <p:nvPr/>
        </p:nvCxnSpPr>
        <p:spPr>
          <a:xfrm flipH="1">
            <a:off x="2416655" y="3068960"/>
            <a:ext cx="92396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xmlns="" id="{AFD0823C-A8BD-4CB3-AAA6-A02E3695FBD4}"/>
              </a:ext>
            </a:extLst>
          </p:cNvPr>
          <p:cNvSpPr/>
          <p:nvPr/>
        </p:nvSpPr>
        <p:spPr>
          <a:xfrm>
            <a:off x="857027" y="3094579"/>
            <a:ext cx="1512168" cy="15461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IN" sz="1600" dirty="0">
                <a:latin typeface="Times New Roman" panose="02020603050405020304" pitchFamily="18" charset="0"/>
                <a:cs typeface="Times New Roman" panose="02020603050405020304" pitchFamily="18" charset="0"/>
              </a:rPr>
              <a:t>Online Chats</a:t>
            </a:r>
          </a:p>
        </p:txBody>
      </p:sp>
      <p:cxnSp>
        <p:nvCxnSpPr>
          <p:cNvPr id="4" name="Straight Arrow Connector 3">
            <a:extLst>
              <a:ext uri="{FF2B5EF4-FFF2-40B4-BE49-F238E27FC236}">
                <a16:creationId xmlns:a16="http://schemas.microsoft.com/office/drawing/2014/main" xmlns="" id="{C3E1B1CD-3E97-45C5-BF75-E7731C12F130}"/>
              </a:ext>
            </a:extLst>
          </p:cNvPr>
          <p:cNvCxnSpPr/>
          <p:nvPr/>
        </p:nvCxnSpPr>
        <p:spPr>
          <a:xfrm flipH="1">
            <a:off x="2494012" y="3717032"/>
            <a:ext cx="9361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xmlns="" id="{F93E7764-92C9-4F47-B4F7-A9EE736817C2}"/>
              </a:ext>
            </a:extLst>
          </p:cNvPr>
          <p:cNvCxnSpPr/>
          <p:nvPr/>
        </p:nvCxnSpPr>
        <p:spPr>
          <a:xfrm flipH="1">
            <a:off x="1900464" y="4725144"/>
            <a:ext cx="7375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96B9D25D-2D87-41B1-AA98-57E3E5C3AB63}"/>
              </a:ext>
            </a:extLst>
          </p:cNvPr>
          <p:cNvCxnSpPr/>
          <p:nvPr/>
        </p:nvCxnSpPr>
        <p:spPr>
          <a:xfrm flipH="1">
            <a:off x="2277988" y="4221088"/>
            <a:ext cx="6748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xmlns="" id="{14AB659F-3D7E-4DCC-ABA1-D091452DF9E9}"/>
              </a:ext>
            </a:extLst>
          </p:cNvPr>
          <p:cNvSpPr txBox="1"/>
          <p:nvPr/>
        </p:nvSpPr>
        <p:spPr>
          <a:xfrm>
            <a:off x="566601" y="3536796"/>
            <a:ext cx="1819399" cy="338554"/>
          </a:xfrm>
          <a:prstGeom prst="rect">
            <a:avLst/>
          </a:prstGeom>
          <a:noFill/>
        </p:spPr>
        <p:txBody>
          <a:bodyPr wrap="square" rtlCol="0">
            <a:spAutoFit/>
          </a:bodyPr>
          <a:lstStyle/>
          <a:p>
            <a:r>
              <a:rPr lang="en-IN" sz="1600" dirty="0">
                <a:latin typeface="Times New Roman" panose="02020603050405020304" pitchFamily="18" charset="0"/>
                <a:cs typeface="Times New Roman" panose="02020603050405020304" pitchFamily="18" charset="0"/>
              </a:rPr>
              <a:t>Lack of radiologist</a:t>
            </a:r>
          </a:p>
        </p:txBody>
      </p:sp>
      <p:sp>
        <p:nvSpPr>
          <p:cNvPr id="23" name="TextBox 22">
            <a:extLst>
              <a:ext uri="{FF2B5EF4-FFF2-40B4-BE49-F238E27FC236}">
                <a16:creationId xmlns:a16="http://schemas.microsoft.com/office/drawing/2014/main" xmlns="" id="{057BB26E-EB6E-463D-9E37-FC8CE034C31B}"/>
              </a:ext>
            </a:extLst>
          </p:cNvPr>
          <p:cNvSpPr txBox="1"/>
          <p:nvPr/>
        </p:nvSpPr>
        <p:spPr>
          <a:xfrm>
            <a:off x="186098" y="4052490"/>
            <a:ext cx="2307914" cy="338554"/>
          </a:xfrm>
          <a:prstGeom prst="rect">
            <a:avLst/>
          </a:prstGeom>
          <a:noFill/>
        </p:spPr>
        <p:txBody>
          <a:bodyPr wrap="square" rtlCol="0">
            <a:spAutoFit/>
          </a:bodyPr>
          <a:lstStyle/>
          <a:p>
            <a:r>
              <a:rPr lang="en-IN" sz="1600" dirty="0">
                <a:latin typeface="Times New Roman" panose="02020603050405020304" pitchFamily="18" charset="0"/>
                <a:cs typeface="Times New Roman" panose="02020603050405020304" pitchFamily="18" charset="0"/>
              </a:rPr>
              <a:t>Lack of transcriptionist</a:t>
            </a:r>
          </a:p>
        </p:txBody>
      </p:sp>
      <p:sp>
        <p:nvSpPr>
          <p:cNvPr id="25" name="TextBox 24">
            <a:extLst>
              <a:ext uri="{FF2B5EF4-FFF2-40B4-BE49-F238E27FC236}">
                <a16:creationId xmlns:a16="http://schemas.microsoft.com/office/drawing/2014/main" xmlns="" id="{934AF21F-A70B-479C-9295-5063359AEAE4}"/>
              </a:ext>
            </a:extLst>
          </p:cNvPr>
          <p:cNvSpPr txBox="1"/>
          <p:nvPr/>
        </p:nvSpPr>
        <p:spPr>
          <a:xfrm>
            <a:off x="128280" y="4508332"/>
            <a:ext cx="2140684" cy="369332"/>
          </a:xfrm>
          <a:prstGeom prst="rect">
            <a:avLst/>
          </a:prstGeom>
          <a:noFill/>
        </p:spPr>
        <p:txBody>
          <a:bodyPr wrap="square" rtlCol="0">
            <a:spAutoFit/>
          </a:bodyPr>
          <a:lstStyle/>
          <a:p>
            <a:r>
              <a:rPr lang="en-IN" sz="1800" dirty="0">
                <a:latin typeface="Times New Roman" panose="02020603050405020304" pitchFamily="18" charset="0"/>
                <a:cs typeface="Times New Roman" panose="02020603050405020304" pitchFamily="18" charset="0"/>
              </a:rPr>
              <a:t>Lack of assigners</a:t>
            </a:r>
          </a:p>
        </p:txBody>
      </p:sp>
      <p:cxnSp>
        <p:nvCxnSpPr>
          <p:cNvPr id="33" name="Straight Arrow Connector 32">
            <a:extLst>
              <a:ext uri="{FF2B5EF4-FFF2-40B4-BE49-F238E27FC236}">
                <a16:creationId xmlns:a16="http://schemas.microsoft.com/office/drawing/2014/main" xmlns="" id="{E51CCF99-7BB6-4755-98F8-158AA3C48CBC}"/>
              </a:ext>
            </a:extLst>
          </p:cNvPr>
          <p:cNvCxnSpPr/>
          <p:nvPr/>
        </p:nvCxnSpPr>
        <p:spPr>
          <a:xfrm flipH="1" flipV="1">
            <a:off x="6526460" y="3609021"/>
            <a:ext cx="864096" cy="12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xmlns="" id="{BA41BC89-8C19-469E-9254-93FF0CFB1D84}"/>
              </a:ext>
            </a:extLst>
          </p:cNvPr>
          <p:cNvCxnSpPr/>
          <p:nvPr/>
        </p:nvCxnSpPr>
        <p:spPr>
          <a:xfrm flipH="1" flipV="1">
            <a:off x="6094412" y="3907796"/>
            <a:ext cx="864096" cy="252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1126393D-2FF9-49F1-AF64-D84EA2C4554D}"/>
              </a:ext>
            </a:extLst>
          </p:cNvPr>
          <p:cNvCxnSpPr/>
          <p:nvPr/>
        </p:nvCxnSpPr>
        <p:spPr>
          <a:xfrm flipH="1" flipV="1">
            <a:off x="5374332" y="4581791"/>
            <a:ext cx="792088" cy="142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xmlns="" id="{B53F1E30-6B34-454C-8A3A-B2A019677E0D}"/>
              </a:ext>
            </a:extLst>
          </p:cNvPr>
          <p:cNvCxnSpPr/>
          <p:nvPr/>
        </p:nvCxnSpPr>
        <p:spPr>
          <a:xfrm flipH="1" flipV="1">
            <a:off x="4748862" y="4845518"/>
            <a:ext cx="1098640" cy="321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xmlns="" id="{8DECE034-2875-4B82-B21D-82BC3672C6D0}"/>
              </a:ext>
            </a:extLst>
          </p:cNvPr>
          <p:cNvSpPr txBox="1"/>
          <p:nvPr/>
        </p:nvSpPr>
        <p:spPr>
          <a:xfrm>
            <a:off x="4748862" y="3409839"/>
            <a:ext cx="1944216" cy="369332"/>
          </a:xfrm>
          <a:prstGeom prst="rect">
            <a:avLst/>
          </a:prstGeom>
          <a:noFill/>
        </p:spPr>
        <p:txBody>
          <a:bodyPr wrap="square" rtlCol="0">
            <a:spAutoFit/>
          </a:bodyPr>
          <a:lstStyle/>
          <a:p>
            <a:r>
              <a:rPr lang="en-IN" sz="1800" dirty="0">
                <a:latin typeface="Times New Roman" panose="02020603050405020304" pitchFamily="18" charset="0"/>
                <a:cs typeface="Times New Roman" panose="02020603050405020304" pitchFamily="18" charset="0"/>
              </a:rPr>
              <a:t>Diagnostic error</a:t>
            </a:r>
          </a:p>
        </p:txBody>
      </p:sp>
      <p:sp>
        <p:nvSpPr>
          <p:cNvPr id="53" name="TextBox 52">
            <a:extLst>
              <a:ext uri="{FF2B5EF4-FFF2-40B4-BE49-F238E27FC236}">
                <a16:creationId xmlns:a16="http://schemas.microsoft.com/office/drawing/2014/main" xmlns="" id="{91C0D009-C055-40E2-BECE-69E484A33AAD}"/>
              </a:ext>
            </a:extLst>
          </p:cNvPr>
          <p:cNvSpPr txBox="1"/>
          <p:nvPr/>
        </p:nvSpPr>
        <p:spPr>
          <a:xfrm>
            <a:off x="3479492" y="3722537"/>
            <a:ext cx="2853576" cy="646331"/>
          </a:xfrm>
          <a:prstGeom prst="rect">
            <a:avLst/>
          </a:prstGeom>
          <a:noFill/>
        </p:spPr>
        <p:txBody>
          <a:bodyPr wrap="square" rtlCol="0">
            <a:spAutoFit/>
          </a:bodyPr>
          <a:lstStyle/>
          <a:p>
            <a:r>
              <a:rPr lang="en-IN" sz="1800" dirty="0">
                <a:latin typeface="Times New Roman" panose="02020603050405020304" pitchFamily="18" charset="0"/>
                <a:cs typeface="Times New Roman" panose="02020603050405020304" pitchFamily="18" charset="0"/>
              </a:rPr>
              <a:t>Error during assigning the cases</a:t>
            </a:r>
          </a:p>
        </p:txBody>
      </p:sp>
      <p:sp>
        <p:nvSpPr>
          <p:cNvPr id="54" name="TextBox 53">
            <a:extLst>
              <a:ext uri="{FF2B5EF4-FFF2-40B4-BE49-F238E27FC236}">
                <a16:creationId xmlns:a16="http://schemas.microsoft.com/office/drawing/2014/main" xmlns="" id="{D60B9EC5-BCB2-4E2E-81CD-540E2FCBEB4F}"/>
              </a:ext>
            </a:extLst>
          </p:cNvPr>
          <p:cNvSpPr txBox="1"/>
          <p:nvPr/>
        </p:nvSpPr>
        <p:spPr>
          <a:xfrm>
            <a:off x="3545170" y="4385317"/>
            <a:ext cx="2065630" cy="338554"/>
          </a:xfrm>
          <a:prstGeom prst="rect">
            <a:avLst/>
          </a:prstGeom>
          <a:noFill/>
        </p:spPr>
        <p:txBody>
          <a:bodyPr wrap="square" rtlCol="0">
            <a:spAutoFit/>
          </a:bodyPr>
          <a:lstStyle/>
          <a:p>
            <a:r>
              <a:rPr lang="en-IN" sz="1600" dirty="0">
                <a:latin typeface="Times New Roman" panose="02020603050405020304" pitchFamily="18" charset="0"/>
                <a:cs typeface="Times New Roman" panose="02020603050405020304" pitchFamily="18" charset="0"/>
              </a:rPr>
              <a:t>Error during typing</a:t>
            </a:r>
          </a:p>
        </p:txBody>
      </p:sp>
      <p:sp>
        <p:nvSpPr>
          <p:cNvPr id="55" name="TextBox 54">
            <a:extLst>
              <a:ext uri="{FF2B5EF4-FFF2-40B4-BE49-F238E27FC236}">
                <a16:creationId xmlns:a16="http://schemas.microsoft.com/office/drawing/2014/main" xmlns="" id="{DEEABCE3-E718-4468-8661-A7FD358B3E18}"/>
              </a:ext>
            </a:extLst>
          </p:cNvPr>
          <p:cNvSpPr txBox="1"/>
          <p:nvPr/>
        </p:nvSpPr>
        <p:spPr>
          <a:xfrm>
            <a:off x="3131862" y="4689036"/>
            <a:ext cx="1656184" cy="584775"/>
          </a:xfrm>
          <a:prstGeom prst="rect">
            <a:avLst/>
          </a:prstGeom>
          <a:noFill/>
        </p:spPr>
        <p:txBody>
          <a:bodyPr wrap="square" rtlCol="0">
            <a:spAutoFit/>
          </a:bodyPr>
          <a:lstStyle/>
          <a:p>
            <a:r>
              <a:rPr lang="en-IN" sz="1600" dirty="0">
                <a:latin typeface="Times New Roman" panose="02020603050405020304" pitchFamily="18" charset="0"/>
                <a:cs typeface="Times New Roman" panose="02020603050405020304" pitchFamily="18" charset="0"/>
              </a:rPr>
              <a:t>No quality check for the report</a:t>
            </a:r>
          </a:p>
        </p:txBody>
      </p:sp>
    </p:spTree>
    <p:extLst>
      <p:ext uri="{BB962C8B-B14F-4D97-AF65-F5344CB8AC3E}">
        <p14:creationId xmlns:p14="http://schemas.microsoft.com/office/powerpoint/2010/main" xmlns="" val="402667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1E2D885C-0A15-4D6B-8EEE-E5B9550E37EC}"/>
              </a:ext>
            </a:extLst>
          </p:cNvPr>
          <p:cNvSpPr>
            <a:spLocks noGrp="1"/>
          </p:cNvSpPr>
          <p:nvPr>
            <p:ph type="title"/>
          </p:nvPr>
        </p:nvSpPr>
        <p:spPr/>
        <p:txBody>
          <a:bodyPr/>
          <a:lstStyle/>
          <a:p>
            <a:r>
              <a:rPr lang="en-IN" sz="4000" b="1" dirty="0">
                <a:latin typeface="Times New Roman" panose="02020603050405020304" pitchFamily="18" charset="0"/>
                <a:ea typeface="Open Sans" panose="020B0606030504020204" pitchFamily="34" charset="0"/>
                <a:cs typeface="Times New Roman" panose="02020603050405020304" pitchFamily="18" charset="0"/>
              </a:rPr>
              <a:t>AIM &amp; OBJECTIVE</a:t>
            </a:r>
          </a:p>
        </p:txBody>
      </p:sp>
      <p:sp>
        <p:nvSpPr>
          <p:cNvPr id="5" name="Footer Placeholder 4">
            <a:extLst>
              <a:ext uri="{FF2B5EF4-FFF2-40B4-BE49-F238E27FC236}">
                <a16:creationId xmlns:a16="http://schemas.microsoft.com/office/drawing/2014/main" xmlns="" id="{E92021C0-D6A7-4A3D-A17B-229E069D6EAF}"/>
              </a:ext>
            </a:extLst>
          </p:cNvPr>
          <p:cNvSpPr>
            <a:spLocks noGrp="1"/>
          </p:cNvSpPr>
          <p:nvPr>
            <p:ph type="ftr" sz="quarter" idx="11"/>
          </p:nvPr>
        </p:nvSpPr>
        <p:spPr/>
        <p:txBody>
          <a:bodyPr/>
          <a:lstStyle/>
          <a:p>
            <a:r>
              <a:rPr lang="en-US" dirty="0" err="1"/>
              <a:t>Telerad</a:t>
            </a:r>
            <a:r>
              <a:rPr lang="en-US" dirty="0"/>
              <a:t> Tech</a:t>
            </a:r>
          </a:p>
        </p:txBody>
      </p:sp>
      <p:pic>
        <p:nvPicPr>
          <p:cNvPr id="46" name="Picture Placeholder 45">
            <a:extLst>
              <a:ext uri="{FF2B5EF4-FFF2-40B4-BE49-F238E27FC236}">
                <a16:creationId xmlns:a16="http://schemas.microsoft.com/office/drawing/2014/main" xmlns="" id="{075F74CA-A4A9-4E41-B82E-55E067D92ABB}"/>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xmlns=""/>
              </a:ext>
            </a:extLst>
          </a:blip>
          <a:srcRect/>
          <a:stretch/>
        </p:blipFill>
        <p:spPr>
          <a:xfrm>
            <a:off x="1069997" y="1699355"/>
            <a:ext cx="4064282" cy="3870274"/>
          </a:xfrm>
        </p:spPr>
      </p:pic>
      <p:sp>
        <p:nvSpPr>
          <p:cNvPr id="16" name="Diamond 15">
            <a:extLst>
              <a:ext uri="{FF2B5EF4-FFF2-40B4-BE49-F238E27FC236}">
                <a16:creationId xmlns:a16="http://schemas.microsoft.com/office/drawing/2014/main" xmlns="" id="{113BEDA8-E02E-4C77-B81F-F5F5618C1D56}"/>
              </a:ext>
            </a:extLst>
          </p:cNvPr>
          <p:cNvSpPr/>
          <p:nvPr/>
        </p:nvSpPr>
        <p:spPr>
          <a:xfrm>
            <a:off x="5973457" y="1230377"/>
            <a:ext cx="655208" cy="655208"/>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a:latin typeface="Open Sans" panose="020B0606030504020204" pitchFamily="34" charset="0"/>
                <a:ea typeface="Open Sans" panose="020B0606030504020204" pitchFamily="34" charset="0"/>
                <a:cs typeface="Open Sans" panose="020B0606030504020204" pitchFamily="34" charset="0"/>
              </a:rPr>
              <a:t>1</a:t>
            </a:r>
          </a:p>
        </p:txBody>
      </p:sp>
      <p:sp>
        <p:nvSpPr>
          <p:cNvPr id="17" name="Diamond 16">
            <a:extLst>
              <a:ext uri="{FF2B5EF4-FFF2-40B4-BE49-F238E27FC236}">
                <a16:creationId xmlns:a16="http://schemas.microsoft.com/office/drawing/2014/main" xmlns="" id="{D1B97FE5-8134-4551-A603-6956B3FAAF4F}"/>
              </a:ext>
            </a:extLst>
          </p:cNvPr>
          <p:cNvSpPr/>
          <p:nvPr/>
        </p:nvSpPr>
        <p:spPr>
          <a:xfrm>
            <a:off x="6017886" y="3639310"/>
            <a:ext cx="655208" cy="655208"/>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a:latin typeface="Open Sans" panose="020B0606030504020204" pitchFamily="34" charset="0"/>
                <a:ea typeface="Open Sans" panose="020B0606030504020204" pitchFamily="34" charset="0"/>
                <a:cs typeface="Open Sans" panose="020B0606030504020204" pitchFamily="34" charset="0"/>
              </a:rPr>
              <a:t>2</a:t>
            </a:r>
          </a:p>
        </p:txBody>
      </p:sp>
      <p:grpSp>
        <p:nvGrpSpPr>
          <p:cNvPr id="23" name="Group 22">
            <a:extLst>
              <a:ext uri="{FF2B5EF4-FFF2-40B4-BE49-F238E27FC236}">
                <a16:creationId xmlns:a16="http://schemas.microsoft.com/office/drawing/2014/main" xmlns="" id="{F438B557-2290-4B9C-B94B-4B9C1D48DA35}"/>
              </a:ext>
            </a:extLst>
          </p:cNvPr>
          <p:cNvGrpSpPr/>
          <p:nvPr/>
        </p:nvGrpSpPr>
        <p:grpSpPr>
          <a:xfrm>
            <a:off x="6845792" y="1100150"/>
            <a:ext cx="3994175" cy="1666874"/>
            <a:chOff x="6845792" y="1155566"/>
            <a:chExt cx="3994175" cy="1666874"/>
          </a:xfrm>
        </p:grpSpPr>
        <p:sp>
          <p:nvSpPr>
            <p:cNvPr id="21" name="TextBox 20">
              <a:extLst>
                <a:ext uri="{FF2B5EF4-FFF2-40B4-BE49-F238E27FC236}">
                  <a16:creationId xmlns:a16="http://schemas.microsoft.com/office/drawing/2014/main" xmlns="" id="{6BD46236-05D8-481D-B84F-5F9E63DB2B38}"/>
                </a:ext>
              </a:extLst>
            </p:cNvPr>
            <p:cNvSpPr txBox="1"/>
            <p:nvPr/>
          </p:nvSpPr>
          <p:spPr>
            <a:xfrm>
              <a:off x="6845792" y="1745222"/>
              <a:ext cx="3881459" cy="1077218"/>
            </a:xfrm>
            <a:prstGeom prst="rect">
              <a:avLst/>
            </a:prstGeom>
            <a:noFill/>
          </p:spPr>
          <p:txBody>
            <a:bodyPr wrap="square" rtlCol="0" anchor="t">
              <a:spAutoFit/>
            </a:bodyPr>
            <a:lstStyle/>
            <a:p>
              <a:r>
                <a:rPr lang="en-US" sz="1600" kern="0" dirty="0">
                  <a:latin typeface="Times New Roman" panose="02020603050405020304" pitchFamily="18" charset="0"/>
                  <a:ea typeface="Open Sans" panose="020B0606030504020204" pitchFamily="34" charset="0"/>
                  <a:cs typeface="Times New Roman" panose="02020603050405020304" pitchFamily="18" charset="0"/>
                </a:rPr>
                <a:t>The aim of this study is to analyze the impact of concierge workflow automation capabilities of </a:t>
              </a:r>
              <a:r>
                <a:rPr lang="en-US" sz="1600" kern="0" dirty="0" err="1">
                  <a:latin typeface="Times New Roman" panose="02020603050405020304" pitchFamily="18" charset="0"/>
                  <a:ea typeface="Open Sans" panose="020B0606030504020204" pitchFamily="34" charset="0"/>
                  <a:cs typeface="Times New Roman" panose="02020603050405020304" pitchFamily="18" charset="0"/>
                </a:rPr>
                <a:t>RADSpa</a:t>
              </a:r>
              <a:r>
                <a:rPr lang="en-US" sz="1600" kern="0" dirty="0">
                  <a:latin typeface="Times New Roman" panose="02020603050405020304" pitchFamily="18" charset="0"/>
                  <a:ea typeface="Open Sans" panose="020B0606030504020204" pitchFamily="34" charset="0"/>
                  <a:cs typeface="Times New Roman" panose="02020603050405020304" pitchFamily="18" charset="0"/>
                </a:rPr>
                <a:t> to improve Turnaround Time (TAT) in ER Reporting.</a:t>
              </a:r>
            </a:p>
          </p:txBody>
        </p:sp>
        <p:sp>
          <p:nvSpPr>
            <p:cNvPr id="22" name="TextBox 21">
              <a:extLst>
                <a:ext uri="{FF2B5EF4-FFF2-40B4-BE49-F238E27FC236}">
                  <a16:creationId xmlns:a16="http://schemas.microsoft.com/office/drawing/2014/main" xmlns="" id="{AC4CC99A-D43F-441F-900F-794F224D1B2B}"/>
                </a:ext>
              </a:extLst>
            </p:cNvPr>
            <p:cNvSpPr txBox="1"/>
            <p:nvPr/>
          </p:nvSpPr>
          <p:spPr>
            <a:xfrm>
              <a:off x="6958508" y="1155566"/>
              <a:ext cx="3881459" cy="496867"/>
            </a:xfrm>
            <a:prstGeom prst="rect">
              <a:avLst/>
            </a:prstGeom>
            <a:noFill/>
          </p:spPr>
          <p:txBody>
            <a:bodyPr wrap="square" rtlCol="0" anchor="t">
              <a:spAutoFit/>
            </a:bodyPr>
            <a:lstStyle/>
            <a:p>
              <a:pPr>
                <a:lnSpc>
                  <a:spcPct val="120000"/>
                </a:lnSpc>
              </a:pPr>
              <a:r>
                <a:rPr lang="en-US" b="1" kern="0" dirty="0">
                  <a:solidFill>
                    <a:schemeClr val="tx1">
                      <a:lumMod val="75000"/>
                      <a:lumOff val="25000"/>
                    </a:schemeClr>
                  </a:solidFill>
                  <a:latin typeface="Times New Roman" panose="02020603050405020304" pitchFamily="18" charset="0"/>
                  <a:cs typeface="Times New Roman" panose="02020603050405020304" pitchFamily="18" charset="0"/>
                </a:rPr>
                <a:t>AIM</a:t>
              </a:r>
            </a:p>
          </p:txBody>
        </p:sp>
      </p:grpSp>
      <p:grpSp>
        <p:nvGrpSpPr>
          <p:cNvPr id="29" name="Group 28">
            <a:extLst>
              <a:ext uri="{FF2B5EF4-FFF2-40B4-BE49-F238E27FC236}">
                <a16:creationId xmlns:a16="http://schemas.microsoft.com/office/drawing/2014/main" xmlns="" id="{44DE4B03-1119-43E4-AF78-53B66893386C}"/>
              </a:ext>
            </a:extLst>
          </p:cNvPr>
          <p:cNvGrpSpPr/>
          <p:nvPr/>
        </p:nvGrpSpPr>
        <p:grpSpPr>
          <a:xfrm>
            <a:off x="6814053" y="3516319"/>
            <a:ext cx="3891485" cy="941641"/>
            <a:chOff x="7245663" y="2472986"/>
            <a:chExt cx="3891485" cy="941641"/>
          </a:xfrm>
        </p:grpSpPr>
        <p:sp>
          <p:nvSpPr>
            <p:cNvPr id="30" name="TextBox 29">
              <a:extLst>
                <a:ext uri="{FF2B5EF4-FFF2-40B4-BE49-F238E27FC236}">
                  <a16:creationId xmlns:a16="http://schemas.microsoft.com/office/drawing/2014/main" xmlns="" id="{BEB12DD7-A24F-46F1-9808-597F9D5C834D}"/>
                </a:ext>
              </a:extLst>
            </p:cNvPr>
            <p:cNvSpPr txBox="1"/>
            <p:nvPr/>
          </p:nvSpPr>
          <p:spPr>
            <a:xfrm>
              <a:off x="7255689" y="3087743"/>
              <a:ext cx="3881459" cy="326884"/>
            </a:xfrm>
            <a:prstGeom prst="rect">
              <a:avLst/>
            </a:prstGeom>
            <a:noFill/>
          </p:spPr>
          <p:txBody>
            <a:bodyPr wrap="square" rtlCol="0" anchor="t">
              <a:spAutoFit/>
            </a:bodyPr>
            <a:lstStyle/>
            <a:p>
              <a:pPr>
                <a:lnSpc>
                  <a:spcPct val="120000"/>
                </a:lnSpc>
              </a:pPr>
              <a:endParaRPr lang="en-US" sz="1400" kern="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a:extLst>
                <a:ext uri="{FF2B5EF4-FFF2-40B4-BE49-F238E27FC236}">
                  <a16:creationId xmlns:a16="http://schemas.microsoft.com/office/drawing/2014/main" xmlns="" id="{738981BA-C534-4244-9F48-805BB46DFE33}"/>
                </a:ext>
              </a:extLst>
            </p:cNvPr>
            <p:cNvSpPr txBox="1"/>
            <p:nvPr/>
          </p:nvSpPr>
          <p:spPr>
            <a:xfrm>
              <a:off x="7245663" y="2472986"/>
              <a:ext cx="3881459" cy="494431"/>
            </a:xfrm>
            <a:prstGeom prst="rect">
              <a:avLst/>
            </a:prstGeom>
            <a:noFill/>
          </p:spPr>
          <p:txBody>
            <a:bodyPr wrap="square" rtlCol="0" anchor="t">
              <a:spAutoFit/>
            </a:bodyPr>
            <a:lstStyle/>
            <a:p>
              <a:pPr>
                <a:lnSpc>
                  <a:spcPct val="120000"/>
                </a:lnSpc>
              </a:pPr>
              <a:r>
                <a:rPr lang="en-US" b="1" kern="0" dirty="0">
                  <a:solidFill>
                    <a:schemeClr val="tx1">
                      <a:lumMod val="75000"/>
                      <a:lumOff val="25000"/>
                    </a:schemeClr>
                  </a:solidFill>
                  <a:latin typeface="Times New Roman" panose="02020603050405020304" pitchFamily="18" charset="0"/>
                  <a:cs typeface="Times New Roman" panose="02020603050405020304" pitchFamily="18" charset="0"/>
                </a:rPr>
                <a:t>OBJECTIVE</a:t>
              </a:r>
            </a:p>
          </p:txBody>
        </p:sp>
      </p:grpSp>
      <p:sp>
        <p:nvSpPr>
          <p:cNvPr id="35" name="TextBox 34">
            <a:extLst>
              <a:ext uri="{FF2B5EF4-FFF2-40B4-BE49-F238E27FC236}">
                <a16:creationId xmlns:a16="http://schemas.microsoft.com/office/drawing/2014/main" xmlns="" id="{921818B0-2B73-44F9-9A06-CAB2FE50B8E9}"/>
              </a:ext>
            </a:extLst>
          </p:cNvPr>
          <p:cNvSpPr txBox="1"/>
          <p:nvPr/>
        </p:nvSpPr>
        <p:spPr>
          <a:xfrm>
            <a:off x="6958508" y="3937691"/>
            <a:ext cx="3881459" cy="326884"/>
          </a:xfrm>
          <a:prstGeom prst="rect">
            <a:avLst/>
          </a:prstGeom>
          <a:noFill/>
        </p:spPr>
        <p:txBody>
          <a:bodyPr wrap="square" rtlCol="0" anchor="t">
            <a:spAutoFit/>
          </a:bodyPr>
          <a:lstStyle/>
          <a:p>
            <a:pPr>
              <a:lnSpc>
                <a:spcPct val="120000"/>
              </a:lnSpc>
            </a:pPr>
            <a:endParaRPr lang="en-US" sz="1400" kern="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0" name="TextBox 39">
            <a:extLst>
              <a:ext uri="{FF2B5EF4-FFF2-40B4-BE49-F238E27FC236}">
                <a16:creationId xmlns:a16="http://schemas.microsoft.com/office/drawing/2014/main" xmlns="" id="{37F4ED59-23CC-421E-B2FD-0707635B4EF7}"/>
              </a:ext>
            </a:extLst>
          </p:cNvPr>
          <p:cNvSpPr txBox="1"/>
          <p:nvPr/>
        </p:nvSpPr>
        <p:spPr>
          <a:xfrm>
            <a:off x="6958508" y="5138419"/>
            <a:ext cx="3881459" cy="326884"/>
          </a:xfrm>
          <a:prstGeom prst="rect">
            <a:avLst/>
          </a:prstGeom>
          <a:noFill/>
        </p:spPr>
        <p:txBody>
          <a:bodyPr wrap="square" rtlCol="0" anchor="t">
            <a:spAutoFit/>
          </a:bodyPr>
          <a:lstStyle/>
          <a:p>
            <a:pPr>
              <a:lnSpc>
                <a:spcPct val="120000"/>
              </a:lnSpc>
            </a:pPr>
            <a:endParaRPr lang="en-US" sz="1400" kern="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xmlns="" id="{D55569D3-9AF6-43A0-AECC-7726559BDB98}"/>
              </a:ext>
            </a:extLst>
          </p:cNvPr>
          <p:cNvSpPr/>
          <p:nvPr/>
        </p:nvSpPr>
        <p:spPr>
          <a:xfrm>
            <a:off x="6738433" y="4101133"/>
            <a:ext cx="6092825" cy="830997"/>
          </a:xfrm>
          <a:prstGeom prst="rect">
            <a:avLst/>
          </a:prstGeom>
        </p:spPr>
        <p:txBody>
          <a:bodyPr>
            <a:spAutoFit/>
          </a:bodyPr>
          <a:lstStyle/>
          <a:p>
            <a:r>
              <a:rPr lang="en-IN" sz="1600" dirty="0">
                <a:latin typeface="Times New Roman" panose="02020603050405020304" pitchFamily="18" charset="0"/>
                <a:cs typeface="Times New Roman" panose="02020603050405020304" pitchFamily="18" charset="0"/>
              </a:rPr>
              <a:t>To identify and reduce the turnaround time in </a:t>
            </a:r>
          </a:p>
          <a:p>
            <a:r>
              <a:rPr lang="en-IN" sz="1600" dirty="0">
                <a:latin typeface="Times New Roman" panose="02020603050405020304" pitchFamily="18" charset="0"/>
                <a:cs typeface="Times New Roman" panose="02020603050405020304" pitchFamily="18" charset="0"/>
              </a:rPr>
              <a:t>report generation according to the workflow of</a:t>
            </a:r>
          </a:p>
          <a:p>
            <a:r>
              <a:rPr lang="en-IN" sz="1600" dirty="0">
                <a:latin typeface="Times New Roman" panose="02020603050405020304" pitchFamily="18" charset="0"/>
                <a:cs typeface="Times New Roman" panose="02020603050405020304" pitchFamily="18" charset="0"/>
              </a:rPr>
              <a:t>teleradiology / radiology department.</a:t>
            </a:r>
          </a:p>
        </p:txBody>
      </p:sp>
    </p:spTree>
    <p:extLst>
      <p:ext uri="{BB962C8B-B14F-4D97-AF65-F5344CB8AC3E}">
        <p14:creationId xmlns:p14="http://schemas.microsoft.com/office/powerpoint/2010/main" xmlns="" val="3540366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ooter Placeholder 20">
            <a:extLst>
              <a:ext uri="{FF2B5EF4-FFF2-40B4-BE49-F238E27FC236}">
                <a16:creationId xmlns:a16="http://schemas.microsoft.com/office/drawing/2014/main" xmlns="" id="{02F59B2F-79C3-43D4-B262-F02E923EF670}"/>
              </a:ext>
            </a:extLst>
          </p:cNvPr>
          <p:cNvSpPr>
            <a:spLocks noGrp="1"/>
          </p:cNvSpPr>
          <p:nvPr>
            <p:ph type="ftr" sz="quarter" idx="11"/>
          </p:nvPr>
        </p:nvSpPr>
        <p:spPr/>
        <p:txBody>
          <a:bodyPr/>
          <a:lstStyle/>
          <a:p>
            <a:r>
              <a:rPr lang="en-US" dirty="0"/>
              <a:t>Companyname.com</a:t>
            </a:r>
          </a:p>
        </p:txBody>
      </p:sp>
      <p:sp>
        <p:nvSpPr>
          <p:cNvPr id="22" name="Slide Number Placeholder 21">
            <a:extLst>
              <a:ext uri="{FF2B5EF4-FFF2-40B4-BE49-F238E27FC236}">
                <a16:creationId xmlns:a16="http://schemas.microsoft.com/office/drawing/2014/main" xmlns="" id="{7D51834E-9F96-469D-9D0F-A686859D5AD9}"/>
              </a:ext>
            </a:extLst>
          </p:cNvPr>
          <p:cNvSpPr>
            <a:spLocks noGrp="1"/>
          </p:cNvSpPr>
          <p:nvPr>
            <p:ph type="sldNum" sz="quarter" idx="12"/>
          </p:nvPr>
        </p:nvSpPr>
        <p:spPr/>
        <p:txBody>
          <a:bodyPr/>
          <a:lstStyle/>
          <a:p>
            <a:fld id="{96E69268-9C8B-4EBF-A9EE-DC5DC2D48DC3}" type="slidenum">
              <a:rPr lang="en-US" smtClean="0"/>
              <a:pPr/>
              <a:t>9</a:t>
            </a:fld>
            <a:endParaRPr lang="en-US"/>
          </a:p>
        </p:txBody>
      </p:sp>
      <p:sp>
        <p:nvSpPr>
          <p:cNvPr id="6" name="Rectangle 5">
            <a:extLst>
              <a:ext uri="{FF2B5EF4-FFF2-40B4-BE49-F238E27FC236}">
                <a16:creationId xmlns:a16="http://schemas.microsoft.com/office/drawing/2014/main" xmlns="" id="{090AFAA4-3850-4389-87CB-144362A4FE82}"/>
              </a:ext>
            </a:extLst>
          </p:cNvPr>
          <p:cNvSpPr/>
          <p:nvPr/>
        </p:nvSpPr>
        <p:spPr>
          <a:xfrm>
            <a:off x="0" y="1412776"/>
            <a:ext cx="5518348" cy="3384376"/>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4" name="Group 13">
            <a:extLst>
              <a:ext uri="{FF2B5EF4-FFF2-40B4-BE49-F238E27FC236}">
                <a16:creationId xmlns:a16="http://schemas.microsoft.com/office/drawing/2014/main" xmlns="" id="{46898ED4-057C-406A-89AE-EAB4E555321F}"/>
              </a:ext>
            </a:extLst>
          </p:cNvPr>
          <p:cNvGrpSpPr/>
          <p:nvPr/>
        </p:nvGrpSpPr>
        <p:grpSpPr>
          <a:xfrm>
            <a:off x="5950395" y="1905078"/>
            <a:ext cx="5626561" cy="2399772"/>
            <a:chOff x="5950395" y="2132856"/>
            <a:chExt cx="5626561" cy="2399772"/>
          </a:xfrm>
        </p:grpSpPr>
        <p:sp>
          <p:nvSpPr>
            <p:cNvPr id="13" name="TextBox 12">
              <a:extLst>
                <a:ext uri="{FF2B5EF4-FFF2-40B4-BE49-F238E27FC236}">
                  <a16:creationId xmlns:a16="http://schemas.microsoft.com/office/drawing/2014/main" xmlns="" id="{2D8DFADC-B573-4E62-8147-389320A6402D}"/>
                </a:ext>
              </a:extLst>
            </p:cNvPr>
            <p:cNvSpPr txBox="1"/>
            <p:nvPr/>
          </p:nvSpPr>
          <p:spPr>
            <a:xfrm>
              <a:off x="5950395" y="2132856"/>
              <a:ext cx="5626561" cy="830997"/>
            </a:xfrm>
            <a:prstGeom prst="rect">
              <a:avLst/>
            </a:prstGeom>
            <a:noFill/>
          </p:spPr>
          <p:txBody>
            <a:bodyPr wrap="square" lIns="0" rIns="0" rtlCol="0">
              <a:spAutoFit/>
            </a:bodyPr>
            <a:lstStyle/>
            <a:p>
              <a:endParaRPr lang="en-IN" sz="4800" b="1"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xmlns="" id="{962DE143-3E83-4CA2-A1D1-371799E7CB3F}"/>
                </a:ext>
              </a:extLst>
            </p:cNvPr>
            <p:cNvSpPr txBox="1"/>
            <p:nvPr/>
          </p:nvSpPr>
          <p:spPr>
            <a:xfrm>
              <a:off x="5950396" y="4159513"/>
              <a:ext cx="5614338" cy="373115"/>
            </a:xfrm>
            <a:prstGeom prst="rect">
              <a:avLst/>
            </a:prstGeom>
            <a:noFill/>
          </p:spPr>
          <p:txBody>
            <a:bodyPr wrap="square" lIns="0" rIns="0" rtlCol="0" anchor="b">
              <a:spAutoFit/>
            </a:bodyPr>
            <a:lstStyle/>
            <a:p>
              <a:pPr>
                <a:lnSpc>
                  <a:spcPct val="110000"/>
                </a:lnSpc>
                <a:defRPr/>
              </a:pPr>
              <a:r>
                <a:rPr lang="en-US" sz="1800" kern="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p>
          </p:txBody>
        </p:sp>
      </p:grpSp>
      <p:sp>
        <p:nvSpPr>
          <p:cNvPr id="30" name="TextBox 29">
            <a:extLst>
              <a:ext uri="{FF2B5EF4-FFF2-40B4-BE49-F238E27FC236}">
                <a16:creationId xmlns:a16="http://schemas.microsoft.com/office/drawing/2014/main" xmlns="" id="{68C0EE89-6337-4466-B3D6-6E83CDF19B3D}"/>
              </a:ext>
            </a:extLst>
          </p:cNvPr>
          <p:cNvSpPr txBox="1"/>
          <p:nvPr/>
        </p:nvSpPr>
        <p:spPr>
          <a:xfrm>
            <a:off x="334003" y="2701575"/>
            <a:ext cx="4439708" cy="720390"/>
          </a:xfrm>
          <a:prstGeom prst="rect">
            <a:avLst/>
          </a:prstGeom>
          <a:noFill/>
        </p:spPr>
        <p:txBody>
          <a:bodyPr wrap="square" lIns="0" rIns="0" rtlCol="0" anchor="b">
            <a:spAutoFit/>
          </a:bodyPr>
          <a:lstStyle/>
          <a:p>
            <a:pPr algn="r">
              <a:lnSpc>
                <a:spcPct val="110000"/>
              </a:lnSpc>
              <a:defRPr/>
            </a:pPr>
            <a:r>
              <a:rPr lang="en-US" sz="4000" kern="0" dirty="0">
                <a:latin typeface="Times New Roman" panose="02020603050405020304" pitchFamily="18" charset="0"/>
                <a:ea typeface="Open Sans" panose="020B0606030504020204" pitchFamily="34" charset="0"/>
                <a:cs typeface="Times New Roman" panose="02020603050405020304" pitchFamily="18" charset="0"/>
              </a:rPr>
              <a:t>METHODOLOGY</a:t>
            </a:r>
          </a:p>
        </p:txBody>
      </p:sp>
      <p:sp>
        <p:nvSpPr>
          <p:cNvPr id="2" name="Rectangle 1">
            <a:extLst>
              <a:ext uri="{FF2B5EF4-FFF2-40B4-BE49-F238E27FC236}">
                <a16:creationId xmlns:a16="http://schemas.microsoft.com/office/drawing/2014/main" xmlns="" id="{4EB3ACC1-AD0A-4272-AAEC-98335511E195}"/>
              </a:ext>
            </a:extLst>
          </p:cNvPr>
          <p:cNvSpPr/>
          <p:nvPr/>
        </p:nvSpPr>
        <p:spPr>
          <a:xfrm>
            <a:off x="5770145" y="1335249"/>
            <a:ext cx="6092825" cy="4278094"/>
          </a:xfrm>
          <a:prstGeom prst="rect">
            <a:avLst/>
          </a:prstGeom>
        </p:spPr>
        <p:txBody>
          <a:bodyPr>
            <a:spAutoFit/>
          </a:bodyPr>
          <a:lstStyle/>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The study will be conducted in Teleradiology Solutions Bangalore with the collaboration of </a:t>
            </a:r>
            <a:r>
              <a:rPr lang="en-IN" sz="1600" dirty="0" err="1">
                <a:latin typeface="Times New Roman" panose="02020603050405020304" pitchFamily="18" charset="0"/>
                <a:cs typeface="Times New Roman" panose="02020603050405020304" pitchFamily="18" charset="0"/>
              </a:rPr>
              <a:t>Telerad</a:t>
            </a:r>
            <a:r>
              <a:rPr lang="en-IN" sz="1600" dirty="0">
                <a:latin typeface="Times New Roman" panose="02020603050405020304" pitchFamily="18" charset="0"/>
                <a:cs typeface="Times New Roman" panose="02020603050405020304" pitchFamily="18" charset="0"/>
              </a:rPr>
              <a:t> </a:t>
            </a:r>
            <a:r>
              <a:rPr lang="en-IN" sz="1600" dirty="0" smtClean="0">
                <a:latin typeface="Times New Roman" panose="02020603050405020304" pitchFamily="18" charset="0"/>
                <a:cs typeface="Times New Roman" panose="02020603050405020304" pitchFamily="18" charset="0"/>
              </a:rPr>
              <a:t>Tech</a:t>
            </a:r>
          </a:p>
          <a:p>
            <a:pPr marL="285750" indent="-285750">
              <a:buFont typeface="Arial" panose="020B0604020202020204" pitchFamily="34" charset="0"/>
              <a:buChar char="•"/>
            </a:pPr>
            <a:endParaRPr lang="en-IN" sz="1600" dirty="0">
              <a:latin typeface="Times New Roman" panose="02020603050405020304" pitchFamily="18" charset="0"/>
              <a:cs typeface="Times New Roman" panose="02020603050405020304" pitchFamily="18" charset="0"/>
            </a:endParaRPr>
          </a:p>
          <a:p>
            <a:pPr marL="285750" indent="-285750"/>
            <a:r>
              <a:rPr lang="en-IN" sz="1600" dirty="0" smtClean="0">
                <a:latin typeface="Times New Roman" panose="02020603050405020304" pitchFamily="18" charset="0"/>
                <a:cs typeface="Times New Roman" panose="02020603050405020304" pitchFamily="18" charset="0"/>
              </a:rPr>
              <a:t>SAMPLE SIZE:- </a:t>
            </a:r>
            <a:r>
              <a:rPr lang="en-IN" sz="1600" dirty="0" smtClean="0">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There will be the 45 respondents </a:t>
            </a:r>
            <a:endParaRPr lang="en-IN" sz="1600" dirty="0" smtClean="0">
              <a:latin typeface="Times New Roman" panose="02020603050405020304" pitchFamily="18" charset="0"/>
              <a:cs typeface="Times New Roman" panose="02020603050405020304" pitchFamily="18" charset="0"/>
            </a:endParaRPr>
          </a:p>
          <a:p>
            <a:pPr marL="285750" indent="-285750"/>
            <a:r>
              <a:rPr lang="en-IN" sz="1600" dirty="0" smtClean="0">
                <a:latin typeface="Times New Roman" panose="02020603050405020304" pitchFamily="18" charset="0"/>
                <a:cs typeface="Times New Roman" panose="02020603050405020304" pitchFamily="18" charset="0"/>
              </a:rPr>
              <a:t>                               37  American </a:t>
            </a:r>
            <a:r>
              <a:rPr lang="en-IN" sz="1600" dirty="0">
                <a:latin typeface="Times New Roman" panose="02020603050405020304" pitchFamily="18" charset="0"/>
                <a:cs typeface="Times New Roman" panose="02020603050405020304" pitchFamily="18" charset="0"/>
              </a:rPr>
              <a:t>Board of </a:t>
            </a:r>
            <a:r>
              <a:rPr lang="en-IN" sz="1600" dirty="0" smtClean="0">
                <a:latin typeface="Times New Roman" panose="02020603050405020304" pitchFamily="18" charset="0"/>
                <a:cs typeface="Times New Roman" panose="02020603050405020304" pitchFamily="18" charset="0"/>
              </a:rPr>
              <a:t>Radiologist</a:t>
            </a:r>
          </a:p>
          <a:p>
            <a:pPr marL="285750" indent="-285750"/>
            <a:r>
              <a:rPr lang="en-IN" sz="1600" dirty="0" smtClean="0">
                <a:latin typeface="Times New Roman" panose="02020603050405020304" pitchFamily="18" charset="0"/>
                <a:cs typeface="Times New Roman" panose="02020603050405020304" pitchFamily="18" charset="0"/>
              </a:rPr>
              <a:t> </a:t>
            </a:r>
            <a:r>
              <a:rPr lang="en-IN" sz="1600" dirty="0" smtClean="0">
                <a:latin typeface="Times New Roman" panose="02020603050405020304" pitchFamily="18" charset="0"/>
                <a:cs typeface="Times New Roman" panose="02020603050405020304" pitchFamily="18" charset="0"/>
              </a:rPr>
              <a:t>                              </a:t>
            </a:r>
            <a:r>
              <a:rPr lang="en-IN" sz="1600" dirty="0" smtClean="0">
                <a:latin typeface="Times New Roman" panose="02020603050405020304" pitchFamily="18" charset="0"/>
                <a:cs typeface="Times New Roman" panose="02020603050405020304" pitchFamily="18" charset="0"/>
              </a:rPr>
              <a:t>6 </a:t>
            </a:r>
            <a:r>
              <a:rPr lang="en-IN" sz="1600" dirty="0">
                <a:latin typeface="Times New Roman" panose="02020603050405020304" pitchFamily="18" charset="0"/>
                <a:cs typeface="Times New Roman" panose="02020603050405020304" pitchFamily="18" charset="0"/>
              </a:rPr>
              <a:t>coordinators </a:t>
            </a:r>
            <a:endParaRPr lang="en-IN" sz="1600" dirty="0" smtClean="0">
              <a:latin typeface="Times New Roman" panose="02020603050405020304" pitchFamily="18" charset="0"/>
              <a:cs typeface="Times New Roman" panose="02020603050405020304" pitchFamily="18" charset="0"/>
            </a:endParaRPr>
          </a:p>
          <a:p>
            <a:pPr marL="285750" indent="-285750"/>
            <a:r>
              <a:rPr lang="en-IN" sz="1600" dirty="0" smtClean="0">
                <a:latin typeface="Times New Roman" panose="02020603050405020304" pitchFamily="18" charset="0"/>
                <a:cs typeface="Times New Roman" panose="02020603050405020304" pitchFamily="18" charset="0"/>
              </a:rPr>
              <a:t> </a:t>
            </a:r>
            <a:r>
              <a:rPr lang="en-IN" sz="1600" dirty="0" smtClean="0">
                <a:latin typeface="Times New Roman" panose="02020603050405020304" pitchFamily="18" charset="0"/>
                <a:cs typeface="Times New Roman" panose="02020603050405020304" pitchFamily="18" charset="0"/>
              </a:rPr>
              <a:t>                             </a:t>
            </a:r>
            <a:r>
              <a:rPr lang="en-IN" sz="1600" dirty="0" smtClean="0">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2 PACS administrators</a:t>
            </a:r>
            <a:r>
              <a:rPr lang="en-IN" sz="1600" dirty="0" smtClean="0">
                <a:latin typeface="Times New Roman" panose="02020603050405020304" pitchFamily="18" charset="0"/>
                <a:cs typeface="Times New Roman" panose="02020603050405020304" pitchFamily="18" charset="0"/>
              </a:rPr>
              <a:t>.</a:t>
            </a:r>
          </a:p>
          <a:p>
            <a:pPr marL="285750" indent="-285750"/>
            <a:endParaRPr lang="en-IN" sz="1600" dirty="0" smtClean="0">
              <a:latin typeface="Times New Roman" panose="02020603050405020304" pitchFamily="18" charset="0"/>
              <a:cs typeface="Times New Roman" panose="02020603050405020304" pitchFamily="18" charset="0"/>
            </a:endParaRPr>
          </a:p>
          <a:p>
            <a:pPr marL="285750" indent="-285750"/>
            <a:r>
              <a:rPr lang="en-IN" sz="1600" dirty="0" smtClean="0">
                <a:latin typeface="Times New Roman" panose="02020603050405020304" pitchFamily="18" charset="0"/>
                <a:cs typeface="Times New Roman" panose="02020603050405020304" pitchFamily="18" charset="0"/>
              </a:rPr>
              <a:t>SAMPLING TECHNIQUE- Convenience Sampling</a:t>
            </a:r>
          </a:p>
          <a:p>
            <a:pPr marL="285750" indent="-285750"/>
            <a:endParaRPr lang="en-IN" sz="1600" dirty="0" smtClean="0">
              <a:latin typeface="Times New Roman" panose="02020603050405020304" pitchFamily="18" charset="0"/>
              <a:cs typeface="Times New Roman" panose="02020603050405020304" pitchFamily="18" charset="0"/>
            </a:endParaRPr>
          </a:p>
          <a:p>
            <a:pPr marL="285750" indent="-285750"/>
            <a:r>
              <a:rPr lang="en-IN" sz="1600" dirty="0" smtClean="0">
                <a:latin typeface="Times New Roman" panose="02020603050405020304" pitchFamily="18" charset="0"/>
                <a:cs typeface="Times New Roman" panose="02020603050405020304" pitchFamily="18" charset="0"/>
              </a:rPr>
              <a:t>STUDY DESIGN- Descriptive</a:t>
            </a:r>
          </a:p>
          <a:p>
            <a:pPr marL="285750" indent="-285750"/>
            <a:endParaRPr lang="en-IN" sz="1600" dirty="0" smtClean="0">
              <a:latin typeface="Times New Roman" panose="02020603050405020304" pitchFamily="18" charset="0"/>
              <a:cs typeface="Times New Roman" panose="02020603050405020304" pitchFamily="18" charset="0"/>
            </a:endParaRPr>
          </a:p>
          <a:p>
            <a:pPr marL="285750" indent="-285750"/>
            <a:r>
              <a:rPr lang="en-IN" sz="1600" dirty="0" smtClean="0">
                <a:latin typeface="Times New Roman" panose="02020603050405020304" pitchFamily="18" charset="0"/>
                <a:cs typeface="Times New Roman" panose="02020603050405020304" pitchFamily="18" charset="0"/>
              </a:rPr>
              <a:t>To </a:t>
            </a:r>
            <a:r>
              <a:rPr lang="en-IN" sz="1600" dirty="0">
                <a:latin typeface="Times New Roman" panose="02020603050405020304" pitchFamily="18" charset="0"/>
                <a:cs typeface="Times New Roman" panose="02020603050405020304" pitchFamily="18" charset="0"/>
              </a:rPr>
              <a:t>analyse the turnaround time in report generation secondary data of the medical reports before the implementation and after the implementation of the feature will be collected from the database of the TRS and will be compared to measure the improvement in turn around time in report generation.</a:t>
            </a:r>
          </a:p>
        </p:txBody>
      </p:sp>
    </p:spTree>
    <p:extLst>
      <p:ext uri="{BB962C8B-B14F-4D97-AF65-F5344CB8AC3E}">
        <p14:creationId xmlns:p14="http://schemas.microsoft.com/office/powerpoint/2010/main" xmlns="" val="67916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36">
      <a:dk1>
        <a:sysClr val="windowText" lastClr="000000"/>
      </a:dk1>
      <a:lt1>
        <a:sysClr val="window" lastClr="FFFFFF"/>
      </a:lt1>
      <a:dk2>
        <a:srgbClr val="1F497D"/>
      </a:dk2>
      <a:lt2>
        <a:srgbClr val="EEECE1"/>
      </a:lt2>
      <a:accent1>
        <a:srgbClr val="C79C2F"/>
      </a:accent1>
      <a:accent2>
        <a:srgbClr val="2B1E5C"/>
      </a:accent2>
      <a:accent3>
        <a:srgbClr val="9C319F"/>
      </a:accent3>
      <a:accent4>
        <a:srgbClr val="00BC82"/>
      </a:accent4>
      <a:accent5>
        <a:srgbClr val="5D92BB"/>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10557</TotalTime>
  <Words>2211</Words>
  <Application>Microsoft Office PowerPoint</Application>
  <PresentationFormat>Custom</PresentationFormat>
  <Paragraphs>357</Paragraphs>
  <Slides>30</Slides>
  <Notes>3</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CONCIERGE RIS/PACS WORKFLOW AUTOMATION IN EMERGENCY                                                           REPORTING</vt:lpstr>
      <vt:lpstr>Slide 2</vt:lpstr>
      <vt:lpstr>Slide 3</vt:lpstr>
      <vt:lpstr>Slide 4</vt:lpstr>
      <vt:lpstr>Slide 5</vt:lpstr>
      <vt:lpstr>ABOUT RADSpa</vt:lpstr>
      <vt:lpstr>PROBLEM FORMULATION</vt:lpstr>
      <vt:lpstr>AIM &amp; OBJECTIVE</vt:lpstr>
      <vt:lpstr>Slide 9</vt:lpstr>
      <vt:lpstr>Slide 10</vt:lpstr>
      <vt:lpstr>QUESTIONNARIE:-  Information regarding the smoothness of the auto assign feature was collected from the 45 respondents through questionnaire.  37 Radiologists  6 Coordinators  2 PACS administrators </vt:lpstr>
      <vt:lpstr>PROJECT MANAGEMENT LIFE CYCLE</vt:lpstr>
      <vt:lpstr>INITIATION PHASE</vt:lpstr>
      <vt:lpstr>PLANNING PHASE</vt:lpstr>
      <vt:lpstr> Scope Statement</vt:lpstr>
      <vt:lpstr>IMPLEMENTATION PHASE</vt:lpstr>
      <vt:lpstr>ABOUT AUTO-ASSIGN FEATURE:-</vt:lpstr>
      <vt:lpstr>Slide 18</vt:lpstr>
      <vt:lpstr>Slide 19</vt:lpstr>
      <vt:lpstr>Slide 20</vt:lpstr>
      <vt:lpstr>Slide 21</vt:lpstr>
      <vt:lpstr>USE CASE DIAGRAM</vt:lpstr>
      <vt:lpstr>WORKFLOW OF THE PROCESS AFTER AUTOMATION</vt:lpstr>
      <vt:lpstr>BEFORE AUTOMATION</vt:lpstr>
      <vt:lpstr>AFTER AUTOMATION</vt:lpstr>
      <vt:lpstr>Why to opt for auto assign feature?</vt:lpstr>
      <vt:lpstr>FINDINGS</vt:lpstr>
      <vt:lpstr>Satisfaction Level of the Respondents</vt:lpstr>
      <vt:lpstr>RECOMMENDATIONS</vt:lpstr>
      <vt:lpstr>Slide 30</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CAPM Efficient Frontier Curve for PowerPoint</dc:title>
  <dc:creator>Julian</dc:creator>
  <cp:lastModifiedBy>Administrator</cp:lastModifiedBy>
  <cp:revision>239</cp:revision>
  <dcterms:created xsi:type="dcterms:W3CDTF">2013-09-12T13:05:01Z</dcterms:created>
  <dcterms:modified xsi:type="dcterms:W3CDTF">2019-05-30T05:40:09Z</dcterms:modified>
</cp:coreProperties>
</file>