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86" r:id="rId2"/>
    <p:sldId id="287" r:id="rId3"/>
    <p:sldId id="288" r:id="rId4"/>
    <p:sldId id="289" r:id="rId5"/>
    <p:sldId id="256" r:id="rId6"/>
    <p:sldId id="257" r:id="rId7"/>
    <p:sldId id="304" r:id="rId8"/>
    <p:sldId id="305" r:id="rId9"/>
    <p:sldId id="302" r:id="rId10"/>
    <p:sldId id="303" r:id="rId11"/>
    <p:sldId id="324" r:id="rId12"/>
    <p:sldId id="323" r:id="rId13"/>
    <p:sldId id="307" r:id="rId14"/>
    <p:sldId id="325" r:id="rId15"/>
    <p:sldId id="326" r:id="rId16"/>
    <p:sldId id="309" r:id="rId17"/>
    <p:sldId id="332" r:id="rId18"/>
    <p:sldId id="335" r:id="rId19"/>
    <p:sldId id="281" r:id="rId20"/>
    <p:sldId id="258" r:id="rId21"/>
    <p:sldId id="290" r:id="rId22"/>
    <p:sldId id="261" r:id="rId23"/>
    <p:sldId id="291" r:id="rId24"/>
    <p:sldId id="327" r:id="rId25"/>
    <p:sldId id="262" r:id="rId26"/>
    <p:sldId id="264" r:id="rId27"/>
    <p:sldId id="266" r:id="rId28"/>
    <p:sldId id="328" r:id="rId29"/>
    <p:sldId id="268" r:id="rId30"/>
    <p:sldId id="329" r:id="rId31"/>
    <p:sldId id="331" r:id="rId32"/>
    <p:sldId id="330" r:id="rId33"/>
    <p:sldId id="334" r:id="rId34"/>
    <p:sldId id="333" r:id="rId35"/>
    <p:sldId id="282" r:id="rId36"/>
    <p:sldId id="270" r:id="rId37"/>
    <p:sldId id="271" r:id="rId38"/>
    <p:sldId id="272" r:id="rId39"/>
    <p:sldId id="274" r:id="rId40"/>
    <p:sldId id="276" r:id="rId41"/>
    <p:sldId id="277" r:id="rId42"/>
    <p:sldId id="278" r:id="rId43"/>
    <p:sldId id="279" r:id="rId44"/>
    <p:sldId id="280" r:id="rId45"/>
    <p:sldId id="292" r:id="rId46"/>
    <p:sldId id="294" r:id="rId47"/>
    <p:sldId id="296" r:id="rId48"/>
    <p:sldId id="297" r:id="rId49"/>
    <p:sldId id="298" r:id="rId50"/>
    <p:sldId id="299" r:id="rId51"/>
    <p:sldId id="300" r:id="rId52"/>
    <p:sldId id="301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8" r:id="rId61"/>
    <p:sldId id="317" r:id="rId62"/>
    <p:sldId id="319" r:id="rId63"/>
    <p:sldId id="320" r:id="rId64"/>
    <p:sldId id="322" r:id="rId65"/>
    <p:sldId id="321" r:id="rId6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709" autoAdjust="0"/>
  </p:normalViewPr>
  <p:slideViewPr>
    <p:cSldViewPr>
      <p:cViewPr varScale="1">
        <p:scale>
          <a:sx n="70" d="100"/>
          <a:sy n="70" d="100"/>
        </p:scale>
        <p:origin x="-13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'Sheet1'!$B$1</c:f>
              <c:strCache>
                <c:ptCount val="1"/>
                <c:pt idx="0">
                  <c:v>Average score of the standard</c:v>
                </c:pt>
              </c:strCache>
            </c:strRef>
          </c:tx>
          <c:dLbls>
            <c:showVal val="1"/>
          </c:dLbls>
          <c:cat>
            <c:strRef>
              <c:f>'Sheet1'!$A$2:$A$16</c:f>
              <c:strCache>
                <c:ptCount val="15"/>
                <c:pt idx="0">
                  <c:v>AAC1</c:v>
                </c:pt>
                <c:pt idx="1">
                  <c:v>AAC2</c:v>
                </c:pt>
                <c:pt idx="2">
                  <c:v>AAC3</c:v>
                </c:pt>
                <c:pt idx="3">
                  <c:v>AAC4</c:v>
                </c:pt>
                <c:pt idx="4">
                  <c:v>AAC5</c:v>
                </c:pt>
                <c:pt idx="5">
                  <c:v>AAC6</c:v>
                </c:pt>
                <c:pt idx="6">
                  <c:v>AAC7</c:v>
                </c:pt>
                <c:pt idx="7">
                  <c:v>AAC8</c:v>
                </c:pt>
                <c:pt idx="8">
                  <c:v>AAC9</c:v>
                </c:pt>
                <c:pt idx="9">
                  <c:v>AAC10</c:v>
                </c:pt>
                <c:pt idx="10">
                  <c:v>AAC11</c:v>
                </c:pt>
                <c:pt idx="11">
                  <c:v>AAC12</c:v>
                </c:pt>
                <c:pt idx="12">
                  <c:v>AAC13</c:v>
                </c:pt>
                <c:pt idx="13">
                  <c:v>AAC14</c:v>
                </c:pt>
                <c:pt idx="14">
                  <c:v>AAC15</c:v>
                </c:pt>
              </c:strCache>
            </c:strRef>
          </c:cat>
          <c:val>
            <c:numRef>
              <c:f>'Sheet1'!$B$2:$B$16</c:f>
              <c:numCache>
                <c:formatCode>General</c:formatCode>
                <c:ptCount val="15"/>
                <c:pt idx="0">
                  <c:v>6.7</c:v>
                </c:pt>
                <c:pt idx="1">
                  <c:v>8</c:v>
                </c:pt>
                <c:pt idx="2">
                  <c:v>7.5</c:v>
                </c:pt>
                <c:pt idx="3">
                  <c:v>6.3</c:v>
                </c:pt>
                <c:pt idx="4">
                  <c:v>8.7000000000000011</c:v>
                </c:pt>
                <c:pt idx="5">
                  <c:v>8.3000000000000007</c:v>
                </c:pt>
                <c:pt idx="6">
                  <c:v>6.6</c:v>
                </c:pt>
                <c:pt idx="7">
                  <c:v>8</c:v>
                </c:pt>
                <c:pt idx="8">
                  <c:v>9</c:v>
                </c:pt>
                <c:pt idx="9">
                  <c:v>7</c:v>
                </c:pt>
                <c:pt idx="10">
                  <c:v>8</c:v>
                </c:pt>
                <c:pt idx="11">
                  <c:v>8.8000000000000007</c:v>
                </c:pt>
                <c:pt idx="12">
                  <c:v>6</c:v>
                </c:pt>
                <c:pt idx="13">
                  <c:v>10</c:v>
                </c:pt>
                <c:pt idx="14">
                  <c:v>8.33</c:v>
                </c:pt>
              </c:numCache>
            </c:numRef>
          </c:val>
        </c:ser>
        <c:shape val="cylinder"/>
        <c:axId val="79027584"/>
        <c:axId val="79029376"/>
        <c:axId val="0"/>
      </c:bar3DChart>
      <c:catAx>
        <c:axId val="79027584"/>
        <c:scaling>
          <c:orientation val="minMax"/>
        </c:scaling>
        <c:axPos val="b"/>
        <c:tickLblPos val="nextTo"/>
        <c:crossAx val="79029376"/>
        <c:crosses val="autoZero"/>
        <c:auto val="1"/>
        <c:lblAlgn val="ctr"/>
        <c:lblOffset val="100"/>
      </c:catAx>
      <c:valAx>
        <c:axId val="79029376"/>
        <c:scaling>
          <c:orientation val="minMax"/>
        </c:scaling>
        <c:axPos val="l"/>
        <c:majorGridlines/>
        <c:numFmt formatCode="General" sourceLinked="1"/>
        <c:tickLblPos val="nextTo"/>
        <c:crossAx val="79027584"/>
        <c:crosses val="autoZero"/>
        <c:crossBetween val="between"/>
      </c:valAx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C6B28-ECBB-4B06-B5BE-83ED9D5837BE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345BD-9F17-42E4-95FA-4E3805F1A0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6903EF-237E-4116-A0E6-33BDB4A0471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9F9E-C3DB-43CE-9F51-5F1E4A4A3C33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2E56-8E15-433C-BA95-A33B19BFA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9F9E-C3DB-43CE-9F51-5F1E4A4A3C33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2E56-8E15-433C-BA95-A33B19BFA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9F9E-C3DB-43CE-9F51-5F1E4A4A3C33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2E56-8E15-433C-BA95-A33B19BFA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9F9E-C3DB-43CE-9F51-5F1E4A4A3C33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2E56-8E15-433C-BA95-A33B19BFA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9F9E-C3DB-43CE-9F51-5F1E4A4A3C33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2E56-8E15-433C-BA95-A33B19BFA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9F9E-C3DB-43CE-9F51-5F1E4A4A3C33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2E56-8E15-433C-BA95-A33B19BFA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9F9E-C3DB-43CE-9F51-5F1E4A4A3C33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2E56-8E15-433C-BA95-A33B19BFA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9F9E-C3DB-43CE-9F51-5F1E4A4A3C33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2E56-8E15-433C-BA95-A33B19BFA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9F9E-C3DB-43CE-9F51-5F1E4A4A3C33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2E56-8E15-433C-BA95-A33B19BFA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9F9E-C3DB-43CE-9F51-5F1E4A4A3C33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2E56-8E15-433C-BA95-A33B19BFA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F9F9E-C3DB-43CE-9F51-5F1E4A4A3C33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2E56-8E15-433C-BA95-A33B19BFA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F9F9E-C3DB-43CE-9F51-5F1E4A4A3C33}" type="datetimeFigureOut">
              <a:rPr lang="en-US" smtClean="0"/>
              <a:pPr/>
              <a:t>5/22/2012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32E56-8E15-433C-BA95-A33B19BFA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9"/>
          <p:cNvSpPr>
            <a:spLocks noChangeArrowheads="1"/>
          </p:cNvSpPr>
          <p:nvPr/>
        </p:nvSpPr>
        <p:spPr bwMode="auto">
          <a:xfrm>
            <a:off x="0" y="0"/>
            <a:ext cx="609600" cy="6248400"/>
          </a:xfrm>
          <a:prstGeom prst="rect">
            <a:avLst/>
          </a:prstGeom>
          <a:solidFill>
            <a:srgbClr val="B1D6F5"/>
          </a:solidFill>
          <a:ln w="9525">
            <a:solidFill>
              <a:srgbClr val="B1D6F5"/>
            </a:solidFill>
            <a:miter lim="800000"/>
            <a:headEnd/>
            <a:tailEnd/>
          </a:ln>
        </p:spPr>
        <p:txBody>
          <a:bodyPr/>
          <a:lstStyle/>
          <a:p>
            <a:pPr marL="812800" indent="-812800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US" sz="1200" dirty="0"/>
          </a:p>
        </p:txBody>
      </p:sp>
      <p:sp>
        <p:nvSpPr>
          <p:cNvPr id="9219" name="Rectangle 20"/>
          <p:cNvSpPr>
            <a:spLocks noChangeArrowheads="1"/>
          </p:cNvSpPr>
          <p:nvPr/>
        </p:nvSpPr>
        <p:spPr bwMode="auto">
          <a:xfrm>
            <a:off x="609600" y="0"/>
            <a:ext cx="5562600" cy="914400"/>
          </a:xfrm>
          <a:prstGeom prst="rect">
            <a:avLst/>
          </a:prstGeom>
          <a:solidFill>
            <a:srgbClr val="B1D6F5"/>
          </a:solidFill>
          <a:ln w="9525">
            <a:solidFill>
              <a:srgbClr val="B1D6F5"/>
            </a:solidFill>
            <a:miter lim="800000"/>
            <a:headEnd/>
            <a:tailEnd/>
          </a:ln>
        </p:spPr>
        <p:txBody>
          <a:bodyPr/>
          <a:lstStyle/>
          <a:p>
            <a:pPr marL="812800" indent="-812800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3200" b="1" dirty="0" smtClean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sz="3200" b="1" dirty="0">
                <a:solidFill>
                  <a:srgbClr val="000099"/>
                </a:solidFill>
                <a:latin typeface="Arial" charset="0"/>
              </a:rPr>
              <a:t/>
            </a:r>
            <a:br>
              <a:rPr lang="en-US" sz="3200" b="1" dirty="0">
                <a:solidFill>
                  <a:srgbClr val="000099"/>
                </a:solidFill>
                <a:latin typeface="Arial" charset="0"/>
              </a:rPr>
            </a:br>
            <a:endParaRPr lang="en-US" sz="3200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9220" name="Rectangle 21"/>
          <p:cNvSpPr>
            <a:spLocks noChangeArrowheads="1"/>
          </p:cNvSpPr>
          <p:nvPr/>
        </p:nvSpPr>
        <p:spPr bwMode="auto">
          <a:xfrm>
            <a:off x="5486400" y="5389563"/>
            <a:ext cx="3581400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chemeClr val="accent2"/>
                </a:solidFill>
                <a:latin typeface="Arial" charset="0"/>
              </a:rPr>
              <a:t>Corporate Office: </a:t>
            </a:r>
          </a:p>
          <a:p>
            <a:pPr>
              <a:lnSpc>
                <a:spcPct val="120000"/>
              </a:lnSpc>
            </a:pPr>
            <a:r>
              <a:rPr lang="en-US" sz="1400" b="1" dirty="0">
                <a:latin typeface="Arial" charset="0"/>
              </a:rPr>
              <a:t>B-4/167, Basement, </a:t>
            </a:r>
          </a:p>
          <a:p>
            <a:pPr>
              <a:lnSpc>
                <a:spcPct val="120000"/>
              </a:lnSpc>
            </a:pPr>
            <a:r>
              <a:rPr lang="en-US" sz="1400" b="1" dirty="0" err="1">
                <a:latin typeface="Arial" charset="0"/>
              </a:rPr>
              <a:t>Safdarjung</a:t>
            </a:r>
            <a:r>
              <a:rPr lang="en-US" sz="1400" b="1">
                <a:latin typeface="Arial" charset="0"/>
              </a:rPr>
              <a:t> Enclave, New Delhi-110029</a:t>
            </a:r>
          </a:p>
        </p:txBody>
      </p:sp>
      <p:sp>
        <p:nvSpPr>
          <p:cNvPr id="9221" name="Text Box 22"/>
          <p:cNvSpPr txBox="1">
            <a:spLocks noChangeArrowheads="1"/>
          </p:cNvSpPr>
          <p:nvPr/>
        </p:nvSpPr>
        <p:spPr bwMode="auto">
          <a:xfrm>
            <a:off x="2819400" y="1905000"/>
            <a:ext cx="373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9222" name="Picture 23" descr="Integral Fus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057400"/>
            <a:ext cx="4343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Rectangle 24"/>
          <p:cNvSpPr>
            <a:spLocks noChangeArrowheads="1"/>
          </p:cNvSpPr>
          <p:nvPr/>
        </p:nvSpPr>
        <p:spPr bwMode="auto">
          <a:xfrm>
            <a:off x="685800" y="5562600"/>
            <a:ext cx="3733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120000"/>
              </a:lnSpc>
            </a:pPr>
            <a:r>
              <a:rPr lang="en-US" sz="1400" b="1">
                <a:solidFill>
                  <a:schemeClr val="accent2"/>
                </a:solidFill>
                <a:latin typeface="Arial" charset="0"/>
              </a:rPr>
              <a:t>Registered Office: </a:t>
            </a:r>
          </a:p>
          <a:p>
            <a:pPr>
              <a:lnSpc>
                <a:spcPct val="120000"/>
              </a:lnSpc>
            </a:pPr>
            <a:r>
              <a:rPr lang="en-US" sz="1400" b="1">
                <a:latin typeface="Arial" charset="0"/>
              </a:rPr>
              <a:t>2/33, Third Floor, </a:t>
            </a:r>
          </a:p>
          <a:p>
            <a:pPr>
              <a:lnSpc>
                <a:spcPct val="120000"/>
              </a:lnSpc>
            </a:pPr>
            <a:r>
              <a:rPr lang="en-US" sz="1400" b="1">
                <a:latin typeface="Arial" charset="0"/>
              </a:rPr>
              <a:t>Sarvapriya Vihar, New Delhi-17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“We commit to provide a service with a multi-disciplinary approach and valuable knowledge in medical care to patients of all ages in a relaxed, comfortable and clean environment.”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9436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4800" b="1" dirty="0" smtClean="0"/>
          </a:p>
          <a:p>
            <a:pPr algn="ctr">
              <a:buNone/>
            </a:pP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Gap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analysisof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front office, laboratory, imaging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department of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Kukreja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Hospital 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as per </a:t>
            </a:r>
            <a:r>
              <a:rPr lang="en-US" sz="5400" b="1" smtClean="0">
                <a:latin typeface="Times New Roman" pitchFamily="18" charset="0"/>
                <a:cs typeface="Times New Roman" pitchFamily="18" charset="0"/>
              </a:rPr>
              <a:t>NABH Norms</a:t>
            </a:r>
            <a:r>
              <a:rPr lang="en-US" sz="4800" b="1" smtClean="0"/>
              <a:t>.</a:t>
            </a:r>
            <a:endParaRPr lang="en-US" sz="4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Rationale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the above mentioned hospital is in the process of NABH accreditation.</a:t>
            </a:r>
          </a:p>
          <a:p>
            <a:r>
              <a:rPr lang="en-US" dirty="0" smtClean="0"/>
              <a:t>A comparison of  the present status of the hospital in terms of structure , processes with the laid down NABH Standards would immensely help the organization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198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b="1" dirty="0" smtClean="0"/>
              <a:t>	General Objective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endParaRPr lang="en-US" dirty="0" smtClean="0"/>
          </a:p>
          <a:p>
            <a:r>
              <a:rPr lang="en-US" dirty="0" smtClean="0"/>
              <a:t>To prepare </a:t>
            </a:r>
            <a:r>
              <a:rPr lang="en-US" dirty="0" err="1" smtClean="0"/>
              <a:t>Kukreja</a:t>
            </a:r>
            <a:r>
              <a:rPr lang="en-US" dirty="0" smtClean="0"/>
              <a:t> Hospital and Heart Centre , New Delhi for NABH accreditation ( in terms AAC)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	Specific Objectives </a:t>
            </a:r>
            <a:r>
              <a:rPr lang="en-US" dirty="0" smtClean="0"/>
              <a:t> </a:t>
            </a:r>
          </a:p>
          <a:p>
            <a:r>
              <a:rPr lang="en-US" dirty="0" smtClean="0"/>
              <a:t> To assess the existing service delivery status of the hospital. 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r>
              <a:rPr lang="en-US" dirty="0" smtClean="0"/>
              <a:t> To identify the gaps in AAC chapter of NABH</a:t>
            </a:r>
            <a:r>
              <a:rPr lang="en-US" b="1" dirty="0" smtClean="0"/>
              <a:t> </a:t>
            </a:r>
            <a:r>
              <a:rPr lang="en-US" dirty="0" smtClean="0"/>
              <a:t>as per NABH guidelines. 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r>
              <a:rPr lang="en-US" dirty="0" smtClean="0"/>
              <a:t> To give suggestions so as to meet the requirements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This Gap analysis was carried out at </a:t>
            </a:r>
            <a:r>
              <a:rPr lang="en-US" dirty="0" err="1" smtClean="0"/>
              <a:t>Kukreja</a:t>
            </a:r>
            <a:r>
              <a:rPr lang="en-US" dirty="0" smtClean="0"/>
              <a:t> Hospital.</a:t>
            </a:r>
          </a:p>
          <a:p>
            <a:r>
              <a:rPr lang="en-US" dirty="0" smtClean="0"/>
              <a:t>The focus was on Compliance to the standards of AAC chapter of NABH .</a:t>
            </a:r>
          </a:p>
          <a:p>
            <a:r>
              <a:rPr lang="en-US" dirty="0" smtClean="0"/>
              <a:t>It was based on Observational analysis of the hospital.</a:t>
            </a:r>
          </a:p>
          <a:p>
            <a:r>
              <a:rPr lang="en-US" dirty="0" smtClean="0"/>
              <a:t> To see what is the actual status of the hospital in terms of the standards</a:t>
            </a:r>
          </a:p>
          <a:p>
            <a:pPr>
              <a:buNone/>
            </a:pPr>
            <a:r>
              <a:rPr lang="en-US" b="1" dirty="0" smtClean="0"/>
              <a:t>Limitations of the study</a:t>
            </a:r>
          </a:p>
          <a:p>
            <a:pPr>
              <a:buNone/>
            </a:pPr>
            <a:r>
              <a:rPr lang="en-US" dirty="0" smtClean="0"/>
              <a:t>Not all chapters of NABH were assessed.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47545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Information regarding the organization,  manpower, organizational hierarchy, and other details were collected from concerned Hospital  authorities. </a:t>
            </a:r>
          </a:p>
          <a:p>
            <a:pPr lvl="0"/>
            <a:r>
              <a:rPr lang="en-US" dirty="0" smtClean="0"/>
              <a:t>Various departments of the hospital were visited along with the coordinator of that respective department .</a:t>
            </a:r>
          </a:p>
          <a:p>
            <a:r>
              <a:rPr lang="en-US" dirty="0" smtClean="0"/>
              <a:t>The observational findings and the information collected were compiled and a report is prepared</a:t>
            </a:r>
          </a:p>
          <a:p>
            <a:r>
              <a:rPr lang="en-US" dirty="0" smtClean="0"/>
              <a:t>Study design – Descriptive study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Types of data collected: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1. Primary data </a:t>
            </a:r>
          </a:p>
          <a:p>
            <a:pPr>
              <a:buNone/>
            </a:pPr>
            <a:r>
              <a:rPr lang="en-US" dirty="0" smtClean="0"/>
              <a:t>	2. Secondary data </a:t>
            </a:r>
          </a:p>
          <a:p>
            <a:pPr>
              <a:buNone/>
            </a:pPr>
            <a:r>
              <a:rPr lang="en-US" b="1" dirty="0" smtClean="0"/>
              <a:t> </a:t>
            </a:r>
            <a:endParaRPr lang="en-US" dirty="0" smtClean="0"/>
          </a:p>
          <a:p>
            <a:r>
              <a:rPr lang="en-US" b="1" dirty="0" smtClean="0"/>
              <a:t>Data collection techniques: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For primary data – </a:t>
            </a:r>
          </a:p>
          <a:p>
            <a:pPr lvl="0"/>
            <a:r>
              <a:rPr lang="en-US" dirty="0" smtClean="0"/>
              <a:t>Observation </a:t>
            </a:r>
          </a:p>
          <a:p>
            <a:pPr lvl="0"/>
            <a:r>
              <a:rPr lang="en-US" dirty="0" smtClean="0"/>
              <a:t>Personal Interviews with concerned authorities</a:t>
            </a:r>
          </a:p>
          <a:p>
            <a:pPr lvl="0"/>
            <a:r>
              <a:rPr lang="en-US" dirty="0" smtClean="0"/>
              <a:t>Departmental checklist 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For secondary data – </a:t>
            </a:r>
          </a:p>
          <a:p>
            <a:r>
              <a:rPr lang="en-US" dirty="0" smtClean="0"/>
              <a:t>Hospital manuals and records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Sample Size </a:t>
            </a:r>
          </a:p>
          <a:p>
            <a:pPr>
              <a:buNone/>
            </a:pPr>
            <a:r>
              <a:rPr lang="en-US" b="1" dirty="0" smtClean="0"/>
              <a:t>In case of personal interview of staff</a:t>
            </a:r>
          </a:p>
          <a:p>
            <a:pPr>
              <a:buNone/>
            </a:pPr>
            <a:r>
              <a:rPr lang="en-US" dirty="0" smtClean="0"/>
              <a:t>    A list of all the staff is generated from the HR department &amp; out of 200 staff members , every 10 </a:t>
            </a:r>
            <a:r>
              <a:rPr lang="en-US" dirty="0" err="1" smtClean="0"/>
              <a:t>th</a:t>
            </a:r>
            <a:r>
              <a:rPr lang="en-US" dirty="0" smtClean="0"/>
              <a:t> staff  member is interviewed.</a:t>
            </a:r>
          </a:p>
          <a:p>
            <a:pPr>
              <a:buNone/>
            </a:pPr>
            <a:r>
              <a:rPr lang="en-US" b="1" dirty="0" smtClean="0"/>
              <a:t>In case of interview of patients /staff</a:t>
            </a:r>
          </a:p>
          <a:p>
            <a:pPr>
              <a:buNone/>
            </a:pPr>
            <a:r>
              <a:rPr lang="en-US" dirty="0" smtClean="0"/>
              <a:t>Every 5</a:t>
            </a:r>
            <a:r>
              <a:rPr lang="en-US" baseline="30000" dirty="0" smtClean="0"/>
              <a:t>th</a:t>
            </a:r>
            <a:r>
              <a:rPr lang="en-US" dirty="0" smtClean="0"/>
              <a:t> patient/attendant was interviewed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8000" dirty="0" smtClean="0"/>
          </a:p>
          <a:p>
            <a:pPr algn="ctr">
              <a:buNone/>
            </a:pPr>
            <a:r>
              <a:rPr lang="en-US" sz="9600" dirty="0" smtClean="0"/>
              <a:t>Findings</a:t>
            </a:r>
            <a:endParaRPr lang="en-US" sz="9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600" dirty="0" smtClean="0"/>
              <a:t>  </a:t>
            </a:r>
          </a:p>
          <a:p>
            <a:pPr algn="ctr">
              <a:buNone/>
            </a:pPr>
            <a:r>
              <a:rPr lang="en-US" sz="6600" dirty="0" smtClean="0"/>
              <a:t> Chapter 1 : Access, Assessment and continuity of care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4F26F134-66F0-4854-81B2-8272AEFB2432}" type="datetime2">
              <a:rPr lang="en-US" smtClean="0"/>
              <a:pPr/>
              <a:t>Tuesday, May 22, 2012</a:t>
            </a:fld>
            <a:endParaRPr lang="en-US" smtClean="0"/>
          </a:p>
        </p:txBody>
      </p:sp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0FD1D54-6D8E-4685-8113-FBC460C351FD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838200" y="0"/>
            <a:ext cx="5334000" cy="914400"/>
          </a:xfrm>
          <a:prstGeom prst="rect">
            <a:avLst/>
          </a:prstGeom>
          <a:solidFill>
            <a:srgbClr val="B1D6F5"/>
          </a:solidFill>
          <a:ln w="9525">
            <a:solidFill>
              <a:srgbClr val="B1D6F5"/>
            </a:solidFill>
            <a:miter lim="800000"/>
            <a:headEnd/>
            <a:tailEnd/>
          </a:ln>
        </p:spPr>
        <p:txBody>
          <a:bodyPr/>
          <a:lstStyle/>
          <a:p>
            <a:pPr marL="812800" indent="-812800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US" sz="1200" b="1">
              <a:solidFill>
                <a:srgbClr val="000099"/>
              </a:solidFill>
            </a:endParaRPr>
          </a:p>
          <a:p>
            <a:pPr marL="812800" indent="-812800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3200" b="1">
                <a:solidFill>
                  <a:srgbClr val="000099"/>
                </a:solidFill>
                <a:latin typeface="Arial" charset="0"/>
              </a:rPr>
              <a:t>THE JOURNEY</a:t>
            </a:r>
            <a:r>
              <a:rPr lang="en-US" sz="2100" b="1">
                <a:solidFill>
                  <a:srgbClr val="000099"/>
                </a:solidFill>
              </a:rPr>
              <a:t> </a:t>
            </a:r>
            <a:br>
              <a:rPr lang="en-US" sz="2100" b="1">
                <a:solidFill>
                  <a:srgbClr val="000099"/>
                </a:solidFill>
              </a:rPr>
            </a:br>
            <a:endParaRPr lang="en-US" sz="2100" b="1">
              <a:solidFill>
                <a:srgbClr val="000099"/>
              </a:solidFill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838200" cy="6324600"/>
          </a:xfrm>
          <a:prstGeom prst="rect">
            <a:avLst/>
          </a:prstGeom>
          <a:solidFill>
            <a:srgbClr val="B1D6F5"/>
          </a:solidFill>
          <a:ln w="9525">
            <a:solidFill>
              <a:srgbClr val="B1D6F5"/>
            </a:solidFill>
            <a:miter lim="800000"/>
            <a:headEnd/>
            <a:tailEnd/>
          </a:ln>
        </p:spPr>
        <p:txBody>
          <a:bodyPr/>
          <a:lstStyle/>
          <a:p>
            <a:pPr marL="812800" indent="-812800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</a:pPr>
            <a:endParaRPr lang="en-US" sz="1300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914400" y="1143000"/>
            <a:ext cx="8077200" cy="277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400" dirty="0">
                <a:solidFill>
                  <a:schemeClr val="accent2"/>
                </a:solidFill>
                <a:latin typeface="Arial" charset="0"/>
              </a:rPr>
              <a:t>Every great journey starts with a single step. The same is true for </a:t>
            </a:r>
          </a:p>
          <a:p>
            <a:pPr algn="just">
              <a:lnSpc>
                <a:spcPct val="120000"/>
              </a:lnSpc>
            </a:pPr>
            <a:r>
              <a:rPr lang="en-US" sz="1400" i="1" dirty="0">
                <a:solidFill>
                  <a:srgbClr val="006600"/>
                </a:solidFill>
                <a:latin typeface="Arial" charset="0"/>
              </a:rPr>
              <a:t>Octavo Solutions Pvt. Limited.</a:t>
            </a:r>
            <a:r>
              <a:rPr lang="en-US" sz="1400" dirty="0">
                <a:solidFill>
                  <a:schemeClr val="accent2"/>
                </a:solidFill>
                <a:latin typeface="Arial" charset="0"/>
              </a:rPr>
              <a:t> </a:t>
            </a:r>
          </a:p>
          <a:p>
            <a:pPr algn="just">
              <a:lnSpc>
                <a:spcPct val="120000"/>
              </a:lnSpc>
            </a:pPr>
            <a:endParaRPr lang="en-US" sz="1400" dirty="0">
              <a:solidFill>
                <a:schemeClr val="accent2"/>
              </a:solidFill>
              <a:latin typeface="Arial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1400" dirty="0">
                <a:latin typeface="Arial" charset="0"/>
              </a:rPr>
              <a:t>   Started operations in April, 2007</a:t>
            </a:r>
          </a:p>
          <a:p>
            <a:pPr algn="just">
              <a:lnSpc>
                <a:spcPct val="110000"/>
              </a:lnSpc>
              <a:buFont typeface="Wingdings" pitchFamily="2" charset="2"/>
              <a:buNone/>
            </a:pPr>
            <a:endParaRPr lang="en-US" sz="1400" dirty="0">
              <a:latin typeface="Arial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1400" dirty="0">
                <a:latin typeface="Arial" charset="0"/>
              </a:rPr>
              <a:t>   </a:t>
            </a:r>
            <a:r>
              <a:rPr lang="en-US" sz="1400" dirty="0" err="1">
                <a:latin typeface="Arial" charset="0"/>
              </a:rPr>
              <a:t>Visioned</a:t>
            </a:r>
            <a:r>
              <a:rPr lang="en-US" sz="1400" dirty="0">
                <a:latin typeface="Arial" charset="0"/>
              </a:rPr>
              <a:t>, established and managed by Health &amp; Hospital Management experts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endParaRPr lang="en-US" sz="1400" dirty="0">
              <a:latin typeface="Arial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1400" dirty="0">
                <a:latin typeface="Arial" charset="0"/>
              </a:rPr>
              <a:t>   Supported in its initiatives and efforts by experienced and reputed experts in field (like Architecture, Engineering, Public </a:t>
            </a:r>
            <a:r>
              <a:rPr lang="en-US" sz="1400" dirty="0" smtClean="0">
                <a:latin typeface="Arial" charset="0"/>
              </a:rPr>
              <a:t>Health Experts, </a:t>
            </a:r>
            <a:r>
              <a:rPr lang="en-US" sz="1400" dirty="0">
                <a:latin typeface="Arial" charset="0"/>
              </a:rPr>
              <a:t>Bio-medical Engineering, Clinical Experts, Project Management, National and International Quality Gurus) </a:t>
            </a:r>
          </a:p>
          <a:p>
            <a:pPr algn="just">
              <a:lnSpc>
                <a:spcPct val="60000"/>
              </a:lnSpc>
            </a:pPr>
            <a:endParaRPr lang="en-US" sz="1400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990600" y="4267200"/>
            <a:ext cx="42672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000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FIRST ORGANIZATION TO BE REGISTERED WITH </a:t>
            </a:r>
            <a:r>
              <a:rPr lang="en-US" sz="1000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NABET(QCI</a:t>
            </a:r>
            <a:r>
              <a:rPr lang="en-US" sz="1000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)</a:t>
            </a:r>
          </a:p>
        </p:txBody>
      </p:sp>
      <p:sp>
        <p:nvSpPr>
          <p:cNvPr id="10249" name="WordArt 9"/>
          <p:cNvSpPr>
            <a:spLocks noChangeArrowheads="1" noChangeShapeType="1" noTextEdit="1"/>
          </p:cNvSpPr>
          <p:nvPr/>
        </p:nvSpPr>
        <p:spPr bwMode="auto">
          <a:xfrm>
            <a:off x="1143000" y="4800600"/>
            <a:ext cx="19050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2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8000"/>
                </a:solidFill>
                <a:latin typeface="Arial Black"/>
              </a:rPr>
              <a:t>NABET</a:t>
            </a:r>
            <a:endParaRPr lang="en-US" sz="1200" kern="10" dirty="0">
              <a:ln w="9525">
                <a:noFill/>
                <a:round/>
                <a:headEnd/>
                <a:tailEnd/>
              </a:ln>
              <a:solidFill>
                <a:srgbClr val="008000"/>
              </a:solidFill>
              <a:latin typeface="Arial Black"/>
            </a:endParaRPr>
          </a:p>
        </p:txBody>
      </p:sp>
      <p:pic>
        <p:nvPicPr>
          <p:cNvPr id="10250" name="Picture 10" descr="NAB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4724400"/>
            <a:ext cx="9080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WordArt 11"/>
          <p:cNvSpPr>
            <a:spLocks noChangeArrowheads="1" noChangeShapeType="1" noTextEdit="1"/>
          </p:cNvSpPr>
          <p:nvPr/>
        </p:nvSpPr>
        <p:spPr bwMode="auto">
          <a:xfrm>
            <a:off x="7010400" y="4267200"/>
            <a:ext cx="1828800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200" kern="1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SE ASIA PARTNERS FOR</a:t>
            </a:r>
          </a:p>
        </p:txBody>
      </p:sp>
      <p:pic>
        <p:nvPicPr>
          <p:cNvPr id="10252" name="Picture 12" descr="ACH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4724400"/>
            <a:ext cx="1752600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3" name="WordArt 13"/>
          <p:cNvSpPr>
            <a:spLocks noChangeArrowheads="1" noChangeShapeType="1" noTextEdit="1"/>
          </p:cNvSpPr>
          <p:nvPr/>
        </p:nvSpPr>
        <p:spPr bwMode="auto">
          <a:xfrm>
            <a:off x="838200" y="5943600"/>
            <a:ext cx="5076825" cy="228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000" kern="10">
                <a:ln w="9525">
                  <a:noFill/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NATIONAL ACCREDITATION BOARD FOR EDUCATION &amp; TRAINING (NABET)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AAC 1 : </a:t>
            </a:r>
            <a:r>
              <a:rPr lang="en-US" dirty="0"/>
              <a:t>Services being provided by </a:t>
            </a:r>
            <a:r>
              <a:rPr lang="en-US" dirty="0" smtClean="0"/>
              <a:t>the hospital should be  </a:t>
            </a:r>
            <a:r>
              <a:rPr lang="en-US" dirty="0"/>
              <a:t>clearly defined </a:t>
            </a:r>
            <a:r>
              <a:rPr lang="en-US" dirty="0" smtClean="0"/>
              <a:t>, documented and displayed . And the staff </a:t>
            </a:r>
            <a:r>
              <a:rPr lang="en-US" dirty="0"/>
              <a:t>is oriented to these </a:t>
            </a:r>
            <a:r>
              <a:rPr lang="en-US" dirty="0" smtClean="0"/>
              <a:t>services.</a:t>
            </a:r>
          </a:p>
          <a:p>
            <a:pPr algn="ctr">
              <a:buNone/>
            </a:pPr>
            <a:r>
              <a:rPr lang="en-US" dirty="0" smtClean="0"/>
              <a:t>GAP</a:t>
            </a:r>
          </a:p>
          <a:p>
            <a:pPr>
              <a:buNone/>
            </a:pPr>
            <a:r>
              <a:rPr lang="en-US" dirty="0" smtClean="0"/>
              <a:t>AAC 1 b : Services being provided by the hospital </a:t>
            </a:r>
            <a:r>
              <a:rPr lang="en-US" dirty="0" smtClean="0">
                <a:solidFill>
                  <a:srgbClr val="FF0000"/>
                </a:solidFill>
              </a:rPr>
              <a:t>were not displayed </a:t>
            </a:r>
            <a:r>
              <a:rPr lang="en-US" dirty="0" smtClean="0"/>
              <a:t>. </a:t>
            </a:r>
            <a:endParaRPr lang="en-US" dirty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Recommendations/Action Taken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dirty="0" smtClean="0"/>
              <a:t>Arrangements were made to display the services provided by the hospital at the reception of the hospital.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 descr="D:\NABH kukreja\Gap Closure Photographs\DSC016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124200"/>
            <a:ext cx="769620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r>
              <a:rPr lang="en-US" b="1" dirty="0" smtClean="0"/>
              <a:t>AAC 2 </a:t>
            </a:r>
            <a:r>
              <a:rPr lang="en-US" dirty="0" smtClean="0"/>
              <a:t>:Standardized </a:t>
            </a:r>
            <a:r>
              <a:rPr lang="en-US" dirty="0"/>
              <a:t>policies and procedure exist in the hospital for admission and </a:t>
            </a:r>
            <a:r>
              <a:rPr lang="en-US" dirty="0" smtClean="0"/>
              <a:t>registration of OPD,IPD &amp; emergency patients. As well as in case of non availability of beds.</a:t>
            </a:r>
          </a:p>
          <a:p>
            <a:r>
              <a:rPr lang="en-US" dirty="0" smtClean="0"/>
              <a:t>Patients </a:t>
            </a:r>
            <a:r>
              <a:rPr lang="en-US" dirty="0"/>
              <a:t>are admitted only if hospital can provide the </a:t>
            </a:r>
            <a:r>
              <a:rPr lang="en-US" dirty="0" smtClean="0"/>
              <a:t>services. And the staff is aware of the services</a:t>
            </a:r>
          </a:p>
          <a:p>
            <a:pPr algn="ctr">
              <a:buNone/>
            </a:pPr>
            <a:r>
              <a:rPr lang="en-US" b="1" dirty="0" smtClean="0"/>
              <a:t>GAP</a:t>
            </a:r>
          </a:p>
          <a:p>
            <a:r>
              <a:rPr lang="en-US" b="1" dirty="0" smtClean="0"/>
              <a:t>AAC 2e</a:t>
            </a:r>
            <a:r>
              <a:rPr lang="en-US" dirty="0" smtClean="0"/>
              <a:t>: Staff was only  </a:t>
            </a:r>
            <a:r>
              <a:rPr lang="en-US" dirty="0"/>
              <a:t>partially </a:t>
            </a:r>
            <a:r>
              <a:rPr lang="en-US" dirty="0" smtClean="0"/>
              <a:t>aware of the </a:t>
            </a:r>
            <a:r>
              <a:rPr lang="en-US" dirty="0"/>
              <a:t>services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Recommendations/Action taken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During the induction program staff member should be made aware of admission and discharge process .</a:t>
            </a:r>
          </a:p>
          <a:p>
            <a:pPr>
              <a:buNone/>
            </a:pPr>
            <a:endParaRPr lang="en-US" dirty="0" smtClean="0"/>
          </a:p>
          <a:p>
            <a:pPr algn="just"/>
            <a:r>
              <a:rPr lang="en-US" dirty="0" smtClean="0"/>
              <a:t>Staff should be retrained on the same regularly and it  should be included in the annual training calendar of the hospital.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19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b="1" dirty="0" smtClean="0"/>
              <a:t>AAC 4 c</a:t>
            </a:r>
            <a:r>
              <a:rPr lang="en-US" dirty="0" smtClean="0"/>
              <a:t>: The Patient and family members are explained about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Proposed care,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expected results,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possible complications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Expected cost</a:t>
            </a:r>
          </a:p>
          <a:p>
            <a:pPr>
              <a:buNone/>
            </a:pPr>
            <a:r>
              <a:rPr lang="en-US" b="1" dirty="0" smtClean="0"/>
              <a:t>Gap </a:t>
            </a:r>
            <a:r>
              <a:rPr lang="en-US" dirty="0" smtClean="0"/>
              <a:t>: The patients were not explained about the </a:t>
            </a:r>
            <a:r>
              <a:rPr lang="en-US" dirty="0" smtClean="0">
                <a:solidFill>
                  <a:srgbClr val="FF0000"/>
                </a:solidFill>
              </a:rPr>
              <a:t>possible complications </a:t>
            </a:r>
            <a:r>
              <a:rPr lang="en-US" dirty="0" smtClean="0"/>
              <a:t>of the treatment</a:t>
            </a:r>
          </a:p>
          <a:p>
            <a:pPr>
              <a:buNone/>
            </a:pPr>
            <a:r>
              <a:rPr lang="en-US" b="1" dirty="0" smtClean="0"/>
              <a:t>Recommendations</a:t>
            </a:r>
          </a:p>
          <a:p>
            <a:pPr algn="just">
              <a:buNone/>
            </a:pPr>
            <a:r>
              <a:rPr lang="en-US" dirty="0" smtClean="0"/>
              <a:t>    The MS is recommended to  address all the clinicians and nurses to make patient/relative explain about the possible complications.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AAC 7d</a:t>
            </a:r>
            <a:r>
              <a:rPr lang="en-US" dirty="0" smtClean="0"/>
              <a:t>:Laboratory results are available  within a defined time frame.</a:t>
            </a:r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Gap </a:t>
            </a:r>
          </a:p>
          <a:p>
            <a:r>
              <a:rPr lang="en-US" dirty="0" smtClean="0"/>
              <a:t>Lab </a:t>
            </a:r>
            <a:r>
              <a:rPr lang="en-US" dirty="0"/>
              <a:t>does not monitor turnaround time of test </a:t>
            </a:r>
            <a:r>
              <a:rPr lang="en-US" dirty="0" smtClean="0"/>
              <a:t>results </a:t>
            </a:r>
            <a:r>
              <a:rPr lang="en-US" dirty="0"/>
              <a:t>in </a:t>
            </a:r>
            <a:r>
              <a:rPr lang="en-US" dirty="0" smtClean="0"/>
              <a:t>hematology , </a:t>
            </a:r>
            <a:r>
              <a:rPr lang="en-US" dirty="0"/>
              <a:t>biochemistry and microbiology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algn="ctr">
              <a:buNone/>
            </a:pPr>
            <a:r>
              <a:rPr lang="en-US" b="1" dirty="0" smtClean="0"/>
              <a:t>Recommended/ Action taken</a:t>
            </a:r>
          </a:p>
          <a:p>
            <a:pPr lvl="0"/>
            <a:r>
              <a:rPr lang="en-US" dirty="0" smtClean="0"/>
              <a:t>The organization is recommended to monitor &amp; define TAT  for each test.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AAC 8e </a:t>
            </a:r>
            <a:r>
              <a:rPr lang="en-US" dirty="0" smtClean="0"/>
              <a:t>:The Laboratory quality assurance program includes the documentation of corrective &amp; preventive actions. </a:t>
            </a:r>
          </a:p>
          <a:p>
            <a:pPr>
              <a:buNone/>
            </a:pPr>
            <a:r>
              <a:rPr lang="en-US" b="1" dirty="0" smtClean="0"/>
              <a:t>Gap</a:t>
            </a:r>
            <a:r>
              <a:rPr lang="en-US" dirty="0" smtClean="0"/>
              <a:t> : There </a:t>
            </a:r>
            <a:r>
              <a:rPr lang="en-US" dirty="0"/>
              <a:t>is no documentation for corrective and preventive measures in all sections of the lab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b="1" dirty="0" smtClean="0"/>
              <a:t>Recommendation/Action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The Laboratory staff is recommended to document the corrective and preventive measures in all sections of the lab.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AAC 10 a  : The imaging services comply with legal and other requirement.</a:t>
            </a:r>
          </a:p>
          <a:p>
            <a:r>
              <a:rPr lang="en-US" dirty="0" smtClean="0"/>
              <a:t>AAC 10 e	  : Imaging services are available within a defined time frame</a:t>
            </a:r>
          </a:p>
          <a:p>
            <a:pPr algn="ctr">
              <a:buNone/>
            </a:pPr>
            <a:r>
              <a:rPr lang="en-US" b="1" dirty="0" smtClean="0"/>
              <a:t>Gap</a:t>
            </a:r>
          </a:p>
          <a:p>
            <a:r>
              <a:rPr lang="en-US" dirty="0" smtClean="0"/>
              <a:t>AAC 10 a : HCO </a:t>
            </a:r>
            <a:r>
              <a:rPr lang="en-US" dirty="0"/>
              <a:t>has applied for PCPNDT (renewal) </a:t>
            </a:r>
            <a:r>
              <a:rPr lang="en-US" dirty="0" smtClean="0"/>
              <a:t>certificate.</a:t>
            </a:r>
          </a:p>
          <a:p>
            <a:r>
              <a:rPr lang="en-US" dirty="0" smtClean="0"/>
              <a:t>AAC 10 e :There </a:t>
            </a:r>
            <a:r>
              <a:rPr lang="en-US" dirty="0"/>
              <a:t>is no monitoring of turnaround time for imaging results </a:t>
            </a:r>
            <a:r>
              <a:rPr lang="en-US" dirty="0" smtClean="0"/>
              <a:t>.</a:t>
            </a:r>
          </a:p>
          <a:p>
            <a:pPr algn="ctr">
              <a:buNone/>
            </a:pPr>
            <a:r>
              <a:rPr lang="en-US" b="1" dirty="0" smtClean="0"/>
              <a:t>Suggestion /Action taken</a:t>
            </a:r>
          </a:p>
          <a:p>
            <a:pPr lvl="0"/>
            <a:r>
              <a:rPr lang="en-US" dirty="0" smtClean="0"/>
              <a:t>The organization is recommended to monitor &amp; define TAT  for each test.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AAC 12 f </a:t>
            </a:r>
            <a:r>
              <a:rPr lang="en-US" dirty="0" smtClean="0"/>
              <a:t>: Imaging personnel are trained in Radiation safety measures</a:t>
            </a:r>
          </a:p>
          <a:p>
            <a:pPr algn="ctr">
              <a:buNone/>
            </a:pPr>
            <a:r>
              <a:rPr lang="en-US" b="1" dirty="0" smtClean="0"/>
              <a:t>Gap</a:t>
            </a:r>
          </a:p>
          <a:p>
            <a:pPr algn="just">
              <a:buNone/>
            </a:pPr>
            <a:r>
              <a:rPr lang="en-US" sz="2800" dirty="0" smtClean="0"/>
              <a:t>There is no documentation of training of imaging personnel in radiation safety measures.</a:t>
            </a:r>
          </a:p>
          <a:p>
            <a:pPr algn="just">
              <a:buNone/>
            </a:pPr>
            <a:endParaRPr lang="en-US" sz="2800" b="1" dirty="0" smtClean="0"/>
          </a:p>
          <a:p>
            <a:pPr algn="just">
              <a:buNone/>
            </a:pPr>
            <a:r>
              <a:rPr lang="en-US" sz="2800" b="1" dirty="0" smtClean="0"/>
              <a:t>Recommendation/ Action</a:t>
            </a:r>
          </a:p>
          <a:p>
            <a:r>
              <a:rPr lang="en-US" sz="2800" dirty="0" smtClean="0"/>
              <a:t>There is an Radiation Safety Officer in the HCO who periodically trains all the imaging staff.</a:t>
            </a:r>
          </a:p>
          <a:p>
            <a:r>
              <a:rPr lang="en-US" sz="2800" dirty="0" smtClean="0"/>
              <a:t>The organization is advised to keep the record of the training.</a:t>
            </a:r>
          </a:p>
          <a:p>
            <a:pPr algn="just"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5973763"/>
          </a:xfrm>
        </p:spPr>
        <p:txBody>
          <a:bodyPr>
            <a:normAutofit/>
          </a:bodyPr>
          <a:lstStyle/>
          <a:p>
            <a:r>
              <a:rPr lang="en-US" b="1" dirty="0" smtClean="0"/>
              <a:t>AAC 13 d </a:t>
            </a:r>
            <a:r>
              <a:rPr lang="en-US" dirty="0" smtClean="0"/>
              <a:t>:Information is exchanged and documented during each staff shift, between shifts and during transfers between units and departments</a:t>
            </a:r>
          </a:p>
          <a:p>
            <a:pPr algn="ctr">
              <a:buNone/>
            </a:pPr>
            <a:r>
              <a:rPr lang="en-US" b="1" dirty="0" smtClean="0"/>
              <a:t>Gap</a:t>
            </a:r>
          </a:p>
          <a:p>
            <a:r>
              <a:rPr lang="en-US" dirty="0" smtClean="0"/>
              <a:t> Transfer </a:t>
            </a:r>
            <a:r>
              <a:rPr lang="en-US" dirty="0"/>
              <a:t>notes (handing over and taking over) among staff members during transferring of patients from wards to other procedural areas (Gen wards, </a:t>
            </a:r>
            <a:r>
              <a:rPr lang="en-US" dirty="0" err="1"/>
              <a:t>Cath</a:t>
            </a:r>
            <a:r>
              <a:rPr lang="en-US" dirty="0"/>
              <a:t> Lab &amp; OT) was not </a:t>
            </a:r>
            <a:r>
              <a:rPr lang="en-US" dirty="0" smtClean="0"/>
              <a:t>there.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A413F8F-F4E9-480A-AC77-4883D1BA80AB}" type="datetime2">
              <a:rPr lang="en-US" smtClean="0"/>
              <a:pPr/>
              <a:t>Tuesday, May 22, 2012</a:t>
            </a:fld>
            <a:endParaRPr lang="en-US" smtClean="0"/>
          </a:p>
        </p:txBody>
      </p:sp>
      <p:sp>
        <p:nvSpPr>
          <p:cNvPr id="1126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215DB2-C1FE-4DA2-8A29-A7394C1EE458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838200" y="0"/>
            <a:ext cx="5334000" cy="914400"/>
          </a:xfrm>
          <a:prstGeom prst="rect">
            <a:avLst/>
          </a:prstGeom>
          <a:solidFill>
            <a:srgbClr val="B1D6F5"/>
          </a:solidFill>
          <a:ln w="9525">
            <a:solidFill>
              <a:srgbClr val="B1D6F5"/>
            </a:solidFill>
            <a:miter lim="800000"/>
            <a:headEnd/>
            <a:tailEnd/>
          </a:ln>
        </p:spPr>
        <p:txBody>
          <a:bodyPr/>
          <a:lstStyle/>
          <a:p>
            <a:pPr marL="812800" indent="-812800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US" sz="1900" b="1">
              <a:solidFill>
                <a:schemeClr val="bg1"/>
              </a:solidFill>
              <a:latin typeface="Times New Roman" pitchFamily="18" charset="0"/>
            </a:endParaRPr>
          </a:p>
          <a:p>
            <a:pPr marL="812800" indent="-812800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1900" b="1">
                <a:solidFill>
                  <a:srgbClr val="0000FF"/>
                </a:solidFill>
                <a:latin typeface="Arial" charset="0"/>
              </a:rPr>
              <a:t>QUALITY &amp; ACCREDITATION – OUR VISION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838200" cy="6400800"/>
          </a:xfrm>
          <a:prstGeom prst="rect">
            <a:avLst/>
          </a:prstGeom>
          <a:solidFill>
            <a:srgbClr val="B1D6F5"/>
          </a:solidFill>
          <a:ln w="9525">
            <a:solidFill>
              <a:srgbClr val="B1D6F5"/>
            </a:solidFill>
            <a:miter lim="800000"/>
            <a:headEnd/>
            <a:tailEnd/>
          </a:ln>
        </p:spPr>
        <p:txBody>
          <a:bodyPr/>
          <a:lstStyle/>
          <a:p>
            <a:pPr marL="812800" indent="-812800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</a:pPr>
            <a:endParaRPr lang="en-US" sz="1300"/>
          </a:p>
        </p:txBody>
      </p:sp>
      <p:sp>
        <p:nvSpPr>
          <p:cNvPr id="11270" name="Text Box 7"/>
          <p:cNvSpPr txBox="1">
            <a:spLocks noChangeArrowheads="1"/>
          </p:cNvSpPr>
          <p:nvPr/>
        </p:nvSpPr>
        <p:spPr bwMode="auto">
          <a:xfrm>
            <a:off x="838200" y="1219200"/>
            <a:ext cx="2284413" cy="457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 anchorCtr="1"/>
          <a:lstStyle/>
          <a:p>
            <a:pPr eaLnBrk="1" hangingPunct="1"/>
            <a:r>
              <a:rPr lang="en-US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OUR MISSION</a:t>
            </a:r>
            <a:endParaRPr lang="en-GB" b="1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1271" name="Text Box 8"/>
          <p:cNvSpPr txBox="1">
            <a:spLocks noChangeArrowheads="1"/>
          </p:cNvSpPr>
          <p:nvPr/>
        </p:nvSpPr>
        <p:spPr bwMode="auto">
          <a:xfrm>
            <a:off x="838200" y="1676400"/>
            <a:ext cx="2286000" cy="3505200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lnSpc>
                <a:spcPct val="130000"/>
              </a:lnSpc>
            </a:pPr>
            <a:r>
              <a:rPr lang="en-US" altLang="zh-CN">
                <a:latin typeface="Arial" charset="0"/>
                <a:ea typeface="宋体" pitchFamily="2" charset="-122"/>
              </a:rPr>
              <a:t>To become the Leader in Healthcare Consulting in India by providing value for money, effective, efficient solutions and hands on support. </a:t>
            </a:r>
            <a:endParaRPr lang="en-GB">
              <a:latin typeface="Arial" charset="0"/>
            </a:endParaRPr>
          </a:p>
        </p:txBody>
      </p:sp>
      <p:sp>
        <p:nvSpPr>
          <p:cNvPr id="11272" name="Text Box 9"/>
          <p:cNvSpPr txBox="1">
            <a:spLocks noChangeArrowheads="1"/>
          </p:cNvSpPr>
          <p:nvPr/>
        </p:nvSpPr>
        <p:spPr bwMode="auto">
          <a:xfrm>
            <a:off x="3276600" y="1219200"/>
            <a:ext cx="2895600" cy="457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 anchorCtr="1"/>
          <a:lstStyle/>
          <a:p>
            <a:pPr eaLnBrk="1" hangingPunct="1"/>
            <a:r>
              <a:rPr lang="en-US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GUIDING PRINCIPLES</a:t>
            </a:r>
            <a:endParaRPr lang="en-GB" b="1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1273" name="Text Box 10"/>
          <p:cNvSpPr txBox="1">
            <a:spLocks noChangeArrowheads="1"/>
          </p:cNvSpPr>
          <p:nvPr/>
        </p:nvSpPr>
        <p:spPr bwMode="auto">
          <a:xfrm>
            <a:off x="3276600" y="1676400"/>
            <a:ext cx="2895600" cy="3505200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7800" indent="-177800" algn="just">
              <a:lnSpc>
                <a:spcPct val="90000"/>
              </a:lnSpc>
              <a:buFontTx/>
              <a:buChar char="•"/>
              <a:tabLst>
                <a:tab pos="520700" algn="l"/>
                <a:tab pos="685800" algn="l"/>
              </a:tabLst>
            </a:pPr>
            <a:r>
              <a:rPr lang="en-US" sz="1600" b="1">
                <a:latin typeface="Arial" charset="0"/>
              </a:rPr>
              <a:t>Customized Approach</a:t>
            </a:r>
          </a:p>
          <a:p>
            <a:pPr marL="177800" indent="-177800" algn="just">
              <a:lnSpc>
                <a:spcPct val="90000"/>
              </a:lnSpc>
              <a:tabLst>
                <a:tab pos="520700" algn="l"/>
                <a:tab pos="685800" algn="l"/>
              </a:tabLst>
            </a:pPr>
            <a:endParaRPr lang="en-US" sz="1600" b="1">
              <a:latin typeface="Arial" charset="0"/>
            </a:endParaRPr>
          </a:p>
          <a:p>
            <a:pPr marL="177800" indent="-177800" algn="just">
              <a:lnSpc>
                <a:spcPct val="90000"/>
              </a:lnSpc>
              <a:buFontTx/>
              <a:buChar char="•"/>
              <a:tabLst>
                <a:tab pos="520700" algn="l"/>
                <a:tab pos="685800" algn="l"/>
              </a:tabLst>
            </a:pPr>
            <a:r>
              <a:rPr lang="en-US" sz="1600" b="1">
                <a:latin typeface="Arial" charset="0"/>
              </a:rPr>
              <a:t>Quality is a core value</a:t>
            </a:r>
          </a:p>
          <a:p>
            <a:pPr marL="177800" indent="-177800" algn="just">
              <a:lnSpc>
                <a:spcPct val="90000"/>
              </a:lnSpc>
              <a:tabLst>
                <a:tab pos="520700" algn="l"/>
                <a:tab pos="685800" algn="l"/>
              </a:tabLst>
            </a:pPr>
            <a:endParaRPr lang="en-US" sz="1600" b="1">
              <a:latin typeface="Arial" charset="0"/>
            </a:endParaRPr>
          </a:p>
          <a:p>
            <a:pPr marL="177800" indent="-177800" algn="just">
              <a:lnSpc>
                <a:spcPct val="90000"/>
              </a:lnSpc>
              <a:buFontTx/>
              <a:buChar char="•"/>
              <a:tabLst>
                <a:tab pos="520700" algn="l"/>
                <a:tab pos="685800" algn="l"/>
              </a:tabLst>
            </a:pPr>
            <a:r>
              <a:rPr lang="en-US" sz="1600" b="1">
                <a:latin typeface="Arial" charset="0"/>
              </a:rPr>
              <a:t>Partnership in the  journey to excellence</a:t>
            </a:r>
          </a:p>
          <a:p>
            <a:pPr marL="177800" indent="-177800" algn="just">
              <a:lnSpc>
                <a:spcPct val="90000"/>
              </a:lnSpc>
              <a:tabLst>
                <a:tab pos="520700" algn="l"/>
                <a:tab pos="685800" algn="l"/>
              </a:tabLst>
            </a:pPr>
            <a:endParaRPr lang="en-US" sz="1600" b="1">
              <a:latin typeface="Arial" charset="0"/>
            </a:endParaRPr>
          </a:p>
          <a:p>
            <a:pPr marL="177800" indent="-177800" algn="just">
              <a:lnSpc>
                <a:spcPct val="90000"/>
              </a:lnSpc>
              <a:buFontTx/>
              <a:buChar char="•"/>
              <a:tabLst>
                <a:tab pos="520700" algn="l"/>
                <a:tab pos="685800" algn="l"/>
              </a:tabLst>
            </a:pPr>
            <a:r>
              <a:rPr lang="en-US" sz="1600" b="1">
                <a:latin typeface="Arial" charset="0"/>
              </a:rPr>
              <a:t>Trust and transparency</a:t>
            </a:r>
          </a:p>
          <a:p>
            <a:pPr marL="177800" indent="-177800" algn="just">
              <a:lnSpc>
                <a:spcPct val="90000"/>
              </a:lnSpc>
              <a:tabLst>
                <a:tab pos="520700" algn="l"/>
                <a:tab pos="685800" algn="l"/>
              </a:tabLst>
            </a:pPr>
            <a:endParaRPr lang="en-US" sz="1600" b="1">
              <a:latin typeface="Arial" charset="0"/>
            </a:endParaRPr>
          </a:p>
          <a:p>
            <a:pPr marL="177800" indent="-177800" algn="just">
              <a:lnSpc>
                <a:spcPct val="90000"/>
              </a:lnSpc>
              <a:buFontTx/>
              <a:buChar char="•"/>
              <a:tabLst>
                <a:tab pos="520700" algn="l"/>
                <a:tab pos="685800" algn="l"/>
              </a:tabLst>
            </a:pPr>
            <a:r>
              <a:rPr lang="en-US" sz="1600" b="1">
                <a:latin typeface="Arial" charset="0"/>
              </a:rPr>
              <a:t>Timely, responsive, effective, efficient and value for money services</a:t>
            </a:r>
          </a:p>
          <a:p>
            <a:pPr marL="177800" indent="-177800" algn="just">
              <a:lnSpc>
                <a:spcPct val="90000"/>
              </a:lnSpc>
              <a:tabLst>
                <a:tab pos="520700" algn="l"/>
                <a:tab pos="685800" algn="l"/>
              </a:tabLst>
            </a:pPr>
            <a:endParaRPr lang="en-US" sz="1600" b="1">
              <a:latin typeface="Arial" charset="0"/>
            </a:endParaRPr>
          </a:p>
          <a:p>
            <a:pPr marL="177800" indent="-177800" algn="just">
              <a:lnSpc>
                <a:spcPct val="90000"/>
              </a:lnSpc>
              <a:buFontTx/>
              <a:buChar char="•"/>
              <a:tabLst>
                <a:tab pos="520700" algn="l"/>
                <a:tab pos="685800" algn="l"/>
              </a:tabLst>
            </a:pPr>
            <a:r>
              <a:rPr lang="en-US" sz="1600" b="1">
                <a:latin typeface="Arial" charset="0"/>
              </a:rPr>
              <a:t>Endeavor to exceed expectations</a:t>
            </a:r>
            <a:endParaRPr lang="en-US" sz="1600" b="1">
              <a:latin typeface="Arial" charset="0"/>
              <a:cs typeface="Times New Roman" pitchFamily="18" charset="0"/>
            </a:endParaRPr>
          </a:p>
        </p:txBody>
      </p:sp>
      <p:sp>
        <p:nvSpPr>
          <p:cNvPr id="11274" name="Text Box 11"/>
          <p:cNvSpPr txBox="1">
            <a:spLocks noChangeArrowheads="1"/>
          </p:cNvSpPr>
          <p:nvPr/>
        </p:nvSpPr>
        <p:spPr bwMode="auto">
          <a:xfrm>
            <a:off x="6324600" y="1219200"/>
            <a:ext cx="2741613" cy="457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 anchorCtr="1"/>
          <a:lstStyle/>
          <a:p>
            <a:pPr eaLnBrk="1" hangingPunct="1"/>
            <a:r>
              <a:rPr lang="en-US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OUR OBJECTIVES</a:t>
            </a:r>
            <a:endParaRPr lang="en-GB" b="1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1275" name="Text Box 12"/>
          <p:cNvSpPr txBox="1">
            <a:spLocks noChangeArrowheads="1"/>
          </p:cNvSpPr>
          <p:nvPr/>
        </p:nvSpPr>
        <p:spPr bwMode="auto">
          <a:xfrm>
            <a:off x="6324600" y="1676400"/>
            <a:ext cx="2741613" cy="3505200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00050" indent="-400050"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>
                <a:latin typeface="Arial" charset="0"/>
                <a:cs typeface="Times New Roman" pitchFamily="18" charset="0"/>
              </a:rPr>
              <a:t>Robust QMS and        CQI programs</a:t>
            </a:r>
          </a:p>
          <a:p>
            <a:pPr marL="400050" indent="-400050" eaLnBrk="1" hangingPunct="1">
              <a:lnSpc>
                <a:spcPct val="150000"/>
              </a:lnSpc>
            </a:pPr>
            <a:endParaRPr lang="en-US" sz="1600" b="1">
              <a:latin typeface="Arial" charset="0"/>
              <a:cs typeface="Times New Roman" pitchFamily="18" charset="0"/>
            </a:endParaRPr>
          </a:p>
          <a:p>
            <a:pPr marL="400050" indent="-400050"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>
                <a:latin typeface="Arial" charset="0"/>
                <a:cs typeface="Times New Roman" pitchFamily="18" charset="0"/>
              </a:rPr>
              <a:t>Service users delight</a:t>
            </a:r>
          </a:p>
          <a:p>
            <a:pPr marL="400050" indent="-400050" eaLnBrk="1" hangingPunct="1">
              <a:lnSpc>
                <a:spcPct val="150000"/>
              </a:lnSpc>
            </a:pPr>
            <a:endParaRPr lang="en-US" sz="1600" b="1">
              <a:latin typeface="Arial" charset="0"/>
              <a:cs typeface="Times New Roman" pitchFamily="18" charset="0"/>
            </a:endParaRPr>
          </a:p>
          <a:p>
            <a:pPr marL="400050" indent="-400050" eaLnBrk="1" hangingPunct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b="1">
                <a:latin typeface="Arial" charset="0"/>
                <a:cs typeface="Times New Roman" pitchFamily="18" charset="0"/>
              </a:rPr>
              <a:t>Sense of pride among stakeholders</a:t>
            </a:r>
            <a:endParaRPr lang="en-GB" sz="1600" b="1">
              <a:latin typeface="Arial" charset="0"/>
              <a:cs typeface="Times New Roman" pitchFamily="18" charset="0"/>
            </a:endParaRPr>
          </a:p>
        </p:txBody>
      </p:sp>
      <p:sp>
        <p:nvSpPr>
          <p:cNvPr id="202765" name="AutoShape 13"/>
          <p:cNvSpPr>
            <a:spLocks noChangeArrowheads="1"/>
          </p:cNvSpPr>
          <p:nvPr/>
        </p:nvSpPr>
        <p:spPr bwMode="auto">
          <a:xfrm>
            <a:off x="914400" y="5334000"/>
            <a:ext cx="8153400" cy="6858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9525">
            <a:noFill/>
            <a:round/>
            <a:headEnd/>
            <a:tailEnd/>
          </a:ln>
          <a:effectLst/>
        </p:spPr>
        <p:txBody>
          <a:bodyPr anchor="ctr" anchorCtr="1"/>
          <a:lstStyle/>
          <a:p>
            <a:pPr algn="ctr" eaLnBrk="1" hangingPunct="1">
              <a:lnSpc>
                <a:spcPct val="110000"/>
              </a:lnSpc>
              <a:defRPr/>
            </a:pPr>
            <a:r>
              <a:rPr lang="en-US" b="1" i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Our goal is to help build institutions that delight the customers and where providers enjoy to work</a:t>
            </a:r>
            <a:endParaRPr lang="en-GB" b="1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Recommendations /action taken</a:t>
            </a:r>
          </a:p>
          <a:p>
            <a:r>
              <a:rPr lang="en-US" dirty="0" smtClean="0"/>
              <a:t>Staff members are retrained to fill patient transfer notes (handing over and taking over) among staff &amp; properly documented and a transfer summary is maintained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AAC 15 e </a:t>
            </a:r>
            <a:r>
              <a:rPr lang="en-US" dirty="0" smtClean="0"/>
              <a:t>: The discharge summary incorporates instructions about when and how to obtain urgent care</a:t>
            </a:r>
          </a:p>
          <a:p>
            <a:pPr algn="ctr">
              <a:buNone/>
            </a:pPr>
            <a:r>
              <a:rPr lang="en-US" b="1" dirty="0" smtClean="0"/>
              <a:t>Gap</a:t>
            </a:r>
          </a:p>
          <a:p>
            <a:r>
              <a:rPr lang="en-US" dirty="0" smtClean="0"/>
              <a:t>Discharge Summary does not have how and when to obtain urgent care</a:t>
            </a:r>
          </a:p>
          <a:p>
            <a:pPr>
              <a:buNone/>
            </a:pPr>
            <a:r>
              <a:rPr lang="en-US" b="1" dirty="0" smtClean="0"/>
              <a:t>Recommendation</a:t>
            </a:r>
          </a:p>
          <a:p>
            <a:pPr>
              <a:buNone/>
            </a:pPr>
            <a:r>
              <a:rPr lang="en-US" dirty="0" smtClean="0"/>
              <a:t>    A note is added in the discharge summary mentioning how and when to obtain urgent care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81000"/>
          <a:ext cx="8305800" cy="5745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Discussion &amp; Result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study shows that there are some gaps in the hospital as per AAC Chapter of NABH. </a:t>
            </a:r>
          </a:p>
          <a:p>
            <a:r>
              <a:rPr lang="en-US" dirty="0" smtClean="0"/>
              <a:t>As far as qualifying criteria is concerned the legal requirement of PC-PNDT Act is not met.</a:t>
            </a:r>
          </a:p>
          <a:p>
            <a:r>
              <a:rPr lang="en-US" dirty="0" smtClean="0"/>
              <a:t>AAC 10 : has 2 </a:t>
            </a:r>
            <a:r>
              <a:rPr lang="en-US" smtClean="0"/>
              <a:t>zeroes..!!</a:t>
            </a:r>
            <a:endParaRPr lang="en-US" dirty="0" smtClean="0"/>
          </a:p>
          <a:p>
            <a:r>
              <a:rPr lang="en-US" dirty="0" smtClean="0"/>
              <a:t>But the average score of the chapter is 7.2 which is qualified. </a:t>
            </a:r>
          </a:p>
          <a:p>
            <a:pPr>
              <a:buNone/>
            </a:pPr>
            <a:r>
              <a:rPr lang="en-US" dirty="0" smtClean="0"/>
              <a:t>	Therefore hospital fulfills the required criteria only partially in terms of AAC. 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8800" dirty="0" smtClean="0"/>
              <a:t>Thank you</a:t>
            </a:r>
            <a:endParaRPr lang="en-US" sz="8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9529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600" dirty="0" smtClean="0">
                <a:latin typeface="+mj-lt"/>
                <a:cs typeface="Arial" pitchFamily="34" charset="0"/>
              </a:rPr>
              <a:t>Chapter 2:</a:t>
            </a:r>
          </a:p>
          <a:p>
            <a:pPr algn="ctr">
              <a:buNone/>
            </a:pPr>
            <a:endParaRPr lang="en-US" sz="6600" dirty="0" smtClean="0">
              <a:latin typeface="+mj-lt"/>
              <a:cs typeface="Arial" pitchFamily="34" charset="0"/>
            </a:endParaRPr>
          </a:p>
          <a:p>
            <a:pPr algn="ctr">
              <a:buNone/>
            </a:pPr>
            <a:r>
              <a:rPr lang="en-US" sz="6600" dirty="0" smtClean="0">
                <a:latin typeface="+mj-lt"/>
                <a:cs typeface="Arial" pitchFamily="34" charset="0"/>
              </a:rPr>
              <a:t>CARE OF PATIENT</a:t>
            </a:r>
            <a:endParaRPr lang="en-US" sz="6600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COP 1d: Several </a:t>
            </a:r>
            <a:r>
              <a:rPr lang="en-US" dirty="0"/>
              <a:t>care and treatment orders were not signed, named, dated and timed by concerned doctor. </a:t>
            </a:r>
          </a:p>
          <a:p>
            <a:r>
              <a:rPr lang="en-US" dirty="0" smtClean="0"/>
              <a:t>COP 1e :The </a:t>
            </a:r>
            <a:r>
              <a:rPr lang="en-US" dirty="0"/>
              <a:t>care plan was not countersigned by the clinician I/C within </a:t>
            </a:r>
            <a:r>
              <a:rPr lang="en-US" dirty="0" smtClean="0"/>
              <a:t>the defined  </a:t>
            </a:r>
            <a:r>
              <a:rPr lang="en-US" dirty="0"/>
              <a:t>time frame </a:t>
            </a:r>
            <a:r>
              <a:rPr lang="en-US" dirty="0" smtClean="0"/>
              <a:t>( 24 hours 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Recommendation/Action taken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treating consultants have been instructed to document the care plan with date, sign, name and time within the defined time frame. </a:t>
            </a:r>
          </a:p>
          <a:p>
            <a:r>
              <a:rPr lang="en-US" dirty="0"/>
              <a:t>The Medical Superintendant is advised to check the care plans periodically.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COP 3 f: </a:t>
            </a:r>
            <a:r>
              <a:rPr lang="en-US" dirty="0" smtClean="0"/>
              <a:t>In </a:t>
            </a:r>
            <a:r>
              <a:rPr lang="en-US" dirty="0"/>
              <a:t>case of emergency </a:t>
            </a:r>
            <a:r>
              <a:rPr lang="en-US" dirty="0" smtClean="0"/>
              <a:t>patients, the patients transferred </a:t>
            </a:r>
            <a:r>
              <a:rPr lang="en-US" dirty="0"/>
              <a:t>to another organization is not documented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b="1" dirty="0" smtClean="0"/>
              <a:t>Recommendation/ Action taken</a:t>
            </a:r>
          </a:p>
          <a:p>
            <a:r>
              <a:rPr lang="en-US" dirty="0" smtClean="0"/>
              <a:t>A column is added in the same emergency register for documenting the transferred patients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r>
              <a:rPr lang="en-US" dirty="0" smtClean="0"/>
              <a:t>AAC 3e &amp;3f : Equipment </a:t>
            </a:r>
            <a:r>
              <a:rPr lang="en-US" dirty="0"/>
              <a:t>&amp; medicines are not checked prior to dispatch of ambulance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b="1" dirty="0" smtClean="0"/>
              <a:t>Recommendation / Action taken</a:t>
            </a:r>
          </a:p>
          <a:p>
            <a:r>
              <a:rPr lang="en-US" dirty="0" smtClean="0"/>
              <a:t>Arrangements are made to load a new jump kit containing the emergency drugs into the ambulance every time before dispatch of the ambulance. </a:t>
            </a:r>
          </a:p>
          <a:p>
            <a:r>
              <a:rPr lang="en-US" dirty="0" smtClean="0"/>
              <a:t>And also developed a checklist to check equipments on a daily basis.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2A2E1723-919E-47DA-969E-B22D02988D44}" type="datetime2">
              <a:rPr lang="en-US" smtClean="0"/>
              <a:pPr/>
              <a:t>Tuesday, May 22, 2012</a:t>
            </a:fld>
            <a:endParaRPr lang="en-US" smtClean="0"/>
          </a:p>
        </p:txBody>
      </p:sp>
      <p:sp>
        <p:nvSpPr>
          <p:cNvPr id="1229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E99FA3A-2084-44B6-A101-813CDDCB246B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0" y="0"/>
            <a:ext cx="838200" cy="6400800"/>
          </a:xfrm>
          <a:prstGeom prst="rect">
            <a:avLst/>
          </a:prstGeom>
          <a:solidFill>
            <a:srgbClr val="B1D6F5"/>
          </a:solidFill>
          <a:ln w="9525">
            <a:solidFill>
              <a:srgbClr val="B1D6F5"/>
            </a:solidFill>
            <a:miter lim="800000"/>
            <a:headEnd/>
            <a:tailEnd/>
          </a:ln>
        </p:spPr>
        <p:txBody>
          <a:bodyPr/>
          <a:lstStyle/>
          <a:p>
            <a:pPr marL="812800" indent="-812800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</a:pPr>
            <a:endParaRPr lang="en-US" sz="1300"/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838200" y="0"/>
            <a:ext cx="5334000" cy="914400"/>
          </a:xfrm>
          <a:prstGeom prst="rect">
            <a:avLst/>
          </a:prstGeom>
          <a:solidFill>
            <a:srgbClr val="B1D6F5"/>
          </a:solidFill>
          <a:ln w="9525">
            <a:solidFill>
              <a:srgbClr val="B1D6F5"/>
            </a:solidFill>
            <a:miter lim="800000"/>
            <a:headEnd/>
            <a:tailEnd/>
          </a:ln>
        </p:spPr>
        <p:txBody>
          <a:bodyPr/>
          <a:lstStyle/>
          <a:p>
            <a:pPr marL="812800" indent="-812800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en-US" sz="1200" b="1">
              <a:solidFill>
                <a:srgbClr val="000099"/>
              </a:solidFill>
              <a:latin typeface="Arial" charset="0"/>
            </a:endParaRPr>
          </a:p>
          <a:p>
            <a:pPr marL="812800" indent="-812800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3600" b="1">
                <a:solidFill>
                  <a:srgbClr val="000099"/>
                </a:solidFill>
                <a:latin typeface="Arial" charset="0"/>
              </a:rPr>
              <a:t>OUR SERVICES</a:t>
            </a:r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838200" y="914400"/>
            <a:ext cx="7696200" cy="5486400"/>
          </a:xfrm>
          <a:prstGeom prst="rect">
            <a:avLst/>
          </a:prstGeom>
          <a:solidFill>
            <a:srgbClr val="FFFF99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1600" b="1" dirty="0">
                <a:solidFill>
                  <a:srgbClr val="003300"/>
                </a:solidFill>
                <a:latin typeface="Arial" charset="0"/>
              </a:rPr>
              <a:t>1. Project &amp; Strategic Planning</a:t>
            </a:r>
            <a:r>
              <a:rPr lang="en-US" sz="1600" dirty="0">
                <a:latin typeface="Arial" charset="0"/>
              </a:rPr>
              <a:t/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 Business Case Writing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 Facility Plan Draft, Architect Briefs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 Equipment Planning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 Equipment Procurement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 </a:t>
            </a:r>
            <a:br>
              <a:rPr lang="en-US" sz="1600" dirty="0">
                <a:latin typeface="Arial" charset="0"/>
              </a:rPr>
            </a:br>
            <a:r>
              <a:rPr lang="en-US" sz="1600" b="1" dirty="0" smtClean="0">
                <a:solidFill>
                  <a:srgbClr val="003300"/>
                </a:solidFill>
                <a:latin typeface="Arial" charset="0"/>
              </a:rPr>
              <a:t>2. 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</a:rPr>
              <a:t>Quality Healthcare Certifications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dirty="0">
                <a:latin typeface="Arial" charset="0"/>
              </a:rPr>
              <a:t/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Gap Analysis &amp; Preparation for Accreditation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NABH Accreditation </a:t>
            </a:r>
          </a:p>
          <a:p>
            <a:pPr>
              <a:lnSpc>
                <a:spcPct val="110000"/>
              </a:lnSpc>
            </a:pPr>
            <a:r>
              <a:rPr lang="en-US" sz="1600" dirty="0">
                <a:latin typeface="Arial" charset="0"/>
              </a:rPr>
              <a:t>ISO 9001:2008 Certification</a:t>
            </a:r>
          </a:p>
          <a:p>
            <a:pPr>
              <a:lnSpc>
                <a:spcPct val="110000"/>
              </a:lnSpc>
            </a:pPr>
            <a:r>
              <a:rPr lang="en-US" sz="1600" dirty="0">
                <a:latin typeface="Arial" charset="0"/>
              </a:rPr>
              <a:t>ACHS International Certification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/>
            </a:r>
            <a:br>
              <a:rPr lang="en-US" sz="1600" dirty="0">
                <a:latin typeface="Arial" charset="0"/>
              </a:rPr>
            </a:br>
            <a:r>
              <a:rPr lang="en-US" sz="1600" b="1" dirty="0" smtClean="0">
                <a:solidFill>
                  <a:srgbClr val="003300"/>
                </a:solidFill>
                <a:latin typeface="Arial" charset="0"/>
              </a:rPr>
              <a:t>3. 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</a:rPr>
              <a:t>Public &amp; Rural Health</a:t>
            </a:r>
            <a:r>
              <a:rPr lang="en-US" sz="1600" dirty="0">
                <a:solidFill>
                  <a:srgbClr val="003300"/>
                </a:solidFill>
                <a:latin typeface="Arial" charset="0"/>
              </a:rPr>
              <a:t/>
            </a:r>
            <a:br>
              <a:rPr lang="en-US" sz="1600" dirty="0">
                <a:solidFill>
                  <a:srgbClr val="003300"/>
                </a:solidFill>
                <a:latin typeface="Arial" charset="0"/>
              </a:rPr>
            </a:br>
            <a:r>
              <a:rPr lang="en-US" sz="1600" dirty="0">
                <a:latin typeface="Arial" charset="0"/>
              </a:rPr>
              <a:t>We take up advisory/ consulting role on boards of NGO/ Government/ PSU/ Corporate for planning, implementing or monitoring of their projects </a:t>
            </a:r>
            <a:br>
              <a:rPr lang="en-US" sz="1600" dirty="0">
                <a:latin typeface="Arial" charset="0"/>
              </a:rPr>
            </a:br>
            <a:endParaRPr lang="en-US" sz="1600" dirty="0"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en-US" sz="1600" b="1" dirty="0" smtClean="0">
                <a:solidFill>
                  <a:srgbClr val="003300"/>
                </a:solidFill>
                <a:latin typeface="Arial" charset="0"/>
              </a:rPr>
              <a:t>4. </a:t>
            </a:r>
            <a:r>
              <a:rPr lang="en-US" sz="1600" b="1" dirty="0">
                <a:solidFill>
                  <a:srgbClr val="003300"/>
                </a:solidFill>
                <a:latin typeface="Arial" charset="0"/>
              </a:rPr>
              <a:t>Knowledge Management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dirty="0">
                <a:latin typeface="Arial" charset="0"/>
              </a:rPr>
              <a:t/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We collect, collate, analyze, store and share latest know how’s within domain of healthcare sector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COP 4c : Events </a:t>
            </a:r>
            <a:r>
              <a:rPr lang="en-US" dirty="0"/>
              <a:t>during cardiac arrest are not being recorded. </a:t>
            </a:r>
            <a:endParaRPr lang="en-US" dirty="0" smtClean="0"/>
          </a:p>
          <a:p>
            <a:r>
              <a:rPr lang="en-US" dirty="0" smtClean="0"/>
              <a:t>COP 4b : Staff providing direct patient care is trained in CPR, but not updated periodically.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Recommendations/Action taken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CPR training is </a:t>
            </a:r>
            <a:r>
              <a:rPr lang="en-US" dirty="0" smtClean="0"/>
              <a:t>reinforced </a:t>
            </a:r>
            <a:r>
              <a:rPr lang="en-US" dirty="0"/>
              <a:t>to all </a:t>
            </a:r>
            <a:r>
              <a:rPr lang="en-US" dirty="0" smtClean="0"/>
              <a:t>staffs.</a:t>
            </a:r>
          </a:p>
          <a:p>
            <a:r>
              <a:rPr lang="en-US" dirty="0" smtClean="0"/>
              <a:t>A training schedule is recommended to be developed for Quarterly training of CPR of all the staff  </a:t>
            </a:r>
            <a:endParaRPr lang="en-US" dirty="0"/>
          </a:p>
          <a:p>
            <a:r>
              <a:rPr lang="en-US" dirty="0"/>
              <a:t>All the events of are now being recorded through the ECG and the defibrillator recorder.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COP 5f: Blood </a:t>
            </a:r>
            <a:r>
              <a:rPr lang="en-US" dirty="0"/>
              <a:t>transfusion reaction are being recorded but not analyzed for corrective and preventive actions.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Recommendations/Action taken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blood transfusion committee is suggested to be formed and to note all the transfusion reactions. </a:t>
            </a:r>
          </a:p>
          <a:p>
            <a:r>
              <a:rPr lang="en-US" dirty="0"/>
              <a:t>All the transfusion reactions should be invariably tried to be ascertained &amp; tested in the blood bank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Then the results should be discussed in a meeting and corrective actions should be taken.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COP 8a : Scope of high risk OBG &amp; GYN was not defined and displayed.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 &amp; suggestion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organization has now defined and displayed scope of high risk obstetrics patients. </a:t>
            </a:r>
          </a:p>
          <a:p>
            <a:endParaRPr lang="en-US" dirty="0"/>
          </a:p>
        </p:txBody>
      </p:sp>
      <p:pic>
        <p:nvPicPr>
          <p:cNvPr id="4" name="Picture 2" descr="D:\NABH kukreja\High Risk Preg Point No 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048000"/>
            <a:ext cx="5257800" cy="3078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COP 9 d : Provision for play area and breast feeding room was absent.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Suggestion/ recommendation</a:t>
            </a:r>
          </a:p>
          <a:p>
            <a:r>
              <a:rPr lang="en-US" dirty="0" smtClean="0"/>
              <a:t>Recommendations for a play area and breastfeeding were made to the hospital authorities.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COP 11 g : The post </a:t>
            </a:r>
            <a:r>
              <a:rPr lang="en-US" dirty="0" err="1" smtClean="0"/>
              <a:t>anasthesia</a:t>
            </a:r>
            <a:r>
              <a:rPr lang="en-US" dirty="0" smtClean="0"/>
              <a:t> status are not monitored and documented by the </a:t>
            </a:r>
            <a:r>
              <a:rPr lang="en-US" dirty="0" err="1" smtClean="0"/>
              <a:t>anaesthetist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COP11 h :  The adverse </a:t>
            </a:r>
            <a:r>
              <a:rPr lang="en-US" dirty="0" err="1" smtClean="0"/>
              <a:t>anaesthesia</a:t>
            </a:r>
            <a:r>
              <a:rPr lang="en-US" dirty="0" smtClean="0"/>
              <a:t> events are also not recorded and monitored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Recommendations/Action taken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organization is recommended to train the concerned staff on monitoring and documentation of post anesthesia status </a:t>
            </a:r>
          </a:p>
          <a:p>
            <a:r>
              <a:rPr lang="en-US" dirty="0" smtClean="0"/>
              <a:t>As well as on adverse anesthesia events.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COP 17 a, c &amp;f :The written orders for diet are not uniformly present in the patient’s case file. Patient food tray does not have patient identification, diet tag, etc.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5867399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KUKREJA </a:t>
            </a:r>
            <a:r>
              <a:rPr lang="en-US" dirty="0">
                <a:latin typeface="Arial" pitchFamily="34" charset="0"/>
                <a:cs typeface="Arial" pitchFamily="34" charset="0"/>
              </a:rPr>
              <a:t>HOSPITAL &amp;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HEART CENTRE PVT. LTD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C-1,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Vishal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Enclave,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Rajouri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Garden, New Delhi -110 027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 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Recommendations/Action taken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dietician needs to be motivated to conduct the nutritional re -assessment for each patient daily and write the diet orders accordingly.</a:t>
            </a:r>
          </a:p>
          <a:p>
            <a:r>
              <a:rPr lang="en-US" dirty="0" smtClean="0"/>
              <a:t>A system for patient identification through diet tags needs to be developed for the patient trays.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6600" dirty="0" smtClean="0"/>
              <a:t>Chapter3:Management of medication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MOM 2a&amp; 2d: Though the hospital formulary exists (2009) but the same has not been updated. </a:t>
            </a:r>
          </a:p>
          <a:p>
            <a:r>
              <a:rPr lang="en-US" dirty="0" smtClean="0"/>
              <a:t>Process to obtain medicine which has not been mentioned in the formulary also not practiced.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Recommendations/Action taken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organization is advised to update the hospital formulary. </a:t>
            </a:r>
          </a:p>
          <a:p>
            <a:r>
              <a:rPr lang="en-US" dirty="0" smtClean="0"/>
              <a:t>A process to obtain the unlisted medicines in the formulary is suggested to be framed and same should be implemented.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Regular effective audit are not done to prevent loss or theft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Recommendation/ Action taken: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MOM 4d&amp; f :The withholding or cancellation of an order is not clearly signed by the doctor Despite the availability of a list of high risk medications, staff awareness and implementation of the same was not evidenced.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Recommendation/Action taken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Doctors have been advised to write all the deletions and alterations and countersign the same by the clinician in-charge. </a:t>
            </a:r>
          </a:p>
          <a:p>
            <a:r>
              <a:rPr lang="en-US" dirty="0" smtClean="0"/>
              <a:t>Staff is retrained about the high risk medications and the implementation of the same.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Proper records are not maintained for the usage, administration and disposal of these Narcotics &amp; Psychotropic agents.</a:t>
            </a:r>
          </a:p>
          <a:p>
            <a:r>
              <a:rPr lang="en-US" dirty="0" smtClean="0"/>
              <a:t>Recommendations/action taken</a:t>
            </a:r>
          </a:p>
          <a:p>
            <a:pPr>
              <a:buNone/>
            </a:pPr>
            <a:r>
              <a:rPr lang="en-US" dirty="0" smtClean="0"/>
              <a:t>	The hospital is recommended to maintain a register for the usage, administration and disposal of these agents.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MOM 12c :The batch and serial number of the orthopedic implants are not maintained as evidenced in the stores and OT.</a:t>
            </a:r>
          </a:p>
          <a:p>
            <a:r>
              <a:rPr lang="en-US" b="1" dirty="0" smtClean="0"/>
              <a:t>Suggestions/Action taken</a:t>
            </a:r>
          </a:p>
          <a:p>
            <a:pPr>
              <a:buNone/>
            </a:pPr>
            <a:r>
              <a:rPr lang="en-US" dirty="0" smtClean="0"/>
              <a:t>	Recommended to maintain a register is maintained for recording the batch and serial number of the orthopedic implants being used.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MOM 13b &amp; c : Fire safety measures were not appropriate at the liquid oxygen store area.</a:t>
            </a:r>
            <a:endParaRPr lang="en-US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Suggestions/action taken</a:t>
            </a:r>
          </a:p>
          <a:p>
            <a:pPr>
              <a:buNone/>
            </a:pPr>
            <a:r>
              <a:rPr lang="en-US" dirty="0" smtClean="0"/>
              <a:t>	Fire extinguishers in adequate number have been placed around the liquid oxygen store and the staff has been informed about the same.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Admin\Desktop\rajnish_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838200"/>
            <a:ext cx="7848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Patient Rights and education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r>
              <a:rPr lang="en-US" dirty="0" smtClean="0"/>
              <a:t>PRE 2 f : The scope of general consent does includes that for blood transfusion and biopsies. </a:t>
            </a:r>
          </a:p>
          <a:p>
            <a:r>
              <a:rPr lang="en-US" dirty="0" smtClean="0"/>
              <a:t>The consent forms are not printed on the hospital letter head.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Suggestion/Action taken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Recommendations to print the consent forms on the hospital letter head.</a:t>
            </a:r>
          </a:p>
          <a:p>
            <a:pPr>
              <a:buNone/>
            </a:pPr>
            <a:endParaRPr lang="en-US" b="1" dirty="0" smtClean="0"/>
          </a:p>
          <a:p>
            <a:r>
              <a:rPr lang="en-US" dirty="0" smtClean="0"/>
              <a:t>The component of risk involved should be incorporated in the informed consent.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 4d : The possible complications and expected results are not explained in the consent form.</a:t>
            </a:r>
          </a:p>
          <a:p>
            <a:pPr>
              <a:buNone/>
            </a:pPr>
            <a:endParaRPr lang="en-US" dirty="0" smtClean="0"/>
          </a:p>
          <a:p>
            <a:r>
              <a:rPr lang="en-US" b="1" dirty="0" smtClean="0"/>
              <a:t>Suggestion/Action taken:</a:t>
            </a:r>
          </a:p>
          <a:p>
            <a:pPr>
              <a:buNone/>
            </a:pPr>
            <a:r>
              <a:rPr lang="en-US" dirty="0" smtClean="0"/>
              <a:t>	The component of possible complications should be incorporated in the consent form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Hospital infection control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HIC 5a &amp; 5b: Hand wash facility was not available in the CCU and the sample collection facility.</a:t>
            </a:r>
          </a:p>
          <a:p>
            <a:r>
              <a:rPr lang="en-US" b="1" dirty="0" smtClean="0"/>
              <a:t>Suggestion /action taken</a:t>
            </a:r>
          </a:p>
          <a:p>
            <a:r>
              <a:rPr lang="en-US" dirty="0" smtClean="0"/>
              <a:t>Provision has been made  for </a:t>
            </a:r>
            <a:r>
              <a:rPr lang="en-US" dirty="0" err="1" smtClean="0"/>
              <a:t>handwashing</a:t>
            </a:r>
            <a:r>
              <a:rPr lang="en-US" dirty="0" smtClean="0"/>
              <a:t>  in the CCU and the sample collection facility.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r>
              <a:rPr lang="en-US" dirty="0" smtClean="0"/>
              <a:t>This 101 bed multispecialty services hospital  in West Delhi. </a:t>
            </a:r>
          </a:p>
          <a:p>
            <a:r>
              <a:rPr lang="en-US" dirty="0" smtClean="0"/>
              <a:t>The hospital caters to patients from all over Delhi and NCR area.  </a:t>
            </a:r>
          </a:p>
          <a:p>
            <a:r>
              <a:rPr lang="en-US" dirty="0" smtClean="0"/>
              <a:t>The Salient features of this Hospital is :  specialized OPD with over </a:t>
            </a:r>
            <a:r>
              <a:rPr lang="en-US" b="1" dirty="0" smtClean="0"/>
              <a:t>8 </a:t>
            </a:r>
            <a:r>
              <a:rPr lang="en-US" dirty="0" smtClean="0"/>
              <a:t>specialists and super specialists in various fields aided by a team of over 200 dedicated  staff members.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 the past 20 years, KHHC has become a well recognized referral centre for management of Heart  Patients, while providing treatments for all types of cardiovascular diseases at affordable cost.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6000" b="1" dirty="0" smtClean="0"/>
              <a:t>		“We Care to Cure”</a:t>
            </a:r>
            <a:endParaRPr lang="en-US" sz="60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1964</TotalTime>
  <Words>2007</Words>
  <Application>Microsoft Office PowerPoint</Application>
  <PresentationFormat>On-screen Show (4:3)</PresentationFormat>
  <Paragraphs>282</Paragraphs>
  <Slides>65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Office Theme</vt:lpstr>
      <vt:lpstr>Slide 1</vt:lpstr>
      <vt:lpstr>Slide 2</vt:lpstr>
      <vt:lpstr>Slide 3</vt:lpstr>
      <vt:lpstr>Slide 4</vt:lpstr>
      <vt:lpstr>KUKREJA HOSPITAL &amp; HEART CENTRE PVT. LTD   C-1, Vishal Enclave, Rajouri Garden, New Delhi -110 027   </vt:lpstr>
      <vt:lpstr>Slide 6</vt:lpstr>
      <vt:lpstr>Slide 7</vt:lpstr>
      <vt:lpstr>Slide 8</vt:lpstr>
      <vt:lpstr>Vision statement</vt:lpstr>
      <vt:lpstr>Mission Statement</vt:lpstr>
      <vt:lpstr>Slide 11</vt:lpstr>
      <vt:lpstr>Rationale of the study</vt:lpstr>
      <vt:lpstr>Slide 13</vt:lpstr>
      <vt:lpstr>Scope of the study</vt:lpstr>
      <vt:lpstr>Data and Methods</vt:lpstr>
      <vt:lpstr>Slide 16</vt:lpstr>
      <vt:lpstr>Slide 17</vt:lpstr>
      <vt:lpstr>Slide 18</vt:lpstr>
      <vt:lpstr>Slide 19</vt:lpstr>
      <vt:lpstr>Standard</vt:lpstr>
      <vt:lpstr>Recommendations/Action Taken</vt:lpstr>
      <vt:lpstr>Slide 22</vt:lpstr>
      <vt:lpstr>Recommendations/Action taken 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Discussion &amp; Result</vt:lpstr>
      <vt:lpstr>Slide 34</vt:lpstr>
      <vt:lpstr>Slide 35</vt:lpstr>
      <vt:lpstr>Gap</vt:lpstr>
      <vt:lpstr>Recommendation/Action taken</vt:lpstr>
      <vt:lpstr>Gap</vt:lpstr>
      <vt:lpstr>Gap</vt:lpstr>
      <vt:lpstr>Gap</vt:lpstr>
      <vt:lpstr>Recommendations/Action taken</vt:lpstr>
      <vt:lpstr>Gap</vt:lpstr>
      <vt:lpstr>Recommendations/Action taken</vt:lpstr>
      <vt:lpstr>Gap</vt:lpstr>
      <vt:lpstr>Recommendation &amp; suggestion</vt:lpstr>
      <vt:lpstr>Gap</vt:lpstr>
      <vt:lpstr>Gap</vt:lpstr>
      <vt:lpstr>Recommendations/Action taken</vt:lpstr>
      <vt:lpstr>Gap</vt:lpstr>
      <vt:lpstr>Recommendations/Action taken</vt:lpstr>
      <vt:lpstr>Slide 51</vt:lpstr>
      <vt:lpstr>Gap</vt:lpstr>
      <vt:lpstr>Recommendations/Action taken</vt:lpstr>
      <vt:lpstr>Gap</vt:lpstr>
      <vt:lpstr>Slide 55</vt:lpstr>
      <vt:lpstr>Recommendation/Action taken</vt:lpstr>
      <vt:lpstr>Gap</vt:lpstr>
      <vt:lpstr>Gap</vt:lpstr>
      <vt:lpstr>Gap</vt:lpstr>
      <vt:lpstr>Slide 60</vt:lpstr>
      <vt:lpstr>Gap </vt:lpstr>
      <vt:lpstr>Suggestion/Action taken</vt:lpstr>
      <vt:lpstr>Slide 63</vt:lpstr>
      <vt:lpstr>Slide 64</vt:lpstr>
      <vt:lpstr>Gap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KUKREJA HOSPITAL &amp; HEART CENTRE PVT. LTD   C-1, Vishal Enclave, Rajouri Garden, New Delhi -110 027   </dc:title>
  <dc:creator>IIHMR</dc:creator>
  <cp:lastModifiedBy>IIHMR</cp:lastModifiedBy>
  <cp:revision>28</cp:revision>
  <dcterms:created xsi:type="dcterms:W3CDTF">2012-04-29T12:07:12Z</dcterms:created>
  <dcterms:modified xsi:type="dcterms:W3CDTF">2012-05-22T04:38:50Z</dcterms:modified>
</cp:coreProperties>
</file>