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4" r:id="rId4"/>
    <p:sldId id="260" r:id="rId5"/>
    <p:sldId id="259" r:id="rId6"/>
    <p:sldId id="261" r:id="rId7"/>
    <p:sldId id="275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70" r:id="rId16"/>
    <p:sldId id="271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SHAN\OneDrive\Desktop\GANTT%20CHART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SHAN\OneDrive\Desktop\GANTT%20CHA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9932291072314E-2"/>
          <c:y val="0.1285225372057974"/>
          <c:w val="0.94348006770892767"/>
          <c:h val="0.787692659131513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Sheet1!$M$11:$M$12</c:f>
              <c:strCache>
                <c:ptCount val="2"/>
                <c:pt idx="0">
                  <c:v>TOTAL SAMPLE SIZE </c:v>
                </c:pt>
                <c:pt idx="1">
                  <c:v>LOST OF FOLLOW </c:v>
                </c:pt>
              </c:strCache>
            </c:strRef>
          </c:cat>
          <c:val>
            <c:numRef>
              <c:f>Sheet1!$N$11:$N$12</c:f>
              <c:numCache>
                <c:formatCode>General</c:formatCode>
                <c:ptCount val="2"/>
                <c:pt idx="0">
                  <c:v>175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BB-48C4-9797-EF9CADC043D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4361247"/>
        <c:axId val="1519990591"/>
      </c:barChart>
      <c:catAx>
        <c:axId val="16643612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19990591"/>
        <c:crosses val="autoZero"/>
        <c:auto val="1"/>
        <c:lblAlgn val="ctr"/>
        <c:lblOffset val="100"/>
        <c:noMultiLvlLbl val="0"/>
      </c:catAx>
      <c:valAx>
        <c:axId val="1519990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4361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Sheet2!$I$6</c:f>
              <c:strCache>
                <c:ptCount val="1"/>
                <c:pt idx="0">
                  <c:v>No. of cases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Sheet2!$H$7:$H$13</c:f>
              <c:strCache>
                <c:ptCount val="7"/>
                <c:pt idx="0">
                  <c:v>Total </c:v>
                </c:pt>
                <c:pt idx="1">
                  <c:v>Acceptance</c:v>
                </c:pt>
                <c:pt idx="2">
                  <c:v>Financial</c:v>
                </c:pt>
                <c:pt idx="3">
                  <c:v>Location</c:v>
                </c:pt>
                <c:pt idx="4">
                  <c:v>Age</c:v>
                </c:pt>
                <c:pt idx="5">
                  <c:v>Medications</c:v>
                </c:pt>
                <c:pt idx="6">
                  <c:v>Others (Death, Not willing to answer)</c:v>
                </c:pt>
              </c:strCache>
            </c:strRef>
          </c:cat>
          <c:val>
            <c:numRef>
              <c:f>Sheet2!$I$7:$I$13</c:f>
              <c:numCache>
                <c:formatCode>General</c:formatCode>
                <c:ptCount val="7"/>
                <c:pt idx="0">
                  <c:v>43</c:v>
                </c:pt>
                <c:pt idx="1">
                  <c:v>9</c:v>
                </c:pt>
                <c:pt idx="2">
                  <c:v>7</c:v>
                </c:pt>
                <c:pt idx="3">
                  <c:v>10</c:v>
                </c:pt>
                <c:pt idx="4">
                  <c:v>5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04-4EA6-98E3-511C41F284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79382735"/>
        <c:axId val="1679388559"/>
      </c:barChart>
      <c:catAx>
        <c:axId val="1679382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9388559"/>
        <c:crosses val="autoZero"/>
        <c:auto val="1"/>
        <c:lblAlgn val="ctr"/>
        <c:lblOffset val="100"/>
        <c:noMultiLvlLbl val="0"/>
      </c:catAx>
      <c:valAx>
        <c:axId val="16793885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938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0.1854</cdr:x>
      <cdr:y>0.95662</cdr:y>
    </cdr:from>
    <cdr:to>
      <cdr:x>0.40279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 flipV="1">
          <a:off x="1949605" y="4162580"/>
          <a:ext cx="2286000" cy="18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IN" sz="1100" dirty="0"/>
        </a:p>
      </cdr:txBody>
    </cdr:sp>
  </cdr:relSizeAnchor>
  <cdr:relSizeAnchor xmlns:cdr="http://schemas.openxmlformats.org/drawingml/2006/chartDrawing">
    <cdr:from>
      <cdr:x>0.67639</cdr:x>
      <cdr:y>0.93099</cdr:y>
    </cdr:from>
    <cdr:to>
      <cdr:x>0.8609</cdr:x>
      <cdr:y>0.97969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112620" y="4051068"/>
          <a:ext cx="1940312" cy="2118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dirty="0" smtClean="0"/>
            <a:t>Lost to follow up</a:t>
          </a:r>
          <a:endParaRPr lang="en-IN" sz="1100" dirty="0"/>
        </a:p>
      </cdr:txBody>
    </cdr:sp>
  </cdr:relSizeAnchor>
  <cdr:relSizeAnchor xmlns:cdr="http://schemas.openxmlformats.org/drawingml/2006/chartDrawing">
    <cdr:from>
      <cdr:x>0.18727</cdr:x>
      <cdr:y>0.92843</cdr:y>
    </cdr:from>
    <cdr:to>
      <cdr:x>0.39855</cdr:x>
      <cdr:y>0.97456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69215" y="4039916"/>
          <a:ext cx="2221785" cy="2007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dirty="0" smtClean="0"/>
            <a:t>Total Patients</a:t>
          </a:r>
          <a:endParaRPr lang="en-IN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19-06-2024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19-06-2024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679" y="1137683"/>
            <a:ext cx="9636642" cy="3066643"/>
          </a:xfrm>
        </p:spPr>
        <p:txBody>
          <a:bodyPr>
            <a:normAutofit/>
          </a:bodyPr>
          <a:lstStyle/>
          <a:p>
            <a:r>
              <a:rPr lang="en-US" sz="2700" b="1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study to analyze the factors that are affecting the loss of follow up of TB Patients in a multispecialty hospital in Gurugram.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/>
            </a:r>
            <a:b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</a:t>
            </a:r>
            <a:br>
              <a:rPr lang="en-US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Artemis Hospital, Gurugram</a:t>
            </a:r>
            <a:endParaRPr lang="en-IN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27180"/>
            <a:ext cx="9144000" cy="1529169"/>
          </a:xfrm>
        </p:spPr>
        <p:txBody>
          <a:bodyPr/>
          <a:lstStyle/>
          <a:p>
            <a:r>
              <a:rPr lang="en-IN" dirty="0"/>
              <a:t>Name - </a:t>
            </a:r>
            <a:r>
              <a:rPr lang="en-IN" dirty="0" err="1"/>
              <a:t>Dr.</a:t>
            </a:r>
            <a:r>
              <a:rPr lang="en-IN" dirty="0"/>
              <a:t> Sakshi Aggarwal</a:t>
            </a:r>
          </a:p>
          <a:p>
            <a:r>
              <a:rPr lang="en-IN" dirty="0"/>
              <a:t>Faculty Mentor – </a:t>
            </a:r>
            <a:r>
              <a:rPr lang="en-IN" dirty="0" err="1"/>
              <a:t>Dr.</a:t>
            </a:r>
            <a:r>
              <a:rPr lang="en-IN" dirty="0"/>
              <a:t> Nidhi Yadav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D315FFE-3BCA-3E5E-6EAA-2E3E2F1627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1058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From the results shown, Factors affecting TB </a:t>
            </a:r>
            <a:r>
              <a:rPr lang="en-IN" dirty="0" err="1"/>
              <a:t>followup</a:t>
            </a:r>
            <a:r>
              <a:rPr lang="en-IN" dirty="0"/>
              <a:t>:</a:t>
            </a:r>
          </a:p>
          <a:p>
            <a:endParaRPr lang="en-IN" dirty="0"/>
          </a:p>
          <a:p>
            <a:r>
              <a:rPr lang="en-IN" dirty="0"/>
              <a:t>Location: Patients who were from different cities were recommended to visit either the branches of our hospital or to any other healthcare facility.</a:t>
            </a:r>
          </a:p>
          <a:p>
            <a:endParaRPr lang="en-IN" dirty="0"/>
          </a:p>
          <a:p>
            <a:r>
              <a:rPr lang="en-IN" dirty="0"/>
              <a:t>Age, Acceptance: Patients were counselled that TB is not age specific disease and it can happen to anyone.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Financial: Patients having financial constraints were told to visit government healthcare facilities.</a:t>
            </a:r>
          </a:p>
          <a:p>
            <a:endParaRPr lang="en-IN" dirty="0"/>
          </a:p>
          <a:p>
            <a:r>
              <a:rPr lang="en-IN" dirty="0"/>
              <a:t>Medications: Patients who developed some kind of side effects were checked for intolerance of ATT drug regime and switched to Modified ATT.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This dissertation </a:t>
            </a:r>
            <a:r>
              <a:rPr lang="en-IN" dirty="0" err="1"/>
              <a:t>analyzed</a:t>
            </a:r>
            <a:r>
              <a:rPr lang="en-IN" dirty="0"/>
              <a:t> factors to loss of follow up of TB Patients.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Major factors include: Location constraints, financial constraints, acceptance issue and age factors and some patients discontinued medicines due to side effects.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Mwansa-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Kambafwile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JRM, Jewett S,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Chasela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C, Ismail N, Menezes C. Initial loss to follow up of tuberculosis patients in South Africa: perspectives of program managers. BMC Public Health. 2020 May 6;20(1):622.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doi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 10.1186/s12889-020-08739-w. PMID: 32375743; PMCID: PMC7201771.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Nissen TN, Rose MV, </a:t>
            </a:r>
            <a:r>
              <a:rPr lang="en-US" sz="2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Kimaro</a:t>
            </a:r>
            <a:r>
              <a:rPr lang="en-US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G, </a:t>
            </a:r>
            <a:r>
              <a:rPr lang="en-US" sz="2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Bygbjerg</a:t>
            </a:r>
            <a:r>
              <a:rPr lang="en-US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IC, </a:t>
            </a:r>
            <a:r>
              <a:rPr lang="en-US" sz="2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Mfinanga</a:t>
            </a:r>
            <a:r>
              <a:rPr lang="en-US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SG, et al. (2012) Challenges of Loss to Follow-up in Tuberculosis Research. </a:t>
            </a:r>
            <a:r>
              <a:rPr lang="en-US" sz="2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PLoS</a:t>
            </a:r>
            <a:r>
              <a:rPr lang="en-US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ONE 7(7): e40183. </a:t>
            </a:r>
            <a:r>
              <a:rPr lang="en-US" sz="2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doi</a:t>
            </a:r>
            <a:r>
              <a:rPr lang="en-US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 10.1371/journal.pone.0040183.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Soedarsono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S,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Mertaniasih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NM,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Kusmiati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T,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Permatasari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A,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Juliasih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NN, Hadi C,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Alfian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IN. Determinant factors for loss to follow-up in drug-resistant tuberculosis patients: the importance of psycho-social and economic aspects. BMC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Pulm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Med. 2021 Nov 10;21(1):360. </a:t>
            </a:r>
            <a:r>
              <a:rPr lang="en-US" sz="2400" kern="10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doi</a:t>
            </a:r>
            <a:r>
              <a:rPr lang="en-US" sz="2400" kern="10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 10.1186/s12890-021-01735-9. PMID: 34758794; PMCID: PMC8579625.</a:t>
            </a:r>
            <a:endParaRPr lang="en-US" sz="2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latin typeface="+mj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</a:t>
            </a:r>
          </a:p>
        </p:txBody>
      </p:sp>
      <p:pic>
        <p:nvPicPr>
          <p:cNvPr id="7" name="Content Placeholder 6" descr="A room with a large projector screen&#10;&#10;Description automatically generated">
            <a:extLst>
              <a:ext uri="{FF2B5EF4-FFF2-40B4-BE49-F238E27FC236}">
                <a16:creationId xmlns:a16="http://schemas.microsoft.com/office/drawing/2014/main" id="{1E2FF79D-DF9A-C066-619F-B01101219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4" y="1690688"/>
            <a:ext cx="3263503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4E3C3D-3A60-ED87-8378-C723E25B2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90688"/>
            <a:ext cx="78698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</a:t>
            </a:r>
          </a:p>
        </p:txBody>
      </p:sp>
      <p:pic>
        <p:nvPicPr>
          <p:cNvPr id="7" name="Content Placeholder 6" descr="A group of people standing in a newspaper&#10;&#10;Description automatically generated">
            <a:extLst>
              <a:ext uri="{FF2B5EF4-FFF2-40B4-BE49-F238E27FC236}">
                <a16:creationId xmlns:a16="http://schemas.microsoft.com/office/drawing/2014/main" id="{BC6308AB-E397-D33E-AB95-716173526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837" y="1825625"/>
            <a:ext cx="8240233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Tuberculosis (TB) remains a significant global health challenge, with millions of new cases reported annually. One critical aspect of TB management is ensuring patient adherence to treatment, including follow-up appointments and medication regimens. </a:t>
            </a:r>
          </a:p>
          <a:p>
            <a:endParaRPr lang="en-US" kern="100" dirty="0">
              <a:solidFill>
                <a:srgbClr val="0D0D0D"/>
              </a:solidFill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However, loss to follow-up—where patients fail to attend their first scheduled follow-up visit after initiating treatment—poses a significant barrier to successful TB control programs.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2000"/>
            <a:ext cx="10515600" cy="3326810"/>
          </a:xfrm>
        </p:spPr>
        <p:txBody>
          <a:bodyPr/>
          <a:lstStyle/>
          <a:p>
            <a:r>
              <a:rPr lang="en-US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dissertation aims to investigate the factors contributing to loss of follow-up among TB patients and </a:t>
            </a:r>
            <a:r>
              <a:rPr lang="en-US" sz="28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improve patient adherence to TB treatment.</a:t>
            </a:r>
            <a:endParaRPr lang="en-US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propose effective strategies to address this issue in a multispecialty hospital in Gurugram</a:t>
            </a:r>
            <a:r>
              <a:rPr lang="en-US" kern="100" dirty="0">
                <a:solidFill>
                  <a:srgbClr val="0D0D0D"/>
                </a:solidFill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0427"/>
            <a:ext cx="10515600" cy="3816535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Study Design</a:t>
            </a:r>
            <a:r>
              <a:rPr lang="en-US" sz="32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</a:t>
            </a:r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Cross-Sectional Study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kern="100" dirty="0">
              <a:effectLst/>
              <a:highlight>
                <a:srgbClr val="FFFF00"/>
              </a:highlight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Study Area: </a:t>
            </a:r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 Multispecialty Hospital in Gurugram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Data Collection:</a:t>
            </a:r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Patient Records and </a:t>
            </a:r>
            <a:r>
              <a:rPr lang="en-US" sz="3200" kern="100" dirty="0" smtClean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Interviews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3200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b="1" kern="100" dirty="0" smtClean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Sampling Technique</a:t>
            </a:r>
            <a:r>
              <a:rPr lang="en-US" sz="3200" kern="100" dirty="0" smtClean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Systematic Sampling</a:t>
            </a:r>
            <a:endParaRPr lang="en-US" sz="32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1999"/>
            <a:ext cx="10515600" cy="4144963"/>
          </a:xfrm>
        </p:spPr>
        <p:txBody>
          <a:bodyPr/>
          <a:lstStyle/>
          <a:p>
            <a:r>
              <a:rPr lang="en-US" sz="2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Sample size: </a:t>
            </a:r>
            <a:r>
              <a:rPr lang="en-US" kern="100" dirty="0" smtClean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43</a:t>
            </a:r>
            <a:r>
              <a:rPr lang="en-US" sz="2800" kern="100" dirty="0" smtClean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Patients</a:t>
            </a:r>
          </a:p>
          <a:p>
            <a:pPr marL="0" indent="0">
              <a:buNone/>
            </a:pPr>
            <a:endParaRPr lang="en-US" sz="28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IN" b="1" dirty="0"/>
              <a:t>Inclusion Criteria: </a:t>
            </a:r>
            <a:r>
              <a:rPr lang="en-IN" dirty="0"/>
              <a:t>All IPD and OPD Patients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b="1" dirty="0"/>
              <a:t>Exclusion Criteria: </a:t>
            </a:r>
            <a:r>
              <a:rPr lang="en-IN" dirty="0"/>
              <a:t>Patients coming for regular follow </a:t>
            </a:r>
            <a:r>
              <a:rPr lang="en-IN" dirty="0" smtClean="0"/>
              <a:t>up</a:t>
            </a:r>
          </a:p>
          <a:p>
            <a:pPr marL="0" indent="0">
              <a:buNone/>
            </a:pPr>
            <a:r>
              <a:rPr lang="en-IN" dirty="0" smtClean="0"/>
              <a:t>                                    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                                  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96790"/>
            <a:ext cx="10515600" cy="3980173"/>
          </a:xfrm>
        </p:spPr>
        <p:txBody>
          <a:bodyPr/>
          <a:lstStyle/>
          <a:p>
            <a:pPr algn="ctr"/>
            <a:r>
              <a:rPr lang="en-US" b="1" dirty="0" smtClean="0"/>
              <a:t>Data Collection Tool:</a:t>
            </a:r>
          </a:p>
          <a:p>
            <a:endParaRPr lang="en-US" dirty="0"/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686605"/>
              </p:ext>
            </p:extLst>
          </p:nvPr>
        </p:nvGraphicFramePr>
        <p:xfrm>
          <a:off x="2297150" y="3418581"/>
          <a:ext cx="806386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343">
                  <a:extLst>
                    <a:ext uri="{9D8B030D-6E8A-4147-A177-3AD203B41FA5}">
                      <a16:colId xmlns:a16="http://schemas.microsoft.com/office/drawing/2014/main" val="967218272"/>
                    </a:ext>
                  </a:extLst>
                </a:gridCol>
                <a:gridCol w="736918">
                  <a:extLst>
                    <a:ext uri="{9D8B030D-6E8A-4147-A177-3AD203B41FA5}">
                      <a16:colId xmlns:a16="http://schemas.microsoft.com/office/drawing/2014/main" val="2448295205"/>
                    </a:ext>
                  </a:extLst>
                </a:gridCol>
                <a:gridCol w="2176653">
                  <a:extLst>
                    <a:ext uri="{9D8B030D-6E8A-4147-A177-3AD203B41FA5}">
                      <a16:colId xmlns:a16="http://schemas.microsoft.com/office/drawing/2014/main" val="1582159688"/>
                    </a:ext>
                  </a:extLst>
                </a:gridCol>
                <a:gridCol w="1707642">
                  <a:extLst>
                    <a:ext uri="{9D8B030D-6E8A-4147-A177-3AD203B41FA5}">
                      <a16:colId xmlns:a16="http://schemas.microsoft.com/office/drawing/2014/main" val="493820245"/>
                    </a:ext>
                  </a:extLst>
                </a:gridCol>
                <a:gridCol w="2734310">
                  <a:extLst>
                    <a:ext uri="{9D8B030D-6E8A-4147-A177-3AD203B41FA5}">
                      <a16:colId xmlns:a16="http://schemas.microsoft.com/office/drawing/2014/main" val="2946525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S.no.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GNID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r>
                        <a:rPr lang="en-US" baseline="0" dirty="0" smtClean="0"/>
                        <a:t> of TB Diagnosis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Follow</a:t>
                      </a:r>
                      <a:r>
                        <a:rPr lang="en-US" baseline="0" dirty="0" smtClean="0"/>
                        <a:t> up (Y/N)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Factors</a:t>
                      </a:r>
                      <a:r>
                        <a:rPr lang="en-US" baseline="0" dirty="0" smtClean="0"/>
                        <a:t> affecting follow up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651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34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C01D176-3ACF-DEAE-2017-F3FA0820E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918213"/>
              </p:ext>
            </p:extLst>
          </p:nvPr>
        </p:nvGraphicFramePr>
        <p:xfrm>
          <a:off x="838200" y="1846891"/>
          <a:ext cx="10515597" cy="4122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721">
                  <a:extLst>
                    <a:ext uri="{9D8B030D-6E8A-4147-A177-3AD203B41FA5}">
                      <a16:colId xmlns:a16="http://schemas.microsoft.com/office/drawing/2014/main" val="4293752924"/>
                    </a:ext>
                  </a:extLst>
                </a:gridCol>
                <a:gridCol w="5849677">
                  <a:extLst>
                    <a:ext uri="{9D8B030D-6E8A-4147-A177-3AD203B41FA5}">
                      <a16:colId xmlns:a16="http://schemas.microsoft.com/office/drawing/2014/main" val="213562425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036475210"/>
                    </a:ext>
                  </a:extLst>
                </a:gridCol>
              </a:tblGrid>
              <a:tr h="515373">
                <a:tc>
                  <a:txBody>
                    <a:bodyPr/>
                    <a:lstStyle/>
                    <a:p>
                      <a:r>
                        <a:rPr lang="en-US" dirty="0" err="1"/>
                        <a:t>S.No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Factors affecting follow up in TB 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of cases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961240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r>
                        <a:rPr lang="en-US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Acceptance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415465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r>
                        <a:rPr lang="en-US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Financial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180848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r>
                        <a:rPr lang="en-US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561416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r>
                        <a:rPr lang="en-US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317704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r>
                        <a:rPr lang="en-US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182369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r>
                        <a:rPr lang="en-US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Others (Death, Not willing to answer)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268549"/>
                  </a:ext>
                </a:extLst>
              </a:tr>
              <a:tr h="5153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694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680B62C-D158-932B-2B41-F99777FA69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168311"/>
              </p:ext>
            </p:extLst>
          </p:nvPr>
        </p:nvGraphicFramePr>
        <p:xfrm>
          <a:off x="726688" y="1814474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773</Words>
  <Application>Microsoft Office PowerPoint</Application>
  <PresentationFormat>Widescreen</PresentationFormat>
  <Paragraphs>123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Symbol</vt:lpstr>
      <vt:lpstr>Times New Roman</vt:lpstr>
      <vt:lpstr>Office Theme</vt:lpstr>
      <vt:lpstr>A study to analyze the factors that are affecting the loss of follow up of TB Patients in a multispecialty hospital in Gurugram. At Artemis Hospital, Gurugram</vt:lpstr>
      <vt:lpstr>Mentor Approval</vt:lpstr>
      <vt:lpstr>Introduction</vt:lpstr>
      <vt:lpstr>Objectives </vt:lpstr>
      <vt:lpstr>Methodology</vt:lpstr>
      <vt:lpstr>Methodology</vt:lpstr>
      <vt:lpstr>Methodology</vt:lpstr>
      <vt:lpstr>Results</vt:lpstr>
      <vt:lpstr>Results </vt:lpstr>
      <vt:lpstr>Results</vt:lpstr>
      <vt:lpstr>Discussion</vt:lpstr>
      <vt:lpstr>Discussion</vt:lpstr>
      <vt:lpstr>Conclusion</vt:lpstr>
      <vt:lpstr>References</vt:lpstr>
      <vt:lpstr>Pictorial Journey</vt:lpstr>
      <vt:lpstr>Pictorial Journey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Medical Services</cp:lastModifiedBy>
  <cp:revision>17</cp:revision>
  <dcterms:created xsi:type="dcterms:W3CDTF">2022-05-20T15:11:38Z</dcterms:created>
  <dcterms:modified xsi:type="dcterms:W3CDTF">2024-06-19T07:04:11Z</dcterms:modified>
</cp:coreProperties>
</file>