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74" r:id="rId4"/>
    <p:sldId id="282" r:id="rId5"/>
    <p:sldId id="284" r:id="rId6"/>
    <p:sldId id="285" r:id="rId7"/>
    <p:sldId id="260" r:id="rId8"/>
    <p:sldId id="259" r:id="rId9"/>
    <p:sldId id="261" r:id="rId10"/>
    <p:sldId id="283" r:id="rId11"/>
    <p:sldId id="262" r:id="rId12"/>
    <p:sldId id="263" r:id="rId13"/>
    <p:sldId id="264" r:id="rId14"/>
    <p:sldId id="265" r:id="rId15"/>
    <p:sldId id="266" r:id="rId16"/>
    <p:sldId id="267" r:id="rId17"/>
    <p:sldId id="273" r:id="rId18"/>
    <p:sldId id="280" r:id="rId19"/>
    <p:sldId id="281"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81"/>
  </p:normalViewPr>
  <p:slideViewPr>
    <p:cSldViewPr snapToGrid="0">
      <p:cViewPr varScale="1">
        <p:scale>
          <a:sx n="116" d="100"/>
          <a:sy n="116" d="100"/>
        </p:scale>
        <p:origin x="3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LSTM is a type of </a:t>
            </a:r>
            <a:r>
              <a:rPr lang="en-IN" b="1" dirty="0"/>
              <a:t>Recurrent Neural Network (RNN)</a:t>
            </a:r>
            <a:r>
              <a:rPr lang="en-IN" dirty="0"/>
              <a:t> that is very good at </a:t>
            </a:r>
            <a:r>
              <a:rPr lang="en-IN" b="1" dirty="0"/>
              <a:t>learning patterns over time</a:t>
            </a:r>
            <a:r>
              <a:rPr lang="en-IN" dirty="0"/>
              <a:t>—for example, how a patient’s blood pressure and creatinine levels change every 12 hours.</a:t>
            </a:r>
          </a:p>
          <a:p>
            <a:r>
              <a:rPr lang="en-IN" dirty="0"/>
              <a:t>It is useful when </a:t>
            </a:r>
            <a:r>
              <a:rPr lang="en-IN" b="1" dirty="0"/>
              <a:t>temporal relationships</a:t>
            </a:r>
            <a:r>
              <a:rPr lang="en-IN" dirty="0"/>
              <a:t> between values matter, which is common in clinical scenarios.</a:t>
            </a:r>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184574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SVM is a classification algorithm that finds the </a:t>
            </a:r>
            <a:r>
              <a:rPr lang="en-IN" b="1" dirty="0"/>
              <a:t>best boundary (hyperplane)</a:t>
            </a:r>
            <a:r>
              <a:rPr lang="en-IN" dirty="0"/>
              <a:t> that separates data points into different classes (e.g., AKI vs non-AKI). It works well in </a:t>
            </a:r>
            <a:r>
              <a:rPr lang="en-IN" b="1" dirty="0"/>
              <a:t>high-dimensional spaces</a:t>
            </a:r>
            <a:r>
              <a:rPr lang="en-IN" dirty="0"/>
              <a:t>, especially when the number of features is more than the number of samples.</a:t>
            </a:r>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4260061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2773493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olah.github.io/posts/2015-08-Understanding-LSTMs/" TargetMode="External"/><Relationship Id="rId2" Type="http://schemas.openxmlformats.org/officeDocument/2006/relationships/hyperlink" Target="https://medium.com/@RobuRishabh/support-vector-machines-svm-27cd45b74fbb"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949030"/>
            <a:ext cx="9144000" cy="2387600"/>
          </a:xfrm>
        </p:spPr>
        <p:txBody>
          <a:bodyPr>
            <a:normAutofit fontScale="90000"/>
          </a:bodyPr>
          <a:lstStyle/>
          <a:p>
            <a:r>
              <a:rPr lang="en-US" dirty="0"/>
              <a:t>Predicting development of Acute Kidney Injury (AKI) during Inpatient Admission</a:t>
            </a:r>
            <a:br>
              <a:rPr lang="en-IN" dirty="0"/>
            </a:br>
            <a:r>
              <a:rPr lang="en-IN" dirty="0"/>
              <a:t>IIHMR</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336630"/>
            <a:ext cx="9144000" cy="1655762"/>
          </a:xfrm>
        </p:spPr>
        <p:txBody>
          <a:bodyPr/>
          <a:lstStyle/>
          <a:p>
            <a:r>
              <a:rPr lang="en-IN" dirty="0"/>
              <a:t>Akanksha Kumari (PG/23/007)</a:t>
            </a:r>
          </a:p>
          <a:p>
            <a:r>
              <a:rPr lang="en-IN" dirty="0"/>
              <a:t>Dr Nishikant Bele</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AE31-0AE1-326F-AEC9-F9D316BAB6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61192-47C1-22E5-FF5C-F64B33527117}"/>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28DC6B9C-B827-EAAA-972C-CD0CE852C709}"/>
              </a:ext>
            </a:extLst>
          </p:cNvPr>
          <p:cNvSpPr>
            <a:spLocks noGrp="1"/>
          </p:cNvSpPr>
          <p:nvPr>
            <p:ph idx="1"/>
          </p:nvPr>
        </p:nvSpPr>
        <p:spPr>
          <a:xfrm>
            <a:off x="1058537" y="1847850"/>
            <a:ext cx="10515600" cy="4351338"/>
          </a:xfrm>
        </p:spPr>
        <p:txBody>
          <a:bodyPr>
            <a:normAutofit fontScale="92500" lnSpcReduction="10000"/>
          </a:bodyPr>
          <a:lstStyle/>
          <a:p>
            <a:pPr marL="0" indent="0">
              <a:buNone/>
            </a:pPr>
            <a:r>
              <a:rPr lang="en-US" sz="3000" dirty="0"/>
              <a:t>SVM Model:</a:t>
            </a:r>
          </a:p>
          <a:p>
            <a:pPr lvl="1"/>
            <a:r>
              <a:rPr lang="en-US" sz="2000" dirty="0"/>
              <a:t>Data Preparation</a:t>
            </a:r>
          </a:p>
          <a:p>
            <a:pPr lvl="2"/>
            <a:r>
              <a:rPr lang="en-IN" sz="1600" b="1" dirty="0"/>
              <a:t>Collect features</a:t>
            </a:r>
            <a:r>
              <a:rPr lang="en-IN" sz="1600" dirty="0"/>
              <a:t>: Lab values (e.g., creatinine, WBC), vital signs, demographic info.</a:t>
            </a:r>
          </a:p>
          <a:p>
            <a:pPr lvl="2"/>
            <a:r>
              <a:rPr lang="en-IN" sz="1600" b="1" dirty="0"/>
              <a:t>Labelling</a:t>
            </a:r>
            <a:r>
              <a:rPr lang="en-IN" sz="1600" dirty="0"/>
              <a:t>: Assign binary labels—1 for AKI onset within the next 12 hours, 0 otherwise.</a:t>
            </a:r>
          </a:p>
          <a:p>
            <a:pPr lvl="2"/>
            <a:r>
              <a:rPr lang="en-IN" sz="1600" b="1" dirty="0"/>
              <a:t>Handle missing data</a:t>
            </a:r>
            <a:r>
              <a:rPr lang="en-IN" sz="1600" dirty="0"/>
              <a:t>: Use imputation methods (mean, median, forward fill).</a:t>
            </a:r>
            <a:endParaRPr lang="en-US" sz="1600" dirty="0"/>
          </a:p>
          <a:p>
            <a:pPr lvl="1"/>
            <a:r>
              <a:rPr lang="en-US" sz="2000" dirty="0"/>
              <a:t>Feature Selection </a:t>
            </a:r>
            <a:r>
              <a:rPr lang="en-US" sz="1600" dirty="0"/>
              <a:t>- </a:t>
            </a:r>
            <a:r>
              <a:rPr lang="en-IN" sz="1600" dirty="0"/>
              <a:t>Remove highly correlated features.</a:t>
            </a:r>
            <a:endParaRPr lang="en-US" sz="1600" dirty="0"/>
          </a:p>
          <a:p>
            <a:pPr lvl="1"/>
            <a:r>
              <a:rPr lang="en-US" sz="2000" dirty="0"/>
              <a:t>Splitting the data </a:t>
            </a:r>
            <a:r>
              <a:rPr lang="en-US" sz="1600" dirty="0"/>
              <a:t>- </a:t>
            </a:r>
            <a:r>
              <a:rPr lang="en-IN" sz="1600" dirty="0"/>
              <a:t>Divide into </a:t>
            </a:r>
            <a:r>
              <a:rPr lang="en-IN" sz="1600" b="1" dirty="0"/>
              <a:t>training</a:t>
            </a:r>
            <a:r>
              <a:rPr lang="en-IN" sz="1600" dirty="0"/>
              <a:t> (e.g., 70%), </a:t>
            </a:r>
            <a:r>
              <a:rPr lang="en-IN" sz="1600" b="1" dirty="0"/>
              <a:t>validation</a:t>
            </a:r>
            <a:r>
              <a:rPr lang="en-IN" sz="1600" dirty="0"/>
              <a:t> (15%), and </a:t>
            </a:r>
            <a:r>
              <a:rPr lang="en-IN" sz="1600" b="1" dirty="0"/>
              <a:t>testing</a:t>
            </a:r>
            <a:r>
              <a:rPr lang="en-IN" sz="1600" dirty="0"/>
              <a:t> sets (15%).</a:t>
            </a:r>
            <a:endParaRPr lang="en-US" sz="1600" dirty="0"/>
          </a:p>
          <a:p>
            <a:pPr lvl="1"/>
            <a:r>
              <a:rPr lang="en-US" sz="2000" dirty="0"/>
              <a:t>Model Training</a:t>
            </a:r>
          </a:p>
          <a:p>
            <a:pPr lvl="1"/>
            <a:r>
              <a:rPr lang="en-US" sz="2000" dirty="0"/>
              <a:t>Prediction and evaluation</a:t>
            </a:r>
            <a:r>
              <a:rPr lang="en-US" sz="1600" dirty="0"/>
              <a:t> - </a:t>
            </a:r>
            <a:r>
              <a:rPr lang="en-IN" sz="1600" dirty="0"/>
              <a:t>Evaluate performance using </a:t>
            </a:r>
            <a:r>
              <a:rPr lang="en-IN" sz="1600" b="1" dirty="0"/>
              <a:t>Accuracy,</a:t>
            </a:r>
            <a:r>
              <a:rPr lang="en-IN" sz="1600" dirty="0"/>
              <a:t> </a:t>
            </a:r>
            <a:r>
              <a:rPr lang="en-IN" sz="1600" b="1" dirty="0"/>
              <a:t>Precision</a:t>
            </a:r>
            <a:r>
              <a:rPr lang="en-IN" sz="1600" dirty="0"/>
              <a:t>, </a:t>
            </a:r>
            <a:r>
              <a:rPr lang="en-IN" sz="1600" b="1" dirty="0"/>
              <a:t>Recall</a:t>
            </a:r>
            <a:r>
              <a:rPr lang="en-IN" sz="1600" dirty="0"/>
              <a:t>, and </a:t>
            </a:r>
            <a:r>
              <a:rPr lang="en-IN" sz="1600" b="1" dirty="0"/>
              <a:t>F1-score</a:t>
            </a:r>
            <a:r>
              <a:rPr lang="en-IN" sz="1600" dirty="0"/>
              <a:t>.</a:t>
            </a:r>
            <a:endParaRPr lang="en-US" sz="1600" dirty="0"/>
          </a:p>
          <a:p>
            <a:pPr lvl="1"/>
            <a:r>
              <a:rPr lang="en-US" sz="2000" dirty="0"/>
              <a:t>Model Tuning</a:t>
            </a:r>
          </a:p>
          <a:p>
            <a:pPr lvl="1"/>
            <a:r>
              <a:rPr lang="en-US" sz="2000" dirty="0"/>
              <a:t>Strengths:</a:t>
            </a:r>
          </a:p>
          <a:p>
            <a:pPr lvl="2"/>
            <a:r>
              <a:rPr lang="en-IN" sz="1600" dirty="0"/>
              <a:t>Effective in High-Dimensional Data.</a:t>
            </a:r>
          </a:p>
          <a:p>
            <a:pPr lvl="2"/>
            <a:r>
              <a:rPr lang="en-IN" sz="1600" dirty="0"/>
              <a:t>Works Well with Small and Medium Datasets.</a:t>
            </a:r>
          </a:p>
          <a:p>
            <a:pPr lvl="2"/>
            <a:r>
              <a:rPr lang="en-IN" sz="1600" dirty="0"/>
              <a:t>Fast Training and Inference.</a:t>
            </a:r>
          </a:p>
          <a:p>
            <a:pPr lvl="2"/>
            <a:r>
              <a:rPr lang="en-IN" sz="1600" dirty="0"/>
              <a:t>Robust to Outliers (with Regularization).</a:t>
            </a:r>
            <a:endParaRPr lang="en-US" sz="1600" dirty="0"/>
          </a:p>
        </p:txBody>
      </p:sp>
      <p:sp>
        <p:nvSpPr>
          <p:cNvPr id="4" name="Slide Number Placeholder 3">
            <a:extLst>
              <a:ext uri="{FF2B5EF4-FFF2-40B4-BE49-F238E27FC236}">
                <a16:creationId xmlns:a16="http://schemas.microsoft.com/office/drawing/2014/main" id="{5EC435BF-05E4-E356-E5CE-C7CC9A7D415D}"/>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D67ED1E0-79D6-CAF3-3A89-2E9E10425089}"/>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1CFBA13-FA07-12F2-AB8F-EBE64D473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86761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graphicFrame>
        <p:nvGraphicFramePr>
          <p:cNvPr id="7" name="Content Placeholder 6">
            <a:extLst>
              <a:ext uri="{FF2B5EF4-FFF2-40B4-BE49-F238E27FC236}">
                <a16:creationId xmlns:a16="http://schemas.microsoft.com/office/drawing/2014/main" id="{070E3E36-2575-D6A6-C9BE-9563C159FFBC}"/>
              </a:ext>
            </a:extLst>
          </p:cNvPr>
          <p:cNvGraphicFramePr>
            <a:graphicFrameLocks noGrp="1"/>
          </p:cNvGraphicFramePr>
          <p:nvPr>
            <p:ph idx="1"/>
            <p:extLst>
              <p:ext uri="{D42A27DB-BD31-4B8C-83A1-F6EECF244321}">
                <p14:modId xmlns:p14="http://schemas.microsoft.com/office/powerpoint/2010/main" val="770947945"/>
              </p:ext>
            </p:extLst>
          </p:nvPr>
        </p:nvGraphicFramePr>
        <p:xfrm>
          <a:off x="838200" y="1825625"/>
          <a:ext cx="10515597" cy="3770345"/>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1993186918"/>
                    </a:ext>
                  </a:extLst>
                </a:gridCol>
                <a:gridCol w="3505199">
                  <a:extLst>
                    <a:ext uri="{9D8B030D-6E8A-4147-A177-3AD203B41FA5}">
                      <a16:colId xmlns:a16="http://schemas.microsoft.com/office/drawing/2014/main" val="3235640248"/>
                    </a:ext>
                  </a:extLst>
                </a:gridCol>
                <a:gridCol w="3505199">
                  <a:extLst>
                    <a:ext uri="{9D8B030D-6E8A-4147-A177-3AD203B41FA5}">
                      <a16:colId xmlns:a16="http://schemas.microsoft.com/office/drawing/2014/main" val="3589560085"/>
                    </a:ext>
                  </a:extLst>
                </a:gridCol>
              </a:tblGrid>
              <a:tr h="1166185">
                <a:tc>
                  <a:txBody>
                    <a:bodyPr/>
                    <a:lstStyle/>
                    <a:p>
                      <a:r>
                        <a:rPr lang="en-IN" sz="3200" b="1" dirty="0"/>
                        <a:t>Metric</a:t>
                      </a:r>
                      <a:endParaRPr lang="en-IN" sz="3200" dirty="0"/>
                    </a:p>
                  </a:txBody>
                  <a:tcPr marL="163359" marR="163359" marT="81680" marB="81680" anchor="ctr"/>
                </a:tc>
                <a:tc>
                  <a:txBody>
                    <a:bodyPr/>
                    <a:lstStyle/>
                    <a:p>
                      <a:r>
                        <a:rPr lang="en-IN" sz="3200" b="1"/>
                        <a:t>SVM</a:t>
                      </a:r>
                      <a:endParaRPr lang="en-IN" sz="3200"/>
                    </a:p>
                  </a:txBody>
                  <a:tcPr marL="163359" marR="163359" marT="81680" marB="81680" anchor="ctr"/>
                </a:tc>
                <a:tc>
                  <a:txBody>
                    <a:bodyPr/>
                    <a:lstStyle/>
                    <a:p>
                      <a:r>
                        <a:rPr lang="en-IN" sz="3200" b="1"/>
                        <a:t>LSTM</a:t>
                      </a:r>
                      <a:endParaRPr lang="en-IN" sz="3200"/>
                    </a:p>
                  </a:txBody>
                  <a:tcPr marL="163359" marR="163359" marT="81680" marB="81680" anchor="ctr"/>
                </a:tc>
                <a:extLst>
                  <a:ext uri="{0D108BD9-81ED-4DB2-BD59-A6C34878D82A}">
                    <a16:rowId xmlns:a16="http://schemas.microsoft.com/office/drawing/2014/main" val="66938387"/>
                  </a:ext>
                </a:extLst>
              </a:tr>
              <a:tr h="370840">
                <a:tc>
                  <a:txBody>
                    <a:bodyPr/>
                    <a:lstStyle/>
                    <a:p>
                      <a:r>
                        <a:rPr lang="en-IN" sz="3200" dirty="0"/>
                        <a:t>Accuracy</a:t>
                      </a:r>
                    </a:p>
                  </a:txBody>
                  <a:tcPr marL="163359" marR="163359" marT="81680" marB="81680" anchor="ctr"/>
                </a:tc>
                <a:tc>
                  <a:txBody>
                    <a:bodyPr/>
                    <a:lstStyle/>
                    <a:p>
                      <a:r>
                        <a:rPr lang="en-IN" sz="3200"/>
                        <a:t>0.78</a:t>
                      </a:r>
                    </a:p>
                  </a:txBody>
                  <a:tcPr marL="163359" marR="163359" marT="81680" marB="81680" anchor="ctr"/>
                </a:tc>
                <a:tc>
                  <a:txBody>
                    <a:bodyPr/>
                    <a:lstStyle/>
                    <a:p>
                      <a:r>
                        <a:rPr lang="en-IN" sz="3200"/>
                        <a:t>0.82</a:t>
                      </a:r>
                    </a:p>
                  </a:txBody>
                  <a:tcPr marL="163359" marR="163359" marT="81680" marB="81680" anchor="ctr"/>
                </a:tc>
                <a:extLst>
                  <a:ext uri="{0D108BD9-81ED-4DB2-BD59-A6C34878D82A}">
                    <a16:rowId xmlns:a16="http://schemas.microsoft.com/office/drawing/2014/main" val="3441260433"/>
                  </a:ext>
                </a:extLst>
              </a:tr>
              <a:tr h="370840">
                <a:tc>
                  <a:txBody>
                    <a:bodyPr/>
                    <a:lstStyle/>
                    <a:p>
                      <a:r>
                        <a:rPr lang="en-IN" sz="3200" dirty="0"/>
                        <a:t>Precision</a:t>
                      </a:r>
                    </a:p>
                  </a:txBody>
                  <a:tcPr marL="163359" marR="163359" marT="81680" marB="81680" anchor="ctr"/>
                </a:tc>
                <a:tc>
                  <a:txBody>
                    <a:bodyPr/>
                    <a:lstStyle/>
                    <a:p>
                      <a:r>
                        <a:rPr lang="en-IN" sz="3200"/>
                        <a:t>0.76</a:t>
                      </a:r>
                    </a:p>
                  </a:txBody>
                  <a:tcPr marL="163359" marR="163359" marT="81680" marB="81680" anchor="ctr"/>
                </a:tc>
                <a:tc>
                  <a:txBody>
                    <a:bodyPr/>
                    <a:lstStyle/>
                    <a:p>
                      <a:r>
                        <a:rPr lang="en-IN" sz="3200"/>
                        <a:t>0.80</a:t>
                      </a:r>
                    </a:p>
                  </a:txBody>
                  <a:tcPr marL="163359" marR="163359" marT="81680" marB="81680" anchor="ctr"/>
                </a:tc>
                <a:extLst>
                  <a:ext uri="{0D108BD9-81ED-4DB2-BD59-A6C34878D82A}">
                    <a16:rowId xmlns:a16="http://schemas.microsoft.com/office/drawing/2014/main" val="1416484503"/>
                  </a:ext>
                </a:extLst>
              </a:tr>
              <a:tr h="370840">
                <a:tc>
                  <a:txBody>
                    <a:bodyPr/>
                    <a:lstStyle/>
                    <a:p>
                      <a:r>
                        <a:rPr lang="en-IN" sz="3200"/>
                        <a:t>Recall</a:t>
                      </a:r>
                    </a:p>
                  </a:txBody>
                  <a:tcPr marL="163359" marR="163359" marT="81680" marB="81680" anchor="ctr"/>
                </a:tc>
                <a:tc>
                  <a:txBody>
                    <a:bodyPr/>
                    <a:lstStyle/>
                    <a:p>
                      <a:r>
                        <a:rPr lang="en-IN" sz="3200"/>
                        <a:t>0.75</a:t>
                      </a:r>
                    </a:p>
                  </a:txBody>
                  <a:tcPr marL="163359" marR="163359" marT="81680" marB="81680" anchor="ctr"/>
                </a:tc>
                <a:tc>
                  <a:txBody>
                    <a:bodyPr/>
                    <a:lstStyle/>
                    <a:p>
                      <a:r>
                        <a:rPr lang="en-IN" sz="3200"/>
                        <a:t>0.83</a:t>
                      </a:r>
                    </a:p>
                  </a:txBody>
                  <a:tcPr marL="163359" marR="163359" marT="81680" marB="81680" anchor="ctr"/>
                </a:tc>
                <a:extLst>
                  <a:ext uri="{0D108BD9-81ED-4DB2-BD59-A6C34878D82A}">
                    <a16:rowId xmlns:a16="http://schemas.microsoft.com/office/drawing/2014/main" val="3286313541"/>
                  </a:ext>
                </a:extLst>
              </a:tr>
              <a:tr h="370840">
                <a:tc>
                  <a:txBody>
                    <a:bodyPr/>
                    <a:lstStyle/>
                    <a:p>
                      <a:r>
                        <a:rPr lang="en-IN" sz="3200"/>
                        <a:t>F1 Score</a:t>
                      </a:r>
                    </a:p>
                  </a:txBody>
                  <a:tcPr marL="163359" marR="163359" marT="81680" marB="81680" anchor="ctr"/>
                </a:tc>
                <a:tc>
                  <a:txBody>
                    <a:bodyPr/>
                    <a:lstStyle/>
                    <a:p>
                      <a:r>
                        <a:rPr lang="en-IN" sz="3200"/>
                        <a:t>0.75</a:t>
                      </a:r>
                    </a:p>
                  </a:txBody>
                  <a:tcPr marL="163359" marR="163359" marT="81680" marB="81680" anchor="ctr"/>
                </a:tc>
                <a:tc>
                  <a:txBody>
                    <a:bodyPr/>
                    <a:lstStyle/>
                    <a:p>
                      <a:r>
                        <a:rPr lang="en-IN" sz="3200" dirty="0"/>
                        <a:t>0.81</a:t>
                      </a:r>
                    </a:p>
                  </a:txBody>
                  <a:tcPr marL="163359" marR="163359" marT="81680" marB="81680" anchor="ctr"/>
                </a:tc>
                <a:extLst>
                  <a:ext uri="{0D108BD9-81ED-4DB2-BD59-A6C34878D82A}">
                    <a16:rowId xmlns:a16="http://schemas.microsoft.com/office/drawing/2014/main" val="2666995930"/>
                  </a:ext>
                </a:extLst>
              </a:tr>
            </a:tbl>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dirty="0"/>
              <a:t>Confusion Matrix</a:t>
            </a:r>
          </a:p>
          <a:p>
            <a:pPr marL="457200" marR="0" lvl="1" indent="0" algn="l" defTabSz="457200" rtl="0" eaLnBrk="1" fontAlgn="auto" latinLnBrk="0" hangingPunct="1">
              <a:lnSpc>
                <a:spcPct val="100000"/>
              </a:lnSpc>
              <a:spcBef>
                <a:spcPct val="20000"/>
              </a:spcBef>
              <a:spcAft>
                <a:spcPts val="0"/>
              </a:spcAft>
              <a:buClrTx/>
              <a:buSzTx/>
              <a:buFont typeface="Arial"/>
              <a:buNone/>
              <a:tabLst/>
              <a:defRPr/>
            </a:pPr>
            <a:r>
              <a:rPr kumimoji="0" lang="en-US" sz="2000" b="1" i="0" u="sng" strike="noStrike" kern="1200" cap="none" spc="0" normalizeH="0" baseline="0" noProof="0" dirty="0">
                <a:ln>
                  <a:noFill/>
                </a:ln>
                <a:solidFill>
                  <a:prstClr val="black"/>
                </a:solidFill>
                <a:effectLst/>
                <a:uLnTx/>
                <a:uFillTx/>
                <a:latin typeface="Calibri"/>
                <a:ea typeface="+mn-ea"/>
                <a:cs typeface="+mn-cs"/>
              </a:rPr>
              <a:t>SVM:</a:t>
            </a:r>
          </a:p>
          <a:p>
            <a:endParaRPr lang="en-IN" dirty="0"/>
          </a:p>
          <a:p>
            <a:endParaRPr lang="en-IN" dirty="0"/>
          </a:p>
          <a:p>
            <a:endParaRPr lang="en-IN"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000" b="1" i="0" strike="noStrike" kern="1200" cap="none" spc="0" normalizeH="0" baseline="0" noProof="0" dirty="0">
                <a:ln>
                  <a:noFill/>
                </a:ln>
                <a:solidFill>
                  <a:prstClr val="black"/>
                </a:solidFill>
                <a:effectLst/>
                <a:uLnTx/>
                <a:uFillTx/>
                <a:latin typeface="Calibri"/>
                <a:ea typeface="+mn-ea"/>
                <a:cs typeface="+mn-cs"/>
              </a:rPr>
              <a:t>	</a:t>
            </a:r>
            <a:r>
              <a:rPr kumimoji="0" lang="en-US" sz="2000" b="1" i="0" u="sng" strike="noStrike" kern="1200" cap="none" spc="0" normalizeH="0" baseline="0" noProof="0" dirty="0">
                <a:ln>
                  <a:noFill/>
                </a:ln>
                <a:solidFill>
                  <a:prstClr val="black"/>
                </a:solidFill>
                <a:effectLst/>
                <a:uLnTx/>
                <a:uFillTx/>
                <a:latin typeface="Calibri"/>
                <a:ea typeface="+mn-ea"/>
                <a:cs typeface="+mn-cs"/>
              </a:rPr>
              <a:t>LSTM:</a:t>
            </a: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0116C7E9-8336-123C-2D01-4590D5959753}"/>
              </a:ext>
            </a:extLst>
          </p:cNvPr>
          <p:cNvGraphicFramePr>
            <a:graphicFrameLocks noGrp="1"/>
          </p:cNvGraphicFramePr>
          <p:nvPr>
            <p:extLst>
              <p:ext uri="{D42A27DB-BD31-4B8C-83A1-F6EECF244321}">
                <p14:modId xmlns:p14="http://schemas.microsoft.com/office/powerpoint/2010/main" val="94043484"/>
              </p:ext>
            </p:extLst>
          </p:nvPr>
        </p:nvGraphicFramePr>
        <p:xfrm>
          <a:off x="2031998" y="2872740"/>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66534333"/>
                    </a:ext>
                  </a:extLst>
                </a:gridCol>
                <a:gridCol w="2709333">
                  <a:extLst>
                    <a:ext uri="{9D8B030D-6E8A-4147-A177-3AD203B41FA5}">
                      <a16:colId xmlns:a16="http://schemas.microsoft.com/office/drawing/2014/main" val="1053456218"/>
                    </a:ext>
                  </a:extLst>
                </a:gridCol>
                <a:gridCol w="2709333">
                  <a:extLst>
                    <a:ext uri="{9D8B030D-6E8A-4147-A177-3AD203B41FA5}">
                      <a16:colId xmlns:a16="http://schemas.microsoft.com/office/drawing/2014/main" val="26298959"/>
                    </a:ext>
                  </a:extLst>
                </a:gridCol>
              </a:tblGrid>
              <a:tr h="370840">
                <a:tc>
                  <a:txBody>
                    <a:bodyPr/>
                    <a:lstStyle/>
                    <a:p>
                      <a:endParaRPr lang="en-IN" dirty="0"/>
                    </a:p>
                  </a:txBody>
                  <a:tcPr anchor="ctr"/>
                </a:tc>
                <a:tc>
                  <a:txBody>
                    <a:bodyPr/>
                    <a:lstStyle/>
                    <a:p>
                      <a:r>
                        <a:rPr lang="en-IN" dirty="0"/>
                        <a:t>Predicted No AKI</a:t>
                      </a:r>
                    </a:p>
                  </a:txBody>
                  <a:tcPr anchor="ctr"/>
                </a:tc>
                <a:tc>
                  <a:txBody>
                    <a:bodyPr/>
                    <a:lstStyle/>
                    <a:p>
                      <a:r>
                        <a:rPr lang="en-IN"/>
                        <a:t>Predicted AKI</a:t>
                      </a:r>
                    </a:p>
                  </a:txBody>
                  <a:tcPr anchor="ctr"/>
                </a:tc>
                <a:extLst>
                  <a:ext uri="{0D108BD9-81ED-4DB2-BD59-A6C34878D82A}">
                    <a16:rowId xmlns:a16="http://schemas.microsoft.com/office/drawing/2014/main" val="4230619483"/>
                  </a:ext>
                </a:extLst>
              </a:tr>
              <a:tr h="370840">
                <a:tc>
                  <a:txBody>
                    <a:bodyPr/>
                    <a:lstStyle/>
                    <a:p>
                      <a:r>
                        <a:rPr lang="en-IN" b="1"/>
                        <a:t>Actual No AKI</a:t>
                      </a:r>
                      <a:endParaRPr lang="en-IN"/>
                    </a:p>
                  </a:txBody>
                  <a:tcPr anchor="ctr"/>
                </a:tc>
                <a:tc>
                  <a:txBody>
                    <a:bodyPr/>
                    <a:lstStyle/>
                    <a:p>
                      <a:r>
                        <a:rPr lang="en-IN"/>
                        <a:t>40</a:t>
                      </a:r>
                    </a:p>
                  </a:txBody>
                  <a:tcPr anchor="ctr"/>
                </a:tc>
                <a:tc>
                  <a:txBody>
                    <a:bodyPr/>
                    <a:lstStyle/>
                    <a:p>
                      <a:r>
                        <a:rPr lang="en-IN"/>
                        <a:t>10</a:t>
                      </a:r>
                    </a:p>
                  </a:txBody>
                  <a:tcPr anchor="ctr"/>
                </a:tc>
                <a:extLst>
                  <a:ext uri="{0D108BD9-81ED-4DB2-BD59-A6C34878D82A}">
                    <a16:rowId xmlns:a16="http://schemas.microsoft.com/office/drawing/2014/main" val="94794438"/>
                  </a:ext>
                </a:extLst>
              </a:tr>
              <a:tr h="370840">
                <a:tc>
                  <a:txBody>
                    <a:bodyPr/>
                    <a:lstStyle/>
                    <a:p>
                      <a:r>
                        <a:rPr lang="en-IN" b="1" dirty="0"/>
                        <a:t>Actual AKI</a:t>
                      </a:r>
                      <a:endParaRPr lang="en-IN" dirty="0"/>
                    </a:p>
                  </a:txBody>
                  <a:tcPr anchor="ctr"/>
                </a:tc>
                <a:tc>
                  <a:txBody>
                    <a:bodyPr/>
                    <a:lstStyle/>
                    <a:p>
                      <a:r>
                        <a:rPr lang="en-IN"/>
                        <a:t>12</a:t>
                      </a:r>
                    </a:p>
                  </a:txBody>
                  <a:tcPr anchor="ctr"/>
                </a:tc>
                <a:tc>
                  <a:txBody>
                    <a:bodyPr/>
                    <a:lstStyle/>
                    <a:p>
                      <a:r>
                        <a:rPr lang="en-IN" dirty="0"/>
                        <a:t>38</a:t>
                      </a:r>
                    </a:p>
                  </a:txBody>
                  <a:tcPr anchor="ctr"/>
                </a:tc>
                <a:extLst>
                  <a:ext uri="{0D108BD9-81ED-4DB2-BD59-A6C34878D82A}">
                    <a16:rowId xmlns:a16="http://schemas.microsoft.com/office/drawing/2014/main" val="1891388212"/>
                  </a:ext>
                </a:extLst>
              </a:tr>
            </a:tbl>
          </a:graphicData>
        </a:graphic>
      </p:graphicFrame>
      <p:graphicFrame>
        <p:nvGraphicFramePr>
          <p:cNvPr id="8" name="Table 7">
            <a:extLst>
              <a:ext uri="{FF2B5EF4-FFF2-40B4-BE49-F238E27FC236}">
                <a16:creationId xmlns:a16="http://schemas.microsoft.com/office/drawing/2014/main" id="{F6EE95F4-42CE-FD6A-CF16-EBBD14F1901D}"/>
              </a:ext>
            </a:extLst>
          </p:cNvPr>
          <p:cNvGraphicFramePr>
            <a:graphicFrameLocks noGrp="1"/>
          </p:cNvGraphicFramePr>
          <p:nvPr>
            <p:extLst>
              <p:ext uri="{D42A27DB-BD31-4B8C-83A1-F6EECF244321}">
                <p14:modId xmlns:p14="http://schemas.microsoft.com/office/powerpoint/2010/main" val="2749202000"/>
              </p:ext>
            </p:extLst>
          </p:nvPr>
        </p:nvGraphicFramePr>
        <p:xfrm>
          <a:off x="2031998" y="4706104"/>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66534333"/>
                    </a:ext>
                  </a:extLst>
                </a:gridCol>
                <a:gridCol w="2709333">
                  <a:extLst>
                    <a:ext uri="{9D8B030D-6E8A-4147-A177-3AD203B41FA5}">
                      <a16:colId xmlns:a16="http://schemas.microsoft.com/office/drawing/2014/main" val="1053456218"/>
                    </a:ext>
                  </a:extLst>
                </a:gridCol>
                <a:gridCol w="2709333">
                  <a:extLst>
                    <a:ext uri="{9D8B030D-6E8A-4147-A177-3AD203B41FA5}">
                      <a16:colId xmlns:a16="http://schemas.microsoft.com/office/drawing/2014/main" val="26298959"/>
                    </a:ext>
                  </a:extLst>
                </a:gridCol>
              </a:tblGrid>
              <a:tr h="370840">
                <a:tc>
                  <a:txBody>
                    <a:bodyPr/>
                    <a:lstStyle/>
                    <a:p>
                      <a:endParaRPr lang="en-IN" dirty="0"/>
                    </a:p>
                  </a:txBody>
                  <a:tcPr anchor="ctr"/>
                </a:tc>
                <a:tc>
                  <a:txBody>
                    <a:bodyPr/>
                    <a:lstStyle/>
                    <a:p>
                      <a:r>
                        <a:rPr lang="en-IN"/>
                        <a:t>Predicted No AKI</a:t>
                      </a:r>
                    </a:p>
                  </a:txBody>
                  <a:tcPr anchor="ctr"/>
                </a:tc>
                <a:tc>
                  <a:txBody>
                    <a:bodyPr/>
                    <a:lstStyle/>
                    <a:p>
                      <a:r>
                        <a:rPr lang="en-IN"/>
                        <a:t>Predicted AKI</a:t>
                      </a:r>
                    </a:p>
                  </a:txBody>
                  <a:tcPr anchor="ctr"/>
                </a:tc>
                <a:extLst>
                  <a:ext uri="{0D108BD9-81ED-4DB2-BD59-A6C34878D82A}">
                    <a16:rowId xmlns:a16="http://schemas.microsoft.com/office/drawing/2014/main" val="4230619483"/>
                  </a:ext>
                </a:extLst>
              </a:tr>
              <a:tr h="370840">
                <a:tc>
                  <a:txBody>
                    <a:bodyPr/>
                    <a:lstStyle/>
                    <a:p>
                      <a:r>
                        <a:rPr lang="en-IN" b="1"/>
                        <a:t>Actual No AKI</a:t>
                      </a:r>
                      <a:endParaRPr lang="en-IN"/>
                    </a:p>
                  </a:txBody>
                  <a:tcPr anchor="ctr"/>
                </a:tc>
                <a:tc>
                  <a:txBody>
                    <a:bodyPr/>
                    <a:lstStyle/>
                    <a:p>
                      <a:r>
                        <a:rPr lang="en-IN"/>
                        <a:t>42</a:t>
                      </a:r>
                    </a:p>
                  </a:txBody>
                  <a:tcPr anchor="ctr"/>
                </a:tc>
                <a:tc>
                  <a:txBody>
                    <a:bodyPr/>
                    <a:lstStyle/>
                    <a:p>
                      <a:r>
                        <a:rPr lang="en-IN"/>
                        <a:t>8</a:t>
                      </a:r>
                    </a:p>
                  </a:txBody>
                  <a:tcPr anchor="ctr"/>
                </a:tc>
                <a:extLst>
                  <a:ext uri="{0D108BD9-81ED-4DB2-BD59-A6C34878D82A}">
                    <a16:rowId xmlns:a16="http://schemas.microsoft.com/office/drawing/2014/main" val="1891388212"/>
                  </a:ext>
                </a:extLst>
              </a:tr>
              <a:tr h="370840">
                <a:tc>
                  <a:txBody>
                    <a:bodyPr/>
                    <a:lstStyle/>
                    <a:p>
                      <a:r>
                        <a:rPr lang="en-IN" b="1" dirty="0"/>
                        <a:t>Actual AKI</a:t>
                      </a:r>
                      <a:endParaRPr lang="en-IN" dirty="0"/>
                    </a:p>
                  </a:txBody>
                  <a:tcPr anchor="ctr"/>
                </a:tc>
                <a:tc>
                  <a:txBody>
                    <a:bodyPr/>
                    <a:lstStyle/>
                    <a:p>
                      <a:r>
                        <a:rPr lang="en-IN"/>
                        <a:t>7</a:t>
                      </a:r>
                    </a:p>
                  </a:txBody>
                  <a:tcPr anchor="ctr"/>
                </a:tc>
                <a:tc>
                  <a:txBody>
                    <a:bodyPr/>
                    <a:lstStyle/>
                    <a:p>
                      <a:r>
                        <a:rPr lang="en-IN" dirty="0"/>
                        <a:t>43</a:t>
                      </a:r>
                    </a:p>
                  </a:txBody>
                  <a:tcPr anchor="ctr"/>
                </a:tc>
                <a:extLst>
                  <a:ext uri="{0D108BD9-81ED-4DB2-BD59-A6C34878D82A}">
                    <a16:rowId xmlns:a16="http://schemas.microsoft.com/office/drawing/2014/main" val="4201695516"/>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IN" dirty="0">
                <a:solidFill>
                  <a:srgbClr val="000000"/>
                </a:solidFill>
              </a:rPr>
              <a:t>If we notice, the confusion matrix only includes about 100 patients, while the total dataset consists of 500 patients.</a:t>
            </a:r>
          </a:p>
          <a:p>
            <a:r>
              <a:rPr lang="en-IN" dirty="0">
                <a:solidFill>
                  <a:srgbClr val="000000"/>
                </a:solidFill>
              </a:rPr>
              <a:t>This is because the dataset was split into:</a:t>
            </a:r>
          </a:p>
          <a:p>
            <a:pPr marL="0" indent="0">
              <a:buNone/>
            </a:pPr>
            <a:r>
              <a:rPr lang="en-IN" dirty="0">
                <a:solidFill>
                  <a:srgbClr val="000000"/>
                </a:solidFill>
              </a:rPr>
              <a:t>	 - 80% for training (400 patients)</a:t>
            </a:r>
          </a:p>
          <a:p>
            <a:pPr marL="0" indent="0">
              <a:buNone/>
            </a:pPr>
            <a:r>
              <a:rPr lang="en-IN" dirty="0">
                <a:solidFill>
                  <a:srgbClr val="000000"/>
                </a:solidFill>
              </a:rPr>
              <a:t>	- 20% for testing (100 patients)</a:t>
            </a:r>
          </a:p>
          <a:p>
            <a:r>
              <a:rPr lang="en-IN" dirty="0">
                <a:solidFill>
                  <a:srgbClr val="000000"/>
                </a:solidFill>
              </a:rPr>
              <a:t>The confusion matrix shows results only for the test set.</a:t>
            </a:r>
          </a:p>
          <a:p>
            <a:r>
              <a:rPr lang="en-IN" dirty="0">
                <a:solidFill>
                  <a:srgbClr val="000000"/>
                </a:solidFill>
              </a:rPr>
              <a:t>It helps understand how well the model generalizes before applying it in real settings.</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85000" lnSpcReduction="20000"/>
          </a:bodyPr>
          <a:lstStyle/>
          <a:p>
            <a:pPr marL="0" indent="0">
              <a:buNone/>
            </a:pPr>
            <a:endParaRPr lang="en-IN" b="1" dirty="0"/>
          </a:p>
          <a:p>
            <a:pPr marL="0" indent="0">
              <a:buNone/>
            </a:pPr>
            <a:r>
              <a:rPr lang="en-IN" b="1" dirty="0"/>
              <a:t>1. Accuracy</a:t>
            </a:r>
          </a:p>
          <a:p>
            <a:r>
              <a:rPr lang="en-IN" b="1" dirty="0"/>
              <a:t>LSTM (82%) &gt; SVM (78%)</a:t>
            </a:r>
            <a:endParaRPr lang="en-IN" dirty="0"/>
          </a:p>
          <a:p>
            <a:r>
              <a:rPr lang="en-IN" dirty="0"/>
              <a:t>This suggests that LSTM is slightly better at correctly predicting both AKI and non-AKI cases.</a:t>
            </a:r>
          </a:p>
          <a:p>
            <a:r>
              <a:rPr lang="en-IN" dirty="0"/>
              <a:t>LSTM’s memory units help it learn </a:t>
            </a:r>
            <a:r>
              <a:rPr lang="en-IN" b="1" dirty="0"/>
              <a:t>time-based changes</a:t>
            </a:r>
            <a:r>
              <a:rPr lang="en-IN" dirty="0"/>
              <a:t> in vitals/labs that are missed by SVM.</a:t>
            </a:r>
          </a:p>
          <a:p>
            <a:pPr marL="0" indent="0">
              <a:buNone/>
            </a:pPr>
            <a:r>
              <a:rPr lang="en-IN" b="1" dirty="0"/>
              <a:t>2. Precision</a:t>
            </a:r>
          </a:p>
          <a:p>
            <a:r>
              <a:rPr lang="en-IN" dirty="0"/>
              <a:t>Precision reflects how many predicted AKI cases were actually AKI.</a:t>
            </a:r>
          </a:p>
          <a:p>
            <a:r>
              <a:rPr lang="en-IN" b="1" dirty="0"/>
              <a:t>SVM = 76%, LSTM = 80%</a:t>
            </a:r>
            <a:endParaRPr lang="en-IN" dirty="0"/>
          </a:p>
          <a:p>
            <a:r>
              <a:rPr lang="en-IN" dirty="0"/>
              <a:t>Both models avoid too many false alarms, but LSTM is slightly better. This matters clinically to avoid unnecessary interventions.</a:t>
            </a:r>
          </a:p>
          <a:p>
            <a:pPr marL="0" indent="0">
              <a:buNone/>
            </a:pPr>
            <a:endParaRPr lang="en-US" u="sng" dirty="0"/>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85000" lnSpcReduction="20000"/>
          </a:bodyPr>
          <a:lstStyle/>
          <a:p>
            <a:pPr marL="0" indent="0">
              <a:buNone/>
            </a:pPr>
            <a:endParaRPr lang="en-IN" b="1" dirty="0"/>
          </a:p>
          <a:p>
            <a:pPr marL="0" indent="0">
              <a:buNone/>
            </a:pPr>
            <a:r>
              <a:rPr lang="en-IN" b="1" dirty="0"/>
              <a:t>3. Recall (Sensitivity)</a:t>
            </a:r>
          </a:p>
          <a:p>
            <a:r>
              <a:rPr lang="en-IN" dirty="0"/>
              <a:t>This is critical in healthcare—it tells how many true AKI cases were correctly identified.</a:t>
            </a:r>
          </a:p>
          <a:p>
            <a:r>
              <a:rPr lang="en-IN" b="1" dirty="0"/>
              <a:t>LSTM = 83% &gt; SVM = 75%</a:t>
            </a:r>
            <a:endParaRPr lang="en-IN" dirty="0"/>
          </a:p>
          <a:p>
            <a:r>
              <a:rPr lang="en-IN" dirty="0"/>
              <a:t>LSTM performs better at catching patients </a:t>
            </a:r>
            <a:r>
              <a:rPr lang="en-IN" b="1" dirty="0"/>
              <a:t>before they deteriorate</a:t>
            </a:r>
            <a:r>
              <a:rPr lang="en-IN" dirty="0"/>
              <a:t>, making it ideal for </a:t>
            </a:r>
            <a:r>
              <a:rPr lang="en-IN" b="1" dirty="0"/>
              <a:t>early warning systems</a:t>
            </a:r>
            <a:r>
              <a:rPr lang="en-IN" dirty="0"/>
              <a:t>.</a:t>
            </a:r>
          </a:p>
          <a:p>
            <a:pPr marL="0" indent="0">
              <a:buNone/>
            </a:pPr>
            <a:r>
              <a:rPr lang="en-IN" b="1" dirty="0"/>
              <a:t>4. F1 Score</a:t>
            </a:r>
          </a:p>
          <a:p>
            <a:r>
              <a:rPr lang="en-IN" dirty="0"/>
              <a:t>A balance between precision and recall.</a:t>
            </a:r>
          </a:p>
          <a:p>
            <a:r>
              <a:rPr lang="en-IN" b="1" dirty="0"/>
              <a:t>LSTM = 81% &gt; SVM = 75%</a:t>
            </a:r>
            <a:endParaRPr lang="en-IN" dirty="0"/>
          </a:p>
          <a:p>
            <a:r>
              <a:rPr lang="en-IN" dirty="0"/>
              <a:t>LSTM handles the trade-off better, especially under class imbalance (if AKI is rare).</a:t>
            </a:r>
          </a:p>
          <a:p>
            <a:endParaRPr lang="en-IN" dirty="0"/>
          </a:p>
          <a:p>
            <a:pPr marL="0" indent="0">
              <a:buNone/>
            </a:pPr>
            <a:endParaRPr lang="en-US" u="sng" dirty="0"/>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92500"/>
          </a:bodyPr>
          <a:lstStyle/>
          <a:p>
            <a:endParaRPr lang="en-IN" dirty="0"/>
          </a:p>
          <a:p>
            <a:r>
              <a:rPr lang="en-IN" dirty="0"/>
              <a:t>Both SVM and LSTM are </a:t>
            </a:r>
            <a:r>
              <a:rPr lang="en-IN" b="1" dirty="0"/>
              <a:t>viable models</a:t>
            </a:r>
            <a:r>
              <a:rPr lang="en-IN" dirty="0"/>
              <a:t> for predicting AKI from clinical data.</a:t>
            </a:r>
          </a:p>
          <a:p>
            <a:r>
              <a:rPr lang="en-IN" b="1" dirty="0"/>
              <a:t>SVM</a:t>
            </a:r>
            <a:r>
              <a:rPr lang="en-IN" dirty="0"/>
              <a:t> is faster and simpler, and can be effective when </a:t>
            </a:r>
            <a:r>
              <a:rPr lang="en-IN" b="1" dirty="0"/>
              <a:t>time-series data is limited</a:t>
            </a:r>
            <a:r>
              <a:rPr lang="en-IN" dirty="0"/>
              <a:t> or when a quick prototype is needed.</a:t>
            </a:r>
          </a:p>
          <a:p>
            <a:r>
              <a:rPr lang="en-IN" b="1" dirty="0"/>
              <a:t>LSTM outperforms SVM</a:t>
            </a:r>
            <a:r>
              <a:rPr lang="en-IN" dirty="0"/>
              <a:t> in most metrics because of its ability to learn from </a:t>
            </a:r>
            <a:r>
              <a:rPr lang="en-IN" b="1" dirty="0"/>
              <a:t>sequential patterns</a:t>
            </a:r>
            <a:r>
              <a:rPr lang="en-IN" dirty="0"/>
              <a:t>, making it a better choice for </a:t>
            </a:r>
            <a:r>
              <a:rPr lang="en-IN" b="1" dirty="0"/>
              <a:t>continuous monitoring in hospitals</a:t>
            </a:r>
            <a:r>
              <a:rPr lang="en-IN" dirty="0"/>
              <a:t>.</a:t>
            </a:r>
          </a:p>
          <a:p>
            <a:r>
              <a:rPr lang="en-IN" dirty="0"/>
              <a:t>Implementing an </a:t>
            </a:r>
            <a:r>
              <a:rPr lang="en-IN" b="1" dirty="0"/>
              <a:t>LSTM-based early warning system</a:t>
            </a:r>
            <a:r>
              <a:rPr lang="en-IN" dirty="0"/>
              <a:t> could significantly </a:t>
            </a:r>
            <a:r>
              <a:rPr lang="en-IN" b="1" dirty="0"/>
              <a:t>reduce AKI-related complications</a:t>
            </a:r>
            <a:r>
              <a:rPr lang="en-IN" dirty="0"/>
              <a:t> by enabling timely intervention.</a:t>
            </a:r>
          </a:p>
          <a:p>
            <a:pPr marL="0" indent="0">
              <a:buNone/>
            </a:pPr>
            <a:endParaRPr lang="en-US" u="sng" dirty="0"/>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818701" y="391228"/>
            <a:ext cx="10515600" cy="1325563"/>
          </a:xfrm>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084206"/>
            <a:ext cx="10515600" cy="4351338"/>
          </a:xfrm>
        </p:spPr>
        <p:txBody>
          <a:bodyPr>
            <a:normAutofit fontScale="55000" lnSpcReduction="20000"/>
          </a:bodyPr>
          <a:lstStyle/>
          <a:p>
            <a:endParaRPr lang="en-IN" b="1" dirty="0"/>
          </a:p>
          <a:p>
            <a:r>
              <a:rPr lang="en-IN" b="1" dirty="0"/>
              <a:t>Johnson AEW, Pollard TJ, Shen L, et al.</a:t>
            </a:r>
            <a:br>
              <a:rPr lang="en-IN" dirty="0"/>
            </a:br>
            <a:r>
              <a:rPr lang="en-IN" dirty="0"/>
              <a:t>MIMIC-III, a freely accessible critical care database.</a:t>
            </a:r>
            <a:br>
              <a:rPr lang="en-IN" dirty="0"/>
            </a:br>
            <a:r>
              <a:rPr lang="en-IN" i="1" dirty="0"/>
              <a:t>Sci Data</a:t>
            </a:r>
            <a:r>
              <a:rPr lang="en-IN" dirty="0"/>
              <a:t>. 2016;3:160035.</a:t>
            </a:r>
            <a:br>
              <a:rPr lang="en-IN" dirty="0"/>
            </a:br>
            <a:r>
              <a:rPr lang="en-IN" dirty="0"/>
              <a:t>DOI: 10.1038/sdata.2016.35</a:t>
            </a:r>
          </a:p>
          <a:p>
            <a:r>
              <a:rPr lang="en-IN" b="1" dirty="0"/>
              <a:t>Goncalves A, Ray P, Soper B, Stevens J, Coyle L, Sales AP.</a:t>
            </a:r>
            <a:br>
              <a:rPr lang="en-IN" dirty="0"/>
            </a:br>
            <a:r>
              <a:rPr lang="en-IN" dirty="0"/>
              <a:t>Generation and evaluation of synthetic patient data.</a:t>
            </a:r>
            <a:br>
              <a:rPr lang="en-IN" dirty="0"/>
            </a:br>
            <a:r>
              <a:rPr lang="en-IN" i="1" dirty="0"/>
              <a:t>NPJ Digit Med</a:t>
            </a:r>
            <a:r>
              <a:rPr lang="en-IN" dirty="0"/>
              <a:t>. 2020;3:23.</a:t>
            </a:r>
            <a:br>
              <a:rPr lang="en-IN" dirty="0"/>
            </a:br>
            <a:r>
              <a:rPr lang="en-IN" dirty="0"/>
              <a:t>DOI: 10.1038/s41746-020-0223-y</a:t>
            </a:r>
          </a:p>
          <a:p>
            <a:r>
              <a:rPr lang="en-IN" b="1" dirty="0"/>
              <a:t>Huang C, Clayton S, Mathew J, et al.</a:t>
            </a:r>
            <a:br>
              <a:rPr lang="en-IN" dirty="0"/>
            </a:br>
            <a:r>
              <a:rPr lang="en-IN" dirty="0"/>
              <a:t>Predicting acute kidney injury in critical care using recurrent neural networks.</a:t>
            </a:r>
            <a:br>
              <a:rPr lang="en-IN" dirty="0"/>
            </a:br>
            <a:r>
              <a:rPr lang="en-IN" i="1" dirty="0"/>
              <a:t>Int J Med Inform</a:t>
            </a:r>
            <a:r>
              <a:rPr lang="en-IN" dirty="0"/>
              <a:t>. 2020;141:104231.</a:t>
            </a:r>
            <a:br>
              <a:rPr lang="en-IN" dirty="0"/>
            </a:br>
            <a:r>
              <a:rPr lang="en-IN" dirty="0"/>
              <a:t>DOI: 10.1016/j.ijmedinf.2020.104231</a:t>
            </a:r>
          </a:p>
          <a:p>
            <a:r>
              <a:rPr lang="en-IN" b="1" dirty="0"/>
              <a:t>Robu R.</a:t>
            </a:r>
            <a:br>
              <a:rPr lang="en-IN" dirty="0"/>
            </a:br>
            <a:r>
              <a:rPr lang="en-IN" dirty="0"/>
              <a:t>Support Vector Machines (SVM) - Introduction and Applications.</a:t>
            </a:r>
            <a:br>
              <a:rPr lang="en-IN" dirty="0"/>
            </a:br>
            <a:r>
              <a:rPr lang="en-IN" dirty="0"/>
              <a:t>Medium. 2019.</a:t>
            </a:r>
            <a:br>
              <a:rPr lang="en-IN" dirty="0"/>
            </a:br>
            <a:r>
              <a:rPr lang="en-IN" dirty="0"/>
              <a:t>Available from: </a:t>
            </a:r>
            <a:r>
              <a:rPr lang="en-IN" dirty="0">
                <a:hlinkClick r:id="rId2"/>
              </a:rPr>
              <a:t>https://medium.com/@RobuRishabh/support-vector-machines-svm-27cd45b74fbb</a:t>
            </a:r>
            <a:endParaRPr lang="en-IN" dirty="0"/>
          </a:p>
          <a:p>
            <a:r>
              <a:rPr lang="en-IN" b="1" dirty="0"/>
              <a:t>Olah C.</a:t>
            </a:r>
            <a:br>
              <a:rPr lang="en-IN" dirty="0"/>
            </a:br>
            <a:r>
              <a:rPr lang="en-IN" dirty="0"/>
              <a:t>Understanding LSTM Networks.</a:t>
            </a:r>
            <a:br>
              <a:rPr lang="en-IN" dirty="0"/>
            </a:br>
            <a:r>
              <a:rPr lang="en-IN" dirty="0"/>
              <a:t>Colah’s Blog. 2015.</a:t>
            </a:r>
            <a:br>
              <a:rPr lang="en-IN" dirty="0"/>
            </a:br>
            <a:r>
              <a:rPr lang="en-IN" dirty="0"/>
              <a:t>Available from: </a:t>
            </a:r>
            <a:r>
              <a:rPr lang="en-IN" dirty="0">
                <a:hlinkClick r:id="rId3"/>
              </a:rPr>
              <a:t>http://colah.github.io/posts/2015-08-Understanding-LSTMs/</a:t>
            </a: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34CCF5-037E-3DC4-AA7E-D1B8DF64DBA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1676400" y="43345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269829"/>
            <a:ext cx="10515600" cy="3345273"/>
          </a:xfrm>
        </p:spPr>
        <p:txBody>
          <a:bodyPr/>
          <a:lstStyle/>
          <a:p>
            <a:r>
              <a:rPr lang="en-US" sz="1800" dirty="0">
                <a:latin typeface="Times New Roman" panose="02020603050405020304" pitchFamily="18" charset="0"/>
                <a:cs typeface="Times New Roman" panose="02020603050405020304" pitchFamily="18" charset="0"/>
              </a:rPr>
              <a:t>Infrastructure</a:t>
            </a:r>
          </a:p>
          <a:p>
            <a:pPr lvl="1"/>
            <a:r>
              <a:rPr lang="en-US" sz="1800" dirty="0">
                <a:latin typeface="Times New Roman" panose="02020603050405020304" pitchFamily="18" charset="0"/>
                <a:cs typeface="Times New Roman" panose="02020603050405020304" pitchFamily="18" charset="0"/>
              </a:rPr>
              <a:t>Good Infrastructure</a:t>
            </a:r>
          </a:p>
          <a:p>
            <a:pPr lvl="1"/>
            <a:r>
              <a:rPr lang="en-US" sz="1800" dirty="0">
                <a:latin typeface="Times New Roman" panose="02020603050405020304" pitchFamily="18" charset="0"/>
                <a:cs typeface="Times New Roman" panose="02020603050405020304" pitchFamily="18" charset="0"/>
              </a:rPr>
              <a:t>Services include Maternal and Child Health Services, Laboratory Services, Adolescent Health Services, Senior Citizen Care.</a:t>
            </a:r>
          </a:p>
          <a:p>
            <a:r>
              <a:rPr lang="en-US" sz="1800" dirty="0">
                <a:latin typeface="Times New Roman" panose="02020603050405020304" pitchFamily="18" charset="0"/>
                <a:cs typeface="Times New Roman" panose="02020603050405020304" pitchFamily="18" charset="0"/>
              </a:rPr>
              <a:t>Human Resources</a:t>
            </a:r>
          </a:p>
          <a:p>
            <a:pPr lvl="1"/>
            <a:r>
              <a:rPr lang="en-US" sz="1800" dirty="0">
                <a:latin typeface="Times New Roman" panose="02020603050405020304" pitchFamily="18" charset="0"/>
                <a:cs typeface="Times New Roman" panose="02020603050405020304" pitchFamily="18" charset="0"/>
              </a:rPr>
              <a:t>Very few staffs available </a:t>
            </a:r>
          </a:p>
          <a:p>
            <a:pPr lvl="1"/>
            <a:r>
              <a:rPr lang="en-US" sz="1800" dirty="0">
                <a:latin typeface="Times New Roman" panose="02020603050405020304" pitchFamily="18" charset="0"/>
                <a:cs typeface="Times New Roman" panose="02020603050405020304" pitchFamily="18" charset="0"/>
              </a:rPr>
              <a:t>No of doctors: 3</a:t>
            </a:r>
          </a:p>
          <a:p>
            <a:r>
              <a:rPr lang="en-US" sz="1800" dirty="0">
                <a:latin typeface="Times New Roman" panose="02020603050405020304" pitchFamily="18" charset="0"/>
                <a:cs typeface="Times New Roman" panose="02020603050405020304" pitchFamily="18" charset="0"/>
              </a:rPr>
              <a:t>Patient Attendance - Moderate</a:t>
            </a:r>
          </a:p>
          <a:p>
            <a:r>
              <a:rPr lang="en-US" sz="1800" dirty="0">
                <a:latin typeface="Times New Roman" panose="02020603050405020304" pitchFamily="18" charset="0"/>
                <a:cs typeface="Times New Roman" panose="02020603050405020304" pitchFamily="18" charset="0"/>
              </a:rPr>
              <a:t>Diagnostics Availability - Laboratory Services Available</a:t>
            </a:r>
            <a:r>
              <a:rPr lang="en-US" dirty="0"/>
              <a:t>	</a:t>
            </a:r>
          </a:p>
          <a:p>
            <a:endParaRPr lang="en-US" dirty="0"/>
          </a:p>
        </p:txBody>
      </p:sp>
    </p:spTree>
    <p:extLst>
      <p:ext uri="{BB962C8B-B14F-4D97-AF65-F5344CB8AC3E}">
        <p14:creationId xmlns:p14="http://schemas.microsoft.com/office/powerpoint/2010/main" val="3640904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1676400" y="4004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11" name="Content Placeholder 10" descr="A person standing in front of a sign&#10;&#10;Description automatically generated">
            <a:extLst>
              <a:ext uri="{FF2B5EF4-FFF2-40B4-BE49-F238E27FC236}">
                <a16:creationId xmlns:a16="http://schemas.microsoft.com/office/drawing/2014/main" id="{3CCE9D72-87C9-41E5-CE40-8DB33DC0E53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931"/>
          <a:stretch/>
        </p:blipFill>
        <p:spPr>
          <a:xfrm>
            <a:off x="6833314" y="1707263"/>
            <a:ext cx="2640171" cy="4346109"/>
          </a:xfrm>
          <a:prstGeom prst="rect">
            <a:avLst/>
          </a:prstGeom>
        </p:spPr>
      </p:pic>
      <p:pic>
        <p:nvPicPr>
          <p:cNvPr id="12" name="Content Placeholder 11" descr="A person standing in front of a building&#10;&#10;Description automatically generated">
            <a:extLst>
              <a:ext uri="{FF2B5EF4-FFF2-40B4-BE49-F238E27FC236}">
                <a16:creationId xmlns:a16="http://schemas.microsoft.com/office/drawing/2014/main" id="{9523DBE0-A987-04C6-146E-DCCA1CFD0BA9}"/>
              </a:ext>
            </a:extLst>
          </p:cNvPr>
          <p:cNvPicPr>
            <a:picLocks noChangeAspect="1"/>
          </p:cNvPicPr>
          <p:nvPr/>
        </p:nvPicPr>
        <p:blipFill rotWithShape="1">
          <a:blip r:embed="rId4">
            <a:extLst>
              <a:ext uri="{28A0092B-C50C-407E-A947-70E740481C1C}">
                <a14:useLocalDpi xmlns:a14="http://schemas.microsoft.com/office/drawing/2010/main" val="0"/>
              </a:ext>
            </a:extLst>
          </a:blip>
          <a:srcRect t="12696"/>
          <a:stretch/>
        </p:blipFill>
        <p:spPr>
          <a:xfrm>
            <a:off x="3541194" y="1707263"/>
            <a:ext cx="2800202" cy="4346109"/>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descr="A screenshot of a computer&#10;&#10;AI-generated content may be incorrect.">
            <a:extLst>
              <a:ext uri="{FF2B5EF4-FFF2-40B4-BE49-F238E27FC236}">
                <a16:creationId xmlns:a16="http://schemas.microsoft.com/office/drawing/2014/main" id="{0A6F5561-E1D9-D524-B7BA-160BFAD06E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64378" y="1825625"/>
            <a:ext cx="6663244" cy="4351338"/>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IN" sz="2600" dirty="0"/>
              <a:t>Acute Kidney Injury (AKI) is a sudden and rapid decline in kidney function over hours to days, resulting in the inability of the kidneys to filter waste products, balance fluids, and maintain electrolyte levels effectively. It is not a disease itself but a clinical syndrome that occurs due to various underlying conditions.</a:t>
            </a:r>
          </a:p>
          <a:p>
            <a:pPr marL="0" indent="0">
              <a:buNone/>
            </a:pPr>
            <a:r>
              <a:rPr lang="en-IN" sz="2600" b="1" dirty="0"/>
              <a:t>Key Characteristics:</a:t>
            </a:r>
            <a:endParaRPr lang="en-IN" sz="2600" dirty="0"/>
          </a:p>
          <a:p>
            <a:r>
              <a:rPr lang="en-IN" sz="2600" b="1" dirty="0"/>
              <a:t>Rapid onset</a:t>
            </a:r>
            <a:r>
              <a:rPr lang="en-IN" sz="2600" dirty="0"/>
              <a:t> of renal dysfunction</a:t>
            </a:r>
          </a:p>
          <a:p>
            <a:r>
              <a:rPr lang="en-IN" sz="2600" b="1" dirty="0"/>
              <a:t>Elevated serum creatinine</a:t>
            </a:r>
            <a:r>
              <a:rPr lang="en-IN" sz="2600" dirty="0"/>
              <a:t> or </a:t>
            </a:r>
            <a:r>
              <a:rPr lang="en-IN" sz="2600" b="1" dirty="0"/>
              <a:t>decreased urine output</a:t>
            </a:r>
            <a:endParaRPr lang="en-IN" sz="2600" dirty="0"/>
          </a:p>
          <a:p>
            <a:r>
              <a:rPr lang="en-IN" sz="2600" dirty="0"/>
              <a:t>Can occur in </a:t>
            </a:r>
            <a:r>
              <a:rPr lang="en-IN" sz="2600" b="1" dirty="0"/>
              <a:t>hospitalized</a:t>
            </a:r>
            <a:r>
              <a:rPr lang="en-IN" sz="2600" dirty="0"/>
              <a:t> and </a:t>
            </a:r>
            <a:r>
              <a:rPr lang="en-IN" sz="2600" b="1" dirty="0"/>
              <a:t>critically ill</a:t>
            </a:r>
            <a:r>
              <a:rPr lang="en-IN" sz="2600" dirty="0"/>
              <a:t> patients</a:t>
            </a:r>
          </a:p>
          <a:p>
            <a:r>
              <a:rPr lang="en-IN" sz="2600" dirty="0"/>
              <a:t>Often </a:t>
            </a:r>
            <a:r>
              <a:rPr lang="en-IN" sz="2600" b="1" dirty="0"/>
              <a:t>reversible</a:t>
            </a:r>
            <a:r>
              <a:rPr lang="en-IN" sz="2600" dirty="0"/>
              <a:t> if diagnosed and treated promptly</a:t>
            </a: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A24DE-A990-302D-DFD8-331EBF6F9E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A89DF-7710-3244-6425-50DE290979C0}"/>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15EDD43B-26DA-D9D0-45C4-64CA1B3744BC}"/>
              </a:ext>
            </a:extLst>
          </p:cNvPr>
          <p:cNvSpPr>
            <a:spLocks noGrp="1"/>
          </p:cNvSpPr>
          <p:nvPr>
            <p:ph idx="1"/>
          </p:nvPr>
        </p:nvSpPr>
        <p:spPr/>
        <p:txBody>
          <a:bodyPr>
            <a:normAutofit fontScale="92500" lnSpcReduction="10000"/>
          </a:bodyPr>
          <a:lstStyle/>
          <a:p>
            <a:pPr marL="0" indent="0">
              <a:buNone/>
            </a:pPr>
            <a:r>
              <a:rPr lang="en-IN" b="1" dirty="0"/>
              <a:t>Diagnosis:</a:t>
            </a:r>
          </a:p>
          <a:p>
            <a:r>
              <a:rPr lang="en-IN" dirty="0"/>
              <a:t>AKI is primarily diagnosed using:</a:t>
            </a:r>
          </a:p>
          <a:p>
            <a:pPr lvl="1"/>
            <a:r>
              <a:rPr lang="en-IN" b="1" dirty="0"/>
              <a:t>Serum creatinine levels</a:t>
            </a:r>
            <a:r>
              <a:rPr lang="en-IN" dirty="0"/>
              <a:t> (increase ≥0.3 mg/dL within 48 hours or ≥1.5× baseline)</a:t>
            </a:r>
          </a:p>
          <a:p>
            <a:pPr lvl="1"/>
            <a:r>
              <a:rPr lang="en-IN" b="1" dirty="0"/>
              <a:t>Urine output</a:t>
            </a:r>
            <a:r>
              <a:rPr lang="en-IN" dirty="0"/>
              <a:t> (&lt;0.5 mL/kg/hr for more than 6 hours)</a:t>
            </a:r>
          </a:p>
          <a:p>
            <a:pPr lvl="1"/>
            <a:r>
              <a:rPr lang="en-IN" b="1" dirty="0"/>
              <a:t>KDIGO Criteria</a:t>
            </a:r>
            <a:r>
              <a:rPr lang="en-IN" dirty="0"/>
              <a:t> (Kidney Disease Improving Global Outcomes)</a:t>
            </a:r>
            <a:endParaRPr lang="en-IN" b="1" dirty="0"/>
          </a:p>
          <a:p>
            <a:pPr marL="0" indent="0">
              <a:buNone/>
            </a:pPr>
            <a:r>
              <a:rPr lang="en-IN" b="1" dirty="0"/>
              <a:t>Clinical Significance:</a:t>
            </a:r>
            <a:endParaRPr lang="en-IN" dirty="0"/>
          </a:p>
          <a:p>
            <a:r>
              <a:rPr lang="en-IN" dirty="0"/>
              <a:t>Increases </a:t>
            </a:r>
            <a:r>
              <a:rPr lang="en-IN" b="1" dirty="0"/>
              <a:t>hospital stay</a:t>
            </a:r>
            <a:r>
              <a:rPr lang="en-IN" dirty="0"/>
              <a:t>, </a:t>
            </a:r>
            <a:r>
              <a:rPr lang="en-IN" b="1" dirty="0"/>
              <a:t>morbidity</a:t>
            </a:r>
            <a:r>
              <a:rPr lang="en-IN" dirty="0"/>
              <a:t>, and </a:t>
            </a:r>
            <a:r>
              <a:rPr lang="en-IN" b="1" dirty="0"/>
              <a:t>mortality</a:t>
            </a:r>
            <a:endParaRPr lang="en-IN" dirty="0"/>
          </a:p>
          <a:p>
            <a:r>
              <a:rPr lang="en-IN" dirty="0"/>
              <a:t>May lead to </a:t>
            </a:r>
            <a:r>
              <a:rPr lang="en-IN" b="1" dirty="0"/>
              <a:t>chronic kidney disease (CKD)</a:t>
            </a:r>
            <a:r>
              <a:rPr lang="en-IN" dirty="0"/>
              <a:t> or </a:t>
            </a:r>
            <a:r>
              <a:rPr lang="en-IN" b="1" dirty="0"/>
              <a:t>end-stage renal disease (ESRD)</a:t>
            </a:r>
            <a:r>
              <a:rPr lang="en-IN" dirty="0"/>
              <a:t> if untreated</a:t>
            </a:r>
          </a:p>
          <a:p>
            <a:r>
              <a:rPr lang="en-IN" dirty="0"/>
              <a:t>Early detection and </a:t>
            </a:r>
            <a:r>
              <a:rPr lang="en-IN" b="1" dirty="0"/>
              <a:t>risk prediction models</a:t>
            </a:r>
            <a:r>
              <a:rPr lang="en-IN" dirty="0"/>
              <a:t> are critical for improving outcomes</a:t>
            </a:r>
          </a:p>
          <a:p>
            <a:endParaRPr lang="en-IN" dirty="0"/>
          </a:p>
        </p:txBody>
      </p:sp>
      <p:sp>
        <p:nvSpPr>
          <p:cNvPr id="4" name="Slide Number Placeholder 3">
            <a:extLst>
              <a:ext uri="{FF2B5EF4-FFF2-40B4-BE49-F238E27FC236}">
                <a16:creationId xmlns:a16="http://schemas.microsoft.com/office/drawing/2014/main" id="{85857812-D526-974D-F628-FBE1970BCB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EE7F296-FED7-03F9-2AAE-2E8824C622C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You are not allowed to add slides to this presentation</a:t>
            </a: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0F92FD3-212A-47A3-62ED-BEA7C9710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886663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51689-100E-E503-5D8E-6E15B2335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283F9-6C5E-EB77-3E7A-4E596B043FB3}"/>
              </a:ext>
            </a:extLst>
          </p:cNvPr>
          <p:cNvSpPr>
            <a:spLocks noGrp="1"/>
          </p:cNvSpPr>
          <p:nvPr>
            <p:ph type="title"/>
          </p:nvPr>
        </p:nvSpPr>
        <p:spPr/>
        <p:txBody>
          <a:bodyPr/>
          <a:lstStyle/>
          <a:p>
            <a:pPr algn="ctr"/>
            <a:r>
              <a:rPr lang="en-IN" b="1" dirty="0"/>
              <a:t>Literature Review</a:t>
            </a:r>
          </a:p>
        </p:txBody>
      </p:sp>
      <p:sp>
        <p:nvSpPr>
          <p:cNvPr id="3" name="Content Placeholder 2">
            <a:extLst>
              <a:ext uri="{FF2B5EF4-FFF2-40B4-BE49-F238E27FC236}">
                <a16:creationId xmlns:a16="http://schemas.microsoft.com/office/drawing/2014/main" id="{4FFD0127-94CC-C675-ECB4-133F5D89B841}"/>
              </a:ext>
            </a:extLst>
          </p:cNvPr>
          <p:cNvSpPr>
            <a:spLocks noGrp="1"/>
          </p:cNvSpPr>
          <p:nvPr>
            <p:ph idx="1"/>
          </p:nvPr>
        </p:nvSpPr>
        <p:spPr/>
        <p:txBody>
          <a:bodyPr>
            <a:normAutofit fontScale="62500" lnSpcReduction="20000"/>
          </a:bodyPr>
          <a:lstStyle/>
          <a:p>
            <a:pPr marL="0" indent="0">
              <a:buNone/>
            </a:pPr>
            <a:r>
              <a:rPr lang="en-IN" b="1" dirty="0"/>
              <a:t>1. Introduction to AKI and its Clinical Impact</a:t>
            </a:r>
          </a:p>
          <a:p>
            <a:r>
              <a:rPr lang="en-IN" dirty="0"/>
              <a:t>Acute Kidney Injury (AKI) is a sudden decline in renal function, commonly observed in critically ill hospitalized patients. It affects approximately </a:t>
            </a:r>
            <a:r>
              <a:rPr lang="en-IN" b="1" dirty="0"/>
              <a:t>10–20% of hospitalized individuals</a:t>
            </a:r>
            <a:r>
              <a:rPr lang="en-IN" dirty="0"/>
              <a:t>, with significantly higher incidence in intensive care settings. AKI is associated with </a:t>
            </a:r>
            <a:r>
              <a:rPr lang="en-IN" b="1" dirty="0"/>
              <a:t>increased mortality</a:t>
            </a:r>
            <a:r>
              <a:rPr lang="en-IN" dirty="0"/>
              <a:t>, </a:t>
            </a:r>
            <a:r>
              <a:rPr lang="en-IN" b="1" dirty="0"/>
              <a:t>longer hospital stays</a:t>
            </a:r>
            <a:r>
              <a:rPr lang="en-IN" dirty="0"/>
              <a:t>, and </a:t>
            </a:r>
            <a:r>
              <a:rPr lang="en-IN" b="1" dirty="0"/>
              <a:t>higher healthcare costs</a:t>
            </a:r>
            <a:r>
              <a:rPr lang="en-IN" dirty="0"/>
              <a:t>. Early identification is critical to initiate preventive or therapeutic measures, yet AKI often goes undetected until significant damage occurs.</a:t>
            </a:r>
          </a:p>
          <a:p>
            <a:pPr lvl="1"/>
            <a:r>
              <a:rPr lang="en-IN" dirty="0"/>
              <a:t>Kellum JA, </a:t>
            </a:r>
            <a:r>
              <a:rPr lang="en-IN" dirty="0" err="1"/>
              <a:t>Lameire</a:t>
            </a:r>
            <a:r>
              <a:rPr lang="en-IN" dirty="0"/>
              <a:t> N. Diagnosis, evaluation, and management of acute kidney injury: a KDIGO summary. </a:t>
            </a:r>
            <a:r>
              <a:rPr lang="en-IN" i="1" dirty="0"/>
              <a:t>Crit Care</a:t>
            </a:r>
            <a:r>
              <a:rPr lang="en-IN" dirty="0"/>
              <a:t>. 2013.</a:t>
            </a:r>
          </a:p>
          <a:p>
            <a:pPr lvl="1"/>
            <a:r>
              <a:rPr lang="en-IN" dirty="0"/>
              <a:t>Hoste EA et al. Epidemiology of AKI in critically ill patients. </a:t>
            </a:r>
            <a:r>
              <a:rPr lang="en-IN" i="1" dirty="0"/>
              <a:t>Kidney Int</a:t>
            </a:r>
            <a:r>
              <a:rPr lang="en-IN" dirty="0"/>
              <a:t>. 2015.</a:t>
            </a:r>
          </a:p>
          <a:p>
            <a:r>
              <a:rPr lang="en-IN" dirty="0"/>
              <a:t>Traditional detection methods rely on thresholds of serum creatinine or urine output, which are </a:t>
            </a:r>
            <a:r>
              <a:rPr lang="en-IN" b="1" dirty="0"/>
              <a:t>delayed indicators</a:t>
            </a:r>
            <a:r>
              <a:rPr lang="en-IN" dirty="0"/>
              <a:t>. This has led to increasing interest in the application of </a:t>
            </a:r>
            <a:r>
              <a:rPr lang="en-IN" b="1" dirty="0"/>
              <a:t>machine learning (ML)</a:t>
            </a:r>
            <a:r>
              <a:rPr lang="en-IN" dirty="0"/>
              <a:t> and </a:t>
            </a:r>
            <a:r>
              <a:rPr lang="en-IN" b="1" dirty="0"/>
              <a:t>deep learning (DL)</a:t>
            </a:r>
            <a:r>
              <a:rPr lang="en-IN" dirty="0"/>
              <a:t> to identify subtle patterns in clinical data for </a:t>
            </a:r>
            <a:r>
              <a:rPr lang="en-IN" b="1" dirty="0"/>
              <a:t>early AKI prediction</a:t>
            </a:r>
            <a:r>
              <a:rPr lang="en-IN" dirty="0"/>
              <a:t>.</a:t>
            </a:r>
          </a:p>
          <a:p>
            <a:pPr marL="0" indent="0">
              <a:buNone/>
            </a:pPr>
            <a:r>
              <a:rPr lang="en-IN" b="1" dirty="0"/>
              <a:t>2. Use of Electronic Health Records and Synthetic Data</a:t>
            </a:r>
          </a:p>
          <a:p>
            <a:r>
              <a:rPr lang="en-IN" dirty="0"/>
              <a:t>The adoption of </a:t>
            </a:r>
            <a:r>
              <a:rPr lang="en-IN" b="1" dirty="0"/>
              <a:t>Electronic Health Records (EHRs)</a:t>
            </a:r>
            <a:r>
              <a:rPr lang="en-IN" dirty="0"/>
              <a:t> has enabled the large-scale analysis of patient data for predictive </a:t>
            </a:r>
            <a:r>
              <a:rPr lang="en-IN" dirty="0" err="1"/>
              <a:t>modeling</a:t>
            </a:r>
            <a:r>
              <a:rPr lang="en-IN" dirty="0"/>
              <a:t>. Notably, the </a:t>
            </a:r>
            <a:r>
              <a:rPr lang="en-IN" b="1" dirty="0"/>
              <a:t>MIMIC-III</a:t>
            </a:r>
            <a:r>
              <a:rPr lang="en-IN" dirty="0"/>
              <a:t> dataset has served as a foundational source in many AKI-related studies. To preserve privacy and allow experimentation, researchers have also turned to </a:t>
            </a:r>
            <a:r>
              <a:rPr lang="en-IN" b="1" dirty="0"/>
              <a:t>synthetic data generation tools</a:t>
            </a:r>
            <a:r>
              <a:rPr lang="en-IN" dirty="0"/>
              <a:t> like </a:t>
            </a:r>
            <a:r>
              <a:rPr lang="en-IN" b="1" dirty="0"/>
              <a:t>Synthea</a:t>
            </a:r>
            <a:r>
              <a:rPr lang="en-IN" dirty="0"/>
              <a:t>, which simulate realistic patient trajectories. </a:t>
            </a:r>
          </a:p>
          <a:p>
            <a:r>
              <a:rPr lang="en-IN" dirty="0"/>
              <a:t>Studies such as </a:t>
            </a:r>
            <a:r>
              <a:rPr lang="en-IN" b="1" dirty="0"/>
              <a:t>Goncalves et al. (2020) </a:t>
            </a:r>
            <a:r>
              <a:rPr lang="en-IN" dirty="0"/>
              <a:t>demonstrated that synthetic datasets, when well-structured, can serve as effective stand-ins for model development.</a:t>
            </a:r>
          </a:p>
          <a:p>
            <a:endParaRPr lang="en-IN" dirty="0"/>
          </a:p>
          <a:p>
            <a:endParaRPr lang="en-IN" dirty="0"/>
          </a:p>
        </p:txBody>
      </p:sp>
      <p:sp>
        <p:nvSpPr>
          <p:cNvPr id="4" name="Slide Number Placeholder 3">
            <a:extLst>
              <a:ext uri="{FF2B5EF4-FFF2-40B4-BE49-F238E27FC236}">
                <a16:creationId xmlns:a16="http://schemas.microsoft.com/office/drawing/2014/main" id="{83598C19-12FF-93CD-1A13-6656FEB266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F18A7CA-D479-1F38-D42B-8693EA929C8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You are not allowed to add slides to this presentation</a:t>
            </a: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658923-7D11-28BE-64AF-0F2FBBF834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5021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F570-D2E1-48BB-E6D1-50379CB12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30C8E-94FB-7B14-DFE6-B63A66DF1221}"/>
              </a:ext>
            </a:extLst>
          </p:cNvPr>
          <p:cNvSpPr>
            <a:spLocks noGrp="1"/>
          </p:cNvSpPr>
          <p:nvPr>
            <p:ph type="title"/>
          </p:nvPr>
        </p:nvSpPr>
        <p:spPr/>
        <p:txBody>
          <a:bodyPr/>
          <a:lstStyle/>
          <a:p>
            <a:pPr algn="ctr"/>
            <a:r>
              <a:rPr lang="en-IN" b="1" dirty="0"/>
              <a:t>Literature Review</a:t>
            </a:r>
          </a:p>
        </p:txBody>
      </p:sp>
      <p:sp>
        <p:nvSpPr>
          <p:cNvPr id="3" name="Content Placeholder 2">
            <a:extLst>
              <a:ext uri="{FF2B5EF4-FFF2-40B4-BE49-F238E27FC236}">
                <a16:creationId xmlns:a16="http://schemas.microsoft.com/office/drawing/2014/main" id="{C5DCDD6A-1DCB-0332-840F-0697A76B4EDB}"/>
              </a:ext>
            </a:extLst>
          </p:cNvPr>
          <p:cNvSpPr>
            <a:spLocks noGrp="1"/>
          </p:cNvSpPr>
          <p:nvPr>
            <p:ph idx="1"/>
          </p:nvPr>
        </p:nvSpPr>
        <p:spPr/>
        <p:txBody>
          <a:bodyPr>
            <a:normAutofit fontScale="62500" lnSpcReduction="20000"/>
          </a:bodyPr>
          <a:lstStyle/>
          <a:p>
            <a:pPr marL="0" indent="0">
              <a:buNone/>
            </a:pPr>
            <a:r>
              <a:rPr lang="en-IN" b="1" dirty="0"/>
              <a:t>3. Support Vector Machine (SVM) in AKI Prediction</a:t>
            </a:r>
          </a:p>
          <a:p>
            <a:r>
              <a:rPr lang="en-IN" dirty="0"/>
              <a:t>Support Vector Machines are classical ML models that perform well on structured, tabular data. SVMs are particularly effective in </a:t>
            </a:r>
            <a:r>
              <a:rPr lang="en-IN" b="1" dirty="0"/>
              <a:t>binary classification</a:t>
            </a:r>
            <a:r>
              <a:rPr lang="en-IN" dirty="0"/>
              <a:t> and are robust to </a:t>
            </a:r>
            <a:r>
              <a:rPr lang="en-IN" b="1" dirty="0"/>
              <a:t>small and medium-sized datasets</a:t>
            </a:r>
            <a:r>
              <a:rPr lang="en-IN" dirty="0"/>
              <a:t>.</a:t>
            </a:r>
          </a:p>
          <a:p>
            <a:pPr lvl="1"/>
            <a:r>
              <a:rPr lang="en-IN" b="1" dirty="0"/>
              <a:t>Robu R (2019)</a:t>
            </a:r>
            <a:r>
              <a:rPr lang="en-IN" dirty="0"/>
              <a:t> provided an accessible introduction to SVMs and emphasized their effectiveness in </a:t>
            </a:r>
            <a:r>
              <a:rPr lang="en-IN" b="1" dirty="0"/>
              <a:t>high-dimensional medical datasets</a:t>
            </a:r>
            <a:r>
              <a:rPr lang="en-IN" dirty="0"/>
              <a:t>.</a:t>
            </a:r>
          </a:p>
          <a:p>
            <a:pPr lvl="1"/>
            <a:r>
              <a:rPr lang="en-IN" b="1" dirty="0" err="1"/>
              <a:t>Tomasev</a:t>
            </a:r>
            <a:r>
              <a:rPr lang="en-IN" b="1" dirty="0"/>
              <a:t> et al. (Nature, 2019)</a:t>
            </a:r>
            <a:r>
              <a:rPr lang="en-IN" dirty="0"/>
              <a:t> applied various ML models (including SVM) on EHR data and achieved early AKI detection in ICU patients.</a:t>
            </a:r>
          </a:p>
          <a:p>
            <a:pPr lvl="1"/>
            <a:r>
              <a:rPr lang="en-IN" dirty="0"/>
              <a:t>In AKI studies, SVMs have shown decent performance when trained on </a:t>
            </a:r>
            <a:r>
              <a:rPr lang="en-IN" b="1" dirty="0"/>
              <a:t>flattened clinical features</a:t>
            </a:r>
            <a:r>
              <a:rPr lang="en-IN" dirty="0"/>
              <a:t>, such as lab values and vitals aggregated over time (e.g., via mean or max).</a:t>
            </a:r>
          </a:p>
          <a:p>
            <a:pPr marL="0" indent="0">
              <a:buNone/>
            </a:pPr>
            <a:r>
              <a:rPr lang="en-IN" b="1" dirty="0"/>
              <a:t>4. LSTM for Temporal Pattern Recognition in Clinical Data</a:t>
            </a:r>
          </a:p>
          <a:p>
            <a:r>
              <a:rPr lang="en-IN" dirty="0"/>
              <a:t>Long Short-Term Memory (LSTM) networks are a class of </a:t>
            </a:r>
            <a:r>
              <a:rPr lang="en-IN" b="1" dirty="0"/>
              <a:t>Recurrent Neural Networks (RNNs)</a:t>
            </a:r>
            <a:r>
              <a:rPr lang="en-IN" dirty="0"/>
              <a:t> designed to learn long-range dependencies in sequential data. In healthcare, LSTMs have been widely used for </a:t>
            </a:r>
            <a:r>
              <a:rPr lang="en-IN" b="1" dirty="0"/>
              <a:t>time-series </a:t>
            </a:r>
            <a:r>
              <a:rPr lang="en-IN" b="1" dirty="0" err="1"/>
              <a:t>modeling</a:t>
            </a:r>
            <a:r>
              <a:rPr lang="en-IN" dirty="0"/>
              <a:t> of EHR data.</a:t>
            </a:r>
          </a:p>
          <a:p>
            <a:pPr lvl="1"/>
            <a:r>
              <a:rPr lang="en-IN" b="1" dirty="0"/>
              <a:t>Huang et al. (2020</a:t>
            </a:r>
            <a:r>
              <a:rPr lang="en-IN" dirty="0"/>
              <a:t>) applied LSTMs on ICU datasets and reported significant improvement in </a:t>
            </a:r>
            <a:r>
              <a:rPr lang="en-IN" b="1" dirty="0"/>
              <a:t>early detection of AKI</a:t>
            </a:r>
            <a:r>
              <a:rPr lang="en-IN" dirty="0"/>
              <a:t>, especially when vital signs and labs were recorded at high temporal resolution.</a:t>
            </a:r>
          </a:p>
          <a:p>
            <a:pPr lvl="1"/>
            <a:r>
              <a:rPr lang="en-IN" b="1" dirty="0"/>
              <a:t>Olah (2015) </a:t>
            </a:r>
            <a:r>
              <a:rPr lang="en-IN" dirty="0"/>
              <a:t>provided an intuitive explanation of how LSTMs maintain memory across time steps, making them ideal for monitoring </a:t>
            </a:r>
            <a:r>
              <a:rPr lang="en-IN" b="1" dirty="0"/>
              <a:t>progressive physiological changes</a:t>
            </a:r>
            <a:r>
              <a:rPr lang="en-IN" dirty="0"/>
              <a:t>.</a:t>
            </a:r>
          </a:p>
          <a:p>
            <a:r>
              <a:rPr lang="en-IN" dirty="0"/>
              <a:t>LSTMs excel in situations where </a:t>
            </a:r>
            <a:r>
              <a:rPr lang="en-IN" b="1" dirty="0"/>
              <a:t>multi-variable trends over time</a:t>
            </a:r>
            <a:r>
              <a:rPr lang="en-IN" dirty="0"/>
              <a:t> contribute to outcomes like AKI. They are especially useful for </a:t>
            </a:r>
            <a:r>
              <a:rPr lang="en-IN" b="1" dirty="0"/>
              <a:t>continuous monitoring systems</a:t>
            </a:r>
            <a:r>
              <a:rPr lang="en-IN" dirty="0"/>
              <a:t> that generate real-time risk scores.</a:t>
            </a:r>
          </a:p>
        </p:txBody>
      </p:sp>
      <p:sp>
        <p:nvSpPr>
          <p:cNvPr id="4" name="Slide Number Placeholder 3">
            <a:extLst>
              <a:ext uri="{FF2B5EF4-FFF2-40B4-BE49-F238E27FC236}">
                <a16:creationId xmlns:a16="http://schemas.microsoft.com/office/drawing/2014/main" id="{2C816380-8B9D-A8AB-A563-2A2A84E6BC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4AF8D95-C700-D263-4F1F-FB1C7DD7B0E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You are not allowed to add slides to this presentation</a:t>
            </a: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8A28E7A-B9DF-B34B-21EB-52F9E625E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3634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r>
              <a:rPr lang="en-IN" dirty="0"/>
              <a:t>To design and implement a machine learning model that accurately </a:t>
            </a:r>
            <a:r>
              <a:rPr lang="en-IN" b="1" dirty="0"/>
              <a:t>predicts the risk of Acute Kidney Injury (AKI)</a:t>
            </a:r>
            <a:r>
              <a:rPr lang="en-IN" dirty="0"/>
              <a:t> in patients during their hospital stay.</a:t>
            </a:r>
          </a:p>
          <a:p>
            <a:r>
              <a:rPr lang="en-IN" dirty="0"/>
              <a:t>The model aims to </a:t>
            </a:r>
            <a:r>
              <a:rPr lang="en-IN" b="1" dirty="0"/>
              <a:t>support early detection</a:t>
            </a:r>
            <a:r>
              <a:rPr lang="en-IN" dirty="0"/>
              <a:t>, allowing clinicians to initiate </a:t>
            </a:r>
            <a:r>
              <a:rPr lang="en-IN" b="1" dirty="0"/>
              <a:t>timely interventions</a:t>
            </a:r>
            <a:r>
              <a:rPr lang="en-IN" dirty="0"/>
              <a:t> and improve patient outcomes through </a:t>
            </a:r>
            <a:r>
              <a:rPr lang="en-IN" b="1" dirty="0"/>
              <a:t>proactive management</a:t>
            </a:r>
            <a:r>
              <a:rPr lang="en-IN" dirty="0"/>
              <a:t>.</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825624"/>
            <a:ext cx="10515600" cy="4530725"/>
          </a:xfrm>
        </p:spPr>
        <p:txBody>
          <a:bodyPr>
            <a:noAutofit/>
          </a:bodyPr>
          <a:lstStyle/>
          <a:p>
            <a:pPr marL="0" indent="0">
              <a:lnSpc>
                <a:spcPct val="100000"/>
              </a:lnSpc>
              <a:buNone/>
            </a:pPr>
            <a:r>
              <a:rPr lang="en-IN" sz="1600" b="1" dirty="0"/>
              <a:t>Study Type</a:t>
            </a:r>
            <a:r>
              <a:rPr lang="en-IN" sz="1600" dirty="0"/>
              <a:t>: Retrospective study using synthetic data (500 patients)</a:t>
            </a:r>
            <a:br>
              <a:rPr lang="en-IN" sz="1600" dirty="0"/>
            </a:br>
            <a:r>
              <a:rPr lang="en-IN" sz="1600" b="1" dirty="0"/>
              <a:t>Sampling</a:t>
            </a:r>
            <a:r>
              <a:rPr lang="en-IN" sz="1600" dirty="0"/>
              <a:t>: Vitals and labs every 12 hrs over 3 days (6 time steps)</a:t>
            </a:r>
            <a:br>
              <a:rPr lang="en-IN" sz="1600" dirty="0"/>
            </a:br>
            <a:r>
              <a:rPr lang="en-IN" sz="1600" b="1" dirty="0"/>
              <a:t>Features</a:t>
            </a:r>
            <a:r>
              <a:rPr lang="en-IN" sz="1600" dirty="0"/>
              <a:t>: 5 per step (e.g., BP, WBC, Creatinine, Temp, HR)</a:t>
            </a:r>
            <a:br>
              <a:rPr lang="en-IN" sz="1600" dirty="0"/>
            </a:br>
            <a:r>
              <a:rPr lang="en-IN" sz="1600" b="1" dirty="0"/>
              <a:t>Label</a:t>
            </a:r>
            <a:r>
              <a:rPr lang="en-IN" sz="1600" dirty="0"/>
              <a:t>: 1 = AKI in next 12 hrs, 0 = No AKI</a:t>
            </a:r>
          </a:p>
          <a:p>
            <a:pPr marL="0" indent="0">
              <a:spcBef>
                <a:spcPts val="0"/>
              </a:spcBef>
              <a:buNone/>
            </a:pPr>
            <a:r>
              <a:rPr lang="en-IN" sz="1600" b="1" dirty="0"/>
              <a:t>Data Features: </a:t>
            </a:r>
            <a:r>
              <a:rPr lang="en-IN" sz="1600" dirty="0"/>
              <a:t>For the purpose of model demonstration, a synthetic patient dataset was created based on vital signs and                                                     lab parameters inspired by MIMIC-III structure and simulated using Synthea logic. This approach enables safe testing without compromising patient confidentiality.</a:t>
            </a:r>
          </a:p>
          <a:p>
            <a:r>
              <a:rPr lang="en-IN" sz="1600" b="1" dirty="0"/>
              <a:t>Preprocessing</a:t>
            </a:r>
            <a:endParaRPr lang="en-IN" sz="1600" dirty="0"/>
          </a:p>
          <a:p>
            <a:pPr marL="0" indent="0">
              <a:lnSpc>
                <a:spcPct val="100000"/>
              </a:lnSpc>
              <a:spcBef>
                <a:spcPts val="0"/>
              </a:spcBef>
              <a:buNone/>
            </a:pPr>
            <a:r>
              <a:rPr lang="en-IN" sz="1600" dirty="0"/>
              <a:t>	Handled missing values (forward fill/median)</a:t>
            </a:r>
          </a:p>
          <a:p>
            <a:pPr marL="0" indent="0">
              <a:lnSpc>
                <a:spcPct val="100000"/>
              </a:lnSpc>
              <a:spcBef>
                <a:spcPts val="0"/>
              </a:spcBef>
              <a:buNone/>
            </a:pPr>
            <a:r>
              <a:rPr lang="en-IN" sz="1600" dirty="0"/>
              <a:t>	Normalized data (Z-score)</a:t>
            </a:r>
          </a:p>
          <a:p>
            <a:pPr marL="0" indent="0">
              <a:lnSpc>
                <a:spcPct val="100000"/>
              </a:lnSpc>
              <a:spcBef>
                <a:spcPts val="0"/>
              </a:spcBef>
              <a:buNone/>
            </a:pPr>
            <a:r>
              <a:rPr lang="en-IN" sz="1600" b="1" dirty="0"/>
              <a:t>	SVM</a:t>
            </a:r>
            <a:r>
              <a:rPr lang="en-IN" sz="1600" dirty="0"/>
              <a:t>: flattened data (6×5 = 30 features)</a:t>
            </a:r>
          </a:p>
          <a:p>
            <a:pPr marL="0" indent="0">
              <a:lnSpc>
                <a:spcPct val="100000"/>
              </a:lnSpc>
              <a:spcBef>
                <a:spcPts val="0"/>
              </a:spcBef>
              <a:buNone/>
            </a:pPr>
            <a:r>
              <a:rPr lang="en-IN" sz="1600" b="1" dirty="0"/>
              <a:t>	LSTM</a:t>
            </a:r>
            <a:r>
              <a:rPr lang="en-IN" sz="1600" dirty="0"/>
              <a:t>: used full sequential time-series format</a:t>
            </a:r>
          </a:p>
          <a:p>
            <a:pPr>
              <a:spcBef>
                <a:spcPts val="400"/>
              </a:spcBef>
            </a:pPr>
            <a:r>
              <a:rPr lang="en-IN" sz="1600" b="1" dirty="0"/>
              <a:t>Models</a:t>
            </a:r>
            <a:endParaRPr lang="en-IN" sz="1600" dirty="0"/>
          </a:p>
          <a:p>
            <a:pPr marL="0" indent="0">
              <a:lnSpc>
                <a:spcPct val="100000"/>
              </a:lnSpc>
              <a:spcBef>
                <a:spcPts val="0"/>
              </a:spcBef>
              <a:buNone/>
            </a:pPr>
            <a:r>
              <a:rPr lang="en-IN" sz="1600" b="1" dirty="0"/>
              <a:t>	SVM</a:t>
            </a:r>
            <a:r>
              <a:rPr lang="en-IN" sz="1600" dirty="0"/>
              <a:t>: Simple, fast, uses flattened input</a:t>
            </a:r>
          </a:p>
          <a:p>
            <a:pPr marL="0" indent="0">
              <a:lnSpc>
                <a:spcPct val="100000"/>
              </a:lnSpc>
              <a:spcBef>
                <a:spcPts val="0"/>
              </a:spcBef>
              <a:buNone/>
            </a:pPr>
            <a:r>
              <a:rPr lang="en-IN" sz="1600" b="1" dirty="0"/>
              <a:t>	LSTM</a:t>
            </a:r>
            <a:r>
              <a:rPr lang="en-IN" sz="1600" dirty="0"/>
              <a:t>: Captures patterns over time, better for sequences</a:t>
            </a:r>
          </a:p>
          <a:p>
            <a:pPr>
              <a:spcBef>
                <a:spcPts val="400"/>
              </a:spcBef>
            </a:pPr>
            <a:r>
              <a:rPr lang="en-IN" sz="1600" b="1" dirty="0"/>
              <a:t>Evaluation</a:t>
            </a:r>
            <a:endParaRPr lang="en-IN" sz="1600" dirty="0"/>
          </a:p>
          <a:p>
            <a:pPr marL="0" indent="0">
              <a:lnSpc>
                <a:spcPct val="100000"/>
              </a:lnSpc>
              <a:spcBef>
                <a:spcPts val="0"/>
              </a:spcBef>
              <a:buNone/>
            </a:pPr>
            <a:r>
              <a:rPr lang="en-IN" sz="1600" dirty="0"/>
              <a:t>	80% training, 20% testing</a:t>
            </a:r>
          </a:p>
          <a:p>
            <a:pPr marL="0" indent="0">
              <a:lnSpc>
                <a:spcPct val="100000"/>
              </a:lnSpc>
              <a:spcBef>
                <a:spcPts val="0"/>
              </a:spcBef>
              <a:buNone/>
            </a:pPr>
            <a:r>
              <a:rPr lang="en-IN" sz="1600" dirty="0"/>
              <a:t>	Metrics used: Accuracy, Precision, Recall, F1 Score</a:t>
            </a:r>
            <a:endParaRPr lang="en-US" sz="16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indent="0">
              <a:buNone/>
            </a:pPr>
            <a:r>
              <a:rPr lang="en-US" dirty="0"/>
              <a:t>LSTM Model:</a:t>
            </a:r>
          </a:p>
          <a:p>
            <a:pPr lvl="1"/>
            <a:r>
              <a:rPr lang="en-IN" sz="2000" dirty="0"/>
              <a:t>Prepare Time-Series Data</a:t>
            </a:r>
          </a:p>
          <a:p>
            <a:pPr lvl="1"/>
            <a:r>
              <a:rPr lang="en-IN" sz="2000" dirty="0"/>
              <a:t>Build the LSTM Model (with </a:t>
            </a:r>
            <a:r>
              <a:rPr lang="en-IN" sz="2000" dirty="0" err="1"/>
              <a:t>Keras</a:t>
            </a:r>
            <a:r>
              <a:rPr lang="en-IN" sz="2000" dirty="0"/>
              <a:t>/TensorFlow)</a:t>
            </a:r>
          </a:p>
          <a:p>
            <a:pPr lvl="1"/>
            <a:r>
              <a:rPr lang="en-IN" sz="2000" dirty="0"/>
              <a:t>Train the Model</a:t>
            </a:r>
          </a:p>
          <a:p>
            <a:pPr lvl="1"/>
            <a:r>
              <a:rPr lang="en-IN" sz="2000" dirty="0"/>
              <a:t>Evaluate the Model</a:t>
            </a:r>
          </a:p>
          <a:p>
            <a:pPr lvl="1"/>
            <a:r>
              <a:rPr lang="en-IN" sz="2000" dirty="0"/>
              <a:t>Strengths:</a:t>
            </a:r>
          </a:p>
          <a:p>
            <a:pPr lvl="2"/>
            <a:r>
              <a:rPr lang="en-IN" sz="1600" dirty="0"/>
              <a:t>AKI develops gradually; LSTM captures trends</a:t>
            </a:r>
          </a:p>
          <a:p>
            <a:pPr lvl="2"/>
            <a:r>
              <a:rPr lang="en-IN" sz="1600" dirty="0"/>
              <a:t>LSTM can handle patients with more/less data points</a:t>
            </a:r>
          </a:p>
          <a:p>
            <a:pPr lvl="2"/>
            <a:r>
              <a:rPr lang="en-IN" sz="1600" dirty="0"/>
              <a:t>Multiple vital signs and labs can be used together</a:t>
            </a:r>
          </a:p>
          <a:p>
            <a:pPr lvl="2"/>
            <a:r>
              <a:rPr lang="en-IN" sz="1600" dirty="0"/>
              <a:t>An LSTM model can </a:t>
            </a:r>
            <a:r>
              <a:rPr lang="en-IN" sz="1600" b="1" dirty="0"/>
              <a:t>continuously monitor</a:t>
            </a:r>
            <a:r>
              <a:rPr lang="en-IN" sz="1600" dirty="0"/>
              <a:t> a patient’s condition.</a:t>
            </a:r>
          </a:p>
          <a:p>
            <a:pPr lvl="2"/>
            <a:r>
              <a:rPr lang="en-IN" sz="1600" dirty="0"/>
              <a:t>If risk score &gt; threshold (e.g., 0.7), raise an </a:t>
            </a:r>
            <a:r>
              <a:rPr lang="en-IN" sz="1600" b="1" dirty="0"/>
              <a:t>early warning alert</a:t>
            </a:r>
            <a:r>
              <a:rPr lang="en-IN" sz="1600" dirty="0"/>
              <a:t> to doctors.</a:t>
            </a:r>
          </a:p>
          <a:p>
            <a:pPr lvl="2"/>
            <a:r>
              <a:rPr lang="en-IN" sz="1600" dirty="0"/>
              <a:t>Helps </a:t>
            </a:r>
            <a:r>
              <a:rPr lang="en-IN" sz="1600" b="1" dirty="0"/>
              <a:t>prevent AKI</a:t>
            </a:r>
            <a:r>
              <a:rPr lang="en-IN" sz="1600" dirty="0"/>
              <a:t> rather than just diagnose it.</a:t>
            </a:r>
            <a:endParaRPr lang="en-US" sz="1600" dirty="0"/>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TotalTime>
  <Words>2192</Words>
  <Application>Microsoft Macintosh PowerPoint</Application>
  <PresentationFormat>Widescreen</PresentationFormat>
  <Paragraphs>226</Paragraphs>
  <Slides>20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Predicting development of Acute Kidney Injury (AKI) during Inpatient Admission IIHMR</vt:lpstr>
      <vt:lpstr>Mentor Approval</vt:lpstr>
      <vt:lpstr>Introduction</vt:lpstr>
      <vt:lpstr>Introduction</vt:lpstr>
      <vt:lpstr>Literature Review</vt:lpstr>
      <vt:lpstr>Literature Review</vt:lpstr>
      <vt:lpstr>Objectives </vt:lpstr>
      <vt:lpstr>Methodology</vt:lpstr>
      <vt:lpstr>Methodology</vt:lpstr>
      <vt:lpstr>Methodology</vt:lpstr>
      <vt:lpstr>Results</vt:lpstr>
      <vt:lpstr>Results</vt:lpstr>
      <vt:lpstr>Results</vt:lpstr>
      <vt:lpstr>Discussion</vt:lpstr>
      <vt:lpstr>Discussion</vt:lpstr>
      <vt:lpstr>Conclusion</vt:lpstr>
      <vt:lpstr>References (Only Vancouver Style)</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Jha, ChandraMandan</cp:lastModifiedBy>
  <cp:revision>21</cp:revision>
  <dcterms:created xsi:type="dcterms:W3CDTF">2022-05-20T15:11:38Z</dcterms:created>
  <dcterms:modified xsi:type="dcterms:W3CDTF">2025-06-17T07:10:03Z</dcterms:modified>
</cp:coreProperties>
</file>