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66" r:id="rId3"/>
    <p:sldId id="257" r:id="rId4"/>
    <p:sldId id="259" r:id="rId5"/>
    <p:sldId id="260" r:id="rId6"/>
    <p:sldId id="261" r:id="rId7"/>
    <p:sldId id="269" r:id="rId8"/>
    <p:sldId id="270" r:id="rId9"/>
    <p:sldId id="264" r:id="rId10"/>
    <p:sldId id="273" r:id="rId11"/>
    <p:sldId id="274" r:id="rId12"/>
    <p:sldId id="276" r:id="rId13"/>
    <p:sldId id="277" r:id="rId14"/>
    <p:sldId id="282" r:id="rId15"/>
    <p:sldId id="281" r:id="rId16"/>
    <p:sldId id="285" r:id="rId17"/>
    <p:sldId id="286" r:id="rId18"/>
    <p:sldId id="287" r:id="rId19"/>
    <p:sldId id="271" r:id="rId20"/>
    <p:sldId id="288" r:id="rId21"/>
    <p:sldId id="289" r:id="rId22"/>
    <p:sldId id="258" r:id="rId23"/>
    <p:sldId id="26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82" autoAdjust="0"/>
    <p:restoredTop sz="94660"/>
  </p:normalViewPr>
  <p:slideViewPr>
    <p:cSldViewPr snapToGrid="0">
      <p:cViewPr varScale="1">
        <p:scale>
          <a:sx n="62" d="100"/>
          <a:sy n="62" d="100"/>
        </p:scale>
        <p:origin x="7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ersonal\SHEF\Proposal\Responses.csv.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800"/>
              <a:t>Gender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6C0-4A1A-AEB6-960311DDF11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6C0-4A1A-AEB6-960311DDF110}"/>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6C0-4A1A-AEB6-960311DDF110}"/>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A6C0-4A1A-AEB6-960311DDF110}"/>
              </c:ext>
            </c:extLst>
          </c:dPt>
          <c:dLbls>
            <c:dLbl>
              <c:idx val="2"/>
              <c:layout>
                <c:manualLayout>
                  <c:x val="-3.2710681255907884E-2"/>
                  <c:y val="-0.15212490745901161"/>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6C0-4A1A-AEB6-960311DDF110}"/>
                </c:ext>
              </c:extLst>
            </c:dLbl>
            <c:dLbl>
              <c:idx val="3"/>
              <c:layout>
                <c:manualLayout>
                  <c:x val="2.5162062504544527E-2"/>
                  <c:y val="-0.1521249074590116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6C0-4A1A-AEB6-960311DDF11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'Intro B'!$A$8:$A$11</c:f>
              <c:strCache>
                <c:ptCount val="4"/>
                <c:pt idx="0">
                  <c:v>Female</c:v>
                </c:pt>
                <c:pt idx="1">
                  <c:v>Male</c:v>
                </c:pt>
                <c:pt idx="2">
                  <c:v>Non-binary/Third gender</c:v>
                </c:pt>
                <c:pt idx="3">
                  <c:v>Prefer not to say</c:v>
                </c:pt>
              </c:strCache>
            </c:strRef>
          </c:cat>
          <c:val>
            <c:numRef>
              <c:f>'Intro B'!$B$8:$B$11</c:f>
              <c:numCache>
                <c:formatCode>General</c:formatCode>
                <c:ptCount val="4"/>
                <c:pt idx="0">
                  <c:v>53</c:v>
                </c:pt>
                <c:pt idx="1">
                  <c:v>91</c:v>
                </c:pt>
                <c:pt idx="2">
                  <c:v>1</c:v>
                </c:pt>
                <c:pt idx="3">
                  <c:v>1</c:v>
                </c:pt>
              </c:numCache>
            </c:numRef>
          </c:val>
          <c:extLst>
            <c:ext xmlns:c16="http://schemas.microsoft.com/office/drawing/2014/chart" uri="{C3380CC4-5D6E-409C-BE32-E72D297353CC}">
              <c16:uniqueId val="{00000008-A6C0-4A1A-AEB6-960311DDF11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62324505178367196"/>
          <c:y val="0.23671494048262726"/>
          <c:w val="0.3275139266155016"/>
          <c:h val="0.5400074864619812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r>
              <a:rPr lang="en-US" sz="1400"/>
              <a:t>Notifications from health apps in a week</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F4B-44E7-A293-78ED5B9AED9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F4B-44E7-A293-78ED5B9AED9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F4B-44E7-A293-78ED5B9AED9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F4B-44E7-A293-78ED5B9AED9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F4B-44E7-A293-78ED5B9AED9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1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C (A)'!$A$12:$A$16</c:f>
              <c:strCache>
                <c:ptCount val="5"/>
                <c:pt idx="0">
                  <c:v>1-5</c:v>
                </c:pt>
                <c:pt idx="1">
                  <c:v>06-10</c:v>
                </c:pt>
                <c:pt idx="2">
                  <c:v>11-20</c:v>
                </c:pt>
                <c:pt idx="3">
                  <c:v>More than 20</c:v>
                </c:pt>
                <c:pt idx="4">
                  <c:v>None</c:v>
                </c:pt>
              </c:strCache>
            </c:strRef>
          </c:cat>
          <c:val>
            <c:numRef>
              <c:f>'Sec C (A)'!$B$12:$B$16</c:f>
              <c:numCache>
                <c:formatCode>General</c:formatCode>
                <c:ptCount val="5"/>
                <c:pt idx="0">
                  <c:v>43</c:v>
                </c:pt>
                <c:pt idx="1">
                  <c:v>59</c:v>
                </c:pt>
                <c:pt idx="2">
                  <c:v>5</c:v>
                </c:pt>
                <c:pt idx="3">
                  <c:v>10</c:v>
                </c:pt>
                <c:pt idx="4">
                  <c:v>29</c:v>
                </c:pt>
              </c:numCache>
            </c:numRef>
          </c:val>
          <c:extLst>
            <c:ext xmlns:c16="http://schemas.microsoft.com/office/drawing/2014/chart" uri="{C3380CC4-5D6E-409C-BE32-E72D297353CC}">
              <c16:uniqueId val="{0000000A-0F4B-44E7-A293-78ED5B9AED9B}"/>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60692213473315837"/>
          <c:y val="0.42401975794692331"/>
          <c:w val="0.20418897637795275"/>
          <c:h val="0.3845527121609798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r>
              <a:rPr lang="en-US" sz="1400"/>
              <a:t>Response to health app notifications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032-4322-956D-0342E28D215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032-4322-956D-0342E28D215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032-4322-956D-0342E28D215E}"/>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032-4322-956D-0342E28D215E}"/>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032-4322-956D-0342E28D215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05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C (A)'!$A$20:$A$24</c:f>
              <c:strCache>
                <c:ptCount val="5"/>
                <c:pt idx="0">
                  <c:v>Check them immediately</c:v>
                </c:pt>
                <c:pt idx="1">
                  <c:v>Check them when convenient</c:v>
                </c:pt>
                <c:pt idx="2">
                  <c:v>Have disabled all health app notifications</c:v>
                </c:pt>
                <c:pt idx="3">
                  <c:v>Have disabled most health app notifications</c:v>
                </c:pt>
                <c:pt idx="4">
                  <c:v>Ignore most of them</c:v>
                </c:pt>
              </c:strCache>
            </c:strRef>
          </c:cat>
          <c:val>
            <c:numRef>
              <c:f>'Sec C (A)'!$B$20:$B$24</c:f>
              <c:numCache>
                <c:formatCode>General</c:formatCode>
                <c:ptCount val="5"/>
                <c:pt idx="0">
                  <c:v>16</c:v>
                </c:pt>
                <c:pt idx="1">
                  <c:v>40</c:v>
                </c:pt>
                <c:pt idx="2">
                  <c:v>5</c:v>
                </c:pt>
                <c:pt idx="3">
                  <c:v>9</c:v>
                </c:pt>
                <c:pt idx="4">
                  <c:v>76</c:v>
                </c:pt>
              </c:numCache>
            </c:numRef>
          </c:val>
          <c:extLst>
            <c:ext xmlns:c16="http://schemas.microsoft.com/office/drawing/2014/chart" uri="{C3380CC4-5D6E-409C-BE32-E72D297353CC}">
              <c16:uniqueId val="{0000000A-5032-4322-956D-0342E28D215E}"/>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9208464566929131"/>
          <c:y val="0.15237824438611841"/>
          <c:w val="0.33291535433070868"/>
          <c:h val="0.7991557305336832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1" i="0" u="none" strike="noStrike" kern="1200" baseline="0">
                <a:solidFill>
                  <a:schemeClr val="dk1">
                    <a:lumMod val="75000"/>
                    <a:lumOff val="25000"/>
                  </a:schemeClr>
                </a:solidFill>
                <a:latin typeface="+mn-lt"/>
                <a:ea typeface="+mn-ea"/>
                <a:cs typeface="+mn-cs"/>
              </a:defRPr>
            </a:pPr>
            <a:r>
              <a:rPr lang="en-US"/>
              <a:t> Felt the need to take a break from using health apps/websites</a:t>
            </a:r>
          </a:p>
        </c:rich>
      </c:tx>
      <c:layout>
        <c:manualLayout>
          <c:xMode val="edge"/>
          <c:yMode val="edge"/>
          <c:x val="0.13008846359647935"/>
          <c:y val="6.4814814814814811E-2"/>
        </c:manualLayout>
      </c:layout>
      <c:overlay val="0"/>
      <c:spPr>
        <a:noFill/>
        <a:ln>
          <a:noFill/>
        </a:ln>
        <a:effectLst/>
      </c:spPr>
      <c:txPr>
        <a:bodyPr rot="0" spcFirstLastPara="1" vertOverflow="ellipsis" vert="horz" wrap="square" anchor="ctr" anchorCtr="1"/>
        <a:lstStyle/>
        <a:p>
          <a:pPr>
            <a:defRPr sz="126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9CD-4289-9B3D-3B70E61B9E4F}"/>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9CD-4289-9B3D-3B70E61B9E4F}"/>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9CD-4289-9B3D-3B70E61B9E4F}"/>
              </c:ext>
            </c:extLst>
          </c:dPt>
          <c:dPt>
            <c:idx val="3"/>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39CD-4289-9B3D-3B70E61B9E4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05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C (A)'!$A$37:$A$40</c:f>
              <c:strCache>
                <c:ptCount val="4"/>
                <c:pt idx="0">
                  <c:v>No, never</c:v>
                </c:pt>
                <c:pt idx="1">
                  <c:v>Not applicable</c:v>
                </c:pt>
                <c:pt idx="2">
                  <c:v>Yes, frequently</c:v>
                </c:pt>
                <c:pt idx="3">
                  <c:v>Yes, occasionally</c:v>
                </c:pt>
              </c:strCache>
            </c:strRef>
          </c:cat>
          <c:val>
            <c:numRef>
              <c:f>'Sec C (A)'!$B$37:$B$40</c:f>
              <c:numCache>
                <c:formatCode>General</c:formatCode>
                <c:ptCount val="4"/>
                <c:pt idx="0">
                  <c:v>27</c:v>
                </c:pt>
                <c:pt idx="1">
                  <c:v>15</c:v>
                </c:pt>
                <c:pt idx="2">
                  <c:v>60</c:v>
                </c:pt>
                <c:pt idx="3">
                  <c:v>44</c:v>
                </c:pt>
              </c:numCache>
            </c:numRef>
          </c:val>
          <c:extLst>
            <c:ext xmlns:c16="http://schemas.microsoft.com/office/drawing/2014/chart" uri="{C3380CC4-5D6E-409C-BE32-E72D297353CC}">
              <c16:uniqueId val="{00000008-39CD-4289-9B3D-3B70E61B9E4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9988025954197211"/>
          <c:y val="0.39895997375328085"/>
          <c:w val="0.21813730294088823"/>
          <c:h val="0.3404593175853018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5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Using digital health platforms improved access to healthcare services.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'Sec D (A)'!$A$36:$A$40</c:f>
              <c:strCache>
                <c:ptCount val="5"/>
                <c:pt idx="0">
                  <c:v>No change</c:v>
                </c:pt>
                <c:pt idx="1">
                  <c:v>No, significantly worsened</c:v>
                </c:pt>
                <c:pt idx="2">
                  <c:v>No, somewhat worsened</c:v>
                </c:pt>
                <c:pt idx="3">
                  <c:v>Yes, significantly improved</c:v>
                </c:pt>
                <c:pt idx="4">
                  <c:v>Yes, somewhat improved</c:v>
                </c:pt>
              </c:strCache>
            </c:strRef>
          </c:cat>
          <c:val>
            <c:numRef>
              <c:f>'Sec D (A)'!$B$36:$B$40</c:f>
              <c:numCache>
                <c:formatCode>General</c:formatCode>
                <c:ptCount val="5"/>
                <c:pt idx="0">
                  <c:v>29</c:v>
                </c:pt>
                <c:pt idx="1">
                  <c:v>4</c:v>
                </c:pt>
                <c:pt idx="2">
                  <c:v>3</c:v>
                </c:pt>
                <c:pt idx="3">
                  <c:v>23</c:v>
                </c:pt>
                <c:pt idx="4">
                  <c:v>87</c:v>
                </c:pt>
              </c:numCache>
            </c:numRef>
          </c:val>
          <c:extLst>
            <c:ext xmlns:c16="http://schemas.microsoft.com/office/drawing/2014/chart" uri="{C3380CC4-5D6E-409C-BE32-E72D297353CC}">
              <c16:uniqueId val="{00000000-2C18-4481-8245-FB6104D04D5A}"/>
            </c:ext>
          </c:extLst>
        </c:ser>
        <c:dLbls>
          <c:dLblPos val="outEnd"/>
          <c:showLegendKey val="0"/>
          <c:showVal val="1"/>
          <c:showCatName val="0"/>
          <c:showSerName val="0"/>
          <c:showPercent val="0"/>
          <c:showBubbleSize val="0"/>
        </c:dLbls>
        <c:gapWidth val="182"/>
        <c:axId val="1568160783"/>
        <c:axId val="1568162703"/>
      </c:barChart>
      <c:catAx>
        <c:axId val="15681607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68162703"/>
        <c:crosses val="autoZero"/>
        <c:auto val="1"/>
        <c:lblAlgn val="ctr"/>
        <c:lblOffset val="100"/>
        <c:noMultiLvlLbl val="0"/>
      </c:catAx>
      <c:valAx>
        <c:axId val="1568162703"/>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68160783"/>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baseline="0">
                <a:solidFill>
                  <a:schemeClr val="dk1">
                    <a:lumMod val="75000"/>
                    <a:lumOff val="25000"/>
                  </a:schemeClr>
                </a:solidFill>
                <a:latin typeface="+mn-lt"/>
                <a:ea typeface="+mn-ea"/>
                <a:cs typeface="+mn-cs"/>
              </a:defRPr>
            </a:pPr>
            <a:r>
              <a:rPr lang="en-US"/>
              <a:t> Preference for one unified health platform rather than multiple apps</a:t>
            </a:r>
          </a:p>
        </c:rich>
      </c:tx>
      <c:overlay val="0"/>
      <c:spPr>
        <a:noFill/>
        <a:ln>
          <a:noFill/>
        </a:ln>
        <a:effectLst/>
      </c:spPr>
      <c:txPr>
        <a:bodyPr rot="0" spcFirstLastPara="1" vertOverflow="ellipsis" vert="horz" wrap="square" anchor="ctr" anchorCtr="1"/>
        <a:lstStyle/>
        <a:p>
          <a:pPr>
            <a:defRPr sz="144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B92-4A44-AC51-090B84A2367B}"/>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B92-4A44-AC51-090B84A2367B}"/>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B92-4A44-AC51-090B84A2367B}"/>
              </c:ext>
            </c:extLst>
          </c:dPt>
          <c:dPt>
            <c:idx val="3"/>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B92-4A44-AC51-090B84A2367B}"/>
              </c:ext>
            </c:extLst>
          </c:dPt>
          <c:dPt>
            <c:idx val="4"/>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B92-4A44-AC51-090B84A2367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D (A)'!$A$53:$A$57</c:f>
              <c:strCache>
                <c:ptCount val="5"/>
                <c:pt idx="0">
                  <c:v>No preference</c:v>
                </c:pt>
                <c:pt idx="1">
                  <c:v>Somewhat prefer specialized apps</c:v>
                </c:pt>
                <c:pt idx="2">
                  <c:v>Somewhat prefer unified platform</c:v>
                </c:pt>
                <c:pt idx="3">
                  <c:v>Strongly prefer specialized apps</c:v>
                </c:pt>
                <c:pt idx="4">
                  <c:v>Strongly prefer unified platform</c:v>
                </c:pt>
              </c:strCache>
            </c:strRef>
          </c:cat>
          <c:val>
            <c:numRef>
              <c:f>'Sec D (A)'!$B$53:$B$57</c:f>
              <c:numCache>
                <c:formatCode>General</c:formatCode>
                <c:ptCount val="5"/>
                <c:pt idx="0">
                  <c:v>37</c:v>
                </c:pt>
                <c:pt idx="1">
                  <c:v>6</c:v>
                </c:pt>
                <c:pt idx="2">
                  <c:v>27</c:v>
                </c:pt>
                <c:pt idx="3">
                  <c:v>2</c:v>
                </c:pt>
                <c:pt idx="4">
                  <c:v>74</c:v>
                </c:pt>
              </c:numCache>
            </c:numRef>
          </c:val>
          <c:extLst>
            <c:ext xmlns:c16="http://schemas.microsoft.com/office/drawing/2014/chart" uri="{C3380CC4-5D6E-409C-BE32-E72D297353CC}">
              <c16:uniqueId val="{0000000A-2B92-4A44-AC51-090B84A2367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2689691231250633"/>
          <c:y val="0.2423965087440787"/>
          <c:w val="0.28852950029472324"/>
          <c:h val="0.6945948013694700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Government should regulate the number of health apps to prevent digital overload</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3-D23A-4E03-B9EE-F19460F637D2}"/>
              </c:ext>
            </c:extLst>
          </c:dPt>
          <c:dPt>
            <c:idx val="1"/>
            <c:invertIfNegative val="0"/>
            <c:bubble3D val="0"/>
            <c:spPr>
              <a:solidFill>
                <a:schemeClr val="bg2">
                  <a:lumMod val="50000"/>
                </a:schemeClr>
              </a:solidFill>
              <a:ln>
                <a:noFill/>
              </a:ln>
              <a:effectLst/>
            </c:spPr>
            <c:extLst>
              <c:ext xmlns:c16="http://schemas.microsoft.com/office/drawing/2014/chart" uri="{C3380CC4-5D6E-409C-BE32-E72D297353CC}">
                <c16:uniqueId val="{00000002-D23A-4E03-B9EE-F19460F637D2}"/>
              </c:ext>
            </c:extLst>
          </c:dPt>
          <c:dPt>
            <c:idx val="3"/>
            <c:invertIfNegative val="0"/>
            <c:bubble3D val="0"/>
            <c:spPr>
              <a:solidFill>
                <a:schemeClr val="accent4">
                  <a:lumMod val="75000"/>
                </a:schemeClr>
              </a:solidFill>
              <a:ln>
                <a:noFill/>
              </a:ln>
              <a:effectLst/>
            </c:spPr>
            <c:extLst>
              <c:ext xmlns:c16="http://schemas.microsoft.com/office/drawing/2014/chart" uri="{C3380CC4-5D6E-409C-BE32-E72D297353CC}">
                <c16:uniqueId val="{00000001-D23A-4E03-B9EE-F19460F637D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'Sec F (A)'!$A$16:$A$19</c:f>
              <c:strCache>
                <c:ptCount val="4"/>
                <c:pt idx="0">
                  <c:v>No opinion</c:v>
                </c:pt>
                <c:pt idx="1">
                  <c:v>No, market should determine availability</c:v>
                </c:pt>
                <c:pt idx="2">
                  <c:v>Yes, moderate regulation needed</c:v>
                </c:pt>
                <c:pt idx="3">
                  <c:v>Yes, strict regulation needed</c:v>
                </c:pt>
              </c:strCache>
            </c:strRef>
          </c:cat>
          <c:val>
            <c:numRef>
              <c:f>'Sec F (A)'!$B$16:$B$19</c:f>
              <c:numCache>
                <c:formatCode>General</c:formatCode>
                <c:ptCount val="4"/>
                <c:pt idx="0">
                  <c:v>11</c:v>
                </c:pt>
                <c:pt idx="1">
                  <c:v>17</c:v>
                </c:pt>
                <c:pt idx="2">
                  <c:v>40</c:v>
                </c:pt>
                <c:pt idx="3">
                  <c:v>78</c:v>
                </c:pt>
              </c:numCache>
            </c:numRef>
          </c:val>
          <c:extLst>
            <c:ext xmlns:c16="http://schemas.microsoft.com/office/drawing/2014/chart" uri="{C3380CC4-5D6E-409C-BE32-E72D297353CC}">
              <c16:uniqueId val="{00000000-D23A-4E03-B9EE-F19460F637D2}"/>
            </c:ext>
          </c:extLst>
        </c:ser>
        <c:dLbls>
          <c:dLblPos val="outEnd"/>
          <c:showLegendKey val="0"/>
          <c:showVal val="1"/>
          <c:showCatName val="0"/>
          <c:showSerName val="0"/>
          <c:showPercent val="0"/>
          <c:showBubbleSize val="0"/>
        </c:dLbls>
        <c:gapWidth val="219"/>
        <c:overlap val="-27"/>
        <c:axId val="1568138223"/>
        <c:axId val="1568141583"/>
      </c:barChart>
      <c:catAx>
        <c:axId val="1568138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68141583"/>
        <c:crosses val="autoZero"/>
        <c:auto val="1"/>
        <c:lblAlgn val="ctr"/>
        <c:lblOffset val="100"/>
        <c:noMultiLvlLbl val="0"/>
      </c:catAx>
      <c:valAx>
        <c:axId val="1568141583"/>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68138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b="1"/>
              <a:t>Location</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tx2">
                  <a:lumMod val="75000"/>
                  <a:lumOff val="25000"/>
                </a:schemeClr>
              </a:solidFill>
              <a:ln>
                <a:noFill/>
              </a:ln>
              <a:effectLst/>
            </c:spPr>
            <c:extLst>
              <c:ext xmlns:c16="http://schemas.microsoft.com/office/drawing/2014/chart" uri="{C3380CC4-5D6E-409C-BE32-E72D297353CC}">
                <c16:uniqueId val="{00000001-6A60-49D2-B0EF-3135A669C0DE}"/>
              </c:ext>
            </c:extLst>
          </c:dPt>
          <c:dPt>
            <c:idx val="1"/>
            <c:invertIfNegative val="0"/>
            <c:bubble3D val="0"/>
            <c:spPr>
              <a:solidFill>
                <a:srgbClr val="CC9900"/>
              </a:solidFill>
              <a:ln>
                <a:noFill/>
              </a:ln>
              <a:effectLst/>
            </c:spPr>
            <c:extLst>
              <c:ext xmlns:c16="http://schemas.microsoft.com/office/drawing/2014/chart" uri="{C3380CC4-5D6E-409C-BE32-E72D297353CC}">
                <c16:uniqueId val="{00000003-6A60-49D2-B0EF-3135A669C0DE}"/>
              </c:ext>
            </c:extLst>
          </c:dPt>
          <c:dPt>
            <c:idx val="2"/>
            <c:invertIfNegative val="0"/>
            <c:bubble3D val="0"/>
            <c:spPr>
              <a:solidFill>
                <a:srgbClr val="FF66FF"/>
              </a:solidFill>
              <a:ln>
                <a:noFill/>
              </a:ln>
              <a:effectLst/>
            </c:spPr>
            <c:extLst>
              <c:ext xmlns:c16="http://schemas.microsoft.com/office/drawing/2014/chart" uri="{C3380CC4-5D6E-409C-BE32-E72D297353CC}">
                <c16:uniqueId val="{00000005-6A60-49D2-B0EF-3135A669C0DE}"/>
              </c:ext>
            </c:extLst>
          </c:dPt>
          <c:dPt>
            <c:idx val="3"/>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7-6A60-49D2-B0EF-3135A669C0DE}"/>
              </c:ext>
            </c:extLst>
          </c:dPt>
          <c:dPt>
            <c:idx val="4"/>
            <c:invertIfNegative val="0"/>
            <c:bubble3D val="0"/>
            <c:spPr>
              <a:solidFill>
                <a:srgbClr val="00B0F0"/>
              </a:solidFill>
              <a:ln>
                <a:noFill/>
              </a:ln>
              <a:effectLst/>
            </c:spPr>
            <c:extLst>
              <c:ext xmlns:c16="http://schemas.microsoft.com/office/drawing/2014/chart" uri="{C3380CC4-5D6E-409C-BE32-E72D297353CC}">
                <c16:uniqueId val="{00000009-6A60-49D2-B0EF-3135A669C0DE}"/>
              </c:ext>
            </c:extLst>
          </c:dPt>
          <c:dPt>
            <c:idx val="5"/>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B-6A60-49D2-B0EF-3135A669C0DE}"/>
              </c:ext>
            </c:extLst>
          </c:dPt>
          <c:dPt>
            <c:idx val="6"/>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D-6A60-49D2-B0EF-3135A669C0DE}"/>
              </c:ext>
            </c:extLst>
          </c:dPt>
          <c:dPt>
            <c:idx val="7"/>
            <c:invertIfNegative val="0"/>
            <c:bubble3D val="0"/>
            <c:spPr>
              <a:solidFill>
                <a:srgbClr val="FFC000"/>
              </a:solidFill>
              <a:ln>
                <a:noFill/>
              </a:ln>
              <a:effectLst/>
            </c:spPr>
            <c:extLst>
              <c:ext xmlns:c16="http://schemas.microsoft.com/office/drawing/2014/chart" uri="{C3380CC4-5D6E-409C-BE32-E72D297353CC}">
                <c16:uniqueId val="{0000000F-6A60-49D2-B0EF-3135A669C0DE}"/>
              </c:ext>
            </c:extLst>
          </c:dPt>
          <c:dPt>
            <c:idx val="8"/>
            <c:invertIfNegative val="0"/>
            <c:bubble3D val="0"/>
            <c:spPr>
              <a:solidFill>
                <a:schemeClr val="tx2">
                  <a:lumMod val="50000"/>
                  <a:lumOff val="50000"/>
                </a:schemeClr>
              </a:solidFill>
              <a:ln>
                <a:noFill/>
              </a:ln>
              <a:effectLst/>
            </c:spPr>
            <c:extLst>
              <c:ext xmlns:c16="http://schemas.microsoft.com/office/drawing/2014/chart" uri="{C3380CC4-5D6E-409C-BE32-E72D297353CC}">
                <c16:uniqueId val="{00000011-6A60-49D2-B0EF-3135A669C0DE}"/>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'Intro B'!$A$18:$A$27</c:f>
              <c:strCache>
                <c:ptCount val="10"/>
                <c:pt idx="0">
                  <c:v>Bihar</c:v>
                </c:pt>
                <c:pt idx="1">
                  <c:v>Delhi (National Capital Territory of Delhi)</c:v>
                </c:pt>
                <c:pt idx="2">
                  <c:v>Haryana</c:v>
                </c:pt>
                <c:pt idx="3">
                  <c:v>Himachal Pradesh</c:v>
                </c:pt>
                <c:pt idx="4">
                  <c:v>Karnataka</c:v>
                </c:pt>
                <c:pt idx="5">
                  <c:v>Maharashtra</c:v>
                </c:pt>
                <c:pt idx="6">
                  <c:v>Punjab</c:v>
                </c:pt>
                <c:pt idx="7">
                  <c:v>Rajasthan</c:v>
                </c:pt>
                <c:pt idx="8">
                  <c:v>Tamil Nadu</c:v>
                </c:pt>
                <c:pt idx="9">
                  <c:v>Uttar Pradesh</c:v>
                </c:pt>
              </c:strCache>
            </c:strRef>
          </c:cat>
          <c:val>
            <c:numRef>
              <c:f>'Intro B'!$B$18:$B$27</c:f>
              <c:numCache>
                <c:formatCode>General</c:formatCode>
                <c:ptCount val="10"/>
                <c:pt idx="0">
                  <c:v>1</c:v>
                </c:pt>
                <c:pt idx="1">
                  <c:v>64</c:v>
                </c:pt>
                <c:pt idx="2">
                  <c:v>6</c:v>
                </c:pt>
                <c:pt idx="3">
                  <c:v>1</c:v>
                </c:pt>
                <c:pt idx="4">
                  <c:v>10</c:v>
                </c:pt>
                <c:pt idx="5">
                  <c:v>2</c:v>
                </c:pt>
                <c:pt idx="6">
                  <c:v>1</c:v>
                </c:pt>
                <c:pt idx="7">
                  <c:v>55</c:v>
                </c:pt>
                <c:pt idx="8">
                  <c:v>1</c:v>
                </c:pt>
                <c:pt idx="9">
                  <c:v>5</c:v>
                </c:pt>
              </c:numCache>
            </c:numRef>
          </c:val>
          <c:extLst>
            <c:ext xmlns:c16="http://schemas.microsoft.com/office/drawing/2014/chart" uri="{C3380CC4-5D6E-409C-BE32-E72D297353CC}">
              <c16:uniqueId val="{00000012-6A60-49D2-B0EF-3135A669C0DE}"/>
            </c:ext>
          </c:extLst>
        </c:ser>
        <c:dLbls>
          <c:dLblPos val="outEnd"/>
          <c:showLegendKey val="0"/>
          <c:showVal val="1"/>
          <c:showCatName val="0"/>
          <c:showSerName val="0"/>
          <c:showPercent val="0"/>
          <c:showBubbleSize val="0"/>
        </c:dLbls>
        <c:gapWidth val="182"/>
        <c:axId val="1667409647"/>
        <c:axId val="1667397647"/>
      </c:barChart>
      <c:catAx>
        <c:axId val="16674096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67397647"/>
        <c:crosses val="autoZero"/>
        <c:auto val="1"/>
        <c:lblAlgn val="ctr"/>
        <c:lblOffset val="100"/>
        <c:noMultiLvlLbl val="0"/>
      </c:catAx>
      <c:valAx>
        <c:axId val="1667397647"/>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674096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1800" dirty="0"/>
              <a:t>Profession</a:t>
            </a:r>
            <a:endParaRPr lang="en-US" dirty="0"/>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gradFill rotWithShape="1">
              <a:gsLst>
                <a:gs pos="0">
                  <a:schemeClr val="accent3">
                    <a:tint val="96000"/>
                    <a:lumMod val="104000"/>
                  </a:schemeClr>
                </a:gs>
                <a:gs pos="100000">
                  <a:schemeClr val="accent3">
                    <a:shade val="98000"/>
                    <a:lumMod val="94000"/>
                  </a:schemeClr>
                </a:gs>
              </a:gsLst>
              <a:lin ang="5400000" scaled="0"/>
            </a:gradFill>
            <a:ln>
              <a:noFill/>
            </a:ln>
            <a:effectLst>
              <a:outerShdw blurRad="50800" dist="38100" dir="5400000" rotWithShape="0">
                <a:srgbClr val="000000">
                  <a:alpha val="60000"/>
                </a:srgbClr>
              </a:outerShdw>
            </a:effectLst>
          </c:spPr>
          <c:invertIfNegative val="0"/>
          <c:dPt>
            <c:idx val="0"/>
            <c:invertIfNegative val="0"/>
            <c:bubble3D val="0"/>
            <c:spPr>
              <a:solidFill>
                <a:srgbClr val="00B0F0"/>
              </a:soli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5-AFBB-42B7-A20F-6884E9382D31}"/>
              </c:ext>
            </c:extLst>
          </c:dPt>
          <c:dPt>
            <c:idx val="1"/>
            <c:invertIfNegative val="0"/>
            <c:bubble3D val="0"/>
            <c:spPr>
              <a:solidFill>
                <a:schemeClr val="accent4">
                  <a:lumMod val="75000"/>
                </a:schemeClr>
              </a:soli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4-AFBB-42B7-A20F-6884E9382D31}"/>
              </c:ext>
            </c:extLst>
          </c:dPt>
          <c:dPt>
            <c:idx val="3"/>
            <c:invertIfNegative val="0"/>
            <c:bubble3D val="0"/>
            <c:spPr>
              <a:solidFill>
                <a:schemeClr val="bg2">
                  <a:lumMod val="50000"/>
                </a:schemeClr>
              </a:soli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3-AFBB-42B7-A20F-6884E9382D31}"/>
              </c:ext>
            </c:extLst>
          </c:dPt>
          <c:dPt>
            <c:idx val="4"/>
            <c:invertIfNegative val="0"/>
            <c:bubble3D val="0"/>
            <c:spPr>
              <a:solidFill>
                <a:schemeClr val="tx2">
                  <a:lumMod val="60000"/>
                  <a:lumOff val="40000"/>
                </a:schemeClr>
              </a:soli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2-AFBB-42B7-A20F-6884E9382D31}"/>
              </c:ext>
            </c:extLst>
          </c:dPt>
          <c:dPt>
            <c:idx val="5"/>
            <c:invertIfNegative val="0"/>
            <c:bubble3D val="0"/>
            <c:spPr>
              <a:solidFill>
                <a:schemeClr val="accent2">
                  <a:lumMod val="40000"/>
                  <a:lumOff val="60000"/>
                </a:schemeClr>
              </a:soli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1-AFBB-42B7-A20F-6884E9382D3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'Intro B'!$A$33:$A$39</c:f>
              <c:strCache>
                <c:ptCount val="7"/>
                <c:pt idx="0">
                  <c:v>Businessman/Entrepreneur</c:v>
                </c:pt>
                <c:pt idx="1">
                  <c:v>Government Employee</c:v>
                </c:pt>
                <c:pt idx="2">
                  <c:v>Healthcare Professional</c:v>
                </c:pt>
                <c:pt idx="3">
                  <c:v>Homemaker</c:v>
                </c:pt>
                <c:pt idx="4">
                  <c:v>Private Sector Employee</c:v>
                </c:pt>
                <c:pt idx="5">
                  <c:v>Student</c:v>
                </c:pt>
                <c:pt idx="6">
                  <c:v>Teacher </c:v>
                </c:pt>
              </c:strCache>
            </c:strRef>
          </c:cat>
          <c:val>
            <c:numRef>
              <c:f>'Intro B'!$B$33:$B$39</c:f>
              <c:numCache>
                <c:formatCode>General</c:formatCode>
                <c:ptCount val="7"/>
                <c:pt idx="0">
                  <c:v>9</c:v>
                </c:pt>
                <c:pt idx="1">
                  <c:v>1</c:v>
                </c:pt>
                <c:pt idx="2">
                  <c:v>17</c:v>
                </c:pt>
                <c:pt idx="3">
                  <c:v>4</c:v>
                </c:pt>
                <c:pt idx="4">
                  <c:v>65</c:v>
                </c:pt>
                <c:pt idx="5">
                  <c:v>49</c:v>
                </c:pt>
                <c:pt idx="6">
                  <c:v>1</c:v>
                </c:pt>
              </c:numCache>
            </c:numRef>
          </c:val>
          <c:extLst>
            <c:ext xmlns:c16="http://schemas.microsoft.com/office/drawing/2014/chart" uri="{C3380CC4-5D6E-409C-BE32-E72D297353CC}">
              <c16:uniqueId val="{00000000-AFBB-42B7-A20F-6884E9382D31}"/>
            </c:ext>
          </c:extLst>
        </c:ser>
        <c:dLbls>
          <c:dLblPos val="outEnd"/>
          <c:showLegendKey val="0"/>
          <c:showVal val="1"/>
          <c:showCatName val="0"/>
          <c:showSerName val="0"/>
          <c:showPercent val="0"/>
          <c:showBubbleSize val="0"/>
        </c:dLbls>
        <c:gapWidth val="115"/>
        <c:overlap val="-20"/>
        <c:axId val="1711490799"/>
        <c:axId val="1711491759"/>
      </c:barChart>
      <c:catAx>
        <c:axId val="1711490799"/>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11491759"/>
        <c:crosses val="autoZero"/>
        <c:auto val="1"/>
        <c:lblAlgn val="ctr"/>
        <c:lblOffset val="100"/>
        <c:noMultiLvlLbl val="0"/>
      </c:catAx>
      <c:valAx>
        <c:axId val="1711491759"/>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4907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n-US" b="1"/>
              <a:t>No. of health-related applications have currently installed</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BF-40D7-BCDD-DCC9105E530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BF-40D7-BCDD-DCC9105E530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BF-40D7-BCDD-DCC9105E530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2BF-40D7-BCDD-DCC9105E530A}"/>
              </c:ext>
            </c:extLst>
          </c:dPt>
          <c:dLbls>
            <c:dLbl>
              <c:idx val="0"/>
              <c:layout>
                <c:manualLayout>
                  <c:x val="8.8888888888888781E-2"/>
                  <c:y val="-2.777777777777773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2BF-40D7-BCDD-DCC9105E530A}"/>
                </c:ext>
              </c:extLst>
            </c:dLbl>
            <c:dLbl>
              <c:idx val="1"/>
              <c:layout>
                <c:manualLayout>
                  <c:x val="-0.10277777777777783"/>
                  <c:y val="6.944444444444444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2BF-40D7-BCDD-DCC9105E530A}"/>
                </c:ext>
              </c:extLst>
            </c:dLbl>
            <c:dLbl>
              <c:idx val="2"/>
              <c:layout>
                <c:manualLayout>
                  <c:x val="-8.3333333333333329E-2"/>
                  <c:y val="9.2592592592592587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2BF-40D7-BCDD-DCC9105E530A}"/>
                </c:ext>
              </c:extLst>
            </c:dLbl>
            <c:dLbl>
              <c:idx val="3"/>
              <c:layout>
                <c:manualLayout>
                  <c:x val="-0.05"/>
                  <c:y val="-0.10648148148148148"/>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2BF-40D7-BCDD-DCC9105E530A}"/>
                </c:ext>
              </c:extLst>
            </c:dLbl>
            <c:spPr>
              <a:solidFill>
                <a:prstClr val="white"/>
              </a:solidFill>
              <a:ln>
                <a:solidFill>
                  <a:prstClr val="black">
                    <a:lumMod val="25000"/>
                    <a:lumOff val="75000"/>
                  </a:prstClr>
                </a:solidFill>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'Sec A (A)'!$A$3:$A$6</c:f>
              <c:strCache>
                <c:ptCount val="4"/>
                <c:pt idx="0">
                  <c:v>1-2</c:v>
                </c:pt>
                <c:pt idx="1">
                  <c:v>3-5</c:v>
                </c:pt>
                <c:pt idx="2">
                  <c:v>6-10</c:v>
                </c:pt>
                <c:pt idx="3">
                  <c:v>None</c:v>
                </c:pt>
              </c:strCache>
            </c:strRef>
          </c:cat>
          <c:val>
            <c:numRef>
              <c:f>'Sec A (A)'!$B$3:$B$6</c:f>
              <c:numCache>
                <c:formatCode>General</c:formatCode>
                <c:ptCount val="4"/>
                <c:pt idx="0">
                  <c:v>60</c:v>
                </c:pt>
                <c:pt idx="1">
                  <c:v>44</c:v>
                </c:pt>
                <c:pt idx="2">
                  <c:v>5</c:v>
                </c:pt>
                <c:pt idx="3">
                  <c:v>36</c:v>
                </c:pt>
              </c:numCache>
            </c:numRef>
          </c:val>
          <c:extLst>
            <c:ext xmlns:c16="http://schemas.microsoft.com/office/drawing/2014/chart" uri="{C3380CC4-5D6E-409C-BE32-E72D297353CC}">
              <c16:uniqueId val="{00000008-42BF-40D7-BCDD-DCC9105E530A}"/>
            </c:ext>
          </c:extLst>
        </c:ser>
        <c:dLbls>
          <c:showLegendKey val="0"/>
          <c:showVal val="1"/>
          <c:showCatName val="0"/>
          <c:showSerName val="0"/>
          <c:showPercent val="0"/>
          <c:showBubbleSize val="0"/>
          <c:showLeaderLines val="0"/>
        </c:dLbls>
        <c:firstSliceAng val="0"/>
        <c:holeSize val="75"/>
      </c:doughnutChart>
      <c:spPr>
        <a:noFill/>
        <a:ln>
          <a:noFill/>
        </a:ln>
        <a:effectLst/>
      </c:spPr>
    </c:plotArea>
    <c:legend>
      <c:legendPos val="l"/>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n-US" b="1"/>
              <a:t>Types of healthcare apps used in the past 1 year.</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'Sec A (A)'!$A$62:$A$67</c:f>
              <c:strCache>
                <c:ptCount val="6"/>
                <c:pt idx="0">
                  <c:v>Diagnostic lab booking apps</c:v>
                </c:pt>
                <c:pt idx="1">
                  <c:v>E-pharmacy apps (e.g., PharmEasy, 1mg, Netmeds)</c:v>
                </c:pt>
                <c:pt idx="2">
                  <c:v>Fitness/wellness tracking apps</c:v>
                </c:pt>
                <c:pt idx="3">
                  <c:v>Government health platforms (e.g., Cowin,ABDM, eSanjeevani)</c:v>
                </c:pt>
                <c:pt idx="4">
                  <c:v>Hospital-specific apps (e.g., Apollo 24/7, Max Healthcare)</c:v>
                </c:pt>
                <c:pt idx="5">
                  <c:v>Teleconsultation/doctor appointment apps (e.g., Practo, MFine)</c:v>
                </c:pt>
              </c:strCache>
            </c:strRef>
          </c:cat>
          <c:val>
            <c:numRef>
              <c:f>'Sec A (A)'!$B$62:$B$67</c:f>
              <c:numCache>
                <c:formatCode>General</c:formatCode>
                <c:ptCount val="6"/>
                <c:pt idx="0">
                  <c:v>43</c:v>
                </c:pt>
                <c:pt idx="1">
                  <c:v>62</c:v>
                </c:pt>
                <c:pt idx="2">
                  <c:v>85</c:v>
                </c:pt>
                <c:pt idx="3">
                  <c:v>34</c:v>
                </c:pt>
                <c:pt idx="4">
                  <c:v>61</c:v>
                </c:pt>
                <c:pt idx="5">
                  <c:v>29</c:v>
                </c:pt>
              </c:numCache>
            </c:numRef>
          </c:val>
          <c:extLst>
            <c:ext xmlns:c16="http://schemas.microsoft.com/office/drawing/2014/chart" uri="{C3380CC4-5D6E-409C-BE32-E72D297353CC}">
              <c16:uniqueId val="{00000000-56AF-47B6-8257-BFE94E424252}"/>
            </c:ext>
          </c:extLst>
        </c:ser>
        <c:dLbls>
          <c:dLblPos val="outEnd"/>
          <c:showLegendKey val="0"/>
          <c:showVal val="1"/>
          <c:showCatName val="0"/>
          <c:showSerName val="0"/>
          <c:showPercent val="0"/>
          <c:showBubbleSize val="0"/>
        </c:dLbls>
        <c:gapWidth val="182"/>
        <c:axId val="18088127"/>
        <c:axId val="18090527"/>
      </c:barChart>
      <c:catAx>
        <c:axId val="180881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8090527"/>
        <c:crosses val="autoZero"/>
        <c:auto val="1"/>
        <c:lblAlgn val="ctr"/>
        <c:lblOffset val="100"/>
        <c:noMultiLvlLbl val="0"/>
      </c:catAx>
      <c:valAx>
        <c:axId val="18090527"/>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0881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b="1" dirty="0"/>
              <a:t>Frequency of using health-related apps or websites</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1-3E15-47AA-8FB1-C89BA602F9CF}"/>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2-3E15-47AA-8FB1-C89BA602F9CF}"/>
              </c:ext>
            </c:extLst>
          </c:dPt>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03-3E15-47AA-8FB1-C89BA602F9CF}"/>
              </c:ext>
            </c:extLst>
          </c:dPt>
          <c:dPt>
            <c:idx val="4"/>
            <c:invertIfNegative val="0"/>
            <c:bubble3D val="0"/>
            <c:spPr>
              <a:solidFill>
                <a:srgbClr val="00B0F0"/>
              </a:solidFill>
              <a:ln>
                <a:noFill/>
              </a:ln>
              <a:effectLst/>
            </c:spPr>
            <c:extLst>
              <c:ext xmlns:c16="http://schemas.microsoft.com/office/drawing/2014/chart" uri="{C3380CC4-5D6E-409C-BE32-E72D297353CC}">
                <c16:uniqueId val="{00000004-3E15-47AA-8FB1-C89BA602F9CF}"/>
              </c:ext>
            </c:extLst>
          </c:dPt>
          <c:dPt>
            <c:idx val="5"/>
            <c:invertIfNegative val="0"/>
            <c:bubble3D val="0"/>
            <c:spPr>
              <a:solidFill>
                <a:schemeClr val="accent4">
                  <a:lumMod val="75000"/>
                </a:schemeClr>
              </a:solidFill>
              <a:ln>
                <a:noFill/>
              </a:ln>
              <a:effectLst/>
            </c:spPr>
            <c:extLst>
              <c:ext xmlns:c16="http://schemas.microsoft.com/office/drawing/2014/chart" uri="{C3380CC4-5D6E-409C-BE32-E72D297353CC}">
                <c16:uniqueId val="{00000005-3E15-47AA-8FB1-C89BA602F9CF}"/>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'Sec A (A)'!$A$25:$A$30</c:f>
              <c:strCache>
                <c:ptCount val="6"/>
                <c:pt idx="0">
                  <c:v>2-3 times a month</c:v>
                </c:pt>
                <c:pt idx="1">
                  <c:v>2-3 times a week</c:v>
                </c:pt>
                <c:pt idx="2">
                  <c:v>Daily</c:v>
                </c:pt>
                <c:pt idx="3">
                  <c:v>Less than once a month</c:v>
                </c:pt>
                <c:pt idx="4">
                  <c:v>Once a month</c:v>
                </c:pt>
                <c:pt idx="5">
                  <c:v>Once a week</c:v>
                </c:pt>
              </c:strCache>
            </c:strRef>
          </c:cat>
          <c:val>
            <c:numRef>
              <c:f>'Sec A (A)'!$B$25:$B$30</c:f>
              <c:numCache>
                <c:formatCode>General</c:formatCode>
                <c:ptCount val="6"/>
                <c:pt idx="0">
                  <c:v>44</c:v>
                </c:pt>
                <c:pt idx="1">
                  <c:v>19</c:v>
                </c:pt>
                <c:pt idx="2">
                  <c:v>13</c:v>
                </c:pt>
                <c:pt idx="3">
                  <c:v>43</c:v>
                </c:pt>
                <c:pt idx="4">
                  <c:v>16</c:v>
                </c:pt>
                <c:pt idx="5">
                  <c:v>10</c:v>
                </c:pt>
              </c:numCache>
            </c:numRef>
          </c:val>
          <c:extLst>
            <c:ext xmlns:c16="http://schemas.microsoft.com/office/drawing/2014/chart" uri="{C3380CC4-5D6E-409C-BE32-E72D297353CC}">
              <c16:uniqueId val="{00000000-3E15-47AA-8FB1-C89BA602F9CF}"/>
            </c:ext>
          </c:extLst>
        </c:ser>
        <c:dLbls>
          <c:dLblPos val="outEnd"/>
          <c:showLegendKey val="0"/>
          <c:showVal val="1"/>
          <c:showCatName val="0"/>
          <c:showSerName val="0"/>
          <c:showPercent val="0"/>
          <c:showBubbleSize val="0"/>
        </c:dLbls>
        <c:gapWidth val="219"/>
        <c:overlap val="-27"/>
        <c:axId val="1667403887"/>
        <c:axId val="1667404367"/>
      </c:barChart>
      <c:catAx>
        <c:axId val="1667403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67404367"/>
        <c:crosses val="autoZero"/>
        <c:auto val="1"/>
        <c:lblAlgn val="ctr"/>
        <c:lblOffset val="100"/>
        <c:noMultiLvlLbl val="0"/>
      </c:catAx>
      <c:valAx>
        <c:axId val="1667404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67403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a:t>Abandoned using a health app after installing</a:t>
            </a:r>
          </a:p>
        </c:rich>
      </c:tx>
      <c:layout>
        <c:manualLayout>
          <c:xMode val="edge"/>
          <c:yMode val="edge"/>
          <c:x val="0.13156933508311458"/>
          <c:y val="0"/>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905-44B2-975A-A2E9F57E4AE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905-44B2-975A-A2E9F57E4AE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905-44B2-975A-A2E9F57E4AE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905-44B2-975A-A2E9F57E4AE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B (A)'!$A$10:$A$13</c:f>
              <c:strCache>
                <c:ptCount val="4"/>
                <c:pt idx="0">
                  <c:v>No, I continue to use all health apps I download</c:v>
                </c:pt>
                <c:pt idx="1">
                  <c:v>Not sure/Don't remember</c:v>
                </c:pt>
                <c:pt idx="2">
                  <c:v>Yes, multiple times</c:v>
                </c:pt>
                <c:pt idx="3">
                  <c:v>Yes, once or twice</c:v>
                </c:pt>
              </c:strCache>
            </c:strRef>
          </c:cat>
          <c:val>
            <c:numRef>
              <c:f>'Sec B (A)'!$B$10:$B$13</c:f>
              <c:numCache>
                <c:formatCode>General</c:formatCode>
                <c:ptCount val="4"/>
                <c:pt idx="0">
                  <c:v>7</c:v>
                </c:pt>
                <c:pt idx="1">
                  <c:v>28</c:v>
                </c:pt>
                <c:pt idx="2">
                  <c:v>74</c:v>
                </c:pt>
                <c:pt idx="3">
                  <c:v>37</c:v>
                </c:pt>
              </c:numCache>
            </c:numRef>
          </c:val>
          <c:extLst>
            <c:ext xmlns:c16="http://schemas.microsoft.com/office/drawing/2014/chart" uri="{C3380CC4-5D6E-409C-BE32-E72D297353CC}">
              <c16:uniqueId val="{00000008-4905-44B2-975A-A2E9F57E4AE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r>
              <a:rPr lang="en-US" sz="2000"/>
              <a:t>Device do you primarily use to access health apps</a:t>
            </a:r>
          </a:p>
        </c:rich>
      </c:tx>
      <c:layout>
        <c:manualLayout>
          <c:xMode val="edge"/>
          <c:yMode val="edge"/>
          <c:x val="0.14883105215874859"/>
          <c:y val="2.8725127390002693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426-4F4A-82D5-AF49B3BD2B3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426-4F4A-82D5-AF49B3BD2B3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426-4F4A-82D5-AF49B3BD2B3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D426-4F4A-82D5-AF49B3BD2B3B}"/>
              </c:ext>
            </c:extLst>
          </c:dPt>
          <c:dLbls>
            <c:dLbl>
              <c:idx val="0"/>
              <c:layout>
                <c:manualLayout>
                  <c:x val="5.8763931104356563E-2"/>
                  <c:y val="-9.720358182477123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426-4F4A-82D5-AF49B3BD2B3B}"/>
                </c:ext>
              </c:extLst>
            </c:dLbl>
            <c:dLbl>
              <c:idx val="2"/>
              <c:layout>
                <c:manualLayout>
                  <c:x val="-5.2684903748733539E-2"/>
                  <c:y val="-0.120847696322688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426-4F4A-82D5-AF49B3BD2B3B}"/>
                </c:ext>
              </c:extLst>
            </c:dLbl>
            <c:dLbl>
              <c:idx val="3"/>
              <c:layout>
                <c:manualLayout>
                  <c:x val="2.0263424518743669E-3"/>
                  <c:y val="-0.1392375631544020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426-4F4A-82D5-AF49B3BD2B3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'Sec B (A)'!$A$3:$A$6</c:f>
              <c:strCache>
                <c:ptCount val="4"/>
                <c:pt idx="0">
                  <c:v>Desktop/Laptop Computer</c:v>
                </c:pt>
                <c:pt idx="1">
                  <c:v>Smartphone</c:v>
                </c:pt>
                <c:pt idx="2">
                  <c:v>Smartwatch</c:v>
                </c:pt>
                <c:pt idx="3">
                  <c:v>Tablet</c:v>
                </c:pt>
              </c:strCache>
            </c:strRef>
          </c:cat>
          <c:val>
            <c:numRef>
              <c:f>'Sec B (A)'!$B$3:$B$6</c:f>
              <c:numCache>
                <c:formatCode>General</c:formatCode>
                <c:ptCount val="4"/>
                <c:pt idx="0">
                  <c:v>2</c:v>
                </c:pt>
                <c:pt idx="1">
                  <c:v>141</c:v>
                </c:pt>
                <c:pt idx="2">
                  <c:v>2</c:v>
                </c:pt>
                <c:pt idx="3">
                  <c:v>1</c:v>
                </c:pt>
              </c:numCache>
            </c:numRef>
          </c:val>
          <c:extLst>
            <c:ext xmlns:c16="http://schemas.microsoft.com/office/drawing/2014/chart" uri="{C3380CC4-5D6E-409C-BE32-E72D297353CC}">
              <c16:uniqueId val="{00000008-D426-4F4A-82D5-AF49B3BD2B3B}"/>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64661736431882189"/>
          <c:y val="0.38179349400022838"/>
          <c:w val="0.22977574611684179"/>
          <c:h val="0.3597562691035343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a:t>Main reasons for uninstalling the app</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'Sec B (A)'!$A$18:$A$29</c:f>
              <c:strCache>
                <c:ptCount val="12"/>
                <c:pt idx="0">
                  <c:v>Battery drains or excessive storage usage</c:v>
                </c:pt>
                <c:pt idx="1">
                  <c:v>Concerns about data privacy/security</c:v>
                </c:pt>
                <c:pt idx="2">
                  <c:v>Lack of regular updates</c:v>
                </c:pt>
                <c:pt idx="3">
                  <c:v>Not applicable</c:v>
                </c:pt>
                <c:pt idx="4">
                  <c:v>Not useful for my specific needs</c:v>
                </c:pt>
                <c:pt idx="5">
                  <c:v>Overlapping features with other apps</c:v>
                </c:pt>
                <c:pt idx="6">
                  <c:v>Poor user interface/experience</c:v>
                </c:pt>
                <c:pt idx="7">
                  <c:v>Required paid subscription after initial free use</c:v>
                </c:pt>
                <c:pt idx="8">
                  <c:v>Requiring too much personal information</c:v>
                </c:pt>
                <c:pt idx="9">
                  <c:v>Technical glitches/crashes</c:v>
                </c:pt>
                <c:pt idx="10">
                  <c:v>Too complicated to use</c:v>
                </c:pt>
                <c:pt idx="11">
                  <c:v>Too many notifications/reminders</c:v>
                </c:pt>
              </c:strCache>
            </c:strRef>
          </c:cat>
          <c:val>
            <c:numRef>
              <c:f>'Sec B (A)'!$B$18:$B$29</c:f>
              <c:numCache>
                <c:formatCode>General</c:formatCode>
                <c:ptCount val="12"/>
                <c:pt idx="0">
                  <c:v>6</c:v>
                </c:pt>
                <c:pt idx="1">
                  <c:v>19</c:v>
                </c:pt>
                <c:pt idx="2">
                  <c:v>6</c:v>
                </c:pt>
                <c:pt idx="3">
                  <c:v>20</c:v>
                </c:pt>
                <c:pt idx="4">
                  <c:v>61</c:v>
                </c:pt>
                <c:pt idx="5">
                  <c:v>3</c:v>
                </c:pt>
                <c:pt idx="6">
                  <c:v>24</c:v>
                </c:pt>
                <c:pt idx="7">
                  <c:v>24</c:v>
                </c:pt>
                <c:pt idx="8">
                  <c:v>61</c:v>
                </c:pt>
                <c:pt idx="9">
                  <c:v>14</c:v>
                </c:pt>
                <c:pt idx="10">
                  <c:v>17</c:v>
                </c:pt>
                <c:pt idx="11">
                  <c:v>52</c:v>
                </c:pt>
              </c:numCache>
            </c:numRef>
          </c:val>
          <c:extLst>
            <c:ext xmlns:c16="http://schemas.microsoft.com/office/drawing/2014/chart" uri="{C3380CC4-5D6E-409C-BE32-E72D297353CC}">
              <c16:uniqueId val="{00000000-DA91-414E-94E8-1502943D41D6}"/>
            </c:ext>
          </c:extLst>
        </c:ser>
        <c:dLbls>
          <c:dLblPos val="outEnd"/>
          <c:showLegendKey val="0"/>
          <c:showVal val="1"/>
          <c:showCatName val="0"/>
          <c:showSerName val="0"/>
          <c:showPercent val="0"/>
          <c:showBubbleSize val="0"/>
        </c:dLbls>
        <c:gapWidth val="182"/>
        <c:axId val="1667381807"/>
        <c:axId val="1667402927"/>
      </c:barChart>
      <c:catAx>
        <c:axId val="166738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67402927"/>
        <c:crosses val="autoZero"/>
        <c:auto val="1"/>
        <c:lblAlgn val="ctr"/>
        <c:lblOffset val="100"/>
        <c:noMultiLvlLbl val="0"/>
      </c:catAx>
      <c:valAx>
        <c:axId val="1667402927"/>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6738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0.76211</cdr:x>
      <cdr:y>0</cdr:y>
    </cdr:from>
    <cdr:to>
      <cdr:x>1</cdr:x>
      <cdr:y>0.15099</cdr:y>
    </cdr:to>
    <cdr:sp macro="" textlink="">
      <cdr:nvSpPr>
        <cdr:cNvPr id="2" name="TextBox 1">
          <a:extLst xmlns:a="http://schemas.openxmlformats.org/drawingml/2006/main">
            <a:ext uri="{FF2B5EF4-FFF2-40B4-BE49-F238E27FC236}">
              <a16:creationId xmlns:a16="http://schemas.microsoft.com/office/drawing/2014/main" id="{238EE564-1B80-EADA-0DDF-0C05D81ED616}"/>
            </a:ext>
          </a:extLst>
        </cdr:cNvPr>
        <cdr:cNvSpPr txBox="1"/>
      </cdr:nvSpPr>
      <cdr:spPr>
        <a:xfrm xmlns:a="http://schemas.openxmlformats.org/drawingml/2006/main">
          <a:off x="4170581" y="0"/>
          <a:ext cx="1301858" cy="4365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i="1" kern="1200" dirty="0"/>
            <a:t>Total = 146</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1145477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232896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6C11C5-625B-4769-9D34-C6AF0E236A13}"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04782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842583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6C11C5-625B-4769-9D34-C6AF0E236A13}"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7735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303739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2647073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49817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241727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22B793-F831-48D1-A71A-0F3DCD049B9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223151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764053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22B793-F831-48D1-A71A-0F3DCD049B9D}" type="datetimeFigureOut">
              <a:rPr lang="en-US" smtClean="0"/>
              <a:t>6/25/2025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3431824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22B793-F831-48D1-A71A-0F3DCD049B9D}" type="datetimeFigureOut">
              <a:rPr lang="en-US" smtClean="0"/>
              <a:t>6/25/2025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3596465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22B793-F831-48D1-A71A-0F3DCD049B9D}" type="datetimeFigureOut">
              <a:rPr lang="en-US" smtClean="0"/>
              <a:t>6/25/2025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175216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192329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22B793-F831-48D1-A71A-0F3DCD049B9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6C11C5-625B-4769-9D34-C6AF0E236A13}" type="slidenum">
              <a:rPr lang="en-US" smtClean="0"/>
              <a:t>‹#›</a:t>
            </a:fld>
            <a:endParaRPr lang="en-US"/>
          </a:p>
        </p:txBody>
      </p:sp>
    </p:spTree>
    <p:extLst>
      <p:ext uri="{BB962C8B-B14F-4D97-AF65-F5344CB8AC3E}">
        <p14:creationId xmlns:p14="http://schemas.microsoft.com/office/powerpoint/2010/main" val="1181287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E22B793-F831-48D1-A71A-0F3DCD049B9D}" type="datetimeFigureOut">
              <a:rPr lang="en-US" smtClean="0"/>
              <a:t>6/25/2025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16C11C5-625B-4769-9D34-C6AF0E236A13}" type="slidenum">
              <a:rPr lang="en-US" smtClean="0"/>
              <a:t>‹#›</a:t>
            </a:fld>
            <a:endParaRPr lang="en-US"/>
          </a:p>
        </p:txBody>
      </p:sp>
    </p:spTree>
    <p:extLst>
      <p:ext uri="{BB962C8B-B14F-4D97-AF65-F5344CB8AC3E}">
        <p14:creationId xmlns:p14="http://schemas.microsoft.com/office/powerpoint/2010/main" val="231415753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fi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10.png"/><Relationship Id="rId7" Type="http://schemas.openxmlformats.org/officeDocument/2006/relationships/chart" Target="../charts/chart2.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10.png"/><Relationship Id="rId7" Type="http://schemas.openxmlformats.org/officeDocument/2006/relationships/chart" Target="../charts/chart5.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chart" Target="../charts/chart8.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image" Target="../media/image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image" Target="../media/image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image" Target="../media/image10.png"/><Relationship Id="rId7" Type="http://schemas.openxmlformats.org/officeDocument/2006/relationships/chart" Target="../charts/chart1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image" Target="../media/image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image" Target="../media/image10.png"/><Relationship Id="rId7" Type="http://schemas.openxmlformats.org/officeDocument/2006/relationships/chart" Target="../charts/chart13.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chart" Target="../charts/char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2.jfif"/></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fif"/><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12"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fif"/><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fif"/><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fif"/><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fif"/><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jfif"/><Relationship Id="rId5" Type="http://schemas.openxmlformats.org/officeDocument/2006/relationships/image" Target="../media/image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10" Type="http://schemas.openxmlformats.org/officeDocument/2006/relationships/image" Target="../media/image5.jfif"/><Relationship Id="rId4" Type="http://schemas.openxmlformats.org/officeDocument/2006/relationships/image" Target="../media/image6.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jpg"/><Relationship Id="rId7"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jpg"/><Relationship Id="rId7"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C1D1F24C-BA9D-41EE-B46F-6C4F5B35D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device with heart rate monitor and other medical devices&#10;&#10;AI-generated content may be incorrect.">
            <a:extLst>
              <a:ext uri="{FF2B5EF4-FFF2-40B4-BE49-F238E27FC236}">
                <a16:creationId xmlns:a16="http://schemas.microsoft.com/office/drawing/2014/main" id="{86E91AF2-E13D-5D80-6447-AA0365B7C69D}"/>
              </a:ext>
            </a:extLst>
          </p:cNvPr>
          <p:cNvPicPr>
            <a:picLocks noChangeAspect="1"/>
          </p:cNvPicPr>
          <p:nvPr/>
        </p:nvPicPr>
        <p:blipFill>
          <a:blip r:embed="rId2">
            <a:duotone>
              <a:schemeClr val="bg2">
                <a:shade val="45000"/>
                <a:satMod val="135000"/>
              </a:schemeClr>
              <a:prstClr val="white"/>
            </a:duotone>
            <a:alphaModFix amt="40000"/>
            <a:extLst>
              <a:ext uri="{28A0092B-C50C-407E-A947-70E740481C1C}">
                <a14:useLocalDpi xmlns:a14="http://schemas.microsoft.com/office/drawing/2010/main" val="0"/>
              </a:ext>
            </a:extLst>
          </a:blip>
          <a:srcRect l="11111"/>
          <a:stretch>
            <a:fillRect/>
          </a:stretch>
        </p:blipFill>
        <p:spPr>
          <a:xfrm>
            <a:off x="20" y="-14758"/>
            <a:ext cx="12191980" cy="6857990"/>
          </a:xfrm>
          <a:prstGeom prst="rect">
            <a:avLst/>
          </a:prstGeom>
        </p:spPr>
      </p:pic>
      <p:grpSp>
        <p:nvGrpSpPr>
          <p:cNvPr id="47" name="Group 46">
            <a:extLst>
              <a:ext uri="{FF2B5EF4-FFF2-40B4-BE49-F238E27FC236}">
                <a16:creationId xmlns:a16="http://schemas.microsoft.com/office/drawing/2014/main" id="{C13B8118-80AF-4C0C-BC64-74291987FF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8" name="Freeform 11">
              <a:extLst>
                <a:ext uri="{FF2B5EF4-FFF2-40B4-BE49-F238E27FC236}">
                  <a16:creationId xmlns:a16="http://schemas.microsoft.com/office/drawing/2014/main" id="{E28C34FD-C8AB-4444-9244-37247B99B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49" name="Freeform 12">
              <a:extLst>
                <a:ext uri="{FF2B5EF4-FFF2-40B4-BE49-F238E27FC236}">
                  <a16:creationId xmlns:a16="http://schemas.microsoft.com/office/drawing/2014/main" id="{F9BFF7D6-B77B-44E9-A782-9D298C9901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50" name="Freeform 13">
              <a:extLst>
                <a:ext uri="{FF2B5EF4-FFF2-40B4-BE49-F238E27FC236}">
                  <a16:creationId xmlns:a16="http://schemas.microsoft.com/office/drawing/2014/main" id="{514D6296-625A-4CC9-BEB9-D738BF2A2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51" name="Freeform 14">
              <a:extLst>
                <a:ext uri="{FF2B5EF4-FFF2-40B4-BE49-F238E27FC236}">
                  <a16:creationId xmlns:a16="http://schemas.microsoft.com/office/drawing/2014/main" id="{CF7A54B1-9C64-4395-9A06-3DCAFBD40C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52" name="Freeform 15">
              <a:extLst>
                <a:ext uri="{FF2B5EF4-FFF2-40B4-BE49-F238E27FC236}">
                  <a16:creationId xmlns:a16="http://schemas.microsoft.com/office/drawing/2014/main" id="{A06A8912-6544-446B-8B15-C7E68BF5EF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53" name="Freeform 16">
              <a:extLst>
                <a:ext uri="{FF2B5EF4-FFF2-40B4-BE49-F238E27FC236}">
                  <a16:creationId xmlns:a16="http://schemas.microsoft.com/office/drawing/2014/main" id="{23046646-4195-4B9A-8E43-22B520F8F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54" name="Freeform 17">
              <a:extLst>
                <a:ext uri="{FF2B5EF4-FFF2-40B4-BE49-F238E27FC236}">
                  <a16:creationId xmlns:a16="http://schemas.microsoft.com/office/drawing/2014/main" id="{B0BBADBF-6D90-44AD-9068-FF03855DA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55" name="Freeform 18">
              <a:extLst>
                <a:ext uri="{FF2B5EF4-FFF2-40B4-BE49-F238E27FC236}">
                  <a16:creationId xmlns:a16="http://schemas.microsoft.com/office/drawing/2014/main" id="{75227888-5A01-404B-AE4D-D79B05A86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56" name="Freeform 19">
              <a:extLst>
                <a:ext uri="{FF2B5EF4-FFF2-40B4-BE49-F238E27FC236}">
                  <a16:creationId xmlns:a16="http://schemas.microsoft.com/office/drawing/2014/main" id="{B7ACB41F-3710-4051-AB65-5FC82C5FBF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57" name="Freeform 20">
              <a:extLst>
                <a:ext uri="{FF2B5EF4-FFF2-40B4-BE49-F238E27FC236}">
                  <a16:creationId xmlns:a16="http://schemas.microsoft.com/office/drawing/2014/main" id="{F28F1156-1F03-4A29-9016-C29EA17BCF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58" name="Freeform 21">
              <a:extLst>
                <a:ext uri="{FF2B5EF4-FFF2-40B4-BE49-F238E27FC236}">
                  <a16:creationId xmlns:a16="http://schemas.microsoft.com/office/drawing/2014/main" id="{F7C0D23E-7680-4D6E-B35D-244D3E77E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59" name="Freeform 22">
              <a:extLst>
                <a:ext uri="{FF2B5EF4-FFF2-40B4-BE49-F238E27FC236}">
                  <a16:creationId xmlns:a16="http://schemas.microsoft.com/office/drawing/2014/main" id="{D1F7FFBA-E04A-40A4-8F92-AAD6EF8A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sp>
        <p:nvSpPr>
          <p:cNvPr id="3" name="Subtitle 2">
            <a:extLst>
              <a:ext uri="{FF2B5EF4-FFF2-40B4-BE49-F238E27FC236}">
                <a16:creationId xmlns:a16="http://schemas.microsoft.com/office/drawing/2014/main" id="{28FEED39-AE7F-505B-6C01-B3803B0B0283}"/>
              </a:ext>
            </a:extLst>
          </p:cNvPr>
          <p:cNvSpPr>
            <a:spLocks noGrp="1"/>
          </p:cNvSpPr>
          <p:nvPr>
            <p:ph type="subTitle" idx="1"/>
          </p:nvPr>
        </p:nvSpPr>
        <p:spPr>
          <a:xfrm>
            <a:off x="2589213" y="4777379"/>
            <a:ext cx="8915399" cy="1126283"/>
          </a:xfrm>
        </p:spPr>
        <p:txBody>
          <a:bodyPr>
            <a:normAutofit/>
          </a:bodyPr>
          <a:lstStyle/>
          <a:p>
            <a:pPr algn="r"/>
            <a:r>
              <a:rPr lang="en-US" b="1" dirty="0"/>
              <a:t>By:- Dr. Shefali Gupta</a:t>
            </a:r>
          </a:p>
          <a:p>
            <a:pPr algn="r"/>
            <a:r>
              <a:rPr lang="en-US" b="1" dirty="0"/>
              <a:t>PG/23/107</a:t>
            </a:r>
          </a:p>
        </p:txBody>
      </p:sp>
      <p:grpSp>
        <p:nvGrpSpPr>
          <p:cNvPr id="61" name="Group 60">
            <a:extLst>
              <a:ext uri="{FF2B5EF4-FFF2-40B4-BE49-F238E27FC236}">
                <a16:creationId xmlns:a16="http://schemas.microsoft.com/office/drawing/2014/main" id="{502F7C86-D374-4969-AB87-CA4108CE95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2" name="Freeform 27">
              <a:extLst>
                <a:ext uri="{FF2B5EF4-FFF2-40B4-BE49-F238E27FC236}">
                  <a16:creationId xmlns:a16="http://schemas.microsoft.com/office/drawing/2014/main" id="{D99BC819-B2EA-4CCC-8B23-CF42F48D6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63" name="Freeform 28">
              <a:extLst>
                <a:ext uri="{FF2B5EF4-FFF2-40B4-BE49-F238E27FC236}">
                  <a16:creationId xmlns:a16="http://schemas.microsoft.com/office/drawing/2014/main" id="{1EA0AE3F-610C-4727-B82A-D91B4282E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64" name="Freeform 29">
              <a:extLst>
                <a:ext uri="{FF2B5EF4-FFF2-40B4-BE49-F238E27FC236}">
                  <a16:creationId xmlns:a16="http://schemas.microsoft.com/office/drawing/2014/main" id="{1AED653B-8E26-4407-B55E-5EF634840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65" name="Freeform 30">
              <a:extLst>
                <a:ext uri="{FF2B5EF4-FFF2-40B4-BE49-F238E27FC236}">
                  <a16:creationId xmlns:a16="http://schemas.microsoft.com/office/drawing/2014/main" id="{21EB9336-97C9-4E84-94CF-D3F74080F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66" name="Freeform 31">
              <a:extLst>
                <a:ext uri="{FF2B5EF4-FFF2-40B4-BE49-F238E27FC236}">
                  <a16:creationId xmlns:a16="http://schemas.microsoft.com/office/drawing/2014/main" id="{69BF6CA2-569A-4C82-A2AE-CDCF36CCB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67" name="Freeform 32">
              <a:extLst>
                <a:ext uri="{FF2B5EF4-FFF2-40B4-BE49-F238E27FC236}">
                  <a16:creationId xmlns:a16="http://schemas.microsoft.com/office/drawing/2014/main" id="{421FFC08-FE31-4A95-B2F5-68A06B97A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68" name="Freeform 33">
              <a:extLst>
                <a:ext uri="{FF2B5EF4-FFF2-40B4-BE49-F238E27FC236}">
                  <a16:creationId xmlns:a16="http://schemas.microsoft.com/office/drawing/2014/main" id="{2422EB91-1B28-4E12-A747-0ACA5D9E28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69" name="Freeform 34">
              <a:extLst>
                <a:ext uri="{FF2B5EF4-FFF2-40B4-BE49-F238E27FC236}">
                  <a16:creationId xmlns:a16="http://schemas.microsoft.com/office/drawing/2014/main" id="{6077349A-7224-44B1-9F3A-E1BDCB43B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70" name="Freeform 35">
              <a:extLst>
                <a:ext uri="{FF2B5EF4-FFF2-40B4-BE49-F238E27FC236}">
                  <a16:creationId xmlns:a16="http://schemas.microsoft.com/office/drawing/2014/main" id="{A05A2443-1E41-4A29-927D-4C9D7FA8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71" name="Freeform 36">
              <a:extLst>
                <a:ext uri="{FF2B5EF4-FFF2-40B4-BE49-F238E27FC236}">
                  <a16:creationId xmlns:a16="http://schemas.microsoft.com/office/drawing/2014/main" id="{849DD9E0-80A6-4A4C-91DD-CF69D1C33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72" name="Freeform 37">
              <a:extLst>
                <a:ext uri="{FF2B5EF4-FFF2-40B4-BE49-F238E27FC236}">
                  <a16:creationId xmlns:a16="http://schemas.microsoft.com/office/drawing/2014/main" id="{04A5B2BC-E2EA-4553-8199-C4F3B86D8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73" name="Freeform 38">
              <a:extLst>
                <a:ext uri="{FF2B5EF4-FFF2-40B4-BE49-F238E27FC236}">
                  <a16:creationId xmlns:a16="http://schemas.microsoft.com/office/drawing/2014/main" id="{69AA136B-030C-4644-821E-3247A1841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5" name="Rectangle 74">
            <a:extLst>
              <a:ext uri="{FF2B5EF4-FFF2-40B4-BE49-F238E27FC236}">
                <a16:creationId xmlns:a16="http://schemas.microsoft.com/office/drawing/2014/main" id="{9DEDD006-D91C-4989-B39C-EEEA43F86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7" name="Freeform 33">
            <a:extLst>
              <a:ext uri="{FF2B5EF4-FFF2-40B4-BE49-F238E27FC236}">
                <a16:creationId xmlns:a16="http://schemas.microsoft.com/office/drawing/2014/main" id="{35EF7FFE-55CC-444E-A630-F40A5C9C5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pic>
        <p:nvPicPr>
          <p:cNvPr id="5" name="Picture 4" descr="A black and white logo&#10;&#10;AI-generated content may be incorrect.">
            <a:extLst>
              <a:ext uri="{FF2B5EF4-FFF2-40B4-BE49-F238E27FC236}">
                <a16:creationId xmlns:a16="http://schemas.microsoft.com/office/drawing/2014/main" id="{8B7204ED-F398-5109-5FFE-2616735242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8569" y="206314"/>
            <a:ext cx="2076207" cy="1054324"/>
          </a:xfrm>
          <a:prstGeom prst="rect">
            <a:avLst/>
          </a:prstGeom>
        </p:spPr>
      </p:pic>
      <p:pic>
        <p:nvPicPr>
          <p:cNvPr id="11" name="Picture 10" descr="A white background with black and white clouds&#10;&#10;AI-generated content may be incorrect.">
            <a:extLst>
              <a:ext uri="{FF2B5EF4-FFF2-40B4-BE49-F238E27FC236}">
                <a16:creationId xmlns:a16="http://schemas.microsoft.com/office/drawing/2014/main" id="{EF763AA5-C521-F7E8-98FB-0DAC173EBBBB}"/>
              </a:ext>
            </a:extLst>
          </p:cNvPr>
          <p:cNvPicPr>
            <a:picLocks noChangeAspect="1"/>
          </p:cNvPicPr>
          <p:nvPr/>
        </p:nvPicPr>
        <p:blipFill>
          <a:blip r:embed="rId4">
            <a:alphaModFix amt="62000"/>
            <a:extLst>
              <a:ext uri="{28A0092B-C50C-407E-A947-70E740481C1C}">
                <a14:useLocalDpi xmlns:a14="http://schemas.microsoft.com/office/drawing/2010/main" val="0"/>
              </a:ext>
            </a:extLst>
          </a:blip>
          <a:stretch>
            <a:fillRect/>
          </a:stretch>
        </p:blipFill>
        <p:spPr>
          <a:xfrm>
            <a:off x="2368210" y="2232534"/>
            <a:ext cx="8915399" cy="1885950"/>
          </a:xfrm>
          <a:prstGeom prst="rect">
            <a:avLst/>
          </a:prstGeom>
        </p:spPr>
      </p:pic>
      <p:sp>
        <p:nvSpPr>
          <p:cNvPr id="2" name="Title 1">
            <a:extLst>
              <a:ext uri="{FF2B5EF4-FFF2-40B4-BE49-F238E27FC236}">
                <a16:creationId xmlns:a16="http://schemas.microsoft.com/office/drawing/2014/main" id="{5A67FA6F-4253-4EE9-E5A0-709577133EAD}"/>
              </a:ext>
            </a:extLst>
          </p:cNvPr>
          <p:cNvSpPr>
            <a:spLocks noGrp="1"/>
          </p:cNvSpPr>
          <p:nvPr>
            <p:ph type="ctrTitle"/>
          </p:nvPr>
        </p:nvSpPr>
        <p:spPr>
          <a:xfrm>
            <a:off x="2501276" y="1956812"/>
            <a:ext cx="8915399" cy="2262781"/>
          </a:xfrm>
        </p:spPr>
        <p:txBody>
          <a:bodyPr>
            <a:normAutofit/>
          </a:bodyPr>
          <a:lstStyle/>
          <a:p>
            <a:pPr>
              <a:lnSpc>
                <a:spcPct val="90000"/>
              </a:lnSpc>
            </a:pPr>
            <a:r>
              <a:rPr lang="en-US" sz="3400" kern="1400" spc="25" dirty="0">
                <a:solidFill>
                  <a:schemeClr val="accent2">
                    <a:lumMod val="50000"/>
                  </a:schemeClr>
                </a:solidFill>
                <a:effectLst/>
                <a:latin typeface="Times New Roman" panose="02020603050405020304" pitchFamily="18" charset="0"/>
                <a:ea typeface="MS Gothic" panose="020B0609070205080204" pitchFamily="49" charset="-128"/>
                <a:cs typeface="Times New Roman" panose="02020603050405020304" pitchFamily="18" charset="0"/>
              </a:rPr>
              <a:t>Digital Overdose? Evaluating User Adoption, Perceived Burden, and Effectiveness of Proliferating Health Apps and Websites in India</a:t>
            </a:r>
            <a:br>
              <a:rPr lang="en-US" sz="3400" kern="1400" spc="25" dirty="0">
                <a:solidFill>
                  <a:schemeClr val="accent2">
                    <a:lumMod val="50000"/>
                  </a:schemeClr>
                </a:solidFill>
                <a:effectLst/>
                <a:latin typeface="Calibri" panose="020F0502020204030204" pitchFamily="34" charset="0"/>
                <a:ea typeface="MS Gothic" panose="020B0609070205080204" pitchFamily="49" charset="-128"/>
                <a:cs typeface="Times New Roman" panose="02020603050405020304" pitchFamily="18" charset="0"/>
              </a:rPr>
            </a:br>
            <a:endParaRPr lang="en-US" sz="3400" dirty="0">
              <a:solidFill>
                <a:schemeClr val="accent2">
                  <a:lumMod val="50000"/>
                </a:schemeClr>
              </a:solidFill>
            </a:endParaRPr>
          </a:p>
        </p:txBody>
      </p:sp>
      <p:pic>
        <p:nvPicPr>
          <p:cNvPr id="39" name="Picture 38" descr="A logo of a google play store&#10;&#10;AI-generated content may be incorrect.">
            <a:extLst>
              <a:ext uri="{FF2B5EF4-FFF2-40B4-BE49-F238E27FC236}">
                <a16:creationId xmlns:a16="http://schemas.microsoft.com/office/drawing/2014/main" id="{08882777-20D4-D6F2-1559-30F6E79BD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9997" y="5682758"/>
            <a:ext cx="862907" cy="948766"/>
          </a:xfrm>
          <a:prstGeom prst="rect">
            <a:avLst/>
          </a:prstGeom>
        </p:spPr>
      </p:pic>
      <p:pic>
        <p:nvPicPr>
          <p:cNvPr id="42" name="Picture 41" descr="A white logo on a blue background&#10;&#10;AI-generated content may be incorrect.">
            <a:extLst>
              <a:ext uri="{FF2B5EF4-FFF2-40B4-BE49-F238E27FC236}">
                <a16:creationId xmlns:a16="http://schemas.microsoft.com/office/drawing/2014/main" id="{0C6062F6-438E-AB99-2FFA-0372CE2851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36649" y="5698976"/>
            <a:ext cx="1027119" cy="1027119"/>
          </a:xfrm>
          <a:prstGeom prst="ellipse">
            <a:avLst/>
          </a:prstGeom>
        </p:spPr>
      </p:pic>
    </p:spTree>
    <p:extLst>
      <p:ext uri="{BB962C8B-B14F-4D97-AF65-F5344CB8AC3E}">
        <p14:creationId xmlns:p14="http://schemas.microsoft.com/office/powerpoint/2010/main" val="1829689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D346A-95EC-FDCD-22A2-8A71F231979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32C96BC7-D4D2-EDC4-34BA-04CF03B93AE4}"/>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C63ECC22-D324-D858-FF84-3223A6912BB2}"/>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1AE12019-F123-266F-40DA-659CC2EAD0FC}"/>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DEBE868F-E4F6-4E1B-766E-C15BF40B7C11}"/>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68AB8A84-4220-3873-9CAA-A6F42E17BA79}"/>
              </a:ext>
            </a:extLst>
          </p:cNvPr>
          <p:cNvGrpSpPr/>
          <p:nvPr/>
        </p:nvGrpSpPr>
        <p:grpSpPr>
          <a:xfrm>
            <a:off x="1956570" y="570756"/>
            <a:ext cx="9667159" cy="570477"/>
            <a:chOff x="903654" y="3707235"/>
            <a:chExt cx="7147763" cy="570477"/>
          </a:xfrm>
        </p:grpSpPr>
        <p:sp>
          <p:nvSpPr>
            <p:cNvPr id="11" name="Rectangle 10">
              <a:extLst>
                <a:ext uri="{FF2B5EF4-FFF2-40B4-BE49-F238E27FC236}">
                  <a16:creationId xmlns:a16="http://schemas.microsoft.com/office/drawing/2014/main" id="{67A668EB-119B-820E-D8CA-C2B8A92972A3}"/>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C858C4F6-3665-3BE2-DC90-E278A0AFBB56}"/>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87A6CB0F-F56B-3161-AA23-777ED0145A15}"/>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6D9AF581-60A4-73B1-EBB7-9FD07060F234}"/>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33F32ED1-7F10-E858-8DAE-9272AB2E8370}"/>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C7B5D1FA-BD6F-12BC-58D6-93B2E57C59B5}"/>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9C43164A-2AB1-5B9A-D4F1-D8267205C206}"/>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5FBFE7BF-33EE-E6FB-FB33-7ACF0F5B2A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aphicFrame>
        <p:nvGraphicFramePr>
          <p:cNvPr id="21" name="Chart 20">
            <a:extLst>
              <a:ext uri="{FF2B5EF4-FFF2-40B4-BE49-F238E27FC236}">
                <a16:creationId xmlns:a16="http://schemas.microsoft.com/office/drawing/2014/main" id="{D93E4AD2-4E34-7BE4-218A-0C737A191DCA}"/>
              </a:ext>
            </a:extLst>
          </p:cNvPr>
          <p:cNvGraphicFramePr>
            <a:graphicFrameLocks/>
          </p:cNvGraphicFramePr>
          <p:nvPr>
            <p:extLst>
              <p:ext uri="{D42A27DB-BD31-4B8C-83A1-F6EECF244321}">
                <p14:modId xmlns:p14="http://schemas.microsoft.com/office/powerpoint/2010/main" val="1954883814"/>
              </p:ext>
            </p:extLst>
          </p:nvPr>
        </p:nvGraphicFramePr>
        <p:xfrm>
          <a:off x="220600" y="1935806"/>
          <a:ext cx="4527395" cy="28914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Chart 21">
            <a:extLst>
              <a:ext uri="{FF2B5EF4-FFF2-40B4-BE49-F238E27FC236}">
                <a16:creationId xmlns:a16="http://schemas.microsoft.com/office/drawing/2014/main" id="{293D5C98-E716-5409-EFB4-64BC2128F887}"/>
              </a:ext>
            </a:extLst>
          </p:cNvPr>
          <p:cNvGraphicFramePr>
            <a:graphicFrameLocks/>
          </p:cNvGraphicFramePr>
          <p:nvPr>
            <p:extLst>
              <p:ext uri="{D42A27DB-BD31-4B8C-83A1-F6EECF244321}">
                <p14:modId xmlns:p14="http://schemas.microsoft.com/office/powerpoint/2010/main" val="2336304481"/>
              </p:ext>
            </p:extLst>
          </p:nvPr>
        </p:nvGraphicFramePr>
        <p:xfrm>
          <a:off x="6237266" y="1283852"/>
          <a:ext cx="5734134" cy="28914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3" name="Chart 22">
            <a:extLst>
              <a:ext uri="{FF2B5EF4-FFF2-40B4-BE49-F238E27FC236}">
                <a16:creationId xmlns:a16="http://schemas.microsoft.com/office/drawing/2014/main" id="{FEB21AC1-C6CC-FC22-8C9A-0265C0F16330}"/>
              </a:ext>
            </a:extLst>
          </p:cNvPr>
          <p:cNvGraphicFramePr>
            <a:graphicFrameLocks/>
          </p:cNvGraphicFramePr>
          <p:nvPr>
            <p:extLst>
              <p:ext uri="{D42A27DB-BD31-4B8C-83A1-F6EECF244321}">
                <p14:modId xmlns:p14="http://schemas.microsoft.com/office/powerpoint/2010/main" val="1331436673"/>
              </p:ext>
            </p:extLst>
          </p:nvPr>
        </p:nvGraphicFramePr>
        <p:xfrm>
          <a:off x="3189196" y="4222900"/>
          <a:ext cx="7379776" cy="2743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5E194464-3F69-1E8D-1470-E0CE250A0AED}"/>
              </a:ext>
            </a:extLst>
          </p:cNvPr>
          <p:cNvGraphicFramePr>
            <a:graphicFrameLocks noGrp="1"/>
          </p:cNvGraphicFramePr>
          <p:nvPr>
            <p:extLst>
              <p:ext uri="{D42A27DB-BD31-4B8C-83A1-F6EECF244321}">
                <p14:modId xmlns:p14="http://schemas.microsoft.com/office/powerpoint/2010/main" val="1500193078"/>
              </p:ext>
            </p:extLst>
          </p:nvPr>
        </p:nvGraphicFramePr>
        <p:xfrm>
          <a:off x="4106178" y="1483517"/>
          <a:ext cx="2772906" cy="1104242"/>
        </p:xfrm>
        <a:graphic>
          <a:graphicData uri="http://schemas.openxmlformats.org/drawingml/2006/table">
            <a:tbl>
              <a:tblPr>
                <a:tableStyleId>{8A107856-5554-42FB-B03E-39F5DBC370BA}</a:tableStyleId>
              </a:tblPr>
              <a:tblGrid>
                <a:gridCol w="1386453">
                  <a:extLst>
                    <a:ext uri="{9D8B030D-6E8A-4147-A177-3AD203B41FA5}">
                      <a16:colId xmlns:a16="http://schemas.microsoft.com/office/drawing/2014/main" val="1308723939"/>
                    </a:ext>
                  </a:extLst>
                </a:gridCol>
                <a:gridCol w="1386453">
                  <a:extLst>
                    <a:ext uri="{9D8B030D-6E8A-4147-A177-3AD203B41FA5}">
                      <a16:colId xmlns:a16="http://schemas.microsoft.com/office/drawing/2014/main" val="255793200"/>
                    </a:ext>
                  </a:extLst>
                </a:gridCol>
              </a:tblGrid>
              <a:tr h="252167">
                <a:tc gridSpan="2">
                  <a:txBody>
                    <a:bodyPr/>
                    <a:lstStyle/>
                    <a:p>
                      <a:pPr algn="ctr" fontAlgn="b"/>
                      <a:r>
                        <a:rPr lang="en-US" sz="1800" b="1" i="0" u="none" strike="noStrike" dirty="0">
                          <a:solidFill>
                            <a:srgbClr val="000000"/>
                          </a:solidFill>
                          <a:effectLst/>
                          <a:latin typeface="Aptos Narrow" panose="020B0004020202020204" pitchFamily="34" charset="0"/>
                        </a:rPr>
                        <a:t>No. of Respondents</a:t>
                      </a:r>
                    </a:p>
                  </a:txBody>
                  <a:tcPr marL="9525" marR="9525" marT="9525" marB="0" anchor="ctr"/>
                </a:tc>
                <a:tc hMerge="1">
                  <a:txBody>
                    <a:bodyPr/>
                    <a:lstStyle/>
                    <a:p>
                      <a:pPr algn="ctr" fontAlgn="b"/>
                      <a:endParaRPr lang="en-US" sz="14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470813403"/>
                  </a:ext>
                </a:extLst>
              </a:tr>
              <a:tr h="252167">
                <a:tc>
                  <a:txBody>
                    <a:bodyPr/>
                    <a:lstStyle/>
                    <a:p>
                      <a:pPr algn="ctr" fontAlgn="b"/>
                      <a:r>
                        <a:rPr lang="en-US" sz="1400" u="none" strike="noStrike" dirty="0">
                          <a:effectLst/>
                        </a:rPr>
                        <a:t>Agree</a:t>
                      </a:r>
                      <a:endParaRPr lang="en-US" sz="1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400" u="none" strike="noStrike">
                          <a:effectLst/>
                        </a:rPr>
                        <a:t>146</a:t>
                      </a:r>
                      <a:endParaRPr lang="en-US" sz="1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473129161"/>
                  </a:ext>
                </a:extLst>
              </a:tr>
              <a:tr h="316063">
                <a:tc>
                  <a:txBody>
                    <a:bodyPr/>
                    <a:lstStyle/>
                    <a:p>
                      <a:pPr algn="ctr" fontAlgn="b"/>
                      <a:r>
                        <a:rPr lang="en-US" sz="1400" u="none" strike="noStrike">
                          <a:effectLst/>
                        </a:rPr>
                        <a:t>Don't Agree</a:t>
                      </a:r>
                      <a:endParaRPr lang="en-US" sz="1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400" u="none" strike="noStrike">
                          <a:effectLst/>
                        </a:rPr>
                        <a:t>5</a:t>
                      </a:r>
                      <a:endParaRPr lang="en-US" sz="1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027851535"/>
                  </a:ext>
                </a:extLst>
              </a:tr>
              <a:tr h="252167">
                <a:tc>
                  <a:txBody>
                    <a:bodyPr/>
                    <a:lstStyle/>
                    <a:p>
                      <a:pPr algn="ctr" fontAlgn="b"/>
                      <a:r>
                        <a:rPr lang="en-US" sz="1400" u="none" strike="noStrike">
                          <a:effectLst/>
                        </a:rPr>
                        <a:t>Total</a:t>
                      </a:r>
                      <a:endParaRPr lang="en-US" sz="1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en-US" sz="1400" u="none" strike="noStrike" dirty="0">
                          <a:effectLst/>
                        </a:rPr>
                        <a:t>151</a:t>
                      </a:r>
                      <a:endParaRPr lang="en-US" sz="14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341283293"/>
                  </a:ext>
                </a:extLst>
              </a:tr>
            </a:tbl>
          </a:graphicData>
        </a:graphic>
      </p:graphicFrame>
      <p:sp>
        <p:nvSpPr>
          <p:cNvPr id="3" name="TextBox 2">
            <a:extLst>
              <a:ext uri="{FF2B5EF4-FFF2-40B4-BE49-F238E27FC236}">
                <a16:creationId xmlns:a16="http://schemas.microsoft.com/office/drawing/2014/main" id="{560D31D1-2022-2F35-FA2E-562C871ABE8C}"/>
              </a:ext>
            </a:extLst>
          </p:cNvPr>
          <p:cNvSpPr txBox="1"/>
          <p:nvPr/>
        </p:nvSpPr>
        <p:spPr>
          <a:xfrm>
            <a:off x="4983948" y="668635"/>
            <a:ext cx="3932786" cy="338554"/>
          </a:xfrm>
          <a:prstGeom prst="rect">
            <a:avLst/>
          </a:prstGeom>
          <a:noFill/>
        </p:spPr>
        <p:txBody>
          <a:bodyPr wrap="square" rtlCol="0">
            <a:spAutoFit/>
          </a:bodyPr>
          <a:lstStyle/>
          <a:p>
            <a:r>
              <a:rPr lang="en-US" sz="1600" dirty="0">
                <a:solidFill>
                  <a:schemeClr val="bg1"/>
                </a:solidFill>
              </a:rPr>
              <a:t>Chapter 1: Demography</a:t>
            </a:r>
          </a:p>
        </p:txBody>
      </p:sp>
    </p:spTree>
    <p:extLst>
      <p:ext uri="{BB962C8B-B14F-4D97-AF65-F5344CB8AC3E}">
        <p14:creationId xmlns:p14="http://schemas.microsoft.com/office/powerpoint/2010/main" val="1550271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249"/>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249"/>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249"/>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1" grpId="0">
        <p:bldAsOne/>
      </p:bldGraphic>
      <p:bldGraphic spid="22" grpId="0">
        <p:bldAsOne/>
      </p:bldGraphic>
      <p:bldGraphic spid="23" grpId="0">
        <p:bldAsOne/>
      </p:bldGraphic>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1D08D-D719-CA64-0B08-2F1F1019BD0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E32EBF2-5B16-9BC2-87DB-B00070A43AE4}"/>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DA6C9571-BAA0-02FD-8C2A-0BD1405319ED}"/>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36A6A616-09BC-6F95-4D71-E706D29191C9}"/>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F667ABD1-8E93-F47E-E5A6-DC4D5495CB30}"/>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CDA797E1-90D0-EFA6-58E9-912AA81B440D}"/>
              </a:ext>
            </a:extLst>
          </p:cNvPr>
          <p:cNvGrpSpPr/>
          <p:nvPr/>
        </p:nvGrpSpPr>
        <p:grpSpPr>
          <a:xfrm>
            <a:off x="1956570" y="570756"/>
            <a:ext cx="9741944" cy="570477"/>
            <a:chOff x="903654" y="3707235"/>
            <a:chExt cx="7147763" cy="570477"/>
          </a:xfrm>
        </p:grpSpPr>
        <p:sp>
          <p:nvSpPr>
            <p:cNvPr id="11" name="Rectangle 10">
              <a:extLst>
                <a:ext uri="{FF2B5EF4-FFF2-40B4-BE49-F238E27FC236}">
                  <a16:creationId xmlns:a16="http://schemas.microsoft.com/office/drawing/2014/main" id="{246ACBA5-7A9C-3078-9E04-2112BB7FACB1}"/>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DB087C8A-862A-77F6-E6D0-389129A31F75}"/>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EB285D57-30C8-4F49-AAFC-52913142F13F}"/>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B8931070-9A32-F595-D4A8-0EFF347FABE9}"/>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3B48FF40-5602-B873-F837-13508315C525}"/>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B4336D86-6EAD-F29A-54AF-3FAAD076C7A0}"/>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8E692E4A-5390-EA53-DC44-90043F61CFF6}"/>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ECBC735E-5E06-55A4-C76D-2ADDC4AB1F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2" name="TextBox 1">
            <a:extLst>
              <a:ext uri="{FF2B5EF4-FFF2-40B4-BE49-F238E27FC236}">
                <a16:creationId xmlns:a16="http://schemas.microsoft.com/office/drawing/2014/main" id="{1A96B540-7751-FA78-8570-39EB9E12E88A}"/>
              </a:ext>
            </a:extLst>
          </p:cNvPr>
          <p:cNvSpPr txBox="1"/>
          <p:nvPr/>
        </p:nvSpPr>
        <p:spPr>
          <a:xfrm>
            <a:off x="4602997" y="687619"/>
            <a:ext cx="8722101" cy="584775"/>
          </a:xfrm>
          <a:prstGeom prst="rect">
            <a:avLst/>
          </a:prstGeom>
          <a:noFill/>
        </p:spPr>
        <p:txBody>
          <a:bodyPr wrap="square" rtlCol="0">
            <a:spAutoFit/>
          </a:bodyPr>
          <a:lstStyle/>
          <a:p>
            <a:r>
              <a:rPr lang="en-US" sz="1600" dirty="0">
                <a:solidFill>
                  <a:schemeClr val="bg1"/>
                </a:solidFill>
              </a:rPr>
              <a:t>Chapter 2 : Digital Health App Usage Patterns</a:t>
            </a:r>
          </a:p>
          <a:p>
            <a:endParaRPr lang="en-US" sz="1600" dirty="0">
              <a:solidFill>
                <a:schemeClr val="bg1"/>
              </a:solidFill>
            </a:endParaRPr>
          </a:p>
        </p:txBody>
      </p:sp>
      <p:graphicFrame>
        <p:nvGraphicFramePr>
          <p:cNvPr id="3" name="Chart 2">
            <a:extLst>
              <a:ext uri="{FF2B5EF4-FFF2-40B4-BE49-F238E27FC236}">
                <a16:creationId xmlns:a16="http://schemas.microsoft.com/office/drawing/2014/main" id="{B5C59333-1ED7-3093-91EB-B91A10610307}"/>
              </a:ext>
            </a:extLst>
          </p:cNvPr>
          <p:cNvGraphicFramePr>
            <a:graphicFrameLocks/>
          </p:cNvGraphicFramePr>
          <p:nvPr>
            <p:extLst>
              <p:ext uri="{D42A27DB-BD31-4B8C-83A1-F6EECF244321}">
                <p14:modId xmlns:p14="http://schemas.microsoft.com/office/powerpoint/2010/main" val="394041518"/>
              </p:ext>
            </p:extLst>
          </p:nvPr>
        </p:nvGraphicFramePr>
        <p:xfrm>
          <a:off x="803468" y="1391955"/>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5A519FA8-DA4D-773C-ADC2-28161595BC72}"/>
              </a:ext>
            </a:extLst>
          </p:cNvPr>
          <p:cNvGraphicFramePr>
            <a:graphicFrameLocks/>
          </p:cNvGraphicFramePr>
          <p:nvPr>
            <p:extLst>
              <p:ext uri="{D42A27DB-BD31-4B8C-83A1-F6EECF244321}">
                <p14:modId xmlns:p14="http://schemas.microsoft.com/office/powerpoint/2010/main" val="1315405879"/>
              </p:ext>
            </p:extLst>
          </p:nvPr>
        </p:nvGraphicFramePr>
        <p:xfrm>
          <a:off x="5756958" y="1391955"/>
          <a:ext cx="6065542"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Chart 19">
            <a:extLst>
              <a:ext uri="{FF2B5EF4-FFF2-40B4-BE49-F238E27FC236}">
                <a16:creationId xmlns:a16="http://schemas.microsoft.com/office/drawing/2014/main" id="{7590D562-B154-927E-ACF4-CF16D6E4AEC4}"/>
              </a:ext>
            </a:extLst>
          </p:cNvPr>
          <p:cNvGraphicFramePr>
            <a:graphicFrameLocks/>
          </p:cNvGraphicFramePr>
          <p:nvPr>
            <p:extLst>
              <p:ext uri="{D42A27DB-BD31-4B8C-83A1-F6EECF244321}">
                <p14:modId xmlns:p14="http://schemas.microsoft.com/office/powerpoint/2010/main" val="1398066626"/>
              </p:ext>
            </p:extLst>
          </p:nvPr>
        </p:nvGraphicFramePr>
        <p:xfrm>
          <a:off x="1847296" y="4639766"/>
          <a:ext cx="8497408" cy="2218234"/>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530697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96A2D-CCA0-D947-3647-84E1B7BA3F3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8FCF7A9-F20F-9726-2E60-46521587C19B}"/>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A4DFC8A1-9088-27D5-331A-F9E874D38F9A}"/>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F3C31C98-0F98-42DD-8195-C480D7E04362}"/>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D0882591-95BD-12C9-60EA-5DEA7EC34104}"/>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777A7C39-D5E7-8589-7C90-6A653FEFC082}"/>
              </a:ext>
            </a:extLst>
          </p:cNvPr>
          <p:cNvGrpSpPr/>
          <p:nvPr/>
        </p:nvGrpSpPr>
        <p:grpSpPr>
          <a:xfrm>
            <a:off x="1956570" y="570756"/>
            <a:ext cx="9744650" cy="570477"/>
            <a:chOff x="903654" y="3707235"/>
            <a:chExt cx="7147763" cy="570477"/>
          </a:xfrm>
        </p:grpSpPr>
        <p:sp>
          <p:nvSpPr>
            <p:cNvPr id="11" name="Rectangle 10">
              <a:extLst>
                <a:ext uri="{FF2B5EF4-FFF2-40B4-BE49-F238E27FC236}">
                  <a16:creationId xmlns:a16="http://schemas.microsoft.com/office/drawing/2014/main" id="{CE393CA5-8988-5BF2-046A-D3D4C548622A}"/>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D87B08BE-A033-2276-84FC-0B37E912DDB3}"/>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B4963C57-4BA1-E2B9-48B1-AC7FB9D51F1F}"/>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99FB7343-C430-58C7-6E83-CD28D7D145BB}"/>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0A7FB911-0932-458C-F71C-FE65792284A6}"/>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A312D260-6ADB-A570-E260-7CC6C18A2462}"/>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85A42472-F118-E668-C3A4-49DF7B08FA46}"/>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FEBFFB41-618E-5C2A-862A-C614DEA7D3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2" name="TextBox 1">
            <a:extLst>
              <a:ext uri="{FF2B5EF4-FFF2-40B4-BE49-F238E27FC236}">
                <a16:creationId xmlns:a16="http://schemas.microsoft.com/office/drawing/2014/main" id="{DC8F9B55-C5ED-1C5D-6263-63DDA5656BEB}"/>
              </a:ext>
            </a:extLst>
          </p:cNvPr>
          <p:cNvSpPr txBox="1"/>
          <p:nvPr/>
        </p:nvSpPr>
        <p:spPr>
          <a:xfrm>
            <a:off x="4602997" y="687619"/>
            <a:ext cx="8722101" cy="584775"/>
          </a:xfrm>
          <a:prstGeom prst="rect">
            <a:avLst/>
          </a:prstGeom>
          <a:noFill/>
        </p:spPr>
        <p:txBody>
          <a:bodyPr wrap="square" rtlCol="0">
            <a:spAutoFit/>
          </a:bodyPr>
          <a:lstStyle/>
          <a:p>
            <a:r>
              <a:rPr lang="en-US" sz="1600" dirty="0">
                <a:solidFill>
                  <a:schemeClr val="bg1"/>
                </a:solidFill>
              </a:rPr>
              <a:t>Chapter 3 : Digital Health Platform Experiences</a:t>
            </a:r>
          </a:p>
          <a:p>
            <a:endParaRPr lang="en-US" sz="1600" dirty="0">
              <a:solidFill>
                <a:schemeClr val="bg1"/>
              </a:solidFill>
            </a:endParaRPr>
          </a:p>
        </p:txBody>
      </p:sp>
      <p:graphicFrame>
        <p:nvGraphicFramePr>
          <p:cNvPr id="3" name="Chart 2">
            <a:extLst>
              <a:ext uri="{FF2B5EF4-FFF2-40B4-BE49-F238E27FC236}">
                <a16:creationId xmlns:a16="http://schemas.microsoft.com/office/drawing/2014/main" id="{547ACE4D-2CBB-71D5-C233-E31834FDBBF7}"/>
              </a:ext>
            </a:extLst>
          </p:cNvPr>
          <p:cNvGraphicFramePr>
            <a:graphicFrameLocks/>
          </p:cNvGraphicFramePr>
          <p:nvPr>
            <p:extLst>
              <p:ext uri="{D42A27DB-BD31-4B8C-83A1-F6EECF244321}">
                <p14:modId xmlns:p14="http://schemas.microsoft.com/office/powerpoint/2010/main" val="3630636127"/>
              </p:ext>
            </p:extLst>
          </p:nvPr>
        </p:nvGraphicFramePr>
        <p:xfrm>
          <a:off x="6397721" y="1389257"/>
          <a:ext cx="5543550" cy="472905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9A85CCBD-4A55-379A-015B-9CA87C0C149D}"/>
              </a:ext>
            </a:extLst>
          </p:cNvPr>
          <p:cNvGraphicFramePr>
            <a:graphicFrameLocks/>
          </p:cNvGraphicFramePr>
          <p:nvPr>
            <p:extLst>
              <p:ext uri="{D42A27DB-BD31-4B8C-83A1-F6EECF244321}">
                <p14:modId xmlns:p14="http://schemas.microsoft.com/office/powerpoint/2010/main" val="3666664149"/>
              </p:ext>
            </p:extLst>
          </p:nvPr>
        </p:nvGraphicFramePr>
        <p:xfrm>
          <a:off x="381000" y="1336693"/>
          <a:ext cx="6267450" cy="48341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62105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CCFAF-6F27-E034-CAD1-D0A4889D9B2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CA2D847-C802-5618-8EC4-730B6E0122D2}"/>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8A19FEEC-1034-8B9D-1BC4-B1D40BADBE52}"/>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2495CDEA-7406-E6D9-CF15-9DA2E0BF0B03}"/>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DCFBDB51-F418-7C6D-32C0-6ED05D51ED08}"/>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6E1EC534-CE09-D175-3445-9E4F3B5D5136}"/>
              </a:ext>
            </a:extLst>
          </p:cNvPr>
          <p:cNvGrpSpPr/>
          <p:nvPr/>
        </p:nvGrpSpPr>
        <p:grpSpPr>
          <a:xfrm>
            <a:off x="1956570" y="570756"/>
            <a:ext cx="9744650" cy="570477"/>
            <a:chOff x="903654" y="3707235"/>
            <a:chExt cx="7147763" cy="570477"/>
          </a:xfrm>
        </p:grpSpPr>
        <p:sp>
          <p:nvSpPr>
            <p:cNvPr id="11" name="Rectangle 10">
              <a:extLst>
                <a:ext uri="{FF2B5EF4-FFF2-40B4-BE49-F238E27FC236}">
                  <a16:creationId xmlns:a16="http://schemas.microsoft.com/office/drawing/2014/main" id="{7B368A0A-FD69-FD37-2E6B-57816626C2B1}"/>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9DE0ACA9-B0B9-DB3F-F9B4-598A85736908}"/>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B47DE4E1-47E9-8FE4-134F-3C5F7D9556E0}"/>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E5E153ED-BCED-52FA-AF98-EC9D8B84723E}"/>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DA5E1926-0E91-0FA6-23BF-E757DE141675}"/>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E928F0E7-EBD1-C087-4C1B-6A0ABA517374}"/>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F950B05B-1045-C1A0-7D09-8A60830CEBB6}"/>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1569E386-3ECD-7D8C-10A8-9936685151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aphicFrame>
        <p:nvGraphicFramePr>
          <p:cNvPr id="2" name="Chart 1">
            <a:extLst>
              <a:ext uri="{FF2B5EF4-FFF2-40B4-BE49-F238E27FC236}">
                <a16:creationId xmlns:a16="http://schemas.microsoft.com/office/drawing/2014/main" id="{167381C4-9486-65E2-6A8C-9ACB36961256}"/>
              </a:ext>
            </a:extLst>
          </p:cNvPr>
          <p:cNvGraphicFramePr>
            <a:graphicFrameLocks/>
          </p:cNvGraphicFramePr>
          <p:nvPr>
            <p:extLst>
              <p:ext uri="{D42A27DB-BD31-4B8C-83A1-F6EECF244321}">
                <p14:modId xmlns:p14="http://schemas.microsoft.com/office/powerpoint/2010/main" val="3390732647"/>
              </p:ext>
            </p:extLst>
          </p:nvPr>
        </p:nvGraphicFramePr>
        <p:xfrm>
          <a:off x="1348354" y="1456841"/>
          <a:ext cx="9577952" cy="441701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5211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82744-EF8F-D241-4290-BD9AE25A463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4B0100C-C799-5B03-3938-3828C166F946}"/>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BFDFE1AA-5E8D-A050-6F3C-1147CD7AB2F0}"/>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726D6D3F-11C8-A856-4A5C-DC7E794E1B79}"/>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DFCD5CF4-82F0-5E41-055B-76E9DF9AD1F2}"/>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E939F124-EE8F-8252-99F6-EC9BB8D62B2C}"/>
              </a:ext>
            </a:extLst>
          </p:cNvPr>
          <p:cNvGrpSpPr/>
          <p:nvPr/>
        </p:nvGrpSpPr>
        <p:grpSpPr>
          <a:xfrm>
            <a:off x="1956570" y="570756"/>
            <a:ext cx="9744650" cy="570477"/>
            <a:chOff x="903654" y="3707235"/>
            <a:chExt cx="7147763" cy="570477"/>
          </a:xfrm>
        </p:grpSpPr>
        <p:sp>
          <p:nvSpPr>
            <p:cNvPr id="11" name="Rectangle 10">
              <a:extLst>
                <a:ext uri="{FF2B5EF4-FFF2-40B4-BE49-F238E27FC236}">
                  <a16:creationId xmlns:a16="http://schemas.microsoft.com/office/drawing/2014/main" id="{6BF42F0C-103C-BDFA-B99B-746DBBB29496}"/>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B8C3912F-437C-D2F4-2FAF-130AD3DB7827}"/>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634FBEAD-B6A8-6FBA-127E-CF6E48EEB016}"/>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56B11E80-FA55-2E24-1CBC-93124EC8CF1C}"/>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4A2F902B-F264-08CF-D027-58ADEEE816A4}"/>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8A23E548-21B3-2F8C-0C3B-9F88410903A9}"/>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99242EBF-68D4-163B-2C7A-6646F3AC1B07}"/>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AAD0218E-7718-2909-30B5-A75321375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aphicFrame>
        <p:nvGraphicFramePr>
          <p:cNvPr id="2" name="Chart 1">
            <a:extLst>
              <a:ext uri="{FF2B5EF4-FFF2-40B4-BE49-F238E27FC236}">
                <a16:creationId xmlns:a16="http://schemas.microsoft.com/office/drawing/2014/main" id="{4BB4C524-EF15-1858-BDFC-536F9492A0FC}"/>
              </a:ext>
            </a:extLst>
          </p:cNvPr>
          <p:cNvGraphicFramePr>
            <a:graphicFrameLocks/>
          </p:cNvGraphicFramePr>
          <p:nvPr>
            <p:extLst>
              <p:ext uri="{D42A27DB-BD31-4B8C-83A1-F6EECF244321}">
                <p14:modId xmlns:p14="http://schemas.microsoft.com/office/powerpoint/2010/main" val="3907382223"/>
              </p:ext>
            </p:extLst>
          </p:nvPr>
        </p:nvGraphicFramePr>
        <p:xfrm>
          <a:off x="-103114" y="1396100"/>
          <a:ext cx="5744497" cy="281451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Chart 2">
            <a:extLst>
              <a:ext uri="{FF2B5EF4-FFF2-40B4-BE49-F238E27FC236}">
                <a16:creationId xmlns:a16="http://schemas.microsoft.com/office/drawing/2014/main" id="{ADC098C5-B7F2-6372-09C4-68D20EB41EE1}"/>
              </a:ext>
            </a:extLst>
          </p:cNvPr>
          <p:cNvGraphicFramePr>
            <a:graphicFrameLocks/>
          </p:cNvGraphicFramePr>
          <p:nvPr>
            <p:extLst>
              <p:ext uri="{D42A27DB-BD31-4B8C-83A1-F6EECF244321}">
                <p14:modId xmlns:p14="http://schemas.microsoft.com/office/powerpoint/2010/main" val="2606541539"/>
              </p:ext>
            </p:extLst>
          </p:nvPr>
        </p:nvGraphicFramePr>
        <p:xfrm>
          <a:off x="6096000" y="1304320"/>
          <a:ext cx="5605220" cy="290628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a:extLst>
              <a:ext uri="{FF2B5EF4-FFF2-40B4-BE49-F238E27FC236}">
                <a16:creationId xmlns:a16="http://schemas.microsoft.com/office/drawing/2014/main" id="{C7647C46-642F-CE55-467A-029F98A6E716}"/>
              </a:ext>
            </a:extLst>
          </p:cNvPr>
          <p:cNvGraphicFramePr>
            <a:graphicFrameLocks/>
          </p:cNvGraphicFramePr>
          <p:nvPr>
            <p:extLst>
              <p:ext uri="{D42A27DB-BD31-4B8C-83A1-F6EECF244321}">
                <p14:modId xmlns:p14="http://schemas.microsoft.com/office/powerpoint/2010/main" val="328509675"/>
              </p:ext>
            </p:extLst>
          </p:nvPr>
        </p:nvGraphicFramePr>
        <p:xfrm>
          <a:off x="2313118" y="4047521"/>
          <a:ext cx="6613907" cy="2743200"/>
        </p:xfrm>
        <a:graphic>
          <a:graphicData uri="http://schemas.openxmlformats.org/drawingml/2006/chart">
            <c:chart xmlns:c="http://schemas.openxmlformats.org/drawingml/2006/chart" xmlns:r="http://schemas.openxmlformats.org/officeDocument/2006/relationships" r:id="rId8"/>
          </a:graphicData>
        </a:graphic>
      </p:graphicFrame>
      <p:sp>
        <p:nvSpPr>
          <p:cNvPr id="9" name="TextBox 8">
            <a:extLst>
              <a:ext uri="{FF2B5EF4-FFF2-40B4-BE49-F238E27FC236}">
                <a16:creationId xmlns:a16="http://schemas.microsoft.com/office/drawing/2014/main" id="{DFA6C486-0AE8-A0BB-CDBD-4D8215A4653C}"/>
              </a:ext>
            </a:extLst>
          </p:cNvPr>
          <p:cNvSpPr txBox="1"/>
          <p:nvPr/>
        </p:nvSpPr>
        <p:spPr>
          <a:xfrm>
            <a:off x="4602997" y="687619"/>
            <a:ext cx="8722101" cy="584775"/>
          </a:xfrm>
          <a:prstGeom prst="rect">
            <a:avLst/>
          </a:prstGeom>
          <a:noFill/>
        </p:spPr>
        <p:txBody>
          <a:bodyPr wrap="square" rtlCol="0">
            <a:spAutoFit/>
          </a:bodyPr>
          <a:lstStyle/>
          <a:p>
            <a:r>
              <a:rPr lang="en-US" sz="1600" dirty="0">
                <a:solidFill>
                  <a:schemeClr val="bg1"/>
                </a:solidFill>
              </a:rPr>
              <a:t>Chapter 4 : App Fatigue and Digital Burden</a:t>
            </a:r>
          </a:p>
          <a:p>
            <a:endParaRPr lang="en-US" sz="1600" dirty="0">
              <a:solidFill>
                <a:schemeClr val="bg1"/>
              </a:solidFill>
            </a:endParaRPr>
          </a:p>
        </p:txBody>
      </p:sp>
    </p:spTree>
    <p:extLst>
      <p:ext uri="{BB962C8B-B14F-4D97-AF65-F5344CB8AC3E}">
        <p14:creationId xmlns:p14="http://schemas.microsoft.com/office/powerpoint/2010/main" val="833345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3E031-6C0D-4C3E-0BA2-090327F4E5F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1CA2371-4471-3CB9-950F-FE585061E001}"/>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07398049-0A77-6E4F-7B03-086FD3D4D62E}"/>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4F188F1D-7A07-0A1B-C981-9CA63256C9EF}"/>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28DF94E8-C93C-E359-2608-A7C3EBB65A8C}"/>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A8212191-5605-D99C-8D5A-D7CA1B4792E6}"/>
              </a:ext>
            </a:extLst>
          </p:cNvPr>
          <p:cNvGrpSpPr/>
          <p:nvPr/>
        </p:nvGrpSpPr>
        <p:grpSpPr>
          <a:xfrm>
            <a:off x="1956570" y="570756"/>
            <a:ext cx="9744650" cy="570477"/>
            <a:chOff x="903654" y="3707235"/>
            <a:chExt cx="7147763" cy="570477"/>
          </a:xfrm>
        </p:grpSpPr>
        <p:sp>
          <p:nvSpPr>
            <p:cNvPr id="11" name="Rectangle 10">
              <a:extLst>
                <a:ext uri="{FF2B5EF4-FFF2-40B4-BE49-F238E27FC236}">
                  <a16:creationId xmlns:a16="http://schemas.microsoft.com/office/drawing/2014/main" id="{19B4FA8D-18CF-AAB9-76CA-B1C6C0B3D3FC}"/>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FC309BD4-0013-F388-C2BC-9BAE4FFA48CF}"/>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43B0F3E6-0B43-E928-B66E-19EBCEB2D2B6}"/>
              </a:ext>
            </a:extLst>
          </p:cNvPr>
          <p:cNvSpPr/>
          <p:nvPr/>
        </p:nvSpPr>
        <p:spPr>
          <a:xfrm>
            <a:off x="1600022" y="518920"/>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0B9AFFD9-CE3F-E3B8-C5C0-4C11A2B3F61B}"/>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EEC27554-6068-9E33-64A4-DF061BBBEBDC}"/>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706FA525-B0AE-9B54-D336-9E2D2FE445F0}"/>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7" name="Oval 16">
            <a:extLst>
              <a:ext uri="{FF2B5EF4-FFF2-40B4-BE49-F238E27FC236}">
                <a16:creationId xmlns:a16="http://schemas.microsoft.com/office/drawing/2014/main" id="{3F253C53-2383-F9AC-732E-BBBE0AFD384F}"/>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4C01FFB0-E29E-41EC-1BFB-A37A12D922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3" name="Block Arc 2">
            <a:extLst>
              <a:ext uri="{FF2B5EF4-FFF2-40B4-BE49-F238E27FC236}">
                <a16:creationId xmlns:a16="http://schemas.microsoft.com/office/drawing/2014/main" id="{CE4C3B19-5142-DFB9-EE4E-85A8855CEC75}"/>
              </a:ext>
            </a:extLst>
          </p:cNvPr>
          <p:cNvSpPr/>
          <p:nvPr/>
        </p:nvSpPr>
        <p:spPr>
          <a:xfrm flipH="1">
            <a:off x="1117330" y="1624220"/>
            <a:ext cx="2943225" cy="2603715"/>
          </a:xfrm>
          <a:prstGeom prst="blockArc">
            <a:avLst>
              <a:gd name="adj1" fmla="val 10800000"/>
              <a:gd name="adj2" fmla="val 21573175"/>
              <a:gd name="adj3" fmla="val 16312"/>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solidFill>
                <a:schemeClr val="tx1"/>
              </a:solidFill>
            </a:endParaRPr>
          </a:p>
        </p:txBody>
      </p:sp>
      <p:sp>
        <p:nvSpPr>
          <p:cNvPr id="8" name="Isosceles Triangle 7">
            <a:extLst>
              <a:ext uri="{FF2B5EF4-FFF2-40B4-BE49-F238E27FC236}">
                <a16:creationId xmlns:a16="http://schemas.microsoft.com/office/drawing/2014/main" id="{A7C5FD3D-0D76-A33C-5144-F036BE7454F4}"/>
              </a:ext>
            </a:extLst>
          </p:cNvPr>
          <p:cNvSpPr/>
          <p:nvPr/>
        </p:nvSpPr>
        <p:spPr>
          <a:xfrm rot="806050">
            <a:off x="2665099" y="1801771"/>
            <a:ext cx="114898" cy="669124"/>
          </a:xfrm>
          <a:prstGeom prst="triangle">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9" name="TextBox 18">
            <a:extLst>
              <a:ext uri="{FF2B5EF4-FFF2-40B4-BE49-F238E27FC236}">
                <a16:creationId xmlns:a16="http://schemas.microsoft.com/office/drawing/2014/main" id="{8418BA9F-43BD-2CBF-4F87-EF0CFBF46C55}"/>
              </a:ext>
            </a:extLst>
          </p:cNvPr>
          <p:cNvSpPr txBox="1"/>
          <p:nvPr/>
        </p:nvSpPr>
        <p:spPr>
          <a:xfrm>
            <a:off x="2152916" y="2478361"/>
            <a:ext cx="1406475" cy="461665"/>
          </a:xfrm>
          <a:prstGeom prst="rect">
            <a:avLst/>
          </a:prstGeom>
          <a:noFill/>
        </p:spPr>
        <p:txBody>
          <a:bodyPr wrap="square">
            <a:spAutoFit/>
          </a:bodyPr>
          <a:lstStyle/>
          <a:p>
            <a:r>
              <a:rPr lang="en-US" sz="2400" b="1" i="0" u="none" strike="noStrike" dirty="0">
                <a:solidFill>
                  <a:srgbClr val="000000"/>
                </a:solidFill>
                <a:effectLst/>
                <a:latin typeface="Aptos Narrow" panose="020B0004020202020204" pitchFamily="34" charset="0"/>
              </a:rPr>
              <a:t>5.74</a:t>
            </a:r>
            <a:r>
              <a:rPr lang="en-US" sz="2400" dirty="0"/>
              <a:t> </a:t>
            </a:r>
          </a:p>
        </p:txBody>
      </p:sp>
      <p:sp>
        <p:nvSpPr>
          <p:cNvPr id="20" name="TextBox 19">
            <a:extLst>
              <a:ext uri="{FF2B5EF4-FFF2-40B4-BE49-F238E27FC236}">
                <a16:creationId xmlns:a16="http://schemas.microsoft.com/office/drawing/2014/main" id="{E45E744E-9A30-B0EF-9010-33E66AF7FCDB}"/>
              </a:ext>
            </a:extLst>
          </p:cNvPr>
          <p:cNvSpPr txBox="1"/>
          <p:nvPr/>
        </p:nvSpPr>
        <p:spPr>
          <a:xfrm>
            <a:off x="345037" y="3029191"/>
            <a:ext cx="4755022" cy="600075"/>
          </a:xfrm>
          <a:prstGeom prst="roundRect">
            <a:avLst>
              <a:gd name="adj" fmla="val 40508"/>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1200" dirty="0"/>
              <a:t>On a scale of 1-10, how would you rate the overall usefulness of health apps/websites in managing your health</a:t>
            </a:r>
          </a:p>
        </p:txBody>
      </p:sp>
      <p:sp>
        <p:nvSpPr>
          <p:cNvPr id="21" name="TextBox 20">
            <a:extLst>
              <a:ext uri="{FF2B5EF4-FFF2-40B4-BE49-F238E27FC236}">
                <a16:creationId xmlns:a16="http://schemas.microsoft.com/office/drawing/2014/main" id="{D0F9EA98-D586-3E13-C930-DF10DFB1446A}"/>
              </a:ext>
            </a:extLst>
          </p:cNvPr>
          <p:cNvSpPr txBox="1"/>
          <p:nvPr/>
        </p:nvSpPr>
        <p:spPr>
          <a:xfrm>
            <a:off x="4602997" y="687619"/>
            <a:ext cx="8722101" cy="338554"/>
          </a:xfrm>
          <a:prstGeom prst="rect">
            <a:avLst/>
          </a:prstGeom>
          <a:noFill/>
        </p:spPr>
        <p:txBody>
          <a:bodyPr wrap="square" rtlCol="0">
            <a:spAutoFit/>
          </a:bodyPr>
          <a:lstStyle/>
          <a:p>
            <a:r>
              <a:rPr lang="en-US" sz="1600" dirty="0">
                <a:solidFill>
                  <a:schemeClr val="bg1"/>
                </a:solidFill>
              </a:rPr>
              <a:t>Chapter 5 : Perceived Usefulness and Satisfaction</a:t>
            </a:r>
          </a:p>
        </p:txBody>
      </p:sp>
      <p:graphicFrame>
        <p:nvGraphicFramePr>
          <p:cNvPr id="22" name="Chart 21">
            <a:extLst>
              <a:ext uri="{FF2B5EF4-FFF2-40B4-BE49-F238E27FC236}">
                <a16:creationId xmlns:a16="http://schemas.microsoft.com/office/drawing/2014/main" id="{E651CC67-0DD1-EF6B-965D-2B879262EC27}"/>
              </a:ext>
            </a:extLst>
          </p:cNvPr>
          <p:cNvGraphicFramePr>
            <a:graphicFrameLocks/>
          </p:cNvGraphicFramePr>
          <p:nvPr>
            <p:extLst>
              <p:ext uri="{D42A27DB-BD31-4B8C-83A1-F6EECF244321}">
                <p14:modId xmlns:p14="http://schemas.microsoft.com/office/powerpoint/2010/main" val="3492752358"/>
              </p:ext>
            </p:extLst>
          </p:nvPr>
        </p:nvGraphicFramePr>
        <p:xfrm>
          <a:off x="5532166" y="1337593"/>
          <a:ext cx="6029569"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3" name="Chart 22">
            <a:extLst>
              <a:ext uri="{FF2B5EF4-FFF2-40B4-BE49-F238E27FC236}">
                <a16:creationId xmlns:a16="http://schemas.microsoft.com/office/drawing/2014/main" id="{B65118F7-38E7-F8EB-5A77-82735D9269ED}"/>
              </a:ext>
            </a:extLst>
          </p:cNvPr>
          <p:cNvGraphicFramePr>
            <a:graphicFrameLocks/>
          </p:cNvGraphicFramePr>
          <p:nvPr>
            <p:extLst>
              <p:ext uri="{D42A27DB-BD31-4B8C-83A1-F6EECF244321}">
                <p14:modId xmlns:p14="http://schemas.microsoft.com/office/powerpoint/2010/main" val="2324006691"/>
              </p:ext>
            </p:extLst>
          </p:nvPr>
        </p:nvGraphicFramePr>
        <p:xfrm>
          <a:off x="59435" y="3794167"/>
          <a:ext cx="5593436" cy="313698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4" name="Chart 23">
            <a:extLst>
              <a:ext uri="{FF2B5EF4-FFF2-40B4-BE49-F238E27FC236}">
                <a16:creationId xmlns:a16="http://schemas.microsoft.com/office/drawing/2014/main" id="{73FA702A-3899-889F-4EEC-DAE996431168}"/>
              </a:ext>
            </a:extLst>
          </p:cNvPr>
          <p:cNvGraphicFramePr>
            <a:graphicFrameLocks/>
          </p:cNvGraphicFramePr>
          <p:nvPr>
            <p:extLst>
              <p:ext uri="{D42A27DB-BD31-4B8C-83A1-F6EECF244321}">
                <p14:modId xmlns:p14="http://schemas.microsoft.com/office/powerpoint/2010/main" val="3118321449"/>
              </p:ext>
            </p:extLst>
          </p:nvPr>
        </p:nvGraphicFramePr>
        <p:xfrm>
          <a:off x="5846748" y="4057546"/>
          <a:ext cx="5593436" cy="2743200"/>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689834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F0426-0C99-4467-F3AD-617FC70875A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F69B3A2-EFED-4621-1092-0C6BB8E541F8}"/>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176E24BD-E00F-E4C8-136B-FBD3D8093626}"/>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4EF216F8-4BD1-3CC5-EC33-462460E54354}"/>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DDD0ACFA-CEA7-73D6-0516-368543237EF1}"/>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FD0B86F9-576A-DA97-956C-7126AF95B1BF}"/>
              </a:ext>
            </a:extLst>
          </p:cNvPr>
          <p:cNvGrpSpPr/>
          <p:nvPr/>
        </p:nvGrpSpPr>
        <p:grpSpPr>
          <a:xfrm>
            <a:off x="-1219299" y="-1150415"/>
            <a:ext cx="9744650" cy="570477"/>
            <a:chOff x="903654" y="3707235"/>
            <a:chExt cx="7147763" cy="570477"/>
          </a:xfrm>
        </p:grpSpPr>
        <p:sp>
          <p:nvSpPr>
            <p:cNvPr id="11" name="Rectangle 10">
              <a:extLst>
                <a:ext uri="{FF2B5EF4-FFF2-40B4-BE49-F238E27FC236}">
                  <a16:creationId xmlns:a16="http://schemas.microsoft.com/office/drawing/2014/main" id="{13ACB29A-803B-6B00-E63B-3C4046804A1E}"/>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6A71DEDF-816D-95F9-3E77-06ABC977523B}"/>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C7724385-056A-C919-A1E3-7A7F749AC93C}"/>
              </a:ext>
            </a:extLst>
          </p:cNvPr>
          <p:cNvSpPr/>
          <p:nvPr/>
        </p:nvSpPr>
        <p:spPr>
          <a:xfrm>
            <a:off x="-1575847" y="-1202251"/>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6D88328C-D36A-3406-CB25-9635DE0F86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2" name="Group 1">
            <a:extLst>
              <a:ext uri="{FF2B5EF4-FFF2-40B4-BE49-F238E27FC236}">
                <a16:creationId xmlns:a16="http://schemas.microsoft.com/office/drawing/2014/main" id="{48D05666-7C83-1AF5-1956-480DEBE655A5}"/>
              </a:ext>
            </a:extLst>
          </p:cNvPr>
          <p:cNvGrpSpPr/>
          <p:nvPr/>
        </p:nvGrpSpPr>
        <p:grpSpPr>
          <a:xfrm>
            <a:off x="1937520" y="641871"/>
            <a:ext cx="9744650" cy="570477"/>
            <a:chOff x="434398" y="4562842"/>
            <a:chExt cx="7617019" cy="570477"/>
          </a:xfrm>
        </p:grpSpPr>
        <p:sp>
          <p:nvSpPr>
            <p:cNvPr id="3" name="Rectangle 2">
              <a:extLst>
                <a:ext uri="{FF2B5EF4-FFF2-40B4-BE49-F238E27FC236}">
                  <a16:creationId xmlns:a16="http://schemas.microsoft.com/office/drawing/2014/main" id="{7CFE1DEA-DA40-314E-D77F-2BF067FB2D9D}"/>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FDDD6BF5-FE88-21BC-AC5C-FEDB4BE85654}"/>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9" name="Oval 18">
            <a:extLst>
              <a:ext uri="{FF2B5EF4-FFF2-40B4-BE49-F238E27FC236}">
                <a16:creationId xmlns:a16="http://schemas.microsoft.com/office/drawing/2014/main" id="{129E5A2E-603D-8F12-5762-60B045A8C929}"/>
              </a:ext>
            </a:extLst>
          </p:cNvPr>
          <p:cNvSpPr/>
          <p:nvPr/>
        </p:nvSpPr>
        <p:spPr>
          <a:xfrm>
            <a:off x="1580972" y="570561"/>
            <a:ext cx="713096" cy="713096"/>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F74A44CC-3693-B51B-AF19-D33C5CBCACE6}"/>
              </a:ext>
            </a:extLst>
          </p:cNvPr>
          <p:cNvSpPr txBox="1"/>
          <p:nvPr/>
        </p:nvSpPr>
        <p:spPr>
          <a:xfrm>
            <a:off x="2107770" y="1354966"/>
            <a:ext cx="6617776" cy="369332"/>
          </a:xfrm>
          <a:prstGeom prst="rect">
            <a:avLst/>
          </a:prstGeom>
          <a:noFill/>
        </p:spPr>
        <p:txBody>
          <a:bodyPr wrap="square" rtlCol="0">
            <a:spAutoFit/>
          </a:bodyPr>
          <a:lstStyle/>
          <a:p>
            <a:r>
              <a:rPr lang="en-US" b="1" dirty="0"/>
              <a:t>I) Adoption and Fatigue in Digital Health Use</a:t>
            </a:r>
          </a:p>
        </p:txBody>
      </p:sp>
      <p:sp>
        <p:nvSpPr>
          <p:cNvPr id="20" name="TextBox 19">
            <a:extLst>
              <a:ext uri="{FF2B5EF4-FFF2-40B4-BE49-F238E27FC236}">
                <a16:creationId xmlns:a16="http://schemas.microsoft.com/office/drawing/2014/main" id="{396F936A-2B12-7E60-D2EB-A0B9CC24DAF2}"/>
              </a:ext>
            </a:extLst>
          </p:cNvPr>
          <p:cNvSpPr txBox="1"/>
          <p:nvPr/>
        </p:nvSpPr>
        <p:spPr>
          <a:xfrm>
            <a:off x="2107770" y="1968812"/>
            <a:ext cx="9332526" cy="4247317"/>
          </a:xfrm>
          <a:prstGeom prst="rect">
            <a:avLst/>
          </a:prstGeom>
          <a:noFill/>
        </p:spPr>
        <p:txBody>
          <a:bodyPr wrap="square" rtlCol="0">
            <a:spAutoFit/>
          </a:bodyPr>
          <a:lstStyle/>
          <a:p>
            <a:pPr algn="just"/>
            <a:r>
              <a:rPr lang="en-US" dirty="0"/>
              <a:t>The study reveals that digital health apps and websites have seen widespread adoption, particularly in urban and semi-urban India. Most users reported having at least one health app on their devices, with fitness trackers, e-pharmacy services, and hospital apps being the most commonly used. Despite this reach, daily or consistent use remains low, with the majority interacting with these platforms only occasionally. This pattern points to a gap between initial curiosity and sustained utility.</a:t>
            </a:r>
          </a:p>
          <a:p>
            <a:pPr algn="just"/>
            <a:endParaRPr lang="en-US" dirty="0"/>
          </a:p>
          <a:p>
            <a:pPr algn="just"/>
            <a:r>
              <a:rPr lang="en-US" dirty="0"/>
              <a:t>One of the most striking insights was the extent of app abandonment, over three-fourths of users had uninstalled or stopped using at least one health app, often citing that the apps failed to meet their needs, asked for too much personal information, or simply became annoying due to excessive notifications. These findings reflect a growing sense of digital fatigue, where more options are not necessarily translating into better outcomes or continued engagement.</a:t>
            </a:r>
          </a:p>
          <a:p>
            <a:pPr algn="just"/>
            <a:endParaRPr lang="en-US" dirty="0"/>
          </a:p>
        </p:txBody>
      </p:sp>
    </p:spTree>
    <p:extLst>
      <p:ext uri="{BB962C8B-B14F-4D97-AF65-F5344CB8AC3E}">
        <p14:creationId xmlns:p14="http://schemas.microsoft.com/office/powerpoint/2010/main" val="40071510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3CDAB-644F-4260-11C6-823987B2857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E1C84BA0-B491-294A-2E52-E1BCB17D78C2}"/>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F1D2DF06-7778-ACC8-7A4F-5410CD6190B5}"/>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CB15E5A8-024A-9594-17E3-1A504E15B1A3}"/>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50927029-0BA8-E48E-069D-BC025B386C2C}"/>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15B8129B-A891-B94C-D689-32EA16E66914}"/>
              </a:ext>
            </a:extLst>
          </p:cNvPr>
          <p:cNvGrpSpPr/>
          <p:nvPr/>
        </p:nvGrpSpPr>
        <p:grpSpPr>
          <a:xfrm>
            <a:off x="-1219299" y="-1150415"/>
            <a:ext cx="9744650" cy="570477"/>
            <a:chOff x="903654" y="3707235"/>
            <a:chExt cx="7147763" cy="570477"/>
          </a:xfrm>
        </p:grpSpPr>
        <p:sp>
          <p:nvSpPr>
            <p:cNvPr id="11" name="Rectangle 10">
              <a:extLst>
                <a:ext uri="{FF2B5EF4-FFF2-40B4-BE49-F238E27FC236}">
                  <a16:creationId xmlns:a16="http://schemas.microsoft.com/office/drawing/2014/main" id="{2D64D23B-E8B7-731D-F351-D1E631FB1815}"/>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5E68A2B8-0869-D7E8-DC01-F5C739BB9EFC}"/>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4F244B21-722E-63FE-B002-4C583293D482}"/>
              </a:ext>
            </a:extLst>
          </p:cNvPr>
          <p:cNvSpPr/>
          <p:nvPr/>
        </p:nvSpPr>
        <p:spPr>
          <a:xfrm>
            <a:off x="-1575847" y="-1202251"/>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86BB49F8-8E0A-10B1-48C6-B85723F3549B}"/>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37A3A2D3-B6D0-5B20-106E-10DB0EF1DDFA}"/>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E654D03C-8304-62B1-DE2E-74D124B8E353}"/>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7" name="Oval 16">
            <a:extLst>
              <a:ext uri="{FF2B5EF4-FFF2-40B4-BE49-F238E27FC236}">
                <a16:creationId xmlns:a16="http://schemas.microsoft.com/office/drawing/2014/main" id="{6215E7DC-16EC-A8DC-FB2D-8BD23C1B2082}"/>
              </a:ext>
            </a:extLst>
          </p:cNvPr>
          <p:cNvSpPr/>
          <p:nvPr/>
        </p:nvSpPr>
        <p:spPr>
          <a:xfrm>
            <a:off x="-1575847" y="7798668"/>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0DA422D0-3329-369E-28BE-5BB902CD09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2" name="Group 1">
            <a:extLst>
              <a:ext uri="{FF2B5EF4-FFF2-40B4-BE49-F238E27FC236}">
                <a16:creationId xmlns:a16="http://schemas.microsoft.com/office/drawing/2014/main" id="{7C1D3024-3D5C-BFB8-8273-9B07F33FDBD0}"/>
              </a:ext>
            </a:extLst>
          </p:cNvPr>
          <p:cNvGrpSpPr/>
          <p:nvPr/>
        </p:nvGrpSpPr>
        <p:grpSpPr>
          <a:xfrm>
            <a:off x="1937520" y="641871"/>
            <a:ext cx="9744650" cy="570477"/>
            <a:chOff x="434398" y="4562842"/>
            <a:chExt cx="7617019" cy="570477"/>
          </a:xfrm>
        </p:grpSpPr>
        <p:sp>
          <p:nvSpPr>
            <p:cNvPr id="3" name="Rectangle 2">
              <a:extLst>
                <a:ext uri="{FF2B5EF4-FFF2-40B4-BE49-F238E27FC236}">
                  <a16:creationId xmlns:a16="http://schemas.microsoft.com/office/drawing/2014/main" id="{1ACD2CDB-FEF9-DBA6-D357-10286C7A72A1}"/>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BFB6FA75-075B-083D-6FFB-85B819B503F3}"/>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9" name="Oval 18">
            <a:extLst>
              <a:ext uri="{FF2B5EF4-FFF2-40B4-BE49-F238E27FC236}">
                <a16:creationId xmlns:a16="http://schemas.microsoft.com/office/drawing/2014/main" id="{0901062C-75C3-58E4-6DC4-FDFDAB574B37}"/>
              </a:ext>
            </a:extLst>
          </p:cNvPr>
          <p:cNvSpPr/>
          <p:nvPr/>
        </p:nvSpPr>
        <p:spPr>
          <a:xfrm>
            <a:off x="1580972" y="570561"/>
            <a:ext cx="713096" cy="713096"/>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5B2B7B13-9FC2-1C44-CA42-D8CC803B9145}"/>
              </a:ext>
            </a:extLst>
          </p:cNvPr>
          <p:cNvSpPr txBox="1"/>
          <p:nvPr/>
        </p:nvSpPr>
        <p:spPr>
          <a:xfrm>
            <a:off x="2107770" y="1354966"/>
            <a:ext cx="6617776" cy="369332"/>
          </a:xfrm>
          <a:prstGeom prst="rect">
            <a:avLst/>
          </a:prstGeom>
          <a:noFill/>
        </p:spPr>
        <p:txBody>
          <a:bodyPr wrap="square" rtlCol="0">
            <a:spAutoFit/>
          </a:bodyPr>
          <a:lstStyle/>
          <a:p>
            <a:r>
              <a:rPr lang="en-US" b="1" dirty="0"/>
              <a:t>II) Stress, Preferences, and Accessibility Challenges</a:t>
            </a:r>
          </a:p>
        </p:txBody>
      </p:sp>
      <p:sp>
        <p:nvSpPr>
          <p:cNvPr id="20" name="TextBox 19">
            <a:extLst>
              <a:ext uri="{FF2B5EF4-FFF2-40B4-BE49-F238E27FC236}">
                <a16:creationId xmlns:a16="http://schemas.microsoft.com/office/drawing/2014/main" id="{AD217A82-C8D8-3542-7F93-ECF054E63573}"/>
              </a:ext>
            </a:extLst>
          </p:cNvPr>
          <p:cNvSpPr txBox="1"/>
          <p:nvPr/>
        </p:nvSpPr>
        <p:spPr>
          <a:xfrm>
            <a:off x="2107770" y="1968812"/>
            <a:ext cx="9332526" cy="3693319"/>
          </a:xfrm>
          <a:prstGeom prst="rect">
            <a:avLst/>
          </a:prstGeom>
          <a:noFill/>
        </p:spPr>
        <p:txBody>
          <a:bodyPr wrap="square" rtlCol="0">
            <a:spAutoFit/>
          </a:bodyPr>
          <a:lstStyle/>
          <a:p>
            <a:pPr algn="just"/>
            <a:r>
              <a:rPr lang="en-US" dirty="0"/>
              <a:t>The experience of using multiple health platforms is not just tiring, but it is stressful for a significant proportion of users. Many respondents described feeling overwhelmed and even needing breaks from app use, which signals that these platforms may be contributing to mental load rather than alleviating it. Importantly, a large majority expressed a preference for a single, consolidated platform that could serve multiple health needs, as opposed to navigating between fragmented, specialized apps.</a:t>
            </a:r>
          </a:p>
          <a:p>
            <a:pPr algn="just"/>
            <a:endParaRPr lang="en-US" dirty="0"/>
          </a:p>
          <a:p>
            <a:pPr algn="just"/>
            <a:r>
              <a:rPr lang="en-US" dirty="0"/>
              <a:t>Even among those who rated themselves as digitally literate, helping family members, especially elderly relatives, was a common experience. This indicates that digital health access remains uneven within households, and user interfaces may still be too complex for vulnerable groups. Design, not just access, remains a barrier.</a:t>
            </a:r>
          </a:p>
        </p:txBody>
      </p:sp>
    </p:spTree>
    <p:extLst>
      <p:ext uri="{BB962C8B-B14F-4D97-AF65-F5344CB8AC3E}">
        <p14:creationId xmlns:p14="http://schemas.microsoft.com/office/powerpoint/2010/main" val="99929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50C17-B2A9-EE47-B325-2500459507D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908D9FE1-DB2B-658C-6451-FB49EC94B8F9}"/>
              </a:ext>
            </a:extLst>
          </p:cNvPr>
          <p:cNvGrpSpPr/>
          <p:nvPr/>
        </p:nvGrpSpPr>
        <p:grpSpPr>
          <a:xfrm>
            <a:off x="-837183" y="-1046670"/>
            <a:ext cx="6933183" cy="622325"/>
            <a:chOff x="1118233" y="2851627"/>
            <a:chExt cx="6933183" cy="570477"/>
          </a:xfrm>
        </p:grpSpPr>
        <p:sp>
          <p:nvSpPr>
            <p:cNvPr id="5" name="Rectangle 4">
              <a:extLst>
                <a:ext uri="{FF2B5EF4-FFF2-40B4-BE49-F238E27FC236}">
                  <a16:creationId xmlns:a16="http://schemas.microsoft.com/office/drawing/2014/main" id="{AC390FD8-60C9-ACC6-A84A-FDC76C6CB592}"/>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C907DF9F-6AD1-42B2-C95B-CC297AF9AB4F}"/>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7DAA6C80-315E-A1C8-898B-6C153E2604A1}"/>
              </a:ext>
            </a:extLst>
          </p:cNvPr>
          <p:cNvSpPr/>
          <p:nvPr/>
        </p:nvSpPr>
        <p:spPr>
          <a:xfrm>
            <a:off x="-1193731" y="-1202251"/>
            <a:ext cx="713096" cy="777906"/>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E954E5E5-829E-9C17-01DF-221D887867C6}"/>
              </a:ext>
            </a:extLst>
          </p:cNvPr>
          <p:cNvGrpSpPr/>
          <p:nvPr/>
        </p:nvGrpSpPr>
        <p:grpSpPr>
          <a:xfrm>
            <a:off x="-1219299" y="-1150415"/>
            <a:ext cx="9744650" cy="570477"/>
            <a:chOff x="903654" y="3707235"/>
            <a:chExt cx="7147763" cy="570477"/>
          </a:xfrm>
        </p:grpSpPr>
        <p:sp>
          <p:nvSpPr>
            <p:cNvPr id="11" name="Rectangle 10">
              <a:extLst>
                <a:ext uri="{FF2B5EF4-FFF2-40B4-BE49-F238E27FC236}">
                  <a16:creationId xmlns:a16="http://schemas.microsoft.com/office/drawing/2014/main" id="{50489E8C-143C-B8CC-8199-769089DB27BA}"/>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2" name="TextBox 11">
              <a:extLst>
                <a:ext uri="{FF2B5EF4-FFF2-40B4-BE49-F238E27FC236}">
                  <a16:creationId xmlns:a16="http://schemas.microsoft.com/office/drawing/2014/main" id="{C3D1E9BA-BFFF-3162-5D73-36C079561F35}"/>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Results</a:t>
              </a:r>
            </a:p>
          </p:txBody>
        </p:sp>
      </p:grpSp>
      <p:sp>
        <p:nvSpPr>
          <p:cNvPr id="13" name="Oval 12">
            <a:extLst>
              <a:ext uri="{FF2B5EF4-FFF2-40B4-BE49-F238E27FC236}">
                <a16:creationId xmlns:a16="http://schemas.microsoft.com/office/drawing/2014/main" id="{2F36AE05-64CD-127C-E722-3BFF64A06F90}"/>
              </a:ext>
            </a:extLst>
          </p:cNvPr>
          <p:cNvSpPr/>
          <p:nvPr/>
        </p:nvSpPr>
        <p:spPr>
          <a:xfrm>
            <a:off x="-1575847" y="-1202251"/>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4" name="Group 13">
            <a:extLst>
              <a:ext uri="{FF2B5EF4-FFF2-40B4-BE49-F238E27FC236}">
                <a16:creationId xmlns:a16="http://schemas.microsoft.com/office/drawing/2014/main" id="{DDC83A40-376A-675B-1E1B-5805C35D6EF8}"/>
              </a:ext>
            </a:extLst>
          </p:cNvPr>
          <p:cNvGrpSpPr/>
          <p:nvPr/>
        </p:nvGrpSpPr>
        <p:grpSpPr>
          <a:xfrm>
            <a:off x="-1219298" y="7869977"/>
            <a:ext cx="7617019" cy="570477"/>
            <a:chOff x="434398" y="4562842"/>
            <a:chExt cx="7617019" cy="570477"/>
          </a:xfrm>
        </p:grpSpPr>
        <p:sp>
          <p:nvSpPr>
            <p:cNvPr id="15" name="Rectangle 14">
              <a:extLst>
                <a:ext uri="{FF2B5EF4-FFF2-40B4-BE49-F238E27FC236}">
                  <a16:creationId xmlns:a16="http://schemas.microsoft.com/office/drawing/2014/main" id="{6EF9C0FE-B5ED-122A-DA54-3D741B2E9F85}"/>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70936872-C758-2514-AE9D-3B06D5F38489}"/>
                </a:ext>
              </a:extLst>
            </p:cNvPr>
            <p:cNvSpPr txBox="1"/>
            <p:nvPr/>
          </p:nvSpPr>
          <p:spPr>
            <a:xfrm>
              <a:off x="434398" y="4562842"/>
              <a:ext cx="7617019" cy="570477"/>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Conclusion</a:t>
              </a:r>
            </a:p>
          </p:txBody>
        </p:sp>
      </p:grpSp>
      <p:sp>
        <p:nvSpPr>
          <p:cNvPr id="17" name="Oval 16">
            <a:extLst>
              <a:ext uri="{FF2B5EF4-FFF2-40B4-BE49-F238E27FC236}">
                <a16:creationId xmlns:a16="http://schemas.microsoft.com/office/drawing/2014/main" id="{DBDB9469-6A18-C4BF-D850-4A0FF70C7C16}"/>
              </a:ext>
            </a:extLst>
          </p:cNvPr>
          <p:cNvSpPr/>
          <p:nvPr/>
        </p:nvSpPr>
        <p:spPr>
          <a:xfrm>
            <a:off x="-1575847" y="7798668"/>
            <a:ext cx="713096" cy="713096"/>
          </a:xfrm>
          <a:prstGeom prst="ellipse">
            <a:avLst/>
          </a:prstGeom>
          <a:blipFill>
            <a:blip r:embed="rId4">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8" name="Picture 17" descr="A black and white logo&#10;&#10;AI-generated content may be incorrect.">
            <a:extLst>
              <a:ext uri="{FF2B5EF4-FFF2-40B4-BE49-F238E27FC236}">
                <a16:creationId xmlns:a16="http://schemas.microsoft.com/office/drawing/2014/main" id="{8A5A524A-599C-0731-FBEF-9F25680A71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2" name="Group 1">
            <a:extLst>
              <a:ext uri="{FF2B5EF4-FFF2-40B4-BE49-F238E27FC236}">
                <a16:creationId xmlns:a16="http://schemas.microsoft.com/office/drawing/2014/main" id="{65716C00-048C-905E-25DC-29E6F70F70A8}"/>
              </a:ext>
            </a:extLst>
          </p:cNvPr>
          <p:cNvGrpSpPr/>
          <p:nvPr/>
        </p:nvGrpSpPr>
        <p:grpSpPr>
          <a:xfrm>
            <a:off x="1937520" y="641871"/>
            <a:ext cx="9744650" cy="570477"/>
            <a:chOff x="434398" y="4562842"/>
            <a:chExt cx="7617019" cy="570477"/>
          </a:xfrm>
        </p:grpSpPr>
        <p:sp>
          <p:nvSpPr>
            <p:cNvPr id="3" name="Rectangle 2">
              <a:extLst>
                <a:ext uri="{FF2B5EF4-FFF2-40B4-BE49-F238E27FC236}">
                  <a16:creationId xmlns:a16="http://schemas.microsoft.com/office/drawing/2014/main" id="{042BA96B-698D-4852-3746-56E52AFD6E21}"/>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AAEA4882-F18B-50C1-1E61-61C6C22F97D5}"/>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9" name="Oval 18">
            <a:extLst>
              <a:ext uri="{FF2B5EF4-FFF2-40B4-BE49-F238E27FC236}">
                <a16:creationId xmlns:a16="http://schemas.microsoft.com/office/drawing/2014/main" id="{0811CF83-B1B3-E164-D054-8CA5410D4D91}"/>
              </a:ext>
            </a:extLst>
          </p:cNvPr>
          <p:cNvSpPr/>
          <p:nvPr/>
        </p:nvSpPr>
        <p:spPr>
          <a:xfrm>
            <a:off x="1580972" y="570561"/>
            <a:ext cx="713096" cy="713096"/>
          </a:xfrm>
          <a:prstGeom prst="ellipse">
            <a:avLst/>
          </a:prstGeom>
          <a:blipFill dpi="0" rotWithShape="0">
            <a:blip r:embed="rId6">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743F1A5F-659C-6127-2F73-427ED335C914}"/>
              </a:ext>
            </a:extLst>
          </p:cNvPr>
          <p:cNvSpPr txBox="1"/>
          <p:nvPr/>
        </p:nvSpPr>
        <p:spPr>
          <a:xfrm>
            <a:off x="2107770" y="1354966"/>
            <a:ext cx="7361694" cy="369332"/>
          </a:xfrm>
          <a:prstGeom prst="rect">
            <a:avLst/>
          </a:prstGeom>
          <a:noFill/>
        </p:spPr>
        <p:txBody>
          <a:bodyPr wrap="square" rtlCol="0">
            <a:spAutoFit/>
          </a:bodyPr>
          <a:lstStyle/>
          <a:p>
            <a:r>
              <a:rPr lang="en-US" b="1" dirty="0"/>
              <a:t>III) Notification Fatigue, Technical Friction, and User Expectations</a:t>
            </a:r>
          </a:p>
        </p:txBody>
      </p:sp>
      <p:sp>
        <p:nvSpPr>
          <p:cNvPr id="20" name="TextBox 19">
            <a:extLst>
              <a:ext uri="{FF2B5EF4-FFF2-40B4-BE49-F238E27FC236}">
                <a16:creationId xmlns:a16="http://schemas.microsoft.com/office/drawing/2014/main" id="{ECD80B5D-D771-47EE-EA23-30A87A8E8B4E}"/>
              </a:ext>
            </a:extLst>
          </p:cNvPr>
          <p:cNvSpPr txBox="1"/>
          <p:nvPr/>
        </p:nvSpPr>
        <p:spPr>
          <a:xfrm>
            <a:off x="2107770" y="1968812"/>
            <a:ext cx="9332526" cy="3693319"/>
          </a:xfrm>
          <a:prstGeom prst="rect">
            <a:avLst/>
          </a:prstGeom>
          <a:noFill/>
        </p:spPr>
        <p:txBody>
          <a:bodyPr wrap="square" rtlCol="0">
            <a:spAutoFit/>
          </a:bodyPr>
          <a:lstStyle/>
          <a:p>
            <a:pPr algn="just"/>
            <a:r>
              <a:rPr lang="en-US" dirty="0"/>
              <a:t>A recurring concern among users was the constant stream of notifications from health apps, which many found intrusive and exhausting. While notifications are intended to promote engagement, the study shows they often have the opposite effect, more than half the respondents admitted to ignoring them altogether. This points to a growing desensitization where excessive reminders become digital noise, not meaningful prompts</a:t>
            </a:r>
          </a:p>
          <a:p>
            <a:pPr algn="just"/>
            <a:endParaRPr lang="en-US" dirty="0"/>
          </a:p>
          <a:p>
            <a:pPr algn="just"/>
            <a:r>
              <a:rPr lang="en-US" dirty="0"/>
              <a:t>Interestingly, there was strong support for tighter regulation of the digital health space. Most participants felt that some form of government oversight was necessary, especially to ensure standardization, secure data handling, and to simplify the user experience. There is a growing perception that unchecked platform growth, without coherence or accountability, is becoming more of a burden than a benefit.</a:t>
            </a:r>
          </a:p>
        </p:txBody>
      </p:sp>
    </p:spTree>
    <p:extLst>
      <p:ext uri="{BB962C8B-B14F-4D97-AF65-F5344CB8AC3E}">
        <p14:creationId xmlns:p14="http://schemas.microsoft.com/office/powerpoint/2010/main" val="3510754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C80E84B-5F59-0B76-1AAC-8E24C019BB52}"/>
              </a:ext>
            </a:extLst>
          </p:cNvPr>
          <p:cNvGrpSpPr/>
          <p:nvPr/>
        </p:nvGrpSpPr>
        <p:grpSpPr>
          <a:xfrm>
            <a:off x="1982056" y="661539"/>
            <a:ext cx="9651144" cy="570477"/>
            <a:chOff x="434398" y="4562842"/>
            <a:chExt cx="7617019" cy="570477"/>
          </a:xfrm>
        </p:grpSpPr>
        <p:sp>
          <p:nvSpPr>
            <p:cNvPr id="5" name="Rectangle 4">
              <a:extLst>
                <a:ext uri="{FF2B5EF4-FFF2-40B4-BE49-F238E27FC236}">
                  <a16:creationId xmlns:a16="http://schemas.microsoft.com/office/drawing/2014/main" id="{64F14005-6B8B-CC1F-0396-4D37FEDAE535}"/>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4B035576-CA60-FB87-540F-349F4518B0EF}"/>
                </a:ext>
              </a:extLst>
            </p:cNvPr>
            <p:cNvSpPr txBox="1"/>
            <p:nvPr/>
          </p:nvSpPr>
          <p:spPr>
            <a:xfrm>
              <a:off x="434398" y="4562842"/>
              <a:ext cx="7617019" cy="570477"/>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Conclusion</a:t>
              </a:r>
            </a:p>
          </p:txBody>
        </p:sp>
      </p:grpSp>
      <p:sp>
        <p:nvSpPr>
          <p:cNvPr id="7" name="Oval 6">
            <a:extLst>
              <a:ext uri="{FF2B5EF4-FFF2-40B4-BE49-F238E27FC236}">
                <a16:creationId xmlns:a16="http://schemas.microsoft.com/office/drawing/2014/main" id="{76338AB1-CDB3-FA25-BBD6-1F48AB613AF5}"/>
              </a:ext>
            </a:extLst>
          </p:cNvPr>
          <p:cNvSpPr/>
          <p:nvPr/>
        </p:nvSpPr>
        <p:spPr>
          <a:xfrm>
            <a:off x="1625507" y="590230"/>
            <a:ext cx="713096" cy="713096"/>
          </a:xfrm>
          <a:prstGeom prst="ellipse">
            <a:avLst/>
          </a:prstGeom>
          <a:blipFill>
            <a:blip r:embed="rId2">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DB3612B5-5664-4E23-40CE-FA06C34A338E}"/>
              </a:ext>
            </a:extLst>
          </p:cNvPr>
          <p:cNvGrpSpPr/>
          <p:nvPr/>
        </p:nvGrpSpPr>
        <p:grpSpPr>
          <a:xfrm>
            <a:off x="-3246818" y="-2558529"/>
            <a:ext cx="9744650" cy="570477"/>
            <a:chOff x="434398" y="4562842"/>
            <a:chExt cx="7617019" cy="570477"/>
          </a:xfrm>
        </p:grpSpPr>
        <p:sp>
          <p:nvSpPr>
            <p:cNvPr id="9" name="Rectangle 8">
              <a:extLst>
                <a:ext uri="{FF2B5EF4-FFF2-40B4-BE49-F238E27FC236}">
                  <a16:creationId xmlns:a16="http://schemas.microsoft.com/office/drawing/2014/main" id="{B05EBF58-FBE4-8BC5-1509-1C3207506FC9}"/>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F5BD1461-EA6B-7DA4-184F-B7B074F8A52D}"/>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1" name="Oval 10">
            <a:extLst>
              <a:ext uri="{FF2B5EF4-FFF2-40B4-BE49-F238E27FC236}">
                <a16:creationId xmlns:a16="http://schemas.microsoft.com/office/drawing/2014/main" id="{1E516113-DE62-DFD3-018D-D1073FEBEBEC}"/>
              </a:ext>
            </a:extLst>
          </p:cNvPr>
          <p:cNvSpPr/>
          <p:nvPr/>
        </p:nvSpPr>
        <p:spPr>
          <a:xfrm>
            <a:off x="-3603366" y="-2629839"/>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Content Placeholder 2">
            <a:extLst>
              <a:ext uri="{FF2B5EF4-FFF2-40B4-BE49-F238E27FC236}">
                <a16:creationId xmlns:a16="http://schemas.microsoft.com/office/drawing/2014/main" id="{0445AE77-4744-8C10-7CAD-96F6E261FB32}"/>
              </a:ext>
            </a:extLst>
          </p:cNvPr>
          <p:cNvSpPr>
            <a:spLocks noGrp="1"/>
          </p:cNvSpPr>
          <p:nvPr>
            <p:ph idx="1"/>
          </p:nvPr>
        </p:nvSpPr>
        <p:spPr>
          <a:xfrm>
            <a:off x="2338602" y="1771650"/>
            <a:ext cx="9091397" cy="4210050"/>
          </a:xfrm>
        </p:spPr>
        <p:txBody>
          <a:bodyPr/>
          <a:lstStyle/>
          <a:p>
            <a:pPr algn="just"/>
            <a:r>
              <a:rPr lang="en-US" dirty="0"/>
              <a:t>This study underscores an important paradox in India’s digital health landscape: while technological solutions have become more accessible, the increasing number of platforms has started to overwhelm users. The core issue is not a lack of innovation but a lack of integration and user-centered design. For digital health to truly serve its promise, the focus must shift toward platforms that are simple, trustworthy, and respectful of user time and privacy.</a:t>
            </a:r>
          </a:p>
          <a:p>
            <a:pPr algn="just"/>
            <a:r>
              <a:rPr lang="en-US" dirty="0"/>
              <a:t>Rather than more apps, users are asking for smarter systems. This means consolidating functionalities, strengthening data safeguards, and building digital tools that are as empathetic as they are efficient. As India continues its push toward digital health, these insights call for a recalibration, one that prioritizes experience and equity alongside innovation.</a:t>
            </a:r>
          </a:p>
          <a:p>
            <a:pPr algn="just"/>
            <a:endParaRPr lang="en-US" dirty="0"/>
          </a:p>
        </p:txBody>
      </p:sp>
      <p:pic>
        <p:nvPicPr>
          <p:cNvPr id="15" name="Picture 14" descr="A black and white logo&#10;&#10;AI-generated content may be incorrect.">
            <a:extLst>
              <a:ext uri="{FF2B5EF4-FFF2-40B4-BE49-F238E27FC236}">
                <a16:creationId xmlns:a16="http://schemas.microsoft.com/office/drawing/2014/main" id="{E93C2B25-7217-730A-FE10-C980F2CC6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16" name="Group 15">
            <a:extLst>
              <a:ext uri="{FF2B5EF4-FFF2-40B4-BE49-F238E27FC236}">
                <a16:creationId xmlns:a16="http://schemas.microsoft.com/office/drawing/2014/main" id="{5DC5D6BC-8F99-F03C-1F02-C128CC4D4EAC}"/>
              </a:ext>
            </a:extLst>
          </p:cNvPr>
          <p:cNvGrpSpPr/>
          <p:nvPr/>
        </p:nvGrpSpPr>
        <p:grpSpPr>
          <a:xfrm>
            <a:off x="-6171344" y="9538839"/>
            <a:ext cx="9651144" cy="570477"/>
            <a:chOff x="434398" y="4562842"/>
            <a:chExt cx="7617019" cy="570477"/>
          </a:xfrm>
          <a:solidFill>
            <a:schemeClr val="accent4">
              <a:lumMod val="60000"/>
              <a:lumOff val="40000"/>
            </a:schemeClr>
          </a:solidFill>
        </p:grpSpPr>
        <p:sp>
          <p:nvSpPr>
            <p:cNvPr id="18" name="Rectangle 17">
              <a:extLst>
                <a:ext uri="{FF2B5EF4-FFF2-40B4-BE49-F238E27FC236}">
                  <a16:creationId xmlns:a16="http://schemas.microsoft.com/office/drawing/2014/main" id="{7AA5C554-8EC9-2B11-FE37-003CF0C93358}"/>
                </a:ext>
              </a:extLst>
            </p:cNvPr>
            <p:cNvSpPr/>
            <p:nvPr/>
          </p:nvSpPr>
          <p:spPr>
            <a:xfrm>
              <a:off x="434398" y="4562842"/>
              <a:ext cx="7617019" cy="570477"/>
            </a:xfrm>
            <a:prstGeom prst="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9" name="TextBox 18">
              <a:extLst>
                <a:ext uri="{FF2B5EF4-FFF2-40B4-BE49-F238E27FC236}">
                  <a16:creationId xmlns:a16="http://schemas.microsoft.com/office/drawing/2014/main" id="{2D356F60-D36C-57B3-3C9C-EF4873B836AE}"/>
                </a:ext>
              </a:extLst>
            </p:cNvPr>
            <p:cNvSpPr txBox="1"/>
            <p:nvPr/>
          </p:nvSpPr>
          <p:spPr>
            <a:xfrm>
              <a:off x="434398" y="4562842"/>
              <a:ext cx="7617019" cy="5704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Reference</a:t>
              </a:r>
              <a:endParaRPr lang="en-US" sz="2900" kern="1200" dirty="0"/>
            </a:p>
          </p:txBody>
        </p:sp>
      </p:grpSp>
      <p:sp>
        <p:nvSpPr>
          <p:cNvPr id="20" name="Oval 19">
            <a:extLst>
              <a:ext uri="{FF2B5EF4-FFF2-40B4-BE49-F238E27FC236}">
                <a16:creationId xmlns:a16="http://schemas.microsoft.com/office/drawing/2014/main" id="{E9579728-8714-6647-472D-9F08A35DEF8A}"/>
              </a:ext>
            </a:extLst>
          </p:cNvPr>
          <p:cNvSpPr/>
          <p:nvPr/>
        </p:nvSpPr>
        <p:spPr>
          <a:xfrm>
            <a:off x="-6527893" y="9467530"/>
            <a:ext cx="713096" cy="713096"/>
          </a:xfrm>
          <a:prstGeom prst="ellipse">
            <a:avLst/>
          </a:prstGeom>
          <a:blipFill>
            <a:blip r:embed="rId5">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41822992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F9230-3E75-1544-E5F4-38A98B360377}"/>
              </a:ext>
            </a:extLst>
          </p:cNvPr>
          <p:cNvSpPr>
            <a:spLocks noGrp="1"/>
          </p:cNvSpPr>
          <p:nvPr>
            <p:ph type="title"/>
          </p:nvPr>
        </p:nvSpPr>
        <p:spPr>
          <a:xfrm>
            <a:off x="2647465" y="353225"/>
            <a:ext cx="8911687" cy="1280890"/>
          </a:xfrm>
        </p:spPr>
        <p:txBody>
          <a:bodyPr/>
          <a:lstStyle/>
          <a:p>
            <a:r>
              <a:rPr lang="en-US" dirty="0"/>
              <a:t>Content</a:t>
            </a:r>
          </a:p>
        </p:txBody>
      </p:sp>
      <p:pic>
        <p:nvPicPr>
          <p:cNvPr id="4" name="Picture 3" descr="A black and white logo&#10;&#10;AI-generated content may be incorrect.">
            <a:extLst>
              <a:ext uri="{FF2B5EF4-FFF2-40B4-BE49-F238E27FC236}">
                <a16:creationId xmlns:a16="http://schemas.microsoft.com/office/drawing/2014/main" id="{E26A298B-9680-5827-F97A-0BF782DFA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pic>
        <p:nvPicPr>
          <p:cNvPr id="8" name="Picture 7" descr="A logo of a google play store&#10;&#10;AI-generated content may be incorrect.">
            <a:extLst>
              <a:ext uri="{FF2B5EF4-FFF2-40B4-BE49-F238E27FC236}">
                <a16:creationId xmlns:a16="http://schemas.microsoft.com/office/drawing/2014/main" id="{CF2AFA98-A27C-E735-C490-E86FAAD9B6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3873" y="1063431"/>
            <a:ext cx="862907" cy="948766"/>
          </a:xfrm>
          <a:prstGeom prst="rect">
            <a:avLst/>
          </a:prstGeom>
        </p:spPr>
      </p:pic>
      <p:pic>
        <p:nvPicPr>
          <p:cNvPr id="9" name="Picture 8" descr="A white logo on a blue background&#10;&#10;AI-generated content may be incorrect.">
            <a:extLst>
              <a:ext uri="{FF2B5EF4-FFF2-40B4-BE49-F238E27FC236}">
                <a16:creationId xmlns:a16="http://schemas.microsoft.com/office/drawing/2014/main" id="{B482B164-81C2-EE71-073D-371C1FF133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1768" y="3925882"/>
            <a:ext cx="1027119" cy="1027119"/>
          </a:xfrm>
          <a:prstGeom prst="ellipse">
            <a:avLst/>
          </a:prstGeom>
        </p:spPr>
      </p:pic>
      <p:grpSp>
        <p:nvGrpSpPr>
          <p:cNvPr id="16" name="Group 15">
            <a:extLst>
              <a:ext uri="{FF2B5EF4-FFF2-40B4-BE49-F238E27FC236}">
                <a16:creationId xmlns:a16="http://schemas.microsoft.com/office/drawing/2014/main" id="{22E9BEE6-AE9B-CF5F-3DFE-C95C24EBE382}"/>
              </a:ext>
            </a:extLst>
          </p:cNvPr>
          <p:cNvGrpSpPr/>
          <p:nvPr/>
        </p:nvGrpSpPr>
        <p:grpSpPr>
          <a:xfrm>
            <a:off x="1278360" y="2010756"/>
            <a:ext cx="7270944" cy="393011"/>
            <a:chOff x="903654" y="1140954"/>
            <a:chExt cx="7147763" cy="570477"/>
          </a:xfrm>
        </p:grpSpPr>
        <p:sp>
          <p:nvSpPr>
            <p:cNvPr id="34" name="Rectangle 33">
              <a:extLst>
                <a:ext uri="{FF2B5EF4-FFF2-40B4-BE49-F238E27FC236}">
                  <a16:creationId xmlns:a16="http://schemas.microsoft.com/office/drawing/2014/main" id="{E926A184-B5A6-00C5-3565-8904EA2EE4C9}"/>
                </a:ext>
              </a:extLst>
            </p:cNvPr>
            <p:cNvSpPr/>
            <p:nvPr/>
          </p:nvSpPr>
          <p:spPr>
            <a:xfrm>
              <a:off x="903654" y="1140954"/>
              <a:ext cx="7147763" cy="5704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35" name="TextBox 34">
              <a:extLst>
                <a:ext uri="{FF2B5EF4-FFF2-40B4-BE49-F238E27FC236}">
                  <a16:creationId xmlns:a16="http://schemas.microsoft.com/office/drawing/2014/main" id="{6D5E37F4-D337-13D5-F1B0-33582BB19F6E}"/>
                </a:ext>
              </a:extLst>
            </p:cNvPr>
            <p:cNvSpPr txBox="1"/>
            <p:nvPr/>
          </p:nvSpPr>
          <p:spPr>
            <a:xfrm>
              <a:off x="903654" y="1140954"/>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kern="1200" dirty="0"/>
                <a:t>Research Question</a:t>
              </a:r>
            </a:p>
          </p:txBody>
        </p:sp>
      </p:grpSp>
      <p:sp>
        <p:nvSpPr>
          <p:cNvPr id="3" name="Arc 2">
            <a:extLst>
              <a:ext uri="{FF2B5EF4-FFF2-40B4-BE49-F238E27FC236}">
                <a16:creationId xmlns:a16="http://schemas.microsoft.com/office/drawing/2014/main" id="{927109E9-4810-BC4D-186F-968476E2D20B}"/>
              </a:ext>
            </a:extLst>
          </p:cNvPr>
          <p:cNvSpPr/>
          <p:nvPr/>
        </p:nvSpPr>
        <p:spPr>
          <a:xfrm>
            <a:off x="-966634" y="1264555"/>
            <a:ext cx="2561854" cy="5536909"/>
          </a:xfrm>
          <a:prstGeom prst="arc">
            <a:avLst>
              <a:gd name="adj1" fmla="val 16140006"/>
              <a:gd name="adj2" fmla="val 5353497"/>
            </a:avLst>
          </a:prstGeom>
          <a:ln w="38100">
            <a:solidFill>
              <a:srgbClr val="0070C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7" name="Oval 16">
            <a:extLst>
              <a:ext uri="{FF2B5EF4-FFF2-40B4-BE49-F238E27FC236}">
                <a16:creationId xmlns:a16="http://schemas.microsoft.com/office/drawing/2014/main" id="{6AB1AC8B-8084-CDD9-4785-B6641F3B0B3A}"/>
              </a:ext>
            </a:extLst>
          </p:cNvPr>
          <p:cNvSpPr/>
          <p:nvPr/>
        </p:nvSpPr>
        <p:spPr>
          <a:xfrm>
            <a:off x="921812" y="1939446"/>
            <a:ext cx="713096" cy="598699"/>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8" name="Group 17">
            <a:extLst>
              <a:ext uri="{FF2B5EF4-FFF2-40B4-BE49-F238E27FC236}">
                <a16:creationId xmlns:a16="http://schemas.microsoft.com/office/drawing/2014/main" id="{379B6832-EB88-E8BE-6B11-2F7A3407F2CC}"/>
              </a:ext>
            </a:extLst>
          </p:cNvPr>
          <p:cNvGrpSpPr/>
          <p:nvPr/>
        </p:nvGrpSpPr>
        <p:grpSpPr>
          <a:xfrm>
            <a:off x="1492940" y="2753865"/>
            <a:ext cx="7291116" cy="445767"/>
            <a:chOff x="1118233" y="1996562"/>
            <a:chExt cx="6933183" cy="570477"/>
          </a:xfrm>
        </p:grpSpPr>
        <p:sp>
          <p:nvSpPr>
            <p:cNvPr id="32" name="Rectangle 31">
              <a:extLst>
                <a:ext uri="{FF2B5EF4-FFF2-40B4-BE49-F238E27FC236}">
                  <a16:creationId xmlns:a16="http://schemas.microsoft.com/office/drawing/2014/main" id="{938FDE2C-1E02-A23D-372B-84FFAFBE6D05}"/>
                </a:ext>
              </a:extLst>
            </p:cNvPr>
            <p:cNvSpPr/>
            <p:nvPr/>
          </p:nvSpPr>
          <p:spPr>
            <a:xfrm>
              <a:off x="1118233" y="1996562"/>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33" name="TextBox 32">
              <a:extLst>
                <a:ext uri="{FF2B5EF4-FFF2-40B4-BE49-F238E27FC236}">
                  <a16:creationId xmlns:a16="http://schemas.microsoft.com/office/drawing/2014/main" id="{46EF27CE-AADA-0CEE-7311-CC7FE037C2EB}"/>
                </a:ext>
              </a:extLst>
            </p:cNvPr>
            <p:cNvSpPr txBox="1"/>
            <p:nvPr/>
          </p:nvSpPr>
          <p:spPr>
            <a:xfrm>
              <a:off x="1118233" y="1996562"/>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kern="1200" dirty="0"/>
                <a:t>Objective</a:t>
              </a:r>
            </a:p>
          </p:txBody>
        </p:sp>
      </p:grpSp>
      <p:grpSp>
        <p:nvGrpSpPr>
          <p:cNvPr id="12" name="Group 11">
            <a:extLst>
              <a:ext uri="{FF2B5EF4-FFF2-40B4-BE49-F238E27FC236}">
                <a16:creationId xmlns:a16="http://schemas.microsoft.com/office/drawing/2014/main" id="{0C9BBFCF-8F62-C5D8-AED5-49FB95B4C2BF}"/>
              </a:ext>
            </a:extLst>
          </p:cNvPr>
          <p:cNvGrpSpPr/>
          <p:nvPr/>
        </p:nvGrpSpPr>
        <p:grpSpPr>
          <a:xfrm>
            <a:off x="861086" y="1302651"/>
            <a:ext cx="7497495" cy="456689"/>
            <a:chOff x="434398" y="285347"/>
            <a:chExt cx="7617019" cy="570477"/>
          </a:xfrm>
        </p:grpSpPr>
        <p:sp>
          <p:nvSpPr>
            <p:cNvPr id="14" name="Rectangle 13">
              <a:extLst>
                <a:ext uri="{FF2B5EF4-FFF2-40B4-BE49-F238E27FC236}">
                  <a16:creationId xmlns:a16="http://schemas.microsoft.com/office/drawing/2014/main" id="{A7699145-646B-4D96-0227-2B829E63F9D3}"/>
                </a:ext>
              </a:extLst>
            </p:cNvPr>
            <p:cNvSpPr/>
            <p:nvPr/>
          </p:nvSpPr>
          <p:spPr>
            <a:xfrm>
              <a:off x="434398" y="285347"/>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B8A3F4D8-ED68-FA5D-2E35-8B7EF5C8607B}"/>
                </a:ext>
              </a:extLst>
            </p:cNvPr>
            <p:cNvSpPr txBox="1"/>
            <p:nvPr/>
          </p:nvSpPr>
          <p:spPr>
            <a:xfrm>
              <a:off x="434398" y="285347"/>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kern="1200" dirty="0"/>
                <a:t>Background</a:t>
              </a:r>
            </a:p>
          </p:txBody>
        </p:sp>
      </p:grpSp>
      <p:sp>
        <p:nvSpPr>
          <p:cNvPr id="13" name="Oval 12">
            <a:extLst>
              <a:ext uri="{FF2B5EF4-FFF2-40B4-BE49-F238E27FC236}">
                <a16:creationId xmlns:a16="http://schemas.microsoft.com/office/drawing/2014/main" id="{09F1E8EE-CF44-2DFC-ED6B-795B8C63C0DA}"/>
              </a:ext>
            </a:extLst>
          </p:cNvPr>
          <p:cNvSpPr/>
          <p:nvPr/>
        </p:nvSpPr>
        <p:spPr>
          <a:xfrm>
            <a:off x="504537" y="1231341"/>
            <a:ext cx="713096" cy="598699"/>
          </a:xfrm>
          <a:prstGeom prst="ellipse">
            <a:avLst/>
          </a:prstGeom>
          <a:blipFill dpi="0" rotWithShape="0">
            <a:blip r:embed="rId6">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Oval 18">
            <a:extLst>
              <a:ext uri="{FF2B5EF4-FFF2-40B4-BE49-F238E27FC236}">
                <a16:creationId xmlns:a16="http://schemas.microsoft.com/office/drawing/2014/main" id="{A7AF2B82-69FD-03B0-D759-15541CCA602B}"/>
              </a:ext>
            </a:extLst>
          </p:cNvPr>
          <p:cNvSpPr/>
          <p:nvPr/>
        </p:nvSpPr>
        <p:spPr>
          <a:xfrm>
            <a:off x="1136392" y="2682555"/>
            <a:ext cx="713096" cy="501611"/>
          </a:xfrm>
          <a:prstGeom prst="ellipse">
            <a:avLst/>
          </a:prstGeom>
          <a:blipFill dpi="0" rotWithShape="0">
            <a:blip r:embed="rId7">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0" name="Group 19">
            <a:extLst>
              <a:ext uri="{FF2B5EF4-FFF2-40B4-BE49-F238E27FC236}">
                <a16:creationId xmlns:a16="http://schemas.microsoft.com/office/drawing/2014/main" id="{EB4ACDA7-0E5F-C1AD-E2C0-140022ED496D}"/>
              </a:ext>
            </a:extLst>
          </p:cNvPr>
          <p:cNvGrpSpPr/>
          <p:nvPr/>
        </p:nvGrpSpPr>
        <p:grpSpPr>
          <a:xfrm>
            <a:off x="1513112" y="3544386"/>
            <a:ext cx="7413911" cy="424212"/>
            <a:chOff x="1118233" y="2851627"/>
            <a:chExt cx="6933183" cy="570477"/>
          </a:xfrm>
        </p:grpSpPr>
        <p:sp>
          <p:nvSpPr>
            <p:cNvPr id="30" name="Rectangle 29">
              <a:extLst>
                <a:ext uri="{FF2B5EF4-FFF2-40B4-BE49-F238E27FC236}">
                  <a16:creationId xmlns:a16="http://schemas.microsoft.com/office/drawing/2014/main" id="{DDD399CF-5556-DDCD-087B-AFBCC0842E54}"/>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31" name="TextBox 30">
              <a:extLst>
                <a:ext uri="{FF2B5EF4-FFF2-40B4-BE49-F238E27FC236}">
                  <a16:creationId xmlns:a16="http://schemas.microsoft.com/office/drawing/2014/main" id="{329BCE94-6C15-4260-FC72-AABF9A9F4A31}"/>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kern="1200" dirty="0"/>
                <a:t>Methodology</a:t>
              </a:r>
            </a:p>
          </p:txBody>
        </p:sp>
      </p:grpSp>
      <p:sp>
        <p:nvSpPr>
          <p:cNvPr id="21" name="Oval 20">
            <a:extLst>
              <a:ext uri="{FF2B5EF4-FFF2-40B4-BE49-F238E27FC236}">
                <a16:creationId xmlns:a16="http://schemas.microsoft.com/office/drawing/2014/main" id="{F20BFFCD-0D3C-4DE2-C054-654D4B0155A0}"/>
              </a:ext>
            </a:extLst>
          </p:cNvPr>
          <p:cNvSpPr/>
          <p:nvPr/>
        </p:nvSpPr>
        <p:spPr>
          <a:xfrm>
            <a:off x="1156564" y="3534264"/>
            <a:ext cx="713096" cy="453780"/>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2" name="Group 21">
            <a:extLst>
              <a:ext uri="{FF2B5EF4-FFF2-40B4-BE49-F238E27FC236}">
                <a16:creationId xmlns:a16="http://schemas.microsoft.com/office/drawing/2014/main" id="{F15FF12C-F3F1-FE92-E775-793FD3BFBEFE}"/>
              </a:ext>
            </a:extLst>
          </p:cNvPr>
          <p:cNvGrpSpPr/>
          <p:nvPr/>
        </p:nvGrpSpPr>
        <p:grpSpPr>
          <a:xfrm>
            <a:off x="1463135" y="4241972"/>
            <a:ext cx="7463888" cy="449614"/>
            <a:chOff x="903654" y="3549418"/>
            <a:chExt cx="7147763" cy="728294"/>
          </a:xfrm>
          <a:solidFill>
            <a:schemeClr val="accent5">
              <a:lumMod val="75000"/>
            </a:schemeClr>
          </a:solidFill>
        </p:grpSpPr>
        <p:sp>
          <p:nvSpPr>
            <p:cNvPr id="28" name="Rectangle 27">
              <a:extLst>
                <a:ext uri="{FF2B5EF4-FFF2-40B4-BE49-F238E27FC236}">
                  <a16:creationId xmlns:a16="http://schemas.microsoft.com/office/drawing/2014/main" id="{3C24EE57-7439-5CF5-88E5-C039BE4C60E4}"/>
                </a:ext>
              </a:extLst>
            </p:cNvPr>
            <p:cNvSpPr/>
            <p:nvPr/>
          </p:nvSpPr>
          <p:spPr>
            <a:xfrm>
              <a:off x="903654" y="3707235"/>
              <a:ext cx="7147763" cy="570477"/>
            </a:xfrm>
            <a:prstGeom prst="rect">
              <a:avLst/>
            </a:prstGeom>
            <a:grp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29" name="TextBox 28">
              <a:extLst>
                <a:ext uri="{FF2B5EF4-FFF2-40B4-BE49-F238E27FC236}">
                  <a16:creationId xmlns:a16="http://schemas.microsoft.com/office/drawing/2014/main" id="{987DBCE4-472C-1E63-819C-DC3EEF6FAE21}"/>
                </a:ext>
              </a:extLst>
            </p:cNvPr>
            <p:cNvSpPr txBox="1"/>
            <p:nvPr/>
          </p:nvSpPr>
          <p:spPr>
            <a:xfrm>
              <a:off x="903654" y="3549418"/>
              <a:ext cx="7147763" cy="72829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dirty="0"/>
                <a:t>Results</a:t>
              </a:r>
              <a:endParaRPr lang="en-US" sz="2400" kern="1200" dirty="0"/>
            </a:p>
          </p:txBody>
        </p:sp>
      </p:grpSp>
      <p:sp>
        <p:nvSpPr>
          <p:cNvPr id="23" name="Oval 22">
            <a:extLst>
              <a:ext uri="{FF2B5EF4-FFF2-40B4-BE49-F238E27FC236}">
                <a16:creationId xmlns:a16="http://schemas.microsoft.com/office/drawing/2014/main" id="{B099C949-65A3-D896-C9CF-E143E0B7B393}"/>
              </a:ext>
            </a:extLst>
          </p:cNvPr>
          <p:cNvSpPr/>
          <p:nvPr/>
        </p:nvSpPr>
        <p:spPr>
          <a:xfrm>
            <a:off x="1136392" y="4155896"/>
            <a:ext cx="713096" cy="507896"/>
          </a:xfrm>
          <a:prstGeom prst="ellipse">
            <a:avLst/>
          </a:prstGeom>
          <a:blipFill dpi="0" rotWithShape="0">
            <a:blip r:embed="rId9">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4" name="Group 23">
            <a:extLst>
              <a:ext uri="{FF2B5EF4-FFF2-40B4-BE49-F238E27FC236}">
                <a16:creationId xmlns:a16="http://schemas.microsoft.com/office/drawing/2014/main" id="{0052E8AF-A011-EC34-86DA-8D7D5AE5E5AC}"/>
              </a:ext>
            </a:extLst>
          </p:cNvPr>
          <p:cNvGrpSpPr/>
          <p:nvPr/>
        </p:nvGrpSpPr>
        <p:grpSpPr>
          <a:xfrm>
            <a:off x="1359130" y="5002282"/>
            <a:ext cx="7291117" cy="449613"/>
            <a:chOff x="434398" y="4562842"/>
            <a:chExt cx="7617019" cy="570477"/>
          </a:xfrm>
        </p:grpSpPr>
        <p:sp>
          <p:nvSpPr>
            <p:cNvPr id="26" name="Rectangle 25">
              <a:extLst>
                <a:ext uri="{FF2B5EF4-FFF2-40B4-BE49-F238E27FC236}">
                  <a16:creationId xmlns:a16="http://schemas.microsoft.com/office/drawing/2014/main" id="{5A35CE67-6A39-7126-33B9-26E1D13886A7}"/>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7" name="TextBox 26">
              <a:extLst>
                <a:ext uri="{FF2B5EF4-FFF2-40B4-BE49-F238E27FC236}">
                  <a16:creationId xmlns:a16="http://schemas.microsoft.com/office/drawing/2014/main" id="{86CB9641-606E-5C36-3992-F38917CA7A3E}"/>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dirty="0"/>
                <a:t>Discussion</a:t>
              </a:r>
              <a:endParaRPr lang="en-US" sz="2400" kern="1200" dirty="0"/>
            </a:p>
          </p:txBody>
        </p:sp>
      </p:grpSp>
      <p:sp>
        <p:nvSpPr>
          <p:cNvPr id="25" name="Oval 24">
            <a:extLst>
              <a:ext uri="{FF2B5EF4-FFF2-40B4-BE49-F238E27FC236}">
                <a16:creationId xmlns:a16="http://schemas.microsoft.com/office/drawing/2014/main" id="{D85248BC-2D96-5575-4822-A02F3B1C8300}"/>
              </a:ext>
            </a:extLst>
          </p:cNvPr>
          <p:cNvSpPr/>
          <p:nvPr/>
        </p:nvSpPr>
        <p:spPr>
          <a:xfrm>
            <a:off x="1002581" y="4930973"/>
            <a:ext cx="713096" cy="562016"/>
          </a:xfrm>
          <a:prstGeom prst="ellipse">
            <a:avLst/>
          </a:prstGeom>
          <a:blipFill dpi="0" rotWithShape="0">
            <a:blip r:embed="rId10">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6" name="Group 5">
            <a:extLst>
              <a:ext uri="{FF2B5EF4-FFF2-40B4-BE49-F238E27FC236}">
                <a16:creationId xmlns:a16="http://schemas.microsoft.com/office/drawing/2014/main" id="{32BD41BF-291E-6548-C284-93AE7EE9F0A1}"/>
              </a:ext>
            </a:extLst>
          </p:cNvPr>
          <p:cNvGrpSpPr/>
          <p:nvPr/>
        </p:nvGrpSpPr>
        <p:grpSpPr>
          <a:xfrm>
            <a:off x="1217636" y="5788925"/>
            <a:ext cx="7291117" cy="382680"/>
            <a:chOff x="434398" y="4562842"/>
            <a:chExt cx="7617019" cy="570477"/>
          </a:xfrm>
        </p:grpSpPr>
        <p:sp>
          <p:nvSpPr>
            <p:cNvPr id="7" name="Rectangle 6">
              <a:extLst>
                <a:ext uri="{FF2B5EF4-FFF2-40B4-BE49-F238E27FC236}">
                  <a16:creationId xmlns:a16="http://schemas.microsoft.com/office/drawing/2014/main" id="{B1473102-853A-F1CE-6877-9F39AE7FBFE8}"/>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98B796C9-A06D-15EE-482A-4295B04AD68F}"/>
                </a:ext>
              </a:extLst>
            </p:cNvPr>
            <p:cNvSpPr txBox="1"/>
            <p:nvPr/>
          </p:nvSpPr>
          <p:spPr>
            <a:xfrm>
              <a:off x="434398" y="4562842"/>
              <a:ext cx="7617019" cy="570477"/>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kern="1200" dirty="0"/>
                <a:t>Conclusion</a:t>
              </a:r>
            </a:p>
          </p:txBody>
        </p:sp>
      </p:grpSp>
      <p:sp>
        <p:nvSpPr>
          <p:cNvPr id="11" name="Oval 10">
            <a:extLst>
              <a:ext uri="{FF2B5EF4-FFF2-40B4-BE49-F238E27FC236}">
                <a16:creationId xmlns:a16="http://schemas.microsoft.com/office/drawing/2014/main" id="{DC4F5B0F-4A55-921A-28F3-9FFE4C9F65F1}"/>
              </a:ext>
            </a:extLst>
          </p:cNvPr>
          <p:cNvSpPr/>
          <p:nvPr/>
        </p:nvSpPr>
        <p:spPr>
          <a:xfrm>
            <a:off x="861086" y="5732376"/>
            <a:ext cx="560498" cy="478350"/>
          </a:xfrm>
          <a:prstGeom prst="ellipse">
            <a:avLst/>
          </a:prstGeom>
          <a:blipFill>
            <a:blip r:embed="rId11">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36" name="Group 35">
            <a:extLst>
              <a:ext uri="{FF2B5EF4-FFF2-40B4-BE49-F238E27FC236}">
                <a16:creationId xmlns:a16="http://schemas.microsoft.com/office/drawing/2014/main" id="{19AE2639-FECB-EA79-5A97-1D2D579BF038}"/>
              </a:ext>
            </a:extLst>
          </p:cNvPr>
          <p:cNvGrpSpPr/>
          <p:nvPr/>
        </p:nvGrpSpPr>
        <p:grpSpPr>
          <a:xfrm>
            <a:off x="798632" y="6349023"/>
            <a:ext cx="7497495" cy="382680"/>
            <a:chOff x="434398" y="4562842"/>
            <a:chExt cx="7617019" cy="570477"/>
          </a:xfrm>
          <a:solidFill>
            <a:schemeClr val="accent4">
              <a:lumMod val="60000"/>
              <a:lumOff val="40000"/>
            </a:schemeClr>
          </a:solidFill>
        </p:grpSpPr>
        <p:sp>
          <p:nvSpPr>
            <p:cNvPr id="37" name="Rectangle 36">
              <a:extLst>
                <a:ext uri="{FF2B5EF4-FFF2-40B4-BE49-F238E27FC236}">
                  <a16:creationId xmlns:a16="http://schemas.microsoft.com/office/drawing/2014/main" id="{3A55B17B-4D79-178C-16CF-EFCE11DCBE5E}"/>
                </a:ext>
              </a:extLst>
            </p:cNvPr>
            <p:cNvSpPr/>
            <p:nvPr/>
          </p:nvSpPr>
          <p:spPr>
            <a:xfrm>
              <a:off x="434398" y="4562842"/>
              <a:ext cx="7617019" cy="570477"/>
            </a:xfrm>
            <a:prstGeom prst="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38" name="TextBox 37">
              <a:extLst>
                <a:ext uri="{FF2B5EF4-FFF2-40B4-BE49-F238E27FC236}">
                  <a16:creationId xmlns:a16="http://schemas.microsoft.com/office/drawing/2014/main" id="{AEF9B611-CFC3-C132-47E7-53A3050151D9}"/>
                </a:ext>
              </a:extLst>
            </p:cNvPr>
            <p:cNvSpPr txBox="1"/>
            <p:nvPr/>
          </p:nvSpPr>
          <p:spPr>
            <a:xfrm>
              <a:off x="434398" y="4562842"/>
              <a:ext cx="7617019" cy="5704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400" dirty="0"/>
                <a:t>Reference</a:t>
              </a:r>
              <a:endParaRPr lang="en-US" sz="2400" kern="1200" dirty="0"/>
            </a:p>
          </p:txBody>
        </p:sp>
      </p:grpSp>
      <p:sp>
        <p:nvSpPr>
          <p:cNvPr id="39" name="Oval 38">
            <a:extLst>
              <a:ext uri="{FF2B5EF4-FFF2-40B4-BE49-F238E27FC236}">
                <a16:creationId xmlns:a16="http://schemas.microsoft.com/office/drawing/2014/main" id="{3B728FA4-0321-D97F-1C4B-8CDB3FF19151}"/>
              </a:ext>
            </a:extLst>
          </p:cNvPr>
          <p:cNvSpPr/>
          <p:nvPr/>
        </p:nvSpPr>
        <p:spPr>
          <a:xfrm>
            <a:off x="442083" y="6277713"/>
            <a:ext cx="553969" cy="478350"/>
          </a:xfrm>
          <a:prstGeom prst="ellipse">
            <a:avLst/>
          </a:prstGeom>
          <a:blipFill>
            <a:blip r:embed="rId12">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11303544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F45A2-00F4-5EB2-4AA6-A239901B11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2A517A-2999-45F6-6C72-583B74AF3BF4}"/>
              </a:ext>
            </a:extLst>
          </p:cNvPr>
          <p:cNvSpPr>
            <a:spLocks noGrp="1"/>
          </p:cNvSpPr>
          <p:nvPr>
            <p:ph idx="1"/>
          </p:nvPr>
        </p:nvSpPr>
        <p:spPr>
          <a:xfrm>
            <a:off x="2291850" y="1530215"/>
            <a:ext cx="9531181" cy="4560165"/>
          </a:xfrm>
        </p:spPr>
        <p:txBody>
          <a:bodyPr>
            <a:normAutofit fontScale="77500" lnSpcReduction="20000"/>
          </a:bodyPr>
          <a:lstStyle/>
          <a:p>
            <a:pPr lvl="0"/>
            <a:r>
              <a:rPr lang="en-US" dirty="0"/>
              <a:t>Ministry of Health and Family Welfare. Ayushman Bharat Digital Mission Dashboard [Internet]. 2024 [cited 2025 May 6]. Available from: https://abdm.gov.in/dashboard</a:t>
            </a:r>
          </a:p>
          <a:p>
            <a:pPr lvl="0"/>
            <a:r>
              <a:rPr lang="en-US" dirty="0"/>
              <a:t>Shilpa DM, Naik PR, </a:t>
            </a:r>
            <a:r>
              <a:rPr lang="en-US" dirty="0" err="1"/>
              <a:t>Shewade</a:t>
            </a:r>
            <a:r>
              <a:rPr lang="en-US" dirty="0"/>
              <a:t> HD, Sudarshan H. Assessing the implementation of a mobile app-based electronic health record: A mixed-method study from South India. </a:t>
            </a:r>
            <a:r>
              <a:rPr lang="en-US" i="1" dirty="0"/>
              <a:t>J Educ Health </a:t>
            </a:r>
            <a:r>
              <a:rPr lang="en-US" i="1" dirty="0" err="1"/>
              <a:t>Promot</a:t>
            </a:r>
            <a:r>
              <a:rPr lang="en-US" dirty="0"/>
              <a:t>. 2020;9:147.</a:t>
            </a:r>
          </a:p>
          <a:p>
            <a:pPr lvl="0"/>
            <a:r>
              <a:rPr lang="en-US" dirty="0"/>
              <a:t>Purty AJ, Purty AG, Krishnan A, Singh N, Ved R. Health impact of mHealth interventions in India: A systematic review. </a:t>
            </a:r>
            <a:r>
              <a:rPr lang="en-US" i="1" dirty="0"/>
              <a:t>J Family Med Prim Care</a:t>
            </a:r>
            <a:r>
              <a:rPr lang="en-US" dirty="0"/>
              <a:t>. 2023;12(12):3167–74.</a:t>
            </a:r>
          </a:p>
          <a:p>
            <a:pPr lvl="0"/>
            <a:r>
              <a:rPr lang="en-US" dirty="0"/>
              <a:t>Grover S, Avasthi A, Kate N, Malhotra S. Digital health ID uptake and perspectives on a national EHR system: A cross-sectional study from Chandigarh, India. </a:t>
            </a:r>
            <a:r>
              <a:rPr lang="en-US" i="1" dirty="0"/>
              <a:t>Asian J </a:t>
            </a:r>
            <a:r>
              <a:rPr lang="en-US" i="1" dirty="0" err="1"/>
              <a:t>Psychiatr</a:t>
            </a:r>
            <a:r>
              <a:rPr lang="en-US" dirty="0"/>
              <a:t>. 2024;65:103275.</a:t>
            </a:r>
          </a:p>
          <a:p>
            <a:pPr lvl="0"/>
            <a:r>
              <a:rPr lang="en-US" dirty="0"/>
              <a:t>Dsouza KM, Pinto A, Kamath V. Perceptions and barriers among students regarding digital health initiatives: A qualitative study from Coastal Karnataka. </a:t>
            </a:r>
            <a:r>
              <a:rPr lang="en-US" i="1" dirty="0"/>
              <a:t>Healthcare (Basel)</a:t>
            </a:r>
            <a:r>
              <a:rPr lang="en-US" dirty="0"/>
              <a:t>. 2023;13(4):382.</a:t>
            </a:r>
          </a:p>
          <a:p>
            <a:pPr lvl="0"/>
            <a:r>
              <a:rPr lang="en-US" dirty="0"/>
              <a:t>Haleem A, Javaid M, Singh RP, Suman R. Telemedicine for healthcare: Capabilities, features, barriers, and applications. Sens Int. 2021;2:100117. </a:t>
            </a:r>
            <a:r>
              <a:rPr lang="en-US" dirty="0" err="1"/>
              <a:t>doi</a:t>
            </a:r>
            <a:r>
              <a:rPr lang="en-US" dirty="0"/>
              <a:t>: 10.1016/j.sintl.2021.100117. </a:t>
            </a:r>
            <a:r>
              <a:rPr lang="en-US" dirty="0" err="1"/>
              <a:t>Epub</a:t>
            </a:r>
            <a:r>
              <a:rPr lang="en-US" dirty="0"/>
              <a:t> 2021 Jul 24. PMID: 34806053; PMCID: PMC8590973.</a:t>
            </a:r>
          </a:p>
          <a:p>
            <a:pPr lvl="0"/>
            <a:r>
              <a:rPr lang="en-US" dirty="0"/>
              <a:t>Bassi A, Arfin S, John O, Jha V. An overview of mobile applications (apps) to support the coronavirus disease 2019 response in India. Indian J Med Res. 2020 May;151(5):468-473. </a:t>
            </a:r>
            <a:r>
              <a:rPr lang="en-US" dirty="0" err="1"/>
              <a:t>doi</a:t>
            </a:r>
            <a:r>
              <a:rPr lang="en-US" dirty="0"/>
              <a:t>: 10.4103/ijmr.IJMR_1200_20. PMID: 32474557; PMCID: PMC7530460.</a:t>
            </a:r>
          </a:p>
          <a:p>
            <a:pPr lvl="0"/>
            <a:r>
              <a:rPr lang="en-US" dirty="0"/>
              <a:t>Joshi K, Modi B, Katoch CS, et al. Utilization of telemedicine services of Institute of National Importance in the western region of India: A mixed-method study. J </a:t>
            </a:r>
            <a:r>
              <a:rPr lang="en-US" dirty="0" err="1"/>
              <a:t>FamilyMed</a:t>
            </a:r>
            <a:r>
              <a:rPr lang="en-US" dirty="0"/>
              <a:t> Prim Care. 2024;13(9):3782–7.</a:t>
            </a:r>
          </a:p>
        </p:txBody>
      </p:sp>
      <p:grpSp>
        <p:nvGrpSpPr>
          <p:cNvPr id="4" name="Group 3">
            <a:extLst>
              <a:ext uri="{FF2B5EF4-FFF2-40B4-BE49-F238E27FC236}">
                <a16:creationId xmlns:a16="http://schemas.microsoft.com/office/drawing/2014/main" id="{678730DD-6178-79E7-152A-A5ED51FCA789}"/>
              </a:ext>
            </a:extLst>
          </p:cNvPr>
          <p:cNvGrpSpPr/>
          <p:nvPr/>
        </p:nvGrpSpPr>
        <p:grpSpPr>
          <a:xfrm>
            <a:off x="-2533721" y="-2415910"/>
            <a:ext cx="9651144" cy="570477"/>
            <a:chOff x="434398" y="4562842"/>
            <a:chExt cx="7617019" cy="570477"/>
          </a:xfrm>
        </p:grpSpPr>
        <p:sp>
          <p:nvSpPr>
            <p:cNvPr id="5" name="Rectangle 4">
              <a:extLst>
                <a:ext uri="{FF2B5EF4-FFF2-40B4-BE49-F238E27FC236}">
                  <a16:creationId xmlns:a16="http://schemas.microsoft.com/office/drawing/2014/main" id="{0739D0B2-E343-63D0-7826-5BD2093467F5}"/>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9EE81836-A201-1E6A-2575-40001D67D1E3}"/>
                </a:ext>
              </a:extLst>
            </p:cNvPr>
            <p:cNvSpPr txBox="1"/>
            <p:nvPr/>
          </p:nvSpPr>
          <p:spPr>
            <a:xfrm>
              <a:off x="434398" y="4562842"/>
              <a:ext cx="7617019" cy="570477"/>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Conclusion</a:t>
              </a:r>
            </a:p>
          </p:txBody>
        </p:sp>
      </p:grpSp>
      <p:sp>
        <p:nvSpPr>
          <p:cNvPr id="7" name="Oval 6">
            <a:extLst>
              <a:ext uri="{FF2B5EF4-FFF2-40B4-BE49-F238E27FC236}">
                <a16:creationId xmlns:a16="http://schemas.microsoft.com/office/drawing/2014/main" id="{A376C4E0-F23F-67E4-F7E5-B456B0D060EB}"/>
              </a:ext>
            </a:extLst>
          </p:cNvPr>
          <p:cNvSpPr/>
          <p:nvPr/>
        </p:nvSpPr>
        <p:spPr>
          <a:xfrm>
            <a:off x="-2890270" y="-2487219"/>
            <a:ext cx="713096" cy="713096"/>
          </a:xfrm>
          <a:prstGeom prst="ellipse">
            <a:avLst/>
          </a:prstGeom>
          <a:blipFill>
            <a:blip r:embed="rId2">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65245D70-67F2-D2E3-4A1D-23D912CB75D2}"/>
              </a:ext>
            </a:extLst>
          </p:cNvPr>
          <p:cNvGrpSpPr/>
          <p:nvPr/>
        </p:nvGrpSpPr>
        <p:grpSpPr>
          <a:xfrm>
            <a:off x="-3246818" y="-2558529"/>
            <a:ext cx="9744650" cy="570477"/>
            <a:chOff x="434398" y="4562842"/>
            <a:chExt cx="7617019" cy="570477"/>
          </a:xfrm>
        </p:grpSpPr>
        <p:sp>
          <p:nvSpPr>
            <p:cNvPr id="9" name="Rectangle 8">
              <a:extLst>
                <a:ext uri="{FF2B5EF4-FFF2-40B4-BE49-F238E27FC236}">
                  <a16:creationId xmlns:a16="http://schemas.microsoft.com/office/drawing/2014/main" id="{3985984D-03BF-2D1E-3B48-E999FF234AA9}"/>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451FB49F-F584-DC0E-94E3-60861557643F}"/>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sp>
        <p:nvSpPr>
          <p:cNvPr id="11" name="Oval 10">
            <a:extLst>
              <a:ext uri="{FF2B5EF4-FFF2-40B4-BE49-F238E27FC236}">
                <a16:creationId xmlns:a16="http://schemas.microsoft.com/office/drawing/2014/main" id="{A382B564-98FC-F126-5D44-1BE5DFE9939A}"/>
              </a:ext>
            </a:extLst>
          </p:cNvPr>
          <p:cNvSpPr/>
          <p:nvPr/>
        </p:nvSpPr>
        <p:spPr>
          <a:xfrm>
            <a:off x="-3603366" y="-2629839"/>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2" name="Picture 1" descr="A black and white logo&#10;&#10;AI-generated content may be incorrect.">
            <a:extLst>
              <a:ext uri="{FF2B5EF4-FFF2-40B4-BE49-F238E27FC236}">
                <a16:creationId xmlns:a16="http://schemas.microsoft.com/office/drawing/2014/main" id="{D55F381C-510B-ECC1-51FA-8E52109161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12" name="Group 11">
            <a:extLst>
              <a:ext uri="{FF2B5EF4-FFF2-40B4-BE49-F238E27FC236}">
                <a16:creationId xmlns:a16="http://schemas.microsoft.com/office/drawing/2014/main" id="{F6E7C67C-7F7F-8ADC-EC93-7FB79A8D7F66}"/>
              </a:ext>
            </a:extLst>
          </p:cNvPr>
          <p:cNvGrpSpPr/>
          <p:nvPr/>
        </p:nvGrpSpPr>
        <p:grpSpPr>
          <a:xfrm>
            <a:off x="2009144" y="661539"/>
            <a:ext cx="9651144" cy="570477"/>
            <a:chOff x="434398" y="4562842"/>
            <a:chExt cx="7617019" cy="570477"/>
          </a:xfrm>
          <a:solidFill>
            <a:schemeClr val="accent4">
              <a:lumMod val="60000"/>
              <a:lumOff val="40000"/>
            </a:schemeClr>
          </a:solidFill>
        </p:grpSpPr>
        <p:sp>
          <p:nvSpPr>
            <p:cNvPr id="13" name="Rectangle 12">
              <a:extLst>
                <a:ext uri="{FF2B5EF4-FFF2-40B4-BE49-F238E27FC236}">
                  <a16:creationId xmlns:a16="http://schemas.microsoft.com/office/drawing/2014/main" id="{7C3669B0-0A51-1A8E-4F94-625E454A0480}"/>
                </a:ext>
              </a:extLst>
            </p:cNvPr>
            <p:cNvSpPr/>
            <p:nvPr/>
          </p:nvSpPr>
          <p:spPr>
            <a:xfrm>
              <a:off x="434398" y="4562842"/>
              <a:ext cx="7617019" cy="570477"/>
            </a:xfrm>
            <a:prstGeom prst="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58C08E18-0D32-636E-41D7-37A5695004C4}"/>
                </a:ext>
              </a:extLst>
            </p:cNvPr>
            <p:cNvSpPr txBox="1"/>
            <p:nvPr/>
          </p:nvSpPr>
          <p:spPr>
            <a:xfrm>
              <a:off x="434398" y="4562842"/>
              <a:ext cx="7617019" cy="5704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Reference</a:t>
              </a:r>
              <a:endParaRPr lang="en-US" sz="2900" kern="1200" dirty="0"/>
            </a:p>
          </p:txBody>
        </p:sp>
      </p:grpSp>
      <p:sp>
        <p:nvSpPr>
          <p:cNvPr id="15" name="Oval 14">
            <a:extLst>
              <a:ext uri="{FF2B5EF4-FFF2-40B4-BE49-F238E27FC236}">
                <a16:creationId xmlns:a16="http://schemas.microsoft.com/office/drawing/2014/main" id="{63CBFE58-809B-4FB7-BDE9-CC0C74639884}"/>
              </a:ext>
            </a:extLst>
          </p:cNvPr>
          <p:cNvSpPr/>
          <p:nvPr/>
        </p:nvSpPr>
        <p:spPr>
          <a:xfrm>
            <a:off x="1652595" y="590230"/>
            <a:ext cx="713096" cy="713096"/>
          </a:xfrm>
          <a:prstGeom prst="ellipse">
            <a:avLst/>
          </a:prstGeom>
          <a:blipFill>
            <a:blip r:embed="rId5">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332654019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93881-709F-62A0-F655-3259E91723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C4EF3-2990-118E-1CB3-281CEDA387B8}"/>
              </a:ext>
            </a:extLst>
          </p:cNvPr>
          <p:cNvSpPr>
            <a:spLocks noGrp="1"/>
          </p:cNvSpPr>
          <p:nvPr>
            <p:ph idx="1"/>
          </p:nvPr>
        </p:nvSpPr>
        <p:spPr>
          <a:xfrm>
            <a:off x="2291850" y="1530215"/>
            <a:ext cx="9531181" cy="4560165"/>
          </a:xfrm>
        </p:spPr>
        <p:txBody>
          <a:bodyPr>
            <a:normAutofit fontScale="77500" lnSpcReduction="20000"/>
          </a:bodyPr>
          <a:lstStyle/>
          <a:p>
            <a:pPr lvl="0"/>
            <a:r>
              <a:rPr lang="en-US" dirty="0"/>
              <a:t>Das D, </a:t>
            </a:r>
            <a:r>
              <a:rPr lang="en-US" dirty="0" err="1"/>
              <a:t>Sengar</a:t>
            </a:r>
            <a:r>
              <a:rPr lang="en-US" dirty="0"/>
              <a:t> A. A fuzzy analytic hierarchy process-based analysis for prioritization of barriers to the adoption of eHealth in India. Int J Med Inform. 2022 Sep;165:104830.</a:t>
            </a:r>
          </a:p>
          <a:p>
            <a:pPr lvl="0"/>
            <a:r>
              <a:rPr lang="en-US" dirty="0" err="1"/>
              <a:t>Rasekaba</a:t>
            </a:r>
            <a:r>
              <a:rPr lang="en-US" dirty="0"/>
              <a:t> TM, Pereira P, G Vinaya R, et al. Exploring telehealth readiness in a resource limited setting: Digital and health literacy among older people in rural India (DAHLIA). Geriatrics (Basel). 2022;7(2):28.</a:t>
            </a:r>
          </a:p>
          <a:p>
            <a:pPr lvl="0"/>
            <a:r>
              <a:rPr lang="en-US" dirty="0"/>
              <a:t>Neogi SB, </a:t>
            </a:r>
            <a:r>
              <a:rPr lang="en-US" dirty="0" err="1"/>
              <a:t>Pagaria</a:t>
            </a:r>
            <a:r>
              <a:rPr lang="en-US" dirty="0"/>
              <a:t> V, Dutta S, et al. Scan and share to register outpatients, India. Bull World Health Organ. 2024 Dec 3. doi:10.2471/BLT.24.292828.</a:t>
            </a:r>
          </a:p>
          <a:p>
            <a:pPr lvl="0"/>
            <a:r>
              <a:rPr lang="en-US" dirty="0"/>
              <a:t>Venkataramanan R, Pradhan A, Kumar A, et al. Digital inequalities in cancer care delivery in India: An overview of the current landscape and recommendations for large-scale adoption. Front Digit Health. 2022 Jun 27;4:916342.</a:t>
            </a:r>
          </a:p>
          <a:p>
            <a:pPr lvl="0"/>
            <a:r>
              <a:rPr lang="en-US" dirty="0"/>
              <a:t>Sharma P, Rao S, Krishna Kumar P, et al. Barriers and facilitators for the use of telehealth by healthcare providers in India—A systematic review. </a:t>
            </a:r>
            <a:r>
              <a:rPr lang="en-US" dirty="0" err="1"/>
              <a:t>PLoS</a:t>
            </a:r>
            <a:r>
              <a:rPr lang="en-US" dirty="0"/>
              <a:t> Digit Health. 2024;3(12):e0000398.</a:t>
            </a:r>
          </a:p>
          <a:p>
            <a:pPr lvl="0"/>
            <a:r>
              <a:rPr lang="en-US" dirty="0"/>
              <a:t>Jose NK, Vaz C, Chai PR, et al. The acceptability of adherence support via mobile phones for antituberculosis treatment in South India: Exploratory study. JMIR Form Res. 2022 May 13;6(5):e37124.</a:t>
            </a:r>
          </a:p>
          <a:p>
            <a:pPr lvl="0"/>
            <a:r>
              <a:rPr lang="en-US" dirty="0" err="1"/>
              <a:t>Karishiddimath</a:t>
            </a:r>
            <a:r>
              <a:rPr lang="en-US" dirty="0"/>
              <a:t> P, Srikanth TK, Mehrotra S, et al. Preliminary evaluation of an indigenous mental health app for Indian users. JMIR Ment Health. 2025; (accepted Mar 9). doi:10.2196/37124.</a:t>
            </a:r>
          </a:p>
          <a:p>
            <a:pPr lvl="0"/>
            <a:r>
              <a:rPr lang="en-US" dirty="0" err="1"/>
              <a:t>Sujarwoto</a:t>
            </a:r>
            <a:r>
              <a:rPr lang="en-US" dirty="0"/>
              <a:t> S, Maharani A. Facilitators and barriers to the adoption of mHealth apps for COVID-19 contact tracing: A systematic review of the literature. Front Public Health. 2023 Dec 7;11:1222600.</a:t>
            </a:r>
          </a:p>
          <a:p>
            <a:pPr lvl="0"/>
            <a:r>
              <a:rPr lang="en-US" dirty="0"/>
              <a:t>Mair JL, Hashim J, Thai L, et al. Understanding and overcoming barriers to digital health adoption: a patient and public involvement study. </a:t>
            </a:r>
            <a:r>
              <a:rPr lang="en-US" dirty="0" err="1"/>
              <a:t>Transl</a:t>
            </a:r>
            <a:r>
              <a:rPr lang="en-US" dirty="0"/>
              <a:t> </a:t>
            </a:r>
            <a:r>
              <a:rPr lang="en-US" dirty="0" err="1"/>
              <a:t>Behav</a:t>
            </a:r>
            <a:r>
              <a:rPr lang="en-US" dirty="0"/>
              <a:t> Med. 2025 Jan 16;15(1):ibaf010.</a:t>
            </a:r>
          </a:p>
        </p:txBody>
      </p:sp>
      <p:grpSp>
        <p:nvGrpSpPr>
          <p:cNvPr id="4" name="Group 3">
            <a:extLst>
              <a:ext uri="{FF2B5EF4-FFF2-40B4-BE49-F238E27FC236}">
                <a16:creationId xmlns:a16="http://schemas.microsoft.com/office/drawing/2014/main" id="{59E37668-18F9-F683-1F49-961376D582EE}"/>
              </a:ext>
            </a:extLst>
          </p:cNvPr>
          <p:cNvGrpSpPr/>
          <p:nvPr/>
        </p:nvGrpSpPr>
        <p:grpSpPr>
          <a:xfrm>
            <a:off x="-2533721" y="-2415910"/>
            <a:ext cx="9651144" cy="570477"/>
            <a:chOff x="434398" y="4562842"/>
            <a:chExt cx="7617019" cy="570477"/>
          </a:xfrm>
        </p:grpSpPr>
        <p:sp>
          <p:nvSpPr>
            <p:cNvPr id="5" name="Rectangle 4">
              <a:extLst>
                <a:ext uri="{FF2B5EF4-FFF2-40B4-BE49-F238E27FC236}">
                  <a16:creationId xmlns:a16="http://schemas.microsoft.com/office/drawing/2014/main" id="{E22A0921-5F3A-A02F-ACD6-406A4707C050}"/>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4C4501AE-A77C-F7ED-C5F2-4BD55E8E3079}"/>
                </a:ext>
              </a:extLst>
            </p:cNvPr>
            <p:cNvSpPr txBox="1"/>
            <p:nvPr/>
          </p:nvSpPr>
          <p:spPr>
            <a:xfrm>
              <a:off x="434398" y="4562842"/>
              <a:ext cx="7617019" cy="570477"/>
            </a:xfrm>
            <a:prstGeom prst="rect">
              <a:avLst/>
            </a:prstGeom>
            <a:solidFill>
              <a:schemeClr val="accent6">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Conclusion</a:t>
              </a:r>
            </a:p>
          </p:txBody>
        </p:sp>
      </p:grpSp>
      <p:sp>
        <p:nvSpPr>
          <p:cNvPr id="7" name="Oval 6">
            <a:extLst>
              <a:ext uri="{FF2B5EF4-FFF2-40B4-BE49-F238E27FC236}">
                <a16:creationId xmlns:a16="http://schemas.microsoft.com/office/drawing/2014/main" id="{2F691F16-37F5-FC8A-7D0D-40FCDC970774}"/>
              </a:ext>
            </a:extLst>
          </p:cNvPr>
          <p:cNvSpPr/>
          <p:nvPr/>
        </p:nvSpPr>
        <p:spPr>
          <a:xfrm>
            <a:off x="-2890270" y="-2487219"/>
            <a:ext cx="713096" cy="713096"/>
          </a:xfrm>
          <a:prstGeom prst="ellipse">
            <a:avLst/>
          </a:prstGeom>
          <a:blipFill>
            <a:blip r:embed="rId2">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367E007E-ADA1-7C0E-3210-CDED11543DB4}"/>
              </a:ext>
            </a:extLst>
          </p:cNvPr>
          <p:cNvGrpSpPr/>
          <p:nvPr/>
        </p:nvGrpSpPr>
        <p:grpSpPr>
          <a:xfrm>
            <a:off x="-3246818" y="-2558529"/>
            <a:ext cx="9744650" cy="570477"/>
            <a:chOff x="434398" y="4562842"/>
            <a:chExt cx="7617019" cy="570477"/>
          </a:xfrm>
        </p:grpSpPr>
        <p:sp>
          <p:nvSpPr>
            <p:cNvPr id="9" name="Rectangle 8">
              <a:extLst>
                <a:ext uri="{FF2B5EF4-FFF2-40B4-BE49-F238E27FC236}">
                  <a16:creationId xmlns:a16="http://schemas.microsoft.com/office/drawing/2014/main" id="{792BCC0E-71EB-4E01-5EF8-AD4B6679C4AA}"/>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0E3A90B8-B600-4E9C-E588-B2DD51C548D5}"/>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Discussion</a:t>
              </a:r>
              <a:endParaRPr lang="en-US" sz="2900" kern="1200" dirty="0"/>
            </a:p>
          </p:txBody>
        </p:sp>
      </p:grpSp>
      <p:pic>
        <p:nvPicPr>
          <p:cNvPr id="2" name="Picture 1" descr="A black and white logo&#10;&#10;AI-generated content may be incorrect.">
            <a:extLst>
              <a:ext uri="{FF2B5EF4-FFF2-40B4-BE49-F238E27FC236}">
                <a16:creationId xmlns:a16="http://schemas.microsoft.com/office/drawing/2014/main" id="{57D86728-35AF-3316-3B83-883E06E2E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12" name="Group 11">
            <a:extLst>
              <a:ext uri="{FF2B5EF4-FFF2-40B4-BE49-F238E27FC236}">
                <a16:creationId xmlns:a16="http://schemas.microsoft.com/office/drawing/2014/main" id="{9B4914D2-9DF7-EDDB-F24C-C36627CE137E}"/>
              </a:ext>
            </a:extLst>
          </p:cNvPr>
          <p:cNvGrpSpPr/>
          <p:nvPr/>
        </p:nvGrpSpPr>
        <p:grpSpPr>
          <a:xfrm>
            <a:off x="2009144" y="661539"/>
            <a:ext cx="9651144" cy="570477"/>
            <a:chOff x="434398" y="4562842"/>
            <a:chExt cx="7617019" cy="570477"/>
          </a:xfrm>
          <a:solidFill>
            <a:schemeClr val="accent4">
              <a:lumMod val="60000"/>
              <a:lumOff val="40000"/>
            </a:schemeClr>
          </a:solidFill>
        </p:grpSpPr>
        <p:sp>
          <p:nvSpPr>
            <p:cNvPr id="13" name="Rectangle 12">
              <a:extLst>
                <a:ext uri="{FF2B5EF4-FFF2-40B4-BE49-F238E27FC236}">
                  <a16:creationId xmlns:a16="http://schemas.microsoft.com/office/drawing/2014/main" id="{C1486908-F68C-E19C-DDA2-2FA767B381E8}"/>
                </a:ext>
              </a:extLst>
            </p:cNvPr>
            <p:cNvSpPr/>
            <p:nvPr/>
          </p:nvSpPr>
          <p:spPr>
            <a:xfrm>
              <a:off x="434398" y="4562842"/>
              <a:ext cx="7617019" cy="570477"/>
            </a:xfrm>
            <a:prstGeom prst="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B2EB9A69-FA7A-C491-0C39-3BFB8A200198}"/>
                </a:ext>
              </a:extLst>
            </p:cNvPr>
            <p:cNvSpPr txBox="1"/>
            <p:nvPr/>
          </p:nvSpPr>
          <p:spPr>
            <a:xfrm>
              <a:off x="434398" y="4562842"/>
              <a:ext cx="7617019" cy="57047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Reference</a:t>
              </a:r>
              <a:endParaRPr lang="en-US" sz="2900" kern="1200" dirty="0"/>
            </a:p>
          </p:txBody>
        </p:sp>
      </p:grpSp>
      <p:sp>
        <p:nvSpPr>
          <p:cNvPr id="15" name="Oval 14">
            <a:extLst>
              <a:ext uri="{FF2B5EF4-FFF2-40B4-BE49-F238E27FC236}">
                <a16:creationId xmlns:a16="http://schemas.microsoft.com/office/drawing/2014/main" id="{56D8E4ED-5411-8713-876A-949161C35E67}"/>
              </a:ext>
            </a:extLst>
          </p:cNvPr>
          <p:cNvSpPr/>
          <p:nvPr/>
        </p:nvSpPr>
        <p:spPr>
          <a:xfrm>
            <a:off x="1652595" y="590230"/>
            <a:ext cx="713096" cy="713096"/>
          </a:xfrm>
          <a:prstGeom prst="ellipse">
            <a:avLst/>
          </a:prstGeom>
          <a:blipFill>
            <a:blip r:embed="rId4">
              <a:extLst>
                <a:ext uri="{28A0092B-C50C-407E-A947-70E740481C1C}">
                  <a14:useLocalDpi xmlns:a14="http://schemas.microsoft.com/office/drawing/2010/main" val="0"/>
                </a:ext>
              </a:extLst>
            </a:blip>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A9E386F7-8516-1F64-7D9A-3C0F3CC4B8FF}"/>
              </a:ext>
            </a:extLst>
          </p:cNvPr>
          <p:cNvGrpSpPr/>
          <p:nvPr/>
        </p:nvGrpSpPr>
        <p:grpSpPr>
          <a:xfrm>
            <a:off x="-4835438" y="8592736"/>
            <a:ext cx="7617019" cy="570477"/>
            <a:chOff x="434398" y="4562842"/>
            <a:chExt cx="7617019" cy="570477"/>
          </a:xfrm>
        </p:grpSpPr>
        <p:sp>
          <p:nvSpPr>
            <p:cNvPr id="17" name="Rectangle 16">
              <a:extLst>
                <a:ext uri="{FF2B5EF4-FFF2-40B4-BE49-F238E27FC236}">
                  <a16:creationId xmlns:a16="http://schemas.microsoft.com/office/drawing/2014/main" id="{6B864499-79E3-ABF9-4C57-E169830D0759}"/>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8" name="TextBox 17">
              <a:extLst>
                <a:ext uri="{FF2B5EF4-FFF2-40B4-BE49-F238E27FC236}">
                  <a16:creationId xmlns:a16="http://schemas.microsoft.com/office/drawing/2014/main" id="{305842AF-620E-B488-6CA5-82BFAD8CFF1E}"/>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19" name="Oval 18">
            <a:extLst>
              <a:ext uri="{FF2B5EF4-FFF2-40B4-BE49-F238E27FC236}">
                <a16:creationId xmlns:a16="http://schemas.microsoft.com/office/drawing/2014/main" id="{A66E10D2-9A96-7CF4-E658-79EE84D792E1}"/>
              </a:ext>
            </a:extLst>
          </p:cNvPr>
          <p:cNvSpPr/>
          <p:nvPr/>
        </p:nvSpPr>
        <p:spPr>
          <a:xfrm>
            <a:off x="-5191987" y="8521427"/>
            <a:ext cx="713096" cy="713096"/>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500446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1F4B4-3DCE-1109-68B1-E5BCFE60137E}"/>
              </a:ext>
            </a:extLst>
          </p:cNvPr>
          <p:cNvSpPr>
            <a:spLocks noGrp="1"/>
          </p:cNvSpPr>
          <p:nvPr>
            <p:ph type="title"/>
          </p:nvPr>
        </p:nvSpPr>
        <p:spPr>
          <a:xfrm>
            <a:off x="1183052" y="215178"/>
            <a:ext cx="4457519" cy="3736540"/>
          </a:xfrm>
        </p:spPr>
        <p:txBody>
          <a:bodyPr vert="horz" lIns="91440" tIns="45720" rIns="91440" bIns="45720" rtlCol="0" anchor="b">
            <a:normAutofit/>
          </a:bodyPr>
          <a:lstStyle/>
          <a:p>
            <a:r>
              <a:rPr lang="en-US" sz="6000" dirty="0"/>
              <a:t>Microsoft From Link</a:t>
            </a:r>
          </a:p>
        </p:txBody>
      </p:sp>
      <p:sp>
        <p:nvSpPr>
          <p:cNvPr id="3" name="Content Placeholder 2">
            <a:extLst>
              <a:ext uri="{FF2B5EF4-FFF2-40B4-BE49-F238E27FC236}">
                <a16:creationId xmlns:a16="http://schemas.microsoft.com/office/drawing/2014/main" id="{C0D72C55-F9DA-BF25-95B7-CBA782AFD38A}"/>
              </a:ext>
            </a:extLst>
          </p:cNvPr>
          <p:cNvSpPr>
            <a:spLocks noGrp="1"/>
          </p:cNvSpPr>
          <p:nvPr>
            <p:ph idx="1"/>
          </p:nvPr>
        </p:nvSpPr>
        <p:spPr>
          <a:xfrm>
            <a:off x="1689212" y="4669790"/>
            <a:ext cx="4171994" cy="1035781"/>
          </a:xfrm>
        </p:spPr>
        <p:txBody>
          <a:bodyPr vert="horz" lIns="91440" tIns="45720" rIns="91440" bIns="45720" rtlCol="0">
            <a:normAutofit/>
          </a:bodyPr>
          <a:lstStyle/>
          <a:p>
            <a:pPr marL="0" indent="0">
              <a:buNone/>
            </a:pPr>
            <a:r>
              <a:rPr lang="en-US" sz="2400" dirty="0"/>
              <a:t>https://forms.cloud.microsoft/r/Q1tcqKPzw5</a:t>
            </a:r>
          </a:p>
        </p:txBody>
      </p:sp>
      <p:pic>
        <p:nvPicPr>
          <p:cNvPr id="5" name="Picture 4">
            <a:extLst>
              <a:ext uri="{FF2B5EF4-FFF2-40B4-BE49-F238E27FC236}">
                <a16:creationId xmlns:a16="http://schemas.microsoft.com/office/drawing/2014/main" id="{79EF6822-D596-1D94-5A4D-F1297D5C71D2}"/>
              </a:ext>
            </a:extLst>
          </p:cNvPr>
          <p:cNvPicPr>
            <a:picLocks noChangeAspect="1"/>
          </p:cNvPicPr>
          <p:nvPr/>
        </p:nvPicPr>
        <p:blipFill>
          <a:blip r:embed="rId2">
            <a:extLst>
              <a:ext uri="{28A0092B-C50C-407E-A947-70E740481C1C}">
                <a14:useLocalDpi xmlns:a14="http://schemas.microsoft.com/office/drawing/2010/main" val="0"/>
              </a:ext>
            </a:extLst>
          </a:blip>
          <a:srcRect l="212" r="212"/>
          <a:stretch/>
        </p:blipFill>
        <p:spPr>
          <a:xfrm>
            <a:off x="6330795" y="1309722"/>
            <a:ext cx="5261596" cy="5283992"/>
          </a:xfrm>
          <a:prstGeom prst="rect">
            <a:avLst/>
          </a:prstGeom>
        </p:spPr>
      </p:pic>
      <p:grpSp>
        <p:nvGrpSpPr>
          <p:cNvPr id="6" name="Group 5">
            <a:extLst>
              <a:ext uri="{FF2B5EF4-FFF2-40B4-BE49-F238E27FC236}">
                <a16:creationId xmlns:a16="http://schemas.microsoft.com/office/drawing/2014/main" id="{E01A3AD0-0B4D-33CA-746A-8967B1244AA1}"/>
              </a:ext>
            </a:extLst>
          </p:cNvPr>
          <p:cNvGrpSpPr/>
          <p:nvPr/>
        </p:nvGrpSpPr>
        <p:grpSpPr>
          <a:xfrm>
            <a:off x="1832062" y="667936"/>
            <a:ext cx="7617019" cy="570477"/>
            <a:chOff x="434398" y="4562842"/>
            <a:chExt cx="7617019" cy="570477"/>
          </a:xfrm>
        </p:grpSpPr>
        <p:sp>
          <p:nvSpPr>
            <p:cNvPr id="7" name="Rectangle 6">
              <a:extLst>
                <a:ext uri="{FF2B5EF4-FFF2-40B4-BE49-F238E27FC236}">
                  <a16:creationId xmlns:a16="http://schemas.microsoft.com/office/drawing/2014/main" id="{5FD2CA3F-86FA-7FC0-BD14-4E5F5C556CD0}"/>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C91C50BC-1630-372E-5D53-7A9D609ADE8B}"/>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9" name="Oval 8">
            <a:extLst>
              <a:ext uri="{FF2B5EF4-FFF2-40B4-BE49-F238E27FC236}">
                <a16:creationId xmlns:a16="http://schemas.microsoft.com/office/drawing/2014/main" id="{35AED7A6-264D-B2B2-41F8-B1138BA81C63}"/>
              </a:ext>
            </a:extLst>
          </p:cNvPr>
          <p:cNvSpPr/>
          <p:nvPr/>
        </p:nvSpPr>
        <p:spPr>
          <a:xfrm>
            <a:off x="1475513" y="596627"/>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1" name="Picture 10" descr="A black and white logo&#10;&#10;AI-generated content may be incorrect.">
            <a:extLst>
              <a:ext uri="{FF2B5EF4-FFF2-40B4-BE49-F238E27FC236}">
                <a16:creationId xmlns:a16="http://schemas.microsoft.com/office/drawing/2014/main" id="{C3CEF589-C7A6-0181-6248-99DF95D529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6487" y="172118"/>
            <a:ext cx="1265695" cy="642736"/>
          </a:xfrm>
          <a:prstGeom prst="rect">
            <a:avLst/>
          </a:prstGeom>
        </p:spPr>
      </p:pic>
      <p:pic>
        <p:nvPicPr>
          <p:cNvPr id="13" name="Picture 12" descr="A logo of a google play store&#10;&#10;AI-generated content may be incorrect.">
            <a:extLst>
              <a:ext uri="{FF2B5EF4-FFF2-40B4-BE49-F238E27FC236}">
                <a16:creationId xmlns:a16="http://schemas.microsoft.com/office/drawing/2014/main" id="{8EF69A79-4DB8-710F-0595-5717D25FBE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7727" y="7423068"/>
            <a:ext cx="862907" cy="948766"/>
          </a:xfrm>
          <a:prstGeom prst="rect">
            <a:avLst/>
          </a:prstGeom>
        </p:spPr>
      </p:pic>
      <p:pic>
        <p:nvPicPr>
          <p:cNvPr id="14" name="Picture 13" descr="A white logo on a blue background&#10;&#10;AI-generated content may be incorrect.">
            <a:extLst>
              <a:ext uri="{FF2B5EF4-FFF2-40B4-BE49-F238E27FC236}">
                <a16:creationId xmlns:a16="http://schemas.microsoft.com/office/drawing/2014/main" id="{A9B2DE96-28FA-32F6-04BE-BFD436612A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4379" y="7439286"/>
            <a:ext cx="1027119" cy="1027119"/>
          </a:xfrm>
          <a:prstGeom prst="ellipse">
            <a:avLst/>
          </a:prstGeom>
        </p:spPr>
      </p:pic>
    </p:spTree>
    <p:extLst>
      <p:ext uri="{BB962C8B-B14F-4D97-AF65-F5344CB8AC3E}">
        <p14:creationId xmlns:p14="http://schemas.microsoft.com/office/powerpoint/2010/main" val="24257228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249"/>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2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27737A0-D7E0-4415-8E90-FD4F69E76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506CE375-B39D-4C51-A858-F4A383311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2" name="Freeform 12">
              <a:extLst>
                <a:ext uri="{FF2B5EF4-FFF2-40B4-BE49-F238E27FC236}">
                  <a16:creationId xmlns:a16="http://schemas.microsoft.com/office/drawing/2014/main" id="{64EA8B46-395C-41F6-BE09-548B10809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3" name="Freeform 13">
              <a:extLst>
                <a:ext uri="{FF2B5EF4-FFF2-40B4-BE49-F238E27FC236}">
                  <a16:creationId xmlns:a16="http://schemas.microsoft.com/office/drawing/2014/main" id="{BC7EDC6D-8B00-48D9-B8FD-9B5285FB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4" name="Freeform 14">
              <a:extLst>
                <a:ext uri="{FF2B5EF4-FFF2-40B4-BE49-F238E27FC236}">
                  <a16:creationId xmlns:a16="http://schemas.microsoft.com/office/drawing/2014/main" id="{DE4BD3C3-5C1B-4305-BFA1-9054820B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15" name="Freeform 15">
              <a:extLst>
                <a:ext uri="{FF2B5EF4-FFF2-40B4-BE49-F238E27FC236}">
                  <a16:creationId xmlns:a16="http://schemas.microsoft.com/office/drawing/2014/main" id="{4635ED79-E821-4CFD-9F97-D6137E5DC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16" name="Freeform 16">
              <a:extLst>
                <a:ext uri="{FF2B5EF4-FFF2-40B4-BE49-F238E27FC236}">
                  <a16:creationId xmlns:a16="http://schemas.microsoft.com/office/drawing/2014/main" id="{92FD5F9A-0D1B-4304-AC95-EA6A4E70E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17" name="Freeform 17">
              <a:extLst>
                <a:ext uri="{FF2B5EF4-FFF2-40B4-BE49-F238E27FC236}">
                  <a16:creationId xmlns:a16="http://schemas.microsoft.com/office/drawing/2014/main" id="{E9BB96F9-6F99-413C-909E-6FCF017C1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18" name="Freeform 18">
              <a:extLst>
                <a:ext uri="{FF2B5EF4-FFF2-40B4-BE49-F238E27FC236}">
                  <a16:creationId xmlns:a16="http://schemas.microsoft.com/office/drawing/2014/main" id="{1CCAEE3F-DFD6-4F56-91DF-94C715261B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19" name="Freeform 19">
              <a:extLst>
                <a:ext uri="{FF2B5EF4-FFF2-40B4-BE49-F238E27FC236}">
                  <a16:creationId xmlns:a16="http://schemas.microsoft.com/office/drawing/2014/main" id="{A9965128-6557-433B-B75B-BDF307311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0" name="Freeform 20">
              <a:extLst>
                <a:ext uri="{FF2B5EF4-FFF2-40B4-BE49-F238E27FC236}">
                  <a16:creationId xmlns:a16="http://schemas.microsoft.com/office/drawing/2014/main" id="{6ACA7D22-11B5-4768-B195-51BF6E7C1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1" name="Freeform 21">
              <a:extLst>
                <a:ext uri="{FF2B5EF4-FFF2-40B4-BE49-F238E27FC236}">
                  <a16:creationId xmlns:a16="http://schemas.microsoft.com/office/drawing/2014/main" id="{A10AD997-8BE7-4F95-8B7C-4E59DA1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2" name="Freeform 22">
              <a:extLst>
                <a:ext uri="{FF2B5EF4-FFF2-40B4-BE49-F238E27FC236}">
                  <a16:creationId xmlns:a16="http://schemas.microsoft.com/office/drawing/2014/main" id="{DE270B5A-1647-4C9C-BA5F-6BC559F869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4" name="Group 23">
            <a:extLst>
              <a:ext uri="{FF2B5EF4-FFF2-40B4-BE49-F238E27FC236}">
                <a16:creationId xmlns:a16="http://schemas.microsoft.com/office/drawing/2014/main" id="{57D8AB18-1DD7-4D60-B9FA-190B47BB26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5" name="Freeform 27">
              <a:extLst>
                <a:ext uri="{FF2B5EF4-FFF2-40B4-BE49-F238E27FC236}">
                  <a16:creationId xmlns:a16="http://schemas.microsoft.com/office/drawing/2014/main" id="{AE3C8994-22F6-4B7D-B50B-80ECD1E2A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26" name="Freeform 28">
              <a:extLst>
                <a:ext uri="{FF2B5EF4-FFF2-40B4-BE49-F238E27FC236}">
                  <a16:creationId xmlns:a16="http://schemas.microsoft.com/office/drawing/2014/main" id="{DDCDE2FF-5BFC-4807-AB1E-D6928F8F4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27" name="Freeform 29">
              <a:extLst>
                <a:ext uri="{FF2B5EF4-FFF2-40B4-BE49-F238E27FC236}">
                  <a16:creationId xmlns:a16="http://schemas.microsoft.com/office/drawing/2014/main" id="{63EF93F1-6EAF-4409-A623-76533740E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28" name="Freeform 30">
              <a:extLst>
                <a:ext uri="{FF2B5EF4-FFF2-40B4-BE49-F238E27FC236}">
                  <a16:creationId xmlns:a16="http://schemas.microsoft.com/office/drawing/2014/main" id="{ED3B5256-3F5C-4FDE-8A9A-5A124E92B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29" name="Freeform 31">
              <a:extLst>
                <a:ext uri="{FF2B5EF4-FFF2-40B4-BE49-F238E27FC236}">
                  <a16:creationId xmlns:a16="http://schemas.microsoft.com/office/drawing/2014/main" id="{ED5D4282-BFB9-4BFC-A20D-18E1C4EEA6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0" name="Freeform 32">
              <a:extLst>
                <a:ext uri="{FF2B5EF4-FFF2-40B4-BE49-F238E27FC236}">
                  <a16:creationId xmlns:a16="http://schemas.microsoft.com/office/drawing/2014/main" id="{3E6394EB-0752-433A-BA70-AF42B45F17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1" name="Freeform 33">
              <a:extLst>
                <a:ext uri="{FF2B5EF4-FFF2-40B4-BE49-F238E27FC236}">
                  <a16:creationId xmlns:a16="http://schemas.microsoft.com/office/drawing/2014/main" id="{DF27BE5F-DA8D-4260-9D0D-69E9CE146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2" name="Freeform 34">
              <a:extLst>
                <a:ext uri="{FF2B5EF4-FFF2-40B4-BE49-F238E27FC236}">
                  <a16:creationId xmlns:a16="http://schemas.microsoft.com/office/drawing/2014/main" id="{9A6E5CBE-AE54-40B7-9A00-E3975FEAC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3" name="Freeform 35">
              <a:extLst>
                <a:ext uri="{FF2B5EF4-FFF2-40B4-BE49-F238E27FC236}">
                  <a16:creationId xmlns:a16="http://schemas.microsoft.com/office/drawing/2014/main" id="{6C307890-5461-4D51-ADA6-A3DA6D35B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4" name="Freeform 36">
              <a:extLst>
                <a:ext uri="{FF2B5EF4-FFF2-40B4-BE49-F238E27FC236}">
                  <a16:creationId xmlns:a16="http://schemas.microsoft.com/office/drawing/2014/main" id="{3F9B7E4B-6412-4B97-AD48-30B1F61F3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35" name="Freeform 37">
              <a:extLst>
                <a:ext uri="{FF2B5EF4-FFF2-40B4-BE49-F238E27FC236}">
                  <a16:creationId xmlns:a16="http://schemas.microsoft.com/office/drawing/2014/main" id="{D345D359-869B-4305-B7D7-0B5C4FDEC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36" name="Freeform 38">
              <a:extLst>
                <a:ext uri="{FF2B5EF4-FFF2-40B4-BE49-F238E27FC236}">
                  <a16:creationId xmlns:a16="http://schemas.microsoft.com/office/drawing/2014/main" id="{2F688B27-AEB8-45BD-9597-78A97EE0D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38" name="Rectangle 37">
            <a:extLst>
              <a:ext uri="{FF2B5EF4-FFF2-40B4-BE49-F238E27FC236}">
                <a16:creationId xmlns:a16="http://schemas.microsoft.com/office/drawing/2014/main" id="{4EB21FA6-8B6A-4699-8408-91E699800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Freeform 6">
            <a:extLst>
              <a:ext uri="{FF2B5EF4-FFF2-40B4-BE49-F238E27FC236}">
                <a16:creationId xmlns:a16="http://schemas.microsoft.com/office/drawing/2014/main" id="{BA1AABB7-0FD0-4445-8B8B-7A0C680C5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useBgFill="1">
        <p:nvSpPr>
          <p:cNvPr id="42" name="Rectangle 41">
            <a:extLst>
              <a:ext uri="{FF2B5EF4-FFF2-40B4-BE49-F238E27FC236}">
                <a16:creationId xmlns:a16="http://schemas.microsoft.com/office/drawing/2014/main" id="{C1D1F24C-BA9D-41EE-B46F-6C4F5B35D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of a google play store&#10;&#10;AI-generated content may be incorrect.">
            <a:extLst>
              <a:ext uri="{FF2B5EF4-FFF2-40B4-BE49-F238E27FC236}">
                <a16:creationId xmlns:a16="http://schemas.microsoft.com/office/drawing/2014/main" id="{64BF123F-9B48-E122-9911-CDDC3976904C}"/>
              </a:ext>
            </a:extLst>
          </p:cNvPr>
          <p:cNvPicPr>
            <a:picLocks noChangeAspect="1"/>
          </p:cNvPicPr>
          <p:nvPr/>
        </p:nvPicPr>
        <p:blipFill>
          <a:blip r:embed="rId2">
            <a:duotone>
              <a:schemeClr val="bg2">
                <a:shade val="45000"/>
                <a:satMod val="135000"/>
              </a:schemeClr>
              <a:prstClr val="white"/>
            </a:duotone>
            <a:alphaModFix amt="40000"/>
            <a:extLst>
              <a:ext uri="{28A0092B-C50C-407E-A947-70E740481C1C}">
                <a14:useLocalDpi xmlns:a14="http://schemas.microsoft.com/office/drawing/2010/main" val="0"/>
              </a:ext>
            </a:extLst>
          </a:blip>
          <a:srcRect t="24556" r="-1" b="24256"/>
          <a:stretch>
            <a:fillRect/>
          </a:stretch>
        </p:blipFill>
        <p:spPr>
          <a:xfrm>
            <a:off x="20" y="10"/>
            <a:ext cx="12191980" cy="6857990"/>
          </a:xfrm>
          <a:prstGeom prst="rect">
            <a:avLst/>
          </a:prstGeom>
        </p:spPr>
      </p:pic>
      <p:grpSp>
        <p:nvGrpSpPr>
          <p:cNvPr id="44" name="Group 43">
            <a:extLst>
              <a:ext uri="{FF2B5EF4-FFF2-40B4-BE49-F238E27FC236}">
                <a16:creationId xmlns:a16="http://schemas.microsoft.com/office/drawing/2014/main" id="{C13B8118-80AF-4C0C-BC64-74291987FF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45" name="Freeform 11">
              <a:extLst>
                <a:ext uri="{FF2B5EF4-FFF2-40B4-BE49-F238E27FC236}">
                  <a16:creationId xmlns:a16="http://schemas.microsoft.com/office/drawing/2014/main" id="{E28C34FD-C8AB-4444-9244-37247B99B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46" name="Freeform 12">
              <a:extLst>
                <a:ext uri="{FF2B5EF4-FFF2-40B4-BE49-F238E27FC236}">
                  <a16:creationId xmlns:a16="http://schemas.microsoft.com/office/drawing/2014/main" id="{F9BFF7D6-B77B-44E9-A782-9D298C9901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47" name="Freeform 13">
              <a:extLst>
                <a:ext uri="{FF2B5EF4-FFF2-40B4-BE49-F238E27FC236}">
                  <a16:creationId xmlns:a16="http://schemas.microsoft.com/office/drawing/2014/main" id="{514D6296-625A-4CC9-BEB9-D738BF2A2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48" name="Freeform 14">
              <a:extLst>
                <a:ext uri="{FF2B5EF4-FFF2-40B4-BE49-F238E27FC236}">
                  <a16:creationId xmlns:a16="http://schemas.microsoft.com/office/drawing/2014/main" id="{CF7A54B1-9C64-4395-9A06-3DCAFBD40C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49" name="Freeform 15">
              <a:extLst>
                <a:ext uri="{FF2B5EF4-FFF2-40B4-BE49-F238E27FC236}">
                  <a16:creationId xmlns:a16="http://schemas.microsoft.com/office/drawing/2014/main" id="{A06A8912-6544-446B-8B15-C7E68BF5EF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50" name="Freeform 16">
              <a:extLst>
                <a:ext uri="{FF2B5EF4-FFF2-40B4-BE49-F238E27FC236}">
                  <a16:creationId xmlns:a16="http://schemas.microsoft.com/office/drawing/2014/main" id="{23046646-4195-4B9A-8E43-22B520F8F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51" name="Freeform 17">
              <a:extLst>
                <a:ext uri="{FF2B5EF4-FFF2-40B4-BE49-F238E27FC236}">
                  <a16:creationId xmlns:a16="http://schemas.microsoft.com/office/drawing/2014/main" id="{B0BBADBF-6D90-44AD-9068-FF03855DA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52" name="Freeform 18">
              <a:extLst>
                <a:ext uri="{FF2B5EF4-FFF2-40B4-BE49-F238E27FC236}">
                  <a16:creationId xmlns:a16="http://schemas.microsoft.com/office/drawing/2014/main" id="{75227888-5A01-404B-AE4D-D79B05A86F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53" name="Freeform 19">
              <a:extLst>
                <a:ext uri="{FF2B5EF4-FFF2-40B4-BE49-F238E27FC236}">
                  <a16:creationId xmlns:a16="http://schemas.microsoft.com/office/drawing/2014/main" id="{B7ACB41F-3710-4051-AB65-5FC82C5FBF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54" name="Freeform 20">
              <a:extLst>
                <a:ext uri="{FF2B5EF4-FFF2-40B4-BE49-F238E27FC236}">
                  <a16:creationId xmlns:a16="http://schemas.microsoft.com/office/drawing/2014/main" id="{F28F1156-1F03-4A29-9016-C29EA17BCF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55" name="Freeform 21">
              <a:extLst>
                <a:ext uri="{FF2B5EF4-FFF2-40B4-BE49-F238E27FC236}">
                  <a16:creationId xmlns:a16="http://schemas.microsoft.com/office/drawing/2014/main" id="{F7C0D23E-7680-4D6E-B35D-244D3E77E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56" name="Freeform 22">
              <a:extLst>
                <a:ext uri="{FF2B5EF4-FFF2-40B4-BE49-F238E27FC236}">
                  <a16:creationId xmlns:a16="http://schemas.microsoft.com/office/drawing/2014/main" id="{D1F7FFBA-E04A-40A4-8F92-AAD6EF8A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sp>
        <p:nvSpPr>
          <p:cNvPr id="2" name="Title 1">
            <a:extLst>
              <a:ext uri="{FF2B5EF4-FFF2-40B4-BE49-F238E27FC236}">
                <a16:creationId xmlns:a16="http://schemas.microsoft.com/office/drawing/2014/main" id="{DECF4207-F6B5-905B-97AB-AD10AE1B5254}"/>
              </a:ext>
            </a:extLst>
          </p:cNvPr>
          <p:cNvSpPr>
            <a:spLocks noGrp="1"/>
          </p:cNvSpPr>
          <p:nvPr>
            <p:ph type="title"/>
          </p:nvPr>
        </p:nvSpPr>
        <p:spPr>
          <a:xfrm>
            <a:off x="2589213" y="2514600"/>
            <a:ext cx="8915399" cy="2262781"/>
          </a:xfrm>
        </p:spPr>
        <p:txBody>
          <a:bodyPr vert="horz" lIns="91440" tIns="45720" rIns="91440" bIns="45720" rtlCol="0" anchor="b">
            <a:normAutofit/>
          </a:bodyPr>
          <a:lstStyle/>
          <a:p>
            <a:r>
              <a:rPr lang="en-US" sz="5400"/>
              <a:t>Thank You</a:t>
            </a:r>
          </a:p>
        </p:txBody>
      </p:sp>
      <p:grpSp>
        <p:nvGrpSpPr>
          <p:cNvPr id="58" name="Group 57">
            <a:extLst>
              <a:ext uri="{FF2B5EF4-FFF2-40B4-BE49-F238E27FC236}">
                <a16:creationId xmlns:a16="http://schemas.microsoft.com/office/drawing/2014/main" id="{502F7C86-D374-4969-AB87-CA4108CE95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59" name="Freeform 27">
              <a:extLst>
                <a:ext uri="{FF2B5EF4-FFF2-40B4-BE49-F238E27FC236}">
                  <a16:creationId xmlns:a16="http://schemas.microsoft.com/office/drawing/2014/main" id="{D99BC819-B2EA-4CCC-8B23-CF42F48D6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60" name="Freeform 28">
              <a:extLst>
                <a:ext uri="{FF2B5EF4-FFF2-40B4-BE49-F238E27FC236}">
                  <a16:creationId xmlns:a16="http://schemas.microsoft.com/office/drawing/2014/main" id="{1EA0AE3F-610C-4727-B82A-D91B4282E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61" name="Freeform 29">
              <a:extLst>
                <a:ext uri="{FF2B5EF4-FFF2-40B4-BE49-F238E27FC236}">
                  <a16:creationId xmlns:a16="http://schemas.microsoft.com/office/drawing/2014/main" id="{1AED653B-8E26-4407-B55E-5EF634840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62" name="Freeform 30">
              <a:extLst>
                <a:ext uri="{FF2B5EF4-FFF2-40B4-BE49-F238E27FC236}">
                  <a16:creationId xmlns:a16="http://schemas.microsoft.com/office/drawing/2014/main" id="{21EB9336-97C9-4E84-94CF-D3F74080F2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63" name="Freeform 31">
              <a:extLst>
                <a:ext uri="{FF2B5EF4-FFF2-40B4-BE49-F238E27FC236}">
                  <a16:creationId xmlns:a16="http://schemas.microsoft.com/office/drawing/2014/main" id="{69BF6CA2-569A-4C82-A2AE-CDCF36CCB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64" name="Freeform 32">
              <a:extLst>
                <a:ext uri="{FF2B5EF4-FFF2-40B4-BE49-F238E27FC236}">
                  <a16:creationId xmlns:a16="http://schemas.microsoft.com/office/drawing/2014/main" id="{421FFC08-FE31-4A95-B2F5-68A06B97A9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65" name="Freeform 33">
              <a:extLst>
                <a:ext uri="{FF2B5EF4-FFF2-40B4-BE49-F238E27FC236}">
                  <a16:creationId xmlns:a16="http://schemas.microsoft.com/office/drawing/2014/main" id="{2422EB91-1B28-4E12-A747-0ACA5D9E28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66" name="Freeform 34">
              <a:extLst>
                <a:ext uri="{FF2B5EF4-FFF2-40B4-BE49-F238E27FC236}">
                  <a16:creationId xmlns:a16="http://schemas.microsoft.com/office/drawing/2014/main" id="{6077349A-7224-44B1-9F3A-E1BDCB43B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67" name="Freeform 35">
              <a:extLst>
                <a:ext uri="{FF2B5EF4-FFF2-40B4-BE49-F238E27FC236}">
                  <a16:creationId xmlns:a16="http://schemas.microsoft.com/office/drawing/2014/main" id="{A05A2443-1E41-4A29-927D-4C9D7FA8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68" name="Freeform 36">
              <a:extLst>
                <a:ext uri="{FF2B5EF4-FFF2-40B4-BE49-F238E27FC236}">
                  <a16:creationId xmlns:a16="http://schemas.microsoft.com/office/drawing/2014/main" id="{849DD9E0-80A6-4A4C-91DD-CF69D1C33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69" name="Freeform 37">
              <a:extLst>
                <a:ext uri="{FF2B5EF4-FFF2-40B4-BE49-F238E27FC236}">
                  <a16:creationId xmlns:a16="http://schemas.microsoft.com/office/drawing/2014/main" id="{04A5B2BC-E2EA-4553-8199-C4F3B86D8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70" name="Freeform 38">
              <a:extLst>
                <a:ext uri="{FF2B5EF4-FFF2-40B4-BE49-F238E27FC236}">
                  <a16:creationId xmlns:a16="http://schemas.microsoft.com/office/drawing/2014/main" id="{69AA136B-030C-4644-821E-3247A1841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2" name="Rectangle 71">
            <a:extLst>
              <a:ext uri="{FF2B5EF4-FFF2-40B4-BE49-F238E27FC236}">
                <a16:creationId xmlns:a16="http://schemas.microsoft.com/office/drawing/2014/main" id="{9DEDD006-D91C-4989-B39C-EEEA43F86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4" name="Freeform 33">
            <a:extLst>
              <a:ext uri="{FF2B5EF4-FFF2-40B4-BE49-F238E27FC236}">
                <a16:creationId xmlns:a16="http://schemas.microsoft.com/office/drawing/2014/main" id="{35EF7FFE-55CC-444E-A630-F40A5C9C5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pic>
        <p:nvPicPr>
          <p:cNvPr id="8" name="Picture 7" descr="A logo of a google play store&#10;&#10;AI-generated content may be incorrect.">
            <a:extLst>
              <a:ext uri="{FF2B5EF4-FFF2-40B4-BE49-F238E27FC236}">
                <a16:creationId xmlns:a16="http://schemas.microsoft.com/office/drawing/2014/main" id="{0E4FE951-F79F-D7E8-D868-17003D9D6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9793" y="400896"/>
            <a:ext cx="2382114" cy="2619134"/>
          </a:xfrm>
          <a:prstGeom prst="rect">
            <a:avLst/>
          </a:prstGeom>
        </p:spPr>
      </p:pic>
      <p:pic>
        <p:nvPicPr>
          <p:cNvPr id="9" name="Picture 8" descr="A white logo on a blue background&#10;&#10;AI-generated content may be incorrect.">
            <a:extLst>
              <a:ext uri="{FF2B5EF4-FFF2-40B4-BE49-F238E27FC236}">
                <a16:creationId xmlns:a16="http://schemas.microsoft.com/office/drawing/2014/main" id="{E77D8C9C-3C86-D4DC-24CF-B888F3E21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8851" y="378229"/>
            <a:ext cx="2835433" cy="2835433"/>
          </a:xfrm>
          <a:prstGeom prst="ellipse">
            <a:avLst/>
          </a:prstGeom>
        </p:spPr>
      </p:pic>
    </p:spTree>
    <p:extLst>
      <p:ext uri="{BB962C8B-B14F-4D97-AF65-F5344CB8AC3E}">
        <p14:creationId xmlns:p14="http://schemas.microsoft.com/office/powerpoint/2010/main" val="374949706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27E4A-3EEF-9BB8-B3BF-4CC3B85C1D73}"/>
              </a:ext>
            </a:extLst>
          </p:cNvPr>
          <p:cNvSpPr>
            <a:spLocks noGrp="1"/>
          </p:cNvSpPr>
          <p:nvPr>
            <p:ph idx="1"/>
          </p:nvPr>
        </p:nvSpPr>
        <p:spPr/>
        <p:txBody>
          <a:bodyPr>
            <a:normAutofit/>
          </a:bodyPr>
          <a:lstStyle/>
          <a:p>
            <a:pPr algn="just"/>
            <a:r>
              <a:rPr lang="en-US" dirty="0"/>
              <a:t>India has witnessed a rapid rise in digital health platforms in recent years, largely driven by the COVID-19 pandemic. Government initiatives like Ayushman Bharat Digital Mission (ABDM) and </a:t>
            </a:r>
            <a:r>
              <a:rPr lang="en-US" dirty="0" err="1"/>
              <a:t>eSanjeevani</a:t>
            </a:r>
            <a:r>
              <a:rPr lang="en-US" dirty="0"/>
              <a:t>, along with numerous private apps, aimed to modernize healthcare, improve access, and reduce strain on physical infrastructure. These platforms allow users to book appointments, access lab reports, store electronic health records, and consult doctors remotely. However, this surge has led to a fragmented and overcrowded digital health ecosystem, with many overlapping apps causing user confusion, excessive notifications, and poor interoperability—resulting in what is now referred to as “digital overdose.”</a:t>
            </a:r>
          </a:p>
        </p:txBody>
      </p:sp>
      <p:pic>
        <p:nvPicPr>
          <p:cNvPr id="4" name="Picture 3" descr="A black and white logo&#10;&#10;AI-generated content may be incorrect.">
            <a:extLst>
              <a:ext uri="{FF2B5EF4-FFF2-40B4-BE49-F238E27FC236}">
                <a16:creationId xmlns:a16="http://schemas.microsoft.com/office/drawing/2014/main" id="{59B4DCB3-013D-FC6F-BCD7-652301F534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14" name="Group 13">
            <a:extLst>
              <a:ext uri="{FF2B5EF4-FFF2-40B4-BE49-F238E27FC236}">
                <a16:creationId xmlns:a16="http://schemas.microsoft.com/office/drawing/2014/main" id="{2BC729EE-E935-8D7C-0327-E4B9EFB1567F}"/>
              </a:ext>
            </a:extLst>
          </p:cNvPr>
          <p:cNvGrpSpPr/>
          <p:nvPr/>
        </p:nvGrpSpPr>
        <p:grpSpPr>
          <a:xfrm>
            <a:off x="1947897" y="812558"/>
            <a:ext cx="10063289" cy="570477"/>
            <a:chOff x="434398" y="285347"/>
            <a:chExt cx="7617019" cy="570477"/>
          </a:xfrm>
        </p:grpSpPr>
        <p:sp>
          <p:nvSpPr>
            <p:cNvPr id="15" name="Rectangle 14">
              <a:extLst>
                <a:ext uri="{FF2B5EF4-FFF2-40B4-BE49-F238E27FC236}">
                  <a16:creationId xmlns:a16="http://schemas.microsoft.com/office/drawing/2014/main" id="{96BB2F18-2F38-8BBE-2449-7AA91B096893}"/>
                </a:ext>
              </a:extLst>
            </p:cNvPr>
            <p:cNvSpPr/>
            <p:nvPr/>
          </p:nvSpPr>
          <p:spPr>
            <a:xfrm>
              <a:off x="434398" y="285347"/>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A1BFA6C8-B767-6F16-4995-069F23646BFC}"/>
                </a:ext>
              </a:extLst>
            </p:cNvPr>
            <p:cNvSpPr txBox="1"/>
            <p:nvPr/>
          </p:nvSpPr>
          <p:spPr>
            <a:xfrm>
              <a:off x="434398" y="285347"/>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Background</a:t>
              </a:r>
            </a:p>
          </p:txBody>
        </p:sp>
      </p:grpSp>
      <p:sp>
        <p:nvSpPr>
          <p:cNvPr id="17" name="Oval 16">
            <a:extLst>
              <a:ext uri="{FF2B5EF4-FFF2-40B4-BE49-F238E27FC236}">
                <a16:creationId xmlns:a16="http://schemas.microsoft.com/office/drawing/2014/main" id="{CA090CB2-D0DF-5ACA-0D63-6CD5E011E323}"/>
              </a:ext>
            </a:extLst>
          </p:cNvPr>
          <p:cNvSpPr/>
          <p:nvPr/>
        </p:nvSpPr>
        <p:spPr>
          <a:xfrm>
            <a:off x="1591348" y="741248"/>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8" name="Group 17">
            <a:extLst>
              <a:ext uri="{FF2B5EF4-FFF2-40B4-BE49-F238E27FC236}">
                <a16:creationId xmlns:a16="http://schemas.microsoft.com/office/drawing/2014/main" id="{A6229F59-6A2C-3A9B-557F-62C985A9E4E6}"/>
              </a:ext>
            </a:extLst>
          </p:cNvPr>
          <p:cNvGrpSpPr/>
          <p:nvPr/>
        </p:nvGrpSpPr>
        <p:grpSpPr>
          <a:xfrm>
            <a:off x="-2499444" y="7653563"/>
            <a:ext cx="7147763" cy="325580"/>
            <a:chOff x="903654" y="1140954"/>
            <a:chExt cx="7147763" cy="570477"/>
          </a:xfrm>
        </p:grpSpPr>
        <p:sp>
          <p:nvSpPr>
            <p:cNvPr id="19" name="Rectangle 18">
              <a:extLst>
                <a:ext uri="{FF2B5EF4-FFF2-40B4-BE49-F238E27FC236}">
                  <a16:creationId xmlns:a16="http://schemas.microsoft.com/office/drawing/2014/main" id="{109D0F8A-AD19-CE82-B697-6AF769D73822}"/>
                </a:ext>
              </a:extLst>
            </p:cNvPr>
            <p:cNvSpPr/>
            <p:nvPr/>
          </p:nvSpPr>
          <p:spPr>
            <a:xfrm>
              <a:off x="903654" y="1140954"/>
              <a:ext cx="7147763" cy="5704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20" name="TextBox 19">
              <a:extLst>
                <a:ext uri="{FF2B5EF4-FFF2-40B4-BE49-F238E27FC236}">
                  <a16:creationId xmlns:a16="http://schemas.microsoft.com/office/drawing/2014/main" id="{B60D40B0-E3E3-34ED-CB84-2361BA346E56}"/>
                </a:ext>
              </a:extLst>
            </p:cNvPr>
            <p:cNvSpPr txBox="1"/>
            <p:nvPr/>
          </p:nvSpPr>
          <p:spPr>
            <a:xfrm>
              <a:off x="903654" y="1140954"/>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Research Question</a:t>
              </a:r>
            </a:p>
          </p:txBody>
        </p:sp>
      </p:grpSp>
      <p:sp>
        <p:nvSpPr>
          <p:cNvPr id="21" name="Oval 20">
            <a:extLst>
              <a:ext uri="{FF2B5EF4-FFF2-40B4-BE49-F238E27FC236}">
                <a16:creationId xmlns:a16="http://schemas.microsoft.com/office/drawing/2014/main" id="{4AFA79E1-B66E-7B98-8E0B-C7D62223FEA1}"/>
              </a:ext>
            </a:extLst>
          </p:cNvPr>
          <p:cNvSpPr/>
          <p:nvPr/>
        </p:nvSpPr>
        <p:spPr>
          <a:xfrm>
            <a:off x="-2855992" y="7643476"/>
            <a:ext cx="713096" cy="406975"/>
          </a:xfrm>
          <a:prstGeom prst="ellipse">
            <a:avLst/>
          </a:prstGeom>
          <a:blipFill dpi="0" rotWithShape="0">
            <a:blip r:embed="rId4">
              <a:extLst>
                <a:ext uri="{28A0092B-C50C-407E-A947-70E740481C1C}">
                  <a14:useLocalDpi xmlns:a14="http://schemas.microsoft.com/office/drawing/2010/main" val="0"/>
                </a:ext>
              </a:extLst>
            </a:blip>
            <a:srcRect/>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2" name="Group 21">
            <a:extLst>
              <a:ext uri="{FF2B5EF4-FFF2-40B4-BE49-F238E27FC236}">
                <a16:creationId xmlns:a16="http://schemas.microsoft.com/office/drawing/2014/main" id="{102CD94E-E4B4-9313-69CB-24C1D4FA8CE1}"/>
              </a:ext>
            </a:extLst>
          </p:cNvPr>
          <p:cNvGrpSpPr/>
          <p:nvPr/>
        </p:nvGrpSpPr>
        <p:grpSpPr>
          <a:xfrm>
            <a:off x="-2284865" y="8509171"/>
            <a:ext cx="6933183" cy="325580"/>
            <a:chOff x="1118233" y="1996562"/>
            <a:chExt cx="6933183" cy="570477"/>
          </a:xfrm>
        </p:grpSpPr>
        <p:sp>
          <p:nvSpPr>
            <p:cNvPr id="23" name="Rectangle 22">
              <a:extLst>
                <a:ext uri="{FF2B5EF4-FFF2-40B4-BE49-F238E27FC236}">
                  <a16:creationId xmlns:a16="http://schemas.microsoft.com/office/drawing/2014/main" id="{80543104-14C1-81E1-A866-EDCDD182B535}"/>
                </a:ext>
              </a:extLst>
            </p:cNvPr>
            <p:cNvSpPr/>
            <p:nvPr/>
          </p:nvSpPr>
          <p:spPr>
            <a:xfrm>
              <a:off x="1118233" y="1996562"/>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24" name="TextBox 23">
              <a:extLst>
                <a:ext uri="{FF2B5EF4-FFF2-40B4-BE49-F238E27FC236}">
                  <a16:creationId xmlns:a16="http://schemas.microsoft.com/office/drawing/2014/main" id="{85194BB8-13A4-C2B5-444F-FE9833F2C4AC}"/>
                </a:ext>
              </a:extLst>
            </p:cNvPr>
            <p:cNvSpPr txBox="1"/>
            <p:nvPr/>
          </p:nvSpPr>
          <p:spPr>
            <a:xfrm>
              <a:off x="1118233" y="1996562"/>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25" name="Oval 24">
            <a:extLst>
              <a:ext uri="{FF2B5EF4-FFF2-40B4-BE49-F238E27FC236}">
                <a16:creationId xmlns:a16="http://schemas.microsoft.com/office/drawing/2014/main" id="{955419DF-13EC-FD8E-9E2C-EAE8053F77D0}"/>
              </a:ext>
            </a:extLst>
          </p:cNvPr>
          <p:cNvSpPr/>
          <p:nvPr/>
        </p:nvSpPr>
        <p:spPr>
          <a:xfrm>
            <a:off x="-2641413" y="8499084"/>
            <a:ext cx="713096" cy="406975"/>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6" name="Group 25">
            <a:extLst>
              <a:ext uri="{FF2B5EF4-FFF2-40B4-BE49-F238E27FC236}">
                <a16:creationId xmlns:a16="http://schemas.microsoft.com/office/drawing/2014/main" id="{47570115-ED58-8353-6D44-2A014349E591}"/>
              </a:ext>
            </a:extLst>
          </p:cNvPr>
          <p:cNvGrpSpPr/>
          <p:nvPr/>
        </p:nvGrpSpPr>
        <p:grpSpPr>
          <a:xfrm>
            <a:off x="-2284865" y="9364236"/>
            <a:ext cx="6933183" cy="325580"/>
            <a:chOff x="1118233" y="2851627"/>
            <a:chExt cx="6933183" cy="570477"/>
          </a:xfrm>
        </p:grpSpPr>
        <p:sp>
          <p:nvSpPr>
            <p:cNvPr id="27" name="Rectangle 26">
              <a:extLst>
                <a:ext uri="{FF2B5EF4-FFF2-40B4-BE49-F238E27FC236}">
                  <a16:creationId xmlns:a16="http://schemas.microsoft.com/office/drawing/2014/main" id="{2B160844-0582-0744-DA02-DC4C8738C392}"/>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28" name="TextBox 27">
              <a:extLst>
                <a:ext uri="{FF2B5EF4-FFF2-40B4-BE49-F238E27FC236}">
                  <a16:creationId xmlns:a16="http://schemas.microsoft.com/office/drawing/2014/main" id="{3DFEAE94-AC2E-C39A-07E0-0681A3DA5355}"/>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29" name="Oval 28">
            <a:extLst>
              <a:ext uri="{FF2B5EF4-FFF2-40B4-BE49-F238E27FC236}">
                <a16:creationId xmlns:a16="http://schemas.microsoft.com/office/drawing/2014/main" id="{26D9347F-FEDD-6D6A-38B5-22F32C085F0D}"/>
              </a:ext>
            </a:extLst>
          </p:cNvPr>
          <p:cNvSpPr/>
          <p:nvPr/>
        </p:nvSpPr>
        <p:spPr>
          <a:xfrm>
            <a:off x="-2641413" y="9354150"/>
            <a:ext cx="713096" cy="406975"/>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30" name="Group 29">
            <a:extLst>
              <a:ext uri="{FF2B5EF4-FFF2-40B4-BE49-F238E27FC236}">
                <a16:creationId xmlns:a16="http://schemas.microsoft.com/office/drawing/2014/main" id="{8A3E9704-2E8B-09EE-06F7-6BD71898A408}"/>
              </a:ext>
            </a:extLst>
          </p:cNvPr>
          <p:cNvGrpSpPr/>
          <p:nvPr/>
        </p:nvGrpSpPr>
        <p:grpSpPr>
          <a:xfrm>
            <a:off x="-2499444" y="10219844"/>
            <a:ext cx="7147763" cy="325580"/>
            <a:chOff x="903654" y="3707235"/>
            <a:chExt cx="7147763" cy="570477"/>
          </a:xfrm>
        </p:grpSpPr>
        <p:sp>
          <p:nvSpPr>
            <p:cNvPr id="31" name="Rectangle 30">
              <a:extLst>
                <a:ext uri="{FF2B5EF4-FFF2-40B4-BE49-F238E27FC236}">
                  <a16:creationId xmlns:a16="http://schemas.microsoft.com/office/drawing/2014/main" id="{09E98A5C-C5CE-5C05-A90B-33D65EB5DF5E}"/>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32" name="TextBox 31">
              <a:extLst>
                <a:ext uri="{FF2B5EF4-FFF2-40B4-BE49-F238E27FC236}">
                  <a16:creationId xmlns:a16="http://schemas.microsoft.com/office/drawing/2014/main" id="{D350BF11-76CB-F23D-EEFE-B6A7F18BE0E5}"/>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Expected Outcomes</a:t>
              </a:r>
            </a:p>
          </p:txBody>
        </p:sp>
      </p:grpSp>
      <p:sp>
        <p:nvSpPr>
          <p:cNvPr id="33" name="Oval 32">
            <a:extLst>
              <a:ext uri="{FF2B5EF4-FFF2-40B4-BE49-F238E27FC236}">
                <a16:creationId xmlns:a16="http://schemas.microsoft.com/office/drawing/2014/main" id="{CB03C4EF-5B34-3E9D-2A40-598DAF8C5EF3}"/>
              </a:ext>
            </a:extLst>
          </p:cNvPr>
          <p:cNvSpPr/>
          <p:nvPr/>
        </p:nvSpPr>
        <p:spPr>
          <a:xfrm>
            <a:off x="-2855992" y="10209757"/>
            <a:ext cx="713096" cy="406975"/>
          </a:xfrm>
          <a:prstGeom prst="ellipse">
            <a:avLst/>
          </a:prstGeom>
          <a:blipFill dpi="0" rotWithShape="0">
            <a:blip r:embed="rId7">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34" name="Group 33">
            <a:extLst>
              <a:ext uri="{FF2B5EF4-FFF2-40B4-BE49-F238E27FC236}">
                <a16:creationId xmlns:a16="http://schemas.microsoft.com/office/drawing/2014/main" id="{DFF3F668-BDBC-C788-9587-7E78D993F94F}"/>
              </a:ext>
            </a:extLst>
          </p:cNvPr>
          <p:cNvGrpSpPr/>
          <p:nvPr/>
        </p:nvGrpSpPr>
        <p:grpSpPr>
          <a:xfrm>
            <a:off x="-2968700" y="11075451"/>
            <a:ext cx="7617019" cy="325580"/>
            <a:chOff x="434398" y="4562842"/>
            <a:chExt cx="7617019" cy="570477"/>
          </a:xfrm>
        </p:grpSpPr>
        <p:sp>
          <p:nvSpPr>
            <p:cNvPr id="35" name="Rectangle 34">
              <a:extLst>
                <a:ext uri="{FF2B5EF4-FFF2-40B4-BE49-F238E27FC236}">
                  <a16:creationId xmlns:a16="http://schemas.microsoft.com/office/drawing/2014/main" id="{35D745E9-F95C-0CB3-4253-2907CF5A7939}"/>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36" name="TextBox 35">
              <a:extLst>
                <a:ext uri="{FF2B5EF4-FFF2-40B4-BE49-F238E27FC236}">
                  <a16:creationId xmlns:a16="http://schemas.microsoft.com/office/drawing/2014/main" id="{B140541A-9BDA-2C36-06E0-AC6E523F5041}"/>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37" name="Oval 36">
            <a:extLst>
              <a:ext uri="{FF2B5EF4-FFF2-40B4-BE49-F238E27FC236}">
                <a16:creationId xmlns:a16="http://schemas.microsoft.com/office/drawing/2014/main" id="{8C13CEFF-F08B-10E4-FDC6-C939ACD8AE16}"/>
              </a:ext>
            </a:extLst>
          </p:cNvPr>
          <p:cNvSpPr/>
          <p:nvPr/>
        </p:nvSpPr>
        <p:spPr>
          <a:xfrm>
            <a:off x="-3325249" y="11065365"/>
            <a:ext cx="713096" cy="406975"/>
          </a:xfrm>
          <a:prstGeom prst="ellipse">
            <a:avLst/>
          </a:prstGeom>
          <a:blipFill dpi="0" rotWithShape="0">
            <a:blip r:embed="rId8">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38" name="Picture 37" descr="A logo of a google play store&#10;&#10;AI-generated content may be incorrect.">
            <a:extLst>
              <a:ext uri="{FF2B5EF4-FFF2-40B4-BE49-F238E27FC236}">
                <a16:creationId xmlns:a16="http://schemas.microsoft.com/office/drawing/2014/main" id="{2CB35514-E06B-6C4B-87D4-DF6E5DBB50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0294" y="-1044860"/>
            <a:ext cx="518851" cy="570477"/>
          </a:xfrm>
          <a:prstGeom prst="rect">
            <a:avLst/>
          </a:prstGeom>
        </p:spPr>
      </p:pic>
      <p:pic>
        <p:nvPicPr>
          <p:cNvPr id="39" name="Picture 38" descr="A white logo on a blue background&#10;&#10;AI-generated content may be incorrect.">
            <a:extLst>
              <a:ext uri="{FF2B5EF4-FFF2-40B4-BE49-F238E27FC236}">
                <a16:creationId xmlns:a16="http://schemas.microsoft.com/office/drawing/2014/main" id="{E0BC9BF9-6B0B-9C7B-BDA2-A5E561F878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21559" y="-1068417"/>
            <a:ext cx="617589" cy="617589"/>
          </a:xfrm>
          <a:prstGeom prst="ellipse">
            <a:avLst/>
          </a:prstGeom>
        </p:spPr>
      </p:pic>
    </p:spTree>
    <p:extLst>
      <p:ext uri="{BB962C8B-B14F-4D97-AF65-F5344CB8AC3E}">
        <p14:creationId xmlns:p14="http://schemas.microsoft.com/office/powerpoint/2010/main" val="33968792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F2FF6E-F303-0620-6225-DF0610CE86AA}"/>
              </a:ext>
            </a:extLst>
          </p:cNvPr>
          <p:cNvSpPr>
            <a:spLocks noGrp="1"/>
          </p:cNvSpPr>
          <p:nvPr>
            <p:ph idx="1"/>
          </p:nvPr>
        </p:nvSpPr>
        <p:spPr/>
        <p:txBody>
          <a:bodyPr>
            <a:normAutofit/>
          </a:bodyPr>
          <a:lstStyle/>
          <a:p>
            <a:pPr marL="42863" indent="-42863" algn="just">
              <a:buNone/>
            </a:pPr>
            <a:r>
              <a:rPr lang="en-US" dirty="0"/>
              <a:t>Emerging evidence points to growing user fatigue and dissatisfaction. Studies from different regions of India report low awareness, lack of trust in data security, and usability challenges, particularly among older adults and youth. Despite their potential, these tools are often underutilized or misunderstood.</a:t>
            </a:r>
          </a:p>
          <a:p>
            <a:pPr marL="93663" indent="-42863" algn="just">
              <a:buNone/>
            </a:pPr>
            <a:r>
              <a:rPr lang="en-US" dirty="0"/>
              <a:t>This study aims to evaluate user adoption, perceived burden, and the effectiveness of health apps and websites in India. By understanding user experiences, both positive and negative, it seeks to inform the design of more integrated, user-friendly digital health solutions. Ultimately, the goal is to ensure that digital health remains a tool for empowerment, not a source of stress, in India’s evolving healthcare system.</a:t>
            </a:r>
          </a:p>
        </p:txBody>
      </p:sp>
      <p:grpSp>
        <p:nvGrpSpPr>
          <p:cNvPr id="4" name="Group 3">
            <a:extLst>
              <a:ext uri="{FF2B5EF4-FFF2-40B4-BE49-F238E27FC236}">
                <a16:creationId xmlns:a16="http://schemas.microsoft.com/office/drawing/2014/main" id="{708766C6-7B5E-02FA-AF98-9DA75D773711}"/>
              </a:ext>
            </a:extLst>
          </p:cNvPr>
          <p:cNvGrpSpPr/>
          <p:nvPr/>
        </p:nvGrpSpPr>
        <p:grpSpPr>
          <a:xfrm>
            <a:off x="-2499444" y="7653563"/>
            <a:ext cx="7147763" cy="325580"/>
            <a:chOff x="903654" y="1140954"/>
            <a:chExt cx="7147763" cy="570477"/>
          </a:xfrm>
        </p:grpSpPr>
        <p:sp>
          <p:nvSpPr>
            <p:cNvPr id="5" name="Rectangle 4">
              <a:extLst>
                <a:ext uri="{FF2B5EF4-FFF2-40B4-BE49-F238E27FC236}">
                  <a16:creationId xmlns:a16="http://schemas.microsoft.com/office/drawing/2014/main" id="{BF28A3E0-DA91-F56D-292B-FD531FDEE2C7}"/>
                </a:ext>
              </a:extLst>
            </p:cNvPr>
            <p:cNvSpPr/>
            <p:nvPr/>
          </p:nvSpPr>
          <p:spPr>
            <a:xfrm>
              <a:off x="903654" y="1140954"/>
              <a:ext cx="7147763" cy="5704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4B73C557-3D61-E480-D096-D9582C91C12D}"/>
                </a:ext>
              </a:extLst>
            </p:cNvPr>
            <p:cNvSpPr txBox="1"/>
            <p:nvPr/>
          </p:nvSpPr>
          <p:spPr>
            <a:xfrm>
              <a:off x="903654" y="1140954"/>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Research Question</a:t>
              </a:r>
            </a:p>
          </p:txBody>
        </p:sp>
      </p:grpSp>
      <p:sp>
        <p:nvSpPr>
          <p:cNvPr id="7" name="Oval 6">
            <a:extLst>
              <a:ext uri="{FF2B5EF4-FFF2-40B4-BE49-F238E27FC236}">
                <a16:creationId xmlns:a16="http://schemas.microsoft.com/office/drawing/2014/main" id="{DB75DA4A-B162-5740-9517-72A7A904032E}"/>
              </a:ext>
            </a:extLst>
          </p:cNvPr>
          <p:cNvSpPr/>
          <p:nvPr/>
        </p:nvSpPr>
        <p:spPr>
          <a:xfrm>
            <a:off x="-2855992" y="7643476"/>
            <a:ext cx="713096" cy="406975"/>
          </a:xfrm>
          <a:prstGeom prst="ellipse">
            <a:avLst/>
          </a:prstGeom>
          <a:blipFill dpi="0" rotWithShape="0">
            <a:blip r:embed="rId2">
              <a:extLst>
                <a:ext uri="{28A0092B-C50C-407E-A947-70E740481C1C}">
                  <a14:useLocalDpi xmlns:a14="http://schemas.microsoft.com/office/drawing/2010/main" val="0"/>
                </a:ext>
              </a:extLst>
            </a:blip>
            <a:srcRect/>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7630FED5-0BFC-E19E-DD7F-8E36AA0AE8F8}"/>
              </a:ext>
            </a:extLst>
          </p:cNvPr>
          <p:cNvGrpSpPr/>
          <p:nvPr/>
        </p:nvGrpSpPr>
        <p:grpSpPr>
          <a:xfrm>
            <a:off x="-2284865" y="8509171"/>
            <a:ext cx="6933183" cy="325580"/>
            <a:chOff x="1118233" y="1996562"/>
            <a:chExt cx="6933183" cy="570477"/>
          </a:xfrm>
        </p:grpSpPr>
        <p:sp>
          <p:nvSpPr>
            <p:cNvPr id="9" name="Rectangle 8">
              <a:extLst>
                <a:ext uri="{FF2B5EF4-FFF2-40B4-BE49-F238E27FC236}">
                  <a16:creationId xmlns:a16="http://schemas.microsoft.com/office/drawing/2014/main" id="{7A64E896-CE3D-BAC8-2C23-ADF4AB9A3B82}"/>
                </a:ext>
              </a:extLst>
            </p:cNvPr>
            <p:cNvSpPr/>
            <p:nvPr/>
          </p:nvSpPr>
          <p:spPr>
            <a:xfrm>
              <a:off x="1118233" y="1996562"/>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6CC4A2A2-5E0C-4765-9CA3-33C9C668F8C3}"/>
                </a:ext>
              </a:extLst>
            </p:cNvPr>
            <p:cNvSpPr txBox="1"/>
            <p:nvPr/>
          </p:nvSpPr>
          <p:spPr>
            <a:xfrm>
              <a:off x="1118233" y="1996562"/>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11" name="Oval 10">
            <a:extLst>
              <a:ext uri="{FF2B5EF4-FFF2-40B4-BE49-F238E27FC236}">
                <a16:creationId xmlns:a16="http://schemas.microsoft.com/office/drawing/2014/main" id="{E837A730-366D-3AA5-B30D-B3E911173D80}"/>
              </a:ext>
            </a:extLst>
          </p:cNvPr>
          <p:cNvSpPr/>
          <p:nvPr/>
        </p:nvSpPr>
        <p:spPr>
          <a:xfrm>
            <a:off x="-2641413" y="8499084"/>
            <a:ext cx="713096" cy="406975"/>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2" name="Group 11">
            <a:extLst>
              <a:ext uri="{FF2B5EF4-FFF2-40B4-BE49-F238E27FC236}">
                <a16:creationId xmlns:a16="http://schemas.microsoft.com/office/drawing/2014/main" id="{2878AF69-EB27-6743-CD89-768417EF9751}"/>
              </a:ext>
            </a:extLst>
          </p:cNvPr>
          <p:cNvGrpSpPr/>
          <p:nvPr/>
        </p:nvGrpSpPr>
        <p:grpSpPr>
          <a:xfrm>
            <a:off x="-2284865" y="9364236"/>
            <a:ext cx="6933183" cy="325580"/>
            <a:chOff x="1118233" y="2851627"/>
            <a:chExt cx="6933183" cy="570477"/>
          </a:xfrm>
        </p:grpSpPr>
        <p:sp>
          <p:nvSpPr>
            <p:cNvPr id="13" name="Rectangle 12">
              <a:extLst>
                <a:ext uri="{FF2B5EF4-FFF2-40B4-BE49-F238E27FC236}">
                  <a16:creationId xmlns:a16="http://schemas.microsoft.com/office/drawing/2014/main" id="{F6DB26C8-8543-5961-62FA-06D42D4BFB26}"/>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7825A390-AAD1-E599-2089-72A87491E035}"/>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15" name="Oval 14">
            <a:extLst>
              <a:ext uri="{FF2B5EF4-FFF2-40B4-BE49-F238E27FC236}">
                <a16:creationId xmlns:a16="http://schemas.microsoft.com/office/drawing/2014/main" id="{AE1F5473-5DBB-B9C6-0229-A03EF8878B09}"/>
              </a:ext>
            </a:extLst>
          </p:cNvPr>
          <p:cNvSpPr/>
          <p:nvPr/>
        </p:nvSpPr>
        <p:spPr>
          <a:xfrm>
            <a:off x="-2641413" y="9354150"/>
            <a:ext cx="713096" cy="40697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F512DE06-C19A-6250-6475-AAA680017158}"/>
              </a:ext>
            </a:extLst>
          </p:cNvPr>
          <p:cNvGrpSpPr/>
          <p:nvPr/>
        </p:nvGrpSpPr>
        <p:grpSpPr>
          <a:xfrm>
            <a:off x="-2499444" y="10219844"/>
            <a:ext cx="7147763" cy="325580"/>
            <a:chOff x="903654" y="3707235"/>
            <a:chExt cx="7147763" cy="570477"/>
          </a:xfrm>
        </p:grpSpPr>
        <p:sp>
          <p:nvSpPr>
            <p:cNvPr id="17" name="Rectangle 16">
              <a:extLst>
                <a:ext uri="{FF2B5EF4-FFF2-40B4-BE49-F238E27FC236}">
                  <a16:creationId xmlns:a16="http://schemas.microsoft.com/office/drawing/2014/main" id="{90350B86-F84B-FB5D-C8D6-31D5F1897A80}"/>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8" name="TextBox 17">
              <a:extLst>
                <a:ext uri="{FF2B5EF4-FFF2-40B4-BE49-F238E27FC236}">
                  <a16:creationId xmlns:a16="http://schemas.microsoft.com/office/drawing/2014/main" id="{F7CDD903-0C8D-F9D8-41D6-26852431B8DD}"/>
                </a:ext>
              </a:extLst>
            </p:cNvPr>
            <p:cNvSpPr txBox="1"/>
            <p:nvPr/>
          </p:nvSpPr>
          <p:spPr>
            <a:xfrm>
              <a:off x="903654" y="3707235"/>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Expected Outcomes</a:t>
              </a:r>
            </a:p>
          </p:txBody>
        </p:sp>
      </p:grpSp>
      <p:sp>
        <p:nvSpPr>
          <p:cNvPr id="19" name="Oval 18">
            <a:extLst>
              <a:ext uri="{FF2B5EF4-FFF2-40B4-BE49-F238E27FC236}">
                <a16:creationId xmlns:a16="http://schemas.microsoft.com/office/drawing/2014/main" id="{E4F0FC8D-D51A-04AF-87D9-745B42DFFB43}"/>
              </a:ext>
            </a:extLst>
          </p:cNvPr>
          <p:cNvSpPr/>
          <p:nvPr/>
        </p:nvSpPr>
        <p:spPr>
          <a:xfrm>
            <a:off x="-2855992" y="10209757"/>
            <a:ext cx="713096" cy="406975"/>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0" name="Group 19">
            <a:extLst>
              <a:ext uri="{FF2B5EF4-FFF2-40B4-BE49-F238E27FC236}">
                <a16:creationId xmlns:a16="http://schemas.microsoft.com/office/drawing/2014/main" id="{98A10DB3-9835-5DF1-F92A-B18CF427A562}"/>
              </a:ext>
            </a:extLst>
          </p:cNvPr>
          <p:cNvGrpSpPr/>
          <p:nvPr/>
        </p:nvGrpSpPr>
        <p:grpSpPr>
          <a:xfrm>
            <a:off x="-2968700" y="11075451"/>
            <a:ext cx="7617019" cy="325580"/>
            <a:chOff x="434398" y="4562842"/>
            <a:chExt cx="7617019" cy="570477"/>
          </a:xfrm>
        </p:grpSpPr>
        <p:sp>
          <p:nvSpPr>
            <p:cNvPr id="21" name="Rectangle 20">
              <a:extLst>
                <a:ext uri="{FF2B5EF4-FFF2-40B4-BE49-F238E27FC236}">
                  <a16:creationId xmlns:a16="http://schemas.microsoft.com/office/drawing/2014/main" id="{1538BBA9-9227-9829-25E5-91976F385782}"/>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2" name="TextBox 21">
              <a:extLst>
                <a:ext uri="{FF2B5EF4-FFF2-40B4-BE49-F238E27FC236}">
                  <a16:creationId xmlns:a16="http://schemas.microsoft.com/office/drawing/2014/main" id="{1CD415AB-444D-E836-F7CF-1B2E3C38E838}"/>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23" name="Oval 22">
            <a:extLst>
              <a:ext uri="{FF2B5EF4-FFF2-40B4-BE49-F238E27FC236}">
                <a16:creationId xmlns:a16="http://schemas.microsoft.com/office/drawing/2014/main" id="{5A6E210A-AA67-624B-4956-644B633BAE59}"/>
              </a:ext>
            </a:extLst>
          </p:cNvPr>
          <p:cNvSpPr/>
          <p:nvPr/>
        </p:nvSpPr>
        <p:spPr>
          <a:xfrm>
            <a:off x="-3325249" y="11065365"/>
            <a:ext cx="713096" cy="406975"/>
          </a:xfrm>
          <a:prstGeom prst="ellipse">
            <a:avLst/>
          </a:prstGeom>
          <a:blipFill dpi="0" rotWithShape="0">
            <a:blip r:embed="rId6">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4" name="Group 23">
            <a:extLst>
              <a:ext uri="{FF2B5EF4-FFF2-40B4-BE49-F238E27FC236}">
                <a16:creationId xmlns:a16="http://schemas.microsoft.com/office/drawing/2014/main" id="{7B30C950-FAF3-FCCB-C3EA-71F4FF399041}"/>
              </a:ext>
            </a:extLst>
          </p:cNvPr>
          <p:cNvGrpSpPr/>
          <p:nvPr/>
        </p:nvGrpSpPr>
        <p:grpSpPr>
          <a:xfrm>
            <a:off x="1947897" y="812558"/>
            <a:ext cx="10109784" cy="570477"/>
            <a:chOff x="434398" y="285347"/>
            <a:chExt cx="7617019" cy="570477"/>
          </a:xfrm>
        </p:grpSpPr>
        <p:sp>
          <p:nvSpPr>
            <p:cNvPr id="25" name="Rectangle 24">
              <a:extLst>
                <a:ext uri="{FF2B5EF4-FFF2-40B4-BE49-F238E27FC236}">
                  <a16:creationId xmlns:a16="http://schemas.microsoft.com/office/drawing/2014/main" id="{666A3C02-5868-3E8A-ADFA-3182436CAA08}"/>
                </a:ext>
              </a:extLst>
            </p:cNvPr>
            <p:cNvSpPr/>
            <p:nvPr/>
          </p:nvSpPr>
          <p:spPr>
            <a:xfrm>
              <a:off x="434398" y="285347"/>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6" name="TextBox 25">
              <a:extLst>
                <a:ext uri="{FF2B5EF4-FFF2-40B4-BE49-F238E27FC236}">
                  <a16:creationId xmlns:a16="http://schemas.microsoft.com/office/drawing/2014/main" id="{A707B235-3882-5925-A302-F27A67A3D127}"/>
                </a:ext>
              </a:extLst>
            </p:cNvPr>
            <p:cNvSpPr txBox="1"/>
            <p:nvPr/>
          </p:nvSpPr>
          <p:spPr>
            <a:xfrm>
              <a:off x="434398" y="285347"/>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Background</a:t>
              </a:r>
            </a:p>
          </p:txBody>
        </p:sp>
      </p:grpSp>
      <p:sp>
        <p:nvSpPr>
          <p:cNvPr id="27" name="Oval 26">
            <a:extLst>
              <a:ext uri="{FF2B5EF4-FFF2-40B4-BE49-F238E27FC236}">
                <a16:creationId xmlns:a16="http://schemas.microsoft.com/office/drawing/2014/main" id="{5F4CD3B8-49E6-0DF3-6807-03122590FC96}"/>
              </a:ext>
            </a:extLst>
          </p:cNvPr>
          <p:cNvSpPr/>
          <p:nvPr/>
        </p:nvSpPr>
        <p:spPr>
          <a:xfrm>
            <a:off x="1591348" y="741248"/>
            <a:ext cx="713096" cy="713096"/>
          </a:xfrm>
          <a:prstGeom prst="ellipse">
            <a:avLst/>
          </a:prstGeom>
          <a:blipFill dpi="0" rotWithShape="0">
            <a:blip r:embed="rId7">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28" name="Picture 27" descr="A black and white logo&#10;&#10;AI-generated content may be incorrect.">
            <a:extLst>
              <a:ext uri="{FF2B5EF4-FFF2-40B4-BE49-F238E27FC236}">
                <a16:creationId xmlns:a16="http://schemas.microsoft.com/office/drawing/2014/main" id="{0B4D37AE-46E6-BF48-02B0-2B0BB0D403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Tree>
    <p:extLst>
      <p:ext uri="{BB962C8B-B14F-4D97-AF65-F5344CB8AC3E}">
        <p14:creationId xmlns:p14="http://schemas.microsoft.com/office/powerpoint/2010/main" val="374175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B923A7-3BC5-0490-C89E-5D847D262DBE}"/>
              </a:ext>
            </a:extLst>
          </p:cNvPr>
          <p:cNvSpPr>
            <a:spLocks noGrp="1"/>
          </p:cNvSpPr>
          <p:nvPr>
            <p:ph idx="1"/>
          </p:nvPr>
        </p:nvSpPr>
        <p:spPr>
          <a:xfrm>
            <a:off x="2501578" y="2132451"/>
            <a:ext cx="8564076" cy="3777622"/>
          </a:xfrm>
        </p:spPr>
        <p:txBody>
          <a:bodyPr/>
          <a:lstStyle/>
          <a:p>
            <a:pPr marL="0" indent="0">
              <a:buNone/>
            </a:pPr>
            <a:r>
              <a:rPr lang="en-US" dirty="0"/>
              <a:t>What is the relationship between the multiplicity of digital health platforms in India and users' perceived cognitive/operational burden ('app fatigue'), and how do usability, usefulness, and demographic factors (age, digital literacy, socioeconomic status) moderate this relationship</a:t>
            </a:r>
            <a:r>
              <a:rPr lang="en-US" dirty="0">
                <a:latin typeface="Times New Roman" panose="02020603050405020304" pitchFamily="18" charset="0"/>
                <a:cs typeface="Times New Roman" panose="02020603050405020304" pitchFamily="18" charset="0"/>
              </a:rPr>
              <a:t>?</a:t>
            </a:r>
          </a:p>
        </p:txBody>
      </p:sp>
      <p:grpSp>
        <p:nvGrpSpPr>
          <p:cNvPr id="4" name="Group 3">
            <a:extLst>
              <a:ext uri="{FF2B5EF4-FFF2-40B4-BE49-F238E27FC236}">
                <a16:creationId xmlns:a16="http://schemas.microsoft.com/office/drawing/2014/main" id="{850AC7A0-7619-CE9D-2107-0F92F99063F5}"/>
              </a:ext>
            </a:extLst>
          </p:cNvPr>
          <p:cNvGrpSpPr/>
          <p:nvPr/>
        </p:nvGrpSpPr>
        <p:grpSpPr>
          <a:xfrm>
            <a:off x="2164009" y="727056"/>
            <a:ext cx="9847177" cy="553761"/>
            <a:chOff x="903654" y="1140954"/>
            <a:chExt cx="7147763" cy="570477"/>
          </a:xfrm>
        </p:grpSpPr>
        <p:sp>
          <p:nvSpPr>
            <p:cNvPr id="5" name="Rectangle 4">
              <a:extLst>
                <a:ext uri="{FF2B5EF4-FFF2-40B4-BE49-F238E27FC236}">
                  <a16:creationId xmlns:a16="http://schemas.microsoft.com/office/drawing/2014/main" id="{3BBCC353-0746-268E-9999-5872776CFF8A}"/>
                </a:ext>
              </a:extLst>
            </p:cNvPr>
            <p:cNvSpPr/>
            <p:nvPr/>
          </p:nvSpPr>
          <p:spPr>
            <a:xfrm>
              <a:off x="903654" y="1140954"/>
              <a:ext cx="7147763" cy="5704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DA81C73D-ADB4-45FE-580E-61816F5D1A1B}"/>
                </a:ext>
              </a:extLst>
            </p:cNvPr>
            <p:cNvSpPr txBox="1"/>
            <p:nvPr/>
          </p:nvSpPr>
          <p:spPr>
            <a:xfrm>
              <a:off x="903654" y="1140954"/>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Research Question</a:t>
              </a:r>
            </a:p>
          </p:txBody>
        </p:sp>
      </p:grpSp>
      <p:sp>
        <p:nvSpPr>
          <p:cNvPr id="7" name="Oval 6">
            <a:extLst>
              <a:ext uri="{FF2B5EF4-FFF2-40B4-BE49-F238E27FC236}">
                <a16:creationId xmlns:a16="http://schemas.microsoft.com/office/drawing/2014/main" id="{94F2391C-AC77-ADB1-7DA7-CD4975B7719E}"/>
              </a:ext>
            </a:extLst>
          </p:cNvPr>
          <p:cNvSpPr/>
          <p:nvPr/>
        </p:nvSpPr>
        <p:spPr>
          <a:xfrm>
            <a:off x="1616961" y="614023"/>
            <a:ext cx="713096" cy="692201"/>
          </a:xfrm>
          <a:prstGeom prst="ellipse">
            <a:avLst/>
          </a:prstGeom>
          <a:blipFill dpi="0" rotWithShape="0">
            <a:blip r:embed="rId2">
              <a:extLst>
                <a:ext uri="{28A0092B-C50C-407E-A947-70E740481C1C}">
                  <a14:useLocalDpi xmlns:a14="http://schemas.microsoft.com/office/drawing/2010/main" val="0"/>
                </a:ext>
              </a:extLst>
            </a:blip>
            <a:srcRect/>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C62F9D28-BBCA-0B89-6B52-AB08FA25BADF}"/>
              </a:ext>
            </a:extLst>
          </p:cNvPr>
          <p:cNvGrpSpPr/>
          <p:nvPr/>
        </p:nvGrpSpPr>
        <p:grpSpPr>
          <a:xfrm>
            <a:off x="-2284865" y="8509171"/>
            <a:ext cx="6933183" cy="325580"/>
            <a:chOff x="1118233" y="1996562"/>
            <a:chExt cx="6933183" cy="570477"/>
          </a:xfrm>
        </p:grpSpPr>
        <p:sp>
          <p:nvSpPr>
            <p:cNvPr id="9" name="Rectangle 8">
              <a:extLst>
                <a:ext uri="{FF2B5EF4-FFF2-40B4-BE49-F238E27FC236}">
                  <a16:creationId xmlns:a16="http://schemas.microsoft.com/office/drawing/2014/main" id="{F9C9539F-5AAE-005C-74AA-7F26C87FD7A7}"/>
                </a:ext>
              </a:extLst>
            </p:cNvPr>
            <p:cNvSpPr/>
            <p:nvPr/>
          </p:nvSpPr>
          <p:spPr>
            <a:xfrm>
              <a:off x="1118233" y="1996562"/>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0F7C0E39-C132-038D-5175-608F1B4C91EC}"/>
                </a:ext>
              </a:extLst>
            </p:cNvPr>
            <p:cNvSpPr txBox="1"/>
            <p:nvPr/>
          </p:nvSpPr>
          <p:spPr>
            <a:xfrm>
              <a:off x="1118233" y="1996562"/>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11" name="Oval 10">
            <a:extLst>
              <a:ext uri="{FF2B5EF4-FFF2-40B4-BE49-F238E27FC236}">
                <a16:creationId xmlns:a16="http://schemas.microsoft.com/office/drawing/2014/main" id="{C2B646FD-DCEF-E354-6618-AB71CC229DAB}"/>
              </a:ext>
            </a:extLst>
          </p:cNvPr>
          <p:cNvSpPr/>
          <p:nvPr/>
        </p:nvSpPr>
        <p:spPr>
          <a:xfrm>
            <a:off x="-2641413" y="8499084"/>
            <a:ext cx="713096" cy="406975"/>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2" name="Group 11">
            <a:extLst>
              <a:ext uri="{FF2B5EF4-FFF2-40B4-BE49-F238E27FC236}">
                <a16:creationId xmlns:a16="http://schemas.microsoft.com/office/drawing/2014/main" id="{A00DF825-18E6-8FE8-03B7-FA047F1F9BF2}"/>
              </a:ext>
            </a:extLst>
          </p:cNvPr>
          <p:cNvGrpSpPr/>
          <p:nvPr/>
        </p:nvGrpSpPr>
        <p:grpSpPr>
          <a:xfrm>
            <a:off x="-2284865" y="9364236"/>
            <a:ext cx="6933183" cy="325580"/>
            <a:chOff x="1118233" y="2851627"/>
            <a:chExt cx="6933183" cy="570477"/>
          </a:xfrm>
        </p:grpSpPr>
        <p:sp>
          <p:nvSpPr>
            <p:cNvPr id="13" name="Rectangle 12">
              <a:extLst>
                <a:ext uri="{FF2B5EF4-FFF2-40B4-BE49-F238E27FC236}">
                  <a16:creationId xmlns:a16="http://schemas.microsoft.com/office/drawing/2014/main" id="{87111A34-1697-35E6-2F23-E96802EE1A43}"/>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02338341-AE0C-01CF-CB8A-59CD92E0A5D2}"/>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15" name="Oval 14">
            <a:extLst>
              <a:ext uri="{FF2B5EF4-FFF2-40B4-BE49-F238E27FC236}">
                <a16:creationId xmlns:a16="http://schemas.microsoft.com/office/drawing/2014/main" id="{0F7D2849-6F48-9668-F07F-A44CDB0ED455}"/>
              </a:ext>
            </a:extLst>
          </p:cNvPr>
          <p:cNvSpPr/>
          <p:nvPr/>
        </p:nvSpPr>
        <p:spPr>
          <a:xfrm>
            <a:off x="-2641413" y="9354150"/>
            <a:ext cx="713096" cy="40697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6" name="Group 15">
            <a:extLst>
              <a:ext uri="{FF2B5EF4-FFF2-40B4-BE49-F238E27FC236}">
                <a16:creationId xmlns:a16="http://schemas.microsoft.com/office/drawing/2014/main" id="{38E9B69F-A625-2BDF-CAA7-5FA387A1C679}"/>
              </a:ext>
            </a:extLst>
          </p:cNvPr>
          <p:cNvGrpSpPr/>
          <p:nvPr/>
        </p:nvGrpSpPr>
        <p:grpSpPr>
          <a:xfrm>
            <a:off x="-2499444" y="10219844"/>
            <a:ext cx="7147763" cy="325580"/>
            <a:chOff x="903654" y="3707235"/>
            <a:chExt cx="7147763" cy="570477"/>
          </a:xfrm>
        </p:grpSpPr>
        <p:sp>
          <p:nvSpPr>
            <p:cNvPr id="17" name="Rectangle 16">
              <a:extLst>
                <a:ext uri="{FF2B5EF4-FFF2-40B4-BE49-F238E27FC236}">
                  <a16:creationId xmlns:a16="http://schemas.microsoft.com/office/drawing/2014/main" id="{3CA07719-C045-E83B-FF13-BD52ABEDA1D3}"/>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8" name="TextBox 17">
              <a:extLst>
                <a:ext uri="{FF2B5EF4-FFF2-40B4-BE49-F238E27FC236}">
                  <a16:creationId xmlns:a16="http://schemas.microsoft.com/office/drawing/2014/main" id="{8A438B9B-612F-5537-ED9A-F2041E3C5D72}"/>
                </a:ext>
              </a:extLst>
            </p:cNvPr>
            <p:cNvSpPr txBox="1"/>
            <p:nvPr/>
          </p:nvSpPr>
          <p:spPr>
            <a:xfrm>
              <a:off x="903654" y="3707235"/>
              <a:ext cx="714776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Expected Outcomes</a:t>
              </a:r>
            </a:p>
          </p:txBody>
        </p:sp>
      </p:grpSp>
      <p:sp>
        <p:nvSpPr>
          <p:cNvPr id="19" name="Oval 18">
            <a:extLst>
              <a:ext uri="{FF2B5EF4-FFF2-40B4-BE49-F238E27FC236}">
                <a16:creationId xmlns:a16="http://schemas.microsoft.com/office/drawing/2014/main" id="{F1B5978C-B141-4DDC-3142-55BF1EC79C1D}"/>
              </a:ext>
            </a:extLst>
          </p:cNvPr>
          <p:cNvSpPr/>
          <p:nvPr/>
        </p:nvSpPr>
        <p:spPr>
          <a:xfrm>
            <a:off x="-2855992" y="10209757"/>
            <a:ext cx="713096" cy="406975"/>
          </a:xfrm>
          <a:prstGeom prst="ellipse">
            <a:avLst/>
          </a:prstGeom>
          <a:blipFill dpi="0" rotWithShape="0">
            <a:blip r:embed="rId5">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0" name="Group 19">
            <a:extLst>
              <a:ext uri="{FF2B5EF4-FFF2-40B4-BE49-F238E27FC236}">
                <a16:creationId xmlns:a16="http://schemas.microsoft.com/office/drawing/2014/main" id="{2451784E-850B-9E87-31DB-E9C7841B1415}"/>
              </a:ext>
            </a:extLst>
          </p:cNvPr>
          <p:cNvGrpSpPr/>
          <p:nvPr/>
        </p:nvGrpSpPr>
        <p:grpSpPr>
          <a:xfrm>
            <a:off x="-2968700" y="11075451"/>
            <a:ext cx="7617019" cy="325580"/>
            <a:chOff x="434398" y="4562842"/>
            <a:chExt cx="7617019" cy="570477"/>
          </a:xfrm>
        </p:grpSpPr>
        <p:sp>
          <p:nvSpPr>
            <p:cNvPr id="21" name="Rectangle 20">
              <a:extLst>
                <a:ext uri="{FF2B5EF4-FFF2-40B4-BE49-F238E27FC236}">
                  <a16:creationId xmlns:a16="http://schemas.microsoft.com/office/drawing/2014/main" id="{2F98BC32-5449-DED2-6ACE-815CF645E9F7}"/>
                </a:ext>
              </a:extLst>
            </p:cNvPr>
            <p:cNvSpPr/>
            <p:nvPr/>
          </p:nvSpPr>
          <p:spPr>
            <a:xfrm>
              <a:off x="434398" y="4562842"/>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2" name="TextBox 21">
              <a:extLst>
                <a:ext uri="{FF2B5EF4-FFF2-40B4-BE49-F238E27FC236}">
                  <a16:creationId xmlns:a16="http://schemas.microsoft.com/office/drawing/2014/main" id="{21B773E2-1AB4-566B-C3DC-989CBC734761}"/>
                </a:ext>
              </a:extLst>
            </p:cNvPr>
            <p:cNvSpPr txBox="1"/>
            <p:nvPr/>
          </p:nvSpPr>
          <p:spPr>
            <a:xfrm>
              <a:off x="434398" y="4562842"/>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Questionnaire</a:t>
              </a:r>
            </a:p>
          </p:txBody>
        </p:sp>
      </p:grpSp>
      <p:sp>
        <p:nvSpPr>
          <p:cNvPr id="23" name="Oval 22">
            <a:extLst>
              <a:ext uri="{FF2B5EF4-FFF2-40B4-BE49-F238E27FC236}">
                <a16:creationId xmlns:a16="http://schemas.microsoft.com/office/drawing/2014/main" id="{4C49B695-2F84-A905-7A56-C98428108638}"/>
              </a:ext>
            </a:extLst>
          </p:cNvPr>
          <p:cNvSpPr/>
          <p:nvPr/>
        </p:nvSpPr>
        <p:spPr>
          <a:xfrm>
            <a:off x="-3325249" y="11065365"/>
            <a:ext cx="713096" cy="406975"/>
          </a:xfrm>
          <a:prstGeom prst="ellipse">
            <a:avLst/>
          </a:prstGeom>
          <a:blipFill dpi="0" rotWithShape="0">
            <a:blip r:embed="rId6">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4" name="Group 23">
            <a:extLst>
              <a:ext uri="{FF2B5EF4-FFF2-40B4-BE49-F238E27FC236}">
                <a16:creationId xmlns:a16="http://schemas.microsoft.com/office/drawing/2014/main" id="{56BA577F-F803-D6C6-B118-119F4220249E}"/>
              </a:ext>
            </a:extLst>
          </p:cNvPr>
          <p:cNvGrpSpPr/>
          <p:nvPr/>
        </p:nvGrpSpPr>
        <p:grpSpPr>
          <a:xfrm>
            <a:off x="-833403" y="-3030629"/>
            <a:ext cx="7617019" cy="325581"/>
            <a:chOff x="434398" y="285347"/>
            <a:chExt cx="7617019" cy="570477"/>
          </a:xfrm>
        </p:grpSpPr>
        <p:sp>
          <p:nvSpPr>
            <p:cNvPr id="25" name="Rectangle 24">
              <a:extLst>
                <a:ext uri="{FF2B5EF4-FFF2-40B4-BE49-F238E27FC236}">
                  <a16:creationId xmlns:a16="http://schemas.microsoft.com/office/drawing/2014/main" id="{31E49A0F-CC19-D5A5-CBF0-17F48E3DD8C4}"/>
                </a:ext>
              </a:extLst>
            </p:cNvPr>
            <p:cNvSpPr/>
            <p:nvPr/>
          </p:nvSpPr>
          <p:spPr>
            <a:xfrm>
              <a:off x="434398" y="285347"/>
              <a:ext cx="7617019" cy="570477"/>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26" name="TextBox 25">
              <a:extLst>
                <a:ext uri="{FF2B5EF4-FFF2-40B4-BE49-F238E27FC236}">
                  <a16:creationId xmlns:a16="http://schemas.microsoft.com/office/drawing/2014/main" id="{FB90691C-755E-ACA8-29CD-6697C1CEE51A}"/>
                </a:ext>
              </a:extLst>
            </p:cNvPr>
            <p:cNvSpPr txBox="1"/>
            <p:nvPr/>
          </p:nvSpPr>
          <p:spPr>
            <a:xfrm>
              <a:off x="434398" y="285347"/>
              <a:ext cx="7617019"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Background</a:t>
              </a:r>
            </a:p>
          </p:txBody>
        </p:sp>
      </p:grpSp>
      <p:sp>
        <p:nvSpPr>
          <p:cNvPr id="27" name="Oval 26">
            <a:extLst>
              <a:ext uri="{FF2B5EF4-FFF2-40B4-BE49-F238E27FC236}">
                <a16:creationId xmlns:a16="http://schemas.microsoft.com/office/drawing/2014/main" id="{FA8C10BF-ADCE-1F81-4E26-5DA97B941D7D}"/>
              </a:ext>
            </a:extLst>
          </p:cNvPr>
          <p:cNvSpPr/>
          <p:nvPr/>
        </p:nvSpPr>
        <p:spPr>
          <a:xfrm>
            <a:off x="-1189952" y="-3101939"/>
            <a:ext cx="713096" cy="406976"/>
          </a:xfrm>
          <a:prstGeom prst="ellipse">
            <a:avLst/>
          </a:prstGeom>
          <a:blipFill dpi="0" rotWithShape="0">
            <a:blip r:embed="rId7">
              <a:extLst>
                <a:ext uri="{28A0092B-C50C-407E-A947-70E740481C1C}">
                  <a14:useLocalDpi xmlns:a14="http://schemas.microsoft.com/office/drawing/2010/main" val="0"/>
                </a:ext>
              </a:extLst>
            </a:blip>
            <a:srcRect/>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28" name="Picture 27" descr="A black and white logo&#10;&#10;AI-generated content may be incorrect.">
            <a:extLst>
              <a:ext uri="{FF2B5EF4-FFF2-40B4-BE49-F238E27FC236}">
                <a16:creationId xmlns:a16="http://schemas.microsoft.com/office/drawing/2014/main" id="{7880B3E9-BBB9-48DC-C25C-5A509E01C1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31" name="Content Placeholder 2">
            <a:extLst>
              <a:ext uri="{FF2B5EF4-FFF2-40B4-BE49-F238E27FC236}">
                <a16:creationId xmlns:a16="http://schemas.microsoft.com/office/drawing/2014/main" id="{56099195-FD1F-85D9-A069-EFBAC090F933}"/>
              </a:ext>
            </a:extLst>
          </p:cNvPr>
          <p:cNvSpPr txBox="1">
            <a:spLocks/>
          </p:cNvSpPr>
          <p:nvPr/>
        </p:nvSpPr>
        <p:spPr>
          <a:xfrm>
            <a:off x="-2142896" y="9049018"/>
            <a:ext cx="8915400" cy="232147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To evaluate users’ perceptions of digital health platforms by assessing the cognitive and operational burden ('app fatigue') caused by their multiplicity, alongside the perceived usefulness, usability, and overall satisfaction with these services.</a:t>
            </a:r>
          </a:p>
          <a:p>
            <a:r>
              <a:rPr lang="en-US"/>
              <a:t>To analyze the correlation between demographic/digital literacy factors (e.g., age, education, economic status, tech-familiarity) and user burden, adoption, or satisfaction.</a:t>
            </a:r>
            <a:endParaRPr lang="en-US" dirty="0"/>
          </a:p>
        </p:txBody>
      </p:sp>
    </p:spTree>
    <p:extLst>
      <p:ext uri="{BB962C8B-B14F-4D97-AF65-F5344CB8AC3E}">
        <p14:creationId xmlns:p14="http://schemas.microsoft.com/office/powerpoint/2010/main" val="328881059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0F19B6-3B07-E2F4-9AF1-2D36D64D6B91}"/>
              </a:ext>
            </a:extLst>
          </p:cNvPr>
          <p:cNvSpPr>
            <a:spLocks noGrp="1"/>
          </p:cNvSpPr>
          <p:nvPr>
            <p:ph idx="1"/>
          </p:nvPr>
        </p:nvSpPr>
        <p:spPr>
          <a:xfrm>
            <a:off x="1735810" y="1766807"/>
            <a:ext cx="9768802" cy="4144415"/>
          </a:xfrm>
        </p:spPr>
        <p:txBody>
          <a:bodyPr/>
          <a:lstStyle/>
          <a:p>
            <a:pPr marL="0" indent="0">
              <a:buNone/>
            </a:pPr>
            <a:r>
              <a:rPr lang="en-US" b="1" dirty="0"/>
              <a:t>The broad objective of the study is: </a:t>
            </a:r>
          </a:p>
          <a:p>
            <a:r>
              <a:rPr lang="en-US" dirty="0"/>
              <a:t>To evaluate how the increasing number of health apps and websites in India affects user adoption, experience, and overall digital burden.</a:t>
            </a:r>
          </a:p>
          <a:p>
            <a:pPr marL="0" indent="0">
              <a:buNone/>
            </a:pPr>
            <a:endParaRPr lang="en-US" dirty="0"/>
          </a:p>
          <a:p>
            <a:pPr marL="0" indent="0">
              <a:buNone/>
            </a:pPr>
            <a:endParaRPr lang="en-US" dirty="0"/>
          </a:p>
          <a:p>
            <a:pPr marL="0" indent="0">
              <a:buNone/>
            </a:pPr>
            <a:r>
              <a:rPr lang="en-US" b="1" dirty="0"/>
              <a:t>Specific objectives of the study are as follow:</a:t>
            </a:r>
          </a:p>
          <a:p>
            <a:pPr lvl="0"/>
            <a:r>
              <a:rPr lang="en-IN" dirty="0"/>
              <a:t> To assess the relationship between the multiplicity of digital health platforms and users’ perceived burden or “app fatigue.”</a:t>
            </a:r>
            <a:endParaRPr lang="en-US" dirty="0"/>
          </a:p>
          <a:p>
            <a:pPr lvl="0"/>
            <a:r>
              <a:rPr lang="en-IN" dirty="0"/>
              <a:t>To examine how usability, usefulness, and demographic factors (such as age, digital literacy, and socioeconomic status) influence user adoption and sustained engagement with health apps.</a:t>
            </a:r>
            <a:endParaRPr lang="en-US" dirty="0"/>
          </a:p>
        </p:txBody>
      </p:sp>
      <p:grpSp>
        <p:nvGrpSpPr>
          <p:cNvPr id="4" name="Group 3">
            <a:extLst>
              <a:ext uri="{FF2B5EF4-FFF2-40B4-BE49-F238E27FC236}">
                <a16:creationId xmlns:a16="http://schemas.microsoft.com/office/drawing/2014/main" id="{2D671EB9-1E1C-AA62-B523-0A2D9745A563}"/>
              </a:ext>
            </a:extLst>
          </p:cNvPr>
          <p:cNvGrpSpPr/>
          <p:nvPr/>
        </p:nvGrpSpPr>
        <p:grpSpPr>
          <a:xfrm>
            <a:off x="1616961" y="-1331699"/>
            <a:ext cx="7147763" cy="1091655"/>
            <a:chOff x="547106" y="-873894"/>
            <a:chExt cx="7147763" cy="1124608"/>
          </a:xfrm>
        </p:grpSpPr>
        <p:sp>
          <p:nvSpPr>
            <p:cNvPr id="5" name="Rectangle 4">
              <a:extLst>
                <a:ext uri="{FF2B5EF4-FFF2-40B4-BE49-F238E27FC236}">
                  <a16:creationId xmlns:a16="http://schemas.microsoft.com/office/drawing/2014/main" id="{03690110-675A-A8EA-9050-5898371AB31E}"/>
                </a:ext>
              </a:extLst>
            </p:cNvPr>
            <p:cNvSpPr/>
            <p:nvPr/>
          </p:nvSpPr>
          <p:spPr>
            <a:xfrm>
              <a:off x="547106" y="-873894"/>
              <a:ext cx="7147763" cy="5704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61C2E8DD-A39F-015C-6614-5523F71CD765}"/>
                </a:ext>
              </a:extLst>
            </p:cNvPr>
            <p:cNvSpPr txBox="1"/>
            <p:nvPr/>
          </p:nvSpPr>
          <p:spPr>
            <a:xfrm>
              <a:off x="547106" y="-67916"/>
              <a:ext cx="7147763" cy="3186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Research Question</a:t>
              </a:r>
            </a:p>
          </p:txBody>
        </p:sp>
      </p:grpSp>
      <p:sp>
        <p:nvSpPr>
          <p:cNvPr id="7" name="Oval 6">
            <a:extLst>
              <a:ext uri="{FF2B5EF4-FFF2-40B4-BE49-F238E27FC236}">
                <a16:creationId xmlns:a16="http://schemas.microsoft.com/office/drawing/2014/main" id="{11EE9FC1-A388-F8A4-FC8A-9D8DBA0A3ED3}"/>
              </a:ext>
            </a:extLst>
          </p:cNvPr>
          <p:cNvSpPr/>
          <p:nvPr/>
        </p:nvSpPr>
        <p:spPr>
          <a:xfrm>
            <a:off x="416811" y="-1241539"/>
            <a:ext cx="713096" cy="692201"/>
          </a:xfrm>
          <a:prstGeom prst="ellipse">
            <a:avLst/>
          </a:prstGeom>
          <a:blipFill dpi="0" rotWithShape="0">
            <a:blip r:embed="rId2">
              <a:extLst>
                <a:ext uri="{28A0092B-C50C-407E-A947-70E740481C1C}">
                  <a14:useLocalDpi xmlns:a14="http://schemas.microsoft.com/office/drawing/2010/main" val="0"/>
                </a:ext>
              </a:extLst>
            </a:blip>
            <a:srcRect/>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65CED5E8-1C44-70EF-3C5D-69247C4F051F}"/>
              </a:ext>
            </a:extLst>
          </p:cNvPr>
          <p:cNvGrpSpPr/>
          <p:nvPr/>
        </p:nvGrpSpPr>
        <p:grpSpPr>
          <a:xfrm>
            <a:off x="2161741" y="729030"/>
            <a:ext cx="9895940" cy="553762"/>
            <a:chOff x="1118233" y="1996561"/>
            <a:chExt cx="6933183" cy="570478"/>
          </a:xfrm>
        </p:grpSpPr>
        <p:sp>
          <p:nvSpPr>
            <p:cNvPr id="9" name="Rectangle 8">
              <a:extLst>
                <a:ext uri="{FF2B5EF4-FFF2-40B4-BE49-F238E27FC236}">
                  <a16:creationId xmlns:a16="http://schemas.microsoft.com/office/drawing/2014/main" id="{BEA4E25C-94DB-C6C3-46BF-1B3E6A9E2D63}"/>
                </a:ext>
              </a:extLst>
            </p:cNvPr>
            <p:cNvSpPr/>
            <p:nvPr/>
          </p:nvSpPr>
          <p:spPr>
            <a:xfrm>
              <a:off x="1118233" y="1996562"/>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E66A043A-7966-705D-75A7-BCA9D0FA99F3}"/>
                </a:ext>
              </a:extLst>
            </p:cNvPr>
            <p:cNvSpPr txBox="1"/>
            <p:nvPr/>
          </p:nvSpPr>
          <p:spPr>
            <a:xfrm>
              <a:off x="1118233" y="1996561"/>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11" name="Oval 10">
            <a:extLst>
              <a:ext uri="{FF2B5EF4-FFF2-40B4-BE49-F238E27FC236}">
                <a16:creationId xmlns:a16="http://schemas.microsoft.com/office/drawing/2014/main" id="{06FCAC9A-6CFB-6BF5-1CE5-DB8442BCF1A9}"/>
              </a:ext>
            </a:extLst>
          </p:cNvPr>
          <p:cNvSpPr/>
          <p:nvPr/>
        </p:nvSpPr>
        <p:spPr>
          <a:xfrm>
            <a:off x="1616961" y="659811"/>
            <a:ext cx="713096" cy="692201"/>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2" name="Picture 11" descr="A black and white logo&#10;&#10;AI-generated content may be incorrect.">
            <a:extLst>
              <a:ext uri="{FF2B5EF4-FFF2-40B4-BE49-F238E27FC236}">
                <a16:creationId xmlns:a16="http://schemas.microsoft.com/office/drawing/2014/main" id="{B022C9C4-15F8-EB1C-414B-C04A35F78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grpSp>
        <p:nvGrpSpPr>
          <p:cNvPr id="13" name="Group 12">
            <a:extLst>
              <a:ext uri="{FF2B5EF4-FFF2-40B4-BE49-F238E27FC236}">
                <a16:creationId xmlns:a16="http://schemas.microsoft.com/office/drawing/2014/main" id="{EDE189A3-B512-4B0B-AB6F-FE3BACA1A780}"/>
              </a:ext>
            </a:extLst>
          </p:cNvPr>
          <p:cNvGrpSpPr/>
          <p:nvPr/>
        </p:nvGrpSpPr>
        <p:grpSpPr>
          <a:xfrm>
            <a:off x="-2284865" y="9364236"/>
            <a:ext cx="6933183" cy="325580"/>
            <a:chOff x="1118233" y="2851627"/>
            <a:chExt cx="6933183" cy="570477"/>
          </a:xfrm>
        </p:grpSpPr>
        <p:sp>
          <p:nvSpPr>
            <p:cNvPr id="14" name="Rectangle 13">
              <a:extLst>
                <a:ext uri="{FF2B5EF4-FFF2-40B4-BE49-F238E27FC236}">
                  <a16:creationId xmlns:a16="http://schemas.microsoft.com/office/drawing/2014/main" id="{4AD22685-8048-7381-9E28-E2B96E2A22B9}"/>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1AD96D55-EAE2-BEB0-2158-BF70F2C0FE24}"/>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16" name="Oval 15">
            <a:extLst>
              <a:ext uri="{FF2B5EF4-FFF2-40B4-BE49-F238E27FC236}">
                <a16:creationId xmlns:a16="http://schemas.microsoft.com/office/drawing/2014/main" id="{D6E1CDB6-2014-8703-6101-3E001AFEBDEB}"/>
              </a:ext>
            </a:extLst>
          </p:cNvPr>
          <p:cNvSpPr/>
          <p:nvPr/>
        </p:nvSpPr>
        <p:spPr>
          <a:xfrm>
            <a:off x="-2641413" y="9354150"/>
            <a:ext cx="713096" cy="406975"/>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Content Placeholder 2">
            <a:extLst>
              <a:ext uri="{FF2B5EF4-FFF2-40B4-BE49-F238E27FC236}">
                <a16:creationId xmlns:a16="http://schemas.microsoft.com/office/drawing/2014/main" id="{23C0AA4D-AA25-4DBC-E620-858D574DBC76}"/>
              </a:ext>
            </a:extLst>
          </p:cNvPr>
          <p:cNvSpPr txBox="1">
            <a:spLocks/>
          </p:cNvSpPr>
          <p:nvPr/>
        </p:nvSpPr>
        <p:spPr>
          <a:xfrm>
            <a:off x="2643752" y="-1755838"/>
            <a:ext cx="8915400" cy="19558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a:t>What is the relationship between the multiplicity of digital health platforms in India and users' perceived cognitive/operational burden ('app fatigue'), and how do usability, usefulness, and demographic factors (age, digital literacy, socioeconomic status) moderate this relationship?</a:t>
            </a:r>
            <a:endParaRPr lang="en-US" dirty="0"/>
          </a:p>
        </p:txBody>
      </p:sp>
    </p:spTree>
    <p:extLst>
      <p:ext uri="{BB962C8B-B14F-4D97-AF65-F5344CB8AC3E}">
        <p14:creationId xmlns:p14="http://schemas.microsoft.com/office/powerpoint/2010/main" val="232139378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2AE8E-50E5-B7D7-DCE4-07DF4C2447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A9E386-D1A6-81A9-478E-97C3629CB220}"/>
              </a:ext>
            </a:extLst>
          </p:cNvPr>
          <p:cNvSpPr>
            <a:spLocks noGrp="1"/>
          </p:cNvSpPr>
          <p:nvPr>
            <p:ph idx="1"/>
          </p:nvPr>
        </p:nvSpPr>
        <p:spPr>
          <a:xfrm>
            <a:off x="2356965" y="1408585"/>
            <a:ext cx="8915400" cy="2816421"/>
          </a:xfrm>
        </p:spPr>
        <p:txBody>
          <a:bodyPr>
            <a:noAutofit/>
          </a:bodyPr>
          <a:lstStyle/>
          <a:p>
            <a:pPr marL="0" indent="0">
              <a:buNone/>
            </a:pPr>
            <a:r>
              <a:rPr lang="en-US" sz="2000" b="1"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Data:</a:t>
            </a:r>
            <a:endParaRPr lang="en-US" sz="2000" dirty="0">
              <a:solidFill>
                <a:schemeClr val="tx1"/>
              </a:solidFill>
            </a:endParaRPr>
          </a:p>
          <a:p>
            <a:pPr marL="0" indent="0">
              <a:buNone/>
            </a:pPr>
            <a:r>
              <a:rPr lang="en-US" sz="1600" dirty="0">
                <a:solidFill>
                  <a:schemeClr val="tx1"/>
                </a:solidFill>
              </a:rPr>
              <a:t>The study will utilize the data for primary survey using self-administered research tools.</a:t>
            </a:r>
          </a:p>
          <a:p>
            <a:pPr marL="0" lvl="0" indent="0">
              <a:buNone/>
            </a:pPr>
            <a:r>
              <a:rPr lang="en-US" sz="1600" b="1" dirty="0">
                <a:solidFill>
                  <a:schemeClr val="tx1"/>
                </a:solidFill>
              </a:rPr>
              <a:t>Tool</a:t>
            </a:r>
            <a:r>
              <a:rPr lang="en-US" sz="1600" dirty="0">
                <a:solidFill>
                  <a:schemeClr val="tx1"/>
                </a:solidFill>
              </a:rPr>
              <a:t>: Digital questionnaire (Microsoft Forms, 25–30 questions).</a:t>
            </a:r>
          </a:p>
          <a:p>
            <a:pPr marL="457200" lvl="1" indent="0">
              <a:buNone/>
            </a:pPr>
            <a:r>
              <a:rPr lang="en-US" b="1" dirty="0">
                <a:solidFill>
                  <a:schemeClr val="tx1"/>
                </a:solidFill>
              </a:rPr>
              <a:t>Variables</a:t>
            </a:r>
            <a:r>
              <a:rPr lang="en-US" dirty="0">
                <a:solidFill>
                  <a:schemeClr val="tx1"/>
                </a:solidFill>
              </a:rPr>
              <a:t>:</a:t>
            </a:r>
          </a:p>
          <a:p>
            <a:pPr lvl="2"/>
            <a:r>
              <a:rPr lang="en-US" sz="1600" i="1" dirty="0">
                <a:solidFill>
                  <a:schemeClr val="tx1"/>
                </a:solidFill>
              </a:rPr>
              <a:t>Demographics</a:t>
            </a:r>
            <a:r>
              <a:rPr lang="en-US" sz="1600" dirty="0">
                <a:solidFill>
                  <a:schemeClr val="tx1"/>
                </a:solidFill>
              </a:rPr>
              <a:t>: Age, gender, income, education, location.</a:t>
            </a:r>
          </a:p>
          <a:p>
            <a:pPr lvl="2"/>
            <a:r>
              <a:rPr lang="en-US" sz="1600" i="1" dirty="0">
                <a:solidFill>
                  <a:schemeClr val="tx1"/>
                </a:solidFill>
              </a:rPr>
              <a:t>Digital engagement</a:t>
            </a:r>
            <a:r>
              <a:rPr lang="en-US" sz="1600" dirty="0">
                <a:solidFill>
                  <a:schemeClr val="tx1"/>
                </a:solidFill>
              </a:rPr>
              <a:t>: Smartphone/internet access, self-reported literacy.</a:t>
            </a:r>
          </a:p>
          <a:p>
            <a:pPr marL="0" indent="0">
              <a:buNone/>
            </a:pPr>
            <a:r>
              <a:rPr lang="en-US" sz="1600" i="1" dirty="0">
                <a:solidFill>
                  <a:schemeClr val="tx1"/>
                </a:solidFill>
              </a:rPr>
              <a:t>Outcomes</a:t>
            </a:r>
            <a:r>
              <a:rPr lang="en-US" sz="1600" dirty="0">
                <a:solidFill>
                  <a:schemeClr val="tx1"/>
                </a:solidFill>
              </a:rPr>
              <a:t>: Usage frequency, satisfaction, fatigue, drop-off rates</a:t>
            </a:r>
          </a:p>
          <a:p>
            <a:endParaRPr lang="en-US" sz="1600" dirty="0">
              <a:solidFill>
                <a:schemeClr val="tx1"/>
              </a:solidFill>
              <a:latin typeface="Times New Roman" panose="02020603050405020304" pitchFamily="18" charset="0"/>
              <a:cs typeface="Times New Roman" panose="02020603050405020304" pitchFamily="18" charset="0"/>
            </a:endParaRPr>
          </a:p>
          <a:p>
            <a:endParaRPr lang="en-US" sz="1600" dirty="0">
              <a:solidFill>
                <a:schemeClr val="tx1"/>
              </a:solidFill>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0D144F01-C644-8988-B0AA-2CAB92AA7FDE}"/>
              </a:ext>
            </a:extLst>
          </p:cNvPr>
          <p:cNvGrpSpPr/>
          <p:nvPr/>
        </p:nvGrpSpPr>
        <p:grpSpPr>
          <a:xfrm>
            <a:off x="2000416" y="567846"/>
            <a:ext cx="10026269" cy="680660"/>
            <a:chOff x="1118233" y="2851627"/>
            <a:chExt cx="6933183" cy="570477"/>
          </a:xfrm>
        </p:grpSpPr>
        <p:sp>
          <p:nvSpPr>
            <p:cNvPr id="5" name="Rectangle 4">
              <a:extLst>
                <a:ext uri="{FF2B5EF4-FFF2-40B4-BE49-F238E27FC236}">
                  <a16:creationId xmlns:a16="http://schemas.microsoft.com/office/drawing/2014/main" id="{40E040DB-7813-68F2-C215-F16F8437003E}"/>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6AB24F5D-5311-9447-68A8-F38B428F4B6E}"/>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84CE3AD8-8866-80C3-33D0-EF3D59A9633E}"/>
              </a:ext>
            </a:extLst>
          </p:cNvPr>
          <p:cNvSpPr/>
          <p:nvPr/>
        </p:nvSpPr>
        <p:spPr>
          <a:xfrm>
            <a:off x="1643869" y="557760"/>
            <a:ext cx="713096" cy="85082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D6AB0398-C0D9-D982-B50F-785662637F84}"/>
              </a:ext>
            </a:extLst>
          </p:cNvPr>
          <p:cNvGrpSpPr/>
          <p:nvPr/>
        </p:nvGrpSpPr>
        <p:grpSpPr>
          <a:xfrm>
            <a:off x="-1080" y="-2556493"/>
            <a:ext cx="6934263" cy="573782"/>
            <a:chOff x="-856356" y="-1327220"/>
            <a:chExt cx="6934263" cy="591102"/>
          </a:xfrm>
        </p:grpSpPr>
        <p:sp>
          <p:nvSpPr>
            <p:cNvPr id="11" name="Rectangle 10">
              <a:extLst>
                <a:ext uri="{FF2B5EF4-FFF2-40B4-BE49-F238E27FC236}">
                  <a16:creationId xmlns:a16="http://schemas.microsoft.com/office/drawing/2014/main" id="{EF3757EA-BD87-45A3-AE95-76A70A3E3A69}"/>
                </a:ext>
              </a:extLst>
            </p:cNvPr>
            <p:cNvSpPr/>
            <p:nvPr/>
          </p:nvSpPr>
          <p:spPr>
            <a:xfrm>
              <a:off x="-856356" y="-1306595"/>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dirty="0"/>
            </a:p>
          </p:txBody>
        </p:sp>
        <p:sp>
          <p:nvSpPr>
            <p:cNvPr id="12" name="TextBox 11">
              <a:extLst>
                <a:ext uri="{FF2B5EF4-FFF2-40B4-BE49-F238E27FC236}">
                  <a16:creationId xmlns:a16="http://schemas.microsoft.com/office/drawing/2014/main" id="{52CF80E5-8826-0843-F1C7-E6A23B1B1172}"/>
                </a:ext>
              </a:extLst>
            </p:cNvPr>
            <p:cNvSpPr txBox="1"/>
            <p:nvPr/>
          </p:nvSpPr>
          <p:spPr>
            <a:xfrm>
              <a:off x="-855276" y="-1327220"/>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13" name="Oval 12">
            <a:extLst>
              <a:ext uri="{FF2B5EF4-FFF2-40B4-BE49-F238E27FC236}">
                <a16:creationId xmlns:a16="http://schemas.microsoft.com/office/drawing/2014/main" id="{3CC52CC3-50C0-0A40-09EF-3D4902B60D3C}"/>
              </a:ext>
            </a:extLst>
          </p:cNvPr>
          <p:cNvSpPr/>
          <p:nvPr/>
        </p:nvSpPr>
        <p:spPr>
          <a:xfrm>
            <a:off x="-713096" y="-2654889"/>
            <a:ext cx="713096" cy="692201"/>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4" name="Picture 13" descr="A black and white logo&#10;&#10;AI-generated content may be incorrect.">
            <a:extLst>
              <a:ext uri="{FF2B5EF4-FFF2-40B4-BE49-F238E27FC236}">
                <a16:creationId xmlns:a16="http://schemas.microsoft.com/office/drawing/2014/main" id="{7880919B-97A4-3E5F-8E05-89E1FD8FC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2" name="Content Placeholder 2">
            <a:extLst>
              <a:ext uri="{FF2B5EF4-FFF2-40B4-BE49-F238E27FC236}">
                <a16:creationId xmlns:a16="http://schemas.microsoft.com/office/drawing/2014/main" id="{22AD4AF4-0260-AF94-D5F3-663283ABF8C3}"/>
              </a:ext>
            </a:extLst>
          </p:cNvPr>
          <p:cNvSpPr txBox="1">
            <a:spLocks/>
          </p:cNvSpPr>
          <p:nvPr/>
        </p:nvSpPr>
        <p:spPr>
          <a:xfrm>
            <a:off x="2529995" y="4963427"/>
            <a:ext cx="8569340" cy="179762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sz="1600" b="1" dirty="0">
                <a:solidFill>
                  <a:schemeClr val="tx1"/>
                </a:solidFill>
              </a:rPr>
              <a:t>Study Design</a:t>
            </a:r>
            <a:endParaRPr lang="en-US" sz="1400" dirty="0">
              <a:solidFill>
                <a:schemeClr val="tx1"/>
              </a:solidFill>
            </a:endParaRPr>
          </a:p>
          <a:p>
            <a:pPr marL="0" indent="0">
              <a:buFont typeface="Wingdings 3" charset="2"/>
              <a:buNone/>
            </a:pPr>
            <a:r>
              <a:rPr lang="en-US" sz="1600" b="1" dirty="0">
                <a:solidFill>
                  <a:schemeClr val="tx1"/>
                </a:solidFill>
              </a:rPr>
              <a:t>Type</a:t>
            </a:r>
            <a:r>
              <a:rPr lang="en-US" sz="1600" dirty="0">
                <a:solidFill>
                  <a:schemeClr val="tx1"/>
                </a:solidFill>
              </a:rPr>
              <a:t>: Cross-sectional, mixed-methods (quantitative primary insights).</a:t>
            </a:r>
            <a:endParaRPr lang="en-US" sz="1400" dirty="0">
              <a:solidFill>
                <a:schemeClr val="tx1"/>
              </a:solidFill>
            </a:endParaRPr>
          </a:p>
          <a:p>
            <a:pPr marL="0" indent="0">
              <a:buFont typeface="Wingdings 3" charset="2"/>
              <a:buNone/>
            </a:pPr>
            <a:endParaRPr lang="en-US" sz="1600" b="1" dirty="0">
              <a:solidFill>
                <a:schemeClr val="tx1"/>
              </a:solidFill>
            </a:endParaRPr>
          </a:p>
          <a:p>
            <a:pPr marL="0" indent="0">
              <a:buFont typeface="Wingdings 3" charset="2"/>
              <a:buNone/>
            </a:pPr>
            <a:r>
              <a:rPr lang="en-US" sz="1600" b="1" dirty="0">
                <a:solidFill>
                  <a:schemeClr val="tx1"/>
                </a:solidFill>
              </a:rPr>
              <a:t>Approach</a:t>
            </a:r>
            <a:r>
              <a:rPr lang="en-US" sz="1600" dirty="0">
                <a:solidFill>
                  <a:schemeClr val="tx1"/>
                </a:solidFill>
              </a:rPr>
              <a:t>:</a:t>
            </a:r>
          </a:p>
          <a:p>
            <a:pPr marL="0" indent="0">
              <a:buFont typeface="Wingdings 3" charset="2"/>
              <a:buNone/>
            </a:pPr>
            <a:r>
              <a:rPr lang="en-US" sz="1600" b="1" dirty="0">
                <a:solidFill>
                  <a:schemeClr val="tx1"/>
                </a:solidFill>
              </a:rPr>
              <a:t>Quantitative</a:t>
            </a:r>
            <a:r>
              <a:rPr lang="en-US" sz="1600" dirty="0">
                <a:solidFill>
                  <a:schemeClr val="tx1"/>
                </a:solidFill>
              </a:rPr>
              <a:t>: Structured questionnaire (Likert scales, multiple-choice).</a:t>
            </a:r>
            <a:endParaRPr lang="en-US" sz="1200" dirty="0">
              <a:solidFill>
                <a:schemeClr val="tx1"/>
              </a:solidFill>
            </a:endParaRPr>
          </a:p>
          <a:p>
            <a:pPr marL="0" indent="0">
              <a:buFont typeface="Wingdings 3" charset="2"/>
              <a:buNone/>
            </a:pP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7F73A1F-2C73-D451-0E3E-79F19A7D91DB}"/>
              </a:ext>
            </a:extLst>
          </p:cNvPr>
          <p:cNvSpPr txBox="1"/>
          <p:nvPr/>
        </p:nvSpPr>
        <p:spPr>
          <a:xfrm>
            <a:off x="2000417" y="4414001"/>
            <a:ext cx="1920741" cy="377991"/>
          </a:xfrm>
          <a:prstGeom prst="rect">
            <a:avLst/>
          </a:prstGeom>
          <a:noFill/>
        </p:spPr>
        <p:txBody>
          <a:bodyPr wrap="square" rtlCol="0">
            <a:spAutoFit/>
          </a:bodyPr>
          <a:lstStyle/>
          <a:p>
            <a:r>
              <a:rPr lang="en-US" b="1" dirty="0"/>
              <a:t>Methods</a:t>
            </a:r>
          </a:p>
        </p:txBody>
      </p:sp>
    </p:spTree>
    <p:extLst>
      <p:ext uri="{BB962C8B-B14F-4D97-AF65-F5344CB8AC3E}">
        <p14:creationId xmlns:p14="http://schemas.microsoft.com/office/powerpoint/2010/main" val="396509710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42B2-CC78-4681-5F2F-F687A515434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C08277-EB7B-05CB-7041-B27EDA7165F9}"/>
              </a:ext>
            </a:extLst>
          </p:cNvPr>
          <p:cNvSpPr>
            <a:spLocks noGrp="1"/>
          </p:cNvSpPr>
          <p:nvPr>
            <p:ph idx="1"/>
          </p:nvPr>
        </p:nvSpPr>
        <p:spPr>
          <a:xfrm>
            <a:off x="2356965" y="1658319"/>
            <a:ext cx="9032838" cy="4990454"/>
          </a:xfrm>
        </p:spPr>
        <p:txBody>
          <a:bodyPr>
            <a:noAutofit/>
          </a:bodyPr>
          <a:lstStyle/>
          <a:p>
            <a:pPr marL="0" indent="0">
              <a:buNone/>
            </a:pPr>
            <a:r>
              <a:rPr lang="en-US" i="1" dirty="0"/>
              <a:t>Methods:</a:t>
            </a:r>
            <a:endParaRPr lang="en-US" sz="1600" dirty="0"/>
          </a:p>
          <a:p>
            <a:pPr marL="0" indent="0">
              <a:buNone/>
            </a:pPr>
            <a:endParaRPr lang="en-US" b="1" dirty="0"/>
          </a:p>
          <a:p>
            <a:pPr marL="0" indent="0">
              <a:buNone/>
            </a:pPr>
            <a:r>
              <a:rPr lang="en-US" b="1" dirty="0"/>
              <a:t>Population &amp; Sampling</a:t>
            </a:r>
            <a:endParaRPr lang="en-US" sz="1600" dirty="0"/>
          </a:p>
          <a:p>
            <a:pPr marL="0" lvl="0" indent="0">
              <a:buNone/>
            </a:pPr>
            <a:r>
              <a:rPr lang="en-US" b="1" dirty="0"/>
              <a:t>Target Population</a:t>
            </a:r>
            <a:r>
              <a:rPr lang="en-US" dirty="0"/>
              <a:t>: Adults (≥18 years) in India who used ≥1 digital health platform (app/website/chatbot) in the last 12 months.</a:t>
            </a:r>
          </a:p>
          <a:p>
            <a:pPr marL="0" lvl="0" indent="0">
              <a:buNone/>
            </a:pPr>
            <a:endParaRPr lang="en-US" sz="1600" dirty="0"/>
          </a:p>
          <a:p>
            <a:pPr marL="0" lvl="0" indent="0">
              <a:buNone/>
            </a:pPr>
            <a:r>
              <a:rPr lang="en-US" b="1" dirty="0"/>
              <a:t>Sampling</a:t>
            </a:r>
            <a:r>
              <a:rPr lang="en-US" dirty="0"/>
              <a:t>:</a:t>
            </a:r>
            <a:endParaRPr lang="en-US" sz="1600" dirty="0"/>
          </a:p>
          <a:p>
            <a:pPr lvl="1"/>
            <a:r>
              <a:rPr lang="en-US" b="1" dirty="0"/>
              <a:t>Primary</a:t>
            </a:r>
            <a:r>
              <a:rPr lang="en-US" dirty="0"/>
              <a:t>: NCR (Delhi, Gurugram, Noida, Ghaziabad, Faridabad).</a:t>
            </a:r>
            <a:endParaRPr lang="en-US" sz="1400" dirty="0"/>
          </a:p>
          <a:p>
            <a:pPr lvl="1"/>
            <a:r>
              <a:rPr lang="en-US" b="1" dirty="0"/>
              <a:t>Supplementary</a:t>
            </a:r>
            <a:r>
              <a:rPr lang="en-US" dirty="0"/>
              <a:t>: Urban/semi-urban areas (Jaipur, Mumbai, Chandigarh, Alwar).</a:t>
            </a:r>
            <a:endParaRPr lang="en-US" sz="1400" dirty="0"/>
          </a:p>
          <a:p>
            <a:pPr lvl="1"/>
            <a:r>
              <a:rPr lang="en-US" b="1" dirty="0"/>
              <a:t>Technique</a:t>
            </a:r>
            <a:r>
              <a:rPr lang="en-US" dirty="0"/>
              <a:t>: Stratified (socioeconomic/age/digital literacy) + Snowball (via WhatsApp/Telegram/social media) + Quota (gender/age balance).</a:t>
            </a:r>
            <a:endParaRPr lang="en-US" sz="1400" dirty="0"/>
          </a:p>
          <a:p>
            <a:pPr lvl="1"/>
            <a:r>
              <a:rPr lang="en-US" b="1" dirty="0"/>
              <a:t>Sample Size</a:t>
            </a:r>
            <a:r>
              <a:rPr lang="en-US" dirty="0"/>
              <a:t>: 100–250 respondents (convenience).</a:t>
            </a:r>
            <a:endParaRPr lang="en-US" sz="1400" dirty="0"/>
          </a:p>
          <a:p>
            <a:endParaRPr lang="en-US"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F0887C91-FF0F-90C5-0044-05CC8EC9243F}"/>
              </a:ext>
            </a:extLst>
          </p:cNvPr>
          <p:cNvGrpSpPr/>
          <p:nvPr/>
        </p:nvGrpSpPr>
        <p:grpSpPr>
          <a:xfrm>
            <a:off x="2000417" y="567846"/>
            <a:ext cx="10041766" cy="680660"/>
            <a:chOff x="1118233" y="2851627"/>
            <a:chExt cx="6933183" cy="570477"/>
          </a:xfrm>
        </p:grpSpPr>
        <p:sp>
          <p:nvSpPr>
            <p:cNvPr id="5" name="Rectangle 4">
              <a:extLst>
                <a:ext uri="{FF2B5EF4-FFF2-40B4-BE49-F238E27FC236}">
                  <a16:creationId xmlns:a16="http://schemas.microsoft.com/office/drawing/2014/main" id="{A8000FF3-09D3-363D-55A5-A63EB2AAC833}"/>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8A81E783-4B91-FD10-1C13-6E2C04021150}"/>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06DDEA52-5B49-77E6-D6FB-FDF5CBDB7B36}"/>
              </a:ext>
            </a:extLst>
          </p:cNvPr>
          <p:cNvSpPr/>
          <p:nvPr/>
        </p:nvSpPr>
        <p:spPr>
          <a:xfrm>
            <a:off x="1643869" y="557760"/>
            <a:ext cx="713096" cy="85082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0" name="Group 9">
            <a:extLst>
              <a:ext uri="{FF2B5EF4-FFF2-40B4-BE49-F238E27FC236}">
                <a16:creationId xmlns:a16="http://schemas.microsoft.com/office/drawing/2014/main" id="{4264FF7F-FCCB-3C2B-0023-3379C3951A9B}"/>
              </a:ext>
            </a:extLst>
          </p:cNvPr>
          <p:cNvGrpSpPr/>
          <p:nvPr/>
        </p:nvGrpSpPr>
        <p:grpSpPr>
          <a:xfrm>
            <a:off x="-1080" y="-2556493"/>
            <a:ext cx="6934263" cy="573782"/>
            <a:chOff x="-856356" y="-1327220"/>
            <a:chExt cx="6934263" cy="591102"/>
          </a:xfrm>
        </p:grpSpPr>
        <p:sp>
          <p:nvSpPr>
            <p:cNvPr id="11" name="Rectangle 10">
              <a:extLst>
                <a:ext uri="{FF2B5EF4-FFF2-40B4-BE49-F238E27FC236}">
                  <a16:creationId xmlns:a16="http://schemas.microsoft.com/office/drawing/2014/main" id="{8750A3B5-9DAE-D8F5-4264-D9D850184B6A}"/>
                </a:ext>
              </a:extLst>
            </p:cNvPr>
            <p:cNvSpPr/>
            <p:nvPr/>
          </p:nvSpPr>
          <p:spPr>
            <a:xfrm>
              <a:off x="-856356" y="-1306595"/>
              <a:ext cx="6933183" cy="570477"/>
            </a:xfrm>
            <a:prstGeom prst="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dirty="0"/>
            </a:p>
          </p:txBody>
        </p:sp>
        <p:sp>
          <p:nvSpPr>
            <p:cNvPr id="12" name="TextBox 11">
              <a:extLst>
                <a:ext uri="{FF2B5EF4-FFF2-40B4-BE49-F238E27FC236}">
                  <a16:creationId xmlns:a16="http://schemas.microsoft.com/office/drawing/2014/main" id="{3435AD46-CB84-946A-4383-E69DBFEFB5FF}"/>
                </a:ext>
              </a:extLst>
            </p:cNvPr>
            <p:cNvSpPr txBox="1"/>
            <p:nvPr/>
          </p:nvSpPr>
          <p:spPr>
            <a:xfrm>
              <a:off x="-855276" y="-1327220"/>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Objective</a:t>
              </a:r>
            </a:p>
          </p:txBody>
        </p:sp>
      </p:grpSp>
      <p:sp>
        <p:nvSpPr>
          <p:cNvPr id="13" name="Oval 12">
            <a:extLst>
              <a:ext uri="{FF2B5EF4-FFF2-40B4-BE49-F238E27FC236}">
                <a16:creationId xmlns:a16="http://schemas.microsoft.com/office/drawing/2014/main" id="{00D01D01-15ED-9B7D-CDD1-1FE3867E7486}"/>
              </a:ext>
            </a:extLst>
          </p:cNvPr>
          <p:cNvSpPr/>
          <p:nvPr/>
        </p:nvSpPr>
        <p:spPr>
          <a:xfrm>
            <a:off x="-713096" y="-2654889"/>
            <a:ext cx="713096" cy="692201"/>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4" name="Picture 13" descr="A black and white logo&#10;&#10;AI-generated content may be incorrect.">
            <a:extLst>
              <a:ext uri="{FF2B5EF4-FFF2-40B4-BE49-F238E27FC236}">
                <a16:creationId xmlns:a16="http://schemas.microsoft.com/office/drawing/2014/main" id="{FE2DBA3B-0268-E5DF-126E-5C37321891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Tree>
    <p:extLst>
      <p:ext uri="{BB962C8B-B14F-4D97-AF65-F5344CB8AC3E}">
        <p14:creationId xmlns:p14="http://schemas.microsoft.com/office/powerpoint/2010/main" val="191072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809D54F-0D03-C2C6-60B1-1390D26D6D42}"/>
              </a:ext>
            </a:extLst>
          </p:cNvPr>
          <p:cNvGrpSpPr/>
          <p:nvPr/>
        </p:nvGrpSpPr>
        <p:grpSpPr>
          <a:xfrm>
            <a:off x="2000417" y="567846"/>
            <a:ext cx="10010769" cy="680660"/>
            <a:chOff x="1118233" y="2851627"/>
            <a:chExt cx="6933183" cy="570477"/>
          </a:xfrm>
        </p:grpSpPr>
        <p:sp>
          <p:nvSpPr>
            <p:cNvPr id="5" name="Rectangle 4">
              <a:extLst>
                <a:ext uri="{FF2B5EF4-FFF2-40B4-BE49-F238E27FC236}">
                  <a16:creationId xmlns:a16="http://schemas.microsoft.com/office/drawing/2014/main" id="{6B599483-6D68-7C2A-33A0-9E3E7607B50A}"/>
                </a:ext>
              </a:extLst>
            </p:cNvPr>
            <p:cNvSpPr/>
            <p:nvPr/>
          </p:nvSpPr>
          <p:spPr>
            <a:xfrm>
              <a:off x="1118233" y="2851627"/>
              <a:ext cx="6933183" cy="570477"/>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F974C5CA-0307-51C4-5B10-8F94339F958F}"/>
                </a:ext>
              </a:extLst>
            </p:cNvPr>
            <p:cNvSpPr txBox="1"/>
            <p:nvPr/>
          </p:nvSpPr>
          <p:spPr>
            <a:xfrm>
              <a:off x="1118233" y="2851627"/>
              <a:ext cx="6933183" cy="5704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Methodology</a:t>
              </a:r>
            </a:p>
          </p:txBody>
        </p:sp>
      </p:grpSp>
      <p:sp>
        <p:nvSpPr>
          <p:cNvPr id="7" name="Oval 6">
            <a:extLst>
              <a:ext uri="{FF2B5EF4-FFF2-40B4-BE49-F238E27FC236}">
                <a16:creationId xmlns:a16="http://schemas.microsoft.com/office/drawing/2014/main" id="{846BD024-FC05-A278-0365-EE28FC8147F8}"/>
              </a:ext>
            </a:extLst>
          </p:cNvPr>
          <p:cNvSpPr/>
          <p:nvPr/>
        </p:nvSpPr>
        <p:spPr>
          <a:xfrm>
            <a:off x="1643869" y="557760"/>
            <a:ext cx="713096" cy="850825"/>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885EEC33-6E2F-9F3D-6E69-F5CB2803EAFE}"/>
              </a:ext>
            </a:extLst>
          </p:cNvPr>
          <p:cNvGrpSpPr/>
          <p:nvPr/>
        </p:nvGrpSpPr>
        <p:grpSpPr>
          <a:xfrm>
            <a:off x="-1216917" y="7852596"/>
            <a:ext cx="7147763" cy="570477"/>
            <a:chOff x="903654" y="3707235"/>
            <a:chExt cx="7147763" cy="570477"/>
          </a:xfrm>
        </p:grpSpPr>
        <p:sp>
          <p:nvSpPr>
            <p:cNvPr id="9" name="Rectangle 8">
              <a:extLst>
                <a:ext uri="{FF2B5EF4-FFF2-40B4-BE49-F238E27FC236}">
                  <a16:creationId xmlns:a16="http://schemas.microsoft.com/office/drawing/2014/main" id="{452ED8C3-CF2C-9D11-E243-715DCD045685}"/>
                </a:ext>
              </a:extLst>
            </p:cNvPr>
            <p:cNvSpPr/>
            <p:nvPr/>
          </p:nvSpPr>
          <p:spPr>
            <a:xfrm>
              <a:off x="903654" y="3707235"/>
              <a:ext cx="7147763" cy="570477"/>
            </a:xfrm>
            <a:prstGeom prst="rect">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072218F7-7BFF-00FB-7116-7297C998A635}"/>
                </a:ext>
              </a:extLst>
            </p:cNvPr>
            <p:cNvSpPr txBox="1"/>
            <p:nvPr/>
          </p:nvSpPr>
          <p:spPr>
            <a:xfrm>
              <a:off x="903654" y="3707235"/>
              <a:ext cx="7147763" cy="570477"/>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452816" tIns="73660" rIns="73660" bIns="73660" numCol="1" spcCol="1270" anchor="ctr" anchorCtr="0">
              <a:noAutofit/>
            </a:bodyPr>
            <a:lstStyle/>
            <a:p>
              <a:pPr marL="0" lvl="0" indent="0" algn="l" defTabSz="1289050">
                <a:lnSpc>
                  <a:spcPct val="90000"/>
                </a:lnSpc>
                <a:spcBef>
                  <a:spcPct val="0"/>
                </a:spcBef>
                <a:spcAft>
                  <a:spcPct val="35000"/>
                </a:spcAft>
                <a:buNone/>
              </a:pPr>
              <a:r>
                <a:rPr lang="en-US" sz="2900" dirty="0"/>
                <a:t>Results</a:t>
              </a:r>
              <a:endParaRPr lang="en-US" sz="2900" kern="1200" dirty="0"/>
            </a:p>
          </p:txBody>
        </p:sp>
      </p:grpSp>
      <p:sp>
        <p:nvSpPr>
          <p:cNvPr id="11" name="Oval 10">
            <a:extLst>
              <a:ext uri="{FF2B5EF4-FFF2-40B4-BE49-F238E27FC236}">
                <a16:creationId xmlns:a16="http://schemas.microsoft.com/office/drawing/2014/main" id="{8AB698D1-C252-2141-58A2-8F40E9720F22}"/>
              </a:ext>
            </a:extLst>
          </p:cNvPr>
          <p:cNvSpPr/>
          <p:nvPr/>
        </p:nvSpPr>
        <p:spPr>
          <a:xfrm>
            <a:off x="-1821604" y="7709977"/>
            <a:ext cx="713096" cy="713096"/>
          </a:xfrm>
          <a:prstGeom prst="ellipse">
            <a:avLst/>
          </a:prstGeom>
          <a:blipFill dpi="0" rotWithShape="0">
            <a:blip r:embed="rId3">
              <a:extLst>
                <a:ext uri="{28A0092B-C50C-407E-A947-70E740481C1C}">
                  <a14:useLocalDpi xmlns:a14="http://schemas.microsoft.com/office/drawing/2010/main" val="0"/>
                </a:ext>
              </a:extLst>
            </a:blip>
            <a:srcRect/>
            <a:stretch>
              <a:fillRect/>
            </a:stretch>
          </a:blipFill>
        </p:spPr>
        <p:style>
          <a:lnRef idx="2">
            <a:schemeClr val="accent6">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2" name="Picture 11" descr="A black and white logo&#10;&#10;AI-generated content may be incorrect.">
            <a:extLst>
              <a:ext uri="{FF2B5EF4-FFF2-40B4-BE49-F238E27FC236}">
                <a16:creationId xmlns:a16="http://schemas.microsoft.com/office/drawing/2014/main" id="{47E7A905-D374-D0C0-AE21-75899AEC2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6305" y="6118316"/>
            <a:ext cx="1265695" cy="642736"/>
          </a:xfrm>
          <a:prstGeom prst="rect">
            <a:avLst/>
          </a:prstGeom>
        </p:spPr>
      </p:pic>
      <p:sp>
        <p:nvSpPr>
          <p:cNvPr id="14" name="Content Placeholder 2">
            <a:extLst>
              <a:ext uri="{FF2B5EF4-FFF2-40B4-BE49-F238E27FC236}">
                <a16:creationId xmlns:a16="http://schemas.microsoft.com/office/drawing/2014/main" id="{A73D9580-4513-A1AA-6E07-386D869B38C8}"/>
              </a:ext>
            </a:extLst>
          </p:cNvPr>
          <p:cNvSpPr>
            <a:spLocks noGrp="1"/>
          </p:cNvSpPr>
          <p:nvPr>
            <p:ph idx="1"/>
          </p:nvPr>
        </p:nvSpPr>
        <p:spPr>
          <a:xfrm>
            <a:off x="2222500" y="1689315"/>
            <a:ext cx="9436100" cy="4774985"/>
          </a:xfrm>
        </p:spPr>
        <p:txBody>
          <a:bodyPr>
            <a:normAutofit fontScale="92500" lnSpcReduction="10000"/>
          </a:bodyPr>
          <a:lstStyle/>
          <a:p>
            <a:pPr algn="just">
              <a:lnSpc>
                <a:spcPct val="120000"/>
              </a:lnSpc>
              <a:spcAft>
                <a:spcPts val="1000"/>
              </a:spcAft>
              <a:buNone/>
            </a:pP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Inclusion Criteria</a:t>
            </a: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Used ≥1 digital health platform (teleconsultation, e-pharmacy, EHR, appointment booking, lifestyle tracking) in past 12 months.</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Resides in target geographical areas (NCR + supplementary cities).</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Willing to provide digital consent.</a:t>
            </a:r>
          </a:p>
          <a:p>
            <a:pPr algn="just">
              <a:lnSpc>
                <a:spcPct val="120000"/>
              </a:lnSpc>
              <a:spcAft>
                <a:spcPts val="1000"/>
              </a:spcAft>
              <a:buNone/>
            </a:pP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Exclusion Criteria</a:t>
            </a: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Never used any digital health platform.</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Under 18 years old.</a:t>
            </a:r>
          </a:p>
          <a:p>
            <a:pPr marL="342900" lvl="0" indent="-342900" algn="just">
              <a:lnSpc>
                <a:spcPct val="120000"/>
              </a:lnSpc>
              <a:spcAft>
                <a:spcPts val="1000"/>
              </a:spcAft>
              <a:buSzPts val="1000"/>
              <a:buFont typeface="Symbol" panose="05050102010706020507" pitchFamily="18" charset="2"/>
              <a:buChar char=""/>
              <a:tabLst>
                <a:tab pos="457200" algn="l"/>
              </a:tabLst>
            </a:pPr>
            <a:r>
              <a:rPr lang="en-US" sz="2000" dirty="0">
                <a:effectLst/>
                <a:latin typeface="Times New Roman" panose="02020603050405020304" pitchFamily="18" charset="0"/>
                <a:ea typeface="MS Mincho" panose="02020609040205080304" pitchFamily="49" charset="-128"/>
                <a:cs typeface="Times New Roman" panose="02020603050405020304" pitchFamily="18" charset="0"/>
              </a:rPr>
              <a:t>Incomplete/inconsistent survey responses.</a:t>
            </a:r>
          </a:p>
        </p:txBody>
      </p:sp>
    </p:spTree>
    <p:extLst>
      <p:ext uri="{BB962C8B-B14F-4D97-AF65-F5344CB8AC3E}">
        <p14:creationId xmlns:p14="http://schemas.microsoft.com/office/powerpoint/2010/main" val="44376849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1242</TotalTime>
  <Words>2377</Words>
  <Application>Microsoft Office PowerPoint</Application>
  <PresentationFormat>Widescreen</PresentationFormat>
  <Paragraphs>197</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 Narrow</vt:lpstr>
      <vt:lpstr>Arial</vt:lpstr>
      <vt:lpstr>Calibri</vt:lpstr>
      <vt:lpstr>Century Gothic</vt:lpstr>
      <vt:lpstr>Symbol</vt:lpstr>
      <vt:lpstr>Times New Roman</vt:lpstr>
      <vt:lpstr>Wingdings 3</vt:lpstr>
      <vt:lpstr>Wisp</vt:lpstr>
      <vt:lpstr>Digital Overdose? Evaluating User Adoption, Perceived Burden, and Effectiveness of Proliferating Health Apps and Websites in India </vt:lpstr>
      <vt:lpstr>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Microsoft From Link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Tanuj Kaushik</dc:creator>
  <cp:lastModifiedBy>Tanuj Kaushik</cp:lastModifiedBy>
  <cp:revision>18</cp:revision>
  <dcterms:created xsi:type="dcterms:W3CDTF">2025-05-14T18:59:17Z</dcterms:created>
  <dcterms:modified xsi:type="dcterms:W3CDTF">2025-06-25T04:11:33Z</dcterms:modified>
</cp:coreProperties>
</file>