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2"/>
  </p:notesMasterIdLst>
  <p:sldIdLst>
    <p:sldId id="256" r:id="rId3"/>
    <p:sldId id="327" r:id="rId4"/>
    <p:sldId id="317" r:id="rId5"/>
    <p:sldId id="297" r:id="rId6"/>
    <p:sldId id="301" r:id="rId7"/>
    <p:sldId id="319" r:id="rId8"/>
    <p:sldId id="305" r:id="rId9"/>
    <p:sldId id="258" r:id="rId10"/>
    <p:sldId id="318" r:id="rId11"/>
    <p:sldId id="259" r:id="rId12"/>
    <p:sldId id="306" r:id="rId13"/>
    <p:sldId id="322" r:id="rId14"/>
    <p:sldId id="323" r:id="rId15"/>
    <p:sldId id="324" r:id="rId16"/>
    <p:sldId id="325" r:id="rId17"/>
    <p:sldId id="326" r:id="rId18"/>
    <p:sldId id="320" r:id="rId19"/>
    <p:sldId id="321" r:id="rId20"/>
    <p:sldId id="260" r:id="rId21"/>
  </p:sldIdLst>
  <p:sldSz cx="9144000" cy="5143500" type="screen16x9"/>
  <p:notesSz cx="6858000" cy="9144000"/>
  <p:embeddedFontLst>
    <p:embeddedFont>
      <p:font typeface="Bebas Neue" panose="020B0606020202050201" pitchFamily="34" charset="0"/>
      <p:regular r:id="rId23"/>
    </p:embeddedFont>
    <p:embeddedFont>
      <p:font typeface="Calibri" panose="020F0502020204030204" pitchFamily="34" charset="0"/>
      <p:regular r:id="rId24"/>
      <p:bold r:id="rId25"/>
      <p:italic r:id="rId26"/>
      <p:boldItalic r:id="rId27"/>
    </p:embeddedFont>
    <p:embeddedFont>
      <p:font typeface="Questrial" pitchFamily="2" charset="0"/>
      <p:regular r:id="rId28"/>
    </p:embeddedFont>
    <p:embeddedFont>
      <p:font typeface="Roboto Condensed Light" panose="02000000000000000000" pitchFamily="2" charset="0"/>
      <p:regular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82" d="100"/>
          <a:sy n="82" d="100"/>
        </p:scale>
        <p:origin x="784"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195229568"/>
        <c:axId val="196300800"/>
      </c:barChart>
      <c:catAx>
        <c:axId val="1952295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300800"/>
        <c:crosses val="autoZero"/>
        <c:auto val="1"/>
        <c:lblAlgn val="ctr"/>
        <c:lblOffset val="100"/>
        <c:noMultiLvlLbl val="0"/>
      </c:catAx>
      <c:valAx>
        <c:axId val="196300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22956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195471232"/>
        <c:axId val="195474176"/>
      </c:barChart>
      <c:catAx>
        <c:axId val="195471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95474176"/>
        <c:crosses val="autoZero"/>
        <c:auto val="1"/>
        <c:lblAlgn val="ctr"/>
        <c:lblOffset val="100"/>
        <c:noMultiLvlLbl val="0"/>
      </c:catAx>
      <c:valAx>
        <c:axId val="19547417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5471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Pareto Analysis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'Pareto analysis'!$I$7</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'Pareto analysis'!$H$8:$H$15</c:f>
              <c:strCache>
                <c:ptCount val="8"/>
                <c:pt idx="0">
                  <c:v>PP blood sample delayed due to late USG</c:v>
                </c:pt>
                <c:pt idx="1">
                  <c:v>Patient releasing pressure before the test </c:v>
                </c:pt>
                <c:pt idx="2">
                  <c:v>Gynaecologist Consultation delayed</c:v>
                </c:pt>
                <c:pt idx="3">
                  <c:v>Staff not available for coordination</c:v>
                </c:pt>
                <c:pt idx="4">
                  <c:v>Poor intra department coordination</c:v>
                </c:pt>
                <c:pt idx="5">
                  <c:v>Delayed billing</c:v>
                </c:pt>
                <c:pt idx="6">
                  <c:v>Dealyed clearnace of manual bills</c:v>
                </c:pt>
                <c:pt idx="7">
                  <c:v>Poor interdepartmental coordination</c:v>
                </c:pt>
              </c:strCache>
            </c:strRef>
          </c:cat>
          <c:val>
            <c:numRef>
              <c:f>'Pareto analysis'!$I$8:$I$15</c:f>
              <c:numCache>
                <c:formatCode>General</c:formatCode>
                <c:ptCount val="8"/>
                <c:pt idx="0">
                  <c:v>25</c:v>
                </c:pt>
                <c:pt idx="1">
                  <c:v>19</c:v>
                </c:pt>
                <c:pt idx="2">
                  <c:v>17</c:v>
                </c:pt>
                <c:pt idx="3">
                  <c:v>9</c:v>
                </c:pt>
                <c:pt idx="4">
                  <c:v>4</c:v>
                </c:pt>
                <c:pt idx="5">
                  <c:v>4</c:v>
                </c:pt>
                <c:pt idx="6">
                  <c:v>4</c:v>
                </c:pt>
                <c:pt idx="7">
                  <c:v>2</c:v>
                </c:pt>
              </c:numCache>
            </c:numRef>
          </c:val>
          <c:extLst>
            <c:ext xmlns:c16="http://schemas.microsoft.com/office/drawing/2014/chart" uri="{C3380CC4-5D6E-409C-BE32-E72D297353CC}">
              <c16:uniqueId val="{00000000-A684-469A-B199-CC5DE2F971F8}"/>
            </c:ext>
          </c:extLst>
        </c:ser>
        <c:dLbls>
          <c:showLegendKey val="0"/>
          <c:showVal val="1"/>
          <c:showCatName val="0"/>
          <c:showSerName val="0"/>
          <c:showPercent val="0"/>
          <c:showBubbleSize val="0"/>
        </c:dLbls>
        <c:gapWidth val="219"/>
        <c:overlap val="-27"/>
        <c:axId val="195550208"/>
        <c:axId val="195553536"/>
      </c:barChart>
      <c:lineChart>
        <c:grouping val="standard"/>
        <c:varyColors val="0"/>
        <c:ser>
          <c:idx val="1"/>
          <c:order val="1"/>
          <c:tx>
            <c:strRef>
              <c:f>'Pareto analysis'!$K$7</c:f>
              <c:strCache>
                <c:ptCount val="1"/>
                <c:pt idx="0">
                  <c:v>cumulative frequency</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'Pareto analysis'!$H$8:$H$15</c:f>
              <c:strCache>
                <c:ptCount val="8"/>
                <c:pt idx="0">
                  <c:v>PP blood sample delayed due to late USG</c:v>
                </c:pt>
                <c:pt idx="1">
                  <c:v>Patient releasing pressure before the test </c:v>
                </c:pt>
                <c:pt idx="2">
                  <c:v>Gynaecologist Consultation delayed</c:v>
                </c:pt>
                <c:pt idx="3">
                  <c:v>Staff not available for coordination</c:v>
                </c:pt>
                <c:pt idx="4">
                  <c:v>Poor intra department coordination</c:v>
                </c:pt>
                <c:pt idx="5">
                  <c:v>Delayed billing</c:v>
                </c:pt>
                <c:pt idx="6">
                  <c:v>Dealyed clearnace of manual bills</c:v>
                </c:pt>
                <c:pt idx="7">
                  <c:v>Poor interdepartmental coordination</c:v>
                </c:pt>
              </c:strCache>
            </c:strRef>
          </c:cat>
          <c:val>
            <c:numRef>
              <c:f>'Pareto analysis'!$K$8:$K$15</c:f>
              <c:numCache>
                <c:formatCode>0.0</c:formatCode>
                <c:ptCount val="8"/>
                <c:pt idx="0" formatCode="0.00">
                  <c:v>29.761904761904763</c:v>
                </c:pt>
                <c:pt idx="1">
                  <c:v>52.38095238095238</c:v>
                </c:pt>
                <c:pt idx="2">
                  <c:v>72.61904761904762</c:v>
                </c:pt>
                <c:pt idx="3">
                  <c:v>83.333333333333329</c:v>
                </c:pt>
                <c:pt idx="4">
                  <c:v>88.095238095238088</c:v>
                </c:pt>
                <c:pt idx="5">
                  <c:v>92.857142857142847</c:v>
                </c:pt>
                <c:pt idx="6">
                  <c:v>97.619047619047606</c:v>
                </c:pt>
                <c:pt idx="7">
                  <c:v>99.999999999999986</c:v>
                </c:pt>
              </c:numCache>
            </c:numRef>
          </c:val>
          <c:smooth val="0"/>
          <c:extLst>
            <c:ext xmlns:c16="http://schemas.microsoft.com/office/drawing/2014/chart" uri="{C3380CC4-5D6E-409C-BE32-E72D297353CC}">
              <c16:uniqueId val="{00000001-A684-469A-B199-CC5DE2F971F8}"/>
            </c:ext>
          </c:extLst>
        </c:ser>
        <c:dLbls>
          <c:showLegendKey val="0"/>
          <c:showVal val="1"/>
          <c:showCatName val="0"/>
          <c:showSerName val="0"/>
          <c:showPercent val="0"/>
          <c:showBubbleSize val="0"/>
        </c:dLbls>
        <c:marker val="1"/>
        <c:smooth val="0"/>
        <c:axId val="195550208"/>
        <c:axId val="195553536"/>
      </c:lineChart>
      <c:catAx>
        <c:axId val="1955502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Causes of Delay</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553536"/>
        <c:crosses val="autoZero"/>
        <c:auto val="1"/>
        <c:lblAlgn val="ctr"/>
        <c:lblOffset val="100"/>
        <c:noMultiLvlLbl val="0"/>
      </c:catAx>
      <c:valAx>
        <c:axId val="1955535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No of Incidence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550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08"/>
        <p:cNvGrpSpPr/>
        <p:nvPr/>
      </p:nvGrpSpPr>
      <p:grpSpPr>
        <a:xfrm>
          <a:off x="0" y="0"/>
          <a:ext cx="0" cy="0"/>
          <a:chOff x="0" y="0"/>
          <a:chExt cx="0" cy="0"/>
        </a:xfrm>
      </p:grpSpPr>
      <p:sp>
        <p:nvSpPr>
          <p:cNvPr id="309" name="Google Shape;309;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10" name="Google Shape;310;p23"/>
          <p:cNvSpPr txBox="1">
            <a:spLocks noGrp="1"/>
          </p:cNvSpPr>
          <p:nvPr>
            <p:ph type="title" idx="2"/>
          </p:nvPr>
        </p:nvSpPr>
        <p:spPr>
          <a:xfrm>
            <a:off x="720000" y="1441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1" name="Google Shape;311;p23"/>
          <p:cNvSpPr txBox="1">
            <a:spLocks noGrp="1"/>
          </p:cNvSpPr>
          <p:nvPr>
            <p:ph type="subTitle" idx="1"/>
          </p:nvPr>
        </p:nvSpPr>
        <p:spPr>
          <a:xfrm>
            <a:off x="764600" y="2244800"/>
            <a:ext cx="2291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12" name="Google Shape;312;p23"/>
          <p:cNvSpPr txBox="1">
            <a:spLocks noGrp="1"/>
          </p:cNvSpPr>
          <p:nvPr>
            <p:ph type="title" idx="3"/>
          </p:nvPr>
        </p:nvSpPr>
        <p:spPr>
          <a:xfrm>
            <a:off x="3403800" y="1441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3" name="Google Shape;313;p23"/>
          <p:cNvSpPr txBox="1">
            <a:spLocks noGrp="1"/>
          </p:cNvSpPr>
          <p:nvPr>
            <p:ph type="subTitle" idx="4"/>
          </p:nvPr>
        </p:nvSpPr>
        <p:spPr>
          <a:xfrm>
            <a:off x="3426150" y="2244800"/>
            <a:ext cx="2291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14" name="Google Shape;314;p23"/>
          <p:cNvSpPr txBox="1">
            <a:spLocks noGrp="1"/>
          </p:cNvSpPr>
          <p:nvPr>
            <p:ph type="title" idx="5"/>
          </p:nvPr>
        </p:nvSpPr>
        <p:spPr>
          <a:xfrm>
            <a:off x="6087600" y="1441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5" name="Google Shape;315;p23"/>
          <p:cNvSpPr txBox="1">
            <a:spLocks noGrp="1"/>
          </p:cNvSpPr>
          <p:nvPr>
            <p:ph type="subTitle" idx="6"/>
          </p:nvPr>
        </p:nvSpPr>
        <p:spPr>
          <a:xfrm>
            <a:off x="6132300" y="2244800"/>
            <a:ext cx="2291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16" name="Google Shape;316;p23"/>
          <p:cNvSpPr txBox="1">
            <a:spLocks noGrp="1"/>
          </p:cNvSpPr>
          <p:nvPr>
            <p:ph type="title" idx="7"/>
          </p:nvPr>
        </p:nvSpPr>
        <p:spPr>
          <a:xfrm>
            <a:off x="764700" y="3902900"/>
            <a:ext cx="229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7" name="Google Shape;317;p23"/>
          <p:cNvSpPr txBox="1">
            <a:spLocks noGrp="1"/>
          </p:cNvSpPr>
          <p:nvPr>
            <p:ph type="title" idx="8"/>
          </p:nvPr>
        </p:nvSpPr>
        <p:spPr>
          <a:xfrm>
            <a:off x="3426175" y="3902900"/>
            <a:ext cx="229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8" name="Google Shape;318;p23"/>
          <p:cNvSpPr txBox="1">
            <a:spLocks noGrp="1"/>
          </p:cNvSpPr>
          <p:nvPr>
            <p:ph type="title" idx="9"/>
          </p:nvPr>
        </p:nvSpPr>
        <p:spPr>
          <a:xfrm>
            <a:off x="6132400" y="3902900"/>
            <a:ext cx="229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19" name="Google Shape;319;p23"/>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0" name="Google Shape;320;p23"/>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21" name="Google Shape;321;p23"/>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 name="Google Shape;322;p23"/>
          <p:cNvGrpSpPr/>
          <p:nvPr/>
        </p:nvGrpSpPr>
        <p:grpSpPr>
          <a:xfrm rot="-5400000">
            <a:off x="8514529" y="4328188"/>
            <a:ext cx="213307" cy="484770"/>
            <a:chOff x="10402525" y="1504158"/>
            <a:chExt cx="326757" cy="742601"/>
          </a:xfrm>
        </p:grpSpPr>
        <p:sp>
          <p:nvSpPr>
            <p:cNvPr id="323" name="Google Shape;323;p2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23"/>
          <p:cNvGrpSpPr/>
          <p:nvPr/>
        </p:nvGrpSpPr>
        <p:grpSpPr>
          <a:xfrm>
            <a:off x="556615" y="1651203"/>
            <a:ext cx="326769" cy="405540"/>
            <a:chOff x="11293225" y="1047749"/>
            <a:chExt cx="598150" cy="876085"/>
          </a:xfrm>
        </p:grpSpPr>
        <p:sp>
          <p:nvSpPr>
            <p:cNvPr id="327" name="Google Shape;327;p2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1872764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3" r:id="rId22"/>
    <p:sldLayoutId id="2147483904" r:id="rId23"/>
    <p:sldLayoutId id="2147483905" r:id="rId24"/>
    <p:sldLayoutId id="2147483906" r:id="rId25"/>
    <p:sldLayoutId id="2147483907" r:id="rId26"/>
    <p:sldLayoutId id="2147483908" r:id="rId27"/>
    <p:sldLayoutId id="2147483909" r:id="rId28"/>
    <p:sldLayoutId id="2147483910" r:id="rId29"/>
    <p:sldLayoutId id="2147483912" r:id="rId30"/>
    <p:sldLayoutId id="2147483913" r:id="rId31"/>
    <p:sldLayoutId id="2147483914" r:id="rId32"/>
    <p:sldLayoutId id="2147483916" r:id="rId33"/>
    <p:sldLayoutId id="2147483917" r:id="rId34"/>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r>
              <a:rPr lang="en-US" sz="1400" b="1" dirty="0">
                <a:latin typeface="Times New Roman" panose="02020603050405020304" pitchFamily="18" charset="0"/>
                <a:cs typeface="Times New Roman" panose="02020603050405020304" pitchFamily="18" charset="0"/>
              </a:rPr>
              <a:t>Presented by- Riya Nandan</a:t>
            </a:r>
            <a:endParaRPr lang="en-US" dirty="0">
              <a:latin typeface="Times New Roman" panose="02020603050405020304" pitchFamily="18" charset="0"/>
              <a:cs typeface="Times New Roman" panose="02020603050405020304" pitchFamily="18" charset="0"/>
            </a:endParaRPr>
          </a:p>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id="{E5E14776-E9FA-46FF-A568-D4E1FBF8B6D1}"/>
              </a:ext>
            </a:extLst>
          </p:cNvPr>
          <p:cNvSpPr>
            <a:spLocks noGrp="1"/>
          </p:cNvSpPr>
          <p:nvPr>
            <p:ph type="body" idx="1"/>
          </p:nvPr>
        </p:nvSpPr>
        <p:spPr>
          <a:xfrm>
            <a:off x="627681" y="999641"/>
            <a:ext cx="8059119" cy="3370882"/>
          </a:xfrm>
          <a:ln>
            <a:solidFill>
              <a:schemeClr val="accent2"/>
            </a:solidFill>
          </a:ln>
        </p:spPr>
        <p:txBody>
          <a:bodyPr/>
          <a:lstStyle/>
          <a:p>
            <a:pPr marL="114300" indent="0">
              <a:buNone/>
            </a:pPr>
            <a:endParaRPr lang="en-IN" sz="1400" dirty="0"/>
          </a:p>
          <a:p>
            <a:r>
              <a:rPr lang="en-IN" sz="1400" b="1" dirty="0"/>
              <a:t>Gynaecology Consultations</a:t>
            </a:r>
          </a:p>
          <a:p>
            <a:pPr lvl="1">
              <a:buFont typeface="Wingdings" panose="05000000000000000000" pitchFamily="2" charset="2"/>
              <a:buChar char="q"/>
            </a:pPr>
            <a:r>
              <a:rPr lang="en-IN" sz="1400" dirty="0"/>
              <a:t>Gynaecologist is available usually after 1 pm or 2pm. </a:t>
            </a:r>
          </a:p>
          <a:p>
            <a:pPr lvl="1">
              <a:buFont typeface="Wingdings" panose="05000000000000000000" pitchFamily="2" charset="2"/>
              <a:buChar char="q"/>
            </a:pPr>
            <a:r>
              <a:rPr lang="en-IN" sz="1400" dirty="0"/>
              <a:t>Consultation mostly takes place in ECG room therefore delaying the ECG, TMT/Echo.</a:t>
            </a:r>
          </a:p>
          <a:p>
            <a:pPr lvl="1">
              <a:buFont typeface="Wingdings" panose="05000000000000000000" pitchFamily="2" charset="2"/>
              <a:buChar char="q"/>
            </a:pPr>
            <a:endParaRPr lang="en-IN" sz="1400" dirty="0"/>
          </a:p>
          <a:p>
            <a:r>
              <a:rPr lang="en-IN" sz="1400" b="1" dirty="0"/>
              <a:t>Poor coordination </a:t>
            </a:r>
          </a:p>
          <a:p>
            <a:pPr lvl="1">
              <a:buFont typeface="Wingdings" panose="05000000000000000000" pitchFamily="2" charset="2"/>
              <a:buChar char="q"/>
            </a:pPr>
            <a:r>
              <a:rPr lang="en-IN" sz="1400" dirty="0"/>
              <a:t>Patient is clueless about the process and where to go next.</a:t>
            </a:r>
          </a:p>
          <a:p>
            <a:pPr lvl="1">
              <a:buFont typeface="Wingdings" panose="05000000000000000000" pitchFamily="2" charset="2"/>
              <a:buChar char="q"/>
            </a:pPr>
            <a:r>
              <a:rPr lang="en-IN" sz="1400" dirty="0"/>
              <a:t>Executives not present at times to guide and handover the files for next investigation.</a:t>
            </a:r>
          </a:p>
          <a:p>
            <a:pPr lvl="1">
              <a:buFont typeface="Wingdings" panose="05000000000000000000" pitchFamily="2" charset="2"/>
              <a:buChar char="q"/>
            </a:pPr>
            <a:r>
              <a:rPr lang="en-IN" sz="1400" dirty="0"/>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t>ULTRASOUND</a:t>
            </a:r>
          </a:p>
          <a:p>
            <a:pPr lvl="1">
              <a:buFont typeface="Wingdings" panose="05000000000000000000" pitchFamily="2" charset="2"/>
              <a:buChar char="q"/>
            </a:pPr>
            <a:r>
              <a:rPr lang="en-IN" sz="1200" dirty="0"/>
              <a:t>6-7 patients simultaneously waiting for USG.</a:t>
            </a:r>
          </a:p>
          <a:p>
            <a:pPr lvl="1">
              <a:buFont typeface="Wingdings" panose="05000000000000000000" pitchFamily="2" charset="2"/>
              <a:buChar char="q"/>
            </a:pPr>
            <a:r>
              <a:rPr lang="en-IN" sz="1200" dirty="0"/>
              <a:t>Patient not able to control bladder pressure for longer duration.</a:t>
            </a:r>
          </a:p>
          <a:p>
            <a:pPr lvl="1">
              <a:buFont typeface="Wingdings" panose="05000000000000000000" pitchFamily="2" charset="2"/>
              <a:buChar char="q"/>
            </a:pPr>
            <a:r>
              <a:rPr lang="en-IN" sz="1200" dirty="0"/>
              <a:t>Delayed USG leads to delayed PP blood sample time increasing the idle time of patient.</a:t>
            </a:r>
          </a:p>
          <a:p>
            <a:pPr marL="571500" lvl="1" indent="0">
              <a:buNone/>
            </a:pPr>
            <a:endParaRPr lang="en-IN" sz="1400" dirty="0"/>
          </a:p>
          <a:p>
            <a:pPr>
              <a:buFont typeface="Wingdings" panose="05000000000000000000" pitchFamily="2" charset="2"/>
              <a:buChar char="Ø"/>
            </a:pPr>
            <a:r>
              <a:rPr lang="en-IN" sz="1400" b="1" dirty="0"/>
              <a:t>INTERNAL MEDICINE CONSULTATION</a:t>
            </a:r>
          </a:p>
          <a:p>
            <a:pPr lvl="1">
              <a:buFont typeface="Wingdings" panose="05000000000000000000" pitchFamily="2" charset="2"/>
              <a:buChar char="q"/>
            </a:pPr>
            <a:r>
              <a:rPr lang="en-IN" sz="1200" dirty="0"/>
              <a:t>Pre consultation time : 2-3 mins</a:t>
            </a:r>
          </a:p>
          <a:p>
            <a:pPr lvl="1">
              <a:buFont typeface="Wingdings" panose="05000000000000000000" pitchFamily="2" charset="2"/>
              <a:buChar char="q"/>
            </a:pPr>
            <a:r>
              <a:rPr lang="en-IN" sz="1200" dirty="0"/>
              <a:t>Post consultation time: 5-10 mins</a:t>
            </a:r>
          </a:p>
          <a:p>
            <a:pPr lvl="1">
              <a:buFont typeface="Wingdings" panose="05000000000000000000" pitchFamily="2" charset="2"/>
              <a:buChar char="q"/>
            </a:pPr>
            <a:r>
              <a:rPr lang="en-IN" sz="1200" dirty="0"/>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t>No queue is formed for consultation </a:t>
            </a:r>
          </a:p>
          <a:p>
            <a:pPr lvl="1">
              <a:buFont typeface="Wingdings" panose="05000000000000000000" pitchFamily="2" charset="2"/>
              <a:buChar char="q"/>
            </a:pPr>
            <a:r>
              <a:rPr lang="en-IN" sz="1200" dirty="0"/>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Difficulty  in tracking patient.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Extended waiting time.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b="1" dirty="0">
                <a:latin typeface="Times New Roman" panose="02020603050405020304" pitchFamily="18" charset="0"/>
                <a:cs typeface="Times New Roman" panose="02020603050405020304" pitchFamily="18" charset="0"/>
              </a:rPr>
              <a:t>Skills learnt </a:t>
            </a:r>
          </a:p>
          <a:p>
            <a:pPr marL="152400" indent="0">
              <a:buNone/>
            </a:pPr>
            <a:endParaRPr lang="en-US" sz="1800" b="1"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8586" r="3436"/>
          <a:stretch/>
        </p:blipFill>
        <p:spPr>
          <a:xfrm>
            <a:off x="0" y="10390"/>
            <a:ext cx="4810991" cy="5133109"/>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19</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20000" y="429527"/>
            <a:ext cx="7704000" cy="572700"/>
          </a:xfrm>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8" name="TextBox 7">
            <a:extLst>
              <a:ext uri="{FF2B5EF4-FFF2-40B4-BE49-F238E27FC236}">
                <a16:creationId xmlns:a16="http://schemas.microsoft.com/office/drawing/2014/main" id="{C2661640-E0AD-8731-0E67-AE5A63B8A286}"/>
              </a:ext>
            </a:extLst>
          </p:cNvPr>
          <p:cNvSpPr txBox="1"/>
          <p:nvPr/>
        </p:nvSpPr>
        <p:spPr>
          <a:xfrm>
            <a:off x="544378" y="1186755"/>
            <a:ext cx="6987798" cy="1015663"/>
          </a:xfrm>
          <a:prstGeom prst="rect">
            <a:avLst/>
          </a:prstGeom>
          <a:noFill/>
        </p:spPr>
        <p:txBody>
          <a:bodyPr wrap="square">
            <a:spAutoFit/>
          </a:bodyPr>
          <a:lstStyle/>
          <a:p>
            <a:pPr algn="just"/>
            <a:r>
              <a:rPr lang="en-US" sz="1200" b="0" i="0" dirty="0">
                <a:solidFill>
                  <a:srgbClr val="4E4E4E"/>
                </a:solidFill>
                <a:effectLst/>
                <a:latin typeface="+mn-lt"/>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sz="1200" dirty="0">
              <a:latin typeface="+mn-lt"/>
            </a:endParaRPr>
          </a:p>
        </p:txBody>
      </p:sp>
      <p:sp>
        <p:nvSpPr>
          <p:cNvPr id="19" name="TextBox 18">
            <a:extLst>
              <a:ext uri="{FF2B5EF4-FFF2-40B4-BE49-F238E27FC236}">
                <a16:creationId xmlns:a16="http://schemas.microsoft.com/office/drawing/2014/main"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490CB-8EA3-4138-8EF2-C6DE28E4D708}"/>
              </a:ext>
            </a:extLst>
          </p:cNvPr>
          <p:cNvSpPr>
            <a:spLocks noGrp="1"/>
          </p:cNvSpPr>
          <p:nvPr>
            <p:ph idx="4294967295"/>
          </p:nvPr>
        </p:nvSpPr>
        <p:spPr>
          <a:xfrm>
            <a:off x="85240" y="767973"/>
            <a:ext cx="8267700" cy="3386138"/>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Decrease in the footfall of patients when compared to previous month data.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t>All the samples have been tracked from the point of entry to exit from the master health check-up department.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t>Data Collection was done through the checklist method. Interviewing the staff, checking the patient’s record file. </a:t>
            </a:r>
          </a:p>
          <a:p>
            <a:r>
              <a:rPr lang="en-US" dirty="0"/>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954107"/>
          </a:xfrm>
          <a:prstGeom prst="rect">
            <a:avLst/>
          </a:prstGeom>
        </p:spPr>
        <p:txBody>
          <a:bodyPr wrap="square">
            <a:spAutoFit/>
          </a:bodyPr>
          <a:lstStyle/>
          <a:p>
            <a:r>
              <a:rPr lang="en-US" b="1" dirty="0"/>
              <a:t>Selection Criteria- </a:t>
            </a:r>
            <a:endParaRPr lang="en-US" dirty="0"/>
          </a:p>
          <a:p>
            <a:r>
              <a:rPr lang="en-US" dirty="0"/>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Tree>
    <p:extLst>
      <p:ext uri="{BB962C8B-B14F-4D97-AF65-F5344CB8AC3E}">
        <p14:creationId xmlns:p14="http://schemas.microsoft.com/office/powerpoint/2010/main" val="4154756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7</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E77C768-70D9-F4EC-862B-9FEA242B3C67}"/>
              </a:ext>
            </a:extLst>
          </p:cNvPr>
          <p:cNvSpPr>
            <a:spLocks noGrp="1"/>
          </p:cNvSpPr>
          <p:nvPr>
            <p:ph type="title" idx="2"/>
          </p:nvPr>
        </p:nvSpPr>
        <p:spPr/>
        <p:txBody>
          <a:bodyPr/>
          <a:lstStyle/>
          <a:p>
            <a:endParaRPr lang="en-IN"/>
          </a:p>
        </p:txBody>
      </p:sp>
      <p:sp>
        <p:nvSpPr>
          <p:cNvPr id="12" name="Subtitle 11">
            <a:extLst>
              <a:ext uri="{FF2B5EF4-FFF2-40B4-BE49-F238E27FC236}">
                <a16:creationId xmlns:a16="http://schemas.microsoft.com/office/drawing/2014/main" id="{F3F9AAD1-D0DF-457E-058C-E3FFCADAF7C8}"/>
              </a:ext>
            </a:extLst>
          </p:cNvPr>
          <p:cNvSpPr>
            <a:spLocks noGrp="1"/>
          </p:cNvSpPr>
          <p:nvPr>
            <p:ph type="subTitle" idx="1"/>
          </p:nvPr>
        </p:nvSpPr>
        <p:spPr/>
        <p:txBody>
          <a:bodyPr/>
          <a:lstStyle/>
          <a:p>
            <a:endParaRPr lang="en-IN"/>
          </a:p>
        </p:txBody>
      </p:sp>
      <p:sp>
        <p:nvSpPr>
          <p:cNvPr id="14" name="Title 13">
            <a:extLst>
              <a:ext uri="{FF2B5EF4-FFF2-40B4-BE49-F238E27FC236}">
                <a16:creationId xmlns:a16="http://schemas.microsoft.com/office/drawing/2014/main" id="{948CAC4B-D633-BC06-80BC-A3FE8BE93462}"/>
              </a:ext>
            </a:extLst>
          </p:cNvPr>
          <p:cNvSpPr>
            <a:spLocks noGrp="1"/>
          </p:cNvSpPr>
          <p:nvPr>
            <p:ph type="title" idx="3"/>
          </p:nvPr>
        </p:nvSpPr>
        <p:spPr/>
        <p:txBody>
          <a:bodyPr/>
          <a:lstStyle/>
          <a:p>
            <a:endParaRPr lang="en-IN"/>
          </a:p>
        </p:txBody>
      </p:sp>
      <p:sp>
        <p:nvSpPr>
          <p:cNvPr id="15" name="Subtitle 14">
            <a:extLst>
              <a:ext uri="{FF2B5EF4-FFF2-40B4-BE49-F238E27FC236}">
                <a16:creationId xmlns:a16="http://schemas.microsoft.com/office/drawing/2014/main" id="{34347CFB-1D5A-ED5B-D8A1-A2195577A9D3}"/>
              </a:ext>
            </a:extLst>
          </p:cNvPr>
          <p:cNvSpPr>
            <a:spLocks noGrp="1"/>
          </p:cNvSpPr>
          <p:nvPr>
            <p:ph type="subTitle" idx="4"/>
          </p:nvPr>
        </p:nvSpPr>
        <p:spPr/>
        <p:txBody>
          <a:bodyPr/>
          <a:lstStyle/>
          <a:p>
            <a:endParaRPr lang="en-IN"/>
          </a:p>
        </p:txBody>
      </p:sp>
      <p:sp>
        <p:nvSpPr>
          <p:cNvPr id="16" name="Title 15">
            <a:extLst>
              <a:ext uri="{FF2B5EF4-FFF2-40B4-BE49-F238E27FC236}">
                <a16:creationId xmlns:a16="http://schemas.microsoft.com/office/drawing/2014/main" id="{FAF28B60-C365-3738-83C2-1B795248A5E9}"/>
              </a:ext>
            </a:extLst>
          </p:cNvPr>
          <p:cNvSpPr>
            <a:spLocks noGrp="1"/>
          </p:cNvSpPr>
          <p:nvPr>
            <p:ph type="title" idx="5"/>
          </p:nvPr>
        </p:nvSpPr>
        <p:spPr/>
        <p:txBody>
          <a:bodyPr/>
          <a:lstStyle/>
          <a:p>
            <a:endParaRPr lang="en-IN"/>
          </a:p>
        </p:txBody>
      </p:sp>
      <p:sp>
        <p:nvSpPr>
          <p:cNvPr id="17" name="Subtitle 16">
            <a:extLst>
              <a:ext uri="{FF2B5EF4-FFF2-40B4-BE49-F238E27FC236}">
                <a16:creationId xmlns:a16="http://schemas.microsoft.com/office/drawing/2014/main" id="{28563467-DE97-AC27-E472-8A366F13DA6C}"/>
              </a:ext>
            </a:extLst>
          </p:cNvPr>
          <p:cNvSpPr>
            <a:spLocks noGrp="1"/>
          </p:cNvSpPr>
          <p:nvPr>
            <p:ph type="subTitle" idx="6"/>
          </p:nvPr>
        </p:nvSpPr>
        <p:spPr/>
        <p:txBody>
          <a:bodyPr/>
          <a:lstStyle/>
          <a:p>
            <a:endParaRPr lang="en-IN"/>
          </a:p>
        </p:txBody>
      </p:sp>
      <p:sp>
        <p:nvSpPr>
          <p:cNvPr id="5" name="Slide Number Placeholder 4">
            <a:extLst>
              <a:ext uri="{FF2B5EF4-FFF2-40B4-BE49-F238E27FC236}">
                <a16:creationId xmlns:a16="http://schemas.microsoft.com/office/drawing/2014/main" id="{283152EE-B0AE-39F8-C98B-0FB63342E776}"/>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9</a:t>
            </a:fld>
            <a:endParaRPr lang="en"/>
          </a:p>
        </p:txBody>
      </p:sp>
      <p:graphicFrame>
        <p:nvGraphicFramePr>
          <p:cNvPr id="6" name="Chart 5">
            <a:extLst>
              <a:ext uri="{FF2B5EF4-FFF2-40B4-BE49-F238E27FC236}">
                <a16:creationId xmlns:a16="http://schemas.microsoft.com/office/drawing/2014/main" id="{2F47E5E4-84FB-0626-0D7D-BF434998EA6B}"/>
              </a:ext>
            </a:extLst>
          </p:cNvPr>
          <p:cNvGraphicFramePr>
            <a:graphicFrameLocks/>
          </p:cNvGraphicFramePr>
          <p:nvPr>
            <p:extLst>
              <p:ext uri="{D42A27DB-BD31-4B8C-83A1-F6EECF244321}">
                <p14:modId xmlns:p14="http://schemas.microsoft.com/office/powerpoint/2010/main" val="483899615"/>
              </p:ext>
            </p:extLst>
          </p:nvPr>
        </p:nvGraphicFramePr>
        <p:xfrm>
          <a:off x="2952427" y="631825"/>
          <a:ext cx="6092880"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a:extLst>
              <a:ext uri="{FF2B5EF4-FFF2-40B4-BE49-F238E27FC236}">
                <a16:creationId xmlns:a16="http://schemas.microsoft.com/office/drawing/2014/main" id="{902464CB-9B10-8567-4EF4-C4270AB96558}"/>
              </a:ext>
            </a:extLst>
          </p:cNvPr>
          <p:cNvGraphicFramePr>
            <a:graphicFrameLocks noGrp="1"/>
          </p:cNvGraphicFramePr>
          <p:nvPr>
            <p:extLst>
              <p:ext uri="{D42A27DB-BD31-4B8C-83A1-F6EECF244321}">
                <p14:modId xmlns:p14="http://schemas.microsoft.com/office/powerpoint/2010/main" val="3783578869"/>
              </p:ext>
            </p:extLst>
          </p:nvPr>
        </p:nvGraphicFramePr>
        <p:xfrm>
          <a:off x="98694" y="631824"/>
          <a:ext cx="2853732" cy="3448682"/>
        </p:xfrm>
        <a:graphic>
          <a:graphicData uri="http://schemas.openxmlformats.org/drawingml/2006/table">
            <a:tbl>
              <a:tblPr>
                <a:tableStyleId>{3C2FFA5D-87B4-456A-9821-1D502468CF0F}</a:tableStyleId>
              </a:tblPr>
              <a:tblGrid>
                <a:gridCol w="1365896">
                  <a:extLst>
                    <a:ext uri="{9D8B030D-6E8A-4147-A177-3AD203B41FA5}">
                      <a16:colId xmlns:a16="http://schemas.microsoft.com/office/drawing/2014/main" val="3764711546"/>
                    </a:ext>
                  </a:extLst>
                </a:gridCol>
                <a:gridCol w="609390">
                  <a:extLst>
                    <a:ext uri="{9D8B030D-6E8A-4147-A177-3AD203B41FA5}">
                      <a16:colId xmlns:a16="http://schemas.microsoft.com/office/drawing/2014/main" val="38551046"/>
                    </a:ext>
                  </a:extLst>
                </a:gridCol>
                <a:gridCol w="377215">
                  <a:extLst>
                    <a:ext uri="{9D8B030D-6E8A-4147-A177-3AD203B41FA5}">
                      <a16:colId xmlns:a16="http://schemas.microsoft.com/office/drawing/2014/main" val="599678542"/>
                    </a:ext>
                  </a:extLst>
                </a:gridCol>
                <a:gridCol w="501231">
                  <a:extLst>
                    <a:ext uri="{9D8B030D-6E8A-4147-A177-3AD203B41FA5}">
                      <a16:colId xmlns:a16="http://schemas.microsoft.com/office/drawing/2014/main" val="3078311172"/>
                    </a:ext>
                  </a:extLst>
                </a:gridCol>
              </a:tblGrid>
              <a:tr h="800732">
                <a:tc>
                  <a:txBody>
                    <a:bodyPr/>
                    <a:lstStyle/>
                    <a:p>
                      <a:pPr algn="just" fontAlgn="b"/>
                      <a:r>
                        <a:rPr lang="en-IN" sz="1000" u="none" strike="noStrike" dirty="0">
                          <a:effectLst/>
                        </a:rPr>
                        <a:t>Causes of Delay</a:t>
                      </a:r>
                      <a:endParaRPr lang="en-IN" sz="1000" b="1" i="0" u="none" strike="noStrike" dirty="0">
                        <a:solidFill>
                          <a:srgbClr val="000000"/>
                        </a:solidFill>
                        <a:effectLst/>
                        <a:latin typeface="Arial" panose="020B0604020202020204" pitchFamily="34" charset="0"/>
                      </a:endParaRPr>
                    </a:p>
                  </a:txBody>
                  <a:tcPr marL="6350" marR="6350" marT="6350" marB="0"/>
                </a:tc>
                <a:tc>
                  <a:txBody>
                    <a:bodyPr/>
                    <a:lstStyle/>
                    <a:p>
                      <a:pPr marL="0" marR="0" lvl="0" indent="0" algn="just" defTabSz="914400" rtl="0" eaLnBrk="1" fontAlgn="b" latinLnBrk="0" hangingPunct="1">
                        <a:lnSpc>
                          <a:spcPct val="100000"/>
                        </a:lnSpc>
                        <a:spcBef>
                          <a:spcPts val="0"/>
                        </a:spcBef>
                        <a:spcAft>
                          <a:spcPts val="0"/>
                        </a:spcAft>
                        <a:buClr>
                          <a:srgbClr val="000000"/>
                        </a:buClr>
                        <a:buSzTx/>
                        <a:buFont typeface="Arial"/>
                        <a:buNone/>
                        <a:tabLst/>
                        <a:defRPr/>
                      </a:pPr>
                      <a:r>
                        <a:rPr lang="en-IN" sz="1000" u="none" strike="noStrike" dirty="0">
                          <a:effectLst/>
                        </a:rPr>
                        <a:t>Number of Cases</a:t>
                      </a:r>
                      <a:endParaRPr lang="en-IN" sz="1000" b="1" i="0" u="none" strike="noStrike" dirty="0">
                        <a:solidFill>
                          <a:srgbClr val="000000"/>
                        </a:solidFill>
                        <a:effectLst/>
                        <a:latin typeface="Arial" panose="020B0604020202020204" pitchFamily="34" charset="0"/>
                      </a:endParaRPr>
                    </a:p>
                    <a:p>
                      <a:pPr algn="just" fontAlgn="b"/>
                      <a:endParaRPr lang="en-IN" sz="1000" b="0" i="0" u="none" strike="noStrike" dirty="0">
                        <a:solidFill>
                          <a:srgbClr val="000000"/>
                        </a:solidFill>
                        <a:effectLst/>
                        <a:latin typeface="Arial" panose="020B0604020202020204" pitchFamily="34" charset="0"/>
                      </a:endParaRPr>
                    </a:p>
                  </a:txBody>
                  <a:tcPr marL="6350" marR="6350" marT="6350" marB="0"/>
                </a:tc>
                <a:tc>
                  <a:txBody>
                    <a:bodyPr/>
                    <a:lstStyle/>
                    <a:p>
                      <a:pPr algn="just" fontAlgn="b"/>
                      <a:r>
                        <a:rPr lang="en-IN" sz="1000" u="none" strike="noStrike">
                          <a:effectLst/>
                        </a:rPr>
                        <a:t>frequency</a:t>
                      </a:r>
                      <a:endParaRPr lang="en-IN" sz="1000" b="1" i="0" u="none" strike="noStrike">
                        <a:solidFill>
                          <a:srgbClr val="000000"/>
                        </a:solidFill>
                        <a:effectLst/>
                        <a:latin typeface="Arial" panose="020B0604020202020204" pitchFamily="34" charset="0"/>
                      </a:endParaRPr>
                    </a:p>
                  </a:txBody>
                  <a:tcPr marL="6350" marR="6350" marT="6350" marB="0"/>
                </a:tc>
                <a:tc>
                  <a:txBody>
                    <a:bodyPr/>
                    <a:lstStyle/>
                    <a:p>
                      <a:pPr algn="just" fontAlgn="b"/>
                      <a:r>
                        <a:rPr lang="en-IN" sz="1000" u="none" strike="noStrike" dirty="0">
                          <a:effectLst/>
                        </a:rPr>
                        <a:t>cumulative frequency</a:t>
                      </a:r>
                      <a:endParaRPr lang="en-IN" sz="1000" b="1"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1819781172"/>
                  </a:ext>
                </a:extLst>
              </a:tr>
              <a:tr h="270592">
                <a:tc>
                  <a:txBody>
                    <a:bodyPr/>
                    <a:lstStyle/>
                    <a:p>
                      <a:pPr algn="l" fontAlgn="b"/>
                      <a:r>
                        <a:rPr lang="en-US" sz="1000" u="none" strike="noStrike">
                          <a:effectLst/>
                        </a:rPr>
                        <a:t>PP blood sample delayed due to late USG</a:t>
                      </a:r>
                      <a:endParaRPr lang="en-US"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25</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29.76</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dirty="0">
                          <a:effectLst/>
                        </a:rPr>
                        <a:t>29.76</a:t>
                      </a:r>
                      <a:endParaRPr lang="en-IN" sz="10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616974495"/>
                  </a:ext>
                </a:extLst>
              </a:tr>
              <a:tr h="270592">
                <a:tc>
                  <a:txBody>
                    <a:bodyPr/>
                    <a:lstStyle/>
                    <a:p>
                      <a:pPr algn="l" fontAlgn="b"/>
                      <a:r>
                        <a:rPr lang="en-US" sz="1000" u="none" strike="noStrike">
                          <a:effectLst/>
                        </a:rPr>
                        <a:t>Patient releasing pressure before the test </a:t>
                      </a:r>
                      <a:endParaRPr lang="en-US"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19</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22.62</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52.4</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373773166"/>
                  </a:ext>
                </a:extLst>
              </a:tr>
              <a:tr h="270592">
                <a:tc>
                  <a:txBody>
                    <a:bodyPr/>
                    <a:lstStyle/>
                    <a:p>
                      <a:pPr algn="l" fontAlgn="b"/>
                      <a:r>
                        <a:rPr lang="en-IN" sz="1000" u="none" strike="noStrike">
                          <a:effectLst/>
                        </a:rPr>
                        <a:t>Gynaecologist Consultation delayed</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17</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20.24</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72.6</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210090047"/>
                  </a:ext>
                </a:extLst>
              </a:tr>
              <a:tr h="270592">
                <a:tc>
                  <a:txBody>
                    <a:bodyPr/>
                    <a:lstStyle/>
                    <a:p>
                      <a:pPr algn="l" fontAlgn="b"/>
                      <a:r>
                        <a:rPr lang="en-US" sz="1000" u="none" strike="noStrike">
                          <a:effectLst/>
                        </a:rPr>
                        <a:t>Staff not available for coordination</a:t>
                      </a:r>
                      <a:endParaRPr lang="en-US"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9</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10.71</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83.3</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020860534"/>
                  </a:ext>
                </a:extLst>
              </a:tr>
              <a:tr h="270592">
                <a:tc>
                  <a:txBody>
                    <a:bodyPr/>
                    <a:lstStyle/>
                    <a:p>
                      <a:pPr algn="l" fontAlgn="b"/>
                      <a:r>
                        <a:rPr lang="en-IN" sz="1000" u="none" strike="noStrike">
                          <a:effectLst/>
                        </a:rPr>
                        <a:t>Poor intra department coordination</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4.76</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88.1</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4225113383"/>
                  </a:ext>
                </a:extLst>
              </a:tr>
              <a:tr h="138057">
                <a:tc>
                  <a:txBody>
                    <a:bodyPr/>
                    <a:lstStyle/>
                    <a:p>
                      <a:pPr algn="l" fontAlgn="b"/>
                      <a:r>
                        <a:rPr lang="en-IN" sz="1000" u="none" strike="noStrike">
                          <a:effectLst/>
                        </a:rPr>
                        <a:t>Delayed billing</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4.76</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92.9</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58918971"/>
                  </a:ext>
                </a:extLst>
              </a:tr>
              <a:tr h="270592">
                <a:tc>
                  <a:txBody>
                    <a:bodyPr/>
                    <a:lstStyle/>
                    <a:p>
                      <a:pPr algn="l" fontAlgn="b"/>
                      <a:r>
                        <a:rPr lang="en-US" sz="1000" u="none" strike="noStrike">
                          <a:effectLst/>
                        </a:rPr>
                        <a:t>Dealyed clearnace of manual bills</a:t>
                      </a:r>
                      <a:endParaRPr lang="en-US"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4.76</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97.6</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551363208"/>
                  </a:ext>
                </a:extLst>
              </a:tr>
              <a:tr h="270592">
                <a:tc>
                  <a:txBody>
                    <a:bodyPr/>
                    <a:lstStyle/>
                    <a:p>
                      <a:pPr algn="l" fontAlgn="b"/>
                      <a:r>
                        <a:rPr lang="en-IN" sz="1000" u="none" strike="noStrike">
                          <a:effectLst/>
                        </a:rPr>
                        <a:t>Poor interdepartmental coordination</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2.38</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100.0</a:t>
                      </a:r>
                      <a:endParaRPr lang="en-IN" sz="10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740620911"/>
                  </a:ext>
                </a:extLst>
              </a:tr>
              <a:tr h="138057">
                <a:tc>
                  <a:txBody>
                    <a:bodyPr/>
                    <a:lstStyle/>
                    <a:p>
                      <a:pPr algn="l" fontAlgn="b"/>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en-IN" sz="1000" u="none" strike="noStrike">
                          <a:effectLst/>
                        </a:rPr>
                        <a:t>84</a:t>
                      </a:r>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l" fontAlgn="b"/>
                      <a:endParaRPr lang="en-IN" sz="1000" b="0" i="0" u="none" strike="noStrike">
                        <a:solidFill>
                          <a:srgbClr val="000000"/>
                        </a:solidFill>
                        <a:effectLst/>
                        <a:latin typeface="Arial" panose="020B0604020202020204" pitchFamily="34" charset="0"/>
                      </a:endParaRPr>
                    </a:p>
                  </a:txBody>
                  <a:tcPr marL="6350" marR="6350" marT="6350" marB="0" anchor="b"/>
                </a:tc>
                <a:tc>
                  <a:txBody>
                    <a:bodyPr/>
                    <a:lstStyle/>
                    <a:p>
                      <a:pPr algn="l" fontAlgn="b"/>
                      <a:endParaRPr lang="en-IN" sz="10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825135"/>
                  </a:ext>
                </a:extLst>
              </a:tr>
            </a:tbl>
          </a:graphicData>
        </a:graphic>
      </p:graphicFrame>
    </p:spTree>
    <p:extLst>
      <p:ext uri="{BB962C8B-B14F-4D97-AF65-F5344CB8AC3E}">
        <p14:creationId xmlns:p14="http://schemas.microsoft.com/office/powerpoint/2010/main" val="3179592683"/>
      </p:ext>
    </p:extLst>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9353</TotalTime>
  <Words>1149</Words>
  <Application>Microsoft Office PowerPoint</Application>
  <PresentationFormat>On-screen Show (16:9)</PresentationFormat>
  <Paragraphs>162</Paragraphs>
  <Slides>19</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19</vt:i4>
      </vt:variant>
    </vt:vector>
  </HeadingPairs>
  <TitlesOfParts>
    <vt:vector size="33" baseType="lpstr">
      <vt:lpstr>Roboto Condensed Light</vt:lpstr>
      <vt:lpstr>Proxima Nova Semibold</vt:lpstr>
      <vt:lpstr>Times New Roman</vt:lpstr>
      <vt:lpstr>Wingdings</vt:lpstr>
      <vt:lpstr>Lexend Exa</vt:lpstr>
      <vt:lpstr>Calibri</vt:lpstr>
      <vt:lpstr>Questrial</vt:lpstr>
      <vt:lpstr>Comfortaa</vt:lpstr>
      <vt:lpstr>Proxima Nova</vt:lpstr>
      <vt:lpstr>Lexend Deca</vt:lpstr>
      <vt:lpstr>Bebas Neue</vt:lpstr>
      <vt:lpstr>Arial</vt:lpstr>
      <vt:lpstr>Mumbi Business Plan by Slidesgo</vt:lpstr>
      <vt:lpstr>Slidesgo Final Pages</vt:lpstr>
      <vt:lpstr>Process Improvement of Master Health Check-Up at Fortis memorial research institute, Gurugram</vt:lpstr>
      <vt:lpstr>Screenshot of approval </vt:lpstr>
      <vt:lpstr>H4U DEPARTMENT</vt:lpstr>
      <vt:lpstr>PowerPoint Presentation</vt:lpstr>
      <vt:lpstr>METHODOLOGY</vt:lpstr>
      <vt:lpstr>PowerPoint Presentation</vt:lpstr>
      <vt:lpstr>Results   Waiting time Analysis</vt:lpstr>
      <vt:lpstr>PowerPoint Presentation</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RIYA NANDAN</cp:lastModifiedBy>
  <cp:revision>57</cp:revision>
  <dcterms:modified xsi:type="dcterms:W3CDTF">2022-08-10T14:50:58Z</dcterms:modified>
</cp:coreProperties>
</file>