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74" r:id="rId4"/>
    <p:sldId id="260" r:id="rId5"/>
    <p:sldId id="259" r:id="rId6"/>
    <p:sldId id="262" r:id="rId7"/>
    <p:sldId id="263" r:id="rId8"/>
    <p:sldId id="282" r:id="rId9"/>
    <p:sldId id="283" r:id="rId10"/>
    <p:sldId id="286" r:id="rId11"/>
    <p:sldId id="287" r:id="rId12"/>
    <p:sldId id="288" r:id="rId13"/>
    <p:sldId id="267" r:id="rId14"/>
    <p:sldId id="273" r:id="rId15"/>
    <p:sldId id="279" r:id="rId16"/>
    <p:sldId id="280" r:id="rId17"/>
    <p:sldId id="281"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A8944AD-C919-4879-8147-8364133B8C8F}">
          <p14:sldIdLst>
            <p14:sldId id="256"/>
            <p14:sldId id="257"/>
            <p14:sldId id="274"/>
            <p14:sldId id="260"/>
            <p14:sldId id="259"/>
            <p14:sldId id="262"/>
            <p14:sldId id="263"/>
            <p14:sldId id="282"/>
            <p14:sldId id="283"/>
          </p14:sldIdLst>
        </p14:section>
        <p14:section name="Untitled Section" id="{B81E135B-9C5A-4E28-AB38-E95AE85364F7}">
          <p14:sldIdLst>
            <p14:sldId id="286"/>
            <p14:sldId id="287"/>
            <p14:sldId id="288"/>
            <p14:sldId id="267"/>
            <p14:sldId id="273"/>
            <p14:sldId id="279"/>
            <p14:sldId id="280"/>
            <p14:sldId id="281"/>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4048186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2751580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16</a:t>
            </a:fld>
            <a:endParaRPr lang="en-IN"/>
          </a:p>
        </p:txBody>
      </p:sp>
    </p:spTree>
    <p:extLst>
      <p:ext uri="{BB962C8B-B14F-4D97-AF65-F5344CB8AC3E}">
        <p14:creationId xmlns:p14="http://schemas.microsoft.com/office/powerpoint/2010/main" val="2262685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26-06-2025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26-06-2025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26-06-2025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26-06-2025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26-06-2025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26-06-2025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26-06-2025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26-06-2025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26-06-2025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26-06-2025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26-06-2025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26-06-2025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jp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5.jpg"/><Relationship Id="rId4" Type="http://schemas.openxmlformats.org/officeDocument/2006/relationships/image" Target="../media/image9.jpeg"/><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jpeg"/><Relationship Id="rId9"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292771"/>
            <a:ext cx="9144000" cy="2217191"/>
          </a:xfrm>
        </p:spPr>
        <p:txBody>
          <a:bodyPr>
            <a:normAutofit/>
          </a:bodyPr>
          <a:lstStyle/>
          <a:p>
            <a:r>
              <a:rPr lang="en-IN" sz="2800" b="1" dirty="0">
                <a:latin typeface="+mn-lt"/>
              </a:rPr>
              <a:t>Assessment and Observational Study of Waste Disposal in a Semi-Urban Area of Goyla Dairy (Delhi NCR)</a:t>
            </a:r>
            <a:br>
              <a:rPr lang="en-IN" dirty="0"/>
            </a:br>
            <a:endParaRPr lang="en-IN"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lstStyle/>
          <a:p>
            <a:r>
              <a:rPr lang="en-US" dirty="0">
                <a:solidFill>
                  <a:srgbClr val="272525"/>
                </a:solidFill>
                <a:ea typeface="Inter" pitchFamily="34" charset="-122"/>
                <a:cs typeface="Times New Roman" panose="02020603050405020304" pitchFamily="18" charset="0"/>
              </a:rPr>
              <a:t>Presented by </a:t>
            </a:r>
            <a:r>
              <a:rPr lang="en-US" b="1" dirty="0">
                <a:solidFill>
                  <a:srgbClr val="272525"/>
                </a:solidFill>
                <a:ea typeface="Inter" pitchFamily="34" charset="-122"/>
                <a:cs typeface="Times New Roman" panose="02020603050405020304" pitchFamily="18" charset="0"/>
              </a:rPr>
              <a:t>Akhil Saraswat </a:t>
            </a:r>
            <a:r>
              <a:rPr lang="en-US" dirty="0">
                <a:solidFill>
                  <a:srgbClr val="272525"/>
                </a:solidFill>
                <a:ea typeface="Inter" pitchFamily="34" charset="-122"/>
                <a:cs typeface="Times New Roman" panose="02020603050405020304" pitchFamily="18" charset="0"/>
              </a:rPr>
              <a:t>(Roll No: PG\23\010) under the supervision of  </a:t>
            </a:r>
            <a:r>
              <a:rPr lang="en-US" b="1" dirty="0">
                <a:solidFill>
                  <a:srgbClr val="272525"/>
                </a:solidFill>
                <a:ea typeface="Inter" pitchFamily="34" charset="-122"/>
                <a:cs typeface="Times New Roman" panose="02020603050405020304" pitchFamily="18" charset="0"/>
              </a:rPr>
              <a:t>Dr. Punit Yadav</a:t>
            </a:r>
            <a:endParaRPr lang="en-US" b="1" dirty="0">
              <a:cs typeface="Times New Roman" panose="02020603050405020304" pitchFamily="18" charset="0"/>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518709" cy="1185554"/>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CF9420-9C12-C15B-59C7-AB5B7D9715E8}"/>
              </a:ext>
            </a:extLst>
          </p:cNvPr>
          <p:cNvPicPr>
            <a:picLocks noChangeAspect="1"/>
          </p:cNvPicPr>
          <p:nvPr/>
        </p:nvPicPr>
        <p:blipFill>
          <a:blip r:embed="rId3"/>
          <a:stretch>
            <a:fillRect/>
          </a:stretch>
        </p:blipFill>
        <p:spPr>
          <a:xfrm>
            <a:off x="91822" y="1"/>
            <a:ext cx="1943456" cy="913190"/>
          </a:xfrm>
          <a:prstGeom prst="rect">
            <a:avLst/>
          </a:prstGeom>
        </p:spPr>
      </p:pic>
      <p:graphicFrame>
        <p:nvGraphicFramePr>
          <p:cNvPr id="6" name="Table 5">
            <a:extLst>
              <a:ext uri="{FF2B5EF4-FFF2-40B4-BE49-F238E27FC236}">
                <a16:creationId xmlns:a16="http://schemas.microsoft.com/office/drawing/2014/main" id="{71D600C6-7204-8C1E-77A3-41728D3689A0}"/>
              </a:ext>
            </a:extLst>
          </p:cNvPr>
          <p:cNvGraphicFramePr>
            <a:graphicFrameLocks noGrp="1"/>
          </p:cNvGraphicFramePr>
          <p:nvPr>
            <p:extLst>
              <p:ext uri="{D42A27DB-BD31-4B8C-83A1-F6EECF244321}">
                <p14:modId xmlns:p14="http://schemas.microsoft.com/office/powerpoint/2010/main" val="2653463823"/>
              </p:ext>
            </p:extLst>
          </p:nvPr>
        </p:nvGraphicFramePr>
        <p:xfrm>
          <a:off x="206476" y="1407923"/>
          <a:ext cx="11680724" cy="5118291"/>
        </p:xfrm>
        <a:graphic>
          <a:graphicData uri="http://schemas.openxmlformats.org/drawingml/2006/table">
            <a:tbl>
              <a:tblPr firstRow="1" bandRow="1">
                <a:tableStyleId>{5940675A-B579-460E-94D1-54222C63F5DA}</a:tableStyleId>
              </a:tblPr>
              <a:tblGrid>
                <a:gridCol w="757085">
                  <a:extLst>
                    <a:ext uri="{9D8B030D-6E8A-4147-A177-3AD203B41FA5}">
                      <a16:colId xmlns:a16="http://schemas.microsoft.com/office/drawing/2014/main" val="188918872"/>
                    </a:ext>
                  </a:extLst>
                </a:gridCol>
                <a:gridCol w="2438400">
                  <a:extLst>
                    <a:ext uri="{9D8B030D-6E8A-4147-A177-3AD203B41FA5}">
                      <a16:colId xmlns:a16="http://schemas.microsoft.com/office/drawing/2014/main" val="2504228615"/>
                    </a:ext>
                  </a:extLst>
                </a:gridCol>
                <a:gridCol w="6125497">
                  <a:extLst>
                    <a:ext uri="{9D8B030D-6E8A-4147-A177-3AD203B41FA5}">
                      <a16:colId xmlns:a16="http://schemas.microsoft.com/office/drawing/2014/main" val="699099025"/>
                    </a:ext>
                  </a:extLst>
                </a:gridCol>
                <a:gridCol w="2359742">
                  <a:extLst>
                    <a:ext uri="{9D8B030D-6E8A-4147-A177-3AD203B41FA5}">
                      <a16:colId xmlns:a16="http://schemas.microsoft.com/office/drawing/2014/main" val="626026383"/>
                    </a:ext>
                  </a:extLst>
                </a:gridCol>
              </a:tblGrid>
              <a:tr h="568361">
                <a:tc>
                  <a:txBody>
                    <a:bodyPr/>
                    <a:lstStyle/>
                    <a:p>
                      <a:pPr algn="ctr"/>
                      <a:r>
                        <a:rPr lang="en-US" sz="2000" b="1" dirty="0" err="1"/>
                        <a:t>S.No</a:t>
                      </a:r>
                      <a:r>
                        <a:rPr lang="en-US" sz="2000" b="1" dirty="0"/>
                        <a:t>.</a:t>
                      </a:r>
                      <a:endParaRPr lang="en-IN"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1" kern="1200" dirty="0">
                          <a:solidFill>
                            <a:schemeClr val="tx1"/>
                          </a:solidFill>
                          <a:effectLst/>
                          <a:latin typeface="+mn-lt"/>
                          <a:ea typeface="+mn-ea"/>
                          <a:cs typeface="+mn-cs"/>
                        </a:rPr>
                        <a:t>Components</a:t>
                      </a:r>
                      <a:endParaRPr lang="en-IN" sz="2000" dirty="0"/>
                    </a:p>
                    <a:p>
                      <a:pPr algn="ctr"/>
                      <a:endParaRPr lang="en-IN"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1" kern="1200" dirty="0">
                          <a:solidFill>
                            <a:schemeClr val="tx1"/>
                          </a:solidFill>
                          <a:effectLst/>
                          <a:latin typeface="+mn-lt"/>
                          <a:ea typeface="+mn-ea"/>
                          <a:cs typeface="+mn-cs"/>
                        </a:rPr>
                        <a:t>Description</a:t>
                      </a:r>
                      <a:endParaRPr lang="en-IN" sz="2000" kern="1200" dirty="0">
                        <a:solidFill>
                          <a:schemeClr val="tx1"/>
                        </a:solidFill>
                        <a:effectLst/>
                        <a:latin typeface="+mn-lt"/>
                        <a:ea typeface="+mn-ea"/>
                        <a:cs typeface="+mn-cs"/>
                      </a:endParaRPr>
                    </a:p>
                    <a:p>
                      <a:pPr algn="ctr"/>
                      <a:endParaRPr lang="en-IN"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1" kern="1200" dirty="0">
                          <a:solidFill>
                            <a:schemeClr val="tx1"/>
                          </a:solidFill>
                          <a:effectLst/>
                          <a:latin typeface="+mn-lt"/>
                          <a:ea typeface="+mn-ea"/>
                          <a:cs typeface="+mn-cs"/>
                        </a:rPr>
                        <a:t>Remarks</a:t>
                      </a:r>
                      <a:endParaRPr lang="en-IN" sz="2000" dirty="0"/>
                    </a:p>
                    <a:p>
                      <a:pPr algn="ctr"/>
                      <a:endParaRPr lang="en-IN" sz="2000" dirty="0"/>
                    </a:p>
                  </a:txBody>
                  <a:tcPr/>
                </a:tc>
                <a:extLst>
                  <a:ext uri="{0D108BD9-81ED-4DB2-BD59-A6C34878D82A}">
                    <a16:rowId xmlns:a16="http://schemas.microsoft.com/office/drawing/2014/main" val="4291992300"/>
                  </a:ext>
                </a:extLst>
              </a:tr>
              <a:tr h="973011">
                <a:tc>
                  <a:txBody>
                    <a:bodyPr/>
                    <a:lstStyle/>
                    <a:p>
                      <a:r>
                        <a:rPr lang="en-US" sz="1600" dirty="0"/>
                        <a:t>1.</a:t>
                      </a:r>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kern="1200" dirty="0">
                          <a:solidFill>
                            <a:schemeClr val="tx1"/>
                          </a:solidFill>
                          <a:effectLst/>
                          <a:latin typeface="+mn-lt"/>
                          <a:ea typeface="+mn-ea"/>
                          <a:cs typeface="+mn-cs"/>
                        </a:rPr>
                        <a:t>Sewage (Used Water)</a:t>
                      </a:r>
                      <a:endParaRPr lang="en-IN" sz="1600" kern="1200" dirty="0">
                        <a:solidFill>
                          <a:schemeClr val="tx1"/>
                        </a:solidFill>
                        <a:effectLst/>
                        <a:latin typeface="+mn-lt"/>
                        <a:ea typeface="+mn-ea"/>
                        <a:cs typeface="+mn-cs"/>
                      </a:endParaRPr>
                    </a:p>
                    <a:p>
                      <a:endParaRPr lang="en-IN" sz="1600" dirty="0"/>
                    </a:p>
                    <a:p>
                      <a:endParaRPr lang="en-IN" sz="1600" dirty="0"/>
                    </a:p>
                  </a:txBody>
                  <a:tcPr/>
                </a:tc>
                <a:tc>
                  <a:txBody>
                    <a:bodyPr/>
                    <a:lstStyle/>
                    <a:p>
                      <a:r>
                        <a:rPr lang="en-IN" sz="1400" kern="1200" dirty="0">
                          <a:solidFill>
                            <a:schemeClr val="tx1"/>
                          </a:solidFill>
                          <a:effectLst/>
                          <a:latin typeface="+mn-lt"/>
                          <a:ea typeface="+mn-ea"/>
                          <a:cs typeface="+mn-cs"/>
                        </a:rPr>
                        <a:t>Used Water comprises of the following two components:</a:t>
                      </a:r>
                    </a:p>
                    <a:p>
                      <a:r>
                        <a:rPr lang="en-IN" sz="1400" b="0" kern="1200" dirty="0">
                          <a:solidFill>
                            <a:schemeClr val="tx1"/>
                          </a:solidFill>
                          <a:effectLst/>
                          <a:latin typeface="+mn-lt"/>
                          <a:ea typeface="+mn-ea"/>
                          <a:cs typeface="+mn-cs"/>
                        </a:rPr>
                        <a:t>Grey Water </a:t>
                      </a:r>
                      <a:r>
                        <a:rPr lang="en-IN" sz="1400" kern="1200" dirty="0">
                          <a:solidFill>
                            <a:schemeClr val="tx1"/>
                          </a:solidFill>
                          <a:effectLst/>
                          <a:latin typeface="+mn-lt"/>
                          <a:ea typeface="+mn-ea"/>
                          <a:cs typeface="+mn-cs"/>
                        </a:rPr>
                        <a:t>from kitchens, bathrooms, wash basins etc.  </a:t>
                      </a:r>
                    </a:p>
                    <a:p>
                      <a:r>
                        <a:rPr lang="en-IN" sz="1400" b="0" kern="1200" dirty="0">
                          <a:solidFill>
                            <a:schemeClr val="tx1"/>
                          </a:solidFill>
                          <a:effectLst/>
                          <a:latin typeface="+mn-lt"/>
                          <a:ea typeface="+mn-ea"/>
                          <a:cs typeface="+mn-cs"/>
                        </a:rPr>
                        <a:t>Black Water </a:t>
                      </a:r>
                      <a:r>
                        <a:rPr lang="en-IN" sz="1400" kern="1200" dirty="0">
                          <a:solidFill>
                            <a:schemeClr val="tx1"/>
                          </a:solidFill>
                          <a:effectLst/>
                          <a:latin typeface="+mn-lt"/>
                          <a:ea typeface="+mn-ea"/>
                          <a:cs typeface="+mn-cs"/>
                        </a:rPr>
                        <a:t>from toilets &amp; urinals. </a:t>
                      </a:r>
                    </a:p>
                    <a:p>
                      <a:r>
                        <a:rPr lang="en-IN" sz="1400" kern="1200" dirty="0">
                          <a:solidFill>
                            <a:schemeClr val="tx1"/>
                          </a:solidFill>
                          <a:effectLst/>
                          <a:latin typeface="+mn-lt"/>
                          <a:ea typeface="+mn-ea"/>
                          <a:cs typeface="+mn-cs"/>
                        </a:rPr>
                        <a:t>These may sometimes be mixed with other municipal flows such as surface water and storm water.</a:t>
                      </a:r>
                    </a:p>
                    <a:p>
                      <a:endParaRPr lang="en-IN"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chemeClr val="tx1"/>
                          </a:solidFill>
                          <a:effectLst/>
                          <a:latin typeface="+mn-lt"/>
                          <a:ea typeface="+mn-ea"/>
                          <a:cs typeface="+mn-cs"/>
                        </a:rPr>
                        <a:t>Grey and black water observed, but often mixed with stormwater.</a:t>
                      </a:r>
                      <a:endParaRPr lang="en-IN" sz="1400" dirty="0"/>
                    </a:p>
                    <a:p>
                      <a:endParaRPr lang="en-IN" sz="1400" dirty="0"/>
                    </a:p>
                  </a:txBody>
                  <a:tcPr/>
                </a:tc>
                <a:extLst>
                  <a:ext uri="{0D108BD9-81ED-4DB2-BD59-A6C34878D82A}">
                    <a16:rowId xmlns:a16="http://schemas.microsoft.com/office/drawing/2014/main" val="182188268"/>
                  </a:ext>
                </a:extLst>
              </a:tr>
              <a:tr h="973011">
                <a:tc>
                  <a:txBody>
                    <a:bodyPr/>
                    <a:lstStyle/>
                    <a:p>
                      <a:r>
                        <a:rPr lang="en-US" sz="1600" dirty="0"/>
                        <a:t>2.</a:t>
                      </a:r>
                      <a:endParaRPr lang="en-IN" sz="1600" dirty="0"/>
                    </a:p>
                  </a:txBody>
                  <a:tcPr/>
                </a:tc>
                <a:tc>
                  <a:txBody>
                    <a:bodyPr/>
                    <a:lstStyle/>
                    <a:p>
                      <a:r>
                        <a:rPr lang="en-IN" sz="1600" b="1" kern="1200" dirty="0">
                          <a:solidFill>
                            <a:schemeClr val="tx1"/>
                          </a:solidFill>
                          <a:effectLst/>
                          <a:latin typeface="+mn-lt"/>
                          <a:ea typeface="+mn-ea"/>
                          <a:cs typeface="+mn-cs"/>
                        </a:rPr>
                        <a:t>Generation of </a:t>
                      </a:r>
                      <a:endParaRPr lang="en-IN" sz="1600" kern="1200" dirty="0">
                        <a:solidFill>
                          <a:schemeClr val="tx1"/>
                        </a:solidFill>
                        <a:effectLst/>
                        <a:latin typeface="+mn-lt"/>
                        <a:ea typeface="+mn-ea"/>
                        <a:cs typeface="+mn-cs"/>
                      </a:endParaRPr>
                    </a:p>
                    <a:p>
                      <a:r>
                        <a:rPr lang="en-IN" sz="1600" b="1" kern="1200" dirty="0">
                          <a:solidFill>
                            <a:schemeClr val="tx1"/>
                          </a:solidFill>
                          <a:effectLst/>
                          <a:latin typeface="+mn-lt"/>
                          <a:ea typeface="+mn-ea"/>
                          <a:cs typeface="+mn-cs"/>
                        </a:rPr>
                        <a:t>Domestic Used </a:t>
                      </a:r>
                      <a:endParaRPr lang="en-IN" sz="1600" kern="1200" dirty="0">
                        <a:solidFill>
                          <a:schemeClr val="tx1"/>
                        </a:solidFill>
                        <a:effectLst/>
                        <a:latin typeface="+mn-lt"/>
                        <a:ea typeface="+mn-ea"/>
                        <a:cs typeface="+mn-cs"/>
                      </a:endParaRPr>
                    </a:p>
                    <a:p>
                      <a:r>
                        <a:rPr lang="en-IN" sz="1600" b="1" kern="1200" dirty="0">
                          <a:solidFill>
                            <a:schemeClr val="tx1"/>
                          </a:solidFill>
                          <a:effectLst/>
                          <a:latin typeface="+mn-lt"/>
                          <a:ea typeface="+mn-ea"/>
                          <a:cs typeface="+mn-cs"/>
                        </a:rPr>
                        <a:t>Water</a:t>
                      </a:r>
                      <a:endParaRPr lang="en-IN" sz="1600" dirty="0"/>
                    </a:p>
                    <a:p>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i="1" kern="1200" dirty="0">
                          <a:solidFill>
                            <a:schemeClr val="tx1"/>
                          </a:solidFill>
                          <a:effectLst/>
                          <a:latin typeface="+mn-lt"/>
                          <a:ea typeface="+mn-ea"/>
                          <a:cs typeface="+mn-cs"/>
                        </a:rPr>
                        <a:t>Generation of Domestic Used water: </a:t>
                      </a:r>
                      <a:r>
                        <a:rPr lang="en-IN" sz="1400" kern="1200" dirty="0">
                          <a:solidFill>
                            <a:schemeClr val="tx1"/>
                          </a:solidFill>
                          <a:effectLst/>
                          <a:latin typeface="+mn-lt"/>
                          <a:ea typeface="+mn-ea"/>
                          <a:cs typeface="+mn-cs"/>
                        </a:rPr>
                        <a:t>GOI/States/UTs </a:t>
                      </a:r>
                      <a:r>
                        <a:rPr lang="en-IN" sz="1400" kern="1200" dirty="0" err="1">
                          <a:solidFill>
                            <a:schemeClr val="tx1"/>
                          </a:solidFill>
                          <a:effectLst/>
                          <a:latin typeface="+mn-lt"/>
                          <a:ea typeface="+mn-ea"/>
                          <a:cs typeface="+mn-cs"/>
                        </a:rPr>
                        <a:t>endeavor</a:t>
                      </a:r>
                      <a:r>
                        <a:rPr lang="en-IN" sz="1400" kern="1200" dirty="0">
                          <a:solidFill>
                            <a:schemeClr val="tx1"/>
                          </a:solidFill>
                          <a:effectLst/>
                          <a:latin typeface="+mn-lt"/>
                          <a:ea typeface="+mn-ea"/>
                          <a:cs typeface="+mn-cs"/>
                        </a:rPr>
                        <a:t> to provide 135 Litres per capita per day (LPCD) of potable water through various Missions/ programmes. Of this, 80% (108 LPCD) is expected to be generated as used water.</a:t>
                      </a:r>
                      <a:endParaRPr lang="en-IN" sz="1400" dirty="0"/>
                    </a:p>
                    <a:p>
                      <a:endParaRPr lang="en-IN"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chemeClr val="tx1"/>
                          </a:solidFill>
                          <a:effectLst/>
                          <a:latin typeface="+mn-lt"/>
                          <a:ea typeface="+mn-ea"/>
                          <a:cs typeface="+mn-cs"/>
                        </a:rPr>
                        <a:t>Estimation based on population norms; not physically measured.</a:t>
                      </a:r>
                      <a:endParaRPr lang="en-IN" sz="1400" dirty="0"/>
                    </a:p>
                    <a:p>
                      <a:endParaRPr lang="en-IN" sz="1400" dirty="0"/>
                    </a:p>
                  </a:txBody>
                  <a:tcPr/>
                </a:tc>
                <a:extLst>
                  <a:ext uri="{0D108BD9-81ED-4DB2-BD59-A6C34878D82A}">
                    <a16:rowId xmlns:a16="http://schemas.microsoft.com/office/drawing/2014/main" val="1659676702"/>
                  </a:ext>
                </a:extLst>
              </a:tr>
              <a:tr h="973011">
                <a:tc>
                  <a:txBody>
                    <a:bodyPr/>
                    <a:lstStyle/>
                    <a:p>
                      <a:r>
                        <a:rPr lang="en-US" sz="1600" dirty="0"/>
                        <a:t>3.</a:t>
                      </a:r>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kern="1200" dirty="0">
                          <a:solidFill>
                            <a:schemeClr val="tx1"/>
                          </a:solidFill>
                          <a:effectLst/>
                          <a:latin typeface="+mn-lt"/>
                          <a:ea typeface="+mn-ea"/>
                          <a:cs typeface="+mn-cs"/>
                        </a:rPr>
                        <a:t>Management of Used Water</a:t>
                      </a:r>
                      <a:endParaRPr lang="en-IN" sz="1600" dirty="0"/>
                    </a:p>
                    <a:p>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0" kern="1200" dirty="0">
                          <a:solidFill>
                            <a:schemeClr val="tx1"/>
                          </a:solidFill>
                          <a:effectLst/>
                          <a:latin typeface="+mn-lt"/>
                          <a:ea typeface="+mn-ea"/>
                          <a:cs typeface="+mn-cs"/>
                        </a:rPr>
                        <a:t>Management of Used Water </a:t>
                      </a:r>
                      <a:r>
                        <a:rPr lang="en-IN" sz="1400" kern="1200" dirty="0">
                          <a:solidFill>
                            <a:schemeClr val="tx1"/>
                          </a:solidFill>
                          <a:effectLst/>
                          <a:latin typeface="+mn-lt"/>
                          <a:ea typeface="+mn-ea"/>
                          <a:cs typeface="+mn-cs"/>
                        </a:rPr>
                        <a:t>includes collection, conveyance, treatment &amp; recycling/ disposal of all the above stated flows.                                                               </a:t>
                      </a:r>
                    </a:p>
                    <a:p>
                      <a:endParaRPr lang="en-IN"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chemeClr val="tx1"/>
                          </a:solidFill>
                          <a:effectLst/>
                          <a:latin typeface="+mn-lt"/>
                          <a:ea typeface="+mn-ea"/>
                          <a:cs typeface="+mn-cs"/>
                        </a:rPr>
                        <a:t>No proper system for collection and treatment in many observed areas.</a:t>
                      </a:r>
                      <a:endParaRPr lang="en-IN" sz="1400" dirty="0"/>
                    </a:p>
                    <a:p>
                      <a:endParaRPr lang="en-IN" dirty="0"/>
                    </a:p>
                  </a:txBody>
                  <a:tcPr/>
                </a:tc>
                <a:extLst>
                  <a:ext uri="{0D108BD9-81ED-4DB2-BD59-A6C34878D82A}">
                    <a16:rowId xmlns:a16="http://schemas.microsoft.com/office/drawing/2014/main" val="352397494"/>
                  </a:ext>
                </a:extLst>
              </a:tr>
              <a:tr h="973011">
                <a:tc>
                  <a:txBody>
                    <a:bodyPr/>
                    <a:lstStyle/>
                    <a:p>
                      <a:r>
                        <a:rPr lang="en-US" sz="1600" dirty="0"/>
                        <a:t>4.</a:t>
                      </a:r>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t>Collection</a:t>
                      </a:r>
                      <a:endParaRPr lang="en-IN" sz="1600" b="1" dirty="0"/>
                    </a:p>
                    <a:p>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chemeClr val="tx1"/>
                          </a:solidFill>
                          <a:effectLst/>
                          <a:latin typeface="+mn-lt"/>
                          <a:ea typeface="+mn-ea"/>
                          <a:cs typeface="+mn-cs"/>
                        </a:rPr>
                        <a:t>Grey water from kitchens, bathrooms, wash basins etc. and black water from toilets shall be collected and let into the nearby sewer (</a:t>
                      </a:r>
                      <a:r>
                        <a:rPr lang="en-IN" sz="1400" kern="1200" dirty="0" err="1">
                          <a:solidFill>
                            <a:schemeClr val="tx1"/>
                          </a:solidFill>
                          <a:effectLst/>
                          <a:latin typeface="+mn-lt"/>
                          <a:ea typeface="+mn-ea"/>
                          <a:cs typeface="+mn-cs"/>
                        </a:rPr>
                        <a:t>i.e</a:t>
                      </a:r>
                      <a:r>
                        <a:rPr lang="en-IN" sz="1400" kern="1200" dirty="0">
                          <a:solidFill>
                            <a:schemeClr val="tx1"/>
                          </a:solidFill>
                          <a:effectLst/>
                          <a:latin typeface="+mn-lt"/>
                          <a:ea typeface="+mn-ea"/>
                          <a:cs typeface="+mn-cs"/>
                        </a:rPr>
                        <a:t> off-site sanitation system) or into the onsite sanitation systems (septic tanks with soak pits).</a:t>
                      </a:r>
                    </a:p>
                    <a:p>
                      <a:endParaRPr lang="en-IN"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00" dirty="0">
                          <a:effectLst/>
                          <a:latin typeface="+mn-lt"/>
                          <a:ea typeface="Calibri" panose="020F0502020204030204" pitchFamily="34" charset="0"/>
                          <a:cs typeface="Times New Roman" panose="02020603050405020304" pitchFamily="18" charset="0"/>
                        </a:rPr>
                        <a:t>There was no such system to collect waste water there.</a:t>
                      </a:r>
                    </a:p>
                    <a:p>
                      <a:endParaRPr lang="en-IN" sz="1400" dirty="0"/>
                    </a:p>
                  </a:txBody>
                  <a:tcPr/>
                </a:tc>
                <a:extLst>
                  <a:ext uri="{0D108BD9-81ED-4DB2-BD59-A6C34878D82A}">
                    <a16:rowId xmlns:a16="http://schemas.microsoft.com/office/drawing/2014/main" val="246089000"/>
                  </a:ext>
                </a:extLst>
              </a:tr>
            </a:tbl>
          </a:graphicData>
        </a:graphic>
      </p:graphicFrame>
      <p:pic>
        <p:nvPicPr>
          <p:cNvPr id="7" name="Picture 6">
            <a:extLst>
              <a:ext uri="{FF2B5EF4-FFF2-40B4-BE49-F238E27FC236}">
                <a16:creationId xmlns:a16="http://schemas.microsoft.com/office/drawing/2014/main" id="{9FFDC537-90F1-B0FC-FE8C-B52F41095C80}"/>
              </a:ext>
            </a:extLst>
          </p:cNvPr>
          <p:cNvPicPr>
            <a:picLocks noChangeAspect="1"/>
          </p:cNvPicPr>
          <p:nvPr/>
        </p:nvPicPr>
        <p:blipFill>
          <a:blip r:embed="rId4"/>
          <a:stretch>
            <a:fillRect/>
          </a:stretch>
        </p:blipFill>
        <p:spPr>
          <a:xfrm>
            <a:off x="4539568" y="-16073"/>
            <a:ext cx="4194412" cy="1176630"/>
          </a:xfrm>
          <a:prstGeom prst="rect">
            <a:avLst/>
          </a:prstGeom>
        </p:spPr>
      </p:pic>
    </p:spTree>
    <p:extLst>
      <p:ext uri="{BB962C8B-B14F-4D97-AF65-F5344CB8AC3E}">
        <p14:creationId xmlns:p14="http://schemas.microsoft.com/office/powerpoint/2010/main" val="1682379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1B724E-2668-E8B2-DDE5-7C63C012EB5E}"/>
              </a:ext>
            </a:extLst>
          </p:cNvPr>
          <p:cNvPicPr>
            <a:picLocks noChangeAspect="1"/>
          </p:cNvPicPr>
          <p:nvPr/>
        </p:nvPicPr>
        <p:blipFill>
          <a:blip r:embed="rId3"/>
          <a:stretch>
            <a:fillRect/>
          </a:stretch>
        </p:blipFill>
        <p:spPr>
          <a:xfrm>
            <a:off x="91731" y="0"/>
            <a:ext cx="2033919" cy="953729"/>
          </a:xfrm>
          <a:prstGeom prst="rect">
            <a:avLst/>
          </a:prstGeom>
        </p:spPr>
      </p:pic>
      <p:pic>
        <p:nvPicPr>
          <p:cNvPr id="5" name="Picture 4">
            <a:extLst>
              <a:ext uri="{FF2B5EF4-FFF2-40B4-BE49-F238E27FC236}">
                <a16:creationId xmlns:a16="http://schemas.microsoft.com/office/drawing/2014/main" id="{31F8E107-BD93-0626-2DC4-E6249DC2AEA4}"/>
              </a:ext>
            </a:extLst>
          </p:cNvPr>
          <p:cNvPicPr>
            <a:picLocks noChangeAspect="1"/>
          </p:cNvPicPr>
          <p:nvPr/>
        </p:nvPicPr>
        <p:blipFill>
          <a:blip r:embed="rId4"/>
          <a:stretch>
            <a:fillRect/>
          </a:stretch>
        </p:blipFill>
        <p:spPr>
          <a:xfrm>
            <a:off x="4592866" y="121305"/>
            <a:ext cx="6309907" cy="1072989"/>
          </a:xfrm>
          <a:prstGeom prst="rect">
            <a:avLst/>
          </a:prstGeom>
        </p:spPr>
      </p:pic>
      <p:graphicFrame>
        <p:nvGraphicFramePr>
          <p:cNvPr id="6" name="Table 5">
            <a:extLst>
              <a:ext uri="{FF2B5EF4-FFF2-40B4-BE49-F238E27FC236}">
                <a16:creationId xmlns:a16="http://schemas.microsoft.com/office/drawing/2014/main" id="{F54DAFCF-41BE-C56C-018D-7C288A1DC25C}"/>
              </a:ext>
            </a:extLst>
          </p:cNvPr>
          <p:cNvGraphicFramePr>
            <a:graphicFrameLocks noGrp="1"/>
          </p:cNvGraphicFramePr>
          <p:nvPr>
            <p:extLst>
              <p:ext uri="{D42A27DB-BD31-4B8C-83A1-F6EECF244321}">
                <p14:modId xmlns:p14="http://schemas.microsoft.com/office/powerpoint/2010/main" val="211113787"/>
              </p:ext>
            </p:extLst>
          </p:nvPr>
        </p:nvGraphicFramePr>
        <p:xfrm>
          <a:off x="161221" y="1520027"/>
          <a:ext cx="11893127" cy="5216668"/>
        </p:xfrm>
        <a:graphic>
          <a:graphicData uri="http://schemas.openxmlformats.org/drawingml/2006/table">
            <a:tbl>
              <a:tblPr firstRow="1" bandRow="1">
                <a:tableStyleId>{5940675A-B579-460E-94D1-54222C63F5DA}</a:tableStyleId>
              </a:tblPr>
              <a:tblGrid>
                <a:gridCol w="674521">
                  <a:extLst>
                    <a:ext uri="{9D8B030D-6E8A-4147-A177-3AD203B41FA5}">
                      <a16:colId xmlns:a16="http://schemas.microsoft.com/office/drawing/2014/main" val="152060969"/>
                    </a:ext>
                  </a:extLst>
                </a:gridCol>
                <a:gridCol w="1524000">
                  <a:extLst>
                    <a:ext uri="{9D8B030D-6E8A-4147-A177-3AD203B41FA5}">
                      <a16:colId xmlns:a16="http://schemas.microsoft.com/office/drawing/2014/main" val="797910644"/>
                    </a:ext>
                  </a:extLst>
                </a:gridCol>
                <a:gridCol w="6961239">
                  <a:extLst>
                    <a:ext uri="{9D8B030D-6E8A-4147-A177-3AD203B41FA5}">
                      <a16:colId xmlns:a16="http://schemas.microsoft.com/office/drawing/2014/main" val="2399093898"/>
                    </a:ext>
                  </a:extLst>
                </a:gridCol>
                <a:gridCol w="2733367">
                  <a:extLst>
                    <a:ext uri="{9D8B030D-6E8A-4147-A177-3AD203B41FA5}">
                      <a16:colId xmlns:a16="http://schemas.microsoft.com/office/drawing/2014/main" val="970578254"/>
                    </a:ext>
                  </a:extLst>
                </a:gridCol>
              </a:tblGrid>
              <a:tr h="560913">
                <a:tc>
                  <a:txBody>
                    <a:bodyPr/>
                    <a:lstStyle/>
                    <a:p>
                      <a:r>
                        <a:rPr lang="en-US" sz="1600" dirty="0"/>
                        <a:t>5.</a:t>
                      </a:r>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kern="1200" dirty="0">
                          <a:solidFill>
                            <a:schemeClr val="tx1"/>
                          </a:solidFill>
                          <a:effectLst/>
                          <a:latin typeface="+mn-lt"/>
                          <a:ea typeface="+mn-ea"/>
                          <a:cs typeface="+mn-cs"/>
                        </a:rPr>
                        <a:t>Conveyance</a:t>
                      </a:r>
                      <a:endParaRPr lang="en-IN" sz="1600" dirty="0"/>
                    </a:p>
                    <a:p>
                      <a:endParaRPr lang="en-IN" sz="1600" dirty="0"/>
                    </a:p>
                  </a:txBody>
                  <a:tcPr/>
                </a:tc>
                <a:tc>
                  <a:txBody>
                    <a:bodyPr/>
                    <a:lstStyle/>
                    <a:p>
                      <a:endParaRPr lang="en-IN" sz="1800" dirty="0"/>
                    </a:p>
                  </a:txBody>
                  <a:tcPr/>
                </a:tc>
                <a:tc>
                  <a:txBody>
                    <a:bodyPr/>
                    <a:lstStyle/>
                    <a:p>
                      <a:endParaRPr lang="en-IN" dirty="0"/>
                    </a:p>
                  </a:txBody>
                  <a:tcPr/>
                </a:tc>
                <a:extLst>
                  <a:ext uri="{0D108BD9-81ED-4DB2-BD59-A6C34878D82A}">
                    <a16:rowId xmlns:a16="http://schemas.microsoft.com/office/drawing/2014/main" val="599021356"/>
                  </a:ext>
                </a:extLst>
              </a:tr>
              <a:tr h="6632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5.1.</a:t>
                      </a:r>
                      <a:endParaRPr lang="en-IN" sz="1600" dirty="0"/>
                    </a:p>
                    <a:p>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kern="1200" dirty="0">
                          <a:solidFill>
                            <a:schemeClr val="tx1"/>
                          </a:solidFill>
                          <a:effectLst/>
                          <a:latin typeface="+mn-lt"/>
                          <a:ea typeface="+mn-ea"/>
                          <a:cs typeface="+mn-cs"/>
                        </a:rPr>
                        <a:t>Off-site System</a:t>
                      </a:r>
                      <a:endParaRPr lang="en-IN" sz="1600" dirty="0"/>
                    </a:p>
                    <a:p>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chemeClr val="tx1"/>
                          </a:solidFill>
                          <a:effectLst/>
                          <a:latin typeface="+mn-lt"/>
                          <a:ea typeface="+mn-ea"/>
                          <a:cs typeface="+mn-cs"/>
                        </a:rPr>
                        <a:t>Offsite System consists of sewage conveyance and treatment at STP</a:t>
                      </a:r>
                    </a:p>
                    <a:p>
                      <a:endParaRPr lang="en-IN"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Nothing like this system was seen</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400" dirty="0"/>
                    </a:p>
                  </a:txBody>
                  <a:tcPr/>
                </a:tc>
                <a:extLst>
                  <a:ext uri="{0D108BD9-81ED-4DB2-BD59-A6C34878D82A}">
                    <a16:rowId xmlns:a16="http://schemas.microsoft.com/office/drawing/2014/main" val="49163606"/>
                  </a:ext>
                </a:extLst>
              </a:tr>
              <a:tr h="8566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5.1.1</a:t>
                      </a:r>
                      <a:endParaRPr lang="en-IN" sz="1600" dirty="0"/>
                    </a:p>
                    <a:p>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kern="1200" dirty="0">
                          <a:solidFill>
                            <a:schemeClr val="tx1"/>
                          </a:solidFill>
                          <a:effectLst/>
                          <a:latin typeface="+mn-lt"/>
                          <a:ea typeface="+mn-ea"/>
                          <a:cs typeface="+mn-cs"/>
                        </a:rPr>
                        <a:t>Interception &amp; Diversion drains</a:t>
                      </a:r>
                      <a:endParaRPr lang="en-IN" sz="1600" dirty="0"/>
                    </a:p>
                    <a:p>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chemeClr val="tx1"/>
                          </a:solidFill>
                          <a:effectLst/>
                          <a:latin typeface="+mn-lt"/>
                          <a:ea typeface="+mn-ea"/>
                          <a:cs typeface="+mn-cs"/>
                        </a:rPr>
                        <a:t>This is a system of intercepting &amp; collecting sewage from municipal drains (where sewer network is absent) and to divert it to STP for treatment.</a:t>
                      </a:r>
                    </a:p>
                    <a:p>
                      <a:endParaRPr lang="en-IN"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chemeClr val="tx1"/>
                          </a:solidFill>
                          <a:effectLst/>
                          <a:latin typeface="+mn-lt"/>
                          <a:ea typeface="+mn-ea"/>
                          <a:cs typeface="+mn-cs"/>
                        </a:rPr>
                        <a:t>No separate diversion mechanism seen; wastewater flows into drains.</a:t>
                      </a:r>
                      <a:endParaRPr lang="en-IN" sz="1400" dirty="0"/>
                    </a:p>
                    <a:p>
                      <a:endParaRPr lang="en-IN" sz="1400" dirty="0"/>
                    </a:p>
                  </a:txBody>
                  <a:tcPr/>
                </a:tc>
                <a:extLst>
                  <a:ext uri="{0D108BD9-81ED-4DB2-BD59-A6C34878D82A}">
                    <a16:rowId xmlns:a16="http://schemas.microsoft.com/office/drawing/2014/main" val="1969815283"/>
                  </a:ext>
                </a:extLst>
              </a:tr>
              <a:tr h="17793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5.1.2</a:t>
                      </a:r>
                      <a:endParaRPr lang="en-IN" sz="1600" dirty="0"/>
                    </a:p>
                    <a:p>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kern="1200" dirty="0">
                          <a:solidFill>
                            <a:schemeClr val="tx1"/>
                          </a:solidFill>
                          <a:effectLst/>
                          <a:latin typeface="+mn-lt"/>
                          <a:ea typeface="+mn-ea"/>
                          <a:cs typeface="+mn-cs"/>
                        </a:rPr>
                        <a:t>Sewer network</a:t>
                      </a:r>
                      <a:endParaRPr lang="en-IN" sz="1600" dirty="0"/>
                    </a:p>
                    <a:p>
                      <a:endParaRPr lang="en-IN" sz="1600" dirty="0"/>
                    </a:p>
                  </a:txBody>
                  <a:tcPr/>
                </a:tc>
                <a:tc>
                  <a:txBody>
                    <a:bodyPr/>
                    <a:lstStyle/>
                    <a:p>
                      <a:pPr marL="635" marR="35560">
                        <a:lnSpc>
                          <a:spcPct val="117000"/>
                        </a:lnSpc>
                        <a:spcAft>
                          <a:spcPts val="800"/>
                        </a:spcAft>
                        <a:buNone/>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Sewer network consists of continuous pipes laid underground, mostly along roads, to collect sewage from households and other establishments.</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635" marR="35560">
                        <a:lnSpc>
                          <a:spcPct val="117000"/>
                        </a:lnSpc>
                        <a:spcAft>
                          <a:spcPts val="800"/>
                        </a:spcAft>
                        <a:buNone/>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Central portion of city area often characterized by high population density is designated as Core Sanitation Zone (CSZ) which is suitable/ viable for laying of sewer network.</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The outskirts of a city often characterized by sparse population density is designated as fringe areas. These areas are often based on on-site sanitation system, as laying of sewer network is often unviable.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200" dirty="0">
                          <a:solidFill>
                            <a:schemeClr val="tx1"/>
                          </a:solidFill>
                          <a:effectLst/>
                          <a:latin typeface="+mn-lt"/>
                          <a:ea typeface="+mn-ea"/>
                          <a:cs typeface="+mn-cs"/>
                        </a:rPr>
                        <a:t>Network seen in core areas but lacking in fringes and slum zones</a:t>
                      </a:r>
                      <a:endParaRPr lang="en-IN" sz="1400" dirty="0"/>
                    </a:p>
                    <a:p>
                      <a:endParaRPr lang="en-IN" sz="1400" dirty="0"/>
                    </a:p>
                  </a:txBody>
                  <a:tcPr/>
                </a:tc>
                <a:extLst>
                  <a:ext uri="{0D108BD9-81ED-4DB2-BD59-A6C34878D82A}">
                    <a16:rowId xmlns:a16="http://schemas.microsoft.com/office/drawing/2014/main" val="3274185132"/>
                  </a:ext>
                </a:extLst>
              </a:tr>
              <a:tr h="8566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kern="1200" dirty="0">
                          <a:solidFill>
                            <a:schemeClr val="tx1"/>
                          </a:solidFill>
                          <a:effectLst/>
                          <a:latin typeface="+mn-lt"/>
                          <a:ea typeface="+mn-ea"/>
                          <a:cs typeface="+mn-cs"/>
                        </a:rPr>
                        <a:t>5.2.</a:t>
                      </a:r>
                      <a:endParaRPr lang="en-IN" sz="1600" dirty="0"/>
                    </a:p>
                    <a:p>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b="1" kern="1200" dirty="0">
                          <a:solidFill>
                            <a:schemeClr val="tx1"/>
                          </a:solidFill>
                          <a:effectLst/>
                          <a:latin typeface="+mn-lt"/>
                          <a:ea typeface="+mn-ea"/>
                          <a:cs typeface="+mn-cs"/>
                        </a:rPr>
                        <a:t>Sewer network</a:t>
                      </a:r>
                      <a:endParaRPr lang="en-IN" sz="1600" dirty="0"/>
                    </a:p>
                    <a:p>
                      <a:endParaRPr lang="en-IN"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Onsite treatment system (OTS) is a privately owned and maintained sewage disposal system (other than municipal body) that treats used water and produces partially treated water. However, some packaged onsite sewage treatment systems are also available.</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T</a:t>
                      </a:r>
                      <a:r>
                        <a:rPr lang="en-IN" sz="1400" kern="1200" dirty="0">
                          <a:solidFill>
                            <a:schemeClr val="tx1"/>
                          </a:solidFill>
                          <a:effectLst/>
                          <a:latin typeface="+mn-lt"/>
                          <a:ea typeface="+mn-ea"/>
                          <a:cs typeface="+mn-cs"/>
                        </a:rPr>
                        <a:t>here was nothing like it to be seen</a:t>
                      </a:r>
                      <a:endParaRPr lang="en-IN" sz="1400" dirty="0"/>
                    </a:p>
                    <a:p>
                      <a:endParaRPr lang="en-IN" sz="1400" dirty="0"/>
                    </a:p>
                  </a:txBody>
                  <a:tcPr/>
                </a:tc>
                <a:extLst>
                  <a:ext uri="{0D108BD9-81ED-4DB2-BD59-A6C34878D82A}">
                    <a16:rowId xmlns:a16="http://schemas.microsoft.com/office/drawing/2014/main" val="4193660195"/>
                  </a:ext>
                </a:extLst>
              </a:tr>
            </a:tbl>
          </a:graphicData>
        </a:graphic>
      </p:graphicFrame>
    </p:spTree>
    <p:extLst>
      <p:ext uri="{BB962C8B-B14F-4D97-AF65-F5344CB8AC3E}">
        <p14:creationId xmlns:p14="http://schemas.microsoft.com/office/powerpoint/2010/main" val="805632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3DBD937-0D9E-4DEA-A329-740E52894804}"/>
              </a:ext>
            </a:extLst>
          </p:cNvPr>
          <p:cNvGraphicFramePr>
            <a:graphicFrameLocks noGrp="1"/>
          </p:cNvGraphicFramePr>
          <p:nvPr>
            <p:extLst>
              <p:ext uri="{D42A27DB-BD31-4B8C-83A1-F6EECF244321}">
                <p14:modId xmlns:p14="http://schemas.microsoft.com/office/powerpoint/2010/main" val="3944487561"/>
              </p:ext>
            </p:extLst>
          </p:nvPr>
        </p:nvGraphicFramePr>
        <p:xfrm>
          <a:off x="2130323" y="1683227"/>
          <a:ext cx="8128000" cy="1371600"/>
        </p:xfrm>
        <a:graphic>
          <a:graphicData uri="http://schemas.openxmlformats.org/drawingml/2006/table">
            <a:tbl>
              <a:tblPr firstRow="1" bandRow="1">
                <a:tableStyleId>{5940675A-B579-460E-94D1-54222C63F5DA}</a:tableStyleId>
              </a:tblPr>
              <a:tblGrid>
                <a:gridCol w="4064000">
                  <a:extLst>
                    <a:ext uri="{9D8B030D-6E8A-4147-A177-3AD203B41FA5}">
                      <a16:colId xmlns:a16="http://schemas.microsoft.com/office/drawing/2014/main" val="4178844058"/>
                    </a:ext>
                  </a:extLst>
                </a:gridCol>
                <a:gridCol w="4064000">
                  <a:extLst>
                    <a:ext uri="{9D8B030D-6E8A-4147-A177-3AD203B41FA5}">
                      <a16:colId xmlns:a16="http://schemas.microsoft.com/office/drawing/2014/main" val="1298301316"/>
                    </a:ext>
                  </a:extLst>
                </a:gridCol>
              </a:tblGrid>
              <a:tr h="370840">
                <a:tc>
                  <a:txBody>
                    <a:bodyPr/>
                    <a:lstStyle/>
                    <a:p>
                      <a:r>
                        <a:rPr lang="en-IN" sz="2400" b="1" dirty="0"/>
                        <a:t>Compliant</a:t>
                      </a:r>
                    </a:p>
                  </a:txBody>
                  <a:tcPr/>
                </a:tc>
                <a:tc>
                  <a:txBody>
                    <a:bodyPr/>
                    <a:lstStyle/>
                    <a:p>
                      <a:pPr algn="ctr"/>
                      <a:r>
                        <a:rPr lang="en-US" dirty="0"/>
                        <a:t>4</a:t>
                      </a:r>
                      <a:endParaRPr lang="en-IN" dirty="0"/>
                    </a:p>
                  </a:txBody>
                  <a:tcPr/>
                </a:tc>
                <a:extLst>
                  <a:ext uri="{0D108BD9-81ED-4DB2-BD59-A6C34878D82A}">
                    <a16:rowId xmlns:a16="http://schemas.microsoft.com/office/drawing/2014/main" val="282043450"/>
                  </a:ext>
                </a:extLst>
              </a:tr>
              <a:tr h="370840">
                <a:tc>
                  <a:txBody>
                    <a:bodyPr/>
                    <a:lstStyle/>
                    <a:p>
                      <a:r>
                        <a:rPr lang="en-IN" sz="2400" b="1" dirty="0"/>
                        <a:t>Partially Compliant</a:t>
                      </a:r>
                    </a:p>
                  </a:txBody>
                  <a:tcPr/>
                </a:tc>
                <a:tc>
                  <a:txBody>
                    <a:bodyPr/>
                    <a:lstStyle/>
                    <a:p>
                      <a:pPr algn="ctr"/>
                      <a:r>
                        <a:rPr lang="en-US" dirty="0"/>
                        <a:t>20</a:t>
                      </a:r>
                      <a:endParaRPr lang="en-IN" dirty="0"/>
                    </a:p>
                  </a:txBody>
                  <a:tcPr/>
                </a:tc>
                <a:extLst>
                  <a:ext uri="{0D108BD9-81ED-4DB2-BD59-A6C34878D82A}">
                    <a16:rowId xmlns:a16="http://schemas.microsoft.com/office/drawing/2014/main" val="1984907872"/>
                  </a:ext>
                </a:extLst>
              </a:tr>
              <a:tr h="393509">
                <a:tc>
                  <a:txBody>
                    <a:bodyPr/>
                    <a:lstStyle/>
                    <a:p>
                      <a:r>
                        <a:rPr lang="en-IN" sz="2400" b="1" dirty="0"/>
                        <a:t>Non-Compliant</a:t>
                      </a:r>
                    </a:p>
                  </a:txBody>
                  <a:tcPr/>
                </a:tc>
                <a:tc>
                  <a:txBody>
                    <a:bodyPr/>
                    <a:lstStyle/>
                    <a:p>
                      <a:pPr algn="ctr"/>
                      <a:r>
                        <a:rPr lang="en-US" dirty="0"/>
                        <a:t>35</a:t>
                      </a:r>
                      <a:endParaRPr lang="en-IN" dirty="0"/>
                    </a:p>
                  </a:txBody>
                  <a:tcPr/>
                </a:tc>
                <a:extLst>
                  <a:ext uri="{0D108BD9-81ED-4DB2-BD59-A6C34878D82A}">
                    <a16:rowId xmlns:a16="http://schemas.microsoft.com/office/drawing/2014/main" val="1994981316"/>
                  </a:ext>
                </a:extLst>
              </a:tr>
            </a:tbl>
          </a:graphicData>
        </a:graphic>
      </p:graphicFrame>
    </p:spTree>
    <p:extLst>
      <p:ext uri="{BB962C8B-B14F-4D97-AF65-F5344CB8AC3E}">
        <p14:creationId xmlns:p14="http://schemas.microsoft.com/office/powerpoint/2010/main" val="578911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US" b="1" dirty="0"/>
              <a:t>R</a:t>
            </a:r>
            <a:r>
              <a:rPr lang="en-IN" b="1" dirty="0" err="1"/>
              <a:t>ecommendations</a:t>
            </a:r>
            <a:endParaRPr lang="en-IN" b="1" dirty="0"/>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2399071"/>
            <a:ext cx="10515600" cy="3777892"/>
          </a:xfrm>
        </p:spPr>
        <p:txBody>
          <a:bodyPr>
            <a:normAutofit/>
          </a:bodyPr>
          <a:lstStyle/>
          <a:p>
            <a:pPr lvl="0">
              <a:buFont typeface="Wingdings" panose="05000000000000000000" pitchFamily="2" charset="2"/>
              <a:buChar char="Ø"/>
            </a:pPr>
            <a:r>
              <a:rPr lang="en-IN" sz="2400" dirty="0"/>
              <a:t>Conduct regular IEC (Information, Education &amp; Communication) activities in community to raise awareness.</a:t>
            </a:r>
          </a:p>
          <a:p>
            <a:pPr lvl="0">
              <a:buFont typeface="Wingdings" panose="05000000000000000000" pitchFamily="2" charset="2"/>
              <a:buChar char="Ø"/>
            </a:pPr>
            <a:r>
              <a:rPr lang="en-IN" sz="2400" dirty="0"/>
              <a:t> Train sanitation workers and community members on safe liquid waste handling.</a:t>
            </a:r>
          </a:p>
          <a:p>
            <a:pPr lvl="0">
              <a:buFont typeface="Wingdings" panose="05000000000000000000" pitchFamily="2" charset="2"/>
              <a:buChar char="Ø"/>
            </a:pPr>
            <a:r>
              <a:rPr lang="en-IN" sz="2400" dirty="0"/>
              <a:t>Assign local monitoring teams to track drainage conditions and service gaps.</a:t>
            </a:r>
          </a:p>
          <a:p>
            <a:pPr lvl="0">
              <a:buFont typeface="Wingdings" panose="05000000000000000000" pitchFamily="2" charset="2"/>
              <a:buChar char="Ø"/>
            </a:pPr>
            <a:r>
              <a:rPr lang="en-IN" sz="2400" dirty="0"/>
              <a:t>Upgradation of Drainage Infrastructure</a:t>
            </a:r>
          </a:p>
          <a:p>
            <a:endParaRPr lang="en-IN" sz="2000"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38200" y="1181099"/>
            <a:ext cx="10515600" cy="1325563"/>
          </a:xfrm>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2506662"/>
            <a:ext cx="10515600" cy="4351338"/>
          </a:xfrm>
        </p:spPr>
        <p:txBody>
          <a:bodyPr/>
          <a:lstStyle/>
          <a:p>
            <a:pPr>
              <a:buFont typeface="Wingdings" panose="05000000000000000000" pitchFamily="2" charset="2"/>
              <a:buChar char="§"/>
            </a:pPr>
            <a:r>
              <a:rPr lang="en-US" sz="2000" dirty="0"/>
              <a:t>Ministry of Housing and Urban Affairs (</a:t>
            </a:r>
            <a:r>
              <a:rPr lang="en-US" sz="2000" dirty="0" err="1"/>
              <a:t>MoHUA</a:t>
            </a:r>
            <a:r>
              <a:rPr lang="en-US" sz="2000" dirty="0"/>
              <a:t>). </a:t>
            </a:r>
            <a:r>
              <a:rPr lang="en-US" sz="2000" b="1" dirty="0"/>
              <a:t>Swachh Bharat Mission – Urban: Guidelines and Strategy</a:t>
            </a:r>
            <a:r>
              <a:rPr lang="en-US" sz="2000" dirty="0"/>
              <a:t>. New Delhi: Government of India; 2017.</a:t>
            </a:r>
          </a:p>
          <a:p>
            <a:pPr>
              <a:buFont typeface="Wingdings" panose="05000000000000000000" pitchFamily="2" charset="2"/>
              <a:buChar char="§"/>
            </a:pPr>
            <a:r>
              <a:rPr lang="en-US" sz="2000" dirty="0"/>
              <a:t>Central Pollution Control Board (CPCB). </a:t>
            </a:r>
            <a:r>
              <a:rPr lang="en-US" sz="2000" b="1" dirty="0"/>
              <a:t>Performance Status of Sewage Treatment Plants (STPs)</a:t>
            </a:r>
            <a:r>
              <a:rPr lang="en-US" sz="2000" dirty="0"/>
              <a:t>. New Delhi: CPCB; 2019. Available from: </a:t>
            </a:r>
          </a:p>
          <a:p>
            <a:pPr>
              <a:buFont typeface="Wingdings" panose="05000000000000000000" pitchFamily="2" charset="2"/>
              <a:buChar char="§"/>
            </a:pPr>
            <a:r>
              <a:rPr lang="en-US" sz="2000" dirty="0"/>
              <a:t>National Institute of Urban Affairs (NIUA). </a:t>
            </a:r>
            <a:r>
              <a:rPr lang="en-US" sz="2000" b="1" dirty="0" err="1"/>
              <a:t>Faecal</a:t>
            </a:r>
            <a:r>
              <a:rPr lang="en-US" sz="2000" b="1" dirty="0"/>
              <a:t> Sludge and Septage Management in Urban India</a:t>
            </a:r>
            <a:r>
              <a:rPr lang="en-US" sz="2000" dirty="0"/>
              <a:t>. New Delhi: NIUA; 2020.</a:t>
            </a:r>
          </a:p>
          <a:p>
            <a:pPr>
              <a:buFont typeface="Wingdings" panose="05000000000000000000" pitchFamily="2" charset="2"/>
              <a:buChar char="§"/>
            </a:pPr>
            <a:r>
              <a:rPr lang="en-US" sz="2000" dirty="0"/>
              <a:t>World Health Organization (WHO), UNICEF. </a:t>
            </a:r>
            <a:r>
              <a:rPr lang="en-US" sz="2000" b="1" dirty="0"/>
              <a:t>Progress on Household Drinking Water, Sanitation and Hygiene 2019</a:t>
            </a:r>
            <a:r>
              <a:rPr lang="en-US" sz="2000" dirty="0"/>
              <a:t>. Geneva: WHO and UNICEF; 2019.</a:t>
            </a:r>
          </a:p>
          <a:p>
            <a:pPr>
              <a:buFont typeface="Wingdings" panose="05000000000000000000" pitchFamily="2" charset="2"/>
              <a:buChar char="§"/>
            </a:pPr>
            <a:r>
              <a:rPr lang="en-US" sz="2000" dirty="0"/>
              <a:t>Ministry of Housing and Urban Affairs (</a:t>
            </a:r>
            <a:r>
              <a:rPr lang="en-US" sz="2000" dirty="0" err="1"/>
              <a:t>MoHUA</a:t>
            </a:r>
            <a:r>
              <a:rPr lang="en-US" sz="2000" dirty="0"/>
              <a:t>). </a:t>
            </a:r>
            <a:r>
              <a:rPr lang="en-US" sz="2000" b="1" dirty="0"/>
              <a:t>Advisory on On-site and Off-site Sewage Management</a:t>
            </a:r>
            <a:r>
              <a:rPr lang="en-US" sz="2000" dirty="0"/>
              <a:t>. New Delhi: Government of India; 2021. Available from: https://sbmurban.org/storage/app/media/uploaded-files/advisory-on-onsite-and-offsite-sewage-management.pdf</a:t>
            </a:r>
          </a:p>
          <a:p>
            <a:pPr marL="0" indent="0">
              <a:buNone/>
            </a:pPr>
            <a:endParaRPr lang="en-US" dirty="0"/>
          </a:p>
          <a:p>
            <a:pPr marL="0" indent="0">
              <a:buNone/>
            </a:pPr>
            <a:endParaRPr lang="en-US" dirty="0"/>
          </a:p>
          <a:p>
            <a:pPr marL="0" indent="0">
              <a:buNone/>
            </a:pPr>
            <a:endParaRPr lang="en-US" dirty="0"/>
          </a:p>
          <a:p>
            <a:pPr marL="0" indent="0">
              <a:buNone/>
            </a:pPr>
            <a:endParaRPr lang="en-IN" dirty="0"/>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78B5-4D0F-48A5-AF6C-6BF41009C5F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6A040EF-4D63-9541-138F-EC153F22A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Content Placeholder 2">
            <a:extLst>
              <a:ext uri="{FF2B5EF4-FFF2-40B4-BE49-F238E27FC236}">
                <a16:creationId xmlns:a16="http://schemas.microsoft.com/office/drawing/2014/main" id="{CB6A8A6A-C31E-4168-95CC-86F43D82D8D1}"/>
              </a:ext>
            </a:extLst>
          </p:cNvPr>
          <p:cNvSpPr>
            <a:spLocks noGrp="1"/>
          </p:cNvSpPr>
          <p:nvPr>
            <p:ph idx="1"/>
          </p:nvPr>
        </p:nvSpPr>
        <p:spPr>
          <a:xfrm>
            <a:off x="838200" y="3056949"/>
            <a:ext cx="10840583" cy="4093307"/>
          </a:xfrm>
        </p:spPr>
        <p:txBody>
          <a:bodyPr>
            <a:normAutofit/>
          </a:bodyPr>
          <a:lstStyle/>
          <a:p>
            <a:pPr marL="0" indent="0">
              <a:buNone/>
            </a:pPr>
            <a:r>
              <a:rPr lang="en-US" sz="3200" dirty="0">
                <a:cs typeface="Times New Roman" panose="02020603050405020304" pitchFamily="18" charset="0"/>
              </a:rPr>
              <a:t>Total no. of visits done by the Student: 8</a:t>
            </a:r>
          </a:p>
          <a:p>
            <a:pPr marL="0" indent="0">
              <a:buNone/>
            </a:pPr>
            <a:r>
              <a:rPr lang="en-US" sz="3200" dirty="0">
                <a:cs typeface="Times New Roman" panose="02020603050405020304" pitchFamily="18" charset="0"/>
              </a:rPr>
              <a:t>Activities done by the student:</a:t>
            </a:r>
            <a:r>
              <a:rPr lang="en-US" sz="4000" dirty="0">
                <a:cs typeface="Times New Roman" panose="02020603050405020304" pitchFamily="18" charset="0"/>
              </a:rPr>
              <a:t> </a:t>
            </a:r>
            <a:endParaRPr lang="en-US" sz="3200" dirty="0">
              <a:cs typeface="Times New Roman" panose="02020603050405020304" pitchFamily="18" charset="0"/>
            </a:endParaRPr>
          </a:p>
          <a:p>
            <a:pPr marL="514350" indent="-514350">
              <a:buAutoNum type="arabicPeriod"/>
            </a:pPr>
            <a:r>
              <a:rPr lang="en-US" sz="2400" dirty="0">
                <a:cs typeface="Times New Roman" panose="02020603050405020304" pitchFamily="18" charset="0"/>
              </a:rPr>
              <a:t>Mapping and listing of the area.</a:t>
            </a:r>
          </a:p>
          <a:p>
            <a:pPr marL="514350" indent="-514350">
              <a:buAutoNum type="arabicPeriod"/>
            </a:pPr>
            <a:r>
              <a:rPr lang="en-US" sz="2400" dirty="0">
                <a:cs typeface="Times New Roman" panose="02020603050405020304" pitchFamily="18" charset="0"/>
              </a:rPr>
              <a:t>Interaction with the community and frontline healthcare workers. </a:t>
            </a:r>
          </a:p>
          <a:p>
            <a:pPr marL="514350" indent="-514350">
              <a:buAutoNum type="arabicPeriod"/>
            </a:pPr>
            <a:r>
              <a:rPr lang="en-US" sz="2400" dirty="0">
                <a:cs typeface="Times New Roman" panose="02020603050405020304" pitchFamily="18" charset="0"/>
              </a:rPr>
              <a:t>Conducted IDI with the ASHA on High Risk pregnant women (Group project).</a:t>
            </a:r>
          </a:p>
        </p:txBody>
      </p:sp>
      <p:sp>
        <p:nvSpPr>
          <p:cNvPr id="13" name="Title 1">
            <a:extLst>
              <a:ext uri="{FF2B5EF4-FFF2-40B4-BE49-F238E27FC236}">
                <a16:creationId xmlns:a16="http://schemas.microsoft.com/office/drawing/2014/main" id="{6F98C7EF-ECB1-2AE6-B838-EA4532057D45}"/>
              </a:ext>
            </a:extLst>
          </p:cNvPr>
          <p:cNvSpPr txBox="1">
            <a:spLocks/>
          </p:cNvSpPr>
          <p:nvPr/>
        </p:nvSpPr>
        <p:spPr>
          <a:xfrm>
            <a:off x="551538" y="130260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INVOLVEMENT IN COMMUNITY OUTREACH PROGRAMME (COP) ACTIVITIES</a:t>
            </a:r>
            <a:endParaRPr lang="en-IN" sz="4000" b="1" dirty="0"/>
          </a:p>
        </p:txBody>
      </p:sp>
    </p:spTree>
    <p:extLst>
      <p:ext uri="{BB962C8B-B14F-4D97-AF65-F5344CB8AC3E}">
        <p14:creationId xmlns:p14="http://schemas.microsoft.com/office/powerpoint/2010/main" val="3010019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7915-6F46-E25B-9412-095A7D582F8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9F9CE3A-0204-CDEC-8F76-906E9FEFCC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D32198FB-C418-AC90-022A-271729B5CA02}"/>
              </a:ext>
            </a:extLst>
          </p:cNvPr>
          <p:cNvSpPr txBox="1">
            <a:spLocks/>
          </p:cNvSpPr>
          <p:nvPr/>
        </p:nvSpPr>
        <p:spPr>
          <a:xfrm>
            <a:off x="838200" y="1002294"/>
            <a:ext cx="10515600" cy="1268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KEY LEARNING FROM COP ACTIVITIES</a:t>
            </a:r>
            <a:endParaRPr lang="en-IN" sz="4000" b="1" dirty="0"/>
          </a:p>
        </p:txBody>
      </p:sp>
      <p:sp>
        <p:nvSpPr>
          <p:cNvPr id="3" name="Content Placeholder 2">
            <a:extLst>
              <a:ext uri="{FF2B5EF4-FFF2-40B4-BE49-F238E27FC236}">
                <a16:creationId xmlns:a16="http://schemas.microsoft.com/office/drawing/2014/main" id="{B123FD81-CA0B-D73E-01E0-E5B8CB0126E0}"/>
              </a:ext>
            </a:extLst>
          </p:cNvPr>
          <p:cNvSpPr>
            <a:spLocks noGrp="1"/>
          </p:cNvSpPr>
          <p:nvPr>
            <p:ph idx="1"/>
          </p:nvPr>
        </p:nvSpPr>
        <p:spPr>
          <a:xfrm>
            <a:off x="838200" y="2438401"/>
            <a:ext cx="10515600" cy="4188542"/>
          </a:xfrm>
        </p:spPr>
        <p:txBody>
          <a:bodyPr>
            <a:normAutofit/>
          </a:bodyPr>
          <a:lstStyle/>
          <a:p>
            <a:pPr marL="0" indent="0">
              <a:buNone/>
            </a:pPr>
            <a:r>
              <a:rPr lang="en-US" sz="2400" b="1" dirty="0"/>
              <a:t>1. Interaction with Community &amp; FLHWs</a:t>
            </a:r>
          </a:p>
          <a:p>
            <a:r>
              <a:rPr lang="en-US" sz="2000" dirty="0"/>
              <a:t>Observed field-level challenges</a:t>
            </a:r>
          </a:p>
          <a:p>
            <a:r>
              <a:rPr lang="en-US" sz="2000" dirty="0"/>
              <a:t>Gained clarity on roles of ASHA, ANM, and AWW.</a:t>
            </a:r>
          </a:p>
          <a:p>
            <a:r>
              <a:rPr lang="en-US" sz="2000" dirty="0"/>
              <a:t>Learned community engagement.</a:t>
            </a:r>
          </a:p>
          <a:p>
            <a:pPr marL="0" indent="0">
              <a:buNone/>
            </a:pPr>
            <a:endParaRPr lang="en-US" sz="2000" dirty="0"/>
          </a:p>
          <a:p>
            <a:pPr marL="0" indent="0">
              <a:buNone/>
            </a:pPr>
            <a:r>
              <a:rPr lang="en-US" sz="2400" b="1" dirty="0"/>
              <a:t>2. IDI with ASHA on High-Risk Pregnancies</a:t>
            </a:r>
          </a:p>
          <a:p>
            <a:r>
              <a:rPr lang="en-US" sz="2000" dirty="0"/>
              <a:t>Understood criteria for identifying high-risk pregnancies.</a:t>
            </a:r>
          </a:p>
          <a:p>
            <a:r>
              <a:rPr lang="en-US" sz="2000" dirty="0"/>
              <a:t>Learned about referral and coordination systems.</a:t>
            </a:r>
          </a:p>
          <a:p>
            <a:endParaRPr lang="en-US" sz="1800" dirty="0"/>
          </a:p>
        </p:txBody>
      </p:sp>
    </p:spTree>
    <p:extLst>
      <p:ext uri="{BB962C8B-B14F-4D97-AF65-F5344CB8AC3E}">
        <p14:creationId xmlns:p14="http://schemas.microsoft.com/office/powerpoint/2010/main" val="3640904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130EB-4D58-4BE5-09AE-741BDEBE018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4CDB4FA-6056-CF0B-DA03-AED70ADF0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0C3D07A2-CE40-DDD5-F6D3-8D7C11AFBAF1}"/>
              </a:ext>
            </a:extLst>
          </p:cNvPr>
          <p:cNvSpPr txBox="1">
            <a:spLocks/>
          </p:cNvSpPr>
          <p:nvPr/>
        </p:nvSpPr>
        <p:spPr>
          <a:xfrm>
            <a:off x="838200" y="129277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7" name="Content Placeholder 6">
            <a:extLst>
              <a:ext uri="{FF2B5EF4-FFF2-40B4-BE49-F238E27FC236}">
                <a16:creationId xmlns:a16="http://schemas.microsoft.com/office/drawing/2014/main" id="{8569A7AD-366C-3ABF-CA05-AB1065C675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834" y="2567234"/>
            <a:ext cx="4166522" cy="3789116"/>
          </a:xfrm>
        </p:spPr>
      </p:pic>
      <p:pic>
        <p:nvPicPr>
          <p:cNvPr id="11" name="Picture 10">
            <a:extLst>
              <a:ext uri="{FF2B5EF4-FFF2-40B4-BE49-F238E27FC236}">
                <a16:creationId xmlns:a16="http://schemas.microsoft.com/office/drawing/2014/main" id="{2C07878A-9758-FF03-484B-1101E43000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6357" y="2567234"/>
            <a:ext cx="3615473" cy="3789116"/>
          </a:xfrm>
          <a:prstGeom prst="rect">
            <a:avLst/>
          </a:prstGeom>
        </p:spPr>
      </p:pic>
      <p:pic>
        <p:nvPicPr>
          <p:cNvPr id="2" name="Picture 1">
            <a:extLst>
              <a:ext uri="{FF2B5EF4-FFF2-40B4-BE49-F238E27FC236}">
                <a16:creationId xmlns:a16="http://schemas.microsoft.com/office/drawing/2014/main" id="{F54D89E2-FAE7-A428-DCEC-479ECB5FEE5E}"/>
              </a:ext>
            </a:extLst>
          </p:cNvPr>
          <p:cNvPicPr>
            <a:picLocks noChangeAspect="1"/>
          </p:cNvPicPr>
          <p:nvPr/>
        </p:nvPicPr>
        <p:blipFill>
          <a:blip r:embed="rId5"/>
          <a:stretch>
            <a:fillRect/>
          </a:stretch>
        </p:blipFill>
        <p:spPr>
          <a:xfrm>
            <a:off x="7911831" y="2567234"/>
            <a:ext cx="4202060" cy="3789116"/>
          </a:xfrm>
          <a:prstGeom prst="rect">
            <a:avLst/>
          </a:prstGeom>
        </p:spPr>
      </p:pic>
    </p:spTree>
    <p:extLst>
      <p:ext uri="{BB962C8B-B14F-4D97-AF65-F5344CB8AC3E}">
        <p14:creationId xmlns:p14="http://schemas.microsoft.com/office/powerpoint/2010/main" val="2827723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endParaRPr lang="en-IN" dirty="0"/>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id="{C2C24771-1083-E430-95D8-87F7844D8D96}"/>
              </a:ext>
            </a:extLst>
          </p:cNvPr>
          <p:cNvPicPr>
            <a:picLocks noChangeAspect="1"/>
          </p:cNvPicPr>
          <p:nvPr/>
        </p:nvPicPr>
        <p:blipFill>
          <a:blip r:embed="rId3"/>
          <a:stretch>
            <a:fillRect/>
          </a:stretch>
        </p:blipFill>
        <p:spPr>
          <a:xfrm>
            <a:off x="5414" y="0"/>
            <a:ext cx="12181172" cy="6858000"/>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Content Placeholder 6">
            <a:extLst>
              <a:ext uri="{FF2B5EF4-FFF2-40B4-BE49-F238E27FC236}">
                <a16:creationId xmlns:a16="http://schemas.microsoft.com/office/drawing/2014/main" id="{642013E7-908F-48C2-8A42-F0C8179EB40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411245" y="1396180"/>
            <a:ext cx="3847852" cy="5309420"/>
          </a:xfr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5"/>
            <a:ext cx="10515600" cy="4667250"/>
          </a:xfrm>
        </p:spPr>
        <p:txBody>
          <a:bodyPr>
            <a:normAutofit lnSpcReduction="10000"/>
          </a:bodyPr>
          <a:lstStyle/>
          <a:p>
            <a:r>
              <a:rPr lang="en-US" sz="2400" dirty="0"/>
              <a:t>Liquid waste, including used water from kitchens, bathrooms, and toilets, poses serious health and environmental risks—especially in semi-urban areas. Improper disposal of grey and black water can lead to groundwater contamination, mosquito breeding, and the spread of diseases like diarrhea and typhoid. In this area, most households release wastewater into open drains or soak pits without any form of treatment . Although government programs like the Swachh Bharat Mission–Urban (SBM-U) aim to improve waste and sanitation management across India, areas like Goyla Dairy often remain excluded from effective implementation</a:t>
            </a:r>
            <a:r>
              <a:rPr lang="en-US" sz="2400" b="1" dirty="0"/>
              <a:t>. This study was conducted to evaluate the current status of liquid waste disposal in Goyla Dairy, New Delhi, and assess whether the existing practices align with national sanitation norms. A total of 59 sites were surveyed, and geotagged photographs were collected to document drainage conditions, septic systems, and wastewater overflow, which were then compared with SBM guidelines.</a:t>
            </a:r>
            <a:endParaRPr lang="en-IN" sz="2400" b="1"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2153265"/>
            <a:ext cx="10515600" cy="4023698"/>
          </a:xfrm>
        </p:spPr>
        <p:txBody>
          <a:bodyPr/>
          <a:lstStyle/>
          <a:p>
            <a:pPr lvl="0">
              <a:buFont typeface="Wingdings" panose="05000000000000000000" pitchFamily="2" charset="2"/>
              <a:buChar char="Ø"/>
            </a:pPr>
            <a:r>
              <a:rPr lang="en-IN" dirty="0"/>
              <a:t>To identify whether proper systems like drains are available and working or not.</a:t>
            </a:r>
          </a:p>
          <a:p>
            <a:pPr lvl="0">
              <a:buFont typeface="Wingdings" panose="05000000000000000000" pitchFamily="2" charset="2"/>
              <a:buChar char="Ø"/>
            </a:pPr>
            <a:r>
              <a:rPr lang="en-IN" dirty="0"/>
              <a:t>To check if the current methods of waste water disposal follow the standards and guidelines given by the government (like under Swachh Bharat Mission).</a:t>
            </a:r>
          </a:p>
          <a:p>
            <a:pPr lvl="0">
              <a:buFont typeface="Wingdings" panose="05000000000000000000" pitchFamily="2" charset="2"/>
              <a:buChar char="Ø"/>
            </a:pPr>
            <a:r>
              <a:rPr lang="en-IN" dirty="0"/>
              <a:t>To document the problems seen during field visits and collect visual evidence (photos) of drains and wastewater sources.</a:t>
            </a:r>
          </a:p>
          <a:p>
            <a:endParaRPr lang="en-IN" dirty="0"/>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825624"/>
            <a:ext cx="10515600" cy="5032375"/>
          </a:xfrm>
        </p:spPr>
        <p:txBody>
          <a:bodyPr>
            <a:normAutofit/>
          </a:bodyPr>
          <a:lstStyle/>
          <a:p>
            <a:r>
              <a:rPr lang="en-US" b="1" dirty="0"/>
              <a:t>Study Design: </a:t>
            </a:r>
            <a:r>
              <a:rPr lang="en-IN" sz="2400" dirty="0"/>
              <a:t>The study followed a Cross-sectional observational design.</a:t>
            </a:r>
          </a:p>
          <a:p>
            <a:r>
              <a:rPr lang="en-IN" b="1" dirty="0"/>
              <a:t>Study Area: </a:t>
            </a:r>
            <a:r>
              <a:rPr lang="en-IN" sz="2400" dirty="0"/>
              <a:t>The study was conducted in Goyla Dairy, a semi-urban locality located in the South-West District of New Delhi. </a:t>
            </a:r>
          </a:p>
          <a:p>
            <a:r>
              <a:rPr lang="en-IN" b="1" dirty="0"/>
              <a:t>Sample Size: </a:t>
            </a:r>
            <a:r>
              <a:rPr lang="en-US" sz="2400" dirty="0"/>
              <a:t>59 sites were selected where used water was seen coming from houses or public areas into drains.</a:t>
            </a:r>
            <a:endParaRPr lang="en-IN" sz="2400" dirty="0"/>
          </a:p>
          <a:p>
            <a:r>
              <a:rPr lang="en-IN" b="1" dirty="0"/>
              <a:t>Sampling Method: </a:t>
            </a:r>
            <a:r>
              <a:rPr lang="en-IN" sz="2400" dirty="0"/>
              <a:t>Purposive sampling method</a:t>
            </a:r>
            <a:r>
              <a:rPr lang="en-IN" dirty="0"/>
              <a:t>.</a:t>
            </a:r>
          </a:p>
          <a:p>
            <a:r>
              <a:rPr lang="en-IN" b="1" dirty="0"/>
              <a:t>Data Collection Methods: </a:t>
            </a:r>
            <a:r>
              <a:rPr lang="en-US" sz="2400" dirty="0"/>
              <a:t>59 geotagged photos were taken using a mobile phone.</a:t>
            </a:r>
            <a:endParaRPr lang="en-IN" sz="2400" dirty="0"/>
          </a:p>
          <a:p>
            <a:endParaRPr lang="en-IN" sz="2000" dirty="0"/>
          </a:p>
          <a:p>
            <a:endParaRPr lang="en-IN" sz="1200" dirty="0"/>
          </a:p>
          <a:p>
            <a:endParaRPr lang="en-IN" sz="1400" dirty="0"/>
          </a:p>
          <a:p>
            <a:endParaRPr lang="en-IN" sz="2400"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(1/3)</a:t>
            </a:r>
          </a:p>
        </p:txBody>
      </p:sp>
      <p:pic>
        <p:nvPicPr>
          <p:cNvPr id="8" name="Content Placeholder 7">
            <a:extLst>
              <a:ext uri="{FF2B5EF4-FFF2-40B4-BE49-F238E27FC236}">
                <a16:creationId xmlns:a16="http://schemas.microsoft.com/office/drawing/2014/main" id="{34964026-0A92-BDA7-4941-209C0BF75E6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814" y="1634084"/>
            <a:ext cx="11867534" cy="5087391"/>
          </a:xfrm>
        </p:spPr>
      </p:pic>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(2/3)</a:t>
            </a:r>
          </a:p>
        </p:txBody>
      </p:sp>
      <p:pic>
        <p:nvPicPr>
          <p:cNvPr id="8" name="Content Placeholder 7">
            <a:extLst>
              <a:ext uri="{FF2B5EF4-FFF2-40B4-BE49-F238E27FC236}">
                <a16:creationId xmlns:a16="http://schemas.microsoft.com/office/drawing/2014/main" id="{E92EE914-58C1-E7C3-77CA-943C9B55AF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5706" y="1865056"/>
            <a:ext cx="3647364" cy="4627818"/>
          </a:xfrm>
        </p:spPr>
      </p:pic>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 name="Picture 9">
            <a:extLst>
              <a:ext uri="{FF2B5EF4-FFF2-40B4-BE49-F238E27FC236}">
                <a16:creationId xmlns:a16="http://schemas.microsoft.com/office/drawing/2014/main" id="{3AF2A346-37CC-3581-116F-7494997CEF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070" y="1865054"/>
            <a:ext cx="3978327" cy="4627819"/>
          </a:xfrm>
          <a:prstGeom prst="rect">
            <a:avLst/>
          </a:prstGeom>
        </p:spPr>
      </p:pic>
      <p:pic>
        <p:nvPicPr>
          <p:cNvPr id="12" name="Picture 11">
            <a:extLst>
              <a:ext uri="{FF2B5EF4-FFF2-40B4-BE49-F238E27FC236}">
                <a16:creationId xmlns:a16="http://schemas.microsoft.com/office/drawing/2014/main" id="{25EE4310-9D43-CC9D-01CA-BD3C1C06FD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01397" y="1865054"/>
            <a:ext cx="4103895" cy="4627819"/>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F8DCB10-98C9-9791-2157-F3E3C803CE5D}"/>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18DBAFB3-FE8A-8ED7-48EC-002060CA3022}"/>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5" name="Picture 4">
            <a:extLst>
              <a:ext uri="{FF2B5EF4-FFF2-40B4-BE49-F238E27FC236}">
                <a16:creationId xmlns:a16="http://schemas.microsoft.com/office/drawing/2014/main" id="{4299A52D-2083-4C62-97AB-9553502204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666"/>
            <a:ext cx="3057218" cy="3394586"/>
          </a:xfrm>
          <a:prstGeom prst="rect">
            <a:avLst/>
          </a:prstGeom>
        </p:spPr>
      </p:pic>
      <p:pic>
        <p:nvPicPr>
          <p:cNvPr id="7" name="Picture 6">
            <a:extLst>
              <a:ext uri="{FF2B5EF4-FFF2-40B4-BE49-F238E27FC236}">
                <a16:creationId xmlns:a16="http://schemas.microsoft.com/office/drawing/2014/main" id="{F10DBCDF-DE4A-2775-C022-6D42068EB4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7218" y="-19667"/>
            <a:ext cx="2945376" cy="3394587"/>
          </a:xfrm>
          <a:prstGeom prst="rect">
            <a:avLst/>
          </a:prstGeom>
        </p:spPr>
      </p:pic>
      <p:pic>
        <p:nvPicPr>
          <p:cNvPr id="9" name="Picture 8">
            <a:extLst>
              <a:ext uri="{FF2B5EF4-FFF2-40B4-BE49-F238E27FC236}">
                <a16:creationId xmlns:a16="http://schemas.microsoft.com/office/drawing/2014/main" id="{09B73739-58BB-14C3-265E-ADD48C09B6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2594" y="-19666"/>
            <a:ext cx="3094703" cy="3394587"/>
          </a:xfrm>
          <a:prstGeom prst="rect">
            <a:avLst/>
          </a:prstGeom>
        </p:spPr>
      </p:pic>
      <p:pic>
        <p:nvPicPr>
          <p:cNvPr id="11" name="Picture 10">
            <a:extLst>
              <a:ext uri="{FF2B5EF4-FFF2-40B4-BE49-F238E27FC236}">
                <a16:creationId xmlns:a16="http://schemas.microsoft.com/office/drawing/2014/main" id="{998D8C30-1B83-324E-19F3-B236EAD2A2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7297" y="-19667"/>
            <a:ext cx="3094703" cy="3394587"/>
          </a:xfrm>
          <a:prstGeom prst="rect">
            <a:avLst/>
          </a:prstGeom>
        </p:spPr>
      </p:pic>
      <p:pic>
        <p:nvPicPr>
          <p:cNvPr id="13" name="Picture 12">
            <a:extLst>
              <a:ext uri="{FF2B5EF4-FFF2-40B4-BE49-F238E27FC236}">
                <a16:creationId xmlns:a16="http://schemas.microsoft.com/office/drawing/2014/main" id="{2B7B8FFE-8827-8647-9386-1B2AC88D7E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3374920"/>
            <a:ext cx="3057217" cy="3483080"/>
          </a:xfrm>
          <a:prstGeom prst="rect">
            <a:avLst/>
          </a:prstGeom>
        </p:spPr>
      </p:pic>
      <p:pic>
        <p:nvPicPr>
          <p:cNvPr id="15" name="Picture 14">
            <a:extLst>
              <a:ext uri="{FF2B5EF4-FFF2-40B4-BE49-F238E27FC236}">
                <a16:creationId xmlns:a16="http://schemas.microsoft.com/office/drawing/2014/main" id="{212C8633-09A8-A98D-EC96-C0EAD8E791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57216" y="3374920"/>
            <a:ext cx="2945376" cy="3483080"/>
          </a:xfrm>
          <a:prstGeom prst="rect">
            <a:avLst/>
          </a:prstGeom>
        </p:spPr>
      </p:pic>
      <p:pic>
        <p:nvPicPr>
          <p:cNvPr id="17" name="Picture 16">
            <a:extLst>
              <a:ext uri="{FF2B5EF4-FFF2-40B4-BE49-F238E27FC236}">
                <a16:creationId xmlns:a16="http://schemas.microsoft.com/office/drawing/2014/main" id="{1932E317-7C83-36F4-EA86-E3197D6F7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02592" y="3374919"/>
            <a:ext cx="3094702" cy="3483081"/>
          </a:xfrm>
          <a:prstGeom prst="rect">
            <a:avLst/>
          </a:prstGeom>
        </p:spPr>
      </p:pic>
      <p:pic>
        <p:nvPicPr>
          <p:cNvPr id="19" name="Picture 18">
            <a:extLst>
              <a:ext uri="{FF2B5EF4-FFF2-40B4-BE49-F238E27FC236}">
                <a16:creationId xmlns:a16="http://schemas.microsoft.com/office/drawing/2014/main" id="{52FED769-D7CA-8C36-3FF8-083B0B2EAE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77630" y="3370008"/>
            <a:ext cx="3137107" cy="3483082"/>
          </a:xfrm>
          <a:prstGeom prst="rect">
            <a:avLst/>
          </a:prstGeom>
        </p:spPr>
      </p:pic>
    </p:spTree>
    <p:extLst>
      <p:ext uri="{BB962C8B-B14F-4D97-AF65-F5344CB8AC3E}">
        <p14:creationId xmlns:p14="http://schemas.microsoft.com/office/powerpoint/2010/main" val="2148183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551BC9C-A404-07A9-5AE3-8505F69BBF28}"/>
              </a:ext>
            </a:extLst>
          </p:cNvPr>
          <p:cNvSpPr>
            <a:spLocks noGrp="1"/>
          </p:cNvSpPr>
          <p:nvPr>
            <p:ph type="ftr" sz="quarter" idx="11"/>
          </p:nvPr>
        </p:nvSpPr>
        <p:spPr/>
        <p:txBody>
          <a:bodyPr/>
          <a:lstStyle/>
          <a:p>
            <a:r>
              <a:rPr lang="en-US"/>
              <a:t>You are not allowed to add slides to this presentation</a:t>
            </a:r>
            <a:endParaRPr lang="en-IN"/>
          </a:p>
        </p:txBody>
      </p:sp>
      <p:sp>
        <p:nvSpPr>
          <p:cNvPr id="3" name="Slide Number Placeholder 2">
            <a:extLst>
              <a:ext uri="{FF2B5EF4-FFF2-40B4-BE49-F238E27FC236}">
                <a16:creationId xmlns:a16="http://schemas.microsoft.com/office/drawing/2014/main" id="{7C91EA96-E658-E412-4DC0-47D2071F2EA7}"/>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5" name="Picture 4">
            <a:extLst>
              <a:ext uri="{FF2B5EF4-FFF2-40B4-BE49-F238E27FC236}">
                <a16:creationId xmlns:a16="http://schemas.microsoft.com/office/drawing/2014/main" id="{BDB53ACA-BC54-4017-92AF-76FBED140F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837221" cy="3429000"/>
          </a:xfrm>
          <a:prstGeom prst="rect">
            <a:avLst/>
          </a:prstGeom>
        </p:spPr>
      </p:pic>
      <p:pic>
        <p:nvPicPr>
          <p:cNvPr id="7" name="Picture 6">
            <a:extLst>
              <a:ext uri="{FF2B5EF4-FFF2-40B4-BE49-F238E27FC236}">
                <a16:creationId xmlns:a16="http://schemas.microsoft.com/office/drawing/2014/main" id="{E300DDD3-C8E7-8700-1A4A-2D9BC8B61B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7221" y="0"/>
            <a:ext cx="3063363" cy="3429000"/>
          </a:xfrm>
          <a:prstGeom prst="rect">
            <a:avLst/>
          </a:prstGeom>
        </p:spPr>
      </p:pic>
      <p:pic>
        <p:nvPicPr>
          <p:cNvPr id="9" name="Picture 8">
            <a:extLst>
              <a:ext uri="{FF2B5EF4-FFF2-40B4-BE49-F238E27FC236}">
                <a16:creationId xmlns:a16="http://schemas.microsoft.com/office/drawing/2014/main" id="{198FD182-60A6-352D-5A77-12CF45813A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0584" y="0"/>
            <a:ext cx="3233584" cy="3429000"/>
          </a:xfrm>
          <a:prstGeom prst="rect">
            <a:avLst/>
          </a:prstGeom>
        </p:spPr>
      </p:pic>
      <p:pic>
        <p:nvPicPr>
          <p:cNvPr id="11" name="Picture 10">
            <a:extLst>
              <a:ext uri="{FF2B5EF4-FFF2-40B4-BE49-F238E27FC236}">
                <a16:creationId xmlns:a16="http://schemas.microsoft.com/office/drawing/2014/main" id="{E10F9184-2C24-9D80-63F5-C6C3CCABDF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34168" y="0"/>
            <a:ext cx="3057832" cy="3429000"/>
          </a:xfrm>
          <a:prstGeom prst="rect">
            <a:avLst/>
          </a:prstGeom>
        </p:spPr>
      </p:pic>
      <p:pic>
        <p:nvPicPr>
          <p:cNvPr id="13" name="Picture 12">
            <a:extLst>
              <a:ext uri="{FF2B5EF4-FFF2-40B4-BE49-F238E27FC236}">
                <a16:creationId xmlns:a16="http://schemas.microsoft.com/office/drawing/2014/main" id="{2EF74924-88D4-92CC-BEDE-9E675EAD96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5" y="3429000"/>
            <a:ext cx="2800350" cy="3429000"/>
          </a:xfrm>
          <a:prstGeom prst="rect">
            <a:avLst/>
          </a:prstGeom>
        </p:spPr>
      </p:pic>
      <p:pic>
        <p:nvPicPr>
          <p:cNvPr id="15" name="Picture 14">
            <a:extLst>
              <a:ext uri="{FF2B5EF4-FFF2-40B4-BE49-F238E27FC236}">
                <a16:creationId xmlns:a16="http://schemas.microsoft.com/office/drawing/2014/main" id="{B29A7EFD-AA45-4539-87A6-1C8275449B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07724" y="3429000"/>
            <a:ext cx="3092859" cy="3429000"/>
          </a:xfrm>
          <a:prstGeom prst="rect">
            <a:avLst/>
          </a:prstGeom>
        </p:spPr>
      </p:pic>
      <p:pic>
        <p:nvPicPr>
          <p:cNvPr id="17" name="Picture 16">
            <a:extLst>
              <a:ext uri="{FF2B5EF4-FFF2-40B4-BE49-F238E27FC236}">
                <a16:creationId xmlns:a16="http://schemas.microsoft.com/office/drawing/2014/main" id="{214937A4-A632-0CDE-74E7-FE12104672C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00582" y="3429000"/>
            <a:ext cx="3233585" cy="3429000"/>
          </a:xfrm>
          <a:prstGeom prst="rect">
            <a:avLst/>
          </a:prstGeom>
        </p:spPr>
      </p:pic>
      <p:pic>
        <p:nvPicPr>
          <p:cNvPr id="19" name="Picture 18">
            <a:extLst>
              <a:ext uri="{FF2B5EF4-FFF2-40B4-BE49-F238E27FC236}">
                <a16:creationId xmlns:a16="http://schemas.microsoft.com/office/drawing/2014/main" id="{7C7FBA5D-32C5-A9A9-25FC-4D5A2D7AC72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01598" y="3428999"/>
            <a:ext cx="3092859" cy="3428999"/>
          </a:xfrm>
          <a:prstGeom prst="rect">
            <a:avLst/>
          </a:prstGeom>
        </p:spPr>
      </p:pic>
    </p:spTree>
    <p:extLst>
      <p:ext uri="{BB962C8B-B14F-4D97-AF65-F5344CB8AC3E}">
        <p14:creationId xmlns:p14="http://schemas.microsoft.com/office/powerpoint/2010/main" val="11441413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2054</TotalTime>
  <Words>1198</Words>
  <Application>Microsoft Office PowerPoint</Application>
  <PresentationFormat>Widescreen</PresentationFormat>
  <Paragraphs>111</Paragraphs>
  <Slides>18</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Inter</vt:lpstr>
      <vt:lpstr>Times New Roman</vt:lpstr>
      <vt:lpstr>Wingdings</vt:lpstr>
      <vt:lpstr>Office Theme</vt:lpstr>
      <vt:lpstr>Assessment and Observational Study of Waste Disposal in a Semi-Urban Area of Goyla Dairy (Delhi NCR) </vt:lpstr>
      <vt:lpstr>Mentor Approval</vt:lpstr>
      <vt:lpstr>Introduction </vt:lpstr>
      <vt:lpstr>Objectives of Your Study</vt:lpstr>
      <vt:lpstr>Methodology (1/2)</vt:lpstr>
      <vt:lpstr>Results (1/3)</vt:lpstr>
      <vt:lpstr>Results (2/3)</vt:lpstr>
      <vt:lpstr>PowerPoint Presentation</vt:lpstr>
      <vt:lpstr>PowerPoint Presentation</vt:lpstr>
      <vt:lpstr>PowerPoint Presentation</vt:lpstr>
      <vt:lpstr>PowerPoint Presentation</vt:lpstr>
      <vt:lpstr>PowerPoint Presentation</vt:lpstr>
      <vt:lpstr>Recommendations</vt:lpstr>
      <vt:lpstr>References </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Akhil Saraswat</cp:lastModifiedBy>
  <cp:revision>29</cp:revision>
  <dcterms:created xsi:type="dcterms:W3CDTF">2022-05-20T15:11:38Z</dcterms:created>
  <dcterms:modified xsi:type="dcterms:W3CDTF">2025-06-26T10:31:39Z</dcterms:modified>
</cp:coreProperties>
</file>