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8" r:id="rId2"/>
    <p:sldId id="274" r:id="rId3"/>
    <p:sldId id="258" r:id="rId4"/>
    <p:sldId id="285" r:id="rId5"/>
    <p:sldId id="286" r:id="rId6"/>
    <p:sldId id="279" r:id="rId7"/>
    <p:sldId id="278" r:id="rId8"/>
    <p:sldId id="259" r:id="rId9"/>
    <p:sldId id="284" r:id="rId10"/>
    <p:sldId id="262" r:id="rId11"/>
    <p:sldId id="280" r:id="rId12"/>
    <p:sldId id="263" r:id="rId13"/>
    <p:sldId id="265" r:id="rId14"/>
    <p:sldId id="281" r:id="rId15"/>
    <p:sldId id="275" r:id="rId16"/>
    <p:sldId id="267" r:id="rId17"/>
    <p:sldId id="273" r:id="rId18"/>
    <p:sldId id="270" r:id="rId19"/>
    <p:sldId id="276" r:id="rId20"/>
    <p:sldId id="282"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FC6"/>
    <a:srgbClr val="42AFB6"/>
    <a:srgbClr val="4472C4"/>
    <a:srgbClr val="535335"/>
    <a:srgbClr val="ED7D31"/>
    <a:srgbClr val="FCB414"/>
    <a:srgbClr val="968946"/>
    <a:srgbClr val="E3DDAA"/>
    <a:srgbClr val="B26C06"/>
    <a:srgbClr val="CB1B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754" y="-14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dmin\Downloads\Personality%20Questionnaire%20Scoring%20sheet%20(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dmin\Downloads\Personality%20Questionnaire%20Scoring%20sheet%20(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Sheet1!$A$1:$E$1</c:f>
              <c:strCache>
                <c:ptCount val="5"/>
                <c:pt idx="0">
                  <c:v>Extroversion [E]</c:v>
                </c:pt>
                <c:pt idx="1">
                  <c:v>Agreeableness [A]</c:v>
                </c:pt>
                <c:pt idx="2">
                  <c:v>Conscientiousness [C]</c:v>
                </c:pt>
                <c:pt idx="3">
                  <c:v>Neuroticism [N]</c:v>
                </c:pt>
                <c:pt idx="4">
                  <c:v>Openness to Experience [O]</c:v>
                </c:pt>
              </c:strCache>
            </c:strRef>
          </c:cat>
          <c:val>
            <c:numRef>
              <c:f>Sheet1!$A$2:$E$2</c:f>
              <c:numCache>
                <c:formatCode>0.0</c:formatCode>
                <c:ptCount val="5"/>
                <c:pt idx="0">
                  <c:v>22.841269841269842</c:v>
                </c:pt>
                <c:pt idx="1">
                  <c:v>29.587301587301589</c:v>
                </c:pt>
                <c:pt idx="2">
                  <c:v>34.253968253968253</c:v>
                </c:pt>
                <c:pt idx="3">
                  <c:v>24.80952380952381</c:v>
                </c:pt>
                <c:pt idx="4">
                  <c:v>28.206349206349206</c:v>
                </c:pt>
              </c:numCache>
            </c:numRef>
          </c:val>
          <c:extLst xmlns:c16r2="http://schemas.microsoft.com/office/drawing/2015/06/chart">
            <c:ext xmlns:c16="http://schemas.microsoft.com/office/drawing/2014/chart" uri="{C3380CC4-5D6E-409C-BE32-E72D297353CC}">
              <c16:uniqueId val="{00000000-F3D6-4CE4-97CB-5E7E023633C1}"/>
            </c:ext>
          </c:extLst>
        </c:ser>
        <c:dLbls>
          <c:showLegendKey val="0"/>
          <c:showVal val="0"/>
          <c:showCatName val="0"/>
          <c:showSerName val="0"/>
          <c:showPercent val="0"/>
          <c:showBubbleSize val="0"/>
        </c:dLbls>
        <c:gapWidth val="150"/>
        <c:axId val="192167936"/>
        <c:axId val="192169472"/>
      </c:barChart>
      <c:catAx>
        <c:axId val="192167936"/>
        <c:scaling>
          <c:orientation val="minMax"/>
        </c:scaling>
        <c:delete val="0"/>
        <c:axPos val="b"/>
        <c:numFmt formatCode="General" sourceLinked="0"/>
        <c:majorTickMark val="out"/>
        <c:minorTickMark val="none"/>
        <c:tickLblPos val="nextTo"/>
        <c:crossAx val="192169472"/>
        <c:crosses val="autoZero"/>
        <c:auto val="1"/>
        <c:lblAlgn val="ctr"/>
        <c:lblOffset val="100"/>
        <c:noMultiLvlLbl val="0"/>
      </c:catAx>
      <c:valAx>
        <c:axId val="192169472"/>
        <c:scaling>
          <c:orientation val="minMax"/>
        </c:scaling>
        <c:delete val="0"/>
        <c:axPos val="l"/>
        <c:majorGridlines/>
        <c:numFmt formatCode="0.0" sourceLinked="1"/>
        <c:majorTickMark val="out"/>
        <c:minorTickMark val="none"/>
        <c:tickLblPos val="nextTo"/>
        <c:crossAx val="192167936"/>
        <c:crosses val="autoZero"/>
        <c:crossBetween val="between"/>
      </c:valAx>
    </c:plotArea>
    <c:plotVisOnly val="1"/>
    <c:dispBlanksAs val="gap"/>
    <c:showDLblsOverMax val="0"/>
  </c:chart>
  <c:txPr>
    <a:bodyPr/>
    <a:lstStyle/>
    <a:p>
      <a:pPr>
        <a:defRPr sz="1100" b="1">
          <a:latin typeface="Times New Roman" pitchFamily="18" charset="0"/>
          <a:cs typeface="Times New Roman" pitchFamily="18"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'Sheet4 (4)'!$B$2</c:f>
              <c:strCache>
                <c:ptCount val="1"/>
                <c:pt idx="0">
                  <c:v>Employees</c:v>
                </c:pt>
              </c:strCache>
            </c:strRef>
          </c:tx>
          <c:spPr>
            <a:ln w="19050">
              <a:noFill/>
            </a:ln>
          </c:spPr>
          <c:xVal>
            <c:numRef>
              <c:f>'Sheet4 (4)'!$A$3:$A$65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(4)'!$B$3:$B$65</c:f>
              <c:numCache>
                <c:formatCode>General</c:formatCode>
                <c:ptCount val="63"/>
                <c:pt idx="0">
                  <c:v>25</c:v>
                </c:pt>
                <c:pt idx="1">
                  <c:v>33</c:v>
                </c:pt>
                <c:pt idx="2">
                  <c:v>21</c:v>
                </c:pt>
                <c:pt idx="3">
                  <c:v>21</c:v>
                </c:pt>
                <c:pt idx="4">
                  <c:v>23</c:v>
                </c:pt>
                <c:pt idx="5">
                  <c:v>22</c:v>
                </c:pt>
                <c:pt idx="6">
                  <c:v>25</c:v>
                </c:pt>
                <c:pt idx="7">
                  <c:v>26</c:v>
                </c:pt>
                <c:pt idx="8">
                  <c:v>22</c:v>
                </c:pt>
                <c:pt idx="9">
                  <c:v>30</c:v>
                </c:pt>
                <c:pt idx="10">
                  <c:v>24</c:v>
                </c:pt>
                <c:pt idx="11">
                  <c:v>23</c:v>
                </c:pt>
                <c:pt idx="12">
                  <c:v>21</c:v>
                </c:pt>
                <c:pt idx="13">
                  <c:v>30</c:v>
                </c:pt>
                <c:pt idx="14">
                  <c:v>23</c:v>
                </c:pt>
                <c:pt idx="15">
                  <c:v>28</c:v>
                </c:pt>
                <c:pt idx="16">
                  <c:v>15</c:v>
                </c:pt>
                <c:pt idx="17">
                  <c:v>26</c:v>
                </c:pt>
                <c:pt idx="18">
                  <c:v>29</c:v>
                </c:pt>
                <c:pt idx="19">
                  <c:v>24</c:v>
                </c:pt>
                <c:pt idx="20">
                  <c:v>22</c:v>
                </c:pt>
                <c:pt idx="21">
                  <c:v>28</c:v>
                </c:pt>
                <c:pt idx="22">
                  <c:v>18</c:v>
                </c:pt>
                <c:pt idx="23">
                  <c:v>26</c:v>
                </c:pt>
                <c:pt idx="24">
                  <c:v>22</c:v>
                </c:pt>
                <c:pt idx="25">
                  <c:v>30</c:v>
                </c:pt>
                <c:pt idx="26">
                  <c:v>28</c:v>
                </c:pt>
                <c:pt idx="27">
                  <c:v>27</c:v>
                </c:pt>
                <c:pt idx="28">
                  <c:v>22</c:v>
                </c:pt>
                <c:pt idx="29">
                  <c:v>24</c:v>
                </c:pt>
                <c:pt idx="30">
                  <c:v>25</c:v>
                </c:pt>
                <c:pt idx="31">
                  <c:v>21</c:v>
                </c:pt>
                <c:pt idx="32">
                  <c:v>27</c:v>
                </c:pt>
                <c:pt idx="33">
                  <c:v>23</c:v>
                </c:pt>
                <c:pt idx="34">
                  <c:v>21</c:v>
                </c:pt>
                <c:pt idx="35">
                  <c:v>19</c:v>
                </c:pt>
                <c:pt idx="36">
                  <c:v>28</c:v>
                </c:pt>
                <c:pt idx="37">
                  <c:v>31</c:v>
                </c:pt>
                <c:pt idx="38">
                  <c:v>17</c:v>
                </c:pt>
                <c:pt idx="39">
                  <c:v>10</c:v>
                </c:pt>
                <c:pt idx="40">
                  <c:v>18</c:v>
                </c:pt>
                <c:pt idx="41">
                  <c:v>25</c:v>
                </c:pt>
                <c:pt idx="42">
                  <c:v>31</c:v>
                </c:pt>
                <c:pt idx="43">
                  <c:v>34</c:v>
                </c:pt>
                <c:pt idx="44">
                  <c:v>27</c:v>
                </c:pt>
                <c:pt idx="45">
                  <c:v>28</c:v>
                </c:pt>
                <c:pt idx="46">
                  <c:v>26</c:v>
                </c:pt>
                <c:pt idx="47">
                  <c:v>23</c:v>
                </c:pt>
                <c:pt idx="48">
                  <c:v>27</c:v>
                </c:pt>
                <c:pt idx="49">
                  <c:v>28</c:v>
                </c:pt>
                <c:pt idx="50">
                  <c:v>31</c:v>
                </c:pt>
                <c:pt idx="51">
                  <c:v>15</c:v>
                </c:pt>
                <c:pt idx="52">
                  <c:v>32</c:v>
                </c:pt>
                <c:pt idx="53">
                  <c:v>28</c:v>
                </c:pt>
                <c:pt idx="54">
                  <c:v>26</c:v>
                </c:pt>
                <c:pt idx="55">
                  <c:v>26</c:v>
                </c:pt>
                <c:pt idx="56">
                  <c:v>26</c:v>
                </c:pt>
                <c:pt idx="57">
                  <c:v>26</c:v>
                </c:pt>
                <c:pt idx="58">
                  <c:v>21</c:v>
                </c:pt>
                <c:pt idx="59">
                  <c:v>26</c:v>
                </c:pt>
                <c:pt idx="60">
                  <c:v>21</c:v>
                </c:pt>
                <c:pt idx="61">
                  <c:v>29</c:v>
                </c:pt>
                <c:pt idx="62">
                  <c:v>29</c:v>
                </c:pt>
              </c:numCache>
            </c:numRef>
          </c:yVal>
          <c:smooth val="0"/>
          <c:extLst xmlns:c16r2="http://schemas.microsoft.com/office/drawing/2015/06/chart">
            <c:ext xmlns:c16="http://schemas.microsoft.com/office/drawing/2014/chart" uri="{C3380CC4-5D6E-409C-BE32-E72D297353CC}">
              <c16:uniqueId val="{00000000-D96A-404D-A19E-D5134F59799F}"/>
            </c:ext>
          </c:extLst>
        </c:ser>
        <c:ser>
          <c:idx val="1"/>
          <c:order val="1"/>
          <c:tx>
            <c:strRef>
              <c:f>'Sheet4 (4)'!$C$2</c:f>
              <c:strCache>
                <c:ptCount val="1"/>
                <c:pt idx="0">
                  <c:v>New Joinees</c:v>
                </c:pt>
              </c:strCache>
            </c:strRef>
          </c:tx>
          <c:spPr>
            <a:ln w="19050">
              <a:noFill/>
            </a:ln>
          </c:spPr>
          <c:xVal>
            <c:numRef>
              <c:f>'Sheet4 (4)'!$A$3:$A$65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(4)'!$C$3:$C$65</c:f>
              <c:numCache>
                <c:formatCode>General</c:formatCode>
                <c:ptCount val="63"/>
                <c:pt idx="0">
                  <c:v>16</c:v>
                </c:pt>
                <c:pt idx="1">
                  <c:v>19</c:v>
                </c:pt>
                <c:pt idx="2">
                  <c:v>28</c:v>
                </c:pt>
                <c:pt idx="3">
                  <c:v>25</c:v>
                </c:pt>
                <c:pt idx="4">
                  <c:v>17</c:v>
                </c:pt>
                <c:pt idx="5">
                  <c:v>16</c:v>
                </c:pt>
                <c:pt idx="6">
                  <c:v>28</c:v>
                </c:pt>
                <c:pt idx="7">
                  <c:v>34</c:v>
                </c:pt>
                <c:pt idx="8">
                  <c:v>33</c:v>
                </c:pt>
                <c:pt idx="9">
                  <c:v>32</c:v>
                </c:pt>
                <c:pt idx="10">
                  <c:v>11</c:v>
                </c:pt>
                <c:pt idx="11">
                  <c:v>21</c:v>
                </c:pt>
                <c:pt idx="12">
                  <c:v>15</c:v>
                </c:pt>
                <c:pt idx="13">
                  <c:v>21</c:v>
                </c:pt>
                <c:pt idx="14">
                  <c:v>28</c:v>
                </c:pt>
                <c:pt idx="15">
                  <c:v>19</c:v>
                </c:pt>
                <c:pt idx="16">
                  <c:v>26</c:v>
                </c:pt>
                <c:pt idx="17">
                  <c:v>20</c:v>
                </c:pt>
                <c:pt idx="18">
                  <c:v>24</c:v>
                </c:pt>
                <c:pt idx="19">
                  <c:v>31</c:v>
                </c:pt>
                <c:pt idx="20">
                  <c:v>24</c:v>
                </c:pt>
                <c:pt idx="21">
                  <c:v>20</c:v>
                </c:pt>
                <c:pt idx="22">
                  <c:v>26</c:v>
                </c:pt>
                <c:pt idx="23">
                  <c:v>32</c:v>
                </c:pt>
                <c:pt idx="24">
                  <c:v>33</c:v>
                </c:pt>
                <c:pt idx="25">
                  <c:v>34</c:v>
                </c:pt>
                <c:pt idx="26">
                  <c:v>35</c:v>
                </c:pt>
                <c:pt idx="27">
                  <c:v>30</c:v>
                </c:pt>
                <c:pt idx="28">
                  <c:v>31</c:v>
                </c:pt>
              </c:numCache>
            </c:numRef>
          </c:yVal>
          <c:smooth val="0"/>
          <c:extLst xmlns:c16r2="http://schemas.microsoft.com/office/drawing/2015/06/chart">
            <c:ext xmlns:c16="http://schemas.microsoft.com/office/drawing/2014/chart" uri="{C3380CC4-5D6E-409C-BE32-E72D297353CC}">
              <c16:uniqueId val="{00000001-D96A-404D-A19E-D5134F59799F}"/>
            </c:ext>
          </c:extLst>
        </c:ser>
        <c:dLbls>
          <c:showLegendKey val="0"/>
          <c:showVal val="0"/>
          <c:showCatName val="0"/>
          <c:showSerName val="0"/>
          <c:showPercent val="0"/>
          <c:showBubbleSize val="0"/>
        </c:dLbls>
        <c:axId val="192335872"/>
        <c:axId val="192337408"/>
      </c:scatterChart>
      <c:valAx>
        <c:axId val="192335872"/>
        <c:scaling>
          <c:orientation val="minMax"/>
        </c:scaling>
        <c:delete val="0"/>
        <c:axPos val="b"/>
        <c:numFmt formatCode="General" sourceLinked="1"/>
        <c:majorTickMark val="out"/>
        <c:minorTickMark val="none"/>
        <c:tickLblPos val="nextTo"/>
        <c:crossAx val="192337408"/>
        <c:crosses val="autoZero"/>
        <c:crossBetween val="midCat"/>
      </c:valAx>
      <c:valAx>
        <c:axId val="192337408"/>
        <c:scaling>
          <c:orientation val="minMax"/>
        </c:scaling>
        <c:delete val="0"/>
        <c:axPos val="l"/>
        <c:majorGridlines/>
        <c:numFmt formatCode="General" sourceLinked="1"/>
        <c:majorTickMark val="out"/>
        <c:minorTickMark val="none"/>
        <c:tickLblPos val="nextTo"/>
        <c:crossAx val="192335872"/>
        <c:crosses val="autoZero"/>
        <c:crossBetween val="midCat"/>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'Sheet4 (5)'!$B$2</c:f>
              <c:strCache>
                <c:ptCount val="1"/>
                <c:pt idx="0">
                  <c:v>Employees</c:v>
                </c:pt>
              </c:strCache>
            </c:strRef>
          </c:tx>
          <c:spPr>
            <a:ln w="19050">
              <a:noFill/>
            </a:ln>
          </c:spPr>
          <c:xVal>
            <c:numRef>
              <c:f>'Sheet4 (5)'!$A$3:$A$65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(5)'!$B$3:$B$65</c:f>
              <c:numCache>
                <c:formatCode>General</c:formatCode>
                <c:ptCount val="63"/>
                <c:pt idx="0">
                  <c:v>20</c:v>
                </c:pt>
                <c:pt idx="1">
                  <c:v>31</c:v>
                </c:pt>
                <c:pt idx="2">
                  <c:v>19</c:v>
                </c:pt>
                <c:pt idx="3">
                  <c:v>30</c:v>
                </c:pt>
                <c:pt idx="4">
                  <c:v>33</c:v>
                </c:pt>
                <c:pt idx="5">
                  <c:v>32</c:v>
                </c:pt>
                <c:pt idx="6">
                  <c:v>32</c:v>
                </c:pt>
                <c:pt idx="7">
                  <c:v>24</c:v>
                </c:pt>
                <c:pt idx="8">
                  <c:v>28</c:v>
                </c:pt>
                <c:pt idx="9">
                  <c:v>31</c:v>
                </c:pt>
                <c:pt idx="10">
                  <c:v>26</c:v>
                </c:pt>
                <c:pt idx="11">
                  <c:v>25</c:v>
                </c:pt>
                <c:pt idx="12">
                  <c:v>34</c:v>
                </c:pt>
                <c:pt idx="13">
                  <c:v>33</c:v>
                </c:pt>
                <c:pt idx="14">
                  <c:v>28</c:v>
                </c:pt>
                <c:pt idx="15">
                  <c:v>33</c:v>
                </c:pt>
                <c:pt idx="16">
                  <c:v>20</c:v>
                </c:pt>
                <c:pt idx="17">
                  <c:v>30</c:v>
                </c:pt>
                <c:pt idx="18">
                  <c:v>28</c:v>
                </c:pt>
                <c:pt idx="19">
                  <c:v>30</c:v>
                </c:pt>
                <c:pt idx="20">
                  <c:v>22</c:v>
                </c:pt>
                <c:pt idx="21">
                  <c:v>33</c:v>
                </c:pt>
                <c:pt idx="22">
                  <c:v>26</c:v>
                </c:pt>
                <c:pt idx="23">
                  <c:v>34</c:v>
                </c:pt>
                <c:pt idx="24">
                  <c:v>31</c:v>
                </c:pt>
                <c:pt idx="25">
                  <c:v>30</c:v>
                </c:pt>
                <c:pt idx="26">
                  <c:v>36</c:v>
                </c:pt>
                <c:pt idx="27">
                  <c:v>35</c:v>
                </c:pt>
                <c:pt idx="28">
                  <c:v>32</c:v>
                </c:pt>
                <c:pt idx="29">
                  <c:v>28</c:v>
                </c:pt>
                <c:pt idx="30">
                  <c:v>24</c:v>
                </c:pt>
                <c:pt idx="31">
                  <c:v>25</c:v>
                </c:pt>
                <c:pt idx="32">
                  <c:v>25</c:v>
                </c:pt>
                <c:pt idx="33">
                  <c:v>21</c:v>
                </c:pt>
                <c:pt idx="34">
                  <c:v>24</c:v>
                </c:pt>
                <c:pt idx="35">
                  <c:v>24</c:v>
                </c:pt>
                <c:pt idx="36">
                  <c:v>32</c:v>
                </c:pt>
                <c:pt idx="37">
                  <c:v>36</c:v>
                </c:pt>
                <c:pt idx="38">
                  <c:v>28</c:v>
                </c:pt>
                <c:pt idx="39">
                  <c:v>25</c:v>
                </c:pt>
                <c:pt idx="40">
                  <c:v>28</c:v>
                </c:pt>
                <c:pt idx="41">
                  <c:v>25</c:v>
                </c:pt>
                <c:pt idx="42">
                  <c:v>26</c:v>
                </c:pt>
                <c:pt idx="43">
                  <c:v>33</c:v>
                </c:pt>
                <c:pt idx="44">
                  <c:v>24</c:v>
                </c:pt>
                <c:pt idx="45">
                  <c:v>27</c:v>
                </c:pt>
                <c:pt idx="46">
                  <c:v>35</c:v>
                </c:pt>
                <c:pt idx="47">
                  <c:v>20</c:v>
                </c:pt>
                <c:pt idx="48">
                  <c:v>13</c:v>
                </c:pt>
                <c:pt idx="49">
                  <c:v>25</c:v>
                </c:pt>
                <c:pt idx="50">
                  <c:v>33</c:v>
                </c:pt>
                <c:pt idx="51">
                  <c:v>35</c:v>
                </c:pt>
                <c:pt idx="52">
                  <c:v>34</c:v>
                </c:pt>
                <c:pt idx="53">
                  <c:v>36</c:v>
                </c:pt>
                <c:pt idx="54">
                  <c:v>29</c:v>
                </c:pt>
                <c:pt idx="55">
                  <c:v>27</c:v>
                </c:pt>
                <c:pt idx="56">
                  <c:v>24</c:v>
                </c:pt>
                <c:pt idx="57">
                  <c:v>26</c:v>
                </c:pt>
                <c:pt idx="58">
                  <c:v>29</c:v>
                </c:pt>
                <c:pt idx="59">
                  <c:v>23</c:v>
                </c:pt>
                <c:pt idx="60">
                  <c:v>34</c:v>
                </c:pt>
                <c:pt idx="61">
                  <c:v>23</c:v>
                </c:pt>
                <c:pt idx="62">
                  <c:v>30</c:v>
                </c:pt>
              </c:numCache>
            </c:numRef>
          </c:yVal>
          <c:smooth val="0"/>
          <c:extLst xmlns:c16r2="http://schemas.microsoft.com/office/drawing/2015/06/chart">
            <c:ext xmlns:c16="http://schemas.microsoft.com/office/drawing/2014/chart" uri="{C3380CC4-5D6E-409C-BE32-E72D297353CC}">
              <c16:uniqueId val="{00000000-BDDA-4B64-BE1A-3185B31EB193}"/>
            </c:ext>
          </c:extLst>
        </c:ser>
        <c:ser>
          <c:idx val="1"/>
          <c:order val="1"/>
          <c:tx>
            <c:strRef>
              <c:f>'Sheet4 (5)'!$C$2</c:f>
              <c:strCache>
                <c:ptCount val="1"/>
                <c:pt idx="0">
                  <c:v>New Joinees</c:v>
                </c:pt>
              </c:strCache>
            </c:strRef>
          </c:tx>
          <c:spPr>
            <a:ln w="19050">
              <a:noFill/>
            </a:ln>
          </c:spPr>
          <c:xVal>
            <c:numRef>
              <c:f>'Sheet4 (5)'!$A$3:$A$65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(5)'!$C$3:$C$65</c:f>
              <c:numCache>
                <c:formatCode>General</c:formatCode>
                <c:ptCount val="63"/>
                <c:pt idx="0">
                  <c:v>24</c:v>
                </c:pt>
                <c:pt idx="1">
                  <c:v>25</c:v>
                </c:pt>
                <c:pt idx="2">
                  <c:v>31</c:v>
                </c:pt>
                <c:pt idx="3">
                  <c:v>22</c:v>
                </c:pt>
                <c:pt idx="4">
                  <c:v>21</c:v>
                </c:pt>
                <c:pt idx="5">
                  <c:v>30</c:v>
                </c:pt>
                <c:pt idx="6">
                  <c:v>24</c:v>
                </c:pt>
                <c:pt idx="7">
                  <c:v>37</c:v>
                </c:pt>
                <c:pt idx="8">
                  <c:v>33</c:v>
                </c:pt>
                <c:pt idx="9">
                  <c:v>29</c:v>
                </c:pt>
                <c:pt idx="10">
                  <c:v>27</c:v>
                </c:pt>
                <c:pt idx="11">
                  <c:v>22</c:v>
                </c:pt>
                <c:pt idx="12">
                  <c:v>24</c:v>
                </c:pt>
                <c:pt idx="13">
                  <c:v>23</c:v>
                </c:pt>
                <c:pt idx="14">
                  <c:v>18</c:v>
                </c:pt>
                <c:pt idx="15">
                  <c:v>28</c:v>
                </c:pt>
                <c:pt idx="16">
                  <c:v>32</c:v>
                </c:pt>
                <c:pt idx="17">
                  <c:v>29</c:v>
                </c:pt>
                <c:pt idx="18">
                  <c:v>30</c:v>
                </c:pt>
                <c:pt idx="19">
                  <c:v>28</c:v>
                </c:pt>
                <c:pt idx="20">
                  <c:v>28</c:v>
                </c:pt>
                <c:pt idx="21">
                  <c:v>21</c:v>
                </c:pt>
                <c:pt idx="22">
                  <c:v>34</c:v>
                </c:pt>
                <c:pt idx="23">
                  <c:v>34</c:v>
                </c:pt>
                <c:pt idx="24">
                  <c:v>26</c:v>
                </c:pt>
                <c:pt idx="25">
                  <c:v>32</c:v>
                </c:pt>
                <c:pt idx="26">
                  <c:v>31</c:v>
                </c:pt>
                <c:pt idx="27">
                  <c:v>32</c:v>
                </c:pt>
                <c:pt idx="28">
                  <c:v>28</c:v>
                </c:pt>
              </c:numCache>
            </c:numRef>
          </c:yVal>
          <c:smooth val="0"/>
          <c:extLst xmlns:c16r2="http://schemas.microsoft.com/office/drawing/2015/06/chart">
            <c:ext xmlns:c16="http://schemas.microsoft.com/office/drawing/2014/chart" uri="{C3380CC4-5D6E-409C-BE32-E72D297353CC}">
              <c16:uniqueId val="{00000001-BDDA-4B64-BE1A-3185B31EB193}"/>
            </c:ext>
          </c:extLst>
        </c:ser>
        <c:dLbls>
          <c:showLegendKey val="0"/>
          <c:showVal val="0"/>
          <c:showCatName val="0"/>
          <c:showSerName val="0"/>
          <c:showPercent val="0"/>
          <c:showBubbleSize val="0"/>
        </c:dLbls>
        <c:axId val="192370944"/>
        <c:axId val="192372736"/>
      </c:scatterChart>
      <c:valAx>
        <c:axId val="192370944"/>
        <c:scaling>
          <c:orientation val="minMax"/>
        </c:scaling>
        <c:delete val="0"/>
        <c:axPos val="b"/>
        <c:numFmt formatCode="General" sourceLinked="1"/>
        <c:majorTickMark val="out"/>
        <c:minorTickMark val="none"/>
        <c:tickLblPos val="nextTo"/>
        <c:crossAx val="192372736"/>
        <c:crosses val="autoZero"/>
        <c:crossBetween val="midCat"/>
      </c:valAx>
      <c:valAx>
        <c:axId val="192372736"/>
        <c:scaling>
          <c:orientation val="minMax"/>
        </c:scaling>
        <c:delete val="0"/>
        <c:axPos val="l"/>
        <c:majorGridlines/>
        <c:numFmt formatCode="General" sourceLinked="1"/>
        <c:majorTickMark val="out"/>
        <c:minorTickMark val="none"/>
        <c:tickLblPos val="nextTo"/>
        <c:crossAx val="192370944"/>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658038285353081E-2"/>
          <c:y val="7.5581395348837205E-2"/>
          <c:w val="0.92862739283456763"/>
          <c:h val="0.73247024354513823"/>
        </c:manualLayout>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Sheet1!$L$1:$P$1</c:f>
              <c:strCache>
                <c:ptCount val="5"/>
                <c:pt idx="0">
                  <c:v>Extroversion [E]</c:v>
                </c:pt>
                <c:pt idx="1">
                  <c:v>Agreeableness [A]</c:v>
                </c:pt>
                <c:pt idx="2">
                  <c:v>Conscientiousness [C]</c:v>
                </c:pt>
                <c:pt idx="3">
                  <c:v>Neuroticism [N]</c:v>
                </c:pt>
                <c:pt idx="4">
                  <c:v>Openness to Experience [O]</c:v>
                </c:pt>
              </c:strCache>
            </c:strRef>
          </c:cat>
          <c:val>
            <c:numRef>
              <c:f>Sheet1!$L$2:$P$2</c:f>
              <c:numCache>
                <c:formatCode>0</c:formatCode>
                <c:ptCount val="5"/>
                <c:pt idx="0">
                  <c:v>24</c:v>
                </c:pt>
                <c:pt idx="1">
                  <c:v>30</c:v>
                </c:pt>
                <c:pt idx="2">
                  <c:v>35</c:v>
                </c:pt>
                <c:pt idx="3">
                  <c:v>26</c:v>
                </c:pt>
                <c:pt idx="4">
                  <c:v>28</c:v>
                </c:pt>
              </c:numCache>
            </c:numRef>
          </c:val>
          <c:extLst xmlns:c16r2="http://schemas.microsoft.com/office/drawing/2015/06/chart">
            <c:ext xmlns:c16="http://schemas.microsoft.com/office/drawing/2014/chart" uri="{C3380CC4-5D6E-409C-BE32-E72D297353CC}">
              <c16:uniqueId val="{00000000-6734-4456-BD8D-F875A7E50D62}"/>
            </c:ext>
          </c:extLst>
        </c:ser>
        <c:dLbls>
          <c:showLegendKey val="0"/>
          <c:showVal val="0"/>
          <c:showCatName val="0"/>
          <c:showSerName val="0"/>
          <c:showPercent val="0"/>
          <c:showBubbleSize val="0"/>
        </c:dLbls>
        <c:gapWidth val="150"/>
        <c:axId val="192194048"/>
        <c:axId val="192195584"/>
      </c:barChart>
      <c:catAx>
        <c:axId val="192194048"/>
        <c:scaling>
          <c:orientation val="minMax"/>
        </c:scaling>
        <c:delete val="0"/>
        <c:axPos val="b"/>
        <c:numFmt formatCode="General" sourceLinked="0"/>
        <c:majorTickMark val="out"/>
        <c:minorTickMark val="none"/>
        <c:tickLblPos val="nextTo"/>
        <c:crossAx val="192195584"/>
        <c:crosses val="autoZero"/>
        <c:auto val="1"/>
        <c:lblAlgn val="ctr"/>
        <c:lblOffset val="100"/>
        <c:noMultiLvlLbl val="0"/>
      </c:catAx>
      <c:valAx>
        <c:axId val="192195584"/>
        <c:scaling>
          <c:orientation val="minMax"/>
        </c:scaling>
        <c:delete val="0"/>
        <c:axPos val="l"/>
        <c:majorGridlines/>
        <c:numFmt formatCode="0" sourceLinked="1"/>
        <c:majorTickMark val="out"/>
        <c:minorTickMark val="none"/>
        <c:tickLblPos val="nextTo"/>
        <c:crossAx val="192194048"/>
        <c:crosses val="autoZero"/>
        <c:crossBetween val="between"/>
      </c:valAx>
    </c:plotArea>
    <c:plotVisOnly val="1"/>
    <c:dispBlanksAs val="gap"/>
    <c:showDLblsOverMax val="0"/>
  </c:chart>
  <c:txPr>
    <a:bodyPr/>
    <a:lstStyle/>
    <a:p>
      <a:pPr>
        <a:defRPr b="1">
          <a:latin typeface="Times New Roman" pitchFamily="18" charset="0"/>
          <a:cs typeface="Times New Roman" pitchFamily="18" charset="0"/>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Sheet1!$A$36:$E$36</c:f>
              <c:strCache>
                <c:ptCount val="5"/>
                <c:pt idx="0">
                  <c:v>Extroversion [E]</c:v>
                </c:pt>
                <c:pt idx="1">
                  <c:v>Agreeableness [A]</c:v>
                </c:pt>
                <c:pt idx="2">
                  <c:v>Conscientiousness [C]</c:v>
                </c:pt>
                <c:pt idx="3">
                  <c:v>Neuroticism [N]</c:v>
                </c:pt>
                <c:pt idx="4">
                  <c:v>Openness to Experience [O]</c:v>
                </c:pt>
              </c:strCache>
            </c:strRef>
          </c:cat>
          <c:val>
            <c:numRef>
              <c:f>Sheet1!$A$37:$E$37</c:f>
              <c:numCache>
                <c:formatCode>0.0</c:formatCode>
                <c:ptCount val="5"/>
                <c:pt idx="0">
                  <c:v>22.862068965517242</c:v>
                </c:pt>
                <c:pt idx="1">
                  <c:v>29.241379310344829</c:v>
                </c:pt>
                <c:pt idx="2">
                  <c:v>32.482758620689658</c:v>
                </c:pt>
                <c:pt idx="3">
                  <c:v>25.137931034482758</c:v>
                </c:pt>
                <c:pt idx="4">
                  <c:v>27.689655172413794</c:v>
                </c:pt>
              </c:numCache>
            </c:numRef>
          </c:val>
          <c:extLst xmlns:c16r2="http://schemas.microsoft.com/office/drawing/2015/06/chart">
            <c:ext xmlns:c16="http://schemas.microsoft.com/office/drawing/2014/chart" uri="{C3380CC4-5D6E-409C-BE32-E72D297353CC}">
              <c16:uniqueId val="{00000000-824A-4906-AF66-F8C2BA582C74}"/>
            </c:ext>
          </c:extLst>
        </c:ser>
        <c:dLbls>
          <c:showLegendKey val="0"/>
          <c:showVal val="0"/>
          <c:showCatName val="0"/>
          <c:showSerName val="0"/>
          <c:showPercent val="0"/>
          <c:showBubbleSize val="0"/>
        </c:dLbls>
        <c:gapWidth val="150"/>
        <c:axId val="192122240"/>
        <c:axId val="192124032"/>
      </c:barChart>
      <c:catAx>
        <c:axId val="192122240"/>
        <c:scaling>
          <c:orientation val="minMax"/>
        </c:scaling>
        <c:delete val="0"/>
        <c:axPos val="b"/>
        <c:numFmt formatCode="General" sourceLinked="0"/>
        <c:majorTickMark val="out"/>
        <c:minorTickMark val="none"/>
        <c:tickLblPos val="nextTo"/>
        <c:crossAx val="192124032"/>
        <c:crosses val="autoZero"/>
        <c:auto val="1"/>
        <c:lblAlgn val="ctr"/>
        <c:lblOffset val="100"/>
        <c:noMultiLvlLbl val="0"/>
      </c:catAx>
      <c:valAx>
        <c:axId val="192124032"/>
        <c:scaling>
          <c:orientation val="minMax"/>
        </c:scaling>
        <c:delete val="0"/>
        <c:axPos val="l"/>
        <c:majorGridlines/>
        <c:numFmt formatCode="0.0" sourceLinked="1"/>
        <c:majorTickMark val="out"/>
        <c:minorTickMark val="none"/>
        <c:tickLblPos val="nextTo"/>
        <c:crossAx val="192122240"/>
        <c:crosses val="autoZero"/>
        <c:crossBetween val="between"/>
      </c:valAx>
    </c:plotArea>
    <c:plotVisOnly val="1"/>
    <c:dispBlanksAs val="gap"/>
    <c:showDLblsOverMax val="0"/>
  </c:chart>
  <c:txPr>
    <a:bodyPr/>
    <a:lstStyle/>
    <a:p>
      <a:pPr>
        <a:defRPr sz="1100" b="1">
          <a:latin typeface="Times New Roman" pitchFamily="18" charset="0"/>
          <a:cs typeface="Times New Roman" pitchFamily="18"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Sheet1!$M$36:$Q$36</c:f>
              <c:strCache>
                <c:ptCount val="5"/>
                <c:pt idx="0">
                  <c:v>Extroversion [E]</c:v>
                </c:pt>
                <c:pt idx="1">
                  <c:v>Agreeableness [A]</c:v>
                </c:pt>
                <c:pt idx="2">
                  <c:v>Conscientiousness [C]</c:v>
                </c:pt>
                <c:pt idx="3">
                  <c:v>Neuroticism [N]</c:v>
                </c:pt>
                <c:pt idx="4">
                  <c:v>Openness to Experience [O]</c:v>
                </c:pt>
              </c:strCache>
            </c:strRef>
          </c:cat>
          <c:val>
            <c:numRef>
              <c:f>Sheet1!$M$37:$Q$37</c:f>
              <c:numCache>
                <c:formatCode>0.0</c:formatCode>
                <c:ptCount val="5"/>
                <c:pt idx="0">
                  <c:v>24</c:v>
                </c:pt>
                <c:pt idx="1">
                  <c:v>29</c:v>
                </c:pt>
                <c:pt idx="2">
                  <c:v>34</c:v>
                </c:pt>
                <c:pt idx="3">
                  <c:v>26</c:v>
                </c:pt>
                <c:pt idx="4">
                  <c:v>28</c:v>
                </c:pt>
              </c:numCache>
            </c:numRef>
          </c:val>
          <c:extLst xmlns:c16r2="http://schemas.microsoft.com/office/drawing/2015/06/chart">
            <c:ext xmlns:c16="http://schemas.microsoft.com/office/drawing/2014/chart" uri="{C3380CC4-5D6E-409C-BE32-E72D297353CC}">
              <c16:uniqueId val="{00000000-5C86-4EDF-A5BA-A1D1FD644966}"/>
            </c:ext>
          </c:extLst>
        </c:ser>
        <c:dLbls>
          <c:showLegendKey val="0"/>
          <c:showVal val="0"/>
          <c:showCatName val="0"/>
          <c:showSerName val="0"/>
          <c:showPercent val="0"/>
          <c:showBubbleSize val="0"/>
        </c:dLbls>
        <c:gapWidth val="150"/>
        <c:axId val="192144512"/>
        <c:axId val="192146048"/>
      </c:barChart>
      <c:catAx>
        <c:axId val="192144512"/>
        <c:scaling>
          <c:orientation val="minMax"/>
        </c:scaling>
        <c:delete val="0"/>
        <c:axPos val="b"/>
        <c:numFmt formatCode="General" sourceLinked="0"/>
        <c:majorTickMark val="out"/>
        <c:minorTickMark val="none"/>
        <c:tickLblPos val="nextTo"/>
        <c:txPr>
          <a:bodyPr/>
          <a:lstStyle/>
          <a:p>
            <a:pPr>
              <a:defRPr sz="1050"/>
            </a:pPr>
            <a:endParaRPr lang="en-US"/>
          </a:p>
        </c:txPr>
        <c:crossAx val="192146048"/>
        <c:crosses val="autoZero"/>
        <c:auto val="1"/>
        <c:lblAlgn val="ctr"/>
        <c:lblOffset val="100"/>
        <c:noMultiLvlLbl val="0"/>
      </c:catAx>
      <c:valAx>
        <c:axId val="192146048"/>
        <c:scaling>
          <c:orientation val="minMax"/>
        </c:scaling>
        <c:delete val="0"/>
        <c:axPos val="l"/>
        <c:majorGridlines/>
        <c:numFmt formatCode="0.0" sourceLinked="1"/>
        <c:majorTickMark val="out"/>
        <c:minorTickMark val="none"/>
        <c:tickLblPos val="nextTo"/>
        <c:crossAx val="192144512"/>
        <c:crosses val="autoZero"/>
        <c:crossBetween val="between"/>
        <c:majorUnit val="10"/>
      </c:valAx>
    </c:plotArea>
    <c:plotVisOnly val="1"/>
    <c:dispBlanksAs val="gap"/>
    <c:showDLblsOverMax val="0"/>
  </c:chart>
  <c:txPr>
    <a:bodyPr/>
    <a:lstStyle/>
    <a:p>
      <a:pPr>
        <a:defRPr sz="1100" b="1">
          <a:latin typeface="Times New Roman" pitchFamily="18" charset="0"/>
          <a:cs typeface="Times New Roman" pitchFamily="18"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393435643878639"/>
          <c:y val="0.11851565323785591"/>
          <c:w val="0.62384312466040159"/>
          <c:h val="0.72441728177649456"/>
        </c:manualLayout>
      </c:layout>
      <c:radarChart>
        <c:radarStyle val="marker"/>
        <c:varyColors val="0"/>
        <c:ser>
          <c:idx val="0"/>
          <c:order val="0"/>
          <c:tx>
            <c:strRef>
              <c:f>Sheet3!$A$2</c:f>
              <c:strCache>
                <c:ptCount val="1"/>
                <c:pt idx="0">
                  <c:v>Employees</c:v>
                </c:pt>
              </c:strCache>
            </c:strRef>
          </c:tx>
          <c:marker>
            <c:symbol val="none"/>
          </c:marker>
          <c:dLbls>
            <c:dLbl>
              <c:idx val="0"/>
              <c:layout>
                <c:manualLayout>
                  <c:x val="1.6181229773462782E-2"/>
                  <c:y val="6.034788782392615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02B-4BCA-AD8A-83510B4307D8}"/>
                </c:ext>
              </c:extLst>
            </c:dLbl>
            <c:dLbl>
              <c:idx val="1"/>
              <c:layout>
                <c:manualLayout>
                  <c:x val="-1.9777058612010068E-2"/>
                  <c:y val="4.969826056088037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02B-4BCA-AD8A-83510B4307D8}"/>
                </c:ext>
              </c:extLst>
            </c:dLbl>
            <c:dLbl>
              <c:idx val="2"/>
              <c:layout>
                <c:manualLayout>
                  <c:x val="-6.1129090255303845E-2"/>
                  <c:y val="-3.904863329783457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02B-4BCA-AD8A-83510B4307D8}"/>
                </c:ext>
              </c:extLst>
            </c:dLbl>
            <c:dLbl>
              <c:idx val="4"/>
              <c:layout>
                <c:manualLayout>
                  <c:x val="1.4383315354189141E-2"/>
                  <c:y val="4.614838480653177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02B-4BCA-AD8A-83510B4307D8}"/>
                </c:ext>
              </c:extLst>
            </c:dLbl>
            <c:spPr>
              <a:noFill/>
              <a:ln>
                <a:noFill/>
              </a:ln>
              <a:effectLst/>
            </c:spPr>
            <c:txPr>
              <a:bodyPr/>
              <a:lstStyle/>
              <a:p>
                <a:pPr>
                  <a:defRPr>
                    <a:solidFill>
                      <a:srgbClr val="0070C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Sheet3!$B$1:$F$1</c:f>
              <c:strCache>
                <c:ptCount val="5"/>
                <c:pt idx="0">
                  <c:v>Extroversion [E]</c:v>
                </c:pt>
                <c:pt idx="1">
                  <c:v>Agreeableness [A]</c:v>
                </c:pt>
                <c:pt idx="2">
                  <c:v>Conscientiousness [C]</c:v>
                </c:pt>
                <c:pt idx="3">
                  <c:v>Neuroticism [N]</c:v>
                </c:pt>
                <c:pt idx="4">
                  <c:v>Openness to Experience [O]</c:v>
                </c:pt>
              </c:strCache>
            </c:strRef>
          </c:cat>
          <c:val>
            <c:numRef>
              <c:f>Sheet3!$B$2:$F$2</c:f>
              <c:numCache>
                <c:formatCode>0.0</c:formatCode>
                <c:ptCount val="5"/>
                <c:pt idx="0">
                  <c:v>22.841269841269842</c:v>
                </c:pt>
                <c:pt idx="1">
                  <c:v>29.587301587301589</c:v>
                </c:pt>
                <c:pt idx="2">
                  <c:v>34.253968253968253</c:v>
                </c:pt>
                <c:pt idx="3">
                  <c:v>24.80952380952381</c:v>
                </c:pt>
                <c:pt idx="4">
                  <c:v>28.206349206349206</c:v>
                </c:pt>
              </c:numCache>
            </c:numRef>
          </c:val>
          <c:extLst xmlns:c16r2="http://schemas.microsoft.com/office/drawing/2015/06/chart">
            <c:ext xmlns:c16="http://schemas.microsoft.com/office/drawing/2014/chart" uri="{C3380CC4-5D6E-409C-BE32-E72D297353CC}">
              <c16:uniqueId val="{00000004-002B-4BCA-AD8A-83510B4307D8}"/>
            </c:ext>
          </c:extLst>
        </c:ser>
        <c:ser>
          <c:idx val="1"/>
          <c:order val="1"/>
          <c:tx>
            <c:strRef>
              <c:f>Sheet3!$A$3</c:f>
              <c:strCache>
                <c:ptCount val="1"/>
                <c:pt idx="0">
                  <c:v>New Joinees</c:v>
                </c:pt>
              </c:strCache>
            </c:strRef>
          </c:tx>
          <c:marker>
            <c:symbol val="none"/>
          </c:marker>
          <c:dLbls>
            <c:dLbl>
              <c:idx val="0"/>
              <c:layout>
                <c:manualLayout>
                  <c:x val="1.6181229773462782E-2"/>
                  <c:y val="0.145544905928292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02B-4BCA-AD8A-83510B4307D8}"/>
                </c:ext>
              </c:extLst>
            </c:dLbl>
            <c:dLbl>
              <c:idx val="1"/>
              <c:layout>
                <c:manualLayout>
                  <c:x val="-7.1916576770945706E-2"/>
                  <c:y val="7.099751508697195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002B-4BCA-AD8A-83510B4307D8}"/>
                </c:ext>
              </c:extLst>
            </c:dLbl>
            <c:dLbl>
              <c:idx val="2"/>
              <c:layout>
                <c:manualLayout>
                  <c:x val="-5.393743257820921E-2"/>
                  <c:y val="-0.1100461483848065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002B-4BCA-AD8A-83510B4307D8}"/>
                </c:ext>
              </c:extLst>
            </c:dLbl>
            <c:dLbl>
              <c:idx val="3"/>
              <c:layout>
                <c:manualLayout>
                  <c:x val="5.3937432578209279E-2"/>
                  <c:y val="-8.87468938587149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002B-4BCA-AD8A-83510B4307D8}"/>
                </c:ext>
              </c:extLst>
            </c:dLbl>
            <c:dLbl>
              <c:idx val="4"/>
              <c:layout>
                <c:manualLayout>
                  <c:x val="6.4724919093851169E-2"/>
                  <c:y val="4.259850905218317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002B-4BCA-AD8A-83510B4307D8}"/>
                </c:ext>
              </c:extLst>
            </c:dLbl>
            <c:spPr>
              <a:noFill/>
              <a:ln>
                <a:noFill/>
              </a:ln>
              <a:effectLst/>
            </c:spPr>
            <c:txPr>
              <a:bodyPr/>
              <a:lstStyle/>
              <a:p>
                <a:pPr>
                  <a:defRPr>
                    <a:solidFill>
                      <a:srgbClr val="C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Sheet3!$B$1:$F$1</c:f>
              <c:strCache>
                <c:ptCount val="5"/>
                <c:pt idx="0">
                  <c:v>Extroversion [E]</c:v>
                </c:pt>
                <c:pt idx="1">
                  <c:v>Agreeableness [A]</c:v>
                </c:pt>
                <c:pt idx="2">
                  <c:v>Conscientiousness [C]</c:v>
                </c:pt>
                <c:pt idx="3">
                  <c:v>Neuroticism [N]</c:v>
                </c:pt>
                <c:pt idx="4">
                  <c:v>Openness to Experience [O]</c:v>
                </c:pt>
              </c:strCache>
            </c:strRef>
          </c:cat>
          <c:val>
            <c:numRef>
              <c:f>Sheet3!$B$3:$F$3</c:f>
              <c:numCache>
                <c:formatCode>0.0</c:formatCode>
                <c:ptCount val="5"/>
                <c:pt idx="0">
                  <c:v>22.862068965517242</c:v>
                </c:pt>
                <c:pt idx="1">
                  <c:v>29.241379310344829</c:v>
                </c:pt>
                <c:pt idx="2">
                  <c:v>32.482758620689658</c:v>
                </c:pt>
                <c:pt idx="3">
                  <c:v>25.137931034482758</c:v>
                </c:pt>
                <c:pt idx="4">
                  <c:v>27.689655172413794</c:v>
                </c:pt>
              </c:numCache>
            </c:numRef>
          </c:val>
          <c:extLst xmlns:c16r2="http://schemas.microsoft.com/office/drawing/2015/06/chart">
            <c:ext xmlns:c16="http://schemas.microsoft.com/office/drawing/2014/chart" uri="{C3380CC4-5D6E-409C-BE32-E72D297353CC}">
              <c16:uniqueId val="{0000000A-002B-4BCA-AD8A-83510B4307D8}"/>
            </c:ext>
          </c:extLst>
        </c:ser>
        <c:dLbls>
          <c:showLegendKey val="0"/>
          <c:showVal val="0"/>
          <c:showCatName val="0"/>
          <c:showSerName val="0"/>
          <c:showPercent val="0"/>
          <c:showBubbleSize val="0"/>
        </c:dLbls>
        <c:axId val="192054016"/>
        <c:axId val="192055552"/>
      </c:radarChart>
      <c:catAx>
        <c:axId val="192054016"/>
        <c:scaling>
          <c:orientation val="minMax"/>
        </c:scaling>
        <c:delete val="0"/>
        <c:axPos val="b"/>
        <c:majorGridlines/>
        <c:numFmt formatCode="General" sourceLinked="0"/>
        <c:majorTickMark val="out"/>
        <c:minorTickMark val="none"/>
        <c:tickLblPos val="nextTo"/>
        <c:crossAx val="192055552"/>
        <c:crosses val="autoZero"/>
        <c:auto val="1"/>
        <c:lblAlgn val="ctr"/>
        <c:lblOffset val="100"/>
        <c:noMultiLvlLbl val="0"/>
      </c:catAx>
      <c:valAx>
        <c:axId val="192055552"/>
        <c:scaling>
          <c:orientation val="minMax"/>
        </c:scaling>
        <c:delete val="0"/>
        <c:axPos val="l"/>
        <c:majorGridlines/>
        <c:numFmt formatCode="0.0" sourceLinked="1"/>
        <c:majorTickMark val="cross"/>
        <c:minorTickMark val="none"/>
        <c:tickLblPos val="nextTo"/>
        <c:crossAx val="192054016"/>
        <c:crosses val="autoZero"/>
        <c:crossBetween val="between"/>
        <c:majorUnit val="10"/>
      </c:valAx>
    </c:plotArea>
    <c:legend>
      <c:legendPos val="r"/>
      <c:overlay val="0"/>
    </c:legend>
    <c:plotVisOnly val="1"/>
    <c:dispBlanksAs val="gap"/>
    <c:showDLblsOverMax val="0"/>
  </c:chart>
  <c:txPr>
    <a:bodyPr/>
    <a:lstStyle/>
    <a:p>
      <a:pPr>
        <a:defRPr sz="1100" b="1">
          <a:latin typeface="Times New Roman" pitchFamily="18" charset="0"/>
          <a:cs typeface="Times New Roman" pitchFamily="18"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58054834141673"/>
          <c:y val="0.15373567765372526"/>
          <c:w val="0.59671766605435861"/>
          <c:h val="0.74553194430795533"/>
        </c:manualLayout>
      </c:layout>
      <c:radarChart>
        <c:radarStyle val="marker"/>
        <c:varyColors val="0"/>
        <c:ser>
          <c:idx val="0"/>
          <c:order val="0"/>
          <c:tx>
            <c:strRef>
              <c:f>Sheet3!$I$2</c:f>
              <c:strCache>
                <c:ptCount val="1"/>
                <c:pt idx="0">
                  <c:v>Employees</c:v>
                </c:pt>
              </c:strCache>
            </c:strRef>
          </c:tx>
          <c:spPr>
            <a:ln>
              <a:solidFill>
                <a:srgbClr val="C00000"/>
              </a:solidFill>
            </a:ln>
          </c:spPr>
          <c:marker>
            <c:symbol val="none"/>
          </c:marker>
          <c:dLbls>
            <c:dLbl>
              <c:idx val="0"/>
              <c:layout>
                <c:manualLayout>
                  <c:x val="1.9900497512437811E-2"/>
                  <c:y val="5.263157894736844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FDA-465E-B831-91BA4626E925}"/>
                </c:ext>
              </c:extLst>
            </c:dLbl>
            <c:dLbl>
              <c:idx val="1"/>
              <c:layout>
                <c:manualLayout>
                  <c:x val="-3.6484245439469321E-2"/>
                  <c:y val="-1.754385964912280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FDA-465E-B831-91BA4626E925}"/>
                </c:ext>
              </c:extLst>
            </c:dLbl>
            <c:dLbl>
              <c:idx val="2"/>
              <c:layout>
                <c:manualLayout>
                  <c:x val="-4.1459369817578834E-2"/>
                  <c:y val="-4.093567251461999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FDA-465E-B831-91BA4626E925}"/>
                </c:ext>
              </c:extLst>
            </c:dLbl>
            <c:dLbl>
              <c:idx val="3"/>
              <c:layout>
                <c:manualLayout>
                  <c:x val="4.1459369817578771E-2"/>
                  <c:y val="-1.461988304093567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FDA-465E-B831-91BA4626E925}"/>
                </c:ext>
              </c:extLst>
            </c:dLbl>
            <c:dLbl>
              <c:idx val="4"/>
              <c:layout>
                <c:manualLayout>
                  <c:x val="2.8192371475953566E-2"/>
                  <c:y val="4.38596491228070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0FDA-465E-B831-91BA4626E925}"/>
                </c:ext>
              </c:extLst>
            </c:dLbl>
            <c:spPr>
              <a:noFill/>
              <a:ln>
                <a:noFill/>
              </a:ln>
              <a:effectLst/>
            </c:spPr>
            <c:txPr>
              <a:bodyPr/>
              <a:lstStyle/>
              <a:p>
                <a:pPr>
                  <a:defRPr>
                    <a:solidFill>
                      <a:srgbClr val="C00000"/>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Sheet3!$J$1:$N$1</c:f>
              <c:strCache>
                <c:ptCount val="5"/>
                <c:pt idx="0">
                  <c:v>Extroversion [E]</c:v>
                </c:pt>
                <c:pt idx="1">
                  <c:v>Agreeableness [A]</c:v>
                </c:pt>
                <c:pt idx="2">
                  <c:v>Conscientiousness [C]</c:v>
                </c:pt>
                <c:pt idx="3">
                  <c:v>Neuroticism [N]</c:v>
                </c:pt>
                <c:pt idx="4">
                  <c:v>Openness to Experience [O]</c:v>
                </c:pt>
              </c:strCache>
            </c:strRef>
          </c:cat>
          <c:val>
            <c:numRef>
              <c:f>Sheet3!$J$2:$N$2</c:f>
              <c:numCache>
                <c:formatCode>0.0</c:formatCode>
                <c:ptCount val="5"/>
                <c:pt idx="0">
                  <c:v>24</c:v>
                </c:pt>
                <c:pt idx="1">
                  <c:v>30</c:v>
                </c:pt>
                <c:pt idx="2">
                  <c:v>35</c:v>
                </c:pt>
                <c:pt idx="3">
                  <c:v>26</c:v>
                </c:pt>
                <c:pt idx="4">
                  <c:v>28</c:v>
                </c:pt>
              </c:numCache>
            </c:numRef>
          </c:val>
          <c:extLst xmlns:c16r2="http://schemas.microsoft.com/office/drawing/2015/06/chart">
            <c:ext xmlns:c16="http://schemas.microsoft.com/office/drawing/2014/chart" uri="{C3380CC4-5D6E-409C-BE32-E72D297353CC}">
              <c16:uniqueId val="{00000005-0FDA-465E-B831-91BA4626E925}"/>
            </c:ext>
          </c:extLst>
        </c:ser>
        <c:ser>
          <c:idx val="1"/>
          <c:order val="1"/>
          <c:tx>
            <c:strRef>
              <c:f>Sheet3!$I$3</c:f>
              <c:strCache>
                <c:ptCount val="1"/>
                <c:pt idx="0">
                  <c:v>New Joinees</c:v>
                </c:pt>
              </c:strCache>
            </c:strRef>
          </c:tx>
          <c:spPr>
            <a:ln>
              <a:solidFill>
                <a:srgbClr val="4472C4"/>
              </a:solidFill>
            </a:ln>
          </c:spPr>
          <c:marker>
            <c:symbol val="none"/>
          </c:marker>
          <c:dLbls>
            <c:dLbl>
              <c:idx val="0"/>
              <c:layout>
                <c:manualLayout>
                  <c:x val="1.9900497512437811E-2"/>
                  <c:y val="0.122807017543859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0FDA-465E-B831-91BA4626E925}"/>
                </c:ext>
              </c:extLst>
            </c:dLbl>
            <c:dLbl>
              <c:idx val="1"/>
              <c:layout>
                <c:manualLayout>
                  <c:x val="-7.1310116086235553E-2"/>
                  <c:y val="6.432748538011695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0FDA-465E-B831-91BA4626E925}"/>
                </c:ext>
              </c:extLst>
            </c:dLbl>
            <c:dLbl>
              <c:idx val="2"/>
              <c:layout>
                <c:manualLayout>
                  <c:x val="-4.809286898839138E-2"/>
                  <c:y val="-0.1198830409356725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0FDA-465E-B831-91BA4626E925}"/>
                </c:ext>
              </c:extLst>
            </c:dLbl>
            <c:dLbl>
              <c:idx val="3"/>
              <c:layout>
                <c:manualLayout>
                  <c:x val="6.1359867330016582E-2"/>
                  <c:y val="-0.102339181286549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0FDA-465E-B831-91BA4626E925}"/>
                </c:ext>
              </c:extLst>
            </c:dLbl>
            <c:dLbl>
              <c:idx val="4"/>
              <c:layout>
                <c:manualLayout>
                  <c:x val="7.7943615257048099E-2"/>
                  <c:y val="2.631578947368420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0FDA-465E-B831-91BA4626E925}"/>
                </c:ext>
              </c:extLst>
            </c:dLbl>
            <c:spPr>
              <a:noFill/>
              <a:ln>
                <a:noFill/>
              </a:ln>
              <a:effectLst/>
            </c:spPr>
            <c:txPr>
              <a:bodyPr/>
              <a:lstStyle/>
              <a:p>
                <a:pPr>
                  <a:defRPr>
                    <a:solidFill>
                      <a:srgbClr val="4472C4"/>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Sheet3!$J$1:$N$1</c:f>
              <c:strCache>
                <c:ptCount val="5"/>
                <c:pt idx="0">
                  <c:v>Extroversion [E]</c:v>
                </c:pt>
                <c:pt idx="1">
                  <c:v>Agreeableness [A]</c:v>
                </c:pt>
                <c:pt idx="2">
                  <c:v>Conscientiousness [C]</c:v>
                </c:pt>
                <c:pt idx="3">
                  <c:v>Neuroticism [N]</c:v>
                </c:pt>
                <c:pt idx="4">
                  <c:v>Openness to Experience [O]</c:v>
                </c:pt>
              </c:strCache>
            </c:strRef>
          </c:cat>
          <c:val>
            <c:numRef>
              <c:f>Sheet3!$J$3:$N$3</c:f>
              <c:numCache>
                <c:formatCode>0.0</c:formatCode>
                <c:ptCount val="5"/>
                <c:pt idx="0">
                  <c:v>24</c:v>
                </c:pt>
                <c:pt idx="1">
                  <c:v>29</c:v>
                </c:pt>
                <c:pt idx="2">
                  <c:v>34</c:v>
                </c:pt>
                <c:pt idx="3">
                  <c:v>26</c:v>
                </c:pt>
                <c:pt idx="4">
                  <c:v>28</c:v>
                </c:pt>
              </c:numCache>
            </c:numRef>
          </c:val>
          <c:extLst xmlns:c16r2="http://schemas.microsoft.com/office/drawing/2015/06/chart">
            <c:ext xmlns:c16="http://schemas.microsoft.com/office/drawing/2014/chart" uri="{C3380CC4-5D6E-409C-BE32-E72D297353CC}">
              <c16:uniqueId val="{0000000B-0FDA-465E-B831-91BA4626E925}"/>
            </c:ext>
          </c:extLst>
        </c:ser>
        <c:dLbls>
          <c:showLegendKey val="0"/>
          <c:showVal val="0"/>
          <c:showCatName val="0"/>
          <c:showSerName val="0"/>
          <c:showPercent val="0"/>
          <c:showBubbleSize val="0"/>
        </c:dLbls>
        <c:axId val="192490880"/>
        <c:axId val="192513152"/>
      </c:radarChart>
      <c:catAx>
        <c:axId val="192490880"/>
        <c:scaling>
          <c:orientation val="minMax"/>
        </c:scaling>
        <c:delete val="0"/>
        <c:axPos val="b"/>
        <c:majorGridlines/>
        <c:numFmt formatCode="General" sourceLinked="0"/>
        <c:majorTickMark val="out"/>
        <c:minorTickMark val="none"/>
        <c:tickLblPos val="nextTo"/>
        <c:crossAx val="192513152"/>
        <c:crosses val="autoZero"/>
        <c:auto val="1"/>
        <c:lblAlgn val="ctr"/>
        <c:lblOffset val="100"/>
        <c:noMultiLvlLbl val="0"/>
      </c:catAx>
      <c:valAx>
        <c:axId val="192513152"/>
        <c:scaling>
          <c:orientation val="minMax"/>
        </c:scaling>
        <c:delete val="0"/>
        <c:axPos val="l"/>
        <c:majorGridlines/>
        <c:numFmt formatCode="0.0" sourceLinked="1"/>
        <c:majorTickMark val="cross"/>
        <c:minorTickMark val="none"/>
        <c:tickLblPos val="nextTo"/>
        <c:crossAx val="192490880"/>
        <c:crosses val="autoZero"/>
        <c:crossBetween val="between"/>
      </c:valAx>
    </c:plotArea>
    <c:legend>
      <c:legendPos val="r"/>
      <c:overlay val="0"/>
    </c:legend>
    <c:plotVisOnly val="1"/>
    <c:dispBlanksAs val="gap"/>
    <c:showDLblsOverMax val="0"/>
  </c:chart>
  <c:txPr>
    <a:bodyPr/>
    <a:lstStyle/>
    <a:p>
      <a:pPr>
        <a:defRPr sz="1100" b="1">
          <a:latin typeface="Times New Roman" pitchFamily="18" charset="0"/>
          <a:cs typeface="Times New Roman" pitchFamily="18"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Sheet4!$B$2</c:f>
              <c:strCache>
                <c:ptCount val="1"/>
                <c:pt idx="0">
                  <c:v>Employees</c:v>
                </c:pt>
              </c:strCache>
            </c:strRef>
          </c:tx>
          <c:spPr>
            <a:ln w="19050">
              <a:noFill/>
            </a:ln>
          </c:spPr>
          <c:xVal>
            <c:numRef>
              <c:f>Sheet4!$A$3:$A$65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Sheet4!$B$3:$B$65</c:f>
              <c:numCache>
                <c:formatCode>General</c:formatCode>
                <c:ptCount val="63"/>
                <c:pt idx="0">
                  <c:v>20</c:v>
                </c:pt>
                <c:pt idx="1">
                  <c:v>25</c:v>
                </c:pt>
                <c:pt idx="2">
                  <c:v>24</c:v>
                </c:pt>
                <c:pt idx="3">
                  <c:v>21</c:v>
                </c:pt>
                <c:pt idx="4">
                  <c:v>29</c:v>
                </c:pt>
                <c:pt idx="5">
                  <c:v>28</c:v>
                </c:pt>
                <c:pt idx="6">
                  <c:v>26</c:v>
                </c:pt>
                <c:pt idx="7">
                  <c:v>15</c:v>
                </c:pt>
                <c:pt idx="8">
                  <c:v>17</c:v>
                </c:pt>
                <c:pt idx="9">
                  <c:v>22</c:v>
                </c:pt>
                <c:pt idx="10">
                  <c:v>30</c:v>
                </c:pt>
                <c:pt idx="11">
                  <c:v>21</c:v>
                </c:pt>
                <c:pt idx="12">
                  <c:v>24</c:v>
                </c:pt>
                <c:pt idx="13">
                  <c:v>17</c:v>
                </c:pt>
                <c:pt idx="14">
                  <c:v>30</c:v>
                </c:pt>
                <c:pt idx="15">
                  <c:v>31</c:v>
                </c:pt>
                <c:pt idx="16">
                  <c:v>20</c:v>
                </c:pt>
                <c:pt idx="17">
                  <c:v>22</c:v>
                </c:pt>
                <c:pt idx="18">
                  <c:v>12</c:v>
                </c:pt>
                <c:pt idx="19">
                  <c:v>25</c:v>
                </c:pt>
                <c:pt idx="20">
                  <c:v>21</c:v>
                </c:pt>
                <c:pt idx="21">
                  <c:v>11</c:v>
                </c:pt>
                <c:pt idx="22">
                  <c:v>21</c:v>
                </c:pt>
                <c:pt idx="23">
                  <c:v>14</c:v>
                </c:pt>
                <c:pt idx="24">
                  <c:v>18</c:v>
                </c:pt>
                <c:pt idx="25">
                  <c:v>28</c:v>
                </c:pt>
                <c:pt idx="26">
                  <c:v>24</c:v>
                </c:pt>
                <c:pt idx="27">
                  <c:v>22</c:v>
                </c:pt>
                <c:pt idx="28">
                  <c:v>25</c:v>
                </c:pt>
                <c:pt idx="29">
                  <c:v>22</c:v>
                </c:pt>
                <c:pt idx="30">
                  <c:v>17</c:v>
                </c:pt>
                <c:pt idx="31">
                  <c:v>24</c:v>
                </c:pt>
                <c:pt idx="32">
                  <c:v>25</c:v>
                </c:pt>
                <c:pt idx="33">
                  <c:v>24</c:v>
                </c:pt>
                <c:pt idx="34">
                  <c:v>24</c:v>
                </c:pt>
                <c:pt idx="35">
                  <c:v>23</c:v>
                </c:pt>
                <c:pt idx="36">
                  <c:v>30</c:v>
                </c:pt>
                <c:pt idx="37">
                  <c:v>24</c:v>
                </c:pt>
                <c:pt idx="38">
                  <c:v>25</c:v>
                </c:pt>
                <c:pt idx="39">
                  <c:v>15</c:v>
                </c:pt>
                <c:pt idx="40">
                  <c:v>20</c:v>
                </c:pt>
                <c:pt idx="41">
                  <c:v>16</c:v>
                </c:pt>
                <c:pt idx="42">
                  <c:v>25</c:v>
                </c:pt>
                <c:pt idx="43">
                  <c:v>28</c:v>
                </c:pt>
                <c:pt idx="44">
                  <c:v>17</c:v>
                </c:pt>
                <c:pt idx="45">
                  <c:v>25</c:v>
                </c:pt>
                <c:pt idx="46">
                  <c:v>21</c:v>
                </c:pt>
                <c:pt idx="47">
                  <c:v>20</c:v>
                </c:pt>
                <c:pt idx="48">
                  <c:v>23</c:v>
                </c:pt>
                <c:pt idx="49">
                  <c:v>23</c:v>
                </c:pt>
                <c:pt idx="50">
                  <c:v>26</c:v>
                </c:pt>
                <c:pt idx="51">
                  <c:v>19</c:v>
                </c:pt>
                <c:pt idx="52">
                  <c:v>24</c:v>
                </c:pt>
                <c:pt idx="53">
                  <c:v>24</c:v>
                </c:pt>
                <c:pt idx="54">
                  <c:v>29</c:v>
                </c:pt>
                <c:pt idx="55">
                  <c:v>26</c:v>
                </c:pt>
                <c:pt idx="56">
                  <c:v>26</c:v>
                </c:pt>
                <c:pt idx="57">
                  <c:v>27</c:v>
                </c:pt>
                <c:pt idx="58">
                  <c:v>23</c:v>
                </c:pt>
                <c:pt idx="59">
                  <c:v>24</c:v>
                </c:pt>
                <c:pt idx="60">
                  <c:v>20</c:v>
                </c:pt>
                <c:pt idx="61">
                  <c:v>30</c:v>
                </c:pt>
                <c:pt idx="62">
                  <c:v>27</c:v>
                </c:pt>
              </c:numCache>
            </c:numRef>
          </c:yVal>
          <c:smooth val="0"/>
          <c:extLst xmlns:c16r2="http://schemas.microsoft.com/office/drawing/2015/06/chart">
            <c:ext xmlns:c16="http://schemas.microsoft.com/office/drawing/2014/chart" uri="{C3380CC4-5D6E-409C-BE32-E72D297353CC}">
              <c16:uniqueId val="{00000000-BDD6-46A3-B5EA-CF7BE67FED64}"/>
            </c:ext>
          </c:extLst>
        </c:ser>
        <c:ser>
          <c:idx val="1"/>
          <c:order val="1"/>
          <c:tx>
            <c:strRef>
              <c:f>Sheet4!$C$2</c:f>
              <c:strCache>
                <c:ptCount val="1"/>
                <c:pt idx="0">
                  <c:v>New Joinees</c:v>
                </c:pt>
              </c:strCache>
            </c:strRef>
          </c:tx>
          <c:spPr>
            <a:ln w="19050">
              <a:noFill/>
            </a:ln>
          </c:spPr>
          <c:xVal>
            <c:numRef>
              <c:f>Sheet4!$A$3:$A$65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Sheet4!$C$3:$C$65</c:f>
              <c:numCache>
                <c:formatCode>General</c:formatCode>
                <c:ptCount val="63"/>
                <c:pt idx="0">
                  <c:v>20</c:v>
                </c:pt>
                <c:pt idx="1">
                  <c:v>17</c:v>
                </c:pt>
                <c:pt idx="2">
                  <c:v>18</c:v>
                </c:pt>
                <c:pt idx="3">
                  <c:v>25</c:v>
                </c:pt>
                <c:pt idx="4">
                  <c:v>18</c:v>
                </c:pt>
                <c:pt idx="5">
                  <c:v>13</c:v>
                </c:pt>
                <c:pt idx="6">
                  <c:v>26</c:v>
                </c:pt>
                <c:pt idx="7">
                  <c:v>18</c:v>
                </c:pt>
                <c:pt idx="8">
                  <c:v>24</c:v>
                </c:pt>
                <c:pt idx="9">
                  <c:v>25</c:v>
                </c:pt>
                <c:pt idx="10">
                  <c:v>22</c:v>
                </c:pt>
                <c:pt idx="11">
                  <c:v>20</c:v>
                </c:pt>
                <c:pt idx="12">
                  <c:v>24</c:v>
                </c:pt>
                <c:pt idx="13">
                  <c:v>19</c:v>
                </c:pt>
                <c:pt idx="14">
                  <c:v>26</c:v>
                </c:pt>
                <c:pt idx="15">
                  <c:v>16</c:v>
                </c:pt>
                <c:pt idx="16">
                  <c:v>27</c:v>
                </c:pt>
                <c:pt idx="17">
                  <c:v>21</c:v>
                </c:pt>
                <c:pt idx="18">
                  <c:v>20</c:v>
                </c:pt>
                <c:pt idx="19">
                  <c:v>23</c:v>
                </c:pt>
                <c:pt idx="20">
                  <c:v>20</c:v>
                </c:pt>
                <c:pt idx="21">
                  <c:v>24</c:v>
                </c:pt>
                <c:pt idx="22">
                  <c:v>28</c:v>
                </c:pt>
                <c:pt idx="23">
                  <c:v>27</c:v>
                </c:pt>
                <c:pt idx="24">
                  <c:v>26</c:v>
                </c:pt>
                <c:pt idx="25">
                  <c:v>34</c:v>
                </c:pt>
                <c:pt idx="26">
                  <c:v>26</c:v>
                </c:pt>
                <c:pt idx="27">
                  <c:v>26</c:v>
                </c:pt>
                <c:pt idx="28">
                  <c:v>30</c:v>
                </c:pt>
              </c:numCache>
            </c:numRef>
          </c:yVal>
          <c:smooth val="0"/>
          <c:extLst xmlns:c16r2="http://schemas.microsoft.com/office/drawing/2015/06/chart">
            <c:ext xmlns:c16="http://schemas.microsoft.com/office/drawing/2014/chart" uri="{C3380CC4-5D6E-409C-BE32-E72D297353CC}">
              <c16:uniqueId val="{00000001-BDD6-46A3-B5EA-CF7BE67FED64}"/>
            </c:ext>
          </c:extLst>
        </c:ser>
        <c:dLbls>
          <c:showLegendKey val="0"/>
          <c:showVal val="0"/>
          <c:showCatName val="0"/>
          <c:showSerName val="0"/>
          <c:showPercent val="0"/>
          <c:showBubbleSize val="0"/>
        </c:dLbls>
        <c:axId val="192537344"/>
        <c:axId val="192538880"/>
      </c:scatterChart>
      <c:valAx>
        <c:axId val="192537344"/>
        <c:scaling>
          <c:orientation val="minMax"/>
        </c:scaling>
        <c:delete val="0"/>
        <c:axPos val="b"/>
        <c:numFmt formatCode="General" sourceLinked="1"/>
        <c:majorTickMark val="out"/>
        <c:minorTickMark val="none"/>
        <c:tickLblPos val="nextTo"/>
        <c:crossAx val="192538880"/>
        <c:crosses val="autoZero"/>
        <c:crossBetween val="midCat"/>
      </c:valAx>
      <c:valAx>
        <c:axId val="192538880"/>
        <c:scaling>
          <c:orientation val="minMax"/>
        </c:scaling>
        <c:delete val="0"/>
        <c:axPos val="l"/>
        <c:majorGridlines/>
        <c:numFmt formatCode="General" sourceLinked="1"/>
        <c:majorTickMark val="out"/>
        <c:minorTickMark val="none"/>
        <c:tickLblPos val="nextTo"/>
        <c:crossAx val="192537344"/>
        <c:crosses val="autoZero"/>
        <c:crossBetween val="midCat"/>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76743610583577E-2"/>
          <c:y val="5.8712425621572556E-2"/>
          <c:w val="0.83812531182605343"/>
          <c:h val="0.80880923729060572"/>
        </c:manualLayout>
      </c:layout>
      <c:scatterChart>
        <c:scatterStyle val="lineMarker"/>
        <c:varyColors val="0"/>
        <c:ser>
          <c:idx val="0"/>
          <c:order val="0"/>
          <c:tx>
            <c:strRef>
              <c:f>'Sheet4 (2)'!$B$2</c:f>
              <c:strCache>
                <c:ptCount val="1"/>
                <c:pt idx="0">
                  <c:v>Employees</c:v>
                </c:pt>
              </c:strCache>
            </c:strRef>
          </c:tx>
          <c:spPr>
            <a:ln w="19050">
              <a:noFill/>
            </a:ln>
          </c:spPr>
          <c:xVal>
            <c:numRef>
              <c:f>'Sheet4 (2)'!$A$3:$A$65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(2)'!$B$3:$B$65</c:f>
              <c:numCache>
                <c:formatCode>General</c:formatCode>
                <c:ptCount val="63"/>
                <c:pt idx="0">
                  <c:v>30</c:v>
                </c:pt>
                <c:pt idx="1">
                  <c:v>31</c:v>
                </c:pt>
                <c:pt idx="2">
                  <c:v>26</c:v>
                </c:pt>
                <c:pt idx="3">
                  <c:v>31</c:v>
                </c:pt>
                <c:pt idx="4">
                  <c:v>35</c:v>
                </c:pt>
                <c:pt idx="5">
                  <c:v>34</c:v>
                </c:pt>
                <c:pt idx="6">
                  <c:v>33</c:v>
                </c:pt>
                <c:pt idx="7">
                  <c:v>29</c:v>
                </c:pt>
                <c:pt idx="8">
                  <c:v>29</c:v>
                </c:pt>
                <c:pt idx="9">
                  <c:v>26</c:v>
                </c:pt>
                <c:pt idx="10">
                  <c:v>32</c:v>
                </c:pt>
                <c:pt idx="11">
                  <c:v>27</c:v>
                </c:pt>
                <c:pt idx="12">
                  <c:v>32</c:v>
                </c:pt>
                <c:pt idx="13">
                  <c:v>31</c:v>
                </c:pt>
                <c:pt idx="14">
                  <c:v>34</c:v>
                </c:pt>
                <c:pt idx="15">
                  <c:v>31</c:v>
                </c:pt>
                <c:pt idx="16">
                  <c:v>18</c:v>
                </c:pt>
                <c:pt idx="17">
                  <c:v>31</c:v>
                </c:pt>
                <c:pt idx="18">
                  <c:v>27</c:v>
                </c:pt>
                <c:pt idx="19">
                  <c:v>35</c:v>
                </c:pt>
                <c:pt idx="20">
                  <c:v>21</c:v>
                </c:pt>
                <c:pt idx="21">
                  <c:v>25</c:v>
                </c:pt>
                <c:pt idx="22">
                  <c:v>27</c:v>
                </c:pt>
                <c:pt idx="23">
                  <c:v>33</c:v>
                </c:pt>
                <c:pt idx="24">
                  <c:v>33</c:v>
                </c:pt>
                <c:pt idx="25">
                  <c:v>36</c:v>
                </c:pt>
                <c:pt idx="26">
                  <c:v>40</c:v>
                </c:pt>
                <c:pt idx="27">
                  <c:v>40</c:v>
                </c:pt>
                <c:pt idx="28">
                  <c:v>35</c:v>
                </c:pt>
                <c:pt idx="29">
                  <c:v>30</c:v>
                </c:pt>
                <c:pt idx="30">
                  <c:v>25</c:v>
                </c:pt>
                <c:pt idx="31">
                  <c:v>23</c:v>
                </c:pt>
                <c:pt idx="32">
                  <c:v>29</c:v>
                </c:pt>
                <c:pt idx="33">
                  <c:v>28</c:v>
                </c:pt>
                <c:pt idx="34">
                  <c:v>24</c:v>
                </c:pt>
                <c:pt idx="35">
                  <c:v>25</c:v>
                </c:pt>
                <c:pt idx="36">
                  <c:v>36</c:v>
                </c:pt>
                <c:pt idx="37">
                  <c:v>36</c:v>
                </c:pt>
                <c:pt idx="38">
                  <c:v>28</c:v>
                </c:pt>
                <c:pt idx="39">
                  <c:v>30</c:v>
                </c:pt>
                <c:pt idx="40">
                  <c:v>25</c:v>
                </c:pt>
                <c:pt idx="41">
                  <c:v>28</c:v>
                </c:pt>
                <c:pt idx="42">
                  <c:v>28</c:v>
                </c:pt>
                <c:pt idx="43">
                  <c:v>30</c:v>
                </c:pt>
                <c:pt idx="44">
                  <c:v>24</c:v>
                </c:pt>
                <c:pt idx="45">
                  <c:v>30</c:v>
                </c:pt>
                <c:pt idx="46">
                  <c:v>34</c:v>
                </c:pt>
                <c:pt idx="47">
                  <c:v>27</c:v>
                </c:pt>
                <c:pt idx="48">
                  <c:v>24</c:v>
                </c:pt>
                <c:pt idx="49">
                  <c:v>23</c:v>
                </c:pt>
                <c:pt idx="50">
                  <c:v>33</c:v>
                </c:pt>
                <c:pt idx="51">
                  <c:v>25</c:v>
                </c:pt>
                <c:pt idx="52">
                  <c:v>32</c:v>
                </c:pt>
                <c:pt idx="53">
                  <c:v>34</c:v>
                </c:pt>
                <c:pt idx="54">
                  <c:v>26</c:v>
                </c:pt>
                <c:pt idx="55">
                  <c:v>27</c:v>
                </c:pt>
                <c:pt idx="56">
                  <c:v>32</c:v>
                </c:pt>
                <c:pt idx="57">
                  <c:v>31</c:v>
                </c:pt>
                <c:pt idx="58">
                  <c:v>27</c:v>
                </c:pt>
                <c:pt idx="59">
                  <c:v>27</c:v>
                </c:pt>
                <c:pt idx="60">
                  <c:v>30</c:v>
                </c:pt>
                <c:pt idx="61">
                  <c:v>30</c:v>
                </c:pt>
                <c:pt idx="62">
                  <c:v>31</c:v>
                </c:pt>
              </c:numCache>
            </c:numRef>
          </c:yVal>
          <c:smooth val="0"/>
          <c:extLst xmlns:c16r2="http://schemas.microsoft.com/office/drawing/2015/06/chart">
            <c:ext xmlns:c16="http://schemas.microsoft.com/office/drawing/2014/chart" uri="{C3380CC4-5D6E-409C-BE32-E72D297353CC}">
              <c16:uniqueId val="{00000000-C697-406F-9BFA-863230A4E6AB}"/>
            </c:ext>
          </c:extLst>
        </c:ser>
        <c:ser>
          <c:idx val="1"/>
          <c:order val="1"/>
          <c:tx>
            <c:strRef>
              <c:f>'Sheet4 (2)'!$C$2</c:f>
              <c:strCache>
                <c:ptCount val="1"/>
                <c:pt idx="0">
                  <c:v>New Joinees</c:v>
                </c:pt>
              </c:strCache>
            </c:strRef>
          </c:tx>
          <c:spPr>
            <a:ln w="19050">
              <a:noFill/>
            </a:ln>
          </c:spPr>
          <c:xVal>
            <c:numRef>
              <c:f>'Sheet4 (2)'!$A$3:$A$65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(2)'!$C$3:$C$65</c:f>
              <c:numCache>
                <c:formatCode>General</c:formatCode>
                <c:ptCount val="63"/>
                <c:pt idx="0">
                  <c:v>23</c:v>
                </c:pt>
                <c:pt idx="1">
                  <c:v>28</c:v>
                </c:pt>
                <c:pt idx="2">
                  <c:v>33</c:v>
                </c:pt>
                <c:pt idx="3">
                  <c:v>28</c:v>
                </c:pt>
                <c:pt idx="4">
                  <c:v>21</c:v>
                </c:pt>
                <c:pt idx="5">
                  <c:v>27</c:v>
                </c:pt>
                <c:pt idx="6">
                  <c:v>27</c:v>
                </c:pt>
                <c:pt idx="7">
                  <c:v>35</c:v>
                </c:pt>
                <c:pt idx="8">
                  <c:v>31</c:v>
                </c:pt>
                <c:pt idx="9">
                  <c:v>36</c:v>
                </c:pt>
                <c:pt idx="10">
                  <c:v>21</c:v>
                </c:pt>
                <c:pt idx="11">
                  <c:v>22</c:v>
                </c:pt>
                <c:pt idx="12">
                  <c:v>24</c:v>
                </c:pt>
                <c:pt idx="13">
                  <c:v>28</c:v>
                </c:pt>
                <c:pt idx="14">
                  <c:v>24</c:v>
                </c:pt>
                <c:pt idx="15">
                  <c:v>27</c:v>
                </c:pt>
                <c:pt idx="16">
                  <c:v>32</c:v>
                </c:pt>
                <c:pt idx="17">
                  <c:v>27</c:v>
                </c:pt>
                <c:pt idx="18">
                  <c:v>31</c:v>
                </c:pt>
                <c:pt idx="19">
                  <c:v>33</c:v>
                </c:pt>
                <c:pt idx="20">
                  <c:v>33</c:v>
                </c:pt>
                <c:pt idx="21">
                  <c:v>23</c:v>
                </c:pt>
                <c:pt idx="22">
                  <c:v>32</c:v>
                </c:pt>
                <c:pt idx="23">
                  <c:v>29</c:v>
                </c:pt>
                <c:pt idx="24">
                  <c:v>32</c:v>
                </c:pt>
                <c:pt idx="25">
                  <c:v>36</c:v>
                </c:pt>
                <c:pt idx="26">
                  <c:v>40</c:v>
                </c:pt>
                <c:pt idx="27">
                  <c:v>34</c:v>
                </c:pt>
                <c:pt idx="28">
                  <c:v>31</c:v>
                </c:pt>
              </c:numCache>
            </c:numRef>
          </c:yVal>
          <c:smooth val="0"/>
          <c:extLst xmlns:c16r2="http://schemas.microsoft.com/office/drawing/2015/06/chart">
            <c:ext xmlns:c16="http://schemas.microsoft.com/office/drawing/2014/chart" uri="{C3380CC4-5D6E-409C-BE32-E72D297353CC}">
              <c16:uniqueId val="{00000001-C697-406F-9BFA-863230A4E6AB}"/>
            </c:ext>
          </c:extLst>
        </c:ser>
        <c:dLbls>
          <c:showLegendKey val="0"/>
          <c:showVal val="0"/>
          <c:showCatName val="0"/>
          <c:showSerName val="0"/>
          <c:showPercent val="0"/>
          <c:showBubbleSize val="0"/>
        </c:dLbls>
        <c:axId val="192269312"/>
        <c:axId val="192275200"/>
      </c:scatterChart>
      <c:valAx>
        <c:axId val="192269312"/>
        <c:scaling>
          <c:orientation val="minMax"/>
        </c:scaling>
        <c:delete val="0"/>
        <c:axPos val="b"/>
        <c:numFmt formatCode="General" sourceLinked="1"/>
        <c:majorTickMark val="out"/>
        <c:minorTickMark val="none"/>
        <c:tickLblPos val="nextTo"/>
        <c:crossAx val="192275200"/>
        <c:crosses val="autoZero"/>
        <c:crossBetween val="midCat"/>
      </c:valAx>
      <c:valAx>
        <c:axId val="192275200"/>
        <c:scaling>
          <c:orientation val="minMax"/>
        </c:scaling>
        <c:delete val="0"/>
        <c:axPos val="l"/>
        <c:majorGridlines/>
        <c:numFmt formatCode="General" sourceLinked="1"/>
        <c:majorTickMark val="out"/>
        <c:minorTickMark val="none"/>
        <c:tickLblPos val="nextTo"/>
        <c:crossAx val="192269312"/>
        <c:crosses val="autoZero"/>
        <c:crossBetween val="midCat"/>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'Sheet4 (3)'!$B$2</c:f>
              <c:strCache>
                <c:ptCount val="1"/>
                <c:pt idx="0">
                  <c:v>Employees</c:v>
                </c:pt>
              </c:strCache>
            </c:strRef>
          </c:tx>
          <c:spPr>
            <a:ln w="19050">
              <a:noFill/>
            </a:ln>
          </c:spPr>
          <c:xVal>
            <c:numRef>
              <c:f>'Sheet4 (3)'!$A$3:$A$65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(3)'!$B$3:$B$65</c:f>
              <c:numCache>
                <c:formatCode>General</c:formatCode>
                <c:ptCount val="63"/>
                <c:pt idx="0">
                  <c:v>37</c:v>
                </c:pt>
                <c:pt idx="1">
                  <c:v>36</c:v>
                </c:pt>
                <c:pt idx="2">
                  <c:v>39</c:v>
                </c:pt>
                <c:pt idx="3">
                  <c:v>30</c:v>
                </c:pt>
                <c:pt idx="4">
                  <c:v>28</c:v>
                </c:pt>
                <c:pt idx="5">
                  <c:v>36</c:v>
                </c:pt>
                <c:pt idx="6">
                  <c:v>37</c:v>
                </c:pt>
                <c:pt idx="7">
                  <c:v>21</c:v>
                </c:pt>
                <c:pt idx="8">
                  <c:v>27</c:v>
                </c:pt>
                <c:pt idx="9">
                  <c:v>38</c:v>
                </c:pt>
                <c:pt idx="10">
                  <c:v>34</c:v>
                </c:pt>
                <c:pt idx="11">
                  <c:v>36</c:v>
                </c:pt>
                <c:pt idx="12">
                  <c:v>35</c:v>
                </c:pt>
                <c:pt idx="13">
                  <c:v>40</c:v>
                </c:pt>
                <c:pt idx="14">
                  <c:v>33</c:v>
                </c:pt>
                <c:pt idx="15">
                  <c:v>39</c:v>
                </c:pt>
                <c:pt idx="16">
                  <c:v>18</c:v>
                </c:pt>
                <c:pt idx="17">
                  <c:v>40</c:v>
                </c:pt>
                <c:pt idx="18">
                  <c:v>34</c:v>
                </c:pt>
                <c:pt idx="19">
                  <c:v>35</c:v>
                </c:pt>
                <c:pt idx="20">
                  <c:v>26</c:v>
                </c:pt>
                <c:pt idx="21">
                  <c:v>22</c:v>
                </c:pt>
                <c:pt idx="22">
                  <c:v>33</c:v>
                </c:pt>
                <c:pt idx="23">
                  <c:v>38</c:v>
                </c:pt>
                <c:pt idx="24">
                  <c:v>38</c:v>
                </c:pt>
                <c:pt idx="25">
                  <c:v>40</c:v>
                </c:pt>
                <c:pt idx="26">
                  <c:v>40</c:v>
                </c:pt>
                <c:pt idx="27">
                  <c:v>40</c:v>
                </c:pt>
                <c:pt idx="28">
                  <c:v>40</c:v>
                </c:pt>
                <c:pt idx="29">
                  <c:v>35</c:v>
                </c:pt>
                <c:pt idx="30">
                  <c:v>30</c:v>
                </c:pt>
                <c:pt idx="31">
                  <c:v>31</c:v>
                </c:pt>
                <c:pt idx="32">
                  <c:v>35</c:v>
                </c:pt>
                <c:pt idx="33">
                  <c:v>30</c:v>
                </c:pt>
                <c:pt idx="34">
                  <c:v>23</c:v>
                </c:pt>
                <c:pt idx="35">
                  <c:v>24</c:v>
                </c:pt>
                <c:pt idx="36">
                  <c:v>33</c:v>
                </c:pt>
                <c:pt idx="37">
                  <c:v>40</c:v>
                </c:pt>
                <c:pt idx="38">
                  <c:v>33</c:v>
                </c:pt>
                <c:pt idx="39">
                  <c:v>37</c:v>
                </c:pt>
                <c:pt idx="40">
                  <c:v>28</c:v>
                </c:pt>
                <c:pt idx="41">
                  <c:v>37</c:v>
                </c:pt>
                <c:pt idx="42">
                  <c:v>36</c:v>
                </c:pt>
                <c:pt idx="43">
                  <c:v>39</c:v>
                </c:pt>
                <c:pt idx="44">
                  <c:v>26</c:v>
                </c:pt>
                <c:pt idx="45">
                  <c:v>38</c:v>
                </c:pt>
                <c:pt idx="46">
                  <c:v>39</c:v>
                </c:pt>
                <c:pt idx="47">
                  <c:v>32</c:v>
                </c:pt>
                <c:pt idx="48">
                  <c:v>34</c:v>
                </c:pt>
                <c:pt idx="49">
                  <c:v>30</c:v>
                </c:pt>
                <c:pt idx="50">
                  <c:v>35</c:v>
                </c:pt>
                <c:pt idx="51">
                  <c:v>35</c:v>
                </c:pt>
                <c:pt idx="52">
                  <c:v>40</c:v>
                </c:pt>
                <c:pt idx="53">
                  <c:v>40</c:v>
                </c:pt>
                <c:pt idx="54">
                  <c:v>38</c:v>
                </c:pt>
                <c:pt idx="55">
                  <c:v>38</c:v>
                </c:pt>
                <c:pt idx="56">
                  <c:v>39</c:v>
                </c:pt>
                <c:pt idx="57">
                  <c:v>39</c:v>
                </c:pt>
                <c:pt idx="58">
                  <c:v>30</c:v>
                </c:pt>
                <c:pt idx="59">
                  <c:v>35</c:v>
                </c:pt>
                <c:pt idx="60">
                  <c:v>38</c:v>
                </c:pt>
                <c:pt idx="61">
                  <c:v>36</c:v>
                </c:pt>
                <c:pt idx="62">
                  <c:v>35</c:v>
                </c:pt>
              </c:numCache>
            </c:numRef>
          </c:yVal>
          <c:smooth val="0"/>
          <c:extLst xmlns:c16r2="http://schemas.microsoft.com/office/drawing/2015/06/chart">
            <c:ext xmlns:c16="http://schemas.microsoft.com/office/drawing/2014/chart" uri="{C3380CC4-5D6E-409C-BE32-E72D297353CC}">
              <c16:uniqueId val="{00000000-3373-4409-870C-49DE2F3FF104}"/>
            </c:ext>
          </c:extLst>
        </c:ser>
        <c:ser>
          <c:idx val="1"/>
          <c:order val="1"/>
          <c:tx>
            <c:strRef>
              <c:f>'Sheet4 (3)'!$C$2</c:f>
              <c:strCache>
                <c:ptCount val="1"/>
                <c:pt idx="0">
                  <c:v>New Joinees</c:v>
                </c:pt>
              </c:strCache>
            </c:strRef>
          </c:tx>
          <c:spPr>
            <a:ln w="19050">
              <a:noFill/>
            </a:ln>
          </c:spPr>
          <c:xVal>
            <c:numRef>
              <c:f>'Sheet4 (3)'!$A$3:$A$65</c:f>
              <c:numCache>
                <c:formatCode>General</c:formatCode>
                <c:ptCount val="63"/>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numCache>
            </c:numRef>
          </c:xVal>
          <c:yVal>
            <c:numRef>
              <c:f>'Sheet4 (3)'!$C$3:$C$65</c:f>
              <c:numCache>
                <c:formatCode>General</c:formatCode>
                <c:ptCount val="63"/>
                <c:pt idx="0">
                  <c:v>22</c:v>
                </c:pt>
                <c:pt idx="1">
                  <c:v>31</c:v>
                </c:pt>
                <c:pt idx="2">
                  <c:v>35</c:v>
                </c:pt>
                <c:pt idx="3">
                  <c:v>37</c:v>
                </c:pt>
                <c:pt idx="4">
                  <c:v>22</c:v>
                </c:pt>
                <c:pt idx="5">
                  <c:v>28</c:v>
                </c:pt>
                <c:pt idx="6">
                  <c:v>37</c:v>
                </c:pt>
                <c:pt idx="7">
                  <c:v>37</c:v>
                </c:pt>
                <c:pt idx="8">
                  <c:v>40</c:v>
                </c:pt>
                <c:pt idx="9">
                  <c:v>36</c:v>
                </c:pt>
                <c:pt idx="10">
                  <c:v>28</c:v>
                </c:pt>
                <c:pt idx="11">
                  <c:v>21</c:v>
                </c:pt>
                <c:pt idx="12">
                  <c:v>29</c:v>
                </c:pt>
                <c:pt idx="13">
                  <c:v>25</c:v>
                </c:pt>
                <c:pt idx="14">
                  <c:v>20</c:v>
                </c:pt>
                <c:pt idx="15">
                  <c:v>34</c:v>
                </c:pt>
                <c:pt idx="16">
                  <c:v>37</c:v>
                </c:pt>
                <c:pt idx="17">
                  <c:v>32</c:v>
                </c:pt>
                <c:pt idx="18">
                  <c:v>34</c:v>
                </c:pt>
                <c:pt idx="19">
                  <c:v>34</c:v>
                </c:pt>
                <c:pt idx="20">
                  <c:v>34</c:v>
                </c:pt>
                <c:pt idx="21">
                  <c:v>25</c:v>
                </c:pt>
                <c:pt idx="22">
                  <c:v>37</c:v>
                </c:pt>
                <c:pt idx="23">
                  <c:v>38</c:v>
                </c:pt>
                <c:pt idx="24">
                  <c:v>34</c:v>
                </c:pt>
                <c:pt idx="25">
                  <c:v>39</c:v>
                </c:pt>
                <c:pt idx="26">
                  <c:v>40</c:v>
                </c:pt>
                <c:pt idx="27">
                  <c:v>39</c:v>
                </c:pt>
                <c:pt idx="28">
                  <c:v>37</c:v>
                </c:pt>
              </c:numCache>
            </c:numRef>
          </c:yVal>
          <c:smooth val="0"/>
          <c:extLst xmlns:c16r2="http://schemas.microsoft.com/office/drawing/2015/06/chart">
            <c:ext xmlns:c16="http://schemas.microsoft.com/office/drawing/2014/chart" uri="{C3380CC4-5D6E-409C-BE32-E72D297353CC}">
              <c16:uniqueId val="{00000001-3373-4409-870C-49DE2F3FF104}"/>
            </c:ext>
          </c:extLst>
        </c:ser>
        <c:dLbls>
          <c:showLegendKey val="0"/>
          <c:showVal val="0"/>
          <c:showCatName val="0"/>
          <c:showSerName val="0"/>
          <c:showPercent val="0"/>
          <c:showBubbleSize val="0"/>
        </c:dLbls>
        <c:axId val="192300544"/>
        <c:axId val="192302080"/>
      </c:scatterChart>
      <c:valAx>
        <c:axId val="192300544"/>
        <c:scaling>
          <c:orientation val="minMax"/>
        </c:scaling>
        <c:delete val="0"/>
        <c:axPos val="b"/>
        <c:numFmt formatCode="General" sourceLinked="1"/>
        <c:majorTickMark val="out"/>
        <c:minorTickMark val="none"/>
        <c:tickLblPos val="nextTo"/>
        <c:crossAx val="192302080"/>
        <c:crosses val="autoZero"/>
        <c:crossBetween val="midCat"/>
      </c:valAx>
      <c:valAx>
        <c:axId val="192302080"/>
        <c:scaling>
          <c:orientation val="minMax"/>
        </c:scaling>
        <c:delete val="0"/>
        <c:axPos val="l"/>
        <c:majorGridlines/>
        <c:numFmt formatCode="General" sourceLinked="1"/>
        <c:majorTickMark val="out"/>
        <c:minorTickMark val="none"/>
        <c:tickLblPos val="nextTo"/>
        <c:crossAx val="192300544"/>
        <c:crosses val="autoZero"/>
        <c:crossBetween val="midCat"/>
      </c:valAx>
    </c:plotArea>
    <c:plotVisOnly val="1"/>
    <c:dispBlanksAs val="gap"/>
    <c:showDLblsOverMax val="0"/>
  </c:chart>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6.svg"/><Relationship Id="rId1" Type="http://schemas.openxmlformats.org/officeDocument/2006/relationships/image" Target="../media/image12.png"/><Relationship Id="rId6" Type="http://schemas.openxmlformats.org/officeDocument/2006/relationships/image" Target="../media/image10.svg"/><Relationship Id="rId5" Type="http://schemas.openxmlformats.org/officeDocument/2006/relationships/image" Target="../media/image14.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6.pn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svg"/><Relationship Id="rId1" Type="http://schemas.openxmlformats.org/officeDocument/2006/relationships/image" Target="../media/image1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8.svg"/><Relationship Id="rId1" Type="http://schemas.openxmlformats.org/officeDocument/2006/relationships/image" Target="../media/image19.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4.png"/><Relationship Id="rId6" Type="http://schemas.openxmlformats.org/officeDocument/2006/relationships/image" Target="../media/image30.svg"/><Relationship Id="rId5" Type="http://schemas.openxmlformats.org/officeDocument/2006/relationships/image" Target="../media/image26.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534844-AB37-4AFA-A61F-10C1794442B6}"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5E52BCD-D32E-4A1B-9594-5E961A9BAE15}">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The new </a:t>
          </a:r>
          <a:r>
            <a:rPr lang="en-US" sz="1400" dirty="0" err="1">
              <a:latin typeface="Times New Roman" panose="02020603050405020304" pitchFamily="18" charset="0"/>
              <a:cs typeface="Times New Roman" panose="02020603050405020304" pitchFamily="18" charset="0"/>
            </a:rPr>
            <a:t>joinees</a:t>
          </a:r>
          <a:r>
            <a:rPr lang="en-US" sz="1400" dirty="0">
              <a:latin typeface="Times New Roman" panose="02020603050405020304" pitchFamily="18" charset="0"/>
              <a:cs typeface="Times New Roman" panose="02020603050405020304" pitchFamily="18" charset="0"/>
            </a:rPr>
            <a:t> having the individual score above or equal to the average score will fit into the culture of Artemis and will perform good and prove to be a good asset to the organization in long run.</a:t>
          </a:r>
        </a:p>
      </dgm:t>
    </dgm:pt>
    <dgm:pt modelId="{64276C86-B252-40B0-8CA2-2A56359F9FC8}" type="parTrans" cxnId="{5243EEB7-3AB1-4A72-BB1C-CFB82664FBD0}">
      <dgm:prSet/>
      <dgm:spPr/>
      <dgm:t>
        <a:bodyPr/>
        <a:lstStyle/>
        <a:p>
          <a:endParaRPr lang="en-US" sz="1400">
            <a:latin typeface="Times New Roman" panose="02020603050405020304" pitchFamily="18" charset="0"/>
            <a:cs typeface="Times New Roman" panose="02020603050405020304" pitchFamily="18" charset="0"/>
          </a:endParaRPr>
        </a:p>
      </dgm:t>
    </dgm:pt>
    <dgm:pt modelId="{B88E4002-2807-4895-B364-9FA699A38E44}" type="sibTrans" cxnId="{5243EEB7-3AB1-4A72-BB1C-CFB82664FBD0}">
      <dgm:prSet/>
      <dgm:spPr/>
      <dgm:t>
        <a:bodyPr/>
        <a:lstStyle/>
        <a:p>
          <a:endParaRPr lang="en-US" sz="1400">
            <a:latin typeface="Times New Roman" panose="02020603050405020304" pitchFamily="18" charset="0"/>
            <a:cs typeface="Times New Roman" panose="02020603050405020304" pitchFamily="18" charset="0"/>
          </a:endParaRPr>
        </a:p>
      </dgm:t>
    </dgm:pt>
    <dgm:pt modelId="{9D2872BE-EC47-4F6A-8341-8BA6B41DF8EA}">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The median score of selected employees which means 50% of the employees who have undertaken the Big 5 personality test are above the below mentioned score and the remaining 50% is below the score.</a:t>
          </a:r>
        </a:p>
      </dgm:t>
    </dgm:pt>
    <dgm:pt modelId="{7825B7DD-22C0-40F9-B1D4-4F02927A03C7}" type="parTrans" cxnId="{7154E35B-AD55-49F4-AB4B-8493CF0F38D1}">
      <dgm:prSet/>
      <dgm:spPr/>
      <dgm:t>
        <a:bodyPr/>
        <a:lstStyle/>
        <a:p>
          <a:endParaRPr lang="en-US" sz="1400">
            <a:latin typeface="Times New Roman" panose="02020603050405020304" pitchFamily="18" charset="0"/>
            <a:cs typeface="Times New Roman" panose="02020603050405020304" pitchFamily="18" charset="0"/>
          </a:endParaRPr>
        </a:p>
      </dgm:t>
    </dgm:pt>
    <dgm:pt modelId="{1CC7050B-78E7-44B7-B859-A43B326B703B}" type="sibTrans" cxnId="{7154E35B-AD55-49F4-AB4B-8493CF0F38D1}">
      <dgm:prSet/>
      <dgm:spPr/>
      <dgm:t>
        <a:bodyPr/>
        <a:lstStyle/>
        <a:p>
          <a:endParaRPr lang="en-US" sz="1400">
            <a:latin typeface="Times New Roman" panose="02020603050405020304" pitchFamily="18" charset="0"/>
            <a:cs typeface="Times New Roman" panose="02020603050405020304" pitchFamily="18" charset="0"/>
          </a:endParaRPr>
        </a:p>
      </dgm:t>
    </dgm:pt>
    <dgm:pt modelId="{A2AB6DE8-AD51-478F-8BF2-7F5A68F2A040}">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When the comparison of average score is made between the selected top 2 rating Employees and new </a:t>
          </a:r>
          <a:r>
            <a:rPr lang="en-US" sz="1400" dirty="0" err="1">
              <a:latin typeface="Times New Roman" panose="02020603050405020304" pitchFamily="18" charset="0"/>
              <a:cs typeface="Times New Roman" panose="02020603050405020304" pitchFamily="18" charset="0"/>
            </a:rPr>
            <a:t>joiness</a:t>
          </a:r>
          <a:r>
            <a:rPr lang="en-US" sz="1400" dirty="0">
              <a:latin typeface="Times New Roman" panose="02020603050405020304" pitchFamily="18" charset="0"/>
              <a:cs typeface="Times New Roman" panose="02020603050405020304" pitchFamily="18" charset="0"/>
            </a:rPr>
            <a:t> it shows that the average score of Big 5 test of all 29 new joinee’s is at par with that of employees. </a:t>
          </a:r>
        </a:p>
      </dgm:t>
    </dgm:pt>
    <dgm:pt modelId="{C8027F04-7D25-426E-9753-14CACE2DD538}" type="parTrans" cxnId="{8DF75DB8-E7E5-488D-AA0B-D0550F6E81A3}">
      <dgm:prSet/>
      <dgm:spPr/>
      <dgm:t>
        <a:bodyPr/>
        <a:lstStyle/>
        <a:p>
          <a:endParaRPr lang="en-US" sz="1400">
            <a:latin typeface="Times New Roman" panose="02020603050405020304" pitchFamily="18" charset="0"/>
            <a:cs typeface="Times New Roman" panose="02020603050405020304" pitchFamily="18" charset="0"/>
          </a:endParaRPr>
        </a:p>
      </dgm:t>
    </dgm:pt>
    <dgm:pt modelId="{9099615E-7D14-4084-B589-0BA18F62FE4A}" type="sibTrans" cxnId="{8DF75DB8-E7E5-488D-AA0B-D0550F6E81A3}">
      <dgm:prSet/>
      <dgm:spPr/>
      <dgm:t>
        <a:bodyPr/>
        <a:lstStyle/>
        <a:p>
          <a:endParaRPr lang="en-US" sz="1400">
            <a:latin typeface="Times New Roman" panose="02020603050405020304" pitchFamily="18" charset="0"/>
            <a:cs typeface="Times New Roman" panose="02020603050405020304" pitchFamily="18" charset="0"/>
          </a:endParaRPr>
        </a:p>
      </dgm:t>
    </dgm:pt>
    <dgm:pt modelId="{7354A229-5EBD-4C21-9F41-C3AFED5C2119}">
      <dgm:prSet custT="1"/>
      <dgm:spPr/>
      <dgm:t>
        <a:bodyPr/>
        <a:lstStyle/>
        <a:p>
          <a:pPr>
            <a:lnSpc>
              <a:spcPct val="100000"/>
            </a:lnSpc>
          </a:pPr>
          <a:r>
            <a:rPr lang="en-US" sz="1400" dirty="0" smtClean="0"/>
            <a:t>The average score of these new joinee’s are higher in Extroversion (E) and Neuroticism (N) i.e. they would be easily approachable. They can read the social situation well and are energetic. They may also have a structured way to do the work. They would be seen identifying key goals as a part of their work area.  </a:t>
          </a:r>
          <a:br>
            <a:rPr lang="en-US" sz="1400" dirty="0" smtClean="0"/>
          </a:br>
          <a:endParaRPr lang="en-US" sz="1400" dirty="0">
            <a:latin typeface="Times New Roman" panose="02020603050405020304" pitchFamily="18" charset="0"/>
            <a:cs typeface="Times New Roman" panose="02020603050405020304" pitchFamily="18" charset="0"/>
          </a:endParaRPr>
        </a:p>
      </dgm:t>
    </dgm:pt>
    <dgm:pt modelId="{009F1CB7-238B-4ECB-A95A-EEFAC62D0605}" type="parTrans" cxnId="{9AD8E3B7-451E-4FDB-96E5-D4C59E0BC092}">
      <dgm:prSet/>
      <dgm:spPr/>
      <dgm:t>
        <a:bodyPr/>
        <a:lstStyle/>
        <a:p>
          <a:endParaRPr lang="en-US" sz="1400">
            <a:latin typeface="Times New Roman" panose="02020603050405020304" pitchFamily="18" charset="0"/>
            <a:cs typeface="Times New Roman" panose="02020603050405020304" pitchFamily="18" charset="0"/>
          </a:endParaRPr>
        </a:p>
      </dgm:t>
    </dgm:pt>
    <dgm:pt modelId="{38FBCA31-89D8-4801-A614-EBF1E89A13BA}" type="sibTrans" cxnId="{9AD8E3B7-451E-4FDB-96E5-D4C59E0BC092}">
      <dgm:prSet/>
      <dgm:spPr/>
      <dgm:t>
        <a:bodyPr/>
        <a:lstStyle/>
        <a:p>
          <a:endParaRPr lang="en-US" sz="1400">
            <a:latin typeface="Times New Roman" panose="02020603050405020304" pitchFamily="18" charset="0"/>
            <a:cs typeface="Times New Roman" panose="02020603050405020304" pitchFamily="18" charset="0"/>
          </a:endParaRPr>
        </a:p>
      </dgm:t>
    </dgm:pt>
    <dgm:pt modelId="{697FAD58-39D7-43F9-9A45-AC33426E56DB}">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The new joinee’s and the employees with good score  would also be seen trusting others which would encourage the team culture and enhance teamwork at work. </a:t>
          </a:r>
        </a:p>
      </dgm:t>
    </dgm:pt>
    <dgm:pt modelId="{5939BC5A-FD81-46F1-B1EE-0A0042F764B3}" type="parTrans" cxnId="{5BE6F306-C4B7-4AC9-8ADE-9AD7AAC7972F}">
      <dgm:prSet/>
      <dgm:spPr/>
      <dgm:t>
        <a:bodyPr/>
        <a:lstStyle/>
        <a:p>
          <a:endParaRPr lang="en-US" sz="1400">
            <a:latin typeface="Times New Roman" panose="02020603050405020304" pitchFamily="18" charset="0"/>
            <a:cs typeface="Times New Roman" panose="02020603050405020304" pitchFamily="18" charset="0"/>
          </a:endParaRPr>
        </a:p>
      </dgm:t>
    </dgm:pt>
    <dgm:pt modelId="{32128FD7-62D3-446C-9175-075D45238505}" type="sibTrans" cxnId="{5BE6F306-C4B7-4AC9-8ADE-9AD7AAC7972F}">
      <dgm:prSet/>
      <dgm:spPr/>
      <dgm:t>
        <a:bodyPr/>
        <a:lstStyle/>
        <a:p>
          <a:endParaRPr lang="en-US" sz="1400">
            <a:latin typeface="Times New Roman" panose="02020603050405020304" pitchFamily="18" charset="0"/>
            <a:cs typeface="Times New Roman" panose="02020603050405020304" pitchFamily="18" charset="0"/>
          </a:endParaRPr>
        </a:p>
      </dgm:t>
    </dgm:pt>
    <dgm:pt modelId="{37339AB1-1943-4FA6-9861-74ADD347E706}" type="pres">
      <dgm:prSet presAssocID="{FF534844-AB37-4AFA-A61F-10C1794442B6}" presName="root" presStyleCnt="0">
        <dgm:presLayoutVars>
          <dgm:dir/>
          <dgm:resizeHandles val="exact"/>
        </dgm:presLayoutVars>
      </dgm:prSet>
      <dgm:spPr/>
      <dgm:t>
        <a:bodyPr/>
        <a:lstStyle/>
        <a:p>
          <a:endParaRPr lang="en-US"/>
        </a:p>
      </dgm:t>
    </dgm:pt>
    <dgm:pt modelId="{E85FDDDA-A6A5-4481-B5D2-E351A8F0DC3E}" type="pres">
      <dgm:prSet presAssocID="{95E52BCD-D32E-4A1B-9594-5E961A9BAE15}" presName="compNode" presStyleCnt="0"/>
      <dgm:spPr/>
    </dgm:pt>
    <dgm:pt modelId="{EFD65AB9-4433-47C8-995C-55A8047A281A}" type="pres">
      <dgm:prSet presAssocID="{95E52BCD-D32E-4A1B-9594-5E961A9BAE15}"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n-US"/>
        </a:p>
      </dgm:t>
      <dgm:extLst>
        <a:ext uri="{E40237B7-FDA0-4F09-8148-C483321AD2D9}">
          <dgm14:cNvPr xmlns:dgm14="http://schemas.microsoft.com/office/drawing/2010/diagram" id="0" name="" descr="Checkmark"/>
        </a:ext>
      </dgm:extLst>
    </dgm:pt>
    <dgm:pt modelId="{181E9738-07BE-4F33-BF6E-870CB509651D}" type="pres">
      <dgm:prSet presAssocID="{95E52BCD-D32E-4A1B-9594-5E961A9BAE15}" presName="spaceRect" presStyleCnt="0"/>
      <dgm:spPr/>
    </dgm:pt>
    <dgm:pt modelId="{56DDC78A-3F46-445A-9B99-FCEDEE478BA1}" type="pres">
      <dgm:prSet presAssocID="{95E52BCD-D32E-4A1B-9594-5E961A9BAE15}" presName="textRect" presStyleLbl="revTx" presStyleIdx="0" presStyleCnt="5" custScaleX="124420">
        <dgm:presLayoutVars>
          <dgm:chMax val="1"/>
          <dgm:chPref val="1"/>
        </dgm:presLayoutVars>
      </dgm:prSet>
      <dgm:spPr/>
      <dgm:t>
        <a:bodyPr/>
        <a:lstStyle/>
        <a:p>
          <a:endParaRPr lang="en-US"/>
        </a:p>
      </dgm:t>
    </dgm:pt>
    <dgm:pt modelId="{36540C14-EFE8-4B82-AB95-1C3BB80E66C3}" type="pres">
      <dgm:prSet presAssocID="{B88E4002-2807-4895-B364-9FA699A38E44}" presName="sibTrans" presStyleCnt="0"/>
      <dgm:spPr/>
    </dgm:pt>
    <dgm:pt modelId="{03DD3D09-B594-40FA-9DA3-D5C03383D5F9}" type="pres">
      <dgm:prSet presAssocID="{9D2872BE-EC47-4F6A-8341-8BA6B41DF8EA}" presName="compNode" presStyleCnt="0"/>
      <dgm:spPr/>
    </dgm:pt>
    <dgm:pt modelId="{084DC3E1-E133-42A9-984E-3262A8838806}" type="pres">
      <dgm:prSet presAssocID="{9D2872BE-EC47-4F6A-8341-8BA6B41DF8EA}"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n-US"/>
        </a:p>
      </dgm:t>
      <dgm:extLst>
        <a:ext uri="{E40237B7-FDA0-4F09-8148-C483321AD2D9}">
          <dgm14:cNvPr xmlns:dgm14="http://schemas.microsoft.com/office/drawing/2010/diagram" id="0" name="" descr="Business Growth"/>
        </a:ext>
      </dgm:extLst>
    </dgm:pt>
    <dgm:pt modelId="{E8866C60-9333-4E53-B448-508E199CAC6E}" type="pres">
      <dgm:prSet presAssocID="{9D2872BE-EC47-4F6A-8341-8BA6B41DF8EA}" presName="spaceRect" presStyleCnt="0"/>
      <dgm:spPr/>
    </dgm:pt>
    <dgm:pt modelId="{6E3D00E0-3DBF-440A-AE0D-42F42B6975BD}" type="pres">
      <dgm:prSet presAssocID="{9D2872BE-EC47-4F6A-8341-8BA6B41DF8EA}" presName="textRect" presStyleLbl="revTx" presStyleIdx="1" presStyleCnt="5">
        <dgm:presLayoutVars>
          <dgm:chMax val="1"/>
          <dgm:chPref val="1"/>
        </dgm:presLayoutVars>
      </dgm:prSet>
      <dgm:spPr/>
      <dgm:t>
        <a:bodyPr/>
        <a:lstStyle/>
        <a:p>
          <a:endParaRPr lang="en-US"/>
        </a:p>
      </dgm:t>
    </dgm:pt>
    <dgm:pt modelId="{8A3C8812-2ED1-41DC-88A7-839D33E20C5C}" type="pres">
      <dgm:prSet presAssocID="{1CC7050B-78E7-44B7-B859-A43B326B703B}" presName="sibTrans" presStyleCnt="0"/>
      <dgm:spPr/>
    </dgm:pt>
    <dgm:pt modelId="{D7CE5BBA-74EA-44B8-AB21-CAB86E0AA176}" type="pres">
      <dgm:prSet presAssocID="{A2AB6DE8-AD51-478F-8BF2-7F5A68F2A040}" presName="compNode" presStyleCnt="0"/>
      <dgm:spPr/>
    </dgm:pt>
    <dgm:pt modelId="{E767E8EB-FE23-45C0-9F49-8371A89CCA3E}" type="pres">
      <dgm:prSet presAssocID="{A2AB6DE8-AD51-478F-8BF2-7F5A68F2A040}"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t>
        <a:bodyPr/>
        <a:lstStyle/>
        <a:p>
          <a:endParaRPr lang="en-US"/>
        </a:p>
      </dgm:t>
      <dgm:extLst>
        <a:ext uri="{E40237B7-FDA0-4F09-8148-C483321AD2D9}">
          <dgm14:cNvPr xmlns:dgm14="http://schemas.microsoft.com/office/drawing/2010/diagram" id="0" name="" descr="Thumbs Up Sign"/>
        </a:ext>
      </dgm:extLst>
    </dgm:pt>
    <dgm:pt modelId="{3844D130-23A5-4FC0-9D1B-86041ED8AFC0}" type="pres">
      <dgm:prSet presAssocID="{A2AB6DE8-AD51-478F-8BF2-7F5A68F2A040}" presName="spaceRect" presStyleCnt="0"/>
      <dgm:spPr/>
    </dgm:pt>
    <dgm:pt modelId="{514A35DB-4297-428B-85E8-C6C1C8420440}" type="pres">
      <dgm:prSet presAssocID="{A2AB6DE8-AD51-478F-8BF2-7F5A68F2A040}" presName="textRect" presStyleLbl="revTx" presStyleIdx="2" presStyleCnt="5">
        <dgm:presLayoutVars>
          <dgm:chMax val="1"/>
          <dgm:chPref val="1"/>
        </dgm:presLayoutVars>
      </dgm:prSet>
      <dgm:spPr/>
      <dgm:t>
        <a:bodyPr/>
        <a:lstStyle/>
        <a:p>
          <a:endParaRPr lang="en-US"/>
        </a:p>
      </dgm:t>
    </dgm:pt>
    <dgm:pt modelId="{9CC34442-CA66-4547-BB4A-911D4481EB7A}" type="pres">
      <dgm:prSet presAssocID="{9099615E-7D14-4084-B589-0BA18F62FE4A}" presName="sibTrans" presStyleCnt="0"/>
      <dgm:spPr/>
    </dgm:pt>
    <dgm:pt modelId="{01D4965F-91BE-4CEE-ACEC-5F93BB3D6323}" type="pres">
      <dgm:prSet presAssocID="{7354A229-5EBD-4C21-9F41-C3AFED5C2119}" presName="compNode" presStyleCnt="0"/>
      <dgm:spPr/>
    </dgm:pt>
    <dgm:pt modelId="{9F7C6307-8EA5-47AD-A91C-A8FC879BF92B}" type="pres">
      <dgm:prSet presAssocID="{7354A229-5EBD-4C21-9F41-C3AFED5C2119}" presName="iconRect" presStyleLbl="node1" presStyleIdx="3" presStyleCnt="5" custLinFactNeighborY="25872"/>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t>
        <a:bodyPr/>
        <a:lstStyle/>
        <a:p>
          <a:endParaRPr lang="en-US"/>
        </a:p>
      </dgm:t>
      <dgm:extLst>
        <a:ext uri="{E40237B7-FDA0-4F09-8148-C483321AD2D9}">
          <dgm14:cNvPr xmlns:dgm14="http://schemas.microsoft.com/office/drawing/2010/diagram" id="0" name="" descr="Angel Face Outline"/>
        </a:ext>
      </dgm:extLst>
    </dgm:pt>
    <dgm:pt modelId="{6DDC4C74-7479-4346-95C5-876A8B6C9C63}" type="pres">
      <dgm:prSet presAssocID="{7354A229-5EBD-4C21-9F41-C3AFED5C2119}" presName="spaceRect" presStyleCnt="0"/>
      <dgm:spPr/>
    </dgm:pt>
    <dgm:pt modelId="{E351E174-30F9-435B-B638-37D42FDFA9FE}" type="pres">
      <dgm:prSet presAssocID="{7354A229-5EBD-4C21-9F41-C3AFED5C2119}" presName="textRect" presStyleLbl="revTx" presStyleIdx="3" presStyleCnt="5" custScaleX="153999" custScaleY="126286" custLinFactNeighborY="19871">
        <dgm:presLayoutVars>
          <dgm:chMax val="1"/>
          <dgm:chPref val="1"/>
        </dgm:presLayoutVars>
      </dgm:prSet>
      <dgm:spPr/>
      <dgm:t>
        <a:bodyPr/>
        <a:lstStyle/>
        <a:p>
          <a:endParaRPr lang="en-US"/>
        </a:p>
      </dgm:t>
    </dgm:pt>
    <dgm:pt modelId="{25D2C40C-1F85-44D7-9C97-DE31F742025C}" type="pres">
      <dgm:prSet presAssocID="{38FBCA31-89D8-4801-A614-EBF1E89A13BA}" presName="sibTrans" presStyleCnt="0"/>
      <dgm:spPr/>
    </dgm:pt>
    <dgm:pt modelId="{F364B0FD-5165-4DA6-8316-64E551B08CD9}" type="pres">
      <dgm:prSet presAssocID="{697FAD58-39D7-43F9-9A45-AC33426E56DB}" presName="compNode" presStyleCnt="0"/>
      <dgm:spPr/>
    </dgm:pt>
    <dgm:pt modelId="{67F7A1FF-4050-4B9C-99C1-4FAFF802ABE2}" type="pres">
      <dgm:prSet presAssocID="{697FAD58-39D7-43F9-9A45-AC33426E56DB}"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dgm:spPr>
      <dgm:t>
        <a:bodyPr/>
        <a:lstStyle/>
        <a:p>
          <a:endParaRPr lang="en-US"/>
        </a:p>
      </dgm:t>
      <dgm:extLst>
        <a:ext uri="{E40237B7-FDA0-4F09-8148-C483321AD2D9}">
          <dgm14:cNvPr xmlns:dgm14="http://schemas.microsoft.com/office/drawing/2010/diagram" id="0" name="" descr="Connections"/>
        </a:ext>
      </dgm:extLst>
    </dgm:pt>
    <dgm:pt modelId="{7D8DA180-BA50-477A-83B7-01EFE11C4EE2}" type="pres">
      <dgm:prSet presAssocID="{697FAD58-39D7-43F9-9A45-AC33426E56DB}" presName="spaceRect" presStyleCnt="0"/>
      <dgm:spPr/>
    </dgm:pt>
    <dgm:pt modelId="{806C5D3F-0332-4AFD-8C60-59C16D4E0A2A}" type="pres">
      <dgm:prSet presAssocID="{697FAD58-39D7-43F9-9A45-AC33426E56DB}" presName="textRect" presStyleLbl="revTx" presStyleIdx="4" presStyleCnt="5">
        <dgm:presLayoutVars>
          <dgm:chMax val="1"/>
          <dgm:chPref val="1"/>
        </dgm:presLayoutVars>
      </dgm:prSet>
      <dgm:spPr/>
      <dgm:t>
        <a:bodyPr/>
        <a:lstStyle/>
        <a:p>
          <a:endParaRPr lang="en-US"/>
        </a:p>
      </dgm:t>
    </dgm:pt>
  </dgm:ptLst>
  <dgm:cxnLst>
    <dgm:cxn modelId="{0C12FD26-8620-4B6D-8872-8350E7B0E52A}" type="presOf" srcId="{697FAD58-39D7-43F9-9A45-AC33426E56DB}" destId="{806C5D3F-0332-4AFD-8C60-59C16D4E0A2A}" srcOrd="0" destOrd="0" presId="urn:microsoft.com/office/officeart/2018/2/layout/IconLabelList"/>
    <dgm:cxn modelId="{7154E35B-AD55-49F4-AB4B-8493CF0F38D1}" srcId="{FF534844-AB37-4AFA-A61F-10C1794442B6}" destId="{9D2872BE-EC47-4F6A-8341-8BA6B41DF8EA}" srcOrd="1" destOrd="0" parTransId="{7825B7DD-22C0-40F9-B1D4-4F02927A03C7}" sibTransId="{1CC7050B-78E7-44B7-B859-A43B326B703B}"/>
    <dgm:cxn modelId="{4202E718-AE8E-4106-9534-63D18DCAA165}" type="presOf" srcId="{95E52BCD-D32E-4A1B-9594-5E961A9BAE15}" destId="{56DDC78A-3F46-445A-9B99-FCEDEE478BA1}" srcOrd="0" destOrd="0" presId="urn:microsoft.com/office/officeart/2018/2/layout/IconLabelList"/>
    <dgm:cxn modelId="{5243EEB7-3AB1-4A72-BB1C-CFB82664FBD0}" srcId="{FF534844-AB37-4AFA-A61F-10C1794442B6}" destId="{95E52BCD-D32E-4A1B-9594-5E961A9BAE15}" srcOrd="0" destOrd="0" parTransId="{64276C86-B252-40B0-8CA2-2A56359F9FC8}" sibTransId="{B88E4002-2807-4895-B364-9FA699A38E44}"/>
    <dgm:cxn modelId="{9ACE21F2-067E-4C79-81ED-757C31D57A03}" type="presOf" srcId="{9D2872BE-EC47-4F6A-8341-8BA6B41DF8EA}" destId="{6E3D00E0-3DBF-440A-AE0D-42F42B6975BD}" srcOrd="0" destOrd="0" presId="urn:microsoft.com/office/officeart/2018/2/layout/IconLabelList"/>
    <dgm:cxn modelId="{5BE6F306-C4B7-4AC9-8ADE-9AD7AAC7972F}" srcId="{FF534844-AB37-4AFA-A61F-10C1794442B6}" destId="{697FAD58-39D7-43F9-9A45-AC33426E56DB}" srcOrd="4" destOrd="0" parTransId="{5939BC5A-FD81-46F1-B1EE-0A0042F764B3}" sibTransId="{32128FD7-62D3-446C-9175-075D45238505}"/>
    <dgm:cxn modelId="{133FC46D-BAC7-4FD1-860C-09566EB97B9D}" type="presOf" srcId="{A2AB6DE8-AD51-478F-8BF2-7F5A68F2A040}" destId="{514A35DB-4297-428B-85E8-C6C1C8420440}" srcOrd="0" destOrd="0" presId="urn:microsoft.com/office/officeart/2018/2/layout/IconLabelList"/>
    <dgm:cxn modelId="{8DF75DB8-E7E5-488D-AA0B-D0550F6E81A3}" srcId="{FF534844-AB37-4AFA-A61F-10C1794442B6}" destId="{A2AB6DE8-AD51-478F-8BF2-7F5A68F2A040}" srcOrd="2" destOrd="0" parTransId="{C8027F04-7D25-426E-9753-14CACE2DD538}" sibTransId="{9099615E-7D14-4084-B589-0BA18F62FE4A}"/>
    <dgm:cxn modelId="{9AD8E3B7-451E-4FDB-96E5-D4C59E0BC092}" srcId="{FF534844-AB37-4AFA-A61F-10C1794442B6}" destId="{7354A229-5EBD-4C21-9F41-C3AFED5C2119}" srcOrd="3" destOrd="0" parTransId="{009F1CB7-238B-4ECB-A95A-EEFAC62D0605}" sibTransId="{38FBCA31-89D8-4801-A614-EBF1E89A13BA}"/>
    <dgm:cxn modelId="{5B02A86C-4933-4C6D-920E-801A00E9590C}" type="presOf" srcId="{FF534844-AB37-4AFA-A61F-10C1794442B6}" destId="{37339AB1-1943-4FA6-9861-74ADD347E706}" srcOrd="0" destOrd="0" presId="urn:microsoft.com/office/officeart/2018/2/layout/IconLabelList"/>
    <dgm:cxn modelId="{AEC19804-25D2-4671-84D5-F8C4FD0C3D18}" type="presOf" srcId="{7354A229-5EBD-4C21-9F41-C3AFED5C2119}" destId="{E351E174-30F9-435B-B638-37D42FDFA9FE}" srcOrd="0" destOrd="0" presId="urn:microsoft.com/office/officeart/2018/2/layout/IconLabelList"/>
    <dgm:cxn modelId="{5FDABCF5-C52C-49E3-89EA-74EDA32F53E1}" type="presParOf" srcId="{37339AB1-1943-4FA6-9861-74ADD347E706}" destId="{E85FDDDA-A6A5-4481-B5D2-E351A8F0DC3E}" srcOrd="0" destOrd="0" presId="urn:microsoft.com/office/officeart/2018/2/layout/IconLabelList"/>
    <dgm:cxn modelId="{B55C7314-B735-457E-8BB8-0133ABC1031E}" type="presParOf" srcId="{E85FDDDA-A6A5-4481-B5D2-E351A8F0DC3E}" destId="{EFD65AB9-4433-47C8-995C-55A8047A281A}" srcOrd="0" destOrd="0" presId="urn:microsoft.com/office/officeart/2018/2/layout/IconLabelList"/>
    <dgm:cxn modelId="{77EBB53D-61D7-4677-B82C-B242C9D5420F}" type="presParOf" srcId="{E85FDDDA-A6A5-4481-B5D2-E351A8F0DC3E}" destId="{181E9738-07BE-4F33-BF6E-870CB509651D}" srcOrd="1" destOrd="0" presId="urn:microsoft.com/office/officeart/2018/2/layout/IconLabelList"/>
    <dgm:cxn modelId="{7C48ECA7-9227-4DE3-95D7-F2D68E8126A2}" type="presParOf" srcId="{E85FDDDA-A6A5-4481-B5D2-E351A8F0DC3E}" destId="{56DDC78A-3F46-445A-9B99-FCEDEE478BA1}" srcOrd="2" destOrd="0" presId="urn:microsoft.com/office/officeart/2018/2/layout/IconLabelList"/>
    <dgm:cxn modelId="{536C1B29-021A-4A4C-A8D1-049AC4B5248C}" type="presParOf" srcId="{37339AB1-1943-4FA6-9861-74ADD347E706}" destId="{36540C14-EFE8-4B82-AB95-1C3BB80E66C3}" srcOrd="1" destOrd="0" presId="urn:microsoft.com/office/officeart/2018/2/layout/IconLabelList"/>
    <dgm:cxn modelId="{68EC25BC-505D-4261-A752-A293B78153D4}" type="presParOf" srcId="{37339AB1-1943-4FA6-9861-74ADD347E706}" destId="{03DD3D09-B594-40FA-9DA3-D5C03383D5F9}" srcOrd="2" destOrd="0" presId="urn:microsoft.com/office/officeart/2018/2/layout/IconLabelList"/>
    <dgm:cxn modelId="{3148BD08-C185-42EB-8A76-12B0D7698FAB}" type="presParOf" srcId="{03DD3D09-B594-40FA-9DA3-D5C03383D5F9}" destId="{084DC3E1-E133-42A9-984E-3262A8838806}" srcOrd="0" destOrd="0" presId="urn:microsoft.com/office/officeart/2018/2/layout/IconLabelList"/>
    <dgm:cxn modelId="{BA0A95E5-9052-470A-900A-5C7CC21C2BF6}" type="presParOf" srcId="{03DD3D09-B594-40FA-9DA3-D5C03383D5F9}" destId="{E8866C60-9333-4E53-B448-508E199CAC6E}" srcOrd="1" destOrd="0" presId="urn:microsoft.com/office/officeart/2018/2/layout/IconLabelList"/>
    <dgm:cxn modelId="{C57FF267-1679-4F9A-B603-98EEAB277963}" type="presParOf" srcId="{03DD3D09-B594-40FA-9DA3-D5C03383D5F9}" destId="{6E3D00E0-3DBF-440A-AE0D-42F42B6975BD}" srcOrd="2" destOrd="0" presId="urn:microsoft.com/office/officeart/2018/2/layout/IconLabelList"/>
    <dgm:cxn modelId="{8DF8CBED-3929-48E2-B0B7-1A608915AC91}" type="presParOf" srcId="{37339AB1-1943-4FA6-9861-74ADD347E706}" destId="{8A3C8812-2ED1-41DC-88A7-839D33E20C5C}" srcOrd="3" destOrd="0" presId="urn:microsoft.com/office/officeart/2018/2/layout/IconLabelList"/>
    <dgm:cxn modelId="{CEB6929F-C03F-4760-8BEB-2128FCAFD99D}" type="presParOf" srcId="{37339AB1-1943-4FA6-9861-74ADD347E706}" destId="{D7CE5BBA-74EA-44B8-AB21-CAB86E0AA176}" srcOrd="4" destOrd="0" presId="urn:microsoft.com/office/officeart/2018/2/layout/IconLabelList"/>
    <dgm:cxn modelId="{95BB4C3A-0EF0-4FCC-A5D5-FBB10B02BF09}" type="presParOf" srcId="{D7CE5BBA-74EA-44B8-AB21-CAB86E0AA176}" destId="{E767E8EB-FE23-45C0-9F49-8371A89CCA3E}" srcOrd="0" destOrd="0" presId="urn:microsoft.com/office/officeart/2018/2/layout/IconLabelList"/>
    <dgm:cxn modelId="{D0E32D2A-4754-45FE-9C06-197F56E1FA61}" type="presParOf" srcId="{D7CE5BBA-74EA-44B8-AB21-CAB86E0AA176}" destId="{3844D130-23A5-4FC0-9D1B-86041ED8AFC0}" srcOrd="1" destOrd="0" presId="urn:microsoft.com/office/officeart/2018/2/layout/IconLabelList"/>
    <dgm:cxn modelId="{E4D6AC01-9271-4DAA-8B19-F1D34D347E4A}" type="presParOf" srcId="{D7CE5BBA-74EA-44B8-AB21-CAB86E0AA176}" destId="{514A35DB-4297-428B-85E8-C6C1C8420440}" srcOrd="2" destOrd="0" presId="urn:microsoft.com/office/officeart/2018/2/layout/IconLabelList"/>
    <dgm:cxn modelId="{23FD6562-CA3C-4816-BD19-AA4F42AA6CFB}" type="presParOf" srcId="{37339AB1-1943-4FA6-9861-74ADD347E706}" destId="{9CC34442-CA66-4547-BB4A-911D4481EB7A}" srcOrd="5" destOrd="0" presId="urn:microsoft.com/office/officeart/2018/2/layout/IconLabelList"/>
    <dgm:cxn modelId="{B0D6D3AD-DAD3-4A0B-8FFE-9D6A31D07542}" type="presParOf" srcId="{37339AB1-1943-4FA6-9861-74ADD347E706}" destId="{01D4965F-91BE-4CEE-ACEC-5F93BB3D6323}" srcOrd="6" destOrd="0" presId="urn:microsoft.com/office/officeart/2018/2/layout/IconLabelList"/>
    <dgm:cxn modelId="{DB179F3D-0BD6-4083-8CDB-19CB12329AC7}" type="presParOf" srcId="{01D4965F-91BE-4CEE-ACEC-5F93BB3D6323}" destId="{9F7C6307-8EA5-47AD-A91C-A8FC879BF92B}" srcOrd="0" destOrd="0" presId="urn:microsoft.com/office/officeart/2018/2/layout/IconLabelList"/>
    <dgm:cxn modelId="{43C10B85-F441-4734-8607-F92CBE6D6FB1}" type="presParOf" srcId="{01D4965F-91BE-4CEE-ACEC-5F93BB3D6323}" destId="{6DDC4C74-7479-4346-95C5-876A8B6C9C63}" srcOrd="1" destOrd="0" presId="urn:microsoft.com/office/officeart/2018/2/layout/IconLabelList"/>
    <dgm:cxn modelId="{C4E8C1AC-31B2-443C-9E77-63FE665F45E6}" type="presParOf" srcId="{01D4965F-91BE-4CEE-ACEC-5F93BB3D6323}" destId="{E351E174-30F9-435B-B638-37D42FDFA9FE}" srcOrd="2" destOrd="0" presId="urn:microsoft.com/office/officeart/2018/2/layout/IconLabelList"/>
    <dgm:cxn modelId="{65563E07-B185-4516-8C83-4CB72D880A79}" type="presParOf" srcId="{37339AB1-1943-4FA6-9861-74ADD347E706}" destId="{25D2C40C-1F85-44D7-9C97-DE31F742025C}" srcOrd="7" destOrd="0" presId="urn:microsoft.com/office/officeart/2018/2/layout/IconLabelList"/>
    <dgm:cxn modelId="{D2AD760C-C98F-442A-B210-D8E4461875BC}" type="presParOf" srcId="{37339AB1-1943-4FA6-9861-74ADD347E706}" destId="{F364B0FD-5165-4DA6-8316-64E551B08CD9}" srcOrd="8" destOrd="0" presId="urn:microsoft.com/office/officeart/2018/2/layout/IconLabelList"/>
    <dgm:cxn modelId="{29F9FBAE-2BC2-4A49-AD51-97C99D65E38C}" type="presParOf" srcId="{F364B0FD-5165-4DA6-8316-64E551B08CD9}" destId="{67F7A1FF-4050-4B9C-99C1-4FAFF802ABE2}" srcOrd="0" destOrd="0" presId="urn:microsoft.com/office/officeart/2018/2/layout/IconLabelList"/>
    <dgm:cxn modelId="{E75FFEB5-8D02-43C1-8C92-3B58F414CBF4}" type="presParOf" srcId="{F364B0FD-5165-4DA6-8316-64E551B08CD9}" destId="{7D8DA180-BA50-477A-83B7-01EFE11C4EE2}" srcOrd="1" destOrd="0" presId="urn:microsoft.com/office/officeart/2018/2/layout/IconLabelList"/>
    <dgm:cxn modelId="{8CD7988B-C2C3-4132-B7A4-F1E40FFF1C86}" type="presParOf" srcId="{F364B0FD-5165-4DA6-8316-64E551B08CD9}" destId="{806C5D3F-0332-4AFD-8C60-59C16D4E0A2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C2C921-D325-45F0-9DA3-6E3AE210CEB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75506E8-6588-481B-8A31-F29D55A43DE5}">
      <dgm:prSet custT="1"/>
      <dgm:spPr/>
      <dgm:t>
        <a:bodyPr/>
        <a:lstStyle/>
        <a:p>
          <a:pPr>
            <a:lnSpc>
              <a:spcPct val="100000"/>
            </a:lnSpc>
          </a:pPr>
          <a:r>
            <a:rPr lang="en-US" sz="1600">
              <a:latin typeface="Times New Roman" panose="02020603050405020304" pitchFamily="18" charset="0"/>
              <a:cs typeface="Times New Roman" panose="02020603050405020304" pitchFamily="18" charset="0"/>
            </a:rPr>
            <a:t>The plotting of actual scores highlights the fact that it’s the new joinee who has scored the highest in Extraversion and in Openness to experience i.e. it can be expected that new joinees may set a benchmark in terms of approachability and being creative at work.</a:t>
          </a:r>
          <a:endParaRPr lang="en-US" sz="1600" dirty="0">
            <a:latin typeface="Times New Roman" panose="02020603050405020304" pitchFamily="18" charset="0"/>
            <a:cs typeface="Times New Roman" panose="02020603050405020304" pitchFamily="18" charset="0"/>
          </a:endParaRPr>
        </a:p>
      </dgm:t>
    </dgm:pt>
    <dgm:pt modelId="{BDE4ED12-3C2E-4848-A400-EDD8CDF1ECA3}" type="parTrans" cxnId="{9EDF2D10-2DD2-4699-A9E3-8F6710112A7F}">
      <dgm:prSet/>
      <dgm:spPr/>
      <dgm:t>
        <a:bodyPr/>
        <a:lstStyle/>
        <a:p>
          <a:endParaRPr lang="en-US" sz="2400">
            <a:latin typeface="Times New Roman" panose="02020603050405020304" pitchFamily="18" charset="0"/>
            <a:cs typeface="Times New Roman" panose="02020603050405020304" pitchFamily="18" charset="0"/>
          </a:endParaRPr>
        </a:p>
      </dgm:t>
    </dgm:pt>
    <dgm:pt modelId="{0431ADC2-25E8-4129-AF87-05A5C79A81CA}" type="sibTrans" cxnId="{9EDF2D10-2DD2-4699-A9E3-8F6710112A7F}">
      <dgm:prSet/>
      <dgm:spPr/>
      <dgm:t>
        <a:bodyPr/>
        <a:lstStyle/>
        <a:p>
          <a:endParaRPr lang="en-US" sz="2400">
            <a:latin typeface="Times New Roman" panose="02020603050405020304" pitchFamily="18" charset="0"/>
            <a:cs typeface="Times New Roman" panose="02020603050405020304" pitchFamily="18" charset="0"/>
          </a:endParaRPr>
        </a:p>
      </dgm:t>
    </dgm:pt>
    <dgm:pt modelId="{912F65C4-D710-4FFB-AB36-EE1728A7075B}">
      <dgm:prSet custT="1"/>
      <dgm:spPr/>
      <dgm:t>
        <a:bodyPr/>
        <a:lstStyle/>
        <a:p>
          <a:pPr>
            <a:lnSpc>
              <a:spcPct val="100000"/>
            </a:lnSpc>
          </a:pPr>
          <a:r>
            <a:rPr lang="en-US" sz="1600" dirty="0" smtClean="0">
              <a:latin typeface="Times New Roman" panose="02020603050405020304" pitchFamily="18" charset="0"/>
              <a:cs typeface="Times New Roman" panose="02020603050405020304" pitchFamily="18" charset="0"/>
            </a:rPr>
            <a:t>Their </a:t>
          </a:r>
          <a:r>
            <a:rPr lang="en-US" sz="1600" dirty="0">
              <a:latin typeface="Times New Roman" panose="02020603050405020304" pitchFamily="18" charset="0"/>
              <a:cs typeface="Times New Roman" panose="02020603050405020304" pitchFamily="18" charset="0"/>
            </a:rPr>
            <a:t>would be higher sense of ownership within the new </a:t>
          </a:r>
          <a:r>
            <a:rPr lang="en-US" sz="1600" dirty="0" smtClean="0">
              <a:latin typeface="Times New Roman" panose="02020603050405020304" pitchFamily="18" charset="0"/>
              <a:cs typeface="Times New Roman" panose="02020603050405020304" pitchFamily="18" charset="0"/>
            </a:rPr>
            <a:t>joinee’s </a:t>
          </a:r>
          <a:r>
            <a:rPr lang="en-US" sz="1600" dirty="0">
              <a:latin typeface="Times New Roman" panose="02020603050405020304" pitchFamily="18" charset="0"/>
              <a:cs typeface="Times New Roman" panose="02020603050405020304" pitchFamily="18" charset="0"/>
            </a:rPr>
            <a:t>who have a higher score</a:t>
          </a:r>
        </a:p>
      </dgm:t>
    </dgm:pt>
    <dgm:pt modelId="{CE68B1C4-99C2-41B2-9B3E-EF0354B7107F}" type="parTrans" cxnId="{24556C17-D932-4782-96D2-F22135FB0E17}">
      <dgm:prSet/>
      <dgm:spPr/>
      <dgm:t>
        <a:bodyPr/>
        <a:lstStyle/>
        <a:p>
          <a:endParaRPr lang="en-US" sz="2400">
            <a:latin typeface="Times New Roman" panose="02020603050405020304" pitchFamily="18" charset="0"/>
            <a:cs typeface="Times New Roman" panose="02020603050405020304" pitchFamily="18" charset="0"/>
          </a:endParaRPr>
        </a:p>
      </dgm:t>
    </dgm:pt>
    <dgm:pt modelId="{B6C6DECF-BB96-4AE9-BCFF-1560204A1A91}" type="sibTrans" cxnId="{24556C17-D932-4782-96D2-F22135FB0E17}">
      <dgm:prSet/>
      <dgm:spPr/>
      <dgm:t>
        <a:bodyPr/>
        <a:lstStyle/>
        <a:p>
          <a:endParaRPr lang="en-US" sz="2400">
            <a:latin typeface="Times New Roman" panose="02020603050405020304" pitchFamily="18" charset="0"/>
            <a:cs typeface="Times New Roman" panose="02020603050405020304" pitchFamily="18" charset="0"/>
          </a:endParaRPr>
        </a:p>
      </dgm:t>
    </dgm:pt>
    <dgm:pt modelId="{5CF4FA87-6207-4D8C-A1F4-38C2B7CC5606}" type="pres">
      <dgm:prSet presAssocID="{1EC2C921-D325-45F0-9DA3-6E3AE210CEBD}" presName="root" presStyleCnt="0">
        <dgm:presLayoutVars>
          <dgm:dir/>
          <dgm:resizeHandles val="exact"/>
        </dgm:presLayoutVars>
      </dgm:prSet>
      <dgm:spPr/>
      <dgm:t>
        <a:bodyPr/>
        <a:lstStyle/>
        <a:p>
          <a:endParaRPr lang="en-US"/>
        </a:p>
      </dgm:t>
    </dgm:pt>
    <dgm:pt modelId="{AB7B72BE-A9D0-448A-BC2C-B7B87F4E7A5D}" type="pres">
      <dgm:prSet presAssocID="{B75506E8-6588-481B-8A31-F29D55A43DE5}" presName="compNode" presStyleCnt="0"/>
      <dgm:spPr/>
    </dgm:pt>
    <dgm:pt modelId="{DFEB32DD-3DB4-452C-84DD-3E8706EA8E12}" type="pres">
      <dgm:prSet presAssocID="{B75506E8-6588-481B-8A31-F29D55A43DE5}"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Aspiration with solid fill"/>
        </a:ext>
      </dgm:extLst>
    </dgm:pt>
    <dgm:pt modelId="{549361D0-03F7-4D15-887A-20D2F8A126A4}" type="pres">
      <dgm:prSet presAssocID="{B75506E8-6588-481B-8A31-F29D55A43DE5}" presName="spaceRect" presStyleCnt="0"/>
      <dgm:spPr/>
    </dgm:pt>
    <dgm:pt modelId="{8AAD1556-9042-41B4-9C80-B3CEC7A5215D}" type="pres">
      <dgm:prSet presAssocID="{B75506E8-6588-481B-8A31-F29D55A43DE5}" presName="textRect" presStyleLbl="revTx" presStyleIdx="0" presStyleCnt="2">
        <dgm:presLayoutVars>
          <dgm:chMax val="1"/>
          <dgm:chPref val="1"/>
        </dgm:presLayoutVars>
      </dgm:prSet>
      <dgm:spPr/>
      <dgm:t>
        <a:bodyPr/>
        <a:lstStyle/>
        <a:p>
          <a:endParaRPr lang="en-US"/>
        </a:p>
      </dgm:t>
    </dgm:pt>
    <dgm:pt modelId="{06AC5700-2F7E-4D46-95E4-5EAB10EEC2D3}" type="pres">
      <dgm:prSet presAssocID="{0431ADC2-25E8-4129-AF87-05A5C79A81CA}" presName="sibTrans" presStyleCnt="0"/>
      <dgm:spPr/>
    </dgm:pt>
    <dgm:pt modelId="{42F1CB33-04CC-4462-AE7E-B5445F52B5A6}" type="pres">
      <dgm:prSet presAssocID="{912F65C4-D710-4FFB-AB36-EE1728A7075B}" presName="compNode" presStyleCnt="0"/>
      <dgm:spPr/>
    </dgm:pt>
    <dgm:pt modelId="{7C1240B4-ED9F-4C8B-B312-D068D192466A}" type="pres">
      <dgm:prSet presAssocID="{912F65C4-D710-4FFB-AB36-EE1728A7075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Checkmark"/>
        </a:ext>
      </dgm:extLst>
    </dgm:pt>
    <dgm:pt modelId="{BE3B4741-A19E-4E14-B446-3A4091468477}" type="pres">
      <dgm:prSet presAssocID="{912F65C4-D710-4FFB-AB36-EE1728A7075B}" presName="spaceRect" presStyleCnt="0"/>
      <dgm:spPr/>
    </dgm:pt>
    <dgm:pt modelId="{282BA69F-067F-48DA-AD8B-5568AB0BD1A2}" type="pres">
      <dgm:prSet presAssocID="{912F65C4-D710-4FFB-AB36-EE1728A7075B}" presName="textRect" presStyleLbl="revTx" presStyleIdx="1" presStyleCnt="2">
        <dgm:presLayoutVars>
          <dgm:chMax val="1"/>
          <dgm:chPref val="1"/>
        </dgm:presLayoutVars>
      </dgm:prSet>
      <dgm:spPr/>
      <dgm:t>
        <a:bodyPr/>
        <a:lstStyle/>
        <a:p>
          <a:endParaRPr lang="en-US"/>
        </a:p>
      </dgm:t>
    </dgm:pt>
  </dgm:ptLst>
  <dgm:cxnLst>
    <dgm:cxn modelId="{9EDF2D10-2DD2-4699-A9E3-8F6710112A7F}" srcId="{1EC2C921-D325-45F0-9DA3-6E3AE210CEBD}" destId="{B75506E8-6588-481B-8A31-F29D55A43DE5}" srcOrd="0" destOrd="0" parTransId="{BDE4ED12-3C2E-4848-A400-EDD8CDF1ECA3}" sibTransId="{0431ADC2-25E8-4129-AF87-05A5C79A81CA}"/>
    <dgm:cxn modelId="{FA7FA8B0-F1F0-4049-9E7C-8632C55543F3}" type="presOf" srcId="{1EC2C921-D325-45F0-9DA3-6E3AE210CEBD}" destId="{5CF4FA87-6207-4D8C-A1F4-38C2B7CC5606}" srcOrd="0" destOrd="0" presId="urn:microsoft.com/office/officeart/2018/2/layout/IconLabelList"/>
    <dgm:cxn modelId="{C49BA1B3-3468-4BA8-ADF5-7C18913F5BB5}" type="presOf" srcId="{B75506E8-6588-481B-8A31-F29D55A43DE5}" destId="{8AAD1556-9042-41B4-9C80-B3CEC7A5215D}" srcOrd="0" destOrd="0" presId="urn:microsoft.com/office/officeart/2018/2/layout/IconLabelList"/>
    <dgm:cxn modelId="{24556C17-D932-4782-96D2-F22135FB0E17}" srcId="{1EC2C921-D325-45F0-9DA3-6E3AE210CEBD}" destId="{912F65C4-D710-4FFB-AB36-EE1728A7075B}" srcOrd="1" destOrd="0" parTransId="{CE68B1C4-99C2-41B2-9B3E-EF0354B7107F}" sibTransId="{B6C6DECF-BB96-4AE9-BCFF-1560204A1A91}"/>
    <dgm:cxn modelId="{39EF3B24-96FC-4576-8128-AA9D2457E73B}" type="presOf" srcId="{912F65C4-D710-4FFB-AB36-EE1728A7075B}" destId="{282BA69F-067F-48DA-AD8B-5568AB0BD1A2}" srcOrd="0" destOrd="0" presId="urn:microsoft.com/office/officeart/2018/2/layout/IconLabelList"/>
    <dgm:cxn modelId="{A733616F-7682-4EEB-99D1-4CD286C2ECC8}" type="presParOf" srcId="{5CF4FA87-6207-4D8C-A1F4-38C2B7CC5606}" destId="{AB7B72BE-A9D0-448A-BC2C-B7B87F4E7A5D}" srcOrd="0" destOrd="0" presId="urn:microsoft.com/office/officeart/2018/2/layout/IconLabelList"/>
    <dgm:cxn modelId="{3F2B6F5C-52BE-4435-83CD-08A6468C223E}" type="presParOf" srcId="{AB7B72BE-A9D0-448A-BC2C-B7B87F4E7A5D}" destId="{DFEB32DD-3DB4-452C-84DD-3E8706EA8E12}" srcOrd="0" destOrd="0" presId="urn:microsoft.com/office/officeart/2018/2/layout/IconLabelList"/>
    <dgm:cxn modelId="{C30CCF99-062A-4D6A-8ACA-A99C6C108410}" type="presParOf" srcId="{AB7B72BE-A9D0-448A-BC2C-B7B87F4E7A5D}" destId="{549361D0-03F7-4D15-887A-20D2F8A126A4}" srcOrd="1" destOrd="0" presId="urn:microsoft.com/office/officeart/2018/2/layout/IconLabelList"/>
    <dgm:cxn modelId="{EEDB70C4-8365-47B1-8D4E-28593C661CAF}" type="presParOf" srcId="{AB7B72BE-A9D0-448A-BC2C-B7B87F4E7A5D}" destId="{8AAD1556-9042-41B4-9C80-B3CEC7A5215D}" srcOrd="2" destOrd="0" presId="urn:microsoft.com/office/officeart/2018/2/layout/IconLabelList"/>
    <dgm:cxn modelId="{4EF227F1-8F92-4394-A594-E802D209D412}" type="presParOf" srcId="{5CF4FA87-6207-4D8C-A1F4-38C2B7CC5606}" destId="{06AC5700-2F7E-4D46-95E4-5EAB10EEC2D3}" srcOrd="1" destOrd="0" presId="urn:microsoft.com/office/officeart/2018/2/layout/IconLabelList"/>
    <dgm:cxn modelId="{97E9B767-D389-48C8-8008-FF458F8C2C08}" type="presParOf" srcId="{5CF4FA87-6207-4D8C-A1F4-38C2B7CC5606}" destId="{42F1CB33-04CC-4462-AE7E-B5445F52B5A6}" srcOrd="2" destOrd="0" presId="urn:microsoft.com/office/officeart/2018/2/layout/IconLabelList"/>
    <dgm:cxn modelId="{C2ACFC49-75B3-40BD-A0C8-2C24B41BB644}" type="presParOf" srcId="{42F1CB33-04CC-4462-AE7E-B5445F52B5A6}" destId="{7C1240B4-ED9F-4C8B-B312-D068D192466A}" srcOrd="0" destOrd="0" presId="urn:microsoft.com/office/officeart/2018/2/layout/IconLabelList"/>
    <dgm:cxn modelId="{77743470-EF34-4FB5-B90A-78A2B5607797}" type="presParOf" srcId="{42F1CB33-04CC-4462-AE7E-B5445F52B5A6}" destId="{BE3B4741-A19E-4E14-B446-3A4091468477}" srcOrd="1" destOrd="0" presId="urn:microsoft.com/office/officeart/2018/2/layout/IconLabelList"/>
    <dgm:cxn modelId="{17BECC47-6C88-4775-849B-10C7F70496FB}" type="presParOf" srcId="{42F1CB33-04CC-4462-AE7E-B5445F52B5A6}" destId="{282BA69F-067F-48DA-AD8B-5568AB0BD1A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90DBC0-1118-46EA-AAA5-990ADB8ACAE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2DCED216-CF7B-4B77-B862-1EAC2C69C7F6}">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Artemis employs people across level and then there are few who do not understand English well. Questionnaire was in English which made it difficult for them to understand.</a:t>
          </a:r>
          <a:endParaRPr lang="en-US" sz="1800" dirty="0">
            <a:latin typeface="Times New Roman" panose="02020603050405020304" pitchFamily="18" charset="0"/>
            <a:cs typeface="Times New Roman" panose="02020603050405020304" pitchFamily="18" charset="0"/>
          </a:endParaRPr>
        </a:p>
      </dgm:t>
    </dgm:pt>
    <dgm:pt modelId="{6C6A3B25-ECAA-40F1-9496-D7D50B4424F5}" type="parTrans" cxnId="{F9D7D62B-4AE0-427C-9017-036648F0EC0B}">
      <dgm:prSet/>
      <dgm:spPr/>
      <dgm:t>
        <a:bodyPr/>
        <a:lstStyle/>
        <a:p>
          <a:endParaRPr lang="en-US" sz="2400">
            <a:latin typeface="Times New Roman" panose="02020603050405020304" pitchFamily="18" charset="0"/>
            <a:cs typeface="Times New Roman" panose="02020603050405020304" pitchFamily="18" charset="0"/>
          </a:endParaRPr>
        </a:p>
      </dgm:t>
    </dgm:pt>
    <dgm:pt modelId="{CDC20A77-DD12-45E5-96F6-D10300C31570}" type="sibTrans" cxnId="{F9D7D62B-4AE0-427C-9017-036648F0EC0B}">
      <dgm:prSet/>
      <dgm:spPr/>
      <dgm:t>
        <a:bodyPr/>
        <a:lstStyle/>
        <a:p>
          <a:pPr>
            <a:lnSpc>
              <a:spcPct val="100000"/>
            </a:lnSpc>
          </a:pPr>
          <a:endParaRPr lang="en-US" sz="2400">
            <a:latin typeface="Times New Roman" panose="02020603050405020304" pitchFamily="18" charset="0"/>
            <a:cs typeface="Times New Roman" panose="02020603050405020304" pitchFamily="18" charset="0"/>
          </a:endParaRPr>
        </a:p>
      </dgm:t>
    </dgm:pt>
    <dgm:pt modelId="{3932144F-ACAC-48BC-8A63-CE36740DFCFB}">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All top performers of last year may not be top performers next year. Hence, the benchmark score should be conducted year on year.</a:t>
          </a:r>
          <a:endParaRPr lang="en-US" sz="1800" dirty="0">
            <a:latin typeface="Times New Roman" panose="02020603050405020304" pitchFamily="18" charset="0"/>
            <a:cs typeface="Times New Roman" panose="02020603050405020304" pitchFamily="18" charset="0"/>
          </a:endParaRPr>
        </a:p>
      </dgm:t>
    </dgm:pt>
    <dgm:pt modelId="{A12C2A77-C781-4429-987A-6E627F8A4FA6}" type="parTrans" cxnId="{8599C8A5-6CF2-482B-8296-E9CA8B2D7358}">
      <dgm:prSet/>
      <dgm:spPr/>
      <dgm:t>
        <a:bodyPr/>
        <a:lstStyle/>
        <a:p>
          <a:endParaRPr lang="en-US" sz="2400">
            <a:latin typeface="Times New Roman" panose="02020603050405020304" pitchFamily="18" charset="0"/>
            <a:cs typeface="Times New Roman" panose="02020603050405020304" pitchFamily="18" charset="0"/>
          </a:endParaRPr>
        </a:p>
      </dgm:t>
    </dgm:pt>
    <dgm:pt modelId="{BA6D2D41-6A71-48AA-A8C3-900DEE10F052}" type="sibTrans" cxnId="{8599C8A5-6CF2-482B-8296-E9CA8B2D7358}">
      <dgm:prSet/>
      <dgm:spPr/>
      <dgm:t>
        <a:bodyPr/>
        <a:lstStyle/>
        <a:p>
          <a:pPr>
            <a:lnSpc>
              <a:spcPct val="100000"/>
            </a:lnSpc>
          </a:pPr>
          <a:endParaRPr lang="en-US" sz="2400">
            <a:latin typeface="Times New Roman" panose="02020603050405020304" pitchFamily="18" charset="0"/>
            <a:cs typeface="Times New Roman" panose="02020603050405020304" pitchFamily="18" charset="0"/>
          </a:endParaRPr>
        </a:p>
      </dgm:t>
    </dgm:pt>
    <dgm:pt modelId="{3F708B82-FFC9-4F90-B102-9C3D6693FA8F}">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People who are below Sr. Executive level got missed out in this study.</a:t>
          </a:r>
          <a:endParaRPr lang="en-US" sz="1800" dirty="0">
            <a:latin typeface="Times New Roman" panose="02020603050405020304" pitchFamily="18" charset="0"/>
            <a:cs typeface="Times New Roman" panose="02020603050405020304" pitchFamily="18" charset="0"/>
          </a:endParaRPr>
        </a:p>
      </dgm:t>
    </dgm:pt>
    <dgm:pt modelId="{D31834B8-00B7-4A8A-A8E4-5F9754E46979}" type="parTrans" cxnId="{91E7BC42-25A4-4CBC-9F50-F8FF742607B8}">
      <dgm:prSet/>
      <dgm:spPr/>
      <dgm:t>
        <a:bodyPr/>
        <a:lstStyle/>
        <a:p>
          <a:endParaRPr lang="en-US" sz="2400">
            <a:latin typeface="Times New Roman" panose="02020603050405020304" pitchFamily="18" charset="0"/>
            <a:cs typeface="Times New Roman" panose="02020603050405020304" pitchFamily="18" charset="0"/>
          </a:endParaRPr>
        </a:p>
      </dgm:t>
    </dgm:pt>
    <dgm:pt modelId="{4E9AD85C-7396-4C62-B452-7B234248AA3F}" type="sibTrans" cxnId="{91E7BC42-25A4-4CBC-9F50-F8FF742607B8}">
      <dgm:prSet/>
      <dgm:spPr/>
      <dgm:t>
        <a:bodyPr/>
        <a:lstStyle/>
        <a:p>
          <a:pPr>
            <a:lnSpc>
              <a:spcPct val="100000"/>
            </a:lnSpc>
          </a:pPr>
          <a:endParaRPr lang="en-US" sz="2400">
            <a:latin typeface="Times New Roman" panose="02020603050405020304" pitchFamily="18" charset="0"/>
            <a:cs typeface="Times New Roman" panose="02020603050405020304" pitchFamily="18" charset="0"/>
          </a:endParaRPr>
        </a:p>
      </dgm:t>
    </dgm:pt>
    <dgm:pt modelId="{C5913FED-6311-4684-AD81-50FA12AD08A3}">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Survey is long and takes long time for participants. </a:t>
          </a:r>
          <a:endParaRPr lang="en-US" sz="1800" dirty="0">
            <a:latin typeface="Times New Roman" panose="02020603050405020304" pitchFamily="18" charset="0"/>
            <a:cs typeface="Times New Roman" panose="02020603050405020304" pitchFamily="18" charset="0"/>
          </a:endParaRPr>
        </a:p>
      </dgm:t>
    </dgm:pt>
    <dgm:pt modelId="{74154B85-12AD-4550-A1DF-EA8BF3C36E7A}" type="parTrans" cxnId="{381F38DA-D446-406D-AA42-E94F02AD33D4}">
      <dgm:prSet/>
      <dgm:spPr/>
      <dgm:t>
        <a:bodyPr/>
        <a:lstStyle/>
        <a:p>
          <a:endParaRPr lang="en-US" sz="2400">
            <a:latin typeface="Times New Roman" panose="02020603050405020304" pitchFamily="18" charset="0"/>
            <a:cs typeface="Times New Roman" panose="02020603050405020304" pitchFamily="18" charset="0"/>
          </a:endParaRPr>
        </a:p>
      </dgm:t>
    </dgm:pt>
    <dgm:pt modelId="{A4B6782C-746B-4668-8B1C-8EC61BB6F7EC}" type="sibTrans" cxnId="{381F38DA-D446-406D-AA42-E94F02AD33D4}">
      <dgm:prSet/>
      <dgm:spPr/>
      <dgm:t>
        <a:bodyPr/>
        <a:lstStyle/>
        <a:p>
          <a:endParaRPr lang="en-US" sz="2400">
            <a:latin typeface="Times New Roman" panose="02020603050405020304" pitchFamily="18" charset="0"/>
            <a:cs typeface="Times New Roman" panose="02020603050405020304" pitchFamily="18" charset="0"/>
          </a:endParaRPr>
        </a:p>
      </dgm:t>
    </dgm:pt>
    <dgm:pt modelId="{AF2DA03E-B372-4BAB-BEAD-0B28A4841055}" type="pres">
      <dgm:prSet presAssocID="{6790DBC0-1118-46EA-AAA5-990ADB8ACAEB}" presName="root" presStyleCnt="0">
        <dgm:presLayoutVars>
          <dgm:dir/>
          <dgm:resizeHandles val="exact"/>
        </dgm:presLayoutVars>
      </dgm:prSet>
      <dgm:spPr/>
      <dgm:t>
        <a:bodyPr/>
        <a:lstStyle/>
        <a:p>
          <a:endParaRPr lang="en-US"/>
        </a:p>
      </dgm:t>
    </dgm:pt>
    <dgm:pt modelId="{7F70BF75-0D52-4B6C-9EBF-0A51D2096F74}" type="pres">
      <dgm:prSet presAssocID="{6790DBC0-1118-46EA-AAA5-990ADB8ACAEB}" presName="container" presStyleCnt="0">
        <dgm:presLayoutVars>
          <dgm:dir/>
          <dgm:resizeHandles val="exact"/>
        </dgm:presLayoutVars>
      </dgm:prSet>
      <dgm:spPr/>
    </dgm:pt>
    <dgm:pt modelId="{67E8F3FD-A889-41E5-9A24-CE28E526B4C9}" type="pres">
      <dgm:prSet presAssocID="{2DCED216-CF7B-4B77-B862-1EAC2C69C7F6}" presName="compNode" presStyleCnt="0"/>
      <dgm:spPr/>
    </dgm:pt>
    <dgm:pt modelId="{A5AB422D-5077-496D-8821-528B42F6392D}" type="pres">
      <dgm:prSet presAssocID="{2DCED216-CF7B-4B77-B862-1EAC2C69C7F6}" presName="iconBgRect" presStyleLbl="bgShp" presStyleIdx="0" presStyleCnt="4"/>
      <dgm:spPr/>
    </dgm:pt>
    <dgm:pt modelId="{113347CB-B6CF-4FD6-A41D-23D41AA2BD97}" type="pres">
      <dgm:prSet presAssocID="{2DCED216-CF7B-4B77-B862-1EAC2C69C7F6}"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Doctor"/>
        </a:ext>
      </dgm:extLst>
    </dgm:pt>
    <dgm:pt modelId="{637C3C25-7C5B-4546-869E-8B08ECCFF222}" type="pres">
      <dgm:prSet presAssocID="{2DCED216-CF7B-4B77-B862-1EAC2C69C7F6}" presName="spaceRect" presStyleCnt="0"/>
      <dgm:spPr/>
    </dgm:pt>
    <dgm:pt modelId="{EDD5083E-5545-4EA1-A2C6-EF232A558D9B}" type="pres">
      <dgm:prSet presAssocID="{2DCED216-CF7B-4B77-B862-1EAC2C69C7F6}" presName="textRect" presStyleLbl="revTx" presStyleIdx="0" presStyleCnt="4">
        <dgm:presLayoutVars>
          <dgm:chMax val="1"/>
          <dgm:chPref val="1"/>
        </dgm:presLayoutVars>
      </dgm:prSet>
      <dgm:spPr/>
      <dgm:t>
        <a:bodyPr/>
        <a:lstStyle/>
        <a:p>
          <a:endParaRPr lang="en-US"/>
        </a:p>
      </dgm:t>
    </dgm:pt>
    <dgm:pt modelId="{8358EB44-BE1E-4F35-A4E8-F160E368AE6B}" type="pres">
      <dgm:prSet presAssocID="{CDC20A77-DD12-45E5-96F6-D10300C31570}" presName="sibTrans" presStyleLbl="sibTrans2D1" presStyleIdx="0" presStyleCnt="0"/>
      <dgm:spPr/>
      <dgm:t>
        <a:bodyPr/>
        <a:lstStyle/>
        <a:p>
          <a:endParaRPr lang="en-US"/>
        </a:p>
      </dgm:t>
    </dgm:pt>
    <dgm:pt modelId="{5899C182-D359-4B85-B900-D8879AD765D0}" type="pres">
      <dgm:prSet presAssocID="{3932144F-ACAC-48BC-8A63-CE36740DFCFB}" presName="compNode" presStyleCnt="0"/>
      <dgm:spPr/>
    </dgm:pt>
    <dgm:pt modelId="{92934B46-DC2C-4119-A1D4-96E385EBEDD6}" type="pres">
      <dgm:prSet presAssocID="{3932144F-ACAC-48BC-8A63-CE36740DFCFB}" presName="iconBgRect" presStyleLbl="bgShp" presStyleIdx="1" presStyleCnt="4"/>
      <dgm:spPr/>
    </dgm:pt>
    <dgm:pt modelId="{7FF5451F-F69F-43BC-A41C-9233B06F0DEA}" type="pres">
      <dgm:prSet presAssocID="{3932144F-ACAC-48BC-8A63-CE36740DFCFB}"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Medal"/>
        </a:ext>
      </dgm:extLst>
    </dgm:pt>
    <dgm:pt modelId="{1A042046-DB35-4537-BCEF-8B26DA2A5320}" type="pres">
      <dgm:prSet presAssocID="{3932144F-ACAC-48BC-8A63-CE36740DFCFB}" presName="spaceRect" presStyleCnt="0"/>
      <dgm:spPr/>
    </dgm:pt>
    <dgm:pt modelId="{068A7FBF-A8D5-4903-A28A-7189A7EA24CA}" type="pres">
      <dgm:prSet presAssocID="{3932144F-ACAC-48BC-8A63-CE36740DFCFB}" presName="textRect" presStyleLbl="revTx" presStyleIdx="1" presStyleCnt="4">
        <dgm:presLayoutVars>
          <dgm:chMax val="1"/>
          <dgm:chPref val="1"/>
        </dgm:presLayoutVars>
      </dgm:prSet>
      <dgm:spPr/>
      <dgm:t>
        <a:bodyPr/>
        <a:lstStyle/>
        <a:p>
          <a:endParaRPr lang="en-US"/>
        </a:p>
      </dgm:t>
    </dgm:pt>
    <dgm:pt modelId="{8C9D4C09-CD8B-47D8-B22A-ED77DAB59F5E}" type="pres">
      <dgm:prSet presAssocID="{BA6D2D41-6A71-48AA-A8C3-900DEE10F052}" presName="sibTrans" presStyleLbl="sibTrans2D1" presStyleIdx="0" presStyleCnt="0"/>
      <dgm:spPr/>
      <dgm:t>
        <a:bodyPr/>
        <a:lstStyle/>
        <a:p>
          <a:endParaRPr lang="en-US"/>
        </a:p>
      </dgm:t>
    </dgm:pt>
    <dgm:pt modelId="{CD099F92-F2B9-4736-A5F7-8B129C0D927D}" type="pres">
      <dgm:prSet presAssocID="{3F708B82-FFC9-4F90-B102-9C3D6693FA8F}" presName="compNode" presStyleCnt="0"/>
      <dgm:spPr/>
    </dgm:pt>
    <dgm:pt modelId="{C551B716-8E4E-43D6-B94D-03CC60C5C1F8}" type="pres">
      <dgm:prSet presAssocID="{3F708B82-FFC9-4F90-B102-9C3D6693FA8F}" presName="iconBgRect" presStyleLbl="bgShp" presStyleIdx="2" presStyleCnt="4"/>
      <dgm:spPr/>
    </dgm:pt>
    <dgm:pt modelId="{148B6111-FCCC-4EB6-8963-23BCC441FC7C}" type="pres">
      <dgm:prSet presAssocID="{3F708B82-FFC9-4F90-B102-9C3D6693FA8F}"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User"/>
        </a:ext>
      </dgm:extLst>
    </dgm:pt>
    <dgm:pt modelId="{462A8329-431D-4834-B5C6-CC1AA6EEEB6E}" type="pres">
      <dgm:prSet presAssocID="{3F708B82-FFC9-4F90-B102-9C3D6693FA8F}" presName="spaceRect" presStyleCnt="0"/>
      <dgm:spPr/>
    </dgm:pt>
    <dgm:pt modelId="{FDE2087D-F5A4-4173-9E3F-4120864FD046}" type="pres">
      <dgm:prSet presAssocID="{3F708B82-FFC9-4F90-B102-9C3D6693FA8F}" presName="textRect" presStyleLbl="revTx" presStyleIdx="2" presStyleCnt="4">
        <dgm:presLayoutVars>
          <dgm:chMax val="1"/>
          <dgm:chPref val="1"/>
        </dgm:presLayoutVars>
      </dgm:prSet>
      <dgm:spPr/>
      <dgm:t>
        <a:bodyPr/>
        <a:lstStyle/>
        <a:p>
          <a:endParaRPr lang="en-US"/>
        </a:p>
      </dgm:t>
    </dgm:pt>
    <dgm:pt modelId="{F0714031-30FB-47F9-9F66-591A686F95C0}" type="pres">
      <dgm:prSet presAssocID="{4E9AD85C-7396-4C62-B452-7B234248AA3F}" presName="sibTrans" presStyleLbl="sibTrans2D1" presStyleIdx="0" presStyleCnt="0"/>
      <dgm:spPr/>
      <dgm:t>
        <a:bodyPr/>
        <a:lstStyle/>
        <a:p>
          <a:endParaRPr lang="en-US"/>
        </a:p>
      </dgm:t>
    </dgm:pt>
    <dgm:pt modelId="{38617746-2A9C-4530-9720-D5550609445F}" type="pres">
      <dgm:prSet presAssocID="{C5913FED-6311-4684-AD81-50FA12AD08A3}" presName="compNode" presStyleCnt="0"/>
      <dgm:spPr/>
    </dgm:pt>
    <dgm:pt modelId="{205C94FE-986F-4B02-9FE7-CD2D74B9B039}" type="pres">
      <dgm:prSet presAssocID="{C5913FED-6311-4684-AD81-50FA12AD08A3}" presName="iconBgRect" presStyleLbl="bgShp" presStyleIdx="3" presStyleCnt="4"/>
      <dgm:spPr/>
    </dgm:pt>
    <dgm:pt modelId="{269D8144-7DFA-47AF-8CDA-26148FDD2E8A}" type="pres">
      <dgm:prSet presAssocID="{C5913FED-6311-4684-AD81-50FA12AD08A3}"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Stopwatch"/>
        </a:ext>
      </dgm:extLst>
    </dgm:pt>
    <dgm:pt modelId="{E273FFC2-03DD-41F3-B5B1-D2F96950F5BE}" type="pres">
      <dgm:prSet presAssocID="{C5913FED-6311-4684-AD81-50FA12AD08A3}" presName="spaceRect" presStyleCnt="0"/>
      <dgm:spPr/>
    </dgm:pt>
    <dgm:pt modelId="{B19C2FE2-7A31-44C8-BE38-F46DFD46007E}" type="pres">
      <dgm:prSet presAssocID="{C5913FED-6311-4684-AD81-50FA12AD08A3}" presName="textRect" presStyleLbl="revTx" presStyleIdx="3" presStyleCnt="4">
        <dgm:presLayoutVars>
          <dgm:chMax val="1"/>
          <dgm:chPref val="1"/>
        </dgm:presLayoutVars>
      </dgm:prSet>
      <dgm:spPr/>
      <dgm:t>
        <a:bodyPr/>
        <a:lstStyle/>
        <a:p>
          <a:endParaRPr lang="en-US"/>
        </a:p>
      </dgm:t>
    </dgm:pt>
  </dgm:ptLst>
  <dgm:cxnLst>
    <dgm:cxn modelId="{1DFFB861-6BB1-4132-979F-50D3F9480106}" type="presOf" srcId="{2DCED216-CF7B-4B77-B862-1EAC2C69C7F6}" destId="{EDD5083E-5545-4EA1-A2C6-EF232A558D9B}" srcOrd="0" destOrd="0" presId="urn:microsoft.com/office/officeart/2018/2/layout/IconCircleList"/>
    <dgm:cxn modelId="{8599C8A5-6CF2-482B-8296-E9CA8B2D7358}" srcId="{6790DBC0-1118-46EA-AAA5-990ADB8ACAEB}" destId="{3932144F-ACAC-48BC-8A63-CE36740DFCFB}" srcOrd="1" destOrd="0" parTransId="{A12C2A77-C781-4429-987A-6E627F8A4FA6}" sibTransId="{BA6D2D41-6A71-48AA-A8C3-900DEE10F052}"/>
    <dgm:cxn modelId="{0702E249-3555-43AB-BB69-7EC66A7A6C2D}" type="presOf" srcId="{C5913FED-6311-4684-AD81-50FA12AD08A3}" destId="{B19C2FE2-7A31-44C8-BE38-F46DFD46007E}" srcOrd="0" destOrd="0" presId="urn:microsoft.com/office/officeart/2018/2/layout/IconCircleList"/>
    <dgm:cxn modelId="{63D3154F-DE31-4AB1-A343-FF22EF42796C}" type="presOf" srcId="{3932144F-ACAC-48BC-8A63-CE36740DFCFB}" destId="{068A7FBF-A8D5-4903-A28A-7189A7EA24CA}" srcOrd="0" destOrd="0" presId="urn:microsoft.com/office/officeart/2018/2/layout/IconCircleList"/>
    <dgm:cxn modelId="{91E7BC42-25A4-4CBC-9F50-F8FF742607B8}" srcId="{6790DBC0-1118-46EA-AAA5-990ADB8ACAEB}" destId="{3F708B82-FFC9-4F90-B102-9C3D6693FA8F}" srcOrd="2" destOrd="0" parTransId="{D31834B8-00B7-4A8A-A8E4-5F9754E46979}" sibTransId="{4E9AD85C-7396-4C62-B452-7B234248AA3F}"/>
    <dgm:cxn modelId="{1BFA50DE-AFCA-4DBF-8408-91A70ADAE181}" type="presOf" srcId="{BA6D2D41-6A71-48AA-A8C3-900DEE10F052}" destId="{8C9D4C09-CD8B-47D8-B22A-ED77DAB59F5E}" srcOrd="0" destOrd="0" presId="urn:microsoft.com/office/officeart/2018/2/layout/IconCircleList"/>
    <dgm:cxn modelId="{F9D7D62B-4AE0-427C-9017-036648F0EC0B}" srcId="{6790DBC0-1118-46EA-AAA5-990ADB8ACAEB}" destId="{2DCED216-CF7B-4B77-B862-1EAC2C69C7F6}" srcOrd="0" destOrd="0" parTransId="{6C6A3B25-ECAA-40F1-9496-D7D50B4424F5}" sibTransId="{CDC20A77-DD12-45E5-96F6-D10300C31570}"/>
    <dgm:cxn modelId="{3B899E3C-BFFA-4830-A430-556A508A8932}" type="presOf" srcId="{6790DBC0-1118-46EA-AAA5-990ADB8ACAEB}" destId="{AF2DA03E-B372-4BAB-BEAD-0B28A4841055}" srcOrd="0" destOrd="0" presId="urn:microsoft.com/office/officeart/2018/2/layout/IconCircleList"/>
    <dgm:cxn modelId="{4EF173E3-9C8E-4B52-A575-E437E5DAD4C9}" type="presOf" srcId="{3F708B82-FFC9-4F90-B102-9C3D6693FA8F}" destId="{FDE2087D-F5A4-4173-9E3F-4120864FD046}" srcOrd="0" destOrd="0" presId="urn:microsoft.com/office/officeart/2018/2/layout/IconCircleList"/>
    <dgm:cxn modelId="{740AA560-B75D-45B2-A82F-4BB56BF9E1BB}" type="presOf" srcId="{CDC20A77-DD12-45E5-96F6-D10300C31570}" destId="{8358EB44-BE1E-4F35-A4E8-F160E368AE6B}" srcOrd="0" destOrd="0" presId="urn:microsoft.com/office/officeart/2018/2/layout/IconCircleList"/>
    <dgm:cxn modelId="{381F38DA-D446-406D-AA42-E94F02AD33D4}" srcId="{6790DBC0-1118-46EA-AAA5-990ADB8ACAEB}" destId="{C5913FED-6311-4684-AD81-50FA12AD08A3}" srcOrd="3" destOrd="0" parTransId="{74154B85-12AD-4550-A1DF-EA8BF3C36E7A}" sibTransId="{A4B6782C-746B-4668-8B1C-8EC61BB6F7EC}"/>
    <dgm:cxn modelId="{D24F21B5-AFD6-4238-920B-F96FBA9B3208}" type="presOf" srcId="{4E9AD85C-7396-4C62-B452-7B234248AA3F}" destId="{F0714031-30FB-47F9-9F66-591A686F95C0}" srcOrd="0" destOrd="0" presId="urn:microsoft.com/office/officeart/2018/2/layout/IconCircleList"/>
    <dgm:cxn modelId="{4E761D27-7A47-42CE-A598-9E8194116D23}" type="presParOf" srcId="{AF2DA03E-B372-4BAB-BEAD-0B28A4841055}" destId="{7F70BF75-0D52-4B6C-9EBF-0A51D2096F74}" srcOrd="0" destOrd="0" presId="urn:microsoft.com/office/officeart/2018/2/layout/IconCircleList"/>
    <dgm:cxn modelId="{B6EA801F-1738-4737-A808-618698E212BB}" type="presParOf" srcId="{7F70BF75-0D52-4B6C-9EBF-0A51D2096F74}" destId="{67E8F3FD-A889-41E5-9A24-CE28E526B4C9}" srcOrd="0" destOrd="0" presId="urn:microsoft.com/office/officeart/2018/2/layout/IconCircleList"/>
    <dgm:cxn modelId="{508DAB04-4C44-45BE-B687-F89461E2DA17}" type="presParOf" srcId="{67E8F3FD-A889-41E5-9A24-CE28E526B4C9}" destId="{A5AB422D-5077-496D-8821-528B42F6392D}" srcOrd="0" destOrd="0" presId="urn:microsoft.com/office/officeart/2018/2/layout/IconCircleList"/>
    <dgm:cxn modelId="{C3BC02B9-55DB-4D36-A281-3CBFEB733B0D}" type="presParOf" srcId="{67E8F3FD-A889-41E5-9A24-CE28E526B4C9}" destId="{113347CB-B6CF-4FD6-A41D-23D41AA2BD97}" srcOrd="1" destOrd="0" presId="urn:microsoft.com/office/officeart/2018/2/layout/IconCircleList"/>
    <dgm:cxn modelId="{FD70DC83-66F2-4106-B30D-81980EC26799}" type="presParOf" srcId="{67E8F3FD-A889-41E5-9A24-CE28E526B4C9}" destId="{637C3C25-7C5B-4546-869E-8B08ECCFF222}" srcOrd="2" destOrd="0" presId="urn:microsoft.com/office/officeart/2018/2/layout/IconCircleList"/>
    <dgm:cxn modelId="{DE6C11F9-634D-48B1-85C0-8405E85E9000}" type="presParOf" srcId="{67E8F3FD-A889-41E5-9A24-CE28E526B4C9}" destId="{EDD5083E-5545-4EA1-A2C6-EF232A558D9B}" srcOrd="3" destOrd="0" presId="urn:microsoft.com/office/officeart/2018/2/layout/IconCircleList"/>
    <dgm:cxn modelId="{7AE63E39-E600-44D5-AD65-B5DEB03B8B31}" type="presParOf" srcId="{7F70BF75-0D52-4B6C-9EBF-0A51D2096F74}" destId="{8358EB44-BE1E-4F35-A4E8-F160E368AE6B}" srcOrd="1" destOrd="0" presId="urn:microsoft.com/office/officeart/2018/2/layout/IconCircleList"/>
    <dgm:cxn modelId="{71B157B9-7B49-47DC-A5AE-9DD1EFAC81AD}" type="presParOf" srcId="{7F70BF75-0D52-4B6C-9EBF-0A51D2096F74}" destId="{5899C182-D359-4B85-B900-D8879AD765D0}" srcOrd="2" destOrd="0" presId="urn:microsoft.com/office/officeart/2018/2/layout/IconCircleList"/>
    <dgm:cxn modelId="{168505EE-6D0E-40AC-9526-C3E9A1EBC635}" type="presParOf" srcId="{5899C182-D359-4B85-B900-D8879AD765D0}" destId="{92934B46-DC2C-4119-A1D4-96E385EBEDD6}" srcOrd="0" destOrd="0" presId="urn:microsoft.com/office/officeart/2018/2/layout/IconCircleList"/>
    <dgm:cxn modelId="{1446BEA2-7FAA-4284-9192-195BB7018AC3}" type="presParOf" srcId="{5899C182-D359-4B85-B900-D8879AD765D0}" destId="{7FF5451F-F69F-43BC-A41C-9233B06F0DEA}" srcOrd="1" destOrd="0" presId="urn:microsoft.com/office/officeart/2018/2/layout/IconCircleList"/>
    <dgm:cxn modelId="{A5057D38-960E-476B-8F09-17D9647F9FA9}" type="presParOf" srcId="{5899C182-D359-4B85-B900-D8879AD765D0}" destId="{1A042046-DB35-4537-BCEF-8B26DA2A5320}" srcOrd="2" destOrd="0" presId="urn:microsoft.com/office/officeart/2018/2/layout/IconCircleList"/>
    <dgm:cxn modelId="{591B4AD3-979D-4815-B9A7-310BB54965BE}" type="presParOf" srcId="{5899C182-D359-4B85-B900-D8879AD765D0}" destId="{068A7FBF-A8D5-4903-A28A-7189A7EA24CA}" srcOrd="3" destOrd="0" presId="urn:microsoft.com/office/officeart/2018/2/layout/IconCircleList"/>
    <dgm:cxn modelId="{9F183862-31A6-4549-84FF-2508E03C1C74}" type="presParOf" srcId="{7F70BF75-0D52-4B6C-9EBF-0A51D2096F74}" destId="{8C9D4C09-CD8B-47D8-B22A-ED77DAB59F5E}" srcOrd="3" destOrd="0" presId="urn:microsoft.com/office/officeart/2018/2/layout/IconCircleList"/>
    <dgm:cxn modelId="{2CBE159E-D552-4525-BA42-009D208AA3B6}" type="presParOf" srcId="{7F70BF75-0D52-4B6C-9EBF-0A51D2096F74}" destId="{CD099F92-F2B9-4736-A5F7-8B129C0D927D}" srcOrd="4" destOrd="0" presId="urn:microsoft.com/office/officeart/2018/2/layout/IconCircleList"/>
    <dgm:cxn modelId="{F2D042EA-5C47-4E63-B65A-0F540CBF61FE}" type="presParOf" srcId="{CD099F92-F2B9-4736-A5F7-8B129C0D927D}" destId="{C551B716-8E4E-43D6-B94D-03CC60C5C1F8}" srcOrd="0" destOrd="0" presId="urn:microsoft.com/office/officeart/2018/2/layout/IconCircleList"/>
    <dgm:cxn modelId="{10D68AA5-9C11-45EA-8FF1-F24732D4729A}" type="presParOf" srcId="{CD099F92-F2B9-4736-A5F7-8B129C0D927D}" destId="{148B6111-FCCC-4EB6-8963-23BCC441FC7C}" srcOrd="1" destOrd="0" presId="urn:microsoft.com/office/officeart/2018/2/layout/IconCircleList"/>
    <dgm:cxn modelId="{3FDCF251-9893-4405-A677-CB8E5D9205CE}" type="presParOf" srcId="{CD099F92-F2B9-4736-A5F7-8B129C0D927D}" destId="{462A8329-431D-4834-B5C6-CC1AA6EEEB6E}" srcOrd="2" destOrd="0" presId="urn:microsoft.com/office/officeart/2018/2/layout/IconCircleList"/>
    <dgm:cxn modelId="{CDEA7AAA-B430-44B6-BD60-100DD537281A}" type="presParOf" srcId="{CD099F92-F2B9-4736-A5F7-8B129C0D927D}" destId="{FDE2087D-F5A4-4173-9E3F-4120864FD046}" srcOrd="3" destOrd="0" presId="urn:microsoft.com/office/officeart/2018/2/layout/IconCircleList"/>
    <dgm:cxn modelId="{CCF34029-954E-47D7-B9DC-C06A530E7B6F}" type="presParOf" srcId="{7F70BF75-0D52-4B6C-9EBF-0A51D2096F74}" destId="{F0714031-30FB-47F9-9F66-591A686F95C0}" srcOrd="5" destOrd="0" presId="urn:microsoft.com/office/officeart/2018/2/layout/IconCircleList"/>
    <dgm:cxn modelId="{E23775CE-0D1F-4C59-A081-52499D6128F2}" type="presParOf" srcId="{7F70BF75-0D52-4B6C-9EBF-0A51D2096F74}" destId="{38617746-2A9C-4530-9720-D5550609445F}" srcOrd="6" destOrd="0" presId="urn:microsoft.com/office/officeart/2018/2/layout/IconCircleList"/>
    <dgm:cxn modelId="{B27E0F71-21D5-48E0-8E05-6631CD5CB00E}" type="presParOf" srcId="{38617746-2A9C-4530-9720-D5550609445F}" destId="{205C94FE-986F-4B02-9FE7-CD2D74B9B039}" srcOrd="0" destOrd="0" presId="urn:microsoft.com/office/officeart/2018/2/layout/IconCircleList"/>
    <dgm:cxn modelId="{54225F20-7082-4BD5-A2D5-A9B4882F0D8C}" type="presParOf" srcId="{38617746-2A9C-4530-9720-D5550609445F}" destId="{269D8144-7DFA-47AF-8CDA-26148FDD2E8A}" srcOrd="1" destOrd="0" presId="urn:microsoft.com/office/officeart/2018/2/layout/IconCircleList"/>
    <dgm:cxn modelId="{B2B452EF-1918-4A61-9C82-803B489225A8}" type="presParOf" srcId="{38617746-2A9C-4530-9720-D5550609445F}" destId="{E273FFC2-03DD-41F3-B5B1-D2F96950F5BE}" srcOrd="2" destOrd="0" presId="urn:microsoft.com/office/officeart/2018/2/layout/IconCircleList"/>
    <dgm:cxn modelId="{D8721FE9-13B3-4D69-B544-4E134846E52D}" type="presParOf" srcId="{38617746-2A9C-4530-9720-D5550609445F}" destId="{B19C2FE2-7A31-44C8-BE38-F46DFD46007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FD28F6-1BAB-45BB-96E2-52D715F8A97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6884666E-8BA7-40AB-980A-6C001BFF1150}">
      <dgm:prSet/>
      <dgm:spPr/>
      <dgm:t>
        <a:bodyPr/>
        <a:lstStyle/>
        <a:p>
          <a:r>
            <a:rPr lang="en-US" b="1" dirty="0">
              <a:solidFill>
                <a:schemeClr val="tx1"/>
              </a:solidFill>
              <a:latin typeface="Times New Roman" panose="02020603050405020304" pitchFamily="18" charset="0"/>
              <a:cs typeface="Times New Roman" panose="02020603050405020304" pitchFamily="18" charset="0"/>
            </a:rPr>
            <a:t>Objective of the study has been achieved based on the primary research conducted at Artemis Hospitals, Gurugram</a:t>
          </a:r>
          <a:r>
            <a:rPr lang="en-US" dirty="0">
              <a:latin typeface="Times New Roman" panose="02020603050405020304" pitchFamily="18" charset="0"/>
              <a:cs typeface="Times New Roman" panose="02020603050405020304" pitchFamily="18" charset="0"/>
            </a:rPr>
            <a:t>.</a:t>
          </a:r>
        </a:p>
      </dgm:t>
    </dgm:pt>
    <dgm:pt modelId="{A9BD9B20-29A4-4284-BADC-8E06C40921C7}" type="parTrans" cxnId="{B209A00E-F949-40FE-B636-F621F407FF44}">
      <dgm:prSet/>
      <dgm:spPr/>
      <dgm:t>
        <a:bodyPr/>
        <a:lstStyle/>
        <a:p>
          <a:endParaRPr lang="en-US">
            <a:latin typeface="Times New Roman" panose="02020603050405020304" pitchFamily="18" charset="0"/>
            <a:cs typeface="Times New Roman" panose="02020603050405020304" pitchFamily="18" charset="0"/>
          </a:endParaRPr>
        </a:p>
      </dgm:t>
    </dgm:pt>
    <dgm:pt modelId="{4CC0507A-7645-4A94-B607-B2E0E5951173}" type="sibTrans" cxnId="{B209A00E-F949-40FE-B636-F621F407FF44}">
      <dgm:prSet/>
      <dgm:spPr/>
      <dgm:t>
        <a:bodyPr/>
        <a:lstStyle/>
        <a:p>
          <a:endParaRPr lang="en-US">
            <a:latin typeface="Times New Roman" panose="02020603050405020304" pitchFamily="18" charset="0"/>
            <a:cs typeface="Times New Roman" panose="02020603050405020304" pitchFamily="18" charset="0"/>
          </a:endParaRPr>
        </a:p>
      </dgm:t>
    </dgm:pt>
    <dgm:pt modelId="{E4350232-36C3-48CD-A3BA-0431B7B8D6B4}">
      <dgm:prSet/>
      <dgm:spPr/>
      <dgm:t>
        <a:bodyPr/>
        <a:lstStyle/>
        <a:p>
          <a:r>
            <a:rPr lang="en-US" b="1" dirty="0">
              <a:solidFill>
                <a:schemeClr val="tx1"/>
              </a:solidFill>
              <a:latin typeface="Times New Roman" panose="02020603050405020304" pitchFamily="18" charset="0"/>
              <a:cs typeface="Times New Roman" panose="02020603050405020304" pitchFamily="18" charset="0"/>
            </a:rPr>
            <a:t>The initial study was tested with the existing employees and especially the top performers of Artemis Hospital to identify the benchmark and at the same time determine that what it takes to become a top performer at Artemis Hospital</a:t>
          </a:r>
        </a:p>
      </dgm:t>
    </dgm:pt>
    <dgm:pt modelId="{628D7565-1123-4DC4-B513-C31DC7A0EA01}" type="parTrans" cxnId="{C8353968-68FF-4D36-B2F3-7F9FDDCB27A4}">
      <dgm:prSet/>
      <dgm:spPr/>
      <dgm:t>
        <a:bodyPr/>
        <a:lstStyle/>
        <a:p>
          <a:endParaRPr lang="en-US">
            <a:latin typeface="Times New Roman" panose="02020603050405020304" pitchFamily="18" charset="0"/>
            <a:cs typeface="Times New Roman" panose="02020603050405020304" pitchFamily="18" charset="0"/>
          </a:endParaRPr>
        </a:p>
      </dgm:t>
    </dgm:pt>
    <dgm:pt modelId="{9B003723-ECF0-4F09-BD2E-64B383BF2833}" type="sibTrans" cxnId="{C8353968-68FF-4D36-B2F3-7F9FDDCB27A4}">
      <dgm:prSet/>
      <dgm:spPr/>
      <dgm:t>
        <a:bodyPr/>
        <a:lstStyle/>
        <a:p>
          <a:endParaRPr lang="en-US">
            <a:latin typeface="Times New Roman" panose="02020603050405020304" pitchFamily="18" charset="0"/>
            <a:cs typeface="Times New Roman" panose="02020603050405020304" pitchFamily="18" charset="0"/>
          </a:endParaRPr>
        </a:p>
      </dgm:t>
    </dgm:pt>
    <dgm:pt modelId="{E2851CD8-878D-4CE1-8B08-638716D3EB0D}">
      <dgm:prSet/>
      <dgm:spPr/>
      <dgm:t>
        <a:bodyPr/>
        <a:lstStyle/>
        <a:p>
          <a:r>
            <a:rPr lang="en-US" b="1" dirty="0">
              <a:solidFill>
                <a:schemeClr val="tx1"/>
              </a:solidFill>
              <a:latin typeface="Times New Roman" panose="02020603050405020304" pitchFamily="18" charset="0"/>
              <a:cs typeface="Times New Roman" panose="02020603050405020304" pitchFamily="18" charset="0"/>
            </a:rPr>
            <a:t>Not only did the new </a:t>
          </a:r>
          <a:r>
            <a:rPr lang="en-US" b="1" dirty="0" err="1">
              <a:solidFill>
                <a:schemeClr val="tx1"/>
              </a:solidFill>
              <a:latin typeface="Times New Roman" panose="02020603050405020304" pitchFamily="18" charset="0"/>
              <a:cs typeface="Times New Roman" panose="02020603050405020304" pitchFamily="18" charset="0"/>
            </a:rPr>
            <a:t>joinees</a:t>
          </a:r>
          <a:r>
            <a:rPr lang="en-US" b="1" dirty="0">
              <a:solidFill>
                <a:schemeClr val="tx1"/>
              </a:solidFill>
              <a:latin typeface="Times New Roman" panose="02020603050405020304" pitchFamily="18" charset="0"/>
              <a:cs typeface="Times New Roman" panose="02020603050405020304" pitchFamily="18" charset="0"/>
            </a:rPr>
            <a:t> bring in those personality traits of a performer but also, they exceeded in some parameters</a:t>
          </a:r>
          <a:r>
            <a:rPr lang="en-US" dirty="0">
              <a:latin typeface="Times New Roman" panose="02020603050405020304" pitchFamily="18" charset="0"/>
              <a:cs typeface="Times New Roman" panose="02020603050405020304" pitchFamily="18" charset="0"/>
            </a:rPr>
            <a:t>.</a:t>
          </a:r>
        </a:p>
      </dgm:t>
    </dgm:pt>
    <dgm:pt modelId="{4E152E6D-9CE4-474B-BF27-7B7D3C607D1C}" type="parTrans" cxnId="{49E201A8-C252-4525-BBF8-2F8C825642F6}">
      <dgm:prSet/>
      <dgm:spPr/>
      <dgm:t>
        <a:bodyPr/>
        <a:lstStyle/>
        <a:p>
          <a:endParaRPr lang="en-US">
            <a:latin typeface="Times New Roman" panose="02020603050405020304" pitchFamily="18" charset="0"/>
            <a:cs typeface="Times New Roman" panose="02020603050405020304" pitchFamily="18" charset="0"/>
          </a:endParaRPr>
        </a:p>
      </dgm:t>
    </dgm:pt>
    <dgm:pt modelId="{4BD1559B-F33A-420A-A81B-ECFBD247FA77}" type="sibTrans" cxnId="{49E201A8-C252-4525-BBF8-2F8C825642F6}">
      <dgm:prSet/>
      <dgm:spPr/>
      <dgm:t>
        <a:bodyPr/>
        <a:lstStyle/>
        <a:p>
          <a:endParaRPr lang="en-US">
            <a:latin typeface="Times New Roman" panose="02020603050405020304" pitchFamily="18" charset="0"/>
            <a:cs typeface="Times New Roman" panose="02020603050405020304" pitchFamily="18" charset="0"/>
          </a:endParaRPr>
        </a:p>
      </dgm:t>
    </dgm:pt>
    <dgm:pt modelId="{FB3A4A8C-3834-4585-927A-A9BDEBD928D1}">
      <dgm:prSet/>
      <dgm:spPr/>
      <dgm:t>
        <a:bodyPr/>
        <a:lstStyle/>
        <a:p>
          <a:r>
            <a:rPr lang="en-US" b="1" dirty="0">
              <a:solidFill>
                <a:schemeClr val="tx1"/>
              </a:solidFill>
              <a:latin typeface="Times New Roman" panose="02020603050405020304" pitchFamily="18" charset="0"/>
              <a:cs typeface="Times New Roman" panose="02020603050405020304" pitchFamily="18" charset="0"/>
            </a:rPr>
            <a:t>It sends a very strong message that the talent acquisition process is extremely robust.  </a:t>
          </a:r>
        </a:p>
      </dgm:t>
    </dgm:pt>
    <dgm:pt modelId="{942D9DD5-A536-4BBF-98C6-EB0CB12C9F06}" type="parTrans" cxnId="{C580F549-548F-4296-8189-26FEB7EA42AD}">
      <dgm:prSet/>
      <dgm:spPr/>
      <dgm:t>
        <a:bodyPr/>
        <a:lstStyle/>
        <a:p>
          <a:endParaRPr lang="en-US">
            <a:latin typeface="Times New Roman" panose="02020603050405020304" pitchFamily="18" charset="0"/>
            <a:cs typeface="Times New Roman" panose="02020603050405020304" pitchFamily="18" charset="0"/>
          </a:endParaRPr>
        </a:p>
      </dgm:t>
    </dgm:pt>
    <dgm:pt modelId="{5D9E482A-AE84-4860-9EF8-7A4ABC7089C5}" type="sibTrans" cxnId="{C580F549-548F-4296-8189-26FEB7EA42AD}">
      <dgm:prSet/>
      <dgm:spPr/>
      <dgm:t>
        <a:bodyPr/>
        <a:lstStyle/>
        <a:p>
          <a:endParaRPr lang="en-US">
            <a:latin typeface="Times New Roman" panose="02020603050405020304" pitchFamily="18" charset="0"/>
            <a:cs typeface="Times New Roman" panose="02020603050405020304" pitchFamily="18" charset="0"/>
          </a:endParaRPr>
        </a:p>
      </dgm:t>
    </dgm:pt>
    <dgm:pt modelId="{0E41775A-B006-4282-8762-DC0E2B224FA7}">
      <dgm:prSet/>
      <dgm:spPr/>
      <dgm:t>
        <a:bodyPr/>
        <a:lstStyle/>
        <a:p>
          <a:r>
            <a:rPr lang="en-US" b="1" dirty="0">
              <a:solidFill>
                <a:schemeClr val="tx1"/>
              </a:solidFill>
              <a:latin typeface="Times New Roman" panose="02020603050405020304" pitchFamily="18" charset="0"/>
              <a:cs typeface="Times New Roman" panose="02020603050405020304" pitchFamily="18" charset="0"/>
            </a:rPr>
            <a:t>Next level of this study is to consider the outcome of this Big 5 personality test as an input to the training need identification process of the same new </a:t>
          </a:r>
          <a:r>
            <a:rPr lang="en-US" b="1" dirty="0" err="1">
              <a:solidFill>
                <a:schemeClr val="tx1"/>
              </a:solidFill>
              <a:latin typeface="Times New Roman" panose="02020603050405020304" pitchFamily="18" charset="0"/>
              <a:cs typeface="Times New Roman" panose="02020603050405020304" pitchFamily="18" charset="0"/>
            </a:rPr>
            <a:t>joinee</a:t>
          </a:r>
          <a:r>
            <a:rPr lang="en-US" b="1" dirty="0">
              <a:solidFill>
                <a:schemeClr val="tx1"/>
              </a:solidFill>
              <a:latin typeface="Times New Roman" panose="02020603050405020304" pitchFamily="18" charset="0"/>
              <a:cs typeface="Times New Roman" panose="02020603050405020304" pitchFamily="18" charset="0"/>
            </a:rPr>
            <a:t> for the initial 1 year. </a:t>
          </a:r>
        </a:p>
      </dgm:t>
    </dgm:pt>
    <dgm:pt modelId="{3B273AC1-606D-4707-9B14-7541B84B7988}" type="parTrans" cxnId="{509A9E30-F8CA-4286-97B6-364965CD962D}">
      <dgm:prSet/>
      <dgm:spPr/>
      <dgm:t>
        <a:bodyPr/>
        <a:lstStyle/>
        <a:p>
          <a:endParaRPr lang="en-US">
            <a:latin typeface="Times New Roman" panose="02020603050405020304" pitchFamily="18" charset="0"/>
            <a:cs typeface="Times New Roman" panose="02020603050405020304" pitchFamily="18" charset="0"/>
          </a:endParaRPr>
        </a:p>
      </dgm:t>
    </dgm:pt>
    <dgm:pt modelId="{D45E1DEB-9349-4F47-8348-CC06BA21AD91}" type="sibTrans" cxnId="{509A9E30-F8CA-4286-97B6-364965CD962D}">
      <dgm:prSet/>
      <dgm:spPr/>
      <dgm:t>
        <a:bodyPr/>
        <a:lstStyle/>
        <a:p>
          <a:endParaRPr lang="en-US">
            <a:latin typeface="Times New Roman" panose="02020603050405020304" pitchFamily="18" charset="0"/>
            <a:cs typeface="Times New Roman" panose="02020603050405020304" pitchFamily="18" charset="0"/>
          </a:endParaRPr>
        </a:p>
      </dgm:t>
    </dgm:pt>
    <dgm:pt modelId="{AFB0D4F0-6E2B-497E-BF32-022E226B1F65}">
      <dgm:prSet/>
      <dgm:spPr/>
      <dgm:t>
        <a:bodyPr/>
        <a:lstStyle/>
        <a:p>
          <a:r>
            <a:rPr lang="en-US" b="1" dirty="0">
              <a:solidFill>
                <a:schemeClr val="tx1"/>
              </a:solidFill>
              <a:latin typeface="Times New Roman" panose="02020603050405020304" pitchFamily="18" charset="0"/>
              <a:cs typeface="Times New Roman" panose="02020603050405020304" pitchFamily="18" charset="0"/>
            </a:rPr>
            <a:t>For existing employees, the same test could be used to identify the high potentials within the organization</a:t>
          </a:r>
        </a:p>
      </dgm:t>
    </dgm:pt>
    <dgm:pt modelId="{DFDECC7F-0280-4D87-8EE7-C91DF1965B91}" type="parTrans" cxnId="{5C540280-FD89-424B-B632-E05B487F826F}">
      <dgm:prSet/>
      <dgm:spPr/>
      <dgm:t>
        <a:bodyPr/>
        <a:lstStyle/>
        <a:p>
          <a:endParaRPr lang="en-US">
            <a:latin typeface="Times New Roman" panose="02020603050405020304" pitchFamily="18" charset="0"/>
            <a:cs typeface="Times New Roman" panose="02020603050405020304" pitchFamily="18" charset="0"/>
          </a:endParaRPr>
        </a:p>
      </dgm:t>
    </dgm:pt>
    <dgm:pt modelId="{7BB214B8-989C-4151-B536-09DA14E93366}" type="sibTrans" cxnId="{5C540280-FD89-424B-B632-E05B487F826F}">
      <dgm:prSet/>
      <dgm:spPr/>
      <dgm:t>
        <a:bodyPr/>
        <a:lstStyle/>
        <a:p>
          <a:endParaRPr lang="en-US">
            <a:latin typeface="Times New Roman" panose="02020603050405020304" pitchFamily="18" charset="0"/>
            <a:cs typeface="Times New Roman" panose="02020603050405020304" pitchFamily="18" charset="0"/>
          </a:endParaRPr>
        </a:p>
      </dgm:t>
    </dgm:pt>
    <dgm:pt modelId="{3150C839-D80B-4F31-BE98-730E0FD2DF0A}" type="pres">
      <dgm:prSet presAssocID="{DCFD28F6-1BAB-45BB-96E2-52D715F8A977}" presName="diagram" presStyleCnt="0">
        <dgm:presLayoutVars>
          <dgm:dir/>
          <dgm:resizeHandles val="exact"/>
        </dgm:presLayoutVars>
      </dgm:prSet>
      <dgm:spPr/>
      <dgm:t>
        <a:bodyPr/>
        <a:lstStyle/>
        <a:p>
          <a:endParaRPr lang="en-US"/>
        </a:p>
      </dgm:t>
    </dgm:pt>
    <dgm:pt modelId="{C12DCEB3-37CE-468D-BBE1-37265B886C7B}" type="pres">
      <dgm:prSet presAssocID="{6884666E-8BA7-40AB-980A-6C001BFF1150}" presName="node" presStyleLbl="node1" presStyleIdx="0" presStyleCnt="6">
        <dgm:presLayoutVars>
          <dgm:bulletEnabled val="1"/>
        </dgm:presLayoutVars>
      </dgm:prSet>
      <dgm:spPr/>
      <dgm:t>
        <a:bodyPr/>
        <a:lstStyle/>
        <a:p>
          <a:endParaRPr lang="en-US"/>
        </a:p>
      </dgm:t>
    </dgm:pt>
    <dgm:pt modelId="{59B0DA7F-9397-4F41-8439-28F53031E4C6}" type="pres">
      <dgm:prSet presAssocID="{4CC0507A-7645-4A94-B607-B2E0E5951173}" presName="sibTrans" presStyleCnt="0"/>
      <dgm:spPr/>
    </dgm:pt>
    <dgm:pt modelId="{374BE503-325E-4EFD-BC48-030E43D7E5B4}" type="pres">
      <dgm:prSet presAssocID="{E4350232-36C3-48CD-A3BA-0431B7B8D6B4}" presName="node" presStyleLbl="node1" presStyleIdx="1" presStyleCnt="6">
        <dgm:presLayoutVars>
          <dgm:bulletEnabled val="1"/>
        </dgm:presLayoutVars>
      </dgm:prSet>
      <dgm:spPr/>
      <dgm:t>
        <a:bodyPr/>
        <a:lstStyle/>
        <a:p>
          <a:endParaRPr lang="en-US"/>
        </a:p>
      </dgm:t>
    </dgm:pt>
    <dgm:pt modelId="{BCFB354E-09F4-46D3-9C46-DFCBE7F7C24F}" type="pres">
      <dgm:prSet presAssocID="{9B003723-ECF0-4F09-BD2E-64B383BF2833}" presName="sibTrans" presStyleCnt="0"/>
      <dgm:spPr/>
    </dgm:pt>
    <dgm:pt modelId="{25C1A970-73F9-408A-B3CB-512E029D14B8}" type="pres">
      <dgm:prSet presAssocID="{E2851CD8-878D-4CE1-8B08-638716D3EB0D}" presName="node" presStyleLbl="node1" presStyleIdx="2" presStyleCnt="6">
        <dgm:presLayoutVars>
          <dgm:bulletEnabled val="1"/>
        </dgm:presLayoutVars>
      </dgm:prSet>
      <dgm:spPr/>
      <dgm:t>
        <a:bodyPr/>
        <a:lstStyle/>
        <a:p>
          <a:endParaRPr lang="en-US"/>
        </a:p>
      </dgm:t>
    </dgm:pt>
    <dgm:pt modelId="{24B3596E-C45A-4266-AD5F-5E5502BD3BD1}" type="pres">
      <dgm:prSet presAssocID="{4BD1559B-F33A-420A-A81B-ECFBD247FA77}" presName="sibTrans" presStyleCnt="0"/>
      <dgm:spPr/>
    </dgm:pt>
    <dgm:pt modelId="{774C49F1-91FA-4ADA-97E9-2264808D2963}" type="pres">
      <dgm:prSet presAssocID="{FB3A4A8C-3834-4585-927A-A9BDEBD928D1}" presName="node" presStyleLbl="node1" presStyleIdx="3" presStyleCnt="6">
        <dgm:presLayoutVars>
          <dgm:bulletEnabled val="1"/>
        </dgm:presLayoutVars>
      </dgm:prSet>
      <dgm:spPr/>
      <dgm:t>
        <a:bodyPr/>
        <a:lstStyle/>
        <a:p>
          <a:endParaRPr lang="en-US"/>
        </a:p>
      </dgm:t>
    </dgm:pt>
    <dgm:pt modelId="{AC443DF1-D080-4942-B128-18F6E857B482}" type="pres">
      <dgm:prSet presAssocID="{5D9E482A-AE84-4860-9EF8-7A4ABC7089C5}" presName="sibTrans" presStyleCnt="0"/>
      <dgm:spPr/>
    </dgm:pt>
    <dgm:pt modelId="{FF417C0A-C68F-465A-A0F0-87DB97EA9238}" type="pres">
      <dgm:prSet presAssocID="{0E41775A-B006-4282-8762-DC0E2B224FA7}" presName="node" presStyleLbl="node1" presStyleIdx="4" presStyleCnt="6">
        <dgm:presLayoutVars>
          <dgm:bulletEnabled val="1"/>
        </dgm:presLayoutVars>
      </dgm:prSet>
      <dgm:spPr/>
      <dgm:t>
        <a:bodyPr/>
        <a:lstStyle/>
        <a:p>
          <a:endParaRPr lang="en-US"/>
        </a:p>
      </dgm:t>
    </dgm:pt>
    <dgm:pt modelId="{6F41141A-9791-4F0A-A8C7-40CDBF402BBF}" type="pres">
      <dgm:prSet presAssocID="{D45E1DEB-9349-4F47-8348-CC06BA21AD91}" presName="sibTrans" presStyleCnt="0"/>
      <dgm:spPr/>
    </dgm:pt>
    <dgm:pt modelId="{08E427FD-A89F-4E97-B183-70E898AF2A7C}" type="pres">
      <dgm:prSet presAssocID="{AFB0D4F0-6E2B-497E-BF32-022E226B1F65}" presName="node" presStyleLbl="node1" presStyleIdx="5" presStyleCnt="6">
        <dgm:presLayoutVars>
          <dgm:bulletEnabled val="1"/>
        </dgm:presLayoutVars>
      </dgm:prSet>
      <dgm:spPr/>
      <dgm:t>
        <a:bodyPr/>
        <a:lstStyle/>
        <a:p>
          <a:endParaRPr lang="en-US"/>
        </a:p>
      </dgm:t>
    </dgm:pt>
  </dgm:ptLst>
  <dgm:cxnLst>
    <dgm:cxn modelId="{B079EEF0-770D-46C9-B1E3-18B550DC563C}" type="presOf" srcId="{E4350232-36C3-48CD-A3BA-0431B7B8D6B4}" destId="{374BE503-325E-4EFD-BC48-030E43D7E5B4}" srcOrd="0" destOrd="0" presId="urn:microsoft.com/office/officeart/2005/8/layout/default"/>
    <dgm:cxn modelId="{509A9E30-F8CA-4286-97B6-364965CD962D}" srcId="{DCFD28F6-1BAB-45BB-96E2-52D715F8A977}" destId="{0E41775A-B006-4282-8762-DC0E2B224FA7}" srcOrd="4" destOrd="0" parTransId="{3B273AC1-606D-4707-9B14-7541B84B7988}" sibTransId="{D45E1DEB-9349-4F47-8348-CC06BA21AD91}"/>
    <dgm:cxn modelId="{8EC04584-F4D2-4FCA-9AD2-C180C31AEB94}" type="presOf" srcId="{6884666E-8BA7-40AB-980A-6C001BFF1150}" destId="{C12DCEB3-37CE-468D-BBE1-37265B886C7B}" srcOrd="0" destOrd="0" presId="urn:microsoft.com/office/officeart/2005/8/layout/default"/>
    <dgm:cxn modelId="{49E201A8-C252-4525-BBF8-2F8C825642F6}" srcId="{DCFD28F6-1BAB-45BB-96E2-52D715F8A977}" destId="{E2851CD8-878D-4CE1-8B08-638716D3EB0D}" srcOrd="2" destOrd="0" parTransId="{4E152E6D-9CE4-474B-BF27-7B7D3C607D1C}" sibTransId="{4BD1559B-F33A-420A-A81B-ECFBD247FA77}"/>
    <dgm:cxn modelId="{08BDB5CD-FF0E-4CAF-8D6C-1FD674824FF4}" type="presOf" srcId="{DCFD28F6-1BAB-45BB-96E2-52D715F8A977}" destId="{3150C839-D80B-4F31-BE98-730E0FD2DF0A}" srcOrd="0" destOrd="0" presId="urn:microsoft.com/office/officeart/2005/8/layout/default"/>
    <dgm:cxn modelId="{B9F573BF-418A-4508-9364-1048D7E5A15F}" type="presOf" srcId="{E2851CD8-878D-4CE1-8B08-638716D3EB0D}" destId="{25C1A970-73F9-408A-B3CB-512E029D14B8}" srcOrd="0" destOrd="0" presId="urn:microsoft.com/office/officeart/2005/8/layout/default"/>
    <dgm:cxn modelId="{C8353968-68FF-4D36-B2F3-7F9FDDCB27A4}" srcId="{DCFD28F6-1BAB-45BB-96E2-52D715F8A977}" destId="{E4350232-36C3-48CD-A3BA-0431B7B8D6B4}" srcOrd="1" destOrd="0" parTransId="{628D7565-1123-4DC4-B513-C31DC7A0EA01}" sibTransId="{9B003723-ECF0-4F09-BD2E-64B383BF2833}"/>
    <dgm:cxn modelId="{C580F549-548F-4296-8189-26FEB7EA42AD}" srcId="{DCFD28F6-1BAB-45BB-96E2-52D715F8A977}" destId="{FB3A4A8C-3834-4585-927A-A9BDEBD928D1}" srcOrd="3" destOrd="0" parTransId="{942D9DD5-A536-4BBF-98C6-EB0CB12C9F06}" sibTransId="{5D9E482A-AE84-4860-9EF8-7A4ABC7089C5}"/>
    <dgm:cxn modelId="{5C540280-FD89-424B-B632-E05B487F826F}" srcId="{DCFD28F6-1BAB-45BB-96E2-52D715F8A977}" destId="{AFB0D4F0-6E2B-497E-BF32-022E226B1F65}" srcOrd="5" destOrd="0" parTransId="{DFDECC7F-0280-4D87-8EE7-C91DF1965B91}" sibTransId="{7BB214B8-989C-4151-B536-09DA14E93366}"/>
    <dgm:cxn modelId="{B209A00E-F949-40FE-B636-F621F407FF44}" srcId="{DCFD28F6-1BAB-45BB-96E2-52D715F8A977}" destId="{6884666E-8BA7-40AB-980A-6C001BFF1150}" srcOrd="0" destOrd="0" parTransId="{A9BD9B20-29A4-4284-BADC-8E06C40921C7}" sibTransId="{4CC0507A-7645-4A94-B607-B2E0E5951173}"/>
    <dgm:cxn modelId="{D7744D11-9C27-49BB-88A5-11B98F9DE3A7}" type="presOf" srcId="{AFB0D4F0-6E2B-497E-BF32-022E226B1F65}" destId="{08E427FD-A89F-4E97-B183-70E898AF2A7C}" srcOrd="0" destOrd="0" presId="urn:microsoft.com/office/officeart/2005/8/layout/default"/>
    <dgm:cxn modelId="{BBDAB214-3258-434B-9537-B8C3500D3009}" type="presOf" srcId="{0E41775A-B006-4282-8762-DC0E2B224FA7}" destId="{FF417C0A-C68F-465A-A0F0-87DB97EA9238}" srcOrd="0" destOrd="0" presId="urn:microsoft.com/office/officeart/2005/8/layout/default"/>
    <dgm:cxn modelId="{FDA97C7A-3AF4-4B1C-8F63-E7FF2B9BC7D4}" type="presOf" srcId="{FB3A4A8C-3834-4585-927A-A9BDEBD928D1}" destId="{774C49F1-91FA-4ADA-97E9-2264808D2963}" srcOrd="0" destOrd="0" presId="urn:microsoft.com/office/officeart/2005/8/layout/default"/>
    <dgm:cxn modelId="{FDAAACAD-B139-4785-8B8F-6D484E9B7B89}" type="presParOf" srcId="{3150C839-D80B-4F31-BE98-730E0FD2DF0A}" destId="{C12DCEB3-37CE-468D-BBE1-37265B886C7B}" srcOrd="0" destOrd="0" presId="urn:microsoft.com/office/officeart/2005/8/layout/default"/>
    <dgm:cxn modelId="{7B784CCB-F6F7-422C-AAAA-03D5F26CEC15}" type="presParOf" srcId="{3150C839-D80B-4F31-BE98-730E0FD2DF0A}" destId="{59B0DA7F-9397-4F41-8439-28F53031E4C6}" srcOrd="1" destOrd="0" presId="urn:microsoft.com/office/officeart/2005/8/layout/default"/>
    <dgm:cxn modelId="{0D8804E8-82CF-43E6-8753-82CAE66EB04E}" type="presParOf" srcId="{3150C839-D80B-4F31-BE98-730E0FD2DF0A}" destId="{374BE503-325E-4EFD-BC48-030E43D7E5B4}" srcOrd="2" destOrd="0" presId="urn:microsoft.com/office/officeart/2005/8/layout/default"/>
    <dgm:cxn modelId="{E6A4346D-255B-422E-85BE-7A91F6BA42B3}" type="presParOf" srcId="{3150C839-D80B-4F31-BE98-730E0FD2DF0A}" destId="{BCFB354E-09F4-46D3-9C46-DFCBE7F7C24F}" srcOrd="3" destOrd="0" presId="urn:microsoft.com/office/officeart/2005/8/layout/default"/>
    <dgm:cxn modelId="{B3660BA3-8B0A-4854-A645-9D8F3EEE2938}" type="presParOf" srcId="{3150C839-D80B-4F31-BE98-730E0FD2DF0A}" destId="{25C1A970-73F9-408A-B3CB-512E029D14B8}" srcOrd="4" destOrd="0" presId="urn:microsoft.com/office/officeart/2005/8/layout/default"/>
    <dgm:cxn modelId="{037A64D9-B9C8-428C-8D8D-22C4B2F7ED1E}" type="presParOf" srcId="{3150C839-D80B-4F31-BE98-730E0FD2DF0A}" destId="{24B3596E-C45A-4266-AD5F-5E5502BD3BD1}" srcOrd="5" destOrd="0" presId="urn:microsoft.com/office/officeart/2005/8/layout/default"/>
    <dgm:cxn modelId="{6611DE91-B750-40EB-9D57-05A711F58CA5}" type="presParOf" srcId="{3150C839-D80B-4F31-BE98-730E0FD2DF0A}" destId="{774C49F1-91FA-4ADA-97E9-2264808D2963}" srcOrd="6" destOrd="0" presId="urn:microsoft.com/office/officeart/2005/8/layout/default"/>
    <dgm:cxn modelId="{BA680C45-5902-486A-8442-07ECF6F27186}" type="presParOf" srcId="{3150C839-D80B-4F31-BE98-730E0FD2DF0A}" destId="{AC443DF1-D080-4942-B128-18F6E857B482}" srcOrd="7" destOrd="0" presId="urn:microsoft.com/office/officeart/2005/8/layout/default"/>
    <dgm:cxn modelId="{F8A04290-20C1-49C7-8D71-7563262F3CF2}" type="presParOf" srcId="{3150C839-D80B-4F31-BE98-730E0FD2DF0A}" destId="{FF417C0A-C68F-465A-A0F0-87DB97EA9238}" srcOrd="8" destOrd="0" presId="urn:microsoft.com/office/officeart/2005/8/layout/default"/>
    <dgm:cxn modelId="{37A66981-D775-4FD2-83B1-7F5C1F6EFF75}" type="presParOf" srcId="{3150C839-D80B-4F31-BE98-730E0FD2DF0A}" destId="{6F41141A-9791-4F0A-A8C7-40CDBF402BBF}" srcOrd="9" destOrd="0" presId="urn:microsoft.com/office/officeart/2005/8/layout/default"/>
    <dgm:cxn modelId="{ADED1B9F-366D-4C5B-8B8C-042AFEDCF63B}" type="presParOf" srcId="{3150C839-D80B-4F31-BE98-730E0FD2DF0A}" destId="{08E427FD-A89F-4E97-B183-70E898AF2A7C}"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2530FD-524C-4F97-9D4F-E43CC845939D}"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B5156595-F2B6-4494-855D-31BE029EA998}">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Big 5 personality test should be made compulsory for all new </a:t>
          </a:r>
          <a:r>
            <a:rPr lang="en-IN" sz="1800" dirty="0" err="1">
              <a:latin typeface="Times New Roman" panose="02020603050405020304" pitchFamily="18" charset="0"/>
              <a:cs typeface="Times New Roman" panose="02020603050405020304" pitchFamily="18" charset="0"/>
            </a:rPr>
            <a:t>joinee’s</a:t>
          </a:r>
          <a:r>
            <a:rPr lang="en-IN"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dgm:t>
    </dgm:pt>
    <dgm:pt modelId="{B1E9F4D0-93BB-4633-BE66-F6CA39332E03}" type="parTrans" cxnId="{6764297F-19FC-4E40-8B67-367C22EB2B4E}">
      <dgm:prSet/>
      <dgm:spPr/>
      <dgm:t>
        <a:bodyPr/>
        <a:lstStyle/>
        <a:p>
          <a:endParaRPr lang="en-US" sz="1800">
            <a:latin typeface="Times New Roman" panose="02020603050405020304" pitchFamily="18" charset="0"/>
            <a:cs typeface="Times New Roman" panose="02020603050405020304" pitchFamily="18" charset="0"/>
          </a:endParaRPr>
        </a:p>
      </dgm:t>
    </dgm:pt>
    <dgm:pt modelId="{B01321D8-2C38-4653-B646-6963B4DF491F}" type="sibTrans" cxnId="{6764297F-19FC-4E40-8B67-367C22EB2B4E}">
      <dgm:prSet/>
      <dgm:spPr/>
      <dgm:t>
        <a:bodyPr/>
        <a:lstStyle/>
        <a:p>
          <a:endParaRPr lang="en-US" sz="1800">
            <a:latin typeface="Times New Roman" panose="02020603050405020304" pitchFamily="18" charset="0"/>
            <a:cs typeface="Times New Roman" panose="02020603050405020304" pitchFamily="18" charset="0"/>
          </a:endParaRPr>
        </a:p>
      </dgm:t>
    </dgm:pt>
    <dgm:pt modelId="{1E99DD8F-DD12-42D0-8C3A-C447232598DA}">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Regular analysis should be done on the data of outcome of survey and job rotations should be promoted using this analysis. </a:t>
          </a:r>
          <a:endParaRPr lang="en-US" sz="1800" dirty="0">
            <a:latin typeface="Times New Roman" panose="02020603050405020304" pitchFamily="18" charset="0"/>
            <a:cs typeface="Times New Roman" panose="02020603050405020304" pitchFamily="18" charset="0"/>
          </a:endParaRPr>
        </a:p>
      </dgm:t>
    </dgm:pt>
    <dgm:pt modelId="{7738C8A8-4F84-4E3D-9BCA-2E95D1110088}" type="parTrans" cxnId="{8264B8C2-4A2B-4C25-9931-11ADD3DF9894}">
      <dgm:prSet/>
      <dgm:spPr/>
      <dgm:t>
        <a:bodyPr/>
        <a:lstStyle/>
        <a:p>
          <a:endParaRPr lang="en-US" sz="1800">
            <a:latin typeface="Times New Roman" panose="02020603050405020304" pitchFamily="18" charset="0"/>
            <a:cs typeface="Times New Roman" panose="02020603050405020304" pitchFamily="18" charset="0"/>
          </a:endParaRPr>
        </a:p>
      </dgm:t>
    </dgm:pt>
    <dgm:pt modelId="{9E457055-852D-4601-AF8E-ADC0475A7272}" type="sibTrans" cxnId="{8264B8C2-4A2B-4C25-9931-11ADD3DF9894}">
      <dgm:prSet/>
      <dgm:spPr/>
      <dgm:t>
        <a:bodyPr/>
        <a:lstStyle/>
        <a:p>
          <a:endParaRPr lang="en-US" sz="1800">
            <a:latin typeface="Times New Roman" panose="02020603050405020304" pitchFamily="18" charset="0"/>
            <a:cs typeface="Times New Roman" panose="02020603050405020304" pitchFamily="18" charset="0"/>
          </a:endParaRPr>
        </a:p>
      </dgm:t>
    </dgm:pt>
    <dgm:pt modelId="{FE2AF17C-BEF4-4F94-9F05-57FD17D9725D}">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Training Needs for employees should be taken from outcome of this survey.</a:t>
          </a:r>
          <a:endParaRPr lang="en-US" sz="1800" dirty="0">
            <a:latin typeface="Times New Roman" panose="02020603050405020304" pitchFamily="18" charset="0"/>
            <a:cs typeface="Times New Roman" panose="02020603050405020304" pitchFamily="18" charset="0"/>
          </a:endParaRPr>
        </a:p>
      </dgm:t>
    </dgm:pt>
    <dgm:pt modelId="{5D023D08-3D5A-47B5-994D-C2C98B43B80C}" type="parTrans" cxnId="{C1654E4C-F231-456F-9D5C-BD2E14E64816}">
      <dgm:prSet/>
      <dgm:spPr/>
      <dgm:t>
        <a:bodyPr/>
        <a:lstStyle/>
        <a:p>
          <a:endParaRPr lang="en-US" sz="1800">
            <a:latin typeface="Times New Roman" panose="02020603050405020304" pitchFamily="18" charset="0"/>
            <a:cs typeface="Times New Roman" panose="02020603050405020304" pitchFamily="18" charset="0"/>
          </a:endParaRPr>
        </a:p>
      </dgm:t>
    </dgm:pt>
    <dgm:pt modelId="{22EF29D6-35B1-4A7F-9DEE-66A602CF7078}" type="sibTrans" cxnId="{C1654E4C-F231-456F-9D5C-BD2E14E64816}">
      <dgm:prSet/>
      <dgm:spPr/>
      <dgm:t>
        <a:bodyPr/>
        <a:lstStyle/>
        <a:p>
          <a:endParaRPr lang="en-US" sz="1800">
            <a:latin typeface="Times New Roman" panose="02020603050405020304" pitchFamily="18" charset="0"/>
            <a:cs typeface="Times New Roman" panose="02020603050405020304" pitchFamily="18" charset="0"/>
          </a:endParaRPr>
        </a:p>
      </dgm:t>
    </dgm:pt>
    <dgm:pt modelId="{E60AE7CD-CD8D-4575-87FA-179763001562}">
      <dgm:prSet custT="1"/>
      <dgm:spPr/>
      <dgm:t>
        <a:bodyPr/>
        <a:lstStyle/>
        <a:p>
          <a:pPr>
            <a:lnSpc>
              <a:spcPct val="100000"/>
            </a:lnSpc>
          </a:pPr>
          <a:r>
            <a:rPr lang="en-IN" sz="1800" dirty="0">
              <a:latin typeface="Times New Roman" panose="02020603050405020304" pitchFamily="18" charset="0"/>
              <a:cs typeface="Times New Roman" panose="02020603050405020304" pitchFamily="18" charset="0"/>
            </a:rPr>
            <a:t>Talent Management (Hi-Potential identification process &amp; Succession Planning) should be done based on the outcome of this survey</a:t>
          </a:r>
          <a:endParaRPr lang="en-US" sz="1800" dirty="0">
            <a:latin typeface="Times New Roman" panose="02020603050405020304" pitchFamily="18" charset="0"/>
            <a:cs typeface="Times New Roman" panose="02020603050405020304" pitchFamily="18" charset="0"/>
          </a:endParaRPr>
        </a:p>
      </dgm:t>
    </dgm:pt>
    <dgm:pt modelId="{90177D0C-893E-4EAF-9E61-723FECE194DE}" type="parTrans" cxnId="{C1542367-4675-4934-9845-402F0976EE96}">
      <dgm:prSet/>
      <dgm:spPr/>
      <dgm:t>
        <a:bodyPr/>
        <a:lstStyle/>
        <a:p>
          <a:endParaRPr lang="en-US" sz="1800">
            <a:latin typeface="Times New Roman" panose="02020603050405020304" pitchFamily="18" charset="0"/>
            <a:cs typeface="Times New Roman" panose="02020603050405020304" pitchFamily="18" charset="0"/>
          </a:endParaRPr>
        </a:p>
      </dgm:t>
    </dgm:pt>
    <dgm:pt modelId="{5D935CCE-CEB5-41FE-908F-C9CA27F0495B}" type="sibTrans" cxnId="{C1542367-4675-4934-9845-402F0976EE96}">
      <dgm:prSet/>
      <dgm:spPr/>
      <dgm:t>
        <a:bodyPr/>
        <a:lstStyle/>
        <a:p>
          <a:endParaRPr lang="en-US" sz="1800">
            <a:latin typeface="Times New Roman" panose="02020603050405020304" pitchFamily="18" charset="0"/>
            <a:cs typeface="Times New Roman" panose="02020603050405020304" pitchFamily="18" charset="0"/>
          </a:endParaRPr>
        </a:p>
      </dgm:t>
    </dgm:pt>
    <dgm:pt modelId="{4EA4AEF3-B7FC-468F-858D-404B92E399E2}" type="pres">
      <dgm:prSet presAssocID="{BF2530FD-524C-4F97-9D4F-E43CC845939D}" presName="root" presStyleCnt="0">
        <dgm:presLayoutVars>
          <dgm:dir/>
          <dgm:resizeHandles val="exact"/>
        </dgm:presLayoutVars>
      </dgm:prSet>
      <dgm:spPr/>
      <dgm:t>
        <a:bodyPr/>
        <a:lstStyle/>
        <a:p>
          <a:endParaRPr lang="en-US"/>
        </a:p>
      </dgm:t>
    </dgm:pt>
    <dgm:pt modelId="{4FB820CA-2045-4D6F-9F15-84E119775988}" type="pres">
      <dgm:prSet presAssocID="{B5156595-F2B6-4494-855D-31BE029EA998}" presName="compNode" presStyleCnt="0"/>
      <dgm:spPr/>
    </dgm:pt>
    <dgm:pt modelId="{E8090720-173F-4C6E-9EEF-A3C590D72D37}" type="pres">
      <dgm:prSet presAssocID="{B5156595-F2B6-4494-855D-31BE029EA9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n-US"/>
        </a:p>
      </dgm:t>
      <dgm:extLst>
        <a:ext uri="{E40237B7-FDA0-4F09-8148-C483321AD2D9}">
          <dgm14:cNvPr xmlns:dgm14="http://schemas.microsoft.com/office/drawing/2010/diagram" id="0" name="" descr="Dance"/>
        </a:ext>
      </dgm:extLst>
    </dgm:pt>
    <dgm:pt modelId="{BABE9E63-55E3-463B-A694-7EAEA42329F9}" type="pres">
      <dgm:prSet presAssocID="{B5156595-F2B6-4494-855D-31BE029EA998}" presName="spaceRect" presStyleCnt="0"/>
      <dgm:spPr/>
    </dgm:pt>
    <dgm:pt modelId="{7C4B2449-B6CE-4B39-8B07-2BD96150BEB5}" type="pres">
      <dgm:prSet presAssocID="{B5156595-F2B6-4494-855D-31BE029EA998}" presName="textRect" presStyleLbl="revTx" presStyleIdx="0" presStyleCnt="4">
        <dgm:presLayoutVars>
          <dgm:chMax val="1"/>
          <dgm:chPref val="1"/>
        </dgm:presLayoutVars>
      </dgm:prSet>
      <dgm:spPr/>
      <dgm:t>
        <a:bodyPr/>
        <a:lstStyle/>
        <a:p>
          <a:endParaRPr lang="en-US"/>
        </a:p>
      </dgm:t>
    </dgm:pt>
    <dgm:pt modelId="{3F8BDA3A-A36A-4036-A971-FD8478A91CB8}" type="pres">
      <dgm:prSet presAssocID="{B01321D8-2C38-4653-B646-6963B4DF491F}" presName="sibTrans" presStyleCnt="0"/>
      <dgm:spPr/>
    </dgm:pt>
    <dgm:pt modelId="{58D5C6C6-F8B8-45B2-88DF-045114153421}" type="pres">
      <dgm:prSet presAssocID="{1E99DD8F-DD12-42D0-8C3A-C447232598DA}" presName="compNode" presStyleCnt="0"/>
      <dgm:spPr/>
    </dgm:pt>
    <dgm:pt modelId="{A56ABC2D-691A-493E-9B91-4F82F4D27C9C}" type="pres">
      <dgm:prSet presAssocID="{1E99DD8F-DD12-42D0-8C3A-C447232598DA}"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n-US"/>
        </a:p>
      </dgm:t>
      <dgm:extLst>
        <a:ext uri="{E40237B7-FDA0-4F09-8148-C483321AD2D9}">
          <dgm14:cNvPr xmlns:dgm14="http://schemas.microsoft.com/office/drawing/2010/diagram" id="0" name="" descr="Presentation with Checklist"/>
        </a:ext>
      </dgm:extLst>
    </dgm:pt>
    <dgm:pt modelId="{26461A93-871D-4CBA-B425-F827CFD598AE}" type="pres">
      <dgm:prSet presAssocID="{1E99DD8F-DD12-42D0-8C3A-C447232598DA}" presName="spaceRect" presStyleCnt="0"/>
      <dgm:spPr/>
    </dgm:pt>
    <dgm:pt modelId="{670B223F-9589-4D9D-B447-80BD9F4210B0}" type="pres">
      <dgm:prSet presAssocID="{1E99DD8F-DD12-42D0-8C3A-C447232598DA}" presName="textRect" presStyleLbl="revTx" presStyleIdx="1" presStyleCnt="4">
        <dgm:presLayoutVars>
          <dgm:chMax val="1"/>
          <dgm:chPref val="1"/>
        </dgm:presLayoutVars>
      </dgm:prSet>
      <dgm:spPr/>
      <dgm:t>
        <a:bodyPr/>
        <a:lstStyle/>
        <a:p>
          <a:endParaRPr lang="en-US"/>
        </a:p>
      </dgm:t>
    </dgm:pt>
    <dgm:pt modelId="{9037BE9D-050B-4EAC-8D33-298CAB0D9E93}" type="pres">
      <dgm:prSet presAssocID="{9E457055-852D-4601-AF8E-ADC0475A7272}" presName="sibTrans" presStyleCnt="0"/>
      <dgm:spPr/>
    </dgm:pt>
    <dgm:pt modelId="{ECD418E9-CC64-4097-B3D2-604A2B109988}" type="pres">
      <dgm:prSet presAssocID="{FE2AF17C-BEF4-4F94-9F05-57FD17D9725D}" presName="compNode" presStyleCnt="0"/>
      <dgm:spPr/>
    </dgm:pt>
    <dgm:pt modelId="{CAC0E298-E4BF-4B11-95FB-3A7A527A48AD}" type="pres">
      <dgm:prSet presAssocID="{FE2AF17C-BEF4-4F94-9F05-57FD17D9725D}"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t>
        <a:bodyPr/>
        <a:lstStyle/>
        <a:p>
          <a:endParaRPr lang="en-US"/>
        </a:p>
      </dgm:t>
      <dgm:extLst>
        <a:ext uri="{E40237B7-FDA0-4F09-8148-C483321AD2D9}">
          <dgm14:cNvPr xmlns:dgm14="http://schemas.microsoft.com/office/drawing/2010/diagram" id="0" name="" descr="Welder"/>
        </a:ext>
      </dgm:extLst>
    </dgm:pt>
    <dgm:pt modelId="{4F53A921-62CC-4A45-B4C2-0E4CF0C69AFD}" type="pres">
      <dgm:prSet presAssocID="{FE2AF17C-BEF4-4F94-9F05-57FD17D9725D}" presName="spaceRect" presStyleCnt="0"/>
      <dgm:spPr/>
    </dgm:pt>
    <dgm:pt modelId="{CA8F9F8C-6858-4EF0-849C-5E7D109F9D7B}" type="pres">
      <dgm:prSet presAssocID="{FE2AF17C-BEF4-4F94-9F05-57FD17D9725D}" presName="textRect" presStyleLbl="revTx" presStyleIdx="2" presStyleCnt="4">
        <dgm:presLayoutVars>
          <dgm:chMax val="1"/>
          <dgm:chPref val="1"/>
        </dgm:presLayoutVars>
      </dgm:prSet>
      <dgm:spPr/>
      <dgm:t>
        <a:bodyPr/>
        <a:lstStyle/>
        <a:p>
          <a:endParaRPr lang="en-US"/>
        </a:p>
      </dgm:t>
    </dgm:pt>
    <dgm:pt modelId="{778E9A78-58AB-41F5-8948-CA6B7B1DE001}" type="pres">
      <dgm:prSet presAssocID="{22EF29D6-35B1-4A7F-9DEE-66A602CF7078}" presName="sibTrans" presStyleCnt="0"/>
      <dgm:spPr/>
    </dgm:pt>
    <dgm:pt modelId="{5A9D4EFA-F4E5-4A32-A44D-29551569E398}" type="pres">
      <dgm:prSet presAssocID="{E60AE7CD-CD8D-4575-87FA-179763001562}" presName="compNode" presStyleCnt="0"/>
      <dgm:spPr/>
    </dgm:pt>
    <dgm:pt modelId="{4B7EE3DB-0A6C-472B-A89F-E6F3FC6E6F68}" type="pres">
      <dgm:prSet presAssocID="{E60AE7CD-CD8D-4575-87FA-179763001562}"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t>
        <a:bodyPr/>
        <a:lstStyle/>
        <a:p>
          <a:endParaRPr lang="en-US"/>
        </a:p>
      </dgm:t>
      <dgm:extLst>
        <a:ext uri="{E40237B7-FDA0-4F09-8148-C483321AD2D9}">
          <dgm14:cNvPr xmlns:dgm14="http://schemas.microsoft.com/office/drawing/2010/diagram" id="0" name="" descr="Hierarchy"/>
        </a:ext>
      </dgm:extLst>
    </dgm:pt>
    <dgm:pt modelId="{57034881-F3E3-4865-A01B-296679D7FD29}" type="pres">
      <dgm:prSet presAssocID="{E60AE7CD-CD8D-4575-87FA-179763001562}" presName="spaceRect" presStyleCnt="0"/>
      <dgm:spPr/>
    </dgm:pt>
    <dgm:pt modelId="{B5BB273D-B96C-4B19-B60D-0E3DF56A2B98}" type="pres">
      <dgm:prSet presAssocID="{E60AE7CD-CD8D-4575-87FA-179763001562}" presName="textRect" presStyleLbl="revTx" presStyleIdx="3" presStyleCnt="4" custScaleX="105804">
        <dgm:presLayoutVars>
          <dgm:chMax val="1"/>
          <dgm:chPref val="1"/>
        </dgm:presLayoutVars>
      </dgm:prSet>
      <dgm:spPr/>
      <dgm:t>
        <a:bodyPr/>
        <a:lstStyle/>
        <a:p>
          <a:endParaRPr lang="en-US"/>
        </a:p>
      </dgm:t>
    </dgm:pt>
  </dgm:ptLst>
  <dgm:cxnLst>
    <dgm:cxn modelId="{8264B8C2-4A2B-4C25-9931-11ADD3DF9894}" srcId="{BF2530FD-524C-4F97-9D4F-E43CC845939D}" destId="{1E99DD8F-DD12-42D0-8C3A-C447232598DA}" srcOrd="1" destOrd="0" parTransId="{7738C8A8-4F84-4E3D-9BCA-2E95D1110088}" sibTransId="{9E457055-852D-4601-AF8E-ADC0475A7272}"/>
    <dgm:cxn modelId="{A5EB9C0A-30DA-4078-B1B3-29A1BF7EC290}" type="presOf" srcId="{B5156595-F2B6-4494-855D-31BE029EA998}" destId="{7C4B2449-B6CE-4B39-8B07-2BD96150BEB5}" srcOrd="0" destOrd="0" presId="urn:microsoft.com/office/officeart/2018/2/layout/IconLabelList"/>
    <dgm:cxn modelId="{6764297F-19FC-4E40-8B67-367C22EB2B4E}" srcId="{BF2530FD-524C-4F97-9D4F-E43CC845939D}" destId="{B5156595-F2B6-4494-855D-31BE029EA998}" srcOrd="0" destOrd="0" parTransId="{B1E9F4D0-93BB-4633-BE66-F6CA39332E03}" sibTransId="{B01321D8-2C38-4653-B646-6963B4DF491F}"/>
    <dgm:cxn modelId="{4E338A73-BFB5-41FE-A2D9-F4DACB967E0F}" type="presOf" srcId="{BF2530FD-524C-4F97-9D4F-E43CC845939D}" destId="{4EA4AEF3-B7FC-468F-858D-404B92E399E2}" srcOrd="0" destOrd="0" presId="urn:microsoft.com/office/officeart/2018/2/layout/IconLabelList"/>
    <dgm:cxn modelId="{CD9F4A64-4ED0-4404-98AC-36C3B8A5F282}" type="presOf" srcId="{FE2AF17C-BEF4-4F94-9F05-57FD17D9725D}" destId="{CA8F9F8C-6858-4EF0-849C-5E7D109F9D7B}" srcOrd="0" destOrd="0" presId="urn:microsoft.com/office/officeart/2018/2/layout/IconLabelList"/>
    <dgm:cxn modelId="{C1654E4C-F231-456F-9D5C-BD2E14E64816}" srcId="{BF2530FD-524C-4F97-9D4F-E43CC845939D}" destId="{FE2AF17C-BEF4-4F94-9F05-57FD17D9725D}" srcOrd="2" destOrd="0" parTransId="{5D023D08-3D5A-47B5-994D-C2C98B43B80C}" sibTransId="{22EF29D6-35B1-4A7F-9DEE-66A602CF7078}"/>
    <dgm:cxn modelId="{C1542367-4675-4934-9845-402F0976EE96}" srcId="{BF2530FD-524C-4F97-9D4F-E43CC845939D}" destId="{E60AE7CD-CD8D-4575-87FA-179763001562}" srcOrd="3" destOrd="0" parTransId="{90177D0C-893E-4EAF-9E61-723FECE194DE}" sibTransId="{5D935CCE-CEB5-41FE-908F-C9CA27F0495B}"/>
    <dgm:cxn modelId="{D126B00F-9E45-47B2-AB23-A612D57E21AC}" type="presOf" srcId="{1E99DD8F-DD12-42D0-8C3A-C447232598DA}" destId="{670B223F-9589-4D9D-B447-80BD9F4210B0}" srcOrd="0" destOrd="0" presId="urn:microsoft.com/office/officeart/2018/2/layout/IconLabelList"/>
    <dgm:cxn modelId="{BFE3BCD9-3F32-473A-A671-D010FBA8F861}" type="presOf" srcId="{E60AE7CD-CD8D-4575-87FA-179763001562}" destId="{B5BB273D-B96C-4B19-B60D-0E3DF56A2B98}" srcOrd="0" destOrd="0" presId="urn:microsoft.com/office/officeart/2018/2/layout/IconLabelList"/>
    <dgm:cxn modelId="{347D213C-D5E7-4F0D-9478-5E592AEB948B}" type="presParOf" srcId="{4EA4AEF3-B7FC-468F-858D-404B92E399E2}" destId="{4FB820CA-2045-4D6F-9F15-84E119775988}" srcOrd="0" destOrd="0" presId="urn:microsoft.com/office/officeart/2018/2/layout/IconLabelList"/>
    <dgm:cxn modelId="{F28E5D4E-414B-45F7-BC3A-B1A6680A4FB3}" type="presParOf" srcId="{4FB820CA-2045-4D6F-9F15-84E119775988}" destId="{E8090720-173F-4C6E-9EEF-A3C590D72D37}" srcOrd="0" destOrd="0" presId="urn:microsoft.com/office/officeart/2018/2/layout/IconLabelList"/>
    <dgm:cxn modelId="{E1EEC42A-B7C9-413D-8F6A-F928C2C13C41}" type="presParOf" srcId="{4FB820CA-2045-4D6F-9F15-84E119775988}" destId="{BABE9E63-55E3-463B-A694-7EAEA42329F9}" srcOrd="1" destOrd="0" presId="urn:microsoft.com/office/officeart/2018/2/layout/IconLabelList"/>
    <dgm:cxn modelId="{408B7D23-F61F-40CD-9F16-7087CBC5F6DE}" type="presParOf" srcId="{4FB820CA-2045-4D6F-9F15-84E119775988}" destId="{7C4B2449-B6CE-4B39-8B07-2BD96150BEB5}" srcOrd="2" destOrd="0" presId="urn:microsoft.com/office/officeart/2018/2/layout/IconLabelList"/>
    <dgm:cxn modelId="{4E91886C-A52B-4198-BCCF-5A3EFF075F6C}" type="presParOf" srcId="{4EA4AEF3-B7FC-468F-858D-404B92E399E2}" destId="{3F8BDA3A-A36A-4036-A971-FD8478A91CB8}" srcOrd="1" destOrd="0" presId="urn:microsoft.com/office/officeart/2018/2/layout/IconLabelList"/>
    <dgm:cxn modelId="{380D25A9-4C04-439D-9588-84F5DEABAC63}" type="presParOf" srcId="{4EA4AEF3-B7FC-468F-858D-404B92E399E2}" destId="{58D5C6C6-F8B8-45B2-88DF-045114153421}" srcOrd="2" destOrd="0" presId="urn:microsoft.com/office/officeart/2018/2/layout/IconLabelList"/>
    <dgm:cxn modelId="{7CF4AEA9-F1B4-437F-B9DF-EAFE29DFE7BD}" type="presParOf" srcId="{58D5C6C6-F8B8-45B2-88DF-045114153421}" destId="{A56ABC2D-691A-493E-9B91-4F82F4D27C9C}" srcOrd="0" destOrd="0" presId="urn:microsoft.com/office/officeart/2018/2/layout/IconLabelList"/>
    <dgm:cxn modelId="{4D3A7592-5055-40F9-939D-B2756F348693}" type="presParOf" srcId="{58D5C6C6-F8B8-45B2-88DF-045114153421}" destId="{26461A93-871D-4CBA-B425-F827CFD598AE}" srcOrd="1" destOrd="0" presId="urn:microsoft.com/office/officeart/2018/2/layout/IconLabelList"/>
    <dgm:cxn modelId="{18B2AB2A-78B8-466E-A2B3-DA5784ACD6F9}" type="presParOf" srcId="{58D5C6C6-F8B8-45B2-88DF-045114153421}" destId="{670B223F-9589-4D9D-B447-80BD9F4210B0}" srcOrd="2" destOrd="0" presId="urn:microsoft.com/office/officeart/2018/2/layout/IconLabelList"/>
    <dgm:cxn modelId="{F514B7D2-98BC-4DE2-8F44-762683DD40AD}" type="presParOf" srcId="{4EA4AEF3-B7FC-468F-858D-404B92E399E2}" destId="{9037BE9D-050B-4EAC-8D33-298CAB0D9E93}" srcOrd="3" destOrd="0" presId="urn:microsoft.com/office/officeart/2018/2/layout/IconLabelList"/>
    <dgm:cxn modelId="{F6CA6D65-F806-491D-8F9F-F941A9E5D1A3}" type="presParOf" srcId="{4EA4AEF3-B7FC-468F-858D-404B92E399E2}" destId="{ECD418E9-CC64-4097-B3D2-604A2B109988}" srcOrd="4" destOrd="0" presId="urn:microsoft.com/office/officeart/2018/2/layout/IconLabelList"/>
    <dgm:cxn modelId="{E8E248BE-8F81-4A73-A5B6-7E4D01D98234}" type="presParOf" srcId="{ECD418E9-CC64-4097-B3D2-604A2B109988}" destId="{CAC0E298-E4BF-4B11-95FB-3A7A527A48AD}" srcOrd="0" destOrd="0" presId="urn:microsoft.com/office/officeart/2018/2/layout/IconLabelList"/>
    <dgm:cxn modelId="{391AD532-E8FB-454C-88BB-3C22795F846C}" type="presParOf" srcId="{ECD418E9-CC64-4097-B3D2-604A2B109988}" destId="{4F53A921-62CC-4A45-B4C2-0E4CF0C69AFD}" srcOrd="1" destOrd="0" presId="urn:microsoft.com/office/officeart/2018/2/layout/IconLabelList"/>
    <dgm:cxn modelId="{9ECBA1AE-255E-48AC-A24B-E7CCE5BEF9AC}" type="presParOf" srcId="{ECD418E9-CC64-4097-B3D2-604A2B109988}" destId="{CA8F9F8C-6858-4EF0-849C-5E7D109F9D7B}" srcOrd="2" destOrd="0" presId="urn:microsoft.com/office/officeart/2018/2/layout/IconLabelList"/>
    <dgm:cxn modelId="{60F64A26-9758-486F-8D14-D15BCEF89E22}" type="presParOf" srcId="{4EA4AEF3-B7FC-468F-858D-404B92E399E2}" destId="{778E9A78-58AB-41F5-8948-CA6B7B1DE001}" srcOrd="5" destOrd="0" presId="urn:microsoft.com/office/officeart/2018/2/layout/IconLabelList"/>
    <dgm:cxn modelId="{769C7077-157D-49AF-83A5-97D8C1D769D8}" type="presParOf" srcId="{4EA4AEF3-B7FC-468F-858D-404B92E399E2}" destId="{5A9D4EFA-F4E5-4A32-A44D-29551569E398}" srcOrd="6" destOrd="0" presId="urn:microsoft.com/office/officeart/2018/2/layout/IconLabelList"/>
    <dgm:cxn modelId="{D1628036-68D7-4179-BB06-4F2436F268FC}" type="presParOf" srcId="{5A9D4EFA-F4E5-4A32-A44D-29551569E398}" destId="{4B7EE3DB-0A6C-472B-A89F-E6F3FC6E6F68}" srcOrd="0" destOrd="0" presId="urn:microsoft.com/office/officeart/2018/2/layout/IconLabelList"/>
    <dgm:cxn modelId="{3991837D-FE6C-45D7-915B-B4A0C65B8BBC}" type="presParOf" srcId="{5A9D4EFA-F4E5-4A32-A44D-29551569E398}" destId="{57034881-F3E3-4865-A01B-296679D7FD29}" srcOrd="1" destOrd="0" presId="urn:microsoft.com/office/officeart/2018/2/layout/IconLabelList"/>
    <dgm:cxn modelId="{B7FC82F4-374D-484D-ADE2-97181C8F8A43}" type="presParOf" srcId="{5A9D4EFA-F4E5-4A32-A44D-29551569E398}" destId="{B5BB273D-B96C-4B19-B60D-0E3DF56A2B9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drawing1.xml><?xml version="1.0" encoding="utf-8"?>
<c:userShapes xmlns:c="http://schemas.openxmlformats.org/drawingml/2006/chart">
  <cdr:relSizeAnchor xmlns:cdr="http://schemas.openxmlformats.org/drawingml/2006/chartDrawing">
    <cdr:from>
      <cdr:x>0</cdr:x>
      <cdr:y>0.86046</cdr:y>
    </cdr:from>
    <cdr:to>
      <cdr:x>1</cdr:x>
      <cdr:y>1</cdr:y>
    </cdr:to>
    <cdr:sp macro="" textlink="">
      <cdr:nvSpPr>
        <cdr:cNvPr id="2" name="TextBox 1"/>
        <cdr:cNvSpPr txBox="1"/>
      </cdr:nvSpPr>
      <cdr:spPr>
        <a:xfrm xmlns:a="http://schemas.openxmlformats.org/drawingml/2006/main">
          <a:off x="50800" y="2260595"/>
          <a:ext cx="7543800" cy="304813"/>
        </a:xfrm>
        <a:prstGeom xmlns:a="http://schemas.openxmlformats.org/drawingml/2006/main" prst="rect">
          <a:avLst/>
        </a:prstGeom>
      </cdr:spPr>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3</a:t>
            </a:fld>
            <a:endParaRPr lang="en-IN"/>
          </a:p>
        </p:txBody>
      </p:sp>
    </p:spTree>
    <p:extLst>
      <p:ext uri="{BB962C8B-B14F-4D97-AF65-F5344CB8AC3E}">
        <p14:creationId xmlns:p14="http://schemas.microsoft.com/office/powerpoint/2010/main" val="1957480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22-06-2022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7" name="Picture 6">
            <a:extLst>
              <a:ext uri="{FF2B5EF4-FFF2-40B4-BE49-F238E27FC236}">
                <a16:creationId xmlns:a16="http://schemas.microsoft.com/office/drawing/2014/main" xmlns="" id="{70BCDB21-5D95-4EFC-815F-B634C6EB26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5276" y="136525"/>
            <a:ext cx="1523999" cy="717345"/>
          </a:xfrm>
          <a:prstGeom prst="rect">
            <a:avLst/>
          </a:prstGeom>
        </p:spPr>
      </p:pic>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22-06-2022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22-06-2022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22-06-2022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22-06-2022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22-06-2022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22-06-2022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22-06-2022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22-06-2022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22-06-2022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22-06-2022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chart" Target="../charts/chart8.xml"/><Relationship Id="rId7" Type="http://schemas.openxmlformats.org/officeDocument/2006/relationships/image" Target="../media/image11.png"/><Relationship Id="rId2" Type="http://schemas.openxmlformats.org/officeDocument/2006/relationships/chart" Target="../charts/chart7.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hyperlink" Target="https://leadx.org/articles/the-ultimate-guide-to-the-disc-assessment-and-personality-test/" TargetMode="External"/><Relationship Id="rId2" Type="http://schemas.openxmlformats.org/officeDocument/2006/relationships/hyperlink" Target="https://www.thomas.co/resources/type/hr-blog/advantages-psychometric-testing-recruitment"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5.png"/><Relationship Id="rId7"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wmf"/><Relationship Id="rId5" Type="http://schemas.openxmlformats.org/officeDocument/2006/relationships/image" Target="../media/image8.png"/><Relationship Id="rId10" Type="http://schemas.openxmlformats.org/officeDocument/2006/relationships/package" Target="../embeddings/Microsoft_Word_Document2.docx"/><Relationship Id="rId4" Type="http://schemas.openxmlformats.org/officeDocument/2006/relationships/image" Target="../media/image1.png"/><Relationship Id="rId9"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1</a:t>
            </a:fld>
            <a:endParaRPr lang="en-IN"/>
          </a:p>
        </p:txBody>
      </p:sp>
      <p:pic>
        <p:nvPicPr>
          <p:cNvPr id="6150" name="Picture 6" descr="Benefits of psychometric testing for assessing candidates - CareerGuid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4" y="2390775"/>
            <a:ext cx="48291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xmlns="" id="{1277AF6F-8FC6-4FF2-A9F7-67E5610B9732}"/>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33363" y="199378"/>
            <a:ext cx="1039921" cy="489490"/>
          </a:xfrm>
          <a:prstGeom prst="rect">
            <a:avLst/>
          </a:prstGeom>
        </p:spPr>
      </p:pic>
      <p:pic>
        <p:nvPicPr>
          <p:cNvPr id="13"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0439399" y="113652"/>
            <a:ext cx="1578767" cy="65782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xmlns="" id="{6189BD04-9EFD-5298-48E0-BBFFD10429A7}"/>
              </a:ext>
            </a:extLst>
          </p:cNvPr>
          <p:cNvSpPr txBox="1">
            <a:spLocks/>
          </p:cNvSpPr>
          <p:nvPr/>
        </p:nvSpPr>
        <p:spPr>
          <a:xfrm>
            <a:off x="257364" y="1352549"/>
            <a:ext cx="6572062" cy="28289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smtClean="0">
                <a:solidFill>
                  <a:srgbClr val="62BFC6"/>
                </a:solidFill>
                <a:latin typeface="Times New Roman" panose="02020603050405020304" pitchFamily="18" charset="0"/>
                <a:cs typeface="Times New Roman" panose="02020603050405020304" pitchFamily="18" charset="0"/>
              </a:rPr>
              <a:t>To implement and assess the effectiveness of </a:t>
            </a:r>
          </a:p>
          <a:p>
            <a:pPr algn="ctr"/>
            <a:r>
              <a:rPr lang="en-IN" sz="3200" b="1" dirty="0" smtClean="0">
                <a:solidFill>
                  <a:srgbClr val="62BFC6"/>
                </a:solidFill>
                <a:latin typeface="Times New Roman" panose="02020603050405020304" pitchFamily="18" charset="0"/>
                <a:cs typeface="Times New Roman" panose="02020603050405020304" pitchFamily="18" charset="0"/>
              </a:rPr>
              <a:t>Psychometric Assessment </a:t>
            </a:r>
          </a:p>
          <a:p>
            <a:pPr algn="ctr"/>
            <a:r>
              <a:rPr lang="en-IN" sz="3200" b="1" dirty="0" smtClean="0">
                <a:solidFill>
                  <a:srgbClr val="62BFC6"/>
                </a:solidFill>
                <a:latin typeface="Times New Roman" panose="02020603050405020304" pitchFamily="18" charset="0"/>
                <a:cs typeface="Times New Roman" panose="02020603050405020304" pitchFamily="18" charset="0"/>
              </a:rPr>
              <a:t>as a part of Talent Acquisition Process at Artemis Hospitals, </a:t>
            </a:r>
            <a:r>
              <a:rPr lang="en-IN" sz="3200" b="1" dirty="0" err="1" smtClean="0">
                <a:solidFill>
                  <a:srgbClr val="62BFC6"/>
                </a:solidFill>
                <a:latin typeface="Times New Roman" panose="02020603050405020304" pitchFamily="18" charset="0"/>
                <a:cs typeface="Times New Roman" panose="02020603050405020304" pitchFamily="18" charset="0"/>
              </a:rPr>
              <a:t>Gurugram</a:t>
            </a:r>
            <a:endParaRPr lang="en-IN" sz="3200" b="1" dirty="0">
              <a:solidFill>
                <a:srgbClr val="62BFC6"/>
              </a:solidFill>
              <a:latin typeface="Times New Roman" panose="02020603050405020304" pitchFamily="18" charset="0"/>
              <a:cs typeface="Times New Roman" panose="02020603050405020304" pitchFamily="18" charset="0"/>
            </a:endParaRPr>
          </a:p>
        </p:txBody>
      </p:sp>
      <p:sp>
        <p:nvSpPr>
          <p:cNvPr id="15" name="Subtitle 2">
            <a:extLst>
              <a:ext uri="{FF2B5EF4-FFF2-40B4-BE49-F238E27FC236}">
                <a16:creationId xmlns:a16="http://schemas.microsoft.com/office/drawing/2014/main" xmlns="" id="{7673AE62-677A-E7A9-D759-F10B648DEED4}"/>
              </a:ext>
            </a:extLst>
          </p:cNvPr>
          <p:cNvSpPr txBox="1">
            <a:spLocks/>
          </p:cNvSpPr>
          <p:nvPr/>
        </p:nvSpPr>
        <p:spPr>
          <a:xfrm>
            <a:off x="885825" y="4525963"/>
            <a:ext cx="5429250" cy="1998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N" sz="2400" b="1" dirty="0" err="1" smtClean="0">
                <a:solidFill>
                  <a:schemeClr val="bg1"/>
                </a:solidFill>
                <a:latin typeface="Times New Roman" panose="02020603050405020304" pitchFamily="18" charset="0"/>
                <a:cs typeface="Times New Roman" panose="02020603050405020304" pitchFamily="18" charset="0"/>
              </a:rPr>
              <a:t>Dr.</a:t>
            </a:r>
            <a:r>
              <a:rPr lang="en-IN" sz="2400" b="1" dirty="0" smtClean="0">
                <a:solidFill>
                  <a:schemeClr val="bg1"/>
                </a:solidFill>
                <a:latin typeface="Times New Roman" panose="02020603050405020304" pitchFamily="18" charset="0"/>
                <a:cs typeface="Times New Roman" panose="02020603050405020304" pitchFamily="18" charset="0"/>
              </a:rPr>
              <a:t> </a:t>
            </a:r>
            <a:r>
              <a:rPr lang="en-IN" sz="2400" b="1" dirty="0" err="1" smtClean="0">
                <a:solidFill>
                  <a:schemeClr val="bg1"/>
                </a:solidFill>
                <a:latin typeface="Times New Roman" panose="02020603050405020304" pitchFamily="18" charset="0"/>
                <a:cs typeface="Times New Roman" panose="02020603050405020304" pitchFamily="18" charset="0"/>
              </a:rPr>
              <a:t>Simranjeet</a:t>
            </a:r>
            <a:r>
              <a:rPr lang="en-IN" sz="2400" b="1" dirty="0" smtClean="0">
                <a:solidFill>
                  <a:schemeClr val="bg1"/>
                </a:solidFill>
                <a:latin typeface="Times New Roman" panose="02020603050405020304" pitchFamily="18" charset="0"/>
                <a:cs typeface="Times New Roman" panose="02020603050405020304" pitchFamily="18" charset="0"/>
              </a:rPr>
              <a:t> </a:t>
            </a:r>
            <a:r>
              <a:rPr lang="en-IN" sz="2400" b="1" dirty="0" err="1" smtClean="0">
                <a:solidFill>
                  <a:schemeClr val="bg1"/>
                </a:solidFill>
                <a:latin typeface="Times New Roman" panose="02020603050405020304" pitchFamily="18" charset="0"/>
                <a:cs typeface="Times New Roman" panose="02020603050405020304" pitchFamily="18" charset="0"/>
              </a:rPr>
              <a:t>Kaur</a:t>
            </a:r>
            <a:endParaRPr lang="en-IN" sz="2400" dirty="0" smtClean="0">
              <a:solidFill>
                <a:schemeClr val="bg1"/>
              </a:solidFill>
              <a:latin typeface="Times New Roman" panose="02020603050405020304" pitchFamily="18" charset="0"/>
              <a:cs typeface="Times New Roman" panose="02020603050405020304" pitchFamily="18" charset="0"/>
            </a:endParaRPr>
          </a:p>
          <a:p>
            <a:pPr marL="0" indent="0" algn="ctr">
              <a:buNone/>
            </a:pPr>
            <a:r>
              <a:rPr lang="en-IN" sz="2400" dirty="0" smtClean="0">
                <a:solidFill>
                  <a:schemeClr val="bg1"/>
                </a:solidFill>
                <a:latin typeface="Times New Roman" panose="02020603050405020304" pitchFamily="18" charset="0"/>
                <a:cs typeface="Times New Roman" panose="02020603050405020304" pitchFamily="18" charset="0"/>
              </a:rPr>
              <a:t>Under the guidance of</a:t>
            </a:r>
          </a:p>
          <a:p>
            <a:pPr marL="0" indent="0" algn="ctr">
              <a:buNone/>
            </a:pPr>
            <a:r>
              <a:rPr lang="en-IN" sz="2400" b="1" dirty="0" err="1" smtClean="0">
                <a:solidFill>
                  <a:schemeClr val="bg1"/>
                </a:solidFill>
                <a:latin typeface="Times New Roman" panose="02020603050405020304" pitchFamily="18" charset="0"/>
                <a:cs typeface="Times New Roman" panose="02020603050405020304" pitchFamily="18" charset="0"/>
              </a:rPr>
              <a:t>Dr.</a:t>
            </a:r>
            <a:r>
              <a:rPr lang="en-IN" sz="2400" b="1" dirty="0" smtClean="0">
                <a:solidFill>
                  <a:schemeClr val="bg1"/>
                </a:solidFill>
                <a:latin typeface="Times New Roman" panose="02020603050405020304" pitchFamily="18" charset="0"/>
                <a:cs typeface="Times New Roman" panose="02020603050405020304" pitchFamily="18" charset="0"/>
              </a:rPr>
              <a:t> </a:t>
            </a:r>
            <a:r>
              <a:rPr lang="en-IN" sz="2400" b="1" dirty="0" err="1" smtClean="0">
                <a:solidFill>
                  <a:schemeClr val="bg1"/>
                </a:solidFill>
                <a:latin typeface="Times New Roman" panose="02020603050405020304" pitchFamily="18" charset="0"/>
                <a:cs typeface="Times New Roman" panose="02020603050405020304" pitchFamily="18" charset="0"/>
              </a:rPr>
              <a:t>Nishikant</a:t>
            </a:r>
            <a:r>
              <a:rPr lang="en-IN" sz="2400" b="1" dirty="0" smtClean="0">
                <a:solidFill>
                  <a:schemeClr val="bg1"/>
                </a:solidFill>
                <a:latin typeface="Times New Roman" panose="02020603050405020304" pitchFamily="18" charset="0"/>
                <a:cs typeface="Times New Roman" panose="02020603050405020304" pitchFamily="18" charset="0"/>
              </a:rPr>
              <a:t> </a:t>
            </a:r>
            <a:r>
              <a:rPr lang="en-IN" sz="2400" b="1" dirty="0" err="1" smtClean="0">
                <a:solidFill>
                  <a:schemeClr val="bg1"/>
                </a:solidFill>
                <a:latin typeface="Times New Roman" panose="02020603050405020304" pitchFamily="18" charset="0"/>
                <a:cs typeface="Times New Roman" panose="02020603050405020304" pitchFamily="18" charset="0"/>
              </a:rPr>
              <a:t>Bele</a:t>
            </a:r>
            <a:endParaRPr lang="en-IN" sz="2400" b="1" dirty="0" smtClean="0">
              <a:solidFill>
                <a:schemeClr val="bg1"/>
              </a:solidFill>
              <a:latin typeface="Times New Roman" panose="02020603050405020304" pitchFamily="18" charset="0"/>
              <a:cs typeface="Times New Roman" panose="02020603050405020304" pitchFamily="18" charset="0"/>
            </a:endParaRPr>
          </a:p>
          <a:p>
            <a:pPr marL="0" indent="0" algn="ctr">
              <a:buNone/>
            </a:pPr>
            <a:r>
              <a:rPr lang="en-IN" sz="2400" dirty="0" smtClean="0">
                <a:solidFill>
                  <a:schemeClr val="bg1"/>
                </a:solidFill>
                <a:latin typeface="Times New Roman" panose="02020603050405020304" pitchFamily="18" charset="0"/>
                <a:cs typeface="Times New Roman" panose="02020603050405020304" pitchFamily="18" charset="0"/>
              </a:rPr>
              <a:t>IIHMR Delhi</a:t>
            </a:r>
            <a:endParaRPr lang="en-IN"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5362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169127"/>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(1/3)</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8" name="Chart 7">
            <a:extLst>
              <a:ext uri="{FF2B5EF4-FFF2-40B4-BE49-F238E27FC236}">
                <a16:creationId xmlns:a16="http://schemas.microsoft.com/office/drawing/2014/main" xmlns="" id="{227DD54A-DD02-4388-A124-4A448C4AF08A}"/>
              </a:ext>
            </a:extLst>
          </p:cNvPr>
          <p:cNvGraphicFramePr/>
          <p:nvPr>
            <p:extLst>
              <p:ext uri="{D42A27DB-BD31-4B8C-83A1-F6EECF244321}">
                <p14:modId xmlns:p14="http://schemas.microsoft.com/office/powerpoint/2010/main" val="1039564227"/>
              </p:ext>
            </p:extLst>
          </p:nvPr>
        </p:nvGraphicFramePr>
        <p:xfrm>
          <a:off x="93919" y="1257604"/>
          <a:ext cx="6038041" cy="207992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xmlns="" id="{0FDE722E-EFD3-41FD-97CC-15CFC90E8D0A}"/>
              </a:ext>
            </a:extLst>
          </p:cNvPr>
          <p:cNvSpPr txBox="1"/>
          <p:nvPr/>
        </p:nvSpPr>
        <p:spPr>
          <a:xfrm>
            <a:off x="-1712" y="3233658"/>
            <a:ext cx="6097712" cy="357534"/>
          </a:xfrm>
          <a:prstGeom prst="rect">
            <a:avLst/>
          </a:prstGeom>
          <a:noFill/>
        </p:spPr>
        <p:txBody>
          <a:bodyPr wrap="square">
            <a:spAutoFit/>
          </a:bodyPr>
          <a:lstStyle/>
          <a:p>
            <a:pPr marL="0" marR="0" algn="ctr">
              <a:lnSpc>
                <a:spcPct val="115000"/>
              </a:lnSpc>
              <a:spcBef>
                <a:spcPts val="0"/>
              </a:spcBef>
              <a:spcAft>
                <a:spcPts val="1000"/>
              </a:spcAft>
              <a:tabLst>
                <a:tab pos="571500" algn="l"/>
              </a:tabLst>
            </a:pP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Average score of employees with Top 2 ratings.</a:t>
            </a:r>
            <a:endParaRPr lang="en-US" sz="20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Chart 13">
            <a:extLst>
              <a:ext uri="{FF2B5EF4-FFF2-40B4-BE49-F238E27FC236}">
                <a16:creationId xmlns:a16="http://schemas.microsoft.com/office/drawing/2014/main" xmlns="" id="{1FE2C588-8CFD-4BEC-9F69-AF74D271BDF6}"/>
              </a:ext>
            </a:extLst>
          </p:cNvPr>
          <p:cNvGraphicFramePr/>
          <p:nvPr>
            <p:extLst>
              <p:ext uri="{D42A27DB-BD31-4B8C-83A1-F6EECF244321}">
                <p14:modId xmlns:p14="http://schemas.microsoft.com/office/powerpoint/2010/main" val="668487840"/>
              </p:ext>
            </p:extLst>
          </p:nvPr>
        </p:nvGraphicFramePr>
        <p:xfrm>
          <a:off x="6454242" y="1205835"/>
          <a:ext cx="5448391" cy="21844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xmlns="" id="{1B411DA9-10BE-4799-8981-667138D20B31}"/>
              </a:ext>
            </a:extLst>
          </p:cNvPr>
          <p:cNvSpPr txBox="1"/>
          <p:nvPr/>
        </p:nvSpPr>
        <p:spPr>
          <a:xfrm>
            <a:off x="6094288" y="3243358"/>
            <a:ext cx="6097712" cy="357534"/>
          </a:xfrm>
          <a:prstGeom prst="rect">
            <a:avLst/>
          </a:prstGeom>
          <a:noFill/>
        </p:spPr>
        <p:txBody>
          <a:bodyPr wrap="square">
            <a:spAutoFit/>
          </a:bodyPr>
          <a:lstStyle/>
          <a:p>
            <a:pPr marL="0" marR="0" algn="ctr">
              <a:lnSpc>
                <a:spcPct val="115000"/>
              </a:lnSpc>
              <a:spcBef>
                <a:spcPts val="0"/>
              </a:spcBef>
              <a:spcAft>
                <a:spcPts val="1000"/>
              </a:spcAft>
            </a:pP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Median Score of Employees with Top 2 Ratings.</a:t>
            </a:r>
            <a:endParaRPr lang="en-US" sz="20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7" name="Chart 16">
            <a:extLst>
              <a:ext uri="{FF2B5EF4-FFF2-40B4-BE49-F238E27FC236}">
                <a16:creationId xmlns:a16="http://schemas.microsoft.com/office/drawing/2014/main" xmlns="" id="{8894929D-0287-4E44-BBB3-A3DF86AED302}"/>
              </a:ext>
            </a:extLst>
          </p:cNvPr>
          <p:cNvGraphicFramePr/>
          <p:nvPr>
            <p:extLst>
              <p:ext uri="{D42A27DB-BD31-4B8C-83A1-F6EECF244321}">
                <p14:modId xmlns:p14="http://schemas.microsoft.com/office/powerpoint/2010/main" val="900647172"/>
              </p:ext>
            </p:extLst>
          </p:nvPr>
        </p:nvGraphicFramePr>
        <p:xfrm>
          <a:off x="56867" y="3869019"/>
          <a:ext cx="6037421" cy="2204720"/>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xmlns="" id="{F03DF162-BF9C-4A83-83A6-21B21105D594}"/>
              </a:ext>
            </a:extLst>
          </p:cNvPr>
          <p:cNvSpPr txBox="1"/>
          <p:nvPr/>
        </p:nvSpPr>
        <p:spPr>
          <a:xfrm>
            <a:off x="170122" y="6073739"/>
            <a:ext cx="6097712" cy="658642"/>
          </a:xfrm>
          <a:prstGeom prst="rect">
            <a:avLst/>
          </a:prstGeom>
          <a:noFill/>
        </p:spPr>
        <p:txBody>
          <a:bodyPr wrap="square">
            <a:spAutoFit/>
          </a:bodyPr>
          <a:lstStyle/>
          <a:p>
            <a:pPr marL="0" marR="0" algn="ctr">
              <a:lnSpc>
                <a:spcPct val="115000"/>
              </a:lnSpc>
              <a:spcBef>
                <a:spcPts val="0"/>
              </a:spcBef>
              <a:spcAft>
                <a:spcPts val="1000"/>
              </a:spcAft>
            </a:pP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Average score of New Joinee’s at Artemis Hospitals effective </a:t>
            </a:r>
            <a:b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600" i="1" dirty="0" smtClean="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600" i="1" baseline="30000" dirty="0" smtClean="0">
                <a:solidFill>
                  <a:srgbClr val="4472C4"/>
                </a:solidFill>
                <a:latin typeface="Times New Roman" panose="02020603050405020304" pitchFamily="18" charset="0"/>
                <a:ea typeface="Calibri" panose="020F0502020204030204" pitchFamily="34" charset="0"/>
                <a:cs typeface="Times New Roman" panose="02020603050405020304" pitchFamily="18" charset="0"/>
              </a:rPr>
              <a:t>st</a:t>
            </a:r>
            <a:r>
              <a:rPr lang="en-US" sz="1600" i="1" dirty="0" smtClean="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June 2022</a:t>
            </a:r>
            <a:endParaRPr lang="en-US" sz="20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0" name="Chart 19">
            <a:extLst>
              <a:ext uri="{FF2B5EF4-FFF2-40B4-BE49-F238E27FC236}">
                <a16:creationId xmlns:a16="http://schemas.microsoft.com/office/drawing/2014/main" xmlns="" id="{8ED96BD2-6B3A-42DD-A539-20923B7A0C1B}"/>
              </a:ext>
            </a:extLst>
          </p:cNvPr>
          <p:cNvGraphicFramePr/>
          <p:nvPr>
            <p:extLst>
              <p:ext uri="{D42A27DB-BD31-4B8C-83A1-F6EECF244321}">
                <p14:modId xmlns:p14="http://schemas.microsoft.com/office/powerpoint/2010/main" val="2961644439"/>
              </p:ext>
            </p:extLst>
          </p:nvPr>
        </p:nvGraphicFramePr>
        <p:xfrm>
          <a:off x="6267834" y="3854414"/>
          <a:ext cx="5924166" cy="2219325"/>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xmlns="" id="{290C7705-F4E5-444A-8339-9296555C4747}"/>
              </a:ext>
            </a:extLst>
          </p:cNvPr>
          <p:cNvSpPr txBox="1"/>
          <p:nvPr/>
        </p:nvSpPr>
        <p:spPr>
          <a:xfrm>
            <a:off x="6575144" y="6036006"/>
            <a:ext cx="5559989" cy="640688"/>
          </a:xfrm>
          <a:prstGeom prst="rect">
            <a:avLst/>
          </a:prstGeom>
          <a:noFill/>
        </p:spPr>
        <p:txBody>
          <a:bodyPr wrap="square">
            <a:spAutoFit/>
          </a:bodyPr>
          <a:lstStyle/>
          <a:p>
            <a:pPr marL="0" marR="0" algn="ctr">
              <a:lnSpc>
                <a:spcPct val="115000"/>
              </a:lnSpc>
              <a:spcBef>
                <a:spcPts val="0"/>
              </a:spcBef>
              <a:spcAft>
                <a:spcPts val="1000"/>
              </a:spcAft>
            </a:pP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Median score of New Joinee’s at Artemis Hospitals effective </a:t>
            </a:r>
            <a:r>
              <a:rPr lang="en-US" sz="1600" i="1" dirty="0">
                <a:solidFill>
                  <a:srgbClr val="4472C4"/>
                </a:solidFill>
                <a:latin typeface="Times New Roman" panose="02020603050405020304" pitchFamily="18" charset="0"/>
                <a:ea typeface="Calibri" panose="020F0502020204030204" pitchFamily="34" charset="0"/>
                <a:cs typeface="Times New Roman" panose="02020603050405020304" pitchFamily="18" charset="0"/>
              </a:rPr>
              <a:t/>
            </a:r>
            <a:br>
              <a:rPr lang="en-US" sz="1600" i="1" dirty="0">
                <a:solidFill>
                  <a:srgbClr val="4472C4"/>
                </a:solidFill>
                <a:latin typeface="Times New Roman" panose="02020603050405020304" pitchFamily="18" charset="0"/>
                <a:ea typeface="Calibri" panose="020F0502020204030204" pitchFamily="34" charset="0"/>
                <a:cs typeface="Times New Roman" panose="02020603050405020304" pitchFamily="18" charset="0"/>
              </a:rPr>
            </a:br>
            <a:r>
              <a:rPr lang="en-US" sz="1600" i="1" dirty="0" smtClean="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600" i="1" baseline="30000" dirty="0" smtClean="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st</a:t>
            </a:r>
            <a:r>
              <a:rPr lang="en-US" sz="1600" i="1" dirty="0" smtClean="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i="1"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June 2022</a:t>
            </a:r>
            <a:endParaRPr lang="en-US" sz="20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4" name="Straight Connector 23">
            <a:extLst>
              <a:ext uri="{FF2B5EF4-FFF2-40B4-BE49-F238E27FC236}">
                <a16:creationId xmlns:a16="http://schemas.microsoft.com/office/drawing/2014/main" xmlns="" id="{481C39C4-D888-4886-9718-F68C3AD7D37A}"/>
              </a:ext>
            </a:extLst>
          </p:cNvPr>
          <p:cNvCxnSpPr>
            <a:cxnSpLocks/>
          </p:cNvCxnSpPr>
          <p:nvPr/>
        </p:nvCxnSpPr>
        <p:spPr>
          <a:xfrm flipH="1">
            <a:off x="6131960" y="1059621"/>
            <a:ext cx="20628" cy="510726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72DE6496-75A4-4C7D-8D69-0EC3CF176EE0}"/>
              </a:ext>
            </a:extLst>
          </p:cNvPr>
          <p:cNvCxnSpPr/>
          <p:nvPr/>
        </p:nvCxnSpPr>
        <p:spPr>
          <a:xfrm flipV="1">
            <a:off x="838200" y="3643757"/>
            <a:ext cx="11064433" cy="2908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xmlns="" id="{1277AF6F-8FC6-4FF2-A9F7-67E5610B97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25"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7" grpId="0">
        <p:bldAsOne/>
      </p:bldGraphic>
      <p:bldGraphic spid="20"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9" name="Title 1">
            <a:extLst>
              <a:ext uri="{FF2B5EF4-FFF2-40B4-BE49-F238E27FC236}">
                <a16:creationId xmlns:a16="http://schemas.microsoft.com/office/drawing/2014/main" xmlns="" id="{4B8114F5-99D0-4E91-8B84-4A5EC6A4A277}"/>
              </a:ext>
            </a:extLst>
          </p:cNvPr>
          <p:cNvSpPr>
            <a:spLocks noGrp="1"/>
          </p:cNvSpPr>
          <p:nvPr>
            <p:ph type="title"/>
          </p:nvPr>
        </p:nvSpPr>
        <p:spPr>
          <a:xfrm>
            <a:off x="838200" y="-169127"/>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(2/3)</a:t>
            </a:r>
          </a:p>
        </p:txBody>
      </p:sp>
      <p:graphicFrame>
        <p:nvGraphicFramePr>
          <p:cNvPr id="12" name="Chart 11">
            <a:extLst>
              <a:ext uri="{FF2B5EF4-FFF2-40B4-BE49-F238E27FC236}">
                <a16:creationId xmlns:a16="http://schemas.microsoft.com/office/drawing/2014/main" xmlns="" id="{1B02A3C6-83F0-45BA-AFFC-2EAB9CC237CA}"/>
              </a:ext>
            </a:extLst>
          </p:cNvPr>
          <p:cNvGraphicFramePr/>
          <p:nvPr/>
        </p:nvGraphicFramePr>
        <p:xfrm>
          <a:off x="228431" y="1555752"/>
          <a:ext cx="5608837" cy="46120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xmlns="" id="{31FAC4FE-882E-4E6D-B5A2-6039528262FB}"/>
              </a:ext>
            </a:extLst>
          </p:cNvPr>
          <p:cNvGraphicFramePr/>
          <p:nvPr>
            <p:extLst>
              <p:ext uri="{D42A27DB-BD31-4B8C-83A1-F6EECF244321}">
                <p14:modId xmlns:p14="http://schemas.microsoft.com/office/powerpoint/2010/main" val="1658827656"/>
              </p:ext>
            </p:extLst>
          </p:nvPr>
        </p:nvGraphicFramePr>
        <p:xfrm>
          <a:off x="5963865" y="1156436"/>
          <a:ext cx="6000791" cy="4802984"/>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a:extLst>
              <a:ext uri="{FF2B5EF4-FFF2-40B4-BE49-F238E27FC236}">
                <a16:creationId xmlns:a16="http://schemas.microsoft.com/office/drawing/2014/main" xmlns="" id="{F2785198-A261-4AFA-83DD-FCC495A70E27}"/>
              </a:ext>
            </a:extLst>
          </p:cNvPr>
          <p:cNvCxnSpPr>
            <a:cxnSpLocks/>
          </p:cNvCxnSpPr>
          <p:nvPr/>
        </p:nvCxnSpPr>
        <p:spPr>
          <a:xfrm flipH="1">
            <a:off x="6131960" y="1059621"/>
            <a:ext cx="20628" cy="510726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2CE3DD35-5801-4B5D-B01A-8324153674D9}"/>
              </a:ext>
            </a:extLst>
          </p:cNvPr>
          <p:cNvSpPr txBox="1"/>
          <p:nvPr/>
        </p:nvSpPr>
        <p:spPr>
          <a:xfrm>
            <a:off x="170122" y="5701564"/>
            <a:ext cx="6097772" cy="646331"/>
          </a:xfrm>
          <a:prstGeom prst="rect">
            <a:avLst/>
          </a:prstGeom>
          <a:noFill/>
        </p:spPr>
        <p:txBody>
          <a:bodyPr wrap="square">
            <a:spAutoFit/>
          </a:bodyPr>
          <a:lstStyle/>
          <a:p>
            <a:pPr algn="ctr"/>
            <a:r>
              <a:rPr lang="en-US" sz="1800" i="1" dirty="0">
                <a:effectLst/>
                <a:latin typeface="Times New Roman" panose="02020603050405020304" pitchFamily="18" charset="0"/>
                <a:ea typeface="Calibri" panose="020F0502020204030204" pitchFamily="34" charset="0"/>
              </a:rPr>
              <a:t>Comparison of </a:t>
            </a:r>
            <a:r>
              <a:rPr lang="en-US" sz="1800" b="1" i="1" dirty="0">
                <a:effectLst/>
                <a:latin typeface="Times New Roman" panose="02020603050405020304" pitchFamily="18" charset="0"/>
                <a:ea typeface="Calibri" panose="020F0502020204030204" pitchFamily="34" charset="0"/>
              </a:rPr>
              <a:t>Average Score</a:t>
            </a:r>
            <a:r>
              <a:rPr lang="en-US" sz="1800" i="1" dirty="0">
                <a:effectLst/>
                <a:latin typeface="Times New Roman" panose="02020603050405020304" pitchFamily="18" charset="0"/>
                <a:ea typeface="Calibri" panose="020F0502020204030204" pitchFamily="34" charset="0"/>
              </a:rPr>
              <a:t> of Employees with Top 2 rating with that of New </a:t>
            </a:r>
            <a:r>
              <a:rPr lang="en-US" sz="1800" i="1" dirty="0" err="1">
                <a:effectLst/>
                <a:latin typeface="Times New Roman" panose="02020603050405020304" pitchFamily="18" charset="0"/>
                <a:ea typeface="Calibri" panose="020F0502020204030204" pitchFamily="34" charset="0"/>
              </a:rPr>
              <a:t>joiness’s</a:t>
            </a:r>
            <a:endParaRPr lang="en-US" dirty="0"/>
          </a:p>
        </p:txBody>
      </p:sp>
      <p:sp>
        <p:nvSpPr>
          <p:cNvPr id="17" name="TextBox 16">
            <a:extLst>
              <a:ext uri="{FF2B5EF4-FFF2-40B4-BE49-F238E27FC236}">
                <a16:creationId xmlns:a16="http://schemas.microsoft.com/office/drawing/2014/main" xmlns="" id="{9A3E64A9-F97E-4236-9C87-DEDEE4CBE381}"/>
              </a:ext>
            </a:extLst>
          </p:cNvPr>
          <p:cNvSpPr txBox="1"/>
          <p:nvPr/>
        </p:nvSpPr>
        <p:spPr>
          <a:xfrm>
            <a:off x="6067389" y="5701563"/>
            <a:ext cx="6097772" cy="646331"/>
          </a:xfrm>
          <a:prstGeom prst="rect">
            <a:avLst/>
          </a:prstGeom>
          <a:noFill/>
        </p:spPr>
        <p:txBody>
          <a:bodyPr wrap="square">
            <a:spAutoFit/>
          </a:bodyPr>
          <a:lstStyle/>
          <a:p>
            <a:pPr algn="ctr"/>
            <a:r>
              <a:rPr lang="en-US" sz="1800" i="1" dirty="0">
                <a:effectLst/>
                <a:latin typeface="Times New Roman" panose="02020603050405020304" pitchFamily="18" charset="0"/>
                <a:ea typeface="Calibri" panose="020F0502020204030204" pitchFamily="34" charset="0"/>
              </a:rPr>
              <a:t>Comparison of </a:t>
            </a:r>
            <a:r>
              <a:rPr lang="en-US" b="1" i="1" dirty="0">
                <a:latin typeface="Times New Roman" panose="02020603050405020304" pitchFamily="18" charset="0"/>
                <a:ea typeface="Calibri" panose="020F0502020204030204" pitchFamily="34" charset="0"/>
              </a:rPr>
              <a:t>Median</a:t>
            </a:r>
            <a:r>
              <a:rPr lang="en-US" sz="1800" b="1" i="1" dirty="0">
                <a:effectLst/>
                <a:latin typeface="Times New Roman" panose="02020603050405020304" pitchFamily="18" charset="0"/>
                <a:ea typeface="Calibri" panose="020F0502020204030204" pitchFamily="34" charset="0"/>
              </a:rPr>
              <a:t> Score </a:t>
            </a:r>
            <a:r>
              <a:rPr lang="en-US" sz="1800" i="1" dirty="0">
                <a:effectLst/>
                <a:latin typeface="Times New Roman" panose="02020603050405020304" pitchFamily="18" charset="0"/>
                <a:ea typeface="Calibri" panose="020F0502020204030204" pitchFamily="34" charset="0"/>
              </a:rPr>
              <a:t>of Employees with Top 2 rating with that of New </a:t>
            </a:r>
            <a:r>
              <a:rPr lang="en-US" sz="1800" i="1" dirty="0" err="1">
                <a:effectLst/>
                <a:latin typeface="Times New Roman" panose="02020603050405020304" pitchFamily="18" charset="0"/>
                <a:ea typeface="Calibri" panose="020F0502020204030204" pitchFamily="34" charset="0"/>
              </a:rPr>
              <a:t>joiness’s</a:t>
            </a:r>
            <a:endParaRPr lang="en-US" dirty="0"/>
          </a:p>
        </p:txBody>
      </p:sp>
      <p:pic>
        <p:nvPicPr>
          <p:cNvPr id="15" name="Picture 14">
            <a:extLst>
              <a:ext uri="{FF2B5EF4-FFF2-40B4-BE49-F238E27FC236}">
                <a16:creationId xmlns:a16="http://schemas.microsoft.com/office/drawing/2014/main" xmlns="" id="{1277AF6F-8FC6-4FF2-A9F7-67E5610B97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8"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961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9" name="Title 1">
            <a:extLst>
              <a:ext uri="{FF2B5EF4-FFF2-40B4-BE49-F238E27FC236}">
                <a16:creationId xmlns:a16="http://schemas.microsoft.com/office/drawing/2014/main" xmlns="" id="{4B8114F5-99D0-4E91-8B84-4A5EC6A4A277}"/>
              </a:ext>
            </a:extLst>
          </p:cNvPr>
          <p:cNvSpPr>
            <a:spLocks noGrp="1"/>
          </p:cNvSpPr>
          <p:nvPr>
            <p:ph type="title"/>
          </p:nvPr>
        </p:nvSpPr>
        <p:spPr>
          <a:xfrm>
            <a:off x="838200" y="-169127"/>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(3/3)</a:t>
            </a:r>
          </a:p>
        </p:txBody>
      </p:sp>
      <p:graphicFrame>
        <p:nvGraphicFramePr>
          <p:cNvPr id="18" name="Chart 17">
            <a:extLst>
              <a:ext uri="{FF2B5EF4-FFF2-40B4-BE49-F238E27FC236}">
                <a16:creationId xmlns:a16="http://schemas.microsoft.com/office/drawing/2014/main" xmlns="" id="{F1DB3B0D-3EAE-41CA-8F53-1D246892850E}"/>
              </a:ext>
            </a:extLst>
          </p:cNvPr>
          <p:cNvGraphicFramePr/>
          <p:nvPr>
            <p:extLst>
              <p:ext uri="{D42A27DB-BD31-4B8C-83A1-F6EECF244321}">
                <p14:modId xmlns:p14="http://schemas.microsoft.com/office/powerpoint/2010/main" val="513579055"/>
              </p:ext>
            </p:extLst>
          </p:nvPr>
        </p:nvGraphicFramePr>
        <p:xfrm>
          <a:off x="168343" y="1205835"/>
          <a:ext cx="4212265" cy="2401570"/>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xmlns="" id="{0B8AB116-9D73-4BDB-AB27-E23AB7ED8015}"/>
              </a:ext>
            </a:extLst>
          </p:cNvPr>
          <p:cNvSpPr txBox="1"/>
          <p:nvPr/>
        </p:nvSpPr>
        <p:spPr>
          <a:xfrm>
            <a:off x="671047" y="3586325"/>
            <a:ext cx="3138376" cy="338554"/>
          </a:xfrm>
          <a:prstGeom prst="rect">
            <a:avLst/>
          </a:prstGeom>
          <a:noFill/>
        </p:spPr>
        <p:txBody>
          <a:bodyPr wrap="square">
            <a:spAutoFit/>
          </a:bodyPr>
          <a:lstStyle/>
          <a:p>
            <a:pPr algn="ctr"/>
            <a:r>
              <a:rPr lang="en-US" sz="1600" i="1" dirty="0">
                <a:effectLst/>
                <a:latin typeface="Times New Roman" panose="02020603050405020304" pitchFamily="18" charset="0"/>
                <a:ea typeface="Calibri" panose="020F0502020204030204" pitchFamily="34" charset="0"/>
              </a:rPr>
              <a:t>Extraversion</a:t>
            </a:r>
            <a:endParaRPr lang="en-US" sz="1600" dirty="0"/>
          </a:p>
        </p:txBody>
      </p:sp>
      <p:graphicFrame>
        <p:nvGraphicFramePr>
          <p:cNvPr id="21" name="Chart 20">
            <a:extLst>
              <a:ext uri="{FF2B5EF4-FFF2-40B4-BE49-F238E27FC236}">
                <a16:creationId xmlns:a16="http://schemas.microsoft.com/office/drawing/2014/main" xmlns="" id="{0E8A7FB3-FEE1-4923-8BCC-2AE3F23CDFBD}"/>
              </a:ext>
            </a:extLst>
          </p:cNvPr>
          <p:cNvGraphicFramePr/>
          <p:nvPr>
            <p:extLst>
              <p:ext uri="{D42A27DB-BD31-4B8C-83A1-F6EECF244321}">
                <p14:modId xmlns:p14="http://schemas.microsoft.com/office/powerpoint/2010/main" val="2742489959"/>
              </p:ext>
            </p:extLst>
          </p:nvPr>
        </p:nvGraphicFramePr>
        <p:xfrm>
          <a:off x="4433782" y="1255234"/>
          <a:ext cx="3976576" cy="24015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xmlns="" id="{D0B4FDE6-B740-492E-91B0-2E98CCD65EC9}"/>
              </a:ext>
            </a:extLst>
          </p:cNvPr>
          <p:cNvGraphicFramePr/>
          <p:nvPr>
            <p:extLst>
              <p:ext uri="{D42A27DB-BD31-4B8C-83A1-F6EECF244321}">
                <p14:modId xmlns:p14="http://schemas.microsoft.com/office/powerpoint/2010/main" val="1043352372"/>
              </p:ext>
            </p:extLst>
          </p:nvPr>
        </p:nvGraphicFramePr>
        <p:xfrm>
          <a:off x="8484795" y="1255234"/>
          <a:ext cx="3417837" cy="24610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a:extLst>
              <a:ext uri="{FF2B5EF4-FFF2-40B4-BE49-F238E27FC236}">
                <a16:creationId xmlns:a16="http://schemas.microsoft.com/office/drawing/2014/main" xmlns="" id="{63AC10B3-4056-4A53-B6D9-DD8A15E9F8AC}"/>
              </a:ext>
            </a:extLst>
          </p:cNvPr>
          <p:cNvGraphicFramePr/>
          <p:nvPr>
            <p:extLst>
              <p:ext uri="{D42A27DB-BD31-4B8C-83A1-F6EECF244321}">
                <p14:modId xmlns:p14="http://schemas.microsoft.com/office/powerpoint/2010/main" val="124585876"/>
              </p:ext>
            </p:extLst>
          </p:nvPr>
        </p:nvGraphicFramePr>
        <p:xfrm>
          <a:off x="1910998" y="4273575"/>
          <a:ext cx="3976576" cy="20739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a:extLst>
              <a:ext uri="{FF2B5EF4-FFF2-40B4-BE49-F238E27FC236}">
                <a16:creationId xmlns:a16="http://schemas.microsoft.com/office/drawing/2014/main" xmlns="" id="{538C87E9-B541-43C6-BA1D-E35DD7FB0255}"/>
              </a:ext>
            </a:extLst>
          </p:cNvPr>
          <p:cNvGraphicFramePr/>
          <p:nvPr>
            <p:extLst>
              <p:ext uri="{D42A27DB-BD31-4B8C-83A1-F6EECF244321}">
                <p14:modId xmlns:p14="http://schemas.microsoft.com/office/powerpoint/2010/main" val="2486908672"/>
              </p:ext>
            </p:extLst>
          </p:nvPr>
        </p:nvGraphicFramePr>
        <p:xfrm>
          <a:off x="6304429" y="4173530"/>
          <a:ext cx="4051684" cy="2073954"/>
        </p:xfrm>
        <a:graphic>
          <a:graphicData uri="http://schemas.openxmlformats.org/drawingml/2006/chart">
            <c:chart xmlns:c="http://schemas.openxmlformats.org/drawingml/2006/chart" xmlns:r="http://schemas.openxmlformats.org/officeDocument/2006/relationships" r:id="rId6"/>
          </a:graphicData>
        </a:graphic>
      </p:graphicFrame>
      <p:sp>
        <p:nvSpPr>
          <p:cNvPr id="25" name="TextBox 24">
            <a:extLst>
              <a:ext uri="{FF2B5EF4-FFF2-40B4-BE49-F238E27FC236}">
                <a16:creationId xmlns:a16="http://schemas.microsoft.com/office/drawing/2014/main" xmlns="" id="{FF13C973-484B-47FA-9462-6423F1A99137}"/>
              </a:ext>
            </a:extLst>
          </p:cNvPr>
          <p:cNvSpPr txBox="1"/>
          <p:nvPr/>
        </p:nvSpPr>
        <p:spPr>
          <a:xfrm>
            <a:off x="4735241" y="3586325"/>
            <a:ext cx="3138376" cy="338554"/>
          </a:xfrm>
          <a:prstGeom prst="rect">
            <a:avLst/>
          </a:prstGeom>
          <a:noFill/>
        </p:spPr>
        <p:txBody>
          <a:bodyPr wrap="square">
            <a:spAutoFit/>
          </a:bodyPr>
          <a:lstStyle/>
          <a:p>
            <a:pPr algn="ctr"/>
            <a:r>
              <a:rPr lang="en-US" sz="1600" i="1" dirty="0">
                <a:effectLst/>
                <a:latin typeface="Times New Roman" panose="02020603050405020304" pitchFamily="18" charset="0"/>
                <a:ea typeface="Calibri" panose="020F0502020204030204" pitchFamily="34" charset="0"/>
              </a:rPr>
              <a:t>Agreeableness</a:t>
            </a:r>
            <a:endParaRPr lang="en-US" sz="1600" dirty="0"/>
          </a:p>
        </p:txBody>
      </p:sp>
      <p:sp>
        <p:nvSpPr>
          <p:cNvPr id="26" name="TextBox 25">
            <a:extLst>
              <a:ext uri="{FF2B5EF4-FFF2-40B4-BE49-F238E27FC236}">
                <a16:creationId xmlns:a16="http://schemas.microsoft.com/office/drawing/2014/main" xmlns="" id="{2773377E-9E61-4CF1-8B53-B4907E592053}"/>
              </a:ext>
            </a:extLst>
          </p:cNvPr>
          <p:cNvSpPr txBox="1"/>
          <p:nvPr/>
        </p:nvSpPr>
        <p:spPr>
          <a:xfrm>
            <a:off x="8610600" y="3587246"/>
            <a:ext cx="3138376" cy="338554"/>
          </a:xfrm>
          <a:prstGeom prst="rect">
            <a:avLst/>
          </a:prstGeom>
          <a:noFill/>
        </p:spPr>
        <p:txBody>
          <a:bodyPr wrap="square">
            <a:spAutoFit/>
          </a:bodyPr>
          <a:lstStyle/>
          <a:p>
            <a:pPr algn="ctr"/>
            <a:r>
              <a:rPr lang="en-US" sz="1600" i="1" dirty="0">
                <a:effectLst/>
                <a:latin typeface="Times New Roman" panose="02020603050405020304" pitchFamily="18" charset="0"/>
                <a:ea typeface="Calibri" panose="020F0502020204030204" pitchFamily="34" charset="0"/>
              </a:rPr>
              <a:t>Conscientiousness</a:t>
            </a:r>
            <a:endParaRPr lang="en-US" sz="1600" dirty="0"/>
          </a:p>
        </p:txBody>
      </p:sp>
      <p:sp>
        <p:nvSpPr>
          <p:cNvPr id="27" name="TextBox 26">
            <a:extLst>
              <a:ext uri="{FF2B5EF4-FFF2-40B4-BE49-F238E27FC236}">
                <a16:creationId xmlns:a16="http://schemas.microsoft.com/office/drawing/2014/main" xmlns="" id="{30EDA056-A298-4915-A9AA-5347C83C098B}"/>
              </a:ext>
            </a:extLst>
          </p:cNvPr>
          <p:cNvSpPr txBox="1"/>
          <p:nvPr/>
        </p:nvSpPr>
        <p:spPr>
          <a:xfrm>
            <a:off x="2330098" y="6347529"/>
            <a:ext cx="3138376" cy="338554"/>
          </a:xfrm>
          <a:prstGeom prst="rect">
            <a:avLst/>
          </a:prstGeom>
          <a:noFill/>
        </p:spPr>
        <p:txBody>
          <a:bodyPr wrap="square">
            <a:spAutoFit/>
          </a:bodyPr>
          <a:lstStyle/>
          <a:p>
            <a:pPr algn="ctr"/>
            <a:r>
              <a:rPr lang="en-US" sz="1600" i="1" dirty="0">
                <a:effectLst/>
                <a:latin typeface="Times New Roman" panose="02020603050405020304" pitchFamily="18" charset="0"/>
                <a:ea typeface="Calibri" panose="020F0502020204030204" pitchFamily="34" charset="0"/>
              </a:rPr>
              <a:t>Neuroticism</a:t>
            </a:r>
            <a:endParaRPr lang="en-US" sz="1600" dirty="0"/>
          </a:p>
        </p:txBody>
      </p:sp>
      <p:sp>
        <p:nvSpPr>
          <p:cNvPr id="28" name="TextBox 27">
            <a:extLst>
              <a:ext uri="{FF2B5EF4-FFF2-40B4-BE49-F238E27FC236}">
                <a16:creationId xmlns:a16="http://schemas.microsoft.com/office/drawing/2014/main" xmlns="" id="{CE1C3CC8-0DDA-461F-A31B-AAB1694BA539}"/>
              </a:ext>
            </a:extLst>
          </p:cNvPr>
          <p:cNvSpPr txBox="1"/>
          <p:nvPr/>
        </p:nvSpPr>
        <p:spPr>
          <a:xfrm>
            <a:off x="6761083" y="6319768"/>
            <a:ext cx="3138376" cy="338554"/>
          </a:xfrm>
          <a:prstGeom prst="rect">
            <a:avLst/>
          </a:prstGeom>
          <a:noFill/>
        </p:spPr>
        <p:txBody>
          <a:bodyPr wrap="square">
            <a:spAutoFit/>
          </a:bodyPr>
          <a:lstStyle/>
          <a:p>
            <a:pPr algn="ctr"/>
            <a:r>
              <a:rPr lang="en-US" sz="1600" i="1" dirty="0">
                <a:effectLst/>
                <a:latin typeface="Times New Roman" panose="02020603050405020304" pitchFamily="18" charset="0"/>
                <a:ea typeface="Calibri" panose="020F0502020204030204" pitchFamily="34" charset="0"/>
              </a:rPr>
              <a:t>Openness to Experience</a:t>
            </a:r>
            <a:endParaRPr lang="en-US" sz="1600" dirty="0"/>
          </a:p>
        </p:txBody>
      </p:sp>
      <p:cxnSp>
        <p:nvCxnSpPr>
          <p:cNvPr id="29" name="Straight Connector 28">
            <a:extLst>
              <a:ext uri="{FF2B5EF4-FFF2-40B4-BE49-F238E27FC236}">
                <a16:creationId xmlns:a16="http://schemas.microsoft.com/office/drawing/2014/main" xmlns="" id="{8A0C5B3D-1C8E-4EF6-8A9A-9E1C70293E74}"/>
              </a:ext>
            </a:extLst>
          </p:cNvPr>
          <p:cNvCxnSpPr/>
          <p:nvPr/>
        </p:nvCxnSpPr>
        <p:spPr>
          <a:xfrm flipV="1">
            <a:off x="772212" y="4033745"/>
            <a:ext cx="11064433" cy="2908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75697B00-B9BD-4A22-B938-DA203CAF3E59}"/>
              </a:ext>
            </a:extLst>
          </p:cNvPr>
          <p:cNvCxnSpPr/>
          <p:nvPr/>
        </p:nvCxnSpPr>
        <p:spPr>
          <a:xfrm>
            <a:off x="4380608" y="1216468"/>
            <a:ext cx="0" cy="282791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0F74796-1724-467F-9D45-BA1C74A5DDF5}"/>
              </a:ext>
            </a:extLst>
          </p:cNvPr>
          <p:cNvCxnSpPr/>
          <p:nvPr/>
        </p:nvCxnSpPr>
        <p:spPr>
          <a:xfrm>
            <a:off x="8360738" y="1205835"/>
            <a:ext cx="0" cy="282791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49D2CB0C-B22F-4474-B607-5F10ADB28172}"/>
              </a:ext>
            </a:extLst>
          </p:cNvPr>
          <p:cNvCxnSpPr>
            <a:cxnSpLocks/>
          </p:cNvCxnSpPr>
          <p:nvPr/>
        </p:nvCxnSpPr>
        <p:spPr>
          <a:xfrm>
            <a:off x="6099538" y="4056985"/>
            <a:ext cx="0" cy="26644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xmlns="" id="{6330C6A8-AF68-4CBD-B344-1AAC8C19A929}"/>
              </a:ext>
            </a:extLst>
          </p:cNvPr>
          <p:cNvPicPr>
            <a:picLocks noChangeAspect="1"/>
          </p:cNvPicPr>
          <p:nvPr/>
        </p:nvPicPr>
        <p:blipFill>
          <a:blip r:embed="rId7"/>
          <a:stretch>
            <a:fillRect/>
          </a:stretch>
        </p:blipFill>
        <p:spPr>
          <a:xfrm>
            <a:off x="237719" y="5812102"/>
            <a:ext cx="1085850" cy="609600"/>
          </a:xfrm>
          <a:prstGeom prst="rect">
            <a:avLst/>
          </a:prstGeom>
        </p:spPr>
      </p:pic>
      <p:pic>
        <p:nvPicPr>
          <p:cNvPr id="30" name="Picture 29">
            <a:extLst>
              <a:ext uri="{FF2B5EF4-FFF2-40B4-BE49-F238E27FC236}">
                <a16:creationId xmlns:a16="http://schemas.microsoft.com/office/drawing/2014/main" xmlns="" id="{1277AF6F-8FC6-4FF2-A9F7-67E5610B97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34"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 (1/2)</a:t>
            </a:r>
          </a:p>
        </p:txBody>
      </p:sp>
      <p:graphicFrame>
        <p:nvGraphicFramePr>
          <p:cNvPr id="10" name="Content Placeholder 2">
            <a:extLst>
              <a:ext uri="{FF2B5EF4-FFF2-40B4-BE49-F238E27FC236}">
                <a16:creationId xmlns:a16="http://schemas.microsoft.com/office/drawing/2014/main" xmlns="" id="{183ED8D5-1226-BF34-D0D6-C04BF3D52C93}"/>
              </a:ext>
            </a:extLst>
          </p:cNvPr>
          <p:cNvGraphicFramePr>
            <a:graphicFrameLocks noGrp="1"/>
          </p:cNvGraphicFramePr>
          <p:nvPr>
            <p:ph idx="1"/>
            <p:extLst>
              <p:ext uri="{D42A27DB-BD31-4B8C-83A1-F6EECF244321}">
                <p14:modId xmlns:p14="http://schemas.microsoft.com/office/powerpoint/2010/main" val="975901612"/>
              </p:ext>
            </p:extLst>
          </p:nvPr>
        </p:nvGraphicFramePr>
        <p:xfrm>
          <a:off x="287677" y="1825625"/>
          <a:ext cx="11794732" cy="439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9" name="Picture 8">
            <a:extLst>
              <a:ext uri="{FF2B5EF4-FFF2-40B4-BE49-F238E27FC236}">
                <a16:creationId xmlns:a16="http://schemas.microsoft.com/office/drawing/2014/main" xmlns="" id="{1277AF6F-8FC6-4FF2-A9F7-67E5610B9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1"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a:latin typeface="Times New Roman" panose="02020603050405020304" pitchFamily="18" charset="0"/>
                <a:cs typeface="Times New Roman" panose="02020603050405020304" pitchFamily="18" charset="0"/>
              </a:rPr>
              <a:t>Discussion (2/2)</a:t>
            </a:r>
            <a:endParaRPr lang="en-IN" b="1" dirty="0">
              <a:latin typeface="Times New Roman" panose="02020603050405020304" pitchFamily="18" charset="0"/>
              <a:cs typeface="Times New Roman" panose="02020603050405020304" pitchFamily="18" charset="0"/>
            </a:endParaRPr>
          </a:p>
        </p:txBody>
      </p:sp>
      <p:graphicFrame>
        <p:nvGraphicFramePr>
          <p:cNvPr id="10" name="Content Placeholder 2">
            <a:extLst>
              <a:ext uri="{FF2B5EF4-FFF2-40B4-BE49-F238E27FC236}">
                <a16:creationId xmlns:a16="http://schemas.microsoft.com/office/drawing/2014/main" xmlns="" id="{C3650D51-7097-6757-8FBB-DC66F8B5D76D}"/>
              </a:ext>
            </a:extLst>
          </p:cNvPr>
          <p:cNvGraphicFramePr>
            <a:graphicFrameLocks noGrp="1"/>
          </p:cNvGraphicFramePr>
          <p:nvPr>
            <p:ph idx="1"/>
            <p:extLst>
              <p:ext uri="{D42A27DB-BD31-4B8C-83A1-F6EECF244321}">
                <p14:modId xmlns:p14="http://schemas.microsoft.com/office/powerpoint/2010/main" val="64346051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9" name="Picture 8">
            <a:extLst>
              <a:ext uri="{FF2B5EF4-FFF2-40B4-BE49-F238E27FC236}">
                <a16:creationId xmlns:a16="http://schemas.microsoft.com/office/drawing/2014/main" xmlns="" id="{1277AF6F-8FC6-4FF2-A9F7-67E5610B9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1"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418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Limitations of the Study</a:t>
            </a:r>
          </a:p>
        </p:txBody>
      </p:sp>
      <p:graphicFrame>
        <p:nvGraphicFramePr>
          <p:cNvPr id="10" name="Content Placeholder 2">
            <a:extLst>
              <a:ext uri="{FF2B5EF4-FFF2-40B4-BE49-F238E27FC236}">
                <a16:creationId xmlns:a16="http://schemas.microsoft.com/office/drawing/2014/main" xmlns="" id="{F1DEAD24-53A1-7412-ED75-7055E903941C}"/>
              </a:ext>
            </a:extLst>
          </p:cNvPr>
          <p:cNvGraphicFramePr>
            <a:graphicFrameLocks noGrp="1"/>
          </p:cNvGraphicFramePr>
          <p:nvPr>
            <p:ph idx="1"/>
            <p:extLst>
              <p:ext uri="{D42A27DB-BD31-4B8C-83A1-F6EECF244321}">
                <p14:modId xmlns:p14="http://schemas.microsoft.com/office/powerpoint/2010/main" val="41027952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7" name="Picture 6">
            <a:extLst>
              <a:ext uri="{FF2B5EF4-FFF2-40B4-BE49-F238E27FC236}">
                <a16:creationId xmlns:a16="http://schemas.microsoft.com/office/drawing/2014/main" xmlns="" id="{822C2C5E-2174-4941-AB0E-8D53F7BDF2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8" name="Picture 2" descr="Artemis Hospitals: Best Hospital in Gurgaon, Delhi">
            <a:extLst>
              <a:ext uri="{FF2B5EF4-FFF2-40B4-BE49-F238E27FC236}">
                <a16:creationId xmlns:a16="http://schemas.microsoft.com/office/drawing/2014/main" xmlns="" id="{D4F7D709-3FFB-48C3-BB77-7AA2EEA447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224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xmlns="" id="{35DB3719-6FDC-4E5D-891D-FF40B7300F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a:xfrm>
            <a:off x="838200" y="365125"/>
            <a:ext cx="10515600" cy="1325563"/>
          </a:xfrm>
        </p:spPr>
        <p:txBody>
          <a:bodyPr>
            <a:normAutofit/>
          </a:bodyPr>
          <a:lstStyle/>
          <a:p>
            <a:pPr algn="ctr"/>
            <a:r>
              <a:rPr lang="en-IN" sz="5400" b="1">
                <a:latin typeface="Times New Roman" panose="02020603050405020304" pitchFamily="18" charset="0"/>
                <a:cs typeface="Times New Roman" panose="02020603050405020304" pitchFamily="18" charset="0"/>
              </a:rPr>
              <a:t>Conclusion</a:t>
            </a:r>
          </a:p>
        </p:txBody>
      </p:sp>
      <p:sp>
        <p:nvSpPr>
          <p:cNvPr id="35" name="sketch line">
            <a:extLst>
              <a:ext uri="{FF2B5EF4-FFF2-40B4-BE49-F238E27FC236}">
                <a16:creationId xmlns:a16="http://schemas.microsoft.com/office/drawing/2014/main" xmlns="" id="{E0CBAC23-2E3F-4A90-BA59-F8299F6A54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16</a:t>
            </a:fld>
            <a:endParaRPr lang="en-IN"/>
          </a:p>
        </p:txBody>
      </p:sp>
      <p:graphicFrame>
        <p:nvGraphicFramePr>
          <p:cNvPr id="28" name="Content Placeholder 2">
            <a:extLst>
              <a:ext uri="{FF2B5EF4-FFF2-40B4-BE49-F238E27FC236}">
                <a16:creationId xmlns:a16="http://schemas.microsoft.com/office/drawing/2014/main" xmlns="" id="{9B677C90-94D9-3CF7-F82B-7C40EC29F614}"/>
              </a:ext>
            </a:extLst>
          </p:cNvPr>
          <p:cNvGraphicFramePr>
            <a:graphicFrameLocks noGrp="1"/>
          </p:cNvGraphicFramePr>
          <p:nvPr>
            <p:ph idx="1"/>
            <p:extLst>
              <p:ext uri="{D42A27DB-BD31-4B8C-83A1-F6EECF244321}">
                <p14:modId xmlns:p14="http://schemas.microsoft.com/office/powerpoint/2010/main" val="9173016"/>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Picture 17">
            <a:extLst>
              <a:ext uri="{FF2B5EF4-FFF2-40B4-BE49-F238E27FC236}">
                <a16:creationId xmlns:a16="http://schemas.microsoft.com/office/drawing/2014/main" xmlns="" id="{959B3976-FF09-42AB-A3EC-3042491403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9" name="Picture 2" descr="Artemis Hospitals: Best Hospital in Gurgaon, Delhi">
            <a:extLst>
              <a:ext uri="{FF2B5EF4-FFF2-40B4-BE49-F238E27FC236}">
                <a16:creationId xmlns:a16="http://schemas.microsoft.com/office/drawing/2014/main" xmlns="" id="{D7D10EE3-142C-4D88-ABC2-45A61FD9F0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normAutofit fontScale="92500" lnSpcReduction="20000"/>
          </a:bodyPr>
          <a:lstStyle/>
          <a:p>
            <a:pPr marL="342900" marR="0" lvl="0" indent="-342900">
              <a:lnSpc>
                <a:spcPct val="115000"/>
              </a:lnSpc>
              <a:spcBef>
                <a:spcPts val="0"/>
              </a:spcBef>
              <a:spcAft>
                <a:spcPts val="0"/>
              </a:spcAft>
              <a:buFont typeface="Symbol" panose="05050102010706020507" pitchFamily="18" charset="2"/>
              <a:buChar char=""/>
              <a:tabLst>
                <a:tab pos="337185" algn="l"/>
              </a:tabLs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Magro</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Vella M. Understanding the Use of Psychometric Testing by Maltese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Organisations</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for the Purpose of Recruitment and Selection. MCAST Journal of Applied Research &amp;amp; Practice.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337185"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Thomas. The Advantages of Psychometric Testing in Recruitment [Internet]. Thomas International. 2020. Available from: </a:t>
            </a: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https://www.thomas.co/resources/type/hr-blog/advantages-psychometric-testing-recruitment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45720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 E. Why Healthcare Recruitment is Asking for the Big 5 [Internet]. www.retorio.com. [cited 2021 Aug 31]. Available from: https://www.retorio.com/blog/why-healthcare-recruitment-is-asking-for-the-big-5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Kruse K. The Ultimate Guide to the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Assessment and Personality Test [Internet].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LEADx</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2019. Available from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https://leadx.org/articles/the-ultimate-guide-to-the-disc-assessment-and-personality-test</a:t>
            </a:r>
            <a:r>
              <a:rPr lang="en-US"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Myers-Briggs Type Indicator: The 16 Personality Types [Internet]. www.simplypsychology.org. Available from: https://www.simplypsychology.org/the-myers-briggs-type-indicator.html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Psychometric Tests and Evaluation | Best Psychometric Assessment Test for Recruitment | Online Psychometric Test [Internet]. mettl.com. [cited 2022 Jun 16]. Available from: https://mettl.com/psychometric-tests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Top 8 Personality Assessment Tools For Recruiting Awesome Talent [Internet].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mettl</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2020. Available from: https://blog.mettl.com/personality-assessment-tools-for-hiring/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Are The Best Psychometric Tests To Use For Recruitment? [Internet]. Picked. Available from: https://www.picked.ai/magazine/what-are-the-best-psychometric-tests-to-use-for-recruitment/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571CD593-93C9-4934-9691-5EA88898A5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7" name="Picture 2" descr="Artemis Hospitals: Best Hospital in Gurgaon, Delhi">
            <a:extLst>
              <a:ext uri="{FF2B5EF4-FFF2-40B4-BE49-F238E27FC236}">
                <a16:creationId xmlns:a16="http://schemas.microsoft.com/office/drawing/2014/main" xmlns="" id="{1DC8DDEF-72BD-4A29-AA6D-82BE576940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5A59F003-E00A-43F9-91DC-CC54E3B874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4CE135C4-0435-4EC5-AA93-C4810EDE2E79}"/>
              </a:ext>
            </a:extLst>
          </p:cNvPr>
          <p:cNvPicPr>
            <a:picLocks noChangeAspect="1"/>
          </p:cNvPicPr>
          <p:nvPr/>
        </p:nvPicPr>
        <p:blipFill rotWithShape="1">
          <a:blip r:embed="rId2"/>
          <a:srcRect l="9091" t="16365" b="15680"/>
          <a:stretch/>
        </p:blipFill>
        <p:spPr>
          <a:xfrm>
            <a:off x="20" y="10"/>
            <a:ext cx="12191981" cy="6857990"/>
          </a:xfrm>
          <a:prstGeom prst="rect">
            <a:avLst/>
          </a:prstGeom>
        </p:spPr>
      </p:pic>
      <p:sp>
        <p:nvSpPr>
          <p:cNvPr id="16" name="Rectangle 15">
            <a:extLst>
              <a:ext uri="{FF2B5EF4-FFF2-40B4-BE49-F238E27FC236}">
                <a16:creationId xmlns:a16="http://schemas.microsoft.com/office/drawing/2014/main" xmlns="" id="{D74A4382-E3AD-430A-9A1F-DFA3E0E77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Rounded Corners 17">
            <a:extLst>
              <a:ext uri="{FF2B5EF4-FFF2-40B4-BE49-F238E27FC236}">
                <a16:creationId xmlns:a16="http://schemas.microsoft.com/office/drawing/2014/main" xmlns="" id="{79F40191-0F44-4FD1-82CC-ACB507C14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a:xfrm>
            <a:off x="9041199" y="6356350"/>
            <a:ext cx="2743200" cy="365125"/>
          </a:xfrm>
        </p:spPr>
        <p:txBody>
          <a:bodyPr vert="horz" lIns="91440" tIns="45720" rIns="91440" bIns="45720" rtlCol="0" anchor="ctr">
            <a:normAutofit/>
          </a:bodyPr>
          <a:lstStyle/>
          <a:p>
            <a:pPr>
              <a:spcAft>
                <a:spcPts val="600"/>
              </a:spcAft>
              <a:defRPr/>
            </a:pPr>
            <a:fld id="{26AD20E6-394B-4DF0-96A5-9647FF39C943}" type="slidenum">
              <a:rPr lang="en-US">
                <a:solidFill>
                  <a:schemeClr val="tx1"/>
                </a:solidFill>
                <a:latin typeface="Calibri" panose="020F0502020204030204"/>
              </a:rPr>
              <a:pPr>
                <a:spcAft>
                  <a:spcPts val="600"/>
                </a:spcAft>
                <a:defRPr/>
              </a:pPr>
              <a:t>18</a:t>
            </a:fld>
            <a:endParaRPr lang="en-US">
              <a:solidFill>
                <a:schemeClr val="tx1"/>
              </a:solidFill>
              <a:latin typeface="Calibri" panose="020F0502020204030204"/>
            </a:endParaRPr>
          </a:p>
        </p:txBody>
      </p:sp>
      <p:sp>
        <p:nvSpPr>
          <p:cNvPr id="13" name="Rectangle 12">
            <a:extLst>
              <a:ext uri="{FF2B5EF4-FFF2-40B4-BE49-F238E27FC236}">
                <a16:creationId xmlns:a16="http://schemas.microsoft.com/office/drawing/2014/main" xmlns="" id="{987B592D-2544-4021-9872-0E93D3355318}"/>
              </a:ext>
            </a:extLst>
          </p:cNvPr>
          <p:cNvSpPr/>
          <p:nvPr/>
        </p:nvSpPr>
        <p:spPr>
          <a:xfrm>
            <a:off x="-4" y="4352925"/>
            <a:ext cx="12192003" cy="2003425"/>
          </a:xfrm>
          <a:prstGeom prst="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F4A0A1CB-7FE9-4C27-80B6-959A344DE5EC}"/>
              </a:ext>
            </a:extLst>
          </p:cNvPr>
          <p:cNvSpPr txBox="1"/>
          <p:nvPr/>
        </p:nvSpPr>
        <p:spPr>
          <a:xfrm>
            <a:off x="-4" y="4561864"/>
            <a:ext cx="12192008" cy="707886"/>
          </a:xfrm>
          <a:prstGeom prst="rect">
            <a:avLst/>
          </a:prstGeom>
          <a:noFill/>
        </p:spPr>
        <p:txBody>
          <a:bodyPr wrap="square" rtlCol="0">
            <a:spAutoFit/>
          </a:bodyPr>
          <a:lstStyle/>
          <a:p>
            <a:pPr algn="ctr"/>
            <a:r>
              <a:rPr lang="en-US" sz="2000" b="1" dirty="0">
                <a:solidFill>
                  <a:schemeClr val="bg1"/>
                </a:solidFill>
                <a:latin typeface="Times New Roman" panose="02020603050405020304" pitchFamily="18" charset="0"/>
                <a:cs typeface="Times New Roman" panose="02020603050405020304" pitchFamily="18" charset="0"/>
              </a:rPr>
              <a:t>Received an Appreciation – Bronze Award for ‘Design &amp; Implementation of Psychometric Assessment at Artemis Hospital’ from Ft. Lt. Saras Malik, Chief People </a:t>
            </a:r>
            <a:r>
              <a:rPr lang="en-US" sz="2000" b="1" dirty="0" smtClean="0">
                <a:solidFill>
                  <a:schemeClr val="bg1"/>
                </a:solidFill>
                <a:latin typeface="Times New Roman" panose="02020603050405020304" pitchFamily="18" charset="0"/>
                <a:cs typeface="Times New Roman" panose="02020603050405020304" pitchFamily="18" charset="0"/>
              </a:rPr>
              <a:t>Officer, Artemis Hospitals</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F4A0A1CB-7FE9-4C27-80B6-959A344DE5EC}"/>
              </a:ext>
            </a:extLst>
          </p:cNvPr>
          <p:cNvSpPr txBox="1"/>
          <p:nvPr/>
        </p:nvSpPr>
        <p:spPr>
          <a:xfrm>
            <a:off x="-9" y="5365000"/>
            <a:ext cx="12192008" cy="707886"/>
          </a:xfrm>
          <a:prstGeom prst="rect">
            <a:avLst/>
          </a:prstGeom>
          <a:noFill/>
        </p:spPr>
        <p:txBody>
          <a:bodyPr wrap="square" rtlCol="0">
            <a:spAutoFit/>
          </a:bodyPr>
          <a:lstStyle/>
          <a:p>
            <a:pPr algn="ctr"/>
            <a:r>
              <a:rPr lang="en-US" sz="4000" b="1" dirty="0" smtClean="0">
                <a:solidFill>
                  <a:schemeClr val="bg1"/>
                </a:solidFill>
                <a:latin typeface="Arial Black" pitchFamily="34" charset="0"/>
                <a:cs typeface="Times New Roman" panose="02020603050405020304" pitchFamily="18" charset="0"/>
              </a:rPr>
              <a:t>Thank You</a:t>
            </a:r>
            <a:endParaRPr lang="en-US" sz="4000" b="1" dirty="0">
              <a:solidFill>
                <a:schemeClr val="bg1"/>
              </a:solidFill>
              <a:latin typeface="Arial Black" pitchFamily="34" charset="0"/>
              <a:cs typeface="Times New Roman" panose="02020603050405020304" pitchFamily="18" charset="0"/>
            </a:endParaRPr>
          </a:p>
        </p:txBody>
      </p:sp>
    </p:spTree>
    <p:extLst>
      <p:ext uri="{BB962C8B-B14F-4D97-AF65-F5344CB8AC3E}">
        <p14:creationId xmlns:p14="http://schemas.microsoft.com/office/powerpoint/2010/main" val="23339345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a:xfrm>
            <a:off x="2002541" y="320675"/>
            <a:ext cx="7666074" cy="1325563"/>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Suggestions to the Organization where the Study was Conducted </a:t>
            </a:r>
          </a:p>
        </p:txBody>
      </p:sp>
      <p:graphicFrame>
        <p:nvGraphicFramePr>
          <p:cNvPr id="9" name="Content Placeholder 2">
            <a:extLst>
              <a:ext uri="{FF2B5EF4-FFF2-40B4-BE49-F238E27FC236}">
                <a16:creationId xmlns:a16="http://schemas.microsoft.com/office/drawing/2014/main" xmlns="" id="{8233B3F6-FC32-4EF8-B76A-1A57EA05E283}"/>
              </a:ext>
            </a:extLst>
          </p:cNvPr>
          <p:cNvGraphicFramePr>
            <a:graphicFrameLocks noGrp="1"/>
          </p:cNvGraphicFramePr>
          <p:nvPr>
            <p:ph idx="1"/>
            <p:extLst>
              <p:ext uri="{D42A27DB-BD31-4B8C-83A1-F6EECF244321}">
                <p14:modId xmlns:p14="http://schemas.microsoft.com/office/powerpoint/2010/main" val="25762481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xmlns="" id="{F6293757-485E-4867-871C-93A7978C24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7" name="Picture 2" descr="Artemis Hospitals: Best Hospital in Gurgaon, Delhi">
            <a:extLst>
              <a:ext uri="{FF2B5EF4-FFF2-40B4-BE49-F238E27FC236}">
                <a16:creationId xmlns:a16="http://schemas.microsoft.com/office/drawing/2014/main" xmlns="" id="{D5069366-F233-4C2C-BF13-AD086C83EA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112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Screenshot of Approval</a:t>
            </a:r>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1277AF6F-8FC6-4FF2-A9F7-67E5610B9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7" name="Picture 2" descr="Artemis Hospitals: Best Hospital in Gurgaon, Delhi">
            <a:extLst>
              <a:ext uri="{FF2B5EF4-FFF2-40B4-BE49-F238E27FC236}">
                <a16:creationId xmlns:a16="http://schemas.microsoft.com/office/drawing/2014/main" xmlns="" id="{CBAB9A1E-A980-4CA9-AA9F-F709FAC496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52425" y="1809750"/>
            <a:ext cx="11477625" cy="4743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 y="1960988"/>
            <a:ext cx="11068050" cy="4440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Dissertation Experiences</a:t>
            </a:r>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10" name="Picture 9">
            <a:extLst>
              <a:ext uri="{FF2B5EF4-FFF2-40B4-BE49-F238E27FC236}">
                <a16:creationId xmlns:a16="http://schemas.microsoft.com/office/drawing/2014/main" xmlns="" id="{026C1905-8884-40B9-A43E-B84E3ACA2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1" name="Picture 2" descr="Artemis Hospitals: Best Hospital in Gurgaon, Delhi">
            <a:extLst>
              <a:ext uri="{FF2B5EF4-FFF2-40B4-BE49-F238E27FC236}">
                <a16:creationId xmlns:a16="http://schemas.microsoft.com/office/drawing/2014/main" xmlns="" id="{CD98C644-7E56-4C27-8724-D5CA61790C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xmlns="" id="{80A6ECE7-7A50-44F6-99A7-944CD5BA99C8}"/>
              </a:ext>
            </a:extLst>
          </p:cNvPr>
          <p:cNvSpPr/>
          <p:nvPr/>
        </p:nvSpPr>
        <p:spPr>
          <a:xfrm>
            <a:off x="684212" y="1700213"/>
            <a:ext cx="4879534" cy="24495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IN"/>
          </a:p>
        </p:txBody>
      </p:sp>
      <p:sp>
        <p:nvSpPr>
          <p:cNvPr id="19" name="Rectangle 18">
            <a:extLst>
              <a:ext uri="{FF2B5EF4-FFF2-40B4-BE49-F238E27FC236}">
                <a16:creationId xmlns:a16="http://schemas.microsoft.com/office/drawing/2014/main" xmlns="" id="{CBA5DACB-BCF8-4F38-B198-F12D9D056AF1}"/>
              </a:ext>
            </a:extLst>
          </p:cNvPr>
          <p:cNvSpPr/>
          <p:nvPr/>
        </p:nvSpPr>
        <p:spPr>
          <a:xfrm>
            <a:off x="323849" y="1557338"/>
            <a:ext cx="5679647" cy="719137"/>
          </a:xfrm>
          <a:prstGeom prst="rect">
            <a:avLst/>
          </a:prstGeom>
          <a:solidFill>
            <a:srgbClr val="968946"/>
          </a:solidFill>
          <a:ln>
            <a:solidFill>
              <a:srgbClr val="96894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IN" sz="2400" b="1" dirty="0">
                <a:solidFill>
                  <a:schemeClr val="bg1"/>
                </a:solidFill>
                <a:latin typeface="Times New Roman" panose="02020603050405020304" pitchFamily="18" charset="0"/>
                <a:cs typeface="Times New Roman" panose="02020603050405020304" pitchFamily="18" charset="0"/>
              </a:rPr>
              <a:t>What did you learn (skill/topic)?</a:t>
            </a:r>
          </a:p>
        </p:txBody>
      </p:sp>
      <p:sp>
        <p:nvSpPr>
          <p:cNvPr id="20" name="Rectangle 19">
            <a:extLst>
              <a:ext uri="{FF2B5EF4-FFF2-40B4-BE49-F238E27FC236}">
                <a16:creationId xmlns:a16="http://schemas.microsoft.com/office/drawing/2014/main" xmlns="" id="{D0FC897B-320F-410A-BC19-474D5AA0A0C8}"/>
              </a:ext>
            </a:extLst>
          </p:cNvPr>
          <p:cNvSpPr/>
          <p:nvPr/>
        </p:nvSpPr>
        <p:spPr>
          <a:xfrm>
            <a:off x="323849" y="2420938"/>
            <a:ext cx="5679647" cy="3744912"/>
          </a:xfrm>
          <a:prstGeom prst="rect">
            <a:avLst/>
          </a:prstGeom>
          <a:solidFill>
            <a:srgbClr val="E3DDAA"/>
          </a:solidFill>
          <a:ln>
            <a:solidFill>
              <a:srgbClr val="96894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hangingPunct="1">
              <a:buFont typeface="Arial" panose="020B0604020202020204" pitchFamily="34" charset="0"/>
              <a:buChar char="•"/>
              <a:defRPr/>
            </a:pPr>
            <a:r>
              <a:rPr lang="en-US" sz="2400" b="1" dirty="0">
                <a:solidFill>
                  <a:schemeClr val="tx1"/>
                </a:solidFill>
                <a:latin typeface="Times New Roman" panose="02020603050405020304" pitchFamily="18" charset="0"/>
                <a:ea typeface="Tahoma" pitchFamily="34" charset="0"/>
                <a:cs typeface="Times New Roman" panose="02020603050405020304" pitchFamily="18" charset="0"/>
              </a:rPr>
              <a:t>Design &amp; Implementation of Psychometric Assessment</a:t>
            </a:r>
          </a:p>
          <a:p>
            <a:pPr marL="342900" indent="-342900" eaLnBrk="1" hangingPunct="1">
              <a:buFont typeface="Arial" panose="020B0604020202020204" pitchFamily="34" charset="0"/>
              <a:buChar char="•"/>
              <a:defRPr/>
            </a:pPr>
            <a:r>
              <a:rPr lang="en-US" sz="2400" b="1" dirty="0">
                <a:solidFill>
                  <a:schemeClr val="tx1"/>
                </a:solidFill>
                <a:latin typeface="Times New Roman" panose="02020603050405020304" pitchFamily="18" charset="0"/>
                <a:ea typeface="Tahoma" pitchFamily="34" charset="0"/>
                <a:cs typeface="Times New Roman" panose="02020603050405020304" pitchFamily="18" charset="0"/>
              </a:rPr>
              <a:t>Data Analysis</a:t>
            </a:r>
          </a:p>
          <a:p>
            <a:pPr marL="342900" indent="-342900" eaLnBrk="1" hangingPunct="1">
              <a:buFont typeface="Arial" panose="020B0604020202020204" pitchFamily="34" charset="0"/>
              <a:buChar char="•"/>
              <a:defRPr/>
            </a:pPr>
            <a:r>
              <a:rPr lang="en-US" sz="2400" b="1" dirty="0">
                <a:solidFill>
                  <a:schemeClr val="tx1"/>
                </a:solidFill>
                <a:latin typeface="Times New Roman" panose="02020603050405020304" pitchFamily="18" charset="0"/>
                <a:ea typeface="Tahoma" pitchFamily="34" charset="0"/>
                <a:cs typeface="Times New Roman" panose="02020603050405020304" pitchFamily="18" charset="0"/>
              </a:rPr>
              <a:t>Networking with top performers of Artemis Hospitals, Gurgaon</a:t>
            </a:r>
          </a:p>
        </p:txBody>
      </p:sp>
      <p:sp>
        <p:nvSpPr>
          <p:cNvPr id="21" name="Rectangle 20">
            <a:extLst>
              <a:ext uri="{FF2B5EF4-FFF2-40B4-BE49-F238E27FC236}">
                <a16:creationId xmlns:a16="http://schemas.microsoft.com/office/drawing/2014/main" xmlns="" id="{712303C6-38A1-40B0-9A21-5E009C6668DC}"/>
              </a:ext>
            </a:extLst>
          </p:cNvPr>
          <p:cNvSpPr/>
          <p:nvPr/>
        </p:nvSpPr>
        <p:spPr>
          <a:xfrm>
            <a:off x="6516541" y="1700213"/>
            <a:ext cx="4991247" cy="24495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IN"/>
          </a:p>
        </p:txBody>
      </p:sp>
      <p:sp>
        <p:nvSpPr>
          <p:cNvPr id="22" name="Rectangle 21">
            <a:extLst>
              <a:ext uri="{FF2B5EF4-FFF2-40B4-BE49-F238E27FC236}">
                <a16:creationId xmlns:a16="http://schemas.microsoft.com/office/drawing/2014/main" xmlns="" id="{4E45F6F6-DF6D-4A6B-A443-5EF6208BCD84}"/>
              </a:ext>
            </a:extLst>
          </p:cNvPr>
          <p:cNvSpPr/>
          <p:nvPr/>
        </p:nvSpPr>
        <p:spPr>
          <a:xfrm>
            <a:off x="6156178" y="1557338"/>
            <a:ext cx="5679647" cy="744537"/>
          </a:xfrm>
          <a:prstGeom prst="rect">
            <a:avLst/>
          </a:prstGeom>
          <a:solidFill>
            <a:srgbClr val="968946"/>
          </a:solidFill>
          <a:ln>
            <a:solidFill>
              <a:srgbClr val="96894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IN" sz="2400" b="1" dirty="0">
                <a:solidFill>
                  <a:schemeClr val="bg1"/>
                </a:solidFill>
                <a:latin typeface="Times New Roman" panose="02020603050405020304" pitchFamily="18" charset="0"/>
                <a:cs typeface="Times New Roman" panose="02020603050405020304" pitchFamily="18" charset="0"/>
              </a:rPr>
              <a:t>Overall self comments </a:t>
            </a:r>
            <a:r>
              <a:rPr lang="en-IN" sz="2400" b="1">
                <a:solidFill>
                  <a:schemeClr val="bg1"/>
                </a:solidFill>
                <a:latin typeface="Times New Roman" panose="02020603050405020304" pitchFamily="18" charset="0"/>
                <a:cs typeface="Times New Roman" panose="02020603050405020304" pitchFamily="18" charset="0"/>
              </a:rPr>
              <a:t>on Dissertation</a:t>
            </a:r>
            <a:endParaRPr lang="en-IN" sz="2400" b="1" dirty="0">
              <a:solidFill>
                <a:schemeClr val="bg1"/>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F9B65EBF-7985-42FC-A6E3-97A379A63884}"/>
              </a:ext>
            </a:extLst>
          </p:cNvPr>
          <p:cNvSpPr/>
          <p:nvPr/>
        </p:nvSpPr>
        <p:spPr>
          <a:xfrm>
            <a:off x="6156178" y="2420939"/>
            <a:ext cx="5679647" cy="3744912"/>
          </a:xfrm>
          <a:prstGeom prst="rect">
            <a:avLst/>
          </a:prstGeom>
          <a:solidFill>
            <a:srgbClr val="E3DDAA"/>
          </a:solidFill>
          <a:ln>
            <a:solidFill>
              <a:srgbClr val="96894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anose="020B0604020202020204" pitchFamily="34" charset="0"/>
              <a:buChar char="•"/>
            </a:pPr>
            <a:r>
              <a:rPr lang="en-IN" sz="2400" b="1" dirty="0">
                <a:solidFill>
                  <a:schemeClr val="tx1"/>
                </a:solidFill>
                <a:latin typeface="Times New Roman" panose="02020603050405020304" pitchFamily="18" charset="0"/>
                <a:ea typeface="Tahoma" pitchFamily="34" charset="0"/>
                <a:cs typeface="Times New Roman" panose="02020603050405020304" pitchFamily="18" charset="0"/>
              </a:rPr>
              <a:t>The study kicked off a new culture at Artemis Hospitals and cultural assessment of new joinee’s.</a:t>
            </a:r>
          </a:p>
          <a:p>
            <a:pPr marL="342900" indent="-342900">
              <a:buFont typeface="Arial" panose="020B0604020202020204" pitchFamily="34" charset="0"/>
              <a:buChar char="•"/>
            </a:pPr>
            <a:r>
              <a:rPr lang="en-IN" sz="2400" b="1" dirty="0">
                <a:solidFill>
                  <a:schemeClr val="tx1"/>
                </a:solidFill>
                <a:latin typeface="Times New Roman" panose="02020603050405020304" pitchFamily="18" charset="0"/>
                <a:ea typeface="Tahoma" pitchFamily="34" charset="0"/>
                <a:cs typeface="Times New Roman" panose="02020603050405020304" pitchFamily="18" charset="0"/>
              </a:rPr>
              <a:t>A step further in hiring a right person for the right job</a:t>
            </a:r>
          </a:p>
          <a:p>
            <a:pPr marL="342900" indent="-342900">
              <a:buFont typeface="Arial" panose="020B0604020202020204" pitchFamily="34" charset="0"/>
              <a:buChar char="•"/>
            </a:pPr>
            <a:r>
              <a:rPr lang="en-IN" sz="2400" b="1" dirty="0">
                <a:solidFill>
                  <a:schemeClr val="tx1"/>
                </a:solidFill>
                <a:latin typeface="Times New Roman" panose="02020603050405020304" pitchFamily="18" charset="0"/>
                <a:ea typeface="Tahoma" pitchFamily="34" charset="0"/>
                <a:cs typeface="Times New Roman" panose="02020603050405020304" pitchFamily="18" charset="0"/>
              </a:rPr>
              <a:t>This would also reduce the attrition rate as it would give a meaningful job to </a:t>
            </a:r>
            <a:r>
              <a:rPr lang="en-IN" sz="2400" b="1">
                <a:solidFill>
                  <a:schemeClr val="tx1"/>
                </a:solidFill>
                <a:latin typeface="Times New Roman" panose="02020603050405020304" pitchFamily="18" charset="0"/>
                <a:ea typeface="Tahoma" pitchFamily="34" charset="0"/>
                <a:cs typeface="Times New Roman" panose="02020603050405020304" pitchFamily="18" charset="0"/>
              </a:rPr>
              <a:t>new joinee’s</a:t>
            </a:r>
            <a:endParaRPr lang="en-IN" sz="2400" b="1" dirty="0">
              <a:solidFill>
                <a:schemeClr val="tx1"/>
              </a:solidFill>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34834741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535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E47F5EF3-91E3-4B37-BCC3-13F85D8B3C30}"/>
              </a:ext>
            </a:extLst>
          </p:cNvPr>
          <p:cNvPicPr>
            <a:picLocks noChangeAspect="1"/>
          </p:cNvPicPr>
          <p:nvPr/>
        </p:nvPicPr>
        <p:blipFill rotWithShape="1">
          <a:blip r:embed="rId2"/>
          <a:srcRect b="16854"/>
          <a:stretch/>
        </p:blipFill>
        <p:spPr>
          <a:xfrm>
            <a:off x="653421" y="648759"/>
            <a:ext cx="3015154" cy="5571066"/>
          </a:xfrm>
          <a:prstGeom prst="rect">
            <a:avLst/>
          </a:prstGeom>
        </p:spPr>
      </p:pic>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a:solidFill>
                  <a:srgbClr val="FFFFFF"/>
                </a:solidFill>
              </a:rPr>
              <a:pPr>
                <a:spcAft>
                  <a:spcPts val="600"/>
                </a:spcAft>
              </a:pPr>
              <a:t>21</a:t>
            </a:fld>
            <a:endParaRPr lang="en-US">
              <a:solidFill>
                <a:srgbClr val="FFFFFF"/>
              </a:solidFill>
            </a:endParaRPr>
          </a:p>
        </p:txBody>
      </p:sp>
      <p:pic>
        <p:nvPicPr>
          <p:cNvPr id="6148" name="Picture 4" descr="Artemis Hospital Multi-Specialty Hospital Gurgaon | View Doctor List, Book  Appointment | Vaidam">
            <a:extLst>
              <a:ext uri="{FF2B5EF4-FFF2-40B4-BE49-F238E27FC236}">
                <a16:creationId xmlns:a16="http://schemas.microsoft.com/office/drawing/2014/main" xmlns="" id="{B78F068B-F4B2-4101-80E4-16517E75B1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83" y="648759"/>
            <a:ext cx="7527645" cy="557106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996567C-5746-407A-BD83-E55455FBD93B}"/>
              </a:ext>
            </a:extLst>
          </p:cNvPr>
          <p:cNvSpPr/>
          <p:nvPr/>
        </p:nvSpPr>
        <p:spPr>
          <a:xfrm>
            <a:off x="477012" y="4981061"/>
            <a:ext cx="6858736" cy="895229"/>
          </a:xfrm>
          <a:prstGeom prst="rect">
            <a:avLst/>
          </a:prstGeom>
          <a:solidFill>
            <a:srgbClr val="535335"/>
          </a:solidFill>
          <a:ln>
            <a:solidFill>
              <a:srgbClr val="535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a:extLst>
              <a:ext uri="{FF2B5EF4-FFF2-40B4-BE49-F238E27FC236}">
                <a16:creationId xmlns:a16="http://schemas.microsoft.com/office/drawing/2014/main" xmlns="" id="{F0E9E98B-8438-4FF6-86FC-5141CA405519}"/>
              </a:ext>
            </a:extLst>
          </p:cNvPr>
          <p:cNvSpPr txBox="1"/>
          <p:nvPr/>
        </p:nvSpPr>
        <p:spPr>
          <a:xfrm>
            <a:off x="477015" y="5209805"/>
            <a:ext cx="10520737" cy="400110"/>
          </a:xfrm>
          <a:prstGeom prst="rect">
            <a:avLst/>
          </a:prstGeom>
          <a:noFill/>
        </p:spPr>
        <p:txBody>
          <a:bodyPr wrap="square" rtlCol="0">
            <a:spAutoFit/>
          </a:bodyPr>
          <a:lstStyle/>
          <a:p>
            <a:r>
              <a:rPr lang="en-US" sz="2000" b="1" dirty="0">
                <a:solidFill>
                  <a:schemeClr val="bg1"/>
                </a:solidFill>
                <a:latin typeface="Times New Roman" panose="02020603050405020304" pitchFamily="18" charset="0"/>
                <a:cs typeface="Times New Roman" panose="02020603050405020304" pitchFamily="18" charset="0"/>
              </a:rPr>
              <a:t>Women’s Day Celebration at Artemis Hospitals, Gurugram</a:t>
            </a:r>
          </a:p>
        </p:txBody>
      </p:sp>
    </p:spTree>
    <p:extLst>
      <p:ext uri="{BB962C8B-B14F-4D97-AF65-F5344CB8AC3E}">
        <p14:creationId xmlns:p14="http://schemas.microsoft.com/office/powerpoint/2010/main" val="4112284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7" name="Picture 2" descr="Artemis Hospitals: Best Hospital in Gurgaon, Delhi">
            <a:extLst>
              <a:ext uri="{FF2B5EF4-FFF2-40B4-BE49-F238E27FC236}">
                <a16:creationId xmlns:a16="http://schemas.microsoft.com/office/drawing/2014/main" xmlns="" id="{ED48C5B8-ADF7-469F-BA62-C90A8EFCA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Group 88">
            <a:extLst>
              <a:ext uri="{FF2B5EF4-FFF2-40B4-BE49-F238E27FC236}">
                <a16:creationId xmlns:a16="http://schemas.microsoft.com/office/drawing/2014/main" xmlns="" id="{2F2E51B2-F70E-43E3-9FBF-19179352C3C2}"/>
              </a:ext>
            </a:extLst>
          </p:cNvPr>
          <p:cNvGrpSpPr/>
          <p:nvPr/>
        </p:nvGrpSpPr>
        <p:grpSpPr>
          <a:xfrm>
            <a:off x="612410" y="1221326"/>
            <a:ext cx="4731079" cy="4415348"/>
            <a:chOff x="5651" y="965105"/>
            <a:chExt cx="4731079" cy="4415348"/>
          </a:xfrm>
        </p:grpSpPr>
        <p:sp>
          <p:nvSpPr>
            <p:cNvPr id="90" name="Arrow: Up-Down 89">
              <a:extLst>
                <a:ext uri="{FF2B5EF4-FFF2-40B4-BE49-F238E27FC236}">
                  <a16:creationId xmlns:a16="http://schemas.microsoft.com/office/drawing/2014/main" xmlns="" id="{8762B6F4-E499-49BC-87AF-DFC4D00456AB}"/>
                </a:ext>
              </a:extLst>
            </p:cNvPr>
            <p:cNvSpPr/>
            <p:nvPr/>
          </p:nvSpPr>
          <p:spPr>
            <a:xfrm>
              <a:off x="409120" y="2441595"/>
              <a:ext cx="582765" cy="2938858"/>
            </a:xfrm>
            <a:prstGeom prst="upDownArrow">
              <a:avLst>
                <a:gd name="adj1" fmla="val 34812"/>
                <a:gd name="adj2" fmla="val 75092"/>
              </a:avLst>
            </a:prstGeom>
            <a:solidFill>
              <a:srgbClr val="5AC37D">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Arial"/>
              </a:endParaRPr>
            </a:p>
          </p:txBody>
        </p:sp>
        <p:sp>
          <p:nvSpPr>
            <p:cNvPr id="91" name="Rectangle 90">
              <a:extLst>
                <a:ext uri="{FF2B5EF4-FFF2-40B4-BE49-F238E27FC236}">
                  <a16:creationId xmlns:a16="http://schemas.microsoft.com/office/drawing/2014/main" xmlns="" id="{66041E2C-D7C5-4EC9-8257-9BD83708A56C}"/>
                </a:ext>
              </a:extLst>
            </p:cNvPr>
            <p:cNvSpPr/>
            <p:nvPr/>
          </p:nvSpPr>
          <p:spPr>
            <a:xfrm>
              <a:off x="995188" y="2401102"/>
              <a:ext cx="1911455" cy="2938858"/>
            </a:xfrm>
            <a:prstGeom prst="rect">
              <a:avLst/>
            </a:prstGeom>
            <a:solidFill>
              <a:srgbClr val="78A0D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400" b="0" i="0" u="none" strike="noStrike" kern="0" cap="none" spc="0" normalizeH="0" baseline="0" noProof="0">
                <a:ln>
                  <a:noFill/>
                </a:ln>
                <a:solidFill>
                  <a:prstClr val="white"/>
                </a:solidFill>
                <a:effectLst/>
                <a:uLnTx/>
                <a:uFillTx/>
                <a:latin typeface="Arial"/>
              </a:endParaRPr>
            </a:p>
          </p:txBody>
        </p:sp>
        <p:sp>
          <p:nvSpPr>
            <p:cNvPr id="92" name="Rectangle 91">
              <a:extLst>
                <a:ext uri="{FF2B5EF4-FFF2-40B4-BE49-F238E27FC236}">
                  <a16:creationId xmlns:a16="http://schemas.microsoft.com/office/drawing/2014/main" xmlns="" id="{2B62FFBF-A698-478D-9888-F5A5E7843702}"/>
                </a:ext>
              </a:extLst>
            </p:cNvPr>
            <p:cNvSpPr/>
            <p:nvPr/>
          </p:nvSpPr>
          <p:spPr>
            <a:xfrm>
              <a:off x="995188" y="2979554"/>
              <a:ext cx="1911455" cy="596582"/>
            </a:xfrm>
            <a:prstGeom prst="rect">
              <a:avLst/>
            </a:prstGeom>
            <a:solidFill>
              <a:srgbClr val="78A0D4">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400" b="0" i="0" u="none" strike="noStrike" kern="0" cap="none" spc="0" normalizeH="0" baseline="0" noProof="0">
                <a:ln>
                  <a:noFill/>
                </a:ln>
                <a:solidFill>
                  <a:prstClr val="white"/>
                </a:solidFill>
                <a:effectLst/>
                <a:uLnTx/>
                <a:uFillTx/>
                <a:latin typeface="Arial"/>
              </a:endParaRPr>
            </a:p>
          </p:txBody>
        </p:sp>
        <p:sp>
          <p:nvSpPr>
            <p:cNvPr id="93" name="Rectangle 92">
              <a:extLst>
                <a:ext uri="{FF2B5EF4-FFF2-40B4-BE49-F238E27FC236}">
                  <a16:creationId xmlns:a16="http://schemas.microsoft.com/office/drawing/2014/main" xmlns="" id="{5DAEA31D-EDAB-4C9C-9A1A-522DEDAC6774}"/>
                </a:ext>
              </a:extLst>
            </p:cNvPr>
            <p:cNvSpPr/>
            <p:nvPr/>
          </p:nvSpPr>
          <p:spPr>
            <a:xfrm>
              <a:off x="994251" y="4154588"/>
              <a:ext cx="1911455" cy="596579"/>
            </a:xfrm>
            <a:prstGeom prst="rect">
              <a:avLst/>
            </a:prstGeom>
            <a:solidFill>
              <a:srgbClr val="78A0D4">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400" b="0" i="0" u="none" strike="noStrike" kern="0" cap="none" spc="0" normalizeH="0" baseline="0" noProof="0">
                <a:ln>
                  <a:noFill/>
                </a:ln>
                <a:solidFill>
                  <a:prstClr val="white"/>
                </a:solidFill>
                <a:effectLst/>
                <a:uLnTx/>
                <a:uFillTx/>
                <a:latin typeface="Arial"/>
              </a:endParaRPr>
            </a:p>
          </p:txBody>
        </p:sp>
        <p:sp>
          <p:nvSpPr>
            <p:cNvPr id="94" name="TextBox 93">
              <a:extLst>
                <a:ext uri="{FF2B5EF4-FFF2-40B4-BE49-F238E27FC236}">
                  <a16:creationId xmlns:a16="http://schemas.microsoft.com/office/drawing/2014/main" xmlns="" id="{DDD74A30-E116-40E6-9A31-B4C0E3AC82A2}"/>
                </a:ext>
              </a:extLst>
            </p:cNvPr>
            <p:cNvSpPr txBox="1"/>
            <p:nvPr/>
          </p:nvSpPr>
          <p:spPr>
            <a:xfrm>
              <a:off x="991614" y="3624246"/>
              <a:ext cx="1911450" cy="523220"/>
            </a:xfrm>
            <a:prstGeom prst="rect">
              <a:avLst/>
            </a:prstGeom>
            <a:noFill/>
          </p:spPr>
          <p:txBody>
            <a:bodyPr wrap="square" rtlCol="0">
              <a:spAutoFit/>
            </a:bodyPr>
            <a:lstStyle/>
            <a:p>
              <a:pPr algn="ctr"/>
              <a:r>
                <a:rPr lang="en-US" sz="1400" b="1" dirty="0">
                  <a:latin typeface="Arial"/>
                </a:rPr>
                <a:t>Screening &amp; Shortlisting</a:t>
              </a:r>
            </a:p>
          </p:txBody>
        </p:sp>
        <p:sp>
          <p:nvSpPr>
            <p:cNvPr id="95" name="TextBox 94">
              <a:extLst>
                <a:ext uri="{FF2B5EF4-FFF2-40B4-BE49-F238E27FC236}">
                  <a16:creationId xmlns:a16="http://schemas.microsoft.com/office/drawing/2014/main" xmlns="" id="{7D880C48-D35C-4D2E-8BF9-14B77D92D313}"/>
                </a:ext>
              </a:extLst>
            </p:cNvPr>
            <p:cNvSpPr txBox="1"/>
            <p:nvPr/>
          </p:nvSpPr>
          <p:spPr>
            <a:xfrm>
              <a:off x="991614" y="3154211"/>
              <a:ext cx="1919116" cy="307777"/>
            </a:xfrm>
            <a:prstGeom prst="rect">
              <a:avLst/>
            </a:prstGeom>
            <a:noFill/>
          </p:spPr>
          <p:txBody>
            <a:bodyPr wrap="square" rtlCol="0">
              <a:spAutoFit/>
            </a:bodyPr>
            <a:lstStyle/>
            <a:p>
              <a:pPr algn="ctr"/>
              <a:r>
                <a:rPr lang="en-US" sz="1400" b="1" dirty="0">
                  <a:latin typeface="Arial"/>
                </a:rPr>
                <a:t>Talent Sourcing</a:t>
              </a:r>
            </a:p>
          </p:txBody>
        </p:sp>
        <p:sp>
          <p:nvSpPr>
            <p:cNvPr id="96" name="TextBox 95">
              <a:extLst>
                <a:ext uri="{FF2B5EF4-FFF2-40B4-BE49-F238E27FC236}">
                  <a16:creationId xmlns:a16="http://schemas.microsoft.com/office/drawing/2014/main" xmlns="" id="{C5C30117-4AEB-4F6B-8DC2-E3AC0A4D6E0A}"/>
                </a:ext>
              </a:extLst>
            </p:cNvPr>
            <p:cNvSpPr txBox="1"/>
            <p:nvPr/>
          </p:nvSpPr>
          <p:spPr>
            <a:xfrm>
              <a:off x="991614" y="2460696"/>
              <a:ext cx="1919117" cy="523220"/>
            </a:xfrm>
            <a:prstGeom prst="rect">
              <a:avLst/>
            </a:prstGeom>
            <a:noFill/>
          </p:spPr>
          <p:txBody>
            <a:bodyPr wrap="square" rtlCol="0">
              <a:spAutoFit/>
            </a:bodyPr>
            <a:lstStyle/>
            <a:p>
              <a:pPr algn="ctr"/>
              <a:r>
                <a:rPr lang="en-US" sz="1400" b="1" dirty="0">
                  <a:latin typeface="Arial"/>
                </a:rPr>
                <a:t>Manpower Planning &amp; Recruitment</a:t>
              </a:r>
            </a:p>
          </p:txBody>
        </p:sp>
        <p:sp>
          <p:nvSpPr>
            <p:cNvPr id="97" name="TextBox 96">
              <a:extLst>
                <a:ext uri="{FF2B5EF4-FFF2-40B4-BE49-F238E27FC236}">
                  <a16:creationId xmlns:a16="http://schemas.microsoft.com/office/drawing/2014/main" xmlns="" id="{58ACE7AC-951F-4FBC-9AF9-1F1803E82311}"/>
                </a:ext>
              </a:extLst>
            </p:cNvPr>
            <p:cNvSpPr txBox="1"/>
            <p:nvPr/>
          </p:nvSpPr>
          <p:spPr>
            <a:xfrm>
              <a:off x="991614" y="4325287"/>
              <a:ext cx="1911454" cy="307777"/>
            </a:xfrm>
            <a:prstGeom prst="rect">
              <a:avLst/>
            </a:prstGeom>
            <a:noFill/>
          </p:spPr>
          <p:txBody>
            <a:bodyPr wrap="square" rtlCol="0">
              <a:spAutoFit/>
            </a:bodyPr>
            <a:lstStyle/>
            <a:p>
              <a:pPr algn="ctr"/>
              <a:r>
                <a:rPr lang="en-US" sz="1400" b="1" dirty="0">
                  <a:latin typeface="Arial"/>
                </a:rPr>
                <a:t>Interviewing</a:t>
              </a:r>
            </a:p>
          </p:txBody>
        </p:sp>
        <p:sp>
          <p:nvSpPr>
            <p:cNvPr id="98" name="TextBox 97">
              <a:extLst>
                <a:ext uri="{FF2B5EF4-FFF2-40B4-BE49-F238E27FC236}">
                  <a16:creationId xmlns:a16="http://schemas.microsoft.com/office/drawing/2014/main" xmlns="" id="{74E9CC79-5FB2-42EF-9AEB-CB0636452C49}"/>
                </a:ext>
              </a:extLst>
            </p:cNvPr>
            <p:cNvSpPr txBox="1"/>
            <p:nvPr/>
          </p:nvSpPr>
          <p:spPr>
            <a:xfrm>
              <a:off x="983948" y="4832544"/>
              <a:ext cx="1919116" cy="523220"/>
            </a:xfrm>
            <a:prstGeom prst="rect">
              <a:avLst/>
            </a:prstGeom>
            <a:noFill/>
          </p:spPr>
          <p:txBody>
            <a:bodyPr wrap="square" rtlCol="0">
              <a:spAutoFit/>
            </a:bodyPr>
            <a:lstStyle/>
            <a:p>
              <a:pPr algn="ctr"/>
              <a:r>
                <a:rPr lang="en-US" sz="1400" b="1" dirty="0">
                  <a:latin typeface="Arial"/>
                </a:rPr>
                <a:t>Selection &amp; Onboarding</a:t>
              </a:r>
            </a:p>
          </p:txBody>
        </p:sp>
        <p:sp>
          <p:nvSpPr>
            <p:cNvPr id="99" name="Isosceles Triangle 98">
              <a:extLst>
                <a:ext uri="{FF2B5EF4-FFF2-40B4-BE49-F238E27FC236}">
                  <a16:creationId xmlns:a16="http://schemas.microsoft.com/office/drawing/2014/main" xmlns="" id="{FA074CD8-4439-4F84-A8C5-5C6526062759}"/>
                </a:ext>
              </a:extLst>
            </p:cNvPr>
            <p:cNvSpPr/>
            <p:nvPr/>
          </p:nvSpPr>
          <p:spPr>
            <a:xfrm rot="5400000">
              <a:off x="1786118" y="3523773"/>
              <a:ext cx="2913154" cy="693515"/>
            </a:xfrm>
            <a:prstGeom prst="triangle">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xmlns="" id="{7E610B9A-4238-428A-AF52-C4B532951772}"/>
                </a:ext>
              </a:extLst>
            </p:cNvPr>
            <p:cNvSpPr txBox="1"/>
            <p:nvPr/>
          </p:nvSpPr>
          <p:spPr>
            <a:xfrm rot="16200000">
              <a:off x="-630742" y="3587858"/>
              <a:ext cx="1919117" cy="646331"/>
            </a:xfrm>
            <a:prstGeom prst="rect">
              <a:avLst/>
            </a:prstGeom>
            <a:noFill/>
          </p:spPr>
          <p:txBody>
            <a:bodyPr wrap="square" rtlCol="0">
              <a:spAutoFit/>
            </a:bodyPr>
            <a:lstStyle/>
            <a:p>
              <a:pPr algn="ctr"/>
              <a:r>
                <a:rPr lang="en-US" b="1" dirty="0">
                  <a:solidFill>
                    <a:schemeClr val="accent1">
                      <a:lumMod val="75000"/>
                    </a:schemeClr>
                  </a:solidFill>
                  <a:latin typeface="Times New Roman" panose="02020603050405020304" pitchFamily="18" charset="0"/>
                  <a:cs typeface="Times New Roman" panose="02020603050405020304" pitchFamily="18" charset="0"/>
                </a:rPr>
                <a:t>Psychometric Assessment</a:t>
              </a:r>
            </a:p>
          </p:txBody>
        </p:sp>
        <p:sp>
          <p:nvSpPr>
            <p:cNvPr id="101" name="Oval 100">
              <a:extLst>
                <a:ext uri="{FF2B5EF4-FFF2-40B4-BE49-F238E27FC236}">
                  <a16:creationId xmlns:a16="http://schemas.microsoft.com/office/drawing/2014/main" xmlns="" id="{81EFF15B-10CC-400D-A5AE-4A664916220A}"/>
                </a:ext>
              </a:extLst>
            </p:cNvPr>
            <p:cNvSpPr/>
            <p:nvPr/>
          </p:nvSpPr>
          <p:spPr>
            <a:xfrm>
              <a:off x="3103916" y="2960317"/>
              <a:ext cx="1632814" cy="1658094"/>
            </a:xfrm>
            <a:prstGeom prst="ellipse">
              <a:avLst/>
            </a:prstGeom>
            <a:solidFill>
              <a:schemeClr val="accent1"/>
            </a:solidFill>
            <a:ln w="127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IN" b="1" kern="0" dirty="0">
                  <a:latin typeface="Times New Roman" panose="02020603050405020304" pitchFamily="18" charset="0"/>
                  <a:cs typeface="Times New Roman" panose="02020603050405020304" pitchFamily="18" charset="0"/>
                </a:rPr>
                <a:t>Right person for the right job </a:t>
              </a:r>
              <a:endParaRPr kumimoji="0" lang="en-IN" sz="18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02" name="TextBox 101">
              <a:extLst>
                <a:ext uri="{FF2B5EF4-FFF2-40B4-BE49-F238E27FC236}">
                  <a16:creationId xmlns:a16="http://schemas.microsoft.com/office/drawing/2014/main" xmlns="" id="{EFCECEBA-BB6B-4906-B47A-AF91C2816BA2}"/>
                </a:ext>
              </a:extLst>
            </p:cNvPr>
            <p:cNvSpPr txBox="1"/>
            <p:nvPr/>
          </p:nvSpPr>
          <p:spPr>
            <a:xfrm>
              <a:off x="1253238" y="965105"/>
              <a:ext cx="1393480" cy="369332"/>
            </a:xfrm>
            <a:prstGeom prst="rect">
              <a:avLst/>
            </a:prstGeom>
            <a:solidFill>
              <a:schemeClr val="accent6">
                <a:lumMod val="60000"/>
                <a:lumOff val="40000"/>
              </a:schemeClr>
            </a:solid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When</a:t>
              </a:r>
            </a:p>
          </p:txBody>
        </p:sp>
      </p:grpSp>
      <p:sp>
        <p:nvSpPr>
          <p:cNvPr id="103" name="Title 1">
            <a:extLst>
              <a:ext uri="{FF2B5EF4-FFF2-40B4-BE49-F238E27FC236}">
                <a16:creationId xmlns:a16="http://schemas.microsoft.com/office/drawing/2014/main" xmlns="" id="{943766A6-8D19-4171-BDD2-94189BD5CF7F}"/>
              </a:ext>
            </a:extLst>
          </p:cNvPr>
          <p:cNvSpPr>
            <a:spLocks noGrp="1"/>
          </p:cNvSpPr>
          <p:nvPr>
            <p:ph type="title"/>
          </p:nvPr>
        </p:nvSpPr>
        <p:spPr>
          <a:xfrm>
            <a:off x="521176" y="-126072"/>
            <a:ext cx="10515600" cy="1325563"/>
          </a:xfrm>
        </p:spPr>
        <p:txBody>
          <a:bodyPr/>
          <a:lstStyle/>
          <a:p>
            <a:pPr algn="ctr"/>
            <a:r>
              <a:rPr lang="en-IN" b="1" dirty="0">
                <a:solidFill>
                  <a:schemeClr val="accent1">
                    <a:lumMod val="75000"/>
                  </a:schemeClr>
                </a:solidFill>
                <a:latin typeface="Times New Roman" panose="02020603050405020304" pitchFamily="18" charset="0"/>
                <a:cs typeface="Times New Roman" panose="02020603050405020304" pitchFamily="18" charset="0"/>
              </a:rPr>
              <a:t>Introduction (</a:t>
            </a:r>
            <a:r>
              <a:rPr lang="en-IN" b="1" dirty="0" smtClean="0">
                <a:solidFill>
                  <a:schemeClr val="accent1">
                    <a:lumMod val="75000"/>
                  </a:schemeClr>
                </a:solidFill>
                <a:latin typeface="Times New Roman" panose="02020603050405020304" pitchFamily="18" charset="0"/>
                <a:cs typeface="Times New Roman" panose="02020603050405020304" pitchFamily="18" charset="0"/>
              </a:rPr>
              <a:t>1/3)</a:t>
            </a:r>
            <a:endParaRPr lang="en-IN"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AutoShape 2" descr="Psychometric Tests that Meet All Your Hiring Needs| Psychometric Testing  for Recruitmen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Psychometric Tests that Meet All Your Hiring Needs| Psychometric Testing  for Recruitment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Psychometric Tests that Meet All Your Hiring Needs| Psychometric Testing  for Recruitment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Psychometric Tests that Meet All Your Hiring Needs| Psychometric Testing  for Recruitment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 name="Group 10"/>
          <p:cNvGrpSpPr/>
          <p:nvPr/>
        </p:nvGrpSpPr>
        <p:grpSpPr>
          <a:xfrm>
            <a:off x="6465092" y="1221326"/>
            <a:ext cx="5726907" cy="4929875"/>
            <a:chOff x="6465092" y="1221326"/>
            <a:chExt cx="5726907" cy="4929875"/>
          </a:xfrm>
        </p:grpSpPr>
        <p:pic>
          <p:nvPicPr>
            <p:cNvPr id="2057" name="Picture 9"/>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442883" y="2611759"/>
              <a:ext cx="3529410" cy="2537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6465092" y="1221326"/>
              <a:ext cx="5726907" cy="4929875"/>
              <a:chOff x="6465092" y="1221326"/>
              <a:chExt cx="5726907" cy="4929875"/>
            </a:xfrm>
          </p:grpSpPr>
          <p:sp>
            <p:nvSpPr>
              <p:cNvPr id="26" name="TextBox 25">
                <a:extLst>
                  <a:ext uri="{FF2B5EF4-FFF2-40B4-BE49-F238E27FC236}">
                    <a16:creationId xmlns:a16="http://schemas.microsoft.com/office/drawing/2014/main" xmlns="" id="{EFCECEBA-BB6B-4906-B47A-AF91C2816BA2}"/>
                  </a:ext>
                </a:extLst>
              </p:cNvPr>
              <p:cNvSpPr txBox="1"/>
              <p:nvPr/>
            </p:nvSpPr>
            <p:spPr>
              <a:xfrm>
                <a:off x="8366210" y="1221326"/>
                <a:ext cx="1393480" cy="369332"/>
              </a:xfrm>
              <a:prstGeom prst="rect">
                <a:avLst/>
              </a:prstGeom>
              <a:solidFill>
                <a:schemeClr val="accent6">
                  <a:lumMod val="60000"/>
                  <a:lumOff val="40000"/>
                </a:schemeClr>
              </a:solid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Benefits</a:t>
                </a:r>
                <a:endParaRPr lang="en-US"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522242" y="2437530"/>
                <a:ext cx="1154908" cy="954107"/>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Objective </a:t>
                </a:r>
              </a:p>
              <a:p>
                <a:pPr algn="ctr"/>
                <a:r>
                  <a:rPr lang="en-US" sz="1400" b="1" dirty="0" smtClean="0">
                    <a:latin typeface="Times New Roman" pitchFamily="18" charset="0"/>
                    <a:cs typeface="Times New Roman" pitchFamily="18" charset="0"/>
                  </a:rPr>
                  <a:t>&amp; Measurable data</a:t>
                </a:r>
                <a:endParaRPr lang="en-US" sz="1400" b="1" dirty="0">
                  <a:latin typeface="Times New Roman" pitchFamily="18" charset="0"/>
                  <a:cs typeface="Times New Roman" pitchFamily="18" charset="0"/>
                </a:endParaRPr>
              </a:p>
            </p:txBody>
          </p:sp>
          <p:sp>
            <p:nvSpPr>
              <p:cNvPr id="28" name="TextBox 27"/>
              <p:cNvSpPr txBox="1"/>
              <p:nvPr/>
            </p:nvSpPr>
            <p:spPr>
              <a:xfrm>
                <a:off x="6465092" y="4047255"/>
                <a:ext cx="1154908" cy="1384995"/>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To assess Behavior of the candidate at certain situation</a:t>
                </a:r>
              </a:p>
            </p:txBody>
          </p:sp>
          <p:sp>
            <p:nvSpPr>
              <p:cNvPr id="29" name="TextBox 28"/>
              <p:cNvSpPr txBox="1"/>
              <p:nvPr/>
            </p:nvSpPr>
            <p:spPr>
              <a:xfrm>
                <a:off x="10786240" y="2272026"/>
                <a:ext cx="1405759" cy="1169551"/>
              </a:xfrm>
              <a:prstGeom prst="rect">
                <a:avLst/>
              </a:prstGeom>
              <a:noFill/>
            </p:spPr>
            <p:txBody>
              <a:bodyPr wrap="square" rtlCol="0">
                <a:spAutoFit/>
              </a:bodyPr>
              <a:lstStyle/>
              <a:p>
                <a:pPr algn="ctr"/>
                <a:r>
                  <a:rPr lang="en-US" sz="1400" b="1" dirty="0">
                    <a:latin typeface="Times New Roman" pitchFamily="18" charset="0"/>
                    <a:cs typeface="Times New Roman" pitchFamily="18" charset="0"/>
                  </a:rPr>
                  <a:t>Its helps in highlighting the skills and abilities of the candidate</a:t>
                </a:r>
                <a:endParaRPr lang="en-US" sz="1400" b="1" dirty="0" smtClean="0">
                  <a:latin typeface="Times New Roman" pitchFamily="18" charset="0"/>
                  <a:cs typeface="Times New Roman" pitchFamily="18" charset="0"/>
                </a:endParaRPr>
              </a:p>
            </p:txBody>
          </p:sp>
          <p:sp>
            <p:nvSpPr>
              <p:cNvPr id="30" name="TextBox 29"/>
              <p:cNvSpPr txBox="1"/>
              <p:nvPr/>
            </p:nvSpPr>
            <p:spPr>
              <a:xfrm>
                <a:off x="10738615" y="4119876"/>
                <a:ext cx="1405759" cy="2031325"/>
              </a:xfrm>
              <a:prstGeom prst="rect">
                <a:avLst/>
              </a:prstGeom>
              <a:noFill/>
            </p:spPr>
            <p:txBody>
              <a:bodyPr wrap="square" rtlCol="0">
                <a:spAutoFit/>
              </a:bodyPr>
              <a:lstStyle/>
              <a:p>
                <a:pPr lvl="0" algn="ctr"/>
                <a:r>
                  <a:rPr lang="en-US" sz="1400" b="1" dirty="0">
                    <a:latin typeface="Times New Roman" pitchFamily="18" charset="0"/>
                    <a:cs typeface="Times New Roman" pitchFamily="18" charset="0"/>
                  </a:rPr>
                  <a:t>Psychometric tests can be used to create well defined career paths for the employees for their success.</a:t>
                </a:r>
              </a:p>
              <a:p>
                <a:pPr algn="ctr"/>
                <a:endParaRPr lang="en-US" sz="1400" b="1" dirty="0" smtClean="0">
                  <a:latin typeface="Times New Roman" pitchFamily="18" charset="0"/>
                  <a:cs typeface="Times New Roman" pitchFamily="18" charset="0"/>
                </a:endParaRPr>
              </a:p>
            </p:txBody>
          </p:sp>
        </p:grpSp>
      </p:grpSp>
    </p:spTree>
    <p:extLst>
      <p:ext uri="{BB962C8B-B14F-4D97-AF65-F5344CB8AC3E}">
        <p14:creationId xmlns:p14="http://schemas.microsoft.com/office/powerpoint/2010/main" val="41561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4</a:t>
            </a:fld>
            <a:endParaRPr lang="en-IN"/>
          </a:p>
        </p:txBody>
      </p:sp>
      <p:sp>
        <p:nvSpPr>
          <p:cNvPr id="6" name="Title 1">
            <a:extLst>
              <a:ext uri="{FF2B5EF4-FFF2-40B4-BE49-F238E27FC236}">
                <a16:creationId xmlns:a16="http://schemas.microsoft.com/office/drawing/2014/main" xmlns="" id="{943766A6-8D19-4171-BDD2-94189BD5CF7F}"/>
              </a:ext>
            </a:extLst>
          </p:cNvPr>
          <p:cNvSpPr>
            <a:spLocks noGrp="1"/>
          </p:cNvSpPr>
          <p:nvPr>
            <p:ph type="title"/>
          </p:nvPr>
        </p:nvSpPr>
        <p:spPr>
          <a:xfrm>
            <a:off x="521176" y="-126072"/>
            <a:ext cx="10515600" cy="1325563"/>
          </a:xfrm>
        </p:spPr>
        <p:txBody>
          <a:bodyPr/>
          <a:lstStyle/>
          <a:p>
            <a:pPr algn="ctr"/>
            <a:r>
              <a:rPr lang="en-IN" b="1" dirty="0" smtClean="0">
                <a:solidFill>
                  <a:schemeClr val="accent1">
                    <a:lumMod val="75000"/>
                  </a:schemeClr>
                </a:solidFill>
                <a:latin typeface="Times New Roman" panose="02020603050405020304" pitchFamily="18" charset="0"/>
                <a:cs typeface="Times New Roman" panose="02020603050405020304" pitchFamily="18" charset="0"/>
              </a:rPr>
              <a:t>Review of Literature (2/3)</a:t>
            </a:r>
            <a:endParaRPr lang="en-IN"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9" name="Picture 2" descr="Artemis Hospitals: Best Hospital in Gurgaon, Delhi">
            <a:extLst>
              <a:ext uri="{FF2B5EF4-FFF2-40B4-BE49-F238E27FC236}">
                <a16:creationId xmlns:a16="http://schemas.microsoft.com/office/drawing/2014/main" xmlns="" id="{ED48C5B8-ADF7-469F-BA62-C90A8EFCA8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3">
            <a:extLst>
              <a:ext uri="{FF2B5EF4-FFF2-40B4-BE49-F238E27FC236}">
                <a16:creationId xmlns:a16="http://schemas.microsoft.com/office/drawing/2014/main" xmlns="" id="{A187344F-E940-410B-B656-A2DC6489D524}"/>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5C216FF-E66C-48C9-BA05-8E5DCBDB5E3E}" type="slidenum">
              <a:rPr lang="en-US" altLang="en-US" smtClean="0"/>
              <a:pPr>
                <a:defRPr/>
              </a:pPr>
              <a:t>4</a:t>
            </a:fld>
            <a:endParaRPr lang="en-US" altLang="en-US"/>
          </a:p>
        </p:txBody>
      </p:sp>
      <p:sp>
        <p:nvSpPr>
          <p:cNvPr id="11" name="Trapezoid 6">
            <a:extLst>
              <a:ext uri="{FF2B5EF4-FFF2-40B4-BE49-F238E27FC236}">
                <a16:creationId xmlns:a16="http://schemas.microsoft.com/office/drawing/2014/main" xmlns="" id="{FD2C55B2-F449-4CAA-A7C5-1E5A91B72862}"/>
              </a:ext>
            </a:extLst>
          </p:cNvPr>
          <p:cNvSpPr/>
          <p:nvPr/>
        </p:nvSpPr>
        <p:spPr>
          <a:xfrm>
            <a:off x="527389" y="1886133"/>
            <a:ext cx="10993978" cy="604089"/>
          </a:xfrm>
          <a:custGeom>
            <a:avLst/>
            <a:gdLst>
              <a:gd name="connsiteX0" fmla="*/ 0 w 9404333"/>
              <a:gd name="connsiteY0" fmla="*/ 554807 h 554807"/>
              <a:gd name="connsiteX1" fmla="*/ 138702 w 9404333"/>
              <a:gd name="connsiteY1" fmla="*/ 0 h 554807"/>
              <a:gd name="connsiteX2" fmla="*/ 9265631 w 9404333"/>
              <a:gd name="connsiteY2" fmla="*/ 0 h 554807"/>
              <a:gd name="connsiteX3" fmla="*/ 9404333 w 9404333"/>
              <a:gd name="connsiteY3" fmla="*/ 554807 h 554807"/>
              <a:gd name="connsiteX4" fmla="*/ 0 w 9404333"/>
              <a:gd name="connsiteY4" fmla="*/ 554807 h 554807"/>
              <a:gd name="connsiteX0" fmla="*/ 267698 w 9265631"/>
              <a:gd name="connsiteY0" fmla="*/ 583836 h 583836"/>
              <a:gd name="connsiteX1" fmla="*/ 0 w 9265631"/>
              <a:gd name="connsiteY1" fmla="*/ 0 h 583836"/>
              <a:gd name="connsiteX2" fmla="*/ 9126929 w 9265631"/>
              <a:gd name="connsiteY2" fmla="*/ 0 h 583836"/>
              <a:gd name="connsiteX3" fmla="*/ 9265631 w 9265631"/>
              <a:gd name="connsiteY3" fmla="*/ 554807 h 583836"/>
              <a:gd name="connsiteX4" fmla="*/ 267698 w 9265631"/>
              <a:gd name="connsiteY4" fmla="*/ 583836 h 583836"/>
              <a:gd name="connsiteX0" fmla="*/ 398326 w 9396259"/>
              <a:gd name="connsiteY0" fmla="*/ 743494 h 743494"/>
              <a:gd name="connsiteX1" fmla="*/ 0 w 9396259"/>
              <a:gd name="connsiteY1" fmla="*/ 0 h 743494"/>
              <a:gd name="connsiteX2" fmla="*/ 9257557 w 9396259"/>
              <a:gd name="connsiteY2" fmla="*/ 159658 h 743494"/>
              <a:gd name="connsiteX3" fmla="*/ 9396259 w 9396259"/>
              <a:gd name="connsiteY3" fmla="*/ 714465 h 743494"/>
              <a:gd name="connsiteX4" fmla="*/ 398326 w 9396259"/>
              <a:gd name="connsiteY4" fmla="*/ 743494 h 743494"/>
              <a:gd name="connsiteX0" fmla="*/ 398326 w 9396259"/>
              <a:gd name="connsiteY0" fmla="*/ 743494 h 743494"/>
              <a:gd name="connsiteX1" fmla="*/ 0 w 9396259"/>
              <a:gd name="connsiteY1" fmla="*/ 0 h 743494"/>
              <a:gd name="connsiteX2" fmla="*/ 9286586 w 9396259"/>
              <a:gd name="connsiteY2" fmla="*/ 116116 h 743494"/>
              <a:gd name="connsiteX3" fmla="*/ 9396259 w 9396259"/>
              <a:gd name="connsiteY3" fmla="*/ 714465 h 743494"/>
              <a:gd name="connsiteX4" fmla="*/ 398326 w 9396259"/>
              <a:gd name="connsiteY4" fmla="*/ 743494 h 743494"/>
              <a:gd name="connsiteX0" fmla="*/ 398326 w 9410774"/>
              <a:gd name="connsiteY0" fmla="*/ 743494 h 743494"/>
              <a:gd name="connsiteX1" fmla="*/ 0 w 9410774"/>
              <a:gd name="connsiteY1" fmla="*/ 0 h 743494"/>
              <a:gd name="connsiteX2" fmla="*/ 9286586 w 9410774"/>
              <a:gd name="connsiteY2" fmla="*/ 116116 h 743494"/>
              <a:gd name="connsiteX3" fmla="*/ 9410774 w 9410774"/>
              <a:gd name="connsiteY3" fmla="*/ 685436 h 743494"/>
              <a:gd name="connsiteX4" fmla="*/ 398326 w 9410774"/>
              <a:gd name="connsiteY4" fmla="*/ 743494 h 743494"/>
              <a:gd name="connsiteX0" fmla="*/ 398326 w 9410774"/>
              <a:gd name="connsiteY0" fmla="*/ 743494 h 743494"/>
              <a:gd name="connsiteX1" fmla="*/ 0 w 9410774"/>
              <a:gd name="connsiteY1" fmla="*/ 0 h 743494"/>
              <a:gd name="connsiteX2" fmla="*/ 9141443 w 9410774"/>
              <a:gd name="connsiteY2" fmla="*/ 217716 h 743494"/>
              <a:gd name="connsiteX3" fmla="*/ 9410774 w 9410774"/>
              <a:gd name="connsiteY3" fmla="*/ 685436 h 743494"/>
              <a:gd name="connsiteX4" fmla="*/ 398326 w 9410774"/>
              <a:gd name="connsiteY4" fmla="*/ 743494 h 743494"/>
              <a:gd name="connsiteX0" fmla="*/ 398326 w 9410774"/>
              <a:gd name="connsiteY0" fmla="*/ 743494 h 743494"/>
              <a:gd name="connsiteX1" fmla="*/ 0 w 9410774"/>
              <a:gd name="connsiteY1" fmla="*/ 0 h 743494"/>
              <a:gd name="connsiteX2" fmla="*/ 9141443 w 9410774"/>
              <a:gd name="connsiteY2" fmla="*/ 145145 h 743494"/>
              <a:gd name="connsiteX3" fmla="*/ 9410774 w 9410774"/>
              <a:gd name="connsiteY3" fmla="*/ 685436 h 743494"/>
              <a:gd name="connsiteX4" fmla="*/ 398326 w 9410774"/>
              <a:gd name="connsiteY4" fmla="*/ 743494 h 743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0774" h="743494">
                <a:moveTo>
                  <a:pt x="398326" y="743494"/>
                </a:moveTo>
                <a:lnTo>
                  <a:pt x="0" y="0"/>
                </a:lnTo>
                <a:lnTo>
                  <a:pt x="9141443" y="145145"/>
                </a:lnTo>
                <a:lnTo>
                  <a:pt x="9410774" y="685436"/>
                </a:lnTo>
                <a:lnTo>
                  <a:pt x="398326" y="743494"/>
                </a:lnTo>
                <a:close/>
              </a:path>
            </a:pathLst>
          </a:custGeom>
          <a:gradFill flip="none" rotWithShape="1">
            <a:gsLst>
              <a:gs pos="0">
                <a:schemeClr val="tx1">
                  <a:alpha val="74000"/>
                </a:schemeClr>
              </a:gs>
              <a:gs pos="100000">
                <a:schemeClr val="tx1">
                  <a:alpha val="0"/>
                </a:schemeClr>
              </a:gs>
            </a:gsLst>
            <a:lin ang="5400000" scaled="1"/>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defTabSz="742950"/>
            <a:endParaRPr lang="en-US" sz="1463">
              <a:solidFill>
                <a:prstClr val="white"/>
              </a:solidFill>
              <a:latin typeface="Calibri" panose="020F0502020204030204"/>
            </a:endParaRPr>
          </a:p>
        </p:txBody>
      </p:sp>
      <p:sp>
        <p:nvSpPr>
          <p:cNvPr id="12" name="Rectangle: Rounded Corners 5">
            <a:extLst>
              <a:ext uri="{FF2B5EF4-FFF2-40B4-BE49-F238E27FC236}">
                <a16:creationId xmlns:a16="http://schemas.microsoft.com/office/drawing/2014/main" xmlns="" id="{0FDEF66D-740B-4BEA-A633-E99119CD90CF}"/>
              </a:ext>
            </a:extLst>
          </p:cNvPr>
          <p:cNvSpPr/>
          <p:nvPr/>
        </p:nvSpPr>
        <p:spPr>
          <a:xfrm>
            <a:off x="516492" y="1482600"/>
            <a:ext cx="10812587" cy="622027"/>
          </a:xfrm>
          <a:prstGeom prst="roundRect">
            <a:avLst>
              <a:gd name="adj" fmla="val 50000"/>
            </a:avLst>
          </a:prstGeom>
          <a:solidFill>
            <a:schemeClr val="bg1"/>
          </a:solidFill>
          <a:ln>
            <a:noFill/>
          </a:ln>
          <a:effectLst>
            <a:innerShdw blurRad="1905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13" name="Rectangle: Rounded Corners 6">
            <a:extLst>
              <a:ext uri="{FF2B5EF4-FFF2-40B4-BE49-F238E27FC236}">
                <a16:creationId xmlns:a16="http://schemas.microsoft.com/office/drawing/2014/main" xmlns="" id="{C4221D41-8C87-44DB-A92B-5AA837534DDA}"/>
              </a:ext>
            </a:extLst>
          </p:cNvPr>
          <p:cNvSpPr/>
          <p:nvPr/>
        </p:nvSpPr>
        <p:spPr>
          <a:xfrm>
            <a:off x="862920" y="1650683"/>
            <a:ext cx="10186080" cy="285093"/>
          </a:xfrm>
          <a:prstGeom prst="roundRect">
            <a:avLst>
              <a:gd name="adj" fmla="val 50000"/>
            </a:avLst>
          </a:prstGeom>
          <a:solidFill>
            <a:schemeClr val="bg1">
              <a:lumMod val="6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grpSp>
        <p:nvGrpSpPr>
          <p:cNvPr id="50" name="Group 49">
            <a:extLst>
              <a:ext uri="{FF2B5EF4-FFF2-40B4-BE49-F238E27FC236}">
                <a16:creationId xmlns:a16="http://schemas.microsoft.com/office/drawing/2014/main" xmlns="" id="{4A5B5C30-0E45-4A21-8054-CCBE81FD41B4}"/>
              </a:ext>
            </a:extLst>
          </p:cNvPr>
          <p:cNvGrpSpPr/>
          <p:nvPr/>
        </p:nvGrpSpPr>
        <p:grpSpPr>
          <a:xfrm>
            <a:off x="7315004" y="1482600"/>
            <a:ext cx="1794510" cy="4215343"/>
            <a:chOff x="3894731" y="979963"/>
            <a:chExt cx="1794510" cy="4215343"/>
          </a:xfrm>
        </p:grpSpPr>
        <p:sp>
          <p:nvSpPr>
            <p:cNvPr id="51" name="Freeform: Shape 116">
              <a:extLst>
                <a:ext uri="{FF2B5EF4-FFF2-40B4-BE49-F238E27FC236}">
                  <a16:creationId xmlns:a16="http://schemas.microsoft.com/office/drawing/2014/main" xmlns="" id="{2EF09502-17A3-402D-8930-D8E7C33673BD}"/>
                </a:ext>
              </a:extLst>
            </p:cNvPr>
            <p:cNvSpPr/>
            <p:nvPr/>
          </p:nvSpPr>
          <p:spPr>
            <a:xfrm>
              <a:off x="4760597" y="3322445"/>
              <a:ext cx="37147" cy="154568"/>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52" name="Freeform: Shape 117">
              <a:extLst>
                <a:ext uri="{FF2B5EF4-FFF2-40B4-BE49-F238E27FC236}">
                  <a16:creationId xmlns:a16="http://schemas.microsoft.com/office/drawing/2014/main" xmlns="" id="{EF8161A4-AB9A-4577-8819-D38B8D7077B8}"/>
                </a:ext>
              </a:extLst>
            </p:cNvPr>
            <p:cNvSpPr/>
            <p:nvPr/>
          </p:nvSpPr>
          <p:spPr>
            <a:xfrm>
              <a:off x="3894731" y="3331351"/>
              <a:ext cx="1794510" cy="1794510"/>
            </a:xfrm>
            <a:custGeom>
              <a:avLst/>
              <a:gdLst>
                <a:gd name="connsiteX0" fmla="*/ 1104314 w 2208628"/>
                <a:gd name="connsiteY0" fmla="*/ 123187 h 2208628"/>
                <a:gd name="connsiteX1" fmla="*/ 996529 w 2208628"/>
                <a:gd name="connsiteY1" fmla="*/ 230972 h 2208628"/>
                <a:gd name="connsiteX2" fmla="*/ 1104314 w 2208628"/>
                <a:gd name="connsiteY2" fmla="*/ 338757 h 2208628"/>
                <a:gd name="connsiteX3" fmla="*/ 1212099 w 2208628"/>
                <a:gd name="connsiteY3" fmla="*/ 230972 h 2208628"/>
                <a:gd name="connsiteX4" fmla="*/ 1104314 w 2208628"/>
                <a:gd name="connsiteY4" fmla="*/ 12318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3187"/>
                  </a:moveTo>
                  <a:cubicBezTo>
                    <a:pt x="1044786" y="123187"/>
                    <a:pt x="996529" y="171444"/>
                    <a:pt x="996529" y="230972"/>
                  </a:cubicBezTo>
                  <a:cubicBezTo>
                    <a:pt x="996529" y="290500"/>
                    <a:pt x="1044786" y="338757"/>
                    <a:pt x="1104314" y="338757"/>
                  </a:cubicBezTo>
                  <a:cubicBezTo>
                    <a:pt x="1163842" y="338757"/>
                    <a:pt x="1212099" y="290500"/>
                    <a:pt x="1212099" y="230972"/>
                  </a:cubicBezTo>
                  <a:cubicBezTo>
                    <a:pt x="1212099" y="171444"/>
                    <a:pt x="1163842" y="123187"/>
                    <a:pt x="1104314" y="12318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0099CC">
                    <a:alpha val="49804"/>
                  </a:srgbClr>
                </a:gs>
                <a:gs pos="100000">
                  <a:srgbClr val="00CCFF">
                    <a:alpha val="69804"/>
                  </a:srgbClr>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dirty="0">
                <a:solidFill>
                  <a:prstClr val="white"/>
                </a:solidFill>
                <a:latin typeface="Calibri" panose="020F0502020204030204"/>
              </a:endParaRPr>
            </a:p>
          </p:txBody>
        </p:sp>
        <p:grpSp>
          <p:nvGrpSpPr>
            <p:cNvPr id="53" name="Group 52">
              <a:extLst>
                <a:ext uri="{FF2B5EF4-FFF2-40B4-BE49-F238E27FC236}">
                  <a16:creationId xmlns:a16="http://schemas.microsoft.com/office/drawing/2014/main" xmlns="" id="{54086D69-254F-4C1C-A6AF-6B326E5537FF}"/>
                </a:ext>
              </a:extLst>
            </p:cNvPr>
            <p:cNvGrpSpPr/>
            <p:nvPr/>
          </p:nvGrpSpPr>
          <p:grpSpPr>
            <a:xfrm>
              <a:off x="4472728" y="979963"/>
              <a:ext cx="625021" cy="625021"/>
              <a:chOff x="3120599" y="400287"/>
              <a:chExt cx="769257" cy="769257"/>
            </a:xfrm>
          </p:grpSpPr>
          <p:sp>
            <p:nvSpPr>
              <p:cNvPr id="60" name="Oval 59">
                <a:extLst>
                  <a:ext uri="{FF2B5EF4-FFF2-40B4-BE49-F238E27FC236}">
                    <a16:creationId xmlns:a16="http://schemas.microsoft.com/office/drawing/2014/main" xmlns="" id="{4457F076-0B2A-4125-8C5C-5914F070EA2F}"/>
                  </a:ext>
                </a:extLst>
              </p:cNvPr>
              <p:cNvSpPr/>
              <p:nvPr/>
            </p:nvSpPr>
            <p:spPr>
              <a:xfrm>
                <a:off x="3120599"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61" name="Oval 60">
                <a:extLst>
                  <a:ext uri="{FF2B5EF4-FFF2-40B4-BE49-F238E27FC236}">
                    <a16:creationId xmlns:a16="http://schemas.microsoft.com/office/drawing/2014/main" xmlns="" id="{CBE30AC1-FC6D-4ACC-B639-A19968522292}"/>
                  </a:ext>
                </a:extLst>
              </p:cNvPr>
              <p:cNvSpPr/>
              <p:nvPr/>
            </p:nvSpPr>
            <p:spPr>
              <a:xfrm>
                <a:off x="3295908" y="575111"/>
                <a:ext cx="418638" cy="418638"/>
              </a:xfrm>
              <a:prstGeom prst="ellipse">
                <a:avLst/>
              </a:prstGeom>
              <a:gradFill flip="none" rotWithShape="1">
                <a:gsLst>
                  <a:gs pos="0">
                    <a:srgbClr val="0099CC"/>
                  </a:gs>
                  <a:gs pos="100000">
                    <a:srgbClr val="00CCFF"/>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defTabSz="742950"/>
                <a:endParaRPr lang="en-US" sz="1463" dirty="0">
                  <a:solidFill>
                    <a:prstClr val="white"/>
                  </a:solidFill>
                  <a:latin typeface="Calibri" panose="020F0502020204030204"/>
                </a:endParaRPr>
              </a:p>
            </p:txBody>
          </p:sp>
        </p:grpSp>
        <p:cxnSp>
          <p:nvCxnSpPr>
            <p:cNvPr id="54" name="Straight Connector 53">
              <a:extLst>
                <a:ext uri="{FF2B5EF4-FFF2-40B4-BE49-F238E27FC236}">
                  <a16:creationId xmlns:a16="http://schemas.microsoft.com/office/drawing/2014/main" xmlns="" id="{BCCE8442-DCD0-45CB-885A-5D1461E53E82}"/>
                </a:ext>
              </a:extLst>
            </p:cNvPr>
            <p:cNvCxnSpPr>
              <a:cxnSpLocks/>
              <a:stCxn id="60" idx="4"/>
              <a:endCxn id="52" idx="5"/>
            </p:cNvCxnSpPr>
            <p:nvPr/>
          </p:nvCxnSpPr>
          <p:spPr>
            <a:xfrm>
              <a:off x="4785239" y="1604984"/>
              <a:ext cx="6747" cy="17263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Freeform: Shape 120">
              <a:extLst>
                <a:ext uri="{FF2B5EF4-FFF2-40B4-BE49-F238E27FC236}">
                  <a16:creationId xmlns:a16="http://schemas.microsoft.com/office/drawing/2014/main" xmlns="" id="{C8F5DC26-49FB-4530-BD51-BA7BFD60756C}"/>
                </a:ext>
              </a:extLst>
            </p:cNvPr>
            <p:cNvSpPr/>
            <p:nvPr/>
          </p:nvSpPr>
          <p:spPr>
            <a:xfrm>
              <a:off x="4786229" y="3326459"/>
              <a:ext cx="37147" cy="148231"/>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56" name="Freeform: Shape 121">
              <a:extLst>
                <a:ext uri="{FF2B5EF4-FFF2-40B4-BE49-F238E27FC236}">
                  <a16:creationId xmlns:a16="http://schemas.microsoft.com/office/drawing/2014/main" xmlns="" id="{7FB66E96-7833-4B9D-BDCE-ED2CF4D25877}"/>
                </a:ext>
              </a:extLst>
            </p:cNvPr>
            <p:cNvSpPr/>
            <p:nvPr/>
          </p:nvSpPr>
          <p:spPr>
            <a:xfrm>
              <a:off x="4765343" y="3308512"/>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57" name="Freeform: Shape 122">
              <a:extLst>
                <a:ext uri="{FF2B5EF4-FFF2-40B4-BE49-F238E27FC236}">
                  <a16:creationId xmlns:a16="http://schemas.microsoft.com/office/drawing/2014/main" xmlns="" id="{594AAF0C-CFD8-4EC7-A0CE-26FCAE43A234}"/>
                </a:ext>
              </a:extLst>
            </p:cNvPr>
            <p:cNvSpPr/>
            <p:nvPr/>
          </p:nvSpPr>
          <p:spPr>
            <a:xfrm>
              <a:off x="4770759" y="3293031"/>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58" name="Oval 57">
              <a:extLst>
                <a:ext uri="{FF2B5EF4-FFF2-40B4-BE49-F238E27FC236}">
                  <a16:creationId xmlns:a16="http://schemas.microsoft.com/office/drawing/2014/main" xmlns="" id="{166533EA-266D-4525-8139-84F49F407252}"/>
                </a:ext>
              </a:extLst>
            </p:cNvPr>
            <p:cNvSpPr/>
            <p:nvPr/>
          </p:nvSpPr>
          <p:spPr>
            <a:xfrm>
              <a:off x="4075689" y="5137621"/>
              <a:ext cx="1458224" cy="57685"/>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59" name="TextBox 58">
              <a:extLst>
                <a:ext uri="{FF2B5EF4-FFF2-40B4-BE49-F238E27FC236}">
                  <a16:creationId xmlns:a16="http://schemas.microsoft.com/office/drawing/2014/main" xmlns="" id="{FF9FFB40-6446-4B91-AD0D-A651E6E3D21E}"/>
                </a:ext>
              </a:extLst>
            </p:cNvPr>
            <p:cNvSpPr txBox="1"/>
            <p:nvPr/>
          </p:nvSpPr>
          <p:spPr>
            <a:xfrm>
              <a:off x="4112838" y="3664094"/>
              <a:ext cx="1421076" cy="1277273"/>
            </a:xfrm>
            <a:prstGeom prst="rect">
              <a:avLst/>
            </a:prstGeom>
            <a:noFill/>
          </p:spPr>
          <p:txBody>
            <a:bodyPr wrap="square" rtlCol="0">
              <a:spAutoFit/>
            </a:bodyPr>
            <a:lstStyle/>
            <a:p>
              <a:pPr algn="ctr" defTabSz="742950"/>
              <a:r>
                <a:rPr lang="en-US" sz="1100" b="1" dirty="0" smtClean="0">
                  <a:solidFill>
                    <a:prstClr val="black"/>
                  </a:solidFill>
                  <a:latin typeface="Times New Roman" pitchFamily="18" charset="0"/>
                  <a:cs typeface="Times New Roman" pitchFamily="18" charset="0"/>
                </a:rPr>
                <a:t>According to Society for Human Resource Management 75% of Fortune 500 companies use psychometric test</a:t>
              </a:r>
              <a:endParaRPr lang="en-US" sz="1100" b="1" dirty="0">
                <a:solidFill>
                  <a:prstClr val="black"/>
                </a:solidFill>
                <a:latin typeface="Times New Roman" pitchFamily="18" charset="0"/>
                <a:cs typeface="Times New Roman" pitchFamily="18" charset="0"/>
              </a:endParaRPr>
            </a:p>
          </p:txBody>
        </p:sp>
      </p:grpSp>
      <p:grpSp>
        <p:nvGrpSpPr>
          <p:cNvPr id="62" name="Group 61">
            <a:extLst>
              <a:ext uri="{FF2B5EF4-FFF2-40B4-BE49-F238E27FC236}">
                <a16:creationId xmlns:a16="http://schemas.microsoft.com/office/drawing/2014/main" xmlns="" id="{D872141C-E004-4E7A-942D-25B6188962DE}"/>
              </a:ext>
            </a:extLst>
          </p:cNvPr>
          <p:cNvGrpSpPr/>
          <p:nvPr/>
        </p:nvGrpSpPr>
        <p:grpSpPr>
          <a:xfrm>
            <a:off x="9615677" y="1451365"/>
            <a:ext cx="1858049" cy="4492052"/>
            <a:chOff x="6491102" y="968171"/>
            <a:chExt cx="1858049" cy="4340232"/>
          </a:xfrm>
        </p:grpSpPr>
        <p:sp>
          <p:nvSpPr>
            <p:cNvPr id="63" name="Freeform: Shape 129">
              <a:extLst>
                <a:ext uri="{FF2B5EF4-FFF2-40B4-BE49-F238E27FC236}">
                  <a16:creationId xmlns:a16="http://schemas.microsoft.com/office/drawing/2014/main" xmlns="" id="{EAE808C4-6F44-492F-B656-82AB80D3A9A2}"/>
                </a:ext>
              </a:extLst>
            </p:cNvPr>
            <p:cNvSpPr/>
            <p:nvPr/>
          </p:nvSpPr>
          <p:spPr>
            <a:xfrm>
              <a:off x="7393587" y="3448091"/>
              <a:ext cx="38462" cy="154604"/>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64" name="Freeform: Shape 130">
              <a:extLst>
                <a:ext uri="{FF2B5EF4-FFF2-40B4-BE49-F238E27FC236}">
                  <a16:creationId xmlns:a16="http://schemas.microsoft.com/office/drawing/2014/main" xmlns="" id="{D9BC596A-CABF-4B7D-A3EC-DF146BB36978}"/>
                </a:ext>
              </a:extLst>
            </p:cNvPr>
            <p:cNvSpPr/>
            <p:nvPr/>
          </p:nvSpPr>
          <p:spPr>
            <a:xfrm>
              <a:off x="6491102" y="3462666"/>
              <a:ext cx="1858049" cy="1794929"/>
            </a:xfrm>
            <a:custGeom>
              <a:avLst/>
              <a:gdLst>
                <a:gd name="connsiteX0" fmla="*/ 1104314 w 2208628"/>
                <a:gd name="connsiteY0" fmla="*/ 143598 h 2208628"/>
                <a:gd name="connsiteX1" fmla="*/ 996529 w 2208628"/>
                <a:gd name="connsiteY1" fmla="*/ 251383 h 2208628"/>
                <a:gd name="connsiteX2" fmla="*/ 1104314 w 2208628"/>
                <a:gd name="connsiteY2" fmla="*/ 359168 h 2208628"/>
                <a:gd name="connsiteX3" fmla="*/ 1212099 w 2208628"/>
                <a:gd name="connsiteY3" fmla="*/ 251383 h 2208628"/>
                <a:gd name="connsiteX4" fmla="*/ 1104314 w 2208628"/>
                <a:gd name="connsiteY4" fmla="*/ 143598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43598"/>
                  </a:moveTo>
                  <a:cubicBezTo>
                    <a:pt x="1044786" y="143598"/>
                    <a:pt x="996529" y="191855"/>
                    <a:pt x="996529" y="251383"/>
                  </a:cubicBezTo>
                  <a:cubicBezTo>
                    <a:pt x="996529" y="310911"/>
                    <a:pt x="1044786" y="359168"/>
                    <a:pt x="1104314" y="359168"/>
                  </a:cubicBezTo>
                  <a:cubicBezTo>
                    <a:pt x="1163842" y="359168"/>
                    <a:pt x="1212099" y="310911"/>
                    <a:pt x="1212099" y="251383"/>
                  </a:cubicBezTo>
                  <a:cubicBezTo>
                    <a:pt x="1212099" y="191855"/>
                    <a:pt x="1163842" y="143598"/>
                    <a:pt x="1104314" y="143598"/>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9900">
                    <a:lumMod val="88000"/>
                    <a:lumOff val="12000"/>
                    <a:alpha val="50000"/>
                  </a:srgbClr>
                </a:gs>
                <a:gs pos="100000">
                  <a:srgbClr val="FFCC00">
                    <a:alpha val="70000"/>
                  </a:srgbClr>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grpSp>
          <p:nvGrpSpPr>
            <p:cNvPr id="65" name="Group 64">
              <a:extLst>
                <a:ext uri="{FF2B5EF4-FFF2-40B4-BE49-F238E27FC236}">
                  <a16:creationId xmlns:a16="http://schemas.microsoft.com/office/drawing/2014/main" xmlns="" id="{645CED03-40F4-4674-B7CA-CD0E242838FE}"/>
                </a:ext>
              </a:extLst>
            </p:cNvPr>
            <p:cNvGrpSpPr/>
            <p:nvPr/>
          </p:nvGrpSpPr>
          <p:grpSpPr>
            <a:xfrm>
              <a:off x="7100413" y="968171"/>
              <a:ext cx="647152" cy="625167"/>
              <a:chOff x="4498870" y="400287"/>
              <a:chExt cx="769257" cy="769257"/>
            </a:xfrm>
          </p:grpSpPr>
          <p:sp>
            <p:nvSpPr>
              <p:cNvPr id="72" name="Oval 71">
                <a:extLst>
                  <a:ext uri="{FF2B5EF4-FFF2-40B4-BE49-F238E27FC236}">
                    <a16:creationId xmlns:a16="http://schemas.microsoft.com/office/drawing/2014/main" xmlns="" id="{68F2F71A-80B6-42A5-9265-BE05EB38762F}"/>
                  </a:ext>
                </a:extLst>
              </p:cNvPr>
              <p:cNvSpPr/>
              <p:nvPr/>
            </p:nvSpPr>
            <p:spPr>
              <a:xfrm>
                <a:off x="4498870"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73" name="Oval 72">
                <a:extLst>
                  <a:ext uri="{FF2B5EF4-FFF2-40B4-BE49-F238E27FC236}">
                    <a16:creationId xmlns:a16="http://schemas.microsoft.com/office/drawing/2014/main" xmlns="" id="{F5925296-AC3D-4DD2-8568-B6903375F852}"/>
                  </a:ext>
                </a:extLst>
              </p:cNvPr>
              <p:cNvSpPr/>
              <p:nvPr/>
            </p:nvSpPr>
            <p:spPr>
              <a:xfrm>
                <a:off x="4674179" y="575111"/>
                <a:ext cx="418638" cy="418638"/>
              </a:xfrm>
              <a:prstGeom prst="ellipse">
                <a:avLst/>
              </a:prstGeom>
              <a:gradFill flip="none" rotWithShape="1">
                <a:gsLst>
                  <a:gs pos="0">
                    <a:srgbClr val="FF9900">
                      <a:lumMod val="88000"/>
                      <a:lumOff val="12000"/>
                    </a:srgbClr>
                  </a:gs>
                  <a:gs pos="100000">
                    <a:srgbClr val="FFCC00"/>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defTabSz="742950"/>
                <a:endParaRPr lang="en-US" sz="1463" dirty="0">
                  <a:solidFill>
                    <a:prstClr val="white"/>
                  </a:solidFill>
                  <a:latin typeface="Calibri" panose="020F0502020204030204"/>
                </a:endParaRPr>
              </a:p>
            </p:txBody>
          </p:sp>
        </p:grpSp>
        <p:cxnSp>
          <p:nvCxnSpPr>
            <p:cNvPr id="66" name="Straight Connector 65">
              <a:extLst>
                <a:ext uri="{FF2B5EF4-FFF2-40B4-BE49-F238E27FC236}">
                  <a16:creationId xmlns:a16="http://schemas.microsoft.com/office/drawing/2014/main" xmlns="" id="{F927D7C2-BEEB-4C8C-A37E-E515985012CE}"/>
                </a:ext>
              </a:extLst>
            </p:cNvPr>
            <p:cNvCxnSpPr>
              <a:cxnSpLocks/>
              <a:stCxn id="72" idx="4"/>
              <a:endCxn id="64" idx="5"/>
            </p:cNvCxnSpPr>
            <p:nvPr/>
          </p:nvCxnSpPr>
          <p:spPr>
            <a:xfrm flipH="1">
              <a:off x="7420127" y="1593338"/>
              <a:ext cx="3863" cy="1869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Freeform: Shape 133">
              <a:extLst>
                <a:ext uri="{FF2B5EF4-FFF2-40B4-BE49-F238E27FC236}">
                  <a16:creationId xmlns:a16="http://schemas.microsoft.com/office/drawing/2014/main" xmlns="" id="{06CCB319-8412-44DB-862C-F2A48843123C}"/>
                </a:ext>
              </a:extLst>
            </p:cNvPr>
            <p:cNvSpPr/>
            <p:nvPr/>
          </p:nvSpPr>
          <p:spPr>
            <a:xfrm>
              <a:off x="7420127" y="3452107"/>
              <a:ext cx="38462" cy="148265"/>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68" name="Freeform: Shape 134">
              <a:extLst>
                <a:ext uri="{FF2B5EF4-FFF2-40B4-BE49-F238E27FC236}">
                  <a16:creationId xmlns:a16="http://schemas.microsoft.com/office/drawing/2014/main" xmlns="" id="{7DD3802F-3A35-49D3-8962-0DC873A1C96F}"/>
                </a:ext>
              </a:extLst>
            </p:cNvPr>
            <p:cNvSpPr/>
            <p:nvPr/>
          </p:nvSpPr>
          <p:spPr>
            <a:xfrm>
              <a:off x="7398502" y="3434155"/>
              <a:ext cx="40867" cy="30189"/>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69" name="Freeform: Shape 135">
              <a:extLst>
                <a:ext uri="{FF2B5EF4-FFF2-40B4-BE49-F238E27FC236}">
                  <a16:creationId xmlns:a16="http://schemas.microsoft.com/office/drawing/2014/main" xmlns="" id="{C174CC5D-EE00-4378-AF3B-5817FCAE9BEA}"/>
                </a:ext>
              </a:extLst>
            </p:cNvPr>
            <p:cNvSpPr/>
            <p:nvPr/>
          </p:nvSpPr>
          <p:spPr>
            <a:xfrm>
              <a:off x="7404110" y="3418671"/>
              <a:ext cx="40867" cy="30189"/>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70" name="Oval 69">
              <a:extLst>
                <a:ext uri="{FF2B5EF4-FFF2-40B4-BE49-F238E27FC236}">
                  <a16:creationId xmlns:a16="http://schemas.microsoft.com/office/drawing/2014/main" xmlns="" id="{396897A9-7EB0-4ED7-A4FB-7D3297FBDCFE}"/>
                </a:ext>
              </a:extLst>
            </p:cNvPr>
            <p:cNvSpPr/>
            <p:nvPr/>
          </p:nvSpPr>
          <p:spPr>
            <a:xfrm>
              <a:off x="6638659" y="5250704"/>
              <a:ext cx="1509856" cy="57699"/>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71" name="TextBox 70">
              <a:extLst>
                <a:ext uri="{FF2B5EF4-FFF2-40B4-BE49-F238E27FC236}">
                  <a16:creationId xmlns:a16="http://schemas.microsoft.com/office/drawing/2014/main" xmlns="" id="{083236AD-C9A8-4F0A-9F7A-BBBFB41E0EED}"/>
                </a:ext>
              </a:extLst>
            </p:cNvPr>
            <p:cNvSpPr txBox="1"/>
            <p:nvPr/>
          </p:nvSpPr>
          <p:spPr>
            <a:xfrm>
              <a:off x="6638408" y="3805300"/>
              <a:ext cx="1580238" cy="1104374"/>
            </a:xfrm>
            <a:prstGeom prst="rect">
              <a:avLst/>
            </a:prstGeom>
            <a:noFill/>
          </p:spPr>
          <p:txBody>
            <a:bodyPr wrap="square" rtlCol="0">
              <a:spAutoFit/>
            </a:bodyPr>
            <a:lstStyle/>
            <a:p>
              <a:pPr algn="ctr" defTabSz="742950"/>
              <a:r>
                <a:rPr lang="en-US" sz="1100" b="1" dirty="0" smtClean="0">
                  <a:solidFill>
                    <a:prstClr val="black"/>
                  </a:solidFill>
                  <a:latin typeface="Times New Roman" pitchFamily="18" charset="0"/>
                  <a:cs typeface="Times New Roman" pitchFamily="18" charset="0"/>
                </a:rPr>
                <a:t>Big 5 Personality was originally developed in 1949  &amp; in 1993 it was extended and organization used this theory in recruitment.</a:t>
              </a:r>
              <a:endParaRPr lang="en-US" sz="1100" b="1" dirty="0">
                <a:solidFill>
                  <a:prstClr val="black"/>
                </a:solidFill>
                <a:latin typeface="Times New Roman" pitchFamily="18" charset="0"/>
                <a:cs typeface="Times New Roman" pitchFamily="18" charset="0"/>
              </a:endParaRPr>
            </a:p>
          </p:txBody>
        </p:sp>
      </p:grpSp>
      <p:grpSp>
        <p:nvGrpSpPr>
          <p:cNvPr id="77" name="Group 76"/>
          <p:cNvGrpSpPr/>
          <p:nvPr/>
        </p:nvGrpSpPr>
        <p:grpSpPr>
          <a:xfrm>
            <a:off x="400065" y="1453946"/>
            <a:ext cx="1794510" cy="4643192"/>
            <a:chOff x="400065" y="1453946"/>
            <a:chExt cx="1794510" cy="4643192"/>
          </a:xfrm>
        </p:grpSpPr>
        <p:grpSp>
          <p:nvGrpSpPr>
            <p:cNvPr id="14" name="Group 13">
              <a:extLst>
                <a:ext uri="{FF2B5EF4-FFF2-40B4-BE49-F238E27FC236}">
                  <a16:creationId xmlns:a16="http://schemas.microsoft.com/office/drawing/2014/main" xmlns="" id="{0848A18B-6735-4F2B-BE17-892AA11B06DF}"/>
                </a:ext>
              </a:extLst>
            </p:cNvPr>
            <p:cNvGrpSpPr/>
            <p:nvPr/>
          </p:nvGrpSpPr>
          <p:grpSpPr>
            <a:xfrm>
              <a:off x="400065" y="1453946"/>
              <a:ext cx="1794510" cy="4643192"/>
              <a:chOff x="1323990" y="968171"/>
              <a:chExt cx="1794510" cy="4643192"/>
            </a:xfrm>
          </p:grpSpPr>
          <p:sp>
            <p:nvSpPr>
              <p:cNvPr id="15" name="Oval 14">
                <a:extLst>
                  <a:ext uri="{FF2B5EF4-FFF2-40B4-BE49-F238E27FC236}">
                    <a16:creationId xmlns:a16="http://schemas.microsoft.com/office/drawing/2014/main" xmlns="" id="{6BAFC991-4CDB-43B4-A958-73B92F719E30}"/>
                  </a:ext>
                </a:extLst>
              </p:cNvPr>
              <p:cNvSpPr/>
              <p:nvPr/>
            </p:nvSpPr>
            <p:spPr>
              <a:xfrm>
                <a:off x="1526300" y="5553678"/>
                <a:ext cx="1458224" cy="57685"/>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16" name="Freeform: Shape 9">
                <a:extLst>
                  <a:ext uri="{FF2B5EF4-FFF2-40B4-BE49-F238E27FC236}">
                    <a16:creationId xmlns:a16="http://schemas.microsoft.com/office/drawing/2014/main" xmlns="" id="{B604C248-F67E-400A-8BC2-2513877C4221}"/>
                  </a:ext>
                </a:extLst>
              </p:cNvPr>
              <p:cNvSpPr/>
              <p:nvPr/>
            </p:nvSpPr>
            <p:spPr>
              <a:xfrm>
                <a:off x="2194680" y="3737789"/>
                <a:ext cx="37147" cy="154568"/>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17" name="Freeform: Shape 10">
                <a:extLst>
                  <a:ext uri="{FF2B5EF4-FFF2-40B4-BE49-F238E27FC236}">
                    <a16:creationId xmlns:a16="http://schemas.microsoft.com/office/drawing/2014/main" xmlns="" id="{2E3730D8-0DF5-40F0-AE01-9352109F99B5}"/>
                  </a:ext>
                </a:extLst>
              </p:cNvPr>
              <p:cNvSpPr/>
              <p:nvPr/>
            </p:nvSpPr>
            <p:spPr>
              <a:xfrm>
                <a:off x="1323990" y="3747408"/>
                <a:ext cx="1794510" cy="1794510"/>
              </a:xfrm>
              <a:custGeom>
                <a:avLst/>
                <a:gdLst>
                  <a:gd name="connsiteX0" fmla="*/ 1104314 w 2208628"/>
                  <a:gd name="connsiteY0" fmla="*/ 115856 h 2208628"/>
                  <a:gd name="connsiteX1" fmla="*/ 996529 w 2208628"/>
                  <a:gd name="connsiteY1" fmla="*/ 223641 h 2208628"/>
                  <a:gd name="connsiteX2" fmla="*/ 1104314 w 2208628"/>
                  <a:gd name="connsiteY2" fmla="*/ 331426 h 2208628"/>
                  <a:gd name="connsiteX3" fmla="*/ 1212099 w 2208628"/>
                  <a:gd name="connsiteY3" fmla="*/ 223641 h 2208628"/>
                  <a:gd name="connsiteX4" fmla="*/ 1104314 w 2208628"/>
                  <a:gd name="connsiteY4" fmla="*/ 115856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15856"/>
                    </a:moveTo>
                    <a:cubicBezTo>
                      <a:pt x="1044786" y="115856"/>
                      <a:pt x="996529" y="164113"/>
                      <a:pt x="996529" y="223641"/>
                    </a:cubicBezTo>
                    <a:cubicBezTo>
                      <a:pt x="996529" y="283169"/>
                      <a:pt x="1044786" y="331426"/>
                      <a:pt x="1104314" y="331426"/>
                    </a:cubicBezTo>
                    <a:cubicBezTo>
                      <a:pt x="1163842" y="331426"/>
                      <a:pt x="1212099" y="283169"/>
                      <a:pt x="1212099" y="223641"/>
                    </a:cubicBezTo>
                    <a:cubicBezTo>
                      <a:pt x="1212099" y="164113"/>
                      <a:pt x="1163842" y="115856"/>
                      <a:pt x="1104314" y="115856"/>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solidFill>
                <a:srgbClr val="FFE99C"/>
              </a:solidFill>
              <a:ln>
                <a:solidFill>
                  <a:srgbClr val="FFD53B"/>
                </a:soli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dirty="0">
                  <a:solidFill>
                    <a:prstClr val="white"/>
                  </a:solidFill>
                  <a:latin typeface="Calibri" panose="020F0502020204030204"/>
                </a:endParaRPr>
              </a:p>
            </p:txBody>
          </p:sp>
          <p:grpSp>
            <p:nvGrpSpPr>
              <p:cNvPr id="18" name="Group 17">
                <a:extLst>
                  <a:ext uri="{FF2B5EF4-FFF2-40B4-BE49-F238E27FC236}">
                    <a16:creationId xmlns:a16="http://schemas.microsoft.com/office/drawing/2014/main" xmlns="" id="{C7F2C285-7FDE-43D4-8104-F6CB2DECF610}"/>
                  </a:ext>
                </a:extLst>
              </p:cNvPr>
              <p:cNvGrpSpPr/>
              <p:nvPr/>
            </p:nvGrpSpPr>
            <p:grpSpPr>
              <a:xfrm>
                <a:off x="1915561" y="968171"/>
                <a:ext cx="625021" cy="625021"/>
                <a:chOff x="1742328" y="400287"/>
                <a:chExt cx="769257" cy="769257"/>
              </a:xfrm>
            </p:grpSpPr>
            <p:sp>
              <p:nvSpPr>
                <p:cNvPr id="24" name="Oval 23">
                  <a:extLst>
                    <a:ext uri="{FF2B5EF4-FFF2-40B4-BE49-F238E27FC236}">
                      <a16:creationId xmlns:a16="http://schemas.microsoft.com/office/drawing/2014/main" xmlns="" id="{74C50E1F-1C82-495A-AC74-6F3A9F263688}"/>
                    </a:ext>
                  </a:extLst>
                </p:cNvPr>
                <p:cNvSpPr/>
                <p:nvPr/>
              </p:nvSpPr>
              <p:spPr>
                <a:xfrm>
                  <a:off x="1742328"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25" name="Oval 24">
                  <a:extLst>
                    <a:ext uri="{FF2B5EF4-FFF2-40B4-BE49-F238E27FC236}">
                      <a16:creationId xmlns:a16="http://schemas.microsoft.com/office/drawing/2014/main" xmlns="" id="{C0C1A6A2-6307-4FD6-8191-281F89E8034A}"/>
                    </a:ext>
                  </a:extLst>
                </p:cNvPr>
                <p:cNvSpPr/>
                <p:nvPr/>
              </p:nvSpPr>
              <p:spPr>
                <a:xfrm>
                  <a:off x="1917637" y="575111"/>
                  <a:ext cx="418638" cy="418638"/>
                </a:xfrm>
                <a:prstGeom prst="ellipse">
                  <a:avLst/>
                </a:prstGeom>
                <a:solidFill>
                  <a:srgbClr val="FFE17F"/>
                </a:solidFill>
                <a:ln>
                  <a:solidFill>
                    <a:srgbClr val="FFD53B"/>
                  </a:soli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dirty="0">
                    <a:solidFill>
                      <a:prstClr val="white"/>
                    </a:solidFill>
                    <a:latin typeface="Calibri" panose="020F0502020204030204"/>
                  </a:endParaRPr>
                </a:p>
              </p:txBody>
            </p:sp>
          </p:grpSp>
          <p:cxnSp>
            <p:nvCxnSpPr>
              <p:cNvPr id="19" name="Straight Connector 18">
                <a:extLst>
                  <a:ext uri="{FF2B5EF4-FFF2-40B4-BE49-F238E27FC236}">
                    <a16:creationId xmlns:a16="http://schemas.microsoft.com/office/drawing/2014/main" xmlns="" id="{83EFFA80-CE53-41CB-9C73-3D80D5E88F66}"/>
                  </a:ext>
                </a:extLst>
              </p:cNvPr>
              <p:cNvCxnSpPr>
                <a:cxnSpLocks/>
                <a:stCxn id="24" idx="4"/>
                <a:endCxn id="17" idx="5"/>
              </p:cNvCxnSpPr>
              <p:nvPr/>
            </p:nvCxnSpPr>
            <p:spPr>
              <a:xfrm flipH="1">
                <a:off x="2221245" y="1593192"/>
                <a:ext cx="6827" cy="2154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Shape 13">
                <a:extLst>
                  <a:ext uri="{FF2B5EF4-FFF2-40B4-BE49-F238E27FC236}">
                    <a16:creationId xmlns:a16="http://schemas.microsoft.com/office/drawing/2014/main" xmlns="" id="{00F2C6BE-6D05-4C76-9EC2-47A4BEB41F0C}"/>
                  </a:ext>
                </a:extLst>
              </p:cNvPr>
              <p:cNvSpPr/>
              <p:nvPr/>
            </p:nvSpPr>
            <p:spPr>
              <a:xfrm>
                <a:off x="2220312" y="3741804"/>
                <a:ext cx="37147" cy="148231"/>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21" name="Freeform: Shape 14">
                <a:extLst>
                  <a:ext uri="{FF2B5EF4-FFF2-40B4-BE49-F238E27FC236}">
                    <a16:creationId xmlns:a16="http://schemas.microsoft.com/office/drawing/2014/main" xmlns="" id="{70B06399-2BA7-46E3-9516-B32808EDD975}"/>
                  </a:ext>
                </a:extLst>
              </p:cNvPr>
              <p:cNvSpPr/>
              <p:nvPr/>
            </p:nvSpPr>
            <p:spPr>
              <a:xfrm>
                <a:off x="2199427" y="3723856"/>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22" name="Freeform: Shape 15">
                <a:extLst>
                  <a:ext uri="{FF2B5EF4-FFF2-40B4-BE49-F238E27FC236}">
                    <a16:creationId xmlns:a16="http://schemas.microsoft.com/office/drawing/2014/main" xmlns="" id="{C063A7EE-4717-46EB-B04E-B906512A6965}"/>
                  </a:ext>
                </a:extLst>
              </p:cNvPr>
              <p:cNvSpPr/>
              <p:nvPr/>
            </p:nvSpPr>
            <p:spPr>
              <a:xfrm>
                <a:off x="2204843" y="3708376"/>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23" name="TextBox 22">
                <a:extLst>
                  <a:ext uri="{FF2B5EF4-FFF2-40B4-BE49-F238E27FC236}">
                    <a16:creationId xmlns:a16="http://schemas.microsoft.com/office/drawing/2014/main" xmlns="" id="{328D6CEB-5B41-457D-9990-D0E451A6E038}"/>
                  </a:ext>
                </a:extLst>
              </p:cNvPr>
              <p:cNvSpPr txBox="1"/>
              <p:nvPr/>
            </p:nvSpPr>
            <p:spPr>
              <a:xfrm>
                <a:off x="1508051" y="3990835"/>
                <a:ext cx="1440037" cy="267446"/>
              </a:xfrm>
              <a:prstGeom prst="rect">
                <a:avLst/>
              </a:prstGeom>
              <a:noFill/>
            </p:spPr>
            <p:txBody>
              <a:bodyPr wrap="square" rtlCol="0">
                <a:spAutoFit/>
              </a:bodyPr>
              <a:lstStyle/>
              <a:p>
                <a:pPr algn="ctr" defTabSz="742950"/>
                <a:endParaRPr lang="en-US" sz="1138" b="1" dirty="0">
                  <a:solidFill>
                    <a:prstClr val="black"/>
                  </a:solidFill>
                  <a:latin typeface="Century Gothic" panose="020B0502020202020204" pitchFamily="34" charset="0"/>
                </a:endParaRPr>
              </a:p>
            </p:txBody>
          </p:sp>
        </p:grpSp>
        <p:sp>
          <p:nvSpPr>
            <p:cNvPr id="76" name="Rectangle 75"/>
            <p:cNvSpPr/>
            <p:nvPr/>
          </p:nvSpPr>
          <p:spPr>
            <a:xfrm>
              <a:off x="459185" y="4392518"/>
              <a:ext cx="1683095" cy="1615827"/>
            </a:xfrm>
            <a:prstGeom prst="rect">
              <a:avLst/>
            </a:prstGeom>
          </p:spPr>
          <p:txBody>
            <a:bodyPr wrap="square">
              <a:spAutoFit/>
            </a:bodyPr>
            <a:lstStyle/>
            <a:p>
              <a:pPr algn="ctr"/>
              <a:r>
                <a:rPr lang="en-US" sz="1100" b="1" dirty="0">
                  <a:latin typeface="Times New Roman" pitchFamily="18" charset="0"/>
                  <a:cs typeface="Times New Roman" pitchFamily="18" charset="0"/>
                </a:rPr>
                <a:t>Psychometric </a:t>
              </a:r>
              <a:endParaRPr lang="en-US" sz="1100" b="1" dirty="0" smtClean="0">
                <a:latin typeface="Times New Roman" pitchFamily="18" charset="0"/>
                <a:cs typeface="Times New Roman" pitchFamily="18" charset="0"/>
              </a:endParaRPr>
            </a:p>
            <a:p>
              <a:pPr algn="ctr"/>
              <a:r>
                <a:rPr lang="en-US" sz="1100" b="1" dirty="0" smtClean="0">
                  <a:latin typeface="Times New Roman" pitchFamily="18" charset="0"/>
                  <a:cs typeface="Times New Roman" pitchFamily="18" charset="0"/>
                </a:rPr>
                <a:t>assessment </a:t>
              </a:r>
              <a:r>
                <a:rPr lang="en-US" sz="1100" b="1" dirty="0">
                  <a:latin typeface="Times New Roman" pitchFamily="18" charset="0"/>
                  <a:cs typeface="Times New Roman" pitchFamily="18" charset="0"/>
                </a:rPr>
                <a:t>started 85years ago. It actually started in the year 1910 and was used by military to eliminate the candidate who have </a:t>
              </a:r>
              <a:r>
                <a:rPr lang="en-US" sz="1100" b="1" dirty="0" smtClean="0">
                  <a:latin typeface="Times New Roman" pitchFamily="18" charset="0"/>
                  <a:cs typeface="Times New Roman" pitchFamily="18" charset="0"/>
                </a:rPr>
                <a:t>behavioral </a:t>
              </a:r>
              <a:r>
                <a:rPr lang="en-US" sz="1100" b="1" dirty="0">
                  <a:latin typeface="Times New Roman" pitchFamily="18" charset="0"/>
                  <a:cs typeface="Times New Roman" pitchFamily="18" charset="0"/>
                </a:rPr>
                <a:t>and mental issue. </a:t>
              </a:r>
            </a:p>
          </p:txBody>
        </p:sp>
      </p:grpSp>
      <p:grpSp>
        <p:nvGrpSpPr>
          <p:cNvPr id="26" name="Group 25">
            <a:extLst>
              <a:ext uri="{FF2B5EF4-FFF2-40B4-BE49-F238E27FC236}">
                <a16:creationId xmlns:a16="http://schemas.microsoft.com/office/drawing/2014/main" xmlns="" id="{0B52C348-7AB3-4E27-903C-C67C27A6E902}"/>
              </a:ext>
            </a:extLst>
          </p:cNvPr>
          <p:cNvGrpSpPr/>
          <p:nvPr/>
        </p:nvGrpSpPr>
        <p:grpSpPr>
          <a:xfrm>
            <a:off x="4938528" y="1453946"/>
            <a:ext cx="1858049" cy="4492052"/>
            <a:chOff x="6491102" y="968171"/>
            <a:chExt cx="1858049" cy="4340232"/>
          </a:xfrm>
        </p:grpSpPr>
        <p:sp>
          <p:nvSpPr>
            <p:cNvPr id="27" name="Freeform: Shape 21">
              <a:extLst>
                <a:ext uri="{FF2B5EF4-FFF2-40B4-BE49-F238E27FC236}">
                  <a16:creationId xmlns:a16="http://schemas.microsoft.com/office/drawing/2014/main" xmlns="" id="{033F3B03-5CCE-418C-8BC5-F0CFDF92F8C3}"/>
                </a:ext>
              </a:extLst>
            </p:cNvPr>
            <p:cNvSpPr/>
            <p:nvPr/>
          </p:nvSpPr>
          <p:spPr>
            <a:xfrm>
              <a:off x="7393587" y="3448091"/>
              <a:ext cx="38462" cy="154604"/>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28" name="Freeform: Shape 22">
              <a:extLst>
                <a:ext uri="{FF2B5EF4-FFF2-40B4-BE49-F238E27FC236}">
                  <a16:creationId xmlns:a16="http://schemas.microsoft.com/office/drawing/2014/main" xmlns="" id="{BC4DB876-93F0-4D01-BC5E-259811358C43}"/>
                </a:ext>
              </a:extLst>
            </p:cNvPr>
            <p:cNvSpPr/>
            <p:nvPr/>
          </p:nvSpPr>
          <p:spPr>
            <a:xfrm>
              <a:off x="6491102" y="3462666"/>
              <a:ext cx="1858049" cy="1794929"/>
            </a:xfrm>
            <a:custGeom>
              <a:avLst/>
              <a:gdLst>
                <a:gd name="connsiteX0" fmla="*/ 1104314 w 2208628"/>
                <a:gd name="connsiteY0" fmla="*/ 143598 h 2208628"/>
                <a:gd name="connsiteX1" fmla="*/ 996529 w 2208628"/>
                <a:gd name="connsiteY1" fmla="*/ 251383 h 2208628"/>
                <a:gd name="connsiteX2" fmla="*/ 1104314 w 2208628"/>
                <a:gd name="connsiteY2" fmla="*/ 359168 h 2208628"/>
                <a:gd name="connsiteX3" fmla="*/ 1212099 w 2208628"/>
                <a:gd name="connsiteY3" fmla="*/ 251383 h 2208628"/>
                <a:gd name="connsiteX4" fmla="*/ 1104314 w 2208628"/>
                <a:gd name="connsiteY4" fmla="*/ 143598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43598"/>
                  </a:moveTo>
                  <a:cubicBezTo>
                    <a:pt x="1044786" y="143598"/>
                    <a:pt x="996529" y="191855"/>
                    <a:pt x="996529" y="251383"/>
                  </a:cubicBezTo>
                  <a:cubicBezTo>
                    <a:pt x="996529" y="310911"/>
                    <a:pt x="1044786" y="359168"/>
                    <a:pt x="1104314" y="359168"/>
                  </a:cubicBezTo>
                  <a:cubicBezTo>
                    <a:pt x="1163842" y="359168"/>
                    <a:pt x="1212099" y="310911"/>
                    <a:pt x="1212099" y="251383"/>
                  </a:cubicBezTo>
                  <a:cubicBezTo>
                    <a:pt x="1212099" y="191855"/>
                    <a:pt x="1163842" y="143598"/>
                    <a:pt x="1104314" y="143598"/>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9900">
                    <a:lumMod val="88000"/>
                    <a:lumOff val="12000"/>
                    <a:alpha val="50000"/>
                  </a:srgbClr>
                </a:gs>
                <a:gs pos="100000">
                  <a:srgbClr val="FFCC00">
                    <a:alpha val="70000"/>
                  </a:srgbClr>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dirty="0">
                <a:solidFill>
                  <a:prstClr val="white"/>
                </a:solidFill>
                <a:latin typeface="Calibri" panose="020F0502020204030204"/>
              </a:endParaRPr>
            </a:p>
          </p:txBody>
        </p:sp>
        <p:grpSp>
          <p:nvGrpSpPr>
            <p:cNvPr id="29" name="Group 28">
              <a:extLst>
                <a:ext uri="{FF2B5EF4-FFF2-40B4-BE49-F238E27FC236}">
                  <a16:creationId xmlns:a16="http://schemas.microsoft.com/office/drawing/2014/main" xmlns="" id="{3273DBEB-2D98-421C-94AB-DD4939D17B4D}"/>
                </a:ext>
              </a:extLst>
            </p:cNvPr>
            <p:cNvGrpSpPr/>
            <p:nvPr/>
          </p:nvGrpSpPr>
          <p:grpSpPr>
            <a:xfrm>
              <a:off x="7100413" y="968171"/>
              <a:ext cx="647152" cy="625167"/>
              <a:chOff x="4498870" y="400287"/>
              <a:chExt cx="769257" cy="769257"/>
            </a:xfrm>
          </p:grpSpPr>
          <p:sp>
            <p:nvSpPr>
              <p:cNvPr id="36" name="Oval 35">
                <a:extLst>
                  <a:ext uri="{FF2B5EF4-FFF2-40B4-BE49-F238E27FC236}">
                    <a16:creationId xmlns:a16="http://schemas.microsoft.com/office/drawing/2014/main" xmlns="" id="{6043B83B-C133-4F96-BA89-EB83FDC0EC61}"/>
                  </a:ext>
                </a:extLst>
              </p:cNvPr>
              <p:cNvSpPr/>
              <p:nvPr/>
            </p:nvSpPr>
            <p:spPr>
              <a:xfrm>
                <a:off x="4498870"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37" name="Oval 36">
                <a:extLst>
                  <a:ext uri="{FF2B5EF4-FFF2-40B4-BE49-F238E27FC236}">
                    <a16:creationId xmlns:a16="http://schemas.microsoft.com/office/drawing/2014/main" xmlns="" id="{115F51DF-F9DA-40AE-B25B-CF83C6F8DC94}"/>
                  </a:ext>
                </a:extLst>
              </p:cNvPr>
              <p:cNvSpPr/>
              <p:nvPr/>
            </p:nvSpPr>
            <p:spPr>
              <a:xfrm>
                <a:off x="4674179" y="575111"/>
                <a:ext cx="418638" cy="418638"/>
              </a:xfrm>
              <a:prstGeom prst="ellipse">
                <a:avLst/>
              </a:prstGeom>
              <a:gradFill flip="none" rotWithShape="1">
                <a:gsLst>
                  <a:gs pos="0">
                    <a:srgbClr val="FF9900">
                      <a:lumMod val="88000"/>
                      <a:lumOff val="12000"/>
                    </a:srgbClr>
                  </a:gs>
                  <a:gs pos="100000">
                    <a:srgbClr val="FFCC00"/>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defTabSz="742950"/>
                <a:endParaRPr lang="en-US" sz="1463" dirty="0">
                  <a:solidFill>
                    <a:prstClr val="white"/>
                  </a:solidFill>
                  <a:latin typeface="Calibri" panose="020F0502020204030204"/>
                </a:endParaRPr>
              </a:p>
            </p:txBody>
          </p:sp>
        </p:grpSp>
        <p:cxnSp>
          <p:nvCxnSpPr>
            <p:cNvPr id="30" name="Straight Connector 29">
              <a:extLst>
                <a:ext uri="{FF2B5EF4-FFF2-40B4-BE49-F238E27FC236}">
                  <a16:creationId xmlns:a16="http://schemas.microsoft.com/office/drawing/2014/main" xmlns="" id="{B0066444-A8EB-46B1-A5BF-94C97E3C23F3}"/>
                </a:ext>
              </a:extLst>
            </p:cNvPr>
            <p:cNvCxnSpPr>
              <a:cxnSpLocks/>
              <a:stCxn id="36" idx="4"/>
              <a:endCxn id="28" idx="5"/>
            </p:cNvCxnSpPr>
            <p:nvPr/>
          </p:nvCxnSpPr>
          <p:spPr>
            <a:xfrm flipH="1">
              <a:off x="7420127" y="1593338"/>
              <a:ext cx="3863" cy="1869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Freeform: Shape 25">
              <a:extLst>
                <a:ext uri="{FF2B5EF4-FFF2-40B4-BE49-F238E27FC236}">
                  <a16:creationId xmlns:a16="http://schemas.microsoft.com/office/drawing/2014/main" xmlns="" id="{DDCCD71A-7346-4510-8822-3AD10B36E0D7}"/>
                </a:ext>
              </a:extLst>
            </p:cNvPr>
            <p:cNvSpPr/>
            <p:nvPr/>
          </p:nvSpPr>
          <p:spPr>
            <a:xfrm>
              <a:off x="7420127" y="3452107"/>
              <a:ext cx="38462" cy="148265"/>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32" name="Freeform: Shape 26">
              <a:extLst>
                <a:ext uri="{FF2B5EF4-FFF2-40B4-BE49-F238E27FC236}">
                  <a16:creationId xmlns:a16="http://schemas.microsoft.com/office/drawing/2014/main" xmlns="" id="{75601239-4BB6-4061-93B4-F95FE63F3D0D}"/>
                </a:ext>
              </a:extLst>
            </p:cNvPr>
            <p:cNvSpPr/>
            <p:nvPr/>
          </p:nvSpPr>
          <p:spPr>
            <a:xfrm>
              <a:off x="7398502" y="3434155"/>
              <a:ext cx="40867" cy="30189"/>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33" name="Freeform: Shape 27">
              <a:extLst>
                <a:ext uri="{FF2B5EF4-FFF2-40B4-BE49-F238E27FC236}">
                  <a16:creationId xmlns:a16="http://schemas.microsoft.com/office/drawing/2014/main" xmlns="" id="{7DD2786F-48A3-40FB-8B05-E78472FE5EFA}"/>
                </a:ext>
              </a:extLst>
            </p:cNvPr>
            <p:cNvSpPr/>
            <p:nvPr/>
          </p:nvSpPr>
          <p:spPr>
            <a:xfrm>
              <a:off x="7404110" y="3418671"/>
              <a:ext cx="40867" cy="30189"/>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34" name="Oval 33">
              <a:extLst>
                <a:ext uri="{FF2B5EF4-FFF2-40B4-BE49-F238E27FC236}">
                  <a16:creationId xmlns:a16="http://schemas.microsoft.com/office/drawing/2014/main" xmlns="" id="{B3822325-F991-42B3-A22B-B681EDACBA7D}"/>
                </a:ext>
              </a:extLst>
            </p:cNvPr>
            <p:cNvSpPr/>
            <p:nvPr/>
          </p:nvSpPr>
          <p:spPr>
            <a:xfrm>
              <a:off x="6638659" y="5250704"/>
              <a:ext cx="1509856" cy="57699"/>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grpSp>
      <p:grpSp>
        <p:nvGrpSpPr>
          <p:cNvPr id="80" name="Group 79"/>
          <p:cNvGrpSpPr/>
          <p:nvPr/>
        </p:nvGrpSpPr>
        <p:grpSpPr>
          <a:xfrm>
            <a:off x="2666811" y="1468314"/>
            <a:ext cx="1794510" cy="4215343"/>
            <a:chOff x="2666811" y="1468314"/>
            <a:chExt cx="1794510" cy="4215343"/>
          </a:xfrm>
        </p:grpSpPr>
        <p:grpSp>
          <p:nvGrpSpPr>
            <p:cNvPr id="38" name="Group 37">
              <a:extLst>
                <a:ext uri="{FF2B5EF4-FFF2-40B4-BE49-F238E27FC236}">
                  <a16:creationId xmlns:a16="http://schemas.microsoft.com/office/drawing/2014/main" xmlns="" id="{78D8B539-3480-4D18-B4F4-23D27AB0239F}"/>
                </a:ext>
              </a:extLst>
            </p:cNvPr>
            <p:cNvGrpSpPr/>
            <p:nvPr/>
          </p:nvGrpSpPr>
          <p:grpSpPr>
            <a:xfrm>
              <a:off x="2666811" y="1468314"/>
              <a:ext cx="1794510" cy="4215343"/>
              <a:chOff x="3894731" y="979963"/>
              <a:chExt cx="1794510" cy="4215343"/>
            </a:xfrm>
          </p:grpSpPr>
          <p:sp>
            <p:nvSpPr>
              <p:cNvPr id="39" name="Freeform: Shape 34">
                <a:extLst>
                  <a:ext uri="{FF2B5EF4-FFF2-40B4-BE49-F238E27FC236}">
                    <a16:creationId xmlns:a16="http://schemas.microsoft.com/office/drawing/2014/main" xmlns="" id="{89408E9F-069A-4FCB-ABD6-6D8098459007}"/>
                  </a:ext>
                </a:extLst>
              </p:cNvPr>
              <p:cNvSpPr/>
              <p:nvPr/>
            </p:nvSpPr>
            <p:spPr>
              <a:xfrm>
                <a:off x="4760597" y="3322445"/>
                <a:ext cx="37147" cy="154568"/>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0" name="Freeform: Shape 35">
                <a:extLst>
                  <a:ext uri="{FF2B5EF4-FFF2-40B4-BE49-F238E27FC236}">
                    <a16:creationId xmlns:a16="http://schemas.microsoft.com/office/drawing/2014/main" xmlns="" id="{E416BB3D-C333-4C35-AB39-344E140A1D76}"/>
                  </a:ext>
                </a:extLst>
              </p:cNvPr>
              <p:cNvSpPr/>
              <p:nvPr/>
            </p:nvSpPr>
            <p:spPr>
              <a:xfrm>
                <a:off x="3894731" y="3331351"/>
                <a:ext cx="1794510" cy="1794510"/>
              </a:xfrm>
              <a:custGeom>
                <a:avLst/>
                <a:gdLst>
                  <a:gd name="connsiteX0" fmla="*/ 1104314 w 2208628"/>
                  <a:gd name="connsiteY0" fmla="*/ 123187 h 2208628"/>
                  <a:gd name="connsiteX1" fmla="*/ 996529 w 2208628"/>
                  <a:gd name="connsiteY1" fmla="*/ 230972 h 2208628"/>
                  <a:gd name="connsiteX2" fmla="*/ 1104314 w 2208628"/>
                  <a:gd name="connsiteY2" fmla="*/ 338757 h 2208628"/>
                  <a:gd name="connsiteX3" fmla="*/ 1212099 w 2208628"/>
                  <a:gd name="connsiteY3" fmla="*/ 230972 h 2208628"/>
                  <a:gd name="connsiteX4" fmla="*/ 1104314 w 2208628"/>
                  <a:gd name="connsiteY4" fmla="*/ 12318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3187"/>
                    </a:moveTo>
                    <a:cubicBezTo>
                      <a:pt x="1044786" y="123187"/>
                      <a:pt x="996529" y="171444"/>
                      <a:pt x="996529" y="230972"/>
                    </a:cubicBezTo>
                    <a:cubicBezTo>
                      <a:pt x="996529" y="290500"/>
                      <a:pt x="1044786" y="338757"/>
                      <a:pt x="1104314" y="338757"/>
                    </a:cubicBezTo>
                    <a:cubicBezTo>
                      <a:pt x="1163842" y="338757"/>
                      <a:pt x="1212099" y="290500"/>
                      <a:pt x="1212099" y="230972"/>
                    </a:cubicBezTo>
                    <a:cubicBezTo>
                      <a:pt x="1212099" y="171444"/>
                      <a:pt x="1163842" y="123187"/>
                      <a:pt x="1104314" y="12318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0099CC">
                      <a:alpha val="49804"/>
                    </a:srgbClr>
                  </a:gs>
                  <a:gs pos="100000">
                    <a:srgbClr val="00CCFF">
                      <a:alpha val="69804"/>
                    </a:srgbClr>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dirty="0">
                  <a:solidFill>
                    <a:prstClr val="white"/>
                  </a:solidFill>
                  <a:latin typeface="Calibri" panose="020F0502020204030204"/>
                </a:endParaRPr>
              </a:p>
            </p:txBody>
          </p:sp>
          <p:grpSp>
            <p:nvGrpSpPr>
              <p:cNvPr id="41" name="Group 40">
                <a:extLst>
                  <a:ext uri="{FF2B5EF4-FFF2-40B4-BE49-F238E27FC236}">
                    <a16:creationId xmlns:a16="http://schemas.microsoft.com/office/drawing/2014/main" xmlns="" id="{DD3F756A-1829-4A26-B247-08EAFC612A74}"/>
                  </a:ext>
                </a:extLst>
              </p:cNvPr>
              <p:cNvGrpSpPr/>
              <p:nvPr/>
            </p:nvGrpSpPr>
            <p:grpSpPr>
              <a:xfrm>
                <a:off x="4472728" y="979963"/>
                <a:ext cx="625021" cy="625021"/>
                <a:chOff x="3120599" y="400287"/>
                <a:chExt cx="769257" cy="769257"/>
              </a:xfrm>
            </p:grpSpPr>
            <p:sp>
              <p:nvSpPr>
                <p:cNvPr id="48" name="Oval 47">
                  <a:extLst>
                    <a:ext uri="{FF2B5EF4-FFF2-40B4-BE49-F238E27FC236}">
                      <a16:creationId xmlns:a16="http://schemas.microsoft.com/office/drawing/2014/main" xmlns="" id="{9D93DA5B-7E66-447E-8B9B-520B3F673520}"/>
                    </a:ext>
                  </a:extLst>
                </p:cNvPr>
                <p:cNvSpPr/>
                <p:nvPr/>
              </p:nvSpPr>
              <p:spPr>
                <a:xfrm>
                  <a:off x="3120599"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9" name="Oval 48">
                  <a:extLst>
                    <a:ext uri="{FF2B5EF4-FFF2-40B4-BE49-F238E27FC236}">
                      <a16:creationId xmlns:a16="http://schemas.microsoft.com/office/drawing/2014/main" xmlns="" id="{89F97316-08FB-4772-B58F-E79159C7EA51}"/>
                    </a:ext>
                  </a:extLst>
                </p:cNvPr>
                <p:cNvSpPr/>
                <p:nvPr/>
              </p:nvSpPr>
              <p:spPr>
                <a:xfrm>
                  <a:off x="3295908" y="575111"/>
                  <a:ext cx="418638" cy="418638"/>
                </a:xfrm>
                <a:prstGeom prst="ellipse">
                  <a:avLst/>
                </a:prstGeom>
                <a:gradFill flip="none" rotWithShape="1">
                  <a:gsLst>
                    <a:gs pos="0">
                      <a:srgbClr val="0099CC"/>
                    </a:gs>
                    <a:gs pos="100000">
                      <a:srgbClr val="00CCFF"/>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defTabSz="742950"/>
                  <a:endParaRPr lang="en-US" sz="1463" dirty="0">
                    <a:solidFill>
                      <a:prstClr val="white"/>
                    </a:solidFill>
                    <a:latin typeface="Calibri" panose="020F0502020204030204"/>
                  </a:endParaRPr>
                </a:p>
              </p:txBody>
            </p:sp>
          </p:grpSp>
          <p:cxnSp>
            <p:nvCxnSpPr>
              <p:cNvPr id="42" name="Straight Connector 41">
                <a:extLst>
                  <a:ext uri="{FF2B5EF4-FFF2-40B4-BE49-F238E27FC236}">
                    <a16:creationId xmlns:a16="http://schemas.microsoft.com/office/drawing/2014/main" xmlns="" id="{3B7094B2-49F1-44C9-9F8C-F07B00D36D45}"/>
                  </a:ext>
                </a:extLst>
              </p:cNvPr>
              <p:cNvCxnSpPr>
                <a:cxnSpLocks/>
                <a:stCxn id="48" idx="4"/>
                <a:endCxn id="40" idx="5"/>
              </p:cNvCxnSpPr>
              <p:nvPr/>
            </p:nvCxnSpPr>
            <p:spPr>
              <a:xfrm>
                <a:off x="4785239" y="1604984"/>
                <a:ext cx="6747" cy="17263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Freeform: Shape 38">
                <a:extLst>
                  <a:ext uri="{FF2B5EF4-FFF2-40B4-BE49-F238E27FC236}">
                    <a16:creationId xmlns:a16="http://schemas.microsoft.com/office/drawing/2014/main" xmlns="" id="{737DB2DA-8CB1-487D-8025-838DFA85D0D9}"/>
                  </a:ext>
                </a:extLst>
              </p:cNvPr>
              <p:cNvSpPr/>
              <p:nvPr/>
            </p:nvSpPr>
            <p:spPr>
              <a:xfrm>
                <a:off x="4786229" y="3326459"/>
                <a:ext cx="37147" cy="148231"/>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4" name="Freeform: Shape 39">
                <a:extLst>
                  <a:ext uri="{FF2B5EF4-FFF2-40B4-BE49-F238E27FC236}">
                    <a16:creationId xmlns:a16="http://schemas.microsoft.com/office/drawing/2014/main" xmlns="" id="{ED05D2A3-339C-4A92-980A-60351C70C0D3}"/>
                  </a:ext>
                </a:extLst>
              </p:cNvPr>
              <p:cNvSpPr/>
              <p:nvPr/>
            </p:nvSpPr>
            <p:spPr>
              <a:xfrm>
                <a:off x="4765343" y="3308512"/>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5" name="Freeform: Shape 40">
                <a:extLst>
                  <a:ext uri="{FF2B5EF4-FFF2-40B4-BE49-F238E27FC236}">
                    <a16:creationId xmlns:a16="http://schemas.microsoft.com/office/drawing/2014/main" xmlns="" id="{4C85930D-6663-4007-B9B9-0CA07CCCBA4B}"/>
                  </a:ext>
                </a:extLst>
              </p:cNvPr>
              <p:cNvSpPr/>
              <p:nvPr/>
            </p:nvSpPr>
            <p:spPr>
              <a:xfrm>
                <a:off x="4770759" y="3293031"/>
                <a:ext cx="39470" cy="30182"/>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6" name="Oval 45">
                <a:extLst>
                  <a:ext uri="{FF2B5EF4-FFF2-40B4-BE49-F238E27FC236}">
                    <a16:creationId xmlns:a16="http://schemas.microsoft.com/office/drawing/2014/main" xmlns="" id="{3F8A8ADA-235C-43CA-9AF9-BBECE2E97A02}"/>
                  </a:ext>
                </a:extLst>
              </p:cNvPr>
              <p:cNvSpPr/>
              <p:nvPr/>
            </p:nvSpPr>
            <p:spPr>
              <a:xfrm>
                <a:off x="4075689" y="5137621"/>
                <a:ext cx="1458224" cy="57685"/>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lang="en-US" sz="1463">
                  <a:solidFill>
                    <a:prstClr val="white"/>
                  </a:solidFill>
                  <a:latin typeface="Calibri" panose="020F0502020204030204"/>
                </a:endParaRPr>
              </a:p>
            </p:txBody>
          </p:sp>
          <p:sp>
            <p:nvSpPr>
              <p:cNvPr id="47" name="TextBox 46">
                <a:extLst>
                  <a:ext uri="{FF2B5EF4-FFF2-40B4-BE49-F238E27FC236}">
                    <a16:creationId xmlns:a16="http://schemas.microsoft.com/office/drawing/2014/main" xmlns="" id="{45BC9BA6-B8C5-4EAD-8330-92F849FEA635}"/>
                  </a:ext>
                </a:extLst>
              </p:cNvPr>
              <p:cNvSpPr txBox="1"/>
              <p:nvPr/>
            </p:nvSpPr>
            <p:spPr>
              <a:xfrm>
                <a:off x="4029948" y="3626729"/>
                <a:ext cx="1586855" cy="267446"/>
              </a:xfrm>
              <a:prstGeom prst="rect">
                <a:avLst/>
              </a:prstGeom>
              <a:noFill/>
            </p:spPr>
            <p:txBody>
              <a:bodyPr wrap="square" rtlCol="0">
                <a:spAutoFit/>
              </a:bodyPr>
              <a:lstStyle/>
              <a:p>
                <a:pPr algn="ctr" defTabSz="742950"/>
                <a:endParaRPr lang="en-US" sz="1138" b="1" dirty="0">
                  <a:solidFill>
                    <a:prstClr val="black"/>
                  </a:solidFill>
                  <a:latin typeface="Century Gothic" panose="020B0502020202020204" pitchFamily="34" charset="0"/>
                </a:endParaRPr>
              </a:p>
            </p:txBody>
          </p:sp>
        </p:grpSp>
        <p:sp>
          <p:nvSpPr>
            <p:cNvPr id="78" name="Rectangle 77"/>
            <p:cNvSpPr/>
            <p:nvPr/>
          </p:nvSpPr>
          <p:spPr>
            <a:xfrm>
              <a:off x="2714765" y="4238945"/>
              <a:ext cx="1724231" cy="938719"/>
            </a:xfrm>
            <a:prstGeom prst="rect">
              <a:avLst/>
            </a:prstGeom>
          </p:spPr>
          <p:txBody>
            <a:bodyPr wrap="square">
              <a:spAutoFit/>
            </a:bodyPr>
            <a:lstStyle/>
            <a:p>
              <a:pPr algn="ctr"/>
              <a:r>
                <a:rPr lang="en-US" sz="1100" b="1" dirty="0">
                  <a:latin typeface="Times New Roman" pitchFamily="18" charset="0"/>
                  <a:cs typeface="Times New Roman" pitchFamily="18" charset="0"/>
                </a:rPr>
                <a:t>The first formal personality inventory in 1917 </a:t>
              </a:r>
              <a:r>
                <a:rPr lang="en-US" sz="1100" b="1" dirty="0" smtClean="0">
                  <a:latin typeface="Times New Roman" pitchFamily="18" charset="0"/>
                  <a:cs typeface="Times New Roman" pitchFamily="18" charset="0"/>
                </a:rPr>
                <a:t>was</a:t>
              </a:r>
            </a:p>
            <a:p>
              <a:pPr algn="ctr"/>
              <a:r>
                <a:rPr lang="en-US" sz="1100" b="1" dirty="0" smtClean="0">
                  <a:latin typeface="Times New Roman" pitchFamily="18" charset="0"/>
                  <a:cs typeface="Times New Roman" pitchFamily="18" charset="0"/>
                </a:rPr>
                <a:t> </a:t>
              </a:r>
              <a:r>
                <a:rPr lang="en-US" sz="1100" b="1" dirty="0">
                  <a:latin typeface="Times New Roman" pitchFamily="18" charset="0"/>
                  <a:cs typeface="Times New Roman" pitchFamily="18" charset="0"/>
                </a:rPr>
                <a:t>Woodworth </a:t>
              </a:r>
              <a:r>
                <a:rPr lang="en-US" sz="1100" b="1" dirty="0" smtClean="0">
                  <a:latin typeface="Times New Roman" pitchFamily="18" charset="0"/>
                  <a:cs typeface="Times New Roman" pitchFamily="18" charset="0"/>
                </a:rPr>
                <a:t>Personal Data</a:t>
              </a:r>
              <a:r>
                <a:rPr lang="en-US" sz="1100" dirty="0">
                  <a:latin typeface="Times New Roman" pitchFamily="18" charset="0"/>
                  <a:cs typeface="Times New Roman" pitchFamily="18" charset="0"/>
                </a:rPr>
                <a:t>.</a:t>
              </a:r>
            </a:p>
          </p:txBody>
        </p:sp>
      </p:grpSp>
      <p:sp>
        <p:nvSpPr>
          <p:cNvPr id="79" name="Rectangle 78"/>
          <p:cNvSpPr/>
          <p:nvPr/>
        </p:nvSpPr>
        <p:spPr>
          <a:xfrm>
            <a:off x="5020601" y="4495195"/>
            <a:ext cx="1749589" cy="938719"/>
          </a:xfrm>
          <a:prstGeom prst="rect">
            <a:avLst/>
          </a:prstGeom>
        </p:spPr>
        <p:txBody>
          <a:bodyPr wrap="square">
            <a:spAutoFit/>
          </a:bodyPr>
          <a:lstStyle/>
          <a:p>
            <a:pPr algn="ctr"/>
            <a:r>
              <a:rPr lang="en-US" sz="1100" b="1" dirty="0">
                <a:latin typeface="Times New Roman" pitchFamily="18" charset="0"/>
                <a:cs typeface="Times New Roman" pitchFamily="18" charset="0"/>
              </a:rPr>
              <a:t>Twentieth century personality assessment instruments: were Rorschach, TAT, and MMPI</a:t>
            </a:r>
          </a:p>
        </p:txBody>
      </p:sp>
    </p:spTree>
    <p:extLst>
      <p:ext uri="{BB962C8B-B14F-4D97-AF65-F5344CB8AC3E}">
        <p14:creationId xmlns:p14="http://schemas.microsoft.com/office/powerpoint/2010/main" val="257534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500" fill="hold"/>
                                        <p:tgtEl>
                                          <p:spTgt spid="77"/>
                                        </p:tgtEl>
                                        <p:attrNameLst>
                                          <p:attrName>ppt_x</p:attrName>
                                        </p:attrNameLst>
                                      </p:cBhvr>
                                      <p:tavLst>
                                        <p:tav tm="0">
                                          <p:val>
                                            <p:strVal val="0-#ppt_w/2"/>
                                          </p:val>
                                        </p:tav>
                                        <p:tav tm="100000">
                                          <p:val>
                                            <p:strVal val="#ppt_x"/>
                                          </p:val>
                                        </p:tav>
                                      </p:tavLst>
                                    </p:anim>
                                    <p:anim calcmode="lin" valueType="num">
                                      <p:cBhvr additive="base">
                                        <p:cTn id="8"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0"/>
                                        </p:tgtEl>
                                        <p:attrNameLst>
                                          <p:attrName>style.visibility</p:attrName>
                                        </p:attrNameLst>
                                      </p:cBhvr>
                                      <p:to>
                                        <p:strVal val="visible"/>
                                      </p:to>
                                    </p:set>
                                    <p:anim calcmode="lin" valueType="num">
                                      <p:cBhvr additive="base">
                                        <p:cTn id="13" dur="500" fill="hold"/>
                                        <p:tgtEl>
                                          <p:spTgt spid="80"/>
                                        </p:tgtEl>
                                        <p:attrNameLst>
                                          <p:attrName>ppt_x</p:attrName>
                                        </p:attrNameLst>
                                      </p:cBhvr>
                                      <p:tavLst>
                                        <p:tav tm="0">
                                          <p:val>
                                            <p:strVal val="0-#ppt_w/2"/>
                                          </p:val>
                                        </p:tav>
                                        <p:tav tm="100000">
                                          <p:val>
                                            <p:strVal val="#ppt_x"/>
                                          </p:val>
                                        </p:tav>
                                      </p:tavLst>
                                    </p:anim>
                                    <p:anim calcmode="lin" valueType="num">
                                      <p:cBhvr additive="base">
                                        <p:cTn id="14"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9"/>
                                        </p:tgtEl>
                                        <p:attrNameLst>
                                          <p:attrName>style.visibility</p:attrName>
                                        </p:attrNameLst>
                                      </p:cBhvr>
                                      <p:to>
                                        <p:strVal val="visible"/>
                                      </p:to>
                                    </p:set>
                                    <p:anim calcmode="lin" valueType="num">
                                      <p:cBhvr additive="base">
                                        <p:cTn id="23" dur="500" fill="hold"/>
                                        <p:tgtEl>
                                          <p:spTgt spid="79"/>
                                        </p:tgtEl>
                                        <p:attrNameLst>
                                          <p:attrName>ppt_x</p:attrName>
                                        </p:attrNameLst>
                                      </p:cBhvr>
                                      <p:tavLst>
                                        <p:tav tm="0">
                                          <p:val>
                                            <p:strVal val="0-#ppt_w/2"/>
                                          </p:val>
                                        </p:tav>
                                        <p:tav tm="100000">
                                          <p:val>
                                            <p:strVal val="#ppt_x"/>
                                          </p:val>
                                        </p:tav>
                                      </p:tavLst>
                                    </p:anim>
                                    <p:anim calcmode="lin" valueType="num">
                                      <p:cBhvr additive="base">
                                        <p:cTn id="24"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50"/>
                                        </p:tgtEl>
                                        <p:attrNameLst>
                                          <p:attrName>style.visibility</p:attrName>
                                        </p:attrNameLst>
                                      </p:cBhvr>
                                      <p:to>
                                        <p:strVal val="visible"/>
                                      </p:to>
                                    </p:set>
                                    <p:anim calcmode="lin" valueType="num">
                                      <p:cBhvr additive="base">
                                        <p:cTn id="29" dur="500" fill="hold"/>
                                        <p:tgtEl>
                                          <p:spTgt spid="50"/>
                                        </p:tgtEl>
                                        <p:attrNameLst>
                                          <p:attrName>ppt_x</p:attrName>
                                        </p:attrNameLst>
                                      </p:cBhvr>
                                      <p:tavLst>
                                        <p:tav tm="0">
                                          <p:val>
                                            <p:strVal val="0-#ppt_w/2"/>
                                          </p:val>
                                        </p:tav>
                                        <p:tav tm="100000">
                                          <p:val>
                                            <p:strVal val="#ppt_x"/>
                                          </p:val>
                                        </p:tav>
                                      </p:tavLst>
                                    </p:anim>
                                    <p:anim calcmode="lin" valueType="num">
                                      <p:cBhvr additive="base">
                                        <p:cTn id="30"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 calcmode="lin" valueType="num">
                                      <p:cBhvr additive="base">
                                        <p:cTn id="35" dur="500" fill="hold"/>
                                        <p:tgtEl>
                                          <p:spTgt spid="62"/>
                                        </p:tgtEl>
                                        <p:attrNameLst>
                                          <p:attrName>ppt_x</p:attrName>
                                        </p:attrNameLst>
                                      </p:cBhvr>
                                      <p:tavLst>
                                        <p:tav tm="0">
                                          <p:val>
                                            <p:strVal val="0-#ppt_w/2"/>
                                          </p:val>
                                        </p:tav>
                                        <p:tav tm="100000">
                                          <p:val>
                                            <p:strVal val="#ppt_x"/>
                                          </p:val>
                                        </p:tav>
                                      </p:tavLst>
                                    </p:anim>
                                    <p:anim calcmode="lin" valueType="num">
                                      <p:cBhvr additive="base">
                                        <p:cTn id="36"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5</a:t>
            </a:fld>
            <a:endParaRPr lang="en-IN"/>
          </a:p>
        </p:txBody>
      </p:sp>
      <p:graphicFrame>
        <p:nvGraphicFramePr>
          <p:cNvPr id="6" name="Table 10">
            <a:extLst>
              <a:ext uri="{FF2B5EF4-FFF2-40B4-BE49-F238E27FC236}">
                <a16:creationId xmlns:a16="http://schemas.microsoft.com/office/drawing/2014/main" xmlns="" id="{964BD41F-53DB-4C6F-A800-81F4B13D76A2}"/>
              </a:ext>
            </a:extLst>
          </p:cNvPr>
          <p:cNvGraphicFramePr>
            <a:graphicFrameLocks noGrp="1"/>
          </p:cNvGraphicFramePr>
          <p:nvPr>
            <p:extLst>
              <p:ext uri="{D42A27DB-BD31-4B8C-83A1-F6EECF244321}">
                <p14:modId xmlns:p14="http://schemas.microsoft.com/office/powerpoint/2010/main" val="3763177726"/>
              </p:ext>
            </p:extLst>
          </p:nvPr>
        </p:nvGraphicFramePr>
        <p:xfrm>
          <a:off x="5607768" y="1903097"/>
          <a:ext cx="6410399" cy="4584875"/>
        </p:xfrm>
        <a:graphic>
          <a:graphicData uri="http://schemas.openxmlformats.org/drawingml/2006/table">
            <a:tbl>
              <a:tblPr firstRow="1" bandRow="1">
                <a:tableStyleId>{FABFCF23-3B69-468F-B69F-88F6DE6A72F2}</a:tableStyleId>
              </a:tblPr>
              <a:tblGrid>
                <a:gridCol w="2913076">
                  <a:extLst>
                    <a:ext uri="{9D8B030D-6E8A-4147-A177-3AD203B41FA5}">
                      <a16:colId xmlns:a16="http://schemas.microsoft.com/office/drawing/2014/main" xmlns="" val="3730935630"/>
                    </a:ext>
                  </a:extLst>
                </a:gridCol>
                <a:gridCol w="428639">
                  <a:extLst>
                    <a:ext uri="{9D8B030D-6E8A-4147-A177-3AD203B41FA5}">
                      <a16:colId xmlns:a16="http://schemas.microsoft.com/office/drawing/2014/main" xmlns="" val="1183356513"/>
                    </a:ext>
                  </a:extLst>
                </a:gridCol>
                <a:gridCol w="3068684">
                  <a:extLst>
                    <a:ext uri="{9D8B030D-6E8A-4147-A177-3AD203B41FA5}">
                      <a16:colId xmlns:a16="http://schemas.microsoft.com/office/drawing/2014/main" xmlns="" val="438274130"/>
                    </a:ext>
                  </a:extLst>
                </a:gridCol>
              </a:tblGrid>
              <a:tr h="443090">
                <a:tc>
                  <a:txBody>
                    <a:bodyPr/>
                    <a:lstStyle/>
                    <a:p>
                      <a:pPr algn="ctr"/>
                      <a:r>
                        <a:rPr lang="en-US" dirty="0">
                          <a:latin typeface="Times New Roman" panose="02020603050405020304" pitchFamily="18" charset="0"/>
                          <a:cs typeface="Times New Roman" panose="02020603050405020304" pitchFamily="18" charset="0"/>
                        </a:rPr>
                        <a:t>High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dirty="0">
                          <a:latin typeface="Times New Roman" panose="02020603050405020304" pitchFamily="18" charset="0"/>
                          <a:cs typeface="Times New Roman" panose="02020603050405020304" pitchFamily="18" charset="0"/>
                        </a:rPr>
                        <a:t>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2438784"/>
                  </a:ext>
                </a:extLst>
              </a:tr>
              <a:tr h="828357">
                <a:tc>
                  <a:txBody>
                    <a:bodyPr/>
                    <a:lstStyle/>
                    <a:p>
                      <a:pPr marL="0" marR="0" algn="l" defTabSz="914400" rtl="0" eaLnBrk="1" latinLnBrk="0" hangingPunct="1">
                        <a:lnSpc>
                          <a:spcPct val="115000"/>
                        </a:lnSpc>
                        <a:spcBef>
                          <a:spcPts val="0"/>
                        </a:spcBef>
                        <a:spcAft>
                          <a:spcPts val="0"/>
                        </a:spcAft>
                      </a:pPr>
                      <a:r>
                        <a:rPr lang="en-US" sz="1500" kern="1200" dirty="0">
                          <a:solidFill>
                            <a:srgbClr val="000000"/>
                          </a:solidFill>
                          <a:effectLst/>
                          <a:latin typeface="Times New Roman" panose="02020603050405020304" pitchFamily="18" charset="0"/>
                          <a:cs typeface="Times New Roman" panose="02020603050405020304" pitchFamily="18" charset="0"/>
                        </a:rPr>
                        <a:t>▪ Creative thinker</a:t>
                      </a:r>
                    </a:p>
                    <a:p>
                      <a:pPr marL="0" marR="0" algn="l" defTabSz="914400" rtl="0" eaLnBrk="1" latinLnBrk="0" hangingPunct="1">
                        <a:lnSpc>
                          <a:spcPct val="115000"/>
                        </a:lnSpc>
                        <a:spcBef>
                          <a:spcPts val="0"/>
                        </a:spcBef>
                        <a:spcAft>
                          <a:spcPts val="0"/>
                        </a:spcAft>
                      </a:pPr>
                      <a:r>
                        <a:rPr lang="en-US" sz="1500" kern="1200" dirty="0">
                          <a:solidFill>
                            <a:srgbClr val="000000"/>
                          </a:solidFill>
                          <a:effectLst/>
                          <a:latin typeface="Times New Roman" panose="02020603050405020304" pitchFamily="18" charset="0"/>
                          <a:cs typeface="Times New Roman" panose="02020603050405020304" pitchFamily="18" charset="0"/>
                        </a:rPr>
                        <a:t>▪ Looks to the future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115000"/>
                        </a:lnSpc>
                        <a:spcBef>
                          <a:spcPts val="0"/>
                        </a:spcBef>
                        <a:spcAft>
                          <a:spcPts val="0"/>
                        </a:spcAft>
                      </a:pPr>
                      <a:r>
                        <a:rPr lang="en-US" sz="1400" kern="1200" dirty="0">
                          <a:solidFill>
                            <a:srgbClr val="000000"/>
                          </a:solidFill>
                          <a:effectLst/>
                          <a:latin typeface="Times New Roman" panose="02020603050405020304" pitchFamily="18" charset="0"/>
                          <a:cs typeface="Times New Roman" panose="02020603050405020304" pitchFamily="18" charset="0"/>
                        </a:rPr>
                        <a:t>▪ Appreciates specifics</a:t>
                      </a:r>
                    </a:p>
                    <a:p>
                      <a:pPr marL="0" marR="0" algn="l" defTabSz="914400" rtl="0" eaLnBrk="1" latinLnBrk="0" hangingPunct="1">
                        <a:lnSpc>
                          <a:spcPct val="115000"/>
                        </a:lnSpc>
                        <a:spcBef>
                          <a:spcPts val="0"/>
                        </a:spcBef>
                        <a:spcAft>
                          <a:spcPts val="0"/>
                        </a:spcAft>
                      </a:pPr>
                      <a:r>
                        <a:rPr lang="en-US" sz="1400" kern="1200" dirty="0">
                          <a:solidFill>
                            <a:srgbClr val="000000"/>
                          </a:solidFill>
                          <a:effectLst/>
                          <a:latin typeface="Times New Roman" panose="02020603050405020304" pitchFamily="18" charset="0"/>
                          <a:cs typeface="Times New Roman" panose="02020603050405020304" pitchFamily="18" charset="0"/>
                        </a:rPr>
                        <a:t>▪ Experience-based approaches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81956656"/>
                  </a:ext>
                </a:extLst>
              </a:tr>
              <a:tr h="828357">
                <a:tc>
                  <a:txBody>
                    <a:bodyPr/>
                    <a:lstStyle/>
                    <a:p>
                      <a:pPr marL="0" marR="0" algn="l" defTabSz="914400" rtl="0" eaLnBrk="1" latinLnBrk="0" hangingPunct="1">
                        <a:lnSpc>
                          <a:spcPct val="115000"/>
                        </a:lnSpc>
                        <a:spcBef>
                          <a:spcPts val="0"/>
                        </a:spcBef>
                        <a:spcAft>
                          <a:spcPts val="0"/>
                        </a:spcAft>
                      </a:pPr>
                      <a:r>
                        <a:rPr lang="en-US" sz="15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Structured work style</a:t>
                      </a:r>
                      <a:br>
                        <a:rPr lang="en-US" sz="15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5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Identifies key goals </a:t>
                      </a:r>
                      <a:endParaRPr lang="en-US" sz="15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l" defTabSz="914400" rtl="0" eaLnBrk="1" latinLnBrk="0" hangingPunct="1">
                        <a:lnSpc>
                          <a:spcPct val="115000"/>
                        </a:lnSpc>
                        <a:spcBef>
                          <a:spcPts val="0"/>
                        </a:spcBef>
                        <a:spcAft>
                          <a:spcPts val="0"/>
                        </a:spcAft>
                      </a:pPr>
                      <a:r>
                        <a:rPr lang="en-US" sz="1400" kern="1200" dirty="0">
                          <a:solidFill>
                            <a:srgbClr val="000000"/>
                          </a:solidFill>
                          <a:effectLst/>
                          <a:latin typeface="Times New Roman" panose="02020603050405020304" pitchFamily="18" charset="0"/>
                          <a:cs typeface="Times New Roman" panose="02020603050405020304" pitchFamily="18" charset="0"/>
                        </a:rPr>
                        <a:t>▪ Flexible work style</a:t>
                      </a:r>
                    </a:p>
                    <a:p>
                      <a:pPr marL="0" marR="0" algn="l" defTabSz="914400" rtl="0" eaLnBrk="1" latinLnBrk="0" hangingPunct="1">
                        <a:lnSpc>
                          <a:spcPct val="115000"/>
                        </a:lnSpc>
                        <a:spcBef>
                          <a:spcPts val="0"/>
                        </a:spcBef>
                        <a:spcAft>
                          <a:spcPts val="0"/>
                        </a:spcAft>
                      </a:pPr>
                      <a:r>
                        <a:rPr lang="en-US" sz="1400" kern="1200" dirty="0">
                          <a:solidFill>
                            <a:srgbClr val="000000"/>
                          </a:solidFill>
                          <a:effectLst/>
                          <a:latin typeface="Times New Roman" panose="02020603050405020304" pitchFamily="18" charset="0"/>
                          <a:cs typeface="Times New Roman" panose="02020603050405020304" pitchFamily="18" charset="0"/>
                        </a:rPr>
                        <a:t>▪ Quick to pivot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293741827"/>
                  </a:ext>
                </a:extLst>
              </a:tr>
              <a:tr h="828357">
                <a:tc>
                  <a:txBody>
                    <a:bodyPr/>
                    <a:lstStyle/>
                    <a:p>
                      <a:pPr marL="0" marR="0" algn="l" defTabSz="914400" rtl="0" eaLnBrk="1" latinLnBrk="0" hangingPunct="1">
                        <a:lnSpc>
                          <a:spcPct val="115000"/>
                        </a:lnSpc>
                        <a:spcBef>
                          <a:spcPts val="0"/>
                        </a:spcBef>
                        <a:spcAft>
                          <a:spcPts val="0"/>
                        </a:spcAft>
                      </a:pPr>
                      <a:r>
                        <a:rPr lang="en-US" sz="1500" kern="1200" dirty="0">
                          <a:solidFill>
                            <a:srgbClr val="000000"/>
                          </a:solidFill>
                          <a:effectLst/>
                          <a:latin typeface="Times New Roman" panose="02020603050405020304" pitchFamily="18" charset="0"/>
                          <a:cs typeface="Times New Roman" panose="02020603050405020304" pitchFamily="18" charset="0"/>
                        </a:rPr>
                        <a:t>▪ Approachable</a:t>
                      </a:r>
                    </a:p>
                    <a:p>
                      <a:pPr marL="0" marR="0" algn="l" defTabSz="914400" rtl="0" eaLnBrk="1" latinLnBrk="0" hangingPunct="1">
                        <a:lnSpc>
                          <a:spcPct val="115000"/>
                        </a:lnSpc>
                        <a:spcBef>
                          <a:spcPts val="0"/>
                        </a:spcBef>
                        <a:spcAft>
                          <a:spcPts val="0"/>
                        </a:spcAft>
                      </a:pPr>
                      <a:r>
                        <a:rPr lang="en-US" sz="1500" kern="1200" dirty="0">
                          <a:solidFill>
                            <a:srgbClr val="000000"/>
                          </a:solidFill>
                          <a:effectLst/>
                          <a:latin typeface="Times New Roman" panose="02020603050405020304" pitchFamily="18" charset="0"/>
                          <a:cs typeface="Times New Roman" panose="02020603050405020304" pitchFamily="18" charset="0"/>
                        </a:rPr>
                        <a:t>▪ Dives right 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Independent worker</a:t>
                      </a:r>
                      <a:b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Not distracted by social complications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40209621"/>
                  </a:ext>
                </a:extLst>
              </a:tr>
              <a:tr h="828357">
                <a:tc>
                  <a:txBody>
                    <a:bodyPr/>
                    <a:lstStyle/>
                    <a:p>
                      <a:pPr marL="0" marR="0" algn="l">
                        <a:lnSpc>
                          <a:spcPct val="115000"/>
                        </a:lnSpc>
                        <a:spcBef>
                          <a:spcPts val="0"/>
                        </a:spcBef>
                        <a:spcAft>
                          <a:spcPts val="0"/>
                        </a:spcAft>
                      </a:pPr>
                      <a:r>
                        <a:rPr lang="en-US"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Trusts other people</a:t>
                      </a:r>
                      <a:br>
                        <a:rPr lang="en-US"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Non-confrontational</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Stressed over emotional responses</a:t>
                      </a:r>
                      <a:b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Wants to win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01803092"/>
                  </a:ext>
                </a:extLst>
              </a:tr>
              <a:tr h="828357">
                <a:tc>
                  <a:txBody>
                    <a:bodyPr/>
                    <a:lstStyle/>
                    <a:p>
                      <a:pPr algn="l"/>
                      <a:r>
                        <a:rPr lang="en-US" sz="1500" dirty="0">
                          <a:latin typeface="Times New Roman" panose="02020603050405020304" pitchFamily="18" charset="0"/>
                          <a:cs typeface="Times New Roman" panose="02020603050405020304" pitchFamily="18" charset="0"/>
                        </a:rPr>
                        <a:t>▪ Calm style</a:t>
                      </a:r>
                    </a:p>
                    <a:p>
                      <a:pPr algn="l"/>
                      <a:r>
                        <a:rPr lang="en-US" sz="1500" dirty="0">
                          <a:latin typeface="Times New Roman" panose="02020603050405020304" pitchFamily="18" charset="0"/>
                          <a:cs typeface="Times New Roman" panose="02020603050405020304" pitchFamily="18" charset="0"/>
                        </a:rPr>
                        <a:t>▪ Quickly lets go of criticism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Tuned into the world</a:t>
                      </a:r>
                      <a:b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Doesn’t hide or mask feelings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54457516"/>
                  </a:ext>
                </a:extLst>
              </a:tr>
            </a:tbl>
          </a:graphicData>
        </a:graphic>
      </p:graphicFrame>
      <p:sp>
        <p:nvSpPr>
          <p:cNvPr id="7" name="TextBox 6">
            <a:extLst>
              <a:ext uri="{FF2B5EF4-FFF2-40B4-BE49-F238E27FC236}">
                <a16:creationId xmlns:a16="http://schemas.microsoft.com/office/drawing/2014/main" xmlns="" id="{216D2210-5645-47D1-8E3E-3CC6058AAD21}"/>
              </a:ext>
            </a:extLst>
          </p:cNvPr>
          <p:cNvSpPr txBox="1"/>
          <p:nvPr/>
        </p:nvSpPr>
        <p:spPr>
          <a:xfrm>
            <a:off x="7711877" y="1218544"/>
            <a:ext cx="1393480" cy="369332"/>
          </a:xfrm>
          <a:prstGeom prst="rect">
            <a:avLst/>
          </a:prstGeom>
          <a:solidFill>
            <a:schemeClr val="accent6">
              <a:lumMod val="60000"/>
              <a:lumOff val="40000"/>
            </a:schemeClr>
          </a:solid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What</a:t>
            </a:r>
          </a:p>
        </p:txBody>
      </p:sp>
      <p:sp>
        <p:nvSpPr>
          <p:cNvPr id="8" name="Title 1">
            <a:extLst>
              <a:ext uri="{FF2B5EF4-FFF2-40B4-BE49-F238E27FC236}">
                <a16:creationId xmlns:a16="http://schemas.microsoft.com/office/drawing/2014/main" xmlns="" id="{943766A6-8D19-4171-BDD2-94189BD5CF7F}"/>
              </a:ext>
            </a:extLst>
          </p:cNvPr>
          <p:cNvSpPr>
            <a:spLocks noGrp="1"/>
          </p:cNvSpPr>
          <p:nvPr>
            <p:ph type="title"/>
          </p:nvPr>
        </p:nvSpPr>
        <p:spPr>
          <a:xfrm>
            <a:off x="521176" y="-126072"/>
            <a:ext cx="10515600" cy="1325563"/>
          </a:xfrm>
        </p:spPr>
        <p:txBody>
          <a:bodyPr/>
          <a:lstStyle/>
          <a:p>
            <a:pPr algn="ctr"/>
            <a:r>
              <a:rPr lang="en-IN" b="1" dirty="0" smtClean="0">
                <a:solidFill>
                  <a:schemeClr val="accent1">
                    <a:lumMod val="75000"/>
                  </a:schemeClr>
                </a:solidFill>
                <a:latin typeface="Times New Roman" panose="02020603050405020304" pitchFamily="18" charset="0"/>
                <a:cs typeface="Times New Roman" panose="02020603050405020304" pitchFamily="18" charset="0"/>
              </a:rPr>
              <a:t>Big 5 Personality Test</a:t>
            </a:r>
            <a:endParaRPr lang="en-IN"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0" name="Picture 2" descr="Artemis Hospitals: Best Hospital in Gurgaon, Delhi">
            <a:extLst>
              <a:ext uri="{FF2B5EF4-FFF2-40B4-BE49-F238E27FC236}">
                <a16:creationId xmlns:a16="http://schemas.microsoft.com/office/drawing/2014/main" xmlns="" id="{ED48C5B8-ADF7-469F-BA62-C90A8EFCA8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xmlns="" id="{216D2210-5645-47D1-8E3E-3CC6058AAD21}"/>
              </a:ext>
            </a:extLst>
          </p:cNvPr>
          <p:cNvSpPr txBox="1"/>
          <p:nvPr/>
        </p:nvSpPr>
        <p:spPr>
          <a:xfrm>
            <a:off x="1463477" y="1218544"/>
            <a:ext cx="1470223" cy="369332"/>
          </a:xfrm>
          <a:prstGeom prst="rect">
            <a:avLst/>
          </a:prstGeom>
          <a:solidFill>
            <a:schemeClr val="accent6">
              <a:lumMod val="60000"/>
              <a:lumOff val="40000"/>
            </a:schemeClr>
          </a:solid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Types </a:t>
            </a:r>
            <a:endParaRPr lang="en-US" b="1"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409574" y="2152650"/>
            <a:ext cx="3438526" cy="904875"/>
            <a:chOff x="409574" y="2152650"/>
            <a:chExt cx="3438526" cy="904875"/>
          </a:xfrm>
        </p:grpSpPr>
        <p:sp>
          <p:nvSpPr>
            <p:cNvPr id="11" name="Pentagon 10"/>
            <p:cNvSpPr/>
            <p:nvPr/>
          </p:nvSpPr>
          <p:spPr>
            <a:xfrm>
              <a:off x="638175" y="2352675"/>
              <a:ext cx="3209925" cy="7048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Myers-Briggs </a:t>
              </a:r>
            </a:p>
            <a:p>
              <a:pPr algn="ctr"/>
              <a:r>
                <a:rPr lang="en-US" b="1" dirty="0" smtClean="0">
                  <a:latin typeface="Times New Roman" pitchFamily="18" charset="0"/>
                  <a:cs typeface="Times New Roman" pitchFamily="18" charset="0"/>
                </a:rPr>
                <a:t>Type Indicator</a:t>
              </a:r>
              <a:endParaRPr lang="en-US" b="1" dirty="0">
                <a:latin typeface="Times New Roman" pitchFamily="18" charset="0"/>
                <a:cs typeface="Times New Roman" pitchFamily="18" charset="0"/>
              </a:endParaRPr>
            </a:p>
          </p:txBody>
        </p:sp>
        <p:sp>
          <p:nvSpPr>
            <p:cNvPr id="13" name="Oval 12"/>
            <p:cNvSpPr/>
            <p:nvPr/>
          </p:nvSpPr>
          <p:spPr>
            <a:xfrm>
              <a:off x="409574" y="2152650"/>
              <a:ext cx="714375" cy="552450"/>
            </a:xfrm>
            <a:prstGeom prst="ellipse">
              <a:avLst/>
            </a:prstGeom>
            <a:solidFill>
              <a:schemeClr val="bg1"/>
            </a:solid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4472C4"/>
                  </a:solidFill>
                </a:rPr>
                <a:t>1</a:t>
              </a:r>
              <a:endParaRPr lang="en-US" dirty="0"/>
            </a:p>
          </p:txBody>
        </p:sp>
      </p:grpSp>
      <p:grpSp>
        <p:nvGrpSpPr>
          <p:cNvPr id="21" name="Group 20"/>
          <p:cNvGrpSpPr/>
          <p:nvPr/>
        </p:nvGrpSpPr>
        <p:grpSpPr>
          <a:xfrm>
            <a:off x="409574" y="3124200"/>
            <a:ext cx="3438526" cy="1009650"/>
            <a:chOff x="409574" y="3124200"/>
            <a:chExt cx="3438526" cy="1009650"/>
          </a:xfrm>
        </p:grpSpPr>
        <p:sp>
          <p:nvSpPr>
            <p:cNvPr id="14" name="Pentagon 13"/>
            <p:cNvSpPr/>
            <p:nvPr/>
          </p:nvSpPr>
          <p:spPr>
            <a:xfrm>
              <a:off x="638175" y="3429000"/>
              <a:ext cx="3209925" cy="7048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Cattell’s 16 Personality Test</a:t>
              </a:r>
              <a:endParaRPr lang="en-US" b="1" dirty="0">
                <a:latin typeface="Times New Roman" pitchFamily="18" charset="0"/>
                <a:cs typeface="Times New Roman" pitchFamily="18" charset="0"/>
              </a:endParaRPr>
            </a:p>
          </p:txBody>
        </p:sp>
        <p:sp>
          <p:nvSpPr>
            <p:cNvPr id="18" name="Oval 17"/>
            <p:cNvSpPr/>
            <p:nvPr/>
          </p:nvSpPr>
          <p:spPr>
            <a:xfrm>
              <a:off x="409574" y="3124200"/>
              <a:ext cx="714375" cy="552450"/>
            </a:xfrm>
            <a:prstGeom prst="ellipse">
              <a:avLst/>
            </a:prstGeom>
            <a:solidFill>
              <a:schemeClr val="bg1"/>
            </a:solid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4472C4"/>
                  </a:solidFill>
                </a:rPr>
                <a:t>2</a:t>
              </a:r>
              <a:endParaRPr lang="en-US" dirty="0"/>
            </a:p>
          </p:txBody>
        </p:sp>
      </p:grpSp>
      <p:grpSp>
        <p:nvGrpSpPr>
          <p:cNvPr id="22" name="Group 21"/>
          <p:cNvGrpSpPr/>
          <p:nvPr/>
        </p:nvGrpSpPr>
        <p:grpSpPr>
          <a:xfrm>
            <a:off x="409574" y="4248150"/>
            <a:ext cx="3438525" cy="981075"/>
            <a:chOff x="409574" y="4248150"/>
            <a:chExt cx="3438525" cy="981075"/>
          </a:xfrm>
        </p:grpSpPr>
        <p:sp>
          <p:nvSpPr>
            <p:cNvPr id="15" name="Pentagon 14"/>
            <p:cNvSpPr/>
            <p:nvPr/>
          </p:nvSpPr>
          <p:spPr>
            <a:xfrm>
              <a:off x="638174" y="4524375"/>
              <a:ext cx="3209925" cy="7048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DISC  Personality Test</a:t>
              </a:r>
              <a:endParaRPr lang="en-US" b="1" dirty="0">
                <a:latin typeface="Times New Roman" pitchFamily="18" charset="0"/>
                <a:cs typeface="Times New Roman" pitchFamily="18" charset="0"/>
              </a:endParaRPr>
            </a:p>
          </p:txBody>
        </p:sp>
        <p:sp>
          <p:nvSpPr>
            <p:cNvPr id="19" name="Oval 18"/>
            <p:cNvSpPr/>
            <p:nvPr/>
          </p:nvSpPr>
          <p:spPr>
            <a:xfrm>
              <a:off x="409574" y="4248150"/>
              <a:ext cx="714375" cy="552450"/>
            </a:xfrm>
            <a:prstGeom prst="ellipse">
              <a:avLst/>
            </a:prstGeom>
            <a:solidFill>
              <a:schemeClr val="bg1"/>
            </a:solid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4472C4"/>
                  </a:solidFill>
                </a:rPr>
                <a:t>3</a:t>
              </a:r>
              <a:endParaRPr lang="en-US" dirty="0"/>
            </a:p>
          </p:txBody>
        </p:sp>
      </p:grpSp>
      <p:grpSp>
        <p:nvGrpSpPr>
          <p:cNvPr id="23" name="Group 22"/>
          <p:cNvGrpSpPr/>
          <p:nvPr/>
        </p:nvGrpSpPr>
        <p:grpSpPr>
          <a:xfrm>
            <a:off x="409574" y="5372100"/>
            <a:ext cx="3438526" cy="895350"/>
            <a:chOff x="409574" y="5372100"/>
            <a:chExt cx="3438526" cy="895350"/>
          </a:xfrm>
        </p:grpSpPr>
        <p:sp>
          <p:nvSpPr>
            <p:cNvPr id="16" name="Pentagon 15"/>
            <p:cNvSpPr/>
            <p:nvPr/>
          </p:nvSpPr>
          <p:spPr>
            <a:xfrm>
              <a:off x="638175" y="5562600"/>
              <a:ext cx="3209925" cy="7048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Big 5 Personality Test</a:t>
              </a:r>
              <a:endParaRPr lang="en-US" b="1" dirty="0">
                <a:latin typeface="Times New Roman" pitchFamily="18" charset="0"/>
                <a:cs typeface="Times New Roman" pitchFamily="18" charset="0"/>
              </a:endParaRPr>
            </a:p>
          </p:txBody>
        </p:sp>
        <p:sp>
          <p:nvSpPr>
            <p:cNvPr id="20" name="Oval 19"/>
            <p:cNvSpPr/>
            <p:nvPr/>
          </p:nvSpPr>
          <p:spPr>
            <a:xfrm>
              <a:off x="409574" y="5372100"/>
              <a:ext cx="714375" cy="552450"/>
            </a:xfrm>
            <a:prstGeom prst="ellipse">
              <a:avLst/>
            </a:prstGeom>
            <a:solidFill>
              <a:schemeClr val="bg1"/>
            </a:solid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4472C4"/>
                  </a:solidFill>
                </a:rPr>
                <a:t>4</a:t>
              </a:r>
              <a:endParaRPr lang="en-US" dirty="0"/>
            </a:p>
          </p:txBody>
        </p:sp>
      </p:grpSp>
    </p:spTree>
    <p:extLst>
      <p:ext uri="{BB962C8B-B14F-4D97-AF65-F5344CB8AC3E}">
        <p14:creationId xmlns:p14="http://schemas.microsoft.com/office/powerpoint/2010/main" val="185630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521176" y="-126072"/>
            <a:ext cx="10515600" cy="1325563"/>
          </a:xfrm>
        </p:spPr>
        <p:txBody>
          <a:bodyPr/>
          <a:lstStyle/>
          <a:p>
            <a:pPr algn="ctr"/>
            <a:r>
              <a:rPr lang="en-IN" b="1" dirty="0">
                <a:solidFill>
                  <a:schemeClr val="accent1">
                    <a:lumMod val="75000"/>
                  </a:schemeClr>
                </a:solidFill>
                <a:latin typeface="Times New Roman" panose="02020603050405020304" pitchFamily="18" charset="0"/>
                <a:cs typeface="Times New Roman" panose="02020603050405020304" pitchFamily="18" charset="0"/>
              </a:rPr>
              <a:t>Introduction </a:t>
            </a:r>
            <a:r>
              <a:rPr lang="en-IN" b="1" dirty="0" smtClean="0">
                <a:solidFill>
                  <a:schemeClr val="accent1">
                    <a:lumMod val="75000"/>
                  </a:schemeClr>
                </a:solidFill>
                <a:latin typeface="Times New Roman" panose="02020603050405020304" pitchFamily="18" charset="0"/>
                <a:cs typeface="Times New Roman" panose="02020603050405020304" pitchFamily="18" charset="0"/>
              </a:rPr>
              <a:t>(3/3)</a:t>
            </a:r>
            <a:endParaRPr lang="en-IN"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40" name="TextBox 26">
            <a:extLst>
              <a:ext uri="{FF2B5EF4-FFF2-40B4-BE49-F238E27FC236}">
                <a16:creationId xmlns:a16="http://schemas.microsoft.com/office/drawing/2014/main" xmlns="" id="{7F1ADCC5-1486-45E7-AD49-8983FEB70256}"/>
              </a:ext>
            </a:extLst>
          </p:cNvPr>
          <p:cNvSpPr txBox="1">
            <a:spLocks noChangeArrowheads="1"/>
          </p:cNvSpPr>
          <p:nvPr/>
        </p:nvSpPr>
        <p:spPr bwMode="auto">
          <a:xfrm>
            <a:off x="4839452" y="1989138"/>
            <a:ext cx="402675" cy="3416320"/>
          </a:xfrm>
          <a:prstGeom prst="rect">
            <a:avLst/>
          </a:prstGeom>
          <a:noFill/>
          <a:ln w="9525">
            <a:noFill/>
            <a:miter lim="800000"/>
            <a:headEnd/>
            <a:tailEnd/>
          </a:ln>
        </p:spPr>
        <p:txBody>
          <a:bodyPr wrap="none">
            <a:spAutoFit/>
          </a:bodyPr>
          <a:lstStyle/>
          <a:p>
            <a:pPr algn="ctr" fontAlgn="base">
              <a:spcBef>
                <a:spcPct val="0"/>
              </a:spcBef>
              <a:spcAft>
                <a:spcPct val="0"/>
              </a:spcAft>
              <a:defRPr/>
            </a:pPr>
            <a:r>
              <a:rPr lang="en-US" b="1" dirty="0">
                <a:solidFill>
                  <a:srgbClr val="F79646">
                    <a:lumMod val="75000"/>
                  </a:srgbClr>
                </a:solidFill>
                <a:latin typeface="Times New Roman" panose="02020603050405020304" pitchFamily="18" charset="0"/>
                <a:cs typeface="Times New Roman" panose="02020603050405020304" pitchFamily="18" charset="0"/>
              </a:rPr>
              <a:t>C</a:t>
            </a:r>
          </a:p>
          <a:p>
            <a:pPr algn="ctr" fontAlgn="base">
              <a:spcBef>
                <a:spcPct val="0"/>
              </a:spcBef>
              <a:spcAft>
                <a:spcPct val="0"/>
              </a:spcAft>
              <a:defRPr/>
            </a:pPr>
            <a:r>
              <a:rPr lang="en-US" b="1" dirty="0">
                <a:solidFill>
                  <a:srgbClr val="F79646">
                    <a:lumMod val="75000"/>
                  </a:srgbClr>
                </a:solidFill>
                <a:latin typeface="Times New Roman" panose="02020603050405020304" pitchFamily="18" charset="0"/>
                <a:cs typeface="Times New Roman" panose="02020603050405020304" pitchFamily="18" charset="0"/>
              </a:rPr>
              <a:t>O</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M</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P</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E</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T</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E</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N</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C</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I</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E</a:t>
            </a:r>
            <a:br>
              <a:rPr lang="en-US" b="1" dirty="0">
                <a:solidFill>
                  <a:srgbClr val="F79646">
                    <a:lumMod val="75000"/>
                  </a:srgbClr>
                </a:solidFill>
                <a:latin typeface="Times New Roman" panose="02020603050405020304" pitchFamily="18" charset="0"/>
                <a:cs typeface="Times New Roman" panose="02020603050405020304" pitchFamily="18" charset="0"/>
              </a:rPr>
            </a:br>
            <a:r>
              <a:rPr lang="en-US" b="1" dirty="0">
                <a:solidFill>
                  <a:srgbClr val="F79646">
                    <a:lumMod val="75000"/>
                  </a:srgbClr>
                </a:solidFill>
                <a:latin typeface="Times New Roman" panose="02020603050405020304" pitchFamily="18" charset="0"/>
                <a:cs typeface="Times New Roman" panose="02020603050405020304" pitchFamily="18" charset="0"/>
              </a:rPr>
              <a:t>S</a:t>
            </a:r>
            <a:endParaRPr lang="en-IN" b="1" dirty="0">
              <a:solidFill>
                <a:srgbClr val="F79646">
                  <a:lumMod val="75000"/>
                </a:srgbClr>
              </a:solidFill>
              <a:latin typeface="Times New Roman" panose="02020603050405020304" pitchFamily="18" charset="0"/>
              <a:cs typeface="Times New Roman" panose="02020603050405020304" pitchFamily="18" charset="0"/>
            </a:endParaRPr>
          </a:p>
        </p:txBody>
      </p:sp>
      <p:grpSp>
        <p:nvGrpSpPr>
          <p:cNvPr id="41" name="Group 28">
            <a:extLst>
              <a:ext uri="{FF2B5EF4-FFF2-40B4-BE49-F238E27FC236}">
                <a16:creationId xmlns:a16="http://schemas.microsoft.com/office/drawing/2014/main" xmlns="" id="{834337B3-FDDB-48E5-90B8-ED6A36FC7439}"/>
              </a:ext>
            </a:extLst>
          </p:cNvPr>
          <p:cNvGrpSpPr>
            <a:grpSpLocks/>
          </p:cNvGrpSpPr>
          <p:nvPr/>
        </p:nvGrpSpPr>
        <p:grpSpPr bwMode="auto">
          <a:xfrm>
            <a:off x="5348764" y="5670556"/>
            <a:ext cx="6480175" cy="514121"/>
            <a:chOff x="1691680" y="5661248"/>
            <a:chExt cx="6480720" cy="514138"/>
          </a:xfrm>
        </p:grpSpPr>
        <p:cxnSp>
          <p:nvCxnSpPr>
            <p:cNvPr id="42" name="Straight Arrow Connector 41">
              <a:extLst>
                <a:ext uri="{FF2B5EF4-FFF2-40B4-BE49-F238E27FC236}">
                  <a16:creationId xmlns:a16="http://schemas.microsoft.com/office/drawing/2014/main" xmlns="" id="{FCE70F88-564E-4E20-9B6B-B6B1171700AF}"/>
                </a:ext>
              </a:extLst>
            </p:cNvPr>
            <p:cNvCxnSpPr/>
            <p:nvPr/>
          </p:nvCxnSpPr>
          <p:spPr>
            <a:xfrm>
              <a:off x="1691680" y="5661248"/>
              <a:ext cx="6480720" cy="0"/>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TextBox 27">
              <a:extLst>
                <a:ext uri="{FF2B5EF4-FFF2-40B4-BE49-F238E27FC236}">
                  <a16:creationId xmlns:a16="http://schemas.microsoft.com/office/drawing/2014/main" xmlns="" id="{20E8FCBE-5C72-45E3-9F28-976502A59549}"/>
                </a:ext>
              </a:extLst>
            </p:cNvPr>
            <p:cNvSpPr txBox="1">
              <a:spLocks noChangeArrowheads="1"/>
            </p:cNvSpPr>
            <p:nvPr/>
          </p:nvSpPr>
          <p:spPr bwMode="auto">
            <a:xfrm>
              <a:off x="4292224" y="5805486"/>
              <a:ext cx="3735702" cy="369900"/>
            </a:xfrm>
            <a:prstGeom prst="rect">
              <a:avLst/>
            </a:prstGeom>
            <a:noFill/>
            <a:ln w="9525">
              <a:noFill/>
              <a:miter lim="800000"/>
              <a:headEnd/>
              <a:tailEnd/>
            </a:ln>
          </p:spPr>
          <p:txBody>
            <a:bodyPr>
              <a:spAutoFit/>
            </a:bodyPr>
            <a:lstStyle/>
            <a:p>
              <a:pPr algn="ctr" fontAlgn="base">
                <a:spcBef>
                  <a:spcPct val="0"/>
                </a:spcBef>
                <a:spcAft>
                  <a:spcPct val="0"/>
                </a:spcAft>
                <a:defRPr/>
              </a:pPr>
              <a:r>
                <a:rPr lang="en-US" b="1" dirty="0">
                  <a:solidFill>
                    <a:srgbClr val="F79646">
                      <a:lumMod val="75000"/>
                    </a:srgbClr>
                  </a:solidFill>
                  <a:latin typeface="Times New Roman" panose="02020603050405020304" pitchFamily="18" charset="0"/>
                  <a:cs typeface="Times New Roman" panose="02020603050405020304" pitchFamily="18" charset="0"/>
                </a:rPr>
                <a:t>CERTIFICATE</a:t>
              </a:r>
              <a:endParaRPr lang="en-IN" b="1" dirty="0">
                <a:solidFill>
                  <a:srgbClr val="F79646">
                    <a:lumMod val="75000"/>
                  </a:srgbClr>
                </a:solidFill>
                <a:latin typeface="Times New Roman" panose="02020603050405020304" pitchFamily="18" charset="0"/>
                <a:cs typeface="Times New Roman" panose="02020603050405020304" pitchFamily="18" charset="0"/>
              </a:endParaRPr>
            </a:p>
          </p:txBody>
        </p:sp>
      </p:grpSp>
      <p:sp>
        <p:nvSpPr>
          <p:cNvPr id="44" name="Rectangle 43">
            <a:extLst>
              <a:ext uri="{FF2B5EF4-FFF2-40B4-BE49-F238E27FC236}">
                <a16:creationId xmlns:a16="http://schemas.microsoft.com/office/drawing/2014/main" xmlns="" id="{1CBB15A3-664A-4BB6-8407-6CDBFC3A5264}"/>
              </a:ext>
            </a:extLst>
          </p:cNvPr>
          <p:cNvSpPr/>
          <p:nvPr/>
        </p:nvSpPr>
        <p:spPr>
          <a:xfrm>
            <a:off x="5420202" y="3817939"/>
            <a:ext cx="2808287" cy="1812925"/>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45" name="Rectangle 44">
            <a:extLst>
              <a:ext uri="{FF2B5EF4-FFF2-40B4-BE49-F238E27FC236}">
                <a16:creationId xmlns:a16="http://schemas.microsoft.com/office/drawing/2014/main" xmlns="" id="{CF24B60E-DE23-4F1A-8EB8-5F80C859FA53}"/>
              </a:ext>
            </a:extLst>
          </p:cNvPr>
          <p:cNvSpPr/>
          <p:nvPr/>
        </p:nvSpPr>
        <p:spPr>
          <a:xfrm>
            <a:off x="8228488" y="3817939"/>
            <a:ext cx="2808288" cy="1812925"/>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46" name="Rectangle 45">
            <a:extLst>
              <a:ext uri="{FF2B5EF4-FFF2-40B4-BE49-F238E27FC236}">
                <a16:creationId xmlns:a16="http://schemas.microsoft.com/office/drawing/2014/main" xmlns="" id="{D1646A5E-E5BA-4FA0-8011-BB09C0D69274}"/>
              </a:ext>
            </a:extLst>
          </p:cNvPr>
          <p:cNvSpPr/>
          <p:nvPr/>
        </p:nvSpPr>
        <p:spPr>
          <a:xfrm>
            <a:off x="5420202" y="1974851"/>
            <a:ext cx="2808287" cy="1814513"/>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47" name="Rectangle 46">
            <a:extLst>
              <a:ext uri="{FF2B5EF4-FFF2-40B4-BE49-F238E27FC236}">
                <a16:creationId xmlns:a16="http://schemas.microsoft.com/office/drawing/2014/main" xmlns="" id="{98C01745-75EA-42EE-8ACB-B332517784B0}"/>
              </a:ext>
            </a:extLst>
          </p:cNvPr>
          <p:cNvSpPr/>
          <p:nvPr/>
        </p:nvSpPr>
        <p:spPr>
          <a:xfrm>
            <a:off x="8228488" y="1974851"/>
            <a:ext cx="2808288" cy="1814513"/>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48" name="TextBox 14">
            <a:extLst>
              <a:ext uri="{FF2B5EF4-FFF2-40B4-BE49-F238E27FC236}">
                <a16:creationId xmlns:a16="http://schemas.microsoft.com/office/drawing/2014/main" xmlns="" id="{18B21841-8AB5-4960-850E-B25B7ECB9E03}"/>
              </a:ext>
            </a:extLst>
          </p:cNvPr>
          <p:cNvSpPr txBox="1">
            <a:spLocks noChangeArrowheads="1"/>
          </p:cNvSpPr>
          <p:nvPr/>
        </p:nvSpPr>
        <p:spPr bwMode="auto">
          <a:xfrm>
            <a:off x="4988256" y="5620410"/>
            <a:ext cx="5245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fontAlgn="base">
              <a:spcBef>
                <a:spcPct val="0"/>
              </a:spcBef>
              <a:spcAft>
                <a:spcPct val="0"/>
              </a:spcAft>
              <a:buNone/>
            </a:pPr>
            <a:r>
              <a:rPr lang="en-US" altLang="en-US" sz="1400" b="1">
                <a:solidFill>
                  <a:prstClr val="black"/>
                </a:solidFill>
                <a:latin typeface="Times New Roman" panose="02020603050405020304" pitchFamily="18" charset="0"/>
                <a:cs typeface="Times New Roman" panose="02020603050405020304" pitchFamily="18" charset="0"/>
              </a:rPr>
              <a:t>Low</a:t>
            </a:r>
            <a:endParaRPr lang="en-IN" altLang="en-US" sz="1400" b="1">
              <a:solidFill>
                <a:prstClr val="black"/>
              </a:solidFill>
              <a:latin typeface="Times New Roman" panose="02020603050405020304" pitchFamily="18" charset="0"/>
              <a:cs typeface="Times New Roman" panose="02020603050405020304" pitchFamily="18" charset="0"/>
            </a:endParaRPr>
          </a:p>
        </p:txBody>
      </p:sp>
      <p:sp>
        <p:nvSpPr>
          <p:cNvPr id="49" name="TextBox 15">
            <a:extLst>
              <a:ext uri="{FF2B5EF4-FFF2-40B4-BE49-F238E27FC236}">
                <a16:creationId xmlns:a16="http://schemas.microsoft.com/office/drawing/2014/main" xmlns="" id="{0612603A-6E6F-4D39-B17A-887E19E4C258}"/>
              </a:ext>
            </a:extLst>
          </p:cNvPr>
          <p:cNvSpPr txBox="1">
            <a:spLocks noChangeArrowheads="1"/>
          </p:cNvSpPr>
          <p:nvPr/>
        </p:nvSpPr>
        <p:spPr bwMode="auto">
          <a:xfrm>
            <a:off x="4840618" y="1588160"/>
            <a:ext cx="562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fontAlgn="base">
              <a:spcBef>
                <a:spcPct val="0"/>
              </a:spcBef>
              <a:spcAft>
                <a:spcPct val="0"/>
              </a:spcAft>
              <a:buNone/>
            </a:pPr>
            <a:r>
              <a:rPr lang="en-US" altLang="en-US" sz="1400" b="1" dirty="0">
                <a:solidFill>
                  <a:prstClr val="black"/>
                </a:solidFill>
                <a:latin typeface="Times New Roman" panose="02020603050405020304" pitchFamily="18" charset="0"/>
                <a:cs typeface="Times New Roman" panose="02020603050405020304" pitchFamily="18" charset="0"/>
              </a:rPr>
              <a:t>High</a:t>
            </a:r>
            <a:endParaRPr lang="en-IN" altLang="en-US" sz="1400" b="1" dirty="0">
              <a:solidFill>
                <a:prstClr val="black"/>
              </a:solidFill>
              <a:latin typeface="Times New Roman" panose="02020603050405020304" pitchFamily="18" charset="0"/>
              <a:cs typeface="Times New Roman" panose="02020603050405020304" pitchFamily="18" charset="0"/>
            </a:endParaRPr>
          </a:p>
        </p:txBody>
      </p:sp>
      <p:sp>
        <p:nvSpPr>
          <p:cNvPr id="50" name="TextBox 16">
            <a:extLst>
              <a:ext uri="{FF2B5EF4-FFF2-40B4-BE49-F238E27FC236}">
                <a16:creationId xmlns:a16="http://schemas.microsoft.com/office/drawing/2014/main" xmlns="" id="{3B101D68-E7E1-4DC2-90C0-5201F5D39B2C}"/>
              </a:ext>
            </a:extLst>
          </p:cNvPr>
          <p:cNvSpPr txBox="1">
            <a:spLocks noChangeArrowheads="1"/>
          </p:cNvSpPr>
          <p:nvPr/>
        </p:nvSpPr>
        <p:spPr bwMode="auto">
          <a:xfrm>
            <a:off x="11109656" y="5763285"/>
            <a:ext cx="562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fontAlgn="base">
              <a:spcBef>
                <a:spcPct val="0"/>
              </a:spcBef>
              <a:spcAft>
                <a:spcPct val="0"/>
              </a:spcAft>
              <a:buNone/>
            </a:pPr>
            <a:r>
              <a:rPr lang="en-US" altLang="en-US" sz="1400" b="1">
                <a:solidFill>
                  <a:prstClr val="black"/>
                </a:solidFill>
                <a:latin typeface="Times New Roman" panose="02020603050405020304" pitchFamily="18" charset="0"/>
                <a:cs typeface="Times New Roman" panose="02020603050405020304" pitchFamily="18" charset="0"/>
              </a:rPr>
              <a:t>High</a:t>
            </a:r>
            <a:endParaRPr lang="en-IN" altLang="en-US" sz="1400" b="1">
              <a:solidFill>
                <a:prstClr val="black"/>
              </a:solidFill>
              <a:latin typeface="Times New Roman" panose="02020603050405020304" pitchFamily="18" charset="0"/>
              <a:cs typeface="Times New Roman" panose="02020603050405020304" pitchFamily="18" charset="0"/>
            </a:endParaRPr>
          </a:p>
        </p:txBody>
      </p:sp>
      <p:sp>
        <p:nvSpPr>
          <p:cNvPr id="51" name="TextBox 17">
            <a:extLst>
              <a:ext uri="{FF2B5EF4-FFF2-40B4-BE49-F238E27FC236}">
                <a16:creationId xmlns:a16="http://schemas.microsoft.com/office/drawing/2014/main" xmlns="" id="{2EB83206-8478-4810-B87C-23E3DB19C1B1}"/>
              </a:ext>
            </a:extLst>
          </p:cNvPr>
          <p:cNvSpPr txBox="1">
            <a:spLocks noChangeArrowheads="1"/>
          </p:cNvSpPr>
          <p:nvPr/>
        </p:nvSpPr>
        <p:spPr bwMode="auto">
          <a:xfrm>
            <a:off x="5420202" y="4365626"/>
            <a:ext cx="28082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Expectations - ↓</a:t>
            </a:r>
          </a:p>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Performance - ↓</a:t>
            </a:r>
            <a:endParaRPr lang="en-IN" altLang="en-US" sz="2000" b="1">
              <a:solidFill>
                <a:prstClr val="black"/>
              </a:solidFill>
              <a:latin typeface="Times New Roman" panose="02020603050405020304" pitchFamily="18" charset="0"/>
              <a:cs typeface="Times New Roman" panose="02020603050405020304" pitchFamily="18" charset="0"/>
            </a:endParaRPr>
          </a:p>
        </p:txBody>
      </p:sp>
      <p:sp>
        <p:nvSpPr>
          <p:cNvPr id="52" name="TextBox 18">
            <a:extLst>
              <a:ext uri="{FF2B5EF4-FFF2-40B4-BE49-F238E27FC236}">
                <a16:creationId xmlns:a16="http://schemas.microsoft.com/office/drawing/2014/main" xmlns="" id="{76D57279-F235-4856-AC50-4EFC46E5AAD9}"/>
              </a:ext>
            </a:extLst>
          </p:cNvPr>
          <p:cNvSpPr txBox="1">
            <a:spLocks noChangeArrowheads="1"/>
          </p:cNvSpPr>
          <p:nvPr/>
        </p:nvSpPr>
        <p:spPr bwMode="auto">
          <a:xfrm>
            <a:off x="8228488" y="4365626"/>
            <a:ext cx="280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Expectations - ↑</a:t>
            </a:r>
          </a:p>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Performance - ↓</a:t>
            </a:r>
            <a:endParaRPr lang="en-IN" altLang="en-US" sz="2000" b="1">
              <a:solidFill>
                <a:prstClr val="black"/>
              </a:solidFill>
              <a:latin typeface="Times New Roman" panose="02020603050405020304" pitchFamily="18" charset="0"/>
              <a:cs typeface="Times New Roman" panose="02020603050405020304" pitchFamily="18" charset="0"/>
            </a:endParaRPr>
          </a:p>
        </p:txBody>
      </p:sp>
      <p:sp>
        <p:nvSpPr>
          <p:cNvPr id="53" name="TextBox 19">
            <a:extLst>
              <a:ext uri="{FF2B5EF4-FFF2-40B4-BE49-F238E27FC236}">
                <a16:creationId xmlns:a16="http://schemas.microsoft.com/office/drawing/2014/main" xmlns="" id="{50176958-89BC-4F9B-95E8-F7F6A1339C2E}"/>
              </a:ext>
            </a:extLst>
          </p:cNvPr>
          <p:cNvSpPr txBox="1">
            <a:spLocks noChangeArrowheads="1"/>
          </p:cNvSpPr>
          <p:nvPr/>
        </p:nvSpPr>
        <p:spPr bwMode="auto">
          <a:xfrm>
            <a:off x="5420202" y="2492376"/>
            <a:ext cx="28082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Expectations - ↓</a:t>
            </a:r>
          </a:p>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Performance - ↑</a:t>
            </a:r>
            <a:endParaRPr lang="en-IN" altLang="en-US" sz="2000" b="1">
              <a:solidFill>
                <a:prstClr val="black"/>
              </a:solidFill>
              <a:latin typeface="Times New Roman" panose="02020603050405020304" pitchFamily="18" charset="0"/>
              <a:cs typeface="Times New Roman" panose="02020603050405020304" pitchFamily="18" charset="0"/>
            </a:endParaRPr>
          </a:p>
        </p:txBody>
      </p:sp>
      <p:sp>
        <p:nvSpPr>
          <p:cNvPr id="54" name="TextBox 20">
            <a:extLst>
              <a:ext uri="{FF2B5EF4-FFF2-40B4-BE49-F238E27FC236}">
                <a16:creationId xmlns:a16="http://schemas.microsoft.com/office/drawing/2014/main" xmlns="" id="{0C5B0183-B613-4B40-927C-3D4532C0CA04}"/>
              </a:ext>
            </a:extLst>
          </p:cNvPr>
          <p:cNvSpPr txBox="1">
            <a:spLocks noChangeArrowheads="1"/>
          </p:cNvSpPr>
          <p:nvPr/>
        </p:nvSpPr>
        <p:spPr bwMode="auto">
          <a:xfrm>
            <a:off x="8228488" y="2492376"/>
            <a:ext cx="280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Expectations - ↑</a:t>
            </a:r>
          </a:p>
          <a:p>
            <a:pPr algn="ctr" fontAlgn="base">
              <a:spcBef>
                <a:spcPct val="0"/>
              </a:spcBef>
              <a:spcAft>
                <a:spcPct val="0"/>
              </a:spcAft>
              <a:buNone/>
            </a:pPr>
            <a:r>
              <a:rPr lang="en-US" altLang="en-US" sz="2000" b="1">
                <a:solidFill>
                  <a:prstClr val="black"/>
                </a:solidFill>
                <a:latin typeface="Times New Roman" panose="02020603050405020304" pitchFamily="18" charset="0"/>
                <a:cs typeface="Times New Roman" panose="02020603050405020304" pitchFamily="18" charset="0"/>
              </a:rPr>
              <a:t>Performance - ↑</a:t>
            </a:r>
            <a:endParaRPr lang="en-IN" altLang="en-US" sz="2000" b="1">
              <a:solidFill>
                <a:prstClr val="black"/>
              </a:solidFill>
              <a:latin typeface="Times New Roman" panose="02020603050405020304" pitchFamily="18" charset="0"/>
              <a:cs typeface="Times New Roman" panose="02020603050405020304" pitchFamily="18" charset="0"/>
            </a:endParaRPr>
          </a:p>
        </p:txBody>
      </p:sp>
      <p:cxnSp>
        <p:nvCxnSpPr>
          <p:cNvPr id="55" name="Straight Arrow Connector 54">
            <a:extLst>
              <a:ext uri="{FF2B5EF4-FFF2-40B4-BE49-F238E27FC236}">
                <a16:creationId xmlns:a16="http://schemas.microsoft.com/office/drawing/2014/main" xmlns="" id="{36D755C7-48CD-4E93-8D89-80EEDCA26648}"/>
              </a:ext>
            </a:extLst>
          </p:cNvPr>
          <p:cNvCxnSpPr/>
          <p:nvPr/>
        </p:nvCxnSpPr>
        <p:spPr>
          <a:xfrm flipV="1">
            <a:off x="5391626" y="1628775"/>
            <a:ext cx="0" cy="403225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xmlns="" id="{2DE4FC5D-46AF-4DFE-83EB-FB1D41AB85F1}"/>
              </a:ext>
            </a:extLst>
          </p:cNvPr>
          <p:cNvSpPr/>
          <p:nvPr/>
        </p:nvSpPr>
        <p:spPr>
          <a:xfrm>
            <a:off x="8115777" y="1830388"/>
            <a:ext cx="3024187" cy="3960812"/>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xmlns="" id="{0548FFD5-489F-42F6-B87E-8BD080C623DC}"/>
              </a:ext>
            </a:extLst>
          </p:cNvPr>
          <p:cNvSpPr txBox="1">
            <a:spLocks noChangeArrowheads="1"/>
          </p:cNvSpPr>
          <p:nvPr/>
        </p:nvSpPr>
        <p:spPr bwMode="auto">
          <a:xfrm>
            <a:off x="11254264" y="2565401"/>
            <a:ext cx="100832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fontAlgn="base">
              <a:spcBef>
                <a:spcPct val="0"/>
              </a:spcBef>
              <a:spcAft>
                <a:spcPct val="0"/>
              </a:spcAft>
              <a:buNone/>
            </a:pPr>
            <a:r>
              <a:rPr lang="en-US" altLang="en-US" sz="1400" b="1" dirty="0">
                <a:solidFill>
                  <a:srgbClr val="1E7426"/>
                </a:solidFill>
                <a:latin typeface="Times New Roman" panose="02020603050405020304" pitchFamily="18" charset="0"/>
                <a:cs typeface="Times New Roman" panose="02020603050405020304" pitchFamily="18" charset="0"/>
              </a:rPr>
              <a:t>A traditional recruitment would happen in the green zone</a:t>
            </a:r>
            <a:endParaRPr lang="en-IN" altLang="en-US" sz="1400" b="1" dirty="0">
              <a:solidFill>
                <a:srgbClr val="1E7426"/>
              </a:solidFill>
              <a:latin typeface="Times New Roman" panose="02020603050405020304" pitchFamily="18" charset="0"/>
              <a:cs typeface="Times New Roman" panose="02020603050405020304" pitchFamily="18" charset="0"/>
            </a:endParaRPr>
          </a:p>
        </p:txBody>
      </p:sp>
      <p:sp>
        <p:nvSpPr>
          <p:cNvPr id="58" name="Rectangle 57">
            <a:extLst>
              <a:ext uri="{FF2B5EF4-FFF2-40B4-BE49-F238E27FC236}">
                <a16:creationId xmlns:a16="http://schemas.microsoft.com/office/drawing/2014/main" xmlns="" id="{0FA4C65F-5B74-4375-A5DC-04BF4D0248B8}"/>
              </a:ext>
            </a:extLst>
          </p:cNvPr>
          <p:cNvSpPr/>
          <p:nvPr/>
        </p:nvSpPr>
        <p:spPr>
          <a:xfrm>
            <a:off x="5277327" y="1916113"/>
            <a:ext cx="5976937" cy="2017712"/>
          </a:xfrm>
          <a:prstGeom prst="rect">
            <a:avLst/>
          </a:prstGeom>
          <a:noFill/>
          <a:ln w="571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IN">
              <a:solidFill>
                <a:prstClr val="white"/>
              </a:solidFill>
              <a:latin typeface="Times New Roman" panose="02020603050405020304" pitchFamily="18" charset="0"/>
              <a:cs typeface="Times New Roman" panose="02020603050405020304" pitchFamily="18" charset="0"/>
            </a:endParaRPr>
          </a:p>
        </p:txBody>
      </p:sp>
      <p:sp>
        <p:nvSpPr>
          <p:cNvPr id="59" name="TextBox 58">
            <a:extLst>
              <a:ext uri="{FF2B5EF4-FFF2-40B4-BE49-F238E27FC236}">
                <a16:creationId xmlns:a16="http://schemas.microsoft.com/office/drawing/2014/main" xmlns="" id="{13DF5DD6-0321-43BA-B3B0-C05EF169B6E5}"/>
              </a:ext>
            </a:extLst>
          </p:cNvPr>
          <p:cNvSpPr txBox="1">
            <a:spLocks noChangeArrowheads="1"/>
          </p:cNvSpPr>
          <p:nvPr/>
        </p:nvSpPr>
        <p:spPr bwMode="auto">
          <a:xfrm>
            <a:off x="5564663" y="1484313"/>
            <a:ext cx="58390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3pPr>
            <a:lvl4pPr marL="16002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4pPr>
            <a:lvl5pPr marL="2057400" indent="-228600">
              <a:spcBef>
                <a:spcPct val="20000"/>
              </a:spcBef>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Tahoma" panose="020B0604030504040204" pitchFamily="34" charset="0"/>
                <a:cs typeface="Tahoma" panose="020B0604030504040204" pitchFamily="34" charset="0"/>
              </a:defRPr>
            </a:lvl9pPr>
          </a:lstStyle>
          <a:p>
            <a:pPr fontAlgn="base">
              <a:spcBef>
                <a:spcPct val="0"/>
              </a:spcBef>
              <a:spcAft>
                <a:spcPct val="0"/>
              </a:spcAft>
              <a:buNone/>
            </a:pPr>
            <a:r>
              <a:rPr lang="en-US" altLang="en-US" sz="1800" b="1" dirty="0">
                <a:solidFill>
                  <a:srgbClr val="7030A0"/>
                </a:solidFill>
                <a:latin typeface="Times New Roman" panose="02020603050405020304" pitchFamily="18" charset="0"/>
                <a:cs typeface="Times New Roman" panose="02020603050405020304" pitchFamily="18" charset="0"/>
              </a:rPr>
              <a:t>Psychometric Assessment focusses here in the purple zone</a:t>
            </a:r>
            <a:endParaRPr lang="en-IN" altLang="en-US" sz="1800" b="1" dirty="0">
              <a:solidFill>
                <a:srgbClr val="7030A0"/>
              </a:solidFill>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xmlns="" id="{FC15103E-BCDA-407D-AEDC-B1BAFBEDEE8A}"/>
              </a:ext>
            </a:extLst>
          </p:cNvPr>
          <p:cNvSpPr txBox="1"/>
          <p:nvPr/>
        </p:nvSpPr>
        <p:spPr>
          <a:xfrm>
            <a:off x="0" y="6418957"/>
            <a:ext cx="6097712" cy="390684"/>
          </a:xfrm>
          <a:prstGeom prst="rect">
            <a:avLst/>
          </a:prstGeom>
          <a:noFill/>
        </p:spPr>
        <p:txBody>
          <a:bodyPr wrap="square">
            <a:spAutoFit/>
          </a:bodyPr>
          <a:lstStyle/>
          <a:p>
            <a:pPr marL="0" marR="0" algn="ctr">
              <a:lnSpc>
                <a:spcPct val="115000"/>
              </a:lnSpc>
              <a:spcBef>
                <a:spcPts val="0"/>
              </a:spcBef>
              <a:spcAft>
                <a:spcPts val="1000"/>
              </a:spcAft>
            </a:pP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CREATE represents the Values of Artemis Hospital, Gurugram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2" name="Table 3">
            <a:extLst>
              <a:ext uri="{FF2B5EF4-FFF2-40B4-BE49-F238E27FC236}">
                <a16:creationId xmlns:a16="http://schemas.microsoft.com/office/drawing/2014/main" xmlns="" id="{10CE18B4-1D52-4D81-9DF5-894E4EEA16DF}"/>
              </a:ext>
            </a:extLst>
          </p:cNvPr>
          <p:cNvGraphicFramePr>
            <a:graphicFrameLocks noGrp="1"/>
          </p:cNvGraphicFramePr>
          <p:nvPr>
            <p:extLst>
              <p:ext uri="{D42A27DB-BD31-4B8C-83A1-F6EECF244321}">
                <p14:modId xmlns:p14="http://schemas.microsoft.com/office/powerpoint/2010/main" val="984424799"/>
              </p:ext>
            </p:extLst>
          </p:nvPr>
        </p:nvGraphicFramePr>
        <p:xfrm>
          <a:off x="79066" y="1511788"/>
          <a:ext cx="4652161" cy="4817753"/>
        </p:xfrm>
        <a:graphic>
          <a:graphicData uri="http://schemas.openxmlformats.org/drawingml/2006/table">
            <a:tbl>
              <a:tblPr firstRow="1" bandRow="1">
                <a:tableStyleId>{FABFCF23-3B69-468F-B69F-88F6DE6A72F2}</a:tableStyleId>
              </a:tblPr>
              <a:tblGrid>
                <a:gridCol w="1349042">
                  <a:extLst>
                    <a:ext uri="{9D8B030D-6E8A-4147-A177-3AD203B41FA5}">
                      <a16:colId xmlns:a16="http://schemas.microsoft.com/office/drawing/2014/main" xmlns="" val="3150199713"/>
                    </a:ext>
                  </a:extLst>
                </a:gridCol>
                <a:gridCol w="1160980">
                  <a:extLst>
                    <a:ext uri="{9D8B030D-6E8A-4147-A177-3AD203B41FA5}">
                      <a16:colId xmlns:a16="http://schemas.microsoft.com/office/drawing/2014/main" xmlns="" val="2223319650"/>
                    </a:ext>
                  </a:extLst>
                </a:gridCol>
                <a:gridCol w="2142139">
                  <a:extLst>
                    <a:ext uri="{9D8B030D-6E8A-4147-A177-3AD203B41FA5}">
                      <a16:colId xmlns:a16="http://schemas.microsoft.com/office/drawing/2014/main" xmlns="" val="4195698096"/>
                    </a:ext>
                  </a:extLst>
                </a:gridCol>
              </a:tblGrid>
              <a:tr h="702953">
                <a:tc>
                  <a:txBody>
                    <a:bodyPr/>
                    <a:lstStyle/>
                    <a:p>
                      <a:pPr algn="ctr"/>
                      <a:r>
                        <a:rPr lang="en-US" sz="1500" dirty="0">
                          <a:solidFill>
                            <a:schemeClr val="bg1"/>
                          </a:solidFill>
                          <a:latin typeface="Times New Roman" panose="02020603050405020304" pitchFamily="18" charset="0"/>
                          <a:cs typeface="Times New Roman" panose="02020603050405020304" pitchFamily="18" charset="0"/>
                        </a:rPr>
                        <a:t>Output Behaviors</a:t>
                      </a:r>
                      <a:endParaRPr lang="en-US" sz="15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solidFill>
                            <a:schemeClr val="bg1"/>
                          </a:solidFill>
                          <a:latin typeface="Times New Roman" panose="02020603050405020304" pitchFamily="18" charset="0"/>
                          <a:cs typeface="Times New Roman" panose="02020603050405020304" pitchFamily="18" charset="0"/>
                        </a:rPr>
                        <a:t>Personality Traits</a:t>
                      </a:r>
                      <a:endParaRPr lang="en-US" sz="15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solidFill>
                            <a:schemeClr val="bg1"/>
                          </a:solidFill>
                          <a:latin typeface="Times New Roman" panose="02020603050405020304" pitchFamily="18" charset="0"/>
                          <a:cs typeface="Times New Roman" panose="02020603050405020304" pitchFamily="18" charset="0"/>
                        </a:rPr>
                        <a:t>Values of Artemis that can be mapped</a:t>
                      </a:r>
                      <a:endParaRPr lang="en-US" sz="15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00888519"/>
                  </a:ext>
                </a:extLst>
              </a:tr>
              <a:tr h="702953">
                <a:tc>
                  <a:txBody>
                    <a:bodyPr/>
                    <a:lstStyle/>
                    <a:p>
                      <a:r>
                        <a:rPr lang="en-US" sz="1500" b="1" dirty="0">
                          <a:latin typeface="Times New Roman" panose="02020603050405020304" pitchFamily="18" charset="0"/>
                          <a:cs typeface="Times New Roman" panose="02020603050405020304" pitchFamily="18" charset="0"/>
                        </a:rPr>
                        <a:t>Agreeableness</a:t>
                      </a:r>
                      <a:endParaRPr lang="en-US" sz="1500" b="1"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Cooperative, warm,</a:t>
                      </a:r>
                    </a:p>
                    <a:p>
                      <a:pPr algn="ctr"/>
                      <a:r>
                        <a:rPr lang="en-US" sz="1500" dirty="0">
                          <a:latin typeface="Times New Roman" panose="02020603050405020304" pitchFamily="18" charset="0"/>
                          <a:cs typeface="Times New Roman" panose="02020603050405020304" pitchFamily="18" charset="0"/>
                        </a:rPr>
                        <a:t>agreeable</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Care for Customers (C)  </a:t>
                      </a:r>
                    </a:p>
                    <a:p>
                      <a:pPr algn="ctr"/>
                      <a:r>
                        <a:rPr lang="en-US" sz="1500" dirty="0">
                          <a:latin typeface="Times New Roman" panose="02020603050405020304" pitchFamily="18" charset="0"/>
                          <a:cs typeface="Times New Roman" panose="02020603050405020304" pitchFamily="18" charset="0"/>
                        </a:rPr>
                        <a:t>Respect for Associates (R)</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40029084"/>
                  </a:ext>
                </a:extLst>
              </a:tr>
              <a:tr h="702953">
                <a:tc>
                  <a:txBody>
                    <a:bodyPr/>
                    <a:lstStyle/>
                    <a:p>
                      <a:r>
                        <a:rPr lang="en-US" sz="1500" b="1" dirty="0">
                          <a:latin typeface="Times New Roman" panose="02020603050405020304" pitchFamily="18" charset="0"/>
                          <a:cs typeface="Times New Roman" panose="02020603050405020304" pitchFamily="18" charset="0"/>
                        </a:rPr>
                        <a:t>Extraversion</a:t>
                      </a:r>
                      <a:endParaRPr lang="en-US" sz="1500" b="1"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Gregarious, assertive,</a:t>
                      </a:r>
                    </a:p>
                    <a:p>
                      <a:pPr algn="ctr"/>
                      <a:r>
                        <a:rPr lang="en-US" sz="1500" dirty="0">
                          <a:latin typeface="Times New Roman" panose="02020603050405020304" pitchFamily="18" charset="0"/>
                          <a:cs typeface="Times New Roman" panose="02020603050405020304" pitchFamily="18" charset="0"/>
                        </a:rPr>
                        <a:t>sociable</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Excellence through team work (E)</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247086114"/>
                  </a:ext>
                </a:extLst>
              </a:tr>
              <a:tr h="702953">
                <a:tc>
                  <a:txBody>
                    <a:bodyPr/>
                    <a:lstStyle/>
                    <a:p>
                      <a:r>
                        <a:rPr lang="en-US" sz="1500" b="1" dirty="0">
                          <a:latin typeface="Times New Roman" panose="02020603050405020304" pitchFamily="18" charset="0"/>
                          <a:cs typeface="Times New Roman" panose="02020603050405020304" pitchFamily="18" charset="0"/>
                        </a:rPr>
                        <a:t>Openness to experience</a:t>
                      </a:r>
                      <a:endParaRPr lang="en-US" sz="1500" b="1"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Creative, curious, cultured</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Always learning (A)</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28611456"/>
                  </a:ext>
                </a:extLst>
              </a:tr>
              <a:tr h="702953">
                <a:tc>
                  <a:txBody>
                    <a:bodyPr/>
                    <a:lstStyle/>
                    <a:p>
                      <a:r>
                        <a:rPr lang="en-US" sz="1500" b="1" u="none" strike="noStrike" kern="1200" baseline="0" dirty="0">
                          <a:solidFill>
                            <a:schemeClr val="tx1"/>
                          </a:solidFill>
                          <a:latin typeface="Times New Roman" panose="02020603050405020304" pitchFamily="18" charset="0"/>
                          <a:cs typeface="Times New Roman" panose="02020603050405020304" pitchFamily="18" charset="0"/>
                        </a:rPr>
                        <a:t>Emotional stability</a:t>
                      </a:r>
                      <a:endParaRPr lang="en-US" sz="1500" b="1"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Calm, self-confident, cool</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Trust mutually (T)</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88146558"/>
                  </a:ext>
                </a:extLst>
              </a:tr>
              <a:tr h="702953">
                <a:tc>
                  <a:txBody>
                    <a:bodyPr/>
                    <a:lstStyle/>
                    <a:p>
                      <a:r>
                        <a:rPr lang="en-US" sz="1500" b="1" u="none" strike="noStrike" kern="1200" baseline="0" dirty="0">
                          <a:solidFill>
                            <a:schemeClr val="tx1"/>
                          </a:solidFill>
                          <a:latin typeface="Times New Roman" panose="02020603050405020304" pitchFamily="18" charset="0"/>
                          <a:cs typeface="Times New Roman" panose="02020603050405020304" pitchFamily="18" charset="0"/>
                        </a:rPr>
                        <a:t>Conscientiousness</a:t>
                      </a:r>
                      <a:endParaRPr lang="en-US" sz="1500" b="1"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Hardworking, organized,</a:t>
                      </a:r>
                    </a:p>
                    <a:p>
                      <a:pPr algn="ctr"/>
                      <a:r>
                        <a:rPr lang="en-US" sz="1500" dirty="0">
                          <a:latin typeface="Times New Roman" panose="02020603050405020304" pitchFamily="18" charset="0"/>
                          <a:cs typeface="Times New Roman" panose="02020603050405020304" pitchFamily="18" charset="0"/>
                        </a:rPr>
                        <a:t>dependable</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a:latin typeface="Times New Roman" panose="02020603050405020304" pitchFamily="18" charset="0"/>
                          <a:cs typeface="Times New Roman" panose="02020603050405020304" pitchFamily="18" charset="0"/>
                        </a:rPr>
                        <a:t>Ethical practices (E)</a:t>
                      </a:r>
                      <a:endParaRPr lang="en-US" sz="1500" dirty="0">
                        <a:latin typeface="Times New Roman" panose="02020603050405020304" pitchFamily="18" charset="0"/>
                        <a:ea typeface="Tahoma" panose="020B060403050404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0969305"/>
                  </a:ext>
                </a:extLst>
              </a:tr>
            </a:tbl>
          </a:graphicData>
        </a:graphic>
      </p:graphicFrame>
      <p:sp>
        <p:nvSpPr>
          <p:cNvPr id="64" name="TextBox 63">
            <a:extLst>
              <a:ext uri="{FF2B5EF4-FFF2-40B4-BE49-F238E27FC236}">
                <a16:creationId xmlns:a16="http://schemas.microsoft.com/office/drawing/2014/main" xmlns="" id="{BEBA1033-1883-45D2-AB59-7969DA98C33E}"/>
              </a:ext>
            </a:extLst>
          </p:cNvPr>
          <p:cNvSpPr txBox="1"/>
          <p:nvPr/>
        </p:nvSpPr>
        <p:spPr>
          <a:xfrm>
            <a:off x="79066" y="983071"/>
            <a:ext cx="11749870" cy="369332"/>
          </a:xfrm>
          <a:prstGeom prst="rect">
            <a:avLst/>
          </a:prstGeom>
          <a:solidFill>
            <a:schemeClr val="accent6">
              <a:lumMod val="60000"/>
              <a:lumOff val="40000"/>
            </a:schemeClr>
          </a:solid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Why</a:t>
            </a:r>
          </a:p>
        </p:txBody>
      </p:sp>
      <p:pic>
        <p:nvPicPr>
          <p:cNvPr id="65" name="Picture 64">
            <a:extLst>
              <a:ext uri="{FF2B5EF4-FFF2-40B4-BE49-F238E27FC236}">
                <a16:creationId xmlns:a16="http://schemas.microsoft.com/office/drawing/2014/main" xmlns="" id="{576FD28A-2189-4871-AD06-39FF8FB2B2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66" name="Picture 2" descr="Artemis Hospitals: Best Hospital in Gurgaon, Delhi">
            <a:extLst>
              <a:ext uri="{FF2B5EF4-FFF2-40B4-BE49-F238E27FC236}">
                <a16:creationId xmlns:a16="http://schemas.microsoft.com/office/drawing/2014/main" xmlns="" id="{92D45B55-0EE3-4630-BCED-9A5D06402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60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5" grpId="0" animBg="1"/>
      <p:bldP spid="46" grpId="0" animBg="1"/>
      <p:bldP spid="47" grpId="0" animBg="1"/>
      <p:bldP spid="48" grpId="0"/>
      <p:bldP spid="49" grpId="0"/>
      <p:bldP spid="50" grpId="0"/>
      <p:bldP spid="51" grpId="0"/>
      <p:bldP spid="52" grpId="0"/>
      <p:bldP spid="53" grpId="0"/>
      <p:bldP spid="54" grpId="0"/>
      <p:bldP spid="56" grpId="0" animBg="1"/>
      <p:bldP spid="57" grpId="0"/>
      <p:bldP spid="58" grpId="0" animBg="1"/>
      <p:bldP spid="59" grpId="0"/>
      <p:bldP spid="60" grpId="0"/>
      <p:bldP spid="6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
            <a:extLst>
              <a:ext uri="{FF2B5EF4-FFF2-40B4-BE49-F238E27FC236}">
                <a16:creationId xmlns:a16="http://schemas.microsoft.com/office/drawing/2014/main" xmlns="" id="{5215A7B4-1703-4ADC-BCD3-66715A230DAE}"/>
              </a:ext>
            </a:extLst>
          </p:cNvPr>
          <p:cNvGrpSpPr>
            <a:grpSpLocks/>
          </p:cNvGrpSpPr>
          <p:nvPr/>
        </p:nvGrpSpPr>
        <p:grpSpPr bwMode="auto">
          <a:xfrm>
            <a:off x="1093787" y="2636838"/>
            <a:ext cx="2952750" cy="3024187"/>
            <a:chOff x="708008" y="2008595"/>
            <a:chExt cx="3254392" cy="3401605"/>
          </a:xfrm>
        </p:grpSpPr>
        <p:sp>
          <p:nvSpPr>
            <p:cNvPr id="7" name="Oval 6">
              <a:extLst>
                <a:ext uri="{FF2B5EF4-FFF2-40B4-BE49-F238E27FC236}">
                  <a16:creationId xmlns:a16="http://schemas.microsoft.com/office/drawing/2014/main" xmlns="" id="{83CA0CF7-F76A-4E5F-BBC6-28199D8E8FC8}"/>
                </a:ext>
              </a:extLst>
            </p:cNvPr>
            <p:cNvSpPr/>
            <p:nvPr/>
          </p:nvSpPr>
          <p:spPr>
            <a:xfrm>
              <a:off x="708008" y="4274546"/>
              <a:ext cx="3254392" cy="1135654"/>
            </a:xfrm>
            <a:prstGeom prst="ellipse">
              <a:avLst/>
            </a:prstGeom>
            <a:gradFill flip="none" rotWithShape="1">
              <a:gsLst>
                <a:gs pos="0">
                  <a:sysClr val="windowText" lastClr="000000">
                    <a:lumMod val="50000"/>
                    <a:lumOff val="50000"/>
                    <a:alpha val="70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xmlns="" id="{047F1B8C-F978-4532-AEE4-5D91EDE5A42E}"/>
                </a:ext>
              </a:extLst>
            </p:cNvPr>
            <p:cNvSpPr/>
            <p:nvPr/>
          </p:nvSpPr>
          <p:spPr>
            <a:xfrm>
              <a:off x="883739" y="2008595"/>
              <a:ext cx="2926080" cy="2926080"/>
            </a:xfrm>
            <a:prstGeom prst="ellipse">
              <a:avLst/>
            </a:prstGeom>
            <a:solidFill>
              <a:schemeClr val="bg1">
                <a:lumMod val="75000"/>
              </a:schemeClr>
            </a:solidFill>
            <a:ln w="12700" cap="flat" cmpd="sng" algn="ctr">
              <a:gradFill flip="none" rotWithShape="1">
                <a:gsLst>
                  <a:gs pos="0">
                    <a:sysClr val="window" lastClr="FFFFFF">
                      <a:lumMod val="70000"/>
                    </a:sysClr>
                  </a:gs>
                  <a:gs pos="100000">
                    <a:sysClr val="window" lastClr="FFFFFF">
                      <a:lumMod val="93000"/>
                    </a:sysClr>
                  </a:gs>
                </a:gsLst>
                <a:lin ang="18900000" scaled="1"/>
                <a:tileRect/>
              </a:gradFill>
              <a:prstDash val="solid"/>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31190" fontAlgn="auto">
                <a:spcBef>
                  <a:spcPts val="0"/>
                </a:spcBef>
                <a:spcAft>
                  <a:spcPts val="0"/>
                </a:spcAft>
                <a:defRPr/>
              </a:pPr>
              <a:endParaRPr lang="en-US" sz="1600" dirty="0">
                <a:solidFill>
                  <a:sysClr val="window" lastClr="FFFFFF"/>
                </a:solidFill>
                <a:latin typeface="Times New Roman" panose="02020603050405020304" pitchFamily="18" charset="0"/>
                <a:cs typeface="Times New Roman" panose="02020603050405020304" pitchFamily="18" charset="0"/>
              </a:endParaRPr>
            </a:p>
          </p:txBody>
        </p:sp>
        <p:sp>
          <p:nvSpPr>
            <p:cNvPr id="9" name="Freeform 26">
              <a:extLst>
                <a:ext uri="{FF2B5EF4-FFF2-40B4-BE49-F238E27FC236}">
                  <a16:creationId xmlns:a16="http://schemas.microsoft.com/office/drawing/2014/main" xmlns="" id="{35D7F49F-8A7A-4CCE-B84A-81CE7B3BEAE3}"/>
                </a:ext>
              </a:extLst>
            </p:cNvPr>
            <p:cNvSpPr>
              <a:spLocks/>
            </p:cNvSpPr>
            <p:nvPr/>
          </p:nvSpPr>
          <p:spPr bwMode="auto">
            <a:xfrm>
              <a:off x="2304433" y="2027645"/>
              <a:ext cx="1409680" cy="1805940"/>
            </a:xfrm>
            <a:custGeom>
              <a:avLst/>
              <a:gdLst>
                <a:gd name="T0" fmla="*/ 0 w 1409680"/>
                <a:gd name="T1" fmla="*/ 0 h 1805940"/>
                <a:gd name="T2" fmla="*/ 1394460 w 1409680"/>
                <a:gd name="T3" fmla="*/ 1805940 h 1805940"/>
                <a:gd name="T4" fmla="*/ 0 w 1409680"/>
                <a:gd name="T5" fmla="*/ 1436370 h 1805940"/>
                <a:gd name="T6" fmla="*/ 0 w 1409680"/>
                <a:gd name="T7" fmla="*/ 0 h 1805940"/>
                <a:gd name="T8" fmla="*/ 0 60000 65536"/>
                <a:gd name="T9" fmla="*/ 0 60000 65536"/>
                <a:gd name="T10" fmla="*/ 0 60000 65536"/>
                <a:gd name="T11" fmla="*/ 0 60000 65536"/>
                <a:gd name="T12" fmla="*/ 0 w 1409680"/>
                <a:gd name="T13" fmla="*/ 0 h 1805940"/>
                <a:gd name="T14" fmla="*/ 1409680 w 1409680"/>
                <a:gd name="T15" fmla="*/ 1805940 h 1805940"/>
              </a:gdLst>
              <a:ahLst/>
              <a:cxnLst>
                <a:cxn ang="T8">
                  <a:pos x="T0" y="T1"/>
                </a:cxn>
                <a:cxn ang="T9">
                  <a:pos x="T2" y="T3"/>
                </a:cxn>
                <a:cxn ang="T10">
                  <a:pos x="T4" y="T5"/>
                </a:cxn>
                <a:cxn ang="T11">
                  <a:pos x="T6" y="T7"/>
                </a:cxn>
              </a:cxnLst>
              <a:rect l="T12" t="T13" r="T14" b="T15"/>
              <a:pathLst>
                <a:path w="1409680" h="1805940">
                  <a:moveTo>
                    <a:pt x="0" y="0"/>
                  </a:moveTo>
                  <a:cubicBezTo>
                    <a:pt x="933450" y="76200"/>
                    <a:pt x="1512570" y="1108710"/>
                    <a:pt x="1394460" y="1805940"/>
                  </a:cubicBezTo>
                  <a:lnTo>
                    <a:pt x="0" y="1436370"/>
                  </a:lnTo>
                  <a:lnTo>
                    <a:pt x="0" y="0"/>
                  </a:lnTo>
                  <a:close/>
                </a:path>
              </a:pathLst>
            </a:custGeom>
            <a:gradFill rotWithShape="1">
              <a:gsLst>
                <a:gs pos="0">
                  <a:srgbClr val="BFBFBF"/>
                </a:gs>
                <a:gs pos="100000">
                  <a:srgbClr val="F2F2F2"/>
                </a:gs>
              </a:gsLst>
              <a:lin ang="189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0" name="Freeform 27">
              <a:extLst>
                <a:ext uri="{FF2B5EF4-FFF2-40B4-BE49-F238E27FC236}">
                  <a16:creationId xmlns:a16="http://schemas.microsoft.com/office/drawing/2014/main" xmlns="" id="{DD8736A8-0E92-49D3-90F0-7D96EB199D5B}"/>
                </a:ext>
              </a:extLst>
            </p:cNvPr>
            <p:cNvSpPr>
              <a:spLocks/>
            </p:cNvSpPr>
            <p:nvPr/>
          </p:nvSpPr>
          <p:spPr bwMode="auto">
            <a:xfrm>
              <a:off x="1463861" y="2027645"/>
              <a:ext cx="848338" cy="2186940"/>
            </a:xfrm>
            <a:custGeom>
              <a:avLst/>
              <a:gdLst>
                <a:gd name="T0" fmla="*/ 848338 w 848338"/>
                <a:gd name="T1" fmla="*/ 0 h 2186940"/>
                <a:gd name="T2" fmla="*/ 6328 w 848338"/>
                <a:gd name="T3" fmla="*/ 2186940 h 2186940"/>
                <a:gd name="T4" fmla="*/ 848338 w 848338"/>
                <a:gd name="T5" fmla="*/ 1436370 h 2186940"/>
                <a:gd name="T6" fmla="*/ 848338 w 848338"/>
                <a:gd name="T7" fmla="*/ 0 h 2186940"/>
                <a:gd name="T8" fmla="*/ 0 60000 65536"/>
                <a:gd name="T9" fmla="*/ 0 60000 65536"/>
                <a:gd name="T10" fmla="*/ 0 60000 65536"/>
                <a:gd name="T11" fmla="*/ 0 60000 65536"/>
                <a:gd name="T12" fmla="*/ 0 w 848338"/>
                <a:gd name="T13" fmla="*/ 0 h 2186940"/>
                <a:gd name="T14" fmla="*/ 848338 w 848338"/>
                <a:gd name="T15" fmla="*/ 2186940 h 2186940"/>
              </a:gdLst>
              <a:ahLst/>
              <a:cxnLst>
                <a:cxn ang="T8">
                  <a:pos x="T0" y="T1"/>
                </a:cxn>
                <a:cxn ang="T9">
                  <a:pos x="T2" y="T3"/>
                </a:cxn>
                <a:cxn ang="T10">
                  <a:pos x="T4" y="T5"/>
                </a:cxn>
                <a:cxn ang="T11">
                  <a:pos x="T6" y="T7"/>
                </a:cxn>
              </a:cxnLst>
              <a:rect l="T12" t="T13" r="T14" b="T15"/>
              <a:pathLst>
                <a:path w="848338" h="2186940">
                  <a:moveTo>
                    <a:pt x="848338" y="0"/>
                  </a:moveTo>
                  <a:cubicBezTo>
                    <a:pt x="167618" y="325120"/>
                    <a:pt x="-40662" y="1469390"/>
                    <a:pt x="6328" y="2186940"/>
                  </a:cubicBezTo>
                  <a:lnTo>
                    <a:pt x="848338" y="1436370"/>
                  </a:lnTo>
                  <a:lnTo>
                    <a:pt x="848338" y="0"/>
                  </a:lnTo>
                  <a:close/>
                </a:path>
              </a:pathLst>
            </a:custGeom>
            <a:gradFill rotWithShape="1">
              <a:gsLst>
                <a:gs pos="0">
                  <a:srgbClr val="A6A6A6"/>
                </a:gs>
                <a:gs pos="100000">
                  <a:srgbClr val="F2F2F2"/>
                </a:gs>
              </a:gsLst>
              <a:lin ang="135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1" name="Freeform 28">
              <a:extLst>
                <a:ext uri="{FF2B5EF4-FFF2-40B4-BE49-F238E27FC236}">
                  <a16:creationId xmlns:a16="http://schemas.microsoft.com/office/drawing/2014/main" xmlns="" id="{240D7300-9300-4004-A4BF-65A2C9D20F86}"/>
                </a:ext>
              </a:extLst>
            </p:cNvPr>
            <p:cNvSpPr>
              <a:spLocks/>
            </p:cNvSpPr>
            <p:nvPr/>
          </p:nvSpPr>
          <p:spPr bwMode="auto">
            <a:xfrm>
              <a:off x="1470189" y="3456396"/>
              <a:ext cx="2236470" cy="897054"/>
            </a:xfrm>
            <a:custGeom>
              <a:avLst/>
              <a:gdLst>
                <a:gd name="T0" fmla="*/ 842010 w 2236470"/>
                <a:gd name="T1" fmla="*/ 0 h 897054"/>
                <a:gd name="T2" fmla="*/ 2236470 w 2236470"/>
                <a:gd name="T3" fmla="*/ 377190 h 897054"/>
                <a:gd name="T4" fmla="*/ 0 w 2236470"/>
                <a:gd name="T5" fmla="*/ 754380 h 897054"/>
                <a:gd name="T6" fmla="*/ 842010 w 2236470"/>
                <a:gd name="T7" fmla="*/ 0 h 897054"/>
                <a:gd name="T8" fmla="*/ 0 60000 65536"/>
                <a:gd name="T9" fmla="*/ 0 60000 65536"/>
                <a:gd name="T10" fmla="*/ 0 60000 65536"/>
                <a:gd name="T11" fmla="*/ 0 60000 65536"/>
                <a:gd name="T12" fmla="*/ 0 w 2236470"/>
                <a:gd name="T13" fmla="*/ 0 h 897054"/>
                <a:gd name="T14" fmla="*/ 2236470 w 2236470"/>
                <a:gd name="T15" fmla="*/ 897054 h 897054"/>
              </a:gdLst>
              <a:ahLst/>
              <a:cxnLst>
                <a:cxn ang="T8">
                  <a:pos x="T0" y="T1"/>
                </a:cxn>
                <a:cxn ang="T9">
                  <a:pos x="T2" y="T3"/>
                </a:cxn>
                <a:cxn ang="T10">
                  <a:pos x="T4" y="T5"/>
                </a:cxn>
                <a:cxn ang="T11">
                  <a:pos x="T6" y="T7"/>
                </a:cxn>
              </a:cxnLst>
              <a:rect l="T12" t="T13" r="T14" b="T15"/>
              <a:pathLst>
                <a:path w="2236470" h="897054">
                  <a:moveTo>
                    <a:pt x="842010" y="0"/>
                  </a:moveTo>
                  <a:lnTo>
                    <a:pt x="2236470" y="377190"/>
                  </a:lnTo>
                  <a:cubicBezTo>
                    <a:pt x="1849120" y="872490"/>
                    <a:pt x="863600" y="1047750"/>
                    <a:pt x="0" y="754380"/>
                  </a:cubicBezTo>
                  <a:lnTo>
                    <a:pt x="842010" y="0"/>
                  </a:lnTo>
                  <a:close/>
                </a:path>
              </a:pathLst>
            </a:custGeom>
            <a:gradFill rotWithShape="1">
              <a:gsLst>
                <a:gs pos="0">
                  <a:srgbClr val="F2F2F2"/>
                </a:gs>
                <a:gs pos="100000">
                  <a:srgbClr val="A6A6A6"/>
                </a:gs>
              </a:gsLst>
              <a:lin ang="162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2" name="Freeform 29">
              <a:extLst>
                <a:ext uri="{FF2B5EF4-FFF2-40B4-BE49-F238E27FC236}">
                  <a16:creationId xmlns:a16="http://schemas.microsoft.com/office/drawing/2014/main" xmlns="" id="{284B38CC-F108-419B-A017-1AD76DFB912F}"/>
                </a:ext>
              </a:extLst>
            </p:cNvPr>
            <p:cNvSpPr>
              <a:spLocks/>
            </p:cNvSpPr>
            <p:nvPr/>
          </p:nvSpPr>
          <p:spPr bwMode="auto">
            <a:xfrm>
              <a:off x="1606608" y="3461076"/>
              <a:ext cx="1904688" cy="747286"/>
            </a:xfrm>
            <a:custGeom>
              <a:avLst/>
              <a:gdLst>
                <a:gd name="T0" fmla="*/ 67433911 w 1562150"/>
                <a:gd name="T1" fmla="*/ 0 h 612894"/>
                <a:gd name="T2" fmla="*/ 181947047 w 1562150"/>
                <a:gd name="T3" fmla="*/ 30975593 h 612894"/>
                <a:gd name="T4" fmla="*/ 182031725 w 1562150"/>
                <a:gd name="T5" fmla="*/ 31881580 h 612894"/>
                <a:gd name="T6" fmla="*/ 5788 w 1562150"/>
                <a:gd name="T7" fmla="*/ 60739903 h 612894"/>
                <a:gd name="T8" fmla="*/ 0 w 1562150"/>
                <a:gd name="T9" fmla="*/ 60417078 h 612894"/>
                <a:gd name="T10" fmla="*/ 0 60000 65536"/>
                <a:gd name="T11" fmla="*/ 0 60000 65536"/>
                <a:gd name="T12" fmla="*/ 0 60000 65536"/>
                <a:gd name="T13" fmla="*/ 0 60000 65536"/>
                <a:gd name="T14" fmla="*/ 0 60000 65536"/>
                <a:gd name="T15" fmla="*/ 0 w 1562150"/>
                <a:gd name="T16" fmla="*/ 0 h 612894"/>
                <a:gd name="T17" fmla="*/ 1562150 w 1562150"/>
                <a:gd name="T18" fmla="*/ 612894 h 612894"/>
              </a:gdLst>
              <a:ahLst/>
              <a:cxnLst>
                <a:cxn ang="T10">
                  <a:pos x="T0" y="T1"/>
                </a:cxn>
                <a:cxn ang="T11">
                  <a:pos x="T2" y="T3"/>
                </a:cxn>
                <a:cxn ang="T12">
                  <a:pos x="T4" y="T5"/>
                </a:cxn>
                <a:cxn ang="T13">
                  <a:pos x="T6" y="T7"/>
                </a:cxn>
                <a:cxn ang="T14">
                  <a:pos x="T8" y="T9"/>
                </a:cxn>
              </a:cxnLst>
              <a:rect l="T15" t="T16" r="T17" b="T18"/>
              <a:pathLst>
                <a:path w="1562150" h="612894">
                  <a:moveTo>
                    <a:pt x="578700" y="0"/>
                  </a:moveTo>
                  <a:lnTo>
                    <a:pt x="1561425" y="265819"/>
                  </a:lnTo>
                  <a:cubicBezTo>
                    <a:pt x="1561928" y="268398"/>
                    <a:pt x="1562041" y="270995"/>
                    <a:pt x="1562150" y="273594"/>
                  </a:cubicBezTo>
                  <a:cubicBezTo>
                    <a:pt x="1129080" y="668564"/>
                    <a:pt x="482650" y="671104"/>
                    <a:pt x="50" y="521244"/>
                  </a:cubicBezTo>
                  <a:lnTo>
                    <a:pt x="0" y="518473"/>
                  </a:lnTo>
                  <a:lnTo>
                    <a:pt x="578700" y="0"/>
                  </a:lnTo>
                  <a:close/>
                </a:path>
              </a:pathLst>
            </a:custGeom>
            <a:gradFill rotWithShape="1">
              <a:gsLst>
                <a:gs pos="0">
                  <a:srgbClr val="960000"/>
                </a:gs>
                <a:gs pos="100000">
                  <a:srgbClr val="F33939"/>
                </a:gs>
              </a:gsLst>
              <a:lin ang="54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3" name="Freeform 30">
              <a:extLst>
                <a:ext uri="{FF2B5EF4-FFF2-40B4-BE49-F238E27FC236}">
                  <a16:creationId xmlns:a16="http://schemas.microsoft.com/office/drawing/2014/main" xmlns="" id="{D810D069-A96A-4903-90D5-4B3FCD67F3B3}"/>
                </a:ext>
              </a:extLst>
            </p:cNvPr>
            <p:cNvSpPr>
              <a:spLocks/>
            </p:cNvSpPr>
            <p:nvPr/>
          </p:nvSpPr>
          <p:spPr bwMode="auto">
            <a:xfrm>
              <a:off x="1604582" y="2219861"/>
              <a:ext cx="707619" cy="1877354"/>
            </a:xfrm>
            <a:custGeom>
              <a:avLst/>
              <a:gdLst>
                <a:gd name="T0" fmla="*/ 99958830 w 580361"/>
                <a:gd name="T1" fmla="*/ 0 h 1539731"/>
                <a:gd name="T2" fmla="*/ 100537401 w 580361"/>
                <a:gd name="T3" fmla="*/ 196209 h 1539731"/>
                <a:gd name="T4" fmla="*/ 100537401 w 580361"/>
                <a:gd name="T5" fmla="*/ 177670961 h 1539731"/>
                <a:gd name="T6" fmla="*/ 625514 w 580361"/>
                <a:gd name="T7" fmla="*/ 266732957 h 1539731"/>
                <a:gd name="T8" fmla="*/ 296376 w 580361"/>
                <a:gd name="T9" fmla="*/ 266647708 h 1539731"/>
                <a:gd name="T10" fmla="*/ 99958830 w 580361"/>
                <a:gd name="T11" fmla="*/ 0 h 1539731"/>
                <a:gd name="T12" fmla="*/ 0 60000 65536"/>
                <a:gd name="T13" fmla="*/ 0 60000 65536"/>
                <a:gd name="T14" fmla="*/ 0 60000 65536"/>
                <a:gd name="T15" fmla="*/ 0 60000 65536"/>
                <a:gd name="T16" fmla="*/ 0 60000 65536"/>
                <a:gd name="T17" fmla="*/ 0 60000 65536"/>
                <a:gd name="T18" fmla="*/ 0 w 580361"/>
                <a:gd name="T19" fmla="*/ 0 h 1539731"/>
                <a:gd name="T20" fmla="*/ 580361 w 580361"/>
                <a:gd name="T21" fmla="*/ 1539731 h 1539731"/>
              </a:gdLst>
              <a:ahLst/>
              <a:cxnLst>
                <a:cxn ang="T12">
                  <a:pos x="T0" y="T1"/>
                </a:cxn>
                <a:cxn ang="T13">
                  <a:pos x="T2" y="T3"/>
                </a:cxn>
                <a:cxn ang="T14">
                  <a:pos x="T4" y="T5"/>
                </a:cxn>
                <a:cxn ang="T15">
                  <a:pos x="T6" y="T7"/>
                </a:cxn>
                <a:cxn ang="T16">
                  <a:pos x="T8" y="T9"/>
                </a:cxn>
                <a:cxn ang="T17">
                  <a:pos x="T10" y="T11"/>
                </a:cxn>
              </a:cxnLst>
              <a:rect l="T18" t="T19" r="T20" b="T21"/>
              <a:pathLst>
                <a:path w="580361" h="1539731">
                  <a:moveTo>
                    <a:pt x="577021" y="0"/>
                  </a:moveTo>
                  <a:lnTo>
                    <a:pt x="580361" y="1133"/>
                  </a:lnTo>
                  <a:lnTo>
                    <a:pt x="580361" y="1025615"/>
                  </a:lnTo>
                  <a:lnTo>
                    <a:pt x="3611" y="1539731"/>
                  </a:lnTo>
                  <a:cubicBezTo>
                    <a:pt x="2959" y="1539627"/>
                    <a:pt x="2335" y="1539434"/>
                    <a:pt x="1711" y="1539240"/>
                  </a:cubicBezTo>
                  <a:cubicBezTo>
                    <a:pt x="-18609" y="863600"/>
                    <a:pt x="140141" y="400050"/>
                    <a:pt x="577021" y="0"/>
                  </a:cubicBezTo>
                  <a:close/>
                </a:path>
              </a:pathLst>
            </a:custGeom>
            <a:gradFill rotWithShape="1">
              <a:gsLst>
                <a:gs pos="0">
                  <a:srgbClr val="960000"/>
                </a:gs>
                <a:gs pos="100000">
                  <a:srgbClr val="F33939"/>
                </a:gs>
              </a:gsLst>
              <a:lin ang="135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4" name="Freeform 31">
              <a:extLst>
                <a:ext uri="{FF2B5EF4-FFF2-40B4-BE49-F238E27FC236}">
                  <a16:creationId xmlns:a16="http://schemas.microsoft.com/office/drawing/2014/main" xmlns="" id="{2997A5AE-C687-4D02-94EB-F2E0BF9530EA}"/>
                </a:ext>
              </a:extLst>
            </p:cNvPr>
            <p:cNvSpPr>
              <a:spLocks/>
            </p:cNvSpPr>
            <p:nvPr/>
          </p:nvSpPr>
          <p:spPr bwMode="auto">
            <a:xfrm>
              <a:off x="2302733" y="2219861"/>
              <a:ext cx="1208181" cy="1570707"/>
            </a:xfrm>
            <a:custGeom>
              <a:avLst/>
              <a:gdLst>
                <a:gd name="T0" fmla="*/ 515757 w 990903"/>
                <a:gd name="T1" fmla="*/ 0 h 1288231"/>
                <a:gd name="T2" fmla="*/ 115465045 w 990903"/>
                <a:gd name="T3" fmla="*/ 150115358 h 1288231"/>
                <a:gd name="T4" fmla="*/ 0 w 990903"/>
                <a:gd name="T5" fmla="*/ 119513344 h 1288231"/>
                <a:gd name="T6" fmla="*/ 0 w 990903"/>
                <a:gd name="T7" fmla="*/ 541564 h 1288231"/>
                <a:gd name="T8" fmla="*/ 515757 w 990903"/>
                <a:gd name="T9" fmla="*/ 0 h 1288231"/>
                <a:gd name="T10" fmla="*/ 0 60000 65536"/>
                <a:gd name="T11" fmla="*/ 0 60000 65536"/>
                <a:gd name="T12" fmla="*/ 0 60000 65536"/>
                <a:gd name="T13" fmla="*/ 0 60000 65536"/>
                <a:gd name="T14" fmla="*/ 0 60000 65536"/>
                <a:gd name="T15" fmla="*/ 0 w 990903"/>
                <a:gd name="T16" fmla="*/ 0 h 1288231"/>
                <a:gd name="T17" fmla="*/ 990903 w 990903"/>
                <a:gd name="T18" fmla="*/ 1288231 h 1288231"/>
              </a:gdLst>
              <a:ahLst/>
              <a:cxnLst>
                <a:cxn ang="T10">
                  <a:pos x="T0" y="T1"/>
                </a:cxn>
                <a:cxn ang="T11">
                  <a:pos x="T2" y="T3"/>
                </a:cxn>
                <a:cxn ang="T12">
                  <a:pos x="T4" y="T5"/>
                </a:cxn>
                <a:cxn ang="T13">
                  <a:pos x="T6" y="T7"/>
                </a:cxn>
                <a:cxn ang="T14">
                  <a:pos x="T8" y="T9"/>
                </a:cxn>
              </a:cxnLst>
              <a:rect l="T15" t="T16" r="T17" b="T18"/>
              <a:pathLst>
                <a:path w="990903" h="1288231">
                  <a:moveTo>
                    <a:pt x="4426" y="0"/>
                  </a:moveTo>
                  <a:cubicBezTo>
                    <a:pt x="724379" y="216746"/>
                    <a:pt x="966143" y="714334"/>
                    <a:pt x="990903" y="1288231"/>
                  </a:cubicBezTo>
                  <a:lnTo>
                    <a:pt x="0" y="1025615"/>
                  </a:lnTo>
                  <a:lnTo>
                    <a:pt x="0" y="4648"/>
                  </a:lnTo>
                  <a:cubicBezTo>
                    <a:pt x="1379" y="3005"/>
                    <a:pt x="2901" y="1503"/>
                    <a:pt x="4426" y="0"/>
                  </a:cubicBezTo>
                  <a:close/>
                </a:path>
              </a:pathLst>
            </a:custGeom>
            <a:gradFill rotWithShape="1">
              <a:gsLst>
                <a:gs pos="0">
                  <a:srgbClr val="960000"/>
                </a:gs>
                <a:gs pos="71001">
                  <a:srgbClr val="F33939"/>
                </a:gs>
                <a:gs pos="100000">
                  <a:srgbClr val="F33939"/>
                </a:gs>
              </a:gsLst>
              <a:lin ang="189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5" name="Freeform 32">
              <a:extLst>
                <a:ext uri="{FF2B5EF4-FFF2-40B4-BE49-F238E27FC236}">
                  <a16:creationId xmlns:a16="http://schemas.microsoft.com/office/drawing/2014/main" xmlns="" id="{FF60968C-C010-4DFA-849C-F4840C54FFF0}"/>
                </a:ext>
              </a:extLst>
            </p:cNvPr>
            <p:cNvSpPr>
              <a:spLocks/>
            </p:cNvSpPr>
            <p:nvPr/>
          </p:nvSpPr>
          <p:spPr bwMode="auto">
            <a:xfrm>
              <a:off x="1798849" y="3456397"/>
              <a:ext cx="1390883" cy="553248"/>
            </a:xfrm>
            <a:custGeom>
              <a:avLst/>
              <a:gdLst>
                <a:gd name="T0" fmla="*/ 35651 w 1562150"/>
                <a:gd name="T1" fmla="*/ 0 h 612894"/>
                <a:gd name="T2" fmla="*/ 96194 w 1562150"/>
                <a:gd name="T3" fmla="*/ 22773 h 612894"/>
                <a:gd name="T4" fmla="*/ 96239 w 1562150"/>
                <a:gd name="T5" fmla="*/ 23439 h 612894"/>
                <a:gd name="T6" fmla="*/ 4 w 1562150"/>
                <a:gd name="T7" fmla="*/ 44655 h 612894"/>
                <a:gd name="T8" fmla="*/ 0 w 1562150"/>
                <a:gd name="T9" fmla="*/ 44417 h 612894"/>
                <a:gd name="T10" fmla="*/ 0 60000 65536"/>
                <a:gd name="T11" fmla="*/ 0 60000 65536"/>
                <a:gd name="T12" fmla="*/ 0 60000 65536"/>
                <a:gd name="T13" fmla="*/ 0 60000 65536"/>
                <a:gd name="T14" fmla="*/ 0 60000 65536"/>
                <a:gd name="T15" fmla="*/ 0 w 1562150"/>
                <a:gd name="T16" fmla="*/ 0 h 612894"/>
                <a:gd name="T17" fmla="*/ 1562150 w 1562150"/>
                <a:gd name="T18" fmla="*/ 612894 h 612894"/>
              </a:gdLst>
              <a:ahLst/>
              <a:cxnLst>
                <a:cxn ang="T10">
                  <a:pos x="T0" y="T1"/>
                </a:cxn>
                <a:cxn ang="T11">
                  <a:pos x="T2" y="T3"/>
                </a:cxn>
                <a:cxn ang="T12">
                  <a:pos x="T4" y="T5"/>
                </a:cxn>
                <a:cxn ang="T13">
                  <a:pos x="T6" y="T7"/>
                </a:cxn>
                <a:cxn ang="T14">
                  <a:pos x="T8" y="T9"/>
                </a:cxn>
              </a:cxnLst>
              <a:rect l="T15" t="T16" r="T17" b="T18"/>
              <a:pathLst>
                <a:path w="1562150" h="612894">
                  <a:moveTo>
                    <a:pt x="578700" y="0"/>
                  </a:moveTo>
                  <a:lnTo>
                    <a:pt x="1561425" y="265819"/>
                  </a:lnTo>
                  <a:cubicBezTo>
                    <a:pt x="1561928" y="268398"/>
                    <a:pt x="1562041" y="270995"/>
                    <a:pt x="1562150" y="273594"/>
                  </a:cubicBezTo>
                  <a:cubicBezTo>
                    <a:pt x="1129080" y="668564"/>
                    <a:pt x="482650" y="671104"/>
                    <a:pt x="50" y="521244"/>
                  </a:cubicBezTo>
                  <a:lnTo>
                    <a:pt x="0" y="518473"/>
                  </a:lnTo>
                  <a:lnTo>
                    <a:pt x="578700" y="0"/>
                  </a:lnTo>
                  <a:close/>
                </a:path>
              </a:pathLst>
            </a:custGeom>
            <a:gradFill rotWithShape="1">
              <a:gsLst>
                <a:gs pos="0">
                  <a:srgbClr val="418D0D"/>
                </a:gs>
                <a:gs pos="100000">
                  <a:srgbClr val="8AD943"/>
                </a:gs>
              </a:gsLst>
              <a:lin ang="54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6" name="Freeform 33">
              <a:extLst>
                <a:ext uri="{FF2B5EF4-FFF2-40B4-BE49-F238E27FC236}">
                  <a16:creationId xmlns:a16="http://schemas.microsoft.com/office/drawing/2014/main" xmlns="" id="{BCA1A9C1-F78A-4E71-887A-752EF2A5019B}"/>
                </a:ext>
              </a:extLst>
            </p:cNvPr>
            <p:cNvSpPr>
              <a:spLocks/>
            </p:cNvSpPr>
            <p:nvPr/>
          </p:nvSpPr>
          <p:spPr bwMode="auto">
            <a:xfrm>
              <a:off x="1797369" y="2557558"/>
              <a:ext cx="516733" cy="1370922"/>
            </a:xfrm>
            <a:custGeom>
              <a:avLst/>
              <a:gdLst>
                <a:gd name="T0" fmla="*/ 28182 w 580361"/>
                <a:gd name="T1" fmla="*/ 0 h 1539731"/>
                <a:gd name="T2" fmla="*/ 28344 w 580361"/>
                <a:gd name="T3" fmla="*/ 54 h 1539731"/>
                <a:gd name="T4" fmla="*/ 28344 w 580361"/>
                <a:gd name="T5" fmla="*/ 50090 h 1539731"/>
                <a:gd name="T6" fmla="*/ 176 w 580361"/>
                <a:gd name="T7" fmla="*/ 75198 h 1539731"/>
                <a:gd name="T8" fmla="*/ 84 w 580361"/>
                <a:gd name="T9" fmla="*/ 75174 h 1539731"/>
                <a:gd name="T10" fmla="*/ 28182 w 580361"/>
                <a:gd name="T11" fmla="*/ 0 h 1539731"/>
                <a:gd name="T12" fmla="*/ 0 60000 65536"/>
                <a:gd name="T13" fmla="*/ 0 60000 65536"/>
                <a:gd name="T14" fmla="*/ 0 60000 65536"/>
                <a:gd name="T15" fmla="*/ 0 60000 65536"/>
                <a:gd name="T16" fmla="*/ 0 60000 65536"/>
                <a:gd name="T17" fmla="*/ 0 60000 65536"/>
                <a:gd name="T18" fmla="*/ 0 w 580361"/>
                <a:gd name="T19" fmla="*/ 0 h 1539731"/>
                <a:gd name="T20" fmla="*/ 580361 w 580361"/>
                <a:gd name="T21" fmla="*/ 1539731 h 1539731"/>
              </a:gdLst>
              <a:ahLst/>
              <a:cxnLst>
                <a:cxn ang="T12">
                  <a:pos x="T0" y="T1"/>
                </a:cxn>
                <a:cxn ang="T13">
                  <a:pos x="T2" y="T3"/>
                </a:cxn>
                <a:cxn ang="T14">
                  <a:pos x="T4" y="T5"/>
                </a:cxn>
                <a:cxn ang="T15">
                  <a:pos x="T6" y="T7"/>
                </a:cxn>
                <a:cxn ang="T16">
                  <a:pos x="T8" y="T9"/>
                </a:cxn>
                <a:cxn ang="T17">
                  <a:pos x="T10" y="T11"/>
                </a:cxn>
              </a:cxnLst>
              <a:rect l="T18" t="T19" r="T20" b="T21"/>
              <a:pathLst>
                <a:path w="580361" h="1539731">
                  <a:moveTo>
                    <a:pt x="577021" y="0"/>
                  </a:moveTo>
                  <a:lnTo>
                    <a:pt x="580361" y="1133"/>
                  </a:lnTo>
                  <a:lnTo>
                    <a:pt x="580361" y="1025615"/>
                  </a:lnTo>
                  <a:lnTo>
                    <a:pt x="3611" y="1539731"/>
                  </a:lnTo>
                  <a:cubicBezTo>
                    <a:pt x="2959" y="1539627"/>
                    <a:pt x="2335" y="1539434"/>
                    <a:pt x="1711" y="1539240"/>
                  </a:cubicBezTo>
                  <a:cubicBezTo>
                    <a:pt x="-18609" y="863600"/>
                    <a:pt x="140141" y="400050"/>
                    <a:pt x="577021" y="0"/>
                  </a:cubicBezTo>
                  <a:close/>
                </a:path>
              </a:pathLst>
            </a:custGeom>
            <a:gradFill rotWithShape="1">
              <a:gsLst>
                <a:gs pos="0">
                  <a:srgbClr val="418D0D"/>
                </a:gs>
                <a:gs pos="100000">
                  <a:srgbClr val="8AD943"/>
                </a:gs>
              </a:gsLst>
              <a:lin ang="135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7" name="Freeform 34">
              <a:extLst>
                <a:ext uri="{FF2B5EF4-FFF2-40B4-BE49-F238E27FC236}">
                  <a16:creationId xmlns:a16="http://schemas.microsoft.com/office/drawing/2014/main" xmlns="" id="{E1877172-5DDC-419A-8340-5931198C7162}"/>
                </a:ext>
              </a:extLst>
            </p:cNvPr>
            <p:cNvSpPr>
              <a:spLocks/>
            </p:cNvSpPr>
            <p:nvPr/>
          </p:nvSpPr>
          <p:spPr bwMode="auto">
            <a:xfrm>
              <a:off x="2307188" y="2557558"/>
              <a:ext cx="882265" cy="1146995"/>
            </a:xfrm>
            <a:custGeom>
              <a:avLst/>
              <a:gdLst>
                <a:gd name="T0" fmla="*/ 272 w 990903"/>
                <a:gd name="T1" fmla="*/ 0 h 1288231"/>
                <a:gd name="T2" fmla="*/ 61046 w 990903"/>
                <a:gd name="T3" fmla="*/ 79364 h 1288231"/>
                <a:gd name="T4" fmla="*/ 0 w 990903"/>
                <a:gd name="T5" fmla="*/ 63185 h 1288231"/>
                <a:gd name="T6" fmla="*/ 0 w 990903"/>
                <a:gd name="T7" fmla="*/ 286 h 1288231"/>
                <a:gd name="T8" fmla="*/ 272 w 990903"/>
                <a:gd name="T9" fmla="*/ 0 h 1288231"/>
                <a:gd name="T10" fmla="*/ 0 60000 65536"/>
                <a:gd name="T11" fmla="*/ 0 60000 65536"/>
                <a:gd name="T12" fmla="*/ 0 60000 65536"/>
                <a:gd name="T13" fmla="*/ 0 60000 65536"/>
                <a:gd name="T14" fmla="*/ 0 60000 65536"/>
                <a:gd name="T15" fmla="*/ 0 w 990903"/>
                <a:gd name="T16" fmla="*/ 0 h 1288231"/>
                <a:gd name="T17" fmla="*/ 990903 w 990903"/>
                <a:gd name="T18" fmla="*/ 1288231 h 1288231"/>
              </a:gdLst>
              <a:ahLst/>
              <a:cxnLst>
                <a:cxn ang="T10">
                  <a:pos x="T0" y="T1"/>
                </a:cxn>
                <a:cxn ang="T11">
                  <a:pos x="T2" y="T3"/>
                </a:cxn>
                <a:cxn ang="T12">
                  <a:pos x="T4" y="T5"/>
                </a:cxn>
                <a:cxn ang="T13">
                  <a:pos x="T6" y="T7"/>
                </a:cxn>
                <a:cxn ang="T14">
                  <a:pos x="T8" y="T9"/>
                </a:cxn>
              </a:cxnLst>
              <a:rect l="T15" t="T16" r="T17" b="T18"/>
              <a:pathLst>
                <a:path w="990903" h="1288231">
                  <a:moveTo>
                    <a:pt x="4426" y="0"/>
                  </a:moveTo>
                  <a:cubicBezTo>
                    <a:pt x="724379" y="216746"/>
                    <a:pt x="966143" y="714334"/>
                    <a:pt x="990903" y="1288231"/>
                  </a:cubicBezTo>
                  <a:lnTo>
                    <a:pt x="0" y="1025615"/>
                  </a:lnTo>
                  <a:lnTo>
                    <a:pt x="0" y="4648"/>
                  </a:lnTo>
                  <a:cubicBezTo>
                    <a:pt x="1379" y="3005"/>
                    <a:pt x="2901" y="1503"/>
                    <a:pt x="4426" y="0"/>
                  </a:cubicBezTo>
                  <a:close/>
                </a:path>
              </a:pathLst>
            </a:custGeom>
            <a:gradFill rotWithShape="1">
              <a:gsLst>
                <a:gs pos="0">
                  <a:srgbClr val="418D0D"/>
                </a:gs>
                <a:gs pos="100000">
                  <a:srgbClr val="8AD943"/>
                </a:gs>
              </a:gsLst>
              <a:lin ang="18900000" scaled="1"/>
            </a:gra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8" name="Freeform 49">
              <a:extLst>
                <a:ext uri="{FF2B5EF4-FFF2-40B4-BE49-F238E27FC236}">
                  <a16:creationId xmlns:a16="http://schemas.microsoft.com/office/drawing/2014/main" xmlns="" id="{98046AF9-6A5E-4C50-A315-125C6939DF78}"/>
                </a:ext>
              </a:extLst>
            </p:cNvPr>
            <p:cNvSpPr/>
            <p:nvPr/>
          </p:nvSpPr>
          <p:spPr>
            <a:xfrm>
              <a:off x="2024781" y="2954020"/>
              <a:ext cx="816627" cy="811120"/>
            </a:xfrm>
            <a:custGeom>
              <a:avLst/>
              <a:gdLst>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13460"/>
                <a:gd name="connsiteX1" fmla="*/ 1051560 w 1051560"/>
                <a:gd name="connsiteY1" fmla="*/ 861060 h 1013460"/>
                <a:gd name="connsiteX2" fmla="*/ 0 w 1051560"/>
                <a:gd name="connsiteY2" fmla="*/ 1013460 h 1013460"/>
                <a:gd name="connsiteX3" fmla="*/ 381000 w 1051560"/>
                <a:gd name="connsiteY3" fmla="*/ 0 h 1013460"/>
                <a:gd name="connsiteX0" fmla="*/ 381000 w 1051560"/>
                <a:gd name="connsiteY0" fmla="*/ 0 h 1058469"/>
                <a:gd name="connsiteX1" fmla="*/ 1051560 w 1051560"/>
                <a:gd name="connsiteY1" fmla="*/ 861060 h 1058469"/>
                <a:gd name="connsiteX2" fmla="*/ 0 w 1051560"/>
                <a:gd name="connsiteY2" fmla="*/ 1013460 h 1058469"/>
                <a:gd name="connsiteX3" fmla="*/ 381000 w 1051560"/>
                <a:gd name="connsiteY3" fmla="*/ 0 h 1058469"/>
                <a:gd name="connsiteX0" fmla="*/ 381000 w 1051560"/>
                <a:gd name="connsiteY0" fmla="*/ 0 h 1076081"/>
                <a:gd name="connsiteX1" fmla="*/ 1051560 w 1051560"/>
                <a:gd name="connsiteY1" fmla="*/ 861060 h 1076081"/>
                <a:gd name="connsiteX2" fmla="*/ 0 w 1051560"/>
                <a:gd name="connsiteY2" fmla="*/ 1013460 h 1076081"/>
                <a:gd name="connsiteX3" fmla="*/ 381000 w 1051560"/>
                <a:gd name="connsiteY3" fmla="*/ 0 h 1076081"/>
                <a:gd name="connsiteX0" fmla="*/ 381000 w 1051560"/>
                <a:gd name="connsiteY0" fmla="*/ 0 h 1062633"/>
                <a:gd name="connsiteX1" fmla="*/ 1051560 w 1051560"/>
                <a:gd name="connsiteY1" fmla="*/ 861060 h 1062633"/>
                <a:gd name="connsiteX2" fmla="*/ 0 w 1051560"/>
                <a:gd name="connsiteY2" fmla="*/ 1013460 h 1062633"/>
                <a:gd name="connsiteX3" fmla="*/ 381000 w 1051560"/>
                <a:gd name="connsiteY3" fmla="*/ 0 h 1062633"/>
              </a:gdLst>
              <a:ahLst/>
              <a:cxnLst>
                <a:cxn ang="0">
                  <a:pos x="connsiteX0" y="connsiteY0"/>
                </a:cxn>
                <a:cxn ang="0">
                  <a:pos x="connsiteX1" y="connsiteY1"/>
                </a:cxn>
                <a:cxn ang="0">
                  <a:pos x="connsiteX2" y="connsiteY2"/>
                </a:cxn>
                <a:cxn ang="0">
                  <a:pos x="connsiteX3" y="connsiteY3"/>
                </a:cxn>
              </a:cxnLst>
              <a:rect l="l" t="t" r="r" b="b"/>
              <a:pathLst>
                <a:path w="1051560" h="1062633">
                  <a:moveTo>
                    <a:pt x="381000" y="0"/>
                  </a:moveTo>
                  <a:cubicBezTo>
                    <a:pt x="848360" y="154940"/>
                    <a:pt x="1033780" y="500380"/>
                    <a:pt x="1051560" y="861060"/>
                  </a:cubicBezTo>
                  <a:cubicBezTo>
                    <a:pt x="840740" y="1028700"/>
                    <a:pt x="406400" y="1127760"/>
                    <a:pt x="0" y="1013460"/>
                  </a:cubicBezTo>
                  <a:cubicBezTo>
                    <a:pt x="0" y="693420"/>
                    <a:pt x="71120" y="251460"/>
                    <a:pt x="381000" y="0"/>
                  </a:cubicBezTo>
                  <a:close/>
                </a:path>
              </a:pathLst>
            </a:custGeom>
            <a:gradFill flip="none" rotWithShape="1">
              <a:gsLst>
                <a:gs pos="0">
                  <a:srgbClr val="0070C0"/>
                </a:gs>
                <a:gs pos="100000">
                  <a:srgbClr val="002060"/>
                </a:gs>
              </a:gsLst>
              <a:path path="circle">
                <a:fillToRect l="50000" t="50000" r="50000" b="50000"/>
              </a:path>
              <a:tileRect/>
            </a:gradFill>
            <a:ln w="9525" cap="flat" cmpd="sng" algn="ctr">
              <a:solidFill>
                <a:srgbClr val="002060"/>
              </a:solidFill>
              <a:prstDash val="solid"/>
            </a:ln>
            <a:effectLst>
              <a:outerShdw blurRad="190500" sx="102000" sy="102000" algn="ctr" rotWithShape="0">
                <a:prstClr val="black">
                  <a:alpha val="30000"/>
                </a:prstClr>
              </a:outerShdw>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31190" fontAlgn="auto">
                <a:spcBef>
                  <a:spcPts val="0"/>
                </a:spcBef>
                <a:spcAft>
                  <a:spcPts val="0"/>
                </a:spcAft>
                <a:defRPr/>
              </a:pPr>
              <a:endParaRPr lang="en-US" sz="1600" dirty="0">
                <a:solidFill>
                  <a:sysClr val="window" lastClr="FFFFFF"/>
                </a:solidFill>
                <a:latin typeface="Times New Roman" panose="02020603050405020304" pitchFamily="18" charset="0"/>
                <a:cs typeface="Times New Roman" panose="02020603050405020304" pitchFamily="18" charset="0"/>
              </a:endParaRPr>
            </a:p>
          </p:txBody>
        </p:sp>
      </p:grpSp>
      <p:grpSp>
        <p:nvGrpSpPr>
          <p:cNvPr id="19" name="Group 4">
            <a:extLst>
              <a:ext uri="{FF2B5EF4-FFF2-40B4-BE49-F238E27FC236}">
                <a16:creationId xmlns:a16="http://schemas.microsoft.com/office/drawing/2014/main" xmlns="" id="{B685447C-5A8C-42C4-A72B-3FFC8D57B2D2}"/>
              </a:ext>
            </a:extLst>
          </p:cNvPr>
          <p:cNvGrpSpPr>
            <a:grpSpLocks/>
          </p:cNvGrpSpPr>
          <p:nvPr/>
        </p:nvGrpSpPr>
        <p:grpSpPr bwMode="auto">
          <a:xfrm>
            <a:off x="4765674" y="4540534"/>
            <a:ext cx="692150" cy="671513"/>
            <a:chOff x="5013960" y="2980943"/>
            <a:chExt cx="457200" cy="457200"/>
          </a:xfrm>
        </p:grpSpPr>
        <p:sp>
          <p:nvSpPr>
            <p:cNvPr id="20" name="Oval 19">
              <a:extLst>
                <a:ext uri="{FF2B5EF4-FFF2-40B4-BE49-F238E27FC236}">
                  <a16:creationId xmlns:a16="http://schemas.microsoft.com/office/drawing/2014/main" xmlns="" id="{26DC4F88-E88E-4A9A-A79E-BAE6A4549EBA}"/>
                </a:ext>
              </a:extLst>
            </p:cNvPr>
            <p:cNvSpPr/>
            <p:nvPr/>
          </p:nvSpPr>
          <p:spPr>
            <a:xfrm>
              <a:off x="5013960" y="2980943"/>
              <a:ext cx="457200" cy="457200"/>
            </a:xfrm>
            <a:prstGeom prst="ellipse">
              <a:avLst/>
            </a:prstGeom>
            <a:gradFill>
              <a:gsLst>
                <a:gs pos="46000">
                  <a:srgbClr val="C00000"/>
                </a:gs>
                <a:gs pos="70000">
                  <a:srgbClr val="E30000"/>
                </a:gs>
                <a:gs pos="100000">
                  <a:srgbClr val="FF4F4F"/>
                </a:gs>
              </a:gsLst>
              <a:lin ang="5400000" scaled="1"/>
            </a:gradFill>
            <a:ln w="12700" cap="flat" cmpd="sng" algn="ctr">
              <a:solidFill>
                <a:srgbClr val="760000"/>
              </a:solidFill>
              <a:prstDash val="solid"/>
            </a:ln>
            <a:effectLst>
              <a:outerShdw blurRad="38100" dist="12700" dir="5400000" algn="t" rotWithShape="0">
                <a:prstClr val="black">
                  <a:alpha val="40000"/>
                </a:prst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xmlns="" id="{BAAA6F52-914E-46BE-94E2-548D1B0217A6}"/>
                </a:ext>
              </a:extLst>
            </p:cNvPr>
            <p:cNvSpPr/>
            <p:nvPr/>
          </p:nvSpPr>
          <p:spPr>
            <a:xfrm>
              <a:off x="5062197" y="2996075"/>
              <a:ext cx="360727" cy="316689"/>
            </a:xfrm>
            <a:prstGeom prst="ellipse">
              <a:avLst/>
            </a:prstGeom>
            <a:gradFill>
              <a:gsLst>
                <a:gs pos="0">
                  <a:sysClr val="window" lastClr="FFFFFF">
                    <a:lumMod val="100000"/>
                    <a:alpha val="90000"/>
                  </a:sysClr>
                </a:gs>
                <a:gs pos="100000">
                  <a:sysClr val="window" lastClr="FFFFFF">
                    <a:alpha val="0"/>
                  </a:sysClr>
                </a:gs>
              </a:gsLst>
              <a:lin ang="5400000" scaled="1"/>
            </a:gradFill>
            <a:ln w="12700"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grpSp>
      <p:grpSp>
        <p:nvGrpSpPr>
          <p:cNvPr id="22" name="Group 5">
            <a:extLst>
              <a:ext uri="{FF2B5EF4-FFF2-40B4-BE49-F238E27FC236}">
                <a16:creationId xmlns:a16="http://schemas.microsoft.com/office/drawing/2014/main" xmlns="" id="{40AAB34A-0BE5-4FFA-B2BC-5F10C6AD19DD}"/>
              </a:ext>
            </a:extLst>
          </p:cNvPr>
          <p:cNvGrpSpPr>
            <a:grpSpLocks/>
          </p:cNvGrpSpPr>
          <p:nvPr/>
        </p:nvGrpSpPr>
        <p:grpSpPr bwMode="auto">
          <a:xfrm>
            <a:off x="4765674" y="2114834"/>
            <a:ext cx="698500" cy="693738"/>
            <a:chOff x="5013960" y="4675629"/>
            <a:chExt cx="457200" cy="457200"/>
          </a:xfrm>
        </p:grpSpPr>
        <p:sp>
          <p:nvSpPr>
            <p:cNvPr id="23" name="Oval 22">
              <a:extLst>
                <a:ext uri="{FF2B5EF4-FFF2-40B4-BE49-F238E27FC236}">
                  <a16:creationId xmlns:a16="http://schemas.microsoft.com/office/drawing/2014/main" xmlns="" id="{F4E04F00-C1B4-47A6-B4B8-B7A71B04329B}"/>
                </a:ext>
              </a:extLst>
            </p:cNvPr>
            <p:cNvSpPr/>
            <p:nvPr/>
          </p:nvSpPr>
          <p:spPr>
            <a:xfrm>
              <a:off x="5013960" y="4675629"/>
              <a:ext cx="457200" cy="457200"/>
            </a:xfrm>
            <a:prstGeom prst="ellipse">
              <a:avLst/>
            </a:prstGeom>
            <a:gradFill>
              <a:gsLst>
                <a:gs pos="35000">
                  <a:srgbClr val="00297A"/>
                </a:gs>
                <a:gs pos="70000">
                  <a:srgbClr val="0070C0"/>
                </a:gs>
                <a:gs pos="100000">
                  <a:srgbClr val="00B0F0"/>
                </a:gs>
              </a:gsLst>
              <a:lin ang="5400000" scaled="1"/>
            </a:gradFill>
            <a:ln w="12700" cap="flat" cmpd="sng" algn="ctr">
              <a:solidFill>
                <a:srgbClr val="002060"/>
              </a:solidFill>
              <a:prstDash val="solid"/>
            </a:ln>
            <a:effectLst>
              <a:outerShdw blurRad="38100" dist="12700" dir="5400000" algn="t" rotWithShape="0">
                <a:prstClr val="black">
                  <a:alpha val="40000"/>
                </a:prst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xmlns="" id="{70BAB161-D4BA-41C7-82C4-33D37733474F}"/>
                </a:ext>
              </a:extLst>
            </p:cNvPr>
            <p:cNvSpPr/>
            <p:nvPr/>
          </p:nvSpPr>
          <p:spPr>
            <a:xfrm>
              <a:off x="5062798" y="4690276"/>
              <a:ext cx="359525" cy="317006"/>
            </a:xfrm>
            <a:prstGeom prst="ellipse">
              <a:avLst/>
            </a:prstGeom>
            <a:gradFill>
              <a:gsLst>
                <a:gs pos="0">
                  <a:sysClr val="window" lastClr="FFFFFF">
                    <a:lumMod val="100000"/>
                    <a:alpha val="90000"/>
                  </a:sysClr>
                </a:gs>
                <a:gs pos="100000">
                  <a:sysClr val="window" lastClr="FFFFFF">
                    <a:alpha val="0"/>
                  </a:sysClr>
                </a:gs>
              </a:gsLst>
              <a:lin ang="5400000" scaled="1"/>
            </a:gradFill>
            <a:ln w="12700"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grpSp>
      <p:grpSp>
        <p:nvGrpSpPr>
          <p:cNvPr id="25" name="Group 6">
            <a:extLst>
              <a:ext uri="{FF2B5EF4-FFF2-40B4-BE49-F238E27FC236}">
                <a16:creationId xmlns:a16="http://schemas.microsoft.com/office/drawing/2014/main" xmlns="" id="{F1AF16F9-67CE-4360-B686-30AB704FF697}"/>
              </a:ext>
            </a:extLst>
          </p:cNvPr>
          <p:cNvGrpSpPr>
            <a:grpSpLocks/>
          </p:cNvGrpSpPr>
          <p:nvPr/>
        </p:nvGrpSpPr>
        <p:grpSpPr bwMode="auto">
          <a:xfrm>
            <a:off x="4765674" y="3314984"/>
            <a:ext cx="692150" cy="673100"/>
            <a:chOff x="5013960" y="3828286"/>
            <a:chExt cx="457200" cy="457200"/>
          </a:xfrm>
        </p:grpSpPr>
        <p:sp>
          <p:nvSpPr>
            <p:cNvPr id="26" name="Oval 25">
              <a:extLst>
                <a:ext uri="{FF2B5EF4-FFF2-40B4-BE49-F238E27FC236}">
                  <a16:creationId xmlns:a16="http://schemas.microsoft.com/office/drawing/2014/main" xmlns="" id="{9AB6572D-8F80-46C6-9A48-94C1CB8D4658}"/>
                </a:ext>
              </a:extLst>
            </p:cNvPr>
            <p:cNvSpPr/>
            <p:nvPr/>
          </p:nvSpPr>
          <p:spPr>
            <a:xfrm>
              <a:off x="5013960" y="3828286"/>
              <a:ext cx="457200" cy="457200"/>
            </a:xfrm>
            <a:prstGeom prst="ellipse">
              <a:avLst/>
            </a:prstGeom>
            <a:gradFill>
              <a:gsLst>
                <a:gs pos="35000">
                  <a:srgbClr val="007A06"/>
                </a:gs>
                <a:gs pos="70000">
                  <a:srgbClr val="00C009"/>
                </a:gs>
                <a:gs pos="100000">
                  <a:srgbClr val="00F00B"/>
                </a:gs>
              </a:gsLst>
              <a:lin ang="5400000" scaled="1"/>
            </a:gradFill>
            <a:ln w="12700" cap="flat" cmpd="sng" algn="ctr">
              <a:solidFill>
                <a:srgbClr val="007A06"/>
              </a:solidFill>
              <a:prstDash val="solid"/>
            </a:ln>
            <a:effectLst>
              <a:outerShdw blurRad="38100" dist="12700" dir="5400000" algn="t" rotWithShape="0">
                <a:prstClr val="black">
                  <a:alpha val="40000"/>
                </a:prst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F8EAA815-BEBA-48F3-A891-BB71F32636B4}"/>
                </a:ext>
              </a:extLst>
            </p:cNvPr>
            <p:cNvSpPr/>
            <p:nvPr/>
          </p:nvSpPr>
          <p:spPr>
            <a:xfrm>
              <a:off x="5062197" y="3843382"/>
              <a:ext cx="360727" cy="317021"/>
            </a:xfrm>
            <a:prstGeom prst="ellipse">
              <a:avLst/>
            </a:prstGeom>
            <a:gradFill>
              <a:gsLst>
                <a:gs pos="0">
                  <a:sysClr val="window" lastClr="FFFFFF">
                    <a:lumMod val="100000"/>
                    <a:alpha val="90000"/>
                  </a:sysClr>
                </a:gs>
                <a:gs pos="100000">
                  <a:sysClr val="window" lastClr="FFFFFF">
                    <a:alpha val="0"/>
                  </a:sysClr>
                </a:gs>
              </a:gsLst>
              <a:lin ang="5400000" scaled="1"/>
            </a:gradFill>
            <a:ln w="12700" cap="flat" cmpd="sng" algn="ctr">
              <a:noFill/>
              <a:prstDash val="solid"/>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31190" fontAlgn="auto">
                <a:spcBef>
                  <a:spcPts val="0"/>
                </a:spcBef>
                <a:spcAft>
                  <a:spcPts val="0"/>
                </a:spcAft>
                <a:defRPr/>
              </a:pPr>
              <a:endParaRPr lang="en-US" sz="1600" kern="0" dirty="0">
                <a:solidFill>
                  <a:sysClr val="window" lastClr="FFFFFF"/>
                </a:solidFill>
                <a:latin typeface="Times New Roman" panose="02020603050405020304" pitchFamily="18" charset="0"/>
                <a:cs typeface="Times New Roman" panose="02020603050405020304" pitchFamily="18" charset="0"/>
              </a:endParaRPr>
            </a:p>
          </p:txBody>
        </p:sp>
      </p:grpSp>
      <p:sp>
        <p:nvSpPr>
          <p:cNvPr id="32" name="Rectangle 31">
            <a:extLst>
              <a:ext uri="{FF2B5EF4-FFF2-40B4-BE49-F238E27FC236}">
                <a16:creationId xmlns:a16="http://schemas.microsoft.com/office/drawing/2014/main" xmlns="" id="{2ABD6FAF-CBEB-4383-9B67-FE109368E270}"/>
              </a:ext>
            </a:extLst>
          </p:cNvPr>
          <p:cNvSpPr/>
          <p:nvPr/>
        </p:nvSpPr>
        <p:spPr>
          <a:xfrm>
            <a:off x="5702298" y="4661184"/>
            <a:ext cx="5687205" cy="546100"/>
          </a:xfrm>
          <a:prstGeom prst="rect">
            <a:avLst/>
          </a:prstGeom>
          <a:noFill/>
          <a:ln w="25400" cap="flat" cmpd="sng" algn="ctr">
            <a:noFill/>
            <a:prstDash val="solid"/>
          </a:ln>
          <a:effectLst/>
        </p:spPr>
        <p:txBody>
          <a:bodyPr lIns="83119" tIns="41559" rIns="83119" bIns="41559"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31190">
              <a:defRPr/>
            </a:pPr>
            <a:r>
              <a:rPr lang="en-US" b="1" dirty="0">
                <a:latin typeface="Times New Roman" panose="02020603050405020304" pitchFamily="18" charset="0"/>
                <a:ea typeface="Tahoma" panose="020B0604030504040204" pitchFamily="34" charset="0"/>
                <a:cs typeface="Times New Roman" panose="02020603050405020304" pitchFamily="18" charset="0"/>
              </a:rPr>
              <a:t>To Benchmark the personality trait of new joinee’s viz-a-vis the top performers of Artemis Hospitals, Gurgaon by using Big 5 Personality Test.</a:t>
            </a:r>
          </a:p>
          <a:p>
            <a:pPr defTabSz="831190" fontAlgn="auto">
              <a:spcBef>
                <a:spcPts val="0"/>
              </a:spcBef>
              <a:spcAft>
                <a:spcPts val="0"/>
              </a:spcAft>
              <a:defRPr/>
            </a:pPr>
            <a:endParaRPr lang="en-US" b="1" kern="0" dirty="0">
              <a:latin typeface="Times New Roman" panose="02020603050405020304" pitchFamily="18" charset="0"/>
              <a:ea typeface="Tahoma"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xmlns="" id="{24FCC6D8-9822-454E-A861-F995BC841275}"/>
              </a:ext>
            </a:extLst>
          </p:cNvPr>
          <p:cNvSpPr/>
          <p:nvPr/>
        </p:nvSpPr>
        <p:spPr>
          <a:xfrm>
            <a:off x="5695948" y="3551522"/>
            <a:ext cx="5695495" cy="401637"/>
          </a:xfrm>
          <a:prstGeom prst="rect">
            <a:avLst/>
          </a:prstGeom>
          <a:noFill/>
          <a:ln w="25400" cap="flat" cmpd="sng" algn="ctr">
            <a:noFill/>
            <a:prstDash val="solid"/>
          </a:ln>
          <a:effectLst/>
        </p:spPr>
        <p:txBody>
          <a:bodyPr lIns="83119" tIns="41559" rIns="83119" bIns="41559"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31190">
              <a:defRPr/>
            </a:pPr>
            <a:r>
              <a:rPr lang="en-US" b="1" dirty="0">
                <a:latin typeface="Times New Roman" panose="02020603050405020304" pitchFamily="18" charset="0"/>
                <a:ea typeface="Tahoma" panose="020B0604030504040204" pitchFamily="34" charset="0"/>
                <a:cs typeface="Times New Roman" panose="02020603050405020304" pitchFamily="18" charset="0"/>
              </a:rPr>
              <a:t>To understand the personality trait of top performers of Artemis Hospitals, Gurgaon above Senior Executive level by using Big 5 personality Test.</a:t>
            </a:r>
          </a:p>
          <a:p>
            <a:pPr defTabSz="831190" fontAlgn="auto">
              <a:spcBef>
                <a:spcPts val="0"/>
              </a:spcBef>
              <a:spcAft>
                <a:spcPts val="0"/>
              </a:spcAft>
              <a:defRPr/>
            </a:pPr>
            <a:endParaRPr lang="en-US" b="1" kern="0" dirty="0">
              <a:latin typeface="Times New Roman" panose="02020603050405020304" pitchFamily="18" charset="0"/>
              <a:ea typeface="Tahoma"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xmlns="" id="{75533D46-1AF4-45A3-8B0E-9F94385D35E8}"/>
              </a:ext>
            </a:extLst>
          </p:cNvPr>
          <p:cNvSpPr/>
          <p:nvPr/>
        </p:nvSpPr>
        <p:spPr>
          <a:xfrm>
            <a:off x="5695948" y="2256122"/>
            <a:ext cx="5695495" cy="520700"/>
          </a:xfrm>
          <a:prstGeom prst="rect">
            <a:avLst/>
          </a:prstGeom>
          <a:noFill/>
          <a:ln w="25400" cap="flat" cmpd="sng" algn="ctr">
            <a:noFill/>
            <a:prstDash val="solid"/>
          </a:ln>
          <a:effectLst/>
        </p:spPr>
        <p:txBody>
          <a:bodyPr lIns="83119" tIns="41559" rIns="83119" bIns="41559"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31190" fontAlgn="auto">
              <a:spcBef>
                <a:spcPts val="0"/>
              </a:spcBef>
              <a:spcAft>
                <a:spcPts val="0"/>
              </a:spcAft>
              <a:defRPr/>
            </a:pPr>
            <a:r>
              <a:rPr lang="en-US" b="1" dirty="0">
                <a:latin typeface="Times New Roman" panose="02020603050405020304" pitchFamily="18" charset="0"/>
                <a:ea typeface="Tahoma" panose="020B0604030504040204" pitchFamily="34" charset="0"/>
                <a:cs typeface="Times New Roman" panose="02020603050405020304" pitchFamily="18" charset="0"/>
              </a:rPr>
              <a:t>To implement Big 5 Personality Test as a part of Talent Acquisition process at Artemis Hospitals, Gurugram.</a:t>
            </a:r>
            <a:endParaRPr lang="en-US" sz="1600" b="1" kern="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7" name="Title 1">
            <a:extLst>
              <a:ext uri="{FF2B5EF4-FFF2-40B4-BE49-F238E27FC236}">
                <a16:creationId xmlns:a16="http://schemas.microsoft.com/office/drawing/2014/main" xmlns="" id="{463F465F-94C5-4F93-81E7-C43BE25786A0}"/>
              </a:ext>
            </a:extLst>
          </p:cNvPr>
          <p:cNvSpPr>
            <a:spLocks noGrp="1"/>
          </p:cNvSpPr>
          <p:nvPr>
            <p:ph type="title"/>
          </p:nvPr>
        </p:nvSpPr>
        <p:spPr>
          <a:xfrm>
            <a:off x="838200" y="329263"/>
            <a:ext cx="10515600" cy="1325563"/>
          </a:xfrm>
        </p:spPr>
        <p:txBody>
          <a:bodyPr/>
          <a:lstStyle/>
          <a:p>
            <a:pPr algn="ctr"/>
            <a:r>
              <a:rPr lang="en-IN" b="1" dirty="0">
                <a:latin typeface="Times New Roman" panose="02020603050405020304" pitchFamily="18" charset="0"/>
                <a:cs typeface="Times New Roman" panose="02020603050405020304" pitchFamily="18" charset="0"/>
              </a:rPr>
              <a:t>Objectives of the Study</a:t>
            </a:r>
          </a:p>
        </p:txBody>
      </p:sp>
      <p:pic>
        <p:nvPicPr>
          <p:cNvPr id="38" name="Picture 37">
            <a:extLst>
              <a:ext uri="{FF2B5EF4-FFF2-40B4-BE49-F238E27FC236}">
                <a16:creationId xmlns:a16="http://schemas.microsoft.com/office/drawing/2014/main" xmlns="" id="{76C89C8A-B345-4909-95D1-4636182DF9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39" name="Picture 2" descr="Artemis Hospitals: Best Hospital in Gurgaon, Delhi">
            <a:extLst>
              <a:ext uri="{FF2B5EF4-FFF2-40B4-BE49-F238E27FC236}">
                <a16:creationId xmlns:a16="http://schemas.microsoft.com/office/drawing/2014/main" xmlns="" id="{DE47BC8F-6CD8-4C7C-A6B3-D228DCE01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8615" y="113652"/>
            <a:ext cx="2349552" cy="978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9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56" presetClass="path" presetSubtype="0" accel="50000" decel="50000" fill="hold" nodeType="withEffect">
                                  <p:stCondLst>
                                    <p:cond delay="0"/>
                                  </p:stCondLst>
                                  <p:childTnLst>
                                    <p:animMotion origin="layout" path="M -0.20404 0.19583 L -1.25E-6 3.7037E-6 " pathEditMode="relative" rAng="0" ptsTypes="AA">
                                      <p:cBhvr>
                                        <p:cTn id="12" dur="1000" fill="hold"/>
                                        <p:tgtEl>
                                          <p:spTgt spid="22"/>
                                        </p:tgtEl>
                                        <p:attrNameLst>
                                          <p:attrName>ppt_x</p:attrName>
                                          <p:attrName>ppt_y</p:attrName>
                                        </p:attrNameLst>
                                      </p:cBhvr>
                                      <p:rCtr x="10195" y="-9792"/>
                                    </p:animMotion>
                                  </p:childTnLst>
                                </p:cTn>
                              </p:par>
                              <p:par>
                                <p:cTn id="13" presetID="22" presetClass="entr" presetSubtype="1" fill="hold" grpId="0" nodeType="withEffect">
                                  <p:stCondLst>
                                    <p:cond delay="50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75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63" presetClass="path" presetSubtype="0" accel="50000" decel="50000" fill="hold" nodeType="withEffect">
                                  <p:stCondLst>
                                    <p:cond delay="0"/>
                                  </p:stCondLst>
                                  <p:childTnLst>
                                    <p:animMotion origin="layout" path="M -0.20378 0.02222 L -8.33333E-7 2.59259E-6 " pathEditMode="relative" rAng="0" ptsTypes="AA">
                                      <p:cBhvr>
                                        <p:cTn id="21" dur="1000" fill="hold"/>
                                        <p:tgtEl>
                                          <p:spTgt spid="25"/>
                                        </p:tgtEl>
                                        <p:attrNameLst>
                                          <p:attrName>ppt_x</p:attrName>
                                          <p:attrName>ppt_y</p:attrName>
                                        </p:attrNameLst>
                                      </p:cBhvr>
                                      <p:rCtr x="10182" y="-1111"/>
                                    </p:animMotion>
                                  </p:childTnLst>
                                </p:cTn>
                              </p:par>
                              <p:par>
                                <p:cTn id="22" presetID="22" presetClass="entr" presetSubtype="1" fill="hold" grpId="0" nodeType="withEffect">
                                  <p:stCondLst>
                                    <p:cond delay="500"/>
                                  </p:stCondLst>
                                  <p:childTnLst>
                                    <p:set>
                                      <p:cBhvr>
                                        <p:cTn id="23" dur="1" fill="hold">
                                          <p:stCondLst>
                                            <p:cond delay="0"/>
                                          </p:stCondLst>
                                        </p:cTn>
                                        <p:tgtEl>
                                          <p:spTgt spid="33"/>
                                        </p:tgtEl>
                                        <p:attrNameLst>
                                          <p:attrName>style.visibility</p:attrName>
                                        </p:attrNameLst>
                                      </p:cBhvr>
                                      <p:to>
                                        <p:strVal val="visible"/>
                                      </p:to>
                                    </p:set>
                                    <p:animEffect transition="in" filter="wipe(up)">
                                      <p:cBhvr>
                                        <p:cTn id="24" dur="75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63" presetClass="path" presetSubtype="0" accel="50000" decel="50000" fill="hold" nodeType="withEffect">
                                  <p:stCondLst>
                                    <p:cond delay="0"/>
                                  </p:stCondLst>
                                  <p:childTnLst>
                                    <p:animMotion origin="layout" path="M -0.20378 -0.15301 L -8.33333E-7 3.7037E-7 " pathEditMode="relative" rAng="0" ptsTypes="AA">
                                      <p:cBhvr>
                                        <p:cTn id="30" dur="1000" fill="hold"/>
                                        <p:tgtEl>
                                          <p:spTgt spid="19"/>
                                        </p:tgtEl>
                                        <p:attrNameLst>
                                          <p:attrName>ppt_x</p:attrName>
                                          <p:attrName>ppt_y</p:attrName>
                                        </p:attrNameLst>
                                      </p:cBhvr>
                                      <p:rCtr x="10182" y="7639"/>
                                    </p:animMotion>
                                  </p:childTnLst>
                                </p:cTn>
                              </p:par>
                              <p:par>
                                <p:cTn id="31" presetID="22" presetClass="entr" presetSubtype="1" fill="hold" grpId="0" nodeType="withEffect">
                                  <p:stCondLst>
                                    <p:cond delay="250"/>
                                  </p:stCondLst>
                                  <p:childTnLst>
                                    <p:set>
                                      <p:cBhvr>
                                        <p:cTn id="32" dur="1" fill="hold">
                                          <p:stCondLst>
                                            <p:cond delay="0"/>
                                          </p:stCondLst>
                                        </p:cTn>
                                        <p:tgtEl>
                                          <p:spTgt spid="32"/>
                                        </p:tgtEl>
                                        <p:attrNameLst>
                                          <p:attrName>style.visibility</p:attrName>
                                        </p:attrNameLst>
                                      </p:cBhvr>
                                      <p:to>
                                        <p:strVal val="visible"/>
                                      </p:to>
                                    </p:set>
                                    <p:animEffect transition="in" filter="wipe(up)">
                                      <p:cBhvr>
                                        <p:cTn id="33"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a:xfrm>
            <a:off x="2772224" y="242060"/>
            <a:ext cx="7474172" cy="1325563"/>
          </a:xfrm>
        </p:spPr>
        <p:txBody>
          <a:bodyPr>
            <a:normAutofit/>
          </a:bodyPr>
          <a:lstStyle/>
          <a:p>
            <a:r>
              <a:rPr lang="en-IN" b="1" dirty="0">
                <a:latin typeface="Times New Roman" panose="02020603050405020304" pitchFamily="18" charset="0"/>
                <a:cs typeface="Times New Roman" panose="02020603050405020304" pitchFamily="18" charset="0"/>
              </a:rPr>
              <a:t>Methodology (1/2)</a:t>
            </a:r>
          </a:p>
        </p:txBody>
      </p:sp>
      <p:sp>
        <p:nvSpPr>
          <p:cNvPr id="13" name="Content Placeholder 2">
            <a:extLst>
              <a:ext uri="{FF2B5EF4-FFF2-40B4-BE49-F238E27FC236}">
                <a16:creationId xmlns:a16="http://schemas.microsoft.com/office/drawing/2014/main" xmlns="" id="{70665C76-273B-9A86-DBC1-54F437B85A44}"/>
              </a:ext>
            </a:extLst>
          </p:cNvPr>
          <p:cNvSpPr>
            <a:spLocks noGrp="1"/>
          </p:cNvSpPr>
          <p:nvPr>
            <p:ph idx="1"/>
          </p:nvPr>
        </p:nvSpPr>
        <p:spPr>
          <a:xfrm>
            <a:off x="393405" y="1959085"/>
            <a:ext cx="8521995" cy="4579827"/>
          </a:xfrm>
        </p:spPr>
        <p:txBody>
          <a:bodyPr anchor="ctr">
            <a:normAutofit lnSpcReduction="10000"/>
          </a:bodyPr>
          <a:lstStyle/>
          <a:p>
            <a:r>
              <a:rPr lang="en-US" sz="1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Key Research Question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While there are multiple objectives that needs to be achieved through this study, there is still one key research question which is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‘To check the effectiveness of Talent Acquisition Process of Artemis Hospitals, </a:t>
            </a:r>
            <a:r>
              <a:rPr lang="en-US" sz="1800" i="1" dirty="0" smtClean="0">
                <a:effectLst/>
                <a:latin typeface="Times New Roman" panose="02020603050405020304" pitchFamily="18" charset="0"/>
                <a:ea typeface="Calibri" panose="020F0502020204030204" pitchFamily="34" charset="0"/>
                <a:cs typeface="Times New Roman" panose="02020603050405020304" pitchFamily="18" charset="0"/>
              </a:rPr>
              <a:t>Gurugram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by implementing Big 5 Personality Test.’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Research Design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Prospective and Experimental study design</a:t>
            </a:r>
          </a:p>
          <a:p>
            <a:r>
              <a:rPr lang="en-US" sz="1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overall study was conducted over a period of 3 months from March 15, 2022 – June 15, 2022.</a:t>
            </a:r>
          </a:p>
          <a:p>
            <a:r>
              <a:rPr lang="en-US" sz="1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Study Area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study was conducted all throughout within the ambit of Artemis Hospitals, Gurugram</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b="1" dirty="0">
                <a:solidFill>
                  <a:schemeClr val="accent1"/>
                </a:solidFill>
                <a:latin typeface="Times New Roman" panose="02020603050405020304" pitchFamily="18" charset="0"/>
                <a:cs typeface="Times New Roman" panose="02020603050405020304" pitchFamily="18" charset="0"/>
              </a:rPr>
              <a:t>Scope</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scope of the study was limited to the following:</a:t>
            </a:r>
          </a:p>
          <a:p>
            <a:pPr marL="742950" marR="0" lvl="1" indent="-285750">
              <a:spcBef>
                <a:spcPts val="0"/>
              </a:spcBef>
              <a:spcAft>
                <a:spcPts val="0"/>
              </a:spcAft>
              <a:buFont typeface="Courier New" panose="02070309020205020404" pitchFamily="49" charset="0"/>
              <a:buChar char="o"/>
              <a:tabLst>
                <a:tab pos="571500" algn="l"/>
              </a:tabLst>
            </a:pPr>
            <a:r>
              <a:rPr lang="en-US" sz="1800" dirty="0">
                <a:latin typeface="Times New Roman" panose="02020603050405020304" pitchFamily="18" charset="0"/>
                <a:cs typeface="Times New Roman" panose="02020603050405020304" pitchFamily="18" charset="0"/>
              </a:rPr>
              <a:t>Selected permanent employees </a:t>
            </a:r>
            <a:r>
              <a:rPr lang="en-US" sz="1800" dirty="0" smtClean="0">
                <a:latin typeface="Times New Roman" panose="02020603050405020304" pitchFamily="18" charset="0"/>
                <a:cs typeface="Times New Roman" panose="02020603050405020304" pitchFamily="18" charset="0"/>
              </a:rPr>
              <a:t>including Paramedical and administration staff (Performers </a:t>
            </a:r>
            <a:r>
              <a:rPr lang="en-US" sz="1800" dirty="0">
                <a:latin typeface="Times New Roman" panose="02020603050405020304" pitchFamily="18" charset="0"/>
                <a:cs typeface="Times New Roman" panose="02020603050405020304" pitchFamily="18" charset="0"/>
              </a:rPr>
              <a:t>who received Top 2 ratings in the performance appraisal process) above Senior Executive </a:t>
            </a:r>
            <a:r>
              <a:rPr lang="en-US" sz="1800" dirty="0" smtClean="0">
                <a:latin typeface="Times New Roman" panose="02020603050405020304" pitchFamily="18" charset="0"/>
                <a:cs typeface="Times New Roman" panose="02020603050405020304" pitchFamily="18" charset="0"/>
              </a:rPr>
              <a:t>Level </a:t>
            </a:r>
            <a:endParaRPr lang="en-US" sz="1800" dirty="0">
              <a:latin typeface="Times New Roman" panose="02020603050405020304" pitchFamily="18" charset="0"/>
              <a:cs typeface="Times New Roman" panose="02020603050405020304" pitchFamily="18" charset="0"/>
            </a:endParaRPr>
          </a:p>
          <a:p>
            <a:pPr marL="742950" marR="0" lvl="1" indent="-285750">
              <a:spcBef>
                <a:spcPts val="0"/>
              </a:spcBef>
              <a:spcAft>
                <a:spcPts val="1000"/>
              </a:spcAft>
              <a:buFont typeface="Courier New" panose="02070309020205020404" pitchFamily="49" charset="0"/>
              <a:buChar char="o"/>
              <a:tabLst>
                <a:tab pos="571500" algn="l"/>
              </a:tabLst>
            </a:pPr>
            <a:r>
              <a:rPr lang="en-US" sz="1800" dirty="0">
                <a:latin typeface="Times New Roman" panose="02020603050405020304" pitchFamily="18" charset="0"/>
                <a:cs typeface="Times New Roman" panose="02020603050405020304" pitchFamily="18" charset="0"/>
              </a:rPr>
              <a:t>New joinee’s at Artemis Hospitals during effective </a:t>
            </a:r>
            <a:r>
              <a:rPr lang="en-US" sz="1800" dirty="0" smtClean="0">
                <a:latin typeface="Times New Roman" panose="02020603050405020304" pitchFamily="18" charset="0"/>
                <a:cs typeface="Times New Roman" panose="02020603050405020304" pitchFamily="18" charset="0"/>
              </a:rPr>
              <a:t>1</a:t>
            </a:r>
            <a:r>
              <a:rPr lang="en-US" sz="1800" baseline="30000" dirty="0" smtClean="0">
                <a:latin typeface="Times New Roman" panose="02020603050405020304" pitchFamily="18" charset="0"/>
                <a:cs typeface="Times New Roman" panose="02020603050405020304" pitchFamily="18" charset="0"/>
              </a:rPr>
              <a:t>st</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June </a:t>
            </a:r>
            <a:r>
              <a:rPr lang="en-US" sz="1800" dirty="0" smtClean="0">
                <a:latin typeface="Times New Roman" panose="02020603050405020304" pitchFamily="18" charset="0"/>
                <a:cs typeface="Times New Roman" panose="02020603050405020304" pitchFamily="18" charset="0"/>
              </a:rPr>
              <a:t>2022 in paramedical &amp; Admin Department</a:t>
            </a:r>
            <a:endParaRPr lang="en-US" sz="1800" dirty="0">
              <a:latin typeface="Times New Roman" panose="02020603050405020304" pitchFamily="18" charset="0"/>
              <a:cs typeface="Times New Roman" panose="02020603050405020304" pitchFamily="18" charset="0"/>
            </a:endParaRPr>
          </a:p>
          <a:p>
            <a:pPr>
              <a:spcBef>
                <a:spcPts val="0"/>
              </a:spcBef>
              <a:spcAft>
                <a:spcPts val="1000"/>
              </a:spcAft>
              <a:tabLst>
                <a:tab pos="571500" algn="l"/>
              </a:tabLst>
            </a:pPr>
            <a:r>
              <a:rPr lang="en-US" sz="18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Data Collection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Primary Data with questionnaire </a:t>
            </a:r>
          </a:p>
          <a:p>
            <a:pPr marL="285750" indent="-285750">
              <a:spcBef>
                <a:spcPts val="0"/>
              </a:spcBef>
              <a:spcAft>
                <a:spcPts val="1000"/>
              </a:spcAft>
              <a:buFont typeface="Courier New" panose="02070309020205020404" pitchFamily="49" charset="0"/>
              <a:buChar char="o"/>
              <a:tabLst>
                <a:tab pos="571500" algn="l"/>
              </a:tabLst>
            </a:pPr>
            <a:endParaRPr lang="en-US" sz="1800" dirty="0">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915400" y="2358913"/>
            <a:ext cx="2140172" cy="2140172"/>
          </a:xfrm>
          <a:prstGeom prst="ellipse">
            <a:avLst/>
          </a:prstGeom>
          <a:solidFill>
            <a:srgbClr val="FFFFFF"/>
          </a:solidFill>
          <a:ln w="22225">
            <a:solidFill>
              <a:srgbClr val="AA97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Artemis Hospitals: Best Hospital in Gurgaon, Delhi">
            <a:extLst>
              <a:ext uri="{FF2B5EF4-FFF2-40B4-BE49-F238E27FC236}">
                <a16:creationId xmlns:a16="http://schemas.microsoft.com/office/drawing/2014/main" xmlns="" id="{B7741860-41F4-40F6-9E4B-2447FAF9FAF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62006" y="183000"/>
            <a:ext cx="1462088" cy="60920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a:xfrm>
            <a:off x="10341428" y="6356350"/>
            <a:ext cx="1012371" cy="365125"/>
          </a:xfrm>
          <a:prstGeom prst="ellipse">
            <a:avLst/>
          </a:prstGeom>
        </p:spPr>
        <p:txBody>
          <a:bodyPr>
            <a:normAutofit fontScale="92500" lnSpcReduction="10000"/>
          </a:bodyPr>
          <a:lstStyle/>
          <a:p>
            <a:pPr>
              <a:lnSpc>
                <a:spcPct val="90000"/>
              </a:lnSpc>
              <a:spcAft>
                <a:spcPts val="600"/>
              </a:spcAft>
            </a:pPr>
            <a:fld id="{26AD20E6-394B-4DF0-96A5-9647FF39C943}" type="slidenum">
              <a:rPr lang="en-IN" sz="1400">
                <a:solidFill>
                  <a:srgbClr val="FFFFFF"/>
                </a:solidFill>
              </a:rPr>
              <a:pPr>
                <a:lnSpc>
                  <a:spcPct val="90000"/>
                </a:lnSpc>
                <a:spcAft>
                  <a:spcPts val="600"/>
                </a:spcAft>
              </a:pPr>
              <a:t>8</a:t>
            </a:fld>
            <a:endParaRPr lang="en-IN" sz="1400">
              <a:solidFill>
                <a:srgbClr val="FFFFFF"/>
              </a:solidFill>
            </a:endParaRPr>
          </a:p>
        </p:txBody>
      </p:sp>
      <p:pic>
        <p:nvPicPr>
          <p:cNvPr id="8" name="Picture 7">
            <a:extLst>
              <a:ext uri="{FF2B5EF4-FFF2-40B4-BE49-F238E27FC236}">
                <a16:creationId xmlns:a16="http://schemas.microsoft.com/office/drawing/2014/main" xmlns="" id="{F1F4AD28-D9D4-4B3D-8504-D8E4838AC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026" name="Picture 2" descr="Test Types - Evalground">
            <a:extLst>
              <a:ext uri="{FF2B5EF4-FFF2-40B4-BE49-F238E27FC236}">
                <a16:creationId xmlns:a16="http://schemas.microsoft.com/office/drawing/2014/main" xmlns="" id="{1F884AB5-0BC4-4D26-8FC0-B91E051C35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07" b="17662"/>
          <a:stretch/>
        </p:blipFill>
        <p:spPr bwMode="auto">
          <a:xfrm>
            <a:off x="9306090" y="2784281"/>
            <a:ext cx="1347999" cy="139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a:xfrm>
            <a:off x="2772224" y="242060"/>
            <a:ext cx="7474172" cy="1325563"/>
          </a:xfrm>
        </p:spPr>
        <p:txBody>
          <a:bodyPr>
            <a:normAutofit/>
          </a:bodyPr>
          <a:lstStyle/>
          <a:p>
            <a:r>
              <a:rPr lang="en-IN" b="1" dirty="0">
                <a:latin typeface="Times New Roman" panose="02020603050405020304" pitchFamily="18" charset="0"/>
                <a:cs typeface="Times New Roman" panose="02020603050405020304" pitchFamily="18" charset="0"/>
              </a:rPr>
              <a:t>Methodology (2/2)</a:t>
            </a:r>
          </a:p>
        </p:txBody>
      </p:sp>
      <p:sp>
        <p:nvSpPr>
          <p:cNvPr id="21" name="Rectangle 20">
            <a:extLst>
              <a:ext uri="{FF2B5EF4-FFF2-40B4-BE49-F238E27FC236}">
                <a16:creationId xmlns:a16="http://schemas.microsoft.com/office/drawing/2014/main" xmlns=""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xmlns=""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915400" y="2358913"/>
            <a:ext cx="2140172" cy="2140172"/>
          </a:xfrm>
          <a:prstGeom prst="ellipse">
            <a:avLst/>
          </a:prstGeom>
          <a:solidFill>
            <a:srgbClr val="FFFFFF"/>
          </a:solidFill>
          <a:ln w="22225">
            <a:solidFill>
              <a:srgbClr val="AA97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2" descr="Artemis Hospitals: Best Hospital in Gurgaon, Delhi">
            <a:extLst>
              <a:ext uri="{FF2B5EF4-FFF2-40B4-BE49-F238E27FC236}">
                <a16:creationId xmlns:a16="http://schemas.microsoft.com/office/drawing/2014/main" xmlns="" id="{B7741860-41F4-40F6-9E4B-2447FAF9FA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62006" y="183000"/>
            <a:ext cx="1462088" cy="60920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a:xfrm>
            <a:off x="10341428" y="6356350"/>
            <a:ext cx="1012371" cy="365125"/>
          </a:xfrm>
          <a:prstGeom prst="ellipse">
            <a:avLst/>
          </a:prstGeom>
        </p:spPr>
        <p:txBody>
          <a:bodyPr>
            <a:normAutofit fontScale="92500" lnSpcReduction="10000"/>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6AD20E6-394B-4DF0-96A5-9647FF39C943}" type="slidenum">
              <a:rPr kumimoji="0" lang="en-IN" sz="14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9</a:t>
            </a:fld>
            <a:endParaRPr kumimoji="0" lang="en-IN"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F1F4AD28-D9D4-4B3D-8504-D8E4838AC2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63" y="113652"/>
            <a:ext cx="1441581" cy="678551"/>
          </a:xfrm>
          <a:prstGeom prst="rect">
            <a:avLst/>
          </a:prstGeom>
        </p:spPr>
      </p:pic>
      <p:pic>
        <p:nvPicPr>
          <p:cNvPr id="1026" name="Picture 2" descr="Test Types - Evalground">
            <a:extLst>
              <a:ext uri="{FF2B5EF4-FFF2-40B4-BE49-F238E27FC236}">
                <a16:creationId xmlns:a16="http://schemas.microsoft.com/office/drawing/2014/main" xmlns="" id="{1F884AB5-0BC4-4D26-8FC0-B91E051C35C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07" b="17662"/>
          <a:stretch/>
        </p:blipFill>
        <p:spPr bwMode="auto">
          <a:xfrm>
            <a:off x="9306090" y="2784281"/>
            <a:ext cx="1347999" cy="1397301"/>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xmlns="" id="{AA4FD6AC-295D-48C9-BE27-A8F31299225F}"/>
              </a:ext>
            </a:extLst>
          </p:cNvPr>
          <p:cNvSpPr>
            <a:spLocks noGrp="1"/>
          </p:cNvSpPr>
          <p:nvPr>
            <p:ph idx="1"/>
          </p:nvPr>
        </p:nvSpPr>
        <p:spPr>
          <a:xfrm>
            <a:off x="381001" y="1485901"/>
            <a:ext cx="8534400" cy="5053012"/>
          </a:xfrm>
        </p:spPr>
        <p:txBody>
          <a:bodyPr anchor="ctr">
            <a:normAutofit fontScale="85000" lnSpcReduction="20000"/>
          </a:bodyPr>
          <a:lstStyle/>
          <a:p>
            <a:pPr>
              <a:lnSpc>
                <a:spcPct val="115000"/>
              </a:lnSpc>
              <a:spcBef>
                <a:spcPts val="0"/>
              </a:spcBef>
              <a:tabLst>
                <a:tab pos="571500" algn="l"/>
              </a:tabLst>
            </a:pPr>
            <a:r>
              <a:rPr lang="en-US" sz="24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Sample Size</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p>
          <a:p>
            <a:pPr marL="742950" marR="0" lvl="1" indent="-285750">
              <a:lnSpc>
                <a:spcPct val="115000"/>
              </a:lnSpc>
              <a:spcBef>
                <a:spcPts val="0"/>
              </a:spcBef>
              <a:spcAft>
                <a:spcPts val="0"/>
              </a:spcAft>
              <a:buFont typeface="Courier New" panose="02070309020205020404" pitchFamily="49" charset="0"/>
              <a:buChar char="o"/>
              <a:tabLst>
                <a:tab pos="571500" algn="l"/>
              </a:tabLst>
            </a:pPr>
            <a:r>
              <a:rPr lang="en-US" dirty="0">
                <a:effectLst/>
                <a:latin typeface="Times New Roman" panose="02020603050405020304" pitchFamily="18" charset="0"/>
                <a:ea typeface="Calibri" panose="020F0502020204030204" pitchFamily="34" charset="0"/>
                <a:cs typeface="Times New Roman" panose="02020603050405020304" pitchFamily="18" charset="0"/>
              </a:rPr>
              <a:t>100+ </a:t>
            </a:r>
            <a:r>
              <a:rPr lang="en-US" dirty="0" smtClean="0">
                <a:latin typeface="Times New Roman" panose="02020603050405020304" pitchFamily="18" charset="0"/>
                <a:ea typeface="Calibri" panose="020F0502020204030204" pitchFamily="34" charset="0"/>
                <a:cs typeface="Times New Roman" panose="02020603050405020304" pitchFamily="18" charset="0"/>
              </a:rPr>
              <a:t>Selected</a:t>
            </a: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effectLst/>
                <a:latin typeface="Times New Roman" panose="02020603050405020304" pitchFamily="18" charset="0"/>
                <a:ea typeface="Calibri" panose="020F0502020204030204" pitchFamily="34" charset="0"/>
                <a:cs typeface="Times New Roman" panose="02020603050405020304" pitchFamily="18" charset="0"/>
              </a:rPr>
              <a:t>Employees of Artemis Hospitals</a:t>
            </a:r>
          </a:p>
          <a:p>
            <a:pPr marL="742950" marR="0" lvl="1" indent="-285750">
              <a:lnSpc>
                <a:spcPct val="115000"/>
              </a:lnSpc>
              <a:spcBef>
                <a:spcPts val="0"/>
              </a:spcBef>
              <a:spcAft>
                <a:spcPts val="1000"/>
              </a:spcAft>
              <a:buFont typeface="Courier New" panose="02070309020205020404" pitchFamily="49" charset="0"/>
              <a:buChar char="o"/>
              <a:tabLst>
                <a:tab pos="571500" algn="l"/>
              </a:tabLst>
            </a:pPr>
            <a:r>
              <a:rPr lang="en-US" dirty="0">
                <a:effectLst/>
                <a:latin typeface="Times New Roman" panose="02020603050405020304" pitchFamily="18" charset="0"/>
                <a:ea typeface="Calibri" panose="020F0502020204030204" pitchFamily="34" charset="0"/>
                <a:cs typeface="Times New Roman" panose="02020603050405020304" pitchFamily="18" charset="0"/>
              </a:rPr>
              <a:t>25+ new joinee’s who joined Artemis Hospitals post 1</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US" dirty="0">
                <a:effectLst/>
                <a:latin typeface="Times New Roman" panose="02020603050405020304" pitchFamily="18" charset="0"/>
                <a:ea typeface="Calibri" panose="020F0502020204030204" pitchFamily="34" charset="0"/>
                <a:cs typeface="Times New Roman" panose="02020603050405020304" pitchFamily="18" charset="0"/>
              </a:rPr>
              <a:t> June </a:t>
            </a: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2022</a:t>
            </a:r>
          </a:p>
          <a:p>
            <a:pPr marL="742950" marR="0" lvl="1" indent="-285750">
              <a:lnSpc>
                <a:spcPct val="115000"/>
              </a:lnSpc>
              <a:spcBef>
                <a:spcPts val="0"/>
              </a:spcBef>
              <a:spcAft>
                <a:spcPts val="1000"/>
              </a:spcAft>
              <a:buFont typeface="Courier New" panose="02070309020205020404" pitchFamily="49" charset="0"/>
              <a:buChar char="o"/>
              <a:tabLst>
                <a:tab pos="571500" algn="l"/>
              </a:tabLs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part of Annual Performance Assessment Review at Artemis Hospitals, Gurugram, each employee is rated out of 5 point scale namely Needs Improvement, Meets Expectation, Average +, Good and Excellent (from lowest to highest) based on his/her annual performance. This survey has pulled out employees who have received top 2 ratings i.e. either ‘Good’ or ‘Excellent’ from work level ‘Senior Executive’ and above. Survey was sent out to only to employees meeting these criteria.  Around 100 employees have undertaken the survey. </a:t>
            </a: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Bef>
                <a:spcPts val="0"/>
              </a:spcBef>
              <a:spcAft>
                <a:spcPts val="1000"/>
              </a:spcAft>
              <a:tabLst>
                <a:tab pos="571500" algn="l"/>
              </a:tabLst>
            </a:pPr>
            <a:r>
              <a:rPr lang="en-US" sz="24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Research Instrument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Big 5 personality tools assessment questionnaire.</a:t>
            </a:r>
          </a:p>
          <a:p>
            <a:pPr>
              <a:lnSpc>
                <a:spcPct val="115000"/>
              </a:lnSpc>
              <a:spcBef>
                <a:spcPts val="0"/>
              </a:spcBef>
              <a:spcAft>
                <a:spcPts val="1000"/>
              </a:spcAft>
              <a:tabLst>
                <a:tab pos="571500" algn="l"/>
              </a:tabLst>
            </a:pPr>
            <a:r>
              <a:rPr lang="en-US" sz="2400" b="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Data Analysis</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Big 5 personality test has a score calculation which shall be used for analysis. The scores of each parameter which is undertaken by an individual is calculated by using Big 5 personality Assessment Question</a:t>
            </a:r>
          </a:p>
          <a:p>
            <a:pPr>
              <a:lnSpc>
                <a:spcPct val="115000"/>
              </a:lnSpc>
              <a:spcBef>
                <a:spcPts val="0"/>
              </a:spcBef>
              <a:spcAft>
                <a:spcPts val="1000"/>
              </a:spcAft>
              <a:tabLst>
                <a:tab pos="571500" algn="l"/>
              </a:tabLst>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89003888"/>
              </p:ext>
            </p:extLst>
          </p:nvPr>
        </p:nvGraphicFramePr>
        <p:xfrm>
          <a:off x="8010525" y="5937250"/>
          <a:ext cx="914400" cy="792163"/>
        </p:xfrm>
        <a:graphic>
          <a:graphicData uri="http://schemas.openxmlformats.org/presentationml/2006/ole">
            <mc:AlternateContent xmlns:mc="http://schemas.openxmlformats.org/markup-compatibility/2006">
              <mc:Choice xmlns:v="urn:schemas-microsoft-com:vml" Requires="v">
                <p:oleObj spid="_x0000_s1052" name="Document" showAsIcon="1" r:id="rId7" imgW="914400" imgH="792360" progId="Word.Document.12">
                  <p:embed/>
                </p:oleObj>
              </mc:Choice>
              <mc:Fallback>
                <p:oleObj name="Document" showAsIcon="1" r:id="rId7" imgW="914400" imgH="792360" progId="Word.Document.12">
                  <p:embed/>
                  <p:pic>
                    <p:nvPicPr>
                      <p:cNvPr id="0" name=""/>
                      <p:cNvPicPr/>
                      <p:nvPr/>
                    </p:nvPicPr>
                    <p:blipFill>
                      <a:blip r:embed="rId8"/>
                      <a:stretch>
                        <a:fillRect/>
                      </a:stretch>
                    </p:blipFill>
                    <p:spPr>
                      <a:xfrm>
                        <a:off x="8010525" y="5937250"/>
                        <a:ext cx="914400" cy="792163"/>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28358213"/>
              </p:ext>
            </p:extLst>
          </p:nvPr>
        </p:nvGraphicFramePr>
        <p:xfrm>
          <a:off x="8848890" y="5861050"/>
          <a:ext cx="914400" cy="792163"/>
        </p:xfrm>
        <a:graphic>
          <a:graphicData uri="http://schemas.openxmlformats.org/presentationml/2006/ole">
            <mc:AlternateContent xmlns:mc="http://schemas.openxmlformats.org/markup-compatibility/2006">
              <mc:Choice xmlns:v="urn:schemas-microsoft-com:vml" Requires="v">
                <p:oleObj spid="_x0000_s1053" name="Document" showAsIcon="1" r:id="rId10" imgW="914400" imgH="792360" progId="Word.Document.12">
                  <p:embed/>
                </p:oleObj>
              </mc:Choice>
              <mc:Fallback>
                <p:oleObj name="Document" showAsIcon="1" r:id="rId10" imgW="914400" imgH="792360" progId="Word.Document.12">
                  <p:embed/>
                  <p:pic>
                    <p:nvPicPr>
                      <p:cNvPr id="0" name=""/>
                      <p:cNvPicPr/>
                      <p:nvPr/>
                    </p:nvPicPr>
                    <p:blipFill>
                      <a:blip r:embed="rId11"/>
                      <a:stretch>
                        <a:fillRect/>
                      </a:stretch>
                    </p:blipFill>
                    <p:spPr>
                      <a:xfrm>
                        <a:off x="8848890" y="5861050"/>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095464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TotalTime>
  <Words>1873</Words>
  <Application>Microsoft Office PowerPoint</Application>
  <PresentationFormat>Custom</PresentationFormat>
  <Paragraphs>213</Paragraphs>
  <Slides>21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Document</vt:lpstr>
      <vt:lpstr>PowerPoint Presentation</vt:lpstr>
      <vt:lpstr>Screenshot of Approval</vt:lpstr>
      <vt:lpstr>Introduction (1/3)</vt:lpstr>
      <vt:lpstr>Review of Literature (2/3)</vt:lpstr>
      <vt:lpstr>Big 5 Personality Test</vt:lpstr>
      <vt:lpstr>Introduction (3/3)</vt:lpstr>
      <vt:lpstr>Objectives of the Study</vt:lpstr>
      <vt:lpstr>Methodology (1/2)</vt:lpstr>
      <vt:lpstr>Methodology (2/2)</vt:lpstr>
      <vt:lpstr>Results (1/3)</vt:lpstr>
      <vt:lpstr>Results (2/3)</vt:lpstr>
      <vt:lpstr>Results (3/3)</vt:lpstr>
      <vt:lpstr>Discussion (1/2)</vt:lpstr>
      <vt:lpstr>Discussion (2/2)</vt:lpstr>
      <vt:lpstr>Limitations of the Study</vt:lpstr>
      <vt:lpstr>Conclusion</vt:lpstr>
      <vt:lpstr>References</vt:lpstr>
      <vt:lpstr>PowerPoint Presentation</vt:lpstr>
      <vt:lpstr>Suggestions to the Organization where the Study was Conducted </vt:lpstr>
      <vt:lpstr>Dissertation Experiences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Admin</cp:lastModifiedBy>
  <cp:revision>69</cp:revision>
  <dcterms:created xsi:type="dcterms:W3CDTF">2022-05-20T15:11:38Z</dcterms:created>
  <dcterms:modified xsi:type="dcterms:W3CDTF">2022-06-22T04:37:58Z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5044c0-b6aa-4b2b-834d-65c9ef8bb134_Enabled">
    <vt:lpwstr>true</vt:lpwstr>
  </property>
  <property fmtid="{D5CDD505-2E9C-101B-9397-08002B2CF9AE}" pid="3" name="MSIP_Label_f45044c0-b6aa-4b2b-834d-65c9ef8bb134_SetDate">
    <vt:lpwstr>2022-06-12T17:22:34Z</vt:lpwstr>
  </property>
  <property fmtid="{D5CDD505-2E9C-101B-9397-08002B2CF9AE}" pid="4" name="MSIP_Label_f45044c0-b6aa-4b2b-834d-65c9ef8bb134_Method">
    <vt:lpwstr>Standard</vt:lpwstr>
  </property>
  <property fmtid="{D5CDD505-2E9C-101B-9397-08002B2CF9AE}" pid="5" name="MSIP_Label_f45044c0-b6aa-4b2b-834d-65c9ef8bb134_Name">
    <vt:lpwstr>f45044c0-b6aa-4b2b-834d-65c9ef8bb134</vt:lpwstr>
  </property>
  <property fmtid="{D5CDD505-2E9C-101B-9397-08002B2CF9AE}" pid="6" name="MSIP_Label_f45044c0-b6aa-4b2b-834d-65c9ef8bb134_SiteId">
    <vt:lpwstr>62a9c2c8-8b09-43be-a7fb-9a87875714a9</vt:lpwstr>
  </property>
  <property fmtid="{D5CDD505-2E9C-101B-9397-08002B2CF9AE}" pid="7" name="MSIP_Label_f45044c0-b6aa-4b2b-834d-65c9ef8bb134_ActionId">
    <vt:lpwstr>dac29cd6-4477-40d6-ae0a-af7e5a927cd5</vt:lpwstr>
  </property>
  <property fmtid="{D5CDD505-2E9C-101B-9397-08002B2CF9AE}" pid="8" name="MSIP_Label_f45044c0-b6aa-4b2b-834d-65c9ef8bb134_ContentBits">
    <vt:lpwstr>0</vt:lpwstr>
  </property>
</Properties>
</file>