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72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C790F-3815-418C-A8C7-D25A53EAF189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8A80B-C0CC-4F92-987A-EDB156AE39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8A80B-C0CC-4F92-987A-EDB156AE39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CAA70-55AB-42C9-A35E-CA257011121D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F24EA-A88A-4A01-A120-EECFCEA3D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Challenges in Perpetual Application of </a:t>
            </a:r>
            <a:b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Accreditation Standards at a Tertiary Care Hospital, with Special Reference to Medical Care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>
            <a:normAutofit fontScale="62500" lnSpcReduction="20000"/>
          </a:bodyPr>
          <a:lstStyle/>
          <a:p>
            <a:r>
              <a:rPr lang="en-US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Priyanka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Thakre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 the Guidance of 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A. K.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Khokhar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391400" cy="98488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Observation of Employees on Compliance to Hospital Policies and SOPs Applicable on Assessment of Patient</a:t>
            </a: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2209802"/>
          <a:ext cx="6705600" cy="2800283"/>
        </p:xfrm>
        <a:graphic>
          <a:graphicData uri="http://schemas.openxmlformats.org/drawingml/2006/table">
            <a:tbl>
              <a:tblPr/>
              <a:tblGrid>
                <a:gridCol w="263922"/>
                <a:gridCol w="469196"/>
                <a:gridCol w="716828"/>
                <a:gridCol w="404030"/>
                <a:gridCol w="404030"/>
                <a:gridCol w="364931"/>
                <a:gridCol w="459421"/>
                <a:gridCol w="495264"/>
                <a:gridCol w="364931"/>
                <a:gridCol w="390997"/>
                <a:gridCol w="612562"/>
                <a:gridCol w="417064"/>
                <a:gridCol w="560430"/>
                <a:gridCol w="781994"/>
              </a:tblGrid>
              <a:tr h="55581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Chap.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Standard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IPD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CATH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CASUALTY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ICU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B.B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IMAGING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M.S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 % non-compliance to AOP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65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5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11.40%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AOP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AOP.1.2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AOP.5.7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√-4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AOP.6.3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85800"/>
            <a:ext cx="74676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u="sng" dirty="0" smtClean="0"/>
              <a:t>Observation of Employees On Compliance to hospital Policies and SOPs  Applicable to Anaesthesia &amp; Surgical Care</a:t>
            </a:r>
            <a:endParaRPr lang="en-US" sz="2000" b="1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2660941"/>
          <a:ext cx="6096001" cy="2241890"/>
        </p:xfrm>
        <a:graphic>
          <a:graphicData uri="http://schemas.openxmlformats.org/drawingml/2006/table">
            <a:tbl>
              <a:tblPr/>
              <a:tblGrid>
                <a:gridCol w="239930"/>
                <a:gridCol w="426542"/>
                <a:gridCol w="651662"/>
                <a:gridCol w="367300"/>
                <a:gridCol w="367300"/>
                <a:gridCol w="331755"/>
                <a:gridCol w="417656"/>
                <a:gridCol w="450240"/>
                <a:gridCol w="331755"/>
                <a:gridCol w="355452"/>
                <a:gridCol w="556875"/>
                <a:gridCol w="379149"/>
                <a:gridCol w="509481"/>
                <a:gridCol w="710904"/>
              </a:tblGrid>
              <a:tr h="3975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Chap.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Standard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IPD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CATH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CASUALTY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ICU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B.B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IMAGING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M.S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 % of non-compliance to ASC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87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783"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4.20%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ASC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ASC.3.3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ASC.4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ASC.5.1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8382000" cy="1107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Observation of Employees On Compliance to hospital Policies &amp; SOPs Applicable On Medication Management &amp; Use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2" y="2514600"/>
          <a:ext cx="7086599" cy="2209799"/>
        </p:xfrm>
        <a:graphic>
          <a:graphicData uri="http://schemas.openxmlformats.org/drawingml/2006/table">
            <a:tbl>
              <a:tblPr/>
              <a:tblGrid>
                <a:gridCol w="278918"/>
                <a:gridCol w="495855"/>
                <a:gridCol w="757557"/>
                <a:gridCol w="426986"/>
                <a:gridCol w="426986"/>
                <a:gridCol w="385666"/>
                <a:gridCol w="485524"/>
                <a:gridCol w="523404"/>
                <a:gridCol w="385666"/>
                <a:gridCol w="413213"/>
                <a:gridCol w="647367"/>
                <a:gridCol w="440760"/>
                <a:gridCol w="592272"/>
                <a:gridCol w="826425"/>
              </a:tblGrid>
              <a:tr h="5754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Chap.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Standard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IPD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CATH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CASUALTY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ICU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B.B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IMAGING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M.S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 % of non-compliance to MMU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970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3645"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59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MMU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MMU.3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1.40%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66" marR="9466" marT="94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85800"/>
            <a:ext cx="71628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u="sng" dirty="0" smtClean="0"/>
              <a:t>CHALLENGES OBSERVED ON COMPLYING WITH ACCREDITATION STANDARDS SPECIFIC TO MEDICAL CARE </a:t>
            </a:r>
            <a:endParaRPr lang="en-US" sz="2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00200" y="2590800"/>
          <a:ext cx="5943600" cy="2743198"/>
        </p:xfrm>
        <a:graphic>
          <a:graphicData uri="http://schemas.openxmlformats.org/drawingml/2006/table">
            <a:tbl>
              <a:tblPr/>
              <a:tblGrid>
                <a:gridCol w="3009056"/>
                <a:gridCol w="2934544"/>
              </a:tblGrid>
              <a:tr h="60384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Number of Non Compliant employees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Challenges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50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Casual approach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Inadequate material resources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Lack of awareness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Inadequate administrative control over staff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Inattention during training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33400"/>
            <a:ext cx="6934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524000"/>
            <a:ext cx="784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challenges faced in implementation/ adherence to hospital policies specifically due to following reasons: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Lackadaisical approach of some members of the hospital to the policies of the hospital.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some instances, delay in availability of material resources required to ensure compliance to hospital policy.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Inadequate training in the respective department which could be due to lack of supervision over staff.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073289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Zamany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et al.(2002) Understanding the difficulties of implementing quality management in Yemen. TQM Magazine, Vol.14.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Black, S.A. and Porter, (1996) Identification of the critical factors of TQM.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Donahue et al. (2000) JCI accreditation: relationship to 4 models of evaluation. International Journal of Quality in Health Care, Vol.12.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Gray et al. (2000) Obstacles to implementing Quality.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Joint Commission International (2017) Joint Commission International Accreditation Standards for Hospitals.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Pomey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et al. (2004) Accreditation: a tool for organisational change in hospital? International Journal of Health care Quality Assurance, Vol.17.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Zakaria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Zaki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et al. (2009) Factors affecting the implementation of JCI Standards in United Arab Emirates Hospital.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43000" y="381000"/>
            <a:ext cx="67818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u="sng" dirty="0" smtClean="0">
                <a:latin typeface="Times New Roman" pitchFamily="18" charset="0"/>
                <a:cs typeface="Times New Roman" pitchFamily="18" charset="0"/>
              </a:rPr>
              <a:t>BIBLIOGRAPHY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thank y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9200"/>
            <a:ext cx="6781800" cy="452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304800"/>
            <a:ext cx="77724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Project Overview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856357"/>
            <a:ext cx="7543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Healthcare : </a:t>
            </a: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AutoNum type="arabi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Public    2) Private</a:t>
            </a:r>
          </a:p>
          <a:p>
            <a:pPr marL="493776" indent="-457200">
              <a:buAutoNum type="arabicParenR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 private sector, the hospitals obtain requisite permission, approval and licenses to operate the hospitals autonomously. various government/ public agencies operate the hospital autonomously. </a:t>
            </a:r>
          </a:p>
          <a:p>
            <a:pPr marL="493776" indent="-457200"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quality of medical care in both private &amp; public hospital remain a matter of concern to knowledgeable people.</a:t>
            </a:r>
          </a:p>
          <a:p>
            <a:pPr marL="493776" indent="-457200"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To ensure the quality of care certain national &amp; international organization like National Accreditation Board for Hospitals &amp; Healthcare providers (NABH) &amp; Joint Commission International (JCI) have developed Standards to measure and assess quality of care.</a:t>
            </a:r>
          </a:p>
          <a:p>
            <a:pPr marL="493776" indent="-457200">
              <a:buFont typeface="Arial" pitchFamily="34" charset="0"/>
              <a:buChar char="•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533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b="1" u="sng" dirty="0" smtClean="0">
                <a:effectLst/>
                <a:latin typeface="Times New Roman" pitchFamily="18" charset="0"/>
                <a:cs typeface="Times New Roman" pitchFamily="18" charset="0"/>
              </a:rPr>
              <a:t>OBJECTIVES</a:t>
            </a:r>
            <a:endParaRPr lang="en-US" sz="2800" b="1" u="sng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524000"/>
            <a:ext cx="861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ascertain whether accreditation Standards and Measurable Elements applicable to patient care have been included in hospital policies and standing operating procedures.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ascertain whether applicable standards are uniformly followed in all patient care facilities of the hospital</a:t>
            </a: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identify challenges where hospital policies and SOPs on medical care are not perpetually followed</a:t>
            </a: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recommend actionable measures to address these challenges.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04800"/>
            <a:ext cx="74676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954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Sample Design &amp; Data Collection Method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057400"/>
            <a:ext cx="784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 Unit	:  Employees working in various facilities of the hospital </a:t>
            </a: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 Size	:  70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Sampling Technique: Random Sampling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Sampling Area	: Seven Hills Hospital, Mumbai</a:t>
            </a: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Data Collection	: Data was collected as follows:-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)Through direct observation of selected staff members while 		performing duties.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		(ii)Retrospective documented medical care accessed through 		EMR of the patients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7162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Collected raw data has been collated (master chart). The data was further sub-tabulated into four main groups of policies and SOPs.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609600"/>
            <a:ext cx="64008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621340"/>
            <a:ext cx="7543800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Results</a:t>
            </a:r>
            <a:endParaRPr lang="en-US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457200"/>
            <a:ext cx="70866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Distribution of Hospital Facilities : Observed for Compliance to hospital Policies and SOPs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2098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2286000"/>
          <a:ext cx="8991603" cy="2362200"/>
        </p:xfrm>
        <a:graphic>
          <a:graphicData uri="http://schemas.openxmlformats.org/drawingml/2006/table">
            <a:tbl>
              <a:tblPr/>
              <a:tblGrid>
                <a:gridCol w="962849"/>
                <a:gridCol w="621838"/>
                <a:gridCol w="361069"/>
                <a:gridCol w="682017"/>
                <a:gridCol w="1106027"/>
                <a:gridCol w="398425"/>
                <a:gridCol w="962849"/>
                <a:gridCol w="1007982"/>
                <a:gridCol w="1059744"/>
                <a:gridCol w="990600"/>
                <a:gridCol w="838203"/>
              </a:tblGrid>
              <a:tr h="787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Facility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IPD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CATH LAB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CASUALTY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BLOOD BANK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HOSPITAL LAB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IMAGING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MEDICAL STORE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No. of clinical areas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57200"/>
            <a:ext cx="68580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u="sng" dirty="0" smtClean="0"/>
              <a:t>Sample Size of Staff Observed for Compliance to hospital Policies and SOPs</a:t>
            </a:r>
            <a:endParaRPr lang="en-US" sz="2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1" y="1676400"/>
          <a:ext cx="7772398" cy="2895599"/>
        </p:xfrm>
        <a:graphic>
          <a:graphicData uri="http://schemas.openxmlformats.org/drawingml/2006/table">
            <a:tbl>
              <a:tblPr/>
              <a:tblGrid>
                <a:gridCol w="832292"/>
                <a:gridCol w="537522"/>
                <a:gridCol w="312111"/>
                <a:gridCol w="589541"/>
                <a:gridCol w="832292"/>
                <a:gridCol w="468165"/>
                <a:gridCol w="832292"/>
                <a:gridCol w="871307"/>
                <a:gridCol w="832292"/>
                <a:gridCol w="832292"/>
                <a:gridCol w="832292"/>
              </a:tblGrid>
              <a:tr h="13013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Facility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IPD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CATH LAB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CASUALTY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ICU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BLOOD BANK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HOSPITAL LAB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IMAGING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MEDICAL STORE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594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848600" cy="98488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u="sng" dirty="0" smtClean="0"/>
              <a:t>Observation of Employees on Compliance to Hospital Policies and SOPs as Applicable to International Patient Safety Goals (IPSG)</a:t>
            </a:r>
            <a:endParaRPr lang="en-US" sz="2000" b="1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2" y="1689359"/>
          <a:ext cx="7543797" cy="4383710"/>
        </p:xfrm>
        <a:graphic>
          <a:graphicData uri="http://schemas.openxmlformats.org/drawingml/2006/table">
            <a:tbl>
              <a:tblPr/>
              <a:tblGrid>
                <a:gridCol w="276994"/>
                <a:gridCol w="492432"/>
                <a:gridCol w="752328"/>
                <a:gridCol w="930151"/>
                <a:gridCol w="424038"/>
                <a:gridCol w="383003"/>
                <a:gridCol w="482175"/>
                <a:gridCol w="519789"/>
                <a:gridCol w="383003"/>
                <a:gridCol w="410361"/>
                <a:gridCol w="642899"/>
                <a:gridCol w="437718"/>
                <a:gridCol w="588184"/>
                <a:gridCol w="820722"/>
              </a:tblGrid>
              <a:tr h="32337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Chap.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Standard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CATH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CASUALTY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ICU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B.B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IMAGING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M.S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 % of non-compliance to IPSG</a:t>
                      </a: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62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IPD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LAB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1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IPSG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IPSG.1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√-4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√-2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IPSG.2.1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√-4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√-2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IPSG.2.2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IPSG.4.1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√-2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1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IPSG.6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√-2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33" marR="7833" marT="783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718</Words>
  <Application>Microsoft Office PowerPoint</Application>
  <PresentationFormat>On-screen Show (4:3)</PresentationFormat>
  <Paragraphs>462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Challenges in Perpetual Application of  Accreditation Standards at a Tertiary Care Hospital, with Special Reference to Medical Care</vt:lpstr>
      <vt:lpstr>Project Overview</vt:lpstr>
      <vt:lpstr>OBJECTIVES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in Perpetual Application of  Accreditation Standards at a Tertiary Care Hospital, with Special Reference to Medical Care</dc:title>
  <dc:creator>admin</dc:creator>
  <cp:lastModifiedBy>admin</cp:lastModifiedBy>
  <cp:revision>52</cp:revision>
  <dcterms:created xsi:type="dcterms:W3CDTF">2017-05-09T09:10:37Z</dcterms:created>
  <dcterms:modified xsi:type="dcterms:W3CDTF">2017-05-15T00:51:30Z</dcterms:modified>
</cp:coreProperties>
</file>