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2"/>
  </p:notesMasterIdLst>
  <p:handoutMasterIdLst>
    <p:handoutMasterId r:id="rId53"/>
  </p:handoutMasterIdLst>
  <p:sldIdLst>
    <p:sldId id="257" r:id="rId2"/>
    <p:sldId id="258" r:id="rId3"/>
    <p:sldId id="259" r:id="rId4"/>
    <p:sldId id="260" r:id="rId5"/>
    <p:sldId id="304" r:id="rId6"/>
    <p:sldId id="496" r:id="rId7"/>
    <p:sldId id="498" r:id="rId8"/>
    <p:sldId id="266" r:id="rId9"/>
    <p:sldId id="261" r:id="rId10"/>
    <p:sldId id="303" r:id="rId11"/>
    <p:sldId id="262" r:id="rId12"/>
    <p:sldId id="263" r:id="rId13"/>
    <p:sldId id="264" r:id="rId14"/>
    <p:sldId id="265" r:id="rId15"/>
    <p:sldId id="272" r:id="rId16"/>
    <p:sldId id="273" r:id="rId17"/>
    <p:sldId id="274" r:id="rId18"/>
    <p:sldId id="275" r:id="rId19"/>
    <p:sldId id="276" r:id="rId20"/>
    <p:sldId id="267" r:id="rId21"/>
    <p:sldId id="277" r:id="rId22"/>
    <p:sldId id="278" r:id="rId23"/>
    <p:sldId id="279" r:id="rId24"/>
    <p:sldId id="280" r:id="rId25"/>
    <p:sldId id="269" r:id="rId26"/>
    <p:sldId id="281" r:id="rId27"/>
    <p:sldId id="270" r:id="rId28"/>
    <p:sldId id="282" r:id="rId29"/>
    <p:sldId id="271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499" r:id="rId50"/>
    <p:sldId id="302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89911" autoAdjust="0"/>
  </p:normalViewPr>
  <p:slideViewPr>
    <p:cSldViewPr snapToGrid="0">
      <p:cViewPr varScale="1">
        <p:scale>
          <a:sx n="83" d="100"/>
          <a:sy n="83" d="100"/>
        </p:scale>
        <p:origin x="-108" y="-210"/>
      </p:cViewPr>
      <p:guideLst>
        <p:guide orient="horz" pos="2160"/>
        <p:guide orient="horz" pos="4128"/>
        <p:guide pos="3840"/>
        <p:guide pos="729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B8C278-A8BE-4C81-A129-C9ACD42B818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BA7925-CAC5-4A42-974C-D4E47302AF96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</a:rPr>
            <a:t>Patient comes for scan and order entry is created</a:t>
          </a:r>
        </a:p>
      </dgm:t>
    </dgm:pt>
    <dgm:pt modelId="{C93AFCD0-9AF3-40E9-96B6-FABAB6BE3DF1}" type="parTrans" cxnId="{4071DACE-5A99-42D2-BF58-D96505526757}">
      <dgm:prSet/>
      <dgm:spPr/>
      <dgm:t>
        <a:bodyPr/>
        <a:lstStyle/>
        <a:p>
          <a:endParaRPr lang="en-US"/>
        </a:p>
      </dgm:t>
    </dgm:pt>
    <dgm:pt modelId="{D56630A0-A012-469B-88BE-9FD113267A69}" type="sibTrans" cxnId="{4071DACE-5A99-42D2-BF58-D96505526757}">
      <dgm:prSet/>
      <dgm:spPr/>
      <dgm:t>
        <a:bodyPr/>
        <a:lstStyle/>
        <a:p>
          <a:endParaRPr lang="en-US"/>
        </a:p>
      </dgm:t>
    </dgm:pt>
    <dgm:pt modelId="{954DA9A8-7827-449F-AE50-83BE7E419782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</a:rPr>
            <a:t>Order Entry goes in Worklist and scan starts</a:t>
          </a:r>
        </a:p>
      </dgm:t>
    </dgm:pt>
    <dgm:pt modelId="{7DCD0D0F-1990-46F8-9A84-956940227975}" type="parTrans" cxnId="{5800D5B8-86AB-4005-ABDE-444B3342795B}">
      <dgm:prSet/>
      <dgm:spPr/>
      <dgm:t>
        <a:bodyPr/>
        <a:lstStyle/>
        <a:p>
          <a:endParaRPr lang="en-US"/>
        </a:p>
      </dgm:t>
    </dgm:pt>
    <dgm:pt modelId="{4E78A0BF-AC4A-46EB-9EDD-E227513C2669}" type="sibTrans" cxnId="{5800D5B8-86AB-4005-ABDE-444B3342795B}">
      <dgm:prSet/>
      <dgm:spPr/>
      <dgm:t>
        <a:bodyPr/>
        <a:lstStyle/>
        <a:p>
          <a:endParaRPr lang="en-US"/>
        </a:p>
      </dgm:t>
    </dgm:pt>
    <dgm:pt modelId="{719DAFAF-CECC-40C4-A9D7-561C3E7D8AB1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</a:rPr>
            <a:t>Scan is transferred via DICOM router to server</a:t>
          </a:r>
        </a:p>
      </dgm:t>
    </dgm:pt>
    <dgm:pt modelId="{B8552E97-64BE-4073-8561-5E3EA09CF53F}" type="parTrans" cxnId="{29153CB8-9478-4FE6-B960-300F9DB1DB40}">
      <dgm:prSet/>
      <dgm:spPr/>
      <dgm:t>
        <a:bodyPr/>
        <a:lstStyle/>
        <a:p>
          <a:endParaRPr lang="en-US"/>
        </a:p>
      </dgm:t>
    </dgm:pt>
    <dgm:pt modelId="{31F77093-B8B5-463F-ABF1-7081FB35DC6C}" type="sibTrans" cxnId="{29153CB8-9478-4FE6-B960-300F9DB1DB40}">
      <dgm:prSet/>
      <dgm:spPr/>
      <dgm:t>
        <a:bodyPr/>
        <a:lstStyle/>
        <a:p>
          <a:endParaRPr lang="en-US"/>
        </a:p>
      </dgm:t>
    </dgm:pt>
    <dgm:pt modelId="{6136874F-974D-44B1-A2A5-99108A17CFBB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</a:rPr>
            <a:t>Scanned images are stored in server and Auto assignment triggers</a:t>
          </a:r>
        </a:p>
      </dgm:t>
    </dgm:pt>
    <dgm:pt modelId="{6D75960A-E69B-40A9-941E-C3DBFC641AF9}" type="parTrans" cxnId="{AA008455-021E-468B-A645-30315B98FE2A}">
      <dgm:prSet/>
      <dgm:spPr/>
      <dgm:t>
        <a:bodyPr/>
        <a:lstStyle/>
        <a:p>
          <a:endParaRPr lang="en-US"/>
        </a:p>
      </dgm:t>
    </dgm:pt>
    <dgm:pt modelId="{CA3B9CF6-E216-4C5D-8D33-616FB0C47AA2}" type="sibTrans" cxnId="{AA008455-021E-468B-A645-30315B98FE2A}">
      <dgm:prSet/>
      <dgm:spPr/>
      <dgm:t>
        <a:bodyPr/>
        <a:lstStyle/>
        <a:p>
          <a:endParaRPr lang="en-US"/>
        </a:p>
      </dgm:t>
    </dgm:pt>
    <dgm:pt modelId="{661B4E21-2E2D-4B28-8A44-888363875234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>
              <a:solidFill>
                <a:schemeClr val="tx1"/>
              </a:solidFill>
              <a:latin typeface="Book Antiqua" panose="02040602050305030304" pitchFamily="18" charset="0"/>
            </a:rPr>
            <a:t>Vet. Radiologists views the Reports and finalize it</a:t>
          </a:r>
        </a:p>
      </dgm:t>
    </dgm:pt>
    <dgm:pt modelId="{E2B2B27D-311F-4BEA-A1F5-34AA1F85E10F}" type="parTrans" cxnId="{41170BDF-2AB5-43C9-866E-57A687BC1A5B}">
      <dgm:prSet/>
      <dgm:spPr/>
      <dgm:t>
        <a:bodyPr/>
        <a:lstStyle/>
        <a:p>
          <a:endParaRPr lang="en-US"/>
        </a:p>
      </dgm:t>
    </dgm:pt>
    <dgm:pt modelId="{A49319DA-250D-480C-855B-B1A756CD5C64}" type="sibTrans" cxnId="{41170BDF-2AB5-43C9-866E-57A687BC1A5B}">
      <dgm:prSet/>
      <dgm:spPr/>
      <dgm:t>
        <a:bodyPr/>
        <a:lstStyle/>
        <a:p>
          <a:endParaRPr lang="en-US"/>
        </a:p>
      </dgm:t>
    </dgm:pt>
    <dgm:pt modelId="{2118056A-6B15-4121-970F-92EDC6171BCA}">
      <dgm:prSet/>
      <dgm:spPr/>
      <dgm:t>
        <a:bodyPr/>
        <a:lstStyle/>
        <a:p>
          <a:endParaRPr lang="en-US"/>
        </a:p>
      </dgm:t>
    </dgm:pt>
    <dgm:pt modelId="{5FFAE72C-95CB-4EA9-9434-6207D8AEEBD1}" type="parTrans" cxnId="{37D9E829-D849-4114-9A17-487BCC0F2CE7}">
      <dgm:prSet/>
      <dgm:spPr/>
      <dgm:t>
        <a:bodyPr/>
        <a:lstStyle/>
        <a:p>
          <a:endParaRPr lang="en-US"/>
        </a:p>
      </dgm:t>
    </dgm:pt>
    <dgm:pt modelId="{A4BF039D-31AC-4681-8F78-1F8CB0C96E06}" type="sibTrans" cxnId="{37D9E829-D849-4114-9A17-487BCC0F2CE7}">
      <dgm:prSet/>
      <dgm:spPr/>
      <dgm:t>
        <a:bodyPr/>
        <a:lstStyle/>
        <a:p>
          <a:endParaRPr lang="en-US"/>
        </a:p>
      </dgm:t>
    </dgm:pt>
    <dgm:pt modelId="{4FED58A0-9E88-4A65-BAB3-5B17B3C9D8C8}" type="pres">
      <dgm:prSet presAssocID="{20B8C278-A8BE-4C81-A129-C9ACD42B818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16C56E-7E18-4207-8D8B-87317EEE111C}" type="pres">
      <dgm:prSet presAssocID="{2CBA7925-CAC5-4A42-974C-D4E47302AF96}" presName="node" presStyleLbl="node1" presStyleIdx="0" presStyleCnt="6" custScaleX="106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9FF0F8-A930-4D76-B92B-48EF12C0CA1B}" type="pres">
      <dgm:prSet presAssocID="{D56630A0-A012-469B-88BE-9FD113267A69}" presName="sibTrans" presStyleLbl="sibTrans2D1" presStyleIdx="0" presStyleCnt="6"/>
      <dgm:spPr/>
      <dgm:t>
        <a:bodyPr/>
        <a:lstStyle/>
        <a:p>
          <a:endParaRPr lang="en-US"/>
        </a:p>
      </dgm:t>
    </dgm:pt>
    <dgm:pt modelId="{1BA15B6D-2399-4E28-83A6-B2350B77F813}" type="pres">
      <dgm:prSet presAssocID="{D56630A0-A012-469B-88BE-9FD113267A69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2AD858E5-ED1E-40B7-BE22-94ACDC3D6A04}" type="pres">
      <dgm:prSet presAssocID="{954DA9A8-7827-449F-AE50-83BE7E419782}" presName="node" presStyleLbl="node1" presStyleIdx="1" presStyleCnt="6" custScaleX="1155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D3D93E-BF6F-4B20-A11D-BEA3A940B6CA}" type="pres">
      <dgm:prSet presAssocID="{4E78A0BF-AC4A-46EB-9EDD-E227513C2669}" presName="sibTrans" presStyleLbl="sibTrans2D1" presStyleIdx="1" presStyleCnt="6"/>
      <dgm:spPr/>
      <dgm:t>
        <a:bodyPr/>
        <a:lstStyle/>
        <a:p>
          <a:endParaRPr lang="en-US"/>
        </a:p>
      </dgm:t>
    </dgm:pt>
    <dgm:pt modelId="{AA9FE2C2-4DDB-46BF-B6E9-31B2DA9720DD}" type="pres">
      <dgm:prSet presAssocID="{4E78A0BF-AC4A-46EB-9EDD-E227513C2669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77FD50A0-7757-443C-A293-2F294B52EC90}" type="pres">
      <dgm:prSet presAssocID="{719DAFAF-CECC-40C4-A9D7-561C3E7D8AB1}" presName="node" presStyleLbl="node1" presStyleIdx="2" presStyleCnt="6" custScaleX="966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78439F-08EB-4CEB-AA11-91C29EE49430}" type="pres">
      <dgm:prSet presAssocID="{31F77093-B8B5-463F-ABF1-7081FB35DC6C}" presName="sibTrans" presStyleLbl="sibTrans2D1" presStyleIdx="2" presStyleCnt="6"/>
      <dgm:spPr/>
      <dgm:t>
        <a:bodyPr/>
        <a:lstStyle/>
        <a:p>
          <a:endParaRPr lang="en-US"/>
        </a:p>
      </dgm:t>
    </dgm:pt>
    <dgm:pt modelId="{9C648589-FA42-4F26-BD74-22B268EFDE57}" type="pres">
      <dgm:prSet presAssocID="{31F77093-B8B5-463F-ABF1-7081FB35DC6C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6FF848A1-4D4D-40A5-A039-2F85D8723330}" type="pres">
      <dgm:prSet presAssocID="{6136874F-974D-44B1-A2A5-99108A17CFBB}" presName="node" presStyleLbl="node1" presStyleIdx="3" presStyleCnt="6" custScaleX="1465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F78087-D9F4-4925-94F7-A559BA58C50A}" type="pres">
      <dgm:prSet presAssocID="{CA3B9CF6-E216-4C5D-8D33-616FB0C47AA2}" presName="sibTrans" presStyleLbl="sibTrans2D1" presStyleIdx="3" presStyleCnt="6"/>
      <dgm:spPr/>
      <dgm:t>
        <a:bodyPr/>
        <a:lstStyle/>
        <a:p>
          <a:endParaRPr lang="en-US"/>
        </a:p>
      </dgm:t>
    </dgm:pt>
    <dgm:pt modelId="{93C6E779-69ED-451D-8A15-8B193855160A}" type="pres">
      <dgm:prSet presAssocID="{CA3B9CF6-E216-4C5D-8D33-616FB0C47AA2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98EFBC94-AE99-47F0-9583-5D8DAB09D8B0}" type="pres">
      <dgm:prSet presAssocID="{661B4E21-2E2D-4B28-8A44-888363875234}" presName="node" presStyleLbl="node1" presStyleIdx="4" presStyleCnt="6" custScaleX="1127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BE131-95BB-4BB4-BFF4-58488BC46DE9}" type="pres">
      <dgm:prSet presAssocID="{A49319DA-250D-480C-855B-B1A756CD5C64}" presName="sibTrans" presStyleLbl="sibTrans2D1" presStyleIdx="4" presStyleCnt="6"/>
      <dgm:spPr/>
      <dgm:t>
        <a:bodyPr/>
        <a:lstStyle/>
        <a:p>
          <a:endParaRPr lang="en-US"/>
        </a:p>
      </dgm:t>
    </dgm:pt>
    <dgm:pt modelId="{D6984B88-C2A7-452E-B03A-EAB5CEFABBD2}" type="pres">
      <dgm:prSet presAssocID="{A49319DA-250D-480C-855B-B1A756CD5C64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379F9DF1-169E-4CC5-9D2A-6E50EC36BDCE}" type="pres">
      <dgm:prSet presAssocID="{2118056A-6B15-4121-970F-92EDC6171BCA}" presName="node" presStyleLbl="node1" presStyleIdx="5" presStyleCnt="6" custScaleX="1295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E2A505-4C2E-4FAF-BD3B-53098594E262}" type="pres">
      <dgm:prSet presAssocID="{A4BF039D-31AC-4681-8F78-1F8CB0C96E06}" presName="sibTrans" presStyleLbl="sibTrans2D1" presStyleIdx="5" presStyleCnt="6"/>
      <dgm:spPr/>
      <dgm:t>
        <a:bodyPr/>
        <a:lstStyle/>
        <a:p>
          <a:endParaRPr lang="en-US"/>
        </a:p>
      </dgm:t>
    </dgm:pt>
    <dgm:pt modelId="{8B3265A8-2C3E-4E45-BC99-F323FB460FF4}" type="pres">
      <dgm:prSet presAssocID="{A4BF039D-31AC-4681-8F78-1F8CB0C96E06}" presName="connectorText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41170BDF-2AB5-43C9-866E-57A687BC1A5B}" srcId="{20B8C278-A8BE-4C81-A129-C9ACD42B818F}" destId="{661B4E21-2E2D-4B28-8A44-888363875234}" srcOrd="4" destOrd="0" parTransId="{E2B2B27D-311F-4BEA-A1F5-34AA1F85E10F}" sibTransId="{A49319DA-250D-480C-855B-B1A756CD5C64}"/>
    <dgm:cxn modelId="{AA0B08AB-04BE-40AC-9B51-39D83816BF87}" type="presOf" srcId="{20B8C278-A8BE-4C81-A129-C9ACD42B818F}" destId="{4FED58A0-9E88-4A65-BAB3-5B17B3C9D8C8}" srcOrd="0" destOrd="0" presId="urn:microsoft.com/office/officeart/2005/8/layout/cycle2"/>
    <dgm:cxn modelId="{AA008455-021E-468B-A645-30315B98FE2A}" srcId="{20B8C278-A8BE-4C81-A129-C9ACD42B818F}" destId="{6136874F-974D-44B1-A2A5-99108A17CFBB}" srcOrd="3" destOrd="0" parTransId="{6D75960A-E69B-40A9-941E-C3DBFC641AF9}" sibTransId="{CA3B9CF6-E216-4C5D-8D33-616FB0C47AA2}"/>
    <dgm:cxn modelId="{37D9E829-D849-4114-9A17-487BCC0F2CE7}" srcId="{20B8C278-A8BE-4C81-A129-C9ACD42B818F}" destId="{2118056A-6B15-4121-970F-92EDC6171BCA}" srcOrd="5" destOrd="0" parTransId="{5FFAE72C-95CB-4EA9-9434-6207D8AEEBD1}" sibTransId="{A4BF039D-31AC-4681-8F78-1F8CB0C96E06}"/>
    <dgm:cxn modelId="{29153CB8-9478-4FE6-B960-300F9DB1DB40}" srcId="{20B8C278-A8BE-4C81-A129-C9ACD42B818F}" destId="{719DAFAF-CECC-40C4-A9D7-561C3E7D8AB1}" srcOrd="2" destOrd="0" parTransId="{B8552E97-64BE-4073-8561-5E3EA09CF53F}" sibTransId="{31F77093-B8B5-463F-ABF1-7081FB35DC6C}"/>
    <dgm:cxn modelId="{6B6250BE-7089-4BA6-9AC9-93351E76BB66}" type="presOf" srcId="{A4BF039D-31AC-4681-8F78-1F8CB0C96E06}" destId="{F6E2A505-4C2E-4FAF-BD3B-53098594E262}" srcOrd="0" destOrd="0" presId="urn:microsoft.com/office/officeart/2005/8/layout/cycle2"/>
    <dgm:cxn modelId="{2BC4A968-AB57-46D8-B003-F9614FDBD163}" type="presOf" srcId="{31F77093-B8B5-463F-ABF1-7081FB35DC6C}" destId="{1878439F-08EB-4CEB-AA11-91C29EE49430}" srcOrd="0" destOrd="0" presId="urn:microsoft.com/office/officeart/2005/8/layout/cycle2"/>
    <dgm:cxn modelId="{8BFAE0B6-40D6-448D-9635-7436839FEA9B}" type="presOf" srcId="{4E78A0BF-AC4A-46EB-9EDD-E227513C2669}" destId="{D3D3D93E-BF6F-4B20-A11D-BEA3A940B6CA}" srcOrd="0" destOrd="0" presId="urn:microsoft.com/office/officeart/2005/8/layout/cycle2"/>
    <dgm:cxn modelId="{4071DACE-5A99-42D2-BF58-D96505526757}" srcId="{20B8C278-A8BE-4C81-A129-C9ACD42B818F}" destId="{2CBA7925-CAC5-4A42-974C-D4E47302AF96}" srcOrd="0" destOrd="0" parTransId="{C93AFCD0-9AF3-40E9-96B6-FABAB6BE3DF1}" sibTransId="{D56630A0-A012-469B-88BE-9FD113267A69}"/>
    <dgm:cxn modelId="{36BE1037-A8A4-46AB-BA10-5348EEF2DCA5}" type="presOf" srcId="{D56630A0-A012-469B-88BE-9FD113267A69}" destId="{1BA15B6D-2399-4E28-83A6-B2350B77F813}" srcOrd="1" destOrd="0" presId="urn:microsoft.com/office/officeart/2005/8/layout/cycle2"/>
    <dgm:cxn modelId="{5800D5B8-86AB-4005-ABDE-444B3342795B}" srcId="{20B8C278-A8BE-4C81-A129-C9ACD42B818F}" destId="{954DA9A8-7827-449F-AE50-83BE7E419782}" srcOrd="1" destOrd="0" parTransId="{7DCD0D0F-1990-46F8-9A84-956940227975}" sibTransId="{4E78A0BF-AC4A-46EB-9EDD-E227513C2669}"/>
    <dgm:cxn modelId="{645EA8B1-4A8D-4C85-A1FC-11398DDBD83B}" type="presOf" srcId="{6136874F-974D-44B1-A2A5-99108A17CFBB}" destId="{6FF848A1-4D4D-40A5-A039-2F85D8723330}" srcOrd="0" destOrd="0" presId="urn:microsoft.com/office/officeart/2005/8/layout/cycle2"/>
    <dgm:cxn modelId="{97845F6E-CACA-40C7-8BF8-3D6192EB89BD}" type="presOf" srcId="{4E78A0BF-AC4A-46EB-9EDD-E227513C2669}" destId="{AA9FE2C2-4DDB-46BF-B6E9-31B2DA9720DD}" srcOrd="1" destOrd="0" presId="urn:microsoft.com/office/officeart/2005/8/layout/cycle2"/>
    <dgm:cxn modelId="{E2DF08AD-D850-4F73-964C-771C45DAED2D}" type="presOf" srcId="{A49319DA-250D-480C-855B-B1A756CD5C64}" destId="{D6984B88-C2A7-452E-B03A-EAB5CEFABBD2}" srcOrd="1" destOrd="0" presId="urn:microsoft.com/office/officeart/2005/8/layout/cycle2"/>
    <dgm:cxn modelId="{07257923-0F30-48FA-8D5B-32FE0EEF4339}" type="presOf" srcId="{2118056A-6B15-4121-970F-92EDC6171BCA}" destId="{379F9DF1-169E-4CC5-9D2A-6E50EC36BDCE}" srcOrd="0" destOrd="0" presId="urn:microsoft.com/office/officeart/2005/8/layout/cycle2"/>
    <dgm:cxn modelId="{20F94A8F-A7C1-450C-B7C4-CB7AB1387D31}" type="presOf" srcId="{661B4E21-2E2D-4B28-8A44-888363875234}" destId="{98EFBC94-AE99-47F0-9583-5D8DAB09D8B0}" srcOrd="0" destOrd="0" presId="urn:microsoft.com/office/officeart/2005/8/layout/cycle2"/>
    <dgm:cxn modelId="{A45AC2CC-1434-4FEE-AAF9-C3CE8EBD2E6F}" type="presOf" srcId="{CA3B9CF6-E216-4C5D-8D33-616FB0C47AA2}" destId="{F6F78087-D9F4-4925-94F7-A559BA58C50A}" srcOrd="0" destOrd="0" presId="urn:microsoft.com/office/officeart/2005/8/layout/cycle2"/>
    <dgm:cxn modelId="{0020C7C3-89E9-400E-918B-E632617E6191}" type="presOf" srcId="{31F77093-B8B5-463F-ABF1-7081FB35DC6C}" destId="{9C648589-FA42-4F26-BD74-22B268EFDE57}" srcOrd="1" destOrd="0" presId="urn:microsoft.com/office/officeart/2005/8/layout/cycle2"/>
    <dgm:cxn modelId="{93BD0907-007A-447B-A2D5-E57F0148B705}" type="presOf" srcId="{954DA9A8-7827-449F-AE50-83BE7E419782}" destId="{2AD858E5-ED1E-40B7-BE22-94ACDC3D6A04}" srcOrd="0" destOrd="0" presId="urn:microsoft.com/office/officeart/2005/8/layout/cycle2"/>
    <dgm:cxn modelId="{A5A9A2C0-4D48-4C4D-81E3-146692812693}" type="presOf" srcId="{719DAFAF-CECC-40C4-A9D7-561C3E7D8AB1}" destId="{77FD50A0-7757-443C-A293-2F294B52EC90}" srcOrd="0" destOrd="0" presId="urn:microsoft.com/office/officeart/2005/8/layout/cycle2"/>
    <dgm:cxn modelId="{1BF8A9F6-1208-4E58-896C-4D0ADB189495}" type="presOf" srcId="{A4BF039D-31AC-4681-8F78-1F8CB0C96E06}" destId="{8B3265A8-2C3E-4E45-BC99-F323FB460FF4}" srcOrd="1" destOrd="0" presId="urn:microsoft.com/office/officeart/2005/8/layout/cycle2"/>
    <dgm:cxn modelId="{9AA9F053-0DBC-48BF-B030-391B005B557D}" type="presOf" srcId="{2CBA7925-CAC5-4A42-974C-D4E47302AF96}" destId="{1416C56E-7E18-4207-8D8B-87317EEE111C}" srcOrd="0" destOrd="0" presId="urn:microsoft.com/office/officeart/2005/8/layout/cycle2"/>
    <dgm:cxn modelId="{28667BEC-E875-469E-8E27-DF11ED446438}" type="presOf" srcId="{D56630A0-A012-469B-88BE-9FD113267A69}" destId="{559FF0F8-A930-4D76-B92B-48EF12C0CA1B}" srcOrd="0" destOrd="0" presId="urn:microsoft.com/office/officeart/2005/8/layout/cycle2"/>
    <dgm:cxn modelId="{32BA0822-6F1D-444F-AC15-B9EC18342F0E}" type="presOf" srcId="{CA3B9CF6-E216-4C5D-8D33-616FB0C47AA2}" destId="{93C6E779-69ED-451D-8A15-8B193855160A}" srcOrd="1" destOrd="0" presId="urn:microsoft.com/office/officeart/2005/8/layout/cycle2"/>
    <dgm:cxn modelId="{73FE9D59-E1E8-46D4-BE35-D02B56700551}" type="presOf" srcId="{A49319DA-250D-480C-855B-B1A756CD5C64}" destId="{BD2BE131-95BB-4BB4-BFF4-58488BC46DE9}" srcOrd="0" destOrd="0" presId="urn:microsoft.com/office/officeart/2005/8/layout/cycle2"/>
    <dgm:cxn modelId="{F977BE76-4554-4538-8BAB-50EBAB218678}" type="presParOf" srcId="{4FED58A0-9E88-4A65-BAB3-5B17B3C9D8C8}" destId="{1416C56E-7E18-4207-8D8B-87317EEE111C}" srcOrd="0" destOrd="0" presId="urn:microsoft.com/office/officeart/2005/8/layout/cycle2"/>
    <dgm:cxn modelId="{FF8C6C9D-4BCD-4A4D-845E-0BE9085C7976}" type="presParOf" srcId="{4FED58A0-9E88-4A65-BAB3-5B17B3C9D8C8}" destId="{559FF0F8-A930-4D76-B92B-48EF12C0CA1B}" srcOrd="1" destOrd="0" presId="urn:microsoft.com/office/officeart/2005/8/layout/cycle2"/>
    <dgm:cxn modelId="{83A91437-E84C-486F-A414-0C62A7B02CDE}" type="presParOf" srcId="{559FF0F8-A930-4D76-B92B-48EF12C0CA1B}" destId="{1BA15B6D-2399-4E28-83A6-B2350B77F813}" srcOrd="0" destOrd="0" presId="urn:microsoft.com/office/officeart/2005/8/layout/cycle2"/>
    <dgm:cxn modelId="{3CAB1D08-EE08-4F0C-B130-D02C19E9CF32}" type="presParOf" srcId="{4FED58A0-9E88-4A65-BAB3-5B17B3C9D8C8}" destId="{2AD858E5-ED1E-40B7-BE22-94ACDC3D6A04}" srcOrd="2" destOrd="0" presId="urn:microsoft.com/office/officeart/2005/8/layout/cycle2"/>
    <dgm:cxn modelId="{4C286708-4F3C-4D2B-BB58-1D5AE8C85C5E}" type="presParOf" srcId="{4FED58A0-9E88-4A65-BAB3-5B17B3C9D8C8}" destId="{D3D3D93E-BF6F-4B20-A11D-BEA3A940B6CA}" srcOrd="3" destOrd="0" presId="urn:microsoft.com/office/officeart/2005/8/layout/cycle2"/>
    <dgm:cxn modelId="{4B101520-F781-493B-9296-995AF53B1282}" type="presParOf" srcId="{D3D3D93E-BF6F-4B20-A11D-BEA3A940B6CA}" destId="{AA9FE2C2-4DDB-46BF-B6E9-31B2DA9720DD}" srcOrd="0" destOrd="0" presId="urn:microsoft.com/office/officeart/2005/8/layout/cycle2"/>
    <dgm:cxn modelId="{07C62488-1E10-4F7B-9F24-C3FDE5DE168D}" type="presParOf" srcId="{4FED58A0-9E88-4A65-BAB3-5B17B3C9D8C8}" destId="{77FD50A0-7757-443C-A293-2F294B52EC90}" srcOrd="4" destOrd="0" presId="urn:microsoft.com/office/officeart/2005/8/layout/cycle2"/>
    <dgm:cxn modelId="{7CD741AA-F76E-4A43-AC70-6A171A0A8282}" type="presParOf" srcId="{4FED58A0-9E88-4A65-BAB3-5B17B3C9D8C8}" destId="{1878439F-08EB-4CEB-AA11-91C29EE49430}" srcOrd="5" destOrd="0" presId="urn:microsoft.com/office/officeart/2005/8/layout/cycle2"/>
    <dgm:cxn modelId="{CCEEBADF-4E82-4FB8-A082-AB3164B10F69}" type="presParOf" srcId="{1878439F-08EB-4CEB-AA11-91C29EE49430}" destId="{9C648589-FA42-4F26-BD74-22B268EFDE57}" srcOrd="0" destOrd="0" presId="urn:microsoft.com/office/officeart/2005/8/layout/cycle2"/>
    <dgm:cxn modelId="{3E605518-B4CC-43D0-929F-5FE0DCFEACA1}" type="presParOf" srcId="{4FED58A0-9E88-4A65-BAB3-5B17B3C9D8C8}" destId="{6FF848A1-4D4D-40A5-A039-2F85D8723330}" srcOrd="6" destOrd="0" presId="urn:microsoft.com/office/officeart/2005/8/layout/cycle2"/>
    <dgm:cxn modelId="{A171DB24-0729-4414-A167-14ACDE0F3CA3}" type="presParOf" srcId="{4FED58A0-9E88-4A65-BAB3-5B17B3C9D8C8}" destId="{F6F78087-D9F4-4925-94F7-A559BA58C50A}" srcOrd="7" destOrd="0" presId="urn:microsoft.com/office/officeart/2005/8/layout/cycle2"/>
    <dgm:cxn modelId="{E08DEC3A-A167-43B1-A1BE-41F3124A3C80}" type="presParOf" srcId="{F6F78087-D9F4-4925-94F7-A559BA58C50A}" destId="{93C6E779-69ED-451D-8A15-8B193855160A}" srcOrd="0" destOrd="0" presId="urn:microsoft.com/office/officeart/2005/8/layout/cycle2"/>
    <dgm:cxn modelId="{41591A60-769F-4212-898D-24F0B14A02F2}" type="presParOf" srcId="{4FED58A0-9E88-4A65-BAB3-5B17B3C9D8C8}" destId="{98EFBC94-AE99-47F0-9583-5D8DAB09D8B0}" srcOrd="8" destOrd="0" presId="urn:microsoft.com/office/officeart/2005/8/layout/cycle2"/>
    <dgm:cxn modelId="{D26C4B27-F369-4A14-9A03-CCB238F01477}" type="presParOf" srcId="{4FED58A0-9E88-4A65-BAB3-5B17B3C9D8C8}" destId="{BD2BE131-95BB-4BB4-BFF4-58488BC46DE9}" srcOrd="9" destOrd="0" presId="urn:microsoft.com/office/officeart/2005/8/layout/cycle2"/>
    <dgm:cxn modelId="{1E21DA45-E12D-46B4-B050-7675444CBC1F}" type="presParOf" srcId="{BD2BE131-95BB-4BB4-BFF4-58488BC46DE9}" destId="{D6984B88-C2A7-452E-B03A-EAB5CEFABBD2}" srcOrd="0" destOrd="0" presId="urn:microsoft.com/office/officeart/2005/8/layout/cycle2"/>
    <dgm:cxn modelId="{0477A03D-DAF8-46F3-BE33-580C1DE4B507}" type="presParOf" srcId="{4FED58A0-9E88-4A65-BAB3-5B17B3C9D8C8}" destId="{379F9DF1-169E-4CC5-9D2A-6E50EC36BDCE}" srcOrd="10" destOrd="0" presId="urn:microsoft.com/office/officeart/2005/8/layout/cycle2"/>
    <dgm:cxn modelId="{54DC5932-2D49-4919-B434-EE70D873DBC8}" type="presParOf" srcId="{4FED58A0-9E88-4A65-BAB3-5B17B3C9D8C8}" destId="{F6E2A505-4C2E-4FAF-BD3B-53098594E262}" srcOrd="11" destOrd="0" presId="urn:microsoft.com/office/officeart/2005/8/layout/cycle2"/>
    <dgm:cxn modelId="{30CC17E0-21C7-430C-AA3C-07F86D9775C2}" type="presParOf" srcId="{F6E2A505-4C2E-4FAF-BD3B-53098594E262}" destId="{8B3265A8-2C3E-4E45-BC99-F323FB460FF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16C56E-7E18-4207-8D8B-87317EEE111C}">
      <dsp:nvSpPr>
        <dsp:cNvPr id="0" name=""/>
        <dsp:cNvSpPr/>
      </dsp:nvSpPr>
      <dsp:spPr>
        <a:xfrm>
          <a:off x="3765892" y="1334"/>
          <a:ext cx="1440609" cy="1356735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</a:rPr>
            <a:t>Patient comes for scan and order entry is created</a:t>
          </a:r>
        </a:p>
      </dsp:txBody>
      <dsp:txXfrm>
        <a:off x="3976864" y="200023"/>
        <a:ext cx="1018665" cy="959357"/>
      </dsp:txXfrm>
    </dsp:sp>
    <dsp:sp modelId="{559FF0F8-A930-4D76-B92B-48EF12C0CA1B}">
      <dsp:nvSpPr>
        <dsp:cNvPr id="0" name=""/>
        <dsp:cNvSpPr/>
      </dsp:nvSpPr>
      <dsp:spPr>
        <a:xfrm rot="1800000">
          <a:off x="5189572" y="944962"/>
          <a:ext cx="305240" cy="457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195706" y="1013649"/>
        <a:ext cx="213668" cy="274738"/>
      </dsp:txXfrm>
    </dsp:sp>
    <dsp:sp modelId="{2AD858E5-ED1E-40B7-BE22-94ACDC3D6A04}">
      <dsp:nvSpPr>
        <dsp:cNvPr id="0" name=""/>
        <dsp:cNvSpPr/>
      </dsp:nvSpPr>
      <dsp:spPr>
        <a:xfrm>
          <a:off x="5467183" y="1020383"/>
          <a:ext cx="1568115" cy="1356735"/>
        </a:xfrm>
        <a:prstGeom prst="ellipse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</a:rPr>
            <a:t>Order Entry goes in Worklist and scan starts</a:t>
          </a:r>
        </a:p>
      </dsp:txBody>
      <dsp:txXfrm>
        <a:off x="5696828" y="1219072"/>
        <a:ext cx="1108825" cy="959357"/>
      </dsp:txXfrm>
    </dsp:sp>
    <dsp:sp modelId="{D3D3D93E-BF6F-4B20-A11D-BEA3A940B6CA}">
      <dsp:nvSpPr>
        <dsp:cNvPr id="0" name=""/>
        <dsp:cNvSpPr/>
      </dsp:nvSpPr>
      <dsp:spPr>
        <a:xfrm rot="5400000">
          <a:off x="6070680" y="2478630"/>
          <a:ext cx="361121" cy="457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6124848" y="2516042"/>
        <a:ext cx="252785" cy="274738"/>
      </dsp:txXfrm>
    </dsp:sp>
    <dsp:sp modelId="{77FD50A0-7757-443C-A293-2F294B52EC90}">
      <dsp:nvSpPr>
        <dsp:cNvPr id="0" name=""/>
        <dsp:cNvSpPr/>
      </dsp:nvSpPr>
      <dsp:spPr>
        <a:xfrm>
          <a:off x="5595550" y="3058480"/>
          <a:ext cx="1311380" cy="1356735"/>
        </a:xfrm>
        <a:prstGeom prst="ellips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</a:rPr>
            <a:t>Scan is transferred via DICOM router to server</a:t>
          </a:r>
        </a:p>
      </dsp:txBody>
      <dsp:txXfrm>
        <a:off x="5787597" y="3257169"/>
        <a:ext cx="927286" cy="959357"/>
      </dsp:txXfrm>
    </dsp:sp>
    <dsp:sp modelId="{1878439F-08EB-4CEB-AA11-91C29EE49430}">
      <dsp:nvSpPr>
        <dsp:cNvPr id="0" name=""/>
        <dsp:cNvSpPr/>
      </dsp:nvSpPr>
      <dsp:spPr>
        <a:xfrm rot="9000000">
          <a:off x="5335692" y="3959888"/>
          <a:ext cx="265362" cy="457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5409968" y="4031566"/>
        <a:ext cx="185753" cy="274738"/>
      </dsp:txXfrm>
    </dsp:sp>
    <dsp:sp modelId="{6FF848A1-4D4D-40A5-A039-2F85D8723330}">
      <dsp:nvSpPr>
        <dsp:cNvPr id="0" name=""/>
        <dsp:cNvSpPr/>
      </dsp:nvSpPr>
      <dsp:spPr>
        <a:xfrm>
          <a:off x="3492197" y="4077529"/>
          <a:ext cx="1987997" cy="1356735"/>
        </a:xfrm>
        <a:prstGeom prst="ellipse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</a:rPr>
            <a:t>Scanned images are stored in server and Auto assignment triggers</a:t>
          </a:r>
        </a:p>
      </dsp:txBody>
      <dsp:txXfrm>
        <a:off x="3783332" y="4276218"/>
        <a:ext cx="1405727" cy="959357"/>
      </dsp:txXfrm>
    </dsp:sp>
    <dsp:sp modelId="{F6F78087-D9F4-4925-94F7-A559BA58C50A}">
      <dsp:nvSpPr>
        <dsp:cNvPr id="0" name=""/>
        <dsp:cNvSpPr/>
      </dsp:nvSpPr>
      <dsp:spPr>
        <a:xfrm rot="12600000">
          <a:off x="3438344" y="3986513"/>
          <a:ext cx="223584" cy="457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3500926" y="4094862"/>
        <a:ext cx="156509" cy="274738"/>
      </dsp:txXfrm>
    </dsp:sp>
    <dsp:sp modelId="{98EFBC94-AE99-47F0-9583-5D8DAB09D8B0}">
      <dsp:nvSpPr>
        <dsp:cNvPr id="0" name=""/>
        <dsp:cNvSpPr/>
      </dsp:nvSpPr>
      <dsp:spPr>
        <a:xfrm>
          <a:off x="1956591" y="3058480"/>
          <a:ext cx="1529122" cy="1356735"/>
        </a:xfrm>
        <a:prstGeom prst="ellipse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Book Antiqua" panose="02040602050305030304" pitchFamily="18" charset="0"/>
            </a:rPr>
            <a:t>Vet. Radiologists views the Reports and finalize it</a:t>
          </a:r>
        </a:p>
      </dsp:txBody>
      <dsp:txXfrm>
        <a:off x="2180526" y="3257169"/>
        <a:ext cx="1081252" cy="959357"/>
      </dsp:txXfrm>
    </dsp:sp>
    <dsp:sp modelId="{BD2BE131-95BB-4BB4-BFF4-58488BC46DE9}">
      <dsp:nvSpPr>
        <dsp:cNvPr id="0" name=""/>
        <dsp:cNvSpPr/>
      </dsp:nvSpPr>
      <dsp:spPr>
        <a:xfrm rot="16200000">
          <a:off x="2540591" y="2499071"/>
          <a:ext cx="361121" cy="457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594759" y="2644819"/>
        <a:ext cx="252785" cy="274738"/>
      </dsp:txXfrm>
    </dsp:sp>
    <dsp:sp modelId="{379F9DF1-169E-4CC5-9D2A-6E50EC36BDCE}">
      <dsp:nvSpPr>
        <dsp:cNvPr id="0" name=""/>
        <dsp:cNvSpPr/>
      </dsp:nvSpPr>
      <dsp:spPr>
        <a:xfrm>
          <a:off x="1842001" y="1020383"/>
          <a:ext cx="1758302" cy="13567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800" kern="1200"/>
        </a:p>
      </dsp:txBody>
      <dsp:txXfrm>
        <a:off x="2099498" y="1219072"/>
        <a:ext cx="1243308" cy="959357"/>
      </dsp:txXfrm>
    </dsp:sp>
    <dsp:sp modelId="{F6E2A505-4C2E-4FAF-BD3B-53098594E262}">
      <dsp:nvSpPr>
        <dsp:cNvPr id="0" name=""/>
        <dsp:cNvSpPr/>
      </dsp:nvSpPr>
      <dsp:spPr>
        <a:xfrm rot="19800000">
          <a:off x="3505090" y="938219"/>
          <a:ext cx="273579" cy="457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3510588" y="1050318"/>
        <a:ext cx="191505" cy="274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3295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32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797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How presentation will benefit audience: Adult learners are more interested in a subject if they know how or why it is important to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Presenter’s level of expertise in the subject: Briefly state your credentials in this area, or explain why participants should listen to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88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Lesson descriptions should be brief.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5871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Example objectives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At the end of this lesson, you will be able to: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Save files to the team Web server.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Move files to different locations on the team Web server.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Share files on the team Web server.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FD335-6D8E-486A-8F5F-DFC7325903F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9441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0B302-F4DC-4547-9C74-CF794137D16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8655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4E708F12-96AD-4ED4-8132-A78F5E42C1F5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1152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A170-8299-44AD-AEEF-FC686C3D780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7844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1143000"/>
            <a:ext cx="2540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/>
          <a:lstStyle>
            <a:lvl5pP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763A-68EC-4ECD-9620-D9FE9CDDD622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8088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8BEDD-6160-49BB-B372-861DE7DE9BA5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4303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819F-B7FD-4B29-8F66-9E318144BC2A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512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159C-B6E0-4F10-9F4A-2FA57003B139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6445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dirty="0"/>
              <a:t>Add a footer</a:t>
            </a:r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170CBBB-D1D1-4386-A5E9-07F3477B78F3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0716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9FA4CAD8-0EA7-4615-B69B-B2F199EF3A93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21952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4BD7-6953-492C-921B-E68B2D7F14C8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5695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7D9B-D4D3-4E23-88DF-2E354FA43196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8685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67C5-D04E-4576-B61C-12ABA14BBD6C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619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C20F09E4-6EA4-4BF3-9FC8-FF40373B88E6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9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488037"/>
            <a:ext cx="11277600" cy="147002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ook Antiqua" panose="02040602050305030304" pitchFamily="18" charset="0"/>
              </a:rPr>
              <a:t>“To Study VETSpa and its workflow in order to create Brand Awareness in European Radiology Market by using Digital Marketing strategy”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4493663"/>
            <a:ext cx="66040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Presented by</a:t>
            </a:r>
          </a:p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Shreyshi Varshney</a:t>
            </a:r>
          </a:p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PGDHM- Health IT Management 2</a:t>
            </a:r>
            <a:r>
              <a:rPr lang="en-US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nd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year</a:t>
            </a:r>
          </a:p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IIHMR, New Delhi – PG/016/58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63FBF8-415D-47B9-9DCC-41C6A321CC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82665" y="5733797"/>
            <a:ext cx="1950535" cy="51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6305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FE0BA0-9BA8-469E-9BAE-9E083A479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5842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351E02-84FA-4197-953B-0574DC62B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550925"/>
            <a:ext cx="10972800" cy="4341875"/>
          </a:xfrm>
        </p:spPr>
        <p:txBody>
          <a:bodyPr/>
          <a:lstStyle/>
          <a:p>
            <a:pPr marL="109728" indent="0">
              <a:buNone/>
            </a:pPr>
            <a:r>
              <a:rPr lang="en-IN" dirty="0">
                <a:latin typeface="Book Antiqua" panose="02040602050305030304" pitchFamily="18" charset="0"/>
              </a:rPr>
              <a:t>The vital factors contributing to Veterinary Imaging Market are many as followed: -</a:t>
            </a:r>
            <a:endParaRPr lang="en-US" dirty="0">
              <a:latin typeface="Book Antiqua" panose="02040602050305030304" pitchFamily="18" charset="0"/>
            </a:endParaRPr>
          </a:p>
          <a:p>
            <a:pPr lvl="0"/>
            <a:r>
              <a:rPr lang="en-IN" dirty="0">
                <a:solidFill>
                  <a:schemeClr val="tx1"/>
                </a:solidFill>
                <a:latin typeface="Book Antiqua" panose="02040602050305030304" pitchFamily="18" charset="0"/>
              </a:rPr>
              <a:t>Rise in animal healthcare expenditure.</a:t>
            </a:r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dirty="0">
                <a:solidFill>
                  <a:schemeClr val="tx1"/>
                </a:solidFill>
                <a:latin typeface="Book Antiqua" panose="02040602050305030304" pitchFamily="18" charset="0"/>
              </a:rPr>
              <a:t>Rise in Pet’s Healthcare Insurance</a:t>
            </a:r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dirty="0">
                <a:solidFill>
                  <a:schemeClr val="tx1"/>
                </a:solidFill>
                <a:latin typeface="Book Antiqua" panose="02040602050305030304" pitchFamily="18" charset="0"/>
              </a:rPr>
              <a:t>Rise in the business of Animal Products </a:t>
            </a:r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dirty="0">
                <a:solidFill>
                  <a:schemeClr val="tx1"/>
                </a:solidFill>
                <a:latin typeface="Book Antiqua" panose="02040602050305030304" pitchFamily="18" charset="0"/>
              </a:rPr>
              <a:t>Rise in the growth of Pet parlours and spa. </a:t>
            </a:r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109728" indent="0">
              <a:buNone/>
            </a:pPr>
            <a:endParaRPr lang="en-US" dirty="0"/>
          </a:p>
          <a:p>
            <a:pPr marL="109728" lvl="0" indent="0">
              <a:buNone/>
            </a:pPr>
            <a:r>
              <a:rPr lang="en-IN" dirty="0">
                <a:latin typeface="Book Antiqua" panose="02040602050305030304" pitchFamily="18" charset="0"/>
              </a:rPr>
              <a:t>Few important reasons to focus on Veterinary Imaging Area: -</a:t>
            </a:r>
            <a:endParaRPr lang="en-US" dirty="0">
              <a:latin typeface="Book Antiqua" panose="0204060205030503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chemeClr val="tx1"/>
                </a:solidFill>
                <a:latin typeface="Book Antiqua" panose="02040602050305030304" pitchFamily="18" charset="0"/>
              </a:rPr>
              <a:t>Veterinary Imaging Market will be touching USD 1.90 Billion by 2022. </a:t>
            </a:r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chemeClr val="tx1"/>
                </a:solidFill>
                <a:latin typeface="Book Antiqua" panose="02040602050305030304" pitchFamily="18" charset="0"/>
              </a:rPr>
              <a:t>Increase in the expenditure of Animal Healthcare by the people across the globe.</a:t>
            </a:r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chemeClr val="tx1"/>
                </a:solidFill>
                <a:latin typeface="Book Antiqua" panose="02040602050305030304" pitchFamily="18" charset="0"/>
              </a:rPr>
              <a:t>Increase in the awareness about Animal Healthcare </a:t>
            </a:r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chemeClr val="tx1"/>
                </a:solidFill>
                <a:latin typeface="Book Antiqua" panose="02040602050305030304" pitchFamily="18" charset="0"/>
              </a:rPr>
              <a:t>Increasing demand about Pet Insurance in Developed Countries</a:t>
            </a:r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3630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6858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Reasons to Target European Countries!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570" y="1649984"/>
            <a:ext cx="10972800" cy="4325112"/>
          </a:xfrm>
        </p:spPr>
        <p:txBody>
          <a:bodyPr>
            <a:normAutofit fontScale="25000" lnSpcReduction="20000"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IN" sz="7200" dirty="0">
                <a:latin typeface="Book Antiqua" panose="02040602050305030304" pitchFamily="18" charset="0"/>
              </a:rPr>
              <a:t>People living there are more attached and have emotions for their pets</a:t>
            </a:r>
            <a:r>
              <a:rPr lang="en-IN" sz="7200" dirty="0" smtClean="0">
                <a:latin typeface="Book Antiqua" panose="02040602050305030304" pitchFamily="18" charset="0"/>
              </a:rPr>
              <a:t>.</a:t>
            </a:r>
          </a:p>
          <a:p>
            <a:pPr lvl="1">
              <a:buNone/>
            </a:pPr>
            <a:endParaRPr lang="en-US" sz="72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IN" sz="7200" dirty="0" smtClean="0">
                <a:latin typeface="Book Antiqua" panose="02040602050305030304" pitchFamily="18" charset="0"/>
              </a:rPr>
              <a:t>People </a:t>
            </a:r>
            <a:r>
              <a:rPr lang="en-IN" sz="7200" dirty="0">
                <a:latin typeface="Book Antiqua" panose="02040602050305030304" pitchFamily="18" charset="0"/>
              </a:rPr>
              <a:t>living their like to spend more on their pet’s </a:t>
            </a:r>
            <a:r>
              <a:rPr lang="en-IN" sz="7200" dirty="0" smtClean="0">
                <a:latin typeface="Book Antiqua" panose="02040602050305030304" pitchFamily="18" charset="0"/>
              </a:rPr>
              <a:t>wellbeing.</a:t>
            </a:r>
          </a:p>
          <a:p>
            <a:pPr lvl="1">
              <a:buNone/>
            </a:pPr>
            <a:endParaRPr lang="en-IN" sz="7200" dirty="0" smtClean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IN" sz="7200" dirty="0" smtClean="0">
                <a:latin typeface="Book Antiqua" panose="02040602050305030304" pitchFamily="18" charset="0"/>
              </a:rPr>
              <a:t>Europe </a:t>
            </a:r>
            <a:r>
              <a:rPr lang="en-IN" sz="7200" dirty="0">
                <a:latin typeface="Book Antiqua" panose="02040602050305030304" pitchFamily="18" charset="0"/>
              </a:rPr>
              <a:t>has the largest number of Pet Food Industry, ParaVet Clinics/Labs etc</a:t>
            </a:r>
            <a:r>
              <a:rPr lang="en-IN" sz="7200" dirty="0" smtClean="0">
                <a:latin typeface="Book Antiqua" panose="02040602050305030304" pitchFamily="18" charset="0"/>
              </a:rPr>
              <a:t>.</a:t>
            </a:r>
          </a:p>
          <a:p>
            <a:pPr lvl="1">
              <a:buNone/>
            </a:pPr>
            <a:endParaRPr lang="en-US" sz="72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IN" sz="7200" dirty="0">
                <a:latin typeface="Book Antiqua" panose="02040602050305030304" pitchFamily="18" charset="0"/>
              </a:rPr>
              <a:t>European Countries have Global Access to Healthcare Business since, The Netherlands, Germany, Belgium, Italy etc are being the fastest growing places in terms of Healthcare</a:t>
            </a:r>
            <a:r>
              <a:rPr lang="en-IN" sz="7200" dirty="0" smtClean="0">
                <a:latin typeface="Book Antiqua" panose="02040602050305030304" pitchFamily="18" charset="0"/>
              </a:rPr>
              <a:t>.</a:t>
            </a:r>
          </a:p>
          <a:p>
            <a:pPr lvl="1">
              <a:buNone/>
            </a:pPr>
            <a:endParaRPr lang="en-US" sz="72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IN" sz="7200" dirty="0">
                <a:latin typeface="Book Antiqua" panose="02040602050305030304" pitchFamily="18" charset="0"/>
              </a:rPr>
              <a:t>Europe has almost 90% multilingual population</a:t>
            </a:r>
            <a:r>
              <a:rPr lang="en-IN" sz="7200" dirty="0" smtClean="0">
                <a:latin typeface="Book Antiqua" panose="02040602050305030304" pitchFamily="18" charset="0"/>
              </a:rPr>
              <a:t>.</a:t>
            </a:r>
          </a:p>
          <a:p>
            <a:pPr lvl="1">
              <a:buNone/>
            </a:pPr>
            <a:endParaRPr lang="en-US" sz="72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IN" sz="7200" dirty="0" smtClean="0">
                <a:latin typeface="Book Antiqua" panose="02040602050305030304" pitchFamily="18" charset="0"/>
              </a:rPr>
              <a:t>Europe </a:t>
            </a:r>
            <a:r>
              <a:rPr lang="en-IN" sz="7200" dirty="0">
                <a:latin typeface="Book Antiqua" panose="02040602050305030304" pitchFamily="18" charset="0"/>
              </a:rPr>
              <a:t>being in the middle of the globe provides fastest connectivity to all the people living there or living away from there.</a:t>
            </a:r>
            <a:endParaRPr lang="en-US" sz="72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IN" sz="7200" dirty="0" smtClean="0">
                <a:latin typeface="Book Antiqua" panose="02040602050305030304" pitchFamily="18" charset="0"/>
              </a:rPr>
              <a:t>Largest </a:t>
            </a:r>
            <a:r>
              <a:rPr lang="en-IN" sz="7200" dirty="0">
                <a:latin typeface="Book Antiqua" panose="02040602050305030304" pitchFamily="18" charset="0"/>
              </a:rPr>
              <a:t>number of the population owns pet there</a:t>
            </a:r>
            <a:r>
              <a:rPr lang="en-IN" sz="7200" dirty="0" smtClean="0">
                <a:latin typeface="Book Antiqua" panose="02040602050305030304" pitchFamily="18" charset="0"/>
              </a:rPr>
              <a:t>.</a:t>
            </a:r>
          </a:p>
          <a:p>
            <a:pPr lvl="1">
              <a:buNone/>
            </a:pPr>
            <a:endParaRPr lang="en-US" sz="72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IN" sz="7200" dirty="0" smtClean="0">
                <a:latin typeface="Book Antiqua" panose="02040602050305030304" pitchFamily="18" charset="0"/>
              </a:rPr>
              <a:t>Germany</a:t>
            </a:r>
            <a:r>
              <a:rPr lang="en-IN" sz="7200" dirty="0">
                <a:latin typeface="Book Antiqua" panose="02040602050305030304" pitchFamily="18" charset="0"/>
              </a:rPr>
              <a:t>, Netherlands, Iceland, Switzerland, Luxembourg and Denmark are among the Top 9 Highest Paying Countries for Veterinarians across the world.</a:t>
            </a:r>
            <a:endParaRPr lang="en-US" sz="7200" dirty="0">
              <a:latin typeface="Book Antiqua" panose="0204060205030503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5588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About VETSpa 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473200"/>
            <a:ext cx="10972800" cy="4826000"/>
          </a:xfrm>
        </p:spPr>
        <p:txBody>
          <a:bodyPr>
            <a:normAutofit fontScale="62500" lnSpcReduction="20000"/>
          </a:bodyPr>
          <a:lstStyle/>
          <a:p>
            <a:r>
              <a:rPr lang="en-IN" sz="2600" dirty="0">
                <a:latin typeface="Book Antiqua" panose="02040602050305030304" pitchFamily="18" charset="0"/>
              </a:rPr>
              <a:t>Telerad Tech’s VETSpa is a RIS-PACS Workflow for Veterinary Radiology on the cloud. </a:t>
            </a:r>
          </a:p>
          <a:p>
            <a:r>
              <a:rPr lang="en-IN" sz="2600" dirty="0">
                <a:latin typeface="Book Antiqua" panose="02040602050305030304" pitchFamily="18" charset="0"/>
              </a:rPr>
              <a:t>VETSpa can be used to share, upload, acquire, view, diagnose, annotate, transfer and access the veterinary medical images and reports</a:t>
            </a:r>
          </a:p>
          <a:p>
            <a:r>
              <a:rPr lang="en-IN" sz="2600" dirty="0">
                <a:latin typeface="Book Antiqua" panose="02040602050305030304" pitchFamily="18" charset="0"/>
              </a:rPr>
              <a:t>VETSpa can be connected fast and effortlessly with all imaging devices in the clinics, hospitals, or radiological labs. </a:t>
            </a:r>
          </a:p>
          <a:p>
            <a:r>
              <a:rPr lang="en-IN" sz="2600" dirty="0">
                <a:latin typeface="Book Antiqua" panose="02040602050305030304" pitchFamily="18" charset="0"/>
              </a:rPr>
              <a:t>Telerad Tech offers flexible licensing models on VETSpa and that enables Veterinary Imaging Center to buy and use the solution according to their need and budget.</a:t>
            </a:r>
            <a:endParaRPr lang="en-US" sz="2600" dirty="0"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VETSpa Enterprise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VETSpa Cloud 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IN" sz="2600" dirty="0">
              <a:latin typeface="Book Antiqua" panose="02040602050305030304" pitchFamily="18" charset="0"/>
            </a:endParaRPr>
          </a:p>
          <a:p>
            <a:r>
              <a:rPr lang="en-IN" sz="2600" dirty="0">
                <a:latin typeface="Book Antiqua" panose="02040602050305030304" pitchFamily="18" charset="0"/>
              </a:rPr>
              <a:t>VETSpa has the following mentioned USPs: -</a:t>
            </a:r>
            <a:endParaRPr lang="en-US" sz="2600" dirty="0"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Easy to access.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Ease of Use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Low Entry Cost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Vendor Neutral Archive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Saves Time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Multiple Viewers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Smart Image Sharing 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600" dirty="0">
                <a:solidFill>
                  <a:schemeClr val="tx1"/>
                </a:solidFill>
                <a:latin typeface="Book Antiqua" panose="02040602050305030304" pitchFamily="18" charset="0"/>
              </a:rPr>
              <a:t>Round the Clock Support</a:t>
            </a:r>
            <a:endParaRPr lang="en-US" sz="2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600" dirty="0">
              <a:latin typeface="Book Antiqua" panose="02040602050305030304" pitchFamily="18" charset="0"/>
            </a:endParaRPr>
          </a:p>
          <a:p>
            <a:endParaRPr lang="en-US" sz="1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6085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sz="half" idx="1"/>
          </p:nvPr>
        </p:nvSpPr>
        <p:spPr>
          <a:xfrm>
            <a:off x="482600" y="839725"/>
            <a:ext cx="11188700" cy="525627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IN" sz="2200" dirty="0">
                <a:latin typeface="Book Antiqua" panose="02040602050305030304" pitchFamily="18" charset="0"/>
              </a:rPr>
              <a:t>VETSpa has many features which are mentioned below: -</a:t>
            </a:r>
            <a:endParaRPr lang="en-US" sz="2200" dirty="0">
              <a:latin typeface="Book Antiqua" panose="02040602050305030304" pitchFamily="18" charset="0"/>
            </a:endParaRPr>
          </a:p>
          <a:p>
            <a:pPr lvl="0"/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One Click Veterinary Information View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Zero Foot Print Viewer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Long term security and world-wide </a:t>
            </a:r>
            <a:r>
              <a:rPr lang="en-IN" sz="17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availability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Includes Patient portal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Contains Image Processing tools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Multilingual Support 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Scalable and Upgradable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sz="17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Comparison </a:t>
            </a:r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of Multiple Studies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CD Burning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/>
            <a:r>
              <a:rPr lang="en-IN" sz="1700" dirty="0">
                <a:solidFill>
                  <a:schemeClr val="tx1"/>
                </a:solidFill>
                <a:latin typeface="Book Antiqua" panose="02040602050305030304" pitchFamily="18" charset="0"/>
              </a:rPr>
              <a:t>Study Link Sharing</a:t>
            </a:r>
            <a:endParaRPr lang="en-US" sz="17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993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744B19D9-BD4E-4932-B865-4E037D4FC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9783" y="762000"/>
            <a:ext cx="8132434" cy="570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2598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838A1966-CEE0-49C8-A591-0D1170F19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2123" y="706517"/>
            <a:ext cx="8895977" cy="601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0525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xmlns="" id="{2F13385C-F96D-4093-B0B1-EA5D067E9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800" y="673101"/>
            <a:ext cx="9359900" cy="5858632"/>
          </a:xfrm>
        </p:spPr>
      </p:pic>
    </p:spTree>
    <p:extLst>
      <p:ext uri="{BB962C8B-B14F-4D97-AF65-F5344CB8AC3E}">
        <p14:creationId xmlns:p14="http://schemas.microsoft.com/office/powerpoint/2010/main" xmlns="" val="2666578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xmlns="" id="{B9AB78F8-45D0-4FD4-8759-F02C844A16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1" y="1028700"/>
            <a:ext cx="10553700" cy="5588000"/>
          </a:xfrm>
        </p:spPr>
      </p:pic>
    </p:spTree>
    <p:extLst>
      <p:ext uri="{BB962C8B-B14F-4D97-AF65-F5344CB8AC3E}">
        <p14:creationId xmlns:p14="http://schemas.microsoft.com/office/powerpoint/2010/main" xmlns="" val="138075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xmlns="" id="{2FE2531D-46DA-406B-8E06-2894EC7CB3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3300" y="1143000"/>
            <a:ext cx="10071100" cy="5430838"/>
          </a:xfrm>
        </p:spPr>
      </p:pic>
    </p:spTree>
    <p:extLst>
      <p:ext uri="{BB962C8B-B14F-4D97-AF65-F5344CB8AC3E}">
        <p14:creationId xmlns:p14="http://schemas.microsoft.com/office/powerpoint/2010/main" xmlns="" val="3763702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xmlns="" id="{284E462E-0C78-451F-8F8B-CA51C47BF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1422400"/>
            <a:ext cx="10972800" cy="5003799"/>
          </a:xfrm>
        </p:spPr>
      </p:pic>
    </p:spTree>
    <p:extLst>
      <p:ext uri="{BB962C8B-B14F-4D97-AF65-F5344CB8AC3E}">
        <p14:creationId xmlns:p14="http://schemas.microsoft.com/office/powerpoint/2010/main" xmlns="" val="830295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5207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500" y="1423924"/>
            <a:ext cx="10972800" cy="4325112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Book Antiqua" panose="02040602050305030304" pitchFamily="18" charset="0"/>
              </a:rPr>
              <a:t>Brief Overview about Telerad Tech Private Limited, Bangalore</a:t>
            </a:r>
          </a:p>
          <a:p>
            <a:r>
              <a:rPr lang="en-US" dirty="0">
                <a:latin typeface="Book Antiqua" panose="02040602050305030304" pitchFamily="18" charset="0"/>
              </a:rPr>
              <a:t>Objective of the study</a:t>
            </a:r>
          </a:p>
          <a:p>
            <a:r>
              <a:rPr lang="en-US" dirty="0">
                <a:latin typeface="Book Antiqua" panose="02040602050305030304" pitchFamily="18" charset="0"/>
              </a:rPr>
              <a:t>Introduction </a:t>
            </a:r>
          </a:p>
          <a:p>
            <a:r>
              <a:rPr lang="en-US" dirty="0">
                <a:latin typeface="Book Antiqua" panose="02040602050305030304" pitchFamily="18" charset="0"/>
              </a:rPr>
              <a:t>Background </a:t>
            </a:r>
          </a:p>
          <a:p>
            <a:r>
              <a:rPr lang="en-US" dirty="0">
                <a:latin typeface="Book Antiqua" panose="02040602050305030304" pitchFamily="18" charset="0"/>
              </a:rPr>
              <a:t>Reasons to Target European Countries</a:t>
            </a:r>
          </a:p>
          <a:p>
            <a:r>
              <a:rPr lang="en-US" dirty="0">
                <a:latin typeface="Book Antiqua" panose="02040602050305030304" pitchFamily="18" charset="0"/>
              </a:rPr>
              <a:t>About VETSpa and its workflow</a:t>
            </a:r>
          </a:p>
          <a:p>
            <a:r>
              <a:rPr lang="en-US" dirty="0">
                <a:latin typeface="Book Antiqua" panose="02040602050305030304" pitchFamily="18" charset="0"/>
              </a:rPr>
              <a:t>Methodology</a:t>
            </a:r>
          </a:p>
          <a:p>
            <a:r>
              <a:rPr lang="en-US" dirty="0">
                <a:latin typeface="Book Antiqua" panose="02040602050305030304" pitchFamily="18" charset="0"/>
              </a:rPr>
              <a:t>Results</a:t>
            </a:r>
          </a:p>
          <a:p>
            <a:r>
              <a:rPr lang="en-US" dirty="0">
                <a:latin typeface="Book Antiqua" panose="02040602050305030304" pitchFamily="18" charset="0"/>
              </a:rPr>
              <a:t>Conclusion</a:t>
            </a:r>
          </a:p>
          <a:p>
            <a:r>
              <a:rPr lang="en-US" dirty="0">
                <a:latin typeface="Book Antiqua" panose="02040602050305030304" pitchFamily="18" charset="0"/>
              </a:rPr>
              <a:t>Snaps for BSAVA Event 2018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5189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0" y="7620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Methodology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709CCDB-00A9-4B65-9498-62ED31809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28800"/>
            <a:ext cx="10502900" cy="4341875"/>
          </a:xfrm>
        </p:spPr>
        <p:txBody>
          <a:bodyPr/>
          <a:lstStyle/>
          <a:p>
            <a:r>
              <a:rPr lang="en-US" dirty="0">
                <a:latin typeface="Book Antiqua" panose="02040602050305030304" pitchFamily="18" charset="0"/>
              </a:rPr>
              <a:t>Workflow for VETSpa</a:t>
            </a:r>
          </a:p>
          <a:p>
            <a:r>
              <a:rPr lang="en-US" dirty="0">
                <a:latin typeface="Book Antiqua" panose="02040602050305030304" pitchFamily="18" charset="0"/>
              </a:rPr>
              <a:t>Workflow for creating Brand Awareness using Digital Marketing Strategy</a:t>
            </a:r>
          </a:p>
        </p:txBody>
      </p:sp>
    </p:spTree>
    <p:extLst>
      <p:ext uri="{BB962C8B-B14F-4D97-AF65-F5344CB8AC3E}">
        <p14:creationId xmlns:p14="http://schemas.microsoft.com/office/powerpoint/2010/main" xmlns="" val="3389132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26AB3-EC4E-4C41-8D1B-7014451B6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520700"/>
            <a:ext cx="10972800" cy="1066800"/>
          </a:xfrm>
        </p:spPr>
        <p:txBody>
          <a:bodyPr/>
          <a:lstStyle/>
          <a:p>
            <a:r>
              <a:rPr lang="en-US" dirty="0"/>
              <a:t>Workflow for VETSpa:-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D9C53E0-1703-4576-9EBC-32655BE545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587500"/>
            <a:ext cx="10972800" cy="4341875"/>
          </a:xfrm>
        </p:spPr>
        <p:txBody>
          <a:bodyPr/>
          <a:lstStyle/>
          <a:p>
            <a:pPr marL="109728" indent="0" algn="ctr">
              <a:buNone/>
            </a:pPr>
            <a:r>
              <a:rPr lang="en-US" dirty="0"/>
              <a:t>    </a:t>
            </a:r>
          </a:p>
          <a:p>
            <a:pPr marL="109728" indent="0">
              <a:buNone/>
            </a:pPr>
            <a:endParaRPr lang="en-US" dirty="0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xmlns="" id="{37C01560-1A20-4ECE-837E-FB609E8224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437854709"/>
              </p:ext>
            </p:extLst>
          </p:nvPr>
        </p:nvGraphicFramePr>
        <p:xfrm>
          <a:off x="1447800" y="1308100"/>
          <a:ext cx="8877300" cy="543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3B4981F-E67F-4D74-BE8D-622355744848}"/>
              </a:ext>
            </a:extLst>
          </p:cNvPr>
          <p:cNvSpPr txBox="1"/>
          <p:nvPr/>
        </p:nvSpPr>
        <p:spPr>
          <a:xfrm>
            <a:off x="3416300" y="2487286"/>
            <a:ext cx="1549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Book Antiqua" panose="02040602050305030304" pitchFamily="18" charset="0"/>
              </a:rPr>
              <a:t>Report gets transferred from Worklist Finalized Reports</a:t>
            </a:r>
          </a:p>
        </p:txBody>
      </p:sp>
    </p:spTree>
    <p:extLst>
      <p:ext uri="{BB962C8B-B14F-4D97-AF65-F5344CB8AC3E}">
        <p14:creationId xmlns:p14="http://schemas.microsoft.com/office/powerpoint/2010/main" xmlns="" val="3295907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7C684E-9423-4930-9D38-BCAF9275E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46100"/>
            <a:ext cx="109728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Workflow for creating Brand Awareness using DM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C66AD7-9EF7-4AE0-827B-2EE11EDFD5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500" y="1487425"/>
            <a:ext cx="5384800" cy="434187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BOOTH</a:t>
            </a:r>
          </a:p>
          <a:p>
            <a:endParaRPr lang="en-US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RESEARCH &amp; ANALYSIS</a:t>
            </a:r>
            <a:r>
              <a:rPr lang="en-US" dirty="0"/>
              <a:t>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C4C990E-2AA1-4A94-9451-9C6B867F53DE}"/>
              </a:ext>
            </a:extLst>
          </p:cNvPr>
          <p:cNvSpPr/>
          <p:nvPr/>
        </p:nvSpPr>
        <p:spPr>
          <a:xfrm>
            <a:off x="2247900" y="1701800"/>
            <a:ext cx="5283200" cy="160280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0FAA142-D5C2-4D73-846D-E4D3B6801F22}"/>
              </a:ext>
            </a:extLst>
          </p:cNvPr>
          <p:cNvSpPr txBox="1"/>
          <p:nvPr/>
        </p:nvSpPr>
        <p:spPr>
          <a:xfrm>
            <a:off x="2381250" y="1815561"/>
            <a:ext cx="5016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Decided to participate in BSAVA Event 2018 to get an exposure for VETSpa (RIS-PACS for Veterinary)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First Event attended by Telerad Tech for VETSpa !</a:t>
            </a:r>
          </a:p>
          <a:p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5A4CB142-25A5-48CC-A1DC-185126D09099}"/>
              </a:ext>
            </a:extLst>
          </p:cNvPr>
          <p:cNvSpPr/>
          <p:nvPr/>
        </p:nvSpPr>
        <p:spPr>
          <a:xfrm>
            <a:off x="4229100" y="3680460"/>
            <a:ext cx="5283200" cy="31775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2DD8D8-C7AF-4E5E-A0B2-BB4D1C7F3B16}"/>
              </a:ext>
            </a:extLst>
          </p:cNvPr>
          <p:cNvSpPr txBox="1"/>
          <p:nvPr/>
        </p:nvSpPr>
        <p:spPr>
          <a:xfrm>
            <a:off x="4418330" y="3824228"/>
            <a:ext cx="49657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Found out the reasons to target European Countries and near 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Understood the market status for Veterinary Radiology in Europe and near by as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Collected Primary Database for BSAVA Event which contains lists of Veterinary Radiologists, Veterinary Nurses, Veterinary Imaging Labs, Veterinary Care centers etc. </a:t>
            </a:r>
            <a:r>
              <a:rPr lang="en-US" dirty="0" smtClean="0"/>
              <a:t>and Secondary Database was used from company’s past conferences/seminars leads.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4940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FD3A38-3F46-4B44-A6DA-82A807D30F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900" y="649225"/>
            <a:ext cx="11633200" cy="434187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DIGITAL MARKETING EMAIL CAMPAIGNS </a:t>
            </a:r>
          </a:p>
          <a:p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n-US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SOCIAL MEDIA PAID CAMPAIGNS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C20590A9-35E4-47FE-94A8-4FC234E030EF}"/>
              </a:ext>
            </a:extLst>
          </p:cNvPr>
          <p:cNvSpPr/>
          <p:nvPr/>
        </p:nvSpPr>
        <p:spPr>
          <a:xfrm>
            <a:off x="6096000" y="1080263"/>
            <a:ext cx="5753100" cy="20955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0EA7EA-2546-47AC-BCE0-15A80647DD4D}"/>
              </a:ext>
            </a:extLst>
          </p:cNvPr>
          <p:cNvSpPr txBox="1"/>
          <p:nvPr/>
        </p:nvSpPr>
        <p:spPr>
          <a:xfrm>
            <a:off x="6273800" y="1092200"/>
            <a:ext cx="5448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Email Campaigns were sent to Targeted Audiences (Primary Database + Secondary Database) via Leadsquared Marketing Automation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Generic social Media posts were made related to VETSpa been showcased in BSAVA Event 2018. 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01023130-A84E-4BD6-AF97-1DD780C80D4E}"/>
              </a:ext>
            </a:extLst>
          </p:cNvPr>
          <p:cNvSpPr/>
          <p:nvPr/>
        </p:nvSpPr>
        <p:spPr>
          <a:xfrm>
            <a:off x="5181600" y="3606800"/>
            <a:ext cx="5981700" cy="22479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D06EBF8-87BA-4F08-9C4E-CEAED85D4163}"/>
              </a:ext>
            </a:extLst>
          </p:cNvPr>
          <p:cNvSpPr txBox="1"/>
          <p:nvPr/>
        </p:nvSpPr>
        <p:spPr>
          <a:xfrm>
            <a:off x="5429250" y="3734475"/>
            <a:ext cx="5486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Social Media paid campaigns were shot on LinkedIn and Facebook in order to engage maximum number of participants.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Telephonic Calls were made to people who opened the email invitation sent in previous step under email campaign.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9549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906722-7430-468F-A014-0834D85E62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600" y="738125"/>
            <a:ext cx="5384800" cy="434187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MEASURING OUTREACH AT BOOTH IN BSAVA EVENT 2018 FOR VETSPA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525F53F0-9DF7-4557-8E46-2110E8E68643}"/>
              </a:ext>
            </a:extLst>
          </p:cNvPr>
          <p:cNvSpPr/>
          <p:nvPr/>
        </p:nvSpPr>
        <p:spPr>
          <a:xfrm>
            <a:off x="4610100" y="1549400"/>
            <a:ext cx="5816600" cy="17399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B4B58A1-F067-4C32-9006-BD0A904DABEE}"/>
              </a:ext>
            </a:extLst>
          </p:cNvPr>
          <p:cNvSpPr txBox="1"/>
          <p:nvPr/>
        </p:nvSpPr>
        <p:spPr>
          <a:xfrm>
            <a:off x="4826000" y="1680686"/>
            <a:ext cx="538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 measure the outreach at the booth, visitors were requested to fill the feedback form.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Feedback Form usually contained Name, Address, Contact number and the source from they came to know about our booth</a:t>
            </a:r>
          </a:p>
        </p:txBody>
      </p:sp>
    </p:spTree>
    <p:extLst>
      <p:ext uri="{BB962C8B-B14F-4D97-AF65-F5344CB8AC3E}">
        <p14:creationId xmlns:p14="http://schemas.microsoft.com/office/powerpoint/2010/main" xmlns="" val="220567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939292"/>
            <a:ext cx="10972800" cy="47884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Sample Size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:- Primary Database (4928) + Secondary Database (7933) </a:t>
            </a:r>
          </a:p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Sampling Method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:- Random Sampling</a:t>
            </a:r>
          </a:p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Targeted Area for Research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:- European Countries and near by regions to Europe as well</a:t>
            </a:r>
          </a:p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Duration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:- 2.5 Months</a:t>
            </a:r>
          </a:p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Budget spent on Booth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:- 1.5 lakhs</a:t>
            </a:r>
          </a:p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Budget Spent on Paid Campaigns for Social Media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:- 14000- 16000</a:t>
            </a:r>
          </a:p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Transport, Logistics and Accommodation for 2 peoples for 5 days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:- 4 – 5 lakhs</a:t>
            </a:r>
          </a:p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Floor Plan Budget to set the booth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:- 1.5 Lakhs</a:t>
            </a:r>
          </a:p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Team Size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:- 4 People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C3797D3E-29C7-4E45-A756-50916D7D6E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1415009"/>
              </p:ext>
            </p:extLst>
          </p:nvPr>
        </p:nvGraphicFramePr>
        <p:xfrm>
          <a:off x="2146300" y="4251452"/>
          <a:ext cx="10972800" cy="131064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0972800">
                  <a:extLst>
                    <a:ext uri="{9D8B030D-6E8A-4147-A177-3AD203B41FA5}">
                      <a16:colId xmlns:a16="http://schemas.microsoft.com/office/drawing/2014/main" xmlns="" val="3500935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800" b="1" kern="50" dirty="0">
                          <a:effectLst/>
                          <a:latin typeface="Book Antiqua" panose="02040602050305030304" pitchFamily="18" charset="0"/>
                        </a:rPr>
                        <a:t>Mr. Ashwani Kumar Sinha- Global Head BD</a:t>
                      </a:r>
                      <a:endParaRPr lang="en-US" sz="1800" b="1" kern="50" dirty="0"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800" b="1" kern="50" dirty="0">
                          <a:effectLst/>
                          <a:latin typeface="Book Antiqua" panose="02040602050305030304" pitchFamily="18" charset="0"/>
                        </a:rPr>
                        <a:t>Mr. Mohan Mysore – Vice President Sales (US and UK)</a:t>
                      </a:r>
                      <a:endParaRPr lang="en-US" sz="1800" b="1" kern="50" dirty="0"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800" b="1" kern="50" dirty="0">
                          <a:effectLst/>
                          <a:latin typeface="Book Antiqua" panose="02040602050305030304" pitchFamily="18" charset="0"/>
                        </a:rPr>
                        <a:t>Mr. Rajesh Murthy – Digital Marketing Executive</a:t>
                      </a:r>
                      <a:endParaRPr lang="en-US" sz="1800" b="1" kern="50" dirty="0"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800" b="1" kern="50" dirty="0">
                          <a:effectLst/>
                          <a:latin typeface="Book Antiqua" panose="02040602050305030304" pitchFamily="18" charset="0"/>
                        </a:rPr>
                        <a:t>Ms. Shreyshi Varshney- Management Trainee- BD</a:t>
                      </a:r>
                      <a:endParaRPr lang="en-US" sz="1800" b="1" kern="50" dirty="0"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129413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kern="50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en-US" sz="1400" b="1" kern="50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xmlns="" val="501957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09512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A2C745-8DDF-4765-9D26-5AE536844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6100"/>
            <a:ext cx="10972800" cy="1066800"/>
          </a:xfrm>
        </p:spPr>
        <p:txBody>
          <a:bodyPr/>
          <a:lstStyle/>
          <a:p>
            <a:r>
              <a:rPr lang="en-US" dirty="0"/>
              <a:t>Email Flyer Content for BSAVA Event:-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0C94D4C-2384-4712-B0AA-D7901549F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692" y="1447800"/>
            <a:ext cx="5303708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8668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4953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562100"/>
            <a:ext cx="10972800" cy="4325112"/>
          </a:xfrm>
        </p:spPr>
        <p:txBody>
          <a:bodyPr/>
          <a:lstStyle/>
          <a:p>
            <a:pPr marL="109728" indent="0">
              <a:buNone/>
            </a:pPr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1. RESEARCH &amp; ANALYSIS</a:t>
            </a:r>
            <a:r>
              <a:rPr lang="en-US" sz="2000" dirty="0"/>
              <a:t> </a:t>
            </a:r>
            <a:r>
              <a:rPr lang="en-US" sz="2000" dirty="0">
                <a:latin typeface="Book Antiqua" panose="02040602050305030304" pitchFamily="18" charset="0"/>
              </a:rPr>
              <a:t>:- Primary Database of 4928 was collected manually based on Direct Search on Google, Facebook, LinkedIn. </a:t>
            </a:r>
          </a:p>
          <a:p>
            <a:pPr marL="109728" indent="0">
              <a:buNone/>
            </a:pPr>
            <a:r>
              <a:rPr lang="en-US" sz="2000" dirty="0">
                <a:latin typeface="Book Antiqua" panose="02040602050305030304" pitchFamily="18" charset="0"/>
              </a:rPr>
              <a:t>Secondary Database </a:t>
            </a:r>
            <a:r>
              <a:rPr lang="en-US" sz="2000" dirty="0" smtClean="0">
                <a:latin typeface="Book Antiqua" panose="02040602050305030304" pitchFamily="18" charset="0"/>
              </a:rPr>
              <a:t>(7933) was </a:t>
            </a:r>
            <a:r>
              <a:rPr lang="en-US" sz="2000" dirty="0">
                <a:latin typeface="Book Antiqua" panose="02040602050305030304" pitchFamily="18" charset="0"/>
              </a:rPr>
              <a:t>already available with the company which included Past conferences attended, Brochures received etc. </a:t>
            </a:r>
          </a:p>
          <a:p>
            <a:pPr marL="109728" indent="0">
              <a:buNone/>
            </a:pPr>
            <a:endParaRPr lang="en-US" sz="2400" dirty="0"/>
          </a:p>
          <a:p>
            <a:pPr marL="109728" indent="0">
              <a:buNone/>
            </a:pPr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2. DIGITAL MARKETING EMAIL CAMPAIGNS :- </a:t>
            </a:r>
            <a:r>
              <a:rPr lang="en-US" sz="2000" dirty="0">
                <a:latin typeface="Book Antiqua" panose="02040602050305030304" pitchFamily="18" charset="0"/>
              </a:rPr>
              <a:t>Email campaigns were sent through Leadsquared tool between 22 March 2018 to 29 March 2018. For each email campaign, Open Rates for emails were observed.</a:t>
            </a:r>
          </a:p>
          <a:p>
            <a:pPr marL="109728" indent="0">
              <a:buNone/>
            </a:pPr>
            <a:endParaRPr lang="en-US" sz="2000" dirty="0">
              <a:latin typeface="Book Antiqua" panose="02040602050305030304" pitchFamily="18" charset="0"/>
            </a:endParaRPr>
          </a:p>
          <a:p>
            <a:pPr marL="109728" indent="0">
              <a:buNone/>
            </a:pPr>
            <a:endParaRPr lang="en-US" sz="20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109728" indent="0">
              <a:buNone/>
            </a:pPr>
            <a:endParaRPr lang="en-US" sz="2400" dirty="0">
              <a:latin typeface="Book Antiqua" panose="02040602050305030304" pitchFamily="18" charset="0"/>
            </a:endParaRPr>
          </a:p>
          <a:p>
            <a:pPr marL="109728" indent="0">
              <a:buNone/>
            </a:pPr>
            <a:endParaRPr lang="en-US" sz="2400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7654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550DAD05-CA77-4D38-84EB-55861CEB89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540" y="738187"/>
            <a:ext cx="7698759" cy="571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8479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F3B660-7502-403C-A3BA-4D2E4C72F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58800"/>
            <a:ext cx="10972800" cy="1066800"/>
          </a:xfrm>
        </p:spPr>
        <p:txBody>
          <a:bodyPr/>
          <a:lstStyle/>
          <a:p>
            <a:r>
              <a:rPr lang="en-US" dirty="0"/>
              <a:t>Open Rates for email campaigns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2DCA8D0-E40C-414B-8AD9-DAF4E2C37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900" y="1815736"/>
            <a:ext cx="10972800" cy="356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4113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5969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Telerad Tech Private Limited, Bangalore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300" y="1663700"/>
            <a:ext cx="6921500" cy="4325112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Book Antiqua" panose="02040602050305030304" pitchFamily="18" charset="0"/>
              </a:rPr>
              <a:t>Established in 2009 with the goal of optimizing radiology productivity and improving patient care</a:t>
            </a:r>
          </a:p>
          <a:p>
            <a:r>
              <a:rPr lang="en-US" sz="2200" dirty="0">
                <a:latin typeface="Book Antiqua" panose="02040602050305030304" pitchFamily="18" charset="0"/>
              </a:rPr>
              <a:t>Amongst the market leaders in providing RIS-PACS integrated software solutions for teleradiology, medical imaging centers etc.</a:t>
            </a:r>
          </a:p>
          <a:p>
            <a:r>
              <a:rPr lang="en-US" sz="2200" dirty="0">
                <a:latin typeface="Book Antiqua" panose="02040602050305030304" pitchFamily="18" charset="0"/>
              </a:rPr>
              <a:t>Company’s solutions cater to workflows needed across the departments which includes Radiology, Cardiology, Podiatry, Orthopedic, Chiropractic, Oncology and Veterinary Radiology.</a:t>
            </a:r>
          </a:p>
          <a:p>
            <a:pPr marL="109728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431669D-EA0D-431A-8F5C-1F86FC0C3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9800" y="1663700"/>
            <a:ext cx="4445608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7860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FD6D2E2-32CC-4B52-AA85-AC1D323D27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0" y="1645610"/>
            <a:ext cx="10972800" cy="356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3628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CD62773-2E7E-4E6D-BAEE-39EF878CEA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273689"/>
            <a:ext cx="10972800" cy="373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7232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2E3A31E-42A6-4C99-8D2F-D82F52AECE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3143" y="1131888"/>
            <a:ext cx="9552457" cy="484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8122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46D5DF4-003D-4DF6-B51D-EAC5B0C9B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1028" y="776288"/>
            <a:ext cx="10356544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3179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70282999-F234-4FCA-9B54-E1C7E8235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300" y="1520454"/>
            <a:ext cx="10972800" cy="390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4150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97CE4D0-C451-435B-B4B7-52F0220287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34434"/>
            <a:ext cx="10972800" cy="357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1827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622E5F94-3C92-4085-919F-89E86DF2B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1003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0227F3CF-7EB2-4FEC-80BE-16A23BE895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51195220"/>
              </p:ext>
            </p:extLst>
          </p:nvPr>
        </p:nvGraphicFramePr>
        <p:xfrm>
          <a:off x="673100" y="1308100"/>
          <a:ext cx="10107645" cy="3937000"/>
        </p:xfrm>
        <a:graphic>
          <a:graphicData uri="http://schemas.openxmlformats.org/presentationml/2006/ole">
            <p:oleObj spid="_x0000_s2056" name="Bitmap Image" r:id="rId3" imgW="9352381" imgH="3448531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20810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0A2A8B-63AE-4A2A-A6A8-5223ED832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985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Observation Table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2D442FE1-B4AD-4F37-964A-976A5E988D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2311715"/>
              </p:ext>
            </p:extLst>
          </p:nvPr>
        </p:nvGraphicFramePr>
        <p:xfrm>
          <a:off x="444500" y="1765300"/>
          <a:ext cx="10833101" cy="425917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33760">
                  <a:extLst>
                    <a:ext uri="{9D8B030D-6E8A-4147-A177-3AD203B41FA5}">
                      <a16:colId xmlns:a16="http://schemas.microsoft.com/office/drawing/2014/main" xmlns="" val="1543785261"/>
                    </a:ext>
                  </a:extLst>
                </a:gridCol>
                <a:gridCol w="3000381">
                  <a:extLst>
                    <a:ext uri="{9D8B030D-6E8A-4147-A177-3AD203B41FA5}">
                      <a16:colId xmlns:a16="http://schemas.microsoft.com/office/drawing/2014/main" xmlns="" val="1139974878"/>
                    </a:ext>
                  </a:extLst>
                </a:gridCol>
                <a:gridCol w="2432961">
                  <a:extLst>
                    <a:ext uri="{9D8B030D-6E8A-4147-A177-3AD203B41FA5}">
                      <a16:colId xmlns:a16="http://schemas.microsoft.com/office/drawing/2014/main" xmlns="" val="2425521076"/>
                    </a:ext>
                  </a:extLst>
                </a:gridCol>
                <a:gridCol w="2740989">
                  <a:extLst>
                    <a:ext uri="{9D8B030D-6E8A-4147-A177-3AD203B41FA5}">
                      <a16:colId xmlns:a16="http://schemas.microsoft.com/office/drawing/2014/main" xmlns="" val="506862846"/>
                    </a:ext>
                  </a:extLst>
                </a:gridCol>
                <a:gridCol w="1825010">
                  <a:extLst>
                    <a:ext uri="{9D8B030D-6E8A-4147-A177-3AD203B41FA5}">
                      <a16:colId xmlns:a16="http://schemas.microsoft.com/office/drawing/2014/main" xmlns="" val="2502180424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50">
                          <a:effectLst/>
                        </a:rPr>
                        <a:t> </a:t>
                      </a:r>
                      <a:r>
                        <a:rPr lang="en-IN" sz="1200" kern="50">
                          <a:effectLst/>
                        </a:rPr>
                        <a:t>S. No: -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Email Campaign sent to total number of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Observed Open rates for each Email campaign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Email flyers opened by the number of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Date 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15101271"/>
                  </a:ext>
                </a:extLst>
              </a:tr>
              <a:tr h="46254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112 Email Ids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30.4%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34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25 March 2018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85674756"/>
                  </a:ext>
                </a:extLst>
              </a:tr>
              <a:tr h="46254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2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303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24.7%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74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26 March 2018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6572120"/>
                  </a:ext>
                </a:extLst>
              </a:tr>
              <a:tr h="46254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3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368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19.6%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72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24 March 2018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69218336"/>
                  </a:ext>
                </a:extLst>
              </a:tr>
              <a:tr h="46254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4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2169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6.4%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138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22 March 2018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8374160"/>
                  </a:ext>
                </a:extLst>
              </a:tr>
              <a:tr h="46254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5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82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7.3%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6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22 March 2018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15787298"/>
                  </a:ext>
                </a:extLst>
              </a:tr>
              <a:tr h="46254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6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1613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2.6%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41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25 March 2018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538754"/>
                  </a:ext>
                </a:extLst>
              </a:tr>
              <a:tr h="46254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7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281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18.9%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53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34 March 2018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10206689"/>
                  </a:ext>
                </a:extLst>
              </a:tr>
              <a:tr h="46254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8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7933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2.4%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190 Email Ids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29 March 2018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761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3472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91163C-2F4B-4DEA-A1CB-174EB3617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622300"/>
            <a:ext cx="109728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SOCIAL MEDIA PAID CAMPAIGNS VIA LINKEDIN</a:t>
            </a:r>
          </a:p>
        </p:txBody>
      </p:sp>
      <p:pic>
        <p:nvPicPr>
          <p:cNvPr id="4098" name="Picture 1">
            <a:extLst>
              <a:ext uri="{FF2B5EF4-FFF2-40B4-BE49-F238E27FC236}">
                <a16:creationId xmlns:a16="http://schemas.microsoft.com/office/drawing/2014/main" xmlns="" id="{CEBAAF4E-DC6A-4131-B142-0D3A62C35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063" y="2390776"/>
            <a:ext cx="5331145" cy="370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">
            <a:extLst>
              <a:ext uri="{FF2B5EF4-FFF2-40B4-BE49-F238E27FC236}">
                <a16:creationId xmlns:a16="http://schemas.microsoft.com/office/drawing/2014/main" xmlns="" id="{37633DCE-382A-4EF9-AC3C-8A114AA86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390776"/>
            <a:ext cx="3162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0CD75CB3-4F96-44EB-9BB5-E19E8C133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59279582"/>
              </p:ext>
            </p:extLst>
          </p:nvPr>
        </p:nvGraphicFramePr>
        <p:xfrm>
          <a:off x="6085208" y="3810000"/>
          <a:ext cx="5715000" cy="16383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226912">
                  <a:extLst>
                    <a:ext uri="{9D8B030D-6E8A-4147-A177-3AD203B41FA5}">
                      <a16:colId xmlns:a16="http://schemas.microsoft.com/office/drawing/2014/main" xmlns="" val="2487138804"/>
                    </a:ext>
                  </a:extLst>
                </a:gridCol>
                <a:gridCol w="1257999">
                  <a:extLst>
                    <a:ext uri="{9D8B030D-6E8A-4147-A177-3AD203B41FA5}">
                      <a16:colId xmlns:a16="http://schemas.microsoft.com/office/drawing/2014/main" xmlns="" val="394773966"/>
                    </a:ext>
                  </a:extLst>
                </a:gridCol>
                <a:gridCol w="1143635">
                  <a:extLst>
                    <a:ext uri="{9D8B030D-6E8A-4147-A177-3AD203B41FA5}">
                      <a16:colId xmlns:a16="http://schemas.microsoft.com/office/drawing/2014/main" xmlns="" val="1602812056"/>
                    </a:ext>
                  </a:extLst>
                </a:gridCol>
                <a:gridCol w="1086454">
                  <a:extLst>
                    <a:ext uri="{9D8B030D-6E8A-4147-A177-3AD203B41FA5}">
                      <a16:colId xmlns:a16="http://schemas.microsoft.com/office/drawing/2014/main" xmlns="" val="2817954396"/>
                    </a:ext>
                  </a:extLst>
                </a:gridCol>
              </a:tblGrid>
              <a:tr h="64990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Campaign Name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Campaign Type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Total Engagements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Impressions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49970735"/>
                  </a:ext>
                </a:extLst>
              </a:tr>
              <a:tr h="64990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BSAVA 2018 Lead Generation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Sponsored Update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4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403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70597009"/>
                  </a:ext>
                </a:extLst>
              </a:tr>
              <a:tr h="3384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BSAVA 2018 - VETSpa Text Ads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Text Ad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3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10072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20269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48158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371CA7-50D7-4860-BF22-BA3437D02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304800"/>
            <a:ext cx="109728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SOCIAL MEDIA PAID CAMPAIGNS VIA FACEBOOK</a:t>
            </a:r>
            <a:endParaRPr lang="en-US" sz="2000" dirty="0"/>
          </a:p>
        </p:txBody>
      </p:sp>
      <p:pic>
        <p:nvPicPr>
          <p:cNvPr id="5122" name="Picture 1">
            <a:extLst>
              <a:ext uri="{FF2B5EF4-FFF2-40B4-BE49-F238E27FC236}">
                <a16:creationId xmlns:a16="http://schemas.microsoft.com/office/drawing/2014/main" xmlns="" id="{6BB2AA65-1403-43FC-AA83-B9D6A687A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903"/>
          <a:stretch/>
        </p:blipFill>
        <p:spPr bwMode="auto">
          <a:xfrm>
            <a:off x="203200" y="1147763"/>
            <a:ext cx="4838699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">
            <a:extLst>
              <a:ext uri="{FF2B5EF4-FFF2-40B4-BE49-F238E27FC236}">
                <a16:creationId xmlns:a16="http://schemas.microsoft.com/office/drawing/2014/main" xmlns="" id="{242B2F13-3D01-4A1D-A5DD-CCB3FD803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169"/>
          <a:stretch/>
        </p:blipFill>
        <p:spPr bwMode="auto">
          <a:xfrm>
            <a:off x="5689600" y="1147763"/>
            <a:ext cx="4668173" cy="322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6E4DCEA0-3C41-411B-9BDD-BA502DD50F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61441092"/>
              </p:ext>
            </p:extLst>
          </p:nvPr>
        </p:nvGraphicFramePr>
        <p:xfrm>
          <a:off x="1203324" y="4805362"/>
          <a:ext cx="8448676" cy="115298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181730">
                  <a:extLst>
                    <a:ext uri="{9D8B030D-6E8A-4147-A177-3AD203B41FA5}">
                      <a16:colId xmlns:a16="http://schemas.microsoft.com/office/drawing/2014/main" xmlns="" val="3135476595"/>
                    </a:ext>
                  </a:extLst>
                </a:gridCol>
                <a:gridCol w="1841319">
                  <a:extLst>
                    <a:ext uri="{9D8B030D-6E8A-4147-A177-3AD203B41FA5}">
                      <a16:colId xmlns:a16="http://schemas.microsoft.com/office/drawing/2014/main" xmlns="" val="472457080"/>
                    </a:ext>
                  </a:extLst>
                </a:gridCol>
                <a:gridCol w="1425627">
                  <a:extLst>
                    <a:ext uri="{9D8B030D-6E8A-4147-A177-3AD203B41FA5}">
                      <a16:colId xmlns:a16="http://schemas.microsoft.com/office/drawing/2014/main" xmlns="" val="3014995494"/>
                    </a:ext>
                  </a:extLst>
                </a:gridCol>
              </a:tblGrid>
              <a:tr h="49053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Campaign Name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Total Engagements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Impressions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24231438"/>
                  </a:ext>
                </a:extLst>
              </a:tr>
              <a:tr h="3312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Post: "Telerad Tech unveils #VETSpa - the imaging..."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98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4804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18675004"/>
                  </a:ext>
                </a:extLst>
              </a:tr>
              <a:tr h="3312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BSAVA 2 days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0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2274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8117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97904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596900"/>
            <a:ext cx="10972800" cy="1066800"/>
          </a:xfrm>
        </p:spPr>
        <p:txBody>
          <a:bodyPr>
            <a:normAutofit fontScale="90000"/>
          </a:bodyPr>
          <a:lstStyle/>
          <a:p>
            <a:r>
              <a:rPr lang="en-IN" sz="4400" dirty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Our Founders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Gill Sans MT" pitchFamily="34" charset="0"/>
                <a:cs typeface="Arial" panose="020B0604020202020204" pitchFamily="34" charset="0"/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  <a:latin typeface="Gill Sans MT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300" y="2532888"/>
            <a:ext cx="10972800" cy="4325112"/>
          </a:xfrm>
        </p:spPr>
        <p:txBody>
          <a:bodyPr/>
          <a:lstStyle/>
          <a:p>
            <a:pPr marL="109728" indent="0" algn="ctr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I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Dr. Arjun Kalyanpur - MD, DABR</a:t>
            </a:r>
          </a:p>
          <a:p>
            <a:pPr marL="109728" lvl="0" indent="0" algn="ctr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IN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86BABDED-9854-43EE-B3CF-232E6B855E42}"/>
              </a:ext>
            </a:extLst>
          </p:cNvPr>
          <p:cNvSpPr/>
          <p:nvPr/>
        </p:nvSpPr>
        <p:spPr>
          <a:xfrm>
            <a:off x="5139730" y="1299167"/>
            <a:ext cx="1219200" cy="1219200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0" ty="-82550" sx="100000" sy="100000" flip="none" algn="t"/>
          </a:blip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5E6A91A-F11D-4791-9CEC-326B422E30AA}"/>
              </a:ext>
            </a:extLst>
          </p:cNvPr>
          <p:cNvSpPr/>
          <p:nvPr/>
        </p:nvSpPr>
        <p:spPr>
          <a:xfrm>
            <a:off x="3048000" y="3030136"/>
            <a:ext cx="6096000" cy="21185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en-US" dirty="0">
                <a:latin typeface="Book Antiqua" panose="02040602050305030304" pitchFamily="18" charset="0"/>
                <a:cs typeface="Arial" panose="020B0604020202020204" pitchFamily="34" charset="0"/>
              </a:rPr>
              <a:t>Modern Medicare’s Entrepreneur Of The Year Award, 2007  Express Healthcare’s 50 Pathfinders In Healthcare In India, 2009 Healthcare Executive One Of 25 Healthcare Influencers, 2015 Frost &amp; Sullivan’s Healthcare Entrepreneur Of The Year, 2015</a:t>
            </a:r>
            <a:endParaRPr lang="en-IN" sz="2400" i="1" dirty="0">
              <a:solidFill>
                <a:schemeClr val="tx1">
                  <a:lumMod val="75000"/>
                  <a:lumOff val="25000"/>
                </a:schemeClr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888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C9CF559B-EFE7-4BDD-81EC-EAEFED0DC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2495746"/>
              </p:ext>
            </p:extLst>
          </p:nvPr>
        </p:nvGraphicFramePr>
        <p:xfrm>
          <a:off x="292100" y="929322"/>
          <a:ext cx="11303000" cy="249967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808596">
                  <a:extLst>
                    <a:ext uri="{9D8B030D-6E8A-4147-A177-3AD203B41FA5}">
                      <a16:colId xmlns:a16="http://schemas.microsoft.com/office/drawing/2014/main" xmlns="" val="3622140012"/>
                    </a:ext>
                  </a:extLst>
                </a:gridCol>
                <a:gridCol w="3023257">
                  <a:extLst>
                    <a:ext uri="{9D8B030D-6E8A-4147-A177-3AD203B41FA5}">
                      <a16:colId xmlns:a16="http://schemas.microsoft.com/office/drawing/2014/main" xmlns="" val="396728709"/>
                    </a:ext>
                  </a:extLst>
                </a:gridCol>
                <a:gridCol w="3471147">
                  <a:extLst>
                    <a:ext uri="{9D8B030D-6E8A-4147-A177-3AD203B41FA5}">
                      <a16:colId xmlns:a16="http://schemas.microsoft.com/office/drawing/2014/main" xmlns="" val="1996244228"/>
                    </a:ext>
                  </a:extLst>
                </a:gridCol>
              </a:tblGrid>
              <a:tr h="83322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Telephonic Callers List from Observed Open Rates (608) 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(In numbers) 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(In Percentage)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08315784"/>
                  </a:ext>
                </a:extLst>
              </a:tr>
              <a:tr h="41661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Contacted+ Confirmed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180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29%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74528323"/>
                  </a:ext>
                </a:extLst>
              </a:tr>
              <a:tr h="41661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Not Interested 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118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19%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70050650"/>
                  </a:ext>
                </a:extLst>
              </a:tr>
              <a:tr h="41661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Didn’t Pick up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58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10%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25075540"/>
                  </a:ext>
                </a:extLst>
              </a:tr>
              <a:tr h="41661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Contacted+ Not Confirmed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>
                          <a:effectLst/>
                        </a:rPr>
                        <a:t>252</a:t>
                      </a:r>
                      <a:endParaRPr lang="en-US" sz="1200" kern="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kern="50" dirty="0">
                          <a:effectLst/>
                        </a:rPr>
                        <a:t>42%</a:t>
                      </a:r>
                      <a:endParaRPr lang="en-US" sz="1200" kern="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84029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36000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3B1E65-5BC2-4926-AD81-FEED379C4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57200"/>
            <a:ext cx="109728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Twitter Generic Posts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CD5D8959-9190-4BD9-AA35-C93EB8B05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399" y="1523999"/>
            <a:ext cx="1354666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59C94CB8-D830-4155-9070-2653F56DC0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61770841"/>
              </p:ext>
            </p:extLst>
          </p:nvPr>
        </p:nvGraphicFramePr>
        <p:xfrm>
          <a:off x="406400" y="1524000"/>
          <a:ext cx="5479490" cy="4648200"/>
        </p:xfrm>
        <a:graphic>
          <a:graphicData uri="http://schemas.openxmlformats.org/presentationml/2006/ole">
            <p:oleObj spid="_x0000_s7183" name="Bitmap Image" r:id="rId3" imgW="5649114" imgH="4791744" progId="PBrush">
              <p:embed/>
            </p:oleObj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BF608467-15B9-4719-92FE-D99F3594B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569718"/>
            <a:ext cx="1517706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AA3B8940-2C0F-401D-A97B-63334030F1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33558118"/>
              </p:ext>
            </p:extLst>
          </p:nvPr>
        </p:nvGraphicFramePr>
        <p:xfrm>
          <a:off x="6096000" y="1569718"/>
          <a:ext cx="5359400" cy="4602482"/>
        </p:xfrm>
        <a:graphic>
          <a:graphicData uri="http://schemas.openxmlformats.org/presentationml/2006/ole">
            <p:oleObj spid="_x0000_s7184" name="Bitmap Image" r:id="rId4" imgW="5657143" imgH="3933333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369487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7C59A8-0E10-4C14-B698-31A2BA159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444500"/>
            <a:ext cx="109728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Google+ Generic Posts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4D3F2155-A070-491A-B53C-7B3B7B0E6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1511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6A17366C-CBBA-40B5-825B-AE578EB21B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71007670"/>
              </p:ext>
            </p:extLst>
          </p:nvPr>
        </p:nvGraphicFramePr>
        <p:xfrm>
          <a:off x="355600" y="1511300"/>
          <a:ext cx="5029200" cy="4419597"/>
        </p:xfrm>
        <a:graphic>
          <a:graphicData uri="http://schemas.openxmlformats.org/presentationml/2006/ole">
            <p:oleObj spid="_x0000_s8207" name="Bitmap Image" r:id="rId3" imgW="4466667" imgH="4982270" progId="PBrush">
              <p:embed/>
            </p:oleObj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54F2E061-9847-4441-8902-2964BFEBD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4850" y="1511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F703E44F-3C0F-4E1C-9A0D-AD14C1AFF4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05307379"/>
              </p:ext>
            </p:extLst>
          </p:nvPr>
        </p:nvGraphicFramePr>
        <p:xfrm>
          <a:off x="5784850" y="1511300"/>
          <a:ext cx="5029200" cy="4419596"/>
        </p:xfrm>
        <a:graphic>
          <a:graphicData uri="http://schemas.openxmlformats.org/presentationml/2006/ole">
            <p:oleObj spid="_x0000_s8208" name="Bitmap Image" r:id="rId4" imgW="4695238" imgH="4495238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06805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ED7F82-9F2B-4E97-9127-7F3B09A74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635000"/>
            <a:ext cx="109728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LinkedIn Generic Posts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924668D0-87FB-4112-9F1F-951F60B3E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1752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D88164A5-8B54-4B79-B82D-485AAE36D0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91463423"/>
              </p:ext>
            </p:extLst>
          </p:nvPr>
        </p:nvGraphicFramePr>
        <p:xfrm>
          <a:off x="495300" y="1752600"/>
          <a:ext cx="5229225" cy="4470399"/>
        </p:xfrm>
        <a:graphic>
          <a:graphicData uri="http://schemas.openxmlformats.org/presentationml/2006/ole">
            <p:oleObj spid="_x0000_s9231" name="Bitmap Image" r:id="rId3" imgW="4809524" imgH="4715533" progId="PBrush">
              <p:embed/>
            </p:oleObj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423774DC-F1F8-4705-AD07-29AAAD4A7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72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04D56445-FC96-4D0B-8403-6E3943F2F9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04453831"/>
              </p:ext>
            </p:extLst>
          </p:nvPr>
        </p:nvGraphicFramePr>
        <p:xfrm>
          <a:off x="6096000" y="1727200"/>
          <a:ext cx="5334000" cy="4495797"/>
        </p:xfrm>
        <a:graphic>
          <a:graphicData uri="http://schemas.openxmlformats.org/presentationml/2006/ole">
            <p:oleObj spid="_x0000_s9232" name="Bitmap Image" r:id="rId4" imgW="4667902" imgH="4514286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850313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D14B3-A802-403C-85CB-F105EE04A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Social Media Posts during the event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1CF16A00-14B2-456C-96D8-37FA5C090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DE116269-EEB0-4E09-A507-01CEA6D752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36196585"/>
              </p:ext>
            </p:extLst>
          </p:nvPr>
        </p:nvGraphicFramePr>
        <p:xfrm>
          <a:off x="520700" y="2057400"/>
          <a:ext cx="5283200" cy="3867150"/>
        </p:xfrm>
        <a:graphic>
          <a:graphicData uri="http://schemas.openxmlformats.org/presentationml/2006/ole">
            <p:oleObj spid="_x0000_s10255" name="Bitmap Image" r:id="rId3" imgW="4800000" imgH="4495238" progId="PBrush">
              <p:embed/>
            </p:oleObj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5DF723C5-A04E-4163-B588-F1AA2B030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1962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EF1AF9C9-7E3A-49BD-BCDD-9867860BB1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22715915"/>
              </p:ext>
            </p:extLst>
          </p:nvPr>
        </p:nvGraphicFramePr>
        <p:xfrm>
          <a:off x="5930900" y="2057400"/>
          <a:ext cx="5740400" cy="3810000"/>
        </p:xfrm>
        <a:graphic>
          <a:graphicData uri="http://schemas.openxmlformats.org/presentationml/2006/ole">
            <p:oleObj spid="_x0000_s10256" name="Bitmap Image" r:id="rId4" imgW="4742857" imgH="4704762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745323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BD2FE382-FBC4-411B-AF28-BE61334FD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74333CF3-1A49-408B-A5EB-E418D26C8B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12116979"/>
              </p:ext>
            </p:extLst>
          </p:nvPr>
        </p:nvGraphicFramePr>
        <p:xfrm>
          <a:off x="1079500" y="862012"/>
          <a:ext cx="6972300" cy="5389397"/>
        </p:xfrm>
        <a:graphic>
          <a:graphicData uri="http://schemas.openxmlformats.org/presentationml/2006/ole">
            <p:oleObj spid="_x0000_s11272" name="Bitmap Image" r:id="rId3" imgW="7602011" imgH="6028571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1778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D52D97-9B77-4568-A87E-506564F17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609600"/>
            <a:ext cx="114554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OUTREACH MEASURED FROM FEEDBACK FORMS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B1448CCB-37BB-428E-9F43-DE1F441A6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" y="1777999"/>
            <a:ext cx="2218724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>
            <a:extLst>
              <a:ext uri="{FF2B5EF4-FFF2-40B4-BE49-F238E27FC236}">
                <a16:creationId xmlns:a16="http://schemas.microsoft.com/office/drawing/2014/main" xmlns="" id="{24F3DC45-B0F8-493E-80F9-D0B402939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77999"/>
            <a:ext cx="10261600" cy="456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9010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FB66240-9502-497B-A585-8CF71B4D5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999" y="1041399"/>
            <a:ext cx="2113816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xmlns="" id="{3A93CCD8-1DD8-40D2-9401-583A63733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000" y="1041400"/>
            <a:ext cx="10007600" cy="497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4013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5C6C8D-70F6-4AD1-AA0D-EF6FBA381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Conclusion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156A21F8-2237-411C-8796-AC7D9F4B61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72574174"/>
              </p:ext>
            </p:extLst>
          </p:nvPr>
        </p:nvGraphicFramePr>
        <p:xfrm>
          <a:off x="469900" y="2209800"/>
          <a:ext cx="10972800" cy="219456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0972800">
                  <a:extLst>
                    <a:ext uri="{9D8B030D-6E8A-4147-A177-3AD203B41FA5}">
                      <a16:colId xmlns:a16="http://schemas.microsoft.com/office/drawing/2014/main" xmlns="" val="33547148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800100" marR="134747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515100" algn="l"/>
                        </a:tabLst>
                      </a:pPr>
                      <a:r>
                        <a:rPr lang="en-IN" sz="1800" kern="50" dirty="0">
                          <a:effectLst/>
                          <a:latin typeface="Book Antiqua" panose="02040602050305030304" pitchFamily="18" charset="0"/>
                        </a:rPr>
                        <a:t>BSAVA Event which took place from 5th April to 8th April 2018 at United Kingdom was a successful event for Telerad Tech Private Limited, Bangalore. Also, the company was able to</a:t>
                      </a:r>
                      <a:r>
                        <a:rPr lang="en-US" sz="1800" kern="50" dirty="0"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r>
                        <a:rPr lang="en-IN" sz="1800" kern="50" dirty="0">
                          <a:effectLst/>
                          <a:latin typeface="Book Antiqua" panose="02040602050305030304" pitchFamily="18" charset="0"/>
                        </a:rPr>
                        <a:t>partnership successfully with </a:t>
                      </a:r>
                      <a:r>
                        <a:rPr lang="en-IN" sz="1800" kern="50" dirty="0" smtClean="0">
                          <a:effectLst/>
                          <a:latin typeface="Book Antiqua" panose="02040602050305030304" pitchFamily="18" charset="0"/>
                        </a:rPr>
                        <a:t>6 </a:t>
                      </a:r>
                      <a:r>
                        <a:rPr lang="en-IN" sz="1800" kern="50" dirty="0">
                          <a:effectLst/>
                          <a:latin typeface="Book Antiqua" panose="02040602050305030304" pitchFamily="18" charset="0"/>
                        </a:rPr>
                        <a:t>Veterinary Clinics/Hospitals located in Europe as well as near European region. </a:t>
                      </a:r>
                      <a:endParaRPr lang="en-IN" sz="1800" kern="50" dirty="0" smtClean="0"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800100" marR="134747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515100" algn="l"/>
                        </a:tabLst>
                      </a:pPr>
                      <a:r>
                        <a:rPr lang="en-IN" sz="1800" kern="50" dirty="0" smtClean="0">
                          <a:effectLst/>
                          <a:latin typeface="Book Antiqua" panose="02040602050305030304" pitchFamily="18" charset="0"/>
                        </a:rPr>
                        <a:t>3 Veterinary</a:t>
                      </a:r>
                      <a:r>
                        <a:rPr lang="en-IN" sz="1800" kern="50" baseline="0" dirty="0" smtClean="0">
                          <a:effectLst/>
                          <a:latin typeface="Book Antiqua" panose="02040602050305030304" pitchFamily="18" charset="0"/>
                        </a:rPr>
                        <a:t> Hospitals – UK </a:t>
                      </a:r>
                    </a:p>
                    <a:p>
                      <a:pPr marL="800100" marR="134747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515100" algn="l"/>
                        </a:tabLst>
                      </a:pPr>
                      <a:r>
                        <a:rPr lang="en-IN" sz="1800" kern="50" baseline="0" dirty="0" smtClean="0">
                          <a:effectLst/>
                          <a:latin typeface="Book Antiqua" panose="02040602050305030304" pitchFamily="18" charset="0"/>
                        </a:rPr>
                        <a:t>2 Veterinary Clinics- Romania</a:t>
                      </a:r>
                    </a:p>
                    <a:p>
                      <a:pPr marL="800100" marR="134747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515100" algn="l"/>
                        </a:tabLst>
                      </a:pPr>
                      <a:endParaRPr lang="en-US" sz="1800" kern="50" dirty="0"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800100" marR="134747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515100" algn="l"/>
                        </a:tabLst>
                      </a:pPr>
                      <a:r>
                        <a:rPr lang="en-IN" sz="1800" kern="50" dirty="0">
                          <a:effectLst/>
                          <a:latin typeface="Book Antiqua" panose="02040602050305030304" pitchFamily="18" charset="0"/>
                        </a:rPr>
                        <a:t>Also, the company was able to develop </a:t>
                      </a:r>
                      <a:r>
                        <a:rPr lang="en-IN" sz="1800" kern="50" dirty="0" smtClean="0">
                          <a:effectLst/>
                          <a:latin typeface="Book Antiqua" panose="02040602050305030304" pitchFamily="18" charset="0"/>
                        </a:rPr>
                        <a:t>4-5</a:t>
                      </a:r>
                      <a:r>
                        <a:rPr lang="en-IN" sz="1800" kern="50" baseline="0" dirty="0" smtClean="0"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r>
                        <a:rPr lang="en-IN" sz="1800" kern="50" dirty="0" smtClean="0"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r>
                        <a:rPr lang="en-IN" sz="1800" kern="50" dirty="0">
                          <a:effectLst/>
                          <a:latin typeface="Book Antiqua" panose="02040602050305030304" pitchFamily="18" charset="0"/>
                        </a:rPr>
                        <a:t>potential customers for VETSpa as well.</a:t>
                      </a:r>
                      <a:endParaRPr lang="en-US" sz="1800" kern="50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  <a:ea typeface="Lucida Sans Unicode" panose="020B0602030504020204" pitchFamily="34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xmlns="" val="3078605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09801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ook Antiqua" pitchFamily="18" charset="0"/>
                <a:cs typeface="Times New Roman" pitchFamily="18" charset="0"/>
              </a:rPr>
              <a:t>Recommendations</a:t>
            </a:r>
            <a:endParaRPr lang="en-US" dirty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chemeClr val="tx1"/>
                </a:solidFill>
                <a:latin typeface="Book Antiqua" pitchFamily="18" charset="0"/>
                <a:cs typeface="Times New Roman" pitchFamily="18" charset="0"/>
              </a:rPr>
              <a:t>Digital Marketing at least needs 6 months- 8 months to capture maximum number of leads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Book Antiqua" pitchFamily="18" charset="0"/>
                <a:cs typeface="Times New Roman" pitchFamily="18" charset="0"/>
              </a:rPr>
              <a:t>Employee/Company should be actively involved on Social Media to improve the lead captures</a:t>
            </a: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Book Antiqua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  <a:latin typeface="Book Antiqua" pitchFamily="18" charset="0"/>
              <a:cs typeface="Times New Roman" pitchFamily="18" charset="0"/>
            </a:endParaRPr>
          </a:p>
          <a:p>
            <a:endParaRPr lang="en-US" sz="2000" dirty="0" smtClean="0">
              <a:solidFill>
                <a:schemeClr val="tx1"/>
              </a:solidFill>
              <a:latin typeface="Book Antiqua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7EE370E-3321-4698-9D1B-A12AC10D3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347" y="1185810"/>
            <a:ext cx="1219306" cy="121930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F9DAA7F-141D-47BA-8060-D9A42D5D2052}"/>
              </a:ext>
            </a:extLst>
          </p:cNvPr>
          <p:cNvSpPr/>
          <p:nvPr/>
        </p:nvSpPr>
        <p:spPr>
          <a:xfrm>
            <a:off x="3771839" y="2705433"/>
            <a:ext cx="5232523" cy="507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en-I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Dr. Sunita Maheshwari - ABP, ABPC(USA)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4C46FF4-9E8E-47CB-92F8-4DBAA3902659}"/>
              </a:ext>
            </a:extLst>
          </p:cNvPr>
          <p:cNvSpPr/>
          <p:nvPr/>
        </p:nvSpPr>
        <p:spPr>
          <a:xfrm>
            <a:off x="3200400" y="3161968"/>
            <a:ext cx="6096000" cy="29495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en-US" dirty="0">
                <a:latin typeface="Book Antiqua" panose="02040602050305030304" pitchFamily="18" charset="0"/>
                <a:cs typeface="Arial" panose="020B0604020202020204" pitchFamily="34" charset="0"/>
              </a:rPr>
              <a:t>Young Clinician Award  From The  American Heart Association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en-US" dirty="0">
                <a:latin typeface="Book Antiqua" panose="02040602050305030304" pitchFamily="18" charset="0"/>
                <a:cs typeface="Arial" panose="020B0604020202020204" pitchFamily="34" charset="0"/>
              </a:rPr>
              <a:t>Best Teacher Award At Yale University . Top 20 Women Achievers In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en-US" dirty="0">
                <a:latin typeface="Book Antiqua" panose="02040602050305030304" pitchFamily="18" charset="0"/>
                <a:cs typeface="Arial" panose="020B0604020202020204" pitchFamily="34" charset="0"/>
              </a:rPr>
              <a:t>Medicine In India In 2009 Times Now ‘Amazing Indian’, 2014Wonder women of Healthcare, Healthcare Executive, 2016</a:t>
            </a:r>
          </a:p>
        </p:txBody>
      </p:sp>
    </p:spTree>
    <p:extLst>
      <p:ext uri="{BB962C8B-B14F-4D97-AF65-F5344CB8AC3E}">
        <p14:creationId xmlns:p14="http://schemas.microsoft.com/office/powerpoint/2010/main" xmlns="" val="1095340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F95C81-37F5-4610-B0E9-170B38A66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842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Glimpses from BSAVA 2018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89B75F85-0D39-42E1-AA72-58FF69CA4E1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0" y="-1"/>
            <a:ext cx="35886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51E6CA85-F908-4E43-8D01-0C2B7AEA7F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0816259"/>
              </p:ext>
            </p:extLst>
          </p:nvPr>
        </p:nvGraphicFramePr>
        <p:xfrm>
          <a:off x="381000" y="2039937"/>
          <a:ext cx="3626499" cy="2778125"/>
        </p:xfrm>
        <a:graphic>
          <a:graphicData uri="http://schemas.openxmlformats.org/presentationml/2006/ole">
            <p:oleObj spid="_x0000_s15384" name="Bitmap Image" r:id="rId3" imgW="6620799" imgH="4428571" progId="PBrush">
              <p:embed/>
            </p:oleObj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DDA4F3AE-AB26-4EB7-B171-860934E4B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6400" y="2073273"/>
            <a:ext cx="75601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A728A0BB-D368-4F49-A70D-B2EEA44A4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6400" y="20380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xmlns="" id="{8523503C-2AA3-497D-BD52-8368AB78E3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46166564"/>
              </p:ext>
            </p:extLst>
          </p:nvPr>
        </p:nvGraphicFramePr>
        <p:xfrm>
          <a:off x="4452937" y="2038029"/>
          <a:ext cx="3286125" cy="2778126"/>
        </p:xfrm>
        <a:graphic>
          <a:graphicData uri="http://schemas.openxmlformats.org/presentationml/2006/ole">
            <p:oleObj spid="_x0000_s15385" name="Bitmap Image" r:id="rId4" imgW="6400000" imgH="6087325" progId="PBrush">
              <p:embed/>
            </p:oleObj>
          </a:graphicData>
        </a:graphic>
      </p:graphicFrame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BC1F32BC-2E52-46B2-93ED-404BB2020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4425" y="207327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xmlns="" id="{A29A3A0B-D41D-43F8-8F04-2FDE423690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7266461"/>
              </p:ext>
            </p:extLst>
          </p:nvPr>
        </p:nvGraphicFramePr>
        <p:xfrm>
          <a:off x="8184501" y="2073274"/>
          <a:ext cx="3131200" cy="2697164"/>
        </p:xfrm>
        <a:graphic>
          <a:graphicData uri="http://schemas.openxmlformats.org/presentationml/2006/ole">
            <p:oleObj spid="_x0000_s15386" name="Bitmap Image" r:id="rId5" imgW="5458587" imgH="6458852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71344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887506" y="2698380"/>
            <a:ext cx="10659033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878539" y="4356851"/>
            <a:ext cx="10668000" cy="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V="1">
            <a:off x="6181166" y="1692001"/>
            <a:ext cx="0" cy="100638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181166" y="4356853"/>
            <a:ext cx="0" cy="155985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4522695" y="2698381"/>
            <a:ext cx="13446" cy="165847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7978588" y="2698380"/>
            <a:ext cx="4484" cy="165847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/>
          <p:cNvSpPr>
            <a:spLocks noGrp="1"/>
          </p:cNvSpPr>
          <p:nvPr>
            <p:ph type="title"/>
          </p:nvPr>
        </p:nvSpPr>
        <p:spPr>
          <a:xfrm>
            <a:off x="346576" y="457533"/>
            <a:ext cx="11731923" cy="63255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Our Group Companies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64509" y="6158755"/>
            <a:ext cx="6643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accent5"/>
                </a:solidFill>
              </a:rPr>
              <a:t>We are not just Telemedicine providers or Scientists or Techies… </a:t>
            </a:r>
          </a:p>
          <a:p>
            <a:pPr algn="ctr"/>
            <a:r>
              <a:rPr lang="en-US" sz="1600" i="1" dirty="0">
                <a:solidFill>
                  <a:schemeClr val="accent5"/>
                </a:solidFill>
              </a:rPr>
              <a:t>We are enablers of a better future of people, patients and doctors, globally…!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376607" y="1495423"/>
            <a:ext cx="2256750" cy="923894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4164542" y="1355738"/>
            <a:ext cx="4095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Roboto"/>
              </a:rPr>
              <a:t>“Building a Complete Eco-System” 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828376" y="1576490"/>
            <a:ext cx="1948222" cy="8935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46004" y="3152218"/>
            <a:ext cx="1666088" cy="9144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76915" y="3096651"/>
            <a:ext cx="1933801" cy="10256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940043" y="3136008"/>
            <a:ext cx="1776409" cy="9469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18176" y="4847329"/>
            <a:ext cx="2573612" cy="8427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845630" y="4734224"/>
            <a:ext cx="1913715" cy="92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256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380515" y="229906"/>
            <a:ext cx="11731923" cy="632559"/>
          </a:xfrm>
        </p:spPr>
        <p:txBody>
          <a:bodyPr>
            <a:normAutofit fontScale="90000"/>
          </a:bodyPr>
          <a:lstStyle/>
          <a:p>
            <a:r>
              <a:rPr lang="en-US" dirty="0"/>
              <a:t>Our Products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0976" r="-2347"/>
          <a:stretch/>
        </p:blipFill>
        <p:spPr>
          <a:xfrm>
            <a:off x="2344537" y="2919220"/>
            <a:ext cx="1954452" cy="634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70223" y="4738853"/>
            <a:ext cx="2510749" cy="724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151821" y="1281953"/>
            <a:ext cx="2237182" cy="5918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482524" y="1299998"/>
            <a:ext cx="2673406" cy="5558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91912" y="4790717"/>
            <a:ext cx="2120900" cy="5080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887506" y="2617695"/>
            <a:ext cx="10659033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878539" y="4276166"/>
            <a:ext cx="10668000" cy="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6149984" y="1102659"/>
            <a:ext cx="17930" cy="1515037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181166" y="4276167"/>
            <a:ext cx="0" cy="183776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6165576" y="2617696"/>
            <a:ext cx="13446" cy="165847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99378" y="1891552"/>
            <a:ext cx="3342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Transforming Radiology Across Borders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7815" y="1891552"/>
            <a:ext cx="44628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Next Generation AI Integrated Radiology Platform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17216" y="3640246"/>
            <a:ext cx="2351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Smart Cardiology Workflow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1731" y="3097957"/>
            <a:ext cx="1635064" cy="48258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759927" y="3640246"/>
            <a:ext cx="491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RIS-PACS Workflow for Veterinary Radiology on the Cloud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94610" y="5358417"/>
            <a:ext cx="45829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Accelerate Drug Development Trials at the Right Speed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50368" y="5599957"/>
            <a:ext cx="3550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Enabling Healthcare… Anytime, Anywhere</a:t>
            </a:r>
          </a:p>
        </p:txBody>
      </p:sp>
    </p:spTree>
    <p:extLst>
      <p:ext uri="{BB962C8B-B14F-4D97-AF65-F5344CB8AC3E}">
        <p14:creationId xmlns:p14="http://schemas.microsoft.com/office/powerpoint/2010/main" xmlns="" val="2583893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00" y="602488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536700"/>
            <a:ext cx="10972800" cy="4325112"/>
          </a:xfrm>
        </p:spPr>
        <p:txBody>
          <a:bodyPr/>
          <a:lstStyle/>
          <a:p>
            <a:r>
              <a:rPr lang="en-US" sz="2000" dirty="0">
                <a:latin typeface="Book Antiqua" panose="02040602050305030304" pitchFamily="18" charset="0"/>
              </a:rPr>
              <a:t>To study VETSpa and its workflow in order to create Brand Awareness in European Veterinary Radiology Market by using Digital Marketing strategy.</a:t>
            </a:r>
          </a:p>
          <a:p>
            <a:pPr marL="109728" indent="0">
              <a:buNone/>
            </a:pPr>
            <a:endParaRPr lang="en-US" sz="3200" dirty="0"/>
          </a:p>
          <a:p>
            <a:pPr marL="109728" indent="0">
              <a:buNone/>
            </a:pPr>
            <a:r>
              <a:rPr lang="en-US" sz="3200" dirty="0">
                <a:solidFill>
                  <a:schemeClr val="tx1"/>
                </a:solidFill>
                <a:latin typeface="Book Antiqua" panose="02040602050305030304" pitchFamily="18" charset="0"/>
              </a:rPr>
              <a:t>Specific Objectives:-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latin typeface="Book Antiqua" panose="02040602050305030304" pitchFamily="18" charset="0"/>
              </a:rPr>
              <a:t>To study the workflow of VETSpa in order to understand the software.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latin typeface="Book Antiqua" panose="02040602050305030304" pitchFamily="18" charset="0"/>
              </a:rPr>
              <a:t>To use Digital Marketing channels effectively to reach out to the Target Audience in European Countries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latin typeface="Book Antiqua" panose="02040602050305030304" pitchFamily="18" charset="0"/>
              </a:rPr>
              <a:t>To advertise/promote VETSpa in order to create Brand Awareness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latin typeface="Book Antiqua" panose="02040602050305030304" pitchFamily="18" charset="0"/>
              </a:rPr>
              <a:t>To measure the outreach of our Digital Marketing efforts at the booth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000" dirty="0">
              <a:latin typeface="Book Antiqua" panose="020406020503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000" dirty="0">
              <a:latin typeface="Book Antiqua" panose="02040602050305030304" pitchFamily="18" charset="0"/>
            </a:endParaRP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5348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68300" y="723900"/>
            <a:ext cx="10972800" cy="1066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Introduction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sz="half" idx="1"/>
          </p:nvPr>
        </p:nvSpPr>
        <p:spPr>
          <a:xfrm>
            <a:off x="609600" y="1790701"/>
            <a:ext cx="10883900" cy="4800600"/>
          </a:xfrm>
        </p:spPr>
        <p:txBody>
          <a:bodyPr/>
          <a:lstStyle/>
          <a:p>
            <a:r>
              <a:rPr lang="en-US" dirty="0">
                <a:latin typeface="Book Antiqua" panose="02040602050305030304" pitchFamily="18" charset="0"/>
              </a:rPr>
              <a:t>Veterinary Imaging is of much importance in today’s era in order to reduce Zoonotic Burden across the world</a:t>
            </a:r>
          </a:p>
          <a:p>
            <a:r>
              <a:rPr lang="en-US" dirty="0">
                <a:latin typeface="Book Antiqua" panose="02040602050305030304" pitchFamily="18" charset="0"/>
              </a:rPr>
              <a:t>Zoonotic Burden contributes somewhat to Global Burden of Diseases 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tx1"/>
                </a:solidFill>
                <a:latin typeface="Book Antiqua" panose="02040602050305030304" pitchFamily="18" charset="0"/>
              </a:rPr>
              <a:t>27 percent of livestock showed signs of current or past infection with bacterial food-borne disease that causes food contamination 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tx1"/>
                </a:solidFill>
                <a:latin typeface="Book Antiqua" panose="02040602050305030304" pitchFamily="18" charset="0"/>
              </a:rPr>
              <a:t>12 percent of animals have recent or current infections with brucellosis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tx1"/>
                </a:solidFill>
                <a:latin typeface="Book Antiqua" panose="02040602050305030304" pitchFamily="18" charset="0"/>
              </a:rPr>
              <a:t>7 percent of livestock are currently infected with Bovine TB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tx1"/>
                </a:solidFill>
                <a:latin typeface="Book Antiqua" panose="02040602050305030304" pitchFamily="18" charset="0"/>
              </a:rPr>
              <a:t>26 percent of livestock show signs of current or past infection with leptospirosis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Book Antiqua" panose="02040602050305030304" pitchFamily="18" charset="0"/>
              </a:rPr>
              <a:t>To reduce the burden – only way to help is first to Diagnose!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Book Antiqua" panose="02040602050305030304" pitchFamily="18" charset="0"/>
              </a:rPr>
              <a:t>Better Diagnosis will lead to early cure </a:t>
            </a:r>
          </a:p>
          <a:p>
            <a:pPr marL="109728" indent="0">
              <a:buNone/>
            </a:pPr>
            <a:endParaRPr lang="en-US" dirty="0">
              <a:latin typeface="Book Antiqua" panose="0204060205030503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37039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361</TotalTime>
  <Words>1867</Words>
  <Application>Microsoft Office PowerPoint</Application>
  <PresentationFormat>Custom</PresentationFormat>
  <Paragraphs>290</Paragraphs>
  <Slides>50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2" baseType="lpstr">
      <vt:lpstr>Training presentation</vt:lpstr>
      <vt:lpstr>Bitmap Image</vt:lpstr>
      <vt:lpstr>“To Study VETSpa and its workflow in order to create Brand Awareness in European Radiology Market by using Digital Marketing strategy”</vt:lpstr>
      <vt:lpstr>Contents</vt:lpstr>
      <vt:lpstr>Telerad Tech Private Limited, Bangalore</vt:lpstr>
      <vt:lpstr>Our Founders </vt:lpstr>
      <vt:lpstr>Slide 5</vt:lpstr>
      <vt:lpstr>Our Group Companies</vt:lpstr>
      <vt:lpstr>Our Products</vt:lpstr>
      <vt:lpstr>Objectives</vt:lpstr>
      <vt:lpstr>Introduction </vt:lpstr>
      <vt:lpstr>Background </vt:lpstr>
      <vt:lpstr>Reasons to Target European Countries!</vt:lpstr>
      <vt:lpstr>About VETSpa !!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Methodology</vt:lpstr>
      <vt:lpstr>Workflow for VETSpa:-</vt:lpstr>
      <vt:lpstr>Workflow for creating Brand Awareness using DM</vt:lpstr>
      <vt:lpstr>Slide 23</vt:lpstr>
      <vt:lpstr>Slide 24</vt:lpstr>
      <vt:lpstr>Slide 25</vt:lpstr>
      <vt:lpstr>Email Flyer Content for BSAVA Event:- </vt:lpstr>
      <vt:lpstr>Results</vt:lpstr>
      <vt:lpstr>Slide 28</vt:lpstr>
      <vt:lpstr>Open Rates for email campaigns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Observation Table </vt:lpstr>
      <vt:lpstr>SOCIAL MEDIA PAID CAMPAIGNS VIA LINKEDIN</vt:lpstr>
      <vt:lpstr>SOCIAL MEDIA PAID CAMPAIGNS VIA FACEBOOK</vt:lpstr>
      <vt:lpstr>Slide 40</vt:lpstr>
      <vt:lpstr>Twitter Generic Posts</vt:lpstr>
      <vt:lpstr>Google+ Generic Posts</vt:lpstr>
      <vt:lpstr>LinkedIn Generic Posts</vt:lpstr>
      <vt:lpstr>Social Media Posts during the event</vt:lpstr>
      <vt:lpstr>Slide 45</vt:lpstr>
      <vt:lpstr>OUTREACH MEASURED FROM FEEDBACK FORMS </vt:lpstr>
      <vt:lpstr>Slide 47</vt:lpstr>
      <vt:lpstr>Conclusion</vt:lpstr>
      <vt:lpstr>Recommendations</vt:lpstr>
      <vt:lpstr>Glimpses from BSAVA 2018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“To Study VETSpa and its workflow in order to create Brand Awareness in European Radiology Market by using Digital Marketing strategy”</dc:title>
  <dc:creator>Shreyshi Varshney</dc:creator>
  <cp:lastModifiedBy>Library User</cp:lastModifiedBy>
  <cp:revision>25</cp:revision>
  <dcterms:created xsi:type="dcterms:W3CDTF">2018-05-15T05:12:45Z</dcterms:created>
  <dcterms:modified xsi:type="dcterms:W3CDTF">2018-05-18T04:05:36Z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