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0" r:id="rId1"/>
  </p:sldMasterIdLst>
  <p:notesMasterIdLst>
    <p:notesMasterId r:id="rId22"/>
  </p:notesMasterIdLst>
  <p:sldIdLst>
    <p:sldId id="256" r:id="rId2"/>
    <p:sldId id="257" r:id="rId3"/>
    <p:sldId id="274" r:id="rId4"/>
    <p:sldId id="260" r:id="rId5"/>
    <p:sldId id="259" r:id="rId6"/>
    <p:sldId id="261" r:id="rId7"/>
    <p:sldId id="262" r:id="rId8"/>
    <p:sldId id="263" r:id="rId9"/>
    <p:sldId id="264" r:id="rId10"/>
    <p:sldId id="283" r:id="rId11"/>
    <p:sldId id="265" r:id="rId12"/>
    <p:sldId id="266" r:id="rId13"/>
    <p:sldId id="284" r:id="rId14"/>
    <p:sldId id="285" r:id="rId15"/>
    <p:sldId id="267" r:id="rId16"/>
    <p:sldId id="286" r:id="rId17"/>
    <p:sldId id="273" r:id="rId18"/>
    <p:sldId id="288" r:id="rId19"/>
    <p:sldId id="289" r:id="rId20"/>
    <p:sldId id="29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67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ELL\Downloads\dashboard_data%20(45)%20DS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ELL\Downloads\dashboard_data%20(45)%20DS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ELL\Downloads\dashboard_data%20(45)%20DS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ELL\Downloads\dashboard_data%20(45)%20DS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ELL\Downloads\dashboard_data%20(45)%20DS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DELL\Downloads\dashboard_data%20(45)%20DS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DELL\Downloads\dashboard_data%20(45)%20DS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DELL\Downloads\dashboard_data%20(45)%20DS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[dashboard_data (45) DSS.xlsx]Sheet5!PivotTable6</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Count of Registration</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s>
    <c:plotArea>
      <c:layout>
        <c:manualLayout>
          <c:layoutTarget val="inner"/>
          <c:xMode val="edge"/>
          <c:yMode val="edge"/>
          <c:x val="0.16211681742852468"/>
          <c:y val="0.22688980565960964"/>
          <c:w val="0.83519792859085062"/>
          <c:h val="0.5255784504952935"/>
        </c:manualLayout>
      </c:layout>
      <c:barChart>
        <c:barDir val="col"/>
        <c:grouping val="clustered"/>
        <c:varyColors val="0"/>
        <c:ser>
          <c:idx val="0"/>
          <c:order val="0"/>
          <c:tx>
            <c:strRef>
              <c:f>Sheet5!$B$3</c:f>
              <c:strCache>
                <c:ptCount val="1"/>
                <c:pt idx="0">
                  <c:v>Total</c:v>
                </c:pt>
              </c:strCache>
            </c:strRef>
          </c:tx>
          <c:spPr>
            <a:solidFill>
              <a:schemeClr val="accent1"/>
            </a:solidFill>
            <a:ln>
              <a:noFill/>
            </a:ln>
            <a:effectLst/>
          </c:spPr>
          <c:invertIfNegative val="0"/>
          <c:cat>
            <c:strRef>
              <c:f>Sheet5!$A$4:$A$5</c:f>
              <c:strCache>
                <c:ptCount val="2"/>
                <c:pt idx="0">
                  <c:v>Done</c:v>
                </c:pt>
                <c:pt idx="1">
                  <c:v>Pending</c:v>
                </c:pt>
              </c:strCache>
            </c:strRef>
          </c:cat>
          <c:val>
            <c:numRef>
              <c:f>Sheet5!$B$4:$B$5</c:f>
              <c:numCache>
                <c:formatCode>General</c:formatCode>
                <c:ptCount val="2"/>
                <c:pt idx="0">
                  <c:v>193</c:v>
                </c:pt>
                <c:pt idx="1">
                  <c:v>7</c:v>
                </c:pt>
              </c:numCache>
            </c:numRef>
          </c:val>
        </c:ser>
        <c:dLbls>
          <c:showLegendKey val="0"/>
          <c:showVal val="0"/>
          <c:showCatName val="0"/>
          <c:showSerName val="0"/>
          <c:showPercent val="0"/>
          <c:showBubbleSize val="0"/>
        </c:dLbls>
        <c:gapWidth val="219"/>
        <c:overlap val="-27"/>
        <c:axId val="322767616"/>
        <c:axId val="322768400"/>
      </c:barChart>
      <c:catAx>
        <c:axId val="322767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2768400"/>
        <c:crosses val="autoZero"/>
        <c:auto val="1"/>
        <c:lblAlgn val="ctr"/>
        <c:lblOffset val="100"/>
        <c:noMultiLvlLbl val="0"/>
      </c:catAx>
      <c:valAx>
        <c:axId val="322768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276761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[dashboard_data (45) DSS.xlsx]Sheet4!PivotTable65</c:name>
    <c:fmtId val="4"/>
  </c:pivotSource>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Count of VITALS</a:t>
            </a:r>
          </a:p>
        </c:rich>
      </c:tx>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diamond"/>
          <c:size val="6"/>
          <c:spPr>
            <a:solidFill>
              <a:schemeClr val="accent1"/>
            </a:solidFill>
            <a:ln w="9525">
              <a:solidFill>
                <a:schemeClr val="accent1"/>
              </a:solidFill>
              <a:round/>
            </a:ln>
            <a:effectLst/>
          </c:spPr>
        </c:marker>
        <c:dLbl>
          <c:idx val="0"/>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17048053368328958"/>
          <c:y val="0.20657407407407408"/>
          <c:w val="0.82951946631671036"/>
          <c:h val="0.66655147273257509"/>
        </c:manualLayout>
      </c:layout>
      <c:barChart>
        <c:barDir val="col"/>
        <c:grouping val="clustered"/>
        <c:varyColors val="0"/>
        <c:ser>
          <c:idx val="0"/>
          <c:order val="0"/>
          <c:tx>
            <c:strRef>
              <c:f>Sheet4!$B$3</c:f>
              <c:strCache>
                <c:ptCount val="1"/>
                <c:pt idx="0">
                  <c:v>Total</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Sheet4!$A$4:$A$5</c:f>
              <c:strCache>
                <c:ptCount val="2"/>
                <c:pt idx="0">
                  <c:v>Done</c:v>
                </c:pt>
                <c:pt idx="1">
                  <c:v>Pending</c:v>
                </c:pt>
              </c:strCache>
            </c:strRef>
          </c:cat>
          <c:val>
            <c:numRef>
              <c:f>Sheet4!$B$4:$B$5</c:f>
              <c:numCache>
                <c:formatCode>General</c:formatCode>
                <c:ptCount val="2"/>
                <c:pt idx="0">
                  <c:v>176</c:v>
                </c:pt>
                <c:pt idx="1">
                  <c:v>24</c:v>
                </c:pt>
              </c:numCache>
            </c:numRef>
          </c:val>
        </c:ser>
        <c:dLbls>
          <c:dLblPos val="outEnd"/>
          <c:showLegendKey val="0"/>
          <c:showVal val="1"/>
          <c:showCatName val="0"/>
          <c:showSerName val="0"/>
          <c:showPercent val="0"/>
          <c:showBubbleSize val="0"/>
        </c:dLbls>
        <c:gapWidth val="444"/>
        <c:overlap val="-90"/>
        <c:axId val="322765656"/>
        <c:axId val="322766048"/>
      </c:barChart>
      <c:catAx>
        <c:axId val="3227656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322766048"/>
        <c:crosses val="autoZero"/>
        <c:auto val="1"/>
        <c:lblAlgn val="ctr"/>
        <c:lblOffset val="100"/>
        <c:noMultiLvlLbl val="0"/>
      </c:catAx>
      <c:valAx>
        <c:axId val="322766048"/>
        <c:scaling>
          <c:orientation val="minMax"/>
        </c:scaling>
        <c:delete val="1"/>
        <c:axPos val="l"/>
        <c:numFmt formatCode="General" sourceLinked="1"/>
        <c:majorTickMark val="none"/>
        <c:minorTickMark val="none"/>
        <c:tickLblPos val="nextTo"/>
        <c:crossAx val="322765656"/>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[dashboard_data (45) DSS.xlsx]Sheet7!PivotTable96</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Count of ECG</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s>
    <c:plotArea>
      <c:layout/>
      <c:barChart>
        <c:barDir val="col"/>
        <c:grouping val="clustered"/>
        <c:varyColors val="0"/>
        <c:ser>
          <c:idx val="0"/>
          <c:order val="0"/>
          <c:tx>
            <c:strRef>
              <c:f>Sheet7!$B$3</c:f>
              <c:strCache>
                <c:ptCount val="1"/>
                <c:pt idx="0">
                  <c:v>Total</c:v>
                </c:pt>
              </c:strCache>
            </c:strRef>
          </c:tx>
          <c:spPr>
            <a:solidFill>
              <a:schemeClr val="accent1"/>
            </a:solidFill>
            <a:ln>
              <a:noFill/>
            </a:ln>
            <a:effectLst/>
          </c:spPr>
          <c:invertIfNegative val="0"/>
          <c:cat>
            <c:strRef>
              <c:f>Sheet7!$A$4:$A$5</c:f>
              <c:strCache>
                <c:ptCount val="2"/>
                <c:pt idx="0">
                  <c:v>Done</c:v>
                </c:pt>
                <c:pt idx="1">
                  <c:v>Pending</c:v>
                </c:pt>
              </c:strCache>
            </c:strRef>
          </c:cat>
          <c:val>
            <c:numRef>
              <c:f>Sheet7!$B$4:$B$5</c:f>
              <c:numCache>
                <c:formatCode>General</c:formatCode>
                <c:ptCount val="2"/>
                <c:pt idx="0">
                  <c:v>189</c:v>
                </c:pt>
                <c:pt idx="1">
                  <c:v>11</c:v>
                </c:pt>
              </c:numCache>
            </c:numRef>
          </c:val>
        </c:ser>
        <c:dLbls>
          <c:showLegendKey val="0"/>
          <c:showVal val="0"/>
          <c:showCatName val="0"/>
          <c:showSerName val="0"/>
          <c:showPercent val="0"/>
          <c:showBubbleSize val="0"/>
        </c:dLbls>
        <c:gapWidth val="219"/>
        <c:overlap val="-27"/>
        <c:axId val="323711376"/>
        <c:axId val="323712552"/>
      </c:barChart>
      <c:catAx>
        <c:axId val="323711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3712552"/>
        <c:crosses val="autoZero"/>
        <c:auto val="1"/>
        <c:lblAlgn val="ctr"/>
        <c:lblOffset val="100"/>
        <c:noMultiLvlLbl val="0"/>
      </c:catAx>
      <c:valAx>
        <c:axId val="323712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37113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[dashboard_data (45) DSS.xlsx]Sheet8!PivotTable104</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Count of AUDIO</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s>
    <c:plotArea>
      <c:layout/>
      <c:barChart>
        <c:barDir val="col"/>
        <c:grouping val="clustered"/>
        <c:varyColors val="0"/>
        <c:ser>
          <c:idx val="0"/>
          <c:order val="0"/>
          <c:tx>
            <c:strRef>
              <c:f>Sheet8!$B$3</c:f>
              <c:strCache>
                <c:ptCount val="1"/>
                <c:pt idx="0">
                  <c:v>Total</c:v>
                </c:pt>
              </c:strCache>
            </c:strRef>
          </c:tx>
          <c:spPr>
            <a:solidFill>
              <a:schemeClr val="accent1"/>
            </a:solidFill>
            <a:ln>
              <a:noFill/>
            </a:ln>
            <a:effectLst/>
          </c:spPr>
          <c:invertIfNegative val="0"/>
          <c:cat>
            <c:strRef>
              <c:f>Sheet8!$A$4:$A$5</c:f>
              <c:strCache>
                <c:ptCount val="2"/>
                <c:pt idx="0">
                  <c:v>Done</c:v>
                </c:pt>
                <c:pt idx="1">
                  <c:v>Pending</c:v>
                </c:pt>
              </c:strCache>
            </c:strRef>
          </c:cat>
          <c:val>
            <c:numRef>
              <c:f>Sheet8!$B$4:$B$5</c:f>
              <c:numCache>
                <c:formatCode>General</c:formatCode>
                <c:ptCount val="2"/>
                <c:pt idx="0">
                  <c:v>170</c:v>
                </c:pt>
                <c:pt idx="1">
                  <c:v>30</c:v>
                </c:pt>
              </c:numCache>
            </c:numRef>
          </c:val>
        </c:ser>
        <c:dLbls>
          <c:showLegendKey val="0"/>
          <c:showVal val="0"/>
          <c:showCatName val="0"/>
          <c:showSerName val="0"/>
          <c:showPercent val="0"/>
          <c:showBubbleSize val="0"/>
        </c:dLbls>
        <c:gapWidth val="219"/>
        <c:overlap val="-27"/>
        <c:axId val="323713336"/>
        <c:axId val="323712944"/>
      </c:barChart>
      <c:catAx>
        <c:axId val="323713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3712944"/>
        <c:crosses val="autoZero"/>
        <c:auto val="1"/>
        <c:lblAlgn val="ctr"/>
        <c:lblOffset val="100"/>
        <c:noMultiLvlLbl val="0"/>
      </c:catAx>
      <c:valAx>
        <c:axId val="323712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371333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[dashboard_data (45) DSS.xlsx]Sheet10!PivotTable123</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Count of PATHOLOGY</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s>
    <c:plotArea>
      <c:layout>
        <c:manualLayout>
          <c:layoutTarget val="inner"/>
          <c:xMode val="edge"/>
          <c:yMode val="edge"/>
          <c:x val="0.17048053368328958"/>
          <c:y val="0.13965296004666081"/>
          <c:w val="0.82951946631671036"/>
          <c:h val="0.67642023913677451"/>
        </c:manualLayout>
      </c:layout>
      <c:barChart>
        <c:barDir val="col"/>
        <c:grouping val="clustered"/>
        <c:varyColors val="0"/>
        <c:ser>
          <c:idx val="0"/>
          <c:order val="0"/>
          <c:tx>
            <c:strRef>
              <c:f>Sheet10!$B$3</c:f>
              <c:strCache>
                <c:ptCount val="1"/>
                <c:pt idx="0">
                  <c:v>Total</c:v>
                </c:pt>
              </c:strCache>
            </c:strRef>
          </c:tx>
          <c:spPr>
            <a:solidFill>
              <a:schemeClr val="accent1"/>
            </a:solidFill>
            <a:ln>
              <a:noFill/>
            </a:ln>
            <a:effectLst/>
          </c:spPr>
          <c:invertIfNegative val="0"/>
          <c:cat>
            <c:strRef>
              <c:f>Sheet10!$A$4:$A$5</c:f>
              <c:strCache>
                <c:ptCount val="2"/>
                <c:pt idx="0">
                  <c:v>Done</c:v>
                </c:pt>
                <c:pt idx="1">
                  <c:v>Pending</c:v>
                </c:pt>
              </c:strCache>
            </c:strRef>
          </c:cat>
          <c:val>
            <c:numRef>
              <c:f>Sheet10!$B$4:$B$5</c:f>
              <c:numCache>
                <c:formatCode>General</c:formatCode>
                <c:ptCount val="2"/>
                <c:pt idx="0">
                  <c:v>184</c:v>
                </c:pt>
                <c:pt idx="1">
                  <c:v>16</c:v>
                </c:pt>
              </c:numCache>
            </c:numRef>
          </c:val>
        </c:ser>
        <c:dLbls>
          <c:showLegendKey val="0"/>
          <c:showVal val="0"/>
          <c:showCatName val="0"/>
          <c:showSerName val="0"/>
          <c:showPercent val="0"/>
          <c:showBubbleSize val="0"/>
        </c:dLbls>
        <c:gapWidth val="219"/>
        <c:overlap val="-27"/>
        <c:axId val="324141768"/>
        <c:axId val="324138240"/>
      </c:barChart>
      <c:catAx>
        <c:axId val="324141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4138240"/>
        <c:crosses val="autoZero"/>
        <c:auto val="1"/>
        <c:lblAlgn val="ctr"/>
        <c:lblOffset val="100"/>
        <c:noMultiLvlLbl val="0"/>
      </c:catAx>
      <c:valAx>
        <c:axId val="3241382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414176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[dashboard_data (45) DSS.xlsx]Sheet11!PivotTable127</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Count of XRAY2</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s>
    <c:plotArea>
      <c:layout/>
      <c:barChart>
        <c:barDir val="col"/>
        <c:grouping val="clustered"/>
        <c:varyColors val="0"/>
        <c:ser>
          <c:idx val="0"/>
          <c:order val="0"/>
          <c:tx>
            <c:strRef>
              <c:f>Sheet11!$B$3</c:f>
              <c:strCache>
                <c:ptCount val="1"/>
                <c:pt idx="0">
                  <c:v>Total</c:v>
                </c:pt>
              </c:strCache>
            </c:strRef>
          </c:tx>
          <c:spPr>
            <a:solidFill>
              <a:schemeClr val="accent1"/>
            </a:solidFill>
            <a:ln>
              <a:noFill/>
            </a:ln>
            <a:effectLst/>
          </c:spPr>
          <c:invertIfNegative val="0"/>
          <c:cat>
            <c:strRef>
              <c:f>Sheet11!$A$4:$A$5</c:f>
              <c:strCache>
                <c:ptCount val="2"/>
                <c:pt idx="0">
                  <c:v>Done</c:v>
                </c:pt>
                <c:pt idx="1">
                  <c:v>Pending</c:v>
                </c:pt>
              </c:strCache>
            </c:strRef>
          </c:cat>
          <c:val>
            <c:numRef>
              <c:f>Sheet11!$B$4:$B$5</c:f>
              <c:numCache>
                <c:formatCode>General</c:formatCode>
                <c:ptCount val="2"/>
                <c:pt idx="0">
                  <c:v>190</c:v>
                </c:pt>
                <c:pt idx="1">
                  <c:v>10</c:v>
                </c:pt>
              </c:numCache>
            </c:numRef>
          </c:val>
        </c:ser>
        <c:dLbls>
          <c:showLegendKey val="0"/>
          <c:showVal val="0"/>
          <c:showCatName val="0"/>
          <c:showSerName val="0"/>
          <c:showPercent val="0"/>
          <c:showBubbleSize val="0"/>
        </c:dLbls>
        <c:gapWidth val="219"/>
        <c:overlap val="-27"/>
        <c:axId val="324139024"/>
        <c:axId val="324139416"/>
      </c:barChart>
      <c:catAx>
        <c:axId val="324139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4139416"/>
        <c:crosses val="autoZero"/>
        <c:auto val="1"/>
        <c:lblAlgn val="ctr"/>
        <c:lblOffset val="100"/>
        <c:noMultiLvlLbl val="0"/>
      </c:catAx>
      <c:valAx>
        <c:axId val="324139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413902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[dashboard_data (45) DSS.xlsx]Sheet2!PivotTable3</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Count of PFT</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s>
    <c:plotArea>
      <c:layout/>
      <c:barChart>
        <c:barDir val="col"/>
        <c:grouping val="clustered"/>
        <c:varyColors val="0"/>
        <c:ser>
          <c:idx val="0"/>
          <c:order val="0"/>
          <c:tx>
            <c:strRef>
              <c:f>Sheet2!$B$3</c:f>
              <c:strCache>
                <c:ptCount val="1"/>
                <c:pt idx="0">
                  <c:v>Total</c:v>
                </c:pt>
              </c:strCache>
            </c:strRef>
          </c:tx>
          <c:spPr>
            <a:solidFill>
              <a:schemeClr val="accent1"/>
            </a:solidFill>
            <a:ln>
              <a:noFill/>
            </a:ln>
            <a:effectLst/>
          </c:spPr>
          <c:invertIfNegative val="0"/>
          <c:cat>
            <c:strRef>
              <c:f>Sheet2!$A$4:$A$5</c:f>
              <c:strCache>
                <c:ptCount val="2"/>
                <c:pt idx="0">
                  <c:v>Done</c:v>
                </c:pt>
                <c:pt idx="1">
                  <c:v>Pending</c:v>
                </c:pt>
              </c:strCache>
            </c:strRef>
          </c:cat>
          <c:val>
            <c:numRef>
              <c:f>Sheet2!$B$4:$B$5</c:f>
              <c:numCache>
                <c:formatCode>General</c:formatCode>
                <c:ptCount val="2"/>
                <c:pt idx="0">
                  <c:v>193</c:v>
                </c:pt>
                <c:pt idx="1">
                  <c:v>7</c:v>
                </c:pt>
              </c:numCache>
            </c:numRef>
          </c:val>
        </c:ser>
        <c:dLbls>
          <c:showLegendKey val="0"/>
          <c:showVal val="0"/>
          <c:showCatName val="0"/>
          <c:showSerName val="0"/>
          <c:showPercent val="0"/>
          <c:showBubbleSize val="0"/>
        </c:dLbls>
        <c:gapWidth val="219"/>
        <c:overlap val="-27"/>
        <c:axId val="324139808"/>
        <c:axId val="324141376"/>
      </c:barChart>
      <c:catAx>
        <c:axId val="324139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4141376"/>
        <c:crosses val="autoZero"/>
        <c:auto val="1"/>
        <c:lblAlgn val="ctr"/>
        <c:lblOffset val="100"/>
        <c:noMultiLvlLbl val="0"/>
      </c:catAx>
      <c:valAx>
        <c:axId val="324141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413980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[dashboard_data (45) DSS.xlsx]Sheet6!PivotTable9</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Count of OPTO</a:t>
            </a:r>
          </a:p>
        </c:rich>
      </c:tx>
      <c:layout>
        <c:manualLayout>
          <c:xMode val="edge"/>
          <c:yMode val="edge"/>
          <c:x val="0.34967344706911635"/>
          <c:y val="2.777777777777777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s>
    <c:plotArea>
      <c:layout>
        <c:manualLayout>
          <c:layoutTarget val="inner"/>
          <c:xMode val="edge"/>
          <c:yMode val="edge"/>
          <c:x val="0.12881386701662292"/>
          <c:y val="0.18131962671332749"/>
          <c:w val="0.82951946631671036"/>
          <c:h val="0.67642023913677451"/>
        </c:manualLayout>
      </c:layout>
      <c:barChart>
        <c:barDir val="col"/>
        <c:grouping val="clustered"/>
        <c:varyColors val="0"/>
        <c:ser>
          <c:idx val="0"/>
          <c:order val="0"/>
          <c:tx>
            <c:strRef>
              <c:f>Sheet6!$B$3</c:f>
              <c:strCache>
                <c:ptCount val="1"/>
                <c:pt idx="0">
                  <c:v>Total</c:v>
                </c:pt>
              </c:strCache>
            </c:strRef>
          </c:tx>
          <c:spPr>
            <a:solidFill>
              <a:schemeClr val="accent1"/>
            </a:solidFill>
            <a:ln>
              <a:noFill/>
            </a:ln>
            <a:effectLst/>
          </c:spPr>
          <c:invertIfNegative val="0"/>
          <c:cat>
            <c:strRef>
              <c:f>Sheet6!$A$4:$A$5</c:f>
              <c:strCache>
                <c:ptCount val="2"/>
                <c:pt idx="0">
                  <c:v>Done</c:v>
                </c:pt>
                <c:pt idx="1">
                  <c:v>Pending</c:v>
                </c:pt>
              </c:strCache>
            </c:strRef>
          </c:cat>
          <c:val>
            <c:numRef>
              <c:f>Sheet6!$B$4:$B$5</c:f>
              <c:numCache>
                <c:formatCode>General</c:formatCode>
                <c:ptCount val="2"/>
                <c:pt idx="0">
                  <c:v>170</c:v>
                </c:pt>
                <c:pt idx="1">
                  <c:v>30</c:v>
                </c:pt>
              </c:numCache>
            </c:numRef>
          </c:val>
        </c:ser>
        <c:dLbls>
          <c:showLegendKey val="0"/>
          <c:showVal val="0"/>
          <c:showCatName val="0"/>
          <c:showSerName val="0"/>
          <c:showPercent val="0"/>
          <c:showBubbleSize val="0"/>
        </c:dLbls>
        <c:gapWidth val="219"/>
        <c:overlap val="-27"/>
        <c:axId val="324327712"/>
        <c:axId val="324331240"/>
      </c:barChart>
      <c:catAx>
        <c:axId val="324327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4331240"/>
        <c:crosses val="autoZero"/>
        <c:auto val="1"/>
        <c:lblAlgn val="ctr"/>
        <c:lblOffset val="100"/>
        <c:noMultiLvlLbl val="0"/>
      </c:catAx>
      <c:valAx>
        <c:axId val="3243312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432771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[Book1]Sheet3!PivotTable17</c:name>
    <c:fmtId val="4"/>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Count of PATIENT ID by TESTS</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alpha val="85000"/>
            </a:schemeClr>
          </a:solidFill>
          <a:ln w="9525" cap="flat" cmpd="sng" algn="ctr">
            <a:solidFill>
              <a:schemeClr val="lt1">
                <a:alpha val="50000"/>
              </a:schemeClr>
            </a:solidFill>
            <a:round/>
          </a:ln>
          <a:effectLst/>
        </c:spPr>
        <c:marker>
          <c:symbol val="circle"/>
          <c:size val="6"/>
          <c:spPr>
            <a:solidFill>
              <a:schemeClr val="accent1">
                <a:alpha val="85000"/>
              </a:schemeClr>
            </a:solidFill>
            <a:ln>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Sheet3!$B$3</c:f>
              <c:strCache>
                <c:ptCount val="1"/>
                <c:pt idx="0">
                  <c:v>Total</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Sheet3!$A$4:$A$5</c:f>
              <c:strCache>
                <c:ptCount val="2"/>
                <c:pt idx="0">
                  <c:v>DONE</c:v>
                </c:pt>
                <c:pt idx="1">
                  <c:v>PENDING</c:v>
                </c:pt>
              </c:strCache>
            </c:strRef>
          </c:cat>
          <c:val>
            <c:numRef>
              <c:f>Sheet3!$B$4:$B$5</c:f>
              <c:numCache>
                <c:formatCode>General</c:formatCode>
                <c:ptCount val="2"/>
                <c:pt idx="0">
                  <c:v>195</c:v>
                </c:pt>
                <c:pt idx="1">
                  <c:v>5</c:v>
                </c:pt>
              </c:numCache>
            </c:numRef>
          </c:val>
        </c:ser>
        <c:dLbls>
          <c:dLblPos val="inEnd"/>
          <c:showLegendKey val="0"/>
          <c:showVal val="1"/>
          <c:showCatName val="0"/>
          <c:showSerName val="0"/>
          <c:showPercent val="0"/>
          <c:showBubbleSize val="0"/>
        </c:dLbls>
        <c:gapWidth val="65"/>
        <c:axId val="324328496"/>
        <c:axId val="324330456"/>
      </c:barChart>
      <c:catAx>
        <c:axId val="32432849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24330456"/>
        <c:crosses val="autoZero"/>
        <c:auto val="1"/>
        <c:lblAlgn val="ctr"/>
        <c:lblOffset val="100"/>
        <c:noMultiLvlLbl val="0"/>
      </c:catAx>
      <c:valAx>
        <c:axId val="32433045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24328496"/>
        <c:crosses val="autoZero"/>
        <c:crossBetween val="between"/>
      </c:valAx>
      <c:dTable>
        <c:showHorzBorder val="1"/>
        <c:showVertBorder val="1"/>
        <c:showOutline val="1"/>
        <c:showKeys val="1"/>
        <c:spPr>
          <a:noFill/>
          <a:ln w="9525">
            <a:solidFill>
              <a:schemeClr val="dk1">
                <a:lumMod val="35000"/>
                <a:lumOff val="65000"/>
              </a:schemeClr>
            </a:solidFill>
          </a:ln>
          <a:effectLst/>
        </c:spPr>
        <c:txPr>
          <a:bodyPr rot="0" spcFirstLastPara="1" vertOverflow="ellipsis" vert="horz" wrap="square" anchor="ctr" anchorCtr="1"/>
          <a:lstStyle/>
          <a:p>
            <a:pPr rtl="0">
              <a:defRPr sz="900" b="0" i="0" u="none" strike="noStrike" kern="1200" baseline="0">
                <a:solidFill>
                  <a:schemeClr val="dk1">
                    <a:lumMod val="75000"/>
                    <a:lumOff val="25000"/>
                  </a:schemeClr>
                </a:solidFill>
                <a:latin typeface="+mn-lt"/>
                <a:ea typeface="+mn-ea"/>
                <a:cs typeface="+mn-cs"/>
              </a:defRPr>
            </a:pPr>
            <a:endParaRPr lang="en-US"/>
          </a:p>
        </c:txPr>
      </c:dTable>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18-08-2025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7</a:t>
            </a:fld>
            <a:endParaRPr lang="en-IN"/>
          </a:p>
        </p:txBody>
      </p:sp>
    </p:spTree>
    <p:extLst>
      <p:ext uri="{BB962C8B-B14F-4D97-AF65-F5344CB8AC3E}">
        <p14:creationId xmlns:p14="http://schemas.microsoft.com/office/powerpoint/2010/main" val="424712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1147C0E5-F472-4823-852C-D183FA2F2488}" type="datetime1">
              <a:rPr lang="en-IN" smtClean="0"/>
              <a:t>18-08-2025</a:t>
            </a:fld>
            <a:endParaRPr lang="en-IN"/>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US" smtClean="0"/>
              <a:t>You are not allowed to add slides to this presentation</a:t>
            </a:r>
            <a:endParaRPr lang="en-IN"/>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992741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18-08-2025</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52683555"/>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18-08-2025</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24555219"/>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18-08-2025</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744347865"/>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18-08-2025</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72943237"/>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A12769F-3E27-4D36-A194-1A84EAEDBFA1}" type="datetime1">
              <a:rPr lang="en-IN" smtClean="0"/>
              <a:t>18-08-2025</a:t>
            </a:fld>
            <a:endParaRPr lang="en-IN"/>
          </a:p>
        </p:txBody>
      </p:sp>
      <p:sp>
        <p:nvSpPr>
          <p:cNvPr id="8" name="Footer Placeholder 7"/>
          <p:cNvSpPr>
            <a:spLocks noGrp="1"/>
          </p:cNvSpPr>
          <p:nvPr>
            <p:ph type="ftr" sz="quarter" idx="11"/>
          </p:nvPr>
        </p:nvSpPr>
        <p:spPr/>
        <p:txBody>
          <a:bodyPr/>
          <a:lstStyle/>
          <a:p>
            <a:r>
              <a:rPr lang="en-US" smtClean="0"/>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458330142"/>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A12769F-3E27-4D36-A194-1A84EAEDBFA1}" type="datetime1">
              <a:rPr lang="en-IN" smtClean="0"/>
              <a:t>18-08-2025</a:t>
            </a:fld>
            <a:endParaRPr lang="en-IN"/>
          </a:p>
        </p:txBody>
      </p:sp>
      <p:sp>
        <p:nvSpPr>
          <p:cNvPr id="8" name="Footer Placeholder 7"/>
          <p:cNvSpPr>
            <a:spLocks noGrp="1"/>
          </p:cNvSpPr>
          <p:nvPr>
            <p:ph type="ftr" sz="quarter" idx="11"/>
          </p:nvPr>
        </p:nvSpPr>
        <p:spPr/>
        <p:txBody>
          <a:bodyPr/>
          <a:lstStyle/>
          <a:p>
            <a:r>
              <a:rPr lang="en-US" smtClean="0"/>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196926203"/>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18-08-2025</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785199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18-08-2025</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18562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18-08-2025</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532283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18-08-2025</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81298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18-08-2025</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84386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18-08-2025</a:t>
            </a:fld>
            <a:endParaRPr lang="en-IN"/>
          </a:p>
        </p:txBody>
      </p:sp>
      <p:sp>
        <p:nvSpPr>
          <p:cNvPr id="8" name="Footer Placeholder 7"/>
          <p:cNvSpPr>
            <a:spLocks noGrp="1"/>
          </p:cNvSpPr>
          <p:nvPr>
            <p:ph type="ftr" sz="quarter" idx="11"/>
          </p:nvPr>
        </p:nvSpPr>
        <p:spPr/>
        <p:txBody>
          <a:bodyPr/>
          <a:lstStyle/>
          <a:p>
            <a:r>
              <a:rPr lang="en-US" smtClean="0"/>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672092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18-08-2025</a:t>
            </a:fld>
            <a:endParaRPr lang="en-IN"/>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176914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18-08-2025</a:t>
            </a:fld>
            <a:endParaRPr lang="en-IN"/>
          </a:p>
        </p:txBody>
      </p:sp>
      <p:sp>
        <p:nvSpPr>
          <p:cNvPr id="3" name="Footer Placeholder 2"/>
          <p:cNvSpPr>
            <a:spLocks noGrp="1"/>
          </p:cNvSpPr>
          <p:nvPr>
            <p:ph type="ftr" sz="quarter" idx="11"/>
          </p:nvPr>
        </p:nvSpPr>
        <p:spPr/>
        <p:txBody>
          <a:bodyPr/>
          <a:lstStyle/>
          <a:p>
            <a:r>
              <a:rPr lang="en-US" smtClean="0"/>
              <a:t>You are not allowed to add slides to this presentation</a:t>
            </a:r>
            <a:endParaRPr lang="en-IN"/>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63202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18-08-2025</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93618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18-08-2025</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25953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EA12769F-3E27-4D36-A194-1A84EAEDBFA1}" type="datetime1">
              <a:rPr lang="en-IN" smtClean="0"/>
              <a:t>18-08-2025</a:t>
            </a:fld>
            <a:endParaRPr lang="en-IN"/>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US" smtClean="0"/>
              <a:t>You are not allowed to add slides to this presentation</a:t>
            </a:r>
            <a:endParaRPr lang="en-IN"/>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206884921"/>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 id="2147483815" r:id="rId15"/>
    <p:sldLayoutId id="2147483816" r:id="rId16"/>
    <p:sldLayoutId id="2147483817" r:id="rId17"/>
  </p:sldLayoutIdLst>
  <p:hf hd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jetir.org/papers/JETIR2108558.pdf" TargetMode="External"/><Relationship Id="rId2" Type="http://schemas.openxmlformats.org/officeDocument/2006/relationships/hyperlink" Target="https://www.who.int/india/docs/default-source/default-document-library/health-camp-quality-toolkit.pdf"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journals.lww.com/ijcm/fulltext/2024/49010/organizing_health_camp__opportunities_for_building.39.aspx"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89BD04-9EFD-5298-48E0-BBFFD10429A7}"/>
              </a:ext>
            </a:extLst>
          </p:cNvPr>
          <p:cNvSpPr>
            <a:spLocks noGrp="1"/>
          </p:cNvSpPr>
          <p:nvPr>
            <p:ph type="ctrTitle"/>
          </p:nvPr>
        </p:nvSpPr>
        <p:spPr>
          <a:xfrm>
            <a:off x="1640732" y="-1037179"/>
            <a:ext cx="9144000" cy="3585825"/>
          </a:xfrm>
        </p:spPr>
        <p:txBody>
          <a:bodyPr>
            <a:normAutofit/>
          </a:bodyPr>
          <a:lstStyle/>
          <a:p>
            <a:pPr algn="ctr"/>
            <a:r>
              <a:rPr lang="en-US" sz="2000" b="1" dirty="0" smtClean="0"/>
              <a:t>     Identifying </a:t>
            </a:r>
            <a:r>
              <a:rPr lang="en-US" sz="2000" b="1" dirty="0"/>
              <a:t>Key Operational Challenges in Health Camp </a:t>
            </a:r>
            <a:r>
              <a:rPr lang="en-US" sz="2000" b="1" dirty="0" smtClean="0"/>
              <a:t>    Management</a:t>
            </a:r>
            <a:r>
              <a:rPr lang="en-US" sz="2000" b="1" dirty="0"/>
              <a:t>: A Study </a:t>
            </a:r>
            <a:r>
              <a:rPr lang="en-US" sz="2000" b="1" dirty="0" smtClean="0"/>
              <a:t>  </a:t>
            </a:r>
            <a:br>
              <a:rPr lang="en-US" sz="2000" b="1" dirty="0" smtClean="0"/>
            </a:br>
            <a:r>
              <a:rPr lang="en-US" sz="2000" b="1" dirty="0" smtClean="0"/>
              <a:t>  at</a:t>
            </a:r>
            <a:br>
              <a:rPr lang="en-US" sz="2000" b="1" dirty="0" smtClean="0"/>
            </a:br>
            <a:r>
              <a:rPr lang="en-US" sz="2000" b="1" dirty="0" smtClean="0"/>
              <a:t>   </a:t>
            </a:r>
            <a:r>
              <a:rPr lang="en-US" sz="2000" b="1" dirty="0"/>
              <a:t>U4RAD XRAI </a:t>
            </a:r>
            <a:r>
              <a:rPr lang="en-US" sz="2000" b="1" dirty="0" smtClean="0"/>
              <a:t>Digital.</a:t>
            </a:r>
            <a:endParaRPr lang="en-IN" sz="2000" dirty="0"/>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a:xfrm>
            <a:off x="184826" y="2616740"/>
            <a:ext cx="11504578" cy="3922172"/>
          </a:xfrm>
        </p:spPr>
        <p:txBody>
          <a:bodyPr>
            <a:normAutofit/>
          </a:bodyPr>
          <a:lstStyle/>
          <a:p>
            <a:pPr algn="ctr"/>
            <a:r>
              <a:rPr lang="en-IN" sz="2000" b="1" dirty="0" smtClean="0"/>
              <a:t>        PRESENTATION</a:t>
            </a:r>
          </a:p>
          <a:p>
            <a:pPr algn="ctr"/>
            <a:r>
              <a:rPr lang="en-IN" sz="2000" b="1" dirty="0" smtClean="0"/>
              <a:t>       BY</a:t>
            </a:r>
          </a:p>
          <a:p>
            <a:pPr algn="ctr"/>
            <a:r>
              <a:rPr lang="en-IN" sz="2000" b="1" dirty="0" smtClean="0"/>
              <a:t>         MUDASSHIR KHAN</a:t>
            </a:r>
          </a:p>
          <a:p>
            <a:pPr algn="ctr"/>
            <a:r>
              <a:rPr lang="en-IN" sz="2000" b="1" dirty="0" smtClean="0"/>
              <a:t>            DR ALTAF YOUSUF MEER .</a:t>
            </a:r>
            <a:endParaRPr lang="en-IN" sz="2000" b="1" dirty="0"/>
          </a:p>
          <a:p>
            <a:pPr algn="ctr"/>
            <a:r>
              <a:rPr lang="en-IN" sz="2000" b="1" dirty="0" smtClean="0"/>
              <a:t>          IIHMR DELHI.</a:t>
            </a:r>
          </a:p>
          <a:p>
            <a:pPr algn="ctr"/>
            <a:r>
              <a:rPr lang="en-IN" sz="2000" b="1" dirty="0" smtClean="0"/>
              <a:t>          2023-2025</a:t>
            </a:r>
            <a:endParaRPr lang="en-IN" sz="2000" b="1" dirty="0"/>
          </a:p>
        </p:txBody>
      </p:sp>
      <p:sp>
        <p:nvSpPr>
          <p:cNvPr id="4" name="Slide Number Placeholder 3">
            <a:extLst>
              <a:ext uri="{FF2B5EF4-FFF2-40B4-BE49-F238E27FC236}">
                <a16:creationId xmlns=""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031" y="425815"/>
            <a:ext cx="2695903" cy="1268959"/>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6110" y="5295540"/>
            <a:ext cx="1832228" cy="447188"/>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RESULT4/4</a:t>
            </a:r>
            <a:endParaRPr lang="en-US" dirty="0"/>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10</a:t>
            </a:fld>
            <a:endParaRPr lang="en-IN"/>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02333513"/>
              </p:ext>
            </p:extLst>
          </p:nvPr>
        </p:nvGraphicFramePr>
        <p:xfrm>
          <a:off x="1155700" y="2603500"/>
          <a:ext cx="4019201" cy="341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1918612511"/>
              </p:ext>
            </p:extLst>
          </p:nvPr>
        </p:nvGraphicFramePr>
        <p:xfrm>
          <a:off x="5780540" y="3032090"/>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54120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a:t>Discussion (1/2)</a:t>
            </a: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p:txBody>
          <a:bodyPr/>
          <a:lstStyle/>
          <a:p>
            <a:r>
              <a:rPr lang="en-US" dirty="0"/>
              <a:t>Camp 1: Retrospective Data Analysis (200 Patients)	</a:t>
            </a:r>
            <a:endParaRPr lang="en-US" dirty="0" smtClean="0"/>
          </a:p>
          <a:p>
            <a:r>
              <a:rPr lang="en-US" dirty="0" smtClean="0"/>
              <a:t>•</a:t>
            </a:r>
            <a:r>
              <a:rPr lang="en-US" dirty="0"/>
              <a:t>	Registration: 193 completed, 7 pending	</a:t>
            </a:r>
            <a:endParaRPr lang="en-US" dirty="0" smtClean="0"/>
          </a:p>
          <a:p>
            <a:r>
              <a:rPr lang="en-US" dirty="0" smtClean="0"/>
              <a:t>•</a:t>
            </a:r>
            <a:r>
              <a:rPr lang="en-US" dirty="0"/>
              <a:t>	PFT (Pulmonary Function Test): 193 completed, 7 </a:t>
            </a:r>
            <a:r>
              <a:rPr lang="en-US" dirty="0" smtClean="0"/>
              <a:t>pending</a:t>
            </a:r>
          </a:p>
          <a:p>
            <a:r>
              <a:rPr lang="en-US" dirty="0"/>
              <a:t>	•	X-Ray: 190 completed, 10 pending	</a:t>
            </a:r>
            <a:endParaRPr lang="en-US" dirty="0" smtClean="0"/>
          </a:p>
          <a:p>
            <a:r>
              <a:rPr lang="en-US" dirty="0" smtClean="0"/>
              <a:t>•</a:t>
            </a:r>
            <a:r>
              <a:rPr lang="en-US" dirty="0"/>
              <a:t>	Pathology: 84 completed, 116 pending	</a:t>
            </a:r>
            <a:endParaRPr lang="en-US" dirty="0" smtClean="0"/>
          </a:p>
          <a:p>
            <a:r>
              <a:rPr lang="en-US" dirty="0" smtClean="0"/>
              <a:t>•</a:t>
            </a:r>
            <a:r>
              <a:rPr lang="en-US" dirty="0"/>
              <a:t>	Audiometry: 170 completed, 30 pending	</a:t>
            </a:r>
            <a:endParaRPr lang="en-US" dirty="0" smtClean="0"/>
          </a:p>
          <a:p>
            <a:r>
              <a:rPr lang="en-US" dirty="0" smtClean="0"/>
              <a:t>•</a:t>
            </a:r>
            <a:r>
              <a:rPr lang="en-US" dirty="0"/>
              <a:t>	ECG: 181 completed, 19 pending	</a:t>
            </a:r>
            <a:endParaRPr lang="en-US" dirty="0" smtClean="0"/>
          </a:p>
          <a:p>
            <a:r>
              <a:rPr lang="en-US" dirty="0" smtClean="0"/>
              <a:t>•</a:t>
            </a:r>
            <a:r>
              <a:rPr lang="en-US" dirty="0"/>
              <a:t>	Vitals: 176 completed, 24 pending</a:t>
            </a:r>
            <a:endParaRPr lang="en-IN" dirty="0"/>
          </a:p>
        </p:txBody>
      </p:sp>
      <p:sp>
        <p:nvSpPr>
          <p:cNvPr id="5" name="Footer Placeholder 4">
            <a:extLst>
              <a:ext uri="{FF2B5EF4-FFF2-40B4-BE49-F238E27FC236}">
                <a16:creationId xmlns=""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a:t>Discussion (2/2)</a:t>
            </a: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p:txBody>
          <a:bodyPr>
            <a:normAutofit fontScale="92500" lnSpcReduction="20000"/>
          </a:bodyPr>
          <a:lstStyle/>
          <a:p>
            <a:pPr algn="just"/>
            <a:r>
              <a:rPr lang="en-US" dirty="0"/>
              <a:t>Key Observations &amp; Issues Identified:	</a:t>
            </a:r>
            <a:endParaRPr lang="en-US" dirty="0" smtClean="0"/>
          </a:p>
          <a:p>
            <a:pPr algn="just"/>
            <a:r>
              <a:rPr lang="en-US" dirty="0" smtClean="0"/>
              <a:t>•</a:t>
            </a:r>
            <a:r>
              <a:rPr lang="en-US" dirty="0"/>
              <a:t>	Lack of clear communication between staff and patients.	</a:t>
            </a:r>
            <a:endParaRPr lang="en-US" dirty="0" smtClean="0"/>
          </a:p>
          <a:p>
            <a:pPr algn="just"/>
            <a:r>
              <a:rPr lang="en-US" dirty="0" smtClean="0"/>
              <a:t>•</a:t>
            </a:r>
            <a:r>
              <a:rPr lang="en-US" dirty="0"/>
              <a:t>	No signboards or visible instructions explaining the process flow.	</a:t>
            </a:r>
            <a:endParaRPr lang="en-US" dirty="0" smtClean="0"/>
          </a:p>
          <a:p>
            <a:pPr algn="just"/>
            <a:r>
              <a:rPr lang="en-US" dirty="0" smtClean="0"/>
              <a:t>•</a:t>
            </a:r>
            <a:r>
              <a:rPr lang="en-US" dirty="0"/>
              <a:t>	Patients were unaware of where to go first and often got confused</a:t>
            </a:r>
            <a:r>
              <a:rPr lang="en-US" dirty="0" smtClean="0"/>
              <a:t>.</a:t>
            </a:r>
          </a:p>
          <a:p>
            <a:pPr algn="just"/>
            <a:r>
              <a:rPr lang="en-US" dirty="0"/>
              <a:t>	•	No tracking system to confirm which tests were done</a:t>
            </a:r>
            <a:r>
              <a:rPr lang="en-US" dirty="0" smtClean="0"/>
              <a:t>.</a:t>
            </a:r>
          </a:p>
          <a:p>
            <a:pPr algn="just"/>
            <a:r>
              <a:rPr lang="en-US" dirty="0"/>
              <a:t>	•	Overcrowding occurred at certain testing points due to poor crowd management.	</a:t>
            </a:r>
            <a:endParaRPr lang="en-US" dirty="0" smtClean="0"/>
          </a:p>
          <a:p>
            <a:pPr algn="just"/>
            <a:r>
              <a:rPr lang="en-US" dirty="0" smtClean="0"/>
              <a:t>•</a:t>
            </a:r>
            <a:r>
              <a:rPr lang="en-US" dirty="0"/>
              <a:t>	Equipment failures and delayed staff reporting further impacted smooth operations.	</a:t>
            </a:r>
            <a:endParaRPr lang="en-US" dirty="0" smtClean="0"/>
          </a:p>
          <a:p>
            <a:pPr algn="just"/>
            <a:r>
              <a:rPr lang="en-US" dirty="0" smtClean="0"/>
              <a:t>•</a:t>
            </a:r>
            <a:r>
              <a:rPr lang="en-US" dirty="0"/>
              <a:t>	Some patients missed tests unintentionally; others skipped them by choice.</a:t>
            </a:r>
            <a:endParaRPr lang="en-IN" dirty="0"/>
          </a:p>
        </p:txBody>
      </p:sp>
      <p:sp>
        <p:nvSpPr>
          <p:cNvPr id="5" name="Footer Placeholder 4">
            <a:extLst>
              <a:ext uri="{FF2B5EF4-FFF2-40B4-BE49-F238E27FC236}">
                <a16:creationId xmlns="" xmlns:a16="http://schemas.microsoft.com/office/drawing/2014/main" id="{44604681-6BE2-30DB-6630-A78A118C216E}"/>
              </a:ext>
            </a:extLst>
          </p:cNvPr>
          <p:cNvSpPr>
            <a:spLocks noGrp="1"/>
          </p:cNvSpPr>
          <p:nvPr>
            <p:ph type="ftr" sz="quarter" idx="11"/>
          </p:nvPr>
        </p:nvSpPr>
        <p:spPr>
          <a:xfrm>
            <a:off x="648938" y="6553199"/>
            <a:ext cx="3859795" cy="304801"/>
          </a:xfrm>
        </p:spPr>
        <p:txBody>
          <a:bodyPr/>
          <a:lstStyle/>
          <a:p>
            <a:r>
              <a:rPr lang="en-US" dirty="0" smtClean="0"/>
              <a:t>.</a:t>
            </a:r>
            <a:endParaRPr lang="en-IN" dirty="0"/>
          </a:p>
        </p:txBody>
      </p:sp>
      <p:sp>
        <p:nvSpPr>
          <p:cNvPr id="4" name="Slide Number Placeholder 3">
            <a:extLst>
              <a:ext uri="{FF2B5EF4-FFF2-40B4-BE49-F238E27FC236}">
                <a16:creationId xmlns=""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4" name="Footer Placeholder 3"/>
          <p:cNvSpPr>
            <a:spLocks noGrp="1"/>
          </p:cNvSpPr>
          <p:nvPr>
            <p:ph type="ftr" sz="quarter" idx="11"/>
          </p:nvPr>
        </p:nvSpPr>
        <p:spPr/>
        <p:txBody>
          <a:bodyPr/>
          <a:lstStyle/>
          <a:p>
            <a:r>
              <a:rPr lang="en-US" dirty="0" smtClean="0"/>
              <a:t>.</a:t>
            </a:r>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13</a:t>
            </a:fld>
            <a:endParaRPr lang="en-IN"/>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80979125"/>
              </p:ext>
            </p:extLst>
          </p:nvPr>
        </p:nvGraphicFramePr>
        <p:xfrm>
          <a:off x="1155700" y="2603500"/>
          <a:ext cx="8761413" cy="34163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76451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154954" y="2603500"/>
            <a:ext cx="10400649" cy="4490636"/>
          </a:xfrm>
        </p:spPr>
        <p:txBody>
          <a:bodyPr>
            <a:normAutofit fontScale="85000" lnSpcReduction="20000"/>
          </a:bodyPr>
          <a:lstStyle/>
          <a:p>
            <a:r>
              <a:rPr lang="en-US" dirty="0"/>
              <a:t>Camp 2: Improvements After Process </a:t>
            </a:r>
            <a:r>
              <a:rPr lang="en-US" dirty="0" smtClean="0"/>
              <a:t>Redesign Actions </a:t>
            </a:r>
            <a:r>
              <a:rPr lang="en-US" dirty="0"/>
              <a:t>Taken Based on Camp 1 Findings</a:t>
            </a:r>
            <a:r>
              <a:rPr lang="en-US" dirty="0" smtClean="0"/>
              <a:t>:</a:t>
            </a:r>
          </a:p>
          <a:p>
            <a:r>
              <a:rPr lang="en-US" dirty="0"/>
              <a:t>	•	Introduction of TRF Form (Test Requisition Form):Patients received a TRF form at the registration desk. At each testing point, staff marked the completed test on the form. At the end, patients returned the form at registration to verify test completion and avoid missed procedures</a:t>
            </a:r>
            <a:r>
              <a:rPr lang="en-US" dirty="0" smtClean="0"/>
              <a:t>.</a:t>
            </a:r>
          </a:p>
          <a:p>
            <a:r>
              <a:rPr lang="en-US" dirty="0"/>
              <a:t>	•	Improved Staff </a:t>
            </a:r>
            <a:r>
              <a:rPr lang="en-US" dirty="0" smtClean="0"/>
              <a:t>Allocation: Adequate </a:t>
            </a:r>
            <a:r>
              <a:rPr lang="en-US" dirty="0"/>
              <a:t>staff deployed for each service point, along with backup staff in case of absenteeism to ensure smooth workflow</a:t>
            </a:r>
            <a:r>
              <a:rPr lang="en-US" dirty="0" smtClean="0"/>
              <a:t>.</a:t>
            </a:r>
          </a:p>
          <a:p>
            <a:r>
              <a:rPr lang="en-US" dirty="0"/>
              <a:t>	•	Better Communication &amp; </a:t>
            </a:r>
            <a:r>
              <a:rPr lang="en-US" dirty="0" smtClean="0"/>
              <a:t>Guidance: Clear </a:t>
            </a:r>
            <a:r>
              <a:rPr lang="en-US" dirty="0"/>
              <a:t>signboards were installed and dedicated volunteers/staff guided patients throughout the process.	</a:t>
            </a:r>
            <a:endParaRPr lang="en-US" dirty="0" smtClean="0"/>
          </a:p>
          <a:p>
            <a:r>
              <a:rPr lang="en-US" dirty="0" smtClean="0"/>
              <a:t>•</a:t>
            </a:r>
            <a:r>
              <a:rPr lang="en-US" dirty="0"/>
              <a:t>	Crowd </a:t>
            </a:r>
            <a:r>
              <a:rPr lang="en-US" dirty="0" smtClean="0"/>
              <a:t>Management: Structured </a:t>
            </a:r>
            <a:r>
              <a:rPr lang="en-US" dirty="0"/>
              <a:t>patient movement with controlled flow to avoid overcrowding and confusion</a:t>
            </a:r>
            <a:r>
              <a:rPr lang="en-US" dirty="0" smtClean="0"/>
              <a:t>.</a:t>
            </a:r>
          </a:p>
          <a:p>
            <a:r>
              <a:rPr lang="en-US" dirty="0"/>
              <a:t>	•	Equipment </a:t>
            </a:r>
            <a:r>
              <a:rPr lang="en-US" dirty="0" smtClean="0"/>
              <a:t>Backup: Extra </a:t>
            </a:r>
            <a:r>
              <a:rPr lang="en-US" dirty="0"/>
              <a:t>machines were arranged on-site to ensure uninterrupted service in case of equipment </a:t>
            </a:r>
            <a:r>
              <a:rPr lang="en-US" dirty="0" smtClean="0"/>
              <a:t>malfunction. Outcome </a:t>
            </a:r>
            <a:r>
              <a:rPr lang="en-US" dirty="0"/>
              <a:t>of Camp 2</a:t>
            </a:r>
            <a:r>
              <a:rPr lang="en-US" dirty="0" smtClean="0"/>
              <a:t>:</a:t>
            </a:r>
          </a:p>
          <a:p>
            <a:r>
              <a:rPr lang="en-US" dirty="0"/>
              <a:t>	•	Almost all patients successfully completed their tests.	</a:t>
            </a:r>
            <a:endParaRPr lang="en-US" dirty="0" smtClean="0"/>
          </a:p>
          <a:p>
            <a:r>
              <a:rPr lang="en-US" dirty="0" smtClean="0"/>
              <a:t>•</a:t>
            </a:r>
            <a:r>
              <a:rPr lang="en-US" dirty="0"/>
              <a:t>	Only a few test cases were left incomplete, and these were due to patient choice—not process </a:t>
            </a:r>
            <a:r>
              <a:rPr lang="en-US" dirty="0" smtClean="0"/>
              <a:t>failure</a:t>
            </a:r>
          </a:p>
          <a:p>
            <a:r>
              <a:rPr lang="en-US" dirty="0" smtClean="0"/>
              <a:t>.</a:t>
            </a:r>
            <a:r>
              <a:rPr lang="en-US" dirty="0"/>
              <a:t>	•	The new system significantly reduced confusion, improved service flow, and enhanced overall patient satisfaction.</a:t>
            </a:r>
          </a:p>
        </p:txBody>
      </p:sp>
      <p:sp>
        <p:nvSpPr>
          <p:cNvPr id="4" name="Footer Placeholder 3"/>
          <p:cNvSpPr>
            <a:spLocks noGrp="1"/>
          </p:cNvSpPr>
          <p:nvPr>
            <p:ph type="ftr" sz="quarter" idx="11"/>
          </p:nvPr>
        </p:nvSpPr>
        <p:spPr/>
        <p:txBody>
          <a:bodyPr/>
          <a:lstStyle/>
          <a:p>
            <a:r>
              <a:rPr lang="en-IN" dirty="0" smtClean="0"/>
              <a:t>.</a:t>
            </a:r>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14</a:t>
            </a:fld>
            <a:endParaRPr lang="en-IN"/>
          </a:p>
        </p:txBody>
      </p:sp>
    </p:spTree>
    <p:extLst>
      <p:ext uri="{BB962C8B-B14F-4D97-AF65-F5344CB8AC3E}">
        <p14:creationId xmlns:p14="http://schemas.microsoft.com/office/powerpoint/2010/main" val="1654763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 xmlns:a16="http://schemas.microsoft.com/office/drawing/2014/main" id="{C37621F9-57FC-03A7-2EE3-925A45765D10}"/>
              </a:ext>
            </a:extLst>
          </p:cNvPr>
          <p:cNvSpPr>
            <a:spLocks noGrp="1"/>
          </p:cNvSpPr>
          <p:nvPr>
            <p:ph idx="1"/>
          </p:nvPr>
        </p:nvSpPr>
        <p:spPr/>
        <p:txBody>
          <a:bodyPr>
            <a:normAutofit fontScale="92500" lnSpcReduction="20000"/>
          </a:bodyPr>
          <a:lstStyle/>
          <a:p>
            <a:r>
              <a:rPr lang="en-US" dirty="0"/>
              <a:t>The comparative analysis of two health camps revealed significant operational challenges in the first camp, primarily due to poor communication, lack of proper workflow guidance, and inadequate resource planning.	</a:t>
            </a:r>
            <a:endParaRPr lang="en-US" dirty="0" smtClean="0"/>
          </a:p>
          <a:p>
            <a:r>
              <a:rPr lang="en-US" dirty="0" smtClean="0"/>
              <a:t>•</a:t>
            </a:r>
            <a:r>
              <a:rPr lang="en-US" dirty="0"/>
              <a:t>	The absence of a structured process led to missed tests, patient confusion, crowding, and inefficient staff utilization.	</a:t>
            </a:r>
            <a:endParaRPr lang="en-US" dirty="0" smtClean="0"/>
          </a:p>
          <a:p>
            <a:r>
              <a:rPr lang="en-US" dirty="0" smtClean="0"/>
              <a:t>•</a:t>
            </a:r>
            <a:r>
              <a:rPr lang="en-US" dirty="0"/>
              <a:t>	After identifying these gaps, corrective measures such as TRF form implementation, proper staff allocation, signage, equipment backup, and process orientation were introduced in the second camp</a:t>
            </a:r>
            <a:r>
              <a:rPr lang="en-US" dirty="0" smtClean="0"/>
              <a:t>.</a:t>
            </a:r>
          </a:p>
          <a:p>
            <a:r>
              <a:rPr lang="en-US" dirty="0"/>
              <a:t>	•	As a result, test completion rates improved, patient confusion reduced, and overall camp efficiency increased significantly.	</a:t>
            </a:r>
            <a:endParaRPr lang="en-US" dirty="0" smtClean="0"/>
          </a:p>
          <a:p>
            <a:r>
              <a:rPr lang="en-US" dirty="0" smtClean="0"/>
              <a:t>•</a:t>
            </a:r>
            <a:r>
              <a:rPr lang="en-US" dirty="0"/>
              <a:t>	This demonstrates that systematic planning, communication, and patient flow management are critical to the successful execution of health camps.</a:t>
            </a:r>
            <a:endParaRPr lang="en-IN" dirty="0"/>
          </a:p>
        </p:txBody>
      </p:sp>
      <p:sp>
        <p:nvSpPr>
          <p:cNvPr id="5" name="Footer Placeholder 4">
            <a:extLst>
              <a:ext uri="{FF2B5EF4-FFF2-40B4-BE49-F238E27FC236}">
                <a16:creationId xmlns=""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a:t>Recommendations	</a:t>
            </a:r>
            <a:endParaRPr lang="en-US" dirty="0" smtClean="0"/>
          </a:p>
          <a:p>
            <a:r>
              <a:rPr lang="en-US" dirty="0" smtClean="0"/>
              <a:t>•</a:t>
            </a:r>
            <a:r>
              <a:rPr lang="en-US" dirty="0"/>
              <a:t>	Implement TRF Form in all future camps to ensure no test is missed.	</a:t>
            </a:r>
            <a:endParaRPr lang="en-US" dirty="0" smtClean="0"/>
          </a:p>
          <a:p>
            <a:r>
              <a:rPr lang="en-US" dirty="0" smtClean="0"/>
              <a:t>•</a:t>
            </a:r>
            <a:r>
              <a:rPr lang="en-US" dirty="0"/>
              <a:t>	Standardize the patient flow process with a clear step-by-step sequence.	</a:t>
            </a:r>
            <a:endParaRPr lang="en-US" dirty="0" smtClean="0"/>
          </a:p>
          <a:p>
            <a:r>
              <a:rPr lang="en-US" dirty="0" smtClean="0"/>
              <a:t>•</a:t>
            </a:r>
            <a:r>
              <a:rPr lang="en-US" dirty="0"/>
              <a:t>	Install signboards and visual aids in local language at all stations</a:t>
            </a:r>
            <a:r>
              <a:rPr lang="en-US" dirty="0" smtClean="0"/>
              <a:t>.</a:t>
            </a:r>
          </a:p>
          <a:p>
            <a:r>
              <a:rPr lang="en-US" dirty="0"/>
              <a:t>	•	Ensure adequate and trained staff at every service point.	</a:t>
            </a:r>
            <a:endParaRPr lang="en-US" dirty="0" smtClean="0"/>
          </a:p>
          <a:p>
            <a:pPr marL="0" indent="0">
              <a:buNone/>
            </a:pPr>
            <a:r>
              <a:rPr lang="en-US" dirty="0" smtClean="0"/>
              <a:t>•</a:t>
            </a:r>
            <a:r>
              <a:rPr lang="en-US" dirty="0"/>
              <a:t>	Deploy backup staff in case of last-minute absenteeism.	</a:t>
            </a:r>
            <a:endParaRPr lang="en-US" dirty="0" smtClean="0"/>
          </a:p>
          <a:p>
            <a:pPr marL="0" indent="0">
              <a:buNone/>
            </a:pPr>
            <a:r>
              <a:rPr lang="en-US" dirty="0" smtClean="0"/>
              <a:t>•</a:t>
            </a:r>
            <a:r>
              <a:rPr lang="en-US" dirty="0"/>
              <a:t>	Conduct pre-camp staff briefing to define roles and workflow.	</a:t>
            </a:r>
            <a:endParaRPr lang="en-US" dirty="0" smtClean="0"/>
          </a:p>
          <a:p>
            <a:pPr marL="0" indent="0">
              <a:buNone/>
            </a:pPr>
            <a:r>
              <a:rPr lang="en-US" dirty="0" smtClean="0"/>
              <a:t>•</a:t>
            </a:r>
            <a:r>
              <a:rPr lang="en-US" dirty="0"/>
              <a:t>	Carry backup equipment for critical diagnostic services.	</a:t>
            </a:r>
            <a:endParaRPr lang="en-US" dirty="0" smtClean="0"/>
          </a:p>
          <a:p>
            <a:pPr marL="0" indent="0">
              <a:buNone/>
            </a:pPr>
            <a:r>
              <a:rPr lang="en-US" dirty="0" smtClean="0"/>
              <a:t>•</a:t>
            </a:r>
            <a:r>
              <a:rPr lang="en-US" dirty="0"/>
              <a:t>	Assign an operations coordinator to monitor real-time execution</a:t>
            </a:r>
            <a:r>
              <a:rPr lang="en-US" dirty="0" smtClean="0"/>
              <a:t>.</a:t>
            </a:r>
          </a:p>
          <a:p>
            <a:pPr marL="0" indent="0">
              <a:buNone/>
            </a:pPr>
            <a:r>
              <a:rPr lang="en-US" dirty="0" smtClean="0"/>
              <a:t>•</a:t>
            </a:r>
            <a:r>
              <a:rPr lang="en-US" dirty="0"/>
              <a:t>	Collect and review patient feedback to continuously improve.</a:t>
            </a:r>
          </a:p>
        </p:txBody>
      </p:sp>
      <p:sp>
        <p:nvSpPr>
          <p:cNvPr id="4" name="Footer Placeholder 3"/>
          <p:cNvSpPr>
            <a:spLocks noGrp="1"/>
          </p:cNvSpPr>
          <p:nvPr>
            <p:ph type="ftr" sz="quarter" idx="11"/>
          </p:nvPr>
        </p:nvSpPr>
        <p:spPr/>
        <p:txBody>
          <a:bodyPr/>
          <a:lstStyle/>
          <a:p>
            <a:r>
              <a:rPr lang="en-US" dirty="0" smtClean="0"/>
              <a:t>.</a:t>
            </a:r>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1844382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840CEC-B205-D614-ACFB-9620DEF0A59E}"/>
              </a:ext>
            </a:extLst>
          </p:cNvPr>
          <p:cNvSpPr>
            <a:spLocks noGrp="1"/>
          </p:cNvSpPr>
          <p:nvPr>
            <p:ph type="title"/>
          </p:nvPr>
        </p:nvSpPr>
        <p:spPr>
          <a:xfrm>
            <a:off x="838200" y="1181099"/>
            <a:ext cx="10515600" cy="1325563"/>
          </a:xfrm>
        </p:spPr>
        <p:txBody>
          <a:bodyPr/>
          <a:lstStyle/>
          <a:p>
            <a:pPr algn="ctr"/>
            <a:r>
              <a:rPr lang="en-IN" b="1" dirty="0"/>
              <a:t>References (Only Vancouver Style)</a:t>
            </a:r>
          </a:p>
        </p:txBody>
      </p:sp>
      <p:sp>
        <p:nvSpPr>
          <p:cNvPr id="3" name="Content Placeholder 2">
            <a:extLst>
              <a:ext uri="{FF2B5EF4-FFF2-40B4-BE49-F238E27FC236}">
                <a16:creationId xmlns="" xmlns:a16="http://schemas.microsoft.com/office/drawing/2014/main" id="{3E6CD5A5-350C-07B1-88E3-70F677EEF1DB}"/>
              </a:ext>
            </a:extLst>
          </p:cNvPr>
          <p:cNvSpPr>
            <a:spLocks noGrp="1"/>
          </p:cNvSpPr>
          <p:nvPr>
            <p:ph idx="1"/>
          </p:nvPr>
        </p:nvSpPr>
        <p:spPr>
          <a:xfrm>
            <a:off x="838200" y="2506662"/>
            <a:ext cx="10515600" cy="4351338"/>
          </a:xfrm>
        </p:spPr>
        <p:txBody>
          <a:bodyPr/>
          <a:lstStyle/>
          <a:p>
            <a:r>
              <a:rPr lang="en-US" dirty="0"/>
              <a:t>World Health Organization India. Health Camp Toolkit – Quality Assurance and Service Delivery. WHO India; 2015. Available from: </a:t>
            </a:r>
            <a:r>
              <a:rPr lang="en-US" dirty="0">
                <a:hlinkClick r:id="rId2"/>
              </a:rPr>
              <a:t>https://</a:t>
            </a:r>
            <a:r>
              <a:rPr lang="en-US" dirty="0" smtClean="0">
                <a:hlinkClick r:id="rId2"/>
              </a:rPr>
              <a:t>www.who.int/india/docs/default-source/default-document-library/health-camp-quality-toolkit.pdf</a:t>
            </a:r>
            <a:r>
              <a:rPr lang="en-US" dirty="0" smtClean="0"/>
              <a:t>.</a:t>
            </a:r>
          </a:p>
          <a:p>
            <a:r>
              <a:rPr lang="en-US" dirty="0" err="1"/>
              <a:t>Patil</a:t>
            </a:r>
            <a:r>
              <a:rPr lang="en-US" dirty="0"/>
              <a:t> VN, Pandey B, Joshi M. </a:t>
            </a:r>
            <a:r>
              <a:rPr lang="en-US" dirty="0" err="1"/>
              <a:t>Organising</a:t>
            </a:r>
            <a:r>
              <a:rPr lang="en-US" dirty="0"/>
              <a:t> a health camp and its management. J Emerging </a:t>
            </a:r>
            <a:r>
              <a:rPr lang="en-US" dirty="0" err="1"/>
              <a:t>Technol</a:t>
            </a:r>
            <a:r>
              <a:rPr lang="en-US" dirty="0"/>
              <a:t> </a:t>
            </a:r>
            <a:r>
              <a:rPr lang="en-US" dirty="0" err="1"/>
              <a:t>Innov</a:t>
            </a:r>
            <a:r>
              <a:rPr lang="en-US" dirty="0"/>
              <a:t> Res (JETIR). 2021 Aug;8(8):e584–e590. Available from: </a:t>
            </a:r>
            <a:r>
              <a:rPr lang="en-US" dirty="0">
                <a:hlinkClick r:id="rId3"/>
              </a:rPr>
              <a:t>https://</a:t>
            </a:r>
            <a:r>
              <a:rPr lang="en-US" dirty="0" smtClean="0">
                <a:hlinkClick r:id="rId3"/>
              </a:rPr>
              <a:t>www.jetir.org/papers/JETIR2108558.pdf</a:t>
            </a:r>
            <a:r>
              <a:rPr lang="en-US" dirty="0" smtClean="0"/>
              <a:t>.</a:t>
            </a:r>
          </a:p>
          <a:p>
            <a:r>
              <a:rPr lang="en-US" dirty="0"/>
              <a:t>Agarwal AK, Dash S, </a:t>
            </a:r>
            <a:r>
              <a:rPr lang="en-US" dirty="0" err="1"/>
              <a:t>Biswal</a:t>
            </a:r>
            <a:r>
              <a:rPr lang="en-US" dirty="0"/>
              <a:t> S, et al. Organizing health camp: opportunities for building public health skills. Indian J Community Med. 2024;49(1):228–230. doi:10.4103/ijcm.ijcm_52_23. Available from: </a:t>
            </a:r>
            <a:r>
              <a:rPr lang="en-US" dirty="0">
                <a:hlinkClick r:id="rId4"/>
              </a:rPr>
              <a:t>https://journals.lww.com/ijcm/fulltext/2024/49010/organizing_health_camp__</a:t>
            </a:r>
            <a:r>
              <a:rPr lang="en-US" dirty="0" smtClean="0">
                <a:hlinkClick r:id="rId4"/>
              </a:rPr>
              <a:t>opportunities_for_building.39.aspx</a:t>
            </a:r>
            <a:r>
              <a:rPr lang="en-US" dirty="0" smtClean="0"/>
              <a:t>.</a:t>
            </a:r>
          </a:p>
          <a:p>
            <a:endParaRPr lang="en-US" dirty="0" smtClean="0"/>
          </a:p>
          <a:p>
            <a:endParaRPr lang="en-US" dirty="0" smtClean="0"/>
          </a:p>
          <a:p>
            <a:endParaRPr lang="en-IN" dirty="0"/>
          </a:p>
        </p:txBody>
      </p:sp>
      <p:sp>
        <p:nvSpPr>
          <p:cNvPr id="4" name="Footer Placeholder 3">
            <a:extLst>
              <a:ext uri="{FF2B5EF4-FFF2-40B4-BE49-F238E27FC236}">
                <a16:creationId xmlns=""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 xmlns:a16="http://schemas.microsoft.com/office/drawing/2014/main" id="{B2C9DC11-A675-736C-F377-44884716F5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F9810C-835B-8A9A-C8E3-FC584D1AE560}"/>
              </a:ext>
            </a:extLst>
          </p:cNvPr>
          <p:cNvSpPr>
            <a:spLocks noGrp="1"/>
          </p:cNvSpPr>
          <p:nvPr>
            <p:ph type="title"/>
          </p:nvPr>
        </p:nvSpPr>
        <p:spPr>
          <a:xfrm>
            <a:off x="838200" y="1117930"/>
            <a:ext cx="10515600" cy="1325563"/>
          </a:xfrm>
        </p:spPr>
        <p:txBody>
          <a:bodyPr>
            <a:normAutofit/>
          </a:bodyPr>
          <a:lstStyle/>
          <a:p>
            <a:r>
              <a:rPr lang="en-US" sz="3200" b="1" dirty="0">
                <a:solidFill>
                  <a:schemeClr val="accent1">
                    <a:lumMod val="75000"/>
                  </a:schemeClr>
                </a:solidFill>
                <a:latin typeface="Times New Roman" panose="02020603050405020304" pitchFamily="18" charset="0"/>
                <a:cs typeface="Times New Roman" panose="02020603050405020304" pitchFamily="18" charset="0"/>
              </a:rPr>
              <a:t>INVOLVEMENT IN COMMUNITY OUTREACH PROGRAMME (COP) ACTIVITIES</a:t>
            </a:r>
          </a:p>
        </p:txBody>
      </p:sp>
      <p:sp>
        <p:nvSpPr>
          <p:cNvPr id="3" name="Content Placeholder 2">
            <a:extLst>
              <a:ext uri="{FF2B5EF4-FFF2-40B4-BE49-F238E27FC236}">
                <a16:creationId xmlns:a16="http://schemas.microsoft.com/office/drawing/2014/main" xmlns="" id="{96236440-9867-5310-1BA9-9DFD89890C3B}"/>
              </a:ext>
            </a:extLst>
          </p:cNvPr>
          <p:cNvSpPr>
            <a:spLocks noGrp="1"/>
          </p:cNvSpPr>
          <p:nvPr>
            <p:ph idx="1"/>
          </p:nvPr>
        </p:nvSpPr>
        <p:spPr>
          <a:xfrm>
            <a:off x="838200" y="2728343"/>
            <a:ext cx="10515600" cy="3058307"/>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Total no. of visits done by the student: 7 (Goyala Dairy)</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Activities done by student:</a:t>
            </a:r>
          </a:p>
          <a:p>
            <a:pPr algn="just"/>
            <a:r>
              <a:rPr lang="en-US" sz="2000" dirty="0">
                <a:latin typeface="Times New Roman" panose="02020603050405020304" pitchFamily="18" charset="0"/>
                <a:cs typeface="Times New Roman" panose="02020603050405020304" pitchFamily="18" charset="0"/>
              </a:rPr>
              <a:t>Mapping and listing of the area</a:t>
            </a:r>
          </a:p>
          <a:p>
            <a:pPr algn="just"/>
            <a:r>
              <a:rPr lang="en-US" sz="2000" dirty="0">
                <a:latin typeface="Times New Roman" panose="02020603050405020304" pitchFamily="18" charset="0"/>
                <a:cs typeface="Times New Roman" panose="02020603050405020304" pitchFamily="18" charset="0"/>
              </a:rPr>
              <a:t>Interaction with community FLWHs</a:t>
            </a:r>
          </a:p>
        </p:txBody>
      </p:sp>
      <p:sp>
        <p:nvSpPr>
          <p:cNvPr id="5" name="Slide Number Placeholder 4">
            <a:extLst>
              <a:ext uri="{FF2B5EF4-FFF2-40B4-BE49-F238E27FC236}">
                <a16:creationId xmlns:a16="http://schemas.microsoft.com/office/drawing/2014/main" xmlns="" id="{4CD9976C-BEF3-2907-35DD-F318E8B6524F}"/>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xmlns="" id="{BD76EA08-D02E-C1F7-30A4-D5CB5962CC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61535" cy="923293"/>
          </a:xfrm>
          <a:prstGeom prst="rect">
            <a:avLst/>
          </a:prstGeom>
        </p:spPr>
      </p:pic>
      <p:pic>
        <p:nvPicPr>
          <p:cNvPr id="7" name="Picture 2" descr="Web Development Internship in Gurgaon at U4RAD Technologies LLP ...">
            <a:extLst>
              <a:ext uri="{FF2B5EF4-FFF2-40B4-BE49-F238E27FC236}">
                <a16:creationId xmlns:a16="http://schemas.microsoft.com/office/drawing/2014/main" xmlns="" id="{5CF37BEB-C909-3EF7-2B79-8AF9DABA1B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8700" y="23813"/>
            <a:ext cx="1723299" cy="657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851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F3AD1A-7F5D-3A4D-83AA-4033B890C231}"/>
              </a:ext>
            </a:extLst>
          </p:cNvPr>
          <p:cNvSpPr>
            <a:spLocks noGrp="1"/>
          </p:cNvSpPr>
          <p:nvPr>
            <p:ph type="title"/>
          </p:nvPr>
        </p:nvSpPr>
        <p:spPr/>
        <p:txBody>
          <a:bodyPr>
            <a:normAutofit fontScale="90000"/>
          </a:bodyPr>
          <a:lstStyle/>
          <a:p>
            <a:pPr algn="just"/>
            <a:r>
              <a:rPr lang="en-US" sz="3200" b="1">
                <a:solidFill>
                  <a:schemeClr val="accent1">
                    <a:lumMod val="75000"/>
                  </a:schemeClr>
                </a:solidFill>
                <a:latin typeface="Times New Roman" panose="02020603050405020304" pitchFamily="18" charset="0"/>
                <a:cs typeface="Times New Roman" panose="02020603050405020304" pitchFamily="18" charset="0"/>
              </a:rPr>
              <a:t>             KEY LEARNINGS FROM COP ACTIVITIES</a:t>
            </a:r>
            <a:endParaRPr lang="en-US" sz="32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1C7FE779-AC26-0114-4FB6-AF67A7A238F8}"/>
              </a:ext>
            </a:extLst>
          </p:cNvPr>
          <p:cNvSpPr>
            <a:spLocks noGrp="1"/>
          </p:cNvSpPr>
          <p:nvPr>
            <p:ph idx="1"/>
          </p:nvPr>
        </p:nvSpPr>
        <p:spPr>
          <a:xfrm>
            <a:off x="980767" y="2376677"/>
            <a:ext cx="6252546" cy="3764816"/>
          </a:xfrm>
          <a:solidFill>
            <a:schemeClr val="bg2"/>
          </a:solidFill>
          <a:ln>
            <a:solidFill>
              <a:schemeClr val="tx1"/>
            </a:solidFill>
          </a:ln>
        </p:spPr>
        <p:txBody>
          <a:bodyPr>
            <a:normAutofit/>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Understood community layout</a:t>
            </a:r>
          </a:p>
          <a:p>
            <a:pPr algn="just"/>
            <a:r>
              <a:rPr lang="en-US" sz="2000" dirty="0"/>
              <a:t>Patience and Persistence are Required</a:t>
            </a:r>
          </a:p>
          <a:p>
            <a:pPr algn="just"/>
            <a:r>
              <a:rPr lang="en-US" sz="2000" dirty="0"/>
              <a:t>Building Trust is Essential</a:t>
            </a:r>
          </a:p>
          <a:p>
            <a:pPr algn="just"/>
            <a:r>
              <a:rPr lang="en-US" sz="2000" dirty="0"/>
              <a:t>Communication Must Be Two-Way and Culturally Sensitive</a:t>
            </a:r>
          </a:p>
          <a:p>
            <a:pPr algn="just"/>
            <a:r>
              <a:rPr lang="en-US" sz="2000" dirty="0"/>
              <a:t>Measuring Impact and Seeking Feedback is Vital</a:t>
            </a:r>
            <a:endParaRPr lang="en-US"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xmlns="" id="{3FEC6F1C-40F7-9B90-0979-02F9CE68AD55}"/>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xmlns="" id="{7AB3E2FE-86FD-F34C-FB6B-65C3F2667A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61535" cy="923293"/>
          </a:xfrm>
          <a:prstGeom prst="rect">
            <a:avLst/>
          </a:prstGeom>
        </p:spPr>
      </p:pic>
      <p:pic>
        <p:nvPicPr>
          <p:cNvPr id="7" name="Picture 2" descr="Web Development Internship in Gurgaon at U4RAD Technologies LLP ...">
            <a:extLst>
              <a:ext uri="{FF2B5EF4-FFF2-40B4-BE49-F238E27FC236}">
                <a16:creationId xmlns:a16="http://schemas.microsoft.com/office/drawing/2014/main" xmlns="" id="{7BC85B5B-ACC7-CFA5-2DF3-B05B5C5EB9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8700" y="23813"/>
            <a:ext cx="1723299" cy="65722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1779" y="2451370"/>
            <a:ext cx="2850204" cy="3570051"/>
          </a:xfrm>
          <a:prstGeom prst="rect">
            <a:avLst/>
          </a:prstGeom>
        </p:spPr>
      </p:pic>
    </p:spTree>
    <p:extLst>
      <p:ext uri="{BB962C8B-B14F-4D97-AF65-F5344CB8AC3E}">
        <p14:creationId xmlns:p14="http://schemas.microsoft.com/office/powerpoint/2010/main" val="1405351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017523" y="2603500"/>
            <a:ext cx="2308185" cy="3416300"/>
          </a:xfrm>
        </p:spPr>
      </p:pic>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5" name="Footer Placeholder 4">
            <a:extLst>
              <a:ext uri="{FF2B5EF4-FFF2-40B4-BE49-F238E27FC236}">
                <a16:creationId xmlns="" xmlns:a16="http://schemas.microsoft.com/office/drawing/2014/main" id="{50FC9A4B-7D60-AC6E-3EFB-C49D8A77D0A3}"/>
              </a:ext>
            </a:extLst>
          </p:cNvPr>
          <p:cNvSpPr>
            <a:spLocks noGrp="1"/>
          </p:cNvSpPr>
          <p:nvPr>
            <p:ph type="ftr" sz="quarter" idx="11"/>
          </p:nvPr>
        </p:nvSpPr>
        <p:spPr/>
        <p:txBody>
          <a:bodyPr/>
          <a:lstStyle/>
          <a:p>
            <a:r>
              <a:rPr lang="en-US" dirty="0" smtClean="0"/>
              <a:t>.</a:t>
            </a:r>
            <a:endParaRPr lang="en-IN" dirty="0"/>
          </a:p>
        </p:txBody>
      </p:sp>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059545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smtClean="0"/>
              <a:t>Introduction</a:t>
            </a:r>
            <a:endParaRPr lang="en-IN" b="1" dirty="0"/>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a:xfrm>
            <a:off x="603115" y="2451370"/>
            <a:ext cx="11138170" cy="3940467"/>
          </a:xfrm>
        </p:spPr>
        <p:txBody>
          <a:bodyPr>
            <a:normAutofit fontScale="70000" lnSpcReduction="20000"/>
          </a:bodyPr>
          <a:lstStyle/>
          <a:p>
            <a:r>
              <a:rPr lang="en-US" b="1" dirty="0"/>
              <a:t>U4RAD (You For Radiology and Diagnostics)</a:t>
            </a:r>
            <a:r>
              <a:rPr lang="en-US" dirty="0"/>
              <a:t> is a pioneering digital healthcare company committed to enhancing diagnostic services through technology-driven solutions. It focuses on improving access, affordability, and efficiency of radiology and preventive health screening services across India.</a:t>
            </a:r>
          </a:p>
          <a:p>
            <a:r>
              <a:rPr lang="en-US" dirty="0"/>
              <a:t>The core mission of U4RAD is to </a:t>
            </a:r>
            <a:r>
              <a:rPr lang="en-US" b="1" dirty="0"/>
              <a:t>bring diagnostic services closer to the people</a:t>
            </a:r>
            <a:r>
              <a:rPr lang="en-US" dirty="0"/>
              <a:t>, especially in underserved and semi-urban areas, by organizing </a:t>
            </a:r>
            <a:r>
              <a:rPr lang="en-US" b="1" dirty="0"/>
              <a:t>health camps</a:t>
            </a:r>
            <a:r>
              <a:rPr lang="en-US" dirty="0"/>
              <a:t> and </a:t>
            </a:r>
            <a:r>
              <a:rPr lang="en-US" b="1" dirty="0"/>
              <a:t>point-of-care diagnostic solutions</a:t>
            </a:r>
            <a:r>
              <a:rPr lang="en-US" dirty="0"/>
              <a:t>. Their model combines B2B and B2C partnerships to offer comprehensive health check-up packages, including:</a:t>
            </a:r>
          </a:p>
          <a:p>
            <a:r>
              <a:rPr lang="en-US" b="1" dirty="0"/>
              <a:t>Digital X-rays</a:t>
            </a:r>
            <a:endParaRPr lang="en-US" dirty="0"/>
          </a:p>
          <a:p>
            <a:r>
              <a:rPr lang="en-US" b="1" dirty="0"/>
              <a:t>ECG (Electrocardiogram)</a:t>
            </a:r>
            <a:endParaRPr lang="en-US" dirty="0"/>
          </a:p>
          <a:p>
            <a:r>
              <a:rPr lang="en-US" b="1" dirty="0"/>
              <a:t>PFT (Pulmonary Function Test)</a:t>
            </a:r>
            <a:endParaRPr lang="en-US" dirty="0"/>
          </a:p>
          <a:p>
            <a:r>
              <a:rPr lang="en-US" b="1" dirty="0"/>
              <a:t>Blood Tests</a:t>
            </a:r>
            <a:endParaRPr lang="en-US" dirty="0"/>
          </a:p>
          <a:p>
            <a:r>
              <a:rPr lang="en-US" b="1" dirty="0"/>
              <a:t>Vitals</a:t>
            </a:r>
            <a:endParaRPr lang="en-US" dirty="0"/>
          </a:p>
          <a:p>
            <a:r>
              <a:rPr lang="en-US" b="1" dirty="0"/>
              <a:t>Audiometry</a:t>
            </a:r>
            <a:endParaRPr lang="en-US" dirty="0"/>
          </a:p>
          <a:p>
            <a:r>
              <a:rPr lang="en-US" b="1" dirty="0"/>
              <a:t>Physician consultation</a:t>
            </a:r>
            <a:endParaRPr lang="en-US" dirty="0"/>
          </a:p>
          <a:p>
            <a:r>
              <a:rPr lang="en-US" dirty="0"/>
              <a:t>These services are delivered in collaboration with </a:t>
            </a:r>
            <a:r>
              <a:rPr lang="en-US" b="1" dirty="0"/>
              <a:t>trained healthcare staff, diagnostic technicians, and radiologists</a:t>
            </a:r>
            <a:r>
              <a:rPr lang="en-US" dirty="0"/>
              <a:t>. The company uses a </a:t>
            </a:r>
            <a:r>
              <a:rPr lang="en-US" b="1" dirty="0"/>
              <a:t>tech-enabled ecosystem</a:t>
            </a:r>
            <a:r>
              <a:rPr lang="en-US" dirty="0"/>
              <a:t> to manage camp logistics, patient registration, report generation, and delivery through digital platforms.</a:t>
            </a:r>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 xmlns:a16="http://schemas.microsoft.com/office/drawing/2014/main" id="{8C6D7DE2-7518-3B77-F975-509EE81FC92A}"/>
              </a:ext>
            </a:extLst>
          </p:cNvPr>
          <p:cNvSpPr>
            <a:spLocks noGrp="1"/>
          </p:cNvSpPr>
          <p:nvPr>
            <p:ph idx="1"/>
          </p:nvPr>
        </p:nvSpPr>
        <p:spPr/>
        <p:txBody>
          <a:bodyPr/>
          <a:lstStyle/>
          <a:p>
            <a:r>
              <a:rPr lang="en-US" sz="2000" b="1" dirty="0" smtClean="0"/>
              <a:t> </a:t>
            </a:r>
          </a:p>
          <a:p>
            <a:endParaRPr lang="en-US" sz="2000" b="1" dirty="0"/>
          </a:p>
          <a:p>
            <a:endParaRPr lang="en-US" sz="2000" b="1" dirty="0" smtClean="0"/>
          </a:p>
          <a:p>
            <a:r>
              <a:rPr lang="en-US" sz="2000" b="1" dirty="0" smtClean="0"/>
              <a:t>‘To </a:t>
            </a:r>
            <a:r>
              <a:rPr lang="en-US" sz="2000" b="1" dirty="0"/>
              <a:t>identify key challenges that negatively impact the operational flow of health camp management at U4RAD XRAI Digital</a:t>
            </a:r>
            <a:r>
              <a:rPr lang="en-US" dirty="0" smtClean="0"/>
              <a:t>.’</a:t>
            </a:r>
            <a:endParaRPr lang="en-US" dirty="0"/>
          </a:p>
        </p:txBody>
      </p:sp>
      <p:sp>
        <p:nvSpPr>
          <p:cNvPr id="5" name="Footer Placeholder 4">
            <a:extLst>
              <a:ext uri="{FF2B5EF4-FFF2-40B4-BE49-F238E27FC236}">
                <a16:creationId xmlns=""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p:txBody>
          <a:bodyPr/>
          <a:lstStyle/>
          <a:p>
            <a:pPr algn="ctr"/>
            <a:r>
              <a:rPr lang="en-IN" b="1" dirty="0"/>
              <a:t>Methodology (1/2)</a:t>
            </a:r>
          </a:p>
        </p:txBody>
      </p:sp>
      <p:sp>
        <p:nvSpPr>
          <p:cNvPr id="5" name="Footer Placeholder 4">
            <a:extLst>
              <a:ext uri="{FF2B5EF4-FFF2-40B4-BE49-F238E27FC236}">
                <a16:creationId xmlns=""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Rectangle 1"/>
          <p:cNvSpPr>
            <a:spLocks noGrp="1" noChangeArrowheads="1"/>
          </p:cNvSpPr>
          <p:nvPr>
            <p:ph idx="1"/>
          </p:nvPr>
        </p:nvSpPr>
        <p:spPr bwMode="auto">
          <a:xfrm>
            <a:off x="1154955" y="3295987"/>
            <a:ext cx="7882286"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800" b="1" i="0" u="none" strike="noStrike" cap="none" normalizeH="0" baseline="0" dirty="0" smtClean="0">
                <a:ln>
                  <a:noFill/>
                </a:ln>
                <a:solidFill>
                  <a:schemeClr val="tx1"/>
                </a:solidFill>
                <a:effectLst/>
                <a:latin typeface="Arial" panose="020B0604020202020204" pitchFamily="34" charset="0"/>
              </a:rPr>
              <a:t>Study Setting</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800" b="0" i="0" u="none" strike="noStrike" cap="none" normalizeH="0" baseline="0" dirty="0" smtClean="0">
                <a:ln>
                  <a:noFill/>
                </a:ln>
                <a:solidFill>
                  <a:schemeClr val="tx1"/>
                </a:solidFill>
                <a:effectLst/>
                <a:latin typeface="Arial" panose="020B0604020202020204" pitchFamily="34" charset="0"/>
              </a:rPr>
              <a:t>Health camps conducted by </a:t>
            </a:r>
            <a:r>
              <a:rPr kumimoji="0" lang="en-US" sz="1800" b="1" i="0" u="none" strike="noStrike" cap="none" normalizeH="0" baseline="0" dirty="0" smtClean="0">
                <a:ln>
                  <a:noFill/>
                </a:ln>
                <a:solidFill>
                  <a:schemeClr val="tx1"/>
                </a:solidFill>
                <a:effectLst/>
                <a:latin typeface="Arial" panose="020B0604020202020204" pitchFamily="34" charset="0"/>
              </a:rPr>
              <a:t>U4RAD XRAI Digital</a:t>
            </a:r>
            <a:r>
              <a:rPr kumimoji="0" lang="en-US" sz="1800" b="0" i="0" u="none" strike="noStrike" cap="none" normalizeH="0" baseline="0" dirty="0" smtClean="0">
                <a:ln>
                  <a:noFill/>
                </a:ln>
                <a:solidFill>
                  <a:schemeClr val="tx1"/>
                </a:solidFill>
                <a:effectLst/>
                <a:latin typeface="Arial" panose="020B0604020202020204" pitchFamily="34" charset="0"/>
              </a:rPr>
              <a:t> across various locations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800" b="0" i="0" u="none" strike="noStrike" cap="none" normalizeH="0" baseline="0" dirty="0" smtClean="0">
                <a:ln>
                  <a:noFill/>
                </a:ln>
                <a:solidFill>
                  <a:schemeClr val="tx1"/>
                </a:solidFill>
                <a:effectLst/>
                <a:latin typeface="Arial" panose="020B0604020202020204" pitchFamily="34" charset="0"/>
              </a:rPr>
              <a:t>Includes both </a:t>
            </a:r>
            <a:r>
              <a:rPr kumimoji="0" lang="en-US" sz="1800" b="1" i="0" u="none" strike="noStrike" cap="none" normalizeH="0" baseline="0" dirty="0" smtClean="0">
                <a:ln>
                  <a:noFill/>
                </a:ln>
                <a:solidFill>
                  <a:schemeClr val="tx1"/>
                </a:solidFill>
                <a:effectLst/>
                <a:latin typeface="Arial" panose="020B0604020202020204" pitchFamily="34" charset="0"/>
              </a:rPr>
              <a:t>B2B (corporate)</a:t>
            </a:r>
            <a:r>
              <a:rPr kumimoji="0" lang="en-US" sz="1800" b="0" i="0" u="none" strike="noStrike" cap="none" normalizeH="0" baseline="0" dirty="0" smtClean="0">
                <a:ln>
                  <a:noFill/>
                </a:ln>
                <a:solidFill>
                  <a:schemeClr val="tx1"/>
                </a:solidFill>
                <a:effectLst/>
                <a:latin typeface="Arial" panose="020B0604020202020204" pitchFamily="34" charset="0"/>
              </a:rPr>
              <a:t> and </a:t>
            </a:r>
            <a:r>
              <a:rPr kumimoji="0" lang="en-US" sz="1800" b="1" i="0" u="none" strike="noStrike" cap="none" normalizeH="0" baseline="0" dirty="0" smtClean="0">
                <a:ln>
                  <a:noFill/>
                </a:ln>
                <a:solidFill>
                  <a:schemeClr val="tx1"/>
                </a:solidFill>
                <a:effectLst/>
                <a:latin typeface="Arial" panose="020B0604020202020204" pitchFamily="34" charset="0"/>
              </a:rPr>
              <a:t>B2C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18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800" b="1" i="0" u="none" strike="noStrike" cap="none" normalizeH="0" baseline="0" dirty="0" smtClean="0">
                <a:ln>
                  <a:noFill/>
                </a:ln>
                <a:solidFill>
                  <a:schemeClr val="tx1"/>
                </a:solidFill>
                <a:effectLst/>
                <a:latin typeface="Arial" panose="020B0604020202020204" pitchFamily="34" charset="0"/>
              </a:rPr>
              <a:t>Study Population:</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800" b="1" i="0" u="none" strike="noStrike" cap="none" normalizeH="0" baseline="0" dirty="0" smtClean="0">
                <a:ln>
                  <a:noFill/>
                </a:ln>
                <a:solidFill>
                  <a:schemeClr val="tx1"/>
                </a:solidFill>
                <a:effectLst/>
                <a:latin typeface="Arial" panose="020B0604020202020204" pitchFamily="34" charset="0"/>
              </a:rPr>
              <a:t>Employees &amp; patient involved in health camps</a:t>
            </a:r>
            <a:r>
              <a:rPr kumimoji="0" 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9672BA-4BE1-529E-07EC-8F4A53233F03}"/>
              </a:ext>
            </a:extLst>
          </p:cNvPr>
          <p:cNvSpPr>
            <a:spLocks noGrp="1"/>
          </p:cNvSpPr>
          <p:nvPr>
            <p:ph type="title"/>
          </p:nvPr>
        </p:nvSpPr>
        <p:spPr/>
        <p:txBody>
          <a:bodyPr/>
          <a:lstStyle/>
          <a:p>
            <a:pPr algn="ctr"/>
            <a:r>
              <a:rPr lang="en-IN" b="1" dirty="0"/>
              <a:t>Methodology (2/2)</a:t>
            </a:r>
            <a:endParaRPr lang="en-IN" dirty="0"/>
          </a:p>
        </p:txBody>
      </p:sp>
      <p:sp>
        <p:nvSpPr>
          <p:cNvPr id="3" name="Content Placeholder 2">
            <a:extLst>
              <a:ext uri="{FF2B5EF4-FFF2-40B4-BE49-F238E27FC236}">
                <a16:creationId xmlns="" xmlns:a16="http://schemas.microsoft.com/office/drawing/2014/main" id="{C69F77E6-6698-55B6-C98F-1338F8539D37}"/>
              </a:ext>
            </a:extLst>
          </p:cNvPr>
          <p:cNvSpPr>
            <a:spLocks noGrp="1"/>
          </p:cNvSpPr>
          <p:nvPr>
            <p:ph idx="1"/>
          </p:nvPr>
        </p:nvSpPr>
        <p:spPr/>
        <p:txBody>
          <a:bodyPr>
            <a:normAutofit fontScale="85000" lnSpcReduction="10000"/>
          </a:bodyPr>
          <a:lstStyle/>
          <a:p>
            <a:r>
              <a:rPr lang="en-US" b="1" dirty="0"/>
              <a:t>Study Design:</a:t>
            </a:r>
            <a:endParaRPr lang="en-US" dirty="0"/>
          </a:p>
          <a:p>
            <a:r>
              <a:rPr lang="en-US" b="1" dirty="0"/>
              <a:t>Mixed-method, descriptive study</a:t>
            </a:r>
            <a:endParaRPr lang="en-US" dirty="0"/>
          </a:p>
          <a:p>
            <a:r>
              <a:rPr lang="en-US" dirty="0"/>
              <a:t>Includes </a:t>
            </a:r>
            <a:r>
              <a:rPr lang="en-US" b="1" dirty="0"/>
              <a:t>retrospective (past data)</a:t>
            </a:r>
            <a:r>
              <a:rPr lang="en-US" dirty="0"/>
              <a:t> and </a:t>
            </a:r>
            <a:r>
              <a:rPr lang="en-US" b="1" dirty="0"/>
              <a:t>prospective (real-time observation)</a:t>
            </a:r>
            <a:r>
              <a:rPr lang="en-US" dirty="0"/>
              <a:t> components</a:t>
            </a:r>
          </a:p>
          <a:p>
            <a:r>
              <a:rPr lang="en-US" b="1" dirty="0"/>
              <a:t>Sampling Method:</a:t>
            </a:r>
            <a:endParaRPr lang="en-US" dirty="0"/>
          </a:p>
          <a:p>
            <a:r>
              <a:rPr lang="en-US" b="1" dirty="0"/>
              <a:t>Convenience sampling</a:t>
            </a:r>
            <a:r>
              <a:rPr lang="en-US" dirty="0"/>
              <a:t> based on available camp </a:t>
            </a:r>
            <a:r>
              <a:rPr lang="en-US" dirty="0" smtClean="0"/>
              <a:t>data</a:t>
            </a:r>
          </a:p>
          <a:p>
            <a:r>
              <a:rPr lang="en-US" b="1" dirty="0"/>
              <a:t>Data Collection Tools:</a:t>
            </a:r>
            <a:endParaRPr lang="en-US" dirty="0"/>
          </a:p>
          <a:p>
            <a:r>
              <a:rPr lang="en-US" dirty="0" smtClean="0"/>
              <a:t> </a:t>
            </a:r>
            <a:r>
              <a:rPr lang="en-US" b="1" dirty="0"/>
              <a:t>Operational data sheets</a:t>
            </a:r>
            <a:r>
              <a:rPr lang="en-US" dirty="0"/>
              <a:t> (Excel-based camp records)</a:t>
            </a:r>
          </a:p>
          <a:p>
            <a:r>
              <a:rPr lang="en-US" dirty="0" smtClean="0"/>
              <a:t> </a:t>
            </a:r>
            <a:r>
              <a:rPr lang="en-US" b="1" dirty="0"/>
              <a:t>Field observation checklists</a:t>
            </a:r>
            <a:r>
              <a:rPr lang="en-US" dirty="0"/>
              <a:t> (patient flow, service delays, staff coordination)</a:t>
            </a:r>
          </a:p>
          <a:p>
            <a:r>
              <a:rPr lang="en-US" dirty="0" smtClean="0"/>
              <a:t> </a:t>
            </a:r>
            <a:r>
              <a:rPr lang="en-US" b="1" dirty="0"/>
              <a:t>Semi-structured interviews</a:t>
            </a:r>
            <a:r>
              <a:rPr lang="en-US" dirty="0"/>
              <a:t> with camp employees</a:t>
            </a:r>
          </a:p>
          <a:p>
            <a:r>
              <a:rPr lang="en-US" dirty="0" smtClean="0"/>
              <a:t> </a:t>
            </a:r>
            <a:r>
              <a:rPr lang="en-US" b="1" dirty="0"/>
              <a:t>Staff feedback forms</a:t>
            </a:r>
            <a:r>
              <a:rPr lang="en-US" dirty="0"/>
              <a:t> to gather insights on workload and challenges</a:t>
            </a:r>
          </a:p>
          <a:p>
            <a:endParaRPr lang="en-US" dirty="0"/>
          </a:p>
          <a:p>
            <a:endParaRPr lang="en-IN" dirty="0"/>
          </a:p>
        </p:txBody>
      </p:sp>
      <p:sp>
        <p:nvSpPr>
          <p:cNvPr id="5" name="Footer Placeholder 4">
            <a:extLst>
              <a:ext uri="{FF2B5EF4-FFF2-40B4-BE49-F238E27FC236}">
                <a16:creationId xmlns="" xmlns:a16="http://schemas.microsoft.com/office/drawing/2014/main" id="{6F6DCD10-8A3E-7240-0E8B-DDE634E0B5E4}"/>
              </a:ext>
            </a:extLst>
          </p:cNvPr>
          <p:cNvSpPr>
            <a:spLocks noGrp="1"/>
          </p:cNvSpPr>
          <p:nvPr>
            <p:ph type="ftr" sz="quarter" idx="11"/>
          </p:nvPr>
        </p:nvSpPr>
        <p:spPr/>
        <p:txBody>
          <a:bodyPr/>
          <a:lstStyle/>
          <a:p>
            <a:r>
              <a:rPr lang="en-IN" dirty="0" smtClean="0"/>
              <a:t>.</a:t>
            </a:r>
            <a:endParaRPr lang="en-IN" dirty="0"/>
          </a:p>
        </p:txBody>
      </p:sp>
      <p:sp>
        <p:nvSpPr>
          <p:cNvPr id="4" name="Slide Number Placeholder 3">
            <a:extLst>
              <a:ext uri="{FF2B5EF4-FFF2-40B4-BE49-F238E27FC236}">
                <a16:creationId xmlns=""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dirty="0"/>
              <a:t>Results (1/3)</a:t>
            </a:r>
          </a:p>
        </p:txBody>
      </p:sp>
      <p:sp>
        <p:nvSpPr>
          <p:cNvPr id="5" name="Footer Placeholder 4">
            <a:extLst>
              <a:ext uri="{FF2B5EF4-FFF2-40B4-BE49-F238E27FC236}">
                <a16:creationId xmlns=""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175563026"/>
              </p:ext>
            </p:extLst>
          </p:nvPr>
        </p:nvGraphicFramePr>
        <p:xfrm>
          <a:off x="1155701" y="2603500"/>
          <a:ext cx="4729534" cy="219223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a:graphicFrameLocks/>
          </p:cNvGraphicFramePr>
          <p:nvPr>
            <p:extLst>
              <p:ext uri="{D42A27DB-BD31-4B8C-83A1-F6EECF244321}">
                <p14:modId xmlns:p14="http://schemas.microsoft.com/office/powerpoint/2010/main" val="3760272541"/>
              </p:ext>
            </p:extLst>
          </p:nvPr>
        </p:nvGraphicFramePr>
        <p:xfrm>
          <a:off x="6020637" y="2469383"/>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dirty="0"/>
              <a:t>Results (2/3)</a:t>
            </a:r>
          </a:p>
        </p:txBody>
      </p:sp>
      <p:sp>
        <p:nvSpPr>
          <p:cNvPr id="4" name="Slide Number Placeholder 3">
            <a:extLst>
              <a:ext uri="{FF2B5EF4-FFF2-40B4-BE49-F238E27FC236}">
                <a16:creationId xmlns=""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3606642396"/>
              </p:ext>
            </p:extLst>
          </p:nvPr>
        </p:nvGraphicFramePr>
        <p:xfrm>
          <a:off x="528638" y="2139950"/>
          <a:ext cx="4254377" cy="44323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4073358416"/>
              </p:ext>
            </p:extLst>
          </p:nvPr>
        </p:nvGraphicFramePr>
        <p:xfrm>
          <a:off x="5608655" y="2821074"/>
          <a:ext cx="4572000" cy="339885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dirty="0"/>
              <a:t>Results (3/3)</a:t>
            </a:r>
          </a:p>
        </p:txBody>
      </p:sp>
      <p:sp>
        <p:nvSpPr>
          <p:cNvPr id="5" name="Footer Placeholder 4">
            <a:extLst>
              <a:ext uri="{FF2B5EF4-FFF2-40B4-BE49-F238E27FC236}">
                <a16:creationId xmlns=""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p:cNvGraphicFramePr>
            <a:graphicFrameLocks/>
          </p:cNvGraphicFramePr>
          <p:nvPr>
            <p:extLst>
              <p:ext uri="{D42A27DB-BD31-4B8C-83A1-F6EECF244321}">
                <p14:modId xmlns:p14="http://schemas.microsoft.com/office/powerpoint/2010/main" val="2021114177"/>
              </p:ext>
            </p:extLst>
          </p:nvPr>
        </p:nvGraphicFramePr>
        <p:xfrm>
          <a:off x="986413" y="2941655"/>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ontent Placeholder 7"/>
          <p:cNvGraphicFramePr>
            <a:graphicFrameLocks noGrp="1"/>
          </p:cNvGraphicFramePr>
          <p:nvPr>
            <p:ph idx="1"/>
            <p:extLst>
              <p:ext uri="{D42A27DB-BD31-4B8C-83A1-F6EECF244321}">
                <p14:modId xmlns:p14="http://schemas.microsoft.com/office/powerpoint/2010/main" val="908751237"/>
              </p:ext>
            </p:extLst>
          </p:nvPr>
        </p:nvGraphicFramePr>
        <p:xfrm>
          <a:off x="5918478" y="2974312"/>
          <a:ext cx="4434061" cy="260252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986132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349</TotalTime>
  <Words>720</Words>
  <Application>Microsoft Office PowerPoint</Application>
  <PresentationFormat>Widescreen</PresentationFormat>
  <Paragraphs>156</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Century Gothic</vt:lpstr>
      <vt:lpstr>Times New Roman</vt:lpstr>
      <vt:lpstr>Wingdings 3</vt:lpstr>
      <vt:lpstr>Ion Boardroom</vt:lpstr>
      <vt:lpstr>     Identifying Key Operational Challenges in Health Camp     Management: A Study      at    U4RAD XRAI Digital.</vt:lpstr>
      <vt:lpstr>Mentor Approval</vt:lpstr>
      <vt:lpstr>Introduction</vt:lpstr>
      <vt:lpstr>Objectives of Your Study</vt:lpstr>
      <vt:lpstr>Methodology (1/2)</vt:lpstr>
      <vt:lpstr>Methodology (2/2)</vt:lpstr>
      <vt:lpstr>Results (1/3)</vt:lpstr>
      <vt:lpstr>Results (2/3)</vt:lpstr>
      <vt:lpstr>Results (3/3)</vt:lpstr>
      <vt:lpstr>RESULT4/4</vt:lpstr>
      <vt:lpstr>Discussion (1/2)</vt:lpstr>
      <vt:lpstr>Discussion (2/2)</vt:lpstr>
      <vt:lpstr>DISCUSSION</vt:lpstr>
      <vt:lpstr>PowerPoint Presentation</vt:lpstr>
      <vt:lpstr>Conclusion</vt:lpstr>
      <vt:lpstr>PowerPoint Presentation</vt:lpstr>
      <vt:lpstr>References (Only Vancouver Style)</vt:lpstr>
      <vt:lpstr>INVOLVEMENT IN COMMUNITY OUTREACH PROGRAMME (COP) ACTIVITIES</vt:lpstr>
      <vt:lpstr>             KEY LEARNINGS FROM COP ACTIVITIES</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DELL</cp:lastModifiedBy>
  <cp:revision>20</cp:revision>
  <dcterms:created xsi:type="dcterms:W3CDTF">2022-05-20T15:11:38Z</dcterms:created>
  <dcterms:modified xsi:type="dcterms:W3CDTF">2025-08-18T15:41:35Z</dcterms:modified>
</cp:coreProperties>
</file>