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charts/chart6.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3" r:id="rId4"/>
    <p:sldId id="267" r:id="rId5"/>
    <p:sldId id="266" r:id="rId6"/>
    <p:sldId id="264" r:id="rId7"/>
    <p:sldId id="258" r:id="rId8"/>
    <p:sldId id="278" r:id="rId9"/>
    <p:sldId id="279" r:id="rId10"/>
    <p:sldId id="280" r:id="rId11"/>
    <p:sldId id="281" r:id="rId12"/>
    <p:sldId id="282" r:id="rId13"/>
    <p:sldId id="283" r:id="rId14"/>
    <p:sldId id="259" r:id="rId15"/>
    <p:sldId id="284" r:id="rId16"/>
    <p:sldId id="268" r:id="rId17"/>
    <p:sldId id="270" r:id="rId18"/>
    <p:sldId id="271" r:id="rId19"/>
    <p:sldId id="272" r:id="rId20"/>
    <p:sldId id="273" r:id="rId21"/>
    <p:sldId id="274" r:id="rId22"/>
    <p:sldId id="260" r:id="rId23"/>
    <p:sldId id="261" r:id="rId24"/>
    <p:sldId id="262" r:id="rId25"/>
    <p:sldId id="285"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D:\my%20file\sucharita%20pati%20file\dissertation\Patient%20Safety%20Audit%20Questionnaire%20BLK%20(1)%20(1).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D:\my%20file\sucharita%20pati%20file\dissertation\Patient%20Safety%20Audit%20Questionnaire%20BLK%20(1)%20(1).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D:\my%20file\sucharita%20pati%20file\dissertation\Patient%20Safety%20Audit%20Questionnaire%20BLK%20(1)%20(1).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D:\my%20file\sucharita%20pati%20file\dissertation\Patient%20Safety%20Audit%20Questionnaire%20BLK%20(1)%20(1).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D:\my%20file\sucharita%20pati%20file\dissertation\Patient%20Safety%20Audit%20Questionnaire%20BLK%20(1)%20(1).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D:\my%20file\sucharita%20pati%20file\dissertation\Patient%20Safety%20Audit%20Questionnaire%20BLK%20(1)%20(1).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title>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en-US"/>
        </a:p>
      </c:txPr>
    </c:title>
    <c:plotArea>
      <c:layout/>
      <c:pieChart>
        <c:varyColors val="1"/>
        <c:ser>
          <c:idx val="0"/>
          <c:order val="0"/>
          <c:tx>
            <c:strRef>
              <c:f>Sheet2!$A$2</c:f>
              <c:strCache>
                <c:ptCount val="1"/>
                <c:pt idx="0">
                  <c:v>Chart 1: PATIENT IDENTIFICATION (%)</c:v>
                </c:pt>
              </c:strCache>
            </c:strRef>
          </c:tx>
          <c:dPt>
            <c:idx val="0"/>
            <c:spPr>
              <a:solidFill>
                <a:schemeClr val="accent1"/>
              </a:solidFill>
              <a:ln>
                <a:noFill/>
              </a:ln>
              <a:effectLst>
                <a:outerShdw blurRad="254000" sx="102000" sy="102000" algn="ctr" rotWithShape="0">
                  <a:prstClr val="black">
                    <a:alpha val="20000"/>
                  </a:prstClr>
                </a:outerShdw>
              </a:effectLst>
            </c:spPr>
          </c:dPt>
          <c:dPt>
            <c:idx val="1"/>
            <c:spPr>
              <a:solidFill>
                <a:schemeClr val="accent2"/>
              </a:solidFill>
              <a:ln>
                <a:noFill/>
              </a:ln>
              <a:effectLst>
                <a:outerShdw blurRad="254000" sx="102000" sy="102000" algn="ctr" rotWithShape="0">
                  <a:prstClr val="black">
                    <a:alpha val="20000"/>
                  </a:prstClr>
                </a:outerShdw>
              </a:effectLst>
            </c:spPr>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en-US"/>
              </a:p>
            </c:txPr>
            <c:dLblPos val="ctr"/>
            <c:showPercent val="1"/>
            <c:showLeaderLines val="1"/>
            <c:leaderLines>
              <c:spPr>
                <a:ln w="9525">
                  <a:solidFill>
                    <a:schemeClr val="dk1">
                      <a:lumMod val="50000"/>
                      <a:lumOff val="50000"/>
                    </a:schemeClr>
                  </a:solidFill>
                </a:ln>
                <a:effectLst/>
              </c:spPr>
            </c:leaderLines>
            <c:extLst>
              <c:ext xmlns:c15="http://schemas.microsoft.com/office/drawing/2012/chart" uri="{CE6537A1-D6FC-4f65-9D91-7224C49458BB}">
                <c15:layout/>
              </c:ext>
            </c:extLst>
          </c:dLbls>
          <c:cat>
            <c:strRef>
              <c:f>Sheet2!$B$1:$C$1</c:f>
              <c:strCache>
                <c:ptCount val="2"/>
                <c:pt idx="0">
                  <c:v>Complaince</c:v>
                </c:pt>
                <c:pt idx="1">
                  <c:v>Non Complaince</c:v>
                </c:pt>
              </c:strCache>
            </c:strRef>
          </c:cat>
          <c:val>
            <c:numRef>
              <c:f>Sheet2!$B$2:$C$2</c:f>
              <c:numCache>
                <c:formatCode>0%</c:formatCode>
                <c:ptCount val="2"/>
                <c:pt idx="0">
                  <c:v>0.93</c:v>
                </c:pt>
                <c:pt idx="1">
                  <c:v>7.0000000000000034E-2</c:v>
                </c:pt>
              </c:numCache>
            </c:numRef>
          </c:val>
        </c:ser>
        <c:dLbls>
          <c:showPercent val="1"/>
        </c:dLbls>
        <c:firstSliceAng val="0"/>
      </c:pieChart>
      <c:spPr>
        <a:noFill/>
        <a:ln>
          <a:noFill/>
        </a:ln>
        <a:effectLst/>
      </c:spPr>
    </c:plotArea>
    <c:legend>
      <c:legendPos val="r"/>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en-US"/>
        </a:p>
      </c:txPr>
    </c:legend>
    <c:plotVisOnly val="1"/>
    <c:dispBlanksAs val="zero"/>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hart>
    <c:title>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en-US"/>
        </a:p>
      </c:txPr>
    </c:title>
    <c:plotArea>
      <c:layout/>
      <c:pieChart>
        <c:varyColors val="1"/>
        <c:ser>
          <c:idx val="0"/>
          <c:order val="0"/>
          <c:tx>
            <c:strRef>
              <c:f>Sheet2!$A$7</c:f>
              <c:strCache>
                <c:ptCount val="1"/>
                <c:pt idx="0">
                  <c:v>Chart 2: COMMUNICATION (%)</c:v>
                </c:pt>
              </c:strCache>
            </c:strRef>
          </c:tx>
          <c:dPt>
            <c:idx val="0"/>
            <c:spPr>
              <a:solidFill>
                <a:schemeClr val="accent1"/>
              </a:solidFill>
              <a:ln>
                <a:noFill/>
              </a:ln>
              <a:effectLst>
                <a:outerShdw blurRad="254000" sx="102000" sy="102000" algn="ctr" rotWithShape="0">
                  <a:prstClr val="black">
                    <a:alpha val="20000"/>
                  </a:prstClr>
                </a:outerShdw>
              </a:effectLst>
            </c:spPr>
          </c:dPt>
          <c:dPt>
            <c:idx val="1"/>
            <c:spPr>
              <a:solidFill>
                <a:schemeClr val="accent2"/>
              </a:solidFill>
              <a:ln>
                <a:noFill/>
              </a:ln>
              <a:effectLst>
                <a:outerShdw blurRad="254000" sx="102000" sy="102000" algn="ctr" rotWithShape="0">
                  <a:prstClr val="black">
                    <a:alpha val="20000"/>
                  </a:prstClr>
                </a:outerShdw>
              </a:effectLst>
            </c:spPr>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en-US"/>
              </a:p>
            </c:txPr>
            <c:dLblPos val="ctr"/>
            <c:showPercent val="1"/>
            <c:showLeaderLines val="1"/>
            <c:leaderLines>
              <c:spPr>
                <a:ln w="9525">
                  <a:solidFill>
                    <a:schemeClr val="dk1">
                      <a:lumMod val="50000"/>
                      <a:lumOff val="50000"/>
                    </a:schemeClr>
                  </a:solidFill>
                </a:ln>
                <a:effectLst/>
              </c:spPr>
            </c:leaderLines>
            <c:extLst>
              <c:ext xmlns:c15="http://schemas.microsoft.com/office/drawing/2012/chart" uri="{CE6537A1-D6FC-4f65-9D91-7224C49458BB}">
                <c15:layout/>
              </c:ext>
            </c:extLst>
          </c:dLbls>
          <c:cat>
            <c:strRef>
              <c:f>Sheet2!$B$6:$C$6</c:f>
              <c:strCache>
                <c:ptCount val="2"/>
                <c:pt idx="0">
                  <c:v>Complaince</c:v>
                </c:pt>
                <c:pt idx="1">
                  <c:v>Non Complaince</c:v>
                </c:pt>
              </c:strCache>
            </c:strRef>
          </c:cat>
          <c:val>
            <c:numRef>
              <c:f>Sheet2!$B$7:$C$7</c:f>
              <c:numCache>
                <c:formatCode>0%</c:formatCode>
                <c:ptCount val="2"/>
                <c:pt idx="0">
                  <c:v>0.98</c:v>
                </c:pt>
                <c:pt idx="1">
                  <c:v>2.0000000000000011E-2</c:v>
                </c:pt>
              </c:numCache>
            </c:numRef>
          </c:val>
        </c:ser>
        <c:dLbls>
          <c:showPercent val="1"/>
        </c:dLbls>
        <c:firstSliceAng val="0"/>
      </c:pieChart>
      <c:spPr>
        <a:noFill/>
        <a:ln>
          <a:noFill/>
        </a:ln>
        <a:effectLst/>
      </c:spPr>
    </c:plotArea>
    <c:legend>
      <c:legendPos val="r"/>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en-US"/>
        </a:p>
      </c:txPr>
    </c:legend>
    <c:plotVisOnly val="1"/>
    <c:dispBlanksAs val="zero"/>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chart>
    <c:title>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en-US"/>
        </a:p>
      </c:txPr>
    </c:title>
    <c:plotArea>
      <c:layout/>
      <c:pieChart>
        <c:varyColors val="1"/>
        <c:ser>
          <c:idx val="0"/>
          <c:order val="0"/>
          <c:tx>
            <c:strRef>
              <c:f>Sheet2!$A$10</c:f>
              <c:strCache>
                <c:ptCount val="1"/>
                <c:pt idx="0">
                  <c:v>Chart 3 : MEDICATION(%)</c:v>
                </c:pt>
              </c:strCache>
            </c:strRef>
          </c:tx>
          <c:dPt>
            <c:idx val="0"/>
            <c:spPr>
              <a:solidFill>
                <a:schemeClr val="accent1"/>
              </a:solidFill>
              <a:ln>
                <a:noFill/>
              </a:ln>
              <a:effectLst>
                <a:outerShdw blurRad="254000" sx="102000" sy="102000" algn="ctr" rotWithShape="0">
                  <a:prstClr val="black">
                    <a:alpha val="20000"/>
                  </a:prstClr>
                </a:outerShdw>
              </a:effectLst>
            </c:spPr>
          </c:dPt>
          <c:dPt>
            <c:idx val="1"/>
            <c:spPr>
              <a:solidFill>
                <a:schemeClr val="accent2"/>
              </a:solidFill>
              <a:ln>
                <a:noFill/>
              </a:ln>
              <a:effectLst>
                <a:outerShdw blurRad="254000" sx="102000" sy="102000" algn="ctr" rotWithShape="0">
                  <a:prstClr val="black">
                    <a:alpha val="20000"/>
                  </a:prstClr>
                </a:outerShdw>
              </a:effectLst>
            </c:spPr>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en-US"/>
              </a:p>
            </c:txPr>
            <c:dLblPos val="ctr"/>
            <c:showPercent val="1"/>
            <c:showLeaderLines val="1"/>
            <c:leaderLines>
              <c:spPr>
                <a:ln w="9525">
                  <a:solidFill>
                    <a:schemeClr val="dk1">
                      <a:lumMod val="50000"/>
                      <a:lumOff val="50000"/>
                    </a:schemeClr>
                  </a:solidFill>
                </a:ln>
                <a:effectLst/>
              </c:spPr>
            </c:leaderLines>
            <c:extLst>
              <c:ext xmlns:c15="http://schemas.microsoft.com/office/drawing/2012/chart" uri="{CE6537A1-D6FC-4f65-9D91-7224C49458BB}">
                <c15:layout/>
              </c:ext>
            </c:extLst>
          </c:dLbls>
          <c:cat>
            <c:strRef>
              <c:f>Sheet2!$B$9:$C$9</c:f>
              <c:strCache>
                <c:ptCount val="2"/>
                <c:pt idx="0">
                  <c:v>Complaince</c:v>
                </c:pt>
                <c:pt idx="1">
                  <c:v>Non Complaince</c:v>
                </c:pt>
              </c:strCache>
            </c:strRef>
          </c:cat>
          <c:val>
            <c:numRef>
              <c:f>Sheet2!$B$10:$C$10</c:f>
              <c:numCache>
                <c:formatCode>0%</c:formatCode>
                <c:ptCount val="2"/>
                <c:pt idx="0">
                  <c:v>0.95000000000000062</c:v>
                </c:pt>
                <c:pt idx="1">
                  <c:v>0.05</c:v>
                </c:pt>
              </c:numCache>
            </c:numRef>
          </c:val>
        </c:ser>
        <c:dLbls>
          <c:showPercent val="1"/>
        </c:dLbls>
        <c:firstSliceAng val="0"/>
      </c:pieChart>
      <c:spPr>
        <a:noFill/>
        <a:ln>
          <a:noFill/>
        </a:ln>
        <a:effectLst/>
      </c:spPr>
    </c:plotArea>
    <c:legend>
      <c:legendPos val="r"/>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en-US"/>
        </a:p>
      </c:txPr>
    </c:legend>
    <c:plotVisOnly val="1"/>
    <c:dispBlanksAs val="zero"/>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chart>
    <c:title>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en-US"/>
        </a:p>
      </c:txPr>
    </c:title>
    <c:plotArea>
      <c:layout/>
      <c:pieChart>
        <c:varyColors val="1"/>
        <c:ser>
          <c:idx val="0"/>
          <c:order val="0"/>
          <c:tx>
            <c:strRef>
              <c:f>Sheet2!$A$13</c:f>
              <c:strCache>
                <c:ptCount val="1"/>
                <c:pt idx="0">
                  <c:v>Table 4: Surgical Safety</c:v>
                </c:pt>
              </c:strCache>
            </c:strRef>
          </c:tx>
          <c:dPt>
            <c:idx val="0"/>
            <c:spPr>
              <a:solidFill>
                <a:schemeClr val="accent1"/>
              </a:solidFill>
              <a:ln>
                <a:noFill/>
              </a:ln>
              <a:effectLst>
                <a:outerShdw blurRad="254000" sx="102000" sy="102000" algn="ctr" rotWithShape="0">
                  <a:prstClr val="black">
                    <a:alpha val="20000"/>
                  </a:prstClr>
                </a:outerShdw>
              </a:effectLst>
            </c:spPr>
          </c:dPt>
          <c:dPt>
            <c:idx val="1"/>
            <c:spPr>
              <a:solidFill>
                <a:schemeClr val="accent2"/>
              </a:solidFill>
              <a:ln>
                <a:noFill/>
              </a:ln>
              <a:effectLst>
                <a:outerShdw blurRad="254000" sx="102000" sy="102000" algn="ctr" rotWithShape="0">
                  <a:prstClr val="black">
                    <a:alpha val="20000"/>
                  </a:prstClr>
                </a:outerShdw>
              </a:effectLst>
            </c:spPr>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en-US"/>
              </a:p>
            </c:txPr>
            <c:dLblPos val="ctr"/>
            <c:showPercent val="1"/>
            <c:showLeaderLines val="1"/>
            <c:leaderLines>
              <c:spPr>
                <a:ln w="9525">
                  <a:solidFill>
                    <a:schemeClr val="dk1">
                      <a:lumMod val="50000"/>
                      <a:lumOff val="50000"/>
                    </a:schemeClr>
                  </a:solidFill>
                </a:ln>
                <a:effectLst/>
              </c:spPr>
            </c:leaderLines>
            <c:extLst>
              <c:ext xmlns:c15="http://schemas.microsoft.com/office/drawing/2012/chart" uri="{CE6537A1-D6FC-4f65-9D91-7224C49458BB}">
                <c15:layout/>
              </c:ext>
            </c:extLst>
          </c:dLbls>
          <c:cat>
            <c:strRef>
              <c:f>Sheet2!$B$12:$C$12</c:f>
              <c:strCache>
                <c:ptCount val="2"/>
                <c:pt idx="0">
                  <c:v>Complaince</c:v>
                </c:pt>
                <c:pt idx="1">
                  <c:v>Non Complaince</c:v>
                </c:pt>
              </c:strCache>
            </c:strRef>
          </c:cat>
          <c:val>
            <c:numRef>
              <c:f>Sheet2!$B$13:$C$13</c:f>
              <c:numCache>
                <c:formatCode>0%</c:formatCode>
                <c:ptCount val="2"/>
                <c:pt idx="0">
                  <c:v>0.96000000000000063</c:v>
                </c:pt>
                <c:pt idx="1">
                  <c:v>4.0000000000000022E-2</c:v>
                </c:pt>
              </c:numCache>
            </c:numRef>
          </c:val>
        </c:ser>
        <c:dLbls>
          <c:showPercent val="1"/>
        </c:dLbls>
        <c:firstSliceAng val="0"/>
      </c:pieChart>
      <c:spPr>
        <a:noFill/>
        <a:ln>
          <a:noFill/>
        </a:ln>
        <a:effectLst/>
      </c:spPr>
    </c:plotArea>
    <c:legend>
      <c:legendPos val="r"/>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en-US"/>
        </a:p>
      </c:txPr>
    </c:legend>
    <c:plotVisOnly val="1"/>
    <c:dispBlanksAs val="zero"/>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en-US"/>
  <c:chart>
    <c:title>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en-US"/>
        </a:p>
      </c:txPr>
    </c:title>
    <c:plotArea>
      <c:layout/>
      <c:pieChart>
        <c:varyColors val="1"/>
        <c:ser>
          <c:idx val="0"/>
          <c:order val="0"/>
          <c:tx>
            <c:strRef>
              <c:f>Sheet2!$A$17</c:f>
              <c:strCache>
                <c:ptCount val="1"/>
                <c:pt idx="0">
                  <c:v>Table 5:Health Care Associated Infections</c:v>
                </c:pt>
              </c:strCache>
            </c:strRef>
          </c:tx>
          <c:dPt>
            <c:idx val="0"/>
            <c:spPr>
              <a:solidFill>
                <a:schemeClr val="accent1"/>
              </a:solidFill>
              <a:ln>
                <a:noFill/>
              </a:ln>
              <a:effectLst>
                <a:outerShdw blurRad="254000" sx="102000" sy="102000" algn="ctr" rotWithShape="0">
                  <a:prstClr val="black">
                    <a:alpha val="20000"/>
                  </a:prstClr>
                </a:outerShdw>
              </a:effectLst>
            </c:spPr>
          </c:dPt>
          <c:dPt>
            <c:idx val="1"/>
            <c:spPr>
              <a:solidFill>
                <a:schemeClr val="accent2"/>
              </a:solidFill>
              <a:ln>
                <a:noFill/>
              </a:ln>
              <a:effectLst>
                <a:outerShdw blurRad="254000" sx="102000" sy="102000" algn="ctr" rotWithShape="0">
                  <a:prstClr val="black">
                    <a:alpha val="20000"/>
                  </a:prstClr>
                </a:outerShdw>
              </a:effectLst>
            </c:spPr>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en-US"/>
              </a:p>
            </c:txPr>
            <c:dLblPos val="ctr"/>
            <c:showPercent val="1"/>
            <c:showLeaderLines val="1"/>
            <c:leaderLines>
              <c:spPr>
                <a:ln w="9525">
                  <a:solidFill>
                    <a:schemeClr val="dk1">
                      <a:lumMod val="50000"/>
                      <a:lumOff val="50000"/>
                    </a:schemeClr>
                  </a:solidFill>
                </a:ln>
                <a:effectLst/>
              </c:spPr>
            </c:leaderLines>
            <c:extLst>
              <c:ext xmlns:c15="http://schemas.microsoft.com/office/drawing/2012/chart" uri="{CE6537A1-D6FC-4f65-9D91-7224C49458BB}">
                <c15:layout/>
              </c:ext>
            </c:extLst>
          </c:dLbls>
          <c:cat>
            <c:strRef>
              <c:f>Sheet2!$B$16:$C$16</c:f>
              <c:strCache>
                <c:ptCount val="2"/>
                <c:pt idx="0">
                  <c:v>Complaince</c:v>
                </c:pt>
                <c:pt idx="1">
                  <c:v>Non Complaince</c:v>
                </c:pt>
              </c:strCache>
            </c:strRef>
          </c:cat>
          <c:val>
            <c:numRef>
              <c:f>Sheet2!$B$17:$C$17</c:f>
              <c:numCache>
                <c:formatCode>0%</c:formatCode>
                <c:ptCount val="2"/>
                <c:pt idx="0">
                  <c:v>0.75000000000000211</c:v>
                </c:pt>
                <c:pt idx="1">
                  <c:v>0.25</c:v>
                </c:pt>
              </c:numCache>
            </c:numRef>
          </c:val>
        </c:ser>
        <c:dLbls>
          <c:showPercent val="1"/>
        </c:dLbls>
        <c:firstSliceAng val="0"/>
      </c:pieChart>
      <c:spPr>
        <a:noFill/>
        <a:ln>
          <a:noFill/>
        </a:ln>
        <a:effectLst/>
      </c:spPr>
    </c:plotArea>
    <c:legend>
      <c:legendPos val="r"/>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en-US"/>
        </a:p>
      </c:txPr>
    </c:legend>
    <c:plotVisOnly val="1"/>
    <c:dispBlanksAs val="zero"/>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en-US"/>
  <c:chart>
    <c:title>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en-US"/>
        </a:p>
      </c:txPr>
    </c:title>
    <c:plotArea>
      <c:layout/>
      <c:pieChart>
        <c:varyColors val="1"/>
        <c:ser>
          <c:idx val="0"/>
          <c:order val="0"/>
          <c:tx>
            <c:strRef>
              <c:f>Sheet2!$A$21</c:f>
              <c:strCache>
                <c:ptCount val="1"/>
                <c:pt idx="0">
                  <c:v>Table 6 : Fall</c:v>
                </c:pt>
              </c:strCache>
            </c:strRef>
          </c:tx>
          <c:dPt>
            <c:idx val="0"/>
            <c:spPr>
              <a:solidFill>
                <a:schemeClr val="accent1"/>
              </a:solidFill>
              <a:ln>
                <a:noFill/>
              </a:ln>
              <a:effectLst>
                <a:outerShdw blurRad="254000" sx="102000" sy="102000" algn="ctr" rotWithShape="0">
                  <a:prstClr val="black">
                    <a:alpha val="20000"/>
                  </a:prstClr>
                </a:outerShdw>
              </a:effectLst>
            </c:spPr>
          </c:dPt>
          <c:dPt>
            <c:idx val="1"/>
            <c:spPr>
              <a:solidFill>
                <a:schemeClr val="accent2"/>
              </a:solidFill>
              <a:ln>
                <a:noFill/>
              </a:ln>
              <a:effectLst>
                <a:outerShdw blurRad="254000" sx="102000" sy="102000" algn="ctr" rotWithShape="0">
                  <a:prstClr val="black">
                    <a:alpha val="20000"/>
                  </a:prstClr>
                </a:outerShdw>
              </a:effectLst>
            </c:spPr>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en-US"/>
              </a:p>
            </c:txPr>
            <c:dLblPos val="ctr"/>
            <c:showPercent val="1"/>
            <c:showLeaderLines val="1"/>
            <c:leaderLines>
              <c:spPr>
                <a:ln w="9525">
                  <a:solidFill>
                    <a:schemeClr val="dk1">
                      <a:lumMod val="50000"/>
                      <a:lumOff val="50000"/>
                    </a:schemeClr>
                  </a:solidFill>
                </a:ln>
                <a:effectLst/>
              </c:spPr>
            </c:leaderLines>
            <c:extLst>
              <c:ext xmlns:c15="http://schemas.microsoft.com/office/drawing/2012/chart" uri="{CE6537A1-D6FC-4f65-9D91-7224C49458BB}">
                <c15:layout/>
              </c:ext>
            </c:extLst>
          </c:dLbls>
          <c:cat>
            <c:strRef>
              <c:f>Sheet2!$B$20:$C$20</c:f>
              <c:strCache>
                <c:ptCount val="2"/>
                <c:pt idx="0">
                  <c:v>Complaince</c:v>
                </c:pt>
                <c:pt idx="1">
                  <c:v>Non Complaince</c:v>
                </c:pt>
              </c:strCache>
            </c:strRef>
          </c:cat>
          <c:val>
            <c:numRef>
              <c:f>Sheet2!$B$21:$C$21</c:f>
              <c:numCache>
                <c:formatCode>0%</c:formatCode>
                <c:ptCount val="2"/>
                <c:pt idx="0">
                  <c:v>0.77000000000000224</c:v>
                </c:pt>
                <c:pt idx="1">
                  <c:v>0.23</c:v>
                </c:pt>
              </c:numCache>
            </c:numRef>
          </c:val>
        </c:ser>
        <c:dLbls>
          <c:showPercent val="1"/>
        </c:dLbls>
        <c:firstSliceAng val="0"/>
      </c:pieChart>
      <c:spPr>
        <a:noFill/>
        <a:ln>
          <a:noFill/>
        </a:ln>
        <a:effectLst/>
      </c:spPr>
    </c:plotArea>
    <c:legend>
      <c:legendPos val="r"/>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en-US"/>
        </a:p>
      </c:txPr>
    </c:legend>
    <c:plotVisOnly val="1"/>
    <c:dispBlanksAs val="zero"/>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1"/>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F27DBA4-7FFD-447B-A6E4-5427C8CD0C99}" type="datetimeFigureOut">
              <a:rPr lang="en-US" smtClean="0"/>
              <a:pPr/>
              <a:t>5/16/2017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BB85A5-8B3C-4EF7-81A5-C91FCA727CAC}"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F27DBA4-7FFD-447B-A6E4-5427C8CD0C99}" type="datetimeFigureOut">
              <a:rPr lang="en-US" smtClean="0"/>
              <a:pPr/>
              <a:t>5/16/2017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BB85A5-8B3C-4EF7-81A5-C91FCA727CA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F27DBA4-7FFD-447B-A6E4-5427C8CD0C99}" type="datetimeFigureOut">
              <a:rPr lang="en-US" smtClean="0"/>
              <a:pPr/>
              <a:t>5/16/2017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BB85A5-8B3C-4EF7-81A5-C91FCA727CAC}"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F27DBA4-7FFD-447B-A6E4-5427C8CD0C99}" type="datetimeFigureOut">
              <a:rPr lang="en-US" smtClean="0"/>
              <a:pPr/>
              <a:t>5/16/2017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BB85A5-8B3C-4EF7-81A5-C91FCA727CA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F27DBA4-7FFD-447B-A6E4-5427C8CD0C99}" type="datetimeFigureOut">
              <a:rPr lang="en-US" smtClean="0"/>
              <a:pPr/>
              <a:t>5/16/2017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BB85A5-8B3C-4EF7-81A5-C91FCA727CA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F27DBA4-7FFD-447B-A6E4-5427C8CD0C99}" type="datetimeFigureOut">
              <a:rPr lang="en-US" smtClean="0"/>
              <a:pPr/>
              <a:t>5/16/2017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BB85A5-8B3C-4EF7-81A5-C91FCA727CA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27DBA4-7FFD-447B-A6E4-5427C8CD0C99}" type="datetimeFigureOut">
              <a:rPr lang="en-US" smtClean="0"/>
              <a:pPr/>
              <a:t>5/16/2017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BB85A5-8B3C-4EF7-81A5-C91FCA727CA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27DBA4-7FFD-447B-A6E4-5427C8CD0C99}" type="datetimeFigureOut">
              <a:rPr lang="en-US" smtClean="0"/>
              <a:pPr/>
              <a:t>5/16/2017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BB85A5-8B3C-4EF7-81A5-C91FCA727CA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27DBA4-7FFD-447B-A6E4-5427C8CD0C99}" type="datetimeFigureOut">
              <a:rPr lang="en-US" smtClean="0"/>
              <a:pPr/>
              <a:t>5/16/2017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BB85A5-8B3C-4EF7-81A5-C91FCA727CA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F27DBA4-7FFD-447B-A6E4-5427C8CD0C99}" type="datetimeFigureOut">
              <a:rPr lang="en-US" smtClean="0"/>
              <a:pPr/>
              <a:t>5/16/2017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BB85A5-8B3C-4EF7-81A5-C91FCA727CA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F27DBA4-7FFD-447B-A6E4-5427C8CD0C99}" type="datetimeFigureOut">
              <a:rPr lang="en-US" smtClean="0"/>
              <a:pPr/>
              <a:t>5/16/2017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BB85A5-8B3C-4EF7-81A5-C91FCA727CA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27DBA4-7FFD-447B-A6E4-5427C8CD0C99}" type="datetimeFigureOut">
              <a:rPr lang="en-US" smtClean="0"/>
              <a:pPr/>
              <a:t>5/16/2017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BB85A5-8B3C-4EF7-81A5-C91FCA727CA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3279775"/>
          </a:xfrm>
        </p:spPr>
        <p:txBody>
          <a:bodyPr>
            <a:normAutofit fontScale="90000"/>
          </a:bodyPr>
          <a:lstStyle/>
          <a:p>
            <a:r>
              <a:rPr lang="en-US" sz="2700" b="1" dirty="0" smtClean="0"/>
              <a:t/>
            </a:r>
            <a:br>
              <a:rPr lang="en-US" sz="2700" b="1" dirty="0" smtClean="0"/>
            </a:br>
            <a:r>
              <a:rPr lang="en-US" sz="3600" b="1" dirty="0"/>
              <a:t/>
            </a:r>
            <a:br>
              <a:rPr lang="en-US" sz="3600" b="1" dirty="0"/>
            </a:br>
            <a:r>
              <a:rPr lang="en-US" sz="3600" b="1" dirty="0" smtClean="0">
                <a:solidFill>
                  <a:srgbClr val="002060"/>
                </a:solidFill>
              </a:rPr>
              <a:t>DISSERTATION </a:t>
            </a:r>
            <a:r>
              <a:rPr lang="en-US" sz="3600" b="1" dirty="0">
                <a:solidFill>
                  <a:srgbClr val="002060"/>
                </a:solidFill>
              </a:rPr>
              <a:t> </a:t>
            </a:r>
            <a:r>
              <a:rPr lang="en-US" sz="3600" b="1" dirty="0" smtClean="0">
                <a:solidFill>
                  <a:srgbClr val="002060"/>
                </a:solidFill>
              </a:rPr>
              <a:t>ON</a:t>
            </a:r>
            <a:r>
              <a:rPr lang="en-US" sz="3600" dirty="0">
                <a:solidFill>
                  <a:srgbClr val="002060"/>
                </a:solidFill>
              </a:rPr>
              <a:t/>
            </a:r>
            <a:br>
              <a:rPr lang="en-US" sz="3600" dirty="0">
                <a:solidFill>
                  <a:srgbClr val="002060"/>
                </a:solidFill>
              </a:rPr>
            </a:br>
            <a:r>
              <a:rPr lang="en-US" sz="3600" b="1" dirty="0">
                <a:solidFill>
                  <a:srgbClr val="002060"/>
                </a:solidFill>
              </a:rPr>
              <a:t> </a:t>
            </a:r>
            <a:r>
              <a:rPr lang="en-US" sz="3600" dirty="0">
                <a:solidFill>
                  <a:srgbClr val="002060"/>
                </a:solidFill>
              </a:rPr>
              <a:t/>
            </a:r>
            <a:br>
              <a:rPr lang="en-US" sz="3600" dirty="0">
                <a:solidFill>
                  <a:srgbClr val="002060"/>
                </a:solidFill>
              </a:rPr>
            </a:br>
            <a:r>
              <a:rPr lang="en-US" sz="3600" b="1" dirty="0">
                <a:solidFill>
                  <a:srgbClr val="002060"/>
                </a:solidFill>
              </a:rPr>
              <a:t>INTERNATIONAL PATIENT SAFETY </a:t>
            </a:r>
            <a:r>
              <a:rPr lang="en-US" sz="3600" b="1" dirty="0" smtClean="0">
                <a:solidFill>
                  <a:srgbClr val="002060"/>
                </a:solidFill>
              </a:rPr>
              <a:t>GOALS</a:t>
            </a:r>
            <a:br>
              <a:rPr lang="en-US" sz="3600" b="1" dirty="0" smtClean="0">
                <a:solidFill>
                  <a:srgbClr val="002060"/>
                </a:solidFill>
              </a:rPr>
            </a:br>
            <a:r>
              <a:rPr lang="en-US" sz="3600" b="1" dirty="0" smtClean="0">
                <a:solidFill>
                  <a:srgbClr val="002060"/>
                </a:solidFill>
              </a:rPr>
              <a:t/>
            </a:r>
            <a:br>
              <a:rPr lang="en-US" sz="3600" b="1" dirty="0" smtClean="0">
                <a:solidFill>
                  <a:srgbClr val="002060"/>
                </a:solidFill>
              </a:rPr>
            </a:br>
            <a:r>
              <a:rPr lang="en-US" sz="3600" b="1" dirty="0">
                <a:solidFill>
                  <a:srgbClr val="002060"/>
                </a:solidFill>
              </a:rPr>
              <a:t> </a:t>
            </a:r>
            <a:r>
              <a:rPr lang="en-US" sz="3600" b="1" dirty="0" smtClean="0">
                <a:solidFill>
                  <a:srgbClr val="002060"/>
                </a:solidFill>
              </a:rPr>
              <a:t>                                             </a:t>
            </a:r>
            <a:r>
              <a:rPr lang="en-US" sz="3100" b="1" dirty="0" smtClean="0">
                <a:solidFill>
                  <a:srgbClr val="002060"/>
                </a:solidFill>
              </a:rPr>
              <a:t>SUCHARITA PATI</a:t>
            </a:r>
            <a:r>
              <a:rPr lang="en-US" dirty="0"/>
              <a:t/>
            </a:r>
            <a:br>
              <a:rPr lang="en-US" dirty="0"/>
            </a:br>
            <a:r>
              <a:rPr lang="en-US" dirty="0"/>
              <a:t/>
            </a:r>
            <a:br>
              <a:rPr lang="en-US" dirty="0"/>
            </a:br>
            <a:r>
              <a:rPr lang="en-US" b="1" dirty="0"/>
              <a:t> </a:t>
            </a:r>
            <a:r>
              <a:rPr lang="en-US" dirty="0"/>
              <a:t/>
            </a:r>
            <a:br>
              <a:rPr lang="en-US" dirty="0"/>
            </a:br>
            <a:r>
              <a:rPr lang="en-US" dirty="0" smtClean="0"/>
              <a:t/>
            </a:r>
            <a:br>
              <a:rPr lang="en-US" dirty="0" smtClean="0"/>
            </a:br>
            <a:r>
              <a:rPr lang="en-US" b="1" dirty="0" smtClean="0"/>
              <a:t> </a:t>
            </a:r>
            <a:r>
              <a:rPr lang="en-US" dirty="0"/>
              <a:t/>
            </a:r>
            <a:br>
              <a:rPr lang="en-US" dirty="0"/>
            </a:br>
            <a:endParaRPr lang="en-US" dirty="0"/>
          </a:p>
        </p:txBody>
      </p:sp>
      <p:sp>
        <p:nvSpPr>
          <p:cNvPr id="3" name="Subtitle 2"/>
          <p:cNvSpPr>
            <a:spLocks noGrp="1"/>
          </p:cNvSpPr>
          <p:nvPr>
            <p:ph type="subTitle" idx="1"/>
          </p:nvPr>
        </p:nvSpPr>
        <p:spPr/>
        <p:txBody>
          <a:bodyPr>
            <a:normAutofit/>
          </a:bodyPr>
          <a:lstStyle/>
          <a:p>
            <a:r>
              <a:rPr lang="en-US" b="1" dirty="0">
                <a:solidFill>
                  <a:srgbClr val="002060"/>
                </a:solidFill>
              </a:rPr>
              <a:t> </a:t>
            </a:r>
            <a:endParaRPr lang="en-US" dirty="0">
              <a:solidFill>
                <a:srgbClr val="002060"/>
              </a:solidFill>
            </a:endParaRPr>
          </a:p>
          <a:p>
            <a:r>
              <a:rPr lang="en-US" b="1" dirty="0">
                <a:solidFill>
                  <a:srgbClr val="002060"/>
                </a:solidFill>
              </a:rPr>
              <a:t>UNDER THE GUIDANCE OF</a:t>
            </a:r>
            <a:endParaRPr lang="en-US" dirty="0">
              <a:solidFill>
                <a:srgbClr val="002060"/>
              </a:solidFill>
            </a:endParaRPr>
          </a:p>
          <a:p>
            <a:r>
              <a:rPr lang="en-US" b="1" dirty="0">
                <a:solidFill>
                  <a:srgbClr val="002060"/>
                </a:solidFill>
              </a:rPr>
              <a:t>                                </a:t>
            </a:r>
            <a:r>
              <a:rPr lang="en-US" sz="2600" b="1" dirty="0">
                <a:solidFill>
                  <a:srgbClr val="002060"/>
                </a:solidFill>
              </a:rPr>
              <a:t>DR. PANKAJ TALREJA</a:t>
            </a:r>
            <a:endParaRPr lang="en-US" sz="2600" dirty="0">
              <a:solidFill>
                <a:srgbClr val="002060"/>
              </a:solidFill>
            </a:endParaRPr>
          </a:p>
          <a:p>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900" b="1" baseline="30000" dirty="0" smtClean="0">
                <a:solidFill>
                  <a:srgbClr val="002060"/>
                </a:solidFill>
              </a:rPr>
              <a:t/>
            </a:r>
            <a:br>
              <a:rPr lang="en-US" sz="4900" b="1" baseline="30000" dirty="0" smtClean="0">
                <a:solidFill>
                  <a:srgbClr val="002060"/>
                </a:solidFill>
              </a:rPr>
            </a:br>
            <a:r>
              <a:rPr lang="en-US" sz="4900" b="1" baseline="30000" dirty="0">
                <a:solidFill>
                  <a:srgbClr val="002060"/>
                </a:solidFill>
              </a:rPr>
              <a:t/>
            </a:r>
            <a:br>
              <a:rPr lang="en-US" sz="4900" b="1" baseline="30000" dirty="0">
                <a:solidFill>
                  <a:srgbClr val="002060"/>
                </a:solidFill>
              </a:rPr>
            </a:br>
            <a:r>
              <a:rPr lang="en-US" sz="4900" b="1" baseline="30000" dirty="0" smtClean="0">
                <a:solidFill>
                  <a:srgbClr val="002060"/>
                </a:solidFill>
              </a:rPr>
              <a:t>OBJECTIVE</a:t>
            </a:r>
            <a:r>
              <a:rPr lang="en-US" dirty="0" smtClean="0"/>
              <a:t/>
            </a:r>
            <a:br>
              <a:rPr lang="en-US" dirty="0" smtClean="0"/>
            </a:br>
            <a:endParaRPr lang="en-US" dirty="0"/>
          </a:p>
        </p:txBody>
      </p:sp>
      <p:sp>
        <p:nvSpPr>
          <p:cNvPr id="3" name="Content Placeholder 2"/>
          <p:cNvSpPr>
            <a:spLocks noGrp="1"/>
          </p:cNvSpPr>
          <p:nvPr>
            <p:ph idx="1"/>
          </p:nvPr>
        </p:nvSpPr>
        <p:spPr/>
        <p:txBody>
          <a:bodyPr/>
          <a:lstStyle/>
          <a:p>
            <a:pPr>
              <a:buNone/>
            </a:pPr>
            <a:endParaRPr lang="en-US" dirty="0"/>
          </a:p>
          <a:p>
            <a:pPr>
              <a:lnSpc>
                <a:spcPct val="150000"/>
              </a:lnSpc>
            </a:pPr>
            <a:r>
              <a:rPr lang="en-US" sz="2400" dirty="0"/>
              <a:t>To assess the compliance to JCI standards for International Patient Safety </a:t>
            </a:r>
            <a:r>
              <a:rPr lang="en-US" sz="2400" dirty="0" smtClean="0"/>
              <a:t>Goals (IPSG </a:t>
            </a:r>
            <a:r>
              <a:rPr lang="en-US" sz="2400" dirty="0"/>
              <a:t>) </a:t>
            </a:r>
            <a:r>
              <a:rPr lang="en-US" sz="2400" dirty="0" smtClean="0"/>
              <a:t>at </a:t>
            </a:r>
            <a:r>
              <a:rPr lang="en-US" sz="2400" dirty="0"/>
              <a:t>BL KAPOOR SUPERSPECIALITY HOSPITAL ,NEW DELHI.</a:t>
            </a:r>
          </a:p>
          <a:p>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002060"/>
                </a:solidFill>
              </a:rPr>
              <a:t> INTRODUCTION</a:t>
            </a:r>
            <a:endParaRPr lang="en-US" dirty="0">
              <a:solidFill>
                <a:srgbClr val="002060"/>
              </a:solidFill>
            </a:endParaRPr>
          </a:p>
        </p:txBody>
      </p:sp>
      <p:sp>
        <p:nvSpPr>
          <p:cNvPr id="3" name="Content Placeholder 2"/>
          <p:cNvSpPr>
            <a:spLocks noGrp="1"/>
          </p:cNvSpPr>
          <p:nvPr>
            <p:ph idx="1"/>
          </p:nvPr>
        </p:nvSpPr>
        <p:spPr>
          <a:xfrm>
            <a:off x="457200" y="1295400"/>
            <a:ext cx="8229600" cy="5334000"/>
          </a:xfrm>
        </p:spPr>
        <p:txBody>
          <a:bodyPr>
            <a:normAutofit/>
          </a:bodyPr>
          <a:lstStyle/>
          <a:p>
            <a:pPr>
              <a:lnSpc>
                <a:spcPct val="200000"/>
              </a:lnSpc>
            </a:pPr>
            <a:r>
              <a:rPr lang="en-US" sz="2400" dirty="0" smtClean="0"/>
              <a:t>Patient safety is a serious global public health issue .</a:t>
            </a:r>
          </a:p>
          <a:p>
            <a:pPr>
              <a:lnSpc>
                <a:spcPct val="200000"/>
              </a:lnSpc>
            </a:pPr>
            <a:r>
              <a:rPr lang="en-US" sz="2400" dirty="0" smtClean="0"/>
              <a:t>In developed countries 10 percent of patients are harmed while receiving hospital care (even more higher in developing country).</a:t>
            </a:r>
          </a:p>
          <a:p>
            <a:pPr>
              <a:lnSpc>
                <a:spcPct val="200000"/>
              </a:lnSpc>
            </a:pPr>
            <a:r>
              <a:rPr lang="en-US" sz="2400" dirty="0" smtClean="0"/>
              <a:t>In recent years, countries have increasingly recognized the importance of improving patient safety.</a:t>
            </a:r>
            <a:endParaRPr lang="en-US" sz="2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solidFill>
                  <a:srgbClr val="002060"/>
                </a:solidFill>
              </a:rPr>
              <a:t>ORGANIZATION OVERVIEW</a:t>
            </a:r>
            <a:endParaRPr lang="en-US" sz="3600" dirty="0">
              <a:solidFill>
                <a:srgbClr val="002060"/>
              </a:solidFill>
            </a:endParaRPr>
          </a:p>
        </p:txBody>
      </p:sp>
      <p:sp>
        <p:nvSpPr>
          <p:cNvPr id="3" name="Content Placeholder 2"/>
          <p:cNvSpPr>
            <a:spLocks noGrp="1"/>
          </p:cNvSpPr>
          <p:nvPr>
            <p:ph idx="1"/>
          </p:nvPr>
        </p:nvSpPr>
        <p:spPr>
          <a:xfrm>
            <a:off x="457200" y="1219200"/>
            <a:ext cx="8229600" cy="4906963"/>
          </a:xfrm>
        </p:spPr>
        <p:txBody>
          <a:bodyPr>
            <a:noAutofit/>
          </a:bodyPr>
          <a:lstStyle/>
          <a:p>
            <a:pPr>
              <a:lnSpc>
                <a:spcPct val="200000"/>
              </a:lnSpc>
            </a:pPr>
            <a:r>
              <a:rPr lang="en-US" sz="2400" dirty="0" smtClean="0"/>
              <a:t>The BL KAPOOR SUPERSPECIALITY hospital was inaugurated in 2009</a:t>
            </a:r>
          </a:p>
          <a:p>
            <a:pPr>
              <a:lnSpc>
                <a:spcPct val="200000"/>
              </a:lnSpc>
            </a:pPr>
            <a:r>
              <a:rPr lang="en-US" sz="2400" dirty="0" smtClean="0"/>
              <a:t>Got </a:t>
            </a:r>
            <a:r>
              <a:rPr lang="en-US" sz="2400" dirty="0"/>
              <a:t>NABH accreditation for the hospital and NABL accreditation for the laboratory services in September 2010 . </a:t>
            </a:r>
            <a:endParaRPr lang="en-US" sz="2400" dirty="0" smtClean="0"/>
          </a:p>
          <a:p>
            <a:pPr>
              <a:lnSpc>
                <a:spcPct val="200000"/>
              </a:lnSpc>
            </a:pPr>
            <a:r>
              <a:rPr lang="en-US" sz="2400" dirty="0" smtClean="0"/>
              <a:t> </a:t>
            </a:r>
            <a:r>
              <a:rPr lang="en-US" sz="2400" dirty="0"/>
              <a:t>650 bedded super specialty </a:t>
            </a:r>
            <a:r>
              <a:rPr lang="en-US" sz="2400" dirty="0" smtClean="0"/>
              <a:t>Hospital and has all </a:t>
            </a:r>
            <a:r>
              <a:rPr lang="en-US" sz="2400" dirty="0" err="1" smtClean="0"/>
              <a:t>multispeciality</a:t>
            </a:r>
            <a:r>
              <a:rPr lang="en-US" sz="2400" dirty="0" smtClean="0"/>
              <a:t> &amp; </a:t>
            </a:r>
            <a:r>
              <a:rPr lang="en-US" sz="2400" dirty="0" err="1" smtClean="0"/>
              <a:t>superspeciality</a:t>
            </a:r>
            <a:r>
              <a:rPr lang="en-US" sz="2400" dirty="0" smtClean="0"/>
              <a:t> department with 7  floor and furnished </a:t>
            </a:r>
            <a:r>
              <a:rPr lang="en-US" sz="2400" dirty="0"/>
              <a:t>rooms and </a:t>
            </a:r>
            <a:r>
              <a:rPr lang="en-US" sz="2400" dirty="0" smtClean="0"/>
              <a:t>offices.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b="1" dirty="0">
                <a:solidFill>
                  <a:srgbClr val="002060"/>
                </a:solidFill>
              </a:rPr>
              <a:t>INTERNATIONAL PATIENT SAFETY GOALS</a:t>
            </a:r>
            <a:r>
              <a:rPr lang="en-US" dirty="0">
                <a:solidFill>
                  <a:srgbClr val="002060"/>
                </a:solidFill>
              </a:rPr>
              <a:t/>
            </a:r>
            <a:br>
              <a:rPr lang="en-US" dirty="0">
                <a:solidFill>
                  <a:srgbClr val="002060"/>
                </a:solidFill>
              </a:rPr>
            </a:br>
            <a:r>
              <a:rPr lang="en-US" dirty="0" smtClean="0">
                <a:solidFill>
                  <a:srgbClr val="002060"/>
                </a:solidFill>
              </a:rPr>
              <a:t>(IPSG)</a:t>
            </a:r>
            <a:endParaRPr lang="en-US" dirty="0">
              <a:solidFill>
                <a:srgbClr val="002060"/>
              </a:solidFill>
            </a:endParaRPr>
          </a:p>
        </p:txBody>
      </p:sp>
      <p:sp>
        <p:nvSpPr>
          <p:cNvPr id="3" name="Content Placeholder 2"/>
          <p:cNvSpPr>
            <a:spLocks noGrp="1"/>
          </p:cNvSpPr>
          <p:nvPr>
            <p:ph idx="1"/>
          </p:nvPr>
        </p:nvSpPr>
        <p:spPr/>
        <p:txBody>
          <a:bodyPr>
            <a:normAutofit/>
          </a:bodyPr>
          <a:lstStyle/>
          <a:p>
            <a:pPr>
              <a:lnSpc>
                <a:spcPct val="150000"/>
              </a:lnSpc>
              <a:buNone/>
            </a:pPr>
            <a:r>
              <a:rPr lang="en-US" sz="2400" b="1" dirty="0" smtClean="0"/>
              <a:t>     Goal </a:t>
            </a:r>
            <a:r>
              <a:rPr lang="en-US" sz="2400" b="1" dirty="0"/>
              <a:t>1:</a:t>
            </a:r>
            <a:r>
              <a:rPr lang="en-US" sz="2400" dirty="0"/>
              <a:t> Identify patients correctly</a:t>
            </a:r>
            <a:r>
              <a:rPr lang="en-US" sz="2400" dirty="0" smtClean="0"/>
              <a:t/>
            </a:r>
            <a:br>
              <a:rPr lang="en-US" sz="2400" dirty="0" smtClean="0"/>
            </a:br>
            <a:r>
              <a:rPr lang="en-US" sz="2400" b="1" dirty="0"/>
              <a:t>Goal 2:</a:t>
            </a:r>
            <a:r>
              <a:rPr lang="en-US" sz="2400" dirty="0"/>
              <a:t> Improve effective communication</a:t>
            </a:r>
            <a:r>
              <a:rPr lang="en-US" sz="2400" dirty="0" smtClean="0"/>
              <a:t/>
            </a:r>
            <a:br>
              <a:rPr lang="en-US" sz="2400" dirty="0" smtClean="0"/>
            </a:br>
            <a:r>
              <a:rPr lang="en-US" sz="2400" b="1" dirty="0"/>
              <a:t>Goal 3:</a:t>
            </a:r>
            <a:r>
              <a:rPr lang="en-US" sz="2400" dirty="0"/>
              <a:t> Improve the safety of high-alert medications</a:t>
            </a:r>
            <a:r>
              <a:rPr lang="en-US" sz="2400" dirty="0" smtClean="0"/>
              <a:t/>
            </a:r>
            <a:br>
              <a:rPr lang="en-US" sz="2400" dirty="0" smtClean="0"/>
            </a:br>
            <a:r>
              <a:rPr lang="en-US" sz="2400" b="1" dirty="0"/>
              <a:t>Goal 4:</a:t>
            </a:r>
            <a:r>
              <a:rPr lang="en-US" sz="2400" dirty="0"/>
              <a:t> Ensure correct-site, correct-procedure, correct-patient surgery</a:t>
            </a:r>
            <a:r>
              <a:rPr lang="en-US" sz="2400" dirty="0" smtClean="0"/>
              <a:t/>
            </a:r>
            <a:br>
              <a:rPr lang="en-US" sz="2400" dirty="0" smtClean="0"/>
            </a:br>
            <a:r>
              <a:rPr lang="en-US" sz="2400" b="1" dirty="0"/>
              <a:t>Goal 5:</a:t>
            </a:r>
            <a:r>
              <a:rPr lang="en-US" sz="2400" dirty="0"/>
              <a:t> Reduce the risk of health care-associated infections</a:t>
            </a:r>
            <a:r>
              <a:rPr lang="en-US" sz="2400" dirty="0" smtClean="0"/>
              <a:t/>
            </a:r>
            <a:br>
              <a:rPr lang="en-US" sz="2400" dirty="0" smtClean="0"/>
            </a:br>
            <a:r>
              <a:rPr lang="en-US" sz="2400" b="1" dirty="0"/>
              <a:t>Goal 6: </a:t>
            </a:r>
            <a:r>
              <a:rPr lang="en-US" sz="2400" dirty="0"/>
              <a:t>Reduce the risk of patient harm resulting from falls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a:t> </a:t>
            </a:r>
            <a:r>
              <a:rPr lang="en-US" dirty="0">
                <a:solidFill>
                  <a:srgbClr val="002060"/>
                </a:solidFill>
              </a:rPr>
              <a:t>REVIEW OF LITERATURE</a:t>
            </a:r>
          </a:p>
        </p:txBody>
      </p:sp>
      <p:sp>
        <p:nvSpPr>
          <p:cNvPr id="3" name="Content Placeholder 2"/>
          <p:cNvSpPr>
            <a:spLocks noGrp="1"/>
          </p:cNvSpPr>
          <p:nvPr>
            <p:ph idx="1"/>
          </p:nvPr>
        </p:nvSpPr>
        <p:spPr>
          <a:xfrm>
            <a:off x="457200" y="914400"/>
            <a:ext cx="8229600" cy="4419600"/>
          </a:xfrm>
        </p:spPr>
        <p:txBody>
          <a:bodyPr>
            <a:noAutofit/>
          </a:bodyPr>
          <a:lstStyle/>
          <a:p>
            <a:pPr>
              <a:lnSpc>
                <a:spcPct val="200000"/>
              </a:lnSpc>
            </a:pPr>
            <a:r>
              <a:rPr lang="en-US" sz="2000" dirty="0" smtClean="0"/>
              <a:t>Improved information and data systems are needed to support efforts to make patient safety a standard of care in hospitals, in doctors’ offices, in nursing homes, and in every other health care setting. </a:t>
            </a:r>
          </a:p>
          <a:p>
            <a:pPr>
              <a:lnSpc>
                <a:spcPct val="200000"/>
              </a:lnSpc>
            </a:pPr>
            <a:r>
              <a:rPr lang="en-US" sz="2000" dirty="0" smtClean="0"/>
              <a:t>All health care organizations should establish comprehensive patient safety systems by providing immediate access to complete patient information and decision support tools and capturing information on patient safety by reporting adverse events and near misses.</a:t>
            </a:r>
            <a:endParaRPr lang="en-US" sz="20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2060"/>
                </a:solidFill>
              </a:rPr>
              <a:t>METHODOLOGY</a:t>
            </a:r>
            <a:endParaRPr lang="en-US" dirty="0">
              <a:solidFill>
                <a:srgbClr val="002060"/>
              </a:solidFill>
            </a:endParaRPr>
          </a:p>
        </p:txBody>
      </p:sp>
      <p:sp>
        <p:nvSpPr>
          <p:cNvPr id="3" name="Content Placeholder 2"/>
          <p:cNvSpPr>
            <a:spLocks noGrp="1"/>
          </p:cNvSpPr>
          <p:nvPr>
            <p:ph idx="1"/>
          </p:nvPr>
        </p:nvSpPr>
        <p:spPr>
          <a:xfrm>
            <a:off x="381000" y="1295400"/>
            <a:ext cx="8229600" cy="4906963"/>
          </a:xfrm>
        </p:spPr>
        <p:txBody>
          <a:bodyPr>
            <a:noAutofit/>
          </a:bodyPr>
          <a:lstStyle/>
          <a:p>
            <a:pPr>
              <a:lnSpc>
                <a:spcPct val="200000"/>
              </a:lnSpc>
            </a:pPr>
            <a:r>
              <a:rPr lang="en-US" sz="2400" b="1" dirty="0"/>
              <a:t> </a:t>
            </a:r>
            <a:r>
              <a:rPr lang="en-US" sz="2400" dirty="0" smtClean="0"/>
              <a:t>A </a:t>
            </a:r>
            <a:r>
              <a:rPr lang="en-US" sz="2400" dirty="0"/>
              <a:t>Descriptive  study was conducted for a period of three month from 1oth February TO 9</a:t>
            </a:r>
            <a:r>
              <a:rPr lang="en-US" sz="2400" baseline="30000" dirty="0"/>
              <a:t>th </a:t>
            </a:r>
            <a:r>
              <a:rPr lang="en-US" sz="2400" dirty="0"/>
              <a:t>of may </a:t>
            </a:r>
            <a:r>
              <a:rPr lang="en-US" sz="2400" dirty="0" smtClean="0"/>
              <a:t>.</a:t>
            </a:r>
          </a:p>
          <a:p>
            <a:pPr>
              <a:lnSpc>
                <a:spcPct val="200000"/>
              </a:lnSpc>
            </a:pPr>
            <a:r>
              <a:rPr lang="en-US" sz="2400" dirty="0" smtClean="0"/>
              <a:t> </a:t>
            </a:r>
            <a:r>
              <a:rPr lang="en-US" sz="2400" dirty="0"/>
              <a:t>It was a medical audit of the following department </a:t>
            </a:r>
            <a:r>
              <a:rPr lang="en-US" sz="2400" dirty="0" err="1"/>
              <a:t>i.e</a:t>
            </a:r>
            <a:r>
              <a:rPr lang="en-US" sz="2400" dirty="0"/>
              <a:t> in patient ward, intensive care unit, </a:t>
            </a:r>
            <a:r>
              <a:rPr lang="en-US" sz="2400" dirty="0" smtClean="0"/>
              <a:t>emergency department.</a:t>
            </a:r>
          </a:p>
          <a:p>
            <a:pPr>
              <a:lnSpc>
                <a:spcPct val="200000"/>
              </a:lnSpc>
            </a:pPr>
            <a:r>
              <a:rPr lang="en-US" sz="2400" dirty="0" smtClean="0"/>
              <a:t>All </a:t>
            </a:r>
            <a:r>
              <a:rPr lang="en-US" sz="2400" dirty="0"/>
              <a:t>data collected were tabulated based on various types of IPSG &amp; compliance </a:t>
            </a:r>
            <a:r>
              <a:rPr lang="en-US" sz="2400" dirty="0" smtClean="0"/>
              <a:t>rates </a:t>
            </a:r>
            <a:r>
              <a:rPr lang="en-US" sz="2400" dirty="0"/>
              <a:t>were noted.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002060"/>
                </a:solidFill>
              </a:rPr>
              <a:t>Patient Safety Questionnaire(TOOL)</a:t>
            </a:r>
            <a:endParaRPr lang="en-US" dirty="0">
              <a:solidFill>
                <a:srgbClr val="002060"/>
              </a:solidFill>
            </a:endParaRPr>
          </a:p>
        </p:txBody>
      </p:sp>
      <p:sp>
        <p:nvSpPr>
          <p:cNvPr id="3" name="Content Placeholder 2"/>
          <p:cNvSpPr>
            <a:spLocks noGrp="1"/>
          </p:cNvSpPr>
          <p:nvPr>
            <p:ph idx="1"/>
          </p:nvPr>
        </p:nvSpPr>
        <p:spPr/>
        <p:txBody>
          <a:bodyPr>
            <a:normAutofit/>
          </a:bodyPr>
          <a:lstStyle/>
          <a:p>
            <a:pPr>
              <a:buNone/>
            </a:pPr>
            <a:r>
              <a:rPr lang="en-US" b="1" dirty="0" smtClean="0">
                <a:solidFill>
                  <a:srgbClr val="002060"/>
                </a:solidFill>
              </a:rPr>
              <a:t>Patient </a:t>
            </a:r>
            <a:r>
              <a:rPr lang="en-US" b="1" dirty="0" err="1" smtClean="0">
                <a:solidFill>
                  <a:srgbClr val="002060"/>
                </a:solidFill>
              </a:rPr>
              <a:t>Identitification</a:t>
            </a:r>
            <a:r>
              <a:rPr lang="en-US" b="1" dirty="0" smtClean="0">
                <a:solidFill>
                  <a:srgbClr val="002060"/>
                </a:solidFill>
              </a:rPr>
              <a:t> :-</a:t>
            </a:r>
            <a:r>
              <a:rPr lang="en-US" dirty="0" smtClean="0">
                <a:solidFill>
                  <a:srgbClr val="002060"/>
                </a:solidFill>
              </a:rPr>
              <a:t> </a:t>
            </a:r>
          </a:p>
          <a:p>
            <a:pPr>
              <a:lnSpc>
                <a:spcPct val="200000"/>
              </a:lnSpc>
            </a:pPr>
            <a:r>
              <a:rPr lang="en-US" sz="2400" dirty="0" smtClean="0"/>
              <a:t>Patient name and MRD number (Patient File)</a:t>
            </a:r>
          </a:p>
          <a:p>
            <a:pPr>
              <a:lnSpc>
                <a:spcPct val="200000"/>
              </a:lnSpc>
            </a:pPr>
            <a:r>
              <a:rPr lang="en-US" sz="2400" dirty="0" smtClean="0"/>
              <a:t>Patient ID band checked before blood sample collection</a:t>
            </a:r>
          </a:p>
          <a:p>
            <a:pPr>
              <a:lnSpc>
                <a:spcPct val="200000"/>
              </a:lnSpc>
            </a:pPr>
            <a:r>
              <a:rPr lang="en-US" sz="2400" dirty="0" smtClean="0"/>
              <a:t>ID band are there while  transferring the patient </a:t>
            </a:r>
          </a:p>
          <a:p>
            <a:pPr>
              <a:lnSpc>
                <a:spcPct val="200000"/>
              </a:lnSpc>
            </a:pPr>
            <a:r>
              <a:rPr lang="en-US" sz="2400" dirty="0" err="1" smtClean="0"/>
              <a:t>Vacutainor</a:t>
            </a:r>
            <a:r>
              <a:rPr lang="en-US" sz="2400" dirty="0" smtClean="0"/>
              <a:t> or bottle </a:t>
            </a:r>
            <a:r>
              <a:rPr lang="en-US" sz="2400" dirty="0" err="1" smtClean="0"/>
              <a:t>labelled</a:t>
            </a:r>
            <a:r>
              <a:rPr lang="en-US" sz="2400" dirty="0" smtClean="0"/>
              <a:t> before withdrawing the blood. </a:t>
            </a:r>
          </a:p>
          <a:p>
            <a:pPr>
              <a:lnSpc>
                <a:spcPct val="150000"/>
              </a:lnSpc>
              <a:buNone/>
            </a:pPr>
            <a:endParaRPr lang="en-US" sz="24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rgbClr val="002060"/>
                </a:solidFill>
              </a:rPr>
              <a:t>Communication</a:t>
            </a:r>
            <a:endParaRPr lang="en-US" sz="3200" dirty="0">
              <a:solidFill>
                <a:srgbClr val="002060"/>
              </a:solidFill>
            </a:endParaRPr>
          </a:p>
        </p:txBody>
      </p:sp>
      <p:sp>
        <p:nvSpPr>
          <p:cNvPr id="3" name="Content Placeholder 2"/>
          <p:cNvSpPr>
            <a:spLocks noGrp="1"/>
          </p:cNvSpPr>
          <p:nvPr>
            <p:ph idx="1"/>
          </p:nvPr>
        </p:nvSpPr>
        <p:spPr>
          <a:xfrm>
            <a:off x="457200" y="1295400"/>
            <a:ext cx="8229600" cy="4830763"/>
          </a:xfrm>
        </p:spPr>
        <p:txBody>
          <a:bodyPr>
            <a:noAutofit/>
          </a:bodyPr>
          <a:lstStyle/>
          <a:p>
            <a:pPr>
              <a:lnSpc>
                <a:spcPct val="150000"/>
              </a:lnSpc>
            </a:pPr>
            <a:r>
              <a:rPr lang="en-US" sz="2400" dirty="0" smtClean="0"/>
              <a:t>Emergency verbal order maintained  &amp; documented with name, date and time (24 hrs signature) </a:t>
            </a:r>
          </a:p>
          <a:p>
            <a:pPr>
              <a:lnSpc>
                <a:spcPct val="150000"/>
              </a:lnSpc>
            </a:pPr>
            <a:r>
              <a:rPr lang="en-US" sz="2400" dirty="0" smtClean="0"/>
              <a:t>Drug </a:t>
            </a:r>
            <a:r>
              <a:rPr lang="en-US" sz="2400" dirty="0" err="1" smtClean="0"/>
              <a:t>name,Dosage</a:t>
            </a:r>
            <a:r>
              <a:rPr lang="en-US" sz="2400" dirty="0" smtClean="0"/>
              <a:t>, Strength and concentration with frequency </a:t>
            </a:r>
          </a:p>
          <a:p>
            <a:pPr>
              <a:lnSpc>
                <a:spcPct val="150000"/>
              </a:lnSpc>
            </a:pPr>
            <a:r>
              <a:rPr lang="en-US" sz="2400" dirty="0" smtClean="0"/>
              <a:t>Hand over communications present in patient files </a:t>
            </a:r>
          </a:p>
          <a:p>
            <a:pPr>
              <a:lnSpc>
                <a:spcPct val="150000"/>
              </a:lnSpc>
            </a:pPr>
            <a:r>
              <a:rPr lang="en-US" sz="2400" dirty="0" smtClean="0"/>
              <a:t>Hand Over communication duly filled and signed with special instruction(nurses)</a:t>
            </a:r>
            <a:endParaRPr lang="en-US" sz="2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2060"/>
                </a:solidFill>
              </a:rPr>
              <a:t>Medication </a:t>
            </a:r>
            <a:endParaRPr lang="en-US" dirty="0">
              <a:solidFill>
                <a:srgbClr val="002060"/>
              </a:solidFill>
            </a:endParaRPr>
          </a:p>
        </p:txBody>
      </p:sp>
      <p:sp>
        <p:nvSpPr>
          <p:cNvPr id="3" name="Content Placeholder 2"/>
          <p:cNvSpPr>
            <a:spLocks noGrp="1"/>
          </p:cNvSpPr>
          <p:nvPr>
            <p:ph idx="1"/>
          </p:nvPr>
        </p:nvSpPr>
        <p:spPr>
          <a:xfrm>
            <a:off x="457200" y="1371600"/>
            <a:ext cx="8229600" cy="4754563"/>
          </a:xfrm>
        </p:spPr>
        <p:txBody>
          <a:bodyPr>
            <a:noAutofit/>
          </a:bodyPr>
          <a:lstStyle/>
          <a:p>
            <a:pPr>
              <a:lnSpc>
                <a:spcPct val="150000"/>
              </a:lnSpc>
            </a:pPr>
            <a:r>
              <a:rPr lang="en-US" sz="2400" dirty="0" smtClean="0"/>
              <a:t>LASA ( Look Alike &amp; Sound Alike) drugs kept  separately and uniformly.</a:t>
            </a:r>
          </a:p>
          <a:p>
            <a:pPr>
              <a:lnSpc>
                <a:spcPct val="150000"/>
              </a:lnSpc>
            </a:pPr>
            <a:r>
              <a:rPr lang="en-US" sz="2400" dirty="0" smtClean="0"/>
              <a:t>Pink </a:t>
            </a:r>
            <a:r>
              <a:rPr lang="en-US" sz="2400" dirty="0" err="1" smtClean="0"/>
              <a:t>coloured</a:t>
            </a:r>
            <a:r>
              <a:rPr lang="en-US" sz="2400" dirty="0" smtClean="0"/>
              <a:t> warning sticker label on Look Alike Medications </a:t>
            </a:r>
          </a:p>
          <a:p>
            <a:pPr>
              <a:lnSpc>
                <a:spcPct val="150000"/>
              </a:lnSpc>
            </a:pPr>
            <a:r>
              <a:rPr lang="en-US" sz="2400" dirty="0" smtClean="0"/>
              <a:t> Blue </a:t>
            </a:r>
            <a:r>
              <a:rPr lang="en-US" sz="2400" dirty="0" err="1" smtClean="0"/>
              <a:t>coloured</a:t>
            </a:r>
            <a:r>
              <a:rPr lang="en-US" sz="2400" dirty="0" smtClean="0"/>
              <a:t> warning sticker label on Sound Alike Medications </a:t>
            </a:r>
          </a:p>
          <a:p>
            <a:pPr>
              <a:lnSpc>
                <a:spcPct val="150000"/>
              </a:lnSpc>
            </a:pPr>
            <a:r>
              <a:rPr lang="en-US" sz="2400" dirty="0" smtClean="0"/>
              <a:t>Concentrated electrolytes only present in ICU, OT and Emergency  </a:t>
            </a:r>
          </a:p>
          <a:p>
            <a:pPr>
              <a:lnSpc>
                <a:spcPct val="150000"/>
              </a:lnSpc>
            </a:pPr>
            <a:r>
              <a:rPr lang="en-US" sz="2400" dirty="0" smtClean="0"/>
              <a:t>Crash </a:t>
            </a:r>
            <a:r>
              <a:rPr lang="en-US" sz="2400" dirty="0" err="1" smtClean="0"/>
              <a:t>cart:Locked</a:t>
            </a:r>
            <a:r>
              <a:rPr lang="en-US" sz="2400" dirty="0" smtClean="0"/>
              <a:t> , LASA and High risk medication storage is separately or not</a:t>
            </a:r>
            <a:endParaRPr lang="en-US" sz="24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2060"/>
                </a:solidFill>
              </a:rPr>
              <a:t>Surgical Safety</a:t>
            </a:r>
            <a:endParaRPr lang="en-US" dirty="0">
              <a:solidFill>
                <a:srgbClr val="002060"/>
              </a:solidFill>
            </a:endParaRPr>
          </a:p>
        </p:txBody>
      </p:sp>
      <p:sp>
        <p:nvSpPr>
          <p:cNvPr id="3" name="Content Placeholder 2"/>
          <p:cNvSpPr>
            <a:spLocks noGrp="1"/>
          </p:cNvSpPr>
          <p:nvPr>
            <p:ph idx="1"/>
          </p:nvPr>
        </p:nvSpPr>
        <p:spPr/>
        <p:txBody>
          <a:bodyPr>
            <a:normAutofit/>
          </a:bodyPr>
          <a:lstStyle/>
          <a:p>
            <a:pPr>
              <a:lnSpc>
                <a:spcPct val="200000"/>
              </a:lnSpc>
            </a:pPr>
            <a:r>
              <a:rPr lang="en-US" sz="2400" dirty="0" smtClean="0"/>
              <a:t>Time out in OT, </a:t>
            </a:r>
            <a:r>
              <a:rPr lang="en-US" sz="2400" dirty="0" err="1" smtClean="0"/>
              <a:t>Cathlab</a:t>
            </a:r>
            <a:r>
              <a:rPr lang="en-US" sz="2400" dirty="0" smtClean="0"/>
              <a:t>, Endoscopy room mentioned prior to  surgery </a:t>
            </a:r>
          </a:p>
          <a:p>
            <a:pPr>
              <a:lnSpc>
                <a:spcPct val="200000"/>
              </a:lnSpc>
            </a:pPr>
            <a:r>
              <a:rPr lang="en-US" sz="2400" dirty="0" err="1" smtClean="0"/>
              <a:t>Preop</a:t>
            </a:r>
            <a:r>
              <a:rPr lang="en-US" sz="2400" dirty="0" smtClean="0"/>
              <a:t> Surgical checklist -FILE &amp; OT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2060"/>
                </a:solidFill>
              </a:rPr>
              <a:t>Health care associated Infection</a:t>
            </a:r>
            <a:endParaRPr lang="en-US" dirty="0">
              <a:solidFill>
                <a:srgbClr val="002060"/>
              </a:solidFill>
            </a:endParaRPr>
          </a:p>
        </p:txBody>
      </p:sp>
      <p:sp>
        <p:nvSpPr>
          <p:cNvPr id="3" name="Content Placeholder 2"/>
          <p:cNvSpPr>
            <a:spLocks noGrp="1"/>
          </p:cNvSpPr>
          <p:nvPr>
            <p:ph idx="1"/>
          </p:nvPr>
        </p:nvSpPr>
        <p:spPr/>
        <p:txBody>
          <a:bodyPr>
            <a:normAutofit/>
          </a:bodyPr>
          <a:lstStyle/>
          <a:p>
            <a:pPr>
              <a:lnSpc>
                <a:spcPct val="150000"/>
              </a:lnSpc>
            </a:pPr>
            <a:r>
              <a:rPr lang="en-US" sz="2400" dirty="0" smtClean="0"/>
              <a:t>Hand washing and hand disinfection followed  </a:t>
            </a:r>
          </a:p>
          <a:p>
            <a:pPr>
              <a:lnSpc>
                <a:spcPct val="150000"/>
              </a:lnSpc>
            </a:pPr>
            <a:r>
              <a:rPr lang="en-US" sz="2400" dirty="0" smtClean="0"/>
              <a:t>Hand washing followed Before touching a patient </a:t>
            </a:r>
          </a:p>
          <a:p>
            <a:pPr>
              <a:lnSpc>
                <a:spcPct val="150000"/>
              </a:lnSpc>
            </a:pPr>
            <a:r>
              <a:rPr lang="en-US" sz="2400" dirty="0" smtClean="0"/>
              <a:t>Hand washing followed Before Clean and aseptic procedure</a:t>
            </a:r>
          </a:p>
          <a:p>
            <a:pPr>
              <a:lnSpc>
                <a:spcPct val="150000"/>
              </a:lnSpc>
            </a:pPr>
            <a:r>
              <a:rPr lang="en-US" sz="2400" dirty="0" smtClean="0"/>
              <a:t>Hand washing followed after body fluid exposure  </a:t>
            </a:r>
          </a:p>
          <a:p>
            <a:pPr>
              <a:lnSpc>
                <a:spcPct val="150000"/>
              </a:lnSpc>
            </a:pPr>
            <a:r>
              <a:rPr lang="en-US" sz="2400" dirty="0" smtClean="0"/>
              <a:t>Hand washing followed after touching a patient  </a:t>
            </a:r>
          </a:p>
          <a:p>
            <a:pPr>
              <a:lnSpc>
                <a:spcPct val="150000"/>
              </a:lnSpc>
            </a:pPr>
            <a:r>
              <a:rPr lang="en-US" sz="2400" dirty="0" smtClean="0"/>
              <a:t>Hand washing followed after touching patient surroundings</a:t>
            </a:r>
            <a:endParaRPr lang="en-US" sz="24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2060"/>
                </a:solidFill>
              </a:rPr>
              <a:t>Fall</a:t>
            </a:r>
            <a:endParaRPr lang="en-US" dirty="0">
              <a:solidFill>
                <a:srgbClr val="002060"/>
              </a:solidFill>
            </a:endParaRPr>
          </a:p>
        </p:txBody>
      </p:sp>
      <p:sp>
        <p:nvSpPr>
          <p:cNvPr id="3" name="Content Placeholder 2"/>
          <p:cNvSpPr>
            <a:spLocks noGrp="1"/>
          </p:cNvSpPr>
          <p:nvPr>
            <p:ph idx="1"/>
          </p:nvPr>
        </p:nvSpPr>
        <p:spPr>
          <a:xfrm>
            <a:off x="457200" y="1371600"/>
            <a:ext cx="8229600" cy="4754563"/>
          </a:xfrm>
        </p:spPr>
        <p:txBody>
          <a:bodyPr>
            <a:noAutofit/>
          </a:bodyPr>
          <a:lstStyle/>
          <a:p>
            <a:pPr>
              <a:lnSpc>
                <a:spcPct val="160000"/>
              </a:lnSpc>
            </a:pPr>
            <a:r>
              <a:rPr lang="en-US" sz="2400" dirty="0" smtClean="0"/>
              <a:t>Assess all inpatients and outpatients for risk of fall </a:t>
            </a:r>
          </a:p>
          <a:p>
            <a:pPr>
              <a:lnSpc>
                <a:spcPct val="160000"/>
              </a:lnSpc>
            </a:pPr>
            <a:r>
              <a:rPr lang="en-US" sz="2400" dirty="0" smtClean="0"/>
              <a:t>Bed rails upright while in the room</a:t>
            </a:r>
          </a:p>
          <a:p>
            <a:pPr>
              <a:lnSpc>
                <a:spcPct val="160000"/>
              </a:lnSpc>
            </a:pPr>
            <a:r>
              <a:rPr lang="en-US" sz="2400" dirty="0" smtClean="0"/>
              <a:t>Bed rails upright while transportation</a:t>
            </a:r>
          </a:p>
          <a:p>
            <a:pPr>
              <a:lnSpc>
                <a:spcPct val="160000"/>
              </a:lnSpc>
            </a:pPr>
            <a:r>
              <a:rPr lang="en-US" sz="2400" dirty="0" smtClean="0"/>
              <a:t> Strap belts  on wheel chair while transportation </a:t>
            </a:r>
          </a:p>
          <a:p>
            <a:pPr>
              <a:lnSpc>
                <a:spcPct val="160000"/>
              </a:lnSpc>
            </a:pPr>
            <a:r>
              <a:rPr lang="en-US" sz="2400" dirty="0" smtClean="0"/>
              <a:t>Is caution board Placed mopping the floor </a:t>
            </a:r>
          </a:p>
          <a:p>
            <a:pPr>
              <a:lnSpc>
                <a:spcPct val="160000"/>
              </a:lnSpc>
            </a:pPr>
            <a:r>
              <a:rPr lang="en-US" sz="2400" dirty="0" smtClean="0"/>
              <a:t>Patient </a:t>
            </a:r>
            <a:r>
              <a:rPr lang="en-US" sz="2400" dirty="0" err="1" smtClean="0"/>
              <a:t>acessed</a:t>
            </a:r>
            <a:r>
              <a:rPr lang="en-US" sz="2400" dirty="0" smtClean="0"/>
              <a:t> by nurse on daily basis and documented </a:t>
            </a:r>
          </a:p>
          <a:p>
            <a:pPr>
              <a:lnSpc>
                <a:spcPct val="160000"/>
              </a:lnSpc>
            </a:pPr>
            <a:r>
              <a:rPr lang="en-US" sz="2400" dirty="0" smtClean="0"/>
              <a:t>Is Stair case non </a:t>
            </a:r>
            <a:r>
              <a:rPr lang="en-US" sz="2400" dirty="0" err="1" smtClean="0"/>
              <a:t>slipery</a:t>
            </a:r>
            <a:r>
              <a:rPr lang="en-US" sz="2400" dirty="0" smtClean="0"/>
              <a:t> and obstruction free</a:t>
            </a:r>
            <a:endParaRPr lang="en-US" sz="24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002060"/>
                </a:solidFill>
              </a:rPr>
              <a:t>RESULT AND FINDINGS</a:t>
            </a:r>
            <a:r>
              <a:rPr lang="en-US" dirty="0" smtClean="0"/>
              <a:t/>
            </a:r>
            <a:br>
              <a:rPr lang="en-US" dirty="0" smtClean="0"/>
            </a:br>
            <a:endParaRPr lang="en-US" dirty="0"/>
          </a:p>
        </p:txBody>
      </p:sp>
      <p:sp>
        <p:nvSpPr>
          <p:cNvPr id="3" name="Content Placeholder 2"/>
          <p:cNvSpPr>
            <a:spLocks noGrp="1"/>
          </p:cNvSpPr>
          <p:nvPr>
            <p:ph idx="1"/>
          </p:nvPr>
        </p:nvSpPr>
        <p:spPr>
          <a:xfrm>
            <a:off x="457200" y="1143000"/>
            <a:ext cx="8229600" cy="4983163"/>
          </a:xfrm>
        </p:spPr>
        <p:txBody>
          <a:bodyPr>
            <a:noAutofit/>
          </a:bodyPr>
          <a:lstStyle/>
          <a:p>
            <a:pPr>
              <a:lnSpc>
                <a:spcPct val="150000"/>
              </a:lnSpc>
            </a:pPr>
            <a:r>
              <a:rPr lang="en-US" sz="2400" dirty="0" smtClean="0"/>
              <a:t>Percentage </a:t>
            </a:r>
            <a:r>
              <a:rPr lang="en-US" sz="2400" dirty="0"/>
              <a:t>of the compliance for all 6 goals </a:t>
            </a:r>
            <a:r>
              <a:rPr lang="en-US" sz="2400" dirty="0" smtClean="0"/>
              <a:t>are collected.</a:t>
            </a:r>
            <a:endParaRPr lang="en-US" sz="2400" dirty="0"/>
          </a:p>
          <a:p>
            <a:pPr>
              <a:lnSpc>
                <a:spcPct val="150000"/>
              </a:lnSpc>
            </a:pPr>
            <a:r>
              <a:rPr lang="en-US" sz="2400" dirty="0"/>
              <a:t> </a:t>
            </a:r>
            <a:r>
              <a:rPr lang="en-US" sz="2400" dirty="0" smtClean="0"/>
              <a:t>The </a:t>
            </a:r>
            <a:r>
              <a:rPr lang="en-US" sz="2400" dirty="0"/>
              <a:t>overall compliance rate for IPSG was 87</a:t>
            </a:r>
            <a:r>
              <a:rPr lang="en-US" sz="2400" dirty="0" smtClean="0"/>
              <a:t>% with non compliance rate 13% </a:t>
            </a:r>
            <a:r>
              <a:rPr lang="en-US" sz="2400" dirty="0"/>
              <a:t>.</a:t>
            </a:r>
            <a:endParaRPr lang="en-US" sz="2400" dirty="0" smtClean="0"/>
          </a:p>
          <a:p>
            <a:pPr>
              <a:lnSpc>
                <a:spcPct val="150000"/>
              </a:lnSpc>
            </a:pPr>
            <a:r>
              <a:rPr lang="en-US" sz="2400" dirty="0"/>
              <a:t>O</a:t>
            </a:r>
            <a:r>
              <a:rPr lang="en-US" sz="2400" dirty="0" smtClean="0"/>
              <a:t>ut </a:t>
            </a:r>
            <a:r>
              <a:rPr lang="en-US" sz="2400" dirty="0"/>
              <a:t>of all the six goals of IPSG best result was seen for the compliance of 2nd goal of IPSG </a:t>
            </a:r>
            <a:r>
              <a:rPr lang="en-US" sz="2400" dirty="0" err="1"/>
              <a:t>i.e</a:t>
            </a:r>
            <a:r>
              <a:rPr lang="en-US" sz="2400" dirty="0"/>
              <a:t> Improve Effective Communication which was 98%. </a:t>
            </a:r>
            <a:endParaRPr lang="en-US" sz="2400" dirty="0" smtClean="0"/>
          </a:p>
          <a:p>
            <a:pPr>
              <a:lnSpc>
                <a:spcPct val="150000"/>
              </a:lnSpc>
            </a:pPr>
            <a:r>
              <a:rPr lang="en-US" sz="2400" dirty="0" smtClean="0"/>
              <a:t>The </a:t>
            </a:r>
            <a:r>
              <a:rPr lang="en-US" sz="2400" dirty="0"/>
              <a:t>lowest performance was seen for the 5th goal </a:t>
            </a:r>
            <a:r>
              <a:rPr lang="en-US" sz="2400" dirty="0" err="1"/>
              <a:t>i.e</a:t>
            </a:r>
            <a:r>
              <a:rPr lang="en-US" sz="2400" dirty="0"/>
              <a:t> Reducing the Risk of Health Care–Associated Infections which was about 75%.</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a:lnSpc>
                <a:spcPct val="170000"/>
              </a:lnSpc>
              <a:buNone/>
            </a:pPr>
            <a:r>
              <a:rPr lang="en-US" sz="2000" b="1" dirty="0" smtClean="0">
                <a:solidFill>
                  <a:srgbClr val="000000"/>
                </a:solidFill>
              </a:rPr>
              <a:t>                                                                         </a:t>
            </a:r>
            <a:r>
              <a:rPr lang="en-US" sz="2000" dirty="0" smtClean="0">
                <a:solidFill>
                  <a:srgbClr val="000000"/>
                </a:solidFill>
              </a:rPr>
              <a:t>COMPLIANCE      NONCOMPLIANCE</a:t>
            </a:r>
          </a:p>
          <a:p>
            <a:pPr>
              <a:lnSpc>
                <a:spcPct val="170000"/>
              </a:lnSpc>
            </a:pPr>
            <a:r>
              <a:rPr lang="en-US" sz="2000" dirty="0" smtClean="0">
                <a:solidFill>
                  <a:srgbClr val="000000"/>
                </a:solidFill>
              </a:rPr>
              <a:t>PATIENT IDENTIFICATION                                 93%</a:t>
            </a:r>
            <a:r>
              <a:rPr lang="en-US" sz="2000" dirty="0" smtClean="0"/>
              <a:t>                         </a:t>
            </a:r>
            <a:r>
              <a:rPr lang="en-US" sz="2000" dirty="0" smtClean="0">
                <a:solidFill>
                  <a:srgbClr val="000000"/>
                </a:solidFill>
              </a:rPr>
              <a:t>7%</a:t>
            </a:r>
          </a:p>
          <a:p>
            <a:pPr>
              <a:lnSpc>
                <a:spcPct val="170000"/>
              </a:lnSpc>
            </a:pPr>
            <a:r>
              <a:rPr lang="en-US" sz="2000" dirty="0" smtClean="0">
                <a:solidFill>
                  <a:srgbClr val="000000"/>
                </a:solidFill>
              </a:rPr>
              <a:t>COMMUNICATION -                                          98% </a:t>
            </a:r>
            <a:r>
              <a:rPr lang="en-US" sz="2000" dirty="0" smtClean="0"/>
              <a:t>                         </a:t>
            </a:r>
            <a:r>
              <a:rPr lang="en-US" sz="2000" dirty="0" smtClean="0">
                <a:solidFill>
                  <a:srgbClr val="000000"/>
                </a:solidFill>
              </a:rPr>
              <a:t>2%</a:t>
            </a:r>
            <a:r>
              <a:rPr lang="en-US" sz="2000" dirty="0" smtClean="0"/>
              <a:t> </a:t>
            </a:r>
            <a:endParaRPr lang="en-US" sz="2000" dirty="0" smtClean="0">
              <a:solidFill>
                <a:srgbClr val="000000"/>
              </a:solidFill>
            </a:endParaRPr>
          </a:p>
          <a:p>
            <a:pPr>
              <a:lnSpc>
                <a:spcPct val="170000"/>
              </a:lnSpc>
            </a:pPr>
            <a:r>
              <a:rPr lang="en-US" sz="2000" dirty="0" smtClean="0">
                <a:solidFill>
                  <a:srgbClr val="000000"/>
                </a:solidFill>
              </a:rPr>
              <a:t>MEDICATION</a:t>
            </a:r>
            <a:r>
              <a:rPr lang="en-US" sz="2000" dirty="0" smtClean="0"/>
              <a:t>                                                       </a:t>
            </a:r>
            <a:r>
              <a:rPr lang="en-US" sz="2000" dirty="0" smtClean="0">
                <a:solidFill>
                  <a:srgbClr val="000000"/>
                </a:solidFill>
              </a:rPr>
              <a:t>95%</a:t>
            </a:r>
            <a:r>
              <a:rPr lang="en-US" sz="2000" dirty="0" smtClean="0"/>
              <a:t>                          </a:t>
            </a:r>
            <a:r>
              <a:rPr lang="en-US" sz="2000" dirty="0" smtClean="0">
                <a:solidFill>
                  <a:srgbClr val="000000"/>
                </a:solidFill>
              </a:rPr>
              <a:t>5%</a:t>
            </a:r>
            <a:r>
              <a:rPr lang="en-US" sz="2000" dirty="0" smtClean="0"/>
              <a:t> </a:t>
            </a:r>
            <a:endParaRPr lang="en-US" sz="2000" dirty="0" smtClean="0">
              <a:solidFill>
                <a:srgbClr val="000000"/>
              </a:solidFill>
            </a:endParaRPr>
          </a:p>
          <a:p>
            <a:pPr>
              <a:lnSpc>
                <a:spcPct val="170000"/>
              </a:lnSpc>
            </a:pPr>
            <a:r>
              <a:rPr lang="en-US" sz="1800" dirty="0" smtClean="0">
                <a:solidFill>
                  <a:srgbClr val="000000"/>
                </a:solidFill>
                <a:latin typeface="Arial"/>
              </a:rPr>
              <a:t>SURGICAL SAFETY</a:t>
            </a:r>
            <a:r>
              <a:rPr lang="en-US" sz="1800" dirty="0" smtClean="0"/>
              <a:t>                                            </a:t>
            </a:r>
            <a:r>
              <a:rPr lang="en-US" sz="1800" dirty="0" smtClean="0">
                <a:solidFill>
                  <a:srgbClr val="000000"/>
                </a:solidFill>
              </a:rPr>
              <a:t> </a:t>
            </a:r>
            <a:r>
              <a:rPr lang="en-US" sz="2000" dirty="0" smtClean="0">
                <a:solidFill>
                  <a:srgbClr val="000000"/>
                </a:solidFill>
              </a:rPr>
              <a:t>96%</a:t>
            </a:r>
            <a:r>
              <a:rPr lang="en-US" sz="2000" dirty="0" smtClean="0"/>
              <a:t>                           </a:t>
            </a:r>
            <a:r>
              <a:rPr lang="en-US" sz="2000" dirty="0" smtClean="0">
                <a:solidFill>
                  <a:srgbClr val="000000"/>
                </a:solidFill>
              </a:rPr>
              <a:t>4%</a:t>
            </a:r>
            <a:r>
              <a:rPr lang="en-US" sz="2000" dirty="0" smtClean="0"/>
              <a:t> </a:t>
            </a:r>
            <a:endParaRPr lang="en-US" sz="2000" dirty="0" smtClean="0">
              <a:solidFill>
                <a:srgbClr val="000000"/>
              </a:solidFill>
            </a:endParaRPr>
          </a:p>
          <a:p>
            <a:pPr>
              <a:lnSpc>
                <a:spcPct val="170000"/>
              </a:lnSpc>
            </a:pPr>
            <a:r>
              <a:rPr lang="en-US" sz="2000" dirty="0" smtClean="0">
                <a:solidFill>
                  <a:srgbClr val="000000"/>
                </a:solidFill>
              </a:rPr>
              <a:t>HEALTH CARE ASSOCIATED INFECTIONS</a:t>
            </a:r>
            <a:r>
              <a:rPr lang="en-US" sz="2000" dirty="0" smtClean="0"/>
              <a:t>       </a:t>
            </a:r>
            <a:r>
              <a:rPr lang="en-US" sz="2000" dirty="0" smtClean="0">
                <a:solidFill>
                  <a:srgbClr val="000000"/>
                </a:solidFill>
              </a:rPr>
              <a:t>75%   </a:t>
            </a:r>
            <a:r>
              <a:rPr lang="en-US" sz="2000" dirty="0" smtClean="0"/>
              <a:t>                       </a:t>
            </a:r>
            <a:r>
              <a:rPr lang="en-US" sz="2000" dirty="0" smtClean="0">
                <a:solidFill>
                  <a:srgbClr val="000000"/>
                </a:solidFill>
              </a:rPr>
              <a:t>25%</a:t>
            </a:r>
          </a:p>
          <a:p>
            <a:pPr>
              <a:lnSpc>
                <a:spcPct val="170000"/>
              </a:lnSpc>
            </a:pPr>
            <a:r>
              <a:rPr lang="en-US" sz="2000" dirty="0" smtClean="0">
                <a:solidFill>
                  <a:srgbClr val="000000"/>
                </a:solidFill>
              </a:rPr>
              <a:t>FALL</a:t>
            </a:r>
            <a:r>
              <a:rPr lang="en-US" sz="2000" dirty="0" smtClean="0"/>
              <a:t>                                                                       </a:t>
            </a:r>
            <a:r>
              <a:rPr lang="en-US" sz="2000" dirty="0" smtClean="0">
                <a:solidFill>
                  <a:srgbClr val="000000"/>
                </a:solidFill>
              </a:rPr>
              <a:t>77% </a:t>
            </a:r>
            <a:r>
              <a:rPr lang="en-US" sz="2000" dirty="0" smtClean="0"/>
              <a:t>                         </a:t>
            </a:r>
            <a:r>
              <a:rPr lang="en-US" sz="2000" dirty="0" smtClean="0">
                <a:solidFill>
                  <a:srgbClr val="000000"/>
                </a:solidFill>
              </a:rPr>
              <a:t>23%</a:t>
            </a:r>
            <a:endParaRPr lang="en-US" sz="20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2060"/>
                </a:solidFill>
              </a:rPr>
              <a:t>CONCLUSION</a:t>
            </a:r>
            <a:endParaRPr lang="en-US" dirty="0">
              <a:solidFill>
                <a:srgbClr val="002060"/>
              </a:solidFill>
            </a:endParaRPr>
          </a:p>
        </p:txBody>
      </p:sp>
      <p:sp>
        <p:nvSpPr>
          <p:cNvPr id="3" name="Content Placeholder 2"/>
          <p:cNvSpPr>
            <a:spLocks noGrp="1"/>
          </p:cNvSpPr>
          <p:nvPr>
            <p:ph idx="1"/>
          </p:nvPr>
        </p:nvSpPr>
        <p:spPr/>
        <p:txBody>
          <a:bodyPr>
            <a:normAutofit/>
          </a:bodyPr>
          <a:lstStyle/>
          <a:p>
            <a:pPr>
              <a:lnSpc>
                <a:spcPct val="150000"/>
              </a:lnSpc>
            </a:pPr>
            <a:r>
              <a:rPr lang="en-US" sz="2400" dirty="0"/>
              <a:t>The fundamental important criteria for the delivery of a safe system </a:t>
            </a:r>
            <a:r>
              <a:rPr lang="en-US" sz="2400" dirty="0" smtClean="0"/>
              <a:t>is leadership </a:t>
            </a:r>
            <a:r>
              <a:rPr lang="en-US" sz="2400" dirty="0"/>
              <a:t>and </a:t>
            </a:r>
            <a:r>
              <a:rPr lang="en-US" sz="2400" dirty="0" smtClean="0"/>
              <a:t>accountability.</a:t>
            </a:r>
            <a:r>
              <a:rPr lang="en-US" sz="2400" dirty="0"/>
              <a:t> </a:t>
            </a:r>
            <a:endParaRPr lang="en-US" sz="2400" dirty="0" smtClean="0"/>
          </a:p>
          <a:p>
            <a:pPr>
              <a:lnSpc>
                <a:spcPct val="150000"/>
              </a:lnSpc>
            </a:pPr>
            <a:r>
              <a:rPr lang="en-US" sz="2400" dirty="0" smtClean="0"/>
              <a:t>Specific </a:t>
            </a:r>
            <a:r>
              <a:rPr lang="en-US" sz="2400" dirty="0"/>
              <a:t>education and training are also required for professional where the program should include a specific module on patient </a:t>
            </a:r>
            <a:r>
              <a:rPr lang="en-US" sz="2400" dirty="0" smtClean="0"/>
              <a:t>safety.</a:t>
            </a:r>
          </a:p>
          <a:p>
            <a:pPr>
              <a:lnSpc>
                <a:spcPct val="150000"/>
              </a:lnSpc>
            </a:pPr>
            <a:endParaRPr lang="en-US" sz="24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dirty="0" smtClean="0"/>
              <a:t/>
            </a:r>
            <a:br>
              <a:rPr lang="en-US" sz="3600" dirty="0" smtClean="0"/>
            </a:br>
            <a:r>
              <a:rPr lang="en-US" sz="3600" dirty="0" smtClean="0">
                <a:solidFill>
                  <a:srgbClr val="002060"/>
                </a:solidFill>
              </a:rPr>
              <a:t>L</a:t>
            </a:r>
            <a:r>
              <a:rPr lang="en-US" sz="3600" b="1" dirty="0" smtClean="0">
                <a:solidFill>
                  <a:srgbClr val="002060"/>
                </a:solidFill>
              </a:rPr>
              <a:t>IMITATIONS AND RECOMMENDATION OF THE STUDY</a:t>
            </a:r>
            <a:r>
              <a:rPr lang="en-US" dirty="0" smtClean="0"/>
              <a:t/>
            </a:r>
            <a:br>
              <a:rPr lang="en-US" dirty="0" smtClean="0"/>
            </a:br>
            <a:endParaRPr lang="en-US" dirty="0"/>
          </a:p>
        </p:txBody>
      </p:sp>
      <p:sp>
        <p:nvSpPr>
          <p:cNvPr id="3" name="Content Placeholder 2"/>
          <p:cNvSpPr>
            <a:spLocks noGrp="1"/>
          </p:cNvSpPr>
          <p:nvPr>
            <p:ph idx="1"/>
          </p:nvPr>
        </p:nvSpPr>
        <p:spPr>
          <a:xfrm>
            <a:off x="457200" y="1600201"/>
            <a:ext cx="8229600" cy="4114800"/>
          </a:xfrm>
        </p:spPr>
        <p:txBody>
          <a:bodyPr>
            <a:normAutofit fontScale="92500" lnSpcReduction="10000"/>
          </a:bodyPr>
          <a:lstStyle/>
          <a:p>
            <a:pPr>
              <a:lnSpc>
                <a:spcPct val="150000"/>
              </a:lnSpc>
              <a:buNone/>
            </a:pPr>
            <a:endParaRPr lang="en-US" dirty="0"/>
          </a:p>
          <a:p>
            <a:pPr lvl="0">
              <a:lnSpc>
                <a:spcPct val="150000"/>
              </a:lnSpc>
            </a:pPr>
            <a:r>
              <a:rPr lang="en-US" sz="2600" dirty="0"/>
              <a:t>This study was limited to only one  hospital in the </a:t>
            </a:r>
            <a:r>
              <a:rPr lang="en-US" sz="2600" dirty="0" err="1"/>
              <a:t>state,Delhi</a:t>
            </a:r>
            <a:r>
              <a:rPr lang="en-US" sz="2600" dirty="0"/>
              <a:t>  therefore the results cannot be applied to other categories of healthcare organizations.</a:t>
            </a:r>
          </a:p>
          <a:p>
            <a:pPr>
              <a:lnSpc>
                <a:spcPct val="150000"/>
              </a:lnSpc>
              <a:buNone/>
            </a:pPr>
            <a:endParaRPr lang="en-US" sz="2600" dirty="0"/>
          </a:p>
          <a:p>
            <a:pPr lvl="0">
              <a:lnSpc>
                <a:spcPct val="150000"/>
              </a:lnSpc>
            </a:pPr>
            <a:r>
              <a:rPr lang="en-US" sz="2600" dirty="0"/>
              <a:t>The sample size was not that large and represent only some of the departments in the hospital </a:t>
            </a:r>
          </a:p>
          <a:p>
            <a:pPr>
              <a:buNone/>
            </a:pPr>
            <a:endParaRPr lang="en-US" dirty="0"/>
          </a:p>
          <a:p>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0">
              <a:lnSpc>
                <a:spcPct val="150000"/>
              </a:lnSpc>
            </a:pPr>
            <a:r>
              <a:rPr lang="en-US" sz="2400" dirty="0" smtClean="0"/>
              <a:t>It could be inferred from the study that there is overall compliance of IPSG standards of JCI with few variations in some of the elements that could be achieved by training and motivation of the staffs for a more systematic pursue of the policies and procedures laid down for IPSG</a:t>
            </a:r>
          </a:p>
          <a:p>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smtClean="0"/>
          </a:p>
          <a:p>
            <a:endParaRPr lang="en-US" dirty="0" smtClean="0"/>
          </a:p>
          <a:p>
            <a:pPr>
              <a:buNone/>
            </a:pPr>
            <a:r>
              <a:rPr lang="en-US" sz="4800" b="1" dirty="0" smtClean="0"/>
              <a:t>                 </a:t>
            </a:r>
            <a:r>
              <a:rPr lang="en-US" sz="4800" b="1" dirty="0" smtClean="0">
                <a:solidFill>
                  <a:srgbClr val="002060"/>
                </a:solidFill>
              </a:rPr>
              <a:t>THANK YOU</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183</TotalTime>
  <Words>729</Words>
  <Application>Microsoft Office PowerPoint</Application>
  <PresentationFormat>On-screen Show (4:3)</PresentationFormat>
  <Paragraphs>89</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  DISSERTATION  ON   INTERNATIONAL PATIENT SAFETY GOALS                                                SUCHARITA PATI       </vt:lpstr>
      <vt:lpstr>  OBJECTIVE </vt:lpstr>
      <vt:lpstr> INTRODUCTION</vt:lpstr>
      <vt:lpstr>ORGANIZATION OVERVIEW</vt:lpstr>
      <vt:lpstr>INTERNATIONAL PATIENT SAFETY GOALS (IPSG)</vt:lpstr>
      <vt:lpstr> REVIEW OF LITERATURE</vt:lpstr>
      <vt:lpstr>METHODOLOGY</vt:lpstr>
      <vt:lpstr>Patient Safety Questionnaire(TOOL)</vt:lpstr>
      <vt:lpstr>Communication</vt:lpstr>
      <vt:lpstr>Medication </vt:lpstr>
      <vt:lpstr>Surgical Safety</vt:lpstr>
      <vt:lpstr>Health care associated Infection</vt:lpstr>
      <vt:lpstr>Fall</vt:lpstr>
      <vt:lpstr>RESULT AND FINDINGS </vt:lpstr>
      <vt:lpstr>Slide 15</vt:lpstr>
      <vt:lpstr>Slide 16</vt:lpstr>
      <vt:lpstr>Slide 17</vt:lpstr>
      <vt:lpstr>Slide 18</vt:lpstr>
      <vt:lpstr>Slide 19</vt:lpstr>
      <vt:lpstr>Slide 20</vt:lpstr>
      <vt:lpstr>Slide 21</vt:lpstr>
      <vt:lpstr>CONCLUSION</vt:lpstr>
      <vt:lpstr> LIMITATIONS AND RECOMMENDATION OF THE STUDY </vt:lpstr>
      <vt:lpstr>Slide 24</vt:lpstr>
      <vt:lpstr>Slide 25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DISSERTATION  ON   INTERNATIONAL PATIENT SAFETY GOALS      SUCHARITA PATI  </dc:title>
  <dc:creator>premraj</dc:creator>
  <cp:lastModifiedBy>premraj</cp:lastModifiedBy>
  <cp:revision>75</cp:revision>
  <dcterms:created xsi:type="dcterms:W3CDTF">2017-05-15T16:00:16Z</dcterms:created>
  <dcterms:modified xsi:type="dcterms:W3CDTF">2017-05-16T17:23:08Z</dcterms:modified>
</cp:coreProperties>
</file>