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6"/>
  </p:notesMasterIdLst>
  <p:sldIdLst>
    <p:sldId id="256" r:id="rId4"/>
    <p:sldId id="257" r:id="rId5"/>
    <p:sldId id="274" r:id="rId6"/>
    <p:sldId id="315" r:id="rId7"/>
    <p:sldId id="260" r:id="rId8"/>
    <p:sldId id="261" r:id="rId9"/>
    <p:sldId id="320" r:id="rId10"/>
    <p:sldId id="289" r:id="rId11"/>
    <p:sldId id="299" r:id="rId12"/>
    <p:sldId id="302" r:id="rId13"/>
    <p:sldId id="310" r:id="rId14"/>
    <p:sldId id="311" r:id="rId15"/>
    <p:sldId id="312" r:id="rId16"/>
    <p:sldId id="321" r:id="rId17"/>
    <p:sldId id="322" r:id="rId18"/>
    <p:sldId id="267" r:id="rId19"/>
    <p:sldId id="313" r:id="rId20"/>
    <p:sldId id="273" r:id="rId21"/>
    <p:sldId id="294" r:id="rId22"/>
    <p:sldId id="318" r:id="rId23"/>
    <p:sldId id="319"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89987" autoAdjust="0"/>
  </p:normalViewPr>
  <p:slideViewPr>
    <p:cSldViewPr snapToGrid="0">
      <p:cViewPr varScale="1">
        <p:scale>
          <a:sx n="63" d="100"/>
          <a:sy n="63"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notesMaster" Target="notesMasters/notesMaster1.xml" /><Relationship Id="rId3" Type="http://schemas.openxmlformats.org/officeDocument/2006/relationships/slideMaster" Target="slideMasters/slideMaster3.xml" /><Relationship Id="rId21" Type="http://schemas.openxmlformats.org/officeDocument/2006/relationships/slide" Target="slides/slide18.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2" Type="http://schemas.openxmlformats.org/officeDocument/2006/relationships/slideMaster" Target="slideMasters/slideMaster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viewProps" Target="viewProps.xml" /><Relationship Id="rId10" Type="http://schemas.openxmlformats.org/officeDocument/2006/relationships/slide" Target="slides/slide7.xml" /><Relationship Id="rId19" Type="http://schemas.openxmlformats.org/officeDocument/2006/relationships/slide" Target="slides/slide16.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presProps" Target="presProps.xml" /><Relationship Id="rId30"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D2A76-D993-98C7-D6C8-C758D877180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F6B4194-2F62-EA53-4D2C-7CC14DFE1B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457B6BD-D50E-DF62-0367-A32F2F41CA3B}"/>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1AD64A2-0609-6300-8955-076DA4CCA28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E9A5D70-3EEC-28D9-9B60-75567C50EEA0}"/>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4130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4B77A-CA04-727E-2D8B-94730F3CD8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165C640-51A3-A03A-68BC-9AEA7A08CB3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94EB50-4814-7D68-FC0F-AD9C29E23D22}"/>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3CF80E-0F16-0993-A99B-8EE76F34C7B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CDA2890-6246-EB50-AEDF-938D861E0184}"/>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022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A72DF-8956-0AD1-7117-09EA36D0E72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247D561-4564-0252-E5AD-0BE7949DE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871F01-8A08-2929-54FB-E9A8785DB2CF}"/>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D45D7F5-F831-C2D1-086E-B69063EC269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4CFDEFD-B673-57FA-625E-E0AF1AD27210}"/>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3197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77447-EA7E-FE79-6C3A-F68B4B5E7DB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F4D8C4-3DED-D5D3-3EDE-E6F75F5B21A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8357F3E-C3FA-4752-6C38-E5AA29A191C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15A8564-578C-66AE-CD86-13C13490A31C}"/>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CFAF5EC-48FF-BABA-3AA0-3FD6E6361F0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6D298EE-A545-5560-FDEB-E93B10690560}"/>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2339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70311-863B-DED8-4BF5-95F125E180A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6607EE0-1A98-39BC-38A7-7512B55EE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6E1A4E7-BDBC-59B7-B782-AF8C7E7B6E6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777AB83-31D2-8C47-F465-F624EA185F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BEDA37C-7CFF-4984-A62A-6ABFCF8AF70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70F0C90-FCED-BE7B-1C66-49D50B70664F}"/>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CB0BB9FE-69D1-BA02-61CC-1739A5E31D80}"/>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2C125014-825E-EF94-9C79-6DF4C7CB3E56}"/>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3278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71487-9967-D018-574F-7794D60B32D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8CEE77A-C8C2-91F7-30B5-6EBDFBD582BB}"/>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1C49621F-0840-F36C-CA92-BB1B0CC8586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9DB5D302-9DC8-851E-6359-909A1B189900}"/>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8781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4F263B-C81B-9EC2-B07D-FC6CCF97767B}"/>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9D642F7-27F5-F271-5B20-471361FD2A02}"/>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A43F7B0C-D189-EC18-6336-2BDB17FA2FF8}"/>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799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6303-B9AF-090E-4A30-C39A3ED5DA2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EAAF5E5-8266-A384-F33F-4340D0C21B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25926-8AA3-5F5B-6BFB-D16919D43E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0A142A-E282-F74D-9BF9-F1421C9E2CD5}"/>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EAA8546-2260-F23B-896B-DA98E71A36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A48DB08-E49E-FECB-61B1-8BA99FC98EE4}"/>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42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49C53-1814-34F9-41E6-C306AAA2998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5DF65CA-9F54-77DB-3293-CF68837A7B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7F6733-9041-C6B4-6538-FA9D455A1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C2D10E-89C2-66CE-0258-E19D841720C2}"/>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36735EF7-2A83-DB76-0E75-1D4322A1823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510D21C-6E56-6CC4-5951-6E06D1D5398E}"/>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3236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38C6-8891-8BE3-B5E1-3BC6DF7593A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2F0C1EF-FBF5-AE23-3C7F-9AB828BD9F0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C1DB01-5BF6-129A-645B-804BD05E8109}"/>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DB3A06D-1336-0D15-9751-38F0728C5C6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C2F09BA-4257-6295-FBC7-347466A36F77}"/>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1008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8958A9-C003-45D2-96B9-F656C4A472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D0EFBE2-C140-8103-6CF6-6054FE8EA3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DD4F8EA-7D1E-DDF3-E026-528EC900F155}"/>
              </a:ext>
            </a:extLst>
          </p:cNvPr>
          <p:cNvSpPr>
            <a:spLocks noGrp="1"/>
          </p:cNvSpPr>
          <p:nvPr>
            <p:ph type="dt" sz="half" idx="10"/>
          </p:nvPr>
        </p:nvSpPr>
        <p:spPr/>
        <p:txBody>
          <a:body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EB9FDC7-25D3-E947-F2B8-99DE45C35D2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85A5BB9-49CA-0DEB-74E5-7441DC75352C}"/>
              </a:ext>
            </a:extLst>
          </p:cNvPr>
          <p:cNvSpPr>
            <a:spLocks noGrp="1"/>
          </p:cNvSpPr>
          <p:nvPr>
            <p:ph type="sldNum" sz="quarter" idx="12"/>
          </p:nvPr>
        </p:nvSpPr>
        <p:spPr/>
        <p:txBody>
          <a:body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8052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EB7B-0E2B-8DA1-D20A-034F634BE1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A40319-6821-E86F-DA3A-6E47AC9F1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0BC05B-0502-CF27-0C99-B7D9C5A0C6EC}"/>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77085238-103E-860B-9D5C-480AD0620F23}"/>
              </a:ext>
            </a:extLst>
          </p:cNvPr>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4A92945B-6E20-1EF0-E3A3-C3F90E523ABB}"/>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439563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2FBC6-8233-6BB7-380F-10CBF425CA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98DF7C-80C0-42D5-4477-CFE706E77B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2EE95-1751-103C-5874-2CD9850CD59A}"/>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A8F02476-3080-9D97-D1DE-91EA95730A18}"/>
              </a:ext>
            </a:extLst>
          </p:cNvPr>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D557F69-AC8F-20D5-2A7C-3966CCBED29C}"/>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1646868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EF88D-2402-F3FD-820E-360CAAE10D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DDA06F-EBD7-189F-078E-F19E80FAC4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74F943-3A20-35EE-7AA4-0F4BAD34F815}"/>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74F4947C-83E8-97F3-9280-CF2150648DC0}"/>
              </a:ext>
            </a:extLst>
          </p:cNvPr>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1660E4E-47D5-3CD6-1034-34FAE4360C2C}"/>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26215035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281CF-9877-4FDC-E2FD-54957D48D8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9C37FF-5D98-6E88-6431-ADAF0A551E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A4550C-9F55-4E20-A769-F241F6CC56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1A9FD2-6929-32D9-DBA5-4B80A7460AEB}"/>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36D1C9E2-C9A2-8AAE-A638-9AD9856B1121}"/>
              </a:ext>
            </a:extLst>
          </p:cNvPr>
          <p:cNvSpPr>
            <a:spLocks noGrp="1"/>
          </p:cNvSpPr>
          <p:nvPr>
            <p:ph type="ftr" sz="quarter" idx="11"/>
          </p:nvPr>
        </p:nvSpPr>
        <p:spPr/>
        <p:txBody>
          <a:bodyPr/>
          <a:lstStyle/>
          <a:p>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8A0335B6-EE83-6540-99FD-5C7CFA4E46A3}"/>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0821112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5876B-032B-0969-A9E3-5C8562343E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6690F2-0296-360D-E225-C9F8CFF880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E9B6CD-693C-083F-A718-B81038E4D8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0AC616-D47F-A482-EA83-28B12B09DD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BE9B85-7E89-511A-1FB4-076BC176F6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1D4B99-A58D-88F0-0817-5505E07BD435}"/>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F878EA24-60BF-A5F8-9C48-D218BDD46018}"/>
              </a:ext>
            </a:extLst>
          </p:cNvPr>
          <p:cNvSpPr>
            <a:spLocks noGrp="1"/>
          </p:cNvSpPr>
          <p:nvPr>
            <p:ph type="ftr" sz="quarter" idx="11"/>
          </p:nvPr>
        </p:nvSpPr>
        <p:spPr/>
        <p:txBody>
          <a:bodyPr/>
          <a:lstStyle/>
          <a:p>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DA98F9F5-DAF6-62C6-4C40-5FF62E71181F}"/>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1322632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FE509-A23A-EDE1-29C9-2097912351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81F0BB-EC9A-64BC-1070-5005B7B4C4CF}"/>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86A6FCC1-101F-1436-16F9-7DB27B0CEE1C}"/>
              </a:ext>
            </a:extLst>
          </p:cNvPr>
          <p:cNvSpPr>
            <a:spLocks noGrp="1"/>
          </p:cNvSpPr>
          <p:nvPr>
            <p:ph type="ftr" sz="quarter" idx="11"/>
          </p:nvPr>
        </p:nvSpPr>
        <p:spPr/>
        <p:txBody>
          <a:bodyPr/>
          <a:lstStyle/>
          <a:p>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8EB64CDE-4088-0C2A-1380-EFC2D7B83265}"/>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5716997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B0F3C5-7AE5-A2EB-D4B5-60FC15E01D5F}"/>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3" name="Footer Placeholder 2">
            <a:extLst>
              <a:ext uri="{FF2B5EF4-FFF2-40B4-BE49-F238E27FC236}">
                <a16:creationId xmlns:a16="http://schemas.microsoft.com/office/drawing/2014/main" id="{BD388A7C-BACA-D3A1-35EB-8F4A652E7463}"/>
              </a:ext>
            </a:extLst>
          </p:cNvPr>
          <p:cNvSpPr>
            <a:spLocks noGrp="1"/>
          </p:cNvSpPr>
          <p:nvPr>
            <p:ph type="ftr" sz="quarter" idx="11"/>
          </p:nvPr>
        </p:nvSpPr>
        <p:spPr/>
        <p:txBody>
          <a:bodyPr/>
          <a:lstStyle/>
          <a:p>
            <a:endParaRPr lang="en-US">
              <a:solidFill>
                <a:prstClr val="black">
                  <a:tint val="82000"/>
                </a:prstClr>
              </a:solidFill>
            </a:endParaRPr>
          </a:p>
        </p:txBody>
      </p:sp>
      <p:sp>
        <p:nvSpPr>
          <p:cNvPr id="4" name="Slide Number Placeholder 3">
            <a:extLst>
              <a:ext uri="{FF2B5EF4-FFF2-40B4-BE49-F238E27FC236}">
                <a16:creationId xmlns:a16="http://schemas.microsoft.com/office/drawing/2014/main" id="{8444929B-C74A-4A61-9725-5B728ABFC89F}"/>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90720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937A3-96FD-9414-0879-F0EDA9F2D9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C61E35-7961-4FB2-CF63-3F88E0579A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FA5677-02D8-F57B-B6B0-111545D772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C9E1C6-809A-7DFC-C351-9281C547ABA8}"/>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195556A-B711-1194-8498-E746CC0E0D5D}"/>
              </a:ext>
            </a:extLst>
          </p:cNvPr>
          <p:cNvSpPr>
            <a:spLocks noGrp="1"/>
          </p:cNvSpPr>
          <p:nvPr>
            <p:ph type="ftr" sz="quarter" idx="11"/>
          </p:nvPr>
        </p:nvSpPr>
        <p:spPr/>
        <p:txBody>
          <a:bodyPr/>
          <a:lstStyle/>
          <a:p>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71AE9F70-557E-86F6-DD13-65EA39658BFD}"/>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1230370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2DD7C-DE7A-70C8-4018-EB11309543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3E4BBF-A424-573F-D4FB-6C7A660FF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C843B6-85BE-0F25-6894-2C28C2D90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85972B-4697-1CD5-3B21-1A6032021B17}"/>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BFDA2A03-372D-A147-F164-FC4B8370F35C}"/>
              </a:ext>
            </a:extLst>
          </p:cNvPr>
          <p:cNvSpPr>
            <a:spLocks noGrp="1"/>
          </p:cNvSpPr>
          <p:nvPr>
            <p:ph type="ftr" sz="quarter" idx="11"/>
          </p:nvPr>
        </p:nvSpPr>
        <p:spPr/>
        <p:txBody>
          <a:bodyPr/>
          <a:lstStyle/>
          <a:p>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D190FCE8-C9F2-7F7B-7B5E-DB2B21EEE593}"/>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24200593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6F028-14C0-649F-3D35-770ABC5DA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5BFDA8-E897-418A-25E1-B0479774B6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D2BC49-68EB-C0FA-D894-B5B398722715}"/>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F67E5184-B91A-F5DC-8B75-CD4D6D86C417}"/>
              </a:ext>
            </a:extLst>
          </p:cNvPr>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A6794095-2A43-3781-667F-22AB2A73205A}"/>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29323567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F9A103-1872-4E51-6519-F496FFE4A6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BEA05E-B692-B25C-9DD1-C7F3D6AC9C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5AC30-F482-6DC0-61BD-DFBBD495FA17}"/>
              </a:ext>
            </a:extLst>
          </p:cNvPr>
          <p:cNvSpPr>
            <a:spLocks noGrp="1"/>
          </p:cNvSpPr>
          <p:nvPr>
            <p:ph type="dt" sz="half" idx="10"/>
          </p:nvPr>
        </p:nvSpPr>
        <p:spPr/>
        <p:txBody>
          <a:body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D1F2F211-A3D6-E7F5-9518-5BA664F9BEA6}"/>
              </a:ext>
            </a:extLst>
          </p:cNvPr>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647D9E42-66CC-C2D7-009A-F1C78FF5D955}"/>
              </a:ext>
            </a:extLst>
          </p:cNvPr>
          <p:cNvSpPr>
            <a:spLocks noGrp="1"/>
          </p:cNvSpPr>
          <p:nvPr>
            <p:ph type="sldNum" sz="quarter" idx="12"/>
          </p:nvPr>
        </p:nvSpPr>
        <p:spPr/>
        <p:txBody>
          <a:body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185754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 /><Relationship Id="rId3" Type="http://schemas.openxmlformats.org/officeDocument/2006/relationships/slideLayout" Target="../slideLayouts/slideLayout25.xml" /><Relationship Id="rId7" Type="http://schemas.openxmlformats.org/officeDocument/2006/relationships/slideLayout" Target="../slideLayouts/slideLayout29.xml" /><Relationship Id="rId12" Type="http://schemas.openxmlformats.org/officeDocument/2006/relationships/theme" Target="../theme/theme3.xml" /><Relationship Id="rId2" Type="http://schemas.openxmlformats.org/officeDocument/2006/relationships/slideLayout" Target="../slideLayouts/slideLayout24.xml" /><Relationship Id="rId1" Type="http://schemas.openxmlformats.org/officeDocument/2006/relationships/slideLayout" Target="../slideLayouts/slideLayout23.xml" /><Relationship Id="rId6" Type="http://schemas.openxmlformats.org/officeDocument/2006/relationships/slideLayout" Target="../slideLayouts/slideLayout28.xml" /><Relationship Id="rId11" Type="http://schemas.openxmlformats.org/officeDocument/2006/relationships/slideLayout" Target="../slideLayouts/slideLayout33.xml" /><Relationship Id="rId5" Type="http://schemas.openxmlformats.org/officeDocument/2006/relationships/slideLayout" Target="../slideLayouts/slideLayout27.xml" /><Relationship Id="rId10" Type="http://schemas.openxmlformats.org/officeDocument/2006/relationships/slideLayout" Target="../slideLayouts/slideLayout32.xml" /><Relationship Id="rId4" Type="http://schemas.openxmlformats.org/officeDocument/2006/relationships/slideLayout" Target="../slideLayouts/slideLayout26.xml" /><Relationship Id="rId9" Type="http://schemas.openxmlformats.org/officeDocument/2006/relationships/slideLayout" Target="../slideLayouts/slideLayout3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316866-41EC-88B4-3618-FA79648729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B7313AC-5DD1-B6B1-3A33-45A912D28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7DF4C84-7097-3695-A310-A2ECB110B3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5DFA91-7CE3-CC4A-A1C6-4674C15168D7}" type="datetimeFigureOut">
              <a:rPr lang="en-US" smtClean="0">
                <a:solidFill>
                  <a:prstClr val="black">
                    <a:tint val="75000"/>
                  </a:prstClr>
                </a:solidFill>
              </a:rPr>
              <a:pPr/>
              <a:t>8/19/2025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075805D-32C7-810C-4692-EB188E6508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7F9F61C-787C-EC4D-670A-7C65FEF966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BFA71F-B4CA-CD45-935E-5E31ABCE34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5165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437017-1365-C36F-A33B-1962C65A2B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E9086-2F0F-5576-3454-D5AB8D7810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A09CF-2E0B-7E8F-8D42-8262B52995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C40F18-26AA-402C-BE03-7E8617A1EF61}" type="datetimeFigureOut">
              <a:rPr lang="en-US" smtClean="0">
                <a:solidFill>
                  <a:prstClr val="black">
                    <a:tint val="82000"/>
                  </a:prstClr>
                </a:solidFill>
              </a:rPr>
              <a:pPr/>
              <a:t>8/19/2025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0978F664-5B3F-0141-CE16-A4AC0CE97B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B1672E20-7250-E8E6-59F1-C8CC55EEB4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7DA9CC-3FA1-4A77-BA43-3DD8A69730D7}"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3252236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hyperlink" Target="https://www.hbs.edu/faculty/Pages/item.aspx?num=53154&amp;utm_source=chatgpt.com" TargetMode="External" /><Relationship Id="rId2" Type="http://schemas.openxmlformats.org/officeDocument/2006/relationships/hyperlink" Target="https://academic.oup.com/jamia/article-abstract/24/6/1142/4091350?utm_source=chatgpt.com" TargetMode="External" /><Relationship Id="rId1" Type="http://schemas.openxmlformats.org/officeDocument/2006/relationships/slideLayout" Target="../slideLayouts/slideLayout2.xml" /><Relationship Id="rId5" Type="http://schemas.openxmlformats.org/officeDocument/2006/relationships/image" Target="../media/image1.png" /><Relationship Id="rId4" Type="http://schemas.openxmlformats.org/officeDocument/2006/relationships/hyperlink" Target="https://time.com/5551296/cardiologist-eric-topol-artificial-intelligence-interview/?utm_source=chatgpt.com" TargetMode="External" /></Relationships>
</file>

<file path=ppt/slides/_rels/slide15.xml.rels><?xml version="1.0" encoding="UTF-8" standalone="yes"?>
<Relationships xmlns="http://schemas.openxmlformats.org/package/2006/relationships"><Relationship Id="rId3" Type="http://schemas.openxmlformats.org/officeDocument/2006/relationships/hyperlink" Target="https://www.researchgate.net/profile/Sweety-Kulandhai-Arokiyasamy/publication/389823510_Understanding_the_Barriers_and_Opportunities_in_Achieving_Seamless_Interoperability_within_Healthcare_Information_Technology_Frameworks/links/67d3babbe62c604a0dd90726/Understanding-the-Barriers-and-Opportunities-in-Achieving-Seamless-Interoperability-within-Healthcare-Information-Technology-Frameworks.pdf?utm_source=chatgpt.com" TargetMode="External" /><Relationship Id="rId2" Type="http://schemas.openxmlformats.org/officeDocument/2006/relationships/hyperlink" Target="https://www.scirp.org/%28S%28czeh4tfqyw2orz553k1w0r45%29%29/reference/referencespapers?referenceid=3577244&amp;utm_source=chatgpt.com" TargetMode="External" /><Relationship Id="rId1" Type="http://schemas.openxmlformats.org/officeDocument/2006/relationships/slideLayout" Target="../slideLayouts/slideLayout2.xml" /><Relationship Id="rId4" Type="http://schemas.openxmlformats.org/officeDocument/2006/relationships/image" Target="../media/image1.png"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2.xml" /></Relationships>
</file>

<file path=ppt/slides/_rels/slide2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3.xml" /></Relationships>
</file>

<file path=ppt/slides/_rels/slide2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3.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q=2018" TargetMode="External" /><Relationship Id="rId2" Type="http://schemas.openxmlformats.org/officeDocument/2006/relationships/hyperlink" Target="https://www.google.com/search?q=2003" TargetMode="Externa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808522"/>
            <a:ext cx="9144000" cy="2701441"/>
          </a:xfrm>
        </p:spPr>
        <p:txBody>
          <a:bodyPr>
            <a:normAutofit fontScale="90000"/>
          </a:bodyPr>
          <a:lstStyle/>
          <a:p>
            <a:r>
              <a:rPr lang="en-IN" sz="2700" b="1" dirty="0">
                <a:latin typeface="Arial" panose="020B0604020202020204" pitchFamily="34" charset="0"/>
                <a:cs typeface="Arial" panose="020B0604020202020204" pitchFamily="34" charset="0"/>
              </a:rPr>
              <a:t> </a:t>
            </a:r>
            <a:br>
              <a:rPr lang="en-US" sz="2700" dirty="0">
                <a:latin typeface="Arial" panose="020B0604020202020204" pitchFamily="34" charset="0"/>
                <a:cs typeface="Arial" panose="020B0604020202020204" pitchFamily="34" charset="0"/>
              </a:rPr>
            </a:br>
            <a:r>
              <a:rPr lang="en-US" sz="2700" dirty="0">
                <a:latin typeface="Arial" panose="020B0604020202020204" pitchFamily="34" charset="0"/>
                <a:cs typeface="Arial" panose="020B0604020202020204" pitchFamily="34" charset="0"/>
              </a:rPr>
              <a:t>      </a:t>
            </a: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r>
              <a:rPr lang="en-US" sz="2700" dirty="0">
                <a:latin typeface="Arial" panose="020B0604020202020204" pitchFamily="34" charset="0"/>
                <a:cs typeface="Arial" panose="020B0604020202020204" pitchFamily="34" charset="0"/>
              </a:rPr>
              <a:t>                   </a:t>
            </a:r>
            <a:r>
              <a:rPr lang="en-IN" sz="2700" b="1" dirty="0">
                <a:latin typeface="Arial" panose="020B0604020202020204" pitchFamily="34" charset="0"/>
                <a:cs typeface="Arial" panose="020B0604020202020204" pitchFamily="34" charset="0"/>
              </a:rPr>
              <a:t> “The Adoption and Impact of Smart Healthcare Technologies on Hospital Administration”</a:t>
            </a:r>
            <a:endParaRPr lang="en-IN" sz="27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endParaRPr lang="en-IN" dirty="0"/>
          </a:p>
          <a:p>
            <a:r>
              <a:rPr lang="en-IN" dirty="0"/>
              <a:t>Faculty Mentor- </a:t>
            </a:r>
            <a:r>
              <a:rPr lang="en-IN" dirty="0" err="1"/>
              <a:t>Dr.</a:t>
            </a:r>
            <a:r>
              <a:rPr lang="en-IN" dirty="0"/>
              <a:t> </a:t>
            </a:r>
            <a:r>
              <a:rPr lang="en-IN" dirty="0" err="1"/>
              <a:t>Archana</a:t>
            </a:r>
            <a:r>
              <a:rPr lang="en-IN" dirty="0"/>
              <a:t> Thakur</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RESULTS</a:t>
            </a: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87"/>
            <a:ext cx="2695903" cy="1268959"/>
          </a:xfrm>
          <a:prstGeom prst="rect">
            <a:avLst/>
          </a:prstGeom>
        </p:spPr>
      </p:pic>
    </p:spTree>
    <p:extLst>
      <p:ext uri="{BB962C8B-B14F-4D97-AF65-F5344CB8AC3E}">
        <p14:creationId xmlns:p14="http://schemas.microsoft.com/office/powerpoint/2010/main" val="218826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4" name="Table 3"/>
          <p:cNvGraphicFramePr>
            <a:graphicFrameLocks noGrp="1"/>
          </p:cNvGraphicFramePr>
          <p:nvPr>
            <p:extLst>
              <p:ext uri="{D42A27DB-BD31-4B8C-83A1-F6EECF244321}">
                <p14:modId xmlns:p14="http://schemas.microsoft.com/office/powerpoint/2010/main" val="1205994342"/>
              </p:ext>
            </p:extLst>
          </p:nvPr>
        </p:nvGraphicFramePr>
        <p:xfrm>
          <a:off x="100584" y="420623"/>
          <a:ext cx="12091416" cy="5377521"/>
        </p:xfrm>
        <a:graphic>
          <a:graphicData uri="http://schemas.openxmlformats.org/drawingml/2006/table">
            <a:tbl>
              <a:tblPr firstRow="1" bandRow="1">
                <a:tableStyleId>{5C22544A-7EE6-4342-B048-85BDC9FD1C3A}</a:tableStyleId>
              </a:tblPr>
              <a:tblGrid>
                <a:gridCol w="5541264">
                  <a:extLst>
                    <a:ext uri="{9D8B030D-6E8A-4147-A177-3AD203B41FA5}">
                      <a16:colId xmlns:a16="http://schemas.microsoft.com/office/drawing/2014/main" val="20000"/>
                    </a:ext>
                  </a:extLst>
                </a:gridCol>
                <a:gridCol w="6550152">
                  <a:extLst>
                    <a:ext uri="{9D8B030D-6E8A-4147-A177-3AD203B41FA5}">
                      <a16:colId xmlns:a16="http://schemas.microsoft.com/office/drawing/2014/main" val="20001"/>
                    </a:ext>
                  </a:extLst>
                </a:gridCol>
              </a:tblGrid>
              <a:tr h="488959">
                <a:tc>
                  <a:txBody>
                    <a:bodyPr/>
                    <a:lstStyle/>
                    <a:p>
                      <a:r>
                        <a:rPr lang="en-US" sz="1600" dirty="0"/>
                        <a:t>TYPES OF SMART TECHNOLOGIES</a:t>
                      </a:r>
                    </a:p>
                  </a:txBody>
                  <a:tcPr/>
                </a:tc>
                <a:tc>
                  <a:txBody>
                    <a:bodyPr/>
                    <a:lstStyle/>
                    <a:p>
                      <a:endParaRPr lang="en-US" sz="1600"/>
                    </a:p>
                  </a:txBody>
                  <a:tcPr/>
                </a:tc>
                <a:extLst>
                  <a:ext uri="{0D108BD9-81ED-4DB2-BD59-A6C34878D82A}">
                    <a16:rowId xmlns:a16="http://schemas.microsoft.com/office/drawing/2014/main" val="10000"/>
                  </a:ext>
                </a:extLst>
              </a:tr>
              <a:tr h="949426">
                <a:tc>
                  <a:txBody>
                    <a:bodyPr/>
                    <a:lstStyle/>
                    <a:p>
                      <a:r>
                        <a:rPr lang="en-US" sz="1600" dirty="0"/>
                        <a:t>Electronic Medical Records</a:t>
                      </a:r>
                    </a:p>
                  </a:txBody>
                  <a:tcPr/>
                </a:tc>
                <a:tc>
                  <a:txBody>
                    <a:bodyPr/>
                    <a:lstStyle/>
                    <a:p>
                      <a:r>
                        <a:rPr lang="en-US" sz="1600" dirty="0"/>
                        <a:t>These systems are widely discussed, often in relation to their implementation, usability, and impact on workflow and patient data.</a:t>
                      </a:r>
                    </a:p>
                  </a:txBody>
                  <a:tcPr/>
                </a:tc>
                <a:extLst>
                  <a:ext uri="{0D108BD9-81ED-4DB2-BD59-A6C34878D82A}">
                    <a16:rowId xmlns:a16="http://schemas.microsoft.com/office/drawing/2014/main" val="10001"/>
                  </a:ext>
                </a:extLst>
              </a:tr>
              <a:tr h="949426">
                <a:tc>
                  <a:txBody>
                    <a:bodyPr/>
                    <a:lstStyle/>
                    <a:p>
                      <a:r>
                        <a:rPr lang="en-US" sz="1600" dirty="0"/>
                        <a:t>Internet of Medical Things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the use of connected devices for monitoring, smart hospital architectures, and efficiency gains.</a:t>
                      </a:r>
                    </a:p>
                    <a:p>
                      <a:endParaRPr lang="en-US" sz="1600" dirty="0"/>
                    </a:p>
                  </a:txBody>
                  <a:tcPr/>
                </a:tc>
                <a:extLst>
                  <a:ext uri="{0D108BD9-81ED-4DB2-BD59-A6C34878D82A}">
                    <a16:rowId xmlns:a16="http://schemas.microsoft.com/office/drawing/2014/main" val="10002"/>
                  </a:ext>
                </a:extLst>
              </a:tr>
              <a:tr h="664599">
                <a:tc>
                  <a:txBody>
                    <a:bodyPr/>
                    <a:lstStyle/>
                    <a:p>
                      <a:r>
                        <a:rPr lang="en-US" sz="1600" dirty="0"/>
                        <a:t>Telemedicine</a:t>
                      </a:r>
                    </a:p>
                  </a:txBody>
                  <a:tcPr/>
                </a:tc>
                <a:tc>
                  <a:txBody>
                    <a:bodyPr/>
                    <a:lstStyle/>
                    <a:p>
                      <a:r>
                        <a:rPr lang="en-US" sz="1600" dirty="0"/>
                        <a:t>A significant number of studies focus on the adoption, impact, and acceptance of remote healthcare delivery</a:t>
                      </a:r>
                    </a:p>
                  </a:txBody>
                  <a:tcPr/>
                </a:tc>
                <a:extLst>
                  <a:ext uri="{0D108BD9-81ED-4DB2-BD59-A6C34878D82A}">
                    <a16:rowId xmlns:a16="http://schemas.microsoft.com/office/drawing/2014/main" val="10003"/>
                  </a:ext>
                </a:extLst>
              </a:tr>
              <a:tr h="664599">
                <a:tc>
                  <a:txBody>
                    <a:bodyPr/>
                    <a:lstStyle/>
                    <a:p>
                      <a:r>
                        <a:rPr lang="en-US" sz="1600" dirty="0"/>
                        <a:t>Hospital Information System</a:t>
                      </a:r>
                    </a:p>
                  </a:txBody>
                  <a:tcPr/>
                </a:tc>
                <a:tc>
                  <a:txBody>
                    <a:bodyPr/>
                    <a:lstStyle/>
                    <a:p>
                      <a:r>
                        <a:rPr lang="en-US" sz="1600" dirty="0"/>
                        <a:t>Discussions include the implementation and cost-benefit analysis of overarching hospital IT systems.</a:t>
                      </a:r>
                    </a:p>
                  </a:txBody>
                  <a:tcPr/>
                </a:tc>
                <a:extLst>
                  <a:ext uri="{0D108BD9-81ED-4DB2-BD59-A6C34878D82A}">
                    <a16:rowId xmlns:a16="http://schemas.microsoft.com/office/drawing/2014/main" val="10004"/>
                  </a:ext>
                </a:extLst>
              </a:tr>
              <a:tr h="664599">
                <a:tc>
                  <a:txBody>
                    <a:bodyPr/>
                    <a:lstStyle/>
                    <a:p>
                      <a:r>
                        <a:rPr lang="en-US" sz="1600" dirty="0"/>
                        <a:t>Health</a:t>
                      </a:r>
                      <a:r>
                        <a:rPr lang="en-US" sz="1600" baseline="0" dirty="0"/>
                        <a:t> Information Technology</a:t>
                      </a:r>
                      <a:endParaRPr lang="en-US" sz="1600" dirty="0"/>
                    </a:p>
                  </a:txBody>
                  <a:tcPr/>
                </a:tc>
                <a:tc>
                  <a:txBody>
                    <a:bodyPr/>
                    <a:lstStyle/>
                    <a:p>
                      <a:r>
                        <a:rPr lang="en-US" sz="1600" dirty="0"/>
                        <a:t>refers to the broader application of IT in healthcare, often in discussions about its benefits and transformative potential</a:t>
                      </a:r>
                    </a:p>
                  </a:txBody>
                  <a:tcPr/>
                </a:tc>
                <a:extLst>
                  <a:ext uri="{0D108BD9-81ED-4DB2-BD59-A6C34878D82A}">
                    <a16:rowId xmlns:a16="http://schemas.microsoft.com/office/drawing/2014/main" val="10005"/>
                  </a:ext>
                </a:extLst>
              </a:tr>
              <a:tr h="995913">
                <a:tc>
                  <a:txBody>
                    <a:bodyPr/>
                    <a:lstStyle/>
                    <a:p>
                      <a:r>
                        <a:rPr lang="en-US" sz="1600" dirty="0"/>
                        <a:t>Artificial Intelligence</a:t>
                      </a:r>
                      <a:r>
                        <a:rPr lang="en-US" sz="1600" baseline="0" dirty="0"/>
                        <a:t> and Machine Learning</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Papers explore AI's role in areas like patient triage, bed management, predicting patient outcomes, and general applications in healthcare. </a:t>
                      </a:r>
                    </a:p>
                    <a:p>
                      <a:endParaRPr lang="en-US" sz="1600"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822960" y="5798145"/>
            <a:ext cx="10643616" cy="861774"/>
          </a:xfrm>
          <a:prstGeom prst="rect">
            <a:avLst/>
          </a:prstGeom>
          <a:noFill/>
        </p:spPr>
        <p:txBody>
          <a:bodyPr wrap="square" rtlCol="0">
            <a:spAutoFit/>
          </a:bodyPr>
          <a:lstStyle/>
          <a:p>
            <a:r>
              <a:rPr lang="en-US" sz="1600" dirty="0"/>
              <a:t>N= 48 studies discuss a wide range of digital technologies being implemented or researched within healthcare, particularly in hospital settings.</a:t>
            </a:r>
          </a:p>
          <a:p>
            <a:endParaRPr lang="en-US" dirty="0"/>
          </a:p>
        </p:txBody>
      </p:sp>
    </p:spTree>
    <p:extLst>
      <p:ext uri="{BB962C8B-B14F-4D97-AF65-F5344CB8AC3E}">
        <p14:creationId xmlns:p14="http://schemas.microsoft.com/office/powerpoint/2010/main" val="1286826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5" name="Table 4"/>
          <p:cNvGraphicFramePr>
            <a:graphicFrameLocks noGrp="1"/>
          </p:cNvGraphicFramePr>
          <p:nvPr>
            <p:extLst>
              <p:ext uri="{D42A27DB-BD31-4B8C-83A1-F6EECF244321}">
                <p14:modId xmlns:p14="http://schemas.microsoft.com/office/powerpoint/2010/main" val="2172057287"/>
              </p:ext>
            </p:extLst>
          </p:nvPr>
        </p:nvGraphicFramePr>
        <p:xfrm>
          <a:off x="0" y="241907"/>
          <a:ext cx="12192000" cy="5240170"/>
        </p:xfrm>
        <a:graphic>
          <a:graphicData uri="http://schemas.openxmlformats.org/drawingml/2006/table">
            <a:tbl>
              <a:tblPr firstRow="1" bandRow="1">
                <a:tableStyleId>{5C22544A-7EE6-4342-B048-85BDC9FD1C3A}</a:tableStyleId>
              </a:tblPr>
              <a:tblGrid>
                <a:gridCol w="4926278">
                  <a:extLst>
                    <a:ext uri="{9D8B030D-6E8A-4147-A177-3AD203B41FA5}">
                      <a16:colId xmlns:a16="http://schemas.microsoft.com/office/drawing/2014/main" val="20000"/>
                    </a:ext>
                  </a:extLst>
                </a:gridCol>
                <a:gridCol w="7265722">
                  <a:extLst>
                    <a:ext uri="{9D8B030D-6E8A-4147-A177-3AD203B41FA5}">
                      <a16:colId xmlns:a16="http://schemas.microsoft.com/office/drawing/2014/main" val="20001"/>
                    </a:ext>
                  </a:extLst>
                </a:gridCol>
              </a:tblGrid>
              <a:tr h="430014">
                <a:tc>
                  <a:txBody>
                    <a:bodyPr/>
                    <a:lstStyle/>
                    <a:p>
                      <a:pPr marL="0" indent="0">
                        <a:buFontTx/>
                        <a:buNone/>
                      </a:pPr>
                      <a:r>
                        <a:rPr lang="en-US" dirty="0"/>
                        <a:t>IMPACT</a:t>
                      </a:r>
                      <a:r>
                        <a:rPr lang="en-US" baseline="0" dirty="0"/>
                        <a:t> ON HOSPITAL OPERATIONS</a:t>
                      </a:r>
                      <a:endParaRPr lang="en-US" dirty="0"/>
                    </a:p>
                  </a:txBody>
                  <a:tcPr/>
                </a:tc>
                <a:tc>
                  <a:txBody>
                    <a:bodyPr/>
                    <a:lstStyle/>
                    <a:p>
                      <a:endParaRPr lang="en-US"/>
                    </a:p>
                  </a:txBody>
                  <a:tcPr/>
                </a:tc>
                <a:extLst>
                  <a:ext uri="{0D108BD9-81ED-4DB2-BD59-A6C34878D82A}">
                    <a16:rowId xmlns:a16="http://schemas.microsoft.com/office/drawing/2014/main" val="10000"/>
                  </a:ext>
                </a:extLst>
              </a:tr>
              <a:tr h="872551">
                <a:tc>
                  <a:txBody>
                    <a:bodyPr/>
                    <a:lstStyle/>
                    <a:p>
                      <a:pPr marL="0" indent="0">
                        <a:buFontTx/>
                        <a:buNone/>
                      </a:pPr>
                      <a:r>
                        <a:rPr lang="en-US" sz="1800" dirty="0"/>
                        <a:t>Improved Efficiency and Operational Outcomes</a:t>
                      </a:r>
                      <a:endParaRPr lang="en-US" dirty="0"/>
                    </a:p>
                  </a:txBody>
                  <a:tcPr/>
                </a:tc>
                <a:tc>
                  <a:txBody>
                    <a:bodyPr/>
                    <a:lstStyle/>
                    <a:p>
                      <a:r>
                        <a:rPr lang="en-US" sz="1800" dirty="0"/>
                        <a:t>papers focus on how digital tools lead to better performance, streamlined processes, reduced costs (e.g., through cost-benefit analysis), and enhanced operational efficiency. </a:t>
                      </a:r>
                      <a:endParaRPr lang="en-US" dirty="0"/>
                    </a:p>
                  </a:txBody>
                  <a:tcPr/>
                </a:tc>
                <a:extLst>
                  <a:ext uri="{0D108BD9-81ED-4DB2-BD59-A6C34878D82A}">
                    <a16:rowId xmlns:a16="http://schemas.microsoft.com/office/drawing/2014/main" val="10001"/>
                  </a:ext>
                </a:extLst>
              </a:tr>
              <a:tr h="657181">
                <a:tc>
                  <a:txBody>
                    <a:bodyPr/>
                    <a:lstStyle/>
                    <a:p>
                      <a:pPr marL="0" indent="0">
                        <a:buFontTx/>
                        <a:buNone/>
                      </a:pPr>
                      <a:r>
                        <a:rPr lang="en-US" sz="1800" dirty="0"/>
                        <a:t>Enhanced Patient Safety and Quality</a:t>
                      </a:r>
                      <a:endParaRPr lang="en-US" dirty="0"/>
                    </a:p>
                  </a:txBody>
                  <a:tcPr/>
                </a:tc>
                <a:tc>
                  <a:txBody>
                    <a:bodyPr/>
                    <a:lstStyle/>
                    <a:p>
                      <a:r>
                        <a:rPr lang="en-US" sz="1800" dirty="0"/>
                        <a:t>Digital transformation is frequently linked to improvements in patient safety, quality of care, and error reduction.</a:t>
                      </a:r>
                    </a:p>
                  </a:txBody>
                  <a:tcPr/>
                </a:tc>
                <a:extLst>
                  <a:ext uri="{0D108BD9-81ED-4DB2-BD59-A6C34878D82A}">
                    <a16:rowId xmlns:a16="http://schemas.microsoft.com/office/drawing/2014/main" val="10002"/>
                  </a:ext>
                </a:extLst>
              </a:tr>
              <a:tr h="872551">
                <a:tc>
                  <a:txBody>
                    <a:bodyPr/>
                    <a:lstStyle/>
                    <a:p>
                      <a:pPr marL="0" indent="0">
                        <a:buFontTx/>
                        <a:buNone/>
                      </a:pPr>
                      <a:r>
                        <a:rPr lang="en-US" sz="1800" dirty="0"/>
                        <a:t>Better Data Management and Insights</a:t>
                      </a:r>
                      <a:endParaRPr lang="en-US" dirty="0"/>
                    </a:p>
                  </a:txBody>
                  <a:tcPr/>
                </a:tc>
                <a:tc>
                  <a:txBody>
                    <a:bodyPr/>
                    <a:lstStyle/>
                    <a:p>
                      <a:r>
                        <a:rPr lang="en-US" sz="1800" dirty="0"/>
                        <a:t>Technologies like Big Data and AI contribute to improved information management, predictive capabilities, and deeper insights into patient data and hospital resources (e.g., demand forecasting, predictive maintenance.)</a:t>
                      </a:r>
                      <a:endParaRPr lang="en-US" dirty="0"/>
                    </a:p>
                  </a:txBody>
                  <a:tcPr/>
                </a:tc>
                <a:extLst>
                  <a:ext uri="{0D108BD9-81ED-4DB2-BD59-A6C34878D82A}">
                    <a16:rowId xmlns:a16="http://schemas.microsoft.com/office/drawing/2014/main" val="10003"/>
                  </a:ext>
                </a:extLst>
              </a:tr>
              <a:tr h="638525">
                <a:tc>
                  <a:txBody>
                    <a:bodyPr/>
                    <a:lstStyle/>
                    <a:p>
                      <a:pPr marL="0" indent="0">
                        <a:buFontTx/>
                        <a:buNone/>
                      </a:pPr>
                      <a:r>
                        <a:rPr lang="en-US" sz="1800" dirty="0"/>
                        <a:t>Improved Patient Experience and Service</a:t>
                      </a:r>
                      <a:endParaRPr lang="en-US" dirty="0"/>
                    </a:p>
                  </a:txBody>
                  <a:tcPr/>
                </a:tc>
                <a:tc>
                  <a:txBody>
                    <a:bodyPr/>
                    <a:lstStyle/>
                    <a:p>
                      <a:r>
                        <a:rPr lang="en-US" sz="1800" dirty="0"/>
                        <a:t>This includes advancements in customer service, personalized marketing, and patient engagement through platforms like patient portals</a:t>
                      </a:r>
                      <a:endParaRPr lang="en-US" dirty="0"/>
                    </a:p>
                  </a:txBody>
                  <a:tcPr/>
                </a:tc>
                <a:extLst>
                  <a:ext uri="{0D108BD9-81ED-4DB2-BD59-A6C34878D82A}">
                    <a16:rowId xmlns:a16="http://schemas.microsoft.com/office/drawing/2014/main" val="10004"/>
                  </a:ext>
                </a:extLst>
              </a:tr>
              <a:tr h="610786">
                <a:tc>
                  <a:txBody>
                    <a:bodyPr/>
                    <a:lstStyle/>
                    <a:p>
                      <a:pPr marL="0" indent="0">
                        <a:buFontTx/>
                        <a:buNone/>
                      </a:pPr>
                      <a:r>
                        <a:rPr lang="en-US" sz="1800" dirty="0"/>
                        <a:t>Digital Transformation and Innovation</a:t>
                      </a:r>
                      <a:endParaRPr lang="en-US" dirty="0"/>
                    </a:p>
                  </a:txBody>
                  <a:tcPr/>
                </a:tc>
                <a:tc>
                  <a:txBody>
                    <a:bodyPr/>
                    <a:lstStyle/>
                    <a:p>
                      <a:r>
                        <a:rPr lang="en-US" sz="1800" dirty="0"/>
                        <a:t>The overarching digital transformation of healthcare, the diffusion of innovation, and the maturity of digital adoption</a:t>
                      </a:r>
                      <a:endParaRPr lang="en-US" dirty="0"/>
                    </a:p>
                  </a:txBody>
                  <a:tcPr/>
                </a:tc>
                <a:extLst>
                  <a:ext uri="{0D108BD9-81ED-4DB2-BD59-A6C34878D82A}">
                    <a16:rowId xmlns:a16="http://schemas.microsoft.com/office/drawing/2014/main" val="10005"/>
                  </a:ext>
                </a:extLst>
              </a:tr>
              <a:tr h="1044015">
                <a:tc>
                  <a:txBody>
                    <a:bodyPr/>
                    <a:lstStyle/>
                    <a:p>
                      <a:pPr marL="0" indent="0">
                        <a:buFontTx/>
                        <a:buNone/>
                      </a:pPr>
                      <a:r>
                        <a:rPr lang="en-US" sz="1800" dirty="0"/>
                        <a:t>Increased Transparency and Security</a:t>
                      </a:r>
                      <a:endParaRPr lang="en-US" dirty="0"/>
                    </a:p>
                  </a:txBody>
                  <a:tcPr/>
                </a:tc>
                <a:tc>
                  <a:txBody>
                    <a:bodyPr/>
                    <a:lstStyle/>
                    <a:p>
                      <a:r>
                        <a:rPr lang="en-US" sz="1800" dirty="0" err="1"/>
                        <a:t>Blockchain</a:t>
                      </a:r>
                      <a:r>
                        <a:rPr lang="en-US" sz="1800" dirty="0"/>
                        <a:t>, for instance, is noted for its potential to enhance supply chain transparency and overall security in health information management.</a:t>
                      </a:r>
                    </a:p>
                    <a:p>
                      <a:endParaRPr lang="en-US" sz="1800" dirty="0"/>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403860" y="5710019"/>
            <a:ext cx="11384280" cy="646331"/>
          </a:xfrm>
          <a:prstGeom prst="rect">
            <a:avLst/>
          </a:prstGeom>
          <a:noFill/>
        </p:spPr>
        <p:txBody>
          <a:bodyPr wrap="square" rtlCol="0">
            <a:spAutoFit/>
          </a:bodyPr>
          <a:lstStyle/>
          <a:p>
            <a:r>
              <a:rPr lang="en-US" dirty="0"/>
              <a:t>N = 20: papers focus on how digital tools lead to better performance, streamlined processes, reduced costs (e.g., through cost-benefit analysis), and enhanced operational efficiency. </a:t>
            </a:r>
          </a:p>
        </p:txBody>
      </p:sp>
    </p:spTree>
    <p:extLst>
      <p:ext uri="{BB962C8B-B14F-4D97-AF65-F5344CB8AC3E}">
        <p14:creationId xmlns:p14="http://schemas.microsoft.com/office/powerpoint/2010/main" val="3118318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4" name="Table 3"/>
          <p:cNvGraphicFramePr>
            <a:graphicFrameLocks noGrp="1"/>
          </p:cNvGraphicFramePr>
          <p:nvPr>
            <p:extLst>
              <p:ext uri="{D42A27DB-BD31-4B8C-83A1-F6EECF244321}">
                <p14:modId xmlns:p14="http://schemas.microsoft.com/office/powerpoint/2010/main" val="2069519344"/>
              </p:ext>
            </p:extLst>
          </p:nvPr>
        </p:nvGraphicFramePr>
        <p:xfrm>
          <a:off x="0" y="201167"/>
          <a:ext cx="12192000" cy="5660137"/>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443901">
                <a:tc>
                  <a:txBody>
                    <a:bodyPr/>
                    <a:lstStyle/>
                    <a:p>
                      <a:r>
                        <a:rPr lang="en-US" dirty="0"/>
                        <a:t>BARRIERS</a:t>
                      </a:r>
                      <a:r>
                        <a:rPr lang="en-US" baseline="0" dirty="0"/>
                        <a:t> AND CHALLENGES</a:t>
                      </a:r>
                      <a:endParaRPr lang="en-US" dirty="0"/>
                    </a:p>
                  </a:txBody>
                  <a:tcPr/>
                </a:tc>
                <a:tc>
                  <a:txBody>
                    <a:bodyPr/>
                    <a:lstStyle/>
                    <a:p>
                      <a:endParaRPr lang="en-US"/>
                    </a:p>
                  </a:txBody>
                  <a:tcPr/>
                </a:tc>
                <a:extLst>
                  <a:ext uri="{0D108BD9-81ED-4DB2-BD59-A6C34878D82A}">
                    <a16:rowId xmlns:a16="http://schemas.microsoft.com/office/drawing/2014/main" val="10000"/>
                  </a:ext>
                </a:extLst>
              </a:tr>
              <a:tr h="957293">
                <a:tc>
                  <a:txBody>
                    <a:bodyPr/>
                    <a:lstStyle/>
                    <a:p>
                      <a:r>
                        <a:rPr lang="en-US" sz="1800" dirty="0"/>
                        <a:t>Interoperability</a:t>
                      </a:r>
                      <a:endParaRPr lang="en-US" dirty="0"/>
                    </a:p>
                  </a:txBody>
                  <a:tcPr/>
                </a:tc>
                <a:tc>
                  <a:txBody>
                    <a:bodyPr/>
                    <a:lstStyle/>
                    <a:p>
                      <a:r>
                        <a:rPr lang="en-US" sz="1800" dirty="0"/>
                        <a:t>The lack of seamless data exchange between different systems and platforms, often referred to as interoperability issues or barriers, is a major hurdle</a:t>
                      </a:r>
                      <a:endParaRPr lang="en-US" dirty="0"/>
                    </a:p>
                  </a:txBody>
                  <a:tcPr/>
                </a:tc>
                <a:extLst>
                  <a:ext uri="{0D108BD9-81ED-4DB2-BD59-A6C34878D82A}">
                    <a16:rowId xmlns:a16="http://schemas.microsoft.com/office/drawing/2014/main" val="10001"/>
                  </a:ext>
                </a:extLst>
              </a:tr>
              <a:tr h="957293">
                <a:tc>
                  <a:txBody>
                    <a:bodyPr/>
                    <a:lstStyle/>
                    <a:p>
                      <a:r>
                        <a:rPr lang="en-US" sz="1800" dirty="0"/>
                        <a:t>Human Factors and Resistance</a:t>
                      </a:r>
                      <a:endParaRPr lang="en-US" dirty="0"/>
                    </a:p>
                  </a:txBody>
                  <a:tcPr/>
                </a:tc>
                <a:tc>
                  <a:txBody>
                    <a:bodyPr/>
                    <a:lstStyle/>
                    <a:p>
                      <a:r>
                        <a:rPr lang="en-US" sz="1800" dirty="0"/>
                        <a:t>Clinician burnout due to increased workload from EHR systems, and general resistance to change from staff, are frequently cited challenges.</a:t>
                      </a:r>
                    </a:p>
                  </a:txBody>
                  <a:tcPr/>
                </a:tc>
                <a:extLst>
                  <a:ext uri="{0D108BD9-81ED-4DB2-BD59-A6C34878D82A}">
                    <a16:rowId xmlns:a16="http://schemas.microsoft.com/office/drawing/2014/main" val="10002"/>
                  </a:ext>
                </a:extLst>
              </a:tr>
              <a:tr h="957293">
                <a:tc>
                  <a:txBody>
                    <a:bodyPr/>
                    <a:lstStyle/>
                    <a:p>
                      <a:r>
                        <a:rPr lang="en-US" sz="1800" dirty="0"/>
                        <a:t>Financial and Resource Constraints</a:t>
                      </a:r>
                      <a:endParaRPr lang="en-US" dirty="0"/>
                    </a:p>
                  </a:txBody>
                  <a:tcPr/>
                </a:tc>
                <a:tc>
                  <a:txBody>
                    <a:bodyPr/>
                    <a:lstStyle/>
                    <a:p>
                      <a:r>
                        <a:rPr lang="en-US" sz="1800" dirty="0"/>
                        <a:t>High costs of investment, financing challenges, and high computational costs for advanced technologies (like AI) are significant barrier.</a:t>
                      </a:r>
                      <a:endParaRPr lang="en-US" dirty="0"/>
                    </a:p>
                  </a:txBody>
                  <a:tcPr/>
                </a:tc>
                <a:extLst>
                  <a:ext uri="{0D108BD9-81ED-4DB2-BD59-A6C34878D82A}">
                    <a16:rowId xmlns:a16="http://schemas.microsoft.com/office/drawing/2014/main" val="10003"/>
                  </a:ext>
                </a:extLst>
              </a:tr>
              <a:tr h="957293">
                <a:tc>
                  <a:txBody>
                    <a:bodyPr/>
                    <a:lstStyle/>
                    <a:p>
                      <a:r>
                        <a:rPr lang="en-US" sz="1800" dirty="0"/>
                        <a:t>Ethical and Regulatory Concerns</a:t>
                      </a:r>
                      <a:endParaRPr lang="en-US" dirty="0"/>
                    </a:p>
                  </a:txBody>
                  <a:tcPr/>
                </a:tc>
                <a:tc>
                  <a:txBody>
                    <a:bodyPr/>
                    <a:lstStyle/>
                    <a:p>
                      <a:r>
                        <a:rPr lang="en-US" sz="1800" dirty="0"/>
                        <a:t>Ethical concerns related to AI (e.g., algorithmic bias) and broader digital health ethics and governance challenges are discussed, along with regulatory uncertainty.</a:t>
                      </a:r>
                      <a:endParaRPr lang="en-US" dirty="0"/>
                    </a:p>
                  </a:txBody>
                  <a:tcPr/>
                </a:tc>
                <a:extLst>
                  <a:ext uri="{0D108BD9-81ED-4DB2-BD59-A6C34878D82A}">
                    <a16:rowId xmlns:a16="http://schemas.microsoft.com/office/drawing/2014/main" val="10004"/>
                  </a:ext>
                </a:extLst>
              </a:tr>
              <a:tr h="670105">
                <a:tc>
                  <a:txBody>
                    <a:bodyPr/>
                    <a:lstStyle/>
                    <a:p>
                      <a:r>
                        <a:rPr lang="en-US" sz="1800" dirty="0"/>
                        <a:t>Implementation and Management Difficulties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Issues like scalability, standardization issues, process complexity, integration challenges.</a:t>
                      </a:r>
                      <a:endParaRPr lang="en-US" dirty="0"/>
                    </a:p>
                  </a:txBody>
                  <a:tcPr/>
                </a:tc>
                <a:extLst>
                  <a:ext uri="{0D108BD9-81ED-4DB2-BD59-A6C34878D82A}">
                    <a16:rowId xmlns:a16="http://schemas.microsoft.com/office/drawing/2014/main" val="10005"/>
                  </a:ext>
                </a:extLst>
              </a:tr>
              <a:tr h="716959">
                <a:tc>
                  <a:txBody>
                    <a:bodyPr/>
                    <a:lstStyle/>
                    <a:p>
                      <a:r>
                        <a:rPr lang="en-US" sz="1800" dirty="0"/>
                        <a:t>Non-Adoption and Abandonment</a:t>
                      </a:r>
                      <a:endParaRPr lang="en-US" dirty="0"/>
                    </a:p>
                  </a:txBody>
                  <a:tcPr/>
                </a:tc>
                <a:tc>
                  <a:txBody>
                    <a:bodyPr/>
                    <a:lstStyle/>
                    <a:p>
                      <a:r>
                        <a:rPr lang="en-US" sz="1800" dirty="0"/>
                        <a:t>Issue</a:t>
                      </a:r>
                      <a:r>
                        <a:rPr lang="en-US" sz="1800" baseline="0" dirty="0"/>
                        <a:t> </a:t>
                      </a:r>
                      <a:r>
                        <a:rPr lang="en-US" sz="1800" dirty="0"/>
                        <a:t>of digital health technologies not being adopted or being abandoned post-implementation</a:t>
                      </a:r>
                      <a:endParaRPr lang="en-US"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265176" y="5861304"/>
            <a:ext cx="10698480" cy="646331"/>
          </a:xfrm>
          <a:prstGeom prst="rect">
            <a:avLst/>
          </a:prstGeom>
          <a:noFill/>
        </p:spPr>
        <p:txBody>
          <a:bodyPr wrap="square" rtlCol="0">
            <a:spAutoFit/>
          </a:bodyPr>
          <a:lstStyle/>
          <a:p>
            <a:r>
              <a:rPr lang="en-US" dirty="0"/>
              <a:t> N = 10:  studies also identify significant barriers and challenges to the successful implementation of digital technologies in hospitals</a:t>
            </a:r>
          </a:p>
        </p:txBody>
      </p:sp>
    </p:spTree>
    <p:extLst>
      <p:ext uri="{BB962C8B-B14F-4D97-AF65-F5344CB8AC3E}">
        <p14:creationId xmlns:p14="http://schemas.microsoft.com/office/powerpoint/2010/main" val="2505728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                          DISCUSSION</a:t>
            </a:r>
          </a:p>
        </p:txBody>
      </p:sp>
      <p:sp>
        <p:nvSpPr>
          <p:cNvPr id="2" name="Footer Placeholder 1"/>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14</a:t>
            </a:fld>
            <a:endParaRPr lang="en-IN"/>
          </a:p>
        </p:txBody>
      </p:sp>
      <p:sp>
        <p:nvSpPr>
          <p:cNvPr id="6" name="Rectangle 1"/>
          <p:cNvSpPr>
            <a:spLocks noGrp="1" noChangeArrowheads="1"/>
          </p:cNvSpPr>
          <p:nvPr>
            <p:ph idx="1"/>
          </p:nvPr>
        </p:nvSpPr>
        <p:spPr bwMode="auto">
          <a:xfrm>
            <a:off x="838200" y="1785303"/>
            <a:ext cx="10754710"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1</a:t>
            </a: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EHR/HIS Adoption</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The</a:t>
            </a:r>
            <a:r>
              <a:rPr kumimoji="0" lang="en-US" altLang="en-US" sz="1800" b="0" i="0" u="none" strike="noStrike" cap="none" normalizeH="0" dirty="0">
                <a:ln>
                  <a:noFill/>
                </a:ln>
                <a:solidFill>
                  <a:schemeClr val="tx1"/>
                </a:solidFill>
                <a:effectLst/>
                <a:latin typeface="Calibri" panose="020F0502020204030204" pitchFamily="34" charset="0"/>
                <a:cs typeface="Calibri" panose="020F0502020204030204" pitchFamily="34" charset="0"/>
              </a:rPr>
              <a:t> study confirms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that implementing EMRs and HIS significantly improved care coordination and streamlined workflows. Consistent with Adler‑Milstein &amp; </a:t>
            </a:r>
            <a:r>
              <a:rPr kumimoji="0" lang="en-US" altLang="en-US"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Jha</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(2017, USA), who found that EHR maturity enhances coordination but remains limited by interoperability gaps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2"/>
              </a:rPr>
              <a:t>scholar.google.com+10academic.oup.com+10healthaffairs.org+10</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3"/>
              </a:rPr>
              <a:t>med.stanford.edu+9hbs.edu+9researchgate.net+9</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AI in Administration</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AI tools in scheduling, billing, and diagnostics boosted efficiency in your study. This aligns with </a:t>
            </a:r>
            <a:r>
              <a:rPr kumimoji="0" lang="en-US" altLang="en-US"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Topol</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(2019), who reported similar administrative gains but cautioned about privacy issues, algorithmic bias, and potential erosion of clinician–patient interactions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4"/>
              </a:rPr>
              <a:t>ijisrt.com+8time.com+8mckinsey.com+8</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3. Cost &amp; ROI in LMICs</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lang="en-US" altLang="en-US" sz="1800" dirty="0">
                <a:latin typeface="Calibri" panose="020F0502020204030204" pitchFamily="34" charset="0"/>
                <a:cs typeface="Calibri" panose="020F0502020204030204" pitchFamily="34" charset="0"/>
              </a:rPr>
              <a:t>study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highlighted cost barriers and uncertain ROI—echoing Gopal et al. (2019, India), where high initial costs delayed adoption. In contrast, high-income contexts often show payback within 6–12 months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p:txBody>
      </p:sp>
      <p:pic>
        <p:nvPicPr>
          <p:cNvPr id="7" name="Picture 6">
            <a:extLst>
              <a:ext uri="{FF2B5EF4-FFF2-40B4-BE49-F238E27FC236}">
                <a16:creationId xmlns:a16="http://schemas.microsoft.com/office/drawing/2014/main" id="{CC7E35C9-8D50-F7CA-E6F1-C10B29E0AE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7787"/>
            <a:ext cx="2695903" cy="1268959"/>
          </a:xfrm>
          <a:prstGeom prst="rect">
            <a:avLst/>
          </a:prstGeom>
        </p:spPr>
      </p:pic>
    </p:spTree>
    <p:extLst>
      <p:ext uri="{BB962C8B-B14F-4D97-AF65-F5344CB8AC3E}">
        <p14:creationId xmlns:p14="http://schemas.microsoft.com/office/powerpoint/2010/main" val="1203718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You are not allowed to add slides to this presentation</a:t>
            </a:r>
            <a:endParaRPr lang="en-IN" dirty="0"/>
          </a:p>
        </p:txBody>
      </p:sp>
      <p:sp>
        <p:nvSpPr>
          <p:cNvPr id="3" name="Slide Number Placeholder 2"/>
          <p:cNvSpPr>
            <a:spLocks noGrp="1"/>
          </p:cNvSpPr>
          <p:nvPr>
            <p:ph type="sldNum" sz="quarter" idx="12"/>
          </p:nvPr>
        </p:nvSpPr>
        <p:spPr/>
        <p:txBody>
          <a:bodyPr/>
          <a:lstStyle/>
          <a:p>
            <a:fld id="{26AD20E6-394B-4DF0-96A5-9647FF39C943}" type="slidenum">
              <a:rPr lang="en-IN" smtClean="0"/>
              <a:t>15</a:t>
            </a:fld>
            <a:endParaRPr lang="en-IN"/>
          </a:p>
        </p:txBody>
      </p:sp>
      <p:sp>
        <p:nvSpPr>
          <p:cNvPr id="6" name="Rectangle 1"/>
          <p:cNvSpPr>
            <a:spLocks noGrp="1" noChangeArrowheads="1"/>
          </p:cNvSpPr>
          <p:nvPr>
            <p:ph idx="1"/>
          </p:nvPr>
        </p:nvSpPr>
        <p:spPr bwMode="auto">
          <a:xfrm>
            <a:off x="421290" y="1127593"/>
            <a:ext cx="1075471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lang="en-US" altLang="en-US" sz="1800" b="1"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Drivers of Adoption</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Digital transformation in your context was driven by cost savings, regulation, and patient expectations—matching findings by </a:t>
            </a:r>
            <a:r>
              <a:rPr kumimoji="0" lang="en-US" altLang="en-US"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Dwivedi</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et al. (2021, UK)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2"/>
              </a:rPr>
              <a:t>mckinsey.com+15scirp.org+15link.springer.com+15</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 Interoperability &amp; Data Silos</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study</a:t>
            </a:r>
            <a:r>
              <a:rPr kumimoji="0" lang="en-US" altLang="en-US" sz="1800" b="0" i="0" u="none" strike="noStrike" cap="none" normalizeH="0" dirty="0">
                <a:ln>
                  <a:noFill/>
                </a:ln>
                <a:solidFill>
                  <a:schemeClr val="tx1"/>
                </a:solidFill>
                <a:effectLst/>
                <a:latin typeface="Calibri" panose="020F0502020204030204" pitchFamily="34" charset="0"/>
                <a:cs typeface="Calibri" panose="020F0502020204030204" pitchFamily="34" charset="0"/>
              </a:rPr>
              <a:t>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reported fragmented systems hindering digital integration. Literature emphasizes that leadership and organizational strategies are critical for overcoming these silos </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3"/>
              </a:rPr>
              <a:t>researchgate.net+1hee.nhs.uk+1</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 Ethical &amp; Human Factors</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b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Staff resistance, burnout, and privacy concerns must be addressed. Ethical AI frameworks recommend </a:t>
            </a:r>
            <a:r>
              <a:rPr kumimoji="0" lang="en-US" altLang="en-US" sz="1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explainability</a:t>
            </a:r>
            <a:r>
              <a:rPr kumimoji="0" lang="en-US" alt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bias audits, consent mechanisms, and human-centric design—echoed in global healthcare policy and Japan’s digital health guidelines .</a:t>
            </a:r>
          </a:p>
        </p:txBody>
      </p:sp>
      <p:pic>
        <p:nvPicPr>
          <p:cNvPr id="7" name="Picture 6">
            <a:extLst>
              <a:ext uri="{FF2B5EF4-FFF2-40B4-BE49-F238E27FC236}">
                <a16:creationId xmlns:a16="http://schemas.microsoft.com/office/drawing/2014/main" id="{CC7E35C9-8D50-F7CA-E6F1-C10B29E0A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3290330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38328" y="1634084"/>
            <a:ext cx="11015472" cy="5087391"/>
          </a:xfrm>
        </p:spPr>
        <p:txBody>
          <a:bodyPr>
            <a:normAutofit/>
          </a:bodyPr>
          <a:lstStyle/>
          <a:p>
            <a:r>
              <a:rPr lang="en-US" sz="1800" b="1" dirty="0"/>
              <a:t>Digital Transformation in Hospital Administration</a:t>
            </a:r>
          </a:p>
          <a:p>
            <a:r>
              <a:rPr lang="en-US" sz="1800" b="1" dirty="0"/>
              <a:t>Operational Excellence &amp; Business Value</a:t>
            </a:r>
            <a:endParaRPr lang="en-US" sz="1800" dirty="0"/>
          </a:p>
          <a:p>
            <a:pPr lvl="1"/>
            <a:r>
              <a:rPr lang="en-US" sz="1800" dirty="0"/>
              <a:t>Smart technologies—EHRs, </a:t>
            </a:r>
            <a:r>
              <a:rPr lang="en-US" sz="1800" dirty="0" err="1"/>
              <a:t>IoT</a:t>
            </a:r>
            <a:r>
              <a:rPr lang="en-US" sz="1800" dirty="0"/>
              <a:t>/</a:t>
            </a:r>
            <a:r>
              <a:rPr lang="en-US" sz="1800" dirty="0" err="1"/>
              <a:t>IoMT</a:t>
            </a:r>
            <a:r>
              <a:rPr lang="en-US" sz="1800" dirty="0"/>
              <a:t>, AI, </a:t>
            </a:r>
            <a:r>
              <a:rPr lang="en-US" sz="1800" dirty="0" err="1"/>
              <a:t>blockchains</a:t>
            </a:r>
            <a:r>
              <a:rPr lang="en-US" sz="1800" dirty="0"/>
              <a:t> and dashboards—have driven measurable gains in efficiency, logistics, automation, and cost‑benefit outcomes across hospitals.</a:t>
            </a:r>
          </a:p>
          <a:p>
            <a:r>
              <a:rPr lang="en-US" sz="1800" b="1" dirty="0"/>
              <a:t>Enhanced Patient Safety &amp; Experience</a:t>
            </a:r>
            <a:endParaRPr lang="en-US" sz="1800" dirty="0"/>
          </a:p>
          <a:p>
            <a:pPr lvl="1"/>
            <a:r>
              <a:rPr lang="en-US" sz="1800" dirty="0"/>
              <a:t>Digital adoption improves patient safety, reduces clinical errors, supports personalized care through predictive analytics and patient portals, and elevates engagement.</a:t>
            </a:r>
          </a:p>
          <a:p>
            <a:r>
              <a:rPr lang="en-US" sz="1800" b="1" dirty="0"/>
              <a:t>Data-Driven Insights</a:t>
            </a:r>
            <a:endParaRPr lang="en-US" sz="1800" dirty="0"/>
          </a:p>
          <a:p>
            <a:pPr lvl="1"/>
            <a:r>
              <a:rPr lang="en-US" sz="1800" dirty="0"/>
              <a:t>Big data, AI, and cloud systems enable predictive planning (e.g., resource forecasting, maintenance), deeper understanding of patient needs, and real-time decision support .</a:t>
            </a:r>
          </a:p>
          <a:p>
            <a:r>
              <a:rPr lang="en-US" sz="1800" b="1" dirty="0"/>
              <a:t>Innovation &amp; Ecosystem Maturity</a:t>
            </a:r>
            <a:endParaRPr lang="en-US" sz="1800" dirty="0"/>
          </a:p>
          <a:p>
            <a:pPr lvl="1"/>
            <a:r>
              <a:rPr lang="en-US" sz="1800" dirty="0"/>
              <a:t>The shift toward smart healthcare—accelerated by COVID‑19—marks a strategic evolution with transformative business models and digital maturity frameworks being established.</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168" y="1727199"/>
            <a:ext cx="10515600" cy="3251899"/>
          </a:xfrm>
        </p:spPr>
        <p:txBody>
          <a:bodyPr>
            <a:normAutofit/>
          </a:bodyPr>
          <a:lstStyle/>
          <a:p>
            <a:pPr marL="0" indent="0">
              <a:buNone/>
            </a:pPr>
            <a:endParaRPr lang="en-US" sz="1800" b="1" dirty="0"/>
          </a:p>
          <a:p>
            <a:r>
              <a:rPr lang="en-US" sz="1800" b="1" dirty="0"/>
              <a:t>Security &amp; Transparency as Core Enablers</a:t>
            </a:r>
            <a:endParaRPr lang="en-US" sz="1800" dirty="0"/>
          </a:p>
          <a:p>
            <a:pPr lvl="1"/>
            <a:r>
              <a:rPr lang="en-US" sz="1800" dirty="0" err="1"/>
              <a:t>Blockchain</a:t>
            </a:r>
            <a:r>
              <a:rPr lang="en-US" sz="1800" dirty="0"/>
              <a:t> and enhanced security frameworks boost data integrity and trust in hospital operations and supply chains.</a:t>
            </a:r>
          </a:p>
          <a:p>
            <a:r>
              <a:rPr lang="en-US" sz="1800" b="1" dirty="0"/>
              <a:t>Addressing Implementation Barriers</a:t>
            </a:r>
            <a:endParaRPr lang="en-US" sz="1800" dirty="0"/>
          </a:p>
          <a:p>
            <a:pPr lvl="1"/>
            <a:r>
              <a:rPr lang="en-US" sz="1800" dirty="0"/>
              <a:t>Continuing challenges such as data silos, interoperability issues, clinician burnout, resource constraints, and ethical/regulatory complexities need targeted solutions.</a:t>
            </a: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2956103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506662"/>
            <a:ext cx="10515600" cy="4351338"/>
          </a:xfrm>
        </p:spPr>
        <p:txBody>
          <a:bodyPr>
            <a:normAutofit/>
          </a:bodyPr>
          <a:lstStyle/>
          <a:p>
            <a:pPr lvl="0"/>
            <a:r>
              <a:rPr lang="en-IN" sz="1800" dirty="0" err="1">
                <a:cs typeface="Arial" panose="020B0604020202020204" pitchFamily="34" charset="0"/>
              </a:rPr>
              <a:t>Abdelhak</a:t>
            </a:r>
            <a:r>
              <a:rPr lang="en-IN" sz="1800" dirty="0">
                <a:cs typeface="Arial" panose="020B0604020202020204" pitchFamily="34" charset="0"/>
              </a:rPr>
              <a:t>, M., </a:t>
            </a:r>
            <a:r>
              <a:rPr lang="en-IN" sz="1800" dirty="0" err="1">
                <a:cs typeface="Arial" panose="020B0604020202020204" pitchFamily="34" charset="0"/>
              </a:rPr>
              <a:t>Grostick</a:t>
            </a:r>
            <a:r>
              <a:rPr lang="en-IN" sz="1800" dirty="0">
                <a:cs typeface="Arial" panose="020B0604020202020204" pitchFamily="34" charset="0"/>
              </a:rPr>
              <a:t>, S., &amp; </a:t>
            </a:r>
            <a:r>
              <a:rPr lang="en-IN" sz="1800" dirty="0" err="1">
                <a:cs typeface="Arial" panose="020B0604020202020204" pitchFamily="34" charset="0"/>
              </a:rPr>
              <a:t>Hanken</a:t>
            </a:r>
            <a:r>
              <a:rPr lang="en-IN" sz="1800" dirty="0">
                <a:cs typeface="Arial" panose="020B0604020202020204" pitchFamily="34" charset="0"/>
              </a:rPr>
              <a:t>, M. (2019). </a:t>
            </a:r>
            <a:r>
              <a:rPr lang="en-IN" sz="1800" i="1" dirty="0">
                <a:cs typeface="Arial" panose="020B0604020202020204" pitchFamily="34" charset="0"/>
              </a:rPr>
              <a:t>Health information: Management of a strategic resource</a:t>
            </a:r>
            <a:r>
              <a:rPr lang="en-IN" sz="1800" dirty="0">
                <a:cs typeface="Arial" panose="020B0604020202020204" pitchFamily="34" charset="0"/>
              </a:rPr>
              <a:t> (6th ed.). Elsevier.</a:t>
            </a:r>
            <a:endParaRPr lang="en-US" sz="1800" dirty="0">
              <a:cs typeface="Arial" panose="020B0604020202020204" pitchFamily="34" charset="0"/>
            </a:endParaRPr>
          </a:p>
          <a:p>
            <a:pPr lvl="0"/>
            <a:r>
              <a:rPr lang="en-IN" sz="1800" dirty="0" err="1">
                <a:cs typeface="Arial" panose="020B0604020202020204" pitchFamily="34" charset="0"/>
              </a:rPr>
              <a:t>Adjerid</a:t>
            </a:r>
            <a:r>
              <a:rPr lang="en-IN" sz="1800" dirty="0">
                <a:cs typeface="Arial" panose="020B0604020202020204" pitchFamily="34" charset="0"/>
              </a:rPr>
              <a:t>, I., </a:t>
            </a:r>
            <a:r>
              <a:rPr lang="en-IN" sz="1800" dirty="0" err="1">
                <a:cs typeface="Arial" panose="020B0604020202020204" pitchFamily="34" charset="0"/>
              </a:rPr>
              <a:t>Acquisti</a:t>
            </a:r>
            <a:r>
              <a:rPr lang="en-IN" sz="1800" dirty="0">
                <a:cs typeface="Arial" panose="020B0604020202020204" pitchFamily="34" charset="0"/>
              </a:rPr>
              <a:t>, A., </a:t>
            </a:r>
            <a:r>
              <a:rPr lang="en-IN" sz="1800" dirty="0" err="1">
                <a:cs typeface="Arial" panose="020B0604020202020204" pitchFamily="34" charset="0"/>
              </a:rPr>
              <a:t>Telang</a:t>
            </a:r>
            <a:r>
              <a:rPr lang="en-IN" sz="1800" dirty="0">
                <a:cs typeface="Arial" panose="020B0604020202020204" pitchFamily="34" charset="0"/>
              </a:rPr>
              <a:t>, R., </a:t>
            </a:r>
            <a:r>
              <a:rPr lang="en-IN" sz="1800" dirty="0" err="1">
                <a:cs typeface="Arial" panose="020B0604020202020204" pitchFamily="34" charset="0"/>
              </a:rPr>
              <a:t>Padman</a:t>
            </a:r>
            <a:r>
              <a:rPr lang="en-IN" sz="1800" dirty="0">
                <a:cs typeface="Arial" panose="020B0604020202020204" pitchFamily="34" charset="0"/>
              </a:rPr>
              <a:t>, R., &amp; Adler-Milstein, J. (2018). The impact of privacy regulation and technology incentives: The case of health information exchanges. </a:t>
            </a:r>
            <a:r>
              <a:rPr lang="en-IN" sz="1800" i="1" dirty="0">
                <a:cs typeface="Arial" panose="020B0604020202020204" pitchFamily="34" charset="0"/>
              </a:rPr>
              <a:t>Management Science, 64</a:t>
            </a:r>
            <a:r>
              <a:rPr lang="en-IN" sz="1800" dirty="0">
                <a:cs typeface="Arial" panose="020B0604020202020204" pitchFamily="34" charset="0"/>
              </a:rPr>
              <a:t>(10), 5100-5120.</a:t>
            </a:r>
            <a:endParaRPr lang="en-US" sz="1800" dirty="0">
              <a:cs typeface="Arial" panose="020B0604020202020204" pitchFamily="34" charset="0"/>
            </a:endParaRPr>
          </a:p>
          <a:p>
            <a:pPr lvl="0"/>
            <a:r>
              <a:rPr lang="en-IN" sz="1800" dirty="0">
                <a:cs typeface="Arial" panose="020B0604020202020204" pitchFamily="34" charset="0"/>
              </a:rPr>
              <a:t>Agarwal, R., Gao, G., </a:t>
            </a:r>
            <a:r>
              <a:rPr lang="en-IN" sz="1800" dirty="0" err="1">
                <a:cs typeface="Arial" panose="020B0604020202020204" pitchFamily="34" charset="0"/>
              </a:rPr>
              <a:t>DesRoches</a:t>
            </a:r>
            <a:r>
              <a:rPr lang="en-IN" sz="1800" dirty="0">
                <a:cs typeface="Arial" panose="020B0604020202020204" pitchFamily="34" charset="0"/>
              </a:rPr>
              <a:t>, C., &amp; </a:t>
            </a:r>
            <a:r>
              <a:rPr lang="en-IN" sz="1800" dirty="0" err="1">
                <a:cs typeface="Arial" panose="020B0604020202020204" pitchFamily="34" charset="0"/>
              </a:rPr>
              <a:t>Jha</a:t>
            </a:r>
            <a:r>
              <a:rPr lang="en-IN" sz="1800" dirty="0">
                <a:cs typeface="Arial" panose="020B0604020202020204" pitchFamily="34" charset="0"/>
              </a:rPr>
              <a:t>, A. K. (2010). Research commentary—The digital transformation of healthcare: Current status and the road ahead. </a:t>
            </a:r>
            <a:r>
              <a:rPr lang="en-IN" sz="1800" i="1" dirty="0">
                <a:cs typeface="Arial" panose="020B0604020202020204" pitchFamily="34" charset="0"/>
              </a:rPr>
              <a:t>Information Systems Research, 21</a:t>
            </a:r>
            <a:r>
              <a:rPr lang="en-IN" sz="1800" dirty="0">
                <a:cs typeface="Arial" panose="020B0604020202020204" pitchFamily="34" charset="0"/>
              </a:rPr>
              <a:t>(4), 796-809.</a:t>
            </a:r>
            <a:endParaRPr lang="en-US" sz="1800" dirty="0">
              <a:cs typeface="Arial" panose="020B0604020202020204" pitchFamily="34" charset="0"/>
            </a:endParaRPr>
          </a:p>
          <a:p>
            <a:pPr lvl="0"/>
            <a:r>
              <a:rPr lang="en-IN" sz="1800" dirty="0" err="1">
                <a:cs typeface="Arial" panose="020B0604020202020204" pitchFamily="34" charset="0"/>
              </a:rPr>
              <a:t>Ahmadi</a:t>
            </a:r>
            <a:r>
              <a:rPr lang="en-IN" sz="1800" dirty="0">
                <a:cs typeface="Arial" panose="020B0604020202020204" pitchFamily="34" charset="0"/>
              </a:rPr>
              <a:t>, H., </a:t>
            </a:r>
            <a:r>
              <a:rPr lang="en-IN" sz="1800" dirty="0" err="1">
                <a:cs typeface="Arial" panose="020B0604020202020204" pitchFamily="34" charset="0"/>
              </a:rPr>
              <a:t>Nilashi</a:t>
            </a:r>
            <a:r>
              <a:rPr lang="en-IN" sz="1800" dirty="0">
                <a:cs typeface="Arial" panose="020B0604020202020204" pitchFamily="34" charset="0"/>
              </a:rPr>
              <a:t>, M., Ibrahim, O., &amp; </a:t>
            </a:r>
            <a:r>
              <a:rPr lang="en-IN" sz="1800" dirty="0" err="1">
                <a:cs typeface="Arial" panose="020B0604020202020204" pitchFamily="34" charset="0"/>
              </a:rPr>
              <a:t>Ahani</a:t>
            </a:r>
            <a:r>
              <a:rPr lang="en-IN" sz="1800" dirty="0">
                <a:cs typeface="Arial" panose="020B0604020202020204" pitchFamily="34" charset="0"/>
              </a:rPr>
              <a:t>, A. (2022). Adoption of Internet of Medical Things in hospitals: A multi-criteria decision approach. </a:t>
            </a:r>
            <a:r>
              <a:rPr lang="en-IN" sz="1800" i="1" dirty="0">
                <a:cs typeface="Arial" panose="020B0604020202020204" pitchFamily="34" charset="0"/>
              </a:rPr>
              <a:t>International Journal of Medical Informatics, 158</a:t>
            </a:r>
            <a:r>
              <a:rPr lang="en-IN" sz="1800" dirty="0">
                <a:cs typeface="Arial" panose="020B0604020202020204" pitchFamily="34" charset="0"/>
              </a:rPr>
              <a:t>, 104664.</a:t>
            </a:r>
            <a:endParaRPr lang="en-US" sz="1800" dirty="0">
              <a:cs typeface="Arial" panose="020B0604020202020204" pitchFamily="34" charset="0"/>
            </a:endParaRPr>
          </a:p>
          <a:p>
            <a:pPr lvl="0"/>
            <a:r>
              <a:rPr lang="en-IN" sz="1800" dirty="0" err="1">
                <a:cs typeface="Arial" panose="020B0604020202020204" pitchFamily="34" charset="0"/>
              </a:rPr>
              <a:t>Ajami</a:t>
            </a:r>
            <a:r>
              <a:rPr lang="en-IN" sz="1800" dirty="0">
                <a:cs typeface="Arial" panose="020B0604020202020204" pitchFamily="34" charset="0"/>
              </a:rPr>
              <a:t>, S., &amp; Arab-</a:t>
            </a:r>
            <a:r>
              <a:rPr lang="en-IN" sz="1800" dirty="0" err="1">
                <a:cs typeface="Arial" panose="020B0604020202020204" pitchFamily="34" charset="0"/>
              </a:rPr>
              <a:t>Chadegani</a:t>
            </a:r>
            <a:r>
              <a:rPr lang="en-IN" sz="1800" dirty="0">
                <a:cs typeface="Arial" panose="020B0604020202020204" pitchFamily="34" charset="0"/>
              </a:rPr>
              <a:t>, R. (2021). Radio frequency identification technology in healthcare: Tracking and privacy issues. </a:t>
            </a:r>
            <a:r>
              <a:rPr lang="en-IN" sz="1800" i="1" dirty="0">
                <a:cs typeface="Arial" panose="020B0604020202020204" pitchFamily="34" charset="0"/>
              </a:rPr>
              <a:t>Journal of Medical Systems, 45</a:t>
            </a:r>
            <a:r>
              <a:rPr lang="en-IN" sz="1800" dirty="0">
                <a:cs typeface="Arial" panose="020B0604020202020204" pitchFamily="34" charset="0"/>
              </a:rPr>
              <a:t>(12), 1-9.</a:t>
            </a:r>
            <a:endParaRPr lang="en-US" sz="1800" dirty="0">
              <a:cs typeface="Arial" panose="020B0604020202020204" pitchFamily="34" charset="0"/>
            </a:endParaRPr>
          </a:p>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506662"/>
            <a:ext cx="10515600" cy="4351338"/>
          </a:xfrm>
        </p:spPr>
        <p:txBody>
          <a:bodyPr>
            <a:normAutofit fontScale="92500"/>
          </a:bodyPr>
          <a:lstStyle/>
          <a:p>
            <a:pPr lvl="0"/>
            <a:r>
              <a:rPr lang="en-IN" sz="2100" dirty="0">
                <a:cs typeface="Arial" panose="020B0604020202020204" pitchFamily="34" charset="0"/>
              </a:rPr>
              <a:t>Al-Kuwaiti, A., &amp; Al </a:t>
            </a:r>
            <a:r>
              <a:rPr lang="en-IN" sz="2100" dirty="0" err="1">
                <a:cs typeface="Arial" panose="020B0604020202020204" pitchFamily="34" charset="0"/>
              </a:rPr>
              <a:t>Muhanna</a:t>
            </a:r>
            <a:r>
              <a:rPr lang="en-IN" sz="2100" dirty="0">
                <a:cs typeface="Arial" panose="020B0604020202020204" pitchFamily="34" charset="0"/>
              </a:rPr>
              <a:t>, F. (2019). Measuring hospital performance using lean management KPIs. </a:t>
            </a:r>
            <a:r>
              <a:rPr lang="en-IN" sz="2100" i="1" dirty="0">
                <a:cs typeface="Arial" panose="020B0604020202020204" pitchFamily="34" charset="0"/>
              </a:rPr>
              <a:t>Healthcare Management Review, 44</a:t>
            </a:r>
            <a:r>
              <a:rPr lang="en-IN" sz="2100" dirty="0">
                <a:cs typeface="Arial" panose="020B0604020202020204" pitchFamily="34" charset="0"/>
              </a:rPr>
              <a:t>(2), 91-102.</a:t>
            </a:r>
            <a:endParaRPr lang="en-US" sz="2100" dirty="0">
              <a:cs typeface="Arial" panose="020B0604020202020204" pitchFamily="34" charset="0"/>
            </a:endParaRPr>
          </a:p>
          <a:p>
            <a:pPr lvl="0"/>
            <a:r>
              <a:rPr lang="en-IN" sz="2100" dirty="0" err="1">
                <a:cs typeface="Arial" panose="020B0604020202020204" pitchFamily="34" charset="0"/>
              </a:rPr>
              <a:t>Almunawar</a:t>
            </a:r>
            <a:r>
              <a:rPr lang="en-IN" sz="2100" dirty="0">
                <a:cs typeface="Arial" panose="020B0604020202020204" pitchFamily="34" charset="0"/>
              </a:rPr>
              <a:t>, M. N., &amp; </a:t>
            </a:r>
            <a:r>
              <a:rPr lang="en-IN" sz="2100" dirty="0" err="1">
                <a:cs typeface="Arial" panose="020B0604020202020204" pitchFamily="34" charset="0"/>
              </a:rPr>
              <a:t>Anshari</a:t>
            </a:r>
            <a:r>
              <a:rPr lang="en-IN" sz="2100" dirty="0">
                <a:cs typeface="Arial" panose="020B0604020202020204" pitchFamily="34" charset="0"/>
              </a:rPr>
              <a:t>, M. (2012). Improving customer service in healthcare with CRM 2.0. </a:t>
            </a:r>
            <a:r>
              <a:rPr lang="en-IN" sz="2100" i="1" dirty="0">
                <a:cs typeface="Arial" panose="020B0604020202020204" pitchFamily="34" charset="0"/>
              </a:rPr>
              <a:t>Journal of Advances in Information Technology, 3</a:t>
            </a:r>
            <a:r>
              <a:rPr lang="en-IN" sz="2100" dirty="0">
                <a:cs typeface="Arial" panose="020B0604020202020204" pitchFamily="34" charset="0"/>
              </a:rPr>
              <a:t>(3), 178-184.</a:t>
            </a:r>
            <a:endParaRPr lang="en-US" sz="2100" dirty="0">
              <a:cs typeface="Arial" panose="020B0604020202020204" pitchFamily="34" charset="0"/>
            </a:endParaRPr>
          </a:p>
          <a:p>
            <a:pPr lvl="0"/>
            <a:r>
              <a:rPr lang="en-IN" sz="2100" dirty="0" err="1">
                <a:cs typeface="Arial" panose="020B0604020202020204" pitchFamily="34" charset="0"/>
              </a:rPr>
              <a:t>Alotaibi</a:t>
            </a:r>
            <a:r>
              <a:rPr lang="en-IN" sz="2100" dirty="0">
                <a:cs typeface="Arial" panose="020B0604020202020204" pitchFamily="34" charset="0"/>
              </a:rPr>
              <a:t>, Y. K., &amp; Federico, F. (2017). The impact of health information technology on patient safety. </a:t>
            </a:r>
            <a:r>
              <a:rPr lang="en-IN" sz="2100" i="1" dirty="0">
                <a:cs typeface="Arial" panose="020B0604020202020204" pitchFamily="34" charset="0"/>
              </a:rPr>
              <a:t>Saudi Medical Journal, 38</a:t>
            </a:r>
            <a:r>
              <a:rPr lang="en-IN" sz="2100" dirty="0">
                <a:cs typeface="Arial" panose="020B0604020202020204" pitchFamily="34" charset="0"/>
              </a:rPr>
              <a:t>(12), 1173-1180.</a:t>
            </a:r>
            <a:endParaRPr lang="en-US" sz="2100" dirty="0">
              <a:cs typeface="Arial" panose="020B0604020202020204" pitchFamily="34" charset="0"/>
            </a:endParaRPr>
          </a:p>
          <a:p>
            <a:pPr lvl="0"/>
            <a:r>
              <a:rPr lang="en-IN" sz="2100" dirty="0">
                <a:cs typeface="Arial" panose="020B0604020202020204" pitchFamily="34" charset="0"/>
              </a:rPr>
              <a:t>American Hospital Association. (2023). </a:t>
            </a:r>
            <a:r>
              <a:rPr lang="en-IN" sz="2100" i="1" dirty="0">
                <a:cs typeface="Arial" panose="020B0604020202020204" pitchFamily="34" charset="0"/>
              </a:rPr>
              <a:t>Digital health monitoring report</a:t>
            </a:r>
            <a:r>
              <a:rPr lang="en-IN" sz="2100" dirty="0">
                <a:cs typeface="Arial" panose="020B0604020202020204" pitchFamily="34" charset="0"/>
              </a:rPr>
              <a:t>. AHA Press.</a:t>
            </a:r>
            <a:endParaRPr lang="en-US" sz="2100" dirty="0">
              <a:cs typeface="Arial" panose="020B0604020202020204" pitchFamily="34" charset="0"/>
            </a:endParaRPr>
          </a:p>
          <a:p>
            <a:pPr lvl="0"/>
            <a:r>
              <a:rPr lang="en-IN" sz="2100" dirty="0" err="1">
                <a:cs typeface="Arial" panose="020B0604020202020204" pitchFamily="34" charset="0"/>
              </a:rPr>
              <a:t>Ancker</a:t>
            </a:r>
            <a:r>
              <a:rPr lang="en-IN" sz="2100" dirty="0">
                <a:cs typeface="Arial" panose="020B0604020202020204" pitchFamily="34" charset="0"/>
              </a:rPr>
              <a:t>, J. S., Dykes, P., &amp; Parker, S. J. (2018). Patient portals and patient engagement: A state-of-the-science review. </a:t>
            </a:r>
            <a:r>
              <a:rPr lang="en-IN" sz="2100" i="1" dirty="0">
                <a:cs typeface="Arial" panose="020B0604020202020204" pitchFamily="34" charset="0"/>
              </a:rPr>
              <a:t>Journal of the American Medical Informatics Association, 25</a:t>
            </a:r>
            <a:r>
              <a:rPr lang="en-IN" sz="2100" dirty="0">
                <a:cs typeface="Arial" panose="020B0604020202020204" pitchFamily="34" charset="0"/>
              </a:rPr>
              <a:t>(10), 1391-1400.</a:t>
            </a:r>
            <a:endParaRPr lang="en-US" sz="2100" dirty="0">
              <a:cs typeface="Arial" panose="020B0604020202020204" pitchFamily="34" charset="0"/>
            </a:endParaRPr>
          </a:p>
          <a:p>
            <a:pPr lvl="0"/>
            <a:r>
              <a:rPr lang="en-IN" sz="2100" dirty="0">
                <a:cs typeface="Arial" panose="020B0604020202020204" pitchFamily="34" charset="0"/>
              </a:rPr>
              <a:t>Anonymous. (2024). Time-motion study of post-implementation EHR efficiency in a tertiary emergency department. </a:t>
            </a:r>
            <a:r>
              <a:rPr lang="en-IN" sz="2100" i="1" dirty="0">
                <a:cs typeface="Arial" panose="020B0604020202020204" pitchFamily="34" charset="0"/>
              </a:rPr>
              <a:t>Journal of Emergency Medical Informatics, 12</a:t>
            </a:r>
            <a:r>
              <a:rPr lang="en-IN" sz="2100" dirty="0">
                <a:cs typeface="Arial" panose="020B0604020202020204" pitchFamily="34" charset="0"/>
              </a:rPr>
              <a:t>(1), 17-26.</a:t>
            </a:r>
            <a:endParaRPr lang="en-US" sz="2100" dirty="0">
              <a:cs typeface="Arial" panose="020B0604020202020204" pitchFamily="34" charset="0"/>
            </a:endParaRPr>
          </a:p>
          <a:p>
            <a:pPr lvl="0"/>
            <a:r>
              <a:rPr lang="en-IN" sz="2100" dirty="0" err="1">
                <a:cs typeface="Arial" panose="020B0604020202020204" pitchFamily="34" charset="0"/>
              </a:rPr>
              <a:t>Ardila</a:t>
            </a:r>
            <a:r>
              <a:rPr lang="en-IN" sz="2100" dirty="0">
                <a:cs typeface="Arial" panose="020B0604020202020204" pitchFamily="34" charset="0"/>
              </a:rPr>
              <a:t>, D., et al. (2019). End-to-end lung cancer screening with three-dimensional deep learning on low-dose chest CT. </a:t>
            </a:r>
            <a:r>
              <a:rPr lang="en-IN" sz="2100" i="1" dirty="0">
                <a:cs typeface="Arial" panose="020B0604020202020204" pitchFamily="34" charset="0"/>
              </a:rPr>
              <a:t>Nature Medicine, 25</a:t>
            </a:r>
            <a:r>
              <a:rPr lang="en-IN" sz="2100" dirty="0">
                <a:cs typeface="Arial" panose="020B0604020202020204" pitchFamily="34" charset="0"/>
              </a:rPr>
              <a:t>(6), 954-961.</a:t>
            </a:r>
            <a:endParaRPr lang="en-US" sz="2100" dirty="0">
              <a:cs typeface="Arial" panose="020B0604020202020204" pitchFamily="34" charset="0"/>
            </a:endParaRPr>
          </a:p>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34672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mn-lt"/>
              </a:rPr>
              <a:t>MENTOR APPROVAL</a:t>
            </a:r>
          </a:p>
        </p:txBody>
      </p:sp>
      <p:pic>
        <p:nvPicPr>
          <p:cNvPr id="7" name="Content Placeholder 6">
            <a:extLst>
              <a:ext uri="{FF2B5EF4-FFF2-40B4-BE49-F238E27FC236}">
                <a16:creationId xmlns:a16="http://schemas.microsoft.com/office/drawing/2014/main" id="{A0F44CE3-6C11-ED29-7922-4C2399A3DE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8600" y="1825625"/>
            <a:ext cx="3807619" cy="4351338"/>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C925C-8579-9550-985F-60B0569DBCE7}"/>
              </a:ext>
            </a:extLst>
          </p:cNvPr>
          <p:cNvSpPr>
            <a:spLocks noGrp="1"/>
          </p:cNvSpPr>
          <p:nvPr>
            <p:ph type="ctrTitle"/>
          </p:nvPr>
        </p:nvSpPr>
        <p:spPr>
          <a:xfrm>
            <a:off x="1929284" y="700753"/>
            <a:ext cx="9424516" cy="706016"/>
          </a:xfrm>
        </p:spPr>
        <p:txBody>
          <a:bodyPr>
            <a:normAutofit/>
          </a:bodyPr>
          <a:lstStyle/>
          <a:p>
            <a:r>
              <a:rPr lang="en-US" sz="2800" b="1" dirty="0"/>
              <a:t>INVOLVEMENT IN COMMUNITY OUTREACH CENTER</a:t>
            </a:r>
          </a:p>
        </p:txBody>
      </p:sp>
      <p:sp>
        <p:nvSpPr>
          <p:cNvPr id="3" name="Subtitle 2">
            <a:extLst>
              <a:ext uri="{FF2B5EF4-FFF2-40B4-BE49-F238E27FC236}">
                <a16:creationId xmlns:a16="http://schemas.microsoft.com/office/drawing/2014/main" id="{DE64DEA2-188A-A10A-9DB2-67F6A8C4A7DE}"/>
              </a:ext>
            </a:extLst>
          </p:cNvPr>
          <p:cNvSpPr>
            <a:spLocks noGrp="1"/>
          </p:cNvSpPr>
          <p:nvPr>
            <p:ph type="subTitle" idx="1"/>
          </p:nvPr>
        </p:nvSpPr>
        <p:spPr>
          <a:xfrm>
            <a:off x="717756" y="1678075"/>
            <a:ext cx="11038816" cy="4564278"/>
          </a:xfrm>
        </p:spPr>
        <p:txBody>
          <a:bodyPr/>
          <a:lstStyle/>
          <a:p>
            <a:pPr algn="l"/>
            <a:r>
              <a:rPr lang="en-US" dirty="0"/>
              <a:t>             </a:t>
            </a:r>
          </a:p>
        </p:txBody>
      </p:sp>
      <p:sp>
        <p:nvSpPr>
          <p:cNvPr id="4" name="Footer Placeholder 3">
            <a:extLst>
              <a:ext uri="{FF2B5EF4-FFF2-40B4-BE49-F238E27FC236}">
                <a16:creationId xmlns:a16="http://schemas.microsoft.com/office/drawing/2014/main" id="{183462E2-3A60-6A5F-779E-47F2EBF5C84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D1B8371A-87F5-586C-A1B0-55AFEE20141B}"/>
              </a:ext>
            </a:extLst>
          </p:cNvPr>
          <p:cNvSpPr>
            <a:spLocks noGrp="1"/>
          </p:cNvSpPr>
          <p:nvPr>
            <p:ph type="sldNum" sz="quarter" idx="12"/>
          </p:nvPr>
        </p:nvSpPr>
        <p:spPr/>
        <p:txBody>
          <a:bodyPr/>
          <a:lstStyle/>
          <a:p>
            <a:fld id="{26AD20E6-394B-4DF0-96A5-9647FF39C943}" type="slidenum">
              <a:rPr lang="en-IN" smtClean="0"/>
              <a:t>20</a:t>
            </a:fld>
            <a:endParaRPr lang="en-IN" dirty="0"/>
          </a:p>
        </p:txBody>
      </p:sp>
      <p:pic>
        <p:nvPicPr>
          <p:cNvPr id="6" name="Picture 5">
            <a:extLst>
              <a:ext uri="{FF2B5EF4-FFF2-40B4-BE49-F238E27FC236}">
                <a16:creationId xmlns:a16="http://schemas.microsoft.com/office/drawing/2014/main" id="{9F4E5F5D-41FD-771F-D1C3-C6CA7144E1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TextBox 9">
            <a:extLst>
              <a:ext uri="{FF2B5EF4-FFF2-40B4-BE49-F238E27FC236}">
                <a16:creationId xmlns:a16="http://schemas.microsoft.com/office/drawing/2014/main" id="{B9058754-C43E-2DF1-2008-4F79BE7B0ACC}"/>
              </a:ext>
            </a:extLst>
          </p:cNvPr>
          <p:cNvSpPr txBox="1"/>
          <p:nvPr/>
        </p:nvSpPr>
        <p:spPr>
          <a:xfrm>
            <a:off x="324466" y="1564078"/>
            <a:ext cx="11729882" cy="3785652"/>
          </a:xfrm>
          <a:prstGeom prst="rect">
            <a:avLst/>
          </a:prstGeom>
          <a:noFill/>
        </p:spPr>
        <p:txBody>
          <a:bodyPr wrap="square">
            <a:spAutoFit/>
          </a:bodyPr>
          <a:lstStyle/>
          <a:p>
            <a:r>
              <a:rPr lang="en-US" sz="2000" dirty="0"/>
              <a:t> Visit to </a:t>
            </a:r>
            <a:r>
              <a:rPr lang="en-US" sz="2000" b="1" dirty="0"/>
              <a:t>GOYALA DAIRY</a:t>
            </a:r>
            <a:r>
              <a:rPr lang="en-US" sz="2000" dirty="0"/>
              <a:t>.</a:t>
            </a:r>
          </a:p>
          <a:p>
            <a:r>
              <a:rPr lang="en-US" sz="2000" dirty="0"/>
              <a:t>Total no. of visits done by the Student: 10  </a:t>
            </a:r>
          </a:p>
          <a:p>
            <a:endParaRPr lang="en-US" sz="2000" dirty="0"/>
          </a:p>
          <a:p>
            <a:pPr marL="342900" indent="-342900">
              <a:buFont typeface="Arial" panose="020B0604020202020204" pitchFamily="34" charset="0"/>
              <a:buChar char="•"/>
            </a:pPr>
            <a:r>
              <a:rPr lang="en-US" sz="2000" b="1" dirty="0"/>
              <a:t>Day-wise activities done by the student</a:t>
            </a:r>
            <a:r>
              <a:rPr lang="en-US" sz="2000" dirty="0"/>
              <a:t>: Mapping and listing of the area.</a:t>
            </a:r>
          </a:p>
          <a:p>
            <a:pPr marL="342900" indent="-342900">
              <a:buFont typeface="Arial" panose="020B0604020202020204" pitchFamily="34" charset="0"/>
              <a:buChar char="•"/>
            </a:pPr>
            <a:r>
              <a:rPr lang="en-US" sz="2000" dirty="0"/>
              <a:t>Interaction with the community and frontline healthcare workers.</a:t>
            </a:r>
          </a:p>
          <a:p>
            <a:pPr marL="342900" indent="-342900">
              <a:buFont typeface="Arial" panose="020B0604020202020204" pitchFamily="34" charset="0"/>
              <a:buChar char="•"/>
            </a:pPr>
            <a:r>
              <a:rPr lang="en-US" sz="2000" dirty="0"/>
              <a:t> Conducted IDI with the ASHA on high-risk pregnant women (Group project).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Mapping and Listing of the Area </a:t>
            </a:r>
            <a:r>
              <a:rPr lang="en-US" sz="2000" dirty="0"/>
              <a:t>:Understanding Community Layout: Developed a detailed understanding of the geographical distribution of households, health facilities, and key resources, providing awareness in the community about the mental health condition such as anxiety, depression, bi polar nature etc.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Interaction with community</a:t>
            </a:r>
            <a:r>
              <a:rPr lang="en-US" sz="2000" dirty="0"/>
              <a:t>: making people aware about what to do during  earthquake and fire.</a:t>
            </a:r>
          </a:p>
        </p:txBody>
      </p:sp>
    </p:spTree>
    <p:extLst>
      <p:ext uri="{BB962C8B-B14F-4D97-AF65-F5344CB8AC3E}">
        <p14:creationId xmlns:p14="http://schemas.microsoft.com/office/powerpoint/2010/main" val="1874138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AD1A-7F5D-3A4D-83AA-4033B890C231}"/>
              </a:ext>
            </a:extLst>
          </p:cNvPr>
          <p:cNvSpPr>
            <a:spLocks noGrp="1"/>
          </p:cNvSpPr>
          <p:nvPr>
            <p:ph type="title"/>
          </p:nvPr>
        </p:nvSpPr>
        <p:spPr/>
        <p:txBody>
          <a:bodyPr>
            <a:normAutofit/>
          </a:bodyPr>
          <a:lstStyle/>
          <a:p>
            <a:pPr algn="just"/>
            <a:r>
              <a:rPr lang="en-US"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KEY LEARNINGS FROM COP ACTIVITIES</a:t>
            </a:r>
          </a:p>
        </p:txBody>
      </p:sp>
      <p:sp>
        <p:nvSpPr>
          <p:cNvPr id="3" name="Content Placeholder 2">
            <a:extLst>
              <a:ext uri="{FF2B5EF4-FFF2-40B4-BE49-F238E27FC236}">
                <a16:creationId xmlns:a16="http://schemas.microsoft.com/office/drawing/2014/main" id="{1C7FE779-AC26-0114-4FB6-AF67A7A238F8}"/>
              </a:ext>
            </a:extLst>
          </p:cNvPr>
          <p:cNvSpPr>
            <a:spLocks noGrp="1"/>
          </p:cNvSpPr>
          <p:nvPr>
            <p:ph idx="1"/>
          </p:nvPr>
        </p:nvSpPr>
        <p:spPr>
          <a:xfrm>
            <a:off x="980767" y="2376677"/>
            <a:ext cx="6252546" cy="3764816"/>
          </a:xfrm>
          <a:solidFill>
            <a:schemeClr val="bg2"/>
          </a:solidFill>
          <a:ln>
            <a:solidFill>
              <a:schemeClr val="tx1"/>
            </a:solidFill>
          </a:ln>
        </p:spPr>
        <p:txBody>
          <a:bodyPr>
            <a:normAutofit/>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Understood community layout</a:t>
            </a:r>
          </a:p>
          <a:p>
            <a:pPr algn="just"/>
            <a:r>
              <a:rPr lang="en-US" sz="2000" dirty="0"/>
              <a:t>Patience and Persistence are Required</a:t>
            </a:r>
          </a:p>
          <a:p>
            <a:pPr algn="just"/>
            <a:r>
              <a:rPr lang="en-US" sz="2000" dirty="0"/>
              <a:t>Building Trust is Essential</a:t>
            </a:r>
          </a:p>
          <a:p>
            <a:pPr algn="just"/>
            <a:r>
              <a:rPr lang="en-US" sz="2000" dirty="0"/>
              <a:t>Communication Must Be Two-Way and Culturally Sensitive</a:t>
            </a:r>
          </a:p>
          <a:p>
            <a:pPr algn="just"/>
            <a:r>
              <a:rPr lang="en-US" sz="2000" dirty="0"/>
              <a:t>Measuring Impact and Seeking Feedback is Vital</a:t>
            </a:r>
            <a:endParaRPr lang="en-US"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FEC6F1C-40F7-9B90-0979-02F9CE68AD55}"/>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7AB3E2FE-86FD-F34C-FB6B-65C3F2667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535" cy="923293"/>
          </a:xfrm>
          <a:prstGeom prst="rect">
            <a:avLst/>
          </a:prstGeom>
        </p:spPr>
      </p:pic>
    </p:spTree>
    <p:extLst>
      <p:ext uri="{BB962C8B-B14F-4D97-AF65-F5344CB8AC3E}">
        <p14:creationId xmlns:p14="http://schemas.microsoft.com/office/powerpoint/2010/main" val="2400400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mn-lt"/>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marL="0" indent="0">
              <a:buNone/>
            </a:pPr>
            <a:endParaRPr lang="en-US" dirty="0"/>
          </a:p>
          <a:p>
            <a:r>
              <a:rPr lang="en-IN" sz="1800" dirty="0">
                <a:latin typeface="Calibri" panose="020F0502020204030204" pitchFamily="34" charset="0"/>
                <a:cs typeface="Calibri" panose="020F0502020204030204" pitchFamily="34" charset="0"/>
              </a:rPr>
              <a:t>In recent years, the healthcare sector has experienced a significant shift driven by the global wave of digital transformation. </a:t>
            </a:r>
          </a:p>
          <a:p>
            <a:r>
              <a:rPr lang="en-IN" sz="1800" dirty="0">
                <a:latin typeface="Calibri" panose="020F0502020204030204" pitchFamily="34" charset="0"/>
                <a:cs typeface="Calibri" panose="020F0502020204030204" pitchFamily="34" charset="0"/>
              </a:rPr>
              <a:t>Hospitals, which traditionally relied on manual record-keeping and paper-based systems, are increasingly adopting digital technologies to streamline operations and improve service delivery (World Health Organization [WHO], 2020). </a:t>
            </a:r>
          </a:p>
          <a:p>
            <a:r>
              <a:rPr lang="en-IN" sz="1800" dirty="0">
                <a:latin typeface="Calibri" panose="020F0502020204030204" pitchFamily="34" charset="0"/>
                <a:cs typeface="Calibri" panose="020F0502020204030204" pitchFamily="34" charset="0"/>
              </a:rPr>
              <a:t>Technologies such as Hospital Information Systems (HIS), Electronic Medical Records (EMRs), Artificial Intelligence (AI), and telemedicine are revolutionizing hospital administration by enhancing workflow efficiency, patient data management, and decision-making (Sharma et al., 2021).</a:t>
            </a:r>
            <a:endParaRPr lang="en-US" sz="1800" dirty="0">
              <a:latin typeface="Calibri" panose="020F0502020204030204" pitchFamily="34" charset="0"/>
              <a:cs typeface="Calibri" panose="020F0502020204030204" pitchFamily="34" charset="0"/>
            </a:endParaRPr>
          </a:p>
          <a:p>
            <a:r>
              <a:rPr lang="en-IN" sz="1800" dirty="0">
                <a:latin typeface="Calibri" panose="020F0502020204030204" pitchFamily="34" charset="0"/>
                <a:cs typeface="Calibri" panose="020F0502020204030204" pitchFamily="34" charset="0"/>
              </a:rPr>
              <a:t>In India, while tertiary hospitals have begun adopting digital solutions, challenges remain in terms of infrastructure, training, interoperability, and digital literacy (NITI </a:t>
            </a:r>
            <a:r>
              <a:rPr lang="en-IN" sz="1800" dirty="0" err="1">
                <a:latin typeface="Calibri" panose="020F0502020204030204" pitchFamily="34" charset="0"/>
                <a:cs typeface="Calibri" panose="020F0502020204030204" pitchFamily="34" charset="0"/>
              </a:rPr>
              <a:t>Aayog</a:t>
            </a:r>
            <a:r>
              <a:rPr lang="en-IN" sz="1800" dirty="0">
                <a:latin typeface="Calibri" panose="020F0502020204030204" pitchFamily="34" charset="0"/>
                <a:cs typeface="Calibri" panose="020F0502020204030204" pitchFamily="34" charset="0"/>
              </a:rPr>
              <a:t>, 2020). </a:t>
            </a:r>
          </a:p>
          <a:p>
            <a:r>
              <a:rPr lang="en-IN" sz="1800" dirty="0">
                <a:latin typeface="Calibri" panose="020F0502020204030204" pitchFamily="34" charset="0"/>
                <a:cs typeface="Calibri" panose="020F0502020204030204" pitchFamily="34" charset="0"/>
              </a:rPr>
              <a:t>Understanding how hospitals are integrating smart technologies and evaluating their administrative impact is crucial for ensuring that such transformation leads to measurable improvements.</a:t>
            </a:r>
            <a:endParaRPr lang="en-US" sz="1800" dirty="0">
              <a:latin typeface="Calibri" panose="020F0502020204030204" pitchFamily="34" charset="0"/>
              <a:cs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FBE4B84-1E44-41F3-C199-59EA2B975A33}"/>
              </a:ext>
            </a:extLst>
          </p:cNvPr>
          <p:cNvSpPr>
            <a:spLocks noGrp="1"/>
          </p:cNvSpPr>
          <p:nvPr>
            <p:ph type="subTitle" idx="1"/>
          </p:nvPr>
        </p:nvSpPr>
        <p:spPr>
          <a:xfrm>
            <a:off x="311499" y="1386673"/>
            <a:ext cx="11595798" cy="5114611"/>
          </a:xfrm>
        </p:spPr>
        <p:txBody>
          <a:bodyPr/>
          <a:lstStyle/>
          <a:p>
            <a:endParaRPr lang="en-US" dirty="0"/>
          </a:p>
        </p:txBody>
      </p:sp>
      <p:graphicFrame>
        <p:nvGraphicFramePr>
          <p:cNvPr id="4" name="Table 3">
            <a:extLst>
              <a:ext uri="{FF2B5EF4-FFF2-40B4-BE49-F238E27FC236}">
                <a16:creationId xmlns:a16="http://schemas.microsoft.com/office/drawing/2014/main" id="{4318F72B-0255-7C89-424C-7D2D4C460CDD}"/>
              </a:ext>
            </a:extLst>
          </p:cNvPr>
          <p:cNvGraphicFramePr>
            <a:graphicFrameLocks noGrp="1"/>
          </p:cNvGraphicFramePr>
          <p:nvPr>
            <p:extLst>
              <p:ext uri="{D42A27DB-BD31-4B8C-83A1-F6EECF244321}">
                <p14:modId xmlns:p14="http://schemas.microsoft.com/office/powerpoint/2010/main" val="155899100"/>
              </p:ext>
            </p:extLst>
          </p:nvPr>
        </p:nvGraphicFramePr>
        <p:xfrm>
          <a:off x="-1" y="1198879"/>
          <a:ext cx="12192000" cy="5659119"/>
        </p:xfrm>
        <a:graphic>
          <a:graphicData uri="http://schemas.openxmlformats.org/drawingml/2006/table">
            <a:tbl>
              <a:tblPr firstRow="1" bandRow="1">
                <a:tableStyleId>{5C22544A-7EE6-4342-B048-85BDC9FD1C3A}</a:tableStyleId>
              </a:tblPr>
              <a:tblGrid>
                <a:gridCol w="2350009">
                  <a:extLst>
                    <a:ext uri="{9D8B030D-6E8A-4147-A177-3AD203B41FA5}">
                      <a16:colId xmlns:a16="http://schemas.microsoft.com/office/drawing/2014/main" val="3139250938"/>
                    </a:ext>
                  </a:extLst>
                </a:gridCol>
                <a:gridCol w="2501125">
                  <a:extLst>
                    <a:ext uri="{9D8B030D-6E8A-4147-A177-3AD203B41FA5}">
                      <a16:colId xmlns:a16="http://schemas.microsoft.com/office/drawing/2014/main" val="4185929540"/>
                    </a:ext>
                  </a:extLst>
                </a:gridCol>
                <a:gridCol w="2464066">
                  <a:extLst>
                    <a:ext uri="{9D8B030D-6E8A-4147-A177-3AD203B41FA5}">
                      <a16:colId xmlns:a16="http://schemas.microsoft.com/office/drawing/2014/main" val="2981113252"/>
                    </a:ext>
                  </a:extLst>
                </a:gridCol>
                <a:gridCol w="2438400">
                  <a:extLst>
                    <a:ext uri="{9D8B030D-6E8A-4147-A177-3AD203B41FA5}">
                      <a16:colId xmlns:a16="http://schemas.microsoft.com/office/drawing/2014/main" val="715359061"/>
                    </a:ext>
                  </a:extLst>
                </a:gridCol>
                <a:gridCol w="2438400">
                  <a:extLst>
                    <a:ext uri="{9D8B030D-6E8A-4147-A177-3AD203B41FA5}">
                      <a16:colId xmlns:a16="http://schemas.microsoft.com/office/drawing/2014/main" val="1519213895"/>
                    </a:ext>
                  </a:extLst>
                </a:gridCol>
              </a:tblGrid>
              <a:tr h="753432">
                <a:tc>
                  <a:txBody>
                    <a:bodyPr/>
                    <a:lstStyle/>
                    <a:p>
                      <a:r>
                        <a:rPr lang="en-US" sz="1800" dirty="0">
                          <a:latin typeface="Calibri" panose="020F0502020204030204" pitchFamily="34" charset="0"/>
                          <a:cs typeface="Calibri" panose="020F0502020204030204" pitchFamily="34" charset="0"/>
                        </a:rPr>
                        <a:t>Author, year of publication, country</a:t>
                      </a:r>
                    </a:p>
                  </a:txBody>
                  <a:tcPr/>
                </a:tc>
                <a:tc>
                  <a:txBody>
                    <a:bodyPr/>
                    <a:lstStyle/>
                    <a:p>
                      <a:r>
                        <a:rPr lang="en-US" sz="1800" dirty="0">
                          <a:latin typeface="Calibri" panose="020F0502020204030204" pitchFamily="34" charset="0"/>
                          <a:cs typeface="Calibri" panose="020F0502020204030204" pitchFamily="34" charset="0"/>
                        </a:rPr>
                        <a:t>objective</a:t>
                      </a:r>
                    </a:p>
                  </a:txBody>
                  <a:tcPr/>
                </a:tc>
                <a:tc>
                  <a:txBody>
                    <a:bodyPr/>
                    <a:lstStyle/>
                    <a:p>
                      <a:r>
                        <a:rPr lang="en-US" sz="1800" dirty="0">
                          <a:latin typeface="Calibri" panose="020F0502020204030204" pitchFamily="34" charset="0"/>
                          <a:cs typeface="Calibri" panose="020F0502020204030204" pitchFamily="34" charset="0"/>
                        </a:rPr>
                        <a:t>Study design</a:t>
                      </a:r>
                    </a:p>
                  </a:txBody>
                  <a:tcPr/>
                </a:tc>
                <a:tc>
                  <a:txBody>
                    <a:bodyPr/>
                    <a:lstStyle/>
                    <a:p>
                      <a:r>
                        <a:rPr lang="en-US" sz="1800" dirty="0">
                          <a:latin typeface="Calibri" panose="020F0502020204030204" pitchFamily="34" charset="0"/>
                          <a:cs typeface="Calibri" panose="020F0502020204030204" pitchFamily="34" charset="0"/>
                        </a:rPr>
                        <a:t>No. of studies </a:t>
                      </a:r>
                    </a:p>
                  </a:txBody>
                  <a:tcPr/>
                </a:tc>
                <a:tc>
                  <a:txBody>
                    <a:bodyPr/>
                    <a:lstStyle/>
                    <a:p>
                      <a:r>
                        <a:rPr lang="en-US" sz="1800" dirty="0">
                          <a:latin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4130787309"/>
                  </a:ext>
                </a:extLst>
              </a:tr>
              <a:tr h="1232228">
                <a:tc>
                  <a:txBody>
                    <a:bodyPr/>
                    <a:lstStyle/>
                    <a:p>
                      <a:r>
                        <a:rPr lang="en-US" sz="1800" b="1" dirty="0">
                          <a:effectLst/>
                          <a:latin typeface="Calibri" panose="020F0502020204030204" pitchFamily="34" charset="0"/>
                          <a:cs typeface="Calibri" panose="020F0502020204030204" pitchFamily="34" charset="0"/>
                        </a:rPr>
                        <a:t>Adler-Milstein &amp; Jha. </a:t>
                      </a:r>
                      <a:r>
                        <a:rPr lang="en-US" sz="1800" b="0" dirty="0">
                          <a:effectLst/>
                          <a:latin typeface="Calibri" panose="020F0502020204030204" pitchFamily="34" charset="0"/>
                          <a:cs typeface="Calibri" panose="020F0502020204030204" pitchFamily="34" charset="0"/>
                        </a:rPr>
                        <a:t>2017, USA.</a:t>
                      </a:r>
                    </a:p>
                  </a:txBody>
                  <a:tcPr marR="76200" marT="76200" marB="76200" anchor="ct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Examine EHR adoption and hospital performance</a:t>
                      </a:r>
                      <a:endParaRPr lang="en-US" sz="1800" dirty="0">
                        <a:effectLst/>
                        <a:latin typeface="Calibri" panose="020F0502020204030204" pitchFamily="34" charset="0"/>
                        <a:cs typeface="Calibri" panose="020F0502020204030204" pitchFamily="34" charset="0"/>
                      </a:endParaRPr>
                    </a:p>
                  </a:txBody>
                  <a:tcPr marL="76200" marR="76200" marT="76200" marB="76200" anchor="ct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Systematic Review</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42</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EHR adoption improves care coordination but faces interoperability challenges.</a:t>
                      </a: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37690850"/>
                  </a:ext>
                </a:extLst>
              </a:tr>
              <a:tr h="1399233">
                <a:tc>
                  <a:txBody>
                    <a:bodyPr/>
                    <a:lstStyle/>
                    <a:p>
                      <a:r>
                        <a:rPr lang="en-US" sz="1800" b="1" i="0" kern="1200" dirty="0">
                          <a:solidFill>
                            <a:schemeClr val="dk1"/>
                          </a:solidFill>
                          <a:effectLst/>
                          <a:latin typeface="Calibri" panose="020F0502020204030204" pitchFamily="34" charset="0"/>
                          <a:ea typeface="+mn-ea"/>
                          <a:cs typeface="Calibri" panose="020F0502020204030204" pitchFamily="34" charset="0"/>
                        </a:rPr>
                        <a:t>Topol, </a:t>
                      </a:r>
                      <a:r>
                        <a:rPr lang="en-US" sz="1800" b="0" i="0" kern="1200" dirty="0">
                          <a:solidFill>
                            <a:schemeClr val="dk1"/>
                          </a:solidFill>
                          <a:effectLst/>
                          <a:latin typeface="Calibri" panose="020F0502020204030204" pitchFamily="34" charset="0"/>
                          <a:ea typeface="+mn-ea"/>
                          <a:cs typeface="Calibri" panose="020F0502020204030204" pitchFamily="34" charset="0"/>
                        </a:rPr>
                        <a:t>2019, USA</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Review AI applications in hospital administration</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Narrative Review</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40</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AI improves scheduling, billing, and diagnostics but raises ethical concerns.</a:t>
                      </a: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97746866"/>
                  </a:ext>
                </a:extLst>
              </a:tr>
              <a:tr h="1076333">
                <a:tc>
                  <a:txBody>
                    <a:bodyPr/>
                    <a:lstStyle/>
                    <a:p>
                      <a:r>
                        <a:rPr lang="en-US" sz="1800" b="1" i="0" kern="1200" dirty="0">
                          <a:solidFill>
                            <a:schemeClr val="dk1"/>
                          </a:solidFill>
                          <a:effectLst/>
                          <a:latin typeface="Calibri" panose="020F0502020204030204" pitchFamily="34" charset="0"/>
                          <a:ea typeface="+mn-ea"/>
                          <a:cs typeface="Calibri" panose="020F0502020204030204" pitchFamily="34" charset="0"/>
                        </a:rPr>
                        <a:t>Gopal et al,</a:t>
                      </a:r>
                      <a:r>
                        <a:rPr lang="en-US" sz="1800" b="0" i="0" kern="1200" dirty="0">
                          <a:solidFill>
                            <a:schemeClr val="dk1"/>
                          </a:solidFill>
                          <a:effectLst/>
                          <a:latin typeface="Calibri" panose="020F0502020204030204" pitchFamily="34" charset="0"/>
                          <a:ea typeface="+mn-ea"/>
                          <a:cs typeface="Calibri" panose="020F0502020204030204" pitchFamily="34" charset="0"/>
                        </a:rPr>
                        <a:t> 2019,</a:t>
                      </a:r>
                    </a:p>
                    <a:p>
                      <a:r>
                        <a:rPr lang="en-US" sz="1800" b="0" i="0" kern="1200" dirty="0">
                          <a:solidFill>
                            <a:schemeClr val="dk1"/>
                          </a:solidFill>
                          <a:effectLst/>
                          <a:latin typeface="Calibri" panose="020F0502020204030204" pitchFamily="34" charset="0"/>
                          <a:ea typeface="+mn-ea"/>
                          <a:cs typeface="Calibri" panose="020F0502020204030204" pitchFamily="34" charset="0"/>
                        </a:rPr>
                        <a:t>India</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Study cost barriers in digital transformation</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Systematic Review</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25</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High initial costs and ROI uncertainty delay adoption.</a:t>
                      </a: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54725450"/>
                  </a:ext>
                </a:extLst>
              </a:tr>
              <a:tr h="1197893">
                <a:tc>
                  <a:txBody>
                    <a:bodyPr/>
                    <a:lstStyle/>
                    <a:p>
                      <a:r>
                        <a:rPr lang="en-US" sz="1800" b="1" i="0" kern="1200" dirty="0">
                          <a:solidFill>
                            <a:schemeClr val="dk1"/>
                          </a:solidFill>
                          <a:effectLst/>
                          <a:latin typeface="Calibri" panose="020F0502020204030204" pitchFamily="34" charset="0"/>
                          <a:ea typeface="+mn-ea"/>
                          <a:cs typeface="Calibri" panose="020F0502020204030204" pitchFamily="34" charset="0"/>
                        </a:rPr>
                        <a:t>Dwivedi et al., </a:t>
                      </a:r>
                      <a:r>
                        <a:rPr lang="en-US" sz="1800" b="0" i="0" kern="1200" dirty="0">
                          <a:solidFill>
                            <a:schemeClr val="dk1"/>
                          </a:solidFill>
                          <a:effectLst/>
                          <a:latin typeface="Calibri" panose="020F0502020204030204" pitchFamily="34" charset="0"/>
                          <a:ea typeface="+mn-ea"/>
                          <a:cs typeface="Calibri" panose="020F0502020204030204" pitchFamily="34" charset="0"/>
                        </a:rPr>
                        <a:t>2021</a:t>
                      </a:r>
                    </a:p>
                    <a:p>
                      <a:r>
                        <a:rPr lang="en-US" sz="1800" b="0" i="0" kern="1200" dirty="0">
                          <a:solidFill>
                            <a:schemeClr val="dk1"/>
                          </a:solidFill>
                          <a:effectLst/>
                          <a:latin typeface="Calibri" panose="020F0502020204030204" pitchFamily="34" charset="0"/>
                          <a:ea typeface="+mn-ea"/>
                          <a:cs typeface="Calibri" panose="020F0502020204030204" pitchFamily="34" charset="0"/>
                        </a:rPr>
                        <a:t>UK</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Analyze digital transformation drivers in healthcare.</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Systematic Review</a:t>
                      </a:r>
                      <a:endParaRPr lang="en-US" sz="1800" dirty="0">
                        <a:latin typeface="Calibri" panose="020F0502020204030204" pitchFamily="34" charset="0"/>
                        <a:cs typeface="Calibri" panose="020F0502020204030204" pitchFamily="34" charset="0"/>
                      </a:endParaRPr>
                    </a:p>
                  </a:txBody>
                  <a:tcPr/>
                </a:tc>
                <a:tc>
                  <a:txBody>
                    <a:bodyPr/>
                    <a:lstStyle/>
                    <a:p>
                      <a:r>
                        <a:rPr lang="en-US" sz="1800" b="0" i="0" kern="1200" dirty="0">
                          <a:solidFill>
                            <a:schemeClr val="dk1"/>
                          </a:solidFill>
                          <a:effectLst/>
                          <a:latin typeface="Calibri" panose="020F0502020204030204" pitchFamily="34" charset="0"/>
                          <a:ea typeface="+mn-ea"/>
                          <a:cs typeface="Calibri" panose="020F0502020204030204" pitchFamily="34" charset="0"/>
                        </a:rPr>
                        <a:t>58</a:t>
                      </a:r>
                      <a:endParaRPr lang="en-US" sz="1800" dirty="0">
                        <a:latin typeface="Calibri" panose="020F0502020204030204" pitchFamily="34" charset="0"/>
                        <a:cs typeface="Calibri" panose="020F0502020204030204" pitchFamily="34" charset="0"/>
                      </a:endParaRPr>
                    </a:p>
                  </a:txBody>
                  <a:tcPr/>
                </a:tc>
                <a:tc>
                  <a:txBody>
                    <a:bodyPr/>
                    <a:lstStyle/>
                    <a:p>
                      <a:r>
                        <a:rPr lang="en-IN" sz="1800" b="0" i="0" kern="1200" dirty="0">
                          <a:solidFill>
                            <a:schemeClr val="dk1"/>
                          </a:solidFill>
                          <a:effectLst/>
                          <a:latin typeface="Calibri" panose="020F0502020204030204" pitchFamily="34" charset="0"/>
                          <a:ea typeface="+mn-ea"/>
                          <a:cs typeface="Calibri" panose="020F0502020204030204" pitchFamily="34" charset="0"/>
                        </a:rPr>
                        <a:t>Key drivers include cost reduction, regulatory push, and patient demand.</a:t>
                      </a: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4"/>
                  </a:ext>
                </a:extLst>
              </a:tr>
            </a:tbl>
          </a:graphicData>
        </a:graphic>
      </p:graphicFrame>
      <p:sp>
        <p:nvSpPr>
          <p:cNvPr id="2" name="TextBox 1"/>
          <p:cNvSpPr txBox="1"/>
          <p:nvPr/>
        </p:nvSpPr>
        <p:spPr>
          <a:xfrm>
            <a:off x="870431" y="196145"/>
            <a:ext cx="9893808" cy="769441"/>
          </a:xfrm>
          <a:prstGeom prst="rect">
            <a:avLst/>
          </a:prstGeom>
          <a:noFill/>
        </p:spPr>
        <p:txBody>
          <a:bodyPr wrap="square" rtlCol="0">
            <a:spAutoFit/>
          </a:bodyPr>
          <a:lstStyle/>
          <a:p>
            <a:r>
              <a:rPr lang="en-US" dirty="0"/>
              <a:t>                        </a:t>
            </a:r>
            <a:r>
              <a:rPr lang="en-US" sz="4400" b="1" dirty="0">
                <a:latin typeface="Calibri" panose="020F0502020204030204" pitchFamily="34" charset="0"/>
                <a:cs typeface="Calibri" panose="020F0502020204030204" pitchFamily="34" charset="0"/>
              </a:rPr>
              <a:t>LITERATURE REVIEW</a:t>
            </a:r>
          </a:p>
        </p:txBody>
      </p:sp>
      <p:pic>
        <p:nvPicPr>
          <p:cNvPr id="5" name="Picture 4">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114107"/>
          </a:xfrm>
          <a:prstGeom prst="rect">
            <a:avLst/>
          </a:prstGeom>
        </p:spPr>
      </p:pic>
    </p:spTree>
    <p:extLst>
      <p:ext uri="{BB962C8B-B14F-4D97-AF65-F5344CB8AC3E}">
        <p14:creationId xmlns:p14="http://schemas.microsoft.com/office/powerpoint/2010/main" val="314127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r>
              <a:rPr lang="en-IN" sz="2000" dirty="0">
                <a:latin typeface="Arial" panose="020B0604020202020204" pitchFamily="34" charset="0"/>
                <a:cs typeface="Arial" panose="020B0604020202020204" pitchFamily="34" charset="0"/>
              </a:rPr>
              <a:t>To explore the types of digital technologies adopted in hospital administration.</a:t>
            </a:r>
            <a:endParaRPr lang="en-US" sz="2000" dirty="0">
              <a:latin typeface="Arial" panose="020B0604020202020204" pitchFamily="34" charset="0"/>
              <a:cs typeface="Arial" panose="020B0604020202020204" pitchFamily="34" charset="0"/>
            </a:endParaRPr>
          </a:p>
          <a:p>
            <a:pPr lvl="0"/>
            <a:r>
              <a:rPr lang="en-IN" sz="2000" dirty="0">
                <a:latin typeface="Arial" panose="020B0604020202020204" pitchFamily="34" charset="0"/>
                <a:cs typeface="Arial" panose="020B0604020202020204" pitchFamily="34" charset="0"/>
              </a:rPr>
              <a:t>To </a:t>
            </a:r>
            <a:r>
              <a:rPr lang="en-IN" sz="2000" dirty="0" err="1">
                <a:latin typeface="Arial" panose="020B0604020202020204" pitchFamily="34" charset="0"/>
                <a:cs typeface="Arial" panose="020B0604020202020204" pitchFamily="34" charset="0"/>
              </a:rPr>
              <a:t>analyze</a:t>
            </a:r>
            <a:r>
              <a:rPr lang="en-IN" sz="2000" dirty="0">
                <a:latin typeface="Arial" panose="020B0604020202020204" pitchFamily="34" charset="0"/>
                <a:cs typeface="Arial" panose="020B0604020202020204" pitchFamily="34" charset="0"/>
              </a:rPr>
              <a:t> the impact of digital transformation on hospital operations and patient experience.</a:t>
            </a:r>
            <a:endParaRPr lang="en-US" sz="2000" dirty="0">
              <a:latin typeface="Arial" panose="020B0604020202020204" pitchFamily="34" charset="0"/>
              <a:cs typeface="Arial" panose="020B0604020202020204" pitchFamily="34" charset="0"/>
            </a:endParaRPr>
          </a:p>
          <a:p>
            <a:pPr lvl="0"/>
            <a:r>
              <a:rPr lang="en-IN" sz="2000" dirty="0">
                <a:latin typeface="Arial" panose="020B0604020202020204" pitchFamily="34" charset="0"/>
                <a:cs typeface="Arial" panose="020B0604020202020204" pitchFamily="34" charset="0"/>
              </a:rPr>
              <a:t>To identify challenges and barriers to digital implementation in healthcare administration.</a:t>
            </a:r>
          </a:p>
          <a:p>
            <a:pPr marL="0" indent="0">
              <a:buNone/>
            </a:pPr>
            <a:endParaRPr lang="en-US"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a:p>
            <a:pPr lvl="0"/>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lnSpcReduction="10000"/>
          </a:bodyPr>
          <a:lstStyle/>
          <a:p>
            <a:r>
              <a:rPr lang="en-IN" sz="1800" b="1" dirty="0">
                <a:latin typeface="Arial" panose="020B0604020202020204" pitchFamily="34" charset="0"/>
                <a:cs typeface="Arial" panose="020B0604020202020204" pitchFamily="34" charset="0"/>
              </a:rPr>
              <a:t> Study Design: </a:t>
            </a:r>
            <a:r>
              <a:rPr lang="en-IN" sz="1800" dirty="0">
                <a:latin typeface="Arial" panose="020B0604020202020204" pitchFamily="34" charset="0"/>
                <a:cs typeface="Arial" panose="020B0604020202020204" pitchFamily="34" charset="0"/>
              </a:rPr>
              <a:t>Narrative Literature Review</a:t>
            </a:r>
          </a:p>
          <a:p>
            <a:pPr marL="228600" lvl="1">
              <a:spcBef>
                <a:spcPts val="1000"/>
              </a:spcBef>
            </a:pPr>
            <a:r>
              <a:rPr lang="en-IN" sz="1800" b="1" dirty="0" err="1">
                <a:latin typeface="Arial" panose="020B0604020202020204" pitchFamily="34" charset="0"/>
                <a:cs typeface="Arial" panose="020B0604020202020204" pitchFamily="34" charset="0"/>
              </a:rPr>
              <a:t>DataBase</a:t>
            </a:r>
            <a:r>
              <a:rPr lang="en-IN" sz="1800" b="1" dirty="0">
                <a:latin typeface="Arial" panose="020B0604020202020204" pitchFamily="34" charset="0"/>
                <a:cs typeface="Arial" panose="020B0604020202020204" pitchFamily="34" charset="0"/>
              </a:rPr>
              <a:t> : </a:t>
            </a:r>
            <a:r>
              <a:rPr lang="en-IN" sz="1800" dirty="0">
                <a:latin typeface="Arial" panose="020B0604020202020204" pitchFamily="34" charset="0"/>
                <a:cs typeface="Arial" panose="020B0604020202020204" pitchFamily="34" charset="0"/>
              </a:rPr>
              <a:t>PubMed</a:t>
            </a:r>
            <a:endParaRPr lang="en-US" sz="1800" dirty="0">
              <a:latin typeface="Arial" panose="020B0604020202020204" pitchFamily="34" charset="0"/>
              <a:cs typeface="Arial" panose="020B0604020202020204" pitchFamily="34" charset="0"/>
            </a:endParaRPr>
          </a:p>
          <a:p>
            <a:r>
              <a:rPr lang="en-IN" sz="1800" b="1" dirty="0">
                <a:latin typeface="Arial" panose="020B0604020202020204" pitchFamily="34" charset="0"/>
                <a:cs typeface="Arial" panose="020B0604020202020204" pitchFamily="34" charset="0"/>
              </a:rPr>
              <a:t>Search Strategy and Databases Used</a:t>
            </a:r>
            <a:endParaRPr lang="en-US" sz="1800" dirty="0">
              <a:latin typeface="Arial" panose="020B0604020202020204" pitchFamily="34" charset="0"/>
              <a:cs typeface="Arial" panose="020B0604020202020204" pitchFamily="34" charset="0"/>
            </a:endParaRPr>
          </a:p>
          <a:p>
            <a:r>
              <a:rPr lang="en-IN" sz="1800" dirty="0">
                <a:latin typeface="Arial" panose="020B0604020202020204" pitchFamily="34" charset="0"/>
                <a:cs typeface="Arial" panose="020B0604020202020204" pitchFamily="34" charset="0"/>
              </a:rPr>
              <a:t>A keyword-based search strategy was developed to capture relevant peer-reviewed and grey literature from 2015 to 2024. Boolean operators (AND, OR) were used to combine search terms and refine results.</a:t>
            </a:r>
            <a:endParaRPr lang="en-US" sz="1800" dirty="0">
              <a:latin typeface="Arial" panose="020B0604020202020204" pitchFamily="34" charset="0"/>
              <a:cs typeface="Arial" panose="020B0604020202020204" pitchFamily="34" charset="0"/>
            </a:endParaRPr>
          </a:p>
          <a:p>
            <a:r>
              <a:rPr lang="en-IN" sz="1800" b="1" dirty="0">
                <a:latin typeface="Arial" panose="020B0604020202020204" pitchFamily="34" charset="0"/>
                <a:cs typeface="Arial" panose="020B0604020202020204" pitchFamily="34" charset="0"/>
              </a:rPr>
              <a:t>Keywords Used:</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"Digital transformation in hospitals"</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"Hospital administration digital tools"</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"Healthcare operations AND technology"</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"EMR adoption AND India"</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"Hospital Information Systems implementation"</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"AI in healthcare administration"</a:t>
            </a:r>
            <a:endParaRPr lang="en-US" sz="1800" dirty="0">
              <a:latin typeface="Arial" panose="020B0604020202020204" pitchFamily="34" charset="0"/>
              <a:cs typeface="Arial" panose="020B06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838200" y="2123439"/>
            <a:ext cx="4770120" cy="4053523"/>
          </a:xfrm>
        </p:spPr>
        <p:txBody>
          <a:bodyPr>
            <a:normAutofit/>
          </a:bodyPr>
          <a:lstStyle/>
          <a:p>
            <a:pPr lvl="0"/>
            <a:r>
              <a:rPr lang="en-IN" sz="1800" dirty="0">
                <a:cs typeface="Arial" panose="020B0604020202020204" pitchFamily="34" charset="0"/>
              </a:rPr>
              <a:t>Publications from 2015–2024.</a:t>
            </a:r>
            <a:endParaRPr lang="en-US" sz="1800" dirty="0">
              <a:cs typeface="Arial" panose="020B0604020202020204" pitchFamily="34" charset="0"/>
            </a:endParaRPr>
          </a:p>
          <a:p>
            <a:pPr lvl="0"/>
            <a:r>
              <a:rPr lang="en-IN" sz="1800" dirty="0">
                <a:cs typeface="Arial" panose="020B0604020202020204" pitchFamily="34" charset="0"/>
              </a:rPr>
              <a:t>Studies focusing on hospital administration and operational efficiency.</a:t>
            </a:r>
            <a:endParaRPr lang="en-US" sz="1800" dirty="0">
              <a:cs typeface="Arial" panose="020B0604020202020204" pitchFamily="34" charset="0"/>
            </a:endParaRPr>
          </a:p>
          <a:p>
            <a:pPr lvl="0"/>
            <a:r>
              <a:rPr lang="en-IN" sz="1800" dirty="0">
                <a:cs typeface="Arial" panose="020B0604020202020204" pitchFamily="34" charset="0"/>
              </a:rPr>
              <a:t>Research involving digital technologies (e.g., HIS, EMRs, AI, telemedicine).</a:t>
            </a:r>
            <a:endParaRPr lang="en-US" sz="1800" dirty="0">
              <a:cs typeface="Arial" panose="020B0604020202020204" pitchFamily="34" charset="0"/>
            </a:endParaRPr>
          </a:p>
          <a:p>
            <a:pPr lvl="0"/>
            <a:r>
              <a:rPr lang="en-IN" sz="1800" dirty="0">
                <a:cs typeface="Arial" panose="020B0604020202020204" pitchFamily="34" charset="0"/>
              </a:rPr>
              <a:t>Articles addressing implementation, challenges, or outcomes.</a:t>
            </a:r>
            <a:endParaRPr lang="en-US" sz="1800" dirty="0">
              <a:cs typeface="Arial" panose="020B0604020202020204" pitchFamily="34" charset="0"/>
            </a:endParaRPr>
          </a:p>
          <a:p>
            <a:pPr lvl="0"/>
            <a:r>
              <a:rPr lang="en-IN" sz="1800" dirty="0">
                <a:cs typeface="Arial" panose="020B0604020202020204" pitchFamily="34" charset="0"/>
              </a:rPr>
              <a:t>Studies in English language.</a:t>
            </a:r>
            <a:endParaRPr lang="en-US" sz="1800" dirty="0">
              <a:cs typeface="Arial" panose="020B0604020202020204" pitchFamily="34" charset="0"/>
            </a:endParaRPr>
          </a:p>
        </p:txBody>
      </p:sp>
      <p:sp>
        <p:nvSpPr>
          <p:cNvPr id="8" name="Content Placeholder 7"/>
          <p:cNvSpPr>
            <a:spLocks noGrp="1"/>
          </p:cNvSpPr>
          <p:nvPr>
            <p:ph sz="half" idx="2"/>
          </p:nvPr>
        </p:nvSpPr>
        <p:spPr>
          <a:xfrm>
            <a:off x="6979920" y="2123439"/>
            <a:ext cx="4373880" cy="4053524"/>
          </a:xfrm>
        </p:spPr>
        <p:txBody>
          <a:bodyPr>
            <a:normAutofit/>
          </a:bodyPr>
          <a:lstStyle/>
          <a:p>
            <a:pPr lvl="0"/>
            <a:r>
              <a:rPr lang="en-IN" sz="1800" dirty="0">
                <a:cs typeface="Arial" panose="020B0604020202020204" pitchFamily="34" charset="0"/>
              </a:rPr>
              <a:t>Clinical-only studies without administrative implications.</a:t>
            </a:r>
            <a:endParaRPr lang="en-US" sz="1800" dirty="0">
              <a:cs typeface="Arial" panose="020B0604020202020204" pitchFamily="34" charset="0"/>
            </a:endParaRPr>
          </a:p>
          <a:p>
            <a:pPr lvl="0"/>
            <a:r>
              <a:rPr lang="en-IN" sz="1800" dirty="0">
                <a:cs typeface="Arial" panose="020B0604020202020204" pitchFamily="34" charset="0"/>
              </a:rPr>
              <a:t>Editorials, commentaries, and blog articles lacking scholarly rigor.</a:t>
            </a:r>
            <a:endParaRPr lang="en-US" sz="1800" dirty="0">
              <a:cs typeface="Arial" panose="020B0604020202020204" pitchFamily="34" charset="0"/>
            </a:endParaRPr>
          </a:p>
          <a:p>
            <a:pPr lvl="0"/>
            <a:r>
              <a:rPr lang="en-IN" sz="1800" dirty="0">
                <a:cs typeface="Arial" panose="020B0604020202020204" pitchFamily="34" charset="0"/>
              </a:rPr>
              <a:t>Studies focused solely on pharmaceutical, insurance, or outpatient app platforms.</a:t>
            </a:r>
            <a:endParaRPr lang="en-US" sz="1800" dirty="0">
              <a:cs typeface="Arial" panose="020B0604020202020204" pitchFamily="34" charset="0"/>
            </a:endParaRPr>
          </a:p>
          <a:p>
            <a:pPr lvl="0"/>
            <a:r>
              <a:rPr lang="en-IN" sz="1800" dirty="0">
                <a:cs typeface="Arial" panose="020B0604020202020204" pitchFamily="34" charset="0"/>
              </a:rPr>
              <a:t>Duplicate publications or incomplete research outputs.</a:t>
            </a:r>
            <a:endParaRPr lang="en-US" sz="1800" dirty="0">
              <a:cs typeface="Arial" panose="020B0604020202020204" pitchFamily="34" charset="0"/>
            </a:endParaRP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7</a:t>
            </a:fld>
            <a:endParaRPr lang="en-IN"/>
          </a:p>
        </p:txBody>
      </p:sp>
      <p:sp>
        <p:nvSpPr>
          <p:cNvPr id="9" name="TextBox 8"/>
          <p:cNvSpPr txBox="1"/>
          <p:nvPr/>
        </p:nvSpPr>
        <p:spPr>
          <a:xfrm>
            <a:off x="838200" y="1246128"/>
            <a:ext cx="4866640" cy="584775"/>
          </a:xfrm>
          <a:prstGeom prst="rect">
            <a:avLst/>
          </a:prstGeom>
          <a:noFill/>
        </p:spPr>
        <p:txBody>
          <a:bodyPr wrap="square" rtlCol="0">
            <a:spAutoFit/>
          </a:bodyPr>
          <a:lstStyle/>
          <a:p>
            <a:r>
              <a:rPr lang="en-US" sz="2000" dirty="0"/>
              <a:t>                    </a:t>
            </a:r>
            <a:r>
              <a:rPr lang="en-US" sz="3200" b="1" dirty="0"/>
              <a:t>INCLUSION CRITERIA </a:t>
            </a:r>
          </a:p>
        </p:txBody>
      </p:sp>
      <p:sp>
        <p:nvSpPr>
          <p:cNvPr id="10" name="TextBox 9"/>
          <p:cNvSpPr txBox="1"/>
          <p:nvPr/>
        </p:nvSpPr>
        <p:spPr>
          <a:xfrm>
            <a:off x="6771640" y="1230458"/>
            <a:ext cx="4206240" cy="584775"/>
          </a:xfrm>
          <a:prstGeom prst="rect">
            <a:avLst/>
          </a:prstGeom>
          <a:noFill/>
        </p:spPr>
        <p:txBody>
          <a:bodyPr wrap="square" rtlCol="0">
            <a:spAutoFit/>
          </a:bodyPr>
          <a:lstStyle/>
          <a:p>
            <a:r>
              <a:rPr lang="en-US" dirty="0"/>
              <a:t>         </a:t>
            </a:r>
            <a:r>
              <a:rPr lang="en-US" sz="3200" b="1" dirty="0"/>
              <a:t>EXCLUSION CRITERIA</a:t>
            </a:r>
          </a:p>
        </p:txBody>
      </p:sp>
      <p:pic>
        <p:nvPicPr>
          <p:cNvPr id="11" name="Picture 10">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501"/>
            <a:ext cx="2695903" cy="1268959"/>
          </a:xfrm>
          <a:prstGeom prst="rect">
            <a:avLst/>
          </a:prstGeom>
        </p:spPr>
      </p:pic>
    </p:spTree>
    <p:extLst>
      <p:ext uri="{BB962C8B-B14F-4D97-AF65-F5344CB8AC3E}">
        <p14:creationId xmlns:p14="http://schemas.microsoft.com/office/powerpoint/2010/main" val="2854881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                   DATA EXTRACTION METHODS</a:t>
            </a:r>
            <a:endParaRPr lang="en-US" dirty="0"/>
          </a:p>
        </p:txBody>
      </p:sp>
      <p:sp>
        <p:nvSpPr>
          <p:cNvPr id="3" name="Content Placeholder 2"/>
          <p:cNvSpPr>
            <a:spLocks noGrp="1"/>
          </p:cNvSpPr>
          <p:nvPr>
            <p:ph idx="1"/>
          </p:nvPr>
        </p:nvSpPr>
        <p:spPr/>
        <p:txBody>
          <a:bodyPr>
            <a:normAutofit/>
          </a:bodyPr>
          <a:lstStyle/>
          <a:p>
            <a:r>
              <a:rPr lang="en-IN" sz="1800" dirty="0">
                <a:latin typeface="Arial" panose="020B0604020202020204" pitchFamily="34" charset="0"/>
                <a:cs typeface="Arial" panose="020B0604020202020204" pitchFamily="34" charset="0"/>
              </a:rPr>
              <a:t>A standardized data extraction form was developed to gather consistent information across all selected studies. Key information extracted includes:</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Author(s), year of publication, and country</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Type of digital technology examined</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Study objectives and methodology</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Reported benefits and outcomes on hospital administration</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Identified challenges or barriers</a:t>
            </a:r>
            <a:endParaRPr lang="en-US" sz="1800" dirty="0">
              <a:latin typeface="Arial" panose="020B0604020202020204" pitchFamily="34" charset="0"/>
              <a:cs typeface="Arial" panose="020B0604020202020204" pitchFamily="34" charset="0"/>
            </a:endParaRPr>
          </a:p>
          <a:p>
            <a:pPr lvl="0"/>
            <a:r>
              <a:rPr lang="en-IN" sz="1800" dirty="0">
                <a:latin typeface="Arial" panose="020B0604020202020204" pitchFamily="34" charset="0"/>
                <a:cs typeface="Arial" panose="020B0604020202020204" pitchFamily="34" charset="0"/>
              </a:rPr>
              <a:t>Relevance to the Indian or global context</a:t>
            </a:r>
            <a:endParaRPr lang="en-US" sz="1800" dirty="0">
              <a:latin typeface="Arial" panose="020B0604020202020204" pitchFamily="34" charset="0"/>
              <a:cs typeface="Arial" panose="020B0604020202020204" pitchFamily="34" charset="0"/>
            </a:endParaRPr>
          </a:p>
          <a:p>
            <a:r>
              <a:rPr lang="en-IN" sz="1800" dirty="0">
                <a:latin typeface="Arial" panose="020B0604020202020204" pitchFamily="34" charset="0"/>
                <a:cs typeface="Arial" panose="020B0604020202020204" pitchFamily="34" charset="0"/>
              </a:rPr>
              <a:t>The extracted data were entered into a tabular matrix in Microsoft Excel to facilitate thematic comparison and synthesis.</a:t>
            </a:r>
            <a:endParaRPr lang="en-US" sz="1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501"/>
            <a:ext cx="2695903" cy="1268959"/>
          </a:xfrm>
          <a:prstGeom prst="rect">
            <a:avLst/>
          </a:prstGeom>
        </p:spPr>
      </p:pic>
    </p:spTree>
    <p:extLst>
      <p:ext uri="{BB962C8B-B14F-4D97-AF65-F5344CB8AC3E}">
        <p14:creationId xmlns:p14="http://schemas.microsoft.com/office/powerpoint/2010/main" val="192970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9</a:t>
            </a:fld>
            <a:endParaRPr lang="en-IN"/>
          </a:p>
        </p:txBody>
      </p:sp>
      <p:sp>
        <p:nvSpPr>
          <p:cNvPr id="4" name="Rectangle 3"/>
          <p:cNvSpPr/>
          <p:nvPr/>
        </p:nvSpPr>
        <p:spPr>
          <a:xfrm>
            <a:off x="1016635" y="1301750"/>
            <a:ext cx="1887220" cy="124333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Records identified from*:</a:t>
            </a:r>
            <a:endParaRPr lang="en-US" sz="1100" dirty="0">
              <a:effectLst/>
              <a:ea typeface="Calibri" panose="020F0502020204030204" pitchFamily="34" charset="0"/>
              <a:cs typeface="Times New Roman" panose="02020603050405020304" pitchFamily="18" charset="0"/>
            </a:endParaRPr>
          </a:p>
          <a:p>
            <a:pPr marL="18034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Databases  (n = 120)</a:t>
            </a:r>
            <a:endParaRPr lang="en-US" sz="1100" dirty="0">
              <a:effectLst/>
              <a:ea typeface="Calibri" panose="020F0502020204030204" pitchFamily="34" charset="0"/>
              <a:cs typeface="Times New Roman" panose="02020603050405020304" pitchFamily="18" charset="0"/>
            </a:endParaRPr>
          </a:p>
          <a:p>
            <a:pPr marL="18034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Registers (n = 0 )</a:t>
            </a:r>
            <a:endParaRPr lang="en-US" sz="1100" dirty="0">
              <a:effectLst/>
              <a:ea typeface="Calibri" panose="020F0502020204030204" pitchFamily="34" charset="0"/>
              <a:cs typeface="Times New Roman" panose="02020603050405020304" pitchFamily="18" charset="0"/>
            </a:endParaRPr>
          </a:p>
        </p:txBody>
      </p:sp>
      <p:sp>
        <p:nvSpPr>
          <p:cNvPr id="5" name="Rectangle 4"/>
          <p:cNvSpPr/>
          <p:nvPr/>
        </p:nvSpPr>
        <p:spPr>
          <a:xfrm>
            <a:off x="3496310" y="1301750"/>
            <a:ext cx="1887220" cy="12426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Records removed </a:t>
            </a:r>
            <a:r>
              <a:rPr lang="en-AU"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before screening</a:t>
            </a: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Duplicate records removed  (n = 20)</a:t>
            </a:r>
            <a:endParaRPr lang="en-US" sz="1100" dirty="0">
              <a:effectLst/>
              <a:ea typeface="Calibri" panose="020F0502020204030204" pitchFamily="34" charset="0"/>
              <a:cs typeface="Times New Roman" panose="02020603050405020304" pitchFamily="18" charset="0"/>
            </a:endParaRPr>
          </a:p>
          <a:p>
            <a:pPr marL="18034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
        <p:nvSpPr>
          <p:cNvPr id="6" name="Rectangle 5"/>
          <p:cNvSpPr/>
          <p:nvPr/>
        </p:nvSpPr>
        <p:spPr>
          <a:xfrm>
            <a:off x="1016635" y="2834640"/>
            <a:ext cx="1887220" cy="5264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Records screened</a:t>
            </a:r>
            <a:endParaRPr lang="en-US" sz="110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 100)</a:t>
            </a:r>
            <a:endParaRPr lang="en-US" sz="1100">
              <a:effectLst/>
              <a:ea typeface="Calibri" panose="020F0502020204030204" pitchFamily="34" charset="0"/>
              <a:cs typeface="Times New Roman" panose="02020603050405020304" pitchFamily="18" charset="0"/>
            </a:endParaRPr>
          </a:p>
        </p:txBody>
      </p:sp>
      <p:sp>
        <p:nvSpPr>
          <p:cNvPr id="7" name="Rectangle 6"/>
          <p:cNvSpPr/>
          <p:nvPr/>
        </p:nvSpPr>
        <p:spPr>
          <a:xfrm>
            <a:off x="3505200" y="2834640"/>
            <a:ext cx="1887220" cy="5264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Records excluded**</a:t>
            </a:r>
            <a:endParaRPr lang="en-US" sz="110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=15)</a:t>
            </a:r>
            <a:endParaRPr lang="en-US" sz="1100">
              <a:effectLst/>
              <a:ea typeface="Calibri" panose="020F0502020204030204" pitchFamily="34" charset="0"/>
              <a:cs typeface="Times New Roman" panose="02020603050405020304" pitchFamily="18" charset="0"/>
            </a:endParaRPr>
          </a:p>
        </p:txBody>
      </p:sp>
      <p:sp>
        <p:nvSpPr>
          <p:cNvPr id="8" name="Rectangle 7"/>
          <p:cNvSpPr/>
          <p:nvPr/>
        </p:nvSpPr>
        <p:spPr>
          <a:xfrm>
            <a:off x="1017905" y="3659505"/>
            <a:ext cx="1887220" cy="5264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Reports sought for retrieval</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=85 )</a:t>
            </a:r>
            <a:endParaRPr lang="en-US" sz="1100" dirty="0">
              <a:effectLst/>
              <a:ea typeface="Calibri" panose="020F0502020204030204" pitchFamily="34" charset="0"/>
              <a:cs typeface="Times New Roman" panose="02020603050405020304" pitchFamily="18" charset="0"/>
            </a:endParaRPr>
          </a:p>
        </p:txBody>
      </p:sp>
      <p:sp>
        <p:nvSpPr>
          <p:cNvPr id="9" name="Rectangle 8"/>
          <p:cNvSpPr/>
          <p:nvPr/>
        </p:nvSpPr>
        <p:spPr>
          <a:xfrm>
            <a:off x="3506470" y="3678555"/>
            <a:ext cx="1887220" cy="5264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Reports not retrieved</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=05)</a:t>
            </a:r>
            <a:endParaRPr lang="en-US" sz="1100" dirty="0">
              <a:effectLst/>
              <a:ea typeface="Calibri" panose="020F0502020204030204" pitchFamily="34" charset="0"/>
              <a:cs typeface="Times New Roman" panose="02020603050405020304" pitchFamily="18" charset="0"/>
            </a:endParaRPr>
          </a:p>
        </p:txBody>
      </p:sp>
      <p:sp>
        <p:nvSpPr>
          <p:cNvPr id="10" name="Rectangle 9"/>
          <p:cNvSpPr/>
          <p:nvPr/>
        </p:nvSpPr>
        <p:spPr>
          <a:xfrm>
            <a:off x="1019175" y="4478020"/>
            <a:ext cx="1887220" cy="52641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Reports assessed for eligibility</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 80)</a:t>
            </a:r>
            <a:endParaRPr lang="en-US" sz="1100" dirty="0">
              <a:effectLst/>
              <a:ea typeface="Calibri" panose="020F0502020204030204" pitchFamily="34" charset="0"/>
              <a:cs typeface="Times New Roman" panose="02020603050405020304" pitchFamily="18" charset="0"/>
            </a:endParaRPr>
          </a:p>
        </p:txBody>
      </p:sp>
      <p:sp>
        <p:nvSpPr>
          <p:cNvPr id="11" name="Rectangle 10"/>
          <p:cNvSpPr/>
          <p:nvPr/>
        </p:nvSpPr>
        <p:spPr>
          <a:xfrm>
            <a:off x="3514725" y="4475480"/>
            <a:ext cx="1887220" cy="114363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eaLnBrk="0" fontAlgn="base" hangingPunct="0">
              <a:spcBef>
                <a:spcPct val="0"/>
              </a:spcBef>
              <a:spcAft>
                <a:spcPct val="0"/>
              </a:spcAft>
              <a:buFontTx/>
              <a:buChar char="•"/>
            </a:pPr>
            <a:endParaRPr lang="en-US" altLang="en-US" sz="1000" dirty="0">
              <a:solidFill>
                <a:schemeClr val="tx1"/>
              </a:solidFill>
              <a:latin typeface="Arial" panose="020B0604020202020204" pitchFamily="34" charset="0"/>
            </a:endParaRPr>
          </a:p>
          <a:p>
            <a:pPr lvl="0" eaLnBrk="0" fontAlgn="base" hangingPunct="0">
              <a:spcBef>
                <a:spcPct val="0"/>
              </a:spcBef>
              <a:spcAft>
                <a:spcPct val="0"/>
              </a:spcAft>
              <a:buFontTx/>
              <a:buChar char="•"/>
            </a:pPr>
            <a:endParaRPr lang="en-US" altLang="en-US" sz="1000" dirty="0">
              <a:solidFill>
                <a:schemeClr val="tx1"/>
              </a:solidFill>
              <a:latin typeface="Arial" panose="020B0604020202020204" pitchFamily="34" charset="0"/>
            </a:endParaRPr>
          </a:p>
          <a:p>
            <a:pPr lvl="0" eaLnBrk="0" fontAlgn="base" hangingPunct="0">
              <a:spcBef>
                <a:spcPct val="0"/>
              </a:spcBef>
              <a:spcAft>
                <a:spcPct val="0"/>
              </a:spcAft>
              <a:buFontTx/>
              <a:buChar char="•"/>
            </a:pPr>
            <a:endParaRPr lang="en-US" altLang="en-US" sz="1000" dirty="0">
              <a:solidFill>
                <a:schemeClr val="tx1"/>
              </a:solidFill>
              <a:latin typeface="Arial" panose="020B0604020202020204" pitchFamily="34" charset="0"/>
            </a:endParaRPr>
          </a:p>
          <a:p>
            <a:pPr lvl="0" eaLnBrk="0" fontAlgn="base" hangingPunct="0">
              <a:spcBef>
                <a:spcPct val="0"/>
              </a:spcBef>
              <a:spcAft>
                <a:spcPct val="0"/>
              </a:spcAft>
              <a:buFontTx/>
              <a:buChar char="•"/>
            </a:pPr>
            <a:r>
              <a:rPr lang="en-US" altLang="en-US" sz="1000" dirty="0">
                <a:solidFill>
                  <a:schemeClr val="tx1"/>
                </a:solidFill>
                <a:latin typeface="Arial" panose="020B0604020202020204" pitchFamily="34" charset="0"/>
              </a:rPr>
              <a:t>Reports Excluded</a:t>
            </a:r>
          </a:p>
          <a:p>
            <a:pPr lvl="0" eaLnBrk="0" fontAlgn="base" hangingPunct="0">
              <a:spcBef>
                <a:spcPct val="0"/>
              </a:spcBef>
              <a:spcAft>
                <a:spcPct val="0"/>
              </a:spcAft>
              <a:buFontTx/>
              <a:buChar char="•"/>
            </a:pPr>
            <a:r>
              <a:rPr lang="en-US" altLang="en-US" sz="1000" dirty="0" err="1">
                <a:solidFill>
                  <a:schemeClr val="tx1"/>
                </a:solidFill>
                <a:latin typeface="Arial" panose="020B0604020202020204" pitchFamily="34" charset="0"/>
              </a:rPr>
              <a:t>Rogers.E.M</a:t>
            </a:r>
            <a:r>
              <a:rPr lang="en-US" altLang="en-US" sz="1000" dirty="0">
                <a:solidFill>
                  <a:schemeClr val="tx1"/>
                </a:solidFill>
                <a:latin typeface="Arial" panose="020B0604020202020204" pitchFamily="34" charset="0"/>
              </a:rPr>
              <a:t>. </a:t>
            </a:r>
            <a:r>
              <a:rPr lang="en-US" altLang="en-US" sz="1000" dirty="0" err="1">
                <a:solidFill>
                  <a:schemeClr val="tx1"/>
                </a:solidFill>
                <a:latin typeface="Arial" panose="020B0604020202020204" pitchFamily="34" charset="0"/>
                <a:hlinkClick r:id="rId2"/>
              </a:rPr>
              <a:t>cite_start</a:t>
            </a:r>
            <a:r>
              <a:rPr lang="en-US" altLang="en-US" sz="1000" dirty="0">
                <a:solidFill>
                  <a:schemeClr val="tx1"/>
                </a:solidFill>
                <a:latin typeface="Arial" panose="020B0604020202020204" pitchFamily="34" charset="0"/>
              </a:rPr>
              <a:t>: does not present empirical data </a:t>
            </a:r>
          </a:p>
          <a:p>
            <a:pPr lvl="0" eaLnBrk="0" fontAlgn="base" hangingPunct="0">
              <a:spcBef>
                <a:spcPct val="0"/>
              </a:spcBef>
              <a:spcAft>
                <a:spcPct val="0"/>
              </a:spcAft>
              <a:buFontTx/>
              <a:buChar char="•"/>
            </a:pPr>
            <a:r>
              <a:rPr lang="en-US" altLang="en-US" sz="1000" dirty="0" err="1">
                <a:solidFill>
                  <a:schemeClr val="tx1"/>
                </a:solidFill>
                <a:latin typeface="Arial" panose="020B0604020202020204" pitchFamily="34" charset="0"/>
              </a:rPr>
              <a:t>Balas</a:t>
            </a:r>
            <a:r>
              <a:rPr lang="en-US" altLang="en-US" sz="1000" dirty="0">
                <a:solidFill>
                  <a:schemeClr val="tx1"/>
                </a:solidFill>
                <a:latin typeface="Arial" panose="020B0604020202020204" pitchFamily="34" charset="0"/>
              </a:rPr>
              <a:t>, EA &amp; Chapman, W.W. </a:t>
            </a:r>
            <a:r>
              <a:rPr lang="en-US" altLang="en-US" sz="1000" dirty="0" err="1">
                <a:solidFill>
                  <a:schemeClr val="tx1"/>
                </a:solidFill>
                <a:latin typeface="Arial" panose="020B0604020202020204" pitchFamily="34" charset="0"/>
                <a:hlinkClick r:id="rId3"/>
              </a:rPr>
              <a:t>cite_start</a:t>
            </a:r>
            <a:r>
              <a:rPr lang="en-US" altLang="en-US" sz="1000" dirty="0">
                <a:solidFill>
                  <a:schemeClr val="tx1"/>
                </a:solidFill>
                <a:latin typeface="Arial" panose="020B0604020202020204" pitchFamily="34" charset="0"/>
              </a:rPr>
              <a:t>: not eligible for qualitative studies </a:t>
            </a:r>
          </a:p>
          <a:p>
            <a:pPr marL="0" marR="0">
              <a:lnSpc>
                <a:spcPct val="107000"/>
              </a:lnSpc>
              <a:spcBef>
                <a:spcPts val="0"/>
              </a:spcBef>
              <a:spcAft>
                <a:spcPts val="0"/>
              </a:spcAft>
            </a:pPr>
            <a:r>
              <a:rPr lang="en-AU" sz="1100" i="1" dirty="0">
                <a:effectLst/>
                <a:ea typeface="Calibri" panose="020F0502020204030204" pitchFamily="34" charset="0"/>
                <a:cs typeface="Times New Roman" panose="02020603050405020304" pitchFamily="18" charset="0"/>
              </a:rPr>
              <a:t>of Innovations</a:t>
            </a:r>
            <a:r>
              <a:rPr lang="en-AU" sz="1100" dirty="0">
                <a:effectLst/>
                <a:ea typeface="Calibri" panose="020F0502020204030204" pitchFamily="34" charset="0"/>
                <a:cs typeface="Times New Roman" panose="02020603050405020304" pitchFamily="18" charset="0"/>
              </a:rPr>
              <a:t> (5th ed.)</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a:p>
            <a:pPr marL="18034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
        <p:nvSpPr>
          <p:cNvPr id="12" name="Rectangle 11"/>
          <p:cNvSpPr/>
          <p:nvPr/>
        </p:nvSpPr>
        <p:spPr>
          <a:xfrm>
            <a:off x="997585" y="5768975"/>
            <a:ext cx="1887220" cy="7239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Studies included in review</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 78 )</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Reports of included studies</a:t>
            </a:r>
            <a:endParaRPr lang="en-US" sz="1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 78 )</a:t>
            </a:r>
            <a:endParaRPr lang="en-US" sz="1100" dirty="0">
              <a:effectLst/>
              <a:ea typeface="Calibri" panose="020F0502020204030204" pitchFamily="34" charset="0"/>
              <a:cs typeface="Times New Roman" panose="02020603050405020304" pitchFamily="18" charset="0"/>
            </a:endParaRPr>
          </a:p>
        </p:txBody>
      </p:sp>
      <p:cxnSp>
        <p:nvCxnSpPr>
          <p:cNvPr id="13" name="Straight Arrow Connector 12"/>
          <p:cNvCxnSpPr/>
          <p:nvPr/>
        </p:nvCxnSpPr>
        <p:spPr>
          <a:xfrm>
            <a:off x="2910840" y="1916430"/>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910840" y="3088005"/>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920365" y="3932555"/>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933700" y="4759325"/>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16"/>
          <p:cNvSpPr/>
          <p:nvPr/>
        </p:nvSpPr>
        <p:spPr>
          <a:xfrm>
            <a:off x="1023620" y="957580"/>
            <a:ext cx="4344670" cy="262890"/>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AU"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Identification of studies via databases and registers</a:t>
            </a:r>
            <a:endParaRPr lang="en-US" sz="1100">
              <a:effectLst/>
              <a:ea typeface="Calibri" panose="020F0502020204030204" pitchFamily="34" charset="0"/>
              <a:cs typeface="Times New Roman" panose="02020603050405020304" pitchFamily="18" charset="0"/>
            </a:endParaRPr>
          </a:p>
        </p:txBody>
      </p:sp>
      <p:sp>
        <p:nvSpPr>
          <p:cNvPr id="18" name="Flowchart: Alternate Process 17"/>
          <p:cNvSpPr/>
          <p:nvPr/>
        </p:nvSpPr>
        <p:spPr>
          <a:xfrm rot="16200000">
            <a:off x="53657" y="1788478"/>
            <a:ext cx="1276985" cy="262890"/>
          </a:xfrm>
          <a:prstGeom prst="flowChartAlternateProcess">
            <a:avLst/>
          </a:prstGeom>
          <a:solidFill>
            <a:schemeClr val="accent5">
              <a:lumMod val="60000"/>
              <a:lumOff val="4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AU"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Identification</a:t>
            </a:r>
            <a:endParaRPr lang="en-US" sz="1100">
              <a:effectLst/>
              <a:ea typeface="Calibri" panose="020F0502020204030204" pitchFamily="34" charset="0"/>
              <a:cs typeface="Times New Roman" panose="02020603050405020304" pitchFamily="18" charset="0"/>
            </a:endParaRPr>
          </a:p>
        </p:txBody>
      </p:sp>
      <p:sp>
        <p:nvSpPr>
          <p:cNvPr id="19" name="Flowchart: Alternate Process 18"/>
          <p:cNvSpPr/>
          <p:nvPr/>
        </p:nvSpPr>
        <p:spPr>
          <a:xfrm rot="16200000">
            <a:off x="-703898" y="4094163"/>
            <a:ext cx="2787015" cy="262890"/>
          </a:xfrm>
          <a:prstGeom prst="flowChartAlternateProcess">
            <a:avLst/>
          </a:prstGeom>
          <a:solidFill>
            <a:schemeClr val="accent5">
              <a:lumMod val="60000"/>
              <a:lumOff val="4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AU"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Screening</a:t>
            </a:r>
            <a:endParaRPr lang="en-US" sz="110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AU"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20" name="Flowchart: Alternate Process 19"/>
          <p:cNvSpPr/>
          <p:nvPr/>
        </p:nvSpPr>
        <p:spPr>
          <a:xfrm rot="16200000">
            <a:off x="323532" y="5999798"/>
            <a:ext cx="763905" cy="262890"/>
          </a:xfrm>
          <a:prstGeom prst="flowChartAlternateProcess">
            <a:avLst/>
          </a:prstGeom>
          <a:solidFill>
            <a:schemeClr val="accent5">
              <a:lumMod val="60000"/>
              <a:lumOff val="4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AU"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Included</a:t>
            </a:r>
            <a:endParaRPr lang="en-US" sz="1100">
              <a:effectLst/>
              <a:ea typeface="Calibri" panose="020F0502020204030204" pitchFamily="34" charset="0"/>
              <a:cs typeface="Times New Roman" panose="02020603050405020304" pitchFamily="18" charset="0"/>
            </a:endParaRPr>
          </a:p>
        </p:txBody>
      </p:sp>
      <p:cxnSp>
        <p:nvCxnSpPr>
          <p:cNvPr id="21" name="Straight Arrow Connector 20"/>
          <p:cNvCxnSpPr/>
          <p:nvPr/>
        </p:nvCxnSpPr>
        <p:spPr>
          <a:xfrm>
            <a:off x="1857375" y="2547620"/>
            <a:ext cx="0" cy="2813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857375" y="3370580"/>
            <a:ext cx="0" cy="2813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866900" y="4180205"/>
            <a:ext cx="0" cy="2813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858010" y="5005705"/>
            <a:ext cx="0" cy="7461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2"/>
          <p:cNvSpPr>
            <a:spLocks noChangeArrowheads="1"/>
          </p:cNvSpPr>
          <p:nvPr/>
        </p:nvSpPr>
        <p:spPr bwMode="auto">
          <a:xfrm>
            <a:off x="0" y="-376376"/>
            <a:ext cx="572400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dirty="0"/>
              <a:t>                                         </a:t>
            </a:r>
          </a:p>
          <a:p>
            <a:r>
              <a:rPr lang="en-US" dirty="0"/>
              <a:t>                                      </a:t>
            </a:r>
          </a:p>
          <a:p>
            <a:r>
              <a:rPr lang="en-US" dirty="0"/>
              <a:t>                      </a:t>
            </a:r>
            <a:r>
              <a:rPr lang="en-US" sz="3600" b="1" dirty="0"/>
              <a:t>PRISMA FLOW CHART</a:t>
            </a:r>
          </a:p>
        </p:txBody>
      </p:sp>
      <p:sp>
        <p:nvSpPr>
          <p:cNvPr id="26" name="Rectangle 36"/>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35672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TotalTime>
  <Words>1856</Words>
  <Application>Microsoft Office PowerPoint</Application>
  <PresentationFormat>Widescreen</PresentationFormat>
  <Paragraphs>261</Paragraphs>
  <Slides>22</Slides>
  <Notes>0</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Office Theme</vt:lpstr>
      <vt:lpstr>1_Office Theme</vt:lpstr>
      <vt:lpstr>2_Office Theme</vt:lpstr>
      <vt:lpstr>                                                       “The Adoption and Impact of Smart Healthcare Technologies on Hospital Administration”</vt:lpstr>
      <vt:lpstr>MENTOR APPROVAL</vt:lpstr>
      <vt:lpstr>INTRODUCTION </vt:lpstr>
      <vt:lpstr>PowerPoint Presentation</vt:lpstr>
      <vt:lpstr>OBJECTIVES </vt:lpstr>
      <vt:lpstr>METHODOLOGY </vt:lpstr>
      <vt:lpstr>PowerPoint Presentation</vt:lpstr>
      <vt:lpstr>                   DATA EXTRACTION METHODS</vt:lpstr>
      <vt:lpstr>PowerPoint Presentation</vt:lpstr>
      <vt:lpstr>RESULTS</vt:lpstr>
      <vt:lpstr>PowerPoint Presentation</vt:lpstr>
      <vt:lpstr>PowerPoint Presentation</vt:lpstr>
      <vt:lpstr>PowerPoint Presentation</vt:lpstr>
      <vt:lpstr>                          DISCUSSION</vt:lpstr>
      <vt:lpstr>PowerPoint Presentation</vt:lpstr>
      <vt:lpstr>CONCLUSION</vt:lpstr>
      <vt:lpstr>PowerPoint Presentation</vt:lpstr>
      <vt:lpstr>REFERENCES</vt:lpstr>
      <vt:lpstr>References </vt:lpstr>
      <vt:lpstr>INVOLVEMENT IN COMMUNITY OUTREACH CENTER</vt:lpstr>
      <vt:lpstr>             KEY LEARNINGS FROM COP ACTIVITIES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Jayessh Balyaan</cp:lastModifiedBy>
  <cp:revision>51</cp:revision>
  <dcterms:created xsi:type="dcterms:W3CDTF">2022-05-20T15:11:38Z</dcterms:created>
  <dcterms:modified xsi:type="dcterms:W3CDTF">2025-08-19T07:22:18Z</dcterms:modified>
</cp:coreProperties>
</file>