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2"/>
  </p:notesMasterIdLst>
  <p:sldIdLst>
    <p:sldId id="256" r:id="rId3"/>
    <p:sldId id="274" r:id="rId4"/>
    <p:sldId id="257" r:id="rId5"/>
    <p:sldId id="258" r:id="rId6"/>
    <p:sldId id="260" r:id="rId7"/>
    <p:sldId id="259" r:id="rId8"/>
    <p:sldId id="278" r:id="rId9"/>
    <p:sldId id="262" r:id="rId10"/>
    <p:sldId id="263" r:id="rId11"/>
    <p:sldId id="264" r:id="rId12"/>
    <p:sldId id="275" r:id="rId13"/>
    <p:sldId id="267" r:id="rId14"/>
    <p:sldId id="273" r:id="rId15"/>
    <p:sldId id="272" r:id="rId16"/>
    <p:sldId id="277" r:id="rId17"/>
    <p:sldId id="268" r:id="rId18"/>
    <p:sldId id="269" r:id="rId19"/>
    <p:sldId id="271" r:id="rId20"/>
    <p:sldId id="27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5"/>
  </p:normalViewPr>
  <p:slideViewPr>
    <p:cSldViewPr snapToGrid="0">
      <p:cViewPr varScale="1">
        <p:scale>
          <a:sx n="107" d="100"/>
          <a:sy n="107" d="100"/>
        </p:scale>
        <p:origin x="736"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7B3062-B4A7-4CC6-93A3-935D4BB453D2}"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IN"/>
        </a:p>
      </dgm:t>
    </dgm:pt>
    <dgm:pt modelId="{1D5309ED-24CC-42CF-A767-359E64C53DCC}">
      <dgm:prSet phldrT="[Text]" custT="1"/>
      <dgm:spPr>
        <a:solidFill>
          <a:schemeClr val="bg1"/>
        </a:solidFill>
        <a:ln w="19050">
          <a:solidFill>
            <a:srgbClr val="0070C0"/>
          </a:solidFill>
        </a:ln>
      </dgm:spPr>
      <dgm:t>
        <a:bodyPr/>
        <a:lstStyle/>
        <a:p>
          <a:r>
            <a:rPr lang="en-IN" sz="1200" b="1" dirty="0">
              <a:solidFill>
                <a:schemeClr val="tx1"/>
              </a:solidFill>
              <a:effectLst>
                <a:outerShdw blurRad="38100" dist="38100" dir="2700000" algn="tl">
                  <a:srgbClr val="000000">
                    <a:alpha val="43137"/>
                  </a:srgbClr>
                </a:outerShdw>
              </a:effectLst>
              <a:latin typeface="Castellar" panose="020A0402060406010301" pitchFamily="18" charset="0"/>
            </a:rPr>
            <a:t>Return on Investment</a:t>
          </a:r>
        </a:p>
      </dgm:t>
    </dgm:pt>
    <dgm:pt modelId="{97E509AB-7607-428C-9B26-10EA1EA7C7EA}" type="parTrans" cxnId="{69A62827-1927-477D-8E9E-0F28873EDC36}">
      <dgm:prSet/>
      <dgm:spPr/>
      <dgm:t>
        <a:bodyPr/>
        <a:lstStyle/>
        <a:p>
          <a:endParaRPr lang="en-IN"/>
        </a:p>
      </dgm:t>
    </dgm:pt>
    <dgm:pt modelId="{E049051A-06A6-41BA-A03D-AC6952766E84}" type="sibTrans" cxnId="{69A62827-1927-477D-8E9E-0F28873EDC36}">
      <dgm:prSet/>
      <dgm:spPr/>
      <dgm:t>
        <a:bodyPr/>
        <a:lstStyle/>
        <a:p>
          <a:endParaRPr lang="en-IN"/>
        </a:p>
      </dgm:t>
    </dgm:pt>
    <dgm:pt modelId="{6C821B1D-0E6A-461F-BDAD-05356DD64C68}">
      <dgm:prSet phldrT="[Text]" custT="1"/>
      <dgm:spPr>
        <a:solidFill>
          <a:schemeClr val="bg1"/>
        </a:solidFill>
        <a:ln w="19050">
          <a:solidFill>
            <a:srgbClr val="D01900"/>
          </a:solidFill>
        </a:ln>
      </dgm:spPr>
      <dgm:t>
        <a:bodyPr/>
        <a:lstStyle/>
        <a:p>
          <a:r>
            <a:rPr lang="en-IN" sz="1600" b="1" dirty="0">
              <a:solidFill>
                <a:schemeClr val="tx1"/>
              </a:solidFill>
            </a:rPr>
            <a:t>Monetary Gain</a:t>
          </a:r>
        </a:p>
      </dgm:t>
    </dgm:pt>
    <dgm:pt modelId="{3C58BE3A-EA4C-414C-85C0-E83F7A884372}" type="parTrans" cxnId="{CF3C54EB-6DFC-4AB2-892C-ADEBD0576846}">
      <dgm:prSet/>
      <dgm:spPr>
        <a:ln>
          <a:solidFill>
            <a:schemeClr val="tx1"/>
          </a:solidFill>
        </a:ln>
      </dgm:spPr>
      <dgm:t>
        <a:bodyPr/>
        <a:lstStyle/>
        <a:p>
          <a:endParaRPr lang="en-IN"/>
        </a:p>
      </dgm:t>
    </dgm:pt>
    <dgm:pt modelId="{C373F82E-2ABA-48D2-BA45-9E3282A0CF58}" type="sibTrans" cxnId="{CF3C54EB-6DFC-4AB2-892C-ADEBD0576846}">
      <dgm:prSet/>
      <dgm:spPr/>
      <dgm:t>
        <a:bodyPr/>
        <a:lstStyle/>
        <a:p>
          <a:endParaRPr lang="en-IN"/>
        </a:p>
      </dgm:t>
    </dgm:pt>
    <dgm:pt modelId="{C59E5DFC-ABCB-49F4-88E8-CDC73194DD68}">
      <dgm:prSet phldrT="[Text]" custT="1"/>
      <dgm:spPr>
        <a:solidFill>
          <a:schemeClr val="bg1"/>
        </a:solidFill>
        <a:ln w="19050">
          <a:solidFill>
            <a:srgbClr val="D01900"/>
          </a:solidFill>
        </a:ln>
      </dgm:spPr>
      <dgm:t>
        <a:bodyPr/>
        <a:lstStyle/>
        <a:p>
          <a:r>
            <a:rPr lang="en-IN" sz="1600" b="1" dirty="0">
              <a:solidFill>
                <a:schemeClr val="tx1"/>
              </a:solidFill>
            </a:rPr>
            <a:t>Efficiency Gain</a:t>
          </a:r>
        </a:p>
      </dgm:t>
    </dgm:pt>
    <dgm:pt modelId="{0EA25FCE-E13E-47FF-8CE1-81097693B973}" type="parTrans" cxnId="{2E7E6D70-F7E8-42DA-BF60-AE0528FCF4EA}">
      <dgm:prSet/>
      <dgm:spPr>
        <a:ln>
          <a:noFill/>
        </a:ln>
      </dgm:spPr>
      <dgm:t>
        <a:bodyPr/>
        <a:lstStyle/>
        <a:p>
          <a:endParaRPr lang="en-IN"/>
        </a:p>
      </dgm:t>
    </dgm:pt>
    <dgm:pt modelId="{7BB3DDAE-ECB8-47BD-937E-5CD33ED8667C}" type="sibTrans" cxnId="{2E7E6D70-F7E8-42DA-BF60-AE0528FCF4EA}">
      <dgm:prSet/>
      <dgm:spPr/>
      <dgm:t>
        <a:bodyPr/>
        <a:lstStyle/>
        <a:p>
          <a:endParaRPr lang="en-IN"/>
        </a:p>
      </dgm:t>
    </dgm:pt>
    <dgm:pt modelId="{6A200F2C-AB91-410F-8A9F-6AB6937E7C9E}">
      <dgm:prSet phldrT="[Text]" custT="1"/>
      <dgm:spPr>
        <a:solidFill>
          <a:schemeClr val="bg1"/>
        </a:solidFill>
        <a:ln w="19050">
          <a:solidFill>
            <a:srgbClr val="D01900"/>
          </a:solidFill>
        </a:ln>
      </dgm:spPr>
      <dgm:t>
        <a:bodyPr/>
        <a:lstStyle/>
        <a:p>
          <a:r>
            <a:rPr lang="en-IN" sz="1600" b="1" dirty="0">
              <a:solidFill>
                <a:schemeClr val="tx1"/>
              </a:solidFill>
            </a:rPr>
            <a:t>Quality Gain</a:t>
          </a:r>
        </a:p>
      </dgm:t>
    </dgm:pt>
    <dgm:pt modelId="{508E3C44-EE9B-4496-B1D0-22E0E6066AA0}" type="parTrans" cxnId="{487B29D5-5B92-421E-96D7-E71C2393954E}">
      <dgm:prSet/>
      <dgm:spPr>
        <a:ln>
          <a:solidFill>
            <a:schemeClr val="tx1"/>
          </a:solidFill>
        </a:ln>
      </dgm:spPr>
      <dgm:t>
        <a:bodyPr/>
        <a:lstStyle/>
        <a:p>
          <a:endParaRPr lang="en-IN"/>
        </a:p>
      </dgm:t>
    </dgm:pt>
    <dgm:pt modelId="{EF85D0B4-CBD1-44E7-ABDB-FC0C489DD784}" type="sibTrans" cxnId="{487B29D5-5B92-421E-96D7-E71C2393954E}">
      <dgm:prSet/>
      <dgm:spPr/>
      <dgm:t>
        <a:bodyPr/>
        <a:lstStyle/>
        <a:p>
          <a:endParaRPr lang="en-IN"/>
        </a:p>
      </dgm:t>
    </dgm:pt>
    <dgm:pt modelId="{DC96A409-E340-48BA-9BDA-0CCB3C04D0F4}" type="pres">
      <dgm:prSet presAssocID="{177B3062-B4A7-4CC6-93A3-935D4BB453D2}" presName="hierChild1" presStyleCnt="0">
        <dgm:presLayoutVars>
          <dgm:orgChart val="1"/>
          <dgm:chPref val="1"/>
          <dgm:dir/>
          <dgm:animOne val="branch"/>
          <dgm:animLvl val="lvl"/>
          <dgm:resizeHandles/>
        </dgm:presLayoutVars>
      </dgm:prSet>
      <dgm:spPr/>
    </dgm:pt>
    <dgm:pt modelId="{DB3873B8-1DED-478F-BCAE-82637AFEBB11}" type="pres">
      <dgm:prSet presAssocID="{1D5309ED-24CC-42CF-A767-359E64C53DCC}" presName="hierRoot1" presStyleCnt="0">
        <dgm:presLayoutVars>
          <dgm:hierBranch val="init"/>
        </dgm:presLayoutVars>
      </dgm:prSet>
      <dgm:spPr/>
    </dgm:pt>
    <dgm:pt modelId="{7AF7BE63-4179-4772-8C06-DEE480472590}" type="pres">
      <dgm:prSet presAssocID="{1D5309ED-24CC-42CF-A767-359E64C53DCC}" presName="rootComposite1" presStyleCnt="0"/>
      <dgm:spPr/>
    </dgm:pt>
    <dgm:pt modelId="{B8F43931-C57C-4DD7-B085-6F9A6245C1CA}" type="pres">
      <dgm:prSet presAssocID="{1D5309ED-24CC-42CF-A767-359E64C53DCC}" presName="rootText1" presStyleLbl="node0" presStyleIdx="0" presStyleCnt="1" custScaleX="170421" custScaleY="52118">
        <dgm:presLayoutVars>
          <dgm:chPref val="3"/>
        </dgm:presLayoutVars>
      </dgm:prSet>
      <dgm:spPr/>
    </dgm:pt>
    <dgm:pt modelId="{0C0D2556-E1C8-439D-AD63-5A83077182D7}" type="pres">
      <dgm:prSet presAssocID="{1D5309ED-24CC-42CF-A767-359E64C53DCC}" presName="rootConnector1" presStyleLbl="node1" presStyleIdx="0" presStyleCnt="0"/>
      <dgm:spPr/>
    </dgm:pt>
    <dgm:pt modelId="{8386D715-9115-4964-922F-F096259C1A8A}" type="pres">
      <dgm:prSet presAssocID="{1D5309ED-24CC-42CF-A767-359E64C53DCC}" presName="hierChild2" presStyleCnt="0"/>
      <dgm:spPr/>
    </dgm:pt>
    <dgm:pt modelId="{89591D21-A716-4F49-901C-4C0366DB34FF}" type="pres">
      <dgm:prSet presAssocID="{3C58BE3A-EA4C-414C-85C0-E83F7A884372}" presName="Name37" presStyleLbl="parChTrans1D2" presStyleIdx="0" presStyleCnt="3"/>
      <dgm:spPr/>
    </dgm:pt>
    <dgm:pt modelId="{592EA317-1C78-451C-8F28-A4A4C9120D3C}" type="pres">
      <dgm:prSet presAssocID="{6C821B1D-0E6A-461F-BDAD-05356DD64C68}" presName="hierRoot2" presStyleCnt="0">
        <dgm:presLayoutVars>
          <dgm:hierBranch val="init"/>
        </dgm:presLayoutVars>
      </dgm:prSet>
      <dgm:spPr/>
    </dgm:pt>
    <dgm:pt modelId="{C5284E7D-8190-42DD-8716-EEAA84DEB82F}" type="pres">
      <dgm:prSet presAssocID="{6C821B1D-0E6A-461F-BDAD-05356DD64C68}" presName="rootComposite" presStyleCnt="0"/>
      <dgm:spPr/>
    </dgm:pt>
    <dgm:pt modelId="{A0692E74-D287-4581-8262-ED1FC5868BDE}" type="pres">
      <dgm:prSet presAssocID="{6C821B1D-0E6A-461F-BDAD-05356DD64C68}" presName="rootText" presStyleLbl="node2" presStyleIdx="0" presStyleCnt="3" custScaleX="74498" custScaleY="78343">
        <dgm:presLayoutVars>
          <dgm:chPref val="3"/>
        </dgm:presLayoutVars>
      </dgm:prSet>
      <dgm:spPr/>
    </dgm:pt>
    <dgm:pt modelId="{3315CE8E-6ACA-4C75-9F96-5C585B072ECF}" type="pres">
      <dgm:prSet presAssocID="{6C821B1D-0E6A-461F-BDAD-05356DD64C68}" presName="rootConnector" presStyleLbl="node2" presStyleIdx="0" presStyleCnt="3"/>
      <dgm:spPr/>
    </dgm:pt>
    <dgm:pt modelId="{F7EA15B1-CBF9-4FF1-8A2A-41FB7C098614}" type="pres">
      <dgm:prSet presAssocID="{6C821B1D-0E6A-461F-BDAD-05356DD64C68}" presName="hierChild4" presStyleCnt="0"/>
      <dgm:spPr/>
    </dgm:pt>
    <dgm:pt modelId="{C587BD6D-035D-431E-B24B-244B4DD4DA6F}" type="pres">
      <dgm:prSet presAssocID="{6C821B1D-0E6A-461F-BDAD-05356DD64C68}" presName="hierChild5" presStyleCnt="0"/>
      <dgm:spPr/>
    </dgm:pt>
    <dgm:pt modelId="{BA6A3031-58E1-4623-B24B-54FABE8FC8A3}" type="pres">
      <dgm:prSet presAssocID="{0EA25FCE-E13E-47FF-8CE1-81097693B973}" presName="Name37" presStyleLbl="parChTrans1D2" presStyleIdx="1" presStyleCnt="3"/>
      <dgm:spPr/>
    </dgm:pt>
    <dgm:pt modelId="{DF3A05FB-38D1-4217-9993-B3FAD0133944}" type="pres">
      <dgm:prSet presAssocID="{C59E5DFC-ABCB-49F4-88E8-CDC73194DD68}" presName="hierRoot2" presStyleCnt="0">
        <dgm:presLayoutVars>
          <dgm:hierBranch val="init"/>
        </dgm:presLayoutVars>
      </dgm:prSet>
      <dgm:spPr/>
    </dgm:pt>
    <dgm:pt modelId="{5B3CD423-A658-4DCE-BEB9-F0A8C5FA9B8F}" type="pres">
      <dgm:prSet presAssocID="{C59E5DFC-ABCB-49F4-88E8-CDC73194DD68}" presName="rootComposite" presStyleCnt="0"/>
      <dgm:spPr/>
    </dgm:pt>
    <dgm:pt modelId="{38E31187-7158-4E45-A077-3069BE4B6206}" type="pres">
      <dgm:prSet presAssocID="{C59E5DFC-ABCB-49F4-88E8-CDC73194DD68}" presName="rootText" presStyleLbl="node2" presStyleIdx="1" presStyleCnt="3" custScaleX="72086" custScaleY="74510">
        <dgm:presLayoutVars>
          <dgm:chPref val="3"/>
        </dgm:presLayoutVars>
      </dgm:prSet>
      <dgm:spPr/>
    </dgm:pt>
    <dgm:pt modelId="{B450A77D-B6F0-4FE0-A737-14BDA91FC9A6}" type="pres">
      <dgm:prSet presAssocID="{C59E5DFC-ABCB-49F4-88E8-CDC73194DD68}" presName="rootConnector" presStyleLbl="node2" presStyleIdx="1" presStyleCnt="3"/>
      <dgm:spPr/>
    </dgm:pt>
    <dgm:pt modelId="{574AE9CF-ECAB-42BA-93DF-F769768A8EBD}" type="pres">
      <dgm:prSet presAssocID="{C59E5DFC-ABCB-49F4-88E8-CDC73194DD68}" presName="hierChild4" presStyleCnt="0"/>
      <dgm:spPr/>
    </dgm:pt>
    <dgm:pt modelId="{60C67B1D-9E90-4F16-AB6B-81383211CFA3}" type="pres">
      <dgm:prSet presAssocID="{C59E5DFC-ABCB-49F4-88E8-CDC73194DD68}" presName="hierChild5" presStyleCnt="0"/>
      <dgm:spPr/>
    </dgm:pt>
    <dgm:pt modelId="{3C99182E-E981-43BD-9094-F4CC6C354713}" type="pres">
      <dgm:prSet presAssocID="{508E3C44-EE9B-4496-B1D0-22E0E6066AA0}" presName="Name37" presStyleLbl="parChTrans1D2" presStyleIdx="2" presStyleCnt="3"/>
      <dgm:spPr/>
    </dgm:pt>
    <dgm:pt modelId="{FD86E684-E86A-464C-9F5F-11F190292215}" type="pres">
      <dgm:prSet presAssocID="{6A200F2C-AB91-410F-8A9F-6AB6937E7C9E}" presName="hierRoot2" presStyleCnt="0">
        <dgm:presLayoutVars>
          <dgm:hierBranch val="init"/>
        </dgm:presLayoutVars>
      </dgm:prSet>
      <dgm:spPr/>
    </dgm:pt>
    <dgm:pt modelId="{FDC831F3-C9DF-4B21-BF40-E0A413EBD84F}" type="pres">
      <dgm:prSet presAssocID="{6A200F2C-AB91-410F-8A9F-6AB6937E7C9E}" presName="rootComposite" presStyleCnt="0"/>
      <dgm:spPr/>
    </dgm:pt>
    <dgm:pt modelId="{84DA19D1-77F5-47D2-BD47-6EEED87DDC69}" type="pres">
      <dgm:prSet presAssocID="{6A200F2C-AB91-410F-8A9F-6AB6937E7C9E}" presName="rootText" presStyleLbl="node2" presStyleIdx="2" presStyleCnt="3" custScaleX="69063" custScaleY="74758" custLinFactNeighborX="3199" custLinFactNeighborY="175">
        <dgm:presLayoutVars>
          <dgm:chPref val="3"/>
        </dgm:presLayoutVars>
      </dgm:prSet>
      <dgm:spPr/>
    </dgm:pt>
    <dgm:pt modelId="{875E5F12-A59A-4B74-89DB-57AD39E9EED0}" type="pres">
      <dgm:prSet presAssocID="{6A200F2C-AB91-410F-8A9F-6AB6937E7C9E}" presName="rootConnector" presStyleLbl="node2" presStyleIdx="2" presStyleCnt="3"/>
      <dgm:spPr/>
    </dgm:pt>
    <dgm:pt modelId="{A81FE37D-9355-4F70-99DD-E0F1506422A4}" type="pres">
      <dgm:prSet presAssocID="{6A200F2C-AB91-410F-8A9F-6AB6937E7C9E}" presName="hierChild4" presStyleCnt="0"/>
      <dgm:spPr/>
    </dgm:pt>
    <dgm:pt modelId="{90D424A1-E7F5-4FF3-935F-83B4AA4EB690}" type="pres">
      <dgm:prSet presAssocID="{6A200F2C-AB91-410F-8A9F-6AB6937E7C9E}" presName="hierChild5" presStyleCnt="0"/>
      <dgm:spPr/>
    </dgm:pt>
    <dgm:pt modelId="{3D9BFD30-F1CA-4DA9-9B33-8133493AAAEF}" type="pres">
      <dgm:prSet presAssocID="{1D5309ED-24CC-42CF-A767-359E64C53DCC}" presName="hierChild3" presStyleCnt="0"/>
      <dgm:spPr/>
    </dgm:pt>
  </dgm:ptLst>
  <dgm:cxnLst>
    <dgm:cxn modelId="{ABB45518-7A3B-4BAC-A691-D52317A42230}" type="presOf" srcId="{0EA25FCE-E13E-47FF-8CE1-81097693B973}" destId="{BA6A3031-58E1-4623-B24B-54FABE8FC8A3}" srcOrd="0" destOrd="0" presId="urn:microsoft.com/office/officeart/2005/8/layout/orgChart1"/>
    <dgm:cxn modelId="{71DCB719-DC6E-4475-A678-D82BE7D17025}" type="presOf" srcId="{177B3062-B4A7-4CC6-93A3-935D4BB453D2}" destId="{DC96A409-E340-48BA-9BDA-0CCB3C04D0F4}" srcOrd="0" destOrd="0" presId="urn:microsoft.com/office/officeart/2005/8/layout/orgChart1"/>
    <dgm:cxn modelId="{69A62827-1927-477D-8E9E-0F28873EDC36}" srcId="{177B3062-B4A7-4CC6-93A3-935D4BB453D2}" destId="{1D5309ED-24CC-42CF-A767-359E64C53DCC}" srcOrd="0" destOrd="0" parTransId="{97E509AB-7607-428C-9B26-10EA1EA7C7EA}" sibTransId="{E049051A-06A6-41BA-A03D-AC6952766E84}"/>
    <dgm:cxn modelId="{4160655F-DB45-42A4-861B-5360DCB0849A}" type="presOf" srcId="{6A200F2C-AB91-410F-8A9F-6AB6937E7C9E}" destId="{875E5F12-A59A-4B74-89DB-57AD39E9EED0}" srcOrd="1" destOrd="0" presId="urn:microsoft.com/office/officeart/2005/8/layout/orgChart1"/>
    <dgm:cxn modelId="{6D16E66F-03DD-45EE-BBAE-415A751CE73D}" type="presOf" srcId="{C59E5DFC-ABCB-49F4-88E8-CDC73194DD68}" destId="{B450A77D-B6F0-4FE0-A737-14BDA91FC9A6}" srcOrd="1" destOrd="0" presId="urn:microsoft.com/office/officeart/2005/8/layout/orgChart1"/>
    <dgm:cxn modelId="{2E7E6D70-F7E8-42DA-BF60-AE0528FCF4EA}" srcId="{1D5309ED-24CC-42CF-A767-359E64C53DCC}" destId="{C59E5DFC-ABCB-49F4-88E8-CDC73194DD68}" srcOrd="1" destOrd="0" parTransId="{0EA25FCE-E13E-47FF-8CE1-81097693B973}" sibTransId="{7BB3DDAE-ECB8-47BD-937E-5CD33ED8667C}"/>
    <dgm:cxn modelId="{49D3D170-7643-41B5-9DF1-FE57A49EF774}" type="presOf" srcId="{6A200F2C-AB91-410F-8A9F-6AB6937E7C9E}" destId="{84DA19D1-77F5-47D2-BD47-6EEED87DDC69}" srcOrd="0" destOrd="0" presId="urn:microsoft.com/office/officeart/2005/8/layout/orgChart1"/>
    <dgm:cxn modelId="{D79FDC83-1162-48FC-BD48-EAD4BA5F13A8}" type="presOf" srcId="{6C821B1D-0E6A-461F-BDAD-05356DD64C68}" destId="{A0692E74-D287-4581-8262-ED1FC5868BDE}" srcOrd="0" destOrd="0" presId="urn:microsoft.com/office/officeart/2005/8/layout/orgChart1"/>
    <dgm:cxn modelId="{95A5918A-CE05-444E-BE0F-7B58D0C84CE4}" type="presOf" srcId="{6C821B1D-0E6A-461F-BDAD-05356DD64C68}" destId="{3315CE8E-6ACA-4C75-9F96-5C585B072ECF}" srcOrd="1" destOrd="0" presId="urn:microsoft.com/office/officeart/2005/8/layout/orgChart1"/>
    <dgm:cxn modelId="{3344AB96-3C73-4C9B-8B38-811378DF8272}" type="presOf" srcId="{C59E5DFC-ABCB-49F4-88E8-CDC73194DD68}" destId="{38E31187-7158-4E45-A077-3069BE4B6206}" srcOrd="0" destOrd="0" presId="urn:microsoft.com/office/officeart/2005/8/layout/orgChart1"/>
    <dgm:cxn modelId="{63DB7598-A2F3-43B3-8815-581FEB2704FF}" type="presOf" srcId="{1D5309ED-24CC-42CF-A767-359E64C53DCC}" destId="{0C0D2556-E1C8-439D-AD63-5A83077182D7}" srcOrd="1" destOrd="0" presId="urn:microsoft.com/office/officeart/2005/8/layout/orgChart1"/>
    <dgm:cxn modelId="{CE09EFB4-050C-4149-97D1-FAE6D5CEE5CC}" type="presOf" srcId="{508E3C44-EE9B-4496-B1D0-22E0E6066AA0}" destId="{3C99182E-E981-43BD-9094-F4CC6C354713}" srcOrd="0" destOrd="0" presId="urn:microsoft.com/office/officeart/2005/8/layout/orgChart1"/>
    <dgm:cxn modelId="{487B29D5-5B92-421E-96D7-E71C2393954E}" srcId="{1D5309ED-24CC-42CF-A767-359E64C53DCC}" destId="{6A200F2C-AB91-410F-8A9F-6AB6937E7C9E}" srcOrd="2" destOrd="0" parTransId="{508E3C44-EE9B-4496-B1D0-22E0E6066AA0}" sibTransId="{EF85D0B4-CBD1-44E7-ABDB-FC0C489DD784}"/>
    <dgm:cxn modelId="{7ADD7CDB-4B25-4459-BE6D-44D42667AA20}" type="presOf" srcId="{1D5309ED-24CC-42CF-A767-359E64C53DCC}" destId="{B8F43931-C57C-4DD7-B085-6F9A6245C1CA}" srcOrd="0" destOrd="0" presId="urn:microsoft.com/office/officeart/2005/8/layout/orgChart1"/>
    <dgm:cxn modelId="{CF3C54EB-6DFC-4AB2-892C-ADEBD0576846}" srcId="{1D5309ED-24CC-42CF-A767-359E64C53DCC}" destId="{6C821B1D-0E6A-461F-BDAD-05356DD64C68}" srcOrd="0" destOrd="0" parTransId="{3C58BE3A-EA4C-414C-85C0-E83F7A884372}" sibTransId="{C373F82E-2ABA-48D2-BA45-9E3282A0CF58}"/>
    <dgm:cxn modelId="{0D2CFFF2-0003-4CA6-BFE1-3770DB2C8829}" type="presOf" srcId="{3C58BE3A-EA4C-414C-85C0-E83F7A884372}" destId="{89591D21-A716-4F49-901C-4C0366DB34FF}" srcOrd="0" destOrd="0" presId="urn:microsoft.com/office/officeart/2005/8/layout/orgChart1"/>
    <dgm:cxn modelId="{7DD02B76-0232-4277-85AD-1D1A960BE57D}" type="presParOf" srcId="{DC96A409-E340-48BA-9BDA-0CCB3C04D0F4}" destId="{DB3873B8-1DED-478F-BCAE-82637AFEBB11}" srcOrd="0" destOrd="0" presId="urn:microsoft.com/office/officeart/2005/8/layout/orgChart1"/>
    <dgm:cxn modelId="{5E3DD276-0E0E-485B-89AB-99A86B7495AD}" type="presParOf" srcId="{DB3873B8-1DED-478F-BCAE-82637AFEBB11}" destId="{7AF7BE63-4179-4772-8C06-DEE480472590}" srcOrd="0" destOrd="0" presId="urn:microsoft.com/office/officeart/2005/8/layout/orgChart1"/>
    <dgm:cxn modelId="{A80BD74D-A598-4B4A-A57D-0F4713A42FAF}" type="presParOf" srcId="{7AF7BE63-4179-4772-8C06-DEE480472590}" destId="{B8F43931-C57C-4DD7-B085-6F9A6245C1CA}" srcOrd="0" destOrd="0" presId="urn:microsoft.com/office/officeart/2005/8/layout/orgChart1"/>
    <dgm:cxn modelId="{02E54734-1FFF-4F6F-B5A0-88AEC648A52A}" type="presParOf" srcId="{7AF7BE63-4179-4772-8C06-DEE480472590}" destId="{0C0D2556-E1C8-439D-AD63-5A83077182D7}" srcOrd="1" destOrd="0" presId="urn:microsoft.com/office/officeart/2005/8/layout/orgChart1"/>
    <dgm:cxn modelId="{09A7490A-5C2F-4B63-B597-A2CD822F9228}" type="presParOf" srcId="{DB3873B8-1DED-478F-BCAE-82637AFEBB11}" destId="{8386D715-9115-4964-922F-F096259C1A8A}" srcOrd="1" destOrd="0" presId="urn:microsoft.com/office/officeart/2005/8/layout/orgChart1"/>
    <dgm:cxn modelId="{1EA58832-6DF1-4152-A9CA-DF3386E0F51F}" type="presParOf" srcId="{8386D715-9115-4964-922F-F096259C1A8A}" destId="{89591D21-A716-4F49-901C-4C0366DB34FF}" srcOrd="0" destOrd="0" presId="urn:microsoft.com/office/officeart/2005/8/layout/orgChart1"/>
    <dgm:cxn modelId="{7472E9A6-C715-4184-8F4F-B8CBEE74023A}" type="presParOf" srcId="{8386D715-9115-4964-922F-F096259C1A8A}" destId="{592EA317-1C78-451C-8F28-A4A4C9120D3C}" srcOrd="1" destOrd="0" presId="urn:microsoft.com/office/officeart/2005/8/layout/orgChart1"/>
    <dgm:cxn modelId="{6AE6D719-3D09-450D-BCCA-EFE558EABE42}" type="presParOf" srcId="{592EA317-1C78-451C-8F28-A4A4C9120D3C}" destId="{C5284E7D-8190-42DD-8716-EEAA84DEB82F}" srcOrd="0" destOrd="0" presId="urn:microsoft.com/office/officeart/2005/8/layout/orgChart1"/>
    <dgm:cxn modelId="{65075D3F-9A16-4C71-93E7-4AB1A371E6BE}" type="presParOf" srcId="{C5284E7D-8190-42DD-8716-EEAA84DEB82F}" destId="{A0692E74-D287-4581-8262-ED1FC5868BDE}" srcOrd="0" destOrd="0" presId="urn:microsoft.com/office/officeart/2005/8/layout/orgChart1"/>
    <dgm:cxn modelId="{654AC352-DCDC-41A2-867E-AEDC57E10A60}" type="presParOf" srcId="{C5284E7D-8190-42DD-8716-EEAA84DEB82F}" destId="{3315CE8E-6ACA-4C75-9F96-5C585B072ECF}" srcOrd="1" destOrd="0" presId="urn:microsoft.com/office/officeart/2005/8/layout/orgChart1"/>
    <dgm:cxn modelId="{7C9A04B5-ED3C-4290-ACC0-A6EA66A6ADDB}" type="presParOf" srcId="{592EA317-1C78-451C-8F28-A4A4C9120D3C}" destId="{F7EA15B1-CBF9-4FF1-8A2A-41FB7C098614}" srcOrd="1" destOrd="0" presId="urn:microsoft.com/office/officeart/2005/8/layout/orgChart1"/>
    <dgm:cxn modelId="{F1A2A8B2-2345-4CAD-8998-ACB3C5037927}" type="presParOf" srcId="{592EA317-1C78-451C-8F28-A4A4C9120D3C}" destId="{C587BD6D-035D-431E-B24B-244B4DD4DA6F}" srcOrd="2" destOrd="0" presId="urn:microsoft.com/office/officeart/2005/8/layout/orgChart1"/>
    <dgm:cxn modelId="{BBEA8C60-4D36-4992-B69F-E5CCF59D6D0E}" type="presParOf" srcId="{8386D715-9115-4964-922F-F096259C1A8A}" destId="{BA6A3031-58E1-4623-B24B-54FABE8FC8A3}" srcOrd="2" destOrd="0" presId="urn:microsoft.com/office/officeart/2005/8/layout/orgChart1"/>
    <dgm:cxn modelId="{CF31FF73-FBB9-47AF-AE2B-1A5C7FD8F78D}" type="presParOf" srcId="{8386D715-9115-4964-922F-F096259C1A8A}" destId="{DF3A05FB-38D1-4217-9993-B3FAD0133944}" srcOrd="3" destOrd="0" presId="urn:microsoft.com/office/officeart/2005/8/layout/orgChart1"/>
    <dgm:cxn modelId="{91168E7B-4068-4E9A-B64A-ED463F08FD89}" type="presParOf" srcId="{DF3A05FB-38D1-4217-9993-B3FAD0133944}" destId="{5B3CD423-A658-4DCE-BEB9-F0A8C5FA9B8F}" srcOrd="0" destOrd="0" presId="urn:microsoft.com/office/officeart/2005/8/layout/orgChart1"/>
    <dgm:cxn modelId="{D418A25E-6C40-4275-8899-43BA35FE4267}" type="presParOf" srcId="{5B3CD423-A658-4DCE-BEB9-F0A8C5FA9B8F}" destId="{38E31187-7158-4E45-A077-3069BE4B6206}" srcOrd="0" destOrd="0" presId="urn:microsoft.com/office/officeart/2005/8/layout/orgChart1"/>
    <dgm:cxn modelId="{00028E1B-A2EB-4D8F-B2C6-747206C1A0F4}" type="presParOf" srcId="{5B3CD423-A658-4DCE-BEB9-F0A8C5FA9B8F}" destId="{B450A77D-B6F0-4FE0-A737-14BDA91FC9A6}" srcOrd="1" destOrd="0" presId="urn:microsoft.com/office/officeart/2005/8/layout/orgChart1"/>
    <dgm:cxn modelId="{A3E7CE47-2250-4971-AE7D-54916A629D60}" type="presParOf" srcId="{DF3A05FB-38D1-4217-9993-B3FAD0133944}" destId="{574AE9CF-ECAB-42BA-93DF-F769768A8EBD}" srcOrd="1" destOrd="0" presId="urn:microsoft.com/office/officeart/2005/8/layout/orgChart1"/>
    <dgm:cxn modelId="{65580ED9-3BB4-4769-9E5C-1202B17F9128}" type="presParOf" srcId="{DF3A05FB-38D1-4217-9993-B3FAD0133944}" destId="{60C67B1D-9E90-4F16-AB6B-81383211CFA3}" srcOrd="2" destOrd="0" presId="urn:microsoft.com/office/officeart/2005/8/layout/orgChart1"/>
    <dgm:cxn modelId="{0DDF61C6-476B-4FFD-A53A-AB0EEDC67D98}" type="presParOf" srcId="{8386D715-9115-4964-922F-F096259C1A8A}" destId="{3C99182E-E981-43BD-9094-F4CC6C354713}" srcOrd="4" destOrd="0" presId="urn:microsoft.com/office/officeart/2005/8/layout/orgChart1"/>
    <dgm:cxn modelId="{7E4BBE85-600B-4173-8BFA-38882E1483A5}" type="presParOf" srcId="{8386D715-9115-4964-922F-F096259C1A8A}" destId="{FD86E684-E86A-464C-9F5F-11F190292215}" srcOrd="5" destOrd="0" presId="urn:microsoft.com/office/officeart/2005/8/layout/orgChart1"/>
    <dgm:cxn modelId="{55310F71-A11D-4936-8B6E-942280AD6226}" type="presParOf" srcId="{FD86E684-E86A-464C-9F5F-11F190292215}" destId="{FDC831F3-C9DF-4B21-BF40-E0A413EBD84F}" srcOrd="0" destOrd="0" presId="urn:microsoft.com/office/officeart/2005/8/layout/orgChart1"/>
    <dgm:cxn modelId="{7BBFC0C5-7D6E-45DD-8D4F-06F189FF2FDB}" type="presParOf" srcId="{FDC831F3-C9DF-4B21-BF40-E0A413EBD84F}" destId="{84DA19D1-77F5-47D2-BD47-6EEED87DDC69}" srcOrd="0" destOrd="0" presId="urn:microsoft.com/office/officeart/2005/8/layout/orgChart1"/>
    <dgm:cxn modelId="{8528F19D-C663-48ED-A0AA-CA3EA88FEB02}" type="presParOf" srcId="{FDC831F3-C9DF-4B21-BF40-E0A413EBD84F}" destId="{875E5F12-A59A-4B74-89DB-57AD39E9EED0}" srcOrd="1" destOrd="0" presId="urn:microsoft.com/office/officeart/2005/8/layout/orgChart1"/>
    <dgm:cxn modelId="{4887947B-E268-4C08-8521-0D53212549EA}" type="presParOf" srcId="{FD86E684-E86A-464C-9F5F-11F190292215}" destId="{A81FE37D-9355-4F70-99DD-E0F1506422A4}" srcOrd="1" destOrd="0" presId="urn:microsoft.com/office/officeart/2005/8/layout/orgChart1"/>
    <dgm:cxn modelId="{27684CC0-412C-4D8C-8CFD-6E1C3BDDF4BC}" type="presParOf" srcId="{FD86E684-E86A-464C-9F5F-11F190292215}" destId="{90D424A1-E7F5-4FF3-935F-83B4AA4EB690}" srcOrd="2" destOrd="0" presId="urn:microsoft.com/office/officeart/2005/8/layout/orgChart1"/>
    <dgm:cxn modelId="{39CD58A2-79F5-4E21-BD22-FDD37D9B1AFC}" type="presParOf" srcId="{DB3873B8-1DED-478F-BCAE-82637AFEBB11}" destId="{3D9BFD30-F1CA-4DA9-9B33-8133493AAAEF}" srcOrd="2" destOrd="0" presId="urn:microsoft.com/office/officeart/2005/8/layout/orgChart1"/>
  </dgm:cxnLst>
  <dgm:bg>
    <a:noFill/>
  </dgm:bg>
  <dgm:whole>
    <a:ln w="19050"/>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99182E-E981-43BD-9094-F4CC6C354713}">
      <dsp:nvSpPr>
        <dsp:cNvPr id="0" name=""/>
        <dsp:cNvSpPr/>
      </dsp:nvSpPr>
      <dsp:spPr>
        <a:xfrm>
          <a:off x="1918953" y="1295254"/>
          <a:ext cx="1405307" cy="313670"/>
        </a:xfrm>
        <a:custGeom>
          <a:avLst/>
          <a:gdLst/>
          <a:ahLst/>
          <a:cxnLst/>
          <a:rect l="0" t="0" r="0" b="0"/>
          <a:pathLst>
            <a:path>
              <a:moveTo>
                <a:pt x="0" y="0"/>
              </a:moveTo>
              <a:lnTo>
                <a:pt x="0" y="157485"/>
              </a:lnTo>
              <a:lnTo>
                <a:pt x="1405307" y="157485"/>
              </a:lnTo>
              <a:lnTo>
                <a:pt x="1405307" y="313670"/>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BA6A3031-58E1-4623-B24B-54FABE8FC8A3}">
      <dsp:nvSpPr>
        <dsp:cNvPr id="0" name=""/>
        <dsp:cNvSpPr/>
      </dsp:nvSpPr>
      <dsp:spPr>
        <a:xfrm>
          <a:off x="1873233" y="1295254"/>
          <a:ext cx="91440" cy="312368"/>
        </a:xfrm>
        <a:custGeom>
          <a:avLst/>
          <a:gdLst/>
          <a:ahLst/>
          <a:cxnLst/>
          <a:rect l="0" t="0" r="0" b="0"/>
          <a:pathLst>
            <a:path>
              <a:moveTo>
                <a:pt x="45720" y="0"/>
              </a:moveTo>
              <a:lnTo>
                <a:pt x="45720" y="156184"/>
              </a:lnTo>
              <a:lnTo>
                <a:pt x="86141" y="156184"/>
              </a:lnTo>
              <a:lnTo>
                <a:pt x="86141" y="312368"/>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89591D21-A716-4F49-901C-4C0366DB34FF}">
      <dsp:nvSpPr>
        <dsp:cNvPr id="0" name=""/>
        <dsp:cNvSpPr/>
      </dsp:nvSpPr>
      <dsp:spPr>
        <a:xfrm>
          <a:off x="556810" y="1295254"/>
          <a:ext cx="1362143" cy="312368"/>
        </a:xfrm>
        <a:custGeom>
          <a:avLst/>
          <a:gdLst/>
          <a:ahLst/>
          <a:cxnLst/>
          <a:rect l="0" t="0" r="0" b="0"/>
          <a:pathLst>
            <a:path>
              <a:moveTo>
                <a:pt x="1362143" y="0"/>
              </a:moveTo>
              <a:lnTo>
                <a:pt x="1362143" y="156184"/>
              </a:lnTo>
              <a:lnTo>
                <a:pt x="0" y="156184"/>
              </a:lnTo>
              <a:lnTo>
                <a:pt x="0" y="312368"/>
              </a:lnTo>
            </a:path>
          </a:pathLst>
        </a:custGeom>
        <a:no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B8F43931-C57C-4DD7-B085-6F9A6245C1CA}">
      <dsp:nvSpPr>
        <dsp:cNvPr id="0" name=""/>
        <dsp:cNvSpPr/>
      </dsp:nvSpPr>
      <dsp:spPr>
        <a:xfrm>
          <a:off x="651472" y="907635"/>
          <a:ext cx="2534961" cy="387619"/>
        </a:xfrm>
        <a:prstGeom prst="rect">
          <a:avLst/>
        </a:prstGeom>
        <a:solidFill>
          <a:schemeClr val="bg1"/>
        </a:solidFill>
        <a:ln w="1905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IN" sz="1200" b="1" kern="1200" dirty="0">
              <a:solidFill>
                <a:schemeClr val="tx1"/>
              </a:solidFill>
              <a:effectLst>
                <a:outerShdw blurRad="38100" dist="38100" dir="2700000" algn="tl">
                  <a:srgbClr val="000000">
                    <a:alpha val="43137"/>
                  </a:srgbClr>
                </a:outerShdw>
              </a:effectLst>
              <a:latin typeface="Castellar" panose="020A0402060406010301" pitchFamily="18" charset="0"/>
            </a:rPr>
            <a:t>Return on Investment</a:t>
          </a:r>
        </a:p>
      </dsp:txBody>
      <dsp:txXfrm>
        <a:off x="651472" y="907635"/>
        <a:ext cx="2534961" cy="387619"/>
      </dsp:txXfrm>
    </dsp:sp>
    <dsp:sp modelId="{A0692E74-D287-4581-8262-ED1FC5868BDE}">
      <dsp:nvSpPr>
        <dsp:cNvPr id="0" name=""/>
        <dsp:cNvSpPr/>
      </dsp:nvSpPr>
      <dsp:spPr>
        <a:xfrm>
          <a:off x="2742" y="1607623"/>
          <a:ext cx="1108135" cy="582664"/>
        </a:xfrm>
        <a:prstGeom prst="rect">
          <a:avLst/>
        </a:prstGeom>
        <a:solidFill>
          <a:schemeClr val="bg1"/>
        </a:solidFill>
        <a:ln w="19050" cap="flat" cmpd="sng" algn="ctr">
          <a:solidFill>
            <a:srgbClr val="D019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solidFill>
                <a:schemeClr val="tx1"/>
              </a:solidFill>
            </a:rPr>
            <a:t>Monetary Gain</a:t>
          </a:r>
        </a:p>
      </dsp:txBody>
      <dsp:txXfrm>
        <a:off x="2742" y="1607623"/>
        <a:ext cx="1108135" cy="582664"/>
      </dsp:txXfrm>
    </dsp:sp>
    <dsp:sp modelId="{38E31187-7158-4E45-A077-3069BE4B6206}">
      <dsp:nvSpPr>
        <dsp:cNvPr id="0" name=""/>
        <dsp:cNvSpPr/>
      </dsp:nvSpPr>
      <dsp:spPr>
        <a:xfrm>
          <a:off x="1423246" y="1607623"/>
          <a:ext cx="1072257" cy="554156"/>
        </a:xfrm>
        <a:prstGeom prst="rect">
          <a:avLst/>
        </a:prstGeom>
        <a:solidFill>
          <a:schemeClr val="bg1"/>
        </a:solidFill>
        <a:ln w="19050" cap="flat" cmpd="sng" algn="ctr">
          <a:solidFill>
            <a:srgbClr val="D019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solidFill>
                <a:schemeClr val="tx1"/>
              </a:solidFill>
            </a:rPr>
            <a:t>Efficiency Gain</a:t>
          </a:r>
        </a:p>
      </dsp:txBody>
      <dsp:txXfrm>
        <a:off x="1423246" y="1607623"/>
        <a:ext cx="1072257" cy="554156"/>
      </dsp:txXfrm>
    </dsp:sp>
    <dsp:sp modelId="{84DA19D1-77F5-47D2-BD47-6EEED87DDC69}">
      <dsp:nvSpPr>
        <dsp:cNvPr id="0" name=""/>
        <dsp:cNvSpPr/>
      </dsp:nvSpPr>
      <dsp:spPr>
        <a:xfrm>
          <a:off x="2810615" y="1608925"/>
          <a:ext cx="1027291" cy="556001"/>
        </a:xfrm>
        <a:prstGeom prst="rect">
          <a:avLst/>
        </a:prstGeom>
        <a:solidFill>
          <a:schemeClr val="bg1"/>
        </a:solidFill>
        <a:ln w="19050" cap="flat" cmpd="sng" algn="ctr">
          <a:solidFill>
            <a:srgbClr val="D019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solidFill>
                <a:schemeClr val="tx1"/>
              </a:solidFill>
            </a:rPr>
            <a:t>Quality Gain</a:t>
          </a:r>
        </a:p>
      </dsp:txBody>
      <dsp:txXfrm>
        <a:off x="2810615" y="1608925"/>
        <a:ext cx="1027291" cy="55600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01/07/22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407BCBBF-3B14-49EE-839D-F9D0F54BECC4}" type="slidenum">
              <a:rPr lang="en-IN" smtClean="0"/>
              <a:t>13</a:t>
            </a:fld>
            <a:endParaRPr lang="en-IN"/>
          </a:p>
        </p:txBody>
      </p:sp>
    </p:spTree>
    <p:extLst>
      <p:ext uri="{BB962C8B-B14F-4D97-AF65-F5344CB8AC3E}">
        <p14:creationId xmlns:p14="http://schemas.microsoft.com/office/powerpoint/2010/main" val="6315451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01/07/22</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01/07/22</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01/07/22</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0492729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621444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62885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84938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8" name="Footer Placeholder 7"/>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241961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4" name="Footer Placeholder 3"/>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8818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3" name="Footer Placeholder 2"/>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237640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395220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01/07/22</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148626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469247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648641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01/07/22</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01/07/22</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01/07/22</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01/07/22</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01/07/22</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01/07/22</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01/07/22</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7000"/>
            <a:lum/>
          </a:blip>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01/07/22</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2FF7AF-04C7-40A5-8F88-CCB31D2BDE4C}" type="datetimeFigureOut">
              <a:rPr lang="en-IN" smtClean="0">
                <a:solidFill>
                  <a:prstClr val="black">
                    <a:tint val="75000"/>
                  </a:prstClr>
                </a:solidFill>
              </a:rPr>
              <a:pPr/>
              <a:t>01/07/22</a:t>
            </a:fld>
            <a:endParaRPr lang="en-IN">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EC6FB6-4672-41F2-8C89-8E1AE491CE6E}"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080190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hyperlink" Target="https://www.researchgate.net/publication/359006926_Quality_use_of_artificial_intelligence_in_medical_imaging_What_do_radiologists_need_to_know" TargetMode="External"/><Relationship Id="rId3" Type="http://schemas.openxmlformats.org/officeDocument/2006/relationships/hyperlink" Target="https://doi.org/10.1016/j.jacr.2019.07.028" TargetMode="External"/><Relationship Id="rId7" Type="http://schemas.openxmlformats.org/officeDocument/2006/relationships/hyperlink" Target="https://doi.org/10.1016/j.jacr.2019.05.04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aidence.com/articles/medical-imaging-ai-roi/" TargetMode="External"/><Relationship Id="rId11" Type="http://schemas.openxmlformats.org/officeDocument/2006/relationships/image" Target="../media/image3.png"/><Relationship Id="rId5" Type="http://schemas.openxmlformats.org/officeDocument/2006/relationships/hyperlink" Target="https://doi.org/10.1007/s00330-020-06946-y" TargetMode="External"/><Relationship Id="rId10" Type="http://schemas.openxmlformats.org/officeDocument/2006/relationships/image" Target="../media/image2.png"/><Relationship Id="rId4" Type="http://schemas.openxmlformats.org/officeDocument/2006/relationships/hyperlink" Target="https://doi.org/10.1016/j.ejrad.2021.109882" TargetMode="External"/><Relationship Id="rId9" Type="http://schemas.openxmlformats.org/officeDocument/2006/relationships/hyperlink" Target="https://vitechteam.com/benefits-of-implementing-ai-in-medical-imaging-most-significant-use-case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0.png"/><Relationship Id="rId7" Type="http://schemas.openxmlformats.org/officeDocument/2006/relationships/diagramQuickStyle" Target="../diagrams/quickStyle1.xml"/><Relationship Id="rId12" Type="http://schemas.openxmlformats.org/officeDocument/2006/relationships/hyperlink" Target="https://doi.org/10.1007/s00330-020-06946-y" TargetMode="External"/><Relationship Id="rId2" Type="http://schemas.openxmlformats.org/officeDocument/2006/relationships/image" Target="../media/image1.jpeg"/><Relationship Id="rId1" Type="http://schemas.openxmlformats.org/officeDocument/2006/relationships/slideLayout" Target="../slideLayouts/slideLayout18.xml"/><Relationship Id="rId6" Type="http://schemas.openxmlformats.org/officeDocument/2006/relationships/diagramLayout" Target="../diagrams/layout1.xml"/><Relationship Id="rId11" Type="http://schemas.openxmlformats.org/officeDocument/2006/relationships/hyperlink" Target="https://doi.org/10.1016/j.ejrad.2021.109882" TargetMode="External"/><Relationship Id="rId5" Type="http://schemas.openxmlformats.org/officeDocument/2006/relationships/diagramData" Target="../diagrams/data1.xml"/><Relationship Id="rId10" Type="http://schemas.openxmlformats.org/officeDocument/2006/relationships/hyperlink" Target="https://doi.org/10.1016/j.jacr.2019.07.028" TargetMode="External"/><Relationship Id="rId4" Type="http://schemas.openxmlformats.org/officeDocument/2006/relationships/image" Target="../media/image11.png"/><Relationship Id="rId9" Type="http://schemas.microsoft.com/office/2007/relationships/diagramDrawing" Target="../diagrams/drawing1.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3.pn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image" Target="../media/image14.png"/><Relationship Id="rId10" Type="http://schemas.openxmlformats.org/officeDocument/2006/relationships/image" Target="../media/image19.jpeg"/><Relationship Id="rId4" Type="http://schemas.openxmlformats.org/officeDocument/2006/relationships/image" Target="../media/image13.jpg"/><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3.png"/><Relationship Id="rId7"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g"/><Relationship Id="rId4" Type="http://schemas.openxmlformats.org/officeDocument/2006/relationships/image" Target="../media/image20.jpeg"/><Relationship Id="rId9"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 y="1"/>
            <a:ext cx="1504949" cy="600074"/>
          </a:xfrm>
          <a:prstGeom prst="rect">
            <a:avLst/>
          </a:prstGeom>
        </p:spPr>
      </p:pic>
      <p:pic>
        <p:nvPicPr>
          <p:cNvPr id="11" name="Picture 10"/>
          <p:cNvPicPr>
            <a:picLocks noChangeAspect="1"/>
          </p:cNvPicPr>
          <p:nvPr/>
        </p:nvPicPr>
        <p:blipFill>
          <a:blip r:embed="rId3"/>
          <a:stretch>
            <a:fillRect/>
          </a:stretch>
        </p:blipFill>
        <p:spPr>
          <a:xfrm>
            <a:off x="10674410" y="-15674"/>
            <a:ext cx="1517590" cy="615749"/>
          </a:xfrm>
          <a:prstGeom prst="rect">
            <a:avLst/>
          </a:prstGeom>
        </p:spPr>
      </p:pic>
      <p:sp>
        <p:nvSpPr>
          <p:cNvPr id="5" name="Rectangle 4"/>
          <p:cNvSpPr/>
          <p:nvPr/>
        </p:nvSpPr>
        <p:spPr>
          <a:xfrm>
            <a:off x="4362449" y="2910371"/>
            <a:ext cx="3724275" cy="55245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2000" b="1" dirty="0">
                <a:solidFill>
                  <a:srgbClr val="00B050"/>
                </a:solidFill>
                <a:latin typeface="Arial" panose="020B0604020202020204" pitchFamily="34" charset="0"/>
                <a:cs typeface="Arial" panose="020B0604020202020204" pitchFamily="34" charset="0"/>
              </a:rPr>
              <a:t>CARPL.ai Pvt. Ltd.</a:t>
            </a:r>
            <a:endParaRPr lang="en-IN" sz="2000" b="1" dirty="0">
              <a:solidFill>
                <a:srgbClr val="00B050"/>
              </a:solidFill>
            </a:endParaRPr>
          </a:p>
        </p:txBody>
      </p:sp>
      <p:sp>
        <p:nvSpPr>
          <p:cNvPr id="7" name="TextBox 6"/>
          <p:cNvSpPr txBox="1"/>
          <p:nvPr/>
        </p:nvSpPr>
        <p:spPr>
          <a:xfrm>
            <a:off x="833437" y="1108538"/>
            <a:ext cx="10487025" cy="954107"/>
          </a:xfrm>
          <a:prstGeom prst="rect">
            <a:avLst/>
          </a:prstGeom>
          <a:solidFill>
            <a:schemeClr val="tx1">
              <a:lumMod val="95000"/>
              <a:lumOff val="5000"/>
            </a:schemeClr>
          </a:solidFill>
          <a:ln w="28575">
            <a:solidFill>
              <a:schemeClr val="bg1"/>
            </a:solidFill>
            <a:prstDash val="solid"/>
          </a:ln>
        </p:spPr>
        <p:txBody>
          <a:bodyPr wrap="square" rtlCol="0">
            <a:spAutoFit/>
          </a:bodyPr>
          <a:lstStyle/>
          <a:p>
            <a:pPr algn="ctr"/>
            <a:r>
              <a:rPr lang="en-US" sz="2800" b="1" dirty="0">
                <a:solidFill>
                  <a:srgbClr val="FF0000"/>
                </a:solidFill>
                <a:latin typeface="Arial Black" panose="020B0A04020102020204" pitchFamily="34" charset="0"/>
              </a:rPr>
              <a:t>Return on Investment for a case of buying Medical Imaging </a:t>
            </a:r>
            <a:r>
              <a:rPr lang="en-US" sz="2800" b="1" dirty="0">
                <a:solidFill>
                  <a:srgbClr val="000000"/>
                </a:solidFill>
                <a:latin typeface="Arial Black" panose="020B0A04020102020204" pitchFamily="34" charset="0"/>
              </a:rPr>
              <a:t>AI</a:t>
            </a:r>
            <a:endParaRPr lang="en-IN" sz="2800" dirty="0"/>
          </a:p>
        </p:txBody>
      </p:sp>
      <p:sp>
        <p:nvSpPr>
          <p:cNvPr id="8" name="TextBox 7"/>
          <p:cNvSpPr txBox="1"/>
          <p:nvPr/>
        </p:nvSpPr>
        <p:spPr>
          <a:xfrm>
            <a:off x="2776535" y="4310547"/>
            <a:ext cx="6896101" cy="903196"/>
          </a:xfrm>
          <a:prstGeom prst="rect">
            <a:avLst/>
          </a:prstGeom>
          <a:solidFill>
            <a:schemeClr val="bg1"/>
          </a:solidFill>
          <a:ln w="28575">
            <a:solidFill>
              <a:srgbClr val="0070C0"/>
            </a:solidFill>
          </a:ln>
        </p:spPr>
        <p:txBody>
          <a:bodyPr wrap="square" rtlCol="0">
            <a:spAutoFit/>
          </a:bodyPr>
          <a:lstStyle/>
          <a:p>
            <a:pPr lvl="1" algn="ctr">
              <a:lnSpc>
                <a:spcPct val="90000"/>
              </a:lnSpc>
              <a:spcBef>
                <a:spcPts val="500"/>
              </a:spcBef>
            </a:pPr>
            <a:r>
              <a:rPr lang="en-IN" sz="2000" dirty="0">
                <a:solidFill>
                  <a:prstClr val="black"/>
                </a:solidFill>
                <a:latin typeface="Arial" panose="020B0604020202020204" pitchFamily="34" charset="0"/>
                <a:cs typeface="Arial" panose="020B0604020202020204" pitchFamily="34" charset="0"/>
              </a:rPr>
              <a:t>Presenter - </a:t>
            </a:r>
            <a:r>
              <a:rPr lang="en-IN" sz="2000" b="1" dirty="0">
                <a:solidFill>
                  <a:prstClr val="black"/>
                </a:solidFill>
                <a:latin typeface="Arial" panose="020B0604020202020204" pitchFamily="34" charset="0"/>
                <a:cs typeface="Arial" panose="020B0604020202020204" pitchFamily="34" charset="0"/>
              </a:rPr>
              <a:t>Dr. Diya Gouchwal </a:t>
            </a:r>
          </a:p>
          <a:p>
            <a:pPr lvl="6">
              <a:lnSpc>
                <a:spcPct val="0"/>
              </a:lnSpc>
              <a:spcBef>
                <a:spcPts val="500"/>
              </a:spcBef>
            </a:pPr>
            <a:endParaRPr lang="en-IN" sz="2000" b="1" dirty="0">
              <a:solidFill>
                <a:prstClr val="black"/>
              </a:solidFill>
              <a:latin typeface="Arial" panose="020B0604020202020204" pitchFamily="34" charset="0"/>
              <a:cs typeface="Arial" panose="020B0604020202020204" pitchFamily="34" charset="0"/>
            </a:endParaRPr>
          </a:p>
          <a:p>
            <a:pPr lvl="6">
              <a:lnSpc>
                <a:spcPct val="0"/>
              </a:lnSpc>
              <a:spcBef>
                <a:spcPts val="500"/>
              </a:spcBef>
            </a:pPr>
            <a:endParaRPr lang="en-IN" sz="2000" b="1" dirty="0">
              <a:solidFill>
                <a:prstClr val="black"/>
              </a:solidFill>
              <a:latin typeface="Arial" panose="020B0604020202020204" pitchFamily="34" charset="0"/>
              <a:cs typeface="Arial" panose="020B0604020202020204" pitchFamily="34" charset="0"/>
            </a:endParaRPr>
          </a:p>
          <a:p>
            <a:pPr lvl="6">
              <a:lnSpc>
                <a:spcPct val="0"/>
              </a:lnSpc>
              <a:spcBef>
                <a:spcPts val="500"/>
              </a:spcBef>
            </a:pPr>
            <a:r>
              <a:rPr lang="en-IN" sz="2000" b="1" dirty="0">
                <a:solidFill>
                  <a:prstClr val="black"/>
                </a:solidFill>
                <a:latin typeface="Arial" panose="020B0604020202020204" pitchFamily="34" charset="0"/>
                <a:cs typeface="Arial" panose="020B0604020202020204" pitchFamily="34" charset="0"/>
              </a:rPr>
              <a:t>  </a:t>
            </a:r>
          </a:p>
          <a:p>
            <a:pPr lvl="4">
              <a:lnSpc>
                <a:spcPct val="0"/>
              </a:lnSpc>
              <a:spcBef>
                <a:spcPts val="500"/>
              </a:spcBef>
            </a:pPr>
            <a:r>
              <a:rPr lang="en-IN" sz="2000" dirty="0">
                <a:solidFill>
                  <a:prstClr val="black"/>
                </a:solidFill>
                <a:latin typeface="Arial" panose="020B0604020202020204" pitchFamily="34" charset="0"/>
                <a:cs typeface="Arial" panose="020B0604020202020204" pitchFamily="34" charset="0"/>
              </a:rPr>
              <a:t>Mentor     - </a:t>
            </a:r>
            <a:r>
              <a:rPr lang="en-IN" sz="2000" b="1" dirty="0">
                <a:solidFill>
                  <a:prstClr val="black"/>
                </a:solidFill>
                <a:latin typeface="Arial" panose="020B0604020202020204" pitchFamily="34" charset="0"/>
                <a:cs typeface="Arial" panose="020B0604020202020204" pitchFamily="34" charset="0"/>
              </a:rPr>
              <a:t>Prof. Divya Agarwal</a:t>
            </a:r>
          </a:p>
          <a:p>
            <a:pPr lvl="4">
              <a:lnSpc>
                <a:spcPct val="0"/>
              </a:lnSpc>
              <a:spcBef>
                <a:spcPts val="500"/>
              </a:spcBef>
            </a:pPr>
            <a:r>
              <a:rPr lang="en-IN" sz="2000" b="1" dirty="0">
                <a:solidFill>
                  <a:prstClr val="black"/>
                </a:solidFill>
                <a:latin typeface="Arial" panose="020B0604020202020204" pitchFamily="34" charset="0"/>
                <a:cs typeface="Arial" panose="020B0604020202020204" pitchFamily="34" charset="0"/>
              </a:rPr>
              <a:t> </a:t>
            </a:r>
          </a:p>
          <a:p>
            <a:pPr lvl="6">
              <a:lnSpc>
                <a:spcPct val="0"/>
              </a:lnSpc>
              <a:spcBef>
                <a:spcPts val="500"/>
              </a:spcBef>
            </a:pPr>
            <a:endParaRPr lang="en-IN" sz="2000" b="1" dirty="0">
              <a:solidFill>
                <a:prstClr val="black"/>
              </a:solidFill>
              <a:latin typeface="Arial" panose="020B0604020202020204" pitchFamily="34" charset="0"/>
              <a:cs typeface="Arial" panose="020B0604020202020204" pitchFamily="34" charset="0"/>
            </a:endParaRPr>
          </a:p>
          <a:p>
            <a:pPr lvl="0" algn="ctr">
              <a:lnSpc>
                <a:spcPct val="0"/>
              </a:lnSpc>
              <a:spcBef>
                <a:spcPts val="1000"/>
              </a:spcBef>
            </a:pPr>
            <a:r>
              <a:rPr lang="en-US" sz="1600" dirty="0">
                <a:solidFill>
                  <a:prstClr val="black"/>
                </a:solidFill>
                <a:latin typeface="Arial" panose="020B0604020202020204" pitchFamily="34" charset="0"/>
                <a:cs typeface="Arial" panose="020B0604020202020204" pitchFamily="34" charset="0"/>
              </a:rPr>
              <a:t>(Associate Dean- Admissions, Accreditations and Marketing)</a:t>
            </a:r>
          </a:p>
        </p:txBody>
      </p:sp>
      <p:sp>
        <p:nvSpPr>
          <p:cNvPr id="12" name="TextBox 11"/>
          <p:cNvSpPr txBox="1"/>
          <p:nvPr/>
        </p:nvSpPr>
        <p:spPr>
          <a:xfrm>
            <a:off x="1504950" y="6357100"/>
            <a:ext cx="9144000" cy="271549"/>
          </a:xfrm>
          <a:prstGeom prst="rect">
            <a:avLst/>
          </a:prstGeom>
          <a:noFill/>
        </p:spPr>
        <p:txBody>
          <a:bodyPr wrap="square" rtlCol="0">
            <a:spAutoFit/>
          </a:bodyPr>
          <a:lstStyle/>
          <a:p>
            <a:pPr lvl="0" algn="ctr">
              <a:lnSpc>
                <a:spcPct val="0"/>
              </a:lnSpc>
              <a:spcBef>
                <a:spcPts val="1000"/>
              </a:spcBef>
            </a:pPr>
            <a:endParaRPr lang="en-IN" sz="1600" b="1" dirty="0">
              <a:solidFill>
                <a:prstClr val="black"/>
              </a:solidFill>
              <a:latin typeface="Arial" panose="020B0604020202020204" pitchFamily="34" charset="0"/>
              <a:cs typeface="Arial" panose="020B0604020202020204" pitchFamily="34" charset="0"/>
            </a:endParaRPr>
          </a:p>
          <a:p>
            <a:pPr lvl="0" algn="ctr">
              <a:lnSpc>
                <a:spcPct val="0"/>
              </a:lnSpc>
              <a:spcBef>
                <a:spcPts val="1000"/>
              </a:spcBef>
            </a:pPr>
            <a:r>
              <a:rPr lang="en-US" sz="1600" b="1" dirty="0">
                <a:solidFill>
                  <a:prstClr val="black"/>
                </a:solidFill>
                <a:latin typeface="Arial" panose="020B0604020202020204" pitchFamily="34" charset="0"/>
                <a:cs typeface="Arial" panose="020B0604020202020204" pitchFamily="34" charset="0"/>
              </a:rPr>
              <a:t>(International Institute of Health Management Research, New Delhi)</a:t>
            </a:r>
            <a:endParaRPr lang="en-IN" sz="1600" b="1" dirty="0">
              <a:solidFill>
                <a:prstClr val="black"/>
              </a:solidFill>
              <a:latin typeface="Arial" panose="020B0604020202020204" pitchFamily="34" charset="0"/>
              <a:cs typeface="Arial" panose="020B0604020202020204" pitchFamily="34" charset="0"/>
            </a:endParaRPr>
          </a:p>
        </p:txBody>
      </p:sp>
      <p:sp>
        <p:nvSpPr>
          <p:cNvPr id="14"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9458325" y="6492875"/>
            <a:ext cx="2743200" cy="365125"/>
          </a:xfrm>
        </p:spPr>
        <p:txBody>
          <a:bodyPr/>
          <a:lstStyle/>
          <a:p>
            <a:r>
              <a:rPr lang="en-IN" b="1" dirty="0">
                <a:solidFill>
                  <a:schemeClr val="tx1"/>
                </a:solidFill>
              </a:rPr>
              <a:t>1</a:t>
            </a:r>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1504950" y="1825626"/>
            <a:ext cx="9169460" cy="1494234"/>
          </a:xfrm>
          <a:solidFill>
            <a:schemeClr val="bg1"/>
          </a:solidFill>
          <a:ln w="28575">
            <a:solidFill>
              <a:schemeClr val="tx1"/>
            </a:solidFill>
          </a:ln>
        </p:spPr>
        <p:txBody>
          <a:bodyPr/>
          <a:lstStyle/>
          <a:p>
            <a:pPr lvl="0">
              <a:buFont typeface="Wingdings" panose="05000000000000000000" pitchFamily="2" charset="2"/>
              <a:buChar char="Ø"/>
            </a:pPr>
            <a:r>
              <a:rPr lang="en-IN" sz="1600" b="1" i="1" dirty="0">
                <a:latin typeface="Arial" panose="020B0604020202020204" pitchFamily="34" charset="0"/>
                <a:cs typeface="Arial" panose="020B0604020202020204" pitchFamily="34" charset="0"/>
              </a:rPr>
              <a:t>Interpretation of Chest Radiographs to aid in the Triage of patients during COVID-19 </a:t>
            </a:r>
            <a:endParaRPr lang="en-IN" sz="1600" i="1" dirty="0">
              <a:latin typeface="Arial" panose="020B0604020202020204" pitchFamily="34" charset="0"/>
              <a:cs typeface="Arial" panose="020B0604020202020204" pitchFamily="34" charset="0"/>
            </a:endParaRPr>
          </a:p>
          <a:p>
            <a:pPr lvl="3"/>
            <a:r>
              <a:rPr lang="en-IN" sz="1400" b="1" dirty="0">
                <a:latin typeface="Arial" panose="020B0604020202020204" pitchFamily="34" charset="0"/>
                <a:cs typeface="Arial" panose="020B0604020202020204" pitchFamily="34" charset="0"/>
              </a:rPr>
              <a:t>CASE 1 – </a:t>
            </a:r>
            <a:r>
              <a:rPr lang="en-IN" sz="1400" i="1" dirty="0">
                <a:latin typeface="Arial" panose="020B0604020202020204" pitchFamily="34" charset="0"/>
                <a:cs typeface="Arial" panose="020B0604020202020204" pitchFamily="34" charset="0"/>
              </a:rPr>
              <a:t>Case of a COVID-19 suspected patient</a:t>
            </a:r>
          </a:p>
          <a:p>
            <a:pPr lvl="3"/>
            <a:r>
              <a:rPr lang="en-IN" sz="1400" b="1" dirty="0">
                <a:latin typeface="Arial" panose="020B0604020202020204" pitchFamily="34" charset="0"/>
                <a:cs typeface="Arial" panose="020B0604020202020204" pitchFamily="34" charset="0"/>
              </a:rPr>
              <a:t>CASE 2 - </a:t>
            </a:r>
            <a:r>
              <a:rPr lang="en-IN" sz="1400" i="1" dirty="0">
                <a:latin typeface="Arial" panose="020B0604020202020204" pitchFamily="34" charset="0"/>
                <a:cs typeface="Arial" panose="020B0604020202020204" pitchFamily="34" charset="0"/>
              </a:rPr>
              <a:t>Case of a Patient planning for a surgery due to some other reason during the               </a:t>
            </a:r>
          </a:p>
          <a:p>
            <a:pPr marL="1371600" lvl="3" indent="0">
              <a:buNone/>
            </a:pPr>
            <a:r>
              <a:rPr lang="en-IN" sz="1400" i="1" dirty="0">
                <a:latin typeface="Arial" panose="020B0604020202020204" pitchFamily="34" charset="0"/>
                <a:cs typeface="Arial" panose="020B0604020202020204" pitchFamily="34" charset="0"/>
              </a:rPr>
              <a:t>                     COVID-19 outbreak (Emergency Surgery)</a:t>
            </a:r>
          </a:p>
          <a:p>
            <a:pPr>
              <a:buFont typeface="Wingdings" panose="05000000000000000000" pitchFamily="2" charset="2"/>
              <a:buChar char="Ø"/>
            </a:pPr>
            <a:r>
              <a:rPr lang="en-IN" sz="1600" b="1" i="1" dirty="0">
                <a:latin typeface="Arial" panose="020B0604020202020204" pitchFamily="34" charset="0"/>
                <a:cs typeface="Arial" panose="020B0604020202020204" pitchFamily="34" charset="0"/>
              </a:rPr>
              <a:t>Case of Mammography of a Patient, with Biopsy done same day without delay</a:t>
            </a:r>
            <a:endParaRPr lang="en-IN" sz="1600" i="1"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10</a:t>
            </a:fld>
            <a:endParaRPr lang="en-IN" b="1" dirty="0">
              <a:solidFill>
                <a:schemeClr val="tx1"/>
              </a:solidFill>
            </a:endParaRPr>
          </a:p>
        </p:txBody>
      </p:sp>
      <p:pic>
        <p:nvPicPr>
          <p:cNvPr id="9" name="Picture 8"/>
          <p:cNvPicPr>
            <a:picLocks noChangeAspect="1"/>
          </p:cNvPicPr>
          <p:nvPr/>
        </p:nvPicPr>
        <p:blipFill>
          <a:blip r:embed="rId2"/>
          <a:stretch>
            <a:fillRect/>
          </a:stretch>
        </p:blipFill>
        <p:spPr>
          <a:xfrm>
            <a:off x="1" y="1"/>
            <a:ext cx="1504949" cy="600074"/>
          </a:xfrm>
          <a:prstGeom prst="rect">
            <a:avLst/>
          </a:prstGeom>
        </p:spPr>
      </p:pic>
      <p:pic>
        <p:nvPicPr>
          <p:cNvPr id="10" name="Picture 9"/>
          <p:cNvPicPr>
            <a:picLocks noChangeAspect="1"/>
          </p:cNvPicPr>
          <p:nvPr/>
        </p:nvPicPr>
        <p:blipFill>
          <a:blip r:embed="rId3"/>
          <a:stretch>
            <a:fillRect/>
          </a:stretch>
        </p:blipFill>
        <p:spPr>
          <a:xfrm>
            <a:off x="10674410" y="-7837"/>
            <a:ext cx="1517590" cy="615749"/>
          </a:xfrm>
          <a:prstGeom prst="rect">
            <a:avLst/>
          </a:prstGeom>
        </p:spPr>
      </p:pic>
      <p:sp>
        <p:nvSpPr>
          <p:cNvPr id="7" name="Title 1">
            <a:extLst>
              <a:ext uri="{FF2B5EF4-FFF2-40B4-BE49-F238E27FC236}">
                <a16:creationId xmlns:a16="http://schemas.microsoft.com/office/drawing/2014/main" id="{83A7B543-DD16-00A8-C1EC-FE337C972327}"/>
              </a:ext>
            </a:extLst>
          </p:cNvPr>
          <p:cNvSpPr txBox="1">
            <a:spLocks/>
          </p:cNvSpPr>
          <p:nvPr/>
        </p:nvSpPr>
        <p:spPr>
          <a:xfrm>
            <a:off x="2809875" y="57229"/>
            <a:ext cx="6572250" cy="542845"/>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RESULTS</a:t>
            </a:r>
          </a:p>
        </p:txBody>
      </p:sp>
      <p:sp>
        <p:nvSpPr>
          <p:cNvPr id="11" name="TextBox 10"/>
          <p:cNvSpPr txBox="1"/>
          <p:nvPr/>
        </p:nvSpPr>
        <p:spPr>
          <a:xfrm>
            <a:off x="4846320" y="999568"/>
            <a:ext cx="2682239" cy="369332"/>
          </a:xfrm>
          <a:prstGeom prst="rect">
            <a:avLst/>
          </a:prstGeom>
          <a:solidFill>
            <a:schemeClr val="bg1"/>
          </a:solidFill>
          <a:ln w="28575">
            <a:solidFill>
              <a:srgbClr val="0070C0"/>
            </a:solidFill>
          </a:ln>
        </p:spPr>
        <p:txBody>
          <a:bodyPr wrap="square" rtlCol="0">
            <a:spAutoFit/>
          </a:bodyPr>
          <a:lstStyle/>
          <a:p>
            <a:pPr algn="ctr"/>
            <a:r>
              <a:rPr lang="en-IN" dirty="0">
                <a:latin typeface="Arial Black" panose="020B0A04020102020204" pitchFamily="34" charset="0"/>
              </a:rPr>
              <a:t>Efficiency Gain </a:t>
            </a:r>
          </a:p>
        </p:txBody>
      </p:sp>
      <p:sp>
        <p:nvSpPr>
          <p:cNvPr id="6" name="TextBox 5"/>
          <p:cNvSpPr txBox="1"/>
          <p:nvPr/>
        </p:nvSpPr>
        <p:spPr>
          <a:xfrm>
            <a:off x="3525520" y="4358573"/>
            <a:ext cx="6024880" cy="2134302"/>
          </a:xfrm>
          <a:prstGeom prst="rect">
            <a:avLst/>
          </a:prstGeom>
          <a:solidFill>
            <a:schemeClr val="bg1"/>
          </a:solidFill>
          <a:ln w="28575">
            <a:solidFill>
              <a:schemeClr val="tx1"/>
            </a:solidFill>
          </a:ln>
        </p:spPr>
        <p:txBody>
          <a:bodyPr wrap="square" rtlCol="0">
            <a:spAutoFit/>
          </a:bodyPr>
          <a:lstStyle/>
          <a:p>
            <a:pPr algn="ctr">
              <a:lnSpc>
                <a:spcPct val="107000"/>
              </a:lnSpc>
              <a:spcAft>
                <a:spcPts val="0"/>
              </a:spcAft>
            </a:pPr>
            <a:r>
              <a:rPr lang="en-IN" sz="1400" b="1" i="1" dirty="0">
                <a:latin typeface="Arial" panose="020B0604020202020204" pitchFamily="34" charset="0"/>
                <a:ea typeface="Calibri" panose="020F0502020204030204" pitchFamily="34" charset="0"/>
                <a:cs typeface="Arial" panose="020B0604020202020204" pitchFamily="34" charset="0"/>
              </a:rPr>
              <a:t>By using AI in Radiology, EFFICIENCY GAIN/ OPERATIONAL GAIN can be seen as follows:-</a:t>
            </a:r>
          </a:p>
          <a:p>
            <a:pPr marL="1257300" lvl="2" indent="-342900">
              <a:lnSpc>
                <a:spcPct val="107000"/>
              </a:lnSpc>
              <a:buFont typeface="Wingdings" panose="05000000000000000000" pitchFamily="2" charset="2"/>
              <a:buChar char=""/>
            </a:pPr>
            <a:r>
              <a:rPr lang="en-IN" sz="1200" i="1" dirty="0">
                <a:latin typeface="Arial" panose="020B0604020202020204" pitchFamily="34" charset="0"/>
                <a:ea typeface="Calibri" panose="020F0502020204030204" pitchFamily="34" charset="0"/>
                <a:cs typeface="Arial" panose="020B0604020202020204" pitchFamily="34" charset="0"/>
              </a:rPr>
              <a:t>Increased No. of scans</a:t>
            </a:r>
          </a:p>
          <a:p>
            <a:pPr marL="1257300" lvl="2" indent="-342900">
              <a:lnSpc>
                <a:spcPct val="107000"/>
              </a:lnSpc>
              <a:buFont typeface="Wingdings" panose="05000000000000000000" pitchFamily="2" charset="2"/>
              <a:buChar char=""/>
            </a:pPr>
            <a:r>
              <a:rPr lang="en-IN" sz="1200" i="1" dirty="0">
                <a:latin typeface="Arial" panose="020B0604020202020204" pitchFamily="34" charset="0"/>
                <a:ea typeface="Calibri" panose="020F0502020204030204" pitchFamily="34" charset="0"/>
                <a:cs typeface="Arial" panose="020B0604020202020204" pitchFamily="34" charset="0"/>
              </a:rPr>
              <a:t>AI auto reports normal scans &amp; Radiologist reports abnormal </a:t>
            </a:r>
          </a:p>
          <a:p>
            <a:pPr marL="1257300" lvl="2" indent="-342900">
              <a:lnSpc>
                <a:spcPct val="107000"/>
              </a:lnSpc>
              <a:buFont typeface="Wingdings" panose="05000000000000000000" pitchFamily="2" charset="2"/>
              <a:buChar char=""/>
            </a:pPr>
            <a:r>
              <a:rPr lang="en-IN" sz="1200" i="1" dirty="0">
                <a:latin typeface="Arial" panose="020B0604020202020204" pitchFamily="34" charset="0"/>
                <a:ea typeface="Calibri" panose="020F0502020204030204" pitchFamily="34" charset="0"/>
                <a:cs typeface="Arial" panose="020B0604020202020204" pitchFamily="34" charset="0"/>
              </a:rPr>
              <a:t>Triaging</a:t>
            </a:r>
          </a:p>
          <a:p>
            <a:pPr marL="1257300" lvl="2" indent="-342900">
              <a:lnSpc>
                <a:spcPct val="107000"/>
              </a:lnSpc>
              <a:buFont typeface="Wingdings" panose="05000000000000000000" pitchFamily="2" charset="2"/>
              <a:buChar char=""/>
            </a:pPr>
            <a:r>
              <a:rPr lang="en-IN" sz="1200" i="1" dirty="0">
                <a:latin typeface="Arial" panose="020B0604020202020204" pitchFamily="34" charset="0"/>
                <a:ea typeface="Calibri" panose="020F0502020204030204" pitchFamily="34" charset="0"/>
                <a:cs typeface="Arial" panose="020B0604020202020204" pitchFamily="34" charset="0"/>
              </a:rPr>
              <a:t>Case Rating by Prioritization</a:t>
            </a:r>
          </a:p>
          <a:p>
            <a:pPr marL="1257300" lvl="2" indent="-342900">
              <a:lnSpc>
                <a:spcPct val="107000"/>
              </a:lnSpc>
              <a:buFont typeface="Wingdings" panose="05000000000000000000" pitchFamily="2" charset="2"/>
              <a:buChar char=""/>
            </a:pPr>
            <a:r>
              <a:rPr lang="en-IN" sz="1200" i="1" dirty="0">
                <a:latin typeface="Arial" panose="020B0604020202020204" pitchFamily="34" charset="0"/>
                <a:ea typeface="Calibri" panose="020F0502020204030204" pitchFamily="34" charset="0"/>
                <a:cs typeface="Arial" panose="020B0604020202020204" pitchFamily="34" charset="0"/>
              </a:rPr>
              <a:t>Work List Prioritization</a:t>
            </a:r>
          </a:p>
          <a:p>
            <a:pPr marL="1257300" lvl="2" indent="-342900">
              <a:lnSpc>
                <a:spcPct val="107000"/>
              </a:lnSpc>
              <a:buFont typeface="Wingdings" panose="05000000000000000000" pitchFamily="2" charset="2"/>
              <a:buChar char=""/>
            </a:pPr>
            <a:r>
              <a:rPr lang="en-IN" sz="1200" i="1" dirty="0">
                <a:latin typeface="Arial" panose="020B0604020202020204" pitchFamily="34" charset="0"/>
                <a:ea typeface="Calibri" panose="020F0502020204030204" pitchFamily="34" charset="0"/>
                <a:cs typeface="Arial" panose="020B0604020202020204" pitchFamily="34" charset="0"/>
              </a:rPr>
              <a:t>Auto reporting </a:t>
            </a:r>
          </a:p>
          <a:p>
            <a:pPr marL="1257300" lvl="2" indent="-342900">
              <a:lnSpc>
                <a:spcPct val="107000"/>
              </a:lnSpc>
              <a:buFont typeface="Wingdings" panose="05000000000000000000" pitchFamily="2" charset="2"/>
              <a:buChar char=""/>
            </a:pPr>
            <a:r>
              <a:rPr lang="en-IN" sz="1200" i="1" dirty="0">
                <a:latin typeface="Arial" panose="020B0604020202020204" pitchFamily="34" charset="0"/>
                <a:ea typeface="Calibri" panose="020F0502020204030204" pitchFamily="34" charset="0"/>
                <a:cs typeface="Arial" panose="020B0604020202020204" pitchFamily="34" charset="0"/>
              </a:rPr>
              <a:t>Patient Experience Increases</a:t>
            </a:r>
          </a:p>
          <a:p>
            <a:pPr marL="1257300" lvl="2" indent="-342900">
              <a:lnSpc>
                <a:spcPct val="107000"/>
              </a:lnSpc>
              <a:buFont typeface="Wingdings" panose="05000000000000000000" pitchFamily="2" charset="2"/>
              <a:buChar char=""/>
            </a:pPr>
            <a:r>
              <a:rPr lang="en-IN" sz="1200" i="1" dirty="0">
                <a:latin typeface="Arial" panose="020B0604020202020204" pitchFamily="34" charset="0"/>
                <a:ea typeface="Calibri" panose="020F0502020204030204" pitchFamily="34" charset="0"/>
                <a:cs typeface="Arial" panose="020B0604020202020204" pitchFamily="34" charset="0"/>
              </a:rPr>
              <a:t>Patient Satisfaction Increases</a:t>
            </a:r>
            <a:endParaRPr lang="en-IN" sz="1200" i="1" dirty="0">
              <a:effectLst/>
              <a:latin typeface="Arial" panose="020B0604020202020204" pitchFamily="34" charset="0"/>
              <a:ea typeface="Calibri" panose="020F0502020204030204" pitchFamily="34" charset="0"/>
              <a:cs typeface="Arial" panose="020B0604020202020204" pitchFamily="34" charset="0"/>
            </a:endParaRPr>
          </a:p>
        </p:txBody>
      </p:sp>
      <p:sp>
        <p:nvSpPr>
          <p:cNvPr id="8" name="TextBox 7"/>
          <p:cNvSpPr txBox="1"/>
          <p:nvPr/>
        </p:nvSpPr>
        <p:spPr>
          <a:xfrm>
            <a:off x="3525520" y="3910382"/>
            <a:ext cx="894080" cy="369332"/>
          </a:xfrm>
          <a:prstGeom prst="rect">
            <a:avLst/>
          </a:prstGeom>
          <a:solidFill>
            <a:srgbClr val="FFFF00"/>
          </a:solidFill>
          <a:ln w="19050">
            <a:solidFill>
              <a:schemeClr val="tx1"/>
            </a:solidFill>
          </a:ln>
        </p:spPr>
        <p:txBody>
          <a:bodyPr wrap="square" rtlCol="0">
            <a:spAutoFit/>
          </a:bodyPr>
          <a:lstStyle/>
          <a:p>
            <a:r>
              <a:rPr lang="en-IN" b="1" dirty="0">
                <a:effectLst>
                  <a:outerShdw blurRad="38100" dist="38100" dir="2700000" algn="tl">
                    <a:srgbClr val="000000">
                      <a:alpha val="43137"/>
                    </a:srgbClr>
                  </a:outerShdw>
                </a:effectLst>
              </a:rPr>
              <a:t>RESULT</a:t>
            </a:r>
          </a:p>
        </p:txBody>
      </p:sp>
    </p:spTree>
    <p:extLst>
      <p:ext uri="{BB962C8B-B14F-4D97-AF65-F5344CB8AC3E}">
        <p14:creationId xmlns:p14="http://schemas.microsoft.com/office/powerpoint/2010/main" val="1498613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latin typeface="Arial" panose="020B0604020202020204" pitchFamily="34" charset="0"/>
                <a:cs typeface="Arial" panose="020B0604020202020204" pitchFamily="34" charset="0"/>
              </a:rPr>
              <a:t>11</a:t>
            </a:fld>
            <a:endParaRPr lang="en-IN" b="1" dirty="0">
              <a:solidFill>
                <a:schemeClr val="tx1"/>
              </a:solidFill>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1" y="1"/>
            <a:ext cx="1504949" cy="600074"/>
          </a:xfrm>
          <a:prstGeom prst="rect">
            <a:avLst/>
          </a:prstGeom>
        </p:spPr>
      </p:pic>
      <p:pic>
        <p:nvPicPr>
          <p:cNvPr id="5" name="Picture 4"/>
          <p:cNvPicPr>
            <a:picLocks noChangeAspect="1"/>
          </p:cNvPicPr>
          <p:nvPr/>
        </p:nvPicPr>
        <p:blipFill>
          <a:blip r:embed="rId3"/>
          <a:stretch>
            <a:fillRect/>
          </a:stretch>
        </p:blipFill>
        <p:spPr>
          <a:xfrm>
            <a:off x="10674409" y="-15907"/>
            <a:ext cx="1517590" cy="615749"/>
          </a:xfrm>
          <a:prstGeom prst="rect">
            <a:avLst/>
          </a:prstGeom>
        </p:spPr>
      </p:pic>
      <p:sp>
        <p:nvSpPr>
          <p:cNvPr id="6" name="Title 1">
            <a:extLst>
              <a:ext uri="{FF2B5EF4-FFF2-40B4-BE49-F238E27FC236}">
                <a16:creationId xmlns:a16="http://schemas.microsoft.com/office/drawing/2014/main" id="{83A7B543-DD16-00A8-C1EC-FE337C972327}"/>
              </a:ext>
            </a:extLst>
          </p:cNvPr>
          <p:cNvSpPr txBox="1">
            <a:spLocks/>
          </p:cNvSpPr>
          <p:nvPr/>
        </p:nvSpPr>
        <p:spPr>
          <a:xfrm>
            <a:off x="2809875" y="57231"/>
            <a:ext cx="6572250" cy="485614"/>
          </a:xfrm>
          <a:prstGeom prst="rect">
            <a:avLst/>
          </a:prstGeom>
          <a:solidFill>
            <a:schemeClr val="tx1">
              <a:lumMod val="95000"/>
              <a:lumOff val="5000"/>
            </a:schemeClr>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RESULTS</a:t>
            </a:r>
          </a:p>
        </p:txBody>
      </p:sp>
      <p:sp>
        <p:nvSpPr>
          <p:cNvPr id="7" name="TextBox 6"/>
          <p:cNvSpPr txBox="1"/>
          <p:nvPr/>
        </p:nvSpPr>
        <p:spPr>
          <a:xfrm>
            <a:off x="4754880" y="999569"/>
            <a:ext cx="2682239" cy="369332"/>
          </a:xfrm>
          <a:prstGeom prst="rect">
            <a:avLst/>
          </a:prstGeom>
          <a:solidFill>
            <a:schemeClr val="bg1"/>
          </a:solidFill>
          <a:ln w="28575">
            <a:solidFill>
              <a:srgbClr val="0070C0"/>
            </a:solidFill>
          </a:ln>
        </p:spPr>
        <p:txBody>
          <a:bodyPr wrap="square" rtlCol="0">
            <a:spAutoFit/>
          </a:bodyPr>
          <a:lstStyle/>
          <a:p>
            <a:pPr algn="ctr"/>
            <a:r>
              <a:rPr lang="en-IN" dirty="0">
                <a:latin typeface="Arial Black" panose="020B0A04020102020204" pitchFamily="34" charset="0"/>
              </a:rPr>
              <a:t>Quality Gain </a:t>
            </a:r>
          </a:p>
        </p:txBody>
      </p:sp>
      <p:sp>
        <p:nvSpPr>
          <p:cNvPr id="14" name="TextBox 13"/>
          <p:cNvSpPr txBox="1"/>
          <p:nvPr/>
        </p:nvSpPr>
        <p:spPr>
          <a:xfrm>
            <a:off x="2809874" y="5000878"/>
            <a:ext cx="6572250" cy="369332"/>
          </a:xfrm>
          <a:prstGeom prst="rect">
            <a:avLst/>
          </a:prstGeom>
          <a:solidFill>
            <a:schemeClr val="bg1"/>
          </a:solidFill>
          <a:ln w="19050">
            <a:solidFill>
              <a:schemeClr val="tx1"/>
            </a:solidFill>
          </a:ln>
        </p:spPr>
        <p:txBody>
          <a:bodyPr wrap="square" rtlCol="0">
            <a:spAutoFit/>
          </a:bodyPr>
          <a:lstStyle/>
          <a:p>
            <a:pPr algn="ctr"/>
            <a:r>
              <a:rPr lang="en-IN" b="1" i="1" dirty="0">
                <a:latin typeface="Arial" panose="020B0604020202020204" pitchFamily="34" charset="0"/>
                <a:cs typeface="Arial" panose="020B0604020202020204" pitchFamily="34" charset="0"/>
              </a:rPr>
              <a:t>AI helps to detect what human misses</a:t>
            </a:r>
            <a:r>
              <a:rPr lang="en-IN" dirty="0"/>
              <a:t>.</a:t>
            </a:r>
          </a:p>
        </p:txBody>
      </p:sp>
      <p:pic>
        <p:nvPicPr>
          <p:cNvPr id="17" name="Content Placeholder 16"/>
          <p:cNvPicPr>
            <a:picLocks noGrp="1" noChangeAspect="1"/>
          </p:cNvPicPr>
          <p:nvPr>
            <p:ph idx="1"/>
          </p:nvPr>
        </p:nvPicPr>
        <p:blipFill rotWithShape="1">
          <a:blip r:embed="rId4"/>
          <a:srcRect l="3742" b="19022"/>
          <a:stretch/>
        </p:blipFill>
        <p:spPr>
          <a:xfrm>
            <a:off x="2809874" y="4498095"/>
            <a:ext cx="1018120" cy="429505"/>
          </a:xfrm>
          <a:prstGeom prst="rect">
            <a:avLst/>
          </a:prstGeom>
        </p:spPr>
      </p:pic>
      <p:sp>
        <p:nvSpPr>
          <p:cNvPr id="2" name="TextBox 1"/>
          <p:cNvSpPr txBox="1"/>
          <p:nvPr/>
        </p:nvSpPr>
        <p:spPr>
          <a:xfrm>
            <a:off x="2190749" y="2076893"/>
            <a:ext cx="7810499" cy="1661993"/>
          </a:xfrm>
          <a:prstGeom prst="rect">
            <a:avLst/>
          </a:prstGeom>
          <a:solidFill>
            <a:schemeClr val="bg1"/>
          </a:solidFill>
          <a:ln w="19050">
            <a:solidFill>
              <a:schemeClr val="tx1"/>
            </a:solidFill>
          </a:ln>
        </p:spPr>
        <p:txBody>
          <a:bodyPr wrap="square" rtlCol="0">
            <a:spAutoFit/>
          </a:bodyPr>
          <a:lstStyle/>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 simplified way to look at the quality gain is by estimating how many actionable findings were missed by radiologists.</a:t>
            </a:r>
          </a:p>
          <a:p>
            <a:pPr marL="285750" indent="-285750">
              <a:buFont typeface="Arial" panose="020B0604020202020204" pitchFamily="34" charset="0"/>
              <a:buChar char="•"/>
            </a:pPr>
            <a:r>
              <a:rPr lang="en-US" sz="1600" dirty="0">
                <a:latin typeface="Arial" panose="020B0604020202020204" pitchFamily="34" charset="0"/>
                <a:cs typeface="Arial" panose="020B0604020202020204" pitchFamily="34" charset="0"/>
              </a:rPr>
              <a:t>A well-performing AI algorithm spots these easy-to-miss early-stage findings such as  lung cancers, later-stage treatments may no longer be necessary.</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IN" b="1" u="sng" dirty="0"/>
              <a:t>AI is helping Us Fight the War Against TB</a:t>
            </a:r>
            <a:r>
              <a:rPr lang="en-IN" b="1" dirty="0"/>
              <a:t>-</a:t>
            </a:r>
            <a:r>
              <a:rPr lang="en-IN" dirty="0"/>
              <a:t> DeepTek.ai, Inc.</a:t>
            </a:r>
            <a:r>
              <a:rPr lang="en-US" dirty="0"/>
              <a:t> </a:t>
            </a:r>
            <a:endParaRPr lang="en-IN" dirty="0"/>
          </a:p>
        </p:txBody>
      </p:sp>
    </p:spTree>
    <p:extLst>
      <p:ext uri="{BB962C8B-B14F-4D97-AF65-F5344CB8AC3E}">
        <p14:creationId xmlns:p14="http://schemas.microsoft.com/office/powerpoint/2010/main" val="1322678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alphaModFix amt="67000"/>
          </a:blip>
          <a:tile tx="0" ty="0" sx="100000" sy="100000" flip="none" algn="tl"/>
        </a:blip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12</a:t>
            </a:fld>
            <a:endParaRPr lang="en-IN" b="1" dirty="0">
              <a:solidFill>
                <a:schemeClr val="tx1"/>
              </a:solidFill>
            </a:endParaRPr>
          </a:p>
        </p:txBody>
      </p:sp>
      <p:pic>
        <p:nvPicPr>
          <p:cNvPr id="9" name="Picture 8"/>
          <p:cNvPicPr>
            <a:picLocks noChangeAspect="1"/>
          </p:cNvPicPr>
          <p:nvPr/>
        </p:nvPicPr>
        <p:blipFill>
          <a:blip r:embed="rId3"/>
          <a:stretch>
            <a:fillRect/>
          </a:stretch>
        </p:blipFill>
        <p:spPr>
          <a:xfrm>
            <a:off x="1" y="1"/>
            <a:ext cx="1504949" cy="600074"/>
          </a:xfrm>
          <a:prstGeom prst="rect">
            <a:avLst/>
          </a:prstGeom>
        </p:spPr>
      </p:pic>
      <p:pic>
        <p:nvPicPr>
          <p:cNvPr id="10" name="Picture 9"/>
          <p:cNvPicPr>
            <a:picLocks noChangeAspect="1"/>
          </p:cNvPicPr>
          <p:nvPr/>
        </p:nvPicPr>
        <p:blipFill>
          <a:blip r:embed="rId4"/>
          <a:stretch>
            <a:fillRect/>
          </a:stretch>
        </p:blipFill>
        <p:spPr>
          <a:xfrm>
            <a:off x="10674410" y="-7837"/>
            <a:ext cx="1517590" cy="615749"/>
          </a:xfrm>
          <a:prstGeom prst="rect">
            <a:avLst/>
          </a:prstGeom>
        </p:spPr>
      </p:pic>
      <p:sp>
        <p:nvSpPr>
          <p:cNvPr id="7" name="Title 1">
            <a:extLst>
              <a:ext uri="{FF2B5EF4-FFF2-40B4-BE49-F238E27FC236}">
                <a16:creationId xmlns:a16="http://schemas.microsoft.com/office/drawing/2014/main" id="{83A7B543-DD16-00A8-C1EC-FE337C972327}"/>
              </a:ext>
            </a:extLst>
          </p:cNvPr>
          <p:cNvSpPr txBox="1">
            <a:spLocks/>
          </p:cNvSpPr>
          <p:nvPr/>
        </p:nvSpPr>
        <p:spPr>
          <a:xfrm>
            <a:off x="2803555" y="42445"/>
            <a:ext cx="6572250" cy="557630"/>
          </a:xfrm>
          <a:prstGeom prst="rect">
            <a:avLst/>
          </a:prstGeom>
          <a:solidFill>
            <a:schemeClr val="tx1">
              <a:lumMod val="95000"/>
              <a:lumOff val="5000"/>
            </a:schemeClr>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CONCLUSION</a:t>
            </a:r>
          </a:p>
        </p:txBody>
      </p:sp>
      <p:sp>
        <p:nvSpPr>
          <p:cNvPr id="11" name="TextBox 10"/>
          <p:cNvSpPr txBox="1"/>
          <p:nvPr/>
        </p:nvSpPr>
        <p:spPr>
          <a:xfrm>
            <a:off x="1504950" y="2943225"/>
            <a:ext cx="9169460" cy="1569660"/>
          </a:xfrm>
          <a:prstGeom prst="rect">
            <a:avLst/>
          </a:prstGeom>
          <a:solidFill>
            <a:schemeClr val="bg1"/>
          </a:solidFill>
          <a:ln w="28575">
            <a:solidFill>
              <a:schemeClr val="tx1"/>
            </a:solidFill>
          </a:ln>
        </p:spPr>
        <p:txBody>
          <a:bodyPr wrap="square" rtlCol="0">
            <a:spAutoFit/>
          </a:bodyPr>
          <a:lstStyle/>
          <a:p>
            <a:pPr marL="285750" indent="-285750">
              <a:lnSpc>
                <a:spcPct val="200000"/>
              </a:lnSpc>
              <a:buFont typeface="Arial" panose="020B0604020202020204" pitchFamily="34" charset="0"/>
              <a:buChar char="•"/>
            </a:pPr>
            <a:r>
              <a:rPr lang="en-IN" sz="1600" i="1" dirty="0">
                <a:latin typeface="Arial" panose="020B0604020202020204" pitchFamily="34" charset="0"/>
                <a:cs typeface="Arial" panose="020B0604020202020204" pitchFamily="34" charset="0"/>
              </a:rPr>
              <a:t>Biggest challenges in AI adoption</a:t>
            </a:r>
          </a:p>
          <a:p>
            <a:pPr marL="285750" lvl="0" indent="-285750">
              <a:lnSpc>
                <a:spcPct val="200000"/>
              </a:lnSpc>
              <a:buFont typeface="Arial" panose="020B0604020202020204" pitchFamily="34" charset="0"/>
              <a:buChar char="•"/>
            </a:pPr>
            <a:r>
              <a:rPr lang="en-IN" sz="1600" i="1" dirty="0">
                <a:latin typeface="Arial" panose="020B0604020202020204" pitchFamily="34" charset="0"/>
                <a:cs typeface="Arial" panose="020B0604020202020204" pitchFamily="34" charset="0"/>
              </a:rPr>
              <a:t>Success of </a:t>
            </a:r>
            <a:r>
              <a:rPr lang="en-IN" sz="1600" i="1" dirty="0">
                <a:solidFill>
                  <a:prstClr val="black"/>
                </a:solidFill>
                <a:latin typeface="Arial" panose="020B0604020202020204" pitchFamily="34" charset="0"/>
                <a:cs typeface="Arial" panose="020B0604020202020204" pitchFamily="34" charset="0"/>
              </a:rPr>
              <a:t>AI adoption in Healthcare (Clinical Radiology)</a:t>
            </a:r>
            <a:endParaRPr lang="en-IN" sz="1600" i="1" dirty="0">
              <a:latin typeface="Arial" panose="020B0604020202020204" pitchFamily="34" charset="0"/>
              <a:cs typeface="Arial" panose="020B0604020202020204" pitchFamily="34" charset="0"/>
            </a:endParaRPr>
          </a:p>
          <a:p>
            <a:pPr marL="285750" indent="-285750">
              <a:lnSpc>
                <a:spcPct val="200000"/>
              </a:lnSpc>
              <a:buFont typeface="Arial" panose="020B0604020202020204" pitchFamily="34" charset="0"/>
              <a:buChar char="•"/>
            </a:pPr>
            <a:r>
              <a:rPr lang="en-IN" sz="1600" i="1" dirty="0">
                <a:latin typeface="Arial" panose="020B0604020202020204" pitchFamily="34" charset="0"/>
                <a:cs typeface="Arial" panose="020B0604020202020204" pitchFamily="34" charset="0"/>
              </a:rPr>
              <a:t>Failure of AI adoption in Healthcare (Clinical Radiology)</a:t>
            </a:r>
          </a:p>
        </p:txBody>
      </p:sp>
      <p:sp>
        <p:nvSpPr>
          <p:cNvPr id="12" name="TextBox 11"/>
          <p:cNvSpPr txBox="1"/>
          <p:nvPr/>
        </p:nvSpPr>
        <p:spPr>
          <a:xfrm>
            <a:off x="1504950" y="4899541"/>
            <a:ext cx="4152900" cy="369332"/>
          </a:xfrm>
          <a:prstGeom prst="rect">
            <a:avLst/>
          </a:prstGeom>
          <a:solidFill>
            <a:schemeClr val="bg1"/>
          </a:solidFill>
          <a:ln w="28575">
            <a:solidFill>
              <a:schemeClr val="tx1"/>
            </a:solidFill>
          </a:ln>
        </p:spPr>
        <p:txBody>
          <a:bodyPr wrap="square" rtlCol="0">
            <a:spAutoFit/>
          </a:bodyPr>
          <a:lstStyle/>
          <a:p>
            <a:pPr algn="ctr"/>
            <a:r>
              <a:rPr lang="en-IN" b="1" dirty="0">
                <a:solidFill>
                  <a:srgbClr val="FF0000"/>
                </a:solidFill>
                <a:latin typeface="Arial" panose="020B0604020202020204" pitchFamily="34" charset="0"/>
                <a:cs typeface="Arial" panose="020B0604020202020204" pitchFamily="34" charset="0"/>
              </a:rPr>
              <a:t>Facilitating factors</a:t>
            </a:r>
          </a:p>
        </p:txBody>
      </p:sp>
      <p:sp>
        <p:nvSpPr>
          <p:cNvPr id="13" name="TextBox 12"/>
          <p:cNvSpPr txBox="1"/>
          <p:nvPr/>
        </p:nvSpPr>
        <p:spPr>
          <a:xfrm>
            <a:off x="6521510" y="4887873"/>
            <a:ext cx="4152900" cy="369332"/>
          </a:xfrm>
          <a:prstGeom prst="rect">
            <a:avLst/>
          </a:prstGeom>
          <a:solidFill>
            <a:schemeClr val="bg1"/>
          </a:solidFill>
          <a:ln w="28575">
            <a:solidFill>
              <a:schemeClr val="tx1"/>
            </a:solidFill>
          </a:ln>
        </p:spPr>
        <p:txBody>
          <a:bodyPr wrap="square" rtlCol="0">
            <a:spAutoFit/>
          </a:bodyPr>
          <a:lstStyle/>
          <a:p>
            <a:pPr algn="ctr"/>
            <a:r>
              <a:rPr lang="en-IN" b="1" dirty="0">
                <a:solidFill>
                  <a:srgbClr val="0070C0"/>
                </a:solidFill>
                <a:latin typeface="Arial" panose="020B0604020202020204" pitchFamily="34" charset="0"/>
                <a:cs typeface="Arial" panose="020B0604020202020204" pitchFamily="34" charset="0"/>
              </a:rPr>
              <a:t>Hindering Factors </a:t>
            </a:r>
          </a:p>
        </p:txBody>
      </p:sp>
      <p:graphicFrame>
        <p:nvGraphicFramePr>
          <p:cNvPr id="14" name="Table 13"/>
          <p:cNvGraphicFramePr>
            <a:graphicFrameLocks noGrp="1"/>
          </p:cNvGraphicFramePr>
          <p:nvPr>
            <p:extLst>
              <p:ext uri="{D42A27DB-BD31-4B8C-83A1-F6EECF244321}">
                <p14:modId xmlns:p14="http://schemas.microsoft.com/office/powerpoint/2010/main" val="2440936554"/>
              </p:ext>
            </p:extLst>
          </p:nvPr>
        </p:nvGraphicFramePr>
        <p:xfrm>
          <a:off x="2803555" y="1014035"/>
          <a:ext cx="6572249" cy="1727200"/>
        </p:xfrm>
        <a:graphic>
          <a:graphicData uri="http://schemas.openxmlformats.org/drawingml/2006/table">
            <a:tbl>
              <a:tblPr/>
              <a:tblGrid>
                <a:gridCol w="1708911">
                  <a:extLst>
                    <a:ext uri="{9D8B030D-6E8A-4147-A177-3AD203B41FA5}">
                      <a16:colId xmlns:a16="http://schemas.microsoft.com/office/drawing/2014/main" val="20000"/>
                    </a:ext>
                  </a:extLst>
                </a:gridCol>
                <a:gridCol w="1708911">
                  <a:extLst>
                    <a:ext uri="{9D8B030D-6E8A-4147-A177-3AD203B41FA5}">
                      <a16:colId xmlns:a16="http://schemas.microsoft.com/office/drawing/2014/main" val="20001"/>
                    </a:ext>
                  </a:extLst>
                </a:gridCol>
                <a:gridCol w="1708911">
                  <a:extLst>
                    <a:ext uri="{9D8B030D-6E8A-4147-A177-3AD203B41FA5}">
                      <a16:colId xmlns:a16="http://schemas.microsoft.com/office/drawing/2014/main" val="20002"/>
                    </a:ext>
                  </a:extLst>
                </a:gridCol>
                <a:gridCol w="1445516">
                  <a:extLst>
                    <a:ext uri="{9D8B030D-6E8A-4147-A177-3AD203B41FA5}">
                      <a16:colId xmlns:a16="http://schemas.microsoft.com/office/drawing/2014/main" val="20003"/>
                    </a:ext>
                  </a:extLst>
                </a:gridCol>
              </a:tblGrid>
              <a:tr h="323850">
                <a:tc rowSpan="7">
                  <a:txBody>
                    <a:bodyPr/>
                    <a:lstStyle/>
                    <a:p>
                      <a:pPr algn="l" fontAlgn="ctr"/>
                      <a:r>
                        <a:rPr lang="en-IN" sz="1000" b="1" i="0" u="sng" strike="noStrike" dirty="0">
                          <a:solidFill>
                            <a:srgbClr val="000000"/>
                          </a:solidFill>
                          <a:effectLst/>
                          <a:latin typeface="Castellar" panose="020A0402060406010301" pitchFamily="18" charset="0"/>
                        </a:rPr>
                        <a:t>AI ALGORITHM</a:t>
                      </a:r>
                      <a:r>
                        <a:rPr lang="en-IN" sz="1000" b="1" i="0" u="none" strike="noStrike" dirty="0">
                          <a:solidFill>
                            <a:srgbClr val="000000"/>
                          </a:solidFill>
                          <a:effectLst/>
                          <a:latin typeface="Bahnschrift" panose="020B0502040204020203" pitchFamily="34" charset="0"/>
                        </a:rPr>
                        <a:t>                                   - Insight CXR by LUNIT                  - Chest Eye CAD by OXIPIT                                         -  </a:t>
                      </a:r>
                      <a:r>
                        <a:rPr lang="en-IN" sz="1000" b="1" i="0" u="none" strike="noStrike" dirty="0" err="1">
                          <a:solidFill>
                            <a:srgbClr val="000000"/>
                          </a:solidFill>
                          <a:effectLst/>
                          <a:latin typeface="Bahnschrift" panose="020B0502040204020203" pitchFamily="34" charset="0"/>
                        </a:rPr>
                        <a:t>qxr</a:t>
                      </a:r>
                      <a:r>
                        <a:rPr lang="en-IN" sz="1000" b="1" i="0" u="none" strike="noStrike" dirty="0">
                          <a:solidFill>
                            <a:srgbClr val="000000"/>
                          </a:solidFill>
                          <a:effectLst/>
                          <a:latin typeface="Bahnschrift" panose="020B0502040204020203" pitchFamily="34" charset="0"/>
                        </a:rPr>
                        <a:t> v3.0 by Qure.ai        </a:t>
                      </a:r>
                    </a:p>
                  </a:txBody>
                  <a:tcPr marL="6350" marR="6350" marT="6350" marB="0" anchor="ctr">
                    <a:lnL w="19050" cap="flat" cmpd="sng" algn="ctr">
                      <a:solidFill>
                        <a:srgbClr val="CC000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CC0000"/>
                      </a:solidFill>
                      <a:prstDash val="solid"/>
                      <a:round/>
                      <a:headEnd type="none" w="med" len="med"/>
                      <a:tailEnd type="none" w="med" len="med"/>
                    </a:lnT>
                    <a:lnB w="19050" cap="flat" cmpd="sng" algn="ctr">
                      <a:solidFill>
                        <a:srgbClr val="CC0000"/>
                      </a:solidFill>
                      <a:prstDash val="solid"/>
                      <a:round/>
                      <a:headEnd type="none" w="med" len="med"/>
                      <a:tailEnd type="none" w="med" len="med"/>
                    </a:lnB>
                    <a:solidFill>
                      <a:srgbClr val="FFFFFF"/>
                    </a:solidFill>
                  </a:tcPr>
                </a:tc>
                <a:tc>
                  <a:txBody>
                    <a:bodyPr/>
                    <a:lstStyle/>
                    <a:p>
                      <a:pPr algn="ctr" fontAlgn="ctr"/>
                      <a:r>
                        <a:rPr lang="en-IN" sz="1000" b="1" i="0" u="none" strike="noStrike">
                          <a:solidFill>
                            <a:srgbClr val="000000"/>
                          </a:solidFill>
                          <a:effectLst/>
                          <a:latin typeface="Arial Black" panose="020B0A04020102020204" pitchFamily="34" charset="0"/>
                        </a:rPr>
                        <a:t>MONETORY GAIN </a:t>
                      </a:r>
                    </a:p>
                  </a:txBody>
                  <a:tcPr marL="6350" marR="6350" marT="635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CC0000"/>
                      </a:solidFill>
                      <a:prstDash val="solid"/>
                      <a:round/>
                      <a:headEnd type="none" w="med" len="med"/>
                      <a:tailEnd type="none" w="med" len="med"/>
                    </a:lnT>
                    <a:lnB w="19050" cap="flat" cmpd="sng" algn="ctr">
                      <a:solidFill>
                        <a:srgbClr val="0070C0"/>
                      </a:solidFill>
                      <a:prstDash val="solid"/>
                      <a:round/>
                      <a:headEnd type="none" w="med" len="med"/>
                      <a:tailEnd type="none" w="med" len="med"/>
                    </a:lnB>
                    <a:solidFill>
                      <a:srgbClr val="FFFFFF"/>
                    </a:solidFill>
                  </a:tcPr>
                </a:tc>
                <a:tc>
                  <a:txBody>
                    <a:bodyPr/>
                    <a:lstStyle/>
                    <a:p>
                      <a:pPr algn="ctr" fontAlgn="ctr"/>
                      <a:r>
                        <a:rPr lang="en-IN" sz="1000" b="1" i="0" u="none" strike="noStrike">
                          <a:solidFill>
                            <a:srgbClr val="000000"/>
                          </a:solidFill>
                          <a:effectLst/>
                          <a:latin typeface="Arial Black" panose="020B0A04020102020204" pitchFamily="34" charset="0"/>
                        </a:rPr>
                        <a:t>EFFICIENCY GAIN</a:t>
                      </a:r>
                    </a:p>
                  </a:txBody>
                  <a:tcPr marL="6350" marR="6350" marT="635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CC0000"/>
                      </a:solidFill>
                      <a:prstDash val="solid"/>
                      <a:round/>
                      <a:headEnd type="none" w="med" len="med"/>
                      <a:tailEnd type="none" w="med" len="med"/>
                    </a:lnT>
                    <a:lnB w="19050" cap="flat" cmpd="sng" algn="ctr">
                      <a:solidFill>
                        <a:srgbClr val="0070C0"/>
                      </a:solidFill>
                      <a:prstDash val="solid"/>
                      <a:round/>
                      <a:headEnd type="none" w="med" len="med"/>
                      <a:tailEnd type="none" w="med" len="med"/>
                    </a:lnB>
                    <a:solidFill>
                      <a:srgbClr val="FFFFFF"/>
                    </a:solidFill>
                  </a:tcPr>
                </a:tc>
                <a:tc>
                  <a:txBody>
                    <a:bodyPr/>
                    <a:lstStyle/>
                    <a:p>
                      <a:pPr algn="ctr" fontAlgn="ctr"/>
                      <a:r>
                        <a:rPr lang="en-IN" sz="1000" b="1" i="0" u="none" strike="noStrike" dirty="0">
                          <a:solidFill>
                            <a:srgbClr val="000000"/>
                          </a:solidFill>
                          <a:effectLst/>
                          <a:latin typeface="Arial Black" panose="020B0A04020102020204" pitchFamily="34" charset="0"/>
                        </a:rPr>
                        <a:t>QUALITY GAIN </a:t>
                      </a:r>
                    </a:p>
                  </a:txBody>
                  <a:tcPr marL="6350" marR="6350" marT="6350" marB="0" anchor="ctr">
                    <a:lnL w="19050" cap="flat" cmpd="sng" algn="ctr">
                      <a:solidFill>
                        <a:srgbClr val="0070C0"/>
                      </a:solidFill>
                      <a:prstDash val="solid"/>
                      <a:round/>
                      <a:headEnd type="none" w="med" len="med"/>
                      <a:tailEnd type="none" w="med" len="med"/>
                    </a:lnL>
                    <a:lnR>
                      <a:noFill/>
                    </a:lnR>
                    <a:lnT w="19050" cap="flat" cmpd="sng" algn="ctr">
                      <a:solidFill>
                        <a:srgbClr val="CC0000"/>
                      </a:solidFill>
                      <a:prstDash val="solid"/>
                      <a:round/>
                      <a:headEnd type="none" w="med" len="med"/>
                      <a:tailEnd type="none" w="med" len="med"/>
                    </a:lnT>
                    <a:lnB w="19050" cap="flat" cmpd="sng" algn="ctr">
                      <a:solidFill>
                        <a:srgbClr val="0070C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71475">
                <a:tc vMerge="1">
                  <a:txBody>
                    <a:bodyPr/>
                    <a:lstStyle/>
                    <a:p>
                      <a:endParaRPr lang="en-IN"/>
                    </a:p>
                  </a:txBody>
                  <a:tcPr/>
                </a:tc>
                <a:tc rowSpan="6">
                  <a:txBody>
                    <a:bodyPr/>
                    <a:lstStyle/>
                    <a:p>
                      <a:pPr algn="l" fontAlgn="t"/>
                      <a:r>
                        <a:rPr lang="en-US" sz="1000" b="0" i="0" u="none" strike="noStrike">
                          <a:solidFill>
                            <a:srgbClr val="000000"/>
                          </a:solidFill>
                          <a:effectLst/>
                          <a:latin typeface="Arial" panose="020B0604020202020204" pitchFamily="34" charset="0"/>
                        </a:rPr>
                        <a:t>~No. of Radiologists reporting CXR'S have been reduced                                                                                            (Headcount of the radiologists reduced from 6 to 3 in no.)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CC0000"/>
                      </a:solidFill>
                      <a:prstDash val="solid"/>
                      <a:round/>
                      <a:headEnd type="none" w="med" len="med"/>
                      <a:tailEnd type="none" w="med" len="med"/>
                    </a:lnB>
                    <a:solidFill>
                      <a:srgbClr val="FFFFFF"/>
                    </a:solidFill>
                  </a:tcPr>
                </a:tc>
                <a:tc>
                  <a:txBody>
                    <a:bodyPr/>
                    <a:lstStyle/>
                    <a:p>
                      <a:pPr algn="l" fontAlgn="t"/>
                      <a:r>
                        <a:rPr lang="en-IN" sz="1000" b="0" i="0" u="none" strike="noStrike">
                          <a:solidFill>
                            <a:srgbClr val="000000"/>
                          </a:solidFill>
                          <a:effectLst/>
                          <a:latin typeface="Arial" panose="020B0604020202020204" pitchFamily="34" charset="0"/>
                        </a:rPr>
                        <a:t>~AI autoreports normal scans &amp; Radiologist reports abnormal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a:noFill/>
                    </a:lnB>
                    <a:solidFill>
                      <a:srgbClr val="FFFFFF"/>
                    </a:solidFill>
                  </a:tcPr>
                </a:tc>
                <a:tc>
                  <a:txBody>
                    <a:bodyPr/>
                    <a:lstStyle/>
                    <a:p>
                      <a:pPr algn="l" fontAlgn="t"/>
                      <a:r>
                        <a:rPr lang="en-US" sz="1000" b="0" i="0" u="none" strike="noStrike">
                          <a:solidFill>
                            <a:srgbClr val="000000"/>
                          </a:solidFill>
                          <a:effectLst/>
                          <a:latin typeface="Bahnschrift" panose="020B0502040204020203" pitchFamily="34" charset="0"/>
                        </a:rPr>
                        <a:t>~AI helps detects what human misses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CC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10001"/>
                  </a:ext>
                </a:extLst>
              </a:tr>
              <a:tr h="228600">
                <a:tc vMerge="1">
                  <a:txBody>
                    <a:bodyPr/>
                    <a:lstStyle/>
                    <a:p>
                      <a:endParaRPr lang="en-IN"/>
                    </a:p>
                  </a:txBody>
                  <a:tcPr/>
                </a:tc>
                <a:tc vMerge="1">
                  <a:txBody>
                    <a:bodyPr/>
                    <a:lstStyle/>
                    <a:p>
                      <a:endParaRPr lang="en-IN"/>
                    </a:p>
                  </a:txBody>
                  <a:tcPr/>
                </a:tc>
                <a:tc>
                  <a:txBody>
                    <a:bodyPr/>
                    <a:lstStyle/>
                    <a:p>
                      <a:pPr algn="l" fontAlgn="t"/>
                      <a:r>
                        <a:rPr lang="en-IN" sz="1000" b="0" i="0" u="none" strike="noStrike">
                          <a:solidFill>
                            <a:srgbClr val="000000"/>
                          </a:solidFill>
                          <a:effectLst/>
                          <a:latin typeface="Arial" panose="020B0604020202020204" pitchFamily="34" charset="0"/>
                        </a:rPr>
                        <a:t>~Increased no. of scans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a:noFill/>
                    </a:lnB>
                    <a:solidFill>
                      <a:srgbClr val="FFFFFF"/>
                    </a:solidFill>
                  </a:tcPr>
                </a:tc>
                <a:tc rowSpan="5">
                  <a:txBody>
                    <a:bodyPr/>
                    <a:lstStyle/>
                    <a:p>
                      <a:pPr algn="l" fontAlgn="t"/>
                      <a:r>
                        <a:rPr lang="en-IN" sz="1000" b="0" i="0" u="none" strike="noStrike" dirty="0">
                          <a:solidFill>
                            <a:srgbClr val="000000"/>
                          </a:solidFill>
                          <a:effectLst/>
                          <a:latin typeface="Arial" panose="020B0604020202020204" pitchFamily="34" charset="0"/>
                        </a:rPr>
                        <a:t>~Reduces False Negatives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CC0000"/>
                      </a:solidFill>
                      <a:prstDash val="solid"/>
                      <a:round/>
                      <a:headEnd type="none" w="med" len="med"/>
                      <a:tailEnd type="none" w="med" len="med"/>
                    </a:lnR>
                    <a:lnT>
                      <a:noFill/>
                    </a:lnT>
                    <a:lnB w="19050" cap="flat" cmpd="sng" algn="ctr">
                      <a:solidFill>
                        <a:srgbClr val="CC0000"/>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184150">
                <a:tc vMerge="1">
                  <a:txBody>
                    <a:bodyPr/>
                    <a:lstStyle/>
                    <a:p>
                      <a:endParaRPr lang="en-IN"/>
                    </a:p>
                  </a:txBody>
                  <a:tcPr/>
                </a:tc>
                <a:tc vMerge="1">
                  <a:txBody>
                    <a:bodyPr/>
                    <a:lstStyle/>
                    <a:p>
                      <a:endParaRPr lang="en-IN"/>
                    </a:p>
                  </a:txBody>
                  <a:tcPr/>
                </a:tc>
                <a:tc>
                  <a:txBody>
                    <a:bodyPr/>
                    <a:lstStyle/>
                    <a:p>
                      <a:pPr algn="l" fontAlgn="b"/>
                      <a:r>
                        <a:rPr lang="en-IN" sz="1000" b="0" i="0" u="none" strike="noStrike">
                          <a:solidFill>
                            <a:srgbClr val="000000"/>
                          </a:solidFill>
                          <a:effectLst/>
                          <a:latin typeface="Arial" panose="020B0604020202020204" pitchFamily="34" charset="0"/>
                        </a:rPr>
                        <a:t>~Triaging</a:t>
                      </a:r>
                    </a:p>
                  </a:txBody>
                  <a:tcPr marL="6350" marR="6350" marT="6350" marB="0" anchor="b">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a:noFill/>
                    </a:lnB>
                    <a:solidFill>
                      <a:srgbClr val="FFFFFF"/>
                    </a:solidFill>
                  </a:tcPr>
                </a:tc>
                <a:tc vMerge="1">
                  <a:txBody>
                    <a:bodyPr/>
                    <a:lstStyle/>
                    <a:p>
                      <a:endParaRPr lang="en-IN"/>
                    </a:p>
                  </a:txBody>
                  <a:tcPr/>
                </a:tc>
                <a:extLst>
                  <a:ext uri="{0D108BD9-81ED-4DB2-BD59-A6C34878D82A}">
                    <a16:rowId xmlns:a16="http://schemas.microsoft.com/office/drawing/2014/main" val="10003"/>
                  </a:ext>
                </a:extLst>
              </a:tr>
              <a:tr h="184150">
                <a:tc vMerge="1">
                  <a:txBody>
                    <a:bodyPr/>
                    <a:lstStyle/>
                    <a:p>
                      <a:endParaRPr lang="en-IN"/>
                    </a:p>
                  </a:txBody>
                  <a:tcPr/>
                </a:tc>
                <a:tc vMerge="1">
                  <a:txBody>
                    <a:bodyPr/>
                    <a:lstStyle/>
                    <a:p>
                      <a:endParaRPr lang="en-IN"/>
                    </a:p>
                  </a:txBody>
                  <a:tcPr/>
                </a:tc>
                <a:tc>
                  <a:txBody>
                    <a:bodyPr/>
                    <a:lstStyle/>
                    <a:p>
                      <a:pPr algn="l" fontAlgn="t"/>
                      <a:r>
                        <a:rPr lang="en-IN" sz="1000" b="0" i="0" u="none" strike="noStrike">
                          <a:solidFill>
                            <a:srgbClr val="000000"/>
                          </a:solidFill>
                          <a:effectLst/>
                          <a:latin typeface="Arial" panose="020B0604020202020204" pitchFamily="34" charset="0"/>
                        </a:rPr>
                        <a:t>~Case rating by Prioritization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a:noFill/>
                    </a:lnB>
                    <a:solidFill>
                      <a:srgbClr val="FFFFFF"/>
                    </a:solidFill>
                  </a:tcPr>
                </a:tc>
                <a:tc vMerge="1">
                  <a:txBody>
                    <a:bodyPr/>
                    <a:lstStyle/>
                    <a:p>
                      <a:endParaRPr lang="en-IN"/>
                    </a:p>
                  </a:txBody>
                  <a:tcPr/>
                </a:tc>
                <a:extLst>
                  <a:ext uri="{0D108BD9-81ED-4DB2-BD59-A6C34878D82A}">
                    <a16:rowId xmlns:a16="http://schemas.microsoft.com/office/drawing/2014/main" val="10004"/>
                  </a:ext>
                </a:extLst>
              </a:tr>
              <a:tr h="184150">
                <a:tc vMerge="1">
                  <a:txBody>
                    <a:bodyPr/>
                    <a:lstStyle/>
                    <a:p>
                      <a:endParaRPr lang="en-IN"/>
                    </a:p>
                  </a:txBody>
                  <a:tcPr/>
                </a:tc>
                <a:tc vMerge="1">
                  <a:txBody>
                    <a:bodyPr/>
                    <a:lstStyle/>
                    <a:p>
                      <a:endParaRPr lang="en-IN"/>
                    </a:p>
                  </a:txBody>
                  <a:tcPr/>
                </a:tc>
                <a:tc>
                  <a:txBody>
                    <a:bodyPr/>
                    <a:lstStyle/>
                    <a:p>
                      <a:pPr algn="l" fontAlgn="b"/>
                      <a:r>
                        <a:rPr lang="en-IN" sz="1000" b="0" i="0" u="none" strike="noStrike">
                          <a:solidFill>
                            <a:srgbClr val="000000"/>
                          </a:solidFill>
                          <a:effectLst/>
                          <a:latin typeface="Arial" panose="020B0604020202020204" pitchFamily="34" charset="0"/>
                        </a:rPr>
                        <a:t>~Work list Prioritization </a:t>
                      </a:r>
                    </a:p>
                  </a:txBody>
                  <a:tcPr marL="6350" marR="6350" marT="6350" marB="0" anchor="b">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a:noFill/>
                    </a:lnB>
                    <a:solidFill>
                      <a:srgbClr val="FFFFFF"/>
                    </a:solidFill>
                  </a:tcPr>
                </a:tc>
                <a:tc vMerge="1">
                  <a:txBody>
                    <a:bodyPr/>
                    <a:lstStyle/>
                    <a:p>
                      <a:endParaRPr lang="en-IN"/>
                    </a:p>
                  </a:txBody>
                  <a:tcPr/>
                </a:tc>
                <a:extLst>
                  <a:ext uri="{0D108BD9-81ED-4DB2-BD59-A6C34878D82A}">
                    <a16:rowId xmlns:a16="http://schemas.microsoft.com/office/drawing/2014/main" val="10005"/>
                  </a:ext>
                </a:extLst>
              </a:tr>
              <a:tr h="130216">
                <a:tc vMerge="1">
                  <a:txBody>
                    <a:bodyPr/>
                    <a:lstStyle/>
                    <a:p>
                      <a:endParaRPr lang="en-IN"/>
                    </a:p>
                  </a:txBody>
                  <a:tcPr/>
                </a:tc>
                <a:tc vMerge="1">
                  <a:txBody>
                    <a:bodyPr/>
                    <a:lstStyle/>
                    <a:p>
                      <a:endParaRPr lang="en-IN"/>
                    </a:p>
                  </a:txBody>
                  <a:tcPr/>
                </a:tc>
                <a:tc>
                  <a:txBody>
                    <a:bodyPr/>
                    <a:lstStyle/>
                    <a:p>
                      <a:pPr algn="l" fontAlgn="b"/>
                      <a:r>
                        <a:rPr lang="en-IN" sz="1000" b="0" i="0" u="none" strike="noStrike" dirty="0">
                          <a:solidFill>
                            <a:srgbClr val="000000"/>
                          </a:solidFill>
                          <a:effectLst/>
                          <a:latin typeface="Arial" panose="020B0604020202020204" pitchFamily="34" charset="0"/>
                        </a:rPr>
                        <a:t>~</a:t>
                      </a:r>
                      <a:r>
                        <a:rPr lang="en-IN" sz="1000" b="0" i="0" u="none" strike="noStrike" dirty="0" err="1">
                          <a:solidFill>
                            <a:srgbClr val="000000"/>
                          </a:solidFill>
                          <a:effectLst/>
                          <a:latin typeface="Arial" panose="020B0604020202020204" pitchFamily="34" charset="0"/>
                        </a:rPr>
                        <a:t>Autoreporting</a:t>
                      </a:r>
                      <a:r>
                        <a:rPr lang="en-IN" sz="1000" b="0" i="0" u="none" strike="noStrike" dirty="0">
                          <a:solidFill>
                            <a:srgbClr val="000000"/>
                          </a:solidFill>
                          <a:effectLst/>
                          <a:latin typeface="Arial" panose="020B0604020202020204" pitchFamily="34" charset="0"/>
                        </a:rPr>
                        <a:t> </a:t>
                      </a:r>
                    </a:p>
                  </a:txBody>
                  <a:tcPr marL="6350" marR="6350" marT="6350" marB="0" anchor="b">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w="19050" cap="flat" cmpd="sng" algn="ctr">
                      <a:solidFill>
                        <a:srgbClr val="CC0000"/>
                      </a:solidFill>
                      <a:prstDash val="solid"/>
                      <a:round/>
                      <a:headEnd type="none" w="med" len="med"/>
                      <a:tailEnd type="none" w="med" len="med"/>
                    </a:lnB>
                    <a:solidFill>
                      <a:srgbClr val="FFFFFF"/>
                    </a:solidFill>
                  </a:tcPr>
                </a:tc>
                <a:tc vMerge="1">
                  <a:txBody>
                    <a:bodyPr/>
                    <a:lstStyle/>
                    <a:p>
                      <a:endParaRPr lang="en-IN"/>
                    </a:p>
                  </a:txBody>
                  <a:tcPr/>
                </a:tc>
                <a:extLst>
                  <a:ext uri="{0D108BD9-81ED-4DB2-BD59-A6C34878D82A}">
                    <a16:rowId xmlns:a16="http://schemas.microsoft.com/office/drawing/2014/main" val="10006"/>
                  </a:ext>
                </a:extLst>
              </a:tr>
            </a:tbl>
          </a:graphicData>
        </a:graphic>
      </p:graphicFrame>
      <p:cxnSp>
        <p:nvCxnSpPr>
          <p:cNvPr id="29" name="Straight Connector 28"/>
          <p:cNvCxnSpPr/>
          <p:nvPr/>
        </p:nvCxnSpPr>
        <p:spPr>
          <a:xfrm>
            <a:off x="9375805" y="1000125"/>
            <a:ext cx="0" cy="314325"/>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172200" y="5487948"/>
            <a:ext cx="0" cy="34135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a:stCxn id="13" idx="2"/>
          </p:cNvCxnSpPr>
          <p:nvPr/>
        </p:nvCxnSpPr>
        <p:spPr>
          <a:xfrm>
            <a:off x="8597960" y="5257205"/>
            <a:ext cx="3115" cy="2307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3571875" y="5487948"/>
            <a:ext cx="502608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3568760" y="5251371"/>
            <a:ext cx="3115" cy="23074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1504950" y="5829300"/>
            <a:ext cx="9169460" cy="830997"/>
          </a:xfrm>
          <a:prstGeom prst="rect">
            <a:avLst/>
          </a:prstGeom>
          <a:solidFill>
            <a:schemeClr val="bg1"/>
          </a:solidFill>
          <a:ln w="28575">
            <a:solidFill>
              <a:schemeClr val="tx1"/>
            </a:solidFill>
          </a:ln>
        </p:spPr>
        <p:txBody>
          <a:bodyPr wrap="square" rtlCol="0">
            <a:spAutoFit/>
          </a:bodyPr>
          <a:lstStyle/>
          <a:p>
            <a:r>
              <a:rPr lang="en-US" sz="1600" i="1" dirty="0">
                <a:latin typeface="Arial" panose="020B0604020202020204" pitchFamily="34" charset="0"/>
                <a:cs typeface="Arial" panose="020B0604020202020204" pitchFamily="34" charset="0"/>
              </a:rPr>
              <a:t>In order for AI applications to contribute to the improvement of the quality and efficiency of clinical radiology, implementation processes need to be carried out in a structured manner, thereby providing evidence on the clinical added value of AI applications.</a:t>
            </a:r>
            <a:endParaRPr lang="en-IN" sz="16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a:xfrm>
            <a:off x="1504950" y="1473200"/>
            <a:ext cx="9169460" cy="4489450"/>
          </a:xfrm>
          <a:solidFill>
            <a:schemeClr val="bg1"/>
          </a:solidFill>
          <a:ln w="19050">
            <a:solidFill>
              <a:schemeClr val="tx1"/>
            </a:solidFill>
          </a:ln>
        </p:spPr>
        <p:txBody>
          <a:bodyPr>
            <a:normAutofit/>
          </a:bodyPr>
          <a:lstStyle/>
          <a:p>
            <a:pPr>
              <a:buFont typeface="+mj-lt"/>
              <a:buAutoNum type="arabicPeriod"/>
            </a:pPr>
            <a:r>
              <a:rPr lang="en-IN" sz="1400" dirty="0">
                <a:solidFill>
                  <a:prstClr val="black"/>
                </a:solidFill>
                <a:latin typeface="Arial" panose="020B0604020202020204" pitchFamily="34" charset="0"/>
                <a:cs typeface="Arial" panose="020B0604020202020204" pitchFamily="34" charset="0"/>
              </a:rPr>
              <a:t>(</a:t>
            </a:r>
            <a:r>
              <a:rPr lang="en-US" sz="1400" dirty="0">
                <a:solidFill>
                  <a:prstClr val="black"/>
                </a:solidFill>
                <a:latin typeface="Arial" panose="020B0604020202020204" pitchFamily="34" charset="0"/>
                <a:cs typeface="Arial" panose="020B0604020202020204" pitchFamily="34" charset="0"/>
              </a:rPr>
              <a:t>Geis, J. Raymond, et al. ‘Ethics of Artificial Intelligence in Radiology: Summary of the Joint European and North American Multisociety Statement’. Journal of the American College of Radiology: JACR, vol. 16, no. 11, Nov. 2019, pp. 1516–21. PubMed,</a:t>
            </a:r>
            <a:r>
              <a:rPr lang="en-IN" sz="1400" dirty="0">
                <a:solidFill>
                  <a:prstClr val="black"/>
                </a:solidFill>
                <a:latin typeface="Arial" panose="020B0604020202020204" pitchFamily="34" charset="0"/>
                <a:cs typeface="Arial" panose="020B0604020202020204" pitchFamily="34" charset="0"/>
                <a:hlinkClick r:id="rId3"/>
              </a:rPr>
              <a:t>https://doi.org/10.1016/j.jacr.2019.07.028</a:t>
            </a:r>
            <a:r>
              <a:rPr lang="en-IN" sz="1400" dirty="0">
                <a:solidFill>
                  <a:prstClr val="black"/>
                </a:solidFill>
                <a:latin typeface="Arial" panose="020B0604020202020204" pitchFamily="34" charset="0"/>
                <a:cs typeface="Arial" panose="020B0604020202020204" pitchFamily="34" charset="0"/>
              </a:rPr>
              <a:t> </a:t>
            </a:r>
            <a:endParaRPr lang="en-US" sz="1400" dirty="0">
              <a:solidFill>
                <a:prstClr val="black"/>
              </a:solidFill>
              <a:latin typeface="Arial" panose="020B0604020202020204" pitchFamily="34" charset="0"/>
              <a:cs typeface="Arial" panose="020B0604020202020204" pitchFamily="34" charset="0"/>
            </a:endParaRPr>
          </a:p>
          <a:p>
            <a:pPr>
              <a:buFont typeface="+mj-lt"/>
              <a:buAutoNum type="arabicPeriod"/>
            </a:pPr>
            <a:r>
              <a:rPr lang="en-US" sz="1400" dirty="0">
                <a:solidFill>
                  <a:prstClr val="black"/>
                </a:solidFill>
                <a:latin typeface="Arial" panose="020B0604020202020204" pitchFamily="34" charset="0"/>
                <a:cs typeface="Arial" panose="020B0604020202020204" pitchFamily="34" charset="0"/>
              </a:rPr>
              <a:t> </a:t>
            </a:r>
            <a:r>
              <a:rPr lang="en-IN" sz="1400" dirty="0">
                <a:solidFill>
                  <a:prstClr val="black"/>
                </a:solidFill>
                <a:latin typeface="Arial" panose="020B0604020202020204" pitchFamily="34" charset="0"/>
                <a:cs typeface="Arial" panose="020B0604020202020204" pitchFamily="34" charset="0"/>
              </a:rPr>
              <a:t>(</a:t>
            </a:r>
            <a:r>
              <a:rPr lang="en-US" sz="1400" dirty="0">
                <a:solidFill>
                  <a:prstClr val="black"/>
                </a:solidFill>
                <a:latin typeface="Arial" panose="020B0604020202020204" pitchFamily="34" charset="0"/>
                <a:cs typeface="Arial" panose="020B0604020202020204" pitchFamily="34" charset="0"/>
              </a:rPr>
              <a:t>Bitencourt, Almir, et al. ‘AI-Enhanced Breast Imaging: Where Are We and Where Are We Heading?’ European Journal of Radiology, vol. 142, Sept. 2021, p. 109882. PubMed, https://doi.org/10.1016/j.ejrad.2021.109882),</a:t>
            </a:r>
            <a:r>
              <a:rPr lang="en-IN" sz="1400" dirty="0">
                <a:solidFill>
                  <a:prstClr val="black"/>
                </a:solidFill>
                <a:latin typeface="Arial" panose="020B0604020202020204" pitchFamily="34" charset="0"/>
                <a:cs typeface="Arial" panose="020B0604020202020204" pitchFamily="34" charset="0"/>
                <a:hlinkClick r:id="rId4"/>
              </a:rPr>
              <a:t>https://doi.org/10.1016/j.ejrad.2021.109882</a:t>
            </a:r>
            <a:r>
              <a:rPr lang="en-IN" sz="1400" dirty="0">
                <a:solidFill>
                  <a:prstClr val="black"/>
                </a:solidFill>
                <a:latin typeface="Arial" panose="020B0604020202020204" pitchFamily="34" charset="0"/>
                <a:cs typeface="Arial" panose="020B0604020202020204" pitchFamily="34" charset="0"/>
              </a:rPr>
              <a:t> </a:t>
            </a:r>
          </a:p>
          <a:p>
            <a:pPr>
              <a:buFont typeface="+mj-lt"/>
              <a:buAutoNum type="arabicPeriod"/>
            </a:pPr>
            <a:r>
              <a:rPr lang="en-IN" sz="1400" dirty="0">
                <a:solidFill>
                  <a:prstClr val="black"/>
                </a:solidFill>
                <a:latin typeface="Arial" panose="020B0604020202020204" pitchFamily="34" charset="0"/>
                <a:cs typeface="Arial" panose="020B0604020202020204" pitchFamily="34" charset="0"/>
              </a:rPr>
              <a:t>(Strohm, Lea, et al. ‘Implementation of Artificial Intelligence (AI) Applications in Radiology: Hindering and Facilitating Factors’. European Radiology, vol. 30, no. 10, 2020, pp. 5525–32. PubMed Central),</a:t>
            </a:r>
            <a:r>
              <a:rPr lang="en-IN" sz="1400" dirty="0">
                <a:solidFill>
                  <a:prstClr val="black"/>
                </a:solidFill>
                <a:latin typeface="Arial" panose="020B0604020202020204" pitchFamily="34" charset="0"/>
                <a:cs typeface="Arial" panose="020B0604020202020204" pitchFamily="34" charset="0"/>
                <a:hlinkClick r:id="rId5"/>
              </a:rPr>
              <a:t> https://doi.org/10.1007/s00330-020-06946-y</a:t>
            </a:r>
            <a:r>
              <a:rPr lang="en-IN" sz="1400" dirty="0">
                <a:solidFill>
                  <a:prstClr val="black"/>
                </a:solidFill>
                <a:latin typeface="Arial" panose="020B0604020202020204" pitchFamily="34" charset="0"/>
                <a:cs typeface="Arial" panose="020B0604020202020204" pitchFamily="34" charset="0"/>
              </a:rPr>
              <a:t> </a:t>
            </a:r>
          </a:p>
          <a:p>
            <a:pPr>
              <a:buFont typeface="+mj-lt"/>
              <a:buAutoNum type="arabicPeriod"/>
            </a:pPr>
            <a:r>
              <a:rPr lang="en-US" sz="1400" dirty="0">
                <a:latin typeface="Arial" panose="020B0604020202020204" pitchFamily="34" charset="0"/>
                <a:cs typeface="Arial" panose="020B0604020202020204" pitchFamily="34" charset="0"/>
              </a:rPr>
              <a:t>“Making a Case for Buying Medical Imaging AI: How to Define the Return on Investment.” </a:t>
            </a:r>
            <a:r>
              <a:rPr lang="en-US" sz="1400" i="1" dirty="0">
                <a:latin typeface="Arial" panose="020B0604020202020204" pitchFamily="34" charset="0"/>
                <a:cs typeface="Arial" panose="020B0604020202020204" pitchFamily="34" charset="0"/>
              </a:rPr>
              <a:t>Aidence</a:t>
            </a:r>
            <a:r>
              <a:rPr lang="en-US" sz="1400" dirty="0">
                <a:latin typeface="Arial" panose="020B0604020202020204" pitchFamily="34" charset="0"/>
                <a:cs typeface="Arial" panose="020B0604020202020204" pitchFamily="34" charset="0"/>
              </a:rPr>
              <a:t>, 22 Feb. 2021, </a:t>
            </a:r>
            <a:r>
              <a:rPr lang="en-US" sz="1400" dirty="0">
                <a:latin typeface="Arial" panose="020B0604020202020204" pitchFamily="34" charset="0"/>
                <a:cs typeface="Arial" panose="020B0604020202020204" pitchFamily="34" charset="0"/>
                <a:hlinkClick r:id="rId6"/>
              </a:rPr>
              <a:t>https://www.aidence.com/articles/medical-imaging-ai-roi/</a:t>
            </a:r>
            <a:r>
              <a:rPr lang="en-US" sz="1400" dirty="0">
                <a:latin typeface="Arial" panose="020B0604020202020204" pitchFamily="34" charset="0"/>
                <a:cs typeface="Arial" panose="020B0604020202020204" pitchFamily="34" charset="0"/>
              </a:rPr>
              <a:t>.</a:t>
            </a:r>
          </a:p>
          <a:p>
            <a:pPr>
              <a:buFont typeface="+mj-lt"/>
              <a:buAutoNum type="arabicPeriod"/>
            </a:pPr>
            <a:r>
              <a:rPr lang="en-US" sz="1400" dirty="0">
                <a:solidFill>
                  <a:prstClr val="black"/>
                </a:solidFill>
                <a:latin typeface="Arial" panose="020B0604020202020204" pitchFamily="34" charset="0"/>
                <a:cs typeface="Arial" panose="020B0604020202020204" pitchFamily="34" charset="0"/>
              </a:rPr>
              <a:t>Larson, David B., and Giles W. Boland. “Imaging Quality Control in the Era of Artificial Intelligence.” Journal of the American College of Radiology: JACR, vol. 16, no. 9 Pt B, Sept. 2019, pp. 1259–66. PubMed, </a:t>
            </a:r>
            <a:r>
              <a:rPr lang="en-US" sz="1400" dirty="0">
                <a:solidFill>
                  <a:prstClr val="black"/>
                </a:solidFill>
                <a:latin typeface="Arial" panose="020B0604020202020204" pitchFamily="34" charset="0"/>
                <a:cs typeface="Arial" panose="020B0604020202020204" pitchFamily="34" charset="0"/>
                <a:hlinkClick r:id="rId7"/>
              </a:rPr>
              <a:t>https://doi.org/10.1016/j.jacr.2019.05.048</a:t>
            </a:r>
            <a:r>
              <a:rPr lang="en-US" sz="1400" dirty="0">
                <a:solidFill>
                  <a:prstClr val="black"/>
                </a:solidFill>
                <a:latin typeface="Arial" panose="020B0604020202020204" pitchFamily="34" charset="0"/>
                <a:cs typeface="Arial" panose="020B0604020202020204" pitchFamily="34" charset="0"/>
              </a:rPr>
              <a:t>.</a:t>
            </a:r>
          </a:p>
          <a:p>
            <a:pPr>
              <a:buFont typeface="+mj-lt"/>
              <a:buAutoNum type="arabicPeriod"/>
            </a:pPr>
            <a:r>
              <a:rPr lang="en-IN" sz="1400" dirty="0">
                <a:solidFill>
                  <a:prstClr val="black"/>
                </a:solidFill>
                <a:latin typeface="Arial" panose="020B0604020202020204" pitchFamily="34" charset="0"/>
                <a:cs typeface="Arial" panose="020B0604020202020204" pitchFamily="34" charset="0"/>
                <a:hlinkClick r:id="rId8"/>
              </a:rPr>
              <a:t>https://www.researchgate.net/publication/359006926_Quality_use_of_artificial_intelligence_in_medical_imaging_What_do_radiologists_need_to_know</a:t>
            </a:r>
            <a:endParaRPr lang="en-IN" sz="1400" dirty="0">
              <a:solidFill>
                <a:prstClr val="black"/>
              </a:solidFill>
              <a:latin typeface="Arial" panose="020B0604020202020204" pitchFamily="34" charset="0"/>
              <a:cs typeface="Arial" panose="020B0604020202020204" pitchFamily="34" charset="0"/>
            </a:endParaRPr>
          </a:p>
          <a:p>
            <a:pPr>
              <a:buFont typeface="+mj-lt"/>
              <a:buAutoNum type="arabicPeriod"/>
            </a:pPr>
            <a:r>
              <a:rPr lang="en-US" sz="1400" dirty="0">
                <a:solidFill>
                  <a:srgbClr val="222222"/>
                </a:solidFill>
                <a:latin typeface="AvenirNextLTPro"/>
              </a:rPr>
              <a:t>“</a:t>
            </a:r>
            <a:r>
              <a:rPr lang="en-US" sz="1400" dirty="0">
                <a:solidFill>
                  <a:srgbClr val="222222"/>
                </a:solidFill>
                <a:latin typeface="Arial" panose="020B0604020202020204" pitchFamily="34" charset="0"/>
                <a:cs typeface="Arial" panose="020B0604020202020204" pitchFamily="34" charset="0"/>
              </a:rPr>
              <a:t>Benefits of Implementing AI in Medical Imaging.” </a:t>
            </a:r>
            <a:r>
              <a:rPr lang="en-US" sz="1400" i="1" dirty="0" err="1">
                <a:solidFill>
                  <a:srgbClr val="222222"/>
                </a:solidFill>
                <a:latin typeface="Arial" panose="020B0604020202020204" pitchFamily="34" charset="0"/>
                <a:cs typeface="Arial" panose="020B0604020202020204" pitchFamily="34" charset="0"/>
              </a:rPr>
              <a:t>VITech</a:t>
            </a:r>
            <a:r>
              <a:rPr lang="en-US" sz="1400" dirty="0">
                <a:solidFill>
                  <a:srgbClr val="222222"/>
                </a:solidFill>
                <a:latin typeface="Arial" panose="020B0604020202020204" pitchFamily="34" charset="0"/>
                <a:cs typeface="Arial" panose="020B0604020202020204" pitchFamily="34" charset="0"/>
              </a:rPr>
              <a:t>, 15 Sept. 2021, </a:t>
            </a:r>
            <a:r>
              <a:rPr lang="en-US" sz="1400" dirty="0">
                <a:solidFill>
                  <a:srgbClr val="222222"/>
                </a:solidFill>
                <a:latin typeface="Arial" panose="020B0604020202020204" pitchFamily="34" charset="0"/>
                <a:cs typeface="Arial" panose="020B0604020202020204" pitchFamily="34" charset="0"/>
                <a:hlinkClick r:id="rId9"/>
              </a:rPr>
              <a:t>https://vitechteam.com/benefits-of-implementing-ai-in-medical-imaging-most-significant-use-cases/</a:t>
            </a:r>
            <a:r>
              <a:rPr lang="en-US" sz="1400" dirty="0">
                <a:solidFill>
                  <a:srgbClr val="222222"/>
                </a:solidFill>
                <a:latin typeface="Arial" panose="020B0604020202020204" pitchFamily="34" charset="0"/>
                <a:cs typeface="Arial" panose="020B0604020202020204" pitchFamily="34" charset="0"/>
              </a:rPr>
              <a:t>.</a:t>
            </a:r>
          </a:p>
          <a:p>
            <a:pPr>
              <a:buFont typeface="+mj-lt"/>
              <a:buAutoNum type="arabicPeriod"/>
            </a:pPr>
            <a:endParaRPr lang="en-IN" sz="1400" dirty="0">
              <a:solidFill>
                <a:prstClr val="black"/>
              </a:solidFill>
              <a:latin typeface="Arial" panose="020B0604020202020204" pitchFamily="34" charset="0"/>
              <a:cs typeface="Arial" panose="020B0604020202020204" pitchFamily="34" charset="0"/>
            </a:endParaRPr>
          </a:p>
          <a:p>
            <a:pPr>
              <a:buFont typeface="+mj-lt"/>
              <a:buAutoNum type="arabicPeriod"/>
            </a:pPr>
            <a:endParaRPr lang="en-IN" sz="1400" dirty="0">
              <a:solidFill>
                <a:prstClr val="black"/>
              </a:solidFill>
              <a:latin typeface="Arial" panose="020B0604020202020204" pitchFamily="34" charset="0"/>
              <a:cs typeface="Arial" panose="020B0604020202020204" pitchFamily="34" charset="0"/>
            </a:endParaRPr>
          </a:p>
          <a:p>
            <a:pPr marL="0" indent="0">
              <a:buNone/>
            </a:pPr>
            <a:endParaRPr lang="en-IN" sz="1500" dirty="0">
              <a:solidFill>
                <a:prstClr val="black"/>
              </a:solidFill>
              <a:latin typeface="Arial" panose="020B0604020202020204" pitchFamily="34" charset="0"/>
              <a:cs typeface="Arial" panose="020B0604020202020204" pitchFamily="34" charset="0"/>
            </a:endParaRPr>
          </a:p>
          <a:p>
            <a:pPr>
              <a:buFont typeface="+mj-lt"/>
              <a:buAutoNum type="arabicPeriod"/>
            </a:pPr>
            <a:endParaRPr lang="en-IN" sz="1500" dirty="0">
              <a:solidFill>
                <a:prstClr val="black"/>
              </a:solidFill>
              <a:latin typeface="Arial" panose="020B0604020202020204" pitchFamily="34" charset="0"/>
              <a:cs typeface="Arial" panose="020B0604020202020204" pitchFamily="34" charset="0"/>
            </a:endParaRPr>
          </a:p>
          <a:p>
            <a:pPr marL="0" indent="0">
              <a:buNone/>
            </a:pPr>
            <a:endParaRPr lang="en-IN" sz="15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13</a:t>
            </a:fld>
            <a:endParaRPr lang="en-IN" b="1" dirty="0">
              <a:solidFill>
                <a:schemeClr val="tx1"/>
              </a:solidFill>
            </a:endParaRPr>
          </a:p>
        </p:txBody>
      </p:sp>
      <p:pic>
        <p:nvPicPr>
          <p:cNvPr id="6" name="Picture 5"/>
          <p:cNvPicPr>
            <a:picLocks noChangeAspect="1"/>
          </p:cNvPicPr>
          <p:nvPr/>
        </p:nvPicPr>
        <p:blipFill>
          <a:blip r:embed="rId10"/>
          <a:stretch>
            <a:fillRect/>
          </a:stretch>
        </p:blipFill>
        <p:spPr>
          <a:xfrm>
            <a:off x="1" y="1"/>
            <a:ext cx="1504949" cy="600074"/>
          </a:xfrm>
          <a:prstGeom prst="rect">
            <a:avLst/>
          </a:prstGeom>
        </p:spPr>
      </p:pic>
      <p:pic>
        <p:nvPicPr>
          <p:cNvPr id="7" name="Picture 6"/>
          <p:cNvPicPr>
            <a:picLocks noChangeAspect="1"/>
          </p:cNvPicPr>
          <p:nvPr/>
        </p:nvPicPr>
        <p:blipFill>
          <a:blip r:embed="rId11"/>
          <a:stretch>
            <a:fillRect/>
          </a:stretch>
        </p:blipFill>
        <p:spPr>
          <a:xfrm>
            <a:off x="10674410" y="-15674"/>
            <a:ext cx="1517590" cy="615749"/>
          </a:xfrm>
          <a:prstGeom prst="rect">
            <a:avLst/>
          </a:prstGeom>
        </p:spPr>
      </p:pic>
      <p:sp>
        <p:nvSpPr>
          <p:cNvPr id="8" name="Title 1">
            <a:extLst>
              <a:ext uri="{FF2B5EF4-FFF2-40B4-BE49-F238E27FC236}">
                <a16:creationId xmlns:a16="http://schemas.microsoft.com/office/drawing/2014/main" id="{83A7B543-DD16-00A8-C1EC-FE337C972327}"/>
              </a:ext>
            </a:extLst>
          </p:cNvPr>
          <p:cNvSpPr txBox="1">
            <a:spLocks/>
          </p:cNvSpPr>
          <p:nvPr/>
        </p:nvSpPr>
        <p:spPr>
          <a:xfrm>
            <a:off x="2803555" y="50332"/>
            <a:ext cx="6572250" cy="549743"/>
          </a:xfrm>
          <a:prstGeom prst="rect">
            <a:avLst/>
          </a:prstGeom>
          <a:solidFill>
            <a:schemeClr val="tx1">
              <a:lumMod val="95000"/>
              <a:lumOff val="5000"/>
            </a:schemeClr>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REFERENCES</a:t>
            </a:r>
            <a:r>
              <a:rPr lang="en-IN" sz="2800" b="1" dirty="0">
                <a:solidFill>
                  <a:schemeClr val="bg1"/>
                </a:solidFill>
                <a:latin typeface="Castellar" panose="020A0402060406010301" pitchFamily="18" charset="0"/>
                <a:cs typeface="Arial" panose="020B0604020202020204" pitchFamily="34" charset="0"/>
              </a:rPr>
              <a:t> </a:t>
            </a:r>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EA5BC-F7D2-BBD0-C00A-C6FD9D7BCDDC}"/>
              </a:ext>
            </a:extLst>
          </p:cNvPr>
          <p:cNvSpPr>
            <a:spLocks noGrp="1"/>
          </p:cNvSpPr>
          <p:nvPr>
            <p:ph type="title"/>
          </p:nvPr>
        </p:nvSpPr>
        <p:spPr>
          <a:xfrm>
            <a:off x="838200" y="1472565"/>
            <a:ext cx="10515600" cy="3261995"/>
          </a:xfrm>
          <a:solidFill>
            <a:schemeClr val="tx1">
              <a:alpha val="51000"/>
            </a:schemeClr>
          </a:solidFill>
          <a:ln w="19050">
            <a:solidFill>
              <a:srgbClr val="FF0000"/>
            </a:solidFill>
          </a:ln>
        </p:spPr>
        <p:txBody>
          <a:bodyPr>
            <a:normAutofit/>
          </a:bodyPr>
          <a:lstStyle/>
          <a:p>
            <a:pPr algn="ctr"/>
            <a:r>
              <a:rPr lang="en-IN" b="1" dirty="0">
                <a:solidFill>
                  <a:schemeClr val="bg1"/>
                </a:solidFill>
                <a:latin typeface="Arial" panose="020B0604020202020204" pitchFamily="34" charset="0"/>
                <a:cs typeface="Arial" panose="020B0604020202020204" pitchFamily="34" charset="0"/>
              </a:rPr>
              <a:t>Final Poster </a:t>
            </a:r>
            <a:br>
              <a:rPr lang="en-IN" b="1" dirty="0">
                <a:solidFill>
                  <a:schemeClr val="bg1"/>
                </a:solidFill>
                <a:latin typeface="Arial" panose="020B0604020202020204" pitchFamily="34" charset="0"/>
                <a:cs typeface="Arial" panose="020B0604020202020204" pitchFamily="34" charset="0"/>
              </a:rPr>
            </a:br>
            <a:r>
              <a:rPr lang="en-IN" b="1" dirty="0">
                <a:solidFill>
                  <a:schemeClr val="bg1"/>
                </a:solidFill>
                <a:latin typeface="Arial" panose="020B0604020202020204" pitchFamily="34" charset="0"/>
                <a:cs typeface="Arial" panose="020B0604020202020204" pitchFamily="34" charset="0"/>
              </a:rPr>
              <a:t>of </a:t>
            </a:r>
            <a:br>
              <a:rPr lang="en-IN" b="1" dirty="0">
                <a:solidFill>
                  <a:schemeClr val="bg1"/>
                </a:solidFill>
                <a:latin typeface="Arial" panose="020B0604020202020204" pitchFamily="34" charset="0"/>
                <a:cs typeface="Arial" panose="020B0604020202020204" pitchFamily="34" charset="0"/>
              </a:rPr>
            </a:br>
            <a:r>
              <a:rPr lang="en-IN" b="1" dirty="0">
                <a:solidFill>
                  <a:schemeClr val="bg1"/>
                </a:solidFill>
                <a:latin typeface="Arial" panose="020B0604020202020204" pitchFamily="34" charset="0"/>
                <a:cs typeface="Arial" panose="020B0604020202020204" pitchFamily="34" charset="0"/>
              </a:rPr>
              <a:t>Internship Presentation </a:t>
            </a:r>
          </a:p>
        </p:txBody>
      </p:sp>
      <p:sp>
        <p:nvSpPr>
          <p:cNvPr id="4" name="Slide Number Placeholder 3">
            <a:extLst>
              <a:ext uri="{FF2B5EF4-FFF2-40B4-BE49-F238E27FC236}">
                <a16:creationId xmlns:a16="http://schemas.microsoft.com/office/drawing/2014/main" id="{CDD8BC78-C32C-0418-AFFE-4F5A9860E9BD}"/>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14</a:t>
            </a:fld>
            <a:endParaRPr lang="en-IN" b="1" dirty="0">
              <a:solidFill>
                <a:schemeClr val="tx1"/>
              </a:solidFill>
            </a:endParaRPr>
          </a:p>
        </p:txBody>
      </p:sp>
    </p:spTree>
    <p:extLst>
      <p:ext uri="{BB962C8B-B14F-4D97-AF65-F5344CB8AC3E}">
        <p14:creationId xmlns:p14="http://schemas.microsoft.com/office/powerpoint/2010/main" val="3564935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ounded Rectangle 1"/>
          <p:cNvSpPr/>
          <p:nvPr/>
        </p:nvSpPr>
        <p:spPr>
          <a:xfrm>
            <a:off x="81280" y="21804"/>
            <a:ext cx="12029440" cy="904240"/>
          </a:xfrm>
          <a:prstGeom prst="roundRect">
            <a:avLst/>
          </a:prstGeom>
          <a:solidFill>
            <a:schemeClr val="tx2">
              <a:lumMod val="50000"/>
            </a:schemeClr>
          </a:solidFill>
          <a:ln w="6350"/>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pic>
        <p:nvPicPr>
          <p:cNvPr id="3" name="Picture 2"/>
          <p:cNvPicPr>
            <a:picLocks noChangeAspect="1"/>
          </p:cNvPicPr>
          <p:nvPr/>
        </p:nvPicPr>
        <p:blipFill rotWithShape="1">
          <a:blip r:embed="rId3"/>
          <a:srcRect l="1338" t="6703" b="5070"/>
          <a:stretch/>
        </p:blipFill>
        <p:spPr>
          <a:xfrm>
            <a:off x="162558" y="164761"/>
            <a:ext cx="1503746" cy="548641"/>
          </a:xfrm>
          <a:prstGeom prst="rect">
            <a:avLst/>
          </a:prstGeom>
          <a:ln w="12700">
            <a:solidFill>
              <a:schemeClr val="bg1"/>
            </a:solidFill>
          </a:ln>
        </p:spPr>
      </p:pic>
      <p:pic>
        <p:nvPicPr>
          <p:cNvPr id="5" name="Picture 4"/>
          <p:cNvPicPr>
            <a:picLocks noChangeAspect="1"/>
          </p:cNvPicPr>
          <p:nvPr/>
        </p:nvPicPr>
        <p:blipFill>
          <a:blip r:embed="rId4"/>
          <a:stretch>
            <a:fillRect/>
          </a:stretch>
        </p:blipFill>
        <p:spPr>
          <a:xfrm>
            <a:off x="10628211" y="145265"/>
            <a:ext cx="1400370" cy="657317"/>
          </a:xfrm>
          <a:prstGeom prst="rect">
            <a:avLst/>
          </a:prstGeom>
        </p:spPr>
      </p:pic>
      <p:sp>
        <p:nvSpPr>
          <p:cNvPr id="13" name="Rounded Rectangle 12"/>
          <p:cNvSpPr/>
          <p:nvPr/>
        </p:nvSpPr>
        <p:spPr>
          <a:xfrm>
            <a:off x="81280" y="983164"/>
            <a:ext cx="3891280" cy="193040"/>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prstClr val="white"/>
                </a:solidFill>
                <a:latin typeface="Castellar" panose="020A0402060406010301" pitchFamily="18" charset="0"/>
              </a:rPr>
              <a:t>INTRODUCTION</a:t>
            </a:r>
          </a:p>
        </p:txBody>
      </p:sp>
      <p:sp>
        <p:nvSpPr>
          <p:cNvPr id="16" name="Rounded Rectangle 15"/>
          <p:cNvSpPr/>
          <p:nvPr/>
        </p:nvSpPr>
        <p:spPr>
          <a:xfrm>
            <a:off x="81280" y="3309677"/>
            <a:ext cx="3891280" cy="186025"/>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prstClr val="white"/>
                </a:solidFill>
                <a:latin typeface="Castellar" panose="020A0402060406010301" pitchFamily="18" charset="0"/>
              </a:rPr>
              <a:t>OBJECTIVE</a:t>
            </a:r>
          </a:p>
        </p:txBody>
      </p:sp>
      <p:sp>
        <p:nvSpPr>
          <p:cNvPr id="17" name="Rounded Rectangle 16"/>
          <p:cNvSpPr/>
          <p:nvPr/>
        </p:nvSpPr>
        <p:spPr>
          <a:xfrm>
            <a:off x="81280" y="4636023"/>
            <a:ext cx="3891280" cy="186026"/>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prstClr val="white"/>
                </a:solidFill>
                <a:latin typeface="Castellar" panose="020A0402060406010301" pitchFamily="18" charset="0"/>
              </a:rPr>
              <a:t>METHODOLOGY </a:t>
            </a:r>
          </a:p>
        </p:txBody>
      </p:sp>
      <p:sp>
        <p:nvSpPr>
          <p:cNvPr id="18" name="Rounded Rectangle 17"/>
          <p:cNvSpPr/>
          <p:nvPr/>
        </p:nvSpPr>
        <p:spPr>
          <a:xfrm>
            <a:off x="4154244" y="983337"/>
            <a:ext cx="3881120" cy="538480"/>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b="1" dirty="0">
                <a:solidFill>
                  <a:prstClr val="white"/>
                </a:solidFill>
                <a:latin typeface="Castellar" panose="020A0402060406010301" pitchFamily="18" charset="0"/>
              </a:rPr>
              <a:t>DEFINING &amp; PROVING </a:t>
            </a:r>
          </a:p>
          <a:p>
            <a:pPr algn="ctr"/>
            <a:r>
              <a:rPr lang="en-IN" sz="1200" b="1" dirty="0">
                <a:solidFill>
                  <a:prstClr val="white"/>
                </a:solidFill>
                <a:latin typeface="Castellar" panose="020A0402060406010301" pitchFamily="18" charset="0"/>
              </a:rPr>
              <a:t>The RETURN ON INVESTMENT FOR MEDICAL IMAGING AI</a:t>
            </a:r>
          </a:p>
        </p:txBody>
      </p:sp>
      <p:sp>
        <p:nvSpPr>
          <p:cNvPr id="19" name="Rounded Rectangle 18"/>
          <p:cNvSpPr/>
          <p:nvPr/>
        </p:nvSpPr>
        <p:spPr>
          <a:xfrm>
            <a:off x="4154244" y="4269121"/>
            <a:ext cx="3881120" cy="208256"/>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prstClr val="white"/>
                </a:solidFill>
                <a:latin typeface="Castellar" panose="020A0402060406010301" pitchFamily="18" charset="0"/>
              </a:rPr>
              <a:t>RESULTS </a:t>
            </a:r>
          </a:p>
        </p:txBody>
      </p:sp>
      <p:sp>
        <p:nvSpPr>
          <p:cNvPr id="20" name="Rounded Rectangle 19"/>
          <p:cNvSpPr/>
          <p:nvPr/>
        </p:nvSpPr>
        <p:spPr>
          <a:xfrm>
            <a:off x="8219440" y="988399"/>
            <a:ext cx="3891280" cy="184732"/>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prstClr val="white"/>
                </a:solidFill>
                <a:latin typeface="Castellar" panose="020A0402060406010301" pitchFamily="18" charset="0"/>
              </a:rPr>
              <a:t>CONCLUSION </a:t>
            </a:r>
          </a:p>
        </p:txBody>
      </p:sp>
      <p:sp>
        <p:nvSpPr>
          <p:cNvPr id="21" name="Rounded Rectangle 20"/>
          <p:cNvSpPr/>
          <p:nvPr/>
        </p:nvSpPr>
        <p:spPr>
          <a:xfrm>
            <a:off x="8219440" y="4638919"/>
            <a:ext cx="3891280" cy="186025"/>
          </a:xfrm>
          <a:prstGeom prst="round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a:solidFill>
                  <a:prstClr val="white"/>
                </a:solidFill>
                <a:latin typeface="Castellar" panose="020A0402060406010301" pitchFamily="18" charset="0"/>
              </a:rPr>
              <a:t>Bibliography </a:t>
            </a:r>
          </a:p>
        </p:txBody>
      </p:sp>
      <p:sp>
        <p:nvSpPr>
          <p:cNvPr id="24" name="TextBox 23"/>
          <p:cNvSpPr txBox="1"/>
          <p:nvPr/>
        </p:nvSpPr>
        <p:spPr>
          <a:xfrm>
            <a:off x="4154244" y="1564641"/>
            <a:ext cx="3870960" cy="1308050"/>
          </a:xfrm>
          <a:prstGeom prst="rect">
            <a:avLst/>
          </a:prstGeom>
          <a:solidFill>
            <a:schemeClr val="bg1"/>
          </a:solidFill>
          <a:ln w="19050">
            <a:solidFill>
              <a:schemeClr val="tx1"/>
            </a:solidFill>
          </a:ln>
        </p:spPr>
        <p:txBody>
          <a:bodyPr wrap="square" rtlCol="0">
            <a:spAutoFit/>
          </a:bodyPr>
          <a:lstStyle/>
          <a:p>
            <a:pPr algn="ctr"/>
            <a:r>
              <a:rPr lang="en-US" sz="1300" b="1" dirty="0">
                <a:solidFill>
                  <a:srgbClr val="0070C0"/>
                </a:solidFill>
              </a:rPr>
              <a:t>( </a:t>
            </a:r>
            <a:r>
              <a:rPr lang="en-US" sz="1300" b="1" u="sng" dirty="0">
                <a:solidFill>
                  <a:srgbClr val="0070C0"/>
                </a:solidFill>
              </a:rPr>
              <a:t>3-STEP APPROACH</a:t>
            </a:r>
            <a:r>
              <a:rPr lang="en-US" sz="1300" b="1" dirty="0">
                <a:solidFill>
                  <a:srgbClr val="0070C0"/>
                </a:solidFill>
              </a:rPr>
              <a:t> ) </a:t>
            </a:r>
            <a:endParaRPr lang="en-IN" sz="1300" b="1" dirty="0">
              <a:solidFill>
                <a:srgbClr val="0070C0"/>
              </a:solidFill>
            </a:endParaRPr>
          </a:p>
          <a:p>
            <a:r>
              <a:rPr lang="en-IN" sz="1100" dirty="0">
                <a:solidFill>
                  <a:prstClr val="black"/>
                </a:solidFill>
                <a:latin typeface="Arial" panose="020B0604020202020204" pitchFamily="34" charset="0"/>
                <a:cs typeface="Arial" panose="020B0604020202020204" pitchFamily="34" charset="0"/>
              </a:rPr>
              <a:t>1- Understand the incentives of the Healthcare System</a:t>
            </a:r>
          </a:p>
          <a:p>
            <a:r>
              <a:rPr lang="en-IN" sz="1100" dirty="0">
                <a:solidFill>
                  <a:prstClr val="black"/>
                </a:solidFill>
                <a:latin typeface="Arial" panose="020B0604020202020204" pitchFamily="34" charset="0"/>
                <a:cs typeface="Arial" panose="020B0604020202020204" pitchFamily="34" charset="0"/>
              </a:rPr>
              <a:t>2- Define the AI’s benefits-</a:t>
            </a:r>
          </a:p>
          <a:p>
            <a:pPr marL="628650" lvl="1" indent="-171450">
              <a:buFont typeface="Arial" panose="020B0604020202020204" pitchFamily="34" charset="0"/>
              <a:buChar char="•"/>
            </a:pPr>
            <a:r>
              <a:rPr lang="en-IN" sz="1100" dirty="0">
                <a:solidFill>
                  <a:prstClr val="black"/>
                </a:solidFill>
                <a:latin typeface="Arial" panose="020B0604020202020204" pitchFamily="34" charset="0"/>
                <a:cs typeface="Arial" panose="020B0604020202020204" pitchFamily="34" charset="0"/>
              </a:rPr>
              <a:t>Insight CXR by LUNIT</a:t>
            </a:r>
          </a:p>
          <a:p>
            <a:pPr marL="628650" lvl="1" indent="-171450">
              <a:buFont typeface="Arial" panose="020B0604020202020204" pitchFamily="34" charset="0"/>
              <a:buChar char="•"/>
            </a:pPr>
            <a:r>
              <a:rPr lang="en-IN" sz="1100" dirty="0">
                <a:solidFill>
                  <a:prstClr val="black"/>
                </a:solidFill>
                <a:latin typeface="Arial" panose="020B0604020202020204" pitchFamily="34" charset="0"/>
                <a:cs typeface="Arial" panose="020B0604020202020204" pitchFamily="34" charset="0"/>
              </a:rPr>
              <a:t>Chest Eye CAD by OXIPIT</a:t>
            </a:r>
          </a:p>
          <a:p>
            <a:pPr marL="628650" lvl="1" indent="-171450">
              <a:buFont typeface="Arial" panose="020B0604020202020204" pitchFamily="34" charset="0"/>
              <a:buChar char="•"/>
            </a:pPr>
            <a:r>
              <a:rPr lang="en-IN" sz="1100" dirty="0">
                <a:solidFill>
                  <a:prstClr val="black"/>
                </a:solidFill>
                <a:latin typeface="Arial" panose="020B0604020202020204" pitchFamily="34" charset="0"/>
                <a:cs typeface="Arial" panose="020B0604020202020204" pitchFamily="34" charset="0"/>
              </a:rPr>
              <a:t>qXR v3.0 by Qure.ai</a:t>
            </a:r>
          </a:p>
          <a:p>
            <a:r>
              <a:rPr lang="en-IN" sz="1100" dirty="0">
                <a:solidFill>
                  <a:prstClr val="black"/>
                </a:solidFill>
                <a:latin typeface="Arial" panose="020B0604020202020204" pitchFamily="34" charset="0"/>
                <a:cs typeface="Arial" panose="020B0604020202020204" pitchFamily="34" charset="0"/>
              </a:rPr>
              <a:t>3- Match the benefits with incentives </a:t>
            </a:r>
            <a:endParaRPr lang="en-US" sz="1100" dirty="0">
              <a:solidFill>
                <a:prstClr val="black"/>
              </a:solidFill>
              <a:latin typeface="Arial" panose="020B0604020202020204" pitchFamily="34" charset="0"/>
              <a:cs typeface="Arial" panose="020B0604020202020204" pitchFamily="34" charset="0"/>
            </a:endParaRPr>
          </a:p>
        </p:txBody>
      </p:sp>
      <p:graphicFrame>
        <p:nvGraphicFramePr>
          <p:cNvPr id="26" name="Diagram 25"/>
          <p:cNvGraphicFramePr/>
          <p:nvPr/>
        </p:nvGraphicFramePr>
        <p:xfrm>
          <a:off x="4155530" y="2021945"/>
          <a:ext cx="3837907" cy="309792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27" name="Rectangle 26"/>
          <p:cNvSpPr/>
          <p:nvPr/>
        </p:nvSpPr>
        <p:spPr>
          <a:xfrm>
            <a:off x="4154244" y="1613239"/>
            <a:ext cx="3870960" cy="31764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28" name="TextBox 27"/>
          <p:cNvSpPr txBox="1"/>
          <p:nvPr/>
        </p:nvSpPr>
        <p:spPr>
          <a:xfrm>
            <a:off x="1803466" y="-50682"/>
            <a:ext cx="8727440" cy="430887"/>
          </a:xfrm>
          <a:prstGeom prst="rect">
            <a:avLst/>
          </a:prstGeom>
          <a:noFill/>
        </p:spPr>
        <p:txBody>
          <a:bodyPr wrap="square" rtlCol="0">
            <a:spAutoFit/>
          </a:bodyPr>
          <a:lstStyle/>
          <a:p>
            <a:pPr algn="ctr"/>
            <a:r>
              <a:rPr lang="en-US" sz="2200" b="1" dirty="0">
                <a:solidFill>
                  <a:prstClr val="white"/>
                </a:solidFill>
                <a:latin typeface="Times New Roman" panose="02020603050405020304" pitchFamily="18" charset="0"/>
                <a:cs typeface="Times New Roman" panose="02020603050405020304" pitchFamily="18" charset="0"/>
              </a:rPr>
              <a:t>“ Return on Investment for a case of buying Medical Imaging AI ”</a:t>
            </a:r>
            <a:endParaRPr lang="en-IN" sz="2200" b="1" dirty="0">
              <a:solidFill>
                <a:prstClr val="white"/>
              </a:solidFill>
              <a:latin typeface="Times New Roman" panose="02020603050405020304" pitchFamily="18" charset="0"/>
              <a:cs typeface="Times New Roman" panose="02020603050405020304" pitchFamily="18" charset="0"/>
            </a:endParaRPr>
          </a:p>
        </p:txBody>
      </p:sp>
      <p:sp>
        <p:nvSpPr>
          <p:cNvPr id="29" name="TextBox 28"/>
          <p:cNvSpPr txBox="1"/>
          <p:nvPr/>
        </p:nvSpPr>
        <p:spPr>
          <a:xfrm>
            <a:off x="2601815" y="268890"/>
            <a:ext cx="8331200" cy="323165"/>
          </a:xfrm>
          <a:prstGeom prst="rect">
            <a:avLst/>
          </a:prstGeom>
          <a:noFill/>
        </p:spPr>
        <p:txBody>
          <a:bodyPr wrap="square" rtlCol="0">
            <a:spAutoFit/>
          </a:bodyPr>
          <a:lstStyle/>
          <a:p>
            <a:r>
              <a:rPr lang="en-IN" sz="1500" b="1" dirty="0">
                <a:solidFill>
                  <a:prstClr val="black"/>
                </a:solidFill>
              </a:rPr>
              <a:t>   </a:t>
            </a:r>
            <a:r>
              <a:rPr lang="en-IN" sz="1500" b="1" u="sng" dirty="0">
                <a:solidFill>
                  <a:prstClr val="white"/>
                </a:solidFill>
                <a:latin typeface="Times New Roman" panose="02020603050405020304" pitchFamily="18" charset="0"/>
                <a:cs typeface="Times New Roman" panose="02020603050405020304" pitchFamily="18" charset="0"/>
              </a:rPr>
              <a:t>Author</a:t>
            </a:r>
            <a:r>
              <a:rPr lang="en-IN" sz="1500" dirty="0">
                <a:solidFill>
                  <a:prstClr val="white"/>
                </a:solidFill>
                <a:latin typeface="Times New Roman" panose="02020603050405020304" pitchFamily="18" charset="0"/>
                <a:cs typeface="Times New Roman" panose="02020603050405020304" pitchFamily="18" charset="0"/>
              </a:rPr>
              <a:t>: Dr. Diya Gouchwal                                                  </a:t>
            </a:r>
            <a:r>
              <a:rPr lang="en-IN" sz="1500" b="1" u="sng" dirty="0">
                <a:solidFill>
                  <a:prstClr val="white"/>
                </a:solidFill>
                <a:latin typeface="Times New Roman" panose="02020603050405020304" pitchFamily="18" charset="0"/>
                <a:cs typeface="Times New Roman" panose="02020603050405020304" pitchFamily="18" charset="0"/>
              </a:rPr>
              <a:t>Guide</a:t>
            </a:r>
            <a:r>
              <a:rPr lang="en-IN" sz="1500" dirty="0">
                <a:solidFill>
                  <a:prstClr val="white"/>
                </a:solidFill>
                <a:latin typeface="Times New Roman" panose="02020603050405020304" pitchFamily="18" charset="0"/>
                <a:cs typeface="Times New Roman" panose="02020603050405020304" pitchFamily="18" charset="0"/>
              </a:rPr>
              <a:t>: Prof. Divya Agarwal </a:t>
            </a:r>
          </a:p>
        </p:txBody>
      </p:sp>
      <p:sp>
        <p:nvSpPr>
          <p:cNvPr id="30" name="TextBox 29"/>
          <p:cNvSpPr txBox="1"/>
          <p:nvPr/>
        </p:nvSpPr>
        <p:spPr>
          <a:xfrm>
            <a:off x="1871094" y="501111"/>
            <a:ext cx="8552329" cy="307777"/>
          </a:xfrm>
          <a:prstGeom prst="rect">
            <a:avLst/>
          </a:prstGeom>
          <a:noFill/>
        </p:spPr>
        <p:txBody>
          <a:bodyPr wrap="square" rtlCol="0">
            <a:spAutoFit/>
          </a:bodyPr>
          <a:lstStyle/>
          <a:p>
            <a:pPr algn="ctr"/>
            <a:r>
              <a:rPr lang="en-US" sz="1400" b="1" dirty="0">
                <a:solidFill>
                  <a:prstClr val="white"/>
                </a:solidFill>
              </a:rPr>
              <a:t>INTERNATIONAL INSTITUTE OF HEALTH MANAGEMENT &amp; RESEARCH , DELHI</a:t>
            </a:r>
          </a:p>
        </p:txBody>
      </p:sp>
      <p:sp>
        <p:nvSpPr>
          <p:cNvPr id="31" name="TextBox 30"/>
          <p:cNvSpPr txBox="1"/>
          <p:nvPr/>
        </p:nvSpPr>
        <p:spPr>
          <a:xfrm>
            <a:off x="2521034" y="686927"/>
            <a:ext cx="7252447" cy="276999"/>
          </a:xfrm>
          <a:prstGeom prst="rect">
            <a:avLst/>
          </a:prstGeom>
          <a:noFill/>
        </p:spPr>
        <p:txBody>
          <a:bodyPr wrap="square" rtlCol="0">
            <a:spAutoFit/>
          </a:bodyPr>
          <a:lstStyle/>
          <a:p>
            <a:pPr algn="ctr"/>
            <a:r>
              <a:rPr lang="en-IN" sz="1200" b="1" dirty="0">
                <a:solidFill>
                  <a:prstClr val="white"/>
                </a:solidFill>
              </a:rPr>
              <a:t>Keywords</a:t>
            </a:r>
            <a:r>
              <a:rPr lang="en-IN" sz="1200" dirty="0">
                <a:solidFill>
                  <a:prstClr val="white"/>
                </a:solidFill>
              </a:rPr>
              <a:t>: Artificial Intelligence, Deep Learning, Computer- Aided Detection(CAD), Chest X-rays </a:t>
            </a:r>
          </a:p>
        </p:txBody>
      </p:sp>
      <p:sp>
        <p:nvSpPr>
          <p:cNvPr id="35" name="TextBox 34"/>
          <p:cNvSpPr txBox="1"/>
          <p:nvPr/>
        </p:nvSpPr>
        <p:spPr>
          <a:xfrm>
            <a:off x="81280" y="1207833"/>
            <a:ext cx="3891280" cy="2062103"/>
          </a:xfrm>
          <a:prstGeom prst="rect">
            <a:avLst/>
          </a:prstGeom>
          <a:solidFill>
            <a:schemeClr val="bg1"/>
          </a:solidFill>
          <a:ln w="19050">
            <a:solidFill>
              <a:schemeClr val="tx1"/>
            </a:solidFill>
          </a:ln>
        </p:spPr>
        <p:txBody>
          <a:bodyPr wrap="square" rtlCol="0">
            <a:spAutoFit/>
          </a:bodyPr>
          <a:lstStyle/>
          <a:p>
            <a:r>
              <a:rPr lang="en-US" sz="1000" dirty="0">
                <a:solidFill>
                  <a:prstClr val="black"/>
                </a:solidFill>
                <a:latin typeface="Arial" panose="020B0604020202020204" pitchFamily="34" charset="0"/>
                <a:cs typeface="Arial" panose="020B0604020202020204" pitchFamily="34" charset="0"/>
              </a:rPr>
              <a:t>There have been many claims about technologies making healthcare better or more affordable. Artificial intelligence (AI) is one of the few innovations that can deliver on both these promises.</a:t>
            </a:r>
          </a:p>
          <a:p>
            <a:r>
              <a:rPr lang="en-US" sz="1000" dirty="0">
                <a:solidFill>
                  <a:prstClr val="black"/>
                </a:solidFill>
                <a:latin typeface="Arial" panose="020B0604020202020204" pitchFamily="34" charset="0"/>
                <a:cs typeface="Arial" panose="020B0604020202020204" pitchFamily="34" charset="0"/>
              </a:rPr>
              <a:t>AI can improve healthcare systems, without compromising on quality and costs. The main barrier for AI adoption in clinical practice is the limited examples of return on investment. Healthcare providers must justify using their budget to buy an AI solution. It is also an essential step to getting any innovative tool to help patients. </a:t>
            </a:r>
          </a:p>
          <a:p>
            <a:endParaRPr lang="en-US" sz="800" dirty="0">
              <a:solidFill>
                <a:prstClr val="black"/>
              </a:solidFill>
              <a:latin typeface="Arial" panose="020B0604020202020204" pitchFamily="34" charset="0"/>
              <a:cs typeface="Arial" panose="020B0604020202020204" pitchFamily="34" charset="0"/>
            </a:endParaRPr>
          </a:p>
          <a:p>
            <a:r>
              <a:rPr lang="en-US" sz="1000" dirty="0">
                <a:solidFill>
                  <a:prstClr val="black"/>
                </a:solidFill>
                <a:latin typeface="Arial" panose="020B0604020202020204" pitchFamily="34" charset="0"/>
                <a:cs typeface="Arial" panose="020B0604020202020204" pitchFamily="34" charset="0"/>
              </a:rPr>
              <a:t>The demand for improved clinical treatment quality and efficacy was a driving driver for the introduction of  AI in medical imaging.</a:t>
            </a:r>
          </a:p>
        </p:txBody>
      </p:sp>
      <p:sp>
        <p:nvSpPr>
          <p:cNvPr id="38" name="TextBox 37"/>
          <p:cNvSpPr txBox="1"/>
          <p:nvPr/>
        </p:nvSpPr>
        <p:spPr>
          <a:xfrm>
            <a:off x="81280" y="4866793"/>
            <a:ext cx="3891280" cy="969496"/>
          </a:xfrm>
          <a:prstGeom prst="rect">
            <a:avLst/>
          </a:prstGeom>
          <a:solidFill>
            <a:schemeClr val="bg1"/>
          </a:solidFill>
          <a:ln w="19050">
            <a:solidFill>
              <a:schemeClr val="tx1"/>
            </a:solidFill>
          </a:ln>
        </p:spPr>
        <p:txBody>
          <a:bodyPr wrap="square" rtlCol="0">
            <a:spAutoFit/>
          </a:bodyPr>
          <a:lstStyle/>
          <a:p>
            <a:r>
              <a:rPr lang="en-IN" sz="1100" dirty="0">
                <a:ln w="3175">
                  <a:noFill/>
                </a:ln>
                <a:solidFill>
                  <a:prstClr val="black"/>
                </a:solidFill>
                <a:latin typeface="Arial" panose="020B0604020202020204" pitchFamily="34" charset="0"/>
                <a:cs typeface="Arial" panose="020B0604020202020204" pitchFamily="34" charset="0"/>
              </a:rPr>
              <a:t>Secondary Data Analysis was done to define the ROI for a case of buying Medical Imaging AI &amp; to address the Facilitating &amp; Hindering Factors in the Implementation of AI applications in Radiology</a:t>
            </a:r>
            <a:r>
              <a:rPr lang="en-IN" sz="1200" dirty="0">
                <a:ln w="3175">
                  <a:noFill/>
                </a:ln>
                <a:solidFill>
                  <a:prstClr val="black"/>
                </a:solidFill>
                <a:latin typeface="Arial" panose="020B0604020202020204" pitchFamily="34" charset="0"/>
                <a:cs typeface="Arial" panose="020B0604020202020204" pitchFamily="34" charset="0"/>
              </a:rPr>
              <a:t>.</a:t>
            </a:r>
          </a:p>
          <a:p>
            <a:endParaRPr lang="en-IN" sz="1200" dirty="0">
              <a:ln w="3175">
                <a:noFill/>
              </a:ln>
              <a:solidFill>
                <a:prstClr val="black"/>
              </a:solidFill>
              <a:latin typeface="Times New Roman" panose="02020603050405020304" pitchFamily="18" charset="0"/>
              <a:cs typeface="Times New Roman" panose="02020603050405020304" pitchFamily="18" charset="0"/>
            </a:endParaRPr>
          </a:p>
        </p:txBody>
      </p:sp>
      <p:graphicFrame>
        <p:nvGraphicFramePr>
          <p:cNvPr id="40" name="Table 39"/>
          <p:cNvGraphicFramePr>
            <a:graphicFrameLocks noGrp="1"/>
          </p:cNvGraphicFramePr>
          <p:nvPr>
            <p:extLst>
              <p:ext uri="{D42A27DB-BD31-4B8C-83A1-F6EECF244321}">
                <p14:modId xmlns:p14="http://schemas.microsoft.com/office/powerpoint/2010/main" val="2945127260"/>
              </p:ext>
            </p:extLst>
          </p:nvPr>
        </p:nvGraphicFramePr>
        <p:xfrm>
          <a:off x="81280" y="5647252"/>
          <a:ext cx="3891280" cy="1136106"/>
        </p:xfrm>
        <a:graphic>
          <a:graphicData uri="http://schemas.openxmlformats.org/drawingml/2006/table">
            <a:tbl>
              <a:tblPr firstRow="1" bandRow="1">
                <a:tableStyleId>{5C22544A-7EE6-4342-B048-85BDC9FD1C3A}</a:tableStyleId>
              </a:tblPr>
              <a:tblGrid>
                <a:gridCol w="1604520">
                  <a:extLst>
                    <a:ext uri="{9D8B030D-6E8A-4147-A177-3AD203B41FA5}">
                      <a16:colId xmlns:a16="http://schemas.microsoft.com/office/drawing/2014/main" val="20000"/>
                    </a:ext>
                  </a:extLst>
                </a:gridCol>
                <a:gridCol w="2286760">
                  <a:extLst>
                    <a:ext uri="{9D8B030D-6E8A-4147-A177-3AD203B41FA5}">
                      <a16:colId xmlns:a16="http://schemas.microsoft.com/office/drawing/2014/main" val="20001"/>
                    </a:ext>
                  </a:extLst>
                </a:gridCol>
              </a:tblGrid>
              <a:tr h="369933">
                <a:tc>
                  <a:txBody>
                    <a:bodyPr/>
                    <a:lstStyle/>
                    <a:p>
                      <a:pPr algn="ctr">
                        <a:lnSpc>
                          <a:spcPct val="200000"/>
                        </a:lnSpc>
                      </a:pPr>
                      <a:r>
                        <a:rPr lang="en-IN" sz="1000" dirty="0">
                          <a:solidFill>
                            <a:schemeClr val="tx1"/>
                          </a:solidFill>
                          <a:latin typeface="Castellar" panose="020A0402060406010301" pitchFamily="18" charset="0"/>
                        </a:rPr>
                        <a:t>Sources</a:t>
                      </a:r>
                      <a:r>
                        <a:rPr lang="en-IN" sz="1000" baseline="0" dirty="0">
                          <a:solidFill>
                            <a:schemeClr val="tx1"/>
                          </a:solidFill>
                          <a:latin typeface="Castellar" panose="020A0402060406010301" pitchFamily="18" charset="0"/>
                        </a:rPr>
                        <a:t> of Data </a:t>
                      </a:r>
                      <a:endParaRPr lang="en-IN" sz="1000" dirty="0">
                        <a:solidFill>
                          <a:schemeClr val="tx1"/>
                        </a:solidFill>
                        <a:latin typeface="Castellar" panose="020A0402060406010301"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1200" b="0" dirty="0">
                          <a:solidFill>
                            <a:schemeClr val="tx1"/>
                          </a:solidFill>
                          <a:latin typeface="Times New Roman" panose="02020603050405020304" pitchFamily="18" charset="0"/>
                          <a:cs typeface="Times New Roman" panose="02020603050405020304" pitchFamily="18" charset="0"/>
                        </a:rPr>
                        <a:t>Secondary Data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0"/>
                  </a:ext>
                </a:extLst>
              </a:tr>
              <a:tr h="369933">
                <a:tc>
                  <a:txBody>
                    <a:bodyPr/>
                    <a:lstStyle/>
                    <a:p>
                      <a:pPr algn="ctr">
                        <a:lnSpc>
                          <a:spcPct val="200000"/>
                        </a:lnSpc>
                      </a:pPr>
                      <a:r>
                        <a:rPr lang="en-IN" sz="1000" b="1" dirty="0">
                          <a:solidFill>
                            <a:schemeClr val="tx1"/>
                          </a:solidFill>
                          <a:latin typeface="Castellar" panose="020A0402060406010301" pitchFamily="18" charset="0"/>
                        </a:rPr>
                        <a:t>Study Design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1200" dirty="0">
                          <a:solidFill>
                            <a:schemeClr val="tx1"/>
                          </a:solidFill>
                          <a:latin typeface="Times New Roman" panose="02020603050405020304" pitchFamily="18" charset="0"/>
                          <a:cs typeface="Times New Roman" panose="02020603050405020304" pitchFamily="18" charset="0"/>
                        </a:rPr>
                        <a:t>Descriptive Study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r h="369933">
                <a:tc>
                  <a:txBody>
                    <a:bodyPr/>
                    <a:lstStyle/>
                    <a:p>
                      <a:pPr algn="ctr">
                        <a:lnSpc>
                          <a:spcPct val="200000"/>
                        </a:lnSpc>
                      </a:pPr>
                      <a:r>
                        <a:rPr lang="en-IN" sz="1000" b="1" dirty="0">
                          <a:solidFill>
                            <a:schemeClr val="tx1"/>
                          </a:solidFill>
                          <a:latin typeface="Castellar" panose="020A0402060406010301" pitchFamily="18" charset="0"/>
                        </a:rPr>
                        <a:t>Data Analysis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IN" sz="1000" dirty="0">
                          <a:solidFill>
                            <a:schemeClr val="tx1"/>
                          </a:solidFill>
                          <a:latin typeface="Times New Roman" panose="02020603050405020304" pitchFamily="18" charset="0"/>
                          <a:cs typeface="Times New Roman" panose="02020603050405020304" pitchFamily="18" charset="0"/>
                        </a:rPr>
                        <a:t>The data</a:t>
                      </a:r>
                      <a:r>
                        <a:rPr lang="en-IN" sz="1000" baseline="0" dirty="0">
                          <a:solidFill>
                            <a:schemeClr val="tx1"/>
                          </a:solidFill>
                          <a:latin typeface="Times New Roman" panose="02020603050405020304" pitchFamily="18" charset="0"/>
                          <a:cs typeface="Times New Roman" panose="02020603050405020304" pitchFamily="18" charset="0"/>
                        </a:rPr>
                        <a:t> was complied, tabulated &amp; analysed in Ms-Excel.</a:t>
                      </a:r>
                      <a:endParaRPr lang="en-IN" sz="1000" dirty="0">
                        <a:solidFill>
                          <a:schemeClr val="tx1"/>
                        </a:solidFill>
                        <a:latin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0002"/>
                  </a:ext>
                </a:extLst>
              </a:tr>
            </a:tbl>
          </a:graphicData>
        </a:graphic>
      </p:graphicFrame>
      <p:sp>
        <p:nvSpPr>
          <p:cNvPr id="4" name="TextBox 3"/>
          <p:cNvSpPr txBox="1"/>
          <p:nvPr/>
        </p:nvSpPr>
        <p:spPr>
          <a:xfrm>
            <a:off x="81280" y="3532834"/>
            <a:ext cx="3891280" cy="1015663"/>
          </a:xfrm>
          <a:prstGeom prst="rect">
            <a:avLst/>
          </a:prstGeom>
          <a:solidFill>
            <a:schemeClr val="bg1"/>
          </a:solidFill>
          <a:ln w="19050">
            <a:solidFill>
              <a:schemeClr val="tx1"/>
            </a:solidFill>
          </a:ln>
        </p:spPr>
        <p:txBody>
          <a:bodyPr wrap="square" rtlCol="0">
            <a:spAutoFit/>
          </a:bodyPr>
          <a:lstStyle/>
          <a:p>
            <a:r>
              <a:rPr lang="en-US" sz="1000" dirty="0">
                <a:solidFill>
                  <a:prstClr val="black"/>
                </a:solidFill>
                <a:latin typeface="Arial" panose="020B0604020202020204" pitchFamily="34" charset="0"/>
                <a:cs typeface="Arial" panose="020B0604020202020204" pitchFamily="34" charset="0"/>
              </a:rPr>
              <a:t>The goal is to determine the Return on Investment in terms of monetary, efficiency, and quality gain while purchasing medical imaging AI. Furthermore, The Biggest Hospital in North India will identify impediments and facilitators to the implementation of artificial intelligence (AI) technology in clinical radiology for reporting Chest X-rays. </a:t>
            </a:r>
          </a:p>
        </p:txBody>
      </p:sp>
      <p:graphicFrame>
        <p:nvGraphicFramePr>
          <p:cNvPr id="6" name="Table 5"/>
          <p:cNvGraphicFramePr>
            <a:graphicFrameLocks noGrp="1"/>
          </p:cNvGraphicFramePr>
          <p:nvPr/>
        </p:nvGraphicFramePr>
        <p:xfrm>
          <a:off x="4152460" y="4548496"/>
          <a:ext cx="3872744" cy="2238383"/>
        </p:xfrm>
        <a:graphic>
          <a:graphicData uri="http://schemas.openxmlformats.org/drawingml/2006/table">
            <a:tbl>
              <a:tblPr/>
              <a:tblGrid>
                <a:gridCol w="1010875">
                  <a:extLst>
                    <a:ext uri="{9D8B030D-6E8A-4147-A177-3AD203B41FA5}">
                      <a16:colId xmlns:a16="http://schemas.microsoft.com/office/drawing/2014/main" val="20000"/>
                    </a:ext>
                  </a:extLst>
                </a:gridCol>
                <a:gridCol w="1010875">
                  <a:extLst>
                    <a:ext uri="{9D8B030D-6E8A-4147-A177-3AD203B41FA5}">
                      <a16:colId xmlns:a16="http://schemas.microsoft.com/office/drawing/2014/main" val="20001"/>
                    </a:ext>
                  </a:extLst>
                </a:gridCol>
                <a:gridCol w="1010875">
                  <a:extLst>
                    <a:ext uri="{9D8B030D-6E8A-4147-A177-3AD203B41FA5}">
                      <a16:colId xmlns:a16="http://schemas.microsoft.com/office/drawing/2014/main" val="20002"/>
                    </a:ext>
                  </a:extLst>
                </a:gridCol>
                <a:gridCol w="840119">
                  <a:extLst>
                    <a:ext uri="{9D8B030D-6E8A-4147-A177-3AD203B41FA5}">
                      <a16:colId xmlns:a16="http://schemas.microsoft.com/office/drawing/2014/main" val="20003"/>
                    </a:ext>
                  </a:extLst>
                </a:gridCol>
              </a:tblGrid>
              <a:tr h="319721">
                <a:tc rowSpan="7">
                  <a:txBody>
                    <a:bodyPr/>
                    <a:lstStyle/>
                    <a:p>
                      <a:pPr algn="l" fontAlgn="ctr"/>
                      <a:r>
                        <a:rPr lang="en-IN" sz="1000" b="1" i="0" u="sng" strike="noStrike" dirty="0">
                          <a:solidFill>
                            <a:srgbClr val="000000"/>
                          </a:solidFill>
                          <a:effectLst/>
                          <a:latin typeface="Castellar" panose="020A0402060406010301" pitchFamily="18" charset="0"/>
                        </a:rPr>
                        <a:t>AI ALGORITHM</a:t>
                      </a:r>
                      <a:r>
                        <a:rPr lang="en-IN" sz="1000" b="1" i="0" u="none" strike="noStrike" dirty="0">
                          <a:solidFill>
                            <a:srgbClr val="000000"/>
                          </a:solidFill>
                          <a:effectLst/>
                          <a:latin typeface="Bahnschrift" panose="020B0502040204020203" pitchFamily="34" charset="0"/>
                        </a:rPr>
                        <a:t>                                   - Insight CXR by LUNIT                  - Chest Eye CAD by OXIPIT                                         -  </a:t>
                      </a:r>
                      <a:r>
                        <a:rPr lang="en-IN" sz="1000" b="1" i="0" u="none" strike="noStrike" dirty="0" err="1">
                          <a:solidFill>
                            <a:srgbClr val="000000"/>
                          </a:solidFill>
                          <a:effectLst/>
                          <a:latin typeface="Bahnschrift" panose="020B0502040204020203" pitchFamily="34" charset="0"/>
                        </a:rPr>
                        <a:t>qxr</a:t>
                      </a:r>
                      <a:r>
                        <a:rPr lang="en-IN" sz="1000" b="1" i="0" u="none" strike="noStrike" dirty="0">
                          <a:solidFill>
                            <a:srgbClr val="000000"/>
                          </a:solidFill>
                          <a:effectLst/>
                          <a:latin typeface="Bahnschrift" panose="020B0502040204020203" pitchFamily="34" charset="0"/>
                        </a:rPr>
                        <a:t> v3.0 by Qure.ai        </a:t>
                      </a:r>
                    </a:p>
                  </a:txBody>
                  <a:tcPr marL="6350" marR="6350" marT="6350" marB="0" anchor="ctr">
                    <a:lnL w="19050" cap="flat" cmpd="sng" algn="ctr">
                      <a:solidFill>
                        <a:srgbClr val="CC000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CC0000"/>
                      </a:solidFill>
                      <a:prstDash val="solid"/>
                      <a:round/>
                      <a:headEnd type="none" w="med" len="med"/>
                      <a:tailEnd type="none" w="med" len="med"/>
                    </a:lnT>
                    <a:lnB w="19050" cap="flat" cmpd="sng" algn="ctr">
                      <a:solidFill>
                        <a:srgbClr val="CC0000"/>
                      </a:solidFill>
                      <a:prstDash val="solid"/>
                      <a:round/>
                      <a:headEnd type="none" w="med" len="med"/>
                      <a:tailEnd type="none" w="med" len="med"/>
                    </a:lnB>
                    <a:solidFill>
                      <a:srgbClr val="FFFFFF"/>
                    </a:solidFill>
                  </a:tcPr>
                </a:tc>
                <a:tc>
                  <a:txBody>
                    <a:bodyPr/>
                    <a:lstStyle/>
                    <a:p>
                      <a:pPr algn="ctr" fontAlgn="ctr"/>
                      <a:r>
                        <a:rPr lang="en-IN" sz="1000" b="1" i="0" u="none" strike="noStrike">
                          <a:solidFill>
                            <a:srgbClr val="000000"/>
                          </a:solidFill>
                          <a:effectLst/>
                          <a:latin typeface="Arial Black" panose="020B0A04020102020204" pitchFamily="34" charset="0"/>
                        </a:rPr>
                        <a:t>MONETORY GAIN </a:t>
                      </a:r>
                    </a:p>
                  </a:txBody>
                  <a:tcPr marL="6350" marR="6350" marT="635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CC0000"/>
                      </a:solidFill>
                      <a:prstDash val="solid"/>
                      <a:round/>
                      <a:headEnd type="none" w="med" len="med"/>
                      <a:tailEnd type="none" w="med" len="med"/>
                    </a:lnT>
                    <a:lnB w="19050" cap="flat" cmpd="sng" algn="ctr">
                      <a:solidFill>
                        <a:srgbClr val="0070C0"/>
                      </a:solidFill>
                      <a:prstDash val="solid"/>
                      <a:round/>
                      <a:headEnd type="none" w="med" len="med"/>
                      <a:tailEnd type="none" w="med" len="med"/>
                    </a:lnB>
                    <a:solidFill>
                      <a:srgbClr val="FFFFFF"/>
                    </a:solidFill>
                  </a:tcPr>
                </a:tc>
                <a:tc>
                  <a:txBody>
                    <a:bodyPr/>
                    <a:lstStyle/>
                    <a:p>
                      <a:pPr algn="ctr" fontAlgn="ctr"/>
                      <a:r>
                        <a:rPr lang="en-IN" sz="1000" b="1" i="0" u="none" strike="noStrike" dirty="0">
                          <a:solidFill>
                            <a:srgbClr val="000000"/>
                          </a:solidFill>
                          <a:effectLst/>
                          <a:latin typeface="Arial Black" panose="020B0A04020102020204" pitchFamily="34" charset="0"/>
                        </a:rPr>
                        <a:t>EFFICIENCY GAIN</a:t>
                      </a:r>
                    </a:p>
                  </a:txBody>
                  <a:tcPr marL="6350" marR="6350" marT="6350" marB="0" anchor="ctr">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CC0000"/>
                      </a:solidFill>
                      <a:prstDash val="solid"/>
                      <a:round/>
                      <a:headEnd type="none" w="med" len="med"/>
                      <a:tailEnd type="none" w="med" len="med"/>
                    </a:lnT>
                    <a:lnB w="19050" cap="flat" cmpd="sng" algn="ctr">
                      <a:solidFill>
                        <a:srgbClr val="0070C0"/>
                      </a:solidFill>
                      <a:prstDash val="solid"/>
                      <a:round/>
                      <a:headEnd type="none" w="med" len="med"/>
                      <a:tailEnd type="none" w="med" len="med"/>
                    </a:lnB>
                    <a:solidFill>
                      <a:srgbClr val="FFFFFF"/>
                    </a:solidFill>
                  </a:tcPr>
                </a:tc>
                <a:tc>
                  <a:txBody>
                    <a:bodyPr/>
                    <a:lstStyle/>
                    <a:p>
                      <a:pPr algn="ctr" fontAlgn="ctr"/>
                      <a:r>
                        <a:rPr lang="en-IN" sz="1000" b="1" i="0" u="none" strike="noStrike">
                          <a:solidFill>
                            <a:srgbClr val="000000"/>
                          </a:solidFill>
                          <a:effectLst/>
                          <a:latin typeface="Arial Black" panose="020B0A04020102020204" pitchFamily="34" charset="0"/>
                        </a:rPr>
                        <a:t>QUALITY GAIN </a:t>
                      </a:r>
                    </a:p>
                  </a:txBody>
                  <a:tcPr marL="6350" marR="6350" marT="6350" marB="0" anchor="ctr">
                    <a:lnL w="19050" cap="flat" cmpd="sng" algn="ctr">
                      <a:solidFill>
                        <a:srgbClr val="0070C0"/>
                      </a:solidFill>
                      <a:prstDash val="solid"/>
                      <a:round/>
                      <a:headEnd type="none" w="med" len="med"/>
                      <a:tailEnd type="none" w="med" len="med"/>
                    </a:lnL>
                    <a:lnR>
                      <a:noFill/>
                    </a:lnR>
                    <a:lnT w="19050" cap="flat" cmpd="sng" algn="ctr">
                      <a:solidFill>
                        <a:srgbClr val="CC0000"/>
                      </a:solidFill>
                      <a:prstDash val="solid"/>
                      <a:round/>
                      <a:headEnd type="none" w="med" len="med"/>
                      <a:tailEnd type="none" w="med" len="med"/>
                    </a:lnT>
                    <a:lnB w="19050" cap="flat" cmpd="sng" algn="ctr">
                      <a:solidFill>
                        <a:srgbClr val="0070C0"/>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632914">
                <a:tc vMerge="1">
                  <a:txBody>
                    <a:bodyPr/>
                    <a:lstStyle/>
                    <a:p>
                      <a:endParaRPr lang="en-IN"/>
                    </a:p>
                  </a:txBody>
                  <a:tcPr/>
                </a:tc>
                <a:tc rowSpan="6">
                  <a:txBody>
                    <a:bodyPr/>
                    <a:lstStyle/>
                    <a:p>
                      <a:pPr algn="l" fontAlgn="t"/>
                      <a:r>
                        <a:rPr lang="en-US" sz="1000" b="0" i="0" u="none" strike="noStrike">
                          <a:solidFill>
                            <a:srgbClr val="000000"/>
                          </a:solidFill>
                          <a:effectLst/>
                          <a:latin typeface="Arial" panose="020B0604020202020204" pitchFamily="34" charset="0"/>
                        </a:rPr>
                        <a:t>~No. of Radiologists reporting CXR'S have been reduced                                                                                            (Headcount of the radiologists reduced from 6 to 3 in no.)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w="19050" cap="flat" cmpd="sng" algn="ctr">
                      <a:solidFill>
                        <a:srgbClr val="CC0000"/>
                      </a:solidFill>
                      <a:prstDash val="solid"/>
                      <a:round/>
                      <a:headEnd type="none" w="med" len="med"/>
                      <a:tailEnd type="none" w="med" len="med"/>
                    </a:lnB>
                    <a:solidFill>
                      <a:srgbClr val="E7E6E6"/>
                    </a:solidFill>
                  </a:tcPr>
                </a:tc>
                <a:tc>
                  <a:txBody>
                    <a:bodyPr/>
                    <a:lstStyle/>
                    <a:p>
                      <a:pPr algn="l" fontAlgn="t"/>
                      <a:r>
                        <a:rPr lang="en-IN" sz="1000" b="0" i="0" u="none" strike="noStrike">
                          <a:solidFill>
                            <a:srgbClr val="000000"/>
                          </a:solidFill>
                          <a:effectLst/>
                          <a:latin typeface="Arial" panose="020B0604020202020204" pitchFamily="34" charset="0"/>
                        </a:rPr>
                        <a:t>~AI autoreports normal scans &amp; Radiologist reports abnormal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w="19050" cap="flat" cmpd="sng" algn="ctr">
                      <a:solidFill>
                        <a:srgbClr val="0070C0"/>
                      </a:solidFill>
                      <a:prstDash val="solid"/>
                      <a:round/>
                      <a:headEnd type="none" w="med" len="med"/>
                      <a:tailEnd type="none" w="med" len="med"/>
                    </a:lnT>
                    <a:lnB>
                      <a:noFill/>
                    </a:lnB>
                    <a:solidFill>
                      <a:srgbClr val="E7E6E6"/>
                    </a:solidFill>
                  </a:tcPr>
                </a:tc>
                <a:tc>
                  <a:txBody>
                    <a:bodyPr/>
                    <a:lstStyle/>
                    <a:p>
                      <a:pPr algn="l" fontAlgn="t"/>
                      <a:r>
                        <a:rPr lang="en-US" sz="1000" b="0" i="0" u="none" strike="noStrike" dirty="0">
                          <a:solidFill>
                            <a:srgbClr val="000000"/>
                          </a:solidFill>
                          <a:effectLst/>
                          <a:latin typeface="Bahnschrift" panose="020B0502040204020203" pitchFamily="34" charset="0"/>
                        </a:rPr>
                        <a:t>~AI helps detects what human misses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CC0000"/>
                      </a:solidFill>
                      <a:prstDash val="solid"/>
                      <a:round/>
                      <a:headEnd type="none" w="med" len="med"/>
                      <a:tailEnd type="none" w="med" len="med"/>
                    </a:lnR>
                    <a:lnT w="19050" cap="flat" cmpd="sng" algn="ctr">
                      <a:solidFill>
                        <a:srgbClr val="0070C0"/>
                      </a:solidFill>
                      <a:prstDash val="solid"/>
                      <a:round/>
                      <a:headEnd type="none" w="med" len="med"/>
                      <a:tailEnd type="none" w="med" len="med"/>
                    </a:lnT>
                    <a:lnB>
                      <a:noFill/>
                    </a:lnB>
                    <a:solidFill>
                      <a:srgbClr val="E7E6E6"/>
                    </a:solidFill>
                  </a:tcPr>
                </a:tc>
                <a:extLst>
                  <a:ext uri="{0D108BD9-81ED-4DB2-BD59-A6C34878D82A}">
                    <a16:rowId xmlns:a16="http://schemas.microsoft.com/office/drawing/2014/main" val="10001"/>
                  </a:ext>
                </a:extLst>
              </a:tr>
              <a:tr h="319721">
                <a:tc vMerge="1">
                  <a:txBody>
                    <a:bodyPr/>
                    <a:lstStyle/>
                    <a:p>
                      <a:endParaRPr lang="en-IN"/>
                    </a:p>
                  </a:txBody>
                  <a:tcPr/>
                </a:tc>
                <a:tc vMerge="1">
                  <a:txBody>
                    <a:bodyPr/>
                    <a:lstStyle/>
                    <a:p>
                      <a:endParaRPr lang="en-IN"/>
                    </a:p>
                  </a:txBody>
                  <a:tcPr/>
                </a:tc>
                <a:tc>
                  <a:txBody>
                    <a:bodyPr/>
                    <a:lstStyle/>
                    <a:p>
                      <a:pPr algn="l" fontAlgn="t"/>
                      <a:r>
                        <a:rPr lang="en-IN" sz="1000" b="0" i="0" u="none" strike="noStrike">
                          <a:solidFill>
                            <a:srgbClr val="000000"/>
                          </a:solidFill>
                          <a:effectLst/>
                          <a:latin typeface="Arial" panose="020B0604020202020204" pitchFamily="34" charset="0"/>
                        </a:rPr>
                        <a:t>~Increased no. of scans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a:noFill/>
                    </a:lnB>
                    <a:solidFill>
                      <a:srgbClr val="E7E6E6"/>
                    </a:solidFill>
                  </a:tcPr>
                </a:tc>
                <a:tc rowSpan="5">
                  <a:txBody>
                    <a:bodyPr/>
                    <a:lstStyle/>
                    <a:p>
                      <a:pPr algn="l" fontAlgn="t"/>
                      <a:r>
                        <a:rPr lang="en-IN" sz="1000" b="0" i="0" u="none" strike="noStrike" dirty="0">
                          <a:solidFill>
                            <a:srgbClr val="000000"/>
                          </a:solidFill>
                          <a:effectLst/>
                          <a:latin typeface="Arial" panose="020B0604020202020204" pitchFamily="34" charset="0"/>
                        </a:rPr>
                        <a:t>~Reduces False Negatives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CC0000"/>
                      </a:solidFill>
                      <a:prstDash val="solid"/>
                      <a:round/>
                      <a:headEnd type="none" w="med" len="med"/>
                      <a:tailEnd type="none" w="med" len="med"/>
                    </a:lnR>
                    <a:lnT>
                      <a:noFill/>
                    </a:lnT>
                    <a:lnB w="19050" cap="flat" cmpd="sng" algn="ctr">
                      <a:solidFill>
                        <a:srgbClr val="CC0000"/>
                      </a:solidFill>
                      <a:prstDash val="solid"/>
                      <a:round/>
                      <a:headEnd type="none" w="med" len="med"/>
                      <a:tailEnd type="none" w="med" len="med"/>
                    </a:lnB>
                    <a:solidFill>
                      <a:srgbClr val="E7E6E6"/>
                    </a:solidFill>
                  </a:tcPr>
                </a:tc>
                <a:extLst>
                  <a:ext uri="{0D108BD9-81ED-4DB2-BD59-A6C34878D82A}">
                    <a16:rowId xmlns:a16="http://schemas.microsoft.com/office/drawing/2014/main" val="10002"/>
                  </a:ext>
                </a:extLst>
              </a:tr>
              <a:tr h="163122">
                <a:tc vMerge="1">
                  <a:txBody>
                    <a:bodyPr/>
                    <a:lstStyle/>
                    <a:p>
                      <a:endParaRPr lang="en-IN"/>
                    </a:p>
                  </a:txBody>
                  <a:tcPr/>
                </a:tc>
                <a:tc vMerge="1">
                  <a:txBody>
                    <a:bodyPr/>
                    <a:lstStyle/>
                    <a:p>
                      <a:endParaRPr lang="en-IN"/>
                    </a:p>
                  </a:txBody>
                  <a:tcPr/>
                </a:tc>
                <a:tc>
                  <a:txBody>
                    <a:bodyPr/>
                    <a:lstStyle/>
                    <a:p>
                      <a:pPr algn="l" fontAlgn="b"/>
                      <a:r>
                        <a:rPr lang="en-IN" sz="1000" b="0" i="0" u="none" strike="noStrike">
                          <a:solidFill>
                            <a:srgbClr val="000000"/>
                          </a:solidFill>
                          <a:effectLst/>
                          <a:latin typeface="Arial" panose="020B0604020202020204" pitchFamily="34" charset="0"/>
                        </a:rPr>
                        <a:t>~Triaging</a:t>
                      </a:r>
                    </a:p>
                  </a:txBody>
                  <a:tcPr marL="6350" marR="6350" marT="6350" marB="0" anchor="b">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a:noFill/>
                    </a:lnB>
                    <a:solidFill>
                      <a:srgbClr val="E7E6E6"/>
                    </a:solidFill>
                  </a:tcPr>
                </a:tc>
                <a:tc vMerge="1">
                  <a:txBody>
                    <a:bodyPr/>
                    <a:lstStyle/>
                    <a:p>
                      <a:endParaRPr lang="en-IN"/>
                    </a:p>
                  </a:txBody>
                  <a:tcPr/>
                </a:tc>
                <a:extLst>
                  <a:ext uri="{0D108BD9-81ED-4DB2-BD59-A6C34878D82A}">
                    <a16:rowId xmlns:a16="http://schemas.microsoft.com/office/drawing/2014/main" val="10003"/>
                  </a:ext>
                </a:extLst>
              </a:tr>
              <a:tr h="319721">
                <a:tc vMerge="1">
                  <a:txBody>
                    <a:bodyPr/>
                    <a:lstStyle/>
                    <a:p>
                      <a:endParaRPr lang="en-IN"/>
                    </a:p>
                  </a:txBody>
                  <a:tcPr/>
                </a:tc>
                <a:tc vMerge="1">
                  <a:txBody>
                    <a:bodyPr/>
                    <a:lstStyle/>
                    <a:p>
                      <a:endParaRPr lang="en-IN"/>
                    </a:p>
                  </a:txBody>
                  <a:tcPr/>
                </a:tc>
                <a:tc>
                  <a:txBody>
                    <a:bodyPr/>
                    <a:lstStyle/>
                    <a:p>
                      <a:pPr algn="l" fontAlgn="t"/>
                      <a:r>
                        <a:rPr lang="en-IN" sz="1000" b="0" i="0" u="none" strike="noStrike">
                          <a:solidFill>
                            <a:srgbClr val="000000"/>
                          </a:solidFill>
                          <a:effectLst/>
                          <a:latin typeface="Arial" panose="020B0604020202020204" pitchFamily="34" charset="0"/>
                        </a:rPr>
                        <a:t>~Case rating by Prioritization </a:t>
                      </a:r>
                    </a:p>
                  </a:txBody>
                  <a:tcPr marL="6350" marR="6350" marT="6350" marB="0">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a:noFill/>
                    </a:lnB>
                    <a:solidFill>
                      <a:srgbClr val="E7E6E6"/>
                    </a:solidFill>
                  </a:tcPr>
                </a:tc>
                <a:tc vMerge="1">
                  <a:txBody>
                    <a:bodyPr/>
                    <a:lstStyle/>
                    <a:p>
                      <a:endParaRPr lang="en-IN"/>
                    </a:p>
                  </a:txBody>
                  <a:tcPr/>
                </a:tc>
                <a:extLst>
                  <a:ext uri="{0D108BD9-81ED-4DB2-BD59-A6C34878D82A}">
                    <a16:rowId xmlns:a16="http://schemas.microsoft.com/office/drawing/2014/main" val="10004"/>
                  </a:ext>
                </a:extLst>
              </a:tr>
              <a:tr h="319721">
                <a:tc vMerge="1">
                  <a:txBody>
                    <a:bodyPr/>
                    <a:lstStyle/>
                    <a:p>
                      <a:endParaRPr lang="en-IN"/>
                    </a:p>
                  </a:txBody>
                  <a:tcPr/>
                </a:tc>
                <a:tc vMerge="1">
                  <a:txBody>
                    <a:bodyPr/>
                    <a:lstStyle/>
                    <a:p>
                      <a:endParaRPr lang="en-IN"/>
                    </a:p>
                  </a:txBody>
                  <a:tcPr/>
                </a:tc>
                <a:tc>
                  <a:txBody>
                    <a:bodyPr/>
                    <a:lstStyle/>
                    <a:p>
                      <a:pPr algn="l" fontAlgn="b"/>
                      <a:r>
                        <a:rPr lang="en-IN" sz="1000" b="0" i="0" u="none" strike="noStrike">
                          <a:solidFill>
                            <a:srgbClr val="000000"/>
                          </a:solidFill>
                          <a:effectLst/>
                          <a:latin typeface="Arial" panose="020B0604020202020204" pitchFamily="34" charset="0"/>
                        </a:rPr>
                        <a:t>~Work list Prioritization </a:t>
                      </a:r>
                    </a:p>
                  </a:txBody>
                  <a:tcPr marL="6350" marR="6350" marT="6350" marB="0" anchor="b">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a:noFill/>
                    </a:lnB>
                    <a:solidFill>
                      <a:srgbClr val="E7E6E6"/>
                    </a:solidFill>
                  </a:tcPr>
                </a:tc>
                <a:tc vMerge="1">
                  <a:txBody>
                    <a:bodyPr/>
                    <a:lstStyle/>
                    <a:p>
                      <a:endParaRPr lang="en-IN"/>
                    </a:p>
                  </a:txBody>
                  <a:tcPr/>
                </a:tc>
                <a:extLst>
                  <a:ext uri="{0D108BD9-81ED-4DB2-BD59-A6C34878D82A}">
                    <a16:rowId xmlns:a16="http://schemas.microsoft.com/office/drawing/2014/main" val="10005"/>
                  </a:ext>
                </a:extLst>
              </a:tr>
              <a:tr h="163463">
                <a:tc vMerge="1">
                  <a:txBody>
                    <a:bodyPr/>
                    <a:lstStyle/>
                    <a:p>
                      <a:endParaRPr lang="en-IN"/>
                    </a:p>
                  </a:txBody>
                  <a:tcPr/>
                </a:tc>
                <a:tc vMerge="1">
                  <a:txBody>
                    <a:bodyPr/>
                    <a:lstStyle/>
                    <a:p>
                      <a:endParaRPr lang="en-IN"/>
                    </a:p>
                  </a:txBody>
                  <a:tcPr/>
                </a:tc>
                <a:tc>
                  <a:txBody>
                    <a:bodyPr/>
                    <a:lstStyle/>
                    <a:p>
                      <a:pPr algn="l" fontAlgn="b"/>
                      <a:r>
                        <a:rPr lang="en-IN" sz="1000" b="0" i="0" u="none" strike="noStrike" dirty="0">
                          <a:solidFill>
                            <a:srgbClr val="000000"/>
                          </a:solidFill>
                          <a:effectLst/>
                          <a:latin typeface="Arial" panose="020B0604020202020204" pitchFamily="34" charset="0"/>
                        </a:rPr>
                        <a:t>~</a:t>
                      </a:r>
                      <a:r>
                        <a:rPr lang="en-IN" sz="1000" b="0" i="0" u="none" strike="noStrike" dirty="0" err="1">
                          <a:solidFill>
                            <a:srgbClr val="000000"/>
                          </a:solidFill>
                          <a:effectLst/>
                          <a:latin typeface="Arial" panose="020B0604020202020204" pitchFamily="34" charset="0"/>
                        </a:rPr>
                        <a:t>Autoreporting</a:t>
                      </a:r>
                      <a:r>
                        <a:rPr lang="en-IN" sz="1000" b="0" i="0" u="none" strike="noStrike" dirty="0">
                          <a:solidFill>
                            <a:srgbClr val="000000"/>
                          </a:solidFill>
                          <a:effectLst/>
                          <a:latin typeface="Arial" panose="020B0604020202020204" pitchFamily="34" charset="0"/>
                        </a:rPr>
                        <a:t> </a:t>
                      </a:r>
                    </a:p>
                  </a:txBody>
                  <a:tcPr marL="6350" marR="6350" marT="6350" marB="0" anchor="b">
                    <a:lnL w="19050" cap="flat" cmpd="sng" algn="ctr">
                      <a:solidFill>
                        <a:srgbClr val="0070C0"/>
                      </a:solidFill>
                      <a:prstDash val="solid"/>
                      <a:round/>
                      <a:headEnd type="none" w="med" len="med"/>
                      <a:tailEnd type="none" w="med" len="med"/>
                    </a:lnL>
                    <a:lnR w="19050" cap="flat" cmpd="sng" algn="ctr">
                      <a:solidFill>
                        <a:srgbClr val="0070C0"/>
                      </a:solidFill>
                      <a:prstDash val="solid"/>
                      <a:round/>
                      <a:headEnd type="none" w="med" len="med"/>
                      <a:tailEnd type="none" w="med" len="med"/>
                    </a:lnR>
                    <a:lnT>
                      <a:noFill/>
                    </a:lnT>
                    <a:lnB w="19050" cap="flat" cmpd="sng" algn="ctr">
                      <a:solidFill>
                        <a:srgbClr val="CC0000"/>
                      </a:solidFill>
                      <a:prstDash val="solid"/>
                      <a:round/>
                      <a:headEnd type="none" w="med" len="med"/>
                      <a:tailEnd type="none" w="med" len="med"/>
                    </a:lnB>
                    <a:solidFill>
                      <a:srgbClr val="E7E6E6"/>
                    </a:solidFill>
                  </a:tcPr>
                </a:tc>
                <a:tc vMerge="1">
                  <a:txBody>
                    <a:bodyPr/>
                    <a:lstStyle/>
                    <a:p>
                      <a:endParaRPr lang="en-IN"/>
                    </a:p>
                  </a:txBody>
                  <a:tcPr/>
                </a:tc>
                <a:extLst>
                  <a:ext uri="{0D108BD9-81ED-4DB2-BD59-A6C34878D82A}">
                    <a16:rowId xmlns:a16="http://schemas.microsoft.com/office/drawing/2014/main" val="10006"/>
                  </a:ext>
                </a:extLst>
              </a:tr>
            </a:tbl>
          </a:graphicData>
        </a:graphic>
      </p:graphicFrame>
      <p:cxnSp>
        <p:nvCxnSpPr>
          <p:cNvPr id="9" name="Straight Connector 8"/>
          <p:cNvCxnSpPr/>
          <p:nvPr/>
        </p:nvCxnSpPr>
        <p:spPr>
          <a:xfrm flipV="1">
            <a:off x="8025204" y="4548497"/>
            <a:ext cx="0" cy="2946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8025204" y="4548497"/>
            <a:ext cx="0" cy="294678"/>
          </a:xfrm>
          <a:prstGeom prst="line">
            <a:avLst/>
          </a:prstGeom>
          <a:ln w="19050">
            <a:solidFill>
              <a:srgbClr val="D019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8217048" y="1207021"/>
            <a:ext cx="3893672" cy="3354765"/>
          </a:xfrm>
          <a:prstGeom prst="rect">
            <a:avLst/>
          </a:prstGeom>
          <a:solidFill>
            <a:schemeClr val="bg1"/>
          </a:solidFill>
          <a:ln w="19050">
            <a:solidFill>
              <a:schemeClr val="tx1"/>
            </a:solidFill>
          </a:ln>
        </p:spPr>
        <p:txBody>
          <a:bodyPr wrap="square" rtlCol="0">
            <a:spAutoFit/>
          </a:bodyPr>
          <a:lstStyle/>
          <a:p>
            <a:pPr algn="ctr"/>
            <a:r>
              <a:rPr lang="en-IN" sz="1200" b="1" dirty="0">
                <a:solidFill>
                  <a:srgbClr val="0070C0"/>
                </a:solidFill>
                <a:latin typeface="Arial" panose="020B0604020202020204" pitchFamily="34" charset="0"/>
                <a:cs typeface="Arial" panose="020B0604020202020204" pitchFamily="34" charset="0"/>
              </a:rPr>
              <a:t>Biggest challenge in AI adoption</a:t>
            </a:r>
          </a:p>
          <a:p>
            <a:r>
              <a:rPr lang="en-IN" sz="950" dirty="0">
                <a:solidFill>
                  <a:prstClr val="black"/>
                </a:solidFill>
                <a:latin typeface="Arial" panose="020B0604020202020204" pitchFamily="34" charset="0"/>
                <a:cs typeface="Arial" panose="020B0604020202020204" pitchFamily="34" charset="0"/>
              </a:rPr>
              <a:t>The lack of instances of return on investment is the biggest impediment to AI adoption in clinical practise. Healthcare providers must be able to justify spending money on an AI solution. It's also a prerequisite for obtaining any unique patient-assistance gadget. </a:t>
            </a:r>
          </a:p>
          <a:p>
            <a:pPr marL="171450" indent="-171450">
              <a:buFont typeface="Arial" panose="020B0604020202020204" pitchFamily="34" charset="0"/>
              <a:buChar char="•"/>
            </a:pPr>
            <a:r>
              <a:rPr lang="en-IN" sz="950" dirty="0">
                <a:solidFill>
                  <a:prstClr val="black"/>
                </a:solidFill>
                <a:latin typeface="Arial" panose="020B0604020202020204" pitchFamily="34" charset="0"/>
                <a:cs typeface="Arial" panose="020B0604020202020204" pitchFamily="34" charset="0"/>
              </a:rPr>
              <a:t>Another obstacle for establishing clinical value with AI is the actual technical implementation and deployment of these algorithms. </a:t>
            </a:r>
          </a:p>
          <a:p>
            <a:pPr marL="171450" indent="-171450">
              <a:buFont typeface="Arial" panose="020B0604020202020204" pitchFamily="34" charset="0"/>
              <a:buChar char="•"/>
            </a:pPr>
            <a:r>
              <a:rPr lang="en-IN" sz="950" dirty="0">
                <a:solidFill>
                  <a:prstClr val="black"/>
                </a:solidFill>
                <a:latin typeface="Arial" panose="020B0604020202020204" pitchFamily="34" charset="0"/>
                <a:cs typeface="Arial" panose="020B0604020202020204" pitchFamily="34" charset="0"/>
              </a:rPr>
              <a:t>Although many AI products have FDA clearance and CE certification, this does not ensure the increased therapeutic value</a:t>
            </a:r>
            <a:r>
              <a:rPr lang="en-IN" sz="950" b="1" dirty="0">
                <a:solidFill>
                  <a:prstClr val="black"/>
                </a:solidFill>
                <a:latin typeface="Arial" panose="020B0604020202020204" pitchFamily="34" charset="0"/>
                <a:cs typeface="Arial" panose="020B0604020202020204" pitchFamily="34" charset="0"/>
              </a:rPr>
              <a:t>.</a:t>
            </a:r>
          </a:p>
          <a:p>
            <a:endParaRPr lang="en-IN" sz="800" dirty="0">
              <a:solidFill>
                <a:prstClr val="black"/>
              </a:solidFill>
              <a:latin typeface="Arial" panose="020B0604020202020204" pitchFamily="34" charset="0"/>
              <a:cs typeface="Arial" panose="020B0604020202020204" pitchFamily="34" charset="0"/>
            </a:endParaRPr>
          </a:p>
          <a:p>
            <a:pPr algn="ctr"/>
            <a:r>
              <a:rPr lang="en-US" sz="1200" b="1" dirty="0">
                <a:solidFill>
                  <a:srgbClr val="0070C0"/>
                </a:solidFill>
                <a:latin typeface="Arial" panose="020B0604020202020204" pitchFamily="34" charset="0"/>
                <a:cs typeface="Arial" panose="020B0604020202020204" pitchFamily="34" charset="0"/>
              </a:rPr>
              <a:t>Success of AI adoption in Healthcare</a:t>
            </a:r>
          </a:p>
          <a:p>
            <a:r>
              <a:rPr lang="en-US" sz="1000" dirty="0">
                <a:solidFill>
                  <a:prstClr val="black"/>
                </a:solidFill>
                <a:latin typeface="Arial" panose="020B0604020202020204" pitchFamily="34" charset="0"/>
                <a:cs typeface="Arial" panose="020B0604020202020204" pitchFamily="34" charset="0"/>
              </a:rPr>
              <a:t>"</a:t>
            </a:r>
            <a:r>
              <a:rPr lang="en-US" sz="950" dirty="0">
                <a:solidFill>
                  <a:prstClr val="black"/>
                </a:solidFill>
                <a:latin typeface="Arial" panose="020B0604020202020204" pitchFamily="34" charset="0"/>
                <a:cs typeface="Arial" panose="020B0604020202020204" pitchFamily="34" charset="0"/>
              </a:rPr>
              <a:t>Radiology is not a standalone“ Because radiology is used in almost every area, the return on investment may not be limited to radiology.</a:t>
            </a:r>
            <a:endParaRPr lang="en-US" sz="800" dirty="0">
              <a:solidFill>
                <a:prstClr val="black"/>
              </a:solidFill>
              <a:latin typeface="Arial" panose="020B0604020202020204" pitchFamily="34" charset="0"/>
              <a:cs typeface="Arial" panose="020B0604020202020204" pitchFamily="34" charset="0"/>
            </a:endParaRPr>
          </a:p>
          <a:p>
            <a:endParaRPr lang="en-US" sz="950" b="1" dirty="0">
              <a:solidFill>
                <a:srgbClr val="0070C0"/>
              </a:solidFill>
              <a:latin typeface="Arial" panose="020B0604020202020204" pitchFamily="34" charset="0"/>
              <a:cs typeface="Arial" panose="020B0604020202020204" pitchFamily="34" charset="0"/>
            </a:endParaRPr>
          </a:p>
          <a:p>
            <a:pPr algn="ctr"/>
            <a:r>
              <a:rPr lang="en-IN" sz="1200" b="1" dirty="0">
                <a:solidFill>
                  <a:srgbClr val="0070C0"/>
                </a:solidFill>
                <a:latin typeface="Arial" panose="020B0604020202020204" pitchFamily="34" charset="0"/>
                <a:cs typeface="Arial" panose="020B0604020202020204" pitchFamily="34" charset="0"/>
              </a:rPr>
              <a:t>Failure of AI adoption in Healthcare</a:t>
            </a:r>
          </a:p>
          <a:p>
            <a:r>
              <a:rPr lang="en-US" sz="900" dirty="0">
                <a:solidFill>
                  <a:prstClr val="black"/>
                </a:solidFill>
                <a:latin typeface="Arial" panose="020B0604020202020204" pitchFamily="34" charset="0"/>
                <a:cs typeface="Arial" panose="020B0604020202020204" pitchFamily="34" charset="0"/>
              </a:rPr>
              <a:t>Although AI has the potential to improve radiology's efficiency and accuracy, it also has flaws and biases. </a:t>
            </a:r>
          </a:p>
          <a:p>
            <a:r>
              <a:rPr lang="en-US" sz="900" dirty="0">
                <a:solidFill>
                  <a:prstClr val="black"/>
                </a:solidFill>
                <a:latin typeface="Arial" panose="020B0604020202020204" pitchFamily="34" charset="0"/>
                <a:cs typeface="Arial" panose="020B0604020202020204" pitchFamily="34" charset="0"/>
              </a:rPr>
              <a:t>The widespread application of AI-based intelligent and autonomous systems in radiology has the potential </a:t>
            </a:r>
          </a:p>
          <a:p>
            <a:r>
              <a:rPr lang="en-US" sz="900" dirty="0">
                <a:solidFill>
                  <a:prstClr val="black"/>
                </a:solidFill>
                <a:latin typeface="Arial" panose="020B0604020202020204" pitchFamily="34" charset="0"/>
                <a:cs typeface="Arial" panose="020B0604020202020204" pitchFamily="34" charset="0"/>
              </a:rPr>
              <a:t>to increase the danger of systemic mistakes with serious consequences, as well as raise significant ethical </a:t>
            </a:r>
          </a:p>
          <a:p>
            <a:r>
              <a:rPr lang="en-US" sz="900" dirty="0">
                <a:solidFill>
                  <a:prstClr val="black"/>
                </a:solidFill>
                <a:latin typeface="Arial" panose="020B0604020202020204" pitchFamily="34" charset="0"/>
                <a:cs typeface="Arial" panose="020B0604020202020204" pitchFamily="34" charset="0"/>
              </a:rPr>
              <a:t>and societal challenges.</a:t>
            </a:r>
            <a:endParaRPr lang="en-IN" sz="900" dirty="0">
              <a:solidFill>
                <a:prstClr val="black"/>
              </a:solidFill>
              <a:latin typeface="Arial" panose="020B0604020202020204" pitchFamily="34" charset="0"/>
              <a:cs typeface="Arial" panose="020B0604020202020204" pitchFamily="34" charset="0"/>
            </a:endParaRPr>
          </a:p>
        </p:txBody>
      </p:sp>
      <p:sp>
        <p:nvSpPr>
          <p:cNvPr id="15" name="TextBox 14"/>
          <p:cNvSpPr txBox="1"/>
          <p:nvPr/>
        </p:nvSpPr>
        <p:spPr>
          <a:xfrm>
            <a:off x="8217048" y="4890532"/>
            <a:ext cx="3893672" cy="1892826"/>
          </a:xfrm>
          <a:prstGeom prst="rect">
            <a:avLst/>
          </a:prstGeom>
          <a:solidFill>
            <a:schemeClr val="bg1"/>
          </a:solidFill>
          <a:ln w="19050">
            <a:solidFill>
              <a:schemeClr val="tx1"/>
            </a:solidFill>
          </a:ln>
        </p:spPr>
        <p:txBody>
          <a:bodyPr wrap="square" rtlCol="0">
            <a:spAutoFit/>
          </a:bodyPr>
          <a:lstStyle/>
          <a:p>
            <a:pPr marL="228600" indent="-228600">
              <a:buFont typeface="+mj-lt"/>
              <a:buAutoNum type="arabicPeriod"/>
            </a:pPr>
            <a:r>
              <a:rPr lang="en-IN" sz="900" dirty="0">
                <a:solidFill>
                  <a:prstClr val="black"/>
                </a:solidFill>
                <a:latin typeface="Arial" panose="020B0604020202020204" pitchFamily="34" charset="0"/>
                <a:cs typeface="Arial" panose="020B0604020202020204" pitchFamily="34" charset="0"/>
                <a:hlinkClick r:id="rId10"/>
              </a:rPr>
              <a:t>https://doi.org/10.1016/j.jacr.2019.07.028</a:t>
            </a:r>
            <a:r>
              <a:rPr lang="en-IN" sz="900" dirty="0">
                <a:solidFill>
                  <a:prstClr val="black"/>
                </a:solidFill>
                <a:latin typeface="Arial" panose="020B0604020202020204" pitchFamily="34" charset="0"/>
                <a:cs typeface="Arial" panose="020B0604020202020204" pitchFamily="34" charset="0"/>
              </a:rPr>
              <a:t> (</a:t>
            </a:r>
            <a:r>
              <a:rPr lang="en-US" sz="900" dirty="0">
                <a:solidFill>
                  <a:prstClr val="black"/>
                </a:solidFill>
                <a:latin typeface="Arial" panose="020B0604020202020204" pitchFamily="34" charset="0"/>
                <a:cs typeface="Arial" panose="020B0604020202020204" pitchFamily="34" charset="0"/>
              </a:rPr>
              <a:t>Geis, J. Raymond, et al. ‘Ethics of Artificial Intelligence in Radiology: Summary of the Joint European and North American Multisociety Statement’. Journal of the American College of Radiology: JACR, vol. 16, no. 11, Nov. 2019, pp. 1516–21. PubMed</a:t>
            </a:r>
          </a:p>
          <a:p>
            <a:pPr marL="228600" indent="-228600">
              <a:buFont typeface="+mj-lt"/>
              <a:buAutoNum type="arabicPeriod"/>
            </a:pPr>
            <a:r>
              <a:rPr lang="en-US" sz="900" dirty="0">
                <a:solidFill>
                  <a:prstClr val="black"/>
                </a:solidFill>
                <a:latin typeface="Arial" panose="020B0604020202020204" pitchFamily="34" charset="0"/>
                <a:cs typeface="Arial" panose="020B0604020202020204" pitchFamily="34" charset="0"/>
              </a:rPr>
              <a:t> </a:t>
            </a:r>
            <a:r>
              <a:rPr lang="en-IN" sz="900" dirty="0">
                <a:solidFill>
                  <a:prstClr val="black"/>
                </a:solidFill>
                <a:latin typeface="Arial" panose="020B0604020202020204" pitchFamily="34" charset="0"/>
                <a:cs typeface="Arial" panose="020B0604020202020204" pitchFamily="34" charset="0"/>
                <a:hlinkClick r:id="rId11"/>
              </a:rPr>
              <a:t>https://doi.org/10.1016/j.ejrad.2021.109882</a:t>
            </a:r>
            <a:r>
              <a:rPr lang="en-IN" sz="900" dirty="0">
                <a:solidFill>
                  <a:prstClr val="black"/>
                </a:solidFill>
                <a:latin typeface="Arial" panose="020B0604020202020204" pitchFamily="34" charset="0"/>
                <a:cs typeface="Arial" panose="020B0604020202020204" pitchFamily="34" charset="0"/>
              </a:rPr>
              <a:t> (</a:t>
            </a:r>
            <a:r>
              <a:rPr lang="en-US" sz="900" dirty="0">
                <a:solidFill>
                  <a:prstClr val="black"/>
                </a:solidFill>
                <a:latin typeface="Arial" panose="020B0604020202020204" pitchFamily="34" charset="0"/>
                <a:cs typeface="Arial" panose="020B0604020202020204" pitchFamily="34" charset="0"/>
              </a:rPr>
              <a:t>Bitencourt, Almir, et al. ‘AI-Enhanced Breast Imaging: Where Are We and Where Are We Heading?’ European Journal of Radiology, vol. 142, Sept. 2021, p. 109882. PubMed, https://doi.org/10.1016/j.ejrad.2021.109882)</a:t>
            </a:r>
            <a:endParaRPr lang="en-IN" sz="900" dirty="0">
              <a:solidFill>
                <a:prstClr val="black"/>
              </a:solidFill>
              <a:latin typeface="Arial" panose="020B0604020202020204" pitchFamily="34" charset="0"/>
              <a:cs typeface="Arial" panose="020B0604020202020204" pitchFamily="34" charset="0"/>
            </a:endParaRPr>
          </a:p>
          <a:p>
            <a:pPr marL="228600" indent="-228600">
              <a:buFont typeface="+mj-lt"/>
              <a:buAutoNum type="arabicPeriod"/>
            </a:pPr>
            <a:r>
              <a:rPr lang="en-IN" sz="900" dirty="0">
                <a:solidFill>
                  <a:prstClr val="black"/>
                </a:solidFill>
                <a:latin typeface="Arial" panose="020B0604020202020204" pitchFamily="34" charset="0"/>
                <a:cs typeface="Arial" panose="020B0604020202020204" pitchFamily="34" charset="0"/>
                <a:hlinkClick r:id="rId12"/>
              </a:rPr>
              <a:t>https://doi.org/10.1007/s00330-020-06946-y</a:t>
            </a:r>
            <a:r>
              <a:rPr lang="en-IN" sz="900" dirty="0">
                <a:solidFill>
                  <a:prstClr val="black"/>
                </a:solidFill>
                <a:latin typeface="Arial" panose="020B0604020202020204" pitchFamily="34" charset="0"/>
                <a:cs typeface="Arial" panose="020B0604020202020204" pitchFamily="34" charset="0"/>
              </a:rPr>
              <a:t> (Strohm, Lea, et al. ‘Implementation of Artificial Intelligence (AI) Applications in Radiology: Hindering and Facilitating Factors’. European Radiology, vol. 30, no. 10, 2020, pp. 5525–32. PubMed Central)</a:t>
            </a:r>
          </a:p>
        </p:txBody>
      </p:sp>
    </p:spTree>
    <p:extLst>
      <p:ext uri="{BB962C8B-B14F-4D97-AF65-F5344CB8AC3E}">
        <p14:creationId xmlns:p14="http://schemas.microsoft.com/office/powerpoint/2010/main" val="2580969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7" name="Picture 6"/>
          <p:cNvPicPr>
            <a:picLocks noChangeAspect="1"/>
          </p:cNvPicPr>
          <p:nvPr/>
        </p:nvPicPr>
        <p:blipFill rotWithShape="1">
          <a:blip r:embed="rId2"/>
          <a:srcRect b="13629"/>
          <a:stretch/>
        </p:blipFill>
        <p:spPr>
          <a:xfrm>
            <a:off x="1" y="0"/>
            <a:ext cx="12191999" cy="6858000"/>
          </a:xfrm>
          <a:prstGeom prst="rect">
            <a:avLst/>
          </a:prstGeom>
        </p:spPr>
      </p:pic>
      <p:pic>
        <p:nvPicPr>
          <p:cNvPr id="12" name="Picture 11"/>
          <p:cNvPicPr>
            <a:picLocks noChangeAspect="1"/>
          </p:cNvPicPr>
          <p:nvPr/>
        </p:nvPicPr>
        <p:blipFill>
          <a:blip r:embed="rId3"/>
          <a:stretch>
            <a:fillRect/>
          </a:stretch>
        </p:blipFill>
        <p:spPr>
          <a:xfrm>
            <a:off x="10674410" y="0"/>
            <a:ext cx="1517590" cy="615749"/>
          </a:xfrm>
          <a:prstGeom prst="rect">
            <a:avLst/>
          </a:prstGeom>
        </p:spPr>
      </p:pic>
      <p:sp>
        <p:nvSpPr>
          <p:cNvPr id="8" name="TextBox 7"/>
          <p:cNvSpPr txBox="1"/>
          <p:nvPr/>
        </p:nvSpPr>
        <p:spPr>
          <a:xfrm>
            <a:off x="3931920" y="5819160"/>
            <a:ext cx="4328160" cy="523220"/>
          </a:xfrm>
          <a:prstGeom prst="rect">
            <a:avLst/>
          </a:prstGeom>
          <a:solidFill>
            <a:schemeClr val="bg1"/>
          </a:solidFill>
          <a:ln w="28575">
            <a:solidFill>
              <a:srgbClr val="FFFF00"/>
            </a:solidFill>
          </a:ln>
        </p:spPr>
        <p:txBody>
          <a:bodyPr wrap="square" rtlCol="0">
            <a:spAutoFit/>
          </a:bodyPr>
          <a:lstStyle/>
          <a:p>
            <a:pPr algn="ctr"/>
            <a:r>
              <a:rPr lang="en-IN" sz="2800" b="1" dirty="0">
                <a:latin typeface="Castellar" panose="020A0402060406010301" pitchFamily="18" charset="0"/>
              </a:rPr>
              <a:t>ANY QUESTIONS ?</a:t>
            </a:r>
          </a:p>
        </p:txBody>
      </p:sp>
      <p:sp>
        <p:nvSpPr>
          <p:cNvPr id="13" name="Slide Number Placeholder 3">
            <a:extLst>
              <a:ext uri="{FF2B5EF4-FFF2-40B4-BE49-F238E27FC236}">
                <a16:creationId xmlns:a16="http://schemas.microsoft.com/office/drawing/2014/main" id="{CDD8BC78-C32C-0418-AFFE-4F5A9860E9BD}"/>
              </a:ext>
            </a:extLst>
          </p:cNvPr>
          <p:cNvSpPr txBox="1">
            <a:spLocks/>
          </p:cNvSpPr>
          <p:nvPr/>
        </p:nvSpPr>
        <p:spPr>
          <a:xfrm>
            <a:off x="9448800" y="6492875"/>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IN" b="1" dirty="0">
                <a:solidFill>
                  <a:schemeClr val="tx1"/>
                </a:solidFill>
              </a:rPr>
              <a:t>15</a:t>
            </a:r>
          </a:p>
        </p:txBody>
      </p:sp>
      <p:sp>
        <p:nvSpPr>
          <p:cNvPr id="14" name="Rectangle 13"/>
          <p:cNvSpPr/>
          <p:nvPr/>
        </p:nvSpPr>
        <p:spPr>
          <a:xfrm>
            <a:off x="-14606" y="0"/>
            <a:ext cx="1534159" cy="615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5" name="Picture 14"/>
          <p:cNvPicPr>
            <a:picLocks noChangeAspect="1"/>
          </p:cNvPicPr>
          <p:nvPr/>
        </p:nvPicPr>
        <p:blipFill>
          <a:blip r:embed="rId4"/>
          <a:stretch>
            <a:fillRect/>
          </a:stretch>
        </p:blipFill>
        <p:spPr>
          <a:xfrm>
            <a:off x="0" y="15675"/>
            <a:ext cx="1504949" cy="600074"/>
          </a:xfrm>
          <a:prstGeom prst="rect">
            <a:avLst/>
          </a:prstGeom>
          <a:ln w="12700">
            <a:solidFill>
              <a:schemeClr val="bg1"/>
            </a:solidFill>
          </a:ln>
        </p:spPr>
      </p:pic>
    </p:spTree>
    <p:extLst>
      <p:ext uri="{BB962C8B-B14F-4D97-AF65-F5344CB8AC3E}">
        <p14:creationId xmlns:p14="http://schemas.microsoft.com/office/powerpoint/2010/main" val="3675246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a:xfrm>
            <a:off x="839788" y="1995322"/>
            <a:ext cx="4618037" cy="411797"/>
          </a:xfrm>
          <a:solidFill>
            <a:schemeClr val="bg1"/>
          </a:solidFill>
          <a:ln w="28575">
            <a:solidFill>
              <a:srgbClr val="0070C0"/>
            </a:solidFill>
          </a:ln>
        </p:spPr>
        <p:txBody>
          <a:bodyPr>
            <a:normAutofit/>
          </a:bodyPr>
          <a:lstStyle/>
          <a:p>
            <a:pPr algn="ctr"/>
            <a:r>
              <a:rPr lang="en-IN" sz="1800" dirty="0">
                <a:latin typeface="Arial" panose="020B0604020202020204" pitchFamily="34" charset="0"/>
                <a:cs typeface="Arial" panose="020B0604020202020204" pitchFamily="34" charset="0"/>
              </a:rPr>
              <a:t>What did I learn ?</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a:xfrm>
            <a:off x="839789" y="2505075"/>
            <a:ext cx="4618036" cy="3790950"/>
          </a:xfrm>
          <a:solidFill>
            <a:schemeClr val="bg1"/>
          </a:solidFill>
          <a:ln w="28575">
            <a:solidFill>
              <a:schemeClr val="tx1"/>
            </a:solidFill>
          </a:ln>
        </p:spPr>
        <p:txBody>
          <a:bodyPr>
            <a:normAutofit/>
          </a:bodyPr>
          <a:lstStyle/>
          <a:p>
            <a:pPr>
              <a:buFont typeface="Courier New" panose="02070309020205020404" pitchFamily="49" charset="0"/>
              <a:buChar char="o"/>
            </a:pPr>
            <a:endParaRPr lang="en-IN" sz="800" dirty="0">
              <a:latin typeface="Arial" panose="020B0604020202020204" pitchFamily="34" charset="0"/>
              <a:cs typeface="Arial" panose="020B0604020202020204" pitchFamily="34" charset="0"/>
            </a:endParaRP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ROI in a case of Medical Imaging AI</a:t>
            </a: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AI Ecosystem in Imaging</a:t>
            </a: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AI- Onboarding</a:t>
            </a: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Deployments </a:t>
            </a: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Clinical Trials for Regulatory Approval</a:t>
            </a: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Business case Identification</a:t>
            </a: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Learning of AI Algorithm</a:t>
            </a: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CARPL Analytics Platform</a:t>
            </a: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Relationship Building</a:t>
            </a:r>
          </a:p>
          <a:p>
            <a:pPr>
              <a:buFont typeface="Courier New" panose="02070309020205020404" pitchFamily="49" charset="0"/>
              <a:buChar char="o"/>
            </a:pPr>
            <a:r>
              <a:rPr lang="en-IN" sz="1600" i="1" dirty="0">
                <a:latin typeface="Arial" panose="020B0604020202020204" pitchFamily="34" charset="0"/>
                <a:cs typeface="Arial" panose="020B0604020202020204" pitchFamily="34" charset="0"/>
              </a:rPr>
              <a:t>R&amp;D</a:t>
            </a:r>
          </a:p>
          <a:p>
            <a:pPr>
              <a:buFont typeface="Courier New" panose="02070309020205020404" pitchFamily="49" charset="0"/>
              <a:buChar char="o"/>
            </a:pPr>
            <a:endParaRPr lang="en-IN" sz="1600" dirty="0">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a:xfrm>
            <a:off x="6172200" y="1995322"/>
            <a:ext cx="4618036" cy="411798"/>
          </a:xfrm>
          <a:solidFill>
            <a:schemeClr val="bg1"/>
          </a:solidFill>
          <a:ln w="28575">
            <a:solidFill>
              <a:srgbClr val="0070C0"/>
            </a:solidFill>
          </a:ln>
        </p:spPr>
        <p:txBody>
          <a:bodyPr>
            <a:normAutofit/>
          </a:bodyPr>
          <a:lstStyle/>
          <a:p>
            <a:pPr algn="ctr"/>
            <a:r>
              <a:rPr lang="en-IN" sz="1800" dirty="0">
                <a:latin typeface="Arial" panose="020B0604020202020204" pitchFamily="34" charset="0"/>
                <a:cs typeface="Arial" panose="020B0604020202020204" pitchFamily="34" charset="0"/>
              </a:rPr>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a:xfrm>
            <a:off x="6172200" y="2505075"/>
            <a:ext cx="4618036" cy="3790950"/>
          </a:xfrm>
          <a:solidFill>
            <a:schemeClr val="bg1"/>
          </a:solidFill>
          <a:ln w="28575">
            <a:solidFill>
              <a:schemeClr val="tx1"/>
            </a:solidFill>
          </a:ln>
        </p:spPr>
        <p:txBody>
          <a:bodyPr>
            <a:normAutofit/>
          </a:bodyPr>
          <a:lstStyle/>
          <a:p>
            <a:pPr marL="0" indent="0">
              <a:buNone/>
            </a:pPr>
            <a:r>
              <a:rPr lang="en-IN" sz="1600" i="1" dirty="0">
                <a:latin typeface="Arial" panose="020B0604020202020204" pitchFamily="34" charset="0"/>
                <a:cs typeface="Arial" panose="020B0604020202020204" pitchFamily="34" charset="0"/>
              </a:rPr>
              <a:t>It was my 1</a:t>
            </a:r>
            <a:r>
              <a:rPr lang="en-IN" sz="1600" i="1" baseline="30000" dirty="0">
                <a:latin typeface="Arial" panose="020B0604020202020204" pitchFamily="34" charset="0"/>
                <a:cs typeface="Arial" panose="020B0604020202020204" pitchFamily="34" charset="0"/>
              </a:rPr>
              <a:t>st</a:t>
            </a:r>
            <a:r>
              <a:rPr lang="en-IN" sz="1600" i="1" dirty="0">
                <a:latin typeface="Arial" panose="020B0604020202020204" pitchFamily="34" charset="0"/>
                <a:cs typeface="Arial" panose="020B0604020202020204" pitchFamily="34" charset="0"/>
              </a:rPr>
              <a:t> experience of working in an Organizational setup.</a:t>
            </a:r>
          </a:p>
          <a:p>
            <a:pPr marL="0" indent="0">
              <a:buNone/>
            </a:pPr>
            <a:r>
              <a:rPr lang="en-IN" sz="1600" i="1" dirty="0">
                <a:latin typeface="Arial" panose="020B0604020202020204" pitchFamily="34" charset="0"/>
                <a:cs typeface="Arial" panose="020B0604020202020204" pitchFamily="34" charset="0"/>
              </a:rPr>
              <a:t>Learned a lot throughout these 3 months.</a:t>
            </a:r>
          </a:p>
          <a:p>
            <a:pPr>
              <a:buFontTx/>
              <a:buChar char="-"/>
            </a:pPr>
            <a:r>
              <a:rPr lang="en-IN" sz="1600" i="1" dirty="0">
                <a:latin typeface="Arial" panose="020B0604020202020204" pitchFamily="34" charset="0"/>
                <a:cs typeface="Arial" panose="020B0604020202020204" pitchFamily="34" charset="0"/>
              </a:rPr>
              <a:t>Professional communications</a:t>
            </a:r>
          </a:p>
          <a:p>
            <a:pPr>
              <a:buFontTx/>
              <a:buChar char="-"/>
            </a:pPr>
            <a:r>
              <a:rPr lang="en-IN" sz="1600" i="1" dirty="0">
                <a:latin typeface="Arial" panose="020B0604020202020204" pitchFamily="34" charset="0"/>
                <a:cs typeface="Arial" panose="020B0604020202020204" pitchFamily="34" charset="0"/>
              </a:rPr>
              <a:t>Teamwork Skills</a:t>
            </a:r>
          </a:p>
          <a:p>
            <a:pPr>
              <a:buFontTx/>
              <a:buChar char="-"/>
            </a:pPr>
            <a:r>
              <a:rPr lang="en-IN" sz="1600" i="1" dirty="0">
                <a:latin typeface="Arial" panose="020B0604020202020204" pitchFamily="34" charset="0"/>
                <a:cs typeface="Arial" panose="020B0604020202020204" pitchFamily="34" charset="0"/>
              </a:rPr>
              <a:t>Software Education</a:t>
            </a:r>
          </a:p>
          <a:p>
            <a:pPr>
              <a:buFontTx/>
              <a:buChar char="-"/>
            </a:pPr>
            <a:r>
              <a:rPr lang="en-IN" sz="1600" i="1" dirty="0">
                <a:latin typeface="Arial" panose="020B0604020202020204" pitchFamily="34" charset="0"/>
                <a:cs typeface="Arial" panose="020B0604020202020204" pitchFamily="34" charset="0"/>
              </a:rPr>
              <a:t>Networking</a:t>
            </a: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a:xfrm>
            <a:off x="9448800" y="6492875"/>
            <a:ext cx="2743200" cy="365125"/>
          </a:xfrm>
        </p:spPr>
        <p:txBody>
          <a:bodyPr/>
          <a:lstStyle/>
          <a:p>
            <a:r>
              <a:rPr lang="en-IN" b="1" dirty="0">
                <a:solidFill>
                  <a:schemeClr val="tx1"/>
                </a:solidFill>
              </a:rPr>
              <a:t>16</a:t>
            </a:r>
          </a:p>
          <a:p>
            <a:endParaRPr lang="en-IN" b="1" dirty="0">
              <a:solidFill>
                <a:schemeClr val="tx1"/>
              </a:solidFill>
            </a:endParaRPr>
          </a:p>
        </p:txBody>
      </p:sp>
      <p:pic>
        <p:nvPicPr>
          <p:cNvPr id="12" name="Picture 11"/>
          <p:cNvPicPr>
            <a:picLocks noChangeAspect="1"/>
          </p:cNvPicPr>
          <p:nvPr/>
        </p:nvPicPr>
        <p:blipFill>
          <a:blip r:embed="rId2"/>
          <a:stretch>
            <a:fillRect/>
          </a:stretch>
        </p:blipFill>
        <p:spPr>
          <a:xfrm>
            <a:off x="1" y="1"/>
            <a:ext cx="1504949" cy="600074"/>
          </a:xfrm>
          <a:prstGeom prst="rect">
            <a:avLst/>
          </a:prstGeom>
        </p:spPr>
      </p:pic>
      <p:pic>
        <p:nvPicPr>
          <p:cNvPr id="13" name="Picture 12"/>
          <p:cNvPicPr>
            <a:picLocks noChangeAspect="1"/>
          </p:cNvPicPr>
          <p:nvPr/>
        </p:nvPicPr>
        <p:blipFill>
          <a:blip r:embed="rId3"/>
          <a:stretch>
            <a:fillRect/>
          </a:stretch>
        </p:blipFill>
        <p:spPr>
          <a:xfrm>
            <a:off x="10685659" y="-22965"/>
            <a:ext cx="1517590" cy="615749"/>
          </a:xfrm>
          <a:prstGeom prst="rect">
            <a:avLst/>
          </a:prstGeom>
        </p:spPr>
      </p:pic>
      <p:sp>
        <p:nvSpPr>
          <p:cNvPr id="10" name="Title 1">
            <a:extLst>
              <a:ext uri="{FF2B5EF4-FFF2-40B4-BE49-F238E27FC236}">
                <a16:creationId xmlns:a16="http://schemas.microsoft.com/office/drawing/2014/main" id="{83A7B543-DD16-00A8-C1EC-FE337C972327}"/>
              </a:ext>
            </a:extLst>
          </p:cNvPr>
          <p:cNvSpPr txBox="1">
            <a:spLocks/>
          </p:cNvSpPr>
          <p:nvPr/>
        </p:nvSpPr>
        <p:spPr>
          <a:xfrm>
            <a:off x="2803555" y="97957"/>
            <a:ext cx="6572250" cy="502118"/>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INTERNSHIP EXPERIENCES  </a:t>
            </a:r>
          </a:p>
        </p:txBody>
      </p:sp>
    </p:spTree>
    <p:extLst>
      <p:ext uri="{BB962C8B-B14F-4D97-AF65-F5344CB8AC3E}">
        <p14:creationId xmlns:p14="http://schemas.microsoft.com/office/powerpoint/2010/main" val="478297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a:xfrm>
            <a:off x="9448800" y="6492875"/>
            <a:ext cx="2743200" cy="365125"/>
          </a:xfrm>
        </p:spPr>
        <p:txBody>
          <a:bodyPr/>
          <a:lstStyle/>
          <a:p>
            <a:r>
              <a:rPr lang="en-IN" b="1" dirty="0">
                <a:solidFill>
                  <a:schemeClr val="tx1"/>
                </a:solidFill>
              </a:rPr>
              <a:t>18</a:t>
            </a:r>
          </a:p>
        </p:txBody>
      </p:sp>
      <p:pic>
        <p:nvPicPr>
          <p:cNvPr id="8" name="Picture 7"/>
          <p:cNvPicPr>
            <a:picLocks noChangeAspect="1"/>
          </p:cNvPicPr>
          <p:nvPr/>
        </p:nvPicPr>
        <p:blipFill>
          <a:blip r:embed="rId2"/>
          <a:stretch>
            <a:fillRect/>
          </a:stretch>
        </p:blipFill>
        <p:spPr>
          <a:xfrm>
            <a:off x="1" y="1"/>
            <a:ext cx="1504949" cy="600074"/>
          </a:xfrm>
          <a:prstGeom prst="rect">
            <a:avLst/>
          </a:prstGeom>
        </p:spPr>
      </p:pic>
      <p:pic>
        <p:nvPicPr>
          <p:cNvPr id="9" name="Picture 8"/>
          <p:cNvPicPr>
            <a:picLocks noChangeAspect="1"/>
          </p:cNvPicPr>
          <p:nvPr/>
        </p:nvPicPr>
        <p:blipFill>
          <a:blip r:embed="rId3"/>
          <a:stretch>
            <a:fillRect/>
          </a:stretch>
        </p:blipFill>
        <p:spPr>
          <a:xfrm>
            <a:off x="10674410" y="-15674"/>
            <a:ext cx="1517590" cy="615749"/>
          </a:xfrm>
          <a:prstGeom prst="rect">
            <a:avLst/>
          </a:prstGeom>
        </p:spPr>
      </p:pic>
      <p:sp>
        <p:nvSpPr>
          <p:cNvPr id="10" name="Title 1">
            <a:extLst>
              <a:ext uri="{FF2B5EF4-FFF2-40B4-BE49-F238E27FC236}">
                <a16:creationId xmlns:a16="http://schemas.microsoft.com/office/drawing/2014/main" id="{83A7B543-DD16-00A8-C1EC-FE337C972327}"/>
              </a:ext>
            </a:extLst>
          </p:cNvPr>
          <p:cNvSpPr txBox="1">
            <a:spLocks/>
          </p:cNvSpPr>
          <p:nvPr/>
        </p:nvSpPr>
        <p:spPr>
          <a:xfrm>
            <a:off x="2803555" y="78768"/>
            <a:ext cx="6572250" cy="565784"/>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PICTORIAL JOURNEY </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29306"/>
          <a:stretch/>
        </p:blipFill>
        <p:spPr>
          <a:xfrm>
            <a:off x="8924925" y="809625"/>
            <a:ext cx="3267075" cy="3865843"/>
          </a:xfrm>
          <a:prstGeom prst="rect">
            <a:avLst/>
          </a:prstGeom>
        </p:spPr>
      </p:pic>
      <p:pic>
        <p:nvPicPr>
          <p:cNvPr id="5" name="Picture 4"/>
          <p:cNvPicPr>
            <a:picLocks noChangeAspect="1"/>
          </p:cNvPicPr>
          <p:nvPr/>
        </p:nvPicPr>
        <p:blipFill>
          <a:blip r:embed="rId5"/>
          <a:stretch>
            <a:fillRect/>
          </a:stretch>
        </p:blipFill>
        <p:spPr>
          <a:xfrm>
            <a:off x="0" y="809625"/>
            <a:ext cx="3267075" cy="3865843"/>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l="4209" t="22551" r="2189" b="16914"/>
          <a:stretch/>
        </p:blipFill>
        <p:spPr>
          <a:xfrm>
            <a:off x="3448050" y="809625"/>
            <a:ext cx="5295900" cy="1800225"/>
          </a:xfrm>
          <a:prstGeom prst="rect">
            <a:avLst/>
          </a:prstGeom>
        </p:spPr>
      </p:pic>
      <p:pic>
        <p:nvPicPr>
          <p:cNvPr id="7" name="Picture 6"/>
          <p:cNvPicPr>
            <a:picLocks noChangeAspect="1"/>
          </p:cNvPicPr>
          <p:nvPr/>
        </p:nvPicPr>
        <p:blipFill rotWithShape="1">
          <a:blip r:embed="rId7" cstate="print">
            <a:extLst>
              <a:ext uri="{28A0092B-C50C-407E-A947-70E740481C1C}">
                <a14:useLocalDpi xmlns:a14="http://schemas.microsoft.com/office/drawing/2010/main" val="0"/>
              </a:ext>
            </a:extLst>
          </a:blip>
          <a:srcRect l="19129" r="19129"/>
          <a:stretch/>
        </p:blipFill>
        <p:spPr>
          <a:xfrm>
            <a:off x="4114800" y="2609850"/>
            <a:ext cx="3962400" cy="2065618"/>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48050" y="4675468"/>
            <a:ext cx="5295900" cy="2182532"/>
          </a:xfrm>
          <a:prstGeom prst="rect">
            <a:avLst/>
          </a:prstGeom>
        </p:spPr>
      </p:pic>
      <p:pic>
        <p:nvPicPr>
          <p:cNvPr id="12" name="Picture 11"/>
          <p:cNvPicPr>
            <a:picLocks noChangeAspect="1"/>
          </p:cNvPicPr>
          <p:nvPr/>
        </p:nvPicPr>
        <p:blipFill rotWithShape="1">
          <a:blip r:embed="rId9">
            <a:extLst>
              <a:ext uri="{28A0092B-C50C-407E-A947-70E740481C1C}">
                <a14:useLocalDpi xmlns:a14="http://schemas.microsoft.com/office/drawing/2010/main" val="0"/>
              </a:ext>
            </a:extLst>
          </a:blip>
          <a:srcRect l="32292" t="36012" r="28124" b="15415"/>
          <a:stretch/>
        </p:blipFill>
        <p:spPr>
          <a:xfrm>
            <a:off x="0" y="5005615"/>
            <a:ext cx="3267075" cy="1852385"/>
          </a:xfrm>
          <a:prstGeom prst="rect">
            <a:avLst/>
          </a:prstGeom>
        </p:spPr>
      </p:pic>
      <p:pic>
        <p:nvPicPr>
          <p:cNvPr id="13" name="Picture 12"/>
          <p:cNvPicPr>
            <a:picLocks noChangeAspect="1"/>
          </p:cNvPicPr>
          <p:nvPr/>
        </p:nvPicPr>
        <p:blipFill rotWithShape="1">
          <a:blip r:embed="rId10" cstate="print">
            <a:extLst>
              <a:ext uri="{28A0092B-C50C-407E-A947-70E740481C1C}">
                <a14:useLocalDpi xmlns:a14="http://schemas.microsoft.com/office/drawing/2010/main" val="0"/>
              </a:ext>
            </a:extLst>
          </a:blip>
          <a:srcRect l="7604" t="31389" b="17778"/>
          <a:stretch/>
        </p:blipFill>
        <p:spPr>
          <a:xfrm flipH="1">
            <a:off x="8924924" y="4910598"/>
            <a:ext cx="3267075" cy="1947402"/>
          </a:xfrm>
          <a:prstGeom prst="rect">
            <a:avLst/>
          </a:prstGeom>
        </p:spPr>
      </p:pic>
    </p:spTree>
    <p:extLst>
      <p:ext uri="{BB962C8B-B14F-4D97-AF65-F5344CB8AC3E}">
        <p14:creationId xmlns:p14="http://schemas.microsoft.com/office/powerpoint/2010/main" val="4112284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a:xfrm>
            <a:off x="9448800" y="6492875"/>
            <a:ext cx="2743200" cy="365125"/>
          </a:xfrm>
        </p:spPr>
        <p:txBody>
          <a:bodyPr/>
          <a:lstStyle/>
          <a:p>
            <a:r>
              <a:rPr lang="en-IN" b="1" dirty="0">
                <a:solidFill>
                  <a:schemeClr val="tx1"/>
                </a:solidFill>
              </a:rPr>
              <a:t>17</a:t>
            </a:r>
          </a:p>
        </p:txBody>
      </p:sp>
      <p:pic>
        <p:nvPicPr>
          <p:cNvPr id="8" name="Picture 7"/>
          <p:cNvPicPr>
            <a:picLocks noChangeAspect="1"/>
          </p:cNvPicPr>
          <p:nvPr/>
        </p:nvPicPr>
        <p:blipFill>
          <a:blip r:embed="rId2"/>
          <a:stretch>
            <a:fillRect/>
          </a:stretch>
        </p:blipFill>
        <p:spPr>
          <a:xfrm>
            <a:off x="1" y="1"/>
            <a:ext cx="1504949" cy="600074"/>
          </a:xfrm>
          <a:prstGeom prst="rect">
            <a:avLst/>
          </a:prstGeom>
        </p:spPr>
      </p:pic>
      <p:pic>
        <p:nvPicPr>
          <p:cNvPr id="9" name="Picture 8"/>
          <p:cNvPicPr>
            <a:picLocks noChangeAspect="1"/>
          </p:cNvPicPr>
          <p:nvPr/>
        </p:nvPicPr>
        <p:blipFill>
          <a:blip r:embed="rId3"/>
          <a:stretch>
            <a:fillRect/>
          </a:stretch>
        </p:blipFill>
        <p:spPr>
          <a:xfrm>
            <a:off x="10674410" y="-7837"/>
            <a:ext cx="1517590" cy="615749"/>
          </a:xfrm>
          <a:prstGeom prst="rect">
            <a:avLst/>
          </a:prstGeom>
        </p:spPr>
      </p:pic>
      <p:sp>
        <p:nvSpPr>
          <p:cNvPr id="7" name="Title 1">
            <a:extLst>
              <a:ext uri="{FF2B5EF4-FFF2-40B4-BE49-F238E27FC236}">
                <a16:creationId xmlns:a16="http://schemas.microsoft.com/office/drawing/2014/main" id="{83A7B543-DD16-00A8-C1EC-FE337C972327}"/>
              </a:ext>
            </a:extLst>
          </p:cNvPr>
          <p:cNvSpPr txBox="1">
            <a:spLocks/>
          </p:cNvSpPr>
          <p:nvPr/>
        </p:nvSpPr>
        <p:spPr>
          <a:xfrm>
            <a:off x="2708305" y="69115"/>
            <a:ext cx="6572250" cy="592237"/>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PICTORIAL JOURNEY </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29732" y="722630"/>
            <a:ext cx="4552950" cy="3363595"/>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37700" y="3842702"/>
            <a:ext cx="4552950" cy="3024823"/>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58125" y="722630"/>
            <a:ext cx="4333875" cy="3090773"/>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66093" y="3817530"/>
            <a:ext cx="4325908" cy="3040470"/>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091" y="698881"/>
            <a:ext cx="3157413" cy="3849370"/>
          </a:xfrm>
          <a:prstGeom prst="rect">
            <a:avLst/>
          </a:prstGeom>
        </p:spPr>
      </p:pic>
      <p:pic>
        <p:nvPicPr>
          <p:cNvPr id="12" name="Picture 11"/>
          <p:cNvPicPr>
            <a:picLocks noChangeAspect="1"/>
          </p:cNvPicPr>
          <p:nvPr/>
        </p:nvPicPr>
        <p:blipFill rotWithShape="1">
          <a:blip r:embed="rId9" cstate="print">
            <a:extLst>
              <a:ext uri="{28A0092B-C50C-407E-A947-70E740481C1C}">
                <a14:useLocalDpi xmlns:a14="http://schemas.microsoft.com/office/drawing/2010/main" val="0"/>
              </a:ext>
            </a:extLst>
          </a:blip>
          <a:srcRect r="12043"/>
          <a:stretch/>
        </p:blipFill>
        <p:spPr>
          <a:xfrm>
            <a:off x="-19060" y="4906297"/>
            <a:ext cx="3165381" cy="1961228"/>
          </a:xfrm>
          <a:prstGeom prst="rect">
            <a:avLst/>
          </a:prstGeom>
        </p:spPr>
      </p:pic>
    </p:spTree>
    <p:extLst>
      <p:ext uri="{BB962C8B-B14F-4D97-AF65-F5344CB8AC3E}">
        <p14:creationId xmlns:p14="http://schemas.microsoft.com/office/powerpoint/2010/main"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a:xfrm>
            <a:off x="2808317" y="72555"/>
            <a:ext cx="6572250" cy="527520"/>
          </a:xfrm>
          <a:solidFill>
            <a:schemeClr val="tx1">
              <a:lumMod val="95000"/>
              <a:lumOff val="5000"/>
            </a:schemeClr>
          </a:solidFill>
          <a:ln w="19050">
            <a:solidFill>
              <a:srgbClr val="FF0000"/>
            </a:solidFill>
          </a:ln>
        </p:spPr>
        <p:txBody>
          <a:bodyPr>
            <a:normAutofit/>
          </a:body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Screenshot of Approval</a:t>
            </a:r>
          </a:p>
        </p:txBody>
      </p:sp>
      <p:pic>
        <p:nvPicPr>
          <p:cNvPr id="6" name="Content Placeholder 5"/>
          <p:cNvPicPr>
            <a:picLocks noGrp="1" noChangeAspect="1"/>
          </p:cNvPicPr>
          <p:nvPr>
            <p:ph idx="1"/>
          </p:nvPr>
        </p:nvPicPr>
        <p:blipFill rotWithShape="1">
          <a:blip r:embed="rId2"/>
          <a:srcRect b="49571"/>
          <a:stretch/>
        </p:blipFill>
        <p:spPr>
          <a:xfrm>
            <a:off x="863600" y="2468485"/>
            <a:ext cx="5088890" cy="2735099"/>
          </a:xfrm>
          <a:prstGeom prst="rect">
            <a:avLst/>
          </a:prstGeom>
          <a:ln w="28575">
            <a:solidFill>
              <a:schemeClr val="tx1"/>
            </a:solidFill>
          </a:ln>
        </p:spPr>
      </p:pic>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a:xfrm>
            <a:off x="9458325" y="6492875"/>
            <a:ext cx="2743200" cy="365125"/>
          </a:xfrm>
        </p:spPr>
        <p:txBody>
          <a:bodyPr/>
          <a:lstStyle/>
          <a:p>
            <a:fld id="{26AD20E6-394B-4DF0-96A5-9647FF39C943}" type="slidenum">
              <a:rPr lang="en-IN" b="1" smtClean="0">
                <a:solidFill>
                  <a:schemeClr val="tx1"/>
                </a:solidFill>
              </a:rPr>
              <a:t>2</a:t>
            </a:fld>
            <a:endParaRPr lang="en-IN" b="1" dirty="0">
              <a:solidFill>
                <a:schemeClr val="tx1"/>
              </a:solidFill>
            </a:endParaRPr>
          </a:p>
        </p:txBody>
      </p:sp>
      <p:pic>
        <p:nvPicPr>
          <p:cNvPr id="9" name="Picture 8"/>
          <p:cNvPicPr>
            <a:picLocks noChangeAspect="1"/>
          </p:cNvPicPr>
          <p:nvPr/>
        </p:nvPicPr>
        <p:blipFill>
          <a:blip r:embed="rId3"/>
          <a:stretch>
            <a:fillRect/>
          </a:stretch>
        </p:blipFill>
        <p:spPr>
          <a:xfrm>
            <a:off x="1" y="1"/>
            <a:ext cx="1504949" cy="600074"/>
          </a:xfrm>
          <a:prstGeom prst="rect">
            <a:avLst/>
          </a:prstGeom>
        </p:spPr>
      </p:pic>
      <p:pic>
        <p:nvPicPr>
          <p:cNvPr id="12" name="Picture 11"/>
          <p:cNvPicPr>
            <a:picLocks noChangeAspect="1"/>
          </p:cNvPicPr>
          <p:nvPr/>
        </p:nvPicPr>
        <p:blipFill>
          <a:blip r:embed="rId4"/>
          <a:stretch>
            <a:fillRect/>
          </a:stretch>
        </p:blipFill>
        <p:spPr>
          <a:xfrm>
            <a:off x="10683935" y="-15674"/>
            <a:ext cx="1517590" cy="615749"/>
          </a:xfrm>
          <a:prstGeom prst="rect">
            <a:avLst/>
          </a:prstGeom>
        </p:spPr>
      </p:pic>
      <p:pic>
        <p:nvPicPr>
          <p:cNvPr id="3" name="Picture 2"/>
          <p:cNvPicPr>
            <a:picLocks noChangeAspect="1"/>
          </p:cNvPicPr>
          <p:nvPr/>
        </p:nvPicPr>
        <p:blipFill>
          <a:blip r:embed="rId5"/>
          <a:stretch>
            <a:fillRect/>
          </a:stretch>
        </p:blipFill>
        <p:spPr>
          <a:xfrm>
            <a:off x="7039293" y="1179195"/>
            <a:ext cx="4278947" cy="5313680"/>
          </a:xfrm>
          <a:prstGeom prst="rect">
            <a:avLst/>
          </a:prstGeom>
          <a:ln w="28575">
            <a:solidFill>
              <a:schemeClr val="tx1"/>
            </a:solidFill>
          </a:ln>
        </p:spPr>
      </p:pic>
    </p:spTree>
    <p:extLst>
      <p:ext uri="{BB962C8B-B14F-4D97-AF65-F5344CB8AC3E}">
        <p14:creationId xmlns:p14="http://schemas.microsoft.com/office/powerpoint/2010/main" val="106189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3</a:t>
            </a:fld>
            <a:endParaRPr lang="en-IN" b="1">
              <a:solidFill>
                <a:schemeClr val="tx1"/>
              </a:solidFill>
            </a:endParaRPr>
          </a:p>
        </p:txBody>
      </p:sp>
      <p:pic>
        <p:nvPicPr>
          <p:cNvPr id="7" name="Picture 6"/>
          <p:cNvPicPr>
            <a:picLocks noChangeAspect="1"/>
          </p:cNvPicPr>
          <p:nvPr/>
        </p:nvPicPr>
        <p:blipFill>
          <a:blip r:embed="rId2"/>
          <a:stretch>
            <a:fillRect/>
          </a:stretch>
        </p:blipFill>
        <p:spPr>
          <a:xfrm>
            <a:off x="1" y="1"/>
            <a:ext cx="1504949" cy="600074"/>
          </a:xfrm>
          <a:prstGeom prst="rect">
            <a:avLst/>
          </a:prstGeom>
        </p:spPr>
      </p:pic>
      <p:sp>
        <p:nvSpPr>
          <p:cNvPr id="9" name="TextBox 8"/>
          <p:cNvSpPr txBox="1"/>
          <p:nvPr/>
        </p:nvSpPr>
        <p:spPr>
          <a:xfrm>
            <a:off x="1504950" y="2400598"/>
            <a:ext cx="3531930" cy="2554545"/>
          </a:xfrm>
          <a:prstGeom prst="rect">
            <a:avLst/>
          </a:prstGeom>
          <a:solidFill>
            <a:schemeClr val="bg1"/>
          </a:solidFill>
          <a:ln w="28575">
            <a:solidFill>
              <a:schemeClr val="tx1"/>
            </a:solidFill>
          </a:ln>
        </p:spPr>
        <p:txBody>
          <a:bodyPr wrap="square" rtlCol="0">
            <a:spAutoFit/>
          </a:bodyPr>
          <a:lstStyle/>
          <a:p>
            <a:pPr algn="ctr"/>
            <a:r>
              <a:rPr lang="en-IN" sz="2000" b="1" u="sng" dirty="0">
                <a:latin typeface="Arial Black" panose="020B0A04020102020204" pitchFamily="34" charset="0"/>
                <a:cs typeface="Arial" panose="020B0604020202020204" pitchFamily="34" charset="0"/>
              </a:rPr>
              <a:t>What is AI</a:t>
            </a:r>
            <a:r>
              <a:rPr lang="en-IN" sz="2000" b="1" dirty="0">
                <a:latin typeface="Arial Black" panose="020B0A04020102020204" pitchFamily="34" charset="0"/>
                <a:cs typeface="Arial" panose="020B0604020202020204" pitchFamily="34" charset="0"/>
              </a:rPr>
              <a:t> ?</a:t>
            </a:r>
          </a:p>
          <a:p>
            <a:pPr algn="ctr"/>
            <a:endParaRPr lang="en-IN" sz="1400" b="1" i="1" dirty="0">
              <a:latin typeface="Arial" panose="020B0604020202020204" pitchFamily="34" charset="0"/>
              <a:cs typeface="Arial" panose="020B0604020202020204" pitchFamily="34" charset="0"/>
            </a:endParaRPr>
          </a:p>
          <a:p>
            <a:r>
              <a:rPr lang="en-US" sz="1400" b="1" i="1" dirty="0">
                <a:latin typeface="Arial" panose="020B0604020202020204" pitchFamily="34" charset="0"/>
                <a:cs typeface="Arial" panose="020B0604020202020204" pitchFamily="34" charset="0"/>
              </a:rPr>
              <a:t>Artificial intelligence (AI) </a:t>
            </a:r>
            <a:r>
              <a:rPr lang="en-US" sz="1400" i="1" dirty="0">
                <a:latin typeface="Arial" panose="020B0604020202020204" pitchFamily="34" charset="0"/>
                <a:cs typeface="Arial" panose="020B0604020202020204" pitchFamily="34" charset="0"/>
              </a:rPr>
              <a:t>is a subfield of computer science concerned with the creation of intelligent machines that operate and react in the same manner as humans do. </a:t>
            </a:r>
          </a:p>
          <a:p>
            <a:r>
              <a:rPr lang="en-US" sz="1400" i="1" dirty="0">
                <a:latin typeface="Arial" panose="020B0604020202020204" pitchFamily="34" charset="0"/>
                <a:cs typeface="Arial" panose="020B0604020202020204" pitchFamily="34" charset="0"/>
              </a:rPr>
              <a:t>The simulation of human intellectual processes by computers, particularly computer systems, is known as artificial intelligence (AI).</a:t>
            </a:r>
            <a:endParaRPr lang="en-IN" sz="1400" b="1" i="1" dirty="0">
              <a:latin typeface="Arial" panose="020B0604020202020204" pitchFamily="34" charset="0"/>
              <a:cs typeface="Arial" panose="020B0604020202020204" pitchFamily="34" charset="0"/>
            </a:endParaRPr>
          </a:p>
        </p:txBody>
      </p:sp>
      <p:sp>
        <p:nvSpPr>
          <p:cNvPr id="10" name="TextBox 9"/>
          <p:cNvSpPr txBox="1"/>
          <p:nvPr/>
        </p:nvSpPr>
        <p:spPr>
          <a:xfrm>
            <a:off x="7142480" y="2369820"/>
            <a:ext cx="3667760" cy="2593018"/>
          </a:xfrm>
          <a:prstGeom prst="rect">
            <a:avLst/>
          </a:prstGeom>
          <a:solidFill>
            <a:schemeClr val="bg1"/>
          </a:solidFill>
          <a:ln w="28575">
            <a:solidFill>
              <a:schemeClr val="tx1"/>
            </a:solidFill>
          </a:ln>
        </p:spPr>
        <p:txBody>
          <a:bodyPr wrap="square" rtlCol="0">
            <a:spAutoFit/>
          </a:bodyPr>
          <a:lstStyle/>
          <a:p>
            <a:r>
              <a:rPr lang="en-IN" sz="2400" b="1" dirty="0"/>
              <a:t> </a:t>
            </a:r>
            <a:r>
              <a:rPr lang="en-IN" sz="2000" b="1" u="sng" dirty="0">
                <a:latin typeface="Arial Black" panose="020B0A04020102020204" pitchFamily="34" charset="0"/>
                <a:cs typeface="Arial" panose="020B0604020202020204" pitchFamily="34" charset="0"/>
              </a:rPr>
              <a:t>AI in Medical Imaging</a:t>
            </a:r>
            <a:r>
              <a:rPr lang="en-IN" sz="2000" b="1" dirty="0">
                <a:latin typeface="Arial Black" panose="020B0A04020102020204" pitchFamily="34" charset="0"/>
                <a:cs typeface="Arial" panose="020B0604020202020204" pitchFamily="34" charset="0"/>
              </a:rPr>
              <a:t> ?</a:t>
            </a:r>
          </a:p>
          <a:p>
            <a:endParaRPr lang="en-IN" sz="800" b="1" dirty="0">
              <a:latin typeface="Arial Black" panose="020B0A04020102020204" pitchFamily="34" charset="0"/>
              <a:cs typeface="Arial" panose="020B0604020202020204" pitchFamily="34" charset="0"/>
            </a:endParaRPr>
          </a:p>
          <a:p>
            <a:pPr marL="285750" indent="-285750">
              <a:buFont typeface="Arial" panose="020B0604020202020204" pitchFamily="34" charset="0"/>
              <a:buChar char="•"/>
            </a:pPr>
            <a:r>
              <a:rPr lang="en-US" sz="1450" i="1" dirty="0">
                <a:latin typeface="Arial" panose="020B0604020202020204" pitchFamily="34" charset="0"/>
                <a:cs typeface="Arial" panose="020B0604020202020204" pitchFamily="34" charset="0"/>
              </a:rPr>
              <a:t>The demand for improved clinical treatment quality and efficacy was a driving force for the introduction of AI in medical imaging. </a:t>
            </a:r>
          </a:p>
          <a:p>
            <a:endParaRPr lang="en-US" sz="1450"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50" i="1" dirty="0">
                <a:latin typeface="Arial" panose="020B0604020202020204" pitchFamily="34" charset="0"/>
                <a:cs typeface="Arial" panose="020B0604020202020204" pitchFamily="34" charset="0"/>
              </a:rPr>
              <a:t>Radiology was one of the earliest medical specialties to use digital technologies.</a:t>
            </a:r>
            <a:r>
              <a:rPr lang="en-US" sz="800" i="1" dirty="0">
                <a:latin typeface="Arial" panose="020B0604020202020204" pitchFamily="34" charset="0"/>
                <a:cs typeface="Arial" panose="020B0604020202020204" pitchFamily="34" charset="0"/>
              </a:rPr>
              <a:t> </a:t>
            </a:r>
          </a:p>
          <a:p>
            <a:endParaRPr lang="en-IN" sz="1450" b="1" dirty="0">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10674410" y="-7837"/>
            <a:ext cx="1517590" cy="615749"/>
          </a:xfrm>
          <a:prstGeom prst="rect">
            <a:avLst/>
          </a:prstGeom>
        </p:spPr>
      </p:pic>
      <p:sp>
        <p:nvSpPr>
          <p:cNvPr id="8" name="Title 1">
            <a:extLst>
              <a:ext uri="{FF2B5EF4-FFF2-40B4-BE49-F238E27FC236}">
                <a16:creationId xmlns:a16="http://schemas.microsoft.com/office/drawing/2014/main" id="{83A7B543-DD16-00A8-C1EC-FE337C972327}"/>
              </a:ext>
            </a:extLst>
          </p:cNvPr>
          <p:cNvSpPr txBox="1">
            <a:spLocks/>
          </p:cNvSpPr>
          <p:nvPr/>
        </p:nvSpPr>
        <p:spPr>
          <a:xfrm>
            <a:off x="2803555" y="80812"/>
            <a:ext cx="6572250" cy="519263"/>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INTRODUCTION</a:t>
            </a:r>
          </a:p>
        </p:txBody>
      </p:sp>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4</a:t>
            </a:fld>
            <a:endParaRPr lang="en-IN" b="1" dirty="0">
              <a:solidFill>
                <a:schemeClr val="tx1"/>
              </a:solidFill>
            </a:endParaRPr>
          </a:p>
        </p:txBody>
      </p:sp>
      <p:pic>
        <p:nvPicPr>
          <p:cNvPr id="9" name="Picture 8"/>
          <p:cNvPicPr>
            <a:picLocks noChangeAspect="1"/>
          </p:cNvPicPr>
          <p:nvPr/>
        </p:nvPicPr>
        <p:blipFill>
          <a:blip r:embed="rId2"/>
          <a:stretch>
            <a:fillRect/>
          </a:stretch>
        </p:blipFill>
        <p:spPr>
          <a:xfrm>
            <a:off x="0" y="15877"/>
            <a:ext cx="1504949" cy="600074"/>
          </a:xfrm>
          <a:prstGeom prst="rect">
            <a:avLst/>
          </a:prstGeom>
        </p:spPr>
      </p:pic>
      <p:pic>
        <p:nvPicPr>
          <p:cNvPr id="10" name="Picture 9"/>
          <p:cNvPicPr>
            <a:picLocks noChangeAspect="1"/>
          </p:cNvPicPr>
          <p:nvPr/>
        </p:nvPicPr>
        <p:blipFill>
          <a:blip r:embed="rId3"/>
          <a:stretch>
            <a:fillRect/>
          </a:stretch>
        </p:blipFill>
        <p:spPr>
          <a:xfrm>
            <a:off x="10674410" y="202"/>
            <a:ext cx="1517590" cy="615749"/>
          </a:xfrm>
          <a:prstGeom prst="rect">
            <a:avLst/>
          </a:prstGeom>
        </p:spPr>
      </p:pic>
      <p:sp>
        <p:nvSpPr>
          <p:cNvPr id="7" name="Title 1">
            <a:extLst>
              <a:ext uri="{FF2B5EF4-FFF2-40B4-BE49-F238E27FC236}">
                <a16:creationId xmlns:a16="http://schemas.microsoft.com/office/drawing/2014/main" id="{83A7B543-DD16-00A8-C1EC-FE337C972327}"/>
              </a:ext>
            </a:extLst>
          </p:cNvPr>
          <p:cNvSpPr txBox="1">
            <a:spLocks/>
          </p:cNvSpPr>
          <p:nvPr/>
        </p:nvSpPr>
        <p:spPr>
          <a:xfrm>
            <a:off x="2803555" y="80812"/>
            <a:ext cx="6572250" cy="535139"/>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INTRODUCTION</a:t>
            </a:r>
          </a:p>
        </p:txBody>
      </p:sp>
      <p:sp>
        <p:nvSpPr>
          <p:cNvPr id="8" name="TextBox 7"/>
          <p:cNvSpPr txBox="1"/>
          <p:nvPr/>
        </p:nvSpPr>
        <p:spPr>
          <a:xfrm>
            <a:off x="1504950" y="1846253"/>
            <a:ext cx="9169460" cy="3416320"/>
          </a:xfrm>
          <a:prstGeom prst="rect">
            <a:avLst/>
          </a:prstGeom>
          <a:solidFill>
            <a:schemeClr val="bg1"/>
          </a:solidFill>
          <a:ln w="28575">
            <a:solidFill>
              <a:schemeClr val="tx1"/>
            </a:solidFill>
          </a:ln>
        </p:spPr>
        <p:txBody>
          <a:bodyPr wrap="square" rtlCol="0">
            <a:spAutoFit/>
          </a:bodyPr>
          <a:lstStyle/>
          <a:p>
            <a:pPr algn="ctr"/>
            <a:r>
              <a:rPr lang="en-IN" sz="2000" b="1" u="sng" dirty="0">
                <a:latin typeface="Arial Black" panose="020B0A04020102020204" pitchFamily="34" charset="0"/>
                <a:cs typeface="Arial" panose="020B0604020202020204" pitchFamily="34" charset="0"/>
              </a:rPr>
              <a:t>Making a case for buying Medical Imaging AI</a:t>
            </a:r>
            <a:r>
              <a:rPr lang="en-IN" sz="2000" b="1" dirty="0">
                <a:latin typeface="Arial Black" panose="020B0A04020102020204" pitchFamily="34" charset="0"/>
                <a:cs typeface="Arial" panose="020B0604020202020204" pitchFamily="34" charset="0"/>
              </a:rPr>
              <a:t> : </a:t>
            </a:r>
          </a:p>
          <a:p>
            <a:pPr algn="ctr"/>
            <a:r>
              <a:rPr lang="en-IN" sz="2000" b="1" dirty="0">
                <a:solidFill>
                  <a:srgbClr val="0070C0"/>
                </a:solidFill>
                <a:latin typeface="Arial Black" panose="020B0A04020102020204" pitchFamily="34" charset="0"/>
                <a:cs typeface="Arial" panose="020B0604020202020204" pitchFamily="34" charset="0"/>
              </a:rPr>
              <a:t>How to define the ROI </a:t>
            </a:r>
          </a:p>
          <a:p>
            <a:pPr algn="ctr"/>
            <a:endParaRPr lang="en-IN" sz="800" b="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i="1" dirty="0">
                <a:latin typeface="Arial" panose="020B0604020202020204" pitchFamily="34" charset="0"/>
                <a:cs typeface="Arial" panose="020B0604020202020204" pitchFamily="34" charset="0"/>
              </a:rPr>
              <a:t>There have been many claims about technologies making healthcare better (Quality &amp; Efficiency) and more affordable. Artificial intelligence (AI) is one of the few innovations that can deliver on  these promises.</a:t>
            </a:r>
            <a:endParaRPr lang="en-US" sz="1400" dirty="0">
              <a:latin typeface="Arial" panose="020B0604020202020204" pitchFamily="34" charset="0"/>
              <a:cs typeface="Arial" panose="020B0604020202020204" pitchFamily="34" charset="0"/>
            </a:endParaRPr>
          </a:p>
          <a:p>
            <a:r>
              <a:rPr lang="en-US" sz="1400" i="1" dirty="0">
                <a:latin typeface="Arial" panose="020B0604020202020204" pitchFamily="34" charset="0"/>
                <a:cs typeface="Arial" panose="020B0604020202020204" pitchFamily="34" charset="0"/>
              </a:rPr>
              <a:t>      In this Study, let’s look at how AI can improve healthcare systems, without compromising on quality and costs. </a:t>
            </a:r>
          </a:p>
          <a:p>
            <a:endParaRPr lang="en-US" sz="1400" i="1" dirty="0">
              <a:latin typeface="Arial" panose="020B0604020202020204" pitchFamily="34" charset="0"/>
              <a:cs typeface="Arial" panose="020B0604020202020204" pitchFamily="34" charset="0"/>
            </a:endParaRPr>
          </a:p>
          <a:p>
            <a:endParaRPr lang="en-US" sz="1400"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i="1" dirty="0">
                <a:latin typeface="Arial" panose="020B0604020202020204" pitchFamily="34" charset="0"/>
                <a:cs typeface="Arial" panose="020B0604020202020204" pitchFamily="34" charset="0"/>
              </a:rPr>
              <a:t>The main barrier for AI adoption in clinical practice is the limited examples of return on investment. Healthcare providers must justify using their budget to buy an AI solution. It is also an essential step to getting any innovative tool to help patients.</a:t>
            </a:r>
          </a:p>
          <a:p>
            <a:pPr marL="285750" indent="-285750">
              <a:buFont typeface="Arial" panose="020B0604020202020204" pitchFamily="34" charset="0"/>
              <a:buChar char="•"/>
            </a:pPr>
            <a:endParaRPr lang="en-US" sz="1400"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i="1"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i="1" dirty="0">
                <a:latin typeface="Arial" panose="020B0604020202020204" pitchFamily="34" charset="0"/>
                <a:cs typeface="Arial" panose="020B0604020202020204" pitchFamily="34" charset="0"/>
              </a:rPr>
              <a:t>The medical AI industry needs evidence of a positive business case, showing cost-effective improvements. </a:t>
            </a:r>
          </a:p>
          <a:p>
            <a:pPr marL="285750" indent="-285750">
              <a:buFont typeface="Arial" panose="020B0604020202020204" pitchFamily="34" charset="0"/>
              <a:buChar char="•"/>
            </a:pPr>
            <a:endParaRPr lang="en-US" sz="14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a:xfrm>
            <a:off x="1504949" y="2116246"/>
            <a:ext cx="9169461" cy="2868295"/>
          </a:xfrm>
          <a:solidFill>
            <a:schemeClr val="bg1"/>
          </a:solidFill>
          <a:ln w="28575">
            <a:solidFill>
              <a:srgbClr val="003300"/>
            </a:solidFill>
          </a:ln>
        </p:spPr>
        <p:txBody>
          <a:bodyPr/>
          <a:lstStyle/>
          <a:p>
            <a:pPr>
              <a:buFont typeface="Wingdings" panose="05000000000000000000" pitchFamily="2" charset="2"/>
              <a:buChar char="Ø"/>
            </a:pPr>
            <a:endParaRPr lang="en-US" sz="2000" dirty="0"/>
          </a:p>
          <a:p>
            <a:pPr>
              <a:buFont typeface="Wingdings" panose="05000000000000000000" pitchFamily="2" charset="2"/>
              <a:buChar char="Ø"/>
            </a:pPr>
            <a:r>
              <a:rPr lang="en-US" sz="2000" dirty="0"/>
              <a:t> </a:t>
            </a:r>
            <a:r>
              <a:rPr lang="en-US" sz="1600" i="1" dirty="0">
                <a:latin typeface="Arial" panose="020B0604020202020204" pitchFamily="34" charset="0"/>
                <a:cs typeface="Arial" panose="020B0604020202020204" pitchFamily="34" charset="0"/>
              </a:rPr>
              <a:t>The goal is to determine the Return on Investment in terms of Monetary, Efficiency, and Quality Gain while purchasing medical imaging AI for the Biggest Hospital in North India.</a:t>
            </a:r>
          </a:p>
          <a:p>
            <a:pPr marL="0" indent="0">
              <a:buNone/>
            </a:pPr>
            <a:endParaRPr lang="en-US" sz="1600" i="1" dirty="0">
              <a:latin typeface="Arial" panose="020B0604020202020204" pitchFamily="34" charset="0"/>
              <a:cs typeface="Arial" panose="020B0604020202020204" pitchFamily="34" charset="0"/>
            </a:endParaRPr>
          </a:p>
          <a:p>
            <a:pPr>
              <a:buFont typeface="Wingdings" panose="05000000000000000000" pitchFamily="2" charset="2"/>
              <a:buChar char="Ø"/>
            </a:pPr>
            <a:r>
              <a:rPr lang="en-US" sz="1600" i="1" dirty="0">
                <a:latin typeface="Arial" panose="020B0604020202020204" pitchFamily="34" charset="0"/>
                <a:cs typeface="Arial" panose="020B0604020202020204" pitchFamily="34" charset="0"/>
              </a:rPr>
              <a:t>Furthermore, the objective was also to identify barriers and facilitators to the implementation of artificial intelligence (AI) applications in clinical radiology in the Biggest Hospital in North India.</a:t>
            </a:r>
          </a:p>
          <a:p>
            <a:pPr marL="0" indent="0">
              <a:buNone/>
            </a:pPr>
            <a:endParaRPr lang="en-US" sz="20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5</a:t>
            </a:fld>
            <a:endParaRPr lang="en-IN" b="1" dirty="0">
              <a:solidFill>
                <a:schemeClr val="tx1"/>
              </a:solidFill>
            </a:endParaRPr>
          </a:p>
        </p:txBody>
      </p:sp>
      <p:pic>
        <p:nvPicPr>
          <p:cNvPr id="9" name="Picture 8"/>
          <p:cNvPicPr>
            <a:picLocks noChangeAspect="1"/>
          </p:cNvPicPr>
          <p:nvPr/>
        </p:nvPicPr>
        <p:blipFill>
          <a:blip r:embed="rId2"/>
          <a:stretch>
            <a:fillRect/>
          </a:stretch>
        </p:blipFill>
        <p:spPr>
          <a:xfrm>
            <a:off x="1" y="1"/>
            <a:ext cx="1504949" cy="600074"/>
          </a:xfrm>
          <a:prstGeom prst="rect">
            <a:avLst/>
          </a:prstGeom>
        </p:spPr>
      </p:pic>
      <p:pic>
        <p:nvPicPr>
          <p:cNvPr id="10" name="Picture 9"/>
          <p:cNvPicPr>
            <a:picLocks noChangeAspect="1"/>
          </p:cNvPicPr>
          <p:nvPr/>
        </p:nvPicPr>
        <p:blipFill>
          <a:blip r:embed="rId3"/>
          <a:stretch>
            <a:fillRect/>
          </a:stretch>
        </p:blipFill>
        <p:spPr>
          <a:xfrm>
            <a:off x="10674410" y="-7837"/>
            <a:ext cx="1517590" cy="615749"/>
          </a:xfrm>
          <a:prstGeom prst="rect">
            <a:avLst/>
          </a:prstGeom>
        </p:spPr>
      </p:pic>
      <p:sp>
        <p:nvSpPr>
          <p:cNvPr id="8" name="Title 1">
            <a:extLst>
              <a:ext uri="{FF2B5EF4-FFF2-40B4-BE49-F238E27FC236}">
                <a16:creationId xmlns:a16="http://schemas.microsoft.com/office/drawing/2014/main" id="{83A7B543-DD16-00A8-C1EC-FE337C972327}"/>
              </a:ext>
            </a:extLst>
          </p:cNvPr>
          <p:cNvSpPr txBox="1">
            <a:spLocks/>
          </p:cNvSpPr>
          <p:nvPr/>
        </p:nvSpPr>
        <p:spPr>
          <a:xfrm>
            <a:off x="2803555" y="80812"/>
            <a:ext cx="6572250" cy="519263"/>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OBJECTIVES OF THE STUDY</a:t>
            </a:r>
          </a:p>
        </p:txBody>
      </p:sp>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1432560" y="1374724"/>
            <a:ext cx="9241850" cy="4351338"/>
          </a:xfrm>
          <a:solidFill>
            <a:schemeClr val="bg1"/>
          </a:solidFill>
          <a:ln w="28575">
            <a:solidFill>
              <a:srgbClr val="003300"/>
            </a:solidFill>
          </a:ln>
        </p:spPr>
        <p:txBody>
          <a:bodyPr>
            <a:normAutofit/>
          </a:bodyPr>
          <a:lstStyle/>
          <a:p>
            <a:pPr marL="0" indent="0">
              <a:buNone/>
            </a:pPr>
            <a:r>
              <a:rPr lang="en-IN" sz="1400" i="1" dirty="0">
                <a:ln w="3175">
                  <a:noFill/>
                </a:ln>
                <a:latin typeface="Arial" panose="020B0604020202020204" pitchFamily="34" charset="0"/>
                <a:cs typeface="Arial" panose="020B0604020202020204" pitchFamily="34" charset="0"/>
              </a:rPr>
              <a:t>Secondary Data Analysis was done to define the ROI for a case of buying Medical Imaging AI &amp; to address the Facilitating &amp; Hindering Factors in the Implementation of AI applications in Radiology.</a:t>
            </a:r>
            <a:endParaRPr lang="en-IN" sz="1400" b="1" i="1" dirty="0">
              <a:latin typeface="Arial Black" panose="020B0A04020102020204" pitchFamily="34" charset="0"/>
              <a:cs typeface="Arial" panose="020B0604020202020204" pitchFamily="34" charset="0"/>
            </a:endParaRPr>
          </a:p>
          <a:p>
            <a:pPr marL="0" indent="0" algn="ctr">
              <a:buNone/>
            </a:pPr>
            <a:endParaRPr lang="en-IN" sz="1400" b="1" dirty="0">
              <a:latin typeface="Arial Black" panose="020B0A04020102020204" pitchFamily="34" charset="0"/>
              <a:cs typeface="Arial" panose="020B0604020202020204" pitchFamily="34" charset="0"/>
            </a:endParaRPr>
          </a:p>
          <a:p>
            <a:pPr marL="0" indent="0" algn="ctr">
              <a:buNone/>
            </a:pPr>
            <a:r>
              <a:rPr lang="en-IN" sz="1400" b="1" u="sng" dirty="0">
                <a:latin typeface="Arial Black" panose="020B0A04020102020204" pitchFamily="34" charset="0"/>
                <a:cs typeface="Arial" panose="020B0604020202020204" pitchFamily="34" charset="0"/>
              </a:rPr>
              <a:t>Research Methodology </a:t>
            </a:r>
          </a:p>
          <a:p>
            <a:r>
              <a:rPr lang="en-IN" sz="1400" b="1" dirty="0">
                <a:latin typeface="Arial" panose="020B0604020202020204" pitchFamily="34" charset="0"/>
                <a:cs typeface="Arial" panose="020B0604020202020204" pitchFamily="34" charset="0"/>
              </a:rPr>
              <a:t>Research Design </a:t>
            </a:r>
            <a:r>
              <a:rPr lang="en-IN" sz="1400" i="1" dirty="0">
                <a:latin typeface="Arial" panose="020B0604020202020204" pitchFamily="34" charset="0"/>
                <a:cs typeface="Arial" panose="020B0604020202020204" pitchFamily="34" charset="0"/>
              </a:rPr>
              <a:t>– Descriptive study</a:t>
            </a:r>
          </a:p>
          <a:p>
            <a:r>
              <a:rPr lang="en-IN" sz="1400" b="1" dirty="0">
                <a:latin typeface="Arial" panose="020B0604020202020204" pitchFamily="34" charset="0"/>
                <a:cs typeface="Arial" panose="020B0604020202020204" pitchFamily="34" charset="0"/>
              </a:rPr>
              <a:t>Sources of Data </a:t>
            </a:r>
            <a:r>
              <a:rPr lang="en-IN" sz="1400" i="1" dirty="0">
                <a:latin typeface="Arial" panose="020B0604020202020204" pitchFamily="34" charset="0"/>
                <a:cs typeface="Arial" panose="020B0604020202020204" pitchFamily="34" charset="0"/>
              </a:rPr>
              <a:t>– Secondary Data </a:t>
            </a:r>
          </a:p>
          <a:p>
            <a:r>
              <a:rPr lang="en-IN" sz="1400" b="1" dirty="0">
                <a:latin typeface="Arial" panose="020B0604020202020204" pitchFamily="34" charset="0"/>
                <a:cs typeface="Arial" panose="020B0604020202020204" pitchFamily="34" charset="0"/>
              </a:rPr>
              <a:t>Data Type </a:t>
            </a:r>
            <a:r>
              <a:rPr lang="en-IN" sz="1400" i="1" dirty="0">
                <a:latin typeface="Arial" panose="020B0604020202020204" pitchFamily="34" charset="0"/>
                <a:cs typeface="Arial" panose="020B0604020202020204" pitchFamily="34" charset="0"/>
              </a:rPr>
              <a:t>– Secondary Data</a:t>
            </a:r>
          </a:p>
          <a:p>
            <a:r>
              <a:rPr lang="en-IN" sz="1400" b="1" dirty="0">
                <a:latin typeface="Arial" panose="020B0604020202020204" pitchFamily="34" charset="0"/>
                <a:cs typeface="Arial" panose="020B0604020202020204" pitchFamily="34" charset="0"/>
              </a:rPr>
              <a:t>Data Collection Method </a:t>
            </a:r>
            <a:r>
              <a:rPr lang="en-IN" sz="1400" i="1" dirty="0">
                <a:latin typeface="Arial" panose="020B0604020202020204" pitchFamily="34" charset="0"/>
                <a:cs typeface="Arial" panose="020B0604020202020204" pitchFamily="34" charset="0"/>
              </a:rPr>
              <a:t>– Literature Survey &amp; Interviews (Unstructured)</a:t>
            </a:r>
          </a:p>
          <a:p>
            <a:r>
              <a:rPr lang="en-IN" sz="1400" b="1" dirty="0">
                <a:latin typeface="Arial" panose="020B0604020202020204" pitchFamily="34" charset="0"/>
                <a:cs typeface="Arial" panose="020B0604020202020204" pitchFamily="34" charset="0"/>
              </a:rPr>
              <a:t>Data Sources </a:t>
            </a:r>
            <a:r>
              <a:rPr lang="en-IN" sz="1400" i="1" dirty="0">
                <a:latin typeface="Arial" panose="020B0604020202020204" pitchFamily="34" charset="0"/>
                <a:cs typeface="Arial" panose="020B0604020202020204" pitchFamily="34" charset="0"/>
              </a:rPr>
              <a:t>–Published articles , Websites, Blogs ,Radiologists Interviews</a:t>
            </a:r>
          </a:p>
          <a:p>
            <a:r>
              <a:rPr lang="en-IN" sz="1400" b="1" dirty="0">
                <a:latin typeface="Arial" panose="020B0604020202020204" pitchFamily="34" charset="0"/>
                <a:cs typeface="Arial" panose="020B0604020202020204" pitchFamily="34" charset="0"/>
              </a:rPr>
              <a:t>Data Analysis- </a:t>
            </a:r>
            <a:r>
              <a:rPr lang="en-IN" sz="1400" i="1" dirty="0">
                <a:latin typeface="Arial" panose="020B0604020202020204" pitchFamily="34" charset="0"/>
                <a:cs typeface="Arial" panose="020B0604020202020204" pitchFamily="34" charset="0"/>
              </a:rPr>
              <a:t>The data was complied, tabulated &amp; analysed in Ms-Excel</a:t>
            </a:r>
          </a:p>
          <a:p>
            <a:pPr marL="0" indent="0">
              <a:buNone/>
            </a:pPr>
            <a:endParaRPr lang="en-IN" sz="1400" i="1" dirty="0">
              <a:latin typeface="Arial" panose="020B0604020202020204" pitchFamily="34" charset="0"/>
              <a:cs typeface="Arial" panose="020B0604020202020204" pitchFamily="34" charset="0"/>
            </a:endParaRPr>
          </a:p>
          <a:p>
            <a:pPr marL="0" indent="0" algn="ctr">
              <a:buNone/>
            </a:pPr>
            <a:r>
              <a:rPr lang="en-IN" sz="1400" b="1" dirty="0">
                <a:latin typeface="Arial" panose="020B0604020202020204" pitchFamily="34" charset="0"/>
                <a:cs typeface="Arial" panose="020B0604020202020204" pitchFamily="34" charset="0"/>
              </a:rPr>
              <a:t>Search Terms </a:t>
            </a:r>
            <a:r>
              <a:rPr lang="en-IN" sz="1400" i="1" dirty="0">
                <a:latin typeface="Arial" panose="020B0604020202020204" pitchFamily="34" charset="0"/>
                <a:cs typeface="Arial" panose="020B0604020202020204" pitchFamily="34" charset="0"/>
              </a:rPr>
              <a:t>– Artificial Intelligence, Chest X-rays, Quality Gain, Efficiency Gain, Quality Gain</a:t>
            </a:r>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6</a:t>
            </a:fld>
            <a:endParaRPr lang="en-IN" b="1" dirty="0">
              <a:solidFill>
                <a:schemeClr val="tx1"/>
              </a:solidFill>
            </a:endParaRPr>
          </a:p>
        </p:txBody>
      </p:sp>
      <p:pic>
        <p:nvPicPr>
          <p:cNvPr id="9" name="Picture 8"/>
          <p:cNvPicPr>
            <a:picLocks noChangeAspect="1"/>
          </p:cNvPicPr>
          <p:nvPr/>
        </p:nvPicPr>
        <p:blipFill>
          <a:blip r:embed="rId2"/>
          <a:stretch>
            <a:fillRect/>
          </a:stretch>
        </p:blipFill>
        <p:spPr>
          <a:xfrm>
            <a:off x="1" y="1"/>
            <a:ext cx="1504949" cy="600074"/>
          </a:xfrm>
          <a:prstGeom prst="rect">
            <a:avLst/>
          </a:prstGeom>
        </p:spPr>
      </p:pic>
      <p:pic>
        <p:nvPicPr>
          <p:cNvPr id="10" name="Picture 9"/>
          <p:cNvPicPr>
            <a:picLocks noChangeAspect="1"/>
          </p:cNvPicPr>
          <p:nvPr/>
        </p:nvPicPr>
        <p:blipFill>
          <a:blip r:embed="rId3"/>
          <a:stretch>
            <a:fillRect/>
          </a:stretch>
        </p:blipFill>
        <p:spPr>
          <a:xfrm>
            <a:off x="10674410" y="-7837"/>
            <a:ext cx="1517590" cy="615749"/>
          </a:xfrm>
          <a:prstGeom prst="rect">
            <a:avLst/>
          </a:prstGeom>
        </p:spPr>
      </p:pic>
      <p:sp>
        <p:nvSpPr>
          <p:cNvPr id="7" name="Title 1">
            <a:extLst>
              <a:ext uri="{FF2B5EF4-FFF2-40B4-BE49-F238E27FC236}">
                <a16:creationId xmlns:a16="http://schemas.microsoft.com/office/drawing/2014/main" id="{83A7B543-DD16-00A8-C1EC-FE337C972327}"/>
              </a:ext>
            </a:extLst>
          </p:cNvPr>
          <p:cNvSpPr txBox="1">
            <a:spLocks/>
          </p:cNvSpPr>
          <p:nvPr/>
        </p:nvSpPr>
        <p:spPr>
          <a:xfrm>
            <a:off x="2803555" y="109254"/>
            <a:ext cx="6572250" cy="490821"/>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METHODOLOGY</a:t>
            </a:r>
          </a:p>
        </p:txBody>
      </p:sp>
      <p:sp>
        <p:nvSpPr>
          <p:cNvPr id="8" name="Title 1">
            <a:extLst>
              <a:ext uri="{FF2B5EF4-FFF2-40B4-BE49-F238E27FC236}">
                <a16:creationId xmlns:a16="http://schemas.microsoft.com/office/drawing/2014/main" id="{82C7A346-E92D-45D3-4ACD-F36DC8910D25}"/>
              </a:ext>
            </a:extLst>
          </p:cNvPr>
          <p:cNvSpPr txBox="1">
            <a:spLocks/>
          </p:cNvSpPr>
          <p:nvPr/>
        </p:nvSpPr>
        <p:spPr>
          <a:xfrm>
            <a:off x="2803555" y="127438"/>
            <a:ext cx="6572250" cy="490821"/>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METHODOLOGY</a:t>
            </a:r>
          </a:p>
        </p:txBody>
      </p:sp>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8209C7-FAB7-A23F-54E7-19036C555F18}"/>
              </a:ext>
            </a:extLst>
          </p:cNvPr>
          <p:cNvSpPr>
            <a:spLocks noGrp="1"/>
          </p:cNvSpPr>
          <p:nvPr>
            <p:ph idx="1"/>
          </p:nvPr>
        </p:nvSpPr>
        <p:spPr>
          <a:xfrm>
            <a:off x="1445202" y="1852551"/>
            <a:ext cx="9301595" cy="4101605"/>
          </a:xfrm>
          <a:solidFill>
            <a:schemeClr val="bg1"/>
          </a:solidFill>
          <a:ln w="28575">
            <a:solidFill>
              <a:schemeClr val="tx1"/>
            </a:solidFill>
          </a:ln>
        </p:spPr>
        <p:txBody>
          <a:bodyPr/>
          <a:lstStyle/>
          <a:p>
            <a:pPr marL="285750" indent="-285750"/>
            <a:endParaRPr lang="en-US" sz="1400" i="1" dirty="0">
              <a:latin typeface="Arial" panose="020B0604020202020204" pitchFamily="34" charset="0"/>
              <a:cs typeface="Arial" panose="020B0604020202020204" pitchFamily="34" charset="0"/>
            </a:endParaRPr>
          </a:p>
          <a:p>
            <a:pPr marL="0" indent="0">
              <a:buNone/>
            </a:pPr>
            <a:r>
              <a:rPr lang="en-IN" sz="1600" b="1" dirty="0">
                <a:latin typeface="Castellar" panose="020A0402060406010301" pitchFamily="18" charset="0"/>
              </a:rPr>
              <a:t>DEFINING &amp; PROVING The RETURN ON INVESTMENT FOR MEDICAL IMAGING AI</a:t>
            </a:r>
          </a:p>
          <a:p>
            <a:endParaRPr lang="en-IN" sz="800" b="1" dirty="0">
              <a:latin typeface="Castellar" panose="020A0402060406010301" pitchFamily="18" charset="0"/>
            </a:endParaRPr>
          </a:p>
          <a:p>
            <a:pPr marL="914400" lvl="2" indent="0">
              <a:buNone/>
            </a:pPr>
            <a:r>
              <a:rPr lang="en-US" sz="1300" b="1" dirty="0">
                <a:solidFill>
                  <a:srgbClr val="0070C0"/>
                </a:solidFill>
              </a:rPr>
              <a:t>( </a:t>
            </a:r>
            <a:r>
              <a:rPr lang="en-US" sz="1300" b="1" u="sng" dirty="0">
                <a:solidFill>
                  <a:srgbClr val="0070C0"/>
                </a:solidFill>
              </a:rPr>
              <a:t>3-STEP APPROACH</a:t>
            </a:r>
            <a:r>
              <a:rPr lang="en-US" sz="1300" b="1" dirty="0">
                <a:solidFill>
                  <a:srgbClr val="0070C0"/>
                </a:solidFill>
              </a:rPr>
              <a:t> ) </a:t>
            </a:r>
            <a:endParaRPr lang="en-US" sz="800" b="1" dirty="0">
              <a:solidFill>
                <a:srgbClr val="0070C0"/>
              </a:solidFill>
            </a:endParaRPr>
          </a:p>
          <a:p>
            <a:pPr marL="914400" lvl="2" indent="0">
              <a:buNone/>
            </a:pPr>
            <a:endParaRPr lang="en-IN" sz="800" b="1" dirty="0">
              <a:solidFill>
                <a:srgbClr val="0070C0"/>
              </a:solidFill>
            </a:endParaRPr>
          </a:p>
          <a:p>
            <a:pPr lvl="2"/>
            <a:r>
              <a:rPr lang="en-IN" sz="1600" i="1" dirty="0">
                <a:latin typeface="Arial" panose="020B0604020202020204" pitchFamily="34" charset="0"/>
                <a:cs typeface="Arial" panose="020B0604020202020204" pitchFamily="34" charset="0"/>
              </a:rPr>
              <a:t>1- Understand the incentives of the Healthcare System</a:t>
            </a:r>
          </a:p>
          <a:p>
            <a:pPr marL="914400" lvl="2" indent="0">
              <a:buNone/>
            </a:pPr>
            <a:endParaRPr lang="en-IN" sz="1600" i="1" dirty="0">
              <a:latin typeface="Arial" panose="020B0604020202020204" pitchFamily="34" charset="0"/>
              <a:cs typeface="Arial" panose="020B0604020202020204" pitchFamily="34" charset="0"/>
            </a:endParaRPr>
          </a:p>
          <a:p>
            <a:pPr lvl="2"/>
            <a:r>
              <a:rPr lang="en-IN" sz="1600" i="1" dirty="0">
                <a:latin typeface="Arial" panose="020B0604020202020204" pitchFamily="34" charset="0"/>
                <a:cs typeface="Arial" panose="020B0604020202020204" pitchFamily="34" charset="0"/>
              </a:rPr>
              <a:t>2- Define the AI’s benefits-</a:t>
            </a:r>
          </a:p>
          <a:p>
            <a:pPr marL="1543050" lvl="3" indent="-171450"/>
            <a:r>
              <a:rPr lang="en-IN" sz="1600" i="1" dirty="0">
                <a:latin typeface="Arial" panose="020B0604020202020204" pitchFamily="34" charset="0"/>
                <a:cs typeface="Arial" panose="020B0604020202020204" pitchFamily="34" charset="0"/>
              </a:rPr>
              <a:t>Insight CXR by LUNIT</a:t>
            </a:r>
          </a:p>
          <a:p>
            <a:pPr marL="1543050" lvl="3" indent="-171450"/>
            <a:r>
              <a:rPr lang="en-IN" sz="1600" i="1" dirty="0">
                <a:latin typeface="Arial" panose="020B0604020202020204" pitchFamily="34" charset="0"/>
                <a:cs typeface="Arial" panose="020B0604020202020204" pitchFamily="34" charset="0"/>
              </a:rPr>
              <a:t>Chest Eye CAD by OXIPIT</a:t>
            </a:r>
          </a:p>
          <a:p>
            <a:pPr marL="1543050" lvl="3" indent="-171450"/>
            <a:r>
              <a:rPr lang="en-IN" sz="1600" i="1" dirty="0" err="1">
                <a:latin typeface="Arial" panose="020B0604020202020204" pitchFamily="34" charset="0"/>
                <a:cs typeface="Arial" panose="020B0604020202020204" pitchFamily="34" charset="0"/>
              </a:rPr>
              <a:t>qXR</a:t>
            </a:r>
            <a:r>
              <a:rPr lang="en-IN" sz="1600" i="1" dirty="0">
                <a:latin typeface="Arial" panose="020B0604020202020204" pitchFamily="34" charset="0"/>
                <a:cs typeface="Arial" panose="020B0604020202020204" pitchFamily="34" charset="0"/>
              </a:rPr>
              <a:t> v3.0 by </a:t>
            </a:r>
            <a:r>
              <a:rPr lang="en-IN" sz="1600" i="1" dirty="0" err="1">
                <a:latin typeface="Arial" panose="020B0604020202020204" pitchFamily="34" charset="0"/>
                <a:cs typeface="Arial" panose="020B0604020202020204" pitchFamily="34" charset="0"/>
              </a:rPr>
              <a:t>Qure.ai</a:t>
            </a:r>
            <a:endParaRPr lang="en-IN" sz="1600" i="1" dirty="0">
              <a:latin typeface="Arial" panose="020B0604020202020204" pitchFamily="34" charset="0"/>
              <a:cs typeface="Arial" panose="020B0604020202020204" pitchFamily="34" charset="0"/>
            </a:endParaRPr>
          </a:p>
          <a:p>
            <a:pPr marL="1371600" lvl="3" indent="0">
              <a:buNone/>
            </a:pPr>
            <a:endParaRPr lang="en-IN" sz="1600" i="1" dirty="0">
              <a:latin typeface="Arial" panose="020B0604020202020204" pitchFamily="34" charset="0"/>
              <a:cs typeface="Arial" panose="020B0604020202020204" pitchFamily="34" charset="0"/>
            </a:endParaRPr>
          </a:p>
          <a:p>
            <a:pPr lvl="2"/>
            <a:r>
              <a:rPr lang="en-IN" sz="1600" i="1" dirty="0">
                <a:latin typeface="Arial" panose="020B0604020202020204" pitchFamily="34" charset="0"/>
                <a:cs typeface="Arial" panose="020B0604020202020204" pitchFamily="34" charset="0"/>
              </a:rPr>
              <a:t>3- Match the benefits with incentives </a:t>
            </a:r>
            <a:endParaRPr lang="en-US" sz="1600" i="1" dirty="0">
              <a:latin typeface="Arial" panose="020B0604020202020204" pitchFamily="34" charset="0"/>
              <a:cs typeface="Arial" panose="020B0604020202020204" pitchFamily="34" charset="0"/>
            </a:endParaRPr>
          </a:p>
          <a:p>
            <a:endParaRPr lang="en-US" dirty="0"/>
          </a:p>
        </p:txBody>
      </p:sp>
      <p:sp>
        <p:nvSpPr>
          <p:cNvPr id="5" name="Slide Number Placeholder 4">
            <a:extLst>
              <a:ext uri="{FF2B5EF4-FFF2-40B4-BE49-F238E27FC236}">
                <a16:creationId xmlns:a16="http://schemas.microsoft.com/office/drawing/2014/main" id="{A3A0FEFC-77C6-13AE-5031-383DE500FB7E}"/>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7</a:t>
            </a:fld>
            <a:endParaRPr lang="en-IN" b="1" dirty="0">
              <a:solidFill>
                <a:schemeClr val="tx1"/>
              </a:solidFill>
            </a:endParaRPr>
          </a:p>
        </p:txBody>
      </p:sp>
      <p:pic>
        <p:nvPicPr>
          <p:cNvPr id="6" name="Picture 5">
            <a:extLst>
              <a:ext uri="{FF2B5EF4-FFF2-40B4-BE49-F238E27FC236}">
                <a16:creationId xmlns:a16="http://schemas.microsoft.com/office/drawing/2014/main" id="{FC18A02C-3A29-3788-255A-EC6A9809A289}"/>
              </a:ext>
            </a:extLst>
          </p:cNvPr>
          <p:cNvPicPr>
            <a:picLocks noChangeAspect="1"/>
          </p:cNvPicPr>
          <p:nvPr/>
        </p:nvPicPr>
        <p:blipFill>
          <a:blip r:embed="rId2"/>
          <a:stretch>
            <a:fillRect/>
          </a:stretch>
        </p:blipFill>
        <p:spPr>
          <a:xfrm>
            <a:off x="1" y="1"/>
            <a:ext cx="1504949" cy="600074"/>
          </a:xfrm>
          <a:prstGeom prst="rect">
            <a:avLst/>
          </a:prstGeom>
        </p:spPr>
      </p:pic>
      <p:pic>
        <p:nvPicPr>
          <p:cNvPr id="7" name="Picture 6">
            <a:extLst>
              <a:ext uri="{FF2B5EF4-FFF2-40B4-BE49-F238E27FC236}">
                <a16:creationId xmlns:a16="http://schemas.microsoft.com/office/drawing/2014/main" id="{5373E32D-2164-58EC-A6C6-8525DD99840D}"/>
              </a:ext>
            </a:extLst>
          </p:cNvPr>
          <p:cNvPicPr>
            <a:picLocks noChangeAspect="1"/>
          </p:cNvPicPr>
          <p:nvPr/>
        </p:nvPicPr>
        <p:blipFill>
          <a:blip r:embed="rId3"/>
          <a:stretch>
            <a:fillRect/>
          </a:stretch>
        </p:blipFill>
        <p:spPr>
          <a:xfrm>
            <a:off x="10674410" y="-7837"/>
            <a:ext cx="1517590" cy="615749"/>
          </a:xfrm>
          <a:prstGeom prst="rect">
            <a:avLst/>
          </a:prstGeom>
        </p:spPr>
      </p:pic>
      <p:sp>
        <p:nvSpPr>
          <p:cNvPr id="8" name="Title 1">
            <a:extLst>
              <a:ext uri="{FF2B5EF4-FFF2-40B4-BE49-F238E27FC236}">
                <a16:creationId xmlns:a16="http://schemas.microsoft.com/office/drawing/2014/main" id="{F2140048-D584-ADC0-E92A-D1A9BDDC61D1}"/>
              </a:ext>
            </a:extLst>
          </p:cNvPr>
          <p:cNvSpPr txBox="1">
            <a:spLocks/>
          </p:cNvSpPr>
          <p:nvPr/>
        </p:nvSpPr>
        <p:spPr>
          <a:xfrm>
            <a:off x="2803555" y="109254"/>
            <a:ext cx="6572250" cy="490821"/>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DEFINING THE CASE </a:t>
            </a:r>
          </a:p>
        </p:txBody>
      </p:sp>
    </p:spTree>
    <p:extLst>
      <p:ext uri="{BB962C8B-B14F-4D97-AF65-F5344CB8AC3E}">
        <p14:creationId xmlns:p14="http://schemas.microsoft.com/office/powerpoint/2010/main" val="18767865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pPr marL="0" indent="0">
              <a:buNone/>
            </a:pPr>
            <a:endParaRPr lang="en-IN" sz="1400" i="1" dirty="0">
              <a:latin typeface="Arial" panose="020B0604020202020204" pitchFamily="34" charset="0"/>
              <a:cs typeface="Arial" panose="020B0604020202020204" pitchFamily="34" charset="0"/>
            </a:endParaRPr>
          </a:p>
          <a:p>
            <a:pPr marL="2743200" lvl="6" indent="0">
              <a:buNone/>
            </a:pPr>
            <a:endParaRPr lang="en-IN" sz="1400" dirty="0">
              <a:latin typeface="Arial" panose="020B0604020202020204" pitchFamily="34" charset="0"/>
              <a:cs typeface="Arial" panose="020B0604020202020204" pitchFamily="34" charset="0"/>
            </a:endParaRPr>
          </a:p>
          <a:p>
            <a:pPr marL="2743200" lvl="6" indent="0">
              <a:buNone/>
            </a:pPr>
            <a:endParaRPr lang="en-IN" sz="14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9448800" y="6492875"/>
            <a:ext cx="2743200" cy="365125"/>
          </a:xfrm>
        </p:spPr>
        <p:txBody>
          <a:bodyPr/>
          <a:lstStyle/>
          <a:p>
            <a:fld id="{26AD20E6-394B-4DF0-96A5-9647FF39C943}" type="slidenum">
              <a:rPr lang="en-IN" b="1" smtClean="0">
                <a:solidFill>
                  <a:schemeClr val="tx1"/>
                </a:solidFill>
              </a:rPr>
              <a:t>8</a:t>
            </a:fld>
            <a:endParaRPr lang="en-IN" b="1" dirty="0">
              <a:solidFill>
                <a:schemeClr val="tx1"/>
              </a:solidFill>
            </a:endParaRPr>
          </a:p>
        </p:txBody>
      </p:sp>
      <p:pic>
        <p:nvPicPr>
          <p:cNvPr id="9" name="Picture 8"/>
          <p:cNvPicPr>
            <a:picLocks noChangeAspect="1"/>
          </p:cNvPicPr>
          <p:nvPr/>
        </p:nvPicPr>
        <p:blipFill>
          <a:blip r:embed="rId2"/>
          <a:stretch>
            <a:fillRect/>
          </a:stretch>
        </p:blipFill>
        <p:spPr>
          <a:xfrm>
            <a:off x="1" y="1"/>
            <a:ext cx="1504949" cy="600074"/>
          </a:xfrm>
          <a:prstGeom prst="rect">
            <a:avLst/>
          </a:prstGeom>
        </p:spPr>
      </p:pic>
      <p:pic>
        <p:nvPicPr>
          <p:cNvPr id="10" name="Picture 9"/>
          <p:cNvPicPr>
            <a:picLocks noChangeAspect="1"/>
          </p:cNvPicPr>
          <p:nvPr/>
        </p:nvPicPr>
        <p:blipFill>
          <a:blip r:embed="rId3"/>
          <a:stretch>
            <a:fillRect/>
          </a:stretch>
        </p:blipFill>
        <p:spPr>
          <a:xfrm>
            <a:off x="10674410" y="-15674"/>
            <a:ext cx="1517590" cy="615749"/>
          </a:xfrm>
          <a:prstGeom prst="rect">
            <a:avLst/>
          </a:prstGeom>
        </p:spPr>
      </p:pic>
      <p:sp>
        <p:nvSpPr>
          <p:cNvPr id="8" name="Title 1">
            <a:extLst>
              <a:ext uri="{FF2B5EF4-FFF2-40B4-BE49-F238E27FC236}">
                <a16:creationId xmlns:a16="http://schemas.microsoft.com/office/drawing/2014/main" id="{83A7B543-DD16-00A8-C1EC-FE337C972327}"/>
              </a:ext>
            </a:extLst>
          </p:cNvPr>
          <p:cNvSpPr txBox="1">
            <a:spLocks/>
          </p:cNvSpPr>
          <p:nvPr/>
        </p:nvSpPr>
        <p:spPr>
          <a:xfrm>
            <a:off x="2803555" y="80812"/>
            <a:ext cx="6572250" cy="519263"/>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RESULTS</a:t>
            </a:r>
            <a:r>
              <a:rPr lang="en-IN" sz="2800" b="1" dirty="0">
                <a:solidFill>
                  <a:schemeClr val="bg1"/>
                </a:solidFill>
                <a:latin typeface="Castellar" panose="020A0402060406010301" pitchFamily="18" charset="0"/>
                <a:cs typeface="Arial" panose="020B0604020202020204" pitchFamily="34" charset="0"/>
              </a:rPr>
              <a:t> </a:t>
            </a:r>
          </a:p>
        </p:txBody>
      </p:sp>
      <p:pic>
        <p:nvPicPr>
          <p:cNvPr id="6" name="Picture 5"/>
          <p:cNvPicPr>
            <a:picLocks noChangeAspect="1"/>
          </p:cNvPicPr>
          <p:nvPr/>
        </p:nvPicPr>
        <p:blipFill>
          <a:blip r:embed="rId4"/>
          <a:stretch>
            <a:fillRect/>
          </a:stretch>
        </p:blipFill>
        <p:spPr>
          <a:xfrm>
            <a:off x="2428240" y="2392611"/>
            <a:ext cx="7588280" cy="2215222"/>
          </a:xfrm>
          <a:prstGeom prst="rect">
            <a:avLst/>
          </a:prstGeom>
          <a:ln w="19050">
            <a:solidFill>
              <a:schemeClr val="tx1"/>
            </a:solidFill>
          </a:ln>
        </p:spPr>
      </p:pic>
      <p:sp>
        <p:nvSpPr>
          <p:cNvPr id="7" name="TextBox 6"/>
          <p:cNvSpPr txBox="1"/>
          <p:nvPr/>
        </p:nvSpPr>
        <p:spPr>
          <a:xfrm>
            <a:off x="1394933" y="1412928"/>
            <a:ext cx="9389494" cy="663771"/>
          </a:xfrm>
          <a:prstGeom prst="rect">
            <a:avLst/>
          </a:prstGeom>
          <a:solidFill>
            <a:schemeClr val="bg1"/>
          </a:solidFill>
          <a:ln w="28575">
            <a:solidFill>
              <a:srgbClr val="003300"/>
            </a:solidFill>
          </a:ln>
        </p:spPr>
        <p:txBody>
          <a:bodyPr wrap="none" rtlCol="0">
            <a:spAutoFit/>
          </a:bodyPr>
          <a:lstStyle/>
          <a:p>
            <a:pPr lvl="0" algn="ctr">
              <a:lnSpc>
                <a:spcPct val="90000"/>
              </a:lnSpc>
              <a:spcBef>
                <a:spcPts val="1000"/>
              </a:spcBef>
            </a:pPr>
            <a:r>
              <a:rPr lang="en-IN" sz="1600" i="1" dirty="0">
                <a:solidFill>
                  <a:prstClr val="black"/>
                </a:solidFill>
                <a:latin typeface="Arial" panose="020B0604020202020204" pitchFamily="34" charset="0"/>
                <a:cs typeface="Arial" panose="020B0604020202020204" pitchFamily="34" charset="0"/>
              </a:rPr>
              <a:t>The promise of AI in radiography has been that it will improve health care while decreasing expenses.</a:t>
            </a:r>
          </a:p>
          <a:p>
            <a:pPr lvl="0" algn="ctr">
              <a:lnSpc>
                <a:spcPct val="90000"/>
              </a:lnSpc>
              <a:spcBef>
                <a:spcPts val="1000"/>
              </a:spcBef>
            </a:pPr>
            <a:r>
              <a:rPr lang="en-IN" sz="1600" i="1" dirty="0">
                <a:solidFill>
                  <a:prstClr val="black"/>
                </a:solidFill>
                <a:latin typeface="Arial" panose="020B0604020202020204" pitchFamily="34" charset="0"/>
                <a:cs typeface="Arial" panose="020B0604020202020204" pitchFamily="34" charset="0"/>
              </a:rPr>
              <a:t>Six clinical goals can be aided by AI for a more effective process. </a:t>
            </a:r>
          </a:p>
        </p:txBody>
      </p:sp>
      <p:pic>
        <p:nvPicPr>
          <p:cNvPr id="11" name="Picture 10"/>
          <p:cNvPicPr>
            <a:picLocks noChangeAspect="1"/>
          </p:cNvPicPr>
          <p:nvPr/>
        </p:nvPicPr>
        <p:blipFill>
          <a:blip r:embed="rId5"/>
          <a:stretch>
            <a:fillRect/>
          </a:stretch>
        </p:blipFill>
        <p:spPr>
          <a:xfrm>
            <a:off x="3290600" y="4001294"/>
            <a:ext cx="5598160" cy="3287713"/>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a:xfrm>
            <a:off x="9448799" y="6492875"/>
            <a:ext cx="2743200" cy="365125"/>
          </a:xfrm>
        </p:spPr>
        <p:txBody>
          <a:bodyPr/>
          <a:lstStyle/>
          <a:p>
            <a:fld id="{26AD20E6-394B-4DF0-96A5-9647FF39C943}" type="slidenum">
              <a:rPr lang="en-IN" b="1" smtClean="0">
                <a:solidFill>
                  <a:schemeClr val="tx1"/>
                </a:solidFill>
              </a:rPr>
              <a:t>9</a:t>
            </a:fld>
            <a:endParaRPr lang="en-IN" b="1" dirty="0">
              <a:solidFill>
                <a:schemeClr val="tx1"/>
              </a:solidFill>
            </a:endParaRPr>
          </a:p>
        </p:txBody>
      </p:sp>
      <p:pic>
        <p:nvPicPr>
          <p:cNvPr id="9" name="Picture 8"/>
          <p:cNvPicPr>
            <a:picLocks noChangeAspect="1"/>
          </p:cNvPicPr>
          <p:nvPr/>
        </p:nvPicPr>
        <p:blipFill>
          <a:blip r:embed="rId2"/>
          <a:stretch>
            <a:fillRect/>
          </a:stretch>
        </p:blipFill>
        <p:spPr>
          <a:xfrm>
            <a:off x="1" y="1"/>
            <a:ext cx="1504949" cy="600074"/>
          </a:xfrm>
          <a:prstGeom prst="rect">
            <a:avLst/>
          </a:prstGeom>
        </p:spPr>
      </p:pic>
      <p:pic>
        <p:nvPicPr>
          <p:cNvPr id="10" name="Picture 9"/>
          <p:cNvPicPr>
            <a:picLocks noChangeAspect="1"/>
          </p:cNvPicPr>
          <p:nvPr/>
        </p:nvPicPr>
        <p:blipFill>
          <a:blip r:embed="rId3"/>
          <a:stretch>
            <a:fillRect/>
          </a:stretch>
        </p:blipFill>
        <p:spPr>
          <a:xfrm>
            <a:off x="10674409" y="-15907"/>
            <a:ext cx="1517590" cy="615749"/>
          </a:xfrm>
          <a:prstGeom prst="rect">
            <a:avLst/>
          </a:prstGeom>
        </p:spPr>
      </p:pic>
      <p:sp>
        <p:nvSpPr>
          <p:cNvPr id="8" name="Title 1">
            <a:extLst>
              <a:ext uri="{FF2B5EF4-FFF2-40B4-BE49-F238E27FC236}">
                <a16:creationId xmlns:a16="http://schemas.microsoft.com/office/drawing/2014/main" id="{83A7B543-DD16-00A8-C1EC-FE337C972327}"/>
              </a:ext>
            </a:extLst>
          </p:cNvPr>
          <p:cNvSpPr txBox="1">
            <a:spLocks/>
          </p:cNvSpPr>
          <p:nvPr/>
        </p:nvSpPr>
        <p:spPr>
          <a:xfrm>
            <a:off x="2803553" y="64658"/>
            <a:ext cx="6572250" cy="535183"/>
          </a:xfrm>
          <a:prstGeom prst="rect">
            <a:avLst/>
          </a:prstGeom>
          <a:solidFill>
            <a:schemeClr val="tx1"/>
          </a:solidFill>
          <a:ln w="19050">
            <a:solidFill>
              <a:srgbClr val="FF0000"/>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schemeClr val="bg1"/>
                </a:solidFill>
                <a:effectLst>
                  <a:outerShdw blurRad="38100" dist="38100" dir="2700000" algn="tl">
                    <a:srgbClr val="000000">
                      <a:alpha val="43137"/>
                    </a:srgbClr>
                  </a:outerShdw>
                </a:effectLst>
                <a:latin typeface="Castellar" panose="020A0402060406010301" pitchFamily="18" charset="0"/>
                <a:cs typeface="Arial" panose="020B0604020202020204" pitchFamily="34" charset="0"/>
              </a:rPr>
              <a:t>RESULTS </a:t>
            </a:r>
          </a:p>
        </p:txBody>
      </p:sp>
      <p:sp>
        <p:nvSpPr>
          <p:cNvPr id="6" name="TextBox 5"/>
          <p:cNvSpPr txBox="1"/>
          <p:nvPr/>
        </p:nvSpPr>
        <p:spPr>
          <a:xfrm>
            <a:off x="4748559" y="1048387"/>
            <a:ext cx="2682239" cy="369332"/>
          </a:xfrm>
          <a:prstGeom prst="rect">
            <a:avLst/>
          </a:prstGeom>
          <a:solidFill>
            <a:schemeClr val="bg1"/>
          </a:solidFill>
          <a:ln w="28575">
            <a:solidFill>
              <a:srgbClr val="0070C0"/>
            </a:solidFill>
          </a:ln>
        </p:spPr>
        <p:txBody>
          <a:bodyPr wrap="square" rtlCol="0">
            <a:spAutoFit/>
          </a:bodyPr>
          <a:lstStyle/>
          <a:p>
            <a:pPr algn="ctr"/>
            <a:r>
              <a:rPr lang="en-IN" dirty="0">
                <a:latin typeface="Arial Black" panose="020B0A04020102020204" pitchFamily="34" charset="0"/>
              </a:rPr>
              <a:t>Monetary Gain </a:t>
            </a:r>
          </a:p>
        </p:txBody>
      </p:sp>
      <p:sp>
        <p:nvSpPr>
          <p:cNvPr id="7" name="TextBox 6"/>
          <p:cNvSpPr txBox="1"/>
          <p:nvPr/>
        </p:nvSpPr>
        <p:spPr>
          <a:xfrm>
            <a:off x="1504947" y="5544265"/>
            <a:ext cx="9169459" cy="375920"/>
          </a:xfrm>
          <a:prstGeom prst="rect">
            <a:avLst/>
          </a:prstGeom>
          <a:solidFill>
            <a:schemeClr val="bg1"/>
          </a:solidFill>
          <a:ln w="28575">
            <a:solidFill>
              <a:schemeClr val="tx1"/>
            </a:solidFill>
          </a:ln>
        </p:spPr>
        <p:txBody>
          <a:bodyPr wrap="square" rtlCol="0">
            <a:spAutoFit/>
          </a:bodyPr>
          <a:lstStyle/>
          <a:p>
            <a:pPr algn="ctr"/>
            <a:r>
              <a:rPr lang="en-IN" b="1" i="1" dirty="0">
                <a:latin typeface="Arial" panose="020B0604020202020204" pitchFamily="34" charset="0"/>
                <a:cs typeface="Arial" panose="020B0604020202020204" pitchFamily="34" charset="0"/>
              </a:rPr>
              <a:t>Headcount of the Radiologists reporting CXR’s have been reduced</a:t>
            </a:r>
            <a:r>
              <a:rPr lang="en-IN" b="1" dirty="0"/>
              <a:t>.</a:t>
            </a:r>
          </a:p>
        </p:txBody>
      </p:sp>
      <p:pic>
        <p:nvPicPr>
          <p:cNvPr id="11" name="Picture 10"/>
          <p:cNvPicPr>
            <a:picLocks noChangeAspect="1"/>
          </p:cNvPicPr>
          <p:nvPr/>
        </p:nvPicPr>
        <p:blipFill>
          <a:blip r:embed="rId4"/>
          <a:stretch>
            <a:fillRect/>
          </a:stretch>
        </p:blipFill>
        <p:spPr>
          <a:xfrm>
            <a:off x="2803553" y="1737083"/>
            <a:ext cx="6572249" cy="1310958"/>
          </a:xfrm>
          <a:prstGeom prst="rect">
            <a:avLst/>
          </a:prstGeom>
          <a:solidFill>
            <a:schemeClr val="bg1"/>
          </a:solidFill>
          <a:ln w="19050">
            <a:noFill/>
          </a:ln>
        </p:spPr>
      </p:pic>
      <p:sp>
        <p:nvSpPr>
          <p:cNvPr id="12" name="TextBox 11"/>
          <p:cNvSpPr txBox="1"/>
          <p:nvPr/>
        </p:nvSpPr>
        <p:spPr>
          <a:xfrm>
            <a:off x="1504950" y="3367405"/>
            <a:ext cx="9169459" cy="1415772"/>
          </a:xfrm>
          <a:prstGeom prst="rect">
            <a:avLst/>
          </a:prstGeom>
          <a:solidFill>
            <a:schemeClr val="bg1"/>
          </a:solidFill>
          <a:ln w="28575">
            <a:solidFill>
              <a:schemeClr val="tx1"/>
            </a:solidFill>
          </a:ln>
        </p:spPr>
        <p:txBody>
          <a:bodyPr wrap="square" rtlCol="0">
            <a:spAutoFit/>
          </a:bodyPr>
          <a:lstStyle/>
          <a:p>
            <a:r>
              <a:rPr lang="en-IN" sz="1400" i="1" dirty="0">
                <a:latin typeface="Arial" panose="020B0604020202020204" pitchFamily="34" charset="0"/>
                <a:cs typeface="Arial" panose="020B0604020202020204" pitchFamily="34" charset="0"/>
              </a:rPr>
              <a:t>Now, the Headcount of the Radiologist reporting Chest X-rays has reduced, because AI detected normal.</a:t>
            </a:r>
          </a:p>
          <a:p>
            <a:r>
              <a:rPr lang="en-IN" sz="1400" i="1" dirty="0">
                <a:latin typeface="Arial" panose="020B0604020202020204" pitchFamily="34" charset="0"/>
                <a:cs typeface="Arial" panose="020B0604020202020204" pitchFamily="34" charset="0"/>
              </a:rPr>
              <a:t>Total Monetary Gain for a Month, by reducing the number of Radiologist from </a:t>
            </a:r>
            <a:r>
              <a:rPr lang="en-IN" sz="1400" b="1" i="1" dirty="0">
                <a:latin typeface="Arial" panose="020B0604020202020204" pitchFamily="34" charset="0"/>
                <a:cs typeface="Arial" panose="020B0604020202020204" pitchFamily="34" charset="0"/>
              </a:rPr>
              <a:t>6 to 3 in headcount.</a:t>
            </a:r>
            <a:endParaRPr lang="en-IN" sz="1400" i="1" dirty="0">
              <a:latin typeface="Arial" panose="020B0604020202020204" pitchFamily="34" charset="0"/>
              <a:cs typeface="Arial" panose="020B0604020202020204" pitchFamily="34" charset="0"/>
            </a:endParaRPr>
          </a:p>
          <a:p>
            <a:pPr lvl="8"/>
            <a:r>
              <a:rPr lang="en-IN" sz="1400" i="1" dirty="0">
                <a:latin typeface="Arial" panose="020B0604020202020204" pitchFamily="34" charset="0"/>
                <a:cs typeface="Arial" panose="020B0604020202020204" pitchFamily="34" charset="0"/>
              </a:rPr>
              <a:t> = ₹ 7, 92,000 - 3, 96,000</a:t>
            </a:r>
          </a:p>
          <a:p>
            <a:pPr lvl="8"/>
            <a:r>
              <a:rPr lang="en-IN" sz="1400" b="1" i="1" dirty="0">
                <a:solidFill>
                  <a:srgbClr val="FF0000"/>
                </a:solidFill>
                <a:latin typeface="Arial" panose="020B0604020202020204" pitchFamily="34" charset="0"/>
                <a:cs typeface="Arial" panose="020B0604020202020204" pitchFamily="34" charset="0"/>
              </a:rPr>
              <a:t> = ₹ 3, 96,000</a:t>
            </a:r>
          </a:p>
          <a:p>
            <a:pPr lvl="8"/>
            <a:endParaRPr lang="en-IN" sz="1400" b="1" i="1" dirty="0">
              <a:solidFill>
                <a:srgbClr val="FF0000"/>
              </a:solidFill>
              <a:latin typeface="Arial" panose="020B0604020202020204" pitchFamily="34" charset="0"/>
              <a:cs typeface="Arial" panose="020B0604020202020204" pitchFamily="34" charset="0"/>
            </a:endParaRPr>
          </a:p>
          <a:p>
            <a:pPr algn="ctr"/>
            <a:r>
              <a:rPr lang="en-IN" sz="1600" i="1" dirty="0">
                <a:latin typeface="Arial" panose="020B0604020202020204" pitchFamily="34" charset="0"/>
                <a:cs typeface="Arial" panose="020B0604020202020204" pitchFamily="34" charset="0"/>
              </a:rPr>
              <a:t>Now as we can check, for AI Algorithm it is </a:t>
            </a:r>
            <a:r>
              <a:rPr lang="en-IN" sz="1600" b="1" i="1" dirty="0">
                <a:solidFill>
                  <a:srgbClr val="FF0000"/>
                </a:solidFill>
                <a:latin typeface="Arial" panose="020B0604020202020204" pitchFamily="34" charset="0"/>
                <a:cs typeface="Arial" panose="020B0604020202020204" pitchFamily="34" charset="0"/>
              </a:rPr>
              <a:t>₹2,33,100 </a:t>
            </a:r>
            <a:r>
              <a:rPr lang="en-IN" sz="1600" i="1" dirty="0">
                <a:latin typeface="Arial" panose="020B0604020202020204" pitchFamily="34" charset="0"/>
                <a:cs typeface="Arial" panose="020B0604020202020204" pitchFamily="34" charset="0"/>
              </a:rPr>
              <a:t>&amp; For Radiologists it is</a:t>
            </a:r>
            <a:r>
              <a:rPr lang="en-IN" sz="1600" b="1" i="1" dirty="0">
                <a:latin typeface="Arial" panose="020B0604020202020204" pitchFamily="34" charset="0"/>
                <a:cs typeface="Arial" panose="020B0604020202020204" pitchFamily="34" charset="0"/>
              </a:rPr>
              <a:t> </a:t>
            </a:r>
            <a:r>
              <a:rPr lang="en-IN" sz="1600" b="1" i="1" dirty="0">
                <a:solidFill>
                  <a:srgbClr val="FF0000"/>
                </a:solidFill>
                <a:latin typeface="Arial" panose="020B0604020202020204" pitchFamily="34" charset="0"/>
                <a:cs typeface="Arial" panose="020B0604020202020204" pitchFamily="34" charset="0"/>
              </a:rPr>
              <a:t>₹3,96,000 </a:t>
            </a:r>
            <a:r>
              <a:rPr lang="en-IN" sz="1600" i="1" dirty="0">
                <a:latin typeface="Arial" panose="020B0604020202020204" pitchFamily="34" charset="0"/>
                <a:cs typeface="Arial" panose="020B0604020202020204" pitchFamily="34" charset="0"/>
              </a:rPr>
              <a:t>per month</a:t>
            </a:r>
            <a:r>
              <a:rPr lang="en-IN" sz="1600" dirty="0"/>
              <a:t>.</a:t>
            </a:r>
            <a:endParaRPr lang="en-IN" sz="1600" dirty="0">
              <a:solidFill>
                <a:srgbClr val="FF0000"/>
              </a:solidFill>
              <a:latin typeface="Arial" panose="020B0604020202020204" pitchFamily="34" charset="0"/>
              <a:cs typeface="Arial" panose="020B0604020202020204" pitchFamily="34" charset="0"/>
            </a:endParaRPr>
          </a:p>
        </p:txBody>
      </p:sp>
      <p:sp>
        <p:nvSpPr>
          <p:cNvPr id="13" name="TextBox 12"/>
          <p:cNvSpPr txBox="1"/>
          <p:nvPr/>
        </p:nvSpPr>
        <p:spPr>
          <a:xfrm>
            <a:off x="1504947" y="5102541"/>
            <a:ext cx="894080" cy="369332"/>
          </a:xfrm>
          <a:prstGeom prst="rect">
            <a:avLst/>
          </a:prstGeom>
          <a:solidFill>
            <a:srgbClr val="FFFF00"/>
          </a:solidFill>
          <a:ln w="19050">
            <a:solidFill>
              <a:schemeClr val="tx1"/>
            </a:solidFill>
          </a:ln>
        </p:spPr>
        <p:txBody>
          <a:bodyPr wrap="square" rtlCol="0">
            <a:spAutoFit/>
          </a:bodyPr>
          <a:lstStyle/>
          <a:p>
            <a:r>
              <a:rPr lang="en-IN" b="1" dirty="0">
                <a:effectLst>
                  <a:outerShdw blurRad="38100" dist="38100" dir="2700000" algn="tl">
                    <a:srgbClr val="000000">
                      <a:alpha val="43137"/>
                    </a:srgbClr>
                  </a:outerShdw>
                </a:effectLst>
              </a:rPr>
              <a:t>RESULT</a:t>
            </a:r>
          </a:p>
        </p:txBody>
      </p:sp>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6361</TotalTime>
  <Words>2251</Words>
  <Application>Microsoft Macintosh PowerPoint</Application>
  <PresentationFormat>Widescreen</PresentationFormat>
  <Paragraphs>244</Paragraphs>
  <Slides>19</Slides>
  <Notes>1</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19</vt:i4>
      </vt:variant>
    </vt:vector>
  </HeadingPairs>
  <TitlesOfParts>
    <vt:vector size="31" baseType="lpstr">
      <vt:lpstr>Arial</vt:lpstr>
      <vt:lpstr>Arial Black</vt:lpstr>
      <vt:lpstr>AvenirNextLTPro</vt:lpstr>
      <vt:lpstr>Bahnschrift</vt:lpstr>
      <vt:lpstr>Calibri</vt:lpstr>
      <vt:lpstr>Calibri Light</vt:lpstr>
      <vt:lpstr>Castellar</vt:lpstr>
      <vt:lpstr>Courier New</vt:lpstr>
      <vt:lpstr>Times New Roman</vt:lpstr>
      <vt:lpstr>Wingdings</vt:lpstr>
      <vt:lpstr>Office Theme</vt:lpstr>
      <vt:lpstr>1_Office Theme</vt:lpstr>
      <vt:lpstr>PowerPoint Presentation</vt:lpstr>
      <vt:lpstr>Screenshot of Approval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Final Poster  of  Internship Presentation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Microsoft Office User</cp:lastModifiedBy>
  <cp:revision>107</cp:revision>
  <dcterms:created xsi:type="dcterms:W3CDTF">2022-05-20T15:11:38Z</dcterms:created>
  <dcterms:modified xsi:type="dcterms:W3CDTF">2022-07-01T04:47:12Z</dcterms:modified>
</cp:coreProperties>
</file>