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74" r:id="rId8"/>
    <p:sldId id="272" r:id="rId9"/>
    <p:sldId id="273" r:id="rId10"/>
    <p:sldId id="267" r:id="rId11"/>
    <p:sldId id="268" r:id="rId12"/>
    <p:sldId id="269"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1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D:\Tagore\kopal\indicator%20april\adverse%20event%20&amp;%20near%20miss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Tagore\kopal\indicator%20april\adverse%20event%20&amp;%20near%20miss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richa%20excel.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1.Number </a:t>
            </a:r>
            <a:r>
              <a:rPr lang="en-US" dirty="0"/>
              <a:t>of </a:t>
            </a:r>
            <a:r>
              <a:rPr lang="en-US" dirty="0" err="1"/>
              <a:t>Sentinal</a:t>
            </a:r>
            <a:r>
              <a:rPr lang="en-US" dirty="0"/>
              <a:t> Event 2010 No. Of </a:t>
            </a:r>
            <a:r>
              <a:rPr lang="en-US" dirty="0" err="1"/>
              <a:t>Sentinal</a:t>
            </a:r>
            <a:r>
              <a:rPr lang="en-US" dirty="0"/>
              <a:t> Event</a:t>
            </a:r>
          </a:p>
        </c:rich>
      </c:tx>
      <c:layout/>
    </c:title>
    <c:plotArea>
      <c:layout/>
      <c:barChart>
        <c:barDir val="col"/>
        <c:grouping val="clustered"/>
        <c:ser>
          <c:idx val="0"/>
          <c:order val="0"/>
          <c:tx>
            <c:strRef>
              <c:f>Sheet1!$C$2:$C$3</c:f>
              <c:strCache>
                <c:ptCount val="1"/>
                <c:pt idx="0">
                  <c:v>Number of Sentinal Event 2010 No. Of Sentinal Event</c:v>
                </c:pt>
              </c:strCache>
            </c:strRef>
          </c:tx>
          <c:cat>
            <c:multiLvlStrRef>
              <c:f>Sheet1!$A$4:$B$9</c:f>
              <c:multiLvlStrCache>
                <c:ptCount val="6"/>
                <c:lvl>
                  <c:pt idx="0">
                    <c:v>April</c:v>
                  </c:pt>
                  <c:pt idx="1">
                    <c:v>May</c:v>
                  </c:pt>
                  <c:pt idx="2">
                    <c:v>June</c:v>
                  </c:pt>
                  <c:pt idx="3">
                    <c:v>July</c:v>
                  </c:pt>
                  <c:pt idx="4">
                    <c:v>August</c:v>
                  </c:pt>
                  <c:pt idx="5">
                    <c:v>September</c:v>
                  </c:pt>
                </c:lvl>
                <c:lvl>
                  <c:pt idx="0">
                    <c:v>1</c:v>
                  </c:pt>
                  <c:pt idx="1">
                    <c:v>2</c:v>
                  </c:pt>
                  <c:pt idx="2">
                    <c:v>3</c:v>
                  </c:pt>
                  <c:pt idx="3">
                    <c:v>4</c:v>
                  </c:pt>
                  <c:pt idx="4">
                    <c:v>5</c:v>
                  </c:pt>
                  <c:pt idx="5">
                    <c:v>6</c:v>
                  </c:pt>
                </c:lvl>
              </c:multiLvlStrCache>
            </c:multiLvlStrRef>
          </c:cat>
          <c:val>
            <c:numRef>
              <c:f>Sheet1!$C$4:$C$9</c:f>
              <c:numCache>
                <c:formatCode>General</c:formatCode>
                <c:ptCount val="6"/>
                <c:pt idx="0">
                  <c:v>0</c:v>
                </c:pt>
                <c:pt idx="1">
                  <c:v>3</c:v>
                </c:pt>
                <c:pt idx="2">
                  <c:v>0</c:v>
                </c:pt>
                <c:pt idx="3">
                  <c:v>0</c:v>
                </c:pt>
                <c:pt idx="4">
                  <c:v>0</c:v>
                </c:pt>
                <c:pt idx="5">
                  <c:v>0</c:v>
                </c:pt>
              </c:numCache>
            </c:numRef>
          </c:val>
        </c:ser>
        <c:axId val="64119936"/>
        <c:axId val="64121472"/>
      </c:barChart>
      <c:catAx>
        <c:axId val="64119936"/>
        <c:scaling>
          <c:orientation val="minMax"/>
        </c:scaling>
        <c:axPos val="b"/>
        <c:tickLblPos val="nextTo"/>
        <c:crossAx val="64121472"/>
        <c:crosses val="autoZero"/>
        <c:auto val="1"/>
        <c:lblAlgn val="ctr"/>
        <c:lblOffset val="100"/>
      </c:catAx>
      <c:valAx>
        <c:axId val="64121472"/>
        <c:scaling>
          <c:orientation val="minMax"/>
        </c:scaling>
        <c:axPos val="l"/>
        <c:majorGridlines/>
        <c:numFmt formatCode="General" sourceLinked="1"/>
        <c:tickLblPos val="nextTo"/>
        <c:crossAx val="64119936"/>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2.Percentage </a:t>
            </a:r>
            <a:r>
              <a:rPr lang="en-US" dirty="0"/>
              <a:t>of near </a:t>
            </a:r>
            <a:r>
              <a:rPr lang="en-US" dirty="0" err="1"/>
              <a:t>missses</a:t>
            </a:r>
            <a:r>
              <a:rPr lang="en-US" dirty="0"/>
              <a:t> analysed-2010 Percentage of near </a:t>
            </a:r>
            <a:r>
              <a:rPr lang="en-US" dirty="0" err="1"/>
              <a:t>missses</a:t>
            </a:r>
            <a:r>
              <a:rPr lang="en-US" dirty="0"/>
              <a:t> </a:t>
            </a:r>
            <a:r>
              <a:rPr lang="en-US" dirty="0" err="1"/>
              <a:t>analysed</a:t>
            </a:r>
            <a:endParaRPr lang="en-US" dirty="0"/>
          </a:p>
        </c:rich>
      </c:tx>
      <c:layout/>
    </c:title>
    <c:plotArea>
      <c:layout/>
      <c:barChart>
        <c:barDir val="col"/>
        <c:grouping val="clustered"/>
        <c:ser>
          <c:idx val="0"/>
          <c:order val="0"/>
          <c:tx>
            <c:strRef>
              <c:f>Sheet1!$C$11:$C$12</c:f>
              <c:strCache>
                <c:ptCount val="1"/>
                <c:pt idx="0">
                  <c:v>Percentage of near missses analysed-2010 Percentage of near missses analysed</c:v>
                </c:pt>
              </c:strCache>
            </c:strRef>
          </c:tx>
          <c:cat>
            <c:multiLvlStrRef>
              <c:f>Sheet1!$A$13:$B$18</c:f>
              <c:multiLvlStrCache>
                <c:ptCount val="6"/>
                <c:lvl>
                  <c:pt idx="0">
                    <c:v>April</c:v>
                  </c:pt>
                  <c:pt idx="1">
                    <c:v>May</c:v>
                  </c:pt>
                  <c:pt idx="2">
                    <c:v>June</c:v>
                  </c:pt>
                  <c:pt idx="3">
                    <c:v>July</c:v>
                  </c:pt>
                  <c:pt idx="4">
                    <c:v>August</c:v>
                  </c:pt>
                  <c:pt idx="5">
                    <c:v>September</c:v>
                  </c:pt>
                </c:lvl>
                <c:lvl>
                  <c:pt idx="0">
                    <c:v>1</c:v>
                  </c:pt>
                  <c:pt idx="1">
                    <c:v>2</c:v>
                  </c:pt>
                  <c:pt idx="2">
                    <c:v>3</c:v>
                  </c:pt>
                  <c:pt idx="3">
                    <c:v>4</c:v>
                  </c:pt>
                  <c:pt idx="4">
                    <c:v>5</c:v>
                  </c:pt>
                  <c:pt idx="5">
                    <c:v>6</c:v>
                  </c:pt>
                </c:lvl>
              </c:multiLvlStrCache>
            </c:multiLvlStrRef>
          </c:cat>
          <c:val>
            <c:numRef>
              <c:f>Sheet1!$C$13:$C$18</c:f>
              <c:numCache>
                <c:formatCode>General</c:formatCode>
                <c:ptCount val="6"/>
                <c:pt idx="0">
                  <c:v>0</c:v>
                </c:pt>
                <c:pt idx="1">
                  <c:v>0</c:v>
                </c:pt>
                <c:pt idx="2">
                  <c:v>0</c:v>
                </c:pt>
                <c:pt idx="3">
                  <c:v>0</c:v>
                </c:pt>
                <c:pt idx="4">
                  <c:v>1</c:v>
                </c:pt>
                <c:pt idx="5">
                  <c:v>0</c:v>
                </c:pt>
              </c:numCache>
            </c:numRef>
          </c:val>
        </c:ser>
        <c:axId val="64129280"/>
        <c:axId val="64143360"/>
      </c:barChart>
      <c:catAx>
        <c:axId val="64129280"/>
        <c:scaling>
          <c:orientation val="minMax"/>
        </c:scaling>
        <c:axPos val="b"/>
        <c:tickLblPos val="nextTo"/>
        <c:crossAx val="64143360"/>
        <c:crosses val="autoZero"/>
        <c:auto val="1"/>
        <c:lblAlgn val="ctr"/>
        <c:lblOffset val="100"/>
      </c:catAx>
      <c:valAx>
        <c:axId val="64143360"/>
        <c:scaling>
          <c:orientation val="minMax"/>
        </c:scaling>
        <c:axPos val="l"/>
        <c:majorGridlines/>
        <c:numFmt formatCode="General" sourceLinked="1"/>
        <c:tickLblPos val="nextTo"/>
        <c:crossAx val="64129280"/>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3.9032944157842337E-3"/>
          <c:y val="0"/>
          <c:w val="0.949238578680203"/>
          <c:h val="1"/>
        </c:manualLayout>
      </c:layout>
      <c:barChart>
        <c:barDir val="bar"/>
        <c:grouping val="clustered"/>
        <c:ser>
          <c:idx val="0"/>
          <c:order val="0"/>
          <c:tx>
            <c:v>Composites</c:v>
          </c:tx>
          <c:spPr>
            <a:solidFill>
              <a:srgbClr val="333399"/>
            </a:solidFill>
            <a:ln w="12700">
              <a:solidFill>
                <a:srgbClr val="000000"/>
              </a:solidFill>
              <a:prstDash val="solid"/>
            </a:ln>
          </c:spPr>
          <c:dLbls>
            <c:dLbl>
              <c:idx val="0"/>
              <c:layout>
                <c:manualLayout>
                  <c:x val="1.4548942803469518E-3"/>
                  <c:y val="3.7031659525706747E-3"/>
                </c:manualLayout>
              </c:layout>
              <c:dLblPos val="outEnd"/>
              <c:showVal val="1"/>
            </c:dLbl>
            <c:numFmt formatCode="0%" sourceLinked="0"/>
            <c:spPr>
              <a:noFill/>
              <a:ln w="25400">
                <a:noFill/>
              </a:ln>
            </c:spPr>
            <c:txPr>
              <a:bodyPr/>
              <a:lstStyle/>
              <a:p>
                <a:pPr algn="r">
                  <a:defRPr sz="1000" b="0" i="0" u="none" strike="noStrike" baseline="0">
                    <a:solidFill>
                      <a:srgbClr val="000000"/>
                    </a:solidFill>
                    <a:latin typeface="Arial"/>
                    <a:ea typeface="Arial"/>
                    <a:cs typeface="Arial"/>
                  </a:defRPr>
                </a:pPr>
                <a:endParaRPr lang="en-US"/>
              </a:p>
            </c:txPr>
            <c:dLblPos val="outEnd"/>
            <c:showVal val="1"/>
          </c:dLbls>
          <c:val>
            <c:numRef>
              <c:f>composite!$B$4:$B$15</c:f>
              <c:numCache>
                <c:formatCode>0%</c:formatCode>
                <c:ptCount val="12"/>
                <c:pt idx="0">
                  <c:v>0.92803030303030298</c:v>
                </c:pt>
                <c:pt idx="1">
                  <c:v>0.51893939393939392</c:v>
                </c:pt>
                <c:pt idx="2">
                  <c:v>0.806915306915307</c:v>
                </c:pt>
                <c:pt idx="3">
                  <c:v>0.6262626262626263</c:v>
                </c:pt>
                <c:pt idx="4">
                  <c:v>0.4507575757575758</c:v>
                </c:pt>
                <c:pt idx="5">
                  <c:v>0.47474747474747481</c:v>
                </c:pt>
                <c:pt idx="6">
                  <c:v>0.31313131313131315</c:v>
                </c:pt>
                <c:pt idx="7">
                  <c:v>0.35858585858585945</c:v>
                </c:pt>
                <c:pt idx="8">
                  <c:v>0.66666666666666674</c:v>
                </c:pt>
                <c:pt idx="9">
                  <c:v>0.25378787878787962</c:v>
                </c:pt>
                <c:pt idx="10">
                  <c:v>0.32196969696969868</c:v>
                </c:pt>
                <c:pt idx="11">
                  <c:v>6.5656565656565649E-2</c:v>
                </c:pt>
              </c:numCache>
            </c:numRef>
          </c:val>
        </c:ser>
        <c:dLbls>
          <c:showVal val="1"/>
        </c:dLbls>
        <c:gapWidth val="100"/>
        <c:axId val="64642432"/>
        <c:axId val="64664704"/>
      </c:barChart>
      <c:catAx>
        <c:axId val="64642432"/>
        <c:scaling>
          <c:orientation val="maxMin"/>
        </c:scaling>
        <c:axPos val="l"/>
        <c:majorTickMark val="none"/>
        <c:tickLblPos val="none"/>
        <c:spPr>
          <a:ln w="9525">
            <a:noFill/>
          </a:ln>
        </c:spPr>
        <c:crossAx val="64664704"/>
        <c:crosses val="autoZero"/>
        <c:auto val="1"/>
        <c:lblAlgn val="ctr"/>
        <c:lblOffset val="100"/>
        <c:tickLblSkip val="1"/>
        <c:tickMarkSkip val="1"/>
      </c:catAx>
      <c:valAx>
        <c:axId val="64664704"/>
        <c:scaling>
          <c:orientation val="minMax"/>
          <c:max val="1"/>
        </c:scaling>
        <c:delete val="1"/>
        <c:axPos val="t"/>
        <c:numFmt formatCode="0%" sourceLinked="1"/>
        <c:tickLblPos val="none"/>
        <c:crossAx val="64642432"/>
        <c:crosses val="autoZero"/>
        <c:crossBetween val="between"/>
        <c:majorUnit val="0.1"/>
        <c:minorUnit val="0.1"/>
      </c:valAx>
      <c:spPr>
        <a:solidFill>
          <a:srgbClr val="FFFFFF"/>
        </a:solidFill>
        <a:ln w="25400">
          <a:noFill/>
        </a:ln>
      </c:spPr>
    </c:plotArea>
    <c:plotVisOnly val="1"/>
    <c:dispBlanksAs val="gap"/>
  </c:chart>
  <c:spPr>
    <a:solidFill>
      <a:srgbClr val="FFFFFF"/>
    </a:solidFill>
    <a:ln w="9525">
      <a:noFill/>
    </a:ln>
  </c:spPr>
  <c:txPr>
    <a:bodyPr/>
    <a:lstStyle/>
    <a:p>
      <a:pPr>
        <a:defRPr sz="450" b="0" i="0" u="none" strike="noStrike" baseline="0">
          <a:solidFill>
            <a:srgbClr val="000000"/>
          </a:solidFill>
          <a:latin typeface="Arial"/>
          <a:ea typeface="Arial"/>
          <a:cs typeface="Arial"/>
        </a:defRPr>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2814B7-588F-416D-9C64-6A0AEB2530A2}"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814B7-588F-416D-9C64-6A0AEB2530A2}"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814B7-588F-416D-9C64-6A0AEB2530A2}"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814B7-588F-416D-9C64-6A0AEB2530A2}"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814B7-588F-416D-9C64-6A0AEB2530A2}"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2814B7-588F-416D-9C64-6A0AEB2530A2}"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2814B7-588F-416D-9C64-6A0AEB2530A2}" type="datetimeFigureOut">
              <a:rPr lang="en-US" smtClean="0"/>
              <a:pPr/>
              <a:t>4/27/2011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2814B7-588F-416D-9C64-6A0AEB2530A2}" type="datetimeFigureOut">
              <a:rPr lang="en-US" smtClean="0"/>
              <a:pPr/>
              <a:t>4/27/2011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814B7-588F-416D-9C64-6A0AEB2530A2}" type="datetimeFigureOut">
              <a:rPr lang="en-US" smtClean="0"/>
              <a:pPr/>
              <a:t>4/27/2011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814B7-588F-416D-9C64-6A0AEB2530A2}"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814B7-588F-416D-9C64-6A0AEB2530A2}"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690C2E-CE96-4D8B-951C-3D16B0E3326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814B7-588F-416D-9C64-6A0AEB2530A2}" type="datetimeFigureOut">
              <a:rPr lang="en-US" smtClean="0"/>
              <a:pPr/>
              <a:t>4/27/2011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90C2E-CE96-4D8B-951C-3D16B0E3326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cms.nursingworld.org/MainMenuCategories/ANAMarketplace/ANAPeriodicals/OJIN/TableofContents/Volume82003/No3Sept2003/HealthSystemsAccountability.asp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2800" b="1" dirty="0" smtClean="0"/>
              <a:t/>
            </a:r>
            <a:br>
              <a:rPr lang="en-US" sz="2800" b="1" dirty="0" smtClean="0"/>
            </a:br>
            <a:r>
              <a:rPr lang="en-US" sz="2800" b="1" dirty="0" smtClean="0"/>
              <a:t>“</a:t>
            </a:r>
            <a:r>
              <a:rPr lang="en-US" sz="2800" b="1" dirty="0"/>
              <a:t>UNDERREPORTING OF ERRORS COMPROMISING PATIENT SAFETY”</a:t>
            </a:r>
            <a:r>
              <a:rPr lang="en-US" sz="2800" dirty="0"/>
              <a:t/>
            </a:r>
            <a:br>
              <a:rPr lang="en-US" sz="2800" dirty="0"/>
            </a:br>
            <a:endParaRPr lang="en-US" sz="2800" dirty="0"/>
          </a:p>
        </p:txBody>
      </p:sp>
      <p:pic>
        <p:nvPicPr>
          <p:cNvPr id="5" name="Picture 4" descr="D:\quality cell\New Folder\desktop\tagore pics\Tagore Hospital View-3.JPG"/>
          <p:cNvPicPr/>
          <p:nvPr/>
        </p:nvPicPr>
        <p:blipFill>
          <a:blip r:embed="rId2" cstate="print"/>
          <a:srcRect/>
          <a:stretch>
            <a:fillRect/>
          </a:stretch>
        </p:blipFill>
        <p:spPr bwMode="auto">
          <a:xfrm>
            <a:off x="838200" y="1524000"/>
            <a:ext cx="7620000" cy="3438525"/>
          </a:xfrm>
          <a:prstGeom prst="rect">
            <a:avLst/>
          </a:prstGeom>
          <a:noFill/>
          <a:ln w="9525">
            <a:noFill/>
            <a:miter lim="800000"/>
            <a:headEnd/>
            <a:tailEnd/>
          </a:ln>
        </p:spPr>
      </p:pic>
      <p:pic>
        <p:nvPicPr>
          <p:cNvPr id="6" name="Picture 5" descr="Tagore Hospital logo-color"/>
          <p:cNvPicPr/>
          <p:nvPr/>
        </p:nvPicPr>
        <p:blipFill>
          <a:blip r:embed="rId3" cstate="print"/>
          <a:srcRect/>
          <a:stretch>
            <a:fillRect/>
          </a:stretch>
        </p:blipFill>
        <p:spPr bwMode="auto">
          <a:xfrm>
            <a:off x="457200" y="5410200"/>
            <a:ext cx="1174115" cy="962025"/>
          </a:xfrm>
          <a:prstGeom prst="rect">
            <a:avLst/>
          </a:prstGeom>
          <a:noFill/>
          <a:ln w="9525">
            <a:noFill/>
            <a:miter lim="800000"/>
            <a:headEnd/>
            <a:tailEnd/>
          </a:ln>
        </p:spPr>
      </p:pic>
      <p:sp>
        <p:nvSpPr>
          <p:cNvPr id="9" name="TextBox 8"/>
          <p:cNvSpPr txBox="1"/>
          <p:nvPr/>
        </p:nvSpPr>
        <p:spPr>
          <a:xfrm>
            <a:off x="2286000" y="5562600"/>
            <a:ext cx="5638800" cy="830997"/>
          </a:xfrm>
          <a:prstGeom prst="rect">
            <a:avLst/>
          </a:prstGeom>
          <a:noFill/>
        </p:spPr>
        <p:txBody>
          <a:bodyPr wrap="square" rtlCol="0">
            <a:spAutoFit/>
          </a:bodyPr>
          <a:lstStyle/>
          <a:p>
            <a:r>
              <a:rPr lang="en-US" sz="2400" b="1" dirty="0" smtClean="0">
                <a:solidFill>
                  <a:srgbClr val="C00000"/>
                </a:solidFill>
              </a:rPr>
              <a:t>Tagore Hospital &amp; Research </a:t>
            </a:r>
            <a:r>
              <a:rPr lang="en-US" sz="2400" b="1" dirty="0" err="1" smtClean="0">
                <a:solidFill>
                  <a:srgbClr val="C00000"/>
                </a:solidFill>
              </a:rPr>
              <a:t>Centre,Jaipur</a:t>
            </a:r>
            <a:r>
              <a:rPr lang="en-US" sz="2400" b="1" dirty="0" smtClean="0">
                <a:solidFill>
                  <a:srgbClr val="C00000"/>
                </a:solidFill>
              </a:rPr>
              <a:t>(THRI)</a:t>
            </a:r>
            <a:endParaRPr lang="en-US" sz="2400" b="1"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Patient </a:t>
            </a:r>
            <a:r>
              <a:rPr lang="en-US" sz="3200" b="1" dirty="0"/>
              <a:t>Safety Strength &amp; weakness based on data analysis</a:t>
            </a:r>
            <a:endParaRPr lang="en-US" sz="3200" dirty="0"/>
          </a:p>
        </p:txBody>
      </p:sp>
      <p:sp>
        <p:nvSpPr>
          <p:cNvPr id="3" name="Content Placeholder 2"/>
          <p:cNvSpPr>
            <a:spLocks noGrp="1"/>
          </p:cNvSpPr>
          <p:nvPr>
            <p:ph idx="1"/>
          </p:nvPr>
        </p:nvSpPr>
        <p:spPr/>
        <p:txBody>
          <a:bodyPr>
            <a:noAutofit/>
          </a:bodyPr>
          <a:lstStyle/>
          <a:p>
            <a:r>
              <a:rPr lang="en-US" sz="1800" dirty="0">
                <a:latin typeface="Times New Roman" pitchFamily="18" charset="0"/>
                <a:cs typeface="Times New Roman" pitchFamily="18" charset="0"/>
              </a:rPr>
              <a:t>(</a:t>
            </a:r>
            <a:r>
              <a:rPr lang="en-US" sz="1800" dirty="0" smtClean="0">
                <a:solidFill>
                  <a:srgbClr val="FF0000"/>
                </a:solidFill>
                <a:latin typeface="Times New Roman" pitchFamily="18" charset="0"/>
                <a:cs typeface="Times New Roman" pitchFamily="18" charset="0"/>
              </a:rPr>
              <a:t>a) Measures of Strengths </a:t>
            </a:r>
          </a:p>
          <a:p>
            <a:r>
              <a:rPr lang="en-AU" sz="1800" dirty="0" smtClean="0">
                <a:latin typeface="Times New Roman" pitchFamily="18" charset="0"/>
                <a:cs typeface="Times New Roman" pitchFamily="18" charset="0"/>
              </a:rPr>
              <a:t> </a:t>
            </a:r>
            <a:r>
              <a:rPr lang="en-AU" sz="1800" b="1" dirty="0">
                <a:latin typeface="Times New Roman" pitchFamily="18" charset="0"/>
                <a:cs typeface="Times New Roman" pitchFamily="18" charset="0"/>
              </a:rPr>
              <a:t>great teamwork </a:t>
            </a:r>
            <a:r>
              <a:rPr lang="en-AU" sz="1800" dirty="0">
                <a:latin typeface="Times New Roman" pitchFamily="18" charset="0"/>
                <a:cs typeface="Times New Roman" pitchFamily="18" charset="0"/>
              </a:rPr>
              <a:t>within units.</a:t>
            </a:r>
            <a:endParaRPr lang="en-US" sz="1800" dirty="0">
              <a:latin typeface="Times New Roman" pitchFamily="18" charset="0"/>
              <a:cs typeface="Times New Roman" pitchFamily="18" charset="0"/>
            </a:endParaRPr>
          </a:p>
          <a:p>
            <a:pPr lvl="0"/>
            <a:r>
              <a:rPr lang="en-AU" sz="1800" dirty="0">
                <a:latin typeface="Times New Roman" pitchFamily="18" charset="0"/>
                <a:cs typeface="Times New Roman" pitchFamily="18" charset="0"/>
              </a:rPr>
              <a:t>97% nurses agree that  People support one another in this unit</a:t>
            </a:r>
            <a:endParaRPr lang="en-US" sz="1800" dirty="0">
              <a:latin typeface="Times New Roman" pitchFamily="18" charset="0"/>
              <a:cs typeface="Times New Roman" pitchFamily="18" charset="0"/>
            </a:endParaRPr>
          </a:p>
          <a:p>
            <a:pPr lvl="0"/>
            <a:r>
              <a:rPr lang="en-AU" sz="1800" dirty="0" smtClean="0">
                <a:latin typeface="Times New Roman" pitchFamily="18" charset="0"/>
                <a:cs typeface="Times New Roman" pitchFamily="18" charset="0"/>
              </a:rPr>
              <a:t>100</a:t>
            </a:r>
            <a:r>
              <a:rPr lang="en-AU" sz="1800" dirty="0">
                <a:latin typeface="Times New Roman" pitchFamily="18" charset="0"/>
                <a:cs typeface="Times New Roman" pitchFamily="18" charset="0"/>
              </a:rPr>
              <a:t>% people treat each other with respect in </a:t>
            </a:r>
            <a:r>
              <a:rPr lang="en-AU" sz="1800" dirty="0" smtClean="0">
                <a:latin typeface="Times New Roman" pitchFamily="18" charset="0"/>
                <a:cs typeface="Times New Roman" pitchFamily="18" charset="0"/>
              </a:rPr>
              <a:t>hospital</a:t>
            </a:r>
            <a:endParaRPr lang="en-US" sz="1800" dirty="0">
              <a:latin typeface="Times New Roman" pitchFamily="18" charset="0"/>
              <a:cs typeface="Times New Roman" pitchFamily="18" charset="0"/>
            </a:endParaRPr>
          </a:p>
          <a:p>
            <a:pPr lvl="0">
              <a:buFont typeface="Wingdings" pitchFamily="2" charset="2"/>
              <a:buChar char="q"/>
            </a:pPr>
            <a:r>
              <a:rPr lang="en-AU" sz="1800" dirty="0">
                <a:latin typeface="Times New Roman" pitchFamily="18" charset="0"/>
                <a:cs typeface="Times New Roman" pitchFamily="18" charset="0"/>
              </a:rPr>
              <a:t>77% staff give positive response </a:t>
            </a:r>
            <a:r>
              <a:rPr lang="en-AU" sz="1800" dirty="0" smtClean="0">
                <a:latin typeface="Times New Roman" pitchFamily="18" charset="0"/>
                <a:cs typeface="Times New Roman" pitchFamily="18" charset="0"/>
              </a:rPr>
              <a:t>that supervisor says </a:t>
            </a:r>
            <a:r>
              <a:rPr lang="en-AU" sz="1800" dirty="0">
                <a:latin typeface="Times New Roman" pitchFamily="18" charset="0"/>
                <a:cs typeface="Times New Roman" pitchFamily="18" charset="0"/>
              </a:rPr>
              <a:t>a good word when </a:t>
            </a:r>
            <a:r>
              <a:rPr lang="en-AU" sz="1800" dirty="0" smtClean="0">
                <a:latin typeface="Times New Roman" pitchFamily="18" charset="0"/>
                <a:cs typeface="Times New Roman" pitchFamily="18" charset="0"/>
              </a:rPr>
              <a:t>he sees </a:t>
            </a:r>
            <a:r>
              <a:rPr lang="en-AU" sz="1800" dirty="0">
                <a:latin typeface="Times New Roman" pitchFamily="18" charset="0"/>
                <a:cs typeface="Times New Roman" pitchFamily="18" charset="0"/>
              </a:rPr>
              <a:t>a job done according to established patient safety procedures.</a:t>
            </a:r>
            <a:endParaRPr lang="en-US" sz="1800" dirty="0">
              <a:latin typeface="Times New Roman" pitchFamily="18" charset="0"/>
              <a:cs typeface="Times New Roman" pitchFamily="18" charset="0"/>
            </a:endParaRPr>
          </a:p>
          <a:p>
            <a:pPr lvl="0">
              <a:buFont typeface="Wingdings" pitchFamily="2" charset="2"/>
              <a:buChar char="q"/>
            </a:pPr>
            <a:r>
              <a:rPr lang="en-AU" sz="1800" dirty="0">
                <a:latin typeface="Times New Roman" pitchFamily="18" charset="0"/>
                <a:cs typeface="Times New Roman" pitchFamily="18" charset="0"/>
              </a:rPr>
              <a:t>79% staff </a:t>
            </a:r>
            <a:r>
              <a:rPr lang="en-AU" sz="1800" dirty="0" smtClean="0">
                <a:latin typeface="Times New Roman" pitchFamily="18" charset="0"/>
                <a:cs typeface="Times New Roman" pitchFamily="18" charset="0"/>
              </a:rPr>
              <a:t>say </a:t>
            </a:r>
            <a:r>
              <a:rPr lang="en-AU" sz="1800" dirty="0">
                <a:latin typeface="Times New Roman" pitchFamily="18" charset="0"/>
                <a:cs typeface="Times New Roman" pitchFamily="18" charset="0"/>
              </a:rPr>
              <a:t>that </a:t>
            </a:r>
            <a:r>
              <a:rPr lang="en-AU" sz="1800" dirty="0" smtClean="0">
                <a:latin typeface="Times New Roman" pitchFamily="18" charset="0"/>
                <a:cs typeface="Times New Roman" pitchFamily="18" charset="0"/>
              </a:rPr>
              <a:t>supervisor seriously </a:t>
            </a:r>
            <a:r>
              <a:rPr lang="en-AU" sz="1800" dirty="0">
                <a:latin typeface="Times New Roman" pitchFamily="18" charset="0"/>
                <a:cs typeface="Times New Roman" pitchFamily="18" charset="0"/>
              </a:rPr>
              <a:t>considers staff suggestions for improving patient safety. </a:t>
            </a:r>
            <a:endParaRPr lang="en-US" sz="1800" dirty="0">
              <a:latin typeface="Times New Roman" pitchFamily="18" charset="0"/>
              <a:cs typeface="Times New Roman" pitchFamily="18" charset="0"/>
            </a:endParaRPr>
          </a:p>
          <a:p>
            <a:pPr lvl="0">
              <a:buFont typeface="Wingdings" pitchFamily="2" charset="2"/>
              <a:buChar char="Ø"/>
            </a:pPr>
            <a:r>
              <a:rPr lang="en-AU" sz="1800" dirty="0" smtClean="0">
                <a:latin typeface="Times New Roman" pitchFamily="18" charset="0"/>
                <a:cs typeface="Times New Roman" pitchFamily="18" charset="0"/>
              </a:rPr>
              <a:t>83% nurses say that we are actively doing things to improve patient safety.</a:t>
            </a:r>
            <a:endParaRPr lang="en-US" sz="1800" dirty="0" smtClean="0">
              <a:latin typeface="Times New Roman" pitchFamily="18" charset="0"/>
              <a:cs typeface="Times New Roman" pitchFamily="18" charset="0"/>
            </a:endParaRPr>
          </a:p>
          <a:p>
            <a:pPr lvl="0"/>
            <a:r>
              <a:rPr lang="en-AU" sz="1800" dirty="0" smtClean="0">
                <a:latin typeface="Times New Roman" pitchFamily="18" charset="0"/>
                <a:cs typeface="Times New Roman" pitchFamily="18" charset="0"/>
              </a:rPr>
              <a:t>86% staff feel that  hospital management provides a work climate that promotes patient </a:t>
            </a:r>
            <a:r>
              <a:rPr lang="en-AU" sz="1800" dirty="0" smtClean="0">
                <a:latin typeface="Times New Roman" pitchFamily="18" charset="0"/>
                <a:cs typeface="Times New Roman" pitchFamily="18" charset="0"/>
              </a:rPr>
              <a:t>safety.</a:t>
            </a:r>
            <a:endParaRPr lang="en-US" sz="1800" dirty="0" smtClean="0">
              <a:latin typeface="Times New Roman" pitchFamily="18" charset="0"/>
              <a:cs typeface="Times New Roman" pitchFamily="18" charset="0"/>
            </a:endParaRPr>
          </a:p>
          <a:p>
            <a:pPr lvl="0"/>
            <a:r>
              <a:rPr lang="en-AU" sz="1800" dirty="0" smtClean="0">
                <a:latin typeface="Times New Roman" pitchFamily="18" charset="0"/>
                <a:cs typeface="Times New Roman" pitchFamily="18" charset="0"/>
              </a:rPr>
              <a:t>88% staff agree that We have enough staff to handle the workload</a:t>
            </a:r>
            <a:endParaRPr lang="en-US" sz="1800" dirty="0" smtClean="0">
              <a:latin typeface="Times New Roman" pitchFamily="18" charset="0"/>
              <a:cs typeface="Times New Roman" pitchFamily="18" charset="0"/>
            </a:endParaRPr>
          </a:p>
          <a:p>
            <a:pPr lvl="0"/>
            <a:r>
              <a:rPr lang="en-AU" sz="1800" dirty="0" smtClean="0">
                <a:latin typeface="Times New Roman" pitchFamily="18" charset="0"/>
                <a:cs typeface="Times New Roman" pitchFamily="18" charset="0"/>
              </a:rPr>
              <a:t>Shift changes are never problematic in Tagore Hospital.</a:t>
            </a:r>
            <a:endParaRPr lang="en-US" sz="1800" dirty="0" smtClean="0">
              <a:latin typeface="Times New Roman" pitchFamily="18" charset="0"/>
              <a:cs typeface="Times New Roman" pitchFamily="18" charset="0"/>
            </a:endParaRPr>
          </a:p>
          <a:p>
            <a:pPr lvl="0">
              <a:buNone/>
            </a:pPr>
            <a:r>
              <a:rPr lang="en-AU"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pPr>
              <a:buNone/>
            </a:pP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25000" lnSpcReduction="20000"/>
          </a:bodyPr>
          <a:lstStyle/>
          <a:p>
            <a:pPr>
              <a:buNone/>
            </a:pPr>
            <a:r>
              <a:rPr lang="en-US" sz="7200" dirty="0" smtClean="0"/>
              <a:t>(</a:t>
            </a:r>
            <a:r>
              <a:rPr lang="en-US" sz="7200" dirty="0" smtClean="0">
                <a:solidFill>
                  <a:srgbClr val="FF0000"/>
                </a:solidFill>
              </a:rPr>
              <a:t>b)Measures of Weaknesses-</a:t>
            </a:r>
          </a:p>
          <a:p>
            <a:pPr>
              <a:buNone/>
            </a:pPr>
            <a:endParaRPr lang="en-US" sz="5500" dirty="0"/>
          </a:p>
          <a:p>
            <a:r>
              <a:rPr lang="en-AU" sz="8000" dirty="0" smtClean="0">
                <a:latin typeface="Times New Roman" pitchFamily="18" charset="0"/>
                <a:cs typeface="Times New Roman" pitchFamily="18" charset="0"/>
              </a:rPr>
              <a:t>52% staff feel that  whenever </a:t>
            </a:r>
            <a:r>
              <a:rPr lang="en-AU" sz="8000" dirty="0" smtClean="0">
                <a:solidFill>
                  <a:srgbClr val="FF0000"/>
                </a:solidFill>
                <a:latin typeface="Times New Roman" pitchFamily="18" charset="0"/>
                <a:cs typeface="Times New Roman" pitchFamily="18" charset="0"/>
              </a:rPr>
              <a:t>pressure builds up</a:t>
            </a:r>
            <a:r>
              <a:rPr lang="en-AU" sz="8000" dirty="0" smtClean="0">
                <a:latin typeface="Times New Roman" pitchFamily="18" charset="0"/>
                <a:cs typeface="Times New Roman" pitchFamily="18" charset="0"/>
              </a:rPr>
              <a:t>, my </a:t>
            </a:r>
            <a:r>
              <a:rPr lang="en-AU" sz="8000" dirty="0" smtClean="0">
                <a:latin typeface="Times New Roman" pitchFamily="18" charset="0"/>
                <a:cs typeface="Times New Roman" pitchFamily="18" charset="0"/>
              </a:rPr>
              <a:t>supervisor  </a:t>
            </a:r>
            <a:r>
              <a:rPr lang="en-AU" sz="8000" dirty="0" smtClean="0">
                <a:latin typeface="Times New Roman" pitchFamily="18" charset="0"/>
                <a:cs typeface="Times New Roman" pitchFamily="18" charset="0"/>
              </a:rPr>
              <a:t>wants us to work faster, even if it means taking </a:t>
            </a:r>
            <a:r>
              <a:rPr lang="en-AU" sz="8000" dirty="0" smtClean="0">
                <a:solidFill>
                  <a:srgbClr val="FF0000"/>
                </a:solidFill>
                <a:latin typeface="Times New Roman" pitchFamily="18" charset="0"/>
                <a:cs typeface="Times New Roman" pitchFamily="18" charset="0"/>
              </a:rPr>
              <a:t>shortcuts</a:t>
            </a:r>
            <a:r>
              <a:rPr lang="en-AU" sz="8000" dirty="0" smtClean="0">
                <a:latin typeface="Times New Roman" pitchFamily="18" charset="0"/>
                <a:cs typeface="Times New Roman" pitchFamily="18" charset="0"/>
              </a:rPr>
              <a:t> and </a:t>
            </a:r>
            <a:r>
              <a:rPr lang="en-AU" sz="8000" dirty="0" smtClean="0">
                <a:latin typeface="Times New Roman" pitchFamily="18" charset="0"/>
                <a:cs typeface="Times New Roman" pitchFamily="18" charset="0"/>
              </a:rPr>
              <a:t>supervisor </a:t>
            </a:r>
            <a:r>
              <a:rPr lang="en-AU" sz="8000" dirty="0" smtClean="0">
                <a:latin typeface="Times New Roman" pitchFamily="18" charset="0"/>
                <a:cs typeface="Times New Roman" pitchFamily="18" charset="0"/>
              </a:rPr>
              <a:t>overlooks patient safety problems that happen over and over.</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68% staff complain that we are not </a:t>
            </a:r>
            <a:r>
              <a:rPr lang="en-AU" sz="8000" dirty="0" smtClean="0">
                <a:solidFill>
                  <a:srgbClr val="FF0000"/>
                </a:solidFill>
                <a:latin typeface="Times New Roman" pitchFamily="18" charset="0"/>
                <a:cs typeface="Times New Roman" pitchFamily="18" charset="0"/>
              </a:rPr>
              <a:t>given feedback about changes </a:t>
            </a:r>
            <a:r>
              <a:rPr lang="en-AU" sz="8000" dirty="0" smtClean="0">
                <a:latin typeface="Times New Roman" pitchFamily="18" charset="0"/>
                <a:cs typeface="Times New Roman" pitchFamily="18" charset="0"/>
              </a:rPr>
              <a:t>put into place based on event reports.</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53% staff disagree that we are informed </a:t>
            </a:r>
            <a:r>
              <a:rPr lang="en-AU" sz="8000" dirty="0" smtClean="0">
                <a:solidFill>
                  <a:srgbClr val="FF0000"/>
                </a:solidFill>
                <a:latin typeface="Times New Roman" pitchFamily="18" charset="0"/>
                <a:cs typeface="Times New Roman" pitchFamily="18" charset="0"/>
              </a:rPr>
              <a:t>about errors that happen </a:t>
            </a:r>
            <a:r>
              <a:rPr lang="en-AU" sz="8000" dirty="0" smtClean="0">
                <a:latin typeface="Times New Roman" pitchFamily="18" charset="0"/>
                <a:cs typeface="Times New Roman" pitchFamily="18" charset="0"/>
              </a:rPr>
              <a:t>in this </a:t>
            </a:r>
            <a:r>
              <a:rPr lang="en-AU" sz="8000" dirty="0" smtClean="0">
                <a:latin typeface="Times New Roman" pitchFamily="18" charset="0"/>
                <a:cs typeface="Times New Roman" pitchFamily="18" charset="0"/>
              </a:rPr>
              <a:t>unit.</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Only </a:t>
            </a:r>
            <a:r>
              <a:rPr lang="en-AU" sz="8000" dirty="0" smtClean="0">
                <a:latin typeface="Times New Roman" pitchFamily="18" charset="0"/>
                <a:cs typeface="Times New Roman" pitchFamily="18" charset="0"/>
              </a:rPr>
              <a:t>27% nurses give positive response </a:t>
            </a:r>
            <a:r>
              <a:rPr lang="en-AU" sz="8000" dirty="0" smtClean="0">
                <a:solidFill>
                  <a:srgbClr val="FF0000"/>
                </a:solidFill>
                <a:latin typeface="Times New Roman" pitchFamily="18" charset="0"/>
                <a:cs typeface="Times New Roman" pitchFamily="18" charset="0"/>
              </a:rPr>
              <a:t>that staff feel free </a:t>
            </a:r>
            <a:r>
              <a:rPr lang="en-AU" sz="8000" dirty="0" smtClean="0">
                <a:latin typeface="Times New Roman" pitchFamily="18" charset="0"/>
                <a:cs typeface="Times New Roman" pitchFamily="18" charset="0"/>
              </a:rPr>
              <a:t>to question the decisions or actions of those with more authority</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58% staff accept that </a:t>
            </a:r>
            <a:r>
              <a:rPr lang="en-AU" sz="8000" dirty="0" smtClean="0">
                <a:solidFill>
                  <a:srgbClr val="FF0000"/>
                </a:solidFill>
                <a:latin typeface="Times New Roman" pitchFamily="18" charset="0"/>
                <a:cs typeface="Times New Roman" pitchFamily="18" charset="0"/>
              </a:rPr>
              <a:t>staff are afraid to ask questions </a:t>
            </a:r>
            <a:r>
              <a:rPr lang="en-AU" sz="8000" dirty="0" smtClean="0">
                <a:latin typeface="Times New Roman" pitchFamily="18" charset="0"/>
                <a:cs typeface="Times New Roman" pitchFamily="18" charset="0"/>
              </a:rPr>
              <a:t>when something does not seem right</a:t>
            </a:r>
            <a:endParaRPr lang="en-US" sz="8000" dirty="0" smtClean="0">
              <a:latin typeface="Times New Roman" pitchFamily="18" charset="0"/>
              <a:cs typeface="Times New Roman" pitchFamily="18" charset="0"/>
            </a:endParaRPr>
          </a:p>
          <a:p>
            <a:pPr lvl="0"/>
            <a:r>
              <a:rPr lang="en-AU" sz="8000" dirty="0" smtClean="0">
                <a:solidFill>
                  <a:srgbClr val="FF0000"/>
                </a:solidFill>
                <a:latin typeface="Times New Roman" pitchFamily="18" charset="0"/>
                <a:cs typeface="Times New Roman" pitchFamily="18" charset="0"/>
              </a:rPr>
              <a:t>Frequency of event reporting is </a:t>
            </a:r>
            <a:r>
              <a:rPr lang="en-AU" sz="8000" dirty="0" smtClean="0">
                <a:latin typeface="Times New Roman" pitchFamily="18" charset="0"/>
                <a:cs typeface="Times New Roman" pitchFamily="18" charset="0"/>
              </a:rPr>
              <a:t>not up to the mark in Tagore </a:t>
            </a:r>
            <a:r>
              <a:rPr lang="en-AU" sz="8000" dirty="0" smtClean="0">
                <a:latin typeface="Times New Roman" pitchFamily="18" charset="0"/>
                <a:cs typeface="Times New Roman" pitchFamily="18" charset="0"/>
              </a:rPr>
              <a:t>hospital.</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55% staff say that  </a:t>
            </a:r>
            <a:r>
              <a:rPr lang="en-AU" sz="8000" dirty="0" smtClean="0">
                <a:solidFill>
                  <a:srgbClr val="FF0000"/>
                </a:solidFill>
                <a:latin typeface="Times New Roman" pitchFamily="18" charset="0"/>
                <a:cs typeface="Times New Roman" pitchFamily="18" charset="0"/>
              </a:rPr>
              <a:t>hospital units do not coordinate well </a:t>
            </a:r>
            <a:r>
              <a:rPr lang="en-AU" sz="8000" dirty="0" smtClean="0">
                <a:latin typeface="Times New Roman" pitchFamily="18" charset="0"/>
                <a:cs typeface="Times New Roman" pitchFamily="18" charset="0"/>
              </a:rPr>
              <a:t>with each other.</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When an event is reported, it feels like the person is being written up, not the problem,90% staff agree to it.</a:t>
            </a:r>
            <a:endParaRPr lang="en-US" sz="8000" dirty="0" smtClean="0">
              <a:latin typeface="Times New Roman" pitchFamily="18" charset="0"/>
              <a:cs typeface="Times New Roman" pitchFamily="18" charset="0"/>
            </a:endParaRPr>
          </a:p>
          <a:p>
            <a:pPr lvl="0"/>
            <a:r>
              <a:rPr lang="en-AU" sz="8000" dirty="0" smtClean="0">
                <a:latin typeface="Times New Roman" pitchFamily="18" charset="0"/>
                <a:cs typeface="Times New Roman" pitchFamily="18" charset="0"/>
              </a:rPr>
              <a:t>92% staff is worry that </a:t>
            </a:r>
            <a:r>
              <a:rPr lang="en-AU" sz="8000" dirty="0" smtClean="0">
                <a:latin typeface="Times New Roman" pitchFamily="18" charset="0"/>
                <a:cs typeface="Times New Roman" pitchFamily="18" charset="0"/>
              </a:rPr>
              <a:t> </a:t>
            </a:r>
            <a:r>
              <a:rPr lang="en-AU" sz="8000" dirty="0" smtClean="0">
                <a:latin typeface="Times New Roman" pitchFamily="18" charset="0"/>
                <a:cs typeface="Times New Roman" pitchFamily="18" charset="0"/>
              </a:rPr>
              <a:t>that mistakes they make are kept in their personnel file.</a:t>
            </a:r>
            <a:endParaRPr lang="en-US" sz="8000" dirty="0" smtClean="0">
              <a:latin typeface="Times New Roman" pitchFamily="18" charset="0"/>
              <a:cs typeface="Times New Roman" pitchFamily="18" charset="0"/>
            </a:endParaRPr>
          </a:p>
          <a:p>
            <a:pPr>
              <a:buNone/>
            </a:pPr>
            <a:endParaRPr lang="en-US" dirty="0"/>
          </a:p>
          <a:p>
            <a:r>
              <a:rPr lang="en-US" dirty="0"/>
              <a:t>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Recommendation-</a:t>
            </a:r>
            <a:endParaRPr lang="en-US" dirty="0"/>
          </a:p>
        </p:txBody>
      </p:sp>
      <p:sp>
        <p:nvSpPr>
          <p:cNvPr id="3" name="Content Placeholder 2"/>
          <p:cNvSpPr>
            <a:spLocks noGrp="1"/>
          </p:cNvSpPr>
          <p:nvPr>
            <p:ph idx="1"/>
          </p:nvPr>
        </p:nvSpPr>
        <p:spPr/>
        <p:txBody>
          <a:bodyPr>
            <a:noAutofit/>
          </a:bodyPr>
          <a:lstStyle/>
          <a:p>
            <a:pPr lvl="0"/>
            <a:r>
              <a:rPr lang="en-AU" sz="1800" dirty="0">
                <a:latin typeface="Times New Roman" pitchFamily="18" charset="0"/>
                <a:cs typeface="Times New Roman" pitchFamily="18" charset="0"/>
              </a:rPr>
              <a:t>To establish a well defined </a:t>
            </a:r>
            <a:r>
              <a:rPr lang="en-AU" sz="1800" b="1" dirty="0">
                <a:latin typeface="Times New Roman" pitchFamily="18" charset="0"/>
                <a:cs typeface="Times New Roman" pitchFamily="18" charset="0"/>
              </a:rPr>
              <a:t>error reporting system </a:t>
            </a:r>
            <a:r>
              <a:rPr lang="en-AU" sz="1800" dirty="0">
                <a:latin typeface="Times New Roman" pitchFamily="18" charset="0"/>
                <a:cs typeface="Times New Roman" pitchFamily="18" charset="0"/>
              </a:rPr>
              <a:t>in hospital which is not only easy to follow but also have easy access to reporting formats from every department.</a:t>
            </a:r>
            <a:endParaRPr lang="en-US" sz="1800" dirty="0">
              <a:latin typeface="Times New Roman" pitchFamily="18" charset="0"/>
              <a:cs typeface="Times New Roman" pitchFamily="18" charset="0"/>
            </a:endParaRPr>
          </a:p>
          <a:p>
            <a:pPr lvl="0"/>
            <a:r>
              <a:rPr lang="en-AU" sz="1800" dirty="0">
                <a:latin typeface="Times New Roman" pitchFamily="18" charset="0"/>
                <a:cs typeface="Times New Roman" pitchFamily="18" charset="0"/>
              </a:rPr>
              <a:t>The reporting process starts when an adverse event occurs involving a patient.</a:t>
            </a:r>
            <a:endParaRPr lang="en-US" sz="1800" dirty="0">
              <a:latin typeface="Times New Roman" pitchFamily="18" charset="0"/>
              <a:cs typeface="Times New Roman" pitchFamily="18" charset="0"/>
            </a:endParaRPr>
          </a:p>
          <a:p>
            <a:pPr>
              <a:buNone/>
            </a:pPr>
            <a:r>
              <a:rPr lang="en-AU" sz="1800" dirty="0" smtClean="0">
                <a:latin typeface="Times New Roman" pitchFamily="18" charset="0"/>
                <a:cs typeface="Times New Roman" pitchFamily="18" charset="0"/>
              </a:rPr>
              <a:t>       To </a:t>
            </a:r>
            <a:r>
              <a:rPr lang="en-AU" sz="1800" dirty="0">
                <a:latin typeface="Times New Roman" pitchFamily="18" charset="0"/>
                <a:cs typeface="Times New Roman" pitchFamily="18" charset="0"/>
              </a:rPr>
              <a:t>train and develop an </a:t>
            </a:r>
            <a:r>
              <a:rPr lang="en-AU" sz="1800" b="1" dirty="0">
                <a:latin typeface="Times New Roman" pitchFamily="18" charset="0"/>
                <a:cs typeface="Times New Roman" pitchFamily="18" charset="0"/>
              </a:rPr>
              <a:t>understandin</a:t>
            </a:r>
            <a:r>
              <a:rPr lang="en-AU" sz="1800" dirty="0">
                <a:latin typeface="Times New Roman" pitchFamily="18" charset="0"/>
                <a:cs typeface="Times New Roman" pitchFamily="18" charset="0"/>
              </a:rPr>
              <a:t>g in staff about reporting an error following policies, procedures, and guidelines on who, what, when and how to report errors provided by the hospital.</a:t>
            </a:r>
            <a:endParaRPr lang="en-US" sz="1800" dirty="0">
              <a:latin typeface="Times New Roman" pitchFamily="18" charset="0"/>
              <a:cs typeface="Times New Roman" pitchFamily="18" charset="0"/>
            </a:endParaRPr>
          </a:p>
          <a:p>
            <a:pPr lvl="0"/>
            <a:r>
              <a:rPr lang="en-AU" sz="1800" dirty="0">
                <a:latin typeface="Times New Roman" pitchFamily="18" charset="0"/>
                <a:cs typeface="Times New Roman" pitchFamily="18" charset="0"/>
              </a:rPr>
              <a:t>To start a new system of giving “</a:t>
            </a:r>
            <a:r>
              <a:rPr lang="en-AU" sz="1800" b="1" dirty="0">
                <a:latin typeface="Times New Roman" pitchFamily="18" charset="0"/>
                <a:cs typeface="Times New Roman" pitchFamily="18" charset="0"/>
              </a:rPr>
              <a:t>THANK YOU CARD</a:t>
            </a:r>
            <a:r>
              <a:rPr lang="en-AU" sz="1800" dirty="0">
                <a:latin typeface="Times New Roman" pitchFamily="18" charset="0"/>
                <a:cs typeface="Times New Roman" pitchFamily="18" charset="0"/>
              </a:rPr>
              <a:t>” to staff on every error reporting and </a:t>
            </a:r>
            <a:r>
              <a:rPr lang="en-AU" sz="1800" dirty="0" smtClean="0">
                <a:latin typeface="Times New Roman" pitchFamily="18" charset="0"/>
                <a:cs typeface="Times New Roman" pitchFamily="18" charset="0"/>
              </a:rPr>
              <a:t>at the </a:t>
            </a:r>
            <a:r>
              <a:rPr lang="en-AU" sz="1800" dirty="0">
                <a:latin typeface="Times New Roman" pitchFamily="18" charset="0"/>
                <a:cs typeface="Times New Roman" pitchFamily="18" charset="0"/>
              </a:rPr>
              <a:t>end of every month who has maximum no. of cards will be given GIFT </a:t>
            </a:r>
            <a:r>
              <a:rPr lang="en-AU" sz="1800" dirty="0" smtClean="0">
                <a:latin typeface="Times New Roman" pitchFamily="18" charset="0"/>
                <a:cs typeface="Times New Roman" pitchFamily="18" charset="0"/>
              </a:rPr>
              <a:t>VOUCHER.</a:t>
            </a:r>
            <a:endParaRPr lang="en-US" sz="1800" dirty="0">
              <a:latin typeface="Times New Roman" pitchFamily="18" charset="0"/>
              <a:cs typeface="Times New Roman" pitchFamily="18" charset="0"/>
            </a:endParaRPr>
          </a:p>
          <a:p>
            <a:pPr lvl="0"/>
            <a:r>
              <a:rPr lang="en-AU" sz="1800" dirty="0">
                <a:latin typeface="Times New Roman" pitchFamily="18" charset="0"/>
                <a:cs typeface="Times New Roman" pitchFamily="18" charset="0"/>
              </a:rPr>
              <a:t>To instruct supervisor to give in written if they find shortage of staff in any unit and should not build pressure on units if workload suddenly increases.</a:t>
            </a:r>
            <a:endParaRPr lang="en-US" sz="1800" dirty="0">
              <a:latin typeface="Times New Roman" pitchFamily="18" charset="0"/>
              <a:cs typeface="Times New Roman" pitchFamily="18" charset="0"/>
            </a:endParaRPr>
          </a:p>
          <a:p>
            <a:pPr lvl="0"/>
            <a:r>
              <a:rPr lang="en-AU" sz="1800" dirty="0">
                <a:latin typeface="Times New Roman" pitchFamily="18" charset="0"/>
                <a:cs typeface="Times New Roman" pitchFamily="18" charset="0"/>
              </a:rPr>
              <a:t>To </a:t>
            </a:r>
            <a:r>
              <a:rPr lang="en-AU" sz="1800" b="1" dirty="0">
                <a:latin typeface="Times New Roman" pitchFamily="18" charset="0"/>
                <a:cs typeface="Times New Roman" pitchFamily="18" charset="0"/>
              </a:rPr>
              <a:t>conduct training </a:t>
            </a:r>
            <a:r>
              <a:rPr lang="en-AU" sz="1800" dirty="0">
                <a:latin typeface="Times New Roman" pitchFamily="18" charset="0"/>
                <a:cs typeface="Times New Roman" pitchFamily="18" charset="0"/>
              </a:rPr>
              <a:t>of all unit </a:t>
            </a:r>
            <a:r>
              <a:rPr lang="en-AU" sz="1800" dirty="0" err="1">
                <a:latin typeface="Times New Roman" pitchFamily="18" charset="0"/>
                <a:cs typeface="Times New Roman" pitchFamily="18" charset="0"/>
              </a:rPr>
              <a:t>incharges</a:t>
            </a:r>
            <a:r>
              <a:rPr lang="en-AU" sz="1800" dirty="0">
                <a:latin typeface="Times New Roman" pitchFamily="18" charset="0"/>
                <a:cs typeface="Times New Roman" pitchFamily="18" charset="0"/>
              </a:rPr>
              <a:t> and informed them about errors that can happen in their unit.</a:t>
            </a:r>
            <a:endParaRPr lang="en-US" sz="1800" dirty="0">
              <a:latin typeface="Times New Roman" pitchFamily="18" charset="0"/>
              <a:cs typeface="Times New Roman" pitchFamily="18" charset="0"/>
            </a:endParaRPr>
          </a:p>
          <a:p>
            <a:pPr lvl="0"/>
            <a:r>
              <a:rPr lang="en-AU" sz="1800" dirty="0">
                <a:latin typeface="Times New Roman" pitchFamily="18" charset="0"/>
                <a:cs typeface="Times New Roman" pitchFamily="18" charset="0"/>
              </a:rPr>
              <a:t>To eliminate  the “</a:t>
            </a:r>
            <a:r>
              <a:rPr lang="en-AU" sz="1800" b="1" dirty="0">
                <a:latin typeface="Times New Roman" pitchFamily="18" charset="0"/>
                <a:cs typeface="Times New Roman" pitchFamily="18" charset="0"/>
              </a:rPr>
              <a:t>name, blame, and shame</a:t>
            </a:r>
            <a:r>
              <a:rPr lang="en-AU" sz="1800" dirty="0">
                <a:latin typeface="Times New Roman" pitchFamily="18" charset="0"/>
                <a:cs typeface="Times New Roman" pitchFamily="18" charset="0"/>
              </a:rPr>
              <a:t>” culture because Staff fear that error data will be used to </a:t>
            </a:r>
            <a:r>
              <a:rPr lang="en-AU" sz="1800" b="1" dirty="0">
                <a:latin typeface="Times New Roman" pitchFamily="18" charset="0"/>
                <a:cs typeface="Times New Roman" pitchFamily="18" charset="0"/>
              </a:rPr>
              <a:t>blame</a:t>
            </a:r>
            <a:r>
              <a:rPr lang="en-AU" sz="1800" dirty="0">
                <a:latin typeface="Times New Roman" pitchFamily="18" charset="0"/>
                <a:cs typeface="Times New Roman" pitchFamily="18" charset="0"/>
              </a:rPr>
              <a:t> rather than to improve patient delivery </a:t>
            </a:r>
            <a:r>
              <a:rPr lang="en-AU" sz="1800" dirty="0" err="1" smtClean="0">
                <a:latin typeface="Times New Roman" pitchFamily="18" charset="0"/>
                <a:cs typeface="Times New Roman" pitchFamily="18" charset="0"/>
              </a:rPr>
              <a:t>care.For</a:t>
            </a:r>
            <a:r>
              <a:rPr lang="en-AU" sz="1800" dirty="0" smtClean="0">
                <a:latin typeface="Times New Roman" pitchFamily="18" charset="0"/>
                <a:cs typeface="Times New Roman" pitchFamily="18" charset="0"/>
              </a:rPr>
              <a:t> </a:t>
            </a:r>
            <a:r>
              <a:rPr lang="en-AU" sz="1800" dirty="0">
                <a:latin typeface="Times New Roman" pitchFamily="18" charset="0"/>
                <a:cs typeface="Times New Roman" pitchFamily="18" charset="0"/>
              </a:rPr>
              <a:t>this management needs to take regular meetings and </a:t>
            </a:r>
            <a:r>
              <a:rPr lang="en-AU" sz="1800" dirty="0" smtClean="0">
                <a:latin typeface="Times New Roman" pitchFamily="18" charset="0"/>
                <a:cs typeface="Times New Roman" pitchFamily="18" charset="0"/>
              </a:rPr>
              <a:t>honour </a:t>
            </a:r>
            <a:r>
              <a:rPr lang="en-AU" sz="1800" dirty="0">
                <a:latin typeface="Times New Roman" pitchFamily="18" charset="0"/>
                <a:cs typeface="Times New Roman" pitchFamily="18" charset="0"/>
              </a:rPr>
              <a:t>staff </a:t>
            </a:r>
            <a:r>
              <a:rPr lang="en-AU" sz="1800" dirty="0" smtClean="0">
                <a:latin typeface="Times New Roman" pitchFamily="18" charset="0"/>
                <a:cs typeface="Times New Roman" pitchFamily="18" charset="0"/>
              </a:rPr>
              <a:t>in front </a:t>
            </a:r>
            <a:r>
              <a:rPr lang="en-AU" sz="1800" dirty="0">
                <a:latin typeface="Times New Roman" pitchFamily="18" charset="0"/>
                <a:cs typeface="Times New Roman" pitchFamily="18" charset="0"/>
              </a:rPr>
              <a:t>of everyone in the meeting if they report any sentinel event.</a:t>
            </a:r>
            <a:endParaRPr lang="en-US" sz="1800" dirty="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lvl="0"/>
            <a:r>
              <a:rPr lang="en-AU" sz="2000" dirty="0"/>
              <a:t>HR department should </a:t>
            </a:r>
            <a:r>
              <a:rPr lang="en-AU" sz="2000" b="1" dirty="0"/>
              <a:t>facilitate teamwork </a:t>
            </a:r>
            <a:r>
              <a:rPr lang="en-AU" sz="2000" dirty="0"/>
              <a:t>and </a:t>
            </a:r>
            <a:r>
              <a:rPr lang="en-AU" sz="2000" b="1" dirty="0"/>
              <a:t>interdiversity discipline </a:t>
            </a:r>
            <a:r>
              <a:rPr lang="en-AU" sz="2000" dirty="0"/>
              <a:t>among employees of different unit.</a:t>
            </a:r>
            <a:endParaRPr lang="en-US" sz="2000" dirty="0"/>
          </a:p>
          <a:p>
            <a:pPr lvl="0"/>
            <a:r>
              <a:rPr lang="en-AU" sz="2000" dirty="0"/>
              <a:t>HR department can conduct </a:t>
            </a:r>
            <a:r>
              <a:rPr lang="en-AU" sz="2000" dirty="0">
                <a:solidFill>
                  <a:srgbClr val="FF0000"/>
                </a:solidFill>
              </a:rPr>
              <a:t>different game sessions </a:t>
            </a:r>
            <a:r>
              <a:rPr lang="en-AU" sz="2000" dirty="0"/>
              <a:t>on particular day which will give employee a chance to know each other.</a:t>
            </a:r>
            <a:endParaRPr lang="en-US" sz="2000" dirty="0"/>
          </a:p>
          <a:p>
            <a:pPr lvl="0"/>
            <a:r>
              <a:rPr lang="en-AU" sz="2000" dirty="0"/>
              <a:t>To instruct staff to come 15 minutes prior to given time so that they can take patient over in details and ask their doubts regarding patients.</a:t>
            </a:r>
            <a:endParaRPr lang="en-US" sz="2000" dirty="0"/>
          </a:p>
          <a:p>
            <a:r>
              <a:rPr lang="en-AU" sz="2000" dirty="0"/>
              <a:t>To introduce new patient over register which comprises all details of patient condition.</a:t>
            </a:r>
            <a:endParaRPr lang="en-US" sz="2000" dirty="0"/>
          </a:p>
          <a:p>
            <a:r>
              <a:rPr lang="en-US" sz="2000" dirty="0" smtClean="0"/>
              <a:t> </a:t>
            </a:r>
            <a:r>
              <a:rPr lang="en-US" sz="2000" dirty="0" smtClean="0"/>
              <a:t>Examine </a:t>
            </a:r>
            <a:r>
              <a:rPr lang="en-US" sz="2000" dirty="0"/>
              <a:t>and address through education and training those behaviors that inhibit open </a:t>
            </a:r>
            <a:r>
              <a:rPr lang="en-US" sz="2000" dirty="0" smtClean="0"/>
              <a:t>communication.</a:t>
            </a:r>
            <a:endParaRPr lang="en-US" sz="2000" dirty="0" smtClean="0"/>
          </a:p>
          <a:p>
            <a:r>
              <a:rPr lang="en-US" sz="2000" dirty="0" smtClean="0"/>
              <a:t>Medical Audit-It  is </a:t>
            </a:r>
            <a:r>
              <a:rPr lang="en-US" sz="2000" dirty="0"/>
              <a:t>a way of checking, by a group of peers, whether all the processes and practices have been followed diligently. </a:t>
            </a:r>
            <a:r>
              <a:rPr lang="en-US" sz="2000" dirty="0" smtClean="0"/>
              <a:t> </a:t>
            </a:r>
          </a:p>
          <a:p>
            <a:pPr>
              <a:buNone/>
            </a:pPr>
            <a:r>
              <a:rPr lang="en-US" sz="2000" dirty="0"/>
              <a:t>The mindset has to change and </a:t>
            </a:r>
            <a:r>
              <a:rPr lang="en-US" sz="2000" dirty="0" smtClean="0"/>
              <a:t>unless </a:t>
            </a:r>
            <a:r>
              <a:rPr lang="en-US" sz="2000" dirty="0"/>
              <a:t>every staff member in the hospital thinks and believes they are there for patient’s safety and care, accreditation alone cannot improve a hospital’s performance.</a:t>
            </a:r>
          </a:p>
          <a:p>
            <a:endParaRPr lang="en-US" sz="2000" dirty="0" smtClean="0"/>
          </a:p>
          <a:p>
            <a:endParaRPr lang="en-US" sz="2000" dirty="0"/>
          </a:p>
          <a:p>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descr="Blue hills.jpg"/>
          <p:cNvPicPr>
            <a:picLocks noGrp="1" noChangeAspect="1"/>
          </p:cNvPicPr>
          <p:nvPr>
            <p:ph idx="1"/>
          </p:nvPr>
        </p:nvPicPr>
        <p:blipFill>
          <a:blip r:embed="rId2" cstate="print"/>
          <a:stretch>
            <a:fillRect/>
          </a:stretch>
        </p:blipFill>
        <p:spPr>
          <a:xfrm>
            <a:off x="0" y="1447800"/>
            <a:ext cx="9144000" cy="5105400"/>
          </a:xfrm>
        </p:spPr>
      </p:pic>
      <p:sp>
        <p:nvSpPr>
          <p:cNvPr id="4" name="Rectangle 3"/>
          <p:cNvSpPr/>
          <p:nvPr/>
        </p:nvSpPr>
        <p:spPr>
          <a:xfrm>
            <a:off x="1676400" y="2057400"/>
            <a:ext cx="5486400" cy="923330"/>
          </a:xfrm>
          <a:prstGeom prst="rect">
            <a:avLst/>
          </a:prstGeom>
          <a:noFill/>
        </p:spPr>
        <p:txBody>
          <a:bodyPr wrap="square" lIns="91440" tIns="45720" rIns="91440" bIns="45720">
            <a:spAutoFit/>
          </a:bodyPr>
          <a:lstStyle/>
          <a:p>
            <a:pPr algn="ctr"/>
            <a:r>
              <a:rPr lang="en-US" sz="5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Thank You</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Reflection from Internship</a:t>
            </a:r>
            <a:endParaRPr lang="en-US" dirty="0"/>
          </a:p>
        </p:txBody>
      </p:sp>
      <p:sp>
        <p:nvSpPr>
          <p:cNvPr id="4" name="Content Placeholder 3"/>
          <p:cNvSpPr>
            <a:spLocks noGrp="1"/>
          </p:cNvSpPr>
          <p:nvPr>
            <p:ph idx="1"/>
          </p:nvPr>
        </p:nvSpPr>
        <p:spPr/>
        <p:txBody>
          <a:bodyPr>
            <a:normAutofit/>
          </a:bodyPr>
          <a:lstStyle/>
          <a:p>
            <a:r>
              <a:rPr lang="en-US" sz="1800" dirty="0"/>
              <a:t>Practical exposure is an integral part of our Postgraduate Diploma in Hospital and Health Management (PGDHM</a:t>
            </a:r>
            <a:r>
              <a:rPr lang="en-US" sz="1800" dirty="0" smtClean="0"/>
              <a:t>).</a:t>
            </a:r>
            <a:r>
              <a:rPr lang="en-US" sz="1800" dirty="0"/>
              <a:t> </a:t>
            </a:r>
            <a:endParaRPr lang="en-US" sz="1800" dirty="0" smtClean="0"/>
          </a:p>
          <a:p>
            <a:r>
              <a:rPr lang="en-US" sz="1800" dirty="0"/>
              <a:t>With the similar objective in mind I joined the Tagore Hospital &amp; Research </a:t>
            </a:r>
            <a:r>
              <a:rPr lang="en-US" sz="1800" dirty="0" smtClean="0"/>
              <a:t>Institute </a:t>
            </a:r>
            <a:r>
              <a:rPr lang="en-US" sz="1800" dirty="0"/>
              <a:t>as a quality manager on dated 1</a:t>
            </a:r>
            <a:r>
              <a:rPr lang="en-US" sz="1800" baseline="30000" dirty="0"/>
              <a:t>st</a:t>
            </a:r>
            <a:r>
              <a:rPr lang="en-US" sz="1800" dirty="0"/>
              <a:t> January 2011</a:t>
            </a:r>
            <a:r>
              <a:rPr lang="en-US" sz="1800" dirty="0" smtClean="0"/>
              <a:t>.</a:t>
            </a:r>
          </a:p>
          <a:p>
            <a:r>
              <a:rPr lang="en-AU" sz="1800" dirty="0"/>
              <a:t>The learning that I extracted from the </a:t>
            </a:r>
            <a:r>
              <a:rPr lang="en-AU" sz="1800" dirty="0" err="1" smtClean="0"/>
              <a:t>experience,not</a:t>
            </a:r>
            <a:r>
              <a:rPr lang="en-AU" sz="1800" dirty="0" smtClean="0"/>
              <a:t> </a:t>
            </a:r>
            <a:r>
              <a:rPr lang="en-AU" sz="1800" dirty="0"/>
              <a:t>only enriched me in terms of </a:t>
            </a:r>
            <a:endParaRPr lang="en-AU" sz="1800" dirty="0" smtClean="0"/>
          </a:p>
          <a:p>
            <a:pPr>
              <a:buNone/>
            </a:pPr>
            <a:r>
              <a:rPr lang="en-AU" sz="1800" dirty="0" smtClean="0"/>
              <a:t>       providing </a:t>
            </a:r>
            <a:r>
              <a:rPr lang="en-AU" sz="1800" dirty="0"/>
              <a:t>knowledge as to how an established private hospital runs </a:t>
            </a:r>
            <a:r>
              <a:rPr lang="en-AU" sz="1800" dirty="0" smtClean="0"/>
              <a:t>and prepares for </a:t>
            </a:r>
            <a:r>
              <a:rPr lang="en-AU" sz="1800" dirty="0" err="1" smtClean="0"/>
              <a:t>NABH,but</a:t>
            </a:r>
            <a:r>
              <a:rPr lang="en-AU" sz="1800" dirty="0" smtClean="0"/>
              <a:t> </a:t>
            </a:r>
            <a:r>
              <a:rPr lang="en-AU" sz="1800" dirty="0"/>
              <a:t>also </a:t>
            </a:r>
            <a:endParaRPr lang="en-AU" sz="1800" dirty="0" smtClean="0"/>
          </a:p>
          <a:p>
            <a:r>
              <a:rPr lang="en-AU" sz="1800" dirty="0" smtClean="0"/>
              <a:t>gave </a:t>
            </a:r>
            <a:r>
              <a:rPr lang="en-AU" sz="1800" dirty="0"/>
              <a:t>me insights into my </a:t>
            </a:r>
            <a:r>
              <a:rPr lang="en-AU" sz="1800" dirty="0" err="1" smtClean="0"/>
              <a:t>ownself</a:t>
            </a:r>
            <a:r>
              <a:rPr lang="en-AU" sz="1800" dirty="0" smtClean="0"/>
              <a:t>,</a:t>
            </a:r>
          </a:p>
          <a:p>
            <a:r>
              <a:rPr lang="en-AU" sz="1800" dirty="0" smtClean="0"/>
              <a:t>Imparted priceless </a:t>
            </a:r>
            <a:r>
              <a:rPr lang="en-AU" sz="1800" dirty="0"/>
              <a:t>lessons of patience, </a:t>
            </a:r>
            <a:endParaRPr lang="en-AU" sz="1800" dirty="0" smtClean="0"/>
          </a:p>
          <a:p>
            <a:r>
              <a:rPr lang="en-AU" sz="1800" dirty="0" smtClean="0"/>
              <a:t>dedication </a:t>
            </a:r>
            <a:r>
              <a:rPr lang="en-AU" sz="1800" dirty="0"/>
              <a:t>and </a:t>
            </a:r>
            <a:endParaRPr lang="en-AU" sz="1800" dirty="0" smtClean="0"/>
          </a:p>
          <a:p>
            <a:r>
              <a:rPr lang="en-AU" sz="1800" dirty="0" smtClean="0"/>
              <a:t>importance </a:t>
            </a:r>
            <a:r>
              <a:rPr lang="en-AU" sz="1800" dirty="0"/>
              <a:t>of good behavioural communication.</a:t>
            </a:r>
            <a:endParaRPr lang="en-US" sz="1800" dirty="0"/>
          </a:p>
          <a:p>
            <a:endParaRPr lang="en-US" sz="1800"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Introduction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simplest </a:t>
            </a:r>
            <a:r>
              <a:rPr lang="en-US" i="1" dirty="0" smtClean="0"/>
              <a:t>definition of </a:t>
            </a:r>
            <a:r>
              <a:rPr lang="en-US" i="1" dirty="0" smtClean="0">
                <a:solidFill>
                  <a:srgbClr val="FF0000"/>
                </a:solidFill>
              </a:rPr>
              <a:t>patient safety</a:t>
            </a:r>
            <a:r>
              <a:rPr lang="en-US" dirty="0" smtClean="0">
                <a:solidFill>
                  <a:srgbClr val="FF0000"/>
                </a:solidFill>
              </a:rPr>
              <a:t> </a:t>
            </a:r>
            <a:r>
              <a:rPr lang="en-US" dirty="0" smtClean="0"/>
              <a:t>is the prevention of errors and adverse effects to patients associated with health care(WHO).</a:t>
            </a:r>
          </a:p>
          <a:p>
            <a:r>
              <a:rPr lang="en-US" dirty="0"/>
              <a:t>There is a problem of practice whereby errors are not reported. Unreported errors and misattribution of errors not only affect patient safety and health, but may increase the risk for patient harm in the future. </a:t>
            </a:r>
            <a:endParaRPr lang="en-US" dirty="0" smtClean="0"/>
          </a:p>
          <a:p>
            <a:r>
              <a:rPr lang="en-US" i="1" dirty="0" smtClean="0">
                <a:solidFill>
                  <a:srgbClr val="C00000"/>
                </a:solidFill>
              </a:rPr>
              <a:t>To Err Is Human: Building a Safer Health System”</a:t>
            </a:r>
            <a:r>
              <a:rPr lang="en-US" dirty="0" smtClean="0"/>
              <a:t> (</a:t>
            </a:r>
            <a:r>
              <a:rPr lang="en-US" dirty="0" smtClean="0">
                <a:hlinkClick r:id="rId2"/>
              </a:rPr>
              <a:t>Kohn, Corrigan, &amp; Donaldson, 2000</a:t>
            </a:r>
            <a:endParaRPr lang="en-US" i="1" dirty="0" smtClean="0">
              <a:solidFill>
                <a:srgbClr val="C00000"/>
              </a:solidFill>
            </a:endParaRPr>
          </a:p>
          <a:p>
            <a:pPr>
              <a:buNone/>
            </a:pPr>
            <a:r>
              <a:rPr lang="en-US" dirty="0" smtClean="0"/>
              <a:t>Learning from mistakes is key to maintaining and improving the quality of care.</a:t>
            </a:r>
          </a:p>
          <a:p>
            <a:pPr>
              <a:buNone/>
            </a:pPr>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Rationale of Study</a:t>
            </a:r>
            <a:endParaRPr lang="en-US" dirty="0"/>
          </a:p>
        </p:txBody>
      </p:sp>
      <p:graphicFrame>
        <p:nvGraphicFramePr>
          <p:cNvPr id="4" name="Content Placeholder 3"/>
          <p:cNvGraphicFramePr>
            <a:graphicFrameLocks noGrp="1"/>
          </p:cNvGraphicFramePr>
          <p:nvPr>
            <p:ph idx="1"/>
          </p:nvPr>
        </p:nvGraphicFramePr>
        <p:xfrm>
          <a:off x="381000" y="2514600"/>
          <a:ext cx="40386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495800" y="2362200"/>
          <a:ext cx="44958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1"/>
          <p:cNvSpPr>
            <a:spLocks noChangeArrowheads="1"/>
          </p:cNvSpPr>
          <p:nvPr/>
        </p:nvSpPr>
        <p:spPr bwMode="auto">
          <a:xfrm>
            <a:off x="457200" y="1326921"/>
            <a:ext cx="815340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according to </a:t>
            </a:r>
            <a:r>
              <a:rPr kumimoji="0" lang="en-US"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NABH,the</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standard of 6</a:t>
            </a:r>
            <a:r>
              <a:rPr kumimoji="0" lang="en-US" sz="1400" b="0" i="0" u="none" strike="noStrike" cap="none" normalizeH="0" baseline="30000" dirty="0" smtClean="0">
                <a:ln>
                  <a:noFill/>
                </a:ln>
                <a:solidFill>
                  <a:schemeClr val="tx1"/>
                </a:solidFill>
                <a:effectLst/>
                <a:latin typeface="Calibri" pitchFamily="34" charset="0"/>
                <a:ea typeface="Times New Roman" pitchFamily="18" charset="0"/>
                <a:cs typeface="Times New Roman" pitchFamily="18" charset="0"/>
              </a:rPr>
              <a:t>th</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chapter of </a:t>
            </a:r>
            <a:r>
              <a:rPr lang="en-US" sz="1400" dirty="0" smtClean="0">
                <a:latin typeface="Calibri" pitchFamily="34" charset="0"/>
                <a:ea typeface="Times New Roman" pitchFamily="18" charset="0"/>
                <a:cs typeface="Times New Roman" pitchFamily="18" charset="0"/>
              </a:rPr>
              <a:t>N</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ABH that </a:t>
            </a:r>
            <a:r>
              <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is </a:t>
            </a:r>
            <a:r>
              <a:rPr kumimoji="0" lang="en-US" sz="14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Continous</a:t>
            </a:r>
            <a:r>
              <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Quality Improvement(CQI</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demands that sentinel events are reported by </a:t>
            </a:r>
            <a:r>
              <a:rPr kumimoji="0" lang="en-US"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hospital.The</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standard of the chapter is as follows:</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“Sentinel Events are intensively analyzed”</a:t>
            </a:r>
            <a:endParaRPr kumimoji="0" lang="en-US" sz="1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Objectives </a:t>
            </a:r>
            <a:r>
              <a:rPr lang="en-US" dirty="0"/>
              <a:t>of the Study.</a:t>
            </a:r>
            <a:br>
              <a:rPr lang="en-US" dirty="0"/>
            </a:b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sz="2900" dirty="0"/>
              <a:t>The </a:t>
            </a:r>
            <a:r>
              <a:rPr lang="en-US" sz="2900" b="1" dirty="0"/>
              <a:t>general objective</a:t>
            </a:r>
            <a:r>
              <a:rPr lang="en-US" sz="2900" dirty="0"/>
              <a:t> of this study is  </a:t>
            </a:r>
          </a:p>
          <a:p>
            <a:endParaRPr lang="en-US" sz="2900" dirty="0" smtClean="0"/>
          </a:p>
          <a:p>
            <a:r>
              <a:rPr lang="en-US" sz="2900" dirty="0" smtClean="0"/>
              <a:t>To </a:t>
            </a:r>
            <a:r>
              <a:rPr lang="en-US" sz="2900" dirty="0"/>
              <a:t>find out the barriers in event reporting and thus  improving the quality of services provided at hospital on basis of Patient safety survey. To improve patient safety and quality of care through implementation of safety systems and creating a culture of safety. </a:t>
            </a:r>
            <a:endParaRPr lang="en-US" sz="2900" dirty="0" smtClean="0"/>
          </a:p>
          <a:p>
            <a:pPr>
              <a:buNone/>
            </a:pPr>
            <a:endParaRPr lang="en-US" sz="2900" dirty="0" smtClean="0"/>
          </a:p>
          <a:p>
            <a:pPr>
              <a:buNone/>
            </a:pPr>
            <a:r>
              <a:rPr lang="en-US" sz="2900" dirty="0" smtClean="0"/>
              <a:t>The </a:t>
            </a:r>
            <a:r>
              <a:rPr lang="en-US" sz="2900" b="1" dirty="0"/>
              <a:t>specific objectives</a:t>
            </a:r>
            <a:r>
              <a:rPr lang="en-US" sz="2900" dirty="0"/>
              <a:t> are:</a:t>
            </a:r>
          </a:p>
          <a:p>
            <a:r>
              <a:rPr lang="en-US" sz="2400" dirty="0"/>
              <a:t> </a:t>
            </a:r>
            <a:r>
              <a:rPr lang="en-AU" sz="2900" dirty="0"/>
              <a:t>To </a:t>
            </a:r>
            <a:r>
              <a:rPr lang="en-AU" sz="2900" dirty="0" smtClean="0"/>
              <a:t>analyse the error </a:t>
            </a:r>
            <a:r>
              <a:rPr lang="en-AU" sz="2900" dirty="0"/>
              <a:t>reporting level in </a:t>
            </a:r>
            <a:r>
              <a:rPr lang="en-AU" sz="2900" dirty="0" smtClean="0"/>
              <a:t> </a:t>
            </a:r>
            <a:r>
              <a:rPr lang="en-AU" sz="2900" dirty="0"/>
              <a:t>hospital</a:t>
            </a:r>
            <a:r>
              <a:rPr lang="en-AU" sz="2900" dirty="0" smtClean="0"/>
              <a:t>.</a:t>
            </a:r>
          </a:p>
          <a:p>
            <a:r>
              <a:rPr lang="en-AU" sz="2900" dirty="0" smtClean="0"/>
              <a:t>Attempt to explain why  errors are underreported or barriers of underreporting.</a:t>
            </a:r>
            <a:endParaRPr lang="en-US" sz="2900" dirty="0"/>
          </a:p>
          <a:p>
            <a:r>
              <a:rPr lang="en-AU" sz="2900" dirty="0"/>
              <a:t> The study was conducted to assess the need for developing a system &amp; encourage error reporting in indoor </a:t>
            </a:r>
            <a:r>
              <a:rPr lang="en-AU" sz="2900" dirty="0" smtClean="0"/>
              <a:t>patient.</a:t>
            </a:r>
            <a:endParaRPr lang="en-US" sz="2900" dirty="0" smtClean="0"/>
          </a:p>
          <a:p>
            <a:r>
              <a:rPr lang="en-AU" sz="2900" dirty="0" smtClean="0"/>
              <a:t>To </a:t>
            </a:r>
            <a:r>
              <a:rPr lang="en-AU" sz="2900" dirty="0"/>
              <a:t>assess and understand the issues at the time of delivery of care to patient</a:t>
            </a:r>
            <a:r>
              <a:rPr lang="en-AU" sz="2900" dirty="0" smtClean="0"/>
              <a:t>.</a:t>
            </a:r>
          </a:p>
          <a:p>
            <a:r>
              <a:rPr lang="en-US" sz="2900" dirty="0" smtClean="0">
                <a:latin typeface="Times New Roman" pitchFamily="18" charset="0"/>
                <a:cs typeface="Times New Roman" pitchFamily="18" charset="0"/>
              </a:rPr>
              <a:t>Study will help raise safety awareness throughout the organization and</a:t>
            </a:r>
            <a:endParaRPr lang="en-US" sz="2900" dirty="0">
              <a:latin typeface="Times New Roman" pitchFamily="18" charset="0"/>
              <a:cs typeface="Times New Roman" pitchFamily="18" charset="0"/>
            </a:endParaRPr>
          </a:p>
          <a:p>
            <a:r>
              <a:rPr lang="en-AU" sz="2900" dirty="0"/>
              <a:t>To develop a strategic plan to improving the patient safety standards.</a:t>
            </a:r>
            <a:endParaRPr lang="en-US" sz="2900" dirty="0"/>
          </a:p>
          <a:p>
            <a:pPr>
              <a:buNone/>
            </a:pPr>
            <a:r>
              <a:rPr lang="en-AU" sz="2900" dirty="0"/>
              <a:t> </a:t>
            </a:r>
            <a:endParaRPr lang="en-US" sz="2900" dirty="0"/>
          </a:p>
          <a:p>
            <a:endParaRPr lang="en-US" sz="2900" dirty="0"/>
          </a:p>
          <a:p>
            <a:endParaRPr lang="en-US" sz="2400" dirty="0" smtClean="0"/>
          </a:p>
          <a:p>
            <a:endParaRPr lang="en-US" sz="2400" dirty="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Methodology of </a:t>
            </a:r>
            <a:r>
              <a:rPr lang="en-US" dirty="0" smtClean="0"/>
              <a:t> Study</a:t>
            </a:r>
            <a:endParaRPr lang="en-US" dirty="0"/>
          </a:p>
        </p:txBody>
      </p:sp>
      <p:sp>
        <p:nvSpPr>
          <p:cNvPr id="3" name="Content Placeholder 2"/>
          <p:cNvSpPr>
            <a:spLocks noGrp="1"/>
          </p:cNvSpPr>
          <p:nvPr>
            <p:ph idx="1"/>
          </p:nvPr>
        </p:nvSpPr>
        <p:spPr/>
        <p:txBody>
          <a:bodyPr>
            <a:noAutofit/>
          </a:bodyPr>
          <a:lstStyle/>
          <a:p>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descriptive &amp; quantitative research methodology. </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Cross Sectional Study (Quantitative). </a:t>
            </a:r>
          </a:p>
          <a:p>
            <a:r>
              <a:rPr lang="en-US" sz="1800" b="1" dirty="0" smtClean="0">
                <a:latin typeface="Times New Roman" pitchFamily="18" charset="0"/>
                <a:cs typeface="Times New Roman" pitchFamily="18" charset="0"/>
              </a:rPr>
              <a:t>The Hospital Survey on Patient Safety </a:t>
            </a:r>
            <a:r>
              <a:rPr lang="en-US" sz="1800" b="1" dirty="0">
                <a:latin typeface="Times New Roman" pitchFamily="18" charset="0"/>
                <a:cs typeface="Times New Roman" pitchFamily="18" charset="0"/>
              </a:rPr>
              <a:t>Culture (HSOPSC) </a:t>
            </a:r>
            <a:r>
              <a:rPr lang="en-US" sz="1800" b="1" dirty="0" smtClean="0">
                <a:latin typeface="Times New Roman" pitchFamily="18" charset="0"/>
                <a:cs typeface="Times New Roman" pitchFamily="18" charset="0"/>
              </a:rPr>
              <a:t>instrument </a:t>
            </a:r>
            <a:r>
              <a:rPr lang="en-US" sz="1800" dirty="0">
                <a:latin typeface="Times New Roman" pitchFamily="18" charset="0"/>
                <a:cs typeface="Times New Roman" pitchFamily="18" charset="0"/>
              </a:rPr>
              <a:t>was used to measure perceptions of nurses on patient safety </a:t>
            </a:r>
            <a:r>
              <a:rPr lang="en-US" sz="1800" dirty="0" err="1">
                <a:latin typeface="Times New Roman" pitchFamily="18" charset="0"/>
                <a:cs typeface="Times New Roman" pitchFamily="18" charset="0"/>
              </a:rPr>
              <a:t>culture.The</a:t>
            </a:r>
            <a:r>
              <a:rPr lang="en-US" sz="1800" dirty="0">
                <a:latin typeface="Times New Roman" pitchFamily="18" charset="0"/>
                <a:cs typeface="Times New Roman" pitchFamily="18" charset="0"/>
              </a:rPr>
              <a:t> instrument contains </a:t>
            </a:r>
            <a:r>
              <a:rPr lang="en-US" sz="1800" dirty="0" smtClean="0">
                <a:latin typeface="Times New Roman" pitchFamily="18" charset="0"/>
                <a:cs typeface="Times New Roman" pitchFamily="18" charset="0"/>
              </a:rPr>
              <a:t>42 items </a:t>
            </a:r>
            <a:r>
              <a:rPr lang="en-US" sz="1800" dirty="0">
                <a:latin typeface="Times New Roman" pitchFamily="18" charset="0"/>
                <a:cs typeface="Times New Roman" pitchFamily="18" charset="0"/>
              </a:rPr>
              <a:t>which will measure 12 dimension</a:t>
            </a:r>
            <a:r>
              <a:rPr lang="en-US" sz="1800" dirty="0" smtClean="0">
                <a:latin typeface="Times New Roman" pitchFamily="18" charset="0"/>
                <a:cs typeface="Times New Roman" pitchFamily="18" charset="0"/>
              </a:rPr>
              <a:t>.</a:t>
            </a:r>
          </a:p>
          <a:p>
            <a:r>
              <a:rPr lang="en-US" sz="1800" dirty="0" smtClean="0">
                <a:latin typeface="Times New Roman" pitchFamily="18" charset="0"/>
                <a:cs typeface="Times New Roman" pitchFamily="18" charset="0"/>
              </a:rPr>
              <a:t>AHRQ(Agency </a:t>
            </a:r>
            <a:r>
              <a:rPr lang="en-US" sz="1800" dirty="0">
                <a:latin typeface="Times New Roman" pitchFamily="18" charset="0"/>
                <a:cs typeface="Times New Roman" pitchFamily="18" charset="0"/>
              </a:rPr>
              <a:t>for health care research and quality) tool was used for data entry and its analysis.           </a:t>
            </a:r>
            <a:endParaRPr lang="en-US" sz="1800" dirty="0" smtClean="0">
              <a:latin typeface="Times New Roman" pitchFamily="18" charset="0"/>
              <a:cs typeface="Times New Roman" pitchFamily="18" charset="0"/>
            </a:endParaRPr>
          </a:p>
          <a:p>
            <a:r>
              <a:rPr lang="en-US" sz="1800" dirty="0">
                <a:latin typeface="Times New Roman" pitchFamily="18" charset="0"/>
                <a:cs typeface="Times New Roman" pitchFamily="18" charset="0"/>
              </a:rPr>
              <a:t>The entire study was conducted in following steps-</a:t>
            </a:r>
          </a:p>
          <a:p>
            <a:r>
              <a:rPr lang="en-US" sz="1800" b="1" dirty="0">
                <a:latin typeface="Times New Roman" pitchFamily="18" charset="0"/>
                <a:cs typeface="Times New Roman" pitchFamily="18" charset="0"/>
              </a:rPr>
              <a:t>Primary </a:t>
            </a:r>
            <a:r>
              <a:rPr lang="en-US" sz="1800" b="1" dirty="0" smtClean="0">
                <a:latin typeface="Times New Roman" pitchFamily="18" charset="0"/>
                <a:cs typeface="Times New Roman" pitchFamily="18" charset="0"/>
              </a:rPr>
              <a:t>Data-</a:t>
            </a:r>
            <a:endParaRPr lang="en-US" sz="1800" dirty="0" smtClean="0">
              <a:latin typeface="Times New Roman" pitchFamily="18" charset="0"/>
              <a:cs typeface="Times New Roman" pitchFamily="18" charset="0"/>
            </a:endParaRPr>
          </a:p>
          <a:p>
            <a:r>
              <a:rPr lang="en-US" sz="1800" b="1" dirty="0">
                <a:latin typeface="Times New Roman" pitchFamily="18" charset="0"/>
                <a:cs typeface="Times New Roman" pitchFamily="18" charset="0"/>
              </a:rPr>
              <a:t>Secondary </a:t>
            </a:r>
            <a:r>
              <a:rPr lang="en-US" sz="1800" b="1" dirty="0" smtClean="0">
                <a:latin typeface="Times New Roman" pitchFamily="18" charset="0"/>
                <a:cs typeface="Times New Roman" pitchFamily="18" charset="0"/>
              </a:rPr>
              <a:t>Data-</a:t>
            </a:r>
            <a:endParaRPr lang="en-US" sz="1800" dirty="0" smtClean="0">
              <a:latin typeface="Times New Roman" pitchFamily="18" charset="0"/>
              <a:cs typeface="Times New Roman" pitchFamily="18" charset="0"/>
            </a:endParaRPr>
          </a:p>
          <a:p>
            <a:r>
              <a:rPr lang="en-AU" sz="1800" dirty="0">
                <a:latin typeface="Times New Roman" pitchFamily="18" charset="0"/>
                <a:cs typeface="Times New Roman" pitchFamily="18" charset="0"/>
              </a:rPr>
              <a:t> </a:t>
            </a:r>
            <a:r>
              <a:rPr lang="en-US" sz="1800" b="1" dirty="0" smtClean="0">
                <a:latin typeface="Times New Roman" pitchFamily="18" charset="0"/>
                <a:cs typeface="Times New Roman" pitchFamily="18" charset="0"/>
              </a:rPr>
              <a:t>Sample </a:t>
            </a:r>
            <a:r>
              <a:rPr lang="en-US" sz="1800" b="1" dirty="0">
                <a:latin typeface="Times New Roman" pitchFamily="18" charset="0"/>
                <a:cs typeface="Times New Roman" pitchFamily="18" charset="0"/>
              </a:rPr>
              <a:t>Size</a:t>
            </a:r>
            <a:r>
              <a:rPr lang="en-US" sz="1800" dirty="0">
                <a:latin typeface="Times New Roman" pitchFamily="18" charset="0"/>
                <a:cs typeface="Times New Roman" pitchFamily="18" charset="0"/>
              </a:rPr>
              <a:t>-includes all registered nurses working in clinical areas of Tagore </a:t>
            </a:r>
            <a:r>
              <a:rPr lang="en-US" sz="1800" dirty="0" err="1">
                <a:latin typeface="Times New Roman" pitchFamily="18" charset="0"/>
                <a:cs typeface="Times New Roman" pitchFamily="18" charset="0"/>
              </a:rPr>
              <a:t>hospital.It</a:t>
            </a:r>
            <a:r>
              <a:rPr lang="en-US" sz="1800" dirty="0">
                <a:latin typeface="Times New Roman" pitchFamily="18" charset="0"/>
                <a:cs typeface="Times New Roman" pitchFamily="18" charset="0"/>
              </a:rPr>
              <a:t> was 100% coverage of </a:t>
            </a:r>
            <a:r>
              <a:rPr lang="en-US" sz="1800" dirty="0" smtClean="0">
                <a:latin typeface="Times New Roman" pitchFamily="18" charset="0"/>
                <a:cs typeface="Times New Roman" pitchFamily="18" charset="0"/>
              </a:rPr>
              <a:t> nursing staff </a:t>
            </a:r>
            <a:r>
              <a:rPr lang="en-US" sz="1800" dirty="0">
                <a:latin typeface="Times New Roman" pitchFamily="18" charset="0"/>
                <a:cs typeface="Times New Roman" pitchFamily="18" charset="0"/>
              </a:rPr>
              <a:t>and thus sample size is 100% representative of staff</a:t>
            </a:r>
            <a:r>
              <a:rPr lang="en-US" sz="1800" dirty="0" smtClean="0">
                <a:latin typeface="Times New Roman" pitchFamily="18" charset="0"/>
                <a:cs typeface="Times New Roman" pitchFamily="18" charset="0"/>
              </a:rPr>
              <a:t>.</a:t>
            </a:r>
          </a:p>
          <a:p>
            <a:r>
              <a:rPr lang="en-US" sz="1800" dirty="0" smtClean="0">
                <a:latin typeface="Times New Roman" pitchFamily="18" charset="0"/>
                <a:cs typeface="Times New Roman" pitchFamily="18" charset="0"/>
              </a:rPr>
              <a:t>Copies </a:t>
            </a:r>
            <a:r>
              <a:rPr lang="en-US" sz="1800" dirty="0">
                <a:latin typeface="Times New Roman" pitchFamily="18" charset="0"/>
                <a:cs typeface="Times New Roman" pitchFamily="18" charset="0"/>
              </a:rPr>
              <a:t>of the surveys were distributed to 80 RNs.  A total of </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The total response rate for this study was 83%.</a:t>
            </a:r>
          </a:p>
          <a:p>
            <a:pPr>
              <a:buNone/>
            </a:pPr>
            <a:r>
              <a:rPr lang="en-US" sz="180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Findings(Composite Frequency)</a:t>
            </a:r>
            <a:endParaRPr lang="en-US" dirty="0"/>
          </a:p>
        </p:txBody>
      </p:sp>
      <p:graphicFrame>
        <p:nvGraphicFramePr>
          <p:cNvPr id="4" name="Content Placeholder 3"/>
          <p:cNvGraphicFramePr>
            <a:graphicFrameLocks noGrp="1"/>
          </p:cNvGraphicFramePr>
          <p:nvPr>
            <p:ph idx="1"/>
          </p:nvPr>
        </p:nvGraphicFramePr>
        <p:xfrm>
          <a:off x="457200" y="1600200"/>
          <a:ext cx="4419600" cy="5257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4876799" y="1524000"/>
          <a:ext cx="3886199" cy="5334000"/>
        </p:xfrm>
        <a:graphic>
          <a:graphicData uri="http://schemas.openxmlformats.org/drawingml/2006/table">
            <a:tbl>
              <a:tblPr/>
              <a:tblGrid>
                <a:gridCol w="3886199"/>
              </a:tblGrid>
              <a:tr h="444500">
                <a:tc>
                  <a:txBody>
                    <a:bodyPr/>
                    <a:lstStyle/>
                    <a:p>
                      <a:pPr marL="0" marR="0">
                        <a:lnSpc>
                          <a:spcPct val="115000"/>
                        </a:lnSpc>
                        <a:spcBef>
                          <a:spcPts val="0"/>
                        </a:spcBef>
                        <a:spcAft>
                          <a:spcPts val="0"/>
                        </a:spcAft>
                      </a:pPr>
                      <a:r>
                        <a:rPr lang="en-US" sz="1200" b="1" dirty="0">
                          <a:latin typeface="Arial"/>
                          <a:ea typeface="Times New Roman"/>
                          <a:cs typeface="Times New Roman"/>
                        </a:rPr>
                        <a:t>Teamwork Within Units</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Supervisor/Manager Expectations &amp; Actions Promoting Patient Safety</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Organizational Learning--Continuous Improvement       </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Management Support for  Patient Safety</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Overall Perceptions of Patient Safety                                                     </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Feedback &amp; Communication About Error</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Communication Openness</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Frequency of Events Reported                                                                </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Teamwork Across Units</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Staffing</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Handoffs &amp; Transitions</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r h="444500">
                <a:tc>
                  <a:txBody>
                    <a:bodyPr/>
                    <a:lstStyle/>
                    <a:p>
                      <a:pPr marL="0" marR="0">
                        <a:lnSpc>
                          <a:spcPct val="115000"/>
                        </a:lnSpc>
                        <a:spcBef>
                          <a:spcPts val="0"/>
                        </a:spcBef>
                        <a:spcAft>
                          <a:spcPts val="0"/>
                        </a:spcAft>
                      </a:pPr>
                      <a:r>
                        <a:rPr lang="en-US" sz="1200" b="1" dirty="0">
                          <a:latin typeface="Arial"/>
                          <a:ea typeface="Times New Roman"/>
                          <a:cs typeface="Times New Roman"/>
                        </a:rPr>
                        <a:t>Nonpunitive Response to Error</a:t>
                      </a:r>
                      <a:endParaRPr lang="en-US" sz="1200" dirty="0">
                        <a:latin typeface="Calibri"/>
                        <a:ea typeface="Calibri"/>
                        <a:cs typeface="Times New Roman"/>
                      </a:endParaRPr>
                    </a:p>
                  </a:txBody>
                  <a:tcPr marL="44551" marR="44551" marT="0" marB="0" anchor="ctr">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rrowheads="1"/>
          </p:cNvPicPr>
          <p:nvPr/>
        </p:nvPicPr>
        <p:blipFill>
          <a:blip r:embed="rId2" cstate="print"/>
          <a:srcRect l="-6793" t="-4678" r="-9749" b="-5569"/>
          <a:stretch>
            <a:fillRect/>
          </a:stretch>
        </p:blipFill>
        <p:spPr bwMode="auto">
          <a:xfrm>
            <a:off x="0" y="0"/>
            <a:ext cx="9144000" cy="655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rrowheads="1"/>
          </p:cNvPicPr>
          <p:nvPr/>
        </p:nvPicPr>
        <p:blipFill>
          <a:blip r:embed="rId2" cstate="print"/>
          <a:srcRect l="-1686" t="-2019" r="-5684" b="-12376"/>
          <a:stretch>
            <a:fillRect/>
          </a:stretch>
        </p:blipFill>
        <p:spPr bwMode="auto">
          <a:xfrm>
            <a:off x="0" y="0"/>
            <a:ext cx="9144000" cy="655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8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TotalTime>
  <Words>1085</Words>
  <Application>Microsoft Office PowerPoint</Application>
  <PresentationFormat>On-screen Show (4:3)</PresentationFormat>
  <Paragraphs>104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“UNDERREPORTING OF ERRORS COMPROMISING PATIENT SAFETY” </vt:lpstr>
      <vt:lpstr>Reflection from Internship</vt:lpstr>
      <vt:lpstr> Introduction  </vt:lpstr>
      <vt:lpstr>Rationale of Study</vt:lpstr>
      <vt:lpstr> Objectives of the Study. </vt:lpstr>
      <vt:lpstr>Methodology of  Study</vt:lpstr>
      <vt:lpstr>Findings(Composite Frequency)</vt:lpstr>
      <vt:lpstr>Slide 8</vt:lpstr>
      <vt:lpstr>Slide 9</vt:lpstr>
      <vt:lpstr>Patient Safety Strength &amp; weakness based on data analysis</vt:lpstr>
      <vt:lpstr>Slide 11</vt:lpstr>
      <vt:lpstr>Recommendation-</vt:lpstr>
      <vt:lpstr>Slide 13</vt:lpstr>
      <vt:lpstr>Slide 14</vt:lpstr>
    </vt:vector>
  </TitlesOfParts>
  <Company>THRI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“UNDERREPORTING OF ERRORS COMPROMISING PATIENT SAFETY” </dc:title>
  <dc:creator>ABC</dc:creator>
  <cp:lastModifiedBy>iihmr</cp:lastModifiedBy>
  <cp:revision>84</cp:revision>
  <dcterms:created xsi:type="dcterms:W3CDTF">2011-04-25T07:21:31Z</dcterms:created>
  <dcterms:modified xsi:type="dcterms:W3CDTF">2011-04-27T03:28:32Z</dcterms:modified>
</cp:coreProperties>
</file>