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74" r:id="rId4"/>
    <p:sldId id="275" r:id="rId5"/>
    <p:sldId id="260" r:id="rId6"/>
    <p:sldId id="261" r:id="rId7"/>
    <p:sldId id="276" r:id="rId8"/>
    <p:sldId id="262" r:id="rId9"/>
    <p:sldId id="263" r:id="rId10"/>
    <p:sldId id="264" r:id="rId11"/>
    <p:sldId id="265" r:id="rId12"/>
    <p:sldId id="266" r:id="rId13"/>
    <p:sldId id="267" r:id="rId14"/>
    <p:sldId id="273" r:id="rId15"/>
    <p:sldId id="268" r:id="rId16"/>
    <p:sldId id="270" r:id="rId17"/>
    <p:sldId id="271"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User\Downloads\College%20Project\Research%20tool%20kit%20(1)%20(1).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User\Downloads\College%20Project\Research%20tool%20kit%20(1)%20(1).xlsx" TargetMode="External"/><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3" Type="http://schemas.openxmlformats.org/officeDocument/2006/relationships/oleObject" Target="file:///C:\Users\User\Downloads\College%20Project\Research%20tool%20kit%20(1)%20(1).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User\Downloads\College%20Project\Research%20tool%20kit%20(1)%20(1).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User\Downloads\College%20Project\Research%20tool%20kit%20(1)%20(1).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User\Downloads\College%20Project\Research%20tool%20kit%20(1)%20(1).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User\Downloads\College%20Project\Research%20tool%20kit%20(1)%20(1).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User\Downloads\College%20Project\Research%20tool%20kit%20(1)%20(1).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User\Downloads\College%20Project\Research%20tool%20kit%20(1)%20(1).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User\Downloads\College%20Project\Research%20tool%20kit%20(1)%20(1).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00" b="1" i="0" u="none" strike="noStrike" kern="1200" spc="0" baseline="0">
              <a:solidFill>
                <a:schemeClr val="dk1"/>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Sheet3!$B$2</c:f>
              <c:strCache>
                <c:ptCount val="1"/>
                <c:pt idx="0">
                  <c:v>Percentage of maternal complication</c:v>
                </c:pt>
              </c:strCache>
            </c:strRef>
          </c:tx>
          <c:spPr>
            <a:solidFill>
              <a:schemeClr val="accent1"/>
            </a:solidFill>
            <a:ln>
              <a:noFill/>
            </a:ln>
            <a:effectLst/>
            <a:sp3d/>
          </c:spPr>
          <c:invertIfNegative val="0"/>
          <c:dPt>
            <c:idx val="4"/>
            <c:invertIfNegative val="0"/>
            <c:bubble3D val="0"/>
            <c:spPr>
              <a:solidFill>
                <a:schemeClr val="accent2">
                  <a:lumMod val="75000"/>
                </a:schemeClr>
              </a:solidFill>
              <a:ln>
                <a:solidFill>
                  <a:schemeClr val="accent2">
                    <a:lumMod val="75000"/>
                  </a:schemeClr>
                </a:solidFill>
              </a:ln>
              <a:effectLst/>
              <a:sp3d>
                <a:contourClr>
                  <a:schemeClr val="accent2">
                    <a:lumMod val="75000"/>
                  </a:schemeClr>
                </a:contourClr>
              </a:sp3d>
            </c:spPr>
            <c:extLst>
              <c:ext xmlns:c16="http://schemas.microsoft.com/office/drawing/2014/chart" uri="{C3380CC4-5D6E-409C-BE32-E72D297353CC}">
                <c16:uniqueId val="{00000001-F37F-4BE3-8575-E9F1A4C4DAFF}"/>
              </c:ext>
            </c:extLst>
          </c:dPt>
          <c:dLbls>
            <c:spPr>
              <a:noFill/>
              <a:ln>
                <a:noFill/>
              </a:ln>
              <a:effectLst/>
            </c:spPr>
            <c:txPr>
              <a:bodyPr rot="0" spcFirstLastPara="1" vertOverflow="ellipsis" vert="horz" wrap="square" anchor="ctr" anchorCtr="1"/>
              <a:lstStyle/>
              <a:p>
                <a:pPr>
                  <a:defRPr sz="1000" b="1"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Sheet3!$A$3:$A$7</c:f>
              <c:strCache>
                <c:ptCount val="5"/>
                <c:pt idx="0">
                  <c:v>24-Feb</c:v>
                </c:pt>
                <c:pt idx="1">
                  <c:v>24-Mar</c:v>
                </c:pt>
                <c:pt idx="2">
                  <c:v>24-Apr</c:v>
                </c:pt>
                <c:pt idx="3">
                  <c:v>24-May</c:v>
                </c:pt>
                <c:pt idx="4">
                  <c:v>Total</c:v>
                </c:pt>
              </c:strCache>
            </c:strRef>
          </c:cat>
          <c:val>
            <c:numRef>
              <c:f>Sheet3!$B$3:$B$7</c:f>
              <c:numCache>
                <c:formatCode>0.00</c:formatCode>
                <c:ptCount val="5"/>
                <c:pt idx="0">
                  <c:v>20</c:v>
                </c:pt>
                <c:pt idx="1">
                  <c:v>21.187800963081862</c:v>
                </c:pt>
                <c:pt idx="2">
                  <c:v>15.707964601769911</c:v>
                </c:pt>
                <c:pt idx="3">
                  <c:v>19.845360824742269</c:v>
                </c:pt>
                <c:pt idx="4">
                  <c:v>20.360448124695569</c:v>
                </c:pt>
              </c:numCache>
            </c:numRef>
          </c:val>
          <c:shape val="cylinder"/>
          <c:extLst>
            <c:ext xmlns:c16="http://schemas.microsoft.com/office/drawing/2014/chart" uri="{C3380CC4-5D6E-409C-BE32-E72D297353CC}">
              <c16:uniqueId val="{00000002-F37F-4BE3-8575-E9F1A4C4DAFF}"/>
            </c:ext>
          </c:extLst>
        </c:ser>
        <c:dLbls>
          <c:showLegendKey val="0"/>
          <c:showVal val="1"/>
          <c:showCatName val="0"/>
          <c:showSerName val="0"/>
          <c:showPercent val="0"/>
          <c:showBubbleSize val="0"/>
        </c:dLbls>
        <c:gapWidth val="150"/>
        <c:shape val="box"/>
        <c:axId val="524605439"/>
        <c:axId val="524597279"/>
        <c:axId val="0"/>
      </c:bar3DChart>
      <c:catAx>
        <c:axId val="524605439"/>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dk1"/>
                </a:solidFill>
                <a:latin typeface="+mn-lt"/>
                <a:ea typeface="+mn-ea"/>
                <a:cs typeface="+mn-cs"/>
              </a:defRPr>
            </a:pPr>
            <a:endParaRPr lang="en-US"/>
          </a:p>
        </c:txPr>
        <c:crossAx val="524597279"/>
        <c:crosses val="autoZero"/>
        <c:auto val="1"/>
        <c:lblAlgn val="ctr"/>
        <c:lblOffset val="100"/>
        <c:noMultiLvlLbl val="0"/>
      </c:catAx>
      <c:valAx>
        <c:axId val="524597279"/>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dk1"/>
                </a:solidFill>
                <a:latin typeface="+mn-lt"/>
                <a:ea typeface="+mn-ea"/>
                <a:cs typeface="+mn-cs"/>
              </a:defRPr>
            </a:pPr>
            <a:endParaRPr lang="en-US"/>
          </a:p>
        </c:txPr>
        <c:crossAx val="52460543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2"/>
    </a:solidFill>
    <a:ln w="12700" cap="flat" cmpd="sng" algn="ctr">
      <a:solidFill>
        <a:schemeClr val="dk1"/>
      </a:solidFill>
      <a:prstDash val="solid"/>
      <a:miter lim="800000"/>
    </a:ln>
    <a:effectLst>
      <a:outerShdw blurRad="50800" dist="38100" algn="l" rotWithShape="0">
        <a:prstClr val="black">
          <a:alpha val="40000"/>
        </a:prstClr>
      </a:outerShdw>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dk1"/>
                </a:solidFill>
                <a:latin typeface="+mn-lt"/>
                <a:ea typeface="+mn-ea"/>
                <a:cs typeface="+mn-cs"/>
              </a:defRPr>
            </a:pPr>
            <a:r>
              <a:rPr lang="en-IN" sz="1600" b="1"/>
              <a:t>IFA tab intake history of PW</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dk1"/>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spPr>
            <a:solidFill>
              <a:schemeClr val="accent1"/>
            </a:solidFill>
            <a:ln>
              <a:noFill/>
            </a:ln>
            <a:effectLst/>
            <a:sp3d/>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Sheet3!$M$7:$M$8</c:f>
              <c:strCache>
                <c:ptCount val="2"/>
                <c:pt idx="0">
                  <c:v>PW consumed IFA for 100 days</c:v>
                </c:pt>
                <c:pt idx="1">
                  <c:v>PW consumed IFA for 180 days</c:v>
                </c:pt>
              </c:strCache>
            </c:strRef>
          </c:cat>
          <c:val>
            <c:numRef>
              <c:f>Sheet3!$N$7:$N$8</c:f>
              <c:numCache>
                <c:formatCode>0.0</c:formatCode>
                <c:ptCount val="2"/>
                <c:pt idx="0">
                  <c:v>23.444976076555022</c:v>
                </c:pt>
                <c:pt idx="1">
                  <c:v>8.3732057416267942</c:v>
                </c:pt>
              </c:numCache>
            </c:numRef>
          </c:val>
          <c:extLst>
            <c:ext xmlns:c16="http://schemas.microsoft.com/office/drawing/2014/chart" uri="{C3380CC4-5D6E-409C-BE32-E72D297353CC}">
              <c16:uniqueId val="{00000000-E6AD-4AFE-AA0A-77D472904AC1}"/>
            </c:ext>
          </c:extLst>
        </c:ser>
        <c:dLbls>
          <c:showLegendKey val="0"/>
          <c:showVal val="0"/>
          <c:showCatName val="0"/>
          <c:showSerName val="0"/>
          <c:showPercent val="0"/>
          <c:showBubbleSize val="0"/>
        </c:dLbls>
        <c:gapWidth val="150"/>
        <c:shape val="cylinder"/>
        <c:axId val="144329231"/>
        <c:axId val="144310511"/>
        <c:axId val="0"/>
      </c:bar3DChart>
      <c:catAx>
        <c:axId val="14432923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dk1"/>
                </a:solidFill>
                <a:latin typeface="+mn-lt"/>
                <a:ea typeface="+mn-ea"/>
                <a:cs typeface="+mn-cs"/>
              </a:defRPr>
            </a:pPr>
            <a:endParaRPr lang="en-US"/>
          </a:p>
        </c:txPr>
        <c:crossAx val="144310511"/>
        <c:crosses val="autoZero"/>
        <c:auto val="1"/>
        <c:lblAlgn val="ctr"/>
        <c:lblOffset val="100"/>
        <c:noMultiLvlLbl val="0"/>
      </c:catAx>
      <c:valAx>
        <c:axId val="144310511"/>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dk1"/>
                </a:solidFill>
                <a:latin typeface="+mn-lt"/>
                <a:ea typeface="+mn-ea"/>
                <a:cs typeface="+mn-cs"/>
              </a:defRPr>
            </a:pPr>
            <a:endParaRPr lang="en-US"/>
          </a:p>
        </c:txPr>
        <c:crossAx val="14432923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accent5">
        <a:lumMod val="20000"/>
        <a:lumOff val="80000"/>
      </a:schemeClr>
    </a:solidFill>
    <a:ln w="12700" cap="flat" cmpd="sng" algn="ctr">
      <a:solidFill>
        <a:schemeClr val="dk1"/>
      </a:solidFill>
      <a:prstDash val="solid"/>
      <a:miter lim="800000"/>
    </a:ln>
    <a:effectLst>
      <a:outerShdw blurRad="50800" dist="38100" algn="l" rotWithShape="0">
        <a:prstClr val="black">
          <a:alpha val="40000"/>
        </a:prstClr>
      </a:outerShdw>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dk1"/>
                </a:solidFill>
                <a:latin typeface="+mn-lt"/>
                <a:ea typeface="+mn-ea"/>
                <a:cs typeface="+mn-cs"/>
              </a:defRPr>
            </a:pPr>
            <a:r>
              <a:rPr lang="en-IN" sz="1800" b="1"/>
              <a:t>Parity of Mother with maternal complication</a:t>
            </a:r>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dk1"/>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0708831360108763"/>
          <c:y val="0.17218759113444151"/>
          <c:w val="0.88075341301761745"/>
          <c:h val="0.41915208515602215"/>
        </c:manualLayout>
      </c:layout>
      <c:bar3DChart>
        <c:barDir val="col"/>
        <c:grouping val="stacked"/>
        <c:varyColors val="0"/>
        <c:ser>
          <c:idx val="0"/>
          <c:order val="0"/>
          <c:spPr>
            <a:solidFill>
              <a:schemeClr val="accent1"/>
            </a:solidFill>
            <a:ln>
              <a:noFill/>
            </a:ln>
            <a:effectLst/>
            <a:sp3d/>
          </c:spPr>
          <c:invertIfNegative val="0"/>
          <c:dLbls>
            <c:dLbl>
              <c:idx val="0"/>
              <c:layout>
                <c:manualLayout>
                  <c:x val="1.4388489208633094E-2"/>
                  <c:y val="-8.4875562720133283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980-4038-BF05-89A96DF878D4}"/>
                </c:ext>
              </c:extLst>
            </c:dLbl>
            <c:dLbl>
              <c:idx val="1"/>
              <c:layout>
                <c:manualLayout>
                  <c:x val="7.1942446043165471E-3"/>
                  <c:y val="1.38888888888888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980-4038-BF05-89A96DF878D4}"/>
                </c:ext>
              </c:extLst>
            </c:dLbl>
            <c:dLbl>
              <c:idx val="2"/>
              <c:layout>
                <c:manualLayout>
                  <c:x val="1.6786570743405275E-2"/>
                  <c:y val="-8.4875562720133283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980-4038-BF05-89A96DF878D4}"/>
                </c:ext>
              </c:extLst>
            </c:dLbl>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Sheet3!$J$7:$J$9</c:f>
              <c:strCache>
                <c:ptCount val="3"/>
                <c:pt idx="0">
                  <c:v>Gravida (Primi)</c:v>
                </c:pt>
                <c:pt idx="1">
                  <c:v>Multigravida(&lt;3)</c:v>
                </c:pt>
                <c:pt idx="2">
                  <c:v>Grandmultigravida(&gt;3)</c:v>
                </c:pt>
              </c:strCache>
            </c:strRef>
          </c:cat>
          <c:val>
            <c:numRef>
              <c:f>Sheet3!$K$7:$K$9</c:f>
              <c:numCache>
                <c:formatCode>0.00</c:formatCode>
                <c:ptCount val="3"/>
                <c:pt idx="0">
                  <c:v>27.990430622009573</c:v>
                </c:pt>
                <c:pt idx="1">
                  <c:v>55.023923444976077</c:v>
                </c:pt>
                <c:pt idx="2">
                  <c:v>34.928229665071768</c:v>
                </c:pt>
              </c:numCache>
            </c:numRef>
          </c:val>
          <c:extLst>
            <c:ext xmlns:c16="http://schemas.microsoft.com/office/drawing/2014/chart" uri="{C3380CC4-5D6E-409C-BE32-E72D297353CC}">
              <c16:uniqueId val="{00000000-9980-4038-BF05-89A96DF878D4}"/>
            </c:ext>
          </c:extLst>
        </c:ser>
        <c:dLbls>
          <c:showLegendKey val="0"/>
          <c:showVal val="1"/>
          <c:showCatName val="0"/>
          <c:showSerName val="0"/>
          <c:showPercent val="0"/>
          <c:showBubbleSize val="0"/>
        </c:dLbls>
        <c:gapWidth val="150"/>
        <c:shape val="cylinder"/>
        <c:axId val="627565072"/>
        <c:axId val="627571312"/>
        <c:axId val="0"/>
      </c:bar3DChart>
      <c:catAx>
        <c:axId val="62756507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dk1"/>
                </a:solidFill>
                <a:latin typeface="+mn-lt"/>
                <a:ea typeface="+mn-ea"/>
                <a:cs typeface="+mn-cs"/>
              </a:defRPr>
            </a:pPr>
            <a:endParaRPr lang="en-US"/>
          </a:p>
        </c:txPr>
        <c:crossAx val="627571312"/>
        <c:crosses val="autoZero"/>
        <c:auto val="1"/>
        <c:lblAlgn val="ctr"/>
        <c:lblOffset val="100"/>
        <c:noMultiLvlLbl val="0"/>
      </c:catAx>
      <c:valAx>
        <c:axId val="627571312"/>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050" b="1" i="0" u="none" strike="noStrike" kern="1200" baseline="0">
                <a:solidFill>
                  <a:schemeClr val="dk1"/>
                </a:solidFill>
                <a:latin typeface="+mn-lt"/>
                <a:ea typeface="+mn-ea"/>
                <a:cs typeface="+mn-cs"/>
              </a:defRPr>
            </a:pPr>
            <a:endParaRPr lang="en-US"/>
          </a:p>
        </c:txPr>
        <c:crossAx val="62756507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accent1">
        <a:lumMod val="20000"/>
        <a:lumOff val="80000"/>
      </a:schemeClr>
    </a:solidFill>
    <a:ln w="12700" cap="flat" cmpd="sng" algn="ctr">
      <a:solidFill>
        <a:schemeClr val="dk1"/>
      </a:solidFill>
      <a:prstDash val="solid"/>
      <a:miter lim="800000"/>
    </a:ln>
    <a:effectLst>
      <a:outerShdw blurRad="50800" dist="38100" algn="l" rotWithShape="0">
        <a:prstClr val="black">
          <a:alpha val="40000"/>
        </a:prstClr>
      </a:outerShdw>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dk1"/>
                </a:solidFill>
                <a:latin typeface="+mn-lt"/>
                <a:ea typeface="+mn-ea"/>
                <a:cs typeface="+mn-cs"/>
              </a:defRPr>
            </a:pPr>
            <a:r>
              <a:rPr lang="en-IN"/>
              <a:t>Age distribution of mother</a:t>
            </a:r>
          </a:p>
        </c:rich>
      </c:tx>
      <c:overlay val="0"/>
      <c:spPr>
        <a:solidFill>
          <a:schemeClr val="lt1"/>
        </a:solidFill>
        <a:ln w="12700" cap="flat" cmpd="sng" algn="ctr">
          <a:solidFill>
            <a:schemeClr val="dk1"/>
          </a:solidFill>
          <a:prstDash val="solid"/>
          <a:miter lim="800000"/>
        </a:ln>
        <a:effectLst/>
      </c:spPr>
      <c:txPr>
        <a:bodyPr rot="0" spcFirstLastPara="1" vertOverflow="ellipsis" vert="horz" wrap="square" anchor="ctr" anchorCtr="1"/>
        <a:lstStyle/>
        <a:p>
          <a:pPr>
            <a:defRPr sz="1440" b="1" i="0" u="none" strike="noStrike" kern="1200" spc="0" baseline="0">
              <a:solidFill>
                <a:schemeClr val="dk1"/>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spPr>
            <a:solidFill>
              <a:schemeClr val="accent1"/>
            </a:solidFill>
            <a:ln>
              <a:noFill/>
            </a:ln>
            <a:effectLst/>
            <a:sp3d/>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Sheet3!$J$3:$J$5</c:f>
              <c:strCache>
                <c:ptCount val="3"/>
                <c:pt idx="0">
                  <c:v>Age &lt; 19</c:v>
                </c:pt>
                <c:pt idx="1">
                  <c:v>Age between 19-35</c:v>
                </c:pt>
                <c:pt idx="2">
                  <c:v>Age &gt;35</c:v>
                </c:pt>
              </c:strCache>
            </c:strRef>
          </c:cat>
          <c:val>
            <c:numRef>
              <c:f>Sheet3!$K$3:$K$5</c:f>
              <c:numCache>
                <c:formatCode>0.0</c:formatCode>
                <c:ptCount val="3"/>
                <c:pt idx="0">
                  <c:v>24.641148325358852</c:v>
                </c:pt>
                <c:pt idx="1">
                  <c:v>87.320574162679421</c:v>
                </c:pt>
                <c:pt idx="2">
                  <c:v>5.9808612440191391</c:v>
                </c:pt>
              </c:numCache>
            </c:numRef>
          </c:val>
          <c:extLst>
            <c:ext xmlns:c16="http://schemas.microsoft.com/office/drawing/2014/chart" uri="{C3380CC4-5D6E-409C-BE32-E72D297353CC}">
              <c16:uniqueId val="{00000000-F7E1-4407-9774-60D4F631F867}"/>
            </c:ext>
          </c:extLst>
        </c:ser>
        <c:dLbls>
          <c:showLegendKey val="0"/>
          <c:showVal val="1"/>
          <c:showCatName val="0"/>
          <c:showSerName val="0"/>
          <c:showPercent val="0"/>
          <c:showBubbleSize val="0"/>
        </c:dLbls>
        <c:gapWidth val="150"/>
        <c:shape val="cylinder"/>
        <c:axId val="624514128"/>
        <c:axId val="624536208"/>
        <c:axId val="0"/>
      </c:bar3DChart>
      <c:catAx>
        <c:axId val="62451412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dk1"/>
                </a:solidFill>
                <a:latin typeface="+mn-lt"/>
                <a:ea typeface="+mn-ea"/>
                <a:cs typeface="+mn-cs"/>
              </a:defRPr>
            </a:pPr>
            <a:endParaRPr lang="en-US"/>
          </a:p>
        </c:txPr>
        <c:crossAx val="624536208"/>
        <c:crosses val="autoZero"/>
        <c:auto val="1"/>
        <c:lblAlgn val="ctr"/>
        <c:lblOffset val="100"/>
        <c:noMultiLvlLbl val="0"/>
      </c:catAx>
      <c:valAx>
        <c:axId val="624536208"/>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dk1"/>
                </a:solidFill>
                <a:latin typeface="+mn-lt"/>
                <a:ea typeface="+mn-ea"/>
                <a:cs typeface="+mn-cs"/>
              </a:defRPr>
            </a:pPr>
            <a:endParaRPr lang="en-US"/>
          </a:p>
        </c:txPr>
        <c:crossAx val="6245141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accent2">
        <a:lumMod val="20000"/>
        <a:lumOff val="80000"/>
      </a:schemeClr>
    </a:solidFill>
    <a:ln w="12700" cap="flat" cmpd="sng" algn="ctr">
      <a:solidFill>
        <a:schemeClr val="dk1"/>
      </a:solidFill>
      <a:prstDash val="solid"/>
      <a:miter lim="800000"/>
    </a:ln>
    <a:effectLst/>
  </c:spPr>
  <c:txPr>
    <a:bodyPr/>
    <a:lstStyle/>
    <a:p>
      <a:pPr>
        <a:defRPr sz="1200" b="1">
          <a:solidFill>
            <a:schemeClr val="dk1"/>
          </a:solidFill>
          <a:latin typeface="+mn-lt"/>
          <a:ea typeface="+mn-ea"/>
          <a:cs typeface="+mn-cs"/>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r>
              <a:rPr lang="en-IN" sz="2000" b="1"/>
              <a:t>Distribution</a:t>
            </a:r>
            <a:r>
              <a:rPr lang="en-IN" sz="2000" b="1" baseline="0"/>
              <a:t> of Maternal complication</a:t>
            </a:r>
            <a:endParaRPr lang="en-IN" sz="2000" b="1"/>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2">
                <a:lumMod val="75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Sheet3!$E$2:$E$15</c:f>
              <c:strCache>
                <c:ptCount val="14"/>
                <c:pt idx="0">
                  <c:v> Premature rupture of membranes (PROM)</c:v>
                </c:pt>
                <c:pt idx="1">
                  <c:v>Anemia</c:v>
                </c:pt>
                <c:pt idx="2">
                  <c:v>Severe anemia (7gm/dl)</c:v>
                </c:pt>
                <c:pt idx="3">
                  <c:v>Obstructed labor </c:v>
                </c:pt>
                <c:pt idx="4">
                  <c:v>APH cases </c:v>
                </c:pt>
                <c:pt idx="5">
                  <c:v>Breech presentation</c:v>
                </c:pt>
                <c:pt idx="6">
                  <c:v>Preeclampsia </c:v>
                </c:pt>
                <c:pt idx="7">
                  <c:v>Preterm labor </c:v>
                </c:pt>
                <c:pt idx="8">
                  <c:v>Placenta previa</c:v>
                </c:pt>
                <c:pt idx="9">
                  <c:v>Short height (&lt;145cm)</c:v>
                </c:pt>
                <c:pt idx="10">
                  <c:v>Gestational hypertension </c:v>
                </c:pt>
                <c:pt idx="11">
                  <c:v>GDM mothe</c:v>
                </c:pt>
                <c:pt idx="12">
                  <c:v>Placental abruption</c:v>
                </c:pt>
                <c:pt idx="13">
                  <c:v>Placental abnormalities</c:v>
                </c:pt>
              </c:strCache>
            </c:strRef>
          </c:cat>
          <c:val>
            <c:numRef>
              <c:f>Sheet3!$F$2:$F$15</c:f>
              <c:numCache>
                <c:formatCode>0.0</c:formatCode>
                <c:ptCount val="14"/>
                <c:pt idx="0">
                  <c:v>27.033492822966508</c:v>
                </c:pt>
                <c:pt idx="1">
                  <c:v>25.358851674641148</c:v>
                </c:pt>
                <c:pt idx="2">
                  <c:v>13.397129186602871</c:v>
                </c:pt>
                <c:pt idx="3">
                  <c:v>13.157894736842104</c:v>
                </c:pt>
                <c:pt idx="4">
                  <c:v>8.3732057416267942</c:v>
                </c:pt>
                <c:pt idx="5">
                  <c:v>7.8947368421052628</c:v>
                </c:pt>
                <c:pt idx="6">
                  <c:v>7.6555023923444976</c:v>
                </c:pt>
                <c:pt idx="7">
                  <c:v>6.937799043062201</c:v>
                </c:pt>
                <c:pt idx="8">
                  <c:v>5.2631578947368416</c:v>
                </c:pt>
                <c:pt idx="9">
                  <c:v>5.0239234449760763</c:v>
                </c:pt>
                <c:pt idx="10">
                  <c:v>3.3492822966507179</c:v>
                </c:pt>
                <c:pt idx="11">
                  <c:v>2.3923444976076556</c:v>
                </c:pt>
                <c:pt idx="12">
                  <c:v>1.4354066985645932</c:v>
                </c:pt>
                <c:pt idx="13">
                  <c:v>0.71770334928229662</c:v>
                </c:pt>
              </c:numCache>
            </c:numRef>
          </c:val>
          <c:extLst>
            <c:ext xmlns:c16="http://schemas.microsoft.com/office/drawing/2014/chart" uri="{C3380CC4-5D6E-409C-BE32-E72D297353CC}">
              <c16:uniqueId val="{00000000-08B9-4089-96C3-7E3CF61A9A50}"/>
            </c:ext>
          </c:extLst>
        </c:ser>
        <c:dLbls>
          <c:showLegendKey val="0"/>
          <c:showVal val="1"/>
          <c:showCatName val="0"/>
          <c:showSerName val="0"/>
          <c:showPercent val="0"/>
          <c:showBubbleSize val="0"/>
        </c:dLbls>
        <c:gapWidth val="150"/>
        <c:shape val="box"/>
        <c:axId val="728916607"/>
        <c:axId val="728936767"/>
        <c:axId val="0"/>
      </c:bar3DChart>
      <c:catAx>
        <c:axId val="728916607"/>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crossAx val="728936767"/>
        <c:crosses val="autoZero"/>
        <c:auto val="1"/>
        <c:lblAlgn val="ctr"/>
        <c:lblOffset val="100"/>
        <c:noMultiLvlLbl val="0"/>
      </c:catAx>
      <c:valAx>
        <c:axId val="728936767"/>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en-US"/>
          </a:p>
        </c:txPr>
        <c:crossAx val="72891660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2"/>
    </a:solidFill>
    <a:ln>
      <a:solidFill>
        <a:schemeClr val="tx1"/>
      </a:solidFill>
    </a:ln>
    <a:effectLst>
      <a:outerShdw blurRad="50800" dist="38100" algn="l" rotWithShape="0">
        <a:prstClr val="black">
          <a:alpha val="40000"/>
        </a:prstClr>
      </a:outerShdw>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dk1"/>
                </a:solidFill>
                <a:latin typeface="+mn-lt"/>
                <a:ea typeface="+mn-ea"/>
                <a:cs typeface="+mn-cs"/>
              </a:defRPr>
            </a:pPr>
            <a:r>
              <a:rPr lang="en-IN" sz="1600" b="1"/>
              <a:t>Maternal Outcomes</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dk1"/>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spPr>
            <a:solidFill>
              <a:schemeClr val="accent2">
                <a:lumMod val="75000"/>
              </a:schemeClr>
            </a:solidFill>
            <a:ln>
              <a:noFill/>
            </a:ln>
            <a:effectLst/>
            <a:sp3d/>
          </c:spPr>
          <c:invertIfNegative val="0"/>
          <c:dLbls>
            <c:dLbl>
              <c:idx val="1"/>
              <c:layout>
                <c:manualLayout>
                  <c:x val="5.9284764329056976E-3"/>
                  <c:y val="-3.03819444444444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54C-4A1D-B080-2DF223DB9007}"/>
                </c:ext>
              </c:extLst>
            </c:dLbl>
            <c:dLbl>
              <c:idx val="2"/>
              <c:layout>
                <c:manualLayout>
                  <c:x val="1.1111111111111009E-2"/>
                  <c:y val="-1.73611111111111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54C-4A1D-B080-2DF223DB9007}"/>
                </c:ext>
              </c:extLst>
            </c:dLbl>
            <c:spPr>
              <a:noFill/>
              <a:ln>
                <a:noFill/>
              </a:ln>
              <a:effectLst/>
            </c:spPr>
            <c:txPr>
              <a:bodyPr rot="0" spcFirstLastPara="1" vertOverflow="ellipsis" vert="horz" wrap="square" anchor="ctr" anchorCtr="1"/>
              <a:lstStyle/>
              <a:p>
                <a:pPr>
                  <a:defRPr sz="1050" b="1"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Sheet3!$A$14:$A$16</c:f>
              <c:strCache>
                <c:ptCount val="3"/>
                <c:pt idx="0">
                  <c:v>Pph</c:v>
                </c:pt>
                <c:pt idx="1">
                  <c:v>Infection</c:v>
                </c:pt>
                <c:pt idx="2">
                  <c:v>Maternal Death</c:v>
                </c:pt>
              </c:strCache>
            </c:strRef>
          </c:cat>
          <c:val>
            <c:numRef>
              <c:f>Sheet3!$B$14:$B$16</c:f>
              <c:numCache>
                <c:formatCode>0.0</c:formatCode>
                <c:ptCount val="3"/>
                <c:pt idx="0">
                  <c:v>53.827751196172244</c:v>
                </c:pt>
                <c:pt idx="1">
                  <c:v>7.7</c:v>
                </c:pt>
                <c:pt idx="2">
                  <c:v>0.23923444976076555</c:v>
                </c:pt>
              </c:numCache>
            </c:numRef>
          </c:val>
          <c:extLst>
            <c:ext xmlns:c16="http://schemas.microsoft.com/office/drawing/2014/chart" uri="{C3380CC4-5D6E-409C-BE32-E72D297353CC}">
              <c16:uniqueId val="{00000001-A54C-4A1D-B080-2DF223DB9007}"/>
            </c:ext>
          </c:extLst>
        </c:ser>
        <c:dLbls>
          <c:showLegendKey val="0"/>
          <c:showVal val="1"/>
          <c:showCatName val="0"/>
          <c:showSerName val="0"/>
          <c:showPercent val="0"/>
          <c:showBubbleSize val="0"/>
        </c:dLbls>
        <c:gapWidth val="150"/>
        <c:shape val="cylinder"/>
        <c:axId val="627567472"/>
        <c:axId val="627568912"/>
        <c:axId val="0"/>
      </c:bar3DChart>
      <c:catAx>
        <c:axId val="62756747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dk1"/>
                </a:solidFill>
                <a:latin typeface="+mn-lt"/>
                <a:ea typeface="+mn-ea"/>
                <a:cs typeface="+mn-cs"/>
              </a:defRPr>
            </a:pPr>
            <a:endParaRPr lang="en-US"/>
          </a:p>
        </c:txPr>
        <c:crossAx val="627568912"/>
        <c:crosses val="autoZero"/>
        <c:auto val="1"/>
        <c:lblAlgn val="ctr"/>
        <c:lblOffset val="100"/>
        <c:noMultiLvlLbl val="0"/>
      </c:catAx>
      <c:valAx>
        <c:axId val="627568912"/>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dk1"/>
                </a:solidFill>
                <a:latin typeface="+mn-lt"/>
                <a:ea typeface="+mn-ea"/>
                <a:cs typeface="+mn-cs"/>
              </a:defRPr>
            </a:pPr>
            <a:endParaRPr lang="en-US"/>
          </a:p>
        </c:txPr>
        <c:crossAx val="62756747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accent2">
        <a:lumMod val="20000"/>
        <a:lumOff val="80000"/>
      </a:schemeClr>
    </a:solidFill>
    <a:ln w="12700" cap="flat" cmpd="sng" algn="ctr">
      <a:solidFill>
        <a:schemeClr val="dk1"/>
      </a:solidFill>
      <a:prstDash val="solid"/>
      <a:miter lim="800000"/>
    </a:ln>
    <a:effectLst>
      <a:outerShdw blurRad="50800" dist="38100" algn="l" rotWithShape="0">
        <a:prstClr val="black">
          <a:alpha val="40000"/>
        </a:prstClr>
      </a:outerShdw>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dk1"/>
                </a:solidFill>
                <a:latin typeface="+mn-lt"/>
                <a:ea typeface="+mn-ea"/>
                <a:cs typeface="+mn-cs"/>
              </a:defRPr>
            </a:pPr>
            <a:r>
              <a:rPr lang="en-IN" sz="1600" b="1"/>
              <a:t>Distribution of different causes of PPH</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dk1"/>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1A00-4E57-8F3A-9C8947AA2B9C}"/>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1A00-4E57-8F3A-9C8947AA2B9C}"/>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1A00-4E57-8F3A-9C8947AA2B9C}"/>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1A00-4E57-8F3A-9C8947AA2B9C}"/>
              </c:ext>
            </c:extLst>
          </c:dPt>
          <c:dPt>
            <c:idx val="4"/>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9-1A00-4E57-8F3A-9C8947AA2B9C}"/>
              </c:ext>
            </c:extLst>
          </c:dPt>
          <c:dPt>
            <c:idx val="5"/>
            <c:bubble3D val="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0B-1A00-4E57-8F3A-9C8947AA2B9C}"/>
              </c:ext>
            </c:extLst>
          </c:dPt>
          <c:dPt>
            <c:idx val="6"/>
            <c:bubble3D val="0"/>
            <c:spPr>
              <a:solidFill>
                <a:schemeClr val="accent1">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D-1A00-4E57-8F3A-9C8947AA2B9C}"/>
              </c:ext>
            </c:extLst>
          </c:dPt>
          <c:dLbls>
            <c:dLbl>
              <c:idx val="0"/>
              <c:layout>
                <c:manualLayout>
                  <c:x val="-9.6742232178743101E-2"/>
                  <c:y val="4.2929425488480603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A00-4E57-8F3A-9C8947AA2B9C}"/>
                </c:ext>
              </c:extLst>
            </c:dLbl>
            <c:spPr>
              <a:noFill/>
              <a:ln>
                <a:noFill/>
              </a:ln>
              <a:effectLst/>
            </c:spPr>
            <c:txPr>
              <a:bodyPr rot="0" spcFirstLastPara="1" vertOverflow="ellipsis" vert="horz" wrap="square" anchor="ctr" anchorCtr="1"/>
              <a:lstStyle/>
              <a:p>
                <a:pPr>
                  <a:defRPr sz="1000" b="1" i="0" u="none" strike="noStrike" kern="1200" baseline="0">
                    <a:solidFill>
                      <a:schemeClr val="dk1"/>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Sheet3!$E$18:$E$24</c:f>
              <c:strCache>
                <c:ptCount val="7"/>
                <c:pt idx="0">
                  <c:v>others</c:v>
                </c:pt>
                <c:pt idx="1">
                  <c:v>PROM</c:v>
                </c:pt>
                <c:pt idx="2">
                  <c:v>Breech presentation</c:v>
                </c:pt>
                <c:pt idx="3">
                  <c:v>Placenta previa</c:v>
                </c:pt>
                <c:pt idx="4">
                  <c:v>Preeclampsia/eclampsia</c:v>
                </c:pt>
                <c:pt idx="5">
                  <c:v>Gestational hypertension</c:v>
                </c:pt>
                <c:pt idx="6">
                  <c:v>Placental abruption</c:v>
                </c:pt>
              </c:strCache>
            </c:strRef>
          </c:cat>
          <c:val>
            <c:numRef>
              <c:f>Sheet3!$F$18:$F$24</c:f>
              <c:numCache>
                <c:formatCode>0.0</c:formatCode>
                <c:ptCount val="7"/>
                <c:pt idx="0">
                  <c:v>41.777777777777779</c:v>
                </c:pt>
                <c:pt idx="1">
                  <c:v>28.000000000000004</c:v>
                </c:pt>
                <c:pt idx="2">
                  <c:v>9.3333333333333339</c:v>
                </c:pt>
                <c:pt idx="3">
                  <c:v>7.5555555555555554</c:v>
                </c:pt>
                <c:pt idx="4">
                  <c:v>7.5555555555555554</c:v>
                </c:pt>
                <c:pt idx="5">
                  <c:v>4</c:v>
                </c:pt>
                <c:pt idx="6">
                  <c:v>1.7777777777777777</c:v>
                </c:pt>
              </c:numCache>
            </c:numRef>
          </c:val>
          <c:extLst>
            <c:ext xmlns:c16="http://schemas.microsoft.com/office/drawing/2014/chart" uri="{C3380CC4-5D6E-409C-BE32-E72D297353CC}">
              <c16:uniqueId val="{0000000E-1A00-4E57-8F3A-9C8947AA2B9C}"/>
            </c:ext>
          </c:extLst>
        </c:ser>
        <c:dLbls>
          <c:dLblPos val="bestFit"/>
          <c:showLegendKey val="0"/>
          <c:showVal val="1"/>
          <c:showCatName val="0"/>
          <c:showSerName val="0"/>
          <c:showPercent val="0"/>
          <c:showBubbleSize val="0"/>
          <c:showLeaderLines val="1"/>
        </c:dLbls>
      </c:pie3DChart>
      <c:spPr>
        <a:noFill/>
        <a:ln>
          <a:noFill/>
        </a:ln>
        <a:effectLst/>
      </c:spPr>
    </c:plotArea>
    <c:legend>
      <c:legendPos val="r"/>
      <c:overlay val="0"/>
      <c:spPr>
        <a:noFill/>
        <a:ln>
          <a:noFill/>
        </a:ln>
        <a:effectLst/>
      </c:spPr>
      <c:txPr>
        <a:bodyPr rot="0" spcFirstLastPara="1" vertOverflow="ellipsis" vert="horz" wrap="square" anchor="ctr" anchorCtr="1"/>
        <a:lstStyle/>
        <a:p>
          <a:pPr>
            <a:defRPr sz="1000" b="1" i="0" u="none" strike="noStrike" kern="1200" baseline="0">
              <a:solidFill>
                <a:schemeClr val="dk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accent6">
        <a:lumMod val="20000"/>
        <a:lumOff val="80000"/>
      </a:schemeClr>
    </a:solidFill>
    <a:ln w="12700" cap="flat" cmpd="sng" algn="ctr">
      <a:solidFill>
        <a:schemeClr val="dk1"/>
      </a:solidFill>
      <a:prstDash val="solid"/>
      <a:miter lim="800000"/>
    </a:ln>
    <a:effectLst>
      <a:outerShdw blurRad="50800" dist="38100" algn="l" rotWithShape="0">
        <a:prstClr val="black">
          <a:alpha val="40000"/>
        </a:prstClr>
      </a:outerShdw>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dk1"/>
                </a:solidFill>
                <a:latin typeface="+mn-lt"/>
                <a:ea typeface="+mn-ea"/>
                <a:cs typeface="+mn-cs"/>
              </a:defRPr>
            </a:pPr>
            <a:r>
              <a:rPr lang="en-IN" sz="1800" b="1" dirty="0"/>
              <a:t>Fetal Outcomes</a:t>
            </a:r>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dk1"/>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spPr>
            <a:solidFill>
              <a:schemeClr val="accent1"/>
            </a:solidFill>
            <a:ln>
              <a:noFill/>
            </a:ln>
            <a:effectLst/>
            <a:sp3d/>
          </c:spPr>
          <c:invertIfNegative val="0"/>
          <c:cat>
            <c:strRef>
              <c:f>Sheet3!$M$13:$M$17</c:f>
              <c:strCache>
                <c:ptCount val="5"/>
                <c:pt idx="0">
                  <c:v>Premature baby</c:v>
                </c:pt>
                <c:pt idx="1">
                  <c:v>asphyxia</c:v>
                </c:pt>
                <c:pt idx="2">
                  <c:v>Convulsions</c:v>
                </c:pt>
                <c:pt idx="3">
                  <c:v>Jaundice</c:v>
                </c:pt>
                <c:pt idx="4">
                  <c:v>stillbirth</c:v>
                </c:pt>
              </c:strCache>
            </c:strRef>
          </c:cat>
          <c:val>
            <c:numRef>
              <c:f>Sheet3!$N$13:$N$17</c:f>
              <c:numCache>
                <c:formatCode>General</c:formatCode>
                <c:ptCount val="5"/>
              </c:numCache>
            </c:numRef>
          </c:val>
          <c:extLst>
            <c:ext xmlns:c16="http://schemas.microsoft.com/office/drawing/2014/chart" uri="{C3380CC4-5D6E-409C-BE32-E72D297353CC}">
              <c16:uniqueId val="{00000000-ACEF-4459-9A0F-4782273DC12E}"/>
            </c:ext>
          </c:extLst>
        </c:ser>
        <c:ser>
          <c:idx val="1"/>
          <c:order val="1"/>
          <c:spPr>
            <a:solidFill>
              <a:schemeClr val="accent2"/>
            </a:solidFill>
            <a:ln>
              <a:noFill/>
            </a:ln>
            <a:effectLst/>
            <a:sp3d/>
          </c:spPr>
          <c:invertIfNegative val="0"/>
          <c:dLbls>
            <c:dLbl>
              <c:idx val="2"/>
              <c:layout>
                <c:manualLayout>
                  <c:x val="2.7777777777777779E-3"/>
                  <c:y val="-2.77777777777777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CEF-4459-9A0F-4782273DC12E}"/>
                </c:ext>
              </c:extLst>
            </c:dLbl>
            <c:spPr>
              <a:noFill/>
              <a:ln>
                <a:noFill/>
              </a:ln>
              <a:effectLst/>
            </c:spPr>
            <c:txPr>
              <a:bodyPr rot="0" spcFirstLastPara="1" vertOverflow="ellipsis" vert="horz" wrap="square" anchor="ctr" anchorCtr="1"/>
              <a:lstStyle/>
              <a:p>
                <a:pPr>
                  <a:defRPr sz="1000" b="1"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Sheet3!$M$13:$M$17</c:f>
              <c:strCache>
                <c:ptCount val="5"/>
                <c:pt idx="0">
                  <c:v>Premature baby</c:v>
                </c:pt>
                <c:pt idx="1">
                  <c:v>asphyxia</c:v>
                </c:pt>
                <c:pt idx="2">
                  <c:v>Convulsions</c:v>
                </c:pt>
                <c:pt idx="3">
                  <c:v>Jaundice</c:v>
                </c:pt>
                <c:pt idx="4">
                  <c:v>stillbirth</c:v>
                </c:pt>
              </c:strCache>
            </c:strRef>
          </c:cat>
          <c:val>
            <c:numRef>
              <c:f>Sheet3!$O$13:$O$17</c:f>
              <c:numCache>
                <c:formatCode>0.0</c:formatCode>
                <c:ptCount val="5"/>
                <c:pt idx="0">
                  <c:v>10.526315789473683</c:v>
                </c:pt>
                <c:pt idx="1">
                  <c:v>34.449760765550238</c:v>
                </c:pt>
                <c:pt idx="2">
                  <c:v>1.1961722488038278</c:v>
                </c:pt>
                <c:pt idx="3">
                  <c:v>6.2200956937799043</c:v>
                </c:pt>
                <c:pt idx="4">
                  <c:v>11.004784688995215</c:v>
                </c:pt>
              </c:numCache>
            </c:numRef>
          </c:val>
          <c:extLst>
            <c:ext xmlns:c16="http://schemas.microsoft.com/office/drawing/2014/chart" uri="{C3380CC4-5D6E-409C-BE32-E72D297353CC}">
              <c16:uniqueId val="{00000002-ACEF-4459-9A0F-4782273DC12E}"/>
            </c:ext>
          </c:extLst>
        </c:ser>
        <c:dLbls>
          <c:showLegendKey val="0"/>
          <c:showVal val="0"/>
          <c:showCatName val="0"/>
          <c:showSerName val="0"/>
          <c:showPercent val="0"/>
          <c:showBubbleSize val="0"/>
        </c:dLbls>
        <c:gapWidth val="150"/>
        <c:shape val="cylinder"/>
        <c:axId val="1583789775"/>
        <c:axId val="1583795535"/>
        <c:axId val="0"/>
      </c:bar3DChart>
      <c:catAx>
        <c:axId val="1583789775"/>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dk1"/>
                </a:solidFill>
                <a:latin typeface="+mn-lt"/>
                <a:ea typeface="+mn-ea"/>
                <a:cs typeface="+mn-cs"/>
              </a:defRPr>
            </a:pPr>
            <a:endParaRPr lang="en-US"/>
          </a:p>
        </c:txPr>
        <c:crossAx val="1583795535"/>
        <c:crosses val="autoZero"/>
        <c:auto val="1"/>
        <c:lblAlgn val="ctr"/>
        <c:lblOffset val="100"/>
        <c:noMultiLvlLbl val="0"/>
      </c:catAx>
      <c:valAx>
        <c:axId val="158379553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1" i="0" u="none" strike="noStrike" kern="1200" baseline="0">
                <a:solidFill>
                  <a:schemeClr val="dk1"/>
                </a:solidFill>
                <a:latin typeface="+mn-lt"/>
                <a:ea typeface="+mn-ea"/>
                <a:cs typeface="+mn-cs"/>
              </a:defRPr>
            </a:pPr>
            <a:endParaRPr lang="en-US"/>
          </a:p>
        </c:txPr>
        <c:crossAx val="158378977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accent6">
        <a:lumMod val="20000"/>
        <a:lumOff val="80000"/>
      </a:schemeClr>
    </a:solidFill>
    <a:ln w="12700" cap="flat" cmpd="sng" algn="ctr">
      <a:solidFill>
        <a:schemeClr val="dk1"/>
      </a:solidFill>
      <a:prstDash val="solid"/>
      <a:miter lim="800000"/>
    </a:ln>
    <a:effectLst>
      <a:outerShdw blurRad="50800" dist="38100" algn="l" rotWithShape="0">
        <a:prstClr val="black">
          <a:alpha val="40000"/>
        </a:prstClr>
      </a:outerShdw>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dk1"/>
                </a:solidFill>
                <a:latin typeface="+mn-lt"/>
                <a:ea typeface="+mn-ea"/>
                <a:cs typeface="+mn-cs"/>
              </a:defRPr>
            </a:pPr>
            <a:r>
              <a:rPr lang="en-US" sz="1600" b="1"/>
              <a:t>Fetal Outcomes</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dk1"/>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spPr>
            <a:solidFill>
              <a:schemeClr val="accent1"/>
            </a:solidFill>
            <a:ln>
              <a:noFill/>
            </a:ln>
            <a:effectLst/>
            <a:sp3d/>
          </c:spPr>
          <c:invertIfNegative val="0"/>
          <c:cat>
            <c:strRef>
              <c:f>Sheet3!$Q$13:$Q$16</c:f>
              <c:strCache>
                <c:ptCount val="4"/>
                <c:pt idx="0">
                  <c:v>Birth weight &lt;2500gm</c:v>
                </c:pt>
                <c:pt idx="1">
                  <c:v> BW &lt;2000</c:v>
                </c:pt>
                <c:pt idx="2">
                  <c:v>BW &lt;1500</c:v>
                </c:pt>
                <c:pt idx="3">
                  <c:v>BW &lt;1000</c:v>
                </c:pt>
              </c:strCache>
            </c:strRef>
          </c:cat>
          <c:val>
            <c:numRef>
              <c:f>Sheet3!$R$13:$R$16</c:f>
              <c:numCache>
                <c:formatCode>General</c:formatCode>
                <c:ptCount val="4"/>
              </c:numCache>
            </c:numRef>
          </c:val>
          <c:extLst>
            <c:ext xmlns:c16="http://schemas.microsoft.com/office/drawing/2014/chart" uri="{C3380CC4-5D6E-409C-BE32-E72D297353CC}">
              <c16:uniqueId val="{00000000-41BF-493F-9C54-7B0288253C09}"/>
            </c:ext>
          </c:extLst>
        </c:ser>
        <c:ser>
          <c:idx val="1"/>
          <c:order val="1"/>
          <c:spPr>
            <a:solidFill>
              <a:schemeClr val="accent2"/>
            </a:solidFill>
            <a:ln>
              <a:noFill/>
            </a:ln>
            <a:effectLst/>
            <a:sp3d/>
          </c:spPr>
          <c:invertIfNegative val="0"/>
          <c:dLbls>
            <c:dLbl>
              <c:idx val="3"/>
              <c:layout>
                <c:manualLayout>
                  <c:x val="1.4825442092932175E-2"/>
                  <c:y val="-9.259259259259258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1BF-493F-9C54-7B0288253C09}"/>
                </c:ext>
              </c:extLst>
            </c:dLbl>
            <c:spPr>
              <a:noFill/>
              <a:ln>
                <a:noFill/>
              </a:ln>
              <a:effectLst/>
            </c:spPr>
            <c:txPr>
              <a:bodyPr rot="0" spcFirstLastPara="1" vertOverflow="ellipsis" vert="horz" wrap="square" anchor="ctr" anchorCtr="1"/>
              <a:lstStyle/>
              <a:p>
                <a:pPr>
                  <a:defRPr sz="1050" b="1"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Sheet3!$Q$13:$Q$16</c:f>
              <c:strCache>
                <c:ptCount val="4"/>
                <c:pt idx="0">
                  <c:v>Birth weight &lt;2500gm</c:v>
                </c:pt>
                <c:pt idx="1">
                  <c:v> BW &lt;2000</c:v>
                </c:pt>
                <c:pt idx="2">
                  <c:v>BW &lt;1500</c:v>
                </c:pt>
                <c:pt idx="3">
                  <c:v>BW &lt;1000</c:v>
                </c:pt>
              </c:strCache>
            </c:strRef>
          </c:cat>
          <c:val>
            <c:numRef>
              <c:f>Sheet3!$S$13:$S$16</c:f>
              <c:numCache>
                <c:formatCode>0.00</c:formatCode>
                <c:ptCount val="4"/>
                <c:pt idx="0">
                  <c:v>62.918660287081337</c:v>
                </c:pt>
                <c:pt idx="1">
                  <c:v>12.918660287081341</c:v>
                </c:pt>
                <c:pt idx="2">
                  <c:v>1.1961722488038278</c:v>
                </c:pt>
                <c:pt idx="3">
                  <c:v>0.71770334928229662</c:v>
                </c:pt>
              </c:numCache>
            </c:numRef>
          </c:val>
          <c:extLst>
            <c:ext xmlns:c16="http://schemas.microsoft.com/office/drawing/2014/chart" uri="{C3380CC4-5D6E-409C-BE32-E72D297353CC}">
              <c16:uniqueId val="{00000001-41BF-493F-9C54-7B0288253C09}"/>
            </c:ext>
          </c:extLst>
        </c:ser>
        <c:dLbls>
          <c:showLegendKey val="0"/>
          <c:showVal val="0"/>
          <c:showCatName val="0"/>
          <c:showSerName val="0"/>
          <c:showPercent val="0"/>
          <c:showBubbleSize val="0"/>
        </c:dLbls>
        <c:gapWidth val="150"/>
        <c:shape val="cylinder"/>
        <c:axId val="1459722463"/>
        <c:axId val="1459722943"/>
        <c:axId val="0"/>
      </c:bar3DChart>
      <c:catAx>
        <c:axId val="1459722463"/>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dk1"/>
                </a:solidFill>
                <a:latin typeface="+mn-lt"/>
                <a:ea typeface="+mn-ea"/>
                <a:cs typeface="+mn-cs"/>
              </a:defRPr>
            </a:pPr>
            <a:endParaRPr lang="en-US"/>
          </a:p>
        </c:txPr>
        <c:crossAx val="1459722943"/>
        <c:crosses val="autoZero"/>
        <c:auto val="1"/>
        <c:lblAlgn val="ctr"/>
        <c:lblOffset val="100"/>
        <c:noMultiLvlLbl val="0"/>
      </c:catAx>
      <c:valAx>
        <c:axId val="145972294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dk1"/>
                </a:solidFill>
                <a:latin typeface="+mn-lt"/>
                <a:ea typeface="+mn-ea"/>
                <a:cs typeface="+mn-cs"/>
              </a:defRPr>
            </a:pPr>
            <a:endParaRPr lang="en-US"/>
          </a:p>
        </c:txPr>
        <c:crossAx val="145972246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tx2">
        <a:lumMod val="20000"/>
        <a:lumOff val="80000"/>
      </a:schemeClr>
    </a:solidFill>
    <a:ln w="12700" cap="flat" cmpd="sng" algn="ctr">
      <a:solidFill>
        <a:schemeClr val="dk1"/>
      </a:solidFill>
      <a:prstDash val="solid"/>
      <a:miter lim="800000"/>
    </a:ln>
    <a:effectLst>
      <a:outerShdw blurRad="50800" dist="38100" algn="l" rotWithShape="0">
        <a:prstClr val="black">
          <a:alpha val="40000"/>
        </a:prstClr>
      </a:outerShdw>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dk1"/>
                </a:solidFill>
                <a:latin typeface="+mn-lt"/>
                <a:ea typeface="+mn-ea"/>
                <a:cs typeface="+mn-cs"/>
              </a:defRPr>
            </a:pPr>
            <a:r>
              <a:rPr lang="en-IN" sz="1600" b="1"/>
              <a:t>ANC history of PW with maternal complication</a:t>
            </a:r>
          </a:p>
        </c:rich>
      </c:tx>
      <c:layout>
        <c:manualLayout>
          <c:xMode val="edge"/>
          <c:yMode val="edge"/>
          <c:x val="0.17810411198600176"/>
          <c:y val="4.773582667760317E-2"/>
        </c:manualLayout>
      </c:layout>
      <c:overlay val="0"/>
      <c:spPr>
        <a:noFill/>
        <a:ln>
          <a:noFill/>
        </a:ln>
        <a:effectLst/>
      </c:spPr>
      <c:txPr>
        <a:bodyPr rot="0" spcFirstLastPara="1" vertOverflow="ellipsis" vert="horz" wrap="square" anchor="ctr" anchorCtr="1"/>
        <a:lstStyle/>
        <a:p>
          <a:pPr>
            <a:defRPr sz="1600" b="1" i="0" u="none" strike="noStrike" kern="1200" spc="0" baseline="0">
              <a:solidFill>
                <a:schemeClr val="dk1"/>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spPr>
            <a:solidFill>
              <a:schemeClr val="accent1"/>
            </a:solidFill>
            <a:ln>
              <a:noFill/>
            </a:ln>
            <a:effectLst/>
            <a:sp3d/>
          </c:spPr>
          <c:invertIfNegative val="0"/>
          <c:dLbls>
            <c:numFmt formatCode="#,##0.00" sourceLinked="0"/>
            <c:spPr>
              <a:noFill/>
              <a:ln>
                <a:noFill/>
              </a:ln>
              <a:effectLst/>
            </c:spPr>
            <c:txPr>
              <a:bodyPr rot="0" spcFirstLastPara="1" vertOverflow="ellipsis" vert="horz" wrap="square" anchor="ctr" anchorCtr="1"/>
              <a:lstStyle/>
              <a:p>
                <a:pPr>
                  <a:defRPr sz="10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Sheet3!$M$2:$M$4</c:f>
              <c:strCache>
                <c:ptCount val="3"/>
                <c:pt idx="0">
                  <c:v>PW with no ANC</c:v>
                </c:pt>
                <c:pt idx="1">
                  <c:v>PW with Incomplete ANC</c:v>
                </c:pt>
                <c:pt idx="2">
                  <c:v>PW with Full ANC (Minimum 4)</c:v>
                </c:pt>
              </c:strCache>
            </c:strRef>
          </c:cat>
          <c:val>
            <c:numRef>
              <c:f>Sheet3!$N$2:$N$4</c:f>
              <c:numCache>
                <c:formatCode>0.0</c:formatCode>
                <c:ptCount val="3"/>
                <c:pt idx="0">
                  <c:v>22.009569377990431</c:v>
                </c:pt>
                <c:pt idx="1">
                  <c:v>64.832535885167459</c:v>
                </c:pt>
                <c:pt idx="2">
                  <c:v>13.397129186602871</c:v>
                </c:pt>
              </c:numCache>
            </c:numRef>
          </c:val>
          <c:extLst>
            <c:ext xmlns:c16="http://schemas.microsoft.com/office/drawing/2014/chart" uri="{C3380CC4-5D6E-409C-BE32-E72D297353CC}">
              <c16:uniqueId val="{00000000-FCFF-4145-B417-462F757C0F5C}"/>
            </c:ext>
          </c:extLst>
        </c:ser>
        <c:dLbls>
          <c:showLegendKey val="0"/>
          <c:showVal val="1"/>
          <c:showCatName val="0"/>
          <c:showSerName val="0"/>
          <c:showPercent val="0"/>
          <c:showBubbleSize val="0"/>
        </c:dLbls>
        <c:gapWidth val="150"/>
        <c:shape val="cylinder"/>
        <c:axId val="104827807"/>
        <c:axId val="104822527"/>
        <c:axId val="0"/>
      </c:bar3DChart>
      <c:catAx>
        <c:axId val="104827807"/>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dk1"/>
                </a:solidFill>
                <a:latin typeface="+mn-lt"/>
                <a:ea typeface="+mn-ea"/>
                <a:cs typeface="+mn-cs"/>
              </a:defRPr>
            </a:pPr>
            <a:endParaRPr lang="en-US"/>
          </a:p>
        </c:txPr>
        <c:crossAx val="104822527"/>
        <c:crosses val="autoZero"/>
        <c:auto val="1"/>
        <c:lblAlgn val="ctr"/>
        <c:lblOffset val="100"/>
        <c:noMultiLvlLbl val="0"/>
      </c:catAx>
      <c:valAx>
        <c:axId val="104822527"/>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dk1"/>
                </a:solidFill>
                <a:latin typeface="+mn-lt"/>
                <a:ea typeface="+mn-ea"/>
                <a:cs typeface="+mn-cs"/>
              </a:defRPr>
            </a:pPr>
            <a:endParaRPr lang="en-US"/>
          </a:p>
        </c:txPr>
        <c:crossAx val="10482780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accent2">
        <a:lumMod val="20000"/>
        <a:lumOff val="80000"/>
      </a:schemeClr>
    </a:solidFill>
    <a:ln w="12700" cap="flat" cmpd="sng" algn="ctr">
      <a:solidFill>
        <a:schemeClr val="dk1"/>
      </a:solidFill>
      <a:prstDash val="solid"/>
      <a:miter lim="800000"/>
    </a:ln>
    <a:effectLst>
      <a:outerShdw blurRad="50800" dist="38100" algn="l" rotWithShape="0">
        <a:prstClr val="black">
          <a:alpha val="40000"/>
        </a:prstClr>
      </a:outerShdw>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18-06-2024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5</a:t>
            </a:fld>
            <a:endParaRPr lang="en-IN"/>
          </a:p>
        </p:txBody>
      </p:sp>
    </p:spTree>
    <p:extLst>
      <p:ext uri="{BB962C8B-B14F-4D97-AF65-F5344CB8AC3E}">
        <p14:creationId xmlns:p14="http://schemas.microsoft.com/office/powerpoint/2010/main" val="18473482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7</a:t>
            </a:fld>
            <a:endParaRPr lang="en-IN"/>
          </a:p>
        </p:txBody>
      </p:sp>
    </p:spTree>
    <p:extLst>
      <p:ext uri="{BB962C8B-B14F-4D97-AF65-F5344CB8AC3E}">
        <p14:creationId xmlns:p14="http://schemas.microsoft.com/office/powerpoint/2010/main" val="13849913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8</a:t>
            </a:fld>
            <a:endParaRPr lang="en-IN"/>
          </a:p>
        </p:txBody>
      </p:sp>
    </p:spTree>
    <p:extLst>
      <p:ext uri="{BB962C8B-B14F-4D97-AF65-F5344CB8AC3E}">
        <p14:creationId xmlns:p14="http://schemas.microsoft.com/office/powerpoint/2010/main" val="10093221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18-06-2024</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18-06-2024</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18-06-2024</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18-06-2024</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18-06-2024</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18-06-2024</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18-06-2024</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18-06-2024</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18-06-2024</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18-06-2024</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18-06-2024</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18-06-2024</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chart" Target="../charts/chart10.xml"/><Relationship Id="rId5" Type="http://schemas.openxmlformats.org/officeDocument/2006/relationships/chart" Target="../charts/chart9.xml"/><Relationship Id="rId4" Type="http://schemas.openxmlformats.org/officeDocument/2006/relationships/chart" Target="../charts/chart8.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chart" Target="../charts/chart1.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chart" Target="../charts/chart6.xml"/><Relationship Id="rId4" Type="http://schemas.openxmlformats.org/officeDocument/2006/relationships/chart" Target="../charts/char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521542" y="1484671"/>
            <a:ext cx="9607838" cy="2989007"/>
          </a:xfrm>
        </p:spPr>
        <p:txBody>
          <a:bodyPr>
            <a:normAutofit fontScale="90000"/>
          </a:bodyPr>
          <a:lstStyle/>
          <a:p>
            <a:r>
              <a:rPr lang="en-US" sz="4400" b="1" dirty="0"/>
              <a:t>THE IMPACT OF MATERNAL COMPLICATIONS DURING PREGNANCY ON MATERNAL AND FETAL HEALTH OUTCOMES</a:t>
            </a:r>
            <a:br>
              <a:rPr lang="en-IN" dirty="0"/>
            </a:br>
            <a:br>
              <a:rPr lang="en-IN" dirty="0"/>
            </a:br>
            <a:r>
              <a:rPr lang="en-IN" sz="4000" b="1" dirty="0"/>
              <a:t>Organization</a:t>
            </a:r>
            <a:r>
              <a:rPr lang="en-IN" sz="3600" dirty="0"/>
              <a:t>- </a:t>
            </a:r>
            <a:endParaRPr lang="en-IN" b="1" dirty="0">
              <a:solidFill>
                <a:srgbClr val="00B0F0"/>
              </a:solidFill>
            </a:endParaRP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275303" y="4883150"/>
            <a:ext cx="9144000" cy="1655762"/>
          </a:xfrm>
        </p:spPr>
        <p:txBody>
          <a:bodyPr/>
          <a:lstStyle/>
          <a:p>
            <a:r>
              <a:rPr lang="en-IN" b="1" dirty="0"/>
              <a:t>Name- Arpita Halder (PG/22/015)</a:t>
            </a:r>
          </a:p>
          <a:p>
            <a:r>
              <a:rPr lang="en-IN" b="1" dirty="0"/>
              <a:t>Faculty Mentor- Dr. Sumesh Kumar</a:t>
            </a:r>
          </a:p>
          <a:p>
            <a:r>
              <a:rPr lang="en-IN" b="1" dirty="0"/>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1026" name="Picture 2">
            <a:extLst>
              <a:ext uri="{FF2B5EF4-FFF2-40B4-BE49-F238E27FC236}">
                <a16:creationId xmlns:a16="http://schemas.microsoft.com/office/drawing/2014/main" id="{8EA9110A-7AAB-E988-E6CC-A26BD559DD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90503" y="3547320"/>
            <a:ext cx="2851356" cy="11532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084006" y="207809"/>
            <a:ext cx="10515600" cy="618101"/>
          </a:xfrm>
        </p:spPr>
        <p:txBody>
          <a:bodyPr>
            <a:normAutofit fontScale="90000"/>
          </a:bodyPr>
          <a:lstStyle/>
          <a:p>
            <a:pPr algn="ctr"/>
            <a:r>
              <a:rPr lang="en-IN" b="1" dirty="0"/>
              <a:t>Results (3/3)</a:t>
            </a:r>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2695903" cy="920084"/>
          </a:xfrm>
          <a:prstGeom prst="rect">
            <a:avLst/>
          </a:prstGeom>
        </p:spPr>
      </p:pic>
      <p:graphicFrame>
        <p:nvGraphicFramePr>
          <p:cNvPr id="11" name="Content Placeholder 10">
            <a:extLst>
              <a:ext uri="{FF2B5EF4-FFF2-40B4-BE49-F238E27FC236}">
                <a16:creationId xmlns:a16="http://schemas.microsoft.com/office/drawing/2014/main" id="{42545A7E-62D3-4CC5-8453-520B976428C1}"/>
              </a:ext>
            </a:extLst>
          </p:cNvPr>
          <p:cNvGraphicFramePr>
            <a:graphicFrameLocks noGrp="1"/>
          </p:cNvGraphicFramePr>
          <p:nvPr>
            <p:ph idx="1"/>
            <p:extLst>
              <p:ext uri="{D42A27DB-BD31-4B8C-83A1-F6EECF244321}">
                <p14:modId xmlns:p14="http://schemas.microsoft.com/office/powerpoint/2010/main" val="1903880385"/>
              </p:ext>
            </p:extLst>
          </p:nvPr>
        </p:nvGraphicFramePr>
        <p:xfrm>
          <a:off x="220590" y="1127893"/>
          <a:ext cx="5541113" cy="198611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DFAE9A87-1092-430F-A52E-0612C85618E8}"/>
              </a:ext>
            </a:extLst>
          </p:cNvPr>
          <p:cNvGraphicFramePr>
            <a:graphicFrameLocks/>
          </p:cNvGraphicFramePr>
          <p:nvPr>
            <p:extLst>
              <p:ext uri="{D42A27DB-BD31-4B8C-83A1-F6EECF244321}">
                <p14:modId xmlns:p14="http://schemas.microsoft.com/office/powerpoint/2010/main" val="1312563374"/>
              </p:ext>
            </p:extLst>
          </p:nvPr>
        </p:nvGraphicFramePr>
        <p:xfrm>
          <a:off x="220590" y="3231997"/>
          <a:ext cx="5541113" cy="239442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a:extLst>
              <a:ext uri="{FF2B5EF4-FFF2-40B4-BE49-F238E27FC236}">
                <a16:creationId xmlns:a16="http://schemas.microsoft.com/office/drawing/2014/main" id="{9554D3EB-6A48-458B-8340-429145C502B2}"/>
              </a:ext>
            </a:extLst>
          </p:cNvPr>
          <p:cNvGraphicFramePr>
            <a:graphicFrameLocks/>
          </p:cNvGraphicFramePr>
          <p:nvPr>
            <p:extLst>
              <p:ext uri="{D42A27DB-BD31-4B8C-83A1-F6EECF244321}">
                <p14:modId xmlns:p14="http://schemas.microsoft.com/office/powerpoint/2010/main" val="918224079"/>
              </p:ext>
            </p:extLst>
          </p:nvPr>
        </p:nvGraphicFramePr>
        <p:xfrm>
          <a:off x="5877230" y="837569"/>
          <a:ext cx="6094179" cy="227644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9" name="Chart 8">
            <a:extLst>
              <a:ext uri="{FF2B5EF4-FFF2-40B4-BE49-F238E27FC236}">
                <a16:creationId xmlns:a16="http://schemas.microsoft.com/office/drawing/2014/main" id="{65CF7E57-481E-4DA5-8754-FC92610A32DD}"/>
              </a:ext>
            </a:extLst>
          </p:cNvPr>
          <p:cNvGraphicFramePr>
            <a:graphicFrameLocks/>
          </p:cNvGraphicFramePr>
          <p:nvPr>
            <p:extLst>
              <p:ext uri="{D42A27DB-BD31-4B8C-83A1-F6EECF244321}">
                <p14:modId xmlns:p14="http://schemas.microsoft.com/office/powerpoint/2010/main" val="972700724"/>
              </p:ext>
            </p:extLst>
          </p:nvPr>
        </p:nvGraphicFramePr>
        <p:xfrm>
          <a:off x="5988757" y="4327046"/>
          <a:ext cx="5086372" cy="2394429"/>
        </p:xfrm>
        <a:graphic>
          <a:graphicData uri="http://schemas.openxmlformats.org/drawingml/2006/chart">
            <c:chart xmlns:c="http://schemas.openxmlformats.org/drawingml/2006/chart" xmlns:r="http://schemas.openxmlformats.org/officeDocument/2006/relationships" r:id="rId6"/>
          </a:graphicData>
        </a:graphic>
      </p:graphicFrame>
      <p:sp>
        <p:nvSpPr>
          <p:cNvPr id="10" name="Rectangle 9">
            <a:extLst>
              <a:ext uri="{FF2B5EF4-FFF2-40B4-BE49-F238E27FC236}">
                <a16:creationId xmlns:a16="http://schemas.microsoft.com/office/drawing/2014/main" id="{F26F6FFA-B9C3-A2EB-CFBA-23DFF00293F7}"/>
              </a:ext>
            </a:extLst>
          </p:cNvPr>
          <p:cNvSpPr/>
          <p:nvPr/>
        </p:nvSpPr>
        <p:spPr>
          <a:xfrm>
            <a:off x="141931" y="5847735"/>
            <a:ext cx="5698429" cy="802456"/>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a:t>Maternal complication during pregnancy have high impact on fetal outcomes, </a:t>
            </a:r>
            <a:endParaRPr lang="en-IN" dirty="0"/>
          </a:p>
        </p:txBody>
      </p:sp>
      <p:sp>
        <p:nvSpPr>
          <p:cNvPr id="12" name="Rectangle 11">
            <a:extLst>
              <a:ext uri="{FF2B5EF4-FFF2-40B4-BE49-F238E27FC236}">
                <a16:creationId xmlns:a16="http://schemas.microsoft.com/office/drawing/2014/main" id="{B8CB9917-1EA4-2C05-4E0C-E20A83B98984}"/>
              </a:ext>
            </a:extLst>
          </p:cNvPr>
          <p:cNvSpPr/>
          <p:nvPr/>
        </p:nvSpPr>
        <p:spPr>
          <a:xfrm>
            <a:off x="5877231" y="3231997"/>
            <a:ext cx="6094178" cy="1004724"/>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r>
              <a:rPr lang="en-US" sz="1600" dirty="0"/>
              <a:t>Further analysis of pregnant women with complications revealed poor antenatal care (ANC) and inadequate iron and folic acid (IFA) intake during the intrapartum period, contributing to their maternal complications and impacting  maternal &amp; fetal outcomes</a:t>
            </a:r>
            <a:endParaRPr lang="en-IN" sz="1600" dirty="0"/>
          </a:p>
        </p:txBody>
      </p:sp>
    </p:spTree>
    <p:extLst>
      <p:ext uri="{BB962C8B-B14F-4D97-AF65-F5344CB8AC3E}">
        <p14:creationId xmlns:p14="http://schemas.microsoft.com/office/powerpoint/2010/main" val="1498613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838200" y="365125"/>
            <a:ext cx="10515600" cy="775417"/>
          </a:xfrm>
        </p:spPr>
        <p:txBody>
          <a:bodyPr/>
          <a:lstStyle/>
          <a:p>
            <a:pPr algn="ctr"/>
            <a:r>
              <a:rPr lang="en-IN" b="1" dirty="0"/>
              <a:t>Discussion (1/2)</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838200" y="1481854"/>
            <a:ext cx="10515600" cy="4695109"/>
          </a:xfrm>
        </p:spPr>
        <p:txBody>
          <a:bodyPr>
            <a:normAutofit lnSpcReduction="10000"/>
          </a:bodyPr>
          <a:lstStyle/>
          <a:p>
            <a:pPr>
              <a:lnSpc>
                <a:spcPct val="150000"/>
              </a:lnSpc>
            </a:pPr>
            <a:r>
              <a:rPr lang="en-US" sz="2400" dirty="0"/>
              <a:t>Globally almost 75% of those maternal deaths occur during &amp; following childbirth.</a:t>
            </a:r>
          </a:p>
          <a:p>
            <a:pPr>
              <a:lnSpc>
                <a:spcPct val="150000"/>
              </a:lnSpc>
            </a:pPr>
            <a:r>
              <a:rPr lang="en-IN" sz="2400" dirty="0"/>
              <a:t>Maternal complications have a high impact on maternal &amp; fetal outcomes</a:t>
            </a:r>
          </a:p>
          <a:p>
            <a:pPr>
              <a:lnSpc>
                <a:spcPct val="150000"/>
              </a:lnSpc>
            </a:pPr>
            <a:r>
              <a:rPr lang="en-IN" sz="2400" dirty="0"/>
              <a:t>Most Prevalence cases in maternal complications </a:t>
            </a:r>
            <a:r>
              <a:rPr lang="en-US" sz="2400" dirty="0"/>
              <a:t>included obstructed labor (51.7%), hemorrhage (44.7%), eclampsia (24.1%), and sepsis (6.9%).</a:t>
            </a:r>
          </a:p>
          <a:p>
            <a:pPr>
              <a:lnSpc>
                <a:spcPct val="150000"/>
              </a:lnSpc>
            </a:pPr>
            <a:r>
              <a:rPr lang="en-IN" sz="2400" dirty="0"/>
              <a:t>Most Prevalence cases among newborns are birth asphyxia (54.6%) followed by Premature birth(48.9%),</a:t>
            </a:r>
            <a:r>
              <a:rPr lang="en-US" sz="2400" dirty="0"/>
              <a:t> neonatal infections(22.6), and congenital anomalies(13.5%).</a:t>
            </a:r>
            <a:r>
              <a:rPr lang="en-IN" sz="2400" dirty="0"/>
              <a:t> </a:t>
            </a: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838200" y="365125"/>
            <a:ext cx="10515600" cy="927647"/>
          </a:xfrm>
        </p:spPr>
        <p:txBody>
          <a:bodyPr/>
          <a:lstStyle/>
          <a:p>
            <a:pPr algn="ctr"/>
            <a:r>
              <a:rPr lang="en-IN" b="1" dirty="0"/>
              <a:t>Discussion (2/2)</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838200" y="1825625"/>
            <a:ext cx="10515600" cy="4667250"/>
          </a:xfrm>
        </p:spPr>
        <p:txBody>
          <a:bodyPr>
            <a:normAutofit fontScale="92500"/>
          </a:bodyPr>
          <a:lstStyle/>
          <a:p>
            <a:pPr>
              <a:lnSpc>
                <a:spcPct val="150000"/>
              </a:lnSpc>
            </a:pPr>
            <a:r>
              <a:rPr lang="en-US" sz="2400" dirty="0"/>
              <a:t>In India, maternal complications during pregnancy are becoming an increasing concern.</a:t>
            </a:r>
          </a:p>
          <a:p>
            <a:pPr>
              <a:lnSpc>
                <a:spcPct val="150000"/>
              </a:lnSpc>
            </a:pPr>
            <a:r>
              <a:rPr lang="en-US" sz="2400" dirty="0"/>
              <a:t>Studies in Uttar Pradesh revealed that 38% of women suffer from maternal complications during pregnancy, with 7.0% experiencing postpartum hemorrhage following delivery, and notably, 5.4% reporting postpartum pre-eclampsia</a:t>
            </a:r>
          </a:p>
          <a:p>
            <a:pPr>
              <a:lnSpc>
                <a:spcPct val="150000"/>
              </a:lnSpc>
            </a:pPr>
            <a:r>
              <a:rPr lang="en-US" sz="2400" dirty="0"/>
              <a:t>The prevalence of high-risk pregnancies (HRPs) is notably high in Indian states such as Meghalaya (67.8%), Manipur (66.7%), and Mizoram (62.5%). Other states with significant HRP rates include Bihar (57%), Uttar Pradesh (55.2%), and Jharkhand (51.7%).</a:t>
            </a:r>
            <a:endParaRPr lang="en-IN" sz="2400" dirty="0"/>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1025013" y="197233"/>
            <a:ext cx="10515600" cy="844987"/>
          </a:xfrm>
        </p:spPr>
        <p:txBody>
          <a:bodyPr>
            <a:normAutofit/>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373625" y="1130710"/>
            <a:ext cx="11336593" cy="5225640"/>
          </a:xfrm>
        </p:spPr>
        <p:txBody>
          <a:bodyPr>
            <a:normAutofit fontScale="85000" lnSpcReduction="10000"/>
          </a:bodyPr>
          <a:lstStyle/>
          <a:p>
            <a:pPr indent="0">
              <a:lnSpc>
                <a:spcPct val="160000"/>
              </a:lnSpc>
            </a:pPr>
            <a:r>
              <a:rPr lang="en-US" sz="2400" dirty="0"/>
              <a:t>High maternal complications among pregnant women indicate the urgent need for improved screening and awareness during antepartum periods.</a:t>
            </a:r>
          </a:p>
          <a:p>
            <a:pPr indent="0">
              <a:lnSpc>
                <a:spcPct val="160000"/>
              </a:lnSpc>
            </a:pPr>
            <a:r>
              <a:rPr lang="en-US" sz="2400" dirty="0"/>
              <a:t>There is a critical need to identify high-risk pregnancy (HRP) patients during their first trimester to ensure timely and appropriate treatment, improving both maternal and fetal health outcomes.</a:t>
            </a:r>
          </a:p>
          <a:p>
            <a:pPr indent="0">
              <a:lnSpc>
                <a:spcPct val="160000"/>
              </a:lnSpc>
            </a:pPr>
            <a:r>
              <a:rPr lang="en-US" sz="2400" dirty="0"/>
              <a:t>Low antenatal care (ANC) rates among these women highlight the necessity for strengthening all government programs aimed at maternal health.</a:t>
            </a:r>
          </a:p>
          <a:p>
            <a:pPr indent="0">
              <a:lnSpc>
                <a:spcPct val="160000"/>
              </a:lnSpc>
            </a:pPr>
            <a:r>
              <a:rPr lang="en-US" sz="2400" dirty="0"/>
              <a:t>The low intake of iron and folic acid (IFA) tablets suggests the need for enhanced ANC services and better utilization of Village Health, Sanitation, and Nutrition Days (VHSND).</a:t>
            </a:r>
          </a:p>
          <a:p>
            <a:pPr indent="0">
              <a:lnSpc>
                <a:spcPct val="160000"/>
              </a:lnSpc>
            </a:pPr>
            <a:r>
              <a:rPr lang="en-US" sz="2400" dirty="0"/>
              <a:t>During the Pradhan Mantri </a:t>
            </a:r>
            <a:r>
              <a:rPr lang="en-US" sz="2400" dirty="0" err="1"/>
              <a:t>Surakshit</a:t>
            </a:r>
            <a:r>
              <a:rPr lang="en-US" sz="2400" dirty="0"/>
              <a:t> </a:t>
            </a:r>
            <a:r>
              <a:rPr lang="en-US" sz="2400" dirty="0" err="1"/>
              <a:t>Matritva</a:t>
            </a:r>
            <a:r>
              <a:rPr lang="en-US" sz="2400" dirty="0"/>
              <a:t> Abhiyan (PMSMA), these women require special attention and care from healthcare providers.</a:t>
            </a:r>
            <a:endParaRPr lang="en-IN" sz="2400"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2556387" cy="1018406"/>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838200" y="235975"/>
            <a:ext cx="10515600" cy="904568"/>
          </a:xfrm>
        </p:spPr>
        <p:txBody>
          <a:bodyPr/>
          <a:lstStyle/>
          <a:p>
            <a:pPr algn="ctr"/>
            <a:r>
              <a:rPr lang="en-IN" b="1" dirty="0"/>
              <a:t>References </a:t>
            </a:r>
          </a:p>
        </p:txBody>
      </p:sp>
      <p:sp>
        <p:nvSpPr>
          <p:cNvPr id="4" name="Footer Placeholder 3">
            <a:extLst>
              <a:ext uri="{FF2B5EF4-FFF2-40B4-BE49-F238E27FC236}">
                <a16:creationId xmlns:a16="http://schemas.microsoft.com/office/drawing/2014/main" id="{BA6BC351-F8F3-57C7-6516-D8352B33A9A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14</a:t>
            </a:fld>
            <a:endParaRPr lang="en-IN"/>
          </a:p>
        </p:txBody>
      </p:sp>
      <p:sp>
        <p:nvSpPr>
          <p:cNvPr id="6" name="Content Placeholder 5">
            <a:extLst>
              <a:ext uri="{FF2B5EF4-FFF2-40B4-BE49-F238E27FC236}">
                <a16:creationId xmlns:a16="http://schemas.microsoft.com/office/drawing/2014/main" id="{94677488-8F8C-AF8F-E117-CD6AE39EF2E5}"/>
              </a:ext>
            </a:extLst>
          </p:cNvPr>
          <p:cNvSpPr txBox="1">
            <a:spLocks noGrp="1"/>
          </p:cNvSpPr>
          <p:nvPr>
            <p:ph idx="1"/>
          </p:nvPr>
        </p:nvSpPr>
        <p:spPr>
          <a:xfrm>
            <a:off x="690716" y="1471664"/>
            <a:ext cx="10515600" cy="4351338"/>
          </a:xfrm>
          <a:prstGeom prst="rect">
            <a:avLst/>
          </a:prstGeom>
          <a:noFill/>
        </p:spPr>
        <p:txBody>
          <a:bodyPr wrap="square" rtlCol="0">
            <a:spAutoFit/>
          </a:bodyPr>
          <a:lstStyle/>
          <a:p>
            <a:pPr marL="342900" indent="-342900">
              <a:buAutoNum type="arabicPeriod"/>
            </a:pPr>
            <a:r>
              <a:rPr lang="en-US" sz="1600" dirty="0">
                <a:solidFill>
                  <a:schemeClr val="accent1">
                    <a:lumMod val="75000"/>
                  </a:schemeClr>
                </a:solidFill>
                <a:latin typeface="Times New Roman" panose="02020603050405020304" pitchFamily="18" charset="0"/>
                <a:ea typeface="Calibri" panose="020F0502020204030204" pitchFamily="34" charset="0"/>
                <a:cs typeface="Times New Roman" panose="02020603050405020304" pitchFamily="18" charset="0"/>
              </a:rPr>
              <a:t>Adil Barut, D. O. (2023). The association of maternal anemia with adverse maternal and fetal outcomes in Somali women: a prospective study. BMC </a:t>
            </a:r>
            <a:r>
              <a:rPr lang="en-US" sz="1600" dirty="0" err="1">
                <a:solidFill>
                  <a:schemeClr val="accent1">
                    <a:lumMod val="75000"/>
                  </a:schemeClr>
                </a:solidFill>
                <a:latin typeface="Times New Roman" panose="02020603050405020304" pitchFamily="18" charset="0"/>
                <a:ea typeface="Calibri" panose="020F0502020204030204" pitchFamily="34" charset="0"/>
                <a:cs typeface="Times New Roman" panose="02020603050405020304" pitchFamily="18" charset="0"/>
              </a:rPr>
              <a:t>Womens</a:t>
            </a:r>
            <a:r>
              <a:rPr lang="en-US" sz="1600" dirty="0">
                <a:solidFill>
                  <a:schemeClr val="accent1">
                    <a:lumMod val="75000"/>
                  </a:schemeClr>
                </a:solidFill>
                <a:latin typeface="Times New Roman" panose="02020603050405020304" pitchFamily="18" charset="0"/>
                <a:ea typeface="Calibri" panose="020F0502020204030204" pitchFamily="34" charset="0"/>
                <a:cs typeface="Times New Roman" panose="02020603050405020304" pitchFamily="18" charset="0"/>
              </a:rPr>
              <a:t> Health. </a:t>
            </a:r>
          </a:p>
          <a:p>
            <a:pPr marL="342900" indent="-342900">
              <a:buAutoNum type="arabicPeriod"/>
            </a:pPr>
            <a:r>
              <a:rPr lang="en-US" sz="1600" dirty="0">
                <a:solidFill>
                  <a:schemeClr val="accent1">
                    <a:lumMod val="75000"/>
                  </a:schemeClr>
                </a:solidFill>
                <a:latin typeface="Times New Roman" panose="02020603050405020304" pitchFamily="18" charset="0"/>
                <a:ea typeface="Calibri" panose="020F0502020204030204" pitchFamily="34" charset="0"/>
                <a:cs typeface="Times New Roman" panose="02020603050405020304" pitchFamily="18" charset="0"/>
              </a:rPr>
              <a:t>Barbosa, I. R. (2015). Maternal and fetal outcome in women with hypertensive disorders of pregnancy: the impact of prenatal care. Therapeutic Advances in Cardiovascular Disease.</a:t>
            </a:r>
          </a:p>
          <a:p>
            <a:pPr marL="342900" indent="-342900">
              <a:buAutoNum type="arabicPeriod"/>
            </a:pPr>
            <a:r>
              <a:rPr lang="en-US" sz="1600" dirty="0">
                <a:solidFill>
                  <a:schemeClr val="accent1">
                    <a:lumMod val="75000"/>
                  </a:schemeClr>
                </a:solidFill>
                <a:latin typeface="Times New Roman" panose="02020603050405020304" pitchFamily="18" charset="0"/>
                <a:ea typeface="Calibri" panose="020F0502020204030204" pitchFamily="34" charset="0"/>
                <a:cs typeface="Times New Roman" panose="02020603050405020304" pitchFamily="18" charset="0"/>
              </a:rPr>
              <a:t>Huda, F. A. (2012). Profile of Maternal and </a:t>
            </a:r>
            <a:r>
              <a:rPr lang="en-US" sz="1600" dirty="0" err="1">
                <a:solidFill>
                  <a:schemeClr val="accent1">
                    <a:lumMod val="75000"/>
                  </a:schemeClr>
                </a:solidFill>
                <a:latin typeface="Times New Roman" panose="02020603050405020304" pitchFamily="18" charset="0"/>
                <a:ea typeface="Calibri" panose="020F0502020204030204" pitchFamily="34" charset="0"/>
                <a:cs typeface="Times New Roman" panose="02020603050405020304" pitchFamily="18" charset="0"/>
              </a:rPr>
              <a:t>Foetal</a:t>
            </a:r>
            <a:r>
              <a:rPr lang="en-US" sz="1600" dirty="0">
                <a:solidFill>
                  <a:schemeClr val="accent1">
                    <a:lumMod val="75000"/>
                  </a:schemeClr>
                </a:solidFill>
                <a:latin typeface="Times New Roman" panose="02020603050405020304" pitchFamily="18" charset="0"/>
                <a:ea typeface="Calibri" panose="020F0502020204030204" pitchFamily="34" charset="0"/>
                <a:cs typeface="Times New Roman" panose="02020603050405020304" pitchFamily="18" charset="0"/>
              </a:rPr>
              <a:t> Complications during </a:t>
            </a:r>
            <a:r>
              <a:rPr lang="en-US" sz="1600" dirty="0" err="1">
                <a:solidFill>
                  <a:schemeClr val="accent1">
                    <a:lumMod val="75000"/>
                  </a:schemeClr>
                </a:solidFill>
                <a:latin typeface="Times New Roman" panose="02020603050405020304" pitchFamily="18" charset="0"/>
                <a:ea typeface="Calibri" panose="020F0502020204030204" pitchFamily="34" charset="0"/>
                <a:cs typeface="Times New Roman" panose="02020603050405020304" pitchFamily="18" charset="0"/>
              </a:rPr>
              <a:t>Labour</a:t>
            </a:r>
            <a:r>
              <a:rPr lang="en-US" sz="1600" dirty="0">
                <a:solidFill>
                  <a:schemeClr val="accent1">
                    <a:lumMod val="75000"/>
                  </a:schemeClr>
                </a:solidFill>
                <a:latin typeface="Times New Roman" panose="02020603050405020304" pitchFamily="18" charset="0"/>
                <a:ea typeface="Calibri" panose="020F0502020204030204" pitchFamily="34" charset="0"/>
                <a:cs typeface="Times New Roman" panose="02020603050405020304" pitchFamily="18" charset="0"/>
              </a:rPr>
              <a:t> and Delivery among Women Giving Birth in Hospitals in </a:t>
            </a:r>
            <a:r>
              <a:rPr lang="en-US" sz="1600" dirty="0" err="1">
                <a:solidFill>
                  <a:schemeClr val="accent1">
                    <a:lumMod val="75000"/>
                  </a:schemeClr>
                </a:solidFill>
                <a:latin typeface="Times New Roman" panose="02020603050405020304" pitchFamily="18" charset="0"/>
                <a:ea typeface="Calibri" panose="020F0502020204030204" pitchFamily="34" charset="0"/>
                <a:cs typeface="Times New Roman" panose="02020603050405020304" pitchFamily="18" charset="0"/>
              </a:rPr>
              <a:t>Matlab</a:t>
            </a:r>
            <a:r>
              <a:rPr lang="en-US" sz="1600" dirty="0">
                <a:solidFill>
                  <a:schemeClr val="accent1">
                    <a:lumMod val="75000"/>
                  </a:schemeClr>
                </a:solidFill>
                <a:latin typeface="Times New Roman" panose="02020603050405020304" pitchFamily="18" charset="0"/>
                <a:ea typeface="Calibri" panose="020F0502020204030204" pitchFamily="34" charset="0"/>
                <a:cs typeface="Times New Roman" panose="02020603050405020304" pitchFamily="18" charset="0"/>
              </a:rPr>
              <a:t> and Chandpur, Bangladesh. Journal of Health, Population and Nutrition.</a:t>
            </a:r>
          </a:p>
          <a:p>
            <a:pPr marL="342900" indent="-342900">
              <a:buAutoNum type="arabicPeriod"/>
            </a:pPr>
            <a:r>
              <a:rPr lang="en-US" sz="1600" dirty="0" err="1">
                <a:solidFill>
                  <a:schemeClr val="accent1">
                    <a:lumMod val="75000"/>
                  </a:schemeClr>
                </a:solidFill>
                <a:latin typeface="Times New Roman" panose="02020603050405020304" pitchFamily="18" charset="0"/>
                <a:ea typeface="Calibri" panose="020F0502020204030204" pitchFamily="34" charset="0"/>
                <a:cs typeface="Times New Roman" panose="02020603050405020304" pitchFamily="18" charset="0"/>
              </a:rPr>
              <a:t>Kuppusamy</a:t>
            </a:r>
            <a:r>
              <a:rPr lang="en-US" sz="1600" dirty="0">
                <a:solidFill>
                  <a:schemeClr val="accent1">
                    <a:lumMod val="75000"/>
                  </a:schemeClr>
                </a:solidFill>
                <a:latin typeface="Times New Roman" panose="02020603050405020304" pitchFamily="18" charset="0"/>
                <a:ea typeface="Calibri" panose="020F0502020204030204" pitchFamily="34" charset="0"/>
                <a:cs typeface="Times New Roman" panose="02020603050405020304" pitchFamily="18" charset="0"/>
              </a:rPr>
              <a:t>, P. (2023). Pregnancy outcomes among Indian women: increased prevalence of miscarriage and stillbirth during 2015-2021. BMC Pregnancy and Childbirth.</a:t>
            </a:r>
          </a:p>
          <a:p>
            <a:pPr marL="342900" indent="-342900">
              <a:buAutoNum type="arabicPeriod"/>
            </a:pPr>
            <a:r>
              <a:rPr lang="en-US" sz="1600" dirty="0">
                <a:solidFill>
                  <a:schemeClr val="accent1">
                    <a:lumMod val="75000"/>
                  </a:schemeClr>
                </a:solidFill>
                <a:latin typeface="Times New Roman" panose="02020603050405020304" pitchFamily="18" charset="0"/>
                <a:ea typeface="Calibri" panose="020F0502020204030204" pitchFamily="34" charset="0"/>
                <a:cs typeface="Times New Roman" panose="02020603050405020304" pitchFamily="18" charset="0"/>
              </a:rPr>
              <a:t>Luke, B. (2007). Elevated risks of pregnancy complications and adverse outcomes with increasing maternal age. Human reproduction.</a:t>
            </a:r>
          </a:p>
          <a:p>
            <a:pPr marL="342900" indent="-342900">
              <a:buFont typeface="+mj-lt"/>
              <a:buAutoNum type="arabicPeriod"/>
            </a:pPr>
            <a:r>
              <a:rPr lang="en-US" sz="1600" dirty="0" err="1">
                <a:solidFill>
                  <a:schemeClr val="accent1">
                    <a:lumMod val="75000"/>
                  </a:schemeClr>
                </a:solidFill>
                <a:latin typeface="Times New Roman" panose="02020603050405020304" pitchFamily="18" charset="0"/>
                <a:ea typeface="Calibri" panose="020F0502020204030204" pitchFamily="34" charset="0"/>
                <a:cs typeface="Times New Roman" panose="02020603050405020304" pitchFamily="18" charset="0"/>
              </a:rPr>
              <a:t>Mesfin</a:t>
            </a:r>
            <a:r>
              <a:rPr lang="en-US" sz="1600" dirty="0">
                <a:solidFill>
                  <a:schemeClr val="accent1">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accent1">
                    <a:lumMod val="75000"/>
                  </a:schemeClr>
                </a:solidFill>
                <a:latin typeface="Times New Roman" panose="02020603050405020304" pitchFamily="18" charset="0"/>
                <a:ea typeface="Calibri" panose="020F0502020204030204" pitchFamily="34" charset="0"/>
                <a:cs typeface="Times New Roman" panose="02020603050405020304" pitchFamily="18" charset="0"/>
              </a:rPr>
              <a:t>Tadese</a:t>
            </a:r>
            <a:r>
              <a:rPr lang="en-US" sz="1600" dirty="0">
                <a:solidFill>
                  <a:schemeClr val="accent1">
                    <a:lumMod val="75000"/>
                  </a:schemeClr>
                </a:solidFill>
                <a:latin typeface="Times New Roman" panose="02020603050405020304" pitchFamily="18" charset="0"/>
                <a:ea typeface="Calibri" panose="020F0502020204030204" pitchFamily="34" charset="0"/>
                <a:cs typeface="Times New Roman" panose="02020603050405020304" pitchFamily="18" charset="0"/>
              </a:rPr>
              <a:t>. (2022). Assessment of the adverse pregnancy outcomes and its associated factors among deliveries at Debre </a:t>
            </a:r>
            <a:r>
              <a:rPr lang="en-US" sz="1600" dirty="0" err="1">
                <a:solidFill>
                  <a:schemeClr val="accent1">
                    <a:lumMod val="75000"/>
                  </a:schemeClr>
                </a:solidFill>
                <a:latin typeface="Times New Roman" panose="02020603050405020304" pitchFamily="18" charset="0"/>
                <a:ea typeface="Calibri" panose="020F0502020204030204" pitchFamily="34" charset="0"/>
                <a:cs typeface="Times New Roman" panose="02020603050405020304" pitchFamily="18" charset="0"/>
              </a:rPr>
              <a:t>Berhan</a:t>
            </a:r>
            <a:r>
              <a:rPr lang="en-US" sz="1600" dirty="0">
                <a:solidFill>
                  <a:schemeClr val="accent1">
                    <a:lumMod val="75000"/>
                  </a:schemeClr>
                </a:solidFill>
                <a:latin typeface="Times New Roman" panose="02020603050405020304" pitchFamily="18" charset="0"/>
                <a:ea typeface="Calibri" panose="020F0502020204030204" pitchFamily="34" charset="0"/>
                <a:cs typeface="Times New Roman" panose="02020603050405020304" pitchFamily="18" charset="0"/>
              </a:rPr>
              <a:t> Comprehensive Specialized Hospital, Northeast Ethiopia. PLOS ONE.</a:t>
            </a:r>
          </a:p>
          <a:p>
            <a:pPr marL="342900" indent="-342900">
              <a:buFont typeface="+mj-lt"/>
              <a:buAutoNum type="arabicPeriod"/>
            </a:pPr>
            <a:r>
              <a:rPr lang="en-US" sz="1600" dirty="0">
                <a:solidFill>
                  <a:schemeClr val="accent1">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accent1">
                    <a:lumMod val="75000"/>
                  </a:schemeClr>
                </a:solidFill>
                <a:latin typeface="Times New Roman" panose="02020603050405020304" pitchFamily="18" charset="0"/>
                <a:ea typeface="Calibri" panose="020F0502020204030204" pitchFamily="34" charset="0"/>
                <a:cs typeface="Times New Roman" panose="02020603050405020304" pitchFamily="18" charset="0"/>
              </a:rPr>
              <a:t>Periyasamy</a:t>
            </a:r>
            <a:r>
              <a:rPr lang="en-US" sz="1600" dirty="0">
                <a:solidFill>
                  <a:schemeClr val="accent1">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accent1">
                    <a:lumMod val="75000"/>
                  </a:schemeClr>
                </a:solidFill>
                <a:latin typeface="Times New Roman" panose="02020603050405020304" pitchFamily="18" charset="0"/>
                <a:ea typeface="Calibri" panose="020F0502020204030204" pitchFamily="34" charset="0"/>
                <a:cs typeface="Times New Roman" panose="02020603050405020304" pitchFamily="18" charset="0"/>
              </a:rPr>
              <a:t>Kuppusamy</a:t>
            </a:r>
            <a:r>
              <a:rPr lang="en-US" sz="1600" dirty="0">
                <a:solidFill>
                  <a:schemeClr val="accent1">
                    <a:lumMod val="75000"/>
                  </a:schemeClr>
                </a:solidFill>
                <a:latin typeface="Times New Roman" panose="02020603050405020304" pitchFamily="18" charset="0"/>
                <a:ea typeface="Calibri" panose="020F0502020204030204" pitchFamily="34" charset="0"/>
                <a:cs typeface="Times New Roman" panose="02020603050405020304" pitchFamily="18" charset="0"/>
              </a:rPr>
              <a:t>. (2023). High-risk pregnancy in India: Prevalence and contributing risk factors – a national survey-based analysis. Journal of Global Health.</a:t>
            </a:r>
          </a:p>
          <a:p>
            <a:pPr marL="342900" indent="-342900">
              <a:buFont typeface="+mj-lt"/>
              <a:buAutoNum type="arabicPeriod"/>
            </a:pPr>
            <a:r>
              <a:rPr lang="en-US" sz="1600" dirty="0" err="1">
                <a:solidFill>
                  <a:schemeClr val="accent1">
                    <a:lumMod val="75000"/>
                  </a:schemeClr>
                </a:solidFill>
                <a:latin typeface="Times New Roman" panose="02020603050405020304" pitchFamily="18" charset="0"/>
                <a:ea typeface="Calibri" panose="020F0502020204030204" pitchFamily="34" charset="0"/>
                <a:cs typeface="Times New Roman" panose="02020603050405020304" pitchFamily="18" charset="0"/>
              </a:rPr>
              <a:t>Tamirat</a:t>
            </a:r>
            <a:r>
              <a:rPr lang="en-US" sz="1600" dirty="0">
                <a:solidFill>
                  <a:schemeClr val="accent1">
                    <a:lumMod val="75000"/>
                  </a:schemeClr>
                </a:solidFill>
                <a:latin typeface="Times New Roman" panose="02020603050405020304" pitchFamily="18" charset="0"/>
                <a:ea typeface="Calibri" panose="020F0502020204030204" pitchFamily="34" charset="0"/>
                <a:cs typeface="Times New Roman" panose="02020603050405020304" pitchFamily="18" charset="0"/>
              </a:rPr>
              <a:t>, K. S. (2021). Determinants of adverse birth outcome in Sub-Saharan Africa: analysis of recent demographic and health surveys. BMC Public Health.</a:t>
            </a:r>
          </a:p>
          <a:p>
            <a:pPr marL="342900" indent="-342900">
              <a:buFont typeface="+mj-lt"/>
              <a:buAutoNum type="arabicPeriod"/>
            </a:pPr>
            <a:r>
              <a:rPr lang="en-US" sz="1600" dirty="0">
                <a:solidFill>
                  <a:schemeClr val="accent1">
                    <a:lumMod val="75000"/>
                  </a:schemeClr>
                </a:solidFill>
                <a:latin typeface="Times New Roman" panose="02020603050405020304" pitchFamily="18" charset="0"/>
                <a:ea typeface="Calibri" panose="020F0502020204030204" pitchFamily="34" charset="0"/>
                <a:cs typeface="Times New Roman" panose="02020603050405020304" pitchFamily="18" charset="0"/>
              </a:rPr>
              <a:t>WHO, U. U. (2023). VI. Trends in maternal mortality 2000 to 2020: estimates by WHO, UNICEF, UNFPA, World Bank Group and UNDESA/Population Division. WHO.</a:t>
            </a:r>
          </a:p>
          <a:p>
            <a:endParaRPr lang="en-US" sz="16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92437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838200" y="136525"/>
            <a:ext cx="10515600" cy="866365"/>
          </a:xfrm>
        </p:spPr>
        <p:txBody>
          <a:bodyPr/>
          <a:lstStyle/>
          <a:p>
            <a:pPr algn="ctr"/>
            <a:r>
              <a:rPr lang="en-IN" b="1" dirty="0"/>
              <a:t>Pictorial Journey (1/2)</a:t>
            </a:r>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8" name="Content Placeholder 7">
            <a:extLst>
              <a:ext uri="{FF2B5EF4-FFF2-40B4-BE49-F238E27FC236}">
                <a16:creationId xmlns:a16="http://schemas.microsoft.com/office/drawing/2014/main" id="{E7D0BF97-25E9-9004-E583-22F8AF031113}"/>
              </a:ext>
            </a:extLst>
          </p:cNvPr>
          <p:cNvPicPr>
            <a:picLocks noGrp="1" noChangeAspect="1"/>
          </p:cNvPicPr>
          <p:nvPr>
            <p:ph idx="1"/>
          </p:nvPr>
        </p:nvPicPr>
        <p:blipFill>
          <a:blip r:embed="rId2"/>
          <a:stretch>
            <a:fillRect/>
          </a:stretch>
        </p:blipFill>
        <p:spPr>
          <a:xfrm>
            <a:off x="159397" y="1281523"/>
            <a:ext cx="5634260" cy="5365083"/>
          </a:xfrm>
          <a:prstGeom prst="rect">
            <a:avLst/>
          </a:prstGeom>
        </p:spPr>
      </p:pic>
      <p:pic>
        <p:nvPicPr>
          <p:cNvPr id="10" name="Picture 9">
            <a:extLst>
              <a:ext uri="{FF2B5EF4-FFF2-40B4-BE49-F238E27FC236}">
                <a16:creationId xmlns:a16="http://schemas.microsoft.com/office/drawing/2014/main" id="{6F7E402F-C535-48B2-5494-E14B734179A7}"/>
              </a:ext>
            </a:extLst>
          </p:cNvPr>
          <p:cNvPicPr>
            <a:picLocks noChangeAspect="1"/>
          </p:cNvPicPr>
          <p:nvPr/>
        </p:nvPicPr>
        <p:blipFill>
          <a:blip r:embed="rId3"/>
          <a:stretch>
            <a:fillRect/>
          </a:stretch>
        </p:blipFill>
        <p:spPr>
          <a:xfrm>
            <a:off x="5904269" y="1140082"/>
            <a:ext cx="5634259" cy="2576512"/>
          </a:xfrm>
          <a:prstGeom prst="rect">
            <a:avLst/>
          </a:prstGeom>
        </p:spPr>
      </p:pic>
      <p:pic>
        <p:nvPicPr>
          <p:cNvPr id="12" name="Picture 11">
            <a:extLst>
              <a:ext uri="{FF2B5EF4-FFF2-40B4-BE49-F238E27FC236}">
                <a16:creationId xmlns:a16="http://schemas.microsoft.com/office/drawing/2014/main" id="{0AD3E079-0B46-E645-99A7-625CBBE8D9F7}"/>
              </a:ext>
            </a:extLst>
          </p:cNvPr>
          <p:cNvPicPr>
            <a:picLocks noChangeAspect="1"/>
          </p:cNvPicPr>
          <p:nvPr/>
        </p:nvPicPr>
        <p:blipFill>
          <a:blip r:embed="rId4"/>
          <a:stretch>
            <a:fillRect/>
          </a:stretch>
        </p:blipFill>
        <p:spPr>
          <a:xfrm>
            <a:off x="5904270" y="3827207"/>
            <a:ext cx="5820697" cy="2711705"/>
          </a:xfrm>
          <a:prstGeom prst="rect">
            <a:avLst/>
          </a:prstGeom>
        </p:spPr>
      </p:pic>
    </p:spTree>
    <p:extLst>
      <p:ext uri="{BB962C8B-B14F-4D97-AF65-F5344CB8AC3E}">
        <p14:creationId xmlns:p14="http://schemas.microsoft.com/office/powerpoint/2010/main" val="23339345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786579" y="236381"/>
            <a:ext cx="10515600" cy="804914"/>
          </a:xfrm>
        </p:spPr>
        <p:txBody>
          <a:bodyPr/>
          <a:lstStyle/>
          <a:p>
            <a:pPr algn="ctr"/>
            <a:r>
              <a:rPr lang="en-IN" b="1" dirty="0"/>
              <a:t>Pictorial Journey (2/2)</a:t>
            </a:r>
          </a:p>
        </p:txBody>
      </p:sp>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7" name="Content Placeholder 6">
            <a:extLst>
              <a:ext uri="{FF2B5EF4-FFF2-40B4-BE49-F238E27FC236}">
                <a16:creationId xmlns:a16="http://schemas.microsoft.com/office/drawing/2014/main" id="{29934441-3F89-B4DA-4DEA-E7D79E0773A4}"/>
              </a:ext>
            </a:extLst>
          </p:cNvPr>
          <p:cNvPicPr>
            <a:picLocks noGrp="1" noChangeAspect="1"/>
          </p:cNvPicPr>
          <p:nvPr>
            <p:ph idx="1"/>
          </p:nvPr>
        </p:nvPicPr>
        <p:blipFill>
          <a:blip r:embed="rId2"/>
          <a:stretch>
            <a:fillRect/>
          </a:stretch>
        </p:blipFill>
        <p:spPr>
          <a:xfrm>
            <a:off x="614883" y="1178947"/>
            <a:ext cx="4699821" cy="2596177"/>
          </a:xfrm>
          <a:prstGeom prst="rect">
            <a:avLst/>
          </a:prstGeom>
        </p:spPr>
      </p:pic>
      <p:pic>
        <p:nvPicPr>
          <p:cNvPr id="9" name="Picture 8">
            <a:extLst>
              <a:ext uri="{FF2B5EF4-FFF2-40B4-BE49-F238E27FC236}">
                <a16:creationId xmlns:a16="http://schemas.microsoft.com/office/drawing/2014/main" id="{828C6040-9C01-EE5B-D81A-37ED3F73F039}"/>
              </a:ext>
            </a:extLst>
          </p:cNvPr>
          <p:cNvPicPr>
            <a:picLocks noChangeAspect="1"/>
          </p:cNvPicPr>
          <p:nvPr/>
        </p:nvPicPr>
        <p:blipFill>
          <a:blip r:embed="rId3"/>
          <a:stretch>
            <a:fillRect/>
          </a:stretch>
        </p:blipFill>
        <p:spPr>
          <a:xfrm>
            <a:off x="6044379" y="1041295"/>
            <a:ext cx="4984955" cy="2733829"/>
          </a:xfrm>
          <a:prstGeom prst="rect">
            <a:avLst/>
          </a:prstGeom>
        </p:spPr>
      </p:pic>
      <p:pic>
        <p:nvPicPr>
          <p:cNvPr id="11" name="Picture 10">
            <a:extLst>
              <a:ext uri="{FF2B5EF4-FFF2-40B4-BE49-F238E27FC236}">
                <a16:creationId xmlns:a16="http://schemas.microsoft.com/office/drawing/2014/main" id="{19DE747B-D7B6-17BA-D918-709A19A55A73}"/>
              </a:ext>
            </a:extLst>
          </p:cNvPr>
          <p:cNvPicPr>
            <a:picLocks noChangeAspect="1"/>
          </p:cNvPicPr>
          <p:nvPr/>
        </p:nvPicPr>
        <p:blipFill>
          <a:blip r:embed="rId4"/>
          <a:stretch>
            <a:fillRect/>
          </a:stretch>
        </p:blipFill>
        <p:spPr>
          <a:xfrm>
            <a:off x="472315" y="3951700"/>
            <a:ext cx="4984955" cy="2669919"/>
          </a:xfrm>
          <a:prstGeom prst="rect">
            <a:avLst/>
          </a:prstGeom>
        </p:spPr>
      </p:pic>
      <p:pic>
        <p:nvPicPr>
          <p:cNvPr id="13" name="Picture 12">
            <a:extLst>
              <a:ext uri="{FF2B5EF4-FFF2-40B4-BE49-F238E27FC236}">
                <a16:creationId xmlns:a16="http://schemas.microsoft.com/office/drawing/2014/main" id="{CA6975DA-D5FD-A1BD-CC41-07D97467D8A7}"/>
              </a:ext>
            </a:extLst>
          </p:cNvPr>
          <p:cNvPicPr>
            <a:picLocks noChangeAspect="1"/>
          </p:cNvPicPr>
          <p:nvPr/>
        </p:nvPicPr>
        <p:blipFill>
          <a:blip r:embed="rId5"/>
          <a:stretch>
            <a:fillRect/>
          </a:stretch>
        </p:blipFill>
        <p:spPr>
          <a:xfrm>
            <a:off x="6044379" y="3862516"/>
            <a:ext cx="4864143" cy="2858959"/>
          </a:xfrm>
          <a:prstGeom prst="rect">
            <a:avLst/>
          </a:prstGeom>
        </p:spPr>
      </p:pic>
    </p:spTree>
    <p:extLst>
      <p:ext uri="{BB962C8B-B14F-4D97-AF65-F5344CB8AC3E}">
        <p14:creationId xmlns:p14="http://schemas.microsoft.com/office/powerpoint/2010/main" val="4112284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pic>
        <p:nvPicPr>
          <p:cNvPr id="7" name="Content Placeholder 6">
            <a:extLst>
              <a:ext uri="{FF2B5EF4-FFF2-40B4-BE49-F238E27FC236}">
                <a16:creationId xmlns:a16="http://schemas.microsoft.com/office/drawing/2014/main" id="{C82DA6AA-7BE9-46AD-EB11-6F21398EAC10}"/>
              </a:ext>
            </a:extLst>
          </p:cNvPr>
          <p:cNvPicPr>
            <a:picLocks noGrp="1" noChangeAspect="1"/>
          </p:cNvPicPr>
          <p:nvPr>
            <p:ph idx="1"/>
          </p:nvPr>
        </p:nvPicPr>
        <p:blipFill>
          <a:blip r:embed="rId2"/>
          <a:stretch>
            <a:fillRect/>
          </a:stretch>
        </p:blipFill>
        <p:spPr>
          <a:xfrm>
            <a:off x="3783281" y="1825625"/>
            <a:ext cx="4625438" cy="4351338"/>
          </a:xfrm>
          <a:prstGeom prst="rect">
            <a:avLst/>
          </a:prstGeom>
        </p:spPr>
      </p:pic>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dirty="0"/>
              <a:t>You are not allowed to add slides to this presentation</a:t>
            </a:r>
            <a:endParaRPr lang="en-IN" dirty="0"/>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Introduction (1/2)</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838200" y="1825624"/>
            <a:ext cx="10515600" cy="4530725"/>
          </a:xfrm>
        </p:spPr>
        <p:txBody>
          <a:bodyPr>
            <a:normAutofit fontScale="92500" lnSpcReduction="10000"/>
          </a:bodyPr>
          <a:lstStyle/>
          <a:p>
            <a:pPr>
              <a:lnSpc>
                <a:spcPct val="160000"/>
              </a:lnSpc>
            </a:pPr>
            <a:r>
              <a:rPr lang="en-US" sz="2400" dirty="0"/>
              <a:t>Maternal mortality persists as a significant global health challenge, with an estimated 223 deaths per 100,000 live births reported worldwide in 2020.</a:t>
            </a:r>
          </a:p>
          <a:p>
            <a:pPr>
              <a:lnSpc>
                <a:spcPct val="160000"/>
              </a:lnSpc>
            </a:pPr>
            <a:r>
              <a:rPr lang="en-US" sz="2400" dirty="0"/>
              <a:t>In India, the maternal mortality ratio (MMR) currently stands at 97 deaths per 100,000 live births.</a:t>
            </a:r>
          </a:p>
          <a:p>
            <a:pPr>
              <a:lnSpc>
                <a:spcPct val="160000"/>
              </a:lnSpc>
            </a:pPr>
            <a:r>
              <a:rPr lang="en-US" sz="2400" dirty="0"/>
              <a:t>Maternal complications during pregnancy contribute significantly to maternal mortality rates</a:t>
            </a:r>
          </a:p>
          <a:p>
            <a:pPr>
              <a:lnSpc>
                <a:spcPct val="160000"/>
              </a:lnSpc>
            </a:pPr>
            <a:r>
              <a:rPr lang="en-US" sz="2400" dirty="0"/>
              <a:t>According to available data, approximately 800 women lose their lives daily due to pregnancy-related complications. (as per WHO data 2020)</a:t>
            </a:r>
          </a:p>
          <a:p>
            <a:endParaRPr lang="en-IN" sz="2400"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4B008-7D5C-0585-5EEC-F3839D574988}"/>
              </a:ext>
            </a:extLst>
          </p:cNvPr>
          <p:cNvSpPr>
            <a:spLocks noGrp="1"/>
          </p:cNvSpPr>
          <p:nvPr>
            <p:ph type="title"/>
          </p:nvPr>
        </p:nvSpPr>
        <p:spPr>
          <a:xfrm>
            <a:off x="1143000" y="136525"/>
            <a:ext cx="10515600" cy="640224"/>
          </a:xfrm>
        </p:spPr>
        <p:txBody>
          <a:bodyPr>
            <a:normAutofit fontScale="90000"/>
          </a:bodyPr>
          <a:lstStyle/>
          <a:p>
            <a:pPr algn="ctr"/>
            <a:r>
              <a:rPr lang="en-IN" b="1" dirty="0"/>
              <a:t>Introduction (2/2)</a:t>
            </a:r>
            <a:endParaRPr lang="en-IN" dirty="0"/>
          </a:p>
        </p:txBody>
      </p:sp>
      <p:sp>
        <p:nvSpPr>
          <p:cNvPr id="3" name="Content Placeholder 2">
            <a:extLst>
              <a:ext uri="{FF2B5EF4-FFF2-40B4-BE49-F238E27FC236}">
                <a16:creationId xmlns:a16="http://schemas.microsoft.com/office/drawing/2014/main" id="{A8A531A0-6B14-5D18-F639-CD0A5AA2FC7B}"/>
              </a:ext>
            </a:extLst>
          </p:cNvPr>
          <p:cNvSpPr>
            <a:spLocks noGrp="1"/>
          </p:cNvSpPr>
          <p:nvPr>
            <p:ph idx="1"/>
          </p:nvPr>
        </p:nvSpPr>
        <p:spPr>
          <a:xfrm>
            <a:off x="444909" y="1533831"/>
            <a:ext cx="6516329" cy="5187643"/>
          </a:xfrm>
        </p:spPr>
        <p:txBody>
          <a:bodyPr>
            <a:normAutofit fontScale="85000" lnSpcReduction="10000"/>
          </a:bodyPr>
          <a:lstStyle/>
          <a:p>
            <a:pPr>
              <a:lnSpc>
                <a:spcPct val="150000"/>
              </a:lnSpc>
            </a:pPr>
            <a:r>
              <a:rPr lang="en-US" sz="2400" dirty="0"/>
              <a:t>Maternal complications refer to health problems that occur during pregnancy, childbirth, or the postpartum period. These complications can affect both the mother and the baby.</a:t>
            </a:r>
          </a:p>
          <a:p>
            <a:pPr>
              <a:lnSpc>
                <a:spcPct val="150000"/>
              </a:lnSpc>
            </a:pPr>
            <a:r>
              <a:rPr lang="en-US" sz="2400" dirty="0"/>
              <a:t>Among Indian women, the prevalence of high-risk pregnancies was reported at 49.4%.</a:t>
            </a:r>
          </a:p>
          <a:p>
            <a:pPr>
              <a:lnSpc>
                <a:spcPct val="150000"/>
              </a:lnSpc>
            </a:pPr>
            <a:r>
              <a:rPr lang="en-US" sz="2400" dirty="0"/>
              <a:t>Of these, 33% experienced a single high-risk factor, while 16.4% had multiple high-risk factors.</a:t>
            </a:r>
          </a:p>
          <a:p>
            <a:pPr>
              <a:lnSpc>
                <a:spcPct val="150000"/>
              </a:lnSpc>
            </a:pPr>
            <a:r>
              <a:rPr lang="en-US" sz="2400" dirty="0"/>
              <a:t>Pregnant women from Bihar notably displayed a higher prevalence, with 57% experiencing one or more high-risk factors.</a:t>
            </a:r>
          </a:p>
          <a:p>
            <a:pPr marL="0" indent="0">
              <a:lnSpc>
                <a:spcPct val="150000"/>
              </a:lnSpc>
              <a:buNone/>
            </a:pPr>
            <a:endParaRPr lang="en-US" sz="2400" dirty="0"/>
          </a:p>
          <a:p>
            <a:pPr>
              <a:lnSpc>
                <a:spcPct val="150000"/>
              </a:lnSpc>
            </a:pPr>
            <a:endParaRPr lang="en-US" sz="2400" dirty="0"/>
          </a:p>
          <a:p>
            <a:pPr>
              <a:lnSpc>
                <a:spcPct val="150000"/>
              </a:lnSpc>
            </a:pPr>
            <a:endParaRPr lang="en-IN" sz="2400" dirty="0"/>
          </a:p>
        </p:txBody>
      </p:sp>
      <p:sp>
        <p:nvSpPr>
          <p:cNvPr id="5" name="Slide Number Placeholder 4">
            <a:extLst>
              <a:ext uri="{FF2B5EF4-FFF2-40B4-BE49-F238E27FC236}">
                <a16:creationId xmlns:a16="http://schemas.microsoft.com/office/drawing/2014/main" id="{DEAF97CD-AED0-5733-9A1A-C6C96CF41264}"/>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53A12124-0DBE-9B0C-3ED7-E52C9F50EA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7" name="Rectangle 6">
            <a:extLst>
              <a:ext uri="{FF2B5EF4-FFF2-40B4-BE49-F238E27FC236}">
                <a16:creationId xmlns:a16="http://schemas.microsoft.com/office/drawing/2014/main" id="{AEBE927F-89DA-34CD-F96F-D5E6CEB29C47}"/>
              </a:ext>
            </a:extLst>
          </p:cNvPr>
          <p:cNvSpPr/>
          <p:nvPr/>
        </p:nvSpPr>
        <p:spPr>
          <a:xfrm>
            <a:off x="7049729" y="776748"/>
            <a:ext cx="4807975" cy="5944725"/>
          </a:xfrm>
          <a:prstGeom prst="rect">
            <a:avLst/>
          </a:prstGeom>
          <a:effectLst>
            <a:outerShdw blurRad="50800" dist="38100" algn="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lang="en-US" sz="2000" b="1" dirty="0"/>
              <a:t>High-Risk Pregnancy/Maternal complications during pregnancy include:</a:t>
            </a:r>
          </a:p>
          <a:p>
            <a:pPr algn="ctr"/>
            <a:endParaRPr lang="en-US" sz="2000" b="1" dirty="0"/>
          </a:p>
          <a:p>
            <a:pPr marL="342900" indent="-342900" algn="just">
              <a:buAutoNum type="arabicPeriod"/>
            </a:pPr>
            <a:r>
              <a:rPr lang="en-US" dirty="0"/>
              <a:t>Age &lt;18 years &amp; &gt;35 years</a:t>
            </a:r>
          </a:p>
          <a:p>
            <a:pPr marL="342900" indent="-342900" algn="just">
              <a:buAutoNum type="arabicPeriod"/>
            </a:pPr>
            <a:r>
              <a:rPr lang="en-US" dirty="0"/>
              <a:t>Height (&lt;145cm)</a:t>
            </a:r>
          </a:p>
          <a:p>
            <a:pPr marL="342900" indent="-342900" algn="just">
              <a:buAutoNum type="arabicPeriod"/>
            </a:pPr>
            <a:r>
              <a:rPr lang="en-US" dirty="0"/>
              <a:t>Severe Anemia (&lt;7 gm/dl)</a:t>
            </a:r>
          </a:p>
          <a:p>
            <a:pPr marL="342900" indent="-342900" algn="just">
              <a:buAutoNum type="arabicPeriod"/>
            </a:pPr>
            <a:r>
              <a:rPr lang="en-US" dirty="0"/>
              <a:t>Gestational diabetes, </a:t>
            </a:r>
          </a:p>
          <a:p>
            <a:pPr marL="342900" indent="-342900" algn="just">
              <a:buAutoNum type="arabicPeriod"/>
            </a:pPr>
            <a:r>
              <a:rPr lang="en-US" dirty="0"/>
              <a:t>Preeclampsia/ Eclampsia</a:t>
            </a:r>
          </a:p>
          <a:p>
            <a:pPr marL="342900" indent="-342900" algn="just">
              <a:buAutoNum type="arabicPeriod"/>
            </a:pPr>
            <a:r>
              <a:rPr lang="en-US" dirty="0"/>
              <a:t>Gestational hypertension,</a:t>
            </a:r>
          </a:p>
          <a:p>
            <a:pPr marL="342900" indent="-342900" algn="just">
              <a:buAutoNum type="arabicPeriod"/>
            </a:pPr>
            <a:r>
              <a:rPr lang="en-US" dirty="0"/>
              <a:t> Antepartum hemorrhage (APH)</a:t>
            </a:r>
          </a:p>
          <a:p>
            <a:pPr marL="342900" indent="-342900" algn="just">
              <a:buAutoNum type="arabicPeriod"/>
            </a:pPr>
            <a:r>
              <a:rPr lang="en-US" dirty="0"/>
              <a:t>Grand multipara</a:t>
            </a:r>
          </a:p>
          <a:p>
            <a:pPr marL="342900" indent="-342900" algn="just">
              <a:buAutoNum type="arabicPeriod"/>
            </a:pPr>
            <a:r>
              <a:rPr lang="en-US" dirty="0"/>
              <a:t>Multiple pregnancy</a:t>
            </a:r>
          </a:p>
          <a:p>
            <a:pPr marL="342900" indent="-342900" algn="just">
              <a:buAutoNum type="arabicPeriod"/>
            </a:pPr>
            <a:r>
              <a:rPr lang="en-US" dirty="0"/>
              <a:t>Mal presentation</a:t>
            </a:r>
          </a:p>
          <a:p>
            <a:pPr marL="342900" indent="-342900" algn="just">
              <a:buAutoNum type="arabicPeriod"/>
            </a:pPr>
            <a:r>
              <a:rPr lang="en-US" dirty="0"/>
              <a:t>Previous Lscs</a:t>
            </a:r>
          </a:p>
          <a:p>
            <a:pPr marL="342900" indent="-342900" algn="just">
              <a:buAutoNum type="arabicPeriod"/>
            </a:pPr>
            <a:r>
              <a:rPr lang="en-US" dirty="0"/>
              <a:t>Rh-negative women with Rh positive husband</a:t>
            </a:r>
          </a:p>
          <a:p>
            <a:pPr marL="342900" indent="-342900" algn="just">
              <a:buAutoNum type="arabicPeriod"/>
            </a:pPr>
            <a:r>
              <a:rPr lang="en-US" dirty="0"/>
              <a:t>Infection</a:t>
            </a:r>
          </a:p>
          <a:p>
            <a:pPr marL="342900" indent="-342900" algn="just">
              <a:buAutoNum type="arabicPeriod"/>
            </a:pPr>
            <a:r>
              <a:rPr lang="en-US" dirty="0"/>
              <a:t>Premature rapture of membrane</a:t>
            </a:r>
          </a:p>
          <a:p>
            <a:pPr marL="342900" indent="-342900" algn="just">
              <a:buAutoNum type="arabicPeriod"/>
            </a:pPr>
            <a:r>
              <a:rPr lang="en-US" dirty="0"/>
              <a:t>obstructed labor, </a:t>
            </a:r>
          </a:p>
          <a:p>
            <a:pPr marL="342900" indent="-342900" algn="just">
              <a:buAutoNum type="arabicPeriod"/>
            </a:pPr>
            <a:r>
              <a:rPr lang="en-US" dirty="0"/>
              <a:t>Prematurity, </a:t>
            </a:r>
          </a:p>
          <a:p>
            <a:pPr marL="342900" indent="-342900" algn="just">
              <a:buAutoNum type="arabicPeriod"/>
            </a:pPr>
            <a:r>
              <a:rPr lang="en-US" dirty="0"/>
              <a:t>Uterine rupture</a:t>
            </a:r>
          </a:p>
          <a:p>
            <a:pPr marL="342900" indent="-342900" algn="just">
              <a:buAutoNum type="arabicPeriod"/>
            </a:pPr>
            <a:r>
              <a:rPr lang="en-US" dirty="0"/>
              <a:t>Placenta previa</a:t>
            </a:r>
            <a:endParaRPr lang="en-IN" dirty="0"/>
          </a:p>
        </p:txBody>
      </p:sp>
    </p:spTree>
    <p:extLst>
      <p:ext uri="{BB962C8B-B14F-4D97-AF65-F5344CB8AC3E}">
        <p14:creationId xmlns:p14="http://schemas.microsoft.com/office/powerpoint/2010/main" val="6139848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dirty="0"/>
              <a:t>Objectives of Your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p:txBody>
          <a:bodyPr>
            <a:normAutofit fontScale="92500" lnSpcReduction="10000"/>
          </a:bodyPr>
          <a:lstStyle/>
          <a:p>
            <a:pPr>
              <a:lnSpc>
                <a:spcPct val="150000"/>
              </a:lnSpc>
            </a:pPr>
            <a:r>
              <a:rPr lang="en-US" b="1" dirty="0">
                <a:effectLst/>
                <a:latin typeface="Times New Roman" panose="02020603050405020304" pitchFamily="18" charset="0"/>
                <a:ea typeface="Times New Roman" panose="02020603050405020304" pitchFamily="18" charset="0"/>
                <a:cs typeface="Times New Roman" panose="02020603050405020304" pitchFamily="18" charset="0"/>
              </a:rPr>
              <a:t>Generalized Objective: </a:t>
            </a:r>
            <a:endParaRPr lang="en-IN" b="1"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nSpc>
                <a:spcPct val="150000"/>
              </a:lnSpc>
              <a:buNone/>
            </a:pPr>
            <a:r>
              <a:rPr lang="en-IN"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The study sought to assess the effect of maternal complications during pregnancy on maternal and fetal outcomes among individuals aged 15 to 49 years in Purnia, Bihar.</a:t>
            </a:r>
          </a:p>
          <a:p>
            <a:pPr>
              <a:lnSpc>
                <a:spcPct val="150000"/>
              </a:lnSpc>
            </a:pPr>
            <a:r>
              <a:rPr lang="en-IN" sz="20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b="1" dirty="0">
                <a:effectLst/>
                <a:latin typeface="Times New Roman" panose="02020603050405020304" pitchFamily="18" charset="0"/>
                <a:ea typeface="Times New Roman" panose="02020603050405020304" pitchFamily="18" charset="0"/>
                <a:cs typeface="Times New Roman" panose="02020603050405020304" pitchFamily="18" charset="0"/>
              </a:rPr>
              <a:t>Specific Objectives:</a:t>
            </a:r>
          </a:p>
          <a:p>
            <a:pPr marL="342900" lvl="0" indent="-342900" algn="just">
              <a:lnSpc>
                <a:spcPct val="150000"/>
              </a:lnSpc>
              <a:spcAft>
                <a:spcPts val="600"/>
              </a:spcAft>
              <a:buFont typeface="+mj-lt"/>
              <a:buAutoNum type="arabicPeriod"/>
              <a:tabLst>
                <a:tab pos="457200" algn="l"/>
              </a:tabLs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To assess the prevalence of various maternal complications during pregnancy.</a:t>
            </a:r>
          </a:p>
          <a:p>
            <a:pPr marL="342900" lvl="0" indent="-342900" algn="just">
              <a:lnSpc>
                <a:spcPct val="150000"/>
              </a:lnSpc>
              <a:spcAft>
                <a:spcPts val="600"/>
              </a:spcAft>
              <a:buFont typeface="+mj-lt"/>
              <a:buAutoNum type="arabicPeriod"/>
              <a:tabLst>
                <a:tab pos="457200" algn="l"/>
              </a:tabLs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To identify potential risk factors associated with maternal complications during pregnancy.</a:t>
            </a:r>
          </a:p>
          <a:p>
            <a:endParaRPr lang="en-IN" sz="2400"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966019" y="207810"/>
            <a:ext cx="10515600" cy="745920"/>
          </a:xfrm>
        </p:spPr>
        <p:txBody>
          <a:bodyPr/>
          <a:lstStyle/>
          <a:p>
            <a:pPr algn="ctr"/>
            <a:r>
              <a:rPr lang="en-IN" b="1" dirty="0"/>
              <a:t>Methodology (1/2)</a:t>
            </a:r>
            <a:endParaRPr lang="en-IN"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7" name="Rectangle 6">
            <a:extLst>
              <a:ext uri="{FF2B5EF4-FFF2-40B4-BE49-F238E27FC236}">
                <a16:creationId xmlns:a16="http://schemas.microsoft.com/office/drawing/2014/main" id="{C9318EBB-30C6-C7DA-1785-5EF9F82A7E70}"/>
              </a:ext>
            </a:extLst>
          </p:cNvPr>
          <p:cNvSpPr/>
          <p:nvPr/>
        </p:nvSpPr>
        <p:spPr>
          <a:xfrm>
            <a:off x="255638" y="1621427"/>
            <a:ext cx="3924299" cy="4804185"/>
          </a:xfrm>
          <a:prstGeom prst="rect">
            <a:avLst/>
          </a:prstGeom>
          <a:effectLst>
            <a:outerShdw blurRad="50800" dist="38100" algn="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marL="285750" indent="-285750">
              <a:buFont typeface="Wingdings" panose="05000000000000000000" pitchFamily="2" charset="2"/>
              <a:buChar char="q"/>
            </a:pPr>
            <a:r>
              <a:rPr lang="en-IN" b="1" dirty="0">
                <a:latin typeface="Times New Roman" panose="02020603050405020304" pitchFamily="18" charset="0"/>
                <a:ea typeface="Calibri" panose="020F0502020204030204" pitchFamily="34" charset="0"/>
                <a:cs typeface="Times New Roman" panose="02020603050405020304" pitchFamily="18" charset="0"/>
              </a:rPr>
              <a:t>Study Design</a:t>
            </a:r>
          </a:p>
          <a:p>
            <a:pPr marL="0" indent="0">
              <a:lnSpc>
                <a:spcPct val="110000"/>
              </a:lnSpc>
              <a:buNone/>
            </a:pPr>
            <a:r>
              <a:rPr lang="en-IN" sz="1600" dirty="0">
                <a:latin typeface="Times New Roman" panose="02020603050405020304" pitchFamily="18" charset="0"/>
                <a:ea typeface="Calibri" panose="020F0502020204030204" pitchFamily="34" charset="0"/>
                <a:cs typeface="Times New Roman" panose="02020603050405020304" pitchFamily="18" charset="0"/>
              </a:rPr>
              <a:t>   </a:t>
            </a:r>
            <a:r>
              <a:rPr lang="en-US" sz="1800" dirty="0">
                <a:effectLst/>
                <a:ea typeface="Calibri" panose="020F0502020204030204" pitchFamily="34" charset="0"/>
                <a:cs typeface="Times New Roman" panose="02020603050405020304" pitchFamily="18" charset="0"/>
              </a:rPr>
              <a:t>A cross-sectional study was conducted among deliveries at GMCH Hospital, spanning from February,24 to May,24</a:t>
            </a:r>
          </a:p>
          <a:p>
            <a:pPr marL="0" indent="0">
              <a:lnSpc>
                <a:spcPct val="110000"/>
              </a:lnSpc>
              <a:buNone/>
            </a:pPr>
            <a:endParaRPr lang="en-US" dirty="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q"/>
            </a:pPr>
            <a:r>
              <a:rPr lang="en-US" b="1" dirty="0">
                <a:effectLst/>
                <a:latin typeface="Times New Roman" panose="02020603050405020304" pitchFamily="18" charset="0"/>
                <a:ea typeface="Calibri" panose="020F0502020204030204" pitchFamily="34" charset="0"/>
                <a:cs typeface="Times New Roman" panose="02020603050405020304" pitchFamily="18" charset="0"/>
              </a:rPr>
              <a:t>Study Area</a:t>
            </a:r>
          </a:p>
          <a:p>
            <a:pPr marL="0" indent="0">
              <a:buNone/>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a:effectLst/>
                <a:latin typeface="Times New Roman" panose="02020603050405020304" pitchFamily="18" charset="0"/>
                <a:ea typeface="Calibri" panose="020F0502020204030204" pitchFamily="34" charset="0"/>
                <a:cs typeface="Times New Roman" panose="02020603050405020304" pitchFamily="18" charset="0"/>
              </a:rPr>
              <a:t>Medical College in Purnea, Bihar</a:t>
            </a:r>
          </a:p>
          <a:p>
            <a:pPr marL="0" indent="0">
              <a:buNone/>
            </a:pP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q"/>
            </a:pPr>
            <a:r>
              <a:rPr lang="en-US" b="1" dirty="0">
                <a:effectLst/>
                <a:latin typeface="Times New Roman" panose="02020603050405020304" pitchFamily="18" charset="0"/>
                <a:ea typeface="Calibri" panose="020F0502020204030204" pitchFamily="34" charset="0"/>
                <a:cs typeface="Times New Roman" panose="02020603050405020304" pitchFamily="18" charset="0"/>
              </a:rPr>
              <a:t>Study Population</a:t>
            </a:r>
          </a:p>
          <a:p>
            <a:pPr marL="0" indent="0">
              <a:lnSpc>
                <a:spcPct val="120000"/>
              </a:lnSpc>
              <a:buNone/>
            </a:pPr>
            <a:r>
              <a:rPr lang="en-US" b="0" i="0" dirty="0">
                <a:solidFill>
                  <a:srgbClr val="0D0D0D"/>
                </a:solidFill>
                <a:effectLst/>
                <a:latin typeface="Söhne"/>
              </a:rPr>
              <a:t>Pregnant women who were identified as high-risk pregnancies/complications during pregnancy at Sadar Hospital</a:t>
            </a:r>
            <a:r>
              <a:rPr lang="en-US" b="0" i="0" dirty="0">
                <a:solidFill>
                  <a:srgbClr val="0D0D0D"/>
                </a:solidFill>
                <a:latin typeface="Söhne"/>
                <a:ea typeface="Calibri" panose="020F0502020204030204" pitchFamily="34" charset="0"/>
                <a:cs typeface="Times New Roman" panose="02020603050405020304" pitchFamily="18" charset="0"/>
              </a:rPr>
              <a:t>.</a:t>
            </a:r>
            <a:endParaRPr lang="en-US"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7">
            <a:extLst>
              <a:ext uri="{FF2B5EF4-FFF2-40B4-BE49-F238E27FC236}">
                <a16:creationId xmlns:a16="http://schemas.microsoft.com/office/drawing/2014/main" id="{7AF88C72-14F8-04F6-CD87-6359EDE33AF9}"/>
              </a:ext>
            </a:extLst>
          </p:cNvPr>
          <p:cNvSpPr/>
          <p:nvPr/>
        </p:nvSpPr>
        <p:spPr>
          <a:xfrm>
            <a:off x="4254915" y="1866338"/>
            <a:ext cx="3716594" cy="1908354"/>
          </a:xfrm>
          <a:prstGeom prst="rect">
            <a:avLst/>
          </a:prstGeom>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lang="en-US" b="1" dirty="0"/>
              <a:t>Inclusion criteria</a:t>
            </a:r>
          </a:p>
          <a:p>
            <a:pPr marL="285750" indent="-285750">
              <a:buFont typeface="Arial" panose="020B0604020202020204" pitchFamily="34" charset="0"/>
              <a:buChar char="•"/>
            </a:pPr>
            <a:r>
              <a:rPr lang="en-US" dirty="0"/>
              <a:t>Pregnant women who had at least one complication during their antepartum period.</a:t>
            </a:r>
          </a:p>
          <a:p>
            <a:pPr marL="285750" indent="-285750">
              <a:buFont typeface="Arial" panose="020B0604020202020204" pitchFamily="34" charset="0"/>
              <a:buChar char="•"/>
            </a:pPr>
            <a:r>
              <a:rPr lang="en-US" dirty="0"/>
              <a:t>Pregnant women aged between 15-49 years.</a:t>
            </a:r>
          </a:p>
          <a:p>
            <a:endParaRPr lang="en-IN" dirty="0"/>
          </a:p>
        </p:txBody>
      </p:sp>
      <p:sp>
        <p:nvSpPr>
          <p:cNvPr id="9" name="Rectangle 8">
            <a:extLst>
              <a:ext uri="{FF2B5EF4-FFF2-40B4-BE49-F238E27FC236}">
                <a16:creationId xmlns:a16="http://schemas.microsoft.com/office/drawing/2014/main" id="{807CE3E5-0EDA-52C8-3335-6F9459C2B23D}"/>
              </a:ext>
            </a:extLst>
          </p:cNvPr>
          <p:cNvSpPr/>
          <p:nvPr/>
        </p:nvSpPr>
        <p:spPr>
          <a:xfrm>
            <a:off x="8127599" y="1621426"/>
            <a:ext cx="3808763" cy="4804186"/>
          </a:xfrm>
          <a:prstGeom prst="rect">
            <a:avLst/>
          </a:prstGeom>
          <a:effectLst>
            <a:outerShdw blurRad="50800" dist="38100" algn="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lang="en-IN" b="1" dirty="0">
                <a:latin typeface="Times New Roman" panose="02020603050405020304" pitchFamily="18" charset="0"/>
                <a:ea typeface="Calibri" panose="020F0502020204030204" pitchFamily="34" charset="0"/>
                <a:cs typeface="Times New Roman" panose="02020603050405020304" pitchFamily="18" charset="0"/>
              </a:rPr>
              <a:t>S</a:t>
            </a:r>
            <a:r>
              <a:rPr lang="en-IN" b="1" dirty="0">
                <a:effectLst/>
                <a:latin typeface="Times New Roman" panose="02020603050405020304" pitchFamily="18" charset="0"/>
                <a:ea typeface="Calibri" panose="020F0502020204030204" pitchFamily="34" charset="0"/>
                <a:cs typeface="Times New Roman" panose="02020603050405020304" pitchFamily="18" charset="0"/>
              </a:rPr>
              <a:t>ample size and sampling: </a:t>
            </a:r>
          </a:p>
          <a:p>
            <a:pPr algn="ctr"/>
            <a:endParaRPr lang="en-IN" sz="1600" b="1" dirty="0">
              <a:solidFill>
                <a:srgbClr val="1F2024"/>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r>
              <a:rPr lang="en-IN" sz="1600" b="1" dirty="0">
                <a:solidFill>
                  <a:srgbClr val="1F2024"/>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N" b="1" dirty="0">
                <a:solidFill>
                  <a:srgbClr val="1F2024"/>
                </a:solidFill>
                <a:effectLst/>
                <a:latin typeface="Times New Roman" panose="02020603050405020304" pitchFamily="18" charset="0"/>
                <a:ea typeface="Calibri" panose="020F0502020204030204" pitchFamily="34" charset="0"/>
                <a:cs typeface="Times New Roman" panose="02020603050405020304" pitchFamily="18" charset="0"/>
              </a:rPr>
              <a:t>n = Z</a:t>
            </a:r>
            <a:r>
              <a:rPr lang="en-IN" b="1" baseline="30000" dirty="0">
                <a:solidFill>
                  <a:srgbClr val="1F2024"/>
                </a:solidFill>
                <a:effectLst/>
                <a:latin typeface="Times New Roman" panose="02020603050405020304" pitchFamily="18" charset="0"/>
                <a:ea typeface="Calibri" panose="020F0502020204030204" pitchFamily="34" charset="0"/>
                <a:cs typeface="Times New Roman" panose="02020603050405020304" pitchFamily="18" charset="0"/>
              </a:rPr>
              <a:t>2 </a:t>
            </a:r>
            <a:r>
              <a:rPr lang="en-IN" b="1" dirty="0">
                <a:solidFill>
                  <a:srgbClr val="1F2024"/>
                </a:solidFill>
                <a:effectLst/>
                <a:latin typeface="Times New Roman" panose="02020603050405020304" pitchFamily="18" charset="0"/>
                <a:ea typeface="Calibri" panose="020F0502020204030204" pitchFamily="34" charset="0"/>
                <a:cs typeface="Times New Roman" panose="02020603050405020304" pitchFamily="18" charset="0"/>
              </a:rPr>
              <a:t>p (1 – p) / e</a:t>
            </a:r>
            <a:r>
              <a:rPr lang="en-IN" b="1" baseline="30000" dirty="0">
                <a:solidFill>
                  <a:srgbClr val="1F2024"/>
                </a:solidFill>
                <a:effectLst/>
                <a:latin typeface="Times New Roman" panose="02020603050405020304" pitchFamily="18" charset="0"/>
                <a:ea typeface="Calibri" panose="020F0502020204030204" pitchFamily="34" charset="0"/>
                <a:cs typeface="Times New Roman" panose="02020603050405020304" pitchFamily="18" charset="0"/>
              </a:rPr>
              <a:t>2</a:t>
            </a:r>
          </a:p>
          <a:p>
            <a:pPr algn="ctr"/>
            <a:endParaRPr lang="en-IN" b="1" baseline="30000" dirty="0">
              <a:solidFill>
                <a:srgbClr val="1F2024"/>
              </a:solidFill>
              <a:latin typeface="Times New Roman" panose="02020603050405020304" pitchFamily="18" charset="0"/>
              <a:ea typeface="Calibri" panose="020F0502020204030204" pitchFamily="34" charset="0"/>
              <a:cs typeface="Times New Roman" panose="02020603050405020304" pitchFamily="18" charset="0"/>
            </a:endParaRPr>
          </a:p>
          <a:p>
            <a:endParaRPr lang="en-IN"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US" dirty="0">
                <a:effectLst/>
                <a:latin typeface="Times New Roman" panose="02020603050405020304" pitchFamily="18" charset="0"/>
                <a:ea typeface="Calibri" panose="020F0502020204030204" pitchFamily="34" charset="0"/>
                <a:cs typeface="Times New Roman" panose="02020603050405020304" pitchFamily="18" charset="0"/>
              </a:rPr>
              <a:t>Where ‘z’ is the confidence interval of 95% (z score- 1.96), ‘p’ is the prevalence of the proportion population from the previous study (</a:t>
            </a:r>
            <a:r>
              <a:rPr lang="en-US" dirty="0">
                <a:latin typeface="Times New Roman" panose="02020603050405020304" pitchFamily="18" charset="0"/>
                <a:ea typeface="Calibri" panose="020F0502020204030204" pitchFamily="34" charset="0"/>
                <a:cs typeface="Times New Roman" panose="02020603050405020304" pitchFamily="18" charset="0"/>
              </a:rPr>
              <a:t>57</a:t>
            </a:r>
            <a:r>
              <a:rPr lang="en-US" dirty="0">
                <a:effectLst/>
                <a:latin typeface="Times New Roman" panose="02020603050405020304" pitchFamily="18" charset="0"/>
                <a:ea typeface="Calibri" panose="020F0502020204030204" pitchFamily="34" charset="0"/>
                <a:cs typeface="Times New Roman" panose="02020603050405020304" pitchFamily="18" charset="0"/>
              </a:rPr>
              <a:t>%), and ‘e’ is the margin of error of 5%.</a:t>
            </a:r>
          </a:p>
          <a:p>
            <a:r>
              <a:rPr lang="en-US" b="1" dirty="0">
                <a:effectLst/>
                <a:latin typeface="Times New Roman" panose="02020603050405020304" pitchFamily="18" charset="0"/>
                <a:ea typeface="Calibri" panose="020F0502020204030204" pitchFamily="34" charset="0"/>
                <a:cs typeface="Times New Roman" panose="02020603050405020304" pitchFamily="18" charset="0"/>
              </a:rPr>
              <a:t>The sample size of this study is </a:t>
            </a:r>
            <a:r>
              <a:rPr lang="en-US" b="1" dirty="0">
                <a:latin typeface="Times New Roman" panose="02020603050405020304" pitchFamily="18" charset="0"/>
                <a:ea typeface="Calibri" panose="020F0502020204030204" pitchFamily="34" charset="0"/>
                <a:cs typeface="Times New Roman" panose="02020603050405020304" pitchFamily="18" charset="0"/>
              </a:rPr>
              <a:t>377</a:t>
            </a:r>
          </a:p>
          <a:p>
            <a:r>
              <a:rPr lang="en-US" b="1" dirty="0">
                <a:latin typeface="Times New Roman" panose="02020603050405020304" pitchFamily="18" charset="0"/>
                <a:ea typeface="Calibri" panose="020F0502020204030204" pitchFamily="34" charset="0"/>
                <a:cs typeface="Times New Roman" panose="02020603050405020304" pitchFamily="18" charset="0"/>
              </a:rPr>
              <a:t>Finally, for operation ease sample size was 420.</a:t>
            </a:r>
          </a:p>
          <a:p>
            <a:pPr algn="ctr"/>
            <a:endParaRPr lang="en-IN" dirty="0"/>
          </a:p>
        </p:txBody>
      </p:sp>
      <p:sp>
        <p:nvSpPr>
          <p:cNvPr id="11" name="Rectangle 10">
            <a:extLst>
              <a:ext uri="{FF2B5EF4-FFF2-40B4-BE49-F238E27FC236}">
                <a16:creationId xmlns:a16="http://schemas.microsoft.com/office/drawing/2014/main" id="{DF601B46-BFD5-6F34-B9EC-0021C86D668C}"/>
              </a:ext>
            </a:extLst>
          </p:cNvPr>
          <p:cNvSpPr/>
          <p:nvPr/>
        </p:nvSpPr>
        <p:spPr>
          <a:xfrm>
            <a:off x="4295471" y="4345859"/>
            <a:ext cx="3676038" cy="1908354"/>
          </a:xfrm>
          <a:prstGeom prst="rect">
            <a:avLst/>
          </a:prstGeom>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lang="en-US" b="1" dirty="0"/>
              <a:t>Exclusion criteria</a:t>
            </a:r>
          </a:p>
          <a:p>
            <a:pPr algn="ctr"/>
            <a:r>
              <a:rPr lang="en-US" dirty="0"/>
              <a:t>Pregnant women aged between 15-49 years who have not had any complications during their antepartum period. </a:t>
            </a:r>
            <a:endParaRPr lang="en-IN" dirty="0"/>
          </a:p>
        </p:txBody>
      </p:sp>
    </p:spTree>
    <p:extLst>
      <p:ext uri="{BB962C8B-B14F-4D97-AF65-F5344CB8AC3E}">
        <p14:creationId xmlns:p14="http://schemas.microsoft.com/office/powerpoint/2010/main" val="1206244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80FF6F4-D484-CA57-FD13-0C4D938D7F95}"/>
              </a:ext>
            </a:extLst>
          </p:cNvPr>
          <p:cNvSpPr>
            <a:spLocks noGrp="1"/>
          </p:cNvSpPr>
          <p:nvPr>
            <p:ph type="sldNum" sz="quarter" idx="12"/>
          </p:nvPr>
        </p:nvSpPr>
        <p:spPr/>
        <p:txBody>
          <a:bodyPr/>
          <a:lstStyle/>
          <a:p>
            <a:fld id="{26AD20E6-394B-4DF0-96A5-9647FF39C943}" type="slidenum">
              <a:rPr lang="en-IN" smtClean="0"/>
              <a:t>7</a:t>
            </a:fld>
            <a:endParaRPr lang="en-IN" dirty="0"/>
          </a:p>
        </p:txBody>
      </p:sp>
      <p:pic>
        <p:nvPicPr>
          <p:cNvPr id="6" name="Picture 5">
            <a:extLst>
              <a:ext uri="{FF2B5EF4-FFF2-40B4-BE49-F238E27FC236}">
                <a16:creationId xmlns:a16="http://schemas.microsoft.com/office/drawing/2014/main" id="{A84B6532-630A-61C8-F474-EBD684ACE1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7" name="Title 1">
            <a:extLst>
              <a:ext uri="{FF2B5EF4-FFF2-40B4-BE49-F238E27FC236}">
                <a16:creationId xmlns:a16="http://schemas.microsoft.com/office/drawing/2014/main" id="{94F7DE5F-C240-9622-3780-8A943BD181F2}"/>
              </a:ext>
            </a:extLst>
          </p:cNvPr>
          <p:cNvSpPr>
            <a:spLocks noGrp="1"/>
          </p:cNvSpPr>
          <p:nvPr>
            <p:ph type="title"/>
          </p:nvPr>
        </p:nvSpPr>
        <p:spPr>
          <a:xfrm>
            <a:off x="1064341" y="160347"/>
            <a:ext cx="10515600" cy="814746"/>
          </a:xfrm>
        </p:spPr>
        <p:txBody>
          <a:bodyPr/>
          <a:lstStyle/>
          <a:p>
            <a:pPr algn="ctr"/>
            <a:r>
              <a:rPr lang="en-IN" b="1" dirty="0"/>
              <a:t>Methodology (2/2)</a:t>
            </a:r>
          </a:p>
        </p:txBody>
      </p:sp>
      <p:sp>
        <p:nvSpPr>
          <p:cNvPr id="8" name="Rectangle 7">
            <a:extLst>
              <a:ext uri="{FF2B5EF4-FFF2-40B4-BE49-F238E27FC236}">
                <a16:creationId xmlns:a16="http://schemas.microsoft.com/office/drawing/2014/main" id="{3DC70B00-1834-3615-FD26-5DA28226F622}"/>
              </a:ext>
            </a:extLst>
          </p:cNvPr>
          <p:cNvSpPr/>
          <p:nvPr/>
        </p:nvSpPr>
        <p:spPr>
          <a:xfrm>
            <a:off x="412955" y="1429307"/>
            <a:ext cx="5270089" cy="5292168"/>
          </a:xfrm>
          <a:prstGeom prst="rect">
            <a:avLst/>
          </a:prstGeom>
          <a:effectLst>
            <a:outerShdw blurRad="50800" dist="38100" algn="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r>
              <a:rPr lang="en-US" sz="2400" b="1" dirty="0"/>
              <a:t>Sampling strategy</a:t>
            </a:r>
            <a:endParaRPr lang="en-IN" sz="2000" dirty="0"/>
          </a:p>
          <a:p>
            <a:pPr marL="285750" indent="-285750" algn="just">
              <a:lnSpc>
                <a:spcPct val="150000"/>
              </a:lnSpc>
              <a:buFont typeface="Arial" panose="020B0604020202020204" pitchFamily="34" charset="0"/>
              <a:buChar char="•"/>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Through purposive sampling, ANC &amp; Labour room records at Sadar Hospital were accessed to identify eligible participants.</a:t>
            </a:r>
          </a:p>
          <a:p>
            <a:pPr marL="285750" indent="-285750" algn="just">
              <a:lnSpc>
                <a:spcPct val="150000"/>
              </a:lnSpc>
              <a:buFont typeface="Arial" panose="020B0604020202020204" pitchFamily="34" charset="0"/>
              <a:buChar char="•"/>
            </a:pPr>
            <a:r>
              <a:rPr lang="en-US" sz="2000" dirty="0">
                <a:latin typeface="Times New Roman" panose="02020603050405020304" pitchFamily="18" charset="0"/>
                <a:ea typeface="Times New Roman" panose="02020603050405020304" pitchFamily="18" charset="0"/>
                <a:cs typeface="Times New Roman" panose="02020603050405020304" pitchFamily="18" charset="0"/>
              </a:rPr>
              <a:t>At first based on their maternal complication during pregnancy, pregnant women were identified.</a:t>
            </a:r>
          </a:p>
          <a:p>
            <a:pPr marL="285750" indent="-285750" algn="just">
              <a:lnSpc>
                <a:spcPct val="150000"/>
              </a:lnSpc>
              <a:buFont typeface="Arial" panose="020B0604020202020204" pitchFamily="34" charset="0"/>
              <a:buChar char="•"/>
            </a:pPr>
            <a:r>
              <a:rPr lang="en-US" sz="2000" dirty="0">
                <a:latin typeface="Times New Roman" panose="02020603050405020304" pitchFamily="18" charset="0"/>
                <a:ea typeface="Times New Roman" panose="02020603050405020304" pitchFamily="18" charset="0"/>
                <a:cs typeface="Times New Roman" panose="02020603050405020304" pitchFamily="18" charset="0"/>
              </a:rPr>
              <a:t>After identification, history was taken from the registration log books and individual cards.</a:t>
            </a:r>
          </a:p>
          <a:p>
            <a:pPr marL="285750" indent="-285750" algn="just">
              <a:lnSpc>
                <a:spcPct val="150000"/>
              </a:lnSpc>
              <a:buFont typeface="Arial" panose="020B0604020202020204" pitchFamily="34" charset="0"/>
              <a:buChar char="•"/>
            </a:pPr>
            <a:r>
              <a:rPr lang="en-US" sz="2000" dirty="0"/>
              <a:t>This process facilitated through a structured data collection checklist.</a:t>
            </a:r>
            <a:endParaRPr lang="en-IN" sz="2000" dirty="0"/>
          </a:p>
        </p:txBody>
      </p:sp>
      <p:sp>
        <p:nvSpPr>
          <p:cNvPr id="9" name="Rectangle 8">
            <a:extLst>
              <a:ext uri="{FF2B5EF4-FFF2-40B4-BE49-F238E27FC236}">
                <a16:creationId xmlns:a16="http://schemas.microsoft.com/office/drawing/2014/main" id="{177871EA-C3FC-5FEC-168A-882820FD9547}"/>
              </a:ext>
            </a:extLst>
          </p:cNvPr>
          <p:cNvSpPr/>
          <p:nvPr/>
        </p:nvSpPr>
        <p:spPr>
          <a:xfrm>
            <a:off x="5874774" y="1292773"/>
            <a:ext cx="5850193" cy="2766834"/>
          </a:xfrm>
          <a:prstGeom prst="rect">
            <a:avLst/>
          </a:prstGeom>
          <a:effectLst>
            <a:outerShdw blurRad="50800" dist="38100" dir="10800000" algn="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marL="0" indent="0">
              <a:buNone/>
            </a:pPr>
            <a:r>
              <a:rPr lang="en-US" sz="2000" b="1" dirty="0">
                <a:latin typeface="Times New Roman" panose="02020603050405020304" pitchFamily="18" charset="0"/>
                <a:ea typeface="Times New Roman" panose="02020603050405020304" pitchFamily="18" charset="0"/>
                <a:cs typeface="Times New Roman" panose="02020603050405020304" pitchFamily="18" charset="0"/>
              </a:rPr>
              <a:t>Study Variables:</a:t>
            </a:r>
          </a:p>
          <a:p>
            <a:pPr marL="0" indent="0">
              <a:buNone/>
            </a:pPr>
            <a:endParaRPr lang="en-US" b="1" dirty="0">
              <a:latin typeface="Times New Roman" panose="02020603050405020304" pitchFamily="18" charset="0"/>
              <a:ea typeface="Times New Roman" panose="02020603050405020304" pitchFamily="18" charset="0"/>
              <a:cs typeface="Times New Roman" panose="02020603050405020304" pitchFamily="18" charset="0"/>
            </a:endParaRPr>
          </a:p>
          <a:p>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a:latin typeface="Times New Roman" panose="02020603050405020304" pitchFamily="18" charset="0"/>
                <a:ea typeface="Times New Roman" panose="02020603050405020304" pitchFamily="18" charset="0"/>
                <a:cs typeface="Times New Roman" panose="02020603050405020304" pitchFamily="18" charset="0"/>
              </a:rPr>
              <a:t>Dependent Variable: </a:t>
            </a:r>
            <a:r>
              <a:rPr lang="en-US" sz="1800" dirty="0">
                <a:latin typeface="Times New Roman" panose="02020603050405020304" pitchFamily="18" charset="0"/>
                <a:ea typeface="Times New Roman" panose="02020603050405020304" pitchFamily="18" charset="0"/>
                <a:cs typeface="Times New Roman" panose="02020603050405020304" pitchFamily="18" charset="0"/>
              </a:rPr>
              <a:t>Maternal and fetal outcomes (e.g., maternal mortality, maternal morbidity, fetal birth weight, neonatal complications).</a:t>
            </a:r>
          </a:p>
          <a:p>
            <a:r>
              <a:rPr lang="en-US" sz="1800" b="1" dirty="0">
                <a:latin typeface="Times New Roman" panose="02020603050405020304" pitchFamily="18" charset="0"/>
                <a:ea typeface="Times New Roman" panose="02020603050405020304" pitchFamily="18" charset="0"/>
                <a:cs typeface="Times New Roman" panose="02020603050405020304" pitchFamily="18" charset="0"/>
              </a:rPr>
              <a:t>Independent Variable: </a:t>
            </a:r>
            <a:r>
              <a:rPr lang="en-US" sz="1800" dirty="0">
                <a:latin typeface="Times New Roman" panose="02020603050405020304" pitchFamily="18" charset="0"/>
                <a:ea typeface="Times New Roman" panose="02020603050405020304" pitchFamily="18" charset="0"/>
                <a:cs typeface="Times New Roman" panose="02020603050405020304" pitchFamily="18" charset="0"/>
              </a:rPr>
              <a:t>Maternal complications during pregnancy (e.g., Age of the woman, height of the woman,  Anemia, gestational diabetes, preeclampsia, gestational hypertension, placental abnormalities, preterm labor, etc.)</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endParaRPr lang="en-IN" dirty="0"/>
          </a:p>
        </p:txBody>
      </p:sp>
      <p:sp>
        <p:nvSpPr>
          <p:cNvPr id="10" name="Rectangle 9">
            <a:extLst>
              <a:ext uri="{FF2B5EF4-FFF2-40B4-BE49-F238E27FC236}">
                <a16:creationId xmlns:a16="http://schemas.microsoft.com/office/drawing/2014/main" id="{0F6ADB1A-C118-0F05-CAC7-B39BA697D1E2}"/>
              </a:ext>
            </a:extLst>
          </p:cNvPr>
          <p:cNvSpPr/>
          <p:nvPr/>
        </p:nvSpPr>
        <p:spPr>
          <a:xfrm>
            <a:off x="5820697" y="4139176"/>
            <a:ext cx="5958348" cy="2291122"/>
          </a:xfrm>
          <a:prstGeom prst="rect">
            <a:avLst/>
          </a:prstGeom>
          <a:effectLst>
            <a:outerShdw blurRad="50800" dist="38100" dir="10800000" algn="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marL="0" indent="0">
              <a:buNone/>
            </a:pPr>
            <a:r>
              <a:rPr lang="en-US" b="1" dirty="0">
                <a:latin typeface="Times New Roman" panose="02020603050405020304" pitchFamily="18" charset="0"/>
                <a:cs typeface="Times New Roman" panose="02020603050405020304" pitchFamily="18" charset="0"/>
              </a:rPr>
              <a:t>Data analysis: </a:t>
            </a:r>
          </a:p>
          <a:p>
            <a:pPr marL="0" indent="0">
              <a:buNone/>
            </a:pPr>
            <a:endParaRPr lang="en-US" b="1"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The data analyzed using the MS Excel.</a:t>
            </a:r>
          </a:p>
          <a:p>
            <a:r>
              <a:rPr lang="en-US" dirty="0">
                <a:latin typeface="Times New Roman" panose="02020603050405020304" pitchFamily="18" charset="0"/>
                <a:cs typeface="Times New Roman" panose="02020603050405020304" pitchFamily="18" charset="0"/>
              </a:rPr>
              <a:t>Data Analysis summarize the prevalence of maternal complications and adverse outcomes. </a:t>
            </a:r>
          </a:p>
        </p:txBody>
      </p:sp>
    </p:spTree>
    <p:extLst>
      <p:ext uri="{BB962C8B-B14F-4D97-AF65-F5344CB8AC3E}">
        <p14:creationId xmlns:p14="http://schemas.microsoft.com/office/powerpoint/2010/main" val="29102324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38200" y="365126"/>
            <a:ext cx="10515600" cy="755752"/>
          </a:xfrm>
        </p:spPr>
        <p:txBody>
          <a:bodyPr/>
          <a:lstStyle/>
          <a:p>
            <a:pPr algn="ctr"/>
            <a:r>
              <a:rPr lang="en-IN" b="1" dirty="0"/>
              <a:t>Results (1/3)</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Table 6">
            <a:extLst>
              <a:ext uri="{FF2B5EF4-FFF2-40B4-BE49-F238E27FC236}">
                <a16:creationId xmlns:a16="http://schemas.microsoft.com/office/drawing/2014/main" id="{6A5AF7A5-CE3E-7E72-C55A-9EDFC1CC7E83}"/>
              </a:ext>
            </a:extLst>
          </p:cNvPr>
          <p:cNvGraphicFramePr>
            <a:graphicFrameLocks noGrp="1"/>
          </p:cNvGraphicFramePr>
          <p:nvPr>
            <p:extLst>
              <p:ext uri="{D42A27DB-BD31-4B8C-83A1-F6EECF244321}">
                <p14:modId xmlns:p14="http://schemas.microsoft.com/office/powerpoint/2010/main" val="3014799919"/>
              </p:ext>
            </p:extLst>
          </p:nvPr>
        </p:nvGraphicFramePr>
        <p:xfrm>
          <a:off x="281858" y="1581245"/>
          <a:ext cx="5814141" cy="1010920"/>
        </p:xfrm>
        <a:graphic>
          <a:graphicData uri="http://schemas.openxmlformats.org/drawingml/2006/table">
            <a:tbl>
              <a:tblPr firstRow="1" bandRow="1">
                <a:tableStyleId>{5C22544A-7EE6-4342-B048-85BDC9FD1C3A}</a:tableStyleId>
              </a:tblPr>
              <a:tblGrid>
                <a:gridCol w="1938047">
                  <a:extLst>
                    <a:ext uri="{9D8B030D-6E8A-4147-A177-3AD203B41FA5}">
                      <a16:colId xmlns:a16="http://schemas.microsoft.com/office/drawing/2014/main" val="1620095102"/>
                    </a:ext>
                  </a:extLst>
                </a:gridCol>
                <a:gridCol w="1938047">
                  <a:extLst>
                    <a:ext uri="{9D8B030D-6E8A-4147-A177-3AD203B41FA5}">
                      <a16:colId xmlns:a16="http://schemas.microsoft.com/office/drawing/2014/main" val="4056216862"/>
                    </a:ext>
                  </a:extLst>
                </a:gridCol>
                <a:gridCol w="1938047">
                  <a:extLst>
                    <a:ext uri="{9D8B030D-6E8A-4147-A177-3AD203B41FA5}">
                      <a16:colId xmlns:a16="http://schemas.microsoft.com/office/drawing/2014/main" val="1952256823"/>
                    </a:ext>
                  </a:extLst>
                </a:gridCol>
              </a:tblGrid>
              <a:tr h="370840">
                <a:tc>
                  <a:txBody>
                    <a:bodyPr/>
                    <a:lstStyle/>
                    <a:p>
                      <a:r>
                        <a:rPr lang="en-US" dirty="0"/>
                        <a:t>Total deliveries</a:t>
                      </a:r>
                      <a:endParaRPr lang="en-IN" dirty="0"/>
                    </a:p>
                  </a:txBody>
                  <a:tcPr/>
                </a:tc>
                <a:tc>
                  <a:txBody>
                    <a:bodyPr/>
                    <a:lstStyle/>
                    <a:p>
                      <a:r>
                        <a:rPr lang="en-US" dirty="0"/>
                        <a:t>Maternal complication</a:t>
                      </a:r>
                      <a:endParaRPr lang="en-IN" dirty="0"/>
                    </a:p>
                  </a:txBody>
                  <a:tcPr/>
                </a:tc>
                <a:tc>
                  <a:txBody>
                    <a:bodyPr/>
                    <a:lstStyle/>
                    <a:p>
                      <a:r>
                        <a:rPr lang="en-US" dirty="0"/>
                        <a:t>Percentage </a:t>
                      </a:r>
                      <a:endParaRPr lang="en-IN" dirty="0"/>
                    </a:p>
                  </a:txBody>
                  <a:tcPr/>
                </a:tc>
                <a:extLst>
                  <a:ext uri="{0D108BD9-81ED-4DB2-BD59-A6C34878D82A}">
                    <a16:rowId xmlns:a16="http://schemas.microsoft.com/office/drawing/2014/main" val="4024323350"/>
                  </a:ext>
                </a:extLst>
              </a:tr>
              <a:tr h="370840">
                <a:tc>
                  <a:txBody>
                    <a:bodyPr/>
                    <a:lstStyle/>
                    <a:p>
                      <a:pPr algn="ctr"/>
                      <a:r>
                        <a:rPr lang="en-US" b="1" dirty="0"/>
                        <a:t>2053</a:t>
                      </a:r>
                      <a:endParaRPr lang="en-IN" b="1" dirty="0"/>
                    </a:p>
                  </a:txBody>
                  <a:tcPr/>
                </a:tc>
                <a:tc>
                  <a:txBody>
                    <a:bodyPr/>
                    <a:lstStyle/>
                    <a:p>
                      <a:pPr algn="ctr"/>
                      <a:r>
                        <a:rPr lang="en-US" b="1" dirty="0"/>
                        <a:t>420</a:t>
                      </a:r>
                      <a:endParaRPr lang="en-IN" b="1" dirty="0"/>
                    </a:p>
                  </a:txBody>
                  <a:tcPr/>
                </a:tc>
                <a:tc>
                  <a:txBody>
                    <a:bodyPr/>
                    <a:lstStyle/>
                    <a:p>
                      <a:pPr algn="ctr"/>
                      <a:r>
                        <a:rPr lang="en-US" b="1" dirty="0"/>
                        <a:t>20.36</a:t>
                      </a:r>
                      <a:endParaRPr lang="en-IN" b="1" dirty="0"/>
                    </a:p>
                  </a:txBody>
                  <a:tcPr/>
                </a:tc>
                <a:extLst>
                  <a:ext uri="{0D108BD9-81ED-4DB2-BD59-A6C34878D82A}">
                    <a16:rowId xmlns:a16="http://schemas.microsoft.com/office/drawing/2014/main" val="52687522"/>
                  </a:ext>
                </a:extLst>
              </a:tr>
            </a:tbl>
          </a:graphicData>
        </a:graphic>
      </p:graphicFrame>
      <p:graphicFrame>
        <p:nvGraphicFramePr>
          <p:cNvPr id="8" name="Chart 7">
            <a:extLst>
              <a:ext uri="{FF2B5EF4-FFF2-40B4-BE49-F238E27FC236}">
                <a16:creationId xmlns:a16="http://schemas.microsoft.com/office/drawing/2014/main" id="{B43AC0A1-98AE-4CB4-A7A8-C5896943ABCC}"/>
              </a:ext>
            </a:extLst>
          </p:cNvPr>
          <p:cNvGraphicFramePr>
            <a:graphicFrameLocks/>
          </p:cNvGraphicFramePr>
          <p:nvPr>
            <p:extLst>
              <p:ext uri="{D42A27DB-BD31-4B8C-83A1-F6EECF244321}">
                <p14:modId xmlns:p14="http://schemas.microsoft.com/office/powerpoint/2010/main" val="1309115210"/>
              </p:ext>
            </p:extLst>
          </p:nvPr>
        </p:nvGraphicFramePr>
        <p:xfrm>
          <a:off x="281857" y="2708744"/>
          <a:ext cx="5814141"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Chart 10">
            <a:extLst>
              <a:ext uri="{FF2B5EF4-FFF2-40B4-BE49-F238E27FC236}">
                <a16:creationId xmlns:a16="http://schemas.microsoft.com/office/drawing/2014/main" id="{DD975BD1-651C-4641-87A7-C2EEFBC22545}"/>
              </a:ext>
            </a:extLst>
          </p:cNvPr>
          <p:cNvGraphicFramePr>
            <a:graphicFrameLocks/>
          </p:cNvGraphicFramePr>
          <p:nvPr>
            <p:extLst>
              <p:ext uri="{D42A27DB-BD31-4B8C-83A1-F6EECF244321}">
                <p14:modId xmlns:p14="http://schemas.microsoft.com/office/powerpoint/2010/main" val="3490557626"/>
              </p:ext>
            </p:extLst>
          </p:nvPr>
        </p:nvGraphicFramePr>
        <p:xfrm>
          <a:off x="6424152" y="3851923"/>
          <a:ext cx="5295900" cy="2743200"/>
        </p:xfrm>
        <a:graphic>
          <a:graphicData uri="http://schemas.openxmlformats.org/drawingml/2006/chart">
            <c:chart xmlns:c="http://schemas.openxmlformats.org/drawingml/2006/chart" xmlns:r="http://schemas.openxmlformats.org/officeDocument/2006/relationships" r:id="rId5"/>
          </a:graphicData>
        </a:graphic>
      </p:graphicFrame>
      <p:sp>
        <p:nvSpPr>
          <p:cNvPr id="12" name="Rectangle 11">
            <a:extLst>
              <a:ext uri="{FF2B5EF4-FFF2-40B4-BE49-F238E27FC236}">
                <a16:creationId xmlns:a16="http://schemas.microsoft.com/office/drawing/2014/main" id="{138139A7-1C8D-7CF8-832C-6E67577D002E}"/>
              </a:ext>
            </a:extLst>
          </p:cNvPr>
          <p:cNvSpPr/>
          <p:nvPr/>
        </p:nvSpPr>
        <p:spPr>
          <a:xfrm>
            <a:off x="331224" y="5568523"/>
            <a:ext cx="5981085" cy="1010921"/>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r>
              <a:rPr lang="en-US" dirty="0"/>
              <a:t>Total pregnant women who had maternal complications during their antepartum period Out of total deliveries.</a:t>
            </a:r>
          </a:p>
          <a:p>
            <a:r>
              <a:rPr lang="en-US" dirty="0"/>
              <a:t>Age &amp; Parity of mother distribution of mother with maternal complication</a:t>
            </a:r>
            <a:endParaRPr lang="en-IN" dirty="0"/>
          </a:p>
        </p:txBody>
      </p:sp>
      <p:graphicFrame>
        <p:nvGraphicFramePr>
          <p:cNvPr id="3" name="Chart 2">
            <a:extLst>
              <a:ext uri="{FF2B5EF4-FFF2-40B4-BE49-F238E27FC236}">
                <a16:creationId xmlns:a16="http://schemas.microsoft.com/office/drawing/2014/main" id="{AE3D1879-41E4-4FDB-99C6-548ACC8986C6}"/>
              </a:ext>
            </a:extLst>
          </p:cNvPr>
          <p:cNvGraphicFramePr>
            <a:graphicFrameLocks/>
          </p:cNvGraphicFramePr>
          <p:nvPr>
            <p:extLst>
              <p:ext uri="{D42A27DB-BD31-4B8C-83A1-F6EECF244321}">
                <p14:modId xmlns:p14="http://schemas.microsoft.com/office/powerpoint/2010/main" val="473986997"/>
              </p:ext>
            </p:extLst>
          </p:nvPr>
        </p:nvGraphicFramePr>
        <p:xfrm>
          <a:off x="6548285" y="1002889"/>
          <a:ext cx="5037802" cy="2622415"/>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373306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38200" y="136526"/>
            <a:ext cx="10515600" cy="365626"/>
          </a:xfrm>
        </p:spPr>
        <p:txBody>
          <a:bodyPr>
            <a:normAutofit fontScale="90000"/>
          </a:bodyPr>
          <a:lstStyle/>
          <a:p>
            <a:pPr algn="ctr"/>
            <a:r>
              <a:rPr lang="en-IN" b="1" dirty="0"/>
              <a:t>Results (2/3)</a:t>
            </a: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988911"/>
          </a:xfrm>
          <a:prstGeom prst="rect">
            <a:avLst/>
          </a:prstGeom>
        </p:spPr>
      </p:pic>
      <p:graphicFrame>
        <p:nvGraphicFramePr>
          <p:cNvPr id="9" name="Chart 8">
            <a:extLst>
              <a:ext uri="{FF2B5EF4-FFF2-40B4-BE49-F238E27FC236}">
                <a16:creationId xmlns:a16="http://schemas.microsoft.com/office/drawing/2014/main" id="{F7AF8FCD-FAE6-F139-EC47-60A998AC2E06}"/>
              </a:ext>
            </a:extLst>
          </p:cNvPr>
          <p:cNvGraphicFramePr>
            <a:graphicFrameLocks/>
          </p:cNvGraphicFramePr>
          <p:nvPr>
            <p:extLst>
              <p:ext uri="{D42A27DB-BD31-4B8C-83A1-F6EECF244321}">
                <p14:modId xmlns:p14="http://schemas.microsoft.com/office/powerpoint/2010/main" val="1609113760"/>
              </p:ext>
            </p:extLst>
          </p:nvPr>
        </p:nvGraphicFramePr>
        <p:xfrm>
          <a:off x="211394" y="1203487"/>
          <a:ext cx="7005483" cy="309321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a:extLst>
              <a:ext uri="{FF2B5EF4-FFF2-40B4-BE49-F238E27FC236}">
                <a16:creationId xmlns:a16="http://schemas.microsoft.com/office/drawing/2014/main" id="{A584B387-EB62-4E09-B0A5-3F67A2BE5AAE}"/>
              </a:ext>
            </a:extLst>
          </p:cNvPr>
          <p:cNvGraphicFramePr>
            <a:graphicFrameLocks/>
          </p:cNvGraphicFramePr>
          <p:nvPr>
            <p:extLst>
              <p:ext uri="{D42A27DB-BD31-4B8C-83A1-F6EECF244321}">
                <p14:modId xmlns:p14="http://schemas.microsoft.com/office/powerpoint/2010/main" val="327551394"/>
              </p:ext>
            </p:extLst>
          </p:nvPr>
        </p:nvGraphicFramePr>
        <p:xfrm>
          <a:off x="7411064" y="684715"/>
          <a:ext cx="4284406" cy="2926080"/>
        </p:xfrm>
        <a:graphic>
          <a:graphicData uri="http://schemas.openxmlformats.org/drawingml/2006/chart">
            <c:chart xmlns:c="http://schemas.openxmlformats.org/drawingml/2006/chart" xmlns:r="http://schemas.openxmlformats.org/officeDocument/2006/relationships" r:id="rId4"/>
          </a:graphicData>
        </a:graphic>
      </p:graphicFrame>
      <p:sp>
        <p:nvSpPr>
          <p:cNvPr id="12" name="Rectangle 11">
            <a:extLst>
              <a:ext uri="{FF2B5EF4-FFF2-40B4-BE49-F238E27FC236}">
                <a16:creationId xmlns:a16="http://schemas.microsoft.com/office/drawing/2014/main" id="{265A42C4-C1CB-4511-5EF4-287167A5A9C5}"/>
              </a:ext>
            </a:extLst>
          </p:cNvPr>
          <p:cNvSpPr/>
          <p:nvPr/>
        </p:nvSpPr>
        <p:spPr>
          <a:xfrm>
            <a:off x="784122" y="4506598"/>
            <a:ext cx="5860026" cy="853118"/>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a:t>In maternal complications prevalence of PROM cases is high, followed by Anemia which indicates poor health status among pregnant women</a:t>
            </a:r>
            <a:endParaRPr lang="en-IN" dirty="0"/>
          </a:p>
        </p:txBody>
      </p:sp>
      <p:graphicFrame>
        <p:nvGraphicFramePr>
          <p:cNvPr id="13" name="Chart 12">
            <a:extLst>
              <a:ext uri="{FF2B5EF4-FFF2-40B4-BE49-F238E27FC236}">
                <a16:creationId xmlns:a16="http://schemas.microsoft.com/office/drawing/2014/main" id="{5C04F704-0554-4B6B-A554-9F3D3DAC930B}"/>
              </a:ext>
            </a:extLst>
          </p:cNvPr>
          <p:cNvGraphicFramePr>
            <a:graphicFrameLocks/>
          </p:cNvGraphicFramePr>
          <p:nvPr>
            <p:extLst>
              <p:ext uri="{D42A27DB-BD31-4B8C-83A1-F6EECF244321}">
                <p14:modId xmlns:p14="http://schemas.microsoft.com/office/powerpoint/2010/main" val="2406692283"/>
              </p:ext>
            </p:extLst>
          </p:nvPr>
        </p:nvGraphicFramePr>
        <p:xfrm>
          <a:off x="7411064" y="3811390"/>
          <a:ext cx="4476136" cy="2919916"/>
        </p:xfrm>
        <a:graphic>
          <a:graphicData uri="http://schemas.openxmlformats.org/drawingml/2006/chart">
            <c:chart xmlns:c="http://schemas.openxmlformats.org/drawingml/2006/chart" xmlns:r="http://schemas.openxmlformats.org/officeDocument/2006/relationships" r:id="rId5"/>
          </a:graphicData>
        </a:graphic>
      </p:graphicFrame>
      <p:sp>
        <p:nvSpPr>
          <p:cNvPr id="14" name="Rectangle 13">
            <a:extLst>
              <a:ext uri="{FF2B5EF4-FFF2-40B4-BE49-F238E27FC236}">
                <a16:creationId xmlns:a16="http://schemas.microsoft.com/office/drawing/2014/main" id="{A9F19567-0BD8-4136-21A1-49AC4DFBEB1A}"/>
              </a:ext>
            </a:extLst>
          </p:cNvPr>
          <p:cNvSpPr/>
          <p:nvPr/>
        </p:nvSpPr>
        <p:spPr>
          <a:xfrm>
            <a:off x="211394" y="5424591"/>
            <a:ext cx="7103806" cy="115319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t>In maternal outcomes, a high percentage of postpartum hemorrhage (PPH) cases were observed. Further analysis revealed that most PPH incidents occurred in women with premature rupture of membranes (PROM), followed by those with breech presentation.</a:t>
            </a:r>
            <a:endParaRPr lang="en-IN" dirty="0"/>
          </a:p>
        </p:txBody>
      </p:sp>
    </p:spTree>
    <p:extLst>
      <p:ext uri="{BB962C8B-B14F-4D97-AF65-F5344CB8AC3E}">
        <p14:creationId xmlns:p14="http://schemas.microsoft.com/office/powerpoint/2010/main" val="19112767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1340</TotalTime>
  <Words>1533</Words>
  <Application>Microsoft Office PowerPoint</Application>
  <PresentationFormat>Widescreen</PresentationFormat>
  <Paragraphs>163</Paragraphs>
  <Slides>17</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Calibri Light</vt:lpstr>
      <vt:lpstr>Söhne</vt:lpstr>
      <vt:lpstr>Times New Roman</vt:lpstr>
      <vt:lpstr>Wingdings</vt:lpstr>
      <vt:lpstr>Office Theme</vt:lpstr>
      <vt:lpstr>THE IMPACT OF MATERNAL COMPLICATIONS DURING PREGNANCY ON MATERNAL AND FETAL HEALTH OUTCOMES  Organization- </vt:lpstr>
      <vt:lpstr>Mentor Approval</vt:lpstr>
      <vt:lpstr>Introduction (1/2)</vt:lpstr>
      <vt:lpstr>Introduction (2/2)</vt:lpstr>
      <vt:lpstr>Objectives of Your Study</vt:lpstr>
      <vt:lpstr>Methodology (1/2)</vt:lpstr>
      <vt:lpstr>Methodology (2/2)</vt:lpstr>
      <vt:lpstr>Results (1/3)</vt:lpstr>
      <vt:lpstr>Results (2/3)</vt:lpstr>
      <vt:lpstr>Results (3/3)</vt:lpstr>
      <vt:lpstr>Discussion (1/2)</vt:lpstr>
      <vt:lpstr>Discussion (2/2)</vt:lpstr>
      <vt:lpstr>Conclusion</vt:lpstr>
      <vt:lpstr>References </vt:lpstr>
      <vt:lpstr>Thank You</vt:lpstr>
      <vt:lpstr>Pictorial Journey (1/2)</vt:lpstr>
      <vt:lpstr>Pictorial Journey (2/2)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Arpita Halder</cp:lastModifiedBy>
  <cp:revision>46</cp:revision>
  <dcterms:created xsi:type="dcterms:W3CDTF">2022-05-20T15:11:38Z</dcterms:created>
  <dcterms:modified xsi:type="dcterms:W3CDTF">2024-06-18T07:49:03Z</dcterms:modified>
</cp:coreProperties>
</file>