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2" r:id="rId1"/>
  </p:sldMasterIdLst>
  <p:notesMasterIdLst>
    <p:notesMasterId r:id="rId24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8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9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03348BE4-CC8A-40CC-B698-7792CB98B36F}" type="datetimeFigureOut">
              <a:rPr lang="en-IN" smtClean="0"/>
              <a:t>28-01-2025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96D2BB80-2D5D-4439-8D40-8D317AECEC8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06666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D2BB80-2D5D-4439-8D40-8D317AECEC8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89232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9EA1E-98C4-4A2E-AAC3-800E357DC9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7904" y="1517904"/>
            <a:ext cx="9144000" cy="2798064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96B1FA-5AE6-4D57-B37B-4AA0216007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7904" y="4572000"/>
            <a:ext cx="9144000" cy="152704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F49B66-DBC3-45EE-A6E1-DE10A6C18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3F9AFA87-1417-4992-ABD9-27C3BC8CC883}" type="datetimeFigureOut">
              <a:rPr lang="en-US" smtClean="0"/>
              <a:pPr algn="r"/>
              <a:t>01/28/2025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1085F0-1967-4B4F-9824-58E9F2E05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AEDEE5-31B5-4868-8C16-47FF43E27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868526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C5BB2-C09C-49B0-BAFA-DE1801CD3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A47C21-944D-47FE-9519-A25518837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CE36D-6B7B-4D5E-831E-34A4286D6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01/28/2025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AD668-6E19-425C-88F7-AF422066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905C53-CF7C-4936-9E35-1BEBD6836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887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46C78-A717-4E1F-A742-FD5AECA03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91440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1270D-CCAE-4437-A0C0-052D111DFC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4" y="4572000"/>
            <a:ext cx="91440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F006A-7EEE-4DB0-8F92-D34C0D46C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01/28/2025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3F2ED-2B0E-44A9-8603-286CA0634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4D801C-6B4E-40B6-9D6E-558192264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005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446AA-9418-4C3E-901B-8E2806122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97482-2CA6-4707-976E-6FD4B57BFE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17904" y="2980944"/>
            <a:ext cx="4334256" cy="31181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909652-DD12-479C-B639-9452CBA8C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36792" y="2980944"/>
            <a:ext cx="4334256" cy="31181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0EC7A6-AFB1-4989-A0B4-B422D5B2C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01/28/2025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D2117C-B497-4647-A66B-1887750FB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8C7AF-5092-416B-B61C-F41D3C573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636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90CDE0-3FEB-42A0-8BCC-7DADE7D4A6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5" y="2944368"/>
            <a:ext cx="4334256" cy="606026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778B8B-E9A3-44BE-85A6-3E316659A9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17904" y="3644987"/>
            <a:ext cx="4334256" cy="24496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BF1BCA-A435-4779-A6FE-15207141F5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36792" y="2944368"/>
            <a:ext cx="4334256" cy="606026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9B1923-9749-49E3-88FA-75C326E671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36792" y="3644987"/>
            <a:ext cx="4334256" cy="24496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3A70F0-5AFA-4C5A-812B-220C6A38D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01/28/2025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6AF721-83FE-4B57-B910-C395D23FD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6A5893-52F1-44A1-AE8E-CF094DB41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9D22302-83E3-4E22-93DF-1E5D463B6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70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D85A6-A4E6-4160-BE43-8146A9894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A24A80-0792-4B3B-BB5A-8B2BD9109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01/28/2025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26116E-7A6D-485F-9FA2-25F94D4F4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09ADCC-C5F2-4D90-B153-93DF55858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871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862271-51F6-4122-9709-D279042F8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01/28/2025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2CFE08-03FE-487B-8963-9FAD3049C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935A50-18AE-4CB1-BB10-1CBDD8A7C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358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1F683-796D-458C-9B32-A385D604D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3145536" cy="1792224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B1F0BD-641B-4148-BCB3-2704218C80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0952" y="1517904"/>
            <a:ext cx="5330952" cy="458114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28C843-B846-4456-9720-71B7D4FF40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17904" y="3483864"/>
            <a:ext cx="3145536" cy="261518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3A3A03-31BD-4E7E-879A-A1C718497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01/28/2025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A39078-7D38-4851-A363-B6BC179A5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1FF25E-A25D-47AA-94EB-580A74F01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745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E83B4-9B31-4F73-9767-163636522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3145536" cy="1792224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7CFC30-8163-47A0-A97F-3F2C3A3BE7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49240" y="764032"/>
            <a:ext cx="6089904" cy="5330952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F1B390-0C23-466E-987C-26420A5F09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17904" y="3483864"/>
            <a:ext cx="3145536" cy="2615184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C9CA7C-B9D0-4A72-8061-1E02AA15F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01/28/2025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EFC84-C9FE-4BFA-9B4E-4516A1362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01A469-3EFC-4F94-8482-378582E1C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834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F9454-6F74-46A8-B299-4AF451BFB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F55CA9-A0BD-4609-9307-BAF987B26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5E4293-851E-4FA2-BFF2-B646A4236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01/28/2025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A907F5-F26D-4A91-8D70-AB54F8B43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8ACBD8-D942-449E-A2B8-358CD1365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102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A50897-0C2E-420B-9A38-A8D5C1D727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450317" y="1517904"/>
            <a:ext cx="2220731" cy="454678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DB2173-32A5-4677-A08F-DAB8FD430D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517904" y="1517904"/>
            <a:ext cx="6562553" cy="454678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B124D-B801-4A6A-9DAF-EBC1B98FE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A87-1417-4992-ABD9-27C3BC8CC883}" type="datetimeFigureOut">
              <a:rPr lang="en-US" smtClean="0"/>
              <a:t>01/28/2025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AF8DF-2544-45A5-B62B-BB7948FCC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AC232D-131E-4BE6-8E2E-BAF5A3084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569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B1D84C-7934-4E5B-B6E4-A1D6EC299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9144000" cy="13441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6A990F-40AC-447A-964A-840C94A64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4" y="2971800"/>
            <a:ext cx="9144000" cy="3127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832A1-FFBA-48B6-B2D0-E5414F1283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05672" y="6400800"/>
            <a:ext cx="18653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r"/>
            <a:fld id="{3F9AFA87-1417-4992-ABD9-27C3BC8CC883}" type="datetimeFigureOut">
              <a:rPr lang="en-US" smtClean="0"/>
              <a:pPr algn="r"/>
              <a:t>01/28/2025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33EC1-4EE2-4453-841C-CFDFE70894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8952" y="6400800"/>
            <a:ext cx="6099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CEBA78-E732-44EF-BA0B-FC42F7931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9648" y="6400800"/>
            <a:ext cx="5303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chemeClr val="tx1"/>
                </a:solidFill>
              </a:defRPr>
            </a:lvl1pPr>
          </a:lstStyle>
          <a:p>
            <a:fld id="{CB1E4CB7-CB13-4810-BF18-BE31AFC64F93}" type="slidenum">
              <a:rPr lang="en-US" smtClean="0"/>
              <a:pPr/>
              <a:t>‹#›</a:t>
            </a:fld>
            <a:endParaRPr lang="en-US" sz="100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9306479-8C4D-4E4A-A330-DFC80A8A01BE}"/>
              </a:ext>
            </a:extLst>
          </p:cNvPr>
          <p:cNvSpPr/>
          <p:nvPr/>
        </p:nvSpPr>
        <p:spPr>
          <a:xfrm>
            <a:off x="0" y="0"/>
            <a:ext cx="12192000" cy="6105524"/>
          </a:xfrm>
          <a:custGeom>
            <a:avLst/>
            <a:gdLst>
              <a:gd name="connsiteX0" fmla="*/ 0 w 12192000"/>
              <a:gd name="connsiteY0" fmla="*/ 0 h 6105524"/>
              <a:gd name="connsiteX1" fmla="*/ 12192000 w 12192000"/>
              <a:gd name="connsiteY1" fmla="*/ 0 h 6105524"/>
              <a:gd name="connsiteX2" fmla="*/ 12192000 w 12192000"/>
              <a:gd name="connsiteY2" fmla="*/ 6105524 h 6105524"/>
              <a:gd name="connsiteX3" fmla="*/ 11435080 w 12192000"/>
              <a:gd name="connsiteY3" fmla="*/ 6105524 h 6105524"/>
              <a:gd name="connsiteX4" fmla="*/ 11435080 w 12192000"/>
              <a:gd name="connsiteY4" fmla="*/ 771523 h 6105524"/>
              <a:gd name="connsiteX5" fmla="*/ 767080 w 12192000"/>
              <a:gd name="connsiteY5" fmla="*/ 771523 h 6105524"/>
              <a:gd name="connsiteX6" fmla="*/ 767080 w 12192000"/>
              <a:gd name="connsiteY6" fmla="*/ 6105524 h 6105524"/>
              <a:gd name="connsiteX7" fmla="*/ 0 w 12192000"/>
              <a:gd name="connsiteY7" fmla="*/ 6105524 h 610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105524">
                <a:moveTo>
                  <a:pt x="0" y="0"/>
                </a:moveTo>
                <a:lnTo>
                  <a:pt x="12192000" y="0"/>
                </a:lnTo>
                <a:lnTo>
                  <a:pt x="12192000" y="6105524"/>
                </a:lnTo>
                <a:lnTo>
                  <a:pt x="11435080" y="6105524"/>
                </a:lnTo>
                <a:lnTo>
                  <a:pt x="11435080" y="771523"/>
                </a:lnTo>
                <a:lnTo>
                  <a:pt x="767080" y="771523"/>
                </a:lnTo>
                <a:lnTo>
                  <a:pt x="767080" y="6105524"/>
                </a:lnTo>
                <a:lnTo>
                  <a:pt x="0" y="6105524"/>
                </a:lnTo>
                <a:close/>
              </a:path>
            </a:pathLst>
          </a:cu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10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42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5760" indent="-365760" algn="l" defTabSz="914400" rtl="0" eaLnBrk="1" latinLnBrk="0" hangingPunct="1">
        <a:lnSpc>
          <a:spcPct val="105000"/>
        </a:lnSpc>
        <a:spcBef>
          <a:spcPts val="900"/>
        </a:spcBef>
        <a:buClr>
          <a:schemeClr val="accent5"/>
        </a:buClr>
        <a:buFont typeface="Avenir Next LT Pro" panose="020B0504020202020204" pitchFamily="34" charset="0"/>
        <a:buChar char="+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365760" indent="0" algn="l" defTabSz="914400" rtl="0" eaLnBrk="1" latinLnBrk="0" hangingPunct="1">
        <a:lnSpc>
          <a:spcPct val="105000"/>
        </a:lnSpc>
        <a:spcBef>
          <a:spcPts val="900"/>
        </a:spcBef>
        <a:buFont typeface="Arial" panose="020B0604020202020204" pitchFamily="34" charset="0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640080" indent="-274320" algn="l" defTabSz="914400" rtl="0" eaLnBrk="1" latinLnBrk="0" hangingPunct="1">
        <a:lnSpc>
          <a:spcPct val="105000"/>
        </a:lnSpc>
        <a:spcBef>
          <a:spcPts val="6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" indent="0" algn="l" defTabSz="914400" rtl="0" eaLnBrk="1" latinLnBrk="0" hangingPunct="1">
        <a:lnSpc>
          <a:spcPct val="105000"/>
        </a:lnSpc>
        <a:spcBef>
          <a:spcPts val="600"/>
        </a:spcBef>
        <a:buFontTx/>
        <a:buNone/>
        <a:defRPr sz="1800" i="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886968" indent="-274320" algn="l" defTabSz="914400" rtl="0" eaLnBrk="1" latinLnBrk="0" hangingPunct="1">
        <a:lnSpc>
          <a:spcPct val="105000"/>
        </a:lnSpc>
        <a:spcBef>
          <a:spcPts val="6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7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svg"/><Relationship Id="rId3" Type="http://schemas.openxmlformats.org/officeDocument/2006/relationships/image" Target="../media/image3.png"/><Relationship Id="rId7" Type="http://schemas.openxmlformats.org/officeDocument/2006/relationships/image" Target="../media/image14.svg"/><Relationship Id="rId12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svg"/><Relationship Id="rId5" Type="http://schemas.openxmlformats.org/officeDocument/2006/relationships/image" Target="../media/image12.sv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researchgate.net/publication/51077923_Utilization_of_Emergency_Medical_Services_in_a_Large_Urban_Area_Description_of_Call_Types_and_Temporal_Trends" TargetMode="External"/><Relationship Id="rId4" Type="http://schemas.openxmlformats.org/officeDocument/2006/relationships/hyperlink" Target="https://www.researchgate.net/publication/50266341_Increasing_utilisation_of_emergency_ambulances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45BA4C-9B54-4496-821F-9E0985CA9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E1BB9D-FAFF-4C3E-9E44-13F8FBABC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A8DDC302-DBEC-4742-B54B-5E9AAFE969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430001" cy="6858000"/>
          </a:xfrm>
          <a:custGeom>
            <a:avLst/>
            <a:gdLst>
              <a:gd name="connsiteX0" fmla="*/ 0 w 11430001"/>
              <a:gd name="connsiteY0" fmla="*/ 0 h 6858000"/>
              <a:gd name="connsiteX1" fmla="*/ 5330522 w 11430001"/>
              <a:gd name="connsiteY1" fmla="*/ 0 h 6858000"/>
              <a:gd name="connsiteX2" fmla="*/ 5334002 w 11430001"/>
              <a:gd name="connsiteY2" fmla="*/ 0 h 6858000"/>
              <a:gd name="connsiteX3" fmla="*/ 5334002 w 11430001"/>
              <a:gd name="connsiteY3" fmla="*/ 762270 h 6858000"/>
              <a:gd name="connsiteX4" fmla="*/ 11430001 w 11430001"/>
              <a:gd name="connsiteY4" fmla="*/ 762270 h 6858000"/>
              <a:gd name="connsiteX5" fmla="*/ 11430001 w 11430001"/>
              <a:gd name="connsiteY5" fmla="*/ 6094807 h 6858000"/>
              <a:gd name="connsiteX6" fmla="*/ 5330522 w 11430001"/>
              <a:gd name="connsiteY6" fmla="*/ 6094807 h 6858000"/>
              <a:gd name="connsiteX7" fmla="*/ 5330522 w 11430001"/>
              <a:gd name="connsiteY7" fmla="*/ 6858000 h 6858000"/>
              <a:gd name="connsiteX8" fmla="*/ 0 w 11430001"/>
              <a:gd name="connsiteY8" fmla="*/ 6858000 h 6858000"/>
              <a:gd name="connsiteX9" fmla="*/ 0 w 11430001"/>
              <a:gd name="connsiteY9" fmla="*/ 609480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430001" h="6858000">
                <a:moveTo>
                  <a:pt x="0" y="0"/>
                </a:moveTo>
                <a:lnTo>
                  <a:pt x="5330522" y="0"/>
                </a:lnTo>
                <a:lnTo>
                  <a:pt x="5334002" y="0"/>
                </a:lnTo>
                <a:lnTo>
                  <a:pt x="5334002" y="762270"/>
                </a:lnTo>
                <a:lnTo>
                  <a:pt x="11430001" y="762270"/>
                </a:lnTo>
                <a:lnTo>
                  <a:pt x="11430001" y="6094807"/>
                </a:lnTo>
                <a:lnTo>
                  <a:pt x="5330522" y="6094807"/>
                </a:lnTo>
                <a:lnTo>
                  <a:pt x="5330522" y="6858000"/>
                </a:lnTo>
                <a:lnTo>
                  <a:pt x="0" y="6858000"/>
                </a:lnTo>
                <a:lnTo>
                  <a:pt x="0" y="6094807"/>
                </a:lnTo>
                <a:close/>
              </a:path>
            </a:pathLst>
          </a:cu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46AE24-87F3-0B6B-0ABE-957C5CFCC7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45" r="10366" b="-1"/>
          <a:stretch/>
        </p:blipFill>
        <p:spPr>
          <a:xfrm>
            <a:off x="20" y="758953"/>
            <a:ext cx="5327883" cy="5335854"/>
          </a:xfrm>
          <a:prstGeom prst="rect">
            <a:avLst/>
          </a:prstGeom>
        </p:spPr>
      </p:pic>
      <p:pic>
        <p:nvPicPr>
          <p:cNvPr id="5" name="Google Shape;87;p13">
            <a:extLst>
              <a:ext uri="{FF2B5EF4-FFF2-40B4-BE49-F238E27FC236}">
                <a16:creationId xmlns:a16="http://schemas.microsoft.com/office/drawing/2014/main" id="{D41B9206-B352-78CE-A9FC-AA5FAE3E3D1B}"/>
              </a:ext>
            </a:extLst>
          </p:cNvPr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699BD17-EBF2-D0B8-4290-0DDEB6113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F12EFDF-6052-6633-E89E-4121C10D782A}"/>
              </a:ext>
            </a:extLst>
          </p:cNvPr>
          <p:cNvSpPr txBox="1"/>
          <p:nvPr/>
        </p:nvSpPr>
        <p:spPr>
          <a:xfrm>
            <a:off x="0" y="5756858"/>
            <a:ext cx="42127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u="sng" dirty="0">
                <a:cs typeface="Times New Roman" panose="02020603050405020304" pitchFamily="18" charset="0"/>
              </a:rPr>
              <a:t>Presented by:</a:t>
            </a:r>
          </a:p>
          <a:p>
            <a:r>
              <a:rPr lang="en-IN" b="1" dirty="0">
                <a:cs typeface="Times New Roman" panose="02020603050405020304" pitchFamily="18" charset="0"/>
              </a:rPr>
              <a:t>Name: </a:t>
            </a:r>
            <a:r>
              <a:rPr lang="en-IN" dirty="0">
                <a:cs typeface="Times New Roman" panose="02020603050405020304" pitchFamily="18" charset="0"/>
              </a:rPr>
              <a:t>Aastha Khurana (PG/22/001)</a:t>
            </a:r>
          </a:p>
          <a:p>
            <a:r>
              <a:rPr lang="en-IN" b="1" dirty="0">
                <a:cs typeface="Times New Roman" panose="02020603050405020304" pitchFamily="18" charset="0"/>
              </a:rPr>
              <a:t>Mentor: </a:t>
            </a:r>
            <a:r>
              <a:rPr lang="en-IN" dirty="0" err="1">
                <a:cs typeface="Times New Roman" panose="02020603050405020304" pitchFamily="18" charset="0"/>
              </a:rPr>
              <a:t>Dr.</a:t>
            </a:r>
            <a:r>
              <a:rPr lang="en-IN" dirty="0">
                <a:cs typeface="Times New Roman" panose="02020603050405020304" pitchFamily="18" charset="0"/>
              </a:rPr>
              <a:t> Divya Aggarwal</a:t>
            </a:r>
          </a:p>
          <a:p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C510B7C-2B86-656B-1C5C-261996591B8D}"/>
              </a:ext>
            </a:extLst>
          </p:cNvPr>
          <p:cNvSpPr txBox="1"/>
          <p:nvPr/>
        </p:nvSpPr>
        <p:spPr>
          <a:xfrm>
            <a:off x="5327903" y="2503550"/>
            <a:ext cx="6123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u="sng" dirty="0"/>
              <a:t>To evaluate the current utilization and address the gaps to increase the utilization of Red Assist Services for a Corporate Client.</a:t>
            </a:r>
            <a:endParaRPr lang="en-IN" b="1" u="sng" dirty="0"/>
          </a:p>
        </p:txBody>
      </p:sp>
    </p:spTree>
    <p:extLst>
      <p:ext uri="{BB962C8B-B14F-4D97-AF65-F5344CB8AC3E}">
        <p14:creationId xmlns:p14="http://schemas.microsoft.com/office/powerpoint/2010/main" val="626762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B45BA4C-9B54-4496-821F-9E0985CA9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E1BB9D-FAFF-4C3E-9E44-13F8FBABC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7C897C6-901F-410E-B2AC-162ED94B0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762000"/>
            <a:ext cx="10668000" cy="5334000"/>
          </a:xfrm>
          <a:prstGeom prst="rect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F60A85-257D-5602-1970-A2F46F4CEC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1514856"/>
            <a:ext cx="3828287" cy="382828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1DB53DB-063D-E1EC-FF17-E4BE18CBA28F}"/>
              </a:ext>
            </a:extLst>
          </p:cNvPr>
          <p:cNvSpPr txBox="1"/>
          <p:nvPr/>
        </p:nvSpPr>
        <p:spPr>
          <a:xfrm>
            <a:off x="957942" y="6371144"/>
            <a:ext cx="1102722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8896F8F-CAA6-9590-DD21-D4957A4C9A42}"/>
              </a:ext>
            </a:extLst>
          </p:cNvPr>
          <p:cNvSpPr/>
          <p:nvPr/>
        </p:nvSpPr>
        <p:spPr>
          <a:xfrm>
            <a:off x="4032392" y="486856"/>
            <a:ext cx="4878327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MENTOR APPROVAL</a:t>
            </a:r>
          </a:p>
        </p:txBody>
      </p:sp>
      <p:pic>
        <p:nvPicPr>
          <p:cNvPr id="2" name="Google Shape;87;p13">
            <a:extLst>
              <a:ext uri="{FF2B5EF4-FFF2-40B4-BE49-F238E27FC236}">
                <a16:creationId xmlns:a16="http://schemas.microsoft.com/office/drawing/2014/main" id="{4219CE6E-9C80-6A4A-34DF-197583E7DC0A}"/>
              </a:ext>
            </a:extLst>
          </p:cNvPr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B715F9-2DB1-8334-0D07-60734EF72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34F12C-1261-C7FA-CB5F-87747F36DB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7971" y="1111121"/>
            <a:ext cx="4153086" cy="472868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703940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3D8B2D7-82CB-EA1C-D144-4C4B1DEC736B}"/>
              </a:ext>
            </a:extLst>
          </p:cNvPr>
          <p:cNvSpPr/>
          <p:nvPr/>
        </p:nvSpPr>
        <p:spPr>
          <a:xfrm>
            <a:off x="3656836" y="511872"/>
            <a:ext cx="4878327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BACKGROUND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E5B2B0-3884-C752-93DD-20F67C4BB16A}"/>
              </a:ext>
            </a:extLst>
          </p:cNvPr>
          <p:cNvSpPr txBox="1"/>
          <p:nvPr/>
        </p:nvSpPr>
        <p:spPr>
          <a:xfrm>
            <a:off x="849085" y="6430237"/>
            <a:ext cx="1102722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pic>
        <p:nvPicPr>
          <p:cNvPr id="2" name="Google Shape;87;p13">
            <a:extLst>
              <a:ext uri="{FF2B5EF4-FFF2-40B4-BE49-F238E27FC236}">
                <a16:creationId xmlns:a16="http://schemas.microsoft.com/office/drawing/2014/main" id="{89AC2BA4-5DC6-AE9D-236B-47BC52C9740A}"/>
              </a:ext>
            </a:extLst>
          </p:cNvPr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9ADD3C5-CE3F-63F9-329D-DA9C78EED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16A115-24FF-A44D-901E-53AEB11EB1C3}"/>
              </a:ext>
            </a:extLst>
          </p:cNvPr>
          <p:cNvSpPr txBox="1"/>
          <p:nvPr/>
        </p:nvSpPr>
        <p:spPr>
          <a:xfrm>
            <a:off x="1148441" y="1570516"/>
            <a:ext cx="10031188" cy="4323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IN" sz="1600" kern="100" dirty="0">
                <a:solidFill>
                  <a:srgbClr val="0D0D0D"/>
                </a:solidFill>
                <a:effectLst/>
                <a:highlight>
                  <a:srgbClr val="FFFFFF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In today's fast-paced corporate environment, ensuring the health and safety of employees is paramount, especially for multinational corporations (MNCs) like our client.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IN" sz="1600" kern="100" dirty="0">
              <a:solidFill>
                <a:srgbClr val="0D0D0D"/>
              </a:solidFill>
              <a:effectLst/>
              <a:highlight>
                <a:srgbClr val="FFFFFF"/>
              </a:highligh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IN" sz="1600" kern="100" dirty="0">
                <a:solidFill>
                  <a:srgbClr val="0D0D0D"/>
                </a:solidFill>
                <a:effectLst/>
                <a:highlight>
                  <a:srgbClr val="FFFFFF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 It is a global leader in consulting, technology services, and digital transformation.</a:t>
            </a:r>
            <a:r>
              <a:rPr lang="en-IN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IN" sz="1600" kern="100" dirty="0">
              <a:solidFill>
                <a:srgbClr val="0D0D0D"/>
              </a:solidFill>
              <a:highlight>
                <a:srgbClr val="FFFFFF"/>
              </a:highligh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IN" sz="1600" kern="100" dirty="0">
                <a:solidFill>
                  <a:srgbClr val="0D0D0D"/>
                </a:solidFill>
                <a:effectLst/>
                <a:highlight>
                  <a:srgbClr val="FFFFFF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The market for corporate health and emergency response services is evolving rapidly.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IN" sz="1600" kern="100" dirty="0">
              <a:solidFill>
                <a:srgbClr val="0D0D0D"/>
              </a:solidFill>
              <a:effectLst/>
              <a:highlight>
                <a:srgbClr val="FFFFFF"/>
              </a:highligh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IN" sz="1600" kern="100" dirty="0">
                <a:solidFill>
                  <a:srgbClr val="0D0D0D"/>
                </a:solidFill>
                <a:effectLst/>
                <a:highlight>
                  <a:srgbClr val="FFFFFF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Companies are increasingly recognizing the importance of comprehensive health support systems, leading to a growing demand for such services.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IN" sz="1600" kern="100" dirty="0">
              <a:solidFill>
                <a:srgbClr val="0D0D0D"/>
              </a:solidFill>
              <a:effectLst/>
              <a:highlight>
                <a:srgbClr val="FFFFFF"/>
              </a:highligh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IN" sz="1600" dirty="0">
                <a:solidFill>
                  <a:srgbClr val="0D0D0D"/>
                </a:solidFill>
                <a:effectLst/>
                <a:highlight>
                  <a:srgbClr val="FFFFFF"/>
                </a:highlight>
                <a:ea typeface="Calibri" panose="020F0502020204030204" pitchFamily="34" charset="0"/>
              </a:rPr>
              <a:t>An effective emergency response system, which includes medical transport and on-call services, plays a crucial role in maintaining workforce well-being, reducing downtime, and enhancing overall productivity.</a:t>
            </a:r>
            <a:endParaRPr lang="en-IN" sz="1600" kern="100" dirty="0">
              <a:solidFill>
                <a:srgbClr val="0D0D0D"/>
              </a:solidFill>
              <a:effectLst/>
              <a:highlight>
                <a:srgbClr val="FFFFFF"/>
              </a:highligh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053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49306479-8C4D-4E4A-A330-DFC80A8A01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105524"/>
          </a:xfrm>
          <a:custGeom>
            <a:avLst/>
            <a:gdLst>
              <a:gd name="connsiteX0" fmla="*/ 0 w 12192000"/>
              <a:gd name="connsiteY0" fmla="*/ 0 h 6105524"/>
              <a:gd name="connsiteX1" fmla="*/ 12192000 w 12192000"/>
              <a:gd name="connsiteY1" fmla="*/ 0 h 6105524"/>
              <a:gd name="connsiteX2" fmla="*/ 12192000 w 12192000"/>
              <a:gd name="connsiteY2" fmla="*/ 6105524 h 6105524"/>
              <a:gd name="connsiteX3" fmla="*/ 11435080 w 12192000"/>
              <a:gd name="connsiteY3" fmla="*/ 6105524 h 6105524"/>
              <a:gd name="connsiteX4" fmla="*/ 11435080 w 12192000"/>
              <a:gd name="connsiteY4" fmla="*/ 771523 h 6105524"/>
              <a:gd name="connsiteX5" fmla="*/ 767080 w 12192000"/>
              <a:gd name="connsiteY5" fmla="*/ 771523 h 6105524"/>
              <a:gd name="connsiteX6" fmla="*/ 767080 w 12192000"/>
              <a:gd name="connsiteY6" fmla="*/ 6105524 h 6105524"/>
              <a:gd name="connsiteX7" fmla="*/ 0 w 12192000"/>
              <a:gd name="connsiteY7" fmla="*/ 6105524 h 610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105524">
                <a:moveTo>
                  <a:pt x="0" y="0"/>
                </a:moveTo>
                <a:lnTo>
                  <a:pt x="12192000" y="0"/>
                </a:lnTo>
                <a:lnTo>
                  <a:pt x="12192000" y="6105524"/>
                </a:lnTo>
                <a:lnTo>
                  <a:pt x="11435080" y="6105524"/>
                </a:lnTo>
                <a:lnTo>
                  <a:pt x="11435080" y="771523"/>
                </a:lnTo>
                <a:lnTo>
                  <a:pt x="767080" y="771523"/>
                </a:lnTo>
                <a:lnTo>
                  <a:pt x="767080" y="6105524"/>
                </a:lnTo>
                <a:lnTo>
                  <a:pt x="0" y="6105524"/>
                </a:lnTo>
                <a:close/>
              </a:path>
            </a:pathLst>
          </a:cu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84136905-015B-4510-B514-027CBA846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6CD0F97-2E5B-4E84-8544-EB24DED104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0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4" name="Freeform: Shape 33">
            <a:extLst>
              <a:ext uri="{FF2B5EF4-FFF2-40B4-BE49-F238E27FC236}">
                <a16:creationId xmlns:a16="http://schemas.microsoft.com/office/drawing/2014/main" id="{26A70F00-F11C-4EEF-9002-CAA67EF3F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30000" cy="6858000"/>
          </a:xfrm>
          <a:custGeom>
            <a:avLst/>
            <a:gdLst>
              <a:gd name="connsiteX0" fmla="*/ 0 w 11430000"/>
              <a:gd name="connsiteY0" fmla="*/ 0 h 6858000"/>
              <a:gd name="connsiteX1" fmla="*/ 5330523 w 11430000"/>
              <a:gd name="connsiteY1" fmla="*/ 0 h 6858000"/>
              <a:gd name="connsiteX2" fmla="*/ 5330523 w 11430000"/>
              <a:gd name="connsiteY2" fmla="*/ 758952 h 6858000"/>
              <a:gd name="connsiteX3" fmla="*/ 11430000 w 11430000"/>
              <a:gd name="connsiteY3" fmla="*/ 758952 h 6858000"/>
              <a:gd name="connsiteX4" fmla="*/ 11430000 w 11430000"/>
              <a:gd name="connsiteY4" fmla="*/ 6099048 h 6858000"/>
              <a:gd name="connsiteX5" fmla="*/ 5330523 w 11430000"/>
              <a:gd name="connsiteY5" fmla="*/ 6099048 h 6858000"/>
              <a:gd name="connsiteX6" fmla="*/ 5330523 w 11430000"/>
              <a:gd name="connsiteY6" fmla="*/ 6858000 h 6858000"/>
              <a:gd name="connsiteX7" fmla="*/ 0 w 11430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430000" h="6858000">
                <a:moveTo>
                  <a:pt x="0" y="0"/>
                </a:moveTo>
                <a:lnTo>
                  <a:pt x="5330523" y="0"/>
                </a:lnTo>
                <a:lnTo>
                  <a:pt x="5330523" y="758952"/>
                </a:lnTo>
                <a:lnTo>
                  <a:pt x="11430000" y="758952"/>
                </a:lnTo>
                <a:lnTo>
                  <a:pt x="11430000" y="6099048"/>
                </a:lnTo>
                <a:lnTo>
                  <a:pt x="5330523" y="6099048"/>
                </a:lnTo>
                <a:lnTo>
                  <a:pt x="5330523" y="6858000"/>
                </a:lnTo>
                <a:lnTo>
                  <a:pt x="0" y="6858000"/>
                </a:lnTo>
                <a:close/>
              </a:path>
            </a:pathLst>
          </a:cu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6CCBCD6-7524-DAFD-1F68-A5F01196CDE1}"/>
              </a:ext>
            </a:extLst>
          </p:cNvPr>
          <p:cNvSpPr txBox="1"/>
          <p:nvPr/>
        </p:nvSpPr>
        <p:spPr>
          <a:xfrm>
            <a:off x="1012372" y="6337211"/>
            <a:ext cx="11321142" cy="24631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1386F3-977C-3E3D-0550-6E219F3231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486"/>
          <a:stretch/>
        </p:blipFill>
        <p:spPr>
          <a:xfrm>
            <a:off x="1" y="752476"/>
            <a:ext cx="5323114" cy="535304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1F158C9-F031-1582-B542-96BE9DB9ADAF}"/>
              </a:ext>
            </a:extLst>
          </p:cNvPr>
          <p:cNvSpPr/>
          <p:nvPr/>
        </p:nvSpPr>
        <p:spPr>
          <a:xfrm>
            <a:off x="5937394" y="482546"/>
            <a:ext cx="4878327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36DE7C9-AC14-A4CE-903A-6BF2BC59B8D3}"/>
              </a:ext>
            </a:extLst>
          </p:cNvPr>
          <p:cNvSpPr txBox="1"/>
          <p:nvPr/>
        </p:nvSpPr>
        <p:spPr>
          <a:xfrm>
            <a:off x="5370142" y="1487122"/>
            <a:ext cx="6130615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kern="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Founded in 2016 under the banner of </a:t>
            </a:r>
            <a:r>
              <a:rPr lang="en-US" sz="1600" b="1" kern="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Stan Plus, </a:t>
            </a:r>
            <a:r>
              <a:rPr lang="en-US" sz="1600" b="1" kern="0" dirty="0">
                <a:solidFill>
                  <a:srgbClr val="000000"/>
                </a:solidFill>
                <a:ea typeface="Times New Roman" panose="02020603050405020304" pitchFamily="18" charset="0"/>
              </a:rPr>
              <a:t>             </a:t>
            </a:r>
            <a:r>
              <a:rPr lang="en-US" sz="1600" b="1" kern="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RE</a:t>
            </a:r>
            <a:r>
              <a:rPr lang="en-US" sz="1600" b="1" kern="0" dirty="0">
                <a:solidFill>
                  <a:srgbClr val="000000"/>
                </a:solidFill>
                <a:ea typeface="Times New Roman" panose="02020603050405020304" pitchFamily="18" charset="0"/>
              </a:rPr>
              <a:t>D.</a:t>
            </a:r>
            <a:r>
              <a:rPr lang="en-US" sz="1600" b="1" kern="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Health </a:t>
            </a:r>
            <a:r>
              <a:rPr lang="en-US" sz="1600" kern="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emerged with a noble mission: to provide accessible, reliable, and top-tier medical assistance to those facing emergencies.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kern="0" dirty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600" kern="100" dirty="0">
                <a:solidFill>
                  <a:srgbClr val="0D0D0D"/>
                </a:solidFill>
                <a:effectLst/>
                <a:highlight>
                  <a:srgbClr val="FFFFFF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RED Assist serves as a one-stop solution for all health and medical needs, catering to enterprises and hospitals alike.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sz="1600" kern="100" dirty="0">
              <a:solidFill>
                <a:srgbClr val="0D0D0D"/>
              </a:solidFill>
              <a:highlight>
                <a:srgbClr val="FFFFFF"/>
              </a:highligh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600" kern="100" dirty="0">
                <a:solidFill>
                  <a:srgbClr val="0D0D0D"/>
                </a:solidFill>
                <a:effectLst/>
                <a:highlight>
                  <a:srgbClr val="FFFFFF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This service is backed by a dedicated team of health concierges, doctors, and specialists who are committed to providing comprehensive assistance in various medical scenarios.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sz="1600" kern="100" dirty="0">
              <a:solidFill>
                <a:srgbClr val="0D0D0D"/>
              </a:solidFill>
              <a:highlight>
                <a:srgbClr val="FFFFFF"/>
              </a:highligh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sz="1600" kern="100" dirty="0">
                <a:solidFill>
                  <a:srgbClr val="0D0D0D"/>
                </a:solidFill>
                <a:effectLst/>
                <a:highlight>
                  <a:srgbClr val="FFFFFF"/>
                </a:highlight>
                <a:ea typeface="Calibri" panose="020F0502020204030204" pitchFamily="34" charset="0"/>
                <a:cs typeface="Times New Roman" panose="02020603050405020304" pitchFamily="18" charset="0"/>
              </a:rPr>
              <a:t>Whether it involves routine consultations, emergency medical transport, or specialized health support, RED Assist ensures that all clients receive timely and effective care.</a:t>
            </a:r>
            <a:endParaRPr lang="en-IN" sz="16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sz="1600" dirty="0"/>
          </a:p>
        </p:txBody>
      </p:sp>
      <p:pic>
        <p:nvPicPr>
          <p:cNvPr id="2" name="Google Shape;87;p13">
            <a:extLst>
              <a:ext uri="{FF2B5EF4-FFF2-40B4-BE49-F238E27FC236}">
                <a16:creationId xmlns:a16="http://schemas.microsoft.com/office/drawing/2014/main" id="{D1F0A3F6-9564-AED2-E3BF-2B81A9A7A789}"/>
              </a:ext>
            </a:extLst>
          </p:cNvPr>
          <p:cNvPicPr preferRelativeResize="0"/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8AC82B7-2F5E-0FA9-6B84-30FAD9E595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458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931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478C4E4-BD88-F0B5-76B4-CDD13789CF0E}"/>
              </a:ext>
            </a:extLst>
          </p:cNvPr>
          <p:cNvSpPr txBox="1"/>
          <p:nvPr/>
        </p:nvSpPr>
        <p:spPr>
          <a:xfrm>
            <a:off x="271313" y="568950"/>
            <a:ext cx="11649374" cy="57201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 err="1">
              <a:ln>
                <a:noFill/>
              </a:ln>
              <a:solidFill>
                <a:srgbClr val="606B7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033481-2657-D00A-3A0A-59960B976222}"/>
              </a:ext>
            </a:extLst>
          </p:cNvPr>
          <p:cNvSpPr txBox="1"/>
          <p:nvPr/>
        </p:nvSpPr>
        <p:spPr>
          <a:xfrm>
            <a:off x="870858" y="6489611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A8FE3FB-DEAB-C246-9CAB-E3D411D800A5}"/>
              </a:ext>
            </a:extLst>
          </p:cNvPr>
          <p:cNvSpPr/>
          <p:nvPr/>
        </p:nvSpPr>
        <p:spPr>
          <a:xfrm>
            <a:off x="413976" y="2303528"/>
            <a:ext cx="3468009" cy="1985997"/>
          </a:xfrm>
          <a:prstGeom prst="ellipse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OBJECTIVE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7506625B-DAE3-FBEB-5285-4D61DCA97B7E}"/>
              </a:ext>
            </a:extLst>
          </p:cNvPr>
          <p:cNvCxnSpPr>
            <a:cxnSpLocks/>
          </p:cNvCxnSpPr>
          <p:nvPr/>
        </p:nvCxnSpPr>
        <p:spPr>
          <a:xfrm flipH="1">
            <a:off x="3881985" y="3283973"/>
            <a:ext cx="386174" cy="10597"/>
          </a:xfrm>
          <a:prstGeom prst="straightConnector1">
            <a:avLst/>
          </a:prstGeom>
          <a:ln w="38100" cap="rnd">
            <a:solidFill>
              <a:srgbClr val="00B0F0"/>
            </a:solidFill>
            <a:round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: Rounded Corners 21">
            <a:extLst>
              <a:ext uri="{FF2B5EF4-FFF2-40B4-BE49-F238E27FC236}">
                <a16:creationId xmlns:a16="http://schemas.microsoft.com/office/drawing/2014/main" id="{31B3EBE0-B8EF-EFE9-BE3A-5016CA6C1516}"/>
              </a:ext>
            </a:extLst>
          </p:cNvPr>
          <p:cNvSpPr/>
          <p:nvPr/>
        </p:nvSpPr>
        <p:spPr>
          <a:xfrm>
            <a:off x="4268159" y="2045135"/>
            <a:ext cx="641488" cy="2495078"/>
          </a:xfrm>
          <a:custGeom>
            <a:avLst/>
            <a:gdLst>
              <a:gd name="connsiteX0" fmla="*/ 0 w 7805738"/>
              <a:gd name="connsiteY0" fmla="*/ 641488 h 5207303"/>
              <a:gd name="connsiteX1" fmla="*/ 641488 w 7805738"/>
              <a:gd name="connsiteY1" fmla="*/ 0 h 5207303"/>
              <a:gd name="connsiteX2" fmla="*/ 7164250 w 7805738"/>
              <a:gd name="connsiteY2" fmla="*/ 0 h 5207303"/>
              <a:gd name="connsiteX3" fmla="*/ 7805738 w 7805738"/>
              <a:gd name="connsiteY3" fmla="*/ 641488 h 5207303"/>
              <a:gd name="connsiteX4" fmla="*/ 7805738 w 7805738"/>
              <a:gd name="connsiteY4" fmla="*/ 4565815 h 5207303"/>
              <a:gd name="connsiteX5" fmla="*/ 7164250 w 7805738"/>
              <a:gd name="connsiteY5" fmla="*/ 5207303 h 5207303"/>
              <a:gd name="connsiteX6" fmla="*/ 641488 w 7805738"/>
              <a:gd name="connsiteY6" fmla="*/ 5207303 h 5207303"/>
              <a:gd name="connsiteX7" fmla="*/ 0 w 7805738"/>
              <a:gd name="connsiteY7" fmla="*/ 4565815 h 5207303"/>
              <a:gd name="connsiteX8" fmla="*/ 0 w 7805738"/>
              <a:gd name="connsiteY8" fmla="*/ 641488 h 5207303"/>
              <a:gd name="connsiteX0" fmla="*/ 7164250 w 7805738"/>
              <a:gd name="connsiteY0" fmla="*/ 0 h 5207303"/>
              <a:gd name="connsiteX1" fmla="*/ 7805738 w 7805738"/>
              <a:gd name="connsiteY1" fmla="*/ 641488 h 5207303"/>
              <a:gd name="connsiteX2" fmla="*/ 7805738 w 7805738"/>
              <a:gd name="connsiteY2" fmla="*/ 4565815 h 5207303"/>
              <a:gd name="connsiteX3" fmla="*/ 7164250 w 7805738"/>
              <a:gd name="connsiteY3" fmla="*/ 5207303 h 5207303"/>
              <a:gd name="connsiteX4" fmla="*/ 641488 w 7805738"/>
              <a:gd name="connsiteY4" fmla="*/ 5207303 h 5207303"/>
              <a:gd name="connsiteX5" fmla="*/ 0 w 7805738"/>
              <a:gd name="connsiteY5" fmla="*/ 4565815 h 5207303"/>
              <a:gd name="connsiteX6" fmla="*/ 0 w 7805738"/>
              <a:gd name="connsiteY6" fmla="*/ 641488 h 5207303"/>
              <a:gd name="connsiteX7" fmla="*/ 641488 w 7805738"/>
              <a:gd name="connsiteY7" fmla="*/ 0 h 5207303"/>
              <a:gd name="connsiteX8" fmla="*/ 7255690 w 7805738"/>
              <a:gd name="connsiteY8" fmla="*/ 91440 h 5207303"/>
              <a:gd name="connsiteX0" fmla="*/ 7164250 w 7805738"/>
              <a:gd name="connsiteY0" fmla="*/ 0 h 5207303"/>
              <a:gd name="connsiteX1" fmla="*/ 7805738 w 7805738"/>
              <a:gd name="connsiteY1" fmla="*/ 641488 h 5207303"/>
              <a:gd name="connsiteX2" fmla="*/ 7805738 w 7805738"/>
              <a:gd name="connsiteY2" fmla="*/ 4565815 h 5207303"/>
              <a:gd name="connsiteX3" fmla="*/ 7164250 w 7805738"/>
              <a:gd name="connsiteY3" fmla="*/ 5207303 h 5207303"/>
              <a:gd name="connsiteX4" fmla="*/ 641488 w 7805738"/>
              <a:gd name="connsiteY4" fmla="*/ 5207303 h 5207303"/>
              <a:gd name="connsiteX5" fmla="*/ 0 w 7805738"/>
              <a:gd name="connsiteY5" fmla="*/ 4565815 h 5207303"/>
              <a:gd name="connsiteX6" fmla="*/ 0 w 7805738"/>
              <a:gd name="connsiteY6" fmla="*/ 641488 h 5207303"/>
              <a:gd name="connsiteX7" fmla="*/ 641488 w 7805738"/>
              <a:gd name="connsiteY7" fmla="*/ 0 h 5207303"/>
              <a:gd name="connsiteX0" fmla="*/ 7805738 w 7805738"/>
              <a:gd name="connsiteY0" fmla="*/ 641488 h 5207303"/>
              <a:gd name="connsiteX1" fmla="*/ 7805738 w 7805738"/>
              <a:gd name="connsiteY1" fmla="*/ 4565815 h 5207303"/>
              <a:gd name="connsiteX2" fmla="*/ 7164250 w 7805738"/>
              <a:gd name="connsiteY2" fmla="*/ 5207303 h 5207303"/>
              <a:gd name="connsiteX3" fmla="*/ 641488 w 7805738"/>
              <a:gd name="connsiteY3" fmla="*/ 5207303 h 5207303"/>
              <a:gd name="connsiteX4" fmla="*/ 0 w 7805738"/>
              <a:gd name="connsiteY4" fmla="*/ 4565815 h 5207303"/>
              <a:gd name="connsiteX5" fmla="*/ 0 w 7805738"/>
              <a:gd name="connsiteY5" fmla="*/ 641488 h 5207303"/>
              <a:gd name="connsiteX6" fmla="*/ 641488 w 7805738"/>
              <a:gd name="connsiteY6" fmla="*/ 0 h 5207303"/>
              <a:gd name="connsiteX0" fmla="*/ 7805738 w 7805738"/>
              <a:gd name="connsiteY0" fmla="*/ 4565815 h 5207303"/>
              <a:gd name="connsiteX1" fmla="*/ 7164250 w 7805738"/>
              <a:gd name="connsiteY1" fmla="*/ 5207303 h 5207303"/>
              <a:gd name="connsiteX2" fmla="*/ 641488 w 7805738"/>
              <a:gd name="connsiteY2" fmla="*/ 5207303 h 5207303"/>
              <a:gd name="connsiteX3" fmla="*/ 0 w 7805738"/>
              <a:gd name="connsiteY3" fmla="*/ 4565815 h 5207303"/>
              <a:gd name="connsiteX4" fmla="*/ 0 w 7805738"/>
              <a:gd name="connsiteY4" fmla="*/ 641488 h 5207303"/>
              <a:gd name="connsiteX5" fmla="*/ 641488 w 7805738"/>
              <a:gd name="connsiteY5" fmla="*/ 0 h 5207303"/>
              <a:gd name="connsiteX0" fmla="*/ 7164250 w 7164250"/>
              <a:gd name="connsiteY0" fmla="*/ 5207303 h 5207303"/>
              <a:gd name="connsiteX1" fmla="*/ 641488 w 7164250"/>
              <a:gd name="connsiteY1" fmla="*/ 5207303 h 5207303"/>
              <a:gd name="connsiteX2" fmla="*/ 0 w 7164250"/>
              <a:gd name="connsiteY2" fmla="*/ 4565815 h 5207303"/>
              <a:gd name="connsiteX3" fmla="*/ 0 w 7164250"/>
              <a:gd name="connsiteY3" fmla="*/ 641488 h 5207303"/>
              <a:gd name="connsiteX4" fmla="*/ 641488 w 7164250"/>
              <a:gd name="connsiteY4" fmla="*/ 0 h 5207303"/>
              <a:gd name="connsiteX0" fmla="*/ 641488 w 641488"/>
              <a:gd name="connsiteY0" fmla="*/ 5207303 h 5207303"/>
              <a:gd name="connsiteX1" fmla="*/ 0 w 641488"/>
              <a:gd name="connsiteY1" fmla="*/ 4565815 h 5207303"/>
              <a:gd name="connsiteX2" fmla="*/ 0 w 641488"/>
              <a:gd name="connsiteY2" fmla="*/ 641488 h 5207303"/>
              <a:gd name="connsiteX3" fmla="*/ 641488 w 641488"/>
              <a:gd name="connsiteY3" fmla="*/ 0 h 5207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1488" h="5207303">
                <a:moveTo>
                  <a:pt x="641488" y="5207303"/>
                </a:moveTo>
                <a:cubicBezTo>
                  <a:pt x="287204" y="5207303"/>
                  <a:pt x="0" y="4920099"/>
                  <a:pt x="0" y="4565815"/>
                </a:cubicBezTo>
                <a:lnTo>
                  <a:pt x="0" y="641488"/>
                </a:lnTo>
                <a:cubicBezTo>
                  <a:pt x="0" y="287204"/>
                  <a:pt x="287204" y="0"/>
                  <a:pt x="641488" y="0"/>
                </a:cubicBezTo>
              </a:path>
            </a:pathLst>
          </a:custGeom>
          <a:noFill/>
          <a:ln w="38100" cap="rnd">
            <a:solidFill>
              <a:srgbClr val="00B0F0"/>
            </a:solidFill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5760" tIns="0" bIns="0" rtlCol="0" anchor="ctr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2880" marR="0" lvl="1" indent="-18288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Char char="•"/>
              <a:tabLst>
                <a:tab pos="63500" algn="l"/>
                <a:tab pos="1143000" algn="l"/>
              </a:tabLst>
              <a:defRPr/>
            </a:pPr>
            <a:endParaRPr kumimoji="0" lang="da-DK" sz="1400" b="0" i="0" u="none" strike="noStrike" kern="1200" cap="none" spc="0" normalizeH="0" baseline="0" noProof="0" dirty="0">
              <a:ln>
                <a:noFill/>
              </a:ln>
              <a:solidFill>
                <a:srgbClr val="2B3A42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B3D633C-5BE5-90F6-4DD6-86C854AB4ACD}"/>
              </a:ext>
            </a:extLst>
          </p:cNvPr>
          <p:cNvSpPr/>
          <p:nvPr/>
        </p:nvSpPr>
        <p:spPr>
          <a:xfrm>
            <a:off x="4940375" y="1559236"/>
            <a:ext cx="6877872" cy="948238"/>
          </a:xfrm>
          <a:prstGeom prst="roundRect">
            <a:avLst>
              <a:gd name="adj" fmla="val 50000"/>
            </a:avLst>
          </a:prstGeom>
          <a:solidFill>
            <a:srgbClr val="00A3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tIns="0" rIns="0" bIns="0" rtlCol="0" anchor="ctr" anchorCtr="0"/>
          <a:lstStyle/>
          <a:p>
            <a:r>
              <a:rPr lang="en-US" sz="1600" dirty="0"/>
              <a:t>To evaluate the level of awareness among the employees regarding the range of services offered by RED Assist through feedback form.</a:t>
            </a:r>
            <a:endParaRPr lang="en-US" sz="1500" b="1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82E13196-B684-F22F-0E16-D4B1019C00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58187" y="1593074"/>
            <a:ext cx="914400" cy="914400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33452239-D9C6-4A21-8BC5-C5740E1982C6}"/>
              </a:ext>
            </a:extLst>
          </p:cNvPr>
          <p:cNvSpPr/>
          <p:nvPr/>
        </p:nvSpPr>
        <p:spPr>
          <a:xfrm>
            <a:off x="4909647" y="4043700"/>
            <a:ext cx="6881028" cy="993025"/>
          </a:xfrm>
          <a:prstGeom prst="roundRect">
            <a:avLst>
              <a:gd name="adj" fmla="val 50000"/>
            </a:avLst>
          </a:prstGeom>
          <a:solidFill>
            <a:srgbClr val="00BF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tIns="0" rIns="0" bIns="0" rtlCol="0" anchor="ctr" anchorCtr="0"/>
          <a:lstStyle/>
          <a:p>
            <a:r>
              <a:rPr lang="en-US" sz="1600" dirty="0"/>
              <a:t>To identify gaps in service utilization and the barriers faced by employees when accessing RED Assist Services and provide actionable recommendations.</a:t>
            </a:r>
            <a:endParaRPr lang="en-US" sz="2400" b="1" dirty="0"/>
          </a:p>
        </p:txBody>
      </p:sp>
      <p:pic>
        <p:nvPicPr>
          <p:cNvPr id="16" name="Graphic 15" descr="Head with gears outline">
            <a:extLst>
              <a:ext uri="{FF2B5EF4-FFF2-40B4-BE49-F238E27FC236}">
                <a16:creationId xmlns:a16="http://schemas.microsoft.com/office/drawing/2014/main" id="{80194CB7-0976-9658-5942-B5E22F51AF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058187" y="4154684"/>
            <a:ext cx="782975" cy="771056"/>
          </a:xfrm>
          <a:prstGeom prst="rect">
            <a:avLst/>
          </a:prstGeom>
        </p:spPr>
      </p:pic>
      <p:pic>
        <p:nvPicPr>
          <p:cNvPr id="2" name="Google Shape;87;p13">
            <a:extLst>
              <a:ext uri="{FF2B5EF4-FFF2-40B4-BE49-F238E27FC236}">
                <a16:creationId xmlns:a16="http://schemas.microsoft.com/office/drawing/2014/main" id="{38455864-B306-09CE-60D2-202145F44905}"/>
              </a:ext>
            </a:extLst>
          </p:cNvPr>
          <p:cNvPicPr preferRelativeResize="0"/>
          <p:nvPr/>
        </p:nvPicPr>
        <p:blipFill rotWithShape="1">
          <a:blip r:embed="rId6"/>
          <a:srcRect/>
          <a:stretch>
            <a:fillRect/>
          </a:stretch>
        </p:blipFill>
        <p:spPr>
          <a:xfrm>
            <a:off x="0" y="24131"/>
            <a:ext cx="1315720" cy="5448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11B620-6BC5-45B6-B4E6-BADA02AB38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544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948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3BE675C-0CE8-905B-79C1-30B129B3FF37}"/>
              </a:ext>
            </a:extLst>
          </p:cNvPr>
          <p:cNvSpPr/>
          <p:nvPr/>
        </p:nvSpPr>
        <p:spPr>
          <a:xfrm>
            <a:off x="3544554" y="501991"/>
            <a:ext cx="4878327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METHODOLOGY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BA46CD7A-593A-EA6B-89F6-EB5DF08E2CB8}"/>
              </a:ext>
            </a:extLst>
          </p:cNvPr>
          <p:cNvSpPr>
            <a:spLocks/>
          </p:cNvSpPr>
          <p:nvPr/>
        </p:nvSpPr>
        <p:spPr bwMode="auto">
          <a:xfrm>
            <a:off x="860442" y="3690257"/>
            <a:ext cx="1912584" cy="2817714"/>
          </a:xfrm>
          <a:custGeom>
            <a:avLst/>
            <a:gdLst>
              <a:gd name="connsiteX0" fmla="*/ 1770185 w 1912584"/>
              <a:gd name="connsiteY0" fmla="*/ 0 h 2821567"/>
              <a:gd name="connsiteX1" fmla="*/ 1799780 w 1912584"/>
              <a:gd name="connsiteY1" fmla="*/ 140098 h 2821567"/>
              <a:gd name="connsiteX2" fmla="*/ 1831705 w 1912584"/>
              <a:gd name="connsiteY2" fmla="*/ 2597083 h 2821567"/>
              <a:gd name="connsiteX3" fmla="*/ 1794783 w 1912584"/>
              <a:gd name="connsiteY3" fmla="*/ 2821567 h 2821567"/>
              <a:gd name="connsiteX4" fmla="*/ 69576 w 1912584"/>
              <a:gd name="connsiteY4" fmla="*/ 2821567 h 2821567"/>
              <a:gd name="connsiteX5" fmla="*/ 1 w 1912584"/>
              <a:gd name="connsiteY5" fmla="*/ 2751742 h 2821567"/>
              <a:gd name="connsiteX6" fmla="*/ 1 w 1912584"/>
              <a:gd name="connsiteY6" fmla="*/ 2821567 h 2821567"/>
              <a:gd name="connsiteX7" fmla="*/ 0 w 1912584"/>
              <a:gd name="connsiteY7" fmla="*/ 2821567 h 2821567"/>
              <a:gd name="connsiteX8" fmla="*/ 0 w 1912584"/>
              <a:gd name="connsiteY8" fmla="*/ 256197 h 2821567"/>
              <a:gd name="connsiteX9" fmla="*/ 57710 w 1912584"/>
              <a:gd name="connsiteY9" fmla="*/ 243467 h 2821567"/>
              <a:gd name="connsiteX10" fmla="*/ 1302310 w 1912584"/>
              <a:gd name="connsiteY10" fmla="*/ 65667 h 28215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912584" h="2821567">
                <a:moveTo>
                  <a:pt x="1770185" y="0"/>
                </a:moveTo>
                <a:lnTo>
                  <a:pt x="1799780" y="140098"/>
                </a:lnTo>
                <a:cubicBezTo>
                  <a:pt x="1934864" y="865516"/>
                  <a:pt x="1952476" y="1721944"/>
                  <a:pt x="1831705" y="2597083"/>
                </a:cubicBezTo>
                <a:lnTo>
                  <a:pt x="1794783" y="2821567"/>
                </a:lnTo>
                <a:lnTo>
                  <a:pt x="69576" y="2821567"/>
                </a:lnTo>
                <a:cubicBezTo>
                  <a:pt x="28463" y="2821567"/>
                  <a:pt x="1" y="2789828"/>
                  <a:pt x="1" y="2751742"/>
                </a:cubicBezTo>
                <a:lnTo>
                  <a:pt x="1" y="2821567"/>
                </a:lnTo>
                <a:lnTo>
                  <a:pt x="0" y="2821567"/>
                </a:lnTo>
                <a:lnTo>
                  <a:pt x="0" y="256197"/>
                </a:lnTo>
                <a:lnTo>
                  <a:pt x="57710" y="243467"/>
                </a:lnTo>
                <a:lnTo>
                  <a:pt x="1302310" y="656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2B3A42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54003D5B-1AD5-9504-36FE-7A744670FF66}"/>
              </a:ext>
            </a:extLst>
          </p:cNvPr>
          <p:cNvSpPr>
            <a:spLocks/>
          </p:cNvSpPr>
          <p:nvPr/>
        </p:nvSpPr>
        <p:spPr bwMode="auto">
          <a:xfrm>
            <a:off x="2533965" y="3429000"/>
            <a:ext cx="2029557" cy="3078971"/>
          </a:xfrm>
          <a:custGeom>
            <a:avLst/>
            <a:gdLst>
              <a:gd name="connsiteX0" fmla="*/ 1858853 w 2029557"/>
              <a:gd name="connsiteY0" fmla="*/ 0 h 3078971"/>
              <a:gd name="connsiteX1" fmla="*/ 1860631 w 2029557"/>
              <a:gd name="connsiteY1" fmla="*/ 6701 h 3078971"/>
              <a:gd name="connsiteX2" fmla="*/ 1948677 w 2029557"/>
              <a:gd name="connsiteY2" fmla="*/ 2729357 h 3078971"/>
              <a:gd name="connsiteX3" fmla="*/ 1891173 w 2029557"/>
              <a:gd name="connsiteY3" fmla="*/ 3078971 h 3078971"/>
              <a:gd name="connsiteX4" fmla="*/ 0 w 2029557"/>
              <a:gd name="connsiteY4" fmla="*/ 3078971 h 3078971"/>
              <a:gd name="connsiteX5" fmla="*/ 0 w 2029557"/>
              <a:gd name="connsiteY5" fmla="*/ 260190 h 3078971"/>
              <a:gd name="connsiteX6" fmla="*/ 999781 w 2029557"/>
              <a:gd name="connsiteY6" fmla="*/ 119870 h 30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29557" h="3078971">
                <a:moveTo>
                  <a:pt x="1858853" y="0"/>
                </a:moveTo>
                <a:lnTo>
                  <a:pt x="1860631" y="6701"/>
                </a:lnTo>
                <a:cubicBezTo>
                  <a:pt x="2045271" y="783975"/>
                  <a:pt x="2084545" y="1744826"/>
                  <a:pt x="1948677" y="2729357"/>
                </a:cubicBezTo>
                <a:lnTo>
                  <a:pt x="1891173" y="3078971"/>
                </a:lnTo>
                <a:lnTo>
                  <a:pt x="0" y="3078971"/>
                </a:lnTo>
                <a:lnTo>
                  <a:pt x="0" y="260190"/>
                </a:lnTo>
                <a:lnTo>
                  <a:pt x="999781" y="11987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B3A42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B8425B9B-F3B2-8511-9D61-D9A871B59AD9}"/>
              </a:ext>
            </a:extLst>
          </p:cNvPr>
          <p:cNvSpPr>
            <a:spLocks/>
          </p:cNvSpPr>
          <p:nvPr/>
        </p:nvSpPr>
        <p:spPr bwMode="auto">
          <a:xfrm>
            <a:off x="4382118" y="2993571"/>
            <a:ext cx="2286885" cy="3514400"/>
          </a:xfrm>
          <a:custGeom>
            <a:avLst/>
            <a:gdLst>
              <a:gd name="connsiteX0" fmla="*/ 2089496 w 2286885"/>
              <a:gd name="connsiteY0" fmla="*/ 0 h 3381660"/>
              <a:gd name="connsiteX1" fmla="*/ 2117959 w 2286885"/>
              <a:gd name="connsiteY1" fmla="*/ 107259 h 3381660"/>
              <a:gd name="connsiteX2" fmla="*/ 2206005 w 2286885"/>
              <a:gd name="connsiteY2" fmla="*/ 2829915 h 3381660"/>
              <a:gd name="connsiteX3" fmla="*/ 2132649 w 2286885"/>
              <a:gd name="connsiteY3" fmla="*/ 3275903 h 3381660"/>
              <a:gd name="connsiteX4" fmla="*/ 2109456 w 2286885"/>
              <a:gd name="connsiteY4" fmla="*/ 3381660 h 3381660"/>
              <a:gd name="connsiteX5" fmla="*/ 0 w 2286885"/>
              <a:gd name="connsiteY5" fmla="*/ 3381660 h 3381660"/>
              <a:gd name="connsiteX6" fmla="*/ 0 w 2286885"/>
              <a:gd name="connsiteY6" fmla="*/ 336074 h 3381660"/>
              <a:gd name="connsiteX7" fmla="*/ 472382 w 2286885"/>
              <a:gd name="connsiteY7" fmla="*/ 270160 h 3381660"/>
              <a:gd name="connsiteX8" fmla="*/ 1221681 w 2286885"/>
              <a:gd name="connsiteY8" fmla="*/ 155860 h 3381660"/>
              <a:gd name="connsiteX9" fmla="*/ 2072581 w 2286885"/>
              <a:gd name="connsiteY9" fmla="*/ 3460 h 3381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86885" h="3381660">
                <a:moveTo>
                  <a:pt x="2089496" y="0"/>
                </a:moveTo>
                <a:lnTo>
                  <a:pt x="2117959" y="107259"/>
                </a:lnTo>
                <a:cubicBezTo>
                  <a:pt x="2302599" y="884533"/>
                  <a:pt x="2341873" y="1845384"/>
                  <a:pt x="2206005" y="2829915"/>
                </a:cubicBezTo>
                <a:cubicBezTo>
                  <a:pt x="2185033" y="2981880"/>
                  <a:pt x="2160491" y="3130659"/>
                  <a:pt x="2132649" y="3275903"/>
                </a:cubicBezTo>
                <a:lnTo>
                  <a:pt x="2109456" y="3381660"/>
                </a:lnTo>
                <a:lnTo>
                  <a:pt x="0" y="3381660"/>
                </a:lnTo>
                <a:lnTo>
                  <a:pt x="0" y="336074"/>
                </a:lnTo>
                <a:lnTo>
                  <a:pt x="472382" y="270160"/>
                </a:lnTo>
                <a:lnTo>
                  <a:pt x="1221681" y="155860"/>
                </a:lnTo>
                <a:lnTo>
                  <a:pt x="2072581" y="346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B3A42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D955139-BB07-70A1-A8E2-18F5C839C33A}"/>
              </a:ext>
            </a:extLst>
          </p:cNvPr>
          <p:cNvSpPr>
            <a:spLocks/>
          </p:cNvSpPr>
          <p:nvPr/>
        </p:nvSpPr>
        <p:spPr bwMode="auto">
          <a:xfrm>
            <a:off x="6390719" y="2438400"/>
            <a:ext cx="2475521" cy="4069571"/>
          </a:xfrm>
          <a:custGeom>
            <a:avLst/>
            <a:gdLst>
              <a:gd name="connsiteX0" fmla="*/ 2220798 w 2475521"/>
              <a:gd name="connsiteY0" fmla="*/ 0 h 3786527"/>
              <a:gd name="connsiteX1" fmla="*/ 2239705 w 2475521"/>
              <a:gd name="connsiteY1" fmla="*/ 57921 h 3786527"/>
              <a:gd name="connsiteX2" fmla="*/ 2394641 w 2475521"/>
              <a:gd name="connsiteY2" fmla="*/ 3032650 h 3786527"/>
              <a:gd name="connsiteX3" fmla="*/ 2277082 w 2475521"/>
              <a:gd name="connsiteY3" fmla="*/ 3693809 h 3786527"/>
              <a:gd name="connsiteX4" fmla="*/ 2254769 w 2475521"/>
              <a:gd name="connsiteY4" fmla="*/ 3786527 h 3786527"/>
              <a:gd name="connsiteX5" fmla="*/ 0 w 2475521"/>
              <a:gd name="connsiteY5" fmla="*/ 3786527 h 3786527"/>
              <a:gd name="connsiteX6" fmla="*/ 0 w 2475521"/>
              <a:gd name="connsiteY6" fmla="*/ 477155 h 3786527"/>
              <a:gd name="connsiteX7" fmla="*/ 384291 w 2475521"/>
              <a:gd name="connsiteY7" fmla="*/ 408327 h 3786527"/>
              <a:gd name="connsiteX8" fmla="*/ 1501891 w 2475521"/>
              <a:gd name="connsiteY8" fmla="*/ 179727 h 3786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75521" h="3786527">
                <a:moveTo>
                  <a:pt x="2220798" y="0"/>
                </a:moveTo>
                <a:lnTo>
                  <a:pt x="2239705" y="57921"/>
                </a:lnTo>
                <a:cubicBezTo>
                  <a:pt x="2480345" y="874037"/>
                  <a:pt x="2545605" y="1938727"/>
                  <a:pt x="2394641" y="3032650"/>
                </a:cubicBezTo>
                <a:cubicBezTo>
                  <a:pt x="2363184" y="3260597"/>
                  <a:pt x="2323693" y="3481377"/>
                  <a:pt x="2277082" y="3693809"/>
                </a:cubicBezTo>
                <a:lnTo>
                  <a:pt x="2254769" y="3786527"/>
                </a:lnTo>
                <a:lnTo>
                  <a:pt x="0" y="3786527"/>
                </a:lnTo>
                <a:lnTo>
                  <a:pt x="0" y="477155"/>
                </a:lnTo>
                <a:lnTo>
                  <a:pt x="384291" y="408327"/>
                </a:lnTo>
                <a:lnTo>
                  <a:pt x="1501891" y="17972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B3A42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E0B4E9E-E4CD-8EDF-C4AF-2751FF5BFD3F}"/>
              </a:ext>
            </a:extLst>
          </p:cNvPr>
          <p:cNvSpPr>
            <a:spLocks/>
          </p:cNvSpPr>
          <p:nvPr/>
        </p:nvSpPr>
        <p:spPr bwMode="auto">
          <a:xfrm>
            <a:off x="8518806" y="1687285"/>
            <a:ext cx="2599504" cy="4820686"/>
          </a:xfrm>
          <a:custGeom>
            <a:avLst/>
            <a:gdLst>
              <a:gd name="connsiteX0" fmla="*/ 2394132 w 2703561"/>
              <a:gd name="connsiteY0" fmla="*/ 0 h 4239621"/>
              <a:gd name="connsiteX1" fmla="*/ 2430339 w 2703561"/>
              <a:gd name="connsiteY1" fmla="*/ 101731 h 4239621"/>
              <a:gd name="connsiteX2" fmla="*/ 2622682 w 2703561"/>
              <a:gd name="connsiteY2" fmla="*/ 3196985 h 4239621"/>
              <a:gd name="connsiteX3" fmla="*/ 2429981 w 2703561"/>
              <a:gd name="connsiteY3" fmla="*/ 4170384 h 4239621"/>
              <a:gd name="connsiteX4" fmla="*/ 2410255 w 2703561"/>
              <a:gd name="connsiteY4" fmla="*/ 4239621 h 4239621"/>
              <a:gd name="connsiteX5" fmla="*/ 0 w 2703561"/>
              <a:gd name="connsiteY5" fmla="*/ 4239621 h 4239621"/>
              <a:gd name="connsiteX6" fmla="*/ 0 w 2703561"/>
              <a:gd name="connsiteY6" fmla="*/ 584041 h 4239621"/>
              <a:gd name="connsiteX7" fmla="*/ 668478 w 2703561"/>
              <a:gd name="connsiteY7" fmla="*/ 416921 h 4239621"/>
              <a:gd name="connsiteX8" fmla="*/ 1430478 w 2703561"/>
              <a:gd name="connsiteY8" fmla="*/ 277221 h 4239621"/>
              <a:gd name="connsiteX9" fmla="*/ 2306778 w 2703561"/>
              <a:gd name="connsiteY9" fmla="*/ 23221 h 423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703561" h="4239621">
                <a:moveTo>
                  <a:pt x="2394132" y="0"/>
                </a:moveTo>
                <a:lnTo>
                  <a:pt x="2430339" y="101731"/>
                </a:lnTo>
                <a:cubicBezTo>
                  <a:pt x="2701319" y="931977"/>
                  <a:pt x="2781193" y="2048365"/>
                  <a:pt x="2622682" y="3196985"/>
                </a:cubicBezTo>
                <a:cubicBezTo>
                  <a:pt x="2575497" y="3538905"/>
                  <a:pt x="2510235" y="3864700"/>
                  <a:pt x="2429981" y="4170384"/>
                </a:cubicBezTo>
                <a:lnTo>
                  <a:pt x="2410255" y="4239621"/>
                </a:lnTo>
                <a:lnTo>
                  <a:pt x="0" y="4239621"/>
                </a:lnTo>
                <a:lnTo>
                  <a:pt x="0" y="584041"/>
                </a:lnTo>
                <a:lnTo>
                  <a:pt x="668478" y="416921"/>
                </a:lnTo>
                <a:lnTo>
                  <a:pt x="1430478" y="277221"/>
                </a:lnTo>
                <a:lnTo>
                  <a:pt x="2306778" y="2322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B3A42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5A3D192-5FD6-3CB3-EA3A-4B39E3C9B4C8}"/>
              </a:ext>
            </a:extLst>
          </p:cNvPr>
          <p:cNvGrpSpPr/>
          <p:nvPr/>
        </p:nvGrpSpPr>
        <p:grpSpPr>
          <a:xfrm>
            <a:off x="860442" y="1357642"/>
            <a:ext cx="10003501" cy="2549159"/>
            <a:chOff x="390093" y="1093869"/>
            <a:chExt cx="11751806" cy="2648399"/>
          </a:xfrm>
        </p:grpSpPr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9F189D55-0591-7E21-A6EC-5C6D0273C8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93" y="1346262"/>
              <a:ext cx="11578923" cy="2396006"/>
            </a:xfrm>
            <a:custGeom>
              <a:avLst/>
              <a:gdLst>
                <a:gd name="T0" fmla="*/ 0 w 1850"/>
                <a:gd name="T1" fmla="*/ 479 h 479"/>
                <a:gd name="T2" fmla="*/ 1850 w 1850"/>
                <a:gd name="T3" fmla="*/ 0 h 479"/>
                <a:gd name="connsiteX0" fmla="*/ 0 w 10000"/>
                <a:gd name="connsiteY0" fmla="*/ 9672 h 9672"/>
                <a:gd name="connsiteX1" fmla="*/ 10000 w 10000"/>
                <a:gd name="connsiteY1" fmla="*/ 0 h 9672"/>
                <a:gd name="connsiteX0" fmla="*/ 0 w 10000"/>
                <a:gd name="connsiteY0" fmla="*/ 10000 h 10000"/>
                <a:gd name="connsiteX1" fmla="*/ 10000 w 10000"/>
                <a:gd name="connsiteY1" fmla="*/ 0 h 10000"/>
                <a:gd name="connsiteX0" fmla="*/ 0 w 10073"/>
                <a:gd name="connsiteY0" fmla="*/ 13978 h 13978"/>
                <a:gd name="connsiteX1" fmla="*/ 10073 w 10073"/>
                <a:gd name="connsiteY1" fmla="*/ 0 h 13978"/>
                <a:gd name="connsiteX0" fmla="*/ 0 w 10073"/>
                <a:gd name="connsiteY0" fmla="*/ 13978 h 13978"/>
                <a:gd name="connsiteX1" fmla="*/ 10073 w 10073"/>
                <a:gd name="connsiteY1" fmla="*/ 0 h 13978"/>
                <a:gd name="connsiteX0" fmla="*/ 0 w 10073"/>
                <a:gd name="connsiteY0" fmla="*/ 13978 h 13978"/>
                <a:gd name="connsiteX1" fmla="*/ 10073 w 10073"/>
                <a:gd name="connsiteY1" fmla="*/ 0 h 13978"/>
                <a:gd name="connsiteX0" fmla="*/ 0 w 10073"/>
                <a:gd name="connsiteY0" fmla="*/ 13978 h 13978"/>
                <a:gd name="connsiteX1" fmla="*/ 10073 w 10073"/>
                <a:gd name="connsiteY1" fmla="*/ 0 h 13978"/>
                <a:gd name="connsiteX0" fmla="*/ 0 w 10058"/>
                <a:gd name="connsiteY0" fmla="*/ 9016 h 9016"/>
                <a:gd name="connsiteX1" fmla="*/ 10058 w 10058"/>
                <a:gd name="connsiteY1" fmla="*/ 0 h 9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058" h="9016">
                  <a:moveTo>
                    <a:pt x="0" y="9016"/>
                  </a:moveTo>
                  <a:cubicBezTo>
                    <a:pt x="0" y="9016"/>
                    <a:pt x="6688" y="6033"/>
                    <a:pt x="10058" y="0"/>
                  </a:cubicBezTo>
                </a:path>
              </a:pathLst>
            </a:custGeom>
            <a:ln w="127000" cap="rnd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B3A42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42A60375-CEF4-398F-6583-605EB107007B}"/>
                </a:ext>
              </a:extLst>
            </p:cNvPr>
            <p:cNvSpPr/>
            <p:nvPr/>
          </p:nvSpPr>
          <p:spPr>
            <a:xfrm rot="4212324">
              <a:off x="11775355" y="1202691"/>
              <a:ext cx="475366" cy="257722"/>
            </a:xfrm>
            <a:prstGeom prst="triangle">
              <a:avLst/>
            </a:prstGeom>
            <a:solidFill>
              <a:schemeClr val="tx1"/>
            </a:solidFill>
            <a:ln w="57150" cap="rnd">
              <a:solidFill>
                <a:schemeClr val="tx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sp>
        <p:nvSpPr>
          <p:cNvPr id="13" name="Oval 12">
            <a:extLst>
              <a:ext uri="{FF2B5EF4-FFF2-40B4-BE49-F238E27FC236}">
                <a16:creationId xmlns:a16="http://schemas.microsoft.com/office/drawing/2014/main" id="{A0C6C854-27CA-A92E-30E6-F5121B259122}"/>
              </a:ext>
            </a:extLst>
          </p:cNvPr>
          <p:cNvSpPr>
            <a:spLocks/>
          </p:cNvSpPr>
          <p:nvPr/>
        </p:nvSpPr>
        <p:spPr bwMode="auto">
          <a:xfrm>
            <a:off x="1316774" y="3407198"/>
            <a:ext cx="760859" cy="76086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1"/>
            </a:solidFill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80975" marR="0" lvl="0" indent="-180975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Tx/>
              <a:buFont typeface="Arial" pitchFamily="34" charset="0"/>
              <a:buChar char="–"/>
              <a:tabLst/>
              <a:defRPr/>
            </a:pPr>
            <a:endParaRPr kumimoji="0" lang="en-US" sz="1200" b="1" i="0" u="none" strike="noStrike" kern="0" cap="none" spc="0" normalizeH="0" baseline="0" noProof="0" dirty="0" err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E3096C5-2313-1FAC-6751-4AFD202B693C}"/>
              </a:ext>
            </a:extLst>
          </p:cNvPr>
          <p:cNvSpPr>
            <a:spLocks/>
          </p:cNvSpPr>
          <p:nvPr/>
        </p:nvSpPr>
        <p:spPr bwMode="auto">
          <a:xfrm>
            <a:off x="3076787" y="3048570"/>
            <a:ext cx="760859" cy="76086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2"/>
            </a:solidFill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80975" marR="0" lvl="0" indent="-180975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Tx/>
              <a:buFont typeface="Arial" pitchFamily="34" charset="0"/>
              <a:buChar char="–"/>
              <a:tabLst/>
              <a:defRPr/>
            </a:pPr>
            <a:endParaRPr kumimoji="0" lang="en-US" sz="1200" b="1" i="0" u="none" strike="noStrike" kern="0" cap="none" spc="0" normalizeH="0" baseline="0" noProof="0" dirty="0" err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0C1779A-DCAB-D453-48DF-91CE523F5D2F}"/>
              </a:ext>
            </a:extLst>
          </p:cNvPr>
          <p:cNvSpPr>
            <a:spLocks/>
          </p:cNvSpPr>
          <p:nvPr/>
        </p:nvSpPr>
        <p:spPr bwMode="auto">
          <a:xfrm>
            <a:off x="5019854" y="2753689"/>
            <a:ext cx="760859" cy="76086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3"/>
            </a:solidFill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80975" marR="0" lvl="0" indent="-180975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Tx/>
              <a:buFont typeface="Arial" pitchFamily="34" charset="0"/>
              <a:buChar char="–"/>
              <a:tabLst/>
              <a:defRPr/>
            </a:pPr>
            <a:endParaRPr kumimoji="0" lang="en-US" sz="1200" b="1" i="0" u="none" strike="noStrike" kern="0" cap="none" spc="0" normalizeH="0" baseline="0" noProof="0" dirty="0" err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84BD182-5844-C61D-4D13-2ABACC1763CF}"/>
              </a:ext>
            </a:extLst>
          </p:cNvPr>
          <p:cNvSpPr>
            <a:spLocks/>
          </p:cNvSpPr>
          <p:nvPr/>
        </p:nvSpPr>
        <p:spPr bwMode="auto">
          <a:xfrm>
            <a:off x="7061405" y="2373259"/>
            <a:ext cx="760859" cy="76086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80975" marR="0" lvl="0" indent="-180975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Tx/>
              <a:buFont typeface="Arial" pitchFamily="34" charset="0"/>
              <a:buChar char="–"/>
              <a:tabLst/>
              <a:defRPr/>
            </a:pPr>
            <a:endParaRPr kumimoji="0" lang="en-US" sz="1200" b="1" i="0" u="none" strike="noStrike" kern="0" cap="none" spc="0" normalizeH="0" baseline="0" noProof="0" dirty="0" err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24374AD-0749-1FF4-2B91-49116155B1D2}"/>
              </a:ext>
            </a:extLst>
          </p:cNvPr>
          <p:cNvSpPr>
            <a:spLocks/>
          </p:cNvSpPr>
          <p:nvPr/>
        </p:nvSpPr>
        <p:spPr bwMode="auto">
          <a:xfrm>
            <a:off x="9268237" y="1677540"/>
            <a:ext cx="760859" cy="76086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2"/>
            </a:solidFill>
            <a:headEnd/>
            <a:tailEnd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80975" marR="0" lvl="0" indent="-180975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Tx/>
              <a:buFont typeface="Arial" pitchFamily="34" charset="0"/>
              <a:buChar char="–"/>
              <a:tabLst/>
              <a:defRPr/>
            </a:pPr>
            <a:endParaRPr kumimoji="0" lang="en-US" sz="1200" b="1" i="0" u="none" strike="noStrike" kern="0" cap="none" spc="0" normalizeH="0" baseline="0" noProof="0" dirty="0" err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F28A623-D1F6-4EBC-D2D6-4A7BBDD764D2}"/>
              </a:ext>
            </a:extLst>
          </p:cNvPr>
          <p:cNvSpPr>
            <a:spLocks/>
          </p:cNvSpPr>
          <p:nvPr/>
        </p:nvSpPr>
        <p:spPr>
          <a:xfrm>
            <a:off x="864927" y="4429315"/>
            <a:ext cx="17991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altLang="en-US" sz="16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Study Type:</a:t>
            </a:r>
          </a:p>
          <a:p>
            <a:r>
              <a:rPr lang="en-IN" sz="1600" dirty="0"/>
              <a:t>Quantitative Study</a:t>
            </a:r>
          </a:p>
          <a:p>
            <a:endParaRPr lang="en-IN" altLang="en-US" sz="1600" b="1" dirty="0"/>
          </a:p>
          <a:p>
            <a:r>
              <a:rPr lang="en-IN" altLang="en-US" sz="1600" b="1" dirty="0"/>
              <a:t>Study Duration: </a:t>
            </a:r>
            <a:r>
              <a:rPr lang="en-IN" altLang="en-US" sz="1600" dirty="0"/>
              <a:t>3 months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A94AD23-778C-C471-9837-9D16F0B3AC68}"/>
              </a:ext>
            </a:extLst>
          </p:cNvPr>
          <p:cNvSpPr>
            <a:spLocks/>
          </p:cNvSpPr>
          <p:nvPr/>
        </p:nvSpPr>
        <p:spPr>
          <a:xfrm>
            <a:off x="2604145" y="4287231"/>
            <a:ext cx="196959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altLang="en-US" sz="16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cs typeface="+mn-cs"/>
              </a:rPr>
              <a:t>Study Design: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altLang="en-US" sz="1600" dirty="0"/>
              <a:t>Cross sectional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altLang="en-US" sz="1600" dirty="0"/>
              <a:t>study </a:t>
            </a:r>
            <a:endParaRPr kumimoji="0" lang="en-IN" altLang="en-US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altLang="en-US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alt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cs typeface="+mn-cs"/>
              </a:rPr>
              <a:t>Sampling Technique:</a:t>
            </a:r>
            <a:endParaRPr lang="en-IN" altLang="en-US" sz="1600" b="1" dirty="0"/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altLang="en-US" sz="1600" dirty="0"/>
              <a:t>Convenient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altLang="en-US" sz="1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cs typeface="+mn-cs"/>
              </a:rPr>
              <a:t>Sampling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7B6509F-BAF7-E15B-EBA3-95D5FC0FE432}"/>
              </a:ext>
            </a:extLst>
          </p:cNvPr>
          <p:cNvSpPr>
            <a:spLocks/>
          </p:cNvSpPr>
          <p:nvPr/>
        </p:nvSpPr>
        <p:spPr>
          <a:xfrm>
            <a:off x="4551119" y="4069720"/>
            <a:ext cx="179911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altLang="en-US" sz="1600" b="1" i="0" u="none" strike="noStrike" kern="1200" cap="none" spc="0" normalizeH="0" baseline="0" noProof="0" dirty="0">
                <a:ln>
                  <a:noFill/>
                </a:ln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cs typeface="+mn-cs"/>
              </a:rPr>
              <a:t>Data Analysis:</a:t>
            </a:r>
            <a:r>
              <a:rPr kumimoji="0" lang="en-IN" alt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cs typeface="+mn-cs"/>
                <a:sym typeface="+mn-ea"/>
              </a:rPr>
              <a:t> </a:t>
            </a:r>
            <a:endParaRPr kumimoji="0" lang="en-IN" altLang="en-US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alt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cs typeface="+mn-cs"/>
                <a:sym typeface="+mn-ea"/>
              </a:rPr>
              <a:t>Data analysis is done on excel </a:t>
            </a:r>
            <a:r>
              <a:rPr lang="en-IN" altLang="en-US" sz="1600" dirty="0">
                <a:sym typeface="+mn-ea"/>
              </a:rPr>
              <a:t>by using Pivot.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altLang="en-US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cs typeface="+mn-cs"/>
              <a:sym typeface="+mn-ea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altLang="en-US" sz="1600" b="1" dirty="0">
                <a:sym typeface="+mn-ea"/>
              </a:rPr>
              <a:t>Study Tool: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altLang="en-US" sz="1600" dirty="0">
                <a:sym typeface="+mn-ea"/>
              </a:rPr>
              <a:t>Red Assist feedback form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DC08C0A-2652-7EC9-5FBA-41B25BD0DD5F}"/>
              </a:ext>
            </a:extLst>
          </p:cNvPr>
          <p:cNvSpPr>
            <a:spLocks/>
          </p:cNvSpPr>
          <p:nvPr/>
        </p:nvSpPr>
        <p:spPr>
          <a:xfrm>
            <a:off x="6556432" y="3261141"/>
            <a:ext cx="1962374" cy="4284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alt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cs typeface="+mn-cs"/>
              </a:rPr>
              <a:t>Exclusion Criteria:</a:t>
            </a:r>
          </a:p>
          <a:p>
            <a:pPr>
              <a:defRPr/>
            </a:pPr>
            <a:r>
              <a:rPr lang="en-US" sz="1600" dirty="0"/>
              <a:t>Employees who are not part of red health team.</a:t>
            </a:r>
          </a:p>
          <a:p>
            <a:pPr>
              <a:defRPr/>
            </a:pPr>
            <a:endParaRPr kumimoji="0" lang="en-US" altLang="en-US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cs typeface="+mn-cs"/>
            </a:endParaRPr>
          </a:p>
          <a:p>
            <a:pPr>
              <a:defRPr/>
            </a:pPr>
            <a:endParaRPr lang="en-US" altLang="en-US" sz="1600" b="1" dirty="0"/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alt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cs typeface="+mn-cs"/>
              </a:rPr>
              <a:t>Inclusion Criteria: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/>
              <a:t>Employees who are clients of red health. ( Client who has given the consent)</a:t>
            </a:r>
            <a:endParaRPr kumimoji="0" lang="en-IN" altLang="en-US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cs typeface="+mn-cs"/>
            </a:endParaRPr>
          </a:p>
          <a:p>
            <a:pPr>
              <a:defRPr/>
            </a:pPr>
            <a:endParaRPr kumimoji="0" lang="en-IN" altLang="en-US" sz="1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altLang="en-US" sz="1400" b="1" dirty="0">
              <a:solidFill>
                <a:schemeClr val="bg1"/>
              </a:solidFill>
              <a:latin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altLang="en-US" sz="14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cs typeface="+mn-cs"/>
            </a:endParaRPr>
          </a:p>
          <a:p>
            <a:pPr marR="0" lvl="0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IN" altLang="en-US" sz="1400" dirty="0">
              <a:solidFill>
                <a:srgbClr val="FFFFFF"/>
              </a:solidFill>
              <a:latin typeface="Arial"/>
            </a:endParaRPr>
          </a:p>
          <a:p>
            <a:pPr marR="0" lvl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I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4461736-992C-3A45-25FE-703111A0C566}"/>
              </a:ext>
            </a:extLst>
          </p:cNvPr>
          <p:cNvSpPr>
            <a:spLocks/>
          </p:cNvSpPr>
          <p:nvPr/>
        </p:nvSpPr>
        <p:spPr>
          <a:xfrm>
            <a:off x="8606935" y="2669692"/>
            <a:ext cx="24755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altLang="en-US" sz="1600" b="1" dirty="0"/>
              <a:t>Sample Size : </a:t>
            </a:r>
            <a:r>
              <a:rPr lang="en-IN" altLang="en-US" sz="1600" dirty="0"/>
              <a:t>88</a:t>
            </a:r>
            <a:endParaRPr kumimoji="0" lang="en-IN" altLang="en-US" sz="1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cs typeface="+mn-cs"/>
            </a:endParaRPr>
          </a:p>
        </p:txBody>
      </p:sp>
      <p:pic>
        <p:nvPicPr>
          <p:cNvPr id="23" name="Google Shape;87;p13">
            <a:extLst>
              <a:ext uri="{FF2B5EF4-FFF2-40B4-BE49-F238E27FC236}">
                <a16:creationId xmlns:a16="http://schemas.microsoft.com/office/drawing/2014/main" id="{DA9DC2DF-7B68-E965-0AC1-0439E888D270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9804E516-2A1E-1BDF-53B8-5683CEB86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phic 2" descr="Business Growth outline">
            <a:extLst>
              <a:ext uri="{FF2B5EF4-FFF2-40B4-BE49-F238E27FC236}">
                <a16:creationId xmlns:a16="http://schemas.microsoft.com/office/drawing/2014/main" id="{2C408DC4-59FA-50F8-FA8B-2C88564A56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37355" y="3492070"/>
            <a:ext cx="608343" cy="608343"/>
          </a:xfrm>
          <a:prstGeom prst="rect">
            <a:avLst/>
          </a:prstGeom>
        </p:spPr>
      </p:pic>
      <p:pic>
        <p:nvPicPr>
          <p:cNvPr id="24" name="Graphic 23" descr="Blueprint outline">
            <a:extLst>
              <a:ext uri="{FF2B5EF4-FFF2-40B4-BE49-F238E27FC236}">
                <a16:creationId xmlns:a16="http://schemas.microsoft.com/office/drawing/2014/main" id="{1540D6FC-AC46-631F-652A-FC519640EB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50672" y="3082215"/>
            <a:ext cx="631228" cy="631228"/>
          </a:xfrm>
          <a:prstGeom prst="rect">
            <a:avLst/>
          </a:prstGeom>
        </p:spPr>
      </p:pic>
      <p:pic>
        <p:nvPicPr>
          <p:cNvPr id="25" name="Graphic 24" descr="Research outline">
            <a:extLst>
              <a:ext uri="{FF2B5EF4-FFF2-40B4-BE49-F238E27FC236}">
                <a16:creationId xmlns:a16="http://schemas.microsoft.com/office/drawing/2014/main" id="{07F4D9B4-FB26-9EB4-8B0D-CA380889044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035465" y="2775460"/>
            <a:ext cx="654092" cy="654092"/>
          </a:xfrm>
          <a:prstGeom prst="rect">
            <a:avLst/>
          </a:prstGeom>
        </p:spPr>
      </p:pic>
      <p:pic>
        <p:nvPicPr>
          <p:cNvPr id="27" name="Graphic 26" descr="Pinch Zoom Out outline">
            <a:extLst>
              <a:ext uri="{FF2B5EF4-FFF2-40B4-BE49-F238E27FC236}">
                <a16:creationId xmlns:a16="http://schemas.microsoft.com/office/drawing/2014/main" id="{479AC766-D80D-CFF7-3748-A80506D4C26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096301" y="2440461"/>
            <a:ext cx="644266" cy="644266"/>
          </a:xfrm>
          <a:prstGeom prst="rect">
            <a:avLst/>
          </a:prstGeom>
        </p:spPr>
      </p:pic>
      <p:pic>
        <p:nvPicPr>
          <p:cNvPr id="28" name="Graphic 27" descr="Group">
            <a:extLst>
              <a:ext uri="{FF2B5EF4-FFF2-40B4-BE49-F238E27FC236}">
                <a16:creationId xmlns:a16="http://schemas.microsoft.com/office/drawing/2014/main" id="{13DA0127-77BE-10C1-E77C-00FC6BF07E5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281498" y="1710773"/>
            <a:ext cx="727627" cy="727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1459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4003848" y="567305"/>
            <a:ext cx="418430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RESULTS (1/10)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F0785283-7872-60C7-95D0-D4A9E63811D4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733AAD7-E792-D8A5-3535-B48CA38C63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947009"/>
              </p:ext>
            </p:extLst>
          </p:nvPr>
        </p:nvGraphicFramePr>
        <p:xfrm>
          <a:off x="1219200" y="1669642"/>
          <a:ext cx="9753599" cy="1076960"/>
        </p:xfrm>
        <a:graphic>
          <a:graphicData uri="http://schemas.openxmlformats.org/drawingml/2006/table">
            <a:tbl>
              <a:tblPr/>
              <a:tblGrid>
                <a:gridCol w="4676611">
                  <a:extLst>
                    <a:ext uri="{9D8B030D-6E8A-4147-A177-3AD203B41FA5}">
                      <a16:colId xmlns:a16="http://schemas.microsoft.com/office/drawing/2014/main" val="3283301007"/>
                    </a:ext>
                  </a:extLst>
                </a:gridCol>
                <a:gridCol w="2538494">
                  <a:extLst>
                    <a:ext uri="{9D8B030D-6E8A-4147-A177-3AD203B41FA5}">
                      <a16:colId xmlns:a16="http://schemas.microsoft.com/office/drawing/2014/main" val="1050052646"/>
                    </a:ext>
                  </a:extLst>
                </a:gridCol>
                <a:gridCol w="2538494">
                  <a:extLst>
                    <a:ext uri="{9D8B030D-6E8A-4147-A177-3AD203B41FA5}">
                      <a16:colId xmlns:a16="http://schemas.microsoft.com/office/drawing/2014/main" val="1309768939"/>
                    </a:ext>
                  </a:extLst>
                </a:gridCol>
              </a:tblGrid>
              <a:tr h="133350"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20124D"/>
                          </a:highlight>
                        </a:rPr>
                        <a:t>Status</a:t>
                      </a:r>
                    </a:p>
                  </a:txBody>
                  <a:tcPr marL="19050" marR="19050" marT="12700" marB="1270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124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20124D"/>
                          </a:highlight>
                        </a:rPr>
                        <a:t>Count</a:t>
                      </a:r>
                    </a:p>
                  </a:txBody>
                  <a:tcPr marL="19050" marR="19050" marT="12700" marB="1270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124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20124D"/>
                          </a:highlight>
                        </a:rPr>
                        <a:t>Percentage</a:t>
                      </a:r>
                    </a:p>
                  </a:txBody>
                  <a:tcPr marL="19050" marR="19050" marT="12700" marB="1270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12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245799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 rtl="0" fontAlgn="b"/>
                      <a:r>
                        <a:rPr lang="en-IN" sz="1600" dirty="0">
                          <a:effectLst/>
                        </a:rPr>
                        <a:t>No. of Calls Answered</a:t>
                      </a:r>
                    </a:p>
                  </a:txBody>
                  <a:tcPr marL="19050" marR="19050" marT="12700" marB="1270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IN" sz="1600">
                          <a:effectLst/>
                        </a:rPr>
                        <a:t>417</a:t>
                      </a:r>
                    </a:p>
                  </a:txBody>
                  <a:tcPr marL="19050" marR="19050" marT="12700" marB="1270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IN" sz="1600" dirty="0">
                          <a:effectLst/>
                        </a:rPr>
                        <a:t>88.54%</a:t>
                      </a:r>
                    </a:p>
                  </a:txBody>
                  <a:tcPr marL="19050" marR="19050" marT="12700" marB="1270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335787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 rtl="0" fontAlgn="b"/>
                      <a:r>
                        <a:rPr lang="en-US" sz="1600" dirty="0">
                          <a:effectLst/>
                        </a:rPr>
                        <a:t>No. of calls Not answered</a:t>
                      </a:r>
                    </a:p>
                  </a:txBody>
                  <a:tcPr marL="19050" marR="19050" marT="12700" marB="1270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IN" sz="1600" dirty="0">
                          <a:effectLst/>
                        </a:rPr>
                        <a:t>53</a:t>
                      </a:r>
                    </a:p>
                  </a:txBody>
                  <a:tcPr marL="19050" marR="19050" marT="12700" marB="1270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IN" sz="1600">
                          <a:effectLst/>
                        </a:rPr>
                        <a:t>11.25%</a:t>
                      </a:r>
                    </a:p>
                  </a:txBody>
                  <a:tcPr marL="19050" marR="19050" marT="12700" marB="1270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6439935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 rtl="0" fontAlgn="b"/>
                      <a:r>
                        <a:rPr lang="en-IN" sz="1600" b="1">
                          <a:effectLst/>
                        </a:rPr>
                        <a:t>Total Calls</a:t>
                      </a:r>
                    </a:p>
                  </a:txBody>
                  <a:tcPr marL="19050" marR="19050" marT="12700" marB="1270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IN" sz="1600" b="1" dirty="0">
                          <a:effectLst/>
                        </a:rPr>
                        <a:t>471</a:t>
                      </a:r>
                    </a:p>
                  </a:txBody>
                  <a:tcPr marL="19050" marR="19050" marT="12700" marB="1270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IN" sz="1600" b="1" dirty="0">
                          <a:effectLst/>
                        </a:rPr>
                        <a:t>100.00%</a:t>
                      </a:r>
                    </a:p>
                  </a:txBody>
                  <a:tcPr marL="19050" marR="19050" marT="12700" marB="1270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239139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98F8681-DDC0-798A-4AE7-11F0262C92A6}"/>
              </a:ext>
            </a:extLst>
          </p:cNvPr>
          <p:cNvSpPr txBox="1"/>
          <p:nvPr/>
        </p:nvSpPr>
        <p:spPr>
          <a:xfrm>
            <a:off x="1121229" y="1266186"/>
            <a:ext cx="29609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600" b="1" u="sng" dirty="0"/>
              <a:t>INBOUND CALLS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361A364-BFDB-DCA4-C738-38E451548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123" y="2984413"/>
            <a:ext cx="7178037" cy="323472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94857E0C-825B-888D-4001-998EF2949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45902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991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4003848" y="567305"/>
            <a:ext cx="418430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RESULTS (2/10)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9B38A34D-F8CA-92D9-51C4-B8EE364F6704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A2B9CAD-E217-2EBD-F485-608DF74DCD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4865515"/>
              </p:ext>
            </p:extLst>
          </p:nvPr>
        </p:nvGraphicFramePr>
        <p:xfrm>
          <a:off x="967084" y="2204525"/>
          <a:ext cx="3539602" cy="3304793"/>
        </p:xfrm>
        <a:graphic>
          <a:graphicData uri="http://schemas.openxmlformats.org/drawingml/2006/table">
            <a:tbl>
              <a:tblPr/>
              <a:tblGrid>
                <a:gridCol w="1949327">
                  <a:extLst>
                    <a:ext uri="{9D8B030D-6E8A-4147-A177-3AD203B41FA5}">
                      <a16:colId xmlns:a16="http://schemas.microsoft.com/office/drawing/2014/main" val="3569840251"/>
                    </a:ext>
                  </a:extLst>
                </a:gridCol>
                <a:gridCol w="1590275">
                  <a:extLst>
                    <a:ext uri="{9D8B030D-6E8A-4147-A177-3AD203B41FA5}">
                      <a16:colId xmlns:a16="http://schemas.microsoft.com/office/drawing/2014/main" val="1290055751"/>
                    </a:ext>
                  </a:extLst>
                </a:gridCol>
              </a:tblGrid>
              <a:tr h="386275"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20124D"/>
                          </a:highlight>
                        </a:rPr>
                        <a:t>Month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124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b="1">
                          <a:solidFill>
                            <a:srgbClr val="FFFFFF"/>
                          </a:solidFill>
                          <a:effectLst/>
                          <a:highlight>
                            <a:srgbClr val="20124D"/>
                          </a:highlight>
                        </a:rPr>
                        <a:t>No. of Calls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124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2201685"/>
                  </a:ext>
                </a:extLst>
              </a:tr>
              <a:tr h="497024"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dirty="0">
                          <a:effectLst/>
                        </a:rPr>
                        <a:t>December 2023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dirty="0">
                          <a:effectLst/>
                        </a:rPr>
                        <a:t>52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4759018"/>
                  </a:ext>
                </a:extLst>
              </a:tr>
              <a:tr h="497024"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dirty="0">
                          <a:effectLst/>
                        </a:rPr>
                        <a:t>January 2024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dirty="0">
                          <a:effectLst/>
                        </a:rPr>
                        <a:t>35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5681156"/>
                  </a:ext>
                </a:extLst>
              </a:tr>
              <a:tr h="497024"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>
                          <a:effectLst/>
                        </a:rPr>
                        <a:t>February 2024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dirty="0">
                          <a:effectLst/>
                        </a:rPr>
                        <a:t>45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0584413"/>
                  </a:ext>
                </a:extLst>
              </a:tr>
              <a:tr h="497024"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>
                          <a:effectLst/>
                        </a:rPr>
                        <a:t>March 2024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dirty="0">
                          <a:effectLst/>
                        </a:rPr>
                        <a:t>48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0742667"/>
                  </a:ext>
                </a:extLst>
              </a:tr>
              <a:tr h="336310"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>
                          <a:effectLst/>
                        </a:rPr>
                        <a:t>April 2024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dirty="0">
                          <a:effectLst/>
                        </a:rPr>
                        <a:t>197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2674965"/>
                  </a:ext>
                </a:extLst>
              </a:tr>
              <a:tr h="336310"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>
                          <a:effectLst/>
                        </a:rPr>
                        <a:t>May 2024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dirty="0">
                          <a:effectLst/>
                        </a:rPr>
                        <a:t>94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2996960"/>
                  </a:ext>
                </a:extLst>
              </a:tr>
              <a:tr h="177318"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b="1">
                          <a:effectLst/>
                        </a:rPr>
                        <a:t>Total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IN" sz="1600" dirty="0">
                          <a:effectLst/>
                        </a:rPr>
                        <a:t>471</a:t>
                      </a:r>
                    </a:p>
                  </a:txBody>
                  <a:tcPr marL="10471" marR="10471" marT="6981" marB="6981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9450804"/>
                  </a:ext>
                </a:extLst>
              </a:tr>
            </a:tbl>
          </a:graphicData>
        </a:graphic>
      </p:graphicFrame>
      <p:pic>
        <p:nvPicPr>
          <p:cNvPr id="2050" name="Picture 2">
            <a:extLst>
              <a:ext uri="{FF2B5EF4-FFF2-40B4-BE49-F238E27FC236}">
                <a16:creationId xmlns:a16="http://schemas.microsoft.com/office/drawing/2014/main" id="{DE408C54-609B-0E85-6A0E-091A4C122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668" y="1874484"/>
            <a:ext cx="6484248" cy="4232402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1F5E55C0-7422-1F48-E619-A8281CCDC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35016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348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4003848" y="567305"/>
            <a:ext cx="418430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RESULTS (3/10)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6660F252-5F80-54A3-A343-E4D8C6AA77C5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6A554D97-0915-A036-3779-4F6E816A3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A4FCA6E7-2BF3-C964-4390-43A6F1F556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58" y="1821861"/>
            <a:ext cx="5638799" cy="384959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E682356-8CB3-712E-819F-30E185651DED}"/>
              </a:ext>
            </a:extLst>
          </p:cNvPr>
          <p:cNvSpPr txBox="1"/>
          <p:nvPr/>
        </p:nvSpPr>
        <p:spPr>
          <a:xfrm>
            <a:off x="6694714" y="1361390"/>
            <a:ext cx="4626428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The data indicates a high demand for on-call doctor services and a significant number of corporate-specific requests and appointments.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The occurrence of call drop and blank calls suggests technical or user-related issues that need to be addressed to enhance service reliability.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The presence of spam calls and mistaken enquiries suggests the need for better filtering and user education.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The relatively low number of calls for ambulance services and other categories suggests either lesser awareness or lower demand for these services among the employees.</a:t>
            </a:r>
            <a:endParaRPr lang="en-IN" sz="1600" dirty="0"/>
          </a:p>
        </p:txBody>
      </p:sp>
    </p:spTree>
    <p:extLst>
      <p:ext uri="{BB962C8B-B14F-4D97-AF65-F5344CB8AC3E}">
        <p14:creationId xmlns:p14="http://schemas.microsoft.com/office/powerpoint/2010/main" val="1174421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4003848" y="567305"/>
            <a:ext cx="418430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RESULTS (4/10)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F77BEA94-DF82-060A-67C2-D0C199949CDD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02ACEF8-2991-A4AC-7DB8-7FDEDBADE81C}"/>
              </a:ext>
            </a:extLst>
          </p:cNvPr>
          <p:cNvSpPr txBox="1"/>
          <p:nvPr/>
        </p:nvSpPr>
        <p:spPr>
          <a:xfrm>
            <a:off x="1197429" y="1279462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600" b="1" u="sng" dirty="0"/>
              <a:t>OUTBOUND CALLS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F19602BB-55B7-E319-FB19-CDFC3406C5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>
            <a:extLst>
              <a:ext uri="{FF2B5EF4-FFF2-40B4-BE49-F238E27FC236}">
                <a16:creationId xmlns:a16="http://schemas.microsoft.com/office/drawing/2014/main" id="{6170EC86-C0DD-50B0-4260-FB8BAFE85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57" y="2074814"/>
            <a:ext cx="4648199" cy="319792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>
            <a:extLst>
              <a:ext uri="{FF2B5EF4-FFF2-40B4-BE49-F238E27FC236}">
                <a16:creationId xmlns:a16="http://schemas.microsoft.com/office/drawing/2014/main" id="{3D92718F-7FBB-399D-E30E-745689126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0443" y="1843977"/>
            <a:ext cx="5502728" cy="376548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5476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4003848" y="567305"/>
            <a:ext cx="418430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RESULTS (5/10)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D38BF5F7-A904-4E43-7D23-45EF49F27E3F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C1EBAA83-3EBC-BA0F-A552-F34666937A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A73ADAE-E53D-CDFF-F17E-9C0DE0175664}"/>
              </a:ext>
            </a:extLst>
          </p:cNvPr>
          <p:cNvSpPr txBox="1"/>
          <p:nvPr/>
        </p:nvSpPr>
        <p:spPr>
          <a:xfrm>
            <a:off x="5140151" y="160725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b="1" u="sng" dirty="0"/>
              <a:t>DEMOGRAPHICS</a:t>
            </a:r>
            <a:endParaRPr lang="en-IN" sz="1800" b="1" u="sng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A1C9DF92-1A41-ADF3-4F5F-86AD97235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961" y="2318215"/>
            <a:ext cx="4994692" cy="308615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33CF2B59-D3DC-050D-C223-A3ABA8824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748" y="2311874"/>
            <a:ext cx="5014995" cy="308615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95A39FD-F3FF-BE89-46B9-3A41E88E7EF6}"/>
              </a:ext>
            </a:extLst>
          </p:cNvPr>
          <p:cNvSpPr txBox="1"/>
          <p:nvPr/>
        </p:nvSpPr>
        <p:spPr>
          <a:xfrm>
            <a:off x="955849" y="124543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800" b="1" u="sng" dirty="0"/>
              <a:t>Feedback Form Analysis:</a:t>
            </a:r>
          </a:p>
        </p:txBody>
      </p:sp>
    </p:spTree>
    <p:extLst>
      <p:ext uri="{BB962C8B-B14F-4D97-AF65-F5344CB8AC3E}">
        <p14:creationId xmlns:p14="http://schemas.microsoft.com/office/powerpoint/2010/main" val="33802482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4003848" y="567305"/>
            <a:ext cx="418430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RESULTS (6/10)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5889994C-E3AA-0C75-7CE0-1ED503E4B521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4C7B7E4A-0566-3DE9-EBAE-6922778D37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F44A266E-D77C-C4EA-FD90-10B44AC79E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178" y="2079171"/>
            <a:ext cx="4797051" cy="341811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9360F72F-DDFC-9D34-7C04-12BDE32A8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952" y="2079171"/>
            <a:ext cx="5483870" cy="341811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04048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4003848" y="567305"/>
            <a:ext cx="418430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RESULTS (7/10)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C4B2CC84-7573-C2DD-47A6-46A609DD9AFD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3781BCB4-D044-FF0E-7A6D-BBCA60F5AB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453C6D93-4924-BD3E-6966-6DD114FF1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58" y="1959429"/>
            <a:ext cx="5106194" cy="3429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D83B84C2-476A-C082-1952-F35CC29B5B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950" y="1959429"/>
            <a:ext cx="5008221" cy="3429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44529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4003848" y="567305"/>
            <a:ext cx="418430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RESULTS (8/10)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F2439DEB-8281-03B3-4357-61BF9AF9C620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C7FD7636-3601-31EC-2939-519069A7C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id="{7ABF8024-A405-CF64-A078-3BE82A161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58" y="1951248"/>
            <a:ext cx="4601959" cy="351338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7DA8228F-12A8-E9F3-E131-6EE776D4C9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445" y="1951247"/>
            <a:ext cx="5695697" cy="351338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0791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4003848" y="567305"/>
            <a:ext cx="418430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RESULTS (9/10)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3BF91E39-91B7-E26C-B2FC-26019324D7B9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421AE799-BD7A-3A00-58ED-C2BB31E53F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>
            <a:extLst>
              <a:ext uri="{FF2B5EF4-FFF2-40B4-BE49-F238E27FC236}">
                <a16:creationId xmlns:a16="http://schemas.microsoft.com/office/drawing/2014/main" id="{8E3C6984-F0D4-E82C-67CD-628E3AA98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58" y="1914381"/>
            <a:ext cx="4951639" cy="302923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FF0C66C4-DD88-17FD-8B55-5DE1D7A986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207" y="1914381"/>
            <a:ext cx="5272735" cy="302923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85186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4003848" y="567305"/>
            <a:ext cx="418430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RESULTS (10/10)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3BF91E39-91B7-E26C-B2FC-26019324D7B9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421AE799-BD7A-3A00-58ED-C2BB31E53F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>
            <a:extLst>
              <a:ext uri="{FF2B5EF4-FFF2-40B4-BE49-F238E27FC236}">
                <a16:creationId xmlns:a16="http://schemas.microsoft.com/office/drawing/2014/main" id="{B8BD3F6E-736F-54C3-AC96-5B69BEAD3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58" y="2144484"/>
            <a:ext cx="5210175" cy="324394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3878C3F4-BD8F-FD43-4492-025AC246A9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721" y="2144483"/>
            <a:ext cx="4976336" cy="324394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35514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4003848" y="567305"/>
            <a:ext cx="418430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DISCUSSION (1/2)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ACDC99E6-35FE-0463-CD79-7901C919A4AC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1D63D605-1115-8551-76E7-8CCF65150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E89E6F-689B-2E4B-8C36-A640D32F5D83}"/>
              </a:ext>
            </a:extLst>
          </p:cNvPr>
          <p:cNvSpPr txBox="1"/>
          <p:nvPr/>
        </p:nvSpPr>
        <p:spPr>
          <a:xfrm>
            <a:off x="1001484" y="1936794"/>
            <a:ext cx="1018902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analysis reveals a significant gap in employee understanding regarding the breadth of services offered by RED Assist.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 Many employees primarily associate RED Assist with emergency ambulance services, perceiving the toll-free number as a resource only to be used in urgent situations.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data indicates that a substantial number of employees feel they lack adequate awareness about the full range of services available through RED Assist.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Another barrier to utilization is the perception of service relevance. Employees may not recognize the value of non-emergency services or how they can benefit from them in their daily lives.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365793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4003848" y="567305"/>
            <a:ext cx="418430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DISCUSSION (2/2)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CB0D4BB8-38A7-F67E-0D81-AF281AF76EB8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B1B51200-43AB-419A-7845-32A29777C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D01D15D-7FF4-5AA4-5C4E-10ADD7E13025}"/>
              </a:ext>
            </a:extLst>
          </p:cNvPr>
          <p:cNvSpPr txBox="1"/>
          <p:nvPr/>
        </p:nvSpPr>
        <p:spPr>
          <a:xfrm>
            <a:off x="870858" y="1454423"/>
            <a:ext cx="57694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u="sng" dirty="0"/>
              <a:t>Proposed Actionable Strategies:</a:t>
            </a:r>
          </a:p>
          <a:p>
            <a:endParaRPr lang="en-IN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dirty="0"/>
              <a:t>Alerts : Success story of serving a case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dirty="0"/>
              <a:t>Free trips on usage of service – 3 free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dirty="0"/>
              <a:t>Automated Reports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dirty="0"/>
              <a:t>Interactive Webinars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dirty="0"/>
              <a:t>Roadshows – Kiosk setup and BLS/ALS Ambulance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dirty="0"/>
              <a:t>Targeted Awareness Campaigns ( Employee centric and HR Centric).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N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IN" dirty="0"/>
              <a:t>EA Doc Application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2E2DDE-4E7B-8EE4-5A27-BB21FF81DDA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095" r="12443"/>
          <a:stretch/>
        </p:blipFill>
        <p:spPr>
          <a:xfrm>
            <a:off x="6640286" y="1844549"/>
            <a:ext cx="4572000" cy="368276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287026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4003848" y="567305"/>
            <a:ext cx="418430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EB9E49D1-1CDD-A96C-0E26-6778F9F0A6F1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F8B03487-CAE8-B9C2-49C5-E191AC2ECF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3A64043-556D-9F08-A65D-287BA88BBECB}"/>
              </a:ext>
            </a:extLst>
          </p:cNvPr>
          <p:cNvSpPr txBox="1"/>
          <p:nvPr/>
        </p:nvSpPr>
        <p:spPr>
          <a:xfrm>
            <a:off x="1315719" y="1741819"/>
            <a:ext cx="961353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 conclusion, this study provides a comprehensive understanding of the current utilization of RED Assist services and offers actionable insights to drive improvements.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By taking proactive steps to enhance communication, service delivery, and user engagement, RED Assist can ensure its services are effectively utilized and valued by Capgemini employees.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2788735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4003848" y="567305"/>
            <a:ext cx="418430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REFERENCES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91DDE179-A320-ECA8-6C2C-B23A34010EBB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208F7D37-B1BD-BF50-77B4-C708496CDE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9E73ECE-0C3C-2B9D-F677-CF46B7491FE2}"/>
              </a:ext>
            </a:extLst>
          </p:cNvPr>
          <p:cNvSpPr txBox="1"/>
          <p:nvPr/>
        </p:nvSpPr>
        <p:spPr>
          <a:xfrm>
            <a:off x="1315720" y="1923565"/>
            <a:ext cx="9624423" cy="374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u="sng" kern="100" dirty="0">
                <a:solidFill>
                  <a:srgbClr val="0563C1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https://www.researchgate.net/publication/50266341_Increasing_utilisation_of_emergency_ambulances</a:t>
            </a:r>
            <a:endParaRPr lang="en-IN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364870-CF64-6BCD-B00C-2300FBAE761D}"/>
              </a:ext>
            </a:extLst>
          </p:cNvPr>
          <p:cNvSpPr txBox="1"/>
          <p:nvPr/>
        </p:nvSpPr>
        <p:spPr>
          <a:xfrm>
            <a:off x="1315719" y="2591556"/>
            <a:ext cx="9624423" cy="670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u="sng" kern="100" dirty="0">
                <a:solidFill>
                  <a:srgbClr val="0563C1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https://www.researchgate.net/publication/51077923_Utilization_of_Emergency_Medical_Services_in_a_Large_Urban_Area_Description_of_Call_Types_and_Temporal_Trends</a:t>
            </a:r>
            <a:endParaRPr lang="en-IN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0329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91DDE179-A320-ECA8-6C2C-B23A34010EBB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9E6D643-336D-DEC7-6374-A265B9723AD7}"/>
              </a:ext>
            </a:extLst>
          </p:cNvPr>
          <p:cNvSpPr/>
          <p:nvPr/>
        </p:nvSpPr>
        <p:spPr>
          <a:xfrm>
            <a:off x="3900910" y="2505670"/>
            <a:ext cx="40636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Thank You !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2B0C4B9-2CE8-7092-AE57-3D4CAD2D7745}"/>
              </a:ext>
            </a:extLst>
          </p:cNvPr>
          <p:cNvSpPr/>
          <p:nvPr/>
        </p:nvSpPr>
        <p:spPr>
          <a:xfrm>
            <a:off x="4567598" y="3429000"/>
            <a:ext cx="273023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Any Questions</a:t>
            </a:r>
            <a:endParaRPr lang="en-US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F899FD-3BDE-A519-8DC9-43E741D22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7411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6E89A8-B03F-C24E-9A10-BB45A7F1D680}"/>
              </a:ext>
            </a:extLst>
          </p:cNvPr>
          <p:cNvSpPr txBox="1"/>
          <p:nvPr/>
        </p:nvSpPr>
        <p:spPr>
          <a:xfrm>
            <a:off x="870858" y="6456954"/>
            <a:ext cx="11321142" cy="5207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5000"/>
              </a:lnSpc>
              <a:spcAft>
                <a:spcPts val="600"/>
              </a:spcAft>
            </a:pPr>
            <a:r>
              <a:rPr lang="en-US" sz="1400" dirty="0"/>
              <a:t>To evaluate the current utilization and address the gaps to increase the utilization of Red Assist Services for a Corporate Client.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F97E197-0095-31DC-A478-C25C66151829}"/>
              </a:ext>
            </a:extLst>
          </p:cNvPr>
          <p:cNvSpPr/>
          <p:nvPr/>
        </p:nvSpPr>
        <p:spPr>
          <a:xfrm>
            <a:off x="3753477" y="512877"/>
            <a:ext cx="4476123" cy="5220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3200" b="1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PICTORIAL JOURNEY</a:t>
            </a:r>
          </a:p>
        </p:txBody>
      </p:sp>
      <p:pic>
        <p:nvPicPr>
          <p:cNvPr id="4" name="Google Shape;87;p13">
            <a:extLst>
              <a:ext uri="{FF2B5EF4-FFF2-40B4-BE49-F238E27FC236}">
                <a16:creationId xmlns:a16="http://schemas.microsoft.com/office/drawing/2014/main" id="{91DDE179-A320-ECA8-6C2C-B23A34010EBB}"/>
              </a:ext>
            </a:extLst>
          </p:cNvPr>
          <p:cNvPicPr preferRelativeResize="0"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24130"/>
            <a:ext cx="1315720" cy="635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4DECE0E2-6D47-B41C-58DE-60D51189D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543" y="24130"/>
            <a:ext cx="2492827" cy="6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DD1DD81-913F-99B3-4EA1-BF6E9CBB58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58" y="1545770"/>
            <a:ext cx="3183644" cy="44703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65ABE0-41EE-D095-9A19-F30BE8B232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6520" y="1545770"/>
            <a:ext cx="3758960" cy="44703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FC2260-0EEA-8CAF-8815-183FFE82F8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6185" y="1545770"/>
            <a:ext cx="3184072" cy="4470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767151"/>
      </p:ext>
    </p:extLst>
  </p:cSld>
  <p:clrMapOvr>
    <a:masterClrMapping/>
  </p:clrMapOvr>
</p:sld>
</file>

<file path=ppt/theme/theme1.xml><?xml version="1.0" encoding="utf-8"?>
<a:theme xmlns:a="http://schemas.openxmlformats.org/drawingml/2006/main" name="PrismaticVTI">
  <a:themeElements>
    <a:clrScheme name="AnalogousFromLightSeedRightStep">
      <a:dk1>
        <a:srgbClr val="000000"/>
      </a:dk1>
      <a:lt1>
        <a:srgbClr val="FFFFFF"/>
      </a:lt1>
      <a:dk2>
        <a:srgbClr val="243141"/>
      </a:dk2>
      <a:lt2>
        <a:srgbClr val="E2E3E8"/>
      </a:lt2>
      <a:accent1>
        <a:srgbClr val="AAA180"/>
      </a:accent1>
      <a:accent2>
        <a:srgbClr val="9CA671"/>
      </a:accent2>
      <a:accent3>
        <a:srgbClr val="8FA880"/>
      </a:accent3>
      <a:accent4>
        <a:srgbClr val="76AD78"/>
      </a:accent4>
      <a:accent5>
        <a:srgbClr val="81AB94"/>
      </a:accent5>
      <a:accent6>
        <a:srgbClr val="74AAA2"/>
      </a:accent6>
      <a:hlink>
        <a:srgbClr val="6978AE"/>
      </a:hlink>
      <a:folHlink>
        <a:srgbClr val="7F7F7F"/>
      </a:folHlink>
    </a:clrScheme>
    <a:fontScheme name="Custom 166">
      <a:majorFont>
        <a:latin typeface="Aharon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ismaticVTI" id="{DA44D624-A564-4DE8-8446-0CD5C485C979}" vid="{8B2B1550-B69C-4156-BAEC-B2E559F94BD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2416</TotalTime>
  <Words>1300</Words>
  <Application>Microsoft Office PowerPoint</Application>
  <PresentationFormat>Widescreen</PresentationFormat>
  <Paragraphs>157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Aharoni</vt:lpstr>
      <vt:lpstr>Aptos</vt:lpstr>
      <vt:lpstr>Arial</vt:lpstr>
      <vt:lpstr>Avenir Next LT Pro</vt:lpstr>
      <vt:lpstr>Calibri</vt:lpstr>
      <vt:lpstr>Times New Roman</vt:lpstr>
      <vt:lpstr>PrismaticVTI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Aastha Khurana</dc:creator>
  <cp:lastModifiedBy>Jagdish Prasad</cp:lastModifiedBy>
  <cp:revision>29</cp:revision>
  <dcterms:created xsi:type="dcterms:W3CDTF">2024-07-01T15:31:31Z</dcterms:created>
  <dcterms:modified xsi:type="dcterms:W3CDTF">2025-01-28T05:27:39Z</dcterms:modified>
</cp:coreProperties>
</file>