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Default Extension="bin" ContentType="application/vnd.openxmlformats-officedocument.oleObject"/>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charts/colors1.xml" ContentType="application/vnd.ms-office.chartcolorstyle+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96" r:id="rId6"/>
    <p:sldId id="297" r:id="rId7"/>
    <p:sldId id="293" r:id="rId8"/>
    <p:sldId id="260" r:id="rId9"/>
    <p:sldId id="273" r:id="rId10"/>
    <p:sldId id="266" r:id="rId11"/>
    <p:sldId id="282" r:id="rId12"/>
    <p:sldId id="281" r:id="rId13"/>
    <p:sldId id="280" r:id="rId14"/>
    <p:sldId id="279" r:id="rId15"/>
    <p:sldId id="272" r:id="rId16"/>
    <p:sldId id="276" r:id="rId17"/>
    <p:sldId id="283" r:id="rId18"/>
    <p:sldId id="285" r:id="rId19"/>
    <p:sldId id="284" r:id="rId20"/>
    <p:sldId id="277" r:id="rId21"/>
    <p:sldId id="278" r:id="rId22"/>
    <p:sldId id="291" r:id="rId23"/>
    <p:sldId id="287" r:id="rId24"/>
    <p:sldId id="289" r:id="rId25"/>
    <p:sldId id="29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D:\Mail%20Dump\medicity%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Age wise</a:t>
            </a:r>
            <a:r>
              <a:rPr lang="en-US" baseline="0"/>
              <a:t> split</a:t>
            </a:r>
            <a:endParaRPr lang="en-US"/>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Sheet1!$Z$4:$Z$9</c:f>
              <c:strCache>
                <c:ptCount val="6"/>
                <c:pt idx="0">
                  <c:v>Below 20</c:v>
                </c:pt>
                <c:pt idx="1">
                  <c:v>20-25</c:v>
                </c:pt>
                <c:pt idx="2">
                  <c:v>26-30</c:v>
                </c:pt>
                <c:pt idx="3">
                  <c:v>31-35</c:v>
                </c:pt>
                <c:pt idx="4">
                  <c:v>36-40</c:v>
                </c:pt>
                <c:pt idx="5">
                  <c:v>Above 40</c:v>
                </c:pt>
              </c:strCache>
            </c:strRef>
          </c:cat>
          <c:val>
            <c:numRef>
              <c:f>Sheet1!$AA$4:$AA$9</c:f>
              <c:numCache>
                <c:formatCode>General</c:formatCode>
                <c:ptCount val="6"/>
                <c:pt idx="0">
                  <c:v>1</c:v>
                </c:pt>
                <c:pt idx="1">
                  <c:v>9</c:v>
                </c:pt>
                <c:pt idx="2">
                  <c:v>16</c:v>
                </c:pt>
                <c:pt idx="3">
                  <c:v>34</c:v>
                </c:pt>
                <c:pt idx="4">
                  <c:v>8</c:v>
                </c:pt>
                <c:pt idx="5">
                  <c:v>7</c:v>
                </c:pt>
              </c:numCache>
            </c:numRef>
          </c:val>
        </c:ser>
        <c:gapWidth val="219"/>
        <c:overlap val="-27"/>
        <c:axId val="45740800"/>
        <c:axId val="45742336"/>
      </c:barChart>
      <c:catAx>
        <c:axId val="4574080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742336"/>
        <c:crosses val="autoZero"/>
        <c:auto val="1"/>
        <c:lblAlgn val="ctr"/>
        <c:lblOffset val="100"/>
      </c:catAx>
      <c:valAx>
        <c:axId val="4574233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740800"/>
        <c:crosses val="autoZero"/>
        <c:crossBetween val="between"/>
      </c:valAx>
      <c:spPr>
        <a:noFill/>
        <a:ln>
          <a:noFill/>
        </a:ln>
        <a:effectLst/>
      </c:spPr>
    </c:plotArea>
    <c:plotVisOnly val="1"/>
    <c:dispBlanksAs val="gap"/>
  </c:chart>
  <c:spPr>
    <a:no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5AF029-B1A4-430A-BF9C-69F13478843F}" type="doc">
      <dgm:prSet loTypeId="urn:microsoft.com/office/officeart/2005/8/layout/radial4" loCatId="relationship" qsTypeId="urn:microsoft.com/office/officeart/2005/8/quickstyle/3d7" qsCatId="3D" csTypeId="urn:microsoft.com/office/officeart/2005/8/colors/accent5_2" csCatId="accent5" phldr="1"/>
      <dgm:spPr/>
      <dgm:t>
        <a:bodyPr/>
        <a:lstStyle/>
        <a:p>
          <a:endParaRPr lang="en-IN"/>
        </a:p>
      </dgm:t>
    </dgm:pt>
    <dgm:pt modelId="{9C25CB6C-4B81-4BE8-9DA7-4EB893B145E5}">
      <dgm:prSet phldrT="[Text]" custT="1"/>
      <dgm:spPr/>
      <dgm:t>
        <a:bodyPr/>
        <a:lstStyle/>
        <a:p>
          <a:r>
            <a:rPr lang="en-US" sz="2000" b="1" smtClean="0">
              <a:solidFill>
                <a:schemeClr val="accent1"/>
              </a:solidFill>
            </a:rPr>
            <a:t>Scope</a:t>
          </a:r>
          <a:endParaRPr lang="en-IN" sz="2000" b="1" dirty="0">
            <a:solidFill>
              <a:schemeClr val="accent1"/>
            </a:solidFill>
          </a:endParaRPr>
        </a:p>
      </dgm:t>
    </dgm:pt>
    <dgm:pt modelId="{7BE58161-9397-488D-9808-8B96A192C557}" type="parTrans" cxnId="{6C210DBC-DFF2-4189-BF5A-6DC00D046834}">
      <dgm:prSet/>
      <dgm:spPr/>
      <dgm:t>
        <a:bodyPr/>
        <a:lstStyle/>
        <a:p>
          <a:endParaRPr lang="en-IN" sz="2000">
            <a:solidFill>
              <a:schemeClr val="accent1"/>
            </a:solidFill>
          </a:endParaRPr>
        </a:p>
      </dgm:t>
    </dgm:pt>
    <dgm:pt modelId="{F9C6166F-50FB-4174-865E-67AE6B407635}" type="sibTrans" cxnId="{6C210DBC-DFF2-4189-BF5A-6DC00D046834}">
      <dgm:prSet/>
      <dgm:spPr/>
      <dgm:t>
        <a:bodyPr/>
        <a:lstStyle/>
        <a:p>
          <a:endParaRPr lang="en-IN" sz="2000">
            <a:solidFill>
              <a:schemeClr val="accent1"/>
            </a:solidFill>
          </a:endParaRPr>
        </a:p>
      </dgm:t>
    </dgm:pt>
    <dgm:pt modelId="{FC1C6897-ED89-44D5-BD72-F8819482800F}">
      <dgm:prSet phldrT="[Text]" custT="1"/>
      <dgm:spPr/>
      <dgm:t>
        <a:bodyPr/>
        <a:lstStyle/>
        <a:p>
          <a:r>
            <a:rPr lang="en-US" sz="2000" b="1" smtClean="0">
              <a:solidFill>
                <a:schemeClr val="accent1"/>
              </a:solidFill>
            </a:rPr>
            <a:t>Observation</a:t>
          </a:r>
          <a:endParaRPr lang="en-IN" sz="2000" b="1" dirty="0">
            <a:solidFill>
              <a:schemeClr val="accent1"/>
            </a:solidFill>
          </a:endParaRPr>
        </a:p>
      </dgm:t>
    </dgm:pt>
    <dgm:pt modelId="{157DF162-69B5-41AF-B3BE-681CDBE99E32}" type="parTrans" cxnId="{01209A2D-F381-46EF-BDFE-1870C5C2856E}">
      <dgm:prSet/>
      <dgm:spPr/>
      <dgm:t>
        <a:bodyPr/>
        <a:lstStyle/>
        <a:p>
          <a:endParaRPr lang="en-IN" sz="2000" dirty="0">
            <a:solidFill>
              <a:schemeClr val="accent1"/>
            </a:solidFill>
          </a:endParaRPr>
        </a:p>
      </dgm:t>
    </dgm:pt>
    <dgm:pt modelId="{FF375844-AC44-4635-88C3-8FB9A1E00A8C}" type="sibTrans" cxnId="{01209A2D-F381-46EF-BDFE-1870C5C2856E}">
      <dgm:prSet/>
      <dgm:spPr/>
      <dgm:t>
        <a:bodyPr/>
        <a:lstStyle/>
        <a:p>
          <a:endParaRPr lang="en-IN" sz="2000">
            <a:solidFill>
              <a:schemeClr val="accent1"/>
            </a:solidFill>
          </a:endParaRPr>
        </a:p>
      </dgm:t>
    </dgm:pt>
    <dgm:pt modelId="{35BAE091-0911-423C-B17F-E8C4B5BDF634}">
      <dgm:prSet phldrT="[Text]" custT="1"/>
      <dgm:spPr/>
      <dgm:t>
        <a:bodyPr/>
        <a:lstStyle/>
        <a:p>
          <a:r>
            <a:rPr lang="en-US" sz="2000" b="1" smtClean="0">
              <a:solidFill>
                <a:schemeClr val="accent1"/>
              </a:solidFill>
            </a:rPr>
            <a:t>Analysis </a:t>
          </a:r>
          <a:endParaRPr lang="en-IN" sz="2000" b="1" dirty="0">
            <a:solidFill>
              <a:schemeClr val="accent1"/>
            </a:solidFill>
          </a:endParaRPr>
        </a:p>
      </dgm:t>
    </dgm:pt>
    <dgm:pt modelId="{BF9F0BC6-618F-4D4F-9F5F-9541233736BB}" type="parTrans" cxnId="{9346BAA5-84F4-457D-8474-00E3C0794B7B}">
      <dgm:prSet/>
      <dgm:spPr/>
      <dgm:t>
        <a:bodyPr/>
        <a:lstStyle/>
        <a:p>
          <a:endParaRPr lang="en-IN" sz="2000" dirty="0">
            <a:solidFill>
              <a:schemeClr val="accent1"/>
            </a:solidFill>
          </a:endParaRPr>
        </a:p>
      </dgm:t>
    </dgm:pt>
    <dgm:pt modelId="{B1880D50-1521-480C-942E-39D6B41CEF9E}" type="sibTrans" cxnId="{9346BAA5-84F4-457D-8474-00E3C0794B7B}">
      <dgm:prSet/>
      <dgm:spPr/>
      <dgm:t>
        <a:bodyPr/>
        <a:lstStyle/>
        <a:p>
          <a:endParaRPr lang="en-IN" sz="2000">
            <a:solidFill>
              <a:schemeClr val="accent1"/>
            </a:solidFill>
          </a:endParaRPr>
        </a:p>
      </dgm:t>
    </dgm:pt>
    <dgm:pt modelId="{EFBF26BE-C2CC-4BEB-BD98-AE1DDD14A6FA}">
      <dgm:prSet phldrT="[Text]" custT="1"/>
      <dgm:spPr/>
      <dgm:t>
        <a:bodyPr/>
        <a:lstStyle/>
        <a:p>
          <a:r>
            <a:rPr lang="en-US" sz="2000" b="1" smtClean="0">
              <a:solidFill>
                <a:schemeClr val="accent1"/>
              </a:solidFill>
            </a:rPr>
            <a:t>Measure</a:t>
          </a:r>
          <a:endParaRPr lang="en-US" sz="2000" b="1" dirty="0" smtClean="0">
            <a:solidFill>
              <a:schemeClr val="accent1"/>
            </a:solidFill>
          </a:endParaRPr>
        </a:p>
      </dgm:t>
    </dgm:pt>
    <dgm:pt modelId="{29DFDAE8-316A-4BC3-8B96-84FD9BB7B9AE}" type="parTrans" cxnId="{D649F7A2-9EF2-4F06-B428-24DE5E18CB3D}">
      <dgm:prSet/>
      <dgm:spPr/>
      <dgm:t>
        <a:bodyPr/>
        <a:lstStyle/>
        <a:p>
          <a:endParaRPr lang="en-IN" sz="2000" dirty="0">
            <a:solidFill>
              <a:schemeClr val="accent1"/>
            </a:solidFill>
          </a:endParaRPr>
        </a:p>
      </dgm:t>
    </dgm:pt>
    <dgm:pt modelId="{B9713271-ACFA-474E-8FA3-FEA3A8618267}" type="sibTrans" cxnId="{D649F7A2-9EF2-4F06-B428-24DE5E18CB3D}">
      <dgm:prSet/>
      <dgm:spPr/>
      <dgm:t>
        <a:bodyPr/>
        <a:lstStyle/>
        <a:p>
          <a:endParaRPr lang="en-IN" sz="2000">
            <a:solidFill>
              <a:schemeClr val="accent1"/>
            </a:solidFill>
          </a:endParaRPr>
        </a:p>
      </dgm:t>
    </dgm:pt>
    <dgm:pt modelId="{6C4F82F2-6828-4484-A73C-9935E5153BC6}" type="pres">
      <dgm:prSet presAssocID="{105AF029-B1A4-430A-BF9C-69F13478843F}" presName="cycle" presStyleCnt="0">
        <dgm:presLayoutVars>
          <dgm:chMax val="1"/>
          <dgm:dir/>
          <dgm:animLvl val="ctr"/>
          <dgm:resizeHandles val="exact"/>
        </dgm:presLayoutVars>
      </dgm:prSet>
      <dgm:spPr/>
      <dgm:t>
        <a:bodyPr/>
        <a:lstStyle/>
        <a:p>
          <a:endParaRPr lang="en-IN"/>
        </a:p>
      </dgm:t>
    </dgm:pt>
    <dgm:pt modelId="{02157B3C-6CAD-4510-983D-D2B79A3E7FB8}" type="pres">
      <dgm:prSet presAssocID="{9C25CB6C-4B81-4BE8-9DA7-4EB893B145E5}" presName="centerShape" presStyleLbl="node0" presStyleIdx="0" presStyleCnt="1"/>
      <dgm:spPr/>
      <dgm:t>
        <a:bodyPr/>
        <a:lstStyle/>
        <a:p>
          <a:endParaRPr lang="en-IN"/>
        </a:p>
      </dgm:t>
    </dgm:pt>
    <dgm:pt modelId="{67A33F6C-EA37-4419-9BC7-AAED98C296CC}" type="pres">
      <dgm:prSet presAssocID="{157DF162-69B5-41AF-B3BE-681CDBE99E32}" presName="parTrans" presStyleLbl="bgSibTrans2D1" presStyleIdx="0" presStyleCnt="3"/>
      <dgm:spPr/>
      <dgm:t>
        <a:bodyPr/>
        <a:lstStyle/>
        <a:p>
          <a:endParaRPr lang="en-IN"/>
        </a:p>
      </dgm:t>
    </dgm:pt>
    <dgm:pt modelId="{59D2B78E-12D7-425C-BF90-B5A8E6B3F1AD}" type="pres">
      <dgm:prSet presAssocID="{FC1C6897-ED89-44D5-BD72-F8819482800F}" presName="node" presStyleLbl="node1" presStyleIdx="0" presStyleCnt="3" custRadScaleRad="94803" custRadScaleInc="-18287">
        <dgm:presLayoutVars>
          <dgm:bulletEnabled val="1"/>
        </dgm:presLayoutVars>
      </dgm:prSet>
      <dgm:spPr/>
      <dgm:t>
        <a:bodyPr/>
        <a:lstStyle/>
        <a:p>
          <a:endParaRPr lang="en-IN"/>
        </a:p>
      </dgm:t>
    </dgm:pt>
    <dgm:pt modelId="{60DA6762-1D3C-4236-9940-8B93AEB8DB56}" type="pres">
      <dgm:prSet presAssocID="{BF9F0BC6-618F-4D4F-9F5F-9541233736BB}" presName="parTrans" presStyleLbl="bgSibTrans2D1" presStyleIdx="1" presStyleCnt="3"/>
      <dgm:spPr/>
      <dgm:t>
        <a:bodyPr/>
        <a:lstStyle/>
        <a:p>
          <a:endParaRPr lang="en-IN"/>
        </a:p>
      </dgm:t>
    </dgm:pt>
    <dgm:pt modelId="{C873DED7-3F72-4B3E-B4AF-757B19F5B7C8}" type="pres">
      <dgm:prSet presAssocID="{35BAE091-0911-423C-B17F-E8C4B5BDF634}" presName="node" presStyleLbl="node1" presStyleIdx="1" presStyleCnt="3">
        <dgm:presLayoutVars>
          <dgm:bulletEnabled val="1"/>
        </dgm:presLayoutVars>
      </dgm:prSet>
      <dgm:spPr/>
      <dgm:t>
        <a:bodyPr/>
        <a:lstStyle/>
        <a:p>
          <a:endParaRPr lang="en-IN"/>
        </a:p>
      </dgm:t>
    </dgm:pt>
    <dgm:pt modelId="{FC9106D8-B8FC-4087-A7F8-FB8B768306D9}" type="pres">
      <dgm:prSet presAssocID="{29DFDAE8-316A-4BC3-8B96-84FD9BB7B9AE}" presName="parTrans" presStyleLbl="bgSibTrans2D1" presStyleIdx="2" presStyleCnt="3"/>
      <dgm:spPr/>
      <dgm:t>
        <a:bodyPr/>
        <a:lstStyle/>
        <a:p>
          <a:endParaRPr lang="en-IN"/>
        </a:p>
      </dgm:t>
    </dgm:pt>
    <dgm:pt modelId="{18E24620-7504-412A-9C20-8B9755AF639C}" type="pres">
      <dgm:prSet presAssocID="{EFBF26BE-C2CC-4BEB-BD98-AE1DDD14A6FA}" presName="node" presStyleLbl="node1" presStyleIdx="2" presStyleCnt="3" custRadScaleRad="102833" custRadScaleInc="17767">
        <dgm:presLayoutVars>
          <dgm:bulletEnabled val="1"/>
        </dgm:presLayoutVars>
      </dgm:prSet>
      <dgm:spPr/>
      <dgm:t>
        <a:bodyPr/>
        <a:lstStyle/>
        <a:p>
          <a:endParaRPr lang="en-IN"/>
        </a:p>
      </dgm:t>
    </dgm:pt>
  </dgm:ptLst>
  <dgm:cxnLst>
    <dgm:cxn modelId="{D649F7A2-9EF2-4F06-B428-24DE5E18CB3D}" srcId="{9C25CB6C-4B81-4BE8-9DA7-4EB893B145E5}" destId="{EFBF26BE-C2CC-4BEB-BD98-AE1DDD14A6FA}" srcOrd="2" destOrd="0" parTransId="{29DFDAE8-316A-4BC3-8B96-84FD9BB7B9AE}" sibTransId="{B9713271-ACFA-474E-8FA3-FEA3A8618267}"/>
    <dgm:cxn modelId="{B4D9AE90-7EA3-4037-8C3C-9F6B95248074}" type="presOf" srcId="{105AF029-B1A4-430A-BF9C-69F13478843F}" destId="{6C4F82F2-6828-4484-A73C-9935E5153BC6}" srcOrd="0" destOrd="0" presId="urn:microsoft.com/office/officeart/2005/8/layout/radial4"/>
    <dgm:cxn modelId="{4D70CCD9-C13C-4E7A-BABD-960AC7D35BB7}" type="presOf" srcId="{EFBF26BE-C2CC-4BEB-BD98-AE1DDD14A6FA}" destId="{18E24620-7504-412A-9C20-8B9755AF639C}" srcOrd="0" destOrd="0" presId="urn:microsoft.com/office/officeart/2005/8/layout/radial4"/>
    <dgm:cxn modelId="{235CBBCB-E25B-44D7-BE21-87EDA21674BC}" type="presOf" srcId="{BF9F0BC6-618F-4D4F-9F5F-9541233736BB}" destId="{60DA6762-1D3C-4236-9940-8B93AEB8DB56}" srcOrd="0" destOrd="0" presId="urn:microsoft.com/office/officeart/2005/8/layout/radial4"/>
    <dgm:cxn modelId="{C467168B-0C0B-4BD2-B695-27FED6B41348}" type="presOf" srcId="{9C25CB6C-4B81-4BE8-9DA7-4EB893B145E5}" destId="{02157B3C-6CAD-4510-983D-D2B79A3E7FB8}" srcOrd="0" destOrd="0" presId="urn:microsoft.com/office/officeart/2005/8/layout/radial4"/>
    <dgm:cxn modelId="{35B47BC8-579D-4770-9EC0-F5642CA01323}" type="presOf" srcId="{FC1C6897-ED89-44D5-BD72-F8819482800F}" destId="{59D2B78E-12D7-425C-BF90-B5A8E6B3F1AD}" srcOrd="0" destOrd="0" presId="urn:microsoft.com/office/officeart/2005/8/layout/radial4"/>
    <dgm:cxn modelId="{9346BAA5-84F4-457D-8474-00E3C0794B7B}" srcId="{9C25CB6C-4B81-4BE8-9DA7-4EB893B145E5}" destId="{35BAE091-0911-423C-B17F-E8C4B5BDF634}" srcOrd="1" destOrd="0" parTransId="{BF9F0BC6-618F-4D4F-9F5F-9541233736BB}" sibTransId="{B1880D50-1521-480C-942E-39D6B41CEF9E}"/>
    <dgm:cxn modelId="{7C33DBD7-99C4-4BA4-9D03-140D7A35D452}" type="presOf" srcId="{35BAE091-0911-423C-B17F-E8C4B5BDF634}" destId="{C873DED7-3F72-4B3E-B4AF-757B19F5B7C8}" srcOrd="0" destOrd="0" presId="urn:microsoft.com/office/officeart/2005/8/layout/radial4"/>
    <dgm:cxn modelId="{6C210DBC-DFF2-4189-BF5A-6DC00D046834}" srcId="{105AF029-B1A4-430A-BF9C-69F13478843F}" destId="{9C25CB6C-4B81-4BE8-9DA7-4EB893B145E5}" srcOrd="0" destOrd="0" parTransId="{7BE58161-9397-488D-9808-8B96A192C557}" sibTransId="{F9C6166F-50FB-4174-865E-67AE6B407635}"/>
    <dgm:cxn modelId="{7E7F88A7-9282-45E0-9F3D-12F6D1276034}" type="presOf" srcId="{157DF162-69B5-41AF-B3BE-681CDBE99E32}" destId="{67A33F6C-EA37-4419-9BC7-AAED98C296CC}" srcOrd="0" destOrd="0" presId="urn:microsoft.com/office/officeart/2005/8/layout/radial4"/>
    <dgm:cxn modelId="{01209A2D-F381-46EF-BDFE-1870C5C2856E}" srcId="{9C25CB6C-4B81-4BE8-9DA7-4EB893B145E5}" destId="{FC1C6897-ED89-44D5-BD72-F8819482800F}" srcOrd="0" destOrd="0" parTransId="{157DF162-69B5-41AF-B3BE-681CDBE99E32}" sibTransId="{FF375844-AC44-4635-88C3-8FB9A1E00A8C}"/>
    <dgm:cxn modelId="{0766CCB8-227D-47DC-B208-A9E7A95268A0}" type="presOf" srcId="{29DFDAE8-316A-4BC3-8B96-84FD9BB7B9AE}" destId="{FC9106D8-B8FC-4087-A7F8-FB8B768306D9}" srcOrd="0" destOrd="0" presId="urn:microsoft.com/office/officeart/2005/8/layout/radial4"/>
    <dgm:cxn modelId="{417D19DF-FAF4-4E51-BDF9-5BED29A2D056}" type="presParOf" srcId="{6C4F82F2-6828-4484-A73C-9935E5153BC6}" destId="{02157B3C-6CAD-4510-983D-D2B79A3E7FB8}" srcOrd="0" destOrd="0" presId="urn:microsoft.com/office/officeart/2005/8/layout/radial4"/>
    <dgm:cxn modelId="{21FDF213-5B58-4B30-B4AB-D638FA88BF7D}" type="presParOf" srcId="{6C4F82F2-6828-4484-A73C-9935E5153BC6}" destId="{67A33F6C-EA37-4419-9BC7-AAED98C296CC}" srcOrd="1" destOrd="0" presId="urn:microsoft.com/office/officeart/2005/8/layout/radial4"/>
    <dgm:cxn modelId="{22C77A6A-B119-4155-A0EC-FB69A5568F78}" type="presParOf" srcId="{6C4F82F2-6828-4484-A73C-9935E5153BC6}" destId="{59D2B78E-12D7-425C-BF90-B5A8E6B3F1AD}" srcOrd="2" destOrd="0" presId="urn:microsoft.com/office/officeart/2005/8/layout/radial4"/>
    <dgm:cxn modelId="{8882CDDF-797F-40E5-BC1F-CDC29C306BC4}" type="presParOf" srcId="{6C4F82F2-6828-4484-A73C-9935E5153BC6}" destId="{60DA6762-1D3C-4236-9940-8B93AEB8DB56}" srcOrd="3" destOrd="0" presId="urn:microsoft.com/office/officeart/2005/8/layout/radial4"/>
    <dgm:cxn modelId="{59A6846B-5A6B-4A42-B126-B0F20DC951D9}" type="presParOf" srcId="{6C4F82F2-6828-4484-A73C-9935E5153BC6}" destId="{C873DED7-3F72-4B3E-B4AF-757B19F5B7C8}" srcOrd="4" destOrd="0" presId="urn:microsoft.com/office/officeart/2005/8/layout/radial4"/>
    <dgm:cxn modelId="{DD92BADD-DECB-47D4-B22B-2F04CFF6A795}" type="presParOf" srcId="{6C4F82F2-6828-4484-A73C-9935E5153BC6}" destId="{FC9106D8-B8FC-4087-A7F8-FB8B768306D9}" srcOrd="5" destOrd="0" presId="urn:microsoft.com/office/officeart/2005/8/layout/radial4"/>
    <dgm:cxn modelId="{AD8C5318-A21B-426F-A165-209B60C242A9}" type="presParOf" srcId="{6C4F82F2-6828-4484-A73C-9935E5153BC6}" destId="{18E24620-7504-412A-9C20-8B9755AF639C}"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CFC028-CCDB-4544-895B-F4CBD24013E5}"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1372F422-0287-4BF2-8EBF-2583066D5805}">
      <dgm:prSet phldrT="[Text]"/>
      <dgm:spPr/>
      <dgm:t>
        <a:bodyPr/>
        <a:lstStyle/>
        <a:p>
          <a:r>
            <a:rPr lang="en-US" dirty="0" smtClean="0"/>
            <a:t>20-25</a:t>
          </a:r>
          <a:endParaRPr lang="en-US" dirty="0"/>
        </a:p>
      </dgm:t>
    </dgm:pt>
    <dgm:pt modelId="{9ACCB2A9-89E2-4FB4-9C2E-244DA42FBA25}" type="parTrans" cxnId="{C2C5E0B8-7741-4FCD-8512-4698B930835F}">
      <dgm:prSet/>
      <dgm:spPr/>
      <dgm:t>
        <a:bodyPr/>
        <a:lstStyle/>
        <a:p>
          <a:endParaRPr lang="en-US"/>
        </a:p>
      </dgm:t>
    </dgm:pt>
    <dgm:pt modelId="{567B4D9A-0F75-4B60-87D7-E3239FDF0A0F}" type="sibTrans" cxnId="{C2C5E0B8-7741-4FCD-8512-4698B930835F}">
      <dgm:prSet/>
      <dgm:spPr/>
      <dgm:t>
        <a:bodyPr/>
        <a:lstStyle/>
        <a:p>
          <a:endParaRPr lang="en-US"/>
        </a:p>
      </dgm:t>
    </dgm:pt>
    <dgm:pt modelId="{2F98F700-85E2-4CEA-BB77-25A3FD7A8B2E}">
      <dgm:prSet phldrT="[Text]"/>
      <dgm:spPr/>
      <dgm:t>
        <a:bodyPr/>
        <a:lstStyle/>
        <a:p>
          <a:r>
            <a:rPr lang="en-US" dirty="0" smtClean="0"/>
            <a:t>26-30</a:t>
          </a:r>
          <a:endParaRPr lang="en-US" dirty="0"/>
        </a:p>
      </dgm:t>
    </dgm:pt>
    <dgm:pt modelId="{418A183E-E279-472D-8460-43294C8A1EEF}" type="parTrans" cxnId="{97CACB7C-1E6B-4D65-A492-08136BDD1FDD}">
      <dgm:prSet/>
      <dgm:spPr/>
      <dgm:t>
        <a:bodyPr/>
        <a:lstStyle/>
        <a:p>
          <a:endParaRPr lang="en-US"/>
        </a:p>
      </dgm:t>
    </dgm:pt>
    <dgm:pt modelId="{0A06F665-1D5E-4B33-99DE-332749D5FC01}" type="sibTrans" cxnId="{97CACB7C-1E6B-4D65-A492-08136BDD1FDD}">
      <dgm:prSet/>
      <dgm:spPr/>
      <dgm:t>
        <a:bodyPr/>
        <a:lstStyle/>
        <a:p>
          <a:endParaRPr lang="en-US"/>
        </a:p>
      </dgm:t>
    </dgm:pt>
    <dgm:pt modelId="{B5A8DFA8-319A-419A-AD22-A4C9BAE5544F}" type="pres">
      <dgm:prSet presAssocID="{0ECFC028-CCDB-4544-895B-F4CBD24013E5}" presName="compositeShape" presStyleCnt="0">
        <dgm:presLayoutVars>
          <dgm:chMax val="2"/>
          <dgm:dir/>
          <dgm:resizeHandles val="exact"/>
        </dgm:presLayoutVars>
      </dgm:prSet>
      <dgm:spPr/>
      <dgm:t>
        <a:bodyPr/>
        <a:lstStyle/>
        <a:p>
          <a:endParaRPr lang="en-IN"/>
        </a:p>
      </dgm:t>
    </dgm:pt>
    <dgm:pt modelId="{DB680B6B-F0D2-427D-81D1-5414E2D39EB3}" type="pres">
      <dgm:prSet presAssocID="{0ECFC028-CCDB-4544-895B-F4CBD24013E5}" presName="ribbon" presStyleLbl="node1" presStyleIdx="0" presStyleCnt="1"/>
      <dgm:spPr/>
    </dgm:pt>
    <dgm:pt modelId="{6293B6A8-8D33-447F-AC5A-82F1012430BE}" type="pres">
      <dgm:prSet presAssocID="{0ECFC028-CCDB-4544-895B-F4CBD24013E5}" presName="leftArrowText" presStyleLbl="node1" presStyleIdx="0" presStyleCnt="1">
        <dgm:presLayoutVars>
          <dgm:chMax val="0"/>
          <dgm:bulletEnabled val="1"/>
        </dgm:presLayoutVars>
      </dgm:prSet>
      <dgm:spPr/>
      <dgm:t>
        <a:bodyPr/>
        <a:lstStyle/>
        <a:p>
          <a:endParaRPr lang="en-US"/>
        </a:p>
      </dgm:t>
    </dgm:pt>
    <dgm:pt modelId="{E96C0F0E-E8F7-465B-807D-2301B241362E}" type="pres">
      <dgm:prSet presAssocID="{0ECFC028-CCDB-4544-895B-F4CBD24013E5}" presName="rightArrowText" presStyleLbl="node1" presStyleIdx="0" presStyleCnt="1">
        <dgm:presLayoutVars>
          <dgm:chMax val="0"/>
          <dgm:bulletEnabled val="1"/>
        </dgm:presLayoutVars>
      </dgm:prSet>
      <dgm:spPr/>
      <dgm:t>
        <a:bodyPr/>
        <a:lstStyle/>
        <a:p>
          <a:endParaRPr lang="en-IN"/>
        </a:p>
      </dgm:t>
    </dgm:pt>
  </dgm:ptLst>
  <dgm:cxnLst>
    <dgm:cxn modelId="{C2C5E0B8-7741-4FCD-8512-4698B930835F}" srcId="{0ECFC028-CCDB-4544-895B-F4CBD24013E5}" destId="{1372F422-0287-4BF2-8EBF-2583066D5805}" srcOrd="0" destOrd="0" parTransId="{9ACCB2A9-89E2-4FB4-9C2E-244DA42FBA25}" sibTransId="{567B4D9A-0F75-4B60-87D7-E3239FDF0A0F}"/>
    <dgm:cxn modelId="{97CACB7C-1E6B-4D65-A492-08136BDD1FDD}" srcId="{0ECFC028-CCDB-4544-895B-F4CBD24013E5}" destId="{2F98F700-85E2-4CEA-BB77-25A3FD7A8B2E}" srcOrd="1" destOrd="0" parTransId="{418A183E-E279-472D-8460-43294C8A1EEF}" sibTransId="{0A06F665-1D5E-4B33-99DE-332749D5FC01}"/>
    <dgm:cxn modelId="{F3565A82-D80B-4C2B-8F58-18563686F081}" type="presOf" srcId="{2F98F700-85E2-4CEA-BB77-25A3FD7A8B2E}" destId="{E96C0F0E-E8F7-465B-807D-2301B241362E}" srcOrd="0" destOrd="0" presId="urn:microsoft.com/office/officeart/2005/8/layout/arrow6"/>
    <dgm:cxn modelId="{C21A3DCA-9D48-41CD-9938-DC5AC580EE46}" type="presOf" srcId="{1372F422-0287-4BF2-8EBF-2583066D5805}" destId="{6293B6A8-8D33-447F-AC5A-82F1012430BE}" srcOrd="0" destOrd="0" presId="urn:microsoft.com/office/officeart/2005/8/layout/arrow6"/>
    <dgm:cxn modelId="{353B3A9D-76D2-46E9-9087-930C1BD0DE68}" type="presOf" srcId="{0ECFC028-CCDB-4544-895B-F4CBD24013E5}" destId="{B5A8DFA8-319A-419A-AD22-A4C9BAE5544F}" srcOrd="0" destOrd="0" presId="urn:microsoft.com/office/officeart/2005/8/layout/arrow6"/>
    <dgm:cxn modelId="{5E4D4A87-50F1-42E9-9E50-E970238DCB39}" type="presParOf" srcId="{B5A8DFA8-319A-419A-AD22-A4C9BAE5544F}" destId="{DB680B6B-F0D2-427D-81D1-5414E2D39EB3}" srcOrd="0" destOrd="0" presId="urn:microsoft.com/office/officeart/2005/8/layout/arrow6"/>
    <dgm:cxn modelId="{33026073-89CC-45CD-AB70-16AFEC7929B5}" type="presParOf" srcId="{B5A8DFA8-319A-419A-AD22-A4C9BAE5544F}" destId="{6293B6A8-8D33-447F-AC5A-82F1012430BE}" srcOrd="1" destOrd="0" presId="urn:microsoft.com/office/officeart/2005/8/layout/arrow6"/>
    <dgm:cxn modelId="{1D584F58-3AC8-484D-AC3B-CF55C44E321C}" type="presParOf" srcId="{B5A8DFA8-319A-419A-AD22-A4C9BAE5544F}" destId="{E96C0F0E-E8F7-465B-807D-2301B241362E}" srcOrd="2" destOrd="0" presId="urn:microsoft.com/office/officeart/2005/8/layout/arrow6"/>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CFC028-CCDB-4544-895B-F4CBD24013E5}"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1372F422-0287-4BF2-8EBF-2583066D5805}">
      <dgm:prSet phldrT="[Text]"/>
      <dgm:spPr/>
      <dgm:t>
        <a:bodyPr/>
        <a:lstStyle/>
        <a:p>
          <a:r>
            <a:rPr lang="en-US" dirty="0" smtClean="0"/>
            <a:t>31-35</a:t>
          </a:r>
          <a:endParaRPr lang="en-US" dirty="0"/>
        </a:p>
      </dgm:t>
    </dgm:pt>
    <dgm:pt modelId="{9ACCB2A9-89E2-4FB4-9C2E-244DA42FBA25}" type="parTrans" cxnId="{C2C5E0B8-7741-4FCD-8512-4698B930835F}">
      <dgm:prSet/>
      <dgm:spPr/>
      <dgm:t>
        <a:bodyPr/>
        <a:lstStyle/>
        <a:p>
          <a:endParaRPr lang="en-US"/>
        </a:p>
      </dgm:t>
    </dgm:pt>
    <dgm:pt modelId="{567B4D9A-0F75-4B60-87D7-E3239FDF0A0F}" type="sibTrans" cxnId="{C2C5E0B8-7741-4FCD-8512-4698B930835F}">
      <dgm:prSet/>
      <dgm:spPr/>
      <dgm:t>
        <a:bodyPr/>
        <a:lstStyle/>
        <a:p>
          <a:endParaRPr lang="en-US"/>
        </a:p>
      </dgm:t>
    </dgm:pt>
    <dgm:pt modelId="{2F98F700-85E2-4CEA-BB77-25A3FD7A8B2E}">
      <dgm:prSet phldrT="[Text]"/>
      <dgm:spPr/>
      <dgm:t>
        <a:bodyPr/>
        <a:lstStyle/>
        <a:p>
          <a:r>
            <a:rPr lang="en-US" dirty="0" smtClean="0"/>
            <a:t>36-40</a:t>
          </a:r>
          <a:endParaRPr lang="en-US" dirty="0"/>
        </a:p>
      </dgm:t>
    </dgm:pt>
    <dgm:pt modelId="{418A183E-E279-472D-8460-43294C8A1EEF}" type="parTrans" cxnId="{97CACB7C-1E6B-4D65-A492-08136BDD1FDD}">
      <dgm:prSet/>
      <dgm:spPr/>
      <dgm:t>
        <a:bodyPr/>
        <a:lstStyle/>
        <a:p>
          <a:endParaRPr lang="en-US"/>
        </a:p>
      </dgm:t>
    </dgm:pt>
    <dgm:pt modelId="{0A06F665-1D5E-4B33-99DE-332749D5FC01}" type="sibTrans" cxnId="{97CACB7C-1E6B-4D65-A492-08136BDD1FDD}">
      <dgm:prSet/>
      <dgm:spPr/>
      <dgm:t>
        <a:bodyPr/>
        <a:lstStyle/>
        <a:p>
          <a:endParaRPr lang="en-US"/>
        </a:p>
      </dgm:t>
    </dgm:pt>
    <dgm:pt modelId="{B5A8DFA8-319A-419A-AD22-A4C9BAE5544F}" type="pres">
      <dgm:prSet presAssocID="{0ECFC028-CCDB-4544-895B-F4CBD24013E5}" presName="compositeShape" presStyleCnt="0">
        <dgm:presLayoutVars>
          <dgm:chMax val="2"/>
          <dgm:dir/>
          <dgm:resizeHandles val="exact"/>
        </dgm:presLayoutVars>
      </dgm:prSet>
      <dgm:spPr/>
      <dgm:t>
        <a:bodyPr/>
        <a:lstStyle/>
        <a:p>
          <a:endParaRPr lang="en-IN"/>
        </a:p>
      </dgm:t>
    </dgm:pt>
    <dgm:pt modelId="{DB680B6B-F0D2-427D-81D1-5414E2D39EB3}" type="pres">
      <dgm:prSet presAssocID="{0ECFC028-CCDB-4544-895B-F4CBD24013E5}" presName="ribbon" presStyleLbl="node1" presStyleIdx="0" presStyleCnt="1"/>
      <dgm:spPr/>
    </dgm:pt>
    <dgm:pt modelId="{6293B6A8-8D33-447F-AC5A-82F1012430BE}" type="pres">
      <dgm:prSet presAssocID="{0ECFC028-CCDB-4544-895B-F4CBD24013E5}" presName="leftArrowText" presStyleLbl="node1" presStyleIdx="0" presStyleCnt="1">
        <dgm:presLayoutVars>
          <dgm:chMax val="0"/>
          <dgm:bulletEnabled val="1"/>
        </dgm:presLayoutVars>
      </dgm:prSet>
      <dgm:spPr/>
      <dgm:t>
        <a:bodyPr/>
        <a:lstStyle/>
        <a:p>
          <a:endParaRPr lang="en-US"/>
        </a:p>
      </dgm:t>
    </dgm:pt>
    <dgm:pt modelId="{E96C0F0E-E8F7-465B-807D-2301B241362E}" type="pres">
      <dgm:prSet presAssocID="{0ECFC028-CCDB-4544-895B-F4CBD24013E5}" presName="rightArrowText" presStyleLbl="node1" presStyleIdx="0" presStyleCnt="1">
        <dgm:presLayoutVars>
          <dgm:chMax val="0"/>
          <dgm:bulletEnabled val="1"/>
        </dgm:presLayoutVars>
      </dgm:prSet>
      <dgm:spPr/>
      <dgm:t>
        <a:bodyPr/>
        <a:lstStyle/>
        <a:p>
          <a:endParaRPr lang="en-US"/>
        </a:p>
      </dgm:t>
    </dgm:pt>
  </dgm:ptLst>
  <dgm:cxnLst>
    <dgm:cxn modelId="{97CACB7C-1E6B-4D65-A492-08136BDD1FDD}" srcId="{0ECFC028-CCDB-4544-895B-F4CBD24013E5}" destId="{2F98F700-85E2-4CEA-BB77-25A3FD7A8B2E}" srcOrd="1" destOrd="0" parTransId="{418A183E-E279-472D-8460-43294C8A1EEF}" sibTransId="{0A06F665-1D5E-4B33-99DE-332749D5FC01}"/>
    <dgm:cxn modelId="{C2C5E0B8-7741-4FCD-8512-4698B930835F}" srcId="{0ECFC028-CCDB-4544-895B-F4CBD24013E5}" destId="{1372F422-0287-4BF2-8EBF-2583066D5805}" srcOrd="0" destOrd="0" parTransId="{9ACCB2A9-89E2-4FB4-9C2E-244DA42FBA25}" sibTransId="{567B4D9A-0F75-4B60-87D7-E3239FDF0A0F}"/>
    <dgm:cxn modelId="{FC37C2EE-3A22-4E92-AE4E-5CF9646EA8A9}" type="presOf" srcId="{1372F422-0287-4BF2-8EBF-2583066D5805}" destId="{6293B6A8-8D33-447F-AC5A-82F1012430BE}" srcOrd="0" destOrd="0" presId="urn:microsoft.com/office/officeart/2005/8/layout/arrow6"/>
    <dgm:cxn modelId="{3A3D0880-79C9-4376-9610-B729D6AC28A9}" type="presOf" srcId="{0ECFC028-CCDB-4544-895B-F4CBD24013E5}" destId="{B5A8DFA8-319A-419A-AD22-A4C9BAE5544F}" srcOrd="0" destOrd="0" presId="urn:microsoft.com/office/officeart/2005/8/layout/arrow6"/>
    <dgm:cxn modelId="{CA5F79F8-A27C-4522-B09F-19DCBCB344E8}" type="presOf" srcId="{2F98F700-85E2-4CEA-BB77-25A3FD7A8B2E}" destId="{E96C0F0E-E8F7-465B-807D-2301B241362E}" srcOrd="0" destOrd="0" presId="urn:microsoft.com/office/officeart/2005/8/layout/arrow6"/>
    <dgm:cxn modelId="{4C564D5D-6700-4AFD-8D45-AADA85450263}" type="presParOf" srcId="{B5A8DFA8-319A-419A-AD22-A4C9BAE5544F}" destId="{DB680B6B-F0D2-427D-81D1-5414E2D39EB3}" srcOrd="0" destOrd="0" presId="urn:microsoft.com/office/officeart/2005/8/layout/arrow6"/>
    <dgm:cxn modelId="{478AE626-3815-49D8-8FAE-1F199BEDF943}" type="presParOf" srcId="{B5A8DFA8-319A-419A-AD22-A4C9BAE5544F}" destId="{6293B6A8-8D33-447F-AC5A-82F1012430BE}" srcOrd="1" destOrd="0" presId="urn:microsoft.com/office/officeart/2005/8/layout/arrow6"/>
    <dgm:cxn modelId="{77158BE1-1320-4EE8-BD78-825646A49395}" type="presParOf" srcId="{B5A8DFA8-319A-419A-AD22-A4C9BAE5544F}" destId="{E96C0F0E-E8F7-465B-807D-2301B241362E}" srcOrd="2" destOrd="0" presId="urn:microsoft.com/office/officeart/2005/8/layout/arrow6"/>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F0AFC5-72C2-4FA4-A67F-33F9B2C089AD}"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B14325AE-BED9-4752-B880-482541032404}">
      <dgm:prSet phldrT="[Text]" custT="1"/>
      <dgm:spPr/>
      <dgm:t>
        <a:bodyPr/>
        <a:lstStyle/>
        <a:p>
          <a:r>
            <a:rPr lang="en-US" sz="3000" b="1" dirty="0" smtClean="0"/>
            <a:t>Health Awareness Events</a:t>
          </a:r>
          <a:endParaRPr lang="en-US" sz="3000" b="1" dirty="0"/>
        </a:p>
      </dgm:t>
    </dgm:pt>
    <dgm:pt modelId="{8A9B76D8-C302-4A2C-AC49-BDF4E20F87C4}" type="parTrans" cxnId="{79054006-2058-4492-ABC6-1E149C1CFB31}">
      <dgm:prSet/>
      <dgm:spPr/>
      <dgm:t>
        <a:bodyPr/>
        <a:lstStyle/>
        <a:p>
          <a:endParaRPr lang="en-US" b="1"/>
        </a:p>
      </dgm:t>
    </dgm:pt>
    <dgm:pt modelId="{74B25868-8588-455E-9AD1-40F58EF2B9EF}" type="sibTrans" cxnId="{79054006-2058-4492-ABC6-1E149C1CFB31}">
      <dgm:prSet/>
      <dgm:spPr/>
      <dgm:t>
        <a:bodyPr/>
        <a:lstStyle/>
        <a:p>
          <a:endParaRPr lang="en-US" b="1"/>
        </a:p>
      </dgm:t>
    </dgm:pt>
    <dgm:pt modelId="{687C04A5-EC91-4DA1-B343-9AB9BA0DF699}">
      <dgm:prSet phldrT="[Text]"/>
      <dgm:spPr/>
      <dgm:t>
        <a:bodyPr/>
        <a:lstStyle/>
        <a:p>
          <a:r>
            <a:rPr lang="en-US" b="1" dirty="0" smtClean="0"/>
            <a:t>Health Camps </a:t>
          </a:r>
          <a:endParaRPr lang="en-US" b="1" dirty="0"/>
        </a:p>
      </dgm:t>
    </dgm:pt>
    <dgm:pt modelId="{868B869A-C026-4248-97E8-BBFA798013EE}" type="parTrans" cxnId="{A9371233-A365-4EA8-8B7A-1B89AAEADBE5}">
      <dgm:prSet/>
      <dgm:spPr/>
      <dgm:t>
        <a:bodyPr/>
        <a:lstStyle/>
        <a:p>
          <a:endParaRPr lang="en-US" b="1"/>
        </a:p>
      </dgm:t>
    </dgm:pt>
    <dgm:pt modelId="{61A643B2-684E-496F-83FE-3FEAF45D4B8D}" type="sibTrans" cxnId="{A9371233-A365-4EA8-8B7A-1B89AAEADBE5}">
      <dgm:prSet/>
      <dgm:spPr/>
      <dgm:t>
        <a:bodyPr/>
        <a:lstStyle/>
        <a:p>
          <a:endParaRPr lang="en-US" b="1"/>
        </a:p>
      </dgm:t>
    </dgm:pt>
    <dgm:pt modelId="{1D2FA85B-EC26-4041-9DB3-CBB55A36A444}">
      <dgm:prSet phldrT="[Text]" phldr="1"/>
      <dgm:spPr/>
      <dgm:t>
        <a:bodyPr/>
        <a:lstStyle/>
        <a:p>
          <a:endParaRPr lang="en-US" b="1"/>
        </a:p>
      </dgm:t>
    </dgm:pt>
    <dgm:pt modelId="{4D8CDAEA-4E56-4D29-B11E-C7AD1E0DE1C9}" type="parTrans" cxnId="{27B698F9-401A-4F62-95DD-1218B290E0C0}">
      <dgm:prSet/>
      <dgm:spPr/>
      <dgm:t>
        <a:bodyPr/>
        <a:lstStyle/>
        <a:p>
          <a:endParaRPr lang="en-US" b="1"/>
        </a:p>
      </dgm:t>
    </dgm:pt>
    <dgm:pt modelId="{57776FE6-325A-4121-8E3F-AB26D991A7D0}" type="sibTrans" cxnId="{27B698F9-401A-4F62-95DD-1218B290E0C0}">
      <dgm:prSet/>
      <dgm:spPr/>
      <dgm:t>
        <a:bodyPr/>
        <a:lstStyle/>
        <a:p>
          <a:endParaRPr lang="en-US" b="1"/>
        </a:p>
      </dgm:t>
    </dgm:pt>
    <dgm:pt modelId="{226C542D-45CF-4709-A378-9327344485F8}">
      <dgm:prSet phldrT="[Text]" phldr="1"/>
      <dgm:spPr/>
      <dgm:t>
        <a:bodyPr/>
        <a:lstStyle/>
        <a:p>
          <a:endParaRPr lang="en-US" b="1"/>
        </a:p>
      </dgm:t>
    </dgm:pt>
    <dgm:pt modelId="{5A63C8E1-A0F5-41FB-BAB1-FFF63C97F13B}" type="parTrans" cxnId="{2B71A089-9FA6-428F-ADFE-AF0476BF9A57}">
      <dgm:prSet/>
      <dgm:spPr/>
      <dgm:t>
        <a:bodyPr/>
        <a:lstStyle/>
        <a:p>
          <a:endParaRPr lang="en-US" b="1"/>
        </a:p>
      </dgm:t>
    </dgm:pt>
    <dgm:pt modelId="{0B1F42C0-A76D-4B3F-B506-2536E8C8740E}" type="sibTrans" cxnId="{2B71A089-9FA6-428F-ADFE-AF0476BF9A57}">
      <dgm:prSet/>
      <dgm:spPr/>
      <dgm:t>
        <a:bodyPr/>
        <a:lstStyle/>
        <a:p>
          <a:endParaRPr lang="en-US" b="1"/>
        </a:p>
      </dgm:t>
    </dgm:pt>
    <dgm:pt modelId="{6B133D7F-BBAA-45CB-8407-CDBC90A353C2}">
      <dgm:prSet phldrT="[Text]" phldr="1"/>
      <dgm:spPr/>
      <dgm:t>
        <a:bodyPr/>
        <a:lstStyle/>
        <a:p>
          <a:endParaRPr lang="en-US" b="1"/>
        </a:p>
      </dgm:t>
    </dgm:pt>
    <dgm:pt modelId="{8429CA2A-019A-4C96-AA4E-9335BE8D3BBA}" type="parTrans" cxnId="{FF6D3AB2-67A0-4BFA-A345-71B971BB4C82}">
      <dgm:prSet/>
      <dgm:spPr/>
      <dgm:t>
        <a:bodyPr/>
        <a:lstStyle/>
        <a:p>
          <a:endParaRPr lang="en-US" b="1"/>
        </a:p>
      </dgm:t>
    </dgm:pt>
    <dgm:pt modelId="{026DCF6D-72CE-4339-B661-C3FEE2186220}" type="sibTrans" cxnId="{FF6D3AB2-67A0-4BFA-A345-71B971BB4C82}">
      <dgm:prSet/>
      <dgm:spPr/>
      <dgm:t>
        <a:bodyPr/>
        <a:lstStyle/>
        <a:p>
          <a:endParaRPr lang="en-US" b="1"/>
        </a:p>
      </dgm:t>
    </dgm:pt>
    <dgm:pt modelId="{140D1B5A-F206-4796-B824-BC057D433EB0}">
      <dgm:prSet phldrT="[Text]"/>
      <dgm:spPr/>
      <dgm:t>
        <a:bodyPr/>
        <a:lstStyle/>
        <a:p>
          <a:endParaRPr lang="en-US" b="1" dirty="0"/>
        </a:p>
      </dgm:t>
    </dgm:pt>
    <dgm:pt modelId="{8E7C619A-B682-43F6-A61A-2F41766480C5}" type="parTrans" cxnId="{8AE434BB-49AC-4A4E-B29E-43A357C35835}">
      <dgm:prSet/>
      <dgm:spPr/>
      <dgm:t>
        <a:bodyPr/>
        <a:lstStyle/>
        <a:p>
          <a:endParaRPr lang="en-US" b="1"/>
        </a:p>
      </dgm:t>
    </dgm:pt>
    <dgm:pt modelId="{843FA823-0641-485B-A633-6A428DAA8A68}" type="sibTrans" cxnId="{8AE434BB-49AC-4A4E-B29E-43A357C35835}">
      <dgm:prSet/>
      <dgm:spPr/>
      <dgm:t>
        <a:bodyPr/>
        <a:lstStyle/>
        <a:p>
          <a:endParaRPr lang="en-US" b="1"/>
        </a:p>
      </dgm:t>
    </dgm:pt>
    <dgm:pt modelId="{C9B354F5-93DC-442F-8FEE-B9A72B5BB3C3}">
      <dgm:prSet phldrT="[Text]"/>
      <dgm:spPr/>
      <dgm:t>
        <a:bodyPr/>
        <a:lstStyle/>
        <a:p>
          <a:r>
            <a:rPr lang="en-US" b="1" dirty="0" smtClean="0"/>
            <a:t>Health Talks by Specialists</a:t>
          </a:r>
          <a:endParaRPr lang="en-US" b="1" dirty="0"/>
        </a:p>
      </dgm:t>
    </dgm:pt>
    <dgm:pt modelId="{FC2F4583-B9C3-4358-B011-6118D4282ED8}" type="parTrans" cxnId="{7FE73875-FD1E-42B2-BA6F-9ADBE2ACBEC8}">
      <dgm:prSet/>
      <dgm:spPr/>
      <dgm:t>
        <a:bodyPr/>
        <a:lstStyle/>
        <a:p>
          <a:endParaRPr lang="en-US" b="1"/>
        </a:p>
      </dgm:t>
    </dgm:pt>
    <dgm:pt modelId="{9D8872D6-17A7-4749-B4A9-E424A3801BB7}" type="sibTrans" cxnId="{7FE73875-FD1E-42B2-BA6F-9ADBE2ACBEC8}">
      <dgm:prSet/>
      <dgm:spPr/>
      <dgm:t>
        <a:bodyPr/>
        <a:lstStyle/>
        <a:p>
          <a:endParaRPr lang="en-US" b="1"/>
        </a:p>
      </dgm:t>
    </dgm:pt>
    <dgm:pt modelId="{97A20E02-8AA7-4EB3-A7DE-7A7544A8ADF4}">
      <dgm:prSet phldrT="[Text]"/>
      <dgm:spPr/>
      <dgm:t>
        <a:bodyPr/>
        <a:lstStyle/>
        <a:p>
          <a:r>
            <a:rPr lang="en-US" b="1" dirty="0" smtClean="0"/>
            <a:t>Training and Workshops </a:t>
          </a:r>
          <a:endParaRPr lang="en-US" b="1" dirty="0"/>
        </a:p>
      </dgm:t>
    </dgm:pt>
    <dgm:pt modelId="{FC0966B2-306A-4E38-9045-284967A0E879}" type="parTrans" cxnId="{94F7BE32-FD30-4E7A-B060-7343EF5E7BF6}">
      <dgm:prSet/>
      <dgm:spPr/>
      <dgm:t>
        <a:bodyPr/>
        <a:lstStyle/>
        <a:p>
          <a:endParaRPr lang="en-US" b="1"/>
        </a:p>
      </dgm:t>
    </dgm:pt>
    <dgm:pt modelId="{D2498D1E-4C46-41FA-8870-F267556B7C81}" type="sibTrans" cxnId="{94F7BE32-FD30-4E7A-B060-7343EF5E7BF6}">
      <dgm:prSet/>
      <dgm:spPr/>
      <dgm:t>
        <a:bodyPr/>
        <a:lstStyle/>
        <a:p>
          <a:endParaRPr lang="en-US" b="1"/>
        </a:p>
      </dgm:t>
    </dgm:pt>
    <dgm:pt modelId="{359C30D6-C3AE-4D0C-8F62-64B19D856635}">
      <dgm:prSet phldrT="[Text]"/>
      <dgm:spPr/>
      <dgm:t>
        <a:bodyPr/>
        <a:lstStyle/>
        <a:p>
          <a:r>
            <a:rPr lang="en-US" b="1" dirty="0" smtClean="0"/>
            <a:t>Stress management</a:t>
          </a:r>
          <a:endParaRPr lang="en-US" b="1" dirty="0"/>
        </a:p>
      </dgm:t>
    </dgm:pt>
    <dgm:pt modelId="{F58BBA55-EEA3-49FE-9852-27AFC1166844}" type="parTrans" cxnId="{D6A42069-C084-4D87-A701-FBBC603807BA}">
      <dgm:prSet/>
      <dgm:spPr/>
      <dgm:t>
        <a:bodyPr/>
        <a:lstStyle/>
        <a:p>
          <a:endParaRPr lang="en-IN"/>
        </a:p>
      </dgm:t>
    </dgm:pt>
    <dgm:pt modelId="{5BB54A1C-A147-4140-B980-2031754EF782}" type="sibTrans" cxnId="{D6A42069-C084-4D87-A701-FBBC603807BA}">
      <dgm:prSet/>
      <dgm:spPr/>
      <dgm:t>
        <a:bodyPr/>
        <a:lstStyle/>
        <a:p>
          <a:endParaRPr lang="en-IN"/>
        </a:p>
      </dgm:t>
    </dgm:pt>
    <dgm:pt modelId="{945EA0E1-8DEE-4455-A103-C3937C16AC9C}">
      <dgm:prSet phldrT="[Text]"/>
      <dgm:spPr/>
      <dgm:t>
        <a:bodyPr/>
        <a:lstStyle/>
        <a:p>
          <a:r>
            <a:rPr lang="en-US" b="1" dirty="0" smtClean="0"/>
            <a:t>Counseling for important role of diet</a:t>
          </a:r>
          <a:endParaRPr lang="en-US" b="1" dirty="0"/>
        </a:p>
      </dgm:t>
    </dgm:pt>
    <dgm:pt modelId="{72D4A19A-E1A7-4117-A735-DA32D991A968}" type="parTrans" cxnId="{3B166DF1-D855-47AD-AAE6-8BA1FF7BD775}">
      <dgm:prSet/>
      <dgm:spPr/>
      <dgm:t>
        <a:bodyPr/>
        <a:lstStyle/>
        <a:p>
          <a:endParaRPr lang="en-IN"/>
        </a:p>
      </dgm:t>
    </dgm:pt>
    <dgm:pt modelId="{BE7EF311-AC3A-4F3E-B6BF-FDA0A96D5FCD}" type="sibTrans" cxnId="{3B166DF1-D855-47AD-AAE6-8BA1FF7BD775}">
      <dgm:prSet/>
      <dgm:spPr/>
      <dgm:t>
        <a:bodyPr/>
        <a:lstStyle/>
        <a:p>
          <a:endParaRPr lang="en-IN"/>
        </a:p>
      </dgm:t>
    </dgm:pt>
    <dgm:pt modelId="{9EEC54F7-F96E-4C3F-B19B-33EB0D077043}">
      <dgm:prSet phldrT="[Text]"/>
      <dgm:spPr/>
      <dgm:t>
        <a:bodyPr/>
        <a:lstStyle/>
        <a:p>
          <a:r>
            <a:rPr lang="en-US" b="1" dirty="0" smtClean="0"/>
            <a:t>Management for alcohol , smoke abuse </a:t>
          </a:r>
          <a:endParaRPr lang="en-US" b="1" dirty="0"/>
        </a:p>
      </dgm:t>
    </dgm:pt>
    <dgm:pt modelId="{844CBC2E-35FB-4A03-A4FF-6B124482B50A}" type="parTrans" cxnId="{A556913E-6B59-4DF2-A291-5C7B14AC74DE}">
      <dgm:prSet/>
      <dgm:spPr/>
      <dgm:t>
        <a:bodyPr/>
        <a:lstStyle/>
        <a:p>
          <a:endParaRPr lang="en-IN"/>
        </a:p>
      </dgm:t>
    </dgm:pt>
    <dgm:pt modelId="{98539140-18A8-429D-A199-C8FBFC4AE23B}" type="sibTrans" cxnId="{A556913E-6B59-4DF2-A291-5C7B14AC74DE}">
      <dgm:prSet/>
      <dgm:spPr/>
      <dgm:t>
        <a:bodyPr/>
        <a:lstStyle/>
        <a:p>
          <a:endParaRPr lang="en-IN"/>
        </a:p>
      </dgm:t>
    </dgm:pt>
    <dgm:pt modelId="{72C3E36F-4F63-4968-B973-9BFAEA9F2FA2}" type="pres">
      <dgm:prSet presAssocID="{54F0AFC5-72C2-4FA4-A67F-33F9B2C089AD}" presName="composite" presStyleCnt="0">
        <dgm:presLayoutVars>
          <dgm:chMax val="1"/>
          <dgm:dir/>
          <dgm:resizeHandles val="exact"/>
        </dgm:presLayoutVars>
      </dgm:prSet>
      <dgm:spPr/>
      <dgm:t>
        <a:bodyPr/>
        <a:lstStyle/>
        <a:p>
          <a:endParaRPr lang="en-IN"/>
        </a:p>
      </dgm:t>
    </dgm:pt>
    <dgm:pt modelId="{971E4686-F0B0-4330-B74F-EAEDFA1DE4A6}" type="pres">
      <dgm:prSet presAssocID="{54F0AFC5-72C2-4FA4-A67F-33F9B2C089AD}" presName="radial" presStyleCnt="0">
        <dgm:presLayoutVars>
          <dgm:animLvl val="ctr"/>
        </dgm:presLayoutVars>
      </dgm:prSet>
      <dgm:spPr/>
    </dgm:pt>
    <dgm:pt modelId="{1810D7E7-F674-45F3-8B07-4CFB67883671}" type="pres">
      <dgm:prSet presAssocID="{B14325AE-BED9-4752-B880-482541032404}" presName="centerShape" presStyleLbl="vennNode1" presStyleIdx="0" presStyleCnt="7"/>
      <dgm:spPr/>
      <dgm:t>
        <a:bodyPr/>
        <a:lstStyle/>
        <a:p>
          <a:endParaRPr lang="en-US"/>
        </a:p>
      </dgm:t>
    </dgm:pt>
    <dgm:pt modelId="{B355AF22-5F9F-4FD1-8A5F-E6D091389F9D}" type="pres">
      <dgm:prSet presAssocID="{687C04A5-EC91-4DA1-B343-9AB9BA0DF699}" presName="node" presStyleLbl="vennNode1" presStyleIdx="1" presStyleCnt="7">
        <dgm:presLayoutVars>
          <dgm:bulletEnabled val="1"/>
        </dgm:presLayoutVars>
      </dgm:prSet>
      <dgm:spPr/>
      <dgm:t>
        <a:bodyPr/>
        <a:lstStyle/>
        <a:p>
          <a:endParaRPr lang="en-US"/>
        </a:p>
      </dgm:t>
    </dgm:pt>
    <dgm:pt modelId="{933E1504-2018-44D8-8028-3F4361BF60EE}" type="pres">
      <dgm:prSet presAssocID="{C9B354F5-93DC-442F-8FEE-B9A72B5BB3C3}" presName="node" presStyleLbl="vennNode1" presStyleIdx="2" presStyleCnt="7">
        <dgm:presLayoutVars>
          <dgm:bulletEnabled val="1"/>
        </dgm:presLayoutVars>
      </dgm:prSet>
      <dgm:spPr/>
      <dgm:t>
        <a:bodyPr/>
        <a:lstStyle/>
        <a:p>
          <a:endParaRPr lang="en-IN"/>
        </a:p>
      </dgm:t>
    </dgm:pt>
    <dgm:pt modelId="{93E6D00D-9ED3-4E64-89CD-141A7710BEA7}" type="pres">
      <dgm:prSet presAssocID="{97A20E02-8AA7-4EB3-A7DE-7A7544A8ADF4}" presName="node" presStyleLbl="vennNode1" presStyleIdx="3" presStyleCnt="7">
        <dgm:presLayoutVars>
          <dgm:bulletEnabled val="1"/>
        </dgm:presLayoutVars>
      </dgm:prSet>
      <dgm:spPr/>
      <dgm:t>
        <a:bodyPr/>
        <a:lstStyle/>
        <a:p>
          <a:endParaRPr lang="en-US"/>
        </a:p>
      </dgm:t>
    </dgm:pt>
    <dgm:pt modelId="{5CEE2A9C-EFC8-4228-AE66-71DA564AE25D}" type="pres">
      <dgm:prSet presAssocID="{359C30D6-C3AE-4D0C-8F62-64B19D856635}" presName="node" presStyleLbl="vennNode1" presStyleIdx="4" presStyleCnt="7">
        <dgm:presLayoutVars>
          <dgm:bulletEnabled val="1"/>
        </dgm:presLayoutVars>
      </dgm:prSet>
      <dgm:spPr/>
      <dgm:t>
        <a:bodyPr/>
        <a:lstStyle/>
        <a:p>
          <a:endParaRPr lang="en-IN"/>
        </a:p>
      </dgm:t>
    </dgm:pt>
    <dgm:pt modelId="{51EB599C-A5C7-4311-800F-2B455F6320A4}" type="pres">
      <dgm:prSet presAssocID="{945EA0E1-8DEE-4455-A103-C3937C16AC9C}" presName="node" presStyleLbl="vennNode1" presStyleIdx="5" presStyleCnt="7">
        <dgm:presLayoutVars>
          <dgm:bulletEnabled val="1"/>
        </dgm:presLayoutVars>
      </dgm:prSet>
      <dgm:spPr/>
      <dgm:t>
        <a:bodyPr/>
        <a:lstStyle/>
        <a:p>
          <a:endParaRPr lang="en-IN"/>
        </a:p>
      </dgm:t>
    </dgm:pt>
    <dgm:pt modelId="{6C7570A1-D98C-4ED9-BBE2-1805EA374FB6}" type="pres">
      <dgm:prSet presAssocID="{9EEC54F7-F96E-4C3F-B19B-33EB0D077043}" presName="node" presStyleLbl="vennNode1" presStyleIdx="6" presStyleCnt="7">
        <dgm:presLayoutVars>
          <dgm:bulletEnabled val="1"/>
        </dgm:presLayoutVars>
      </dgm:prSet>
      <dgm:spPr/>
      <dgm:t>
        <a:bodyPr/>
        <a:lstStyle/>
        <a:p>
          <a:endParaRPr lang="en-IN"/>
        </a:p>
      </dgm:t>
    </dgm:pt>
  </dgm:ptLst>
  <dgm:cxnLst>
    <dgm:cxn modelId="{8AE434BB-49AC-4A4E-B29E-43A357C35835}" srcId="{54F0AFC5-72C2-4FA4-A67F-33F9B2C089AD}" destId="{140D1B5A-F206-4796-B824-BC057D433EB0}" srcOrd="1" destOrd="0" parTransId="{8E7C619A-B682-43F6-A61A-2F41766480C5}" sibTransId="{843FA823-0641-485B-A633-6A428DAA8A68}"/>
    <dgm:cxn modelId="{D6A42069-C084-4D87-A701-FBBC603807BA}" srcId="{B14325AE-BED9-4752-B880-482541032404}" destId="{359C30D6-C3AE-4D0C-8F62-64B19D856635}" srcOrd="3" destOrd="0" parTransId="{F58BBA55-EEA3-49FE-9852-27AFC1166844}" sibTransId="{5BB54A1C-A147-4140-B980-2031754EF782}"/>
    <dgm:cxn modelId="{165F6196-56F7-477A-87FA-8C6CAD53C580}" type="presOf" srcId="{97A20E02-8AA7-4EB3-A7DE-7A7544A8ADF4}" destId="{93E6D00D-9ED3-4E64-89CD-141A7710BEA7}" srcOrd="0" destOrd="0" presId="urn:microsoft.com/office/officeart/2005/8/layout/radial3"/>
    <dgm:cxn modelId="{39EE8278-ED1E-4B5C-A1AC-25E78C0A0825}" type="presOf" srcId="{687C04A5-EC91-4DA1-B343-9AB9BA0DF699}" destId="{B355AF22-5F9F-4FD1-8A5F-E6D091389F9D}" srcOrd="0" destOrd="0" presId="urn:microsoft.com/office/officeart/2005/8/layout/radial3"/>
    <dgm:cxn modelId="{FF6D3AB2-67A0-4BFA-A345-71B971BB4C82}" srcId="{140D1B5A-F206-4796-B824-BC057D433EB0}" destId="{6B133D7F-BBAA-45CB-8407-CDBC90A353C2}" srcOrd="2" destOrd="0" parTransId="{8429CA2A-019A-4C96-AA4E-9335BE8D3BBA}" sibTransId="{026DCF6D-72CE-4339-B661-C3FEE2186220}"/>
    <dgm:cxn modelId="{94F7BE32-FD30-4E7A-B060-7343EF5E7BF6}" srcId="{B14325AE-BED9-4752-B880-482541032404}" destId="{97A20E02-8AA7-4EB3-A7DE-7A7544A8ADF4}" srcOrd="2" destOrd="0" parTransId="{FC0966B2-306A-4E38-9045-284967A0E879}" sibTransId="{D2498D1E-4C46-41FA-8870-F267556B7C81}"/>
    <dgm:cxn modelId="{00AE3719-4FB0-4B30-B057-AD8C7565F472}" type="presOf" srcId="{54F0AFC5-72C2-4FA4-A67F-33F9B2C089AD}" destId="{72C3E36F-4F63-4968-B973-9BFAEA9F2FA2}" srcOrd="0" destOrd="0" presId="urn:microsoft.com/office/officeart/2005/8/layout/radial3"/>
    <dgm:cxn modelId="{A682E49E-A64C-45CD-AFED-E0AF308E2EEE}" type="presOf" srcId="{B14325AE-BED9-4752-B880-482541032404}" destId="{1810D7E7-F674-45F3-8B07-4CFB67883671}" srcOrd="0" destOrd="0" presId="urn:microsoft.com/office/officeart/2005/8/layout/radial3"/>
    <dgm:cxn modelId="{1516D565-1D55-40AA-8001-E0E8E8E45182}" type="presOf" srcId="{9EEC54F7-F96E-4C3F-B19B-33EB0D077043}" destId="{6C7570A1-D98C-4ED9-BBE2-1805EA374FB6}" srcOrd="0" destOrd="0" presId="urn:microsoft.com/office/officeart/2005/8/layout/radial3"/>
    <dgm:cxn modelId="{A9371233-A365-4EA8-8B7A-1B89AAEADBE5}" srcId="{B14325AE-BED9-4752-B880-482541032404}" destId="{687C04A5-EC91-4DA1-B343-9AB9BA0DF699}" srcOrd="0" destOrd="0" parTransId="{868B869A-C026-4248-97E8-BBFA798013EE}" sibTransId="{61A643B2-684E-496F-83FE-3FEAF45D4B8D}"/>
    <dgm:cxn modelId="{2B71A089-9FA6-428F-ADFE-AF0476BF9A57}" srcId="{140D1B5A-F206-4796-B824-BC057D433EB0}" destId="{226C542D-45CF-4709-A378-9327344485F8}" srcOrd="1" destOrd="0" parTransId="{5A63C8E1-A0F5-41FB-BAB1-FFF63C97F13B}" sibTransId="{0B1F42C0-A76D-4B3F-B506-2536E8C8740E}"/>
    <dgm:cxn modelId="{3B166DF1-D855-47AD-AAE6-8BA1FF7BD775}" srcId="{B14325AE-BED9-4752-B880-482541032404}" destId="{945EA0E1-8DEE-4455-A103-C3937C16AC9C}" srcOrd="4" destOrd="0" parTransId="{72D4A19A-E1A7-4117-A735-DA32D991A968}" sibTransId="{BE7EF311-AC3A-4F3E-B6BF-FDA0A96D5FCD}"/>
    <dgm:cxn modelId="{79054006-2058-4492-ABC6-1E149C1CFB31}" srcId="{54F0AFC5-72C2-4FA4-A67F-33F9B2C089AD}" destId="{B14325AE-BED9-4752-B880-482541032404}" srcOrd="0" destOrd="0" parTransId="{8A9B76D8-C302-4A2C-AC49-BDF4E20F87C4}" sibTransId="{74B25868-8588-455E-9AD1-40F58EF2B9EF}"/>
    <dgm:cxn modelId="{27B698F9-401A-4F62-95DD-1218B290E0C0}" srcId="{140D1B5A-F206-4796-B824-BC057D433EB0}" destId="{1D2FA85B-EC26-4041-9DB3-CBB55A36A444}" srcOrd="0" destOrd="0" parTransId="{4D8CDAEA-4E56-4D29-B11E-C7AD1E0DE1C9}" sibTransId="{57776FE6-325A-4121-8E3F-AB26D991A7D0}"/>
    <dgm:cxn modelId="{46964BBB-D776-44A6-A369-A49D559D1680}" type="presOf" srcId="{945EA0E1-8DEE-4455-A103-C3937C16AC9C}" destId="{51EB599C-A5C7-4311-800F-2B455F6320A4}" srcOrd="0" destOrd="0" presId="urn:microsoft.com/office/officeart/2005/8/layout/radial3"/>
    <dgm:cxn modelId="{14A2D7CD-D8C8-416A-B570-247D048CC3D3}" type="presOf" srcId="{359C30D6-C3AE-4D0C-8F62-64B19D856635}" destId="{5CEE2A9C-EFC8-4228-AE66-71DA564AE25D}" srcOrd="0" destOrd="0" presId="urn:microsoft.com/office/officeart/2005/8/layout/radial3"/>
    <dgm:cxn modelId="{7FE73875-FD1E-42B2-BA6F-9ADBE2ACBEC8}" srcId="{B14325AE-BED9-4752-B880-482541032404}" destId="{C9B354F5-93DC-442F-8FEE-B9A72B5BB3C3}" srcOrd="1" destOrd="0" parTransId="{FC2F4583-B9C3-4358-B011-6118D4282ED8}" sibTransId="{9D8872D6-17A7-4749-B4A9-E424A3801BB7}"/>
    <dgm:cxn modelId="{071C643E-5D6A-42DB-8330-0172D1A174C2}" type="presOf" srcId="{C9B354F5-93DC-442F-8FEE-B9A72B5BB3C3}" destId="{933E1504-2018-44D8-8028-3F4361BF60EE}" srcOrd="0" destOrd="0" presId="urn:microsoft.com/office/officeart/2005/8/layout/radial3"/>
    <dgm:cxn modelId="{A556913E-6B59-4DF2-A291-5C7B14AC74DE}" srcId="{B14325AE-BED9-4752-B880-482541032404}" destId="{9EEC54F7-F96E-4C3F-B19B-33EB0D077043}" srcOrd="5" destOrd="0" parTransId="{844CBC2E-35FB-4A03-A4FF-6B124482B50A}" sibTransId="{98539140-18A8-429D-A199-C8FBFC4AE23B}"/>
    <dgm:cxn modelId="{7B451CAD-F752-40E9-A2BE-53611A1A753F}" type="presParOf" srcId="{72C3E36F-4F63-4968-B973-9BFAEA9F2FA2}" destId="{971E4686-F0B0-4330-B74F-EAEDFA1DE4A6}" srcOrd="0" destOrd="0" presId="urn:microsoft.com/office/officeart/2005/8/layout/radial3"/>
    <dgm:cxn modelId="{95B4B907-A919-4A4D-B22A-4054E8E819D0}" type="presParOf" srcId="{971E4686-F0B0-4330-B74F-EAEDFA1DE4A6}" destId="{1810D7E7-F674-45F3-8B07-4CFB67883671}" srcOrd="0" destOrd="0" presId="urn:microsoft.com/office/officeart/2005/8/layout/radial3"/>
    <dgm:cxn modelId="{880122CC-3600-43BE-A1A7-D9515CED1E5E}" type="presParOf" srcId="{971E4686-F0B0-4330-B74F-EAEDFA1DE4A6}" destId="{B355AF22-5F9F-4FD1-8A5F-E6D091389F9D}" srcOrd="1" destOrd="0" presId="urn:microsoft.com/office/officeart/2005/8/layout/radial3"/>
    <dgm:cxn modelId="{27484504-6945-4C6A-BFF2-9DFA562461C2}" type="presParOf" srcId="{971E4686-F0B0-4330-B74F-EAEDFA1DE4A6}" destId="{933E1504-2018-44D8-8028-3F4361BF60EE}" srcOrd="2" destOrd="0" presId="urn:microsoft.com/office/officeart/2005/8/layout/radial3"/>
    <dgm:cxn modelId="{E840E3A8-915E-4439-B54F-27A6BF7B55FD}" type="presParOf" srcId="{971E4686-F0B0-4330-B74F-EAEDFA1DE4A6}" destId="{93E6D00D-9ED3-4E64-89CD-141A7710BEA7}" srcOrd="3" destOrd="0" presId="urn:microsoft.com/office/officeart/2005/8/layout/radial3"/>
    <dgm:cxn modelId="{487CA4C9-8C93-4E71-9A13-0F57DE956C71}" type="presParOf" srcId="{971E4686-F0B0-4330-B74F-EAEDFA1DE4A6}" destId="{5CEE2A9C-EFC8-4228-AE66-71DA564AE25D}" srcOrd="4" destOrd="0" presId="urn:microsoft.com/office/officeart/2005/8/layout/radial3"/>
    <dgm:cxn modelId="{48BB7C37-DC6E-4A22-9E26-A5F0A6963800}" type="presParOf" srcId="{971E4686-F0B0-4330-B74F-EAEDFA1DE4A6}" destId="{51EB599C-A5C7-4311-800F-2B455F6320A4}" srcOrd="5" destOrd="0" presId="urn:microsoft.com/office/officeart/2005/8/layout/radial3"/>
    <dgm:cxn modelId="{9853E912-B86E-40C3-BB07-58ADF9A462D9}" type="presParOf" srcId="{971E4686-F0B0-4330-B74F-EAEDFA1DE4A6}" destId="{6C7570A1-D98C-4ED9-BBE2-1805EA374FB6}" srcOrd="6" destOrd="0" presId="urn:microsoft.com/office/officeart/2005/8/layout/radial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2157B3C-6CAD-4510-983D-D2B79A3E7FB8}">
      <dsp:nvSpPr>
        <dsp:cNvPr id="0" name=""/>
        <dsp:cNvSpPr/>
      </dsp:nvSpPr>
      <dsp:spPr>
        <a:xfrm>
          <a:off x="3766720" y="1917320"/>
          <a:ext cx="1610558" cy="1610558"/>
        </a:xfrm>
        <a:prstGeom prst="ellipse">
          <a:avLst/>
        </a:prstGeom>
        <a:solidFill>
          <a:schemeClr val="accent5">
            <a:hueOff val="0"/>
            <a:satOff val="0"/>
            <a:lumOff val="0"/>
            <a:alphaOff val="0"/>
          </a:schemeClr>
        </a:solidFill>
        <a:ln>
          <a:noFill/>
        </a:ln>
        <a:effectLst>
          <a:outerShdw blurRad="38100" dist="25400" dir="5400000" algn="t" rotWithShape="0">
            <a:srgbClr val="000000">
              <a:alpha val="50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smtClean="0">
              <a:solidFill>
                <a:schemeClr val="accent1"/>
              </a:solidFill>
            </a:rPr>
            <a:t>Scope</a:t>
          </a:r>
          <a:endParaRPr lang="en-IN" sz="2000" b="1" kern="1200" dirty="0">
            <a:solidFill>
              <a:schemeClr val="accent1"/>
            </a:solidFill>
          </a:endParaRPr>
        </a:p>
      </dsp:txBody>
      <dsp:txXfrm>
        <a:off x="3766720" y="1917320"/>
        <a:ext cx="1610558" cy="1610558"/>
      </dsp:txXfrm>
    </dsp:sp>
    <dsp:sp modelId="{67A33F6C-EA37-4419-9BC7-AAED98C296CC}">
      <dsp:nvSpPr>
        <dsp:cNvPr id="0" name=""/>
        <dsp:cNvSpPr/>
      </dsp:nvSpPr>
      <dsp:spPr>
        <a:xfrm rot="12241668">
          <a:off x="2695993" y="1908501"/>
          <a:ext cx="1129402" cy="459009"/>
        </a:xfrm>
        <a:prstGeom prst="leftArrow">
          <a:avLst>
            <a:gd name="adj1" fmla="val 60000"/>
            <a:gd name="adj2" fmla="val 50000"/>
          </a:avLst>
        </a:prstGeom>
        <a:solidFill>
          <a:schemeClr val="accent5">
            <a:tint val="60000"/>
            <a:hueOff val="0"/>
            <a:satOff val="0"/>
            <a:lumOff val="0"/>
            <a:alphaOff val="0"/>
          </a:schemeClr>
        </a:solidFill>
        <a:ln>
          <a:noFill/>
        </a:ln>
        <a:effectLst>
          <a:outerShdw blurRad="38100" dist="25400" dir="5400000" algn="t" rotWithShape="0">
            <a:srgbClr val="000000">
              <a:alpha val="50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59D2B78E-12D7-425C-BF90-B5A8E6B3F1AD}">
      <dsp:nvSpPr>
        <dsp:cNvPr id="0" name=""/>
        <dsp:cNvSpPr/>
      </dsp:nvSpPr>
      <dsp:spPr>
        <a:xfrm>
          <a:off x="1979910" y="1296059"/>
          <a:ext cx="1530030" cy="1224024"/>
        </a:xfrm>
        <a:prstGeom prst="roundRect">
          <a:avLst>
            <a:gd name="adj" fmla="val 10000"/>
          </a:avLst>
        </a:prstGeom>
        <a:solidFill>
          <a:schemeClr val="accent5">
            <a:hueOff val="0"/>
            <a:satOff val="0"/>
            <a:lumOff val="0"/>
            <a:alphaOff val="0"/>
          </a:schemeClr>
        </a:solidFill>
        <a:ln>
          <a:noFill/>
        </a:ln>
        <a:effectLst>
          <a:outerShdw blurRad="38100" dist="25400" dir="5400000" algn="t" rotWithShape="0">
            <a:srgbClr val="000000">
              <a:alpha val="5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smtClean="0">
              <a:solidFill>
                <a:schemeClr val="accent1"/>
              </a:solidFill>
            </a:rPr>
            <a:t>Observation</a:t>
          </a:r>
          <a:endParaRPr lang="en-IN" sz="2000" b="1" kern="1200" dirty="0">
            <a:solidFill>
              <a:schemeClr val="accent1"/>
            </a:solidFill>
          </a:endParaRPr>
        </a:p>
      </dsp:txBody>
      <dsp:txXfrm>
        <a:off x="1979910" y="1296059"/>
        <a:ext cx="1530030" cy="1224024"/>
      </dsp:txXfrm>
    </dsp:sp>
    <dsp:sp modelId="{60DA6762-1D3C-4236-9940-8B93AEB8DB56}">
      <dsp:nvSpPr>
        <dsp:cNvPr id="0" name=""/>
        <dsp:cNvSpPr/>
      </dsp:nvSpPr>
      <dsp:spPr>
        <a:xfrm rot="16200000">
          <a:off x="3955484" y="999536"/>
          <a:ext cx="1233031" cy="459009"/>
        </a:xfrm>
        <a:prstGeom prst="leftArrow">
          <a:avLst>
            <a:gd name="adj1" fmla="val 60000"/>
            <a:gd name="adj2" fmla="val 50000"/>
          </a:avLst>
        </a:prstGeom>
        <a:solidFill>
          <a:schemeClr val="accent5">
            <a:tint val="60000"/>
            <a:hueOff val="0"/>
            <a:satOff val="0"/>
            <a:lumOff val="0"/>
            <a:alphaOff val="0"/>
          </a:schemeClr>
        </a:solidFill>
        <a:ln>
          <a:noFill/>
        </a:ln>
        <a:effectLst>
          <a:outerShdw blurRad="38100" dist="25400" dir="5400000" algn="t" rotWithShape="0">
            <a:srgbClr val="000000">
              <a:alpha val="50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C873DED7-3F72-4B3E-B4AF-757B19F5B7C8}">
      <dsp:nvSpPr>
        <dsp:cNvPr id="0" name=""/>
        <dsp:cNvSpPr/>
      </dsp:nvSpPr>
      <dsp:spPr>
        <a:xfrm>
          <a:off x="3806984" y="512"/>
          <a:ext cx="1530030" cy="1224024"/>
        </a:xfrm>
        <a:prstGeom prst="roundRect">
          <a:avLst>
            <a:gd name="adj" fmla="val 10000"/>
          </a:avLst>
        </a:prstGeom>
        <a:solidFill>
          <a:schemeClr val="accent5">
            <a:hueOff val="0"/>
            <a:satOff val="0"/>
            <a:lumOff val="0"/>
            <a:alphaOff val="0"/>
          </a:schemeClr>
        </a:solidFill>
        <a:ln>
          <a:noFill/>
        </a:ln>
        <a:effectLst>
          <a:outerShdw blurRad="38100" dist="25400" dir="5400000" algn="t" rotWithShape="0">
            <a:srgbClr val="000000">
              <a:alpha val="5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smtClean="0">
              <a:solidFill>
                <a:schemeClr val="accent1"/>
              </a:solidFill>
            </a:rPr>
            <a:t>Analysis </a:t>
          </a:r>
          <a:endParaRPr lang="en-IN" sz="2000" b="1" kern="1200" dirty="0">
            <a:solidFill>
              <a:schemeClr val="accent1"/>
            </a:solidFill>
          </a:endParaRPr>
        </a:p>
      </dsp:txBody>
      <dsp:txXfrm>
        <a:off x="3806984" y="512"/>
        <a:ext cx="1530030" cy="1224024"/>
      </dsp:txXfrm>
    </dsp:sp>
    <dsp:sp modelId="{FC9106D8-B8FC-4087-A7F8-FB8B768306D9}">
      <dsp:nvSpPr>
        <dsp:cNvPr id="0" name=""/>
        <dsp:cNvSpPr/>
      </dsp:nvSpPr>
      <dsp:spPr>
        <a:xfrm rot="20139612">
          <a:off x="5316776" y="1864532"/>
          <a:ext cx="1289522" cy="459009"/>
        </a:xfrm>
        <a:prstGeom prst="leftArrow">
          <a:avLst>
            <a:gd name="adj1" fmla="val 60000"/>
            <a:gd name="adj2" fmla="val 50000"/>
          </a:avLst>
        </a:prstGeom>
        <a:solidFill>
          <a:schemeClr val="accent5">
            <a:tint val="60000"/>
            <a:hueOff val="0"/>
            <a:satOff val="0"/>
            <a:lumOff val="0"/>
            <a:alphaOff val="0"/>
          </a:schemeClr>
        </a:solidFill>
        <a:ln>
          <a:noFill/>
        </a:ln>
        <a:effectLst>
          <a:outerShdw blurRad="38100" dist="25400" dir="5400000" algn="t" rotWithShape="0">
            <a:srgbClr val="000000">
              <a:alpha val="50000"/>
            </a:srgbClr>
          </a:outerShdw>
        </a:effectLst>
        <a:sp3d z="-211800">
          <a:bevelT w="40600" h="20600" prst="relaxedInset"/>
        </a:sp3d>
      </dsp:spPr>
      <dsp:style>
        <a:lnRef idx="0">
          <a:scrgbClr r="0" g="0" b="0"/>
        </a:lnRef>
        <a:fillRef idx="1">
          <a:scrgbClr r="0" g="0" b="0"/>
        </a:fillRef>
        <a:effectRef idx="2">
          <a:scrgbClr r="0" g="0" b="0"/>
        </a:effectRef>
        <a:fontRef idx="minor"/>
      </dsp:style>
    </dsp:sp>
    <dsp:sp modelId="{18E24620-7504-412A-9C20-8B9755AF639C}">
      <dsp:nvSpPr>
        <dsp:cNvPr id="0" name=""/>
        <dsp:cNvSpPr/>
      </dsp:nvSpPr>
      <dsp:spPr>
        <a:xfrm>
          <a:off x="5783975" y="1216288"/>
          <a:ext cx="1530030" cy="1224024"/>
        </a:xfrm>
        <a:prstGeom prst="roundRect">
          <a:avLst>
            <a:gd name="adj" fmla="val 10000"/>
          </a:avLst>
        </a:prstGeom>
        <a:solidFill>
          <a:schemeClr val="accent5">
            <a:hueOff val="0"/>
            <a:satOff val="0"/>
            <a:lumOff val="0"/>
            <a:alphaOff val="0"/>
          </a:schemeClr>
        </a:solidFill>
        <a:ln>
          <a:noFill/>
        </a:ln>
        <a:effectLst>
          <a:outerShdw blurRad="38100" dist="25400" dir="5400000" algn="t" rotWithShape="0">
            <a:srgbClr val="000000">
              <a:alpha val="50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smtClean="0">
              <a:solidFill>
                <a:schemeClr val="accent1"/>
              </a:solidFill>
            </a:rPr>
            <a:t>Measure</a:t>
          </a:r>
          <a:endParaRPr lang="en-US" sz="2000" b="1" kern="1200" dirty="0" smtClean="0">
            <a:solidFill>
              <a:schemeClr val="accent1"/>
            </a:solidFill>
          </a:endParaRPr>
        </a:p>
      </dsp:txBody>
      <dsp:txXfrm>
        <a:off x="5783975" y="1216288"/>
        <a:ext cx="1530030" cy="122402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1B8BF9BF-5449-4A86-BD71-EDA8DB2A9FFB}" type="slidenum">
              <a:rPr lang="en-IN" smtClean="0"/>
              <a:pPr/>
              <a:t>‹#›</a:t>
            </a:fld>
            <a:endParaRPr lang="en-IN"/>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8BF9BF-5449-4A86-BD71-EDA8DB2A9FFB}"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8BF9BF-5449-4A86-BD71-EDA8DB2A9FFB}"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B8BF9BF-5449-4A86-BD71-EDA8DB2A9FFB}" type="slidenum">
              <a:rPr lang="en-IN" smtClean="0"/>
              <a:pPr/>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5" name="Footer Placeholder 4"/>
          <p:cNvSpPr>
            <a:spLocks noGrp="1"/>
          </p:cNvSpPr>
          <p:nvPr>
            <p:ph type="ftr" sz="quarter" idx="11"/>
          </p:nvPr>
        </p:nvSpPr>
        <p:spPr>
          <a:xfrm>
            <a:off x="800100" y="6172200"/>
            <a:ext cx="4000500" cy="457200"/>
          </a:xfrm>
        </p:spPr>
        <p:txBody>
          <a:bodyPr/>
          <a:lstStyle/>
          <a:p>
            <a:endParaRPr lang="en-IN"/>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1B8BF9BF-5449-4A86-BD71-EDA8DB2A9FFB}"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8BF9BF-5449-4A86-BD71-EDA8DB2A9FFB}" type="slidenum">
              <a:rPr lang="en-IN" smtClean="0"/>
              <a:pPr/>
              <a:t>‹#›</a:t>
            </a:fld>
            <a:endParaRPr lang="en-IN"/>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B8BF9BF-5449-4A86-BD71-EDA8DB2A9FFB}" type="slidenum">
              <a:rPr lang="en-IN" smtClean="0"/>
              <a:pPr/>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B8BF9BF-5449-4A86-BD71-EDA8DB2A9FFB}"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B8BF9BF-5449-4A86-BD71-EDA8DB2A9FFB}"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B8BF9BF-5449-4A86-BD71-EDA8DB2A9FFB}" type="slidenum">
              <a:rPr lang="en-IN" smtClean="0"/>
              <a:pPr/>
              <a:t>‹#›</a:t>
            </a:fld>
            <a:endParaRPr lang="en-IN"/>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FA93AC-2A7D-4DF5-858F-F0FD53488549}" type="datetimeFigureOut">
              <a:rPr lang="en-IN" smtClean="0"/>
              <a:pPr/>
              <a:t>09-05-2014</a:t>
            </a:fld>
            <a:endParaRPr lang="en-IN"/>
          </a:p>
        </p:txBody>
      </p:sp>
      <p:sp>
        <p:nvSpPr>
          <p:cNvPr id="6" name="Footer Placeholder 5"/>
          <p:cNvSpPr>
            <a:spLocks noGrp="1"/>
          </p:cNvSpPr>
          <p:nvPr>
            <p:ph type="ftr" sz="quarter" idx="11"/>
          </p:nvPr>
        </p:nvSpPr>
        <p:spPr>
          <a:xfrm>
            <a:off x="914400" y="6172200"/>
            <a:ext cx="3886200" cy="457200"/>
          </a:xfrm>
        </p:spPr>
        <p:txBody>
          <a:bodyPr/>
          <a:lstStyle/>
          <a:p>
            <a:endParaRPr lang="en-IN"/>
          </a:p>
        </p:txBody>
      </p:sp>
      <p:sp>
        <p:nvSpPr>
          <p:cNvPr id="7" name="Slide Number Placeholder 6"/>
          <p:cNvSpPr>
            <a:spLocks noGrp="1"/>
          </p:cNvSpPr>
          <p:nvPr>
            <p:ph type="sldNum" sz="quarter" idx="12"/>
          </p:nvPr>
        </p:nvSpPr>
        <p:spPr>
          <a:xfrm>
            <a:off x="146304" y="6208776"/>
            <a:ext cx="457200" cy="457200"/>
          </a:xfrm>
        </p:spPr>
        <p:txBody>
          <a:bodyPr/>
          <a:lstStyle/>
          <a:p>
            <a:fld id="{1B8BF9BF-5449-4A86-BD71-EDA8DB2A9FFB}" type="slidenum">
              <a:rPr lang="en-IN" smtClean="0"/>
              <a:pPr/>
              <a:t>‹#›</a:t>
            </a:fld>
            <a:endParaRPr lang="en-IN"/>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AFA93AC-2A7D-4DF5-858F-F0FD53488549}" type="datetimeFigureOut">
              <a:rPr lang="en-IN" smtClean="0"/>
              <a:pPr/>
              <a:t>09-05-2014</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B8BF9BF-5449-4A86-BD71-EDA8DB2A9FFB}"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image" Target="../media/image19.png"/><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image" Target="../media/image2.jpeg"/><Relationship Id="rId16" Type="http://schemas.microsoft.com/office/2007/relationships/diagramDrawing" Target="../diagrams/drawing3.xml"/><Relationship Id="rId1" Type="http://schemas.openxmlformats.org/officeDocument/2006/relationships/slideLayout" Target="../slideLayouts/slideLayout2.xml"/><Relationship Id="rId6" Type="http://schemas.openxmlformats.org/officeDocument/2006/relationships/image" Target="../media/image22.png"/><Relationship Id="rId11" Type="http://schemas.microsoft.com/office/2007/relationships/diagramDrawing" Target="../diagrams/drawing2.xml"/><Relationship Id="rId5" Type="http://schemas.openxmlformats.org/officeDocument/2006/relationships/image" Target="../media/image21.png"/><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image" Target="../media/image20.png"/><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openxmlformats.org/officeDocument/2006/relationships/oleObject" Target="../embeddings/oleObject1.bin"/><Relationship Id="rId2" Type="http://schemas.openxmlformats.org/officeDocument/2006/relationships/tags" Target="../tags/tag5.xml"/><Relationship Id="rId1"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tags" Target="../tags/tag8.xml"/><Relationship Id="rId4" Type="http://schemas.openxmlformats.org/officeDocument/2006/relationships/tags" Target="../tags/tag7.xml"/><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95936" y="4941168"/>
            <a:ext cx="5148064" cy="1600200"/>
          </a:xfrm>
        </p:spPr>
        <p:txBody>
          <a:bodyPr>
            <a:normAutofit/>
          </a:bodyPr>
          <a:lstStyle/>
          <a:p>
            <a:r>
              <a:rPr lang="en-IN" sz="2400" dirty="0" smtClean="0">
                <a:latin typeface="Times New Roman" pitchFamily="18" charset="0"/>
                <a:cs typeface="Times New Roman" pitchFamily="18" charset="0"/>
              </a:rPr>
              <a:t>Presented by</a:t>
            </a:r>
          </a:p>
          <a:p>
            <a:r>
              <a:rPr lang="en-IN" sz="2400" dirty="0" smtClean="0">
                <a:latin typeface="Times New Roman" pitchFamily="18" charset="0"/>
                <a:cs typeface="Times New Roman" pitchFamily="18" charset="0"/>
              </a:rPr>
              <a:t>Madhavi Sawaitul </a:t>
            </a:r>
          </a:p>
          <a:p>
            <a:r>
              <a:rPr lang="en-IN" sz="2400" dirty="0" smtClean="0">
                <a:latin typeface="Times New Roman" pitchFamily="18" charset="0"/>
                <a:cs typeface="Times New Roman" pitchFamily="18" charset="0"/>
              </a:rPr>
              <a:t>Batch E (2012-14)</a:t>
            </a:r>
            <a:endParaRPr lang="en-IN" sz="2400" dirty="0">
              <a:latin typeface="Times New Roman" pitchFamily="18" charset="0"/>
              <a:cs typeface="Times New Roman" pitchFamily="18" charset="0"/>
            </a:endParaRPr>
          </a:p>
        </p:txBody>
      </p:sp>
      <p:sp>
        <p:nvSpPr>
          <p:cNvPr id="2" name="Title 1"/>
          <p:cNvSpPr>
            <a:spLocks noGrp="1"/>
          </p:cNvSpPr>
          <p:nvPr>
            <p:ph type="ctrTitle"/>
          </p:nvPr>
        </p:nvSpPr>
        <p:spPr/>
        <p:txBody>
          <a:bodyPr/>
          <a:lstStyle/>
          <a:p>
            <a:r>
              <a:rPr lang="en-US" b="1" u="sng" dirty="0" smtClean="0">
                <a:solidFill>
                  <a:schemeClr val="bg1"/>
                </a:solidFill>
                <a:latin typeface="Times New Roman" pitchFamily="18" charset="0"/>
                <a:cs typeface="Times New Roman" pitchFamily="18" charset="0"/>
              </a:rPr>
              <a:t>Internship &amp; Dissertation Project Report</a:t>
            </a:r>
            <a:endParaRPr lang="en-IN" b="1" dirty="0">
              <a:solidFill>
                <a:schemeClr val="bg1"/>
              </a:solidFill>
              <a:latin typeface="Times New Roman" pitchFamily="18" charset="0"/>
              <a:cs typeface="Times New Roman" pitchFamily="18" charset="0"/>
            </a:endParaRPr>
          </a:p>
        </p:txBody>
      </p:sp>
      <p:pic>
        <p:nvPicPr>
          <p:cNvPr id="4" name="Picture 4" descr="C:\Users\Madhavis\Desktop\DESERTATION\dessertatio logo\images.jpg"/>
          <p:cNvPicPr>
            <a:picLocks noChangeAspect="1" noChangeArrowheads="1"/>
          </p:cNvPicPr>
          <p:nvPr/>
        </p:nvPicPr>
        <p:blipFill>
          <a:blip r:embed="rId2" cstate="print"/>
          <a:srcRect/>
          <a:stretch>
            <a:fillRect/>
          </a:stretch>
        </p:blipFill>
        <p:spPr bwMode="auto">
          <a:xfrm>
            <a:off x="7740352" y="5301208"/>
            <a:ext cx="1075184" cy="93610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Project Title</a:t>
            </a:r>
            <a:endParaRPr lang="en-IN"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Rectangle 2"/>
          <p:cNvSpPr/>
          <p:nvPr/>
        </p:nvSpPr>
        <p:spPr>
          <a:xfrm>
            <a:off x="2699792" y="2492896"/>
            <a:ext cx="6191672" cy="1938992"/>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en-US"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r>
              <a:rPr 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Preventive health assessment  analysis for Corporate lifestyle.”</a:t>
            </a:r>
            <a:endParaRPr lang="en-IN"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026" name="Picture 2" descr="C:\Users\Madhavis\Desktop\DESERTATION\dessertatio logo\ehcbig.jpg"/>
          <p:cNvPicPr>
            <a:picLocks noChangeAspect="1" noChangeArrowheads="1"/>
          </p:cNvPicPr>
          <p:nvPr/>
        </p:nvPicPr>
        <p:blipFill>
          <a:blip r:embed="rId2" cstate="print"/>
          <a:srcRect/>
          <a:stretch>
            <a:fillRect/>
          </a:stretch>
        </p:blipFill>
        <p:spPr bwMode="auto">
          <a:xfrm>
            <a:off x="0" y="2204864"/>
            <a:ext cx="2987824" cy="2736304"/>
          </a:xfrm>
          <a:prstGeom prst="rect">
            <a:avLst/>
          </a:prstGeom>
          <a:noFill/>
        </p:spPr>
      </p:pic>
      <p:pic>
        <p:nvPicPr>
          <p:cNvPr id="1028" name="Picture 4" descr="C:\Users\Madhavis\Desktop\DESERTATION\dessertatio logo\images.jpg"/>
          <p:cNvPicPr>
            <a:picLocks noChangeAspect="1" noChangeArrowheads="1"/>
          </p:cNvPicPr>
          <p:nvPr/>
        </p:nvPicPr>
        <p:blipFill>
          <a:blip r:embed="rId3" cstate="print"/>
          <a:srcRect/>
          <a:stretch>
            <a:fillRect/>
          </a:stretch>
        </p:blipFill>
        <p:spPr bwMode="auto">
          <a:xfrm>
            <a:off x="7812360" y="5589240"/>
            <a:ext cx="1075184" cy="93610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Background And Need Of  The Study</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4" name="Rounded Rectangle 3"/>
          <p:cNvSpPr/>
          <p:nvPr/>
        </p:nvSpPr>
        <p:spPr>
          <a:xfrm>
            <a:off x="539552" y="4437112"/>
            <a:ext cx="7992888" cy="1152128"/>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buNone/>
            </a:pPr>
            <a:r>
              <a:rPr lang="en-US"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Problem </a:t>
            </a:r>
            <a:r>
              <a:rPr lang="en-US" sz="2000" b="1" dirty="0" smtClean="0">
                <a:ln w="10541" cmpd="sng">
                  <a:solidFill>
                    <a:schemeClr val="accent1">
                      <a:shade val="88000"/>
                      <a:satMod val="110000"/>
                    </a:schemeClr>
                  </a:solidFill>
                  <a:prstDash val="solid"/>
                </a:ln>
                <a:solidFill>
                  <a:schemeClr val="accent1"/>
                </a:solidFill>
              </a:rPr>
              <a:t>Statement :  Increase in lifestyle diseases in corporate.  </a:t>
            </a:r>
            <a:endParaRPr lang="en-IN" sz="2000" b="1" dirty="0" smtClean="0">
              <a:ln w="10541" cmpd="sng">
                <a:solidFill>
                  <a:schemeClr val="accent1">
                    <a:shade val="88000"/>
                    <a:satMod val="110000"/>
                  </a:schemeClr>
                </a:solidFill>
                <a:prstDash val="solid"/>
              </a:ln>
              <a:solidFill>
                <a:schemeClr val="accent1"/>
              </a:solidFill>
            </a:endParaRPr>
          </a:p>
        </p:txBody>
      </p:sp>
      <p:sp>
        <p:nvSpPr>
          <p:cNvPr id="5" name="Rectangle 4"/>
          <p:cNvSpPr/>
          <p:nvPr/>
        </p:nvSpPr>
        <p:spPr>
          <a:xfrm>
            <a:off x="611560" y="2060848"/>
            <a:ext cx="8136904" cy="1754326"/>
          </a:xfrm>
          <a:prstGeom prst="rect">
            <a:avLst/>
          </a:prstGeom>
        </p:spPr>
        <p:txBody>
          <a:bodyPr wrap="square">
            <a:spAutoFit/>
          </a:bodyPr>
          <a:lstStyle/>
          <a:p>
            <a:r>
              <a:rPr lang="en-US"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The burden of cardiovascular disease is rising in the Cyber-city day by day due to  unhealthy lifestyle  habits and workload</a:t>
            </a:r>
          </a:p>
          <a:p>
            <a:endParaRPr lang="en-US"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r>
              <a:rPr lang="en-US"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So, need of study to find out cause and implement good health among the corporate employee by assessing their preventive health checkup result by comparing their lifestyle habits and age group</a:t>
            </a:r>
            <a:endParaRPr lang="en-IN"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Objectives Of  The Study</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2" name="Rectangle 1"/>
          <p:cNvSpPr/>
          <p:nvPr/>
        </p:nvSpPr>
        <p:spPr>
          <a:xfrm>
            <a:off x="395536" y="1772816"/>
            <a:ext cx="8219256" cy="4647426"/>
          </a:xfrm>
          <a:prstGeom prst="rect">
            <a:avLst/>
          </a:prstGeom>
        </p:spPr>
        <p:txBody>
          <a:bodyPr wrap="square">
            <a:spAutoFit/>
          </a:bodyPr>
          <a:lstStyle/>
          <a:p>
            <a:pPr>
              <a:lnSpc>
                <a:spcPct val="150000"/>
              </a:lnSpc>
              <a:spcBef>
                <a:spcPts val="1200"/>
              </a:spcBef>
              <a:spcAft>
                <a:spcPts val="1200"/>
              </a:spcAft>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i="1" dirty="0">
                <a:latin typeface="Times New Roman" panose="02020603050405020304" pitchFamily="18" charset="0"/>
                <a:ea typeface="Calibri" panose="020F0502020204030204" pitchFamily="34" charset="0"/>
                <a:cs typeface="Times New Roman" panose="02020603050405020304" pitchFamily="18" charset="0"/>
              </a:rPr>
              <a:t>Preventive health assessment analysis for corporate lifestyle.”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Bef>
                <a:spcPts val="1200"/>
              </a:spcBef>
              <a:spcAft>
                <a:spcPts val="1200"/>
              </a:spcAft>
            </a:pPr>
            <a:r>
              <a:rPr lang="en-US" sz="2000" b="1" u="sng" dirty="0">
                <a:latin typeface="Times New Roman" panose="02020603050405020304" pitchFamily="18" charset="0"/>
                <a:ea typeface="Calibri" panose="020F0502020204030204" pitchFamily="34" charset="0"/>
                <a:cs typeface="Times New Roman" panose="02020603050405020304" pitchFamily="18" charset="0"/>
              </a:rPr>
              <a:t>Specific Objectives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IN" dirty="0">
                <a:solidFill>
                  <a:srgbClr val="000000"/>
                </a:solidFill>
                <a:latin typeface="Cambria" panose="02040503050406030204" pitchFamily="18" charset="0"/>
                <a:ea typeface="Calibri" panose="020F0502020204030204" pitchFamily="34" charset="0"/>
                <a:cs typeface="Cambria" panose="02040503050406030204" pitchFamily="18" charset="0"/>
              </a:rPr>
              <a:t> </a:t>
            </a:r>
            <a:endParaRPr lang="en-US" dirty="0">
              <a:solidFill>
                <a:srgbClr val="000000"/>
              </a:solidFill>
              <a:latin typeface="Cambria" panose="02040503050406030204" pitchFamily="18" charset="0"/>
              <a:ea typeface="Calibri" panose="020F0502020204030204" pitchFamily="34" charset="0"/>
              <a:cs typeface="Cambria" panose="02040503050406030204" pitchFamily="18" charset="0"/>
            </a:endParaRPr>
          </a:p>
          <a:p>
            <a:pPr marL="342900" marR="0" lvl="0" indent="-342900">
              <a:spcBef>
                <a:spcPts val="0"/>
              </a:spcBef>
              <a:spcAft>
                <a:spcPts val="265"/>
              </a:spcAft>
              <a:buFont typeface="Arial" panose="020B0604020202020204" pitchFamily="34" charset="0"/>
              <a:buChar char="•"/>
              <a:tabLst>
                <a:tab pos="457200" algn="l"/>
              </a:tabLst>
            </a:pPr>
            <a:r>
              <a:rPr lang="en-IN" dirty="0">
                <a:solidFill>
                  <a:srgbClr val="000000"/>
                </a:solidFill>
                <a:latin typeface="Cambria" panose="02040503050406030204" pitchFamily="18" charset="0"/>
                <a:ea typeface="Calibri" panose="020F0502020204030204" pitchFamily="34" charset="0"/>
                <a:cs typeface="Times New Roman" panose="02020603050405020304" pitchFamily="18" charset="0"/>
              </a:rPr>
              <a:t>To Understand the risk factors associated with non-communicable diseases and life-style disorders </a:t>
            </a:r>
            <a:endParaRPr lang="en-US"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265"/>
              </a:spcAft>
              <a:buFont typeface="Arial" panose="020B0604020202020204" pitchFamily="34" charset="0"/>
              <a:buChar char="•"/>
              <a:tabLst>
                <a:tab pos="457200" algn="l"/>
              </a:tabLst>
            </a:pPr>
            <a:r>
              <a:rPr lang="en-IN" dirty="0">
                <a:solidFill>
                  <a:srgbClr val="000000"/>
                </a:solidFill>
                <a:latin typeface="Cambria" panose="02040503050406030204" pitchFamily="18" charset="0"/>
                <a:ea typeface="Calibri" panose="020F0502020204030204" pitchFamily="34" charset="0"/>
                <a:cs typeface="Times New Roman" panose="02020603050405020304" pitchFamily="18" charset="0"/>
              </a:rPr>
              <a:t>To  Understand the concept of health promotion </a:t>
            </a:r>
            <a:endParaRPr lang="en-US"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IN" dirty="0">
                <a:solidFill>
                  <a:srgbClr val="000000"/>
                </a:solidFill>
                <a:latin typeface="Cambria" panose="02040503050406030204" pitchFamily="18" charset="0"/>
                <a:ea typeface="Calibri" panose="020F0502020204030204" pitchFamily="34" charset="0"/>
                <a:cs typeface="Times New Roman" panose="02020603050405020304" pitchFamily="18" charset="0"/>
              </a:rPr>
              <a:t> Management of life style disorders.</a:t>
            </a:r>
            <a:endParaRPr lang="en-US"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a:lnSpc>
                <a:spcPct val="150000"/>
              </a:lnSpc>
              <a:spcBef>
                <a:spcPts val="1200"/>
              </a:spcBef>
              <a:spcAft>
                <a:spcPts val="1200"/>
              </a:spcAft>
            </a:pPr>
            <a:r>
              <a:rPr lang="en-US" sz="2000" b="1" u="sng" dirty="0">
                <a:latin typeface="Times New Roman" panose="02020603050405020304" pitchFamily="18" charset="0"/>
                <a:ea typeface="Calibri" panose="020F0502020204030204" pitchFamily="34" charset="0"/>
                <a:cs typeface="Times New Roman" panose="02020603050405020304" pitchFamily="18" charset="0"/>
              </a:rPr>
              <a:t>Scope of the study.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Bef>
                <a:spcPts val="1200"/>
              </a:spcBef>
              <a:spcAft>
                <a:spcPts val="1200"/>
              </a:spcAft>
            </a:pPr>
            <a:r>
              <a:rPr lang="en-IN" dirty="0">
                <a:solidFill>
                  <a:srgbClr val="000000"/>
                </a:solidFill>
                <a:latin typeface="Cambria" panose="02040503050406030204" pitchFamily="18" charset="0"/>
                <a:ea typeface="Calibri" panose="020F0502020204030204" pitchFamily="34" charset="0"/>
                <a:cs typeface="Cambria" panose="02040503050406030204" pitchFamily="18" charset="0"/>
              </a:rPr>
              <a:t>To sensitize and enhance the capacity of the health personnel in the management of life-style disorders.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Review Of Literature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4" name="Rectangle 3"/>
          <p:cNvSpPr/>
          <p:nvPr/>
        </p:nvSpPr>
        <p:spPr>
          <a:xfrm>
            <a:off x="467544" y="1412776"/>
            <a:ext cx="8352928" cy="5078313"/>
          </a:xfrm>
          <a:prstGeom prst="rect">
            <a:avLst/>
          </a:prstGeom>
        </p:spPr>
        <p:txBody>
          <a:bodyPr wrap="square">
            <a:spAutoFit/>
          </a:bodyPr>
          <a:lstStyle/>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World Health Organization (WHO). Sedentary lifestyle: a global public health problem. The WHO's World Health Report 2002 identified five important risk factors for non-communicable disease in the top ten leading risks to health. These are raised blood pressure, raised cholesterol, tobacco use, alcohol consumption, and overweight</a:t>
            </a:r>
          </a:p>
          <a:p>
            <a:pPr>
              <a:buFont typeface="Arial" pitchFamily="34" charset="0"/>
              <a:buChar char="•"/>
            </a:pPr>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Workplace Wellness Programs Can Generate Savings By Katherine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Baicker</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David Cutler, and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Zirui</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Song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doi</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10.1377/hlthaff.2009.0626HEALTH AFFAIRS 29, NO. 2 (2010).the wider adoption of such programs could prove beneficial for budgets and productivity as well as health outcomes and reduce lifestyle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diasese</a:t>
            </a:r>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a:buFont typeface="Arial" pitchFamily="34" charset="0"/>
              <a:buChar char="•"/>
            </a:pPr>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Preventive Health Programme Understanding Preventive Health Check market dynamics,  competition benchmarking and recommendations for product and process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improvement.byASHISH</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KUMAR GUPTA PGDM 2009-11in 2009 – 09DM028 Birla Institute of Management Technology .proof that corporate Wellness is a uniquely specialized, highly qualified resource bank..Help you deliver wellness programs that save time and money, conserve valuable staff resources and offer your employees high-quality employee health and wellness services.</a:t>
            </a:r>
            <a:endParaRPr lang="en-IN"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Limitations of the study</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2" name="Rectangle 1"/>
          <p:cNvSpPr/>
          <p:nvPr/>
        </p:nvSpPr>
        <p:spPr>
          <a:xfrm>
            <a:off x="611560" y="1844824"/>
            <a:ext cx="8275984" cy="4078039"/>
          </a:xfrm>
          <a:prstGeom prst="rect">
            <a:avLst/>
          </a:prstGeom>
        </p:spPr>
        <p:txBody>
          <a:bodyPr wrap="square">
            <a:spAutoFit/>
          </a:bodyPr>
          <a:lstStyle/>
          <a:p>
            <a:pPr>
              <a:lnSpc>
                <a:spcPct val="150000"/>
              </a:lnSpc>
              <a:spcBef>
                <a:spcPts val="1200"/>
              </a:spcBef>
              <a:spcAft>
                <a:spcPts val="1200"/>
              </a:spcAft>
            </a:pPr>
            <a:r>
              <a:rPr lang="en-US" b="1" i="1" u="sng" dirty="0">
                <a:latin typeface="Times New Roman" panose="02020603050405020304" pitchFamily="18" charset="0"/>
                <a:ea typeface="Calibri" panose="020F0502020204030204" pitchFamily="34" charset="0"/>
                <a:cs typeface="Times New Roman" panose="02020603050405020304" pitchFamily="18" charset="0"/>
              </a:rPr>
              <a:t>Inclusion Criteria: </a:t>
            </a:r>
            <a:endParaRPr lang="en-US" b="1" i="1" u="sng"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1200"/>
              </a:spcBef>
              <a:spcAft>
                <a:spcPts val="120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Corporate </a:t>
            </a:r>
            <a:r>
              <a:rPr lang="en-US" dirty="0">
                <a:latin typeface="Times New Roman" panose="02020603050405020304" pitchFamily="18" charset="0"/>
                <a:ea typeface="Calibri" panose="020F0502020204030204" pitchFamily="34" charset="0"/>
                <a:cs typeface="Times New Roman" panose="02020603050405020304" pitchFamily="18" charset="0"/>
              </a:rPr>
              <a:t>employee below </a:t>
            </a:r>
            <a:r>
              <a:rPr lang="en-US" dirty="0" smtClean="0">
                <a:latin typeface="Times New Roman" panose="02020603050405020304" pitchFamily="18" charset="0"/>
                <a:ea typeface="Calibri" panose="020F0502020204030204" pitchFamily="34" charset="0"/>
                <a:cs typeface="Times New Roman" panose="02020603050405020304" pitchFamily="18" charset="0"/>
              </a:rPr>
              <a:t>50 </a:t>
            </a:r>
            <a:r>
              <a:rPr lang="en-US" dirty="0">
                <a:latin typeface="Times New Roman" panose="02020603050405020304" pitchFamily="18" charset="0"/>
                <a:ea typeface="Calibri" panose="020F0502020204030204" pitchFamily="34" charset="0"/>
                <a:cs typeface="Times New Roman" panose="02020603050405020304" pitchFamily="18" charset="0"/>
              </a:rPr>
              <a:t>year age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Bef>
                <a:spcPts val="1200"/>
              </a:spcBef>
              <a:spcAft>
                <a:spcPts val="1200"/>
              </a:spcAft>
            </a:pPr>
            <a:r>
              <a:rPr lang="en-US" b="1" i="1" u="sng" dirty="0">
                <a:latin typeface="Times New Roman" panose="02020603050405020304" pitchFamily="18" charset="0"/>
                <a:ea typeface="Calibri" panose="020F0502020204030204" pitchFamily="34" charset="0"/>
                <a:cs typeface="Times New Roman" panose="02020603050405020304" pitchFamily="18" charset="0"/>
              </a:rPr>
              <a:t>Exclusion Criteria</a:t>
            </a:r>
            <a:r>
              <a:rPr lang="en-US" b="1" i="1" u="sng" dirty="0" smtClean="0">
                <a:latin typeface="Times New Roman" panose="02020603050405020304" pitchFamily="18" charset="0"/>
                <a:ea typeface="Calibri" panose="020F0502020204030204" pitchFamily="34" charset="0"/>
                <a:cs typeface="Times New Roman" panose="02020603050405020304" pitchFamily="18" charset="0"/>
              </a:rPr>
              <a:t>:</a:t>
            </a:r>
          </a:p>
          <a:p>
            <a:pPr>
              <a:lnSpc>
                <a:spcPct val="150000"/>
              </a:lnSpc>
              <a:spcBef>
                <a:spcPts val="1200"/>
              </a:spcBef>
              <a:spcAft>
                <a:spcPts val="1200"/>
              </a:spcAft>
            </a:pPr>
            <a:r>
              <a:rPr lang="en-US" b="1" i="1" u="sng"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Corporate employee above </a:t>
            </a:r>
            <a:r>
              <a:rPr lang="en-US" dirty="0" smtClean="0">
                <a:latin typeface="Times New Roman" panose="02020603050405020304" pitchFamily="18" charset="0"/>
                <a:ea typeface="Calibri" panose="020F0502020204030204" pitchFamily="34" charset="0"/>
                <a:cs typeface="Times New Roman" panose="02020603050405020304" pitchFamily="18" charset="0"/>
              </a:rPr>
              <a:t>50 </a:t>
            </a:r>
            <a:r>
              <a:rPr lang="en-US" dirty="0">
                <a:latin typeface="Times New Roman" panose="02020603050405020304" pitchFamily="18" charset="0"/>
                <a:ea typeface="Calibri" panose="020F0502020204030204" pitchFamily="34" charset="0"/>
                <a:cs typeface="Times New Roman" panose="02020603050405020304" pitchFamily="18" charset="0"/>
              </a:rPr>
              <a:t>year age</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a:lnSpc>
                <a:spcPct val="150000"/>
              </a:lnSpc>
              <a:spcBef>
                <a:spcPts val="1200"/>
              </a:spcBef>
              <a:spcAft>
                <a:spcPts val="1200"/>
              </a:spcAft>
            </a:pP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1200"/>
              </a:spcBef>
              <a:spcAft>
                <a:spcPts val="12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Methodology</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graphicFrame>
        <p:nvGraphicFramePr>
          <p:cNvPr id="4" name="Table 3"/>
          <p:cNvGraphicFramePr>
            <a:graphicFrameLocks noGrp="1"/>
          </p:cNvGraphicFramePr>
          <p:nvPr>
            <p:extLst>
              <p:ext uri="{D42A27DB-BD31-4B8C-83A1-F6EECF244321}">
                <p14:modId xmlns="" xmlns:p14="http://schemas.microsoft.com/office/powerpoint/2010/main" val="338797590"/>
              </p:ext>
            </p:extLst>
          </p:nvPr>
        </p:nvGraphicFramePr>
        <p:xfrm>
          <a:off x="395536" y="1484784"/>
          <a:ext cx="8208912" cy="4526216"/>
        </p:xfrm>
        <a:graphic>
          <a:graphicData uri="http://schemas.openxmlformats.org/drawingml/2006/table">
            <a:tbl>
              <a:tblPr firstRow="1" bandRow="1">
                <a:tableStyleId>{F5AB1C69-6EDB-4FF4-983F-18BD219EF322}</a:tableStyleId>
              </a:tblPr>
              <a:tblGrid>
                <a:gridCol w="2830659"/>
                <a:gridCol w="5378253"/>
              </a:tblGrid>
              <a:tr h="565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kern="1200" dirty="0" smtClean="0">
                          <a:solidFill>
                            <a:schemeClr val="tx1">
                              <a:lumMod val="85000"/>
                              <a:lumOff val="15000"/>
                            </a:schemeClr>
                          </a:solidFill>
                          <a:latin typeface="+mn-lt"/>
                          <a:ea typeface="+mn-ea"/>
                          <a:cs typeface="+mn-cs"/>
                        </a:rPr>
                        <a:t>STUDY AREA  </a:t>
                      </a:r>
                    </a:p>
                  </a:txBody>
                  <a:tcPr anchor="ctr">
                    <a:solidFill>
                      <a:schemeClr val="bg1">
                        <a:lumMod val="95000"/>
                      </a:schemeClr>
                    </a:solidFill>
                  </a:tcPr>
                </a:tc>
                <a:tc>
                  <a:txBody>
                    <a:bodyPr/>
                    <a:lstStyle/>
                    <a:p>
                      <a:r>
                        <a:rPr kumimoji="0" lang="en-US" sz="1600" b="1" kern="1200" dirty="0" err="1" smtClean="0">
                          <a:solidFill>
                            <a:schemeClr val="tx1">
                              <a:lumMod val="85000"/>
                              <a:lumOff val="15000"/>
                            </a:schemeClr>
                          </a:solidFill>
                          <a:effectLst/>
                          <a:latin typeface="+mn-lt"/>
                          <a:ea typeface="+mn-ea"/>
                          <a:cs typeface="+mn-cs"/>
                        </a:rPr>
                        <a:t>Medanta</a:t>
                      </a:r>
                      <a:r>
                        <a:rPr kumimoji="0" lang="en-US" sz="1600" b="1" kern="1200" dirty="0" smtClean="0">
                          <a:solidFill>
                            <a:schemeClr val="tx1">
                              <a:lumMod val="85000"/>
                              <a:lumOff val="15000"/>
                            </a:schemeClr>
                          </a:solidFill>
                          <a:effectLst/>
                          <a:latin typeface="+mn-lt"/>
                          <a:ea typeface="+mn-ea"/>
                          <a:cs typeface="+mn-cs"/>
                        </a:rPr>
                        <a:t> </a:t>
                      </a:r>
                      <a:r>
                        <a:rPr kumimoji="0" lang="en-US" sz="1600" b="1" kern="1200" dirty="0" err="1" smtClean="0">
                          <a:solidFill>
                            <a:schemeClr val="tx1">
                              <a:lumMod val="85000"/>
                              <a:lumOff val="15000"/>
                            </a:schemeClr>
                          </a:solidFill>
                          <a:effectLst/>
                          <a:latin typeface="+mn-lt"/>
                          <a:ea typeface="+mn-ea"/>
                          <a:cs typeface="+mn-cs"/>
                        </a:rPr>
                        <a:t>mediclinic</a:t>
                      </a:r>
                      <a:r>
                        <a:rPr kumimoji="0" lang="en-US" sz="1600" b="1" kern="1200" dirty="0" smtClean="0">
                          <a:solidFill>
                            <a:schemeClr val="tx1">
                              <a:lumMod val="85000"/>
                              <a:lumOff val="15000"/>
                            </a:schemeClr>
                          </a:solidFill>
                          <a:effectLst/>
                          <a:latin typeface="+mn-lt"/>
                          <a:ea typeface="+mn-ea"/>
                          <a:cs typeface="+mn-cs"/>
                        </a:rPr>
                        <a:t> </a:t>
                      </a:r>
                      <a:r>
                        <a:rPr kumimoji="0" lang="en-US" sz="1600" b="1" kern="1200" dirty="0" err="1" smtClean="0">
                          <a:solidFill>
                            <a:schemeClr val="tx1">
                              <a:lumMod val="85000"/>
                              <a:lumOff val="15000"/>
                            </a:schemeClr>
                          </a:solidFill>
                          <a:effectLst/>
                          <a:latin typeface="+mn-lt"/>
                          <a:ea typeface="+mn-ea"/>
                          <a:cs typeface="+mn-cs"/>
                        </a:rPr>
                        <a:t>cybercity,Gurgoan,Haryana</a:t>
                      </a:r>
                      <a:endParaRPr kumimoji="0" lang="en-US" sz="1600" b="1" kern="1200" dirty="0">
                        <a:solidFill>
                          <a:schemeClr val="tx1">
                            <a:lumMod val="85000"/>
                            <a:lumOff val="15000"/>
                          </a:schemeClr>
                        </a:solidFill>
                        <a:effectLst/>
                        <a:latin typeface="+mn-lt"/>
                        <a:ea typeface="+mn-ea"/>
                        <a:cs typeface="+mn-cs"/>
                      </a:endParaRPr>
                    </a:p>
                  </a:txBody>
                  <a:tcPr anchor="ctr">
                    <a:solidFill>
                      <a:schemeClr val="bg1">
                        <a:lumMod val="95000"/>
                      </a:schemeClr>
                    </a:solidFill>
                  </a:tcPr>
                </a:tc>
              </a:tr>
              <a:tr h="565777">
                <a:tc>
                  <a:txBody>
                    <a:bodyPr/>
                    <a:lstStyle/>
                    <a:p>
                      <a:pPr marL="0" algn="l" defTabSz="914400" rtl="0" eaLnBrk="1" latinLnBrk="0" hangingPunct="1"/>
                      <a:r>
                        <a:rPr lang="en-IN" sz="1600" b="1" kern="1200" dirty="0" smtClean="0">
                          <a:solidFill>
                            <a:schemeClr val="tx1">
                              <a:lumMod val="85000"/>
                              <a:lumOff val="15000"/>
                            </a:schemeClr>
                          </a:solidFill>
                          <a:latin typeface="+mn-lt"/>
                          <a:ea typeface="+mn-ea"/>
                          <a:cs typeface="+mn-cs"/>
                        </a:rPr>
                        <a:t>STUDY DESIGN</a:t>
                      </a:r>
                      <a:endParaRPr lang="en-IN" sz="1600" b="1" kern="1200" dirty="0">
                        <a:solidFill>
                          <a:schemeClr val="tx1">
                            <a:lumMod val="85000"/>
                            <a:lumOff val="15000"/>
                          </a:schemeClr>
                        </a:solidFill>
                        <a:latin typeface="+mn-lt"/>
                        <a:ea typeface="+mn-ea"/>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Cross-sectional &amp;analytical study</a:t>
                      </a:r>
                      <a:endParaRPr lang="en-IN" sz="1600" b="1" kern="1200" dirty="0">
                        <a:solidFill>
                          <a:schemeClr val="tx1">
                            <a:lumMod val="85000"/>
                            <a:lumOff val="15000"/>
                          </a:schemeClr>
                        </a:solidFill>
                        <a:latin typeface="+mn-lt"/>
                        <a:ea typeface="+mn-ea"/>
                        <a:cs typeface="+mn-cs"/>
                      </a:endParaRPr>
                    </a:p>
                  </a:txBody>
                  <a:tcPr anchor="ctr"/>
                </a:tc>
              </a:tr>
              <a:tr h="565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STUDY POPULATION</a:t>
                      </a:r>
                      <a:endParaRPr lang="en-IN" sz="1600" b="1" dirty="0">
                        <a:solidFill>
                          <a:schemeClr val="tx1">
                            <a:lumMod val="85000"/>
                            <a:lumOff val="15000"/>
                          </a:schemeClr>
                        </a:solidFill>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tx1">
                              <a:lumMod val="85000"/>
                              <a:lumOff val="15000"/>
                            </a:schemeClr>
                          </a:solidFill>
                          <a:effectLst/>
                          <a:latin typeface="+mn-lt"/>
                          <a:ea typeface="+mn-ea"/>
                          <a:cs typeface="+mn-cs"/>
                        </a:rPr>
                        <a:t>Corporate Employee.( below age 50) . </a:t>
                      </a:r>
                      <a:endParaRPr lang="en-IN" sz="1600" b="1" dirty="0">
                        <a:solidFill>
                          <a:schemeClr val="tx1">
                            <a:lumMod val="85000"/>
                            <a:lumOff val="15000"/>
                          </a:schemeClr>
                        </a:solidFill>
                        <a:latin typeface="+mn-lt"/>
                      </a:endParaRPr>
                    </a:p>
                  </a:txBody>
                  <a:tcPr anchor="ctr"/>
                </a:tc>
              </a:tr>
              <a:tr h="565777">
                <a:tc>
                  <a:txBody>
                    <a:bodyPr/>
                    <a:lstStyle/>
                    <a:p>
                      <a:r>
                        <a:rPr kumimoji="0" lang="en-IN" sz="1600" b="1" kern="1200" baseline="0" dirty="0" smtClean="0">
                          <a:solidFill>
                            <a:schemeClr val="tx1">
                              <a:lumMod val="85000"/>
                              <a:lumOff val="15000"/>
                            </a:schemeClr>
                          </a:solidFill>
                          <a:latin typeface="+mn-lt"/>
                          <a:ea typeface="+mn-ea"/>
                          <a:cs typeface="+mn-cs"/>
                        </a:rPr>
                        <a:t>SAMPLING METHOD</a:t>
                      </a:r>
                      <a:endParaRPr kumimoji="0" lang="en-IN" sz="1600" b="1" kern="1200" baseline="0" dirty="0">
                        <a:solidFill>
                          <a:schemeClr val="tx1">
                            <a:lumMod val="85000"/>
                            <a:lumOff val="15000"/>
                          </a:schemeClr>
                        </a:solidFill>
                        <a:latin typeface="+mn-lt"/>
                        <a:ea typeface="+mn-ea"/>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 Non probability </a:t>
                      </a:r>
                      <a:r>
                        <a:rPr lang="en-IN" sz="1600" b="1" dirty="0" err="1" smtClean="0">
                          <a:solidFill>
                            <a:schemeClr val="tx1">
                              <a:lumMod val="85000"/>
                              <a:lumOff val="15000"/>
                            </a:schemeClr>
                          </a:solidFill>
                          <a:latin typeface="+mn-lt"/>
                        </a:rPr>
                        <a:t>randome</a:t>
                      </a:r>
                      <a:r>
                        <a:rPr lang="en-IN" sz="1600" b="1" dirty="0" smtClean="0">
                          <a:solidFill>
                            <a:schemeClr val="tx1">
                              <a:lumMod val="85000"/>
                              <a:lumOff val="15000"/>
                            </a:schemeClr>
                          </a:solidFill>
                          <a:latin typeface="+mn-lt"/>
                        </a:rPr>
                        <a:t> sampling</a:t>
                      </a:r>
                      <a:endParaRPr lang="en-IN" sz="1600" b="1" dirty="0">
                        <a:solidFill>
                          <a:schemeClr val="tx1">
                            <a:lumMod val="85000"/>
                            <a:lumOff val="15000"/>
                          </a:schemeClr>
                        </a:solidFill>
                        <a:latin typeface="+mn-lt"/>
                      </a:endParaRPr>
                    </a:p>
                  </a:txBody>
                  <a:tcPr anchor="ctr"/>
                </a:tc>
              </a:tr>
              <a:tr h="565777">
                <a:tc>
                  <a:txBody>
                    <a:bodyPr/>
                    <a:lstStyle/>
                    <a:p>
                      <a:r>
                        <a:rPr lang="en-IN" sz="1600" b="1" dirty="0" smtClean="0">
                          <a:solidFill>
                            <a:schemeClr val="tx1">
                              <a:lumMod val="85000"/>
                              <a:lumOff val="15000"/>
                            </a:schemeClr>
                          </a:solidFill>
                          <a:latin typeface="+mn-lt"/>
                        </a:rPr>
                        <a:t>SAMPLE</a:t>
                      </a:r>
                      <a:r>
                        <a:rPr lang="en-IN" sz="1600" b="1" baseline="0" dirty="0" smtClean="0">
                          <a:solidFill>
                            <a:schemeClr val="tx1">
                              <a:lumMod val="85000"/>
                              <a:lumOff val="15000"/>
                            </a:schemeClr>
                          </a:solidFill>
                          <a:latin typeface="+mn-lt"/>
                        </a:rPr>
                        <a:t>  &amp; SAMPLING</a:t>
                      </a:r>
                      <a:endParaRPr lang="en-IN" sz="1600" b="1" dirty="0">
                        <a:solidFill>
                          <a:schemeClr val="tx1">
                            <a:lumMod val="85000"/>
                            <a:lumOff val="15000"/>
                          </a:schemeClr>
                        </a:solidFill>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75 </a:t>
                      </a:r>
                      <a:r>
                        <a:rPr lang="en-IN" sz="1600" b="1" dirty="0" err="1" smtClean="0">
                          <a:solidFill>
                            <a:schemeClr val="tx1">
                              <a:lumMod val="85000"/>
                              <a:lumOff val="15000"/>
                            </a:schemeClr>
                          </a:solidFill>
                          <a:latin typeface="+mn-lt"/>
                        </a:rPr>
                        <a:t>emaployees</a:t>
                      </a:r>
                      <a:r>
                        <a:rPr lang="en-IN" sz="1600" b="1" dirty="0" smtClean="0">
                          <a:solidFill>
                            <a:schemeClr val="tx1">
                              <a:lumMod val="85000"/>
                              <a:lumOff val="15000"/>
                            </a:schemeClr>
                          </a:solidFill>
                          <a:latin typeface="+mn-lt"/>
                        </a:rPr>
                        <a:t> of various</a:t>
                      </a:r>
                      <a:r>
                        <a:rPr lang="en-IN" sz="1600" b="1" baseline="0" dirty="0" smtClean="0">
                          <a:solidFill>
                            <a:schemeClr val="tx1">
                              <a:lumMod val="85000"/>
                              <a:lumOff val="15000"/>
                            </a:schemeClr>
                          </a:solidFill>
                          <a:latin typeface="+mn-lt"/>
                        </a:rPr>
                        <a:t> corporates at </a:t>
                      </a:r>
                      <a:r>
                        <a:rPr lang="en-IN" sz="1600" b="1" baseline="0" dirty="0" err="1" smtClean="0">
                          <a:solidFill>
                            <a:schemeClr val="tx1">
                              <a:lumMod val="85000"/>
                              <a:lumOff val="15000"/>
                            </a:schemeClr>
                          </a:solidFill>
                          <a:latin typeface="+mn-lt"/>
                        </a:rPr>
                        <a:t>Cybercity</a:t>
                      </a:r>
                      <a:r>
                        <a:rPr lang="en-IN" sz="1600" b="1" baseline="0" dirty="0" smtClean="0">
                          <a:solidFill>
                            <a:schemeClr val="tx1">
                              <a:lumMod val="85000"/>
                              <a:lumOff val="15000"/>
                            </a:schemeClr>
                          </a:solidFill>
                          <a:latin typeface="+mn-lt"/>
                        </a:rPr>
                        <a:t> </a:t>
                      </a:r>
                      <a:endParaRPr lang="en-IN" sz="1600" b="1" dirty="0">
                        <a:solidFill>
                          <a:schemeClr val="tx1">
                            <a:lumMod val="85000"/>
                            <a:lumOff val="15000"/>
                          </a:schemeClr>
                        </a:solidFill>
                        <a:latin typeface="+mn-lt"/>
                      </a:endParaRPr>
                    </a:p>
                  </a:txBody>
                  <a:tcPr anchor="ctr"/>
                </a:tc>
              </a:tr>
              <a:tr h="565777">
                <a:tc>
                  <a:txBody>
                    <a:bodyPr/>
                    <a:lstStyle/>
                    <a:p>
                      <a:r>
                        <a:rPr lang="en-IN" sz="1600" b="1" dirty="0" smtClean="0">
                          <a:solidFill>
                            <a:schemeClr val="tx1">
                              <a:lumMod val="85000"/>
                              <a:lumOff val="15000"/>
                            </a:schemeClr>
                          </a:solidFill>
                          <a:latin typeface="+mn-lt"/>
                        </a:rPr>
                        <a:t>DATA COLLECTION TOOL </a:t>
                      </a:r>
                      <a:endParaRPr lang="en-IN" sz="1600" b="1" dirty="0">
                        <a:solidFill>
                          <a:schemeClr val="tx1">
                            <a:lumMod val="85000"/>
                            <a:lumOff val="15000"/>
                          </a:schemeClr>
                        </a:solidFill>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 </a:t>
                      </a:r>
                      <a:r>
                        <a:rPr kumimoji="0" lang="en-US" sz="1600" b="1" kern="1200" dirty="0" smtClean="0">
                          <a:solidFill>
                            <a:schemeClr val="tx1">
                              <a:lumMod val="85000"/>
                              <a:lumOff val="15000"/>
                            </a:schemeClr>
                          </a:solidFill>
                          <a:effectLst/>
                          <a:latin typeface="+mn-lt"/>
                          <a:ea typeface="+mn-ea"/>
                          <a:cs typeface="+mn-cs"/>
                        </a:rPr>
                        <a:t>Patient assessment form and report portal</a:t>
                      </a:r>
                      <a:endParaRPr lang="en-IN" sz="1600" b="1" kern="1200" dirty="0" smtClean="0">
                        <a:solidFill>
                          <a:schemeClr val="tx1">
                            <a:lumMod val="85000"/>
                            <a:lumOff val="15000"/>
                          </a:schemeClr>
                        </a:solidFill>
                        <a:latin typeface="+mn-lt"/>
                        <a:ea typeface="+mn-ea"/>
                        <a:cs typeface="+mn-cs"/>
                      </a:endParaRPr>
                    </a:p>
                  </a:txBody>
                  <a:tcPr anchor="ctr"/>
                </a:tc>
              </a:tr>
              <a:tr h="565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STUDY PERIOD </a:t>
                      </a:r>
                      <a:endParaRPr lang="en-IN" sz="1600" b="1" dirty="0">
                        <a:solidFill>
                          <a:schemeClr val="tx1">
                            <a:lumMod val="85000"/>
                            <a:lumOff val="15000"/>
                          </a:schemeClr>
                        </a:solidFill>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tx1">
                              <a:lumMod val="85000"/>
                              <a:lumOff val="15000"/>
                            </a:schemeClr>
                          </a:solidFill>
                          <a:effectLst/>
                          <a:latin typeface="+mn-lt"/>
                          <a:ea typeface="+mn-ea"/>
                          <a:cs typeface="+mn-cs"/>
                        </a:rPr>
                        <a:t>March -April 2014</a:t>
                      </a:r>
                      <a:endParaRPr lang="en-IN" sz="1600" b="1" kern="1200" dirty="0" smtClean="0">
                        <a:solidFill>
                          <a:schemeClr val="tx1">
                            <a:lumMod val="85000"/>
                            <a:lumOff val="15000"/>
                          </a:schemeClr>
                        </a:solidFill>
                        <a:latin typeface="+mn-lt"/>
                        <a:ea typeface="+mn-ea"/>
                        <a:cs typeface="+mn-cs"/>
                      </a:endParaRPr>
                    </a:p>
                  </a:txBody>
                  <a:tcPr anchor="ctr"/>
                </a:tc>
              </a:tr>
              <a:tr h="5657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1" dirty="0" smtClean="0">
                          <a:solidFill>
                            <a:schemeClr val="tx1">
                              <a:lumMod val="85000"/>
                              <a:lumOff val="15000"/>
                            </a:schemeClr>
                          </a:solidFill>
                          <a:latin typeface="+mn-lt"/>
                        </a:rPr>
                        <a:t>DATA</a:t>
                      </a:r>
                      <a:r>
                        <a:rPr lang="en-IN" sz="1600" b="1" baseline="0" dirty="0" smtClean="0">
                          <a:solidFill>
                            <a:schemeClr val="tx1">
                              <a:lumMod val="85000"/>
                              <a:lumOff val="15000"/>
                            </a:schemeClr>
                          </a:solidFill>
                          <a:latin typeface="+mn-lt"/>
                        </a:rPr>
                        <a:t>  ANALYSIS</a:t>
                      </a:r>
                      <a:endParaRPr lang="en-IN" sz="1600" b="1" dirty="0" smtClean="0">
                        <a:solidFill>
                          <a:schemeClr val="tx1">
                            <a:lumMod val="85000"/>
                            <a:lumOff val="15000"/>
                          </a:schemeClr>
                        </a:solidFill>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tx1">
                              <a:lumMod val="85000"/>
                              <a:lumOff val="15000"/>
                            </a:schemeClr>
                          </a:solidFill>
                          <a:latin typeface="+mn-lt"/>
                          <a:ea typeface="+mn-ea"/>
                          <a:cs typeface="+mn-cs"/>
                        </a:rPr>
                        <a:t>MS Excel 2007</a:t>
                      </a:r>
                      <a:endParaRPr lang="en-IN" sz="1600" b="1" kern="1200" dirty="0">
                        <a:solidFill>
                          <a:schemeClr val="tx1">
                            <a:lumMod val="85000"/>
                            <a:lumOff val="15000"/>
                          </a:schemeClr>
                        </a:solidFill>
                        <a:latin typeface="+mn-lt"/>
                        <a:ea typeface="+mn-ea"/>
                        <a:cs typeface="+mn-cs"/>
                      </a:endParaRPr>
                    </a:p>
                  </a:txBody>
                  <a:tcPr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Data Analysis : Demographic Details  </a:t>
            </a:r>
          </a:p>
          <a:p>
            <a:endParaRPr lang="en-IN"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graphicFrame>
        <p:nvGraphicFramePr>
          <p:cNvPr id="7" name="Chart 6"/>
          <p:cNvGraphicFramePr>
            <a:graphicFrameLocks/>
          </p:cNvGraphicFramePr>
          <p:nvPr>
            <p:extLst>
              <p:ext uri="{D42A27DB-BD31-4B8C-83A1-F6EECF244321}">
                <p14:modId xmlns="" xmlns:p14="http://schemas.microsoft.com/office/powerpoint/2010/main" val="107177675"/>
              </p:ext>
            </p:extLst>
          </p:nvPr>
        </p:nvGraphicFramePr>
        <p:xfrm>
          <a:off x="4577172" y="1702452"/>
          <a:ext cx="3996263" cy="2307704"/>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p:cNvPicPr>
            <a:picLocks noChangeAspect="1"/>
          </p:cNvPicPr>
          <p:nvPr/>
        </p:nvPicPr>
        <p:blipFill rotWithShape="1">
          <a:blip r:embed="rId4" cstate="print"/>
          <a:srcRect l="3679" t="6123" r="4343" b="5087"/>
          <a:stretch/>
        </p:blipFill>
        <p:spPr>
          <a:xfrm>
            <a:off x="376408" y="1689287"/>
            <a:ext cx="3744417" cy="2171761"/>
          </a:xfrm>
          <a:prstGeom prst="rect">
            <a:avLst/>
          </a:prstGeom>
        </p:spPr>
      </p:pic>
      <p:sp>
        <p:nvSpPr>
          <p:cNvPr id="4" name="Rectangle 3"/>
          <p:cNvSpPr/>
          <p:nvPr/>
        </p:nvSpPr>
        <p:spPr>
          <a:xfrm>
            <a:off x="447963" y="1588894"/>
            <a:ext cx="1698094" cy="307777"/>
          </a:xfrm>
          <a:prstGeom prst="rect">
            <a:avLst/>
          </a:prstGeom>
        </p:spPr>
        <p:txBody>
          <a:bodyPr wrap="none">
            <a:spAutoFit/>
          </a:bodyPr>
          <a:lstStyle/>
          <a:p>
            <a:r>
              <a:rPr lang="en-US" sz="1400" dirty="0"/>
              <a:t>Sample Size 75 Patients</a:t>
            </a:r>
          </a:p>
        </p:txBody>
      </p:sp>
      <p:pic>
        <p:nvPicPr>
          <p:cNvPr id="11" name="Picture 10"/>
          <p:cNvPicPr>
            <a:picLocks noChangeAspect="1"/>
          </p:cNvPicPr>
          <p:nvPr/>
        </p:nvPicPr>
        <p:blipFill>
          <a:blip r:embed="rId5" cstate="print"/>
          <a:stretch>
            <a:fillRect/>
          </a:stretch>
        </p:blipFill>
        <p:spPr>
          <a:xfrm>
            <a:off x="376408" y="3803228"/>
            <a:ext cx="3115473" cy="2833131"/>
          </a:xfrm>
          <a:prstGeom prst="rect">
            <a:avLst/>
          </a:prstGeom>
        </p:spPr>
      </p:pic>
      <p:pic>
        <p:nvPicPr>
          <p:cNvPr id="13" name="Picture 12"/>
          <p:cNvPicPr>
            <a:picLocks noChangeAspect="1"/>
          </p:cNvPicPr>
          <p:nvPr/>
        </p:nvPicPr>
        <p:blipFill>
          <a:blip r:embed="rId6" cstate="print">
            <a:clrChange>
              <a:clrFrom>
                <a:srgbClr val="FFFFFF"/>
              </a:clrFrom>
              <a:clrTo>
                <a:srgbClr val="FFFFFF">
                  <a:alpha val="0"/>
                </a:srgbClr>
              </a:clrTo>
            </a:clrChange>
          </a:blip>
          <a:stretch>
            <a:fillRect/>
          </a:stretch>
        </p:blipFill>
        <p:spPr>
          <a:xfrm>
            <a:off x="4283968" y="4287249"/>
            <a:ext cx="4209524" cy="223809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Data Analysis : Patient History</a:t>
            </a:r>
          </a:p>
          <a:p>
            <a:endParaRPr lang="en-IN"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pic>
        <p:nvPicPr>
          <p:cNvPr id="4" name="Picture 3"/>
          <p:cNvPicPr>
            <a:picLocks noChangeAspect="1"/>
          </p:cNvPicPr>
          <p:nvPr/>
        </p:nvPicPr>
        <p:blipFill rotWithShape="1">
          <a:blip r:embed="rId3" cstate="print"/>
          <a:srcRect l="891" t="6937" r="20267" b="1392"/>
          <a:stretch/>
        </p:blipFill>
        <p:spPr>
          <a:xfrm>
            <a:off x="4899869" y="1628799"/>
            <a:ext cx="4222917" cy="2848979"/>
          </a:xfrm>
          <a:prstGeom prst="rect">
            <a:avLst/>
          </a:prstGeom>
        </p:spPr>
      </p:pic>
      <p:pic>
        <p:nvPicPr>
          <p:cNvPr id="5" name="Picture 4"/>
          <p:cNvPicPr>
            <a:picLocks noChangeAspect="1"/>
          </p:cNvPicPr>
          <p:nvPr/>
        </p:nvPicPr>
        <p:blipFill rotWithShape="1">
          <a:blip r:embed="rId4" cstate="print"/>
          <a:srcRect l="996" t="6732" r="994" b="1495"/>
          <a:stretch/>
        </p:blipFill>
        <p:spPr>
          <a:xfrm>
            <a:off x="107504" y="1628800"/>
            <a:ext cx="4856384" cy="2632954"/>
          </a:xfrm>
          <a:prstGeom prst="rect">
            <a:avLst/>
          </a:prstGeom>
        </p:spPr>
      </p:pic>
      <p:pic>
        <p:nvPicPr>
          <p:cNvPr id="2" name="Picture 1"/>
          <p:cNvPicPr>
            <a:picLocks noChangeAspect="1"/>
          </p:cNvPicPr>
          <p:nvPr/>
        </p:nvPicPr>
        <p:blipFill>
          <a:blip r:embed="rId5" cstate="print"/>
          <a:stretch>
            <a:fillRect/>
          </a:stretch>
        </p:blipFill>
        <p:spPr>
          <a:xfrm>
            <a:off x="6394793" y="4915300"/>
            <a:ext cx="2713711" cy="1682052"/>
          </a:xfrm>
          <a:prstGeom prst="rect">
            <a:avLst/>
          </a:prstGeom>
        </p:spPr>
      </p:pic>
      <p:pic>
        <p:nvPicPr>
          <p:cNvPr id="11" name="Picture 10"/>
          <p:cNvPicPr>
            <a:picLocks noChangeAspect="1"/>
          </p:cNvPicPr>
          <p:nvPr/>
        </p:nvPicPr>
        <p:blipFill>
          <a:blip r:embed="rId6" cstate="print"/>
          <a:stretch>
            <a:fillRect/>
          </a:stretch>
        </p:blipFill>
        <p:spPr>
          <a:xfrm>
            <a:off x="3274214" y="4941168"/>
            <a:ext cx="3025978" cy="1668530"/>
          </a:xfrm>
          <a:prstGeom prst="rect">
            <a:avLst/>
          </a:prstGeom>
        </p:spPr>
      </p:pic>
      <p:pic>
        <p:nvPicPr>
          <p:cNvPr id="12" name="Picture 11"/>
          <p:cNvPicPr>
            <a:picLocks noChangeAspect="1"/>
          </p:cNvPicPr>
          <p:nvPr/>
        </p:nvPicPr>
        <p:blipFill>
          <a:blip r:embed="rId7" cstate="print"/>
          <a:stretch>
            <a:fillRect/>
          </a:stretch>
        </p:blipFill>
        <p:spPr>
          <a:xfrm>
            <a:off x="264017" y="4941168"/>
            <a:ext cx="3011839" cy="166853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Data Analysis:  Post Evaluation results</a:t>
            </a:r>
          </a:p>
          <a:p>
            <a:endParaRPr lang="en-IN"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pic>
        <p:nvPicPr>
          <p:cNvPr id="5" name="Picture 4"/>
          <p:cNvPicPr>
            <a:picLocks noChangeAspect="1"/>
          </p:cNvPicPr>
          <p:nvPr/>
        </p:nvPicPr>
        <p:blipFill>
          <a:blip r:embed="rId3" cstate="print">
            <a:clrChange>
              <a:clrFrom>
                <a:srgbClr val="FFFFFF"/>
              </a:clrFrom>
              <a:clrTo>
                <a:srgbClr val="FFFFFF">
                  <a:alpha val="0"/>
                </a:srgbClr>
              </a:clrTo>
            </a:clrChange>
          </a:blip>
          <a:stretch>
            <a:fillRect/>
          </a:stretch>
        </p:blipFill>
        <p:spPr>
          <a:xfrm>
            <a:off x="467544" y="1556792"/>
            <a:ext cx="8314286" cy="442857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Data finding : Age wise Observations</a:t>
            </a:r>
          </a:p>
          <a:p>
            <a:endParaRPr lang="en-IN"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pic>
        <p:nvPicPr>
          <p:cNvPr id="2" name="Picture 1"/>
          <p:cNvPicPr>
            <a:picLocks noChangeAspect="1"/>
          </p:cNvPicPr>
          <p:nvPr/>
        </p:nvPicPr>
        <p:blipFill rotWithShape="1">
          <a:blip r:embed="rId3" cstate="print"/>
          <a:srcRect l="16545" t="14305" r="12531" b="2947"/>
          <a:stretch/>
        </p:blipFill>
        <p:spPr>
          <a:xfrm>
            <a:off x="323528" y="1484784"/>
            <a:ext cx="2592288" cy="2494465"/>
          </a:xfrm>
          <a:prstGeom prst="rect">
            <a:avLst/>
          </a:prstGeom>
        </p:spPr>
      </p:pic>
      <p:pic>
        <p:nvPicPr>
          <p:cNvPr id="4" name="Picture 3"/>
          <p:cNvPicPr>
            <a:picLocks noChangeAspect="1"/>
          </p:cNvPicPr>
          <p:nvPr/>
        </p:nvPicPr>
        <p:blipFill rotWithShape="1">
          <a:blip r:embed="rId4" cstate="print"/>
          <a:srcRect l="15222" t="12684" r="13883" b="6194"/>
          <a:stretch/>
        </p:blipFill>
        <p:spPr>
          <a:xfrm>
            <a:off x="5117232" y="1412776"/>
            <a:ext cx="2839144" cy="2678437"/>
          </a:xfrm>
          <a:prstGeom prst="rect">
            <a:avLst/>
          </a:prstGeom>
        </p:spPr>
      </p:pic>
      <p:pic>
        <p:nvPicPr>
          <p:cNvPr id="6" name="Picture 5"/>
          <p:cNvPicPr>
            <a:picLocks noChangeAspect="1"/>
          </p:cNvPicPr>
          <p:nvPr/>
        </p:nvPicPr>
        <p:blipFill rotWithShape="1">
          <a:blip r:embed="rId5" cstate="print"/>
          <a:srcRect l="1846" t="15931" r="19235" b="1326"/>
          <a:stretch/>
        </p:blipFill>
        <p:spPr>
          <a:xfrm>
            <a:off x="176293" y="4097329"/>
            <a:ext cx="3053933" cy="2639840"/>
          </a:xfrm>
          <a:prstGeom prst="rect">
            <a:avLst/>
          </a:prstGeom>
        </p:spPr>
      </p:pic>
      <p:pic>
        <p:nvPicPr>
          <p:cNvPr id="7" name="Picture 6"/>
          <p:cNvPicPr>
            <a:picLocks noChangeAspect="1"/>
          </p:cNvPicPr>
          <p:nvPr/>
        </p:nvPicPr>
        <p:blipFill rotWithShape="1">
          <a:blip r:embed="rId6" cstate="print"/>
          <a:srcRect l="15207" t="15929" r="15207" b="7815"/>
          <a:stretch/>
        </p:blipFill>
        <p:spPr>
          <a:xfrm>
            <a:off x="5436096" y="4149080"/>
            <a:ext cx="2731132" cy="2468524"/>
          </a:xfrm>
          <a:prstGeom prst="rect">
            <a:avLst/>
          </a:prstGeom>
        </p:spPr>
      </p:pic>
      <p:graphicFrame>
        <p:nvGraphicFramePr>
          <p:cNvPr id="9" name="Diagram 8"/>
          <p:cNvGraphicFramePr/>
          <p:nvPr>
            <p:extLst>
              <p:ext uri="{D42A27DB-BD31-4B8C-83A1-F6EECF244321}">
                <p14:modId xmlns="" xmlns:p14="http://schemas.microsoft.com/office/powerpoint/2010/main" val="3854842070"/>
              </p:ext>
            </p:extLst>
          </p:nvPr>
        </p:nvGraphicFramePr>
        <p:xfrm>
          <a:off x="3230226" y="2276054"/>
          <a:ext cx="1967880" cy="9518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p:cNvGraphicFramePr/>
          <p:nvPr>
            <p:extLst>
              <p:ext uri="{D42A27DB-BD31-4B8C-83A1-F6EECF244321}">
                <p14:modId xmlns="" xmlns:p14="http://schemas.microsoft.com/office/powerpoint/2010/main" val="3049206935"/>
              </p:ext>
            </p:extLst>
          </p:nvPr>
        </p:nvGraphicFramePr>
        <p:xfrm>
          <a:off x="3181253" y="4941168"/>
          <a:ext cx="2347628" cy="79531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Rectangle 10"/>
          <p:cNvSpPr/>
          <p:nvPr/>
        </p:nvSpPr>
        <p:spPr>
          <a:xfrm>
            <a:off x="3637071" y="1772816"/>
            <a:ext cx="1195712" cy="369332"/>
          </a:xfrm>
          <a:prstGeom prst="rect">
            <a:avLst/>
          </a:prstGeom>
        </p:spPr>
        <p:txBody>
          <a:bodyPr wrap="none">
            <a:spAutoFit/>
          </a:bodyPr>
          <a:lstStyle/>
          <a:p>
            <a:r>
              <a:rPr lang="en-US" dirty="0"/>
              <a:t>Age Bracket</a:t>
            </a:r>
          </a:p>
        </p:txBody>
      </p:sp>
      <p:sp>
        <p:nvSpPr>
          <p:cNvPr id="12" name="Rectangle 11"/>
          <p:cNvSpPr/>
          <p:nvPr/>
        </p:nvSpPr>
        <p:spPr>
          <a:xfrm>
            <a:off x="3642360" y="4509120"/>
            <a:ext cx="1195712" cy="369332"/>
          </a:xfrm>
          <a:prstGeom prst="rect">
            <a:avLst/>
          </a:prstGeom>
        </p:spPr>
        <p:txBody>
          <a:bodyPr wrap="none">
            <a:spAutoFit/>
          </a:bodyPr>
          <a:lstStyle/>
          <a:p>
            <a:r>
              <a:rPr lang="en-US" dirty="0"/>
              <a:t>Age Bracket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I</a:t>
            </a:r>
            <a:endParaRPr lang="en-IN" dirty="0"/>
          </a:p>
        </p:txBody>
      </p:sp>
      <p:sp>
        <p:nvSpPr>
          <p:cNvPr id="6" name="Rectangle 5"/>
          <p:cNvSpPr/>
          <p:nvPr/>
        </p:nvSpPr>
        <p:spPr>
          <a:xfrm>
            <a:off x="323528" y="1628800"/>
            <a:ext cx="7992888" cy="4524315"/>
          </a:xfrm>
          <a:prstGeom prst="rect">
            <a:avLst/>
          </a:prstGeom>
        </p:spPr>
        <p:txBody>
          <a:bodyPr wrap="square">
            <a:spAutoFit/>
          </a:bodyPr>
          <a:lstStyle/>
          <a:p>
            <a:pPr>
              <a:buFont typeface="Wingdings" pitchFamily="2" charset="2"/>
              <a:buChar char="Ø"/>
            </a:pPr>
            <a:r>
              <a:rPr lang="en-US" sz="2400" dirty="0" smtClean="0">
                <a:latin typeface="Times New Roman" pitchFamily="18" charset="0"/>
                <a:cs typeface="Times New Roman" pitchFamily="18" charset="0"/>
              </a:rPr>
              <a:t>Internship report-</a:t>
            </a:r>
          </a:p>
          <a:p>
            <a:pPr lvl="1">
              <a:buFont typeface="Wingdings" pitchFamily="2" charset="2"/>
              <a:buChar char="Ø"/>
            </a:pPr>
            <a:r>
              <a:rPr lang="en-US" sz="2400" dirty="0" smtClean="0">
                <a:latin typeface="Times New Roman" pitchFamily="18" charset="0"/>
                <a:cs typeface="Times New Roman" pitchFamily="18" charset="0"/>
              </a:rPr>
              <a:t>Organization profile</a:t>
            </a:r>
          </a:p>
          <a:p>
            <a:pPr lvl="1">
              <a:buFont typeface="Wingdings" pitchFamily="2" charset="2"/>
              <a:buChar char="Ø"/>
            </a:pPr>
            <a:r>
              <a:rPr lang="en-US" sz="2400" dirty="0" smtClean="0">
                <a:latin typeface="Times New Roman" pitchFamily="18" charset="0"/>
                <a:cs typeface="Times New Roman" pitchFamily="18" charset="0"/>
              </a:rPr>
              <a:t>Work at </a:t>
            </a:r>
            <a:r>
              <a:rPr lang="en-US" sz="2400" dirty="0" err="1" smtClean="0">
                <a:latin typeface="Times New Roman" pitchFamily="18" charset="0"/>
                <a:cs typeface="Times New Roman" pitchFamily="18" charset="0"/>
              </a:rPr>
              <a:t>Medanta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Mediclinic</a:t>
            </a:r>
            <a:endParaRPr lang="en-US" sz="2400" dirty="0" smtClean="0">
              <a:latin typeface="Times New Roman" pitchFamily="18" charset="0"/>
              <a:cs typeface="Times New Roman" pitchFamily="18" charset="0"/>
            </a:endParaRPr>
          </a:p>
          <a:p>
            <a:pPr lvl="1">
              <a:buFont typeface="Wingdings" pitchFamily="2" charset="2"/>
              <a:buChar char="Ø"/>
            </a:pPr>
            <a:r>
              <a:rPr lang="en-US" sz="2400" dirty="0" smtClean="0">
                <a:latin typeface="Times New Roman" pitchFamily="18" charset="0"/>
                <a:cs typeface="Times New Roman" pitchFamily="18" charset="0"/>
              </a:rPr>
              <a:t>Key learning</a:t>
            </a:r>
          </a:p>
          <a:p>
            <a:pPr lvl="1">
              <a:buFont typeface="Wingdings" pitchFamily="2" charset="2"/>
              <a:buChar char="Ø"/>
            </a:pPr>
            <a:r>
              <a:rPr lang="en-US" sz="2400" dirty="0" smtClean="0">
                <a:latin typeface="Times New Roman" pitchFamily="18" charset="0"/>
                <a:cs typeface="Times New Roman" pitchFamily="18" charset="0"/>
              </a:rPr>
              <a:t>Project plan</a:t>
            </a:r>
          </a:p>
          <a:p>
            <a:pPr lvl="1">
              <a:buFont typeface="Wingdings" pitchFamily="2" charset="2"/>
              <a:buChar char="Ø"/>
            </a:pPr>
            <a:endParaRPr lang="en-US" sz="2400" dirty="0" smtClean="0">
              <a:latin typeface="Times New Roman" pitchFamily="18" charset="0"/>
              <a:cs typeface="Times New Roman" pitchFamily="18" charset="0"/>
            </a:endParaRPr>
          </a:p>
          <a:p>
            <a:pPr>
              <a:buFont typeface="Wingdings" pitchFamily="2" charset="2"/>
              <a:buChar char="Ø"/>
            </a:pPr>
            <a:r>
              <a:rPr lang="en-US" sz="2400" dirty="0" smtClean="0">
                <a:latin typeface="Times New Roman" pitchFamily="18" charset="0"/>
                <a:cs typeface="Times New Roman" pitchFamily="18" charset="0"/>
              </a:rPr>
              <a:t>Dissertation project-</a:t>
            </a:r>
          </a:p>
          <a:p>
            <a:pPr lvl="1">
              <a:buFont typeface="Wingdings" pitchFamily="2" charset="2"/>
              <a:buChar char="Ø"/>
            </a:pPr>
            <a:r>
              <a:rPr lang="en-US" sz="2400" dirty="0" smtClean="0">
                <a:latin typeface="Times New Roman" pitchFamily="18" charset="0"/>
                <a:cs typeface="Times New Roman" pitchFamily="18" charset="0"/>
              </a:rPr>
              <a:t>Title and problem statement</a:t>
            </a:r>
          </a:p>
          <a:p>
            <a:pPr lvl="1">
              <a:buFont typeface="Wingdings" pitchFamily="2" charset="2"/>
              <a:buChar char="Ø"/>
            </a:pPr>
            <a:r>
              <a:rPr lang="en-US" sz="2400" dirty="0" smtClean="0">
                <a:latin typeface="Times New Roman" pitchFamily="18" charset="0"/>
                <a:cs typeface="Times New Roman" pitchFamily="18" charset="0"/>
              </a:rPr>
              <a:t>Objective &amp; Methodology</a:t>
            </a:r>
          </a:p>
          <a:p>
            <a:pPr lvl="1">
              <a:buFont typeface="Wingdings" pitchFamily="2" charset="2"/>
              <a:buChar char="Ø"/>
            </a:pPr>
            <a:r>
              <a:rPr lang="en-US" sz="2400" dirty="0" smtClean="0">
                <a:latin typeface="Times New Roman" pitchFamily="18" charset="0"/>
                <a:cs typeface="Times New Roman" pitchFamily="18" charset="0"/>
              </a:rPr>
              <a:t>Result</a:t>
            </a:r>
          </a:p>
          <a:p>
            <a:pPr lvl="1">
              <a:buFont typeface="Wingdings" pitchFamily="2" charset="2"/>
              <a:buChar char="Ø"/>
            </a:pPr>
            <a:r>
              <a:rPr lang="en-US" sz="2400" dirty="0" smtClean="0">
                <a:latin typeface="Times New Roman" pitchFamily="18" charset="0"/>
                <a:cs typeface="Times New Roman" pitchFamily="18" charset="0"/>
              </a:rPr>
              <a:t>Summary &amp; Recommendations</a:t>
            </a:r>
          </a:p>
          <a:p>
            <a:pPr lvl="1">
              <a:buFont typeface="Wingdings" pitchFamily="2" charset="2"/>
              <a:buChar char="Ø"/>
            </a:pPr>
            <a:endParaRPr lang="en-US" sz="2400" dirty="0" smtClean="0">
              <a:latin typeface="Times New Roman" pitchFamily="18" charset="0"/>
              <a:cs typeface="Times New Roman" pitchFamily="18" charset="0"/>
            </a:endParaRPr>
          </a:p>
        </p:txBody>
      </p:sp>
      <p:sp>
        <p:nvSpPr>
          <p:cNvPr id="7"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Agenda</a:t>
            </a:r>
            <a:endParaRPr lang="en-IN"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9"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539552" y="188640"/>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dirty="0" smtClean="0"/>
              <a:t> </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Discussion of the study findings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5" name="Rectangle 4"/>
          <p:cNvSpPr/>
          <p:nvPr/>
        </p:nvSpPr>
        <p:spPr>
          <a:xfrm>
            <a:off x="323528" y="1225689"/>
            <a:ext cx="8820472" cy="5355312"/>
          </a:xfrm>
          <a:prstGeom prst="rect">
            <a:avLst/>
          </a:prstGeom>
        </p:spPr>
        <p:txBody>
          <a:bodyPr wrap="square">
            <a:spAutoFit/>
          </a:bodyPr>
          <a:lstStyle/>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In this study , total sample of employee is 75 ,among that 35% (n= 26)are female and 65% (n=49)male. There are 5 age group in study , maximum age group employee are between31-40  year is around 46% (n=34) . There are many big corporate company in cyber-city among them 65%  employee are coming  health check-up from  KPMG, UHCI &amp; RITES.</a:t>
            </a:r>
          </a:p>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There are 56% employee has medical past history among them maximum has cardiac system and nervous system(table 8). As comparing day to day  habit of employee , maximum 75% employee are alcohol user among age group 20-25 and 36-40(table 9.) , 55% smoking among 20-25 age group , minimum percentage of regular exercise are 20-25  age group.</a:t>
            </a:r>
          </a:p>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After health check-up assessment result, among 75 employee major 4 results has maximum like 51% employee has Vitamin D deficiency, 34%  has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dyslipedimia</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 32% has  overweight, 32%  has fatty liver. According to many review of literature, these above 4 are major risk factor for lifestyle diseases especially cardiac problem.</a:t>
            </a:r>
          </a:p>
          <a:p>
            <a:pPr>
              <a:buFont typeface="Arial" pitchFamily="34" charset="0"/>
              <a:buChar char="•"/>
            </a:pP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As per age group wise study finding, between age group 26-30 has 41%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Vit</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D deficiency ,19%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dyslipedemia</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,16%  overweight    , between age group 31-35 has 20%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Vit</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D deficiency ,24%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dyslipedemia</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 22% fatty liver ,17%  overweight  , between age group 36-40 has 26%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Vit</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D deficiency ,21%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dyslipedemia</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,11%  overweight, hypertension, kidney problem.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Summary &amp; Conclusion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4" name="Rectangle 3"/>
          <p:cNvSpPr/>
          <p:nvPr/>
        </p:nvSpPr>
        <p:spPr>
          <a:xfrm>
            <a:off x="251520" y="1772816"/>
            <a:ext cx="8424936" cy="2862322"/>
          </a:xfrm>
          <a:prstGeom prst="rect">
            <a:avLst/>
          </a:prstGeom>
        </p:spPr>
        <p:txBody>
          <a:bodyPr wrap="square">
            <a:spAutoFit/>
          </a:bodyPr>
          <a:lstStyle/>
          <a:p>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The cardiovascular mortality and hospitalisation will be largely concentrated in the prime working age group and the cost of hospitalisation is expected to increase substantially in coming years. This calls for mobilising resources, increasing access to health insurance and devising strategies for the prevention, control and treatment of cardiovascular diseases in India.</a:t>
            </a:r>
          </a:p>
          <a:p>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In corporate employee results  , especially  75% age group below 40 suffering from life style diseases which indicate very unhealthy life style habits and workload. For them health awareness and promotion strategies should implement. To increase life expectancy of people and productivity of corporate organization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Recommendation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graphicFrame>
        <p:nvGraphicFramePr>
          <p:cNvPr id="5" name="Diagram 4"/>
          <p:cNvGraphicFramePr/>
          <p:nvPr>
            <p:extLst>
              <p:ext uri="{D42A27DB-BD31-4B8C-83A1-F6EECF244321}">
                <p14:modId xmlns="" xmlns:p14="http://schemas.microsoft.com/office/powerpoint/2010/main" val="3352364446"/>
              </p:ext>
            </p:extLst>
          </p:nvPr>
        </p:nvGraphicFramePr>
        <p:xfrm>
          <a:off x="477126" y="1628800"/>
          <a:ext cx="7704856"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dirty="0" smtClean="0"/>
              <a:t> </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Recommendations </a:t>
            </a:r>
            <a:endParaRPr lang="en-IN"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pic>
        <p:nvPicPr>
          <p:cNvPr id="1026" name="Picture 2" descr="C:\Users\Madhavis\Desktop\DESERTATION\dessertatio logo\images (1).jpg"/>
          <p:cNvPicPr>
            <a:picLocks noChangeAspect="1" noChangeArrowheads="1"/>
          </p:cNvPicPr>
          <p:nvPr/>
        </p:nvPicPr>
        <p:blipFill>
          <a:blip r:embed="rId3" cstate="print"/>
          <a:srcRect/>
          <a:stretch>
            <a:fillRect/>
          </a:stretch>
        </p:blipFill>
        <p:spPr bwMode="auto">
          <a:xfrm>
            <a:off x="827584" y="4509120"/>
            <a:ext cx="2184151" cy="1800225"/>
          </a:xfrm>
          <a:prstGeom prst="rect">
            <a:avLst/>
          </a:prstGeom>
          <a:noFill/>
        </p:spPr>
      </p:pic>
      <p:pic>
        <p:nvPicPr>
          <p:cNvPr id="1027" name="Picture 3" descr="C:\Users\Madhavis\Desktop\DESERTATION\dessertatio logo\download (1).jpg"/>
          <p:cNvPicPr>
            <a:picLocks noChangeAspect="1" noChangeArrowheads="1"/>
          </p:cNvPicPr>
          <p:nvPr/>
        </p:nvPicPr>
        <p:blipFill>
          <a:blip r:embed="rId4" cstate="print"/>
          <a:srcRect/>
          <a:stretch>
            <a:fillRect/>
          </a:stretch>
        </p:blipFill>
        <p:spPr bwMode="auto">
          <a:xfrm>
            <a:off x="5436096" y="3501008"/>
            <a:ext cx="2592288" cy="2376264"/>
          </a:xfrm>
          <a:prstGeom prst="rect">
            <a:avLst/>
          </a:prstGeom>
          <a:noFill/>
        </p:spPr>
      </p:pic>
      <p:pic>
        <p:nvPicPr>
          <p:cNvPr id="1028" name="Picture 4" descr="C:\Users\Madhavis\Desktop\DESERTATION\dessertatio logo\health_wellness1.jpg"/>
          <p:cNvPicPr>
            <a:picLocks noChangeAspect="1" noChangeArrowheads="1"/>
          </p:cNvPicPr>
          <p:nvPr/>
        </p:nvPicPr>
        <p:blipFill>
          <a:blip r:embed="rId5" cstate="print"/>
          <a:srcRect/>
          <a:stretch>
            <a:fillRect/>
          </a:stretch>
        </p:blipFill>
        <p:spPr bwMode="auto">
          <a:xfrm>
            <a:off x="1043608" y="1628800"/>
            <a:ext cx="4762500" cy="226695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buNone/>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References </a:t>
            </a:r>
            <a:endParaRPr lang="en-IN"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
        <p:nvSpPr>
          <p:cNvPr id="4" name="Rectangle 3"/>
          <p:cNvSpPr/>
          <p:nvPr/>
        </p:nvSpPr>
        <p:spPr>
          <a:xfrm>
            <a:off x="251520" y="1628800"/>
            <a:ext cx="8208912" cy="4247317"/>
          </a:xfrm>
          <a:prstGeom prst="rect">
            <a:avLst/>
          </a:prstGeom>
        </p:spPr>
        <p:txBody>
          <a:bodyPr wrap="square">
            <a:spAutoFit/>
          </a:bodyPr>
          <a:lstStyle/>
          <a:p>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1.World Health Organization (WHO). Sedentary lifestyle: a global public health problem. Available from URL: http://ww.who.int/hpr/physactiv/sedentary.lifestyle1.shtml </a:t>
            </a:r>
          </a:p>
          <a:p>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2. Workplace Wellness Programs Can Generate Savings By Katherine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Baicker</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David Cutler, and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Zirui</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Song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doi</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10.1377/hlthaff.2009.0626HEALTH AFFAIRS 29, NO. 2 (2010)</a:t>
            </a:r>
          </a:p>
          <a:p>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3.Preventive Health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ProgrammeUnderstanding</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Preventive Health Check market dynamics,  competition benchmarking and recommendations for product and process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improvement.by</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ASHISH KUMAR GUPTA PGDM 2009-11in 2009 – 09DM028 Birla Institute of Management Technology</a:t>
            </a:r>
          </a:p>
          <a:p>
            <a:endPar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4.Akhil Kant Singh,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Ankit</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Maheshwari</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Nidhi</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Sharma,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Anand</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K. Lifestyle associated risk factors in adolescents, Indian Journal of </a:t>
            </a:r>
            <a:r>
              <a:rPr lang="en-IN" dirty="0" err="1"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Pediatrics</a:t>
            </a:r>
            <a:r>
              <a:rPr lang="en-IN" dirty="0" smtClean="0">
                <a:solidFill>
                  <a:srgbClr val="000000"/>
                </a:solidFill>
                <a:latin typeface="Cambria" panose="02040503050406030204" pitchFamily="18" charset="0"/>
                <a:ea typeface="Calibri" panose="020F0502020204030204" pitchFamily="34" charset="0"/>
                <a:cs typeface="Times New Roman" panose="02020603050405020304" pitchFamily="18" charset="0"/>
              </a:rPr>
              <a:t>, 2006, 73, 901.</a:t>
            </a:r>
            <a:endParaRPr lang="en-IN"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sz="quarter" idx="1"/>
          </p:nvPr>
        </p:nvSpPr>
        <p:spPr>
          <a:xfrm>
            <a:off x="467544" y="476672"/>
            <a:ext cx="8219256" cy="936104"/>
          </a:xfrm>
        </p:spPr>
        <p:style>
          <a:lnRef idx="2">
            <a:schemeClr val="dk1"/>
          </a:lnRef>
          <a:fillRef idx="1002">
            <a:schemeClr val="lt2"/>
          </a:fillRef>
          <a:effectRef idx="0">
            <a:schemeClr val="dk1"/>
          </a:effectRef>
          <a:fontRef idx="minor">
            <a:schemeClr val="dk1"/>
          </a:fontRef>
        </p:style>
        <p:txBody>
          <a:bodyPr>
            <a:normAutofit/>
          </a:bodyPr>
          <a:lstStyle/>
          <a:p>
            <a:pPr algn="ctr">
              <a:buNone/>
            </a:pPr>
            <a:r>
              <a:rPr lang="en-US" sz="3600" i="1" dirty="0" smtClean="0">
                <a:solidFill>
                  <a:srgbClr val="002060"/>
                </a:solidFill>
                <a:latin typeface="Arial Black" pitchFamily="34" charset="0"/>
                <a:sym typeface="Calibri" pitchFamily="34" charset="0"/>
              </a:rPr>
              <a:t> </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sym typeface="Calibri" pitchFamily="34" charset="0"/>
              </a:rPr>
              <a:t>Thank You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pic>
        <p:nvPicPr>
          <p:cNvPr id="2050" name="Picture 2" descr="C:\Users\Madhavis\Desktop\DESERTATION\dessertatio logo\images (3).jpg"/>
          <p:cNvPicPr>
            <a:picLocks noChangeAspect="1" noChangeArrowheads="1"/>
          </p:cNvPicPr>
          <p:nvPr/>
        </p:nvPicPr>
        <p:blipFill>
          <a:blip r:embed="rId3" cstate="print"/>
          <a:srcRect/>
          <a:stretch>
            <a:fillRect/>
          </a:stretch>
        </p:blipFill>
        <p:spPr bwMode="auto">
          <a:xfrm>
            <a:off x="1043609" y="1484784"/>
            <a:ext cx="6696744" cy="518457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2132856"/>
            <a:ext cx="8496944" cy="1440160"/>
          </a:xfrm>
          <a:effectLst>
            <a:reflection blurRad="6350" stA="52000" endA="300" endPos="35000" dir="5400000" sy="-100000" algn="bl" rotWithShape="0"/>
          </a:effectLst>
        </p:spPr>
        <p:style>
          <a:lnRef idx="0">
            <a:scrgbClr r="0" g="0" b="0"/>
          </a:lnRef>
          <a:fillRef idx="1002">
            <a:schemeClr val="lt1"/>
          </a:fillRef>
          <a:effectRef idx="0">
            <a:scrgbClr r="0" g="0" b="0"/>
          </a:effectRef>
          <a:fontRef idx="major"/>
        </p:style>
        <p:txBody>
          <a:bodyPr/>
          <a:lstStyle/>
          <a:p>
            <a:pPr algn="ctr">
              <a:buNone/>
            </a:pPr>
            <a:r>
              <a:rPr lang="en-US" sz="80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Internship Report</a:t>
            </a:r>
          </a:p>
          <a:p>
            <a:endParaRPr lang="en-IN" dirty="0"/>
          </a:p>
        </p:txBody>
      </p:sp>
      <p:pic>
        <p:nvPicPr>
          <p:cNvPr id="4"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Content Placeholder 6"/>
          <p:cNvSpPr txBox="1">
            <a:spLocks/>
          </p:cNvSpPr>
          <p:nvPr/>
        </p:nvSpPr>
        <p:spPr>
          <a:xfrm>
            <a:off x="467544" y="476672"/>
            <a:ext cx="8219256" cy="936104"/>
          </a:xfrm>
          <a:prstGeom prst="rect">
            <a:avLst/>
          </a:prstGeom>
        </p:spPr>
        <p:style>
          <a:lnRef idx="2">
            <a:schemeClr val="dk1"/>
          </a:lnRef>
          <a:fillRef idx="1002">
            <a:schemeClr val="lt2"/>
          </a:fillRef>
          <a:effectRef idx="0">
            <a:schemeClr val="dk1"/>
          </a:effectRef>
          <a:fontRef idx="minor">
            <a:schemeClr val="dk1"/>
          </a:fontRef>
        </p:style>
        <p:txBody>
          <a:bodyPr vert="horz">
            <a:normAutofit fontScale="92500"/>
          </a:bodyPr>
          <a:lstStyle/>
          <a:p>
            <a:pPr marL="274320" lvl="1" indent="-274320">
              <a:spcBef>
                <a:spcPts val="580"/>
              </a:spcBef>
              <a:buClr>
                <a:schemeClr val="accent1"/>
              </a:buClr>
              <a:buSzPct val="85000"/>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Organization profile,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Medanta</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Mediclinic</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endParaRPr kumimoji="0" lang="en-IN" sz="3600" b="1" i="0" u="none" strike="noStrike" kern="120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Times New Roman" pitchFamily="18" charset="0"/>
              <a:cs typeface="Times New Roman" pitchFamily="18" charset="0"/>
            </a:endParaRPr>
          </a:p>
        </p:txBody>
      </p:sp>
      <p:sp>
        <p:nvSpPr>
          <p:cNvPr id="2" name="Rectangle 1"/>
          <p:cNvSpPr/>
          <p:nvPr/>
        </p:nvSpPr>
        <p:spPr>
          <a:xfrm>
            <a:off x="435424" y="1556792"/>
            <a:ext cx="8385048" cy="5478423"/>
          </a:xfrm>
          <a:prstGeom prst="rect">
            <a:avLst/>
          </a:prstGeom>
        </p:spPr>
        <p:txBody>
          <a:bodyPr wrap="square">
            <a:spAutoFit/>
          </a:bodyPr>
          <a:lstStyle/>
          <a:p>
            <a:r>
              <a:rPr lang="en-US" sz="1400" dirty="0" err="1">
                <a:latin typeface="Arial" panose="020B0604020202020204" pitchFamily="34" charset="0"/>
                <a:ea typeface="Calibri" panose="020F0502020204030204" pitchFamily="34" charset="0"/>
                <a:cs typeface="Arial" panose="020B0604020202020204" pitchFamily="34" charset="0"/>
              </a:rPr>
              <a:t>Medanta</a:t>
            </a:r>
            <a:r>
              <a:rPr lang="en-US" sz="1400" dirty="0">
                <a:latin typeface="Arial" panose="020B0604020202020204" pitchFamily="34" charset="0"/>
                <a:ea typeface="Calibri" panose="020F0502020204030204" pitchFamily="34" charset="0"/>
                <a:cs typeface="Arial" panose="020B0604020202020204" pitchFamily="34" charset="0"/>
              </a:rPr>
              <a:t> – The </a:t>
            </a:r>
            <a:r>
              <a:rPr lang="en-US" sz="1400" dirty="0" err="1">
                <a:latin typeface="Arial" panose="020B0604020202020204" pitchFamily="34" charset="0"/>
                <a:ea typeface="Calibri" panose="020F0502020204030204" pitchFamily="34" charset="0"/>
                <a:cs typeface="Arial" panose="020B0604020202020204" pitchFamily="34" charset="0"/>
              </a:rPr>
              <a:t>Medicity</a:t>
            </a:r>
            <a:r>
              <a:rPr lang="en-US" sz="1400" dirty="0">
                <a:latin typeface="Arial" panose="020B0604020202020204" pitchFamily="34" charset="0"/>
                <a:ea typeface="Calibri" panose="020F0502020204030204" pitchFamily="34" charset="0"/>
                <a:cs typeface="Arial" panose="020B0604020202020204" pitchFamily="34" charset="0"/>
              </a:rPr>
              <a:t> is one of India's largest multi-super specialty institutes located in Gurgaon, </a:t>
            </a:r>
            <a:r>
              <a:rPr lang="en-US" sz="1400" dirty="0">
                <a:latin typeface="Arial" panose="020B0604020202020204" pitchFamily="34" charset="0"/>
                <a:cs typeface="Arial" panose="020B0604020202020204" pitchFamily="34" charset="0"/>
              </a:rPr>
              <a:t>f</a:t>
            </a:r>
            <a:r>
              <a:rPr lang="en-US" sz="1400" dirty="0" smtClean="0">
                <a:latin typeface="Arial" panose="020B0604020202020204" pitchFamily="34" charset="0"/>
                <a:cs typeface="Arial" panose="020B0604020202020204" pitchFamily="34" charset="0"/>
              </a:rPr>
              <a:t>ounded </a:t>
            </a:r>
            <a:r>
              <a:rPr lang="en-US" sz="1400" dirty="0">
                <a:latin typeface="Arial" panose="020B0604020202020204" pitchFamily="34" charset="0"/>
                <a:cs typeface="Arial" panose="020B0604020202020204" pitchFamily="34" charset="0"/>
              </a:rPr>
              <a:t>by eminent cardiac surgeon, Dr. Naresh </a:t>
            </a:r>
            <a:r>
              <a:rPr lang="en-US" sz="1400" dirty="0" err="1" smtClean="0">
                <a:latin typeface="Arial" panose="020B0604020202020204" pitchFamily="34" charset="0"/>
                <a:cs typeface="Arial" panose="020B0604020202020204" pitchFamily="34" charset="0"/>
              </a:rPr>
              <a:t>Trehan.Spread</a:t>
            </a: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across 43 acres, the institute includes a research center, medical and nursing school. It has 1250 beds and over 350 critical care beds with 45 operation theatres catering to over 20 </a:t>
            </a:r>
            <a:r>
              <a:rPr lang="en-US" sz="1400" dirty="0" smtClean="0">
                <a:latin typeface="Arial" panose="020B0604020202020204" pitchFamily="34" charset="0"/>
                <a:cs typeface="Arial" panose="020B0604020202020204" pitchFamily="34" charset="0"/>
              </a:rPr>
              <a:t>specialties</a:t>
            </a:r>
          </a:p>
          <a:p>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Vision &amp; </a:t>
            </a:r>
            <a:r>
              <a:rPr lang="en-US" sz="1400" b="1" dirty="0" smtClean="0">
                <a:latin typeface="Arial" panose="020B0604020202020204" pitchFamily="34" charset="0"/>
                <a:cs typeface="Arial" panose="020B0604020202020204" pitchFamily="34" charset="0"/>
              </a:rPr>
              <a:t>Values</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 Institute is governed under the guiding principles of providing affordable medical services to patients with care, compassion &amp; commitment</a:t>
            </a:r>
            <a:r>
              <a:rPr lang="en-US" sz="1400" dirty="0" smtClean="0">
                <a:latin typeface="Arial" panose="020B0604020202020204" pitchFamily="34" charset="0"/>
                <a:cs typeface="Arial" panose="020B0604020202020204" pitchFamily="34" charset="0"/>
              </a:rPr>
              <a:t>.</a:t>
            </a:r>
          </a:p>
          <a:p>
            <a:endParaRPr lang="en-US" sz="1400"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Mission</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"Our mission is to deliver world class health care by creating institutes of excellence in integrated medical care, teaching and research. We aspire to create an ethical &amp; safe environment to treat all with respect and dignity."</a:t>
            </a:r>
          </a:p>
          <a:p>
            <a:endParaRPr lang="en-US" sz="1400" dirty="0" smtClean="0">
              <a:latin typeface="Arial" panose="020B0604020202020204" pitchFamily="34" charset="0"/>
              <a:cs typeface="Arial" panose="020B0604020202020204" pitchFamily="34" charset="0"/>
            </a:endParaRPr>
          </a:p>
          <a:p>
            <a:r>
              <a:rPr lang="en-US" sz="1400" b="1" u="sng" dirty="0" err="1">
                <a:latin typeface="Arial" panose="020B0604020202020204" pitchFamily="34" charset="0"/>
                <a:cs typeface="Arial" panose="020B0604020202020204" pitchFamily="34" charset="0"/>
              </a:rPr>
              <a:t>Medanta</a:t>
            </a:r>
            <a:r>
              <a:rPr lang="en-US" sz="1400" b="1" u="sng" dirty="0">
                <a:latin typeface="Arial" panose="020B0604020202020204" pitchFamily="34" charset="0"/>
                <a:cs typeface="Arial" panose="020B0604020202020204" pitchFamily="34" charset="0"/>
              </a:rPr>
              <a:t> </a:t>
            </a:r>
            <a:r>
              <a:rPr lang="en-US" sz="1400" b="1" u="sng" dirty="0" err="1">
                <a:latin typeface="Arial" panose="020B0604020202020204" pitchFamily="34" charset="0"/>
                <a:cs typeface="Arial" panose="020B0604020202020204" pitchFamily="34" charset="0"/>
              </a:rPr>
              <a:t>Mediclinic</a:t>
            </a:r>
            <a:r>
              <a:rPr lang="en-US" sz="1400" b="1" u="sng" dirty="0">
                <a:latin typeface="Arial" panose="020B0604020202020204" pitchFamily="34" charset="0"/>
                <a:cs typeface="Arial" panose="020B0604020202020204" pitchFamily="34" charset="0"/>
              </a:rPr>
              <a:t> </a:t>
            </a:r>
            <a:r>
              <a:rPr lang="en-US" sz="1400" b="1" u="sng" dirty="0" err="1" smtClean="0">
                <a:latin typeface="Arial" panose="020B0604020202020204" pitchFamily="34" charset="0"/>
                <a:cs typeface="Arial" panose="020B0604020202020204" pitchFamily="34" charset="0"/>
              </a:rPr>
              <a:t>Cybercity</a:t>
            </a:r>
            <a:endParaRPr lang="en-US" sz="1400" b="1" u="sng" dirty="0" smtClean="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In keeping with </a:t>
            </a:r>
            <a:r>
              <a:rPr lang="en-US" sz="1400" dirty="0" smtClean="0">
                <a:latin typeface="Arial" panose="020B0604020202020204" pitchFamily="34" charset="0"/>
                <a:cs typeface="Arial" panose="020B0604020202020204" pitchFamily="34" charset="0"/>
              </a:rPr>
              <a:t>mission </a:t>
            </a:r>
            <a:r>
              <a:rPr lang="en-US" sz="1400" dirty="0">
                <a:latin typeface="Arial" panose="020B0604020202020204" pitchFamily="34" charset="0"/>
                <a:cs typeface="Arial" panose="020B0604020202020204" pitchFamily="34" charset="0"/>
              </a:rPr>
              <a:t>to deliver superlative healthcare, </a:t>
            </a:r>
            <a:r>
              <a:rPr lang="en-US" sz="1400" dirty="0" err="1">
                <a:latin typeface="Arial" panose="020B0604020202020204" pitchFamily="34" charset="0"/>
                <a:cs typeface="Arial" panose="020B0604020202020204" pitchFamily="34" charset="0"/>
              </a:rPr>
              <a:t>Medanta</a:t>
            </a:r>
            <a:r>
              <a:rPr lang="en-US" sz="1400" dirty="0">
                <a:latin typeface="Arial" panose="020B0604020202020204" pitchFamily="34" charset="0"/>
                <a:cs typeface="Arial" panose="020B0604020202020204" pitchFamily="34" charset="0"/>
              </a:rPr>
              <a:t> has partnered with DLF and launched the </a:t>
            </a:r>
            <a:r>
              <a:rPr lang="en-US" sz="1400" dirty="0" err="1">
                <a:latin typeface="Arial" panose="020B0604020202020204" pitchFamily="34" charset="0"/>
                <a:cs typeface="Arial" panose="020B0604020202020204" pitchFamily="34" charset="0"/>
              </a:rPr>
              <a:t>Medanta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Mediclinic</a:t>
            </a:r>
            <a:r>
              <a:rPr lang="en-US" sz="1400" dirty="0">
                <a:latin typeface="Arial" panose="020B0604020202020204" pitchFamily="34" charset="0"/>
                <a:cs typeface="Arial" panose="020B0604020202020204" pitchFamily="34" charset="0"/>
              </a:rPr>
              <a:t> in DLF </a:t>
            </a:r>
            <a:r>
              <a:rPr lang="en-US" sz="1400" dirty="0" err="1">
                <a:latin typeface="Arial" panose="020B0604020202020204" pitchFamily="34" charset="0"/>
                <a:cs typeface="Arial" panose="020B0604020202020204" pitchFamily="34" charset="0"/>
              </a:rPr>
              <a:t>Cybercity</a:t>
            </a:r>
            <a:r>
              <a:rPr lang="en-US" sz="1400" dirty="0" smtClean="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The </a:t>
            </a:r>
            <a:r>
              <a:rPr lang="en-US" sz="1400" dirty="0" err="1">
                <a:latin typeface="Arial" panose="020B0604020202020204" pitchFamily="34" charset="0"/>
                <a:cs typeface="Arial" panose="020B0604020202020204" pitchFamily="34" charset="0"/>
              </a:rPr>
              <a:t>Mediclinic</a:t>
            </a:r>
            <a:r>
              <a:rPr lang="en-US" sz="1400" dirty="0">
                <a:latin typeface="Arial" panose="020B0604020202020204" pitchFamily="34" charset="0"/>
                <a:cs typeface="Arial" panose="020B0604020202020204" pitchFamily="34" charset="0"/>
              </a:rPr>
              <a:t>, an extension of our commitment to provide medical excellence, is a multi-super </a:t>
            </a:r>
            <a:r>
              <a:rPr lang="en-US" sz="1400" dirty="0" err="1">
                <a:latin typeface="Arial" panose="020B0604020202020204" pitchFamily="34" charset="0"/>
                <a:cs typeface="Arial" panose="020B0604020202020204" pitchFamily="34" charset="0"/>
              </a:rPr>
              <a:t>speciality</a:t>
            </a:r>
            <a:r>
              <a:rPr lang="en-US" sz="1400" dirty="0">
                <a:latin typeface="Arial" panose="020B0604020202020204" pitchFamily="34" charset="0"/>
                <a:cs typeface="Arial" panose="020B0604020202020204" pitchFamily="34" charset="0"/>
              </a:rPr>
              <a:t> clinic and outpatient facility that will deliver healthcare services to corporates in </a:t>
            </a:r>
            <a:r>
              <a:rPr lang="en-US" sz="1400" dirty="0" err="1">
                <a:latin typeface="Arial" panose="020B0604020202020204" pitchFamily="34" charset="0"/>
                <a:cs typeface="Arial" panose="020B0604020202020204" pitchFamily="34" charset="0"/>
              </a:rPr>
              <a:t>Cybercity</a:t>
            </a:r>
            <a:r>
              <a:rPr lang="en-US" sz="1400" dirty="0">
                <a:latin typeface="Arial" panose="020B0604020202020204" pitchFamily="34" charset="0"/>
                <a:cs typeface="Arial" panose="020B0604020202020204" pitchFamily="34" charset="0"/>
              </a:rPr>
              <a:t>. With over 2.5 lakh individuals working everyday in </a:t>
            </a:r>
            <a:r>
              <a:rPr lang="en-US" sz="1400" dirty="0" err="1">
                <a:latin typeface="Arial" panose="020B0604020202020204" pitchFamily="34" charset="0"/>
                <a:cs typeface="Arial" panose="020B0604020202020204" pitchFamily="34" charset="0"/>
              </a:rPr>
              <a:t>Cybercity</a:t>
            </a:r>
            <a:r>
              <a:rPr lang="en-US" sz="1400" dirty="0">
                <a:latin typeface="Arial" panose="020B0604020202020204" pitchFamily="34" charset="0"/>
                <a:cs typeface="Arial" panose="020B0604020202020204" pitchFamily="34" charset="0"/>
              </a:rPr>
              <a:t>, premium corporate healthcare is essential. Thus, as DLF's official health partner, </a:t>
            </a:r>
            <a:r>
              <a:rPr lang="en-US" sz="1400" dirty="0" err="1">
                <a:latin typeface="Arial" panose="020B0604020202020204" pitchFamily="34" charset="0"/>
                <a:cs typeface="Arial" panose="020B0604020202020204" pitchFamily="34" charset="0"/>
              </a:rPr>
              <a:t>Medanta</a:t>
            </a:r>
            <a:r>
              <a:rPr lang="en-US" sz="1400" dirty="0">
                <a:latin typeface="Arial" panose="020B0604020202020204" pitchFamily="34" charset="0"/>
                <a:cs typeface="Arial" panose="020B0604020202020204" pitchFamily="34" charset="0"/>
              </a:rPr>
              <a:t> will care for the health and safety of every single member of the DLF </a:t>
            </a:r>
            <a:r>
              <a:rPr lang="en-US" sz="1400" dirty="0" err="1">
                <a:latin typeface="Arial" panose="020B0604020202020204" pitchFamily="34" charset="0"/>
                <a:cs typeface="Arial" panose="020B0604020202020204" pitchFamily="34" charset="0"/>
              </a:rPr>
              <a:t>Cybercity</a:t>
            </a:r>
            <a:r>
              <a:rPr lang="en-US" sz="1400" dirty="0">
                <a:latin typeface="Arial" panose="020B0604020202020204" pitchFamily="34" charset="0"/>
                <a:cs typeface="Arial" panose="020B0604020202020204" pitchFamily="34" charset="0"/>
              </a:rPr>
              <a:t> workforce.</a:t>
            </a:r>
            <a:endParaRPr lang="en-US" sz="1400" dirty="0" smtClean="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p:cNvSpPr txBox="1">
            <a:spLocks noChangeArrowheads="1"/>
          </p:cNvSpPr>
          <p:nvPr>
            <p:custDataLst>
              <p:tags r:id="rId1"/>
            </p:custDataLst>
          </p:nvPr>
        </p:nvSpPr>
        <p:spPr bwMode="auto">
          <a:xfrm>
            <a:off x="0" y="6092825"/>
            <a:ext cx="9144000" cy="501650"/>
          </a:xfrm>
          <a:prstGeom prst="rect">
            <a:avLst/>
          </a:prstGeom>
          <a:noFill/>
          <a:ln w="9525">
            <a:noFill/>
            <a:miter lim="800000"/>
            <a:headEnd/>
            <a:tailEnd/>
          </a:ln>
        </p:spPr>
        <p:txBody>
          <a:bodyPr lIns="100602" tIns="50304" rIns="100602" bIns="50304">
            <a:spAutoFit/>
          </a:bodyPr>
          <a:lstStyle/>
          <a:p>
            <a:pPr algn="ctr" defTabSz="1004888"/>
            <a:r>
              <a:rPr lang="en-US" sz="2600" b="1">
                <a:latin typeface="Calibri" pitchFamily="34" charset="0"/>
              </a:rPr>
              <a:t>Your neighborhood Medanta Mediclinic: Services</a:t>
            </a:r>
          </a:p>
        </p:txBody>
      </p:sp>
      <p:grpSp>
        <p:nvGrpSpPr>
          <p:cNvPr id="2" name="Group 7"/>
          <p:cNvGrpSpPr>
            <a:grpSpLocks/>
          </p:cNvGrpSpPr>
          <p:nvPr/>
        </p:nvGrpSpPr>
        <p:grpSpPr bwMode="auto">
          <a:xfrm>
            <a:off x="323850" y="1196975"/>
            <a:ext cx="8820150" cy="4765675"/>
            <a:chOff x="314325" y="790575"/>
            <a:chExt cx="8990802" cy="6341544"/>
          </a:xfrm>
        </p:grpSpPr>
        <p:pic>
          <p:nvPicPr>
            <p:cNvPr id="13316" name="Picture 12" descr="standee-13.jpg"/>
            <p:cNvPicPr>
              <a:picLocks noChangeAspect="1"/>
            </p:cNvPicPr>
            <p:nvPr>
              <p:custDataLst>
                <p:tags r:id="rId2"/>
              </p:custDataLst>
            </p:nvPr>
          </p:nvPicPr>
          <p:blipFill>
            <a:blip r:embed="rId6" cstate="print"/>
            <a:srcRect l="5356" t="33871" r="2267" b="6657"/>
            <a:stretch>
              <a:fillRect/>
            </a:stretch>
          </p:blipFill>
          <p:spPr bwMode="auto">
            <a:xfrm>
              <a:off x="314325" y="790575"/>
              <a:ext cx="4922838" cy="4210050"/>
            </a:xfrm>
            <a:prstGeom prst="rect">
              <a:avLst/>
            </a:prstGeom>
            <a:noFill/>
            <a:ln w="38100">
              <a:solidFill>
                <a:schemeClr val="bg1"/>
              </a:solidFill>
              <a:miter lim="800000"/>
              <a:headEnd/>
              <a:tailEnd/>
            </a:ln>
          </p:spPr>
        </p:pic>
        <p:sp>
          <p:nvSpPr>
            <p:cNvPr id="19" name="Rectangle 18"/>
            <p:cNvSpPr/>
            <p:nvPr>
              <p:custDataLst>
                <p:tags r:id="rId3"/>
              </p:custDataLst>
            </p:nvPr>
          </p:nvSpPr>
          <p:spPr bwMode="auto">
            <a:xfrm>
              <a:off x="5329173" y="1555278"/>
              <a:ext cx="3975954" cy="2777859"/>
            </a:xfrm>
            <a:prstGeom prst="rect">
              <a:avLst/>
            </a:prstGeom>
            <a:solidFill>
              <a:schemeClr val="bg1"/>
            </a:solidFill>
            <a:ln w="28575" cap="flat" cmpd="sng" algn="ctr">
              <a:solidFill>
                <a:schemeClr val="bg1">
                  <a:lumMod val="50000"/>
                </a:schemeClr>
              </a:solidFill>
              <a:prstDash val="solid"/>
              <a:round/>
              <a:headEnd type="none" w="med" len="med"/>
              <a:tailEnd type="none" w="med" len="med"/>
            </a:ln>
            <a:effectLst/>
          </p:spPr>
          <p:txBody>
            <a:bodyPr lIns="91319" tIns="45658" rIns="91319" bIns="45658"/>
            <a:lstStyle/>
            <a:p>
              <a:pPr defTabSz="456583" fontAlgn="auto">
                <a:spcBef>
                  <a:spcPts val="0"/>
                </a:spcBef>
                <a:spcAft>
                  <a:spcPts val="0"/>
                </a:spcAft>
                <a:defRPr/>
              </a:pPr>
              <a:r>
                <a:rPr lang="en-US" b="1" dirty="0">
                  <a:solidFill>
                    <a:srgbClr val="FD6E41"/>
                  </a:solidFill>
                  <a:latin typeface="Calibri"/>
                  <a:cs typeface="Lucida Sans Unicode" charset="0"/>
                </a:rPr>
                <a:t>Executive Health Check-ups:</a:t>
              </a:r>
            </a:p>
            <a:p>
              <a:pPr marL="282192" indent="-282192"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Basic Health Check up</a:t>
              </a:r>
            </a:p>
            <a:p>
              <a:pPr marL="282192" indent="-282192"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Executive Health Check – Men</a:t>
              </a:r>
            </a:p>
            <a:p>
              <a:pPr marL="282192" indent="-282192"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Executive Health Check –  Women</a:t>
              </a:r>
            </a:p>
            <a:p>
              <a:pPr marL="282192" indent="-282192"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 Whole body Check – Men</a:t>
              </a:r>
            </a:p>
            <a:p>
              <a:pPr marL="282192" indent="-282192"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Whole body Check – Women</a:t>
              </a:r>
            </a:p>
            <a:p>
              <a:pPr marL="282192" indent="-282192"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 Pre Employment check</a:t>
              </a:r>
            </a:p>
          </p:txBody>
        </p:sp>
        <p:cxnSp>
          <p:nvCxnSpPr>
            <p:cNvPr id="13318" name="Elbow Connector 7"/>
            <p:cNvCxnSpPr>
              <a:cxnSpLocks noChangeShapeType="1"/>
            </p:cNvCxnSpPr>
            <p:nvPr>
              <p:custDataLst>
                <p:tags r:id="rId4"/>
              </p:custDataLst>
            </p:nvPr>
          </p:nvCxnSpPr>
          <p:spPr bwMode="auto">
            <a:xfrm flipV="1">
              <a:off x="3714750" y="2991721"/>
              <a:ext cx="1443878" cy="1580278"/>
            </a:xfrm>
            <a:prstGeom prst="bentConnector3">
              <a:avLst>
                <a:gd name="adj1" fmla="val 50000"/>
              </a:avLst>
            </a:prstGeom>
            <a:noFill/>
            <a:ln w="57150" algn="ctr">
              <a:solidFill>
                <a:srgbClr val="FD6E41"/>
              </a:solidFill>
              <a:round/>
              <a:headEnd/>
              <a:tailEnd type="arrow" w="med" len="med"/>
            </a:ln>
          </p:spPr>
        </p:cxnSp>
        <p:pic>
          <p:nvPicPr>
            <p:cNvPr id="13319" name="Picture 6" descr="DSC_0105.jpg"/>
            <p:cNvPicPr>
              <a:picLocks noChangeAspect="1"/>
            </p:cNvPicPr>
            <p:nvPr/>
          </p:nvPicPr>
          <p:blipFill>
            <a:blip r:embed="rId7" cstate="print"/>
            <a:srcRect/>
            <a:stretch>
              <a:fillRect/>
            </a:stretch>
          </p:blipFill>
          <p:spPr bwMode="auto">
            <a:xfrm>
              <a:off x="4351244" y="5006456"/>
              <a:ext cx="3200400" cy="2125663"/>
            </a:xfrm>
            <a:prstGeom prst="rect">
              <a:avLst/>
            </a:prstGeom>
            <a:noFill/>
            <a:ln w="9525">
              <a:noFill/>
              <a:miter lim="800000"/>
              <a:headEnd/>
              <a:tailEnd/>
            </a:ln>
          </p:spPr>
        </p:pic>
      </p:grpSp>
      <p:sp>
        <p:nvSpPr>
          <p:cNvPr id="8" name="Content Placeholder 6"/>
          <p:cNvSpPr txBox="1">
            <a:spLocks/>
          </p:cNvSpPr>
          <p:nvPr/>
        </p:nvSpPr>
        <p:spPr>
          <a:xfrm>
            <a:off x="611560" y="260648"/>
            <a:ext cx="8219256" cy="936104"/>
          </a:xfrm>
          <a:prstGeom prst="rect">
            <a:avLst/>
          </a:prstGeom>
        </p:spPr>
        <p:style>
          <a:lnRef idx="2">
            <a:schemeClr val="dk1"/>
          </a:lnRef>
          <a:fillRef idx="1002">
            <a:schemeClr val="lt2"/>
          </a:fillRef>
          <a:effectRef idx="0">
            <a:schemeClr val="dk1"/>
          </a:effectRef>
          <a:fontRef idx="minor">
            <a:schemeClr val="dk1"/>
          </a:fontRef>
        </p:style>
        <p:txBody>
          <a:bodyPr vert="horz">
            <a:normAutofit/>
          </a:bodyPr>
          <a:lstStyle/>
          <a:p>
            <a:pPr marL="274320" indent="-274320">
              <a:spcBef>
                <a:spcPts val="580"/>
              </a:spcBef>
              <a:buClr>
                <a:schemeClr val="accent1"/>
              </a:buClr>
              <a:buSzPct val="85000"/>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Facilities at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Mediclinic</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Cyber City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a:p>
            <a:pPr marL="274320" lvl="0" indent="-274320">
              <a:spcBef>
                <a:spcPts val="580"/>
              </a:spcBef>
              <a:buClr>
                <a:schemeClr val="accent1"/>
              </a:buClr>
              <a:buSzPct val="85000"/>
            </a:pPr>
            <a:endParaRPr kumimoji="0" lang="en-IN" sz="3600" b="1" i="0" u="none" strike="noStrike" kern="120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3" hidden="1"/>
          <p:cNvGraphicFramePr>
            <a:graphicFrameLocks noChangeAspect="1"/>
          </p:cNvGraphicFramePr>
          <p:nvPr/>
        </p:nvGraphicFramePr>
        <p:xfrm>
          <a:off x="0" y="0"/>
          <a:ext cx="158750" cy="158750"/>
        </p:xfrm>
        <a:graphic>
          <a:graphicData uri="http://schemas.openxmlformats.org/presentationml/2006/ole">
            <p:oleObj spid="_x0000_s1026" name="think-cell Slide" r:id="rId7" imgW="270" imgH="270" progId="">
              <p:embed/>
            </p:oleObj>
          </a:graphicData>
        </a:graphic>
      </p:graphicFrame>
      <p:sp>
        <p:nvSpPr>
          <p:cNvPr id="1028" name="TextBox 2"/>
          <p:cNvSpPr txBox="1">
            <a:spLocks noChangeArrowheads="1"/>
          </p:cNvSpPr>
          <p:nvPr>
            <p:custDataLst>
              <p:tags r:id="rId2"/>
            </p:custDataLst>
          </p:nvPr>
        </p:nvSpPr>
        <p:spPr bwMode="auto">
          <a:xfrm>
            <a:off x="0" y="6092825"/>
            <a:ext cx="9144000" cy="501650"/>
          </a:xfrm>
          <a:prstGeom prst="rect">
            <a:avLst/>
          </a:prstGeom>
          <a:noFill/>
          <a:ln w="9525">
            <a:noFill/>
            <a:miter lim="800000"/>
            <a:headEnd/>
            <a:tailEnd/>
          </a:ln>
        </p:spPr>
        <p:txBody>
          <a:bodyPr lIns="100602" tIns="50304" rIns="100602" bIns="50304">
            <a:spAutoFit/>
          </a:bodyPr>
          <a:lstStyle/>
          <a:p>
            <a:pPr algn="ctr" defTabSz="1004888"/>
            <a:r>
              <a:rPr lang="en-US" sz="2600" b="1">
                <a:latin typeface="Calibri" pitchFamily="34" charset="0"/>
              </a:rPr>
              <a:t>Your neighborhood Medanta Mediclinic: Services</a:t>
            </a:r>
          </a:p>
        </p:txBody>
      </p:sp>
      <p:grpSp>
        <p:nvGrpSpPr>
          <p:cNvPr id="2" name="Group 8"/>
          <p:cNvGrpSpPr>
            <a:grpSpLocks/>
          </p:cNvGrpSpPr>
          <p:nvPr/>
        </p:nvGrpSpPr>
        <p:grpSpPr bwMode="auto">
          <a:xfrm>
            <a:off x="314325" y="1196975"/>
            <a:ext cx="8829675" cy="4922838"/>
            <a:chOff x="314325" y="790575"/>
            <a:chExt cx="8734425" cy="5732369"/>
          </a:xfrm>
        </p:grpSpPr>
        <p:pic>
          <p:nvPicPr>
            <p:cNvPr id="1030" name="Picture 12" descr="standee-13.jpg"/>
            <p:cNvPicPr>
              <a:picLocks noChangeAspect="1"/>
            </p:cNvPicPr>
            <p:nvPr>
              <p:custDataLst>
                <p:tags r:id="rId3"/>
              </p:custDataLst>
            </p:nvPr>
          </p:nvPicPr>
          <p:blipFill>
            <a:blip r:embed="rId8" cstate="print"/>
            <a:srcRect l="5356" t="33871" r="2267" b="6657"/>
            <a:stretch>
              <a:fillRect/>
            </a:stretch>
          </p:blipFill>
          <p:spPr bwMode="auto">
            <a:xfrm>
              <a:off x="314325" y="790575"/>
              <a:ext cx="4922838" cy="4210050"/>
            </a:xfrm>
            <a:prstGeom prst="rect">
              <a:avLst/>
            </a:prstGeom>
            <a:noFill/>
            <a:ln w="38100">
              <a:solidFill>
                <a:schemeClr val="bg1"/>
              </a:solidFill>
              <a:miter lim="800000"/>
              <a:headEnd/>
              <a:tailEnd/>
            </a:ln>
          </p:spPr>
        </p:pic>
        <p:sp>
          <p:nvSpPr>
            <p:cNvPr id="19" name="Rectangle 18"/>
            <p:cNvSpPr/>
            <p:nvPr>
              <p:custDataLst>
                <p:tags r:id="rId4"/>
              </p:custDataLst>
            </p:nvPr>
          </p:nvSpPr>
          <p:spPr bwMode="auto">
            <a:xfrm>
              <a:off x="5072561" y="1881222"/>
              <a:ext cx="3976189" cy="1070314"/>
            </a:xfrm>
            <a:prstGeom prst="rect">
              <a:avLst/>
            </a:prstGeom>
            <a:solidFill>
              <a:schemeClr val="bg1"/>
            </a:solidFill>
            <a:ln w="28575" cap="flat" cmpd="sng" algn="ctr">
              <a:solidFill>
                <a:schemeClr val="bg1">
                  <a:lumMod val="50000"/>
                </a:schemeClr>
              </a:solidFill>
              <a:prstDash val="solid"/>
              <a:round/>
              <a:headEnd type="none" w="med" len="med"/>
              <a:tailEnd type="none" w="med" len="med"/>
            </a:ln>
            <a:effectLst/>
          </p:spPr>
          <p:txBody>
            <a:bodyPr lIns="91319" tIns="45658" rIns="91319" bIns="45658"/>
            <a:lstStyle/>
            <a:p>
              <a:pPr defTabSz="456583" fontAlgn="auto">
                <a:spcBef>
                  <a:spcPts val="0"/>
                </a:spcBef>
                <a:spcAft>
                  <a:spcPts val="0"/>
                </a:spcAft>
                <a:defRPr/>
              </a:pPr>
              <a:r>
                <a:rPr lang="en-US" b="1" dirty="0">
                  <a:solidFill>
                    <a:srgbClr val="FD6E41"/>
                  </a:solidFill>
                  <a:latin typeface="Calibri"/>
                  <a:cs typeface="Lucida Sans Unicode" charset="0"/>
                </a:rPr>
                <a:t>Emergency Services </a:t>
              </a:r>
            </a:p>
            <a:p>
              <a:pPr marL="233049" indent="-233049"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ER on site </a:t>
              </a:r>
            </a:p>
            <a:p>
              <a:pPr marL="233049" indent="-233049" defTabSz="456583" fontAlgn="auto">
                <a:spcBef>
                  <a:spcPts val="0"/>
                </a:spcBef>
                <a:spcAft>
                  <a:spcPts val="0"/>
                </a:spcAft>
                <a:buFont typeface="Arial" pitchFamily="34" charset="0"/>
                <a:buChar char="•"/>
                <a:defRPr/>
              </a:pPr>
              <a:r>
                <a:rPr lang="en-US" dirty="0">
                  <a:solidFill>
                    <a:prstClr val="black"/>
                  </a:solidFill>
                  <a:latin typeface="Calibri"/>
                  <a:cs typeface="Lucida Sans Unicode" charset="0"/>
                </a:rPr>
                <a:t>Emergency and Triage at Mediclinic</a:t>
              </a:r>
            </a:p>
          </p:txBody>
        </p:sp>
        <p:cxnSp>
          <p:nvCxnSpPr>
            <p:cNvPr id="1032" name="Elbow Connector 7"/>
            <p:cNvCxnSpPr>
              <a:cxnSpLocks noChangeShapeType="1"/>
              <a:endCxn id="19" idx="2"/>
            </p:cNvCxnSpPr>
            <p:nvPr>
              <p:custDataLst>
                <p:tags r:id="rId5"/>
              </p:custDataLst>
            </p:nvPr>
          </p:nvCxnSpPr>
          <p:spPr bwMode="auto">
            <a:xfrm flipV="1">
              <a:off x="4357688" y="2952282"/>
              <a:ext cx="2702720" cy="833906"/>
            </a:xfrm>
            <a:prstGeom prst="bentConnector2">
              <a:avLst/>
            </a:prstGeom>
            <a:noFill/>
            <a:ln w="57150" algn="ctr">
              <a:solidFill>
                <a:srgbClr val="FD6E41"/>
              </a:solidFill>
              <a:round/>
              <a:headEnd/>
              <a:tailEnd type="arrow" w="med" len="med"/>
            </a:ln>
          </p:spPr>
        </p:cxnSp>
        <p:pic>
          <p:nvPicPr>
            <p:cNvPr id="1033" name="Picture 7" descr="DSC_0094.jpg"/>
            <p:cNvPicPr>
              <a:picLocks noChangeAspect="1"/>
            </p:cNvPicPr>
            <p:nvPr/>
          </p:nvPicPr>
          <p:blipFill>
            <a:blip r:embed="rId9" cstate="print"/>
            <a:srcRect/>
            <a:stretch>
              <a:fillRect/>
            </a:stretch>
          </p:blipFill>
          <p:spPr bwMode="auto">
            <a:xfrm>
              <a:off x="4668533" y="4144869"/>
              <a:ext cx="3581400" cy="2378075"/>
            </a:xfrm>
            <a:prstGeom prst="rect">
              <a:avLst/>
            </a:prstGeom>
            <a:noFill/>
            <a:ln w="9525">
              <a:noFill/>
              <a:miter lim="800000"/>
              <a:headEnd/>
              <a:tailEnd/>
            </a:ln>
          </p:spPr>
        </p:pic>
      </p:grpSp>
      <p:sp>
        <p:nvSpPr>
          <p:cNvPr id="9" name="Content Placeholder 6"/>
          <p:cNvSpPr txBox="1">
            <a:spLocks/>
          </p:cNvSpPr>
          <p:nvPr/>
        </p:nvSpPr>
        <p:spPr>
          <a:xfrm>
            <a:off x="611560" y="260648"/>
            <a:ext cx="8219256" cy="936104"/>
          </a:xfrm>
          <a:prstGeom prst="rect">
            <a:avLst/>
          </a:prstGeom>
        </p:spPr>
        <p:style>
          <a:lnRef idx="2">
            <a:schemeClr val="dk1"/>
          </a:lnRef>
          <a:fillRef idx="1002">
            <a:schemeClr val="lt2"/>
          </a:fillRef>
          <a:effectRef idx="0">
            <a:schemeClr val="dk1"/>
          </a:effectRef>
          <a:fontRef idx="minor">
            <a:schemeClr val="dk1"/>
          </a:fontRef>
        </p:style>
        <p:txBody>
          <a:bodyPr vert="horz">
            <a:normAutofit/>
          </a:bodyPr>
          <a:lstStyle/>
          <a:p>
            <a:pPr marL="274320" indent="-274320">
              <a:spcBef>
                <a:spcPts val="580"/>
              </a:spcBef>
              <a:buClr>
                <a:schemeClr val="accent1"/>
              </a:buClr>
              <a:buSzPct val="85000"/>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Facilities at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Mediclinic</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Cyber City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a:p>
            <a:pPr marL="274320" lvl="0" indent="-274320">
              <a:spcBef>
                <a:spcPts val="580"/>
              </a:spcBef>
              <a:buClr>
                <a:schemeClr val="accent1"/>
              </a:buClr>
              <a:buSzPct val="85000"/>
            </a:pPr>
            <a:endParaRPr kumimoji="0" lang="en-IN" sz="3600" b="1" i="0" u="none" strike="noStrike" kern="120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p:cNvSpPr txBox="1">
            <a:spLocks/>
          </p:cNvSpPr>
          <p:nvPr/>
        </p:nvSpPr>
        <p:spPr>
          <a:xfrm>
            <a:off x="467544" y="476672"/>
            <a:ext cx="8219256" cy="936104"/>
          </a:xfrm>
          <a:prstGeom prst="rect">
            <a:avLst/>
          </a:prstGeom>
        </p:spPr>
        <p:style>
          <a:lnRef idx="2">
            <a:schemeClr val="dk1"/>
          </a:lnRef>
          <a:fillRef idx="1002">
            <a:schemeClr val="lt2"/>
          </a:fillRef>
          <a:effectRef idx="0">
            <a:schemeClr val="dk1"/>
          </a:effectRef>
          <a:fontRef idx="minor">
            <a:schemeClr val="dk1"/>
          </a:fontRef>
        </p:style>
        <p:txBody>
          <a:bodyPr vert="horz">
            <a:normAutofit/>
          </a:bodyPr>
          <a:lstStyle/>
          <a:p>
            <a:pPr marL="274320" indent="-274320">
              <a:spcBef>
                <a:spcPts val="580"/>
              </a:spcBef>
              <a:buClr>
                <a:schemeClr val="accent1"/>
              </a:buClr>
              <a:buSzPct val="85000"/>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Facilities at </a:t>
            </a:r>
            <a:r>
              <a:rPr lang="en-US"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Mediclinic</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Cyber City </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a:p>
            <a:pPr marL="274320" lvl="0" indent="-274320">
              <a:spcBef>
                <a:spcPts val="580"/>
              </a:spcBef>
              <a:buClr>
                <a:schemeClr val="accent1"/>
              </a:buClr>
              <a:buSzPct val="85000"/>
            </a:pPr>
            <a:endParaRPr kumimoji="0" lang="en-IN" sz="3600" b="1" i="0" u="none" strike="noStrike" kern="120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Times New Roman" pitchFamily="18" charset="0"/>
              <a:cs typeface="Times New Roman" pitchFamily="18" charset="0"/>
            </a:endParaRPr>
          </a:p>
        </p:txBody>
      </p:sp>
      <p:grpSp>
        <p:nvGrpSpPr>
          <p:cNvPr id="2" name="Group 21"/>
          <p:cNvGrpSpPr>
            <a:grpSpLocks/>
          </p:cNvGrpSpPr>
          <p:nvPr/>
        </p:nvGrpSpPr>
        <p:grpSpPr bwMode="auto">
          <a:xfrm>
            <a:off x="467544" y="1844824"/>
            <a:ext cx="7494588" cy="4591050"/>
            <a:chOff x="533400" y="1066800"/>
            <a:chExt cx="8077200" cy="5441950"/>
          </a:xfrm>
        </p:grpSpPr>
        <p:pic>
          <p:nvPicPr>
            <p:cNvPr id="10" name="Picture 4" descr="D:\Misc\Pankaj S\PPT.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71800" y="1066800"/>
              <a:ext cx="3084513" cy="541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tangle 40"/>
            <p:cNvSpPr>
              <a:spLocks/>
            </p:cNvSpPr>
            <p:nvPr/>
          </p:nvSpPr>
          <p:spPr bwMode="auto">
            <a:xfrm>
              <a:off x="1143000" y="2286000"/>
              <a:ext cx="19812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Cardiology and</a:t>
              </a:r>
            </a:p>
            <a:p>
              <a:pPr algn="r"/>
              <a:r>
                <a:rPr lang="en-US" sz="1200">
                  <a:latin typeface="Georgia" panose="02040502050405020303" pitchFamily="18" charset="0"/>
                  <a:cs typeface="Times New Roman" panose="02020603050405020304" pitchFamily="18" charset="0"/>
                  <a:sym typeface="Georgia" panose="02040502050405020303" pitchFamily="18" charset="0"/>
                </a:rPr>
                <a:t>cardiovascular surgery</a:t>
              </a:r>
            </a:p>
          </p:txBody>
        </p:sp>
        <p:sp>
          <p:nvSpPr>
            <p:cNvPr id="12" name="Rectangle 41"/>
            <p:cNvSpPr>
              <a:spLocks/>
            </p:cNvSpPr>
            <p:nvPr/>
          </p:nvSpPr>
          <p:spPr bwMode="auto">
            <a:xfrm>
              <a:off x="1066800" y="4770438"/>
              <a:ext cx="1981200" cy="411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Oncology (medical, radiation and surgical )</a:t>
              </a:r>
            </a:p>
          </p:txBody>
        </p:sp>
        <p:sp>
          <p:nvSpPr>
            <p:cNvPr id="13" name="Rectangle 42"/>
            <p:cNvSpPr>
              <a:spLocks/>
            </p:cNvSpPr>
            <p:nvPr/>
          </p:nvSpPr>
          <p:spPr bwMode="auto">
            <a:xfrm>
              <a:off x="1371600" y="1066800"/>
              <a:ext cx="24384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Neurosciences (neurology &amp; neurosurgery)</a:t>
              </a:r>
            </a:p>
          </p:txBody>
        </p:sp>
        <p:sp>
          <p:nvSpPr>
            <p:cNvPr id="14" name="Rectangle 41"/>
            <p:cNvSpPr>
              <a:spLocks/>
            </p:cNvSpPr>
            <p:nvPr/>
          </p:nvSpPr>
          <p:spPr bwMode="auto">
            <a:xfrm>
              <a:off x="533400" y="5334000"/>
              <a:ext cx="2743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dirty="0" err="1">
                  <a:latin typeface="Georgia" panose="02040502050405020303" pitchFamily="18" charset="0"/>
                  <a:cs typeface="Times New Roman" panose="02020603050405020304" pitchFamily="18" charset="0"/>
                  <a:sym typeface="Georgia" panose="02040502050405020303" pitchFamily="18" charset="0"/>
                </a:rPr>
                <a:t>Musculo</a:t>
              </a:r>
              <a:r>
                <a:rPr lang="en-US" sz="1200" dirty="0">
                  <a:latin typeface="Georgia" panose="02040502050405020303" pitchFamily="18" charset="0"/>
                  <a:cs typeface="Times New Roman" panose="02020603050405020304" pitchFamily="18" charset="0"/>
                  <a:sym typeface="Georgia" panose="02040502050405020303" pitchFamily="18" charset="0"/>
                </a:rPr>
                <a:t>-skeletal (orthopedics, joint replacements, rheumatology &amp; physical medicine)</a:t>
              </a:r>
            </a:p>
          </p:txBody>
        </p:sp>
        <p:sp>
          <p:nvSpPr>
            <p:cNvPr id="15" name="Rectangle 42"/>
            <p:cNvSpPr>
              <a:spLocks/>
            </p:cNvSpPr>
            <p:nvPr/>
          </p:nvSpPr>
          <p:spPr bwMode="auto">
            <a:xfrm>
              <a:off x="5867400" y="2286000"/>
              <a:ext cx="24384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IN" sz="1200">
                  <a:latin typeface="Georgia" panose="02040502050405020303" pitchFamily="18" charset="0"/>
                  <a:cs typeface="Times New Roman" panose="02020603050405020304" pitchFamily="18" charset="0"/>
                  <a:sym typeface="Georgia" panose="02040502050405020303" pitchFamily="18" charset="0"/>
                </a:rPr>
                <a:t>Dental and oral health (including oral and maxillofacial surgery)</a:t>
              </a:r>
            </a:p>
          </p:txBody>
        </p:sp>
        <p:sp>
          <p:nvSpPr>
            <p:cNvPr id="16" name="Rectangle 42"/>
            <p:cNvSpPr>
              <a:spLocks/>
            </p:cNvSpPr>
            <p:nvPr/>
          </p:nvSpPr>
          <p:spPr bwMode="auto">
            <a:xfrm>
              <a:off x="5410200" y="1752600"/>
              <a:ext cx="2133600" cy="227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Ophthalmology</a:t>
              </a:r>
            </a:p>
          </p:txBody>
        </p:sp>
        <p:sp>
          <p:nvSpPr>
            <p:cNvPr id="17" name="Rectangle 42"/>
            <p:cNvSpPr>
              <a:spLocks/>
            </p:cNvSpPr>
            <p:nvPr/>
          </p:nvSpPr>
          <p:spPr bwMode="auto">
            <a:xfrm>
              <a:off x="5105400" y="1143000"/>
              <a:ext cx="2895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Mental health and quality of life</a:t>
              </a:r>
            </a:p>
          </p:txBody>
        </p:sp>
        <p:sp>
          <p:nvSpPr>
            <p:cNvPr id="18" name="Rectangle 42"/>
            <p:cNvSpPr>
              <a:spLocks/>
            </p:cNvSpPr>
            <p:nvPr/>
          </p:nvSpPr>
          <p:spPr bwMode="auto">
            <a:xfrm>
              <a:off x="5943600" y="2895600"/>
              <a:ext cx="2133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Breast Services</a:t>
              </a:r>
            </a:p>
          </p:txBody>
        </p:sp>
        <p:sp>
          <p:nvSpPr>
            <p:cNvPr id="19" name="Rectangle 42"/>
            <p:cNvSpPr>
              <a:spLocks/>
            </p:cNvSpPr>
            <p:nvPr/>
          </p:nvSpPr>
          <p:spPr bwMode="auto">
            <a:xfrm>
              <a:off x="6019800" y="3429000"/>
              <a:ext cx="24384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Gastroenterology and Hepatobiliary sciences (including GI surgery, GI oncology &amp; bariatric surgery)</a:t>
              </a:r>
            </a:p>
          </p:txBody>
        </p:sp>
        <p:sp>
          <p:nvSpPr>
            <p:cNvPr id="20" name="Rectangle 42"/>
            <p:cNvSpPr>
              <a:spLocks/>
            </p:cNvSpPr>
            <p:nvPr/>
          </p:nvSpPr>
          <p:spPr bwMode="auto">
            <a:xfrm>
              <a:off x="762000" y="3505200"/>
              <a:ext cx="21336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Liver transplant and regenerative medicine</a:t>
              </a:r>
            </a:p>
          </p:txBody>
        </p:sp>
        <p:sp>
          <p:nvSpPr>
            <p:cNvPr id="21" name="Rectangle 42"/>
            <p:cNvSpPr>
              <a:spLocks/>
            </p:cNvSpPr>
            <p:nvPr/>
          </p:nvSpPr>
          <p:spPr bwMode="auto">
            <a:xfrm>
              <a:off x="5943600" y="4876800"/>
              <a:ext cx="2133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Endocrinology &amp; diabetes</a:t>
              </a:r>
            </a:p>
          </p:txBody>
        </p:sp>
        <p:sp>
          <p:nvSpPr>
            <p:cNvPr id="22" name="Rectangle 42"/>
            <p:cNvSpPr>
              <a:spLocks/>
            </p:cNvSpPr>
            <p:nvPr/>
          </p:nvSpPr>
          <p:spPr bwMode="auto">
            <a:xfrm>
              <a:off x="838200" y="2895600"/>
              <a:ext cx="21336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Plastic and reconstructive surgery</a:t>
              </a:r>
            </a:p>
          </p:txBody>
        </p:sp>
        <p:sp>
          <p:nvSpPr>
            <p:cNvPr id="23" name="Rectangle 42"/>
            <p:cNvSpPr>
              <a:spLocks/>
            </p:cNvSpPr>
            <p:nvPr/>
          </p:nvSpPr>
          <p:spPr bwMode="auto">
            <a:xfrm>
              <a:off x="5715000" y="5410200"/>
              <a:ext cx="21336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Peripheral vascular and endovascular sciences</a:t>
              </a:r>
            </a:p>
          </p:txBody>
        </p:sp>
        <p:sp>
          <p:nvSpPr>
            <p:cNvPr id="24" name="Rectangle 42"/>
            <p:cNvSpPr>
              <a:spLocks/>
            </p:cNvSpPr>
            <p:nvPr/>
          </p:nvSpPr>
          <p:spPr bwMode="auto">
            <a:xfrm>
              <a:off x="6096000" y="4114800"/>
              <a:ext cx="25146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IN" sz="1200">
                  <a:latin typeface="Georgia" panose="02040502050405020303" pitchFamily="18" charset="0"/>
                  <a:cs typeface="Times New Roman" panose="02020603050405020304" pitchFamily="18" charset="0"/>
                  <a:sym typeface="Georgia" panose="02040502050405020303" pitchFamily="18" charset="0"/>
                </a:rPr>
                <a:t>Advanced paediatrics, neonatology, gynaecology and obstetrics </a:t>
              </a:r>
            </a:p>
          </p:txBody>
        </p:sp>
        <p:sp>
          <p:nvSpPr>
            <p:cNvPr id="25" name="Rectangle 42"/>
            <p:cNvSpPr>
              <a:spLocks/>
            </p:cNvSpPr>
            <p:nvPr/>
          </p:nvSpPr>
          <p:spPr bwMode="auto">
            <a:xfrm>
              <a:off x="762000" y="4191000"/>
              <a:ext cx="21336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Kidney &amp; urology (including transplant)</a:t>
              </a:r>
            </a:p>
          </p:txBody>
        </p:sp>
        <p:sp>
          <p:nvSpPr>
            <p:cNvPr id="26" name="Rectangle 40"/>
            <p:cNvSpPr>
              <a:spLocks/>
            </p:cNvSpPr>
            <p:nvPr/>
          </p:nvSpPr>
          <p:spPr bwMode="auto">
            <a:xfrm>
              <a:off x="1066800" y="6096000"/>
              <a:ext cx="2362200"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Internal medicine and respiratory medicine</a:t>
              </a:r>
            </a:p>
          </p:txBody>
        </p:sp>
        <p:sp>
          <p:nvSpPr>
            <p:cNvPr id="27" name="Rectangle 42"/>
            <p:cNvSpPr>
              <a:spLocks/>
            </p:cNvSpPr>
            <p:nvPr/>
          </p:nvSpPr>
          <p:spPr bwMode="auto">
            <a:xfrm>
              <a:off x="1371600" y="1752600"/>
              <a:ext cx="2133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sz="1200">
                  <a:latin typeface="Georgia" panose="02040502050405020303" pitchFamily="18" charset="0"/>
                  <a:cs typeface="Times New Roman" panose="02020603050405020304" pitchFamily="18" charset="0"/>
                  <a:sym typeface="Georgia" panose="02040502050405020303" pitchFamily="18" charset="0"/>
                </a:rPr>
                <a:t>ENT and head &amp; neck surgery</a:t>
              </a:r>
            </a:p>
          </p:txBody>
        </p:sp>
        <p:sp>
          <p:nvSpPr>
            <p:cNvPr id="28" name="Rectangle 42"/>
            <p:cNvSpPr>
              <a:spLocks/>
            </p:cNvSpPr>
            <p:nvPr/>
          </p:nvSpPr>
          <p:spPr bwMode="auto">
            <a:xfrm>
              <a:off x="5562600" y="6096000"/>
              <a:ext cx="2133600" cy="411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a:latin typeface="Georgia" panose="02040502050405020303" pitchFamily="18" charset="0"/>
                  <a:cs typeface="Times New Roman" panose="02020603050405020304" pitchFamily="18" charset="0"/>
                  <a:sym typeface="Georgia" panose="02040502050405020303" pitchFamily="18" charset="0"/>
                </a:rPr>
                <a:t>Integrative medicine and holistic therapies</a:t>
              </a:r>
            </a:p>
          </p:txBody>
        </p:sp>
      </p:grpSp>
    </p:spTree>
    <p:extLst>
      <p:ext uri="{BB962C8B-B14F-4D97-AF65-F5344CB8AC3E}">
        <p14:creationId xmlns="" xmlns:p14="http://schemas.microsoft.com/office/powerpoint/2010/main" val="1856007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52736"/>
            <a:ext cx="7772400" cy="364902"/>
          </a:xfrm>
        </p:spPr>
        <p:txBody>
          <a:bodyPr>
            <a:normAutofit fontScale="90000"/>
          </a:bodyPr>
          <a:lstStyle/>
          <a:p>
            <a:endParaRPr lang="en-IN" dirty="0"/>
          </a:p>
        </p:txBody>
      </p:sp>
      <p:sp>
        <p:nvSpPr>
          <p:cNvPr id="4" name="Content Placeholder 6"/>
          <p:cNvSpPr txBox="1">
            <a:spLocks/>
          </p:cNvSpPr>
          <p:nvPr/>
        </p:nvSpPr>
        <p:spPr>
          <a:xfrm>
            <a:off x="395536" y="476672"/>
            <a:ext cx="8219256" cy="936104"/>
          </a:xfrm>
          <a:prstGeom prst="rect">
            <a:avLst/>
          </a:prstGeom>
        </p:spPr>
        <p:style>
          <a:lnRef idx="2">
            <a:schemeClr val="dk1"/>
          </a:lnRef>
          <a:fillRef idx="1002">
            <a:schemeClr val="lt2"/>
          </a:fillRef>
          <a:effectRef idx="0">
            <a:schemeClr val="dk1"/>
          </a:effectRef>
          <a:fontRef idx="minor">
            <a:schemeClr val="dk1"/>
          </a:fontRef>
        </p:style>
        <p:txBody>
          <a:bodyPr vert="horz">
            <a:normAutofit/>
          </a:bodyPr>
          <a:lstStyle/>
          <a:p>
            <a:pPr marL="274320" indent="-274320">
              <a:spcBef>
                <a:spcPts val="580"/>
              </a:spcBef>
              <a:buClr>
                <a:schemeClr val="accent1"/>
              </a:buClr>
              <a:buSzPct val="85000"/>
            </a:pP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Work at Organization</a:t>
            </a:r>
            <a:endParaRPr lang="en-IN"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a:p>
            <a:pPr marL="274320" lvl="0" indent="-274320">
              <a:spcBef>
                <a:spcPts val="580"/>
              </a:spcBef>
              <a:buClr>
                <a:schemeClr val="accent1"/>
              </a:buClr>
              <a:buSzPct val="85000"/>
            </a:pPr>
            <a:endParaRPr kumimoji="0" lang="en-IN" sz="3600" b="1" i="0" u="none" strike="noStrike" kern="120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Times New Roman" pitchFamily="18" charset="0"/>
              <a:cs typeface="Times New Roman" pitchFamily="18" charset="0"/>
            </a:endParaRPr>
          </a:p>
        </p:txBody>
      </p:sp>
      <p:graphicFrame>
        <p:nvGraphicFramePr>
          <p:cNvPr id="5" name="Content Placeholder 4"/>
          <p:cNvGraphicFramePr>
            <a:graphicFrameLocks noGrp="1"/>
          </p:cNvGraphicFramePr>
          <p:nvPr>
            <p:ph sz="quarter" idx="1"/>
          </p:nvPr>
        </p:nvGraphicFramePr>
        <p:xfrm>
          <a:off x="0" y="2276872"/>
          <a:ext cx="9144000" cy="3528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4" descr="C:\Users\Madhavis\Desktop\DESERTATION\dessertatio logo\images.jpg"/>
          <p:cNvPicPr>
            <a:picLocks noChangeAspect="1" noChangeArrowheads="1"/>
          </p:cNvPicPr>
          <p:nvPr/>
        </p:nvPicPr>
        <p:blipFill>
          <a:blip r:embed="rId7" cstate="print"/>
          <a:srcRect/>
          <a:stretch>
            <a:fillRect/>
          </a:stretch>
        </p:blipFill>
        <p:spPr bwMode="auto">
          <a:xfrm>
            <a:off x="7884368" y="5661248"/>
            <a:ext cx="1003176" cy="864096"/>
          </a:xfrm>
          <a:prstGeom prst="rect">
            <a:avLst/>
          </a:prstGeom>
          <a:noFill/>
        </p:spPr>
      </p:pic>
      <p:pic>
        <p:nvPicPr>
          <p:cNvPr id="7" name="Picture 4" descr="C:\Users\Madhavis\Desktop\DESERTATION\dessertatio logo\images.jpg"/>
          <p:cNvPicPr>
            <a:picLocks noChangeAspect="1" noChangeArrowheads="1"/>
          </p:cNvPicPr>
          <p:nvPr/>
        </p:nvPicPr>
        <p:blipFill>
          <a:blip r:embed="rId7" cstate="print"/>
          <a:srcRect/>
          <a:stretch>
            <a:fillRect/>
          </a:stretch>
        </p:blipFill>
        <p:spPr bwMode="auto">
          <a:xfrm>
            <a:off x="7812360" y="5589240"/>
            <a:ext cx="1075184" cy="93610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2132856"/>
            <a:ext cx="8496944" cy="1440160"/>
          </a:xfrm>
          <a:effectLst>
            <a:reflection blurRad="6350" stA="52000" endA="300" endPos="35000" dir="5400000" sy="-100000" algn="bl" rotWithShape="0"/>
          </a:effectLst>
        </p:spPr>
        <p:style>
          <a:lnRef idx="0">
            <a:scrgbClr r="0" g="0" b="0"/>
          </a:lnRef>
          <a:fillRef idx="1002">
            <a:schemeClr val="lt1"/>
          </a:fillRef>
          <a:effectRef idx="0">
            <a:scrgbClr r="0" g="0" b="0"/>
          </a:effectRef>
          <a:fontRef idx="major"/>
        </p:style>
        <p:txBody>
          <a:bodyPr>
            <a:normAutofit fontScale="92500"/>
          </a:bodyPr>
          <a:lstStyle/>
          <a:p>
            <a:pPr algn="ctr">
              <a:buNone/>
            </a:pPr>
            <a:r>
              <a:rPr lang="en-US" sz="8000"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Dessertation</a:t>
            </a:r>
            <a:r>
              <a:rPr lang="en-US" sz="80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Report</a:t>
            </a:r>
          </a:p>
          <a:p>
            <a:endParaRPr lang="en-IN" dirty="0"/>
          </a:p>
        </p:txBody>
      </p:sp>
      <p:pic>
        <p:nvPicPr>
          <p:cNvPr id="4" name="Picture 4" descr="C:\Users\Madhavis\Desktop\DESERTATION\dessertatio logo\images.jpg"/>
          <p:cNvPicPr>
            <a:picLocks noChangeAspect="1" noChangeArrowheads="1"/>
          </p:cNvPicPr>
          <p:nvPr/>
        </p:nvPicPr>
        <p:blipFill>
          <a:blip r:embed="rId2" cstate="print"/>
          <a:srcRect/>
          <a:stretch>
            <a:fillRect/>
          </a:stretch>
        </p:blipFill>
        <p:spPr bwMode="auto">
          <a:xfrm>
            <a:off x="7812360" y="5589240"/>
            <a:ext cx="1075184" cy="936104"/>
          </a:xfrm>
          <a:prstGeom prst="rect">
            <a:avLst/>
          </a:prstGeo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p.PveHc9GEWuEasSkB146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59Db9kZtN0uTQ3u1IQRPB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FdtuOoMhBESPOhENOpvWB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AESN2UbL.UqfqRwADo4oJ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p.PveHc9GEWuEasSkB146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74lKKkvTV0C86zKUzdfe2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LvpoxNjyqkStif.C20m.R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sx_HsKFJUCZKtFqCg29l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Override1.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docProps/app.xml><?xml version="1.0" encoding="utf-8"?>
<Properties xmlns="http://schemas.openxmlformats.org/officeDocument/2006/extended-properties" xmlns:vt="http://schemas.openxmlformats.org/officeDocument/2006/docPropsVTypes">
  <Template/>
  <TotalTime>360</TotalTime>
  <Words>1402</Words>
  <Application>Microsoft Office PowerPoint</Application>
  <PresentationFormat>On-screen Show (4:3)</PresentationFormat>
  <Paragraphs>155</Paragraphs>
  <Slides>25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Equity</vt:lpstr>
      <vt:lpstr>think-cell Slide</vt:lpstr>
      <vt:lpstr>Internship &amp; Dissertation Project Report</vt:lpstr>
      <vt:lpstr>I</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patient health assessment analysis.</dc:title>
  <dc:creator>Madhavis</dc:creator>
  <cp:lastModifiedBy>Madhavis</cp:lastModifiedBy>
  <cp:revision>62</cp:revision>
  <dcterms:created xsi:type="dcterms:W3CDTF">2014-05-07T18:11:03Z</dcterms:created>
  <dcterms:modified xsi:type="dcterms:W3CDTF">2014-05-09T05:53:09Z</dcterms:modified>
</cp:coreProperties>
</file>