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5" r:id="rId12"/>
    <p:sldId id="269" r:id="rId13"/>
    <p:sldId id="270" r:id="rId14"/>
    <p:sldId id="266" r:id="rId15"/>
    <p:sldId id="267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4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nternet%20Access\Desktop\IIHMR\Dissertation\Patient_Dat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tient_Data_23052019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tient_Data_23052019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nternet%20Access\Desktop\IIHMR\Dissertation\Patient_Data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Patient_Data_23052019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nternet%20Access\Desktop\IIHMR\Dissertation\Patient_Data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Patient_Data_23052019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nternet%20Access\Desktop\IIHMR\Dissertation\Patient_Data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tient_Data_230520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pivotSource>
    <c:name>[Patient_Data.xlsx]OPD_Data_Edited!PivotTable2</c:name>
    <c:fmtId val="-1"/>
  </c:pivotSource>
  <c:chart>
    <c:title>
      <c:tx>
        <c:rich>
          <a:bodyPr/>
          <a:lstStyle/>
          <a:p>
            <a:pPr>
              <a:defRPr lang="en-IN"/>
            </a:pPr>
            <a:r>
              <a:rPr lang="en-IN"/>
              <a:t>Monthwise OPD Visits and Admission</a:t>
            </a:r>
          </a:p>
        </c:rich>
      </c:tx>
      <c:layout/>
    </c:title>
    <c:pivotFmts>
      <c:pivotFmt>
        <c:idx val="0"/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en-US"/>
            </a:p>
          </c:txPr>
          <c:showVal val="1"/>
        </c:dLbl>
      </c:pivotFmt>
      <c:pivotFmt>
        <c:idx val="1"/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en-US"/>
            </a:p>
          </c:txPr>
          <c:showVal val="1"/>
        </c:dLbl>
      </c:pivotFmt>
      <c:pivotFmt>
        <c:idx val="2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en-US"/>
            </a:p>
          </c:txPr>
          <c:showVal val="1"/>
        </c:dLbl>
      </c:pivotFmt>
      <c:pivotFmt>
        <c:idx val="3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en-US"/>
            </a:p>
          </c:txPr>
          <c:showVal val="1"/>
        </c:dLbl>
      </c:pivotFmt>
    </c:pivotFmts>
    <c:plotArea>
      <c:layout>
        <c:manualLayout>
          <c:layoutTarget val="inner"/>
          <c:xMode val="edge"/>
          <c:yMode val="edge"/>
          <c:x val="6.6666666666666693E-2"/>
          <c:y val="0.19471274424030413"/>
          <c:w val="0.90277777777777779"/>
          <c:h val="0.6265682414698166"/>
        </c:manualLayout>
      </c:layout>
      <c:barChart>
        <c:barDir val="col"/>
        <c:grouping val="clustered"/>
        <c:ser>
          <c:idx val="0"/>
          <c:order val="0"/>
          <c:tx>
            <c:strRef>
              <c:f>OPD_Data_Edited!$Q$2:$Q$3</c:f>
              <c:strCache>
                <c:ptCount val="1"/>
                <c:pt idx="0">
                  <c:v>OPD Visits</c:v>
                </c:pt>
              </c:strCache>
            </c:strRef>
          </c:tx>
          <c:dLbls>
            <c:txPr>
              <a:bodyPr rot="-5400000" vert="horz"/>
              <a:lstStyle/>
              <a:p>
                <a:pPr>
                  <a:defRPr lang="en-IN"/>
                </a:pPr>
                <a:endParaRPr lang="en-US"/>
              </a:p>
            </c:txPr>
            <c:showVal val="1"/>
          </c:dLbls>
          <c:cat>
            <c:multiLvlStrRef>
              <c:f>OPD_Data_Edited!$P$4:$P$18</c:f>
              <c:multiLvlStrCache>
                <c:ptCount val="12"/>
                <c:lvl>
                  <c:pt idx="0">
                    <c:v>May</c:v>
                  </c:pt>
                  <c:pt idx="1">
                    <c:v>Jun</c:v>
                  </c:pt>
                  <c:pt idx="2">
                    <c:v>Jul</c:v>
                  </c:pt>
                  <c:pt idx="3">
                    <c:v>Aug</c:v>
                  </c:pt>
                  <c:pt idx="4">
                    <c:v>Sep</c:v>
                  </c:pt>
                  <c:pt idx="5">
                    <c:v>Oct</c:v>
                  </c:pt>
                  <c:pt idx="6">
                    <c:v>Nov</c:v>
                  </c:pt>
                  <c:pt idx="7">
                    <c:v>Dec</c:v>
                  </c:pt>
                  <c:pt idx="8">
                    <c:v>Jan</c:v>
                  </c:pt>
                  <c:pt idx="9">
                    <c:v>Feb</c:v>
                  </c:pt>
                  <c:pt idx="10">
                    <c:v>Mar</c:v>
                  </c:pt>
                  <c:pt idx="11">
                    <c:v>Apr</c:v>
                  </c:pt>
                </c:lvl>
                <c:lvl>
                  <c:pt idx="0">
                    <c:v>2018</c:v>
                  </c:pt>
                  <c:pt idx="8">
                    <c:v>2019</c:v>
                  </c:pt>
                </c:lvl>
              </c:multiLvlStrCache>
            </c:multiLvlStrRef>
          </c:cat>
          <c:val>
            <c:numRef>
              <c:f>OPD_Data_Edited!$Q$4:$Q$18</c:f>
              <c:numCache>
                <c:formatCode>General</c:formatCode>
                <c:ptCount val="12"/>
                <c:pt idx="0">
                  <c:v>418</c:v>
                </c:pt>
                <c:pt idx="1">
                  <c:v>374</c:v>
                </c:pt>
                <c:pt idx="2">
                  <c:v>404</c:v>
                </c:pt>
                <c:pt idx="3">
                  <c:v>372</c:v>
                </c:pt>
                <c:pt idx="4">
                  <c:v>417</c:v>
                </c:pt>
                <c:pt idx="5">
                  <c:v>417</c:v>
                </c:pt>
                <c:pt idx="6">
                  <c:v>353</c:v>
                </c:pt>
                <c:pt idx="7">
                  <c:v>409</c:v>
                </c:pt>
                <c:pt idx="8">
                  <c:v>363</c:v>
                </c:pt>
                <c:pt idx="9">
                  <c:v>341</c:v>
                </c:pt>
                <c:pt idx="10">
                  <c:v>357</c:v>
                </c:pt>
                <c:pt idx="11">
                  <c:v>441</c:v>
                </c:pt>
              </c:numCache>
            </c:numRef>
          </c:val>
        </c:ser>
        <c:ser>
          <c:idx val="1"/>
          <c:order val="1"/>
          <c:tx>
            <c:strRef>
              <c:f>OPD_Data_Edited!$R$2:$R$3</c:f>
              <c:strCache>
                <c:ptCount val="1"/>
                <c:pt idx="0">
                  <c:v>Admission</c:v>
                </c:pt>
              </c:strCache>
            </c:strRef>
          </c:tx>
          <c:spPr>
            <a:solidFill>
              <a:srgbClr val="FF0000"/>
            </a:solidFill>
          </c:spPr>
          <c:dLbls>
            <c:txPr>
              <a:bodyPr rot="-5400000" vert="horz"/>
              <a:lstStyle/>
              <a:p>
                <a:pPr>
                  <a:defRPr lang="en-IN"/>
                </a:pPr>
                <a:endParaRPr lang="en-US"/>
              </a:p>
            </c:txPr>
            <c:showVal val="1"/>
          </c:dLbls>
          <c:cat>
            <c:multiLvlStrRef>
              <c:f>OPD_Data_Edited!$P$4:$P$18</c:f>
              <c:multiLvlStrCache>
                <c:ptCount val="12"/>
                <c:lvl>
                  <c:pt idx="0">
                    <c:v>May</c:v>
                  </c:pt>
                  <c:pt idx="1">
                    <c:v>Jun</c:v>
                  </c:pt>
                  <c:pt idx="2">
                    <c:v>Jul</c:v>
                  </c:pt>
                  <c:pt idx="3">
                    <c:v>Aug</c:v>
                  </c:pt>
                  <c:pt idx="4">
                    <c:v>Sep</c:v>
                  </c:pt>
                  <c:pt idx="5">
                    <c:v>Oct</c:v>
                  </c:pt>
                  <c:pt idx="6">
                    <c:v>Nov</c:v>
                  </c:pt>
                  <c:pt idx="7">
                    <c:v>Dec</c:v>
                  </c:pt>
                  <c:pt idx="8">
                    <c:v>Jan</c:v>
                  </c:pt>
                  <c:pt idx="9">
                    <c:v>Feb</c:v>
                  </c:pt>
                  <c:pt idx="10">
                    <c:v>Mar</c:v>
                  </c:pt>
                  <c:pt idx="11">
                    <c:v>Apr</c:v>
                  </c:pt>
                </c:lvl>
                <c:lvl>
                  <c:pt idx="0">
                    <c:v>2018</c:v>
                  </c:pt>
                  <c:pt idx="8">
                    <c:v>2019</c:v>
                  </c:pt>
                </c:lvl>
              </c:multiLvlStrCache>
            </c:multiLvlStrRef>
          </c:cat>
          <c:val>
            <c:numRef>
              <c:f>OPD_Data_Edited!$R$4:$R$18</c:f>
              <c:numCache>
                <c:formatCode>General</c:formatCode>
                <c:ptCount val="12"/>
                <c:pt idx="0">
                  <c:v>28</c:v>
                </c:pt>
                <c:pt idx="1">
                  <c:v>19</c:v>
                </c:pt>
                <c:pt idx="2">
                  <c:v>25</c:v>
                </c:pt>
                <c:pt idx="3">
                  <c:v>22</c:v>
                </c:pt>
                <c:pt idx="4">
                  <c:v>17</c:v>
                </c:pt>
                <c:pt idx="5">
                  <c:v>21</c:v>
                </c:pt>
                <c:pt idx="6">
                  <c:v>21</c:v>
                </c:pt>
                <c:pt idx="7">
                  <c:v>22</c:v>
                </c:pt>
                <c:pt idx="8">
                  <c:v>19</c:v>
                </c:pt>
                <c:pt idx="9">
                  <c:v>11</c:v>
                </c:pt>
                <c:pt idx="10">
                  <c:v>17</c:v>
                </c:pt>
                <c:pt idx="11">
                  <c:v>14</c:v>
                </c:pt>
              </c:numCache>
            </c:numRef>
          </c:val>
        </c:ser>
        <c:dLbls>
          <c:showVal val="1"/>
        </c:dLbls>
        <c:overlap val="-25"/>
        <c:axId val="54110464"/>
        <c:axId val="54460416"/>
      </c:barChart>
      <c:catAx>
        <c:axId val="54110464"/>
        <c:scaling>
          <c:orientation val="minMax"/>
        </c:scaling>
        <c:axPos val="b"/>
        <c:maj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lang="en-IN"/>
            </a:pPr>
            <a:endParaRPr lang="en-US"/>
          </a:p>
        </c:txPr>
        <c:crossAx val="54460416"/>
        <c:crosses val="autoZero"/>
        <c:auto val="1"/>
        <c:lblAlgn val="ctr"/>
        <c:lblOffset val="100"/>
      </c:catAx>
      <c:valAx>
        <c:axId val="54460416"/>
        <c:scaling>
          <c:orientation val="minMax"/>
        </c:scaling>
        <c:delete val="1"/>
        <c:axPos val="l"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Numbers</a:t>
                </a:r>
              </a:p>
            </c:rich>
          </c:tx>
          <c:layout/>
        </c:title>
        <c:numFmt formatCode="General" sourceLinked="1"/>
        <c:tickLblPos val="none"/>
        <c:crossAx val="54110464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lang="en-IN"/>
          </a:pPr>
          <a:endParaRPr lang="en-US"/>
        </a:p>
      </c:txPr>
    </c:legend>
    <c:plotVisOnly val="1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pivotSource>
    <c:name>[Patient_Data_23052019.xlsx]Sheet13!PivotTable5</c:name>
    <c:fmtId val="-1"/>
  </c:pivotSource>
  <c:chart>
    <c:title>
      <c:tx>
        <c:rich>
          <a:bodyPr/>
          <a:lstStyle/>
          <a:p>
            <a:pPr>
              <a:defRPr/>
            </a:pPr>
            <a:r>
              <a:rPr lang="en-US"/>
              <a:t>Monthwise OPD Visits</a:t>
            </a:r>
          </a:p>
        </c:rich>
      </c:tx>
      <c:layout/>
    </c:title>
    <c:pivotFmts>
      <c:pivotFmt>
        <c:idx val="0"/>
        <c:dLbl>
          <c:idx val="0"/>
          <c:dLblPos val="ctr"/>
          <c:showVal val="1"/>
        </c:dLbl>
      </c:pivotFmt>
      <c:pivotFmt>
        <c:idx val="1"/>
        <c:dLbl>
          <c:idx val="0"/>
          <c:dLblPos val="ctr"/>
          <c:showVal val="1"/>
        </c:dLbl>
      </c:pivotFmt>
      <c:pivotFmt>
        <c:idx val="2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dLblPos val="ctr"/>
          <c:showVal val="1"/>
        </c:dLbl>
      </c:pivotFmt>
      <c:pivotFmt>
        <c:idx val="3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dLblPos val="ctr"/>
          <c:showVal val="1"/>
        </c:dLbl>
      </c:pivotFmt>
    </c:pivotFmts>
    <c:plotArea>
      <c:layout/>
      <c:barChart>
        <c:barDir val="col"/>
        <c:grouping val="stacked"/>
        <c:ser>
          <c:idx val="0"/>
          <c:order val="0"/>
          <c:tx>
            <c:strRef>
              <c:f>Sheet13!$B$3:$B$4</c:f>
              <c:strCache>
                <c:ptCount val="1"/>
                <c:pt idx="0">
                  <c:v>F</c:v>
                </c:pt>
              </c:strCache>
            </c:strRef>
          </c:tx>
          <c:dLbls>
            <c:txPr>
              <a:bodyPr/>
              <a:lstStyle/>
              <a:p>
                <a:pPr>
                  <a:defRPr/>
                </a:pPr>
                <a:endParaRPr lang="en-US"/>
              </a:p>
            </c:txPr>
            <c:dLblPos val="ctr"/>
            <c:showVal val="1"/>
          </c:dLbls>
          <c:cat>
            <c:multiLvlStrRef>
              <c:f>Sheet13!$A$5:$A$19</c:f>
              <c:multiLvlStrCache>
                <c:ptCount val="12"/>
                <c:lvl>
                  <c:pt idx="0">
                    <c:v>May</c:v>
                  </c:pt>
                  <c:pt idx="1">
                    <c:v>Jun</c:v>
                  </c:pt>
                  <c:pt idx="2">
                    <c:v>Jul</c:v>
                  </c:pt>
                  <c:pt idx="3">
                    <c:v>Aug</c:v>
                  </c:pt>
                  <c:pt idx="4">
                    <c:v>Sep</c:v>
                  </c:pt>
                  <c:pt idx="5">
                    <c:v>Oct</c:v>
                  </c:pt>
                  <c:pt idx="6">
                    <c:v>Nov</c:v>
                  </c:pt>
                  <c:pt idx="7">
                    <c:v>Dec</c:v>
                  </c:pt>
                  <c:pt idx="8">
                    <c:v>Jan</c:v>
                  </c:pt>
                  <c:pt idx="9">
                    <c:v>Feb</c:v>
                  </c:pt>
                  <c:pt idx="10">
                    <c:v>Mar</c:v>
                  </c:pt>
                  <c:pt idx="11">
                    <c:v>Apr</c:v>
                  </c:pt>
                </c:lvl>
                <c:lvl>
                  <c:pt idx="0">
                    <c:v>2018</c:v>
                  </c:pt>
                  <c:pt idx="8">
                    <c:v>2019</c:v>
                  </c:pt>
                </c:lvl>
              </c:multiLvlStrCache>
            </c:multiLvlStrRef>
          </c:cat>
          <c:val>
            <c:numRef>
              <c:f>Sheet13!$B$5:$B$19</c:f>
              <c:numCache>
                <c:formatCode>General</c:formatCode>
                <c:ptCount val="12"/>
                <c:pt idx="0">
                  <c:v>148</c:v>
                </c:pt>
                <c:pt idx="1">
                  <c:v>145</c:v>
                </c:pt>
                <c:pt idx="2">
                  <c:v>146</c:v>
                </c:pt>
                <c:pt idx="3">
                  <c:v>133</c:v>
                </c:pt>
                <c:pt idx="4">
                  <c:v>150</c:v>
                </c:pt>
                <c:pt idx="5">
                  <c:v>126</c:v>
                </c:pt>
                <c:pt idx="6">
                  <c:v>120</c:v>
                </c:pt>
                <c:pt idx="7">
                  <c:v>153</c:v>
                </c:pt>
                <c:pt idx="8">
                  <c:v>132</c:v>
                </c:pt>
                <c:pt idx="9">
                  <c:v>139</c:v>
                </c:pt>
                <c:pt idx="10">
                  <c:v>138</c:v>
                </c:pt>
                <c:pt idx="11">
                  <c:v>175</c:v>
                </c:pt>
              </c:numCache>
            </c:numRef>
          </c:val>
        </c:ser>
        <c:ser>
          <c:idx val="1"/>
          <c:order val="1"/>
          <c:tx>
            <c:strRef>
              <c:f>Sheet13!$C$3:$C$4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FF0000"/>
            </a:solidFill>
          </c:spPr>
          <c:dLbls>
            <c:txPr>
              <a:bodyPr/>
              <a:lstStyle/>
              <a:p>
                <a:pPr>
                  <a:defRPr/>
                </a:pPr>
                <a:endParaRPr lang="en-US"/>
              </a:p>
            </c:txPr>
            <c:dLblPos val="ctr"/>
            <c:showVal val="1"/>
          </c:dLbls>
          <c:cat>
            <c:multiLvlStrRef>
              <c:f>Sheet13!$A$5:$A$19</c:f>
              <c:multiLvlStrCache>
                <c:ptCount val="12"/>
                <c:lvl>
                  <c:pt idx="0">
                    <c:v>May</c:v>
                  </c:pt>
                  <c:pt idx="1">
                    <c:v>Jun</c:v>
                  </c:pt>
                  <c:pt idx="2">
                    <c:v>Jul</c:v>
                  </c:pt>
                  <c:pt idx="3">
                    <c:v>Aug</c:v>
                  </c:pt>
                  <c:pt idx="4">
                    <c:v>Sep</c:v>
                  </c:pt>
                  <c:pt idx="5">
                    <c:v>Oct</c:v>
                  </c:pt>
                  <c:pt idx="6">
                    <c:v>Nov</c:v>
                  </c:pt>
                  <c:pt idx="7">
                    <c:v>Dec</c:v>
                  </c:pt>
                  <c:pt idx="8">
                    <c:v>Jan</c:v>
                  </c:pt>
                  <c:pt idx="9">
                    <c:v>Feb</c:v>
                  </c:pt>
                  <c:pt idx="10">
                    <c:v>Mar</c:v>
                  </c:pt>
                  <c:pt idx="11">
                    <c:v>Apr</c:v>
                  </c:pt>
                </c:lvl>
                <c:lvl>
                  <c:pt idx="0">
                    <c:v>2018</c:v>
                  </c:pt>
                  <c:pt idx="8">
                    <c:v>2019</c:v>
                  </c:pt>
                </c:lvl>
              </c:multiLvlStrCache>
            </c:multiLvlStrRef>
          </c:cat>
          <c:val>
            <c:numRef>
              <c:f>Sheet13!$C$5:$C$19</c:f>
              <c:numCache>
                <c:formatCode>General</c:formatCode>
                <c:ptCount val="12"/>
                <c:pt idx="0">
                  <c:v>270</c:v>
                </c:pt>
                <c:pt idx="1">
                  <c:v>229</c:v>
                </c:pt>
                <c:pt idx="2">
                  <c:v>258</c:v>
                </c:pt>
                <c:pt idx="3">
                  <c:v>239</c:v>
                </c:pt>
                <c:pt idx="4">
                  <c:v>267</c:v>
                </c:pt>
                <c:pt idx="5">
                  <c:v>291</c:v>
                </c:pt>
                <c:pt idx="6">
                  <c:v>233</c:v>
                </c:pt>
                <c:pt idx="7">
                  <c:v>256</c:v>
                </c:pt>
                <c:pt idx="8">
                  <c:v>231</c:v>
                </c:pt>
                <c:pt idx="9">
                  <c:v>202</c:v>
                </c:pt>
                <c:pt idx="10">
                  <c:v>219</c:v>
                </c:pt>
                <c:pt idx="11">
                  <c:v>266</c:v>
                </c:pt>
              </c:numCache>
            </c:numRef>
          </c:val>
        </c:ser>
        <c:dLbls>
          <c:showVal val="1"/>
        </c:dLbls>
        <c:gapWidth val="55"/>
        <c:overlap val="100"/>
        <c:axId val="54475392"/>
        <c:axId val="54498048"/>
      </c:barChart>
      <c:catAx>
        <c:axId val="5447539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Months</a:t>
                </a:r>
              </a:p>
            </c:rich>
          </c:tx>
          <c:layout/>
        </c:title>
        <c:majorTickMark val="none"/>
        <c:tickLblPos val="nextTo"/>
        <c:crossAx val="54498048"/>
        <c:crosses val="autoZero"/>
        <c:auto val="1"/>
        <c:lblAlgn val="ctr"/>
        <c:lblOffset val="100"/>
      </c:catAx>
      <c:valAx>
        <c:axId val="5449804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OPD Visits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5447539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pivotSource>
    <c:name>[Patient_Data_23052019.xlsx]Sheet12!PivotTable4</c:name>
    <c:fmtId val="-1"/>
  </c:pivotSource>
  <c:chart>
    <c:title>
      <c:tx>
        <c:rich>
          <a:bodyPr/>
          <a:lstStyle/>
          <a:p>
            <a:pPr>
              <a:defRPr/>
            </a:pPr>
            <a:r>
              <a:rPr lang="en-US"/>
              <a:t>Monthwise Admissions through OPD</a:t>
            </a:r>
          </a:p>
        </c:rich>
      </c:tx>
      <c:layout/>
    </c:title>
    <c:pivotFmts>
      <c:pivotFmt>
        <c:idx val="0"/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showVal val="1"/>
        </c:dLbl>
      </c:pivotFmt>
      <c:pivotFmt>
        <c:idx val="1"/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showVal val="1"/>
        </c:dLbl>
      </c:pivotFmt>
      <c:pivotFmt>
        <c:idx val="2"/>
      </c:pivotFmt>
      <c:pivotFmt>
        <c:idx val="3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showVal val="1"/>
        </c:dLbl>
      </c:pivotFmt>
      <c:pivotFmt>
        <c:idx val="4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showVal val="1"/>
        </c:dLbl>
      </c:pivotFmt>
    </c:pivotFmts>
    <c:plotArea>
      <c:layout/>
      <c:barChart>
        <c:barDir val="col"/>
        <c:grouping val="stacked"/>
        <c:ser>
          <c:idx val="0"/>
          <c:order val="0"/>
          <c:tx>
            <c:strRef>
              <c:f>Sheet12!$B$3:$B$4</c:f>
              <c:strCache>
                <c:ptCount val="1"/>
                <c:pt idx="0">
                  <c:v>F</c:v>
                </c:pt>
              </c:strCache>
            </c:strRef>
          </c:tx>
          <c:dLbls>
            <c:txPr>
              <a:bodyPr/>
              <a:lstStyle/>
              <a:p>
                <a:pPr>
                  <a:defRPr/>
                </a:pPr>
                <a:endParaRPr lang="en-US"/>
              </a:p>
            </c:txPr>
            <c:showVal val="1"/>
          </c:dLbls>
          <c:cat>
            <c:multiLvlStrRef>
              <c:f>Sheet12!$A$5:$A$19</c:f>
              <c:multiLvlStrCache>
                <c:ptCount val="12"/>
                <c:lvl>
                  <c:pt idx="0">
                    <c:v>May</c:v>
                  </c:pt>
                  <c:pt idx="1">
                    <c:v>Jun</c:v>
                  </c:pt>
                  <c:pt idx="2">
                    <c:v>Jul</c:v>
                  </c:pt>
                  <c:pt idx="3">
                    <c:v>Aug</c:v>
                  </c:pt>
                  <c:pt idx="4">
                    <c:v>Sep</c:v>
                  </c:pt>
                  <c:pt idx="5">
                    <c:v>Oct</c:v>
                  </c:pt>
                  <c:pt idx="6">
                    <c:v>Nov</c:v>
                  </c:pt>
                  <c:pt idx="7">
                    <c:v>Dec</c:v>
                  </c:pt>
                  <c:pt idx="8">
                    <c:v>Jan</c:v>
                  </c:pt>
                  <c:pt idx="9">
                    <c:v>Feb</c:v>
                  </c:pt>
                  <c:pt idx="10">
                    <c:v>Mar</c:v>
                  </c:pt>
                  <c:pt idx="11">
                    <c:v>Apr</c:v>
                  </c:pt>
                </c:lvl>
                <c:lvl>
                  <c:pt idx="0">
                    <c:v>2018</c:v>
                  </c:pt>
                  <c:pt idx="8">
                    <c:v>2019</c:v>
                  </c:pt>
                </c:lvl>
              </c:multiLvlStrCache>
            </c:multiLvlStrRef>
          </c:cat>
          <c:val>
            <c:numRef>
              <c:f>Sheet12!$B$5:$B$19</c:f>
              <c:numCache>
                <c:formatCode>General</c:formatCode>
                <c:ptCount val="12"/>
                <c:pt idx="0">
                  <c:v>9</c:v>
                </c:pt>
                <c:pt idx="1">
                  <c:v>5</c:v>
                </c:pt>
                <c:pt idx="2">
                  <c:v>10</c:v>
                </c:pt>
                <c:pt idx="3">
                  <c:v>8</c:v>
                </c:pt>
                <c:pt idx="4">
                  <c:v>6</c:v>
                </c:pt>
                <c:pt idx="5">
                  <c:v>6</c:v>
                </c:pt>
                <c:pt idx="6">
                  <c:v>8</c:v>
                </c:pt>
                <c:pt idx="7">
                  <c:v>5</c:v>
                </c:pt>
                <c:pt idx="8">
                  <c:v>4</c:v>
                </c:pt>
                <c:pt idx="9">
                  <c:v>4</c:v>
                </c:pt>
                <c:pt idx="10">
                  <c:v>9</c:v>
                </c:pt>
                <c:pt idx="11">
                  <c:v>6</c:v>
                </c:pt>
              </c:numCache>
            </c:numRef>
          </c:val>
        </c:ser>
        <c:ser>
          <c:idx val="1"/>
          <c:order val="1"/>
          <c:tx>
            <c:strRef>
              <c:f>Sheet12!$C$3:$C$4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FF0000"/>
            </a:solidFill>
          </c:spPr>
          <c:dLbls>
            <c:txPr>
              <a:bodyPr/>
              <a:lstStyle/>
              <a:p>
                <a:pPr>
                  <a:defRPr/>
                </a:pPr>
                <a:endParaRPr lang="en-US"/>
              </a:p>
            </c:txPr>
            <c:showVal val="1"/>
          </c:dLbls>
          <c:cat>
            <c:multiLvlStrRef>
              <c:f>Sheet12!$A$5:$A$19</c:f>
              <c:multiLvlStrCache>
                <c:ptCount val="12"/>
                <c:lvl>
                  <c:pt idx="0">
                    <c:v>May</c:v>
                  </c:pt>
                  <c:pt idx="1">
                    <c:v>Jun</c:v>
                  </c:pt>
                  <c:pt idx="2">
                    <c:v>Jul</c:v>
                  </c:pt>
                  <c:pt idx="3">
                    <c:v>Aug</c:v>
                  </c:pt>
                  <c:pt idx="4">
                    <c:v>Sep</c:v>
                  </c:pt>
                  <c:pt idx="5">
                    <c:v>Oct</c:v>
                  </c:pt>
                  <c:pt idx="6">
                    <c:v>Nov</c:v>
                  </c:pt>
                  <c:pt idx="7">
                    <c:v>Dec</c:v>
                  </c:pt>
                  <c:pt idx="8">
                    <c:v>Jan</c:v>
                  </c:pt>
                  <c:pt idx="9">
                    <c:v>Feb</c:v>
                  </c:pt>
                  <c:pt idx="10">
                    <c:v>Mar</c:v>
                  </c:pt>
                  <c:pt idx="11">
                    <c:v>Apr</c:v>
                  </c:pt>
                </c:lvl>
                <c:lvl>
                  <c:pt idx="0">
                    <c:v>2018</c:v>
                  </c:pt>
                  <c:pt idx="8">
                    <c:v>2019</c:v>
                  </c:pt>
                </c:lvl>
              </c:multiLvlStrCache>
            </c:multiLvlStrRef>
          </c:cat>
          <c:val>
            <c:numRef>
              <c:f>Sheet12!$C$5:$C$19</c:f>
              <c:numCache>
                <c:formatCode>General</c:formatCode>
                <c:ptCount val="12"/>
                <c:pt idx="0">
                  <c:v>19</c:v>
                </c:pt>
                <c:pt idx="1">
                  <c:v>14</c:v>
                </c:pt>
                <c:pt idx="2">
                  <c:v>15</c:v>
                </c:pt>
                <c:pt idx="3">
                  <c:v>14</c:v>
                </c:pt>
                <c:pt idx="4">
                  <c:v>11</c:v>
                </c:pt>
                <c:pt idx="5">
                  <c:v>15</c:v>
                </c:pt>
                <c:pt idx="6">
                  <c:v>13</c:v>
                </c:pt>
                <c:pt idx="7">
                  <c:v>17</c:v>
                </c:pt>
                <c:pt idx="8">
                  <c:v>15</c:v>
                </c:pt>
                <c:pt idx="9">
                  <c:v>7</c:v>
                </c:pt>
                <c:pt idx="10">
                  <c:v>8</c:v>
                </c:pt>
                <c:pt idx="11">
                  <c:v>8</c:v>
                </c:pt>
              </c:numCache>
            </c:numRef>
          </c:val>
        </c:ser>
        <c:overlap val="100"/>
        <c:axId val="55054336"/>
        <c:axId val="55056256"/>
      </c:barChart>
      <c:catAx>
        <c:axId val="5505433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Months</a:t>
                </a:r>
              </a:p>
            </c:rich>
          </c:tx>
          <c:layout/>
        </c:title>
        <c:tickLblPos val="nextTo"/>
        <c:crossAx val="55056256"/>
        <c:crosses val="autoZero"/>
        <c:auto val="1"/>
        <c:lblAlgn val="ctr"/>
        <c:lblOffset val="100"/>
      </c:catAx>
      <c:valAx>
        <c:axId val="5505625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Admissions</a:t>
                </a:r>
              </a:p>
            </c:rich>
          </c:tx>
          <c:layout/>
        </c:title>
        <c:numFmt formatCode="General" sourceLinked="1"/>
        <c:tickLblPos val="nextTo"/>
        <c:crossAx val="5505433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pivotSource>
    <c:name>[Patient_Data.xlsx]Sheet1!PivotTable1</c:name>
    <c:fmtId val="-1"/>
  </c:pivotSource>
  <c:chart>
    <c:title>
      <c:tx>
        <c:rich>
          <a:bodyPr/>
          <a:lstStyle/>
          <a:p>
            <a:pPr>
              <a:defRPr lang="en-IN"/>
            </a:pPr>
            <a:r>
              <a:rPr lang="en-US"/>
              <a:t>Distribution of number of OPD visits vis-a-vis Year of registration of case</a:t>
            </a:r>
          </a:p>
        </c:rich>
      </c:tx>
      <c:layout/>
    </c:title>
    <c:pivotFmts>
      <c:pivotFmt>
        <c:idx val="0"/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en-US"/>
            </a:p>
          </c:txPr>
          <c:dLblPos val="outEnd"/>
          <c:showVal val="1"/>
        </c:dLbl>
      </c:pivotFmt>
      <c:pivotFmt>
        <c:idx val="1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en-US"/>
            </a:p>
          </c:txPr>
          <c:dLblPos val="outEnd"/>
          <c:showVal val="1"/>
        </c:dLbl>
      </c:pivotFmt>
    </c:pivotFmts>
    <c:plotArea>
      <c:layout/>
      <c:barChart>
        <c:barDir val="col"/>
        <c:grouping val="clustered"/>
        <c:ser>
          <c:idx val="0"/>
          <c:order val="0"/>
          <c:tx>
            <c:strRef>
              <c:f>Sheet1!$B$3</c:f>
              <c:strCache>
                <c:ptCount val="1"/>
                <c:pt idx="0">
                  <c:v>Total</c:v>
                </c:pt>
              </c:strCache>
            </c:strRef>
          </c:tx>
          <c:dLbls>
            <c:txPr>
              <a:bodyPr rot="-5400000" vert="horz"/>
              <a:lstStyle/>
              <a:p>
                <a:pPr>
                  <a:defRPr lang="en-IN"/>
                </a:pPr>
                <a:endParaRPr lang="en-US"/>
              </a:p>
            </c:txPr>
            <c:dLblPos val="outEnd"/>
            <c:showVal val="1"/>
          </c:dLbls>
          <c:cat>
            <c:strRef>
              <c:f>Sheet1!$A$4:$A$13</c:f>
              <c:strCach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strCache>
            </c:strRef>
          </c:cat>
          <c:val>
            <c:numRef>
              <c:f>Sheet1!$B$4:$B$13</c:f>
              <c:numCache>
                <c:formatCode>General</c:formatCode>
                <c:ptCount val="9"/>
                <c:pt idx="0">
                  <c:v>38</c:v>
                </c:pt>
                <c:pt idx="1">
                  <c:v>58</c:v>
                </c:pt>
                <c:pt idx="2">
                  <c:v>90</c:v>
                </c:pt>
                <c:pt idx="3">
                  <c:v>89</c:v>
                </c:pt>
                <c:pt idx="4">
                  <c:v>83</c:v>
                </c:pt>
                <c:pt idx="5">
                  <c:v>165</c:v>
                </c:pt>
                <c:pt idx="6">
                  <c:v>303</c:v>
                </c:pt>
                <c:pt idx="7">
                  <c:v>2864</c:v>
                </c:pt>
                <c:pt idx="8">
                  <c:v>976</c:v>
                </c:pt>
              </c:numCache>
            </c:numRef>
          </c:val>
        </c:ser>
        <c:dLbls>
          <c:showVal val="1"/>
        </c:dLbls>
        <c:axId val="55184768"/>
        <c:axId val="55203328"/>
      </c:barChart>
      <c:catAx>
        <c:axId val="5518476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IN"/>
                </a:pPr>
                <a:r>
                  <a:rPr lang="en-US"/>
                  <a:t>Year of Registration</a:t>
                </a:r>
              </a:p>
            </c:rich>
          </c:tx>
          <c:layout/>
        </c:title>
        <c:tickLblPos val="nextTo"/>
        <c:txPr>
          <a:bodyPr rot="-2700000" vert="horz"/>
          <a:lstStyle/>
          <a:p>
            <a:pPr>
              <a:defRPr lang="en-IN"/>
            </a:pPr>
            <a:endParaRPr lang="en-US"/>
          </a:p>
        </c:txPr>
        <c:crossAx val="55203328"/>
        <c:crosses val="autoZero"/>
        <c:auto val="1"/>
        <c:lblAlgn val="ctr"/>
        <c:lblOffset val="100"/>
      </c:catAx>
      <c:valAx>
        <c:axId val="5520332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No of OPD Visits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55184768"/>
        <c:crosses val="autoZero"/>
        <c:crossBetween val="between"/>
        <c:majorUnit val="200"/>
      </c:valAx>
    </c:plotArea>
    <c:plotVisOnly val="1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pivotSource>
    <c:name>[Patient_Data_23052019.xlsx]Sheet1!PivotTable1</c:name>
    <c:fmtId val="-1"/>
  </c:pivotSource>
  <c:chart>
    <c:title>
      <c:tx>
        <c:rich>
          <a:bodyPr/>
          <a:lstStyle/>
          <a:p>
            <a:pPr>
              <a:defRPr lang="en-IN"/>
            </a:pPr>
            <a:r>
              <a:rPr lang="en-US" dirty="0"/>
              <a:t>Distribution of number </a:t>
            </a:r>
            <a:r>
              <a:rPr lang="en-US" dirty="0" smtClean="0"/>
              <a:t>of</a:t>
            </a:r>
            <a:r>
              <a:rPr lang="en-US" baseline="0" dirty="0" smtClean="0"/>
              <a:t> Male Female </a:t>
            </a:r>
            <a:r>
              <a:rPr lang="en-US" dirty="0" smtClean="0"/>
              <a:t>visits </a:t>
            </a:r>
            <a:r>
              <a:rPr lang="en-US" dirty="0" err="1"/>
              <a:t>vis</a:t>
            </a:r>
            <a:r>
              <a:rPr lang="en-US" dirty="0"/>
              <a:t>-a-</a:t>
            </a:r>
            <a:r>
              <a:rPr lang="en-US" dirty="0" err="1"/>
              <a:t>vis</a:t>
            </a:r>
            <a:r>
              <a:rPr lang="en-US" dirty="0"/>
              <a:t> Year of registration of case</a:t>
            </a:r>
          </a:p>
        </c:rich>
      </c:tx>
      <c:layout/>
    </c:title>
    <c:pivotFmts>
      <c:pivotFmt>
        <c:idx val="0"/>
        <c:spPr>
          <a:solidFill>
            <a:schemeClr val="accent1"/>
          </a:solidFill>
        </c:spPr>
        <c:marker>
          <c:symbol val="none"/>
        </c:marker>
        <c:dLbl>
          <c:idx val="0"/>
          <c:dLblPos val="outEnd"/>
          <c:showVal val="1"/>
        </c:dLbl>
      </c:pivotFmt>
      <c:pivotFmt>
        <c:idx val="1"/>
        <c:dLbl>
          <c:idx val="0"/>
          <c:showVal val="1"/>
        </c:dLbl>
      </c:pivotFmt>
      <c:pivotFmt>
        <c:idx val="2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 lang="en-IN"/>
              </a:pPr>
              <a:endParaRPr lang="en-US"/>
            </a:p>
          </c:txPr>
          <c:showVal val="1"/>
        </c:dLbl>
      </c:pivotFmt>
      <c:pivotFmt>
        <c:idx val="3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 lang="en-IN"/>
              </a:pPr>
              <a:endParaRPr lang="en-US"/>
            </a:p>
          </c:txPr>
          <c:showVal val="1"/>
        </c:dLbl>
      </c:pivotFmt>
      <c:pivotFmt>
        <c:idx val="4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 lang="en-IN"/>
              </a:pPr>
              <a:endParaRPr lang="en-US"/>
            </a:p>
          </c:txPr>
          <c:showVal val="1"/>
        </c:dLbl>
      </c:pivotFmt>
      <c:pivotFmt>
        <c:idx val="5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 lang="en-IN"/>
              </a:pPr>
              <a:endParaRPr lang="en-US"/>
            </a:p>
          </c:txPr>
          <c:showVal val="1"/>
        </c:dLbl>
      </c:pivotFmt>
    </c:pivotFmts>
    <c:plotArea>
      <c:layout>
        <c:manualLayout>
          <c:layoutTarget val="inner"/>
          <c:xMode val="edge"/>
          <c:yMode val="edge"/>
          <c:x val="0.14222421679155389"/>
          <c:y val="0.1590379135568955"/>
          <c:w val="0.78055186106917984"/>
          <c:h val="0.75235648616548778"/>
        </c:manualLayout>
      </c:layout>
      <c:barChart>
        <c:barDir val="col"/>
        <c:grouping val="clustered"/>
        <c:ser>
          <c:idx val="0"/>
          <c:order val="0"/>
          <c:tx>
            <c:strRef>
              <c:f>Sheet1!$B$3:$B$4</c:f>
              <c:strCache>
                <c:ptCount val="1"/>
                <c:pt idx="0">
                  <c:v>F</c:v>
                </c:pt>
              </c:strCache>
            </c:strRef>
          </c:tx>
          <c:dLbls>
            <c:txPr>
              <a:bodyPr rot="-5400000" vert="horz"/>
              <a:lstStyle/>
              <a:p>
                <a:pPr>
                  <a:defRPr lang="en-IN"/>
                </a:pPr>
                <a:endParaRPr lang="en-US"/>
              </a:p>
            </c:txPr>
            <c:showVal val="1"/>
          </c:dLbls>
          <c:cat>
            <c:strRef>
              <c:f>Sheet1!$A$5:$A$14</c:f>
              <c:strCach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strCache>
            </c:strRef>
          </c:cat>
          <c:val>
            <c:numRef>
              <c:f>Sheet1!$B$5:$B$14</c:f>
              <c:numCache>
                <c:formatCode>General</c:formatCode>
                <c:ptCount val="9"/>
                <c:pt idx="0">
                  <c:v>12</c:v>
                </c:pt>
                <c:pt idx="1">
                  <c:v>24</c:v>
                </c:pt>
                <c:pt idx="2">
                  <c:v>32</c:v>
                </c:pt>
                <c:pt idx="3">
                  <c:v>18</c:v>
                </c:pt>
                <c:pt idx="4">
                  <c:v>25</c:v>
                </c:pt>
                <c:pt idx="5">
                  <c:v>62</c:v>
                </c:pt>
                <c:pt idx="6">
                  <c:v>109</c:v>
                </c:pt>
                <c:pt idx="7">
                  <c:v>1042</c:v>
                </c:pt>
                <c:pt idx="8">
                  <c:v>381</c:v>
                </c:pt>
              </c:numCache>
            </c:numRef>
          </c:val>
        </c:ser>
        <c:ser>
          <c:idx val="1"/>
          <c:order val="1"/>
          <c:tx>
            <c:strRef>
              <c:f>Sheet1!$C$3:$C$4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FF0000"/>
            </a:solidFill>
          </c:spPr>
          <c:dLbls>
            <c:txPr>
              <a:bodyPr rot="-5400000" vert="horz"/>
              <a:lstStyle/>
              <a:p>
                <a:pPr>
                  <a:defRPr lang="en-IN"/>
                </a:pPr>
                <a:endParaRPr lang="en-US"/>
              </a:p>
            </c:txPr>
            <c:showVal val="1"/>
          </c:dLbls>
          <c:cat>
            <c:strRef>
              <c:f>Sheet1!$A$5:$A$14</c:f>
              <c:strCach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strCache>
            </c:strRef>
          </c:cat>
          <c:val>
            <c:numRef>
              <c:f>Sheet1!$C$5:$C$14</c:f>
              <c:numCache>
                <c:formatCode>General</c:formatCode>
                <c:ptCount val="9"/>
                <c:pt idx="0">
                  <c:v>26</c:v>
                </c:pt>
                <c:pt idx="1">
                  <c:v>34</c:v>
                </c:pt>
                <c:pt idx="2">
                  <c:v>58</c:v>
                </c:pt>
                <c:pt idx="3">
                  <c:v>71</c:v>
                </c:pt>
                <c:pt idx="4">
                  <c:v>58</c:v>
                </c:pt>
                <c:pt idx="5">
                  <c:v>103</c:v>
                </c:pt>
                <c:pt idx="6">
                  <c:v>194</c:v>
                </c:pt>
                <c:pt idx="7">
                  <c:v>1822</c:v>
                </c:pt>
                <c:pt idx="8">
                  <c:v>595</c:v>
                </c:pt>
              </c:numCache>
            </c:numRef>
          </c:val>
        </c:ser>
        <c:dLbls>
          <c:showVal val="1"/>
        </c:dLbls>
        <c:axId val="55120640"/>
        <c:axId val="55122560"/>
      </c:barChart>
      <c:catAx>
        <c:axId val="5512064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IN"/>
                </a:pPr>
                <a:r>
                  <a:rPr lang="en-US"/>
                  <a:t>Year of Registration</a:t>
                </a:r>
              </a:p>
            </c:rich>
          </c:tx>
          <c:layout/>
        </c:title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55122560"/>
        <c:crosses val="autoZero"/>
        <c:auto val="1"/>
        <c:lblAlgn val="ctr"/>
        <c:lblOffset val="100"/>
      </c:catAx>
      <c:valAx>
        <c:axId val="5512256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No of OPD Visits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5512064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IN"/>
          </a:pPr>
          <a:endParaRPr lang="en-US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tx>
        <c:rich>
          <a:bodyPr/>
          <a:lstStyle/>
          <a:p>
            <a:pPr>
              <a:defRPr lang="en-IN"/>
            </a:pPr>
            <a:r>
              <a:rPr lang="en-IN"/>
              <a:t>Number of visits by OPD cases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txPr>
              <a:bodyPr rot="-5400000" vert="horz"/>
              <a:lstStyle/>
              <a:p>
                <a:pPr>
                  <a:defRPr lang="en-IN"/>
                </a:pPr>
                <a:endParaRPr lang="en-US"/>
              </a:p>
            </c:txPr>
            <c:dLblPos val="outEnd"/>
            <c:showVal val="1"/>
          </c:dLbls>
          <c:cat>
            <c:numRef>
              <c:f>OPD_Data_Edited!$M$2:$M$14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15</c:v>
                </c:pt>
              </c:numCache>
            </c:numRef>
          </c:cat>
          <c:val>
            <c:numRef>
              <c:f>OPD_Data_Edited!$N$2:$N$14</c:f>
              <c:numCache>
                <c:formatCode>General</c:formatCode>
                <c:ptCount val="13"/>
                <c:pt idx="0">
                  <c:v>2398</c:v>
                </c:pt>
                <c:pt idx="1">
                  <c:v>315</c:v>
                </c:pt>
                <c:pt idx="2">
                  <c:v>158</c:v>
                </c:pt>
                <c:pt idx="3">
                  <c:v>92</c:v>
                </c:pt>
                <c:pt idx="4">
                  <c:v>43</c:v>
                </c:pt>
                <c:pt idx="5">
                  <c:v>28</c:v>
                </c:pt>
                <c:pt idx="6">
                  <c:v>19</c:v>
                </c:pt>
                <c:pt idx="7">
                  <c:v>11</c:v>
                </c:pt>
                <c:pt idx="8">
                  <c:v>9</c:v>
                </c:pt>
                <c:pt idx="9">
                  <c:v>4</c:v>
                </c:pt>
                <c:pt idx="10">
                  <c:v>4</c:v>
                </c:pt>
                <c:pt idx="11">
                  <c:v>1</c:v>
                </c:pt>
                <c:pt idx="12">
                  <c:v>1</c:v>
                </c:pt>
              </c:numCache>
            </c:numRef>
          </c:val>
        </c:ser>
        <c:dLbls>
          <c:showVal val="1"/>
        </c:dLbls>
        <c:axId val="55152000"/>
        <c:axId val="55162368"/>
      </c:barChart>
      <c:catAx>
        <c:axId val="5515200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IN"/>
                </a:pPr>
                <a:r>
                  <a:rPr lang="en-IN"/>
                  <a:t>Number of visits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55162368"/>
        <c:crosses val="autoZero"/>
        <c:auto val="1"/>
        <c:lblAlgn val="ctr"/>
        <c:lblOffset val="100"/>
      </c:catAx>
      <c:valAx>
        <c:axId val="5516236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Number of OPD cases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55152000"/>
        <c:crosses val="autoZero"/>
        <c:crossBetween val="between"/>
        <c:majorUnit val="200"/>
      </c:valAx>
    </c:plotArea>
    <c:plotVisOnly val="1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plotArea>
      <c:layout/>
      <c:barChart>
        <c:barDir val="col"/>
        <c:grouping val="clustered"/>
        <c:ser>
          <c:idx val="0"/>
          <c:order val="0"/>
          <c:dPt>
            <c:idx val="1"/>
            <c:spPr>
              <a:solidFill>
                <a:srgbClr val="FF0000"/>
              </a:solidFill>
            </c:spPr>
          </c:dPt>
          <c:dPt>
            <c:idx val="3"/>
            <c:spPr>
              <a:solidFill>
                <a:srgbClr val="FF0000"/>
              </a:solidFill>
            </c:spPr>
          </c:dPt>
          <c:dPt>
            <c:idx val="5"/>
            <c:spPr>
              <a:solidFill>
                <a:srgbClr val="FF0000"/>
              </a:solidFill>
            </c:spPr>
          </c:dPt>
          <c:dPt>
            <c:idx val="7"/>
            <c:spPr>
              <a:solidFill>
                <a:srgbClr val="FF0000"/>
              </a:solidFill>
            </c:spPr>
          </c:dPt>
          <c:dPt>
            <c:idx val="9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lang="en-IN"/>
                </a:pPr>
                <a:endParaRPr lang="en-US"/>
              </a:p>
            </c:txPr>
            <c:dLblPos val="outEnd"/>
            <c:showVal val="1"/>
          </c:dLbls>
          <c:cat>
            <c:multiLvlStrRef>
              <c:f>Sheet14!$G$1:$H$10</c:f>
              <c:multiLvlStrCache>
                <c:ptCount val="10"/>
                <c:lvl>
                  <c:pt idx="0">
                    <c:v>Male </c:v>
                  </c:pt>
                  <c:pt idx="1">
                    <c:v>Female </c:v>
                  </c:pt>
                  <c:pt idx="2">
                    <c:v>Male </c:v>
                  </c:pt>
                  <c:pt idx="3">
                    <c:v>Female </c:v>
                  </c:pt>
                  <c:pt idx="4">
                    <c:v>Male </c:v>
                  </c:pt>
                  <c:pt idx="5">
                    <c:v>Female </c:v>
                  </c:pt>
                  <c:pt idx="6">
                    <c:v>Male</c:v>
                  </c:pt>
                  <c:pt idx="7">
                    <c:v>Female </c:v>
                  </c:pt>
                  <c:pt idx="8">
                    <c:v>Male</c:v>
                  </c:pt>
                  <c:pt idx="9">
                    <c:v>Female </c:v>
                  </c:pt>
                </c:lvl>
                <c:lvl>
                  <c:pt idx="0">
                    <c:v>1 Visit</c:v>
                  </c:pt>
                  <c:pt idx="2">
                    <c:v>2 Visit</c:v>
                  </c:pt>
                  <c:pt idx="4">
                    <c:v>3 Visit</c:v>
                  </c:pt>
                  <c:pt idx="6">
                    <c:v>4 Visit</c:v>
                  </c:pt>
                  <c:pt idx="8">
                    <c:v>More Than 4 Visits</c:v>
                  </c:pt>
                </c:lvl>
              </c:multiLvlStrCache>
            </c:multiLvlStrRef>
          </c:cat>
          <c:val>
            <c:numRef>
              <c:f>Sheet14!$I$1:$I$10</c:f>
              <c:numCache>
                <c:formatCode>General</c:formatCode>
                <c:ptCount val="10"/>
                <c:pt idx="0">
                  <c:v>1519</c:v>
                </c:pt>
                <c:pt idx="1">
                  <c:v>879</c:v>
                </c:pt>
                <c:pt idx="2">
                  <c:v>204</c:v>
                </c:pt>
                <c:pt idx="3">
                  <c:v>111</c:v>
                </c:pt>
                <c:pt idx="4">
                  <c:v>99</c:v>
                </c:pt>
                <c:pt idx="5">
                  <c:v>59</c:v>
                </c:pt>
                <c:pt idx="6">
                  <c:v>60</c:v>
                </c:pt>
                <c:pt idx="7">
                  <c:v>32</c:v>
                </c:pt>
                <c:pt idx="8">
                  <c:v>77</c:v>
                </c:pt>
                <c:pt idx="9">
                  <c:v>43</c:v>
                </c:pt>
              </c:numCache>
            </c:numRef>
          </c:val>
        </c:ser>
        <c:dLbls>
          <c:showVal val="1"/>
        </c:dLbls>
        <c:axId val="55172480"/>
        <c:axId val="55248384"/>
      </c:barChart>
      <c:catAx>
        <c:axId val="5517248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IN"/>
                </a:pPr>
                <a:r>
                  <a:rPr lang="en-IN" baseline="0"/>
                  <a:t>Visits by cases</a:t>
                </a:r>
                <a:endParaRPr lang="en-IN"/>
              </a:p>
            </c:rich>
          </c:tx>
          <c:layout/>
        </c:title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55248384"/>
        <c:crosses val="autoZero"/>
        <c:auto val="1"/>
        <c:lblAlgn val="ctr"/>
        <c:lblOffset val="100"/>
      </c:catAx>
      <c:valAx>
        <c:axId val="5524838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Nmber of cases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55172480"/>
        <c:crosses val="autoZero"/>
        <c:crossBetween val="between"/>
        <c:majorUnit val="100"/>
      </c:valAx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pivotSource>
    <c:name>[Patient_Data.xlsx]Sheet5!PivotTable3</c:name>
    <c:fmtId val="-1"/>
  </c:pivotSource>
  <c:chart>
    <c:title>
      <c:tx>
        <c:rich>
          <a:bodyPr/>
          <a:lstStyle/>
          <a:p>
            <a:pPr>
              <a:defRPr lang="en-IN"/>
            </a:pPr>
            <a:r>
              <a:rPr lang="en-US"/>
              <a:t>Monthwise Surgical Interventions</a:t>
            </a:r>
          </a:p>
        </c:rich>
      </c:tx>
    </c:title>
    <c:pivotFmts>
      <c:pivotFmt>
        <c:idx val="0"/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dLblPos val="outEnd"/>
          <c:showVal val="1"/>
        </c:dLbl>
      </c:pivotFmt>
      <c:pivotFmt>
        <c:idx val="1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dLblPos val="outEnd"/>
          <c:showVal val="1"/>
        </c:dLbl>
      </c:pivotFmt>
    </c:pivotFmts>
    <c:plotArea>
      <c:layout/>
      <c:barChart>
        <c:barDir val="col"/>
        <c:grouping val="clustered"/>
        <c:ser>
          <c:idx val="0"/>
          <c:order val="0"/>
          <c:tx>
            <c:strRef>
              <c:f>Sheet5!$X$1</c:f>
              <c:strCache>
                <c:ptCount val="1"/>
                <c:pt idx="0">
                  <c:v>Total</c:v>
                </c:pt>
              </c:strCache>
            </c:strRef>
          </c:tx>
          <c:dLbls>
            <c:txPr>
              <a:bodyPr/>
              <a:lstStyle/>
              <a:p>
                <a:pPr>
                  <a:defRPr lang="en-IN"/>
                </a:pPr>
                <a:endParaRPr lang="en-US"/>
              </a:p>
            </c:txPr>
            <c:showVal val="1"/>
          </c:dLbls>
          <c:cat>
            <c:multiLvlStrRef>
              <c:f>Sheet5!$W$2:$W$16</c:f>
              <c:multiLvlStrCache>
                <c:ptCount val="12"/>
                <c:lvl>
                  <c:pt idx="0">
                    <c:v>May</c:v>
                  </c:pt>
                  <c:pt idx="1">
                    <c:v>Jun</c:v>
                  </c:pt>
                  <c:pt idx="2">
                    <c:v>Jul</c:v>
                  </c:pt>
                  <c:pt idx="3">
                    <c:v>Aug</c:v>
                  </c:pt>
                  <c:pt idx="4">
                    <c:v>Sep</c:v>
                  </c:pt>
                  <c:pt idx="5">
                    <c:v>Oct</c:v>
                  </c:pt>
                  <c:pt idx="6">
                    <c:v>Nov</c:v>
                  </c:pt>
                  <c:pt idx="7">
                    <c:v>Dec</c:v>
                  </c:pt>
                  <c:pt idx="8">
                    <c:v>Jan</c:v>
                  </c:pt>
                  <c:pt idx="9">
                    <c:v>Feb</c:v>
                  </c:pt>
                  <c:pt idx="10">
                    <c:v>Mar</c:v>
                  </c:pt>
                  <c:pt idx="11">
                    <c:v>Apr</c:v>
                  </c:pt>
                </c:lvl>
                <c:lvl>
                  <c:pt idx="0">
                    <c:v>2018</c:v>
                  </c:pt>
                  <c:pt idx="8">
                    <c:v>2019</c:v>
                  </c:pt>
                </c:lvl>
              </c:multiLvlStrCache>
            </c:multiLvlStrRef>
          </c:cat>
          <c:val>
            <c:numRef>
              <c:f>Sheet5!$X$2:$X$16</c:f>
              <c:numCache>
                <c:formatCode>General</c:formatCode>
                <c:ptCount val="12"/>
                <c:pt idx="0">
                  <c:v>31</c:v>
                </c:pt>
                <c:pt idx="1">
                  <c:v>19</c:v>
                </c:pt>
                <c:pt idx="2">
                  <c:v>19</c:v>
                </c:pt>
                <c:pt idx="3">
                  <c:v>25</c:v>
                </c:pt>
                <c:pt idx="4">
                  <c:v>17</c:v>
                </c:pt>
                <c:pt idx="5">
                  <c:v>15</c:v>
                </c:pt>
                <c:pt idx="6">
                  <c:v>25</c:v>
                </c:pt>
                <c:pt idx="7">
                  <c:v>24</c:v>
                </c:pt>
                <c:pt idx="8">
                  <c:v>23</c:v>
                </c:pt>
                <c:pt idx="9">
                  <c:v>19</c:v>
                </c:pt>
                <c:pt idx="10">
                  <c:v>19</c:v>
                </c:pt>
                <c:pt idx="11">
                  <c:v>21</c:v>
                </c:pt>
              </c:numCache>
            </c:numRef>
          </c:val>
        </c:ser>
        <c:dLbls>
          <c:showVal val="1"/>
        </c:dLbls>
        <c:axId val="55286016"/>
        <c:axId val="55291904"/>
      </c:barChart>
      <c:catAx>
        <c:axId val="55286016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lang="en-IN"/>
            </a:pPr>
            <a:endParaRPr lang="en-US"/>
          </a:p>
        </c:txPr>
        <c:crossAx val="55291904"/>
        <c:crosses val="autoZero"/>
        <c:auto val="1"/>
        <c:lblAlgn val="ctr"/>
        <c:lblOffset val="100"/>
      </c:catAx>
      <c:valAx>
        <c:axId val="5529190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Number of Surgeries</a:t>
                </a:r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55286016"/>
        <c:crosses val="autoZero"/>
        <c:crossBetween val="between"/>
      </c:valAx>
    </c:plotArea>
    <c:plotVisOnly val="1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pivotSource>
    <c:name>[Patient_Data_23052019.xlsx]Sheet5!PivotTable3</c:name>
    <c:fmtId val="-1"/>
  </c:pivotSource>
  <c:chart>
    <c:title>
      <c:tx>
        <c:rich>
          <a:bodyPr/>
          <a:lstStyle/>
          <a:p>
            <a:pPr>
              <a:defRPr lang="en-IN"/>
            </a:pPr>
            <a:r>
              <a:rPr lang="en-US"/>
              <a:t>Monthwise</a:t>
            </a:r>
            <a:r>
              <a:rPr lang="en-US" baseline="0"/>
              <a:t> Surgical Interventions</a:t>
            </a:r>
            <a:endParaRPr lang="en-US"/>
          </a:p>
        </c:rich>
      </c:tx>
      <c:layout>
        <c:manualLayout>
          <c:xMode val="edge"/>
          <c:yMode val="edge"/>
          <c:x val="4.3097643097642438E-4"/>
          <c:y val="0"/>
        </c:manualLayout>
      </c:layout>
    </c:title>
    <c:pivotFmts>
      <c:pivotFmt>
        <c:idx val="0"/>
        <c:marker>
          <c:symbol val="none"/>
        </c:marker>
        <c:dLbl>
          <c:idx val="0"/>
          <c:spPr/>
          <c:txPr>
            <a:bodyPr/>
            <a:lstStyle/>
            <a:p>
              <a:pPr>
                <a:defRPr lang="en-IN"/>
              </a:pPr>
              <a:endParaRPr lang="en-US"/>
            </a:p>
          </c:txPr>
          <c:dLblPos val="outEnd"/>
          <c:showVal val="1"/>
        </c:dLbl>
      </c:pivotFmt>
      <c:pivotFmt>
        <c:idx val="1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dLblPos val="outEnd"/>
          <c:showVal val="1"/>
        </c:dLbl>
      </c:pivotFmt>
      <c:pivotFmt>
        <c:idx val="2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dLblPos val="outEnd"/>
          <c:showVal val="1"/>
        </c:dLbl>
      </c:pivotFmt>
      <c:pivotFmt>
        <c:idx val="3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dLblPos val="outEnd"/>
          <c:showVal val="1"/>
        </c:dLbl>
      </c:pivotFmt>
      <c:pivotFmt>
        <c:idx val="4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dLblPos val="outEnd"/>
          <c:showVal val="1"/>
        </c:dLbl>
      </c:pivotFmt>
    </c:pivotFmts>
    <c:plotArea>
      <c:layout/>
      <c:barChart>
        <c:barDir val="col"/>
        <c:grouping val="clustered"/>
        <c:ser>
          <c:idx val="0"/>
          <c:order val="0"/>
          <c:tx>
            <c:strRef>
              <c:f>Sheet5!$X$1:$X$2</c:f>
              <c:strCache>
                <c:ptCount val="1"/>
                <c:pt idx="0">
                  <c:v>F</c:v>
                </c:pt>
              </c:strCache>
            </c:strRef>
          </c:tx>
          <c:dLbls>
            <c:txPr>
              <a:bodyPr/>
              <a:lstStyle/>
              <a:p>
                <a:pPr>
                  <a:defRPr/>
                </a:pPr>
                <a:endParaRPr lang="en-US"/>
              </a:p>
            </c:txPr>
            <c:dLblPos val="outEnd"/>
            <c:showVal val="1"/>
          </c:dLbls>
          <c:cat>
            <c:multiLvlStrRef>
              <c:f>Sheet5!$W$3:$W$17</c:f>
              <c:multiLvlStrCache>
                <c:ptCount val="12"/>
                <c:lvl>
                  <c:pt idx="0">
                    <c:v>May</c:v>
                  </c:pt>
                  <c:pt idx="1">
                    <c:v>Jun</c:v>
                  </c:pt>
                  <c:pt idx="2">
                    <c:v>Jul</c:v>
                  </c:pt>
                  <c:pt idx="3">
                    <c:v>Aug</c:v>
                  </c:pt>
                  <c:pt idx="4">
                    <c:v>Sep</c:v>
                  </c:pt>
                  <c:pt idx="5">
                    <c:v>Oct</c:v>
                  </c:pt>
                  <c:pt idx="6">
                    <c:v>Nov</c:v>
                  </c:pt>
                  <c:pt idx="7">
                    <c:v>Dec</c:v>
                  </c:pt>
                  <c:pt idx="8">
                    <c:v>Jan</c:v>
                  </c:pt>
                  <c:pt idx="9">
                    <c:v>Feb</c:v>
                  </c:pt>
                  <c:pt idx="10">
                    <c:v>Mar</c:v>
                  </c:pt>
                  <c:pt idx="11">
                    <c:v>Apr</c:v>
                  </c:pt>
                </c:lvl>
                <c:lvl>
                  <c:pt idx="0">
                    <c:v>2018</c:v>
                  </c:pt>
                  <c:pt idx="8">
                    <c:v>2019</c:v>
                  </c:pt>
                </c:lvl>
              </c:multiLvlStrCache>
            </c:multiLvlStrRef>
          </c:cat>
          <c:val>
            <c:numRef>
              <c:f>Sheet5!$X$3:$X$17</c:f>
              <c:numCache>
                <c:formatCode>General</c:formatCode>
                <c:ptCount val="12"/>
                <c:pt idx="0">
                  <c:v>11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  <c:pt idx="4">
                  <c:v>8</c:v>
                </c:pt>
                <c:pt idx="5">
                  <c:v>3</c:v>
                </c:pt>
                <c:pt idx="6">
                  <c:v>10</c:v>
                </c:pt>
                <c:pt idx="7">
                  <c:v>6</c:v>
                </c:pt>
                <c:pt idx="8">
                  <c:v>2</c:v>
                </c:pt>
                <c:pt idx="9">
                  <c:v>6</c:v>
                </c:pt>
                <c:pt idx="10">
                  <c:v>8</c:v>
                </c:pt>
                <c:pt idx="11">
                  <c:v>8</c:v>
                </c:pt>
              </c:numCache>
            </c:numRef>
          </c:val>
        </c:ser>
        <c:ser>
          <c:idx val="1"/>
          <c:order val="1"/>
          <c:tx>
            <c:strRef>
              <c:f>Sheet5!$Y$1:$Y$2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FF0000"/>
            </a:solidFill>
          </c:spPr>
          <c:dLbls>
            <c:txPr>
              <a:bodyPr/>
              <a:lstStyle/>
              <a:p>
                <a:pPr>
                  <a:defRPr/>
                </a:pPr>
                <a:endParaRPr lang="en-US"/>
              </a:p>
            </c:txPr>
            <c:dLblPos val="outEnd"/>
            <c:showVal val="1"/>
          </c:dLbls>
          <c:cat>
            <c:multiLvlStrRef>
              <c:f>Sheet5!$W$3:$W$17</c:f>
              <c:multiLvlStrCache>
                <c:ptCount val="12"/>
                <c:lvl>
                  <c:pt idx="0">
                    <c:v>May</c:v>
                  </c:pt>
                  <c:pt idx="1">
                    <c:v>Jun</c:v>
                  </c:pt>
                  <c:pt idx="2">
                    <c:v>Jul</c:v>
                  </c:pt>
                  <c:pt idx="3">
                    <c:v>Aug</c:v>
                  </c:pt>
                  <c:pt idx="4">
                    <c:v>Sep</c:v>
                  </c:pt>
                  <c:pt idx="5">
                    <c:v>Oct</c:v>
                  </c:pt>
                  <c:pt idx="6">
                    <c:v>Nov</c:v>
                  </c:pt>
                  <c:pt idx="7">
                    <c:v>Dec</c:v>
                  </c:pt>
                  <c:pt idx="8">
                    <c:v>Jan</c:v>
                  </c:pt>
                  <c:pt idx="9">
                    <c:v>Feb</c:v>
                  </c:pt>
                  <c:pt idx="10">
                    <c:v>Mar</c:v>
                  </c:pt>
                  <c:pt idx="11">
                    <c:v>Apr</c:v>
                  </c:pt>
                </c:lvl>
                <c:lvl>
                  <c:pt idx="0">
                    <c:v>2018</c:v>
                  </c:pt>
                  <c:pt idx="8">
                    <c:v>2019</c:v>
                  </c:pt>
                </c:lvl>
              </c:multiLvlStrCache>
            </c:multiLvlStrRef>
          </c:cat>
          <c:val>
            <c:numRef>
              <c:f>Sheet5!$Y$3:$Y$17</c:f>
              <c:numCache>
                <c:formatCode>General</c:formatCode>
                <c:ptCount val="12"/>
                <c:pt idx="0">
                  <c:v>20</c:v>
                </c:pt>
                <c:pt idx="1">
                  <c:v>13</c:v>
                </c:pt>
                <c:pt idx="2">
                  <c:v>13</c:v>
                </c:pt>
                <c:pt idx="3">
                  <c:v>19</c:v>
                </c:pt>
                <c:pt idx="4">
                  <c:v>9</c:v>
                </c:pt>
                <c:pt idx="5">
                  <c:v>12</c:v>
                </c:pt>
                <c:pt idx="6">
                  <c:v>15</c:v>
                </c:pt>
                <c:pt idx="7">
                  <c:v>18</c:v>
                </c:pt>
                <c:pt idx="8">
                  <c:v>21</c:v>
                </c:pt>
                <c:pt idx="9">
                  <c:v>13</c:v>
                </c:pt>
                <c:pt idx="10">
                  <c:v>11</c:v>
                </c:pt>
                <c:pt idx="11">
                  <c:v>13</c:v>
                </c:pt>
              </c:numCache>
            </c:numRef>
          </c:val>
        </c:ser>
        <c:dLbls>
          <c:showVal val="1"/>
        </c:dLbls>
        <c:axId val="55492992"/>
        <c:axId val="55494528"/>
      </c:barChart>
      <c:catAx>
        <c:axId val="55492992"/>
        <c:scaling>
          <c:orientation val="minMax"/>
        </c:scaling>
        <c:axPos val="b"/>
        <c:tickLblPos val="nextTo"/>
        <c:txPr>
          <a:bodyPr rot="-2700000"/>
          <a:lstStyle/>
          <a:p>
            <a:pPr>
              <a:defRPr lang="en-IN"/>
            </a:pPr>
            <a:endParaRPr lang="en-US"/>
          </a:p>
        </c:txPr>
        <c:crossAx val="55494528"/>
        <c:crosses val="autoZero"/>
        <c:auto val="1"/>
        <c:lblAlgn val="ctr"/>
        <c:lblOffset val="100"/>
      </c:catAx>
      <c:valAx>
        <c:axId val="5549452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Number of Surgeries</a:t>
                </a:r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55492992"/>
        <c:crosses val="autoZero"/>
        <c:crossBetween val="between"/>
      </c:valAx>
    </c:plotArea>
    <c:legend>
      <c:legendPos val="r"/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30-May-19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30-May-19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30-May-19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30-May-19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30-May-19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30-May-19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30-May-19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30-May-19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130425"/>
            <a:ext cx="8382000" cy="1298575"/>
          </a:xfrm>
        </p:spPr>
        <p:txBody>
          <a:bodyPr>
            <a:noAutofit/>
          </a:bodyPr>
          <a:lstStyle/>
          <a:p>
            <a:pPr algn="ctr"/>
            <a:r>
              <a:rPr lang="en-IN" sz="2400" b="1" u="sng" dirty="0" smtClean="0">
                <a:latin typeface="Times New Roman" pitchFamily="18" charset="0"/>
                <a:cs typeface="Times New Roman" pitchFamily="18" charset="0"/>
              </a:rPr>
              <a:t>TO ASCERTAIN WHETHER CHILD’S GENDER </a:t>
            </a:r>
            <a:br>
              <a:rPr lang="en-IN" sz="24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2400" b="1" u="sng" dirty="0" smtClean="0">
                <a:latin typeface="Times New Roman" pitchFamily="18" charset="0"/>
                <a:cs typeface="Times New Roman" pitchFamily="18" charset="0"/>
              </a:rPr>
              <a:t>SUFFERING FROM CHD PLAYS A ROLE IN PARENTS DECISION TO UNDERTAKE SURGERY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90160" y="4724400"/>
            <a:ext cx="4053840" cy="1752600"/>
          </a:xfrm>
        </p:spPr>
        <p:txBody>
          <a:bodyPr/>
          <a:lstStyle/>
          <a:p>
            <a:r>
              <a:rPr lang="en-US" dirty="0" smtClean="0"/>
              <a:t>Lt Col </a:t>
            </a:r>
            <a:r>
              <a:rPr lang="en-US" dirty="0" err="1" smtClean="0"/>
              <a:t>Gopendra</a:t>
            </a:r>
            <a:endParaRPr lang="en-US" dirty="0" smtClean="0"/>
          </a:p>
          <a:p>
            <a:r>
              <a:rPr lang="en-US" dirty="0" smtClean="0"/>
              <a:t>PG/17/019</a:t>
            </a:r>
          </a:p>
          <a:p>
            <a:r>
              <a:rPr lang="en-US" dirty="0" smtClean="0"/>
              <a:t>Hospital Stream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1066800" y="0"/>
          <a:ext cx="80772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1066800" y="3429000"/>
          <a:ext cx="80772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1019629" y="42635"/>
          <a:ext cx="8153400" cy="3219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990600" y="3276600"/>
          <a:ext cx="81534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447800"/>
            <a:ext cx="7790688" cy="4800600"/>
          </a:xfrm>
        </p:spPr>
        <p:txBody>
          <a:bodyPr>
            <a:normAutofit/>
          </a:bodyPr>
          <a:lstStyle/>
          <a:p>
            <a:r>
              <a:rPr lang="en-IN" sz="2500" dirty="0" smtClean="0">
                <a:latin typeface="Times New Roman" pitchFamily="18" charset="0"/>
                <a:cs typeface="Times New Roman" pitchFamily="18" charset="0"/>
              </a:rPr>
              <a:t>3083 cases presented themselves in the OPD </a:t>
            </a:r>
          </a:p>
          <a:p>
            <a:r>
              <a:rPr lang="en-IN" sz="2500" dirty="0" smtClean="0">
                <a:latin typeface="Times New Roman" pitchFamily="18" charset="0"/>
                <a:cs typeface="Times New Roman" pitchFamily="18" charset="0"/>
              </a:rPr>
              <a:t>Male-to-female ratio of OPD cases works out to 1.73 : 1</a:t>
            </a:r>
          </a:p>
          <a:p>
            <a:r>
              <a:rPr lang="en-IN" sz="2500" dirty="0" smtClean="0">
                <a:latin typeface="Times New Roman" pitchFamily="18" charset="0"/>
                <a:cs typeface="Times New Roman" pitchFamily="18" charset="0"/>
              </a:rPr>
              <a:t>231 cases (7.5%) were admitted for either diagnostic or surgical intervention</a:t>
            </a:r>
          </a:p>
          <a:p>
            <a:r>
              <a:rPr lang="en-IN" sz="2500" dirty="0" smtClean="0">
                <a:latin typeface="Times New Roman" pitchFamily="18" charset="0"/>
                <a:cs typeface="Times New Roman" pitchFamily="18" charset="0"/>
              </a:rPr>
              <a:t>Low percentage of admissions can be attributed to primary endeavours by the paediatric cardiologist to medically manage the cases till such time surgical intervention becomes imperative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Specific Objective 2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assess the effect of gender on decision by parents whether to get surgery done?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97006" y="76200"/>
            <a:ext cx="2786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IPD PROFILE RESULTS</a:t>
            </a:r>
            <a:endParaRPr lang="en-US" b="1" u="sng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143000" y="609602"/>
          <a:ext cx="7772400" cy="5401145"/>
        </p:xfrm>
        <a:graphic>
          <a:graphicData uri="http://schemas.openxmlformats.org/drawingml/2006/table">
            <a:tbl>
              <a:tblPr/>
              <a:tblGrid>
                <a:gridCol w="3810000"/>
                <a:gridCol w="1980130"/>
                <a:gridCol w="1982270"/>
              </a:tblGrid>
              <a:tr h="9143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u="sng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VARIABLE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u="sng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RATE/FREQUENCY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u="sng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PERCENT (%)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190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u="sng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Gender (n=235)</a:t>
                      </a: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5190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Male</a:t>
                      </a: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161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68.5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75190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Female</a:t>
                      </a: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74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31.5</a:t>
                      </a: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4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Surgeries through OPD route(n=141)</a:t>
                      </a: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4834" marR="3483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4834" marR="3483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3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Male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Female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41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70.9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29.1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70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Surgeries through referrals/inter dept</a:t>
                      </a: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Transfers(n=94)</a:t>
                      </a: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4834" marR="3483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4834" marR="3483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3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Male</a:t>
                      </a: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Female</a:t>
                      </a: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61</a:t>
                      </a: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33</a:t>
                      </a: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64.9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35.1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190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u="sng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Number of Surgeries (n=235)</a:t>
                      </a: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02348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</a:t>
                      </a:r>
                      <a:r>
                        <a:rPr lang="en-IN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surgery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surgery	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217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12140" algn="l"/>
                        </a:tabLst>
                      </a:pPr>
                      <a:r>
                        <a:rPr lang="en-IN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14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92.3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6.0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75190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surgery</a:t>
                      </a: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4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5145" algn="ctr"/>
                          <a:tab pos="904875" algn="l"/>
                        </a:tabLst>
                      </a:pPr>
                      <a:r>
                        <a:rPr lang="en-IN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1.7</a:t>
                      </a:r>
                      <a:r>
                        <a:rPr lang="en-IN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	</a:t>
                      </a: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834" marR="3483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1066800" y="0"/>
          <a:ext cx="80772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hart 3"/>
          <p:cNvGraphicFramePr/>
          <p:nvPr/>
        </p:nvGraphicFramePr>
        <p:xfrm>
          <a:off x="1219200" y="0"/>
          <a:ext cx="79248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95400"/>
            <a:ext cx="8077200" cy="4953000"/>
          </a:xfrm>
        </p:spPr>
        <p:txBody>
          <a:bodyPr>
            <a:noAutofit/>
          </a:bodyPr>
          <a:lstStyle/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A total of 526 patients who were advised surgery in OPD out of which 315 were males and 211 were females giving a ratio of 1:0.67</a:t>
            </a: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A total of 235 patients were operated upon out of which 161 were males and 74 were females giving a ratio of 1:0.46</a:t>
            </a: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Out of the above 235 patients, 141 came through the OPD route with 100 being males and 41 were females giving a ratio of 1:0.41</a:t>
            </a: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Remaining 94 patients(325-141) were either referrals from other hospitals or inter department transfers. Here there were 61 males and 33 females giving a ratio of 1:0.54</a:t>
            </a: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Against a ratio of 1:0.67 advised surgical intervention, an average of 1:0.47 males to females are actually being operated in this paediatric cardiac centre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Specific Objective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compare the discrimination, if it exists, with any global study published in this regard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7866888" cy="48006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There are numerous studies, both in government and private run health facilities,  that have pointed out the gender discrimination in particularly of CHD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paediatric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patients in India and its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neighbours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like  Pakistan, Nepal, Bangladesh and even, China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However, sub African countries like Sudan,  Asia-African country like Egypt and Latin American countries like Peru &amp; Mexico have reported general gender discrimination in health seeking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behaviour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of Parents but not in particularly CHD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INTRODUCTION  AND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7866888" cy="4800600"/>
          </a:xfrm>
        </p:spPr>
        <p:txBody>
          <a:bodyPr>
            <a:normAutofit/>
          </a:bodyPr>
          <a:lstStyle/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Birth prevalence of Chronic Heart Disease/Defect(CHD) is reported to be 8-12/1000 live births(1.5 to 2 </a:t>
            </a:r>
            <a:r>
              <a:rPr lang="en-IN" sz="2400" dirty="0" err="1" smtClean="0">
                <a:latin typeface="Times New Roman" pitchFamily="18" charset="0"/>
                <a:cs typeface="Times New Roman" pitchFamily="18" charset="0"/>
              </a:rPr>
              <a:t>lakh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affected)</a:t>
            </a: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Approximately a third to a quarter needs early intervention to survive the first year of life</a:t>
            </a: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Paucity of paediatric cardiac surgeons</a:t>
            </a: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Gender discrimination/ skewed sex ratio( male to female)</a:t>
            </a: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Male preponderance to CHD established by many studies</a:t>
            </a: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Cost of surgical intervention for CHD relatively high</a:t>
            </a:r>
          </a:p>
          <a:p>
            <a:r>
              <a:rPr lang="en-IN" sz="2400" dirty="0" smtClean="0"/>
              <a:t>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3083 unique cases visited OPD and 235 patients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underwent surgical intervention between 01 May 2018 to 30 April 2019</a:t>
            </a:r>
          </a:p>
          <a:p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143000"/>
          </a:xfrm>
        </p:spPr>
        <p:txBody>
          <a:bodyPr>
            <a:normAutofit/>
          </a:bodyPr>
          <a:lstStyle/>
          <a:p>
            <a:r>
              <a:rPr lang="en-IN" sz="3600" b="1" dirty="0" smtClean="0">
                <a:latin typeface="Times New Roman" pitchFamily="18" charset="0"/>
                <a:cs typeface="Times New Roman" pitchFamily="18" charset="0"/>
              </a:rPr>
              <a:t>LIMITATIONS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762000"/>
            <a:ext cx="8153400" cy="4800600"/>
          </a:xfrm>
        </p:spPr>
        <p:txBody>
          <a:bodyPr>
            <a:noAutofit/>
          </a:bodyPr>
          <a:lstStyle/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 study period was of 1 year </a:t>
            </a:r>
            <a:r>
              <a:rPr lang="en-IN" sz="2000" dirty="0" err="1" smtClean="0">
                <a:latin typeface="Times New Roman" pitchFamily="18" charset="0"/>
                <a:cs typeface="Times New Roman" pitchFamily="18" charset="0"/>
              </a:rPr>
              <a:t>wef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01 may 2018 to 30 April 2019 due to time constraints. This could have resulted in study population (OPD and IPD) not being typically representative of the hospital</a:t>
            </a:r>
          </a:p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 study results cannot be generalised for tertiary care hospitals in other regions in India because of aspects like birth rates, prevalence in community, screening and referral system</a:t>
            </a:r>
          </a:p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 effect of caregivers’ economic status on decision to undergo surgical intervention has not been studied. It may be an important health seeking factor for cases visiting trust managed for-profit tertiary care hospitals</a:t>
            </a:r>
          </a:p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 operational constraints of the Department of Paediatric Sciences viz. availability of cardiac OT on alternate day basis, single cardiac surgeon performing all surgical interventions etc. could not have provided a level playing field </a:t>
            </a:r>
            <a:r>
              <a:rPr lang="en-IN" sz="2000" dirty="0" err="1" smtClean="0">
                <a:latin typeface="Times New Roman" pitchFamily="18" charset="0"/>
                <a:cs typeface="Times New Roman" pitchFamily="18" charset="0"/>
              </a:rPr>
              <a:t>vis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-a-</a:t>
            </a:r>
            <a:r>
              <a:rPr lang="en-IN" sz="2000" dirty="0" err="1" smtClean="0">
                <a:latin typeface="Times New Roman" pitchFamily="18" charset="0"/>
                <a:cs typeface="Times New Roman" pitchFamily="18" charset="0"/>
              </a:rPr>
              <a:t>vis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other tertiary care hospitals</a:t>
            </a:r>
          </a:p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This study alone, due to its short duration and no contact with parents (caretakers), cannot conclusively say that the gender bias which is brought out is due to what reasons. A detailed questionnaire based interviews needs to be undertaken by another study to pin point why this gender bias exists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895600"/>
            <a:ext cx="4800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THANK  YOU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OBJECTIVE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 smtClean="0"/>
              <a:t>To assess the OPD and IPD profile of CHDs diagnosed gender wise in the Department of Paediatric Cardiac Sciences, Sir </a:t>
            </a:r>
            <a:r>
              <a:rPr lang="en-IN" sz="2400" dirty="0" err="1" smtClean="0"/>
              <a:t>Ganga</a:t>
            </a:r>
            <a:r>
              <a:rPr lang="en-IN" sz="2400" dirty="0" smtClean="0"/>
              <a:t> Ram Hospital, New Delhi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To study the CHDs diagnosed in Department of Paediatric Cardiac Sciences of Sir </a:t>
            </a:r>
            <a:r>
              <a:rPr lang="en-IN" sz="2400" dirty="0" err="1" smtClean="0">
                <a:latin typeface="Times New Roman" pitchFamily="18" charset="0"/>
                <a:cs typeface="Times New Roman" pitchFamily="18" charset="0"/>
              </a:rPr>
              <a:t>Ganga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Ram Hospital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assess the effect of gender on decision by parents whether to get surgery done?</a:t>
            </a: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compare the discrimination, if it exists, with any global study published in this regard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143000"/>
          </a:xfrm>
        </p:spPr>
        <p:txBody>
          <a:bodyPr/>
          <a:lstStyle/>
          <a:p>
            <a:pPr algn="ctr"/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990600"/>
            <a:ext cx="7498080" cy="4800600"/>
          </a:xfrm>
        </p:spPr>
        <p:txBody>
          <a:bodyPr>
            <a:noAutofit/>
          </a:bodyPr>
          <a:lstStyle/>
          <a:p>
            <a:r>
              <a:rPr lang="en-IN" sz="2200" b="1" dirty="0" smtClean="0">
                <a:latin typeface="Times New Roman" pitchFamily="18" charset="0"/>
                <a:cs typeface="Times New Roman" pitchFamily="18" charset="0"/>
              </a:rPr>
              <a:t>Study Design: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Descriptive study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200" b="1" dirty="0" smtClean="0">
                <a:latin typeface="Times New Roman" pitchFamily="18" charset="0"/>
                <a:cs typeface="Times New Roman" pitchFamily="18" charset="0"/>
              </a:rPr>
              <a:t>Study Area: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Department of Paediatric Cardiac Sciences, Sir </a:t>
            </a:r>
            <a:r>
              <a:rPr lang="en-IN" sz="2200" dirty="0" err="1" smtClean="0">
                <a:latin typeface="Times New Roman" pitchFamily="18" charset="0"/>
                <a:cs typeface="Times New Roman" pitchFamily="18" charset="0"/>
              </a:rPr>
              <a:t>Ganga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 Ram Hospital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200" b="1" dirty="0" smtClean="0">
                <a:latin typeface="Times New Roman" pitchFamily="18" charset="0"/>
                <a:cs typeface="Times New Roman" pitchFamily="18" charset="0"/>
              </a:rPr>
              <a:t>Study Time Period: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1 Year (01 May 2018 to 30 April 2019)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200" b="1" dirty="0" smtClean="0">
                <a:latin typeface="Times New Roman" pitchFamily="18" charset="0"/>
                <a:cs typeface="Times New Roman" pitchFamily="18" charset="0"/>
              </a:rPr>
              <a:t>Study Population: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OPD and IPD cases presenting in the study area</a:t>
            </a:r>
          </a:p>
          <a:p>
            <a:r>
              <a:rPr lang="en-IN" sz="2200" b="1" dirty="0" smtClean="0">
                <a:latin typeface="Times New Roman" pitchFamily="18" charset="0"/>
                <a:cs typeface="Times New Roman" pitchFamily="18" charset="0"/>
              </a:rPr>
              <a:t>Sampling Technique: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This study did not entail sampling as the 	complete OPD and IPD cases pertaining to the above mentioned study period were considered.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200" b="1" dirty="0" smtClean="0">
                <a:latin typeface="Times New Roman" pitchFamily="18" charset="0"/>
                <a:cs typeface="Times New Roman" pitchFamily="18" charset="0"/>
              </a:rPr>
              <a:t>Mode </a:t>
            </a:r>
            <a:r>
              <a:rPr lang="en-IN" sz="2200" b="1" dirty="0" smtClean="0">
                <a:latin typeface="Times New Roman" pitchFamily="18" charset="0"/>
                <a:cs typeface="Times New Roman" pitchFamily="18" charset="0"/>
              </a:rPr>
              <a:t>of Data Collection: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Secondary data collection from OPD registers, patient case sheets and Hospital Information Management System.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200" b="1" smtClean="0">
                <a:latin typeface="Times New Roman" pitchFamily="18" charset="0"/>
                <a:cs typeface="Times New Roman" pitchFamily="18" charset="0"/>
              </a:rPr>
              <a:t>Analysis </a:t>
            </a:r>
            <a:r>
              <a:rPr lang="en-IN" sz="2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Data was compiled using MS Excel.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Objective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981200"/>
            <a:ext cx="7790688" cy="2514600"/>
          </a:xfrm>
        </p:spPr>
        <p:txBody>
          <a:bodyPr/>
          <a:lstStyle/>
          <a:p>
            <a:pPr algn="just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To study the CHDs diagnosed in Department of Paediatric Cardiac Sciences of Sir </a:t>
            </a:r>
            <a:r>
              <a:rPr lang="en-IN" dirty="0" err="1" smtClean="0">
                <a:latin typeface="Times New Roman" pitchFamily="18" charset="0"/>
                <a:cs typeface="Times New Roman" pitchFamily="18" charset="0"/>
              </a:rPr>
              <a:t>Ganga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Ram Hospital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-38100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RESULTS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304800"/>
            <a:ext cx="7498080" cy="4800600"/>
          </a:xfrm>
        </p:spPr>
        <p:txBody>
          <a:bodyPr>
            <a:normAutofit/>
          </a:bodyPr>
          <a:lstStyle/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Total of 4666 OPD visits were logged by 3083 cases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66800" y="685800"/>
          <a:ext cx="8077200" cy="6228996"/>
        </p:xfrm>
        <a:graphic>
          <a:graphicData uri="http://schemas.openxmlformats.org/drawingml/2006/table">
            <a:tbl>
              <a:tblPr/>
              <a:tblGrid>
                <a:gridCol w="2844808"/>
                <a:gridCol w="2828079"/>
                <a:gridCol w="2404313"/>
              </a:tblGrid>
              <a:tr h="3283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u="sng" dirty="0">
                          <a:latin typeface="Times New Roman"/>
                          <a:ea typeface="Calibri"/>
                          <a:cs typeface="Mangal"/>
                        </a:rPr>
                        <a:t>VARIABLE</a:t>
                      </a:r>
                      <a:endParaRPr lang="en-US" sz="120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u="sng">
                          <a:latin typeface="Times New Roman"/>
                          <a:ea typeface="Calibri"/>
                          <a:cs typeface="Mangal"/>
                        </a:rPr>
                        <a:t>RATE/FREQUENCY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u="sng">
                          <a:latin typeface="Times New Roman"/>
                          <a:ea typeface="Calibri"/>
                          <a:cs typeface="Mangal"/>
                        </a:rPr>
                        <a:t>PERCENT (%)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321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u="sng">
                          <a:latin typeface="Times New Roman"/>
                          <a:ea typeface="Calibri"/>
                          <a:cs typeface="Mangal"/>
                        </a:rPr>
                        <a:t>Gender (n=3083)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8321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Mangal"/>
                        </a:rPr>
                        <a:t>Male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Mangal"/>
                        </a:rPr>
                        <a:t>1954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Mangal"/>
                        </a:rPr>
                        <a:t>63.4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8321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Mangal"/>
                        </a:rPr>
                        <a:t>Female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Mangal"/>
                        </a:rPr>
                        <a:t>1129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Mangal"/>
                        </a:rPr>
                        <a:t>36.6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321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u="sng">
                          <a:latin typeface="Times New Roman"/>
                          <a:ea typeface="Calibri"/>
                          <a:cs typeface="Mangal"/>
                        </a:rPr>
                        <a:t>Cases’ Visit (n=3083)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8321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Mangal"/>
                        </a:rPr>
                        <a:t>1 visit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Mangal"/>
                        </a:rPr>
                        <a:t>2398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Mangal"/>
                        </a:rPr>
                        <a:t>77.8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8321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Mangal"/>
                        </a:rPr>
                        <a:t>2 visit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Mangal"/>
                        </a:rPr>
                        <a:t>315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Mangal"/>
                        </a:rPr>
                        <a:t>10.2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8321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Mangal"/>
                        </a:rPr>
                        <a:t>3 visit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Mangal"/>
                        </a:rPr>
                        <a:t>158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Mangal"/>
                        </a:rPr>
                        <a:t>5.1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8321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Mangal"/>
                        </a:rPr>
                        <a:t>More than 3 visit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Mangal"/>
                        </a:rPr>
                        <a:t>212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Mangal"/>
                        </a:rPr>
                        <a:t>6.9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321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u="sng">
                          <a:latin typeface="Times New Roman"/>
                          <a:ea typeface="Calibri"/>
                          <a:cs typeface="Mangal"/>
                        </a:rPr>
                        <a:t>Admissions (n=3083)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93796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 smtClean="0">
                          <a:latin typeface="Times New Roman"/>
                          <a:ea typeface="Calibri"/>
                          <a:cs typeface="Mangal"/>
                        </a:rPr>
                        <a:t>      Admitted</a:t>
                      </a:r>
                      <a:endParaRPr lang="en-US" sz="1200" dirty="0">
                        <a:latin typeface="Calibri"/>
                        <a:ea typeface="Calibri"/>
                        <a:cs typeface="Mangal"/>
                      </a:endParaRPr>
                    </a:p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/>
                          <a:ea typeface="Calibri"/>
                          <a:cs typeface="Mangal"/>
                        </a:rPr>
                        <a:t>     1 admission                           </a:t>
                      </a:r>
                      <a:endParaRPr lang="en-US" sz="1200" dirty="0">
                        <a:latin typeface="Calibri"/>
                        <a:ea typeface="Calibri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/>
                          <a:ea typeface="Calibri"/>
                          <a:cs typeface="Mangal"/>
                        </a:rPr>
                        <a:t>     2 admission                       	</a:t>
                      </a:r>
                      <a:endParaRPr lang="en-US" sz="120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/>
                          <a:ea typeface="Calibri"/>
                          <a:cs typeface="Mangal"/>
                        </a:rPr>
                        <a:t>231</a:t>
                      </a:r>
                      <a:endParaRPr lang="en-US" sz="1200" dirty="0">
                        <a:latin typeface="Calibri"/>
                        <a:ea typeface="Calibri"/>
                        <a:cs typeface="Mangal"/>
                      </a:endParaRPr>
                    </a:p>
                    <a:p>
                      <a:pPr marL="45720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12140" algn="l"/>
                        </a:tabLst>
                      </a:pPr>
                      <a:r>
                        <a:rPr lang="en-IN" sz="1200" dirty="0">
                          <a:latin typeface="Times New Roman"/>
                          <a:ea typeface="Calibri"/>
                          <a:cs typeface="Mangal"/>
                        </a:rPr>
                        <a:t>    </a:t>
                      </a:r>
                      <a:r>
                        <a:rPr lang="en-IN" sz="1200" dirty="0" smtClean="0">
                          <a:latin typeface="Times New Roman"/>
                          <a:ea typeface="Calibri"/>
                          <a:cs typeface="Mangal"/>
                        </a:rPr>
                        <a:t>                 226</a:t>
                      </a:r>
                      <a:r>
                        <a:rPr lang="en-IN" sz="1200" dirty="0">
                          <a:latin typeface="Times New Roman"/>
                          <a:ea typeface="Calibri"/>
                          <a:cs typeface="Mangal"/>
                        </a:rPr>
                        <a:t>	                                                  	</a:t>
                      </a:r>
                      <a:r>
                        <a:rPr lang="en-IN" sz="1200" dirty="0" smtClean="0">
                          <a:latin typeface="Times New Roman"/>
                          <a:ea typeface="Calibri"/>
                          <a:cs typeface="Mangal"/>
                        </a:rPr>
                        <a:t>                    05</a:t>
                      </a:r>
                      <a:r>
                        <a:rPr lang="en-IN" sz="1200" dirty="0">
                          <a:latin typeface="Times New Roman"/>
                          <a:ea typeface="Calibri"/>
                          <a:cs typeface="Mangal"/>
                        </a:rPr>
                        <a:t>	</a:t>
                      </a:r>
                      <a:endParaRPr lang="en-US" sz="120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/>
                          <a:ea typeface="Calibri"/>
                          <a:cs typeface="Mangal"/>
                        </a:rPr>
                        <a:t>7.5</a:t>
                      </a:r>
                      <a:endParaRPr lang="en-US" sz="120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6836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/>
                          <a:ea typeface="Calibri"/>
                          <a:cs typeface="Mangal"/>
                        </a:rPr>
                        <a:t>Not Admitted</a:t>
                      </a:r>
                      <a:endParaRPr lang="en-US" sz="120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/>
                          <a:ea typeface="Calibri"/>
                          <a:cs typeface="Mangal"/>
                        </a:rPr>
                        <a:t>2852</a:t>
                      </a:r>
                      <a:endParaRPr lang="en-US" sz="120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/>
                          <a:ea typeface="Calibri"/>
                          <a:cs typeface="Mangal"/>
                        </a:rPr>
                        <a:t>92.5</a:t>
                      </a:r>
                      <a:endParaRPr lang="en-US" sz="120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4962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u="sng" dirty="0">
                          <a:latin typeface="Times New Roman"/>
                          <a:ea typeface="Calibri"/>
                          <a:cs typeface="Mangal"/>
                        </a:rPr>
                        <a:t>Patients advised surgery(n= 526)</a:t>
                      </a:r>
                      <a:endParaRPr lang="en-US" sz="1200" dirty="0">
                        <a:latin typeface="Calibri"/>
                        <a:ea typeface="Calibri"/>
                        <a:cs typeface="Mangal"/>
                      </a:endParaRPr>
                    </a:p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/>
                          <a:ea typeface="Calibri"/>
                          <a:cs typeface="Mangal"/>
                        </a:rPr>
                        <a:t>Male                                                 </a:t>
                      </a:r>
                      <a:r>
                        <a:rPr lang="en-IN" sz="1200" dirty="0" smtClean="0">
                          <a:latin typeface="Times New Roman"/>
                          <a:ea typeface="Calibri"/>
                          <a:cs typeface="Mangal"/>
                        </a:rPr>
                        <a:t>                                                    </a:t>
                      </a:r>
                      <a:r>
                        <a:rPr lang="en-IN" sz="1200" dirty="0">
                          <a:latin typeface="Times New Roman"/>
                          <a:ea typeface="Calibri"/>
                          <a:cs typeface="Mangal"/>
                        </a:rPr>
                        <a:t>315</a:t>
                      </a:r>
                      <a:endParaRPr lang="en-US" sz="1200" dirty="0">
                        <a:latin typeface="Calibri"/>
                        <a:ea typeface="Calibri"/>
                        <a:cs typeface="Mangal"/>
                      </a:endParaRPr>
                    </a:p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/>
                          <a:ea typeface="Calibri"/>
                          <a:cs typeface="Mangal"/>
                        </a:rPr>
                        <a:t>Female                                               </a:t>
                      </a:r>
                      <a:r>
                        <a:rPr lang="en-IN" sz="1200" dirty="0" smtClean="0">
                          <a:latin typeface="Times New Roman"/>
                          <a:ea typeface="Calibri"/>
                          <a:cs typeface="Mangal"/>
                        </a:rPr>
                        <a:t>                                                  211                      </a:t>
                      </a:r>
                      <a:endParaRPr lang="en-US" sz="120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200" dirty="0">
                        <a:latin typeface="Times New Roman"/>
                        <a:ea typeface="Calibri"/>
                        <a:cs typeface="Mangal"/>
                      </a:endParaRPr>
                    </a:p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/>
                          <a:ea typeface="Calibri"/>
                          <a:cs typeface="Mangal"/>
                        </a:rPr>
                        <a:t>59.9</a:t>
                      </a:r>
                      <a:endParaRPr lang="en-US" sz="1200" dirty="0">
                        <a:latin typeface="Calibri"/>
                        <a:ea typeface="Calibri"/>
                        <a:cs typeface="Mangal"/>
                      </a:endParaRPr>
                    </a:p>
                    <a:p>
                      <a:pPr marL="0" marR="0" indent="4572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 smtClean="0">
                          <a:latin typeface="Times New Roman"/>
                          <a:ea typeface="Calibri"/>
                          <a:cs typeface="Mangal"/>
                        </a:rPr>
                        <a:t>               40.1</a:t>
                      </a:r>
                      <a:endParaRPr lang="en-US" sz="120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43933" marR="4393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990600" y="0"/>
          <a:ext cx="81534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1143000" y="0"/>
          <a:ext cx="80010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1143000" y="3429000"/>
          <a:ext cx="80010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243</TotalTime>
  <Words>999</Words>
  <Application>Microsoft Office PowerPoint</Application>
  <PresentationFormat>On-screen Show (4:3)</PresentationFormat>
  <Paragraphs>156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Solstice</vt:lpstr>
      <vt:lpstr>TO ASCERTAIN WHETHER CHILD’S GENDER  SUFFERING FROM CHD PLAYS A ROLE IN PARENTS DECISION TO UNDERTAKE SURGERY  </vt:lpstr>
      <vt:lpstr>INTRODUCTION  AND BACKGROUND</vt:lpstr>
      <vt:lpstr>OBJECTIVE </vt:lpstr>
      <vt:lpstr>SPECIFIC OBJECTIVES</vt:lpstr>
      <vt:lpstr>METHODOLOGY</vt:lpstr>
      <vt:lpstr>Specific Objective 1</vt:lpstr>
      <vt:lpstr>RESULTS</vt:lpstr>
      <vt:lpstr>Slide 8</vt:lpstr>
      <vt:lpstr>Slide 9</vt:lpstr>
      <vt:lpstr>Slide 10</vt:lpstr>
      <vt:lpstr>Slide 11</vt:lpstr>
      <vt:lpstr>Findings</vt:lpstr>
      <vt:lpstr>Specific Objective 2</vt:lpstr>
      <vt:lpstr>Slide 14</vt:lpstr>
      <vt:lpstr>Slide 15</vt:lpstr>
      <vt:lpstr>Slide 16</vt:lpstr>
      <vt:lpstr>FINDINGS</vt:lpstr>
      <vt:lpstr>Specific Objective 3</vt:lpstr>
      <vt:lpstr>FINDINGS</vt:lpstr>
      <vt:lpstr>LIMITATIONS</vt:lpstr>
      <vt:lpstr>THANK 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ASCERTAIN WHETHER CHILD’S GENDER  SUFFERING FROM CHD PLAYS A ROLE IN PARENTS DECISION TO UNDERTAKE SURGERY  </dc:title>
  <dc:creator>admin</dc:creator>
  <cp:lastModifiedBy>admin</cp:lastModifiedBy>
  <cp:revision>7</cp:revision>
  <dcterms:created xsi:type="dcterms:W3CDTF">2006-08-16T00:00:00Z</dcterms:created>
  <dcterms:modified xsi:type="dcterms:W3CDTF">2019-05-30T17:34:11Z</dcterms:modified>
</cp:coreProperties>
</file>