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210567-4765-228E-0219-2CCC3F04E688}"/>
              </a:ext>
            </a:extLst>
          </p:cNvPr>
          <p:cNvSpPr>
            <a:spLocks noGrp="1"/>
          </p:cNvSpPr>
          <p:nvPr>
            <p:ph type="dt" sz="half" idx="10"/>
          </p:nvPr>
        </p:nvSpPr>
        <p:spPr/>
        <p:txBody>
          <a:bodyPr/>
          <a:lstStyle/>
          <a:p>
            <a:fld id="{A4FFBC17-315E-4371-AB33-60C30FD0ED6B}" type="datetimeFigureOut">
              <a:rPr lang="en-IN" smtClean="0"/>
              <a:t>02-08-2022</a:t>
            </a:fld>
            <a:endParaRPr lang="en-IN"/>
          </a:p>
        </p:txBody>
      </p:sp>
      <p:sp>
        <p:nvSpPr>
          <p:cNvPr id="3" name="Footer Placeholder 2">
            <a:extLst>
              <a:ext uri="{FF2B5EF4-FFF2-40B4-BE49-F238E27FC236}">
                <a16:creationId xmlns:a16="http://schemas.microsoft.com/office/drawing/2014/main" id="{45354111-243E-7713-EF2D-CEAA9C35DF1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24A2727-7F66-CE87-0280-A0C0520911CB}"/>
              </a:ext>
            </a:extLst>
          </p:cNvPr>
          <p:cNvSpPr>
            <a:spLocks noGrp="1"/>
          </p:cNvSpPr>
          <p:nvPr>
            <p:ph type="sldNum" sz="quarter" idx="12"/>
          </p:nvPr>
        </p:nvSpPr>
        <p:spPr/>
        <p:txBody>
          <a:bodyPr/>
          <a:lstStyle/>
          <a:p>
            <a:fld id="{B962EF41-9FE4-4BA0-B905-0F10AA2131A6}" type="slidenum">
              <a:rPr lang="en-IN" smtClean="0"/>
              <a:t>‹#›</a:t>
            </a:fld>
            <a:endParaRPr lang="en-IN"/>
          </a:p>
        </p:txBody>
      </p:sp>
    </p:spTree>
    <p:extLst>
      <p:ext uri="{BB962C8B-B14F-4D97-AF65-F5344CB8AC3E}">
        <p14:creationId xmlns:p14="http://schemas.microsoft.com/office/powerpoint/2010/main" val="355797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a:latin typeface="Arial"/>
                <a:ea typeface="Arial"/>
                <a:cs typeface="Arial"/>
                <a:sym typeface="Arial"/>
              </a:rPr>
              <a:t>TOPIC- EVALUATION OF NUTRITIONAL REHABILITATION CENTERS </a:t>
            </a:r>
            <a:r>
              <a:rPr lang="en-IN" sz="3483" b="1"/>
              <a:t>IN </a:t>
            </a:r>
            <a:r>
              <a:rPr lang="en-IN" sz="3483" b="1">
                <a:latin typeface="Arial"/>
                <a:ea typeface="Arial"/>
                <a:cs typeface="Arial"/>
                <a:sym typeface="Arial"/>
              </a:rPr>
              <a:t>11 DISTRICTS OF HARYANA</a:t>
            </a:r>
            <a:endParaRPr sz="3483" b="1">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ctr" rtl="0">
              <a:lnSpc>
                <a:spcPct val="90000"/>
              </a:lnSpc>
              <a:spcBef>
                <a:spcPts val="0"/>
              </a:spcBef>
              <a:spcAft>
                <a:spcPts val="0"/>
              </a:spcAft>
              <a:buClr>
                <a:srgbClr val="394169"/>
              </a:buClr>
              <a:buSzPct val="37500"/>
              <a:buFont typeface="Twentieth Century"/>
              <a:buNone/>
            </a:pPr>
            <a:r>
              <a:rPr lang="en-IN" sz="3199" b="1">
                <a:solidFill>
                  <a:srgbClr val="0563C1"/>
                </a:solidFill>
              </a:rPr>
              <a:t>Haryana State Health Resource Centre, Panchkula</a:t>
            </a:r>
            <a:endParaRPr sz="7999" b="1">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00200">
                <a:tc>
                  <a:txBody>
                    <a:bodyPr/>
                    <a:lstStyle/>
                    <a:p>
                      <a:pPr marL="0" lvl="0" indent="0" algn="ctr" rtl="0">
                        <a:lnSpc>
                          <a:spcPct val="150000"/>
                        </a:lnSpc>
                        <a:spcBef>
                          <a:spcPts val="0"/>
                        </a:spcBef>
                        <a:spcAft>
                          <a:spcPts val="0"/>
                        </a:spcAft>
                        <a:buNone/>
                      </a:pPr>
                      <a:r>
                        <a:rPr lang="en-IN" sz="1200" b="1">
                          <a:solidFill>
                            <a:srgbClr val="45818E"/>
                          </a:solidFill>
                        </a:rPr>
                        <a:t>Dr. Akanksha </a:t>
                      </a:r>
                      <a:r>
                        <a:rPr lang="en-IN" sz="1200" b="1">
                          <a:solidFill>
                            <a:schemeClr val="dk1"/>
                          </a:solidFill>
                        </a:rPr>
                        <a:t>|</a:t>
                      </a:r>
                      <a:r>
                        <a:rPr lang="en-IN" sz="1200" b="1">
                          <a:solidFill>
                            <a:srgbClr val="45818E"/>
                          </a:solidFill>
                        </a:rPr>
                        <a:t> Ms. Ambhi Singh | Mr. Kinshuk Jain | Dr. Kriti Mathur | Ms. Kritika Singh | Dr. Nancy Modi | Dr. Priyanka Joshi | Mr. Rajdeep Dey | Dr. Shivam Kal</a:t>
                      </a:r>
                      <a:r>
                        <a:rPr lang="en-IN" sz="1200" b="1">
                          <a:solidFill>
                            <a:srgbClr val="38761D"/>
                          </a:solidFill>
                        </a:rPr>
                        <a:t>ia</a:t>
                      </a:r>
                      <a:endParaRPr sz="1200" b="1">
                        <a:solidFill>
                          <a:srgbClr val="45818E"/>
                        </a:solidFill>
                      </a:endParaRPr>
                    </a:p>
                  </a:txBody>
                  <a:tcPr marL="91425" marR="91425" marT="91425" marB="91425"/>
                </a:tc>
                <a:extLst>
                  <a:ext uri="{0D108BD9-81ED-4DB2-BD59-A6C34878D82A}">
                    <a16:rowId xmlns:a16="http://schemas.microsoft.com/office/drawing/2014/main"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a:t>TEAM:</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10111650" cy="316968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val="20000"/>
                    </a:ext>
                  </a:extLst>
                </a:gridCol>
                <a:gridCol w="8393100">
                  <a:extLst>
                    <a:ext uri="{9D8B030D-6E8A-4147-A177-3AD203B41FA5}">
                      <a16:colId xmlns:a16="http://schemas.microsoft.com/office/drawing/2014/main"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graphicFrame>
        <p:nvGraphicFramePr>
          <p:cNvPr id="177" name="Google Shape;177;p12"/>
          <p:cNvGraphicFramePr/>
          <p:nvPr/>
        </p:nvGraphicFramePr>
        <p:xfrm>
          <a:off x="1418675" y="421560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651637" y="1294200"/>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dirty="0"/>
              <a:t>Assigning the health workforce dedicatedly working for NRC, would ultimately lead to effective working of NRCs</a:t>
            </a:r>
            <a:endParaRPr sz="1600" dirty="0"/>
          </a:p>
          <a:p>
            <a:pPr marL="457200" lvl="0" indent="-330200" algn="l" rtl="0">
              <a:lnSpc>
                <a:spcPct val="200000"/>
              </a:lnSpc>
              <a:spcBef>
                <a:spcPts val="0"/>
              </a:spcBef>
              <a:spcAft>
                <a:spcPts val="0"/>
              </a:spcAft>
              <a:buSzPts val="1600"/>
              <a:buChar char="●"/>
            </a:pPr>
            <a:r>
              <a:rPr lang="en-IN" sz="1600" dirty="0"/>
              <a:t>Providing SAM based training for the newly appointed nursing staff, and refresher training for the existing staff.</a:t>
            </a:r>
            <a:endParaRPr sz="1600" dirty="0"/>
          </a:p>
          <a:p>
            <a:pPr marL="457200" lvl="0" indent="-330200" algn="l" rtl="0">
              <a:lnSpc>
                <a:spcPct val="200000"/>
              </a:lnSpc>
              <a:spcBef>
                <a:spcPts val="0"/>
              </a:spcBef>
              <a:spcAft>
                <a:spcPts val="0"/>
              </a:spcAft>
              <a:buSzPts val="1600"/>
              <a:buChar char="●"/>
            </a:pPr>
            <a:r>
              <a:rPr lang="en-IN" sz="1600" dirty="0"/>
              <a:t>Carrying various immunization drives and various interventions related to sanitation i.e. maintenance of washrooms / toilets for the wards and safe drinking water can help to improve the health of low-birth-weight children.</a:t>
            </a:r>
            <a:endParaRPr sz="1600" dirty="0"/>
          </a:p>
          <a:p>
            <a:pPr marL="457200" lvl="0" indent="-330200" algn="l" rtl="0">
              <a:lnSpc>
                <a:spcPct val="200000"/>
              </a:lnSpc>
              <a:spcBef>
                <a:spcPts val="0"/>
              </a:spcBef>
              <a:spcAft>
                <a:spcPts val="0"/>
              </a:spcAft>
              <a:buSzPts val="1600"/>
              <a:buChar char="●"/>
            </a:pPr>
            <a:r>
              <a:rPr lang="en-IN" sz="1600" dirty="0"/>
              <a:t>Proper calibration and maintenance of </a:t>
            </a:r>
            <a:r>
              <a:rPr lang="en-IN" sz="1600" dirty="0" err="1"/>
              <a:t>equipments</a:t>
            </a:r>
            <a:r>
              <a:rPr lang="en-IN" sz="1600" dirty="0"/>
              <a:t> as per standard guidelines</a:t>
            </a:r>
            <a:endParaRPr sz="1600" dirty="0"/>
          </a:p>
          <a:p>
            <a:pPr marL="457200" lvl="0" indent="-330200" algn="l" rtl="0">
              <a:lnSpc>
                <a:spcPct val="200000"/>
              </a:lnSpc>
              <a:spcBef>
                <a:spcPts val="0"/>
              </a:spcBef>
              <a:spcAft>
                <a:spcPts val="0"/>
              </a:spcAft>
              <a:buSzPts val="1600"/>
              <a:buChar char="●"/>
            </a:pPr>
            <a:r>
              <a:rPr lang="en-IN" sz="1600" dirty="0"/>
              <a:t>Maintaining separate pharmacy dedicated to the NRC ward.</a:t>
            </a:r>
            <a:endParaRPr sz="1600" dirty="0"/>
          </a:p>
          <a:p>
            <a:pPr marL="457200" lvl="0" indent="-330200" algn="l" rtl="0">
              <a:lnSpc>
                <a:spcPct val="200000"/>
              </a:lnSpc>
              <a:spcBef>
                <a:spcPts val="0"/>
              </a:spcBef>
              <a:spcAft>
                <a:spcPts val="0"/>
              </a:spcAft>
              <a:buSzPts val="1600"/>
              <a:buChar char="●"/>
            </a:pPr>
            <a:r>
              <a:rPr lang="en-IN" sz="1600" dirty="0"/>
              <a:t>Proper maintenance of records and budget according to the standard format given by NRCs </a:t>
            </a:r>
            <a:endParaRPr sz="1600" dirty="0"/>
          </a:p>
          <a:p>
            <a:pPr marL="457200" lvl="0" indent="-330200" algn="l" rtl="0">
              <a:lnSpc>
                <a:spcPct val="200000"/>
              </a:lnSpc>
              <a:spcBef>
                <a:spcPts val="0"/>
              </a:spcBef>
              <a:spcAft>
                <a:spcPts val="0"/>
              </a:spcAft>
              <a:buSzPts val="1600"/>
              <a:buChar char="●"/>
            </a:pPr>
            <a:r>
              <a:rPr lang="en-IN" sz="1600" dirty="0"/>
              <a:t>Community based assessment could be done in future for digging deeper into the reasons behind children lying under SAM criteria.</a:t>
            </a:r>
            <a:endParaRPr sz="1600" dirty="0"/>
          </a:p>
          <a:p>
            <a:pPr marL="457200" lvl="0" indent="-330200" algn="l" rtl="0">
              <a:lnSpc>
                <a:spcPct val="200000"/>
              </a:lnSpc>
              <a:spcBef>
                <a:spcPts val="0"/>
              </a:spcBef>
              <a:spcAft>
                <a:spcPts val="0"/>
              </a:spcAft>
              <a:buSzPts val="1600"/>
              <a:buChar char="●"/>
            </a:pPr>
            <a:r>
              <a:rPr lang="en-IN" sz="1600" dirty="0"/>
              <a:t>Nutrition Garden availability.</a:t>
            </a:r>
            <a:endParaRPr sz="1600" dirty="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7" name="Picture 6">
            <a:extLst>
              <a:ext uri="{FF2B5EF4-FFF2-40B4-BE49-F238E27FC236}">
                <a16:creationId xmlns:a16="http://schemas.microsoft.com/office/drawing/2014/main" id="{5F29B501-C48F-75FE-8D96-50150443FB3D}"/>
              </a:ext>
            </a:extLst>
          </p:cNvPr>
          <p:cNvPicPr>
            <a:picLocks noChangeAspect="1"/>
          </p:cNvPicPr>
          <p:nvPr/>
        </p:nvPicPr>
        <p:blipFill>
          <a:blip r:embed="rId3"/>
          <a:stretch>
            <a:fillRect/>
          </a:stretch>
        </p:blipFill>
        <p:spPr>
          <a:xfrm>
            <a:off x="2523751" y="0"/>
            <a:ext cx="7144497"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A54423-91A7-6EA2-43CF-1CCEA6E229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IN" smtClean="0"/>
              <a:t>21</a:t>
            </a:fld>
            <a:endParaRPr lang="en-IN"/>
          </a:p>
        </p:txBody>
      </p:sp>
      <p:pic>
        <p:nvPicPr>
          <p:cNvPr id="3" name="Picture 2">
            <a:extLst>
              <a:ext uri="{FF2B5EF4-FFF2-40B4-BE49-F238E27FC236}">
                <a16:creationId xmlns:a16="http://schemas.microsoft.com/office/drawing/2014/main" id="{CAD9DB72-2663-4863-BF6F-ED020AB6B04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73494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br>
              <a:rPr lang="en-IN" sz="1800" b="0" i="0" u="none" strike="noStrike">
                <a:solidFill>
                  <a:srgbClr val="000000"/>
                </a:solidFill>
                <a:latin typeface="Times New Roman"/>
                <a:ea typeface="Times New Roman"/>
                <a:cs typeface="Times New Roman"/>
                <a:sym typeface="Times New Roman"/>
              </a:rPr>
            </a:b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br>
              <a:rPr lang="en-IN" sz="1200"/>
            </a:br>
            <a:endParaRPr/>
          </a:p>
        </p:txBody>
      </p:sp>
      <p:graphicFrame>
        <p:nvGraphicFramePr>
          <p:cNvPr id="114" name="Google Shape;114;p6"/>
          <p:cNvGraphicFramePr/>
          <p:nvPr>
            <p:extLst>
              <p:ext uri="{D42A27DB-BD31-4B8C-83A1-F6EECF244321}">
                <p14:modId xmlns:p14="http://schemas.microsoft.com/office/powerpoint/2010/main" val="1711762134"/>
              </p:ext>
            </p:extLst>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val="20000"/>
                    </a:ext>
                  </a:extLst>
                </a:gridCol>
                <a:gridCol w="4489200">
                  <a:extLst>
                    <a:ext uri="{9D8B030D-6E8A-4147-A177-3AD203B41FA5}">
                      <a16:colId xmlns:a16="http://schemas.microsoft.com/office/drawing/2014/main"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val="10001"/>
                  </a:ext>
                </a:extLst>
              </a:tr>
              <a:tr h="505725">
                <a:tc>
                  <a:txBody>
                    <a:bodyPr/>
                    <a:lstStyle/>
                    <a:p>
                      <a:pPr marL="0" marR="0" lvl="0" indent="0" algn="ctr" rtl="0">
                        <a:spcBef>
                          <a:spcPts val="0"/>
                        </a:spcBef>
                        <a:spcAft>
                          <a:spcPts val="0"/>
                        </a:spcAft>
                        <a:buNone/>
                      </a:pPr>
                      <a:r>
                        <a:rPr lang="en-IN" sz="1800" b="1" dirty="0">
                          <a:solidFill>
                            <a:srgbClr val="000000"/>
                          </a:solidFill>
                        </a:rPr>
                        <a:t>Staff </a:t>
                      </a:r>
                      <a:r>
                        <a:rPr lang="en-IN" sz="1800" b="1" u="none" strike="noStrike" dirty="0">
                          <a:solidFill>
                            <a:srgbClr val="000000"/>
                          </a:solidFill>
                        </a:rPr>
                        <a:t>Nurses</a:t>
                      </a:r>
                      <a:r>
                        <a:rPr lang="en-IN" sz="1800" b="1" u="none" strike="noStrike" dirty="0">
                          <a:solidFill>
                            <a:srgbClr val="141E2B"/>
                          </a:solidFill>
                        </a:rPr>
                        <a:t> </a:t>
                      </a:r>
                      <a:endParaRPr sz="1800" b="1" dirty="0"/>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dirty="0"/>
                        <a:t>Convenience Sampling</a:t>
                      </a:r>
                      <a:endParaRPr sz="1800" b="1" dirty="0"/>
                    </a:p>
                  </a:txBody>
                  <a:tcPr marL="91450" marR="91450" marT="45725" marB="45725" anchor="ctr"/>
                </a:tc>
                <a:extLst>
                  <a:ext uri="{0D108BD9-81ED-4DB2-BD59-A6C34878D82A}">
                    <a16:rowId xmlns:a16="http://schemas.microsoft.com/office/drawing/2014/main"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1604</Words>
  <Application>Microsoft Office PowerPoint</Application>
  <PresentationFormat>Widescreen</PresentationFormat>
  <Paragraphs>181</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Twentieth Century</vt:lpstr>
      <vt:lpstr>Calibri</vt:lpstr>
      <vt:lpstr>Times New Roman</vt:lpstr>
      <vt:lpstr>Roboto</vt:lpstr>
      <vt:lpstr>Simple Light</vt:lpstr>
      <vt:lpstr>TOPIC- EVALUATION OF NUTRITIONAL REHABILITATION CENTERS IN 11 DISTRICTS OF HARYANA   Haryana State Health Resource Centre, Panchkula</vt:lpstr>
      <vt:lpstr>PowerPoint Presentation</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Kriti Chaturvedi</cp:lastModifiedBy>
  <cp:revision>5</cp:revision>
  <dcterms:created xsi:type="dcterms:W3CDTF">2022-05-20T15:11:38Z</dcterms:created>
  <dcterms:modified xsi:type="dcterms:W3CDTF">2022-08-02T16:40:04Z</dcterms:modified>
</cp:coreProperties>
</file>