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DM Sans" pitchFamily="2" charset="77"/>
      <p:regular r:id="rId15"/>
      <p:bold r:id="rId16"/>
      <p:italic r:id="rId17"/>
      <p:boldItalic r:id="rId18"/>
    </p:embeddedFont>
    <p:embeddedFont>
      <p:font typeface="Libre Baskerville" panose="02000000000000000000" pitchFamily="2" charset="0"/>
      <p:regular r:id="rId19"/>
      <p:bold r:id="rId20"/>
      <p: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7979"/>
    <a:srgbClr val="988E82"/>
    <a:srgbClr val="F5A7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10"/>
  </p:normalViewPr>
  <p:slideViewPr>
    <p:cSldViewPr snapToGrid="0" snapToObjects="1">
      <p:cViewPr>
        <p:scale>
          <a:sx n="86" d="100"/>
          <a:sy n="86" d="100"/>
        </p:scale>
        <p:origin x="936"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893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CD4AA-0DD0-222C-693C-92C8900D7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E6794-4258-DA5D-BA2C-6AC2B561F5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BBCCED-E98C-7153-D400-505C044FA0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E85E08-0483-1D92-CF89-2D92A25D8B53}"/>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214476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92160-026B-7464-658B-2AE41017C4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0E812-AD9E-F3D3-D3DD-EBF2B79D4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CD5D6-DF4F-05C2-4B7F-7CB8E24C4B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BBDB23-038F-955B-5B3D-18B7EEBBAD7B}"/>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452247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32155382/"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hyperlink" Target="https://pmc.ncbi.nlm.nih.gov/articles/PMC11410229/" TargetMode="External"/><Relationship Id="rId5" Type="http://schemas.openxmlformats.org/officeDocument/2006/relationships/hyperlink" Target="https://pubmed.ncbi.nlm.nih.gov/29943647/" TargetMode="External"/><Relationship Id="rId4" Type="http://schemas.openxmlformats.org/officeDocument/2006/relationships/hyperlink" Target="https://pubmed.ncbi.nlm.nih.gov/3247743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82410"/>
            <a:ext cx="7556421" cy="2834878"/>
          </a:xfrm>
          <a:prstGeom prst="rect">
            <a:avLst/>
          </a:prstGeom>
          <a:noFill/>
          <a:ln/>
        </p:spPr>
        <p:txBody>
          <a:bodyPr wrap="square" lIns="0" tIns="0" rIns="0" bIns="0" rtlCol="0" anchor="t"/>
          <a:lstStyle/>
          <a:p>
            <a:pPr marL="0" indent="0" algn="l">
              <a:lnSpc>
                <a:spcPts val="4450"/>
              </a:lnSpc>
              <a:buNone/>
            </a:pPr>
            <a:r>
              <a:rPr lang="en-US" sz="3550" dirty="0">
                <a:latin typeface="Libre Baskerville" pitchFamily="34" charset="0"/>
                <a:ea typeface="Libre Baskerville" pitchFamily="34" charset="-122"/>
                <a:cs typeface="Libre Baskerville" pitchFamily="34" charset="-120"/>
              </a:rPr>
              <a:t>Evaluating the Effectiveness of WhatsApp-Based Interventions for Lifestyle Behaviour Modification in Hypertension Patients: A Narrative Review</a:t>
            </a:r>
            <a:endParaRPr lang="en-US" sz="3550" dirty="0"/>
          </a:p>
        </p:txBody>
      </p:sp>
      <p:sp>
        <p:nvSpPr>
          <p:cNvPr id="4" name="Text 1"/>
          <p:cNvSpPr/>
          <p:nvPr/>
        </p:nvSpPr>
        <p:spPr>
          <a:xfrm>
            <a:off x="6280190" y="4289465"/>
            <a:ext cx="7556421" cy="290274"/>
          </a:xfrm>
          <a:prstGeom prst="rect">
            <a:avLst/>
          </a:prstGeom>
          <a:noFill/>
          <a:ln/>
        </p:spPr>
        <p:txBody>
          <a:bodyPr wrap="none" lIns="0" tIns="0" rIns="0" bIns="0" rtlCol="0" anchor="t"/>
          <a:lstStyle/>
          <a:p>
            <a:pPr marL="0" indent="0" algn="l">
              <a:lnSpc>
                <a:spcPts val="2250"/>
              </a:lnSpc>
              <a:buNone/>
            </a:pPr>
            <a:r>
              <a:rPr lang="en-US" sz="1400" b="1" dirty="0">
                <a:solidFill>
                  <a:srgbClr val="454240"/>
                </a:solidFill>
                <a:latin typeface="DM Sans" pitchFamily="34" charset="0"/>
                <a:ea typeface="DM Sans" pitchFamily="34" charset="-122"/>
                <a:cs typeface="DM Sans" pitchFamily="34" charset="-120"/>
              </a:rPr>
              <a:t>Aman Gulati</a:t>
            </a:r>
            <a:r>
              <a:rPr lang="en-US" sz="1400" dirty="0">
                <a:solidFill>
                  <a:srgbClr val="454240"/>
                </a:solidFill>
                <a:latin typeface="DM Sans" pitchFamily="34" charset="0"/>
                <a:ea typeface="DM Sans" pitchFamily="34" charset="-122"/>
                <a:cs typeface="DM Sans" pitchFamily="34" charset="-120"/>
              </a:rPr>
              <a:t> | PG/23/013 | IIHMR Delhi | May 2025</a:t>
            </a:r>
            <a:endParaRPr lang="en-US" sz="1400" dirty="0"/>
          </a:p>
        </p:txBody>
      </p:sp>
      <p:sp>
        <p:nvSpPr>
          <p:cNvPr id="5" name="Text 2"/>
          <p:cNvSpPr/>
          <p:nvPr/>
        </p:nvSpPr>
        <p:spPr>
          <a:xfrm>
            <a:off x="6280190" y="4783812"/>
            <a:ext cx="7556421" cy="1741646"/>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This presentation critically examines the role of WhatsApp as a digital platform for lifestyle behavior modification in patients with hypertension. With over 1.28 billion people affected worldwide and significant mortality rates, effective interventions are crucial. The narrative review aims to consolidate current evidence on WhatsApp-based strategies, assessing their impact on lifestyle changes, medication adherence, and blood pressure control in hypertensive individuals.</a:t>
            </a:r>
            <a:endParaRPr lang="en-US" sz="1400" dirty="0"/>
          </a:p>
        </p:txBody>
      </p:sp>
      <p:sp>
        <p:nvSpPr>
          <p:cNvPr id="6" name="Shape 3"/>
          <p:cNvSpPr/>
          <p:nvPr/>
        </p:nvSpPr>
        <p:spPr>
          <a:xfrm>
            <a:off x="6280190" y="6743105"/>
            <a:ext cx="290274" cy="290274"/>
          </a:xfrm>
          <a:prstGeom prst="roundRect">
            <a:avLst>
              <a:gd name="adj" fmla="val 31498121"/>
            </a:avLst>
          </a:prstGeom>
          <a:noFill/>
          <a:ln w="7620">
            <a:solidFill>
              <a:srgbClr val="FFFFFF"/>
            </a:solidFill>
            <a:prstDash val="solid"/>
          </a:ln>
        </p:spPr>
        <p:txBody>
          <a:bodyPr/>
          <a:lstStyle/>
          <a:p>
            <a:endParaRPr lang="en-US"/>
          </a:p>
        </p:txBody>
      </p:sp>
      <p:sp>
        <p:nvSpPr>
          <p:cNvPr id="10" name="Rectangle 9">
            <a:extLst>
              <a:ext uri="{FF2B5EF4-FFF2-40B4-BE49-F238E27FC236}">
                <a16:creationId xmlns:a16="http://schemas.microsoft.com/office/drawing/2014/main" id="{941FC662-8A38-A754-DD7D-E97A00AA82E1}"/>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177058"/>
            <a:ext cx="10086499" cy="708779"/>
          </a:xfrm>
          <a:prstGeom prst="rect">
            <a:avLst/>
          </a:prstGeom>
          <a:noFill/>
          <a:ln/>
        </p:spPr>
        <p:txBody>
          <a:bodyPr wrap="none" lIns="0" tIns="0" rIns="0" bIns="0" rtlCol="0" anchor="t"/>
          <a:lstStyle/>
          <a:p>
            <a:pPr marL="0" indent="0" algn="l">
              <a:lnSpc>
                <a:spcPts val="5550"/>
              </a:lnSpc>
              <a:buNone/>
            </a:pPr>
            <a:r>
              <a:rPr lang="en-US" sz="4450" dirty="0">
                <a:latin typeface="Libre Baskerville" pitchFamily="34" charset="0"/>
                <a:ea typeface="Libre Baskerville" pitchFamily="34" charset="-122"/>
                <a:cs typeface="Libre Baskerville" pitchFamily="34" charset="-120"/>
              </a:rPr>
              <a:t>Significance and Future Directions</a:t>
            </a:r>
            <a:endParaRPr lang="en-US" sz="4450" dirty="0"/>
          </a:p>
        </p:txBody>
      </p:sp>
      <p:sp>
        <p:nvSpPr>
          <p:cNvPr id="3" name="Text 1"/>
          <p:cNvSpPr/>
          <p:nvPr/>
        </p:nvSpPr>
        <p:spPr>
          <a:xfrm>
            <a:off x="793790" y="3452813"/>
            <a:ext cx="3880247"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Guidance for Professionals</a:t>
            </a:r>
            <a:endParaRPr lang="en-US" sz="2200" dirty="0"/>
          </a:p>
        </p:txBody>
      </p:sp>
      <p:sp>
        <p:nvSpPr>
          <p:cNvPr id="4" name="Text 2"/>
          <p:cNvSpPr/>
          <p:nvPr/>
        </p:nvSpPr>
        <p:spPr>
          <a:xfrm>
            <a:off x="793790" y="4033957"/>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Provides evidence-based insights to healthcare professionals and policymakers to optimize hypertension management using digital tools.</a:t>
            </a:r>
            <a:endParaRPr lang="en-US" sz="1750" dirty="0"/>
          </a:p>
        </p:txBody>
      </p:sp>
      <p:sp>
        <p:nvSpPr>
          <p:cNvPr id="5" name="Text 3"/>
          <p:cNvSpPr/>
          <p:nvPr/>
        </p:nvSpPr>
        <p:spPr>
          <a:xfrm>
            <a:off x="5332928" y="3452813"/>
            <a:ext cx="3978116" cy="708660"/>
          </a:xfrm>
          <a:prstGeom prst="rect">
            <a:avLst/>
          </a:prstGeom>
          <a:noFill/>
          <a:ln/>
        </p:spPr>
        <p:txBody>
          <a:bodyPr wrap="squar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Scalable mHealth Strategies</a:t>
            </a:r>
            <a:endParaRPr lang="en-US" sz="2200" dirty="0"/>
          </a:p>
        </p:txBody>
      </p:sp>
      <p:sp>
        <p:nvSpPr>
          <p:cNvPr id="6" name="Text 4"/>
          <p:cNvSpPr/>
          <p:nvPr/>
        </p:nvSpPr>
        <p:spPr>
          <a:xfrm>
            <a:off x="5332928" y="4388287"/>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Supports the development of scalable, cost-effective mHealth programs leveraging widely accessible platforms like WhatsApp.</a:t>
            </a:r>
            <a:endParaRPr lang="en-US" sz="1750" dirty="0"/>
          </a:p>
        </p:txBody>
      </p:sp>
      <p:sp>
        <p:nvSpPr>
          <p:cNvPr id="7" name="Text 5"/>
          <p:cNvSpPr/>
          <p:nvPr/>
        </p:nvSpPr>
        <p:spPr>
          <a:xfrm>
            <a:off x="9872067" y="3452813"/>
            <a:ext cx="3978116" cy="708660"/>
          </a:xfrm>
          <a:prstGeom prst="rect">
            <a:avLst/>
          </a:prstGeom>
          <a:noFill/>
          <a:ln/>
        </p:spPr>
        <p:txBody>
          <a:bodyPr wrap="squar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Informing Intervention Design</a:t>
            </a:r>
            <a:endParaRPr lang="en-US" sz="2200" dirty="0"/>
          </a:p>
        </p:txBody>
      </p:sp>
      <p:sp>
        <p:nvSpPr>
          <p:cNvPr id="8" name="Text 6"/>
          <p:cNvSpPr/>
          <p:nvPr/>
        </p:nvSpPr>
        <p:spPr>
          <a:xfrm>
            <a:off x="9872067" y="4388287"/>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Informs future research and innovation in intervention design, evaluation, and implementation in hypertension care.</a:t>
            </a:r>
            <a:endParaRPr lang="en-US" sz="1750" dirty="0"/>
          </a:p>
        </p:txBody>
      </p:sp>
      <p:sp>
        <p:nvSpPr>
          <p:cNvPr id="9" name="Rectangle 8">
            <a:extLst>
              <a:ext uri="{FF2B5EF4-FFF2-40B4-BE49-F238E27FC236}">
                <a16:creationId xmlns:a16="http://schemas.microsoft.com/office/drawing/2014/main" id="{03B46A70-8EDD-3D04-DB38-1780C226EBC1}"/>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568A0-8CF3-5BBF-F6CE-B2C0E10C0B0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F129D47-BAF0-6E5C-7A8A-E67D61757DB3}"/>
              </a:ext>
            </a:extLst>
          </p:cNvPr>
          <p:cNvSpPr/>
          <p:nvPr/>
        </p:nvSpPr>
        <p:spPr>
          <a:xfrm>
            <a:off x="793790" y="2177058"/>
            <a:ext cx="10086499" cy="708779"/>
          </a:xfrm>
          <a:prstGeom prst="rect">
            <a:avLst/>
          </a:prstGeom>
          <a:noFill/>
          <a:ln/>
        </p:spPr>
        <p:txBody>
          <a:bodyPr wrap="none" lIns="0" tIns="0" rIns="0" bIns="0" rtlCol="0" anchor="t"/>
          <a:lstStyle/>
          <a:p>
            <a:pPr marL="0" indent="0" algn="l">
              <a:lnSpc>
                <a:spcPts val="5550"/>
              </a:lnSpc>
              <a:buNone/>
            </a:pPr>
            <a:r>
              <a:rPr lang="en-IN" sz="4450" dirty="0">
                <a:latin typeface="Libre Baskerville" panose="02000000000000000000" pitchFamily="2" charset="0"/>
              </a:rPr>
              <a:t>Conclusion</a:t>
            </a:r>
            <a:endParaRPr lang="en-US" sz="4450" dirty="0">
              <a:latin typeface="Libre Baskerville" panose="02000000000000000000" pitchFamily="2" charset="0"/>
            </a:endParaRPr>
          </a:p>
        </p:txBody>
      </p:sp>
      <p:sp>
        <p:nvSpPr>
          <p:cNvPr id="3" name="Text 1">
            <a:extLst>
              <a:ext uri="{FF2B5EF4-FFF2-40B4-BE49-F238E27FC236}">
                <a16:creationId xmlns:a16="http://schemas.microsoft.com/office/drawing/2014/main" id="{2826B7FD-CC69-E7C7-9704-ADE8D53721A1}"/>
              </a:ext>
            </a:extLst>
          </p:cNvPr>
          <p:cNvSpPr/>
          <p:nvPr/>
        </p:nvSpPr>
        <p:spPr>
          <a:xfrm>
            <a:off x="793790" y="3452813"/>
            <a:ext cx="3880247" cy="354330"/>
          </a:xfrm>
          <a:prstGeom prst="rect">
            <a:avLst/>
          </a:prstGeom>
          <a:noFill/>
          <a:ln/>
        </p:spPr>
        <p:txBody>
          <a:bodyPr wrap="none" lIns="0" tIns="0" rIns="0" bIns="0" rtlCol="0" anchor="t"/>
          <a:lstStyle/>
          <a:p>
            <a:pPr marL="0" indent="0" algn="l">
              <a:lnSpc>
                <a:spcPts val="2750"/>
              </a:lnSpc>
              <a:buNone/>
            </a:pPr>
            <a:endParaRPr lang="en-US" sz="2200" dirty="0"/>
          </a:p>
        </p:txBody>
      </p:sp>
      <p:sp>
        <p:nvSpPr>
          <p:cNvPr id="4" name="Text 2">
            <a:extLst>
              <a:ext uri="{FF2B5EF4-FFF2-40B4-BE49-F238E27FC236}">
                <a16:creationId xmlns:a16="http://schemas.microsoft.com/office/drawing/2014/main" id="{4FED5FCA-DE94-7F7D-31E6-9A3D4F676E17}"/>
              </a:ext>
            </a:extLst>
          </p:cNvPr>
          <p:cNvSpPr/>
          <p:nvPr/>
        </p:nvSpPr>
        <p:spPr>
          <a:xfrm>
            <a:off x="6987224" y="6776443"/>
            <a:ext cx="4647640" cy="1814513"/>
          </a:xfrm>
          <a:prstGeom prst="rect">
            <a:avLst/>
          </a:prstGeom>
          <a:noFill/>
          <a:ln/>
        </p:spPr>
        <p:txBody>
          <a:bodyPr wrap="square" lIns="0" tIns="0" rIns="0" bIns="0" rtlCol="0" anchor="t"/>
          <a:lstStyle/>
          <a:p>
            <a:endParaRPr lang="en-IN" sz="2200" dirty="0">
              <a:solidFill>
                <a:schemeClr val="accent4">
                  <a:lumMod val="50000"/>
                </a:schemeClr>
              </a:solidFill>
              <a:latin typeface="Libre Baskerville" panose="02000000000000000000" pitchFamily="2" charset="0"/>
            </a:endParaRPr>
          </a:p>
          <a:p>
            <a:pPr marL="0" indent="0" algn="l">
              <a:lnSpc>
                <a:spcPts val="2850"/>
              </a:lnSpc>
              <a:buNone/>
            </a:pPr>
            <a:endParaRPr lang="en-US" sz="1750" dirty="0"/>
          </a:p>
        </p:txBody>
      </p:sp>
      <p:sp>
        <p:nvSpPr>
          <p:cNvPr id="6" name="Text 4">
            <a:extLst>
              <a:ext uri="{FF2B5EF4-FFF2-40B4-BE49-F238E27FC236}">
                <a16:creationId xmlns:a16="http://schemas.microsoft.com/office/drawing/2014/main" id="{C6BCFC84-B213-6DC1-E713-4C47A2298891}"/>
              </a:ext>
            </a:extLst>
          </p:cNvPr>
          <p:cNvSpPr/>
          <p:nvPr/>
        </p:nvSpPr>
        <p:spPr>
          <a:xfrm>
            <a:off x="5332928" y="4388287"/>
            <a:ext cx="3978116" cy="1451610"/>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10" name="Shape 1">
            <a:extLst>
              <a:ext uri="{FF2B5EF4-FFF2-40B4-BE49-F238E27FC236}">
                <a16:creationId xmlns:a16="http://schemas.microsoft.com/office/drawing/2014/main" id="{6EDF288C-E3BC-28F8-2752-A8454660EE8F}"/>
              </a:ext>
            </a:extLst>
          </p:cNvPr>
          <p:cNvSpPr/>
          <p:nvPr/>
        </p:nvSpPr>
        <p:spPr>
          <a:xfrm>
            <a:off x="1136569" y="3629978"/>
            <a:ext cx="4829515" cy="2402324"/>
          </a:xfrm>
          <a:prstGeom prst="roundRect">
            <a:avLst>
              <a:gd name="adj" fmla="val 3966"/>
            </a:avLst>
          </a:prstGeom>
          <a:solidFill>
            <a:srgbClr val="F7EDD4"/>
          </a:solidFill>
          <a:ln w="7620">
            <a:solidFill>
              <a:srgbClr val="DDD3BA"/>
            </a:solidFill>
            <a:prstDash val="solid"/>
          </a:ln>
        </p:spPr>
        <p:txBody>
          <a:bodyPr/>
          <a:lstStyle/>
          <a:p>
            <a:endParaRPr lang="en-IN" sz="1800" dirty="0">
              <a:solidFill>
                <a:schemeClr val="accent4">
                  <a:lumMod val="50000"/>
                </a:schemeClr>
              </a:solidFill>
              <a:latin typeface="Libre Baskerville" panose="02000000000000000000" pitchFamily="2" charset="0"/>
            </a:endParaRPr>
          </a:p>
          <a:p>
            <a:endParaRPr lang="en-IN" dirty="0">
              <a:solidFill>
                <a:schemeClr val="accent4">
                  <a:lumMod val="50000"/>
                </a:schemeClr>
              </a:solidFill>
              <a:latin typeface="Libre Baskerville" panose="02000000000000000000" pitchFamily="2" charset="0"/>
            </a:endParaRPr>
          </a:p>
          <a:p>
            <a:endParaRPr lang="en-IN" sz="1800" dirty="0">
              <a:solidFill>
                <a:schemeClr val="accent4">
                  <a:lumMod val="50000"/>
                </a:schemeClr>
              </a:solidFill>
              <a:latin typeface="Libre Baskerville" panose="02000000000000000000" pitchFamily="2" charset="0"/>
            </a:endParaRPr>
          </a:p>
          <a:p>
            <a:pPr algn="ctr"/>
            <a:r>
              <a:rPr lang="en-IN" sz="1800" dirty="0">
                <a:solidFill>
                  <a:schemeClr val="accent4">
                    <a:lumMod val="50000"/>
                  </a:schemeClr>
                </a:solidFill>
                <a:latin typeface="Libre Baskerville" panose="02000000000000000000" pitchFamily="2" charset="0"/>
              </a:rPr>
              <a:t>• WhatsApp is a promising tool for lifestyle modification in HTN patients.</a:t>
            </a:r>
          </a:p>
          <a:p>
            <a:endParaRPr lang="en-US" dirty="0"/>
          </a:p>
        </p:txBody>
      </p:sp>
      <p:sp>
        <p:nvSpPr>
          <p:cNvPr id="11" name="Shape 1">
            <a:extLst>
              <a:ext uri="{FF2B5EF4-FFF2-40B4-BE49-F238E27FC236}">
                <a16:creationId xmlns:a16="http://schemas.microsoft.com/office/drawing/2014/main" id="{498402E1-8EF9-1515-03F0-42511337741C}"/>
              </a:ext>
            </a:extLst>
          </p:cNvPr>
          <p:cNvSpPr/>
          <p:nvPr/>
        </p:nvSpPr>
        <p:spPr>
          <a:xfrm>
            <a:off x="8216165" y="3629978"/>
            <a:ext cx="4829515" cy="2402324"/>
          </a:xfrm>
          <a:prstGeom prst="roundRect">
            <a:avLst>
              <a:gd name="adj" fmla="val 3966"/>
            </a:avLst>
          </a:prstGeom>
          <a:solidFill>
            <a:srgbClr val="F7EDD4"/>
          </a:solidFill>
          <a:ln w="7620">
            <a:solidFill>
              <a:srgbClr val="DDD3BA"/>
            </a:solidFill>
            <a:prstDash val="solid"/>
          </a:ln>
        </p:spPr>
        <p:txBody>
          <a:bodyPr/>
          <a:lstStyle/>
          <a:p>
            <a:endParaRPr lang="en-IN" sz="1800" dirty="0">
              <a:solidFill>
                <a:schemeClr val="accent4">
                  <a:lumMod val="50000"/>
                </a:schemeClr>
              </a:solidFill>
              <a:latin typeface="Libre Baskerville" panose="02000000000000000000" pitchFamily="2" charset="0"/>
            </a:endParaRPr>
          </a:p>
          <a:p>
            <a:pPr algn="ctr"/>
            <a:endParaRPr lang="en-IN" dirty="0">
              <a:solidFill>
                <a:schemeClr val="accent4">
                  <a:lumMod val="50000"/>
                </a:schemeClr>
              </a:solidFill>
              <a:latin typeface="Libre Baskerville" panose="02000000000000000000" pitchFamily="2" charset="0"/>
            </a:endParaRPr>
          </a:p>
          <a:p>
            <a:pPr algn="ctr"/>
            <a:endParaRPr lang="en-IN" sz="1800" dirty="0">
              <a:solidFill>
                <a:schemeClr val="accent4">
                  <a:lumMod val="50000"/>
                </a:schemeClr>
              </a:solidFill>
              <a:latin typeface="Libre Baskerville" panose="02000000000000000000" pitchFamily="2" charset="0"/>
            </a:endParaRPr>
          </a:p>
          <a:p>
            <a:pPr algn="ctr"/>
            <a:r>
              <a:rPr lang="en-IN" sz="1800" dirty="0">
                <a:solidFill>
                  <a:schemeClr val="accent4">
                    <a:lumMod val="50000"/>
                  </a:schemeClr>
                </a:solidFill>
                <a:latin typeface="Libre Baskerville" panose="02000000000000000000" pitchFamily="2" charset="0"/>
              </a:rPr>
              <a:t>• This review aims to synthesize evidence for practical and research implications.</a:t>
            </a:r>
          </a:p>
          <a:p>
            <a:endParaRPr lang="en-US" dirty="0"/>
          </a:p>
        </p:txBody>
      </p:sp>
      <p:sp>
        <p:nvSpPr>
          <p:cNvPr id="12" name="Rectangle 11">
            <a:extLst>
              <a:ext uri="{FF2B5EF4-FFF2-40B4-BE49-F238E27FC236}">
                <a16:creationId xmlns:a16="http://schemas.microsoft.com/office/drawing/2014/main" id="{EB10BFEC-4665-C9DE-D1B4-64B88CF17A11}"/>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extLst>
      <p:ext uri="{BB962C8B-B14F-4D97-AF65-F5344CB8AC3E}">
        <p14:creationId xmlns:p14="http://schemas.microsoft.com/office/powerpoint/2010/main" val="4113616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AFEA9-75C4-B41B-548A-90802E34D99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BF95FF3-B380-6892-78E0-D6AB47281E2F}"/>
              </a:ext>
            </a:extLst>
          </p:cNvPr>
          <p:cNvSpPr/>
          <p:nvPr/>
        </p:nvSpPr>
        <p:spPr>
          <a:xfrm>
            <a:off x="793790" y="887904"/>
            <a:ext cx="10086499" cy="708779"/>
          </a:xfrm>
          <a:prstGeom prst="rect">
            <a:avLst/>
          </a:prstGeom>
          <a:noFill/>
          <a:ln/>
        </p:spPr>
        <p:txBody>
          <a:bodyPr wrap="none" lIns="0" tIns="0" rIns="0" bIns="0" rtlCol="0" anchor="t"/>
          <a:lstStyle/>
          <a:p>
            <a:pPr marL="0" indent="0" algn="l">
              <a:lnSpc>
                <a:spcPts val="5550"/>
              </a:lnSpc>
              <a:buNone/>
            </a:pPr>
            <a:r>
              <a:rPr lang="en-IN" sz="4450" dirty="0">
                <a:latin typeface="Libre Baskerville" panose="02000000000000000000" pitchFamily="2" charset="0"/>
              </a:rPr>
              <a:t>References</a:t>
            </a:r>
            <a:endParaRPr lang="en-US" sz="4450" dirty="0">
              <a:latin typeface="Libre Baskerville" panose="02000000000000000000" pitchFamily="2" charset="0"/>
            </a:endParaRPr>
          </a:p>
        </p:txBody>
      </p:sp>
      <p:sp>
        <p:nvSpPr>
          <p:cNvPr id="3" name="Text 1">
            <a:extLst>
              <a:ext uri="{FF2B5EF4-FFF2-40B4-BE49-F238E27FC236}">
                <a16:creationId xmlns:a16="http://schemas.microsoft.com/office/drawing/2014/main" id="{7AF801AD-3E62-D03F-A88A-66626674924E}"/>
              </a:ext>
            </a:extLst>
          </p:cNvPr>
          <p:cNvSpPr/>
          <p:nvPr/>
        </p:nvSpPr>
        <p:spPr>
          <a:xfrm>
            <a:off x="793790" y="3452813"/>
            <a:ext cx="3880247" cy="354330"/>
          </a:xfrm>
          <a:prstGeom prst="rect">
            <a:avLst/>
          </a:prstGeom>
          <a:noFill/>
          <a:ln/>
        </p:spPr>
        <p:txBody>
          <a:bodyPr wrap="none" lIns="0" tIns="0" rIns="0" bIns="0" rtlCol="0" anchor="t"/>
          <a:lstStyle/>
          <a:p>
            <a:pPr marL="0" indent="0" algn="l">
              <a:lnSpc>
                <a:spcPts val="2750"/>
              </a:lnSpc>
              <a:buNone/>
            </a:pPr>
            <a:endParaRPr lang="en-US" sz="2200" dirty="0"/>
          </a:p>
        </p:txBody>
      </p:sp>
      <p:sp>
        <p:nvSpPr>
          <p:cNvPr id="4" name="Text 2">
            <a:extLst>
              <a:ext uri="{FF2B5EF4-FFF2-40B4-BE49-F238E27FC236}">
                <a16:creationId xmlns:a16="http://schemas.microsoft.com/office/drawing/2014/main" id="{788A0CDB-ABFC-3DEC-9C3C-0EB4C600E578}"/>
              </a:ext>
            </a:extLst>
          </p:cNvPr>
          <p:cNvSpPr/>
          <p:nvPr/>
        </p:nvSpPr>
        <p:spPr>
          <a:xfrm>
            <a:off x="6987224" y="6776443"/>
            <a:ext cx="4647640" cy="1814513"/>
          </a:xfrm>
          <a:prstGeom prst="rect">
            <a:avLst/>
          </a:prstGeom>
          <a:noFill/>
          <a:ln/>
        </p:spPr>
        <p:txBody>
          <a:bodyPr wrap="square" lIns="0" tIns="0" rIns="0" bIns="0" rtlCol="0" anchor="t"/>
          <a:lstStyle/>
          <a:p>
            <a:endParaRPr lang="en-IN" sz="2200" dirty="0">
              <a:solidFill>
                <a:schemeClr val="accent4">
                  <a:lumMod val="50000"/>
                </a:schemeClr>
              </a:solidFill>
              <a:latin typeface="Libre Baskerville" panose="02000000000000000000" pitchFamily="2" charset="0"/>
            </a:endParaRPr>
          </a:p>
          <a:p>
            <a:pPr marL="0" indent="0" algn="l">
              <a:lnSpc>
                <a:spcPts val="2850"/>
              </a:lnSpc>
              <a:buNone/>
            </a:pPr>
            <a:endParaRPr lang="en-US" sz="1750" dirty="0"/>
          </a:p>
        </p:txBody>
      </p:sp>
      <p:sp>
        <p:nvSpPr>
          <p:cNvPr id="6" name="Text 4">
            <a:extLst>
              <a:ext uri="{FF2B5EF4-FFF2-40B4-BE49-F238E27FC236}">
                <a16:creationId xmlns:a16="http://schemas.microsoft.com/office/drawing/2014/main" id="{84F54286-CA0E-1215-71F1-29C3B559A0D5}"/>
              </a:ext>
            </a:extLst>
          </p:cNvPr>
          <p:cNvSpPr/>
          <p:nvPr/>
        </p:nvSpPr>
        <p:spPr>
          <a:xfrm>
            <a:off x="5332928" y="4388287"/>
            <a:ext cx="3978116" cy="1451610"/>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5" name="TextBox 4">
            <a:extLst>
              <a:ext uri="{FF2B5EF4-FFF2-40B4-BE49-F238E27FC236}">
                <a16:creationId xmlns:a16="http://schemas.microsoft.com/office/drawing/2014/main" id="{5DD03344-8BAB-57FD-E99C-0566256F6573}"/>
              </a:ext>
            </a:extLst>
          </p:cNvPr>
          <p:cNvSpPr txBox="1"/>
          <p:nvPr/>
        </p:nvSpPr>
        <p:spPr>
          <a:xfrm>
            <a:off x="793790" y="2173574"/>
            <a:ext cx="11017770" cy="5355312"/>
          </a:xfrm>
          <a:prstGeom prst="rect">
            <a:avLst/>
          </a:prstGeom>
          <a:noFill/>
        </p:spPr>
        <p:txBody>
          <a:bodyPr wrap="square" rtlCol="0">
            <a:spAutoFit/>
          </a:bodyPr>
          <a:lstStyle/>
          <a:p>
            <a:r>
              <a:rPr lang="en-IN" kern="100" dirty="0">
                <a:latin typeface="Libre Baskerville" panose="02000000000000000000" pitchFamily="2" charset="0"/>
                <a:ea typeface="Aptos" panose="020B0004020202020204" pitchFamily="34" charset="0"/>
                <a:cs typeface="Times New Roman" panose="02020603050405020304" pitchFamily="18" charset="0"/>
              </a:rPr>
              <a:t>•</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r>
              <a:rPr lang="en-IN" sz="1800" kern="100" dirty="0" err="1">
                <a:effectLst/>
                <a:latin typeface="Libre Baskerville" panose="02000000000000000000" pitchFamily="2" charset="0"/>
                <a:ea typeface="Aptos" panose="020B0004020202020204" pitchFamily="34" charset="0"/>
                <a:cs typeface="Times New Roman" panose="02020603050405020304" pitchFamily="18" charset="0"/>
              </a:rPr>
              <a:t>Bonoto</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B. C., de Araújo, V. E., </a:t>
            </a:r>
            <a:r>
              <a:rPr lang="en-IN" sz="1800" kern="100" dirty="0" err="1">
                <a:effectLst/>
                <a:latin typeface="Libre Baskerville" panose="02000000000000000000" pitchFamily="2" charset="0"/>
                <a:ea typeface="Aptos" panose="020B0004020202020204" pitchFamily="34" charset="0"/>
                <a:cs typeface="Times New Roman" panose="02020603050405020304" pitchFamily="18" charset="0"/>
              </a:rPr>
              <a:t>Godói</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I. P., de </a:t>
            </a:r>
            <a:r>
              <a:rPr lang="en-IN" sz="1800" kern="100" dirty="0" err="1">
                <a:effectLst/>
                <a:latin typeface="Libre Baskerville" panose="02000000000000000000" pitchFamily="2" charset="0"/>
                <a:ea typeface="Aptos" panose="020B0004020202020204" pitchFamily="34" charset="0"/>
                <a:cs typeface="Times New Roman" panose="02020603050405020304" pitchFamily="18" charset="0"/>
              </a:rPr>
              <a:t>Lemos</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L. L. P., Godman, B., Bennie, M., </a:t>
            </a:r>
            <a:r>
              <a:rPr lang="en-IN" sz="1800" kern="100" dirty="0" err="1">
                <a:effectLst/>
                <a:latin typeface="Libre Baskerville" panose="02000000000000000000" pitchFamily="2" charset="0"/>
                <a:ea typeface="Aptos" panose="020B0004020202020204" pitchFamily="34" charset="0"/>
                <a:cs typeface="Times New Roman" panose="02020603050405020304" pitchFamily="18" charset="0"/>
              </a:rPr>
              <a:t>Diniz</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L. M., &amp; Guerra Júnior, A. A. (2017). Efficacy of mobile apps to support the care of patients with diabetes mellitus: A systematic review and meta-analysis of randomized controlled trials.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JMIR mHealth and </a:t>
            </a:r>
            <a:r>
              <a:rPr lang="en-IN" sz="1800" i="1" kern="100" dirty="0" err="1">
                <a:effectLst/>
                <a:latin typeface="Libre Baskerville" panose="02000000000000000000" pitchFamily="2" charset="0"/>
                <a:ea typeface="Aptos" panose="020B0004020202020204" pitchFamily="34" charset="0"/>
                <a:cs typeface="Times New Roman" panose="02020603050405020304" pitchFamily="18" charset="0"/>
              </a:rPr>
              <a:t>uHealth</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5</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(3), e4. </a:t>
            </a:r>
            <a:r>
              <a:rPr lang="en-IN" sz="1800" u="sng" kern="100" dirty="0">
                <a:solidFill>
                  <a:srgbClr val="467886"/>
                </a:solidFill>
                <a:effectLst/>
                <a:latin typeface="Libre Baskerville" panose="02000000000000000000" pitchFamily="2" charset="0"/>
                <a:ea typeface="Aptos" panose="020B0004020202020204" pitchFamily="34" charset="0"/>
                <a:cs typeface="Times New Roman" panose="02020603050405020304" pitchFamily="18" charset="0"/>
                <a:hlinkClick r:id="rId3"/>
              </a:rPr>
              <a:t>https://pubmed.ncbi.nlm.nih.gov/32155382/</a:t>
            </a:r>
            <a:endParaRPr lang="en-IN" sz="1800" kern="100" dirty="0">
              <a:effectLst/>
              <a:latin typeface="Libre Baskerville" panose="02000000000000000000" pitchFamily="2" charset="0"/>
              <a:ea typeface="Aptos" panose="020B0004020202020204" pitchFamily="34" charset="0"/>
              <a:cs typeface="Times New Roman" panose="02020603050405020304" pitchFamily="18" charset="0"/>
            </a:endParaRPr>
          </a:p>
          <a:p>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p>
          <a:p>
            <a:r>
              <a:rPr lang="en-IN" kern="100" dirty="0">
                <a:latin typeface="Libre Baskerville" panose="02000000000000000000" pitchFamily="2" charset="0"/>
                <a:ea typeface="Aptos" panose="020B0004020202020204" pitchFamily="34" charset="0"/>
                <a:cs typeface="Times New Roman" panose="02020603050405020304" pitchFamily="18" charset="0"/>
              </a:rPr>
              <a:t>•</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Sankaran, S., et al. (2020). A WhatsApp-based intervention to promote healthy </a:t>
            </a:r>
            <a:r>
              <a:rPr lang="en-IN" sz="1800" kern="100" dirty="0" err="1">
                <a:effectLst/>
                <a:latin typeface="Libre Baskerville" panose="02000000000000000000" pitchFamily="2" charset="0"/>
                <a:ea typeface="Aptos" panose="020B0004020202020204" pitchFamily="34" charset="0"/>
                <a:cs typeface="Times New Roman" panose="02020603050405020304" pitchFamily="18" charset="0"/>
              </a:rPr>
              <a:t>behaviors</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in patients with hypertension and diabetes in South India: A randomized controlled pilot study.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BMJ Open</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10</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(7), e036005. </a:t>
            </a:r>
            <a:r>
              <a:rPr lang="en-IN" sz="1800" u="sng" kern="100" dirty="0">
                <a:solidFill>
                  <a:srgbClr val="467886"/>
                </a:solidFill>
                <a:effectLst/>
                <a:latin typeface="Libre Baskerville" panose="02000000000000000000" pitchFamily="2" charset="0"/>
                <a:ea typeface="Aptos" panose="020B0004020202020204" pitchFamily="34" charset="0"/>
                <a:cs typeface="Times New Roman" panose="02020603050405020304" pitchFamily="18" charset="0"/>
                <a:hlinkClick r:id="rId4"/>
              </a:rPr>
              <a:t>https://pubmed.ncbi.nlm.nih.gov/32477434/</a:t>
            </a:r>
            <a:endParaRPr lang="en-IN" sz="1800" kern="100" dirty="0">
              <a:effectLst/>
              <a:latin typeface="Libre Baskerville" panose="02000000000000000000" pitchFamily="2" charset="0"/>
              <a:ea typeface="Aptos" panose="020B0004020202020204" pitchFamily="34" charset="0"/>
              <a:cs typeface="Times New Roman" panose="02020603050405020304" pitchFamily="18" charset="0"/>
            </a:endParaRPr>
          </a:p>
          <a:p>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p>
          <a:p>
            <a:r>
              <a:rPr lang="en-IN" kern="100" dirty="0">
                <a:latin typeface="Libre Baskerville" panose="02000000000000000000" pitchFamily="2" charset="0"/>
                <a:ea typeface="Aptos" panose="020B0004020202020204" pitchFamily="34" charset="0"/>
                <a:cs typeface="Times New Roman" panose="02020603050405020304" pitchFamily="18" charset="0"/>
              </a:rPr>
              <a:t>•</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Kumar, N., &amp; Sinha, P. (2018). Mobile technology for health communication: A study on WhatsApp-based interventions for hypertension.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Journal of Clinical and Diagnostic Research</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12</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(8), 1–6. </a:t>
            </a:r>
            <a:r>
              <a:rPr lang="en-IN" sz="1800" u="sng" kern="100" dirty="0">
                <a:solidFill>
                  <a:srgbClr val="467886"/>
                </a:solidFill>
                <a:effectLst/>
                <a:latin typeface="Libre Baskerville" panose="02000000000000000000" pitchFamily="2" charset="0"/>
                <a:ea typeface="Aptos" panose="020B0004020202020204" pitchFamily="34" charset="0"/>
                <a:cs typeface="Times New Roman" panose="02020603050405020304" pitchFamily="18" charset="0"/>
                <a:hlinkClick r:id="rId5"/>
              </a:rPr>
              <a:t>https://pubmed.ncbi.nlm.nih.gov/29943647/</a:t>
            </a:r>
            <a:endParaRPr lang="en-IN" sz="1800" kern="100" dirty="0">
              <a:effectLst/>
              <a:latin typeface="Libre Baskerville" panose="02000000000000000000" pitchFamily="2" charset="0"/>
              <a:ea typeface="Aptos" panose="020B0004020202020204" pitchFamily="34" charset="0"/>
              <a:cs typeface="Times New Roman" panose="02020603050405020304" pitchFamily="18" charset="0"/>
            </a:endParaRPr>
          </a:p>
          <a:p>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p>
          <a:p>
            <a:r>
              <a:rPr lang="en-IN" kern="100" dirty="0">
                <a:latin typeface="Libre Baskerville" panose="02000000000000000000" pitchFamily="2" charset="0"/>
                <a:ea typeface="Aptos" panose="020B0004020202020204" pitchFamily="34" charset="0"/>
                <a:cs typeface="Times New Roman" panose="02020603050405020304" pitchFamily="18" charset="0"/>
              </a:rPr>
              <a:t>•</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Gonzalez, C. J., et al. (2023). Digital health tools for lifestyle modification in hypertensive patients: A narrative review.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Journal of Medical Internet Research</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r>
              <a:rPr lang="en-IN" sz="1800" i="1" kern="100" dirty="0">
                <a:effectLst/>
                <a:latin typeface="Libre Baskerville" panose="02000000000000000000" pitchFamily="2" charset="0"/>
                <a:ea typeface="Aptos" panose="020B0004020202020204" pitchFamily="34" charset="0"/>
                <a:cs typeface="Times New Roman" panose="02020603050405020304" pitchFamily="18" charset="0"/>
              </a:rPr>
              <a:t>25</a:t>
            </a:r>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e11410229. </a:t>
            </a:r>
            <a:r>
              <a:rPr lang="en-IN" sz="1800" u="sng" kern="100" dirty="0">
                <a:solidFill>
                  <a:srgbClr val="467886"/>
                </a:solidFill>
                <a:effectLst/>
                <a:latin typeface="Libre Baskerville" panose="02000000000000000000" pitchFamily="2" charset="0"/>
                <a:ea typeface="Aptos" panose="020B0004020202020204" pitchFamily="34" charset="0"/>
                <a:cs typeface="Times New Roman" panose="02020603050405020304" pitchFamily="18" charset="0"/>
                <a:hlinkClick r:id="rId6"/>
              </a:rPr>
              <a:t>https://pmc.ncbi.nlm.nih.gov/articles/PMC11410229/</a:t>
            </a:r>
            <a:endParaRPr lang="en-IN" sz="1800" kern="100" dirty="0">
              <a:effectLst/>
              <a:latin typeface="Libre Baskerville" panose="02000000000000000000" pitchFamily="2" charset="0"/>
              <a:ea typeface="Aptos" panose="020B0004020202020204" pitchFamily="34" charset="0"/>
              <a:cs typeface="Times New Roman" panose="02020603050405020304" pitchFamily="18" charset="0"/>
            </a:endParaRPr>
          </a:p>
          <a:p>
            <a:r>
              <a:rPr lang="en-IN" sz="1800" kern="100" dirty="0">
                <a:effectLst/>
                <a:latin typeface="Libre Baskerville" panose="02000000000000000000" pitchFamily="2" charset="0"/>
                <a:ea typeface="Aptos" panose="020B0004020202020204" pitchFamily="34" charset="0"/>
                <a:cs typeface="Times New Roman" panose="02020603050405020304" pitchFamily="18" charset="0"/>
              </a:rPr>
              <a:t> </a:t>
            </a:r>
          </a:p>
          <a:p>
            <a:endParaRPr lang="en-US" dirty="0"/>
          </a:p>
        </p:txBody>
      </p:sp>
      <p:sp>
        <p:nvSpPr>
          <p:cNvPr id="7" name="Rectangle 6">
            <a:extLst>
              <a:ext uri="{FF2B5EF4-FFF2-40B4-BE49-F238E27FC236}">
                <a16:creationId xmlns:a16="http://schemas.microsoft.com/office/drawing/2014/main" id="{731F9C42-8722-873F-C4E1-DB22119BCDA0}"/>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extLst>
      <p:ext uri="{BB962C8B-B14F-4D97-AF65-F5344CB8AC3E}">
        <p14:creationId xmlns:p14="http://schemas.microsoft.com/office/powerpoint/2010/main" val="169792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296710"/>
            <a:ext cx="13042821" cy="1417558"/>
          </a:xfrm>
          <a:prstGeom prst="rect">
            <a:avLst/>
          </a:prstGeom>
          <a:noFill/>
          <a:ln/>
        </p:spPr>
        <p:txBody>
          <a:bodyPr wrap="square" lIns="0" tIns="0" rIns="0" bIns="0" rtlCol="0" anchor="t"/>
          <a:lstStyle/>
          <a:p>
            <a:pPr marL="0" indent="0" algn="l">
              <a:lnSpc>
                <a:spcPts val="5550"/>
              </a:lnSpc>
              <a:buNone/>
            </a:pPr>
            <a:r>
              <a:rPr lang="en-US" sz="4450" dirty="0">
                <a:latin typeface="Libre Baskerville" pitchFamily="34" charset="0"/>
                <a:ea typeface="Libre Baskerville" pitchFamily="34" charset="-122"/>
                <a:cs typeface="Libre Baskerville" pitchFamily="34" charset="-120"/>
              </a:rPr>
              <a:t>Introduction to Hypertension and Digital Interventions</a:t>
            </a:r>
            <a:endParaRPr lang="en-US" sz="4450" dirty="0"/>
          </a:p>
        </p:txBody>
      </p:sp>
      <p:sp>
        <p:nvSpPr>
          <p:cNvPr id="3" name="Text 1"/>
          <p:cNvSpPr/>
          <p:nvPr/>
        </p:nvSpPr>
        <p:spPr>
          <a:xfrm>
            <a:off x="793790" y="3258502"/>
            <a:ext cx="6244709"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Hypertension affects over 1.28 billion individuals globally and accounts for approximately 10 million deaths annually. Its management demands not only pharmacological treatment but also essential lifestyle modifications such as diet, physical activity, and stress management.</a:t>
            </a:r>
            <a:endParaRPr lang="en-US" sz="1750" dirty="0"/>
          </a:p>
        </p:txBody>
      </p:sp>
      <p:sp>
        <p:nvSpPr>
          <p:cNvPr id="4" name="Text 2"/>
          <p:cNvSpPr/>
          <p:nvPr/>
        </p:nvSpPr>
        <p:spPr>
          <a:xfrm>
            <a:off x="793790" y="5277088"/>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However, barriers such as psychosocial factors, limited education, and systemic challenges often impede adherence to these lifestyle changes. Digital tools offer innovative opportunities to address these issues.</a:t>
            </a:r>
            <a:endParaRPr lang="en-US" sz="1750" dirty="0"/>
          </a:p>
        </p:txBody>
      </p:sp>
      <p:sp>
        <p:nvSpPr>
          <p:cNvPr id="5" name="Text 3"/>
          <p:cNvSpPr/>
          <p:nvPr/>
        </p:nvSpPr>
        <p:spPr>
          <a:xfrm>
            <a:off x="7599521" y="3258502"/>
            <a:ext cx="6244709"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WhatsApp, a widely accessible and low-cost communication platform, facilitates real-time engagement between healthcare providers and patients. Its ubiquity in many populations, including those in resource-limited settings, makes it a promising medium for health behavior interventions.</a:t>
            </a:r>
            <a:endParaRPr lang="en-US" sz="1750" dirty="0"/>
          </a:p>
        </p:txBody>
      </p:sp>
      <p:sp>
        <p:nvSpPr>
          <p:cNvPr id="6" name="Rectangle 5">
            <a:extLst>
              <a:ext uri="{FF2B5EF4-FFF2-40B4-BE49-F238E27FC236}">
                <a16:creationId xmlns:a16="http://schemas.microsoft.com/office/drawing/2014/main" id="{0153A19F-5DCF-3891-DFFE-E9AFCD52D269}"/>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65678"/>
            <a:ext cx="7556421" cy="1063228"/>
          </a:xfrm>
          <a:prstGeom prst="rect">
            <a:avLst/>
          </a:prstGeom>
          <a:noFill/>
          <a:ln/>
        </p:spPr>
        <p:txBody>
          <a:bodyPr wrap="square" lIns="0" tIns="0" rIns="0" bIns="0" rtlCol="0" anchor="t"/>
          <a:lstStyle/>
          <a:p>
            <a:pPr marL="0" indent="0" algn="l">
              <a:lnSpc>
                <a:spcPts val="4150"/>
              </a:lnSpc>
              <a:buNone/>
            </a:pPr>
            <a:r>
              <a:rPr lang="en-US" sz="3300" dirty="0">
                <a:latin typeface="Libre Baskerville" pitchFamily="34" charset="0"/>
                <a:ea typeface="Libre Baskerville" pitchFamily="34" charset="-122"/>
                <a:cs typeface="Libre Baskerville" pitchFamily="34" charset="-120"/>
              </a:rPr>
              <a:t>Rationale for the Study: Why Focus on WhatsApp?</a:t>
            </a:r>
            <a:endParaRPr lang="en-US" sz="3300" dirty="0"/>
          </a:p>
        </p:txBody>
      </p:sp>
      <p:sp>
        <p:nvSpPr>
          <p:cNvPr id="4" name="Shape 1"/>
          <p:cNvSpPr/>
          <p:nvPr/>
        </p:nvSpPr>
        <p:spPr>
          <a:xfrm>
            <a:off x="793790" y="1984058"/>
            <a:ext cx="7556421" cy="1267420"/>
          </a:xfrm>
          <a:prstGeom prst="roundRect">
            <a:avLst>
              <a:gd name="adj" fmla="val 5637"/>
            </a:avLst>
          </a:prstGeom>
          <a:solidFill>
            <a:srgbClr val="F7EDD4"/>
          </a:solidFill>
          <a:ln w="7620">
            <a:solidFill>
              <a:srgbClr val="DDD3BA"/>
            </a:solidFill>
            <a:prstDash val="solid"/>
          </a:ln>
        </p:spPr>
        <p:txBody>
          <a:bodyPr/>
          <a:lstStyle/>
          <a:p>
            <a:endParaRPr lang="en-US"/>
          </a:p>
        </p:txBody>
      </p:sp>
      <p:sp>
        <p:nvSpPr>
          <p:cNvPr id="5" name="Text 2"/>
          <p:cNvSpPr/>
          <p:nvPr/>
        </p:nvSpPr>
        <p:spPr>
          <a:xfrm>
            <a:off x="971431" y="2161699"/>
            <a:ext cx="2321243" cy="265747"/>
          </a:xfrm>
          <a:prstGeom prst="rect">
            <a:avLst/>
          </a:prstGeom>
          <a:noFill/>
          <a:ln/>
        </p:spPr>
        <p:txBody>
          <a:bodyPr wrap="none" lIns="0" tIns="0" rIns="0" bIns="0" rtlCol="0" anchor="t"/>
          <a:lstStyle/>
          <a:p>
            <a:pPr marL="0" indent="0" algn="l">
              <a:lnSpc>
                <a:spcPts val="2050"/>
              </a:lnSpc>
              <a:buNone/>
            </a:pPr>
            <a:r>
              <a:rPr lang="en-US" sz="1650" dirty="0">
                <a:solidFill>
                  <a:srgbClr val="454240"/>
                </a:solidFill>
                <a:latin typeface="Libre Baskerville" pitchFamily="34" charset="0"/>
                <a:ea typeface="Libre Baskerville" pitchFamily="34" charset="-122"/>
                <a:cs typeface="Libre Baskerville" pitchFamily="34" charset="-120"/>
              </a:rPr>
              <a:t>High Usage in LMICs</a:t>
            </a:r>
            <a:endParaRPr lang="en-US" sz="1650" dirty="0"/>
          </a:p>
        </p:txBody>
      </p:sp>
      <p:sp>
        <p:nvSpPr>
          <p:cNvPr id="6" name="Text 3"/>
          <p:cNvSpPr/>
          <p:nvPr/>
        </p:nvSpPr>
        <p:spPr>
          <a:xfrm>
            <a:off x="971431" y="2529483"/>
            <a:ext cx="7201138" cy="544354"/>
          </a:xfrm>
          <a:prstGeom prst="rect">
            <a:avLst/>
          </a:prstGeom>
          <a:noFill/>
          <a:ln/>
        </p:spPr>
        <p:txBody>
          <a:bodyPr wrap="square" lIns="0" tIns="0" rIns="0" bIns="0" rtlCol="0" anchor="t"/>
          <a:lstStyle/>
          <a:p>
            <a:pPr marL="0" indent="0" algn="l">
              <a:lnSpc>
                <a:spcPts val="2100"/>
              </a:lnSpc>
              <a:buNone/>
            </a:pPr>
            <a:r>
              <a:rPr lang="en-US" sz="1300" dirty="0">
                <a:solidFill>
                  <a:srgbClr val="454240"/>
                </a:solidFill>
                <a:latin typeface="DM Sans" pitchFamily="34" charset="0"/>
                <a:ea typeface="DM Sans" pitchFamily="34" charset="-122"/>
                <a:cs typeface="DM Sans" pitchFamily="34" charset="-120"/>
              </a:rPr>
              <a:t>WhatsApp boasts widespread penetration in low- and middle-income countries (LMICs), where hypertension prevalence is rising rapidly and health resources are limited.</a:t>
            </a:r>
            <a:endParaRPr lang="en-US" sz="1300" dirty="0"/>
          </a:p>
        </p:txBody>
      </p:sp>
      <p:sp>
        <p:nvSpPr>
          <p:cNvPr id="7" name="Shape 4"/>
          <p:cNvSpPr/>
          <p:nvPr/>
        </p:nvSpPr>
        <p:spPr>
          <a:xfrm>
            <a:off x="793790" y="3421499"/>
            <a:ext cx="7556421" cy="1267420"/>
          </a:xfrm>
          <a:prstGeom prst="roundRect">
            <a:avLst>
              <a:gd name="adj" fmla="val 5637"/>
            </a:avLst>
          </a:prstGeom>
          <a:solidFill>
            <a:srgbClr val="F7EDD4"/>
          </a:solidFill>
          <a:ln w="7620">
            <a:solidFill>
              <a:srgbClr val="DDD3BA"/>
            </a:solidFill>
            <a:prstDash val="solid"/>
          </a:ln>
        </p:spPr>
        <p:txBody>
          <a:bodyPr/>
          <a:lstStyle/>
          <a:p>
            <a:endParaRPr lang="en-US"/>
          </a:p>
        </p:txBody>
      </p:sp>
      <p:sp>
        <p:nvSpPr>
          <p:cNvPr id="8" name="Text 5"/>
          <p:cNvSpPr/>
          <p:nvPr/>
        </p:nvSpPr>
        <p:spPr>
          <a:xfrm>
            <a:off x="971431" y="3599140"/>
            <a:ext cx="3647242" cy="265747"/>
          </a:xfrm>
          <a:prstGeom prst="rect">
            <a:avLst/>
          </a:prstGeom>
          <a:noFill/>
          <a:ln/>
        </p:spPr>
        <p:txBody>
          <a:bodyPr wrap="none" lIns="0" tIns="0" rIns="0" bIns="0" rtlCol="0" anchor="t"/>
          <a:lstStyle/>
          <a:p>
            <a:pPr marL="0" indent="0" algn="l">
              <a:lnSpc>
                <a:spcPts val="2050"/>
              </a:lnSpc>
              <a:buNone/>
            </a:pPr>
            <a:r>
              <a:rPr lang="en-US" sz="1650" dirty="0">
                <a:solidFill>
                  <a:srgbClr val="454240"/>
                </a:solidFill>
                <a:latin typeface="Libre Baskerville" pitchFamily="34" charset="0"/>
                <a:ea typeface="Libre Baskerville" pitchFamily="34" charset="-122"/>
                <a:cs typeface="Libre Baskerville" pitchFamily="34" charset="-120"/>
              </a:rPr>
              <a:t>Health Messaging and Motivation</a:t>
            </a:r>
            <a:endParaRPr lang="en-US" sz="1650" dirty="0"/>
          </a:p>
        </p:txBody>
      </p:sp>
      <p:sp>
        <p:nvSpPr>
          <p:cNvPr id="9" name="Text 6"/>
          <p:cNvSpPr/>
          <p:nvPr/>
        </p:nvSpPr>
        <p:spPr>
          <a:xfrm>
            <a:off x="971431" y="3966924"/>
            <a:ext cx="7201138" cy="544354"/>
          </a:xfrm>
          <a:prstGeom prst="rect">
            <a:avLst/>
          </a:prstGeom>
          <a:noFill/>
          <a:ln/>
        </p:spPr>
        <p:txBody>
          <a:bodyPr wrap="square" lIns="0" tIns="0" rIns="0" bIns="0" rtlCol="0" anchor="t"/>
          <a:lstStyle/>
          <a:p>
            <a:pPr marL="0" indent="0" algn="l">
              <a:lnSpc>
                <a:spcPts val="2100"/>
              </a:lnSpc>
              <a:buNone/>
            </a:pPr>
            <a:r>
              <a:rPr lang="en-US" sz="1300" dirty="0">
                <a:solidFill>
                  <a:srgbClr val="454240"/>
                </a:solidFill>
                <a:latin typeface="DM Sans" pitchFamily="34" charset="0"/>
                <a:ea typeface="DM Sans" pitchFamily="34" charset="-122"/>
                <a:cs typeface="DM Sans" pitchFamily="34" charset="-120"/>
              </a:rPr>
              <a:t>The platform effectively delivers educational content and motivational messages, encouraging patient engagement and behavior change.</a:t>
            </a:r>
            <a:endParaRPr lang="en-US" sz="1300" dirty="0"/>
          </a:p>
        </p:txBody>
      </p:sp>
      <p:sp>
        <p:nvSpPr>
          <p:cNvPr id="10" name="Shape 7"/>
          <p:cNvSpPr/>
          <p:nvPr/>
        </p:nvSpPr>
        <p:spPr>
          <a:xfrm>
            <a:off x="793790" y="4858941"/>
            <a:ext cx="7556421" cy="1267420"/>
          </a:xfrm>
          <a:prstGeom prst="roundRect">
            <a:avLst>
              <a:gd name="adj" fmla="val 5637"/>
            </a:avLst>
          </a:prstGeom>
          <a:solidFill>
            <a:srgbClr val="F7EDD4"/>
          </a:solidFill>
          <a:ln w="7620">
            <a:solidFill>
              <a:srgbClr val="DDD3BA"/>
            </a:solidFill>
            <a:prstDash val="solid"/>
          </a:ln>
        </p:spPr>
        <p:txBody>
          <a:bodyPr/>
          <a:lstStyle/>
          <a:p>
            <a:endParaRPr lang="en-US"/>
          </a:p>
        </p:txBody>
      </p:sp>
      <p:sp>
        <p:nvSpPr>
          <p:cNvPr id="11" name="Text 8"/>
          <p:cNvSpPr/>
          <p:nvPr/>
        </p:nvSpPr>
        <p:spPr>
          <a:xfrm>
            <a:off x="971431" y="5036582"/>
            <a:ext cx="3021092" cy="265747"/>
          </a:xfrm>
          <a:prstGeom prst="rect">
            <a:avLst/>
          </a:prstGeom>
          <a:noFill/>
          <a:ln/>
        </p:spPr>
        <p:txBody>
          <a:bodyPr wrap="none" lIns="0" tIns="0" rIns="0" bIns="0" rtlCol="0" anchor="t"/>
          <a:lstStyle/>
          <a:p>
            <a:pPr marL="0" indent="0" algn="l">
              <a:lnSpc>
                <a:spcPts val="2050"/>
              </a:lnSpc>
              <a:buNone/>
            </a:pPr>
            <a:r>
              <a:rPr lang="en-US" sz="1650" dirty="0">
                <a:solidFill>
                  <a:srgbClr val="454240"/>
                </a:solidFill>
                <a:latin typeface="Libre Baskerville" pitchFamily="34" charset="0"/>
                <a:ea typeface="Libre Baskerville" pitchFamily="34" charset="-122"/>
                <a:cs typeface="Libre Baskerville" pitchFamily="34" charset="-120"/>
              </a:rPr>
              <a:t>Fragmented Early Evidence</a:t>
            </a:r>
            <a:endParaRPr lang="en-US" sz="1650" dirty="0"/>
          </a:p>
        </p:txBody>
      </p:sp>
      <p:sp>
        <p:nvSpPr>
          <p:cNvPr id="12" name="Text 9"/>
          <p:cNvSpPr/>
          <p:nvPr/>
        </p:nvSpPr>
        <p:spPr>
          <a:xfrm>
            <a:off x="971431" y="5404366"/>
            <a:ext cx="7201138" cy="544354"/>
          </a:xfrm>
          <a:prstGeom prst="rect">
            <a:avLst/>
          </a:prstGeom>
          <a:noFill/>
          <a:ln/>
        </p:spPr>
        <p:txBody>
          <a:bodyPr wrap="square" lIns="0" tIns="0" rIns="0" bIns="0" rtlCol="0" anchor="t"/>
          <a:lstStyle/>
          <a:p>
            <a:pPr marL="0" indent="0" algn="l">
              <a:lnSpc>
                <a:spcPts val="2100"/>
              </a:lnSpc>
              <a:buNone/>
            </a:pPr>
            <a:r>
              <a:rPr lang="en-US" sz="1300" dirty="0">
                <a:solidFill>
                  <a:srgbClr val="454240"/>
                </a:solidFill>
                <a:latin typeface="DM Sans" pitchFamily="34" charset="0"/>
                <a:ea typeface="DM Sans" pitchFamily="34" charset="-122"/>
                <a:cs typeface="DM Sans" pitchFamily="34" charset="-120"/>
              </a:rPr>
              <a:t>Initial studies suggest potential benefits but remain scattered and lack synthesis in the hypertension context.</a:t>
            </a:r>
            <a:endParaRPr lang="en-US" sz="1300" dirty="0"/>
          </a:p>
        </p:txBody>
      </p:sp>
      <p:sp>
        <p:nvSpPr>
          <p:cNvPr id="13" name="Shape 10"/>
          <p:cNvSpPr/>
          <p:nvPr/>
        </p:nvSpPr>
        <p:spPr>
          <a:xfrm>
            <a:off x="793790" y="6296382"/>
            <a:ext cx="7556421" cy="1267420"/>
          </a:xfrm>
          <a:prstGeom prst="roundRect">
            <a:avLst>
              <a:gd name="adj" fmla="val 5637"/>
            </a:avLst>
          </a:prstGeom>
          <a:solidFill>
            <a:srgbClr val="F7EDD4"/>
          </a:solidFill>
          <a:ln w="7620">
            <a:solidFill>
              <a:srgbClr val="DDD3BA"/>
            </a:solidFill>
            <a:prstDash val="solid"/>
          </a:ln>
        </p:spPr>
        <p:txBody>
          <a:bodyPr/>
          <a:lstStyle/>
          <a:p>
            <a:endParaRPr lang="en-US"/>
          </a:p>
        </p:txBody>
      </p:sp>
      <p:sp>
        <p:nvSpPr>
          <p:cNvPr id="14" name="Text 11"/>
          <p:cNvSpPr/>
          <p:nvPr/>
        </p:nvSpPr>
        <p:spPr>
          <a:xfrm>
            <a:off x="971431" y="6474023"/>
            <a:ext cx="2546747" cy="265747"/>
          </a:xfrm>
          <a:prstGeom prst="rect">
            <a:avLst/>
          </a:prstGeom>
          <a:noFill/>
          <a:ln/>
        </p:spPr>
        <p:txBody>
          <a:bodyPr wrap="none" lIns="0" tIns="0" rIns="0" bIns="0" rtlCol="0" anchor="t"/>
          <a:lstStyle/>
          <a:p>
            <a:pPr marL="0" indent="0" algn="l">
              <a:lnSpc>
                <a:spcPts val="2050"/>
              </a:lnSpc>
              <a:buNone/>
            </a:pPr>
            <a:r>
              <a:rPr lang="en-US" sz="1650" dirty="0">
                <a:solidFill>
                  <a:srgbClr val="454240"/>
                </a:solidFill>
                <a:latin typeface="Libre Baskerville" pitchFamily="34" charset="0"/>
                <a:ea typeface="Libre Baskerville" pitchFamily="34" charset="-122"/>
                <a:cs typeface="Libre Baskerville" pitchFamily="34" charset="-120"/>
              </a:rPr>
              <a:t>Need for Consolidation</a:t>
            </a:r>
            <a:endParaRPr lang="en-US" sz="1650" dirty="0"/>
          </a:p>
        </p:txBody>
      </p:sp>
      <p:sp>
        <p:nvSpPr>
          <p:cNvPr id="15" name="Text 12"/>
          <p:cNvSpPr/>
          <p:nvPr/>
        </p:nvSpPr>
        <p:spPr>
          <a:xfrm>
            <a:off x="971431" y="6841808"/>
            <a:ext cx="7201138" cy="544354"/>
          </a:xfrm>
          <a:prstGeom prst="rect">
            <a:avLst/>
          </a:prstGeom>
          <a:noFill/>
          <a:ln/>
        </p:spPr>
        <p:txBody>
          <a:bodyPr wrap="square" lIns="0" tIns="0" rIns="0" bIns="0" rtlCol="0" anchor="t"/>
          <a:lstStyle/>
          <a:p>
            <a:pPr marL="0" indent="0" algn="l">
              <a:lnSpc>
                <a:spcPts val="2100"/>
              </a:lnSpc>
              <a:buNone/>
            </a:pPr>
            <a:r>
              <a:rPr lang="en-US" sz="1300" dirty="0">
                <a:solidFill>
                  <a:srgbClr val="454240"/>
                </a:solidFill>
                <a:latin typeface="DM Sans" pitchFamily="34" charset="0"/>
                <a:ea typeface="DM Sans" pitchFamily="34" charset="-122"/>
                <a:cs typeface="DM Sans" pitchFamily="34" charset="-120"/>
              </a:rPr>
              <a:t>A comprehensive review can clarify effectiveness and guide future research and practice strategies.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51748"/>
          </a:xfrm>
          <a:prstGeom prst="rect">
            <a:avLst/>
          </a:prstGeom>
        </p:spPr>
      </p:pic>
      <p:sp>
        <p:nvSpPr>
          <p:cNvPr id="3" name="Text 0"/>
          <p:cNvSpPr/>
          <p:nvPr/>
        </p:nvSpPr>
        <p:spPr>
          <a:xfrm>
            <a:off x="793790" y="3412331"/>
            <a:ext cx="9256871" cy="637937"/>
          </a:xfrm>
          <a:prstGeom prst="rect">
            <a:avLst/>
          </a:prstGeom>
          <a:noFill/>
          <a:ln/>
        </p:spPr>
        <p:txBody>
          <a:bodyPr wrap="none" lIns="0" tIns="0" rIns="0" bIns="0" rtlCol="0" anchor="t"/>
          <a:lstStyle/>
          <a:p>
            <a:pPr marL="0" indent="0" algn="l">
              <a:lnSpc>
                <a:spcPts val="5000"/>
              </a:lnSpc>
              <a:buNone/>
            </a:pPr>
            <a:r>
              <a:rPr lang="en-US" sz="4000" dirty="0">
                <a:latin typeface="Libre Baskerville" pitchFamily="34" charset="0"/>
                <a:ea typeface="Libre Baskerville" pitchFamily="34" charset="-122"/>
                <a:cs typeface="Libre Baskerville" pitchFamily="34" charset="-120"/>
              </a:rPr>
              <a:t>Research Objectives of This Review</a:t>
            </a:r>
            <a:endParaRPr lang="en-US" sz="4000" dirty="0"/>
          </a:p>
        </p:txBody>
      </p:sp>
      <p:sp>
        <p:nvSpPr>
          <p:cNvPr id="4" name="Shape 1"/>
          <p:cNvSpPr/>
          <p:nvPr/>
        </p:nvSpPr>
        <p:spPr>
          <a:xfrm>
            <a:off x="793790" y="4356378"/>
            <a:ext cx="459224" cy="459224"/>
          </a:xfrm>
          <a:prstGeom prst="roundRect">
            <a:avLst>
              <a:gd name="adj" fmla="val 18671"/>
            </a:avLst>
          </a:prstGeom>
          <a:solidFill>
            <a:srgbClr val="F7EDD4"/>
          </a:solidFill>
          <a:ln w="7620">
            <a:solidFill>
              <a:srgbClr val="DDD3BA"/>
            </a:solidFill>
            <a:prstDash val="solid"/>
          </a:ln>
        </p:spPr>
        <p:txBody>
          <a:bodyPr/>
          <a:lstStyle/>
          <a:p>
            <a:endParaRPr lang="en-US"/>
          </a:p>
        </p:txBody>
      </p:sp>
      <p:sp>
        <p:nvSpPr>
          <p:cNvPr id="5" name="Text 2"/>
          <p:cNvSpPr/>
          <p:nvPr/>
        </p:nvSpPr>
        <p:spPr>
          <a:xfrm>
            <a:off x="870287" y="4394597"/>
            <a:ext cx="306110" cy="382667"/>
          </a:xfrm>
          <a:prstGeom prst="rect">
            <a:avLst/>
          </a:prstGeom>
          <a:noFill/>
          <a:ln/>
        </p:spPr>
        <p:txBody>
          <a:bodyPr wrap="none" lIns="0" tIns="0" rIns="0" bIns="0" rtlCol="0" anchor="t"/>
          <a:lstStyle/>
          <a:p>
            <a:pPr marL="0" indent="0" algn="ctr">
              <a:lnSpc>
                <a:spcPts val="2400"/>
              </a:lnSpc>
              <a:buNone/>
            </a:pPr>
            <a:r>
              <a:rPr lang="en-US" sz="2400" dirty="0">
                <a:solidFill>
                  <a:srgbClr val="454240"/>
                </a:solidFill>
                <a:latin typeface="Libre Baskerville" pitchFamily="34" charset="0"/>
                <a:ea typeface="Libre Baskerville" pitchFamily="34" charset="-122"/>
                <a:cs typeface="Libre Baskerville" pitchFamily="34" charset="-120"/>
              </a:rPr>
              <a:t>1</a:t>
            </a:r>
            <a:endParaRPr lang="en-US" sz="2400" dirty="0"/>
          </a:p>
        </p:txBody>
      </p:sp>
      <p:sp>
        <p:nvSpPr>
          <p:cNvPr id="6" name="Text 3"/>
          <p:cNvSpPr/>
          <p:nvPr/>
        </p:nvSpPr>
        <p:spPr>
          <a:xfrm>
            <a:off x="1457087" y="4426506"/>
            <a:ext cx="3087767" cy="318849"/>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Review Existing Studies</a:t>
            </a:r>
            <a:endParaRPr lang="en-US" sz="2000" dirty="0"/>
          </a:p>
        </p:txBody>
      </p:sp>
      <p:sp>
        <p:nvSpPr>
          <p:cNvPr id="7" name="Text 4"/>
          <p:cNvSpPr/>
          <p:nvPr/>
        </p:nvSpPr>
        <p:spPr>
          <a:xfrm>
            <a:off x="1457087" y="4867751"/>
            <a:ext cx="3514249" cy="1306830"/>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Critically examine studies employing WhatsApp-based lifestyle interventions for hypertension management.</a:t>
            </a:r>
            <a:endParaRPr lang="en-US" sz="1600" dirty="0"/>
          </a:p>
        </p:txBody>
      </p:sp>
      <p:sp>
        <p:nvSpPr>
          <p:cNvPr id="8" name="Shape 5"/>
          <p:cNvSpPr/>
          <p:nvPr/>
        </p:nvSpPr>
        <p:spPr>
          <a:xfrm>
            <a:off x="5226487" y="4356378"/>
            <a:ext cx="459224" cy="459224"/>
          </a:xfrm>
          <a:prstGeom prst="roundRect">
            <a:avLst>
              <a:gd name="adj" fmla="val 18671"/>
            </a:avLst>
          </a:prstGeom>
          <a:solidFill>
            <a:srgbClr val="F7EDD4"/>
          </a:solidFill>
          <a:ln w="7620">
            <a:solidFill>
              <a:srgbClr val="DDD3BA"/>
            </a:solidFill>
            <a:prstDash val="solid"/>
          </a:ln>
        </p:spPr>
        <p:txBody>
          <a:bodyPr/>
          <a:lstStyle/>
          <a:p>
            <a:endParaRPr lang="en-US"/>
          </a:p>
        </p:txBody>
      </p:sp>
      <p:sp>
        <p:nvSpPr>
          <p:cNvPr id="9" name="Text 6"/>
          <p:cNvSpPr/>
          <p:nvPr/>
        </p:nvSpPr>
        <p:spPr>
          <a:xfrm>
            <a:off x="5302984" y="4394597"/>
            <a:ext cx="306110" cy="382667"/>
          </a:xfrm>
          <a:prstGeom prst="rect">
            <a:avLst/>
          </a:prstGeom>
          <a:noFill/>
          <a:ln/>
        </p:spPr>
        <p:txBody>
          <a:bodyPr wrap="none" lIns="0" tIns="0" rIns="0" bIns="0" rtlCol="0" anchor="t"/>
          <a:lstStyle/>
          <a:p>
            <a:pPr marL="0" indent="0" algn="ctr">
              <a:lnSpc>
                <a:spcPts val="2400"/>
              </a:lnSpc>
              <a:buNone/>
            </a:pPr>
            <a:r>
              <a:rPr lang="en-US" sz="2400" dirty="0">
                <a:solidFill>
                  <a:srgbClr val="454240"/>
                </a:solidFill>
                <a:latin typeface="Libre Baskerville" pitchFamily="34" charset="0"/>
                <a:ea typeface="Libre Baskerville" pitchFamily="34" charset="-122"/>
                <a:cs typeface="Libre Baskerville" pitchFamily="34" charset="-120"/>
              </a:rPr>
              <a:t>2</a:t>
            </a:r>
            <a:endParaRPr lang="en-US" sz="2400" dirty="0"/>
          </a:p>
        </p:txBody>
      </p:sp>
      <p:sp>
        <p:nvSpPr>
          <p:cNvPr id="10" name="Text 7"/>
          <p:cNvSpPr/>
          <p:nvPr/>
        </p:nvSpPr>
        <p:spPr>
          <a:xfrm>
            <a:off x="5889784" y="4426506"/>
            <a:ext cx="2586276" cy="318849"/>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Assess Effectiveness</a:t>
            </a:r>
            <a:endParaRPr lang="en-US" sz="2000" dirty="0"/>
          </a:p>
        </p:txBody>
      </p:sp>
      <p:sp>
        <p:nvSpPr>
          <p:cNvPr id="11" name="Text 8"/>
          <p:cNvSpPr/>
          <p:nvPr/>
        </p:nvSpPr>
        <p:spPr>
          <a:xfrm>
            <a:off x="5889784" y="4867751"/>
            <a:ext cx="3514249" cy="653415"/>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54240"/>
                </a:solidFill>
                <a:latin typeface="DM Sans" pitchFamily="34" charset="0"/>
                <a:ea typeface="DM Sans" pitchFamily="34" charset="-122"/>
                <a:cs typeface="DM Sans" pitchFamily="34" charset="-120"/>
              </a:rPr>
              <a:t>Medication adherence improvement</a:t>
            </a:r>
            <a:endParaRPr lang="en-US" sz="1600" dirty="0"/>
          </a:p>
        </p:txBody>
      </p:sp>
      <p:sp>
        <p:nvSpPr>
          <p:cNvPr id="12" name="Text 9"/>
          <p:cNvSpPr/>
          <p:nvPr/>
        </p:nvSpPr>
        <p:spPr>
          <a:xfrm>
            <a:off x="5889784" y="5592604"/>
            <a:ext cx="3514249" cy="653415"/>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54240"/>
                </a:solidFill>
                <a:latin typeface="DM Sans" pitchFamily="34" charset="0"/>
                <a:ea typeface="DM Sans" pitchFamily="34" charset="-122"/>
                <a:cs typeface="DM Sans" pitchFamily="34" charset="-120"/>
              </a:rPr>
              <a:t>Follow-up compliance enhancement</a:t>
            </a:r>
            <a:endParaRPr lang="en-US" sz="1600" dirty="0"/>
          </a:p>
        </p:txBody>
      </p:sp>
      <p:sp>
        <p:nvSpPr>
          <p:cNvPr id="13" name="Text 10"/>
          <p:cNvSpPr/>
          <p:nvPr/>
        </p:nvSpPr>
        <p:spPr>
          <a:xfrm>
            <a:off x="5889784" y="6317456"/>
            <a:ext cx="3514249" cy="653415"/>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54240"/>
                </a:solidFill>
                <a:latin typeface="DM Sans" pitchFamily="34" charset="0"/>
                <a:ea typeface="DM Sans" pitchFamily="34" charset="-122"/>
                <a:cs typeface="DM Sans" pitchFamily="34" charset="-120"/>
              </a:rPr>
              <a:t>Modification of lifestyle behaviors (diet, exercise)</a:t>
            </a:r>
            <a:endParaRPr lang="en-US" sz="1600" dirty="0"/>
          </a:p>
        </p:txBody>
      </p:sp>
      <p:sp>
        <p:nvSpPr>
          <p:cNvPr id="14" name="Text 11"/>
          <p:cNvSpPr/>
          <p:nvPr/>
        </p:nvSpPr>
        <p:spPr>
          <a:xfrm>
            <a:off x="5889784" y="7042309"/>
            <a:ext cx="3514249" cy="326708"/>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454240"/>
                </a:solidFill>
                <a:latin typeface="DM Sans" pitchFamily="34" charset="0"/>
                <a:ea typeface="DM Sans" pitchFamily="34" charset="-122"/>
                <a:cs typeface="DM Sans" pitchFamily="34" charset="-120"/>
              </a:rPr>
              <a:t>Blood pressure control outcomes</a:t>
            </a:r>
            <a:endParaRPr lang="en-US" sz="1600" dirty="0"/>
          </a:p>
        </p:txBody>
      </p:sp>
      <p:sp>
        <p:nvSpPr>
          <p:cNvPr id="15" name="Shape 12"/>
          <p:cNvSpPr/>
          <p:nvPr/>
        </p:nvSpPr>
        <p:spPr>
          <a:xfrm>
            <a:off x="9659183" y="4356378"/>
            <a:ext cx="459224" cy="459224"/>
          </a:xfrm>
          <a:prstGeom prst="roundRect">
            <a:avLst>
              <a:gd name="adj" fmla="val 18671"/>
            </a:avLst>
          </a:prstGeom>
          <a:solidFill>
            <a:srgbClr val="F7EDD4"/>
          </a:solidFill>
          <a:ln w="7620">
            <a:solidFill>
              <a:srgbClr val="DDD3BA"/>
            </a:solidFill>
            <a:prstDash val="solid"/>
          </a:ln>
        </p:spPr>
        <p:txBody>
          <a:bodyPr/>
          <a:lstStyle/>
          <a:p>
            <a:endParaRPr lang="en-US"/>
          </a:p>
        </p:txBody>
      </p:sp>
      <p:sp>
        <p:nvSpPr>
          <p:cNvPr id="16" name="Text 13"/>
          <p:cNvSpPr/>
          <p:nvPr/>
        </p:nvSpPr>
        <p:spPr>
          <a:xfrm>
            <a:off x="9735681" y="4394597"/>
            <a:ext cx="306110" cy="382667"/>
          </a:xfrm>
          <a:prstGeom prst="rect">
            <a:avLst/>
          </a:prstGeom>
          <a:noFill/>
          <a:ln/>
        </p:spPr>
        <p:txBody>
          <a:bodyPr wrap="none" lIns="0" tIns="0" rIns="0" bIns="0" rtlCol="0" anchor="t"/>
          <a:lstStyle/>
          <a:p>
            <a:pPr marL="0" indent="0" algn="ctr">
              <a:lnSpc>
                <a:spcPts val="2400"/>
              </a:lnSpc>
              <a:buNone/>
            </a:pPr>
            <a:r>
              <a:rPr lang="en-US" sz="2400" dirty="0">
                <a:solidFill>
                  <a:srgbClr val="454240"/>
                </a:solidFill>
                <a:latin typeface="Libre Baskerville" pitchFamily="34" charset="0"/>
                <a:ea typeface="Libre Baskerville" pitchFamily="34" charset="-122"/>
                <a:cs typeface="Libre Baskerville" pitchFamily="34" charset="-120"/>
              </a:rPr>
              <a:t>3</a:t>
            </a:r>
            <a:endParaRPr lang="en-US" sz="2400" dirty="0"/>
          </a:p>
        </p:txBody>
      </p:sp>
      <p:sp>
        <p:nvSpPr>
          <p:cNvPr id="17" name="Text 14"/>
          <p:cNvSpPr/>
          <p:nvPr/>
        </p:nvSpPr>
        <p:spPr>
          <a:xfrm>
            <a:off x="10322481" y="4426506"/>
            <a:ext cx="2551748" cy="318849"/>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Identify Gaps</a:t>
            </a:r>
            <a:endParaRPr lang="en-US" sz="2000" dirty="0"/>
          </a:p>
        </p:txBody>
      </p:sp>
      <p:sp>
        <p:nvSpPr>
          <p:cNvPr id="18" name="Text 15"/>
          <p:cNvSpPr/>
          <p:nvPr/>
        </p:nvSpPr>
        <p:spPr>
          <a:xfrm>
            <a:off x="10322481" y="4867751"/>
            <a:ext cx="3514249" cy="980123"/>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Highlight limitations in current literature and recommend areas for future research development.</a:t>
            </a:r>
            <a:endParaRPr lang="en-US" sz="1600" dirty="0"/>
          </a:p>
        </p:txBody>
      </p:sp>
      <p:sp>
        <p:nvSpPr>
          <p:cNvPr id="19" name="Rectangle 18">
            <a:extLst>
              <a:ext uri="{FF2B5EF4-FFF2-40B4-BE49-F238E27FC236}">
                <a16:creationId xmlns:a16="http://schemas.microsoft.com/office/drawing/2014/main" id="{7D94077F-BB45-47EA-41DD-010FA582068C}"/>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826895"/>
            <a:ext cx="13042821" cy="1417558"/>
          </a:xfrm>
          <a:prstGeom prst="rect">
            <a:avLst/>
          </a:prstGeom>
          <a:noFill/>
          <a:ln/>
        </p:spPr>
        <p:txBody>
          <a:bodyPr wrap="square" lIns="0" tIns="0" rIns="0" bIns="0" rtlCol="0" anchor="t"/>
          <a:lstStyle/>
          <a:p>
            <a:pPr marL="0" indent="0" algn="l">
              <a:lnSpc>
                <a:spcPts val="5550"/>
              </a:lnSpc>
              <a:buNone/>
            </a:pPr>
            <a:r>
              <a:rPr lang="en-US" sz="4450" dirty="0">
                <a:latin typeface="Libre Baskerville" pitchFamily="34" charset="0"/>
                <a:ea typeface="Libre Baskerville" pitchFamily="34" charset="-122"/>
                <a:cs typeface="Libre Baskerville" pitchFamily="34" charset="-120"/>
              </a:rPr>
              <a:t>Core Research Questions Guiding the Review</a:t>
            </a:r>
            <a:endParaRPr lang="en-US" sz="4450" dirty="0"/>
          </a:p>
        </p:txBody>
      </p:sp>
      <p:sp>
        <p:nvSpPr>
          <p:cNvPr id="3" name="Text 1"/>
          <p:cNvSpPr/>
          <p:nvPr/>
        </p:nvSpPr>
        <p:spPr>
          <a:xfrm>
            <a:off x="793790" y="38114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Effectiveness</a:t>
            </a:r>
            <a:endParaRPr lang="en-US" sz="2200" dirty="0"/>
          </a:p>
        </p:txBody>
      </p:sp>
      <p:sp>
        <p:nvSpPr>
          <p:cNvPr id="4" name="Text 2"/>
          <p:cNvSpPr/>
          <p:nvPr/>
        </p:nvSpPr>
        <p:spPr>
          <a:xfrm>
            <a:off x="793790" y="4392573"/>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How effective are WhatsApp-based interventions in managing hypertension-related behaviors and clinical outcomes?</a:t>
            </a:r>
            <a:endParaRPr lang="en-US" sz="1750" dirty="0"/>
          </a:p>
        </p:txBody>
      </p:sp>
      <p:sp>
        <p:nvSpPr>
          <p:cNvPr id="5" name="Text 3"/>
          <p:cNvSpPr/>
          <p:nvPr/>
        </p:nvSpPr>
        <p:spPr>
          <a:xfrm>
            <a:off x="5332928" y="38114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Specific Impact</a:t>
            </a:r>
            <a:endParaRPr lang="en-US" sz="2200" dirty="0"/>
          </a:p>
        </p:txBody>
      </p:sp>
      <p:sp>
        <p:nvSpPr>
          <p:cNvPr id="6" name="Text 4"/>
          <p:cNvSpPr/>
          <p:nvPr/>
        </p:nvSpPr>
        <p:spPr>
          <a:xfrm>
            <a:off x="5332928" y="4392573"/>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Which lifestyle and clinical outcome measures are most influenced by these digital interventions?</a:t>
            </a:r>
            <a:endParaRPr lang="en-US" sz="1750" dirty="0"/>
          </a:p>
        </p:txBody>
      </p:sp>
      <p:sp>
        <p:nvSpPr>
          <p:cNvPr id="7" name="Text 5"/>
          <p:cNvSpPr/>
          <p:nvPr/>
        </p:nvSpPr>
        <p:spPr>
          <a:xfrm>
            <a:off x="9872067" y="3811429"/>
            <a:ext cx="3978116" cy="708660"/>
          </a:xfrm>
          <a:prstGeom prst="rect">
            <a:avLst/>
          </a:prstGeom>
          <a:noFill/>
          <a:ln/>
        </p:spPr>
        <p:txBody>
          <a:bodyPr wrap="squar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Implementation Challenges</a:t>
            </a:r>
            <a:endParaRPr lang="en-US" sz="2200" dirty="0"/>
          </a:p>
        </p:txBody>
      </p:sp>
      <p:sp>
        <p:nvSpPr>
          <p:cNvPr id="8" name="Text 6"/>
          <p:cNvSpPr/>
          <p:nvPr/>
        </p:nvSpPr>
        <p:spPr>
          <a:xfrm>
            <a:off x="9872067" y="4746903"/>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What obstacles and limitations exist when deploying WhatsApp-based health programs in hypertensive populations?</a:t>
            </a:r>
            <a:endParaRPr lang="en-US" sz="1750" dirty="0"/>
          </a:p>
        </p:txBody>
      </p:sp>
      <p:sp>
        <p:nvSpPr>
          <p:cNvPr id="9" name="Rectangle 8">
            <a:extLst>
              <a:ext uri="{FF2B5EF4-FFF2-40B4-BE49-F238E27FC236}">
                <a16:creationId xmlns:a16="http://schemas.microsoft.com/office/drawing/2014/main" id="{8F7CB403-149E-D6A1-C65A-49F3512569A6}"/>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55596"/>
            <a:ext cx="7556421" cy="1417558"/>
          </a:xfrm>
          <a:prstGeom prst="rect">
            <a:avLst/>
          </a:prstGeom>
          <a:noFill/>
          <a:ln/>
        </p:spPr>
        <p:txBody>
          <a:bodyPr wrap="square" lIns="0" tIns="0" rIns="0" bIns="0" rtlCol="0" anchor="t"/>
          <a:lstStyle/>
          <a:p>
            <a:pPr marL="0" indent="0" algn="l">
              <a:lnSpc>
                <a:spcPts val="5550"/>
              </a:lnSpc>
              <a:buNone/>
            </a:pPr>
            <a:r>
              <a:rPr lang="en-US" sz="4450" dirty="0">
                <a:latin typeface="Libre Baskerville" pitchFamily="34" charset="0"/>
                <a:ea typeface="Libre Baskerville" pitchFamily="34" charset="-122"/>
                <a:cs typeface="Libre Baskerville" pitchFamily="34" charset="-120"/>
              </a:rPr>
              <a:t>Methodology: Literature Review Approach</a:t>
            </a:r>
            <a:endParaRPr lang="en-US" sz="4450" dirty="0"/>
          </a:p>
        </p:txBody>
      </p:sp>
      <p:sp>
        <p:nvSpPr>
          <p:cNvPr id="4" name="Shape 1"/>
          <p:cNvSpPr/>
          <p:nvPr/>
        </p:nvSpPr>
        <p:spPr>
          <a:xfrm>
            <a:off x="6280190" y="2713315"/>
            <a:ext cx="3664863" cy="2648783"/>
          </a:xfrm>
          <a:prstGeom prst="roundRect">
            <a:avLst>
              <a:gd name="adj" fmla="val 3597"/>
            </a:avLst>
          </a:prstGeom>
          <a:solidFill>
            <a:srgbClr val="F7EDD4"/>
          </a:solidFill>
          <a:ln w="7620">
            <a:solidFill>
              <a:srgbClr val="DDD3BA"/>
            </a:solidFill>
            <a:prstDash val="solid"/>
          </a:ln>
        </p:spPr>
        <p:txBody>
          <a:bodyPr/>
          <a:lstStyle/>
          <a:p>
            <a:endParaRPr lang="en-US"/>
          </a:p>
        </p:txBody>
      </p:sp>
      <p:sp>
        <p:nvSpPr>
          <p:cNvPr id="5" name="Text 2"/>
          <p:cNvSpPr/>
          <p:nvPr/>
        </p:nvSpPr>
        <p:spPr>
          <a:xfrm>
            <a:off x="6514624" y="29477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Design</a:t>
            </a:r>
            <a:endParaRPr lang="en-US" sz="2200" dirty="0"/>
          </a:p>
        </p:txBody>
      </p:sp>
      <p:sp>
        <p:nvSpPr>
          <p:cNvPr id="6" name="Text 3"/>
          <p:cNvSpPr/>
          <p:nvPr/>
        </p:nvSpPr>
        <p:spPr>
          <a:xfrm>
            <a:off x="6514624" y="3438168"/>
            <a:ext cx="3195995"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Narrative literature review synthesizing current evidence.</a:t>
            </a:r>
            <a:endParaRPr lang="en-US" sz="1750" dirty="0"/>
          </a:p>
        </p:txBody>
      </p:sp>
      <p:sp>
        <p:nvSpPr>
          <p:cNvPr id="7" name="Shape 4"/>
          <p:cNvSpPr/>
          <p:nvPr/>
        </p:nvSpPr>
        <p:spPr>
          <a:xfrm>
            <a:off x="10171867" y="2713315"/>
            <a:ext cx="3664863" cy="2648783"/>
          </a:xfrm>
          <a:prstGeom prst="roundRect">
            <a:avLst>
              <a:gd name="adj" fmla="val 3597"/>
            </a:avLst>
          </a:prstGeom>
          <a:solidFill>
            <a:srgbClr val="F7EDD4"/>
          </a:solidFill>
          <a:ln w="7620">
            <a:solidFill>
              <a:srgbClr val="DDD3BA"/>
            </a:solidFill>
            <a:prstDash val="solid"/>
          </a:ln>
        </p:spPr>
        <p:txBody>
          <a:bodyPr/>
          <a:lstStyle/>
          <a:p>
            <a:endParaRPr lang="en-US"/>
          </a:p>
        </p:txBody>
      </p:sp>
      <p:sp>
        <p:nvSpPr>
          <p:cNvPr id="8" name="Text 5"/>
          <p:cNvSpPr/>
          <p:nvPr/>
        </p:nvSpPr>
        <p:spPr>
          <a:xfrm>
            <a:off x="10406301" y="2947749"/>
            <a:ext cx="2847618"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Databases Searched</a:t>
            </a:r>
            <a:endParaRPr lang="en-US" sz="2200" dirty="0"/>
          </a:p>
        </p:txBody>
      </p:sp>
      <p:sp>
        <p:nvSpPr>
          <p:cNvPr id="9" name="Text 6"/>
          <p:cNvSpPr/>
          <p:nvPr/>
        </p:nvSpPr>
        <p:spPr>
          <a:xfrm>
            <a:off x="10406301" y="3438168"/>
            <a:ext cx="31959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PubMed</a:t>
            </a:r>
            <a:endParaRPr lang="en-US" sz="1750" dirty="0"/>
          </a:p>
        </p:txBody>
      </p:sp>
      <p:sp>
        <p:nvSpPr>
          <p:cNvPr id="10" name="Text 7"/>
          <p:cNvSpPr/>
          <p:nvPr/>
        </p:nvSpPr>
        <p:spPr>
          <a:xfrm>
            <a:off x="10406301" y="3880366"/>
            <a:ext cx="31959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Google Scholar</a:t>
            </a:r>
            <a:endParaRPr lang="en-US" sz="1750" dirty="0"/>
          </a:p>
        </p:txBody>
      </p:sp>
      <p:sp>
        <p:nvSpPr>
          <p:cNvPr id="11" name="Text 8"/>
          <p:cNvSpPr/>
          <p:nvPr/>
        </p:nvSpPr>
        <p:spPr>
          <a:xfrm>
            <a:off x="10406301" y="4322564"/>
            <a:ext cx="31959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Web of Science</a:t>
            </a:r>
            <a:endParaRPr lang="en-US" sz="1750" dirty="0"/>
          </a:p>
        </p:txBody>
      </p:sp>
      <p:sp>
        <p:nvSpPr>
          <p:cNvPr id="12" name="Text 9"/>
          <p:cNvSpPr/>
          <p:nvPr/>
        </p:nvSpPr>
        <p:spPr>
          <a:xfrm>
            <a:off x="10406301" y="4764762"/>
            <a:ext cx="31959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JGate</a:t>
            </a:r>
            <a:endParaRPr lang="en-US" sz="1750" dirty="0"/>
          </a:p>
        </p:txBody>
      </p:sp>
      <p:sp>
        <p:nvSpPr>
          <p:cNvPr id="13" name="Shape 10"/>
          <p:cNvSpPr/>
          <p:nvPr/>
        </p:nvSpPr>
        <p:spPr>
          <a:xfrm>
            <a:off x="6280190" y="5588913"/>
            <a:ext cx="7556421" cy="1685092"/>
          </a:xfrm>
          <a:prstGeom prst="roundRect">
            <a:avLst>
              <a:gd name="adj" fmla="val 5654"/>
            </a:avLst>
          </a:prstGeom>
          <a:solidFill>
            <a:srgbClr val="F7EDD4"/>
          </a:solidFill>
          <a:ln w="7620">
            <a:solidFill>
              <a:srgbClr val="DDD3BA"/>
            </a:solidFill>
            <a:prstDash val="solid"/>
          </a:ln>
        </p:spPr>
        <p:txBody>
          <a:bodyPr/>
          <a:lstStyle/>
          <a:p>
            <a:endParaRPr lang="en-US"/>
          </a:p>
        </p:txBody>
      </p:sp>
      <p:sp>
        <p:nvSpPr>
          <p:cNvPr id="14" name="Text 11"/>
          <p:cNvSpPr/>
          <p:nvPr/>
        </p:nvSpPr>
        <p:spPr>
          <a:xfrm>
            <a:off x="6514624" y="58233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Search Terms</a:t>
            </a:r>
            <a:endParaRPr lang="en-US" sz="2200" dirty="0"/>
          </a:p>
        </p:txBody>
      </p:sp>
      <p:sp>
        <p:nvSpPr>
          <p:cNvPr id="15" name="Text 12"/>
          <p:cNvSpPr/>
          <p:nvPr/>
        </p:nvSpPr>
        <p:spPr>
          <a:xfrm>
            <a:off x="6514624" y="6313765"/>
            <a:ext cx="7087553"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Combination of terms related to WhatsApp, social media, lifestyle behaviors, and hypertension.</a:t>
            </a:r>
            <a:endParaRPr lang="en-US" sz="1750" dirty="0"/>
          </a:p>
        </p:txBody>
      </p:sp>
      <p:sp>
        <p:nvSpPr>
          <p:cNvPr id="16" name="Rectangle 15">
            <a:extLst>
              <a:ext uri="{FF2B5EF4-FFF2-40B4-BE49-F238E27FC236}">
                <a16:creationId xmlns:a16="http://schemas.microsoft.com/office/drawing/2014/main" id="{5C0B6CD8-75B4-EAE9-CAFD-BD08D1EA3588}"/>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025723"/>
            <a:ext cx="7556421" cy="1346835"/>
          </a:xfrm>
          <a:prstGeom prst="rect">
            <a:avLst/>
          </a:prstGeom>
          <a:noFill/>
          <a:ln/>
        </p:spPr>
        <p:txBody>
          <a:bodyPr wrap="square" lIns="0" tIns="0" rIns="0" bIns="0" rtlCol="0" anchor="t"/>
          <a:lstStyle/>
          <a:p>
            <a:pPr marL="0" indent="0" algn="l">
              <a:lnSpc>
                <a:spcPts val="5300"/>
              </a:lnSpc>
              <a:buNone/>
            </a:pPr>
            <a:r>
              <a:rPr lang="en-US" sz="4200" dirty="0">
                <a:latin typeface="Libre Baskerville" pitchFamily="34" charset="0"/>
                <a:ea typeface="Libre Baskerville" pitchFamily="34" charset="-122"/>
                <a:cs typeface="Libre Baskerville" pitchFamily="34" charset="-120"/>
              </a:rPr>
              <a:t>Inclusion and Exclusion Criteria</a:t>
            </a:r>
            <a:endParaRPr lang="en-US" sz="4200" dirty="0"/>
          </a:p>
        </p:txBody>
      </p:sp>
      <p:pic>
        <p:nvPicPr>
          <p:cNvPr id="4" name="Image 1" descr="preencoded.png"/>
          <p:cNvPicPr>
            <a:picLocks noChangeAspect="1"/>
          </p:cNvPicPr>
          <p:nvPr/>
        </p:nvPicPr>
        <p:blipFill>
          <a:blip r:embed="rId4"/>
          <a:stretch>
            <a:fillRect/>
          </a:stretch>
        </p:blipFill>
        <p:spPr>
          <a:xfrm>
            <a:off x="6280190" y="2695694"/>
            <a:ext cx="1077397" cy="2426494"/>
          </a:xfrm>
          <a:prstGeom prst="rect">
            <a:avLst/>
          </a:prstGeom>
        </p:spPr>
      </p:pic>
      <p:sp>
        <p:nvSpPr>
          <p:cNvPr id="5" name="Text 1"/>
          <p:cNvSpPr/>
          <p:nvPr/>
        </p:nvSpPr>
        <p:spPr>
          <a:xfrm>
            <a:off x="7680722" y="2911078"/>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Inclusion Criteria</a:t>
            </a:r>
            <a:endParaRPr lang="en-US" sz="2100" dirty="0"/>
          </a:p>
        </p:txBody>
      </p:sp>
      <p:sp>
        <p:nvSpPr>
          <p:cNvPr id="6" name="Text 2"/>
          <p:cNvSpPr/>
          <p:nvPr/>
        </p:nvSpPr>
        <p:spPr>
          <a:xfrm>
            <a:off x="7680722" y="3376851"/>
            <a:ext cx="6155888" cy="344805"/>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54240"/>
                </a:solidFill>
                <a:latin typeface="DM Sans" pitchFamily="34" charset="0"/>
                <a:ea typeface="DM Sans" pitchFamily="34" charset="-122"/>
                <a:cs typeface="DM Sans" pitchFamily="34" charset="-120"/>
              </a:rPr>
              <a:t>Peer-reviewed studies from 2018 onward</a:t>
            </a:r>
            <a:endParaRPr lang="en-US" sz="1650" dirty="0"/>
          </a:p>
        </p:txBody>
      </p:sp>
      <p:sp>
        <p:nvSpPr>
          <p:cNvPr id="7" name="Text 3"/>
          <p:cNvSpPr/>
          <p:nvPr/>
        </p:nvSpPr>
        <p:spPr>
          <a:xfrm>
            <a:off x="7680722" y="3797022"/>
            <a:ext cx="6155888" cy="344805"/>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54240"/>
                </a:solidFill>
                <a:latin typeface="DM Sans" pitchFamily="34" charset="0"/>
                <a:ea typeface="DM Sans" pitchFamily="34" charset="-122"/>
                <a:cs typeface="DM Sans" pitchFamily="34" charset="-120"/>
              </a:rPr>
              <a:t>English language publications</a:t>
            </a:r>
            <a:endParaRPr lang="en-US" sz="1650" dirty="0"/>
          </a:p>
        </p:txBody>
      </p:sp>
      <p:sp>
        <p:nvSpPr>
          <p:cNvPr id="8" name="Text 4"/>
          <p:cNvSpPr/>
          <p:nvPr/>
        </p:nvSpPr>
        <p:spPr>
          <a:xfrm>
            <a:off x="7680722" y="4217194"/>
            <a:ext cx="6155888" cy="689610"/>
          </a:xfrm>
          <a:prstGeom prst="rect">
            <a:avLst/>
          </a:prstGeom>
          <a:noFill/>
          <a:ln/>
        </p:spPr>
        <p:txBody>
          <a:bodyPr wrap="square" lIns="0" tIns="0" rIns="0" bIns="0" rtlCol="0" anchor="t"/>
          <a:lstStyle/>
          <a:p>
            <a:pPr marL="342900" indent="-342900" algn="l">
              <a:lnSpc>
                <a:spcPts val="2700"/>
              </a:lnSpc>
              <a:buSzPct val="100000"/>
              <a:buChar char="•"/>
            </a:pPr>
            <a:r>
              <a:rPr lang="en-US" sz="1650" dirty="0">
                <a:solidFill>
                  <a:srgbClr val="454240"/>
                </a:solidFill>
                <a:latin typeface="DM Sans" pitchFamily="34" charset="0"/>
                <a:ea typeface="DM Sans" pitchFamily="34" charset="-122"/>
                <a:cs typeface="DM Sans" pitchFamily="34" charset="-120"/>
              </a:rPr>
              <a:t>WhatsApp-based lifestyle interventions targeting hypertensive or mixed populations</a:t>
            </a:r>
            <a:endParaRPr lang="en-US" sz="1650" dirty="0"/>
          </a:p>
        </p:txBody>
      </p:sp>
      <p:pic>
        <p:nvPicPr>
          <p:cNvPr id="9" name="Image 2" descr="preencoded.png"/>
          <p:cNvPicPr>
            <a:picLocks noChangeAspect="1"/>
          </p:cNvPicPr>
          <p:nvPr/>
        </p:nvPicPr>
        <p:blipFill>
          <a:blip r:embed="rId5"/>
          <a:stretch>
            <a:fillRect/>
          </a:stretch>
        </p:blipFill>
        <p:spPr>
          <a:xfrm>
            <a:off x="6280190" y="5122188"/>
            <a:ext cx="1077397" cy="2081689"/>
          </a:xfrm>
          <a:prstGeom prst="rect">
            <a:avLst/>
          </a:prstGeom>
        </p:spPr>
      </p:pic>
      <p:sp>
        <p:nvSpPr>
          <p:cNvPr id="10" name="Text 5"/>
          <p:cNvSpPr/>
          <p:nvPr/>
        </p:nvSpPr>
        <p:spPr>
          <a:xfrm>
            <a:off x="7680722" y="5337572"/>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Exclusion Criteria</a:t>
            </a:r>
            <a:endParaRPr lang="en-US" sz="2100" dirty="0"/>
          </a:p>
        </p:txBody>
      </p:sp>
      <p:sp>
        <p:nvSpPr>
          <p:cNvPr id="11" name="Text 6"/>
          <p:cNvSpPr/>
          <p:nvPr/>
        </p:nvSpPr>
        <p:spPr>
          <a:xfrm>
            <a:off x="7680722" y="5803344"/>
            <a:ext cx="6155888" cy="344805"/>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54240"/>
                </a:solidFill>
                <a:latin typeface="DM Sans" pitchFamily="34" charset="0"/>
                <a:ea typeface="DM Sans" pitchFamily="34" charset="-122"/>
                <a:cs typeface="DM Sans" pitchFamily="34" charset="-120"/>
              </a:rPr>
              <a:t>Studies not focused on hypertension</a:t>
            </a:r>
            <a:endParaRPr lang="en-US" sz="1650" dirty="0"/>
          </a:p>
        </p:txBody>
      </p:sp>
      <p:sp>
        <p:nvSpPr>
          <p:cNvPr id="12" name="Text 7"/>
          <p:cNvSpPr/>
          <p:nvPr/>
        </p:nvSpPr>
        <p:spPr>
          <a:xfrm>
            <a:off x="7680722" y="6223516"/>
            <a:ext cx="6155888" cy="344805"/>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54240"/>
                </a:solidFill>
                <a:latin typeface="DM Sans" pitchFamily="34" charset="0"/>
                <a:ea typeface="DM Sans" pitchFamily="34" charset="-122"/>
                <a:cs typeface="DM Sans" pitchFamily="34" charset="-120"/>
              </a:rPr>
              <a:t>Interventions not involving WhatsApp or digital platforms</a:t>
            </a:r>
            <a:endParaRPr lang="en-US" sz="1650" dirty="0"/>
          </a:p>
        </p:txBody>
      </p:sp>
      <p:sp>
        <p:nvSpPr>
          <p:cNvPr id="13" name="Text 8"/>
          <p:cNvSpPr/>
          <p:nvPr/>
        </p:nvSpPr>
        <p:spPr>
          <a:xfrm>
            <a:off x="7680722" y="6643688"/>
            <a:ext cx="6155888" cy="344805"/>
          </a:xfrm>
          <a:prstGeom prst="rect">
            <a:avLst/>
          </a:prstGeom>
          <a:noFill/>
          <a:ln/>
        </p:spPr>
        <p:txBody>
          <a:bodyPr wrap="none" lIns="0" tIns="0" rIns="0" bIns="0" rtlCol="0" anchor="t"/>
          <a:lstStyle/>
          <a:p>
            <a:pPr marL="342900" indent="-342900" algn="l">
              <a:lnSpc>
                <a:spcPts val="2700"/>
              </a:lnSpc>
              <a:buSzPct val="100000"/>
              <a:buChar char="•"/>
            </a:pPr>
            <a:r>
              <a:rPr lang="en-US" sz="1650" dirty="0">
                <a:solidFill>
                  <a:srgbClr val="454240"/>
                </a:solidFill>
                <a:latin typeface="DM Sans" pitchFamily="34" charset="0"/>
                <a:ea typeface="DM Sans" pitchFamily="34" charset="-122"/>
                <a:cs typeface="DM Sans" pitchFamily="34" charset="-120"/>
              </a:rPr>
              <a:t>Editorials, abstracts without full data, pre-2018 studies</a:t>
            </a:r>
            <a:endParaRPr lang="en-US" sz="1650" dirty="0"/>
          </a:p>
        </p:txBody>
      </p:sp>
      <p:sp>
        <p:nvSpPr>
          <p:cNvPr id="14" name="Rectangle 13">
            <a:extLst>
              <a:ext uri="{FF2B5EF4-FFF2-40B4-BE49-F238E27FC236}">
                <a16:creationId xmlns:a16="http://schemas.microsoft.com/office/drawing/2014/main" id="{B8DCD41E-8046-5B7D-E282-C09C36674001}"/>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2539960"/>
            <a:ext cx="12322731" cy="708779"/>
          </a:xfrm>
          <a:prstGeom prst="rect">
            <a:avLst/>
          </a:prstGeom>
          <a:noFill/>
          <a:ln/>
        </p:spPr>
        <p:txBody>
          <a:bodyPr wrap="none" lIns="0" tIns="0" rIns="0" bIns="0" rtlCol="0" anchor="t"/>
          <a:lstStyle/>
          <a:p>
            <a:pPr marL="0" indent="0" algn="l">
              <a:lnSpc>
                <a:spcPts val="5550"/>
              </a:lnSpc>
              <a:buNone/>
            </a:pPr>
            <a:r>
              <a:rPr lang="en-US" sz="4450" dirty="0">
                <a:latin typeface="Libre Baskerville" pitchFamily="34" charset="0"/>
                <a:ea typeface="Libre Baskerville" pitchFamily="34" charset="-122"/>
                <a:cs typeface="Libre Baskerville" pitchFamily="34" charset="-120"/>
              </a:rPr>
              <a:t>Data Extraction and Analytical Framework</a:t>
            </a:r>
            <a:endParaRPr lang="en-US" sz="4450" dirty="0"/>
          </a:p>
        </p:txBody>
      </p:sp>
      <p:sp>
        <p:nvSpPr>
          <p:cNvPr id="3" name="Text 1"/>
          <p:cNvSpPr/>
          <p:nvPr/>
        </p:nvSpPr>
        <p:spPr>
          <a:xfrm>
            <a:off x="793790" y="38157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Thematic Analysis</a:t>
            </a:r>
            <a:endParaRPr lang="en-US" sz="2200" dirty="0"/>
          </a:p>
        </p:txBody>
      </p:sp>
      <p:sp>
        <p:nvSpPr>
          <p:cNvPr id="4" name="Text 2"/>
          <p:cNvSpPr/>
          <p:nvPr/>
        </p:nvSpPr>
        <p:spPr>
          <a:xfrm>
            <a:off x="793790" y="4396859"/>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Identify recurring themes across studies regarding intervention characteristics and outcomes.</a:t>
            </a:r>
            <a:endParaRPr lang="en-US" sz="1750" dirty="0"/>
          </a:p>
        </p:txBody>
      </p:sp>
      <p:sp>
        <p:nvSpPr>
          <p:cNvPr id="5" name="Text 3"/>
          <p:cNvSpPr/>
          <p:nvPr/>
        </p:nvSpPr>
        <p:spPr>
          <a:xfrm>
            <a:off x="5332928" y="38157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Intervention Types</a:t>
            </a:r>
            <a:endParaRPr lang="en-US" sz="2200" dirty="0"/>
          </a:p>
        </p:txBody>
      </p:sp>
      <p:sp>
        <p:nvSpPr>
          <p:cNvPr id="6" name="Text 4"/>
          <p:cNvSpPr/>
          <p:nvPr/>
        </p:nvSpPr>
        <p:spPr>
          <a:xfrm>
            <a:off x="5332928" y="4396859"/>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Comparison of text-only messaging versus multimedia (video) content for effectiveness.</a:t>
            </a:r>
            <a:endParaRPr lang="en-US" sz="1750" dirty="0"/>
          </a:p>
        </p:txBody>
      </p:sp>
      <p:sp>
        <p:nvSpPr>
          <p:cNvPr id="7" name="Text 5"/>
          <p:cNvSpPr/>
          <p:nvPr/>
        </p:nvSpPr>
        <p:spPr>
          <a:xfrm>
            <a:off x="9872067" y="38157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Evaluation Metrics</a:t>
            </a:r>
            <a:endParaRPr lang="en-US" sz="2200" dirty="0"/>
          </a:p>
        </p:txBody>
      </p:sp>
      <p:sp>
        <p:nvSpPr>
          <p:cNvPr id="8" name="Text 6"/>
          <p:cNvSpPr/>
          <p:nvPr/>
        </p:nvSpPr>
        <p:spPr>
          <a:xfrm>
            <a:off x="9872067" y="4396859"/>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Assess intervention effectiveness, feasibility, and implementation challenges from compiled data.</a:t>
            </a:r>
            <a:endParaRPr lang="en-US" sz="1750" dirty="0"/>
          </a:p>
        </p:txBody>
      </p:sp>
      <p:sp>
        <p:nvSpPr>
          <p:cNvPr id="9" name="Rectangle 8">
            <a:extLst>
              <a:ext uri="{FF2B5EF4-FFF2-40B4-BE49-F238E27FC236}">
                <a16:creationId xmlns:a16="http://schemas.microsoft.com/office/drawing/2014/main" id="{4D844368-43B5-8406-F724-618E86F04EF4}"/>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806785"/>
            <a:ext cx="9973151" cy="708779"/>
          </a:xfrm>
          <a:prstGeom prst="rect">
            <a:avLst/>
          </a:prstGeom>
          <a:noFill/>
          <a:ln/>
        </p:spPr>
        <p:txBody>
          <a:bodyPr wrap="none" lIns="0" tIns="0" rIns="0" bIns="0" rtlCol="0" anchor="t"/>
          <a:lstStyle/>
          <a:p>
            <a:pPr marL="0" indent="0" algn="l">
              <a:lnSpc>
                <a:spcPts val="5550"/>
              </a:lnSpc>
              <a:buNone/>
            </a:pPr>
            <a:r>
              <a:rPr lang="en-US" sz="4450" dirty="0">
                <a:latin typeface="Libre Baskerville" pitchFamily="34" charset="0"/>
                <a:ea typeface="Libre Baskerville" pitchFamily="34" charset="-122"/>
                <a:cs typeface="Libre Baskerville" pitchFamily="34" charset="-120"/>
              </a:rPr>
              <a:t>Expected Outcomes of the Review</a:t>
            </a:r>
            <a:endParaRPr lang="en-US" sz="4450" dirty="0"/>
          </a:p>
        </p:txBody>
      </p:sp>
      <p:sp>
        <p:nvSpPr>
          <p:cNvPr id="4" name="Shape 1"/>
          <p:cNvSpPr/>
          <p:nvPr/>
        </p:nvSpPr>
        <p:spPr>
          <a:xfrm>
            <a:off x="793790" y="4855726"/>
            <a:ext cx="4196358" cy="2402324"/>
          </a:xfrm>
          <a:prstGeom prst="roundRect">
            <a:avLst>
              <a:gd name="adj" fmla="val 3966"/>
            </a:avLst>
          </a:prstGeom>
          <a:solidFill>
            <a:srgbClr val="F7EDD4"/>
          </a:solidFill>
          <a:ln w="7620">
            <a:solidFill>
              <a:srgbClr val="DDD3BA"/>
            </a:solidFill>
            <a:prstDash val="solid"/>
          </a:ln>
        </p:spPr>
        <p:txBody>
          <a:bodyPr/>
          <a:lstStyle/>
          <a:p>
            <a:endParaRPr lang="en-US"/>
          </a:p>
        </p:txBody>
      </p:sp>
      <p:sp>
        <p:nvSpPr>
          <p:cNvPr id="5" name="Text 2"/>
          <p:cNvSpPr/>
          <p:nvPr/>
        </p:nvSpPr>
        <p:spPr>
          <a:xfrm>
            <a:off x="1028224" y="5090160"/>
            <a:ext cx="3116580"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Effectiveness Insights</a:t>
            </a:r>
            <a:endParaRPr lang="en-US" sz="2200" dirty="0"/>
          </a:p>
        </p:txBody>
      </p:sp>
      <p:sp>
        <p:nvSpPr>
          <p:cNvPr id="6" name="Text 3"/>
          <p:cNvSpPr/>
          <p:nvPr/>
        </p:nvSpPr>
        <p:spPr>
          <a:xfrm>
            <a:off x="1028224" y="5580578"/>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Clarify how WhatsApp-based interventions can modify hypertension-related behaviors.</a:t>
            </a:r>
            <a:endParaRPr lang="en-US" sz="1750" dirty="0"/>
          </a:p>
        </p:txBody>
      </p:sp>
      <p:sp>
        <p:nvSpPr>
          <p:cNvPr id="7" name="Shape 4"/>
          <p:cNvSpPr/>
          <p:nvPr/>
        </p:nvSpPr>
        <p:spPr>
          <a:xfrm>
            <a:off x="5216962" y="4855726"/>
            <a:ext cx="4196358" cy="2402324"/>
          </a:xfrm>
          <a:prstGeom prst="roundRect">
            <a:avLst>
              <a:gd name="adj" fmla="val 3966"/>
            </a:avLst>
          </a:prstGeom>
          <a:solidFill>
            <a:srgbClr val="F7EDD4"/>
          </a:solidFill>
          <a:ln w="7620">
            <a:solidFill>
              <a:srgbClr val="DDD3BA"/>
            </a:solidFill>
            <a:prstDash val="solid"/>
          </a:ln>
        </p:spPr>
        <p:txBody>
          <a:bodyPr/>
          <a:lstStyle/>
          <a:p>
            <a:endParaRPr lang="en-US"/>
          </a:p>
        </p:txBody>
      </p:sp>
      <p:sp>
        <p:nvSpPr>
          <p:cNvPr id="8" name="Text 5"/>
          <p:cNvSpPr/>
          <p:nvPr/>
        </p:nvSpPr>
        <p:spPr>
          <a:xfrm>
            <a:off x="5451396" y="5090160"/>
            <a:ext cx="3727490" cy="708660"/>
          </a:xfrm>
          <a:prstGeom prst="rect">
            <a:avLst/>
          </a:prstGeom>
          <a:noFill/>
          <a:ln/>
        </p:spPr>
        <p:txBody>
          <a:bodyPr wrap="squar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Implementation Challenges</a:t>
            </a:r>
            <a:endParaRPr lang="en-US" sz="2200" dirty="0"/>
          </a:p>
        </p:txBody>
      </p:sp>
      <p:sp>
        <p:nvSpPr>
          <p:cNvPr id="9" name="Text 6"/>
          <p:cNvSpPr/>
          <p:nvPr/>
        </p:nvSpPr>
        <p:spPr>
          <a:xfrm>
            <a:off x="5451396" y="5934908"/>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Identify practical barriers healthcare providers face in deploying such interventions.</a:t>
            </a:r>
            <a:endParaRPr lang="en-US" sz="1750" dirty="0"/>
          </a:p>
        </p:txBody>
      </p:sp>
      <p:sp>
        <p:nvSpPr>
          <p:cNvPr id="10" name="Shape 7"/>
          <p:cNvSpPr/>
          <p:nvPr/>
        </p:nvSpPr>
        <p:spPr>
          <a:xfrm>
            <a:off x="9640133" y="4855726"/>
            <a:ext cx="4196358" cy="2402324"/>
          </a:xfrm>
          <a:prstGeom prst="roundRect">
            <a:avLst>
              <a:gd name="adj" fmla="val 3966"/>
            </a:avLst>
          </a:prstGeom>
          <a:solidFill>
            <a:srgbClr val="F7EDD4"/>
          </a:solidFill>
          <a:ln w="7620">
            <a:solidFill>
              <a:srgbClr val="DDD3BA"/>
            </a:solidFill>
            <a:prstDash val="solid"/>
          </a:ln>
        </p:spPr>
        <p:txBody>
          <a:bodyPr/>
          <a:lstStyle/>
          <a:p>
            <a:endParaRPr lang="en-US"/>
          </a:p>
        </p:txBody>
      </p:sp>
      <p:sp>
        <p:nvSpPr>
          <p:cNvPr id="11" name="Text 8"/>
          <p:cNvSpPr/>
          <p:nvPr/>
        </p:nvSpPr>
        <p:spPr>
          <a:xfrm>
            <a:off x="9874568" y="509016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Research Gaps</a:t>
            </a:r>
            <a:endParaRPr lang="en-US" sz="2200" dirty="0"/>
          </a:p>
        </p:txBody>
      </p:sp>
      <p:sp>
        <p:nvSpPr>
          <p:cNvPr id="12" name="Text 9"/>
          <p:cNvSpPr/>
          <p:nvPr/>
        </p:nvSpPr>
        <p:spPr>
          <a:xfrm>
            <a:off x="9874568" y="5580578"/>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Highlight areas lacking sufficient evidence to inform future interventions and studies.</a:t>
            </a:r>
            <a:endParaRPr lang="en-US" sz="1750" dirty="0"/>
          </a:p>
        </p:txBody>
      </p:sp>
      <p:sp>
        <p:nvSpPr>
          <p:cNvPr id="13" name="Rectangle 12">
            <a:extLst>
              <a:ext uri="{FF2B5EF4-FFF2-40B4-BE49-F238E27FC236}">
                <a16:creationId xmlns:a16="http://schemas.microsoft.com/office/drawing/2014/main" id="{BE9D0C3E-F1BB-2B16-9D08-E3132ED439AE}"/>
              </a:ext>
            </a:extLst>
          </p:cNvPr>
          <p:cNvSpPr/>
          <p:nvPr/>
        </p:nvSpPr>
        <p:spPr>
          <a:xfrm>
            <a:off x="5486401" y="7600013"/>
            <a:ext cx="9144000" cy="629587"/>
          </a:xfrm>
          <a:prstGeom prst="rect">
            <a:avLst/>
          </a:prstGeom>
          <a:solidFill>
            <a:schemeClr val="lt1"/>
          </a:solidFill>
          <a:effectLst>
            <a:softEdge rad="3175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TotalTime>
  <Words>963</Words>
  <Application>Microsoft Macintosh PowerPoint</Application>
  <PresentationFormat>Custom</PresentationFormat>
  <Paragraphs>106</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Libre Baskerville</vt:lpstr>
      <vt:lpstr>DM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Aman Gulati</cp:lastModifiedBy>
  <cp:revision>2</cp:revision>
  <dcterms:created xsi:type="dcterms:W3CDTF">2025-05-09T16:04:20Z</dcterms:created>
  <dcterms:modified xsi:type="dcterms:W3CDTF">2025-05-09T16:27:05Z</dcterms:modified>
</cp:coreProperties>
</file>