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 id="259" r:id="rId3"/>
    <p:sldId id="261" r:id="rId4"/>
    <p:sldId id="290" r:id="rId5"/>
    <p:sldId id="296" r:id="rId6"/>
    <p:sldId id="262" r:id="rId7"/>
    <p:sldId id="291" r:id="rId8"/>
    <p:sldId id="292" r:id="rId9"/>
    <p:sldId id="293" r:id="rId10"/>
    <p:sldId id="263" r:id="rId11"/>
    <p:sldId id="270" r:id="rId12"/>
    <p:sldId id="271" r:id="rId13"/>
    <p:sldId id="272" r:id="rId14"/>
    <p:sldId id="273" r:id="rId15"/>
    <p:sldId id="274" r:id="rId16"/>
    <p:sldId id="275" r:id="rId17"/>
    <p:sldId id="289" r:id="rId18"/>
    <p:sldId id="264" r:id="rId19"/>
    <p:sldId id="276" r:id="rId20"/>
    <p:sldId id="277" r:id="rId21"/>
    <p:sldId id="278" r:id="rId22"/>
    <p:sldId id="279" r:id="rId23"/>
    <p:sldId id="280" r:id="rId24"/>
    <p:sldId id="281" r:id="rId25"/>
    <p:sldId id="282" r:id="rId26"/>
    <p:sldId id="283" r:id="rId27"/>
    <p:sldId id="297" r:id="rId28"/>
    <p:sldId id="265" r:id="rId29"/>
    <p:sldId id="285" r:id="rId30"/>
    <p:sldId id="284" r:id="rId31"/>
    <p:sldId id="266" r:id="rId32"/>
    <p:sldId id="267" r:id="rId33"/>
    <p:sldId id="286" r:id="rId34"/>
    <p:sldId id="268" r:id="rId35"/>
    <p:sldId id="287" r:id="rId36"/>
    <p:sldId id="288" r:id="rId37"/>
    <p:sldId id="269" r:id="rId38"/>
    <p:sldId id="294" r:id="rId39"/>
    <p:sldId id="29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91"/>
    <p:restoredTop sz="94767"/>
  </p:normalViewPr>
  <p:slideViewPr>
    <p:cSldViewPr snapToGrid="0" snapToObjects="1">
      <p:cViewPr varScale="1">
        <p:scale>
          <a:sx n="88" d="100"/>
          <a:sy n="88" d="100"/>
        </p:scale>
        <p:origin x="1008"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5.bin"/></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6.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1" i="0" u="sng"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v>Monthly Work Load</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Total!$B$1:$F$1</c:f>
              <c:numCache>
                <c:formatCode>mmm\-yy</c:formatCode>
                <c:ptCount val="5"/>
                <c:pt idx="0">
                  <c:v>44562</c:v>
                </c:pt>
                <c:pt idx="1">
                  <c:v>44593</c:v>
                </c:pt>
                <c:pt idx="2">
                  <c:v>44621</c:v>
                </c:pt>
                <c:pt idx="3">
                  <c:v>44652</c:v>
                </c:pt>
                <c:pt idx="4">
                  <c:v>44682</c:v>
                </c:pt>
              </c:numCache>
            </c:numRef>
          </c:cat>
          <c:val>
            <c:numRef>
              <c:f>Total!$B$37:$F$37</c:f>
              <c:numCache>
                <c:formatCode>General</c:formatCode>
                <c:ptCount val="5"/>
                <c:pt idx="0">
                  <c:v>574</c:v>
                </c:pt>
                <c:pt idx="1">
                  <c:v>978</c:v>
                </c:pt>
                <c:pt idx="2">
                  <c:v>1103</c:v>
                </c:pt>
                <c:pt idx="3">
                  <c:v>1026</c:v>
                </c:pt>
                <c:pt idx="4">
                  <c:v>1002</c:v>
                </c:pt>
              </c:numCache>
            </c:numRef>
          </c:val>
          <c:extLst>
            <c:ext xmlns:c16="http://schemas.microsoft.com/office/drawing/2014/chart" uri="{C3380CC4-5D6E-409C-BE32-E72D297353CC}">
              <c16:uniqueId val="{00000000-1507-2541-AFF9-FA91477F9CE0}"/>
            </c:ext>
          </c:extLst>
        </c:ser>
        <c:dLbls>
          <c:dLblPos val="outEnd"/>
          <c:showLegendKey val="0"/>
          <c:showVal val="1"/>
          <c:showCatName val="0"/>
          <c:showSerName val="0"/>
          <c:showPercent val="0"/>
          <c:showBubbleSize val="0"/>
        </c:dLbls>
        <c:gapWidth val="219"/>
        <c:overlap val="-27"/>
        <c:axId val="1077599472"/>
        <c:axId val="1067321216"/>
      </c:barChart>
      <c:dateAx>
        <c:axId val="1077599472"/>
        <c:scaling>
          <c:orientation val="minMax"/>
        </c:scaling>
        <c:delete val="0"/>
        <c:axPos val="b"/>
        <c:title>
          <c:tx>
            <c:rich>
              <a:bodyPr rot="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u="sng">
                    <a:latin typeface="Times New Roman" panose="02020603050405020304" pitchFamily="18" charset="0"/>
                    <a:cs typeface="Times New Roman" panose="02020603050405020304" pitchFamily="18" charset="0"/>
                  </a:rPr>
                  <a:t>Months</a:t>
                </a:r>
              </a:p>
            </c:rich>
          </c:tx>
          <c:overlay val="0"/>
          <c:spPr>
            <a:noFill/>
            <a:ln>
              <a:noFill/>
            </a:ln>
            <a:effectLst/>
          </c:spPr>
          <c:txPr>
            <a:bodyPr rot="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7321216"/>
        <c:crosses val="autoZero"/>
        <c:auto val="1"/>
        <c:lblOffset val="100"/>
        <c:baseTimeUnit val="months"/>
      </c:dateAx>
      <c:valAx>
        <c:axId val="1067321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u="sng">
                    <a:latin typeface="Times New Roman" panose="02020603050405020304" pitchFamily="18" charset="0"/>
                    <a:cs typeface="Times New Roman" panose="02020603050405020304" pitchFamily="18" charset="0"/>
                  </a:rPr>
                  <a:t>Number of Procedures</a:t>
                </a:r>
              </a:p>
            </c:rich>
          </c:tx>
          <c:overlay val="0"/>
          <c:spPr>
            <a:noFill/>
            <a:ln>
              <a:noFill/>
            </a:ln>
            <a:effectLst/>
          </c:spPr>
          <c:txPr>
            <a:bodyPr rot="-540000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7599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sng"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u="sng">
                <a:latin typeface="Times New Roman" panose="02020603050405020304" pitchFamily="18" charset="0"/>
                <a:cs typeface="Times New Roman" panose="02020603050405020304" pitchFamily="18" charset="0"/>
              </a:rPr>
              <a:t>Work Load Based on Type of Registration</a:t>
            </a:r>
          </a:p>
        </c:rich>
      </c:tx>
      <c:overlay val="0"/>
      <c:spPr>
        <a:noFill/>
        <a:ln>
          <a:noFill/>
        </a:ln>
        <a:effectLst/>
      </c:spPr>
      <c:txPr>
        <a:bodyPr rot="0" spcFirstLastPara="1" vertOverflow="ellipsis" vert="horz" wrap="square" anchor="ctr" anchorCtr="1"/>
        <a:lstStyle/>
        <a:p>
          <a:pPr>
            <a:defRPr sz="1400" b="1" i="0" u="sng"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OPD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44562</c:v>
                </c:pt>
                <c:pt idx="1">
                  <c:v>44593</c:v>
                </c:pt>
                <c:pt idx="2">
                  <c:v>44621</c:v>
                </c:pt>
                <c:pt idx="3">
                  <c:v>44652</c:v>
                </c:pt>
                <c:pt idx="4">
                  <c:v>44682</c:v>
                </c:pt>
              </c:numCache>
            </c:numRef>
          </c:cat>
          <c:val>
            <c:numRef>
              <c:f>Sheet1!$B$2:$B$6</c:f>
              <c:numCache>
                <c:formatCode>General</c:formatCode>
                <c:ptCount val="5"/>
                <c:pt idx="0">
                  <c:v>285</c:v>
                </c:pt>
                <c:pt idx="1">
                  <c:v>581</c:v>
                </c:pt>
                <c:pt idx="2">
                  <c:v>734</c:v>
                </c:pt>
                <c:pt idx="3">
                  <c:v>683</c:v>
                </c:pt>
                <c:pt idx="4">
                  <c:v>583</c:v>
                </c:pt>
              </c:numCache>
            </c:numRef>
          </c:val>
          <c:extLst>
            <c:ext xmlns:c16="http://schemas.microsoft.com/office/drawing/2014/chart" uri="{C3380CC4-5D6E-409C-BE32-E72D297353CC}">
              <c16:uniqueId val="{00000000-F36D-994D-B2E5-38A5ED8A2332}"/>
            </c:ext>
          </c:extLst>
        </c:ser>
        <c:ser>
          <c:idx val="1"/>
          <c:order val="1"/>
          <c:tx>
            <c:strRef>
              <c:f>Sheet1!$C$1</c:f>
              <c:strCache>
                <c:ptCount val="1"/>
                <c:pt idx="0">
                  <c:v>IPD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44562</c:v>
                </c:pt>
                <c:pt idx="1">
                  <c:v>44593</c:v>
                </c:pt>
                <c:pt idx="2">
                  <c:v>44621</c:v>
                </c:pt>
                <c:pt idx="3">
                  <c:v>44652</c:v>
                </c:pt>
                <c:pt idx="4">
                  <c:v>44682</c:v>
                </c:pt>
              </c:numCache>
            </c:numRef>
          </c:cat>
          <c:val>
            <c:numRef>
              <c:f>Sheet1!$C$2:$C$6</c:f>
              <c:numCache>
                <c:formatCode>General</c:formatCode>
                <c:ptCount val="5"/>
                <c:pt idx="0">
                  <c:v>289</c:v>
                </c:pt>
                <c:pt idx="1">
                  <c:v>397</c:v>
                </c:pt>
                <c:pt idx="2">
                  <c:v>369</c:v>
                </c:pt>
                <c:pt idx="3">
                  <c:v>343</c:v>
                </c:pt>
                <c:pt idx="4">
                  <c:v>419</c:v>
                </c:pt>
              </c:numCache>
            </c:numRef>
          </c:val>
          <c:extLst>
            <c:ext xmlns:c16="http://schemas.microsoft.com/office/drawing/2014/chart" uri="{C3380CC4-5D6E-409C-BE32-E72D297353CC}">
              <c16:uniqueId val="{00000001-F36D-994D-B2E5-38A5ED8A2332}"/>
            </c:ext>
          </c:extLst>
        </c:ser>
        <c:dLbls>
          <c:dLblPos val="outEnd"/>
          <c:showLegendKey val="0"/>
          <c:showVal val="1"/>
          <c:showCatName val="0"/>
          <c:showSerName val="0"/>
          <c:showPercent val="0"/>
          <c:showBubbleSize val="0"/>
        </c:dLbls>
        <c:gapWidth val="219"/>
        <c:overlap val="-27"/>
        <c:axId val="1072690816"/>
        <c:axId val="1113651808"/>
      </c:barChart>
      <c:dateAx>
        <c:axId val="1072690816"/>
        <c:scaling>
          <c:orientation val="minMax"/>
        </c:scaling>
        <c:delete val="0"/>
        <c:axPos val="b"/>
        <c:title>
          <c:tx>
            <c:rich>
              <a:bodyPr rot="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u="sng">
                    <a:latin typeface="Times New Roman" panose="02020603050405020304" pitchFamily="18" charset="0"/>
                    <a:cs typeface="Times New Roman" panose="02020603050405020304" pitchFamily="18" charset="0"/>
                  </a:rPr>
                  <a:t>Month</a:t>
                </a:r>
              </a:p>
            </c:rich>
          </c:tx>
          <c:overlay val="0"/>
          <c:spPr>
            <a:noFill/>
            <a:ln>
              <a:noFill/>
            </a:ln>
            <a:effectLst/>
          </c:spPr>
          <c:txPr>
            <a:bodyPr rot="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3651808"/>
        <c:crosses val="autoZero"/>
        <c:auto val="1"/>
        <c:lblOffset val="100"/>
        <c:baseTimeUnit val="months"/>
      </c:dateAx>
      <c:valAx>
        <c:axId val="11136518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u="sng">
                    <a:latin typeface="Times New Roman" panose="02020603050405020304" pitchFamily="18" charset="0"/>
                    <a:cs typeface="Times New Roman" panose="02020603050405020304" pitchFamily="18" charset="0"/>
                  </a:rPr>
                  <a:t>Number of Procedures</a:t>
                </a:r>
              </a:p>
            </c:rich>
          </c:tx>
          <c:overlay val="0"/>
          <c:spPr>
            <a:noFill/>
            <a:ln>
              <a:noFill/>
            </a:ln>
            <a:effectLst/>
          </c:spPr>
          <c:txPr>
            <a:bodyPr rot="-5400000" spcFirstLastPara="1" vertOverflow="ellipsis" vert="horz" wrap="square" anchor="ctr" anchorCtr="1"/>
            <a:lstStyle/>
            <a:p>
              <a:pPr>
                <a:defRPr sz="1000" b="1" i="0" u="sng"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2690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1" i="0" cap="all" baseline="0">
                <a:effectLst/>
              </a:rPr>
              <a:t>Work Load Based on Type of Procedures</a:t>
            </a:r>
            <a:endParaRPr lang="en-IN">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Sheet2!$A$2</c:f>
              <c:strCache>
                <c:ptCount val="1"/>
                <c:pt idx="0">
                  <c:v>Jan-22</c:v>
                </c:pt>
              </c:strCache>
            </c:strRef>
          </c:tx>
          <c:spPr>
            <a:solidFill>
              <a:schemeClr val="accent1"/>
            </a:solidFill>
            <a:ln>
              <a:noFill/>
            </a:ln>
            <a:effectLst/>
          </c:spPr>
          <c:invertIfNegative val="0"/>
          <c:cat>
            <c:strRef>
              <c:f>Sheet2!$B$1:$Q$1</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Sheet2!$B$2:$Q$2</c:f>
              <c:numCache>
                <c:formatCode>General</c:formatCode>
                <c:ptCount val="16"/>
                <c:pt idx="0">
                  <c:v>218</c:v>
                </c:pt>
                <c:pt idx="1">
                  <c:v>89</c:v>
                </c:pt>
                <c:pt idx="2">
                  <c:v>32</c:v>
                </c:pt>
                <c:pt idx="3">
                  <c:v>5</c:v>
                </c:pt>
                <c:pt idx="4">
                  <c:v>68</c:v>
                </c:pt>
                <c:pt idx="5">
                  <c:v>5</c:v>
                </c:pt>
                <c:pt idx="6">
                  <c:v>1</c:v>
                </c:pt>
                <c:pt idx="7">
                  <c:v>9</c:v>
                </c:pt>
                <c:pt idx="8">
                  <c:v>2</c:v>
                </c:pt>
                <c:pt idx="9">
                  <c:v>3</c:v>
                </c:pt>
                <c:pt idx="10">
                  <c:v>0</c:v>
                </c:pt>
                <c:pt idx="11">
                  <c:v>3</c:v>
                </c:pt>
                <c:pt idx="12">
                  <c:v>5</c:v>
                </c:pt>
                <c:pt idx="13">
                  <c:v>18</c:v>
                </c:pt>
                <c:pt idx="14">
                  <c:v>65</c:v>
                </c:pt>
                <c:pt idx="15">
                  <c:v>51</c:v>
                </c:pt>
              </c:numCache>
            </c:numRef>
          </c:val>
          <c:extLst>
            <c:ext xmlns:c16="http://schemas.microsoft.com/office/drawing/2014/chart" uri="{C3380CC4-5D6E-409C-BE32-E72D297353CC}">
              <c16:uniqueId val="{00000000-B84C-CD43-A691-574BBBD136F2}"/>
            </c:ext>
          </c:extLst>
        </c:ser>
        <c:ser>
          <c:idx val="1"/>
          <c:order val="1"/>
          <c:tx>
            <c:strRef>
              <c:f>Sheet2!$A$3</c:f>
              <c:strCache>
                <c:ptCount val="1"/>
                <c:pt idx="0">
                  <c:v>Feb-22</c:v>
                </c:pt>
              </c:strCache>
            </c:strRef>
          </c:tx>
          <c:spPr>
            <a:solidFill>
              <a:schemeClr val="accent2"/>
            </a:solidFill>
            <a:ln>
              <a:noFill/>
            </a:ln>
            <a:effectLst/>
          </c:spPr>
          <c:invertIfNegative val="0"/>
          <c:cat>
            <c:strRef>
              <c:f>Sheet2!$B$1:$Q$1</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Sheet2!$B$3:$Q$3</c:f>
              <c:numCache>
                <c:formatCode>General</c:formatCode>
                <c:ptCount val="16"/>
                <c:pt idx="0">
                  <c:v>409</c:v>
                </c:pt>
                <c:pt idx="1">
                  <c:v>137</c:v>
                </c:pt>
                <c:pt idx="2">
                  <c:v>60</c:v>
                </c:pt>
                <c:pt idx="3">
                  <c:v>8</c:v>
                </c:pt>
                <c:pt idx="4">
                  <c:v>68</c:v>
                </c:pt>
                <c:pt idx="5">
                  <c:v>1</c:v>
                </c:pt>
                <c:pt idx="6">
                  <c:v>0</c:v>
                </c:pt>
                <c:pt idx="7">
                  <c:v>14</c:v>
                </c:pt>
                <c:pt idx="8">
                  <c:v>1</c:v>
                </c:pt>
                <c:pt idx="9">
                  <c:v>2</c:v>
                </c:pt>
                <c:pt idx="10">
                  <c:v>1</c:v>
                </c:pt>
                <c:pt idx="11">
                  <c:v>5</c:v>
                </c:pt>
                <c:pt idx="12">
                  <c:v>11</c:v>
                </c:pt>
                <c:pt idx="13">
                  <c:v>52</c:v>
                </c:pt>
                <c:pt idx="14">
                  <c:v>154</c:v>
                </c:pt>
                <c:pt idx="15">
                  <c:v>55</c:v>
                </c:pt>
              </c:numCache>
            </c:numRef>
          </c:val>
          <c:extLst>
            <c:ext xmlns:c16="http://schemas.microsoft.com/office/drawing/2014/chart" uri="{C3380CC4-5D6E-409C-BE32-E72D297353CC}">
              <c16:uniqueId val="{00000001-B84C-CD43-A691-574BBBD136F2}"/>
            </c:ext>
          </c:extLst>
        </c:ser>
        <c:ser>
          <c:idx val="2"/>
          <c:order val="2"/>
          <c:tx>
            <c:strRef>
              <c:f>Sheet2!$A$4</c:f>
              <c:strCache>
                <c:ptCount val="1"/>
                <c:pt idx="0">
                  <c:v>Mar-22</c:v>
                </c:pt>
              </c:strCache>
            </c:strRef>
          </c:tx>
          <c:spPr>
            <a:solidFill>
              <a:schemeClr val="accent3"/>
            </a:solidFill>
            <a:ln>
              <a:noFill/>
            </a:ln>
            <a:effectLst/>
          </c:spPr>
          <c:invertIfNegative val="0"/>
          <c:cat>
            <c:strRef>
              <c:f>Sheet2!$B$1:$Q$1</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Sheet2!$B$4:$Q$4</c:f>
              <c:numCache>
                <c:formatCode>General</c:formatCode>
                <c:ptCount val="16"/>
                <c:pt idx="0">
                  <c:v>497</c:v>
                </c:pt>
                <c:pt idx="1">
                  <c:v>165</c:v>
                </c:pt>
                <c:pt idx="2">
                  <c:v>47</c:v>
                </c:pt>
                <c:pt idx="3">
                  <c:v>9</c:v>
                </c:pt>
                <c:pt idx="4">
                  <c:v>69</c:v>
                </c:pt>
                <c:pt idx="5">
                  <c:v>8</c:v>
                </c:pt>
                <c:pt idx="6">
                  <c:v>3</c:v>
                </c:pt>
                <c:pt idx="7">
                  <c:v>40</c:v>
                </c:pt>
                <c:pt idx="8">
                  <c:v>2</c:v>
                </c:pt>
                <c:pt idx="9">
                  <c:v>6</c:v>
                </c:pt>
                <c:pt idx="10">
                  <c:v>0</c:v>
                </c:pt>
                <c:pt idx="11">
                  <c:v>8</c:v>
                </c:pt>
                <c:pt idx="12">
                  <c:v>7</c:v>
                </c:pt>
                <c:pt idx="13">
                  <c:v>43</c:v>
                </c:pt>
                <c:pt idx="14">
                  <c:v>152</c:v>
                </c:pt>
                <c:pt idx="15">
                  <c:v>47</c:v>
                </c:pt>
              </c:numCache>
            </c:numRef>
          </c:val>
          <c:extLst>
            <c:ext xmlns:c16="http://schemas.microsoft.com/office/drawing/2014/chart" uri="{C3380CC4-5D6E-409C-BE32-E72D297353CC}">
              <c16:uniqueId val="{00000002-B84C-CD43-A691-574BBBD136F2}"/>
            </c:ext>
          </c:extLst>
        </c:ser>
        <c:ser>
          <c:idx val="3"/>
          <c:order val="3"/>
          <c:tx>
            <c:strRef>
              <c:f>Sheet2!$A$5</c:f>
              <c:strCache>
                <c:ptCount val="1"/>
                <c:pt idx="0">
                  <c:v>Apr-22</c:v>
                </c:pt>
              </c:strCache>
            </c:strRef>
          </c:tx>
          <c:spPr>
            <a:solidFill>
              <a:schemeClr val="accent4"/>
            </a:solidFill>
            <a:ln>
              <a:noFill/>
            </a:ln>
            <a:effectLst/>
          </c:spPr>
          <c:invertIfNegative val="0"/>
          <c:cat>
            <c:strRef>
              <c:f>Sheet2!$B$1:$Q$1</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Sheet2!$B$5:$Q$5</c:f>
              <c:numCache>
                <c:formatCode>General</c:formatCode>
                <c:ptCount val="16"/>
                <c:pt idx="0">
                  <c:v>405</c:v>
                </c:pt>
                <c:pt idx="1">
                  <c:v>179</c:v>
                </c:pt>
                <c:pt idx="2">
                  <c:v>55</c:v>
                </c:pt>
                <c:pt idx="3">
                  <c:v>8</c:v>
                </c:pt>
                <c:pt idx="4">
                  <c:v>72</c:v>
                </c:pt>
                <c:pt idx="5">
                  <c:v>9</c:v>
                </c:pt>
                <c:pt idx="6">
                  <c:v>0</c:v>
                </c:pt>
                <c:pt idx="7">
                  <c:v>30</c:v>
                </c:pt>
                <c:pt idx="8">
                  <c:v>0</c:v>
                </c:pt>
                <c:pt idx="9">
                  <c:v>6</c:v>
                </c:pt>
                <c:pt idx="10">
                  <c:v>1</c:v>
                </c:pt>
                <c:pt idx="11">
                  <c:v>6</c:v>
                </c:pt>
                <c:pt idx="12">
                  <c:v>0</c:v>
                </c:pt>
                <c:pt idx="13">
                  <c:v>31</c:v>
                </c:pt>
                <c:pt idx="14">
                  <c:v>148</c:v>
                </c:pt>
                <c:pt idx="15">
                  <c:v>76</c:v>
                </c:pt>
              </c:numCache>
            </c:numRef>
          </c:val>
          <c:extLst>
            <c:ext xmlns:c16="http://schemas.microsoft.com/office/drawing/2014/chart" uri="{C3380CC4-5D6E-409C-BE32-E72D297353CC}">
              <c16:uniqueId val="{00000003-B84C-CD43-A691-574BBBD136F2}"/>
            </c:ext>
          </c:extLst>
        </c:ser>
        <c:ser>
          <c:idx val="4"/>
          <c:order val="4"/>
          <c:tx>
            <c:strRef>
              <c:f>Sheet2!$A$6</c:f>
              <c:strCache>
                <c:ptCount val="1"/>
                <c:pt idx="0">
                  <c:v>May-22</c:v>
                </c:pt>
              </c:strCache>
            </c:strRef>
          </c:tx>
          <c:spPr>
            <a:solidFill>
              <a:schemeClr val="accent5"/>
            </a:solidFill>
            <a:ln>
              <a:noFill/>
            </a:ln>
            <a:effectLst/>
          </c:spPr>
          <c:invertIfNegative val="0"/>
          <c:cat>
            <c:strRef>
              <c:f>Sheet2!$B$1:$Q$1</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Sheet2!$B$6:$Q$6</c:f>
              <c:numCache>
                <c:formatCode>General</c:formatCode>
                <c:ptCount val="16"/>
                <c:pt idx="0">
                  <c:v>387</c:v>
                </c:pt>
                <c:pt idx="1">
                  <c:v>162</c:v>
                </c:pt>
                <c:pt idx="2">
                  <c:v>59</c:v>
                </c:pt>
                <c:pt idx="3">
                  <c:v>10</c:v>
                </c:pt>
                <c:pt idx="4">
                  <c:v>84</c:v>
                </c:pt>
                <c:pt idx="5">
                  <c:v>6</c:v>
                </c:pt>
                <c:pt idx="6">
                  <c:v>0</c:v>
                </c:pt>
                <c:pt idx="7">
                  <c:v>42</c:v>
                </c:pt>
                <c:pt idx="8">
                  <c:v>5</c:v>
                </c:pt>
                <c:pt idx="9">
                  <c:v>7</c:v>
                </c:pt>
                <c:pt idx="10">
                  <c:v>0</c:v>
                </c:pt>
                <c:pt idx="11">
                  <c:v>8</c:v>
                </c:pt>
                <c:pt idx="12">
                  <c:v>2</c:v>
                </c:pt>
                <c:pt idx="13">
                  <c:v>37</c:v>
                </c:pt>
                <c:pt idx="14">
                  <c:v>138</c:v>
                </c:pt>
                <c:pt idx="15">
                  <c:v>55</c:v>
                </c:pt>
              </c:numCache>
            </c:numRef>
          </c:val>
          <c:extLst>
            <c:ext xmlns:c16="http://schemas.microsoft.com/office/drawing/2014/chart" uri="{C3380CC4-5D6E-409C-BE32-E72D297353CC}">
              <c16:uniqueId val="{00000004-B84C-CD43-A691-574BBBD136F2}"/>
            </c:ext>
          </c:extLst>
        </c:ser>
        <c:dLbls>
          <c:showLegendKey val="0"/>
          <c:showVal val="0"/>
          <c:showCatName val="0"/>
          <c:showSerName val="0"/>
          <c:showPercent val="0"/>
          <c:showBubbleSize val="0"/>
        </c:dLbls>
        <c:gapWidth val="95"/>
        <c:overlap val="100"/>
        <c:axId val="1006547376"/>
        <c:axId val="1144934272"/>
      </c:barChart>
      <c:catAx>
        <c:axId val="1006547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4934272"/>
        <c:crosses val="autoZero"/>
        <c:auto val="1"/>
        <c:lblAlgn val="ctr"/>
        <c:lblOffset val="100"/>
        <c:noMultiLvlLbl val="0"/>
      </c:catAx>
      <c:valAx>
        <c:axId val="1144934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6547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3500000" algn="br" rotWithShape="0">
        <a:prstClr val="black">
          <a:alpha val="40000"/>
        </a:prstClr>
      </a:outerShdw>
    </a:effectLst>
    <a:scene3d>
      <a:camera prst="orthographicFront"/>
      <a:lightRig rig="threePt" dir="t"/>
    </a:scene3d>
    <a:sp3d>
      <a:bevelT/>
    </a:sp3d>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r>
              <a:rPr lang="en-GB" sz="1000"/>
              <a:t>OPD Work Load Based on Type of Procedures</a:t>
            </a:r>
          </a:p>
        </c:rich>
      </c:tx>
      <c:overlay val="0"/>
      <c:spPr>
        <a:noFill/>
        <a:ln>
          <a:noFill/>
        </a:ln>
        <a:effectLst/>
      </c:spPr>
      <c:txPr>
        <a:bodyPr rot="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Total!$B$1</c:f>
              <c:strCache>
                <c:ptCount val="1"/>
                <c:pt idx="0">
                  <c:v>Jan-22</c:v>
                </c:pt>
              </c:strCache>
            </c:strRef>
          </c:tx>
          <c:spPr>
            <a:solidFill>
              <a:schemeClr val="accent1"/>
            </a:solidFill>
            <a:ln>
              <a:noFill/>
            </a:ln>
            <a:effectLst/>
          </c:spPr>
          <c:invertIfNegative val="0"/>
          <c:cat>
            <c:strRef>
              <c:f>Total!$A$2:$A$17</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Total!$B$2:$B$17</c:f>
              <c:numCache>
                <c:formatCode>General</c:formatCode>
                <c:ptCount val="16"/>
                <c:pt idx="0">
                  <c:v>133</c:v>
                </c:pt>
                <c:pt idx="1">
                  <c:v>48</c:v>
                </c:pt>
                <c:pt idx="2">
                  <c:v>8</c:v>
                </c:pt>
                <c:pt idx="3">
                  <c:v>3</c:v>
                </c:pt>
                <c:pt idx="4">
                  <c:v>20</c:v>
                </c:pt>
                <c:pt idx="5">
                  <c:v>0</c:v>
                </c:pt>
                <c:pt idx="6">
                  <c:v>0</c:v>
                </c:pt>
                <c:pt idx="7">
                  <c:v>5</c:v>
                </c:pt>
                <c:pt idx="8">
                  <c:v>1</c:v>
                </c:pt>
                <c:pt idx="9">
                  <c:v>0</c:v>
                </c:pt>
                <c:pt idx="10">
                  <c:v>0</c:v>
                </c:pt>
                <c:pt idx="11">
                  <c:v>0</c:v>
                </c:pt>
                <c:pt idx="12">
                  <c:v>4</c:v>
                </c:pt>
                <c:pt idx="13">
                  <c:v>10</c:v>
                </c:pt>
                <c:pt idx="14">
                  <c:v>45</c:v>
                </c:pt>
                <c:pt idx="15">
                  <c:v>8</c:v>
                </c:pt>
              </c:numCache>
            </c:numRef>
          </c:val>
          <c:extLst>
            <c:ext xmlns:c16="http://schemas.microsoft.com/office/drawing/2014/chart" uri="{C3380CC4-5D6E-409C-BE32-E72D297353CC}">
              <c16:uniqueId val="{00000000-EBAD-F140-A9ED-E989FDF1E0BE}"/>
            </c:ext>
          </c:extLst>
        </c:ser>
        <c:ser>
          <c:idx val="1"/>
          <c:order val="1"/>
          <c:tx>
            <c:strRef>
              <c:f>Total!$C$1</c:f>
              <c:strCache>
                <c:ptCount val="1"/>
                <c:pt idx="0">
                  <c:v>Feb-22</c:v>
                </c:pt>
              </c:strCache>
            </c:strRef>
          </c:tx>
          <c:spPr>
            <a:solidFill>
              <a:schemeClr val="accent2"/>
            </a:solidFill>
            <a:ln>
              <a:noFill/>
            </a:ln>
            <a:effectLst/>
          </c:spPr>
          <c:invertIfNegative val="0"/>
          <c:cat>
            <c:strRef>
              <c:f>Total!$A$2:$A$17</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Total!$C$2:$C$17</c:f>
              <c:numCache>
                <c:formatCode>General</c:formatCode>
                <c:ptCount val="16"/>
                <c:pt idx="0">
                  <c:v>272</c:v>
                </c:pt>
                <c:pt idx="1">
                  <c:v>85</c:v>
                </c:pt>
                <c:pt idx="2">
                  <c:v>15</c:v>
                </c:pt>
                <c:pt idx="3">
                  <c:v>6</c:v>
                </c:pt>
                <c:pt idx="4">
                  <c:v>23</c:v>
                </c:pt>
                <c:pt idx="5">
                  <c:v>0</c:v>
                </c:pt>
                <c:pt idx="6">
                  <c:v>0</c:v>
                </c:pt>
                <c:pt idx="7">
                  <c:v>9</c:v>
                </c:pt>
                <c:pt idx="8">
                  <c:v>0</c:v>
                </c:pt>
                <c:pt idx="9">
                  <c:v>0</c:v>
                </c:pt>
                <c:pt idx="10">
                  <c:v>0</c:v>
                </c:pt>
                <c:pt idx="11">
                  <c:v>0</c:v>
                </c:pt>
                <c:pt idx="12">
                  <c:v>9</c:v>
                </c:pt>
                <c:pt idx="13">
                  <c:v>27</c:v>
                </c:pt>
                <c:pt idx="14">
                  <c:v>123</c:v>
                </c:pt>
                <c:pt idx="15">
                  <c:v>12</c:v>
                </c:pt>
              </c:numCache>
            </c:numRef>
          </c:val>
          <c:extLst>
            <c:ext xmlns:c16="http://schemas.microsoft.com/office/drawing/2014/chart" uri="{C3380CC4-5D6E-409C-BE32-E72D297353CC}">
              <c16:uniqueId val="{00000001-EBAD-F140-A9ED-E989FDF1E0BE}"/>
            </c:ext>
          </c:extLst>
        </c:ser>
        <c:ser>
          <c:idx val="2"/>
          <c:order val="2"/>
          <c:tx>
            <c:strRef>
              <c:f>Total!$D$1</c:f>
              <c:strCache>
                <c:ptCount val="1"/>
                <c:pt idx="0">
                  <c:v>Mar-22</c:v>
                </c:pt>
              </c:strCache>
            </c:strRef>
          </c:tx>
          <c:spPr>
            <a:solidFill>
              <a:schemeClr val="accent3"/>
            </a:solidFill>
            <a:ln>
              <a:noFill/>
            </a:ln>
            <a:effectLst/>
          </c:spPr>
          <c:invertIfNegative val="0"/>
          <c:cat>
            <c:strRef>
              <c:f>Total!$A$2:$A$17</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Total!$D$2:$D$17</c:f>
              <c:numCache>
                <c:formatCode>General</c:formatCode>
                <c:ptCount val="16"/>
                <c:pt idx="0">
                  <c:v>367</c:v>
                </c:pt>
                <c:pt idx="1">
                  <c:v>106</c:v>
                </c:pt>
                <c:pt idx="2">
                  <c:v>12</c:v>
                </c:pt>
                <c:pt idx="3">
                  <c:v>6</c:v>
                </c:pt>
                <c:pt idx="4">
                  <c:v>21</c:v>
                </c:pt>
                <c:pt idx="5">
                  <c:v>0</c:v>
                </c:pt>
                <c:pt idx="6">
                  <c:v>3</c:v>
                </c:pt>
                <c:pt idx="7">
                  <c:v>33</c:v>
                </c:pt>
                <c:pt idx="8">
                  <c:v>2</c:v>
                </c:pt>
                <c:pt idx="9">
                  <c:v>1</c:v>
                </c:pt>
                <c:pt idx="10">
                  <c:v>0</c:v>
                </c:pt>
                <c:pt idx="11">
                  <c:v>0</c:v>
                </c:pt>
                <c:pt idx="12">
                  <c:v>7</c:v>
                </c:pt>
                <c:pt idx="13">
                  <c:v>31</c:v>
                </c:pt>
                <c:pt idx="14">
                  <c:v>132</c:v>
                </c:pt>
                <c:pt idx="15">
                  <c:v>13</c:v>
                </c:pt>
              </c:numCache>
            </c:numRef>
          </c:val>
          <c:extLst>
            <c:ext xmlns:c16="http://schemas.microsoft.com/office/drawing/2014/chart" uri="{C3380CC4-5D6E-409C-BE32-E72D297353CC}">
              <c16:uniqueId val="{00000002-EBAD-F140-A9ED-E989FDF1E0BE}"/>
            </c:ext>
          </c:extLst>
        </c:ser>
        <c:ser>
          <c:idx val="3"/>
          <c:order val="3"/>
          <c:tx>
            <c:strRef>
              <c:f>Total!$E$1</c:f>
              <c:strCache>
                <c:ptCount val="1"/>
                <c:pt idx="0">
                  <c:v>Apr-22</c:v>
                </c:pt>
              </c:strCache>
            </c:strRef>
          </c:tx>
          <c:spPr>
            <a:solidFill>
              <a:schemeClr val="accent4"/>
            </a:solidFill>
            <a:ln>
              <a:noFill/>
            </a:ln>
            <a:effectLst/>
          </c:spPr>
          <c:invertIfNegative val="0"/>
          <c:cat>
            <c:strRef>
              <c:f>Total!$A$2:$A$17</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Total!$E$2:$E$17</c:f>
              <c:numCache>
                <c:formatCode>General</c:formatCode>
                <c:ptCount val="16"/>
                <c:pt idx="0">
                  <c:v>308</c:v>
                </c:pt>
                <c:pt idx="1">
                  <c:v>136</c:v>
                </c:pt>
                <c:pt idx="2">
                  <c:v>22</c:v>
                </c:pt>
                <c:pt idx="3">
                  <c:v>6</c:v>
                </c:pt>
                <c:pt idx="4">
                  <c:v>24</c:v>
                </c:pt>
                <c:pt idx="5">
                  <c:v>0</c:v>
                </c:pt>
                <c:pt idx="6">
                  <c:v>0</c:v>
                </c:pt>
                <c:pt idx="7">
                  <c:v>23</c:v>
                </c:pt>
                <c:pt idx="8">
                  <c:v>0</c:v>
                </c:pt>
                <c:pt idx="9">
                  <c:v>3</c:v>
                </c:pt>
                <c:pt idx="10">
                  <c:v>0</c:v>
                </c:pt>
                <c:pt idx="11">
                  <c:v>0</c:v>
                </c:pt>
                <c:pt idx="12">
                  <c:v>0</c:v>
                </c:pt>
                <c:pt idx="13">
                  <c:v>22</c:v>
                </c:pt>
                <c:pt idx="14">
                  <c:v>112</c:v>
                </c:pt>
                <c:pt idx="15">
                  <c:v>27</c:v>
                </c:pt>
              </c:numCache>
            </c:numRef>
          </c:val>
          <c:extLst>
            <c:ext xmlns:c16="http://schemas.microsoft.com/office/drawing/2014/chart" uri="{C3380CC4-5D6E-409C-BE32-E72D297353CC}">
              <c16:uniqueId val="{00000003-EBAD-F140-A9ED-E989FDF1E0BE}"/>
            </c:ext>
          </c:extLst>
        </c:ser>
        <c:ser>
          <c:idx val="4"/>
          <c:order val="4"/>
          <c:tx>
            <c:strRef>
              <c:f>Total!$F$1</c:f>
              <c:strCache>
                <c:ptCount val="1"/>
                <c:pt idx="0">
                  <c:v>May-22</c:v>
                </c:pt>
              </c:strCache>
            </c:strRef>
          </c:tx>
          <c:spPr>
            <a:solidFill>
              <a:schemeClr val="accent5"/>
            </a:solidFill>
            <a:ln>
              <a:noFill/>
            </a:ln>
            <a:effectLst/>
          </c:spPr>
          <c:invertIfNegative val="0"/>
          <c:cat>
            <c:strRef>
              <c:f>Total!$A$2:$A$17</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Total!$F$2:$F$17</c:f>
              <c:numCache>
                <c:formatCode>General</c:formatCode>
                <c:ptCount val="16"/>
                <c:pt idx="0">
                  <c:v>250</c:v>
                </c:pt>
                <c:pt idx="1">
                  <c:v>110</c:v>
                </c:pt>
                <c:pt idx="2">
                  <c:v>20</c:v>
                </c:pt>
                <c:pt idx="3">
                  <c:v>2</c:v>
                </c:pt>
                <c:pt idx="4">
                  <c:v>32</c:v>
                </c:pt>
                <c:pt idx="5">
                  <c:v>0</c:v>
                </c:pt>
                <c:pt idx="6">
                  <c:v>0</c:v>
                </c:pt>
                <c:pt idx="7">
                  <c:v>30</c:v>
                </c:pt>
                <c:pt idx="8">
                  <c:v>2</c:v>
                </c:pt>
                <c:pt idx="9">
                  <c:v>0</c:v>
                </c:pt>
                <c:pt idx="10">
                  <c:v>0</c:v>
                </c:pt>
                <c:pt idx="11">
                  <c:v>0</c:v>
                </c:pt>
                <c:pt idx="12">
                  <c:v>0</c:v>
                </c:pt>
                <c:pt idx="13">
                  <c:v>21</c:v>
                </c:pt>
                <c:pt idx="14">
                  <c:v>103</c:v>
                </c:pt>
                <c:pt idx="15">
                  <c:v>13</c:v>
                </c:pt>
              </c:numCache>
            </c:numRef>
          </c:val>
          <c:extLst>
            <c:ext xmlns:c16="http://schemas.microsoft.com/office/drawing/2014/chart" uri="{C3380CC4-5D6E-409C-BE32-E72D297353CC}">
              <c16:uniqueId val="{00000004-EBAD-F140-A9ED-E989FDF1E0BE}"/>
            </c:ext>
          </c:extLst>
        </c:ser>
        <c:dLbls>
          <c:showLegendKey val="0"/>
          <c:showVal val="0"/>
          <c:showCatName val="0"/>
          <c:showSerName val="0"/>
          <c:showPercent val="0"/>
          <c:showBubbleSize val="0"/>
        </c:dLbls>
        <c:gapWidth val="95"/>
        <c:overlap val="100"/>
        <c:axId val="1038439040"/>
        <c:axId val="1039459776"/>
      </c:barChart>
      <c:catAx>
        <c:axId val="1038439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039459776"/>
        <c:crosses val="autoZero"/>
        <c:auto val="1"/>
        <c:lblAlgn val="ctr"/>
        <c:lblOffset val="100"/>
        <c:noMultiLvlLbl val="0"/>
      </c:catAx>
      <c:valAx>
        <c:axId val="10394597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8439040"/>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r>
              <a:rPr lang="en-GB" sz="1000"/>
              <a:t>IPD Work Load Based on Type of Procedures</a:t>
            </a:r>
          </a:p>
        </c:rich>
      </c:tx>
      <c:overlay val="0"/>
      <c:spPr>
        <a:noFill/>
        <a:ln>
          <a:noFill/>
        </a:ln>
        <a:effectLst/>
      </c:spPr>
      <c:txPr>
        <a:bodyPr rot="0" spcFirstLastPara="1" vertOverflow="ellipsis" vert="horz" wrap="square" anchor="ctr" anchorCtr="1"/>
        <a:lstStyle/>
        <a:p>
          <a:pPr>
            <a:defRPr sz="10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Total!$B$19</c:f>
              <c:strCache>
                <c:ptCount val="1"/>
                <c:pt idx="0">
                  <c:v>Jan-22</c:v>
                </c:pt>
              </c:strCache>
            </c:strRef>
          </c:tx>
          <c:spPr>
            <a:solidFill>
              <a:schemeClr val="accent1"/>
            </a:solidFill>
            <a:ln>
              <a:noFill/>
            </a:ln>
            <a:effectLst/>
          </c:spPr>
          <c:invertIfNegative val="0"/>
          <c:cat>
            <c:strRef>
              <c:f>Total!$A$20:$A$35</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Total!$B$20:$B$35</c:f>
              <c:numCache>
                <c:formatCode>General</c:formatCode>
                <c:ptCount val="16"/>
                <c:pt idx="0">
                  <c:v>85</c:v>
                </c:pt>
                <c:pt idx="1">
                  <c:v>41</c:v>
                </c:pt>
                <c:pt idx="2">
                  <c:v>24</c:v>
                </c:pt>
                <c:pt idx="3">
                  <c:v>2</c:v>
                </c:pt>
                <c:pt idx="4">
                  <c:v>48</c:v>
                </c:pt>
                <c:pt idx="5">
                  <c:v>5</c:v>
                </c:pt>
                <c:pt idx="6">
                  <c:v>1</c:v>
                </c:pt>
                <c:pt idx="7">
                  <c:v>4</c:v>
                </c:pt>
                <c:pt idx="8">
                  <c:v>1</c:v>
                </c:pt>
                <c:pt idx="9">
                  <c:v>3</c:v>
                </c:pt>
                <c:pt idx="10">
                  <c:v>0</c:v>
                </c:pt>
                <c:pt idx="11">
                  <c:v>3</c:v>
                </c:pt>
                <c:pt idx="12">
                  <c:v>1</c:v>
                </c:pt>
                <c:pt idx="13">
                  <c:v>8</c:v>
                </c:pt>
                <c:pt idx="14">
                  <c:v>20</c:v>
                </c:pt>
                <c:pt idx="15">
                  <c:v>43</c:v>
                </c:pt>
              </c:numCache>
            </c:numRef>
          </c:val>
          <c:extLst>
            <c:ext xmlns:c16="http://schemas.microsoft.com/office/drawing/2014/chart" uri="{C3380CC4-5D6E-409C-BE32-E72D297353CC}">
              <c16:uniqueId val="{00000000-DB48-D242-9E4B-DC780D332B73}"/>
            </c:ext>
          </c:extLst>
        </c:ser>
        <c:ser>
          <c:idx val="1"/>
          <c:order val="1"/>
          <c:tx>
            <c:strRef>
              <c:f>Total!$C$19</c:f>
              <c:strCache>
                <c:ptCount val="1"/>
                <c:pt idx="0">
                  <c:v>Feb-22</c:v>
                </c:pt>
              </c:strCache>
            </c:strRef>
          </c:tx>
          <c:spPr>
            <a:solidFill>
              <a:schemeClr val="accent2"/>
            </a:solidFill>
            <a:ln>
              <a:noFill/>
            </a:ln>
            <a:effectLst/>
          </c:spPr>
          <c:invertIfNegative val="0"/>
          <c:cat>
            <c:strRef>
              <c:f>Total!$A$20:$A$35</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Total!$C$20:$C$35</c:f>
              <c:numCache>
                <c:formatCode>General</c:formatCode>
                <c:ptCount val="16"/>
                <c:pt idx="0">
                  <c:v>137</c:v>
                </c:pt>
                <c:pt idx="1">
                  <c:v>52</c:v>
                </c:pt>
                <c:pt idx="2">
                  <c:v>45</c:v>
                </c:pt>
                <c:pt idx="3">
                  <c:v>2</c:v>
                </c:pt>
                <c:pt idx="4">
                  <c:v>45</c:v>
                </c:pt>
                <c:pt idx="5">
                  <c:v>1</c:v>
                </c:pt>
                <c:pt idx="6">
                  <c:v>0</c:v>
                </c:pt>
                <c:pt idx="7">
                  <c:v>5</c:v>
                </c:pt>
                <c:pt idx="8">
                  <c:v>1</c:v>
                </c:pt>
                <c:pt idx="9">
                  <c:v>2</c:v>
                </c:pt>
                <c:pt idx="10">
                  <c:v>1</c:v>
                </c:pt>
                <c:pt idx="11">
                  <c:v>5</c:v>
                </c:pt>
                <c:pt idx="12">
                  <c:v>2</c:v>
                </c:pt>
                <c:pt idx="13">
                  <c:v>25</c:v>
                </c:pt>
                <c:pt idx="14">
                  <c:v>31</c:v>
                </c:pt>
                <c:pt idx="15">
                  <c:v>43</c:v>
                </c:pt>
              </c:numCache>
            </c:numRef>
          </c:val>
          <c:extLst>
            <c:ext xmlns:c16="http://schemas.microsoft.com/office/drawing/2014/chart" uri="{C3380CC4-5D6E-409C-BE32-E72D297353CC}">
              <c16:uniqueId val="{00000001-DB48-D242-9E4B-DC780D332B73}"/>
            </c:ext>
          </c:extLst>
        </c:ser>
        <c:ser>
          <c:idx val="2"/>
          <c:order val="2"/>
          <c:tx>
            <c:strRef>
              <c:f>Total!$D$19</c:f>
              <c:strCache>
                <c:ptCount val="1"/>
                <c:pt idx="0">
                  <c:v>Mar-22</c:v>
                </c:pt>
              </c:strCache>
            </c:strRef>
          </c:tx>
          <c:spPr>
            <a:solidFill>
              <a:schemeClr val="accent3"/>
            </a:solidFill>
            <a:ln>
              <a:noFill/>
            </a:ln>
            <a:effectLst/>
          </c:spPr>
          <c:invertIfNegative val="0"/>
          <c:cat>
            <c:strRef>
              <c:f>Total!$A$20:$A$35</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Total!$D$20:$D$35</c:f>
              <c:numCache>
                <c:formatCode>General</c:formatCode>
                <c:ptCount val="16"/>
                <c:pt idx="0">
                  <c:v>130</c:v>
                </c:pt>
                <c:pt idx="1">
                  <c:v>59</c:v>
                </c:pt>
                <c:pt idx="2">
                  <c:v>35</c:v>
                </c:pt>
                <c:pt idx="3">
                  <c:v>3</c:v>
                </c:pt>
                <c:pt idx="4">
                  <c:v>48</c:v>
                </c:pt>
                <c:pt idx="5">
                  <c:v>8</c:v>
                </c:pt>
                <c:pt idx="6">
                  <c:v>0</c:v>
                </c:pt>
                <c:pt idx="7">
                  <c:v>7</c:v>
                </c:pt>
                <c:pt idx="8">
                  <c:v>0</c:v>
                </c:pt>
                <c:pt idx="9">
                  <c:v>5</c:v>
                </c:pt>
                <c:pt idx="10">
                  <c:v>0</c:v>
                </c:pt>
                <c:pt idx="11">
                  <c:v>8</c:v>
                </c:pt>
                <c:pt idx="12">
                  <c:v>0</c:v>
                </c:pt>
                <c:pt idx="13">
                  <c:v>12</c:v>
                </c:pt>
                <c:pt idx="14">
                  <c:v>20</c:v>
                </c:pt>
                <c:pt idx="15">
                  <c:v>34</c:v>
                </c:pt>
              </c:numCache>
            </c:numRef>
          </c:val>
          <c:extLst>
            <c:ext xmlns:c16="http://schemas.microsoft.com/office/drawing/2014/chart" uri="{C3380CC4-5D6E-409C-BE32-E72D297353CC}">
              <c16:uniqueId val="{00000002-DB48-D242-9E4B-DC780D332B73}"/>
            </c:ext>
          </c:extLst>
        </c:ser>
        <c:ser>
          <c:idx val="3"/>
          <c:order val="3"/>
          <c:tx>
            <c:strRef>
              <c:f>Total!$E$19</c:f>
              <c:strCache>
                <c:ptCount val="1"/>
                <c:pt idx="0">
                  <c:v>Apr-22</c:v>
                </c:pt>
              </c:strCache>
            </c:strRef>
          </c:tx>
          <c:spPr>
            <a:solidFill>
              <a:schemeClr val="accent4"/>
            </a:solidFill>
            <a:ln>
              <a:noFill/>
            </a:ln>
            <a:effectLst/>
          </c:spPr>
          <c:invertIfNegative val="0"/>
          <c:cat>
            <c:strRef>
              <c:f>Total!$A$20:$A$35</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Total!$E$20:$E$35</c:f>
              <c:numCache>
                <c:formatCode>General</c:formatCode>
                <c:ptCount val="16"/>
                <c:pt idx="0">
                  <c:v>97</c:v>
                </c:pt>
                <c:pt idx="1">
                  <c:v>43</c:v>
                </c:pt>
                <c:pt idx="2">
                  <c:v>33</c:v>
                </c:pt>
                <c:pt idx="3">
                  <c:v>2</c:v>
                </c:pt>
                <c:pt idx="4">
                  <c:v>48</c:v>
                </c:pt>
                <c:pt idx="5">
                  <c:v>9</c:v>
                </c:pt>
                <c:pt idx="6">
                  <c:v>0</c:v>
                </c:pt>
                <c:pt idx="7">
                  <c:v>7</c:v>
                </c:pt>
                <c:pt idx="8">
                  <c:v>0</c:v>
                </c:pt>
                <c:pt idx="9">
                  <c:v>3</c:v>
                </c:pt>
                <c:pt idx="10">
                  <c:v>1</c:v>
                </c:pt>
                <c:pt idx="11">
                  <c:v>6</c:v>
                </c:pt>
                <c:pt idx="12">
                  <c:v>0</c:v>
                </c:pt>
                <c:pt idx="13">
                  <c:v>9</c:v>
                </c:pt>
                <c:pt idx="14">
                  <c:v>36</c:v>
                </c:pt>
                <c:pt idx="15">
                  <c:v>49</c:v>
                </c:pt>
              </c:numCache>
            </c:numRef>
          </c:val>
          <c:extLst>
            <c:ext xmlns:c16="http://schemas.microsoft.com/office/drawing/2014/chart" uri="{C3380CC4-5D6E-409C-BE32-E72D297353CC}">
              <c16:uniqueId val="{00000003-DB48-D242-9E4B-DC780D332B73}"/>
            </c:ext>
          </c:extLst>
        </c:ser>
        <c:ser>
          <c:idx val="4"/>
          <c:order val="4"/>
          <c:tx>
            <c:strRef>
              <c:f>Total!$F$19</c:f>
              <c:strCache>
                <c:ptCount val="1"/>
                <c:pt idx="0">
                  <c:v>May-22</c:v>
                </c:pt>
              </c:strCache>
            </c:strRef>
          </c:tx>
          <c:spPr>
            <a:solidFill>
              <a:schemeClr val="accent5"/>
            </a:solidFill>
            <a:ln>
              <a:noFill/>
            </a:ln>
            <a:effectLst/>
          </c:spPr>
          <c:invertIfNegative val="0"/>
          <c:cat>
            <c:strRef>
              <c:f>Total!$A$20:$A$35</c:f>
              <c:strCache>
                <c:ptCount val="16"/>
                <c:pt idx="0">
                  <c:v>Endoscopy</c:v>
                </c:pt>
                <c:pt idx="1">
                  <c:v>Colonoscopy</c:v>
                </c:pt>
                <c:pt idx="2">
                  <c:v>EUS</c:v>
                </c:pt>
                <c:pt idx="3">
                  <c:v>EUS FNA</c:v>
                </c:pt>
                <c:pt idx="4">
                  <c:v>ERCP</c:v>
                </c:pt>
                <c:pt idx="5">
                  <c:v>POEM</c:v>
                </c:pt>
                <c:pt idx="6">
                  <c:v>EGG</c:v>
                </c:pt>
                <c:pt idx="7">
                  <c:v>MANOMETRY</c:v>
                </c:pt>
                <c:pt idx="8">
                  <c:v>24 PH STUDY</c:v>
                </c:pt>
                <c:pt idx="9">
                  <c:v>CAPSULE ENDOSCOPY</c:v>
                </c:pt>
                <c:pt idx="10">
                  <c:v>SPY GLASS</c:v>
                </c:pt>
                <c:pt idx="11">
                  <c:v>SPIRUS</c:v>
                </c:pt>
                <c:pt idx="12">
                  <c:v>BIOFEEDBACK</c:v>
                </c:pt>
                <c:pt idx="13">
                  <c:v>Sigmoidoscopy</c:v>
                </c:pt>
                <c:pt idx="14">
                  <c:v>Fibroscan</c:v>
                </c:pt>
                <c:pt idx="15">
                  <c:v>Others</c:v>
                </c:pt>
              </c:strCache>
            </c:strRef>
          </c:cat>
          <c:val>
            <c:numRef>
              <c:f>Total!$F$20:$F$35</c:f>
              <c:numCache>
                <c:formatCode>General</c:formatCode>
                <c:ptCount val="16"/>
                <c:pt idx="0">
                  <c:v>137</c:v>
                </c:pt>
                <c:pt idx="1">
                  <c:v>52</c:v>
                </c:pt>
                <c:pt idx="2">
                  <c:v>39</c:v>
                </c:pt>
                <c:pt idx="3">
                  <c:v>8</c:v>
                </c:pt>
                <c:pt idx="4">
                  <c:v>52</c:v>
                </c:pt>
                <c:pt idx="5">
                  <c:v>6</c:v>
                </c:pt>
                <c:pt idx="6">
                  <c:v>0</c:v>
                </c:pt>
                <c:pt idx="7">
                  <c:v>12</c:v>
                </c:pt>
                <c:pt idx="8">
                  <c:v>3</c:v>
                </c:pt>
                <c:pt idx="9">
                  <c:v>7</c:v>
                </c:pt>
                <c:pt idx="10">
                  <c:v>0</c:v>
                </c:pt>
                <c:pt idx="11">
                  <c:v>8</c:v>
                </c:pt>
                <c:pt idx="12">
                  <c:v>2</c:v>
                </c:pt>
                <c:pt idx="13">
                  <c:v>16</c:v>
                </c:pt>
                <c:pt idx="14">
                  <c:v>35</c:v>
                </c:pt>
                <c:pt idx="15">
                  <c:v>42</c:v>
                </c:pt>
              </c:numCache>
            </c:numRef>
          </c:val>
          <c:extLst>
            <c:ext xmlns:c16="http://schemas.microsoft.com/office/drawing/2014/chart" uri="{C3380CC4-5D6E-409C-BE32-E72D297353CC}">
              <c16:uniqueId val="{00000004-DB48-D242-9E4B-DC780D332B73}"/>
            </c:ext>
          </c:extLst>
        </c:ser>
        <c:dLbls>
          <c:showLegendKey val="0"/>
          <c:showVal val="0"/>
          <c:showCatName val="0"/>
          <c:showSerName val="0"/>
          <c:showPercent val="0"/>
          <c:showBubbleSize val="0"/>
        </c:dLbls>
        <c:gapWidth val="95"/>
        <c:overlap val="100"/>
        <c:axId val="1038439040"/>
        <c:axId val="1039459776"/>
      </c:barChart>
      <c:catAx>
        <c:axId val="1038439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039459776"/>
        <c:crosses val="autoZero"/>
        <c:auto val="1"/>
        <c:lblAlgn val="ctr"/>
        <c:lblOffset val="100"/>
        <c:noMultiLvlLbl val="0"/>
      </c:catAx>
      <c:valAx>
        <c:axId val="10394597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038439040"/>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sz="80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u="none">
                <a:latin typeface="Times New Roman" panose="02020603050405020304" pitchFamily="18" charset="0"/>
                <a:cs typeface="Times New Roman" panose="02020603050405020304" pitchFamily="18" charset="0"/>
              </a:rPr>
              <a:t>Compliance</a:t>
            </a:r>
            <a:r>
              <a:rPr lang="en-US" sz="1400" u="none" baseline="0">
                <a:latin typeface="Times New Roman" panose="02020603050405020304" pitchFamily="18" charset="0"/>
                <a:cs typeface="Times New Roman" panose="02020603050405020304" pitchFamily="18" charset="0"/>
              </a:rPr>
              <a:t> to ipsg</a:t>
            </a:r>
            <a:endParaRPr lang="en-US" sz="1400" u="none">
              <a:latin typeface="Times New Roman" panose="02020603050405020304" pitchFamily="18" charset="0"/>
              <a:cs typeface="Times New Roman" panose="02020603050405020304" pitchFamily="18" charset="0"/>
            </a:endParaRP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A6D-9044-8A2B-85168E0A231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A6D-9044-8A2B-85168E0A231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2A6D-9044-8A2B-85168E0A231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2A6D-9044-8A2B-85168E0A2318}"/>
              </c:ext>
            </c:extLst>
          </c:dPt>
          <c:dLbls>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2A6D-9044-8A2B-85168E0A2318}"/>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2A6D-9044-8A2B-85168E0A2318}"/>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2A6D-9044-8A2B-85168E0A2318}"/>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Fully Met</c:v>
                </c:pt>
                <c:pt idx="1">
                  <c:v>Partially Met</c:v>
                </c:pt>
                <c:pt idx="2">
                  <c:v>Not Met</c:v>
                </c:pt>
              </c:strCache>
            </c:strRef>
          </c:cat>
          <c:val>
            <c:numRef>
              <c:f>Sheet1!$B$2:$B$5</c:f>
              <c:numCache>
                <c:formatCode>General</c:formatCode>
                <c:ptCount val="4"/>
                <c:pt idx="0">
                  <c:v>330</c:v>
                </c:pt>
                <c:pt idx="1">
                  <c:v>30</c:v>
                </c:pt>
                <c:pt idx="2">
                  <c:v>0</c:v>
                </c:pt>
              </c:numCache>
            </c:numRef>
          </c:val>
          <c:extLst>
            <c:ext xmlns:c16="http://schemas.microsoft.com/office/drawing/2014/chart" uri="{C3380CC4-5D6E-409C-BE32-E72D297353CC}">
              <c16:uniqueId val="{00000008-2A6D-9044-8A2B-85168E0A2318}"/>
            </c:ext>
          </c:extLst>
        </c:ser>
        <c:dLbls>
          <c:dLblPos val="outEnd"/>
          <c:showLegendKey val="0"/>
          <c:showVal val="0"/>
          <c:showCatName val="1"/>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u="none">
                <a:latin typeface="Times New Roman" panose="02020603050405020304" pitchFamily="18" charset="0"/>
                <a:cs typeface="Times New Roman" panose="02020603050405020304" pitchFamily="18" charset="0"/>
              </a:rPr>
              <a:t>Compliance</a:t>
            </a:r>
            <a:r>
              <a:rPr lang="en-US" sz="1400" u="none" baseline="0">
                <a:latin typeface="Times New Roman" panose="02020603050405020304" pitchFamily="18" charset="0"/>
                <a:cs typeface="Times New Roman" panose="02020603050405020304" pitchFamily="18" charset="0"/>
              </a:rPr>
              <a:t> to ASC</a:t>
            </a:r>
            <a:endParaRPr lang="en-US" sz="1400" u="none">
              <a:latin typeface="Times New Roman" panose="02020603050405020304" pitchFamily="18" charset="0"/>
              <a:cs typeface="Times New Roman" panose="02020603050405020304" pitchFamily="18" charset="0"/>
            </a:endParaRP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33C-3446-84AF-7521DBEC7154}"/>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33C-3446-84AF-7521DBEC7154}"/>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33C-3446-84AF-7521DBEC7154}"/>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33C-3446-84AF-7521DBEC7154}"/>
              </c:ext>
            </c:extLst>
          </c:dPt>
          <c:dLbls>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133C-3446-84AF-7521DBEC7154}"/>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133C-3446-84AF-7521DBEC7154}"/>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133C-3446-84AF-7521DBEC715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Fully Met</c:v>
                </c:pt>
                <c:pt idx="1">
                  <c:v>Partially Met</c:v>
                </c:pt>
                <c:pt idx="2">
                  <c:v>Not Met</c:v>
                </c:pt>
              </c:strCache>
            </c:strRef>
          </c:cat>
          <c:val>
            <c:numRef>
              <c:f>Sheet1!$B$2:$B$5</c:f>
              <c:numCache>
                <c:formatCode>General</c:formatCode>
                <c:ptCount val="4"/>
                <c:pt idx="0">
                  <c:v>290</c:v>
                </c:pt>
                <c:pt idx="1">
                  <c:v>15</c:v>
                </c:pt>
                <c:pt idx="2">
                  <c:v>0</c:v>
                </c:pt>
              </c:numCache>
            </c:numRef>
          </c:val>
          <c:extLst>
            <c:ext xmlns:c16="http://schemas.microsoft.com/office/drawing/2014/chart" uri="{C3380CC4-5D6E-409C-BE32-E72D297353CC}">
              <c16:uniqueId val="{00000008-133C-3446-84AF-7521DBEC7154}"/>
            </c:ext>
          </c:extLst>
        </c:ser>
        <c:dLbls>
          <c:dLblPos val="outEnd"/>
          <c:showLegendKey val="0"/>
          <c:showVal val="0"/>
          <c:showCatName val="1"/>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a:latin typeface="Times New Roman" panose="02020603050405020304" pitchFamily="18" charset="0"/>
                <a:cs typeface="Times New Roman" panose="02020603050405020304" pitchFamily="18" charset="0"/>
              </a:rPr>
              <a:t>compliance to informed consent</a:t>
            </a:r>
          </a:p>
        </c:rich>
      </c:tx>
      <c:overlay val="0"/>
      <c:spPr>
        <a:noFill/>
        <a:ln>
          <a:noFill/>
        </a:ln>
        <a:effectLst/>
      </c:spPr>
      <c:txPr>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3E49-044B-BA4A-0E8FFC233F7F}"/>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3E49-044B-BA4A-0E8FFC233F7F}"/>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3E49-044B-BA4A-0E8FFC233F7F}"/>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3E49-044B-BA4A-0E8FFC233F7F}"/>
              </c:ext>
            </c:extLst>
          </c:dPt>
          <c:dLbls>
            <c:dLbl>
              <c:idx val="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manualLayout>
                      <c:w val="0.28754771304556459"/>
                      <c:h val="0.16496815027703365"/>
                    </c:manualLayout>
                  </c15:layout>
                </c:ext>
                <c:ext xmlns:c16="http://schemas.microsoft.com/office/drawing/2014/chart" uri="{C3380CC4-5D6E-409C-BE32-E72D297353CC}">
                  <c16:uniqueId val="{00000001-3E49-044B-BA4A-0E8FFC233F7F}"/>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3E49-044B-BA4A-0E8FFC233F7F}"/>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3E49-044B-BA4A-0E8FFC233F7F}"/>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3E49-044B-BA4A-0E8FFC233F7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Gastroenterologist</c:v>
                </c:pt>
                <c:pt idx="1">
                  <c:v>Executive</c:v>
                </c:pt>
              </c:strCache>
            </c:strRef>
          </c:cat>
          <c:val>
            <c:numRef>
              <c:f>Sheet1!$B$2:$B$5</c:f>
              <c:numCache>
                <c:formatCode>General</c:formatCode>
                <c:ptCount val="4"/>
                <c:pt idx="0">
                  <c:v>216</c:v>
                </c:pt>
                <c:pt idx="1">
                  <c:v>44</c:v>
                </c:pt>
              </c:numCache>
            </c:numRef>
          </c:val>
          <c:extLst>
            <c:ext xmlns:c16="http://schemas.microsoft.com/office/drawing/2014/chart" uri="{C3380CC4-5D6E-409C-BE32-E72D297353CC}">
              <c16:uniqueId val="{00000008-3E49-044B-BA4A-0E8FFC233F7F}"/>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a:sp3d>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[Waiting Time_Dissertation.xlsx]Sheet1!PivotTable3</c:name>
    <c:fmtId val="-1"/>
  </c:pivotSource>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u="none">
                <a:latin typeface="Times New Roman" panose="02020603050405020304" pitchFamily="18" charset="0"/>
                <a:cs typeface="Times New Roman" panose="02020603050405020304" pitchFamily="18" charset="0"/>
              </a:rPr>
              <a:t>Total Wait Time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c:spPr>
        </c:marker>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Sheet1!$O$35</c:f>
              <c:strCache>
                <c:ptCount val="1"/>
                <c:pt idx="0">
                  <c:v>No of Patients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Sheet1!$N$36:$N$47</c:f>
              <c:strCache>
                <c:ptCount val="11"/>
                <c:pt idx="0">
                  <c:v>20-40</c:v>
                </c:pt>
                <c:pt idx="1">
                  <c:v>40-60</c:v>
                </c:pt>
                <c:pt idx="2">
                  <c:v>60-80</c:v>
                </c:pt>
                <c:pt idx="3">
                  <c:v>80-100</c:v>
                </c:pt>
                <c:pt idx="4">
                  <c:v>100-120</c:v>
                </c:pt>
                <c:pt idx="5">
                  <c:v>120-140</c:v>
                </c:pt>
                <c:pt idx="6">
                  <c:v>140-160</c:v>
                </c:pt>
                <c:pt idx="7">
                  <c:v>160-180</c:v>
                </c:pt>
                <c:pt idx="8">
                  <c:v>180-200</c:v>
                </c:pt>
                <c:pt idx="9">
                  <c:v>200-220</c:v>
                </c:pt>
                <c:pt idx="10">
                  <c:v>220-240</c:v>
                </c:pt>
              </c:strCache>
            </c:strRef>
          </c:cat>
          <c:val>
            <c:numRef>
              <c:f>Sheet1!$O$36:$O$47</c:f>
              <c:numCache>
                <c:formatCode>General</c:formatCode>
                <c:ptCount val="11"/>
                <c:pt idx="0">
                  <c:v>17</c:v>
                </c:pt>
                <c:pt idx="1">
                  <c:v>52</c:v>
                </c:pt>
                <c:pt idx="2">
                  <c:v>45</c:v>
                </c:pt>
                <c:pt idx="3">
                  <c:v>57</c:v>
                </c:pt>
                <c:pt idx="4">
                  <c:v>34</c:v>
                </c:pt>
                <c:pt idx="5">
                  <c:v>24</c:v>
                </c:pt>
                <c:pt idx="6">
                  <c:v>15</c:v>
                </c:pt>
                <c:pt idx="7">
                  <c:v>11</c:v>
                </c:pt>
                <c:pt idx="8">
                  <c:v>2</c:v>
                </c:pt>
                <c:pt idx="9">
                  <c:v>2</c:v>
                </c:pt>
                <c:pt idx="10">
                  <c:v>1</c:v>
                </c:pt>
              </c:numCache>
            </c:numRef>
          </c:val>
          <c:extLst>
            <c:ext xmlns:c16="http://schemas.microsoft.com/office/drawing/2014/chart" uri="{C3380CC4-5D6E-409C-BE32-E72D297353CC}">
              <c16:uniqueId val="{00000000-099C-D44B-9DFB-211763B3DFCD}"/>
            </c:ext>
          </c:extLst>
        </c:ser>
        <c:ser>
          <c:idx val="1"/>
          <c:order val="1"/>
          <c:tx>
            <c:strRef>
              <c:f>Sheet1!$P$35</c:f>
              <c:strCache>
                <c:ptCount val="1"/>
                <c:pt idx="0">
                  <c:v>Total</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Sheet1!$N$36:$N$47</c:f>
              <c:strCache>
                <c:ptCount val="11"/>
                <c:pt idx="0">
                  <c:v>20-40</c:v>
                </c:pt>
                <c:pt idx="1">
                  <c:v>40-60</c:v>
                </c:pt>
                <c:pt idx="2">
                  <c:v>60-80</c:v>
                </c:pt>
                <c:pt idx="3">
                  <c:v>80-100</c:v>
                </c:pt>
                <c:pt idx="4">
                  <c:v>100-120</c:v>
                </c:pt>
                <c:pt idx="5">
                  <c:v>120-140</c:v>
                </c:pt>
                <c:pt idx="6">
                  <c:v>140-160</c:v>
                </c:pt>
                <c:pt idx="7">
                  <c:v>160-180</c:v>
                </c:pt>
                <c:pt idx="8">
                  <c:v>180-200</c:v>
                </c:pt>
                <c:pt idx="9">
                  <c:v>200-220</c:v>
                </c:pt>
                <c:pt idx="10">
                  <c:v>220-240</c:v>
                </c:pt>
              </c:strCache>
            </c:strRef>
          </c:cat>
          <c:val>
            <c:numRef>
              <c:f>Sheet1!$P$36:$P$47</c:f>
              <c:numCache>
                <c:formatCode>0.00%</c:formatCode>
                <c:ptCount val="11"/>
                <c:pt idx="0">
                  <c:v>6.5384615384615388E-2</c:v>
                </c:pt>
                <c:pt idx="1">
                  <c:v>0.2</c:v>
                </c:pt>
                <c:pt idx="2">
                  <c:v>0.17307692307692307</c:v>
                </c:pt>
                <c:pt idx="3">
                  <c:v>0.21923076923076923</c:v>
                </c:pt>
                <c:pt idx="4">
                  <c:v>0.13076923076923078</c:v>
                </c:pt>
                <c:pt idx="5">
                  <c:v>9.2307692307692313E-2</c:v>
                </c:pt>
                <c:pt idx="6">
                  <c:v>5.7692307692307696E-2</c:v>
                </c:pt>
                <c:pt idx="7">
                  <c:v>4.230769230769231E-2</c:v>
                </c:pt>
                <c:pt idx="8">
                  <c:v>7.6923076923076927E-3</c:v>
                </c:pt>
                <c:pt idx="9">
                  <c:v>7.6923076923076927E-3</c:v>
                </c:pt>
                <c:pt idx="10">
                  <c:v>3.8461538461538464E-3</c:v>
                </c:pt>
              </c:numCache>
            </c:numRef>
          </c:val>
          <c:extLst>
            <c:ext xmlns:c16="http://schemas.microsoft.com/office/drawing/2014/chart" uri="{C3380CC4-5D6E-409C-BE32-E72D297353CC}">
              <c16:uniqueId val="{00000001-099C-D44B-9DFB-211763B3DFCD}"/>
            </c:ext>
          </c:extLst>
        </c:ser>
        <c:dLbls>
          <c:showLegendKey val="0"/>
          <c:showVal val="0"/>
          <c:showCatName val="0"/>
          <c:showSerName val="0"/>
          <c:showPercent val="0"/>
          <c:showBubbleSize val="0"/>
        </c:dLbls>
        <c:gapWidth val="0"/>
        <c:axId val="1634279999"/>
        <c:axId val="1634281647"/>
      </c:barChart>
      <c:catAx>
        <c:axId val="1634279999"/>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a:latin typeface="Times New Roman" panose="02020603050405020304" pitchFamily="18" charset="0"/>
                    <a:cs typeface="Times New Roman" panose="02020603050405020304" pitchFamily="18" charset="0"/>
                  </a:rPr>
                  <a:t>Wait Time (mins)</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4281647"/>
        <c:crosses val="autoZero"/>
        <c:auto val="1"/>
        <c:lblAlgn val="ctr"/>
        <c:lblOffset val="100"/>
        <c:noMultiLvlLbl val="0"/>
      </c:catAx>
      <c:valAx>
        <c:axId val="1634281647"/>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GB" b="1">
                    <a:latin typeface="Times New Roman" panose="02020603050405020304" pitchFamily="18" charset="0"/>
                    <a:cs typeface="Times New Roman" panose="02020603050405020304" pitchFamily="18" charset="0"/>
                  </a:rPr>
                  <a:t>No of Patients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4279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outerShdw blurRad="50800" dist="38100" dir="18900000" algn="bl" rotWithShape="0">
        <a:prstClr val="black">
          <a:alpha val="40000"/>
        </a:prstClr>
      </a:outerShdw>
    </a:effectLst>
    <a:scene3d>
      <a:camera prst="orthographicFront"/>
      <a:lightRig rig="threePt" dir="t"/>
    </a:scene3d>
    <a:sp3d>
      <a:bevelT w="165100" prst="coolSlant"/>
    </a:sp3d>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D814E-8F57-C444-BD97-B137AC88A304}" type="doc">
      <dgm:prSet loTypeId="urn:microsoft.com/office/officeart/2008/layout/VerticalCurvedList" loCatId="" qsTypeId="urn:microsoft.com/office/officeart/2005/8/quickstyle/3d2" qsCatId="3D" csTypeId="urn:microsoft.com/office/officeart/2005/8/colors/colorful5" csCatId="colorful" phldr="1"/>
      <dgm:spPr/>
      <dgm:t>
        <a:bodyPr/>
        <a:lstStyle/>
        <a:p>
          <a:endParaRPr lang="en-GB"/>
        </a:p>
      </dgm:t>
    </dgm:pt>
    <dgm:pt modelId="{28AA0432-D332-DA44-9572-646C57442307}">
      <dgm:prSet phldrT="[Text]" custT="1"/>
      <dgm:spPr/>
      <dgm:t>
        <a:bodyPr/>
        <a:lstStyle/>
        <a:p>
          <a:r>
            <a:rPr lang="en-US" sz="1800" dirty="0">
              <a:solidFill>
                <a:schemeClr val="tx1"/>
              </a:solidFill>
              <a:latin typeface="Arial Rounded MT Bold" panose="020F0704030504030204" pitchFamily="34" charset="77"/>
            </a:rPr>
            <a:t>Only IPSG and ASC chapters were considered</a:t>
          </a:r>
          <a:endParaRPr lang="en-GB" sz="1800" dirty="0">
            <a:solidFill>
              <a:schemeClr val="tx1"/>
            </a:solidFill>
            <a:latin typeface="Arial Rounded MT Bold" panose="020F0704030504030204" pitchFamily="34" charset="77"/>
          </a:endParaRPr>
        </a:p>
      </dgm:t>
    </dgm:pt>
    <dgm:pt modelId="{81CDD7AD-7830-B84C-BA6C-2E40CA14E1A2}" type="parTrans" cxnId="{0A55D388-E9FA-1844-86A2-6FC4334B4F15}">
      <dgm:prSet/>
      <dgm:spPr/>
      <dgm:t>
        <a:bodyPr/>
        <a:lstStyle/>
        <a:p>
          <a:endParaRPr lang="en-GB" sz="1800" dirty="0">
            <a:solidFill>
              <a:schemeClr val="tx1"/>
            </a:solidFill>
            <a:latin typeface="Arial Rounded MT Bold" panose="020F0704030504030204" pitchFamily="34" charset="77"/>
          </a:endParaRPr>
        </a:p>
      </dgm:t>
    </dgm:pt>
    <dgm:pt modelId="{9CCABE50-BE6F-9641-87B9-2868F4E8044A}" type="sibTrans" cxnId="{0A55D388-E9FA-1844-86A2-6FC4334B4F15}">
      <dgm:prSet/>
      <dgm:spPr/>
      <dgm:t>
        <a:bodyPr/>
        <a:lstStyle/>
        <a:p>
          <a:endParaRPr lang="en-GB" sz="1800" dirty="0">
            <a:solidFill>
              <a:schemeClr val="tx1"/>
            </a:solidFill>
            <a:latin typeface="Arial Rounded MT Bold" panose="020F0704030504030204" pitchFamily="34" charset="77"/>
          </a:endParaRPr>
        </a:p>
      </dgm:t>
    </dgm:pt>
    <dgm:pt modelId="{A9F9FC02-0F6C-7943-BB59-D91C6415A24A}">
      <dgm:prSet phldrT="[Text]" custT="1"/>
      <dgm:spPr/>
      <dgm:t>
        <a:bodyPr/>
        <a:lstStyle/>
        <a:p>
          <a:r>
            <a:rPr lang="en-US" sz="1800" dirty="0">
              <a:solidFill>
                <a:schemeClr val="tx1"/>
              </a:solidFill>
              <a:latin typeface="Arial Rounded MT Bold" panose="020F0704030504030204" pitchFamily="34" charset="77"/>
            </a:rPr>
            <a:t>Renewal of JCI accreditation in Dec 2022</a:t>
          </a:r>
          <a:endParaRPr lang="en-GB" sz="1800" dirty="0">
            <a:solidFill>
              <a:schemeClr val="tx1"/>
            </a:solidFill>
            <a:latin typeface="Arial Rounded MT Bold" panose="020F0704030504030204" pitchFamily="34" charset="77"/>
          </a:endParaRPr>
        </a:p>
      </dgm:t>
    </dgm:pt>
    <dgm:pt modelId="{767D334D-86B6-4D4F-A523-B569FD98F934}" type="parTrans" cxnId="{D1AE6621-0AE5-B447-900E-E248AAB192DE}">
      <dgm:prSet/>
      <dgm:spPr/>
      <dgm:t>
        <a:bodyPr/>
        <a:lstStyle/>
        <a:p>
          <a:endParaRPr lang="en-GB" sz="1800" dirty="0">
            <a:solidFill>
              <a:schemeClr val="tx1"/>
            </a:solidFill>
            <a:latin typeface="Arial Rounded MT Bold" panose="020F0704030504030204" pitchFamily="34" charset="77"/>
          </a:endParaRPr>
        </a:p>
      </dgm:t>
    </dgm:pt>
    <dgm:pt modelId="{366C5D10-B0C7-E849-BF09-32FCE44FD14C}" type="sibTrans" cxnId="{D1AE6621-0AE5-B447-900E-E248AAB192DE}">
      <dgm:prSet/>
      <dgm:spPr/>
      <dgm:t>
        <a:bodyPr/>
        <a:lstStyle/>
        <a:p>
          <a:endParaRPr lang="en-GB" sz="1800" dirty="0">
            <a:solidFill>
              <a:schemeClr val="tx1"/>
            </a:solidFill>
            <a:latin typeface="Arial Rounded MT Bold" panose="020F0704030504030204" pitchFamily="34" charset="77"/>
          </a:endParaRPr>
        </a:p>
      </dgm:t>
    </dgm:pt>
    <dgm:pt modelId="{3AFEAF43-6629-3F48-901B-9C171CCB413E}">
      <dgm:prSet custT="1"/>
      <dgm:spPr/>
      <dgm:t>
        <a:bodyPr/>
        <a:lstStyle/>
        <a:p>
          <a:r>
            <a:rPr lang="en-US" sz="1800" dirty="0">
              <a:solidFill>
                <a:schemeClr val="tx1"/>
              </a:solidFill>
              <a:latin typeface="Arial Rounded MT Bold" panose="020F0704030504030204" pitchFamily="34" charset="77"/>
            </a:rPr>
            <a:t>Average waiting time estimation not done separately for morning and afternoon</a:t>
          </a:r>
          <a:endParaRPr lang="en-GB" sz="1800" dirty="0">
            <a:solidFill>
              <a:schemeClr val="tx1"/>
            </a:solidFill>
            <a:latin typeface="Arial Rounded MT Bold" panose="020F0704030504030204" pitchFamily="34" charset="77"/>
          </a:endParaRPr>
        </a:p>
      </dgm:t>
    </dgm:pt>
    <dgm:pt modelId="{485F6EB4-533F-F041-8443-CC300CA9B6DC}" type="parTrans" cxnId="{DADA4BCE-6BC9-8B40-9D6B-0CB3D460319C}">
      <dgm:prSet/>
      <dgm:spPr/>
      <dgm:t>
        <a:bodyPr/>
        <a:lstStyle/>
        <a:p>
          <a:endParaRPr lang="en-GB" sz="1800" dirty="0">
            <a:solidFill>
              <a:schemeClr val="tx1"/>
            </a:solidFill>
            <a:latin typeface="Arial Rounded MT Bold" panose="020F0704030504030204" pitchFamily="34" charset="77"/>
          </a:endParaRPr>
        </a:p>
      </dgm:t>
    </dgm:pt>
    <dgm:pt modelId="{EE75F28E-870F-194D-9FA5-9146F4DBA777}" type="sibTrans" cxnId="{DADA4BCE-6BC9-8B40-9D6B-0CB3D460319C}">
      <dgm:prSet/>
      <dgm:spPr/>
      <dgm:t>
        <a:bodyPr/>
        <a:lstStyle/>
        <a:p>
          <a:endParaRPr lang="en-GB" sz="1800" dirty="0">
            <a:solidFill>
              <a:schemeClr val="tx1"/>
            </a:solidFill>
            <a:latin typeface="Arial Rounded MT Bold" panose="020F0704030504030204" pitchFamily="34" charset="77"/>
          </a:endParaRPr>
        </a:p>
      </dgm:t>
    </dgm:pt>
    <dgm:pt modelId="{A1242E51-F1A3-7F4D-8FB8-0ED265637D4D}" type="pres">
      <dgm:prSet presAssocID="{910D814E-8F57-C444-BD97-B137AC88A304}" presName="Name0" presStyleCnt="0">
        <dgm:presLayoutVars>
          <dgm:chMax val="7"/>
          <dgm:chPref val="7"/>
          <dgm:dir/>
        </dgm:presLayoutVars>
      </dgm:prSet>
      <dgm:spPr/>
    </dgm:pt>
    <dgm:pt modelId="{4F3C9538-3A9A-504D-926D-77B2556B2436}" type="pres">
      <dgm:prSet presAssocID="{910D814E-8F57-C444-BD97-B137AC88A304}" presName="Name1" presStyleCnt="0"/>
      <dgm:spPr/>
    </dgm:pt>
    <dgm:pt modelId="{8F071E74-ABD5-3746-BF7D-8A2460D85EFE}" type="pres">
      <dgm:prSet presAssocID="{910D814E-8F57-C444-BD97-B137AC88A304}" presName="cycle" presStyleCnt="0"/>
      <dgm:spPr/>
    </dgm:pt>
    <dgm:pt modelId="{B38BDA64-2DBE-5540-BF3B-772CF463F11D}" type="pres">
      <dgm:prSet presAssocID="{910D814E-8F57-C444-BD97-B137AC88A304}" presName="srcNode" presStyleLbl="node1" presStyleIdx="0" presStyleCnt="3"/>
      <dgm:spPr/>
    </dgm:pt>
    <dgm:pt modelId="{C520D7F3-CA4F-224C-B580-E3D569EFFE30}" type="pres">
      <dgm:prSet presAssocID="{910D814E-8F57-C444-BD97-B137AC88A304}" presName="conn" presStyleLbl="parChTrans1D2" presStyleIdx="0" presStyleCnt="1"/>
      <dgm:spPr/>
    </dgm:pt>
    <dgm:pt modelId="{8ACF5AFE-C56A-6848-B8AF-9393345AC575}" type="pres">
      <dgm:prSet presAssocID="{910D814E-8F57-C444-BD97-B137AC88A304}" presName="extraNode" presStyleLbl="node1" presStyleIdx="0" presStyleCnt="3"/>
      <dgm:spPr/>
    </dgm:pt>
    <dgm:pt modelId="{457122E8-6368-BE4E-96E1-D298EEFC5E1D}" type="pres">
      <dgm:prSet presAssocID="{910D814E-8F57-C444-BD97-B137AC88A304}" presName="dstNode" presStyleLbl="node1" presStyleIdx="0" presStyleCnt="3"/>
      <dgm:spPr/>
    </dgm:pt>
    <dgm:pt modelId="{5B23687F-F2AE-7145-A031-BF9CBEC8A0ED}" type="pres">
      <dgm:prSet presAssocID="{28AA0432-D332-DA44-9572-646C57442307}" presName="text_1" presStyleLbl="node1" presStyleIdx="0" presStyleCnt="3">
        <dgm:presLayoutVars>
          <dgm:bulletEnabled val="1"/>
        </dgm:presLayoutVars>
      </dgm:prSet>
      <dgm:spPr/>
    </dgm:pt>
    <dgm:pt modelId="{00A78642-99A8-5D48-A751-837188CE94BC}" type="pres">
      <dgm:prSet presAssocID="{28AA0432-D332-DA44-9572-646C57442307}" presName="accent_1" presStyleCnt="0"/>
      <dgm:spPr/>
    </dgm:pt>
    <dgm:pt modelId="{D0451164-4BB9-2E46-B2A4-9EFE8A524473}" type="pres">
      <dgm:prSet presAssocID="{28AA0432-D332-DA44-9572-646C57442307}" presName="accentRepeatNode" presStyleLbl="solidFgAcc1" presStyleIdx="0" presStyleCnt="3"/>
      <dgm:spPr>
        <a:solidFill>
          <a:schemeClr val="accent5">
            <a:lumMod val="60000"/>
            <a:lumOff val="40000"/>
          </a:schemeClr>
        </a:solidFill>
      </dgm:spPr>
    </dgm:pt>
    <dgm:pt modelId="{ABBD4B35-250B-694C-A636-E1FBB4C15AC8}" type="pres">
      <dgm:prSet presAssocID="{A9F9FC02-0F6C-7943-BB59-D91C6415A24A}" presName="text_2" presStyleLbl="node1" presStyleIdx="1" presStyleCnt="3">
        <dgm:presLayoutVars>
          <dgm:bulletEnabled val="1"/>
        </dgm:presLayoutVars>
      </dgm:prSet>
      <dgm:spPr/>
    </dgm:pt>
    <dgm:pt modelId="{AF228F21-0AB1-C343-8204-DEE446A14626}" type="pres">
      <dgm:prSet presAssocID="{A9F9FC02-0F6C-7943-BB59-D91C6415A24A}" presName="accent_2" presStyleCnt="0"/>
      <dgm:spPr/>
    </dgm:pt>
    <dgm:pt modelId="{801DF1B0-CCF2-4045-9186-ECC5E95D1864}" type="pres">
      <dgm:prSet presAssocID="{A9F9FC02-0F6C-7943-BB59-D91C6415A24A}" presName="accentRepeatNode" presStyleLbl="solidFgAcc1" presStyleIdx="1" presStyleCnt="3"/>
      <dgm:spPr>
        <a:solidFill>
          <a:srgbClr val="92D050"/>
        </a:solidFill>
      </dgm:spPr>
    </dgm:pt>
    <dgm:pt modelId="{6732FC2D-8551-3B48-801D-38752F2F6C71}" type="pres">
      <dgm:prSet presAssocID="{3AFEAF43-6629-3F48-901B-9C171CCB413E}" presName="text_3" presStyleLbl="node1" presStyleIdx="2" presStyleCnt="3">
        <dgm:presLayoutVars>
          <dgm:bulletEnabled val="1"/>
        </dgm:presLayoutVars>
      </dgm:prSet>
      <dgm:spPr/>
    </dgm:pt>
    <dgm:pt modelId="{1EB74801-FB06-A446-8858-CEAC06EF1E68}" type="pres">
      <dgm:prSet presAssocID="{3AFEAF43-6629-3F48-901B-9C171CCB413E}" presName="accent_3" presStyleCnt="0"/>
      <dgm:spPr/>
    </dgm:pt>
    <dgm:pt modelId="{C5DA5012-4E14-0C44-8991-0BF6D225BF5D}" type="pres">
      <dgm:prSet presAssocID="{3AFEAF43-6629-3F48-901B-9C171CCB413E}" presName="accentRepeatNode" presStyleLbl="solidFgAcc1" presStyleIdx="2" presStyleCnt="3"/>
      <dgm:spPr>
        <a:solidFill>
          <a:schemeClr val="accent6">
            <a:lumMod val="60000"/>
            <a:lumOff val="40000"/>
          </a:schemeClr>
        </a:solidFill>
      </dgm:spPr>
    </dgm:pt>
  </dgm:ptLst>
  <dgm:cxnLst>
    <dgm:cxn modelId="{D1AE6621-0AE5-B447-900E-E248AAB192DE}" srcId="{910D814E-8F57-C444-BD97-B137AC88A304}" destId="{A9F9FC02-0F6C-7943-BB59-D91C6415A24A}" srcOrd="1" destOrd="0" parTransId="{767D334D-86B6-4D4F-A523-B569FD98F934}" sibTransId="{366C5D10-B0C7-E849-BF09-32FCE44FD14C}"/>
    <dgm:cxn modelId="{9D85B539-A858-F348-9E75-C203F232B974}" type="presOf" srcId="{3AFEAF43-6629-3F48-901B-9C171CCB413E}" destId="{6732FC2D-8551-3B48-801D-38752F2F6C71}" srcOrd="0" destOrd="0" presId="urn:microsoft.com/office/officeart/2008/layout/VerticalCurvedList"/>
    <dgm:cxn modelId="{38ECBE51-F2D6-E441-BC91-F17974DA5210}" type="presOf" srcId="{9CCABE50-BE6F-9641-87B9-2868F4E8044A}" destId="{C520D7F3-CA4F-224C-B580-E3D569EFFE30}" srcOrd="0" destOrd="0" presId="urn:microsoft.com/office/officeart/2008/layout/VerticalCurvedList"/>
    <dgm:cxn modelId="{2FDDE85C-2203-BC41-A9CF-26F3A3D77D9C}" type="presOf" srcId="{910D814E-8F57-C444-BD97-B137AC88A304}" destId="{A1242E51-F1A3-7F4D-8FB8-0ED265637D4D}" srcOrd="0" destOrd="0" presId="urn:microsoft.com/office/officeart/2008/layout/VerticalCurvedList"/>
    <dgm:cxn modelId="{D1383A61-A08D-0D46-8509-3CB30E817C1A}" type="presOf" srcId="{28AA0432-D332-DA44-9572-646C57442307}" destId="{5B23687F-F2AE-7145-A031-BF9CBEC8A0ED}" srcOrd="0" destOrd="0" presId="urn:microsoft.com/office/officeart/2008/layout/VerticalCurvedList"/>
    <dgm:cxn modelId="{0A55D388-E9FA-1844-86A2-6FC4334B4F15}" srcId="{910D814E-8F57-C444-BD97-B137AC88A304}" destId="{28AA0432-D332-DA44-9572-646C57442307}" srcOrd="0" destOrd="0" parTransId="{81CDD7AD-7830-B84C-BA6C-2E40CA14E1A2}" sibTransId="{9CCABE50-BE6F-9641-87B9-2868F4E8044A}"/>
    <dgm:cxn modelId="{BE4084C5-643F-2447-8EA5-99DDE6FF072C}" type="presOf" srcId="{A9F9FC02-0F6C-7943-BB59-D91C6415A24A}" destId="{ABBD4B35-250B-694C-A636-E1FBB4C15AC8}" srcOrd="0" destOrd="0" presId="urn:microsoft.com/office/officeart/2008/layout/VerticalCurvedList"/>
    <dgm:cxn modelId="{DADA4BCE-6BC9-8B40-9D6B-0CB3D460319C}" srcId="{910D814E-8F57-C444-BD97-B137AC88A304}" destId="{3AFEAF43-6629-3F48-901B-9C171CCB413E}" srcOrd="2" destOrd="0" parTransId="{485F6EB4-533F-F041-8443-CC300CA9B6DC}" sibTransId="{EE75F28E-870F-194D-9FA5-9146F4DBA777}"/>
    <dgm:cxn modelId="{E1AEFCFE-2C93-EC4B-B0F8-948459301C0B}" type="presParOf" srcId="{A1242E51-F1A3-7F4D-8FB8-0ED265637D4D}" destId="{4F3C9538-3A9A-504D-926D-77B2556B2436}" srcOrd="0" destOrd="0" presId="urn:microsoft.com/office/officeart/2008/layout/VerticalCurvedList"/>
    <dgm:cxn modelId="{579749C7-8967-824C-8B5A-CA247ECCCF36}" type="presParOf" srcId="{4F3C9538-3A9A-504D-926D-77B2556B2436}" destId="{8F071E74-ABD5-3746-BF7D-8A2460D85EFE}" srcOrd="0" destOrd="0" presId="urn:microsoft.com/office/officeart/2008/layout/VerticalCurvedList"/>
    <dgm:cxn modelId="{24F4CFB9-8D96-DD4C-B1F8-E0FAE8E0F1E9}" type="presParOf" srcId="{8F071E74-ABD5-3746-BF7D-8A2460D85EFE}" destId="{B38BDA64-2DBE-5540-BF3B-772CF463F11D}" srcOrd="0" destOrd="0" presId="urn:microsoft.com/office/officeart/2008/layout/VerticalCurvedList"/>
    <dgm:cxn modelId="{BBAF43FA-0159-B947-AC9B-FB7D1E184F60}" type="presParOf" srcId="{8F071E74-ABD5-3746-BF7D-8A2460D85EFE}" destId="{C520D7F3-CA4F-224C-B580-E3D569EFFE30}" srcOrd="1" destOrd="0" presId="urn:microsoft.com/office/officeart/2008/layout/VerticalCurvedList"/>
    <dgm:cxn modelId="{727EEA28-BBD0-B845-A3AC-AB710C98E085}" type="presParOf" srcId="{8F071E74-ABD5-3746-BF7D-8A2460D85EFE}" destId="{8ACF5AFE-C56A-6848-B8AF-9393345AC575}" srcOrd="2" destOrd="0" presId="urn:microsoft.com/office/officeart/2008/layout/VerticalCurvedList"/>
    <dgm:cxn modelId="{1881D67B-6B37-BA4F-97AD-50D6FE3CC08F}" type="presParOf" srcId="{8F071E74-ABD5-3746-BF7D-8A2460D85EFE}" destId="{457122E8-6368-BE4E-96E1-D298EEFC5E1D}" srcOrd="3" destOrd="0" presId="urn:microsoft.com/office/officeart/2008/layout/VerticalCurvedList"/>
    <dgm:cxn modelId="{51946C53-53CD-1140-83E4-BA7AD06A6BD4}" type="presParOf" srcId="{4F3C9538-3A9A-504D-926D-77B2556B2436}" destId="{5B23687F-F2AE-7145-A031-BF9CBEC8A0ED}" srcOrd="1" destOrd="0" presId="urn:microsoft.com/office/officeart/2008/layout/VerticalCurvedList"/>
    <dgm:cxn modelId="{38BD4BDE-0E58-E947-8ADB-25F5C89A85C2}" type="presParOf" srcId="{4F3C9538-3A9A-504D-926D-77B2556B2436}" destId="{00A78642-99A8-5D48-A751-837188CE94BC}" srcOrd="2" destOrd="0" presId="urn:microsoft.com/office/officeart/2008/layout/VerticalCurvedList"/>
    <dgm:cxn modelId="{0E6D9547-8F83-7945-95B0-E2C6EF322722}" type="presParOf" srcId="{00A78642-99A8-5D48-A751-837188CE94BC}" destId="{D0451164-4BB9-2E46-B2A4-9EFE8A524473}" srcOrd="0" destOrd="0" presId="urn:microsoft.com/office/officeart/2008/layout/VerticalCurvedList"/>
    <dgm:cxn modelId="{DFBB5BEE-010A-4641-8A56-7E529F62F254}" type="presParOf" srcId="{4F3C9538-3A9A-504D-926D-77B2556B2436}" destId="{ABBD4B35-250B-694C-A636-E1FBB4C15AC8}" srcOrd="3" destOrd="0" presId="urn:microsoft.com/office/officeart/2008/layout/VerticalCurvedList"/>
    <dgm:cxn modelId="{158EDA5F-44E8-3940-8D76-FB585CBCDBA1}" type="presParOf" srcId="{4F3C9538-3A9A-504D-926D-77B2556B2436}" destId="{AF228F21-0AB1-C343-8204-DEE446A14626}" srcOrd="4" destOrd="0" presId="urn:microsoft.com/office/officeart/2008/layout/VerticalCurvedList"/>
    <dgm:cxn modelId="{E38A9E4B-A81E-1541-8F74-D72A326F3DBC}" type="presParOf" srcId="{AF228F21-0AB1-C343-8204-DEE446A14626}" destId="{801DF1B0-CCF2-4045-9186-ECC5E95D1864}" srcOrd="0" destOrd="0" presId="urn:microsoft.com/office/officeart/2008/layout/VerticalCurvedList"/>
    <dgm:cxn modelId="{4B187A2E-2139-8F4A-8FA4-CFD311E575FE}" type="presParOf" srcId="{4F3C9538-3A9A-504D-926D-77B2556B2436}" destId="{6732FC2D-8551-3B48-801D-38752F2F6C71}" srcOrd="5" destOrd="0" presId="urn:microsoft.com/office/officeart/2008/layout/VerticalCurvedList"/>
    <dgm:cxn modelId="{51F92327-30B8-3947-A400-391B3BD1FC28}" type="presParOf" srcId="{4F3C9538-3A9A-504D-926D-77B2556B2436}" destId="{1EB74801-FB06-A446-8858-CEAC06EF1E68}" srcOrd="6" destOrd="0" presId="urn:microsoft.com/office/officeart/2008/layout/VerticalCurvedList"/>
    <dgm:cxn modelId="{C7C76E4E-215A-3640-A086-6557D2970FBF}" type="presParOf" srcId="{1EB74801-FB06-A446-8858-CEAC06EF1E68}" destId="{C5DA5012-4E14-0C44-8991-0BF6D225BF5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0D814E-8F57-C444-BD97-B137AC88A304}" type="doc">
      <dgm:prSet loTypeId="urn:microsoft.com/office/officeart/2008/layout/VerticalCurvedList" loCatId="" qsTypeId="urn:microsoft.com/office/officeart/2005/8/quickstyle/3d2" qsCatId="3D" csTypeId="urn:microsoft.com/office/officeart/2005/8/colors/colorful5" csCatId="colorful" phldr="1"/>
      <dgm:spPr/>
      <dgm:t>
        <a:bodyPr/>
        <a:lstStyle/>
        <a:p>
          <a:endParaRPr lang="en-GB"/>
        </a:p>
      </dgm:t>
    </dgm:pt>
    <dgm:pt modelId="{13F985DA-E971-304D-A257-DBBCA8C5FF52}">
      <dgm:prSet phldrT="[Text]" custT="1"/>
      <dgm:spPr/>
      <dgm:t>
        <a:bodyPr/>
        <a:lstStyle/>
        <a:p>
          <a:r>
            <a:rPr lang="en-IN" sz="1800" dirty="0">
              <a:solidFill>
                <a:schemeClr val="tx1"/>
              </a:solidFill>
              <a:latin typeface="Arial Rounded MT Bold" panose="020F0704030504030204" pitchFamily="34" charset="77"/>
            </a:rPr>
            <a:t>ME of JCI standards as applicable to the Endoscopy department, need to be evaluated next year after the JCI accreditation is complete</a:t>
          </a:r>
          <a:endParaRPr lang="en-GB" sz="1800" dirty="0">
            <a:solidFill>
              <a:schemeClr val="tx1"/>
            </a:solidFill>
            <a:latin typeface="Arial Rounded MT Bold" panose="020F0704030504030204" pitchFamily="34" charset="77"/>
          </a:endParaRPr>
        </a:p>
      </dgm:t>
    </dgm:pt>
    <dgm:pt modelId="{91C88B27-E8A5-9D44-80AF-7E77A5C58274}" type="parTrans" cxnId="{BB506C04-0667-2447-A004-76804C71092B}">
      <dgm:prSet/>
      <dgm:spPr/>
      <dgm:t>
        <a:bodyPr/>
        <a:lstStyle/>
        <a:p>
          <a:endParaRPr lang="en-GB" sz="1800" dirty="0">
            <a:solidFill>
              <a:schemeClr val="tx1"/>
            </a:solidFill>
            <a:latin typeface="Arial Rounded MT Bold" panose="020F0704030504030204" pitchFamily="34" charset="77"/>
          </a:endParaRPr>
        </a:p>
      </dgm:t>
    </dgm:pt>
    <dgm:pt modelId="{26BE5B70-77AB-F644-B02D-32AD2375A245}" type="sibTrans" cxnId="{BB506C04-0667-2447-A004-76804C71092B}">
      <dgm:prSet/>
      <dgm:spPr/>
      <dgm:t>
        <a:bodyPr/>
        <a:lstStyle/>
        <a:p>
          <a:endParaRPr lang="en-GB" sz="1800" dirty="0">
            <a:solidFill>
              <a:schemeClr val="tx1"/>
            </a:solidFill>
            <a:latin typeface="Arial Rounded MT Bold" panose="020F0704030504030204" pitchFamily="34" charset="77"/>
          </a:endParaRPr>
        </a:p>
      </dgm:t>
    </dgm:pt>
    <dgm:pt modelId="{28AA0432-D332-DA44-9572-646C57442307}">
      <dgm:prSet phldrT="[Text]" custT="1"/>
      <dgm:spPr/>
      <dgm:t>
        <a:bodyPr/>
        <a:lstStyle/>
        <a:p>
          <a:r>
            <a:rPr lang="en-IN" sz="1800" dirty="0">
              <a:solidFill>
                <a:schemeClr val="tx1"/>
              </a:solidFill>
              <a:latin typeface="Arial Rounded MT Bold" panose="020F0704030504030204" pitchFamily="34" charset="77"/>
            </a:rPr>
            <a:t>A Gastroenterologist be detailed as per the time schedule and mandated to brief the patients in the waiting area</a:t>
          </a:r>
          <a:endParaRPr lang="en-GB" sz="1800" dirty="0">
            <a:solidFill>
              <a:schemeClr val="tx1"/>
            </a:solidFill>
            <a:latin typeface="Arial Rounded MT Bold" panose="020F0704030504030204" pitchFamily="34" charset="77"/>
          </a:endParaRPr>
        </a:p>
      </dgm:t>
    </dgm:pt>
    <dgm:pt modelId="{81CDD7AD-7830-B84C-BA6C-2E40CA14E1A2}" type="parTrans" cxnId="{0A55D388-E9FA-1844-86A2-6FC4334B4F15}">
      <dgm:prSet/>
      <dgm:spPr/>
      <dgm:t>
        <a:bodyPr/>
        <a:lstStyle/>
        <a:p>
          <a:endParaRPr lang="en-GB" sz="1800" dirty="0">
            <a:solidFill>
              <a:schemeClr val="tx1"/>
            </a:solidFill>
            <a:latin typeface="Arial Rounded MT Bold" panose="020F0704030504030204" pitchFamily="34" charset="77"/>
          </a:endParaRPr>
        </a:p>
      </dgm:t>
    </dgm:pt>
    <dgm:pt modelId="{9CCABE50-BE6F-9641-87B9-2868F4E8044A}" type="sibTrans" cxnId="{0A55D388-E9FA-1844-86A2-6FC4334B4F15}">
      <dgm:prSet/>
      <dgm:spPr/>
      <dgm:t>
        <a:bodyPr/>
        <a:lstStyle/>
        <a:p>
          <a:endParaRPr lang="en-GB" sz="1800" dirty="0">
            <a:solidFill>
              <a:schemeClr val="tx1"/>
            </a:solidFill>
            <a:latin typeface="Arial Rounded MT Bold" panose="020F0704030504030204" pitchFamily="34" charset="77"/>
          </a:endParaRPr>
        </a:p>
      </dgm:t>
    </dgm:pt>
    <dgm:pt modelId="{A9F9FC02-0F6C-7943-BB59-D91C6415A24A}">
      <dgm:prSet phldrT="[Text]" custT="1"/>
      <dgm:spPr/>
      <dgm:t>
        <a:bodyPr/>
        <a:lstStyle/>
        <a:p>
          <a:r>
            <a:rPr lang="en-US" sz="1800" dirty="0">
              <a:solidFill>
                <a:schemeClr val="tx1"/>
              </a:solidFill>
              <a:latin typeface="Arial Rounded MT Bold" panose="020F0704030504030204" pitchFamily="34" charset="77"/>
            </a:rPr>
            <a:t>Develop a time schedule for all the major procedures, by forming time slots for various procedures and earmarking rooms for a set of procedures</a:t>
          </a:r>
          <a:endParaRPr lang="en-GB" sz="1800" dirty="0">
            <a:solidFill>
              <a:schemeClr val="tx1"/>
            </a:solidFill>
            <a:latin typeface="Arial Rounded MT Bold" panose="020F0704030504030204" pitchFamily="34" charset="77"/>
          </a:endParaRPr>
        </a:p>
      </dgm:t>
    </dgm:pt>
    <dgm:pt modelId="{767D334D-86B6-4D4F-A523-B569FD98F934}" type="parTrans" cxnId="{D1AE6621-0AE5-B447-900E-E248AAB192DE}">
      <dgm:prSet/>
      <dgm:spPr/>
      <dgm:t>
        <a:bodyPr/>
        <a:lstStyle/>
        <a:p>
          <a:endParaRPr lang="en-GB" sz="1800" dirty="0">
            <a:solidFill>
              <a:schemeClr val="tx1"/>
            </a:solidFill>
            <a:latin typeface="Arial Rounded MT Bold" panose="020F0704030504030204" pitchFamily="34" charset="77"/>
          </a:endParaRPr>
        </a:p>
      </dgm:t>
    </dgm:pt>
    <dgm:pt modelId="{366C5D10-B0C7-E849-BF09-32FCE44FD14C}" type="sibTrans" cxnId="{D1AE6621-0AE5-B447-900E-E248AAB192DE}">
      <dgm:prSet/>
      <dgm:spPr/>
      <dgm:t>
        <a:bodyPr/>
        <a:lstStyle/>
        <a:p>
          <a:endParaRPr lang="en-GB" sz="1800" dirty="0">
            <a:solidFill>
              <a:schemeClr val="tx1"/>
            </a:solidFill>
            <a:latin typeface="Arial Rounded MT Bold" panose="020F0704030504030204" pitchFamily="34" charset="77"/>
          </a:endParaRPr>
        </a:p>
      </dgm:t>
    </dgm:pt>
    <dgm:pt modelId="{A1242E51-F1A3-7F4D-8FB8-0ED265637D4D}" type="pres">
      <dgm:prSet presAssocID="{910D814E-8F57-C444-BD97-B137AC88A304}" presName="Name0" presStyleCnt="0">
        <dgm:presLayoutVars>
          <dgm:chMax val="7"/>
          <dgm:chPref val="7"/>
          <dgm:dir/>
        </dgm:presLayoutVars>
      </dgm:prSet>
      <dgm:spPr/>
    </dgm:pt>
    <dgm:pt modelId="{4F3C9538-3A9A-504D-926D-77B2556B2436}" type="pres">
      <dgm:prSet presAssocID="{910D814E-8F57-C444-BD97-B137AC88A304}" presName="Name1" presStyleCnt="0"/>
      <dgm:spPr/>
    </dgm:pt>
    <dgm:pt modelId="{8F071E74-ABD5-3746-BF7D-8A2460D85EFE}" type="pres">
      <dgm:prSet presAssocID="{910D814E-8F57-C444-BD97-B137AC88A304}" presName="cycle" presStyleCnt="0"/>
      <dgm:spPr/>
    </dgm:pt>
    <dgm:pt modelId="{B38BDA64-2DBE-5540-BF3B-772CF463F11D}" type="pres">
      <dgm:prSet presAssocID="{910D814E-8F57-C444-BD97-B137AC88A304}" presName="srcNode" presStyleLbl="node1" presStyleIdx="0" presStyleCnt="3"/>
      <dgm:spPr/>
    </dgm:pt>
    <dgm:pt modelId="{C520D7F3-CA4F-224C-B580-E3D569EFFE30}" type="pres">
      <dgm:prSet presAssocID="{910D814E-8F57-C444-BD97-B137AC88A304}" presName="conn" presStyleLbl="parChTrans1D2" presStyleIdx="0" presStyleCnt="1"/>
      <dgm:spPr/>
    </dgm:pt>
    <dgm:pt modelId="{8ACF5AFE-C56A-6848-B8AF-9393345AC575}" type="pres">
      <dgm:prSet presAssocID="{910D814E-8F57-C444-BD97-B137AC88A304}" presName="extraNode" presStyleLbl="node1" presStyleIdx="0" presStyleCnt="3"/>
      <dgm:spPr/>
    </dgm:pt>
    <dgm:pt modelId="{457122E8-6368-BE4E-96E1-D298EEFC5E1D}" type="pres">
      <dgm:prSet presAssocID="{910D814E-8F57-C444-BD97-B137AC88A304}" presName="dstNode" presStyleLbl="node1" presStyleIdx="0" presStyleCnt="3"/>
      <dgm:spPr/>
    </dgm:pt>
    <dgm:pt modelId="{4F6F0B70-6BB8-BA41-9F66-13EF01DFC98F}" type="pres">
      <dgm:prSet presAssocID="{13F985DA-E971-304D-A257-DBBCA8C5FF52}" presName="text_1" presStyleLbl="node1" presStyleIdx="0" presStyleCnt="3">
        <dgm:presLayoutVars>
          <dgm:bulletEnabled val="1"/>
        </dgm:presLayoutVars>
      </dgm:prSet>
      <dgm:spPr/>
    </dgm:pt>
    <dgm:pt modelId="{6B9B9660-AEAA-1947-ACF4-CE35A854EAFB}" type="pres">
      <dgm:prSet presAssocID="{13F985DA-E971-304D-A257-DBBCA8C5FF52}" presName="accent_1" presStyleCnt="0"/>
      <dgm:spPr/>
    </dgm:pt>
    <dgm:pt modelId="{278671A2-DC43-4B41-B8DE-D968AABC5DC0}" type="pres">
      <dgm:prSet presAssocID="{13F985DA-E971-304D-A257-DBBCA8C5FF52}" presName="accentRepeatNode" presStyleLbl="solidFgAcc1" presStyleIdx="0" presStyleCnt="3"/>
      <dgm:spPr>
        <a:solidFill>
          <a:schemeClr val="accent5">
            <a:lumMod val="60000"/>
            <a:lumOff val="40000"/>
          </a:schemeClr>
        </a:solidFill>
      </dgm:spPr>
    </dgm:pt>
    <dgm:pt modelId="{EA6E3BC7-AAFB-D94B-9068-DFA9D51EDFEF}" type="pres">
      <dgm:prSet presAssocID="{28AA0432-D332-DA44-9572-646C57442307}" presName="text_2" presStyleLbl="node1" presStyleIdx="1" presStyleCnt="3">
        <dgm:presLayoutVars>
          <dgm:bulletEnabled val="1"/>
        </dgm:presLayoutVars>
      </dgm:prSet>
      <dgm:spPr/>
    </dgm:pt>
    <dgm:pt modelId="{86F73984-AE4C-2B45-9813-E20777EFAC37}" type="pres">
      <dgm:prSet presAssocID="{28AA0432-D332-DA44-9572-646C57442307}" presName="accent_2" presStyleCnt="0"/>
      <dgm:spPr/>
    </dgm:pt>
    <dgm:pt modelId="{D0451164-4BB9-2E46-B2A4-9EFE8A524473}" type="pres">
      <dgm:prSet presAssocID="{28AA0432-D332-DA44-9572-646C57442307}" presName="accentRepeatNode" presStyleLbl="solidFgAcc1" presStyleIdx="1" presStyleCnt="3"/>
      <dgm:spPr>
        <a:solidFill>
          <a:schemeClr val="accent4">
            <a:lumMod val="60000"/>
            <a:lumOff val="40000"/>
          </a:schemeClr>
        </a:solidFill>
      </dgm:spPr>
    </dgm:pt>
    <dgm:pt modelId="{22D7C59F-165F-D445-A727-F4BE106C8487}" type="pres">
      <dgm:prSet presAssocID="{A9F9FC02-0F6C-7943-BB59-D91C6415A24A}" presName="text_3" presStyleLbl="node1" presStyleIdx="2" presStyleCnt="3">
        <dgm:presLayoutVars>
          <dgm:bulletEnabled val="1"/>
        </dgm:presLayoutVars>
      </dgm:prSet>
      <dgm:spPr/>
    </dgm:pt>
    <dgm:pt modelId="{F189E5D5-1A74-1347-B8DD-D8B866BA97D3}" type="pres">
      <dgm:prSet presAssocID="{A9F9FC02-0F6C-7943-BB59-D91C6415A24A}" presName="accent_3" presStyleCnt="0"/>
      <dgm:spPr/>
    </dgm:pt>
    <dgm:pt modelId="{801DF1B0-CCF2-4045-9186-ECC5E95D1864}" type="pres">
      <dgm:prSet presAssocID="{A9F9FC02-0F6C-7943-BB59-D91C6415A24A}" presName="accentRepeatNode" presStyleLbl="solidFgAcc1" presStyleIdx="2" presStyleCnt="3"/>
      <dgm:spPr>
        <a:solidFill>
          <a:schemeClr val="accent6">
            <a:lumMod val="60000"/>
            <a:lumOff val="40000"/>
          </a:schemeClr>
        </a:solidFill>
      </dgm:spPr>
    </dgm:pt>
  </dgm:ptLst>
  <dgm:cxnLst>
    <dgm:cxn modelId="{BB506C04-0667-2447-A004-76804C71092B}" srcId="{910D814E-8F57-C444-BD97-B137AC88A304}" destId="{13F985DA-E971-304D-A257-DBBCA8C5FF52}" srcOrd="0" destOrd="0" parTransId="{91C88B27-E8A5-9D44-80AF-7E77A5C58274}" sibTransId="{26BE5B70-77AB-F644-B02D-32AD2375A245}"/>
    <dgm:cxn modelId="{6381D611-0F9D-2144-A3AF-1AEA67C0831E}" type="presOf" srcId="{26BE5B70-77AB-F644-B02D-32AD2375A245}" destId="{C520D7F3-CA4F-224C-B580-E3D569EFFE30}" srcOrd="0" destOrd="0" presId="urn:microsoft.com/office/officeart/2008/layout/VerticalCurvedList"/>
    <dgm:cxn modelId="{D1AE6621-0AE5-B447-900E-E248AAB192DE}" srcId="{910D814E-8F57-C444-BD97-B137AC88A304}" destId="{A9F9FC02-0F6C-7943-BB59-D91C6415A24A}" srcOrd="2" destOrd="0" parTransId="{767D334D-86B6-4D4F-A523-B569FD98F934}" sibTransId="{366C5D10-B0C7-E849-BF09-32FCE44FD14C}"/>
    <dgm:cxn modelId="{50ABF937-FDA5-AA40-83CC-45C17D92E296}" type="presOf" srcId="{13F985DA-E971-304D-A257-DBBCA8C5FF52}" destId="{4F6F0B70-6BB8-BA41-9F66-13EF01DFC98F}" srcOrd="0" destOrd="0" presId="urn:microsoft.com/office/officeart/2008/layout/VerticalCurvedList"/>
    <dgm:cxn modelId="{88225D3B-8D7F-9247-A72F-39ACE6B60C07}" type="presOf" srcId="{28AA0432-D332-DA44-9572-646C57442307}" destId="{EA6E3BC7-AAFB-D94B-9068-DFA9D51EDFEF}" srcOrd="0" destOrd="0" presId="urn:microsoft.com/office/officeart/2008/layout/VerticalCurvedList"/>
    <dgm:cxn modelId="{2FDDE85C-2203-BC41-A9CF-26F3A3D77D9C}" type="presOf" srcId="{910D814E-8F57-C444-BD97-B137AC88A304}" destId="{A1242E51-F1A3-7F4D-8FB8-0ED265637D4D}" srcOrd="0" destOrd="0" presId="urn:microsoft.com/office/officeart/2008/layout/VerticalCurvedList"/>
    <dgm:cxn modelId="{86637472-EA6B-3E49-A5CE-570CBE80BAEE}" type="presOf" srcId="{A9F9FC02-0F6C-7943-BB59-D91C6415A24A}" destId="{22D7C59F-165F-D445-A727-F4BE106C8487}" srcOrd="0" destOrd="0" presId="urn:microsoft.com/office/officeart/2008/layout/VerticalCurvedList"/>
    <dgm:cxn modelId="{0A55D388-E9FA-1844-86A2-6FC4334B4F15}" srcId="{910D814E-8F57-C444-BD97-B137AC88A304}" destId="{28AA0432-D332-DA44-9572-646C57442307}" srcOrd="1" destOrd="0" parTransId="{81CDD7AD-7830-B84C-BA6C-2E40CA14E1A2}" sibTransId="{9CCABE50-BE6F-9641-87B9-2868F4E8044A}"/>
    <dgm:cxn modelId="{E1AEFCFE-2C93-EC4B-B0F8-948459301C0B}" type="presParOf" srcId="{A1242E51-F1A3-7F4D-8FB8-0ED265637D4D}" destId="{4F3C9538-3A9A-504D-926D-77B2556B2436}" srcOrd="0" destOrd="0" presId="urn:microsoft.com/office/officeart/2008/layout/VerticalCurvedList"/>
    <dgm:cxn modelId="{579749C7-8967-824C-8B5A-CA247ECCCF36}" type="presParOf" srcId="{4F3C9538-3A9A-504D-926D-77B2556B2436}" destId="{8F071E74-ABD5-3746-BF7D-8A2460D85EFE}" srcOrd="0" destOrd="0" presId="urn:microsoft.com/office/officeart/2008/layout/VerticalCurvedList"/>
    <dgm:cxn modelId="{24F4CFB9-8D96-DD4C-B1F8-E0FAE8E0F1E9}" type="presParOf" srcId="{8F071E74-ABD5-3746-BF7D-8A2460D85EFE}" destId="{B38BDA64-2DBE-5540-BF3B-772CF463F11D}" srcOrd="0" destOrd="0" presId="urn:microsoft.com/office/officeart/2008/layout/VerticalCurvedList"/>
    <dgm:cxn modelId="{BBAF43FA-0159-B947-AC9B-FB7D1E184F60}" type="presParOf" srcId="{8F071E74-ABD5-3746-BF7D-8A2460D85EFE}" destId="{C520D7F3-CA4F-224C-B580-E3D569EFFE30}" srcOrd="1" destOrd="0" presId="urn:microsoft.com/office/officeart/2008/layout/VerticalCurvedList"/>
    <dgm:cxn modelId="{727EEA28-BBD0-B845-A3AC-AB710C98E085}" type="presParOf" srcId="{8F071E74-ABD5-3746-BF7D-8A2460D85EFE}" destId="{8ACF5AFE-C56A-6848-B8AF-9393345AC575}" srcOrd="2" destOrd="0" presId="urn:microsoft.com/office/officeart/2008/layout/VerticalCurvedList"/>
    <dgm:cxn modelId="{1881D67B-6B37-BA4F-97AD-50D6FE3CC08F}" type="presParOf" srcId="{8F071E74-ABD5-3746-BF7D-8A2460D85EFE}" destId="{457122E8-6368-BE4E-96E1-D298EEFC5E1D}" srcOrd="3" destOrd="0" presId="urn:microsoft.com/office/officeart/2008/layout/VerticalCurvedList"/>
    <dgm:cxn modelId="{C478B353-28D7-9646-8A14-7A8A0E1E9171}" type="presParOf" srcId="{4F3C9538-3A9A-504D-926D-77B2556B2436}" destId="{4F6F0B70-6BB8-BA41-9F66-13EF01DFC98F}" srcOrd="1" destOrd="0" presId="urn:microsoft.com/office/officeart/2008/layout/VerticalCurvedList"/>
    <dgm:cxn modelId="{7F0FC5D8-57A4-0746-A4DE-DD69FA293F26}" type="presParOf" srcId="{4F3C9538-3A9A-504D-926D-77B2556B2436}" destId="{6B9B9660-AEAA-1947-ACF4-CE35A854EAFB}" srcOrd="2" destOrd="0" presId="urn:microsoft.com/office/officeart/2008/layout/VerticalCurvedList"/>
    <dgm:cxn modelId="{F6B3FC94-561B-CB40-80B7-B271E5D557BE}" type="presParOf" srcId="{6B9B9660-AEAA-1947-ACF4-CE35A854EAFB}" destId="{278671A2-DC43-4B41-B8DE-D968AABC5DC0}" srcOrd="0" destOrd="0" presId="urn:microsoft.com/office/officeart/2008/layout/VerticalCurvedList"/>
    <dgm:cxn modelId="{2420DEB3-F4B8-AA4C-A829-DA5FD236C030}" type="presParOf" srcId="{4F3C9538-3A9A-504D-926D-77B2556B2436}" destId="{EA6E3BC7-AAFB-D94B-9068-DFA9D51EDFEF}" srcOrd="3" destOrd="0" presId="urn:microsoft.com/office/officeart/2008/layout/VerticalCurvedList"/>
    <dgm:cxn modelId="{7C6397FD-AC57-3E4D-8608-2CBFDEEAE542}" type="presParOf" srcId="{4F3C9538-3A9A-504D-926D-77B2556B2436}" destId="{86F73984-AE4C-2B45-9813-E20777EFAC37}" srcOrd="4" destOrd="0" presId="urn:microsoft.com/office/officeart/2008/layout/VerticalCurvedList"/>
    <dgm:cxn modelId="{C884133A-B36F-B148-8686-8DCDBC175635}" type="presParOf" srcId="{86F73984-AE4C-2B45-9813-E20777EFAC37}" destId="{D0451164-4BB9-2E46-B2A4-9EFE8A524473}" srcOrd="0" destOrd="0" presId="urn:microsoft.com/office/officeart/2008/layout/VerticalCurvedList"/>
    <dgm:cxn modelId="{61EBF225-97B6-9F4C-A91E-37C126929ADA}" type="presParOf" srcId="{4F3C9538-3A9A-504D-926D-77B2556B2436}" destId="{22D7C59F-165F-D445-A727-F4BE106C8487}" srcOrd="5" destOrd="0" presId="urn:microsoft.com/office/officeart/2008/layout/VerticalCurvedList"/>
    <dgm:cxn modelId="{5BC37680-A90E-4647-BD78-8A173BF31D78}" type="presParOf" srcId="{4F3C9538-3A9A-504D-926D-77B2556B2436}" destId="{F189E5D5-1A74-1347-B8DD-D8B866BA97D3}" srcOrd="6" destOrd="0" presId="urn:microsoft.com/office/officeart/2008/layout/VerticalCurvedList"/>
    <dgm:cxn modelId="{3D5CFD07-9229-2244-811A-9B6E9B52E233}" type="presParOf" srcId="{F189E5D5-1A74-1347-B8DD-D8B866BA97D3}" destId="{801DF1B0-CCF2-4045-9186-ECC5E95D186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0D7F3-CA4F-224C-B580-E3D569EFFE30}">
      <dsp:nvSpPr>
        <dsp:cNvPr id="0" name=""/>
        <dsp:cNvSpPr/>
      </dsp:nvSpPr>
      <dsp:spPr>
        <a:xfrm>
          <a:off x="-5041300" y="-772358"/>
          <a:ext cx="6003777" cy="6003777"/>
        </a:xfrm>
        <a:prstGeom prst="blockArc">
          <a:avLst>
            <a:gd name="adj1" fmla="val 18900000"/>
            <a:gd name="adj2" fmla="val 2700000"/>
            <a:gd name="adj3" fmla="val 360"/>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B23687F-F2AE-7145-A031-BF9CBEC8A0ED}">
      <dsp:nvSpPr>
        <dsp:cNvPr id="0" name=""/>
        <dsp:cNvSpPr/>
      </dsp:nvSpPr>
      <dsp:spPr>
        <a:xfrm>
          <a:off x="619026" y="445906"/>
          <a:ext cx="9835147" cy="89181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Arial Rounded MT Bold" panose="020F0704030504030204" pitchFamily="34" charset="77"/>
            </a:rPr>
            <a:t>Only IPSG and ASC chapters were considered</a:t>
          </a:r>
          <a:endParaRPr lang="en-GB" sz="1800" kern="1200" dirty="0">
            <a:solidFill>
              <a:schemeClr val="tx1"/>
            </a:solidFill>
            <a:latin typeface="Arial Rounded MT Bold" panose="020F0704030504030204" pitchFamily="34" charset="77"/>
          </a:endParaRPr>
        </a:p>
      </dsp:txBody>
      <dsp:txXfrm>
        <a:off x="619026" y="445906"/>
        <a:ext cx="9835147" cy="891812"/>
      </dsp:txXfrm>
    </dsp:sp>
    <dsp:sp modelId="{D0451164-4BB9-2E46-B2A4-9EFE8A524473}">
      <dsp:nvSpPr>
        <dsp:cNvPr id="0" name=""/>
        <dsp:cNvSpPr/>
      </dsp:nvSpPr>
      <dsp:spPr>
        <a:xfrm>
          <a:off x="61643" y="334429"/>
          <a:ext cx="1114765" cy="1114765"/>
        </a:xfrm>
        <a:prstGeom prst="ellipse">
          <a:avLst/>
        </a:prstGeom>
        <a:solidFill>
          <a:schemeClr val="accent5">
            <a:lumMod val="60000"/>
            <a:lumOff val="4000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BBD4B35-250B-694C-A636-E1FBB4C15AC8}">
      <dsp:nvSpPr>
        <dsp:cNvPr id="0" name=""/>
        <dsp:cNvSpPr/>
      </dsp:nvSpPr>
      <dsp:spPr>
        <a:xfrm>
          <a:off x="943200" y="1783624"/>
          <a:ext cx="9510973" cy="891812"/>
        </a:xfrm>
        <a:prstGeom prst="rect">
          <a:avLst/>
        </a:prstGeom>
        <a:gradFill rotWithShape="0">
          <a:gsLst>
            <a:gs pos="0">
              <a:schemeClr val="accent5">
                <a:hueOff val="-6972787"/>
                <a:satOff val="6306"/>
                <a:lumOff val="-12156"/>
                <a:alphaOff val="0"/>
                <a:satMod val="103000"/>
                <a:lumMod val="102000"/>
                <a:tint val="94000"/>
              </a:schemeClr>
            </a:gs>
            <a:gs pos="50000">
              <a:schemeClr val="accent5">
                <a:hueOff val="-6972787"/>
                <a:satOff val="6306"/>
                <a:lumOff val="-12156"/>
                <a:alphaOff val="0"/>
                <a:satMod val="110000"/>
                <a:lumMod val="100000"/>
                <a:shade val="100000"/>
              </a:schemeClr>
            </a:gs>
            <a:gs pos="100000">
              <a:schemeClr val="accent5">
                <a:hueOff val="-6972787"/>
                <a:satOff val="6306"/>
                <a:lumOff val="-1215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Arial Rounded MT Bold" panose="020F0704030504030204" pitchFamily="34" charset="77"/>
            </a:rPr>
            <a:t>Renewal of JCI accreditation in Dec 2022</a:t>
          </a:r>
          <a:endParaRPr lang="en-GB" sz="1800" kern="1200" dirty="0">
            <a:solidFill>
              <a:schemeClr val="tx1"/>
            </a:solidFill>
            <a:latin typeface="Arial Rounded MT Bold" panose="020F0704030504030204" pitchFamily="34" charset="77"/>
          </a:endParaRPr>
        </a:p>
      </dsp:txBody>
      <dsp:txXfrm>
        <a:off x="943200" y="1783624"/>
        <a:ext cx="9510973" cy="891812"/>
      </dsp:txXfrm>
    </dsp:sp>
    <dsp:sp modelId="{801DF1B0-CCF2-4045-9186-ECC5E95D1864}">
      <dsp:nvSpPr>
        <dsp:cNvPr id="0" name=""/>
        <dsp:cNvSpPr/>
      </dsp:nvSpPr>
      <dsp:spPr>
        <a:xfrm>
          <a:off x="385817" y="1672147"/>
          <a:ext cx="1114765" cy="1114765"/>
        </a:xfrm>
        <a:prstGeom prst="ellipse">
          <a:avLst/>
        </a:prstGeom>
        <a:solidFill>
          <a:srgbClr val="92D050"/>
        </a:solidFill>
        <a:ln w="6350" cap="flat" cmpd="sng" algn="ctr">
          <a:solidFill>
            <a:schemeClr val="accent5">
              <a:hueOff val="-6972787"/>
              <a:satOff val="6306"/>
              <a:lumOff val="-12156"/>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6732FC2D-8551-3B48-801D-38752F2F6C71}">
      <dsp:nvSpPr>
        <dsp:cNvPr id="0" name=""/>
        <dsp:cNvSpPr/>
      </dsp:nvSpPr>
      <dsp:spPr>
        <a:xfrm>
          <a:off x="619026" y="3121342"/>
          <a:ext cx="9835147" cy="891812"/>
        </a:xfrm>
        <a:prstGeom prst="rect">
          <a:avLst/>
        </a:prstGeom>
        <a:gradFill rotWithShape="0">
          <a:gsLst>
            <a:gs pos="0">
              <a:schemeClr val="accent5">
                <a:hueOff val="-13945574"/>
                <a:satOff val="12612"/>
                <a:lumOff val="-24312"/>
                <a:alphaOff val="0"/>
                <a:satMod val="103000"/>
                <a:lumMod val="102000"/>
                <a:tint val="94000"/>
              </a:schemeClr>
            </a:gs>
            <a:gs pos="50000">
              <a:schemeClr val="accent5">
                <a:hueOff val="-13945574"/>
                <a:satOff val="12612"/>
                <a:lumOff val="-24312"/>
                <a:alphaOff val="0"/>
                <a:satMod val="110000"/>
                <a:lumMod val="100000"/>
                <a:shade val="100000"/>
              </a:schemeClr>
            </a:gs>
            <a:gs pos="100000">
              <a:schemeClr val="accent5">
                <a:hueOff val="-13945574"/>
                <a:satOff val="12612"/>
                <a:lumOff val="-2431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Arial Rounded MT Bold" panose="020F0704030504030204" pitchFamily="34" charset="77"/>
            </a:rPr>
            <a:t>Average waiting time estimation not done separately for morning and afternoon</a:t>
          </a:r>
          <a:endParaRPr lang="en-GB" sz="1800" kern="1200" dirty="0">
            <a:solidFill>
              <a:schemeClr val="tx1"/>
            </a:solidFill>
            <a:latin typeface="Arial Rounded MT Bold" panose="020F0704030504030204" pitchFamily="34" charset="77"/>
          </a:endParaRPr>
        </a:p>
      </dsp:txBody>
      <dsp:txXfrm>
        <a:off x="619026" y="3121342"/>
        <a:ext cx="9835147" cy="891812"/>
      </dsp:txXfrm>
    </dsp:sp>
    <dsp:sp modelId="{C5DA5012-4E14-0C44-8991-0BF6D225BF5D}">
      <dsp:nvSpPr>
        <dsp:cNvPr id="0" name=""/>
        <dsp:cNvSpPr/>
      </dsp:nvSpPr>
      <dsp:spPr>
        <a:xfrm>
          <a:off x="61643" y="3009866"/>
          <a:ext cx="1114765" cy="1114765"/>
        </a:xfrm>
        <a:prstGeom prst="ellipse">
          <a:avLst/>
        </a:prstGeom>
        <a:solidFill>
          <a:schemeClr val="accent6">
            <a:lumMod val="60000"/>
            <a:lumOff val="40000"/>
          </a:schemeClr>
        </a:solidFill>
        <a:ln w="6350" cap="flat" cmpd="sng" algn="ctr">
          <a:solidFill>
            <a:schemeClr val="accent5">
              <a:hueOff val="-13945574"/>
              <a:satOff val="12612"/>
              <a:lumOff val="-2431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0D7F3-CA4F-224C-B580-E3D569EFFE30}">
      <dsp:nvSpPr>
        <dsp:cNvPr id="0" name=""/>
        <dsp:cNvSpPr/>
      </dsp:nvSpPr>
      <dsp:spPr>
        <a:xfrm>
          <a:off x="-5041300" y="-772358"/>
          <a:ext cx="6003777" cy="6003777"/>
        </a:xfrm>
        <a:prstGeom prst="blockArc">
          <a:avLst>
            <a:gd name="adj1" fmla="val 18900000"/>
            <a:gd name="adj2" fmla="val 2700000"/>
            <a:gd name="adj3" fmla="val 360"/>
          </a:avLst>
        </a:pr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F6F0B70-6BB8-BA41-9F66-13EF01DFC98F}">
      <dsp:nvSpPr>
        <dsp:cNvPr id="0" name=""/>
        <dsp:cNvSpPr/>
      </dsp:nvSpPr>
      <dsp:spPr>
        <a:xfrm>
          <a:off x="619026" y="445906"/>
          <a:ext cx="9835147" cy="89181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IN" sz="1800" kern="1200" dirty="0">
              <a:solidFill>
                <a:schemeClr val="tx1"/>
              </a:solidFill>
              <a:latin typeface="Arial Rounded MT Bold" panose="020F0704030504030204" pitchFamily="34" charset="77"/>
            </a:rPr>
            <a:t>ME of JCI standards as applicable to the Endoscopy department, need to be evaluated next year after the JCI accreditation is complete</a:t>
          </a:r>
          <a:endParaRPr lang="en-GB" sz="1800" kern="1200" dirty="0">
            <a:solidFill>
              <a:schemeClr val="tx1"/>
            </a:solidFill>
            <a:latin typeface="Arial Rounded MT Bold" panose="020F0704030504030204" pitchFamily="34" charset="77"/>
          </a:endParaRPr>
        </a:p>
      </dsp:txBody>
      <dsp:txXfrm>
        <a:off x="619026" y="445906"/>
        <a:ext cx="9835147" cy="891812"/>
      </dsp:txXfrm>
    </dsp:sp>
    <dsp:sp modelId="{278671A2-DC43-4B41-B8DE-D968AABC5DC0}">
      <dsp:nvSpPr>
        <dsp:cNvPr id="0" name=""/>
        <dsp:cNvSpPr/>
      </dsp:nvSpPr>
      <dsp:spPr>
        <a:xfrm>
          <a:off x="61643" y="334429"/>
          <a:ext cx="1114765" cy="1114765"/>
        </a:xfrm>
        <a:prstGeom prst="ellipse">
          <a:avLst/>
        </a:prstGeom>
        <a:solidFill>
          <a:schemeClr val="accent5">
            <a:lumMod val="60000"/>
            <a:lumOff val="4000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A6E3BC7-AAFB-D94B-9068-DFA9D51EDFEF}">
      <dsp:nvSpPr>
        <dsp:cNvPr id="0" name=""/>
        <dsp:cNvSpPr/>
      </dsp:nvSpPr>
      <dsp:spPr>
        <a:xfrm>
          <a:off x="943200" y="1783624"/>
          <a:ext cx="9510973" cy="891812"/>
        </a:xfrm>
        <a:prstGeom prst="rect">
          <a:avLst/>
        </a:prstGeom>
        <a:gradFill rotWithShape="0">
          <a:gsLst>
            <a:gs pos="0">
              <a:schemeClr val="accent5">
                <a:hueOff val="-6972787"/>
                <a:satOff val="6306"/>
                <a:lumOff val="-12156"/>
                <a:alphaOff val="0"/>
                <a:satMod val="103000"/>
                <a:lumMod val="102000"/>
                <a:tint val="94000"/>
              </a:schemeClr>
            </a:gs>
            <a:gs pos="50000">
              <a:schemeClr val="accent5">
                <a:hueOff val="-6972787"/>
                <a:satOff val="6306"/>
                <a:lumOff val="-12156"/>
                <a:alphaOff val="0"/>
                <a:satMod val="110000"/>
                <a:lumMod val="100000"/>
                <a:shade val="100000"/>
              </a:schemeClr>
            </a:gs>
            <a:gs pos="100000">
              <a:schemeClr val="accent5">
                <a:hueOff val="-6972787"/>
                <a:satOff val="6306"/>
                <a:lumOff val="-1215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IN" sz="1800" kern="1200" dirty="0">
              <a:solidFill>
                <a:schemeClr val="tx1"/>
              </a:solidFill>
              <a:latin typeface="Arial Rounded MT Bold" panose="020F0704030504030204" pitchFamily="34" charset="77"/>
            </a:rPr>
            <a:t>A Gastroenterologist be detailed as per the time schedule and mandated to brief the patients in the waiting area</a:t>
          </a:r>
          <a:endParaRPr lang="en-GB" sz="1800" kern="1200" dirty="0">
            <a:solidFill>
              <a:schemeClr val="tx1"/>
            </a:solidFill>
            <a:latin typeface="Arial Rounded MT Bold" panose="020F0704030504030204" pitchFamily="34" charset="77"/>
          </a:endParaRPr>
        </a:p>
      </dsp:txBody>
      <dsp:txXfrm>
        <a:off x="943200" y="1783624"/>
        <a:ext cx="9510973" cy="891812"/>
      </dsp:txXfrm>
    </dsp:sp>
    <dsp:sp modelId="{D0451164-4BB9-2E46-B2A4-9EFE8A524473}">
      <dsp:nvSpPr>
        <dsp:cNvPr id="0" name=""/>
        <dsp:cNvSpPr/>
      </dsp:nvSpPr>
      <dsp:spPr>
        <a:xfrm>
          <a:off x="385817" y="1672147"/>
          <a:ext cx="1114765" cy="1114765"/>
        </a:xfrm>
        <a:prstGeom prst="ellipse">
          <a:avLst/>
        </a:prstGeom>
        <a:solidFill>
          <a:schemeClr val="accent4">
            <a:lumMod val="60000"/>
            <a:lumOff val="40000"/>
          </a:schemeClr>
        </a:solidFill>
        <a:ln w="6350" cap="flat" cmpd="sng" algn="ctr">
          <a:solidFill>
            <a:schemeClr val="accent5">
              <a:hueOff val="-6972787"/>
              <a:satOff val="6306"/>
              <a:lumOff val="-12156"/>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22D7C59F-165F-D445-A727-F4BE106C8487}">
      <dsp:nvSpPr>
        <dsp:cNvPr id="0" name=""/>
        <dsp:cNvSpPr/>
      </dsp:nvSpPr>
      <dsp:spPr>
        <a:xfrm>
          <a:off x="619026" y="3121342"/>
          <a:ext cx="9835147" cy="891812"/>
        </a:xfrm>
        <a:prstGeom prst="rect">
          <a:avLst/>
        </a:prstGeom>
        <a:gradFill rotWithShape="0">
          <a:gsLst>
            <a:gs pos="0">
              <a:schemeClr val="accent5">
                <a:hueOff val="-13945574"/>
                <a:satOff val="12612"/>
                <a:lumOff val="-24312"/>
                <a:alphaOff val="0"/>
                <a:satMod val="103000"/>
                <a:lumMod val="102000"/>
                <a:tint val="94000"/>
              </a:schemeClr>
            </a:gs>
            <a:gs pos="50000">
              <a:schemeClr val="accent5">
                <a:hueOff val="-13945574"/>
                <a:satOff val="12612"/>
                <a:lumOff val="-24312"/>
                <a:alphaOff val="0"/>
                <a:satMod val="110000"/>
                <a:lumMod val="100000"/>
                <a:shade val="100000"/>
              </a:schemeClr>
            </a:gs>
            <a:gs pos="100000">
              <a:schemeClr val="accent5">
                <a:hueOff val="-13945574"/>
                <a:satOff val="12612"/>
                <a:lumOff val="-2431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07876"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Arial Rounded MT Bold" panose="020F0704030504030204" pitchFamily="34" charset="77"/>
            </a:rPr>
            <a:t>Develop a time schedule for all the major procedures, by forming time slots for various procedures and earmarking rooms for a set of procedures</a:t>
          </a:r>
          <a:endParaRPr lang="en-GB" sz="1800" kern="1200" dirty="0">
            <a:solidFill>
              <a:schemeClr val="tx1"/>
            </a:solidFill>
            <a:latin typeface="Arial Rounded MT Bold" panose="020F0704030504030204" pitchFamily="34" charset="77"/>
          </a:endParaRPr>
        </a:p>
      </dsp:txBody>
      <dsp:txXfrm>
        <a:off x="619026" y="3121342"/>
        <a:ext cx="9835147" cy="891812"/>
      </dsp:txXfrm>
    </dsp:sp>
    <dsp:sp modelId="{801DF1B0-CCF2-4045-9186-ECC5E95D1864}">
      <dsp:nvSpPr>
        <dsp:cNvPr id="0" name=""/>
        <dsp:cNvSpPr/>
      </dsp:nvSpPr>
      <dsp:spPr>
        <a:xfrm>
          <a:off x="61643" y="3009866"/>
          <a:ext cx="1114765" cy="1114765"/>
        </a:xfrm>
        <a:prstGeom prst="ellipse">
          <a:avLst/>
        </a:prstGeom>
        <a:solidFill>
          <a:schemeClr val="accent6">
            <a:lumMod val="60000"/>
            <a:lumOff val="40000"/>
          </a:schemeClr>
        </a:solidFill>
        <a:ln w="6350" cap="flat" cmpd="sng" algn="ctr">
          <a:solidFill>
            <a:schemeClr val="accent5">
              <a:hueOff val="-13945574"/>
              <a:satOff val="12612"/>
              <a:lumOff val="-24312"/>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6/22/22</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067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176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52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6/22/22</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89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91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314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775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7058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26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518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6/22/22</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99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6/22/22</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86105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g"/><Relationship Id="rId7" Type="http://schemas.openxmlformats.org/officeDocument/2006/relationships/diagramColors" Target="../diagrams/colors1.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jpe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8.JPG"/><Relationship Id="rId7"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21.jpg"/><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D7EC86-7CB9-431D-8AC3-8AAF0440B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D4B9777F-B610-419B-9193-80306388F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Rectangle">
            <a:extLst>
              <a:ext uri="{FF2B5EF4-FFF2-40B4-BE49-F238E27FC236}">
                <a16:creationId xmlns:a16="http://schemas.microsoft.com/office/drawing/2014/main" id="{95106A28-883A-4993-BF9E-C403B81A8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4269" y="4274457"/>
            <a:ext cx="825256" cy="82525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a:extLst>
              <a:ext uri="{FF2B5EF4-FFF2-40B4-BE49-F238E27FC236}">
                <a16:creationId xmlns:a16="http://schemas.microsoft.com/office/drawing/2014/main" id="{F5AE4E4F-9F4C-43ED-8299-9BD63B74E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742" y="5649686"/>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6" name="Picture 15" descr="Max Super Speciality Hospital, Saket, New Delhi - Doctor List, Address,  Appointment | Vaidam.com">
            <a:extLst>
              <a:ext uri="{FF2B5EF4-FFF2-40B4-BE49-F238E27FC236}">
                <a16:creationId xmlns:a16="http://schemas.microsoft.com/office/drawing/2014/main" id="{92C050BA-2E3C-190D-7001-89CCFB3235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 y="19069"/>
            <a:ext cx="12177486" cy="6826834"/>
          </a:xfrm>
          <a:prstGeom prst="rect">
            <a:avLst/>
          </a:prstGeom>
          <a:noFill/>
          <a:ln>
            <a:noFill/>
          </a:ln>
        </p:spPr>
      </p:pic>
      <p:sp>
        <p:nvSpPr>
          <p:cNvPr id="8" name="TextBox 7">
            <a:extLst>
              <a:ext uri="{FF2B5EF4-FFF2-40B4-BE49-F238E27FC236}">
                <a16:creationId xmlns:a16="http://schemas.microsoft.com/office/drawing/2014/main" id="{FACADD61-7CD0-6ED2-DA9F-21FDF8545C53}"/>
              </a:ext>
            </a:extLst>
          </p:cNvPr>
          <p:cNvSpPr txBox="1"/>
          <p:nvPr/>
        </p:nvSpPr>
        <p:spPr>
          <a:xfrm>
            <a:off x="3897664" y="4683530"/>
            <a:ext cx="4360874" cy="17009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a:lnSpc>
                <a:spcPct val="150000"/>
              </a:lnSpc>
            </a:pPr>
            <a:r>
              <a:rPr lang="en-IN"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Under the Guidance of </a:t>
            </a:r>
          </a:p>
          <a:p>
            <a:pPr algn="ctr">
              <a:lnSpc>
                <a:spcPct val="150000"/>
              </a:lnSpc>
            </a:pPr>
            <a:r>
              <a:rPr lang="en-IN" b="1" i="1"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Dr Nitish Dogra</a:t>
            </a:r>
          </a:p>
          <a:p>
            <a:pPr algn="ctr">
              <a:lnSpc>
                <a:spcPct val="150000"/>
              </a:lnSpc>
            </a:pPr>
            <a:r>
              <a:rPr lang="en-GB"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MD, MPH (Johns Hopkins University), </a:t>
            </a:r>
          </a:p>
          <a:p>
            <a:pPr algn="ctr">
              <a:lnSpc>
                <a:spcPct val="150000"/>
              </a:lnSpc>
            </a:pPr>
            <a:r>
              <a:rPr lang="en-GB"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Associate Professor, IIHMR, Delhi</a:t>
            </a:r>
            <a:r>
              <a:rPr lang="en-IN"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 </a:t>
            </a:r>
            <a:endPar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endParaRPr>
          </a:p>
        </p:txBody>
      </p:sp>
      <p:sp>
        <p:nvSpPr>
          <p:cNvPr id="6" name="Subtitle 5">
            <a:extLst>
              <a:ext uri="{FF2B5EF4-FFF2-40B4-BE49-F238E27FC236}">
                <a16:creationId xmlns:a16="http://schemas.microsoft.com/office/drawing/2014/main" id="{EA0676B0-D29C-5D08-4DE7-2A658C98B966}"/>
              </a:ext>
            </a:extLst>
          </p:cNvPr>
          <p:cNvSpPr>
            <a:spLocks noGrp="1"/>
          </p:cNvSpPr>
          <p:nvPr>
            <p:ph type="subTitle" idx="1"/>
          </p:nvPr>
        </p:nvSpPr>
        <p:spPr>
          <a:xfrm>
            <a:off x="1509486" y="2687638"/>
            <a:ext cx="9144000" cy="1655762"/>
          </a:xfr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anchor="ctr"/>
          <a:lstStyle/>
          <a:p>
            <a:r>
              <a:rPr lang="en-IN" b="1"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Centre for Gastroenterology, Hepatology &amp;  Endoscopy </a:t>
            </a:r>
            <a:endParaRPr lang="en-IN" dirty="0">
              <a:solidFill>
                <a:schemeClr val="tx1"/>
              </a:solidFill>
              <a:effectLst>
                <a:outerShdw blurRad="50800" dist="38100" dir="5400000" algn="t" rotWithShape="0">
                  <a:prstClr val="black">
                    <a:alpha val="40000"/>
                  </a:prstClr>
                </a:outerShdw>
              </a:effectLst>
              <a:latin typeface="Arial Rounded MT Bold" panose="020F0704030504030204" pitchFamily="34" charset="77"/>
            </a:endParaRPr>
          </a:p>
          <a:p>
            <a:r>
              <a:rPr lang="en-IN" b="1"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Institute of Liver &amp; Gastrointestinal Sciences </a:t>
            </a:r>
            <a:endParaRPr lang="en-IN" dirty="0">
              <a:solidFill>
                <a:schemeClr val="tx1"/>
              </a:solidFill>
              <a:effectLst>
                <a:outerShdw blurRad="50800" dist="38100" dir="5400000" algn="t" rotWithShape="0">
                  <a:prstClr val="black">
                    <a:alpha val="40000"/>
                  </a:prstClr>
                </a:outerShdw>
              </a:effectLst>
              <a:latin typeface="Arial Rounded MT Bold" panose="020F0704030504030204" pitchFamily="34" charset="77"/>
            </a:endParaRPr>
          </a:p>
          <a:p>
            <a:r>
              <a:rPr lang="en-US" b="1"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Max Super Specialty Hospital, Saket, New Delhi</a:t>
            </a:r>
            <a:endParaRPr lang="en-IN" dirty="0">
              <a:solidFill>
                <a:schemeClr val="bg1"/>
              </a:solidFill>
              <a:effectLst>
                <a:outerShdw blurRad="50800" dist="38100" dir="5400000" algn="t" rotWithShape="0">
                  <a:prstClr val="black">
                    <a:alpha val="40000"/>
                  </a:prstClr>
                </a:outerShdw>
              </a:effectLst>
              <a:latin typeface="Arial Rounded MT Bold" panose="020F0704030504030204" pitchFamily="34" charset="77"/>
            </a:endParaRPr>
          </a:p>
        </p:txBody>
      </p:sp>
      <p:sp>
        <p:nvSpPr>
          <p:cNvPr id="4" name="Rectangle 3">
            <a:extLst>
              <a:ext uri="{FF2B5EF4-FFF2-40B4-BE49-F238E27FC236}">
                <a16:creationId xmlns:a16="http://schemas.microsoft.com/office/drawing/2014/main" id="{62F69670-EDEB-4EF7-8E1D-0A20933870E1}"/>
              </a:ext>
            </a:extLst>
          </p:cNvPr>
          <p:cNvSpPr/>
          <p:nvPr/>
        </p:nvSpPr>
        <p:spPr>
          <a:xfrm>
            <a:off x="1132104" y="1651246"/>
            <a:ext cx="9884228" cy="830997"/>
          </a:xfrm>
          <a:prstGeom prst="rect">
            <a:avLst/>
          </a:prstGeom>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wrap="square" lIns="91440" tIns="45720" rIns="91440" bIns="45720" anchor="ctr">
            <a:spAutoFit/>
          </a:bodyPr>
          <a:lstStyle/>
          <a:p>
            <a:pPr algn="ctr"/>
            <a:r>
              <a:rPr lang="en-US" sz="2400" dirty="0">
                <a:effectLst>
                  <a:outerShdw blurRad="50800" dist="38100" dir="5400000" algn="t" rotWithShape="0">
                    <a:prstClr val="black">
                      <a:alpha val="40000"/>
                    </a:prstClr>
                  </a:outerShdw>
                </a:effectLst>
                <a:latin typeface="Arial Rounded MT Bold" panose="020F0704030504030204" pitchFamily="34" charset="77"/>
              </a:rPr>
              <a:t>An Assessment of Operational Efficiency of GI Endoscopy Services </a:t>
            </a:r>
            <a:endParaRPr lang="en-IN" sz="2400" dirty="0">
              <a:effectLst>
                <a:outerShdw blurRad="50800" dist="38100" dir="5400000" algn="t" rotWithShape="0">
                  <a:prstClr val="black">
                    <a:alpha val="40000"/>
                  </a:prstClr>
                </a:outerShdw>
              </a:effectLst>
              <a:latin typeface="Arial Rounded MT Bold" panose="020F0704030504030204" pitchFamily="34" charset="77"/>
            </a:endParaRPr>
          </a:p>
        </p:txBody>
      </p:sp>
      <p:pic>
        <p:nvPicPr>
          <p:cNvPr id="5" name="Picture 5" descr="Text&#10;&#10;Description automatically generated">
            <a:extLst>
              <a:ext uri="{FF2B5EF4-FFF2-40B4-BE49-F238E27FC236}">
                <a16:creationId xmlns:a16="http://schemas.microsoft.com/office/drawing/2014/main" id="{1BD9B409-0974-4077-BE9F-935C54D96236}"/>
              </a:ext>
            </a:extLst>
          </p:cNvPr>
          <p:cNvPicPr>
            <a:picLocks noChangeAspect="1"/>
          </p:cNvPicPr>
          <p:nvPr/>
        </p:nvPicPr>
        <p:blipFill>
          <a:blip r:embed="rId3">
            <a:duotone>
              <a:schemeClr val="bg2">
                <a:shade val="45000"/>
                <a:satMod val="135000"/>
              </a:schemeClr>
              <a:prstClr val="white"/>
            </a:duotone>
          </a:blip>
          <a:stretch>
            <a:fillRect/>
          </a:stretch>
        </p:blipFill>
        <p:spPr>
          <a:xfrm>
            <a:off x="0" y="6158"/>
            <a:ext cx="2208363" cy="1108854"/>
          </a:xfrm>
          <a:prstGeom prst="rect">
            <a:avLst/>
          </a:prstGeom>
        </p:spPr>
      </p:pic>
      <p:sp>
        <p:nvSpPr>
          <p:cNvPr id="2" name="Rectangle 1">
            <a:extLst>
              <a:ext uri="{FF2B5EF4-FFF2-40B4-BE49-F238E27FC236}">
                <a16:creationId xmlns:a16="http://schemas.microsoft.com/office/drawing/2014/main" id="{63515C78-4EAB-008E-8D44-BC10523A1F20}"/>
              </a:ext>
            </a:extLst>
          </p:cNvPr>
          <p:cNvSpPr/>
          <p:nvPr/>
        </p:nvSpPr>
        <p:spPr>
          <a:xfrm>
            <a:off x="9753599" y="5617025"/>
            <a:ext cx="2133601" cy="914400"/>
          </a:xfrm>
          <a:prstGeom prst="rect">
            <a:avLst/>
          </a:prstGeom>
          <a:ln/>
          <a:effectLst>
            <a:glow rad="228600">
              <a:schemeClr val="accent6">
                <a:satMod val="175000"/>
                <a:alpha val="40000"/>
              </a:schemeClr>
            </a:glow>
            <a:outerShdw blurRad="50800" dist="38100" dir="18900000" algn="bl" rotWithShape="0">
              <a:prstClr val="black">
                <a:alpha val="40000"/>
              </a:prstClr>
            </a:outerShdw>
          </a:effectLst>
          <a:scene3d>
            <a:camera prst="orthographicFront"/>
            <a:lightRig rig="threePt" dir="t"/>
          </a:scene3d>
          <a:sp3d>
            <a:bevelT prst="convex"/>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Presented</a:t>
            </a:r>
          </a:p>
          <a:p>
            <a:pPr algn="ct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By</a:t>
            </a:r>
          </a:p>
          <a:p>
            <a:pPr algn="ct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Col Vikram</a:t>
            </a:r>
          </a:p>
        </p:txBody>
      </p:sp>
    </p:spTree>
    <p:extLst>
      <p:ext uri="{BB962C8B-B14F-4D97-AF65-F5344CB8AC3E}">
        <p14:creationId xmlns:p14="http://schemas.microsoft.com/office/powerpoint/2010/main" val="2754952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ujarat government plans pilot project for tele-ICU services | Cities  News,The Indian Express">
            <a:extLst>
              <a:ext uri="{FF2B5EF4-FFF2-40B4-BE49-F238E27FC236}">
                <a16:creationId xmlns:a16="http://schemas.microsoft.com/office/drawing/2014/main" id="{D763F751-2044-3C9B-684E-9E7EFE92E6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68265"/>
            <a:ext cx="10459452" cy="5083577"/>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1972031"/>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Study Location</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200" y="2509059"/>
            <a:ext cx="9525000" cy="914400"/>
          </a:xfrm>
          <a:prstGeom prst="roundRect">
            <a:avLst/>
          </a:prstGeom>
          <a:ln/>
          <a:effectLst>
            <a:outerShdw blurRad="50800" dist="38100" dir="18900000" algn="b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Centre for Gastroenterology, Hepatology &amp; Endoscopy, Institute of Liver &amp; Gastrointestinal Science, Max Super Specialty Hospital, Saket</a:t>
            </a:r>
          </a:p>
        </p:txBody>
      </p:sp>
      <p:sp>
        <p:nvSpPr>
          <p:cNvPr id="9" name="Rectangle 8">
            <a:extLst>
              <a:ext uri="{FF2B5EF4-FFF2-40B4-BE49-F238E27FC236}">
                <a16:creationId xmlns:a16="http://schemas.microsoft.com/office/drawing/2014/main" id="{F97F7A59-515A-9ACF-B61E-E629589D5C36}"/>
              </a:ext>
            </a:extLst>
          </p:cNvPr>
          <p:cNvSpPr/>
          <p:nvPr/>
        </p:nvSpPr>
        <p:spPr>
          <a:xfrm>
            <a:off x="894348" y="3664472"/>
            <a:ext cx="2993571" cy="522515"/>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Study Period</a:t>
            </a:r>
          </a:p>
        </p:txBody>
      </p:sp>
      <p:sp>
        <p:nvSpPr>
          <p:cNvPr id="10" name="Rounded Rectangle 9">
            <a:extLst>
              <a:ext uri="{FF2B5EF4-FFF2-40B4-BE49-F238E27FC236}">
                <a16:creationId xmlns:a16="http://schemas.microsoft.com/office/drawing/2014/main" id="{F149E499-0CB5-3048-1AEC-F1E8341B134D}"/>
              </a:ext>
            </a:extLst>
          </p:cNvPr>
          <p:cNvSpPr/>
          <p:nvPr/>
        </p:nvSpPr>
        <p:spPr>
          <a:xfrm>
            <a:off x="894348" y="4201500"/>
            <a:ext cx="9525000" cy="9144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15 Apr to 14 May 2022 (30 days) </a:t>
            </a:r>
          </a:p>
        </p:txBody>
      </p:sp>
      <p:sp>
        <p:nvSpPr>
          <p:cNvPr id="11" name="Rectangle 10">
            <a:extLst>
              <a:ext uri="{FF2B5EF4-FFF2-40B4-BE49-F238E27FC236}">
                <a16:creationId xmlns:a16="http://schemas.microsoft.com/office/drawing/2014/main" id="{20FFC3A6-E052-441B-FF7A-6DC4F19A6B0D}"/>
              </a:ext>
            </a:extLst>
          </p:cNvPr>
          <p:cNvSpPr/>
          <p:nvPr/>
        </p:nvSpPr>
        <p:spPr>
          <a:xfrm>
            <a:off x="886326" y="5340868"/>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Study Design</a:t>
            </a:r>
          </a:p>
        </p:txBody>
      </p:sp>
      <p:sp>
        <p:nvSpPr>
          <p:cNvPr id="12" name="Rounded Rectangle 11">
            <a:extLst>
              <a:ext uri="{FF2B5EF4-FFF2-40B4-BE49-F238E27FC236}">
                <a16:creationId xmlns:a16="http://schemas.microsoft.com/office/drawing/2014/main" id="{DC2BA692-016B-81C8-A017-681AF511B263}"/>
              </a:ext>
            </a:extLst>
          </p:cNvPr>
          <p:cNvSpPr/>
          <p:nvPr/>
        </p:nvSpPr>
        <p:spPr>
          <a:xfrm>
            <a:off x="886326" y="5877896"/>
            <a:ext cx="9525000" cy="914400"/>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It is a ‘Cross Sectional’ observational study based on secondary data collected over 30 days with respect to collection of data of 10 cases per day by randomized sampling method</a:t>
            </a:r>
          </a:p>
        </p:txBody>
      </p:sp>
    </p:spTree>
    <p:extLst>
      <p:ext uri="{BB962C8B-B14F-4D97-AF65-F5344CB8AC3E}">
        <p14:creationId xmlns:p14="http://schemas.microsoft.com/office/powerpoint/2010/main" val="1930483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ealthcare overview | ExpatWoman.com">
            <a:extLst>
              <a:ext uri="{FF2B5EF4-FFF2-40B4-BE49-F238E27FC236}">
                <a16:creationId xmlns:a16="http://schemas.microsoft.com/office/drawing/2014/main" id="{77A0BC64-D1E1-3593-AB72-1656D89B7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45342"/>
            <a:ext cx="10401300" cy="5112657"/>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1972031"/>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Study Sample</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200" y="2509059"/>
            <a:ext cx="9525000" cy="914400"/>
          </a:xfrm>
          <a:prstGeom prst="roundRect">
            <a:avLst/>
          </a:prstGeom>
          <a:ln/>
          <a:effectLst>
            <a:outerShdw blurRad="50800" dist="38100" dir="18900000" algn="b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just"/>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The study will be performed on the patients undergoing various procedures performed in Endoscopy</a:t>
            </a:r>
          </a:p>
        </p:txBody>
      </p:sp>
      <p:sp>
        <p:nvSpPr>
          <p:cNvPr id="9" name="Rectangle 8">
            <a:extLst>
              <a:ext uri="{FF2B5EF4-FFF2-40B4-BE49-F238E27FC236}">
                <a16:creationId xmlns:a16="http://schemas.microsoft.com/office/drawing/2014/main" id="{F97F7A59-515A-9ACF-B61E-E629589D5C36}"/>
              </a:ext>
            </a:extLst>
          </p:cNvPr>
          <p:cNvSpPr/>
          <p:nvPr/>
        </p:nvSpPr>
        <p:spPr>
          <a:xfrm>
            <a:off x="894348" y="3664472"/>
            <a:ext cx="2993571" cy="522515"/>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Sample Size</a:t>
            </a:r>
          </a:p>
        </p:txBody>
      </p:sp>
      <p:sp>
        <p:nvSpPr>
          <p:cNvPr id="10" name="Rounded Rectangle 9">
            <a:extLst>
              <a:ext uri="{FF2B5EF4-FFF2-40B4-BE49-F238E27FC236}">
                <a16:creationId xmlns:a16="http://schemas.microsoft.com/office/drawing/2014/main" id="{F149E499-0CB5-3048-1AEC-F1E8341B134D}"/>
              </a:ext>
            </a:extLst>
          </p:cNvPr>
          <p:cNvSpPr/>
          <p:nvPr/>
        </p:nvSpPr>
        <p:spPr>
          <a:xfrm>
            <a:off x="894348" y="4201500"/>
            <a:ext cx="9525000" cy="914400"/>
          </a:xfrm>
          <a:prstGeom prst="roundRect">
            <a:avLst/>
          </a:prstGeom>
          <a:ln/>
          <a:effectLst>
            <a:outerShdw blurRad="50800" dist="38100" dir="18900000" algn="b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just"/>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260 patients</a:t>
            </a:r>
          </a:p>
        </p:txBody>
      </p:sp>
      <p:sp>
        <p:nvSpPr>
          <p:cNvPr id="11" name="Rectangle 10">
            <a:extLst>
              <a:ext uri="{FF2B5EF4-FFF2-40B4-BE49-F238E27FC236}">
                <a16:creationId xmlns:a16="http://schemas.microsoft.com/office/drawing/2014/main" id="{20FFC3A6-E052-441B-FF7A-6DC4F19A6B0D}"/>
              </a:ext>
            </a:extLst>
          </p:cNvPr>
          <p:cNvSpPr/>
          <p:nvPr/>
        </p:nvSpPr>
        <p:spPr>
          <a:xfrm>
            <a:off x="886326" y="5340868"/>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Sample Method</a:t>
            </a:r>
          </a:p>
        </p:txBody>
      </p:sp>
      <p:sp>
        <p:nvSpPr>
          <p:cNvPr id="12" name="Rounded Rectangle 11">
            <a:extLst>
              <a:ext uri="{FF2B5EF4-FFF2-40B4-BE49-F238E27FC236}">
                <a16:creationId xmlns:a16="http://schemas.microsoft.com/office/drawing/2014/main" id="{DC2BA692-016B-81C8-A017-681AF511B263}"/>
              </a:ext>
            </a:extLst>
          </p:cNvPr>
          <p:cNvSpPr/>
          <p:nvPr/>
        </p:nvSpPr>
        <p:spPr>
          <a:xfrm>
            <a:off x="886326" y="5877896"/>
            <a:ext cx="9525000" cy="914400"/>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Random sampling</a:t>
            </a:r>
          </a:p>
        </p:txBody>
      </p:sp>
    </p:spTree>
    <p:extLst>
      <p:ext uri="{BB962C8B-B14F-4D97-AF65-F5344CB8AC3E}">
        <p14:creationId xmlns:p14="http://schemas.microsoft.com/office/powerpoint/2010/main" val="3261503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nvolving hospital staff is key to implementing new technology | Julia  Ball, assistant director of nursing, University hospitals of Leicester NHS  trust | The Guardian">
            <a:extLst>
              <a:ext uri="{FF2B5EF4-FFF2-40B4-BE49-F238E27FC236}">
                <a16:creationId xmlns:a16="http://schemas.microsoft.com/office/drawing/2014/main" id="{50768CA6-1772-E136-FC23-29085782E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64748"/>
            <a:ext cx="10459452" cy="505845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3223307"/>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Inclusion Criteria</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200" y="3760335"/>
            <a:ext cx="9525000" cy="914400"/>
          </a:xfrm>
          <a:prstGeom prst="roundRect">
            <a:avLst/>
          </a:prstGeom>
          <a:ln/>
          <a:effectLst>
            <a:outerShdw blurRad="50800" dist="38100" dir="18900000" algn="b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All the IPD and OPD patients of the Unit-1 of Endoscopy department</a:t>
            </a:r>
          </a:p>
          <a:p>
            <a:pPr marL="285750" indent="-285750" algn="just">
              <a:lnSpc>
                <a:spcPct val="150000"/>
              </a:lnSpc>
              <a:buFont typeface="Arial" panose="020B0604020202020204" pitchFamily="34" charset="0"/>
              <a:buChar char="•"/>
            </a:pPr>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All the elective procedures</a:t>
            </a:r>
          </a:p>
        </p:txBody>
      </p:sp>
      <p:sp>
        <p:nvSpPr>
          <p:cNvPr id="9" name="Rectangle 8">
            <a:extLst>
              <a:ext uri="{FF2B5EF4-FFF2-40B4-BE49-F238E27FC236}">
                <a16:creationId xmlns:a16="http://schemas.microsoft.com/office/drawing/2014/main" id="{F97F7A59-515A-9ACF-B61E-E629589D5C36}"/>
              </a:ext>
            </a:extLst>
          </p:cNvPr>
          <p:cNvSpPr/>
          <p:nvPr/>
        </p:nvSpPr>
        <p:spPr>
          <a:xfrm>
            <a:off x="894348" y="4915748"/>
            <a:ext cx="2993571" cy="522515"/>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Exclusion Criteria</a:t>
            </a:r>
          </a:p>
        </p:txBody>
      </p:sp>
      <p:sp>
        <p:nvSpPr>
          <p:cNvPr id="10" name="Rounded Rectangle 9">
            <a:extLst>
              <a:ext uri="{FF2B5EF4-FFF2-40B4-BE49-F238E27FC236}">
                <a16:creationId xmlns:a16="http://schemas.microsoft.com/office/drawing/2014/main" id="{F149E499-0CB5-3048-1AEC-F1E8341B134D}"/>
              </a:ext>
            </a:extLst>
          </p:cNvPr>
          <p:cNvSpPr/>
          <p:nvPr/>
        </p:nvSpPr>
        <p:spPr>
          <a:xfrm>
            <a:off x="894348" y="5452776"/>
            <a:ext cx="9525000" cy="9144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The patients of Unit-2 of the Endoscopy department</a:t>
            </a:r>
          </a:p>
          <a:p>
            <a:pPr marL="285750" indent="-285750" algn="just">
              <a:lnSpc>
                <a:spcPct val="150000"/>
              </a:lnSpc>
              <a:buFont typeface="Arial" panose="020B0604020202020204" pitchFamily="34" charset="0"/>
              <a:buChar char="•"/>
            </a:pPr>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All the emergency procedures</a:t>
            </a:r>
          </a:p>
        </p:txBody>
      </p:sp>
      <p:sp>
        <p:nvSpPr>
          <p:cNvPr id="13" name="Rectangle 12">
            <a:extLst>
              <a:ext uri="{FF2B5EF4-FFF2-40B4-BE49-F238E27FC236}">
                <a16:creationId xmlns:a16="http://schemas.microsoft.com/office/drawing/2014/main" id="{1152FF86-A4BF-D7A4-231E-A3E120F35E1B}"/>
              </a:ext>
            </a:extLst>
          </p:cNvPr>
          <p:cNvSpPr/>
          <p:nvPr/>
        </p:nvSpPr>
        <p:spPr>
          <a:xfrm>
            <a:off x="5284294" y="2202996"/>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Selection Criteria</a:t>
            </a:r>
          </a:p>
        </p:txBody>
      </p:sp>
    </p:spTree>
    <p:extLst>
      <p:ext uri="{BB962C8B-B14F-4D97-AF65-F5344CB8AC3E}">
        <p14:creationId xmlns:p14="http://schemas.microsoft.com/office/powerpoint/2010/main" val="2944409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alancing Healthcare Resilience with the Patient Experience | Everbridge">
            <a:extLst>
              <a:ext uri="{FF2B5EF4-FFF2-40B4-BE49-F238E27FC236}">
                <a16:creationId xmlns:a16="http://schemas.microsoft.com/office/drawing/2014/main" id="{CB0D899A-EB99-5607-9C94-FD0FF8679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348" y="1817914"/>
            <a:ext cx="10459451" cy="5040086"/>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3223307"/>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Primary Data</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200" y="3760335"/>
            <a:ext cx="9525000" cy="91440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1" indent="-285750" algn="just">
              <a:lnSpc>
                <a:spcPct val="150000"/>
              </a:lnSpc>
              <a:buFont typeface="Arial" panose="020B0604020202020204" pitchFamily="34" charset="0"/>
              <a:buChar char="•"/>
            </a:pP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Unstructured interviewing of staff and technicians</a:t>
            </a:r>
          </a:p>
          <a:p>
            <a:pPr marL="285750" lvl="1" indent="-285750" algn="just">
              <a:lnSpc>
                <a:spcPct val="150000"/>
              </a:lnSpc>
              <a:buFont typeface="Arial" panose="020B0604020202020204" pitchFamily="34" charset="0"/>
              <a:buChar char="•"/>
            </a:pPr>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Time and Motion study</a:t>
            </a:r>
          </a:p>
        </p:txBody>
      </p:sp>
      <p:sp>
        <p:nvSpPr>
          <p:cNvPr id="9" name="Rectangle 8">
            <a:extLst>
              <a:ext uri="{FF2B5EF4-FFF2-40B4-BE49-F238E27FC236}">
                <a16:creationId xmlns:a16="http://schemas.microsoft.com/office/drawing/2014/main" id="{F97F7A59-515A-9ACF-B61E-E629589D5C36}"/>
              </a:ext>
            </a:extLst>
          </p:cNvPr>
          <p:cNvSpPr/>
          <p:nvPr/>
        </p:nvSpPr>
        <p:spPr>
          <a:xfrm>
            <a:off x="894348" y="4915748"/>
            <a:ext cx="2993571" cy="522515"/>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Secondary Data</a:t>
            </a:r>
          </a:p>
        </p:txBody>
      </p:sp>
      <p:sp>
        <p:nvSpPr>
          <p:cNvPr id="10" name="Rounded Rectangle 9">
            <a:extLst>
              <a:ext uri="{FF2B5EF4-FFF2-40B4-BE49-F238E27FC236}">
                <a16:creationId xmlns:a16="http://schemas.microsoft.com/office/drawing/2014/main" id="{F149E499-0CB5-3048-1AEC-F1E8341B134D}"/>
              </a:ext>
            </a:extLst>
          </p:cNvPr>
          <p:cNvSpPr/>
          <p:nvPr/>
        </p:nvSpPr>
        <p:spPr>
          <a:xfrm>
            <a:off x="894348" y="5452776"/>
            <a:ext cx="9525000" cy="914400"/>
          </a:xfrm>
          <a:prstGeom prst="round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Records of patients in GI Endoscopy </a:t>
            </a:r>
          </a:p>
        </p:txBody>
      </p:sp>
      <p:sp>
        <p:nvSpPr>
          <p:cNvPr id="13" name="Rectangle 12">
            <a:extLst>
              <a:ext uri="{FF2B5EF4-FFF2-40B4-BE49-F238E27FC236}">
                <a16:creationId xmlns:a16="http://schemas.microsoft.com/office/drawing/2014/main" id="{1152FF86-A4BF-D7A4-231E-A3E120F35E1B}"/>
              </a:ext>
            </a:extLst>
          </p:cNvPr>
          <p:cNvSpPr/>
          <p:nvPr/>
        </p:nvSpPr>
        <p:spPr>
          <a:xfrm>
            <a:off x="5284294" y="2202996"/>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Sources of Data</a:t>
            </a:r>
          </a:p>
        </p:txBody>
      </p:sp>
    </p:spTree>
    <p:extLst>
      <p:ext uri="{BB962C8B-B14F-4D97-AF65-F5344CB8AC3E}">
        <p14:creationId xmlns:p14="http://schemas.microsoft.com/office/powerpoint/2010/main" val="2767266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More Than A Spreadsheet: 5 Key Uses of MS Excel in The Workplace! | Adnia  Solutions">
            <a:extLst>
              <a:ext uri="{FF2B5EF4-FFF2-40B4-BE49-F238E27FC236}">
                <a16:creationId xmlns:a16="http://schemas.microsoft.com/office/drawing/2014/main" id="{6D97062A-D8E7-BE94-EE55-85188DFCB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162629"/>
            <a:ext cx="5457372" cy="429169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pic>
        <p:nvPicPr>
          <p:cNvPr id="13318" name="Picture 6" descr="A guide to using Excel for your estimation project">
            <a:extLst>
              <a:ext uri="{FF2B5EF4-FFF2-40B4-BE49-F238E27FC236}">
                <a16:creationId xmlns:a16="http://schemas.microsoft.com/office/drawing/2014/main" id="{0FEEF441-287E-CCF9-EABA-21A9425B7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28" y="2162629"/>
            <a:ext cx="5457372" cy="429169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4"/>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3223307"/>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Data Analysis</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200" y="3760335"/>
            <a:ext cx="9525000" cy="91440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lvl="1" indent="-285750" algn="just">
              <a:lnSpc>
                <a:spcPct val="150000"/>
              </a:lnSpc>
              <a:buFont typeface="Arial" panose="020B0604020202020204" pitchFamily="34" charset="0"/>
              <a:buChar char="•"/>
            </a:pPr>
            <a:r>
              <a:rPr lang="en-US"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Data was collected and analysed using Microsoft Excel </a:t>
            </a:r>
          </a:p>
        </p:txBody>
      </p:sp>
    </p:spTree>
    <p:extLst>
      <p:ext uri="{BB962C8B-B14F-4D97-AF65-F5344CB8AC3E}">
        <p14:creationId xmlns:p14="http://schemas.microsoft.com/office/powerpoint/2010/main" val="1291087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1972031"/>
            <a:ext cx="3254829"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Expected Outcome</a:t>
            </a:r>
          </a:p>
        </p:txBody>
      </p:sp>
      <p:sp>
        <p:nvSpPr>
          <p:cNvPr id="8" name="Rounded Rectangle 7">
            <a:extLst>
              <a:ext uri="{FF2B5EF4-FFF2-40B4-BE49-F238E27FC236}">
                <a16:creationId xmlns:a16="http://schemas.microsoft.com/office/drawing/2014/main" id="{0BD642E7-D63C-B6E6-A56E-2BE25E77E193}"/>
              </a:ext>
            </a:extLst>
          </p:cNvPr>
          <p:cNvSpPr/>
          <p:nvPr/>
        </p:nvSpPr>
        <p:spPr>
          <a:xfrm>
            <a:off x="838199" y="2509059"/>
            <a:ext cx="9887857" cy="4123970"/>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n-US" dirty="0">
                <a:solidFill>
                  <a:schemeClr val="tx1"/>
                </a:solidFill>
                <a:effectLst>
                  <a:outerShdw blurRad="50800" dist="38100" dir="5400000" algn="t" rotWithShape="0">
                    <a:prstClr val="black">
                      <a:alpha val="40000"/>
                    </a:prstClr>
                  </a:outerShdw>
                </a:effectLst>
                <a:latin typeface="Arial Rounded MT Bold" panose="020F0704030504030204" pitchFamily="34" charset="77"/>
              </a:rPr>
              <a:t>Study the existing process flow of the Endoscopy in the hospital and identify the problem areas</a:t>
            </a:r>
          </a:p>
          <a:p>
            <a:pPr marL="285750" indent="-285750" algn="just">
              <a:lnSpc>
                <a:spcPct val="150000"/>
              </a:lnSpc>
              <a:buFont typeface="Arial" panose="020B0604020202020204" pitchFamily="34" charset="0"/>
              <a:buChar char="•"/>
            </a:pPr>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To measure performance as a measure of compliance towards JCI (IPSG &amp; ASC)</a:t>
            </a:r>
          </a:p>
          <a:p>
            <a:pPr marL="285750" indent="-285750" algn="just">
              <a:lnSpc>
                <a:spcPct val="150000"/>
              </a:lnSpc>
              <a:buFont typeface="Arial" panose="020B0604020202020204" pitchFamily="34" charset="0"/>
              <a:buChar char="•"/>
            </a:pPr>
            <a:r>
              <a:rPr lang="en-US" dirty="0">
                <a:solidFill>
                  <a:schemeClr val="accent6">
                    <a:lumMod val="40000"/>
                    <a:lumOff val="60000"/>
                  </a:schemeClr>
                </a:solidFill>
                <a:effectLst>
                  <a:outerShdw blurRad="50800" dist="38100" dir="5400000" algn="t" rotWithShape="0">
                    <a:prstClr val="black">
                      <a:alpha val="40000"/>
                    </a:prstClr>
                  </a:outerShdw>
                </a:effectLst>
                <a:latin typeface="Arial Rounded MT Bold" panose="020F0704030504030204" pitchFamily="34" charset="77"/>
              </a:rPr>
              <a:t>To assess adequacy of various pathways in the continuum of care such as informed consent</a:t>
            </a:r>
          </a:p>
          <a:p>
            <a:pPr marL="285750" indent="-285750" algn="just">
              <a:lnSpc>
                <a:spcPct val="150000"/>
              </a:lnSpc>
              <a:buFont typeface="Arial" panose="020B0604020202020204" pitchFamily="34" charset="0"/>
              <a:buChar char="•"/>
            </a:pPr>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Waiting time estimation with a sample of patients from IPD and OPD</a:t>
            </a:r>
          </a:p>
          <a:p>
            <a:pPr marL="285750" indent="-285750" algn="just">
              <a:lnSpc>
                <a:spcPct val="150000"/>
              </a:lnSpc>
              <a:buFont typeface="Arial" panose="020B0604020202020204" pitchFamily="34" charset="0"/>
              <a:buChar char="•"/>
            </a:pPr>
            <a:r>
              <a:rPr lang="en-US" dirty="0">
                <a:solidFill>
                  <a:schemeClr val="accent4">
                    <a:lumMod val="40000"/>
                    <a:lumOff val="60000"/>
                  </a:schemeClr>
                </a:solidFill>
                <a:effectLst>
                  <a:outerShdw blurRad="50800" dist="38100" dir="5400000" algn="t" rotWithShape="0">
                    <a:prstClr val="black">
                      <a:alpha val="40000"/>
                    </a:prstClr>
                  </a:outerShdw>
                </a:effectLst>
                <a:latin typeface="Arial Rounded MT Bold" panose="020F0704030504030204" pitchFamily="34" charset="77"/>
              </a:rPr>
              <a:t>Recommend strategies that could improve the service components in the endoscopy services</a:t>
            </a:r>
          </a:p>
        </p:txBody>
      </p:sp>
    </p:spTree>
    <p:extLst>
      <p:ext uri="{BB962C8B-B14F-4D97-AF65-F5344CB8AC3E}">
        <p14:creationId xmlns:p14="http://schemas.microsoft.com/office/powerpoint/2010/main" val="735461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METHODOLOGY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73648963-E5E0-CE90-769A-CC7D71270821}"/>
              </a:ext>
            </a:extLst>
          </p:cNvPr>
          <p:cNvSpPr/>
          <p:nvPr/>
        </p:nvSpPr>
        <p:spPr>
          <a:xfrm>
            <a:off x="838200" y="1972031"/>
            <a:ext cx="2993571"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Timelines</a:t>
            </a:r>
          </a:p>
        </p:txBody>
      </p:sp>
      <p:graphicFrame>
        <p:nvGraphicFramePr>
          <p:cNvPr id="3" name="Table 2">
            <a:extLst>
              <a:ext uri="{FF2B5EF4-FFF2-40B4-BE49-F238E27FC236}">
                <a16:creationId xmlns:a16="http://schemas.microsoft.com/office/drawing/2014/main" id="{9D3712DB-B554-AD81-1EAC-DBDFFF9BF578}"/>
              </a:ext>
            </a:extLst>
          </p:cNvPr>
          <p:cNvGraphicFramePr>
            <a:graphicFrameLocks noGrp="1"/>
          </p:cNvGraphicFramePr>
          <p:nvPr>
            <p:extLst>
              <p:ext uri="{D42A27DB-BD31-4B8C-83A1-F6EECF244321}">
                <p14:modId xmlns:p14="http://schemas.microsoft.com/office/powerpoint/2010/main" val="2728808212"/>
              </p:ext>
            </p:extLst>
          </p:nvPr>
        </p:nvGraphicFramePr>
        <p:xfrm>
          <a:off x="842211" y="2561388"/>
          <a:ext cx="10511588" cy="3782556"/>
        </p:xfrm>
        <a:graphic>
          <a:graphicData uri="http://schemas.openxmlformats.org/drawingml/2006/table">
            <a:tbl>
              <a:tblPr firstRow="1" firstCol="1" bandRow="1">
                <a:tableStyleId>{21E4AEA4-8DFA-4A89-87EB-49C32662AFE0}</a:tableStyleId>
              </a:tblPr>
              <a:tblGrid>
                <a:gridCol w="855960">
                  <a:extLst>
                    <a:ext uri="{9D8B030D-6E8A-4147-A177-3AD203B41FA5}">
                      <a16:colId xmlns:a16="http://schemas.microsoft.com/office/drawing/2014/main" val="1808693791"/>
                    </a:ext>
                  </a:extLst>
                </a:gridCol>
                <a:gridCol w="1611086">
                  <a:extLst>
                    <a:ext uri="{9D8B030D-6E8A-4147-A177-3AD203B41FA5}">
                      <a16:colId xmlns:a16="http://schemas.microsoft.com/office/drawing/2014/main" val="3214704657"/>
                    </a:ext>
                  </a:extLst>
                </a:gridCol>
                <a:gridCol w="5892800">
                  <a:extLst>
                    <a:ext uri="{9D8B030D-6E8A-4147-A177-3AD203B41FA5}">
                      <a16:colId xmlns:a16="http://schemas.microsoft.com/office/drawing/2014/main" val="4189842053"/>
                    </a:ext>
                  </a:extLst>
                </a:gridCol>
                <a:gridCol w="2151742">
                  <a:extLst>
                    <a:ext uri="{9D8B030D-6E8A-4147-A177-3AD203B41FA5}">
                      <a16:colId xmlns:a16="http://schemas.microsoft.com/office/drawing/2014/main" val="2625084724"/>
                    </a:ext>
                  </a:extLst>
                </a:gridCol>
              </a:tblGrid>
              <a:tr h="355655">
                <a:tc>
                  <a:txBody>
                    <a:bodyPr/>
                    <a:lstStyle/>
                    <a:p>
                      <a:pPr algn="ctr">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Ser No</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Phases</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Activities</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Timelines</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extLst>
                  <a:ext uri="{0D108BD9-81ED-4DB2-BD59-A6C34878D82A}">
                    <a16:rowId xmlns:a16="http://schemas.microsoft.com/office/drawing/2014/main" val="3679768939"/>
                  </a:ext>
                </a:extLst>
              </a:tr>
              <a:tr h="783701">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1</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Phase 1</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dirty="0">
                          <a:effectLst>
                            <a:outerShdw blurRad="50800" dist="38100" dir="5400000" algn="t" rotWithShape="0">
                              <a:prstClr val="black">
                                <a:alpha val="40000"/>
                              </a:prstClr>
                            </a:outerShdw>
                          </a:effectLst>
                          <a:latin typeface="Arial Rounded MT Bold" panose="020F0704030504030204" pitchFamily="34" charset="77"/>
                        </a:rPr>
                        <a:t>Observation and understanding of the services and process flow of the Endoscopy department.</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15 Mar to 31 Mar 2022</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extLst>
                  <a:ext uri="{0D108BD9-81ED-4DB2-BD59-A6C34878D82A}">
                    <a16:rowId xmlns:a16="http://schemas.microsoft.com/office/drawing/2014/main" val="3068930900"/>
                  </a:ext>
                </a:extLst>
              </a:tr>
              <a:tr h="800597">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2</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Phase 2</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dirty="0">
                          <a:effectLst>
                            <a:outerShdw blurRad="50800" dist="38100" dir="5400000" algn="t" rotWithShape="0">
                              <a:prstClr val="black">
                                <a:alpha val="40000"/>
                              </a:prstClr>
                            </a:outerShdw>
                          </a:effectLst>
                          <a:latin typeface="Arial Rounded MT Bold" panose="020F0704030504030204" pitchFamily="34" charset="77"/>
                        </a:rPr>
                        <a:t>Understanding the JCI standards and criteria related to IPSG and ASC and assessment and data collection.</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dirty="0">
                          <a:effectLst>
                            <a:outerShdw blurRad="50800" dist="38100" dir="5400000" algn="t" rotWithShape="0">
                              <a:prstClr val="black">
                                <a:alpha val="40000"/>
                              </a:prstClr>
                            </a:outerShdw>
                          </a:effectLst>
                          <a:latin typeface="Arial Rounded MT Bold" panose="020F0704030504030204" pitchFamily="34" charset="77"/>
                        </a:rPr>
                        <a:t>01 Apr to 14 Apr 2022</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extLst>
                  <a:ext uri="{0D108BD9-81ED-4DB2-BD59-A6C34878D82A}">
                    <a16:rowId xmlns:a16="http://schemas.microsoft.com/office/drawing/2014/main" val="2864395111"/>
                  </a:ext>
                </a:extLst>
              </a:tr>
              <a:tr h="1334103">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3</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Phase 3</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marL="285750" indent="-285750" algn="just">
                        <a:lnSpc>
                          <a:spcPct val="150000"/>
                        </a:lnSpc>
                        <a:buFont typeface="Arial" panose="020B0604020202020204" pitchFamily="34" charset="0"/>
                        <a:buChar char="•"/>
                      </a:pPr>
                      <a:r>
                        <a:rPr lang="en-US" sz="1400" dirty="0">
                          <a:effectLst>
                            <a:outerShdw blurRad="50800" dist="38100" dir="5400000" algn="t" rotWithShape="0">
                              <a:prstClr val="black">
                                <a:alpha val="40000"/>
                              </a:prstClr>
                            </a:outerShdw>
                          </a:effectLst>
                          <a:latin typeface="Arial Rounded MT Bold" panose="020F0704030504030204" pitchFamily="34" charset="77"/>
                        </a:rPr>
                        <a:t>Assessment of JCI standards and criteria related to IPSG and ASC data collection.</a:t>
                      </a:r>
                    </a:p>
                    <a:p>
                      <a:pPr marL="285750" marR="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IN" sz="1400" dirty="0">
                          <a:effectLst>
                            <a:outerShdw blurRad="50800" dist="38100" dir="5400000" algn="t" rotWithShape="0">
                              <a:prstClr val="black">
                                <a:alpha val="40000"/>
                              </a:prstClr>
                            </a:outerShdw>
                          </a:effectLst>
                          <a:latin typeface="Arial Rounded MT Bold" panose="020F0704030504030204" pitchFamily="34" charset="77"/>
                        </a:rPr>
                        <a:t>To measure compliance in standardisation in informed consent</a:t>
                      </a:r>
                    </a:p>
                    <a:p>
                      <a:pPr marL="285750" indent="-285750" algn="just">
                        <a:lnSpc>
                          <a:spcPct val="150000"/>
                        </a:lnSpc>
                        <a:buFont typeface="Arial" panose="020B0604020202020204" pitchFamily="34" charset="0"/>
                        <a:buChar char="•"/>
                      </a:pPr>
                      <a:r>
                        <a:rPr lang="en-US" sz="1400" dirty="0">
                          <a:effectLst>
                            <a:outerShdw blurRad="50800" dist="38100" dir="5400000" algn="t" rotWithShape="0">
                              <a:prstClr val="black">
                                <a:alpha val="40000"/>
                              </a:prstClr>
                            </a:outerShdw>
                          </a:effectLst>
                          <a:latin typeface="Arial Rounded MT Bold" panose="020F0704030504030204" pitchFamily="34" charset="77"/>
                        </a:rPr>
                        <a:t>Time and motion study in order to collect data for waiting time.</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dirty="0">
                          <a:effectLst>
                            <a:outerShdw blurRad="50800" dist="38100" dir="5400000" algn="t" rotWithShape="0">
                              <a:prstClr val="black">
                                <a:alpha val="40000"/>
                              </a:prstClr>
                            </a:outerShdw>
                          </a:effectLst>
                          <a:latin typeface="Arial Rounded MT Bold" panose="020F0704030504030204" pitchFamily="34" charset="77"/>
                        </a:rPr>
                        <a:t>15 Apr to 15 May 2022</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extLst>
                  <a:ext uri="{0D108BD9-81ED-4DB2-BD59-A6C34878D82A}">
                    <a16:rowId xmlns:a16="http://schemas.microsoft.com/office/drawing/2014/main" val="2375869752"/>
                  </a:ext>
                </a:extLst>
              </a:tr>
              <a:tr h="508500">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4</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Phase 4</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just">
                        <a:lnSpc>
                          <a:spcPct val="150000"/>
                        </a:lnSpc>
                      </a:pPr>
                      <a:r>
                        <a:rPr lang="en-US" sz="1400">
                          <a:effectLst>
                            <a:outerShdw blurRad="50800" dist="38100" dir="5400000" algn="t" rotWithShape="0">
                              <a:prstClr val="black">
                                <a:alpha val="40000"/>
                              </a:prstClr>
                            </a:outerShdw>
                          </a:effectLst>
                          <a:latin typeface="Arial Rounded MT Bold" panose="020F0704030504030204" pitchFamily="34" charset="77"/>
                        </a:rPr>
                        <a:t>Data analysis and Result compilation</a:t>
                      </a:r>
                      <a:endParaRPr lang="en-IN" sz="14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tc>
                  <a:txBody>
                    <a:bodyPr/>
                    <a:lstStyle/>
                    <a:p>
                      <a:pPr algn="ctr">
                        <a:lnSpc>
                          <a:spcPct val="150000"/>
                        </a:lnSpc>
                      </a:pPr>
                      <a:r>
                        <a:rPr lang="en-US" sz="1400" dirty="0">
                          <a:effectLst>
                            <a:outerShdw blurRad="50800" dist="38100" dir="5400000" algn="t" rotWithShape="0">
                              <a:prstClr val="black">
                                <a:alpha val="40000"/>
                              </a:prstClr>
                            </a:outerShdw>
                          </a:effectLst>
                          <a:latin typeface="Arial Rounded MT Bold" panose="020F0704030504030204" pitchFamily="34" charset="77"/>
                        </a:rPr>
                        <a:t>16 May to 14 Jun 2022</a:t>
                      </a:r>
                      <a:endParaRPr lang="en-IN" sz="14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1628" marR="61628" marT="0" marB="0">
                    <a:cell3D prstMaterial="dkEdge">
                      <a:bevel prst="coolSlant"/>
                      <a:lightRig rig="flood" dir="t"/>
                    </a:cell3D>
                  </a:tcPr>
                </a:tc>
                <a:extLst>
                  <a:ext uri="{0D108BD9-81ED-4DB2-BD59-A6C34878D82A}">
                    <a16:rowId xmlns:a16="http://schemas.microsoft.com/office/drawing/2014/main" val="1909442997"/>
                  </a:ext>
                </a:extLst>
              </a:tr>
            </a:tbl>
          </a:graphicData>
        </a:graphic>
      </p:graphicFrame>
    </p:spTree>
    <p:extLst>
      <p:ext uri="{BB962C8B-B14F-4D97-AF65-F5344CB8AC3E}">
        <p14:creationId xmlns:p14="http://schemas.microsoft.com/office/powerpoint/2010/main" val="1824491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3" y="365125"/>
            <a:ext cx="5222952"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pic>
        <p:nvPicPr>
          <p:cNvPr id="58" name="Picture 57">
            <a:extLst>
              <a:ext uri="{FF2B5EF4-FFF2-40B4-BE49-F238E27FC236}">
                <a16:creationId xmlns:a16="http://schemas.microsoft.com/office/drawing/2014/main" id="{F5F3D478-5D79-118F-39AA-AB921A67D4E7}"/>
              </a:ext>
            </a:extLst>
          </p:cNvPr>
          <p:cNvPicPr>
            <a:picLocks noChangeAspect="1"/>
          </p:cNvPicPr>
          <p:nvPr/>
        </p:nvPicPr>
        <p:blipFill rotWithShape="1">
          <a:blip r:embed="rId3"/>
          <a:srcRect l="35357" t="5303" r="30833" b="-24"/>
          <a:stretch/>
        </p:blipFill>
        <p:spPr>
          <a:xfrm>
            <a:off x="7823201" y="36708"/>
            <a:ext cx="4272265" cy="6729474"/>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sp>
        <p:nvSpPr>
          <p:cNvPr id="3" name="Rectangle 2">
            <a:extLst>
              <a:ext uri="{FF2B5EF4-FFF2-40B4-BE49-F238E27FC236}">
                <a16:creationId xmlns:a16="http://schemas.microsoft.com/office/drawing/2014/main" id="{7CB0A38D-A650-B227-FE51-EF46411B25E2}"/>
              </a:ext>
            </a:extLst>
          </p:cNvPr>
          <p:cNvSpPr/>
          <p:nvPr/>
        </p:nvSpPr>
        <p:spPr>
          <a:xfrm>
            <a:off x="996880" y="3401445"/>
            <a:ext cx="5665205"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w="9525">
                  <a:solidFill>
                    <a:prstClr val="white"/>
                  </a:solidFill>
                  <a:prstDash val="solid"/>
                </a:ln>
                <a:solidFill>
                  <a:srgbClr val="C097F8"/>
                </a:solidFill>
                <a:effectLst>
                  <a:glow rad="228600">
                    <a:srgbClr val="EE7661">
                      <a:satMod val="175000"/>
                      <a:alpha val="40000"/>
                    </a:srgbClr>
                  </a:glow>
                  <a:outerShdw blurRad="50800" dist="38100" dir="5400000" algn="t" rotWithShape="0">
                    <a:prstClr val="black">
                      <a:alpha val="40000"/>
                    </a:prstClr>
                  </a:outerShdw>
                </a:effectLst>
                <a:uLnTx/>
                <a:uFillTx/>
                <a:latin typeface="Arial Rounded MT Bold" panose="020F0704030504030204" pitchFamily="34" charset="77"/>
                <a:ea typeface="+mn-ea"/>
                <a:cs typeface="+mn-cs"/>
              </a:rPr>
              <a:t>Process Flow</a:t>
            </a:r>
          </a:p>
        </p:txBody>
      </p:sp>
    </p:spTree>
    <p:extLst>
      <p:ext uri="{BB962C8B-B14F-4D97-AF65-F5344CB8AC3E}">
        <p14:creationId xmlns:p14="http://schemas.microsoft.com/office/powerpoint/2010/main" val="1101930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graphicFrame>
        <p:nvGraphicFramePr>
          <p:cNvPr id="6" name="Chart 5">
            <a:extLst>
              <a:ext uri="{FF2B5EF4-FFF2-40B4-BE49-F238E27FC236}">
                <a16:creationId xmlns:a16="http://schemas.microsoft.com/office/drawing/2014/main" id="{E393FD51-2A85-D738-8489-753F0C173D07}"/>
              </a:ext>
            </a:extLst>
          </p:cNvPr>
          <p:cNvGraphicFramePr/>
          <p:nvPr>
            <p:extLst>
              <p:ext uri="{D42A27DB-BD31-4B8C-83A1-F6EECF244321}">
                <p14:modId xmlns:p14="http://schemas.microsoft.com/office/powerpoint/2010/main" val="420397102"/>
              </p:ext>
            </p:extLst>
          </p:nvPr>
        </p:nvGraphicFramePr>
        <p:xfrm>
          <a:off x="6781798" y="3081563"/>
          <a:ext cx="5221515" cy="315957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2328D5F7-994F-0BFE-EAAD-B9F95F962F54}"/>
              </a:ext>
            </a:extLst>
          </p:cNvPr>
          <p:cNvSpPr/>
          <p:nvPr/>
        </p:nvSpPr>
        <p:spPr>
          <a:xfrm>
            <a:off x="838200" y="1972031"/>
            <a:ext cx="3225800" cy="52251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rgbClr val="FFFF00"/>
                </a:solidFill>
                <a:effectLst>
                  <a:outerShdw blurRad="50800" dist="38100" dir="5400000" algn="t" rotWithShape="0">
                    <a:prstClr val="black">
                      <a:alpha val="40000"/>
                    </a:prstClr>
                  </a:outerShdw>
                </a:effectLst>
                <a:latin typeface="Arial Rounded MT Bold" panose="020F0704030504030204" pitchFamily="34" charset="77"/>
              </a:rPr>
              <a:t>Monthly Work Load</a:t>
            </a:r>
          </a:p>
        </p:txBody>
      </p:sp>
      <p:sp>
        <p:nvSpPr>
          <p:cNvPr id="8" name="Rounded Rectangle 7">
            <a:extLst>
              <a:ext uri="{FF2B5EF4-FFF2-40B4-BE49-F238E27FC236}">
                <a16:creationId xmlns:a16="http://schemas.microsoft.com/office/drawing/2014/main" id="{8DDE675F-EC8B-DE1C-7F3E-2833FA0F6778}"/>
              </a:ext>
            </a:extLst>
          </p:cNvPr>
          <p:cNvSpPr/>
          <p:nvPr/>
        </p:nvSpPr>
        <p:spPr>
          <a:xfrm>
            <a:off x="838200" y="2538087"/>
            <a:ext cx="5809344" cy="4123970"/>
          </a:xfrm>
          <a:prstGeom prst="roundRect">
            <a:avLst/>
          </a:prstGeom>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t"/>
          <a:lstStyle/>
          <a:p>
            <a:pPr marL="285750" indent="-285750" algn="just">
              <a:lnSpc>
                <a:spcPct val="150000"/>
              </a:lnSpc>
              <a:buFont typeface="Arial" panose="020B0604020202020204" pitchFamily="34" charset="0"/>
              <a:buChar char="•"/>
            </a:pPr>
            <a:r>
              <a:rPr lang="en-US"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Steady increase in the number of procedures performed over the months</a:t>
            </a:r>
          </a:p>
          <a:p>
            <a:pPr marL="285750" indent="-285750" algn="just">
              <a:lnSpc>
                <a:spcPct val="150000"/>
              </a:lnSpc>
              <a:buFont typeface="Arial" panose="020B0604020202020204" pitchFamily="34" charset="0"/>
              <a:buChar char="•"/>
            </a:pPr>
            <a:endParaRPr lang="en-US" sz="1600" dirty="0">
              <a:solidFill>
                <a:schemeClr val="bg2">
                  <a:lumMod val="90000"/>
                </a:schemeClr>
              </a:solidFill>
              <a:effectLst>
                <a:outerShdw blurRad="50800" dist="38100" dir="5400000" algn="t" rotWithShape="0">
                  <a:prstClr val="black">
                    <a:alpha val="40000"/>
                  </a:prstClr>
                </a:outerShdw>
              </a:effectLst>
              <a:latin typeface="Arial Rounded MT Bold" panose="020F0704030504030204" pitchFamily="34" charset="77"/>
            </a:endParaRPr>
          </a:p>
          <a:p>
            <a:pPr marL="285750" indent="-285750" algn="just">
              <a:lnSpc>
                <a:spcPct val="150000"/>
              </a:lnSpc>
              <a:buFont typeface="Arial" panose="020B0604020202020204" pitchFamily="34" charset="0"/>
              <a:buChar char="•"/>
            </a:pPr>
            <a:r>
              <a:rPr lang="en-US" sz="16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From Jan to Mar 22 there has been an increase of 48% </a:t>
            </a:r>
          </a:p>
          <a:p>
            <a:pPr marL="285750" indent="-285750" algn="just">
              <a:lnSpc>
                <a:spcPct val="150000"/>
              </a:lnSpc>
              <a:buFont typeface="Arial" panose="020B0604020202020204" pitchFamily="34" charset="0"/>
              <a:buChar char="•"/>
            </a:pPr>
            <a:endParaRPr lang="en-US" sz="1600" dirty="0">
              <a:solidFill>
                <a:schemeClr val="bg2">
                  <a:lumMod val="90000"/>
                </a:schemeClr>
              </a:solidFill>
              <a:effectLst>
                <a:outerShdw blurRad="50800" dist="38100" dir="5400000" algn="t" rotWithShape="0">
                  <a:prstClr val="black">
                    <a:alpha val="40000"/>
                  </a:prstClr>
                </a:outerShdw>
              </a:effectLst>
              <a:latin typeface="Arial Rounded MT Bold" panose="020F0704030504030204" pitchFamily="34" charset="77"/>
            </a:endParaRPr>
          </a:p>
          <a:p>
            <a:pPr marL="285750" indent="-285750" algn="just">
              <a:lnSpc>
                <a:spcPct val="150000"/>
              </a:lnSpc>
              <a:buFont typeface="Arial" panose="020B0604020202020204" pitchFamily="34" charset="0"/>
              <a:buChar char="•"/>
            </a:pPr>
            <a:r>
              <a:rPr lang="en-US" sz="1600" dirty="0">
                <a:solidFill>
                  <a:schemeClr val="bg2">
                    <a:lumMod val="90000"/>
                  </a:schemeClr>
                </a:solidFill>
                <a:effectLst>
                  <a:outerShdw blurRad="50800" dist="38100" dir="5400000" algn="t" rotWithShape="0">
                    <a:prstClr val="black">
                      <a:alpha val="40000"/>
                    </a:prstClr>
                  </a:outerShdw>
                </a:effectLst>
                <a:latin typeface="Arial Rounded MT Bold" panose="020F0704030504030204" pitchFamily="34" charset="77"/>
              </a:rPr>
              <a:t>Decline of 9% in the number of procedures form Mar to May 22</a:t>
            </a:r>
          </a:p>
          <a:p>
            <a:pPr marL="285750" indent="-285750" algn="just">
              <a:lnSpc>
                <a:spcPct val="150000"/>
              </a:lnSpc>
              <a:buFont typeface="Arial" panose="020B0604020202020204" pitchFamily="34" charset="0"/>
              <a:buChar char="•"/>
            </a:pPr>
            <a:endParaRPr lang="en-US" sz="1600" dirty="0">
              <a:solidFill>
                <a:schemeClr val="bg2">
                  <a:lumMod val="90000"/>
                </a:schemeClr>
              </a:solidFill>
              <a:effectLst>
                <a:outerShdw blurRad="50800" dist="38100" dir="5400000" algn="t" rotWithShape="0">
                  <a:prstClr val="black">
                    <a:alpha val="40000"/>
                  </a:prstClr>
                </a:outerShdw>
              </a:effectLst>
              <a:latin typeface="Arial Rounded MT Bold" panose="020F0704030504030204" pitchFamily="34" charset="77"/>
            </a:endParaRPr>
          </a:p>
          <a:p>
            <a:pPr marL="285750" indent="-285750" algn="just">
              <a:lnSpc>
                <a:spcPct val="150000"/>
              </a:lnSpc>
              <a:buFont typeface="Arial" panose="020B0604020202020204" pitchFamily="34" charset="0"/>
              <a:buChar char="•"/>
            </a:pPr>
            <a:r>
              <a:rPr lang="en-US"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Overall increase of 43% from Jan to May 22</a:t>
            </a:r>
          </a:p>
        </p:txBody>
      </p:sp>
    </p:spTree>
    <p:extLst>
      <p:ext uri="{BB962C8B-B14F-4D97-AF65-F5344CB8AC3E}">
        <p14:creationId xmlns:p14="http://schemas.microsoft.com/office/powerpoint/2010/main" val="3726114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2328D5F7-994F-0BFE-EAAD-B9F95F962F54}"/>
              </a:ext>
            </a:extLst>
          </p:cNvPr>
          <p:cNvSpPr/>
          <p:nvPr/>
        </p:nvSpPr>
        <p:spPr>
          <a:xfrm>
            <a:off x="838200" y="1777772"/>
            <a:ext cx="5514474" cy="84739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rgbClr val="FFFF00"/>
                </a:solidFill>
                <a:effectLst>
                  <a:outerShdw blurRad="50800" dist="38100" dir="5400000" algn="t" rotWithShape="0">
                    <a:prstClr val="black">
                      <a:alpha val="40000"/>
                    </a:prstClr>
                  </a:outerShdw>
                </a:effectLst>
                <a:latin typeface="Arial Rounded MT Bold" panose="020F0704030504030204" pitchFamily="34" charset="77"/>
              </a:rPr>
              <a:t>Procedures Based on the Type of Registration </a:t>
            </a:r>
          </a:p>
        </p:txBody>
      </p:sp>
      <p:sp>
        <p:nvSpPr>
          <p:cNvPr id="8" name="Rounded Rectangle 7">
            <a:extLst>
              <a:ext uri="{FF2B5EF4-FFF2-40B4-BE49-F238E27FC236}">
                <a16:creationId xmlns:a16="http://schemas.microsoft.com/office/drawing/2014/main" id="{8DDE675F-EC8B-DE1C-7F3E-2833FA0F6778}"/>
              </a:ext>
            </a:extLst>
          </p:cNvPr>
          <p:cNvSpPr/>
          <p:nvPr/>
        </p:nvSpPr>
        <p:spPr>
          <a:xfrm>
            <a:off x="838200" y="2697741"/>
            <a:ext cx="5809344" cy="3549893"/>
          </a:xfrm>
          <a:prstGeom prst="roundRect">
            <a:avLst/>
          </a:prstGeom>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n-US"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 Jan the IPD cases almost same as  the OPD cases</a:t>
            </a:r>
          </a:p>
          <a:p>
            <a:pPr marL="285750" indent="-285750" algn="just">
              <a:lnSpc>
                <a:spcPct val="150000"/>
              </a:lnSpc>
              <a:buFont typeface="Arial" panose="020B0604020202020204" pitchFamily="34" charset="0"/>
              <a:buChar char="•"/>
            </a:pPr>
            <a:endParaRPr lang="en-US"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endParaRPr>
          </a:p>
          <a:p>
            <a:pPr marL="285750" indent="-285750" algn="just">
              <a:lnSpc>
                <a:spcPct val="150000"/>
              </a:lnSpc>
              <a:buFont typeface="Arial" panose="020B0604020202020204" pitchFamily="34" charset="0"/>
              <a:buChar char="•"/>
            </a:pPr>
            <a:r>
              <a:rPr lang="en-US" sz="16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However, over the months this trend has changed </a:t>
            </a:r>
          </a:p>
          <a:p>
            <a:pPr marL="285750" indent="-285750" algn="just">
              <a:lnSpc>
                <a:spcPct val="150000"/>
              </a:lnSpc>
              <a:buFont typeface="Arial" panose="020B0604020202020204" pitchFamily="34" charset="0"/>
              <a:buChar char="•"/>
            </a:pPr>
            <a:endParaRPr lang="en-US"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endParaRPr>
          </a:p>
          <a:p>
            <a:pPr marL="285750" indent="-285750" algn="just">
              <a:lnSpc>
                <a:spcPct val="150000"/>
              </a:lnSpc>
              <a:buFont typeface="Arial" panose="020B0604020202020204" pitchFamily="34" charset="0"/>
              <a:buChar char="•"/>
            </a:pPr>
            <a:r>
              <a:rPr lang="en-US" sz="1600" dirty="0">
                <a:solidFill>
                  <a:schemeClr val="accent1">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OPD cases for the month of May are 58% of the total cases and  greater than the IPD.</a:t>
            </a:r>
          </a:p>
        </p:txBody>
      </p:sp>
      <p:graphicFrame>
        <p:nvGraphicFramePr>
          <p:cNvPr id="10" name="Chart 9">
            <a:extLst>
              <a:ext uri="{FF2B5EF4-FFF2-40B4-BE49-F238E27FC236}">
                <a16:creationId xmlns:a16="http://schemas.microsoft.com/office/drawing/2014/main" id="{C5F8E32B-561B-373F-7313-93A7557C5A66}"/>
              </a:ext>
            </a:extLst>
          </p:cNvPr>
          <p:cNvGraphicFramePr/>
          <p:nvPr>
            <p:extLst>
              <p:ext uri="{D42A27DB-BD31-4B8C-83A1-F6EECF244321}">
                <p14:modId xmlns:p14="http://schemas.microsoft.com/office/powerpoint/2010/main" val="2067884942"/>
              </p:ext>
            </p:extLst>
          </p:nvPr>
        </p:nvGraphicFramePr>
        <p:xfrm>
          <a:off x="6829206" y="2826846"/>
          <a:ext cx="5191530" cy="32611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2523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SCREEN SHOT OF APPROVAL</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pic>
        <p:nvPicPr>
          <p:cNvPr id="5" name="Picture 4" descr="Max Hospital Saket - Super Speciality Hospital | Credihealth">
            <a:extLst>
              <a:ext uri="{FF2B5EF4-FFF2-40B4-BE49-F238E27FC236}">
                <a16:creationId xmlns:a16="http://schemas.microsoft.com/office/drawing/2014/main" id="{61AD6631-C57D-DC2C-9783-80619E845B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2458" y="2184971"/>
            <a:ext cx="10335858" cy="4143255"/>
          </a:xfrm>
          <a:prstGeom prst="rect">
            <a:avLst/>
          </a:prstGeom>
          <a:effectLst>
            <a:softEdge rad="317500"/>
          </a:effectLst>
        </p:spPr>
      </p:pic>
      <p:pic>
        <p:nvPicPr>
          <p:cNvPr id="6" name="Picture 5">
            <a:extLst>
              <a:ext uri="{FF2B5EF4-FFF2-40B4-BE49-F238E27FC236}">
                <a16:creationId xmlns:a16="http://schemas.microsoft.com/office/drawing/2014/main" id="{3EB0BC71-243C-D98B-9E3A-71EB1C658D95}"/>
              </a:ext>
            </a:extLst>
          </p:cNvPr>
          <p:cNvPicPr>
            <a:picLocks noChangeAspect="1"/>
          </p:cNvPicPr>
          <p:nvPr/>
        </p:nvPicPr>
        <p:blipFill rotWithShape="1">
          <a:blip r:embed="rId4"/>
          <a:srcRect l="2629" t="5324" r="2027" b="5324"/>
          <a:stretch/>
        </p:blipFill>
        <p:spPr>
          <a:xfrm>
            <a:off x="7759446" y="1855504"/>
            <a:ext cx="3594353" cy="4802187"/>
          </a:xfrm>
          <a:prstGeom prst="rect">
            <a:avLst/>
          </a:prstGeom>
        </p:spPr>
      </p:pic>
      <p:pic>
        <p:nvPicPr>
          <p:cNvPr id="7" name="Picture 6">
            <a:extLst>
              <a:ext uri="{FF2B5EF4-FFF2-40B4-BE49-F238E27FC236}">
                <a16:creationId xmlns:a16="http://schemas.microsoft.com/office/drawing/2014/main" id="{38C3A850-973D-7191-88D1-E067B881B7C6}"/>
              </a:ext>
            </a:extLst>
          </p:cNvPr>
          <p:cNvPicPr>
            <a:picLocks noChangeAspect="1"/>
          </p:cNvPicPr>
          <p:nvPr/>
        </p:nvPicPr>
        <p:blipFill rotWithShape="1">
          <a:blip r:embed="rId5"/>
          <a:srcRect t="17990" b="40952"/>
          <a:stretch/>
        </p:blipFill>
        <p:spPr>
          <a:xfrm>
            <a:off x="2208361" y="1906874"/>
            <a:ext cx="4973135" cy="4421351"/>
          </a:xfrm>
          <a:prstGeom prst="rect">
            <a:avLst/>
          </a:prstGeom>
        </p:spPr>
      </p:pic>
    </p:spTree>
    <p:extLst>
      <p:ext uri="{BB962C8B-B14F-4D97-AF65-F5344CB8AC3E}">
        <p14:creationId xmlns:p14="http://schemas.microsoft.com/office/powerpoint/2010/main" val="1238955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432306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2328D5F7-994F-0BFE-EAAD-B9F95F962F54}"/>
              </a:ext>
            </a:extLst>
          </p:cNvPr>
          <p:cNvSpPr/>
          <p:nvPr/>
        </p:nvSpPr>
        <p:spPr>
          <a:xfrm>
            <a:off x="838200" y="1972031"/>
            <a:ext cx="5514474" cy="91554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rgbClr val="FFFF00"/>
                </a:solidFill>
                <a:effectLst>
                  <a:outerShdw blurRad="50800" dist="38100" dir="5400000" algn="t" rotWithShape="0">
                    <a:prstClr val="black">
                      <a:alpha val="40000"/>
                    </a:prstClr>
                  </a:outerShdw>
                </a:effectLst>
                <a:latin typeface="Arial Rounded MT Bold" panose="020F0704030504030204" pitchFamily="34" charset="77"/>
              </a:rPr>
              <a:t>Breakup of Cases Based on the Type of Procedures </a:t>
            </a:r>
          </a:p>
        </p:txBody>
      </p:sp>
      <p:graphicFrame>
        <p:nvGraphicFramePr>
          <p:cNvPr id="12" name="Chart 11">
            <a:extLst>
              <a:ext uri="{FF2B5EF4-FFF2-40B4-BE49-F238E27FC236}">
                <a16:creationId xmlns:a16="http://schemas.microsoft.com/office/drawing/2014/main" id="{020F5F30-08D1-95AD-4BF3-5AF0FC5CF695}"/>
              </a:ext>
            </a:extLst>
          </p:cNvPr>
          <p:cNvGraphicFramePr/>
          <p:nvPr>
            <p:extLst>
              <p:ext uri="{D42A27DB-BD31-4B8C-83A1-F6EECF244321}">
                <p14:modId xmlns:p14="http://schemas.microsoft.com/office/powerpoint/2010/main" val="3701606869"/>
              </p:ext>
            </p:extLst>
          </p:nvPr>
        </p:nvGraphicFramePr>
        <p:xfrm>
          <a:off x="6693996" y="711202"/>
          <a:ext cx="5396230" cy="60452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313FB59E-5F88-E41E-9068-1330AB9C87D5}"/>
              </a:ext>
            </a:extLst>
          </p:cNvPr>
          <p:cNvPicPr>
            <a:picLocks noChangeAspect="1"/>
          </p:cNvPicPr>
          <p:nvPr/>
        </p:nvPicPr>
        <p:blipFill>
          <a:blip r:embed="rId4"/>
          <a:stretch>
            <a:fillRect/>
          </a:stretch>
        </p:blipFill>
        <p:spPr>
          <a:xfrm>
            <a:off x="780144" y="2945635"/>
            <a:ext cx="5099352" cy="3824514"/>
          </a:xfrm>
          <a:prstGeom prst="rect">
            <a:avLst/>
          </a:prstGeom>
          <a:effectLst>
            <a:softEdge rad="635000"/>
          </a:effectLst>
        </p:spPr>
      </p:pic>
    </p:spTree>
    <p:extLst>
      <p:ext uri="{BB962C8B-B14F-4D97-AF65-F5344CB8AC3E}">
        <p14:creationId xmlns:p14="http://schemas.microsoft.com/office/powerpoint/2010/main" val="405783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97575"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graphicFrame>
        <p:nvGraphicFramePr>
          <p:cNvPr id="8" name="Chart 7">
            <a:extLst>
              <a:ext uri="{FF2B5EF4-FFF2-40B4-BE49-F238E27FC236}">
                <a16:creationId xmlns:a16="http://schemas.microsoft.com/office/drawing/2014/main" id="{B67B553C-F31E-FF17-990B-88C898385E1F}"/>
              </a:ext>
            </a:extLst>
          </p:cNvPr>
          <p:cNvGraphicFramePr/>
          <p:nvPr>
            <p:extLst>
              <p:ext uri="{D42A27DB-BD31-4B8C-83A1-F6EECF244321}">
                <p14:modId xmlns:p14="http://schemas.microsoft.com/office/powerpoint/2010/main" val="1010902346"/>
              </p:ext>
            </p:extLst>
          </p:nvPr>
        </p:nvGraphicFramePr>
        <p:xfrm>
          <a:off x="173420" y="2049655"/>
          <a:ext cx="5922579" cy="47362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B1C753A3-F3B0-974D-8624-B23638C024E4}"/>
              </a:ext>
            </a:extLst>
          </p:cNvPr>
          <p:cNvGraphicFramePr/>
          <p:nvPr>
            <p:extLst>
              <p:ext uri="{D42A27DB-BD31-4B8C-83A1-F6EECF244321}">
                <p14:modId xmlns:p14="http://schemas.microsoft.com/office/powerpoint/2010/main" val="335286882"/>
              </p:ext>
            </p:extLst>
          </p:nvPr>
        </p:nvGraphicFramePr>
        <p:xfrm>
          <a:off x="6531429" y="2049655"/>
          <a:ext cx="5487150" cy="47362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93045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2328D5F7-994F-0BFE-EAAD-B9F95F962F54}"/>
              </a:ext>
            </a:extLst>
          </p:cNvPr>
          <p:cNvSpPr/>
          <p:nvPr/>
        </p:nvSpPr>
        <p:spPr>
          <a:xfrm>
            <a:off x="3744687" y="1972031"/>
            <a:ext cx="6096000" cy="80019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rgbClr val="FFFF00"/>
                </a:solidFill>
                <a:effectLst>
                  <a:outerShdw blurRad="50800" dist="38100" dir="5400000" algn="t" rotWithShape="0">
                    <a:prstClr val="black">
                      <a:alpha val="40000"/>
                    </a:prstClr>
                  </a:outerShdw>
                </a:effectLst>
                <a:latin typeface="Arial Rounded MT Bold" panose="020F0704030504030204" pitchFamily="34" charset="77"/>
              </a:rPr>
              <a:t>Compliance to JCI Measurable Elements</a:t>
            </a:r>
          </a:p>
        </p:txBody>
      </p:sp>
      <p:sp>
        <p:nvSpPr>
          <p:cNvPr id="9" name="Rectangle 8">
            <a:extLst>
              <a:ext uri="{FF2B5EF4-FFF2-40B4-BE49-F238E27FC236}">
                <a16:creationId xmlns:a16="http://schemas.microsoft.com/office/drawing/2014/main" id="{B074DDB2-C112-960A-C0BD-F11A95186857}"/>
              </a:ext>
            </a:extLst>
          </p:cNvPr>
          <p:cNvSpPr/>
          <p:nvPr/>
        </p:nvSpPr>
        <p:spPr>
          <a:xfrm>
            <a:off x="446313" y="2906485"/>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IPSG Compliance</a:t>
            </a:r>
          </a:p>
        </p:txBody>
      </p:sp>
      <p:graphicFrame>
        <p:nvGraphicFramePr>
          <p:cNvPr id="12" name="Chart 11">
            <a:extLst>
              <a:ext uri="{FF2B5EF4-FFF2-40B4-BE49-F238E27FC236}">
                <a16:creationId xmlns:a16="http://schemas.microsoft.com/office/drawing/2014/main" id="{E824A1C9-9611-F42F-0FE9-8320D40F7E69}"/>
              </a:ext>
            </a:extLst>
          </p:cNvPr>
          <p:cNvGraphicFramePr/>
          <p:nvPr>
            <p:extLst>
              <p:ext uri="{D42A27DB-BD31-4B8C-83A1-F6EECF244321}">
                <p14:modId xmlns:p14="http://schemas.microsoft.com/office/powerpoint/2010/main" val="569533719"/>
              </p:ext>
            </p:extLst>
          </p:nvPr>
        </p:nvGraphicFramePr>
        <p:xfrm>
          <a:off x="6966338" y="3468911"/>
          <a:ext cx="4964405" cy="31135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C1537266-93A0-E94D-B4EF-F10E9F3EB4B2}"/>
              </a:ext>
            </a:extLst>
          </p:cNvPr>
          <p:cNvGraphicFramePr>
            <a:graphicFrameLocks noGrp="1"/>
          </p:cNvGraphicFramePr>
          <p:nvPr>
            <p:extLst>
              <p:ext uri="{D42A27DB-BD31-4B8C-83A1-F6EECF244321}">
                <p14:modId xmlns:p14="http://schemas.microsoft.com/office/powerpoint/2010/main" val="2930462400"/>
              </p:ext>
            </p:extLst>
          </p:nvPr>
        </p:nvGraphicFramePr>
        <p:xfrm>
          <a:off x="449943" y="3623992"/>
          <a:ext cx="6096000" cy="2958506"/>
        </p:xfrm>
        <a:graphic>
          <a:graphicData uri="http://schemas.openxmlformats.org/drawingml/2006/table">
            <a:tbl>
              <a:tblPr firstRow="1" firstCol="1" bandRow="1">
                <a:effectLst>
                  <a:outerShdw blurRad="50800" dist="38100" dir="18900000" algn="bl" rotWithShape="0">
                    <a:prstClr val="black">
                      <a:alpha val="40000"/>
                    </a:prstClr>
                  </a:outerShdw>
                </a:effectLst>
                <a:tableStyleId>{22838BEF-8BB2-4498-84A7-C5851F593DF1}</a:tableStyleId>
              </a:tblPr>
              <a:tblGrid>
                <a:gridCol w="2031761">
                  <a:extLst>
                    <a:ext uri="{9D8B030D-6E8A-4147-A177-3AD203B41FA5}">
                      <a16:colId xmlns:a16="http://schemas.microsoft.com/office/drawing/2014/main" val="438809475"/>
                    </a:ext>
                  </a:extLst>
                </a:gridCol>
                <a:gridCol w="2031761">
                  <a:extLst>
                    <a:ext uri="{9D8B030D-6E8A-4147-A177-3AD203B41FA5}">
                      <a16:colId xmlns:a16="http://schemas.microsoft.com/office/drawing/2014/main" val="4105686454"/>
                    </a:ext>
                  </a:extLst>
                </a:gridCol>
                <a:gridCol w="2032478">
                  <a:extLst>
                    <a:ext uri="{9D8B030D-6E8A-4147-A177-3AD203B41FA5}">
                      <a16:colId xmlns:a16="http://schemas.microsoft.com/office/drawing/2014/main" val="1341201464"/>
                    </a:ext>
                  </a:extLst>
                </a:gridCol>
              </a:tblGrid>
              <a:tr h="1131770">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Standards obtained for compliance – Fully Met score(10)</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Standards obtained for compliance – Partially Met score(5)</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dirty="0">
                          <a:effectLst>
                            <a:outerShdw blurRad="50800" dist="38100" dir="8100000" algn="tr" rotWithShape="0">
                              <a:prstClr val="black">
                                <a:alpha val="40000"/>
                              </a:prstClr>
                            </a:outerShdw>
                          </a:effectLst>
                          <a:latin typeface="Arial Rounded MT Bold" panose="020F0704030504030204" pitchFamily="34" charset="77"/>
                        </a:rPr>
                        <a:t>Standards obtained for compliance – Not Met score(0)</a:t>
                      </a:r>
                      <a:endParaRPr lang="en-IN" sz="1200" b="0" dirty="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09121996"/>
                  </a:ext>
                </a:extLst>
              </a:tr>
              <a:tr h="347483">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33</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06</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00</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1135259"/>
                  </a:ext>
                </a:extLst>
              </a:tr>
              <a:tr h="347483">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Total score = 330</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Total score = 30</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8100000" algn="tr" rotWithShape="0">
                              <a:prstClr val="black">
                                <a:alpha val="40000"/>
                              </a:prstClr>
                            </a:outerShdw>
                          </a:effectLst>
                          <a:latin typeface="Arial Rounded MT Bold" panose="020F0704030504030204" pitchFamily="34" charset="77"/>
                        </a:rPr>
                        <a:t>Total score = 00</a:t>
                      </a:r>
                      <a:endParaRPr lang="en-IN" sz="1200" b="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86085328"/>
                  </a:ext>
                </a:extLst>
              </a:tr>
              <a:tr h="1131770">
                <a:tc gridSpan="3">
                  <a:txBody>
                    <a:bodyPr/>
                    <a:lstStyle/>
                    <a:p>
                      <a:pPr marL="342900" lvl="0" indent="-342900" algn="just">
                        <a:lnSpc>
                          <a:spcPct val="150000"/>
                        </a:lnSpc>
                        <a:buFont typeface="Symbol" pitchFamily="2" charset="2"/>
                        <a:buChar char=""/>
                      </a:pPr>
                      <a:r>
                        <a:rPr lang="en-IN" sz="1200" b="0" dirty="0">
                          <a:effectLst>
                            <a:outerShdw blurRad="50800" dist="38100" dir="8100000" algn="tr" rotWithShape="0">
                              <a:prstClr val="black">
                                <a:alpha val="40000"/>
                              </a:prstClr>
                            </a:outerShdw>
                          </a:effectLst>
                          <a:latin typeface="Arial Rounded MT Bold" panose="020F0704030504030204" pitchFamily="34" charset="77"/>
                        </a:rPr>
                        <a:t>Maximum score obtained out of the total score of 390 = 360</a:t>
                      </a:r>
                    </a:p>
                    <a:p>
                      <a:pPr marL="342900" lvl="0" indent="-342900" algn="just">
                        <a:lnSpc>
                          <a:spcPct val="150000"/>
                        </a:lnSpc>
                        <a:buFont typeface="Symbol" pitchFamily="2" charset="2"/>
                        <a:buChar char=""/>
                      </a:pPr>
                      <a:r>
                        <a:rPr lang="en-IN" sz="1200" b="0" dirty="0">
                          <a:effectLst>
                            <a:outerShdw blurRad="50800" dist="38100" dir="8100000" algn="tr" rotWithShape="0">
                              <a:prstClr val="black">
                                <a:alpha val="40000"/>
                              </a:prstClr>
                            </a:outerShdw>
                          </a:effectLst>
                          <a:latin typeface="Arial Rounded MT Bold" panose="020F0704030504030204" pitchFamily="34" charset="77"/>
                        </a:rPr>
                        <a:t>Percentage of compliance achieved = 360/390 * 100 = 92.30%</a:t>
                      </a:r>
                    </a:p>
                    <a:p>
                      <a:pPr marL="342900" lvl="0" indent="-342900" algn="just">
                        <a:lnSpc>
                          <a:spcPct val="150000"/>
                        </a:lnSpc>
                        <a:buFont typeface="Symbol" pitchFamily="2" charset="2"/>
                        <a:buChar char=""/>
                      </a:pPr>
                      <a:r>
                        <a:rPr lang="en-IN" sz="1200" b="0" dirty="0">
                          <a:effectLst>
                            <a:outerShdw blurRad="50800" dist="38100" dir="8100000" algn="tr" rotWithShape="0">
                              <a:prstClr val="black">
                                <a:alpha val="40000"/>
                              </a:prstClr>
                            </a:outerShdw>
                          </a:effectLst>
                          <a:latin typeface="Arial Rounded MT Bold" panose="020F0704030504030204" pitchFamily="34" charset="77"/>
                        </a:rPr>
                        <a:t>Average score achieved = 9.23</a:t>
                      </a:r>
                      <a:endParaRPr lang="en-IN" sz="1200" b="0" dirty="0">
                        <a:effectLst>
                          <a:outerShdw blurRad="50800" dist="38100" dir="8100000" algn="tr"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7122339"/>
                  </a:ext>
                </a:extLst>
              </a:tr>
            </a:tbl>
          </a:graphicData>
        </a:graphic>
      </p:graphicFrame>
    </p:spTree>
    <p:extLst>
      <p:ext uri="{BB962C8B-B14F-4D97-AF65-F5344CB8AC3E}">
        <p14:creationId xmlns:p14="http://schemas.microsoft.com/office/powerpoint/2010/main" val="315203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9" name="Rectangle 8">
            <a:extLst>
              <a:ext uri="{FF2B5EF4-FFF2-40B4-BE49-F238E27FC236}">
                <a16:creationId xmlns:a16="http://schemas.microsoft.com/office/drawing/2014/main" id="{B074DDB2-C112-960A-C0BD-F11A95186857}"/>
              </a:ext>
            </a:extLst>
          </p:cNvPr>
          <p:cNvSpPr/>
          <p:nvPr/>
        </p:nvSpPr>
        <p:spPr>
          <a:xfrm>
            <a:off x="504378" y="2906485"/>
            <a:ext cx="2993571" cy="52251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just"/>
            <a:r>
              <a:rPr lang="en-US" sz="2400" u="sng" dirty="0">
                <a:ln w="0"/>
                <a:solidFill>
                  <a:schemeClr val="bg1"/>
                </a:solidFill>
                <a:effectLst>
                  <a:outerShdw blurRad="50800" dist="38100" dir="5400000" algn="t" rotWithShape="0">
                    <a:prstClr val="black">
                      <a:alpha val="40000"/>
                    </a:prstClr>
                  </a:outerShdw>
                </a:effectLst>
                <a:latin typeface="Arial Rounded MT Bold" panose="020F0704030504030204" pitchFamily="34" charset="77"/>
              </a:rPr>
              <a:t>ASC Compliance</a:t>
            </a:r>
          </a:p>
        </p:txBody>
      </p:sp>
      <p:graphicFrame>
        <p:nvGraphicFramePr>
          <p:cNvPr id="10" name="Chart 9">
            <a:extLst>
              <a:ext uri="{FF2B5EF4-FFF2-40B4-BE49-F238E27FC236}">
                <a16:creationId xmlns:a16="http://schemas.microsoft.com/office/drawing/2014/main" id="{7E457543-2562-1C79-33B5-F59F43346460}"/>
              </a:ext>
            </a:extLst>
          </p:cNvPr>
          <p:cNvGraphicFramePr/>
          <p:nvPr>
            <p:extLst>
              <p:ext uri="{D42A27DB-BD31-4B8C-83A1-F6EECF244321}">
                <p14:modId xmlns:p14="http://schemas.microsoft.com/office/powerpoint/2010/main" val="3408062267"/>
              </p:ext>
            </p:extLst>
          </p:nvPr>
        </p:nvGraphicFramePr>
        <p:xfrm>
          <a:off x="6879771" y="3429000"/>
          <a:ext cx="5098142" cy="32260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151548DF-B5C4-C778-BB5C-0094AE952CD7}"/>
              </a:ext>
            </a:extLst>
          </p:cNvPr>
          <p:cNvGraphicFramePr>
            <a:graphicFrameLocks noGrp="1"/>
          </p:cNvGraphicFramePr>
          <p:nvPr>
            <p:extLst>
              <p:ext uri="{D42A27DB-BD31-4B8C-83A1-F6EECF244321}">
                <p14:modId xmlns:p14="http://schemas.microsoft.com/office/powerpoint/2010/main" val="225230124"/>
              </p:ext>
            </p:extLst>
          </p:nvPr>
        </p:nvGraphicFramePr>
        <p:xfrm>
          <a:off x="493487" y="3623992"/>
          <a:ext cx="5796893" cy="3031078"/>
        </p:xfrm>
        <a:graphic>
          <a:graphicData uri="http://schemas.openxmlformats.org/drawingml/2006/table">
            <a:tbl>
              <a:tblPr firstRow="1" firstCol="1" bandRow="1">
                <a:effectLst>
                  <a:outerShdw blurRad="50800" dist="38100" dir="18900000" algn="bl" rotWithShape="0">
                    <a:prstClr val="black">
                      <a:alpha val="40000"/>
                    </a:prstClr>
                  </a:outerShdw>
                </a:effectLst>
                <a:tableStyleId>{69CF1AB2-1976-4502-BF36-3FF5EA218861}</a:tableStyleId>
              </a:tblPr>
              <a:tblGrid>
                <a:gridCol w="1932070">
                  <a:extLst>
                    <a:ext uri="{9D8B030D-6E8A-4147-A177-3AD203B41FA5}">
                      <a16:colId xmlns:a16="http://schemas.microsoft.com/office/drawing/2014/main" val="1904621499"/>
                    </a:ext>
                  </a:extLst>
                </a:gridCol>
                <a:gridCol w="1932070">
                  <a:extLst>
                    <a:ext uri="{9D8B030D-6E8A-4147-A177-3AD203B41FA5}">
                      <a16:colId xmlns:a16="http://schemas.microsoft.com/office/drawing/2014/main" val="147857947"/>
                    </a:ext>
                  </a:extLst>
                </a:gridCol>
                <a:gridCol w="1932753">
                  <a:extLst>
                    <a:ext uri="{9D8B030D-6E8A-4147-A177-3AD203B41FA5}">
                      <a16:colId xmlns:a16="http://schemas.microsoft.com/office/drawing/2014/main" val="3226681418"/>
                    </a:ext>
                  </a:extLst>
                </a:gridCol>
              </a:tblGrid>
              <a:tr h="1159533">
                <a:tc>
                  <a:txBody>
                    <a:bodyPr/>
                    <a:lstStyle/>
                    <a:p>
                      <a:pPr algn="just">
                        <a:lnSpc>
                          <a:spcPct val="150000"/>
                        </a:lnSpc>
                      </a:pPr>
                      <a:r>
                        <a:rPr lang="en-IN" sz="1200" b="0" dirty="0">
                          <a:effectLst>
                            <a:outerShdw blurRad="50800" dist="38100" dir="16200000" rotWithShape="0">
                              <a:prstClr val="black">
                                <a:alpha val="40000"/>
                              </a:prstClr>
                            </a:outerShdw>
                          </a:effectLst>
                          <a:latin typeface="Arial Rounded MT Bold" panose="020F0704030504030204" pitchFamily="34" charset="77"/>
                        </a:rPr>
                        <a:t>Standards obtained for compliance – Fully Met score(10)</a:t>
                      </a:r>
                      <a:endParaRPr lang="en-IN" sz="1200" b="0" dirty="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Standards obtained for compliance – Partially Met score(5)</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dirty="0">
                          <a:effectLst>
                            <a:outerShdw blurRad="50800" dist="38100" dir="16200000" rotWithShape="0">
                              <a:prstClr val="black">
                                <a:alpha val="40000"/>
                              </a:prstClr>
                            </a:outerShdw>
                          </a:effectLst>
                          <a:latin typeface="Arial Rounded MT Bold" panose="020F0704030504030204" pitchFamily="34" charset="77"/>
                        </a:rPr>
                        <a:t>Standards obtained for compliance – Not Met score(0)</a:t>
                      </a:r>
                      <a:endParaRPr lang="en-IN" sz="1200" b="0" dirty="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04223218"/>
                  </a:ext>
                </a:extLst>
              </a:tr>
              <a:tr h="356006">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29</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03</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dirty="0">
                          <a:effectLst>
                            <a:outerShdw blurRad="50800" dist="38100" dir="16200000" rotWithShape="0">
                              <a:prstClr val="black">
                                <a:alpha val="40000"/>
                              </a:prstClr>
                            </a:outerShdw>
                          </a:effectLst>
                          <a:latin typeface="Arial Rounded MT Bold" panose="020F0704030504030204" pitchFamily="34" charset="77"/>
                        </a:rPr>
                        <a:t>00</a:t>
                      </a:r>
                      <a:endParaRPr lang="en-IN" sz="1200" b="0" dirty="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20834180"/>
                  </a:ext>
                </a:extLst>
              </a:tr>
              <a:tr h="356006">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Total score = 290</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Total score = 15</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50000"/>
                        </a:lnSpc>
                      </a:pPr>
                      <a:r>
                        <a:rPr lang="en-IN" sz="1200" b="0">
                          <a:effectLst>
                            <a:outerShdw blurRad="50800" dist="38100" dir="16200000" rotWithShape="0">
                              <a:prstClr val="black">
                                <a:alpha val="40000"/>
                              </a:prstClr>
                            </a:outerShdw>
                          </a:effectLst>
                          <a:latin typeface="Arial Rounded MT Bold" panose="020F0704030504030204" pitchFamily="34" charset="77"/>
                        </a:rPr>
                        <a:t>Total score = 00</a:t>
                      </a:r>
                      <a:endParaRPr lang="en-IN" sz="1200" b="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72555778"/>
                  </a:ext>
                </a:extLst>
              </a:tr>
              <a:tr h="1159533">
                <a:tc gridSpan="3">
                  <a:txBody>
                    <a:bodyPr/>
                    <a:lstStyle/>
                    <a:p>
                      <a:pPr marL="342900" lvl="0" indent="-342900" algn="just">
                        <a:lnSpc>
                          <a:spcPct val="150000"/>
                        </a:lnSpc>
                        <a:buFont typeface="Symbol" pitchFamily="2" charset="2"/>
                        <a:buChar char=""/>
                      </a:pPr>
                      <a:r>
                        <a:rPr lang="en-IN" sz="1200" b="0" dirty="0">
                          <a:effectLst>
                            <a:outerShdw blurRad="50800" dist="38100" dir="16200000" rotWithShape="0">
                              <a:prstClr val="black">
                                <a:alpha val="40000"/>
                              </a:prstClr>
                            </a:outerShdw>
                          </a:effectLst>
                          <a:latin typeface="Arial Rounded MT Bold" panose="020F0704030504030204" pitchFamily="34" charset="77"/>
                        </a:rPr>
                        <a:t>Maximum score obtained out of the total score of 320 = 305</a:t>
                      </a:r>
                    </a:p>
                    <a:p>
                      <a:pPr marL="342900" lvl="0" indent="-342900" algn="just">
                        <a:lnSpc>
                          <a:spcPct val="150000"/>
                        </a:lnSpc>
                        <a:buFont typeface="Symbol" pitchFamily="2" charset="2"/>
                        <a:buChar char=""/>
                      </a:pPr>
                      <a:r>
                        <a:rPr lang="en-IN" sz="1200" b="0" dirty="0">
                          <a:effectLst>
                            <a:outerShdw blurRad="50800" dist="38100" dir="16200000" rotWithShape="0">
                              <a:prstClr val="black">
                                <a:alpha val="40000"/>
                              </a:prstClr>
                            </a:outerShdw>
                          </a:effectLst>
                          <a:latin typeface="Arial Rounded MT Bold" panose="020F0704030504030204" pitchFamily="34" charset="77"/>
                        </a:rPr>
                        <a:t>Percentage of compliance achieved = 305/320 * 100 = 95.31%</a:t>
                      </a:r>
                    </a:p>
                    <a:p>
                      <a:pPr marL="342900" lvl="0" indent="-342900" algn="just">
                        <a:lnSpc>
                          <a:spcPct val="150000"/>
                        </a:lnSpc>
                        <a:buFont typeface="Symbol" pitchFamily="2" charset="2"/>
                        <a:buChar char=""/>
                      </a:pPr>
                      <a:r>
                        <a:rPr lang="en-IN" sz="1200" b="0" dirty="0">
                          <a:effectLst>
                            <a:outerShdw blurRad="50800" dist="38100" dir="16200000" rotWithShape="0">
                              <a:prstClr val="black">
                                <a:alpha val="40000"/>
                              </a:prstClr>
                            </a:outerShdw>
                          </a:effectLst>
                          <a:latin typeface="Arial Rounded MT Bold" panose="020F0704030504030204" pitchFamily="34" charset="77"/>
                        </a:rPr>
                        <a:t>Average score achieved = 9.53</a:t>
                      </a:r>
                      <a:endParaRPr lang="en-IN" sz="1200" b="0" dirty="0">
                        <a:effectLst>
                          <a:outerShdw blurRad="50800" dist="38100" dir="16200000"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39147823"/>
                  </a:ext>
                </a:extLst>
              </a:tr>
            </a:tbl>
          </a:graphicData>
        </a:graphic>
      </p:graphicFrame>
      <p:sp>
        <p:nvSpPr>
          <p:cNvPr id="13" name="Rectangle 12">
            <a:extLst>
              <a:ext uri="{FF2B5EF4-FFF2-40B4-BE49-F238E27FC236}">
                <a16:creationId xmlns:a16="http://schemas.microsoft.com/office/drawing/2014/main" id="{BCC54B84-380C-930B-C1D5-897D97C46457}"/>
              </a:ext>
            </a:extLst>
          </p:cNvPr>
          <p:cNvSpPr/>
          <p:nvPr/>
        </p:nvSpPr>
        <p:spPr>
          <a:xfrm>
            <a:off x="3744687" y="1972031"/>
            <a:ext cx="6096000" cy="81471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u="sng" dirty="0">
                <a:ln w="0"/>
                <a:solidFill>
                  <a:srgbClr val="FFFF00"/>
                </a:solidFill>
                <a:effectLst>
                  <a:outerShdw blurRad="50800" dist="38100" dir="5400000" algn="t" rotWithShape="0">
                    <a:prstClr val="black">
                      <a:alpha val="40000"/>
                    </a:prstClr>
                  </a:outerShdw>
                </a:effectLst>
                <a:latin typeface="Arial Rounded MT Bold" panose="020F0704030504030204" pitchFamily="34" charset="77"/>
              </a:rPr>
              <a:t>Compliance to JCI Measurable Elements</a:t>
            </a:r>
          </a:p>
        </p:txBody>
      </p:sp>
    </p:spTree>
    <p:extLst>
      <p:ext uri="{BB962C8B-B14F-4D97-AF65-F5344CB8AC3E}">
        <p14:creationId xmlns:p14="http://schemas.microsoft.com/office/powerpoint/2010/main" val="888923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2328D5F7-994F-0BFE-EAAD-B9F95F962F54}"/>
              </a:ext>
            </a:extLst>
          </p:cNvPr>
          <p:cNvSpPr/>
          <p:nvPr/>
        </p:nvSpPr>
        <p:spPr>
          <a:xfrm>
            <a:off x="838200" y="1972031"/>
            <a:ext cx="5514474" cy="73946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en-IN" sz="2400" b="1" u="sng" dirty="0">
                <a:solidFill>
                  <a:srgbClr val="FFFF00"/>
                </a:solidFill>
                <a:latin typeface="Arial Rounded MT Bold" panose="020F0704030504030204" pitchFamily="34" charset="77"/>
              </a:rPr>
              <a:t>Compliance to Informed Consent </a:t>
            </a:r>
            <a:endParaRPr lang="en-IN" sz="2400" dirty="0">
              <a:solidFill>
                <a:srgbClr val="FFFF00"/>
              </a:solidFill>
              <a:latin typeface="Arial Rounded MT Bold" panose="020F0704030504030204" pitchFamily="34" charset="77"/>
            </a:endParaRPr>
          </a:p>
        </p:txBody>
      </p:sp>
      <p:graphicFrame>
        <p:nvGraphicFramePr>
          <p:cNvPr id="11" name="Chart 10">
            <a:extLst>
              <a:ext uri="{FF2B5EF4-FFF2-40B4-BE49-F238E27FC236}">
                <a16:creationId xmlns:a16="http://schemas.microsoft.com/office/drawing/2014/main" id="{EFCDEFEA-40F9-53DE-DA00-BFBC5E83187D}"/>
              </a:ext>
            </a:extLst>
          </p:cNvPr>
          <p:cNvGraphicFramePr/>
          <p:nvPr>
            <p:extLst>
              <p:ext uri="{D42A27DB-BD31-4B8C-83A1-F6EECF244321}">
                <p14:modId xmlns:p14="http://schemas.microsoft.com/office/powerpoint/2010/main" val="2297409487"/>
              </p:ext>
            </p:extLst>
          </p:nvPr>
        </p:nvGraphicFramePr>
        <p:xfrm>
          <a:off x="7170057" y="2831808"/>
          <a:ext cx="4717143" cy="3549892"/>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1">
            <a:extLst>
              <a:ext uri="{FF2B5EF4-FFF2-40B4-BE49-F238E27FC236}">
                <a16:creationId xmlns:a16="http://schemas.microsoft.com/office/drawing/2014/main" id="{87F1541F-7195-1D8F-CDB0-67132219C241}"/>
              </a:ext>
            </a:extLst>
          </p:cNvPr>
          <p:cNvSpPr/>
          <p:nvPr/>
        </p:nvSpPr>
        <p:spPr>
          <a:xfrm>
            <a:off x="838200" y="2831808"/>
            <a:ext cx="5514474" cy="3549893"/>
          </a:xfrm>
          <a:prstGeom prst="roundRect">
            <a:avLst/>
          </a:prstGeom>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285750" indent="-285750">
              <a:buFont typeface="Arial" panose="020B0604020202020204" pitchFamily="34" charset="0"/>
              <a:buChar char="•"/>
            </a:pPr>
            <a:r>
              <a:rPr lang="en-IN" dirty="0">
                <a:effectLst>
                  <a:outerShdw blurRad="50800" dist="38100" dir="5400000" algn="t" rotWithShape="0">
                    <a:prstClr val="black">
                      <a:alpha val="40000"/>
                    </a:prstClr>
                  </a:outerShdw>
                </a:effectLst>
                <a:latin typeface="Arial Rounded MT Bold" panose="020F0704030504030204" pitchFamily="34" charset="77"/>
              </a:rPr>
              <a:t>216 patients (83%) confirmed that the procedural benefits and risks were explained to them while obtaining the informed consent form by the Gastroenterologist </a:t>
            </a:r>
          </a:p>
          <a:p>
            <a:pPr marL="285750" indent="-285750">
              <a:buFont typeface="Arial" panose="020B0604020202020204" pitchFamily="34" charset="0"/>
              <a:buChar char="•"/>
            </a:pPr>
            <a:endParaRPr lang="en-IN" dirty="0">
              <a:effectLst>
                <a:outerShdw blurRad="50800" dist="38100" dir="5400000" algn="t" rotWithShape="0">
                  <a:prstClr val="black">
                    <a:alpha val="40000"/>
                  </a:prstClr>
                </a:outerShdw>
              </a:effectLst>
              <a:latin typeface="Arial Rounded MT Bold" panose="020F0704030504030204" pitchFamily="34" charset="77"/>
            </a:endParaRPr>
          </a:p>
          <a:p>
            <a:pPr marL="285750" indent="-285750">
              <a:buFont typeface="Arial" panose="020B0604020202020204" pitchFamily="34" charset="0"/>
              <a:buChar char="•"/>
            </a:pPr>
            <a:r>
              <a:rPr lang="en-IN" dirty="0">
                <a:solidFill>
                  <a:schemeClr val="accent4">
                    <a:lumMod val="40000"/>
                    <a:lumOff val="60000"/>
                  </a:schemeClr>
                </a:solidFill>
                <a:effectLst>
                  <a:outerShdw blurRad="50800" dist="38100" dir="5400000" algn="t" rotWithShape="0">
                    <a:prstClr val="black">
                      <a:alpha val="40000"/>
                    </a:prstClr>
                  </a:outerShdw>
                </a:effectLst>
                <a:latin typeface="Arial Rounded MT Bold" panose="020F0704030504030204" pitchFamily="34" charset="77"/>
              </a:rPr>
              <a:t>44 patients (17%) had responded that the informed consent was explained by the Procedure Room Executive</a:t>
            </a:r>
          </a:p>
        </p:txBody>
      </p:sp>
    </p:spTree>
    <p:extLst>
      <p:ext uri="{BB962C8B-B14F-4D97-AF65-F5344CB8AC3E}">
        <p14:creationId xmlns:p14="http://schemas.microsoft.com/office/powerpoint/2010/main" val="523873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6"/>
            <a:ext cx="9145437" cy="1031230"/>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7" name="Rectangle 6">
            <a:extLst>
              <a:ext uri="{FF2B5EF4-FFF2-40B4-BE49-F238E27FC236}">
                <a16:creationId xmlns:a16="http://schemas.microsoft.com/office/drawing/2014/main" id="{2328D5F7-994F-0BFE-EAAD-B9F95F962F54}"/>
              </a:ext>
            </a:extLst>
          </p:cNvPr>
          <p:cNvSpPr/>
          <p:nvPr/>
        </p:nvSpPr>
        <p:spPr>
          <a:xfrm>
            <a:off x="838200" y="1587023"/>
            <a:ext cx="3864429" cy="55460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lang="en-IN" sz="2400" b="1" u="sng" dirty="0">
                <a:solidFill>
                  <a:srgbClr val="FFFF00"/>
                </a:solidFill>
                <a:latin typeface="Arial Rounded MT Bold" panose="020F0704030504030204" pitchFamily="34" charset="77"/>
              </a:rPr>
              <a:t>Waiting Time Estimation</a:t>
            </a:r>
          </a:p>
        </p:txBody>
      </p:sp>
      <p:graphicFrame>
        <p:nvGraphicFramePr>
          <p:cNvPr id="9" name="Chart 8">
            <a:extLst>
              <a:ext uri="{FF2B5EF4-FFF2-40B4-BE49-F238E27FC236}">
                <a16:creationId xmlns:a16="http://schemas.microsoft.com/office/drawing/2014/main" id="{2240E659-5FF2-F31E-ABBC-1B6BE358E2A1}"/>
              </a:ext>
            </a:extLst>
          </p:cNvPr>
          <p:cNvGraphicFramePr/>
          <p:nvPr>
            <p:extLst>
              <p:ext uri="{D42A27DB-BD31-4B8C-83A1-F6EECF244321}">
                <p14:modId xmlns:p14="http://schemas.microsoft.com/office/powerpoint/2010/main" val="2505110129"/>
              </p:ext>
            </p:extLst>
          </p:nvPr>
        </p:nvGraphicFramePr>
        <p:xfrm>
          <a:off x="6433459" y="3381055"/>
          <a:ext cx="4961022" cy="33403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70A4692F-136F-9269-36FA-039B12D5A74C}"/>
              </a:ext>
            </a:extLst>
          </p:cNvPr>
          <p:cNvGraphicFramePr>
            <a:graphicFrameLocks noGrp="1"/>
          </p:cNvGraphicFramePr>
          <p:nvPr>
            <p:extLst>
              <p:ext uri="{D42A27DB-BD31-4B8C-83A1-F6EECF244321}">
                <p14:modId xmlns:p14="http://schemas.microsoft.com/office/powerpoint/2010/main" val="2905942860"/>
              </p:ext>
            </p:extLst>
          </p:nvPr>
        </p:nvGraphicFramePr>
        <p:xfrm>
          <a:off x="838200" y="3397704"/>
          <a:ext cx="3807372" cy="3323744"/>
        </p:xfrm>
        <a:graphic>
          <a:graphicData uri="http://schemas.openxmlformats.org/drawingml/2006/table">
            <a:tbl>
              <a:tblPr firstRow="1" firstCol="1" bandRow="1">
                <a:effectLst>
                  <a:outerShdw blurRad="50800" dist="38100" dir="18900000" algn="bl" rotWithShape="0">
                    <a:prstClr val="black">
                      <a:alpha val="40000"/>
                    </a:prstClr>
                  </a:outerShdw>
                </a:effectLst>
                <a:tableStyleId>{7DF18680-E054-41AD-8BC1-D1AEF772440D}</a:tableStyleId>
              </a:tblPr>
              <a:tblGrid>
                <a:gridCol w="2108200">
                  <a:extLst>
                    <a:ext uri="{9D8B030D-6E8A-4147-A177-3AD203B41FA5}">
                      <a16:colId xmlns:a16="http://schemas.microsoft.com/office/drawing/2014/main" val="1671304831"/>
                    </a:ext>
                  </a:extLst>
                </a:gridCol>
                <a:gridCol w="1699172">
                  <a:extLst>
                    <a:ext uri="{9D8B030D-6E8A-4147-A177-3AD203B41FA5}">
                      <a16:colId xmlns:a16="http://schemas.microsoft.com/office/drawing/2014/main" val="580662210"/>
                    </a:ext>
                  </a:extLst>
                </a:gridCol>
              </a:tblGrid>
              <a:tr h="433532">
                <a:tc>
                  <a:txBody>
                    <a:bodyPr/>
                    <a:lstStyle/>
                    <a:p>
                      <a:r>
                        <a:rPr lang="en-IN" sz="1200" dirty="0">
                          <a:effectLst>
                            <a:outerShdw blurRad="50800" dist="38100" dir="5400000" algn="t" rotWithShape="0">
                              <a:prstClr val="black">
                                <a:alpha val="40000"/>
                              </a:prstClr>
                            </a:outerShdw>
                          </a:effectLst>
                          <a:latin typeface="Arial Rounded MT Bold" panose="020F0704030504030204" pitchFamily="34" charset="77"/>
                        </a:rPr>
                        <a:t>Total Waiting Time (Mins)</a:t>
                      </a:r>
                      <a:endParaRPr lang="en-IN" sz="12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No of Patients</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72569118"/>
                  </a:ext>
                </a:extLst>
              </a:tr>
              <a:tr h="240851">
                <a:tc>
                  <a:txBody>
                    <a:bodyPr/>
                    <a:lstStyle/>
                    <a:p>
                      <a:r>
                        <a:rPr lang="en-IN" sz="1200" dirty="0">
                          <a:effectLst>
                            <a:outerShdw blurRad="50800" dist="38100" dir="5400000" algn="t" rotWithShape="0">
                              <a:prstClr val="black">
                                <a:alpha val="40000"/>
                              </a:prstClr>
                            </a:outerShdw>
                          </a:effectLst>
                          <a:latin typeface="Arial Rounded MT Bold" panose="020F0704030504030204" pitchFamily="34" charset="77"/>
                        </a:rPr>
                        <a:t>20-40</a:t>
                      </a:r>
                      <a:endParaRPr lang="en-IN" sz="12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17</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240005198"/>
                  </a:ext>
                </a:extLst>
              </a:tr>
              <a:tr h="240851">
                <a:tc>
                  <a:txBody>
                    <a:bodyPr/>
                    <a:lstStyle/>
                    <a:p>
                      <a:r>
                        <a:rPr lang="en-IN" sz="1200" dirty="0">
                          <a:effectLst>
                            <a:outerShdw blurRad="50800" dist="38100" dir="5400000" algn="t" rotWithShape="0">
                              <a:prstClr val="black">
                                <a:alpha val="40000"/>
                              </a:prstClr>
                            </a:outerShdw>
                          </a:effectLst>
                          <a:latin typeface="Arial Rounded MT Bold" panose="020F0704030504030204" pitchFamily="34" charset="77"/>
                        </a:rPr>
                        <a:t>40-60</a:t>
                      </a:r>
                      <a:endParaRPr lang="en-IN" sz="12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52</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884561139"/>
                  </a:ext>
                </a:extLst>
              </a:tr>
              <a:tr h="240851">
                <a:tc>
                  <a:txBody>
                    <a:bodyPr/>
                    <a:lstStyle/>
                    <a:p>
                      <a:r>
                        <a:rPr lang="en-IN" sz="1200" dirty="0">
                          <a:effectLst>
                            <a:outerShdw blurRad="50800" dist="38100" dir="5400000" algn="t" rotWithShape="0">
                              <a:prstClr val="black">
                                <a:alpha val="40000"/>
                              </a:prstClr>
                            </a:outerShdw>
                          </a:effectLst>
                          <a:latin typeface="Arial Rounded MT Bold" panose="020F0704030504030204" pitchFamily="34" charset="77"/>
                        </a:rPr>
                        <a:t>60-80</a:t>
                      </a:r>
                      <a:endParaRPr lang="en-IN" sz="12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45</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79763698"/>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80-100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57</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124123666"/>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100-120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34</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87937122"/>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120-140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24</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3591427"/>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140-160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15</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191991472"/>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160-180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11</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08126355"/>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180-200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2</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22223184"/>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200-220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2</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481844196"/>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220-240</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a:effectLst>
                            <a:outerShdw blurRad="50800" dist="38100" dir="5400000" algn="t" rotWithShape="0">
                              <a:prstClr val="black">
                                <a:alpha val="40000"/>
                              </a:prstClr>
                            </a:outerShdw>
                          </a:effectLst>
                          <a:latin typeface="Arial Rounded MT Bold" panose="020F0704030504030204" pitchFamily="34" charset="77"/>
                        </a:rPr>
                        <a:t>1</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19423594"/>
                  </a:ext>
                </a:extLst>
              </a:tr>
              <a:tr h="240851">
                <a:tc>
                  <a:txBody>
                    <a:bodyPr/>
                    <a:lstStyle/>
                    <a:p>
                      <a:r>
                        <a:rPr lang="en-IN" sz="1200">
                          <a:effectLst>
                            <a:outerShdw blurRad="50800" dist="38100" dir="5400000" algn="t" rotWithShape="0">
                              <a:prstClr val="black">
                                <a:alpha val="40000"/>
                              </a:prstClr>
                            </a:outerShdw>
                          </a:effectLst>
                          <a:latin typeface="Arial Rounded MT Bold" panose="020F0704030504030204" pitchFamily="34" charset="77"/>
                        </a:rPr>
                        <a:t>Grand Total</a:t>
                      </a:r>
                      <a:endParaRPr lang="en-IN" sz="120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IN" sz="1200" dirty="0">
                          <a:effectLst>
                            <a:outerShdw blurRad="50800" dist="38100" dir="5400000" algn="t" rotWithShape="0">
                              <a:prstClr val="black">
                                <a:alpha val="40000"/>
                              </a:prstClr>
                            </a:outerShdw>
                          </a:effectLst>
                          <a:latin typeface="Arial Rounded MT Bold" panose="020F0704030504030204" pitchFamily="34" charset="77"/>
                        </a:rPr>
                        <a:t>260</a:t>
                      </a:r>
                      <a:endParaRPr lang="en-IN" sz="1200" dirty="0">
                        <a:effectLst>
                          <a:outerShdw blurRad="50800" dist="38100" dir="5400000" algn="t" rotWithShape="0">
                            <a:prstClr val="black">
                              <a:alpha val="40000"/>
                            </a:prstClr>
                          </a:outerShdw>
                        </a:effectLst>
                        <a:latin typeface="Arial Rounded MT Bold" panose="020F0704030504030204" pitchFamily="34" charset="77"/>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722068535"/>
                  </a:ext>
                </a:extLst>
              </a:tr>
            </a:tbl>
          </a:graphicData>
        </a:graphic>
      </p:graphicFrame>
      <p:sp>
        <p:nvSpPr>
          <p:cNvPr id="10" name="Rounded Rectangle 9">
            <a:extLst>
              <a:ext uri="{FF2B5EF4-FFF2-40B4-BE49-F238E27FC236}">
                <a16:creationId xmlns:a16="http://schemas.microsoft.com/office/drawing/2014/main" id="{1CBE8BF2-0396-EB18-3470-3C4FAC0BF3AE}"/>
              </a:ext>
            </a:extLst>
          </p:cNvPr>
          <p:cNvSpPr/>
          <p:nvPr/>
        </p:nvSpPr>
        <p:spPr>
          <a:xfrm>
            <a:off x="838199" y="2196240"/>
            <a:ext cx="9786257" cy="1108854"/>
          </a:xfrm>
          <a:prstGeom prst="roundRect">
            <a:avLst/>
          </a:prstGeom>
          <a:ln/>
          <a:effectLst>
            <a:outerShdw blurRad="50800" dist="38100" dir="18900000" algn="b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marL="285750" indent="-285750">
              <a:lnSpc>
                <a:spcPct val="150000"/>
              </a:lnSpc>
              <a:buFont typeface="Arial" panose="020B0604020202020204" pitchFamily="34" charset="0"/>
              <a:buChar char="•"/>
            </a:pPr>
            <a:r>
              <a:rPr lang="en-IN" sz="1600" dirty="0">
                <a:latin typeface="Arial Rounded MT Bold" panose="020F0704030504030204" pitchFamily="34" charset="77"/>
              </a:rPr>
              <a:t>The average waiting time is 87 mins (01hrs 27 mins)</a:t>
            </a:r>
          </a:p>
          <a:p>
            <a:pPr marL="285750" indent="-285750">
              <a:lnSpc>
                <a:spcPct val="150000"/>
              </a:lnSpc>
              <a:buFont typeface="Arial" panose="020B0604020202020204" pitchFamily="34" charset="0"/>
              <a:buChar char="•"/>
            </a:pPr>
            <a:r>
              <a:rPr lang="en-IN" sz="1600" dirty="0">
                <a:solidFill>
                  <a:srgbClr val="FFFF00"/>
                </a:solidFill>
                <a:latin typeface="Arial Rounded MT Bold" panose="020F0704030504030204" pitchFamily="34" charset="77"/>
              </a:rPr>
              <a:t>Maximum patients (57) waiting time is between 80-100 mins</a:t>
            </a:r>
          </a:p>
          <a:p>
            <a:pPr marL="285750" indent="-285750">
              <a:lnSpc>
                <a:spcPct val="150000"/>
              </a:lnSpc>
              <a:buFont typeface="Arial" panose="020B0604020202020204" pitchFamily="34" charset="0"/>
              <a:buChar char="•"/>
            </a:pPr>
            <a:r>
              <a:rPr lang="en-IN" sz="1600" dirty="0">
                <a:latin typeface="Arial Rounded MT Bold" panose="020F0704030504030204" pitchFamily="34" charset="77"/>
              </a:rPr>
              <a:t>Only 01 patient had to wait for 220-240 mins</a:t>
            </a:r>
          </a:p>
        </p:txBody>
      </p:sp>
      <p:sp>
        <p:nvSpPr>
          <p:cNvPr id="5" name="Rectangle 4">
            <a:extLst>
              <a:ext uri="{FF2B5EF4-FFF2-40B4-BE49-F238E27FC236}">
                <a16:creationId xmlns:a16="http://schemas.microsoft.com/office/drawing/2014/main" id="{13B6F7DD-7C2E-2181-8A55-F94ECC0B6369}"/>
              </a:ext>
            </a:extLst>
          </p:cNvPr>
          <p:cNvSpPr/>
          <p:nvPr/>
        </p:nvSpPr>
        <p:spPr>
          <a:xfrm>
            <a:off x="187920" y="3846015"/>
            <a:ext cx="435429" cy="2410471"/>
          </a:xfrm>
          <a:prstGeom prst="rect">
            <a:avLst/>
          </a:prstGeom>
          <a:effectLst>
            <a:outerShdw blurRad="50800" dist="38100" dir="18900000" algn="bl" rotWithShape="0">
              <a:prstClr val="black">
                <a:alpha val="40000"/>
              </a:prstClr>
            </a:outerShdw>
          </a:effectLst>
          <a:scene3d>
            <a:camera prst="orthographicFront"/>
            <a:lightRig rig="threePt" dir="t"/>
          </a:scene3d>
          <a:sp3d>
            <a:bevelT/>
          </a:sp3d>
        </p:spPr>
        <p:style>
          <a:lnRef idx="0">
            <a:schemeClr val="accent5"/>
          </a:lnRef>
          <a:fillRef idx="3">
            <a:schemeClr val="accent5"/>
          </a:fillRef>
          <a:effectRef idx="3">
            <a:schemeClr val="accent5"/>
          </a:effectRef>
          <a:fontRef idx="minor">
            <a:schemeClr val="lt1"/>
          </a:fontRef>
        </p:style>
        <p:txBody>
          <a:bodyPr vert="vert270" rtlCol="0" anchor="ctr"/>
          <a:lstStyle/>
          <a:p>
            <a:pPr algn="ctr"/>
            <a:r>
              <a:rPr lang="en-US" dirty="0">
                <a:effectLst>
                  <a:outerShdw blurRad="50800" dist="38100" dir="5400000" algn="t" rotWithShape="0">
                    <a:prstClr val="black">
                      <a:alpha val="40000"/>
                    </a:prstClr>
                  </a:outerShdw>
                </a:effectLst>
                <a:latin typeface="Arial Rounded MT Bold" panose="020F0704030504030204" pitchFamily="34" charset="77"/>
              </a:rPr>
              <a:t>Frequency Table</a:t>
            </a:r>
          </a:p>
        </p:txBody>
      </p:sp>
    </p:spTree>
    <p:extLst>
      <p:ext uri="{BB962C8B-B14F-4D97-AF65-F5344CB8AC3E}">
        <p14:creationId xmlns:p14="http://schemas.microsoft.com/office/powerpoint/2010/main" val="2275042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139699"/>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graphicFrame>
        <p:nvGraphicFramePr>
          <p:cNvPr id="6" name="Table 5">
            <a:extLst>
              <a:ext uri="{FF2B5EF4-FFF2-40B4-BE49-F238E27FC236}">
                <a16:creationId xmlns:a16="http://schemas.microsoft.com/office/drawing/2014/main" id="{215E1CC4-77C5-C1C7-882C-9BEDA51DF8DC}"/>
              </a:ext>
            </a:extLst>
          </p:cNvPr>
          <p:cNvGraphicFramePr>
            <a:graphicFrameLocks noGrp="1"/>
          </p:cNvGraphicFramePr>
          <p:nvPr>
            <p:extLst>
              <p:ext uri="{D42A27DB-BD31-4B8C-83A1-F6EECF244321}">
                <p14:modId xmlns:p14="http://schemas.microsoft.com/office/powerpoint/2010/main" val="3530190961"/>
              </p:ext>
            </p:extLst>
          </p:nvPr>
        </p:nvGraphicFramePr>
        <p:xfrm>
          <a:off x="654428" y="2223823"/>
          <a:ext cx="3090259" cy="4443218"/>
        </p:xfrm>
        <a:graphic>
          <a:graphicData uri="http://schemas.openxmlformats.org/drawingml/2006/table">
            <a:tbl>
              <a:tblPr firstRow="1" firstCol="1" bandRow="1">
                <a:effectLst>
                  <a:outerShdw blurRad="50800" dist="38100" dir="18900000" algn="bl" rotWithShape="0">
                    <a:prstClr val="black">
                      <a:alpha val="40000"/>
                    </a:prstClr>
                  </a:outerShdw>
                </a:effectLst>
                <a:tableStyleId>{7DF18680-E054-41AD-8BC1-D1AEF772440D}</a:tableStyleId>
              </a:tblPr>
              <a:tblGrid>
                <a:gridCol w="1955800">
                  <a:extLst>
                    <a:ext uri="{9D8B030D-6E8A-4147-A177-3AD203B41FA5}">
                      <a16:colId xmlns:a16="http://schemas.microsoft.com/office/drawing/2014/main" val="3303801393"/>
                    </a:ext>
                  </a:extLst>
                </a:gridCol>
                <a:gridCol w="1134459">
                  <a:extLst>
                    <a:ext uri="{9D8B030D-6E8A-4147-A177-3AD203B41FA5}">
                      <a16:colId xmlns:a16="http://schemas.microsoft.com/office/drawing/2014/main" val="2066324860"/>
                    </a:ext>
                  </a:extLst>
                </a:gridCol>
              </a:tblGrid>
              <a:tr h="249619">
                <a:tc>
                  <a:txBody>
                    <a:bodyPr/>
                    <a:lstStyle/>
                    <a:p>
                      <a:pPr algn="ctr"/>
                      <a:r>
                        <a:rPr lang="en-IN" sz="1200">
                          <a:solidFill>
                            <a:srgbClr val="FFFF00"/>
                          </a:solidFill>
                          <a:effectLst>
                            <a:outerShdw blurRad="50800" dist="38100" dir="5400000" algn="t" rotWithShape="0">
                              <a:prstClr val="black">
                                <a:alpha val="40000"/>
                              </a:prstClr>
                            </a:outerShdw>
                          </a:effectLst>
                        </a:rPr>
                        <a:t>Total Wait Time (Mins)</a:t>
                      </a:r>
                      <a:endParaRPr lang="en-IN" sz="1200">
                        <a:solidFill>
                          <a:srgbClr val="FFFF00"/>
                        </a:solidFill>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r>
                        <a:rPr lang="en-IN" sz="1200" dirty="0">
                          <a:solidFill>
                            <a:srgbClr val="FFFF00"/>
                          </a:solidFill>
                          <a:effectLst>
                            <a:outerShdw blurRad="50800" dist="38100" dir="5400000" algn="t" rotWithShape="0">
                              <a:prstClr val="black">
                                <a:alpha val="40000"/>
                              </a:prstClr>
                            </a:outerShdw>
                          </a:effectLst>
                        </a:rPr>
                        <a:t> </a:t>
                      </a:r>
                      <a:endParaRPr lang="en-IN" sz="1200" dirty="0">
                        <a:solidFill>
                          <a:srgbClr val="FFFF00"/>
                        </a:solidFill>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36370903"/>
                  </a:ext>
                </a:extLst>
              </a:tr>
              <a:tr h="249619">
                <a:tc>
                  <a:txBody>
                    <a:bodyPr/>
                    <a:lstStyle/>
                    <a:p>
                      <a:r>
                        <a:rPr lang="en-IN" sz="1200">
                          <a:effectLst>
                            <a:outerShdw blurRad="50800" dist="38100" dir="5400000" algn="t" rotWithShape="0">
                              <a:prstClr val="black">
                                <a:alpha val="40000"/>
                              </a:prstClr>
                            </a:outerShdw>
                          </a:effectLst>
                        </a:rPr>
                        <a:t>Mean</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dirty="0">
                          <a:effectLst>
                            <a:outerShdw blurRad="50800" dist="38100" dir="5400000" algn="t" rotWithShape="0">
                              <a:prstClr val="black">
                                <a:alpha val="40000"/>
                              </a:prstClr>
                            </a:outerShdw>
                          </a:effectLst>
                        </a:rPr>
                        <a:t>87.44230769</a:t>
                      </a:r>
                      <a:endParaRPr lang="en-IN" sz="1200" dirty="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20411298"/>
                  </a:ext>
                </a:extLst>
              </a:tr>
              <a:tr h="249619">
                <a:tc>
                  <a:txBody>
                    <a:bodyPr/>
                    <a:lstStyle/>
                    <a:p>
                      <a:r>
                        <a:rPr lang="en-IN" sz="1200">
                          <a:effectLst>
                            <a:outerShdw blurRad="50800" dist="38100" dir="5400000" algn="t" rotWithShape="0">
                              <a:prstClr val="black">
                                <a:alpha val="40000"/>
                              </a:prstClr>
                            </a:outerShdw>
                          </a:effectLst>
                        </a:rPr>
                        <a:t>Standard Error</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2.455194377</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79294781"/>
                  </a:ext>
                </a:extLst>
              </a:tr>
              <a:tr h="249619">
                <a:tc>
                  <a:txBody>
                    <a:bodyPr/>
                    <a:lstStyle/>
                    <a:p>
                      <a:r>
                        <a:rPr lang="en-IN" sz="1200">
                          <a:effectLst>
                            <a:outerShdw blurRad="50800" dist="38100" dir="5400000" algn="t" rotWithShape="0">
                              <a:prstClr val="black">
                                <a:alpha val="40000"/>
                              </a:prstClr>
                            </a:outerShdw>
                          </a:effectLst>
                        </a:rPr>
                        <a:t>Median</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dirty="0">
                          <a:effectLst>
                            <a:outerShdw blurRad="50800" dist="38100" dir="5400000" algn="t" rotWithShape="0">
                              <a:prstClr val="black">
                                <a:alpha val="40000"/>
                              </a:prstClr>
                            </a:outerShdw>
                          </a:effectLst>
                        </a:rPr>
                        <a:t>85</a:t>
                      </a:r>
                      <a:endParaRPr lang="en-IN" sz="1200" dirty="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808995192"/>
                  </a:ext>
                </a:extLst>
              </a:tr>
              <a:tr h="249619">
                <a:tc>
                  <a:txBody>
                    <a:bodyPr/>
                    <a:lstStyle/>
                    <a:p>
                      <a:r>
                        <a:rPr lang="en-IN" sz="1200">
                          <a:effectLst>
                            <a:outerShdw blurRad="50800" dist="38100" dir="5400000" algn="t" rotWithShape="0">
                              <a:prstClr val="black">
                                <a:alpha val="40000"/>
                              </a:prstClr>
                            </a:outerShdw>
                          </a:effectLst>
                        </a:rPr>
                        <a:t>Mode</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80</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017118083"/>
                  </a:ext>
                </a:extLst>
              </a:tr>
              <a:tr h="249619">
                <a:tc>
                  <a:txBody>
                    <a:bodyPr/>
                    <a:lstStyle/>
                    <a:p>
                      <a:r>
                        <a:rPr lang="en-IN" sz="1200">
                          <a:effectLst>
                            <a:outerShdw blurRad="50800" dist="38100" dir="5400000" algn="t" rotWithShape="0">
                              <a:prstClr val="black">
                                <a:alpha val="40000"/>
                              </a:prstClr>
                            </a:outerShdw>
                          </a:effectLst>
                        </a:rPr>
                        <a:t>Standard Deviation</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39.58881977</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387169385"/>
                  </a:ext>
                </a:extLst>
              </a:tr>
              <a:tr h="249619">
                <a:tc>
                  <a:txBody>
                    <a:bodyPr/>
                    <a:lstStyle/>
                    <a:p>
                      <a:r>
                        <a:rPr lang="en-IN" sz="1200">
                          <a:effectLst>
                            <a:outerShdw blurRad="50800" dist="38100" dir="5400000" algn="t" rotWithShape="0">
                              <a:prstClr val="black">
                                <a:alpha val="40000"/>
                              </a:prstClr>
                            </a:outerShdw>
                          </a:effectLst>
                        </a:rPr>
                        <a:t>Sample Variance</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1567.274651</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95363246"/>
                  </a:ext>
                </a:extLst>
              </a:tr>
              <a:tr h="249619">
                <a:tc>
                  <a:txBody>
                    <a:bodyPr/>
                    <a:lstStyle/>
                    <a:p>
                      <a:r>
                        <a:rPr lang="en-IN" sz="1200">
                          <a:effectLst>
                            <a:outerShdw blurRad="50800" dist="38100" dir="5400000" algn="t" rotWithShape="0">
                              <a:prstClr val="black">
                                <a:alpha val="40000"/>
                              </a:prstClr>
                            </a:outerShdw>
                          </a:effectLst>
                        </a:rPr>
                        <a:t>Kurtosis</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0.3185062</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806257735"/>
                  </a:ext>
                </a:extLst>
              </a:tr>
              <a:tr h="249619">
                <a:tc>
                  <a:txBody>
                    <a:bodyPr/>
                    <a:lstStyle/>
                    <a:p>
                      <a:r>
                        <a:rPr lang="en-IN" sz="1200">
                          <a:effectLst>
                            <a:outerShdw blurRad="50800" dist="38100" dir="5400000" algn="t" rotWithShape="0">
                              <a:prstClr val="black">
                                <a:alpha val="40000"/>
                              </a:prstClr>
                            </a:outerShdw>
                          </a:effectLst>
                        </a:rPr>
                        <a:t>Skewness</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0.741868481</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4721184"/>
                  </a:ext>
                </a:extLst>
              </a:tr>
              <a:tr h="249619">
                <a:tc>
                  <a:txBody>
                    <a:bodyPr/>
                    <a:lstStyle/>
                    <a:p>
                      <a:r>
                        <a:rPr lang="en-IN" sz="1200">
                          <a:effectLst>
                            <a:outerShdw blurRad="50800" dist="38100" dir="5400000" algn="t" rotWithShape="0">
                              <a:prstClr val="black">
                                <a:alpha val="40000"/>
                              </a:prstClr>
                            </a:outerShdw>
                          </a:effectLst>
                        </a:rPr>
                        <a:t>Range</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205</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7499141"/>
                  </a:ext>
                </a:extLst>
              </a:tr>
              <a:tr h="249619">
                <a:tc>
                  <a:txBody>
                    <a:bodyPr/>
                    <a:lstStyle/>
                    <a:p>
                      <a:r>
                        <a:rPr lang="en-IN" sz="1200">
                          <a:effectLst>
                            <a:outerShdw blurRad="50800" dist="38100" dir="5400000" algn="t" rotWithShape="0">
                              <a:prstClr val="black">
                                <a:alpha val="40000"/>
                              </a:prstClr>
                            </a:outerShdw>
                          </a:effectLst>
                        </a:rPr>
                        <a:t>Minimum</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20</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74620676"/>
                  </a:ext>
                </a:extLst>
              </a:tr>
              <a:tr h="249619">
                <a:tc>
                  <a:txBody>
                    <a:bodyPr/>
                    <a:lstStyle/>
                    <a:p>
                      <a:r>
                        <a:rPr lang="en-IN" sz="1200">
                          <a:effectLst>
                            <a:outerShdw blurRad="50800" dist="38100" dir="5400000" algn="t" rotWithShape="0">
                              <a:prstClr val="black">
                                <a:alpha val="40000"/>
                              </a:prstClr>
                            </a:outerShdw>
                          </a:effectLst>
                        </a:rPr>
                        <a:t>Maximum</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225</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58535948"/>
                  </a:ext>
                </a:extLst>
              </a:tr>
              <a:tr h="249619">
                <a:tc>
                  <a:txBody>
                    <a:bodyPr/>
                    <a:lstStyle/>
                    <a:p>
                      <a:r>
                        <a:rPr lang="en-IN" sz="1200">
                          <a:effectLst>
                            <a:outerShdw blurRad="50800" dist="38100" dir="5400000" algn="t" rotWithShape="0">
                              <a:prstClr val="black">
                                <a:alpha val="40000"/>
                              </a:prstClr>
                            </a:outerShdw>
                          </a:effectLst>
                        </a:rPr>
                        <a:t>Sum</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22735</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46670407"/>
                  </a:ext>
                </a:extLst>
              </a:tr>
              <a:tr h="249619">
                <a:tc>
                  <a:txBody>
                    <a:bodyPr/>
                    <a:lstStyle/>
                    <a:p>
                      <a:r>
                        <a:rPr lang="en-IN" sz="1200">
                          <a:effectLst>
                            <a:outerShdw blurRad="50800" dist="38100" dir="5400000" algn="t" rotWithShape="0">
                              <a:prstClr val="black">
                                <a:alpha val="40000"/>
                              </a:prstClr>
                            </a:outerShdw>
                          </a:effectLst>
                        </a:rPr>
                        <a:t>Count</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260</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35074118"/>
                  </a:ext>
                </a:extLst>
              </a:tr>
              <a:tr h="249619">
                <a:tc>
                  <a:txBody>
                    <a:bodyPr/>
                    <a:lstStyle/>
                    <a:p>
                      <a:r>
                        <a:rPr lang="en-IN" sz="1200">
                          <a:effectLst>
                            <a:outerShdw blurRad="50800" dist="38100" dir="5400000" algn="t" rotWithShape="0">
                              <a:prstClr val="black">
                                <a:alpha val="40000"/>
                              </a:prstClr>
                            </a:outerShdw>
                          </a:effectLst>
                        </a:rPr>
                        <a:t>Largest(1)</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225</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919168611"/>
                  </a:ext>
                </a:extLst>
              </a:tr>
              <a:tr h="249619">
                <a:tc>
                  <a:txBody>
                    <a:bodyPr/>
                    <a:lstStyle/>
                    <a:p>
                      <a:r>
                        <a:rPr lang="en-IN" sz="1200">
                          <a:effectLst>
                            <a:outerShdw blurRad="50800" dist="38100" dir="5400000" algn="t" rotWithShape="0">
                              <a:prstClr val="black">
                                <a:alpha val="40000"/>
                              </a:prstClr>
                            </a:outerShdw>
                          </a:effectLst>
                        </a:rPr>
                        <a:t>Smallest(1)</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a:effectLst>
                            <a:outerShdw blurRad="50800" dist="38100" dir="5400000" algn="t" rotWithShape="0">
                              <a:prstClr val="black">
                                <a:alpha val="40000"/>
                              </a:prstClr>
                            </a:outerShdw>
                          </a:effectLst>
                        </a:rPr>
                        <a:t>20</a:t>
                      </a:r>
                      <a:endParaRPr lang="en-IN" sz="120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011764536"/>
                  </a:ext>
                </a:extLst>
              </a:tr>
              <a:tr h="449314">
                <a:tc>
                  <a:txBody>
                    <a:bodyPr/>
                    <a:lstStyle/>
                    <a:p>
                      <a:r>
                        <a:rPr lang="en-IN" sz="1200" dirty="0">
                          <a:effectLst>
                            <a:outerShdw blurRad="50800" dist="38100" dir="5400000" algn="t" rotWithShape="0">
                              <a:prstClr val="black">
                                <a:alpha val="40000"/>
                              </a:prstClr>
                            </a:outerShdw>
                          </a:effectLst>
                        </a:rPr>
                        <a:t>Confidence Level(95.0%)</a:t>
                      </a:r>
                      <a:endParaRPr lang="en-IN" sz="1200" dirty="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r"/>
                      <a:r>
                        <a:rPr lang="en-IN" sz="1200" dirty="0">
                          <a:effectLst>
                            <a:outerShdw blurRad="50800" dist="38100" dir="5400000" algn="t" rotWithShape="0">
                              <a:prstClr val="black">
                                <a:alpha val="40000"/>
                              </a:prstClr>
                            </a:outerShdw>
                          </a:effectLst>
                        </a:rPr>
                        <a:t>4.834684201</a:t>
                      </a:r>
                      <a:endParaRPr lang="en-IN" sz="1200" dirty="0">
                        <a:effectLst>
                          <a:outerShdw blurRad="50800" dist="38100" dir="5400000" algn="t" rotWithShape="0">
                            <a:prstClr val="black">
                              <a:alpha val="40000"/>
                            </a:prst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423803268"/>
                  </a:ext>
                </a:extLst>
              </a:tr>
            </a:tbl>
          </a:graphicData>
        </a:graphic>
      </p:graphicFrame>
      <p:sp>
        <p:nvSpPr>
          <p:cNvPr id="8" name="TextBox 7">
            <a:extLst>
              <a:ext uri="{FF2B5EF4-FFF2-40B4-BE49-F238E27FC236}">
                <a16:creationId xmlns:a16="http://schemas.microsoft.com/office/drawing/2014/main" id="{C3A29433-E62A-A604-5AEC-31F19498AD90}"/>
              </a:ext>
            </a:extLst>
          </p:cNvPr>
          <p:cNvSpPr txBox="1"/>
          <p:nvPr/>
        </p:nvSpPr>
        <p:spPr>
          <a:xfrm>
            <a:off x="6063916" y="3056021"/>
            <a:ext cx="184731" cy="369332"/>
          </a:xfrm>
          <a:prstGeom prst="rect">
            <a:avLst/>
          </a:prstGeom>
          <a:noFill/>
        </p:spPr>
        <p:txBody>
          <a:bodyPr wrap="none" rtlCol="0">
            <a:spAutoFit/>
          </a:bodyPr>
          <a:lstStyle/>
          <a:p>
            <a:endParaRPr lang="en-US" dirty="0"/>
          </a:p>
        </p:txBody>
      </p:sp>
      <p:graphicFrame>
        <p:nvGraphicFramePr>
          <p:cNvPr id="13" name="Table 12">
            <a:extLst>
              <a:ext uri="{FF2B5EF4-FFF2-40B4-BE49-F238E27FC236}">
                <a16:creationId xmlns:a16="http://schemas.microsoft.com/office/drawing/2014/main" id="{555488F1-9227-89DD-4031-F4444CD6FE60}"/>
              </a:ext>
            </a:extLst>
          </p:cNvPr>
          <p:cNvGraphicFramePr>
            <a:graphicFrameLocks noGrp="1"/>
          </p:cNvGraphicFramePr>
          <p:nvPr>
            <p:extLst>
              <p:ext uri="{D42A27DB-BD31-4B8C-83A1-F6EECF244321}">
                <p14:modId xmlns:p14="http://schemas.microsoft.com/office/powerpoint/2010/main" val="2386509241"/>
              </p:ext>
            </p:extLst>
          </p:nvPr>
        </p:nvGraphicFramePr>
        <p:xfrm>
          <a:off x="4734291" y="2223823"/>
          <a:ext cx="3292107" cy="4447938"/>
        </p:xfrm>
        <a:graphic>
          <a:graphicData uri="http://schemas.openxmlformats.org/drawingml/2006/table">
            <a:tbl>
              <a:tblPr firstRow="1" firstCol="1" bandRow="1">
                <a:effectLst>
                  <a:outerShdw blurRad="50800" dist="38100" dir="18900000" algn="bl" rotWithShape="0">
                    <a:prstClr val="black">
                      <a:alpha val="40000"/>
                    </a:prstClr>
                  </a:outerShdw>
                </a:effectLst>
                <a:tableStyleId>{93296810-A885-4BE3-A3E7-6D5BEEA58F35}</a:tableStyleId>
              </a:tblPr>
              <a:tblGrid>
                <a:gridCol w="2072907">
                  <a:extLst>
                    <a:ext uri="{9D8B030D-6E8A-4147-A177-3AD203B41FA5}">
                      <a16:colId xmlns:a16="http://schemas.microsoft.com/office/drawing/2014/main" val="2652877048"/>
                    </a:ext>
                  </a:extLst>
                </a:gridCol>
                <a:gridCol w="1219200">
                  <a:extLst>
                    <a:ext uri="{9D8B030D-6E8A-4147-A177-3AD203B41FA5}">
                      <a16:colId xmlns:a16="http://schemas.microsoft.com/office/drawing/2014/main" val="3604212856"/>
                    </a:ext>
                  </a:extLst>
                </a:gridCol>
              </a:tblGrid>
              <a:tr h="347847">
                <a:tc>
                  <a:txBody>
                    <a:bodyPr/>
                    <a:lstStyle/>
                    <a:p>
                      <a:pPr algn="ctr"/>
                      <a:r>
                        <a:rPr lang="en-IN" sz="1100" dirty="0">
                          <a:solidFill>
                            <a:schemeClr val="accent4">
                              <a:lumMod val="20000"/>
                              <a:lumOff val="80000"/>
                            </a:schemeClr>
                          </a:solidFill>
                          <a:effectLst>
                            <a:outerShdw blurRad="50800" dist="38100" dir="5400000" algn="t" rotWithShape="0">
                              <a:prstClr val="black">
                                <a:alpha val="40000"/>
                              </a:prstClr>
                            </a:outerShdw>
                          </a:effectLst>
                          <a:latin typeface="+mn-lt"/>
                        </a:rPr>
                        <a:t>Time in Pre-Procedure Room (Mins)</a:t>
                      </a:r>
                      <a:endParaRPr lang="en-IN" sz="1100" dirty="0">
                        <a:solidFill>
                          <a:schemeClr val="accent4">
                            <a:lumMod val="20000"/>
                            <a:lumOff val="80000"/>
                          </a:schemeClr>
                        </a:solidFill>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r>
                        <a:rPr lang="en-IN" sz="1100" dirty="0">
                          <a:solidFill>
                            <a:schemeClr val="accent4">
                              <a:lumMod val="20000"/>
                              <a:lumOff val="80000"/>
                            </a:schemeClr>
                          </a:solidFill>
                          <a:effectLst>
                            <a:outerShdw blurRad="50800" dist="38100" dir="5400000" algn="t" rotWithShape="0">
                              <a:prstClr val="black">
                                <a:alpha val="40000"/>
                              </a:prstClr>
                            </a:outerShdw>
                          </a:effectLst>
                          <a:latin typeface="+mn-lt"/>
                        </a:rPr>
                        <a:t> </a:t>
                      </a:r>
                      <a:endParaRPr lang="en-IN" sz="1100" dirty="0">
                        <a:solidFill>
                          <a:schemeClr val="accent4">
                            <a:lumMod val="20000"/>
                            <a:lumOff val="80000"/>
                          </a:schemeClr>
                        </a:solidFill>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666727533"/>
                  </a:ext>
                </a:extLst>
              </a:tr>
              <a:tr h="347847">
                <a:tc>
                  <a:txBody>
                    <a:bodyPr/>
                    <a:lstStyle/>
                    <a:p>
                      <a:r>
                        <a:rPr lang="en-IN" sz="1100" dirty="0">
                          <a:effectLst>
                            <a:outerShdw blurRad="50800" dist="38100" dir="5400000" algn="t" rotWithShape="0">
                              <a:prstClr val="black">
                                <a:alpha val="40000"/>
                              </a:prstClr>
                            </a:outerShdw>
                          </a:effectLst>
                          <a:latin typeface="+mn-lt"/>
                        </a:rPr>
                        <a:t>Mean</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dirty="0">
                          <a:effectLst>
                            <a:outerShdw blurRad="50800" dist="38100" dir="5400000" algn="t" rotWithShape="0">
                              <a:prstClr val="black">
                                <a:alpha val="40000"/>
                              </a:prstClr>
                            </a:outerShdw>
                          </a:effectLst>
                          <a:latin typeface="+mn-lt"/>
                        </a:rPr>
                        <a:t>45.53846154</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2856164558"/>
                  </a:ext>
                </a:extLst>
              </a:tr>
              <a:tr h="347847">
                <a:tc>
                  <a:txBody>
                    <a:bodyPr/>
                    <a:lstStyle/>
                    <a:p>
                      <a:r>
                        <a:rPr lang="en-IN" sz="1100" dirty="0">
                          <a:effectLst>
                            <a:outerShdw blurRad="50800" dist="38100" dir="5400000" algn="t" rotWithShape="0">
                              <a:prstClr val="black">
                                <a:alpha val="40000"/>
                              </a:prstClr>
                            </a:outerShdw>
                          </a:effectLst>
                          <a:latin typeface="+mn-lt"/>
                        </a:rPr>
                        <a:t>Standard Error</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dirty="0">
                          <a:effectLst>
                            <a:outerShdw blurRad="50800" dist="38100" dir="5400000" algn="t" rotWithShape="0">
                              <a:prstClr val="black">
                                <a:alpha val="40000"/>
                              </a:prstClr>
                            </a:outerShdw>
                          </a:effectLst>
                          <a:latin typeface="+mn-lt"/>
                        </a:rPr>
                        <a:t>1.666528822</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370523733"/>
                  </a:ext>
                </a:extLst>
              </a:tr>
              <a:tr h="185018">
                <a:tc>
                  <a:txBody>
                    <a:bodyPr/>
                    <a:lstStyle/>
                    <a:p>
                      <a:r>
                        <a:rPr lang="en-IN" sz="1100">
                          <a:effectLst>
                            <a:outerShdw blurRad="50800" dist="38100" dir="5400000" algn="t" rotWithShape="0">
                              <a:prstClr val="black">
                                <a:alpha val="40000"/>
                              </a:prstClr>
                            </a:outerShdw>
                          </a:effectLst>
                          <a:latin typeface="+mn-lt"/>
                        </a:rPr>
                        <a:t>Median</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40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4114167988"/>
                  </a:ext>
                </a:extLst>
              </a:tr>
              <a:tr h="185018">
                <a:tc>
                  <a:txBody>
                    <a:bodyPr/>
                    <a:lstStyle/>
                    <a:p>
                      <a:r>
                        <a:rPr lang="en-IN" sz="1100">
                          <a:effectLst>
                            <a:outerShdw blurRad="50800" dist="38100" dir="5400000" algn="t" rotWithShape="0">
                              <a:prstClr val="black">
                                <a:alpha val="40000"/>
                              </a:prstClr>
                            </a:outerShdw>
                          </a:effectLst>
                          <a:latin typeface="+mn-lt"/>
                        </a:rPr>
                        <a:t>Mode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30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682908086"/>
                  </a:ext>
                </a:extLst>
              </a:tr>
              <a:tr h="347847">
                <a:tc>
                  <a:txBody>
                    <a:bodyPr/>
                    <a:lstStyle/>
                    <a:p>
                      <a:r>
                        <a:rPr lang="en-IN" sz="1100">
                          <a:effectLst>
                            <a:outerShdw blurRad="50800" dist="38100" dir="5400000" algn="t" rotWithShape="0">
                              <a:prstClr val="black">
                                <a:alpha val="40000"/>
                              </a:prstClr>
                            </a:outerShdw>
                          </a:effectLst>
                          <a:latin typeface="+mn-lt"/>
                        </a:rPr>
                        <a:t>Standard Deviation</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26.87196982</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54744769"/>
                  </a:ext>
                </a:extLst>
              </a:tr>
              <a:tr h="347847">
                <a:tc>
                  <a:txBody>
                    <a:bodyPr/>
                    <a:lstStyle/>
                    <a:p>
                      <a:r>
                        <a:rPr lang="en-IN" sz="1100">
                          <a:effectLst>
                            <a:outerShdw blurRad="50800" dist="38100" dir="5400000" algn="t" rotWithShape="0">
                              <a:prstClr val="black">
                                <a:alpha val="40000"/>
                              </a:prstClr>
                            </a:outerShdw>
                          </a:effectLst>
                          <a:latin typeface="+mn-lt"/>
                        </a:rPr>
                        <a:t>Sample Variance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722.1027621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677389219"/>
                  </a:ext>
                </a:extLst>
              </a:tr>
              <a:tr h="347847">
                <a:tc>
                  <a:txBody>
                    <a:bodyPr/>
                    <a:lstStyle/>
                    <a:p>
                      <a:r>
                        <a:rPr lang="en-IN" sz="1100">
                          <a:effectLst>
                            <a:outerShdw blurRad="50800" dist="38100" dir="5400000" algn="t" rotWithShape="0">
                              <a:prstClr val="black">
                                <a:alpha val="40000"/>
                              </a:prstClr>
                            </a:outerShdw>
                          </a:effectLst>
                          <a:latin typeface="+mn-lt"/>
                        </a:rPr>
                        <a:t>Kurtosis</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1.186546826</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327671771"/>
                  </a:ext>
                </a:extLst>
              </a:tr>
              <a:tr h="347847">
                <a:tc>
                  <a:txBody>
                    <a:bodyPr/>
                    <a:lstStyle/>
                    <a:p>
                      <a:r>
                        <a:rPr lang="en-IN" sz="1100">
                          <a:effectLst>
                            <a:outerShdw blurRad="50800" dist="38100" dir="5400000" algn="t" rotWithShape="0">
                              <a:prstClr val="black">
                                <a:alpha val="40000"/>
                              </a:prstClr>
                            </a:outerShdw>
                          </a:effectLst>
                          <a:latin typeface="+mn-lt"/>
                        </a:rPr>
                        <a:t>Skewness</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1.124428467</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2776444109"/>
                  </a:ext>
                </a:extLst>
              </a:tr>
              <a:tr h="185018">
                <a:tc>
                  <a:txBody>
                    <a:bodyPr/>
                    <a:lstStyle/>
                    <a:p>
                      <a:r>
                        <a:rPr lang="en-IN" sz="1100">
                          <a:effectLst>
                            <a:outerShdw blurRad="50800" dist="38100" dir="5400000" algn="t" rotWithShape="0">
                              <a:prstClr val="black">
                                <a:alpha val="40000"/>
                              </a:prstClr>
                            </a:outerShdw>
                          </a:effectLst>
                          <a:latin typeface="+mn-lt"/>
                        </a:rPr>
                        <a:t>Range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150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87688779"/>
                  </a:ext>
                </a:extLst>
              </a:tr>
              <a:tr h="185018">
                <a:tc>
                  <a:txBody>
                    <a:bodyPr/>
                    <a:lstStyle/>
                    <a:p>
                      <a:r>
                        <a:rPr lang="en-IN" sz="1100">
                          <a:effectLst>
                            <a:outerShdw blurRad="50800" dist="38100" dir="5400000" algn="t" rotWithShape="0">
                              <a:prstClr val="black">
                                <a:alpha val="40000"/>
                              </a:prstClr>
                            </a:outerShdw>
                          </a:effectLst>
                          <a:latin typeface="+mn-lt"/>
                        </a:rPr>
                        <a:t>Minimum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112027839"/>
                  </a:ext>
                </a:extLst>
              </a:tr>
              <a:tr h="185018">
                <a:tc>
                  <a:txBody>
                    <a:bodyPr/>
                    <a:lstStyle/>
                    <a:p>
                      <a:r>
                        <a:rPr lang="en-IN" sz="1100">
                          <a:effectLst>
                            <a:outerShdw blurRad="50800" dist="38100" dir="5400000" algn="t" rotWithShape="0">
                              <a:prstClr val="black">
                                <a:alpha val="40000"/>
                              </a:prstClr>
                            </a:outerShdw>
                          </a:effectLst>
                          <a:latin typeface="+mn-lt"/>
                        </a:rPr>
                        <a:t>Maximum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155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4160901784"/>
                  </a:ext>
                </a:extLst>
              </a:tr>
              <a:tr h="185018">
                <a:tc>
                  <a:txBody>
                    <a:bodyPr/>
                    <a:lstStyle/>
                    <a:p>
                      <a:r>
                        <a:rPr lang="en-IN" sz="1100">
                          <a:effectLst>
                            <a:outerShdw blurRad="50800" dist="38100" dir="5400000" algn="t" rotWithShape="0">
                              <a:prstClr val="black">
                                <a:alpha val="40000"/>
                              </a:prstClr>
                            </a:outerShdw>
                          </a:effectLst>
                          <a:latin typeface="+mn-lt"/>
                        </a:rPr>
                        <a:t>Sum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11840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724463538"/>
                  </a:ext>
                </a:extLst>
              </a:tr>
              <a:tr h="185018">
                <a:tc>
                  <a:txBody>
                    <a:bodyPr/>
                    <a:lstStyle/>
                    <a:p>
                      <a:r>
                        <a:rPr lang="en-IN" sz="1100">
                          <a:effectLst>
                            <a:outerShdw blurRad="50800" dist="38100" dir="5400000" algn="t" rotWithShape="0">
                              <a:prstClr val="black">
                                <a:alpha val="40000"/>
                              </a:prstClr>
                            </a:outerShdw>
                          </a:effectLst>
                          <a:latin typeface="+mn-lt"/>
                        </a:rPr>
                        <a:t>Count</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260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576424448"/>
                  </a:ext>
                </a:extLst>
              </a:tr>
              <a:tr h="185018">
                <a:tc>
                  <a:txBody>
                    <a:bodyPr/>
                    <a:lstStyle/>
                    <a:p>
                      <a:r>
                        <a:rPr lang="en-IN" sz="1100">
                          <a:effectLst>
                            <a:outerShdw blurRad="50800" dist="38100" dir="5400000" algn="t" rotWithShape="0">
                              <a:prstClr val="black">
                                <a:alpha val="40000"/>
                              </a:prstClr>
                            </a:outerShdw>
                          </a:effectLst>
                          <a:latin typeface="+mn-lt"/>
                        </a:rPr>
                        <a:t>Largest(1)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155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3850031583"/>
                  </a:ext>
                </a:extLst>
              </a:tr>
              <a:tr h="185018">
                <a:tc>
                  <a:txBody>
                    <a:bodyPr/>
                    <a:lstStyle/>
                    <a:p>
                      <a:r>
                        <a:rPr lang="en-IN" sz="1100">
                          <a:effectLst>
                            <a:outerShdw blurRad="50800" dist="38100" dir="5400000" algn="t" rotWithShape="0">
                              <a:prstClr val="black">
                                <a:alpha val="40000"/>
                              </a:prstClr>
                            </a:outerShdw>
                          </a:effectLst>
                          <a:latin typeface="+mn-lt"/>
                        </a:rPr>
                        <a:t>Smallest(1)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a:effectLst>
                            <a:outerShdw blurRad="50800" dist="38100" dir="5400000" algn="t" rotWithShape="0">
                              <a:prstClr val="black">
                                <a:alpha val="40000"/>
                              </a:prstClr>
                            </a:outerShdw>
                          </a:effectLst>
                          <a:latin typeface="+mn-lt"/>
                        </a:rPr>
                        <a:t>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490398071"/>
                  </a:ext>
                </a:extLst>
              </a:tr>
              <a:tr h="347847">
                <a:tc>
                  <a:txBody>
                    <a:bodyPr/>
                    <a:lstStyle/>
                    <a:p>
                      <a:r>
                        <a:rPr lang="en-IN" sz="1100" dirty="0">
                          <a:effectLst>
                            <a:outerShdw blurRad="50800" dist="38100" dir="5400000" algn="t" rotWithShape="0">
                              <a:prstClr val="black">
                                <a:alpha val="40000"/>
                              </a:prstClr>
                            </a:outerShdw>
                          </a:effectLst>
                          <a:latin typeface="+mn-lt"/>
                        </a:rPr>
                        <a:t>Confidence Level(95.0%)</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tc>
                  <a:txBody>
                    <a:bodyPr/>
                    <a:lstStyle/>
                    <a:p>
                      <a:pPr algn="r"/>
                      <a:r>
                        <a:rPr lang="en-IN" sz="1100" dirty="0">
                          <a:effectLst>
                            <a:outerShdw blurRad="50800" dist="38100" dir="5400000" algn="t" rotWithShape="0">
                              <a:prstClr val="black">
                                <a:alpha val="40000"/>
                              </a:prstClr>
                            </a:outerShdw>
                          </a:effectLst>
                          <a:latin typeface="+mn-lt"/>
                        </a:rPr>
                        <a:t>3.281671156</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0188" marR="60188" marT="0" marB="0" anchor="b"/>
                </a:tc>
                <a:extLst>
                  <a:ext uri="{0D108BD9-81ED-4DB2-BD59-A6C34878D82A}">
                    <a16:rowId xmlns:a16="http://schemas.microsoft.com/office/drawing/2014/main" val="4201508426"/>
                  </a:ext>
                </a:extLst>
              </a:tr>
            </a:tbl>
          </a:graphicData>
        </a:graphic>
      </p:graphicFrame>
      <p:graphicFrame>
        <p:nvGraphicFramePr>
          <p:cNvPr id="14" name="Table 13">
            <a:extLst>
              <a:ext uri="{FF2B5EF4-FFF2-40B4-BE49-F238E27FC236}">
                <a16:creationId xmlns:a16="http://schemas.microsoft.com/office/drawing/2014/main" id="{53A1CC1B-80EB-9F8F-9109-AC969F2CF5B4}"/>
              </a:ext>
            </a:extLst>
          </p:cNvPr>
          <p:cNvGraphicFramePr>
            <a:graphicFrameLocks noGrp="1"/>
          </p:cNvGraphicFramePr>
          <p:nvPr>
            <p:extLst>
              <p:ext uri="{D42A27DB-BD31-4B8C-83A1-F6EECF244321}">
                <p14:modId xmlns:p14="http://schemas.microsoft.com/office/powerpoint/2010/main" val="3735869060"/>
              </p:ext>
            </p:extLst>
          </p:nvPr>
        </p:nvGraphicFramePr>
        <p:xfrm>
          <a:off x="8608652" y="2223823"/>
          <a:ext cx="3292107" cy="4444223"/>
        </p:xfrm>
        <a:graphic>
          <a:graphicData uri="http://schemas.openxmlformats.org/drawingml/2006/table">
            <a:tbl>
              <a:tblPr firstRow="1" firstCol="1" bandRow="1">
                <a:effectLst>
                  <a:outerShdw blurRad="50800" dist="38100" dir="18900000" algn="bl" rotWithShape="0">
                    <a:prstClr val="black">
                      <a:alpha val="40000"/>
                    </a:prstClr>
                  </a:outerShdw>
                </a:effectLst>
                <a:tableStyleId>{21E4AEA4-8DFA-4A89-87EB-49C32662AFE0}</a:tableStyleId>
              </a:tblPr>
              <a:tblGrid>
                <a:gridCol w="1928719">
                  <a:extLst>
                    <a:ext uri="{9D8B030D-6E8A-4147-A177-3AD203B41FA5}">
                      <a16:colId xmlns:a16="http://schemas.microsoft.com/office/drawing/2014/main" val="3701939408"/>
                    </a:ext>
                  </a:extLst>
                </a:gridCol>
                <a:gridCol w="1363388">
                  <a:extLst>
                    <a:ext uri="{9D8B030D-6E8A-4147-A177-3AD203B41FA5}">
                      <a16:colId xmlns:a16="http://schemas.microsoft.com/office/drawing/2014/main" val="356899705"/>
                    </a:ext>
                  </a:extLst>
                </a:gridCol>
              </a:tblGrid>
              <a:tr h="343201">
                <a:tc>
                  <a:txBody>
                    <a:bodyPr/>
                    <a:lstStyle/>
                    <a:p>
                      <a:pPr algn="ctr"/>
                      <a:r>
                        <a:rPr lang="en-IN" sz="1100" dirty="0">
                          <a:solidFill>
                            <a:schemeClr val="bg2">
                              <a:lumMod val="90000"/>
                            </a:schemeClr>
                          </a:solidFill>
                          <a:effectLst>
                            <a:outerShdw blurRad="50800" dist="38100" dir="5400000" algn="t" rotWithShape="0">
                              <a:prstClr val="black">
                                <a:alpha val="40000"/>
                              </a:prstClr>
                            </a:outerShdw>
                          </a:effectLst>
                          <a:latin typeface="+mn-lt"/>
                        </a:rPr>
                        <a:t>Time in Waiting Area (Mins)</a:t>
                      </a:r>
                      <a:endParaRPr lang="en-IN" sz="1100" dirty="0">
                        <a:solidFill>
                          <a:schemeClr val="bg2">
                            <a:lumMod val="90000"/>
                          </a:schemeClr>
                        </a:solidFill>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r>
                        <a:rPr lang="en-IN" sz="1100" dirty="0">
                          <a:solidFill>
                            <a:schemeClr val="bg2">
                              <a:lumMod val="90000"/>
                            </a:schemeClr>
                          </a:solidFill>
                          <a:effectLst>
                            <a:outerShdw blurRad="50800" dist="38100" dir="5400000" algn="t" rotWithShape="0">
                              <a:prstClr val="black">
                                <a:alpha val="40000"/>
                              </a:prstClr>
                            </a:outerShdw>
                          </a:effectLst>
                          <a:latin typeface="+mn-lt"/>
                        </a:rPr>
                        <a:t> </a:t>
                      </a:r>
                      <a:endParaRPr lang="en-IN" sz="1100" dirty="0">
                        <a:solidFill>
                          <a:schemeClr val="bg2">
                            <a:lumMod val="90000"/>
                          </a:schemeClr>
                        </a:solidFill>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776587022"/>
                  </a:ext>
                </a:extLst>
              </a:tr>
              <a:tr h="343201">
                <a:tc>
                  <a:txBody>
                    <a:bodyPr/>
                    <a:lstStyle/>
                    <a:p>
                      <a:r>
                        <a:rPr lang="en-IN" sz="1100">
                          <a:effectLst>
                            <a:outerShdw blurRad="50800" dist="38100" dir="5400000" algn="t" rotWithShape="0">
                              <a:prstClr val="black">
                                <a:alpha val="40000"/>
                              </a:prstClr>
                            </a:outerShdw>
                          </a:effectLst>
                          <a:latin typeface="+mn-lt"/>
                        </a:rPr>
                        <a:t>Mean</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dirty="0">
                          <a:effectLst>
                            <a:outerShdw blurRad="50800" dist="38100" dir="5400000" algn="t" rotWithShape="0">
                              <a:prstClr val="black">
                                <a:alpha val="40000"/>
                              </a:prstClr>
                            </a:outerShdw>
                          </a:effectLst>
                          <a:latin typeface="+mn-lt"/>
                        </a:rPr>
                        <a:t>41.90384615</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4257258335"/>
                  </a:ext>
                </a:extLst>
              </a:tr>
              <a:tr h="343201">
                <a:tc>
                  <a:txBody>
                    <a:bodyPr/>
                    <a:lstStyle/>
                    <a:p>
                      <a:r>
                        <a:rPr lang="en-IN" sz="1100">
                          <a:effectLst>
                            <a:outerShdw blurRad="50800" dist="38100" dir="5400000" algn="t" rotWithShape="0">
                              <a:prstClr val="black">
                                <a:alpha val="40000"/>
                              </a:prstClr>
                            </a:outerShdw>
                          </a:effectLst>
                          <a:latin typeface="+mn-lt"/>
                        </a:rPr>
                        <a:t>Standard Error</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1.746618763</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1994901488"/>
                  </a:ext>
                </a:extLst>
              </a:tr>
              <a:tr h="188735">
                <a:tc>
                  <a:txBody>
                    <a:bodyPr/>
                    <a:lstStyle/>
                    <a:p>
                      <a:r>
                        <a:rPr lang="en-IN" sz="1100">
                          <a:effectLst>
                            <a:outerShdw blurRad="50800" dist="38100" dir="5400000" algn="t" rotWithShape="0">
                              <a:prstClr val="black">
                                <a:alpha val="40000"/>
                              </a:prstClr>
                            </a:outerShdw>
                          </a:effectLst>
                          <a:latin typeface="+mn-lt"/>
                        </a:rPr>
                        <a:t>Median</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35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3844582272"/>
                  </a:ext>
                </a:extLst>
              </a:tr>
              <a:tr h="188735">
                <a:tc>
                  <a:txBody>
                    <a:bodyPr/>
                    <a:lstStyle/>
                    <a:p>
                      <a:r>
                        <a:rPr lang="en-IN" sz="1100">
                          <a:effectLst>
                            <a:outerShdw blurRad="50800" dist="38100" dir="5400000" algn="t" rotWithShape="0">
                              <a:prstClr val="black">
                                <a:alpha val="40000"/>
                              </a:prstClr>
                            </a:outerShdw>
                          </a:effectLst>
                          <a:latin typeface="+mn-lt"/>
                        </a:rPr>
                        <a:t>Mode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142141474"/>
                  </a:ext>
                </a:extLst>
              </a:tr>
              <a:tr h="343201">
                <a:tc>
                  <a:txBody>
                    <a:bodyPr/>
                    <a:lstStyle/>
                    <a:p>
                      <a:r>
                        <a:rPr lang="en-IN" sz="1100">
                          <a:effectLst>
                            <a:outerShdw blurRad="50800" dist="38100" dir="5400000" algn="t" rotWithShape="0">
                              <a:prstClr val="black">
                                <a:alpha val="40000"/>
                              </a:prstClr>
                            </a:outerShdw>
                          </a:effectLst>
                          <a:latin typeface="+mn-lt"/>
                        </a:rPr>
                        <a:t>Standard Deviation</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28.16338131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292591980"/>
                  </a:ext>
                </a:extLst>
              </a:tr>
              <a:tr h="343201">
                <a:tc>
                  <a:txBody>
                    <a:bodyPr/>
                    <a:lstStyle/>
                    <a:p>
                      <a:r>
                        <a:rPr lang="en-IN" sz="1100">
                          <a:effectLst>
                            <a:outerShdw blurRad="50800" dist="38100" dir="5400000" algn="t" rotWithShape="0">
                              <a:prstClr val="black">
                                <a:alpha val="40000"/>
                              </a:prstClr>
                            </a:outerShdw>
                          </a:effectLst>
                          <a:latin typeface="+mn-lt"/>
                        </a:rPr>
                        <a:t>Sample Variance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793.1760469</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2811377995"/>
                  </a:ext>
                </a:extLst>
              </a:tr>
              <a:tr h="343201">
                <a:tc>
                  <a:txBody>
                    <a:bodyPr/>
                    <a:lstStyle/>
                    <a:p>
                      <a:r>
                        <a:rPr lang="en-IN" sz="1100">
                          <a:effectLst>
                            <a:outerShdw blurRad="50800" dist="38100" dir="5400000" algn="t" rotWithShape="0">
                              <a:prstClr val="black">
                                <a:alpha val="40000"/>
                              </a:prstClr>
                            </a:outerShdw>
                          </a:effectLst>
                          <a:latin typeface="+mn-lt"/>
                        </a:rPr>
                        <a:t>Kurtosis</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2.16600793</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2936996787"/>
                  </a:ext>
                </a:extLst>
              </a:tr>
              <a:tr h="343201">
                <a:tc>
                  <a:txBody>
                    <a:bodyPr/>
                    <a:lstStyle/>
                    <a:p>
                      <a:r>
                        <a:rPr lang="en-IN" sz="1100">
                          <a:effectLst>
                            <a:outerShdw blurRad="50800" dist="38100" dir="5400000" algn="t" rotWithShape="0">
                              <a:prstClr val="black">
                                <a:alpha val="40000"/>
                              </a:prstClr>
                            </a:outerShdw>
                          </a:effectLst>
                          <a:latin typeface="+mn-lt"/>
                        </a:rPr>
                        <a:t>Skewness</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1.437597687</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265779418"/>
                  </a:ext>
                </a:extLst>
              </a:tr>
              <a:tr h="188735">
                <a:tc>
                  <a:txBody>
                    <a:bodyPr/>
                    <a:lstStyle/>
                    <a:p>
                      <a:r>
                        <a:rPr lang="en-IN" sz="1100">
                          <a:effectLst>
                            <a:outerShdw blurRad="50800" dist="38100" dir="5400000" algn="t" rotWithShape="0">
                              <a:prstClr val="black">
                                <a:alpha val="40000"/>
                              </a:prstClr>
                            </a:outerShdw>
                          </a:effectLst>
                          <a:latin typeface="+mn-lt"/>
                        </a:rPr>
                        <a:t>Range</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140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3105334218"/>
                  </a:ext>
                </a:extLst>
              </a:tr>
              <a:tr h="188735">
                <a:tc>
                  <a:txBody>
                    <a:bodyPr/>
                    <a:lstStyle/>
                    <a:p>
                      <a:r>
                        <a:rPr lang="en-IN" sz="1100">
                          <a:effectLst>
                            <a:outerShdw blurRad="50800" dist="38100" dir="5400000" algn="t" rotWithShape="0">
                              <a:prstClr val="black">
                                <a:alpha val="40000"/>
                              </a:prstClr>
                            </a:outerShdw>
                          </a:effectLst>
                          <a:latin typeface="+mn-lt"/>
                        </a:rPr>
                        <a:t>Minimum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3266652694"/>
                  </a:ext>
                </a:extLst>
              </a:tr>
              <a:tr h="188735">
                <a:tc>
                  <a:txBody>
                    <a:bodyPr/>
                    <a:lstStyle/>
                    <a:p>
                      <a:r>
                        <a:rPr lang="en-IN" sz="1100">
                          <a:effectLst>
                            <a:outerShdw blurRad="50800" dist="38100" dir="5400000" algn="t" rotWithShape="0">
                              <a:prstClr val="black">
                                <a:alpha val="40000"/>
                              </a:prstClr>
                            </a:outerShdw>
                          </a:effectLst>
                          <a:latin typeface="+mn-lt"/>
                        </a:rPr>
                        <a:t>Maximum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150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93868338"/>
                  </a:ext>
                </a:extLst>
              </a:tr>
              <a:tr h="188735">
                <a:tc>
                  <a:txBody>
                    <a:bodyPr/>
                    <a:lstStyle/>
                    <a:p>
                      <a:r>
                        <a:rPr lang="en-IN" sz="1100">
                          <a:effectLst>
                            <a:outerShdw blurRad="50800" dist="38100" dir="5400000" algn="t" rotWithShape="0">
                              <a:prstClr val="black">
                                <a:alpha val="40000"/>
                              </a:prstClr>
                            </a:outerShdw>
                          </a:effectLst>
                          <a:latin typeface="+mn-lt"/>
                        </a:rPr>
                        <a:t>Sum</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10895</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1422143914"/>
                  </a:ext>
                </a:extLst>
              </a:tr>
              <a:tr h="188735">
                <a:tc>
                  <a:txBody>
                    <a:bodyPr/>
                    <a:lstStyle/>
                    <a:p>
                      <a:r>
                        <a:rPr lang="en-IN" sz="1100">
                          <a:effectLst>
                            <a:outerShdw blurRad="50800" dist="38100" dir="5400000" algn="t" rotWithShape="0">
                              <a:prstClr val="black">
                                <a:alpha val="40000"/>
                              </a:prstClr>
                            </a:outerShdw>
                          </a:effectLst>
                          <a:latin typeface="+mn-lt"/>
                        </a:rPr>
                        <a:t>Count</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260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58795126"/>
                  </a:ext>
                </a:extLst>
              </a:tr>
              <a:tr h="188735">
                <a:tc>
                  <a:txBody>
                    <a:bodyPr/>
                    <a:lstStyle/>
                    <a:p>
                      <a:r>
                        <a:rPr lang="en-IN" sz="1100">
                          <a:effectLst>
                            <a:outerShdw blurRad="50800" dist="38100" dir="5400000" algn="t" rotWithShape="0">
                              <a:prstClr val="black">
                                <a:alpha val="40000"/>
                              </a:prstClr>
                            </a:outerShdw>
                          </a:effectLst>
                          <a:latin typeface="+mn-lt"/>
                        </a:rPr>
                        <a:t>Largest(1)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150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320242739"/>
                  </a:ext>
                </a:extLst>
              </a:tr>
              <a:tr h="188735">
                <a:tc>
                  <a:txBody>
                    <a:bodyPr/>
                    <a:lstStyle/>
                    <a:p>
                      <a:r>
                        <a:rPr lang="en-IN" sz="1100">
                          <a:effectLst>
                            <a:outerShdw blurRad="50800" dist="38100" dir="5400000" algn="t" rotWithShape="0">
                              <a:prstClr val="black">
                                <a:alpha val="40000"/>
                              </a:prstClr>
                            </a:outerShdw>
                          </a:effectLst>
                          <a:latin typeface="+mn-lt"/>
                        </a:rPr>
                        <a:t>Smallest(1)</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a:effectLst>
                            <a:outerShdw blurRad="50800" dist="38100" dir="5400000" algn="t" rotWithShape="0">
                              <a:prstClr val="black">
                                <a:alpha val="40000"/>
                              </a:prstClr>
                            </a:outerShdw>
                          </a:effectLst>
                          <a:latin typeface="+mn-lt"/>
                        </a:rPr>
                        <a:t>10</a:t>
                      </a:r>
                      <a:endParaRPr lang="en-IN" sz="110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3208558366"/>
                  </a:ext>
                </a:extLst>
              </a:tr>
              <a:tr h="343201">
                <a:tc>
                  <a:txBody>
                    <a:bodyPr/>
                    <a:lstStyle/>
                    <a:p>
                      <a:r>
                        <a:rPr lang="en-IN" sz="1100" dirty="0">
                          <a:effectLst>
                            <a:outerShdw blurRad="50800" dist="38100" dir="5400000" algn="t" rotWithShape="0">
                              <a:prstClr val="black">
                                <a:alpha val="40000"/>
                              </a:prstClr>
                            </a:outerShdw>
                          </a:effectLst>
                          <a:latin typeface="+mn-lt"/>
                        </a:rPr>
                        <a:t>Confidence Level(95.0%)</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tc>
                  <a:txBody>
                    <a:bodyPr/>
                    <a:lstStyle/>
                    <a:p>
                      <a:pPr algn="r"/>
                      <a:r>
                        <a:rPr lang="en-IN" sz="1100" dirty="0">
                          <a:effectLst>
                            <a:outerShdw blurRad="50800" dist="38100" dir="5400000" algn="t" rotWithShape="0">
                              <a:prstClr val="black">
                                <a:alpha val="40000"/>
                              </a:prstClr>
                            </a:outerShdw>
                          </a:effectLst>
                          <a:latin typeface="+mn-lt"/>
                        </a:rPr>
                        <a:t>3.439381508</a:t>
                      </a:r>
                      <a:endParaRPr lang="en-IN" sz="1100" dirty="0">
                        <a:effectLst>
                          <a:outerShdw blurRad="50800" dist="38100" dir="5400000" algn="t" rotWithShape="0">
                            <a:prstClr val="black">
                              <a:alpha val="40000"/>
                            </a:prstClr>
                          </a:outerShdw>
                        </a:effectLst>
                        <a:latin typeface="+mn-lt"/>
                        <a:ea typeface="Times New Roman" panose="02020603050405020304" pitchFamily="18" charset="0"/>
                        <a:cs typeface="Times New Roman" panose="02020603050405020304" pitchFamily="18" charset="0"/>
                      </a:endParaRPr>
                    </a:p>
                  </a:txBody>
                  <a:tcPr marL="62228" marR="62228" marT="0" marB="0" anchor="b"/>
                </a:tc>
                <a:extLst>
                  <a:ext uri="{0D108BD9-81ED-4DB2-BD59-A6C34878D82A}">
                    <a16:rowId xmlns:a16="http://schemas.microsoft.com/office/drawing/2014/main" val="1488916928"/>
                  </a:ext>
                </a:extLst>
              </a:tr>
            </a:tbl>
          </a:graphicData>
        </a:graphic>
      </p:graphicFrame>
      <p:sp>
        <p:nvSpPr>
          <p:cNvPr id="15" name="Rectangle 14">
            <a:extLst>
              <a:ext uri="{FF2B5EF4-FFF2-40B4-BE49-F238E27FC236}">
                <a16:creationId xmlns:a16="http://schemas.microsoft.com/office/drawing/2014/main" id="{FAE6BFE8-8B47-83C2-E100-AC1B37A60A0B}"/>
              </a:ext>
            </a:extLst>
          </p:cNvPr>
          <p:cNvSpPr/>
          <p:nvPr/>
        </p:nvSpPr>
        <p:spPr>
          <a:xfrm>
            <a:off x="4970862" y="1588099"/>
            <a:ext cx="3637790" cy="55460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IN" sz="2400" b="1" u="sng" dirty="0">
                <a:solidFill>
                  <a:srgbClr val="FFFF00"/>
                </a:solidFill>
                <a:latin typeface="Arial Rounded MT Bold" panose="020F0704030504030204" pitchFamily="34" charset="77"/>
              </a:rPr>
              <a:t>Descriptive Statistics</a:t>
            </a:r>
            <a:endParaRPr lang="en-IN" sz="2400" u="sng" dirty="0">
              <a:solidFill>
                <a:srgbClr val="FFFF00"/>
              </a:solidFill>
              <a:latin typeface="Arial Rounded MT Bold" panose="020F0704030504030204" pitchFamily="34" charset="77"/>
            </a:endParaRPr>
          </a:p>
        </p:txBody>
      </p:sp>
    </p:spTree>
    <p:extLst>
      <p:ext uri="{BB962C8B-B14F-4D97-AF65-F5344CB8AC3E}">
        <p14:creationId xmlns:p14="http://schemas.microsoft.com/office/powerpoint/2010/main" val="2493033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139699"/>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RESULTS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
        <p:nvSpPr>
          <p:cNvPr id="8" name="TextBox 7">
            <a:extLst>
              <a:ext uri="{FF2B5EF4-FFF2-40B4-BE49-F238E27FC236}">
                <a16:creationId xmlns:a16="http://schemas.microsoft.com/office/drawing/2014/main" id="{C3A29433-E62A-A604-5AEC-31F19498AD90}"/>
              </a:ext>
            </a:extLst>
          </p:cNvPr>
          <p:cNvSpPr txBox="1"/>
          <p:nvPr/>
        </p:nvSpPr>
        <p:spPr>
          <a:xfrm>
            <a:off x="6063916" y="3056021"/>
            <a:ext cx="184731" cy="369332"/>
          </a:xfrm>
          <a:prstGeom prst="rect">
            <a:avLst/>
          </a:prstGeom>
          <a:noFill/>
        </p:spPr>
        <p:txBody>
          <a:bodyPr wrap="none" rtlCol="0">
            <a:spAutoFit/>
          </a:bodyPr>
          <a:lstStyle/>
          <a:p>
            <a:endParaRPr lang="en-US" dirty="0"/>
          </a:p>
        </p:txBody>
      </p:sp>
      <p:graphicFrame>
        <p:nvGraphicFramePr>
          <p:cNvPr id="20" name="Table 19">
            <a:extLst>
              <a:ext uri="{FF2B5EF4-FFF2-40B4-BE49-F238E27FC236}">
                <a16:creationId xmlns:a16="http://schemas.microsoft.com/office/drawing/2014/main" id="{D9952BE9-0BA0-C807-876D-80BE1462B46A}"/>
              </a:ext>
            </a:extLst>
          </p:cNvPr>
          <p:cNvGraphicFramePr>
            <a:graphicFrameLocks noGrp="1"/>
          </p:cNvGraphicFramePr>
          <p:nvPr>
            <p:extLst>
              <p:ext uri="{D42A27DB-BD31-4B8C-83A1-F6EECF244321}">
                <p14:modId xmlns:p14="http://schemas.microsoft.com/office/powerpoint/2010/main" val="766388815"/>
              </p:ext>
            </p:extLst>
          </p:nvPr>
        </p:nvGraphicFramePr>
        <p:xfrm>
          <a:off x="1944914" y="2189865"/>
          <a:ext cx="8331200" cy="4262983"/>
        </p:xfrm>
        <a:graphic>
          <a:graphicData uri="http://schemas.openxmlformats.org/drawingml/2006/table">
            <a:tbl>
              <a:tblPr>
                <a:effectLst>
                  <a:outerShdw blurRad="50800" dist="38100" dir="18900000" algn="bl" rotWithShape="0">
                    <a:prstClr val="black">
                      <a:alpha val="40000"/>
                    </a:prstClr>
                  </a:outerShdw>
                </a:effectLst>
              </a:tblPr>
              <a:tblGrid>
                <a:gridCol w="3059857">
                  <a:extLst>
                    <a:ext uri="{9D8B030D-6E8A-4147-A177-3AD203B41FA5}">
                      <a16:colId xmlns:a16="http://schemas.microsoft.com/office/drawing/2014/main" val="4209832799"/>
                    </a:ext>
                  </a:extLst>
                </a:gridCol>
                <a:gridCol w="2335405">
                  <a:extLst>
                    <a:ext uri="{9D8B030D-6E8A-4147-A177-3AD203B41FA5}">
                      <a16:colId xmlns:a16="http://schemas.microsoft.com/office/drawing/2014/main" val="1709529896"/>
                    </a:ext>
                  </a:extLst>
                </a:gridCol>
                <a:gridCol w="2935938">
                  <a:extLst>
                    <a:ext uri="{9D8B030D-6E8A-4147-A177-3AD203B41FA5}">
                      <a16:colId xmlns:a16="http://schemas.microsoft.com/office/drawing/2014/main" val="3603685254"/>
                    </a:ext>
                  </a:extLst>
                </a:gridCol>
              </a:tblGrid>
              <a:tr h="521563">
                <a:tc gridSpan="3">
                  <a:txBody>
                    <a:bodyPr/>
                    <a:lstStyle/>
                    <a:p>
                      <a:pPr algn="ctr" fontAlgn="ctr"/>
                      <a:r>
                        <a:rPr lang="en-IN" sz="2000" b="1"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t-Test: Two-Sample Assuming Equal Variances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55020110"/>
                  </a:ext>
                </a:extLst>
              </a:tr>
              <a:tr h="241300">
                <a:tc>
                  <a:txBody>
                    <a:bodyPr/>
                    <a:lstStyle/>
                    <a:p>
                      <a:pPr algn="ctr" fontAlgn="b"/>
                      <a:r>
                        <a:rPr lang="en-IN" sz="1800" b="0" i="1"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2000" b="1" i="1"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Time in Waiting Area (Mins)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c>
                  <a:txBody>
                    <a:bodyPr/>
                    <a:lstStyle/>
                    <a:p>
                      <a:pPr algn="ctr" fontAlgn="b"/>
                      <a:r>
                        <a:rPr lang="en-IN" sz="2000" b="1" i="1"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Time in Pre-Procedure Room (Mins)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329436968"/>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Mean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41.90384615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45.53846154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0973788"/>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Variance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793.1760469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722.1027621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165909"/>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Observations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260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260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1672022"/>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Pooled Variance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757.6394045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2446378"/>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Hypothesized Mean Difference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977150"/>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df</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518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443687"/>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t Stat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-1.505562745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955864"/>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P(T&lt;=t) one-tail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0.066394487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6935940"/>
                  </a:ext>
                </a:extLst>
              </a:tr>
              <a:tr h="215900">
                <a:tc>
                  <a:txBody>
                    <a:bodyPr/>
                    <a:lstStyle/>
                    <a:p>
                      <a:pPr algn="l"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t Critical one-tail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1.647800566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075863"/>
                  </a:ext>
                </a:extLst>
              </a:tr>
              <a:tr h="215900">
                <a:tc>
                  <a:txBody>
                    <a:bodyPr/>
                    <a:lstStyle/>
                    <a:p>
                      <a:pPr algn="l"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P(T&lt;=t) two-tail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0.132788973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5843182"/>
                  </a:ext>
                </a:extLst>
              </a:tr>
              <a:tr h="215900">
                <a:tc>
                  <a:txBody>
                    <a:bodyPr/>
                    <a:lstStyle/>
                    <a:p>
                      <a:pPr algn="l" fontAlgn="b"/>
                      <a:r>
                        <a:rPr lang="en-IN" sz="1800" b="0"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rPr>
                        <a:t>t Critical two-tail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1.964554196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N" sz="1800" b="0"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78668"/>
                  </a:ext>
                </a:extLst>
              </a:tr>
            </a:tbl>
          </a:graphicData>
        </a:graphic>
      </p:graphicFrame>
    </p:spTree>
    <p:extLst>
      <p:ext uri="{BB962C8B-B14F-4D97-AF65-F5344CB8AC3E}">
        <p14:creationId xmlns:p14="http://schemas.microsoft.com/office/powerpoint/2010/main" val="2850350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C071980-AA1B-AD06-08C6-837F0B06F2EB}"/>
              </a:ext>
            </a:extLst>
          </p:cNvPr>
          <p:cNvPicPr>
            <a:picLocks noChangeAspect="1"/>
          </p:cNvPicPr>
          <p:nvPr/>
        </p:nvPicPr>
        <p:blipFill>
          <a:blip r:embed="rId2"/>
          <a:stretch>
            <a:fillRect/>
          </a:stretch>
        </p:blipFill>
        <p:spPr>
          <a:xfrm>
            <a:off x="538746" y="2380252"/>
            <a:ext cx="5512372" cy="4123943"/>
          </a:xfrm>
          <a:prstGeom prst="rect">
            <a:avLst/>
          </a:prstGeom>
          <a:effectLst>
            <a:softEdge rad="635000"/>
          </a:effectLst>
        </p:spPr>
      </p:pic>
      <p:pic>
        <p:nvPicPr>
          <p:cNvPr id="12" name="Picture 11">
            <a:extLst>
              <a:ext uri="{FF2B5EF4-FFF2-40B4-BE49-F238E27FC236}">
                <a16:creationId xmlns:a16="http://schemas.microsoft.com/office/drawing/2014/main" id="{FF1D0383-A70F-6973-5B2E-1C84473730D5}"/>
              </a:ext>
            </a:extLst>
          </p:cNvPr>
          <p:cNvPicPr>
            <a:picLocks noChangeAspect="1"/>
          </p:cNvPicPr>
          <p:nvPr/>
        </p:nvPicPr>
        <p:blipFill>
          <a:blip r:embed="rId3"/>
          <a:stretch>
            <a:fillRect/>
          </a:stretch>
        </p:blipFill>
        <p:spPr>
          <a:xfrm>
            <a:off x="6125603" y="2368931"/>
            <a:ext cx="5512373" cy="4123944"/>
          </a:xfrm>
          <a:prstGeom prst="rect">
            <a:avLst/>
          </a:prstGeom>
          <a:effectLst>
            <a:softEdge rad="635000"/>
          </a:effec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DISCUSSION</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4"/>
          <a:stretch>
            <a:fillRect/>
          </a:stretch>
        </p:blipFill>
        <p:spPr>
          <a:xfrm>
            <a:off x="0" y="6158"/>
            <a:ext cx="2208363" cy="1108854"/>
          </a:xfrm>
          <a:prstGeom prst="rect">
            <a:avLst/>
          </a:prstGeom>
        </p:spPr>
      </p:pic>
      <p:sp>
        <p:nvSpPr>
          <p:cNvPr id="5" name="Content Placeholder 5">
            <a:extLst>
              <a:ext uri="{FF2B5EF4-FFF2-40B4-BE49-F238E27FC236}">
                <a16:creationId xmlns:a16="http://schemas.microsoft.com/office/drawing/2014/main" id="{47C4E253-EEDD-952E-B5B6-A5C1CE0F21A7}"/>
              </a:ext>
            </a:extLst>
          </p:cNvPr>
          <p:cNvSpPr>
            <a:spLocks noGrp="1"/>
          </p:cNvSpPr>
          <p:nvPr>
            <p:ph idx="1"/>
          </p:nvPr>
        </p:nvSpPr>
        <p:spPr>
          <a:xfrm>
            <a:off x="838200" y="2981538"/>
            <a:ext cx="10515600" cy="1228633"/>
          </a:xfrm>
          <a:solidFill>
            <a:srgbClr val="FFC000">
              <a:alpha val="70000"/>
            </a:srgbClr>
          </a:solidFill>
          <a:effectLst>
            <a:glow rad="228600">
              <a:schemeClr val="accent5">
                <a:satMod val="175000"/>
                <a:alpha val="40000"/>
              </a:schemeClr>
            </a:glow>
          </a:effectLst>
          <a:scene3d>
            <a:camera prst="orthographicFront"/>
            <a:lightRig rig="threePt" dir="t"/>
          </a:scene3d>
          <a:sp3d>
            <a:bevelT/>
          </a:sp3d>
        </p:spPr>
        <p:txBody>
          <a:bodyPr anchor="ctr">
            <a:normAutofit/>
          </a:bodyPr>
          <a:lstStyle/>
          <a:p>
            <a:pPr marL="0" indent="0" algn="just">
              <a:buNone/>
            </a:pPr>
            <a:r>
              <a:rPr lang="en-IN" sz="2000" dirty="0">
                <a:latin typeface="Arial Rounded MT Bold" panose="020F0704030504030204" pitchFamily="34" charset="77"/>
              </a:rPr>
              <a:t>The compliance to JCI standards with regards to IPSG and ASC has been achieved to the desired acceptable levels, average score of 9.23 and  9.53 respectively</a:t>
            </a:r>
          </a:p>
        </p:txBody>
      </p:sp>
      <p:sp>
        <p:nvSpPr>
          <p:cNvPr id="6" name="Shape">
            <a:extLst>
              <a:ext uri="{FF2B5EF4-FFF2-40B4-BE49-F238E27FC236}">
                <a16:creationId xmlns:a16="http://schemas.microsoft.com/office/drawing/2014/main" id="{DECBEDC9-F304-2A9D-EDF3-8D2CC5DBDE9A}"/>
              </a:ext>
            </a:extLst>
          </p:cNvPr>
          <p:cNvSpPr/>
          <p:nvPr/>
        </p:nvSpPr>
        <p:spPr>
          <a:xfrm>
            <a:off x="148369" y="2156004"/>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gradFill>
            <a:gsLst>
              <a:gs pos="0">
                <a:srgbClr val="70A6DB"/>
              </a:gs>
              <a:gs pos="50000">
                <a:srgbClr val="559BDB"/>
              </a:gs>
              <a:gs pos="100000">
                <a:srgbClr val="448AC9"/>
              </a:gs>
            </a:gsLst>
            <a:lin ang="5400000"/>
          </a:gra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Compliance to JCI</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
        <p:nvSpPr>
          <p:cNvPr id="7" name="Content Placeholder 5">
            <a:extLst>
              <a:ext uri="{FF2B5EF4-FFF2-40B4-BE49-F238E27FC236}">
                <a16:creationId xmlns:a16="http://schemas.microsoft.com/office/drawing/2014/main" id="{17778DAE-46C1-BD1B-C863-61AEAA6D589F}"/>
              </a:ext>
            </a:extLst>
          </p:cNvPr>
          <p:cNvSpPr txBox="1">
            <a:spLocks/>
          </p:cNvSpPr>
          <p:nvPr/>
        </p:nvSpPr>
        <p:spPr>
          <a:xfrm>
            <a:off x="845460" y="5475411"/>
            <a:ext cx="10515600" cy="1325563"/>
          </a:xfrm>
          <a:prstGeom prst="rect">
            <a:avLst/>
          </a:prstGeom>
          <a:solidFill>
            <a:schemeClr val="accent6">
              <a:lumMod val="60000"/>
              <a:lumOff val="40000"/>
              <a:alpha val="70000"/>
            </a:schemeClr>
          </a:solidFill>
          <a:effectLst>
            <a:glow rad="228600">
              <a:schemeClr val="accent5">
                <a:satMod val="175000"/>
                <a:alpha val="40000"/>
              </a:schemeClr>
            </a:glow>
          </a:effectLst>
          <a:scene3d>
            <a:camera prst="orthographicFront"/>
            <a:lightRig rig="threePt" dir="t"/>
          </a:scene3d>
          <a:sp3d>
            <a:bevelT/>
          </a:sp3d>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IN" sz="1400" dirty="0">
                <a:latin typeface="Arial Rounded MT Bold" panose="020F0704030504030204" pitchFamily="34" charset="77"/>
              </a:rPr>
              <a:t>17% of  patients (44 out of 260) had responded that the informed consent was explained by the Procedure Room Executive</a:t>
            </a:r>
          </a:p>
          <a:p>
            <a:pPr algn="just"/>
            <a:r>
              <a:rPr lang="en-IN" sz="1400" dirty="0">
                <a:latin typeface="Arial Rounded MT Bold" panose="020F0704030504030204" pitchFamily="34" charset="77"/>
              </a:rPr>
              <a:t>Gastroenterologist not present while obtaining their signature, is partly due to</a:t>
            </a:r>
          </a:p>
          <a:p>
            <a:pPr lvl="1" algn="just"/>
            <a:r>
              <a:rPr lang="en-IN" sz="1400" dirty="0">
                <a:latin typeface="Arial Rounded MT Bold" panose="020F0704030504030204" pitchFamily="34" charset="77"/>
              </a:rPr>
              <a:t>Time constraint imposed by a busy endoscopy procedure list in the department</a:t>
            </a:r>
          </a:p>
          <a:p>
            <a:pPr lvl="1" algn="just"/>
            <a:r>
              <a:rPr lang="en-IN" sz="1400" dirty="0">
                <a:latin typeface="Arial Rounded MT Bold" panose="020F0704030504030204" pitchFamily="34" charset="77"/>
              </a:rPr>
              <a:t>Busy OPD schedule of the department</a:t>
            </a:r>
          </a:p>
          <a:p>
            <a:pPr algn="just"/>
            <a:endParaRPr lang="en-IN" sz="1400" dirty="0">
              <a:latin typeface="Arial Rounded MT Bold" panose="020F0704030504030204" pitchFamily="34" charset="77"/>
            </a:endParaRPr>
          </a:p>
        </p:txBody>
      </p:sp>
      <p:sp>
        <p:nvSpPr>
          <p:cNvPr id="8" name="Shape">
            <a:extLst>
              <a:ext uri="{FF2B5EF4-FFF2-40B4-BE49-F238E27FC236}">
                <a16:creationId xmlns:a16="http://schemas.microsoft.com/office/drawing/2014/main" id="{F83EB679-7A9B-E3ED-25DC-A8B663C9A208}"/>
              </a:ext>
            </a:extLst>
          </p:cNvPr>
          <p:cNvSpPr/>
          <p:nvPr/>
        </p:nvSpPr>
        <p:spPr>
          <a:xfrm>
            <a:off x="155629" y="4688750"/>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solidFill>
            <a:schemeClr val="accent1">
              <a:lumMod val="75000"/>
            </a:schemeClr>
          </a:soli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Informed Consent</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758605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4BE1D4-747F-E971-1177-58D2B5D52D79}"/>
              </a:ext>
            </a:extLst>
          </p:cNvPr>
          <p:cNvPicPr>
            <a:picLocks noChangeAspect="1"/>
          </p:cNvPicPr>
          <p:nvPr/>
        </p:nvPicPr>
        <p:blipFill>
          <a:blip r:embed="rId2"/>
          <a:stretch>
            <a:fillRect/>
          </a:stretch>
        </p:blipFill>
        <p:spPr>
          <a:xfrm>
            <a:off x="1524000" y="2220685"/>
            <a:ext cx="9144000" cy="4528457"/>
          </a:xfrm>
          <a:prstGeom prst="rect">
            <a:avLst/>
          </a:prstGeom>
          <a:effectLst>
            <a:softEdge rad="317500"/>
          </a:effec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DISCUSSION</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
        <p:nvSpPr>
          <p:cNvPr id="5" name="Content Placeholder 5">
            <a:extLst>
              <a:ext uri="{FF2B5EF4-FFF2-40B4-BE49-F238E27FC236}">
                <a16:creationId xmlns:a16="http://schemas.microsoft.com/office/drawing/2014/main" id="{47C4E253-EEDD-952E-B5B6-A5C1CE0F21A7}"/>
              </a:ext>
            </a:extLst>
          </p:cNvPr>
          <p:cNvSpPr>
            <a:spLocks noGrp="1"/>
          </p:cNvSpPr>
          <p:nvPr>
            <p:ph idx="1"/>
          </p:nvPr>
        </p:nvSpPr>
        <p:spPr>
          <a:xfrm>
            <a:off x="838200" y="2815771"/>
            <a:ext cx="10515600" cy="3933371"/>
          </a:xfrm>
          <a:solidFill>
            <a:schemeClr val="accent2">
              <a:lumMod val="50000"/>
              <a:alpha val="50060"/>
            </a:schemeClr>
          </a:solidFill>
          <a:ln>
            <a:noFill/>
          </a:ln>
          <a:effectLst>
            <a:outerShdw blurRad="50800" dist="38100" dir="18900000" algn="bl" rotWithShape="0">
              <a:prstClr val="black">
                <a:alpha val="40000"/>
              </a:prstClr>
            </a:outerShdw>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anchor="t">
            <a:normAutofit lnSpcReduction="10000"/>
          </a:bodyPr>
          <a:lstStyle/>
          <a:p>
            <a:pPr algn="just">
              <a:lnSpc>
                <a:spcPct val="120000"/>
              </a:lnSpc>
            </a:pPr>
            <a:r>
              <a:rPr lang="en-IN" sz="1600" dirty="0">
                <a:solidFill>
                  <a:schemeClr val="accent6">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Average wait time for a patient to undergo an endoscopy procedure is 1 hour 27 minutes (87minutes)</a:t>
            </a:r>
          </a:p>
          <a:p>
            <a:pPr algn="just">
              <a:lnSpc>
                <a:spcPct val="120000"/>
              </a:lnSpc>
            </a:pPr>
            <a:r>
              <a:rPr lang="en-IN" sz="16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It is quite satisfactory considering the availability of only 5 procedure rooms wherein both the units of Endoscopy department perform on sharing basis</a:t>
            </a:r>
          </a:p>
          <a:p>
            <a:pPr algn="just">
              <a:lnSpc>
                <a:spcPct val="120000"/>
              </a:lnSpc>
            </a:pPr>
            <a:r>
              <a:rPr lang="en-IN" sz="1600" dirty="0">
                <a:solidFill>
                  <a:schemeClr val="accent4">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Out of these 5 rooms</a:t>
            </a:r>
          </a:p>
          <a:p>
            <a:pPr lvl="1" algn="just">
              <a:lnSpc>
                <a:spcPct val="120000"/>
              </a:lnSpc>
            </a:pPr>
            <a:r>
              <a:rPr lang="en-IN" sz="1400" dirty="0">
                <a:solidFill>
                  <a:schemeClr val="accent4">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1 room is dedicated for fibroscan and manometry</a:t>
            </a:r>
          </a:p>
          <a:p>
            <a:pPr lvl="1" algn="just">
              <a:lnSpc>
                <a:spcPct val="120000"/>
              </a:lnSpc>
            </a:pPr>
            <a:r>
              <a:rPr lang="en-IN" sz="1400" dirty="0">
                <a:solidFill>
                  <a:schemeClr val="accent4">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1 room for ERCP</a:t>
            </a:r>
          </a:p>
          <a:p>
            <a:pPr lvl="1" algn="just">
              <a:lnSpc>
                <a:spcPct val="120000"/>
              </a:lnSpc>
            </a:pPr>
            <a:r>
              <a:rPr lang="en-IN" sz="1400" dirty="0">
                <a:solidFill>
                  <a:schemeClr val="accent4">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3 rooms for balance of the procedures</a:t>
            </a:r>
            <a:r>
              <a:rPr lang="en-IN" sz="1600" dirty="0">
                <a:solidFill>
                  <a:schemeClr val="accent4">
                    <a:lumMod val="20000"/>
                    <a:lumOff val="80000"/>
                  </a:schemeClr>
                </a:solidFill>
                <a:effectLst>
                  <a:outerShdw blurRad="50800" dist="38100" dir="5400000" algn="t" rotWithShape="0">
                    <a:prstClr val="black">
                      <a:alpha val="40000"/>
                    </a:prstClr>
                  </a:outerShdw>
                </a:effectLst>
                <a:latin typeface="Arial Rounded MT Bold" panose="020F0704030504030204" pitchFamily="34" charset="77"/>
              </a:rPr>
              <a:t> </a:t>
            </a:r>
          </a:p>
          <a:p>
            <a:pPr algn="just">
              <a:lnSpc>
                <a:spcPct val="120000"/>
              </a:lnSpc>
            </a:pPr>
            <a:r>
              <a:rPr lang="en-IN" sz="16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Delay in the availability of the gastroenterologist </a:t>
            </a:r>
          </a:p>
          <a:p>
            <a:pPr lvl="1" algn="just">
              <a:lnSpc>
                <a:spcPct val="120000"/>
              </a:lnSpc>
            </a:pPr>
            <a:r>
              <a:rPr lang="en-IN" sz="14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ERCP procedure, alone can take around 3-4 hours </a:t>
            </a:r>
          </a:p>
          <a:p>
            <a:pPr lvl="1" algn="just">
              <a:lnSpc>
                <a:spcPct val="120000"/>
              </a:lnSpc>
            </a:pPr>
            <a:r>
              <a:rPr lang="en-IN" sz="14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No separate days for OPD and these non OT procedures</a:t>
            </a:r>
          </a:p>
          <a:p>
            <a:pPr algn="just">
              <a:lnSpc>
                <a:spcPct val="120000"/>
              </a:lnSpc>
            </a:pPr>
            <a:r>
              <a:rPr lang="en-IN" sz="16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Availability of only 1 duty anaesthetist  </a:t>
            </a:r>
          </a:p>
        </p:txBody>
      </p:sp>
      <p:sp>
        <p:nvSpPr>
          <p:cNvPr id="6" name="Shape">
            <a:extLst>
              <a:ext uri="{FF2B5EF4-FFF2-40B4-BE49-F238E27FC236}">
                <a16:creationId xmlns:a16="http://schemas.microsoft.com/office/drawing/2014/main" id="{DECBEDC9-F304-2A9D-EDF3-8D2CC5DBDE9A}"/>
              </a:ext>
            </a:extLst>
          </p:cNvPr>
          <p:cNvSpPr/>
          <p:nvPr/>
        </p:nvSpPr>
        <p:spPr>
          <a:xfrm>
            <a:off x="148369" y="1996348"/>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gradFill>
            <a:gsLst>
              <a:gs pos="0">
                <a:srgbClr val="70A6DB"/>
              </a:gs>
              <a:gs pos="50000">
                <a:srgbClr val="559BDB"/>
              </a:gs>
              <a:gs pos="100000">
                <a:srgbClr val="448AC9"/>
              </a:gs>
            </a:gsLst>
            <a:lin ang="5400000"/>
          </a:gra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Wait Time Estimation</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TextBox 2">
            <a:extLst>
              <a:ext uri="{FF2B5EF4-FFF2-40B4-BE49-F238E27FC236}">
                <a16:creationId xmlns:a16="http://schemas.microsoft.com/office/drawing/2014/main" id="{290DA55D-61F9-8D8F-B62D-97D744F9356F}"/>
              </a:ext>
            </a:extLst>
          </p:cNvPr>
          <p:cNvSpPr txBox="1"/>
          <p:nvPr/>
        </p:nvSpPr>
        <p:spPr>
          <a:xfrm>
            <a:off x="12627429" y="2394857"/>
            <a:ext cx="184731" cy="369332"/>
          </a:xfrm>
          <a:prstGeom prst="rect">
            <a:avLst/>
          </a:prstGeom>
          <a:noFill/>
        </p:spPr>
        <p:txBody>
          <a:bodyPr wrap="none" rtlCol="0">
            <a:spAutoFit/>
          </a:bodyPr>
          <a:lstStyle/>
          <a:p>
            <a:endParaRPr lang="en-US" dirty="0">
              <a:effectLst>
                <a:outerShdw blurRad="50800" dist="38100" dir="5400000" algn="t" rotWithShape="0">
                  <a:prstClr val="black">
                    <a:alpha val="40000"/>
                  </a:prstClr>
                </a:outerShdw>
              </a:effectLst>
            </a:endParaRPr>
          </a:p>
        </p:txBody>
      </p:sp>
    </p:spTree>
    <p:extLst>
      <p:ext uri="{BB962C8B-B14F-4D97-AF65-F5344CB8AC3E}">
        <p14:creationId xmlns:p14="http://schemas.microsoft.com/office/powerpoint/2010/main" val="2591728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INTRODUCTION</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1825625"/>
            <a:ext cx="10515600" cy="4667250"/>
          </a:xfrm>
        </p:spPr>
        <p:txBody>
          <a:bodyPr>
            <a:normAutofit fontScale="92500" lnSpcReduction="10000"/>
          </a:bodyPr>
          <a:lstStyle/>
          <a:p>
            <a:pPr algn="just">
              <a:lnSpc>
                <a:spcPct val="150000"/>
              </a:lnSpc>
            </a:pPr>
            <a:r>
              <a:rPr lang="en-US" sz="2400" dirty="0">
                <a:latin typeface="Arial Rounded MT Bold" panose="020F0704030504030204" pitchFamily="34" charset="77"/>
              </a:rPr>
              <a:t>Efficiency – referred to providing, prompt, timely and cost-effective care</a:t>
            </a:r>
          </a:p>
          <a:p>
            <a:pPr algn="just">
              <a:lnSpc>
                <a:spcPct val="150000"/>
              </a:lnSpc>
            </a:pPr>
            <a:r>
              <a:rPr lang="en-US" sz="2400" dirty="0">
                <a:solidFill>
                  <a:schemeClr val="accent1">
                    <a:lumMod val="50000"/>
                  </a:schemeClr>
                </a:solidFill>
                <a:latin typeface="Arial Rounded MT Bold" panose="020F0704030504030204" pitchFamily="34" charset="77"/>
              </a:rPr>
              <a:t>Core elements of high quality care – optimal efficacy, safety, comfort and patient satisfaction</a:t>
            </a:r>
          </a:p>
          <a:p>
            <a:pPr algn="just">
              <a:lnSpc>
                <a:spcPct val="150000"/>
              </a:lnSpc>
            </a:pPr>
            <a:r>
              <a:rPr lang="en-US" sz="2400" dirty="0">
                <a:latin typeface="Arial Rounded MT Bold" panose="020F0704030504030204" pitchFamily="34" charset="77"/>
              </a:rPr>
              <a:t>Efficiency and quality are mutually advantageous outcomes</a:t>
            </a:r>
          </a:p>
          <a:p>
            <a:pPr algn="just">
              <a:lnSpc>
                <a:spcPct val="150000"/>
              </a:lnSpc>
            </a:pPr>
            <a:r>
              <a:rPr lang="en-US" sz="2400" dirty="0">
                <a:solidFill>
                  <a:schemeClr val="accent1">
                    <a:lumMod val="50000"/>
                  </a:schemeClr>
                </a:solidFill>
                <a:latin typeface="Arial Rounded MT Bold" panose="020F0704030504030204" pitchFamily="34" charset="77"/>
              </a:rPr>
              <a:t>High quality gastrointestinal endoscopy – specialty endeavour for nurses and physicians</a:t>
            </a:r>
          </a:p>
          <a:p>
            <a:pPr algn="just">
              <a:lnSpc>
                <a:spcPct val="150000"/>
              </a:lnSpc>
            </a:pPr>
            <a:r>
              <a:rPr lang="en-US" sz="2400" dirty="0">
                <a:latin typeface="Arial Rounded MT Bold" panose="020F0704030504030204" pitchFamily="34" charset="77"/>
              </a:rPr>
              <a:t>Many stakeholders place high value on efficiency</a:t>
            </a:r>
          </a:p>
          <a:p>
            <a:pPr algn="just">
              <a:lnSpc>
                <a:spcPct val="150000"/>
              </a:lnSpc>
            </a:pPr>
            <a:r>
              <a:rPr lang="en-US" sz="2400" dirty="0">
                <a:solidFill>
                  <a:schemeClr val="accent1">
                    <a:lumMod val="50000"/>
                  </a:schemeClr>
                </a:solidFill>
                <a:latin typeface="Arial Rounded MT Bold" panose="020F0704030504030204" pitchFamily="34" charset="77"/>
              </a:rPr>
              <a:t>Endoscopy used to investigate digestive issues</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3350803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E43582F1-092F-483B-6F3C-B88B89822E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076" y="2391099"/>
            <a:ext cx="5558821" cy="4234258"/>
          </a:xfrm>
          <a:prstGeom prst="rect">
            <a:avLst/>
          </a:prstGeom>
          <a:effectLst>
            <a:softEdge rad="635000"/>
          </a:effectLst>
        </p:spPr>
      </p:pic>
      <p:pic>
        <p:nvPicPr>
          <p:cNvPr id="4098" name="Picture 2" descr="Max Super Speciality Hospital - Saket - ContactCure">
            <a:extLst>
              <a:ext uri="{FF2B5EF4-FFF2-40B4-BE49-F238E27FC236}">
                <a16:creationId xmlns:a16="http://schemas.microsoft.com/office/drawing/2014/main" id="{ADD59BC7-4A96-4193-A395-FF4A4A8C6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430" y="2232125"/>
            <a:ext cx="4899952" cy="4563368"/>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55" name="Rectangle: Rounded Corners 23">
            <a:extLst>
              <a:ext uri="{FF2B5EF4-FFF2-40B4-BE49-F238E27FC236}">
                <a16:creationId xmlns:a16="http://schemas.microsoft.com/office/drawing/2014/main" id="{285485CE-9E78-4AB0-98A7-D2252360EE57}"/>
              </a:ext>
            </a:extLst>
          </p:cNvPr>
          <p:cNvSpPr/>
          <p:nvPr/>
        </p:nvSpPr>
        <p:spPr>
          <a:xfrm>
            <a:off x="1272462" y="1774469"/>
            <a:ext cx="9570418" cy="765573"/>
          </a:xfrm>
          <a:prstGeom prst="roundRect">
            <a:avLst>
              <a:gd name="adj" fmla="val 50000"/>
            </a:avLst>
          </a:prstGeom>
          <a:solidFill>
            <a:srgbClr val="FFFFFF"/>
          </a:solidFill>
          <a:ln w="12700">
            <a:miter lim="400000"/>
          </a:ln>
        </p:spPr>
        <p:txBody>
          <a:bodyPr lIns="45719" rIns="45719" anchor="ctr"/>
          <a:lstStyle/>
          <a:p>
            <a:pPr algn="ctr">
              <a:defRPr>
                <a:solidFill>
                  <a:srgbClr val="FFFFFF"/>
                </a:solidFill>
              </a:defRPr>
            </a:pPr>
            <a:endParaRPr/>
          </a:p>
        </p:txBody>
      </p:sp>
      <p:sp>
        <p:nvSpPr>
          <p:cNvPr id="56" name="Rectangle: Rounded Corners 24">
            <a:extLst>
              <a:ext uri="{FF2B5EF4-FFF2-40B4-BE49-F238E27FC236}">
                <a16:creationId xmlns:a16="http://schemas.microsoft.com/office/drawing/2014/main" id="{A1F8745C-3C22-419C-B2E5-018D3F29410A}"/>
              </a:ext>
            </a:extLst>
          </p:cNvPr>
          <p:cNvSpPr/>
          <p:nvPr/>
        </p:nvSpPr>
        <p:spPr>
          <a:xfrm>
            <a:off x="1698834" y="1981465"/>
            <a:ext cx="8712300" cy="351580"/>
          </a:xfrm>
          <a:prstGeom prst="roundRect">
            <a:avLst>
              <a:gd name="adj" fmla="val 50000"/>
            </a:avLst>
          </a:prstGeom>
          <a:solidFill>
            <a:srgbClr val="A6A6A6"/>
          </a:solidFill>
          <a:ln w="12700">
            <a:miter lim="400000"/>
          </a:ln>
        </p:spPr>
        <p:txBody>
          <a:bodyPr lIns="45719" rIns="45719" anchor="ctr"/>
          <a:lstStyle/>
          <a:p>
            <a:pPr algn="ctr">
              <a:defRPr>
                <a:solidFill>
                  <a:srgbClr val="FFFFFF"/>
                </a:solidFill>
              </a:defRPr>
            </a:pPr>
            <a:endParaRPr/>
          </a:p>
        </p:txBody>
      </p:sp>
      <p:grpSp>
        <p:nvGrpSpPr>
          <p:cNvPr id="57" name="Group 5">
            <a:extLst>
              <a:ext uri="{FF2B5EF4-FFF2-40B4-BE49-F238E27FC236}">
                <a16:creationId xmlns:a16="http://schemas.microsoft.com/office/drawing/2014/main" id="{7D2A2E5D-484E-4E0B-8DEA-C49B2D0F75F5}"/>
              </a:ext>
            </a:extLst>
          </p:cNvPr>
          <p:cNvGrpSpPr/>
          <p:nvPr/>
        </p:nvGrpSpPr>
        <p:grpSpPr>
          <a:xfrm>
            <a:off x="8995469" y="1788983"/>
            <a:ext cx="2208630" cy="4874962"/>
            <a:chOff x="0" y="-1"/>
            <a:chExt cx="2208628" cy="5326457"/>
          </a:xfrm>
        </p:grpSpPr>
        <p:sp>
          <p:nvSpPr>
            <p:cNvPr id="58" name="Freeform: Shape 90">
              <a:extLst>
                <a:ext uri="{FF2B5EF4-FFF2-40B4-BE49-F238E27FC236}">
                  <a16:creationId xmlns:a16="http://schemas.microsoft.com/office/drawing/2014/main" id="{4FECB0EE-1B7C-437C-97AD-F55FC2FAB080}"/>
                </a:ext>
              </a:extLst>
            </p:cNvPr>
            <p:cNvSpPr/>
            <p:nvPr/>
          </p:nvSpPr>
          <p:spPr>
            <a:xfrm>
              <a:off x="1065987" y="3005808"/>
              <a:ext cx="45721" cy="190238"/>
            </a:xfrm>
            <a:custGeom>
              <a:avLst/>
              <a:gdLst/>
              <a:ahLst/>
              <a:cxnLst>
                <a:cxn ang="0">
                  <a:pos x="wd2" y="hd2"/>
                </a:cxn>
                <a:cxn ang="5400000">
                  <a:pos x="wd2" y="hd2"/>
                </a:cxn>
                <a:cxn ang="10800000">
                  <a:pos x="wd2" y="hd2"/>
                </a:cxn>
                <a:cxn ang="16200000">
                  <a:pos x="wd2" y="hd2"/>
                </a:cxn>
              </a:cxnLst>
              <a:rect l="0" t="0" r="r" b="b"/>
              <a:pathLst>
                <a:path w="20736" h="21600" extrusionOk="0">
                  <a:moveTo>
                    <a:pt x="20736" y="21600"/>
                  </a:moveTo>
                  <a:cubicBezTo>
                    <a:pt x="10875" y="18216"/>
                    <a:pt x="1015" y="14832"/>
                    <a:pt x="75" y="11232"/>
                  </a:cubicBezTo>
                  <a:cubicBezTo>
                    <a:pt x="-864" y="7632"/>
                    <a:pt x="7118" y="3816"/>
                    <a:pt x="15101" y="0"/>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59" name="Freeform: Shape 22">
              <a:extLst>
                <a:ext uri="{FF2B5EF4-FFF2-40B4-BE49-F238E27FC236}">
                  <a16:creationId xmlns:a16="http://schemas.microsoft.com/office/drawing/2014/main" id="{90C74B69-421B-4852-B116-5313E892C6F1}"/>
                </a:ext>
              </a:extLst>
            </p:cNvPr>
            <p:cNvSpPr/>
            <p:nvPr/>
          </p:nvSpPr>
          <p:spPr>
            <a:xfrm>
              <a:off x="0" y="3027458"/>
              <a:ext cx="2208628" cy="2208629"/>
            </a:xfrm>
            <a:custGeom>
              <a:avLst/>
              <a:gdLst/>
              <a:ahLst/>
              <a:cxnLst>
                <a:cxn ang="0">
                  <a:pos x="wd2" y="hd2"/>
                </a:cxn>
                <a:cxn ang="5400000">
                  <a:pos x="wd2" y="hd2"/>
                </a:cxn>
                <a:cxn ang="10800000">
                  <a:pos x="wd2" y="hd2"/>
                </a:cxn>
                <a:cxn ang="16200000">
                  <a:pos x="wd2" y="hd2"/>
                </a:cxn>
              </a:cxnLst>
              <a:rect l="0" t="0" r="r" b="b"/>
              <a:pathLst>
                <a:path w="21600" h="21600" extrusionOk="0">
                  <a:moveTo>
                    <a:pt x="10800" y="1215"/>
                  </a:moveTo>
                  <a:cubicBezTo>
                    <a:pt x="10218" y="1215"/>
                    <a:pt x="9746" y="1687"/>
                    <a:pt x="9746" y="2269"/>
                  </a:cubicBezTo>
                  <a:cubicBezTo>
                    <a:pt x="9746" y="2851"/>
                    <a:pt x="10218" y="3323"/>
                    <a:pt x="10800" y="3323"/>
                  </a:cubicBezTo>
                  <a:cubicBezTo>
                    <a:pt x="11382" y="3323"/>
                    <a:pt x="11854" y="2851"/>
                    <a:pt x="11854" y="2269"/>
                  </a:cubicBezTo>
                  <a:cubicBezTo>
                    <a:pt x="11854" y="1687"/>
                    <a:pt x="11382" y="1215"/>
                    <a:pt x="10800" y="1215"/>
                  </a:cubicBez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rgbClr val="FF6699"/>
            </a:solidFill>
            <a:ln w="12700" cap="flat">
              <a:solidFill>
                <a:srgbClr val="FF1A80">
                  <a:alpha val="50000"/>
                </a:srgbClr>
              </a:solidFill>
              <a:prstDash val="solid"/>
              <a:miter lim="800000"/>
            </a:ln>
            <a:effectLst>
              <a:reflection stA="35000" endPos="40000" dir="5400000" sy="-100000" algn="bl" rotWithShape="0"/>
            </a:effectLst>
          </p:spPr>
          <p:txBody>
            <a:bodyPr wrap="square" lIns="45719" tIns="45719" rIns="45719" bIns="45719" numCol="1" anchor="ctr">
              <a:noAutofit/>
            </a:bodyPr>
            <a:lstStyle/>
            <a:p>
              <a:pPr algn="ctr">
                <a:defRPr>
                  <a:solidFill>
                    <a:srgbClr val="FFFFFF"/>
                  </a:solidFill>
                </a:defRPr>
              </a:pPr>
              <a:endParaRPr dirty="0"/>
            </a:p>
          </p:txBody>
        </p:sp>
        <p:grpSp>
          <p:nvGrpSpPr>
            <p:cNvPr id="60" name="Group 37">
              <a:extLst>
                <a:ext uri="{FF2B5EF4-FFF2-40B4-BE49-F238E27FC236}">
                  <a16:creationId xmlns:a16="http://schemas.microsoft.com/office/drawing/2014/main" id="{BF3B5AED-E8D4-4550-81E9-8EBEFCB2F1F4}"/>
                </a:ext>
              </a:extLst>
            </p:cNvPr>
            <p:cNvGrpSpPr/>
            <p:nvPr/>
          </p:nvGrpSpPr>
          <p:grpSpPr>
            <a:xfrm>
              <a:off x="720466" y="-1"/>
              <a:ext cx="769259" cy="769259"/>
              <a:chOff x="0" y="0"/>
              <a:chExt cx="769257" cy="769257"/>
            </a:xfrm>
          </p:grpSpPr>
          <p:sp>
            <p:nvSpPr>
              <p:cNvPr id="68" name="Oval 35">
                <a:extLst>
                  <a:ext uri="{FF2B5EF4-FFF2-40B4-BE49-F238E27FC236}">
                    <a16:creationId xmlns:a16="http://schemas.microsoft.com/office/drawing/2014/main" id="{2B80B951-2798-4DBF-81E1-670B2F62E70B}"/>
                  </a:ext>
                </a:extLst>
              </p:cNvPr>
              <p:cNvSpPr/>
              <p:nvPr/>
            </p:nvSpPr>
            <p:spPr>
              <a:xfrm>
                <a:off x="0" y="0"/>
                <a:ext cx="769258" cy="769258"/>
              </a:xfrm>
              <a:prstGeom prst="ellipse">
                <a:avLst/>
              </a:prstGeom>
              <a:solidFill>
                <a:srgbClr val="F2F2F2"/>
              </a:solidFill>
              <a:ln w="12700" cap="flat">
                <a:noFill/>
                <a:miter lim="400000"/>
              </a:ln>
              <a:effectLst>
                <a:outerShdw blurRad="50800" dist="38100" dir="81000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69" name="Oval 36">
                <a:extLst>
                  <a:ext uri="{FF2B5EF4-FFF2-40B4-BE49-F238E27FC236}">
                    <a16:creationId xmlns:a16="http://schemas.microsoft.com/office/drawing/2014/main" id="{E95AF497-1447-4F43-B039-8BFCCCE75CDD}"/>
                  </a:ext>
                </a:extLst>
              </p:cNvPr>
              <p:cNvSpPr/>
              <p:nvPr/>
            </p:nvSpPr>
            <p:spPr>
              <a:xfrm>
                <a:off x="175308" y="174823"/>
                <a:ext cx="418640" cy="418640"/>
              </a:xfrm>
              <a:prstGeom prst="ellipse">
                <a:avLst/>
              </a:prstGeom>
              <a:gradFill flip="none" rotWithShape="1">
                <a:gsLst>
                  <a:gs pos="0">
                    <a:srgbClr val="FF0066"/>
                  </a:gs>
                  <a:gs pos="100000">
                    <a:srgbClr val="FF3399"/>
                  </a:gs>
                </a:gsLst>
                <a:lin ang="0" scaled="0"/>
              </a:gradFill>
              <a:ln w="12700" cap="flat">
                <a:solidFill>
                  <a:srgbClr val="FF1A80">
                    <a:alpha val="50000"/>
                  </a:srgbClr>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61" name="Straight Connector 58">
              <a:extLst>
                <a:ext uri="{FF2B5EF4-FFF2-40B4-BE49-F238E27FC236}">
                  <a16:creationId xmlns:a16="http://schemas.microsoft.com/office/drawing/2014/main" id="{0AA82A0A-AFD8-405D-AA62-A48E5765BCDB}"/>
                </a:ext>
              </a:extLst>
            </p:cNvPr>
            <p:cNvSpPr/>
            <p:nvPr/>
          </p:nvSpPr>
          <p:spPr>
            <a:xfrm flipH="1">
              <a:off x="1104314" y="769256"/>
              <a:ext cx="782" cy="2258202"/>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endParaRPr/>
            </a:p>
          </p:txBody>
        </p:sp>
        <p:sp>
          <p:nvSpPr>
            <p:cNvPr id="62" name="Freeform: Shape 91">
              <a:extLst>
                <a:ext uri="{FF2B5EF4-FFF2-40B4-BE49-F238E27FC236}">
                  <a16:creationId xmlns:a16="http://schemas.microsoft.com/office/drawing/2014/main" id="{71A0EAE3-F75C-444E-9FF2-1FC5CADFB8DC}"/>
                </a:ext>
              </a:extLst>
            </p:cNvPr>
            <p:cNvSpPr/>
            <p:nvPr/>
          </p:nvSpPr>
          <p:spPr>
            <a:xfrm>
              <a:off x="1097536" y="3010750"/>
              <a:ext cx="45719" cy="182439"/>
            </a:xfrm>
            <a:custGeom>
              <a:avLst/>
              <a:gdLst/>
              <a:ahLst/>
              <a:cxnLst>
                <a:cxn ang="0">
                  <a:pos x="wd2" y="hd2"/>
                </a:cxn>
                <a:cxn ang="5400000">
                  <a:pos x="wd2" y="hd2"/>
                </a:cxn>
                <a:cxn ang="10800000">
                  <a:pos x="wd2" y="hd2"/>
                </a:cxn>
                <a:cxn ang="16200000">
                  <a:pos x="wd2" y="hd2"/>
                </a:cxn>
              </a:cxnLst>
              <a:rect l="0" t="0" r="r" b="b"/>
              <a:pathLst>
                <a:path w="20496" h="19806" extrusionOk="0">
                  <a:moveTo>
                    <a:pt x="0" y="522"/>
                  </a:moveTo>
                  <a:cubicBezTo>
                    <a:pt x="11400" y="-950"/>
                    <a:pt x="14421" y="864"/>
                    <a:pt x="17566" y="3808"/>
                  </a:cubicBezTo>
                  <a:cubicBezTo>
                    <a:pt x="20711" y="6752"/>
                    <a:pt x="21600" y="15721"/>
                    <a:pt x="18869" y="18185"/>
                  </a:cubicBezTo>
                  <a:cubicBezTo>
                    <a:pt x="16137" y="20650"/>
                    <a:pt x="7960" y="19897"/>
                    <a:pt x="1179" y="18596"/>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63" name="Freeform: Shape 92">
              <a:extLst>
                <a:ext uri="{FF2B5EF4-FFF2-40B4-BE49-F238E27FC236}">
                  <a16:creationId xmlns:a16="http://schemas.microsoft.com/office/drawing/2014/main" id="{FE806A60-C225-4AEE-A126-C72C6764891B}"/>
                </a:ext>
              </a:extLst>
            </p:cNvPr>
            <p:cNvSpPr/>
            <p:nvPr/>
          </p:nvSpPr>
          <p:spPr>
            <a:xfrm flipV="1">
              <a:off x="1071831" y="2988660"/>
              <a:ext cx="48579" cy="37148"/>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64" name="Freeform: Shape 93">
              <a:extLst>
                <a:ext uri="{FF2B5EF4-FFF2-40B4-BE49-F238E27FC236}">
                  <a16:creationId xmlns:a16="http://schemas.microsoft.com/office/drawing/2014/main" id="{D6F55E07-5502-4096-B6EF-00619261C973}"/>
                </a:ext>
              </a:extLst>
            </p:cNvPr>
            <p:cNvSpPr/>
            <p:nvPr/>
          </p:nvSpPr>
          <p:spPr>
            <a:xfrm flipV="1">
              <a:off x="1078496" y="2969608"/>
              <a:ext cx="48579" cy="37148"/>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65" name="Oval 98">
              <a:extLst>
                <a:ext uri="{FF2B5EF4-FFF2-40B4-BE49-F238E27FC236}">
                  <a16:creationId xmlns:a16="http://schemas.microsoft.com/office/drawing/2014/main" id="{B1FAAC91-0648-40C0-887F-41DA00151E78}"/>
                </a:ext>
              </a:extLst>
            </p:cNvPr>
            <p:cNvSpPr/>
            <p:nvPr/>
          </p:nvSpPr>
          <p:spPr>
            <a:xfrm>
              <a:off x="245886" y="5255457"/>
              <a:ext cx="1794738" cy="70999"/>
            </a:xfrm>
            <a:prstGeom prst="ellipse">
              <a:avLst/>
            </a:prstGeom>
            <a:gradFill flip="none" rotWithShape="1">
              <a:gsLst>
                <a:gs pos="0">
                  <a:srgbClr val="000000">
                    <a:alpha val="74000"/>
                  </a:srgbClr>
                </a:gs>
                <a:gs pos="100000">
                  <a:srgbClr val="000000">
                    <a:alpha val="0"/>
                  </a:srgb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7" name="TextBox 118">
              <a:extLst>
                <a:ext uri="{FF2B5EF4-FFF2-40B4-BE49-F238E27FC236}">
                  <a16:creationId xmlns:a16="http://schemas.microsoft.com/office/drawing/2014/main" id="{05767112-D964-4310-B29B-8D5C5029728D}"/>
                </a:ext>
              </a:extLst>
            </p:cNvPr>
            <p:cNvSpPr txBox="1"/>
            <p:nvPr/>
          </p:nvSpPr>
          <p:spPr>
            <a:xfrm>
              <a:off x="156568" y="3398935"/>
              <a:ext cx="1973374" cy="15132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b="1">
                  <a:latin typeface="Century Gothic"/>
                  <a:ea typeface="Century Gothic"/>
                  <a:cs typeface="Century Gothic"/>
                  <a:sym typeface="Century Gothic"/>
                </a:defRPr>
              </a:lvl1pPr>
            </a:lstStyle>
            <a:p>
              <a:r>
                <a:rPr lang="en-US" b="0" dirty="0">
                  <a:solidFill>
                    <a:schemeClr val="bg1"/>
                  </a:solidFill>
                  <a:effectLst>
                    <a:outerShdw blurRad="38100" dist="38100" dir="2700000" algn="tl">
                      <a:srgbClr val="000000">
                        <a:alpha val="43137"/>
                      </a:srgbClr>
                    </a:outerShdw>
                  </a:effectLst>
                  <a:latin typeface="Arial Rounded MT Bold" panose="020F0704030504030204" pitchFamily="34" charset="0"/>
                </a:rPr>
                <a:t>Streamline the procedure of obtaining the informed consent by the Gastroenterologist </a:t>
              </a:r>
            </a:p>
          </p:txBody>
        </p:sp>
      </p:grpSp>
      <p:grpSp>
        <p:nvGrpSpPr>
          <p:cNvPr id="8" name="Group 7">
            <a:extLst>
              <a:ext uri="{FF2B5EF4-FFF2-40B4-BE49-F238E27FC236}">
                <a16:creationId xmlns:a16="http://schemas.microsoft.com/office/drawing/2014/main" id="{7ED3A3CB-C316-6895-A3A7-31BCB66DDB15}"/>
              </a:ext>
            </a:extLst>
          </p:cNvPr>
          <p:cNvGrpSpPr/>
          <p:nvPr/>
        </p:nvGrpSpPr>
        <p:grpSpPr>
          <a:xfrm>
            <a:off x="893614" y="1788983"/>
            <a:ext cx="2208630" cy="4874962"/>
            <a:chOff x="893614" y="1788983"/>
            <a:chExt cx="2208630" cy="4874962"/>
          </a:xfrm>
        </p:grpSpPr>
        <p:sp>
          <p:nvSpPr>
            <p:cNvPr id="71" name="Freeform: Shape 73">
              <a:extLst>
                <a:ext uri="{FF2B5EF4-FFF2-40B4-BE49-F238E27FC236}">
                  <a16:creationId xmlns:a16="http://schemas.microsoft.com/office/drawing/2014/main" id="{F50B0A6A-4E0D-46A1-8FD1-9F716824DBF5}"/>
                </a:ext>
              </a:extLst>
            </p:cNvPr>
            <p:cNvSpPr/>
            <p:nvPr/>
          </p:nvSpPr>
          <p:spPr>
            <a:xfrm>
              <a:off x="1959294" y="4498017"/>
              <a:ext cx="45722" cy="178755"/>
            </a:xfrm>
            <a:custGeom>
              <a:avLst/>
              <a:gdLst/>
              <a:ahLst/>
              <a:cxnLst>
                <a:cxn ang="0">
                  <a:pos x="wd2" y="hd2"/>
                </a:cxn>
                <a:cxn ang="5400000">
                  <a:pos x="wd2" y="hd2"/>
                </a:cxn>
                <a:cxn ang="10800000">
                  <a:pos x="wd2" y="hd2"/>
                </a:cxn>
                <a:cxn ang="16200000">
                  <a:pos x="wd2" y="hd2"/>
                </a:cxn>
              </a:cxnLst>
              <a:rect l="0" t="0" r="r" b="b"/>
              <a:pathLst>
                <a:path w="20736" h="21600" extrusionOk="0">
                  <a:moveTo>
                    <a:pt x="20736" y="21600"/>
                  </a:moveTo>
                  <a:cubicBezTo>
                    <a:pt x="10875" y="18216"/>
                    <a:pt x="1015" y="14832"/>
                    <a:pt x="75" y="11232"/>
                  </a:cubicBezTo>
                  <a:cubicBezTo>
                    <a:pt x="-864" y="7632"/>
                    <a:pt x="7118" y="3816"/>
                    <a:pt x="15101" y="0"/>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72" name="Freeform: Shape 18">
              <a:extLst>
                <a:ext uri="{FF2B5EF4-FFF2-40B4-BE49-F238E27FC236}">
                  <a16:creationId xmlns:a16="http://schemas.microsoft.com/office/drawing/2014/main" id="{41A4D44D-5D4D-4E8C-B55B-EB7465BFEBF9}"/>
                </a:ext>
              </a:extLst>
            </p:cNvPr>
            <p:cNvSpPr/>
            <p:nvPr/>
          </p:nvSpPr>
          <p:spPr>
            <a:xfrm>
              <a:off x="893614" y="4508316"/>
              <a:ext cx="2208630" cy="2075316"/>
            </a:xfrm>
            <a:custGeom>
              <a:avLst/>
              <a:gdLst/>
              <a:ahLst/>
              <a:cxnLst>
                <a:cxn ang="0">
                  <a:pos x="wd2" y="hd2"/>
                </a:cxn>
                <a:cxn ang="5400000">
                  <a:pos x="wd2" y="hd2"/>
                </a:cxn>
                <a:cxn ang="10800000">
                  <a:pos x="wd2" y="hd2"/>
                </a:cxn>
                <a:cxn ang="16200000">
                  <a:pos x="wd2" y="hd2"/>
                </a:cxn>
              </a:cxnLst>
              <a:rect l="0" t="0" r="r" b="b"/>
              <a:pathLst>
                <a:path w="21600" h="21600" extrusionOk="0">
                  <a:moveTo>
                    <a:pt x="10800" y="1205"/>
                  </a:moveTo>
                  <a:cubicBezTo>
                    <a:pt x="10218" y="1205"/>
                    <a:pt x="9746" y="1677"/>
                    <a:pt x="9746" y="2259"/>
                  </a:cubicBezTo>
                  <a:cubicBezTo>
                    <a:pt x="9746" y="2841"/>
                    <a:pt x="10218" y="3313"/>
                    <a:pt x="10800" y="3313"/>
                  </a:cubicBezTo>
                  <a:cubicBezTo>
                    <a:pt x="11382" y="3313"/>
                    <a:pt x="11854" y="2841"/>
                    <a:pt x="11854" y="2259"/>
                  </a:cubicBezTo>
                  <a:cubicBezTo>
                    <a:pt x="11854" y="1677"/>
                    <a:pt x="11382" y="1205"/>
                    <a:pt x="10800" y="1205"/>
                  </a:cubicBez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chemeClr val="accent5">
                <a:lumMod val="50000"/>
              </a:schemeClr>
            </a:solidFill>
            <a:ln w="12700" cap="flat">
              <a:solidFill>
                <a:schemeClr val="accent5">
                  <a:lumMod val="50000"/>
                  <a:alpha val="50000"/>
                </a:schemeClr>
              </a:solidFill>
              <a:prstDash val="solid"/>
              <a:miter lim="800000"/>
            </a:ln>
            <a:effectLst>
              <a:reflection stA="35000" endPos="40000" dir="5400000" sy="-100000" algn="bl" rotWithShape="0"/>
            </a:effectLst>
          </p:spPr>
          <p:txBody>
            <a:bodyPr wrap="square" lIns="45719" tIns="45719" rIns="45719" bIns="45719" numCol="1" anchor="ctr">
              <a:noAutofit/>
            </a:bodyPr>
            <a:lstStyle/>
            <a:p>
              <a:pPr algn="ctr">
                <a:defRPr>
                  <a:solidFill>
                    <a:srgbClr val="FFFFFF"/>
                  </a:solidFill>
                </a:defRPr>
              </a:pPr>
              <a:endParaRPr dirty="0"/>
            </a:p>
          </p:txBody>
        </p:sp>
        <p:grpSp>
          <p:nvGrpSpPr>
            <p:cNvPr id="73" name="Group 40">
              <a:extLst>
                <a:ext uri="{FF2B5EF4-FFF2-40B4-BE49-F238E27FC236}">
                  <a16:creationId xmlns:a16="http://schemas.microsoft.com/office/drawing/2014/main" id="{36127413-1857-4EFE-BFD1-7BD375E2FDC1}"/>
                </a:ext>
              </a:extLst>
            </p:cNvPr>
            <p:cNvGrpSpPr/>
            <p:nvPr/>
          </p:nvGrpSpPr>
          <p:grpSpPr>
            <a:xfrm>
              <a:off x="1604996" y="1788983"/>
              <a:ext cx="769259" cy="722826"/>
              <a:chOff x="0" y="0"/>
              <a:chExt cx="769257" cy="769257"/>
            </a:xfrm>
          </p:grpSpPr>
          <p:sp>
            <p:nvSpPr>
              <p:cNvPr id="81" name="Oval 29">
                <a:extLst>
                  <a:ext uri="{FF2B5EF4-FFF2-40B4-BE49-F238E27FC236}">
                    <a16:creationId xmlns:a16="http://schemas.microsoft.com/office/drawing/2014/main" id="{E5BE16AD-D448-4F3D-9DA3-DF5A78FED471}"/>
                  </a:ext>
                </a:extLst>
              </p:cNvPr>
              <p:cNvSpPr/>
              <p:nvPr/>
            </p:nvSpPr>
            <p:spPr>
              <a:xfrm>
                <a:off x="0" y="0"/>
                <a:ext cx="769258" cy="769258"/>
              </a:xfrm>
              <a:prstGeom prst="ellipse">
                <a:avLst/>
              </a:prstGeom>
              <a:solidFill>
                <a:srgbClr val="F2F2F2"/>
              </a:solidFill>
              <a:ln w="12700" cap="flat">
                <a:noFill/>
                <a:miter lim="400000"/>
              </a:ln>
              <a:effectLst>
                <a:outerShdw blurRad="50800" dist="38100" dir="81000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82" name="Oval 30">
                <a:extLst>
                  <a:ext uri="{FF2B5EF4-FFF2-40B4-BE49-F238E27FC236}">
                    <a16:creationId xmlns:a16="http://schemas.microsoft.com/office/drawing/2014/main" id="{8BBBAACF-6BA6-435D-9D24-0AC5BAD15E4B}"/>
                  </a:ext>
                </a:extLst>
              </p:cNvPr>
              <p:cNvSpPr/>
              <p:nvPr/>
            </p:nvSpPr>
            <p:spPr>
              <a:xfrm>
                <a:off x="175308" y="174823"/>
                <a:ext cx="418640" cy="418640"/>
              </a:xfrm>
              <a:prstGeom prst="ellipse">
                <a:avLst/>
              </a:prstGeom>
              <a:solidFill>
                <a:schemeClr val="accent5">
                  <a:lumMod val="50000"/>
                </a:schemeClr>
              </a:solidFill>
              <a:ln w="12700" cap="flat">
                <a:solidFill>
                  <a:srgbClr val="00B3E6">
                    <a:alpha val="50000"/>
                  </a:srgbClr>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74" name="Straight Connector 47">
              <a:extLst>
                <a:ext uri="{FF2B5EF4-FFF2-40B4-BE49-F238E27FC236}">
                  <a16:creationId xmlns:a16="http://schemas.microsoft.com/office/drawing/2014/main" id="{CFB40695-A67A-487C-A9D1-431C02D00363}"/>
                </a:ext>
              </a:extLst>
            </p:cNvPr>
            <p:cNvSpPr/>
            <p:nvPr/>
          </p:nvSpPr>
          <p:spPr>
            <a:xfrm>
              <a:off x="1989625" y="2511808"/>
              <a:ext cx="8304" cy="1996510"/>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endParaRPr/>
            </a:p>
          </p:txBody>
        </p:sp>
        <p:sp>
          <p:nvSpPr>
            <p:cNvPr id="75" name="Freeform: Shape 74">
              <a:extLst>
                <a:ext uri="{FF2B5EF4-FFF2-40B4-BE49-F238E27FC236}">
                  <a16:creationId xmlns:a16="http://schemas.microsoft.com/office/drawing/2014/main" id="{484004A1-E88D-414A-9744-10ADBAD093C7}"/>
                </a:ext>
              </a:extLst>
            </p:cNvPr>
            <p:cNvSpPr/>
            <p:nvPr/>
          </p:nvSpPr>
          <p:spPr>
            <a:xfrm>
              <a:off x="1990842" y="4502659"/>
              <a:ext cx="45720" cy="171427"/>
            </a:xfrm>
            <a:custGeom>
              <a:avLst/>
              <a:gdLst/>
              <a:ahLst/>
              <a:cxnLst>
                <a:cxn ang="0">
                  <a:pos x="wd2" y="hd2"/>
                </a:cxn>
                <a:cxn ang="5400000">
                  <a:pos x="wd2" y="hd2"/>
                </a:cxn>
                <a:cxn ang="10800000">
                  <a:pos x="wd2" y="hd2"/>
                </a:cxn>
                <a:cxn ang="16200000">
                  <a:pos x="wd2" y="hd2"/>
                </a:cxn>
              </a:cxnLst>
              <a:rect l="0" t="0" r="r" b="b"/>
              <a:pathLst>
                <a:path w="20496" h="19806" extrusionOk="0">
                  <a:moveTo>
                    <a:pt x="0" y="522"/>
                  </a:moveTo>
                  <a:cubicBezTo>
                    <a:pt x="11400" y="-950"/>
                    <a:pt x="14421" y="864"/>
                    <a:pt x="17566" y="3808"/>
                  </a:cubicBezTo>
                  <a:cubicBezTo>
                    <a:pt x="20711" y="6752"/>
                    <a:pt x="21600" y="15721"/>
                    <a:pt x="18869" y="18185"/>
                  </a:cubicBezTo>
                  <a:cubicBezTo>
                    <a:pt x="16137" y="20650"/>
                    <a:pt x="7960" y="19897"/>
                    <a:pt x="1179" y="18596"/>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76" name="Freeform: Shape 75">
              <a:extLst>
                <a:ext uri="{FF2B5EF4-FFF2-40B4-BE49-F238E27FC236}">
                  <a16:creationId xmlns:a16="http://schemas.microsoft.com/office/drawing/2014/main" id="{B1BE06A1-4E0E-4BA9-A405-B8E62254E2C0}"/>
                </a:ext>
              </a:extLst>
            </p:cNvPr>
            <p:cNvSpPr/>
            <p:nvPr/>
          </p:nvSpPr>
          <p:spPr>
            <a:xfrm flipV="1">
              <a:off x="1965137" y="4481904"/>
              <a:ext cx="48579" cy="34906"/>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77" name="Freeform: Shape 76">
              <a:extLst>
                <a:ext uri="{FF2B5EF4-FFF2-40B4-BE49-F238E27FC236}">
                  <a16:creationId xmlns:a16="http://schemas.microsoft.com/office/drawing/2014/main" id="{B77FDB72-23FE-4B54-AA02-6877CBB8FE36}"/>
                </a:ext>
              </a:extLst>
            </p:cNvPr>
            <p:cNvSpPr/>
            <p:nvPr/>
          </p:nvSpPr>
          <p:spPr>
            <a:xfrm flipV="1">
              <a:off x="1971803" y="4464000"/>
              <a:ext cx="48579" cy="34906"/>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78" name="Oval 95">
              <a:extLst>
                <a:ext uri="{FF2B5EF4-FFF2-40B4-BE49-F238E27FC236}">
                  <a16:creationId xmlns:a16="http://schemas.microsoft.com/office/drawing/2014/main" id="{B0C874F8-2AFF-4BCA-B95A-5180B7016CFC}"/>
                </a:ext>
              </a:extLst>
            </p:cNvPr>
            <p:cNvSpPr/>
            <p:nvPr/>
          </p:nvSpPr>
          <p:spPr>
            <a:xfrm>
              <a:off x="1116332" y="6597232"/>
              <a:ext cx="1794740" cy="66713"/>
            </a:xfrm>
            <a:prstGeom prst="ellipse">
              <a:avLst/>
            </a:prstGeom>
            <a:gradFill flip="none" rotWithShape="1">
              <a:gsLst>
                <a:gs pos="0">
                  <a:srgbClr val="000000">
                    <a:alpha val="74000"/>
                  </a:srgbClr>
                </a:gs>
                <a:gs pos="100000">
                  <a:srgbClr val="000000">
                    <a:alpha val="0"/>
                  </a:srgb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0" name="TextBox 112">
              <a:extLst>
                <a:ext uri="{FF2B5EF4-FFF2-40B4-BE49-F238E27FC236}">
                  <a16:creationId xmlns:a16="http://schemas.microsoft.com/office/drawing/2014/main" id="{C9909D9F-51EB-4A96-AD7F-95EA8251FB03}"/>
                </a:ext>
              </a:extLst>
            </p:cNvPr>
            <p:cNvSpPr txBox="1"/>
            <p:nvPr/>
          </p:nvSpPr>
          <p:spPr>
            <a:xfrm>
              <a:off x="1289719" y="4743577"/>
              <a:ext cx="1457867" cy="18158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b="1">
                  <a:latin typeface="Century Gothic"/>
                  <a:ea typeface="Century Gothic"/>
                  <a:cs typeface="Century Gothic"/>
                  <a:sym typeface="Century Gothic"/>
                </a:defRPr>
              </a:lvl1pPr>
            </a:lstStyle>
            <a:p>
              <a:r>
                <a:rPr lang="en-IN" b="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No study has been conducted to assess the operational efficiency of this department </a:t>
              </a:r>
              <a:endParaRPr lang="en-US" b="0"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endParaRPr>
            </a:p>
          </p:txBody>
        </p:sp>
      </p:grpSp>
      <p:sp>
        <p:nvSpPr>
          <p:cNvPr id="35" name="Title 1">
            <a:extLst>
              <a:ext uri="{FF2B5EF4-FFF2-40B4-BE49-F238E27FC236}">
                <a16:creationId xmlns:a16="http://schemas.microsoft.com/office/drawing/2014/main" id="{52C0A0B8-9C29-7639-1F25-C5E7B9E3C452}"/>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DISCUSSION</a:t>
            </a:r>
          </a:p>
        </p:txBody>
      </p:sp>
      <p:pic>
        <p:nvPicPr>
          <p:cNvPr id="36" name="Picture 5" descr="Text&#10;&#10;Description automatically generated">
            <a:extLst>
              <a:ext uri="{FF2B5EF4-FFF2-40B4-BE49-F238E27FC236}">
                <a16:creationId xmlns:a16="http://schemas.microsoft.com/office/drawing/2014/main" id="{495EC12B-AD8E-A0C9-88D0-8DAD73AA21A1}"/>
              </a:ext>
            </a:extLst>
          </p:cNvPr>
          <p:cNvPicPr>
            <a:picLocks noChangeAspect="1"/>
          </p:cNvPicPr>
          <p:nvPr/>
        </p:nvPicPr>
        <p:blipFill>
          <a:blip r:embed="rId4"/>
          <a:stretch>
            <a:fillRect/>
          </a:stretch>
        </p:blipFill>
        <p:spPr>
          <a:xfrm>
            <a:off x="0" y="6158"/>
            <a:ext cx="2208363" cy="1108854"/>
          </a:xfrm>
          <a:prstGeom prst="rect">
            <a:avLst/>
          </a:prstGeom>
        </p:spPr>
      </p:pic>
      <p:sp>
        <p:nvSpPr>
          <p:cNvPr id="38" name="Freeform: Shape 73">
            <a:extLst>
              <a:ext uri="{FF2B5EF4-FFF2-40B4-BE49-F238E27FC236}">
                <a16:creationId xmlns:a16="http://schemas.microsoft.com/office/drawing/2014/main" id="{182222C3-1AB8-E584-3478-65FD09D5FE3D}"/>
              </a:ext>
            </a:extLst>
          </p:cNvPr>
          <p:cNvSpPr/>
          <p:nvPr/>
        </p:nvSpPr>
        <p:spPr>
          <a:xfrm>
            <a:off x="4709747" y="4505275"/>
            <a:ext cx="45722" cy="178755"/>
          </a:xfrm>
          <a:custGeom>
            <a:avLst/>
            <a:gdLst/>
            <a:ahLst/>
            <a:cxnLst>
              <a:cxn ang="0">
                <a:pos x="wd2" y="hd2"/>
              </a:cxn>
              <a:cxn ang="5400000">
                <a:pos x="wd2" y="hd2"/>
              </a:cxn>
              <a:cxn ang="10800000">
                <a:pos x="wd2" y="hd2"/>
              </a:cxn>
              <a:cxn ang="16200000">
                <a:pos x="wd2" y="hd2"/>
              </a:cxn>
            </a:cxnLst>
            <a:rect l="0" t="0" r="r" b="b"/>
            <a:pathLst>
              <a:path w="20736" h="21600" extrusionOk="0">
                <a:moveTo>
                  <a:pt x="20736" y="21600"/>
                </a:moveTo>
                <a:cubicBezTo>
                  <a:pt x="10875" y="18216"/>
                  <a:pt x="1015" y="14832"/>
                  <a:pt x="75" y="11232"/>
                </a:cubicBezTo>
                <a:cubicBezTo>
                  <a:pt x="-864" y="7632"/>
                  <a:pt x="7118" y="3816"/>
                  <a:pt x="15101" y="0"/>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39" name="Freeform: Shape 18">
            <a:extLst>
              <a:ext uri="{FF2B5EF4-FFF2-40B4-BE49-F238E27FC236}">
                <a16:creationId xmlns:a16="http://schemas.microsoft.com/office/drawing/2014/main" id="{C6226086-E2D0-2130-CC65-EB08100E44F7}"/>
              </a:ext>
            </a:extLst>
          </p:cNvPr>
          <p:cNvSpPr/>
          <p:nvPr/>
        </p:nvSpPr>
        <p:spPr>
          <a:xfrm>
            <a:off x="3644067" y="4515574"/>
            <a:ext cx="2208630" cy="2075316"/>
          </a:xfrm>
          <a:custGeom>
            <a:avLst/>
            <a:gdLst/>
            <a:ahLst/>
            <a:cxnLst>
              <a:cxn ang="0">
                <a:pos x="wd2" y="hd2"/>
              </a:cxn>
              <a:cxn ang="5400000">
                <a:pos x="wd2" y="hd2"/>
              </a:cxn>
              <a:cxn ang="10800000">
                <a:pos x="wd2" y="hd2"/>
              </a:cxn>
              <a:cxn ang="16200000">
                <a:pos x="wd2" y="hd2"/>
              </a:cxn>
            </a:cxnLst>
            <a:rect l="0" t="0" r="r" b="b"/>
            <a:pathLst>
              <a:path w="21600" h="21600" extrusionOk="0">
                <a:moveTo>
                  <a:pt x="10800" y="1205"/>
                </a:moveTo>
                <a:cubicBezTo>
                  <a:pt x="10218" y="1205"/>
                  <a:pt x="9746" y="1677"/>
                  <a:pt x="9746" y="2259"/>
                </a:cubicBezTo>
                <a:cubicBezTo>
                  <a:pt x="9746" y="2841"/>
                  <a:pt x="10218" y="3313"/>
                  <a:pt x="10800" y="3313"/>
                </a:cubicBezTo>
                <a:cubicBezTo>
                  <a:pt x="11382" y="3313"/>
                  <a:pt x="11854" y="2841"/>
                  <a:pt x="11854" y="2259"/>
                </a:cubicBezTo>
                <a:cubicBezTo>
                  <a:pt x="11854" y="1677"/>
                  <a:pt x="11382" y="1205"/>
                  <a:pt x="10800" y="1205"/>
                </a:cubicBez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chemeClr val="bg2">
              <a:lumMod val="50000"/>
            </a:schemeClr>
          </a:solidFill>
          <a:ln w="12700" cap="flat">
            <a:solidFill>
              <a:schemeClr val="bg2">
                <a:lumMod val="50000"/>
                <a:alpha val="50000"/>
              </a:schemeClr>
            </a:solidFill>
            <a:prstDash val="solid"/>
            <a:miter lim="800000"/>
          </a:ln>
          <a:effectLst>
            <a:reflection stA="35000" endPos="40000" dir="5400000" sy="-100000" algn="bl" rotWithShape="0"/>
          </a:effectLst>
        </p:spPr>
        <p:txBody>
          <a:bodyPr wrap="square" lIns="45719" tIns="45719" rIns="45719" bIns="45719" numCol="1" anchor="ctr">
            <a:noAutofit/>
          </a:bodyPr>
          <a:lstStyle/>
          <a:p>
            <a:pPr algn="ctr">
              <a:defRPr>
                <a:solidFill>
                  <a:srgbClr val="FFFFFF"/>
                </a:solidFill>
              </a:defRPr>
            </a:pPr>
            <a:endParaRPr dirty="0"/>
          </a:p>
        </p:txBody>
      </p:sp>
      <p:grpSp>
        <p:nvGrpSpPr>
          <p:cNvPr id="40" name="Group 40">
            <a:extLst>
              <a:ext uri="{FF2B5EF4-FFF2-40B4-BE49-F238E27FC236}">
                <a16:creationId xmlns:a16="http://schemas.microsoft.com/office/drawing/2014/main" id="{1AEA425C-A4F4-9B4B-49D1-0344E09B0E89}"/>
              </a:ext>
            </a:extLst>
          </p:cNvPr>
          <p:cNvGrpSpPr/>
          <p:nvPr/>
        </p:nvGrpSpPr>
        <p:grpSpPr>
          <a:xfrm>
            <a:off x="4355449" y="1796241"/>
            <a:ext cx="769259" cy="722826"/>
            <a:chOff x="0" y="0"/>
            <a:chExt cx="769257" cy="769257"/>
          </a:xfrm>
        </p:grpSpPr>
        <p:sp>
          <p:nvSpPr>
            <p:cNvPr id="47" name="Oval 29">
              <a:extLst>
                <a:ext uri="{FF2B5EF4-FFF2-40B4-BE49-F238E27FC236}">
                  <a16:creationId xmlns:a16="http://schemas.microsoft.com/office/drawing/2014/main" id="{BFCB9365-B69B-026E-8A6C-DF0808138224}"/>
                </a:ext>
              </a:extLst>
            </p:cNvPr>
            <p:cNvSpPr/>
            <p:nvPr/>
          </p:nvSpPr>
          <p:spPr>
            <a:xfrm>
              <a:off x="0" y="0"/>
              <a:ext cx="769258" cy="769258"/>
            </a:xfrm>
            <a:prstGeom prst="ellipse">
              <a:avLst/>
            </a:prstGeom>
            <a:solidFill>
              <a:srgbClr val="F2F2F2"/>
            </a:solidFill>
            <a:ln w="12700" cap="flat">
              <a:noFill/>
              <a:miter lim="400000"/>
            </a:ln>
            <a:effectLst>
              <a:outerShdw blurRad="50800" dist="38100" dir="81000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48" name="Oval 30">
              <a:extLst>
                <a:ext uri="{FF2B5EF4-FFF2-40B4-BE49-F238E27FC236}">
                  <a16:creationId xmlns:a16="http://schemas.microsoft.com/office/drawing/2014/main" id="{452BB9CF-0D26-B369-B449-E5E282258CE5}"/>
                </a:ext>
              </a:extLst>
            </p:cNvPr>
            <p:cNvSpPr/>
            <p:nvPr/>
          </p:nvSpPr>
          <p:spPr>
            <a:xfrm>
              <a:off x="175308" y="174823"/>
              <a:ext cx="418640" cy="418640"/>
            </a:xfrm>
            <a:prstGeom prst="ellipse">
              <a:avLst/>
            </a:prstGeom>
            <a:solidFill>
              <a:schemeClr val="bg2">
                <a:lumMod val="50000"/>
              </a:schemeClr>
            </a:solidFill>
            <a:ln w="12700" cap="flat">
              <a:solidFill>
                <a:srgbClr val="00B3E6">
                  <a:alpha val="50000"/>
                </a:srgbClr>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41" name="Straight Connector 47">
            <a:extLst>
              <a:ext uri="{FF2B5EF4-FFF2-40B4-BE49-F238E27FC236}">
                <a16:creationId xmlns:a16="http://schemas.microsoft.com/office/drawing/2014/main" id="{B5C212CC-8E34-0556-C495-BEEBB4908860}"/>
              </a:ext>
            </a:extLst>
          </p:cNvPr>
          <p:cNvSpPr/>
          <p:nvPr/>
        </p:nvSpPr>
        <p:spPr>
          <a:xfrm>
            <a:off x="4740078" y="2519066"/>
            <a:ext cx="8304" cy="1996510"/>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endParaRPr/>
          </a:p>
        </p:txBody>
      </p:sp>
      <p:sp>
        <p:nvSpPr>
          <p:cNvPr id="42" name="Freeform: Shape 74">
            <a:extLst>
              <a:ext uri="{FF2B5EF4-FFF2-40B4-BE49-F238E27FC236}">
                <a16:creationId xmlns:a16="http://schemas.microsoft.com/office/drawing/2014/main" id="{9EB621C3-C93C-B612-F811-5307173CB5CE}"/>
              </a:ext>
            </a:extLst>
          </p:cNvPr>
          <p:cNvSpPr/>
          <p:nvPr/>
        </p:nvSpPr>
        <p:spPr>
          <a:xfrm>
            <a:off x="4741295" y="4509917"/>
            <a:ext cx="45720" cy="171427"/>
          </a:xfrm>
          <a:custGeom>
            <a:avLst/>
            <a:gdLst/>
            <a:ahLst/>
            <a:cxnLst>
              <a:cxn ang="0">
                <a:pos x="wd2" y="hd2"/>
              </a:cxn>
              <a:cxn ang="5400000">
                <a:pos x="wd2" y="hd2"/>
              </a:cxn>
              <a:cxn ang="10800000">
                <a:pos x="wd2" y="hd2"/>
              </a:cxn>
              <a:cxn ang="16200000">
                <a:pos x="wd2" y="hd2"/>
              </a:cxn>
            </a:cxnLst>
            <a:rect l="0" t="0" r="r" b="b"/>
            <a:pathLst>
              <a:path w="20496" h="19806" extrusionOk="0">
                <a:moveTo>
                  <a:pt x="0" y="522"/>
                </a:moveTo>
                <a:cubicBezTo>
                  <a:pt x="11400" y="-950"/>
                  <a:pt x="14421" y="864"/>
                  <a:pt x="17566" y="3808"/>
                </a:cubicBezTo>
                <a:cubicBezTo>
                  <a:pt x="20711" y="6752"/>
                  <a:pt x="21600" y="15721"/>
                  <a:pt x="18869" y="18185"/>
                </a:cubicBezTo>
                <a:cubicBezTo>
                  <a:pt x="16137" y="20650"/>
                  <a:pt x="7960" y="19897"/>
                  <a:pt x="1179" y="18596"/>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43" name="Freeform: Shape 75">
            <a:extLst>
              <a:ext uri="{FF2B5EF4-FFF2-40B4-BE49-F238E27FC236}">
                <a16:creationId xmlns:a16="http://schemas.microsoft.com/office/drawing/2014/main" id="{8D3257DC-984A-AA07-FCCD-F27448470F9B}"/>
              </a:ext>
            </a:extLst>
          </p:cNvPr>
          <p:cNvSpPr/>
          <p:nvPr/>
        </p:nvSpPr>
        <p:spPr>
          <a:xfrm flipV="1">
            <a:off x="4715590" y="4489162"/>
            <a:ext cx="48579" cy="34906"/>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44" name="Freeform: Shape 76">
            <a:extLst>
              <a:ext uri="{FF2B5EF4-FFF2-40B4-BE49-F238E27FC236}">
                <a16:creationId xmlns:a16="http://schemas.microsoft.com/office/drawing/2014/main" id="{94DE25D4-0877-9065-370C-436879C3BA92}"/>
              </a:ext>
            </a:extLst>
          </p:cNvPr>
          <p:cNvSpPr/>
          <p:nvPr/>
        </p:nvSpPr>
        <p:spPr>
          <a:xfrm flipV="1">
            <a:off x="4722256" y="4471258"/>
            <a:ext cx="48579" cy="34906"/>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45" name="Oval 95">
            <a:extLst>
              <a:ext uri="{FF2B5EF4-FFF2-40B4-BE49-F238E27FC236}">
                <a16:creationId xmlns:a16="http://schemas.microsoft.com/office/drawing/2014/main" id="{79A209FC-5DC5-FF24-7879-7EC4312099EE}"/>
              </a:ext>
            </a:extLst>
          </p:cNvPr>
          <p:cNvSpPr/>
          <p:nvPr/>
        </p:nvSpPr>
        <p:spPr>
          <a:xfrm>
            <a:off x="3866785" y="6604490"/>
            <a:ext cx="1794740" cy="66713"/>
          </a:xfrm>
          <a:prstGeom prst="ellipse">
            <a:avLst/>
          </a:prstGeom>
          <a:gradFill flip="none" rotWithShape="1">
            <a:gsLst>
              <a:gs pos="0">
                <a:srgbClr val="000000">
                  <a:alpha val="74000"/>
                </a:srgbClr>
              </a:gs>
              <a:gs pos="100000">
                <a:srgbClr val="000000">
                  <a:alpha val="0"/>
                </a:srgb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46" name="TextBox 112">
            <a:extLst>
              <a:ext uri="{FF2B5EF4-FFF2-40B4-BE49-F238E27FC236}">
                <a16:creationId xmlns:a16="http://schemas.microsoft.com/office/drawing/2014/main" id="{1085C77A-E91E-45E3-1146-056D7C136608}"/>
              </a:ext>
            </a:extLst>
          </p:cNvPr>
          <p:cNvSpPr txBox="1"/>
          <p:nvPr/>
        </p:nvSpPr>
        <p:spPr>
          <a:xfrm>
            <a:off x="4011144" y="4866949"/>
            <a:ext cx="1457867" cy="138499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b="1">
                <a:latin typeface="Century Gothic"/>
                <a:ea typeface="Century Gothic"/>
                <a:cs typeface="Century Gothic"/>
                <a:sym typeface="Century Gothic"/>
              </a:defRPr>
            </a:lvl1pPr>
          </a:lstStyle>
          <a:p>
            <a:r>
              <a:rPr lang="en-US" b="0" dirty="0">
                <a:solidFill>
                  <a:schemeClr val="bg1"/>
                </a:solidFill>
                <a:effectLst>
                  <a:outerShdw blurRad="38100" dist="38100" dir="2700000" algn="tl">
                    <a:srgbClr val="000000">
                      <a:alpha val="43137"/>
                    </a:srgbClr>
                  </a:outerShdw>
                </a:effectLst>
                <a:latin typeface="Arial Rounded MT Bold" panose="020F0704030504030204" pitchFamily="34" charset="0"/>
              </a:rPr>
              <a:t>Help to improve the operational quality, performance and standardisation </a:t>
            </a:r>
          </a:p>
        </p:txBody>
      </p:sp>
      <p:grpSp>
        <p:nvGrpSpPr>
          <p:cNvPr id="49" name="Group 2">
            <a:extLst>
              <a:ext uri="{FF2B5EF4-FFF2-40B4-BE49-F238E27FC236}">
                <a16:creationId xmlns:a16="http://schemas.microsoft.com/office/drawing/2014/main" id="{5D872CC0-8FEC-B411-6DEF-7550EC0A8706}"/>
              </a:ext>
            </a:extLst>
          </p:cNvPr>
          <p:cNvGrpSpPr/>
          <p:nvPr/>
        </p:nvGrpSpPr>
        <p:grpSpPr>
          <a:xfrm>
            <a:off x="6321962" y="1818015"/>
            <a:ext cx="2208630" cy="4874962"/>
            <a:chOff x="0" y="-1"/>
            <a:chExt cx="2208628" cy="5188117"/>
          </a:xfrm>
        </p:grpSpPr>
        <p:sp>
          <p:nvSpPr>
            <p:cNvPr id="50" name="Freeform: Shape 73">
              <a:extLst>
                <a:ext uri="{FF2B5EF4-FFF2-40B4-BE49-F238E27FC236}">
                  <a16:creationId xmlns:a16="http://schemas.microsoft.com/office/drawing/2014/main" id="{80A8A9E5-1F38-7713-45FA-047F89243A25}"/>
                </a:ext>
              </a:extLst>
            </p:cNvPr>
            <p:cNvSpPr/>
            <p:nvPr/>
          </p:nvSpPr>
          <p:spPr>
            <a:xfrm>
              <a:off x="1065679" y="2883054"/>
              <a:ext cx="45722" cy="190238"/>
            </a:xfrm>
            <a:custGeom>
              <a:avLst/>
              <a:gdLst/>
              <a:ahLst/>
              <a:cxnLst>
                <a:cxn ang="0">
                  <a:pos x="wd2" y="hd2"/>
                </a:cxn>
                <a:cxn ang="5400000">
                  <a:pos x="wd2" y="hd2"/>
                </a:cxn>
                <a:cxn ang="10800000">
                  <a:pos x="wd2" y="hd2"/>
                </a:cxn>
                <a:cxn ang="16200000">
                  <a:pos x="wd2" y="hd2"/>
                </a:cxn>
              </a:cxnLst>
              <a:rect l="0" t="0" r="r" b="b"/>
              <a:pathLst>
                <a:path w="20736" h="21600" extrusionOk="0">
                  <a:moveTo>
                    <a:pt x="20736" y="21600"/>
                  </a:moveTo>
                  <a:cubicBezTo>
                    <a:pt x="10875" y="18216"/>
                    <a:pt x="1015" y="14832"/>
                    <a:pt x="75" y="11232"/>
                  </a:cubicBezTo>
                  <a:cubicBezTo>
                    <a:pt x="-864" y="7632"/>
                    <a:pt x="7118" y="3816"/>
                    <a:pt x="15101" y="0"/>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51" name="Freeform: Shape 18">
              <a:extLst>
                <a:ext uri="{FF2B5EF4-FFF2-40B4-BE49-F238E27FC236}">
                  <a16:creationId xmlns:a16="http://schemas.microsoft.com/office/drawing/2014/main" id="{60333076-47F9-CE32-EC60-D840E7039B56}"/>
                </a:ext>
              </a:extLst>
            </p:cNvPr>
            <p:cNvSpPr/>
            <p:nvPr/>
          </p:nvSpPr>
          <p:spPr>
            <a:xfrm>
              <a:off x="0" y="2894015"/>
              <a:ext cx="2208628" cy="2208629"/>
            </a:xfrm>
            <a:custGeom>
              <a:avLst/>
              <a:gdLst/>
              <a:ahLst/>
              <a:cxnLst>
                <a:cxn ang="0">
                  <a:pos x="wd2" y="hd2"/>
                </a:cxn>
                <a:cxn ang="5400000">
                  <a:pos x="wd2" y="hd2"/>
                </a:cxn>
                <a:cxn ang="10800000">
                  <a:pos x="wd2" y="hd2"/>
                </a:cxn>
                <a:cxn ang="16200000">
                  <a:pos x="wd2" y="hd2"/>
                </a:cxn>
              </a:cxnLst>
              <a:rect l="0" t="0" r="r" b="b"/>
              <a:pathLst>
                <a:path w="21600" h="21600" extrusionOk="0">
                  <a:moveTo>
                    <a:pt x="10800" y="1205"/>
                  </a:moveTo>
                  <a:cubicBezTo>
                    <a:pt x="10218" y="1205"/>
                    <a:pt x="9746" y="1677"/>
                    <a:pt x="9746" y="2259"/>
                  </a:cubicBezTo>
                  <a:cubicBezTo>
                    <a:pt x="9746" y="2841"/>
                    <a:pt x="10218" y="3313"/>
                    <a:pt x="10800" y="3313"/>
                  </a:cubicBezTo>
                  <a:cubicBezTo>
                    <a:pt x="11382" y="3313"/>
                    <a:pt x="11854" y="2841"/>
                    <a:pt x="11854" y="2259"/>
                  </a:cubicBezTo>
                  <a:cubicBezTo>
                    <a:pt x="11854" y="1677"/>
                    <a:pt x="11382" y="1205"/>
                    <a:pt x="10800" y="1205"/>
                  </a:cubicBez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chemeClr val="accent2">
                <a:lumMod val="75000"/>
              </a:schemeClr>
            </a:solidFill>
            <a:ln w="12700" cap="flat">
              <a:solidFill>
                <a:srgbClr val="00B3E6">
                  <a:alpha val="50000"/>
                </a:srgbClr>
              </a:solidFill>
              <a:prstDash val="solid"/>
              <a:miter lim="800000"/>
            </a:ln>
            <a:effectLst>
              <a:reflection stA="35000" endPos="40000" dir="5400000" sy="-100000" algn="bl" rotWithShape="0"/>
            </a:effectLst>
          </p:spPr>
          <p:txBody>
            <a:bodyPr wrap="square" lIns="45719" tIns="45719" rIns="45719" bIns="45719" numCol="1" anchor="ctr">
              <a:noAutofit/>
            </a:bodyPr>
            <a:lstStyle/>
            <a:p>
              <a:pPr algn="ctr">
                <a:defRPr>
                  <a:solidFill>
                    <a:srgbClr val="FFFFFF"/>
                  </a:solidFill>
                </a:defRPr>
              </a:pPr>
              <a:endParaRPr dirty="0"/>
            </a:p>
          </p:txBody>
        </p:sp>
        <p:grpSp>
          <p:nvGrpSpPr>
            <p:cNvPr id="52" name="Group 40">
              <a:extLst>
                <a:ext uri="{FF2B5EF4-FFF2-40B4-BE49-F238E27FC236}">
                  <a16:creationId xmlns:a16="http://schemas.microsoft.com/office/drawing/2014/main" id="{2F0F158B-BA89-E540-D641-3BD6992D1C8F}"/>
                </a:ext>
              </a:extLst>
            </p:cNvPr>
            <p:cNvGrpSpPr/>
            <p:nvPr/>
          </p:nvGrpSpPr>
          <p:grpSpPr>
            <a:xfrm>
              <a:off x="711381" y="-1"/>
              <a:ext cx="769258" cy="769259"/>
              <a:chOff x="0" y="0"/>
              <a:chExt cx="769257" cy="769257"/>
            </a:xfrm>
          </p:grpSpPr>
          <p:sp>
            <p:nvSpPr>
              <p:cNvPr id="85" name="Oval 29">
                <a:extLst>
                  <a:ext uri="{FF2B5EF4-FFF2-40B4-BE49-F238E27FC236}">
                    <a16:creationId xmlns:a16="http://schemas.microsoft.com/office/drawing/2014/main" id="{254F0799-73CA-36E3-6EA4-D94D26E3AEB2}"/>
                  </a:ext>
                </a:extLst>
              </p:cNvPr>
              <p:cNvSpPr/>
              <p:nvPr/>
            </p:nvSpPr>
            <p:spPr>
              <a:xfrm>
                <a:off x="0" y="0"/>
                <a:ext cx="769258" cy="769258"/>
              </a:xfrm>
              <a:prstGeom prst="ellipse">
                <a:avLst/>
              </a:prstGeom>
              <a:solidFill>
                <a:srgbClr val="F2F2F2"/>
              </a:solidFill>
              <a:ln w="12700" cap="flat">
                <a:noFill/>
                <a:miter lim="400000"/>
              </a:ln>
              <a:effectLst>
                <a:outerShdw blurRad="50800" dist="38100" dir="8100000" rotWithShape="0">
                  <a:srgbClr val="000000">
                    <a:alpha val="40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86" name="Oval 30">
                <a:extLst>
                  <a:ext uri="{FF2B5EF4-FFF2-40B4-BE49-F238E27FC236}">
                    <a16:creationId xmlns:a16="http://schemas.microsoft.com/office/drawing/2014/main" id="{3297C5AF-AFBB-DCD8-50AF-5758060F511A}"/>
                  </a:ext>
                </a:extLst>
              </p:cNvPr>
              <p:cNvSpPr/>
              <p:nvPr/>
            </p:nvSpPr>
            <p:spPr>
              <a:xfrm>
                <a:off x="175308" y="174823"/>
                <a:ext cx="418640" cy="418640"/>
              </a:xfrm>
              <a:prstGeom prst="ellipse">
                <a:avLst/>
              </a:prstGeom>
              <a:solidFill>
                <a:schemeClr val="accent2">
                  <a:lumMod val="75000"/>
                </a:schemeClr>
              </a:solidFill>
              <a:ln w="12700" cap="flat">
                <a:solidFill>
                  <a:srgbClr val="00B3E6">
                    <a:alpha val="50000"/>
                  </a:srgbClr>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grpSp>
        <p:sp>
          <p:nvSpPr>
            <p:cNvPr id="53" name="Straight Connector 47">
              <a:extLst>
                <a:ext uri="{FF2B5EF4-FFF2-40B4-BE49-F238E27FC236}">
                  <a16:creationId xmlns:a16="http://schemas.microsoft.com/office/drawing/2014/main" id="{56719AAA-6924-8CD3-F806-C59FDD3C209E}"/>
                </a:ext>
              </a:extLst>
            </p:cNvPr>
            <p:cNvSpPr/>
            <p:nvPr/>
          </p:nvSpPr>
          <p:spPr>
            <a:xfrm>
              <a:off x="1096010" y="769256"/>
              <a:ext cx="8304" cy="2124761"/>
            </a:xfrm>
            <a:prstGeom prst="line">
              <a:avLst/>
            </a:prstGeom>
            <a:noFill/>
            <a:ln w="6350" cap="flat">
              <a:solidFill>
                <a:srgbClr val="000000"/>
              </a:solidFill>
              <a:prstDash val="solid"/>
              <a:miter lim="800000"/>
            </a:ln>
            <a:effectLst/>
          </p:spPr>
          <p:txBody>
            <a:bodyPr wrap="square" lIns="45719" tIns="45719" rIns="45719" bIns="45719" numCol="1" anchor="t">
              <a:noAutofit/>
            </a:bodyPr>
            <a:lstStyle/>
            <a:p>
              <a:endParaRPr/>
            </a:p>
          </p:txBody>
        </p:sp>
        <p:sp>
          <p:nvSpPr>
            <p:cNvPr id="54" name="Freeform: Shape 74">
              <a:extLst>
                <a:ext uri="{FF2B5EF4-FFF2-40B4-BE49-F238E27FC236}">
                  <a16:creationId xmlns:a16="http://schemas.microsoft.com/office/drawing/2014/main" id="{E3B3310A-AF96-E85E-EF7F-AE3AAD23A184}"/>
                </a:ext>
              </a:extLst>
            </p:cNvPr>
            <p:cNvSpPr/>
            <p:nvPr/>
          </p:nvSpPr>
          <p:spPr>
            <a:xfrm>
              <a:off x="1097227" y="2887995"/>
              <a:ext cx="45720" cy="182439"/>
            </a:xfrm>
            <a:custGeom>
              <a:avLst/>
              <a:gdLst/>
              <a:ahLst/>
              <a:cxnLst>
                <a:cxn ang="0">
                  <a:pos x="wd2" y="hd2"/>
                </a:cxn>
                <a:cxn ang="5400000">
                  <a:pos x="wd2" y="hd2"/>
                </a:cxn>
                <a:cxn ang="10800000">
                  <a:pos x="wd2" y="hd2"/>
                </a:cxn>
                <a:cxn ang="16200000">
                  <a:pos x="wd2" y="hd2"/>
                </a:cxn>
              </a:cxnLst>
              <a:rect l="0" t="0" r="r" b="b"/>
              <a:pathLst>
                <a:path w="20496" h="19806" extrusionOk="0">
                  <a:moveTo>
                    <a:pt x="0" y="522"/>
                  </a:moveTo>
                  <a:cubicBezTo>
                    <a:pt x="11400" y="-950"/>
                    <a:pt x="14421" y="864"/>
                    <a:pt x="17566" y="3808"/>
                  </a:cubicBezTo>
                  <a:cubicBezTo>
                    <a:pt x="20711" y="6752"/>
                    <a:pt x="21600" y="15721"/>
                    <a:pt x="18869" y="18185"/>
                  </a:cubicBezTo>
                  <a:cubicBezTo>
                    <a:pt x="16137" y="20650"/>
                    <a:pt x="7960" y="19897"/>
                    <a:pt x="1179" y="18596"/>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66" name="Freeform: Shape 75">
              <a:extLst>
                <a:ext uri="{FF2B5EF4-FFF2-40B4-BE49-F238E27FC236}">
                  <a16:creationId xmlns:a16="http://schemas.microsoft.com/office/drawing/2014/main" id="{848F3CA3-49C5-48A8-3B5A-D81063752E52}"/>
                </a:ext>
              </a:extLst>
            </p:cNvPr>
            <p:cNvSpPr/>
            <p:nvPr/>
          </p:nvSpPr>
          <p:spPr>
            <a:xfrm flipV="1">
              <a:off x="1071522" y="2865906"/>
              <a:ext cx="48579" cy="37148"/>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79" name="Freeform: Shape 76">
              <a:extLst>
                <a:ext uri="{FF2B5EF4-FFF2-40B4-BE49-F238E27FC236}">
                  <a16:creationId xmlns:a16="http://schemas.microsoft.com/office/drawing/2014/main" id="{95CE5254-F460-1695-D528-88BCC9EAD14F}"/>
                </a:ext>
              </a:extLst>
            </p:cNvPr>
            <p:cNvSpPr/>
            <p:nvPr/>
          </p:nvSpPr>
          <p:spPr>
            <a:xfrm flipV="1">
              <a:off x="1078188" y="2846852"/>
              <a:ext cx="48579" cy="37148"/>
            </a:xfrm>
            <a:prstGeom prst="line">
              <a:avLst/>
            </a:prstGeom>
            <a:noFill/>
            <a:ln w="12700" cap="flat">
              <a:solidFill>
                <a:srgbClr val="000000"/>
              </a:solidFill>
              <a:prstDash val="solid"/>
              <a:miter lim="800000"/>
            </a:ln>
            <a:effectLst/>
          </p:spPr>
          <p:txBody>
            <a:bodyPr wrap="square" lIns="45719" tIns="45719" rIns="45719" bIns="45719" numCol="1" anchor="t">
              <a:noAutofit/>
            </a:bodyPr>
            <a:lstStyle/>
            <a:p>
              <a:endParaRPr/>
            </a:p>
          </p:txBody>
        </p:sp>
        <p:sp>
          <p:nvSpPr>
            <p:cNvPr id="83" name="Oval 95">
              <a:extLst>
                <a:ext uri="{FF2B5EF4-FFF2-40B4-BE49-F238E27FC236}">
                  <a16:creationId xmlns:a16="http://schemas.microsoft.com/office/drawing/2014/main" id="{E22F9113-9BD3-BC95-5C59-4BB9E8E89338}"/>
                </a:ext>
              </a:extLst>
            </p:cNvPr>
            <p:cNvSpPr/>
            <p:nvPr/>
          </p:nvSpPr>
          <p:spPr>
            <a:xfrm>
              <a:off x="222718" y="5117117"/>
              <a:ext cx="1794738" cy="70999"/>
            </a:xfrm>
            <a:prstGeom prst="ellipse">
              <a:avLst/>
            </a:prstGeom>
            <a:gradFill flip="none" rotWithShape="1">
              <a:gsLst>
                <a:gs pos="0">
                  <a:srgbClr val="000000">
                    <a:alpha val="74000"/>
                  </a:srgbClr>
                </a:gs>
                <a:gs pos="100000">
                  <a:srgbClr val="000000">
                    <a:alpha val="0"/>
                  </a:srgb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4" name="TextBox 112">
              <a:extLst>
                <a:ext uri="{FF2B5EF4-FFF2-40B4-BE49-F238E27FC236}">
                  <a16:creationId xmlns:a16="http://schemas.microsoft.com/office/drawing/2014/main" id="{21E8B777-8B27-0AAD-FF5F-5528183212D9}"/>
                </a:ext>
              </a:extLst>
            </p:cNvPr>
            <p:cNvSpPr txBox="1"/>
            <p:nvPr/>
          </p:nvSpPr>
          <p:spPr>
            <a:xfrm>
              <a:off x="367077" y="3283406"/>
              <a:ext cx="1457866" cy="14739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b="1">
                  <a:latin typeface="Century Gothic"/>
                  <a:ea typeface="Century Gothic"/>
                  <a:cs typeface="Century Gothic"/>
                  <a:sym typeface="Century Gothic"/>
                </a:defRPr>
              </a:lvl1pPr>
            </a:lstStyle>
            <a:p>
              <a:r>
                <a:rPr lang="en-US" b="0" dirty="0">
                  <a:solidFill>
                    <a:schemeClr val="bg1"/>
                  </a:solidFill>
                  <a:effectLst>
                    <a:outerShdw blurRad="38100" dist="38100" dir="2700000" algn="tl">
                      <a:srgbClr val="000000">
                        <a:alpha val="43137"/>
                      </a:srgbClr>
                    </a:outerShdw>
                  </a:effectLst>
                  <a:latin typeface="Arial Rounded MT Bold" panose="020F0704030504030204" pitchFamily="34" charset="0"/>
                </a:rPr>
                <a:t>Streamline and reduce the waiting time for patients undergoing Endoscopy </a:t>
              </a:r>
            </a:p>
          </p:txBody>
        </p:sp>
      </p:grpSp>
      <p:sp>
        <p:nvSpPr>
          <p:cNvPr id="89" name="Shape">
            <a:extLst>
              <a:ext uri="{FF2B5EF4-FFF2-40B4-BE49-F238E27FC236}">
                <a16:creationId xmlns:a16="http://schemas.microsoft.com/office/drawing/2014/main" id="{09A947B1-5C34-919D-B07B-D01EDC4B0AAD}"/>
              </a:ext>
            </a:extLst>
          </p:cNvPr>
          <p:cNvSpPr/>
          <p:nvPr/>
        </p:nvSpPr>
        <p:spPr>
          <a:xfrm>
            <a:off x="3522121" y="1799544"/>
            <a:ext cx="4983306"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solidFill>
            <a:schemeClr val="accent1">
              <a:lumMod val="75000"/>
            </a:schemeClr>
          </a:soli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Strength of the Study</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283209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AEB9A0D-AD7B-EA09-96CE-A087FCB07224}"/>
              </a:ext>
            </a:extLst>
          </p:cNvPr>
          <p:cNvPicPr>
            <a:picLocks noChangeAspect="1"/>
          </p:cNvPicPr>
          <p:nvPr/>
        </p:nvPicPr>
        <p:blipFill>
          <a:blip r:embed="rId2"/>
          <a:stretch>
            <a:fillRect/>
          </a:stretch>
        </p:blipFill>
        <p:spPr>
          <a:xfrm>
            <a:off x="431800" y="2049655"/>
            <a:ext cx="5574058" cy="4593771"/>
          </a:xfrm>
          <a:prstGeom prst="rect">
            <a:avLst/>
          </a:prstGeom>
          <a:effectLst>
            <a:softEdge rad="317500"/>
          </a:effectLst>
        </p:spPr>
      </p:pic>
      <p:pic>
        <p:nvPicPr>
          <p:cNvPr id="9" name="Picture 8">
            <a:extLst>
              <a:ext uri="{FF2B5EF4-FFF2-40B4-BE49-F238E27FC236}">
                <a16:creationId xmlns:a16="http://schemas.microsoft.com/office/drawing/2014/main" id="{E34E1C72-F76B-64FE-2254-8B4F8BC4A534}"/>
              </a:ext>
            </a:extLst>
          </p:cNvPr>
          <p:cNvPicPr>
            <a:picLocks noChangeAspect="1"/>
          </p:cNvPicPr>
          <p:nvPr/>
        </p:nvPicPr>
        <p:blipFill>
          <a:blip r:embed="rId3"/>
          <a:stretch>
            <a:fillRect/>
          </a:stretch>
        </p:blipFill>
        <p:spPr>
          <a:xfrm>
            <a:off x="6261455" y="2049655"/>
            <a:ext cx="5524146" cy="4593771"/>
          </a:xfrm>
          <a:prstGeom prst="rect">
            <a:avLst/>
          </a:prstGeom>
          <a:effectLst>
            <a:softEdge rad="317500"/>
          </a:effec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LIMITATIONS OF THE STUDY</a:t>
            </a:r>
          </a:p>
        </p:txBody>
      </p:sp>
      <p:graphicFrame>
        <p:nvGraphicFramePr>
          <p:cNvPr id="5" name="Content Placeholder 4">
            <a:extLst>
              <a:ext uri="{FF2B5EF4-FFF2-40B4-BE49-F238E27FC236}">
                <a16:creationId xmlns:a16="http://schemas.microsoft.com/office/drawing/2014/main" id="{BD373F01-58ED-D077-D34F-128C682CD40F}"/>
              </a:ext>
            </a:extLst>
          </p:cNvPr>
          <p:cNvGraphicFramePr>
            <a:graphicFrameLocks noGrp="1"/>
          </p:cNvGraphicFramePr>
          <p:nvPr>
            <p:ph idx="1"/>
            <p:extLst>
              <p:ext uri="{D42A27DB-BD31-4B8C-83A1-F6EECF244321}">
                <p14:modId xmlns:p14="http://schemas.microsoft.com/office/powerpoint/2010/main" val="770641339"/>
              </p:ext>
            </p:extLst>
          </p:nvPr>
        </p:nvGraphicFramePr>
        <p:xfrm>
          <a:off x="838200" y="2086883"/>
          <a:ext cx="10515600" cy="4459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9"/>
          <a:stretch>
            <a:fillRect/>
          </a:stretch>
        </p:blipFill>
        <p:spPr>
          <a:xfrm>
            <a:off x="0" y="6158"/>
            <a:ext cx="2208363" cy="1108854"/>
          </a:xfrm>
          <a:prstGeom prst="rect">
            <a:avLst/>
          </a:prstGeom>
        </p:spPr>
      </p:pic>
    </p:spTree>
    <p:extLst>
      <p:ext uri="{BB962C8B-B14F-4D97-AF65-F5344CB8AC3E}">
        <p14:creationId xmlns:p14="http://schemas.microsoft.com/office/powerpoint/2010/main" val="3221128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he Role of Business Analytics in Improving your Hospital Performance -  HATI International">
            <a:extLst>
              <a:ext uri="{FF2B5EF4-FFF2-40B4-BE49-F238E27FC236}">
                <a16:creationId xmlns:a16="http://schemas.microsoft.com/office/drawing/2014/main" id="{CA183ED8-6204-8435-A4B1-CA3DF4BC6E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200" y="1825625"/>
            <a:ext cx="8737600" cy="491490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CONCLUSION</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1825625"/>
            <a:ext cx="10515600" cy="4850946"/>
          </a:xfrm>
          <a:solidFill>
            <a:schemeClr val="accent5">
              <a:lumMod val="75000"/>
              <a:alpha val="45000"/>
            </a:schemeClr>
          </a:solidFill>
          <a:effectLst>
            <a:outerShdw blurRad="50800" dist="38100" dir="2700000" algn="tl" rotWithShape="0">
              <a:prstClr val="black">
                <a:alpha val="40000"/>
              </a:prstClr>
            </a:outerShdw>
          </a:effectLst>
        </p:spPr>
        <p:txBody>
          <a:bodyPr>
            <a:normAutofit/>
          </a:bodyPr>
          <a:lstStyle/>
          <a:p>
            <a:pPr algn="just"/>
            <a:r>
              <a:rPr lang="en-US"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Opportunities to improve efficiency</a:t>
            </a:r>
          </a:p>
          <a:p>
            <a:pPr lvl="1"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Initial design of the facility</a:t>
            </a:r>
          </a:p>
          <a:p>
            <a:pPr lvl="1" algn="just"/>
            <a:r>
              <a:rPr lang="en-US"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Scheduling of the procedures and the staff duties</a:t>
            </a:r>
          </a:p>
          <a:p>
            <a:pPr lvl="1" algn="just"/>
            <a:r>
              <a:rPr lang="en-US" dirty="0">
                <a:solidFill>
                  <a:schemeClr val="tx2">
                    <a:lumMod val="10000"/>
                    <a:lumOff val="90000"/>
                  </a:schemeClr>
                </a:solidFill>
                <a:effectLst>
                  <a:outerShdw blurRad="50800" dist="38100" dir="5400000" algn="t" rotWithShape="0">
                    <a:prstClr val="black">
                      <a:alpha val="40000"/>
                    </a:prstClr>
                  </a:outerShdw>
                </a:effectLst>
                <a:latin typeface="Arial Rounded MT Bold" panose="020F0704030504030204" pitchFamily="34" charset="77"/>
              </a:rPr>
              <a:t>Variety of process related issues </a:t>
            </a:r>
          </a:p>
          <a:p>
            <a:pPr lvl="2"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Endoscopist's and assistants intraprocedural activities</a:t>
            </a:r>
          </a:p>
          <a:p>
            <a:pPr lvl="2"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Purchasing</a:t>
            </a:r>
          </a:p>
          <a:p>
            <a:pPr lvl="2"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Use, and reprocessing of the equipment</a:t>
            </a:r>
          </a:p>
          <a:p>
            <a:pPr lvl="2"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Billing processes</a:t>
            </a:r>
          </a:p>
          <a:p>
            <a:pPr algn="just"/>
            <a:r>
              <a:rPr lang="en-US"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Improving efficiency requires an understanding of processes and awareness of present performance</a:t>
            </a:r>
          </a:p>
          <a:p>
            <a:pPr algn="just"/>
            <a:r>
              <a:rPr lang="en-US"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Recognising chances for growth requires more targeted and detailed assessments</a:t>
            </a:r>
          </a:p>
          <a:p>
            <a:pPr marL="0" indent="0" algn="just">
              <a:buNone/>
            </a:pPr>
            <a:endParaRPr lang="en-US" dirty="0">
              <a:effectLst>
                <a:outerShdw blurRad="50800" dist="38100" dir="5400000" algn="t" rotWithShape="0">
                  <a:prstClr val="black">
                    <a:alpha val="40000"/>
                  </a:prstClr>
                </a:outerShdw>
              </a:effectLst>
              <a:latin typeface="Arial Rounded MT Bold" panose="020F0704030504030204" pitchFamily="34" charset="77"/>
            </a:endParaRP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Tree>
    <p:extLst>
      <p:ext uri="{BB962C8B-B14F-4D97-AF65-F5344CB8AC3E}">
        <p14:creationId xmlns:p14="http://schemas.microsoft.com/office/powerpoint/2010/main" val="2524850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834C9461-FDCA-D7F9-E928-F94AA281E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28" y="2197734"/>
            <a:ext cx="6175833" cy="4254317"/>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pic>
        <p:nvPicPr>
          <p:cNvPr id="8196" name="Picture 4" descr="Lady Visits Her Family Doctor For Routine Checkup Stock Video | Knot9">
            <a:extLst>
              <a:ext uri="{FF2B5EF4-FFF2-40B4-BE49-F238E27FC236}">
                <a16:creationId xmlns:a16="http://schemas.microsoft.com/office/drawing/2014/main" id="{FBC7F7F0-E3B3-30FA-014A-0101EBD97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424" y="2197842"/>
            <a:ext cx="6175833" cy="425376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RECOMMENDATIONS</a:t>
            </a:r>
          </a:p>
        </p:txBody>
      </p:sp>
      <p:graphicFrame>
        <p:nvGraphicFramePr>
          <p:cNvPr id="5" name="Content Placeholder 4">
            <a:extLst>
              <a:ext uri="{FF2B5EF4-FFF2-40B4-BE49-F238E27FC236}">
                <a16:creationId xmlns:a16="http://schemas.microsoft.com/office/drawing/2014/main" id="{BD373F01-58ED-D077-D34F-128C682CD40F}"/>
              </a:ext>
            </a:extLst>
          </p:cNvPr>
          <p:cNvGraphicFramePr>
            <a:graphicFrameLocks noGrp="1"/>
          </p:cNvGraphicFramePr>
          <p:nvPr>
            <p:ph idx="1"/>
            <p:extLst>
              <p:ext uri="{D42A27DB-BD31-4B8C-83A1-F6EECF244321}">
                <p14:modId xmlns:p14="http://schemas.microsoft.com/office/powerpoint/2010/main" val="2931976701"/>
              </p:ext>
            </p:extLst>
          </p:nvPr>
        </p:nvGraphicFramePr>
        <p:xfrm>
          <a:off x="838200" y="2086883"/>
          <a:ext cx="10515600" cy="4459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9"/>
          <a:stretch>
            <a:fillRect/>
          </a:stretch>
        </p:blipFill>
        <p:spPr>
          <a:xfrm>
            <a:off x="0" y="6158"/>
            <a:ext cx="2208363" cy="1108854"/>
          </a:xfrm>
          <a:prstGeom prst="rect">
            <a:avLst/>
          </a:prstGeom>
        </p:spPr>
      </p:pic>
    </p:spTree>
    <p:extLst>
      <p:ext uri="{BB962C8B-B14F-4D97-AF65-F5344CB8AC3E}">
        <p14:creationId xmlns:p14="http://schemas.microsoft.com/office/powerpoint/2010/main" val="3715815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6"/>
            <a:ext cx="9145437" cy="1108854"/>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REFERENCES</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1553024"/>
            <a:ext cx="10515600" cy="5268687"/>
          </a:xfrm>
        </p:spPr>
        <p:txBody>
          <a:bodyPr anchor="ctr">
            <a:normAutofit fontScale="62500" lnSpcReduction="20000"/>
          </a:bodyPr>
          <a:lstStyle/>
          <a:p>
            <a:pPr algn="just">
              <a:lnSpc>
                <a:spcPct val="120000"/>
              </a:lnSpc>
            </a:pPr>
            <a:r>
              <a:rPr lang="en-IN" dirty="0"/>
              <a:t>Tsai MH, </a:t>
            </a:r>
            <a:r>
              <a:rPr lang="en-IN" dirty="0" err="1"/>
              <a:t>Cipri</a:t>
            </a:r>
            <a:r>
              <a:rPr lang="en-IN" dirty="0"/>
              <a:t> LA, O'Donnell SE, Matthew Fisher J, </a:t>
            </a:r>
            <a:r>
              <a:rPr lang="en-IN" dirty="0" err="1"/>
              <a:t>Andritsos</a:t>
            </a:r>
            <a:r>
              <a:rPr lang="en-IN" dirty="0"/>
              <a:t> DA. Scheduling non-operating room </a:t>
            </a:r>
            <a:r>
              <a:rPr lang="en-IN" dirty="0" err="1"/>
              <a:t>anesthesia</a:t>
            </a:r>
            <a:r>
              <a:rPr lang="en-IN" dirty="0"/>
              <a:t> cases in endoscopy: Using the sandbox analogy. J Clin </a:t>
            </a:r>
            <a:r>
              <a:rPr lang="en-IN" dirty="0" err="1"/>
              <a:t>Anesth</a:t>
            </a:r>
            <a:r>
              <a:rPr lang="en-IN" dirty="0"/>
              <a:t>. 2017 Aug;40:1-6. </a:t>
            </a:r>
            <a:r>
              <a:rPr lang="en-IN" dirty="0" err="1"/>
              <a:t>doi</a:t>
            </a:r>
            <a:r>
              <a:rPr lang="en-IN" dirty="0"/>
              <a:t>: 10.1016/j.jclinane.2017.03.010.</a:t>
            </a:r>
          </a:p>
          <a:p>
            <a:pPr algn="just">
              <a:lnSpc>
                <a:spcPct val="120000"/>
              </a:lnSpc>
            </a:pPr>
            <a:r>
              <a:rPr lang="en-IN" dirty="0"/>
              <a:t>Bhavani S. Non–Operating Room </a:t>
            </a:r>
            <a:r>
              <a:rPr lang="en-IN" dirty="0" err="1"/>
              <a:t>Anesthesia</a:t>
            </a:r>
            <a:r>
              <a:rPr lang="en-IN" dirty="0"/>
              <a:t> in the Endoscopy Unit. </a:t>
            </a:r>
            <a:r>
              <a:rPr lang="en-IN" dirty="0" err="1"/>
              <a:t>Gastrointest</a:t>
            </a:r>
            <a:r>
              <a:rPr lang="en-IN" dirty="0"/>
              <a:t> </a:t>
            </a:r>
            <a:r>
              <a:rPr lang="en-IN" dirty="0" err="1"/>
              <a:t>Endosc</a:t>
            </a:r>
            <a:r>
              <a:rPr lang="en-IN" dirty="0"/>
              <a:t> Clin N Am. 2016 Jul;26(3):471-483. </a:t>
            </a:r>
            <a:r>
              <a:rPr lang="en-IN" dirty="0" err="1"/>
              <a:t>doi</a:t>
            </a:r>
            <a:r>
              <a:rPr lang="en-IN" dirty="0"/>
              <a:t>: 10.1016/j.giec.2016.02.007.</a:t>
            </a:r>
          </a:p>
          <a:p>
            <a:pPr algn="just">
              <a:lnSpc>
                <a:spcPct val="120000"/>
              </a:lnSpc>
            </a:pPr>
            <a:r>
              <a:rPr lang="en-IN" dirty="0" err="1"/>
              <a:t>Lightdale</a:t>
            </a:r>
            <a:r>
              <a:rPr lang="en-IN" dirty="0"/>
              <a:t> C J. Sedation for Gastrointestinal Endoscopy: An Uneasy State of the Art. </a:t>
            </a:r>
            <a:r>
              <a:rPr lang="en-IN" dirty="0" err="1"/>
              <a:t>Gastrointest</a:t>
            </a:r>
            <a:r>
              <a:rPr lang="en-IN" dirty="0"/>
              <a:t> </a:t>
            </a:r>
            <a:r>
              <a:rPr lang="en-IN" dirty="0" err="1"/>
              <a:t>Endosc</a:t>
            </a:r>
            <a:r>
              <a:rPr lang="en-IN" dirty="0"/>
              <a:t> Clin N Am. 2016 Jul;26(3):xiii-xiv. </a:t>
            </a:r>
            <a:r>
              <a:rPr lang="en-IN" dirty="0" err="1"/>
              <a:t>doi</a:t>
            </a:r>
            <a:r>
              <a:rPr lang="en-IN" dirty="0"/>
              <a:t>: 10.1016/j.giec.2016.04.001.</a:t>
            </a:r>
          </a:p>
          <a:p>
            <a:pPr algn="just">
              <a:lnSpc>
                <a:spcPct val="120000"/>
              </a:lnSpc>
            </a:pPr>
            <a:r>
              <a:rPr lang="en-IN" dirty="0"/>
              <a:t>Verma A, Lee M Y, Wang C, Hussein N B M, </a:t>
            </a:r>
            <a:r>
              <a:rPr lang="en-IN" dirty="0" err="1"/>
              <a:t>Selvi</a:t>
            </a:r>
            <a:r>
              <a:rPr lang="en-IN" dirty="0"/>
              <a:t> K, Tee A. Efficiency of Performing Pulmonary Procedures in a Shared Endoscopy Unit. J </a:t>
            </a:r>
            <a:r>
              <a:rPr lang="en-IN" dirty="0" err="1"/>
              <a:t>Bronchology</a:t>
            </a:r>
            <a:r>
              <a:rPr lang="en-IN" dirty="0"/>
              <a:t> </a:t>
            </a:r>
            <a:r>
              <a:rPr lang="en-IN" dirty="0" err="1"/>
              <a:t>Interv</a:t>
            </a:r>
            <a:r>
              <a:rPr lang="en-IN" dirty="0"/>
              <a:t> </a:t>
            </a:r>
            <a:r>
              <a:rPr lang="en-IN" dirty="0" err="1"/>
              <a:t>Pulmonol</a:t>
            </a:r>
            <a:r>
              <a:rPr lang="en-IN" dirty="0"/>
              <a:t>. 2014 Apr;21(2):135-141. </a:t>
            </a:r>
            <a:r>
              <a:rPr lang="en-IN" dirty="0" err="1"/>
              <a:t>doi</a:t>
            </a:r>
            <a:r>
              <a:rPr lang="en-IN" dirty="0"/>
              <a:t>: 10.1097/LBR.0000000000000050.</a:t>
            </a:r>
          </a:p>
          <a:p>
            <a:pPr algn="just">
              <a:lnSpc>
                <a:spcPct val="120000"/>
              </a:lnSpc>
            </a:pPr>
            <a:r>
              <a:rPr lang="en-IN" dirty="0"/>
              <a:t>Yong E, </a:t>
            </a:r>
            <a:r>
              <a:rPr lang="en-IN" dirty="0" err="1"/>
              <a:t>Zenkova</a:t>
            </a:r>
            <a:r>
              <a:rPr lang="en-IN" dirty="0"/>
              <a:t> O, </a:t>
            </a:r>
            <a:r>
              <a:rPr lang="en-IN" dirty="0" err="1"/>
              <a:t>Saibil</a:t>
            </a:r>
            <a:r>
              <a:rPr lang="en-IN" dirty="0"/>
              <a:t> F, Cohen L B, Rhodes K,  </a:t>
            </a:r>
            <a:r>
              <a:rPr lang="en-IN" dirty="0" err="1"/>
              <a:t>Rabeneck</a:t>
            </a:r>
            <a:r>
              <a:rPr lang="en-IN" dirty="0"/>
              <a:t> L. Efficiency of an endoscopy suite in a teaching hospital: delays, prolonged procedures, and hospital waiting times. </a:t>
            </a:r>
            <a:r>
              <a:rPr lang="en-IN" dirty="0" err="1"/>
              <a:t>Gastrointest</a:t>
            </a:r>
            <a:r>
              <a:rPr lang="en-IN" dirty="0"/>
              <a:t> </a:t>
            </a:r>
            <a:r>
              <a:rPr lang="en-IN" dirty="0" err="1"/>
              <a:t>Endosc</a:t>
            </a:r>
            <a:r>
              <a:rPr lang="en-IN" dirty="0"/>
              <a:t>. 2006 Nov;64(5):760-764. </a:t>
            </a:r>
            <a:r>
              <a:rPr lang="en-IN" dirty="0" err="1"/>
              <a:t>doi</a:t>
            </a:r>
            <a:r>
              <a:rPr lang="en-IN" dirty="0"/>
              <a:t>: 10.1016/j.gie.2006.02.047.</a:t>
            </a:r>
          </a:p>
          <a:p>
            <a:pPr algn="just">
              <a:lnSpc>
                <a:spcPct val="120000"/>
              </a:lnSpc>
            </a:pPr>
            <a:r>
              <a:rPr lang="en-IN" dirty="0"/>
              <a:t>Muthusamy V R. Tips and pearls on running an endoscopy unit in a cost-efficient manner. </a:t>
            </a:r>
            <a:r>
              <a:rPr lang="en-IN" dirty="0" err="1"/>
              <a:t>Gastrointest</a:t>
            </a:r>
            <a:r>
              <a:rPr lang="en-IN" dirty="0"/>
              <a:t> </a:t>
            </a:r>
            <a:r>
              <a:rPr lang="en-IN" dirty="0" err="1"/>
              <a:t>Endosc</a:t>
            </a:r>
            <a:r>
              <a:rPr lang="en-IN" dirty="0"/>
              <a:t>. 2020 Nov;92(5):1111-1114. </a:t>
            </a:r>
            <a:r>
              <a:rPr lang="en-IN" dirty="0" err="1"/>
              <a:t>doi</a:t>
            </a:r>
            <a:r>
              <a:rPr lang="en-IN" dirty="0"/>
              <a:t>:  10.1016/j.gie.2020.06.011.</a:t>
            </a:r>
          </a:p>
          <a:p>
            <a:pPr algn="just">
              <a:lnSpc>
                <a:spcPct val="120000"/>
              </a:lnSpc>
            </a:pPr>
            <a:r>
              <a:rPr lang="en-IN" dirty="0" err="1"/>
              <a:t>Gellad</a:t>
            </a:r>
            <a:r>
              <a:rPr lang="en-IN" dirty="0"/>
              <a:t> Z F. Endoscopy unit efficiency. Gastroenterol Hepatol (N Y). 2014 May;10(5):315-317.</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1329557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6"/>
            <a:ext cx="9145437" cy="1108854"/>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REFERENCES</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1553024"/>
            <a:ext cx="10515600" cy="5268687"/>
          </a:xfrm>
        </p:spPr>
        <p:txBody>
          <a:bodyPr anchor="t">
            <a:normAutofit fontScale="92500" lnSpcReduction="10000"/>
          </a:bodyPr>
          <a:lstStyle/>
          <a:p>
            <a:pPr algn="just">
              <a:lnSpc>
                <a:spcPct val="120000"/>
              </a:lnSpc>
            </a:pPr>
            <a:r>
              <a:rPr lang="en-IN" sz="1800" dirty="0"/>
              <a:t>Marcus S N. Efficiency in endoscopy </a:t>
            </a:r>
            <a:r>
              <a:rPr lang="en-IN" sz="1800" dirty="0" err="1"/>
              <a:t>centers</a:t>
            </a:r>
            <a:r>
              <a:rPr lang="en-IN" sz="1800" dirty="0"/>
              <a:t>. </a:t>
            </a:r>
            <a:r>
              <a:rPr lang="en-IN" sz="1800" dirty="0" err="1"/>
              <a:t>Gastrointest</a:t>
            </a:r>
            <a:r>
              <a:rPr lang="en-IN" sz="1800" dirty="0"/>
              <a:t> </a:t>
            </a:r>
            <a:r>
              <a:rPr lang="en-IN" sz="1800" dirty="0" err="1"/>
              <a:t>Endosc</a:t>
            </a:r>
            <a:r>
              <a:rPr lang="en-IN" sz="1800" dirty="0"/>
              <a:t>. 2006 Nov;64(5):765-767. </a:t>
            </a:r>
            <a:r>
              <a:rPr lang="en-IN" sz="1800" dirty="0" err="1"/>
              <a:t>doi</a:t>
            </a:r>
            <a:r>
              <a:rPr lang="en-IN" sz="1800" dirty="0"/>
              <a:t>: 10.1016/j.gie.2006.07.028</a:t>
            </a:r>
          </a:p>
          <a:p>
            <a:pPr algn="just">
              <a:lnSpc>
                <a:spcPct val="120000"/>
              </a:lnSpc>
            </a:pPr>
            <a:r>
              <a:rPr lang="en-IN" sz="1800" dirty="0" err="1"/>
              <a:t>Vicari</a:t>
            </a:r>
            <a:r>
              <a:rPr lang="en-IN" sz="1800" dirty="0"/>
              <a:t> J J. Sedation in the ambulatory endoscopy </a:t>
            </a:r>
            <a:r>
              <a:rPr lang="en-IN" sz="1800" dirty="0" err="1"/>
              <a:t>center</a:t>
            </a:r>
            <a:r>
              <a:rPr lang="en-IN" sz="1800" dirty="0"/>
              <a:t>: optimizing safety, Expectations and throughput. </a:t>
            </a:r>
            <a:r>
              <a:rPr lang="en-IN" sz="1800" dirty="0" err="1"/>
              <a:t>Gastrointest</a:t>
            </a:r>
            <a:r>
              <a:rPr lang="en-IN" sz="1800" dirty="0"/>
              <a:t> </a:t>
            </a:r>
            <a:r>
              <a:rPr lang="en-IN" sz="1800" dirty="0" err="1"/>
              <a:t>Endosc</a:t>
            </a:r>
            <a:r>
              <a:rPr lang="en-IN" sz="1800" dirty="0"/>
              <a:t> Clin N Am. 2016 Jul;26(3):539-552. </a:t>
            </a:r>
            <a:r>
              <a:rPr lang="en-IN" sz="1800" dirty="0" err="1"/>
              <a:t>doi</a:t>
            </a:r>
            <a:r>
              <a:rPr lang="en-IN" sz="1800" dirty="0"/>
              <a:t>: 10.1016/j.giec.2016.02.005.</a:t>
            </a:r>
          </a:p>
          <a:p>
            <a:pPr algn="just">
              <a:lnSpc>
                <a:spcPct val="120000"/>
              </a:lnSpc>
            </a:pPr>
            <a:r>
              <a:rPr lang="en-IN" sz="1800" dirty="0"/>
              <a:t>Navidi B, </a:t>
            </a:r>
            <a:r>
              <a:rPr lang="en-IN" sz="1800" dirty="0" err="1"/>
              <a:t>Kiai</a:t>
            </a:r>
            <a:r>
              <a:rPr lang="en-IN" sz="1800" dirty="0"/>
              <a:t> K. Efficiency and scheduling in the nonoperating room </a:t>
            </a:r>
            <a:r>
              <a:rPr lang="en-IN" sz="1800" dirty="0" err="1"/>
              <a:t>anesthesia</a:t>
            </a:r>
            <a:r>
              <a:rPr lang="en-IN" sz="1800" dirty="0"/>
              <a:t> suite: implications from patient satisfaction to increased revenue operating room: a common (Dollars and Sense) approach. </a:t>
            </a:r>
            <a:r>
              <a:rPr lang="en-IN" sz="1800" dirty="0" err="1"/>
              <a:t>Curr</a:t>
            </a:r>
            <a:r>
              <a:rPr lang="en-IN" sz="1800" dirty="0"/>
              <a:t> </a:t>
            </a:r>
            <a:r>
              <a:rPr lang="en-IN" sz="1800" dirty="0" err="1"/>
              <a:t>Opin</a:t>
            </a:r>
            <a:r>
              <a:rPr lang="en-IN" sz="1800" dirty="0"/>
              <a:t> </a:t>
            </a:r>
            <a:r>
              <a:rPr lang="en-IN" sz="1800" dirty="0" err="1"/>
              <a:t>Anaesthesiol</a:t>
            </a:r>
            <a:r>
              <a:rPr lang="en-IN" sz="1800" dirty="0"/>
              <a:t>. 2019 Aug;32(4):498-503. </a:t>
            </a:r>
            <a:r>
              <a:rPr lang="en-IN" sz="1800" dirty="0" err="1"/>
              <a:t>doi</a:t>
            </a:r>
            <a:r>
              <a:rPr lang="en-IN" sz="1800" dirty="0"/>
              <a:t>: 10.1097/ACO.0000000000000744.</a:t>
            </a:r>
          </a:p>
          <a:p>
            <a:pPr algn="just">
              <a:lnSpc>
                <a:spcPct val="120000"/>
              </a:lnSpc>
            </a:pPr>
            <a:r>
              <a:rPr lang="en-IN" sz="1800" dirty="0"/>
              <a:t>ASGE Standards of Practice Committee, Early DS, </a:t>
            </a:r>
            <a:r>
              <a:rPr lang="en-IN" sz="1800" dirty="0" err="1"/>
              <a:t>Lightdale</a:t>
            </a:r>
            <a:r>
              <a:rPr lang="en-IN" sz="1800" dirty="0"/>
              <a:t> JR, Vargo JJ 2nd, Acosta RD, Chandrasekhara V, </a:t>
            </a:r>
            <a:r>
              <a:rPr lang="en-IN" sz="1800" dirty="0" err="1"/>
              <a:t>Chathadi</a:t>
            </a:r>
            <a:r>
              <a:rPr lang="en-IN" sz="1800" dirty="0"/>
              <a:t> KV, et al. Guidelines for sedation and </a:t>
            </a:r>
            <a:r>
              <a:rPr lang="en-IN" sz="1800" dirty="0" err="1"/>
              <a:t>anesthesia</a:t>
            </a:r>
            <a:r>
              <a:rPr lang="en-IN" sz="1800" dirty="0"/>
              <a:t> in GI endoscopy. </a:t>
            </a:r>
            <a:r>
              <a:rPr lang="en-IN" sz="1800" dirty="0" err="1"/>
              <a:t>Gastrointest</a:t>
            </a:r>
            <a:r>
              <a:rPr lang="en-IN" sz="1800" dirty="0"/>
              <a:t> </a:t>
            </a:r>
            <a:r>
              <a:rPr lang="en-IN" sz="1800" dirty="0" err="1"/>
              <a:t>Endosc</a:t>
            </a:r>
            <a:r>
              <a:rPr lang="en-IN" sz="1800" dirty="0"/>
              <a:t>. 2018 Feb;87(2):327-337. </a:t>
            </a:r>
            <a:r>
              <a:rPr lang="en-IN" sz="1800" dirty="0" err="1"/>
              <a:t>doi</a:t>
            </a:r>
            <a:r>
              <a:rPr lang="en-IN" sz="1800" dirty="0"/>
              <a:t>: 10.1016/j.gie.2017.07.018.</a:t>
            </a:r>
          </a:p>
          <a:p>
            <a:pPr algn="just">
              <a:lnSpc>
                <a:spcPct val="120000"/>
              </a:lnSpc>
            </a:pPr>
            <a:r>
              <a:rPr lang="en-IN" sz="1800" dirty="0" err="1"/>
              <a:t>Igea</a:t>
            </a:r>
            <a:r>
              <a:rPr lang="en-IN" sz="1800" dirty="0"/>
              <a:t> F, </a:t>
            </a:r>
            <a:r>
              <a:rPr lang="en-IN" sz="1800" dirty="0" err="1"/>
              <a:t>Casellas</a:t>
            </a:r>
            <a:r>
              <a:rPr lang="en-IN" sz="1800" dirty="0"/>
              <a:t> JA, González-</a:t>
            </a:r>
            <a:r>
              <a:rPr lang="en-IN" sz="1800" dirty="0" err="1"/>
              <a:t>Huix</a:t>
            </a:r>
            <a:r>
              <a:rPr lang="en-IN" sz="1800" dirty="0"/>
              <a:t> F, Gómez-Oliva C, </a:t>
            </a:r>
            <a:r>
              <a:rPr lang="en-IN" sz="1800" dirty="0" err="1"/>
              <a:t>Baudet</a:t>
            </a:r>
            <a:r>
              <a:rPr lang="en-IN" sz="1800" dirty="0"/>
              <a:t> JS, Cacho G, et al. Sedation for gastrointestinal endoscopy. Endoscopy. 2014 Aug;46(8):720-731. </a:t>
            </a:r>
            <a:r>
              <a:rPr lang="en-IN" sz="1800" dirty="0" err="1"/>
              <a:t>doi</a:t>
            </a:r>
            <a:r>
              <a:rPr lang="en-IN" sz="1800" dirty="0"/>
              <a:t>: 10.1055/s-0034-1377561.</a:t>
            </a:r>
          </a:p>
          <a:p>
            <a:pPr algn="just">
              <a:lnSpc>
                <a:spcPct val="120000"/>
              </a:lnSpc>
            </a:pPr>
            <a:r>
              <a:rPr lang="en-IN" sz="1800" dirty="0"/>
              <a:t>Smallman B, Dexter F. Optimizing the arrival, waiting, and NPO times of children on the day of </a:t>
            </a:r>
            <a:r>
              <a:rPr lang="en-IN" sz="1800" dirty="0" err="1"/>
              <a:t>pediatric</a:t>
            </a:r>
            <a:r>
              <a:rPr lang="en-IN" sz="1800" dirty="0"/>
              <a:t> endoscopy procedures. </a:t>
            </a:r>
            <a:r>
              <a:rPr lang="en-IN" sz="1800" dirty="0" err="1"/>
              <a:t>Anesth</a:t>
            </a:r>
            <a:r>
              <a:rPr lang="en-IN" sz="1800" dirty="0"/>
              <a:t> </a:t>
            </a:r>
            <a:r>
              <a:rPr lang="en-IN" sz="1800" dirty="0" err="1"/>
              <a:t>Analg</a:t>
            </a:r>
            <a:r>
              <a:rPr lang="en-IN" sz="1800" dirty="0"/>
              <a:t>. 2010 Mar 1;110(3):879-887. </a:t>
            </a:r>
            <a:r>
              <a:rPr lang="en-IN" sz="1800" dirty="0" err="1"/>
              <a:t>doi</a:t>
            </a:r>
            <a:r>
              <a:rPr lang="en-IN" sz="1800" dirty="0"/>
              <a:t>: 10.1213/ANE.0b013e3181ce6bbc.</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2794432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6"/>
            <a:ext cx="9145437" cy="1108854"/>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REFERENCES</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1553024"/>
            <a:ext cx="10515600" cy="5268687"/>
          </a:xfrm>
        </p:spPr>
        <p:txBody>
          <a:bodyPr anchor="ctr">
            <a:normAutofit fontScale="62500" lnSpcReduction="20000"/>
          </a:bodyPr>
          <a:lstStyle/>
          <a:p>
            <a:pPr algn="just">
              <a:lnSpc>
                <a:spcPct val="120000"/>
              </a:lnSpc>
            </a:pPr>
            <a:r>
              <a:rPr lang="en-IN" dirty="0"/>
              <a:t>Petersen BT. Promoting efficiency in gastrointestinal endoscopy. </a:t>
            </a:r>
            <a:r>
              <a:rPr lang="en-IN" dirty="0" err="1"/>
              <a:t>Gastrointest</a:t>
            </a:r>
            <a:r>
              <a:rPr lang="en-IN" dirty="0"/>
              <a:t> </a:t>
            </a:r>
            <a:r>
              <a:rPr lang="en-IN" dirty="0" err="1"/>
              <a:t>Endosc</a:t>
            </a:r>
            <a:r>
              <a:rPr lang="en-IN" dirty="0"/>
              <a:t> Clin N Am. 2006 Oct;16(4):671-685. </a:t>
            </a:r>
            <a:r>
              <a:rPr lang="en-IN" dirty="0" err="1"/>
              <a:t>doi</a:t>
            </a:r>
            <a:r>
              <a:rPr lang="en-IN" dirty="0"/>
              <a:t>: 10.1016/j.giec.2006.08.011.</a:t>
            </a:r>
          </a:p>
          <a:p>
            <a:pPr algn="just">
              <a:lnSpc>
                <a:spcPct val="120000"/>
              </a:lnSpc>
            </a:pPr>
            <a:r>
              <a:rPr lang="en-IN" dirty="0"/>
              <a:t>Harewood GC, </a:t>
            </a:r>
            <a:r>
              <a:rPr lang="en-IN" dirty="0" err="1"/>
              <a:t>Chrysostomou</a:t>
            </a:r>
            <a:r>
              <a:rPr lang="en-IN" dirty="0"/>
              <a:t> K, </a:t>
            </a:r>
            <a:r>
              <a:rPr lang="en-IN" dirty="0" err="1"/>
              <a:t>Himy</a:t>
            </a:r>
            <a:r>
              <a:rPr lang="en-IN" dirty="0"/>
              <a:t> N, Leong WL. A "time-and-motion" study of endoscopic practice: strategies to enhance efficiency. </a:t>
            </a:r>
            <a:r>
              <a:rPr lang="en-IN" dirty="0" err="1"/>
              <a:t>Gastrointest</a:t>
            </a:r>
            <a:r>
              <a:rPr lang="en-IN" dirty="0"/>
              <a:t> </a:t>
            </a:r>
            <a:r>
              <a:rPr lang="en-IN" dirty="0" err="1"/>
              <a:t>Endosc</a:t>
            </a:r>
            <a:r>
              <a:rPr lang="en-IN" dirty="0"/>
              <a:t>. 2008 Dec;68(6):1043-1050. </a:t>
            </a:r>
            <a:r>
              <a:rPr lang="en-IN" dirty="0" err="1"/>
              <a:t>doi</a:t>
            </a:r>
            <a:r>
              <a:rPr lang="en-IN" dirty="0"/>
              <a:t>: 10.1016/j.gie.2008.03.1116.</a:t>
            </a:r>
          </a:p>
          <a:p>
            <a:pPr algn="just">
              <a:lnSpc>
                <a:spcPct val="120000"/>
              </a:lnSpc>
            </a:pPr>
            <a:r>
              <a:rPr lang="en-IN" dirty="0"/>
              <a:t>Hendrick LM, Harewood GC, Patchett SE, Murray FE. Utilization of resource </a:t>
            </a:r>
            <a:r>
              <a:rPr lang="en-IN" dirty="0" err="1"/>
              <a:t>leveling</a:t>
            </a:r>
            <a:r>
              <a:rPr lang="en-IN" dirty="0"/>
              <a:t> to optimize ERCP efficiency. </a:t>
            </a:r>
            <a:r>
              <a:rPr lang="en-IN" dirty="0" err="1"/>
              <a:t>Ir</a:t>
            </a:r>
            <a:r>
              <a:rPr lang="en-IN" dirty="0"/>
              <a:t> J Med Sci. 2011 Mar;180(1):143-148. </a:t>
            </a:r>
            <a:r>
              <a:rPr lang="en-IN" dirty="0" err="1"/>
              <a:t>doi</a:t>
            </a:r>
            <a:r>
              <a:rPr lang="en-IN" dirty="0"/>
              <a:t>: 10.1007/s11845-010-0570-7.</a:t>
            </a:r>
          </a:p>
          <a:p>
            <a:pPr algn="just">
              <a:lnSpc>
                <a:spcPct val="120000"/>
              </a:lnSpc>
            </a:pPr>
            <a:r>
              <a:rPr lang="en-IN" dirty="0"/>
              <a:t>Muthusamy VR. How to measure endoscopy unit performance: some metrics for dummies. </a:t>
            </a:r>
            <a:r>
              <a:rPr lang="en-IN" dirty="0" err="1"/>
              <a:t>Endosc</a:t>
            </a:r>
            <a:r>
              <a:rPr lang="en-IN" dirty="0"/>
              <a:t> Int Open. 2016 Feb;4(2):E149-150. </a:t>
            </a:r>
            <a:r>
              <a:rPr lang="en-IN" dirty="0" err="1"/>
              <a:t>doi</a:t>
            </a:r>
            <a:r>
              <a:rPr lang="en-IN" dirty="0"/>
              <a:t>: 10.1055/s-0042-102249.</a:t>
            </a:r>
          </a:p>
          <a:p>
            <a:pPr algn="just">
              <a:lnSpc>
                <a:spcPct val="120000"/>
              </a:lnSpc>
            </a:pPr>
            <a:r>
              <a:rPr lang="en-IN" dirty="0"/>
              <a:t>Everett S M, Griffiths H, </a:t>
            </a:r>
            <a:r>
              <a:rPr lang="en-IN" dirty="0" err="1"/>
              <a:t>Nandasoma</a:t>
            </a:r>
            <a:r>
              <a:rPr lang="en-IN" dirty="0"/>
              <a:t> U, Ayres K, Bell G, Cohen M, et al. Guideline for obtaining valid consent for gastrointestinal endoscopy procedures. Gut. 2018 Feb;65(10), 1585–1601. doi:10.1136/gutjnl-2016-311904.</a:t>
            </a:r>
          </a:p>
          <a:p>
            <a:pPr algn="just">
              <a:lnSpc>
                <a:spcPct val="120000"/>
              </a:lnSpc>
            </a:pPr>
            <a:r>
              <a:rPr lang="en-IN" dirty="0"/>
              <a:t>Pereira S P, </a:t>
            </a:r>
            <a:r>
              <a:rPr lang="en-IN" dirty="0" err="1"/>
              <a:t>Hussaini</a:t>
            </a:r>
            <a:r>
              <a:rPr lang="en-IN" dirty="0"/>
              <a:t> S H, Wilkinson M L. Informed consent for upper gastrointestinal endoscopy. Gut.1995 Aug; 37(1):151-153. Doi:10.1136/gut.37.1.15.</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1722609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est Premium Thank you doctor and nurse Illustration download in PNG &amp;  Vector format">
            <a:extLst>
              <a:ext uri="{FF2B5EF4-FFF2-40B4-BE49-F238E27FC236}">
                <a16:creationId xmlns:a16="http://schemas.microsoft.com/office/drawing/2014/main" id="{FBE3F1F1-7DE8-79A3-5879-DC55BC1401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1450" y="571500"/>
            <a:ext cx="93091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Text&#10;&#10;Description automatically generated">
            <a:extLst>
              <a:ext uri="{FF2B5EF4-FFF2-40B4-BE49-F238E27FC236}">
                <a16:creationId xmlns:a16="http://schemas.microsoft.com/office/drawing/2014/main" id="{A43091DE-FFDA-B852-4E0A-8315465E9DFA}"/>
              </a:ext>
            </a:extLst>
          </p:cNvPr>
          <p:cNvPicPr>
            <a:picLocks noChangeAspect="1"/>
          </p:cNvPicPr>
          <p:nvPr/>
        </p:nvPicPr>
        <p:blipFill>
          <a:blip r:embed="rId3"/>
          <a:stretch>
            <a:fillRect/>
          </a:stretch>
        </p:blipFill>
        <p:spPr>
          <a:xfrm>
            <a:off x="0" y="6158"/>
            <a:ext cx="2208363" cy="1108854"/>
          </a:xfrm>
          <a:prstGeom prst="rect">
            <a:avLst/>
          </a:prstGeom>
        </p:spPr>
      </p:pic>
    </p:spTree>
    <p:extLst>
      <p:ext uri="{BB962C8B-B14F-4D97-AF65-F5344CB8AC3E}">
        <p14:creationId xmlns:p14="http://schemas.microsoft.com/office/powerpoint/2010/main" val="2186047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124 Hospital Internship Photos and Premium High Res Pictures - Getty  Images">
            <a:extLst>
              <a:ext uri="{FF2B5EF4-FFF2-40B4-BE49-F238E27FC236}">
                <a16:creationId xmlns:a16="http://schemas.microsoft.com/office/drawing/2014/main" id="{90392712-069A-EB4C-DD51-38F357DD2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71" y="1814286"/>
            <a:ext cx="11016343" cy="4905828"/>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7025"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DISSERTATION EXPERIENCES</a:t>
            </a:r>
          </a:p>
        </p:txBody>
      </p:sp>
      <p:sp>
        <p:nvSpPr>
          <p:cNvPr id="7" name="Text Placeholder 6">
            <a:extLst>
              <a:ext uri="{FF2B5EF4-FFF2-40B4-BE49-F238E27FC236}">
                <a16:creationId xmlns:a16="http://schemas.microsoft.com/office/drawing/2014/main" id="{E8882C4A-4B85-BBC6-D608-0854AFD4F606}"/>
              </a:ext>
            </a:extLst>
          </p:cNvPr>
          <p:cNvSpPr>
            <a:spLocks noGrp="1"/>
          </p:cNvSpPr>
          <p:nvPr>
            <p:ph type="body" idx="1"/>
          </p:nvPr>
        </p:nvSpPr>
        <p:spPr>
          <a:xfrm>
            <a:off x="839788" y="1929399"/>
            <a:ext cx="5157787" cy="575676"/>
          </a:xfr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18900000" algn="b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anchor="ctr">
            <a:normAutofit/>
          </a:bodyPr>
          <a:lstStyle/>
          <a:p>
            <a:pPr algn="ctr"/>
            <a:r>
              <a:rPr lang="en-US" sz="28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Learning</a:t>
            </a:r>
          </a:p>
        </p:txBody>
      </p:sp>
      <p:sp>
        <p:nvSpPr>
          <p:cNvPr id="8" name="Content Placeholder 7">
            <a:extLst>
              <a:ext uri="{FF2B5EF4-FFF2-40B4-BE49-F238E27FC236}">
                <a16:creationId xmlns:a16="http://schemas.microsoft.com/office/drawing/2014/main" id="{C47DE0DA-7DBC-EDB7-14A8-60AC108B0AEA}"/>
              </a:ext>
            </a:extLst>
          </p:cNvPr>
          <p:cNvSpPr>
            <a:spLocks noGrp="1"/>
          </p:cNvSpPr>
          <p:nvPr>
            <p:ph sz="half" idx="2"/>
          </p:nvPr>
        </p:nvSpPr>
        <p:spPr>
          <a:solidFill>
            <a:schemeClr val="accent2">
              <a:alpha val="54143"/>
            </a:schemeClr>
          </a:solidFill>
          <a:effectLst>
            <a:outerShdw blurRad="50800" dist="38100" dir="2700000" algn="tl" rotWithShape="0">
              <a:prstClr val="black">
                <a:alpha val="40000"/>
              </a:prstClr>
            </a:outerShdw>
          </a:effectLst>
          <a:scene3d>
            <a:camera prst="orthographicFront"/>
            <a:lightRig rig="threePt" dir="t"/>
          </a:scene3d>
          <a:sp3d>
            <a:bevelT prst="convex"/>
          </a:sp3d>
        </p:spPr>
        <p:txBody>
          <a:bodyPr>
            <a:normAutofit fontScale="92500"/>
          </a:bodyPr>
          <a:lstStyle/>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Enrichment of skills and knowledge</a:t>
            </a:r>
          </a:p>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On the job training</a:t>
            </a:r>
          </a:p>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Understanding workplace culture</a:t>
            </a:r>
          </a:p>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Critical thinking &amp; problem solving skills</a:t>
            </a:r>
          </a:p>
        </p:txBody>
      </p:sp>
      <p:sp>
        <p:nvSpPr>
          <p:cNvPr id="9" name="Text Placeholder 8">
            <a:extLst>
              <a:ext uri="{FF2B5EF4-FFF2-40B4-BE49-F238E27FC236}">
                <a16:creationId xmlns:a16="http://schemas.microsoft.com/office/drawing/2014/main" id="{1E640257-EDCD-C21F-CBFC-081CB4561AD5}"/>
              </a:ext>
            </a:extLst>
          </p:cNvPr>
          <p:cNvSpPr>
            <a:spLocks noGrp="1"/>
          </p:cNvSpPr>
          <p:nvPr>
            <p:ph type="body" sz="quarter" idx="3"/>
          </p:nvPr>
        </p:nvSpPr>
        <p:spPr>
          <a:xfrm>
            <a:off x="6172200" y="1929397"/>
            <a:ext cx="5183188" cy="575677"/>
          </a:xfrm>
          <a:solidFill>
            <a:schemeClr val="accent5">
              <a:lumMod val="75000"/>
            </a:schemeClr>
          </a:solidFill>
          <a:ln>
            <a:noFill/>
          </a:ln>
          <a:effectLst>
            <a:outerShdw blurRad="50800" dist="38100" dir="18900000" algn="b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anchor="ctr">
            <a:normAutofit/>
          </a:bodyPr>
          <a:lstStyle/>
          <a:p>
            <a:pPr algn="ctr"/>
            <a:r>
              <a:rPr lang="en-US" sz="2800" dirty="0">
                <a:solidFill>
                  <a:srgbClr val="FFFF00"/>
                </a:solidFill>
                <a:effectLst>
                  <a:outerShdw blurRad="50800" dist="38100" dir="5400000" algn="t" rotWithShape="0">
                    <a:prstClr val="black">
                      <a:alpha val="40000"/>
                    </a:prstClr>
                  </a:outerShdw>
                </a:effectLst>
                <a:latin typeface="Arial Rounded MT Bold" panose="020F0704030504030204" pitchFamily="34" charset="77"/>
              </a:rPr>
              <a:t>Overall Comments</a:t>
            </a:r>
          </a:p>
        </p:txBody>
      </p:sp>
      <p:sp>
        <p:nvSpPr>
          <p:cNvPr id="10" name="Content Placeholder 9">
            <a:extLst>
              <a:ext uri="{FF2B5EF4-FFF2-40B4-BE49-F238E27FC236}">
                <a16:creationId xmlns:a16="http://schemas.microsoft.com/office/drawing/2014/main" id="{5E5D9BC3-22EF-CE5B-B1DB-09AB9E1E8FA8}"/>
              </a:ext>
            </a:extLst>
          </p:cNvPr>
          <p:cNvSpPr>
            <a:spLocks noGrp="1"/>
          </p:cNvSpPr>
          <p:nvPr>
            <p:ph sz="quarter" idx="4"/>
          </p:nvPr>
        </p:nvSpPr>
        <p:spPr>
          <a:solidFill>
            <a:schemeClr val="accent5">
              <a:lumMod val="75000"/>
              <a:alpha val="47890"/>
            </a:schemeClr>
          </a:solidFill>
          <a:effectLst>
            <a:outerShdw blurRad="50800" dist="38100" dir="2700000" algn="tl" rotWithShape="0">
              <a:prstClr val="black">
                <a:alpha val="40000"/>
              </a:prstClr>
            </a:outerShdw>
          </a:effectLst>
          <a:scene3d>
            <a:camera prst="orthographicFront"/>
            <a:lightRig rig="threePt" dir="t"/>
          </a:scene3d>
          <a:sp3d>
            <a:bevelT prst="convex"/>
          </a:sp3d>
        </p:spPr>
        <p:txBody>
          <a:bodyPr>
            <a:normAutofit fontScale="92500"/>
          </a:bodyPr>
          <a:lstStyle/>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Taught more about the career path I need to pursue</a:t>
            </a:r>
          </a:p>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Opportunity to gather experience from a highly skilled professionals</a:t>
            </a:r>
          </a:p>
          <a:p>
            <a:pPr>
              <a:lnSpc>
                <a:spcPct val="150000"/>
              </a:lnSpc>
            </a:pPr>
            <a:r>
              <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Gain valuable work experience</a:t>
            </a:r>
          </a:p>
          <a:p>
            <a:pPr marL="0" indent="0">
              <a:lnSpc>
                <a:spcPct val="150000"/>
              </a:lnSpc>
              <a:buNone/>
            </a:pPr>
            <a:endParaRPr lang="en-US" sz="2400" dirty="0">
              <a:solidFill>
                <a:schemeClr val="bg1"/>
              </a:solidFill>
              <a:effectLst>
                <a:outerShdw blurRad="50800" dist="38100" dir="5400000" algn="t" rotWithShape="0">
                  <a:prstClr val="black">
                    <a:alpha val="40000"/>
                  </a:prstClr>
                </a:outerShdw>
              </a:effectLst>
              <a:latin typeface="Arial Rounded MT Bold" panose="020F0704030504030204" pitchFamily="34" charset="77"/>
            </a:endParaRP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3"/>
          <a:stretch>
            <a:fillRect/>
          </a:stretch>
        </p:blipFill>
        <p:spPr>
          <a:xfrm>
            <a:off x="0" y="6158"/>
            <a:ext cx="2208363" cy="1108854"/>
          </a:xfrm>
          <a:prstGeom prst="rect">
            <a:avLst/>
          </a:prstGeom>
        </p:spPr>
      </p:pic>
    </p:spTree>
    <p:extLst>
      <p:ext uri="{BB962C8B-B14F-4D97-AF65-F5344CB8AC3E}">
        <p14:creationId xmlns:p14="http://schemas.microsoft.com/office/powerpoint/2010/main" val="2298956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PICTORIAL JOURNEY</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pic>
        <p:nvPicPr>
          <p:cNvPr id="11" name="Picture 10">
            <a:extLst>
              <a:ext uri="{FF2B5EF4-FFF2-40B4-BE49-F238E27FC236}">
                <a16:creationId xmlns:a16="http://schemas.microsoft.com/office/drawing/2014/main" id="{A7031BEB-15A7-8431-D714-DE52A09CB194}"/>
              </a:ext>
            </a:extLst>
          </p:cNvPr>
          <p:cNvPicPr>
            <a:picLocks noChangeAspect="1"/>
          </p:cNvPicPr>
          <p:nvPr/>
        </p:nvPicPr>
        <p:blipFill>
          <a:blip r:embed="rId3"/>
          <a:stretch>
            <a:fillRect/>
          </a:stretch>
        </p:blipFill>
        <p:spPr>
          <a:xfrm>
            <a:off x="3911600" y="1811341"/>
            <a:ext cx="4368800" cy="2457450"/>
          </a:xfrm>
          <a:prstGeom prst="rect">
            <a:avLst/>
          </a:prstGeom>
          <a:effectLst>
            <a:outerShdw blurRad="50800" dist="38100" dir="18900000" algn="bl" rotWithShape="0">
              <a:prstClr val="black">
                <a:alpha val="40000"/>
              </a:prstClr>
            </a:outerShdw>
            <a:softEdge rad="63500"/>
          </a:effectLst>
        </p:spPr>
      </p:pic>
      <p:pic>
        <p:nvPicPr>
          <p:cNvPr id="13" name="Picture 12">
            <a:extLst>
              <a:ext uri="{FF2B5EF4-FFF2-40B4-BE49-F238E27FC236}">
                <a16:creationId xmlns:a16="http://schemas.microsoft.com/office/drawing/2014/main" id="{5D0AEC24-9CDF-D9F4-8FF9-94DCE9FD6FE0}"/>
              </a:ext>
            </a:extLst>
          </p:cNvPr>
          <p:cNvPicPr>
            <a:picLocks noChangeAspect="1"/>
          </p:cNvPicPr>
          <p:nvPr/>
        </p:nvPicPr>
        <p:blipFill>
          <a:blip r:embed="rId4"/>
          <a:stretch>
            <a:fillRect/>
          </a:stretch>
        </p:blipFill>
        <p:spPr>
          <a:xfrm>
            <a:off x="162707" y="4138161"/>
            <a:ext cx="3460931" cy="2589209"/>
          </a:xfrm>
          <a:prstGeom prst="rect">
            <a:avLst/>
          </a:prstGeom>
          <a:effectLst>
            <a:outerShdw blurRad="50800" dist="38100" dir="18900000" algn="bl" rotWithShape="0">
              <a:prstClr val="black">
                <a:alpha val="40000"/>
              </a:prstClr>
            </a:outerShdw>
            <a:softEdge rad="63500"/>
          </a:effectLst>
        </p:spPr>
      </p:pic>
      <p:pic>
        <p:nvPicPr>
          <p:cNvPr id="17" name="Picture 16">
            <a:extLst>
              <a:ext uri="{FF2B5EF4-FFF2-40B4-BE49-F238E27FC236}">
                <a16:creationId xmlns:a16="http://schemas.microsoft.com/office/drawing/2014/main" id="{1B97D690-D52C-9813-9BA2-67D11E088C59}"/>
              </a:ext>
            </a:extLst>
          </p:cNvPr>
          <p:cNvPicPr>
            <a:picLocks noChangeAspect="1"/>
          </p:cNvPicPr>
          <p:nvPr/>
        </p:nvPicPr>
        <p:blipFill>
          <a:blip r:embed="rId5"/>
          <a:stretch>
            <a:fillRect/>
          </a:stretch>
        </p:blipFill>
        <p:spPr>
          <a:xfrm>
            <a:off x="8568361" y="4138161"/>
            <a:ext cx="3460931" cy="2589209"/>
          </a:xfrm>
          <a:prstGeom prst="rect">
            <a:avLst/>
          </a:prstGeom>
          <a:effectLst>
            <a:outerShdw blurRad="50800" dist="38100" dir="18900000" algn="bl" rotWithShape="0">
              <a:prstClr val="black">
                <a:alpha val="40000"/>
              </a:prstClr>
            </a:outerShdw>
            <a:softEdge rad="63500"/>
          </a:effectLst>
        </p:spPr>
      </p:pic>
      <p:pic>
        <p:nvPicPr>
          <p:cNvPr id="21" name="Picture 20">
            <a:extLst>
              <a:ext uri="{FF2B5EF4-FFF2-40B4-BE49-F238E27FC236}">
                <a16:creationId xmlns:a16="http://schemas.microsoft.com/office/drawing/2014/main" id="{54724E96-F2EF-858F-9187-DD97F2D89EFD}"/>
              </a:ext>
            </a:extLst>
          </p:cNvPr>
          <p:cNvPicPr>
            <a:picLocks noChangeAspect="1"/>
          </p:cNvPicPr>
          <p:nvPr/>
        </p:nvPicPr>
        <p:blipFill>
          <a:blip r:embed="rId6"/>
          <a:stretch>
            <a:fillRect/>
          </a:stretch>
        </p:blipFill>
        <p:spPr>
          <a:xfrm>
            <a:off x="630429" y="1967367"/>
            <a:ext cx="2525485" cy="1894114"/>
          </a:xfrm>
          <a:prstGeom prst="rect">
            <a:avLst/>
          </a:prstGeom>
          <a:effectLst>
            <a:outerShdw blurRad="50800" dist="38100" dir="18900000" algn="bl" rotWithShape="0">
              <a:prstClr val="black">
                <a:alpha val="40000"/>
              </a:prstClr>
            </a:outerShdw>
            <a:softEdge rad="63500"/>
          </a:effectLst>
        </p:spPr>
      </p:pic>
      <p:pic>
        <p:nvPicPr>
          <p:cNvPr id="23" name="Picture 22">
            <a:extLst>
              <a:ext uri="{FF2B5EF4-FFF2-40B4-BE49-F238E27FC236}">
                <a16:creationId xmlns:a16="http://schemas.microsoft.com/office/drawing/2014/main" id="{1017A1F5-D881-5BE0-F929-33D1986591CA}"/>
              </a:ext>
            </a:extLst>
          </p:cNvPr>
          <p:cNvPicPr>
            <a:picLocks noChangeAspect="1"/>
          </p:cNvPicPr>
          <p:nvPr/>
        </p:nvPicPr>
        <p:blipFill>
          <a:blip r:embed="rId7"/>
          <a:stretch>
            <a:fillRect/>
          </a:stretch>
        </p:blipFill>
        <p:spPr>
          <a:xfrm>
            <a:off x="9036086" y="1967366"/>
            <a:ext cx="2525486" cy="1894115"/>
          </a:xfrm>
          <a:prstGeom prst="rect">
            <a:avLst/>
          </a:prstGeom>
          <a:effectLst>
            <a:outerShdw blurRad="50800" dist="38100" dir="18900000" algn="bl" rotWithShape="0">
              <a:prstClr val="black">
                <a:alpha val="40000"/>
              </a:prstClr>
            </a:outerShdw>
            <a:softEdge rad="63500"/>
          </a:effectLst>
        </p:spPr>
      </p:pic>
      <p:pic>
        <p:nvPicPr>
          <p:cNvPr id="5" name="Picture 4">
            <a:extLst>
              <a:ext uri="{FF2B5EF4-FFF2-40B4-BE49-F238E27FC236}">
                <a16:creationId xmlns:a16="http://schemas.microsoft.com/office/drawing/2014/main" id="{1AEE0877-EE30-647A-4D87-96208D6B24FE}"/>
              </a:ext>
            </a:extLst>
          </p:cNvPr>
          <p:cNvPicPr>
            <a:picLocks noChangeAspect="1"/>
          </p:cNvPicPr>
          <p:nvPr/>
        </p:nvPicPr>
        <p:blipFill>
          <a:blip r:embed="rId8"/>
          <a:stretch>
            <a:fillRect/>
          </a:stretch>
        </p:blipFill>
        <p:spPr>
          <a:xfrm>
            <a:off x="4181573" y="4268791"/>
            <a:ext cx="3872394" cy="2589211"/>
          </a:xfrm>
          <a:prstGeom prst="rect">
            <a:avLst/>
          </a:prstGeom>
          <a:effectLst>
            <a:softEdge rad="63500"/>
          </a:effectLst>
        </p:spPr>
      </p:pic>
    </p:spTree>
    <p:extLst>
      <p:ext uri="{BB962C8B-B14F-4D97-AF65-F5344CB8AC3E}">
        <p14:creationId xmlns:p14="http://schemas.microsoft.com/office/powerpoint/2010/main" val="943025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599F527-2305-160A-A590-421E79D3A1C6}"/>
              </a:ext>
            </a:extLst>
          </p:cNvPr>
          <p:cNvPicPr>
            <a:picLocks noChangeAspect="1"/>
          </p:cNvPicPr>
          <p:nvPr/>
        </p:nvPicPr>
        <p:blipFill>
          <a:blip r:embed="rId2"/>
          <a:stretch>
            <a:fillRect/>
          </a:stretch>
        </p:blipFill>
        <p:spPr>
          <a:xfrm>
            <a:off x="366488" y="2232932"/>
            <a:ext cx="5679924" cy="4259943"/>
          </a:xfrm>
          <a:prstGeom prst="rect">
            <a:avLst/>
          </a:prstGeom>
          <a:effectLst>
            <a:softEdge rad="317500"/>
          </a:effectLst>
        </p:spPr>
      </p:pic>
      <p:pic>
        <p:nvPicPr>
          <p:cNvPr id="15" name="Picture 14">
            <a:extLst>
              <a:ext uri="{FF2B5EF4-FFF2-40B4-BE49-F238E27FC236}">
                <a16:creationId xmlns:a16="http://schemas.microsoft.com/office/drawing/2014/main" id="{EA028490-534A-C306-E8B7-BE380F987C36}"/>
              </a:ext>
            </a:extLst>
          </p:cNvPr>
          <p:cNvPicPr>
            <a:picLocks noChangeAspect="1"/>
          </p:cNvPicPr>
          <p:nvPr/>
        </p:nvPicPr>
        <p:blipFill>
          <a:blip r:embed="rId3"/>
          <a:stretch>
            <a:fillRect/>
          </a:stretch>
        </p:blipFill>
        <p:spPr>
          <a:xfrm>
            <a:off x="6160786" y="2219053"/>
            <a:ext cx="5694159" cy="4259943"/>
          </a:xfrm>
          <a:prstGeom prst="rect">
            <a:avLst/>
          </a:prstGeom>
          <a:effectLst>
            <a:softEdge rad="317500"/>
          </a:effec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INTRODUCTION</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4"/>
          <a:stretch>
            <a:fillRect/>
          </a:stretch>
        </p:blipFill>
        <p:spPr>
          <a:xfrm>
            <a:off x="0" y="6158"/>
            <a:ext cx="2208363" cy="1108854"/>
          </a:xfrm>
          <a:prstGeom prst="rect">
            <a:avLst/>
          </a:prstGeom>
        </p:spPr>
      </p:pic>
      <p:sp>
        <p:nvSpPr>
          <p:cNvPr id="7" name="Content Placeholder 5">
            <a:extLst>
              <a:ext uri="{FF2B5EF4-FFF2-40B4-BE49-F238E27FC236}">
                <a16:creationId xmlns:a16="http://schemas.microsoft.com/office/drawing/2014/main" id="{2B5181F7-8B17-BBAD-7BFF-F44FE280FC14}"/>
              </a:ext>
            </a:extLst>
          </p:cNvPr>
          <p:cNvSpPr>
            <a:spLocks noGrp="1"/>
          </p:cNvSpPr>
          <p:nvPr>
            <p:ph idx="1"/>
          </p:nvPr>
        </p:nvSpPr>
        <p:spPr>
          <a:xfrm>
            <a:off x="838200" y="2981538"/>
            <a:ext cx="10515600" cy="1228633"/>
          </a:xfrm>
          <a:solidFill>
            <a:srgbClr val="FFC000">
              <a:alpha val="70000"/>
            </a:srgbClr>
          </a:solidFill>
          <a:effectLst>
            <a:glow rad="228600">
              <a:schemeClr val="accent5">
                <a:satMod val="175000"/>
                <a:alpha val="40000"/>
              </a:schemeClr>
            </a:glow>
          </a:effectLst>
          <a:scene3d>
            <a:camera prst="orthographicFront"/>
            <a:lightRig rig="threePt" dir="t"/>
          </a:scene3d>
          <a:sp3d>
            <a:bevelT/>
          </a:sp3d>
        </p:spPr>
        <p:txBody>
          <a:bodyPr anchor="ctr">
            <a:normAutofit/>
          </a:bodyPr>
          <a:lstStyle/>
          <a:p>
            <a:pPr marL="0" indent="0" algn="just">
              <a:buNone/>
            </a:pPr>
            <a:r>
              <a:rPr lang="en-IN" sz="2000" dirty="0">
                <a:latin typeface="Arial Rounded MT Bold" panose="020F0704030504030204" pitchFamily="34" charset="77"/>
              </a:rPr>
              <a:t>An assessment of adequacy of GI Endoscopy Services at Max Super Specialty Hospital, Saket, with respect to operational quality, performance and standardisation </a:t>
            </a:r>
          </a:p>
        </p:txBody>
      </p:sp>
      <p:sp>
        <p:nvSpPr>
          <p:cNvPr id="8" name="Shape">
            <a:extLst>
              <a:ext uri="{FF2B5EF4-FFF2-40B4-BE49-F238E27FC236}">
                <a16:creationId xmlns:a16="http://schemas.microsoft.com/office/drawing/2014/main" id="{C5234D1A-B7D3-42A3-F3D4-23CC194CD592}"/>
              </a:ext>
            </a:extLst>
          </p:cNvPr>
          <p:cNvSpPr/>
          <p:nvPr/>
        </p:nvSpPr>
        <p:spPr>
          <a:xfrm>
            <a:off x="148369" y="2156004"/>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gradFill>
            <a:gsLst>
              <a:gs pos="0">
                <a:srgbClr val="70A6DB"/>
              </a:gs>
              <a:gs pos="50000">
                <a:srgbClr val="559BDB"/>
              </a:gs>
              <a:gs pos="100000">
                <a:srgbClr val="448AC9"/>
              </a:gs>
            </a:gsLst>
            <a:lin ang="5400000"/>
          </a:gra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Research Question</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
        <p:nvSpPr>
          <p:cNvPr id="9" name="Content Placeholder 5">
            <a:extLst>
              <a:ext uri="{FF2B5EF4-FFF2-40B4-BE49-F238E27FC236}">
                <a16:creationId xmlns:a16="http://schemas.microsoft.com/office/drawing/2014/main" id="{9160C9BE-EE62-EAA7-3581-583F1DD554AC}"/>
              </a:ext>
            </a:extLst>
          </p:cNvPr>
          <p:cNvSpPr txBox="1">
            <a:spLocks/>
          </p:cNvSpPr>
          <p:nvPr/>
        </p:nvSpPr>
        <p:spPr>
          <a:xfrm>
            <a:off x="845460" y="5475411"/>
            <a:ext cx="10515600" cy="1325563"/>
          </a:xfrm>
          <a:prstGeom prst="rect">
            <a:avLst/>
          </a:prstGeom>
          <a:solidFill>
            <a:schemeClr val="accent6">
              <a:lumMod val="60000"/>
              <a:lumOff val="40000"/>
              <a:alpha val="70000"/>
            </a:schemeClr>
          </a:solidFill>
          <a:effectLst>
            <a:glow rad="228600">
              <a:schemeClr val="accent5">
                <a:satMod val="175000"/>
                <a:alpha val="40000"/>
              </a:schemeClr>
            </a:glow>
          </a:effectLst>
          <a:scene3d>
            <a:camera prst="orthographicFront"/>
            <a:lightRig rig="threePt" dir="t"/>
          </a:scene3d>
          <a:sp3d>
            <a:bevelT/>
          </a:sp3d>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IN" sz="2000" dirty="0">
                <a:latin typeface="Arial Rounded MT Bold" panose="020F0704030504030204" pitchFamily="34" charset="77"/>
              </a:rPr>
              <a:t>Assessment of the operational efficiency of Gastrointestinal Endoscopy Services at Max Super Specialty Hospital, Saket </a:t>
            </a:r>
          </a:p>
        </p:txBody>
      </p:sp>
      <p:sp>
        <p:nvSpPr>
          <p:cNvPr id="10" name="Shape">
            <a:extLst>
              <a:ext uri="{FF2B5EF4-FFF2-40B4-BE49-F238E27FC236}">
                <a16:creationId xmlns:a16="http://schemas.microsoft.com/office/drawing/2014/main" id="{FB3DB160-160C-3B6C-6155-44E1BC946FB1}"/>
              </a:ext>
            </a:extLst>
          </p:cNvPr>
          <p:cNvSpPr/>
          <p:nvPr/>
        </p:nvSpPr>
        <p:spPr>
          <a:xfrm>
            <a:off x="155629" y="4688750"/>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solidFill>
            <a:schemeClr val="accent1">
              <a:lumMod val="75000"/>
            </a:schemeClr>
          </a:soli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Aim of the Study</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373027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599F527-2305-160A-A590-421E79D3A1C6}"/>
              </a:ext>
            </a:extLst>
          </p:cNvPr>
          <p:cNvPicPr>
            <a:picLocks noChangeAspect="1"/>
          </p:cNvPicPr>
          <p:nvPr/>
        </p:nvPicPr>
        <p:blipFill>
          <a:blip r:embed="rId2"/>
          <a:stretch>
            <a:fillRect/>
          </a:stretch>
        </p:blipFill>
        <p:spPr>
          <a:xfrm>
            <a:off x="366488" y="2232932"/>
            <a:ext cx="5679924" cy="4259943"/>
          </a:xfrm>
          <a:prstGeom prst="rect">
            <a:avLst/>
          </a:prstGeom>
          <a:effectLst>
            <a:softEdge rad="317500"/>
          </a:effectLst>
        </p:spPr>
      </p:pic>
      <p:pic>
        <p:nvPicPr>
          <p:cNvPr id="15" name="Picture 14">
            <a:extLst>
              <a:ext uri="{FF2B5EF4-FFF2-40B4-BE49-F238E27FC236}">
                <a16:creationId xmlns:a16="http://schemas.microsoft.com/office/drawing/2014/main" id="{EA028490-534A-C306-E8B7-BE380F987C36}"/>
              </a:ext>
            </a:extLst>
          </p:cNvPr>
          <p:cNvPicPr>
            <a:picLocks noChangeAspect="1"/>
          </p:cNvPicPr>
          <p:nvPr/>
        </p:nvPicPr>
        <p:blipFill>
          <a:blip r:embed="rId3"/>
          <a:stretch>
            <a:fillRect/>
          </a:stretch>
        </p:blipFill>
        <p:spPr>
          <a:xfrm>
            <a:off x="6160786" y="2219053"/>
            <a:ext cx="5694159" cy="4259943"/>
          </a:xfrm>
          <a:prstGeom prst="rect">
            <a:avLst/>
          </a:prstGeom>
          <a:effectLst>
            <a:softEdge rad="317500"/>
          </a:effectLst>
        </p:spPr>
      </p:pic>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INTRODUCTION</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4"/>
          <a:stretch>
            <a:fillRect/>
          </a:stretch>
        </p:blipFill>
        <p:spPr>
          <a:xfrm>
            <a:off x="0" y="6158"/>
            <a:ext cx="2208363" cy="1108854"/>
          </a:xfrm>
          <a:prstGeom prst="rect">
            <a:avLst/>
          </a:prstGeom>
        </p:spPr>
      </p:pic>
      <p:sp>
        <p:nvSpPr>
          <p:cNvPr id="9" name="Content Placeholder 5">
            <a:extLst>
              <a:ext uri="{FF2B5EF4-FFF2-40B4-BE49-F238E27FC236}">
                <a16:creationId xmlns:a16="http://schemas.microsoft.com/office/drawing/2014/main" id="{9160C9BE-EE62-EAA7-3581-583F1DD554AC}"/>
              </a:ext>
            </a:extLst>
          </p:cNvPr>
          <p:cNvSpPr txBox="1">
            <a:spLocks/>
          </p:cNvSpPr>
          <p:nvPr/>
        </p:nvSpPr>
        <p:spPr>
          <a:xfrm>
            <a:off x="845460" y="4009469"/>
            <a:ext cx="10515600" cy="1325563"/>
          </a:xfrm>
          <a:prstGeom prst="rect">
            <a:avLst/>
          </a:prstGeom>
          <a:solidFill>
            <a:schemeClr val="accent6">
              <a:lumMod val="60000"/>
              <a:lumOff val="40000"/>
              <a:alpha val="70000"/>
            </a:schemeClr>
          </a:solidFill>
          <a:effectLst>
            <a:glow rad="228600">
              <a:schemeClr val="accent5">
                <a:satMod val="175000"/>
                <a:alpha val="40000"/>
              </a:schemeClr>
            </a:glow>
          </a:effectLst>
          <a:scene3d>
            <a:camera prst="orthographicFront"/>
            <a:lightRig rig="threePt" dir="t"/>
          </a:scene3d>
          <a:sp3d>
            <a:bevelT/>
          </a:sp3d>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IN" sz="2000" dirty="0">
                <a:latin typeface="Arial Rounded MT Bold" panose="020F0704030504030204" pitchFamily="34" charset="77"/>
              </a:rPr>
              <a:t>Assessment of the operational efficiency of Gastrointestinal Endoscopy Services at Max Super Specialty Hospital, Saket </a:t>
            </a:r>
          </a:p>
        </p:txBody>
      </p:sp>
      <p:sp>
        <p:nvSpPr>
          <p:cNvPr id="10" name="Shape">
            <a:extLst>
              <a:ext uri="{FF2B5EF4-FFF2-40B4-BE49-F238E27FC236}">
                <a16:creationId xmlns:a16="http://schemas.microsoft.com/office/drawing/2014/main" id="{FB3DB160-160C-3B6C-6155-44E1BC946FB1}"/>
              </a:ext>
            </a:extLst>
          </p:cNvPr>
          <p:cNvSpPr/>
          <p:nvPr/>
        </p:nvSpPr>
        <p:spPr>
          <a:xfrm>
            <a:off x="866827" y="3222808"/>
            <a:ext cx="4512794" cy="695028"/>
          </a:xfrm>
          <a:custGeom>
            <a:avLst/>
            <a:gdLst/>
            <a:ahLst/>
            <a:cxnLst>
              <a:cxn ang="0">
                <a:pos x="wd2" y="hd2"/>
              </a:cxn>
              <a:cxn ang="5400000">
                <a:pos x="wd2" y="hd2"/>
              </a:cxn>
              <a:cxn ang="10800000">
                <a:pos x="wd2" y="hd2"/>
              </a:cxn>
              <a:cxn ang="16200000">
                <a:pos x="wd2" y="hd2"/>
              </a:cxn>
            </a:cxnLst>
            <a:rect l="0" t="0" r="r" b="b"/>
            <a:pathLst>
              <a:path w="21600" h="21600" extrusionOk="0">
                <a:moveTo>
                  <a:pt x="2972" y="0"/>
                </a:moveTo>
                <a:lnTo>
                  <a:pt x="0" y="21600"/>
                </a:lnTo>
                <a:lnTo>
                  <a:pt x="21600" y="21600"/>
                </a:lnTo>
                <a:lnTo>
                  <a:pt x="18627" y="0"/>
                </a:lnTo>
                <a:lnTo>
                  <a:pt x="2972" y="0"/>
                </a:lnTo>
                <a:close/>
              </a:path>
            </a:pathLst>
          </a:custGeom>
          <a:solidFill>
            <a:schemeClr val="accent1">
              <a:lumMod val="75000"/>
            </a:schemeClr>
          </a:solidFill>
          <a:ln w="50800">
            <a:solidFill>
              <a:schemeClr val="accent5"/>
            </a:solidFill>
            <a:miter lim="400000"/>
          </a:ln>
          <a:effectLst>
            <a:outerShdw blurRad="381000" dist="119618" rotWithShape="0">
              <a:srgbClr val="000000">
                <a:alpha val="75000"/>
              </a:srgbClr>
            </a:outerShdw>
          </a:effectLst>
        </p:spPr>
        <p:txBody>
          <a:bodyPr lIns="45719" rIns="45719" anchor="ctr"/>
          <a:lstStyle/>
          <a:p>
            <a:pPr algn="ctr">
              <a:defRPr>
                <a:solidFill>
                  <a:srgbClr val="FFFFFF"/>
                </a:solidFill>
              </a:defRPr>
            </a:pPr>
            <a:r>
              <a:rPr lang="en-US"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rPr>
              <a:t>Aim of the Study</a:t>
            </a:r>
            <a:endParaRPr sz="2800" b="1" u="sng" dirty="0">
              <a:solidFill>
                <a:srgbClr val="FFFF00"/>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261760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OBJECTIVES OF THE STUDY</a:t>
            </a:r>
          </a:p>
        </p:txBody>
      </p:sp>
      <p:sp>
        <p:nvSpPr>
          <p:cNvPr id="3" name="Content Placeholder 2">
            <a:extLst>
              <a:ext uri="{FF2B5EF4-FFF2-40B4-BE49-F238E27FC236}">
                <a16:creationId xmlns:a16="http://schemas.microsoft.com/office/drawing/2014/main" id="{B3CFF6E9-AA51-F316-50B8-23E9ED5A3BB9}"/>
              </a:ext>
            </a:extLst>
          </p:cNvPr>
          <p:cNvSpPr>
            <a:spLocks noGrp="1"/>
          </p:cNvSpPr>
          <p:nvPr>
            <p:ph idx="1"/>
          </p:nvPr>
        </p:nvSpPr>
        <p:spPr>
          <a:xfrm>
            <a:off x="838200" y="2115907"/>
            <a:ext cx="10515600" cy="4517122"/>
          </a:xfrm>
          <a:solidFill>
            <a:schemeClr val="accent2">
              <a:lumMod val="20000"/>
              <a:lumOff val="80000"/>
            </a:schemeClr>
          </a:solidFill>
          <a:effectLst>
            <a:outerShdw blurRad="50800" dist="38100" dir="2700000" algn="tl" rotWithShape="0">
              <a:prstClr val="black">
                <a:alpha val="40000"/>
              </a:prstClr>
            </a:outerShdw>
          </a:effectLst>
        </p:spPr>
        <p:txBody>
          <a:bodyPr>
            <a:normAutofit fontScale="85000" lnSpcReduction="20000"/>
          </a:bodyPr>
          <a:lstStyle/>
          <a:p>
            <a:pPr algn="just">
              <a:lnSpc>
                <a:spcPct val="110000"/>
              </a:lnSpc>
            </a:pPr>
            <a:r>
              <a:rPr lang="en-US" dirty="0">
                <a:effectLst>
                  <a:outerShdw blurRad="50800" dist="38100" dir="5400000" algn="t" rotWithShape="0">
                    <a:prstClr val="black">
                      <a:alpha val="40000"/>
                    </a:prstClr>
                  </a:outerShdw>
                </a:effectLst>
                <a:latin typeface="Arial Rounded MT Bold" panose="020F0704030504030204" pitchFamily="34" charset="77"/>
              </a:rPr>
              <a:t>To measure the operational quality compliance of Endoscopy department with respect to </a:t>
            </a:r>
            <a:r>
              <a:rPr lang="en-US" i="1" dirty="0">
                <a:effectLst>
                  <a:outerShdw blurRad="50800" dist="38100" dir="5400000" algn="t" rotWithShape="0">
                    <a:prstClr val="black">
                      <a:alpha val="40000"/>
                    </a:prstClr>
                  </a:outerShdw>
                </a:effectLst>
                <a:latin typeface="Arial Rounded MT Bold" panose="020F0704030504030204" pitchFamily="34" charset="77"/>
              </a:rPr>
              <a:t>“JCI standards for IPSG and ASC”</a:t>
            </a:r>
          </a:p>
          <a:p>
            <a:pPr algn="just">
              <a:lnSpc>
                <a:spcPct val="110000"/>
              </a:lnSpc>
            </a:pPr>
            <a:endParaRPr lang="en-US" dirty="0">
              <a:effectLst>
                <a:outerShdw blurRad="50800" dist="38100" dir="5400000" algn="t" rotWithShape="0">
                  <a:prstClr val="black">
                    <a:alpha val="40000"/>
                  </a:prstClr>
                </a:outerShdw>
              </a:effectLst>
              <a:latin typeface="Arial Rounded MT Bold" panose="020F0704030504030204" pitchFamily="34" charset="77"/>
            </a:endParaRPr>
          </a:p>
          <a:p>
            <a:pPr algn="just">
              <a:lnSpc>
                <a:spcPct val="110000"/>
              </a:lnSpc>
            </a:pPr>
            <a:r>
              <a:rPr lang="en-US" dirty="0">
                <a:solidFill>
                  <a:srgbClr val="C00000"/>
                </a:solidFill>
                <a:effectLst>
                  <a:outerShdw blurRad="50800" dist="38100" dir="5400000" algn="t" rotWithShape="0">
                    <a:prstClr val="black">
                      <a:alpha val="40000"/>
                    </a:prstClr>
                  </a:outerShdw>
                </a:effectLst>
                <a:latin typeface="Arial Rounded MT Bold" panose="020F0704030504030204" pitchFamily="34" charset="77"/>
              </a:rPr>
              <a:t>To measure compliance in standardisation in </a:t>
            </a:r>
            <a:r>
              <a:rPr lang="en-US" i="1" dirty="0">
                <a:solidFill>
                  <a:srgbClr val="C00000"/>
                </a:solidFill>
                <a:effectLst>
                  <a:outerShdw blurRad="50800" dist="38100" dir="5400000" algn="t" rotWithShape="0">
                    <a:prstClr val="black">
                      <a:alpha val="40000"/>
                    </a:prstClr>
                  </a:outerShdw>
                </a:effectLst>
                <a:latin typeface="Arial Rounded MT Bold" panose="020F0704030504030204" pitchFamily="34" charset="77"/>
              </a:rPr>
              <a:t>“Informed Consent”</a:t>
            </a:r>
            <a:r>
              <a:rPr lang="en-US" dirty="0">
                <a:solidFill>
                  <a:srgbClr val="C00000"/>
                </a:solidFill>
                <a:effectLst>
                  <a:outerShdw blurRad="50800" dist="38100" dir="5400000" algn="t" rotWithShape="0">
                    <a:prstClr val="black">
                      <a:alpha val="40000"/>
                    </a:prstClr>
                  </a:outerShdw>
                </a:effectLst>
                <a:latin typeface="Arial Rounded MT Bold" panose="020F0704030504030204" pitchFamily="34" charset="77"/>
              </a:rPr>
              <a:t>  forms</a:t>
            </a:r>
          </a:p>
          <a:p>
            <a:pPr algn="just">
              <a:lnSpc>
                <a:spcPct val="110000"/>
              </a:lnSpc>
            </a:pPr>
            <a:endParaRPr lang="en-US" dirty="0">
              <a:effectLst>
                <a:outerShdw blurRad="50800" dist="38100" dir="5400000" algn="t" rotWithShape="0">
                  <a:prstClr val="black">
                    <a:alpha val="40000"/>
                  </a:prstClr>
                </a:outerShdw>
              </a:effectLst>
              <a:latin typeface="Arial Rounded MT Bold" panose="020F0704030504030204" pitchFamily="34" charset="77"/>
            </a:endParaRPr>
          </a:p>
          <a:p>
            <a:pPr algn="just">
              <a:lnSpc>
                <a:spcPct val="110000"/>
              </a:lnSpc>
            </a:pPr>
            <a:r>
              <a:rPr lang="en-US" dirty="0">
                <a:effectLst>
                  <a:outerShdw blurRad="50800" dist="38100" dir="5400000" algn="t" rotWithShape="0">
                    <a:prstClr val="black">
                      <a:alpha val="40000"/>
                    </a:prstClr>
                  </a:outerShdw>
                </a:effectLst>
                <a:latin typeface="Arial Rounded MT Bold" panose="020F0704030504030204" pitchFamily="34" charset="77"/>
              </a:rPr>
              <a:t>To measure the performance of the department in respect of </a:t>
            </a:r>
            <a:r>
              <a:rPr lang="en-US" i="1" dirty="0">
                <a:effectLst>
                  <a:outerShdw blurRad="50800" dist="38100" dir="5400000" algn="t" rotWithShape="0">
                    <a:prstClr val="black">
                      <a:alpha val="40000"/>
                    </a:prstClr>
                  </a:outerShdw>
                </a:effectLst>
                <a:latin typeface="Arial Rounded MT Bold" panose="020F0704030504030204" pitchFamily="34" charset="77"/>
              </a:rPr>
              <a:t>“Patient Waiting Time” </a:t>
            </a:r>
            <a:r>
              <a:rPr lang="en-US" dirty="0">
                <a:effectLst>
                  <a:outerShdw blurRad="50800" dist="38100" dir="5400000" algn="t" rotWithShape="0">
                    <a:prstClr val="black">
                      <a:alpha val="40000"/>
                    </a:prstClr>
                  </a:outerShdw>
                </a:effectLst>
                <a:latin typeface="Arial Rounded MT Bold" panose="020F0704030504030204" pitchFamily="34" charset="77"/>
              </a:rPr>
              <a:t>for the said services, as a measure of patient satisfaction and promptness in the levels of care</a:t>
            </a:r>
          </a:p>
          <a:p>
            <a:pPr algn="just">
              <a:lnSpc>
                <a:spcPct val="110000"/>
              </a:lnSpc>
            </a:pPr>
            <a:endParaRPr lang="en-US" dirty="0">
              <a:effectLst>
                <a:outerShdw blurRad="50800" dist="38100" dir="5400000" algn="t" rotWithShape="0">
                  <a:prstClr val="black">
                    <a:alpha val="40000"/>
                  </a:prstClr>
                </a:outerShdw>
              </a:effectLst>
              <a:latin typeface="Arial Rounded MT Bold" panose="020F0704030504030204" pitchFamily="34" charset="77"/>
            </a:endParaRPr>
          </a:p>
          <a:p>
            <a:pPr algn="just">
              <a:lnSpc>
                <a:spcPct val="110000"/>
              </a:lnSpc>
            </a:pPr>
            <a:r>
              <a:rPr lang="en-US" dirty="0">
                <a:solidFill>
                  <a:srgbClr val="C00000"/>
                </a:solidFill>
                <a:effectLst>
                  <a:outerShdw blurRad="50800" dist="38100" dir="5400000" algn="t" rotWithShape="0">
                    <a:prstClr val="black">
                      <a:alpha val="40000"/>
                    </a:prstClr>
                  </a:outerShdw>
                </a:effectLst>
                <a:latin typeface="Arial Rounded MT Bold" panose="020F0704030504030204" pitchFamily="34" charset="77"/>
              </a:rPr>
              <a:t>To suggest recommendations for improvement</a:t>
            </a:r>
          </a:p>
        </p:txBody>
      </p:sp>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164827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LITERATURE REVIEW</a:t>
            </a:r>
          </a:p>
        </p:txBody>
      </p:sp>
      <p:graphicFrame>
        <p:nvGraphicFramePr>
          <p:cNvPr id="5" name="Table 5">
            <a:extLst>
              <a:ext uri="{FF2B5EF4-FFF2-40B4-BE49-F238E27FC236}">
                <a16:creationId xmlns:a16="http://schemas.microsoft.com/office/drawing/2014/main" id="{D6D1A24C-E8A9-E899-DEB7-CCEABB0545F1}"/>
              </a:ext>
            </a:extLst>
          </p:cNvPr>
          <p:cNvGraphicFramePr>
            <a:graphicFrameLocks noGrp="1"/>
          </p:cNvGraphicFramePr>
          <p:nvPr>
            <p:ph idx="1"/>
            <p:extLst>
              <p:ext uri="{D42A27DB-BD31-4B8C-83A1-F6EECF244321}">
                <p14:modId xmlns:p14="http://schemas.microsoft.com/office/powerpoint/2010/main" val="1943026669"/>
              </p:ext>
            </p:extLst>
          </p:nvPr>
        </p:nvGraphicFramePr>
        <p:xfrm>
          <a:off x="359229" y="1994447"/>
          <a:ext cx="11515013" cy="4114800"/>
        </p:xfrm>
        <a:graphic>
          <a:graphicData uri="http://schemas.openxmlformats.org/drawingml/2006/table">
            <a:tbl>
              <a:tblPr firstRow="1" bandRow="1">
                <a:effectLst>
                  <a:outerShdw blurRad="50800" dist="38100" dir="18900000" algn="bl" rotWithShape="0">
                    <a:prstClr val="black">
                      <a:alpha val="40000"/>
                    </a:prstClr>
                  </a:outerShdw>
                </a:effectLst>
                <a:tableStyleId>{7DF18680-E054-41AD-8BC1-D1AEF772440D}</a:tableStyleId>
              </a:tblPr>
              <a:tblGrid>
                <a:gridCol w="760730">
                  <a:extLst>
                    <a:ext uri="{9D8B030D-6E8A-4147-A177-3AD203B41FA5}">
                      <a16:colId xmlns:a16="http://schemas.microsoft.com/office/drawing/2014/main" val="2421695898"/>
                    </a:ext>
                  </a:extLst>
                </a:gridCol>
                <a:gridCol w="2251175">
                  <a:extLst>
                    <a:ext uri="{9D8B030D-6E8A-4147-A177-3AD203B41FA5}">
                      <a16:colId xmlns:a16="http://schemas.microsoft.com/office/drawing/2014/main" val="1944072548"/>
                    </a:ext>
                  </a:extLst>
                </a:gridCol>
                <a:gridCol w="2683683">
                  <a:extLst>
                    <a:ext uri="{9D8B030D-6E8A-4147-A177-3AD203B41FA5}">
                      <a16:colId xmlns:a16="http://schemas.microsoft.com/office/drawing/2014/main" val="567647488"/>
                    </a:ext>
                  </a:extLst>
                </a:gridCol>
                <a:gridCol w="923499">
                  <a:extLst>
                    <a:ext uri="{9D8B030D-6E8A-4147-A177-3AD203B41FA5}">
                      <a16:colId xmlns:a16="http://schemas.microsoft.com/office/drawing/2014/main" val="4169881826"/>
                    </a:ext>
                  </a:extLst>
                </a:gridCol>
                <a:gridCol w="2833341">
                  <a:extLst>
                    <a:ext uri="{9D8B030D-6E8A-4147-A177-3AD203B41FA5}">
                      <a16:colId xmlns:a16="http://schemas.microsoft.com/office/drawing/2014/main" val="4124508596"/>
                    </a:ext>
                  </a:extLst>
                </a:gridCol>
                <a:gridCol w="2062585">
                  <a:extLst>
                    <a:ext uri="{9D8B030D-6E8A-4147-A177-3AD203B41FA5}">
                      <a16:colId xmlns:a16="http://schemas.microsoft.com/office/drawing/2014/main" val="1309750579"/>
                    </a:ext>
                  </a:extLst>
                </a:gridCol>
              </a:tblGrid>
              <a:tr h="370840">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 No</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Author</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Objective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Sample Size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Methodology</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Result</a:t>
                      </a:r>
                    </a:p>
                  </a:txBody>
                  <a:tcPr/>
                </a:tc>
                <a:extLst>
                  <a:ext uri="{0D108BD9-81ED-4DB2-BD59-A6C34878D82A}">
                    <a16:rowId xmlns:a16="http://schemas.microsoft.com/office/drawing/2014/main" val="1687588654"/>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1</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Simon M Everett, Helen Griffiths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(2018)</a:t>
                      </a:r>
                    </a:p>
                    <a:p>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Guidance and explicit recommendations for obtaining valid consent for both elective and acute or emergency endoscopic procedures </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Systematic review of the related studies on the topic was done by the author to draw out and analyse the results</a:t>
                      </a:r>
                    </a:p>
                    <a:p>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recommendations are divided into consent for patients with and without capacity and also provide sections on provision of information and the consent process for patients in a variety of situations.</a:t>
                      </a:r>
                    </a:p>
                  </a:txBody>
                  <a:tcPr/>
                </a:tc>
                <a:extLst>
                  <a:ext uri="{0D108BD9-81ED-4DB2-BD59-A6C34878D82A}">
                    <a16:rowId xmlns:a16="http://schemas.microsoft.com/office/drawing/2014/main" val="994863766"/>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SP Pereira,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SH Hussaini,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M Lwilkinson</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(2011)</a:t>
                      </a:r>
                    </a:p>
                  </a:txBody>
                  <a:tcPr/>
                </a:tc>
                <a:tc>
                  <a:txBody>
                    <a:bodyPr/>
                    <a:lstStyle/>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To determine what proportion of patients referred to the endoscopy unit of a London teaching hospital are given sufficient information before upper GI endoscopy so as to satisfy the criteria of informed consent.</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Assess the patients'’ acceptance of a new proposed consent form  and its signing procedure.</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200</a:t>
                      </a:r>
                    </a:p>
                  </a:txBody>
                  <a:tcPr/>
                </a:tc>
                <a:tc>
                  <a:txBody>
                    <a:bodyPr/>
                    <a:lstStyle/>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Patients were asked to complete an initial questionnaire.</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In the first 100 patients, consent was obtained in the usual manner.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In the second 100 patients, a new endoscopy consent form, which was simpler and sent out two to four weeks before endoscopy.</a:t>
                      </a:r>
                    </a:p>
                  </a:txBody>
                  <a:tcPr/>
                </a:tc>
                <a:tc>
                  <a:txBody>
                    <a:bodyPr/>
                    <a:lstStyle/>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Of the first 100, only 54% had actually read the form before signing it.</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Of the second 100, 95% read it and 88% signed it, before coming to the unit.</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84% found the new form easier to read and understand.</a:t>
                      </a:r>
                    </a:p>
                  </a:txBody>
                  <a:tcPr/>
                </a:tc>
                <a:extLst>
                  <a:ext uri="{0D108BD9-81ED-4DB2-BD59-A6C34878D82A}">
                    <a16:rowId xmlns:a16="http://schemas.microsoft.com/office/drawing/2014/main" val="2476972618"/>
                  </a:ext>
                </a:extLst>
              </a:tr>
            </a:tbl>
          </a:graphicData>
        </a:graphic>
      </p:graphicFrame>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1342204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LITERATURE REVIEW</a:t>
            </a:r>
          </a:p>
        </p:txBody>
      </p:sp>
      <p:graphicFrame>
        <p:nvGraphicFramePr>
          <p:cNvPr id="5" name="Table 5">
            <a:extLst>
              <a:ext uri="{FF2B5EF4-FFF2-40B4-BE49-F238E27FC236}">
                <a16:creationId xmlns:a16="http://schemas.microsoft.com/office/drawing/2014/main" id="{D6D1A24C-E8A9-E899-DEB7-CCEABB0545F1}"/>
              </a:ext>
            </a:extLst>
          </p:cNvPr>
          <p:cNvGraphicFramePr>
            <a:graphicFrameLocks noGrp="1"/>
          </p:cNvGraphicFramePr>
          <p:nvPr>
            <p:ph idx="1"/>
            <p:extLst>
              <p:ext uri="{D42A27DB-BD31-4B8C-83A1-F6EECF244321}">
                <p14:modId xmlns:p14="http://schemas.microsoft.com/office/powerpoint/2010/main" val="857068983"/>
              </p:ext>
            </p:extLst>
          </p:nvPr>
        </p:nvGraphicFramePr>
        <p:xfrm>
          <a:off x="359229" y="1907363"/>
          <a:ext cx="11515013" cy="4846320"/>
        </p:xfrm>
        <a:graphic>
          <a:graphicData uri="http://schemas.openxmlformats.org/drawingml/2006/table">
            <a:tbl>
              <a:tblPr firstRow="1" bandRow="1">
                <a:effectLst>
                  <a:outerShdw blurRad="50800" dist="38100" dir="18900000" algn="bl" rotWithShape="0">
                    <a:prstClr val="black">
                      <a:alpha val="40000"/>
                    </a:prstClr>
                  </a:outerShdw>
                </a:effectLst>
                <a:tableStyleId>{7DF18680-E054-41AD-8BC1-D1AEF772440D}</a:tableStyleId>
              </a:tblPr>
              <a:tblGrid>
                <a:gridCol w="760730">
                  <a:extLst>
                    <a:ext uri="{9D8B030D-6E8A-4147-A177-3AD203B41FA5}">
                      <a16:colId xmlns:a16="http://schemas.microsoft.com/office/drawing/2014/main" val="2421695898"/>
                    </a:ext>
                  </a:extLst>
                </a:gridCol>
                <a:gridCol w="1376498">
                  <a:extLst>
                    <a:ext uri="{9D8B030D-6E8A-4147-A177-3AD203B41FA5}">
                      <a16:colId xmlns:a16="http://schemas.microsoft.com/office/drawing/2014/main" val="1944072548"/>
                    </a:ext>
                  </a:extLst>
                </a:gridCol>
                <a:gridCol w="2162629">
                  <a:extLst>
                    <a:ext uri="{9D8B030D-6E8A-4147-A177-3AD203B41FA5}">
                      <a16:colId xmlns:a16="http://schemas.microsoft.com/office/drawing/2014/main" val="567647488"/>
                    </a:ext>
                  </a:extLst>
                </a:gridCol>
                <a:gridCol w="856343">
                  <a:extLst>
                    <a:ext uri="{9D8B030D-6E8A-4147-A177-3AD203B41FA5}">
                      <a16:colId xmlns:a16="http://schemas.microsoft.com/office/drawing/2014/main" val="4169881826"/>
                    </a:ext>
                  </a:extLst>
                </a:gridCol>
                <a:gridCol w="1959428">
                  <a:extLst>
                    <a:ext uri="{9D8B030D-6E8A-4147-A177-3AD203B41FA5}">
                      <a16:colId xmlns:a16="http://schemas.microsoft.com/office/drawing/2014/main" val="4124508596"/>
                    </a:ext>
                  </a:extLst>
                </a:gridCol>
                <a:gridCol w="4399385">
                  <a:extLst>
                    <a:ext uri="{9D8B030D-6E8A-4147-A177-3AD203B41FA5}">
                      <a16:colId xmlns:a16="http://schemas.microsoft.com/office/drawing/2014/main" val="1309750579"/>
                    </a:ext>
                  </a:extLst>
                </a:gridCol>
              </a:tblGrid>
              <a:tr h="370840">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 No</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Author</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Objective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Sample Size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Methodology</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Result</a:t>
                      </a:r>
                    </a:p>
                  </a:txBody>
                  <a:tcPr/>
                </a:tc>
                <a:extLst>
                  <a:ext uri="{0D108BD9-81ED-4DB2-BD59-A6C34878D82A}">
                    <a16:rowId xmlns:a16="http://schemas.microsoft.com/office/drawing/2014/main" val="1687588654"/>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3</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Bret T. Petersen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(2006)</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Understanding of efficiency in the management and performance of gastrointestinal (GI) endoscopy, namely enhancement of productivity, or work performed per unit of time or expense.</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Systematic review of the related studies on the topic was done by the author to draw out and analyse the results</a:t>
                      </a:r>
                    </a:p>
                    <a:p>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txBody>
                  <a:tcPr/>
                </a:tc>
                <a:tc>
                  <a:txBody>
                    <a:bodyPr/>
                    <a:lstStyle/>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Efficiency can be planned for and assessed on multiple levels and in the context of many components of the endoscopic services.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Perhaps foremost when considering improvements in any aspect of health care is the means for development of reliable and consistent data on an on- going basis.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Several design elements of the procedure area contribute to efficiency of the units.</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processes used in the delivery of care provide the major opportunities for improving efficiency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An efficient scheduling mechanism is important for both patients and referring physicians.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optimal staffing for an endoscopy suite varies primarily with the volume and mix of services provided.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Procedural techniques and decisions also can be assessed for their potential contribution to efficiency.</a:t>
                      </a:r>
                    </a:p>
                  </a:txBody>
                  <a:tcPr/>
                </a:tc>
                <a:extLst>
                  <a:ext uri="{0D108BD9-81ED-4DB2-BD59-A6C34878D82A}">
                    <a16:rowId xmlns:a16="http://schemas.microsoft.com/office/drawing/2014/main" val="994863766"/>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4</a:t>
                      </a:r>
                    </a:p>
                  </a:txBody>
                  <a:tcPr/>
                </a:tc>
                <a:tc>
                  <a:txBody>
                    <a:bodyPr/>
                    <a:lstStyle/>
                    <a:p>
                      <a:r>
                        <a:rPr lang="en-US" sz="1200" b="0" dirty="0" err="1">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Sekar</a:t>
                      </a: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 Bhavani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need for non–operating room anesthesia (NORA) in order to provide the same levels of safety and standardization that are provided in the operating room environment.</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t>
                      </a:r>
                    </a:p>
                  </a:txBody>
                  <a:tcPr/>
                </a:tc>
                <a:tc>
                  <a:txBody>
                    <a:bodyPr/>
                    <a:lstStyle/>
                    <a:p>
                      <a:pPr marL="0" indent="0">
                        <a:buFont typeface="Arial" panose="020B0604020202020204" pitchFamily="34" charset="0"/>
                        <a:buNone/>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Systematic review of the related studies on the topic was done by the author to draw out and analyse the results</a:t>
                      </a:r>
                    </a:p>
                  </a:txBody>
                  <a:tcPr/>
                </a:tc>
                <a:tc>
                  <a:txBody>
                    <a:bodyPr/>
                    <a:lstStyle/>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Claims arising from NORA locations have been shown to have a higher proportion of death compared with those from the operating rooms (54% vs 29%, respectively; P&lt;.001) and were primarily caused by an adverse respiratory event due to oversedation (44%).</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GI suites accounted for 32% of these claims.</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These are preventable by better monitoring techniques.</a:t>
                      </a:r>
                    </a:p>
                  </a:txBody>
                  <a:tcPr/>
                </a:tc>
                <a:extLst>
                  <a:ext uri="{0D108BD9-81ED-4DB2-BD59-A6C34878D82A}">
                    <a16:rowId xmlns:a16="http://schemas.microsoft.com/office/drawing/2014/main" val="2476972618"/>
                  </a:ext>
                </a:extLst>
              </a:tr>
            </a:tbl>
          </a:graphicData>
        </a:graphic>
      </p:graphicFrame>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2589048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9243-E8E2-EFA3-40BA-CEA0F6ADF82F}"/>
              </a:ext>
            </a:extLst>
          </p:cNvPr>
          <p:cNvSpPr>
            <a:spLocks noGrp="1"/>
          </p:cNvSpPr>
          <p:nvPr>
            <p:ph type="title"/>
          </p:nvPr>
        </p:nvSpPr>
        <p:spPr>
          <a:xfrm>
            <a:off x="2208362" y="365125"/>
            <a:ext cx="9145437" cy="1325563"/>
          </a:xfrm>
          <a:effectLst>
            <a:glow rad="228600">
              <a:schemeClr val="accent5">
                <a:satMod val="175000"/>
                <a:alpha val="40000"/>
              </a:schemeClr>
            </a:glow>
            <a:outerShdw blurRad="50800" dist="38100" dir="18900000" algn="bl" rotWithShape="0">
              <a:prstClr val="black">
                <a:alpha val="40000"/>
              </a:prstClr>
            </a:outerShdw>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a:lstStyle/>
          <a:p>
            <a:pPr algn="ctr"/>
            <a:r>
              <a:rPr lang="en-US" b="1" u="sng" dirty="0">
                <a:solidFill>
                  <a:schemeClr val="bg1"/>
                </a:solidFill>
                <a:effectLst>
                  <a:outerShdw blurRad="50800" dist="38100" dir="5400000" algn="t" rotWithShape="0">
                    <a:prstClr val="black">
                      <a:alpha val="40000"/>
                    </a:prstClr>
                  </a:outerShdw>
                </a:effectLst>
                <a:latin typeface="Arial Rounded MT Bold" panose="020F0704030504030204" pitchFamily="34" charset="77"/>
              </a:rPr>
              <a:t>LITERATURE REVIEW</a:t>
            </a:r>
          </a:p>
        </p:txBody>
      </p:sp>
      <p:graphicFrame>
        <p:nvGraphicFramePr>
          <p:cNvPr id="5" name="Table 5">
            <a:extLst>
              <a:ext uri="{FF2B5EF4-FFF2-40B4-BE49-F238E27FC236}">
                <a16:creationId xmlns:a16="http://schemas.microsoft.com/office/drawing/2014/main" id="{D6D1A24C-E8A9-E899-DEB7-CCEABB0545F1}"/>
              </a:ext>
            </a:extLst>
          </p:cNvPr>
          <p:cNvGraphicFramePr>
            <a:graphicFrameLocks noGrp="1"/>
          </p:cNvGraphicFramePr>
          <p:nvPr>
            <p:ph idx="1"/>
            <p:extLst>
              <p:ext uri="{D42A27DB-BD31-4B8C-83A1-F6EECF244321}">
                <p14:modId xmlns:p14="http://schemas.microsoft.com/office/powerpoint/2010/main" val="3746392638"/>
              </p:ext>
            </p:extLst>
          </p:nvPr>
        </p:nvGraphicFramePr>
        <p:xfrm>
          <a:off x="359229" y="1994447"/>
          <a:ext cx="11515013" cy="4663440"/>
        </p:xfrm>
        <a:graphic>
          <a:graphicData uri="http://schemas.openxmlformats.org/drawingml/2006/table">
            <a:tbl>
              <a:tblPr firstRow="1" bandRow="1">
                <a:effectLst>
                  <a:outerShdw blurRad="50800" dist="38100" dir="18900000" algn="bl" rotWithShape="0">
                    <a:prstClr val="black">
                      <a:alpha val="40000"/>
                    </a:prstClr>
                  </a:outerShdw>
                </a:effectLst>
                <a:tableStyleId>{7DF18680-E054-41AD-8BC1-D1AEF772440D}</a:tableStyleId>
              </a:tblPr>
              <a:tblGrid>
                <a:gridCol w="760730">
                  <a:extLst>
                    <a:ext uri="{9D8B030D-6E8A-4147-A177-3AD203B41FA5}">
                      <a16:colId xmlns:a16="http://schemas.microsoft.com/office/drawing/2014/main" val="2421695898"/>
                    </a:ext>
                  </a:extLst>
                </a:gridCol>
                <a:gridCol w="1158784">
                  <a:extLst>
                    <a:ext uri="{9D8B030D-6E8A-4147-A177-3AD203B41FA5}">
                      <a16:colId xmlns:a16="http://schemas.microsoft.com/office/drawing/2014/main" val="1944072548"/>
                    </a:ext>
                  </a:extLst>
                </a:gridCol>
                <a:gridCol w="1494971">
                  <a:extLst>
                    <a:ext uri="{9D8B030D-6E8A-4147-A177-3AD203B41FA5}">
                      <a16:colId xmlns:a16="http://schemas.microsoft.com/office/drawing/2014/main" val="567647488"/>
                    </a:ext>
                  </a:extLst>
                </a:gridCol>
                <a:gridCol w="1016000">
                  <a:extLst>
                    <a:ext uri="{9D8B030D-6E8A-4147-A177-3AD203B41FA5}">
                      <a16:colId xmlns:a16="http://schemas.microsoft.com/office/drawing/2014/main" val="4169881826"/>
                    </a:ext>
                  </a:extLst>
                </a:gridCol>
                <a:gridCol w="3454400">
                  <a:extLst>
                    <a:ext uri="{9D8B030D-6E8A-4147-A177-3AD203B41FA5}">
                      <a16:colId xmlns:a16="http://schemas.microsoft.com/office/drawing/2014/main" val="4124508596"/>
                    </a:ext>
                  </a:extLst>
                </a:gridCol>
                <a:gridCol w="3630128">
                  <a:extLst>
                    <a:ext uri="{9D8B030D-6E8A-4147-A177-3AD203B41FA5}">
                      <a16:colId xmlns:a16="http://schemas.microsoft.com/office/drawing/2014/main" val="1309750579"/>
                    </a:ext>
                  </a:extLst>
                </a:gridCol>
              </a:tblGrid>
              <a:tr h="370840">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 No</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Author</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Objective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Sample Size</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Methodology</a:t>
                      </a:r>
                    </a:p>
                  </a:txBody>
                  <a:tcPr/>
                </a:tc>
                <a:tc>
                  <a:txBody>
                    <a:bodyPr/>
                    <a:lstStyle/>
                    <a:p>
                      <a:pPr algn="ctr"/>
                      <a:r>
                        <a:rPr lang="en-US" sz="1200" b="0" u="sng" dirty="0">
                          <a:solidFill>
                            <a:srgbClr val="FFFF00"/>
                          </a:solidFill>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Result</a:t>
                      </a:r>
                    </a:p>
                  </a:txBody>
                  <a:tcPr/>
                </a:tc>
                <a:extLst>
                  <a:ext uri="{0D108BD9-81ED-4DB2-BD59-A6C34878D82A}">
                    <a16:rowId xmlns:a16="http://schemas.microsoft.com/office/drawing/2014/main" val="1687588654"/>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5</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Akash Verma, Mui Yok Lee </a:t>
                      </a: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(2014)</a:t>
                      </a:r>
                    </a:p>
                    <a:p>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To assess the efficiency of performing pulmonary procedures in the endoscopy unit in a large teaching hospital. </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65</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 prospective study from May 20 to July 19, 2013, was designed. The main outcome measures were procedure delays and their reasons, duration of procedural steps starting from patient’s arrival to endoscopy unit, turnaround time, total case durations, and procedure wait time.</a:t>
                      </a:r>
                    </a:p>
                  </a:txBody>
                  <a:tcPr/>
                </a:tc>
                <a:tc>
                  <a:txBody>
                    <a:bodyPr/>
                    <a:lstStyle/>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65 pulmonary procedures were scheduled between May 20 and July 19, 2013, of which 51 were performed. </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Average procedure wait time was 76±69 hours. Thirty-four of 65 (52.3%) had the wait time &gt;48 hours, 22/65 (33.8%) had wait time &gt;=96 hours, and 7/65 (11%) had it &gt;=144 hours.</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In total 35/65 (53.8%) cases were delayed. Twenty-seven of 51 (53%) procedures started &gt;30 minutes after their schedule time. </a:t>
                      </a:r>
                    </a:p>
                  </a:txBody>
                  <a:tcPr/>
                </a:tc>
                <a:extLst>
                  <a:ext uri="{0D108BD9-81ED-4DB2-BD59-A6C34878D82A}">
                    <a16:rowId xmlns:a16="http://schemas.microsoft.com/office/drawing/2014/main" val="994863766"/>
                  </a:ext>
                </a:extLst>
              </a:tr>
              <a:tr h="370840">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6</a:t>
                      </a:r>
                    </a:p>
                  </a:txBody>
                  <a:tcPr/>
                </a:tc>
                <a:tc>
                  <a:txBody>
                    <a:bodyPr/>
                    <a:lstStyle/>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Elaine Yong, Olga </a:t>
                      </a:r>
                      <a:r>
                        <a:rPr lang="en-US" sz="1200" b="0" dirty="0" err="1">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Zenkova</a:t>
                      </a:r>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p>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(2006)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To assess the efficiency of the endoscopy unit in a large tertiary care teaching hospital. </a:t>
                      </a:r>
                    </a:p>
                  </a:txBody>
                  <a:tcPr/>
                </a:tc>
                <a:tc>
                  <a:txBody>
                    <a:bodyPr/>
                    <a:lstStyle/>
                    <a:p>
                      <a:pPr algn="ct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675</a:t>
                      </a:r>
                    </a:p>
                  </a:txBody>
                  <a:tcPr/>
                </a:tc>
                <a:tc>
                  <a:txBody>
                    <a:bodyPr/>
                    <a:lstStyle/>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Prospective study from May 16 to September 5, 2003.</a:t>
                      </a:r>
                    </a:p>
                    <a:p>
                      <a:pPr marL="171450" indent="-1714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Collected these data for all patients she observed undergoing endoscopy at the hospital during the study period: scheduled and actual procedure start times, time elapsed between the end of one procedure and the start of the next, type of procedure done.</a:t>
                      </a:r>
                    </a:p>
                    <a:p>
                      <a:pPr marL="0" indent="0">
                        <a:buFont typeface="Arial" panose="020B0604020202020204" pitchFamily="34" charset="0"/>
                        <a:buNone/>
                      </a:pPr>
                      <a:b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br>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675 endoscopic procedures done for 625 patients (207 inpatients [33%]). </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Procedures for 193 (30.9%) of the 625 patients were delayed (&gt;15 minutes between procedures), 70.5% (136/193) because the physician was not available to start the procedure.</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time elapsed between procedures was longer than 30 minutes for 47 of the 193 delayed procedures (24.4%).</a:t>
                      </a:r>
                    </a:p>
                    <a:p>
                      <a:pPr marL="285750" indent="-285750">
                        <a:buFont typeface="Arial" panose="020B0604020202020204" pitchFamily="34" charset="0"/>
                        <a:buChar char="•"/>
                      </a:pPr>
                      <a:r>
                        <a:rPr lang="en-US" sz="1200" b="0" dirty="0">
                          <a:effectLst>
                            <a:outerShdw blurRad="50800" dist="38100" dir="5400000" algn="t" rotWithShape="0">
                              <a:prstClr val="black">
                                <a:alpha val="40000"/>
                              </a:prstClr>
                            </a:outerShdw>
                          </a:effectLst>
                          <a:latin typeface="Arial" panose="020B0604020202020204" pitchFamily="34" charset="0"/>
                          <a:cs typeface="Arial" panose="020B0604020202020204" pitchFamily="34" charset="0"/>
                        </a:rPr>
                        <a:t>The duration of procedures was prolonged for about 22% (130/593) of procedures. </a:t>
                      </a:r>
                    </a:p>
                  </a:txBody>
                  <a:tcPr/>
                </a:tc>
                <a:extLst>
                  <a:ext uri="{0D108BD9-81ED-4DB2-BD59-A6C34878D82A}">
                    <a16:rowId xmlns:a16="http://schemas.microsoft.com/office/drawing/2014/main" val="2476972618"/>
                  </a:ext>
                </a:extLst>
              </a:tr>
            </a:tbl>
          </a:graphicData>
        </a:graphic>
      </p:graphicFrame>
      <p:pic>
        <p:nvPicPr>
          <p:cNvPr id="4" name="Picture 5" descr="Text&#10;&#10;Description automatically generated">
            <a:extLst>
              <a:ext uri="{FF2B5EF4-FFF2-40B4-BE49-F238E27FC236}">
                <a16:creationId xmlns:a16="http://schemas.microsoft.com/office/drawing/2014/main" id="{2CBFE7EB-3EFA-7467-D6C7-1F5AFA3DC0C1}"/>
              </a:ext>
            </a:extLst>
          </p:cNvPr>
          <p:cNvPicPr>
            <a:picLocks noChangeAspect="1"/>
          </p:cNvPicPr>
          <p:nvPr/>
        </p:nvPicPr>
        <p:blipFill>
          <a:blip r:embed="rId2"/>
          <a:stretch>
            <a:fillRect/>
          </a:stretch>
        </p:blipFill>
        <p:spPr>
          <a:xfrm>
            <a:off x="0" y="6158"/>
            <a:ext cx="2208363" cy="1108854"/>
          </a:xfrm>
          <a:prstGeom prst="rect">
            <a:avLst/>
          </a:prstGeom>
        </p:spPr>
      </p:pic>
    </p:spTree>
    <p:extLst>
      <p:ext uri="{BB962C8B-B14F-4D97-AF65-F5344CB8AC3E}">
        <p14:creationId xmlns:p14="http://schemas.microsoft.com/office/powerpoint/2010/main" val="40982040"/>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704</TotalTime>
  <Words>3482</Words>
  <Application>Microsoft Macintosh PowerPoint</Application>
  <PresentationFormat>Widescreen</PresentationFormat>
  <Paragraphs>512</Paragraphs>
  <Slides>39</Slides>
  <Notes>0</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Aharoni</vt:lpstr>
      <vt:lpstr>Arial</vt:lpstr>
      <vt:lpstr>Arial Rounded MT Bold</vt:lpstr>
      <vt:lpstr>Avenir Next LT Pro</vt:lpstr>
      <vt:lpstr>Calibri</vt:lpstr>
      <vt:lpstr>Symbol</vt:lpstr>
      <vt:lpstr>Times New Roman</vt:lpstr>
      <vt:lpstr>ShapesVTI</vt:lpstr>
      <vt:lpstr>PowerPoint Presentation</vt:lpstr>
      <vt:lpstr>SCREEN SHOT OF APPROVAL</vt:lpstr>
      <vt:lpstr>INTRODUCTION</vt:lpstr>
      <vt:lpstr>INTRODUCTION</vt:lpstr>
      <vt:lpstr>INTRODUCTION</vt:lpstr>
      <vt:lpstr>OBJECTIVES OF THE STUDY</vt:lpstr>
      <vt:lpstr>LITERATURE REVIEW</vt:lpstr>
      <vt:lpstr>LITERATURE REVIEW</vt:lpstr>
      <vt:lpstr>LITERATURE REVIEW</vt:lpstr>
      <vt:lpstr>METHODOLOGY</vt:lpstr>
      <vt:lpstr>METHODOLOGY</vt:lpstr>
      <vt:lpstr>METHODOLOGY</vt:lpstr>
      <vt:lpstr>METHODOLOGY</vt:lpstr>
      <vt:lpstr>METHODOLOGY</vt:lpstr>
      <vt:lpstr>METHODOLOGY</vt:lpstr>
      <vt:lpstr>METHODOLOGY</vt:lpstr>
      <vt:lpstr>RESULTS</vt:lpstr>
      <vt:lpstr>RESULTS</vt:lpstr>
      <vt:lpstr>RESULTS</vt:lpstr>
      <vt:lpstr>RESULTS</vt:lpstr>
      <vt:lpstr>RESULTS</vt:lpstr>
      <vt:lpstr>RESULTS</vt:lpstr>
      <vt:lpstr>RESULTS</vt:lpstr>
      <vt:lpstr>RESULTS</vt:lpstr>
      <vt:lpstr>RESULTS</vt:lpstr>
      <vt:lpstr>RESULTS</vt:lpstr>
      <vt:lpstr>RESULTS</vt:lpstr>
      <vt:lpstr>DISCUSSION</vt:lpstr>
      <vt:lpstr>DISCUSSION</vt:lpstr>
      <vt:lpstr>DISCUSSION</vt:lpstr>
      <vt:lpstr>LIMITATIONS OF THE STUDY</vt:lpstr>
      <vt:lpstr>CONCLUSION</vt:lpstr>
      <vt:lpstr>RECOMMENDATIONS</vt:lpstr>
      <vt:lpstr>REFERENCES</vt:lpstr>
      <vt:lpstr>REFERENCES</vt:lpstr>
      <vt:lpstr>REFERENCES</vt:lpstr>
      <vt:lpstr>PowerPoint Presentation</vt:lpstr>
      <vt:lpstr>DISSERTATION EXPERIENCES</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Vikram Arora</dc:creator>
  <cp:lastModifiedBy>Vikram Arora</cp:lastModifiedBy>
  <cp:revision>35</cp:revision>
  <dcterms:created xsi:type="dcterms:W3CDTF">2022-06-13T04:23:50Z</dcterms:created>
  <dcterms:modified xsi:type="dcterms:W3CDTF">2022-06-22T02:53:06Z</dcterms:modified>
</cp:coreProperties>
</file>