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27"/>
  </p:notesMasterIdLst>
  <p:sldIdLst>
    <p:sldId id="256" r:id="rId5"/>
    <p:sldId id="257" r:id="rId6"/>
    <p:sldId id="258" r:id="rId7"/>
    <p:sldId id="259" r:id="rId8"/>
    <p:sldId id="267" r:id="rId9"/>
    <p:sldId id="260" r:id="rId10"/>
    <p:sldId id="266" r:id="rId11"/>
    <p:sldId id="268" r:id="rId12"/>
    <p:sldId id="269" r:id="rId13"/>
    <p:sldId id="270" r:id="rId14"/>
    <p:sldId id="271" r:id="rId15"/>
    <p:sldId id="272" r:id="rId16"/>
    <p:sldId id="273" r:id="rId17"/>
    <p:sldId id="280" r:id="rId18"/>
    <p:sldId id="282" r:id="rId19"/>
    <p:sldId id="278" r:id="rId20"/>
    <p:sldId id="274" r:id="rId21"/>
    <p:sldId id="276" r:id="rId22"/>
    <p:sldId id="277" r:id="rId23"/>
    <p:sldId id="281" r:id="rId24"/>
    <p:sldId id="275" r:id="rId25"/>
    <p:sldId id="279"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2198CC1-8F76-4EB3-A24E-2736871E0572}" v="6" dt="2025-06-26T05:20:06.84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12"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5D8A75-2222-4181-8153-1666EEE8B475}" type="datetimeFigureOut">
              <a:rPr lang="en-US" smtClean="0"/>
              <a:t>6/26/2025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812346-B665-49C4-8A93-4BAC8574D9D2}" type="slidenum">
              <a:rPr lang="en-US" smtClean="0"/>
              <a:t>‹#›</a:t>
            </a:fld>
            <a:endParaRPr lang="en-US"/>
          </a:p>
        </p:txBody>
      </p:sp>
    </p:spTree>
    <p:extLst>
      <p:ext uri="{BB962C8B-B14F-4D97-AF65-F5344CB8AC3E}">
        <p14:creationId xmlns:p14="http://schemas.microsoft.com/office/powerpoint/2010/main" val="33625520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847345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00123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9444591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854276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6/26/2025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88568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6/26/2025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6376870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6/26/2025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1014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6/26/2025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120086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6/26/2025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266558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166501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5501255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6/26/2025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153735603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pmc.ncbi.nlm.nih.gov/articles/PMC5353811/#:~:text=The%20Government%20of%20India%20launched,cost%2C%20nonetheless%2C%20it%20still%20was" TargetMode="External"/><Relationship Id="rId2" Type="http://schemas.openxmlformats.org/officeDocument/2006/relationships/hyperlink" Target="https://contraceptionmedicine.biomedcentral.com/articles/10.1186/s40834-023-00222-2" TargetMode="Externa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hyperlink" Target="https://pmc.ncbi.nlm.nih.gov/articles/PMC5353811/"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9728" y="593842"/>
            <a:ext cx="12015216" cy="2359670"/>
          </a:xfrm>
        </p:spPr>
        <p:txBody>
          <a:bodyPr>
            <a:normAutofit fontScale="90000"/>
          </a:bodyPr>
          <a:lstStyle/>
          <a:p>
            <a:r>
              <a:rPr lang="en-US" dirty="0"/>
              <a:t>Utilization, acceptance, refusal and intervention of PPIUCD usage in India: </a:t>
            </a:r>
            <a:br>
              <a:rPr lang="en-US" dirty="0"/>
            </a:br>
            <a:r>
              <a:rPr lang="en-US" dirty="0"/>
              <a:t>A scoping review</a:t>
            </a:r>
          </a:p>
        </p:txBody>
      </p:sp>
      <p:sp>
        <p:nvSpPr>
          <p:cNvPr id="3" name="Subtitle 2"/>
          <p:cNvSpPr>
            <a:spLocks noGrp="1"/>
          </p:cNvSpPr>
          <p:nvPr>
            <p:ph type="subTitle" idx="1"/>
          </p:nvPr>
        </p:nvSpPr>
        <p:spPr>
          <a:xfrm>
            <a:off x="3831336" y="3502670"/>
            <a:ext cx="3831336" cy="1636258"/>
          </a:xfrm>
        </p:spPr>
        <p:txBody>
          <a:bodyPr>
            <a:normAutofit fontScale="92500" lnSpcReduction="10000"/>
          </a:bodyPr>
          <a:lstStyle/>
          <a:p>
            <a:pPr algn="l">
              <a:lnSpc>
                <a:spcPct val="160000"/>
              </a:lnSpc>
            </a:pPr>
            <a:r>
              <a:rPr lang="en-US" dirty="0"/>
              <a:t>Name: Dr Bhumika Hooda</a:t>
            </a:r>
            <a:br>
              <a:rPr lang="en-US" dirty="0"/>
            </a:br>
            <a:r>
              <a:rPr lang="en-US" dirty="0"/>
              <a:t>Faculty: Dr Rupsa Banerjee</a:t>
            </a:r>
            <a:br>
              <a:rPr lang="en-US" dirty="0"/>
            </a:br>
            <a:r>
              <a:rPr lang="en-US" dirty="0"/>
              <a:t>Roll no: PG/23/131</a:t>
            </a:r>
          </a:p>
        </p:txBody>
      </p:sp>
      <p:sp>
        <p:nvSpPr>
          <p:cNvPr id="4" name="Right Triangle 3">
            <a:extLst>
              <a:ext uri="{FF2B5EF4-FFF2-40B4-BE49-F238E27FC236}">
                <a16:creationId xmlns:a16="http://schemas.microsoft.com/office/drawing/2014/main" id="{F682C87B-A6DB-D0A9-CAA3-D575F5992FB6}"/>
              </a:ext>
            </a:extLst>
          </p:cNvPr>
          <p:cNvSpPr/>
          <p:nvPr/>
        </p:nvSpPr>
        <p:spPr>
          <a:xfrm>
            <a:off x="0" y="6245352"/>
            <a:ext cx="704088" cy="612648"/>
          </a:xfrm>
          <a:prstGeom prst="r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81153E1-16D1-B8F1-6E25-97691129ECA3}"/>
              </a:ext>
            </a:extLst>
          </p:cNvPr>
          <p:cNvSpPr txBox="1"/>
          <p:nvPr/>
        </p:nvSpPr>
        <p:spPr>
          <a:xfrm>
            <a:off x="9070848" y="6442948"/>
            <a:ext cx="3410712" cy="369332"/>
          </a:xfrm>
          <a:prstGeom prst="rect">
            <a:avLst/>
          </a:prstGeom>
          <a:noFill/>
        </p:spPr>
        <p:txBody>
          <a:bodyPr wrap="square" rtlCol="0">
            <a:spAutoFit/>
          </a:bodyPr>
          <a:lstStyle/>
          <a:p>
            <a:r>
              <a:rPr lang="en-US" dirty="0"/>
              <a:t>Organization name: CARPL.AI</a:t>
            </a:r>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77E05-1BFA-828D-70FD-37558E22C912}"/>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63B6905E-1496-84B8-2326-7497EE0B5C65}"/>
              </a:ext>
            </a:extLst>
          </p:cNvPr>
          <p:cNvSpPr txBox="1">
            <a:spLocks/>
          </p:cNvSpPr>
          <p:nvPr/>
        </p:nvSpPr>
        <p:spPr>
          <a:xfrm>
            <a:off x="155448" y="142195"/>
            <a:ext cx="11622024" cy="7631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t>Results: </a:t>
            </a:r>
            <a:r>
              <a:rPr lang="en-US" sz="2800" dirty="0"/>
              <a:t>Key Recommendations from Studies</a:t>
            </a:r>
            <a:endParaRPr lang="en-US" sz="2800" b="1" dirty="0"/>
          </a:p>
        </p:txBody>
      </p:sp>
      <p:graphicFrame>
        <p:nvGraphicFramePr>
          <p:cNvPr id="5" name="Content Placeholder 4">
            <a:extLst>
              <a:ext uri="{FF2B5EF4-FFF2-40B4-BE49-F238E27FC236}">
                <a16:creationId xmlns:a16="http://schemas.microsoft.com/office/drawing/2014/main" id="{EFA47EE4-9344-FD6E-F33A-FC8664AA78C6}"/>
              </a:ext>
            </a:extLst>
          </p:cNvPr>
          <p:cNvGraphicFramePr>
            <a:graphicFrameLocks noGrp="1"/>
          </p:cNvGraphicFramePr>
          <p:nvPr>
            <p:ph idx="1"/>
            <p:extLst>
              <p:ext uri="{D42A27DB-BD31-4B8C-83A1-F6EECF244321}">
                <p14:modId xmlns:p14="http://schemas.microsoft.com/office/powerpoint/2010/main" val="682729449"/>
              </p:ext>
            </p:extLst>
          </p:nvPr>
        </p:nvGraphicFramePr>
        <p:xfrm>
          <a:off x="155448" y="866140"/>
          <a:ext cx="11750040" cy="5763265"/>
        </p:xfrm>
        <a:graphic>
          <a:graphicData uri="http://schemas.openxmlformats.org/drawingml/2006/table">
            <a:tbl>
              <a:tblPr firstRow="1" bandRow="1">
                <a:tableStyleId>{5C22544A-7EE6-4342-B048-85BDC9FD1C3A}</a:tableStyleId>
              </a:tblPr>
              <a:tblGrid>
                <a:gridCol w="2937510">
                  <a:extLst>
                    <a:ext uri="{9D8B030D-6E8A-4147-A177-3AD203B41FA5}">
                      <a16:colId xmlns:a16="http://schemas.microsoft.com/office/drawing/2014/main" val="2583262246"/>
                    </a:ext>
                  </a:extLst>
                </a:gridCol>
                <a:gridCol w="2937510">
                  <a:extLst>
                    <a:ext uri="{9D8B030D-6E8A-4147-A177-3AD203B41FA5}">
                      <a16:colId xmlns:a16="http://schemas.microsoft.com/office/drawing/2014/main" val="1039756126"/>
                    </a:ext>
                  </a:extLst>
                </a:gridCol>
                <a:gridCol w="2937510">
                  <a:extLst>
                    <a:ext uri="{9D8B030D-6E8A-4147-A177-3AD203B41FA5}">
                      <a16:colId xmlns:a16="http://schemas.microsoft.com/office/drawing/2014/main" val="629093104"/>
                    </a:ext>
                  </a:extLst>
                </a:gridCol>
                <a:gridCol w="2937510">
                  <a:extLst>
                    <a:ext uri="{9D8B030D-6E8A-4147-A177-3AD203B41FA5}">
                      <a16:colId xmlns:a16="http://schemas.microsoft.com/office/drawing/2014/main" val="1051209625"/>
                    </a:ext>
                  </a:extLst>
                </a:gridCol>
              </a:tblGrid>
              <a:tr h="416965">
                <a:tc>
                  <a:txBody>
                    <a:bodyPr/>
                    <a:lstStyle/>
                    <a:p>
                      <a:r>
                        <a:rPr lang="en-US" sz="1000" b="1" dirty="0"/>
                        <a:t>Theme</a:t>
                      </a:r>
                      <a:endParaRPr lang="en-US" sz="1000" dirty="0"/>
                    </a:p>
                  </a:txBody>
                  <a:tcPr anchor="ctr"/>
                </a:tc>
                <a:tc>
                  <a:txBody>
                    <a:bodyPr/>
                    <a:lstStyle/>
                    <a:p>
                      <a:r>
                        <a:rPr lang="en-US" sz="1000" b="1"/>
                        <a:t>Sub-theme</a:t>
                      </a:r>
                      <a:endParaRPr lang="en-US" sz="1000"/>
                    </a:p>
                  </a:txBody>
                  <a:tcPr anchor="ctr"/>
                </a:tc>
                <a:tc>
                  <a:txBody>
                    <a:bodyPr/>
                    <a:lstStyle/>
                    <a:p>
                      <a:r>
                        <a:rPr lang="en-US" sz="1000" b="1"/>
                        <a:t>Description / Examples</a:t>
                      </a:r>
                      <a:endParaRPr lang="en-US" sz="1000"/>
                    </a:p>
                  </a:txBody>
                  <a:tcPr anchor="ctr"/>
                </a:tc>
                <a:tc>
                  <a:txBody>
                    <a:bodyPr/>
                    <a:lstStyle/>
                    <a:p>
                      <a:r>
                        <a:rPr lang="en-US" sz="1000" b="1"/>
                        <a:t>Studies</a:t>
                      </a:r>
                      <a:endParaRPr lang="en-US" sz="1000"/>
                    </a:p>
                  </a:txBody>
                  <a:tcPr anchor="ctr"/>
                </a:tc>
                <a:extLst>
                  <a:ext uri="{0D108BD9-81ED-4DB2-BD59-A6C34878D82A}">
                    <a16:rowId xmlns:a16="http://schemas.microsoft.com/office/drawing/2014/main" val="2916246467"/>
                  </a:ext>
                </a:extLst>
              </a:tr>
              <a:tr h="445525">
                <a:tc>
                  <a:txBody>
                    <a:bodyPr/>
                    <a:lstStyle/>
                    <a:p>
                      <a:r>
                        <a:rPr lang="en-US" sz="1000" b="1"/>
                        <a:t>Improve Counseling</a:t>
                      </a:r>
                      <a:endParaRPr lang="en-US" sz="1000"/>
                    </a:p>
                  </a:txBody>
                  <a:tcPr anchor="ctr"/>
                </a:tc>
                <a:tc>
                  <a:txBody>
                    <a:bodyPr/>
                    <a:lstStyle/>
                    <a:p>
                      <a:r>
                        <a:rPr lang="en-US" sz="1000" dirty="0"/>
                        <a:t>Early (antenatal) counseling</a:t>
                      </a:r>
                    </a:p>
                  </a:txBody>
                  <a:tcPr anchor="ctr"/>
                </a:tc>
                <a:tc>
                  <a:txBody>
                    <a:bodyPr/>
                    <a:lstStyle/>
                    <a:p>
                      <a:r>
                        <a:rPr lang="en-US" sz="1000" dirty="0"/>
                        <a:t>Counseling during ANC visits is more effective than postpartum counseling.</a:t>
                      </a:r>
                    </a:p>
                  </a:txBody>
                  <a:tcPr anchor="ctr"/>
                </a:tc>
                <a:tc>
                  <a:txBody>
                    <a:bodyPr/>
                    <a:lstStyle/>
                    <a:p>
                      <a:r>
                        <a:rPr lang="en-US" sz="1000"/>
                        <a:t>4, 7, 10, 11, 12</a:t>
                      </a:r>
                    </a:p>
                  </a:txBody>
                  <a:tcPr anchor="ctr"/>
                </a:tc>
                <a:extLst>
                  <a:ext uri="{0D108BD9-81ED-4DB2-BD59-A6C34878D82A}">
                    <a16:rowId xmlns:a16="http://schemas.microsoft.com/office/drawing/2014/main" val="4224507629"/>
                  </a:ext>
                </a:extLst>
              </a:tr>
              <a:tr h="445525">
                <a:tc>
                  <a:txBody>
                    <a:bodyPr/>
                    <a:lstStyle/>
                    <a:p>
                      <a:endParaRPr lang="en-US" sz="1000"/>
                    </a:p>
                  </a:txBody>
                  <a:tcPr anchor="ctr"/>
                </a:tc>
                <a:tc>
                  <a:txBody>
                    <a:bodyPr/>
                    <a:lstStyle/>
                    <a:p>
                      <a:r>
                        <a:rPr lang="en-US" sz="1000" dirty="0"/>
                        <a:t>Address myths &amp; side effects</a:t>
                      </a:r>
                    </a:p>
                  </a:txBody>
                  <a:tcPr anchor="ctr"/>
                </a:tc>
                <a:tc>
                  <a:txBody>
                    <a:bodyPr/>
                    <a:lstStyle/>
                    <a:p>
                      <a:r>
                        <a:rPr lang="en-US" sz="1000"/>
                        <a:t>Directly address common misconceptions and explain potential side effects clearly.</a:t>
                      </a:r>
                    </a:p>
                  </a:txBody>
                  <a:tcPr anchor="ctr"/>
                </a:tc>
                <a:tc>
                  <a:txBody>
                    <a:bodyPr/>
                    <a:lstStyle/>
                    <a:p>
                      <a:r>
                        <a:rPr lang="en-US" sz="1000"/>
                        <a:t>6, 10, 12, 14, 22</a:t>
                      </a:r>
                    </a:p>
                  </a:txBody>
                  <a:tcPr anchor="ctr"/>
                </a:tc>
                <a:extLst>
                  <a:ext uri="{0D108BD9-81ED-4DB2-BD59-A6C34878D82A}">
                    <a16:rowId xmlns:a16="http://schemas.microsoft.com/office/drawing/2014/main" val="4082731759"/>
                  </a:ext>
                </a:extLst>
              </a:tr>
              <a:tr h="445525">
                <a:tc>
                  <a:txBody>
                    <a:bodyPr/>
                    <a:lstStyle/>
                    <a:p>
                      <a:endParaRPr lang="en-US" sz="1000"/>
                    </a:p>
                  </a:txBody>
                  <a:tcPr anchor="ctr"/>
                </a:tc>
                <a:tc>
                  <a:txBody>
                    <a:bodyPr/>
                    <a:lstStyle/>
                    <a:p>
                      <a:r>
                        <a:rPr lang="en-US" sz="1000"/>
                        <a:t>Use visual aids, interactive tools</a:t>
                      </a:r>
                    </a:p>
                  </a:txBody>
                  <a:tcPr anchor="ctr"/>
                </a:tc>
                <a:tc>
                  <a:txBody>
                    <a:bodyPr/>
                    <a:lstStyle/>
                    <a:p>
                      <a:r>
                        <a:rPr lang="en-US" sz="1000"/>
                        <a:t>Flipcharts, videos, and illustrative counseling improve comprehension.</a:t>
                      </a:r>
                    </a:p>
                  </a:txBody>
                  <a:tcPr anchor="ctr"/>
                </a:tc>
                <a:tc>
                  <a:txBody>
                    <a:bodyPr/>
                    <a:lstStyle/>
                    <a:p>
                      <a:r>
                        <a:rPr lang="en-US" sz="1000"/>
                        <a:t>9, 13</a:t>
                      </a:r>
                    </a:p>
                  </a:txBody>
                  <a:tcPr anchor="ctr"/>
                </a:tc>
                <a:extLst>
                  <a:ext uri="{0D108BD9-81ED-4DB2-BD59-A6C34878D82A}">
                    <a16:rowId xmlns:a16="http://schemas.microsoft.com/office/drawing/2014/main" val="1812169356"/>
                  </a:ext>
                </a:extLst>
              </a:tr>
              <a:tr h="445525">
                <a:tc>
                  <a:txBody>
                    <a:bodyPr/>
                    <a:lstStyle/>
                    <a:p>
                      <a:r>
                        <a:rPr lang="en-US" sz="1000" b="1"/>
                        <a:t>Involve Family</a:t>
                      </a:r>
                      <a:endParaRPr lang="en-US" sz="1000"/>
                    </a:p>
                  </a:txBody>
                  <a:tcPr anchor="ctr"/>
                </a:tc>
                <a:tc>
                  <a:txBody>
                    <a:bodyPr/>
                    <a:lstStyle/>
                    <a:p>
                      <a:r>
                        <a:rPr lang="en-US" sz="1000"/>
                        <a:t>Male engagement</a:t>
                      </a:r>
                    </a:p>
                  </a:txBody>
                  <a:tcPr anchor="ctr"/>
                </a:tc>
                <a:tc>
                  <a:txBody>
                    <a:bodyPr/>
                    <a:lstStyle/>
                    <a:p>
                      <a:r>
                        <a:rPr lang="en-US" sz="1000"/>
                        <a:t>Include husbands in counseling sessions to build shared understanding and support.</a:t>
                      </a:r>
                    </a:p>
                  </a:txBody>
                  <a:tcPr anchor="ctr"/>
                </a:tc>
                <a:tc>
                  <a:txBody>
                    <a:bodyPr/>
                    <a:lstStyle/>
                    <a:p>
                      <a:r>
                        <a:rPr lang="en-US" sz="1000"/>
                        <a:t>10, 13, 14, 16</a:t>
                      </a:r>
                    </a:p>
                  </a:txBody>
                  <a:tcPr anchor="ctr"/>
                </a:tc>
                <a:extLst>
                  <a:ext uri="{0D108BD9-81ED-4DB2-BD59-A6C34878D82A}">
                    <a16:rowId xmlns:a16="http://schemas.microsoft.com/office/drawing/2014/main" val="329921490"/>
                  </a:ext>
                </a:extLst>
              </a:tr>
              <a:tr h="445525">
                <a:tc>
                  <a:txBody>
                    <a:bodyPr/>
                    <a:lstStyle/>
                    <a:p>
                      <a:endParaRPr lang="en-US" sz="1000"/>
                    </a:p>
                  </a:txBody>
                  <a:tcPr anchor="ctr"/>
                </a:tc>
                <a:tc>
                  <a:txBody>
                    <a:bodyPr/>
                    <a:lstStyle/>
                    <a:p>
                      <a:r>
                        <a:rPr lang="en-US" sz="1000"/>
                        <a:t>Family/in-law sensitization</a:t>
                      </a:r>
                    </a:p>
                  </a:txBody>
                  <a:tcPr anchor="ctr"/>
                </a:tc>
                <a:tc>
                  <a:txBody>
                    <a:bodyPr/>
                    <a:lstStyle/>
                    <a:p>
                      <a:r>
                        <a:rPr lang="en-US" sz="1000"/>
                        <a:t>Extend education to mothers-in-law and close family members.</a:t>
                      </a:r>
                    </a:p>
                  </a:txBody>
                  <a:tcPr anchor="ctr"/>
                </a:tc>
                <a:tc>
                  <a:txBody>
                    <a:bodyPr/>
                    <a:lstStyle/>
                    <a:p>
                      <a:r>
                        <a:rPr lang="en-US" sz="1000"/>
                        <a:t>13, 22</a:t>
                      </a:r>
                    </a:p>
                  </a:txBody>
                  <a:tcPr anchor="ctr"/>
                </a:tc>
                <a:extLst>
                  <a:ext uri="{0D108BD9-81ED-4DB2-BD59-A6C34878D82A}">
                    <a16:rowId xmlns:a16="http://schemas.microsoft.com/office/drawing/2014/main" val="2604376791"/>
                  </a:ext>
                </a:extLst>
              </a:tr>
              <a:tr h="445525">
                <a:tc>
                  <a:txBody>
                    <a:bodyPr/>
                    <a:lstStyle/>
                    <a:p>
                      <a:r>
                        <a:rPr lang="en-US" sz="1000" b="1"/>
                        <a:t>Provider Capacity</a:t>
                      </a:r>
                      <a:endParaRPr lang="en-US" sz="1000"/>
                    </a:p>
                  </a:txBody>
                  <a:tcPr anchor="ctr"/>
                </a:tc>
                <a:tc>
                  <a:txBody>
                    <a:bodyPr/>
                    <a:lstStyle/>
                    <a:p>
                      <a:r>
                        <a:rPr lang="en-US" sz="1000"/>
                        <a:t>Skill-building for insertions</a:t>
                      </a:r>
                    </a:p>
                  </a:txBody>
                  <a:tcPr anchor="ctr"/>
                </a:tc>
                <a:tc>
                  <a:txBody>
                    <a:bodyPr/>
                    <a:lstStyle/>
                    <a:p>
                      <a:r>
                        <a:rPr lang="en-US" sz="1000"/>
                        <a:t>Train nurses and doctors to insert IUCDs safely, especially during cesarean.</a:t>
                      </a:r>
                    </a:p>
                  </a:txBody>
                  <a:tcPr anchor="ctr"/>
                </a:tc>
                <a:tc>
                  <a:txBody>
                    <a:bodyPr/>
                    <a:lstStyle/>
                    <a:p>
                      <a:r>
                        <a:rPr lang="en-US" sz="1000"/>
                        <a:t>4, 6, 11, 13</a:t>
                      </a:r>
                    </a:p>
                  </a:txBody>
                  <a:tcPr anchor="ctr"/>
                </a:tc>
                <a:extLst>
                  <a:ext uri="{0D108BD9-81ED-4DB2-BD59-A6C34878D82A}">
                    <a16:rowId xmlns:a16="http://schemas.microsoft.com/office/drawing/2014/main" val="863541664"/>
                  </a:ext>
                </a:extLst>
              </a:tr>
              <a:tr h="445525">
                <a:tc>
                  <a:txBody>
                    <a:bodyPr/>
                    <a:lstStyle/>
                    <a:p>
                      <a:endParaRPr lang="en-US" sz="1000"/>
                    </a:p>
                  </a:txBody>
                  <a:tcPr anchor="ctr"/>
                </a:tc>
                <a:tc>
                  <a:txBody>
                    <a:bodyPr/>
                    <a:lstStyle/>
                    <a:p>
                      <a:r>
                        <a:rPr lang="en-US" sz="1000"/>
                        <a:t>Counseling communication skills</a:t>
                      </a:r>
                    </a:p>
                  </a:txBody>
                  <a:tcPr anchor="ctr"/>
                </a:tc>
                <a:tc>
                  <a:txBody>
                    <a:bodyPr/>
                    <a:lstStyle/>
                    <a:p>
                      <a:r>
                        <a:rPr lang="en-US" sz="1000"/>
                        <a:t>Providers need soft skills to counsel without coercion.</a:t>
                      </a:r>
                    </a:p>
                  </a:txBody>
                  <a:tcPr anchor="ctr"/>
                </a:tc>
                <a:tc>
                  <a:txBody>
                    <a:bodyPr/>
                    <a:lstStyle/>
                    <a:p>
                      <a:r>
                        <a:rPr lang="en-US" sz="1000"/>
                        <a:t>11, 14</a:t>
                      </a:r>
                    </a:p>
                  </a:txBody>
                  <a:tcPr anchor="ctr"/>
                </a:tc>
                <a:extLst>
                  <a:ext uri="{0D108BD9-81ED-4DB2-BD59-A6C34878D82A}">
                    <a16:rowId xmlns:a16="http://schemas.microsoft.com/office/drawing/2014/main" val="1417706314"/>
                  </a:ext>
                </a:extLst>
              </a:tr>
              <a:tr h="445525">
                <a:tc>
                  <a:txBody>
                    <a:bodyPr/>
                    <a:lstStyle/>
                    <a:p>
                      <a:r>
                        <a:rPr lang="en-US" sz="1000" b="1"/>
                        <a:t>System Strengthening</a:t>
                      </a:r>
                      <a:endParaRPr lang="en-US" sz="1000"/>
                    </a:p>
                  </a:txBody>
                  <a:tcPr anchor="ctr"/>
                </a:tc>
                <a:tc>
                  <a:txBody>
                    <a:bodyPr/>
                    <a:lstStyle/>
                    <a:p>
                      <a:r>
                        <a:rPr lang="en-US" sz="1000"/>
                        <a:t>Ensure availability</a:t>
                      </a:r>
                    </a:p>
                  </a:txBody>
                  <a:tcPr anchor="ctr"/>
                </a:tc>
                <a:tc>
                  <a:txBody>
                    <a:bodyPr/>
                    <a:lstStyle/>
                    <a:p>
                      <a:r>
                        <a:rPr lang="en-US" sz="1000"/>
                        <a:t>IUCD should be available in all labor wards and health centers.</a:t>
                      </a:r>
                    </a:p>
                  </a:txBody>
                  <a:tcPr anchor="ctr"/>
                </a:tc>
                <a:tc>
                  <a:txBody>
                    <a:bodyPr/>
                    <a:lstStyle/>
                    <a:p>
                      <a:r>
                        <a:rPr lang="en-US" sz="1000"/>
                        <a:t>3, 7, 8, 14, 19</a:t>
                      </a:r>
                    </a:p>
                  </a:txBody>
                  <a:tcPr anchor="ctr"/>
                </a:tc>
                <a:extLst>
                  <a:ext uri="{0D108BD9-81ED-4DB2-BD59-A6C34878D82A}">
                    <a16:rowId xmlns:a16="http://schemas.microsoft.com/office/drawing/2014/main" val="534389562"/>
                  </a:ext>
                </a:extLst>
              </a:tr>
              <a:tr h="445525">
                <a:tc>
                  <a:txBody>
                    <a:bodyPr/>
                    <a:lstStyle/>
                    <a:p>
                      <a:endParaRPr lang="en-US" sz="1000"/>
                    </a:p>
                  </a:txBody>
                  <a:tcPr anchor="ctr"/>
                </a:tc>
                <a:tc>
                  <a:txBody>
                    <a:bodyPr/>
                    <a:lstStyle/>
                    <a:p>
                      <a:r>
                        <a:rPr lang="en-US" sz="1000"/>
                        <a:t>Establish follow-up mechanism</a:t>
                      </a:r>
                    </a:p>
                  </a:txBody>
                  <a:tcPr anchor="ctr"/>
                </a:tc>
                <a:tc>
                  <a:txBody>
                    <a:bodyPr/>
                    <a:lstStyle/>
                    <a:p>
                      <a:r>
                        <a:rPr lang="en-US" sz="1000"/>
                        <a:t>Scheduled follow-up at 6 weeks improves satisfaction and reduces removals.</a:t>
                      </a:r>
                    </a:p>
                  </a:txBody>
                  <a:tcPr anchor="ctr"/>
                </a:tc>
                <a:tc>
                  <a:txBody>
                    <a:bodyPr/>
                    <a:lstStyle/>
                    <a:p>
                      <a:r>
                        <a:rPr lang="en-US" sz="1000"/>
                        <a:t>6, 12, 14, 18</a:t>
                      </a:r>
                    </a:p>
                  </a:txBody>
                  <a:tcPr anchor="ctr"/>
                </a:tc>
                <a:extLst>
                  <a:ext uri="{0D108BD9-81ED-4DB2-BD59-A6C34878D82A}">
                    <a16:rowId xmlns:a16="http://schemas.microsoft.com/office/drawing/2014/main" val="3212320681"/>
                  </a:ext>
                </a:extLst>
              </a:tr>
              <a:tr h="445525">
                <a:tc>
                  <a:txBody>
                    <a:bodyPr/>
                    <a:lstStyle/>
                    <a:p>
                      <a:r>
                        <a:rPr lang="en-US" sz="1000" b="1"/>
                        <a:t>Community Engagement</a:t>
                      </a:r>
                      <a:endParaRPr lang="en-US" sz="1000"/>
                    </a:p>
                  </a:txBody>
                  <a:tcPr anchor="ctr"/>
                </a:tc>
                <a:tc>
                  <a:txBody>
                    <a:bodyPr/>
                    <a:lstStyle/>
                    <a:p>
                      <a:r>
                        <a:rPr lang="en-US" sz="1000"/>
                        <a:t>Outreach and health promotion</a:t>
                      </a:r>
                    </a:p>
                  </a:txBody>
                  <a:tcPr anchor="ctr"/>
                </a:tc>
                <a:tc>
                  <a:txBody>
                    <a:bodyPr/>
                    <a:lstStyle/>
                    <a:p>
                      <a:r>
                        <a:rPr lang="en-US" sz="1000"/>
                        <a:t>Conduct awareness drives via ASHAs, community health talks, or local media.</a:t>
                      </a:r>
                    </a:p>
                  </a:txBody>
                  <a:tcPr anchor="ctr"/>
                </a:tc>
                <a:tc>
                  <a:txBody>
                    <a:bodyPr/>
                    <a:lstStyle/>
                    <a:p>
                      <a:r>
                        <a:rPr lang="en-US" sz="1000"/>
                        <a:t>6, 10, 12, 18, 21</a:t>
                      </a:r>
                    </a:p>
                  </a:txBody>
                  <a:tcPr anchor="ctr"/>
                </a:tc>
                <a:extLst>
                  <a:ext uri="{0D108BD9-81ED-4DB2-BD59-A6C34878D82A}">
                    <a16:rowId xmlns:a16="http://schemas.microsoft.com/office/drawing/2014/main" val="1703638465"/>
                  </a:ext>
                </a:extLst>
              </a:tr>
              <a:tr h="445525">
                <a:tc>
                  <a:txBody>
                    <a:bodyPr/>
                    <a:lstStyle/>
                    <a:p>
                      <a:r>
                        <a:rPr lang="en-US" sz="1000" b="1"/>
                        <a:t>Policy Recommendations</a:t>
                      </a:r>
                      <a:endParaRPr lang="en-US" sz="1000"/>
                    </a:p>
                  </a:txBody>
                  <a:tcPr anchor="ctr"/>
                </a:tc>
                <a:tc>
                  <a:txBody>
                    <a:bodyPr/>
                    <a:lstStyle/>
                    <a:p>
                      <a:r>
                        <a:rPr lang="en-US" sz="1000"/>
                        <a:t>Integrate into maternal care package</a:t>
                      </a:r>
                    </a:p>
                  </a:txBody>
                  <a:tcPr anchor="ctr"/>
                </a:tc>
                <a:tc>
                  <a:txBody>
                    <a:bodyPr/>
                    <a:lstStyle/>
                    <a:p>
                      <a:r>
                        <a:rPr lang="en-US" sz="1000"/>
                        <a:t>Include PPIUCD in routine maternity care, with dedicated staff.</a:t>
                      </a:r>
                    </a:p>
                  </a:txBody>
                  <a:tcPr anchor="ctr"/>
                </a:tc>
                <a:tc>
                  <a:txBody>
                    <a:bodyPr/>
                    <a:lstStyle/>
                    <a:p>
                      <a:r>
                        <a:rPr lang="en-US" sz="1000"/>
                        <a:t>1, 11</a:t>
                      </a:r>
                    </a:p>
                  </a:txBody>
                  <a:tcPr anchor="ctr"/>
                </a:tc>
                <a:extLst>
                  <a:ext uri="{0D108BD9-81ED-4DB2-BD59-A6C34878D82A}">
                    <a16:rowId xmlns:a16="http://schemas.microsoft.com/office/drawing/2014/main" val="290888670"/>
                  </a:ext>
                </a:extLst>
              </a:tr>
              <a:tr h="445525">
                <a:tc>
                  <a:txBody>
                    <a:bodyPr/>
                    <a:lstStyle/>
                    <a:p>
                      <a:endParaRPr lang="en-US" sz="1000"/>
                    </a:p>
                  </a:txBody>
                  <a:tcPr anchor="ctr"/>
                </a:tc>
                <a:tc>
                  <a:txBody>
                    <a:bodyPr/>
                    <a:lstStyle/>
                    <a:p>
                      <a:r>
                        <a:rPr lang="en-US" sz="1000"/>
                        <a:t>Tailored strategies by context</a:t>
                      </a:r>
                    </a:p>
                  </a:txBody>
                  <a:tcPr anchor="ctr"/>
                </a:tc>
                <a:tc>
                  <a:txBody>
                    <a:bodyPr/>
                    <a:lstStyle/>
                    <a:p>
                      <a:r>
                        <a:rPr lang="en-US" sz="1000"/>
                        <a:t>Adapt counseling and delivery models to suit rural/urban, literate/illiterate audiences.</a:t>
                      </a:r>
                    </a:p>
                  </a:txBody>
                  <a:tcPr anchor="ctr"/>
                </a:tc>
                <a:tc>
                  <a:txBody>
                    <a:bodyPr/>
                    <a:lstStyle/>
                    <a:p>
                      <a:r>
                        <a:rPr lang="en-US" sz="1000" dirty="0"/>
                        <a:t>3, 12</a:t>
                      </a:r>
                    </a:p>
                  </a:txBody>
                  <a:tcPr anchor="ctr"/>
                </a:tc>
                <a:extLst>
                  <a:ext uri="{0D108BD9-81ED-4DB2-BD59-A6C34878D82A}">
                    <a16:rowId xmlns:a16="http://schemas.microsoft.com/office/drawing/2014/main" val="3187261278"/>
                  </a:ext>
                </a:extLst>
              </a:tr>
            </a:tbl>
          </a:graphicData>
        </a:graphic>
      </p:graphicFrame>
    </p:spTree>
    <p:extLst>
      <p:ext uri="{BB962C8B-B14F-4D97-AF65-F5344CB8AC3E}">
        <p14:creationId xmlns:p14="http://schemas.microsoft.com/office/powerpoint/2010/main" val="25859226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35FB4A9-C7B6-F1D1-3212-8626D8402C9E}"/>
              </a:ext>
            </a:extLst>
          </p:cNvPr>
          <p:cNvSpPr>
            <a:spLocks noGrp="1"/>
          </p:cNvSpPr>
          <p:nvPr>
            <p:ph idx="1"/>
          </p:nvPr>
        </p:nvSpPr>
        <p:spPr>
          <a:xfrm>
            <a:off x="161544" y="987552"/>
            <a:ext cx="11844528" cy="5705855"/>
          </a:xfrm>
        </p:spPr>
        <p:txBody>
          <a:bodyPr>
            <a:normAutofit/>
          </a:bodyPr>
          <a:lstStyle/>
          <a:p>
            <a:pPr marL="0" indent="0">
              <a:buNone/>
            </a:pPr>
            <a:r>
              <a:rPr lang="en-US" sz="2000" b="1" dirty="0"/>
              <a:t>Acceptance: Influencing Factors</a:t>
            </a:r>
          </a:p>
          <a:p>
            <a:r>
              <a:rPr lang="en-US" sz="2000" dirty="0"/>
              <a:t>Acceptance of PPIUCD was through a combination of method-related benefits, counseling quality, and social support. Antenatal counseling, especially when delivered with clarity, empathy, and visual aids, was a major facilitator across multiple studies </a:t>
            </a:r>
            <a:r>
              <a:rPr lang="en-US" sz="2000" baseline="30000" dirty="0"/>
              <a:t>[4, 10, 11, 12, 13, 14, 22]</a:t>
            </a:r>
            <a:r>
              <a:rPr lang="en-US" sz="2000" baseline="-25000" dirty="0"/>
              <a:t>. </a:t>
            </a:r>
            <a:r>
              <a:rPr lang="en-US" sz="2000" dirty="0"/>
              <a:t>Women who received counseling before labor were more likely to make informed decisions and accept the IUCD immediately after delivery.</a:t>
            </a:r>
          </a:p>
          <a:p>
            <a:r>
              <a:rPr lang="en-US" sz="2000" dirty="0"/>
              <a:t>The method’s appeal as a long-acting, reversible, and non-hormonal form of contraception was emphasized in several studies </a:t>
            </a:r>
            <a:r>
              <a:rPr lang="en-US" sz="2000" baseline="30000" dirty="0"/>
              <a:t>[2, 3, 6, 12, 14, 16, 18, 19, 22]</a:t>
            </a:r>
            <a:r>
              <a:rPr lang="en-US" sz="2000" dirty="0"/>
              <a:t>. Its safety profile and compatibility with breastfeeding made it especially attractive in the postpartum period. Women also appreciated the convenience of immediate postpartum insertion, eliminating the need for additional clinic visits </a:t>
            </a:r>
            <a:r>
              <a:rPr lang="en-US" sz="2000" baseline="30000" dirty="0"/>
              <a:t>[1, 2, 3, 4, 11, 14]</a:t>
            </a:r>
            <a:r>
              <a:rPr lang="en-US" sz="2000" dirty="0"/>
              <a:t>. </a:t>
            </a:r>
            <a:endParaRPr lang="en-US" sz="2000" baseline="30000" dirty="0"/>
          </a:p>
          <a:p>
            <a:r>
              <a:rPr lang="en-US" sz="2000" dirty="0"/>
              <a:t>Social support significantly influenced uptake. Women who received approval or encouragement from their partners or family were more confident in their choice. Moreover, trust in health workers, particularly doctors, nurses, and ANMs, was repeatedly reported as a key factor in decision-making </a:t>
            </a:r>
            <a:r>
              <a:rPr lang="en-US" sz="2000" baseline="30000" dirty="0"/>
              <a:t>[1, 6, 11, 18]</a:t>
            </a:r>
            <a:r>
              <a:rPr lang="en-US" sz="2000" baseline="-25000" dirty="0"/>
              <a:t>. </a:t>
            </a:r>
            <a:endParaRPr lang="en-US" sz="2000" baseline="30000" dirty="0"/>
          </a:p>
          <a:p>
            <a:endParaRPr lang="en-US" dirty="0"/>
          </a:p>
        </p:txBody>
      </p:sp>
      <p:sp>
        <p:nvSpPr>
          <p:cNvPr id="4" name="Title 1">
            <a:extLst>
              <a:ext uri="{FF2B5EF4-FFF2-40B4-BE49-F238E27FC236}">
                <a16:creationId xmlns:a16="http://schemas.microsoft.com/office/drawing/2014/main" id="{34A1145D-2583-9487-1C5D-CCF4A5815B7C}"/>
              </a:ext>
            </a:extLst>
          </p:cNvPr>
          <p:cNvSpPr txBox="1">
            <a:spLocks noGrp="1"/>
          </p:cNvSpPr>
          <p:nvPr>
            <p:ph type="title"/>
          </p:nvPr>
        </p:nvSpPr>
        <p:spPr>
          <a:xfrm>
            <a:off x="79248" y="0"/>
            <a:ext cx="10515600" cy="69557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Results</a:t>
            </a:r>
          </a:p>
        </p:txBody>
      </p:sp>
    </p:spTree>
    <p:extLst>
      <p:ext uri="{BB962C8B-B14F-4D97-AF65-F5344CB8AC3E}">
        <p14:creationId xmlns:p14="http://schemas.microsoft.com/office/powerpoint/2010/main" val="23239445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6C7E8-FAE9-8FCA-D61D-3AE158B2115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3E24A39-531F-5FA0-590C-B0BFBE61764A}"/>
              </a:ext>
            </a:extLst>
          </p:cNvPr>
          <p:cNvSpPr>
            <a:spLocks noGrp="1"/>
          </p:cNvSpPr>
          <p:nvPr>
            <p:ph idx="1"/>
          </p:nvPr>
        </p:nvSpPr>
        <p:spPr>
          <a:xfrm>
            <a:off x="15240" y="759588"/>
            <a:ext cx="12112752" cy="5997828"/>
          </a:xfrm>
        </p:spPr>
        <p:txBody>
          <a:bodyPr>
            <a:normAutofit fontScale="92500" lnSpcReduction="10000"/>
          </a:bodyPr>
          <a:lstStyle/>
          <a:p>
            <a:pPr marL="0" indent="0">
              <a:buNone/>
            </a:pPr>
            <a:r>
              <a:rPr lang="en-US" sz="2000" b="1" dirty="0"/>
              <a:t>Reasons for Refusal: Influencing Factors</a:t>
            </a:r>
          </a:p>
          <a:p>
            <a:r>
              <a:rPr lang="en-US" sz="2000" dirty="0"/>
              <a:t>Despite these advantages, many women declined PPIUCD due to misinformation, fear, and sociocultural opposition. Myths about IUCDs causing cancer, infertility, or migration within the body were widely reported </a:t>
            </a:r>
            <a:r>
              <a:rPr lang="en-US" sz="2000" baseline="30000" dirty="0"/>
              <a:t>[1, 2, 6, 8, 10–12, 14–22]</a:t>
            </a:r>
            <a:r>
              <a:rPr lang="en-US" sz="2000" dirty="0"/>
              <a:t>. </a:t>
            </a:r>
            <a:r>
              <a:rPr lang="en-US" sz="2000" baseline="30000" dirty="0"/>
              <a:t> </a:t>
            </a:r>
            <a:r>
              <a:rPr lang="en-US" sz="2000" dirty="0"/>
              <a:t>These misconceptions, often reinforced through community narratives, highlighted the need for stronger, evidence-based counseling.</a:t>
            </a:r>
          </a:p>
          <a:p>
            <a:r>
              <a:rPr lang="en-US" sz="2000" dirty="0"/>
              <a:t>Fear of side effects, including excessive bleeding, pain, and infection, was another dominant concern </a:t>
            </a:r>
            <a:r>
              <a:rPr lang="en-US" sz="2000" baseline="30000" dirty="0"/>
              <a:t>[1, 2, 6–8, 11–12, 16–22]</a:t>
            </a:r>
            <a:r>
              <a:rPr lang="en-US" sz="2000" dirty="0"/>
              <a:t>. Inadequate counseling was a common problem; several studies reported that women either received no information or were counseled too late (e.g., post-delivery) </a:t>
            </a:r>
            <a:r>
              <a:rPr lang="en-US" sz="2000" baseline="30000" dirty="0"/>
              <a:t>[7, 10, 13,15]</a:t>
            </a:r>
            <a:r>
              <a:rPr lang="en-US" sz="2000" dirty="0"/>
              <a:t>. </a:t>
            </a:r>
            <a:endParaRPr lang="en-US" sz="2000" baseline="30000" dirty="0"/>
          </a:p>
          <a:p>
            <a:r>
              <a:rPr lang="en-US" sz="2000" dirty="0"/>
              <a:t>Sociocultural influences also played a major role. Opposition from husbands or in-laws was frequently cited as a barrier to use </a:t>
            </a:r>
            <a:r>
              <a:rPr lang="en-US" sz="2000" baseline="30000" dirty="0"/>
              <a:t>[1, 4, 6, 14, 16–17, 19, 22]</a:t>
            </a:r>
            <a:r>
              <a:rPr lang="en-US" sz="2000" dirty="0"/>
              <a:t>. Religious or traditional norms that discourage contraception or promote early repeat pregnancies were also deterrents </a:t>
            </a:r>
            <a:r>
              <a:rPr lang="en-US" sz="2000" baseline="30000" dirty="0"/>
              <a:t>[2, 18–21]</a:t>
            </a:r>
            <a:r>
              <a:rPr lang="en-US" sz="2000" dirty="0"/>
              <a:t>. </a:t>
            </a:r>
            <a:endParaRPr lang="en-US" sz="2000" baseline="30000" dirty="0"/>
          </a:p>
          <a:p>
            <a:r>
              <a:rPr lang="en-US" sz="2000" dirty="0"/>
              <a:t>Women simply preferred other methods, such as pills, condoms, or injectables, or planned to have another child soon </a:t>
            </a:r>
            <a:r>
              <a:rPr lang="en-US" sz="2000" baseline="30000" dirty="0"/>
              <a:t>[1, 2, 16, 19–21]</a:t>
            </a:r>
            <a:r>
              <a:rPr lang="en-US" sz="2000" dirty="0"/>
              <a:t>. Others mentioned logistical barriers, such as lack of follow-up, limited availability of devices, or concerns about removal support </a:t>
            </a:r>
            <a:r>
              <a:rPr lang="en-US" sz="2000" baseline="30000" dirty="0"/>
              <a:t>[9, 12, 14]</a:t>
            </a:r>
            <a:r>
              <a:rPr lang="en-US" sz="2000" dirty="0"/>
              <a:t>. </a:t>
            </a:r>
            <a:br>
              <a:rPr lang="en-US" sz="2000" dirty="0"/>
            </a:br>
            <a:endParaRPr lang="en-US" sz="2000" baseline="30000" dirty="0"/>
          </a:p>
          <a:p>
            <a:pPr marL="0" indent="0">
              <a:buNone/>
            </a:pPr>
            <a:r>
              <a:rPr lang="en-US" sz="2000" b="1" dirty="0"/>
              <a:t>Health System and Programmatic Gaps</a:t>
            </a:r>
          </a:p>
          <a:p>
            <a:r>
              <a:rPr lang="en-US" sz="2000" dirty="0"/>
              <a:t>Many studies pointed to systemic challenges, including inconsistent device availability, lack of trained personnel, and poor integration of PPIUCD services into routine obstetric care </a:t>
            </a:r>
            <a:r>
              <a:rPr lang="en-US" sz="2000" baseline="30000" dirty="0"/>
              <a:t>[3, 4, 7, 8, 14, 19]</a:t>
            </a:r>
            <a:r>
              <a:rPr lang="en-US" sz="2000" dirty="0"/>
              <a:t>. Follow-up services critical for managing side effects and ensuring continuation were either absent or inaccessible for many women </a:t>
            </a:r>
            <a:r>
              <a:rPr lang="en-US" sz="2000" baseline="30000" dirty="0"/>
              <a:t>[6, 12, 14, 18]</a:t>
            </a:r>
            <a:r>
              <a:rPr lang="en-US" sz="2000" baseline="-25000" dirty="0"/>
              <a:t>. </a:t>
            </a:r>
            <a:endParaRPr lang="en-US" sz="2000" baseline="30000" dirty="0"/>
          </a:p>
          <a:p>
            <a:r>
              <a:rPr lang="en-US" sz="2000" dirty="0"/>
              <a:t>Counseling was often insufficient, rushed, or biased, further discouraging use. Provider biases, limited time, and high caseloads during labor and delivery contributed to missed opportunities </a:t>
            </a:r>
            <a:r>
              <a:rPr lang="en-US" sz="2000" baseline="30000" dirty="0"/>
              <a:t>[4, 7, 13]</a:t>
            </a:r>
            <a:r>
              <a:rPr lang="en-US" sz="2000" dirty="0"/>
              <a:t>. </a:t>
            </a:r>
            <a:endParaRPr lang="en-US" sz="2000" baseline="30000" dirty="0"/>
          </a:p>
          <a:p>
            <a:endParaRPr lang="en-US" sz="2000" dirty="0"/>
          </a:p>
        </p:txBody>
      </p:sp>
      <p:sp>
        <p:nvSpPr>
          <p:cNvPr id="4" name="Title 1">
            <a:extLst>
              <a:ext uri="{FF2B5EF4-FFF2-40B4-BE49-F238E27FC236}">
                <a16:creationId xmlns:a16="http://schemas.microsoft.com/office/drawing/2014/main" id="{F6F4D21A-7299-4591-D767-88EA8D1360EA}"/>
              </a:ext>
            </a:extLst>
          </p:cNvPr>
          <p:cNvSpPr txBox="1">
            <a:spLocks noGrp="1"/>
          </p:cNvSpPr>
          <p:nvPr>
            <p:ph type="title"/>
          </p:nvPr>
        </p:nvSpPr>
        <p:spPr>
          <a:xfrm>
            <a:off x="79248" y="0"/>
            <a:ext cx="10515600" cy="69557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Results</a:t>
            </a:r>
          </a:p>
        </p:txBody>
      </p:sp>
    </p:spTree>
    <p:extLst>
      <p:ext uri="{BB962C8B-B14F-4D97-AF65-F5344CB8AC3E}">
        <p14:creationId xmlns:p14="http://schemas.microsoft.com/office/powerpoint/2010/main" val="2519333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2DE897-4682-45CE-F8BA-73CA1BCB669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BAF8029-0C0B-8446-8AF0-E54C5127999D}"/>
              </a:ext>
            </a:extLst>
          </p:cNvPr>
          <p:cNvSpPr>
            <a:spLocks noGrp="1"/>
          </p:cNvSpPr>
          <p:nvPr>
            <p:ph idx="1"/>
          </p:nvPr>
        </p:nvSpPr>
        <p:spPr>
          <a:xfrm>
            <a:off x="79248" y="801496"/>
            <a:ext cx="12112752" cy="5937632"/>
          </a:xfrm>
        </p:spPr>
        <p:txBody>
          <a:bodyPr>
            <a:normAutofit/>
          </a:bodyPr>
          <a:lstStyle/>
          <a:p>
            <a:pPr marL="0" indent="0">
              <a:buNone/>
            </a:pPr>
            <a:r>
              <a:rPr lang="en-US" sz="2000" b="1" dirty="0"/>
              <a:t>Recommendations for Program Strengthening</a:t>
            </a:r>
          </a:p>
          <a:p>
            <a:r>
              <a:rPr lang="en-US" sz="2000" dirty="0"/>
              <a:t>The included studies suggested a range of interventions to improve PPIUCD uptake and continuation. Strengthening antenatal and postpartum counseling was a widely endorsed strategy </a:t>
            </a:r>
            <a:r>
              <a:rPr lang="en-US" sz="2000" baseline="30000" dirty="0"/>
              <a:t>[4, 7, 10, 11, 12, 13, 14, 22]</a:t>
            </a:r>
            <a:r>
              <a:rPr lang="en-US" sz="2000" dirty="0"/>
              <a:t>. Effective counseling should be clear, timely, non-coercive, and include visual aids </a:t>
            </a:r>
            <a:r>
              <a:rPr lang="en-US" sz="2000" baseline="30000" dirty="0"/>
              <a:t>[9, 13]</a:t>
            </a:r>
            <a:r>
              <a:rPr lang="en-US" sz="2000" dirty="0"/>
              <a:t>. </a:t>
            </a:r>
          </a:p>
          <a:p>
            <a:pPr marL="0" indent="0">
              <a:buNone/>
            </a:pPr>
            <a:endParaRPr lang="en-US" sz="2000" baseline="30000" dirty="0"/>
          </a:p>
          <a:p>
            <a:r>
              <a:rPr lang="en-US" sz="2000" dirty="0"/>
              <a:t>Many studies recommended involving male partners and family members in the counseling process to reduce interpersonal resistance </a:t>
            </a:r>
            <a:r>
              <a:rPr lang="en-US" sz="2000" baseline="30000" dirty="0"/>
              <a:t>[10, 13, 14, 16, 22]</a:t>
            </a:r>
            <a:r>
              <a:rPr lang="en-US" sz="2000" dirty="0"/>
              <a:t>. Skill-based training for healthcare providers, both in insertion techniques and client-centered communication, was also emphasized </a:t>
            </a:r>
            <a:r>
              <a:rPr lang="en-US" sz="2000" baseline="30000" dirty="0"/>
              <a:t>[4, 6, 11, 13]</a:t>
            </a:r>
            <a:r>
              <a:rPr lang="en-US" sz="2000" dirty="0"/>
              <a:t>.</a:t>
            </a:r>
          </a:p>
          <a:p>
            <a:pPr marL="0" indent="0">
              <a:buNone/>
            </a:pPr>
            <a:endParaRPr lang="en-US" sz="2000" dirty="0"/>
          </a:p>
          <a:p>
            <a:r>
              <a:rPr lang="en-US" sz="2000" dirty="0"/>
              <a:t>At the system level, integrating PPIUCD into routine delivery services, ensuring 24/7 availability of devices and trained staff, and instituting follow-up mechanisms were considered critical </a:t>
            </a:r>
            <a:r>
              <a:rPr lang="en-US" sz="2000" baseline="30000" dirty="0"/>
              <a:t>[3, 7, 8, 14, 19]</a:t>
            </a:r>
            <a:r>
              <a:rPr lang="en-US" sz="2000" baseline="-25000" dirty="0"/>
              <a:t>. </a:t>
            </a:r>
            <a:r>
              <a:rPr lang="en-US" sz="2000" dirty="0"/>
              <a:t>Several studies also stressed the importance of community-level education campaigns to address persistent myths and normalize IUCD use </a:t>
            </a:r>
            <a:r>
              <a:rPr lang="en-US" sz="2000" baseline="30000" dirty="0"/>
              <a:t>[6, 10, 12, 18, 21]</a:t>
            </a:r>
            <a:r>
              <a:rPr lang="en-US" sz="2000" dirty="0"/>
              <a:t>. </a:t>
            </a:r>
            <a:endParaRPr lang="en-US" sz="2000" baseline="30000" dirty="0"/>
          </a:p>
          <a:p>
            <a:endParaRPr lang="en-US" sz="2000" dirty="0"/>
          </a:p>
        </p:txBody>
      </p:sp>
      <p:sp>
        <p:nvSpPr>
          <p:cNvPr id="4" name="Title 1">
            <a:extLst>
              <a:ext uri="{FF2B5EF4-FFF2-40B4-BE49-F238E27FC236}">
                <a16:creationId xmlns:a16="http://schemas.microsoft.com/office/drawing/2014/main" id="{8F449649-393A-D2BE-8104-956A6052F48B}"/>
              </a:ext>
            </a:extLst>
          </p:cNvPr>
          <p:cNvSpPr txBox="1">
            <a:spLocks noGrp="1"/>
          </p:cNvSpPr>
          <p:nvPr>
            <p:ph type="title"/>
          </p:nvPr>
        </p:nvSpPr>
        <p:spPr>
          <a:xfrm>
            <a:off x="79248" y="0"/>
            <a:ext cx="10515600" cy="69557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Results</a:t>
            </a:r>
          </a:p>
        </p:txBody>
      </p:sp>
    </p:spTree>
    <p:extLst>
      <p:ext uri="{BB962C8B-B14F-4D97-AF65-F5344CB8AC3E}">
        <p14:creationId xmlns:p14="http://schemas.microsoft.com/office/powerpoint/2010/main" val="16933918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DF30DA-64D5-5C1B-5860-DE6D4E40CE8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BF0EDC9-F514-3456-7339-1BC8E7172B54}"/>
              </a:ext>
            </a:extLst>
          </p:cNvPr>
          <p:cNvSpPr>
            <a:spLocks noGrp="1"/>
          </p:cNvSpPr>
          <p:nvPr>
            <p:ph idx="1"/>
          </p:nvPr>
        </p:nvSpPr>
        <p:spPr>
          <a:xfrm>
            <a:off x="9144" y="796163"/>
            <a:ext cx="12112752" cy="6056504"/>
          </a:xfrm>
        </p:spPr>
        <p:txBody>
          <a:bodyPr>
            <a:normAutofit/>
          </a:bodyPr>
          <a:lstStyle/>
          <a:p>
            <a:pPr marL="0" indent="0">
              <a:buNone/>
            </a:pPr>
            <a:r>
              <a:rPr lang="en-US" sz="2000" b="1" dirty="0"/>
              <a:t>Programmatic interventions </a:t>
            </a:r>
            <a:r>
              <a:rPr lang="en-US" sz="2000" dirty="0"/>
              <a:t>can substantially boost PPIUCD uptake. </a:t>
            </a:r>
          </a:p>
          <a:p>
            <a:r>
              <a:rPr lang="en-US" sz="2000" dirty="0"/>
              <a:t>Quality-improvement initiatives (focused on counseling, supply, and training) have yielded rapid gains. A study on a tertiary hospital QI project in Delhi raised PPIUCD insertions from ~5% of deliveries to ~19% within 3 months and sustained 30–35% coverage over 1½ years. Key steps included daily antenatal counseling, training residents (via WhatsApp groups and skills lab), and ensuring uninterrupted IUCD supply.</a:t>
            </a:r>
            <a:r>
              <a:rPr lang="en-US" sz="2000" baseline="30000" dirty="0"/>
              <a:t>[28]</a:t>
            </a:r>
            <a:endParaRPr lang="en-US" sz="2000" dirty="0"/>
          </a:p>
          <a:p>
            <a:r>
              <a:rPr lang="en-US" sz="2000" dirty="0"/>
              <a:t>Scaling up provider skills (e.g., authorizing nurses and midwives to insert PPIUCD) has also widened access.</a:t>
            </a:r>
            <a:r>
              <a:rPr lang="en-US" sz="2000" baseline="30000" dirty="0"/>
              <a:t>[29]</a:t>
            </a:r>
          </a:p>
          <a:p>
            <a:r>
              <a:rPr lang="en-US" sz="2000" dirty="0"/>
              <a:t>Community-level strategies include linking PPIUCD counseling into antenatal care and postnatal home visits. Studies repeatedly highlight that enhancing women’s education and tailored antenatal counseling dispel myths. All study participants who accepted PPIUCD and reported satisfaction with counseling had been counseled in their antenatal period.</a:t>
            </a:r>
            <a:r>
              <a:rPr lang="en-US" sz="2000" baseline="30000" dirty="0"/>
              <a:t> [2]</a:t>
            </a:r>
            <a:r>
              <a:rPr lang="en-US" sz="2000" dirty="0"/>
              <a:t> </a:t>
            </a:r>
          </a:p>
          <a:p>
            <a:r>
              <a:rPr lang="en-US" sz="2000" dirty="0"/>
              <a:t>The studies have also strongly highlighted that counseling during ANC visits is more effective than postpartum counseling.</a:t>
            </a:r>
            <a:r>
              <a:rPr lang="en-US" sz="2000" baseline="30000" dirty="0"/>
              <a:t>[4]</a:t>
            </a:r>
          </a:p>
          <a:p>
            <a:r>
              <a:rPr lang="en-US" sz="2000" dirty="0"/>
              <a:t>Involvement of male partners through couple counseling has been recommended to address male-dominated decision-making.</a:t>
            </a:r>
            <a:r>
              <a:rPr lang="en-US" sz="2000" baseline="30000" dirty="0"/>
              <a:t>[2]</a:t>
            </a:r>
          </a:p>
          <a:p>
            <a:r>
              <a:rPr lang="en-US" sz="2000" dirty="0"/>
              <a:t>Multimedia tools (like video counseling) can supplement staff efforts.</a:t>
            </a:r>
            <a:r>
              <a:rPr lang="en-US" sz="2000" baseline="30000" dirty="0"/>
              <a:t>[30]</a:t>
            </a:r>
            <a:r>
              <a:rPr lang="en-US" sz="2000" dirty="0"/>
              <a:t> </a:t>
            </a:r>
          </a:p>
        </p:txBody>
      </p:sp>
      <p:sp>
        <p:nvSpPr>
          <p:cNvPr id="4" name="Title 1">
            <a:extLst>
              <a:ext uri="{FF2B5EF4-FFF2-40B4-BE49-F238E27FC236}">
                <a16:creationId xmlns:a16="http://schemas.microsoft.com/office/drawing/2014/main" id="{A6EE9FDC-DA51-37D5-DFC0-C8AAE19D98B4}"/>
              </a:ext>
            </a:extLst>
          </p:cNvPr>
          <p:cNvSpPr txBox="1">
            <a:spLocks noGrp="1"/>
          </p:cNvSpPr>
          <p:nvPr>
            <p:ph type="title"/>
          </p:nvPr>
        </p:nvSpPr>
        <p:spPr>
          <a:xfrm>
            <a:off x="79248" y="0"/>
            <a:ext cx="10515600" cy="69557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Discussion</a:t>
            </a:r>
          </a:p>
        </p:txBody>
      </p:sp>
    </p:spTree>
    <p:extLst>
      <p:ext uri="{BB962C8B-B14F-4D97-AF65-F5344CB8AC3E}">
        <p14:creationId xmlns:p14="http://schemas.microsoft.com/office/powerpoint/2010/main" val="20938575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A50A6-7021-522B-10B5-87F4B6E392C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4CBC8F-1669-00AE-35BE-DEF370F48A10}"/>
              </a:ext>
            </a:extLst>
          </p:cNvPr>
          <p:cNvSpPr>
            <a:spLocks noGrp="1"/>
          </p:cNvSpPr>
          <p:nvPr>
            <p:ph idx="1"/>
          </p:nvPr>
        </p:nvSpPr>
        <p:spPr>
          <a:xfrm>
            <a:off x="9144" y="796163"/>
            <a:ext cx="12112752" cy="6056504"/>
          </a:xfrm>
        </p:spPr>
        <p:txBody>
          <a:bodyPr>
            <a:normAutofit lnSpcReduction="10000"/>
          </a:bodyPr>
          <a:lstStyle/>
          <a:p>
            <a:pPr marL="0" indent="0">
              <a:buNone/>
            </a:pPr>
            <a:r>
              <a:rPr lang="en-US" sz="2000" b="1" dirty="0"/>
              <a:t>Implications for Policy and Practice</a:t>
            </a:r>
          </a:p>
          <a:p>
            <a:r>
              <a:rPr lang="en-US" sz="2000" dirty="0"/>
              <a:t>The findings of this review highlight the need for a comprehensive, multi-level approach to promoting PPIUCD use in India. Policy efforts should focus on mainstreaming PPIUCD into maternal and reproductive health programs, supported by adequate provider training, community awareness, and client-centered counseling. Addressing sociocultural barriers through inclusive and gender-sensitive strategies is essential to expand contraceptive choice and reduce unmet need in the postpartum period.</a:t>
            </a:r>
          </a:p>
          <a:p>
            <a:pPr marL="0" indent="0">
              <a:buNone/>
            </a:pPr>
            <a:endParaRPr lang="en-US" sz="2000" dirty="0"/>
          </a:p>
          <a:p>
            <a:pPr marL="0" indent="0">
              <a:buNone/>
            </a:pPr>
            <a:r>
              <a:rPr lang="en-US" sz="2000" b="1" dirty="0"/>
              <a:t>Scope of future research and gaps identified</a:t>
            </a:r>
            <a:endParaRPr lang="en-US" sz="2000" dirty="0"/>
          </a:p>
          <a:p>
            <a:r>
              <a:rPr lang="en-US" sz="2000" dirty="0"/>
              <a:t>Despite emerging evidence, significant gaps remain. Many studies are facility-based and cross-sectional; community-level and long-term follow-up data are sparse. Most Indian studies have short follow-ups, leaving unanswered questions about continued use beyond 6 months.</a:t>
            </a:r>
            <a:r>
              <a:rPr lang="en-US" sz="2000" baseline="30000" dirty="0"/>
              <a:t>[2]</a:t>
            </a:r>
            <a:endParaRPr lang="en-US" sz="2000" dirty="0"/>
          </a:p>
          <a:p>
            <a:r>
              <a:rPr lang="en-US" sz="2000" dirty="0"/>
              <a:t>Further research on sustained use, managing side effects, and integrating PPIUCD into routine maternal-child health programs. Quality of counseling has not been systematically evaluated; future work could assess counseling quality and its link to uptake. Male perspectives on PPIUCD are under-studied, as are strategies to engage religious and community leaders. Comparative trials of different counseling models (e.g., digital tools, community health worker–led counseling) would be valuable. </a:t>
            </a:r>
          </a:p>
          <a:p>
            <a:r>
              <a:rPr lang="en-US" sz="2000" dirty="0"/>
              <a:t>There is also little data on the cost-effectiveness of PPIUCD relative to other spacing methods in the Indian context. Finally, state-level disparities in uptake merit targeted implementation research in low-acceptance areas.</a:t>
            </a:r>
          </a:p>
          <a:p>
            <a:endParaRPr lang="en-US" sz="2000" dirty="0"/>
          </a:p>
          <a:p>
            <a:pPr marL="0" indent="0">
              <a:buNone/>
            </a:pPr>
            <a:endParaRPr lang="en-US" sz="2000" dirty="0"/>
          </a:p>
        </p:txBody>
      </p:sp>
      <p:sp>
        <p:nvSpPr>
          <p:cNvPr id="4" name="Title 1">
            <a:extLst>
              <a:ext uri="{FF2B5EF4-FFF2-40B4-BE49-F238E27FC236}">
                <a16:creationId xmlns:a16="http://schemas.microsoft.com/office/drawing/2014/main" id="{10ADD599-8CAC-8812-DD5B-9618D7DE4FE5}"/>
              </a:ext>
            </a:extLst>
          </p:cNvPr>
          <p:cNvSpPr txBox="1">
            <a:spLocks noGrp="1"/>
          </p:cNvSpPr>
          <p:nvPr>
            <p:ph type="title"/>
          </p:nvPr>
        </p:nvSpPr>
        <p:spPr>
          <a:xfrm>
            <a:off x="79248" y="0"/>
            <a:ext cx="10515600" cy="69557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Discussion</a:t>
            </a:r>
          </a:p>
        </p:txBody>
      </p:sp>
    </p:spTree>
    <p:extLst>
      <p:ext uri="{BB962C8B-B14F-4D97-AF65-F5344CB8AC3E}">
        <p14:creationId xmlns:p14="http://schemas.microsoft.com/office/powerpoint/2010/main" val="27836889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94EF6C-BF98-EFA2-B55A-7EF1D11DF6B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6465A89-DDF9-722D-D5CC-DBE4307A8632}"/>
              </a:ext>
            </a:extLst>
          </p:cNvPr>
          <p:cNvSpPr>
            <a:spLocks noGrp="1"/>
          </p:cNvSpPr>
          <p:nvPr>
            <p:ph idx="1"/>
          </p:nvPr>
        </p:nvSpPr>
        <p:spPr>
          <a:xfrm>
            <a:off x="18288" y="819784"/>
            <a:ext cx="12112752" cy="5937632"/>
          </a:xfrm>
        </p:spPr>
        <p:txBody>
          <a:bodyPr>
            <a:normAutofit/>
          </a:bodyPr>
          <a:lstStyle/>
          <a:p>
            <a:r>
              <a:rPr lang="en-US" sz="2000" dirty="0"/>
              <a:t>This review highlights the complex interplay of factors influencing PPIUCD utilization in India. While acceptance is facilitated by timely antenatal counseling, perceived method benefits, and supportive provider and family engagement, uptake remains limited due to entrenched socio-cultural norms, inadequate counseling quality, and systemic service delivery constraints.</a:t>
            </a:r>
          </a:p>
          <a:p>
            <a:r>
              <a:rPr lang="en-US" sz="2000" dirty="0"/>
              <a:t>Critically, PPIUCD program performance demonstrates marked regional variation, reflecting disparities in health system capacity and sociocultural context. Family influence, particularly from male partners and in-laws, frequently supersedes women’s contraceptive preferences. High rates of early discontinuation, often due to unmanaged side effects, further weaken the program’s impact, producing a scenario in which method abandonment is not followed by transition to alternative contraception. This creates a significant contraceptive gap, placing many women at risk of unintended pregnancy in the extended postpartum period.</a:t>
            </a:r>
          </a:p>
          <a:p>
            <a:r>
              <a:rPr lang="en-US" sz="2000" dirty="0"/>
              <a:t>Addressing these challenges will require context-sensitive, gender-responsive strategies that strengthen counseling, provider competence, and post-insertion support while addressing the broader structural and normative constraints that shape contraceptive decision-making.</a:t>
            </a:r>
          </a:p>
          <a:p>
            <a:endParaRPr lang="en-US" sz="2000" dirty="0"/>
          </a:p>
        </p:txBody>
      </p:sp>
      <p:sp>
        <p:nvSpPr>
          <p:cNvPr id="4" name="Title 1">
            <a:extLst>
              <a:ext uri="{FF2B5EF4-FFF2-40B4-BE49-F238E27FC236}">
                <a16:creationId xmlns:a16="http://schemas.microsoft.com/office/drawing/2014/main" id="{E57A15AA-15E6-FE59-F16F-01FAAC42895F}"/>
              </a:ext>
            </a:extLst>
          </p:cNvPr>
          <p:cNvSpPr txBox="1">
            <a:spLocks noGrp="1"/>
          </p:cNvSpPr>
          <p:nvPr>
            <p:ph type="title"/>
          </p:nvPr>
        </p:nvSpPr>
        <p:spPr>
          <a:xfrm>
            <a:off x="79248" y="0"/>
            <a:ext cx="10515600" cy="69557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Conclusion </a:t>
            </a:r>
          </a:p>
        </p:txBody>
      </p:sp>
    </p:spTree>
    <p:extLst>
      <p:ext uri="{BB962C8B-B14F-4D97-AF65-F5344CB8AC3E}">
        <p14:creationId xmlns:p14="http://schemas.microsoft.com/office/powerpoint/2010/main" val="17373691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FEB81E-5B80-2345-1382-961A38896F2F}"/>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4AE95088-1176-ECCA-BBD4-5A2B034DD14F}"/>
              </a:ext>
            </a:extLst>
          </p:cNvPr>
          <p:cNvSpPr txBox="1">
            <a:spLocks noGrp="1"/>
          </p:cNvSpPr>
          <p:nvPr>
            <p:ph type="title"/>
          </p:nvPr>
        </p:nvSpPr>
        <p:spPr>
          <a:xfrm>
            <a:off x="6096" y="18288"/>
            <a:ext cx="10515600" cy="69557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References</a:t>
            </a:r>
          </a:p>
        </p:txBody>
      </p:sp>
      <p:sp>
        <p:nvSpPr>
          <p:cNvPr id="5" name="Content Placeholder 2">
            <a:extLst>
              <a:ext uri="{FF2B5EF4-FFF2-40B4-BE49-F238E27FC236}">
                <a16:creationId xmlns:a16="http://schemas.microsoft.com/office/drawing/2014/main" id="{4AC2117A-616C-DDFE-96BA-1A061D35C39F}"/>
              </a:ext>
            </a:extLst>
          </p:cNvPr>
          <p:cNvSpPr txBox="1">
            <a:spLocks/>
          </p:cNvSpPr>
          <p:nvPr/>
        </p:nvSpPr>
        <p:spPr>
          <a:xfrm>
            <a:off x="0" y="960122"/>
            <a:ext cx="12192000" cy="576986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i="1" dirty="0">
                <a:latin typeface="Arial" panose="020B0604020202020204" pitchFamily="34" charset="0"/>
                <a:cs typeface="Arial" panose="020B0604020202020204" pitchFamily="34" charset="0"/>
              </a:rPr>
              <a:t>1. </a:t>
            </a:r>
            <a:r>
              <a:rPr lang="en-US" sz="1800" i="1" dirty="0"/>
              <a:t>Mishra S. Evaluation of Safety, Efficacy, and Expulsion of Post-Placental and Intra-Cesarean Insertion of Intrauterine Contraceptive Devices (PPIUCD). J </a:t>
            </a:r>
            <a:r>
              <a:rPr lang="en-US" sz="1800" i="1" dirty="0" err="1"/>
              <a:t>Obstet</a:t>
            </a:r>
            <a:r>
              <a:rPr lang="en-US" sz="1800" i="1" dirty="0"/>
              <a:t> </a:t>
            </a:r>
            <a:r>
              <a:rPr lang="en-US" sz="1800" i="1" dirty="0" err="1"/>
              <a:t>Gynecol</a:t>
            </a:r>
            <a:r>
              <a:rPr lang="en-US" sz="1800" i="1" dirty="0"/>
              <a:t> India. 2014;64(5):337–43.</a:t>
            </a:r>
          </a:p>
          <a:p>
            <a:pPr marL="0" indent="0">
              <a:buNone/>
            </a:pPr>
            <a:r>
              <a:rPr lang="en-US" sz="1800" i="1" dirty="0"/>
              <a:t>2. Gupta S, et al. Correlates of Post-Partum Intra-Uterine Copper-T Devices (PPIUCD) Acceptance and Retention: An Observational Study from North India. Contraception and Reproductive Medicine. 2023;8(25).</a:t>
            </a:r>
          </a:p>
          <a:p>
            <a:pPr marL="0" indent="0">
              <a:buNone/>
            </a:pPr>
            <a:r>
              <a:rPr lang="en-US" sz="1800" i="1" dirty="0"/>
              <a:t>3. Kumar S, Sethi R, Balasubramaniam S, </a:t>
            </a:r>
            <a:r>
              <a:rPr lang="en-US" sz="1800" i="1" dirty="0" err="1"/>
              <a:t>Charurat</a:t>
            </a:r>
            <a:r>
              <a:rPr lang="en-US" sz="1800" i="1" dirty="0"/>
              <a:t> E, Lalchandani K, Semba R. Women’s experience with postpartum intrauterine contraceptive device use in India. Reprod Health. 2014;11:32.</a:t>
            </a:r>
          </a:p>
          <a:p>
            <a:pPr marL="0" indent="0">
              <a:buNone/>
            </a:pPr>
            <a:r>
              <a:rPr lang="en-US" sz="1800" i="1" dirty="0"/>
              <a:t>4. Vishwakarma S, Verma V, Singh M, Mittal N. Experience on Safety, Expulsion, and Complication of </a:t>
            </a:r>
            <a:r>
              <a:rPr lang="en-US" sz="1800" i="1" dirty="0" err="1"/>
              <a:t>Intracesarean</a:t>
            </a:r>
            <a:r>
              <a:rPr lang="en-US" sz="1800" i="1" dirty="0"/>
              <a:t> Post-Partum Intrauterine Copper Device. Cureus. 2020;12(9):e10647.</a:t>
            </a:r>
          </a:p>
          <a:p>
            <a:pPr marL="0" indent="0">
              <a:buNone/>
            </a:pPr>
            <a:r>
              <a:rPr lang="en-US" sz="1800" i="1" dirty="0"/>
              <a:t>5. Srivastava A, Sharma S, Lalchandani K, et al. One-year continuation of postpartum intrauterine contraceptive device: Findings from a prospective cohort study in India. PLOS ONE. 2024;19(6):e0304120.</a:t>
            </a:r>
          </a:p>
          <a:p>
            <a:pPr marL="0" indent="0">
              <a:buNone/>
            </a:pPr>
            <a:r>
              <a:rPr lang="en-US" sz="1800" i="1" dirty="0"/>
              <a:t>6. Singal S, Sikdar SK, Kaushik S, et al. Understanding factors associated with continuation of intrauterine device use in Gujarat and Rajasthan, India: A cross-sectional household study. Sex Reprod Health Matters. 2021;29(2):301–16.</a:t>
            </a:r>
          </a:p>
          <a:p>
            <a:pPr marL="0" indent="0">
              <a:buNone/>
            </a:pPr>
            <a:r>
              <a:rPr lang="en-US" sz="1800" i="1" dirty="0"/>
              <a:t>7. Kumar S, Srivastava A, Sharma S, et al. One-year continuation of postpartum intrauterine contraceptive device: findings from a retrospective cohort study in India. Contraception. 2019;99(3):212–6.</a:t>
            </a:r>
          </a:p>
          <a:p>
            <a:pPr marL="0" indent="0">
              <a:buNone/>
            </a:pPr>
            <a:r>
              <a:rPr lang="en-US" sz="1800" i="1" dirty="0"/>
              <a:t>8. Mishra S. Tale of the Tails: The Missing Postpartum IUCD Strings. J </a:t>
            </a:r>
            <a:r>
              <a:rPr lang="en-US" sz="1800" i="1" dirty="0" err="1"/>
              <a:t>Obstet</a:t>
            </a:r>
            <a:r>
              <a:rPr lang="en-US" sz="1800" i="1" dirty="0"/>
              <a:t> </a:t>
            </a:r>
            <a:r>
              <a:rPr lang="en-US" sz="1800" i="1" dirty="0" err="1"/>
              <a:t>Gynecol</a:t>
            </a:r>
            <a:r>
              <a:rPr lang="en-US" sz="1800" i="1" dirty="0"/>
              <a:t> India. 2017;67(3):202–7.</a:t>
            </a:r>
          </a:p>
          <a:p>
            <a:pPr marL="0" indent="0">
              <a:buNone/>
            </a:pPr>
            <a:r>
              <a:rPr lang="en-US" sz="1800" i="1" dirty="0"/>
              <a:t>9. Shukla M, Pradhan T, Tiwari VK, Choudhary A, Sinha R. Comparison of outcomes at 6 weeks following postpartum intrauterine contraceptive device insertions using Kelly’s forceps versus manual technique among women delivering vaginally at a tertiary hospital in India. Int J Reprod Contracept </a:t>
            </a:r>
            <a:r>
              <a:rPr lang="en-US" sz="1800" i="1" dirty="0" err="1"/>
              <a:t>Obstet</a:t>
            </a:r>
            <a:r>
              <a:rPr lang="en-US" sz="1800" i="1" dirty="0"/>
              <a:t> Gynecol. 2022;11(6):1614–20.</a:t>
            </a:r>
          </a:p>
        </p:txBody>
      </p:sp>
    </p:spTree>
    <p:extLst>
      <p:ext uri="{BB962C8B-B14F-4D97-AF65-F5344CB8AC3E}">
        <p14:creationId xmlns:p14="http://schemas.microsoft.com/office/powerpoint/2010/main" val="36930881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480A94-7BB4-BA21-BB84-F0D6222FB3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64CBFA-4C0F-73DA-BB45-3F133E51F042}"/>
              </a:ext>
            </a:extLst>
          </p:cNvPr>
          <p:cNvSpPr>
            <a:spLocks noGrp="1"/>
          </p:cNvSpPr>
          <p:nvPr>
            <p:ph type="title"/>
          </p:nvPr>
        </p:nvSpPr>
        <p:spPr>
          <a:xfrm>
            <a:off x="18288" y="-22259"/>
            <a:ext cx="10515600" cy="826931"/>
          </a:xfrm>
        </p:spPr>
        <p:txBody>
          <a:bodyPr/>
          <a:lstStyle/>
          <a:p>
            <a:r>
              <a:rPr lang="en-US" b="1" dirty="0"/>
              <a:t>References </a:t>
            </a:r>
          </a:p>
        </p:txBody>
      </p:sp>
      <p:sp>
        <p:nvSpPr>
          <p:cNvPr id="3" name="Content Placeholder 2">
            <a:extLst>
              <a:ext uri="{FF2B5EF4-FFF2-40B4-BE49-F238E27FC236}">
                <a16:creationId xmlns:a16="http://schemas.microsoft.com/office/drawing/2014/main" id="{9DCB84A9-7EC9-75A2-1EFB-9189840EF72B}"/>
              </a:ext>
            </a:extLst>
          </p:cNvPr>
          <p:cNvSpPr>
            <a:spLocks noGrp="1"/>
          </p:cNvSpPr>
          <p:nvPr>
            <p:ph idx="1"/>
          </p:nvPr>
        </p:nvSpPr>
        <p:spPr>
          <a:xfrm>
            <a:off x="0" y="919573"/>
            <a:ext cx="12192000" cy="5412645"/>
          </a:xfrm>
        </p:spPr>
        <p:txBody>
          <a:bodyPr>
            <a:noAutofit/>
          </a:bodyPr>
          <a:lstStyle/>
          <a:p>
            <a:pPr marL="0" indent="0">
              <a:buNone/>
            </a:pPr>
            <a:r>
              <a:rPr lang="en-US" sz="1800" i="1" dirty="0">
                <a:latin typeface="Arial" panose="020B0604020202020204" pitchFamily="34" charset="0"/>
                <a:cs typeface="Arial" panose="020B0604020202020204" pitchFamily="34" charset="0"/>
              </a:rPr>
              <a:t>10. </a:t>
            </a:r>
            <a:r>
              <a:rPr lang="en-US" sz="1800" i="1" dirty="0"/>
              <a:t>Makins A, </a:t>
            </a:r>
            <a:r>
              <a:rPr lang="en-US" sz="1800" i="1" dirty="0" err="1"/>
              <a:t>Taghinejadi</a:t>
            </a:r>
            <a:r>
              <a:rPr lang="en-US" sz="1800" i="1" dirty="0"/>
              <a:t> N, Hulton L, </a:t>
            </a:r>
            <a:r>
              <a:rPr lang="en-US" sz="1800" i="1" dirty="0" err="1"/>
              <a:t>Machiyama</a:t>
            </a:r>
            <a:r>
              <a:rPr lang="en-US" sz="1800" i="1" dirty="0"/>
              <a:t> K. Factors influencing the likelihood of acceptance of postpartum intrauterine contraceptive device: A facility-based cross-sectional study in Ethiopia. Int J </a:t>
            </a:r>
            <a:r>
              <a:rPr lang="en-US" sz="1800" i="1" dirty="0" err="1"/>
              <a:t>Gynecol</a:t>
            </a:r>
            <a:r>
              <a:rPr lang="en-US" sz="1800" i="1" dirty="0"/>
              <a:t> Obstet. 2018;143(Suppl 1):13–9.</a:t>
            </a:r>
          </a:p>
          <a:p>
            <a:pPr marL="0" indent="0">
              <a:buNone/>
            </a:pPr>
            <a:r>
              <a:rPr lang="en-US" sz="1800" i="1" dirty="0"/>
              <a:t>11. Bhadra B, Das S, Mitra A, et al. The impact of using nurses to perform postpartum intrauterine device insertions. Int J </a:t>
            </a:r>
            <a:r>
              <a:rPr lang="en-US" sz="1800" i="1" dirty="0" err="1"/>
              <a:t>Gynecol</a:t>
            </a:r>
            <a:r>
              <a:rPr lang="en-US" sz="1800" i="1" dirty="0"/>
              <a:t> Obstet. 2018;143(S4):13–20.</a:t>
            </a:r>
          </a:p>
          <a:p>
            <a:pPr marL="0" indent="0">
              <a:buNone/>
            </a:pPr>
            <a:r>
              <a:rPr lang="en-US" sz="1800" i="1" dirty="0"/>
              <a:t>12. Mehta S, Grover V, Bansal N, Tandon R. Acceptance rate, probability of follow-up, and expulsion of post-partum intrauterine contraceptive device: A prospective study in a tertiary care </a:t>
            </a:r>
            <a:r>
              <a:rPr lang="en-US" sz="1800" i="1" dirty="0" err="1"/>
              <a:t>centre</a:t>
            </a:r>
            <a:r>
              <a:rPr lang="en-US" sz="1800" i="1" dirty="0"/>
              <a:t>. Int J Reprod Contracept </a:t>
            </a:r>
            <a:r>
              <a:rPr lang="en-US" sz="1800" i="1" dirty="0" err="1"/>
              <a:t>Obstet</a:t>
            </a:r>
            <a:r>
              <a:rPr lang="en-US" sz="1800" i="1" dirty="0"/>
              <a:t> Gynecol. 2017;6(10):4592–7.</a:t>
            </a:r>
          </a:p>
          <a:p>
            <a:pPr marL="0" indent="0">
              <a:buNone/>
            </a:pPr>
            <a:r>
              <a:rPr lang="en-US" sz="1800" i="1" dirty="0"/>
              <a:t>13. Sethi R, Gupta S, Dubey P, Shukla M, Minz S, Arora A. Critical factors influencing the postpartum intrauterine contraceptive device (PPIUCD) uptake in India: a hospital-based mixed-method study. BMC Pregnancy Childbirth. 2017;17(1):320.</a:t>
            </a:r>
          </a:p>
          <a:p>
            <a:pPr marL="0" indent="0">
              <a:buNone/>
            </a:pPr>
            <a:r>
              <a:rPr lang="en-US" sz="1800" i="1" dirty="0"/>
              <a:t>14. Sinha T. Barriers and Challenges in the Acceptance and Continuation of Postpartum Intrauterine Contraceptive Device. In: Contemporary Challenges in Postnatal Care. </a:t>
            </a:r>
            <a:r>
              <a:rPr lang="en-US" sz="1800" i="1" dirty="0" err="1"/>
              <a:t>IntechOpen</a:t>
            </a:r>
            <a:r>
              <a:rPr lang="en-US" sz="1800" i="1" dirty="0"/>
              <a:t>; 2023. p. 179–95.</a:t>
            </a:r>
          </a:p>
          <a:p>
            <a:pPr marL="0" indent="0">
              <a:buNone/>
            </a:pPr>
            <a:r>
              <a:rPr lang="en-US" sz="1800" i="1" dirty="0"/>
              <a:t>15. United Nations Population Fund (UNFPA). Pilot study on postpartum intrauterine contraceptive device (PPIUCD) services in India. New Delhi: UNFPA India; 2012.</a:t>
            </a:r>
          </a:p>
          <a:p>
            <a:pPr marL="0" indent="0">
              <a:buNone/>
            </a:pPr>
            <a:r>
              <a:rPr lang="en-US" sz="1800" i="1" dirty="0"/>
              <a:t>16. Shukla M, Qureshi S, Chandrawati. A prospective multi-centric study of acceptance, insertion and follow-up of postpartum intrauterine contraceptive device (PPIUCD) in India. J </a:t>
            </a:r>
            <a:r>
              <a:rPr lang="en-US" sz="1800" i="1" dirty="0" err="1"/>
              <a:t>Obstet</a:t>
            </a:r>
            <a:r>
              <a:rPr lang="en-US" sz="1800" i="1" dirty="0"/>
              <a:t> </a:t>
            </a:r>
            <a:r>
              <a:rPr lang="en-US" sz="1800" i="1" dirty="0" err="1"/>
              <a:t>Gynecol</a:t>
            </a:r>
            <a:r>
              <a:rPr lang="en-US" sz="1800" i="1" dirty="0"/>
              <a:t> India. 2014;64(6):426–9.</a:t>
            </a:r>
          </a:p>
          <a:p>
            <a:pPr marL="0" indent="0">
              <a:buNone/>
            </a:pPr>
            <a:r>
              <a:rPr lang="en-US" sz="1800" i="1" dirty="0"/>
              <a:t>17. Chawla R, Ahuja R, Sharma P. Awareness of postpartum intra uterine contraceptive device and reasons for its low acceptance in an urban Indian population. Int J Res Med Sci. 2020;8(2):701–5.</a:t>
            </a:r>
          </a:p>
          <a:p>
            <a:pPr marL="0" indent="0">
              <a:buNone/>
            </a:pPr>
            <a:endParaRPr lang="en-US" sz="1800" i="1" dirty="0"/>
          </a:p>
        </p:txBody>
      </p:sp>
    </p:spTree>
    <p:extLst>
      <p:ext uri="{BB962C8B-B14F-4D97-AF65-F5344CB8AC3E}">
        <p14:creationId xmlns:p14="http://schemas.microsoft.com/office/powerpoint/2010/main" val="22747168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C14FA0-7442-929A-DEC3-1240C27DED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0A0B18-9710-9C09-BCA7-9B8D498E143C}"/>
              </a:ext>
            </a:extLst>
          </p:cNvPr>
          <p:cNvSpPr>
            <a:spLocks noGrp="1"/>
          </p:cNvSpPr>
          <p:nvPr>
            <p:ph type="title"/>
          </p:nvPr>
        </p:nvSpPr>
        <p:spPr>
          <a:xfrm>
            <a:off x="15240" y="-82295"/>
            <a:ext cx="10515600" cy="941832"/>
          </a:xfrm>
        </p:spPr>
        <p:txBody>
          <a:bodyPr/>
          <a:lstStyle/>
          <a:p>
            <a:r>
              <a:rPr lang="en-US" b="1" dirty="0"/>
              <a:t>References </a:t>
            </a:r>
          </a:p>
        </p:txBody>
      </p:sp>
      <p:sp>
        <p:nvSpPr>
          <p:cNvPr id="3" name="Content Placeholder 2">
            <a:extLst>
              <a:ext uri="{FF2B5EF4-FFF2-40B4-BE49-F238E27FC236}">
                <a16:creationId xmlns:a16="http://schemas.microsoft.com/office/drawing/2014/main" id="{F70304D5-6FC0-E054-77F8-75D9BBB33835}"/>
              </a:ext>
            </a:extLst>
          </p:cNvPr>
          <p:cNvSpPr>
            <a:spLocks noGrp="1"/>
          </p:cNvSpPr>
          <p:nvPr>
            <p:ph idx="1"/>
          </p:nvPr>
        </p:nvSpPr>
        <p:spPr>
          <a:xfrm>
            <a:off x="0" y="713236"/>
            <a:ext cx="12192000" cy="5879589"/>
          </a:xfrm>
        </p:spPr>
        <p:txBody>
          <a:bodyPr>
            <a:noAutofit/>
          </a:bodyPr>
          <a:lstStyle/>
          <a:p>
            <a:pPr marL="0" indent="0">
              <a:buNone/>
            </a:pPr>
            <a:r>
              <a:rPr lang="en-US" sz="1800" i="1" dirty="0">
                <a:latin typeface="Arial" panose="020B0604020202020204" pitchFamily="34" charset="0"/>
                <a:cs typeface="Arial" panose="020B0604020202020204" pitchFamily="34" charset="0"/>
              </a:rPr>
              <a:t>18. </a:t>
            </a:r>
            <a:r>
              <a:rPr lang="en-US" sz="1800" i="1" dirty="0"/>
              <a:t>Rajput N, </a:t>
            </a:r>
            <a:r>
              <a:rPr lang="en-US" sz="1800" i="1" dirty="0" err="1"/>
              <a:t>Bangal</a:t>
            </a:r>
            <a:r>
              <a:rPr lang="en-US" sz="1800" i="1" dirty="0"/>
              <a:t> VB. Factors associated with acceptance and refusal for PPIUCD at tertiary care teaching hospital in Maharashtra. Int J Adv Res. 2024;12(6):163–7.</a:t>
            </a:r>
          </a:p>
          <a:p>
            <a:pPr marL="0" indent="0">
              <a:buNone/>
            </a:pPr>
            <a:r>
              <a:rPr lang="en-US" sz="1800" i="1" dirty="0"/>
              <a:t>19. Jairaj S, </a:t>
            </a:r>
            <a:r>
              <a:rPr lang="en-US" sz="1800" i="1" dirty="0" err="1"/>
              <a:t>Dayyala</a:t>
            </a:r>
            <a:r>
              <a:rPr lang="en-US" sz="1800" i="1" dirty="0"/>
              <a:t> S. Cross sectional study on acceptability and safety of IUCD among postpartum mothers at tertiary care hospital, Telangana. J Clin </a:t>
            </a:r>
            <a:r>
              <a:rPr lang="en-US" sz="1800" i="1" dirty="0" err="1"/>
              <a:t>Diagn</a:t>
            </a:r>
            <a:r>
              <a:rPr lang="en-US" sz="1800" i="1" dirty="0"/>
              <a:t> Res. 2016;10(1):LC01–4.</a:t>
            </a:r>
          </a:p>
          <a:p>
            <a:pPr marL="0" indent="0">
              <a:buNone/>
            </a:pPr>
            <a:r>
              <a:rPr lang="en-US" sz="1800" i="1" dirty="0"/>
              <a:t>20. Nigam A, Ahmad A, Sharma A, Saith P, Batra S. Postpartum intrauterine device refusal in Delhi: reasons analyzed. J </a:t>
            </a:r>
            <a:r>
              <a:rPr lang="en-US" sz="1800" i="1" dirty="0" err="1"/>
              <a:t>Obstet</a:t>
            </a:r>
            <a:r>
              <a:rPr lang="en-US" sz="1800" i="1" dirty="0"/>
              <a:t> </a:t>
            </a:r>
            <a:r>
              <a:rPr lang="en-US" sz="1800" i="1" dirty="0" err="1"/>
              <a:t>Gynaecol</a:t>
            </a:r>
            <a:r>
              <a:rPr lang="en-US" sz="1800" i="1" dirty="0"/>
              <a:t> India. 2018;68(2):111–7.</a:t>
            </a:r>
          </a:p>
          <a:p>
            <a:pPr marL="0" indent="0">
              <a:buNone/>
            </a:pPr>
            <a:r>
              <a:rPr lang="en-US" sz="1800" i="1" dirty="0"/>
              <a:t>21. Sharma A, Gupta V. A study of awareness and factors affecting acceptance of PPIUCD in South-East Rajasthan. Int J Community Med Public Health. 2017;4(8):2706–10.</a:t>
            </a:r>
          </a:p>
          <a:p>
            <a:pPr marL="0" indent="0">
              <a:buNone/>
            </a:pPr>
            <a:r>
              <a:rPr lang="en-US" sz="1800" i="1" dirty="0"/>
              <a:t>23. Mohanty S, Tripathy R, Sethi S. Barriers and Acceptance of Intrauterine Contraceptive Devices (IUCD) Among Married Women of Reproductive Age in Odisha, India. Cureus. 2023;15(7):e41535.</a:t>
            </a:r>
          </a:p>
          <a:p>
            <a:pPr marL="0" indent="0">
              <a:buNone/>
            </a:pPr>
            <a:r>
              <a:rPr lang="en-US" sz="1800" i="1" dirty="0"/>
              <a:t>24. Kant S, Archana S, Singh AK, Ahamed F, Haldar P. Acceptance rate, probability of follow-up, and expulsion of postpartum intrauterine contraceptive device offered at two primary health centers, North India. J Family Med Prim Care. 2016;5(4):770-6.</a:t>
            </a:r>
          </a:p>
          <a:p>
            <a:pPr marL="0" indent="0">
              <a:buNone/>
            </a:pPr>
            <a:r>
              <a:rPr lang="en-US" sz="1800" i="1" dirty="0">
                <a:cs typeface="Arial" panose="020B0604020202020204" pitchFamily="34" charset="0"/>
              </a:rPr>
              <a:t>25. Tricco AC, Lillie E, Zarin W, O’Brien KK, Colquhoun H, Levac D, et al.PRISMA extension for scoping reviews (PRISMA-ScR): Checklist and explanation. Ann Intern Med. 2018;169(7):467-73.</a:t>
            </a:r>
          </a:p>
          <a:p>
            <a:pPr marL="0" indent="0">
              <a:buNone/>
            </a:pPr>
            <a:r>
              <a:rPr lang="en-US" sz="1800" i="1" dirty="0">
                <a:cs typeface="Arial" panose="020B0604020202020204" pitchFamily="34" charset="0"/>
              </a:rPr>
              <a:t>26. Arksey H, O'Malley L. Scoping studies: Towards a methodological framework. Int J Soc Res Methodol. 2005;8(1):19-32.</a:t>
            </a:r>
          </a:p>
          <a:p>
            <a:pPr marL="0" indent="0">
              <a:buNone/>
            </a:pPr>
            <a:r>
              <a:rPr lang="en-US" sz="1800" i="1" dirty="0">
                <a:cs typeface="Arial" panose="020B0604020202020204" pitchFamily="34" charset="0"/>
              </a:rPr>
              <a:t>27. World Medical Association. WMA Declaration of Helsinki–Ethical Principles for Medical Research Involving Human Subjects. JAMA. 2013;310(20):2191-4.</a:t>
            </a:r>
          </a:p>
          <a:p>
            <a:pPr marL="0" indent="0">
              <a:buNone/>
            </a:pPr>
            <a:r>
              <a:rPr lang="en-US" sz="1800" i="1" dirty="0">
                <a:cs typeface="Arial" panose="020B0604020202020204" pitchFamily="34" charset="0"/>
              </a:rPr>
              <a:t>28. </a:t>
            </a:r>
            <a:r>
              <a:rPr lang="en-US" sz="1800" i="1" dirty="0"/>
              <a:t>Ministry of Health &amp; Family Welfare, Government of India. Postpartum IUCD Reference Manual. New Delhi: Family Planning Division, Ministry of Health &amp; Family Welfare; 2010.</a:t>
            </a:r>
          </a:p>
          <a:p>
            <a:pPr marL="0" indent="0">
              <a:buNone/>
            </a:pPr>
            <a:endParaRPr lang="en-US" sz="1800" i="1" dirty="0">
              <a:cs typeface="Arial" panose="020B0604020202020204" pitchFamily="34" charset="0"/>
            </a:endParaRPr>
          </a:p>
          <a:p>
            <a:pPr marL="0" indent="0">
              <a:buNone/>
            </a:pPr>
            <a:endParaRPr lang="en-US" sz="1800" i="1" dirty="0"/>
          </a:p>
        </p:txBody>
      </p:sp>
    </p:spTree>
    <p:extLst>
      <p:ext uri="{BB962C8B-B14F-4D97-AF65-F5344CB8AC3E}">
        <p14:creationId xmlns:p14="http://schemas.microsoft.com/office/powerpoint/2010/main" val="19511599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643A3-A486-7170-366B-62787D54209B}"/>
              </a:ext>
            </a:extLst>
          </p:cNvPr>
          <p:cNvSpPr>
            <a:spLocks noGrp="1"/>
          </p:cNvSpPr>
          <p:nvPr>
            <p:ph type="title"/>
          </p:nvPr>
        </p:nvSpPr>
        <p:spPr>
          <a:xfrm>
            <a:off x="0" y="0"/>
            <a:ext cx="10515600" cy="960153"/>
          </a:xfrm>
        </p:spPr>
        <p:txBody>
          <a:bodyPr/>
          <a:lstStyle/>
          <a:p>
            <a:r>
              <a:rPr lang="en-US" b="1" dirty="0"/>
              <a:t>Introduction</a:t>
            </a:r>
          </a:p>
        </p:txBody>
      </p:sp>
      <p:sp>
        <p:nvSpPr>
          <p:cNvPr id="3" name="Content Placeholder 2">
            <a:extLst>
              <a:ext uri="{FF2B5EF4-FFF2-40B4-BE49-F238E27FC236}">
                <a16:creationId xmlns:a16="http://schemas.microsoft.com/office/drawing/2014/main" id="{A51A688B-509F-9959-C435-3AC3D20C5F38}"/>
              </a:ext>
            </a:extLst>
          </p:cNvPr>
          <p:cNvSpPr>
            <a:spLocks noGrp="1"/>
          </p:cNvSpPr>
          <p:nvPr>
            <p:ph idx="1"/>
          </p:nvPr>
        </p:nvSpPr>
        <p:spPr>
          <a:xfrm>
            <a:off x="445008" y="1197864"/>
            <a:ext cx="11524488" cy="5577840"/>
          </a:xfrm>
        </p:spPr>
        <p:txBody>
          <a:bodyPr>
            <a:noAutofit/>
          </a:bodyPr>
          <a:lstStyle/>
          <a:p>
            <a:r>
              <a:rPr lang="en-US" sz="1900" dirty="0"/>
              <a:t>The postpartum period presents a crucial window for family planning interventions, with the postpartum intrauterine contraceptive device (PPIUCD) emerging as an </a:t>
            </a:r>
            <a:r>
              <a:rPr lang="en-US" sz="1900" b="1" dirty="0"/>
              <a:t>effective long-term, reversible contraceptive </a:t>
            </a:r>
            <a:r>
              <a:rPr lang="en-US" sz="1900" dirty="0"/>
              <a:t>option.</a:t>
            </a:r>
            <a:br>
              <a:rPr lang="en-US" sz="1900" dirty="0"/>
            </a:br>
            <a:r>
              <a:rPr lang="en-US" sz="1900" dirty="0"/>
              <a:t>Short interpregnancy intervals (&lt;24 months) significantly raise maternal–newborn morbidity and mortality. </a:t>
            </a:r>
            <a:br>
              <a:rPr lang="en-US" sz="1900" dirty="0"/>
            </a:br>
            <a:r>
              <a:rPr lang="en-US" sz="1900" dirty="0"/>
              <a:t>Postpartum contraception is crucial to prevent rapid repeat pregnancies, given that </a:t>
            </a:r>
            <a:r>
              <a:rPr lang="en-US" sz="1900" b="1" dirty="0"/>
              <a:t>around 80% of women resume fertility within months of delivery</a:t>
            </a:r>
            <a:r>
              <a:rPr lang="en-US" sz="1900" dirty="0"/>
              <a:t>. Immediate postpartum insertion offers an ideal opportunity for long-acting reversible contraception before hospital discharge.</a:t>
            </a:r>
            <a:r>
              <a:rPr lang="en-US" sz="1900" dirty="0">
                <a:hlinkClick r:id="rId2"/>
              </a:rPr>
              <a:t> </a:t>
            </a:r>
            <a:r>
              <a:rPr lang="en-US" sz="1900" baseline="30000" dirty="0">
                <a:hlinkClick r:id="rId2"/>
              </a:rPr>
              <a:t>[2]</a:t>
            </a:r>
            <a:br>
              <a:rPr lang="en-US" sz="1900" baseline="30000" dirty="0"/>
            </a:br>
            <a:endParaRPr lang="en-US" sz="1900" baseline="30000" dirty="0"/>
          </a:p>
          <a:p>
            <a:r>
              <a:rPr lang="en-US" sz="1900" dirty="0"/>
              <a:t>Copper-T IUCD is a highly effective, reversible method offered free at government facilities, but </a:t>
            </a:r>
            <a:r>
              <a:rPr lang="en-US" sz="1900" b="1" dirty="0"/>
              <a:t>uptake in India has been very low </a:t>
            </a:r>
            <a:r>
              <a:rPr lang="en-US" sz="1900" dirty="0"/>
              <a:t>(NFHS-4: only 1.5% of women use IUDs). </a:t>
            </a:r>
            <a:r>
              <a:rPr lang="en-US" sz="1900" baseline="30000" dirty="0">
                <a:hlinkClick r:id="rId2"/>
              </a:rPr>
              <a:t>[2]</a:t>
            </a:r>
            <a:br>
              <a:rPr lang="en-US" sz="1900" dirty="0"/>
            </a:br>
            <a:r>
              <a:rPr lang="en-US" sz="1900" dirty="0"/>
              <a:t>India launched a national PPIUCD program in 2000 (piloted in select states) and scaled it up by 2010​.</a:t>
            </a:r>
            <a:br>
              <a:rPr lang="en-US" sz="1900" dirty="0"/>
            </a:br>
            <a:r>
              <a:rPr lang="en-US" sz="1900" dirty="0"/>
              <a:t>By 2023, PPIUCD coverage across states ranged widely (1.2 - 40.2%), with a </a:t>
            </a:r>
            <a:r>
              <a:rPr lang="en-US" sz="1900" b="1" dirty="0"/>
              <a:t>national average acceptance of around 16%​</a:t>
            </a:r>
            <a:r>
              <a:rPr lang="en-US" sz="1900" dirty="0"/>
              <a:t>.</a:t>
            </a:r>
            <a:r>
              <a:rPr lang="en-US" sz="1900" baseline="30000" dirty="0">
                <a:hlinkClick r:id="rId3"/>
              </a:rPr>
              <a:t> </a:t>
            </a:r>
            <a:r>
              <a:rPr lang="en-US" sz="1900" baseline="30000" dirty="0">
                <a:hlinkClick r:id="rId4"/>
              </a:rPr>
              <a:t>[2]</a:t>
            </a:r>
            <a:br>
              <a:rPr lang="en-US" sz="1900" dirty="0"/>
            </a:br>
            <a:r>
              <a:rPr lang="en-US" sz="1900" dirty="0"/>
              <a:t>Despite its proven efficacy, safety, and inclusion in national health programs,</a:t>
            </a:r>
            <a:r>
              <a:rPr lang="en-US" sz="1900" b="1" dirty="0"/>
              <a:t> PPIUCD utilization remains suboptimal</a:t>
            </a:r>
            <a:r>
              <a:rPr lang="en-US" sz="1900" dirty="0"/>
              <a:t> due to various socio-cultural, medical, and systemic factors. While some women opt for PPIUCD due to its convenience and effectiveness, others decline due to misconceptions, lack of awareness, or personal and societal influences.</a:t>
            </a:r>
          </a:p>
          <a:p>
            <a:r>
              <a:rPr lang="en-US" sz="1900" dirty="0"/>
              <a:t>This scoping review aims to map the available literature systematically on PPIUCD utilization, the factors driving acceptance, and the reasons behind refusal, along with highlighting the interventions leading to increased uptake.</a:t>
            </a:r>
          </a:p>
        </p:txBody>
      </p:sp>
      <p:pic>
        <p:nvPicPr>
          <p:cNvPr id="4" name="Picture 3">
            <a:extLst>
              <a:ext uri="{FF2B5EF4-FFF2-40B4-BE49-F238E27FC236}">
                <a16:creationId xmlns:a16="http://schemas.microsoft.com/office/drawing/2014/main" id="{5B2A6269-3C10-80AE-EAD4-D6BDCC268640}"/>
              </a:ext>
            </a:extLst>
          </p:cNvPr>
          <p:cNvPicPr>
            <a:picLocks noChangeAspect="1"/>
          </p:cNvPicPr>
          <p:nvPr/>
        </p:nvPicPr>
        <p:blipFill>
          <a:blip r:embed="rId5"/>
          <a:stretch>
            <a:fillRect/>
          </a:stretch>
        </p:blipFill>
        <p:spPr>
          <a:xfrm>
            <a:off x="-9144" y="6227009"/>
            <a:ext cx="743776" cy="640135"/>
          </a:xfrm>
          <a:prstGeom prst="rect">
            <a:avLst/>
          </a:prstGeom>
        </p:spPr>
      </p:pic>
    </p:spTree>
    <p:extLst>
      <p:ext uri="{BB962C8B-B14F-4D97-AF65-F5344CB8AC3E}">
        <p14:creationId xmlns:p14="http://schemas.microsoft.com/office/powerpoint/2010/main" val="27895989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A50E93E-B004-21DD-062D-72FAE856C0C6}"/>
              </a:ext>
            </a:extLst>
          </p:cNvPr>
          <p:cNvSpPr>
            <a:spLocks noGrp="1"/>
          </p:cNvSpPr>
          <p:nvPr>
            <p:ph idx="1"/>
          </p:nvPr>
        </p:nvSpPr>
        <p:spPr>
          <a:xfrm>
            <a:off x="79248" y="859536"/>
            <a:ext cx="11871960" cy="5824727"/>
          </a:xfrm>
        </p:spPr>
        <p:txBody>
          <a:bodyPr>
            <a:normAutofit/>
          </a:bodyPr>
          <a:lstStyle/>
          <a:p>
            <a:pPr marL="0" indent="0">
              <a:buNone/>
            </a:pPr>
            <a:r>
              <a:rPr lang="en-US" sz="1800" i="1" dirty="0"/>
              <a:t>29. Agrawal S, Puri M, Singh A, </a:t>
            </a:r>
            <a:r>
              <a:rPr lang="en-US" sz="1800" i="1" dirty="0" err="1"/>
              <a:t>Sehrawat</a:t>
            </a:r>
            <a:r>
              <a:rPr lang="en-US" sz="1800" i="1" dirty="0"/>
              <a:t> S, Sood S, Choudhary K, et al. Increasing postpartum IUCD coverage through a QI initiative: a step towards reducing the unmet need of postpartum contraception. BMJ Open Qual. 2021 Jul;10(Suppl 1):e001346. doi:10.1136/bmjoq-2021-001346 </a:t>
            </a:r>
          </a:p>
          <a:p>
            <a:pPr marL="0" indent="0">
              <a:buNone/>
            </a:pPr>
            <a:r>
              <a:rPr lang="en-US" sz="1800" i="1" dirty="0"/>
              <a:t>30. Yadav V, Balasubramaniam S, Das S, Srivastava A, Srivastava A, Kumar S, et al. Comparison of outcomes at 6 weeks following postpartum intrauterine contraceptive device insertions by doctors and nurses in India: a case-control study. Contraception. 2016 Apr;93(4):347–55. doi:10.1016/j.contraception.2015.12.012. PMID: 26738620; PMCID: PMC4796038.</a:t>
            </a:r>
          </a:p>
          <a:p>
            <a:pPr marL="0" indent="0">
              <a:buNone/>
            </a:pPr>
            <a:r>
              <a:rPr lang="en-US" sz="1800" i="1" dirty="0"/>
              <a:t>31. Bharti A, Agarwal G, Bansal I, Kansal R, Yeolekar J. To study the impact of counseling through pre-made video on knowledge, attitude and practice of post partum intrauterine contraceptive devices. Int J </a:t>
            </a:r>
            <a:r>
              <a:rPr lang="en-US" sz="1800" i="1" dirty="0" err="1"/>
              <a:t>Acad</a:t>
            </a:r>
            <a:r>
              <a:rPr lang="en-US" sz="1800" i="1" dirty="0"/>
              <a:t> Med Pharm. 2024;6(1):1123–7. doi:10.47009/jamp.2024.6.1.223.</a:t>
            </a:r>
          </a:p>
        </p:txBody>
      </p:sp>
      <p:sp>
        <p:nvSpPr>
          <p:cNvPr id="4" name="Title 1">
            <a:extLst>
              <a:ext uri="{FF2B5EF4-FFF2-40B4-BE49-F238E27FC236}">
                <a16:creationId xmlns:a16="http://schemas.microsoft.com/office/drawing/2014/main" id="{6CB07B34-99CB-E79C-CEA2-5CE14A2248A2}"/>
              </a:ext>
            </a:extLst>
          </p:cNvPr>
          <p:cNvSpPr>
            <a:spLocks noGrp="1"/>
          </p:cNvSpPr>
          <p:nvPr>
            <p:ph type="title"/>
          </p:nvPr>
        </p:nvSpPr>
        <p:spPr>
          <a:xfrm>
            <a:off x="15240" y="-82295"/>
            <a:ext cx="10515600" cy="941832"/>
          </a:xfrm>
        </p:spPr>
        <p:txBody>
          <a:bodyPr/>
          <a:lstStyle/>
          <a:p>
            <a:r>
              <a:rPr lang="en-US" b="1" dirty="0"/>
              <a:t>References </a:t>
            </a:r>
          </a:p>
        </p:txBody>
      </p:sp>
    </p:spTree>
    <p:extLst>
      <p:ext uri="{BB962C8B-B14F-4D97-AF65-F5344CB8AC3E}">
        <p14:creationId xmlns:p14="http://schemas.microsoft.com/office/powerpoint/2010/main" val="24287136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2D033C-45C7-8BFE-806D-681146C58731}"/>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757C62D6-E76B-2912-6274-090C262F5699}"/>
              </a:ext>
            </a:extLst>
          </p:cNvPr>
          <p:cNvSpPr txBox="1">
            <a:spLocks noGrp="1"/>
          </p:cNvSpPr>
          <p:nvPr>
            <p:ph type="title"/>
          </p:nvPr>
        </p:nvSpPr>
        <p:spPr>
          <a:xfrm>
            <a:off x="79248" y="0"/>
            <a:ext cx="10515600" cy="69557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t>Involvement in Community outreach programs</a:t>
            </a:r>
          </a:p>
        </p:txBody>
      </p:sp>
      <p:sp>
        <p:nvSpPr>
          <p:cNvPr id="2" name="Content Placeholder 1">
            <a:extLst>
              <a:ext uri="{FF2B5EF4-FFF2-40B4-BE49-F238E27FC236}">
                <a16:creationId xmlns:a16="http://schemas.microsoft.com/office/drawing/2014/main" id="{3ABBBBD1-F049-7B3E-2140-656E6FAACF2E}"/>
              </a:ext>
            </a:extLst>
          </p:cNvPr>
          <p:cNvSpPr>
            <a:spLocks noGrp="1" noChangeArrowheads="1"/>
          </p:cNvSpPr>
          <p:nvPr>
            <p:ph idx="1"/>
          </p:nvPr>
        </p:nvSpPr>
        <p:spPr bwMode="auto">
          <a:xfrm>
            <a:off x="178593" y="1405556"/>
            <a:ext cx="11834813" cy="2800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indent="-342900">
              <a:lnSpc>
                <a:spcPct val="100000"/>
              </a:lnSpc>
              <a:buFont typeface="+mj-lt"/>
              <a:buAutoNum type="arabicPeriod"/>
            </a:pPr>
            <a:r>
              <a:rPr lang="en-US" sz="1800" dirty="0"/>
              <a:t>Area mapping and identification of key zones and stakeholders.</a:t>
            </a:r>
          </a:p>
          <a:p>
            <a:pPr marL="342900" indent="-342900">
              <a:lnSpc>
                <a:spcPct val="100000"/>
              </a:lnSpc>
              <a:buFont typeface="+mj-lt"/>
              <a:buAutoNum type="arabicPeriod"/>
            </a:pPr>
            <a:r>
              <a:rPr lang="en-US" sz="1800" dirty="0"/>
              <a:t>Community profiling and finalization of data collection tools.</a:t>
            </a:r>
          </a:p>
          <a:p>
            <a:pPr marL="342900" indent="-342900">
              <a:lnSpc>
                <a:spcPct val="100000"/>
              </a:lnSpc>
              <a:buFont typeface="+mj-lt"/>
              <a:buAutoNum type="arabicPeriod"/>
            </a:pPr>
            <a:r>
              <a:rPr lang="en-US" sz="1800" dirty="0"/>
              <a:t>Household-level data collection through structured questionnaires.</a:t>
            </a:r>
          </a:p>
          <a:p>
            <a:pPr marL="342900" indent="-342900">
              <a:lnSpc>
                <a:spcPct val="100000"/>
              </a:lnSpc>
              <a:buFont typeface="+mj-lt"/>
              <a:buAutoNum type="arabicPeriod"/>
            </a:pPr>
            <a:r>
              <a:rPr lang="en-US" sz="1800" dirty="0"/>
              <a:t>Continuation of household surveys and interviews with key informants.</a:t>
            </a:r>
          </a:p>
          <a:p>
            <a:pPr marL="342900" indent="-342900">
              <a:lnSpc>
                <a:spcPct val="100000"/>
              </a:lnSpc>
              <a:buFont typeface="+mj-lt"/>
              <a:buAutoNum type="arabicPeriod"/>
            </a:pPr>
            <a:r>
              <a:rPr lang="en-US" sz="1800" dirty="0"/>
              <a:t>Completion of needs assessment and analysis of survey findings.</a:t>
            </a:r>
          </a:p>
          <a:p>
            <a:pPr marL="342900" indent="-342900">
              <a:lnSpc>
                <a:spcPct val="100000"/>
              </a:lnSpc>
              <a:buFont typeface="+mj-lt"/>
              <a:buAutoNum type="arabicPeriod"/>
            </a:pPr>
            <a:r>
              <a:rPr lang="en-US" sz="1800" dirty="0"/>
              <a:t>Did a survey for maternal and child healthcare</a:t>
            </a:r>
          </a:p>
          <a:p>
            <a:pPr marL="342900" indent="-342900">
              <a:lnSpc>
                <a:spcPct val="100000"/>
              </a:lnSpc>
              <a:buFont typeface="+mj-lt"/>
              <a:buAutoNum type="arabicPeriod"/>
            </a:pPr>
            <a:r>
              <a:rPr lang="en-US" sz="1800" dirty="0"/>
              <a:t>Shared findings with related stakeholders.</a:t>
            </a:r>
          </a:p>
        </p:txBody>
      </p:sp>
      <p:sp>
        <p:nvSpPr>
          <p:cNvPr id="5" name="TextBox 4">
            <a:extLst>
              <a:ext uri="{FF2B5EF4-FFF2-40B4-BE49-F238E27FC236}">
                <a16:creationId xmlns:a16="http://schemas.microsoft.com/office/drawing/2014/main" id="{51CDB0E4-0AE1-C1F2-F422-9186C16A015F}"/>
              </a:ext>
            </a:extLst>
          </p:cNvPr>
          <p:cNvSpPr txBox="1"/>
          <p:nvPr/>
        </p:nvSpPr>
        <p:spPr>
          <a:xfrm>
            <a:off x="79248" y="640715"/>
            <a:ext cx="11585448" cy="646331"/>
          </a:xfrm>
          <a:prstGeom prst="rect">
            <a:avLst/>
          </a:prstGeom>
          <a:noFill/>
        </p:spPr>
        <p:txBody>
          <a:bodyPr wrap="square" rtlCol="0">
            <a:spAutoFit/>
          </a:bodyPr>
          <a:lstStyle/>
          <a:p>
            <a:pPr lvl="0" defTabSz="914400" eaLnBrk="0" fontAlgn="base" hangingPunct="0">
              <a:spcBef>
                <a:spcPct val="0"/>
              </a:spcBef>
              <a:spcAft>
                <a:spcPct val="0"/>
              </a:spcAft>
            </a:pPr>
            <a:r>
              <a:rPr lang="en-US" altLang="en-US" dirty="0">
                <a:latin typeface="Arial" panose="020B0604020202020204" pitchFamily="34" charset="0"/>
              </a:rPr>
              <a:t>Total no of visits: 14</a:t>
            </a:r>
          </a:p>
          <a:p>
            <a:r>
              <a:rPr lang="en-US" dirty="0"/>
              <a:t>Activities done for the community outreach program in Goyla Dairy, Dwarka, Delhi:</a:t>
            </a:r>
          </a:p>
        </p:txBody>
      </p:sp>
      <p:pic>
        <p:nvPicPr>
          <p:cNvPr id="7" name="Picture 6" descr="A group of people standing in front of a building&#10;&#10;AI-generated content may be incorrect.">
            <a:extLst>
              <a:ext uri="{FF2B5EF4-FFF2-40B4-BE49-F238E27FC236}">
                <a16:creationId xmlns:a16="http://schemas.microsoft.com/office/drawing/2014/main" id="{3677BB7B-97D0-56E7-0FB1-4659180F03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8506" y="1900861"/>
            <a:ext cx="3635957" cy="4847943"/>
          </a:xfrm>
          <a:prstGeom prst="rect">
            <a:avLst/>
          </a:prstGeom>
        </p:spPr>
      </p:pic>
      <p:pic>
        <p:nvPicPr>
          <p:cNvPr id="9" name="Picture 8" descr="A group of people standing around a person looking at a phone&#10;&#10;AI-generated content may be incorrect.">
            <a:extLst>
              <a:ext uri="{FF2B5EF4-FFF2-40B4-BE49-F238E27FC236}">
                <a16:creationId xmlns:a16="http://schemas.microsoft.com/office/drawing/2014/main" id="{CF376D4E-9552-E7C9-89B5-FF73E36740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75473" y="4297400"/>
            <a:ext cx="3321460" cy="2491095"/>
          </a:xfrm>
          <a:prstGeom prst="rect">
            <a:avLst/>
          </a:prstGeom>
        </p:spPr>
      </p:pic>
    </p:spTree>
    <p:extLst>
      <p:ext uri="{BB962C8B-B14F-4D97-AF65-F5344CB8AC3E}">
        <p14:creationId xmlns:p14="http://schemas.microsoft.com/office/powerpoint/2010/main" val="12378776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CD543-938A-0FEB-0821-6A68C6D5D49A}"/>
              </a:ext>
            </a:extLst>
          </p:cNvPr>
          <p:cNvSpPr>
            <a:spLocks noGrp="1"/>
          </p:cNvSpPr>
          <p:nvPr>
            <p:ph type="title"/>
          </p:nvPr>
        </p:nvSpPr>
        <p:spPr>
          <a:xfrm>
            <a:off x="307848" y="2331085"/>
            <a:ext cx="10515600" cy="1325563"/>
          </a:xfrm>
        </p:spPr>
        <p:txBody>
          <a:bodyPr/>
          <a:lstStyle/>
          <a:p>
            <a:pPr algn="ctr"/>
            <a:r>
              <a:rPr lang="en-US" b="1" dirty="0"/>
              <a:t>THANK YOU </a:t>
            </a:r>
          </a:p>
        </p:txBody>
      </p:sp>
    </p:spTree>
    <p:extLst>
      <p:ext uri="{BB962C8B-B14F-4D97-AF65-F5344CB8AC3E}">
        <p14:creationId xmlns:p14="http://schemas.microsoft.com/office/powerpoint/2010/main" val="17746190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DBE1B-39D7-96F9-7AA0-DF1F2351AFDC}"/>
              </a:ext>
            </a:extLst>
          </p:cNvPr>
          <p:cNvSpPr>
            <a:spLocks noGrp="1"/>
          </p:cNvSpPr>
          <p:nvPr>
            <p:ph type="title"/>
          </p:nvPr>
        </p:nvSpPr>
        <p:spPr>
          <a:xfrm>
            <a:off x="0" y="0"/>
            <a:ext cx="10515600" cy="1072706"/>
          </a:xfrm>
        </p:spPr>
        <p:txBody>
          <a:bodyPr/>
          <a:lstStyle/>
          <a:p>
            <a:r>
              <a:rPr lang="en-US" b="1" dirty="0"/>
              <a:t>Research question</a:t>
            </a:r>
          </a:p>
        </p:txBody>
      </p:sp>
      <p:sp>
        <p:nvSpPr>
          <p:cNvPr id="3" name="Content Placeholder 2">
            <a:extLst>
              <a:ext uri="{FF2B5EF4-FFF2-40B4-BE49-F238E27FC236}">
                <a16:creationId xmlns:a16="http://schemas.microsoft.com/office/drawing/2014/main" id="{87A8D48A-0CAD-C9A5-1667-7F23E4C6F50E}"/>
              </a:ext>
            </a:extLst>
          </p:cNvPr>
          <p:cNvSpPr>
            <a:spLocks noGrp="1"/>
          </p:cNvSpPr>
          <p:nvPr>
            <p:ph idx="1"/>
          </p:nvPr>
        </p:nvSpPr>
        <p:spPr>
          <a:xfrm>
            <a:off x="280416" y="1044322"/>
            <a:ext cx="10600944" cy="1182751"/>
          </a:xfrm>
        </p:spPr>
        <p:txBody>
          <a:bodyPr>
            <a:normAutofit/>
          </a:bodyPr>
          <a:lstStyle/>
          <a:p>
            <a:pPr marL="0" indent="0">
              <a:buNone/>
            </a:pPr>
            <a:r>
              <a:rPr lang="en-US" sz="1900" dirty="0"/>
              <a:t>What are the patterns of utilization, acceptance factors, barriers to the adoption of postpartum intrauterine contraceptive devices (PPIUCD) in postpartum women, and interventions improving acceptance as identified in existing literature?</a:t>
            </a:r>
            <a:br>
              <a:rPr lang="en-US" sz="1900" dirty="0"/>
            </a:br>
            <a:endParaRPr lang="en-US" sz="1900" dirty="0"/>
          </a:p>
        </p:txBody>
      </p:sp>
      <p:sp>
        <p:nvSpPr>
          <p:cNvPr id="4" name="Title 1">
            <a:extLst>
              <a:ext uri="{FF2B5EF4-FFF2-40B4-BE49-F238E27FC236}">
                <a16:creationId xmlns:a16="http://schemas.microsoft.com/office/drawing/2014/main" id="{84CD4574-B66F-193B-F9C5-0836C2911C8A}"/>
              </a:ext>
            </a:extLst>
          </p:cNvPr>
          <p:cNvSpPr txBox="1">
            <a:spLocks/>
          </p:cNvSpPr>
          <p:nvPr/>
        </p:nvSpPr>
        <p:spPr>
          <a:xfrm>
            <a:off x="9144" y="222707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t>Objectives of the study</a:t>
            </a:r>
          </a:p>
        </p:txBody>
      </p:sp>
      <p:sp>
        <p:nvSpPr>
          <p:cNvPr id="5" name="TextBox 4">
            <a:extLst>
              <a:ext uri="{FF2B5EF4-FFF2-40B4-BE49-F238E27FC236}">
                <a16:creationId xmlns:a16="http://schemas.microsoft.com/office/drawing/2014/main" id="{0637832F-7D22-44DD-6F7A-C39CF247FDD4}"/>
              </a:ext>
            </a:extLst>
          </p:cNvPr>
          <p:cNvSpPr txBox="1"/>
          <p:nvPr/>
        </p:nvSpPr>
        <p:spPr>
          <a:xfrm>
            <a:off x="950976" y="3429000"/>
            <a:ext cx="10872216" cy="2723823"/>
          </a:xfrm>
          <a:prstGeom prst="rect">
            <a:avLst/>
          </a:prstGeom>
          <a:noFill/>
        </p:spPr>
        <p:txBody>
          <a:bodyPr wrap="square" rtlCol="0">
            <a:spAutoFit/>
          </a:bodyPr>
          <a:lstStyle/>
          <a:p>
            <a:pPr marL="457200" indent="-457200">
              <a:buFont typeface="+mj-lt"/>
              <a:buAutoNum type="arabicPeriod"/>
            </a:pPr>
            <a:r>
              <a:rPr lang="en-US" sz="1900" dirty="0"/>
              <a:t>To analyze trends in PPIUCD utilization across different populations and healthcare settings.</a:t>
            </a:r>
            <a:br>
              <a:rPr lang="en-US" sz="1900" dirty="0"/>
            </a:br>
            <a:endParaRPr lang="en-US" sz="1900" dirty="0"/>
          </a:p>
          <a:p>
            <a:pPr marL="457200" indent="-457200">
              <a:buFont typeface="+mj-lt"/>
              <a:buAutoNum type="arabicPeriod"/>
            </a:pPr>
            <a:r>
              <a:rPr lang="en-US" sz="1900" dirty="0"/>
              <a:t>To identify factors contributing to the acceptance of PPIUCD.</a:t>
            </a:r>
            <a:br>
              <a:rPr lang="en-US" sz="1900" dirty="0"/>
            </a:br>
            <a:endParaRPr lang="en-US" sz="1900" dirty="0"/>
          </a:p>
          <a:p>
            <a:pPr marL="457200" indent="-457200">
              <a:buFont typeface="+mj-lt"/>
              <a:buAutoNum type="arabicPeriod"/>
            </a:pPr>
            <a:r>
              <a:rPr lang="en-US" sz="1900" dirty="0"/>
              <a:t>To explore the reasons for refusal or discontinuation of PPIUCD.</a:t>
            </a:r>
            <a:br>
              <a:rPr lang="en-US" sz="1900" dirty="0"/>
            </a:br>
            <a:endParaRPr lang="en-US" sz="1900" dirty="0"/>
          </a:p>
          <a:p>
            <a:pPr marL="457200" indent="-457200">
              <a:buFont typeface="+mj-lt"/>
              <a:buAutoNum type="arabicPeriod"/>
            </a:pPr>
            <a:r>
              <a:rPr lang="en-US" sz="1900" dirty="0"/>
              <a:t>To identify interventions improving acceptance of PPIUCD.</a:t>
            </a:r>
            <a:br>
              <a:rPr lang="en-US" sz="1900" dirty="0"/>
            </a:br>
            <a:endParaRPr lang="en-US" sz="1900" dirty="0"/>
          </a:p>
          <a:p>
            <a:pPr marL="457200" indent="-457200">
              <a:buFont typeface="+mj-lt"/>
              <a:buAutoNum type="arabicPeriod"/>
            </a:pPr>
            <a:r>
              <a:rPr lang="en-US" sz="1900" dirty="0"/>
              <a:t>To identify gaps in the literature and suggest areas for further research</a:t>
            </a:r>
          </a:p>
        </p:txBody>
      </p:sp>
    </p:spTree>
    <p:extLst>
      <p:ext uri="{BB962C8B-B14F-4D97-AF65-F5344CB8AC3E}">
        <p14:creationId xmlns:p14="http://schemas.microsoft.com/office/powerpoint/2010/main" val="31265463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2EADF-CC08-D8D4-9B4C-837C73687C3E}"/>
              </a:ext>
            </a:extLst>
          </p:cNvPr>
          <p:cNvSpPr>
            <a:spLocks noGrp="1"/>
          </p:cNvSpPr>
          <p:nvPr>
            <p:ph type="title"/>
          </p:nvPr>
        </p:nvSpPr>
        <p:spPr>
          <a:xfrm>
            <a:off x="15240" y="41497"/>
            <a:ext cx="10515600" cy="763175"/>
          </a:xfrm>
        </p:spPr>
        <p:txBody>
          <a:bodyPr/>
          <a:lstStyle/>
          <a:p>
            <a:r>
              <a:rPr lang="en-US" b="1" dirty="0"/>
              <a:t>Methodology</a:t>
            </a:r>
          </a:p>
        </p:txBody>
      </p:sp>
      <p:sp>
        <p:nvSpPr>
          <p:cNvPr id="3" name="Content Placeholder 2">
            <a:extLst>
              <a:ext uri="{FF2B5EF4-FFF2-40B4-BE49-F238E27FC236}">
                <a16:creationId xmlns:a16="http://schemas.microsoft.com/office/drawing/2014/main" id="{B737A2E3-8E2B-BED0-52E9-B56DCA1AAC0A}"/>
              </a:ext>
            </a:extLst>
          </p:cNvPr>
          <p:cNvSpPr>
            <a:spLocks noGrp="1"/>
          </p:cNvSpPr>
          <p:nvPr>
            <p:ph idx="1"/>
          </p:nvPr>
        </p:nvSpPr>
        <p:spPr>
          <a:xfrm>
            <a:off x="316992" y="949658"/>
            <a:ext cx="5096248" cy="5716318"/>
          </a:xfrm>
        </p:spPr>
        <p:txBody>
          <a:bodyPr>
            <a:normAutofit/>
          </a:bodyPr>
          <a:lstStyle/>
          <a:p>
            <a:pPr marL="0" indent="0">
              <a:buNone/>
            </a:pPr>
            <a:r>
              <a:rPr lang="en-US" sz="1900" b="1" dirty="0"/>
              <a:t>Study Design</a:t>
            </a:r>
          </a:p>
          <a:p>
            <a:r>
              <a:rPr lang="en-US" sz="1900" dirty="0"/>
              <a:t>This research was conducted as a scoping review using the Arksey and O’Malley 6-stage scoping review framework, enhanced by the PRISMA-ScR checklist, which includes identifying the research question, searching for relevant studies, selecting studies, charting the data, and summarizing the results</a:t>
            </a:r>
          </a:p>
          <a:p>
            <a:endParaRPr lang="en-US" sz="1900" dirty="0"/>
          </a:p>
          <a:p>
            <a:pPr marL="0" indent="0">
              <a:buNone/>
            </a:pPr>
            <a:r>
              <a:rPr lang="en-US" sz="1900" b="1" dirty="0"/>
              <a:t>Data Sources and Search Strategy</a:t>
            </a:r>
          </a:p>
          <a:p>
            <a:r>
              <a:rPr lang="en-US" sz="1900" dirty="0"/>
              <a:t>A systematic search was conducted across electronic databases such as PubMed, Scopus, Web of Science, Google Scholar, and Cochrane Library. Grey literature, Journals, government reports, and policy documents will also be included. </a:t>
            </a:r>
          </a:p>
          <a:p>
            <a:endParaRPr lang="en-US" sz="1900" dirty="0"/>
          </a:p>
        </p:txBody>
      </p:sp>
      <p:sp>
        <p:nvSpPr>
          <p:cNvPr id="5" name="Rectangle: Rounded Corners 4">
            <a:extLst>
              <a:ext uri="{FF2B5EF4-FFF2-40B4-BE49-F238E27FC236}">
                <a16:creationId xmlns:a16="http://schemas.microsoft.com/office/drawing/2014/main" id="{4AC11EBA-FC16-8488-220A-90B5FADEBAC0}"/>
              </a:ext>
            </a:extLst>
          </p:cNvPr>
          <p:cNvSpPr/>
          <p:nvPr/>
        </p:nvSpPr>
        <p:spPr>
          <a:xfrm>
            <a:off x="6594348" y="347472"/>
            <a:ext cx="4636008" cy="789673"/>
          </a:xfrm>
          <a:prstGeom prst="roundRect">
            <a:avLst/>
          </a:prstGeom>
          <a:solidFill>
            <a:schemeClr val="tx2">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Identification</a:t>
            </a:r>
            <a:br>
              <a:rPr lang="en-US" dirty="0">
                <a:solidFill>
                  <a:schemeClr val="bg1"/>
                </a:solidFill>
              </a:rPr>
            </a:br>
            <a:r>
              <a:rPr lang="en-US" dirty="0">
                <a:solidFill>
                  <a:schemeClr val="bg1"/>
                </a:solidFill>
              </a:rPr>
              <a:t>Records identified through database (n=534)</a:t>
            </a:r>
          </a:p>
        </p:txBody>
      </p:sp>
      <p:cxnSp>
        <p:nvCxnSpPr>
          <p:cNvPr id="9" name="Straight Arrow Connector 8">
            <a:extLst>
              <a:ext uri="{FF2B5EF4-FFF2-40B4-BE49-F238E27FC236}">
                <a16:creationId xmlns:a16="http://schemas.microsoft.com/office/drawing/2014/main" id="{B9F14093-6B75-5FA4-C848-10A899FD090C}"/>
              </a:ext>
            </a:extLst>
          </p:cNvPr>
          <p:cNvCxnSpPr>
            <a:stCxn id="5" idx="2"/>
          </p:cNvCxnSpPr>
          <p:nvPr/>
        </p:nvCxnSpPr>
        <p:spPr>
          <a:xfrm>
            <a:off x="8912352" y="1137145"/>
            <a:ext cx="0" cy="47219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0" name="Rectangle: Rounded Corners 9">
            <a:extLst>
              <a:ext uri="{FF2B5EF4-FFF2-40B4-BE49-F238E27FC236}">
                <a16:creationId xmlns:a16="http://schemas.microsoft.com/office/drawing/2014/main" id="{9BBB1094-6EEA-5D17-FD3C-73583F350CB3}"/>
              </a:ext>
            </a:extLst>
          </p:cNvPr>
          <p:cNvSpPr/>
          <p:nvPr/>
        </p:nvSpPr>
        <p:spPr>
          <a:xfrm>
            <a:off x="5835396" y="1609344"/>
            <a:ext cx="6289548" cy="393192"/>
          </a:xfrm>
          <a:prstGeom prst="roundRect">
            <a:avLst/>
          </a:prstGeom>
          <a:solidFill>
            <a:schemeClr val="tx2">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Additional records identified through other sources (n=42)</a:t>
            </a:r>
          </a:p>
        </p:txBody>
      </p:sp>
      <p:cxnSp>
        <p:nvCxnSpPr>
          <p:cNvPr id="12" name="Straight Arrow Connector 11">
            <a:extLst>
              <a:ext uri="{FF2B5EF4-FFF2-40B4-BE49-F238E27FC236}">
                <a16:creationId xmlns:a16="http://schemas.microsoft.com/office/drawing/2014/main" id="{9BD907C6-1857-B48E-B044-2A2E3F324EBF}"/>
              </a:ext>
            </a:extLst>
          </p:cNvPr>
          <p:cNvCxnSpPr>
            <a:cxnSpLocks/>
            <a:stCxn id="10" idx="2"/>
          </p:cNvCxnSpPr>
          <p:nvPr/>
        </p:nvCxnSpPr>
        <p:spPr>
          <a:xfrm>
            <a:off x="8980170" y="2002536"/>
            <a:ext cx="0" cy="39319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4" name="Rectangle: Rounded Corners 13">
            <a:extLst>
              <a:ext uri="{FF2B5EF4-FFF2-40B4-BE49-F238E27FC236}">
                <a16:creationId xmlns:a16="http://schemas.microsoft.com/office/drawing/2014/main" id="{FAE9CBDC-1AF5-F69D-EC7C-FD589E3BC2A7}"/>
              </a:ext>
            </a:extLst>
          </p:cNvPr>
          <p:cNvSpPr/>
          <p:nvPr/>
        </p:nvSpPr>
        <p:spPr>
          <a:xfrm>
            <a:off x="5841492" y="2401824"/>
            <a:ext cx="6289548" cy="307435"/>
          </a:xfrm>
          <a:prstGeom prst="roundRect">
            <a:avLst/>
          </a:prstGeom>
          <a:solidFill>
            <a:schemeClr val="tx2">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Records after duplicates removed (n=512)</a:t>
            </a:r>
          </a:p>
        </p:txBody>
      </p:sp>
      <p:sp>
        <p:nvSpPr>
          <p:cNvPr id="15" name="Rectangle: Rounded Corners 14">
            <a:extLst>
              <a:ext uri="{FF2B5EF4-FFF2-40B4-BE49-F238E27FC236}">
                <a16:creationId xmlns:a16="http://schemas.microsoft.com/office/drawing/2014/main" id="{00F6A2AE-5549-9EE6-7E1C-EA4A7DEA33A7}"/>
              </a:ext>
            </a:extLst>
          </p:cNvPr>
          <p:cNvSpPr/>
          <p:nvPr/>
        </p:nvSpPr>
        <p:spPr>
          <a:xfrm>
            <a:off x="5877306" y="3144459"/>
            <a:ext cx="6289548" cy="1135345"/>
          </a:xfrm>
          <a:prstGeom prst="roundRect">
            <a:avLst/>
          </a:prstGeom>
          <a:solidFill>
            <a:schemeClr val="tx2">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Records screened by title and abstract</a:t>
            </a:r>
            <a:r>
              <a:rPr lang="en-US" dirty="0">
                <a:sym typeface="Wingdings" panose="05000000000000000000" pitchFamily="2" charset="2"/>
              </a:rPr>
              <a:t> (n=</a:t>
            </a:r>
            <a:r>
              <a:rPr lang="en-US" dirty="0"/>
              <a:t>512)</a:t>
            </a:r>
          </a:p>
          <a:p>
            <a:pPr algn="ctr"/>
            <a:r>
              <a:rPr lang="en-US" dirty="0"/>
              <a:t>Records excluded (n=480) </a:t>
            </a:r>
            <a:br>
              <a:rPr lang="en-US" dirty="0"/>
            </a:br>
            <a:r>
              <a:rPr lang="en-US" dirty="0"/>
              <a:t>(Studies not based in India and with clinical outcomes along with results not focusing on PPIUCD primarily were excluded)</a:t>
            </a:r>
          </a:p>
        </p:txBody>
      </p:sp>
      <p:sp>
        <p:nvSpPr>
          <p:cNvPr id="20" name="Rectangle: Rounded Corners 19">
            <a:extLst>
              <a:ext uri="{FF2B5EF4-FFF2-40B4-BE49-F238E27FC236}">
                <a16:creationId xmlns:a16="http://schemas.microsoft.com/office/drawing/2014/main" id="{9E9D3A80-B7B1-F43B-7CD2-03996FC10187}"/>
              </a:ext>
            </a:extLst>
          </p:cNvPr>
          <p:cNvSpPr/>
          <p:nvPr/>
        </p:nvSpPr>
        <p:spPr>
          <a:xfrm>
            <a:off x="5875020" y="4721352"/>
            <a:ext cx="6289548" cy="630936"/>
          </a:xfrm>
          <a:prstGeom prst="roundRect">
            <a:avLst/>
          </a:prstGeom>
          <a:solidFill>
            <a:schemeClr val="tx2">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Full-text articles assessed for eligibility (n=32)</a:t>
            </a:r>
          </a:p>
          <a:p>
            <a:r>
              <a:rPr lang="en-US" dirty="0"/>
              <a:t>Full-text articles excluded (n=5)</a:t>
            </a:r>
          </a:p>
        </p:txBody>
      </p:sp>
      <p:cxnSp>
        <p:nvCxnSpPr>
          <p:cNvPr id="22" name="Straight Arrow Connector 21">
            <a:extLst>
              <a:ext uri="{FF2B5EF4-FFF2-40B4-BE49-F238E27FC236}">
                <a16:creationId xmlns:a16="http://schemas.microsoft.com/office/drawing/2014/main" id="{EA4995AF-A619-E3C9-48E6-6387EE1D1019}"/>
              </a:ext>
            </a:extLst>
          </p:cNvPr>
          <p:cNvCxnSpPr>
            <a:stCxn id="14" idx="2"/>
          </p:cNvCxnSpPr>
          <p:nvPr/>
        </p:nvCxnSpPr>
        <p:spPr>
          <a:xfrm>
            <a:off x="8986266" y="2709259"/>
            <a:ext cx="0" cy="42713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3F827806-0A21-985D-515A-795D0A7EA973}"/>
              </a:ext>
            </a:extLst>
          </p:cNvPr>
          <p:cNvCxnSpPr>
            <a:cxnSpLocks/>
          </p:cNvCxnSpPr>
          <p:nvPr/>
        </p:nvCxnSpPr>
        <p:spPr>
          <a:xfrm>
            <a:off x="8998458" y="3832734"/>
            <a:ext cx="0" cy="85756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6" name="Rectangle: Rounded Corners 25">
            <a:extLst>
              <a:ext uri="{FF2B5EF4-FFF2-40B4-BE49-F238E27FC236}">
                <a16:creationId xmlns:a16="http://schemas.microsoft.com/office/drawing/2014/main" id="{64426C25-44B9-7907-DDC0-43789FDF14D4}"/>
              </a:ext>
            </a:extLst>
          </p:cNvPr>
          <p:cNvSpPr/>
          <p:nvPr/>
        </p:nvSpPr>
        <p:spPr>
          <a:xfrm>
            <a:off x="5881116" y="5742432"/>
            <a:ext cx="6289548" cy="630936"/>
          </a:xfrm>
          <a:prstGeom prst="roundRect">
            <a:avLst/>
          </a:prstGeom>
          <a:solidFill>
            <a:schemeClr val="tx2">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Studies included in the final analysis (n=27)</a:t>
            </a:r>
          </a:p>
        </p:txBody>
      </p:sp>
      <p:cxnSp>
        <p:nvCxnSpPr>
          <p:cNvPr id="28" name="Straight Arrow Connector 27">
            <a:extLst>
              <a:ext uri="{FF2B5EF4-FFF2-40B4-BE49-F238E27FC236}">
                <a16:creationId xmlns:a16="http://schemas.microsoft.com/office/drawing/2014/main" id="{D29561D4-249A-954B-D591-EB476DC7857A}"/>
              </a:ext>
            </a:extLst>
          </p:cNvPr>
          <p:cNvCxnSpPr>
            <a:stCxn id="20" idx="2"/>
            <a:endCxn id="26" idx="0"/>
          </p:cNvCxnSpPr>
          <p:nvPr/>
        </p:nvCxnSpPr>
        <p:spPr>
          <a:xfrm>
            <a:off x="9019794" y="5352288"/>
            <a:ext cx="6096" cy="39014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573594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a:extLst>
              <a:ext uri="{FF2B5EF4-FFF2-40B4-BE49-F238E27FC236}">
                <a16:creationId xmlns:a16="http://schemas.microsoft.com/office/drawing/2014/main" id="{A6A9BC1D-62DA-145B-921A-C0F6DFD3B37A}"/>
              </a:ext>
            </a:extLst>
          </p:cNvPr>
          <p:cNvSpPr txBox="1">
            <a:spLocks noGrp="1"/>
          </p:cNvSpPr>
          <p:nvPr>
            <p:ph idx="1"/>
          </p:nvPr>
        </p:nvSpPr>
        <p:spPr>
          <a:xfrm>
            <a:off x="320675" y="401638"/>
            <a:ext cx="11539538" cy="620363"/>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br>
              <a:rPr lang="en-US" sz="1900" dirty="0"/>
            </a:br>
            <a:endParaRPr lang="en-US" sz="1900" dirty="0"/>
          </a:p>
        </p:txBody>
      </p:sp>
      <p:sp>
        <p:nvSpPr>
          <p:cNvPr id="7" name="TextBox 6">
            <a:extLst>
              <a:ext uri="{FF2B5EF4-FFF2-40B4-BE49-F238E27FC236}">
                <a16:creationId xmlns:a16="http://schemas.microsoft.com/office/drawing/2014/main" id="{7A3346AB-3445-D5FD-4EEA-C3369535BB9D}"/>
              </a:ext>
            </a:extLst>
          </p:cNvPr>
          <p:cNvSpPr txBox="1"/>
          <p:nvPr/>
        </p:nvSpPr>
        <p:spPr>
          <a:xfrm>
            <a:off x="103186" y="1007586"/>
            <a:ext cx="11930317" cy="3139321"/>
          </a:xfrm>
          <a:prstGeom prst="rect">
            <a:avLst/>
          </a:prstGeom>
          <a:noFill/>
        </p:spPr>
        <p:txBody>
          <a:bodyPr wrap="square" rtlCol="0">
            <a:spAutoFit/>
          </a:bodyPr>
          <a:lstStyle/>
          <a:p>
            <a:r>
              <a:rPr lang="en-US" dirty="0"/>
              <a:t>The search terms included: </a:t>
            </a:r>
          </a:p>
          <a:p>
            <a:pPr marL="342900" indent="-342900">
              <a:buFont typeface="+mj-lt"/>
              <a:buAutoNum type="arabicPeriod"/>
            </a:pPr>
            <a:r>
              <a:rPr lang="en-US" dirty="0"/>
              <a:t>Postpartum IUCD/PPIUCD/postpartum intrauterine contraceptive device/postpartum copper T/T/ T/Family planning postpartum contraception/Long-acting reversible contraception adoption</a:t>
            </a:r>
            <a:br>
              <a:rPr lang="en-US" dirty="0"/>
            </a:br>
            <a:endParaRPr lang="en-US" dirty="0"/>
          </a:p>
          <a:p>
            <a:pPr marL="342900" indent="-342900">
              <a:buFont typeface="+mj-lt"/>
              <a:buAutoNum type="arabicPeriod"/>
            </a:pPr>
            <a:r>
              <a:rPr lang="en-US" dirty="0"/>
              <a:t>Barriers/challenges/obstacles/factors affecting /Determinants</a:t>
            </a:r>
            <a:br>
              <a:rPr lang="en-US" dirty="0"/>
            </a:br>
            <a:endParaRPr lang="en-US" dirty="0"/>
          </a:p>
          <a:p>
            <a:pPr marL="342900" indent="-342900">
              <a:buFont typeface="+mj-lt"/>
              <a:buAutoNum type="arabicPeriod"/>
            </a:pPr>
            <a:r>
              <a:rPr lang="en-US" dirty="0"/>
              <a:t>Utilization/uptake/acceptance/coverage/adoption</a:t>
            </a:r>
            <a:br>
              <a:rPr lang="en-US" dirty="0"/>
            </a:br>
            <a:endParaRPr lang="en-US" dirty="0"/>
          </a:p>
          <a:p>
            <a:pPr marL="342900" indent="-342900">
              <a:buFont typeface="+mj-lt"/>
              <a:buAutoNum type="arabicPeriod"/>
            </a:pPr>
            <a:r>
              <a:rPr lang="en-US" dirty="0"/>
              <a:t>Intervention/program/strategy/awareness/training/counseling)</a:t>
            </a:r>
            <a:br>
              <a:rPr lang="en-US" dirty="0"/>
            </a:br>
            <a:endParaRPr lang="en-US" dirty="0"/>
          </a:p>
          <a:p>
            <a:r>
              <a:rPr lang="en-US" b="1" dirty="0"/>
              <a:t>Boolean operators (AND, OR) </a:t>
            </a:r>
            <a:r>
              <a:rPr lang="en-US" dirty="0"/>
              <a:t>were used to refine database searches.</a:t>
            </a:r>
          </a:p>
        </p:txBody>
      </p:sp>
      <p:sp>
        <p:nvSpPr>
          <p:cNvPr id="4" name="Title 1">
            <a:extLst>
              <a:ext uri="{FF2B5EF4-FFF2-40B4-BE49-F238E27FC236}">
                <a16:creationId xmlns:a16="http://schemas.microsoft.com/office/drawing/2014/main" id="{2F7019D4-EF18-872F-4E69-B1E37D066089}"/>
              </a:ext>
            </a:extLst>
          </p:cNvPr>
          <p:cNvSpPr>
            <a:spLocks noGrp="1"/>
          </p:cNvSpPr>
          <p:nvPr>
            <p:ph type="title"/>
          </p:nvPr>
        </p:nvSpPr>
        <p:spPr>
          <a:xfrm>
            <a:off x="42672" y="41497"/>
            <a:ext cx="10515600" cy="763175"/>
          </a:xfrm>
        </p:spPr>
        <p:txBody>
          <a:bodyPr/>
          <a:lstStyle/>
          <a:p>
            <a:r>
              <a:rPr lang="en-US" b="1" dirty="0"/>
              <a:t>Methodology</a:t>
            </a:r>
          </a:p>
        </p:txBody>
      </p:sp>
    </p:spTree>
    <p:extLst>
      <p:ext uri="{BB962C8B-B14F-4D97-AF65-F5344CB8AC3E}">
        <p14:creationId xmlns:p14="http://schemas.microsoft.com/office/powerpoint/2010/main" val="36083806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F36C210-E5E5-DC40-32C2-85BC010EE935}"/>
              </a:ext>
            </a:extLst>
          </p:cNvPr>
          <p:cNvSpPr>
            <a:spLocks noGrp="1"/>
          </p:cNvSpPr>
          <p:nvPr>
            <p:ph idx="1"/>
          </p:nvPr>
        </p:nvSpPr>
        <p:spPr>
          <a:xfrm>
            <a:off x="271271" y="307720"/>
            <a:ext cx="5699753" cy="6550280"/>
          </a:xfrm>
        </p:spPr>
        <p:txBody>
          <a:bodyPr>
            <a:normAutofit/>
          </a:bodyPr>
          <a:lstStyle/>
          <a:p>
            <a:pPr marL="0" indent="0">
              <a:buNone/>
            </a:pPr>
            <a:r>
              <a:rPr lang="en-US" sz="1900" b="1" dirty="0"/>
              <a:t>Inclusion Criteria:</a:t>
            </a:r>
          </a:p>
          <a:p>
            <a:pPr marL="457200" indent="-457200">
              <a:buFont typeface="+mj-lt"/>
              <a:buAutoNum type="arabicPeriod"/>
            </a:pPr>
            <a:r>
              <a:rPr lang="en-US" sz="1800" dirty="0"/>
              <a:t>Studies focusing on PPIUCD insertion (within 48 hours of delivery)</a:t>
            </a:r>
          </a:p>
          <a:p>
            <a:pPr marL="457200" indent="-457200">
              <a:buFont typeface="+mj-lt"/>
              <a:buAutoNum type="arabicPeriod"/>
            </a:pPr>
            <a:r>
              <a:rPr lang="en-US" sz="1800" dirty="0"/>
              <a:t>Peer-reviewed studies, reviews, observational studies, and qualitative research papers published in English from 2010 onwards, focusing on PPIUCD utilization, acceptance, refusal, and interventions to enhance uptake of PPIUCD.</a:t>
            </a:r>
          </a:p>
          <a:p>
            <a:pPr marL="457200" indent="-457200">
              <a:buFont typeface="+mj-lt"/>
              <a:buAutoNum type="arabicPeriod"/>
            </a:pPr>
            <a:r>
              <a:rPr lang="en-US" sz="1800" dirty="0"/>
              <a:t>All study designs (qualitative, quantitative, mixed methods)</a:t>
            </a:r>
            <a:br>
              <a:rPr lang="en-US" sz="1800" dirty="0"/>
            </a:br>
            <a:endParaRPr lang="en-US" sz="1800" dirty="0"/>
          </a:p>
          <a:p>
            <a:pPr marL="0" indent="0">
              <a:buNone/>
            </a:pPr>
            <a:r>
              <a:rPr lang="en-US" sz="1900" b="1" dirty="0"/>
              <a:t>Exclusion Criteria:</a:t>
            </a:r>
          </a:p>
          <a:p>
            <a:pPr marL="457200" indent="-457200">
              <a:buFont typeface="+mj-lt"/>
              <a:buAutoNum type="arabicPeriod"/>
            </a:pPr>
            <a:r>
              <a:rPr lang="en-US" sz="1800" dirty="0"/>
              <a:t>Studies on IUCD insertion outside the postpartum period, non-human studies, and studies without relevant data on utilization or influencing factors.</a:t>
            </a:r>
          </a:p>
          <a:p>
            <a:pPr marL="457200" indent="-457200">
              <a:buFont typeface="+mj-lt"/>
              <a:buAutoNum type="arabicPeriod"/>
            </a:pPr>
            <a:r>
              <a:rPr lang="en-US" sz="1800" dirty="0"/>
              <a:t>Studies focusing solely on clinical outcomes without addressing utilization factors</a:t>
            </a:r>
          </a:p>
          <a:p>
            <a:pPr marL="457200" indent="-457200">
              <a:buFont typeface="+mj-lt"/>
              <a:buAutoNum type="arabicPeriod"/>
            </a:pPr>
            <a:r>
              <a:rPr lang="en-US" sz="1800" dirty="0"/>
              <a:t>Studies focusing exclusively on interval IUD insertion (not postpartum)</a:t>
            </a:r>
          </a:p>
          <a:p>
            <a:pPr marL="457200" indent="-457200">
              <a:buFont typeface="+mj-lt"/>
              <a:buAutoNum type="arabicPeriod"/>
            </a:pPr>
            <a:r>
              <a:rPr lang="en-US" sz="1800" dirty="0"/>
              <a:t>Studies based out of India</a:t>
            </a:r>
          </a:p>
        </p:txBody>
      </p:sp>
      <p:cxnSp>
        <p:nvCxnSpPr>
          <p:cNvPr id="9" name="Straight Connector 8">
            <a:extLst>
              <a:ext uri="{FF2B5EF4-FFF2-40B4-BE49-F238E27FC236}">
                <a16:creationId xmlns:a16="http://schemas.microsoft.com/office/drawing/2014/main" id="{130E966B-AC76-862A-A683-B5899DB9A6B3}"/>
              </a:ext>
            </a:extLst>
          </p:cNvPr>
          <p:cNvCxnSpPr>
            <a:cxnSpLocks/>
          </p:cNvCxnSpPr>
          <p:nvPr/>
        </p:nvCxnSpPr>
        <p:spPr>
          <a:xfrm>
            <a:off x="6153912" y="173736"/>
            <a:ext cx="0" cy="6611112"/>
          </a:xfrm>
          <a:prstGeom prst="line">
            <a:avLst/>
          </a:prstGeom>
        </p:spPr>
        <p:style>
          <a:lnRef idx="2">
            <a:schemeClr val="accent1"/>
          </a:lnRef>
          <a:fillRef idx="0">
            <a:schemeClr val="accent1"/>
          </a:fillRef>
          <a:effectRef idx="1">
            <a:schemeClr val="accent1"/>
          </a:effectRef>
          <a:fontRef idx="minor">
            <a:schemeClr val="tx1"/>
          </a:fontRef>
        </p:style>
      </p:cxnSp>
      <p:sp>
        <p:nvSpPr>
          <p:cNvPr id="10" name="Content Placeholder 2">
            <a:extLst>
              <a:ext uri="{FF2B5EF4-FFF2-40B4-BE49-F238E27FC236}">
                <a16:creationId xmlns:a16="http://schemas.microsoft.com/office/drawing/2014/main" id="{2DBDE568-2290-CD26-3604-6A589AB6C757}"/>
              </a:ext>
            </a:extLst>
          </p:cNvPr>
          <p:cNvSpPr txBox="1">
            <a:spLocks/>
          </p:cNvSpPr>
          <p:nvPr/>
        </p:nvSpPr>
        <p:spPr>
          <a:xfrm>
            <a:off x="6574562" y="307720"/>
            <a:ext cx="5346167" cy="617537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900" b="1" dirty="0"/>
              <a:t>Data Extraction and Analysis</a:t>
            </a:r>
          </a:p>
          <a:p>
            <a:pPr marL="0" indent="0">
              <a:buFont typeface="Arial" panose="020B0604020202020204" pitchFamily="34" charset="0"/>
              <a:buNone/>
            </a:pPr>
            <a:r>
              <a:rPr lang="en-US" sz="1800" dirty="0"/>
              <a:t>Selected studies were be reviewed, and key data was extracted using a structured data extraction format, including:</a:t>
            </a:r>
          </a:p>
          <a:p>
            <a:pPr marL="514350" indent="-514350">
              <a:buFont typeface="+mj-lt"/>
              <a:buAutoNum type="arabicPeriod"/>
            </a:pPr>
            <a:r>
              <a:rPr lang="en-US" sz="1800" dirty="0"/>
              <a:t>Study characteristics (author, year, study design, location)</a:t>
            </a:r>
          </a:p>
          <a:p>
            <a:pPr marL="514350" indent="-514350">
              <a:buFont typeface="+mj-lt"/>
              <a:buAutoNum type="arabicPeriod"/>
            </a:pPr>
            <a:r>
              <a:rPr lang="en-US" sz="1800" dirty="0"/>
              <a:t>Utilization rates</a:t>
            </a:r>
          </a:p>
          <a:p>
            <a:pPr marL="514350" indent="-514350">
              <a:buFont typeface="+mj-lt"/>
              <a:buAutoNum type="arabicPeriod"/>
            </a:pPr>
            <a:r>
              <a:rPr lang="en-US" sz="1800" dirty="0"/>
              <a:t>Factors Influencing Acceptance</a:t>
            </a:r>
          </a:p>
          <a:p>
            <a:pPr marL="514350" indent="-514350">
              <a:buFont typeface="+mj-lt"/>
              <a:buAutoNum type="arabicPeriod"/>
            </a:pPr>
            <a:r>
              <a:rPr lang="en-US" sz="1800" dirty="0"/>
              <a:t>Reasons for Refusal</a:t>
            </a:r>
          </a:p>
          <a:p>
            <a:pPr marL="514350" indent="-514350">
              <a:buFont typeface="+mj-lt"/>
              <a:buAutoNum type="arabicPeriod"/>
            </a:pPr>
            <a:r>
              <a:rPr lang="en-US" sz="1800" dirty="0"/>
              <a:t>Previous interventions used to increase PPIUCD utilization</a:t>
            </a:r>
          </a:p>
          <a:p>
            <a:pPr marL="514350" indent="-514350">
              <a:buFont typeface="+mj-lt"/>
              <a:buAutoNum type="arabicPeriod"/>
            </a:pPr>
            <a:r>
              <a:rPr lang="en-US" sz="1800" dirty="0"/>
              <a:t>Recommendations for policy and practice. Data will be analyzed thematically, and findings will be categorized based on identified themes.</a:t>
            </a:r>
          </a:p>
          <a:p>
            <a:pPr marL="514350" indent="-514350">
              <a:buFont typeface="+mj-lt"/>
              <a:buAutoNum type="arabicPeriod"/>
            </a:pPr>
            <a:endParaRPr lang="en-US" sz="1800" dirty="0"/>
          </a:p>
          <a:p>
            <a:pPr marL="0" indent="0">
              <a:buNone/>
            </a:pPr>
            <a:r>
              <a:rPr lang="en-US" sz="1800" dirty="0"/>
              <a:t>Data Extraction sheet </a:t>
            </a:r>
          </a:p>
          <a:p>
            <a:pPr marL="0" indent="0">
              <a:buNone/>
            </a:pPr>
            <a:endParaRPr lang="en-US" sz="1800" dirty="0"/>
          </a:p>
        </p:txBody>
      </p:sp>
    </p:spTree>
    <p:extLst>
      <p:ext uri="{BB962C8B-B14F-4D97-AF65-F5344CB8AC3E}">
        <p14:creationId xmlns:p14="http://schemas.microsoft.com/office/powerpoint/2010/main" val="10829918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E98CF3DB-BEDE-F52F-EEE2-2C0BD0CBBF54}"/>
              </a:ext>
            </a:extLst>
          </p:cNvPr>
          <p:cNvGraphicFramePr>
            <a:graphicFrameLocks noGrp="1"/>
          </p:cNvGraphicFramePr>
          <p:nvPr>
            <p:ph idx="1"/>
            <p:extLst>
              <p:ext uri="{D42A27DB-BD31-4B8C-83A1-F6EECF244321}">
                <p14:modId xmlns:p14="http://schemas.microsoft.com/office/powerpoint/2010/main" val="4003550211"/>
              </p:ext>
            </p:extLst>
          </p:nvPr>
        </p:nvGraphicFramePr>
        <p:xfrm>
          <a:off x="210312" y="982631"/>
          <a:ext cx="11766804" cy="5467998"/>
        </p:xfrm>
        <a:graphic>
          <a:graphicData uri="http://schemas.openxmlformats.org/drawingml/2006/table">
            <a:tbl>
              <a:tblPr firstRow="1" bandRow="1">
                <a:tableStyleId>{5C22544A-7EE6-4342-B048-85BDC9FD1C3A}</a:tableStyleId>
              </a:tblPr>
              <a:tblGrid>
                <a:gridCol w="1490853">
                  <a:extLst>
                    <a:ext uri="{9D8B030D-6E8A-4147-A177-3AD203B41FA5}">
                      <a16:colId xmlns:a16="http://schemas.microsoft.com/office/drawing/2014/main" val="2344341385"/>
                    </a:ext>
                  </a:extLst>
                </a:gridCol>
                <a:gridCol w="1467993">
                  <a:extLst>
                    <a:ext uri="{9D8B030D-6E8A-4147-A177-3AD203B41FA5}">
                      <a16:colId xmlns:a16="http://schemas.microsoft.com/office/drawing/2014/main" val="1006929620"/>
                    </a:ext>
                  </a:extLst>
                </a:gridCol>
                <a:gridCol w="1283970">
                  <a:extLst>
                    <a:ext uri="{9D8B030D-6E8A-4147-A177-3AD203B41FA5}">
                      <a16:colId xmlns:a16="http://schemas.microsoft.com/office/drawing/2014/main" val="593513726"/>
                    </a:ext>
                  </a:extLst>
                </a:gridCol>
                <a:gridCol w="1652016">
                  <a:extLst>
                    <a:ext uri="{9D8B030D-6E8A-4147-A177-3AD203B41FA5}">
                      <a16:colId xmlns:a16="http://schemas.microsoft.com/office/drawing/2014/main" val="2953724830"/>
                    </a:ext>
                  </a:extLst>
                </a:gridCol>
                <a:gridCol w="1467993">
                  <a:extLst>
                    <a:ext uri="{9D8B030D-6E8A-4147-A177-3AD203B41FA5}">
                      <a16:colId xmlns:a16="http://schemas.microsoft.com/office/drawing/2014/main" val="4248023551"/>
                    </a:ext>
                  </a:extLst>
                </a:gridCol>
                <a:gridCol w="1467993">
                  <a:extLst>
                    <a:ext uri="{9D8B030D-6E8A-4147-A177-3AD203B41FA5}">
                      <a16:colId xmlns:a16="http://schemas.microsoft.com/office/drawing/2014/main" val="3922235932"/>
                    </a:ext>
                  </a:extLst>
                </a:gridCol>
                <a:gridCol w="1467993">
                  <a:extLst>
                    <a:ext uri="{9D8B030D-6E8A-4147-A177-3AD203B41FA5}">
                      <a16:colId xmlns:a16="http://schemas.microsoft.com/office/drawing/2014/main" val="551961421"/>
                    </a:ext>
                  </a:extLst>
                </a:gridCol>
                <a:gridCol w="1467993">
                  <a:extLst>
                    <a:ext uri="{9D8B030D-6E8A-4147-A177-3AD203B41FA5}">
                      <a16:colId xmlns:a16="http://schemas.microsoft.com/office/drawing/2014/main" val="4130356301"/>
                    </a:ext>
                  </a:extLst>
                </a:gridCol>
              </a:tblGrid>
              <a:tr h="39733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t>Study (Author, Year)</a:t>
                      </a:r>
                      <a:endParaRPr lang="en-US" sz="1000" dirty="0"/>
                    </a:p>
                    <a:p>
                      <a:pPr>
                        <a:buNone/>
                      </a:pPr>
                      <a:endParaRPr lang="en-US" sz="10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t>Location (State)</a:t>
                      </a:r>
                      <a:endParaRPr lang="en-US" sz="1000" dirty="0"/>
                    </a:p>
                    <a:p>
                      <a:endParaRPr lang="en-US" sz="10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t>Study Design</a:t>
                      </a:r>
                      <a:endParaRPr lang="en-US" sz="1000" dirty="0"/>
                    </a:p>
                    <a:p>
                      <a:endParaRPr lang="en-US" sz="10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t>Sample Size (Accepted/Counseled)</a:t>
                      </a:r>
                      <a:endParaRPr lang="en-US" sz="10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t>Acceptance Rate (%)</a:t>
                      </a:r>
                      <a:endParaRPr lang="en-US" sz="10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t>Continuation Rate</a:t>
                      </a:r>
                      <a:endParaRPr lang="en-US" sz="10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t>Expulsion Rate (%)</a:t>
                      </a:r>
                      <a:endParaRPr lang="en-US" sz="10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t>Key Complications Reported (%)</a:t>
                      </a:r>
                      <a:endParaRPr lang="en-US" sz="1000" dirty="0"/>
                    </a:p>
                  </a:txBody>
                  <a:tcPr anchor="ctr"/>
                </a:tc>
                <a:extLst>
                  <a:ext uri="{0D108BD9-81ED-4DB2-BD59-A6C34878D82A}">
                    <a16:rowId xmlns:a16="http://schemas.microsoft.com/office/drawing/2014/main" val="2113147093"/>
                  </a:ext>
                </a:extLst>
              </a:tr>
              <a:tr h="397338">
                <a:tc>
                  <a:txBody>
                    <a:bodyPr/>
                    <a:lstStyle/>
                    <a:p>
                      <a:pPr>
                        <a:buNone/>
                      </a:pPr>
                      <a:r>
                        <a:rPr lang="en-US" sz="1000" dirty="0"/>
                        <a:t>Mishra S. (2014)   </a:t>
                      </a:r>
                    </a:p>
                  </a:txBody>
                  <a:tcPr anchor="ctr"/>
                </a:tc>
                <a:tc>
                  <a:txBody>
                    <a:bodyPr/>
                    <a:lstStyle/>
                    <a:p>
                      <a:pPr>
                        <a:buNone/>
                      </a:pPr>
                      <a:r>
                        <a:rPr lang="en-US" sz="1000"/>
                        <a:t>Odisha</a:t>
                      </a:r>
                    </a:p>
                  </a:txBody>
                  <a:tcPr anchor="ctr"/>
                </a:tc>
                <a:tc>
                  <a:txBody>
                    <a:bodyPr/>
                    <a:lstStyle/>
                    <a:p>
                      <a:pPr>
                        <a:buNone/>
                      </a:pPr>
                      <a:r>
                        <a:rPr lang="en-US" sz="1000"/>
                        <a:t>Prospective Observational</a:t>
                      </a:r>
                    </a:p>
                  </a:txBody>
                  <a:tcPr anchor="ctr"/>
                </a:tc>
                <a:tc>
                  <a:txBody>
                    <a:bodyPr/>
                    <a:lstStyle/>
                    <a:p>
                      <a:pPr>
                        <a:buNone/>
                      </a:pPr>
                      <a:r>
                        <a:rPr lang="en-US" sz="1000"/>
                        <a:t>564 / 3,209</a:t>
                      </a:r>
                    </a:p>
                  </a:txBody>
                  <a:tcPr anchor="ctr"/>
                </a:tc>
                <a:tc>
                  <a:txBody>
                    <a:bodyPr/>
                    <a:lstStyle/>
                    <a:p>
                      <a:pPr>
                        <a:buNone/>
                      </a:pPr>
                      <a:r>
                        <a:rPr lang="en-US" sz="1000" dirty="0"/>
                        <a:t>17.6</a:t>
                      </a:r>
                    </a:p>
                  </a:txBody>
                  <a:tcPr anchor="ctr"/>
                </a:tc>
                <a:tc>
                  <a:txBody>
                    <a:bodyPr/>
                    <a:lstStyle/>
                    <a:p>
                      <a:pPr>
                        <a:buNone/>
                      </a:pPr>
                      <a:r>
                        <a:rPr lang="en-US" sz="1000"/>
                        <a:t>81.1% (at follow-up)</a:t>
                      </a:r>
                    </a:p>
                  </a:txBody>
                  <a:tcPr anchor="ctr"/>
                </a:tc>
                <a:tc>
                  <a:txBody>
                    <a:bodyPr/>
                    <a:lstStyle/>
                    <a:p>
                      <a:pPr>
                        <a:buNone/>
                      </a:pPr>
                      <a:r>
                        <a:rPr lang="en-US" sz="1000"/>
                        <a:t>9.0</a:t>
                      </a:r>
                    </a:p>
                  </a:txBody>
                  <a:tcPr anchor="ctr"/>
                </a:tc>
                <a:tc>
                  <a:txBody>
                    <a:bodyPr/>
                    <a:lstStyle/>
                    <a:p>
                      <a:pPr>
                        <a:buNone/>
                      </a:pPr>
                      <a:r>
                        <a:rPr lang="en-US" sz="1000" dirty="0"/>
                        <a:t>Bleeding (23.5), Missing Strings (11.3)</a:t>
                      </a:r>
                    </a:p>
                  </a:txBody>
                  <a:tcPr anchor="ctr"/>
                </a:tc>
                <a:extLst>
                  <a:ext uri="{0D108BD9-81ED-4DB2-BD59-A6C34878D82A}">
                    <a16:rowId xmlns:a16="http://schemas.microsoft.com/office/drawing/2014/main" val="3463070448"/>
                  </a:ext>
                </a:extLst>
              </a:tr>
              <a:tr h="397338">
                <a:tc>
                  <a:txBody>
                    <a:bodyPr/>
                    <a:lstStyle/>
                    <a:p>
                      <a:pPr>
                        <a:buNone/>
                      </a:pPr>
                      <a:r>
                        <a:rPr lang="da-DK" sz="1000"/>
                        <a:t>Gupta S. et al. (2023)   </a:t>
                      </a:r>
                    </a:p>
                  </a:txBody>
                  <a:tcPr anchor="ctr"/>
                </a:tc>
                <a:tc>
                  <a:txBody>
                    <a:bodyPr/>
                    <a:lstStyle/>
                    <a:p>
                      <a:pPr>
                        <a:buNone/>
                      </a:pPr>
                      <a:r>
                        <a:rPr lang="en-US" sz="1000"/>
                        <a:t>Punjab</a:t>
                      </a:r>
                    </a:p>
                  </a:txBody>
                  <a:tcPr anchor="ctr"/>
                </a:tc>
                <a:tc>
                  <a:txBody>
                    <a:bodyPr/>
                    <a:lstStyle/>
                    <a:p>
                      <a:pPr>
                        <a:buNone/>
                      </a:pPr>
                      <a:r>
                        <a:rPr lang="en-US" sz="1000"/>
                        <a:t>Prospective Observational</a:t>
                      </a:r>
                    </a:p>
                  </a:txBody>
                  <a:tcPr anchor="ctr"/>
                </a:tc>
                <a:tc>
                  <a:txBody>
                    <a:bodyPr/>
                    <a:lstStyle/>
                    <a:p>
                      <a:pPr>
                        <a:buNone/>
                      </a:pPr>
                      <a:r>
                        <a:rPr lang="en-US" sz="1000"/>
                        <a:t>180 / 300</a:t>
                      </a:r>
                    </a:p>
                  </a:txBody>
                  <a:tcPr anchor="ctr"/>
                </a:tc>
                <a:tc>
                  <a:txBody>
                    <a:bodyPr/>
                    <a:lstStyle/>
                    <a:p>
                      <a:pPr>
                        <a:buNone/>
                      </a:pPr>
                      <a:r>
                        <a:rPr lang="en-US" sz="1000"/>
                        <a:t>60.0</a:t>
                      </a:r>
                    </a:p>
                  </a:txBody>
                  <a:tcPr anchor="ctr"/>
                </a:tc>
                <a:tc>
                  <a:txBody>
                    <a:bodyPr/>
                    <a:lstStyle/>
                    <a:p>
                      <a:pPr>
                        <a:buNone/>
                      </a:pPr>
                      <a:r>
                        <a:rPr lang="en-US" sz="1000"/>
                        <a:t>65.6% (at 6 months)</a:t>
                      </a:r>
                    </a:p>
                  </a:txBody>
                  <a:tcPr anchor="ctr"/>
                </a:tc>
                <a:tc>
                  <a:txBody>
                    <a:bodyPr/>
                    <a:lstStyle/>
                    <a:p>
                      <a:pPr>
                        <a:buNone/>
                      </a:pPr>
                      <a:r>
                        <a:rPr lang="en-US" sz="1000"/>
                        <a:t>5.6</a:t>
                      </a:r>
                    </a:p>
                  </a:txBody>
                  <a:tcPr anchor="ctr"/>
                </a:tc>
                <a:tc>
                  <a:txBody>
                    <a:bodyPr/>
                    <a:lstStyle/>
                    <a:p>
                      <a:pPr>
                        <a:buNone/>
                      </a:pPr>
                      <a:r>
                        <a:rPr lang="en-US" sz="1000"/>
                        <a:t>Abnormal Uterine Bleeding (10.7)</a:t>
                      </a:r>
                    </a:p>
                  </a:txBody>
                  <a:tcPr anchor="ctr"/>
                </a:tc>
                <a:extLst>
                  <a:ext uri="{0D108BD9-81ED-4DB2-BD59-A6C34878D82A}">
                    <a16:rowId xmlns:a16="http://schemas.microsoft.com/office/drawing/2014/main" val="3156009806"/>
                  </a:ext>
                </a:extLst>
              </a:tr>
              <a:tr h="397338">
                <a:tc>
                  <a:txBody>
                    <a:bodyPr/>
                    <a:lstStyle/>
                    <a:p>
                      <a:pPr>
                        <a:buNone/>
                      </a:pPr>
                      <a:r>
                        <a:rPr lang="da-DK" sz="1000" dirty="0"/>
                        <a:t>Kumar S. et al. (2014)   </a:t>
                      </a:r>
                    </a:p>
                  </a:txBody>
                  <a:tcPr anchor="ctr"/>
                </a:tc>
                <a:tc>
                  <a:txBody>
                    <a:bodyPr/>
                    <a:lstStyle/>
                    <a:p>
                      <a:pPr>
                        <a:buNone/>
                      </a:pPr>
                      <a:r>
                        <a:rPr lang="en-US" sz="1000"/>
                        <a:t>8 states + Delhi</a:t>
                      </a:r>
                    </a:p>
                  </a:txBody>
                  <a:tcPr anchor="ctr"/>
                </a:tc>
                <a:tc>
                  <a:txBody>
                    <a:bodyPr/>
                    <a:lstStyle/>
                    <a:p>
                      <a:pPr>
                        <a:buNone/>
                      </a:pPr>
                      <a:r>
                        <a:rPr lang="en-US" sz="1000"/>
                        <a:t>Prospective Observational</a:t>
                      </a:r>
                    </a:p>
                  </a:txBody>
                  <a:tcPr anchor="ctr"/>
                </a:tc>
                <a:tc>
                  <a:txBody>
                    <a:bodyPr/>
                    <a:lstStyle/>
                    <a:p>
                      <a:pPr>
                        <a:buNone/>
                      </a:pPr>
                      <a:r>
                        <a:rPr lang="en-US" sz="1000"/>
                        <a:t>2,733 (accepted)</a:t>
                      </a:r>
                    </a:p>
                  </a:txBody>
                  <a:tcPr anchor="ctr"/>
                </a:tc>
                <a:tc>
                  <a:txBody>
                    <a:bodyPr/>
                    <a:lstStyle/>
                    <a:p>
                      <a:pPr>
                        <a:buNone/>
                      </a:pPr>
                      <a:r>
                        <a:rPr lang="en-US" sz="1000"/>
                        <a:t>Not specified</a:t>
                      </a:r>
                    </a:p>
                  </a:txBody>
                  <a:tcPr anchor="ctr"/>
                </a:tc>
                <a:tc>
                  <a:txBody>
                    <a:bodyPr/>
                    <a:lstStyle/>
                    <a:p>
                      <a:pPr>
                        <a:buNone/>
                      </a:pPr>
                      <a:r>
                        <a:rPr lang="en-US" sz="1000"/>
                        <a:t>~94% (at 6 weeks)</a:t>
                      </a:r>
                    </a:p>
                  </a:txBody>
                  <a:tcPr anchor="ctr"/>
                </a:tc>
                <a:tc>
                  <a:txBody>
                    <a:bodyPr/>
                    <a:lstStyle/>
                    <a:p>
                      <a:pPr>
                        <a:buNone/>
                      </a:pPr>
                      <a:r>
                        <a:rPr lang="en-US" sz="1000"/>
                        <a:t>3.6</a:t>
                      </a:r>
                    </a:p>
                  </a:txBody>
                  <a:tcPr anchor="ctr"/>
                </a:tc>
                <a:tc>
                  <a:txBody>
                    <a:bodyPr/>
                    <a:lstStyle/>
                    <a:p>
                      <a:pPr>
                        <a:buNone/>
                      </a:pPr>
                      <a:r>
                        <a:rPr lang="en-US" sz="1000"/>
                        <a:t>Cramps (8.9), Infection (5.4)</a:t>
                      </a:r>
                    </a:p>
                  </a:txBody>
                  <a:tcPr anchor="ctr"/>
                </a:tc>
                <a:extLst>
                  <a:ext uri="{0D108BD9-81ED-4DB2-BD59-A6C34878D82A}">
                    <a16:rowId xmlns:a16="http://schemas.microsoft.com/office/drawing/2014/main" val="2717637682"/>
                  </a:ext>
                </a:extLst>
              </a:tr>
              <a:tr h="397338">
                <a:tc>
                  <a:txBody>
                    <a:bodyPr/>
                    <a:lstStyle/>
                    <a:p>
                      <a:pPr>
                        <a:buNone/>
                      </a:pPr>
                      <a:r>
                        <a:rPr lang="nb-NO" sz="1000"/>
                        <a:t>Vishwakarma S. et al. (2020)   </a:t>
                      </a:r>
                    </a:p>
                  </a:txBody>
                  <a:tcPr anchor="ctr"/>
                </a:tc>
                <a:tc>
                  <a:txBody>
                    <a:bodyPr/>
                    <a:lstStyle/>
                    <a:p>
                      <a:pPr>
                        <a:buNone/>
                      </a:pPr>
                      <a:r>
                        <a:rPr lang="en-US" sz="1000"/>
                        <a:t>Uttar Pradesh</a:t>
                      </a:r>
                    </a:p>
                  </a:txBody>
                  <a:tcPr anchor="ctr"/>
                </a:tc>
                <a:tc>
                  <a:txBody>
                    <a:bodyPr/>
                    <a:lstStyle/>
                    <a:p>
                      <a:pPr>
                        <a:buNone/>
                      </a:pPr>
                      <a:r>
                        <a:rPr lang="en-US" sz="1000" dirty="0"/>
                        <a:t>Prospective Interventional</a:t>
                      </a:r>
                    </a:p>
                  </a:txBody>
                  <a:tcPr anchor="ctr"/>
                </a:tc>
                <a:tc>
                  <a:txBody>
                    <a:bodyPr/>
                    <a:lstStyle/>
                    <a:p>
                      <a:pPr>
                        <a:buNone/>
                      </a:pPr>
                      <a:r>
                        <a:rPr lang="en-US" sz="1000"/>
                        <a:t>1,586 (inserted)</a:t>
                      </a:r>
                    </a:p>
                  </a:txBody>
                  <a:tcPr anchor="ctr"/>
                </a:tc>
                <a:tc>
                  <a:txBody>
                    <a:bodyPr/>
                    <a:lstStyle/>
                    <a:p>
                      <a:pPr>
                        <a:buNone/>
                      </a:pPr>
                      <a:r>
                        <a:rPr lang="en-US" sz="1000" dirty="0"/>
                        <a:t>Not specified</a:t>
                      </a:r>
                    </a:p>
                  </a:txBody>
                  <a:tcPr anchor="ctr"/>
                </a:tc>
                <a:tc>
                  <a:txBody>
                    <a:bodyPr/>
                    <a:lstStyle/>
                    <a:p>
                      <a:pPr>
                        <a:buNone/>
                      </a:pPr>
                      <a:r>
                        <a:rPr lang="en-US" sz="1000"/>
                        <a:t>88.8% (at 6 months)</a:t>
                      </a:r>
                    </a:p>
                  </a:txBody>
                  <a:tcPr anchor="ctr"/>
                </a:tc>
                <a:tc>
                  <a:txBody>
                    <a:bodyPr/>
                    <a:lstStyle/>
                    <a:p>
                      <a:pPr>
                        <a:buNone/>
                      </a:pPr>
                      <a:r>
                        <a:rPr lang="en-US" sz="1000"/>
                        <a:t>3.4</a:t>
                      </a:r>
                    </a:p>
                  </a:txBody>
                  <a:tcPr anchor="ctr"/>
                </a:tc>
                <a:tc>
                  <a:txBody>
                    <a:bodyPr/>
                    <a:lstStyle/>
                    <a:p>
                      <a:pPr>
                        <a:buNone/>
                      </a:pPr>
                      <a:r>
                        <a:rPr lang="en-US" sz="1000"/>
                        <a:t>Missing Strings (22.2 at 6 wks), Bleeding (11.9 at 6 wks)</a:t>
                      </a:r>
                    </a:p>
                  </a:txBody>
                  <a:tcPr anchor="ctr"/>
                </a:tc>
                <a:extLst>
                  <a:ext uri="{0D108BD9-81ED-4DB2-BD59-A6C34878D82A}">
                    <a16:rowId xmlns:a16="http://schemas.microsoft.com/office/drawing/2014/main" val="2938818519"/>
                  </a:ext>
                </a:extLst>
              </a:tr>
              <a:tr h="397338">
                <a:tc>
                  <a:txBody>
                    <a:bodyPr/>
                    <a:lstStyle/>
                    <a:p>
                      <a:pPr>
                        <a:buNone/>
                      </a:pPr>
                      <a:r>
                        <a:rPr lang="fi-FI" sz="1000"/>
                        <a:t>Srivastava A. et al. (2024)   </a:t>
                      </a:r>
                    </a:p>
                  </a:txBody>
                  <a:tcPr anchor="ctr"/>
                </a:tc>
                <a:tc>
                  <a:txBody>
                    <a:bodyPr/>
                    <a:lstStyle/>
                    <a:p>
                      <a:pPr>
                        <a:buNone/>
                      </a:pPr>
                      <a:r>
                        <a:rPr lang="en-US" sz="1000"/>
                        <a:t>Odisha, Chhattisgarh</a:t>
                      </a:r>
                    </a:p>
                  </a:txBody>
                  <a:tcPr anchor="ctr"/>
                </a:tc>
                <a:tc>
                  <a:txBody>
                    <a:bodyPr/>
                    <a:lstStyle/>
                    <a:p>
                      <a:pPr>
                        <a:buNone/>
                      </a:pPr>
                      <a:r>
                        <a:rPr lang="en-US" sz="1000"/>
                        <a:t>Prospective Cohort</a:t>
                      </a:r>
                    </a:p>
                  </a:txBody>
                  <a:tcPr anchor="ctr"/>
                </a:tc>
                <a:tc>
                  <a:txBody>
                    <a:bodyPr/>
                    <a:lstStyle/>
                    <a:p>
                      <a:pPr>
                        <a:buNone/>
                      </a:pPr>
                      <a:r>
                        <a:rPr lang="en-US" sz="1000"/>
                        <a:t>916 (enrolled)</a:t>
                      </a:r>
                    </a:p>
                  </a:txBody>
                  <a:tcPr anchor="ctr"/>
                </a:tc>
                <a:tc>
                  <a:txBody>
                    <a:bodyPr/>
                    <a:lstStyle/>
                    <a:p>
                      <a:pPr>
                        <a:buNone/>
                      </a:pPr>
                      <a:r>
                        <a:rPr lang="en-US" sz="1000"/>
                        <a:t>Not specified</a:t>
                      </a:r>
                    </a:p>
                  </a:txBody>
                  <a:tcPr anchor="ctr"/>
                </a:tc>
                <a:tc>
                  <a:txBody>
                    <a:bodyPr/>
                    <a:lstStyle/>
                    <a:p>
                      <a:pPr>
                        <a:buNone/>
                      </a:pPr>
                      <a:r>
                        <a:rPr lang="en-US" sz="1000"/>
                        <a:t>60.1% (at 1 year)</a:t>
                      </a:r>
                    </a:p>
                  </a:txBody>
                  <a:tcPr anchor="ctr"/>
                </a:tc>
                <a:tc>
                  <a:txBody>
                    <a:bodyPr/>
                    <a:lstStyle/>
                    <a:p>
                      <a:pPr>
                        <a:buNone/>
                      </a:pPr>
                      <a:r>
                        <a:rPr lang="en-US" sz="1000"/>
                        <a:t>12.0</a:t>
                      </a:r>
                    </a:p>
                  </a:txBody>
                  <a:tcPr anchor="ctr"/>
                </a:tc>
                <a:tc>
                  <a:txBody>
                    <a:bodyPr/>
                    <a:lstStyle/>
                    <a:p>
                      <a:pPr>
                        <a:buNone/>
                      </a:pPr>
                      <a:r>
                        <a:rPr lang="en-US" sz="1000"/>
                        <a:t>Pain, Bleeding, Discharge</a:t>
                      </a:r>
                    </a:p>
                  </a:txBody>
                  <a:tcPr anchor="ctr"/>
                </a:tc>
                <a:extLst>
                  <a:ext uri="{0D108BD9-81ED-4DB2-BD59-A6C34878D82A}">
                    <a16:rowId xmlns:a16="http://schemas.microsoft.com/office/drawing/2014/main" val="3412446743"/>
                  </a:ext>
                </a:extLst>
              </a:tr>
              <a:tr h="397338">
                <a:tc>
                  <a:txBody>
                    <a:bodyPr/>
                    <a:lstStyle/>
                    <a:p>
                      <a:pPr>
                        <a:buNone/>
                      </a:pPr>
                      <a:r>
                        <a:rPr lang="da-DK" sz="1000"/>
                        <a:t>Kumar S. et al. (2019)   </a:t>
                      </a:r>
                    </a:p>
                  </a:txBody>
                  <a:tcPr anchor="ctr"/>
                </a:tc>
                <a:tc>
                  <a:txBody>
                    <a:bodyPr/>
                    <a:lstStyle/>
                    <a:p>
                      <a:pPr>
                        <a:buNone/>
                      </a:pPr>
                      <a:r>
                        <a:rPr lang="en-US" sz="1000"/>
                        <a:t>6 states</a:t>
                      </a:r>
                    </a:p>
                  </a:txBody>
                  <a:tcPr anchor="ctr"/>
                </a:tc>
                <a:tc>
                  <a:txBody>
                    <a:bodyPr/>
                    <a:lstStyle/>
                    <a:p>
                      <a:pPr>
                        <a:buNone/>
                      </a:pPr>
                      <a:r>
                        <a:rPr lang="en-US" sz="1000" dirty="0"/>
                        <a:t>Retrospective Cohort</a:t>
                      </a:r>
                    </a:p>
                  </a:txBody>
                  <a:tcPr anchor="ctr"/>
                </a:tc>
                <a:tc>
                  <a:txBody>
                    <a:bodyPr/>
                    <a:lstStyle/>
                    <a:p>
                      <a:pPr>
                        <a:buNone/>
                      </a:pPr>
                      <a:r>
                        <a:rPr lang="en-US" sz="1000"/>
                        <a:t>844 (interviewed)</a:t>
                      </a:r>
                    </a:p>
                  </a:txBody>
                  <a:tcPr anchor="ctr"/>
                </a:tc>
                <a:tc>
                  <a:txBody>
                    <a:bodyPr/>
                    <a:lstStyle/>
                    <a:p>
                      <a:pPr>
                        <a:buNone/>
                      </a:pPr>
                      <a:r>
                        <a:rPr lang="en-US" sz="1000"/>
                        <a:t>Not specified</a:t>
                      </a:r>
                    </a:p>
                  </a:txBody>
                  <a:tcPr anchor="ctr"/>
                </a:tc>
                <a:tc>
                  <a:txBody>
                    <a:bodyPr/>
                    <a:lstStyle/>
                    <a:p>
                      <a:pPr>
                        <a:buNone/>
                      </a:pPr>
                      <a:r>
                        <a:rPr lang="en-US" sz="1000"/>
                        <a:t>62.8% (at 1 year)</a:t>
                      </a:r>
                    </a:p>
                  </a:txBody>
                  <a:tcPr anchor="ctr"/>
                </a:tc>
                <a:tc>
                  <a:txBody>
                    <a:bodyPr/>
                    <a:lstStyle/>
                    <a:p>
                      <a:pPr>
                        <a:buNone/>
                      </a:pPr>
                      <a:r>
                        <a:rPr lang="en-US" sz="1000"/>
                        <a:t>7.5</a:t>
                      </a:r>
                    </a:p>
                  </a:txBody>
                  <a:tcPr anchor="ctr"/>
                </a:tc>
                <a:tc>
                  <a:txBody>
                    <a:bodyPr/>
                    <a:lstStyle/>
                    <a:p>
                      <a:pPr>
                        <a:buNone/>
                      </a:pPr>
                      <a:r>
                        <a:rPr lang="en-US" sz="1000"/>
                        <a:t>Pain, Bleeding, Discharge (37.2)</a:t>
                      </a:r>
                    </a:p>
                  </a:txBody>
                  <a:tcPr anchor="ctr"/>
                </a:tc>
                <a:extLst>
                  <a:ext uri="{0D108BD9-81ED-4DB2-BD59-A6C34878D82A}">
                    <a16:rowId xmlns:a16="http://schemas.microsoft.com/office/drawing/2014/main" val="1210354873"/>
                  </a:ext>
                </a:extLst>
              </a:tr>
              <a:tr h="397338">
                <a:tc>
                  <a:txBody>
                    <a:bodyPr/>
                    <a:lstStyle/>
                    <a:p>
                      <a:pPr>
                        <a:buNone/>
                      </a:pPr>
                      <a:r>
                        <a:rPr lang="da-DK" sz="1000"/>
                        <a:t>Shukla M. et al. (2014)   </a:t>
                      </a:r>
                    </a:p>
                  </a:txBody>
                  <a:tcPr anchor="ctr"/>
                </a:tc>
                <a:tc>
                  <a:txBody>
                    <a:bodyPr/>
                    <a:lstStyle/>
                    <a:p>
                      <a:pPr>
                        <a:buNone/>
                      </a:pPr>
                      <a:r>
                        <a:rPr lang="en-US" sz="1000"/>
                        <a:t>6 states</a:t>
                      </a:r>
                    </a:p>
                  </a:txBody>
                  <a:tcPr anchor="ctr"/>
                </a:tc>
                <a:tc>
                  <a:txBody>
                    <a:bodyPr/>
                    <a:lstStyle/>
                    <a:p>
                      <a:pPr>
                        <a:buNone/>
                      </a:pPr>
                      <a:r>
                        <a:rPr lang="en-US" sz="1000"/>
                        <a:t>Prospective Multicentric</a:t>
                      </a:r>
                    </a:p>
                  </a:txBody>
                  <a:tcPr anchor="ctr"/>
                </a:tc>
                <a:tc>
                  <a:txBody>
                    <a:bodyPr/>
                    <a:lstStyle/>
                    <a:p>
                      <a:pPr>
                        <a:buNone/>
                      </a:pPr>
                      <a:r>
                        <a:rPr lang="en-US" sz="1000"/>
                        <a:t>8,582 (accepted)</a:t>
                      </a:r>
                    </a:p>
                  </a:txBody>
                  <a:tcPr anchor="ctr"/>
                </a:tc>
                <a:tc>
                  <a:txBody>
                    <a:bodyPr/>
                    <a:lstStyle/>
                    <a:p>
                      <a:pPr>
                        <a:buNone/>
                      </a:pPr>
                      <a:r>
                        <a:rPr lang="en-US" sz="1000"/>
                        <a:t>49.7</a:t>
                      </a:r>
                    </a:p>
                  </a:txBody>
                  <a:tcPr anchor="ctr"/>
                </a:tc>
                <a:tc>
                  <a:txBody>
                    <a:bodyPr/>
                    <a:lstStyle/>
                    <a:p>
                      <a:pPr>
                        <a:buNone/>
                      </a:pPr>
                      <a:r>
                        <a:rPr lang="en-US" sz="1000"/>
                        <a:t>87.6% (at 6 months)</a:t>
                      </a:r>
                    </a:p>
                  </a:txBody>
                  <a:tcPr anchor="ctr"/>
                </a:tc>
                <a:tc>
                  <a:txBody>
                    <a:bodyPr/>
                    <a:lstStyle/>
                    <a:p>
                      <a:pPr>
                        <a:buNone/>
                      </a:pPr>
                      <a:r>
                        <a:rPr lang="en-US" sz="1000"/>
                        <a:t>3.6</a:t>
                      </a:r>
                    </a:p>
                  </a:txBody>
                  <a:tcPr anchor="ctr"/>
                </a:tc>
                <a:tc>
                  <a:txBody>
                    <a:bodyPr/>
                    <a:lstStyle/>
                    <a:p>
                      <a:pPr>
                        <a:buNone/>
                      </a:pPr>
                      <a:r>
                        <a:rPr lang="en-US" sz="1000"/>
                        <a:t>Missing Strings (6.8), Infection (0.5)</a:t>
                      </a:r>
                    </a:p>
                  </a:txBody>
                  <a:tcPr anchor="ctr"/>
                </a:tc>
                <a:extLst>
                  <a:ext uri="{0D108BD9-81ED-4DB2-BD59-A6C34878D82A}">
                    <a16:rowId xmlns:a16="http://schemas.microsoft.com/office/drawing/2014/main" val="2292130009"/>
                  </a:ext>
                </a:extLst>
              </a:tr>
              <a:tr h="397338">
                <a:tc>
                  <a:txBody>
                    <a:bodyPr/>
                    <a:lstStyle/>
                    <a:p>
                      <a:pPr>
                        <a:buNone/>
                      </a:pPr>
                      <a:r>
                        <a:rPr lang="en-US" sz="1000"/>
                        <a:t>Rajput N. &amp; Bangal VB. (2024)   </a:t>
                      </a:r>
                    </a:p>
                  </a:txBody>
                  <a:tcPr anchor="ctr"/>
                </a:tc>
                <a:tc>
                  <a:txBody>
                    <a:bodyPr/>
                    <a:lstStyle/>
                    <a:p>
                      <a:pPr>
                        <a:buNone/>
                      </a:pPr>
                      <a:r>
                        <a:rPr lang="en-US" sz="1000"/>
                        <a:t>Maharashtra</a:t>
                      </a:r>
                    </a:p>
                  </a:txBody>
                  <a:tcPr anchor="ctr"/>
                </a:tc>
                <a:tc>
                  <a:txBody>
                    <a:bodyPr/>
                    <a:lstStyle/>
                    <a:p>
                      <a:pPr>
                        <a:buNone/>
                      </a:pPr>
                      <a:r>
                        <a:rPr lang="en-US" sz="1000"/>
                        <a:t>Cross-sectional</a:t>
                      </a:r>
                    </a:p>
                  </a:txBody>
                  <a:tcPr anchor="ctr"/>
                </a:tc>
                <a:tc>
                  <a:txBody>
                    <a:bodyPr/>
                    <a:lstStyle/>
                    <a:p>
                      <a:pPr>
                        <a:buNone/>
                      </a:pPr>
                      <a:r>
                        <a:rPr lang="en-US" sz="1000"/>
                        <a:t>79 / 351</a:t>
                      </a:r>
                    </a:p>
                  </a:txBody>
                  <a:tcPr anchor="ctr"/>
                </a:tc>
                <a:tc>
                  <a:txBody>
                    <a:bodyPr/>
                    <a:lstStyle/>
                    <a:p>
                      <a:pPr>
                        <a:buNone/>
                      </a:pPr>
                      <a:r>
                        <a:rPr lang="en-US" sz="1000"/>
                        <a:t>22.5</a:t>
                      </a:r>
                    </a:p>
                  </a:txBody>
                  <a:tcPr anchor="ctr"/>
                </a:tc>
                <a:tc>
                  <a:txBody>
                    <a:bodyPr/>
                    <a:lstStyle/>
                    <a:p>
                      <a:pPr>
                        <a:buNone/>
                      </a:pPr>
                      <a:r>
                        <a:rPr lang="en-US" sz="1000"/>
                        <a:t>Not assessed</a:t>
                      </a:r>
                    </a:p>
                  </a:txBody>
                  <a:tcPr anchor="ctr"/>
                </a:tc>
                <a:tc>
                  <a:txBody>
                    <a:bodyPr/>
                    <a:lstStyle/>
                    <a:p>
                      <a:pPr>
                        <a:buNone/>
                      </a:pPr>
                      <a:r>
                        <a:rPr lang="en-US" sz="1000"/>
                        <a:t>Not assessed</a:t>
                      </a:r>
                    </a:p>
                  </a:txBody>
                  <a:tcPr anchor="ctr"/>
                </a:tc>
                <a:tc>
                  <a:txBody>
                    <a:bodyPr/>
                    <a:lstStyle/>
                    <a:p>
                      <a:pPr>
                        <a:buNone/>
                      </a:pPr>
                      <a:r>
                        <a:rPr lang="en-US" sz="1000"/>
                        <a:t>Not assessed (reasons for refusal studied)</a:t>
                      </a:r>
                    </a:p>
                  </a:txBody>
                  <a:tcPr anchor="ctr"/>
                </a:tc>
                <a:extLst>
                  <a:ext uri="{0D108BD9-81ED-4DB2-BD59-A6C34878D82A}">
                    <a16:rowId xmlns:a16="http://schemas.microsoft.com/office/drawing/2014/main" val="1500911697"/>
                  </a:ext>
                </a:extLst>
              </a:tr>
              <a:tr h="397338">
                <a:tc>
                  <a:txBody>
                    <a:bodyPr/>
                    <a:lstStyle/>
                    <a:p>
                      <a:pPr>
                        <a:buNone/>
                      </a:pPr>
                      <a:r>
                        <a:rPr lang="en-US" sz="1000"/>
                        <a:t>Jairaj S. &amp; Dayyala S. (2016)   </a:t>
                      </a:r>
                    </a:p>
                  </a:txBody>
                  <a:tcPr anchor="ctr"/>
                </a:tc>
                <a:tc>
                  <a:txBody>
                    <a:bodyPr/>
                    <a:lstStyle/>
                    <a:p>
                      <a:pPr>
                        <a:buNone/>
                      </a:pPr>
                      <a:r>
                        <a:rPr lang="en-US" sz="1000"/>
                        <a:t>Telangana</a:t>
                      </a:r>
                    </a:p>
                  </a:txBody>
                  <a:tcPr anchor="ctr"/>
                </a:tc>
                <a:tc>
                  <a:txBody>
                    <a:bodyPr/>
                    <a:lstStyle/>
                    <a:p>
                      <a:pPr>
                        <a:buNone/>
                      </a:pPr>
                      <a:r>
                        <a:rPr lang="en-US" sz="1000"/>
                        <a:t>Cross-sectional</a:t>
                      </a:r>
                    </a:p>
                  </a:txBody>
                  <a:tcPr anchor="ctr"/>
                </a:tc>
                <a:tc>
                  <a:txBody>
                    <a:bodyPr/>
                    <a:lstStyle/>
                    <a:p>
                      <a:pPr>
                        <a:buNone/>
                      </a:pPr>
                      <a:r>
                        <a:rPr lang="en-US" sz="1000"/>
                        <a:t>73 / 370</a:t>
                      </a:r>
                    </a:p>
                  </a:txBody>
                  <a:tcPr anchor="ctr"/>
                </a:tc>
                <a:tc>
                  <a:txBody>
                    <a:bodyPr/>
                    <a:lstStyle/>
                    <a:p>
                      <a:pPr>
                        <a:buNone/>
                      </a:pPr>
                      <a:r>
                        <a:rPr lang="en-US" sz="1000"/>
                        <a:t>19.7</a:t>
                      </a:r>
                    </a:p>
                  </a:txBody>
                  <a:tcPr anchor="ctr"/>
                </a:tc>
                <a:tc>
                  <a:txBody>
                    <a:bodyPr/>
                    <a:lstStyle/>
                    <a:p>
                      <a:pPr>
                        <a:buNone/>
                      </a:pPr>
                      <a:r>
                        <a:rPr lang="en-US" sz="1000"/>
                        <a:t>Not assessed</a:t>
                      </a:r>
                    </a:p>
                  </a:txBody>
                  <a:tcPr anchor="ctr"/>
                </a:tc>
                <a:tc>
                  <a:txBody>
                    <a:bodyPr/>
                    <a:lstStyle/>
                    <a:p>
                      <a:pPr>
                        <a:buNone/>
                      </a:pPr>
                      <a:r>
                        <a:rPr lang="en-US" sz="1000"/>
                        <a:t>6.8</a:t>
                      </a:r>
                    </a:p>
                  </a:txBody>
                  <a:tcPr anchor="ctr"/>
                </a:tc>
                <a:tc>
                  <a:txBody>
                    <a:bodyPr/>
                    <a:lstStyle/>
                    <a:p>
                      <a:pPr>
                        <a:buNone/>
                      </a:pPr>
                      <a:r>
                        <a:rPr lang="en-US" sz="1000"/>
                        <a:t>Pain (17.2), Bleeding/Discharge (17.2)</a:t>
                      </a:r>
                    </a:p>
                  </a:txBody>
                  <a:tcPr anchor="ctr"/>
                </a:tc>
                <a:extLst>
                  <a:ext uri="{0D108BD9-81ED-4DB2-BD59-A6C34878D82A}">
                    <a16:rowId xmlns:a16="http://schemas.microsoft.com/office/drawing/2014/main" val="1778005821"/>
                  </a:ext>
                </a:extLst>
              </a:tr>
              <a:tr h="397338">
                <a:tc>
                  <a:txBody>
                    <a:bodyPr/>
                    <a:lstStyle/>
                    <a:p>
                      <a:pPr>
                        <a:buNone/>
                      </a:pPr>
                      <a:r>
                        <a:rPr lang="da-DK" sz="1000"/>
                        <a:t>Nigam A. et al. (2018)   </a:t>
                      </a:r>
                    </a:p>
                  </a:txBody>
                  <a:tcPr anchor="ctr"/>
                </a:tc>
                <a:tc>
                  <a:txBody>
                    <a:bodyPr/>
                    <a:lstStyle/>
                    <a:p>
                      <a:pPr>
                        <a:buNone/>
                      </a:pPr>
                      <a:r>
                        <a:rPr lang="en-US" sz="1000"/>
                        <a:t>Delhi</a:t>
                      </a:r>
                    </a:p>
                  </a:txBody>
                  <a:tcPr anchor="ctr"/>
                </a:tc>
                <a:tc>
                  <a:txBody>
                    <a:bodyPr/>
                    <a:lstStyle/>
                    <a:p>
                      <a:pPr>
                        <a:buNone/>
                      </a:pPr>
                      <a:r>
                        <a:rPr lang="en-US" sz="1000"/>
                        <a:t>Cross-sectional</a:t>
                      </a:r>
                    </a:p>
                  </a:txBody>
                  <a:tcPr anchor="ctr"/>
                </a:tc>
                <a:tc>
                  <a:txBody>
                    <a:bodyPr/>
                    <a:lstStyle/>
                    <a:p>
                      <a:pPr>
                        <a:buNone/>
                      </a:pPr>
                      <a:r>
                        <a:rPr lang="en-US" sz="1000"/>
                        <a:t>50 / 550</a:t>
                      </a:r>
                    </a:p>
                  </a:txBody>
                  <a:tcPr anchor="ctr"/>
                </a:tc>
                <a:tc>
                  <a:txBody>
                    <a:bodyPr/>
                    <a:lstStyle/>
                    <a:p>
                      <a:pPr>
                        <a:buNone/>
                      </a:pPr>
                      <a:r>
                        <a:rPr lang="en-US" sz="1000"/>
                        <a:t>9.1</a:t>
                      </a:r>
                    </a:p>
                  </a:txBody>
                  <a:tcPr anchor="ctr"/>
                </a:tc>
                <a:tc>
                  <a:txBody>
                    <a:bodyPr/>
                    <a:lstStyle/>
                    <a:p>
                      <a:pPr>
                        <a:buNone/>
                      </a:pPr>
                      <a:r>
                        <a:rPr lang="en-US" sz="1000"/>
                        <a:t>Not assessed</a:t>
                      </a:r>
                    </a:p>
                  </a:txBody>
                  <a:tcPr anchor="ctr"/>
                </a:tc>
                <a:tc>
                  <a:txBody>
                    <a:bodyPr/>
                    <a:lstStyle/>
                    <a:p>
                      <a:pPr>
                        <a:buNone/>
                      </a:pPr>
                      <a:r>
                        <a:rPr lang="en-US" sz="1000"/>
                        <a:t>Not assessed</a:t>
                      </a:r>
                    </a:p>
                  </a:txBody>
                  <a:tcPr anchor="ctr"/>
                </a:tc>
                <a:tc>
                  <a:txBody>
                    <a:bodyPr/>
                    <a:lstStyle/>
                    <a:p>
                      <a:pPr>
                        <a:buNone/>
                      </a:pPr>
                      <a:r>
                        <a:rPr lang="en-US" sz="1000"/>
                        <a:t>Not assessed (reasons for refusal studied)</a:t>
                      </a:r>
                    </a:p>
                  </a:txBody>
                  <a:tcPr anchor="ctr"/>
                </a:tc>
                <a:extLst>
                  <a:ext uri="{0D108BD9-81ED-4DB2-BD59-A6C34878D82A}">
                    <a16:rowId xmlns:a16="http://schemas.microsoft.com/office/drawing/2014/main" val="1299032966"/>
                  </a:ext>
                </a:extLst>
              </a:tr>
              <a:tr h="397338">
                <a:tc>
                  <a:txBody>
                    <a:bodyPr/>
                    <a:lstStyle/>
                    <a:p>
                      <a:pPr>
                        <a:buNone/>
                      </a:pPr>
                      <a:r>
                        <a:rPr lang="nb-NO" sz="1000"/>
                        <a:t>Nayak K. et al. (2025)   </a:t>
                      </a:r>
                    </a:p>
                  </a:txBody>
                  <a:tcPr anchor="ctr"/>
                </a:tc>
                <a:tc>
                  <a:txBody>
                    <a:bodyPr/>
                    <a:lstStyle/>
                    <a:p>
                      <a:pPr>
                        <a:buNone/>
                      </a:pPr>
                      <a:r>
                        <a:rPr lang="en-US" sz="1000"/>
                        <a:t>Gujarat</a:t>
                      </a:r>
                    </a:p>
                  </a:txBody>
                  <a:tcPr anchor="ctr"/>
                </a:tc>
                <a:tc>
                  <a:txBody>
                    <a:bodyPr/>
                    <a:lstStyle/>
                    <a:p>
                      <a:pPr>
                        <a:buNone/>
                      </a:pPr>
                      <a:r>
                        <a:rPr lang="en-US" sz="1000"/>
                        <a:t>Prospective Analytical</a:t>
                      </a:r>
                    </a:p>
                  </a:txBody>
                  <a:tcPr anchor="ctr"/>
                </a:tc>
                <a:tc>
                  <a:txBody>
                    <a:bodyPr/>
                    <a:lstStyle/>
                    <a:p>
                      <a:pPr>
                        <a:buNone/>
                      </a:pPr>
                      <a:r>
                        <a:rPr lang="en-US" sz="1000"/>
                        <a:t>19 / 350</a:t>
                      </a:r>
                    </a:p>
                  </a:txBody>
                  <a:tcPr anchor="ctr"/>
                </a:tc>
                <a:tc>
                  <a:txBody>
                    <a:bodyPr/>
                    <a:lstStyle/>
                    <a:p>
                      <a:pPr>
                        <a:buNone/>
                      </a:pPr>
                      <a:r>
                        <a:rPr lang="en-US" sz="1000"/>
                        <a:t>5.4</a:t>
                      </a:r>
                    </a:p>
                  </a:txBody>
                  <a:tcPr anchor="ctr"/>
                </a:tc>
                <a:tc>
                  <a:txBody>
                    <a:bodyPr/>
                    <a:lstStyle/>
                    <a:p>
                      <a:pPr>
                        <a:buNone/>
                      </a:pPr>
                      <a:r>
                        <a:rPr lang="en-US" sz="1000"/>
                        <a:t>Not assessed</a:t>
                      </a:r>
                    </a:p>
                  </a:txBody>
                  <a:tcPr anchor="ctr"/>
                </a:tc>
                <a:tc>
                  <a:txBody>
                    <a:bodyPr/>
                    <a:lstStyle/>
                    <a:p>
                      <a:pPr>
                        <a:buNone/>
                      </a:pPr>
                      <a:r>
                        <a:rPr lang="en-US" sz="1000"/>
                        <a:t>Not assessed</a:t>
                      </a:r>
                    </a:p>
                  </a:txBody>
                  <a:tcPr anchor="ctr"/>
                </a:tc>
                <a:tc>
                  <a:txBody>
                    <a:bodyPr/>
                    <a:lstStyle/>
                    <a:p>
                      <a:pPr>
                        <a:buNone/>
                      </a:pPr>
                      <a:r>
                        <a:rPr lang="en-US" sz="1000"/>
                        <a:t>Not assessed (reasons for refusal studied)</a:t>
                      </a:r>
                    </a:p>
                  </a:txBody>
                  <a:tcPr anchor="ctr"/>
                </a:tc>
                <a:extLst>
                  <a:ext uri="{0D108BD9-81ED-4DB2-BD59-A6C34878D82A}">
                    <a16:rowId xmlns:a16="http://schemas.microsoft.com/office/drawing/2014/main" val="1219238127"/>
                  </a:ext>
                </a:extLst>
              </a:tr>
              <a:tr h="397338">
                <a:tc>
                  <a:txBody>
                    <a:bodyPr/>
                    <a:lstStyle/>
                    <a:p>
                      <a:pPr>
                        <a:buNone/>
                      </a:pPr>
                      <a:r>
                        <a:rPr lang="pt-BR" sz="1000"/>
                        <a:t>Sharma A. &amp; Gupta V. (2017)   </a:t>
                      </a:r>
                    </a:p>
                  </a:txBody>
                  <a:tcPr anchor="ctr"/>
                </a:tc>
                <a:tc>
                  <a:txBody>
                    <a:bodyPr/>
                    <a:lstStyle/>
                    <a:p>
                      <a:pPr>
                        <a:buNone/>
                      </a:pPr>
                      <a:r>
                        <a:rPr lang="en-US" sz="1000"/>
                        <a:t>Rajasthan</a:t>
                      </a:r>
                    </a:p>
                  </a:txBody>
                  <a:tcPr anchor="ctr"/>
                </a:tc>
                <a:tc>
                  <a:txBody>
                    <a:bodyPr/>
                    <a:lstStyle/>
                    <a:p>
                      <a:pPr>
                        <a:buNone/>
                      </a:pPr>
                      <a:r>
                        <a:rPr lang="en-US" sz="1000"/>
                        <a:t>Observational</a:t>
                      </a:r>
                    </a:p>
                  </a:txBody>
                  <a:tcPr anchor="ctr"/>
                </a:tc>
                <a:tc>
                  <a:txBody>
                    <a:bodyPr/>
                    <a:lstStyle/>
                    <a:p>
                      <a:pPr>
                        <a:buNone/>
                      </a:pPr>
                      <a:r>
                        <a:rPr lang="en-US" sz="1000" dirty="0"/>
                        <a:t>546 / 18,550</a:t>
                      </a:r>
                    </a:p>
                  </a:txBody>
                  <a:tcPr anchor="ctr"/>
                </a:tc>
                <a:tc>
                  <a:txBody>
                    <a:bodyPr/>
                    <a:lstStyle/>
                    <a:p>
                      <a:pPr>
                        <a:buNone/>
                      </a:pPr>
                      <a:r>
                        <a:rPr lang="en-US" sz="1000"/>
                        <a:t>2.9</a:t>
                      </a:r>
                    </a:p>
                  </a:txBody>
                  <a:tcPr anchor="ctr"/>
                </a:tc>
                <a:tc>
                  <a:txBody>
                    <a:bodyPr/>
                    <a:lstStyle/>
                    <a:p>
                      <a:pPr>
                        <a:buNone/>
                      </a:pPr>
                      <a:r>
                        <a:rPr lang="en-US" sz="1000"/>
                        <a:t>Not assessed</a:t>
                      </a:r>
                    </a:p>
                  </a:txBody>
                  <a:tcPr anchor="ctr"/>
                </a:tc>
                <a:tc>
                  <a:txBody>
                    <a:bodyPr/>
                    <a:lstStyle/>
                    <a:p>
                      <a:pPr>
                        <a:buNone/>
                      </a:pPr>
                      <a:r>
                        <a:rPr lang="en-US" sz="1000"/>
                        <a:t>Not assessed</a:t>
                      </a:r>
                    </a:p>
                  </a:txBody>
                  <a:tcPr anchor="ctr"/>
                </a:tc>
                <a:tc>
                  <a:txBody>
                    <a:bodyPr/>
                    <a:lstStyle/>
                    <a:p>
                      <a:pPr>
                        <a:buNone/>
                      </a:pPr>
                      <a:r>
                        <a:rPr lang="en-US" sz="1000" dirty="0"/>
                        <a:t>Not assessed (reasons for refusal studied)</a:t>
                      </a:r>
                    </a:p>
                  </a:txBody>
                  <a:tcPr anchor="ctr"/>
                </a:tc>
                <a:extLst>
                  <a:ext uri="{0D108BD9-81ED-4DB2-BD59-A6C34878D82A}">
                    <a16:rowId xmlns:a16="http://schemas.microsoft.com/office/drawing/2014/main" val="2671757666"/>
                  </a:ext>
                </a:extLst>
              </a:tr>
            </a:tbl>
          </a:graphicData>
        </a:graphic>
      </p:graphicFrame>
      <p:sp>
        <p:nvSpPr>
          <p:cNvPr id="4" name="Title 1">
            <a:extLst>
              <a:ext uri="{FF2B5EF4-FFF2-40B4-BE49-F238E27FC236}">
                <a16:creationId xmlns:a16="http://schemas.microsoft.com/office/drawing/2014/main" id="{675C908E-61BF-1C79-E5B9-0661C5B1E095}"/>
              </a:ext>
            </a:extLst>
          </p:cNvPr>
          <p:cNvSpPr txBox="1">
            <a:spLocks/>
          </p:cNvSpPr>
          <p:nvPr/>
        </p:nvSpPr>
        <p:spPr>
          <a:xfrm>
            <a:off x="155448" y="142195"/>
            <a:ext cx="11622024" cy="763175"/>
          </a:xfrm>
          <a:prstGeom prst="rect">
            <a:avLst/>
          </a:prstGeom>
        </p:spPr>
        <p:txBody>
          <a:bodyPr vert="horz" lIns="91440" tIns="45720" rIns="91440" bIns="45720" rtlCol="0" anchor="ctr">
            <a:normAutofit fontScale="6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Results: </a:t>
            </a:r>
            <a:r>
              <a:rPr lang="en-US" dirty="0"/>
              <a:t>Synthesis of PPIUCD Utilization Metrics Across Key Studies in India</a:t>
            </a:r>
            <a:endParaRPr lang="en-US" b="1" dirty="0"/>
          </a:p>
        </p:txBody>
      </p:sp>
    </p:spTree>
    <p:extLst>
      <p:ext uri="{BB962C8B-B14F-4D97-AF65-F5344CB8AC3E}">
        <p14:creationId xmlns:p14="http://schemas.microsoft.com/office/powerpoint/2010/main" val="11813660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55B3C829-9CC7-3A6E-EEAF-375191843436}"/>
              </a:ext>
            </a:extLst>
          </p:cNvPr>
          <p:cNvGraphicFramePr>
            <a:graphicFrameLocks noGrp="1"/>
          </p:cNvGraphicFramePr>
          <p:nvPr>
            <p:ph idx="1"/>
            <p:extLst>
              <p:ext uri="{D42A27DB-BD31-4B8C-83A1-F6EECF244321}">
                <p14:modId xmlns:p14="http://schemas.microsoft.com/office/powerpoint/2010/main" val="4073728708"/>
              </p:ext>
            </p:extLst>
          </p:nvPr>
        </p:nvGraphicFramePr>
        <p:xfrm>
          <a:off x="91440" y="581863"/>
          <a:ext cx="11987784" cy="6166523"/>
        </p:xfrm>
        <a:graphic>
          <a:graphicData uri="http://schemas.openxmlformats.org/drawingml/2006/table">
            <a:tbl>
              <a:tblPr firstRow="1" bandRow="1">
                <a:tableStyleId>{5C22544A-7EE6-4342-B048-85BDC9FD1C3A}</a:tableStyleId>
              </a:tblPr>
              <a:tblGrid>
                <a:gridCol w="2996946">
                  <a:extLst>
                    <a:ext uri="{9D8B030D-6E8A-4147-A177-3AD203B41FA5}">
                      <a16:colId xmlns:a16="http://schemas.microsoft.com/office/drawing/2014/main" val="1302893298"/>
                    </a:ext>
                  </a:extLst>
                </a:gridCol>
                <a:gridCol w="2996946">
                  <a:extLst>
                    <a:ext uri="{9D8B030D-6E8A-4147-A177-3AD203B41FA5}">
                      <a16:colId xmlns:a16="http://schemas.microsoft.com/office/drawing/2014/main" val="936578888"/>
                    </a:ext>
                  </a:extLst>
                </a:gridCol>
                <a:gridCol w="4721276">
                  <a:extLst>
                    <a:ext uri="{9D8B030D-6E8A-4147-A177-3AD203B41FA5}">
                      <a16:colId xmlns:a16="http://schemas.microsoft.com/office/drawing/2014/main" val="2574284238"/>
                    </a:ext>
                  </a:extLst>
                </a:gridCol>
                <a:gridCol w="1272616">
                  <a:extLst>
                    <a:ext uri="{9D8B030D-6E8A-4147-A177-3AD203B41FA5}">
                      <a16:colId xmlns:a16="http://schemas.microsoft.com/office/drawing/2014/main" val="853970490"/>
                    </a:ext>
                  </a:extLst>
                </a:gridCol>
              </a:tblGrid>
              <a:tr h="414127">
                <a:tc>
                  <a:txBody>
                    <a:bodyPr/>
                    <a:lstStyle/>
                    <a:p>
                      <a:r>
                        <a:rPr lang="en-US" sz="1000" b="1" dirty="0"/>
                        <a:t>Theme</a:t>
                      </a:r>
                      <a:endParaRPr lang="en-US" sz="1000" dirty="0"/>
                    </a:p>
                  </a:txBody>
                  <a:tcPr anchor="ctr"/>
                </a:tc>
                <a:tc>
                  <a:txBody>
                    <a:bodyPr/>
                    <a:lstStyle/>
                    <a:p>
                      <a:r>
                        <a:rPr lang="en-US" sz="1000" b="1"/>
                        <a:t>Sub-theme</a:t>
                      </a:r>
                      <a:endParaRPr lang="en-US" sz="1000"/>
                    </a:p>
                  </a:txBody>
                  <a:tcPr anchor="ctr"/>
                </a:tc>
                <a:tc>
                  <a:txBody>
                    <a:bodyPr/>
                    <a:lstStyle/>
                    <a:p>
                      <a:r>
                        <a:rPr lang="en-US" sz="1000" b="1"/>
                        <a:t>Description / Examples</a:t>
                      </a:r>
                      <a:endParaRPr lang="en-US" sz="1000"/>
                    </a:p>
                  </a:txBody>
                  <a:tcPr anchor="ctr"/>
                </a:tc>
                <a:tc>
                  <a:txBody>
                    <a:bodyPr/>
                    <a:lstStyle/>
                    <a:p>
                      <a:r>
                        <a:rPr lang="en-US" sz="1000" b="1"/>
                        <a:t>Studies</a:t>
                      </a:r>
                      <a:endParaRPr lang="en-US" sz="1000"/>
                    </a:p>
                  </a:txBody>
                  <a:tcPr anchor="ctr"/>
                </a:tc>
                <a:extLst>
                  <a:ext uri="{0D108BD9-81ED-4DB2-BD59-A6C34878D82A}">
                    <a16:rowId xmlns:a16="http://schemas.microsoft.com/office/drawing/2014/main" val="1676713184"/>
                  </a:ext>
                </a:extLst>
              </a:tr>
              <a:tr h="442492">
                <a:tc>
                  <a:txBody>
                    <a:bodyPr/>
                    <a:lstStyle/>
                    <a:p>
                      <a:r>
                        <a:rPr lang="en-US" sz="1000" b="1" dirty="0"/>
                        <a:t>Counseling &amp; Awareness</a:t>
                      </a:r>
                      <a:endParaRPr lang="en-US" sz="1000" dirty="0"/>
                    </a:p>
                  </a:txBody>
                  <a:tcPr anchor="ctr"/>
                </a:tc>
                <a:tc>
                  <a:txBody>
                    <a:bodyPr/>
                    <a:lstStyle/>
                    <a:p>
                      <a:r>
                        <a:rPr lang="en-US" sz="1000" dirty="0"/>
                        <a:t>Timing and frequency of counseling</a:t>
                      </a:r>
                    </a:p>
                  </a:txBody>
                  <a:tcPr anchor="ctr"/>
                </a:tc>
                <a:tc>
                  <a:txBody>
                    <a:bodyPr/>
                    <a:lstStyle/>
                    <a:p>
                      <a:r>
                        <a:rPr lang="en-US" sz="1000"/>
                        <a:t>Women counseled antenatally or before labor were more likely to accept PPIUCD.</a:t>
                      </a:r>
                    </a:p>
                  </a:txBody>
                  <a:tcPr anchor="ctr"/>
                </a:tc>
                <a:tc>
                  <a:txBody>
                    <a:bodyPr/>
                    <a:lstStyle/>
                    <a:p>
                      <a:r>
                        <a:rPr lang="en-US" sz="1000"/>
                        <a:t>4, 10, 11, 12, 14</a:t>
                      </a:r>
                    </a:p>
                  </a:txBody>
                  <a:tcPr anchor="ctr"/>
                </a:tc>
                <a:extLst>
                  <a:ext uri="{0D108BD9-81ED-4DB2-BD59-A6C34878D82A}">
                    <a16:rowId xmlns:a16="http://schemas.microsoft.com/office/drawing/2014/main" val="2387454"/>
                  </a:ext>
                </a:extLst>
              </a:tr>
              <a:tr h="442492">
                <a:tc>
                  <a:txBody>
                    <a:bodyPr/>
                    <a:lstStyle/>
                    <a:p>
                      <a:endParaRPr lang="en-US" sz="1000"/>
                    </a:p>
                  </a:txBody>
                  <a:tcPr anchor="ctr"/>
                </a:tc>
                <a:tc>
                  <a:txBody>
                    <a:bodyPr/>
                    <a:lstStyle/>
                    <a:p>
                      <a:r>
                        <a:rPr lang="en-US" sz="1000"/>
                        <a:t>Content and clarity</a:t>
                      </a:r>
                    </a:p>
                  </a:txBody>
                  <a:tcPr anchor="ctr"/>
                </a:tc>
                <a:tc>
                  <a:txBody>
                    <a:bodyPr/>
                    <a:lstStyle/>
                    <a:p>
                      <a:r>
                        <a:rPr lang="en-US" sz="1000"/>
                        <a:t>Clear explanation of IUCD mechanism, benefits, side effects improved confidence.</a:t>
                      </a:r>
                    </a:p>
                  </a:txBody>
                  <a:tcPr anchor="ctr"/>
                </a:tc>
                <a:tc>
                  <a:txBody>
                    <a:bodyPr/>
                    <a:lstStyle/>
                    <a:p>
                      <a:r>
                        <a:rPr lang="en-US" sz="1000"/>
                        <a:t>9, 13, 14</a:t>
                      </a:r>
                    </a:p>
                  </a:txBody>
                  <a:tcPr anchor="ctr"/>
                </a:tc>
                <a:extLst>
                  <a:ext uri="{0D108BD9-81ED-4DB2-BD59-A6C34878D82A}">
                    <a16:rowId xmlns:a16="http://schemas.microsoft.com/office/drawing/2014/main" val="4069621776"/>
                  </a:ext>
                </a:extLst>
              </a:tr>
              <a:tr h="442492">
                <a:tc>
                  <a:txBody>
                    <a:bodyPr/>
                    <a:lstStyle/>
                    <a:p>
                      <a:endParaRPr lang="en-US" sz="1000"/>
                    </a:p>
                  </a:txBody>
                  <a:tcPr anchor="ctr"/>
                </a:tc>
                <a:tc>
                  <a:txBody>
                    <a:bodyPr/>
                    <a:lstStyle/>
                    <a:p>
                      <a:r>
                        <a:rPr lang="en-US" sz="1000" dirty="0"/>
                        <a:t>Provider skills and training</a:t>
                      </a:r>
                    </a:p>
                  </a:txBody>
                  <a:tcPr anchor="ctr"/>
                </a:tc>
                <a:tc>
                  <a:txBody>
                    <a:bodyPr/>
                    <a:lstStyle/>
                    <a:p>
                      <a:r>
                        <a:rPr lang="en-US" sz="1000"/>
                        <a:t>Skilled communication and counseling by ANMs/doctors increased acceptance.</a:t>
                      </a:r>
                    </a:p>
                  </a:txBody>
                  <a:tcPr anchor="ctr"/>
                </a:tc>
                <a:tc>
                  <a:txBody>
                    <a:bodyPr/>
                    <a:lstStyle/>
                    <a:p>
                      <a:r>
                        <a:rPr lang="en-US" sz="1000"/>
                        <a:t>4, 11, 22</a:t>
                      </a:r>
                    </a:p>
                  </a:txBody>
                  <a:tcPr anchor="ctr"/>
                </a:tc>
                <a:extLst>
                  <a:ext uri="{0D108BD9-81ED-4DB2-BD59-A6C34878D82A}">
                    <a16:rowId xmlns:a16="http://schemas.microsoft.com/office/drawing/2014/main" val="1942413132"/>
                  </a:ext>
                </a:extLst>
              </a:tr>
              <a:tr h="442492">
                <a:tc>
                  <a:txBody>
                    <a:bodyPr/>
                    <a:lstStyle/>
                    <a:p>
                      <a:r>
                        <a:rPr lang="en-US" sz="1000" b="1"/>
                        <a:t>Method-related Factors</a:t>
                      </a:r>
                      <a:endParaRPr lang="en-US" sz="1000"/>
                    </a:p>
                  </a:txBody>
                  <a:tcPr anchor="ctr"/>
                </a:tc>
                <a:tc>
                  <a:txBody>
                    <a:bodyPr/>
                    <a:lstStyle/>
                    <a:p>
                      <a:r>
                        <a:rPr lang="en-US" sz="1000"/>
                        <a:t>Long-acting reversible nature</a:t>
                      </a:r>
                    </a:p>
                  </a:txBody>
                  <a:tcPr anchor="ctr"/>
                </a:tc>
                <a:tc>
                  <a:txBody>
                    <a:bodyPr/>
                    <a:lstStyle/>
                    <a:p>
                      <a:r>
                        <a:rPr lang="en-US" sz="1000"/>
                        <a:t>Viewed as convenient due to long protection and ability to remove later.</a:t>
                      </a:r>
                    </a:p>
                  </a:txBody>
                  <a:tcPr anchor="ctr"/>
                </a:tc>
                <a:tc>
                  <a:txBody>
                    <a:bodyPr/>
                    <a:lstStyle/>
                    <a:p>
                      <a:r>
                        <a:rPr lang="en-US" sz="1000"/>
                        <a:t>1, 2, 6, 12, 14, 16, 18</a:t>
                      </a:r>
                    </a:p>
                  </a:txBody>
                  <a:tcPr anchor="ctr"/>
                </a:tc>
                <a:extLst>
                  <a:ext uri="{0D108BD9-81ED-4DB2-BD59-A6C34878D82A}">
                    <a16:rowId xmlns:a16="http://schemas.microsoft.com/office/drawing/2014/main" val="221615037"/>
                  </a:ext>
                </a:extLst>
              </a:tr>
              <a:tr h="442492">
                <a:tc>
                  <a:txBody>
                    <a:bodyPr/>
                    <a:lstStyle/>
                    <a:p>
                      <a:endParaRPr lang="en-US" sz="1000"/>
                    </a:p>
                  </a:txBody>
                  <a:tcPr anchor="ctr"/>
                </a:tc>
                <a:tc>
                  <a:txBody>
                    <a:bodyPr/>
                    <a:lstStyle/>
                    <a:p>
                      <a:r>
                        <a:rPr lang="en-US" sz="1000" dirty="0"/>
                        <a:t>Safety and non-hormonal</a:t>
                      </a:r>
                    </a:p>
                  </a:txBody>
                  <a:tcPr anchor="ctr"/>
                </a:tc>
                <a:tc>
                  <a:txBody>
                    <a:bodyPr/>
                    <a:lstStyle/>
                    <a:p>
                      <a:r>
                        <a:rPr lang="en-US" sz="1000"/>
                        <a:t>Perceived as safe for breastfeeding and hormone-free.</a:t>
                      </a:r>
                    </a:p>
                  </a:txBody>
                  <a:tcPr anchor="ctr"/>
                </a:tc>
                <a:tc>
                  <a:txBody>
                    <a:bodyPr/>
                    <a:lstStyle/>
                    <a:p>
                      <a:r>
                        <a:rPr lang="en-US" sz="1000"/>
                        <a:t>2, 3, 14, 16, 18, 19</a:t>
                      </a:r>
                    </a:p>
                  </a:txBody>
                  <a:tcPr anchor="ctr"/>
                </a:tc>
                <a:extLst>
                  <a:ext uri="{0D108BD9-81ED-4DB2-BD59-A6C34878D82A}">
                    <a16:rowId xmlns:a16="http://schemas.microsoft.com/office/drawing/2014/main" val="2949610461"/>
                  </a:ext>
                </a:extLst>
              </a:tr>
              <a:tr h="442492">
                <a:tc>
                  <a:txBody>
                    <a:bodyPr/>
                    <a:lstStyle/>
                    <a:p>
                      <a:endParaRPr lang="en-US" sz="1000"/>
                    </a:p>
                  </a:txBody>
                  <a:tcPr anchor="ctr"/>
                </a:tc>
                <a:tc>
                  <a:txBody>
                    <a:bodyPr/>
                    <a:lstStyle/>
                    <a:p>
                      <a:r>
                        <a:rPr lang="en-US" sz="1000" dirty="0"/>
                        <a:t>Immediate postpartum insertion</a:t>
                      </a:r>
                    </a:p>
                  </a:txBody>
                  <a:tcPr anchor="ctr"/>
                </a:tc>
                <a:tc>
                  <a:txBody>
                    <a:bodyPr/>
                    <a:lstStyle/>
                    <a:p>
                      <a:r>
                        <a:rPr lang="en-US" sz="1000"/>
                        <a:t>Convenience of inserting during cesarean or post-delivery was motivating.</a:t>
                      </a:r>
                    </a:p>
                  </a:txBody>
                  <a:tcPr anchor="ctr"/>
                </a:tc>
                <a:tc>
                  <a:txBody>
                    <a:bodyPr/>
                    <a:lstStyle/>
                    <a:p>
                      <a:r>
                        <a:rPr lang="en-US" sz="1000"/>
                        <a:t>3, 4, 19, 21</a:t>
                      </a:r>
                    </a:p>
                  </a:txBody>
                  <a:tcPr anchor="ctr"/>
                </a:tc>
                <a:extLst>
                  <a:ext uri="{0D108BD9-81ED-4DB2-BD59-A6C34878D82A}">
                    <a16:rowId xmlns:a16="http://schemas.microsoft.com/office/drawing/2014/main" val="451563084"/>
                  </a:ext>
                </a:extLst>
              </a:tr>
              <a:tr h="442492">
                <a:tc>
                  <a:txBody>
                    <a:bodyPr/>
                    <a:lstStyle/>
                    <a:p>
                      <a:r>
                        <a:rPr lang="en-US" sz="1000" b="1"/>
                        <a:t>Sociodemographic Factors</a:t>
                      </a:r>
                      <a:endParaRPr lang="en-US" sz="1000"/>
                    </a:p>
                  </a:txBody>
                  <a:tcPr anchor="ctr"/>
                </a:tc>
                <a:tc>
                  <a:txBody>
                    <a:bodyPr/>
                    <a:lstStyle/>
                    <a:p>
                      <a:r>
                        <a:rPr lang="en-US" sz="1000" dirty="0"/>
                        <a:t>Higher education</a:t>
                      </a:r>
                    </a:p>
                  </a:txBody>
                  <a:tcPr anchor="ctr"/>
                </a:tc>
                <a:tc>
                  <a:txBody>
                    <a:bodyPr/>
                    <a:lstStyle/>
                    <a:p>
                      <a:r>
                        <a:rPr lang="en-US" sz="1000"/>
                        <a:t>Educated women better understood benefits and opted for IUCD.</a:t>
                      </a:r>
                    </a:p>
                  </a:txBody>
                  <a:tcPr anchor="ctr"/>
                </a:tc>
                <a:tc>
                  <a:txBody>
                    <a:bodyPr/>
                    <a:lstStyle/>
                    <a:p>
                      <a:r>
                        <a:rPr lang="en-US" sz="1000"/>
                        <a:t>10, 18</a:t>
                      </a:r>
                    </a:p>
                  </a:txBody>
                  <a:tcPr anchor="ctr"/>
                </a:tc>
                <a:extLst>
                  <a:ext uri="{0D108BD9-81ED-4DB2-BD59-A6C34878D82A}">
                    <a16:rowId xmlns:a16="http://schemas.microsoft.com/office/drawing/2014/main" val="3450016316"/>
                  </a:ext>
                </a:extLst>
              </a:tr>
              <a:tr h="442492">
                <a:tc>
                  <a:txBody>
                    <a:bodyPr/>
                    <a:lstStyle/>
                    <a:p>
                      <a:endParaRPr lang="en-US" sz="1000"/>
                    </a:p>
                  </a:txBody>
                  <a:tcPr anchor="ctr"/>
                </a:tc>
                <a:tc>
                  <a:txBody>
                    <a:bodyPr/>
                    <a:lstStyle/>
                    <a:p>
                      <a:r>
                        <a:rPr lang="en-US" sz="1000" dirty="0"/>
                        <a:t>Multiparity or completed family</a:t>
                      </a:r>
                    </a:p>
                  </a:txBody>
                  <a:tcPr anchor="ctr"/>
                </a:tc>
                <a:tc>
                  <a:txBody>
                    <a:bodyPr/>
                    <a:lstStyle/>
                    <a:p>
                      <a:r>
                        <a:rPr lang="en-US" sz="1000"/>
                        <a:t>Those with ≥2 children or wanting no more children showed higher acceptance.</a:t>
                      </a:r>
                    </a:p>
                  </a:txBody>
                  <a:tcPr anchor="ctr"/>
                </a:tc>
                <a:tc>
                  <a:txBody>
                    <a:bodyPr/>
                    <a:lstStyle/>
                    <a:p>
                      <a:r>
                        <a:rPr lang="en-US" sz="1000"/>
                        <a:t>1, 5, 6, 7</a:t>
                      </a:r>
                    </a:p>
                  </a:txBody>
                  <a:tcPr anchor="ctr"/>
                </a:tc>
                <a:extLst>
                  <a:ext uri="{0D108BD9-81ED-4DB2-BD59-A6C34878D82A}">
                    <a16:rowId xmlns:a16="http://schemas.microsoft.com/office/drawing/2014/main" val="4190686090"/>
                  </a:ext>
                </a:extLst>
              </a:tr>
              <a:tr h="442492">
                <a:tc>
                  <a:txBody>
                    <a:bodyPr/>
                    <a:lstStyle/>
                    <a:p>
                      <a:endParaRPr lang="en-US" sz="1000"/>
                    </a:p>
                  </a:txBody>
                  <a:tcPr anchor="ctr"/>
                </a:tc>
                <a:tc>
                  <a:txBody>
                    <a:bodyPr/>
                    <a:lstStyle/>
                    <a:p>
                      <a:r>
                        <a:rPr lang="en-US" sz="1000" dirty="0"/>
                        <a:t>Lower socioeconomic status (in some studies)</a:t>
                      </a:r>
                    </a:p>
                  </a:txBody>
                  <a:tcPr anchor="ctr"/>
                </a:tc>
                <a:tc>
                  <a:txBody>
                    <a:bodyPr/>
                    <a:lstStyle/>
                    <a:p>
                      <a:r>
                        <a:rPr lang="en-US" sz="1000" dirty="0"/>
                        <a:t>Acceptance was nearly twice as high among poorer women due to limited access to other alternatives.</a:t>
                      </a:r>
                    </a:p>
                  </a:txBody>
                  <a:tcPr anchor="ctr"/>
                </a:tc>
                <a:tc>
                  <a:txBody>
                    <a:bodyPr/>
                    <a:lstStyle/>
                    <a:p>
                      <a:r>
                        <a:rPr lang="en-US" sz="1000" dirty="0"/>
                        <a:t>12,22</a:t>
                      </a:r>
                    </a:p>
                  </a:txBody>
                  <a:tcPr anchor="ctr"/>
                </a:tc>
                <a:extLst>
                  <a:ext uri="{0D108BD9-81ED-4DB2-BD59-A6C34878D82A}">
                    <a16:rowId xmlns:a16="http://schemas.microsoft.com/office/drawing/2014/main" val="207481637"/>
                  </a:ext>
                </a:extLst>
              </a:tr>
              <a:tr h="442492">
                <a:tc>
                  <a:txBody>
                    <a:bodyPr/>
                    <a:lstStyle/>
                    <a:p>
                      <a:r>
                        <a:rPr lang="en-US" sz="1000" b="1"/>
                        <a:t>Partner &amp; Family Support</a:t>
                      </a:r>
                      <a:endParaRPr lang="en-US" sz="1000"/>
                    </a:p>
                  </a:txBody>
                  <a:tcPr anchor="ctr"/>
                </a:tc>
                <a:tc>
                  <a:txBody>
                    <a:bodyPr/>
                    <a:lstStyle/>
                    <a:p>
                      <a:r>
                        <a:rPr lang="en-US" sz="1000" dirty="0"/>
                        <a:t>Husband involvement</a:t>
                      </a:r>
                    </a:p>
                  </a:txBody>
                  <a:tcPr anchor="ctr"/>
                </a:tc>
                <a:tc>
                  <a:txBody>
                    <a:bodyPr/>
                    <a:lstStyle/>
                    <a:p>
                      <a:r>
                        <a:rPr lang="en-US" sz="1000"/>
                        <a:t>Women with supportive spouses were more confident in choosing IUCD.</a:t>
                      </a:r>
                    </a:p>
                  </a:txBody>
                  <a:tcPr anchor="ctr"/>
                </a:tc>
                <a:tc>
                  <a:txBody>
                    <a:bodyPr/>
                    <a:lstStyle/>
                    <a:p>
                      <a:r>
                        <a:rPr lang="en-US" sz="1000"/>
                        <a:t>6, 10, 13, 16</a:t>
                      </a:r>
                    </a:p>
                  </a:txBody>
                  <a:tcPr anchor="ctr"/>
                </a:tc>
                <a:extLst>
                  <a:ext uri="{0D108BD9-81ED-4DB2-BD59-A6C34878D82A}">
                    <a16:rowId xmlns:a16="http://schemas.microsoft.com/office/drawing/2014/main" val="532320680"/>
                  </a:ext>
                </a:extLst>
              </a:tr>
              <a:tr h="442492">
                <a:tc>
                  <a:txBody>
                    <a:bodyPr/>
                    <a:lstStyle/>
                    <a:p>
                      <a:endParaRPr lang="en-US" sz="1000"/>
                    </a:p>
                  </a:txBody>
                  <a:tcPr anchor="ctr"/>
                </a:tc>
                <a:tc>
                  <a:txBody>
                    <a:bodyPr/>
                    <a:lstStyle/>
                    <a:p>
                      <a:r>
                        <a:rPr lang="en-US" sz="1000"/>
                        <a:t>Family/in-law encouragement</a:t>
                      </a:r>
                    </a:p>
                  </a:txBody>
                  <a:tcPr anchor="ctr"/>
                </a:tc>
                <a:tc>
                  <a:txBody>
                    <a:bodyPr/>
                    <a:lstStyle/>
                    <a:p>
                      <a:r>
                        <a:rPr lang="en-US" sz="1000"/>
                        <a:t>Encouragement from mothers-in-law or other relatives also helped.</a:t>
                      </a:r>
                    </a:p>
                  </a:txBody>
                  <a:tcPr anchor="ctr"/>
                </a:tc>
                <a:tc>
                  <a:txBody>
                    <a:bodyPr/>
                    <a:lstStyle/>
                    <a:p>
                      <a:r>
                        <a:rPr lang="en-US" sz="1000"/>
                        <a:t>13, 22</a:t>
                      </a:r>
                    </a:p>
                  </a:txBody>
                  <a:tcPr anchor="ctr"/>
                </a:tc>
                <a:extLst>
                  <a:ext uri="{0D108BD9-81ED-4DB2-BD59-A6C34878D82A}">
                    <a16:rowId xmlns:a16="http://schemas.microsoft.com/office/drawing/2014/main" val="2704797952"/>
                  </a:ext>
                </a:extLst>
              </a:tr>
              <a:tr h="442492">
                <a:tc>
                  <a:txBody>
                    <a:bodyPr/>
                    <a:lstStyle/>
                    <a:p>
                      <a:r>
                        <a:rPr lang="en-US" sz="1000" b="1"/>
                        <a:t>Health System Factors</a:t>
                      </a:r>
                      <a:endParaRPr lang="en-US" sz="1000"/>
                    </a:p>
                  </a:txBody>
                  <a:tcPr anchor="ctr"/>
                </a:tc>
                <a:tc>
                  <a:txBody>
                    <a:bodyPr/>
                    <a:lstStyle/>
                    <a:p>
                      <a:r>
                        <a:rPr lang="en-US" sz="1000"/>
                        <a:t>Free and available at delivery</a:t>
                      </a:r>
                    </a:p>
                  </a:txBody>
                  <a:tcPr anchor="ctr"/>
                </a:tc>
                <a:tc>
                  <a:txBody>
                    <a:bodyPr/>
                    <a:lstStyle/>
                    <a:p>
                      <a:r>
                        <a:rPr lang="en-US" sz="1000"/>
                        <a:t>Free access during institutional delivery encouraged acceptance.</a:t>
                      </a:r>
                    </a:p>
                  </a:txBody>
                  <a:tcPr anchor="ctr"/>
                </a:tc>
                <a:tc>
                  <a:txBody>
                    <a:bodyPr/>
                    <a:lstStyle/>
                    <a:p>
                      <a:r>
                        <a:rPr lang="en-US" sz="1000"/>
                        <a:t>3, 4, 6, 7, 8, 14</a:t>
                      </a:r>
                    </a:p>
                  </a:txBody>
                  <a:tcPr anchor="ctr"/>
                </a:tc>
                <a:extLst>
                  <a:ext uri="{0D108BD9-81ED-4DB2-BD59-A6C34878D82A}">
                    <a16:rowId xmlns:a16="http://schemas.microsoft.com/office/drawing/2014/main" val="204038828"/>
                  </a:ext>
                </a:extLst>
              </a:tr>
              <a:tr h="442492">
                <a:tc>
                  <a:txBody>
                    <a:bodyPr/>
                    <a:lstStyle/>
                    <a:p>
                      <a:endParaRPr lang="en-US" sz="1000"/>
                    </a:p>
                  </a:txBody>
                  <a:tcPr anchor="ctr"/>
                </a:tc>
                <a:tc>
                  <a:txBody>
                    <a:bodyPr/>
                    <a:lstStyle/>
                    <a:p>
                      <a:r>
                        <a:rPr lang="en-US" sz="1000"/>
                        <a:t>Trust in health worker recommendations</a:t>
                      </a:r>
                    </a:p>
                  </a:txBody>
                  <a:tcPr anchor="ctr"/>
                </a:tc>
                <a:tc>
                  <a:txBody>
                    <a:bodyPr/>
                    <a:lstStyle/>
                    <a:p>
                      <a:r>
                        <a:rPr lang="en-US" sz="1000"/>
                        <a:t>Women accepted due to belief in doctor’s/nurse’s advice.</a:t>
                      </a:r>
                    </a:p>
                  </a:txBody>
                  <a:tcPr anchor="ctr"/>
                </a:tc>
                <a:tc>
                  <a:txBody>
                    <a:bodyPr/>
                    <a:lstStyle/>
                    <a:p>
                      <a:r>
                        <a:rPr lang="en-US" sz="1000" dirty="0"/>
                        <a:t>1, 6, 11, 18</a:t>
                      </a:r>
                    </a:p>
                  </a:txBody>
                  <a:tcPr anchor="ctr"/>
                </a:tc>
                <a:extLst>
                  <a:ext uri="{0D108BD9-81ED-4DB2-BD59-A6C34878D82A}">
                    <a16:rowId xmlns:a16="http://schemas.microsoft.com/office/drawing/2014/main" val="2695076272"/>
                  </a:ext>
                </a:extLst>
              </a:tr>
            </a:tbl>
          </a:graphicData>
        </a:graphic>
      </p:graphicFrame>
      <p:sp>
        <p:nvSpPr>
          <p:cNvPr id="4" name="Title 1">
            <a:extLst>
              <a:ext uri="{FF2B5EF4-FFF2-40B4-BE49-F238E27FC236}">
                <a16:creationId xmlns:a16="http://schemas.microsoft.com/office/drawing/2014/main" id="{C65C3CC8-FFC7-3EB6-B04F-E19B07B9F18D}"/>
              </a:ext>
            </a:extLst>
          </p:cNvPr>
          <p:cNvSpPr txBox="1">
            <a:spLocks/>
          </p:cNvSpPr>
          <p:nvPr/>
        </p:nvSpPr>
        <p:spPr>
          <a:xfrm>
            <a:off x="0" y="-89872"/>
            <a:ext cx="11622024" cy="7631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t>Results: </a:t>
            </a:r>
            <a:r>
              <a:rPr lang="en-US" sz="2800" dirty="0"/>
              <a:t>Reasons for PPIUCD Acceptance</a:t>
            </a:r>
            <a:endParaRPr lang="en-US" sz="2800" b="1" dirty="0"/>
          </a:p>
        </p:txBody>
      </p:sp>
    </p:spTree>
    <p:extLst>
      <p:ext uri="{BB962C8B-B14F-4D97-AF65-F5344CB8AC3E}">
        <p14:creationId xmlns:p14="http://schemas.microsoft.com/office/powerpoint/2010/main" val="19233583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F8792C-0E19-E6DC-0684-32D008B92970}"/>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564692C7-CFB9-FAD0-4D1A-A5B8607C4D6B}"/>
              </a:ext>
            </a:extLst>
          </p:cNvPr>
          <p:cNvSpPr txBox="1">
            <a:spLocks/>
          </p:cNvSpPr>
          <p:nvPr/>
        </p:nvSpPr>
        <p:spPr>
          <a:xfrm>
            <a:off x="155448" y="142195"/>
            <a:ext cx="11622024" cy="7631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t>Results: </a:t>
            </a:r>
            <a:r>
              <a:rPr lang="en-US" sz="2800" dirty="0"/>
              <a:t>Reasons for PPIUCD Refusal</a:t>
            </a:r>
            <a:endParaRPr lang="en-US" sz="2800" b="1" dirty="0"/>
          </a:p>
        </p:txBody>
      </p:sp>
      <p:graphicFrame>
        <p:nvGraphicFramePr>
          <p:cNvPr id="11" name="Content Placeholder 10">
            <a:extLst>
              <a:ext uri="{FF2B5EF4-FFF2-40B4-BE49-F238E27FC236}">
                <a16:creationId xmlns:a16="http://schemas.microsoft.com/office/drawing/2014/main" id="{5B716C84-7CD1-0C49-F419-2989A050A0F7}"/>
              </a:ext>
            </a:extLst>
          </p:cNvPr>
          <p:cNvGraphicFramePr>
            <a:graphicFrameLocks noGrp="1"/>
          </p:cNvGraphicFramePr>
          <p:nvPr>
            <p:ph idx="1"/>
            <p:extLst>
              <p:ext uri="{D42A27DB-BD31-4B8C-83A1-F6EECF244321}">
                <p14:modId xmlns:p14="http://schemas.microsoft.com/office/powerpoint/2010/main" val="1922631760"/>
              </p:ext>
            </p:extLst>
          </p:nvPr>
        </p:nvGraphicFramePr>
        <p:xfrm>
          <a:off x="234696" y="905370"/>
          <a:ext cx="11801856" cy="5705739"/>
        </p:xfrm>
        <a:graphic>
          <a:graphicData uri="http://schemas.openxmlformats.org/drawingml/2006/table">
            <a:tbl>
              <a:tblPr firstRow="1" bandRow="1">
                <a:tableStyleId>{5C22544A-7EE6-4342-B048-85BDC9FD1C3A}</a:tableStyleId>
              </a:tblPr>
              <a:tblGrid>
                <a:gridCol w="2950464">
                  <a:extLst>
                    <a:ext uri="{9D8B030D-6E8A-4147-A177-3AD203B41FA5}">
                      <a16:colId xmlns:a16="http://schemas.microsoft.com/office/drawing/2014/main" val="3489737136"/>
                    </a:ext>
                  </a:extLst>
                </a:gridCol>
                <a:gridCol w="2950464">
                  <a:extLst>
                    <a:ext uri="{9D8B030D-6E8A-4147-A177-3AD203B41FA5}">
                      <a16:colId xmlns:a16="http://schemas.microsoft.com/office/drawing/2014/main" val="2869503333"/>
                    </a:ext>
                  </a:extLst>
                </a:gridCol>
                <a:gridCol w="2950464">
                  <a:extLst>
                    <a:ext uri="{9D8B030D-6E8A-4147-A177-3AD203B41FA5}">
                      <a16:colId xmlns:a16="http://schemas.microsoft.com/office/drawing/2014/main" val="419615673"/>
                    </a:ext>
                  </a:extLst>
                </a:gridCol>
                <a:gridCol w="2950464">
                  <a:extLst>
                    <a:ext uri="{9D8B030D-6E8A-4147-A177-3AD203B41FA5}">
                      <a16:colId xmlns:a16="http://schemas.microsoft.com/office/drawing/2014/main" val="3690730108"/>
                    </a:ext>
                  </a:extLst>
                </a:gridCol>
              </a:tblGrid>
              <a:tr h="537444">
                <a:tc>
                  <a:txBody>
                    <a:bodyPr/>
                    <a:lstStyle/>
                    <a:p>
                      <a:r>
                        <a:rPr lang="en-US" sz="1000" b="1" dirty="0"/>
                        <a:t>Theme</a:t>
                      </a:r>
                      <a:endParaRPr lang="en-US" sz="1000" dirty="0"/>
                    </a:p>
                  </a:txBody>
                  <a:tcPr anchor="ctr"/>
                </a:tc>
                <a:tc>
                  <a:txBody>
                    <a:bodyPr/>
                    <a:lstStyle/>
                    <a:p>
                      <a:r>
                        <a:rPr lang="en-US" sz="1000" b="1"/>
                        <a:t>Sub-theme</a:t>
                      </a:r>
                      <a:endParaRPr lang="en-US" sz="1000"/>
                    </a:p>
                  </a:txBody>
                  <a:tcPr anchor="ctr"/>
                </a:tc>
                <a:tc>
                  <a:txBody>
                    <a:bodyPr/>
                    <a:lstStyle/>
                    <a:p>
                      <a:r>
                        <a:rPr lang="en-US" sz="1000" b="1"/>
                        <a:t>Description / Examples</a:t>
                      </a:r>
                      <a:endParaRPr lang="en-US" sz="1000"/>
                    </a:p>
                  </a:txBody>
                  <a:tcPr anchor="ctr"/>
                </a:tc>
                <a:tc>
                  <a:txBody>
                    <a:bodyPr/>
                    <a:lstStyle/>
                    <a:p>
                      <a:r>
                        <a:rPr lang="en-US" sz="1000" b="1"/>
                        <a:t>Studies</a:t>
                      </a:r>
                      <a:endParaRPr lang="en-US" sz="1000"/>
                    </a:p>
                  </a:txBody>
                  <a:tcPr anchor="ctr"/>
                </a:tc>
                <a:extLst>
                  <a:ext uri="{0D108BD9-81ED-4DB2-BD59-A6C34878D82A}">
                    <a16:rowId xmlns:a16="http://schemas.microsoft.com/office/drawing/2014/main" val="3536295527"/>
                  </a:ext>
                </a:extLst>
              </a:tr>
              <a:tr h="574255">
                <a:tc>
                  <a:txBody>
                    <a:bodyPr/>
                    <a:lstStyle/>
                    <a:p>
                      <a:r>
                        <a:rPr lang="en-US" sz="1000" b="1"/>
                        <a:t>Fear and Misconceptions</a:t>
                      </a:r>
                      <a:endParaRPr lang="en-US" sz="1000"/>
                    </a:p>
                  </a:txBody>
                  <a:tcPr anchor="ctr"/>
                </a:tc>
                <a:tc>
                  <a:txBody>
                    <a:bodyPr/>
                    <a:lstStyle/>
                    <a:p>
                      <a:r>
                        <a:rPr lang="en-US" sz="1000" dirty="0"/>
                        <a:t>Myths about IUCD</a:t>
                      </a:r>
                    </a:p>
                  </a:txBody>
                  <a:tcPr anchor="ctr"/>
                </a:tc>
                <a:tc>
                  <a:txBody>
                    <a:bodyPr/>
                    <a:lstStyle/>
                    <a:p>
                      <a:r>
                        <a:rPr lang="en-US" sz="1000"/>
                        <a:t>Fears of cancer, infertility, IUCD moving to heart or abdomen.</a:t>
                      </a:r>
                    </a:p>
                  </a:txBody>
                  <a:tcPr anchor="ctr"/>
                </a:tc>
                <a:tc>
                  <a:txBody>
                    <a:bodyPr/>
                    <a:lstStyle/>
                    <a:p>
                      <a:r>
                        <a:rPr lang="en-US" sz="1000"/>
                        <a:t>1, 2, 6, 11, 14–22</a:t>
                      </a:r>
                    </a:p>
                  </a:txBody>
                  <a:tcPr anchor="ctr"/>
                </a:tc>
                <a:extLst>
                  <a:ext uri="{0D108BD9-81ED-4DB2-BD59-A6C34878D82A}">
                    <a16:rowId xmlns:a16="http://schemas.microsoft.com/office/drawing/2014/main" val="3620627394"/>
                  </a:ext>
                </a:extLst>
              </a:tr>
              <a:tr h="574255">
                <a:tc>
                  <a:txBody>
                    <a:bodyPr/>
                    <a:lstStyle/>
                    <a:p>
                      <a:endParaRPr lang="en-US" sz="1000"/>
                    </a:p>
                  </a:txBody>
                  <a:tcPr anchor="ctr"/>
                </a:tc>
                <a:tc>
                  <a:txBody>
                    <a:bodyPr/>
                    <a:lstStyle/>
                    <a:p>
                      <a:r>
                        <a:rPr lang="en-US" sz="1000"/>
                        <a:t>Fear of pain or bleeding</a:t>
                      </a:r>
                    </a:p>
                  </a:txBody>
                  <a:tcPr anchor="ctr"/>
                </a:tc>
                <a:tc>
                  <a:txBody>
                    <a:bodyPr/>
                    <a:lstStyle/>
                    <a:p>
                      <a:r>
                        <a:rPr lang="en-US" sz="1000"/>
                        <a:t>Concerns about heavy bleeding, painful insertion, or discomfort.</a:t>
                      </a:r>
                    </a:p>
                  </a:txBody>
                  <a:tcPr anchor="ctr"/>
                </a:tc>
                <a:tc>
                  <a:txBody>
                    <a:bodyPr/>
                    <a:lstStyle/>
                    <a:p>
                      <a:r>
                        <a:rPr lang="en-US" sz="1000"/>
                        <a:t>1, 2, 6–8, 11–12, 16–22</a:t>
                      </a:r>
                    </a:p>
                  </a:txBody>
                  <a:tcPr anchor="ctr"/>
                </a:tc>
                <a:extLst>
                  <a:ext uri="{0D108BD9-81ED-4DB2-BD59-A6C34878D82A}">
                    <a16:rowId xmlns:a16="http://schemas.microsoft.com/office/drawing/2014/main" val="2282821154"/>
                  </a:ext>
                </a:extLst>
              </a:tr>
              <a:tr h="574255">
                <a:tc>
                  <a:txBody>
                    <a:bodyPr/>
                    <a:lstStyle/>
                    <a:p>
                      <a:r>
                        <a:rPr lang="en-US" sz="1000" b="1"/>
                        <a:t>Lack of Information</a:t>
                      </a:r>
                      <a:endParaRPr lang="en-US" sz="1000"/>
                    </a:p>
                  </a:txBody>
                  <a:tcPr anchor="ctr"/>
                </a:tc>
                <a:tc>
                  <a:txBody>
                    <a:bodyPr/>
                    <a:lstStyle/>
                    <a:p>
                      <a:r>
                        <a:rPr lang="en-US" sz="1000"/>
                        <a:t>Inadequate counseling</a:t>
                      </a:r>
                    </a:p>
                  </a:txBody>
                  <a:tcPr anchor="ctr"/>
                </a:tc>
                <a:tc>
                  <a:txBody>
                    <a:bodyPr/>
                    <a:lstStyle/>
                    <a:p>
                      <a:r>
                        <a:rPr lang="en-US" sz="1000"/>
                        <a:t>Women not properly counseled or counseled only after delivery refused IUCD.</a:t>
                      </a:r>
                    </a:p>
                  </a:txBody>
                  <a:tcPr anchor="ctr"/>
                </a:tc>
                <a:tc>
                  <a:txBody>
                    <a:bodyPr/>
                    <a:lstStyle/>
                    <a:p>
                      <a:r>
                        <a:rPr lang="en-US" sz="1000"/>
                        <a:t>7, 10, 13–15</a:t>
                      </a:r>
                    </a:p>
                  </a:txBody>
                  <a:tcPr anchor="ctr"/>
                </a:tc>
                <a:extLst>
                  <a:ext uri="{0D108BD9-81ED-4DB2-BD59-A6C34878D82A}">
                    <a16:rowId xmlns:a16="http://schemas.microsoft.com/office/drawing/2014/main" val="3432393602"/>
                  </a:ext>
                </a:extLst>
              </a:tr>
              <a:tr h="574255">
                <a:tc>
                  <a:txBody>
                    <a:bodyPr/>
                    <a:lstStyle/>
                    <a:p>
                      <a:endParaRPr lang="en-US" sz="1000"/>
                    </a:p>
                  </a:txBody>
                  <a:tcPr anchor="ctr"/>
                </a:tc>
                <a:tc>
                  <a:txBody>
                    <a:bodyPr/>
                    <a:lstStyle/>
                    <a:p>
                      <a:r>
                        <a:rPr lang="en-US" sz="1000"/>
                        <a:t>No knowledge about PPIUCD</a:t>
                      </a:r>
                    </a:p>
                  </a:txBody>
                  <a:tcPr anchor="ctr"/>
                </a:tc>
                <a:tc>
                  <a:txBody>
                    <a:bodyPr/>
                    <a:lstStyle/>
                    <a:p>
                      <a:r>
                        <a:rPr lang="en-US" sz="1000"/>
                        <a:t>Some had never heard of IUCD before being approached.</a:t>
                      </a:r>
                    </a:p>
                  </a:txBody>
                  <a:tcPr anchor="ctr"/>
                </a:tc>
                <a:tc>
                  <a:txBody>
                    <a:bodyPr/>
                    <a:lstStyle/>
                    <a:p>
                      <a:r>
                        <a:rPr lang="en-US" sz="1000"/>
                        <a:t>10, 22</a:t>
                      </a:r>
                    </a:p>
                  </a:txBody>
                  <a:tcPr anchor="ctr"/>
                </a:tc>
                <a:extLst>
                  <a:ext uri="{0D108BD9-81ED-4DB2-BD59-A6C34878D82A}">
                    <a16:rowId xmlns:a16="http://schemas.microsoft.com/office/drawing/2014/main" val="2461630121"/>
                  </a:ext>
                </a:extLst>
              </a:tr>
              <a:tr h="574255">
                <a:tc>
                  <a:txBody>
                    <a:bodyPr/>
                    <a:lstStyle/>
                    <a:p>
                      <a:r>
                        <a:rPr lang="en-US" sz="1000" b="1"/>
                        <a:t>Sociocultural Barriers</a:t>
                      </a:r>
                      <a:endParaRPr lang="en-US" sz="1000"/>
                    </a:p>
                  </a:txBody>
                  <a:tcPr anchor="ctr"/>
                </a:tc>
                <a:tc>
                  <a:txBody>
                    <a:bodyPr/>
                    <a:lstStyle/>
                    <a:p>
                      <a:r>
                        <a:rPr lang="en-US" sz="1000"/>
                        <a:t>Partner or family disapproval</a:t>
                      </a:r>
                    </a:p>
                  </a:txBody>
                  <a:tcPr anchor="ctr"/>
                </a:tc>
                <a:tc>
                  <a:txBody>
                    <a:bodyPr/>
                    <a:lstStyle/>
                    <a:p>
                      <a:r>
                        <a:rPr lang="en-US" sz="1000"/>
                        <a:t>Husbands or in-laws did not approve IUCD use; woman followed their wishes.</a:t>
                      </a:r>
                    </a:p>
                  </a:txBody>
                  <a:tcPr anchor="ctr"/>
                </a:tc>
                <a:tc>
                  <a:txBody>
                    <a:bodyPr/>
                    <a:lstStyle/>
                    <a:p>
                      <a:r>
                        <a:rPr lang="en-US" sz="1000"/>
                        <a:t>1, 4, 6, 14, 16, 17, 19, 22</a:t>
                      </a:r>
                    </a:p>
                  </a:txBody>
                  <a:tcPr anchor="ctr"/>
                </a:tc>
                <a:extLst>
                  <a:ext uri="{0D108BD9-81ED-4DB2-BD59-A6C34878D82A}">
                    <a16:rowId xmlns:a16="http://schemas.microsoft.com/office/drawing/2014/main" val="3990078135"/>
                  </a:ext>
                </a:extLst>
              </a:tr>
              <a:tr h="574255">
                <a:tc>
                  <a:txBody>
                    <a:bodyPr/>
                    <a:lstStyle/>
                    <a:p>
                      <a:endParaRPr lang="en-US" sz="1000"/>
                    </a:p>
                  </a:txBody>
                  <a:tcPr anchor="ctr"/>
                </a:tc>
                <a:tc>
                  <a:txBody>
                    <a:bodyPr/>
                    <a:lstStyle/>
                    <a:p>
                      <a:r>
                        <a:rPr lang="en-US" sz="1000"/>
                        <a:t>Religious/cultural norms</a:t>
                      </a:r>
                    </a:p>
                  </a:txBody>
                  <a:tcPr anchor="ctr"/>
                </a:tc>
                <a:tc>
                  <a:txBody>
                    <a:bodyPr/>
                    <a:lstStyle/>
                    <a:p>
                      <a:r>
                        <a:rPr lang="en-US" sz="1000"/>
                        <a:t>Religious taboos or traditional beliefs against IUCDs.</a:t>
                      </a:r>
                    </a:p>
                  </a:txBody>
                  <a:tcPr anchor="ctr"/>
                </a:tc>
                <a:tc>
                  <a:txBody>
                    <a:bodyPr/>
                    <a:lstStyle/>
                    <a:p>
                      <a:r>
                        <a:rPr lang="en-US" sz="1000"/>
                        <a:t>2, 18–21</a:t>
                      </a:r>
                    </a:p>
                  </a:txBody>
                  <a:tcPr anchor="ctr"/>
                </a:tc>
                <a:extLst>
                  <a:ext uri="{0D108BD9-81ED-4DB2-BD59-A6C34878D82A}">
                    <a16:rowId xmlns:a16="http://schemas.microsoft.com/office/drawing/2014/main" val="515472983"/>
                  </a:ext>
                </a:extLst>
              </a:tr>
              <a:tr h="574255">
                <a:tc>
                  <a:txBody>
                    <a:bodyPr/>
                    <a:lstStyle/>
                    <a:p>
                      <a:r>
                        <a:rPr lang="en-US" sz="1000" b="1"/>
                        <a:t>Alternative Preferences</a:t>
                      </a:r>
                      <a:endParaRPr lang="en-US" sz="1000"/>
                    </a:p>
                  </a:txBody>
                  <a:tcPr anchor="ctr"/>
                </a:tc>
                <a:tc>
                  <a:txBody>
                    <a:bodyPr/>
                    <a:lstStyle/>
                    <a:p>
                      <a:r>
                        <a:rPr lang="en-US" sz="1000"/>
                        <a:t>Preference for other methods</a:t>
                      </a:r>
                    </a:p>
                  </a:txBody>
                  <a:tcPr anchor="ctr"/>
                </a:tc>
                <a:tc>
                  <a:txBody>
                    <a:bodyPr/>
                    <a:lstStyle/>
                    <a:p>
                      <a:r>
                        <a:rPr lang="en-US" sz="1000"/>
                        <a:t>Preference for condoms, pills, or injectables over IUCD.</a:t>
                      </a:r>
                    </a:p>
                  </a:txBody>
                  <a:tcPr anchor="ctr"/>
                </a:tc>
                <a:tc>
                  <a:txBody>
                    <a:bodyPr/>
                    <a:lstStyle/>
                    <a:p>
                      <a:r>
                        <a:rPr lang="en-US" sz="1000"/>
                        <a:t>1, 2, 16, 19–21</a:t>
                      </a:r>
                    </a:p>
                  </a:txBody>
                  <a:tcPr anchor="ctr"/>
                </a:tc>
                <a:extLst>
                  <a:ext uri="{0D108BD9-81ED-4DB2-BD59-A6C34878D82A}">
                    <a16:rowId xmlns:a16="http://schemas.microsoft.com/office/drawing/2014/main" val="1555784897"/>
                  </a:ext>
                </a:extLst>
              </a:tr>
              <a:tr h="574255">
                <a:tc>
                  <a:txBody>
                    <a:bodyPr/>
                    <a:lstStyle/>
                    <a:p>
                      <a:endParaRPr lang="en-US" sz="1000"/>
                    </a:p>
                  </a:txBody>
                  <a:tcPr anchor="ctr"/>
                </a:tc>
                <a:tc>
                  <a:txBody>
                    <a:bodyPr/>
                    <a:lstStyle/>
                    <a:p>
                      <a:r>
                        <a:rPr lang="en-US" sz="1000"/>
                        <a:t>No contraception needed</a:t>
                      </a:r>
                    </a:p>
                  </a:txBody>
                  <a:tcPr anchor="ctr"/>
                </a:tc>
                <a:tc>
                  <a:txBody>
                    <a:bodyPr/>
                    <a:lstStyle/>
                    <a:p>
                      <a:r>
                        <a:rPr lang="en-US" sz="1000" dirty="0"/>
                        <a:t>Women planning another pregnancy soon or felt they didn’t need contraception.</a:t>
                      </a:r>
                    </a:p>
                  </a:txBody>
                  <a:tcPr anchor="ctr"/>
                </a:tc>
                <a:tc>
                  <a:txBody>
                    <a:bodyPr/>
                    <a:lstStyle/>
                    <a:p>
                      <a:r>
                        <a:rPr lang="en-US" sz="1000"/>
                        <a:t>1, 16, 20</a:t>
                      </a:r>
                    </a:p>
                  </a:txBody>
                  <a:tcPr anchor="ctr"/>
                </a:tc>
                <a:extLst>
                  <a:ext uri="{0D108BD9-81ED-4DB2-BD59-A6C34878D82A}">
                    <a16:rowId xmlns:a16="http://schemas.microsoft.com/office/drawing/2014/main" val="3258098316"/>
                  </a:ext>
                </a:extLst>
              </a:tr>
              <a:tr h="574255">
                <a:tc>
                  <a:txBody>
                    <a:bodyPr/>
                    <a:lstStyle/>
                    <a:p>
                      <a:r>
                        <a:rPr lang="en-US" sz="1000" b="1"/>
                        <a:t>Health System Barriers</a:t>
                      </a:r>
                      <a:endParaRPr lang="en-US" sz="1000"/>
                    </a:p>
                  </a:txBody>
                  <a:tcPr anchor="ctr"/>
                </a:tc>
                <a:tc>
                  <a:txBody>
                    <a:bodyPr/>
                    <a:lstStyle/>
                    <a:p>
                      <a:r>
                        <a:rPr lang="en-US" sz="1000"/>
                        <a:t>Service availability or follow-up gaps</a:t>
                      </a:r>
                    </a:p>
                  </a:txBody>
                  <a:tcPr anchor="ctr"/>
                </a:tc>
                <a:tc>
                  <a:txBody>
                    <a:bodyPr/>
                    <a:lstStyle/>
                    <a:p>
                      <a:r>
                        <a:rPr lang="en-US" sz="1000"/>
                        <a:t>IUCD not available at the facility, lack of follow-up care, or no assurance of support.</a:t>
                      </a:r>
                    </a:p>
                  </a:txBody>
                  <a:tcPr anchor="ctr"/>
                </a:tc>
                <a:tc>
                  <a:txBody>
                    <a:bodyPr/>
                    <a:lstStyle/>
                    <a:p>
                      <a:r>
                        <a:rPr lang="en-US" sz="1000" dirty="0"/>
                        <a:t>9, 12, 14</a:t>
                      </a:r>
                    </a:p>
                  </a:txBody>
                  <a:tcPr anchor="ctr"/>
                </a:tc>
                <a:extLst>
                  <a:ext uri="{0D108BD9-81ED-4DB2-BD59-A6C34878D82A}">
                    <a16:rowId xmlns:a16="http://schemas.microsoft.com/office/drawing/2014/main" val="3003219859"/>
                  </a:ext>
                </a:extLst>
              </a:tr>
            </a:tbl>
          </a:graphicData>
        </a:graphic>
      </p:graphicFrame>
    </p:spTree>
    <p:extLst>
      <p:ext uri="{BB962C8B-B14F-4D97-AF65-F5344CB8AC3E}">
        <p14:creationId xmlns:p14="http://schemas.microsoft.com/office/powerpoint/2010/main" val="48195679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85F0FC7FCF0E843B652896D25930217" ma:contentTypeVersion="5" ma:contentTypeDescription="Create a new document." ma:contentTypeScope="" ma:versionID="00374a12d8e8d89ed7e574ef0b401a3a">
  <xsd:schema xmlns:xsd="http://www.w3.org/2001/XMLSchema" xmlns:xs="http://www.w3.org/2001/XMLSchema" xmlns:p="http://schemas.microsoft.com/office/2006/metadata/properties" xmlns:ns3="1deccd7a-ef3d-430d-a151-404dcb9ee39d" targetNamespace="http://schemas.microsoft.com/office/2006/metadata/properties" ma:root="true" ma:fieldsID="0c5e577ced8cad7d9768d1984bfb9400" ns3:_="">
    <xsd:import namespace="1deccd7a-ef3d-430d-a151-404dcb9ee39d"/>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eccd7a-ef3d-430d-a151-404dcb9ee39d"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B1DB076-EF91-41B8-A20B-3FD25263E5E6}">
  <ds:schemaRefs>
    <ds:schemaRef ds:uri="http://purl.org/dc/dcmitype/"/>
    <ds:schemaRef ds:uri="http://purl.org/dc/elements/1.1/"/>
    <ds:schemaRef ds:uri="http://schemas.microsoft.com/office/2006/documentManagement/types"/>
    <ds:schemaRef ds:uri="http://www.w3.org/XML/1998/namespace"/>
    <ds:schemaRef ds:uri="http://purl.org/dc/terms/"/>
    <ds:schemaRef ds:uri="http://schemas.microsoft.com/office/infopath/2007/PartnerControls"/>
    <ds:schemaRef ds:uri="http://schemas.openxmlformats.org/package/2006/metadata/core-properties"/>
    <ds:schemaRef ds:uri="1deccd7a-ef3d-430d-a151-404dcb9ee39d"/>
    <ds:schemaRef ds:uri="http://schemas.microsoft.com/office/2006/metadata/properties"/>
  </ds:schemaRefs>
</ds:datastoreItem>
</file>

<file path=customXml/itemProps2.xml><?xml version="1.0" encoding="utf-8"?>
<ds:datastoreItem xmlns:ds="http://schemas.openxmlformats.org/officeDocument/2006/customXml" ds:itemID="{C5913E06-152F-490B-A3B9-E97F41930D4E}">
  <ds:schemaRefs>
    <ds:schemaRef ds:uri="http://schemas.microsoft.com/sharepoint/v3/contenttype/forms"/>
  </ds:schemaRefs>
</ds:datastoreItem>
</file>

<file path=customXml/itemProps3.xml><?xml version="1.0" encoding="utf-8"?>
<ds:datastoreItem xmlns:ds="http://schemas.openxmlformats.org/officeDocument/2006/customXml" ds:itemID="{8C742053-5201-4D76-9930-98762862C5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eccd7a-ef3d-430d-a151-404dcb9ee39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382</TotalTime>
  <Words>4845</Words>
  <Application>Microsoft Office PowerPoint</Application>
  <PresentationFormat>Widescreen</PresentationFormat>
  <Paragraphs>380</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Aptos</vt:lpstr>
      <vt:lpstr>Aptos Display</vt:lpstr>
      <vt:lpstr>Arial</vt:lpstr>
      <vt:lpstr>Wingdings</vt:lpstr>
      <vt:lpstr>Office Theme</vt:lpstr>
      <vt:lpstr>Utilization, acceptance, refusal and intervention of PPIUCD usage in India:  A scoping review</vt:lpstr>
      <vt:lpstr>Introduction</vt:lpstr>
      <vt:lpstr>Research question</vt:lpstr>
      <vt:lpstr>Methodology</vt:lpstr>
      <vt:lpstr>Methodology</vt:lpstr>
      <vt:lpstr>PowerPoint Presentation</vt:lpstr>
      <vt:lpstr>PowerPoint Presentation</vt:lpstr>
      <vt:lpstr>PowerPoint Presentation</vt:lpstr>
      <vt:lpstr>PowerPoint Presentation</vt:lpstr>
      <vt:lpstr>PowerPoint Presentation</vt:lpstr>
      <vt:lpstr>Results</vt:lpstr>
      <vt:lpstr>Results</vt:lpstr>
      <vt:lpstr>Results</vt:lpstr>
      <vt:lpstr>Discussion</vt:lpstr>
      <vt:lpstr>Discussion</vt:lpstr>
      <vt:lpstr>Conclusion </vt:lpstr>
      <vt:lpstr>References</vt:lpstr>
      <vt:lpstr>References </vt:lpstr>
      <vt:lpstr>References </vt:lpstr>
      <vt:lpstr>References </vt:lpstr>
      <vt:lpstr>Involvement in Community outreach programs</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Bhumika Hooda</dc:creator>
  <cp:lastModifiedBy>Bhumika Hooda</cp:lastModifiedBy>
  <cp:revision>8</cp:revision>
  <dcterms:created xsi:type="dcterms:W3CDTF">2025-05-01T09:36:53Z</dcterms:created>
  <dcterms:modified xsi:type="dcterms:W3CDTF">2025-06-26T05:21:10Z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0x010100885F0FC7FCF0E843B652896D25930217</vt:lpwstr>
  </property>
</Properties>
</file>