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7" r:id="rId8"/>
    <p:sldId id="268" r:id="rId9"/>
    <p:sldId id="269" r:id="rId10"/>
    <p:sldId id="263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9BB302-5D83-499E-A0C0-4F0F0614274A}" type="doc">
      <dgm:prSet loTypeId="urn:microsoft.com/office/officeart/2005/8/layout/radial1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46A5DD3-6758-4783-873A-9D412DCCFF99}">
      <dgm:prSet phldrT="[Text]"/>
      <dgm:spPr/>
      <dgm:t>
        <a:bodyPr/>
        <a:lstStyle/>
        <a:p>
          <a:r>
            <a:rPr lang="en-US" dirty="0" smtClean="0"/>
            <a:t>Street Food</a:t>
          </a:r>
          <a:endParaRPr lang="en-US" dirty="0"/>
        </a:p>
      </dgm:t>
    </dgm:pt>
    <dgm:pt modelId="{B5669348-0C07-43DB-8D6D-FA4C6357AF80}" type="parTrans" cxnId="{5FB0FFF3-1A10-4D16-A4E6-1B75EB478CB5}">
      <dgm:prSet/>
      <dgm:spPr/>
      <dgm:t>
        <a:bodyPr/>
        <a:lstStyle/>
        <a:p>
          <a:endParaRPr lang="en-US"/>
        </a:p>
      </dgm:t>
    </dgm:pt>
    <dgm:pt modelId="{B28339FF-12F8-46C8-99F4-3E3AC05CBA65}" type="sibTrans" cxnId="{5FB0FFF3-1A10-4D16-A4E6-1B75EB478CB5}">
      <dgm:prSet/>
      <dgm:spPr/>
      <dgm:t>
        <a:bodyPr/>
        <a:lstStyle/>
        <a:p>
          <a:endParaRPr lang="en-US"/>
        </a:p>
      </dgm:t>
    </dgm:pt>
    <dgm:pt modelId="{AAC1456A-5117-48C7-826B-AAF444407D45}">
      <dgm:prSet phldrT="[Text]"/>
      <dgm:spPr/>
      <dgm:t>
        <a:bodyPr/>
        <a:lstStyle/>
        <a:p>
          <a:r>
            <a:rPr lang="en-US" dirty="0" smtClean="0"/>
            <a:t>Why?</a:t>
          </a:r>
          <a:endParaRPr lang="en-US" dirty="0"/>
        </a:p>
      </dgm:t>
    </dgm:pt>
    <dgm:pt modelId="{E3EA4273-F07C-4170-94E9-C21A0B093BAE}" type="parTrans" cxnId="{3801C267-88A1-436C-A227-25F84BF06065}">
      <dgm:prSet/>
      <dgm:spPr/>
      <dgm:t>
        <a:bodyPr/>
        <a:lstStyle/>
        <a:p>
          <a:endParaRPr lang="en-US"/>
        </a:p>
      </dgm:t>
    </dgm:pt>
    <dgm:pt modelId="{12A15D88-EA09-4411-ADF7-D5AC28E1F782}" type="sibTrans" cxnId="{3801C267-88A1-436C-A227-25F84BF06065}">
      <dgm:prSet/>
      <dgm:spPr/>
      <dgm:t>
        <a:bodyPr/>
        <a:lstStyle/>
        <a:p>
          <a:endParaRPr lang="en-US"/>
        </a:p>
      </dgm:t>
    </dgm:pt>
    <dgm:pt modelId="{5C0B143F-66D1-49D5-A990-65FF30F6E6E5}">
      <dgm:prSet phldrT="[Text]"/>
      <dgm:spPr/>
      <dgm:t>
        <a:bodyPr/>
        <a:lstStyle/>
        <a:p>
          <a:r>
            <a:rPr lang="en-US" dirty="0" smtClean="0"/>
            <a:t>How?</a:t>
          </a:r>
          <a:endParaRPr lang="en-US" dirty="0"/>
        </a:p>
      </dgm:t>
    </dgm:pt>
    <dgm:pt modelId="{3269FBB5-37EF-4D68-89D9-F0F0F97BCCA7}" type="parTrans" cxnId="{9A05ACDA-A392-48F8-9E08-3630CB349AC1}">
      <dgm:prSet/>
      <dgm:spPr/>
      <dgm:t>
        <a:bodyPr/>
        <a:lstStyle/>
        <a:p>
          <a:endParaRPr lang="en-US"/>
        </a:p>
      </dgm:t>
    </dgm:pt>
    <dgm:pt modelId="{D4702977-ECAF-449B-9FED-8344AC4EE9D1}" type="sibTrans" cxnId="{9A05ACDA-A392-48F8-9E08-3630CB349AC1}">
      <dgm:prSet/>
      <dgm:spPr/>
      <dgm:t>
        <a:bodyPr/>
        <a:lstStyle/>
        <a:p>
          <a:endParaRPr lang="en-US"/>
        </a:p>
      </dgm:t>
    </dgm:pt>
    <dgm:pt modelId="{282F1AEA-2074-4E55-8D6B-AEC59C97A1C8}">
      <dgm:prSet phldrT="[Text]"/>
      <dgm:spPr/>
      <dgm:t>
        <a:bodyPr/>
        <a:lstStyle/>
        <a:p>
          <a:r>
            <a:rPr lang="en-US" dirty="0" smtClean="0"/>
            <a:t>Govt. Role</a:t>
          </a:r>
          <a:endParaRPr lang="en-US" dirty="0"/>
        </a:p>
      </dgm:t>
    </dgm:pt>
    <dgm:pt modelId="{1D4919AF-04F1-45C3-928B-D2634BB7C661}" type="parTrans" cxnId="{3E5CE030-8BBD-4FDA-B60F-A675C730E3F4}">
      <dgm:prSet/>
      <dgm:spPr/>
      <dgm:t>
        <a:bodyPr/>
        <a:lstStyle/>
        <a:p>
          <a:endParaRPr lang="en-US"/>
        </a:p>
      </dgm:t>
    </dgm:pt>
    <dgm:pt modelId="{C5FFDC88-EBCA-4675-9357-EBD1B676FD7A}" type="sibTrans" cxnId="{3E5CE030-8BBD-4FDA-B60F-A675C730E3F4}">
      <dgm:prSet/>
      <dgm:spPr/>
      <dgm:t>
        <a:bodyPr/>
        <a:lstStyle/>
        <a:p>
          <a:endParaRPr lang="en-US"/>
        </a:p>
      </dgm:t>
    </dgm:pt>
    <dgm:pt modelId="{96642900-D5C9-4860-A5C5-47880FA853CA}">
      <dgm:prSet phldrT="[Text]"/>
      <dgm:spPr/>
      <dgm:t>
        <a:bodyPr/>
        <a:lstStyle/>
        <a:p>
          <a:r>
            <a:rPr lang="en-US" dirty="0" smtClean="0"/>
            <a:t>Indian Scenario</a:t>
          </a:r>
          <a:endParaRPr lang="en-US" dirty="0"/>
        </a:p>
      </dgm:t>
    </dgm:pt>
    <dgm:pt modelId="{1D602732-B1CF-4012-85B0-C68DC180BC0E}" type="parTrans" cxnId="{0A6C4363-B6A4-4D7E-8BF0-4C66683CD8A3}">
      <dgm:prSet/>
      <dgm:spPr/>
      <dgm:t>
        <a:bodyPr/>
        <a:lstStyle/>
        <a:p>
          <a:endParaRPr lang="en-US"/>
        </a:p>
      </dgm:t>
    </dgm:pt>
    <dgm:pt modelId="{0E0E3BA7-08FD-4930-9284-3D5FFA15DE87}" type="sibTrans" cxnId="{0A6C4363-B6A4-4D7E-8BF0-4C66683CD8A3}">
      <dgm:prSet/>
      <dgm:spPr/>
      <dgm:t>
        <a:bodyPr/>
        <a:lstStyle/>
        <a:p>
          <a:endParaRPr lang="en-US"/>
        </a:p>
      </dgm:t>
    </dgm:pt>
    <dgm:pt modelId="{8BD62E0E-826B-45FD-8200-C410FEB04B15}" type="pres">
      <dgm:prSet presAssocID="{A09BB302-5D83-499E-A0C0-4F0F0614274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5B7FC1-01DA-4336-9750-01C828B1E013}" type="pres">
      <dgm:prSet presAssocID="{B46A5DD3-6758-4783-873A-9D412DCCFF99}" presName="centerShape" presStyleLbl="node0" presStyleIdx="0" presStyleCnt="1"/>
      <dgm:spPr/>
      <dgm:t>
        <a:bodyPr/>
        <a:lstStyle/>
        <a:p>
          <a:endParaRPr lang="en-US"/>
        </a:p>
      </dgm:t>
    </dgm:pt>
    <dgm:pt modelId="{6EA1FF3F-96C4-461B-BAC7-1FF8AC547DEA}" type="pres">
      <dgm:prSet presAssocID="{E3EA4273-F07C-4170-94E9-C21A0B093BAE}" presName="Name9" presStyleLbl="parChTrans1D2" presStyleIdx="0" presStyleCnt="4"/>
      <dgm:spPr/>
      <dgm:t>
        <a:bodyPr/>
        <a:lstStyle/>
        <a:p>
          <a:endParaRPr lang="en-US"/>
        </a:p>
      </dgm:t>
    </dgm:pt>
    <dgm:pt modelId="{04C7F641-BE43-42E2-972C-77A5D88155CF}" type="pres">
      <dgm:prSet presAssocID="{E3EA4273-F07C-4170-94E9-C21A0B093BAE}" presName="connTx" presStyleLbl="parChTrans1D2" presStyleIdx="0" presStyleCnt="4"/>
      <dgm:spPr/>
      <dgm:t>
        <a:bodyPr/>
        <a:lstStyle/>
        <a:p>
          <a:endParaRPr lang="en-US"/>
        </a:p>
      </dgm:t>
    </dgm:pt>
    <dgm:pt modelId="{E6C3BE2E-815F-48FF-8CAA-D3323626E7DD}" type="pres">
      <dgm:prSet presAssocID="{AAC1456A-5117-48C7-826B-AAF444407D4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F4D231-123F-40E5-A4D1-26864E29B2CF}" type="pres">
      <dgm:prSet presAssocID="{3269FBB5-37EF-4D68-89D9-F0F0F97BCCA7}" presName="Name9" presStyleLbl="parChTrans1D2" presStyleIdx="1" presStyleCnt="4"/>
      <dgm:spPr/>
      <dgm:t>
        <a:bodyPr/>
        <a:lstStyle/>
        <a:p>
          <a:endParaRPr lang="en-US"/>
        </a:p>
      </dgm:t>
    </dgm:pt>
    <dgm:pt modelId="{2B427FB2-C6C2-4531-BEAB-5211F9ECE4A8}" type="pres">
      <dgm:prSet presAssocID="{3269FBB5-37EF-4D68-89D9-F0F0F97BCCA7}" presName="connTx" presStyleLbl="parChTrans1D2" presStyleIdx="1" presStyleCnt="4"/>
      <dgm:spPr/>
      <dgm:t>
        <a:bodyPr/>
        <a:lstStyle/>
        <a:p>
          <a:endParaRPr lang="en-US"/>
        </a:p>
      </dgm:t>
    </dgm:pt>
    <dgm:pt modelId="{E93A293B-F35E-4533-B6FE-C16673239480}" type="pres">
      <dgm:prSet presAssocID="{5C0B143F-66D1-49D5-A990-65FF30F6E6E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E031FF-AF06-4AB0-BE07-426AAFAF42B8}" type="pres">
      <dgm:prSet presAssocID="{1D4919AF-04F1-45C3-928B-D2634BB7C661}" presName="Name9" presStyleLbl="parChTrans1D2" presStyleIdx="2" presStyleCnt="4"/>
      <dgm:spPr/>
      <dgm:t>
        <a:bodyPr/>
        <a:lstStyle/>
        <a:p>
          <a:endParaRPr lang="en-US"/>
        </a:p>
      </dgm:t>
    </dgm:pt>
    <dgm:pt modelId="{022838A2-557C-4DF8-B498-B52E63C2CC21}" type="pres">
      <dgm:prSet presAssocID="{1D4919AF-04F1-45C3-928B-D2634BB7C661}" presName="connTx" presStyleLbl="parChTrans1D2" presStyleIdx="2" presStyleCnt="4"/>
      <dgm:spPr/>
      <dgm:t>
        <a:bodyPr/>
        <a:lstStyle/>
        <a:p>
          <a:endParaRPr lang="en-US"/>
        </a:p>
      </dgm:t>
    </dgm:pt>
    <dgm:pt modelId="{881DC123-2A12-4F12-9F1C-0A3E051A74DC}" type="pres">
      <dgm:prSet presAssocID="{282F1AEA-2074-4E55-8D6B-AEC59C97A1C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2A3BA4-0909-4E27-A34B-55EA05C8150B}" type="pres">
      <dgm:prSet presAssocID="{1D602732-B1CF-4012-85B0-C68DC180BC0E}" presName="Name9" presStyleLbl="parChTrans1D2" presStyleIdx="3" presStyleCnt="4"/>
      <dgm:spPr/>
      <dgm:t>
        <a:bodyPr/>
        <a:lstStyle/>
        <a:p>
          <a:endParaRPr lang="en-US"/>
        </a:p>
      </dgm:t>
    </dgm:pt>
    <dgm:pt modelId="{C4D1179B-E0A2-48D1-970A-A1586F4090AD}" type="pres">
      <dgm:prSet presAssocID="{1D602732-B1CF-4012-85B0-C68DC180BC0E}" presName="connTx" presStyleLbl="parChTrans1D2" presStyleIdx="3" presStyleCnt="4"/>
      <dgm:spPr/>
      <dgm:t>
        <a:bodyPr/>
        <a:lstStyle/>
        <a:p>
          <a:endParaRPr lang="en-US"/>
        </a:p>
      </dgm:t>
    </dgm:pt>
    <dgm:pt modelId="{ACC9504B-2A90-4783-90BF-C247099B1CDF}" type="pres">
      <dgm:prSet presAssocID="{96642900-D5C9-4860-A5C5-47880FA853C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919A40-4917-4094-B8C1-D9072D5B63D0}" type="presOf" srcId="{282F1AEA-2074-4E55-8D6B-AEC59C97A1C8}" destId="{881DC123-2A12-4F12-9F1C-0A3E051A74DC}" srcOrd="0" destOrd="0" presId="urn:microsoft.com/office/officeart/2005/8/layout/radial1"/>
    <dgm:cxn modelId="{0A6C4363-B6A4-4D7E-8BF0-4C66683CD8A3}" srcId="{B46A5DD3-6758-4783-873A-9D412DCCFF99}" destId="{96642900-D5C9-4860-A5C5-47880FA853CA}" srcOrd="3" destOrd="0" parTransId="{1D602732-B1CF-4012-85B0-C68DC180BC0E}" sibTransId="{0E0E3BA7-08FD-4930-9284-3D5FFA15DE87}"/>
    <dgm:cxn modelId="{F8D1DD1B-6C22-4AA1-85CE-0B9E77C812D7}" type="presOf" srcId="{E3EA4273-F07C-4170-94E9-C21A0B093BAE}" destId="{6EA1FF3F-96C4-461B-BAC7-1FF8AC547DEA}" srcOrd="0" destOrd="0" presId="urn:microsoft.com/office/officeart/2005/8/layout/radial1"/>
    <dgm:cxn modelId="{3801C267-88A1-436C-A227-25F84BF06065}" srcId="{B46A5DD3-6758-4783-873A-9D412DCCFF99}" destId="{AAC1456A-5117-48C7-826B-AAF444407D45}" srcOrd="0" destOrd="0" parTransId="{E3EA4273-F07C-4170-94E9-C21A0B093BAE}" sibTransId="{12A15D88-EA09-4411-ADF7-D5AC28E1F782}"/>
    <dgm:cxn modelId="{4DC40F8D-CF3D-4591-BDA7-3F5FF1227F0D}" type="presOf" srcId="{E3EA4273-F07C-4170-94E9-C21A0B093BAE}" destId="{04C7F641-BE43-42E2-972C-77A5D88155CF}" srcOrd="1" destOrd="0" presId="urn:microsoft.com/office/officeart/2005/8/layout/radial1"/>
    <dgm:cxn modelId="{3E5CE030-8BBD-4FDA-B60F-A675C730E3F4}" srcId="{B46A5DD3-6758-4783-873A-9D412DCCFF99}" destId="{282F1AEA-2074-4E55-8D6B-AEC59C97A1C8}" srcOrd="2" destOrd="0" parTransId="{1D4919AF-04F1-45C3-928B-D2634BB7C661}" sibTransId="{C5FFDC88-EBCA-4675-9357-EBD1B676FD7A}"/>
    <dgm:cxn modelId="{24776632-1B40-4F5D-8965-67EE6F4306B7}" type="presOf" srcId="{3269FBB5-37EF-4D68-89D9-F0F0F97BCCA7}" destId="{2B427FB2-C6C2-4531-BEAB-5211F9ECE4A8}" srcOrd="1" destOrd="0" presId="urn:microsoft.com/office/officeart/2005/8/layout/radial1"/>
    <dgm:cxn modelId="{839DAFE9-5DE9-4843-A3C3-B841995168D2}" type="presOf" srcId="{5C0B143F-66D1-49D5-A990-65FF30F6E6E5}" destId="{E93A293B-F35E-4533-B6FE-C16673239480}" srcOrd="0" destOrd="0" presId="urn:microsoft.com/office/officeart/2005/8/layout/radial1"/>
    <dgm:cxn modelId="{5FB0FFF3-1A10-4D16-A4E6-1B75EB478CB5}" srcId="{A09BB302-5D83-499E-A0C0-4F0F0614274A}" destId="{B46A5DD3-6758-4783-873A-9D412DCCFF99}" srcOrd="0" destOrd="0" parTransId="{B5669348-0C07-43DB-8D6D-FA4C6357AF80}" sibTransId="{B28339FF-12F8-46C8-99F4-3E3AC05CBA65}"/>
    <dgm:cxn modelId="{F288BB71-79A4-4C1D-BF7F-30A64115207E}" type="presOf" srcId="{1D4919AF-04F1-45C3-928B-D2634BB7C661}" destId="{022838A2-557C-4DF8-B498-B52E63C2CC21}" srcOrd="1" destOrd="0" presId="urn:microsoft.com/office/officeart/2005/8/layout/radial1"/>
    <dgm:cxn modelId="{704F9EE6-2C0C-4DEA-AAFB-4A1A89F29BFA}" type="presOf" srcId="{3269FBB5-37EF-4D68-89D9-F0F0F97BCCA7}" destId="{F6F4D231-123F-40E5-A4D1-26864E29B2CF}" srcOrd="0" destOrd="0" presId="urn:microsoft.com/office/officeart/2005/8/layout/radial1"/>
    <dgm:cxn modelId="{F61C56AF-A03A-42C1-B5E7-29A5B7C53B7A}" type="presOf" srcId="{B46A5DD3-6758-4783-873A-9D412DCCFF99}" destId="{255B7FC1-01DA-4336-9750-01C828B1E013}" srcOrd="0" destOrd="0" presId="urn:microsoft.com/office/officeart/2005/8/layout/radial1"/>
    <dgm:cxn modelId="{9A05ACDA-A392-48F8-9E08-3630CB349AC1}" srcId="{B46A5DD3-6758-4783-873A-9D412DCCFF99}" destId="{5C0B143F-66D1-49D5-A990-65FF30F6E6E5}" srcOrd="1" destOrd="0" parTransId="{3269FBB5-37EF-4D68-89D9-F0F0F97BCCA7}" sibTransId="{D4702977-ECAF-449B-9FED-8344AC4EE9D1}"/>
    <dgm:cxn modelId="{FE1B0F78-02D7-4D27-B7F7-77C76B2A7E8C}" type="presOf" srcId="{AAC1456A-5117-48C7-826B-AAF444407D45}" destId="{E6C3BE2E-815F-48FF-8CAA-D3323626E7DD}" srcOrd="0" destOrd="0" presId="urn:microsoft.com/office/officeart/2005/8/layout/radial1"/>
    <dgm:cxn modelId="{F3A20095-F5A2-46D3-8C5A-ECF10182375D}" type="presOf" srcId="{1D602732-B1CF-4012-85B0-C68DC180BC0E}" destId="{FC2A3BA4-0909-4E27-A34B-55EA05C8150B}" srcOrd="0" destOrd="0" presId="urn:microsoft.com/office/officeart/2005/8/layout/radial1"/>
    <dgm:cxn modelId="{82A3CB74-4908-4F39-B2E4-A0D02137E006}" type="presOf" srcId="{A09BB302-5D83-499E-A0C0-4F0F0614274A}" destId="{8BD62E0E-826B-45FD-8200-C410FEB04B15}" srcOrd="0" destOrd="0" presId="urn:microsoft.com/office/officeart/2005/8/layout/radial1"/>
    <dgm:cxn modelId="{C61ACC5E-9E8E-4335-AA02-FCE8C5C2385B}" type="presOf" srcId="{1D602732-B1CF-4012-85B0-C68DC180BC0E}" destId="{C4D1179B-E0A2-48D1-970A-A1586F4090AD}" srcOrd="1" destOrd="0" presId="urn:microsoft.com/office/officeart/2005/8/layout/radial1"/>
    <dgm:cxn modelId="{18A6F54B-62B1-4224-91A6-453677AA3F2A}" type="presOf" srcId="{96642900-D5C9-4860-A5C5-47880FA853CA}" destId="{ACC9504B-2A90-4783-90BF-C247099B1CDF}" srcOrd="0" destOrd="0" presId="urn:microsoft.com/office/officeart/2005/8/layout/radial1"/>
    <dgm:cxn modelId="{80C12C64-4158-4354-B14A-2CBB87A6B28A}" type="presOf" srcId="{1D4919AF-04F1-45C3-928B-D2634BB7C661}" destId="{3CE031FF-AF06-4AB0-BE07-426AAFAF42B8}" srcOrd="0" destOrd="0" presId="urn:microsoft.com/office/officeart/2005/8/layout/radial1"/>
    <dgm:cxn modelId="{95BDA0C4-4139-4660-ADCD-A042A99E8BEB}" type="presParOf" srcId="{8BD62E0E-826B-45FD-8200-C410FEB04B15}" destId="{255B7FC1-01DA-4336-9750-01C828B1E013}" srcOrd="0" destOrd="0" presId="urn:microsoft.com/office/officeart/2005/8/layout/radial1"/>
    <dgm:cxn modelId="{54F7CD74-4BF2-4738-94C0-EF9E0C6BD949}" type="presParOf" srcId="{8BD62E0E-826B-45FD-8200-C410FEB04B15}" destId="{6EA1FF3F-96C4-461B-BAC7-1FF8AC547DEA}" srcOrd="1" destOrd="0" presId="urn:microsoft.com/office/officeart/2005/8/layout/radial1"/>
    <dgm:cxn modelId="{00304C1B-F0C2-4C9E-A331-055005C24B82}" type="presParOf" srcId="{6EA1FF3F-96C4-461B-BAC7-1FF8AC547DEA}" destId="{04C7F641-BE43-42E2-972C-77A5D88155CF}" srcOrd="0" destOrd="0" presId="urn:microsoft.com/office/officeart/2005/8/layout/radial1"/>
    <dgm:cxn modelId="{C30430B6-2B6C-4893-9BFB-3CAB41DEE9CB}" type="presParOf" srcId="{8BD62E0E-826B-45FD-8200-C410FEB04B15}" destId="{E6C3BE2E-815F-48FF-8CAA-D3323626E7DD}" srcOrd="2" destOrd="0" presId="urn:microsoft.com/office/officeart/2005/8/layout/radial1"/>
    <dgm:cxn modelId="{8A2F322C-B493-4F73-8CF8-16C132291876}" type="presParOf" srcId="{8BD62E0E-826B-45FD-8200-C410FEB04B15}" destId="{F6F4D231-123F-40E5-A4D1-26864E29B2CF}" srcOrd="3" destOrd="0" presId="urn:microsoft.com/office/officeart/2005/8/layout/radial1"/>
    <dgm:cxn modelId="{1BBE81CE-4394-4B12-8CAD-7B833B849D16}" type="presParOf" srcId="{F6F4D231-123F-40E5-A4D1-26864E29B2CF}" destId="{2B427FB2-C6C2-4531-BEAB-5211F9ECE4A8}" srcOrd="0" destOrd="0" presId="urn:microsoft.com/office/officeart/2005/8/layout/radial1"/>
    <dgm:cxn modelId="{758135CA-5111-49DD-BC46-A488B4CAB8FD}" type="presParOf" srcId="{8BD62E0E-826B-45FD-8200-C410FEB04B15}" destId="{E93A293B-F35E-4533-B6FE-C16673239480}" srcOrd="4" destOrd="0" presId="urn:microsoft.com/office/officeart/2005/8/layout/radial1"/>
    <dgm:cxn modelId="{6A0D62B3-3FE3-4F38-8006-CBB3B564B28E}" type="presParOf" srcId="{8BD62E0E-826B-45FD-8200-C410FEB04B15}" destId="{3CE031FF-AF06-4AB0-BE07-426AAFAF42B8}" srcOrd="5" destOrd="0" presId="urn:microsoft.com/office/officeart/2005/8/layout/radial1"/>
    <dgm:cxn modelId="{086E4BD1-D21E-4DA1-B15C-F443E8FE5D24}" type="presParOf" srcId="{3CE031FF-AF06-4AB0-BE07-426AAFAF42B8}" destId="{022838A2-557C-4DF8-B498-B52E63C2CC21}" srcOrd="0" destOrd="0" presId="urn:microsoft.com/office/officeart/2005/8/layout/radial1"/>
    <dgm:cxn modelId="{8EC08233-BC89-40E9-88F8-8CD1978DA783}" type="presParOf" srcId="{8BD62E0E-826B-45FD-8200-C410FEB04B15}" destId="{881DC123-2A12-4F12-9F1C-0A3E051A74DC}" srcOrd="6" destOrd="0" presId="urn:microsoft.com/office/officeart/2005/8/layout/radial1"/>
    <dgm:cxn modelId="{889DA04E-B07F-4B8A-9285-B28DF8624E63}" type="presParOf" srcId="{8BD62E0E-826B-45FD-8200-C410FEB04B15}" destId="{FC2A3BA4-0909-4E27-A34B-55EA05C8150B}" srcOrd="7" destOrd="0" presId="urn:microsoft.com/office/officeart/2005/8/layout/radial1"/>
    <dgm:cxn modelId="{9F337330-A841-4FD9-B611-EA211830BFF8}" type="presParOf" srcId="{FC2A3BA4-0909-4E27-A34B-55EA05C8150B}" destId="{C4D1179B-E0A2-48D1-970A-A1586F4090AD}" srcOrd="0" destOrd="0" presId="urn:microsoft.com/office/officeart/2005/8/layout/radial1"/>
    <dgm:cxn modelId="{3C8516EB-3A5C-4FDA-8FBC-4E3CC17F2769}" type="presParOf" srcId="{8BD62E0E-826B-45FD-8200-C410FEB04B15}" destId="{ACC9504B-2A90-4783-90BF-C247099B1CDF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5B7FC1-01DA-4336-9750-01C828B1E013}">
      <dsp:nvSpPr>
        <dsp:cNvPr id="0" name=""/>
        <dsp:cNvSpPr/>
      </dsp:nvSpPr>
      <dsp:spPr>
        <a:xfrm>
          <a:off x="3681321" y="2043021"/>
          <a:ext cx="1552757" cy="15527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Street Food</a:t>
          </a:r>
          <a:endParaRPr lang="en-US" sz="3300" kern="1200" dirty="0"/>
        </a:p>
      </dsp:txBody>
      <dsp:txXfrm>
        <a:off x="3681321" y="2043021"/>
        <a:ext cx="1552757" cy="1552757"/>
      </dsp:txXfrm>
    </dsp:sp>
    <dsp:sp modelId="{6EA1FF3F-96C4-461B-BAC7-1FF8AC547DEA}">
      <dsp:nvSpPr>
        <dsp:cNvPr id="0" name=""/>
        <dsp:cNvSpPr/>
      </dsp:nvSpPr>
      <dsp:spPr>
        <a:xfrm rot="16200000">
          <a:off x="4223492" y="1793139"/>
          <a:ext cx="468414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468414" y="156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6200000">
        <a:off x="4445989" y="1797103"/>
        <a:ext cx="23420" cy="23420"/>
      </dsp:txXfrm>
    </dsp:sp>
    <dsp:sp modelId="{E6C3BE2E-815F-48FF-8CAA-D3323626E7DD}">
      <dsp:nvSpPr>
        <dsp:cNvPr id="0" name=""/>
        <dsp:cNvSpPr/>
      </dsp:nvSpPr>
      <dsp:spPr>
        <a:xfrm>
          <a:off x="3681321" y="21849"/>
          <a:ext cx="1552757" cy="155275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Why?</a:t>
          </a:r>
          <a:endParaRPr lang="en-US" sz="2400" kern="1200" dirty="0"/>
        </a:p>
      </dsp:txBody>
      <dsp:txXfrm>
        <a:off x="3681321" y="21849"/>
        <a:ext cx="1552757" cy="1552757"/>
      </dsp:txXfrm>
    </dsp:sp>
    <dsp:sp modelId="{F6F4D231-123F-40E5-A4D1-26864E29B2CF}">
      <dsp:nvSpPr>
        <dsp:cNvPr id="0" name=""/>
        <dsp:cNvSpPr/>
      </dsp:nvSpPr>
      <dsp:spPr>
        <a:xfrm>
          <a:off x="5234078" y="2803725"/>
          <a:ext cx="468414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468414" y="156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56575" y="2807689"/>
        <a:ext cx="23420" cy="23420"/>
      </dsp:txXfrm>
    </dsp:sp>
    <dsp:sp modelId="{E93A293B-F35E-4533-B6FE-C16673239480}">
      <dsp:nvSpPr>
        <dsp:cNvPr id="0" name=""/>
        <dsp:cNvSpPr/>
      </dsp:nvSpPr>
      <dsp:spPr>
        <a:xfrm>
          <a:off x="5702493" y="2043021"/>
          <a:ext cx="1552757" cy="155275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How?</a:t>
          </a:r>
          <a:endParaRPr lang="en-US" sz="2400" kern="1200" dirty="0"/>
        </a:p>
      </dsp:txBody>
      <dsp:txXfrm>
        <a:off x="5702493" y="2043021"/>
        <a:ext cx="1552757" cy="1552757"/>
      </dsp:txXfrm>
    </dsp:sp>
    <dsp:sp modelId="{3CE031FF-AF06-4AB0-BE07-426AAFAF42B8}">
      <dsp:nvSpPr>
        <dsp:cNvPr id="0" name=""/>
        <dsp:cNvSpPr/>
      </dsp:nvSpPr>
      <dsp:spPr>
        <a:xfrm rot="5400000">
          <a:off x="4223492" y="3814311"/>
          <a:ext cx="468414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468414" y="156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5400000">
        <a:off x="4445989" y="3818275"/>
        <a:ext cx="23420" cy="23420"/>
      </dsp:txXfrm>
    </dsp:sp>
    <dsp:sp modelId="{881DC123-2A12-4F12-9F1C-0A3E051A74DC}">
      <dsp:nvSpPr>
        <dsp:cNvPr id="0" name=""/>
        <dsp:cNvSpPr/>
      </dsp:nvSpPr>
      <dsp:spPr>
        <a:xfrm>
          <a:off x="3681321" y="4064193"/>
          <a:ext cx="1552757" cy="15527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Govt. Role</a:t>
          </a:r>
          <a:endParaRPr lang="en-US" sz="2400" kern="1200" dirty="0"/>
        </a:p>
      </dsp:txBody>
      <dsp:txXfrm>
        <a:off x="3681321" y="4064193"/>
        <a:ext cx="1552757" cy="1552757"/>
      </dsp:txXfrm>
    </dsp:sp>
    <dsp:sp modelId="{FC2A3BA4-0909-4E27-A34B-55EA05C8150B}">
      <dsp:nvSpPr>
        <dsp:cNvPr id="0" name=""/>
        <dsp:cNvSpPr/>
      </dsp:nvSpPr>
      <dsp:spPr>
        <a:xfrm rot="10800000">
          <a:off x="3212906" y="2803725"/>
          <a:ext cx="468414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468414" y="156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435403" y="2807689"/>
        <a:ext cx="23420" cy="23420"/>
      </dsp:txXfrm>
    </dsp:sp>
    <dsp:sp modelId="{ACC9504B-2A90-4783-90BF-C247099B1CDF}">
      <dsp:nvSpPr>
        <dsp:cNvPr id="0" name=""/>
        <dsp:cNvSpPr/>
      </dsp:nvSpPr>
      <dsp:spPr>
        <a:xfrm>
          <a:off x="1660149" y="2043021"/>
          <a:ext cx="1552757" cy="155275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Indian Scenario</a:t>
          </a:r>
          <a:endParaRPr lang="en-US" sz="2400" kern="1200" dirty="0"/>
        </a:p>
      </dsp:txBody>
      <dsp:txXfrm>
        <a:off x="1660149" y="2043021"/>
        <a:ext cx="1552757" cy="1552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5000"/>
            <a:lum/>
          </a:blip>
          <a:srcRect/>
          <a:stretch>
            <a:fillRect l="-8000" t="-17000" r="-12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48D02-776C-4E8C-A530-2596FD996E98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E1593-C904-4EC4-B44E-BBA547524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274319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“Study on Assessment of Food Safety and Hygiene Practices among Street Food Vendors in West Delhi”</a:t>
            </a:r>
            <a:r>
              <a:rPr lang="en-US" sz="32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n-US" sz="32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endParaRPr lang="en-US" sz="32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953000"/>
            <a:ext cx="7162800" cy="1447800"/>
          </a:xfrm>
        </p:spPr>
        <p:txBody>
          <a:bodyPr>
            <a:normAutofit lnSpcReduction="10000"/>
          </a:bodyPr>
          <a:lstStyle/>
          <a:p>
            <a:pPr algn="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Chander Pal Thakur,</a:t>
            </a:r>
          </a:p>
          <a:p>
            <a:pPr algn="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PGDHHM,</a:t>
            </a:r>
          </a:p>
          <a:p>
            <a:pPr algn="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PG/09/011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2060"/>
                </a:solidFill>
              </a:rPr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Implementation of Street Vending Policy 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Interventions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Education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Adapting the Five Keys to Safer Food to address the street food sector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6594231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Street Food Consumption Patterns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009292" y="2895600"/>
            <a:ext cx="1055077" cy="2514600"/>
            <a:chOff x="2545" y="1795"/>
            <a:chExt cx="1128" cy="2337"/>
          </a:xfrm>
        </p:grpSpPr>
        <p:sp>
          <p:nvSpPr>
            <p:cNvPr id="1188873" name="Freeform 9"/>
            <p:cNvSpPr>
              <a:spLocks/>
            </p:cNvSpPr>
            <p:nvPr/>
          </p:nvSpPr>
          <p:spPr bwMode="auto">
            <a:xfrm>
              <a:off x="2545" y="2431"/>
              <a:ext cx="505" cy="835"/>
            </a:xfrm>
            <a:custGeom>
              <a:avLst/>
              <a:gdLst/>
              <a:ahLst/>
              <a:cxnLst>
                <a:cxn ang="0">
                  <a:pos x="267" y="124"/>
                </a:cxn>
                <a:cxn ang="0">
                  <a:pos x="319" y="72"/>
                </a:cxn>
                <a:cxn ang="0">
                  <a:pos x="392" y="21"/>
                </a:cxn>
                <a:cxn ang="0">
                  <a:pos x="443" y="0"/>
                </a:cxn>
                <a:cxn ang="0">
                  <a:pos x="505" y="4"/>
                </a:cxn>
                <a:cxn ang="0">
                  <a:pos x="505" y="52"/>
                </a:cxn>
                <a:cxn ang="0">
                  <a:pos x="474" y="93"/>
                </a:cxn>
                <a:cxn ang="0">
                  <a:pos x="416" y="124"/>
                </a:cxn>
                <a:cxn ang="0">
                  <a:pos x="271" y="190"/>
                </a:cxn>
                <a:cxn ang="0">
                  <a:pos x="133" y="269"/>
                </a:cxn>
                <a:cxn ang="0">
                  <a:pos x="75" y="289"/>
                </a:cxn>
                <a:cxn ang="0">
                  <a:pos x="55" y="320"/>
                </a:cxn>
                <a:cxn ang="0">
                  <a:pos x="75" y="351"/>
                </a:cxn>
                <a:cxn ang="0">
                  <a:pos x="195" y="467"/>
                </a:cxn>
                <a:cxn ang="0">
                  <a:pos x="250" y="505"/>
                </a:cxn>
                <a:cxn ang="0">
                  <a:pos x="332" y="570"/>
                </a:cxn>
                <a:cxn ang="0">
                  <a:pos x="416" y="632"/>
                </a:cxn>
                <a:cxn ang="0">
                  <a:pos x="412" y="663"/>
                </a:cxn>
                <a:cxn ang="0">
                  <a:pos x="350" y="673"/>
                </a:cxn>
                <a:cxn ang="0">
                  <a:pos x="257" y="673"/>
                </a:cxn>
                <a:cxn ang="0">
                  <a:pos x="199" y="704"/>
                </a:cxn>
                <a:cxn ang="0">
                  <a:pos x="178" y="783"/>
                </a:cxn>
                <a:cxn ang="0">
                  <a:pos x="178" y="825"/>
                </a:cxn>
                <a:cxn ang="0">
                  <a:pos x="154" y="835"/>
                </a:cxn>
                <a:cxn ang="0">
                  <a:pos x="116" y="797"/>
                </a:cxn>
                <a:cxn ang="0">
                  <a:pos x="123" y="731"/>
                </a:cxn>
                <a:cxn ang="0">
                  <a:pos x="157" y="683"/>
                </a:cxn>
                <a:cxn ang="0">
                  <a:pos x="226" y="642"/>
                </a:cxn>
                <a:cxn ang="0">
                  <a:pos x="301" y="622"/>
                </a:cxn>
                <a:cxn ang="0">
                  <a:pos x="308" y="601"/>
                </a:cxn>
                <a:cxn ang="0">
                  <a:pos x="271" y="560"/>
                </a:cxn>
                <a:cxn ang="0">
                  <a:pos x="113" y="457"/>
                </a:cxn>
                <a:cxn ang="0">
                  <a:pos x="65" y="416"/>
                </a:cxn>
                <a:cxn ang="0">
                  <a:pos x="20" y="361"/>
                </a:cxn>
                <a:cxn ang="0">
                  <a:pos x="0" y="299"/>
                </a:cxn>
                <a:cxn ang="0">
                  <a:pos x="13" y="262"/>
                </a:cxn>
                <a:cxn ang="0">
                  <a:pos x="92" y="238"/>
                </a:cxn>
                <a:cxn ang="0">
                  <a:pos x="188" y="197"/>
                </a:cxn>
                <a:cxn ang="0">
                  <a:pos x="250" y="154"/>
                </a:cxn>
                <a:cxn ang="0">
                  <a:pos x="267" y="124"/>
                </a:cxn>
              </a:cxnLst>
              <a:rect l="0" t="0" r="r" b="b"/>
              <a:pathLst>
                <a:path w="505" h="835">
                  <a:moveTo>
                    <a:pt x="267" y="124"/>
                  </a:moveTo>
                  <a:lnTo>
                    <a:pt x="319" y="72"/>
                  </a:lnTo>
                  <a:lnTo>
                    <a:pt x="392" y="21"/>
                  </a:lnTo>
                  <a:lnTo>
                    <a:pt x="443" y="0"/>
                  </a:lnTo>
                  <a:lnTo>
                    <a:pt x="505" y="4"/>
                  </a:lnTo>
                  <a:lnTo>
                    <a:pt x="505" y="52"/>
                  </a:lnTo>
                  <a:lnTo>
                    <a:pt x="474" y="93"/>
                  </a:lnTo>
                  <a:lnTo>
                    <a:pt x="416" y="124"/>
                  </a:lnTo>
                  <a:lnTo>
                    <a:pt x="271" y="190"/>
                  </a:lnTo>
                  <a:lnTo>
                    <a:pt x="133" y="269"/>
                  </a:lnTo>
                  <a:lnTo>
                    <a:pt x="75" y="289"/>
                  </a:lnTo>
                  <a:lnTo>
                    <a:pt x="55" y="320"/>
                  </a:lnTo>
                  <a:lnTo>
                    <a:pt x="75" y="351"/>
                  </a:lnTo>
                  <a:lnTo>
                    <a:pt x="195" y="467"/>
                  </a:lnTo>
                  <a:lnTo>
                    <a:pt x="250" y="505"/>
                  </a:lnTo>
                  <a:lnTo>
                    <a:pt x="332" y="570"/>
                  </a:lnTo>
                  <a:lnTo>
                    <a:pt x="416" y="632"/>
                  </a:lnTo>
                  <a:lnTo>
                    <a:pt x="412" y="663"/>
                  </a:lnTo>
                  <a:lnTo>
                    <a:pt x="350" y="673"/>
                  </a:lnTo>
                  <a:lnTo>
                    <a:pt x="257" y="673"/>
                  </a:lnTo>
                  <a:lnTo>
                    <a:pt x="199" y="704"/>
                  </a:lnTo>
                  <a:lnTo>
                    <a:pt x="178" y="783"/>
                  </a:lnTo>
                  <a:lnTo>
                    <a:pt x="178" y="825"/>
                  </a:lnTo>
                  <a:lnTo>
                    <a:pt x="154" y="835"/>
                  </a:lnTo>
                  <a:lnTo>
                    <a:pt x="116" y="797"/>
                  </a:lnTo>
                  <a:lnTo>
                    <a:pt x="123" y="731"/>
                  </a:lnTo>
                  <a:lnTo>
                    <a:pt x="157" y="683"/>
                  </a:lnTo>
                  <a:lnTo>
                    <a:pt x="226" y="642"/>
                  </a:lnTo>
                  <a:lnTo>
                    <a:pt x="301" y="622"/>
                  </a:lnTo>
                  <a:lnTo>
                    <a:pt x="308" y="601"/>
                  </a:lnTo>
                  <a:lnTo>
                    <a:pt x="271" y="560"/>
                  </a:lnTo>
                  <a:lnTo>
                    <a:pt x="113" y="457"/>
                  </a:lnTo>
                  <a:lnTo>
                    <a:pt x="65" y="416"/>
                  </a:lnTo>
                  <a:lnTo>
                    <a:pt x="20" y="361"/>
                  </a:lnTo>
                  <a:lnTo>
                    <a:pt x="0" y="299"/>
                  </a:lnTo>
                  <a:lnTo>
                    <a:pt x="13" y="262"/>
                  </a:lnTo>
                  <a:lnTo>
                    <a:pt x="92" y="238"/>
                  </a:lnTo>
                  <a:lnTo>
                    <a:pt x="188" y="197"/>
                  </a:lnTo>
                  <a:lnTo>
                    <a:pt x="250" y="154"/>
                  </a:lnTo>
                  <a:lnTo>
                    <a:pt x="267" y="12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8874" name="Freeform 10"/>
            <p:cNvSpPr>
              <a:spLocks/>
            </p:cNvSpPr>
            <p:nvPr/>
          </p:nvSpPr>
          <p:spPr bwMode="auto">
            <a:xfrm>
              <a:off x="2995" y="2394"/>
              <a:ext cx="351" cy="799"/>
            </a:xfrm>
            <a:custGeom>
              <a:avLst/>
              <a:gdLst/>
              <a:ahLst/>
              <a:cxnLst>
                <a:cxn ang="0">
                  <a:pos x="75" y="61"/>
                </a:cxn>
                <a:cxn ang="0">
                  <a:pos x="106" y="10"/>
                </a:cxn>
                <a:cxn ang="0">
                  <a:pos x="144" y="0"/>
                </a:cxn>
                <a:cxn ang="0">
                  <a:pos x="196" y="0"/>
                </a:cxn>
                <a:cxn ang="0">
                  <a:pos x="261" y="37"/>
                </a:cxn>
                <a:cxn ang="0">
                  <a:pos x="302" y="120"/>
                </a:cxn>
                <a:cxn ang="0">
                  <a:pos x="333" y="227"/>
                </a:cxn>
                <a:cxn ang="0">
                  <a:pos x="351" y="336"/>
                </a:cxn>
                <a:cxn ang="0">
                  <a:pos x="351" y="484"/>
                </a:cxn>
                <a:cxn ang="0">
                  <a:pos x="313" y="645"/>
                </a:cxn>
                <a:cxn ang="0">
                  <a:pos x="258" y="740"/>
                </a:cxn>
                <a:cxn ang="0">
                  <a:pos x="185" y="788"/>
                </a:cxn>
                <a:cxn ang="0">
                  <a:pos x="117" y="799"/>
                </a:cxn>
                <a:cxn ang="0">
                  <a:pos x="65" y="768"/>
                </a:cxn>
                <a:cxn ang="0">
                  <a:pos x="24" y="730"/>
                </a:cxn>
                <a:cxn ang="0">
                  <a:pos x="13" y="669"/>
                </a:cxn>
                <a:cxn ang="0">
                  <a:pos x="0" y="552"/>
                </a:cxn>
                <a:cxn ang="0">
                  <a:pos x="10" y="408"/>
                </a:cxn>
                <a:cxn ang="0">
                  <a:pos x="41" y="258"/>
                </a:cxn>
                <a:cxn ang="0">
                  <a:pos x="61" y="150"/>
                </a:cxn>
                <a:cxn ang="0">
                  <a:pos x="75" y="61"/>
                </a:cxn>
              </a:cxnLst>
              <a:rect l="0" t="0" r="r" b="b"/>
              <a:pathLst>
                <a:path w="351" h="799">
                  <a:moveTo>
                    <a:pt x="75" y="61"/>
                  </a:moveTo>
                  <a:lnTo>
                    <a:pt x="106" y="10"/>
                  </a:lnTo>
                  <a:lnTo>
                    <a:pt x="144" y="0"/>
                  </a:lnTo>
                  <a:lnTo>
                    <a:pt x="196" y="0"/>
                  </a:lnTo>
                  <a:lnTo>
                    <a:pt x="261" y="37"/>
                  </a:lnTo>
                  <a:lnTo>
                    <a:pt x="302" y="120"/>
                  </a:lnTo>
                  <a:lnTo>
                    <a:pt x="333" y="227"/>
                  </a:lnTo>
                  <a:lnTo>
                    <a:pt x="351" y="336"/>
                  </a:lnTo>
                  <a:lnTo>
                    <a:pt x="351" y="484"/>
                  </a:lnTo>
                  <a:lnTo>
                    <a:pt x="313" y="645"/>
                  </a:lnTo>
                  <a:lnTo>
                    <a:pt x="258" y="740"/>
                  </a:lnTo>
                  <a:lnTo>
                    <a:pt x="185" y="788"/>
                  </a:lnTo>
                  <a:lnTo>
                    <a:pt x="117" y="799"/>
                  </a:lnTo>
                  <a:lnTo>
                    <a:pt x="65" y="768"/>
                  </a:lnTo>
                  <a:lnTo>
                    <a:pt x="24" y="730"/>
                  </a:lnTo>
                  <a:lnTo>
                    <a:pt x="13" y="669"/>
                  </a:lnTo>
                  <a:lnTo>
                    <a:pt x="0" y="552"/>
                  </a:lnTo>
                  <a:lnTo>
                    <a:pt x="10" y="408"/>
                  </a:lnTo>
                  <a:lnTo>
                    <a:pt x="41" y="258"/>
                  </a:lnTo>
                  <a:lnTo>
                    <a:pt x="61" y="150"/>
                  </a:lnTo>
                  <a:lnTo>
                    <a:pt x="75" y="6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8875" name="Freeform 11"/>
            <p:cNvSpPr>
              <a:spLocks/>
            </p:cNvSpPr>
            <p:nvPr/>
          </p:nvSpPr>
          <p:spPr bwMode="auto">
            <a:xfrm>
              <a:off x="3092" y="3089"/>
              <a:ext cx="205" cy="1043"/>
            </a:xfrm>
            <a:custGeom>
              <a:avLst/>
              <a:gdLst/>
              <a:ahLst/>
              <a:cxnLst>
                <a:cxn ang="0">
                  <a:pos x="99" y="185"/>
                </a:cxn>
                <a:cxn ang="0">
                  <a:pos x="71" y="116"/>
                </a:cxn>
                <a:cxn ang="0">
                  <a:pos x="71" y="41"/>
                </a:cxn>
                <a:cxn ang="0">
                  <a:pos x="109" y="0"/>
                </a:cxn>
                <a:cxn ang="0">
                  <a:pos x="153" y="20"/>
                </a:cxn>
                <a:cxn ang="0">
                  <a:pos x="184" y="92"/>
                </a:cxn>
                <a:cxn ang="0">
                  <a:pos x="201" y="216"/>
                </a:cxn>
                <a:cxn ang="0">
                  <a:pos x="205" y="370"/>
                </a:cxn>
                <a:cxn ang="0">
                  <a:pos x="194" y="504"/>
                </a:cxn>
                <a:cxn ang="0">
                  <a:pos x="174" y="648"/>
                </a:cxn>
                <a:cxn ang="0">
                  <a:pos x="174" y="823"/>
                </a:cxn>
                <a:cxn ang="0">
                  <a:pos x="201" y="895"/>
                </a:cxn>
                <a:cxn ang="0">
                  <a:pos x="191" y="929"/>
                </a:cxn>
                <a:cxn ang="0">
                  <a:pos x="143" y="940"/>
                </a:cxn>
                <a:cxn ang="0">
                  <a:pos x="92" y="988"/>
                </a:cxn>
                <a:cxn ang="0">
                  <a:pos x="68" y="1029"/>
                </a:cxn>
                <a:cxn ang="0">
                  <a:pos x="10" y="1043"/>
                </a:cxn>
                <a:cxn ang="0">
                  <a:pos x="0" y="998"/>
                </a:cxn>
                <a:cxn ang="0">
                  <a:pos x="20" y="960"/>
                </a:cxn>
                <a:cxn ang="0">
                  <a:pos x="92" y="929"/>
                </a:cxn>
                <a:cxn ang="0">
                  <a:pos x="143" y="906"/>
                </a:cxn>
                <a:cxn ang="0">
                  <a:pos x="160" y="885"/>
                </a:cxn>
                <a:cxn ang="0">
                  <a:pos x="140" y="827"/>
                </a:cxn>
                <a:cxn ang="0">
                  <a:pos x="123" y="709"/>
                </a:cxn>
                <a:cxn ang="0">
                  <a:pos x="119" y="569"/>
                </a:cxn>
                <a:cxn ang="0">
                  <a:pos x="123" y="476"/>
                </a:cxn>
                <a:cxn ang="0">
                  <a:pos x="129" y="350"/>
                </a:cxn>
                <a:cxn ang="0">
                  <a:pos x="119" y="237"/>
                </a:cxn>
                <a:cxn ang="0">
                  <a:pos x="99" y="185"/>
                </a:cxn>
              </a:cxnLst>
              <a:rect l="0" t="0" r="r" b="b"/>
              <a:pathLst>
                <a:path w="205" h="1043">
                  <a:moveTo>
                    <a:pt x="99" y="185"/>
                  </a:moveTo>
                  <a:lnTo>
                    <a:pt x="71" y="116"/>
                  </a:lnTo>
                  <a:lnTo>
                    <a:pt x="71" y="41"/>
                  </a:lnTo>
                  <a:lnTo>
                    <a:pt x="109" y="0"/>
                  </a:lnTo>
                  <a:lnTo>
                    <a:pt x="153" y="20"/>
                  </a:lnTo>
                  <a:lnTo>
                    <a:pt x="184" y="92"/>
                  </a:lnTo>
                  <a:lnTo>
                    <a:pt x="201" y="216"/>
                  </a:lnTo>
                  <a:lnTo>
                    <a:pt x="205" y="370"/>
                  </a:lnTo>
                  <a:lnTo>
                    <a:pt x="194" y="504"/>
                  </a:lnTo>
                  <a:lnTo>
                    <a:pt x="174" y="648"/>
                  </a:lnTo>
                  <a:lnTo>
                    <a:pt x="174" y="823"/>
                  </a:lnTo>
                  <a:lnTo>
                    <a:pt x="201" y="895"/>
                  </a:lnTo>
                  <a:lnTo>
                    <a:pt x="191" y="929"/>
                  </a:lnTo>
                  <a:lnTo>
                    <a:pt x="143" y="940"/>
                  </a:lnTo>
                  <a:lnTo>
                    <a:pt x="92" y="988"/>
                  </a:lnTo>
                  <a:lnTo>
                    <a:pt x="68" y="1029"/>
                  </a:lnTo>
                  <a:lnTo>
                    <a:pt x="10" y="1043"/>
                  </a:lnTo>
                  <a:lnTo>
                    <a:pt x="0" y="998"/>
                  </a:lnTo>
                  <a:lnTo>
                    <a:pt x="20" y="960"/>
                  </a:lnTo>
                  <a:lnTo>
                    <a:pt x="92" y="929"/>
                  </a:lnTo>
                  <a:lnTo>
                    <a:pt x="143" y="906"/>
                  </a:lnTo>
                  <a:lnTo>
                    <a:pt x="160" y="885"/>
                  </a:lnTo>
                  <a:lnTo>
                    <a:pt x="140" y="827"/>
                  </a:lnTo>
                  <a:lnTo>
                    <a:pt x="123" y="709"/>
                  </a:lnTo>
                  <a:lnTo>
                    <a:pt x="119" y="569"/>
                  </a:lnTo>
                  <a:lnTo>
                    <a:pt x="123" y="476"/>
                  </a:lnTo>
                  <a:lnTo>
                    <a:pt x="129" y="350"/>
                  </a:lnTo>
                  <a:lnTo>
                    <a:pt x="119" y="237"/>
                  </a:lnTo>
                  <a:lnTo>
                    <a:pt x="99" y="18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8876" name="Freeform 12"/>
            <p:cNvSpPr>
              <a:spLocks/>
            </p:cNvSpPr>
            <p:nvPr/>
          </p:nvSpPr>
          <p:spPr bwMode="auto">
            <a:xfrm>
              <a:off x="2804" y="3091"/>
              <a:ext cx="320" cy="1040"/>
            </a:xfrm>
            <a:custGeom>
              <a:avLst/>
              <a:gdLst/>
              <a:ahLst/>
              <a:cxnLst>
                <a:cxn ang="0">
                  <a:pos x="197" y="96"/>
                </a:cxn>
                <a:cxn ang="0">
                  <a:pos x="231" y="31"/>
                </a:cxn>
                <a:cxn ang="0">
                  <a:pos x="272" y="0"/>
                </a:cxn>
                <a:cxn ang="0">
                  <a:pos x="320" y="20"/>
                </a:cxn>
                <a:cxn ang="0">
                  <a:pos x="313" y="82"/>
                </a:cxn>
                <a:cxn ang="0">
                  <a:pos x="282" y="126"/>
                </a:cxn>
                <a:cxn ang="0">
                  <a:pos x="221" y="237"/>
                </a:cxn>
                <a:cxn ang="0">
                  <a:pos x="180" y="343"/>
                </a:cxn>
                <a:cxn ang="0">
                  <a:pos x="156" y="456"/>
                </a:cxn>
                <a:cxn ang="0">
                  <a:pos x="159" y="566"/>
                </a:cxn>
                <a:cxn ang="0">
                  <a:pos x="197" y="713"/>
                </a:cxn>
                <a:cxn ang="0">
                  <a:pos x="228" y="855"/>
                </a:cxn>
                <a:cxn ang="0">
                  <a:pos x="272" y="916"/>
                </a:cxn>
                <a:cxn ang="0">
                  <a:pos x="269" y="951"/>
                </a:cxn>
                <a:cxn ang="0">
                  <a:pos x="231" y="968"/>
                </a:cxn>
                <a:cxn ang="0">
                  <a:pos x="145" y="981"/>
                </a:cxn>
                <a:cxn ang="0">
                  <a:pos x="84" y="1019"/>
                </a:cxn>
                <a:cxn ang="0">
                  <a:pos x="52" y="1040"/>
                </a:cxn>
                <a:cxn ang="0">
                  <a:pos x="0" y="992"/>
                </a:cxn>
                <a:cxn ang="0">
                  <a:pos x="11" y="961"/>
                </a:cxn>
                <a:cxn ang="0">
                  <a:pos x="62" y="940"/>
                </a:cxn>
                <a:cxn ang="0">
                  <a:pos x="128" y="930"/>
                </a:cxn>
                <a:cxn ang="0">
                  <a:pos x="190" y="930"/>
                </a:cxn>
                <a:cxn ang="0">
                  <a:pos x="200" y="910"/>
                </a:cxn>
                <a:cxn ang="0">
                  <a:pos x="190" y="875"/>
                </a:cxn>
                <a:cxn ang="0">
                  <a:pos x="138" y="741"/>
                </a:cxn>
                <a:cxn ang="0">
                  <a:pos x="104" y="610"/>
                </a:cxn>
                <a:cxn ang="0">
                  <a:pos x="87" y="515"/>
                </a:cxn>
                <a:cxn ang="0">
                  <a:pos x="84" y="426"/>
                </a:cxn>
                <a:cxn ang="0">
                  <a:pos x="97" y="340"/>
                </a:cxn>
                <a:cxn ang="0">
                  <a:pos x="128" y="251"/>
                </a:cxn>
                <a:cxn ang="0">
                  <a:pos x="176" y="133"/>
                </a:cxn>
                <a:cxn ang="0">
                  <a:pos x="197" y="96"/>
                </a:cxn>
              </a:cxnLst>
              <a:rect l="0" t="0" r="r" b="b"/>
              <a:pathLst>
                <a:path w="320" h="1040">
                  <a:moveTo>
                    <a:pt x="197" y="96"/>
                  </a:moveTo>
                  <a:lnTo>
                    <a:pt x="231" y="31"/>
                  </a:lnTo>
                  <a:lnTo>
                    <a:pt x="272" y="0"/>
                  </a:lnTo>
                  <a:lnTo>
                    <a:pt x="320" y="20"/>
                  </a:lnTo>
                  <a:lnTo>
                    <a:pt x="313" y="82"/>
                  </a:lnTo>
                  <a:lnTo>
                    <a:pt x="282" y="126"/>
                  </a:lnTo>
                  <a:lnTo>
                    <a:pt x="221" y="237"/>
                  </a:lnTo>
                  <a:lnTo>
                    <a:pt x="180" y="343"/>
                  </a:lnTo>
                  <a:lnTo>
                    <a:pt x="156" y="456"/>
                  </a:lnTo>
                  <a:lnTo>
                    <a:pt x="159" y="566"/>
                  </a:lnTo>
                  <a:lnTo>
                    <a:pt x="197" y="713"/>
                  </a:lnTo>
                  <a:lnTo>
                    <a:pt x="228" y="855"/>
                  </a:lnTo>
                  <a:lnTo>
                    <a:pt x="272" y="916"/>
                  </a:lnTo>
                  <a:lnTo>
                    <a:pt x="269" y="951"/>
                  </a:lnTo>
                  <a:lnTo>
                    <a:pt x="231" y="968"/>
                  </a:lnTo>
                  <a:lnTo>
                    <a:pt x="145" y="981"/>
                  </a:lnTo>
                  <a:lnTo>
                    <a:pt x="84" y="1019"/>
                  </a:lnTo>
                  <a:lnTo>
                    <a:pt x="52" y="1040"/>
                  </a:lnTo>
                  <a:lnTo>
                    <a:pt x="0" y="992"/>
                  </a:lnTo>
                  <a:lnTo>
                    <a:pt x="11" y="961"/>
                  </a:lnTo>
                  <a:lnTo>
                    <a:pt x="62" y="940"/>
                  </a:lnTo>
                  <a:lnTo>
                    <a:pt x="128" y="930"/>
                  </a:lnTo>
                  <a:lnTo>
                    <a:pt x="190" y="930"/>
                  </a:lnTo>
                  <a:lnTo>
                    <a:pt x="200" y="910"/>
                  </a:lnTo>
                  <a:lnTo>
                    <a:pt x="190" y="875"/>
                  </a:lnTo>
                  <a:lnTo>
                    <a:pt x="138" y="741"/>
                  </a:lnTo>
                  <a:lnTo>
                    <a:pt x="104" y="610"/>
                  </a:lnTo>
                  <a:lnTo>
                    <a:pt x="87" y="515"/>
                  </a:lnTo>
                  <a:lnTo>
                    <a:pt x="84" y="426"/>
                  </a:lnTo>
                  <a:lnTo>
                    <a:pt x="97" y="340"/>
                  </a:lnTo>
                  <a:lnTo>
                    <a:pt x="128" y="251"/>
                  </a:lnTo>
                  <a:lnTo>
                    <a:pt x="176" y="133"/>
                  </a:lnTo>
                  <a:lnTo>
                    <a:pt x="197" y="9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8877" name="Freeform 13"/>
            <p:cNvSpPr>
              <a:spLocks/>
            </p:cNvSpPr>
            <p:nvPr/>
          </p:nvSpPr>
          <p:spPr bwMode="auto">
            <a:xfrm>
              <a:off x="2865" y="1795"/>
              <a:ext cx="412" cy="543"/>
            </a:xfrm>
            <a:custGeom>
              <a:avLst/>
              <a:gdLst/>
              <a:ahLst/>
              <a:cxnLst>
                <a:cxn ang="0">
                  <a:pos x="151" y="454"/>
                </a:cxn>
                <a:cxn ang="0">
                  <a:pos x="182" y="522"/>
                </a:cxn>
                <a:cxn ang="0">
                  <a:pos x="254" y="543"/>
                </a:cxn>
                <a:cxn ang="0">
                  <a:pos x="316" y="536"/>
                </a:cxn>
                <a:cxn ang="0">
                  <a:pos x="367" y="492"/>
                </a:cxn>
                <a:cxn ang="0">
                  <a:pos x="408" y="402"/>
                </a:cxn>
                <a:cxn ang="0">
                  <a:pos x="412" y="296"/>
                </a:cxn>
                <a:cxn ang="0">
                  <a:pos x="398" y="203"/>
                </a:cxn>
                <a:cxn ang="0">
                  <a:pos x="340" y="99"/>
                </a:cxn>
                <a:cxn ang="0">
                  <a:pos x="298" y="51"/>
                </a:cxn>
                <a:cxn ang="0">
                  <a:pos x="254" y="21"/>
                </a:cxn>
                <a:cxn ang="0">
                  <a:pos x="213" y="0"/>
                </a:cxn>
                <a:cxn ang="0">
                  <a:pos x="141" y="7"/>
                </a:cxn>
                <a:cxn ang="0">
                  <a:pos x="103" y="69"/>
                </a:cxn>
                <a:cxn ang="0">
                  <a:pos x="83" y="134"/>
                </a:cxn>
                <a:cxn ang="0">
                  <a:pos x="83" y="238"/>
                </a:cxn>
                <a:cxn ang="0">
                  <a:pos x="100" y="337"/>
                </a:cxn>
                <a:cxn ang="0">
                  <a:pos x="120" y="392"/>
                </a:cxn>
                <a:cxn ang="0">
                  <a:pos x="6" y="474"/>
                </a:cxn>
                <a:cxn ang="0">
                  <a:pos x="0" y="505"/>
                </a:cxn>
                <a:cxn ang="0">
                  <a:pos x="17" y="522"/>
                </a:cxn>
                <a:cxn ang="0">
                  <a:pos x="141" y="430"/>
                </a:cxn>
                <a:cxn ang="0">
                  <a:pos x="151" y="454"/>
                </a:cxn>
              </a:cxnLst>
              <a:rect l="0" t="0" r="r" b="b"/>
              <a:pathLst>
                <a:path w="412" h="543">
                  <a:moveTo>
                    <a:pt x="151" y="454"/>
                  </a:moveTo>
                  <a:lnTo>
                    <a:pt x="182" y="522"/>
                  </a:lnTo>
                  <a:lnTo>
                    <a:pt x="254" y="543"/>
                  </a:lnTo>
                  <a:lnTo>
                    <a:pt x="316" y="536"/>
                  </a:lnTo>
                  <a:lnTo>
                    <a:pt x="367" y="492"/>
                  </a:lnTo>
                  <a:lnTo>
                    <a:pt x="408" y="402"/>
                  </a:lnTo>
                  <a:lnTo>
                    <a:pt x="412" y="296"/>
                  </a:lnTo>
                  <a:lnTo>
                    <a:pt x="398" y="203"/>
                  </a:lnTo>
                  <a:lnTo>
                    <a:pt x="340" y="99"/>
                  </a:lnTo>
                  <a:lnTo>
                    <a:pt x="298" y="51"/>
                  </a:lnTo>
                  <a:lnTo>
                    <a:pt x="254" y="21"/>
                  </a:lnTo>
                  <a:lnTo>
                    <a:pt x="213" y="0"/>
                  </a:lnTo>
                  <a:lnTo>
                    <a:pt x="141" y="7"/>
                  </a:lnTo>
                  <a:lnTo>
                    <a:pt x="103" y="69"/>
                  </a:lnTo>
                  <a:lnTo>
                    <a:pt x="83" y="134"/>
                  </a:lnTo>
                  <a:lnTo>
                    <a:pt x="83" y="238"/>
                  </a:lnTo>
                  <a:lnTo>
                    <a:pt x="100" y="337"/>
                  </a:lnTo>
                  <a:lnTo>
                    <a:pt x="120" y="392"/>
                  </a:lnTo>
                  <a:lnTo>
                    <a:pt x="6" y="474"/>
                  </a:lnTo>
                  <a:lnTo>
                    <a:pt x="0" y="505"/>
                  </a:lnTo>
                  <a:lnTo>
                    <a:pt x="17" y="522"/>
                  </a:lnTo>
                  <a:lnTo>
                    <a:pt x="141" y="430"/>
                  </a:lnTo>
                  <a:lnTo>
                    <a:pt x="151" y="45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8878" name="Freeform 14"/>
            <p:cNvSpPr>
              <a:spLocks/>
            </p:cNvSpPr>
            <p:nvPr/>
          </p:nvSpPr>
          <p:spPr bwMode="auto">
            <a:xfrm flipH="1">
              <a:off x="3168" y="2400"/>
              <a:ext cx="505" cy="835"/>
            </a:xfrm>
            <a:custGeom>
              <a:avLst/>
              <a:gdLst/>
              <a:ahLst/>
              <a:cxnLst>
                <a:cxn ang="0">
                  <a:pos x="267" y="124"/>
                </a:cxn>
                <a:cxn ang="0">
                  <a:pos x="319" y="72"/>
                </a:cxn>
                <a:cxn ang="0">
                  <a:pos x="392" y="21"/>
                </a:cxn>
                <a:cxn ang="0">
                  <a:pos x="443" y="0"/>
                </a:cxn>
                <a:cxn ang="0">
                  <a:pos x="505" y="4"/>
                </a:cxn>
                <a:cxn ang="0">
                  <a:pos x="505" y="52"/>
                </a:cxn>
                <a:cxn ang="0">
                  <a:pos x="474" y="93"/>
                </a:cxn>
                <a:cxn ang="0">
                  <a:pos x="416" y="124"/>
                </a:cxn>
                <a:cxn ang="0">
                  <a:pos x="271" y="190"/>
                </a:cxn>
                <a:cxn ang="0">
                  <a:pos x="133" y="269"/>
                </a:cxn>
                <a:cxn ang="0">
                  <a:pos x="75" y="289"/>
                </a:cxn>
                <a:cxn ang="0">
                  <a:pos x="55" y="320"/>
                </a:cxn>
                <a:cxn ang="0">
                  <a:pos x="75" y="351"/>
                </a:cxn>
                <a:cxn ang="0">
                  <a:pos x="195" y="467"/>
                </a:cxn>
                <a:cxn ang="0">
                  <a:pos x="250" y="505"/>
                </a:cxn>
                <a:cxn ang="0">
                  <a:pos x="332" y="570"/>
                </a:cxn>
                <a:cxn ang="0">
                  <a:pos x="416" y="632"/>
                </a:cxn>
                <a:cxn ang="0">
                  <a:pos x="412" y="663"/>
                </a:cxn>
                <a:cxn ang="0">
                  <a:pos x="350" y="673"/>
                </a:cxn>
                <a:cxn ang="0">
                  <a:pos x="257" y="673"/>
                </a:cxn>
                <a:cxn ang="0">
                  <a:pos x="199" y="704"/>
                </a:cxn>
                <a:cxn ang="0">
                  <a:pos x="178" y="783"/>
                </a:cxn>
                <a:cxn ang="0">
                  <a:pos x="178" y="825"/>
                </a:cxn>
                <a:cxn ang="0">
                  <a:pos x="154" y="835"/>
                </a:cxn>
                <a:cxn ang="0">
                  <a:pos x="116" y="797"/>
                </a:cxn>
                <a:cxn ang="0">
                  <a:pos x="123" y="731"/>
                </a:cxn>
                <a:cxn ang="0">
                  <a:pos x="157" y="683"/>
                </a:cxn>
                <a:cxn ang="0">
                  <a:pos x="226" y="642"/>
                </a:cxn>
                <a:cxn ang="0">
                  <a:pos x="301" y="622"/>
                </a:cxn>
                <a:cxn ang="0">
                  <a:pos x="308" y="601"/>
                </a:cxn>
                <a:cxn ang="0">
                  <a:pos x="271" y="560"/>
                </a:cxn>
                <a:cxn ang="0">
                  <a:pos x="113" y="457"/>
                </a:cxn>
                <a:cxn ang="0">
                  <a:pos x="65" y="416"/>
                </a:cxn>
                <a:cxn ang="0">
                  <a:pos x="20" y="361"/>
                </a:cxn>
                <a:cxn ang="0">
                  <a:pos x="0" y="299"/>
                </a:cxn>
                <a:cxn ang="0">
                  <a:pos x="13" y="262"/>
                </a:cxn>
                <a:cxn ang="0">
                  <a:pos x="92" y="238"/>
                </a:cxn>
                <a:cxn ang="0">
                  <a:pos x="188" y="197"/>
                </a:cxn>
                <a:cxn ang="0">
                  <a:pos x="250" y="154"/>
                </a:cxn>
                <a:cxn ang="0">
                  <a:pos x="267" y="124"/>
                </a:cxn>
              </a:cxnLst>
              <a:rect l="0" t="0" r="r" b="b"/>
              <a:pathLst>
                <a:path w="505" h="835">
                  <a:moveTo>
                    <a:pt x="267" y="124"/>
                  </a:moveTo>
                  <a:lnTo>
                    <a:pt x="319" y="72"/>
                  </a:lnTo>
                  <a:lnTo>
                    <a:pt x="392" y="21"/>
                  </a:lnTo>
                  <a:lnTo>
                    <a:pt x="443" y="0"/>
                  </a:lnTo>
                  <a:lnTo>
                    <a:pt x="505" y="4"/>
                  </a:lnTo>
                  <a:lnTo>
                    <a:pt x="505" y="52"/>
                  </a:lnTo>
                  <a:lnTo>
                    <a:pt x="474" y="93"/>
                  </a:lnTo>
                  <a:lnTo>
                    <a:pt x="416" y="124"/>
                  </a:lnTo>
                  <a:lnTo>
                    <a:pt x="271" y="190"/>
                  </a:lnTo>
                  <a:lnTo>
                    <a:pt x="133" y="269"/>
                  </a:lnTo>
                  <a:lnTo>
                    <a:pt x="75" y="289"/>
                  </a:lnTo>
                  <a:lnTo>
                    <a:pt x="55" y="320"/>
                  </a:lnTo>
                  <a:lnTo>
                    <a:pt x="75" y="351"/>
                  </a:lnTo>
                  <a:lnTo>
                    <a:pt x="195" y="467"/>
                  </a:lnTo>
                  <a:lnTo>
                    <a:pt x="250" y="505"/>
                  </a:lnTo>
                  <a:lnTo>
                    <a:pt x="332" y="570"/>
                  </a:lnTo>
                  <a:lnTo>
                    <a:pt x="416" y="632"/>
                  </a:lnTo>
                  <a:lnTo>
                    <a:pt x="412" y="663"/>
                  </a:lnTo>
                  <a:lnTo>
                    <a:pt x="350" y="673"/>
                  </a:lnTo>
                  <a:lnTo>
                    <a:pt x="257" y="673"/>
                  </a:lnTo>
                  <a:lnTo>
                    <a:pt x="199" y="704"/>
                  </a:lnTo>
                  <a:lnTo>
                    <a:pt x="178" y="783"/>
                  </a:lnTo>
                  <a:lnTo>
                    <a:pt x="178" y="825"/>
                  </a:lnTo>
                  <a:lnTo>
                    <a:pt x="154" y="835"/>
                  </a:lnTo>
                  <a:lnTo>
                    <a:pt x="116" y="797"/>
                  </a:lnTo>
                  <a:lnTo>
                    <a:pt x="123" y="731"/>
                  </a:lnTo>
                  <a:lnTo>
                    <a:pt x="157" y="683"/>
                  </a:lnTo>
                  <a:lnTo>
                    <a:pt x="226" y="642"/>
                  </a:lnTo>
                  <a:lnTo>
                    <a:pt x="301" y="622"/>
                  </a:lnTo>
                  <a:lnTo>
                    <a:pt x="308" y="601"/>
                  </a:lnTo>
                  <a:lnTo>
                    <a:pt x="271" y="560"/>
                  </a:lnTo>
                  <a:lnTo>
                    <a:pt x="113" y="457"/>
                  </a:lnTo>
                  <a:lnTo>
                    <a:pt x="65" y="416"/>
                  </a:lnTo>
                  <a:lnTo>
                    <a:pt x="20" y="361"/>
                  </a:lnTo>
                  <a:lnTo>
                    <a:pt x="0" y="299"/>
                  </a:lnTo>
                  <a:lnTo>
                    <a:pt x="13" y="262"/>
                  </a:lnTo>
                  <a:lnTo>
                    <a:pt x="92" y="238"/>
                  </a:lnTo>
                  <a:lnTo>
                    <a:pt x="188" y="197"/>
                  </a:lnTo>
                  <a:lnTo>
                    <a:pt x="250" y="154"/>
                  </a:lnTo>
                  <a:lnTo>
                    <a:pt x="267" y="12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88879" name="AutoShape 15"/>
          <p:cNvSpPr>
            <a:spLocks noChangeArrowheads="1"/>
          </p:cNvSpPr>
          <p:nvPr/>
        </p:nvSpPr>
        <p:spPr bwMode="auto">
          <a:xfrm>
            <a:off x="281354" y="2667000"/>
            <a:ext cx="2532185" cy="609600"/>
          </a:xfrm>
          <a:prstGeom prst="wedgeRectCallout">
            <a:avLst>
              <a:gd name="adj1" fmla="val 101389"/>
              <a:gd name="adj2" fmla="val 111981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just" eaLnBrk="0" hangingPunct="0"/>
            <a:r>
              <a:rPr lang="en-US" sz="1600" i="1">
                <a:solidFill>
                  <a:srgbClr val="003366"/>
                </a:solidFill>
              </a:rPr>
              <a:t>Mostly men working outside home</a:t>
            </a:r>
          </a:p>
        </p:txBody>
      </p:sp>
      <p:sp>
        <p:nvSpPr>
          <p:cNvPr id="1188881" name="AutoShape 17"/>
          <p:cNvSpPr>
            <a:spLocks noChangeArrowheads="1"/>
          </p:cNvSpPr>
          <p:nvPr/>
        </p:nvSpPr>
        <p:spPr bwMode="auto">
          <a:xfrm>
            <a:off x="422031" y="4648200"/>
            <a:ext cx="2672862" cy="609600"/>
          </a:xfrm>
          <a:prstGeom prst="wedgeRectCallout">
            <a:avLst>
              <a:gd name="adj1" fmla="val 79824"/>
              <a:gd name="adj2" fmla="val -12969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just" eaLnBrk="0" hangingPunct="0"/>
            <a:r>
              <a:rPr lang="en-US" sz="1600" i="1">
                <a:solidFill>
                  <a:srgbClr val="003366"/>
                </a:solidFill>
              </a:rPr>
              <a:t>Mobile population – bus/ taxi drivers</a:t>
            </a:r>
          </a:p>
        </p:txBody>
      </p:sp>
      <p:sp>
        <p:nvSpPr>
          <p:cNvPr id="1188882" name="AutoShape 18"/>
          <p:cNvSpPr>
            <a:spLocks noChangeArrowheads="1"/>
          </p:cNvSpPr>
          <p:nvPr/>
        </p:nvSpPr>
        <p:spPr bwMode="auto">
          <a:xfrm>
            <a:off x="5978769" y="4876800"/>
            <a:ext cx="2672862" cy="457200"/>
          </a:xfrm>
          <a:prstGeom prst="wedgeRectCallout">
            <a:avLst>
              <a:gd name="adj1" fmla="val -84648"/>
              <a:gd name="adj2" fmla="val -16458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just" eaLnBrk="0" hangingPunct="0"/>
            <a:r>
              <a:rPr lang="en-US" sz="1600" i="1" dirty="0">
                <a:solidFill>
                  <a:srgbClr val="003366"/>
                </a:solidFill>
              </a:rPr>
              <a:t> </a:t>
            </a:r>
            <a:r>
              <a:rPr lang="en-US" sz="1600" i="1" dirty="0" smtClean="0">
                <a:solidFill>
                  <a:srgbClr val="003366"/>
                </a:solidFill>
              </a:rPr>
              <a:t>families</a:t>
            </a:r>
            <a:r>
              <a:rPr lang="en-US" sz="1600" i="1" dirty="0">
                <a:solidFill>
                  <a:srgbClr val="003366"/>
                </a:solidFill>
              </a:rPr>
              <a:t>/ individuals </a:t>
            </a:r>
            <a:r>
              <a:rPr lang="en-US" sz="1600" i="1" dirty="0" smtClean="0">
                <a:solidFill>
                  <a:srgbClr val="003366"/>
                </a:solidFill>
              </a:rPr>
              <a:t>outing</a:t>
            </a:r>
            <a:endParaRPr lang="en-US" sz="1600" i="1" dirty="0">
              <a:solidFill>
                <a:srgbClr val="003366"/>
              </a:solidFill>
            </a:endParaRPr>
          </a:p>
        </p:txBody>
      </p:sp>
      <p:sp>
        <p:nvSpPr>
          <p:cNvPr id="1188883" name="AutoShape 19"/>
          <p:cNvSpPr>
            <a:spLocks noChangeArrowheads="1"/>
          </p:cNvSpPr>
          <p:nvPr/>
        </p:nvSpPr>
        <p:spPr bwMode="auto">
          <a:xfrm>
            <a:off x="5978769" y="2286000"/>
            <a:ext cx="2672862" cy="609600"/>
          </a:xfrm>
          <a:prstGeom prst="wedgeRectCallout">
            <a:avLst>
              <a:gd name="adj1" fmla="val -94736"/>
              <a:gd name="adj2" fmla="val 126565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just" eaLnBrk="0" hangingPunct="0"/>
            <a:r>
              <a:rPr lang="en-US" sz="1600" i="1" dirty="0">
                <a:solidFill>
                  <a:srgbClr val="003366"/>
                </a:solidFill>
              </a:rPr>
              <a:t>School </a:t>
            </a:r>
            <a:r>
              <a:rPr lang="en-US" sz="1600" i="1" dirty="0" smtClean="0">
                <a:solidFill>
                  <a:srgbClr val="003366"/>
                </a:solidFill>
              </a:rPr>
              <a:t>children </a:t>
            </a:r>
            <a:r>
              <a:rPr lang="en-US" sz="1600" i="1" dirty="0">
                <a:solidFill>
                  <a:srgbClr val="003366"/>
                </a:solidFill>
              </a:rPr>
              <a:t>– if not carrying lunch</a:t>
            </a:r>
          </a:p>
        </p:txBody>
      </p:sp>
      <p:sp>
        <p:nvSpPr>
          <p:cNvPr id="1188885" name="AutoShape 21"/>
          <p:cNvSpPr>
            <a:spLocks noChangeArrowheads="1"/>
          </p:cNvSpPr>
          <p:nvPr/>
        </p:nvSpPr>
        <p:spPr bwMode="auto">
          <a:xfrm>
            <a:off x="6553200" y="3276600"/>
            <a:ext cx="1969477" cy="685800"/>
          </a:xfrm>
          <a:prstGeom prst="wedgeRectCallout">
            <a:avLst>
              <a:gd name="adj1" fmla="val -125000"/>
              <a:gd name="adj2" fmla="val 74306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just" eaLnBrk="0" hangingPunct="0"/>
            <a:r>
              <a:rPr lang="en-US" sz="1600" i="1" dirty="0">
                <a:solidFill>
                  <a:srgbClr val="003366"/>
                </a:solidFill>
              </a:rPr>
              <a:t>Families with patients</a:t>
            </a:r>
          </a:p>
        </p:txBody>
      </p:sp>
      <p:sp>
        <p:nvSpPr>
          <p:cNvPr id="1188886" name="Text Box 22"/>
          <p:cNvSpPr txBox="1">
            <a:spLocks noChangeArrowheads="1"/>
          </p:cNvSpPr>
          <p:nvPr/>
        </p:nvSpPr>
        <p:spPr bwMode="auto">
          <a:xfrm>
            <a:off x="2250831" y="990600"/>
            <a:ext cx="41499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0400" y="838200"/>
            <a:ext cx="3276600" cy="2600325"/>
          </a:xfrm>
        </p:spPr>
      </p:pic>
      <p:sp>
        <p:nvSpPr>
          <p:cNvPr id="9" name="Rectangle 8"/>
          <p:cNvSpPr/>
          <p:nvPr/>
        </p:nvSpPr>
        <p:spPr>
          <a:xfrm>
            <a:off x="609600" y="3429000"/>
            <a:ext cx="82296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115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Thank You </a:t>
            </a:r>
            <a:endParaRPr lang="en-US" sz="115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54000" t="15000" r="30000" b="7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2060"/>
                </a:solidFill>
              </a:rPr>
              <a:t>Reflection From Internship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ORG- Centre for Social Research</a:t>
            </a:r>
          </a:p>
          <a:p>
            <a:pPr>
              <a:buNone/>
            </a:pP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C00000"/>
                </a:solidFill>
              </a:rPr>
              <a:t>Duration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C00000"/>
                </a:solidFill>
              </a:rPr>
              <a:t>Work Allocated</a:t>
            </a:r>
            <a:r>
              <a:rPr lang="en-US" sz="2400" dirty="0"/>
              <a:t>	</a:t>
            </a:r>
            <a:r>
              <a:rPr lang="en-US" sz="2400" dirty="0" smtClean="0"/>
              <a:t>	</a:t>
            </a:r>
          </a:p>
          <a:p>
            <a:pPr>
              <a:buNone/>
            </a:pPr>
            <a:r>
              <a:rPr lang="en-US" sz="2400" dirty="0" smtClean="0"/>
              <a:t>             - Analysis Plan and Data Interpretation</a:t>
            </a:r>
          </a:p>
          <a:p>
            <a:pPr>
              <a:buNone/>
            </a:pPr>
            <a:r>
              <a:rPr lang="en-US" sz="2400" dirty="0" smtClean="0"/>
              <a:t>             - Report Writing and Designing</a:t>
            </a:r>
          </a:p>
          <a:p>
            <a:pPr>
              <a:buNone/>
            </a:pPr>
            <a:r>
              <a:rPr lang="en-US" sz="2400" dirty="0" smtClean="0"/>
              <a:t>             - Training of Trainers</a:t>
            </a:r>
          </a:p>
          <a:p>
            <a:pPr>
              <a:buNone/>
            </a:pPr>
            <a:r>
              <a:rPr lang="en-US" sz="2400" dirty="0" smtClean="0"/>
              <a:t>             - Questionnaire formatting</a:t>
            </a:r>
          </a:p>
          <a:p>
            <a:pPr>
              <a:buNone/>
            </a:pPr>
            <a:r>
              <a:rPr lang="en-US" sz="2400" dirty="0" smtClean="0"/>
              <a:t>             - Field Work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C00000"/>
                </a:solidFill>
              </a:rPr>
              <a:t>Involvement with the Projects</a:t>
            </a:r>
          </a:p>
          <a:p>
            <a:pPr algn="just">
              <a:buNone/>
            </a:pPr>
            <a:r>
              <a:rPr lang="en-US" sz="2400" dirty="0" smtClean="0"/>
              <a:t>             - A </a:t>
            </a:r>
            <a:r>
              <a:rPr lang="en-US" sz="2400" dirty="0"/>
              <a:t>baseline Research for India, Nepal and Bangladesh- Emphasis- Study for Care Nepal</a:t>
            </a:r>
          </a:p>
          <a:p>
            <a:pPr algn="just">
              <a:buNone/>
            </a:pPr>
            <a:r>
              <a:rPr lang="en-US" sz="2400" dirty="0" smtClean="0"/>
              <a:t>             - Labor </a:t>
            </a:r>
            <a:r>
              <a:rPr lang="en-US" sz="2400" dirty="0"/>
              <a:t>Demand study in Carpet Industry- Study for Macro </a:t>
            </a:r>
            <a:r>
              <a:rPr lang="en-US" sz="2400" dirty="0" smtClean="0"/>
              <a:t> International</a:t>
            </a:r>
            <a:endParaRPr lang="en-US" sz="2400" dirty="0"/>
          </a:p>
          <a:p>
            <a:pPr algn="just">
              <a:buNone/>
            </a:pPr>
            <a:r>
              <a:rPr lang="en-US" sz="2400" dirty="0" smtClean="0"/>
              <a:t>             - KAP </a:t>
            </a:r>
            <a:r>
              <a:rPr lang="en-US" sz="2400" dirty="0"/>
              <a:t>study on Polio and RI- Round 2- Study for UNICEF, India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2060"/>
                </a:solidFill>
              </a:rPr>
              <a:t>Introduction and Rationale</a:t>
            </a:r>
            <a:endParaRPr lang="en-US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28600" y="990600"/>
          <a:ext cx="89154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2060"/>
                </a:solidFill>
              </a:rPr>
              <a:t>Research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sz="3500" b="1" dirty="0" smtClean="0">
                <a:solidFill>
                  <a:srgbClr val="C00000"/>
                </a:solidFill>
              </a:rPr>
              <a:t>Ge</a:t>
            </a:r>
            <a:r>
              <a:rPr lang="en-US" sz="3100" b="1" dirty="0" smtClean="0">
                <a:solidFill>
                  <a:srgbClr val="C00000"/>
                </a:solidFill>
              </a:rPr>
              <a:t>neral Objective</a:t>
            </a:r>
            <a:r>
              <a:rPr lang="en-US" sz="3500" b="1" dirty="0" smtClean="0">
                <a:solidFill>
                  <a:srgbClr val="C00000"/>
                </a:solidFill>
              </a:rPr>
              <a:t>: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>
              <a:buNone/>
            </a:pPr>
            <a:r>
              <a:rPr lang="en-US" dirty="0" smtClean="0"/>
              <a:t>	-To assess food safety and hygiene practices among street food vendors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Font typeface="Wingdings" pitchFamily="2" charset="2"/>
              <a:buChar char="§"/>
            </a:pPr>
            <a:r>
              <a:rPr lang="en-US" sz="3100" b="1" dirty="0" smtClean="0">
                <a:solidFill>
                  <a:srgbClr val="C00000"/>
                </a:solidFill>
              </a:rPr>
              <a:t>Specific Objectives</a:t>
            </a:r>
            <a:r>
              <a:rPr lang="en-US" sz="3500" b="1" dirty="0" smtClean="0">
                <a:solidFill>
                  <a:srgbClr val="C00000"/>
                </a:solidFill>
              </a:rPr>
              <a:t>: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>
              <a:buNone/>
            </a:pPr>
            <a:r>
              <a:rPr lang="en-US" dirty="0" smtClean="0"/>
              <a:t>	- To examine hygiene status of street food vendors. 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>
              <a:buNone/>
            </a:pPr>
            <a:r>
              <a:rPr lang="en-US" dirty="0" smtClean="0"/>
              <a:t>	- To observe the use of water and waste disposal practices among the street food vendors.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>
              <a:buNone/>
            </a:pPr>
            <a:r>
              <a:rPr lang="en-US" dirty="0" smtClean="0"/>
              <a:t>	- To assess the environmental conditions around the place of selling street food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2060"/>
                </a:solidFill>
              </a:rPr>
              <a:t>Research 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Study Design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		</a:t>
            </a:r>
            <a:r>
              <a:rPr lang="en-US" sz="2400" dirty="0" smtClean="0">
                <a:solidFill>
                  <a:srgbClr val="C00000"/>
                </a:solidFill>
              </a:rPr>
              <a:t>- </a:t>
            </a:r>
            <a:r>
              <a:rPr lang="en-US" sz="2400" dirty="0" smtClean="0"/>
              <a:t>Quantitative and Qualitative Methodology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		- </a:t>
            </a:r>
            <a:r>
              <a:rPr lang="en-US" sz="2400" dirty="0" smtClean="0"/>
              <a:t>Questionnaire Based Study</a:t>
            </a:r>
          </a:p>
          <a:p>
            <a:pPr>
              <a:buNone/>
            </a:pP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en-US" sz="2400" b="1" dirty="0" smtClean="0">
                <a:solidFill>
                  <a:srgbClr val="C00000"/>
                </a:solidFill>
              </a:rPr>
              <a:t>Sample Population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		- </a:t>
            </a:r>
            <a:r>
              <a:rPr lang="en-US" sz="2400" dirty="0" smtClean="0"/>
              <a:t>West Delhi Zone of Delhi State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		- </a:t>
            </a:r>
            <a:r>
              <a:rPr lang="en-US" sz="2400" dirty="0" smtClean="0"/>
              <a:t>Sample of 100 Respondents</a:t>
            </a:r>
          </a:p>
          <a:p>
            <a:pPr>
              <a:buNone/>
            </a:pPr>
            <a:endParaRPr lang="en-US" sz="2400" b="1" dirty="0" smtClean="0">
              <a:solidFill>
                <a:srgbClr val="C00000"/>
              </a:solidFill>
            </a:endParaRPr>
          </a:p>
          <a:p>
            <a:r>
              <a:rPr lang="en-US" sz="2400" b="1" dirty="0" smtClean="0">
                <a:solidFill>
                  <a:srgbClr val="C00000"/>
                </a:solidFill>
              </a:rPr>
              <a:t>Data Collection and Analysis</a:t>
            </a:r>
            <a:endParaRPr lang="en-US" sz="1600" dirty="0" smtClean="0"/>
          </a:p>
          <a:p>
            <a:pPr>
              <a:buNone/>
            </a:pPr>
            <a:r>
              <a:rPr lang="en-US" sz="1600" b="1" dirty="0" smtClean="0">
                <a:solidFill>
                  <a:srgbClr val="C00000"/>
                </a:solidFill>
              </a:rPr>
              <a:t>		- </a:t>
            </a:r>
            <a:r>
              <a:rPr lang="en-US" sz="2400" dirty="0" smtClean="0"/>
              <a:t>Eligible Respondents were interviewed</a:t>
            </a:r>
          </a:p>
          <a:p>
            <a:pPr>
              <a:buNone/>
            </a:pPr>
            <a:r>
              <a:rPr lang="en-US" sz="2400" dirty="0" smtClean="0"/>
              <a:t>		- Data was entered into MS- excel sheets</a:t>
            </a:r>
          </a:p>
          <a:p>
            <a:pPr>
              <a:buNone/>
            </a:pPr>
            <a:r>
              <a:rPr lang="en-US" sz="2400" dirty="0" smtClean="0"/>
              <a:t>		- Checked for completeness, correctness and consistency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2060"/>
                </a:solidFill>
              </a:rPr>
              <a:t>Study </a:t>
            </a:r>
            <a:r>
              <a:rPr lang="en-US" sz="3200" b="1" dirty="0" smtClean="0">
                <a:solidFill>
                  <a:srgbClr val="002060"/>
                </a:solidFill>
              </a:rPr>
              <a:t>Findings: </a:t>
            </a:r>
            <a:r>
              <a:rPr lang="en-US" sz="2400" b="1" dirty="0" smtClean="0">
                <a:solidFill>
                  <a:srgbClr val="C00000"/>
                </a:solidFill>
              </a:rPr>
              <a:t>Socio Demographic Profile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457200" y="838207"/>
          <a:ext cx="4038600" cy="5791192"/>
        </p:xfrm>
        <a:graphic>
          <a:graphicData uri="http://schemas.openxmlformats.org/drawingml/2006/table">
            <a:tbl>
              <a:tblPr/>
              <a:tblGrid>
                <a:gridCol w="2413695"/>
                <a:gridCol w="1624905"/>
              </a:tblGrid>
              <a:tr h="263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Arial"/>
                          <a:ea typeface="Calibri"/>
                          <a:cs typeface="Calibri"/>
                        </a:rPr>
                        <a:t>VARIABLES</a:t>
                      </a:r>
                      <a:endParaRPr lang="en-US" sz="8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Arial"/>
                          <a:ea typeface="Calibri"/>
                          <a:cs typeface="Calibri"/>
                        </a:rPr>
                        <a:t>RESPONDENTS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Arial"/>
                          <a:ea typeface="Calibri"/>
                          <a:cs typeface="Calibri"/>
                        </a:rPr>
                        <a:t>Age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 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Below 15 years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02 %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15+ years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07 %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20+ years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22 %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25+ years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33 %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35+ years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30 %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45+ years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06 %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Arial"/>
                          <a:ea typeface="Calibri"/>
                          <a:cs typeface="Calibri"/>
                        </a:rPr>
                        <a:t>Gender 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Arial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Male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97 %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Female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03 %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Arial"/>
                          <a:ea typeface="Calibri"/>
                          <a:cs typeface="Calibri"/>
                        </a:rPr>
                        <a:t>Religion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Arial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Hindu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93 %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Muslim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03 %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Sikh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04 %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Arial"/>
                          <a:ea typeface="Calibri"/>
                          <a:cs typeface="Calibri"/>
                        </a:rPr>
                        <a:t>Education 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Arial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Never been to school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24 %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Primary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42 %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Metric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34 %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Arial"/>
                          <a:ea typeface="Calibri"/>
                          <a:cs typeface="Calibri"/>
                        </a:rPr>
                        <a:t>Marital Status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Arial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Married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71 %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Arial"/>
                          <a:ea typeface="Calibri"/>
                          <a:cs typeface="Calibri"/>
                        </a:rPr>
                        <a:t>Un married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latin typeface="Arial"/>
                          <a:ea typeface="Calibri"/>
                          <a:cs typeface="Calibri"/>
                        </a:rPr>
                        <a:t>29 %</a:t>
                      </a:r>
                      <a:endParaRPr lang="en-US" sz="8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7327" marR="47327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4648200" y="3505200"/>
          <a:ext cx="4267200" cy="3124203"/>
        </p:xfrm>
        <a:graphic>
          <a:graphicData uri="http://schemas.openxmlformats.org/drawingml/2006/table">
            <a:tbl>
              <a:tblPr/>
              <a:tblGrid>
                <a:gridCol w="3070422"/>
                <a:gridCol w="1196778"/>
              </a:tblGrid>
              <a:tr h="2609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latin typeface="Arial"/>
                          <a:ea typeface="Calibri"/>
                          <a:cs typeface="Calibri"/>
                        </a:rPr>
                        <a:t>Type of Vending Carried Out by Vendors</a:t>
                      </a:r>
                      <a:endParaRPr lang="en-US" sz="9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Arial"/>
                          <a:ea typeface="Calibri"/>
                          <a:cs typeface="Calibri"/>
                        </a:rPr>
                        <a:t>Percentage (%)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5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Full time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95 %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585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Part Time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05 %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5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Times New Roman"/>
                          <a:ea typeface="Calibri"/>
                          <a:cs typeface="Calibri"/>
                        </a:rPr>
                        <a:t>Number of People From Family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09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One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85 %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Two 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10 %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09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Three 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Calibri"/>
                        </a:rPr>
                        <a:t>05 %</a:t>
                      </a:r>
                      <a:endParaRPr lang="en-US" sz="9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Times New Roman"/>
                          <a:ea typeface="Calibri"/>
                          <a:cs typeface="Calibri"/>
                        </a:rPr>
                        <a:t>Monthly Income (In Rupees)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09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1000- 3000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06 %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3000- 5000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26 %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09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5000- 10000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28 %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Calibri"/>
                        </a:rPr>
                        <a:t>10000 and above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Calibri"/>
                        </a:rPr>
                        <a:t>40 %</a:t>
                      </a:r>
                      <a:endParaRPr lang="en-US" sz="9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8982" marR="58982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pic>
        <p:nvPicPr>
          <p:cNvPr id="4097" name="Chart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838200"/>
            <a:ext cx="434340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C00000"/>
                </a:solidFill>
              </a:rPr>
              <a:t>Vending Details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457200" y="914400"/>
          <a:ext cx="4038600" cy="2895600"/>
        </p:xfrm>
        <a:graphic>
          <a:graphicData uri="http://schemas.openxmlformats.org/drawingml/2006/table">
            <a:tbl>
              <a:tblPr/>
              <a:tblGrid>
                <a:gridCol w="1530629"/>
                <a:gridCol w="1743060"/>
                <a:gridCol w="764911"/>
              </a:tblGrid>
              <a:tr h="2672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Variable</a:t>
                      </a:r>
                      <a:endParaRPr lang="en-US" sz="8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Status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Percentage 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849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Type of Plates Used To Serve Food To The Customers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Metal Plates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Plastic Plates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Paper/ Disposable plates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37 %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06 %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57 %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78849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Kind of Water Used For Cleaning The Utensils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Soapy Water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Clean Water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NA(paper/ disposable)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36 %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07 %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57 %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13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Disposal of Garbage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Open Lid Bin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Closed Lid Bin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On Road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In Polythene Bags</a:t>
                      </a:r>
                      <a:endParaRPr lang="en-US" sz="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72 %</a:t>
                      </a:r>
                      <a:endParaRPr lang="en-US" sz="8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11 %</a:t>
                      </a:r>
                      <a:endParaRPr lang="en-US" sz="8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16 %</a:t>
                      </a:r>
                      <a:endParaRPr lang="en-US" sz="8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01 %</a:t>
                      </a:r>
                      <a:endParaRPr lang="en-US" sz="8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90" marR="5089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638800"/>
          </a:xfrm>
        </p:spPr>
        <p:txBody>
          <a:bodyPr>
            <a:normAutofit/>
          </a:bodyPr>
          <a:lstStyle/>
          <a:p>
            <a:pPr algn="just"/>
            <a:endParaRPr lang="en-US" sz="2400" dirty="0"/>
          </a:p>
        </p:txBody>
      </p:sp>
      <p:pic>
        <p:nvPicPr>
          <p:cNvPr id="22530" name="Picture 2"/>
          <p:cNvPicPr>
            <a:picLocks noChangeArrowheads="1"/>
          </p:cNvPicPr>
          <p:nvPr/>
        </p:nvPicPr>
        <p:blipFill>
          <a:blip r:embed="rId2" cstate="print"/>
          <a:srcRect l="-4216" t="-5568" r="-6139" b="-5078"/>
          <a:stretch>
            <a:fillRect/>
          </a:stretch>
        </p:blipFill>
        <p:spPr bwMode="auto">
          <a:xfrm>
            <a:off x="4678362" y="762000"/>
            <a:ext cx="4465638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Chart 2"/>
          <p:cNvPicPr>
            <a:picLocks noChangeArrowheads="1"/>
          </p:cNvPicPr>
          <p:nvPr/>
        </p:nvPicPr>
        <p:blipFill>
          <a:blip r:embed="rId3" cstate="print"/>
          <a:srcRect l="-2637" t="-5812" r="-3630" b="-6551"/>
          <a:stretch>
            <a:fillRect/>
          </a:stretch>
        </p:blipFill>
        <p:spPr bwMode="auto">
          <a:xfrm>
            <a:off x="4689475" y="3886200"/>
            <a:ext cx="44545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57200" y="4038600"/>
            <a:ext cx="4038600" cy="261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Type of vending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Use of additives/ artificial colors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Disposal of garbage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C00000"/>
                </a:solidFill>
              </a:rPr>
              <a:t>Personal Hygiene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520700" y="990601"/>
          <a:ext cx="3911600" cy="5562598"/>
        </p:xfrm>
        <a:graphic>
          <a:graphicData uri="http://schemas.openxmlformats.org/drawingml/2006/table">
            <a:tbl>
              <a:tblPr/>
              <a:tblGrid>
                <a:gridCol w="2011680"/>
                <a:gridCol w="953135"/>
                <a:gridCol w="946785"/>
              </a:tblGrid>
              <a:tr h="52487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Observed Hygiene Practices</a:t>
                      </a:r>
                      <a:endParaRPr lang="en-US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Status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Percentage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650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Use of Apron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Yes 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No 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02 %</a:t>
                      </a:r>
                      <a:endParaRPr lang="en-US" sz="11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98 %</a:t>
                      </a:r>
                      <a:endParaRPr lang="en-US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650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Use of Hand Gloves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Yes 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No 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03%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97 %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6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Use of Head Cover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No 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05 %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95 %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0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Hair of the Vendor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Well combed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Un combed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Trimmed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NA</a:t>
                      </a:r>
                      <a:endParaRPr lang="en-US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57 %</a:t>
                      </a:r>
                      <a:endParaRPr lang="en-US" sz="11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26 %</a:t>
                      </a:r>
                      <a:endParaRPr lang="en-US" sz="11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12 %</a:t>
                      </a:r>
                      <a:endParaRPr lang="en-US" sz="11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05 %</a:t>
                      </a:r>
                      <a:endParaRPr lang="en-US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562600"/>
          </a:xfrm>
        </p:spPr>
        <p:txBody>
          <a:bodyPr/>
          <a:lstStyle/>
          <a:p>
            <a:r>
              <a:rPr lang="en-US" dirty="0" smtClean="0"/>
              <a:t>Present Illness ( 04 %)</a:t>
            </a:r>
          </a:p>
          <a:p>
            <a:r>
              <a:rPr lang="en-US" dirty="0" smtClean="0"/>
              <a:t>Open wounds ( 04 %)</a:t>
            </a:r>
            <a:endParaRPr lang="en-US" dirty="0"/>
          </a:p>
        </p:txBody>
      </p:sp>
      <p:pic>
        <p:nvPicPr>
          <p:cNvPr id="23553" name="Picture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0887" y="2514600"/>
            <a:ext cx="4430713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42418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81400"/>
            <a:ext cx="458311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Chart 4"/>
          <p:cNvPicPr>
            <a:picLocks noChangeArrowheads="1"/>
          </p:cNvPicPr>
          <p:nvPr/>
        </p:nvPicPr>
        <p:blipFill>
          <a:blip r:embed="rId4" cstate="print"/>
          <a:srcRect l="-3094" t="-4755" r="-7286" b="-4694"/>
          <a:stretch>
            <a:fillRect/>
          </a:stretch>
        </p:blipFill>
        <p:spPr bwMode="auto">
          <a:xfrm>
            <a:off x="4953000" y="3276600"/>
            <a:ext cx="3913188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09600" y="304800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Environmental conditions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3400" y="1143000"/>
            <a:ext cx="457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/>
              <a:t>Presence of flies/ mosquitoes (45 %)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/>
              <a:t>Presence of dust/ vehicles (40 %)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/>
              <a:t>Presence of stray animals/ waste (</a:t>
            </a:r>
            <a:r>
              <a:rPr lang="en-US" b="1" dirty="0" smtClean="0"/>
              <a:t>13 %)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423</Words>
  <Application>Microsoft Office PowerPoint</Application>
  <PresentationFormat>On-screen Show (4:3)</PresentationFormat>
  <Paragraphs>189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“Study on Assessment of Food Safety and Hygiene Practices among Street Food Vendors in West Delhi” </vt:lpstr>
      <vt:lpstr>Reflection From Internship</vt:lpstr>
      <vt:lpstr>Introduction and Rationale</vt:lpstr>
      <vt:lpstr>Research Objectives</vt:lpstr>
      <vt:lpstr>Research Methodology</vt:lpstr>
      <vt:lpstr>Study Findings: Socio Demographic Profile</vt:lpstr>
      <vt:lpstr>Vending Details</vt:lpstr>
      <vt:lpstr>Personal Hygiene</vt:lpstr>
      <vt:lpstr>Slide 9</vt:lpstr>
      <vt:lpstr>Recommendations</vt:lpstr>
      <vt:lpstr>Street Food Consumption Patterns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“Study on Assessment of Food Safety and Hygiene Practices among Street Food Vendors in West Delhi” </dc:title>
  <dc:creator>iihmr</dc:creator>
  <cp:lastModifiedBy>iihmr</cp:lastModifiedBy>
  <cp:revision>22</cp:revision>
  <dcterms:created xsi:type="dcterms:W3CDTF">2011-04-27T12:33:58Z</dcterms:created>
  <dcterms:modified xsi:type="dcterms:W3CDTF">2011-04-27T18:47:49Z</dcterms:modified>
</cp:coreProperties>
</file>