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4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1153ED48-8666-4472-A62A-1E9EA43C630C}"/>
    <pc:docChg chg="custSel modSld">
      <pc:chgData name="Meenakshi Sharma" userId="d7662562-788c-4d68-9a0b-0ce5e2a0744e" providerId="ADAL" clId="{1153ED48-8666-4472-A62A-1E9EA43C630C}" dt="2022-12-12T09:44:17.650" v="0" actId="313"/>
      <pc:docMkLst>
        <pc:docMk/>
      </pc:docMkLst>
      <pc:sldChg chg="modSp mod">
        <pc:chgData name="Meenakshi Sharma" userId="d7662562-788c-4d68-9a0b-0ce5e2a0744e" providerId="ADAL" clId="{1153ED48-8666-4472-A62A-1E9EA43C630C}" dt="2022-12-12T09:44:17.650" v="0" actId="313"/>
        <pc:sldMkLst>
          <pc:docMk/>
          <pc:sldMk cId="0" sldId="256"/>
        </pc:sldMkLst>
        <pc:graphicFrameChg chg="modGraphic">
          <ac:chgData name="Meenakshi Sharma" userId="d7662562-788c-4d68-9a0b-0ce5e2a0744e" providerId="ADAL" clId="{1153ED48-8666-4472-A62A-1E9EA43C630C}" dt="2022-12-12T09:44:17.650" v="0" actId="313"/>
          <ac:graphicFrameMkLst>
            <pc:docMk/>
            <pc:sldMk cId="0" sldId="256"/>
            <ac:graphicFrameMk id="77"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a:latin typeface="Arial"/>
                <a:ea typeface="Arial"/>
                <a:cs typeface="Arial"/>
                <a:sym typeface="Arial"/>
              </a:rPr>
              <a:t>TOPIC- EVALUATION OF NUTRITIONAL REHABILITATION CENTERS </a:t>
            </a:r>
            <a:r>
              <a:rPr lang="en-IN" sz="3483" b="1"/>
              <a:t>IN </a:t>
            </a:r>
            <a:r>
              <a:rPr lang="en-IN" sz="3483" b="1">
                <a:latin typeface="Arial"/>
                <a:ea typeface="Arial"/>
                <a:cs typeface="Arial"/>
                <a:sym typeface="Arial"/>
              </a:rPr>
              <a:t>11 DISTRICTS OF HARYANA</a:t>
            </a:r>
            <a:endParaRPr sz="3483" b="1">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ctr" rtl="0">
              <a:lnSpc>
                <a:spcPct val="90000"/>
              </a:lnSpc>
              <a:spcBef>
                <a:spcPts val="0"/>
              </a:spcBef>
              <a:spcAft>
                <a:spcPts val="0"/>
              </a:spcAft>
              <a:buClr>
                <a:srgbClr val="394169"/>
              </a:buClr>
              <a:buSzPct val="37500"/>
              <a:buFont typeface="Twentieth Century"/>
              <a:buNone/>
            </a:pPr>
            <a:r>
              <a:rPr lang="en-IN" sz="3199" b="1">
                <a:solidFill>
                  <a:srgbClr val="0563C1"/>
                </a:solidFill>
              </a:rPr>
              <a:t>Haryana State Health Resource Centre, Panchkula</a:t>
            </a:r>
            <a:endParaRPr sz="7999" b="1">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extLst>
              <p:ext uri="{D42A27DB-BD31-4B8C-83A1-F6EECF244321}">
                <p14:modId xmlns:p14="http://schemas.microsoft.com/office/powerpoint/2010/main" val="1459619686"/>
              </p:ext>
            </p:extLst>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00200">
                <a:tc>
                  <a:txBody>
                    <a:bodyPr/>
                    <a:lstStyle/>
                    <a:p>
                      <a:pPr marL="0" lvl="0" indent="0" algn="ctr" rtl="0">
                        <a:lnSpc>
                          <a:spcPct val="150000"/>
                        </a:lnSpc>
                        <a:spcBef>
                          <a:spcPts val="0"/>
                        </a:spcBef>
                        <a:spcAft>
                          <a:spcPts val="0"/>
                        </a:spcAft>
                        <a:buNone/>
                      </a:pPr>
                      <a:r>
                        <a:rPr lang="en-IN" sz="1200" b="1" dirty="0" err="1">
                          <a:solidFill>
                            <a:srgbClr val="45818E"/>
                          </a:solidFill>
                        </a:rPr>
                        <a:t>Dr.</a:t>
                      </a:r>
                      <a:r>
                        <a:rPr lang="en-IN" sz="1200" b="1" dirty="0">
                          <a:solidFill>
                            <a:srgbClr val="45818E"/>
                          </a:solidFill>
                        </a:rPr>
                        <a:t> Akanksha </a:t>
                      </a:r>
                      <a:r>
                        <a:rPr lang="en-IN" sz="1200" b="1" dirty="0">
                          <a:solidFill>
                            <a:schemeClr val="dk1"/>
                          </a:solidFill>
                        </a:rPr>
                        <a:t>|</a:t>
                      </a:r>
                      <a:r>
                        <a:rPr lang="en-IN" sz="1200" b="1" dirty="0">
                          <a:solidFill>
                            <a:srgbClr val="45818E"/>
                          </a:solidFill>
                        </a:rPr>
                        <a:t> Ms. </a:t>
                      </a:r>
                      <a:r>
                        <a:rPr lang="en-IN" sz="1200" b="1" dirty="0" err="1">
                          <a:solidFill>
                            <a:srgbClr val="45818E"/>
                          </a:solidFill>
                        </a:rPr>
                        <a:t>Ambhi</a:t>
                      </a:r>
                      <a:r>
                        <a:rPr lang="en-IN" sz="1200" b="1" dirty="0">
                          <a:solidFill>
                            <a:srgbClr val="45818E"/>
                          </a:solidFill>
                        </a:rPr>
                        <a:t> Singh | Mr. </a:t>
                      </a:r>
                      <a:r>
                        <a:rPr lang="en-IN" sz="1200" b="1" dirty="0" err="1">
                          <a:solidFill>
                            <a:srgbClr val="45818E"/>
                          </a:solidFill>
                        </a:rPr>
                        <a:t>Kinshuk</a:t>
                      </a:r>
                      <a:r>
                        <a:rPr lang="en-IN" sz="1200" b="1" dirty="0">
                          <a:solidFill>
                            <a:srgbClr val="45818E"/>
                          </a:solidFill>
                        </a:rPr>
                        <a:t> Jain | </a:t>
                      </a:r>
                      <a:r>
                        <a:rPr lang="en-IN" sz="1200" b="1" dirty="0" err="1">
                          <a:solidFill>
                            <a:srgbClr val="45818E"/>
                          </a:solidFill>
                        </a:rPr>
                        <a:t>Dr.</a:t>
                      </a:r>
                      <a:r>
                        <a:rPr lang="en-IN" sz="1200" b="1" dirty="0">
                          <a:solidFill>
                            <a:srgbClr val="45818E"/>
                          </a:solidFill>
                        </a:rPr>
                        <a:t> Kriti Mathur | Ms. Kritika Singh | </a:t>
                      </a:r>
                      <a:r>
                        <a:rPr lang="en-IN" sz="1200" b="1" dirty="0" err="1">
                          <a:solidFill>
                            <a:srgbClr val="45818E"/>
                          </a:solidFill>
                        </a:rPr>
                        <a:t>Dr.</a:t>
                      </a:r>
                      <a:r>
                        <a:rPr lang="en-IN" sz="1200" b="1" dirty="0">
                          <a:solidFill>
                            <a:srgbClr val="45818E"/>
                          </a:solidFill>
                        </a:rPr>
                        <a:t> Nancy Modi </a:t>
                      </a:r>
                      <a:r>
                        <a:rPr lang="en-IN" sz="1200" b="1">
                          <a:solidFill>
                            <a:srgbClr val="45818E"/>
                          </a:solidFill>
                        </a:rPr>
                        <a:t>| Dr </a:t>
                      </a:r>
                      <a:r>
                        <a:rPr lang="en-IN" sz="1200" b="1" dirty="0">
                          <a:solidFill>
                            <a:srgbClr val="45818E"/>
                          </a:solidFill>
                        </a:rPr>
                        <a:t>Priyanka Joshi | Mr. Rajdeep Dey | </a:t>
                      </a:r>
                      <a:r>
                        <a:rPr lang="en-IN" sz="1200" b="1" dirty="0" err="1">
                          <a:solidFill>
                            <a:srgbClr val="45818E"/>
                          </a:solidFill>
                        </a:rPr>
                        <a:t>Dr.</a:t>
                      </a:r>
                      <a:r>
                        <a:rPr lang="en-IN" sz="1200" b="1" dirty="0">
                          <a:solidFill>
                            <a:srgbClr val="45818E"/>
                          </a:solidFill>
                        </a:rPr>
                        <a:t> Shivam Kal</a:t>
                      </a:r>
                      <a:r>
                        <a:rPr lang="en-IN" sz="1200" b="1" dirty="0">
                          <a:solidFill>
                            <a:srgbClr val="38761D"/>
                          </a:solidFill>
                        </a:rPr>
                        <a:t>ia</a:t>
                      </a:r>
                      <a:endParaRPr sz="1200" b="1" dirty="0">
                        <a:solidFill>
                          <a:srgbClr val="45818E"/>
                        </a:solidFill>
                      </a:endParaRPr>
                    </a:p>
                  </a:txBody>
                  <a:tcPr marL="91425" marR="91425" marT="91425" marB="91425"/>
                </a:tc>
                <a:extLst>
                  <a:ext uri="{0D108BD9-81ED-4DB2-BD59-A6C34878D82A}">
                    <a16:rowId xmlns:a16="http://schemas.microsoft.com/office/drawing/2014/main"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a:t>TEAM:</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3000000" cy="300000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val="20000"/>
                    </a:ext>
                  </a:extLst>
                </a:gridCol>
                <a:gridCol w="8393100">
                  <a:extLst>
                    <a:ext uri="{9D8B030D-6E8A-4147-A177-3AD203B41FA5}">
                      <a16:colId xmlns:a16="http://schemas.microsoft.com/office/drawing/2014/main"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graphicFrame>
        <p:nvGraphicFramePr>
          <p:cNvPr id="177" name="Google Shape;177;p12"/>
          <p:cNvGraphicFramePr/>
          <p:nvPr/>
        </p:nvGraphicFramePr>
        <p:xfrm>
          <a:off x="1418675" y="421560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594455" y="1525319"/>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a:t>Assigning the health workforce dedicatedly working for NRC, would ultimately lead to effective working of NRCs</a:t>
            </a:r>
            <a:endParaRPr sz="1600"/>
          </a:p>
          <a:p>
            <a:pPr marL="457200" lvl="0" indent="-330200" algn="l" rtl="0">
              <a:lnSpc>
                <a:spcPct val="200000"/>
              </a:lnSpc>
              <a:spcBef>
                <a:spcPts val="0"/>
              </a:spcBef>
              <a:spcAft>
                <a:spcPts val="0"/>
              </a:spcAft>
              <a:buSzPts val="1600"/>
              <a:buChar char="●"/>
            </a:pPr>
            <a:r>
              <a:rPr lang="en-IN" sz="1600"/>
              <a:t>Providing SAM based training for the newly appointed nursing staff, and refresher training for the existing staff.</a:t>
            </a:r>
            <a:endParaRPr sz="1600"/>
          </a:p>
          <a:p>
            <a:pPr marL="457200" lvl="0" indent="-330200" algn="l" rtl="0">
              <a:lnSpc>
                <a:spcPct val="200000"/>
              </a:lnSpc>
              <a:spcBef>
                <a:spcPts val="0"/>
              </a:spcBef>
              <a:spcAft>
                <a:spcPts val="0"/>
              </a:spcAft>
              <a:buSzPts val="1600"/>
              <a:buChar char="●"/>
            </a:pPr>
            <a:r>
              <a:rPr lang="en-IN" sz="1600"/>
              <a:t>Carrying various immunization drives and various interventions related to sanitation i.e. maintenance of washrooms / toilets for the wards and safe drinking water can help to improve the health of low-birth-weight children.</a:t>
            </a:r>
            <a:endParaRPr sz="1600"/>
          </a:p>
          <a:p>
            <a:pPr marL="457200" lvl="0" indent="-330200" algn="l" rtl="0">
              <a:lnSpc>
                <a:spcPct val="200000"/>
              </a:lnSpc>
              <a:spcBef>
                <a:spcPts val="0"/>
              </a:spcBef>
              <a:spcAft>
                <a:spcPts val="0"/>
              </a:spcAft>
              <a:buSzPts val="1600"/>
              <a:buChar char="●"/>
            </a:pPr>
            <a:r>
              <a:rPr lang="en-IN" sz="1600"/>
              <a:t>Proper calibration and maintenance of equipments as per standard guidelines</a:t>
            </a:r>
            <a:endParaRPr sz="1600"/>
          </a:p>
          <a:p>
            <a:pPr marL="457200" lvl="0" indent="-330200" algn="l" rtl="0">
              <a:lnSpc>
                <a:spcPct val="200000"/>
              </a:lnSpc>
              <a:spcBef>
                <a:spcPts val="0"/>
              </a:spcBef>
              <a:spcAft>
                <a:spcPts val="0"/>
              </a:spcAft>
              <a:buSzPts val="1600"/>
              <a:buChar char="●"/>
            </a:pPr>
            <a:r>
              <a:rPr lang="en-IN" sz="1600"/>
              <a:t>Maintaining separate pharmacy dedicated to the NRC ward.</a:t>
            </a:r>
            <a:endParaRPr sz="1600"/>
          </a:p>
          <a:p>
            <a:pPr marL="457200" lvl="0" indent="-330200" algn="l" rtl="0">
              <a:lnSpc>
                <a:spcPct val="200000"/>
              </a:lnSpc>
              <a:spcBef>
                <a:spcPts val="0"/>
              </a:spcBef>
              <a:spcAft>
                <a:spcPts val="0"/>
              </a:spcAft>
              <a:buSzPts val="1600"/>
              <a:buChar char="●"/>
            </a:pPr>
            <a:r>
              <a:rPr lang="en-IN" sz="1600"/>
              <a:t>Proper maintenance of records and budget according to the standard format given by NRCs </a:t>
            </a:r>
            <a:endParaRPr sz="1600"/>
          </a:p>
          <a:p>
            <a:pPr marL="457200" lvl="0" indent="-330200" algn="l" rtl="0">
              <a:lnSpc>
                <a:spcPct val="200000"/>
              </a:lnSpc>
              <a:spcBef>
                <a:spcPts val="0"/>
              </a:spcBef>
              <a:spcAft>
                <a:spcPts val="0"/>
              </a:spcAft>
              <a:buSzPts val="1600"/>
              <a:buChar char="●"/>
            </a:pPr>
            <a:r>
              <a:rPr lang="en-IN" sz="1600"/>
              <a:t>Community based assessment could be done in future for digging deeper into the reasons behind children lying under SAM criteria.</a:t>
            </a:r>
            <a:endParaRPr sz="1600"/>
          </a:p>
          <a:p>
            <a:pPr marL="457200" lvl="0" indent="-330200" algn="l" rtl="0">
              <a:lnSpc>
                <a:spcPct val="200000"/>
              </a:lnSpc>
              <a:spcBef>
                <a:spcPts val="0"/>
              </a:spcBef>
              <a:spcAft>
                <a:spcPts val="0"/>
              </a:spcAft>
              <a:buSzPts val="1600"/>
              <a:buChar char="●"/>
            </a:pPr>
            <a:r>
              <a:rPr lang="en-IN" sz="1600"/>
              <a:t>Nutrition Garden availability.</a:t>
            </a:r>
            <a:endParaRPr sz="160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86" name="Google Shape;86;p2"/>
          <p:cNvPicPr preferRelativeResize="0">
            <a:picLocks noGrp="1"/>
          </p:cNvPicPr>
          <p:nvPr>
            <p:ph type="body" idx="1"/>
          </p:nvPr>
        </p:nvPicPr>
        <p:blipFill rotWithShape="1">
          <a:blip r:embed="rId3">
            <a:alphaModFix/>
          </a:blip>
          <a:srcRect l="10548" t="14761" r="4999" b="12559"/>
          <a:stretch/>
        </p:blipFill>
        <p:spPr>
          <a:xfrm>
            <a:off x="1920250" y="1335025"/>
            <a:ext cx="8924400" cy="52122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br>
              <a:rPr lang="en-IN" sz="1800" b="0" i="0" u="none" strike="noStrike">
                <a:solidFill>
                  <a:srgbClr val="000000"/>
                </a:solidFill>
                <a:latin typeface="Times New Roman"/>
                <a:ea typeface="Times New Roman"/>
                <a:cs typeface="Times New Roman"/>
                <a:sym typeface="Times New Roman"/>
              </a:rPr>
            </a:b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val="20000"/>
                    </a:ext>
                  </a:extLst>
                </a:gridCol>
                <a:gridCol w="4489200">
                  <a:extLst>
                    <a:ext uri="{9D8B030D-6E8A-4147-A177-3AD203B41FA5}">
                      <a16:colId xmlns:a16="http://schemas.microsoft.com/office/drawing/2014/main"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1608</Words>
  <Application>Microsoft Office PowerPoint</Application>
  <PresentationFormat>Widescreen</PresentationFormat>
  <Paragraphs>181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Times New Roman</vt:lpstr>
      <vt:lpstr>Twentieth Century</vt:lpstr>
      <vt:lpstr>Roboto</vt:lpstr>
      <vt:lpstr>Arial</vt:lpstr>
      <vt:lpstr>Calibri</vt:lpstr>
      <vt:lpstr>Simple Light</vt:lpstr>
      <vt:lpstr>TOPIC- EVALUATION OF NUTRITIONAL REHABILITATION CENTERS IN 11 DISTRICTS OF HARYANA   Haryana State Health Resource Centre, Panchkula</vt:lpstr>
      <vt:lpstr>APPROVAL</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Meenakshi Sharma</cp:lastModifiedBy>
  <cp:revision>3</cp:revision>
  <dcterms:created xsi:type="dcterms:W3CDTF">2022-05-20T15:11:38Z</dcterms:created>
  <dcterms:modified xsi:type="dcterms:W3CDTF">2022-12-12T09:44:19Z</dcterms:modified>
</cp:coreProperties>
</file>