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ags/tag1.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notesMasterIdLst>
    <p:notesMasterId r:id="rId24"/>
  </p:notesMasterIdLst>
  <p:sldIdLst>
    <p:sldId id="615" r:id="rId2"/>
    <p:sldId id="1265" r:id="rId3"/>
    <p:sldId id="617" r:id="rId4"/>
    <p:sldId id="1155" r:id="rId5"/>
    <p:sldId id="1021" r:id="rId6"/>
    <p:sldId id="1261" r:id="rId7"/>
    <p:sldId id="1041" r:id="rId8"/>
    <p:sldId id="1269" r:id="rId9"/>
    <p:sldId id="1267" r:id="rId10"/>
    <p:sldId id="1273" r:id="rId11"/>
    <p:sldId id="1270" r:id="rId12"/>
    <p:sldId id="1268" r:id="rId13"/>
    <p:sldId id="1272" r:id="rId14"/>
    <p:sldId id="1271" r:id="rId15"/>
    <p:sldId id="1274" r:id="rId16"/>
    <p:sldId id="1275" r:id="rId17"/>
    <p:sldId id="648" r:id="rId18"/>
    <p:sldId id="1262" r:id="rId19"/>
    <p:sldId id="1264" r:id="rId20"/>
    <p:sldId id="1263" r:id="rId21"/>
    <p:sldId id="1276" r:id="rId22"/>
    <p:sldId id="661"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7" d="100"/>
          <a:sy n="67" d="100"/>
        </p:scale>
        <p:origin x="644"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oleObject" Target="file:///C:\Users\ankbhushan\Downloads\DESSERTATION_DATA.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ankbhushan\Downloads\DESSERTATION_DATA.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ankbhushan\Downloads\DESSERTATION_DATA.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ankbhushan\Downloads\DESSERTATION_DATA.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ankbhushan\Downloads\DESSERTATION_DATA.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C:\Users\ankbhushan\Downloads\DESSERTATION_DATA.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C:\Users\ankbhushan\Downloads\DESSERTATION_DATA.xlsx" TargetMode="External"/><Relationship Id="rId2" Type="http://schemas.microsoft.com/office/2011/relationships/chartColorStyle" Target="colors7.xml"/><Relationship Id="rId1" Type="http://schemas.microsoft.com/office/2011/relationships/chartStyle" Target="style7.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b="1" dirty="0"/>
              <a:t>Compliance Rate</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doughnut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E599-44C5-B378-0D7D7B2F38F3}"/>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E599-44C5-B378-0D7D7B2F38F3}"/>
              </c:ext>
            </c:extLst>
          </c:dPt>
          <c:dLbls>
            <c:dLbl>
              <c:idx val="0"/>
              <c:layout>
                <c:manualLayout>
                  <c:x val="0.16192558315091771"/>
                  <c:y val="-8.6176498063064468E-3"/>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E599-44C5-B378-0D7D7B2F38F3}"/>
                </c:ext>
              </c:extLst>
            </c:dLbl>
            <c:dLbl>
              <c:idx val="1"/>
              <c:layout>
                <c:manualLayout>
                  <c:x val="-0.17067831737529163"/>
                  <c:y val="1.1490199741741928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E599-44C5-B378-0D7D7B2F38F3}"/>
                </c:ext>
              </c:extLst>
            </c:dLbl>
            <c:spPr>
              <a:solidFill>
                <a:prstClr val="white"/>
              </a:solidFill>
              <a:ln>
                <a:solidFill>
                  <a:prstClr val="black">
                    <a:lumMod val="25000"/>
                    <a:lumOff val="75000"/>
                  </a:prstClr>
                </a:solidFill>
              </a:ln>
              <a:effectLst/>
            </c:spPr>
            <c:txPr>
              <a:bodyPr rot="0" spcFirstLastPara="1" vertOverflow="clip" horzOverflow="clip" vert="horz" wrap="square" lIns="38100" tIns="19050" rIns="38100" bIns="19050" anchor="ctr" anchorCtr="1">
                <a:spAutoFit/>
              </a:bodyPr>
              <a:lstStyle/>
              <a:p>
                <a:pPr>
                  <a:defRPr sz="1197" b="0" i="0" u="none" strike="noStrike" kern="1200" baseline="0">
                    <a:solidFill>
                      <a:schemeClr val="dk1">
                        <a:lumMod val="65000"/>
                        <a:lumOff val="35000"/>
                      </a:schemeClr>
                    </a:solidFill>
                    <a:latin typeface="+mn-lt"/>
                    <a:ea typeface="+mn-ea"/>
                    <a:cs typeface="+mn-cs"/>
                  </a:defRPr>
                </a:pPr>
                <a:endParaRPr lang="en-US"/>
              </a:p>
            </c:txPr>
            <c:showLegendKey val="0"/>
            <c:showVal val="0"/>
            <c:showCatName val="1"/>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Sheet2!$C$29:$C$30</c:f>
              <c:strCache>
                <c:ptCount val="2"/>
                <c:pt idx="0">
                  <c:v>Staff Compliance Rate</c:v>
                </c:pt>
                <c:pt idx="1">
                  <c:v>Doctor Compliance Rate</c:v>
                </c:pt>
              </c:strCache>
            </c:strRef>
          </c:cat>
          <c:val>
            <c:numRef>
              <c:f>Sheet2!$D$29:$D$30</c:f>
              <c:numCache>
                <c:formatCode>General</c:formatCode>
                <c:ptCount val="2"/>
                <c:pt idx="0">
                  <c:v>0.6</c:v>
                </c:pt>
                <c:pt idx="1">
                  <c:v>0.45</c:v>
                </c:pt>
              </c:numCache>
            </c:numRef>
          </c:val>
          <c:extLst>
            <c:ext xmlns:c16="http://schemas.microsoft.com/office/drawing/2014/chart" uri="{C3380CC4-5D6E-409C-BE32-E72D297353CC}">
              <c16:uniqueId val="{00000004-E599-44C5-B378-0D7D7B2F38F3}"/>
            </c:ext>
          </c:extLst>
        </c:ser>
        <c:dLbls>
          <c:showLegendKey val="0"/>
          <c:showVal val="0"/>
          <c:showCatName val="0"/>
          <c:showSerName val="0"/>
          <c:showPercent val="0"/>
          <c:showBubbleSize val="0"/>
          <c:showLeaderLines val="0"/>
        </c:dLbls>
        <c:firstSliceAng val="0"/>
        <c:holeSize val="75"/>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baseline="0">
                <a:solidFill>
                  <a:schemeClr val="tx1">
                    <a:lumMod val="65000"/>
                    <a:lumOff val="35000"/>
                  </a:schemeClr>
                </a:solidFill>
                <a:latin typeface="+mn-lt"/>
                <a:ea typeface="+mn-ea"/>
                <a:cs typeface="+mn-cs"/>
              </a:defRPr>
            </a:pPr>
            <a:r>
              <a:rPr lang="en-US"/>
              <a:t>Staff Non-Compliance Root Causes</a:t>
            </a:r>
          </a:p>
        </c:rich>
      </c:tx>
      <c:layout>
        <c:manualLayout>
          <c:xMode val="edge"/>
          <c:yMode val="edge"/>
          <c:x val="0.30390161446290231"/>
          <c:y val="0"/>
        </c:manualLayout>
      </c:layout>
      <c:overlay val="0"/>
      <c:spPr>
        <a:noFill/>
        <a:ln>
          <a:noFill/>
        </a:ln>
        <a:effectLst/>
      </c:spPr>
      <c:txPr>
        <a:bodyPr rot="0" spcFirstLastPara="1" vertOverflow="ellipsis" vert="horz" wrap="square" anchor="ctr" anchorCtr="1"/>
        <a:lstStyle/>
        <a:p>
          <a:pPr>
            <a:defRPr sz="2128" b="1" i="0" u="none" strike="noStrike" kern="120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23227848965063319"/>
          <c:y val="0.11201596806387226"/>
          <c:w val="0.74473017682965759"/>
          <c:h val="0.83955218172578727"/>
        </c:manualLayout>
      </c:layout>
      <c:barChart>
        <c:barDir val="bar"/>
        <c:grouping val="stacked"/>
        <c:varyColors val="0"/>
        <c:ser>
          <c:idx val="0"/>
          <c:order val="0"/>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Sheet2!$C$4:$C$6</c:f>
              <c:strCache>
                <c:ptCount val="3"/>
                <c:pt idx="0">
                  <c:v>Missing Attendant's relationship</c:v>
                </c:pt>
                <c:pt idx="1">
                  <c:v>Missing Date</c:v>
                </c:pt>
                <c:pt idx="2">
                  <c:v>Missing Time</c:v>
                </c:pt>
              </c:strCache>
            </c:strRef>
          </c:cat>
          <c:val>
            <c:numRef>
              <c:f>Sheet2!$D$4:$D$6</c:f>
              <c:numCache>
                <c:formatCode>0%</c:formatCode>
                <c:ptCount val="3"/>
                <c:pt idx="0">
                  <c:v>0.14000000000000001</c:v>
                </c:pt>
                <c:pt idx="1">
                  <c:v>0.21</c:v>
                </c:pt>
                <c:pt idx="2">
                  <c:v>0.26</c:v>
                </c:pt>
              </c:numCache>
            </c:numRef>
          </c:val>
          <c:extLst>
            <c:ext xmlns:c16="http://schemas.microsoft.com/office/drawing/2014/chart" uri="{C3380CC4-5D6E-409C-BE32-E72D297353CC}">
              <c16:uniqueId val="{00000000-332D-43A8-9D45-E55C8C497893}"/>
            </c:ext>
          </c:extLst>
        </c:ser>
        <c:dLbls>
          <c:dLblPos val="ctr"/>
          <c:showLegendKey val="0"/>
          <c:showVal val="1"/>
          <c:showCatName val="0"/>
          <c:showSerName val="0"/>
          <c:showPercent val="0"/>
          <c:showBubbleSize val="0"/>
        </c:dLbls>
        <c:gapWidth val="150"/>
        <c:overlap val="100"/>
        <c:axId val="1346022864"/>
        <c:axId val="1347890144"/>
      </c:barChart>
      <c:catAx>
        <c:axId val="1346022864"/>
        <c:scaling>
          <c:orientation val="minMax"/>
        </c:scaling>
        <c:delete val="0"/>
        <c:axPos val="l"/>
        <c:numFmt formatCode="General" sourceLinked="0"/>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347890144"/>
        <c:crosses val="autoZero"/>
        <c:auto val="1"/>
        <c:lblAlgn val="ctr"/>
        <c:lblOffset val="100"/>
        <c:tickLblSkip val="1"/>
        <c:noMultiLvlLbl val="0"/>
      </c:catAx>
      <c:valAx>
        <c:axId val="1347890144"/>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34602286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baseline="0">
                <a:solidFill>
                  <a:schemeClr val="tx1">
                    <a:lumMod val="65000"/>
                    <a:lumOff val="35000"/>
                  </a:schemeClr>
                </a:solidFill>
                <a:latin typeface="+mn-lt"/>
                <a:ea typeface="+mn-ea"/>
                <a:cs typeface="+mn-cs"/>
              </a:defRPr>
            </a:pPr>
            <a:r>
              <a:rPr lang="en-US"/>
              <a:t>Department-wise Staff Compliance Rate</a:t>
            </a:r>
          </a:p>
        </c:rich>
      </c:tx>
      <c:overlay val="0"/>
      <c:spPr>
        <a:noFill/>
        <a:ln>
          <a:noFill/>
        </a:ln>
        <a:effectLst/>
      </c:spPr>
      <c:txPr>
        <a:bodyPr rot="0" spcFirstLastPara="1" vertOverflow="ellipsis" vert="horz" wrap="square" anchor="ctr" anchorCtr="1"/>
        <a:lstStyle/>
        <a:p>
          <a:pPr>
            <a:defRPr sz="2128" b="1" i="0" u="none" strike="noStrike" kern="120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stacked"/>
        <c:varyColors val="0"/>
        <c:ser>
          <c:idx val="0"/>
          <c:order val="0"/>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Sheet2!$C$89:$C$93</c:f>
              <c:strCache>
                <c:ptCount val="5"/>
                <c:pt idx="0">
                  <c:v>NEURO</c:v>
                </c:pt>
                <c:pt idx="1">
                  <c:v>RESPIRATORY</c:v>
                </c:pt>
                <c:pt idx="2">
                  <c:v>GASTRO</c:v>
                </c:pt>
                <c:pt idx="3">
                  <c:v>GI SURGERY</c:v>
                </c:pt>
                <c:pt idx="4">
                  <c:v>GENERAL</c:v>
                </c:pt>
              </c:strCache>
            </c:strRef>
          </c:cat>
          <c:val>
            <c:numRef>
              <c:f>Sheet2!$D$89:$D$93</c:f>
              <c:numCache>
                <c:formatCode>0%</c:formatCode>
                <c:ptCount val="5"/>
                <c:pt idx="0">
                  <c:v>1</c:v>
                </c:pt>
                <c:pt idx="1">
                  <c:v>0.92307692307692313</c:v>
                </c:pt>
                <c:pt idx="2">
                  <c:v>0.80645161290322576</c:v>
                </c:pt>
                <c:pt idx="3">
                  <c:v>0.5</c:v>
                </c:pt>
                <c:pt idx="4">
                  <c:v>0.2857142857142857</c:v>
                </c:pt>
              </c:numCache>
            </c:numRef>
          </c:val>
          <c:extLst>
            <c:ext xmlns:c16="http://schemas.microsoft.com/office/drawing/2014/chart" uri="{C3380CC4-5D6E-409C-BE32-E72D297353CC}">
              <c16:uniqueId val="{00000000-B4D4-4F68-9A1D-F23217CEF093}"/>
            </c:ext>
          </c:extLst>
        </c:ser>
        <c:dLbls>
          <c:dLblPos val="ctr"/>
          <c:showLegendKey val="0"/>
          <c:showVal val="1"/>
          <c:showCatName val="0"/>
          <c:showSerName val="0"/>
          <c:showPercent val="0"/>
          <c:showBubbleSize val="0"/>
        </c:dLbls>
        <c:gapWidth val="150"/>
        <c:overlap val="100"/>
        <c:axId val="1439554400"/>
        <c:axId val="1439978304"/>
      </c:barChart>
      <c:catAx>
        <c:axId val="1439554400"/>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439978304"/>
        <c:crosses val="autoZero"/>
        <c:auto val="1"/>
        <c:lblAlgn val="ctr"/>
        <c:lblOffset val="100"/>
        <c:noMultiLvlLbl val="0"/>
      </c:catAx>
      <c:valAx>
        <c:axId val="1439978304"/>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43955440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baseline="0">
                <a:solidFill>
                  <a:schemeClr val="tx1">
                    <a:lumMod val="65000"/>
                    <a:lumOff val="35000"/>
                  </a:schemeClr>
                </a:solidFill>
                <a:latin typeface="+mn-lt"/>
                <a:ea typeface="+mn-ea"/>
                <a:cs typeface="+mn-cs"/>
              </a:defRPr>
            </a:pPr>
            <a:r>
              <a:rPr lang="en-US" dirty="0"/>
              <a:t>Procedure-wise Staff Compliance Rate</a:t>
            </a:r>
          </a:p>
        </c:rich>
      </c:tx>
      <c:layout>
        <c:manualLayout>
          <c:xMode val="edge"/>
          <c:yMode val="edge"/>
          <c:x val="0.28629966707285232"/>
          <c:y val="9.3075932371662704E-3"/>
        </c:manualLayout>
      </c:layout>
      <c:overlay val="0"/>
      <c:spPr>
        <a:noFill/>
        <a:ln>
          <a:noFill/>
        </a:ln>
        <a:effectLst/>
      </c:spPr>
      <c:txPr>
        <a:bodyPr rot="0" spcFirstLastPara="1" vertOverflow="ellipsis" vert="horz" wrap="square" anchor="ctr" anchorCtr="1"/>
        <a:lstStyle/>
        <a:p>
          <a:pPr>
            <a:defRPr sz="2128" b="1" i="0" u="none" strike="noStrike" kern="120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stacked"/>
        <c:varyColors val="0"/>
        <c:ser>
          <c:idx val="0"/>
          <c:order val="0"/>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Sheet2!$C$40:$C$50</c:f>
              <c:strCache>
                <c:ptCount val="11"/>
                <c:pt idx="0">
                  <c:v>BIOPSY</c:v>
                </c:pt>
                <c:pt idx="1">
                  <c:v>CVP LINE</c:v>
                </c:pt>
                <c:pt idx="2">
                  <c:v>MIDLINE</c:v>
                </c:pt>
                <c:pt idx="3">
                  <c:v>ARTERIAL LINE</c:v>
                </c:pt>
                <c:pt idx="4">
                  <c:v>PIGTAIL INSERTION</c:v>
                </c:pt>
                <c:pt idx="5">
                  <c:v>COLONOSCOPY</c:v>
                </c:pt>
                <c:pt idx="6">
                  <c:v>SIGMOIDOSCOPY</c:v>
                </c:pt>
                <c:pt idx="7">
                  <c:v>ENDOSCOPY</c:v>
                </c:pt>
                <c:pt idx="8">
                  <c:v>INTUBATION</c:v>
                </c:pt>
                <c:pt idx="9">
                  <c:v>BRONCHOSCOPY</c:v>
                </c:pt>
                <c:pt idx="10">
                  <c:v>LUMBAR PUNCTURE</c:v>
                </c:pt>
              </c:strCache>
            </c:strRef>
          </c:cat>
          <c:val>
            <c:numRef>
              <c:f>Sheet2!$D$40:$D$50</c:f>
              <c:numCache>
                <c:formatCode>0%</c:formatCode>
                <c:ptCount val="11"/>
                <c:pt idx="0">
                  <c:v>0</c:v>
                </c:pt>
                <c:pt idx="1">
                  <c:v>0</c:v>
                </c:pt>
                <c:pt idx="2">
                  <c:v>0</c:v>
                </c:pt>
                <c:pt idx="3">
                  <c:v>0.35714285714285715</c:v>
                </c:pt>
                <c:pt idx="4">
                  <c:v>0.5</c:v>
                </c:pt>
                <c:pt idx="5">
                  <c:v>0.8</c:v>
                </c:pt>
                <c:pt idx="6">
                  <c:v>0.8</c:v>
                </c:pt>
                <c:pt idx="7">
                  <c:v>0.80952380952380953</c:v>
                </c:pt>
                <c:pt idx="8">
                  <c:v>0.875</c:v>
                </c:pt>
                <c:pt idx="9">
                  <c:v>0.92307692307692313</c:v>
                </c:pt>
                <c:pt idx="10">
                  <c:v>1</c:v>
                </c:pt>
              </c:numCache>
            </c:numRef>
          </c:val>
          <c:extLst>
            <c:ext xmlns:c16="http://schemas.microsoft.com/office/drawing/2014/chart" uri="{C3380CC4-5D6E-409C-BE32-E72D297353CC}">
              <c16:uniqueId val="{00000000-035E-4D2E-AD5C-485A1DC660D5}"/>
            </c:ext>
          </c:extLst>
        </c:ser>
        <c:dLbls>
          <c:dLblPos val="ctr"/>
          <c:showLegendKey val="0"/>
          <c:showVal val="1"/>
          <c:showCatName val="0"/>
          <c:showSerName val="0"/>
          <c:showPercent val="0"/>
          <c:showBubbleSize val="0"/>
        </c:dLbls>
        <c:gapWidth val="150"/>
        <c:overlap val="100"/>
        <c:axId val="1012017312"/>
        <c:axId val="1347889664"/>
      </c:barChart>
      <c:catAx>
        <c:axId val="1012017312"/>
        <c:scaling>
          <c:orientation val="minMax"/>
        </c:scaling>
        <c:delete val="0"/>
        <c:axPos val="l"/>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347889664"/>
        <c:crosses val="autoZero"/>
        <c:auto val="1"/>
        <c:lblAlgn val="ctr"/>
        <c:lblOffset val="100"/>
        <c:noMultiLvlLbl val="0"/>
      </c:catAx>
      <c:valAx>
        <c:axId val="1347889664"/>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1201731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baseline="0">
                <a:solidFill>
                  <a:schemeClr val="tx1">
                    <a:lumMod val="65000"/>
                    <a:lumOff val="35000"/>
                  </a:schemeClr>
                </a:solidFill>
                <a:latin typeface="+mn-lt"/>
                <a:ea typeface="+mn-ea"/>
                <a:cs typeface="+mn-cs"/>
              </a:defRPr>
            </a:pPr>
            <a:r>
              <a:rPr lang="en-US"/>
              <a:t>Doctor Non-Compliance Root Causes</a:t>
            </a:r>
          </a:p>
        </c:rich>
      </c:tx>
      <c:overlay val="0"/>
      <c:spPr>
        <a:noFill/>
        <a:ln>
          <a:noFill/>
        </a:ln>
        <a:effectLst/>
      </c:spPr>
      <c:txPr>
        <a:bodyPr rot="0" spcFirstLastPara="1" vertOverflow="ellipsis" vert="horz" wrap="square" anchor="ctr" anchorCtr="1"/>
        <a:lstStyle/>
        <a:p>
          <a:pPr>
            <a:defRPr sz="2128" b="1" i="0" u="none" strike="noStrike" kern="120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stacked"/>
        <c:varyColors val="0"/>
        <c:ser>
          <c:idx val="0"/>
          <c:order val="0"/>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Sheet2!$C$13:$C$17</c:f>
              <c:strCache>
                <c:ptCount val="5"/>
                <c:pt idx="0">
                  <c:v>Missing Procedure Notes</c:v>
                </c:pt>
                <c:pt idx="1">
                  <c:v>Missing Safety Checklist</c:v>
                </c:pt>
                <c:pt idx="2">
                  <c:v>Missing Doctor's Sign</c:v>
                </c:pt>
                <c:pt idx="3">
                  <c:v>Missing Date</c:v>
                </c:pt>
                <c:pt idx="4">
                  <c:v>Missing Time</c:v>
                </c:pt>
              </c:strCache>
            </c:strRef>
          </c:cat>
          <c:val>
            <c:numRef>
              <c:f>Sheet2!$D$13:$D$17</c:f>
              <c:numCache>
                <c:formatCode>0%</c:formatCode>
                <c:ptCount val="5"/>
                <c:pt idx="0">
                  <c:v>0.06</c:v>
                </c:pt>
                <c:pt idx="1">
                  <c:v>0.06</c:v>
                </c:pt>
                <c:pt idx="2">
                  <c:v>0.28999999999999998</c:v>
                </c:pt>
                <c:pt idx="3">
                  <c:v>0.36</c:v>
                </c:pt>
                <c:pt idx="4">
                  <c:v>0.4</c:v>
                </c:pt>
              </c:numCache>
            </c:numRef>
          </c:val>
          <c:extLst>
            <c:ext xmlns:c16="http://schemas.microsoft.com/office/drawing/2014/chart" uri="{C3380CC4-5D6E-409C-BE32-E72D297353CC}">
              <c16:uniqueId val="{00000000-5EF5-433E-B2B6-049D0C900216}"/>
            </c:ext>
          </c:extLst>
        </c:ser>
        <c:dLbls>
          <c:dLblPos val="ctr"/>
          <c:showLegendKey val="0"/>
          <c:showVal val="1"/>
          <c:showCatName val="0"/>
          <c:showSerName val="0"/>
          <c:showPercent val="0"/>
          <c:showBubbleSize val="0"/>
        </c:dLbls>
        <c:gapWidth val="150"/>
        <c:overlap val="100"/>
        <c:axId val="1346024256"/>
        <c:axId val="1388003984"/>
      </c:barChart>
      <c:catAx>
        <c:axId val="1346024256"/>
        <c:scaling>
          <c:orientation val="minMax"/>
        </c:scaling>
        <c:delete val="0"/>
        <c:axPos val="l"/>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388003984"/>
        <c:crosses val="autoZero"/>
        <c:auto val="1"/>
        <c:lblAlgn val="ctr"/>
        <c:lblOffset val="100"/>
        <c:noMultiLvlLbl val="0"/>
      </c:catAx>
      <c:valAx>
        <c:axId val="1388003984"/>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34602425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baseline="0">
                <a:solidFill>
                  <a:schemeClr val="tx1">
                    <a:lumMod val="65000"/>
                    <a:lumOff val="35000"/>
                  </a:schemeClr>
                </a:solidFill>
                <a:latin typeface="+mn-lt"/>
                <a:ea typeface="+mn-ea"/>
                <a:cs typeface="+mn-cs"/>
              </a:defRPr>
            </a:pPr>
            <a:r>
              <a:rPr lang="en-US"/>
              <a:t>Department-wise Doctor Compliance Rate</a:t>
            </a:r>
          </a:p>
        </c:rich>
      </c:tx>
      <c:overlay val="0"/>
      <c:spPr>
        <a:noFill/>
        <a:ln>
          <a:noFill/>
        </a:ln>
        <a:effectLst/>
      </c:spPr>
      <c:txPr>
        <a:bodyPr rot="0" spcFirstLastPara="1" vertOverflow="ellipsis" vert="horz" wrap="square" anchor="ctr" anchorCtr="1"/>
        <a:lstStyle/>
        <a:p>
          <a:pPr>
            <a:defRPr sz="2128" b="1" i="0" u="none" strike="noStrike" kern="120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stacked"/>
        <c:varyColors val="0"/>
        <c:ser>
          <c:idx val="0"/>
          <c:order val="0"/>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Sheet2!$C$73:$C$77</c:f>
              <c:strCache>
                <c:ptCount val="5"/>
                <c:pt idx="0">
                  <c:v>NEURO</c:v>
                </c:pt>
                <c:pt idx="1">
                  <c:v>GI SURGERY</c:v>
                </c:pt>
                <c:pt idx="2">
                  <c:v>GASTRO</c:v>
                </c:pt>
                <c:pt idx="3">
                  <c:v>RESPIRATORY</c:v>
                </c:pt>
                <c:pt idx="4">
                  <c:v>GENERAL</c:v>
                </c:pt>
              </c:strCache>
            </c:strRef>
          </c:cat>
          <c:val>
            <c:numRef>
              <c:f>Sheet2!$D$73:$D$77</c:f>
              <c:numCache>
                <c:formatCode>0%</c:formatCode>
                <c:ptCount val="5"/>
                <c:pt idx="0">
                  <c:v>0.875</c:v>
                </c:pt>
                <c:pt idx="1">
                  <c:v>0.83333333333333337</c:v>
                </c:pt>
                <c:pt idx="2">
                  <c:v>0.70967741935483875</c:v>
                </c:pt>
                <c:pt idx="3">
                  <c:v>0.53846153846153844</c:v>
                </c:pt>
                <c:pt idx="4">
                  <c:v>9.5238095238095233E-2</c:v>
                </c:pt>
              </c:numCache>
            </c:numRef>
          </c:val>
          <c:extLst>
            <c:ext xmlns:c16="http://schemas.microsoft.com/office/drawing/2014/chart" uri="{C3380CC4-5D6E-409C-BE32-E72D297353CC}">
              <c16:uniqueId val="{00000000-2C7E-4772-9FD7-D29DBF06DE0D}"/>
            </c:ext>
          </c:extLst>
        </c:ser>
        <c:dLbls>
          <c:dLblPos val="ctr"/>
          <c:showLegendKey val="0"/>
          <c:showVal val="1"/>
          <c:showCatName val="0"/>
          <c:showSerName val="0"/>
          <c:showPercent val="0"/>
          <c:showBubbleSize val="0"/>
        </c:dLbls>
        <c:gapWidth val="150"/>
        <c:overlap val="100"/>
        <c:axId val="1446737216"/>
        <c:axId val="1439996064"/>
      </c:barChart>
      <c:catAx>
        <c:axId val="1446737216"/>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439996064"/>
        <c:crosses val="autoZero"/>
        <c:auto val="1"/>
        <c:lblAlgn val="ctr"/>
        <c:lblOffset val="100"/>
        <c:noMultiLvlLbl val="0"/>
      </c:catAx>
      <c:valAx>
        <c:axId val="1439996064"/>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44673721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baseline="0">
                <a:solidFill>
                  <a:schemeClr val="tx1">
                    <a:lumMod val="65000"/>
                    <a:lumOff val="35000"/>
                  </a:schemeClr>
                </a:solidFill>
                <a:latin typeface="+mn-lt"/>
                <a:ea typeface="+mn-ea"/>
                <a:cs typeface="+mn-cs"/>
              </a:defRPr>
            </a:pPr>
            <a:r>
              <a:rPr lang="en-US" dirty="0"/>
              <a:t>Procedure-wise Doctor Compliance Rate</a:t>
            </a:r>
          </a:p>
        </c:rich>
      </c:tx>
      <c:overlay val="0"/>
      <c:spPr>
        <a:noFill/>
        <a:ln>
          <a:noFill/>
        </a:ln>
        <a:effectLst/>
      </c:spPr>
      <c:txPr>
        <a:bodyPr rot="0" spcFirstLastPara="1" vertOverflow="ellipsis" vert="horz" wrap="square" anchor="ctr" anchorCtr="1"/>
        <a:lstStyle/>
        <a:p>
          <a:pPr>
            <a:defRPr sz="2128" b="1" i="0" u="none" strike="noStrike" kern="120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stacked"/>
        <c:varyColors val="0"/>
        <c:ser>
          <c:idx val="0"/>
          <c:order val="0"/>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Sheet2!$C$57:$C$67</c:f>
              <c:strCache>
                <c:ptCount val="11"/>
                <c:pt idx="0">
                  <c:v>ARTERIAL LINE</c:v>
                </c:pt>
                <c:pt idx="1">
                  <c:v>BIOPSY</c:v>
                </c:pt>
                <c:pt idx="2">
                  <c:v>CVP LINE</c:v>
                </c:pt>
                <c:pt idx="3">
                  <c:v>MIDLINE</c:v>
                </c:pt>
                <c:pt idx="4">
                  <c:v>INTUBATION</c:v>
                </c:pt>
                <c:pt idx="5">
                  <c:v>BRONCHOSCOPY</c:v>
                </c:pt>
                <c:pt idx="6">
                  <c:v>COLONOSCOPY</c:v>
                </c:pt>
                <c:pt idx="7">
                  <c:v>SIGMOIDOSCOPY</c:v>
                </c:pt>
                <c:pt idx="8">
                  <c:v>ENDOSCOPY</c:v>
                </c:pt>
                <c:pt idx="9">
                  <c:v>PIGTAIL INSERTION</c:v>
                </c:pt>
                <c:pt idx="10">
                  <c:v>LUMBAR PUNCTURE</c:v>
                </c:pt>
              </c:strCache>
            </c:strRef>
          </c:cat>
          <c:val>
            <c:numRef>
              <c:f>Sheet2!$D$57:$D$67</c:f>
              <c:numCache>
                <c:formatCode>0%</c:formatCode>
                <c:ptCount val="11"/>
                <c:pt idx="0">
                  <c:v>0</c:v>
                </c:pt>
                <c:pt idx="1">
                  <c:v>0</c:v>
                </c:pt>
                <c:pt idx="2">
                  <c:v>0</c:v>
                </c:pt>
                <c:pt idx="3">
                  <c:v>0</c:v>
                </c:pt>
                <c:pt idx="4">
                  <c:v>0.5</c:v>
                </c:pt>
                <c:pt idx="5">
                  <c:v>0.53846153846153844</c:v>
                </c:pt>
                <c:pt idx="6">
                  <c:v>0.6</c:v>
                </c:pt>
                <c:pt idx="7">
                  <c:v>0.6</c:v>
                </c:pt>
                <c:pt idx="8">
                  <c:v>0.76190476190476186</c:v>
                </c:pt>
                <c:pt idx="9">
                  <c:v>0.83333333333333337</c:v>
                </c:pt>
                <c:pt idx="10">
                  <c:v>0.875</c:v>
                </c:pt>
              </c:numCache>
            </c:numRef>
          </c:val>
          <c:extLst>
            <c:ext xmlns:c16="http://schemas.microsoft.com/office/drawing/2014/chart" uri="{C3380CC4-5D6E-409C-BE32-E72D297353CC}">
              <c16:uniqueId val="{00000000-9E66-46DB-9234-4AA599F5D14F}"/>
            </c:ext>
          </c:extLst>
        </c:ser>
        <c:dLbls>
          <c:dLblPos val="ctr"/>
          <c:showLegendKey val="0"/>
          <c:showVal val="1"/>
          <c:showCatName val="0"/>
          <c:showSerName val="0"/>
          <c:showPercent val="0"/>
          <c:showBubbleSize val="0"/>
        </c:dLbls>
        <c:gapWidth val="150"/>
        <c:overlap val="100"/>
        <c:axId val="1388498640"/>
        <c:axId val="1387975664"/>
      </c:barChart>
      <c:catAx>
        <c:axId val="1388498640"/>
        <c:scaling>
          <c:orientation val="minMax"/>
        </c:scaling>
        <c:delete val="0"/>
        <c:axPos val="l"/>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387975664"/>
        <c:crosses val="autoZero"/>
        <c:auto val="1"/>
        <c:lblAlgn val="ctr"/>
        <c:lblOffset val="100"/>
        <c:noMultiLvlLbl val="0"/>
      </c:catAx>
      <c:valAx>
        <c:axId val="1387975664"/>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38849864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48">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3.xml><?xml version="1.0" encoding="utf-8"?>
<cs:chartStyle xmlns:cs="http://schemas.microsoft.com/office/drawing/2012/chartStyle" xmlns:a="http://schemas.openxmlformats.org/drawingml/2006/main" id="348">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4.xml><?xml version="1.0" encoding="utf-8"?>
<cs:chartStyle xmlns:cs="http://schemas.microsoft.com/office/drawing/2012/chartStyle" xmlns:a="http://schemas.openxmlformats.org/drawingml/2006/main" id="348">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5.xml><?xml version="1.0" encoding="utf-8"?>
<cs:chartStyle xmlns:cs="http://schemas.microsoft.com/office/drawing/2012/chartStyle" xmlns:a="http://schemas.openxmlformats.org/drawingml/2006/main" id="348">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6.xml><?xml version="1.0" encoding="utf-8"?>
<cs:chartStyle xmlns:cs="http://schemas.microsoft.com/office/drawing/2012/chartStyle" xmlns:a="http://schemas.openxmlformats.org/drawingml/2006/main" id="348">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7.xml><?xml version="1.0" encoding="utf-8"?>
<cs:chartStyle xmlns:cs="http://schemas.microsoft.com/office/drawing/2012/chartStyle" xmlns:a="http://schemas.openxmlformats.org/drawingml/2006/main" id="348">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FA68167-5187-4512-A47B-A652C67F17AF}" type="datetimeFigureOut">
              <a:rPr lang="en-US" smtClean="0"/>
              <a:t>6/16/2024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D869026-BDD9-4ACE-9D3F-29B3226C38B7}" type="slidenum">
              <a:rPr lang="en-US" smtClean="0"/>
              <a:t>‹#›</a:t>
            </a:fld>
            <a:endParaRPr lang="en-US"/>
          </a:p>
        </p:txBody>
      </p:sp>
    </p:spTree>
    <p:extLst>
      <p:ext uri="{BB962C8B-B14F-4D97-AF65-F5344CB8AC3E}">
        <p14:creationId xmlns:p14="http://schemas.microsoft.com/office/powerpoint/2010/main" val="36310666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B1BF9E1C-3855-449D-AB76-88EDF45F98D8}" type="slidenum">
              <a:rPr lang="en-AU" smtClean="0"/>
              <a:t>3</a:t>
            </a:fld>
            <a:endParaRPr lang="en-AU" dirty="0"/>
          </a:p>
        </p:txBody>
      </p:sp>
    </p:spTree>
    <p:extLst>
      <p:ext uri="{BB962C8B-B14F-4D97-AF65-F5344CB8AC3E}">
        <p14:creationId xmlns:p14="http://schemas.microsoft.com/office/powerpoint/2010/main" val="95962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Sophia 35</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F4A2C8-6C88-4E71-83EE-698B9D4FE22F}"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9751394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0F4A2C8-6C88-4E71-83EE-698B9D4FE22F}" type="slidenum">
              <a:rPr lang="en-US" smtClean="0"/>
              <a:pPr/>
              <a:t>7</a:t>
            </a:fld>
            <a:endParaRPr lang="en-US" dirty="0"/>
          </a:p>
        </p:txBody>
      </p:sp>
    </p:spTree>
    <p:extLst>
      <p:ext uri="{BB962C8B-B14F-4D97-AF65-F5344CB8AC3E}">
        <p14:creationId xmlns:p14="http://schemas.microsoft.com/office/powerpoint/2010/main" val="15472331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 Black">
    <p:bg bwMode="gray">
      <p:bgPr>
        <a:solidFill>
          <a:schemeClr val="tx1"/>
        </a:solidFill>
        <a:effectLst/>
      </p:bgPr>
    </p:bg>
    <p:spTree>
      <p:nvGrpSpPr>
        <p:cNvPr id="1" name=""/>
        <p:cNvGrpSpPr/>
        <p:nvPr/>
      </p:nvGrpSpPr>
      <p:grpSpPr>
        <a:xfrm>
          <a:off x="0" y="0"/>
          <a:ext cx="0" cy="0"/>
          <a:chOff x="0" y="0"/>
          <a:chExt cx="0" cy="0"/>
        </a:xfrm>
      </p:grpSpPr>
      <p:sp>
        <p:nvSpPr>
          <p:cNvPr id="43" name="Text Placeholder 4">
            <a:extLst>
              <a:ext uri="{FF2B5EF4-FFF2-40B4-BE49-F238E27FC236}">
                <a16:creationId xmlns:a16="http://schemas.microsoft.com/office/drawing/2014/main" id="{470C5F18-5824-4737-AA04-AA61C1FBBF1A}"/>
              </a:ext>
            </a:extLst>
          </p:cNvPr>
          <p:cNvSpPr>
            <a:spLocks noGrp="1"/>
          </p:cNvSpPr>
          <p:nvPr>
            <p:ph type="body" sz="quarter" idx="10"/>
          </p:nvPr>
        </p:nvSpPr>
        <p:spPr>
          <a:xfrm>
            <a:off x="463296" y="6365848"/>
            <a:ext cx="4446269" cy="273050"/>
          </a:xfrm>
          <a:prstGeom prst="rect">
            <a:avLst/>
          </a:prstGeom>
        </p:spPr>
        <p:txBody>
          <a:bodyPr anchor="t">
            <a:noAutofit/>
          </a:bodyPr>
          <a:lstStyle>
            <a:lvl1pPr>
              <a:spcAft>
                <a:spcPts val="0"/>
              </a:spcAft>
              <a:defRPr sz="1400" b="1">
                <a:solidFill>
                  <a:schemeClr val="bg1"/>
                </a:solidFill>
                <a:latin typeface="Calibri" panose="020F0502020204030204" pitchFamily="34" charset="0"/>
                <a:cs typeface="Calibri" panose="020F050202020403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dirty="0"/>
              <a:t>Click to edit Master text styles</a:t>
            </a:r>
          </a:p>
        </p:txBody>
      </p:sp>
      <p:grpSp>
        <p:nvGrpSpPr>
          <p:cNvPr id="27" name="Group 26">
            <a:extLst>
              <a:ext uri="{FF2B5EF4-FFF2-40B4-BE49-F238E27FC236}">
                <a16:creationId xmlns:a16="http://schemas.microsoft.com/office/drawing/2014/main" id="{B6F50CF5-77BF-459B-9A79-3C4CC22A0F3A}"/>
              </a:ext>
            </a:extLst>
          </p:cNvPr>
          <p:cNvGrpSpPr/>
          <p:nvPr userDrawn="1"/>
        </p:nvGrpSpPr>
        <p:grpSpPr>
          <a:xfrm>
            <a:off x="463296" y="351251"/>
            <a:ext cx="1819656" cy="347472"/>
            <a:chOff x="398463" y="404813"/>
            <a:chExt cx="1627187" cy="307976"/>
          </a:xfrm>
          <a:solidFill>
            <a:schemeClr val="bg1"/>
          </a:solidFill>
        </p:grpSpPr>
        <p:sp>
          <p:nvSpPr>
            <p:cNvPr id="28" name="Oval 5">
              <a:extLst>
                <a:ext uri="{FF2B5EF4-FFF2-40B4-BE49-F238E27FC236}">
                  <a16:creationId xmlns:a16="http://schemas.microsoft.com/office/drawing/2014/main" id="{E9128BED-07B9-451E-B858-7CC1141471B6}"/>
                </a:ext>
              </a:extLst>
            </p:cNvPr>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noProof="0" dirty="0">
                <a:solidFill>
                  <a:schemeClr val="bg1"/>
                </a:solidFill>
              </a:endParaRPr>
            </a:p>
          </p:txBody>
        </p:sp>
        <p:sp>
          <p:nvSpPr>
            <p:cNvPr id="29" name="Freeform 6">
              <a:extLst>
                <a:ext uri="{FF2B5EF4-FFF2-40B4-BE49-F238E27FC236}">
                  <a16:creationId xmlns:a16="http://schemas.microsoft.com/office/drawing/2014/main" id="{C68196BA-7D11-4539-BDF9-983E22D34232}"/>
                </a:ext>
              </a:extLst>
            </p:cNvPr>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noProof="0" dirty="0">
                <a:solidFill>
                  <a:schemeClr val="bg1"/>
                </a:solidFill>
              </a:endParaRPr>
            </a:p>
          </p:txBody>
        </p:sp>
        <p:sp>
          <p:nvSpPr>
            <p:cNvPr id="44" name="Rectangle 7">
              <a:extLst>
                <a:ext uri="{FF2B5EF4-FFF2-40B4-BE49-F238E27FC236}">
                  <a16:creationId xmlns:a16="http://schemas.microsoft.com/office/drawing/2014/main" id="{42AF1C77-6287-4499-B04A-87B27165DE90}"/>
                </a:ext>
              </a:extLst>
            </p:cNvPr>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noProof="0" dirty="0">
                <a:solidFill>
                  <a:schemeClr val="bg1"/>
                </a:solidFill>
              </a:endParaRPr>
            </a:p>
          </p:txBody>
        </p:sp>
        <p:sp>
          <p:nvSpPr>
            <p:cNvPr id="45" name="Freeform 8">
              <a:extLst>
                <a:ext uri="{FF2B5EF4-FFF2-40B4-BE49-F238E27FC236}">
                  <a16:creationId xmlns:a16="http://schemas.microsoft.com/office/drawing/2014/main" id="{25579AED-BEB3-43B3-8ED1-4F00DD4BD00F}"/>
                </a:ext>
              </a:extLst>
            </p:cNvPr>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noProof="0" dirty="0">
                <a:solidFill>
                  <a:schemeClr val="bg1"/>
                </a:solidFill>
              </a:endParaRPr>
            </a:p>
          </p:txBody>
        </p:sp>
        <p:sp>
          <p:nvSpPr>
            <p:cNvPr id="46" name="Rectangle 9">
              <a:extLst>
                <a:ext uri="{FF2B5EF4-FFF2-40B4-BE49-F238E27FC236}">
                  <a16:creationId xmlns:a16="http://schemas.microsoft.com/office/drawing/2014/main" id="{E45E9D0B-F5C0-4893-92F0-D69A666C1B0B}"/>
                </a:ext>
              </a:extLst>
            </p:cNvPr>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noProof="0" dirty="0">
                <a:solidFill>
                  <a:schemeClr val="bg1"/>
                </a:solidFill>
              </a:endParaRPr>
            </a:p>
          </p:txBody>
        </p:sp>
        <p:sp>
          <p:nvSpPr>
            <p:cNvPr id="47" name="Rectangle 10">
              <a:extLst>
                <a:ext uri="{FF2B5EF4-FFF2-40B4-BE49-F238E27FC236}">
                  <a16:creationId xmlns:a16="http://schemas.microsoft.com/office/drawing/2014/main" id="{DE5C210F-0B06-4949-8E4D-64301D93E9D9}"/>
                </a:ext>
              </a:extLst>
            </p:cNvPr>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noProof="0" dirty="0">
                <a:solidFill>
                  <a:schemeClr val="bg1"/>
                </a:solidFill>
              </a:endParaRPr>
            </a:p>
          </p:txBody>
        </p:sp>
        <p:sp>
          <p:nvSpPr>
            <p:cNvPr id="48" name="Freeform 11">
              <a:extLst>
                <a:ext uri="{FF2B5EF4-FFF2-40B4-BE49-F238E27FC236}">
                  <a16:creationId xmlns:a16="http://schemas.microsoft.com/office/drawing/2014/main" id="{F24B8B3C-D0AE-4485-8A30-2C7813EFDEE1}"/>
                </a:ext>
              </a:extLst>
            </p:cNvPr>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noProof="0" dirty="0">
                <a:solidFill>
                  <a:schemeClr val="bg1"/>
                </a:solidFill>
              </a:endParaRPr>
            </a:p>
          </p:txBody>
        </p:sp>
        <p:sp>
          <p:nvSpPr>
            <p:cNvPr id="49" name="Freeform 12">
              <a:extLst>
                <a:ext uri="{FF2B5EF4-FFF2-40B4-BE49-F238E27FC236}">
                  <a16:creationId xmlns:a16="http://schemas.microsoft.com/office/drawing/2014/main" id="{0DD172EE-B893-46D5-9A64-6715E431296D}"/>
                </a:ext>
              </a:extLst>
            </p:cNvPr>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noProof="0" dirty="0">
                <a:solidFill>
                  <a:schemeClr val="bg1"/>
                </a:solidFill>
              </a:endParaRPr>
            </a:p>
          </p:txBody>
        </p:sp>
        <p:sp>
          <p:nvSpPr>
            <p:cNvPr id="50" name="Freeform 13">
              <a:extLst>
                <a:ext uri="{FF2B5EF4-FFF2-40B4-BE49-F238E27FC236}">
                  <a16:creationId xmlns:a16="http://schemas.microsoft.com/office/drawing/2014/main" id="{41641FDD-35E1-4F42-B99C-FFA6812569B0}"/>
                </a:ext>
              </a:extLst>
            </p:cNvPr>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noProof="0" dirty="0">
                <a:solidFill>
                  <a:schemeClr val="bg1"/>
                </a:solidFill>
              </a:endParaRPr>
            </a:p>
          </p:txBody>
        </p:sp>
        <p:sp>
          <p:nvSpPr>
            <p:cNvPr id="51" name="Freeform 14">
              <a:extLst>
                <a:ext uri="{FF2B5EF4-FFF2-40B4-BE49-F238E27FC236}">
                  <a16:creationId xmlns:a16="http://schemas.microsoft.com/office/drawing/2014/main" id="{DFE30DEA-FA20-4812-875C-D70A3CA3F5F2}"/>
                </a:ext>
              </a:extLst>
            </p:cNvPr>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noProof="0" dirty="0">
                <a:solidFill>
                  <a:schemeClr val="bg1"/>
                </a:solidFill>
              </a:endParaRPr>
            </a:p>
          </p:txBody>
        </p:sp>
      </p:grpSp>
      <p:sp>
        <p:nvSpPr>
          <p:cNvPr id="53" name="Title 1">
            <a:extLst>
              <a:ext uri="{FF2B5EF4-FFF2-40B4-BE49-F238E27FC236}">
                <a16:creationId xmlns:a16="http://schemas.microsoft.com/office/drawing/2014/main" id="{647FBB06-57A1-478F-8BCE-57D05265516A}"/>
              </a:ext>
            </a:extLst>
          </p:cNvPr>
          <p:cNvSpPr>
            <a:spLocks noGrp="1"/>
          </p:cNvSpPr>
          <p:nvPr>
            <p:ph type="ctrTitle"/>
          </p:nvPr>
        </p:nvSpPr>
        <p:spPr bwMode="gray">
          <a:xfrm>
            <a:off x="463296" y="5186209"/>
            <a:ext cx="4446269" cy="895983"/>
          </a:xfrm>
          <a:prstGeom prst="rect">
            <a:avLst/>
          </a:prstGeom>
        </p:spPr>
        <p:txBody>
          <a:bodyPr anchor="b" anchorCtr="0">
            <a:noAutofit/>
          </a:bodyPr>
          <a:lstStyle>
            <a:lvl1pPr algn="l">
              <a:lnSpc>
                <a:spcPts val="3200"/>
              </a:lnSpc>
              <a:defRPr sz="3200" b="0">
                <a:solidFill>
                  <a:schemeClr val="accent1"/>
                </a:solidFill>
                <a:latin typeface="Calibri Light" panose="020F0302020204030204" pitchFamily="34" charset="0"/>
                <a:ea typeface="Open Sans" panose="020B0606030504020204" pitchFamily="34" charset="0"/>
                <a:cs typeface="Calibri Light" panose="020F0302020204030204" pitchFamily="34" charset="0"/>
              </a:defRPr>
            </a:lvl1pPr>
          </a:lstStyle>
          <a:p>
            <a:r>
              <a:rPr lang="en-US" noProof="0" dirty="0"/>
              <a:t>Click to edit Master title style</a:t>
            </a:r>
          </a:p>
        </p:txBody>
      </p:sp>
      <p:sp>
        <p:nvSpPr>
          <p:cNvPr id="17" name="Picture Placeholder 8">
            <a:extLst>
              <a:ext uri="{FF2B5EF4-FFF2-40B4-BE49-F238E27FC236}">
                <a16:creationId xmlns:a16="http://schemas.microsoft.com/office/drawing/2014/main" id="{AA5D9D6B-8AE5-40BD-B06B-DB5F7F3841FC}"/>
              </a:ext>
            </a:extLst>
          </p:cNvPr>
          <p:cNvSpPr>
            <a:spLocks noGrp="1"/>
          </p:cNvSpPr>
          <p:nvPr>
            <p:ph type="pic" sz="quarter" idx="11"/>
          </p:nvPr>
        </p:nvSpPr>
        <p:spPr>
          <a:xfrm>
            <a:off x="3316942" y="688848"/>
            <a:ext cx="5562600" cy="5556504"/>
          </a:xfrm>
          <a:prstGeom prst="rect">
            <a:avLst/>
          </a:prstGeom>
        </p:spPr>
        <p:txBody>
          <a:bodyPr/>
          <a:lstStyle/>
          <a:p>
            <a:r>
              <a:rPr lang="en-US" noProof="0" dirty="0"/>
              <a:t>Click icon to add picture</a:t>
            </a:r>
          </a:p>
        </p:txBody>
      </p:sp>
    </p:spTree>
    <p:extLst>
      <p:ext uri="{BB962C8B-B14F-4D97-AF65-F5344CB8AC3E}">
        <p14:creationId xmlns:p14="http://schemas.microsoft.com/office/powerpoint/2010/main" val="472761013"/>
      </p:ext>
    </p:extLst>
  </p:cSld>
  <p:clrMapOvr>
    <a:masterClrMapping/>
  </p:clrMapOvr>
  <p:transition>
    <p:fade/>
  </p:transition>
  <p:hf hdr="0" dt="0"/>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ubtitle &amp; 1 column text">
    <p:spTree>
      <p:nvGrpSpPr>
        <p:cNvPr id="1" name=""/>
        <p:cNvGrpSpPr/>
        <p:nvPr/>
      </p:nvGrpSpPr>
      <p:grpSpPr>
        <a:xfrm>
          <a:off x="0" y="0"/>
          <a:ext cx="0" cy="0"/>
          <a:chOff x="0" y="0"/>
          <a:chExt cx="0" cy="0"/>
        </a:xfrm>
      </p:grpSpPr>
      <p:sp>
        <p:nvSpPr>
          <p:cNvPr id="14" name="Text Placeholder 18"/>
          <p:cNvSpPr>
            <a:spLocks noGrp="1"/>
          </p:cNvSpPr>
          <p:nvPr>
            <p:ph idx="1"/>
          </p:nvPr>
        </p:nvSpPr>
        <p:spPr>
          <a:xfrm>
            <a:off x="461823" y="1714500"/>
            <a:ext cx="11277600" cy="4667250"/>
          </a:xfrm>
          <a:prstGeom prst="rect">
            <a:avLst/>
          </a:prstGeom>
        </p:spPr>
        <p:txBody>
          <a:bodyPr vert="horz" lIns="0" tIns="0" rIns="0" bIns="0" rtlCol="0">
            <a:noAutofit/>
          </a:bodyPr>
          <a:lstStyle>
            <a:lvl1pPr>
              <a:defRPr sz="1200"/>
            </a:lvl1pPr>
            <a:lvl2pPr>
              <a:defRPr sz="1200"/>
            </a:lvl2pPr>
            <a:lvl3pPr>
              <a:defRPr sz="1200"/>
            </a:lvl3pPr>
            <a:lvl4pPr>
              <a:defRPr sz="1200"/>
            </a:lvl4pPr>
            <a:lvl5pPr>
              <a:defRPr sz="1200"/>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5" name="Text Placeholder 8">
            <a:extLst>
              <a:ext uri="{FF2B5EF4-FFF2-40B4-BE49-F238E27FC236}">
                <a16:creationId xmlns:a16="http://schemas.microsoft.com/office/drawing/2014/main" id="{259C2253-8D87-4928-94C4-A4D186A7A8BD}"/>
              </a:ext>
            </a:extLst>
          </p:cNvPr>
          <p:cNvSpPr>
            <a:spLocks noGrp="1"/>
          </p:cNvSpPr>
          <p:nvPr>
            <p:ph type="body" sz="quarter" idx="22" hasCustomPrompt="1"/>
          </p:nvPr>
        </p:nvSpPr>
        <p:spPr>
          <a:xfrm>
            <a:off x="463295" y="682940"/>
            <a:ext cx="11277600" cy="757255"/>
          </a:xfrm>
          <a:prstGeom prst="rect">
            <a:avLst/>
          </a:prstGeom>
        </p:spPr>
        <p:txBody>
          <a:bodyPr lIns="0" tIns="0" rIns="0" bIns="0">
            <a:noAutofit/>
          </a:bodyPr>
          <a:lstStyle>
            <a:lvl1pPr marL="0" indent="0">
              <a:buNone/>
              <a:defRPr sz="1800" b="0">
                <a:solidFill>
                  <a:schemeClr val="tx2"/>
                </a:solidFill>
              </a:defRPr>
            </a:lvl1pPr>
          </a:lstStyle>
          <a:p>
            <a:pPr lvl="0"/>
            <a:r>
              <a:rPr lang="en-US" dirty="0"/>
              <a:t>Click to add subtitle</a:t>
            </a:r>
          </a:p>
        </p:txBody>
      </p:sp>
      <p:sp>
        <p:nvSpPr>
          <p:cNvPr id="6" name="Title Placeholder 1">
            <a:extLst>
              <a:ext uri="{FF2B5EF4-FFF2-40B4-BE49-F238E27FC236}">
                <a16:creationId xmlns:a16="http://schemas.microsoft.com/office/drawing/2014/main" id="{96593EEB-1CDC-4080-8C11-602DEAE1026D}"/>
              </a:ext>
            </a:extLst>
          </p:cNvPr>
          <p:cNvSpPr>
            <a:spLocks noGrp="1"/>
          </p:cNvSpPr>
          <p:nvPr>
            <p:ph type="title" hasCustomPrompt="1"/>
          </p:nvPr>
        </p:nvSpPr>
        <p:spPr>
          <a:xfrm>
            <a:off x="463295" y="345992"/>
            <a:ext cx="11277600" cy="334099"/>
          </a:xfrm>
          <a:prstGeom prst="rect">
            <a:avLst/>
          </a:prstGeom>
        </p:spPr>
        <p:txBody>
          <a:bodyPr vert="horz" lIns="0" tIns="0" rIns="0" bIns="0" rtlCol="0" anchor="t" anchorCtr="0">
            <a:noAutofit/>
          </a:bodyPr>
          <a:lstStyle>
            <a:lvl1pPr>
              <a:defRPr sz="2100">
                <a:latin typeface="+mj-lt"/>
              </a:defRPr>
            </a:lvl1pPr>
          </a:lstStyle>
          <a:p>
            <a:r>
              <a:rPr lang="en-US" dirty="0"/>
              <a:t>Click to add title</a:t>
            </a:r>
          </a:p>
        </p:txBody>
      </p:sp>
    </p:spTree>
    <p:extLst>
      <p:ext uri="{BB962C8B-B14F-4D97-AF65-F5344CB8AC3E}">
        <p14:creationId xmlns:p14="http://schemas.microsoft.com/office/powerpoint/2010/main" val="4110667874"/>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275355236"/>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4_空白">
    <p:bg>
      <p:bgPr>
        <a:solidFill>
          <a:schemeClr val="tx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8AC9E84-AA29-3D43-8913-C9E7FFAD9428}"/>
              </a:ext>
            </a:extLst>
          </p:cNvPr>
          <p:cNvSpPr txBox="1"/>
          <p:nvPr userDrawn="1"/>
        </p:nvSpPr>
        <p:spPr>
          <a:xfrm>
            <a:off x="501649" y="6477001"/>
            <a:ext cx="5355168" cy="138499"/>
          </a:xfrm>
          <a:prstGeom prst="rect">
            <a:avLst/>
          </a:prstGeom>
          <a:noFill/>
        </p:spPr>
        <p:txBody>
          <a:bodyPr wrap="square" lIns="0" tIns="0" rIns="0" bIns="0" rtlCol="0">
            <a:spAutoFit/>
          </a:bodyPr>
          <a:lstStyle/>
          <a:p>
            <a:pPr marL="0" indent="0">
              <a:spcBef>
                <a:spcPts val="600"/>
              </a:spcBef>
              <a:buSzPct val="100000"/>
              <a:buFont typeface="Arial"/>
              <a:buNone/>
            </a:pPr>
            <a:r>
              <a:rPr lang="en-US" sz="900" noProof="0" dirty="0">
                <a:solidFill>
                  <a:schemeClr val="bg1"/>
                </a:solidFill>
                <a:latin typeface="Calibri" panose="020F0502020204030204" pitchFamily="34" charset="0"/>
                <a:cs typeface="Calibri" panose="020F0502020204030204" pitchFamily="34" charset="0"/>
              </a:rPr>
              <a:t>© 2021. For information, contact Deloitte Global</a:t>
            </a:r>
          </a:p>
        </p:txBody>
      </p:sp>
      <p:sp>
        <p:nvSpPr>
          <p:cNvPr id="3" name="TextBox 2">
            <a:extLst>
              <a:ext uri="{FF2B5EF4-FFF2-40B4-BE49-F238E27FC236}">
                <a16:creationId xmlns:a16="http://schemas.microsoft.com/office/drawing/2014/main" id="{FD4A853B-3DF7-9E41-97FD-305CBF0C7280}"/>
              </a:ext>
            </a:extLst>
          </p:cNvPr>
          <p:cNvSpPr txBox="1"/>
          <p:nvPr userDrawn="1"/>
        </p:nvSpPr>
        <p:spPr>
          <a:xfrm>
            <a:off x="6335184" y="6477000"/>
            <a:ext cx="4896560" cy="138499"/>
          </a:xfrm>
          <a:prstGeom prst="rect">
            <a:avLst/>
          </a:prstGeom>
          <a:noFill/>
        </p:spPr>
        <p:txBody>
          <a:bodyPr wrap="square" lIns="0" tIns="0" rIns="0" bIns="0" rtlCol="0">
            <a:spAutoFit/>
          </a:bodyPr>
          <a:lstStyle/>
          <a:p>
            <a:pPr marL="0" indent="0" algn="r">
              <a:spcBef>
                <a:spcPts val="0"/>
              </a:spcBef>
              <a:buSzPct val="100000"/>
              <a:buFont typeface="Arial"/>
              <a:buNone/>
            </a:pPr>
            <a:r>
              <a:rPr lang="en-US" sz="900" noProof="0" dirty="0">
                <a:solidFill>
                  <a:schemeClr val="bg1"/>
                </a:solidFill>
                <a:latin typeface="Calibri" panose="020F0502020204030204" pitchFamily="34" charset="0"/>
                <a:cs typeface="Calibri" panose="020F0502020204030204" pitchFamily="34" charset="0"/>
              </a:rPr>
              <a:t>Advanced graphics timesaver</a:t>
            </a:r>
          </a:p>
        </p:txBody>
      </p:sp>
      <p:sp>
        <p:nvSpPr>
          <p:cNvPr id="4" name="TextBox 3">
            <a:extLst>
              <a:ext uri="{FF2B5EF4-FFF2-40B4-BE49-F238E27FC236}">
                <a16:creationId xmlns:a16="http://schemas.microsoft.com/office/drawing/2014/main" id="{4E669115-3258-2840-90D8-5DE7535D3574}"/>
              </a:ext>
            </a:extLst>
          </p:cNvPr>
          <p:cNvSpPr txBox="1"/>
          <p:nvPr userDrawn="1"/>
        </p:nvSpPr>
        <p:spPr>
          <a:xfrm>
            <a:off x="11382377" y="6477001"/>
            <a:ext cx="307975" cy="138499"/>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900" noProof="0" smtClean="0">
                <a:solidFill>
                  <a:schemeClr val="bg1"/>
                </a:solidFill>
                <a:latin typeface="Calibri" panose="020F0502020204030204" pitchFamily="34" charset="0"/>
                <a:cs typeface="Calibri" panose="020F0502020204030204" pitchFamily="34" charset="0"/>
              </a:rPr>
              <a:pPr marL="0" indent="0" algn="r">
                <a:spcBef>
                  <a:spcPts val="600"/>
                </a:spcBef>
                <a:buSzPct val="100000"/>
                <a:buFont typeface="Arial"/>
                <a:buNone/>
              </a:pPr>
              <a:t>‹#›</a:t>
            </a:fld>
            <a:endParaRPr lang="en-US" sz="900" noProof="0" dirty="0">
              <a:solidFill>
                <a:schemeClr val="bg1"/>
              </a:solidFill>
              <a:latin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C05A628D-2650-AD48-804E-8BA2A0597108}"/>
              </a:ext>
            </a:extLst>
          </p:cNvPr>
          <p:cNvSpPr txBox="1"/>
          <p:nvPr userDrawn="1"/>
        </p:nvSpPr>
        <p:spPr>
          <a:xfrm>
            <a:off x="654049" y="6629401"/>
            <a:ext cx="5355168" cy="138499"/>
          </a:xfrm>
          <a:prstGeom prst="rect">
            <a:avLst/>
          </a:prstGeom>
          <a:noFill/>
        </p:spPr>
        <p:txBody>
          <a:bodyPr wrap="square" lIns="0" tIns="0" rIns="0" bIns="0" rtlCol="0">
            <a:spAutoFit/>
          </a:bodyPr>
          <a:lstStyle/>
          <a:p>
            <a:pPr marL="0" indent="0">
              <a:spcBef>
                <a:spcPts val="600"/>
              </a:spcBef>
              <a:buSzPct val="100000"/>
              <a:buFont typeface="Arial"/>
              <a:buNone/>
            </a:pPr>
            <a:r>
              <a:rPr lang="en-US" sz="900" noProof="0" dirty="0">
                <a:solidFill>
                  <a:schemeClr val="tx1"/>
                </a:solidFill>
                <a:latin typeface="Calibri" panose="020F0502020204030204" pitchFamily="34" charset="0"/>
                <a:cs typeface="Calibri" panose="020F0502020204030204" pitchFamily="34" charset="0"/>
              </a:rPr>
              <a:t>© 2021. For information, contact Deloitte Global</a:t>
            </a:r>
          </a:p>
        </p:txBody>
      </p:sp>
    </p:spTree>
    <p:extLst>
      <p:ext uri="{BB962C8B-B14F-4D97-AF65-F5344CB8AC3E}">
        <p14:creationId xmlns:p14="http://schemas.microsoft.com/office/powerpoint/2010/main" val="1118740347"/>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5_空白">
    <p:bg>
      <p:bgPr>
        <a:solidFill>
          <a:schemeClr val="tx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8AC9E84-AA29-3D43-8913-C9E7FFAD9428}"/>
              </a:ext>
            </a:extLst>
          </p:cNvPr>
          <p:cNvSpPr txBox="1"/>
          <p:nvPr userDrawn="1"/>
        </p:nvSpPr>
        <p:spPr>
          <a:xfrm>
            <a:off x="501649" y="6477001"/>
            <a:ext cx="5355168" cy="138499"/>
          </a:xfrm>
          <a:prstGeom prst="rect">
            <a:avLst/>
          </a:prstGeom>
          <a:noFill/>
        </p:spPr>
        <p:txBody>
          <a:bodyPr wrap="square" lIns="0" tIns="0" rIns="0" bIns="0" rtlCol="0">
            <a:spAutoFit/>
          </a:bodyPr>
          <a:lstStyle/>
          <a:p>
            <a:pPr marL="0" indent="0">
              <a:spcBef>
                <a:spcPts val="600"/>
              </a:spcBef>
              <a:buSzPct val="100000"/>
              <a:buFont typeface="Arial"/>
              <a:buNone/>
            </a:pPr>
            <a:r>
              <a:rPr lang="en-US" sz="900" noProof="0" dirty="0">
                <a:solidFill>
                  <a:schemeClr val="bg1"/>
                </a:solidFill>
                <a:latin typeface="Calibri" panose="020F0502020204030204" pitchFamily="34" charset="0"/>
                <a:cs typeface="Calibri" panose="020F0502020204030204" pitchFamily="34" charset="0"/>
              </a:rPr>
              <a:t>© 2021. For information, contact Deloitte Global</a:t>
            </a:r>
          </a:p>
        </p:txBody>
      </p:sp>
      <p:sp>
        <p:nvSpPr>
          <p:cNvPr id="3" name="TextBox 2">
            <a:extLst>
              <a:ext uri="{FF2B5EF4-FFF2-40B4-BE49-F238E27FC236}">
                <a16:creationId xmlns:a16="http://schemas.microsoft.com/office/drawing/2014/main" id="{FD4A853B-3DF7-9E41-97FD-305CBF0C7280}"/>
              </a:ext>
            </a:extLst>
          </p:cNvPr>
          <p:cNvSpPr txBox="1"/>
          <p:nvPr userDrawn="1"/>
        </p:nvSpPr>
        <p:spPr>
          <a:xfrm>
            <a:off x="6335184" y="6477000"/>
            <a:ext cx="4896560" cy="138499"/>
          </a:xfrm>
          <a:prstGeom prst="rect">
            <a:avLst/>
          </a:prstGeom>
          <a:noFill/>
        </p:spPr>
        <p:txBody>
          <a:bodyPr wrap="square" lIns="0" tIns="0" rIns="0" bIns="0" rtlCol="0">
            <a:spAutoFit/>
          </a:bodyPr>
          <a:lstStyle/>
          <a:p>
            <a:pPr marL="0" indent="0" algn="r">
              <a:spcBef>
                <a:spcPts val="0"/>
              </a:spcBef>
              <a:buSzPct val="100000"/>
              <a:buFont typeface="Arial"/>
              <a:buNone/>
            </a:pPr>
            <a:r>
              <a:rPr lang="en-US" sz="900" noProof="0" dirty="0">
                <a:solidFill>
                  <a:schemeClr val="bg1"/>
                </a:solidFill>
                <a:latin typeface="Calibri" panose="020F0502020204030204" pitchFamily="34" charset="0"/>
                <a:cs typeface="Calibri" panose="020F0502020204030204" pitchFamily="34" charset="0"/>
              </a:rPr>
              <a:t>Advanced graphics timesaver</a:t>
            </a:r>
          </a:p>
        </p:txBody>
      </p:sp>
      <p:sp>
        <p:nvSpPr>
          <p:cNvPr id="4" name="TextBox 3">
            <a:extLst>
              <a:ext uri="{FF2B5EF4-FFF2-40B4-BE49-F238E27FC236}">
                <a16:creationId xmlns:a16="http://schemas.microsoft.com/office/drawing/2014/main" id="{4E669115-3258-2840-90D8-5DE7535D3574}"/>
              </a:ext>
            </a:extLst>
          </p:cNvPr>
          <p:cNvSpPr txBox="1"/>
          <p:nvPr userDrawn="1"/>
        </p:nvSpPr>
        <p:spPr>
          <a:xfrm>
            <a:off x="11382377" y="6477001"/>
            <a:ext cx="307975" cy="138499"/>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900" noProof="0" smtClean="0">
                <a:solidFill>
                  <a:schemeClr val="bg1"/>
                </a:solidFill>
                <a:latin typeface="Calibri" panose="020F0502020204030204" pitchFamily="34" charset="0"/>
                <a:cs typeface="Calibri" panose="020F0502020204030204" pitchFamily="34" charset="0"/>
              </a:rPr>
              <a:pPr marL="0" indent="0" algn="r">
                <a:spcBef>
                  <a:spcPts val="600"/>
                </a:spcBef>
                <a:buSzPct val="100000"/>
                <a:buFont typeface="Arial"/>
                <a:buNone/>
              </a:pPr>
              <a:t>‹#›</a:t>
            </a:fld>
            <a:endParaRPr lang="en-US" sz="900" noProof="0" dirty="0">
              <a:solidFill>
                <a:schemeClr val="bg1"/>
              </a:solidFill>
              <a:latin typeface="Calibri" panose="020F0502020204030204" pitchFamily="34" charset="0"/>
              <a:cs typeface="Calibri" panose="020F0502020204030204" pitchFamily="34" charset="0"/>
            </a:endParaRPr>
          </a:p>
        </p:txBody>
      </p:sp>
      <p:sp>
        <p:nvSpPr>
          <p:cNvPr id="5" name="Freeform 6"/>
          <p:cNvSpPr>
            <a:spLocks noEditPoints="1"/>
          </p:cNvSpPr>
          <p:nvPr userDrawn="1"/>
        </p:nvSpPr>
        <p:spPr bwMode="auto">
          <a:xfrm>
            <a:off x="1672440" y="696562"/>
            <a:ext cx="8893960" cy="3722142"/>
          </a:xfrm>
          <a:custGeom>
            <a:avLst/>
            <a:gdLst>
              <a:gd name="T0" fmla="*/ 9032 w 9534"/>
              <a:gd name="T1" fmla="*/ 2729 h 3990"/>
              <a:gd name="T2" fmla="*/ 8371 w 9534"/>
              <a:gd name="T3" fmla="*/ 2925 h 3990"/>
              <a:gd name="T4" fmla="*/ 7037 w 9534"/>
              <a:gd name="T5" fmla="*/ 1028 h 3990"/>
              <a:gd name="T6" fmla="*/ 6658 w 9534"/>
              <a:gd name="T7" fmla="*/ 1334 h 3990"/>
              <a:gd name="T8" fmla="*/ 5850 w 9534"/>
              <a:gd name="T9" fmla="*/ 2815 h 3990"/>
              <a:gd name="T10" fmla="*/ 5275 w 9534"/>
              <a:gd name="T11" fmla="*/ 2081 h 3990"/>
              <a:gd name="T12" fmla="*/ 4455 w 9534"/>
              <a:gd name="T13" fmla="*/ 2240 h 3990"/>
              <a:gd name="T14" fmla="*/ 4467 w 9534"/>
              <a:gd name="T15" fmla="*/ 3549 h 3990"/>
              <a:gd name="T16" fmla="*/ 4369 w 9534"/>
              <a:gd name="T17" fmla="*/ 1677 h 3990"/>
              <a:gd name="T18" fmla="*/ 3892 w 9534"/>
              <a:gd name="T19" fmla="*/ 1677 h 3990"/>
              <a:gd name="T20" fmla="*/ 3610 w 9534"/>
              <a:gd name="T21" fmla="*/ 2656 h 3990"/>
              <a:gd name="T22" fmla="*/ 2068 w 9534"/>
              <a:gd name="T23" fmla="*/ 3402 h 3990"/>
              <a:gd name="T24" fmla="*/ 1579 w 9534"/>
              <a:gd name="T25" fmla="*/ 2619 h 3990"/>
              <a:gd name="T26" fmla="*/ 1775 w 9534"/>
              <a:gd name="T27" fmla="*/ 844 h 3990"/>
              <a:gd name="T28" fmla="*/ 5813 w 9534"/>
              <a:gd name="T29" fmla="*/ 808 h 3990"/>
              <a:gd name="T30" fmla="*/ 6303 w 9534"/>
              <a:gd name="T31" fmla="*/ 857 h 3990"/>
              <a:gd name="T32" fmla="*/ 6695 w 9534"/>
              <a:gd name="T33" fmla="*/ 893 h 3990"/>
              <a:gd name="T34" fmla="*/ 6254 w 9534"/>
              <a:gd name="T35" fmla="*/ 759 h 3990"/>
              <a:gd name="T36" fmla="*/ 3390 w 9534"/>
              <a:gd name="T37" fmla="*/ 2509 h 3990"/>
              <a:gd name="T38" fmla="*/ 3329 w 9534"/>
              <a:gd name="T39" fmla="*/ 3280 h 3990"/>
              <a:gd name="T40" fmla="*/ 2717 w 9534"/>
              <a:gd name="T41" fmla="*/ 3158 h 3990"/>
              <a:gd name="T42" fmla="*/ 2264 w 9534"/>
              <a:gd name="T43" fmla="*/ 3402 h 3990"/>
              <a:gd name="T44" fmla="*/ 1628 w 9534"/>
              <a:gd name="T45" fmla="*/ 783 h 3990"/>
              <a:gd name="T46" fmla="*/ 2117 w 9534"/>
              <a:gd name="T47" fmla="*/ 808 h 3990"/>
              <a:gd name="T48" fmla="*/ 2338 w 9534"/>
              <a:gd name="T49" fmla="*/ 673 h 3990"/>
              <a:gd name="T50" fmla="*/ 9412 w 9534"/>
              <a:gd name="T51" fmla="*/ 3011 h 3990"/>
              <a:gd name="T52" fmla="*/ 9179 w 9534"/>
              <a:gd name="T53" fmla="*/ 3415 h 3990"/>
              <a:gd name="T54" fmla="*/ 8898 w 9534"/>
              <a:gd name="T55" fmla="*/ 3182 h 3990"/>
              <a:gd name="T56" fmla="*/ 8861 w 9534"/>
              <a:gd name="T57" fmla="*/ 3451 h 3990"/>
              <a:gd name="T58" fmla="*/ 8506 w 9534"/>
              <a:gd name="T59" fmla="*/ 1970 h 3990"/>
              <a:gd name="T60" fmla="*/ 7784 w 9534"/>
              <a:gd name="T61" fmla="*/ 3158 h 3990"/>
              <a:gd name="T62" fmla="*/ 7588 w 9534"/>
              <a:gd name="T63" fmla="*/ 1872 h 3990"/>
              <a:gd name="T64" fmla="*/ 7368 w 9534"/>
              <a:gd name="T65" fmla="*/ 893 h 3990"/>
              <a:gd name="T66" fmla="*/ 7258 w 9534"/>
              <a:gd name="T67" fmla="*/ 343 h 3990"/>
              <a:gd name="T68" fmla="*/ 7172 w 9534"/>
              <a:gd name="T69" fmla="*/ 2093 h 3990"/>
              <a:gd name="T70" fmla="*/ 7172 w 9534"/>
              <a:gd name="T71" fmla="*/ 1187 h 3990"/>
              <a:gd name="T72" fmla="*/ 7074 w 9534"/>
              <a:gd name="T73" fmla="*/ 538 h 3990"/>
              <a:gd name="T74" fmla="*/ 7147 w 9534"/>
              <a:gd name="T75" fmla="*/ 3353 h 3990"/>
              <a:gd name="T76" fmla="*/ 7233 w 9534"/>
              <a:gd name="T77" fmla="*/ 3806 h 3990"/>
              <a:gd name="T78" fmla="*/ 6621 w 9534"/>
              <a:gd name="T79" fmla="*/ 2815 h 3990"/>
              <a:gd name="T80" fmla="*/ 5985 w 9534"/>
              <a:gd name="T81" fmla="*/ 2705 h 3990"/>
              <a:gd name="T82" fmla="*/ 5275 w 9534"/>
              <a:gd name="T83" fmla="*/ 3525 h 3990"/>
              <a:gd name="T84" fmla="*/ 5201 w 9534"/>
              <a:gd name="T85" fmla="*/ 3659 h 3990"/>
              <a:gd name="T86" fmla="*/ 5067 w 9534"/>
              <a:gd name="T87" fmla="*/ 3500 h 3990"/>
              <a:gd name="T88" fmla="*/ 4957 w 9534"/>
              <a:gd name="T89" fmla="*/ 2081 h 3990"/>
              <a:gd name="T90" fmla="*/ 4847 w 9534"/>
              <a:gd name="T91" fmla="*/ 2350 h 3990"/>
              <a:gd name="T92" fmla="*/ 4932 w 9534"/>
              <a:gd name="T93" fmla="*/ 3549 h 3990"/>
              <a:gd name="T94" fmla="*/ 4638 w 9534"/>
              <a:gd name="T95" fmla="*/ 1909 h 3990"/>
              <a:gd name="T96" fmla="*/ 4626 w 9534"/>
              <a:gd name="T97" fmla="*/ 3207 h 3990"/>
              <a:gd name="T98" fmla="*/ 4565 w 9534"/>
              <a:gd name="T99" fmla="*/ 3708 h 3990"/>
              <a:gd name="T100" fmla="*/ 4590 w 9534"/>
              <a:gd name="T101" fmla="*/ 3378 h 3990"/>
              <a:gd name="T102" fmla="*/ 4137 w 9534"/>
              <a:gd name="T103" fmla="*/ 3219 h 3990"/>
              <a:gd name="T104" fmla="*/ 4137 w 9534"/>
              <a:gd name="T105" fmla="*/ 1579 h 3990"/>
              <a:gd name="T106" fmla="*/ 3904 w 9534"/>
              <a:gd name="T107" fmla="*/ 1554 h 3990"/>
              <a:gd name="T108" fmla="*/ 1970 w 9534"/>
              <a:gd name="T109" fmla="*/ 3280 h 3990"/>
              <a:gd name="T110" fmla="*/ 1542 w 9534"/>
              <a:gd name="T111" fmla="*/ 2815 h 3990"/>
              <a:gd name="T112" fmla="*/ 869 w 9534"/>
              <a:gd name="T113" fmla="*/ 3047 h 3990"/>
              <a:gd name="T114" fmla="*/ 869 w 9534"/>
              <a:gd name="T115" fmla="*/ 2203 h 3990"/>
              <a:gd name="T116" fmla="*/ 881 w 9534"/>
              <a:gd name="T117" fmla="*/ 967 h 3990"/>
              <a:gd name="T118" fmla="*/ 918 w 9534"/>
              <a:gd name="T119" fmla="*/ 465 h 3990"/>
              <a:gd name="T120" fmla="*/ 844 w 9534"/>
              <a:gd name="T121" fmla="*/ 2815 h 3990"/>
              <a:gd name="T122" fmla="*/ 538 w 9534"/>
              <a:gd name="T123" fmla="*/ 673 h 3990"/>
              <a:gd name="T124" fmla="*/ 844 w 9534"/>
              <a:gd name="T125" fmla="*/ 3794 h 39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9534" h="3990">
                <a:moveTo>
                  <a:pt x="9436" y="3818"/>
                </a:moveTo>
                <a:lnTo>
                  <a:pt x="9436" y="3733"/>
                </a:lnTo>
                <a:lnTo>
                  <a:pt x="9485" y="3733"/>
                </a:lnTo>
                <a:lnTo>
                  <a:pt x="9485" y="3696"/>
                </a:lnTo>
                <a:lnTo>
                  <a:pt x="9436" y="3696"/>
                </a:lnTo>
                <a:lnTo>
                  <a:pt x="9436" y="3586"/>
                </a:lnTo>
                <a:lnTo>
                  <a:pt x="9485" y="3586"/>
                </a:lnTo>
                <a:lnTo>
                  <a:pt x="9485" y="3561"/>
                </a:lnTo>
                <a:lnTo>
                  <a:pt x="9436" y="3561"/>
                </a:lnTo>
                <a:lnTo>
                  <a:pt x="9436" y="3451"/>
                </a:lnTo>
                <a:lnTo>
                  <a:pt x="9485" y="3451"/>
                </a:lnTo>
                <a:lnTo>
                  <a:pt x="9485" y="3415"/>
                </a:lnTo>
                <a:lnTo>
                  <a:pt x="9436" y="3415"/>
                </a:lnTo>
                <a:lnTo>
                  <a:pt x="9436" y="3304"/>
                </a:lnTo>
                <a:lnTo>
                  <a:pt x="9485" y="3304"/>
                </a:lnTo>
                <a:lnTo>
                  <a:pt x="9485" y="3268"/>
                </a:lnTo>
                <a:lnTo>
                  <a:pt x="9436" y="3268"/>
                </a:lnTo>
                <a:lnTo>
                  <a:pt x="9436" y="3182"/>
                </a:lnTo>
                <a:lnTo>
                  <a:pt x="9485" y="3182"/>
                </a:lnTo>
                <a:lnTo>
                  <a:pt x="9485" y="3158"/>
                </a:lnTo>
                <a:lnTo>
                  <a:pt x="9436" y="3158"/>
                </a:lnTo>
                <a:lnTo>
                  <a:pt x="9436" y="3047"/>
                </a:lnTo>
                <a:lnTo>
                  <a:pt x="9485" y="3047"/>
                </a:lnTo>
                <a:lnTo>
                  <a:pt x="9485" y="3011"/>
                </a:lnTo>
                <a:lnTo>
                  <a:pt x="9436" y="3011"/>
                </a:lnTo>
                <a:lnTo>
                  <a:pt x="9436" y="2901"/>
                </a:lnTo>
                <a:lnTo>
                  <a:pt x="9485" y="2901"/>
                </a:lnTo>
                <a:lnTo>
                  <a:pt x="9485" y="2864"/>
                </a:lnTo>
                <a:lnTo>
                  <a:pt x="9436" y="2864"/>
                </a:lnTo>
                <a:lnTo>
                  <a:pt x="9436" y="2766"/>
                </a:lnTo>
                <a:lnTo>
                  <a:pt x="9485" y="2766"/>
                </a:lnTo>
                <a:lnTo>
                  <a:pt x="9485" y="2729"/>
                </a:lnTo>
                <a:lnTo>
                  <a:pt x="9436" y="2729"/>
                </a:lnTo>
                <a:lnTo>
                  <a:pt x="9436" y="2509"/>
                </a:lnTo>
                <a:lnTo>
                  <a:pt x="9412" y="2509"/>
                </a:lnTo>
                <a:lnTo>
                  <a:pt x="9412" y="2729"/>
                </a:lnTo>
                <a:lnTo>
                  <a:pt x="9338" y="2729"/>
                </a:lnTo>
                <a:lnTo>
                  <a:pt x="9338" y="2582"/>
                </a:lnTo>
                <a:lnTo>
                  <a:pt x="9314" y="2582"/>
                </a:lnTo>
                <a:lnTo>
                  <a:pt x="9314" y="2729"/>
                </a:lnTo>
                <a:lnTo>
                  <a:pt x="9167" y="2729"/>
                </a:lnTo>
                <a:lnTo>
                  <a:pt x="9167" y="2509"/>
                </a:lnTo>
                <a:lnTo>
                  <a:pt x="9130" y="2509"/>
                </a:lnTo>
                <a:lnTo>
                  <a:pt x="9130" y="2729"/>
                </a:lnTo>
                <a:lnTo>
                  <a:pt x="9069" y="2729"/>
                </a:lnTo>
                <a:lnTo>
                  <a:pt x="9069" y="2582"/>
                </a:lnTo>
                <a:lnTo>
                  <a:pt x="9032" y="2582"/>
                </a:lnTo>
                <a:lnTo>
                  <a:pt x="9032" y="2729"/>
                </a:lnTo>
                <a:lnTo>
                  <a:pt x="8898" y="2729"/>
                </a:lnTo>
                <a:lnTo>
                  <a:pt x="8898" y="2509"/>
                </a:lnTo>
                <a:lnTo>
                  <a:pt x="8861" y="2509"/>
                </a:lnTo>
                <a:lnTo>
                  <a:pt x="8861" y="2729"/>
                </a:lnTo>
                <a:lnTo>
                  <a:pt x="8800" y="2729"/>
                </a:lnTo>
                <a:lnTo>
                  <a:pt x="8800" y="2717"/>
                </a:lnTo>
                <a:lnTo>
                  <a:pt x="8763" y="2717"/>
                </a:lnTo>
                <a:lnTo>
                  <a:pt x="8763" y="2729"/>
                </a:lnTo>
                <a:lnTo>
                  <a:pt x="8726" y="2729"/>
                </a:lnTo>
                <a:lnTo>
                  <a:pt x="8726" y="2766"/>
                </a:lnTo>
                <a:lnTo>
                  <a:pt x="8763" y="2766"/>
                </a:lnTo>
                <a:lnTo>
                  <a:pt x="8763" y="2864"/>
                </a:lnTo>
                <a:lnTo>
                  <a:pt x="8726" y="2864"/>
                </a:lnTo>
                <a:lnTo>
                  <a:pt x="8726" y="2901"/>
                </a:lnTo>
                <a:lnTo>
                  <a:pt x="8763" y="2901"/>
                </a:lnTo>
                <a:lnTo>
                  <a:pt x="8763" y="3011"/>
                </a:lnTo>
                <a:lnTo>
                  <a:pt x="8726" y="3011"/>
                </a:lnTo>
                <a:lnTo>
                  <a:pt x="8726" y="3047"/>
                </a:lnTo>
                <a:lnTo>
                  <a:pt x="8763" y="3047"/>
                </a:lnTo>
                <a:lnTo>
                  <a:pt x="8763" y="3158"/>
                </a:lnTo>
                <a:lnTo>
                  <a:pt x="8726" y="3158"/>
                </a:lnTo>
                <a:lnTo>
                  <a:pt x="8726" y="3182"/>
                </a:lnTo>
                <a:lnTo>
                  <a:pt x="8763" y="3182"/>
                </a:lnTo>
                <a:lnTo>
                  <a:pt x="8763" y="3268"/>
                </a:lnTo>
                <a:lnTo>
                  <a:pt x="8726" y="3268"/>
                </a:lnTo>
                <a:lnTo>
                  <a:pt x="8726" y="3304"/>
                </a:lnTo>
                <a:lnTo>
                  <a:pt x="8763" y="3304"/>
                </a:lnTo>
                <a:lnTo>
                  <a:pt x="8763" y="3415"/>
                </a:lnTo>
                <a:lnTo>
                  <a:pt x="8726" y="3415"/>
                </a:lnTo>
                <a:lnTo>
                  <a:pt x="8726" y="3451"/>
                </a:lnTo>
                <a:lnTo>
                  <a:pt x="8763" y="3451"/>
                </a:lnTo>
                <a:lnTo>
                  <a:pt x="8763" y="3561"/>
                </a:lnTo>
                <a:lnTo>
                  <a:pt x="8726" y="3561"/>
                </a:lnTo>
                <a:lnTo>
                  <a:pt x="8726" y="3586"/>
                </a:lnTo>
                <a:lnTo>
                  <a:pt x="8763" y="3586"/>
                </a:lnTo>
                <a:lnTo>
                  <a:pt x="8763" y="3696"/>
                </a:lnTo>
                <a:lnTo>
                  <a:pt x="8726" y="3696"/>
                </a:lnTo>
                <a:lnTo>
                  <a:pt x="8726" y="3733"/>
                </a:lnTo>
                <a:lnTo>
                  <a:pt x="8763" y="3733"/>
                </a:lnTo>
                <a:lnTo>
                  <a:pt x="8763" y="3818"/>
                </a:lnTo>
                <a:lnTo>
                  <a:pt x="8604" y="3818"/>
                </a:lnTo>
                <a:lnTo>
                  <a:pt x="8604" y="3451"/>
                </a:lnTo>
                <a:lnTo>
                  <a:pt x="8604" y="3366"/>
                </a:lnTo>
                <a:lnTo>
                  <a:pt x="8604" y="3268"/>
                </a:lnTo>
                <a:lnTo>
                  <a:pt x="8420" y="3268"/>
                </a:lnTo>
                <a:lnTo>
                  <a:pt x="8420" y="3158"/>
                </a:lnTo>
                <a:lnTo>
                  <a:pt x="8371" y="3158"/>
                </a:lnTo>
                <a:lnTo>
                  <a:pt x="8371" y="2925"/>
                </a:lnTo>
                <a:lnTo>
                  <a:pt x="8420" y="2925"/>
                </a:lnTo>
                <a:lnTo>
                  <a:pt x="8420" y="2790"/>
                </a:lnTo>
                <a:lnTo>
                  <a:pt x="8616" y="2790"/>
                </a:lnTo>
                <a:lnTo>
                  <a:pt x="8616" y="2607"/>
                </a:lnTo>
                <a:lnTo>
                  <a:pt x="8543" y="2607"/>
                </a:lnTo>
                <a:lnTo>
                  <a:pt x="8543" y="2582"/>
                </a:lnTo>
                <a:lnTo>
                  <a:pt x="8543" y="2533"/>
                </a:lnTo>
                <a:lnTo>
                  <a:pt x="8543" y="2374"/>
                </a:lnTo>
                <a:lnTo>
                  <a:pt x="8543" y="2325"/>
                </a:lnTo>
                <a:lnTo>
                  <a:pt x="8543" y="2166"/>
                </a:lnTo>
                <a:lnTo>
                  <a:pt x="8543" y="2117"/>
                </a:lnTo>
                <a:lnTo>
                  <a:pt x="8543" y="1958"/>
                </a:lnTo>
                <a:lnTo>
                  <a:pt x="8543" y="1909"/>
                </a:lnTo>
                <a:lnTo>
                  <a:pt x="8543" y="1872"/>
                </a:lnTo>
                <a:lnTo>
                  <a:pt x="8616" y="1872"/>
                </a:lnTo>
                <a:lnTo>
                  <a:pt x="8616" y="1689"/>
                </a:lnTo>
                <a:lnTo>
                  <a:pt x="8286" y="1689"/>
                </a:lnTo>
                <a:lnTo>
                  <a:pt x="8286" y="1493"/>
                </a:lnTo>
                <a:lnTo>
                  <a:pt x="7625" y="1493"/>
                </a:lnTo>
                <a:lnTo>
                  <a:pt x="7625" y="1689"/>
                </a:lnTo>
                <a:lnTo>
                  <a:pt x="7294" y="1689"/>
                </a:lnTo>
                <a:lnTo>
                  <a:pt x="7294" y="1701"/>
                </a:lnTo>
                <a:lnTo>
                  <a:pt x="7258" y="1701"/>
                </a:lnTo>
                <a:lnTo>
                  <a:pt x="7258" y="1481"/>
                </a:lnTo>
                <a:lnTo>
                  <a:pt x="7258" y="1444"/>
                </a:lnTo>
                <a:lnTo>
                  <a:pt x="7258" y="1297"/>
                </a:lnTo>
                <a:lnTo>
                  <a:pt x="7258" y="1261"/>
                </a:lnTo>
                <a:lnTo>
                  <a:pt x="7258" y="1114"/>
                </a:lnTo>
                <a:lnTo>
                  <a:pt x="7258" y="1077"/>
                </a:lnTo>
                <a:lnTo>
                  <a:pt x="7258" y="1028"/>
                </a:lnTo>
                <a:lnTo>
                  <a:pt x="7294" y="1028"/>
                </a:lnTo>
                <a:lnTo>
                  <a:pt x="7294" y="955"/>
                </a:lnTo>
                <a:lnTo>
                  <a:pt x="7735" y="955"/>
                </a:lnTo>
                <a:lnTo>
                  <a:pt x="7735" y="1004"/>
                </a:lnTo>
                <a:lnTo>
                  <a:pt x="7980" y="1004"/>
                </a:lnTo>
                <a:lnTo>
                  <a:pt x="7980" y="710"/>
                </a:lnTo>
                <a:lnTo>
                  <a:pt x="7735" y="710"/>
                </a:lnTo>
                <a:lnTo>
                  <a:pt x="7735" y="722"/>
                </a:lnTo>
                <a:lnTo>
                  <a:pt x="7160" y="147"/>
                </a:lnTo>
                <a:lnTo>
                  <a:pt x="5458" y="881"/>
                </a:lnTo>
                <a:lnTo>
                  <a:pt x="5458" y="881"/>
                </a:lnTo>
                <a:lnTo>
                  <a:pt x="5361" y="918"/>
                </a:lnTo>
                <a:lnTo>
                  <a:pt x="5361" y="955"/>
                </a:lnTo>
                <a:lnTo>
                  <a:pt x="6376" y="955"/>
                </a:lnTo>
                <a:lnTo>
                  <a:pt x="6425" y="955"/>
                </a:lnTo>
                <a:lnTo>
                  <a:pt x="7001" y="955"/>
                </a:lnTo>
                <a:lnTo>
                  <a:pt x="7001" y="1028"/>
                </a:lnTo>
                <a:lnTo>
                  <a:pt x="7037" y="1028"/>
                </a:lnTo>
                <a:lnTo>
                  <a:pt x="7037" y="1701"/>
                </a:lnTo>
                <a:lnTo>
                  <a:pt x="6976" y="1701"/>
                </a:lnTo>
                <a:lnTo>
                  <a:pt x="6976" y="2692"/>
                </a:lnTo>
                <a:lnTo>
                  <a:pt x="6976" y="2766"/>
                </a:lnTo>
                <a:lnTo>
                  <a:pt x="6976" y="3317"/>
                </a:lnTo>
                <a:lnTo>
                  <a:pt x="6866" y="3317"/>
                </a:lnTo>
                <a:lnTo>
                  <a:pt x="6866" y="2974"/>
                </a:lnTo>
                <a:lnTo>
                  <a:pt x="6658" y="2974"/>
                </a:lnTo>
                <a:lnTo>
                  <a:pt x="6658" y="2876"/>
                </a:lnTo>
                <a:lnTo>
                  <a:pt x="6780" y="2876"/>
                </a:lnTo>
                <a:lnTo>
                  <a:pt x="6780" y="2815"/>
                </a:lnTo>
                <a:lnTo>
                  <a:pt x="6658" y="2815"/>
                </a:lnTo>
                <a:lnTo>
                  <a:pt x="6658" y="2705"/>
                </a:lnTo>
                <a:lnTo>
                  <a:pt x="6780" y="2705"/>
                </a:lnTo>
                <a:lnTo>
                  <a:pt x="6780" y="2656"/>
                </a:lnTo>
                <a:lnTo>
                  <a:pt x="6658" y="2656"/>
                </a:lnTo>
                <a:lnTo>
                  <a:pt x="6658" y="2546"/>
                </a:lnTo>
                <a:lnTo>
                  <a:pt x="6780" y="2546"/>
                </a:lnTo>
                <a:lnTo>
                  <a:pt x="6780" y="2484"/>
                </a:lnTo>
                <a:lnTo>
                  <a:pt x="6658" y="2484"/>
                </a:lnTo>
                <a:lnTo>
                  <a:pt x="6658" y="2374"/>
                </a:lnTo>
                <a:lnTo>
                  <a:pt x="6780" y="2374"/>
                </a:lnTo>
                <a:lnTo>
                  <a:pt x="6780" y="2325"/>
                </a:lnTo>
                <a:lnTo>
                  <a:pt x="6658" y="2325"/>
                </a:lnTo>
                <a:lnTo>
                  <a:pt x="6658" y="2215"/>
                </a:lnTo>
                <a:lnTo>
                  <a:pt x="6780" y="2215"/>
                </a:lnTo>
                <a:lnTo>
                  <a:pt x="6780" y="2154"/>
                </a:lnTo>
                <a:lnTo>
                  <a:pt x="6658" y="2154"/>
                </a:lnTo>
                <a:lnTo>
                  <a:pt x="6658" y="2044"/>
                </a:lnTo>
                <a:lnTo>
                  <a:pt x="6780" y="2044"/>
                </a:lnTo>
                <a:lnTo>
                  <a:pt x="6780" y="1995"/>
                </a:lnTo>
                <a:lnTo>
                  <a:pt x="6658" y="1995"/>
                </a:lnTo>
                <a:lnTo>
                  <a:pt x="6658" y="1885"/>
                </a:lnTo>
                <a:lnTo>
                  <a:pt x="6780" y="1885"/>
                </a:lnTo>
                <a:lnTo>
                  <a:pt x="6780" y="1824"/>
                </a:lnTo>
                <a:lnTo>
                  <a:pt x="6658" y="1824"/>
                </a:lnTo>
                <a:lnTo>
                  <a:pt x="6658" y="1713"/>
                </a:lnTo>
                <a:lnTo>
                  <a:pt x="6780" y="1713"/>
                </a:lnTo>
                <a:lnTo>
                  <a:pt x="6780" y="1664"/>
                </a:lnTo>
                <a:lnTo>
                  <a:pt x="6658" y="1664"/>
                </a:lnTo>
                <a:lnTo>
                  <a:pt x="6658" y="1554"/>
                </a:lnTo>
                <a:lnTo>
                  <a:pt x="6780" y="1554"/>
                </a:lnTo>
                <a:lnTo>
                  <a:pt x="6780" y="1493"/>
                </a:lnTo>
                <a:lnTo>
                  <a:pt x="6658" y="1493"/>
                </a:lnTo>
                <a:lnTo>
                  <a:pt x="6658" y="1383"/>
                </a:lnTo>
                <a:lnTo>
                  <a:pt x="6780" y="1383"/>
                </a:lnTo>
                <a:lnTo>
                  <a:pt x="6780" y="1334"/>
                </a:lnTo>
                <a:lnTo>
                  <a:pt x="6658" y="1334"/>
                </a:lnTo>
                <a:lnTo>
                  <a:pt x="6658" y="1163"/>
                </a:lnTo>
                <a:lnTo>
                  <a:pt x="6621" y="1163"/>
                </a:lnTo>
                <a:lnTo>
                  <a:pt x="6621" y="1334"/>
                </a:lnTo>
                <a:lnTo>
                  <a:pt x="6389" y="1334"/>
                </a:lnTo>
                <a:lnTo>
                  <a:pt x="6389" y="1065"/>
                </a:lnTo>
                <a:lnTo>
                  <a:pt x="6217" y="1065"/>
                </a:lnTo>
                <a:lnTo>
                  <a:pt x="6217" y="1334"/>
                </a:lnTo>
                <a:lnTo>
                  <a:pt x="5985" y="1334"/>
                </a:lnTo>
                <a:lnTo>
                  <a:pt x="5985" y="1163"/>
                </a:lnTo>
                <a:lnTo>
                  <a:pt x="5948" y="1163"/>
                </a:lnTo>
                <a:lnTo>
                  <a:pt x="5948" y="1334"/>
                </a:lnTo>
                <a:lnTo>
                  <a:pt x="5850" y="1334"/>
                </a:lnTo>
                <a:lnTo>
                  <a:pt x="5850" y="1383"/>
                </a:lnTo>
                <a:lnTo>
                  <a:pt x="5948" y="1383"/>
                </a:lnTo>
                <a:lnTo>
                  <a:pt x="5948" y="1493"/>
                </a:lnTo>
                <a:lnTo>
                  <a:pt x="5850" y="1493"/>
                </a:lnTo>
                <a:lnTo>
                  <a:pt x="5850" y="1554"/>
                </a:lnTo>
                <a:lnTo>
                  <a:pt x="5948" y="1554"/>
                </a:lnTo>
                <a:lnTo>
                  <a:pt x="5948" y="1664"/>
                </a:lnTo>
                <a:lnTo>
                  <a:pt x="5850" y="1664"/>
                </a:lnTo>
                <a:lnTo>
                  <a:pt x="5850" y="1713"/>
                </a:lnTo>
                <a:lnTo>
                  <a:pt x="5948" y="1713"/>
                </a:lnTo>
                <a:lnTo>
                  <a:pt x="5948" y="1824"/>
                </a:lnTo>
                <a:lnTo>
                  <a:pt x="5850" y="1824"/>
                </a:lnTo>
                <a:lnTo>
                  <a:pt x="5850" y="1885"/>
                </a:lnTo>
                <a:lnTo>
                  <a:pt x="5948" y="1885"/>
                </a:lnTo>
                <a:lnTo>
                  <a:pt x="5948" y="1995"/>
                </a:lnTo>
                <a:lnTo>
                  <a:pt x="5850" y="1995"/>
                </a:lnTo>
                <a:lnTo>
                  <a:pt x="5850" y="2044"/>
                </a:lnTo>
                <a:lnTo>
                  <a:pt x="5948" y="2044"/>
                </a:lnTo>
                <a:lnTo>
                  <a:pt x="5948" y="2154"/>
                </a:lnTo>
                <a:lnTo>
                  <a:pt x="5850" y="2154"/>
                </a:lnTo>
                <a:lnTo>
                  <a:pt x="5850" y="2215"/>
                </a:lnTo>
                <a:lnTo>
                  <a:pt x="5948" y="2215"/>
                </a:lnTo>
                <a:lnTo>
                  <a:pt x="5948" y="2325"/>
                </a:lnTo>
                <a:lnTo>
                  <a:pt x="5850" y="2325"/>
                </a:lnTo>
                <a:lnTo>
                  <a:pt x="5850" y="2374"/>
                </a:lnTo>
                <a:lnTo>
                  <a:pt x="5948" y="2374"/>
                </a:lnTo>
                <a:lnTo>
                  <a:pt x="5948" y="2484"/>
                </a:lnTo>
                <a:lnTo>
                  <a:pt x="5850" y="2484"/>
                </a:lnTo>
                <a:lnTo>
                  <a:pt x="5850" y="2546"/>
                </a:lnTo>
                <a:lnTo>
                  <a:pt x="5948" y="2546"/>
                </a:lnTo>
                <a:lnTo>
                  <a:pt x="5948" y="2656"/>
                </a:lnTo>
                <a:lnTo>
                  <a:pt x="5850" y="2656"/>
                </a:lnTo>
                <a:lnTo>
                  <a:pt x="5850" y="2705"/>
                </a:lnTo>
                <a:lnTo>
                  <a:pt x="5948" y="2705"/>
                </a:lnTo>
                <a:lnTo>
                  <a:pt x="5948" y="2815"/>
                </a:lnTo>
                <a:lnTo>
                  <a:pt x="5850" y="2815"/>
                </a:lnTo>
                <a:lnTo>
                  <a:pt x="5850" y="2876"/>
                </a:lnTo>
                <a:lnTo>
                  <a:pt x="5948" y="2876"/>
                </a:lnTo>
                <a:lnTo>
                  <a:pt x="5948" y="2974"/>
                </a:lnTo>
                <a:lnTo>
                  <a:pt x="5740" y="2974"/>
                </a:lnTo>
                <a:lnTo>
                  <a:pt x="5740" y="3329"/>
                </a:lnTo>
                <a:lnTo>
                  <a:pt x="5569" y="3243"/>
                </a:lnTo>
                <a:lnTo>
                  <a:pt x="5373" y="3341"/>
                </a:lnTo>
                <a:lnTo>
                  <a:pt x="5373" y="3341"/>
                </a:lnTo>
                <a:lnTo>
                  <a:pt x="5312" y="3341"/>
                </a:lnTo>
                <a:lnTo>
                  <a:pt x="5312" y="3207"/>
                </a:lnTo>
                <a:lnTo>
                  <a:pt x="5373" y="3207"/>
                </a:lnTo>
                <a:lnTo>
                  <a:pt x="5373" y="3182"/>
                </a:lnTo>
                <a:lnTo>
                  <a:pt x="5312" y="3182"/>
                </a:lnTo>
                <a:lnTo>
                  <a:pt x="5312" y="3047"/>
                </a:lnTo>
                <a:lnTo>
                  <a:pt x="5373" y="3047"/>
                </a:lnTo>
                <a:lnTo>
                  <a:pt x="5373" y="3023"/>
                </a:lnTo>
                <a:lnTo>
                  <a:pt x="5312" y="3023"/>
                </a:lnTo>
                <a:lnTo>
                  <a:pt x="5312" y="2901"/>
                </a:lnTo>
                <a:lnTo>
                  <a:pt x="5275" y="2901"/>
                </a:lnTo>
                <a:lnTo>
                  <a:pt x="5275" y="3023"/>
                </a:lnTo>
                <a:lnTo>
                  <a:pt x="5189" y="3023"/>
                </a:lnTo>
                <a:lnTo>
                  <a:pt x="5189" y="2962"/>
                </a:lnTo>
                <a:lnTo>
                  <a:pt x="5165" y="2962"/>
                </a:lnTo>
                <a:lnTo>
                  <a:pt x="5165" y="2876"/>
                </a:lnTo>
                <a:lnTo>
                  <a:pt x="5238" y="2876"/>
                </a:lnTo>
                <a:lnTo>
                  <a:pt x="5238" y="3023"/>
                </a:lnTo>
                <a:lnTo>
                  <a:pt x="5275" y="3023"/>
                </a:lnTo>
                <a:lnTo>
                  <a:pt x="5275" y="2876"/>
                </a:lnTo>
                <a:lnTo>
                  <a:pt x="5336" y="2876"/>
                </a:lnTo>
                <a:lnTo>
                  <a:pt x="5336" y="2839"/>
                </a:lnTo>
                <a:lnTo>
                  <a:pt x="5275" y="2839"/>
                </a:lnTo>
                <a:lnTo>
                  <a:pt x="5275" y="2705"/>
                </a:lnTo>
                <a:lnTo>
                  <a:pt x="5336" y="2705"/>
                </a:lnTo>
                <a:lnTo>
                  <a:pt x="5336" y="2680"/>
                </a:lnTo>
                <a:lnTo>
                  <a:pt x="5275" y="2680"/>
                </a:lnTo>
                <a:lnTo>
                  <a:pt x="5275" y="2546"/>
                </a:lnTo>
                <a:lnTo>
                  <a:pt x="5336" y="2546"/>
                </a:lnTo>
                <a:lnTo>
                  <a:pt x="5336" y="2509"/>
                </a:lnTo>
                <a:lnTo>
                  <a:pt x="5275" y="2509"/>
                </a:lnTo>
                <a:lnTo>
                  <a:pt x="5275" y="2374"/>
                </a:lnTo>
                <a:lnTo>
                  <a:pt x="5336" y="2374"/>
                </a:lnTo>
                <a:lnTo>
                  <a:pt x="5336" y="2350"/>
                </a:lnTo>
                <a:lnTo>
                  <a:pt x="5275" y="2350"/>
                </a:lnTo>
                <a:lnTo>
                  <a:pt x="5275" y="2240"/>
                </a:lnTo>
                <a:lnTo>
                  <a:pt x="5324" y="2240"/>
                </a:lnTo>
                <a:lnTo>
                  <a:pt x="5324" y="2203"/>
                </a:lnTo>
                <a:lnTo>
                  <a:pt x="5275" y="2203"/>
                </a:lnTo>
                <a:lnTo>
                  <a:pt x="5275" y="2081"/>
                </a:lnTo>
                <a:lnTo>
                  <a:pt x="5324" y="2081"/>
                </a:lnTo>
                <a:lnTo>
                  <a:pt x="5324" y="2044"/>
                </a:lnTo>
                <a:lnTo>
                  <a:pt x="5275" y="2044"/>
                </a:lnTo>
                <a:lnTo>
                  <a:pt x="5275" y="1909"/>
                </a:lnTo>
                <a:lnTo>
                  <a:pt x="5324" y="1909"/>
                </a:lnTo>
                <a:lnTo>
                  <a:pt x="5324" y="1885"/>
                </a:lnTo>
                <a:lnTo>
                  <a:pt x="5275" y="1885"/>
                </a:lnTo>
                <a:lnTo>
                  <a:pt x="5275" y="1750"/>
                </a:lnTo>
                <a:lnTo>
                  <a:pt x="5324" y="1750"/>
                </a:lnTo>
                <a:lnTo>
                  <a:pt x="5324" y="1713"/>
                </a:lnTo>
                <a:lnTo>
                  <a:pt x="5275" y="1713"/>
                </a:lnTo>
                <a:lnTo>
                  <a:pt x="5275" y="1456"/>
                </a:lnTo>
                <a:lnTo>
                  <a:pt x="5238" y="1456"/>
                </a:lnTo>
                <a:lnTo>
                  <a:pt x="5238" y="1713"/>
                </a:lnTo>
                <a:lnTo>
                  <a:pt x="5165" y="1713"/>
                </a:lnTo>
                <a:lnTo>
                  <a:pt x="5165" y="1542"/>
                </a:lnTo>
                <a:lnTo>
                  <a:pt x="5128" y="1542"/>
                </a:lnTo>
                <a:lnTo>
                  <a:pt x="5128" y="1713"/>
                </a:lnTo>
                <a:lnTo>
                  <a:pt x="4957" y="1713"/>
                </a:lnTo>
                <a:lnTo>
                  <a:pt x="4957" y="1456"/>
                </a:lnTo>
                <a:lnTo>
                  <a:pt x="4932" y="1456"/>
                </a:lnTo>
                <a:lnTo>
                  <a:pt x="4932" y="1713"/>
                </a:lnTo>
                <a:lnTo>
                  <a:pt x="4847" y="1713"/>
                </a:lnTo>
                <a:lnTo>
                  <a:pt x="4847" y="1542"/>
                </a:lnTo>
                <a:lnTo>
                  <a:pt x="4810" y="1542"/>
                </a:lnTo>
                <a:lnTo>
                  <a:pt x="4810" y="1713"/>
                </a:lnTo>
                <a:lnTo>
                  <a:pt x="4638" y="1713"/>
                </a:lnTo>
                <a:lnTo>
                  <a:pt x="4638" y="1456"/>
                </a:lnTo>
                <a:lnTo>
                  <a:pt x="4614" y="1456"/>
                </a:lnTo>
                <a:lnTo>
                  <a:pt x="4614" y="1713"/>
                </a:lnTo>
                <a:lnTo>
                  <a:pt x="4528" y="1713"/>
                </a:lnTo>
                <a:lnTo>
                  <a:pt x="4528" y="1701"/>
                </a:lnTo>
                <a:lnTo>
                  <a:pt x="4492" y="1701"/>
                </a:lnTo>
                <a:lnTo>
                  <a:pt x="4492" y="1713"/>
                </a:lnTo>
                <a:lnTo>
                  <a:pt x="4455" y="1713"/>
                </a:lnTo>
                <a:lnTo>
                  <a:pt x="4455" y="1750"/>
                </a:lnTo>
                <a:lnTo>
                  <a:pt x="4492" y="1750"/>
                </a:lnTo>
                <a:lnTo>
                  <a:pt x="4492" y="1885"/>
                </a:lnTo>
                <a:lnTo>
                  <a:pt x="4455" y="1885"/>
                </a:lnTo>
                <a:lnTo>
                  <a:pt x="4455" y="1909"/>
                </a:lnTo>
                <a:lnTo>
                  <a:pt x="4492" y="1909"/>
                </a:lnTo>
                <a:lnTo>
                  <a:pt x="4492" y="2044"/>
                </a:lnTo>
                <a:lnTo>
                  <a:pt x="4455" y="2044"/>
                </a:lnTo>
                <a:lnTo>
                  <a:pt x="4455" y="2081"/>
                </a:lnTo>
                <a:lnTo>
                  <a:pt x="4492" y="2081"/>
                </a:lnTo>
                <a:lnTo>
                  <a:pt x="4492" y="2203"/>
                </a:lnTo>
                <a:lnTo>
                  <a:pt x="4455" y="2203"/>
                </a:lnTo>
                <a:lnTo>
                  <a:pt x="4455" y="2240"/>
                </a:lnTo>
                <a:lnTo>
                  <a:pt x="4492" y="2240"/>
                </a:lnTo>
                <a:lnTo>
                  <a:pt x="4492" y="2350"/>
                </a:lnTo>
                <a:lnTo>
                  <a:pt x="4455" y="2350"/>
                </a:lnTo>
                <a:lnTo>
                  <a:pt x="4455" y="2374"/>
                </a:lnTo>
                <a:lnTo>
                  <a:pt x="4492" y="2374"/>
                </a:lnTo>
                <a:lnTo>
                  <a:pt x="4492" y="2509"/>
                </a:lnTo>
                <a:lnTo>
                  <a:pt x="4455" y="2509"/>
                </a:lnTo>
                <a:lnTo>
                  <a:pt x="4455" y="2546"/>
                </a:lnTo>
                <a:lnTo>
                  <a:pt x="4492" y="2546"/>
                </a:lnTo>
                <a:lnTo>
                  <a:pt x="4492" y="2680"/>
                </a:lnTo>
                <a:lnTo>
                  <a:pt x="4455" y="2680"/>
                </a:lnTo>
                <a:lnTo>
                  <a:pt x="4455" y="2705"/>
                </a:lnTo>
                <a:lnTo>
                  <a:pt x="4492" y="2705"/>
                </a:lnTo>
                <a:lnTo>
                  <a:pt x="4492" y="2839"/>
                </a:lnTo>
                <a:lnTo>
                  <a:pt x="4455" y="2839"/>
                </a:lnTo>
                <a:lnTo>
                  <a:pt x="4455" y="2876"/>
                </a:lnTo>
                <a:lnTo>
                  <a:pt x="4492" y="2876"/>
                </a:lnTo>
                <a:lnTo>
                  <a:pt x="4492" y="3023"/>
                </a:lnTo>
                <a:lnTo>
                  <a:pt x="4528" y="3023"/>
                </a:lnTo>
                <a:lnTo>
                  <a:pt x="4528" y="2876"/>
                </a:lnTo>
                <a:lnTo>
                  <a:pt x="4614" y="2876"/>
                </a:lnTo>
                <a:lnTo>
                  <a:pt x="4614" y="2901"/>
                </a:lnTo>
                <a:lnTo>
                  <a:pt x="4590" y="2901"/>
                </a:lnTo>
                <a:lnTo>
                  <a:pt x="4590" y="3023"/>
                </a:lnTo>
                <a:lnTo>
                  <a:pt x="4418" y="3023"/>
                </a:lnTo>
                <a:lnTo>
                  <a:pt x="4418" y="3047"/>
                </a:lnTo>
                <a:lnTo>
                  <a:pt x="4590" y="3047"/>
                </a:lnTo>
                <a:lnTo>
                  <a:pt x="4590" y="3182"/>
                </a:lnTo>
                <a:lnTo>
                  <a:pt x="4504" y="3182"/>
                </a:lnTo>
                <a:lnTo>
                  <a:pt x="4504" y="3060"/>
                </a:lnTo>
                <a:lnTo>
                  <a:pt x="4467" y="3060"/>
                </a:lnTo>
                <a:lnTo>
                  <a:pt x="4467" y="3182"/>
                </a:lnTo>
                <a:lnTo>
                  <a:pt x="4418" y="3182"/>
                </a:lnTo>
                <a:lnTo>
                  <a:pt x="4418" y="3207"/>
                </a:lnTo>
                <a:lnTo>
                  <a:pt x="4467" y="3207"/>
                </a:lnTo>
                <a:lnTo>
                  <a:pt x="4467" y="3341"/>
                </a:lnTo>
                <a:lnTo>
                  <a:pt x="4418" y="3341"/>
                </a:lnTo>
                <a:lnTo>
                  <a:pt x="4418" y="3378"/>
                </a:lnTo>
                <a:lnTo>
                  <a:pt x="4467" y="3378"/>
                </a:lnTo>
                <a:lnTo>
                  <a:pt x="4467" y="3464"/>
                </a:lnTo>
                <a:lnTo>
                  <a:pt x="4455" y="3464"/>
                </a:lnTo>
                <a:lnTo>
                  <a:pt x="4455" y="3500"/>
                </a:lnTo>
                <a:lnTo>
                  <a:pt x="4467" y="3500"/>
                </a:lnTo>
                <a:lnTo>
                  <a:pt x="4467" y="3525"/>
                </a:lnTo>
                <a:lnTo>
                  <a:pt x="4418" y="3525"/>
                </a:lnTo>
                <a:lnTo>
                  <a:pt x="4418" y="3549"/>
                </a:lnTo>
                <a:lnTo>
                  <a:pt x="4467" y="3549"/>
                </a:lnTo>
                <a:lnTo>
                  <a:pt x="4467" y="3549"/>
                </a:lnTo>
                <a:lnTo>
                  <a:pt x="4455" y="3549"/>
                </a:lnTo>
                <a:lnTo>
                  <a:pt x="4455" y="3586"/>
                </a:lnTo>
                <a:lnTo>
                  <a:pt x="4467" y="3586"/>
                </a:lnTo>
                <a:lnTo>
                  <a:pt x="4467" y="3659"/>
                </a:lnTo>
                <a:lnTo>
                  <a:pt x="4467" y="3659"/>
                </a:lnTo>
                <a:lnTo>
                  <a:pt x="4467" y="3684"/>
                </a:lnTo>
                <a:lnTo>
                  <a:pt x="4418" y="3684"/>
                </a:lnTo>
                <a:lnTo>
                  <a:pt x="4418" y="3708"/>
                </a:lnTo>
                <a:lnTo>
                  <a:pt x="4467" y="3708"/>
                </a:lnTo>
                <a:lnTo>
                  <a:pt x="4467" y="3745"/>
                </a:lnTo>
                <a:lnTo>
                  <a:pt x="4467" y="3745"/>
                </a:lnTo>
                <a:lnTo>
                  <a:pt x="4467" y="3782"/>
                </a:lnTo>
                <a:lnTo>
                  <a:pt x="4467" y="3782"/>
                </a:lnTo>
                <a:lnTo>
                  <a:pt x="4467" y="3818"/>
                </a:lnTo>
                <a:lnTo>
                  <a:pt x="4320" y="3818"/>
                </a:lnTo>
                <a:lnTo>
                  <a:pt x="4320" y="3806"/>
                </a:lnTo>
                <a:lnTo>
                  <a:pt x="4320" y="3721"/>
                </a:lnTo>
                <a:lnTo>
                  <a:pt x="4320" y="3439"/>
                </a:lnTo>
                <a:lnTo>
                  <a:pt x="4320" y="3366"/>
                </a:lnTo>
                <a:lnTo>
                  <a:pt x="4320" y="3072"/>
                </a:lnTo>
                <a:lnTo>
                  <a:pt x="4320" y="2998"/>
                </a:lnTo>
                <a:lnTo>
                  <a:pt x="4320" y="2717"/>
                </a:lnTo>
                <a:lnTo>
                  <a:pt x="4320" y="2705"/>
                </a:lnTo>
                <a:lnTo>
                  <a:pt x="4418" y="2705"/>
                </a:lnTo>
                <a:lnTo>
                  <a:pt x="4418" y="2215"/>
                </a:lnTo>
                <a:lnTo>
                  <a:pt x="4296" y="2215"/>
                </a:lnTo>
                <a:lnTo>
                  <a:pt x="4296" y="2154"/>
                </a:lnTo>
                <a:lnTo>
                  <a:pt x="4369" y="2154"/>
                </a:lnTo>
                <a:lnTo>
                  <a:pt x="4369" y="2117"/>
                </a:lnTo>
                <a:lnTo>
                  <a:pt x="4296" y="2117"/>
                </a:lnTo>
                <a:lnTo>
                  <a:pt x="4296" y="2056"/>
                </a:lnTo>
                <a:lnTo>
                  <a:pt x="4369" y="2056"/>
                </a:lnTo>
                <a:lnTo>
                  <a:pt x="4369" y="2032"/>
                </a:lnTo>
                <a:lnTo>
                  <a:pt x="4296" y="2032"/>
                </a:lnTo>
                <a:lnTo>
                  <a:pt x="4296" y="1970"/>
                </a:lnTo>
                <a:lnTo>
                  <a:pt x="4369" y="1970"/>
                </a:lnTo>
                <a:lnTo>
                  <a:pt x="4369" y="1934"/>
                </a:lnTo>
                <a:lnTo>
                  <a:pt x="4296" y="1934"/>
                </a:lnTo>
                <a:lnTo>
                  <a:pt x="4296" y="1872"/>
                </a:lnTo>
                <a:lnTo>
                  <a:pt x="4369" y="1872"/>
                </a:lnTo>
                <a:lnTo>
                  <a:pt x="4369" y="1836"/>
                </a:lnTo>
                <a:lnTo>
                  <a:pt x="4296" y="1836"/>
                </a:lnTo>
                <a:lnTo>
                  <a:pt x="4296" y="1775"/>
                </a:lnTo>
                <a:lnTo>
                  <a:pt x="4369" y="1775"/>
                </a:lnTo>
                <a:lnTo>
                  <a:pt x="4369" y="1738"/>
                </a:lnTo>
                <a:lnTo>
                  <a:pt x="4296" y="1738"/>
                </a:lnTo>
                <a:lnTo>
                  <a:pt x="4296" y="1677"/>
                </a:lnTo>
                <a:lnTo>
                  <a:pt x="4369" y="1677"/>
                </a:lnTo>
                <a:lnTo>
                  <a:pt x="4369" y="1640"/>
                </a:lnTo>
                <a:lnTo>
                  <a:pt x="4296" y="1640"/>
                </a:lnTo>
                <a:lnTo>
                  <a:pt x="4296" y="1579"/>
                </a:lnTo>
                <a:lnTo>
                  <a:pt x="4369" y="1579"/>
                </a:lnTo>
                <a:lnTo>
                  <a:pt x="4369" y="1554"/>
                </a:lnTo>
                <a:lnTo>
                  <a:pt x="4296" y="1554"/>
                </a:lnTo>
                <a:lnTo>
                  <a:pt x="4296" y="1481"/>
                </a:lnTo>
                <a:lnTo>
                  <a:pt x="4369" y="1481"/>
                </a:lnTo>
                <a:lnTo>
                  <a:pt x="4369" y="1456"/>
                </a:lnTo>
                <a:lnTo>
                  <a:pt x="4296" y="1456"/>
                </a:lnTo>
                <a:lnTo>
                  <a:pt x="4296" y="1395"/>
                </a:lnTo>
                <a:lnTo>
                  <a:pt x="4369" y="1395"/>
                </a:lnTo>
                <a:lnTo>
                  <a:pt x="4369" y="1358"/>
                </a:lnTo>
                <a:lnTo>
                  <a:pt x="4296" y="1358"/>
                </a:lnTo>
                <a:lnTo>
                  <a:pt x="4296" y="1297"/>
                </a:lnTo>
                <a:lnTo>
                  <a:pt x="4369" y="1297"/>
                </a:lnTo>
                <a:lnTo>
                  <a:pt x="4369" y="1261"/>
                </a:lnTo>
                <a:lnTo>
                  <a:pt x="4296" y="1261"/>
                </a:lnTo>
                <a:lnTo>
                  <a:pt x="4296" y="1163"/>
                </a:lnTo>
                <a:lnTo>
                  <a:pt x="4271" y="1163"/>
                </a:lnTo>
                <a:lnTo>
                  <a:pt x="4271" y="1261"/>
                </a:lnTo>
                <a:lnTo>
                  <a:pt x="4137" y="1261"/>
                </a:lnTo>
                <a:lnTo>
                  <a:pt x="4137" y="1114"/>
                </a:lnTo>
                <a:lnTo>
                  <a:pt x="4039" y="1114"/>
                </a:lnTo>
                <a:lnTo>
                  <a:pt x="4039" y="1261"/>
                </a:lnTo>
                <a:lnTo>
                  <a:pt x="3904" y="1261"/>
                </a:lnTo>
                <a:lnTo>
                  <a:pt x="3904" y="1163"/>
                </a:lnTo>
                <a:lnTo>
                  <a:pt x="3892" y="1163"/>
                </a:lnTo>
                <a:lnTo>
                  <a:pt x="3892" y="1261"/>
                </a:lnTo>
                <a:lnTo>
                  <a:pt x="3831" y="1261"/>
                </a:lnTo>
                <a:lnTo>
                  <a:pt x="3831" y="1297"/>
                </a:lnTo>
                <a:lnTo>
                  <a:pt x="3892" y="1297"/>
                </a:lnTo>
                <a:lnTo>
                  <a:pt x="3892" y="1358"/>
                </a:lnTo>
                <a:lnTo>
                  <a:pt x="3831" y="1358"/>
                </a:lnTo>
                <a:lnTo>
                  <a:pt x="3831" y="1395"/>
                </a:lnTo>
                <a:lnTo>
                  <a:pt x="3892" y="1395"/>
                </a:lnTo>
                <a:lnTo>
                  <a:pt x="3892" y="1456"/>
                </a:lnTo>
                <a:lnTo>
                  <a:pt x="3831" y="1456"/>
                </a:lnTo>
                <a:lnTo>
                  <a:pt x="3831" y="1481"/>
                </a:lnTo>
                <a:lnTo>
                  <a:pt x="3892" y="1481"/>
                </a:lnTo>
                <a:lnTo>
                  <a:pt x="3892" y="1554"/>
                </a:lnTo>
                <a:lnTo>
                  <a:pt x="3831" y="1554"/>
                </a:lnTo>
                <a:lnTo>
                  <a:pt x="3831" y="1579"/>
                </a:lnTo>
                <a:lnTo>
                  <a:pt x="3892" y="1579"/>
                </a:lnTo>
                <a:lnTo>
                  <a:pt x="3892" y="1640"/>
                </a:lnTo>
                <a:lnTo>
                  <a:pt x="3831" y="1640"/>
                </a:lnTo>
                <a:lnTo>
                  <a:pt x="3831" y="1677"/>
                </a:lnTo>
                <a:lnTo>
                  <a:pt x="3892" y="1677"/>
                </a:lnTo>
                <a:lnTo>
                  <a:pt x="3892" y="1738"/>
                </a:lnTo>
                <a:lnTo>
                  <a:pt x="3831" y="1738"/>
                </a:lnTo>
                <a:lnTo>
                  <a:pt x="3831" y="1775"/>
                </a:lnTo>
                <a:lnTo>
                  <a:pt x="3892" y="1775"/>
                </a:lnTo>
                <a:lnTo>
                  <a:pt x="3892" y="1836"/>
                </a:lnTo>
                <a:lnTo>
                  <a:pt x="3831" y="1836"/>
                </a:lnTo>
                <a:lnTo>
                  <a:pt x="3831" y="1872"/>
                </a:lnTo>
                <a:lnTo>
                  <a:pt x="3892" y="1872"/>
                </a:lnTo>
                <a:lnTo>
                  <a:pt x="3892" y="1934"/>
                </a:lnTo>
                <a:lnTo>
                  <a:pt x="3831" y="1934"/>
                </a:lnTo>
                <a:lnTo>
                  <a:pt x="3831" y="1970"/>
                </a:lnTo>
                <a:lnTo>
                  <a:pt x="3892" y="1970"/>
                </a:lnTo>
                <a:lnTo>
                  <a:pt x="3892" y="2032"/>
                </a:lnTo>
                <a:lnTo>
                  <a:pt x="3831" y="2032"/>
                </a:lnTo>
                <a:lnTo>
                  <a:pt x="3831" y="2056"/>
                </a:lnTo>
                <a:lnTo>
                  <a:pt x="3892" y="2056"/>
                </a:lnTo>
                <a:lnTo>
                  <a:pt x="3892" y="2117"/>
                </a:lnTo>
                <a:lnTo>
                  <a:pt x="3831" y="2117"/>
                </a:lnTo>
                <a:lnTo>
                  <a:pt x="3831" y="2154"/>
                </a:lnTo>
                <a:lnTo>
                  <a:pt x="3892" y="2154"/>
                </a:lnTo>
                <a:lnTo>
                  <a:pt x="3892" y="2215"/>
                </a:lnTo>
                <a:lnTo>
                  <a:pt x="3769" y="2215"/>
                </a:lnTo>
                <a:lnTo>
                  <a:pt x="3769" y="2705"/>
                </a:lnTo>
                <a:lnTo>
                  <a:pt x="3855" y="2705"/>
                </a:lnTo>
                <a:lnTo>
                  <a:pt x="3855" y="3818"/>
                </a:lnTo>
                <a:lnTo>
                  <a:pt x="3696" y="3818"/>
                </a:lnTo>
                <a:lnTo>
                  <a:pt x="3696" y="3402"/>
                </a:lnTo>
                <a:lnTo>
                  <a:pt x="3610" y="3402"/>
                </a:lnTo>
                <a:lnTo>
                  <a:pt x="3610" y="3304"/>
                </a:lnTo>
                <a:lnTo>
                  <a:pt x="3696" y="3304"/>
                </a:lnTo>
                <a:lnTo>
                  <a:pt x="3696" y="3280"/>
                </a:lnTo>
                <a:lnTo>
                  <a:pt x="3610" y="3280"/>
                </a:lnTo>
                <a:lnTo>
                  <a:pt x="3610" y="3158"/>
                </a:lnTo>
                <a:lnTo>
                  <a:pt x="3696" y="3158"/>
                </a:lnTo>
                <a:lnTo>
                  <a:pt x="3696" y="3121"/>
                </a:lnTo>
                <a:lnTo>
                  <a:pt x="3610" y="3121"/>
                </a:lnTo>
                <a:lnTo>
                  <a:pt x="3610" y="2998"/>
                </a:lnTo>
                <a:lnTo>
                  <a:pt x="3696" y="2998"/>
                </a:lnTo>
                <a:lnTo>
                  <a:pt x="3696" y="2974"/>
                </a:lnTo>
                <a:lnTo>
                  <a:pt x="3610" y="2974"/>
                </a:lnTo>
                <a:lnTo>
                  <a:pt x="3610" y="2852"/>
                </a:lnTo>
                <a:lnTo>
                  <a:pt x="3696" y="2852"/>
                </a:lnTo>
                <a:lnTo>
                  <a:pt x="3696" y="2815"/>
                </a:lnTo>
                <a:lnTo>
                  <a:pt x="3610" y="2815"/>
                </a:lnTo>
                <a:lnTo>
                  <a:pt x="3610" y="2680"/>
                </a:lnTo>
                <a:lnTo>
                  <a:pt x="3696" y="2680"/>
                </a:lnTo>
                <a:lnTo>
                  <a:pt x="3696" y="2656"/>
                </a:lnTo>
                <a:lnTo>
                  <a:pt x="3610" y="2656"/>
                </a:lnTo>
                <a:lnTo>
                  <a:pt x="3610" y="2509"/>
                </a:lnTo>
                <a:lnTo>
                  <a:pt x="3696" y="2509"/>
                </a:lnTo>
                <a:lnTo>
                  <a:pt x="3696" y="2484"/>
                </a:lnTo>
                <a:lnTo>
                  <a:pt x="3610" y="2484"/>
                </a:lnTo>
                <a:lnTo>
                  <a:pt x="3610" y="2276"/>
                </a:lnTo>
                <a:lnTo>
                  <a:pt x="3561" y="2276"/>
                </a:lnTo>
                <a:lnTo>
                  <a:pt x="3561" y="2484"/>
                </a:lnTo>
                <a:lnTo>
                  <a:pt x="3390" y="2484"/>
                </a:lnTo>
                <a:lnTo>
                  <a:pt x="3390" y="2276"/>
                </a:lnTo>
                <a:lnTo>
                  <a:pt x="3329" y="2276"/>
                </a:lnTo>
                <a:lnTo>
                  <a:pt x="3329" y="2484"/>
                </a:lnTo>
                <a:lnTo>
                  <a:pt x="3158" y="2484"/>
                </a:lnTo>
                <a:lnTo>
                  <a:pt x="3158" y="2276"/>
                </a:lnTo>
                <a:lnTo>
                  <a:pt x="3109" y="2276"/>
                </a:lnTo>
                <a:lnTo>
                  <a:pt x="3109" y="2484"/>
                </a:lnTo>
                <a:lnTo>
                  <a:pt x="2937" y="2484"/>
                </a:lnTo>
                <a:lnTo>
                  <a:pt x="2937" y="2276"/>
                </a:lnTo>
                <a:lnTo>
                  <a:pt x="2876" y="2276"/>
                </a:lnTo>
                <a:lnTo>
                  <a:pt x="2876" y="2607"/>
                </a:lnTo>
                <a:lnTo>
                  <a:pt x="2717" y="2607"/>
                </a:lnTo>
                <a:lnTo>
                  <a:pt x="2717" y="2276"/>
                </a:lnTo>
                <a:lnTo>
                  <a:pt x="2656" y="2276"/>
                </a:lnTo>
                <a:lnTo>
                  <a:pt x="2656" y="2692"/>
                </a:lnTo>
                <a:lnTo>
                  <a:pt x="2484" y="2692"/>
                </a:lnTo>
                <a:lnTo>
                  <a:pt x="2484" y="2276"/>
                </a:lnTo>
                <a:lnTo>
                  <a:pt x="2423" y="2276"/>
                </a:lnTo>
                <a:lnTo>
                  <a:pt x="2423" y="2815"/>
                </a:lnTo>
                <a:lnTo>
                  <a:pt x="2264" y="2815"/>
                </a:lnTo>
                <a:lnTo>
                  <a:pt x="2264" y="2276"/>
                </a:lnTo>
                <a:lnTo>
                  <a:pt x="2203" y="2276"/>
                </a:lnTo>
                <a:lnTo>
                  <a:pt x="2203" y="2815"/>
                </a:lnTo>
                <a:lnTo>
                  <a:pt x="2068" y="2815"/>
                </a:lnTo>
                <a:lnTo>
                  <a:pt x="2068" y="2852"/>
                </a:lnTo>
                <a:lnTo>
                  <a:pt x="2203" y="2852"/>
                </a:lnTo>
                <a:lnTo>
                  <a:pt x="2203" y="2974"/>
                </a:lnTo>
                <a:lnTo>
                  <a:pt x="2068" y="2974"/>
                </a:lnTo>
                <a:lnTo>
                  <a:pt x="2068" y="2998"/>
                </a:lnTo>
                <a:lnTo>
                  <a:pt x="2203" y="2998"/>
                </a:lnTo>
                <a:lnTo>
                  <a:pt x="2203" y="3121"/>
                </a:lnTo>
                <a:lnTo>
                  <a:pt x="2068" y="3121"/>
                </a:lnTo>
                <a:lnTo>
                  <a:pt x="2068" y="3158"/>
                </a:lnTo>
                <a:lnTo>
                  <a:pt x="2203" y="3158"/>
                </a:lnTo>
                <a:lnTo>
                  <a:pt x="2203" y="3280"/>
                </a:lnTo>
                <a:lnTo>
                  <a:pt x="2068" y="3280"/>
                </a:lnTo>
                <a:lnTo>
                  <a:pt x="2068" y="3304"/>
                </a:lnTo>
                <a:lnTo>
                  <a:pt x="2203" y="3304"/>
                </a:lnTo>
                <a:lnTo>
                  <a:pt x="2203" y="3402"/>
                </a:lnTo>
                <a:lnTo>
                  <a:pt x="2068" y="3402"/>
                </a:lnTo>
                <a:lnTo>
                  <a:pt x="2068" y="3818"/>
                </a:lnTo>
                <a:lnTo>
                  <a:pt x="2044" y="3818"/>
                </a:lnTo>
                <a:lnTo>
                  <a:pt x="2044" y="3610"/>
                </a:lnTo>
                <a:lnTo>
                  <a:pt x="2044" y="3549"/>
                </a:lnTo>
                <a:lnTo>
                  <a:pt x="2044" y="3329"/>
                </a:lnTo>
                <a:lnTo>
                  <a:pt x="2044" y="3280"/>
                </a:lnTo>
                <a:lnTo>
                  <a:pt x="2044" y="3060"/>
                </a:lnTo>
                <a:lnTo>
                  <a:pt x="2044" y="2998"/>
                </a:lnTo>
                <a:lnTo>
                  <a:pt x="2044" y="2925"/>
                </a:lnTo>
                <a:lnTo>
                  <a:pt x="1995" y="2925"/>
                </a:lnTo>
                <a:lnTo>
                  <a:pt x="1995" y="2998"/>
                </a:lnTo>
                <a:lnTo>
                  <a:pt x="1762" y="2998"/>
                </a:lnTo>
                <a:lnTo>
                  <a:pt x="1762" y="2925"/>
                </a:lnTo>
                <a:lnTo>
                  <a:pt x="1701" y="2925"/>
                </a:lnTo>
                <a:lnTo>
                  <a:pt x="1701" y="3818"/>
                </a:lnTo>
                <a:lnTo>
                  <a:pt x="1579" y="3818"/>
                </a:lnTo>
                <a:lnTo>
                  <a:pt x="1579" y="3769"/>
                </a:lnTo>
                <a:lnTo>
                  <a:pt x="1640" y="3769"/>
                </a:lnTo>
                <a:lnTo>
                  <a:pt x="1640" y="3745"/>
                </a:lnTo>
                <a:lnTo>
                  <a:pt x="1579" y="3745"/>
                </a:lnTo>
                <a:lnTo>
                  <a:pt x="1579" y="3610"/>
                </a:lnTo>
                <a:lnTo>
                  <a:pt x="1640" y="3610"/>
                </a:lnTo>
                <a:lnTo>
                  <a:pt x="1640" y="3574"/>
                </a:lnTo>
                <a:lnTo>
                  <a:pt x="1579" y="3574"/>
                </a:lnTo>
                <a:lnTo>
                  <a:pt x="1579" y="3439"/>
                </a:lnTo>
                <a:lnTo>
                  <a:pt x="1640" y="3439"/>
                </a:lnTo>
                <a:lnTo>
                  <a:pt x="1640" y="3415"/>
                </a:lnTo>
                <a:lnTo>
                  <a:pt x="1579" y="3415"/>
                </a:lnTo>
                <a:lnTo>
                  <a:pt x="1579" y="3280"/>
                </a:lnTo>
                <a:lnTo>
                  <a:pt x="1640" y="3280"/>
                </a:lnTo>
                <a:lnTo>
                  <a:pt x="1640" y="3243"/>
                </a:lnTo>
                <a:lnTo>
                  <a:pt x="1579" y="3243"/>
                </a:lnTo>
                <a:lnTo>
                  <a:pt x="1579" y="3145"/>
                </a:lnTo>
                <a:lnTo>
                  <a:pt x="1628" y="3145"/>
                </a:lnTo>
                <a:lnTo>
                  <a:pt x="1628" y="3109"/>
                </a:lnTo>
                <a:lnTo>
                  <a:pt x="1579" y="3109"/>
                </a:lnTo>
                <a:lnTo>
                  <a:pt x="1579" y="2974"/>
                </a:lnTo>
                <a:lnTo>
                  <a:pt x="1628" y="2974"/>
                </a:lnTo>
                <a:lnTo>
                  <a:pt x="1628" y="2949"/>
                </a:lnTo>
                <a:lnTo>
                  <a:pt x="1579" y="2949"/>
                </a:lnTo>
                <a:lnTo>
                  <a:pt x="1579" y="2815"/>
                </a:lnTo>
                <a:lnTo>
                  <a:pt x="1628" y="2815"/>
                </a:lnTo>
                <a:lnTo>
                  <a:pt x="1628" y="2778"/>
                </a:lnTo>
                <a:lnTo>
                  <a:pt x="1579" y="2778"/>
                </a:lnTo>
                <a:lnTo>
                  <a:pt x="1579" y="2644"/>
                </a:lnTo>
                <a:lnTo>
                  <a:pt x="1628" y="2644"/>
                </a:lnTo>
                <a:lnTo>
                  <a:pt x="1628" y="2619"/>
                </a:lnTo>
                <a:lnTo>
                  <a:pt x="1579" y="2619"/>
                </a:lnTo>
                <a:lnTo>
                  <a:pt x="1579" y="2350"/>
                </a:lnTo>
                <a:lnTo>
                  <a:pt x="1542" y="2350"/>
                </a:lnTo>
                <a:lnTo>
                  <a:pt x="1542" y="2619"/>
                </a:lnTo>
                <a:lnTo>
                  <a:pt x="1456" y="2619"/>
                </a:lnTo>
                <a:lnTo>
                  <a:pt x="1456" y="2448"/>
                </a:lnTo>
                <a:lnTo>
                  <a:pt x="1432" y="2448"/>
                </a:lnTo>
                <a:lnTo>
                  <a:pt x="1432" y="2619"/>
                </a:lnTo>
                <a:lnTo>
                  <a:pt x="1358" y="2619"/>
                </a:lnTo>
                <a:lnTo>
                  <a:pt x="1358" y="2644"/>
                </a:lnTo>
                <a:lnTo>
                  <a:pt x="1432" y="2644"/>
                </a:lnTo>
                <a:lnTo>
                  <a:pt x="1432" y="2778"/>
                </a:lnTo>
                <a:lnTo>
                  <a:pt x="1358" y="2778"/>
                </a:lnTo>
                <a:lnTo>
                  <a:pt x="1358" y="2815"/>
                </a:lnTo>
                <a:lnTo>
                  <a:pt x="1432" y="2815"/>
                </a:lnTo>
                <a:lnTo>
                  <a:pt x="1432" y="2949"/>
                </a:lnTo>
                <a:lnTo>
                  <a:pt x="1358" y="2949"/>
                </a:lnTo>
                <a:lnTo>
                  <a:pt x="1358" y="2974"/>
                </a:lnTo>
                <a:lnTo>
                  <a:pt x="1432" y="2974"/>
                </a:lnTo>
                <a:lnTo>
                  <a:pt x="1432" y="3109"/>
                </a:lnTo>
                <a:lnTo>
                  <a:pt x="1358" y="3109"/>
                </a:lnTo>
                <a:lnTo>
                  <a:pt x="1358" y="3145"/>
                </a:lnTo>
                <a:lnTo>
                  <a:pt x="1432" y="3145"/>
                </a:lnTo>
                <a:lnTo>
                  <a:pt x="1432" y="3243"/>
                </a:lnTo>
                <a:lnTo>
                  <a:pt x="1358" y="3243"/>
                </a:lnTo>
                <a:lnTo>
                  <a:pt x="1358" y="3280"/>
                </a:lnTo>
                <a:lnTo>
                  <a:pt x="1432" y="3280"/>
                </a:lnTo>
                <a:lnTo>
                  <a:pt x="1432" y="3415"/>
                </a:lnTo>
                <a:lnTo>
                  <a:pt x="1358" y="3415"/>
                </a:lnTo>
                <a:lnTo>
                  <a:pt x="1358" y="3439"/>
                </a:lnTo>
                <a:lnTo>
                  <a:pt x="1432" y="3439"/>
                </a:lnTo>
                <a:lnTo>
                  <a:pt x="1432" y="3574"/>
                </a:lnTo>
                <a:lnTo>
                  <a:pt x="1358" y="3574"/>
                </a:lnTo>
                <a:lnTo>
                  <a:pt x="1358" y="3610"/>
                </a:lnTo>
                <a:lnTo>
                  <a:pt x="1432" y="3610"/>
                </a:lnTo>
                <a:lnTo>
                  <a:pt x="1432" y="3745"/>
                </a:lnTo>
                <a:lnTo>
                  <a:pt x="1358" y="3745"/>
                </a:lnTo>
                <a:lnTo>
                  <a:pt x="1358" y="3769"/>
                </a:lnTo>
                <a:lnTo>
                  <a:pt x="1432" y="3769"/>
                </a:lnTo>
                <a:lnTo>
                  <a:pt x="1432" y="3818"/>
                </a:lnTo>
                <a:lnTo>
                  <a:pt x="1138" y="3818"/>
                </a:lnTo>
                <a:lnTo>
                  <a:pt x="1138" y="2766"/>
                </a:lnTo>
                <a:lnTo>
                  <a:pt x="1138" y="2680"/>
                </a:lnTo>
                <a:lnTo>
                  <a:pt x="1138" y="1640"/>
                </a:lnTo>
                <a:lnTo>
                  <a:pt x="1065" y="1640"/>
                </a:lnTo>
                <a:lnTo>
                  <a:pt x="1065" y="930"/>
                </a:lnTo>
                <a:lnTo>
                  <a:pt x="1114" y="930"/>
                </a:lnTo>
                <a:lnTo>
                  <a:pt x="1114" y="844"/>
                </a:lnTo>
                <a:lnTo>
                  <a:pt x="1775" y="844"/>
                </a:lnTo>
                <a:lnTo>
                  <a:pt x="1823" y="844"/>
                </a:lnTo>
                <a:lnTo>
                  <a:pt x="2974" y="844"/>
                </a:lnTo>
                <a:lnTo>
                  <a:pt x="2974" y="808"/>
                </a:lnTo>
                <a:lnTo>
                  <a:pt x="2876" y="771"/>
                </a:lnTo>
                <a:lnTo>
                  <a:pt x="2876" y="771"/>
                </a:lnTo>
                <a:lnTo>
                  <a:pt x="930" y="0"/>
                </a:lnTo>
                <a:lnTo>
                  <a:pt x="281" y="600"/>
                </a:lnTo>
                <a:lnTo>
                  <a:pt x="281" y="587"/>
                </a:lnTo>
                <a:lnTo>
                  <a:pt x="0" y="587"/>
                </a:lnTo>
                <a:lnTo>
                  <a:pt x="0" y="893"/>
                </a:lnTo>
                <a:lnTo>
                  <a:pt x="281" y="893"/>
                </a:lnTo>
                <a:lnTo>
                  <a:pt x="281" y="844"/>
                </a:lnTo>
                <a:lnTo>
                  <a:pt x="771" y="844"/>
                </a:lnTo>
                <a:lnTo>
                  <a:pt x="771" y="930"/>
                </a:lnTo>
                <a:lnTo>
                  <a:pt x="820" y="930"/>
                </a:lnTo>
                <a:lnTo>
                  <a:pt x="820" y="967"/>
                </a:lnTo>
                <a:lnTo>
                  <a:pt x="820" y="1016"/>
                </a:lnTo>
                <a:lnTo>
                  <a:pt x="820" y="1163"/>
                </a:lnTo>
                <a:lnTo>
                  <a:pt x="820" y="1212"/>
                </a:lnTo>
                <a:lnTo>
                  <a:pt x="820" y="1371"/>
                </a:lnTo>
                <a:lnTo>
                  <a:pt x="820" y="1407"/>
                </a:lnTo>
                <a:lnTo>
                  <a:pt x="820" y="1640"/>
                </a:lnTo>
                <a:lnTo>
                  <a:pt x="759" y="1640"/>
                </a:lnTo>
                <a:lnTo>
                  <a:pt x="759" y="2680"/>
                </a:lnTo>
                <a:lnTo>
                  <a:pt x="759" y="2766"/>
                </a:lnTo>
                <a:lnTo>
                  <a:pt x="759" y="3818"/>
                </a:lnTo>
                <a:lnTo>
                  <a:pt x="355" y="3818"/>
                </a:lnTo>
                <a:lnTo>
                  <a:pt x="355" y="3990"/>
                </a:lnTo>
                <a:lnTo>
                  <a:pt x="9534" y="3990"/>
                </a:lnTo>
                <a:lnTo>
                  <a:pt x="9534" y="3818"/>
                </a:lnTo>
                <a:lnTo>
                  <a:pt x="9436" y="3818"/>
                </a:lnTo>
                <a:close/>
                <a:moveTo>
                  <a:pt x="5642" y="918"/>
                </a:moveTo>
                <a:lnTo>
                  <a:pt x="5495" y="918"/>
                </a:lnTo>
                <a:lnTo>
                  <a:pt x="5642" y="857"/>
                </a:lnTo>
                <a:lnTo>
                  <a:pt x="5642" y="918"/>
                </a:lnTo>
                <a:close/>
                <a:moveTo>
                  <a:pt x="5679" y="918"/>
                </a:moveTo>
                <a:lnTo>
                  <a:pt x="5679" y="844"/>
                </a:lnTo>
                <a:lnTo>
                  <a:pt x="5691" y="832"/>
                </a:lnTo>
                <a:lnTo>
                  <a:pt x="5777" y="918"/>
                </a:lnTo>
                <a:lnTo>
                  <a:pt x="5679" y="918"/>
                </a:lnTo>
                <a:close/>
                <a:moveTo>
                  <a:pt x="5789" y="906"/>
                </a:moveTo>
                <a:lnTo>
                  <a:pt x="5716" y="820"/>
                </a:lnTo>
                <a:lnTo>
                  <a:pt x="5789" y="795"/>
                </a:lnTo>
                <a:lnTo>
                  <a:pt x="5789" y="906"/>
                </a:lnTo>
                <a:close/>
                <a:moveTo>
                  <a:pt x="5813" y="808"/>
                </a:moveTo>
                <a:lnTo>
                  <a:pt x="5862" y="857"/>
                </a:lnTo>
                <a:lnTo>
                  <a:pt x="5813" y="893"/>
                </a:lnTo>
                <a:lnTo>
                  <a:pt x="5813" y="808"/>
                </a:lnTo>
                <a:close/>
                <a:moveTo>
                  <a:pt x="5838" y="783"/>
                </a:moveTo>
                <a:lnTo>
                  <a:pt x="5924" y="783"/>
                </a:lnTo>
                <a:lnTo>
                  <a:pt x="5875" y="832"/>
                </a:lnTo>
                <a:lnTo>
                  <a:pt x="5838" y="783"/>
                </a:lnTo>
                <a:close/>
                <a:moveTo>
                  <a:pt x="5826" y="918"/>
                </a:moveTo>
                <a:lnTo>
                  <a:pt x="5875" y="869"/>
                </a:lnTo>
                <a:lnTo>
                  <a:pt x="5924" y="918"/>
                </a:lnTo>
                <a:lnTo>
                  <a:pt x="5826" y="918"/>
                </a:lnTo>
                <a:close/>
                <a:moveTo>
                  <a:pt x="5936" y="893"/>
                </a:moveTo>
                <a:lnTo>
                  <a:pt x="5887" y="857"/>
                </a:lnTo>
                <a:lnTo>
                  <a:pt x="5936" y="808"/>
                </a:lnTo>
                <a:lnTo>
                  <a:pt x="5936" y="893"/>
                </a:lnTo>
                <a:close/>
                <a:moveTo>
                  <a:pt x="6009" y="857"/>
                </a:moveTo>
                <a:lnTo>
                  <a:pt x="5960" y="893"/>
                </a:lnTo>
                <a:lnTo>
                  <a:pt x="5960" y="808"/>
                </a:lnTo>
                <a:lnTo>
                  <a:pt x="6009" y="857"/>
                </a:lnTo>
                <a:close/>
                <a:moveTo>
                  <a:pt x="5973" y="783"/>
                </a:moveTo>
                <a:lnTo>
                  <a:pt x="6070" y="783"/>
                </a:lnTo>
                <a:lnTo>
                  <a:pt x="6021" y="832"/>
                </a:lnTo>
                <a:lnTo>
                  <a:pt x="5973" y="783"/>
                </a:lnTo>
                <a:close/>
                <a:moveTo>
                  <a:pt x="5973" y="918"/>
                </a:moveTo>
                <a:lnTo>
                  <a:pt x="6021" y="869"/>
                </a:lnTo>
                <a:lnTo>
                  <a:pt x="6070" y="918"/>
                </a:lnTo>
                <a:lnTo>
                  <a:pt x="5973" y="918"/>
                </a:lnTo>
                <a:close/>
                <a:moveTo>
                  <a:pt x="6083" y="893"/>
                </a:moveTo>
                <a:lnTo>
                  <a:pt x="6034" y="857"/>
                </a:lnTo>
                <a:lnTo>
                  <a:pt x="6083" y="808"/>
                </a:lnTo>
                <a:lnTo>
                  <a:pt x="6083" y="893"/>
                </a:lnTo>
                <a:close/>
                <a:moveTo>
                  <a:pt x="6156" y="857"/>
                </a:moveTo>
                <a:lnTo>
                  <a:pt x="6107" y="893"/>
                </a:lnTo>
                <a:lnTo>
                  <a:pt x="6107" y="808"/>
                </a:lnTo>
                <a:lnTo>
                  <a:pt x="6156" y="857"/>
                </a:lnTo>
                <a:close/>
                <a:moveTo>
                  <a:pt x="6119" y="783"/>
                </a:moveTo>
                <a:lnTo>
                  <a:pt x="6217" y="783"/>
                </a:lnTo>
                <a:lnTo>
                  <a:pt x="6168" y="832"/>
                </a:lnTo>
                <a:lnTo>
                  <a:pt x="6119" y="783"/>
                </a:lnTo>
                <a:close/>
                <a:moveTo>
                  <a:pt x="6119" y="918"/>
                </a:moveTo>
                <a:lnTo>
                  <a:pt x="6168" y="869"/>
                </a:lnTo>
                <a:lnTo>
                  <a:pt x="6217" y="918"/>
                </a:lnTo>
                <a:lnTo>
                  <a:pt x="6119" y="918"/>
                </a:lnTo>
                <a:close/>
                <a:moveTo>
                  <a:pt x="6217" y="893"/>
                </a:moveTo>
                <a:lnTo>
                  <a:pt x="6181" y="857"/>
                </a:lnTo>
                <a:lnTo>
                  <a:pt x="6217" y="808"/>
                </a:lnTo>
                <a:lnTo>
                  <a:pt x="6217" y="893"/>
                </a:lnTo>
                <a:close/>
                <a:moveTo>
                  <a:pt x="6303" y="857"/>
                </a:moveTo>
                <a:lnTo>
                  <a:pt x="6254" y="893"/>
                </a:lnTo>
                <a:lnTo>
                  <a:pt x="6254" y="808"/>
                </a:lnTo>
                <a:lnTo>
                  <a:pt x="6303" y="857"/>
                </a:lnTo>
                <a:close/>
                <a:moveTo>
                  <a:pt x="6266" y="783"/>
                </a:moveTo>
                <a:lnTo>
                  <a:pt x="6352" y="783"/>
                </a:lnTo>
                <a:lnTo>
                  <a:pt x="6315" y="832"/>
                </a:lnTo>
                <a:lnTo>
                  <a:pt x="6266" y="783"/>
                </a:lnTo>
                <a:close/>
                <a:moveTo>
                  <a:pt x="6266" y="918"/>
                </a:moveTo>
                <a:lnTo>
                  <a:pt x="6315" y="869"/>
                </a:lnTo>
                <a:lnTo>
                  <a:pt x="6364" y="918"/>
                </a:lnTo>
                <a:lnTo>
                  <a:pt x="6266" y="918"/>
                </a:lnTo>
                <a:close/>
                <a:moveTo>
                  <a:pt x="6376" y="906"/>
                </a:moveTo>
                <a:lnTo>
                  <a:pt x="6327" y="857"/>
                </a:lnTo>
                <a:lnTo>
                  <a:pt x="6376" y="795"/>
                </a:lnTo>
                <a:lnTo>
                  <a:pt x="6376" y="906"/>
                </a:lnTo>
                <a:close/>
                <a:moveTo>
                  <a:pt x="6450" y="857"/>
                </a:moveTo>
                <a:lnTo>
                  <a:pt x="6401" y="893"/>
                </a:lnTo>
                <a:lnTo>
                  <a:pt x="6401" y="808"/>
                </a:lnTo>
                <a:lnTo>
                  <a:pt x="6450" y="857"/>
                </a:lnTo>
                <a:close/>
                <a:moveTo>
                  <a:pt x="6413" y="783"/>
                </a:moveTo>
                <a:lnTo>
                  <a:pt x="6425" y="783"/>
                </a:lnTo>
                <a:lnTo>
                  <a:pt x="6511" y="783"/>
                </a:lnTo>
                <a:lnTo>
                  <a:pt x="6462" y="832"/>
                </a:lnTo>
                <a:lnTo>
                  <a:pt x="6413" y="783"/>
                </a:lnTo>
                <a:close/>
                <a:moveTo>
                  <a:pt x="6425" y="918"/>
                </a:moveTo>
                <a:lnTo>
                  <a:pt x="6413" y="918"/>
                </a:lnTo>
                <a:lnTo>
                  <a:pt x="6462" y="869"/>
                </a:lnTo>
                <a:lnTo>
                  <a:pt x="6511" y="918"/>
                </a:lnTo>
                <a:lnTo>
                  <a:pt x="6425" y="918"/>
                </a:lnTo>
                <a:close/>
                <a:moveTo>
                  <a:pt x="6523" y="893"/>
                </a:moveTo>
                <a:lnTo>
                  <a:pt x="6474" y="857"/>
                </a:lnTo>
                <a:lnTo>
                  <a:pt x="6523" y="808"/>
                </a:lnTo>
                <a:lnTo>
                  <a:pt x="6523" y="893"/>
                </a:lnTo>
                <a:close/>
                <a:moveTo>
                  <a:pt x="6597" y="857"/>
                </a:moveTo>
                <a:lnTo>
                  <a:pt x="6548" y="893"/>
                </a:lnTo>
                <a:lnTo>
                  <a:pt x="6548" y="808"/>
                </a:lnTo>
                <a:lnTo>
                  <a:pt x="6597" y="857"/>
                </a:lnTo>
                <a:close/>
                <a:moveTo>
                  <a:pt x="6560" y="783"/>
                </a:moveTo>
                <a:lnTo>
                  <a:pt x="6658" y="783"/>
                </a:lnTo>
                <a:lnTo>
                  <a:pt x="6609" y="832"/>
                </a:lnTo>
                <a:lnTo>
                  <a:pt x="6560" y="783"/>
                </a:lnTo>
                <a:close/>
                <a:moveTo>
                  <a:pt x="6560" y="918"/>
                </a:moveTo>
                <a:lnTo>
                  <a:pt x="6609" y="869"/>
                </a:lnTo>
                <a:lnTo>
                  <a:pt x="6658" y="918"/>
                </a:lnTo>
                <a:lnTo>
                  <a:pt x="6560" y="918"/>
                </a:lnTo>
                <a:close/>
                <a:moveTo>
                  <a:pt x="6658" y="893"/>
                </a:moveTo>
                <a:lnTo>
                  <a:pt x="6621" y="857"/>
                </a:lnTo>
                <a:lnTo>
                  <a:pt x="6658" y="808"/>
                </a:lnTo>
                <a:lnTo>
                  <a:pt x="6658" y="893"/>
                </a:lnTo>
                <a:close/>
                <a:moveTo>
                  <a:pt x="6744" y="857"/>
                </a:moveTo>
                <a:lnTo>
                  <a:pt x="6695" y="893"/>
                </a:lnTo>
                <a:lnTo>
                  <a:pt x="6695" y="808"/>
                </a:lnTo>
                <a:lnTo>
                  <a:pt x="6744" y="857"/>
                </a:lnTo>
                <a:close/>
                <a:moveTo>
                  <a:pt x="6707" y="783"/>
                </a:moveTo>
                <a:lnTo>
                  <a:pt x="6793" y="783"/>
                </a:lnTo>
                <a:lnTo>
                  <a:pt x="6756" y="832"/>
                </a:lnTo>
                <a:lnTo>
                  <a:pt x="6707" y="783"/>
                </a:lnTo>
                <a:close/>
                <a:moveTo>
                  <a:pt x="6707" y="918"/>
                </a:moveTo>
                <a:lnTo>
                  <a:pt x="6756" y="869"/>
                </a:lnTo>
                <a:lnTo>
                  <a:pt x="6805" y="918"/>
                </a:lnTo>
                <a:lnTo>
                  <a:pt x="6707" y="918"/>
                </a:lnTo>
                <a:close/>
                <a:moveTo>
                  <a:pt x="6805" y="893"/>
                </a:moveTo>
                <a:lnTo>
                  <a:pt x="6768" y="857"/>
                </a:lnTo>
                <a:lnTo>
                  <a:pt x="6805" y="808"/>
                </a:lnTo>
                <a:lnTo>
                  <a:pt x="6805" y="893"/>
                </a:lnTo>
                <a:close/>
                <a:moveTo>
                  <a:pt x="6878" y="857"/>
                </a:moveTo>
                <a:lnTo>
                  <a:pt x="6842" y="893"/>
                </a:lnTo>
                <a:lnTo>
                  <a:pt x="6842" y="808"/>
                </a:lnTo>
                <a:lnTo>
                  <a:pt x="6878" y="857"/>
                </a:lnTo>
                <a:close/>
                <a:moveTo>
                  <a:pt x="6854" y="783"/>
                </a:moveTo>
                <a:lnTo>
                  <a:pt x="6939" y="783"/>
                </a:lnTo>
                <a:lnTo>
                  <a:pt x="6903" y="832"/>
                </a:lnTo>
                <a:lnTo>
                  <a:pt x="6854" y="783"/>
                </a:lnTo>
                <a:close/>
                <a:moveTo>
                  <a:pt x="6854" y="918"/>
                </a:moveTo>
                <a:lnTo>
                  <a:pt x="6903" y="869"/>
                </a:lnTo>
                <a:lnTo>
                  <a:pt x="6939" y="918"/>
                </a:lnTo>
                <a:lnTo>
                  <a:pt x="6854" y="918"/>
                </a:lnTo>
                <a:close/>
                <a:moveTo>
                  <a:pt x="7001" y="918"/>
                </a:moveTo>
                <a:lnTo>
                  <a:pt x="6976" y="918"/>
                </a:lnTo>
                <a:lnTo>
                  <a:pt x="6915" y="857"/>
                </a:lnTo>
                <a:lnTo>
                  <a:pt x="6976" y="783"/>
                </a:lnTo>
                <a:lnTo>
                  <a:pt x="7001" y="783"/>
                </a:lnTo>
                <a:lnTo>
                  <a:pt x="7001" y="918"/>
                </a:lnTo>
                <a:close/>
                <a:moveTo>
                  <a:pt x="7037" y="306"/>
                </a:moveTo>
                <a:lnTo>
                  <a:pt x="7037" y="343"/>
                </a:lnTo>
                <a:lnTo>
                  <a:pt x="7037" y="673"/>
                </a:lnTo>
                <a:lnTo>
                  <a:pt x="7001" y="673"/>
                </a:lnTo>
                <a:lnTo>
                  <a:pt x="7001" y="759"/>
                </a:lnTo>
                <a:lnTo>
                  <a:pt x="6842" y="759"/>
                </a:lnTo>
                <a:lnTo>
                  <a:pt x="6805" y="759"/>
                </a:lnTo>
                <a:lnTo>
                  <a:pt x="6695" y="759"/>
                </a:lnTo>
                <a:lnTo>
                  <a:pt x="6658" y="759"/>
                </a:lnTo>
                <a:lnTo>
                  <a:pt x="6548" y="759"/>
                </a:lnTo>
                <a:lnTo>
                  <a:pt x="6523" y="759"/>
                </a:lnTo>
                <a:lnTo>
                  <a:pt x="6425" y="759"/>
                </a:lnTo>
                <a:lnTo>
                  <a:pt x="6401" y="759"/>
                </a:lnTo>
                <a:lnTo>
                  <a:pt x="6376" y="759"/>
                </a:lnTo>
                <a:lnTo>
                  <a:pt x="6376" y="759"/>
                </a:lnTo>
                <a:lnTo>
                  <a:pt x="6254" y="759"/>
                </a:lnTo>
                <a:lnTo>
                  <a:pt x="6217" y="759"/>
                </a:lnTo>
                <a:lnTo>
                  <a:pt x="6107" y="759"/>
                </a:lnTo>
                <a:lnTo>
                  <a:pt x="6083" y="759"/>
                </a:lnTo>
                <a:lnTo>
                  <a:pt x="5960" y="759"/>
                </a:lnTo>
                <a:lnTo>
                  <a:pt x="5936" y="759"/>
                </a:lnTo>
                <a:lnTo>
                  <a:pt x="5875" y="759"/>
                </a:lnTo>
                <a:lnTo>
                  <a:pt x="7037" y="257"/>
                </a:lnTo>
                <a:lnTo>
                  <a:pt x="7037" y="306"/>
                </a:lnTo>
                <a:close/>
                <a:moveTo>
                  <a:pt x="5165" y="1750"/>
                </a:moveTo>
                <a:lnTo>
                  <a:pt x="5238" y="1750"/>
                </a:lnTo>
                <a:lnTo>
                  <a:pt x="5238" y="1885"/>
                </a:lnTo>
                <a:lnTo>
                  <a:pt x="5165" y="1885"/>
                </a:lnTo>
                <a:lnTo>
                  <a:pt x="5165" y="1750"/>
                </a:lnTo>
                <a:close/>
                <a:moveTo>
                  <a:pt x="5165" y="1909"/>
                </a:moveTo>
                <a:lnTo>
                  <a:pt x="5238" y="1909"/>
                </a:lnTo>
                <a:lnTo>
                  <a:pt x="5238" y="2044"/>
                </a:lnTo>
                <a:lnTo>
                  <a:pt x="5165" y="2044"/>
                </a:lnTo>
                <a:lnTo>
                  <a:pt x="5165" y="1909"/>
                </a:lnTo>
                <a:close/>
                <a:moveTo>
                  <a:pt x="5165" y="2081"/>
                </a:moveTo>
                <a:lnTo>
                  <a:pt x="5238" y="2081"/>
                </a:lnTo>
                <a:lnTo>
                  <a:pt x="5238" y="2203"/>
                </a:lnTo>
                <a:lnTo>
                  <a:pt x="5165" y="2203"/>
                </a:lnTo>
                <a:lnTo>
                  <a:pt x="5165" y="2081"/>
                </a:lnTo>
                <a:close/>
                <a:moveTo>
                  <a:pt x="5165" y="2240"/>
                </a:moveTo>
                <a:lnTo>
                  <a:pt x="5238" y="2240"/>
                </a:lnTo>
                <a:lnTo>
                  <a:pt x="5238" y="2350"/>
                </a:lnTo>
                <a:lnTo>
                  <a:pt x="5165" y="2350"/>
                </a:lnTo>
                <a:lnTo>
                  <a:pt x="5165" y="2240"/>
                </a:lnTo>
                <a:close/>
                <a:moveTo>
                  <a:pt x="5165" y="2374"/>
                </a:moveTo>
                <a:lnTo>
                  <a:pt x="5238" y="2374"/>
                </a:lnTo>
                <a:lnTo>
                  <a:pt x="5238" y="2509"/>
                </a:lnTo>
                <a:lnTo>
                  <a:pt x="5165" y="2509"/>
                </a:lnTo>
                <a:lnTo>
                  <a:pt x="5165" y="2374"/>
                </a:lnTo>
                <a:close/>
                <a:moveTo>
                  <a:pt x="5165" y="2546"/>
                </a:moveTo>
                <a:lnTo>
                  <a:pt x="5238" y="2546"/>
                </a:lnTo>
                <a:lnTo>
                  <a:pt x="5238" y="2680"/>
                </a:lnTo>
                <a:lnTo>
                  <a:pt x="5165" y="2680"/>
                </a:lnTo>
                <a:lnTo>
                  <a:pt x="5165" y="2546"/>
                </a:lnTo>
                <a:close/>
                <a:moveTo>
                  <a:pt x="5165" y="2705"/>
                </a:moveTo>
                <a:lnTo>
                  <a:pt x="5238" y="2705"/>
                </a:lnTo>
                <a:lnTo>
                  <a:pt x="5238" y="2839"/>
                </a:lnTo>
                <a:lnTo>
                  <a:pt x="5165" y="2839"/>
                </a:lnTo>
                <a:lnTo>
                  <a:pt x="5165" y="2705"/>
                </a:lnTo>
                <a:close/>
                <a:moveTo>
                  <a:pt x="3390" y="2509"/>
                </a:moveTo>
                <a:lnTo>
                  <a:pt x="3561" y="2509"/>
                </a:lnTo>
                <a:lnTo>
                  <a:pt x="3561" y="2656"/>
                </a:lnTo>
                <a:lnTo>
                  <a:pt x="3390" y="2656"/>
                </a:lnTo>
                <a:lnTo>
                  <a:pt x="3390" y="2509"/>
                </a:lnTo>
                <a:close/>
                <a:moveTo>
                  <a:pt x="3390" y="2680"/>
                </a:moveTo>
                <a:lnTo>
                  <a:pt x="3561" y="2680"/>
                </a:lnTo>
                <a:lnTo>
                  <a:pt x="3561" y="2815"/>
                </a:lnTo>
                <a:lnTo>
                  <a:pt x="3390" y="2815"/>
                </a:lnTo>
                <a:lnTo>
                  <a:pt x="3390" y="2680"/>
                </a:lnTo>
                <a:close/>
                <a:moveTo>
                  <a:pt x="3390" y="2852"/>
                </a:moveTo>
                <a:lnTo>
                  <a:pt x="3561" y="2852"/>
                </a:lnTo>
                <a:lnTo>
                  <a:pt x="3561" y="2974"/>
                </a:lnTo>
                <a:lnTo>
                  <a:pt x="3390" y="2974"/>
                </a:lnTo>
                <a:lnTo>
                  <a:pt x="3390" y="2852"/>
                </a:lnTo>
                <a:close/>
                <a:moveTo>
                  <a:pt x="3390" y="2998"/>
                </a:moveTo>
                <a:lnTo>
                  <a:pt x="3561" y="2998"/>
                </a:lnTo>
                <a:lnTo>
                  <a:pt x="3561" y="3121"/>
                </a:lnTo>
                <a:lnTo>
                  <a:pt x="3390" y="3121"/>
                </a:lnTo>
                <a:lnTo>
                  <a:pt x="3390" y="2998"/>
                </a:lnTo>
                <a:close/>
                <a:moveTo>
                  <a:pt x="3390" y="3158"/>
                </a:moveTo>
                <a:lnTo>
                  <a:pt x="3561" y="3158"/>
                </a:lnTo>
                <a:lnTo>
                  <a:pt x="3561" y="3280"/>
                </a:lnTo>
                <a:lnTo>
                  <a:pt x="3390" y="3280"/>
                </a:lnTo>
                <a:lnTo>
                  <a:pt x="3390" y="3158"/>
                </a:lnTo>
                <a:close/>
                <a:moveTo>
                  <a:pt x="3390" y="3304"/>
                </a:moveTo>
                <a:lnTo>
                  <a:pt x="3561" y="3304"/>
                </a:lnTo>
                <a:lnTo>
                  <a:pt x="3561" y="3402"/>
                </a:lnTo>
                <a:lnTo>
                  <a:pt x="3390" y="3402"/>
                </a:lnTo>
                <a:lnTo>
                  <a:pt x="3390" y="3304"/>
                </a:lnTo>
                <a:close/>
                <a:moveTo>
                  <a:pt x="3158" y="2509"/>
                </a:moveTo>
                <a:lnTo>
                  <a:pt x="3329" y="2509"/>
                </a:lnTo>
                <a:lnTo>
                  <a:pt x="3329" y="2656"/>
                </a:lnTo>
                <a:lnTo>
                  <a:pt x="3158" y="2656"/>
                </a:lnTo>
                <a:lnTo>
                  <a:pt x="3158" y="2509"/>
                </a:lnTo>
                <a:close/>
                <a:moveTo>
                  <a:pt x="3158" y="2680"/>
                </a:moveTo>
                <a:lnTo>
                  <a:pt x="3329" y="2680"/>
                </a:lnTo>
                <a:lnTo>
                  <a:pt x="3329" y="2815"/>
                </a:lnTo>
                <a:lnTo>
                  <a:pt x="3158" y="2815"/>
                </a:lnTo>
                <a:lnTo>
                  <a:pt x="3158" y="2680"/>
                </a:lnTo>
                <a:close/>
                <a:moveTo>
                  <a:pt x="3158" y="2852"/>
                </a:moveTo>
                <a:lnTo>
                  <a:pt x="3329" y="2852"/>
                </a:lnTo>
                <a:lnTo>
                  <a:pt x="3329" y="2974"/>
                </a:lnTo>
                <a:lnTo>
                  <a:pt x="3158" y="2974"/>
                </a:lnTo>
                <a:lnTo>
                  <a:pt x="3158" y="2852"/>
                </a:lnTo>
                <a:close/>
                <a:moveTo>
                  <a:pt x="3158" y="2998"/>
                </a:moveTo>
                <a:lnTo>
                  <a:pt x="3329" y="2998"/>
                </a:lnTo>
                <a:lnTo>
                  <a:pt x="3329" y="3121"/>
                </a:lnTo>
                <a:lnTo>
                  <a:pt x="3158" y="3121"/>
                </a:lnTo>
                <a:lnTo>
                  <a:pt x="3158" y="2998"/>
                </a:lnTo>
                <a:close/>
                <a:moveTo>
                  <a:pt x="3158" y="3158"/>
                </a:moveTo>
                <a:lnTo>
                  <a:pt x="3329" y="3158"/>
                </a:lnTo>
                <a:lnTo>
                  <a:pt x="3329" y="3280"/>
                </a:lnTo>
                <a:lnTo>
                  <a:pt x="3158" y="3280"/>
                </a:lnTo>
                <a:lnTo>
                  <a:pt x="3158" y="3158"/>
                </a:lnTo>
                <a:close/>
                <a:moveTo>
                  <a:pt x="3158" y="3304"/>
                </a:moveTo>
                <a:lnTo>
                  <a:pt x="3329" y="3304"/>
                </a:lnTo>
                <a:lnTo>
                  <a:pt x="3329" y="3402"/>
                </a:lnTo>
                <a:lnTo>
                  <a:pt x="3158" y="3402"/>
                </a:lnTo>
                <a:lnTo>
                  <a:pt x="3158" y="3304"/>
                </a:lnTo>
                <a:close/>
                <a:moveTo>
                  <a:pt x="2937" y="2509"/>
                </a:moveTo>
                <a:lnTo>
                  <a:pt x="3109" y="2509"/>
                </a:lnTo>
                <a:lnTo>
                  <a:pt x="3109" y="2656"/>
                </a:lnTo>
                <a:lnTo>
                  <a:pt x="2937" y="2656"/>
                </a:lnTo>
                <a:lnTo>
                  <a:pt x="2937" y="2509"/>
                </a:lnTo>
                <a:close/>
                <a:moveTo>
                  <a:pt x="2937" y="2680"/>
                </a:moveTo>
                <a:lnTo>
                  <a:pt x="3109" y="2680"/>
                </a:lnTo>
                <a:lnTo>
                  <a:pt x="3109" y="2815"/>
                </a:lnTo>
                <a:lnTo>
                  <a:pt x="2937" y="2815"/>
                </a:lnTo>
                <a:lnTo>
                  <a:pt x="2937" y="2680"/>
                </a:lnTo>
                <a:close/>
                <a:moveTo>
                  <a:pt x="2937" y="2852"/>
                </a:moveTo>
                <a:lnTo>
                  <a:pt x="3109" y="2852"/>
                </a:lnTo>
                <a:lnTo>
                  <a:pt x="3109" y="2974"/>
                </a:lnTo>
                <a:lnTo>
                  <a:pt x="2937" y="2974"/>
                </a:lnTo>
                <a:lnTo>
                  <a:pt x="2937" y="2852"/>
                </a:lnTo>
                <a:close/>
                <a:moveTo>
                  <a:pt x="2937" y="2998"/>
                </a:moveTo>
                <a:lnTo>
                  <a:pt x="3109" y="2998"/>
                </a:lnTo>
                <a:lnTo>
                  <a:pt x="3109" y="3121"/>
                </a:lnTo>
                <a:lnTo>
                  <a:pt x="2937" y="3121"/>
                </a:lnTo>
                <a:lnTo>
                  <a:pt x="2937" y="2998"/>
                </a:lnTo>
                <a:close/>
                <a:moveTo>
                  <a:pt x="2937" y="3158"/>
                </a:moveTo>
                <a:lnTo>
                  <a:pt x="3109" y="3158"/>
                </a:lnTo>
                <a:lnTo>
                  <a:pt x="3109" y="3280"/>
                </a:lnTo>
                <a:lnTo>
                  <a:pt x="2937" y="3280"/>
                </a:lnTo>
                <a:lnTo>
                  <a:pt x="2937" y="3158"/>
                </a:lnTo>
                <a:close/>
                <a:moveTo>
                  <a:pt x="2937" y="3304"/>
                </a:moveTo>
                <a:lnTo>
                  <a:pt x="3109" y="3304"/>
                </a:lnTo>
                <a:lnTo>
                  <a:pt x="3109" y="3402"/>
                </a:lnTo>
                <a:lnTo>
                  <a:pt x="2937" y="3402"/>
                </a:lnTo>
                <a:lnTo>
                  <a:pt x="2937" y="3304"/>
                </a:lnTo>
                <a:close/>
                <a:moveTo>
                  <a:pt x="2717" y="2852"/>
                </a:moveTo>
                <a:lnTo>
                  <a:pt x="2876" y="2852"/>
                </a:lnTo>
                <a:lnTo>
                  <a:pt x="2876" y="2974"/>
                </a:lnTo>
                <a:lnTo>
                  <a:pt x="2717" y="2974"/>
                </a:lnTo>
                <a:lnTo>
                  <a:pt x="2717" y="2852"/>
                </a:lnTo>
                <a:close/>
                <a:moveTo>
                  <a:pt x="2717" y="2998"/>
                </a:moveTo>
                <a:lnTo>
                  <a:pt x="2876" y="2998"/>
                </a:lnTo>
                <a:lnTo>
                  <a:pt x="2876" y="3121"/>
                </a:lnTo>
                <a:lnTo>
                  <a:pt x="2717" y="3121"/>
                </a:lnTo>
                <a:lnTo>
                  <a:pt x="2717" y="2998"/>
                </a:lnTo>
                <a:close/>
                <a:moveTo>
                  <a:pt x="2717" y="3158"/>
                </a:moveTo>
                <a:lnTo>
                  <a:pt x="2876" y="3158"/>
                </a:lnTo>
                <a:lnTo>
                  <a:pt x="2876" y="3280"/>
                </a:lnTo>
                <a:lnTo>
                  <a:pt x="2717" y="3280"/>
                </a:lnTo>
                <a:lnTo>
                  <a:pt x="2717" y="3158"/>
                </a:lnTo>
                <a:close/>
                <a:moveTo>
                  <a:pt x="2717" y="3304"/>
                </a:moveTo>
                <a:lnTo>
                  <a:pt x="2876" y="3304"/>
                </a:lnTo>
                <a:lnTo>
                  <a:pt x="2876" y="3402"/>
                </a:lnTo>
                <a:lnTo>
                  <a:pt x="2717" y="3402"/>
                </a:lnTo>
                <a:lnTo>
                  <a:pt x="2717" y="3304"/>
                </a:lnTo>
                <a:close/>
                <a:moveTo>
                  <a:pt x="2484" y="2852"/>
                </a:moveTo>
                <a:lnTo>
                  <a:pt x="2656" y="2852"/>
                </a:lnTo>
                <a:lnTo>
                  <a:pt x="2656" y="2974"/>
                </a:lnTo>
                <a:lnTo>
                  <a:pt x="2484" y="2974"/>
                </a:lnTo>
                <a:lnTo>
                  <a:pt x="2484" y="2852"/>
                </a:lnTo>
                <a:close/>
                <a:moveTo>
                  <a:pt x="2484" y="2998"/>
                </a:moveTo>
                <a:lnTo>
                  <a:pt x="2656" y="2998"/>
                </a:lnTo>
                <a:lnTo>
                  <a:pt x="2656" y="3121"/>
                </a:lnTo>
                <a:lnTo>
                  <a:pt x="2484" y="3121"/>
                </a:lnTo>
                <a:lnTo>
                  <a:pt x="2484" y="2998"/>
                </a:lnTo>
                <a:close/>
                <a:moveTo>
                  <a:pt x="2484" y="3158"/>
                </a:moveTo>
                <a:lnTo>
                  <a:pt x="2656" y="3158"/>
                </a:lnTo>
                <a:lnTo>
                  <a:pt x="2656" y="3280"/>
                </a:lnTo>
                <a:lnTo>
                  <a:pt x="2484" y="3280"/>
                </a:lnTo>
                <a:lnTo>
                  <a:pt x="2484" y="3158"/>
                </a:lnTo>
                <a:close/>
                <a:moveTo>
                  <a:pt x="2484" y="3304"/>
                </a:moveTo>
                <a:lnTo>
                  <a:pt x="2656" y="3304"/>
                </a:lnTo>
                <a:lnTo>
                  <a:pt x="2656" y="3402"/>
                </a:lnTo>
                <a:lnTo>
                  <a:pt x="2484" y="3402"/>
                </a:lnTo>
                <a:lnTo>
                  <a:pt x="2484" y="3304"/>
                </a:lnTo>
                <a:close/>
                <a:moveTo>
                  <a:pt x="2264" y="2852"/>
                </a:moveTo>
                <a:lnTo>
                  <a:pt x="2423" y="2852"/>
                </a:lnTo>
                <a:lnTo>
                  <a:pt x="2423" y="2974"/>
                </a:lnTo>
                <a:lnTo>
                  <a:pt x="2264" y="2974"/>
                </a:lnTo>
                <a:lnTo>
                  <a:pt x="2264" y="2852"/>
                </a:lnTo>
                <a:close/>
                <a:moveTo>
                  <a:pt x="2264" y="2998"/>
                </a:moveTo>
                <a:lnTo>
                  <a:pt x="2423" y="2998"/>
                </a:lnTo>
                <a:lnTo>
                  <a:pt x="2423" y="3121"/>
                </a:lnTo>
                <a:lnTo>
                  <a:pt x="2264" y="3121"/>
                </a:lnTo>
                <a:lnTo>
                  <a:pt x="2264" y="2998"/>
                </a:lnTo>
                <a:close/>
                <a:moveTo>
                  <a:pt x="2264" y="3158"/>
                </a:moveTo>
                <a:lnTo>
                  <a:pt x="2423" y="3158"/>
                </a:lnTo>
                <a:lnTo>
                  <a:pt x="2423" y="3280"/>
                </a:lnTo>
                <a:lnTo>
                  <a:pt x="2264" y="3280"/>
                </a:lnTo>
                <a:lnTo>
                  <a:pt x="2264" y="3158"/>
                </a:lnTo>
                <a:close/>
                <a:moveTo>
                  <a:pt x="2264" y="3304"/>
                </a:moveTo>
                <a:lnTo>
                  <a:pt x="2423" y="3304"/>
                </a:lnTo>
                <a:lnTo>
                  <a:pt x="2423" y="3402"/>
                </a:lnTo>
                <a:lnTo>
                  <a:pt x="2264" y="3402"/>
                </a:lnTo>
                <a:lnTo>
                  <a:pt x="2264" y="3304"/>
                </a:lnTo>
                <a:close/>
                <a:moveTo>
                  <a:pt x="1114" y="808"/>
                </a:moveTo>
                <a:lnTo>
                  <a:pt x="1114" y="673"/>
                </a:lnTo>
                <a:lnTo>
                  <a:pt x="1150" y="673"/>
                </a:lnTo>
                <a:lnTo>
                  <a:pt x="1212" y="734"/>
                </a:lnTo>
                <a:lnTo>
                  <a:pt x="1138" y="808"/>
                </a:lnTo>
                <a:lnTo>
                  <a:pt x="1114" y="808"/>
                </a:lnTo>
                <a:close/>
                <a:moveTo>
                  <a:pt x="1175" y="673"/>
                </a:moveTo>
                <a:lnTo>
                  <a:pt x="1285" y="673"/>
                </a:lnTo>
                <a:lnTo>
                  <a:pt x="1224" y="722"/>
                </a:lnTo>
                <a:lnTo>
                  <a:pt x="1175" y="673"/>
                </a:lnTo>
                <a:close/>
                <a:moveTo>
                  <a:pt x="1175" y="808"/>
                </a:moveTo>
                <a:lnTo>
                  <a:pt x="1224" y="747"/>
                </a:lnTo>
                <a:lnTo>
                  <a:pt x="1285" y="808"/>
                </a:lnTo>
                <a:lnTo>
                  <a:pt x="1175" y="808"/>
                </a:lnTo>
                <a:close/>
                <a:moveTo>
                  <a:pt x="1297" y="783"/>
                </a:moveTo>
                <a:lnTo>
                  <a:pt x="1248" y="734"/>
                </a:lnTo>
                <a:lnTo>
                  <a:pt x="1297" y="685"/>
                </a:lnTo>
                <a:lnTo>
                  <a:pt x="1297" y="783"/>
                </a:lnTo>
                <a:close/>
                <a:moveTo>
                  <a:pt x="1383" y="734"/>
                </a:moveTo>
                <a:lnTo>
                  <a:pt x="1334" y="783"/>
                </a:lnTo>
                <a:lnTo>
                  <a:pt x="1334" y="685"/>
                </a:lnTo>
                <a:lnTo>
                  <a:pt x="1383" y="734"/>
                </a:lnTo>
                <a:close/>
                <a:moveTo>
                  <a:pt x="1346" y="673"/>
                </a:moveTo>
                <a:lnTo>
                  <a:pt x="1444" y="673"/>
                </a:lnTo>
                <a:lnTo>
                  <a:pt x="1395" y="722"/>
                </a:lnTo>
                <a:lnTo>
                  <a:pt x="1346" y="673"/>
                </a:lnTo>
                <a:close/>
                <a:moveTo>
                  <a:pt x="1346" y="808"/>
                </a:moveTo>
                <a:lnTo>
                  <a:pt x="1395" y="747"/>
                </a:lnTo>
                <a:lnTo>
                  <a:pt x="1444" y="808"/>
                </a:lnTo>
                <a:lnTo>
                  <a:pt x="1346" y="808"/>
                </a:lnTo>
                <a:close/>
                <a:moveTo>
                  <a:pt x="1456" y="783"/>
                </a:moveTo>
                <a:lnTo>
                  <a:pt x="1407" y="734"/>
                </a:lnTo>
                <a:lnTo>
                  <a:pt x="1456" y="685"/>
                </a:lnTo>
                <a:lnTo>
                  <a:pt x="1456" y="783"/>
                </a:lnTo>
                <a:close/>
                <a:moveTo>
                  <a:pt x="1542" y="734"/>
                </a:moveTo>
                <a:lnTo>
                  <a:pt x="1493" y="783"/>
                </a:lnTo>
                <a:lnTo>
                  <a:pt x="1493" y="685"/>
                </a:lnTo>
                <a:lnTo>
                  <a:pt x="1542" y="734"/>
                </a:lnTo>
                <a:close/>
                <a:moveTo>
                  <a:pt x="1505" y="673"/>
                </a:moveTo>
                <a:lnTo>
                  <a:pt x="1615" y="673"/>
                </a:lnTo>
                <a:lnTo>
                  <a:pt x="1554" y="722"/>
                </a:lnTo>
                <a:lnTo>
                  <a:pt x="1505" y="673"/>
                </a:lnTo>
                <a:close/>
                <a:moveTo>
                  <a:pt x="1505" y="808"/>
                </a:moveTo>
                <a:lnTo>
                  <a:pt x="1554" y="747"/>
                </a:lnTo>
                <a:lnTo>
                  <a:pt x="1615" y="808"/>
                </a:lnTo>
                <a:lnTo>
                  <a:pt x="1505" y="808"/>
                </a:lnTo>
                <a:close/>
                <a:moveTo>
                  <a:pt x="1628" y="783"/>
                </a:moveTo>
                <a:lnTo>
                  <a:pt x="1579" y="734"/>
                </a:lnTo>
                <a:lnTo>
                  <a:pt x="1628" y="685"/>
                </a:lnTo>
                <a:lnTo>
                  <a:pt x="1628" y="783"/>
                </a:lnTo>
                <a:close/>
                <a:moveTo>
                  <a:pt x="1713" y="734"/>
                </a:moveTo>
                <a:lnTo>
                  <a:pt x="1664" y="783"/>
                </a:lnTo>
                <a:lnTo>
                  <a:pt x="1664" y="685"/>
                </a:lnTo>
                <a:lnTo>
                  <a:pt x="1713" y="734"/>
                </a:lnTo>
                <a:close/>
                <a:moveTo>
                  <a:pt x="1677" y="673"/>
                </a:moveTo>
                <a:lnTo>
                  <a:pt x="1775" y="673"/>
                </a:lnTo>
                <a:lnTo>
                  <a:pt x="1775" y="673"/>
                </a:lnTo>
                <a:lnTo>
                  <a:pt x="1726" y="722"/>
                </a:lnTo>
                <a:lnTo>
                  <a:pt x="1677" y="673"/>
                </a:lnTo>
                <a:close/>
                <a:moveTo>
                  <a:pt x="1775" y="808"/>
                </a:moveTo>
                <a:lnTo>
                  <a:pt x="1677" y="808"/>
                </a:lnTo>
                <a:lnTo>
                  <a:pt x="1726" y="747"/>
                </a:lnTo>
                <a:lnTo>
                  <a:pt x="1775" y="808"/>
                </a:lnTo>
                <a:lnTo>
                  <a:pt x="1775" y="808"/>
                </a:lnTo>
                <a:close/>
                <a:moveTo>
                  <a:pt x="1787" y="783"/>
                </a:moveTo>
                <a:lnTo>
                  <a:pt x="1738" y="734"/>
                </a:lnTo>
                <a:lnTo>
                  <a:pt x="1787" y="685"/>
                </a:lnTo>
                <a:lnTo>
                  <a:pt x="1787" y="783"/>
                </a:lnTo>
                <a:close/>
                <a:moveTo>
                  <a:pt x="1885" y="734"/>
                </a:moveTo>
                <a:lnTo>
                  <a:pt x="1823" y="783"/>
                </a:lnTo>
                <a:lnTo>
                  <a:pt x="1823" y="685"/>
                </a:lnTo>
                <a:lnTo>
                  <a:pt x="1885" y="734"/>
                </a:lnTo>
                <a:close/>
                <a:moveTo>
                  <a:pt x="1848" y="673"/>
                </a:moveTo>
                <a:lnTo>
                  <a:pt x="1946" y="673"/>
                </a:lnTo>
                <a:lnTo>
                  <a:pt x="1897" y="722"/>
                </a:lnTo>
                <a:lnTo>
                  <a:pt x="1848" y="673"/>
                </a:lnTo>
                <a:close/>
                <a:moveTo>
                  <a:pt x="1848" y="808"/>
                </a:moveTo>
                <a:lnTo>
                  <a:pt x="1897" y="747"/>
                </a:lnTo>
                <a:lnTo>
                  <a:pt x="1946" y="808"/>
                </a:lnTo>
                <a:lnTo>
                  <a:pt x="1848" y="808"/>
                </a:lnTo>
                <a:close/>
                <a:moveTo>
                  <a:pt x="1970" y="783"/>
                </a:moveTo>
                <a:lnTo>
                  <a:pt x="1909" y="734"/>
                </a:lnTo>
                <a:lnTo>
                  <a:pt x="1970" y="685"/>
                </a:lnTo>
                <a:lnTo>
                  <a:pt x="1970" y="783"/>
                </a:lnTo>
                <a:close/>
                <a:moveTo>
                  <a:pt x="2044" y="734"/>
                </a:moveTo>
                <a:lnTo>
                  <a:pt x="1995" y="783"/>
                </a:lnTo>
                <a:lnTo>
                  <a:pt x="1995" y="685"/>
                </a:lnTo>
                <a:lnTo>
                  <a:pt x="2044" y="734"/>
                </a:lnTo>
                <a:close/>
                <a:moveTo>
                  <a:pt x="2007" y="673"/>
                </a:moveTo>
                <a:lnTo>
                  <a:pt x="2117" y="673"/>
                </a:lnTo>
                <a:lnTo>
                  <a:pt x="2068" y="722"/>
                </a:lnTo>
                <a:lnTo>
                  <a:pt x="2007" y="673"/>
                </a:lnTo>
                <a:close/>
                <a:moveTo>
                  <a:pt x="2007" y="808"/>
                </a:moveTo>
                <a:lnTo>
                  <a:pt x="2068" y="747"/>
                </a:lnTo>
                <a:lnTo>
                  <a:pt x="2117" y="808"/>
                </a:lnTo>
                <a:lnTo>
                  <a:pt x="2007" y="808"/>
                </a:lnTo>
                <a:close/>
                <a:moveTo>
                  <a:pt x="2129" y="783"/>
                </a:moveTo>
                <a:lnTo>
                  <a:pt x="2080" y="734"/>
                </a:lnTo>
                <a:lnTo>
                  <a:pt x="2129" y="685"/>
                </a:lnTo>
                <a:lnTo>
                  <a:pt x="2129" y="783"/>
                </a:lnTo>
                <a:close/>
                <a:moveTo>
                  <a:pt x="2215" y="734"/>
                </a:moveTo>
                <a:lnTo>
                  <a:pt x="2166" y="783"/>
                </a:lnTo>
                <a:lnTo>
                  <a:pt x="2166" y="685"/>
                </a:lnTo>
                <a:lnTo>
                  <a:pt x="2215" y="734"/>
                </a:lnTo>
                <a:close/>
                <a:moveTo>
                  <a:pt x="2178" y="673"/>
                </a:moveTo>
                <a:lnTo>
                  <a:pt x="2276" y="673"/>
                </a:lnTo>
                <a:lnTo>
                  <a:pt x="2227" y="722"/>
                </a:lnTo>
                <a:lnTo>
                  <a:pt x="2178" y="673"/>
                </a:lnTo>
                <a:close/>
                <a:moveTo>
                  <a:pt x="2178" y="808"/>
                </a:moveTo>
                <a:lnTo>
                  <a:pt x="2227" y="747"/>
                </a:lnTo>
                <a:lnTo>
                  <a:pt x="2289" y="808"/>
                </a:lnTo>
                <a:lnTo>
                  <a:pt x="2178" y="808"/>
                </a:lnTo>
                <a:close/>
                <a:moveTo>
                  <a:pt x="2301" y="783"/>
                </a:moveTo>
                <a:lnTo>
                  <a:pt x="2240" y="734"/>
                </a:lnTo>
                <a:lnTo>
                  <a:pt x="2301" y="685"/>
                </a:lnTo>
                <a:lnTo>
                  <a:pt x="2301" y="783"/>
                </a:lnTo>
                <a:close/>
                <a:moveTo>
                  <a:pt x="2338" y="808"/>
                </a:moveTo>
                <a:lnTo>
                  <a:pt x="2399" y="747"/>
                </a:lnTo>
                <a:lnTo>
                  <a:pt x="2448" y="808"/>
                </a:lnTo>
                <a:lnTo>
                  <a:pt x="2338" y="808"/>
                </a:lnTo>
                <a:close/>
                <a:moveTo>
                  <a:pt x="2325" y="783"/>
                </a:moveTo>
                <a:lnTo>
                  <a:pt x="2325" y="685"/>
                </a:lnTo>
                <a:lnTo>
                  <a:pt x="2374" y="734"/>
                </a:lnTo>
                <a:lnTo>
                  <a:pt x="2325" y="783"/>
                </a:lnTo>
                <a:close/>
                <a:moveTo>
                  <a:pt x="2656" y="734"/>
                </a:moveTo>
                <a:lnTo>
                  <a:pt x="2827" y="808"/>
                </a:lnTo>
                <a:lnTo>
                  <a:pt x="2656" y="808"/>
                </a:lnTo>
                <a:lnTo>
                  <a:pt x="2656" y="734"/>
                </a:lnTo>
                <a:close/>
                <a:moveTo>
                  <a:pt x="2619" y="722"/>
                </a:moveTo>
                <a:lnTo>
                  <a:pt x="2619" y="808"/>
                </a:lnTo>
                <a:lnTo>
                  <a:pt x="2509" y="808"/>
                </a:lnTo>
                <a:lnTo>
                  <a:pt x="2607" y="722"/>
                </a:lnTo>
                <a:lnTo>
                  <a:pt x="2619" y="722"/>
                </a:lnTo>
                <a:close/>
                <a:moveTo>
                  <a:pt x="2497" y="673"/>
                </a:moveTo>
                <a:lnTo>
                  <a:pt x="2582" y="710"/>
                </a:lnTo>
                <a:lnTo>
                  <a:pt x="2497" y="795"/>
                </a:lnTo>
                <a:lnTo>
                  <a:pt x="2497" y="673"/>
                </a:lnTo>
                <a:close/>
                <a:moveTo>
                  <a:pt x="2460" y="783"/>
                </a:moveTo>
                <a:lnTo>
                  <a:pt x="2411" y="734"/>
                </a:lnTo>
                <a:lnTo>
                  <a:pt x="2460" y="685"/>
                </a:lnTo>
                <a:lnTo>
                  <a:pt x="2460" y="783"/>
                </a:lnTo>
                <a:close/>
                <a:moveTo>
                  <a:pt x="2399" y="722"/>
                </a:moveTo>
                <a:lnTo>
                  <a:pt x="2338" y="673"/>
                </a:lnTo>
                <a:lnTo>
                  <a:pt x="2448" y="673"/>
                </a:lnTo>
                <a:lnTo>
                  <a:pt x="2399" y="722"/>
                </a:lnTo>
                <a:close/>
                <a:moveTo>
                  <a:pt x="1077" y="196"/>
                </a:moveTo>
                <a:lnTo>
                  <a:pt x="1077" y="159"/>
                </a:lnTo>
                <a:lnTo>
                  <a:pt x="1077" y="110"/>
                </a:lnTo>
                <a:lnTo>
                  <a:pt x="2386" y="636"/>
                </a:lnTo>
                <a:lnTo>
                  <a:pt x="2325" y="636"/>
                </a:lnTo>
                <a:lnTo>
                  <a:pt x="2301" y="636"/>
                </a:lnTo>
                <a:lnTo>
                  <a:pt x="2166" y="636"/>
                </a:lnTo>
                <a:lnTo>
                  <a:pt x="2129" y="636"/>
                </a:lnTo>
                <a:lnTo>
                  <a:pt x="1995" y="636"/>
                </a:lnTo>
                <a:lnTo>
                  <a:pt x="1970" y="636"/>
                </a:lnTo>
                <a:lnTo>
                  <a:pt x="1823" y="636"/>
                </a:lnTo>
                <a:lnTo>
                  <a:pt x="1823" y="636"/>
                </a:lnTo>
                <a:lnTo>
                  <a:pt x="1787" y="636"/>
                </a:lnTo>
                <a:lnTo>
                  <a:pt x="1775" y="636"/>
                </a:lnTo>
                <a:lnTo>
                  <a:pt x="1664" y="636"/>
                </a:lnTo>
                <a:lnTo>
                  <a:pt x="1628" y="636"/>
                </a:lnTo>
                <a:lnTo>
                  <a:pt x="1493" y="636"/>
                </a:lnTo>
                <a:lnTo>
                  <a:pt x="1456" y="636"/>
                </a:lnTo>
                <a:lnTo>
                  <a:pt x="1334" y="636"/>
                </a:lnTo>
                <a:lnTo>
                  <a:pt x="1297" y="636"/>
                </a:lnTo>
                <a:lnTo>
                  <a:pt x="1114" y="636"/>
                </a:lnTo>
                <a:lnTo>
                  <a:pt x="1114" y="551"/>
                </a:lnTo>
                <a:lnTo>
                  <a:pt x="1077" y="551"/>
                </a:lnTo>
                <a:lnTo>
                  <a:pt x="1077" y="196"/>
                </a:lnTo>
                <a:close/>
                <a:moveTo>
                  <a:pt x="9277" y="3451"/>
                </a:moveTo>
                <a:lnTo>
                  <a:pt x="9314" y="3451"/>
                </a:lnTo>
                <a:lnTo>
                  <a:pt x="9314" y="3464"/>
                </a:lnTo>
                <a:lnTo>
                  <a:pt x="9277" y="3451"/>
                </a:lnTo>
                <a:close/>
                <a:moveTo>
                  <a:pt x="9412" y="3733"/>
                </a:moveTo>
                <a:lnTo>
                  <a:pt x="9412" y="3818"/>
                </a:lnTo>
                <a:lnTo>
                  <a:pt x="9351" y="3818"/>
                </a:lnTo>
                <a:lnTo>
                  <a:pt x="9351" y="3733"/>
                </a:lnTo>
                <a:lnTo>
                  <a:pt x="9412" y="3733"/>
                </a:lnTo>
                <a:close/>
                <a:moveTo>
                  <a:pt x="9351" y="3696"/>
                </a:moveTo>
                <a:lnTo>
                  <a:pt x="9351" y="3586"/>
                </a:lnTo>
                <a:lnTo>
                  <a:pt x="9412" y="3586"/>
                </a:lnTo>
                <a:lnTo>
                  <a:pt x="9412" y="3696"/>
                </a:lnTo>
                <a:lnTo>
                  <a:pt x="9351" y="3696"/>
                </a:lnTo>
                <a:close/>
                <a:moveTo>
                  <a:pt x="9338" y="2766"/>
                </a:moveTo>
                <a:lnTo>
                  <a:pt x="9412" y="2766"/>
                </a:lnTo>
                <a:lnTo>
                  <a:pt x="9412" y="2864"/>
                </a:lnTo>
                <a:lnTo>
                  <a:pt x="9338" y="2864"/>
                </a:lnTo>
                <a:lnTo>
                  <a:pt x="9338" y="2766"/>
                </a:lnTo>
                <a:close/>
                <a:moveTo>
                  <a:pt x="9338" y="2901"/>
                </a:moveTo>
                <a:lnTo>
                  <a:pt x="9412" y="2901"/>
                </a:lnTo>
                <a:lnTo>
                  <a:pt x="9412" y="3011"/>
                </a:lnTo>
                <a:lnTo>
                  <a:pt x="9338" y="3011"/>
                </a:lnTo>
                <a:lnTo>
                  <a:pt x="9338" y="2901"/>
                </a:lnTo>
                <a:close/>
                <a:moveTo>
                  <a:pt x="9338" y="3047"/>
                </a:moveTo>
                <a:lnTo>
                  <a:pt x="9412" y="3047"/>
                </a:lnTo>
                <a:lnTo>
                  <a:pt x="9412" y="3158"/>
                </a:lnTo>
                <a:lnTo>
                  <a:pt x="9338" y="3158"/>
                </a:lnTo>
                <a:lnTo>
                  <a:pt x="9338" y="3047"/>
                </a:lnTo>
                <a:close/>
                <a:moveTo>
                  <a:pt x="9338" y="3182"/>
                </a:moveTo>
                <a:lnTo>
                  <a:pt x="9412" y="3182"/>
                </a:lnTo>
                <a:lnTo>
                  <a:pt x="9412" y="3268"/>
                </a:lnTo>
                <a:lnTo>
                  <a:pt x="9338" y="3268"/>
                </a:lnTo>
                <a:lnTo>
                  <a:pt x="9338" y="3182"/>
                </a:lnTo>
                <a:close/>
                <a:moveTo>
                  <a:pt x="9338" y="3304"/>
                </a:moveTo>
                <a:lnTo>
                  <a:pt x="9412" y="3304"/>
                </a:lnTo>
                <a:lnTo>
                  <a:pt x="9412" y="3415"/>
                </a:lnTo>
                <a:lnTo>
                  <a:pt x="9338" y="3415"/>
                </a:lnTo>
                <a:lnTo>
                  <a:pt x="9338" y="3304"/>
                </a:lnTo>
                <a:close/>
                <a:moveTo>
                  <a:pt x="9338" y="3451"/>
                </a:moveTo>
                <a:lnTo>
                  <a:pt x="9412" y="3451"/>
                </a:lnTo>
                <a:lnTo>
                  <a:pt x="9412" y="3561"/>
                </a:lnTo>
                <a:lnTo>
                  <a:pt x="9351" y="3561"/>
                </a:lnTo>
                <a:lnTo>
                  <a:pt x="9351" y="3476"/>
                </a:lnTo>
                <a:lnTo>
                  <a:pt x="9338" y="3464"/>
                </a:lnTo>
                <a:lnTo>
                  <a:pt x="9338" y="3451"/>
                </a:lnTo>
                <a:close/>
                <a:moveTo>
                  <a:pt x="9167" y="2766"/>
                </a:moveTo>
                <a:lnTo>
                  <a:pt x="9314" y="2766"/>
                </a:lnTo>
                <a:lnTo>
                  <a:pt x="9314" y="2864"/>
                </a:lnTo>
                <a:lnTo>
                  <a:pt x="9167" y="2864"/>
                </a:lnTo>
                <a:lnTo>
                  <a:pt x="9167" y="2766"/>
                </a:lnTo>
                <a:close/>
                <a:moveTo>
                  <a:pt x="9167" y="2901"/>
                </a:moveTo>
                <a:lnTo>
                  <a:pt x="9314" y="2901"/>
                </a:lnTo>
                <a:lnTo>
                  <a:pt x="9314" y="3011"/>
                </a:lnTo>
                <a:lnTo>
                  <a:pt x="9167" y="3011"/>
                </a:lnTo>
                <a:lnTo>
                  <a:pt x="9167" y="2901"/>
                </a:lnTo>
                <a:close/>
                <a:moveTo>
                  <a:pt x="9167" y="3047"/>
                </a:moveTo>
                <a:lnTo>
                  <a:pt x="9314" y="3047"/>
                </a:lnTo>
                <a:lnTo>
                  <a:pt x="9314" y="3158"/>
                </a:lnTo>
                <a:lnTo>
                  <a:pt x="9167" y="3158"/>
                </a:lnTo>
                <a:lnTo>
                  <a:pt x="9167" y="3047"/>
                </a:lnTo>
                <a:close/>
                <a:moveTo>
                  <a:pt x="9167" y="3182"/>
                </a:moveTo>
                <a:lnTo>
                  <a:pt x="9314" y="3182"/>
                </a:lnTo>
                <a:lnTo>
                  <a:pt x="9314" y="3268"/>
                </a:lnTo>
                <a:lnTo>
                  <a:pt x="9167" y="3268"/>
                </a:lnTo>
                <a:lnTo>
                  <a:pt x="9167" y="3182"/>
                </a:lnTo>
                <a:close/>
                <a:moveTo>
                  <a:pt x="9167" y="3304"/>
                </a:moveTo>
                <a:lnTo>
                  <a:pt x="9314" y="3304"/>
                </a:lnTo>
                <a:lnTo>
                  <a:pt x="9314" y="3415"/>
                </a:lnTo>
                <a:lnTo>
                  <a:pt x="9179" y="3415"/>
                </a:lnTo>
                <a:lnTo>
                  <a:pt x="9167" y="3415"/>
                </a:lnTo>
                <a:lnTo>
                  <a:pt x="9167" y="3304"/>
                </a:lnTo>
                <a:close/>
                <a:moveTo>
                  <a:pt x="9069" y="2766"/>
                </a:moveTo>
                <a:lnTo>
                  <a:pt x="9130" y="2766"/>
                </a:lnTo>
                <a:lnTo>
                  <a:pt x="9130" y="2864"/>
                </a:lnTo>
                <a:lnTo>
                  <a:pt x="9069" y="2864"/>
                </a:lnTo>
                <a:lnTo>
                  <a:pt x="9069" y="2766"/>
                </a:lnTo>
                <a:close/>
                <a:moveTo>
                  <a:pt x="9069" y="2901"/>
                </a:moveTo>
                <a:lnTo>
                  <a:pt x="9130" y="2901"/>
                </a:lnTo>
                <a:lnTo>
                  <a:pt x="9130" y="3011"/>
                </a:lnTo>
                <a:lnTo>
                  <a:pt x="9069" y="3011"/>
                </a:lnTo>
                <a:lnTo>
                  <a:pt x="9069" y="2901"/>
                </a:lnTo>
                <a:close/>
                <a:moveTo>
                  <a:pt x="9069" y="3047"/>
                </a:moveTo>
                <a:lnTo>
                  <a:pt x="9130" y="3047"/>
                </a:lnTo>
                <a:lnTo>
                  <a:pt x="9130" y="3158"/>
                </a:lnTo>
                <a:lnTo>
                  <a:pt x="9069" y="3158"/>
                </a:lnTo>
                <a:lnTo>
                  <a:pt x="9069" y="3047"/>
                </a:lnTo>
                <a:close/>
                <a:moveTo>
                  <a:pt x="9069" y="3182"/>
                </a:moveTo>
                <a:lnTo>
                  <a:pt x="9130" y="3182"/>
                </a:lnTo>
                <a:lnTo>
                  <a:pt x="9130" y="3268"/>
                </a:lnTo>
                <a:lnTo>
                  <a:pt x="9069" y="3268"/>
                </a:lnTo>
                <a:lnTo>
                  <a:pt x="9069" y="3182"/>
                </a:lnTo>
                <a:close/>
                <a:moveTo>
                  <a:pt x="9069" y="3304"/>
                </a:moveTo>
                <a:lnTo>
                  <a:pt x="9130" y="3304"/>
                </a:lnTo>
                <a:lnTo>
                  <a:pt x="9130" y="3402"/>
                </a:lnTo>
                <a:lnTo>
                  <a:pt x="9094" y="3415"/>
                </a:lnTo>
                <a:lnTo>
                  <a:pt x="9069" y="3415"/>
                </a:lnTo>
                <a:lnTo>
                  <a:pt x="9069" y="3304"/>
                </a:lnTo>
                <a:close/>
                <a:moveTo>
                  <a:pt x="8898" y="2766"/>
                </a:moveTo>
                <a:lnTo>
                  <a:pt x="9032" y="2766"/>
                </a:lnTo>
                <a:lnTo>
                  <a:pt x="9032" y="2864"/>
                </a:lnTo>
                <a:lnTo>
                  <a:pt x="8898" y="2864"/>
                </a:lnTo>
                <a:lnTo>
                  <a:pt x="8898" y="2766"/>
                </a:lnTo>
                <a:close/>
                <a:moveTo>
                  <a:pt x="8898" y="2901"/>
                </a:moveTo>
                <a:lnTo>
                  <a:pt x="9032" y="2901"/>
                </a:lnTo>
                <a:lnTo>
                  <a:pt x="9032" y="3011"/>
                </a:lnTo>
                <a:lnTo>
                  <a:pt x="8898" y="3011"/>
                </a:lnTo>
                <a:lnTo>
                  <a:pt x="8898" y="2901"/>
                </a:lnTo>
                <a:close/>
                <a:moveTo>
                  <a:pt x="8898" y="3047"/>
                </a:moveTo>
                <a:lnTo>
                  <a:pt x="9032" y="3047"/>
                </a:lnTo>
                <a:lnTo>
                  <a:pt x="9032" y="3158"/>
                </a:lnTo>
                <a:lnTo>
                  <a:pt x="8898" y="3158"/>
                </a:lnTo>
                <a:lnTo>
                  <a:pt x="8898" y="3047"/>
                </a:lnTo>
                <a:close/>
                <a:moveTo>
                  <a:pt x="8898" y="3182"/>
                </a:moveTo>
                <a:lnTo>
                  <a:pt x="9032" y="3182"/>
                </a:lnTo>
                <a:lnTo>
                  <a:pt x="9032" y="3268"/>
                </a:lnTo>
                <a:lnTo>
                  <a:pt x="8898" y="3268"/>
                </a:lnTo>
                <a:lnTo>
                  <a:pt x="8898" y="3182"/>
                </a:lnTo>
                <a:close/>
                <a:moveTo>
                  <a:pt x="8898" y="3304"/>
                </a:moveTo>
                <a:lnTo>
                  <a:pt x="9032" y="3304"/>
                </a:lnTo>
                <a:lnTo>
                  <a:pt x="9032" y="3415"/>
                </a:lnTo>
                <a:lnTo>
                  <a:pt x="8898" y="3415"/>
                </a:lnTo>
                <a:lnTo>
                  <a:pt x="8898" y="3304"/>
                </a:lnTo>
                <a:close/>
                <a:moveTo>
                  <a:pt x="8898" y="3451"/>
                </a:moveTo>
                <a:lnTo>
                  <a:pt x="8996" y="3451"/>
                </a:lnTo>
                <a:lnTo>
                  <a:pt x="8922" y="3476"/>
                </a:lnTo>
                <a:lnTo>
                  <a:pt x="8922" y="3561"/>
                </a:lnTo>
                <a:lnTo>
                  <a:pt x="8898" y="3561"/>
                </a:lnTo>
                <a:lnTo>
                  <a:pt x="8898" y="3451"/>
                </a:lnTo>
                <a:close/>
                <a:moveTo>
                  <a:pt x="8898" y="3586"/>
                </a:moveTo>
                <a:lnTo>
                  <a:pt x="8922" y="3586"/>
                </a:lnTo>
                <a:lnTo>
                  <a:pt x="8922" y="3696"/>
                </a:lnTo>
                <a:lnTo>
                  <a:pt x="8898" y="3696"/>
                </a:lnTo>
                <a:lnTo>
                  <a:pt x="8898" y="3586"/>
                </a:lnTo>
                <a:close/>
                <a:moveTo>
                  <a:pt x="8922" y="3733"/>
                </a:moveTo>
                <a:lnTo>
                  <a:pt x="8922" y="3818"/>
                </a:lnTo>
                <a:lnTo>
                  <a:pt x="8898" y="3818"/>
                </a:lnTo>
                <a:lnTo>
                  <a:pt x="8898" y="3733"/>
                </a:lnTo>
                <a:lnTo>
                  <a:pt x="8922" y="3733"/>
                </a:lnTo>
                <a:close/>
                <a:moveTo>
                  <a:pt x="8800" y="2766"/>
                </a:moveTo>
                <a:lnTo>
                  <a:pt x="8861" y="2766"/>
                </a:lnTo>
                <a:lnTo>
                  <a:pt x="8861" y="2864"/>
                </a:lnTo>
                <a:lnTo>
                  <a:pt x="8800" y="2864"/>
                </a:lnTo>
                <a:lnTo>
                  <a:pt x="8800" y="2766"/>
                </a:lnTo>
                <a:close/>
                <a:moveTo>
                  <a:pt x="8800" y="2901"/>
                </a:moveTo>
                <a:lnTo>
                  <a:pt x="8861" y="2901"/>
                </a:lnTo>
                <a:lnTo>
                  <a:pt x="8861" y="3011"/>
                </a:lnTo>
                <a:lnTo>
                  <a:pt x="8800" y="3011"/>
                </a:lnTo>
                <a:lnTo>
                  <a:pt x="8800" y="2901"/>
                </a:lnTo>
                <a:close/>
                <a:moveTo>
                  <a:pt x="8800" y="3047"/>
                </a:moveTo>
                <a:lnTo>
                  <a:pt x="8861" y="3047"/>
                </a:lnTo>
                <a:lnTo>
                  <a:pt x="8861" y="3158"/>
                </a:lnTo>
                <a:lnTo>
                  <a:pt x="8800" y="3158"/>
                </a:lnTo>
                <a:lnTo>
                  <a:pt x="8800" y="3047"/>
                </a:lnTo>
                <a:close/>
                <a:moveTo>
                  <a:pt x="8800" y="3182"/>
                </a:moveTo>
                <a:lnTo>
                  <a:pt x="8861" y="3182"/>
                </a:lnTo>
                <a:lnTo>
                  <a:pt x="8861" y="3268"/>
                </a:lnTo>
                <a:lnTo>
                  <a:pt x="8800" y="3268"/>
                </a:lnTo>
                <a:lnTo>
                  <a:pt x="8800" y="3182"/>
                </a:lnTo>
                <a:close/>
                <a:moveTo>
                  <a:pt x="8800" y="3304"/>
                </a:moveTo>
                <a:lnTo>
                  <a:pt x="8861" y="3304"/>
                </a:lnTo>
                <a:lnTo>
                  <a:pt x="8861" y="3415"/>
                </a:lnTo>
                <a:lnTo>
                  <a:pt x="8800" y="3415"/>
                </a:lnTo>
                <a:lnTo>
                  <a:pt x="8800" y="3304"/>
                </a:lnTo>
                <a:close/>
                <a:moveTo>
                  <a:pt x="8800" y="3451"/>
                </a:moveTo>
                <a:lnTo>
                  <a:pt x="8861" y="3451"/>
                </a:lnTo>
                <a:lnTo>
                  <a:pt x="8861" y="3561"/>
                </a:lnTo>
                <a:lnTo>
                  <a:pt x="8800" y="3561"/>
                </a:lnTo>
                <a:lnTo>
                  <a:pt x="8800" y="3451"/>
                </a:lnTo>
                <a:close/>
                <a:moveTo>
                  <a:pt x="8800" y="3586"/>
                </a:moveTo>
                <a:lnTo>
                  <a:pt x="8861" y="3586"/>
                </a:lnTo>
                <a:lnTo>
                  <a:pt x="8861" y="3696"/>
                </a:lnTo>
                <a:lnTo>
                  <a:pt x="8800" y="3696"/>
                </a:lnTo>
                <a:lnTo>
                  <a:pt x="8800" y="3586"/>
                </a:lnTo>
                <a:close/>
                <a:moveTo>
                  <a:pt x="8800" y="3733"/>
                </a:moveTo>
                <a:lnTo>
                  <a:pt x="8861" y="3733"/>
                </a:lnTo>
                <a:lnTo>
                  <a:pt x="8861" y="3818"/>
                </a:lnTo>
                <a:lnTo>
                  <a:pt x="8800" y="3818"/>
                </a:lnTo>
                <a:lnTo>
                  <a:pt x="8800" y="3733"/>
                </a:lnTo>
                <a:close/>
                <a:moveTo>
                  <a:pt x="8506" y="2521"/>
                </a:moveTo>
                <a:lnTo>
                  <a:pt x="8445" y="2448"/>
                </a:lnTo>
                <a:lnTo>
                  <a:pt x="8506" y="2387"/>
                </a:lnTo>
                <a:lnTo>
                  <a:pt x="8506" y="2521"/>
                </a:lnTo>
                <a:close/>
                <a:moveTo>
                  <a:pt x="8482" y="2117"/>
                </a:moveTo>
                <a:lnTo>
                  <a:pt x="8359" y="2117"/>
                </a:lnTo>
                <a:lnTo>
                  <a:pt x="8420" y="2056"/>
                </a:lnTo>
                <a:lnTo>
                  <a:pt x="8482" y="2117"/>
                </a:lnTo>
                <a:close/>
                <a:moveTo>
                  <a:pt x="8359" y="1958"/>
                </a:moveTo>
                <a:lnTo>
                  <a:pt x="8482" y="1958"/>
                </a:lnTo>
                <a:lnTo>
                  <a:pt x="8420" y="2019"/>
                </a:lnTo>
                <a:lnTo>
                  <a:pt x="8359" y="1958"/>
                </a:lnTo>
                <a:close/>
                <a:moveTo>
                  <a:pt x="8482" y="2166"/>
                </a:moveTo>
                <a:lnTo>
                  <a:pt x="8420" y="2227"/>
                </a:lnTo>
                <a:lnTo>
                  <a:pt x="8359" y="2166"/>
                </a:lnTo>
                <a:lnTo>
                  <a:pt x="8482" y="2166"/>
                </a:lnTo>
                <a:close/>
                <a:moveTo>
                  <a:pt x="8482" y="2325"/>
                </a:moveTo>
                <a:lnTo>
                  <a:pt x="8359" y="2325"/>
                </a:lnTo>
                <a:lnTo>
                  <a:pt x="8420" y="2264"/>
                </a:lnTo>
                <a:lnTo>
                  <a:pt x="8482" y="2325"/>
                </a:lnTo>
                <a:close/>
                <a:moveTo>
                  <a:pt x="8482" y="2374"/>
                </a:moveTo>
                <a:lnTo>
                  <a:pt x="8420" y="2435"/>
                </a:lnTo>
                <a:lnTo>
                  <a:pt x="8359" y="2374"/>
                </a:lnTo>
                <a:lnTo>
                  <a:pt x="8482" y="2374"/>
                </a:lnTo>
                <a:close/>
                <a:moveTo>
                  <a:pt x="8482" y="2533"/>
                </a:moveTo>
                <a:lnTo>
                  <a:pt x="8359" y="2533"/>
                </a:lnTo>
                <a:lnTo>
                  <a:pt x="8420" y="2472"/>
                </a:lnTo>
                <a:lnTo>
                  <a:pt x="8482" y="2533"/>
                </a:lnTo>
                <a:close/>
                <a:moveTo>
                  <a:pt x="8506" y="2313"/>
                </a:moveTo>
                <a:lnTo>
                  <a:pt x="8445" y="2240"/>
                </a:lnTo>
                <a:lnTo>
                  <a:pt x="8506" y="2178"/>
                </a:lnTo>
                <a:lnTo>
                  <a:pt x="8506" y="2313"/>
                </a:lnTo>
                <a:close/>
                <a:moveTo>
                  <a:pt x="8506" y="2105"/>
                </a:moveTo>
                <a:lnTo>
                  <a:pt x="8445" y="2032"/>
                </a:lnTo>
                <a:lnTo>
                  <a:pt x="8506" y="1970"/>
                </a:lnTo>
                <a:lnTo>
                  <a:pt x="8506" y="2105"/>
                </a:lnTo>
                <a:close/>
                <a:moveTo>
                  <a:pt x="8335" y="1872"/>
                </a:moveTo>
                <a:lnTo>
                  <a:pt x="8506" y="1872"/>
                </a:lnTo>
                <a:lnTo>
                  <a:pt x="8506" y="1909"/>
                </a:lnTo>
                <a:lnTo>
                  <a:pt x="8335" y="1909"/>
                </a:lnTo>
                <a:lnTo>
                  <a:pt x="8335" y="1872"/>
                </a:lnTo>
                <a:close/>
                <a:moveTo>
                  <a:pt x="8335" y="1970"/>
                </a:moveTo>
                <a:lnTo>
                  <a:pt x="8396" y="2032"/>
                </a:lnTo>
                <a:lnTo>
                  <a:pt x="8335" y="2105"/>
                </a:lnTo>
                <a:lnTo>
                  <a:pt x="8335" y="1970"/>
                </a:lnTo>
                <a:close/>
                <a:moveTo>
                  <a:pt x="8335" y="2178"/>
                </a:moveTo>
                <a:lnTo>
                  <a:pt x="8396" y="2240"/>
                </a:lnTo>
                <a:lnTo>
                  <a:pt x="8335" y="2313"/>
                </a:lnTo>
                <a:lnTo>
                  <a:pt x="8335" y="2178"/>
                </a:lnTo>
                <a:close/>
                <a:moveTo>
                  <a:pt x="8335" y="2387"/>
                </a:moveTo>
                <a:lnTo>
                  <a:pt x="8396" y="2448"/>
                </a:lnTo>
                <a:lnTo>
                  <a:pt x="8335" y="2521"/>
                </a:lnTo>
                <a:lnTo>
                  <a:pt x="8335" y="2387"/>
                </a:lnTo>
                <a:close/>
                <a:moveTo>
                  <a:pt x="8335" y="2582"/>
                </a:moveTo>
                <a:lnTo>
                  <a:pt x="8506" y="2582"/>
                </a:lnTo>
                <a:lnTo>
                  <a:pt x="8506" y="2607"/>
                </a:lnTo>
                <a:lnTo>
                  <a:pt x="8335" y="2607"/>
                </a:lnTo>
                <a:lnTo>
                  <a:pt x="8335" y="2582"/>
                </a:lnTo>
                <a:close/>
                <a:moveTo>
                  <a:pt x="7637" y="2582"/>
                </a:moveTo>
                <a:lnTo>
                  <a:pt x="7637" y="2533"/>
                </a:lnTo>
                <a:lnTo>
                  <a:pt x="7637" y="2374"/>
                </a:lnTo>
                <a:lnTo>
                  <a:pt x="7637" y="2325"/>
                </a:lnTo>
                <a:lnTo>
                  <a:pt x="7637" y="2166"/>
                </a:lnTo>
                <a:lnTo>
                  <a:pt x="7637" y="2117"/>
                </a:lnTo>
                <a:lnTo>
                  <a:pt x="7637" y="1958"/>
                </a:lnTo>
                <a:lnTo>
                  <a:pt x="7637" y="1909"/>
                </a:lnTo>
                <a:lnTo>
                  <a:pt x="7637" y="1872"/>
                </a:lnTo>
                <a:lnTo>
                  <a:pt x="8286" y="1872"/>
                </a:lnTo>
                <a:lnTo>
                  <a:pt x="8286" y="2607"/>
                </a:lnTo>
                <a:lnTo>
                  <a:pt x="7637" y="2607"/>
                </a:lnTo>
                <a:lnTo>
                  <a:pt x="7637" y="2582"/>
                </a:lnTo>
                <a:close/>
                <a:moveTo>
                  <a:pt x="7735" y="3158"/>
                </a:moveTo>
                <a:lnTo>
                  <a:pt x="7735" y="2925"/>
                </a:lnTo>
                <a:lnTo>
                  <a:pt x="7784" y="2925"/>
                </a:lnTo>
                <a:lnTo>
                  <a:pt x="7784" y="2790"/>
                </a:lnTo>
                <a:lnTo>
                  <a:pt x="8163" y="2790"/>
                </a:lnTo>
                <a:lnTo>
                  <a:pt x="8163" y="2925"/>
                </a:lnTo>
                <a:lnTo>
                  <a:pt x="8212" y="2925"/>
                </a:lnTo>
                <a:lnTo>
                  <a:pt x="8212" y="3158"/>
                </a:lnTo>
                <a:lnTo>
                  <a:pt x="8163" y="3158"/>
                </a:lnTo>
                <a:lnTo>
                  <a:pt x="8163" y="3268"/>
                </a:lnTo>
                <a:lnTo>
                  <a:pt x="7784" y="3268"/>
                </a:lnTo>
                <a:lnTo>
                  <a:pt x="7784" y="3158"/>
                </a:lnTo>
                <a:lnTo>
                  <a:pt x="7735" y="3158"/>
                </a:lnTo>
                <a:close/>
                <a:moveTo>
                  <a:pt x="8359" y="3451"/>
                </a:moveTo>
                <a:lnTo>
                  <a:pt x="8359" y="3818"/>
                </a:lnTo>
                <a:lnTo>
                  <a:pt x="8200" y="3818"/>
                </a:lnTo>
                <a:lnTo>
                  <a:pt x="8200" y="3635"/>
                </a:lnTo>
                <a:lnTo>
                  <a:pt x="7625" y="3635"/>
                </a:lnTo>
                <a:lnTo>
                  <a:pt x="7625" y="3818"/>
                </a:lnTo>
                <a:lnTo>
                  <a:pt x="7527" y="3818"/>
                </a:lnTo>
                <a:lnTo>
                  <a:pt x="7527" y="3451"/>
                </a:lnTo>
                <a:lnTo>
                  <a:pt x="8359" y="3451"/>
                </a:lnTo>
                <a:close/>
                <a:moveTo>
                  <a:pt x="7502" y="2019"/>
                </a:moveTo>
                <a:lnTo>
                  <a:pt x="7453" y="1958"/>
                </a:lnTo>
                <a:lnTo>
                  <a:pt x="7564" y="1958"/>
                </a:lnTo>
                <a:lnTo>
                  <a:pt x="7502" y="2019"/>
                </a:lnTo>
                <a:close/>
                <a:moveTo>
                  <a:pt x="7588" y="1970"/>
                </a:moveTo>
                <a:lnTo>
                  <a:pt x="7588" y="2105"/>
                </a:lnTo>
                <a:lnTo>
                  <a:pt x="7527" y="2032"/>
                </a:lnTo>
                <a:lnTo>
                  <a:pt x="7588" y="1970"/>
                </a:lnTo>
                <a:close/>
                <a:moveTo>
                  <a:pt x="7576" y="2117"/>
                </a:moveTo>
                <a:lnTo>
                  <a:pt x="7441" y="2117"/>
                </a:lnTo>
                <a:lnTo>
                  <a:pt x="7502" y="2056"/>
                </a:lnTo>
                <a:lnTo>
                  <a:pt x="7576" y="2117"/>
                </a:lnTo>
                <a:close/>
                <a:moveTo>
                  <a:pt x="7588" y="2178"/>
                </a:moveTo>
                <a:lnTo>
                  <a:pt x="7588" y="2313"/>
                </a:lnTo>
                <a:lnTo>
                  <a:pt x="7527" y="2240"/>
                </a:lnTo>
                <a:lnTo>
                  <a:pt x="7588" y="2178"/>
                </a:lnTo>
                <a:close/>
                <a:moveTo>
                  <a:pt x="7564" y="2166"/>
                </a:moveTo>
                <a:lnTo>
                  <a:pt x="7502" y="2227"/>
                </a:lnTo>
                <a:lnTo>
                  <a:pt x="7453" y="2166"/>
                </a:lnTo>
                <a:lnTo>
                  <a:pt x="7564" y="2166"/>
                </a:lnTo>
                <a:close/>
                <a:moveTo>
                  <a:pt x="7576" y="2325"/>
                </a:moveTo>
                <a:lnTo>
                  <a:pt x="7441" y="2325"/>
                </a:lnTo>
                <a:lnTo>
                  <a:pt x="7502" y="2264"/>
                </a:lnTo>
                <a:lnTo>
                  <a:pt x="7576" y="2325"/>
                </a:lnTo>
                <a:close/>
                <a:moveTo>
                  <a:pt x="7564" y="2374"/>
                </a:moveTo>
                <a:lnTo>
                  <a:pt x="7502" y="2435"/>
                </a:lnTo>
                <a:lnTo>
                  <a:pt x="7453" y="2374"/>
                </a:lnTo>
                <a:lnTo>
                  <a:pt x="7564" y="2374"/>
                </a:lnTo>
                <a:close/>
                <a:moveTo>
                  <a:pt x="7576" y="2533"/>
                </a:moveTo>
                <a:lnTo>
                  <a:pt x="7441" y="2533"/>
                </a:lnTo>
                <a:lnTo>
                  <a:pt x="7502" y="2472"/>
                </a:lnTo>
                <a:lnTo>
                  <a:pt x="7576" y="2533"/>
                </a:lnTo>
                <a:close/>
                <a:moveTo>
                  <a:pt x="7527" y="2448"/>
                </a:moveTo>
                <a:lnTo>
                  <a:pt x="7588" y="2387"/>
                </a:lnTo>
                <a:lnTo>
                  <a:pt x="7588" y="2521"/>
                </a:lnTo>
                <a:lnTo>
                  <a:pt x="7527" y="2448"/>
                </a:lnTo>
                <a:close/>
                <a:moveTo>
                  <a:pt x="7417" y="1872"/>
                </a:moveTo>
                <a:lnTo>
                  <a:pt x="7588" y="1872"/>
                </a:lnTo>
                <a:lnTo>
                  <a:pt x="7588" y="1909"/>
                </a:lnTo>
                <a:lnTo>
                  <a:pt x="7417" y="1909"/>
                </a:lnTo>
                <a:lnTo>
                  <a:pt x="7417" y="1872"/>
                </a:lnTo>
                <a:close/>
                <a:moveTo>
                  <a:pt x="7417" y="1970"/>
                </a:moveTo>
                <a:lnTo>
                  <a:pt x="7490" y="2032"/>
                </a:lnTo>
                <a:lnTo>
                  <a:pt x="7417" y="2105"/>
                </a:lnTo>
                <a:lnTo>
                  <a:pt x="7417" y="1970"/>
                </a:lnTo>
                <a:close/>
                <a:moveTo>
                  <a:pt x="7417" y="2178"/>
                </a:moveTo>
                <a:lnTo>
                  <a:pt x="7490" y="2240"/>
                </a:lnTo>
                <a:lnTo>
                  <a:pt x="7417" y="2313"/>
                </a:lnTo>
                <a:lnTo>
                  <a:pt x="7417" y="2178"/>
                </a:lnTo>
                <a:close/>
                <a:moveTo>
                  <a:pt x="7417" y="2387"/>
                </a:moveTo>
                <a:lnTo>
                  <a:pt x="7490" y="2448"/>
                </a:lnTo>
                <a:lnTo>
                  <a:pt x="7417" y="2521"/>
                </a:lnTo>
                <a:lnTo>
                  <a:pt x="7417" y="2387"/>
                </a:lnTo>
                <a:close/>
                <a:moveTo>
                  <a:pt x="7417" y="2582"/>
                </a:moveTo>
                <a:lnTo>
                  <a:pt x="7588" y="2582"/>
                </a:lnTo>
                <a:lnTo>
                  <a:pt x="7588" y="2607"/>
                </a:lnTo>
                <a:lnTo>
                  <a:pt x="7417" y="2607"/>
                </a:lnTo>
                <a:lnTo>
                  <a:pt x="7417" y="2582"/>
                </a:lnTo>
                <a:close/>
                <a:moveTo>
                  <a:pt x="7307" y="1872"/>
                </a:moveTo>
                <a:lnTo>
                  <a:pt x="7368" y="1872"/>
                </a:lnTo>
                <a:lnTo>
                  <a:pt x="7368" y="2607"/>
                </a:lnTo>
                <a:lnTo>
                  <a:pt x="7307" y="2607"/>
                </a:lnTo>
                <a:lnTo>
                  <a:pt x="7307" y="1872"/>
                </a:lnTo>
                <a:close/>
                <a:moveTo>
                  <a:pt x="7307" y="2790"/>
                </a:moveTo>
                <a:lnTo>
                  <a:pt x="7539" y="2790"/>
                </a:lnTo>
                <a:lnTo>
                  <a:pt x="7539" y="2925"/>
                </a:lnTo>
                <a:lnTo>
                  <a:pt x="7588" y="2925"/>
                </a:lnTo>
                <a:lnTo>
                  <a:pt x="7588" y="3158"/>
                </a:lnTo>
                <a:lnTo>
                  <a:pt x="7539" y="3158"/>
                </a:lnTo>
                <a:lnTo>
                  <a:pt x="7539" y="3268"/>
                </a:lnTo>
                <a:lnTo>
                  <a:pt x="7307" y="3268"/>
                </a:lnTo>
                <a:lnTo>
                  <a:pt x="7307" y="2790"/>
                </a:lnTo>
                <a:close/>
                <a:moveTo>
                  <a:pt x="7294" y="918"/>
                </a:moveTo>
                <a:lnTo>
                  <a:pt x="7294" y="881"/>
                </a:lnTo>
                <a:lnTo>
                  <a:pt x="7307" y="869"/>
                </a:lnTo>
                <a:lnTo>
                  <a:pt x="7356" y="918"/>
                </a:lnTo>
                <a:lnTo>
                  <a:pt x="7294" y="918"/>
                </a:lnTo>
                <a:close/>
                <a:moveTo>
                  <a:pt x="7294" y="820"/>
                </a:moveTo>
                <a:lnTo>
                  <a:pt x="7294" y="783"/>
                </a:lnTo>
                <a:lnTo>
                  <a:pt x="7356" y="783"/>
                </a:lnTo>
                <a:lnTo>
                  <a:pt x="7307" y="832"/>
                </a:lnTo>
                <a:lnTo>
                  <a:pt x="7294" y="820"/>
                </a:lnTo>
                <a:close/>
                <a:moveTo>
                  <a:pt x="7368" y="893"/>
                </a:moveTo>
                <a:lnTo>
                  <a:pt x="7331" y="857"/>
                </a:lnTo>
                <a:lnTo>
                  <a:pt x="7368" y="808"/>
                </a:lnTo>
                <a:lnTo>
                  <a:pt x="7368" y="893"/>
                </a:lnTo>
                <a:close/>
                <a:moveTo>
                  <a:pt x="7441" y="857"/>
                </a:moveTo>
                <a:lnTo>
                  <a:pt x="7392" y="893"/>
                </a:lnTo>
                <a:lnTo>
                  <a:pt x="7392" y="808"/>
                </a:lnTo>
                <a:lnTo>
                  <a:pt x="7441" y="857"/>
                </a:lnTo>
                <a:close/>
                <a:moveTo>
                  <a:pt x="7417" y="783"/>
                </a:moveTo>
                <a:lnTo>
                  <a:pt x="7502" y="783"/>
                </a:lnTo>
                <a:lnTo>
                  <a:pt x="7453" y="832"/>
                </a:lnTo>
                <a:lnTo>
                  <a:pt x="7417" y="783"/>
                </a:lnTo>
                <a:close/>
                <a:moveTo>
                  <a:pt x="7405" y="918"/>
                </a:moveTo>
                <a:lnTo>
                  <a:pt x="7453" y="869"/>
                </a:lnTo>
                <a:lnTo>
                  <a:pt x="7502" y="918"/>
                </a:lnTo>
                <a:lnTo>
                  <a:pt x="7405" y="918"/>
                </a:lnTo>
                <a:close/>
                <a:moveTo>
                  <a:pt x="7515" y="893"/>
                </a:moveTo>
                <a:lnTo>
                  <a:pt x="7466" y="857"/>
                </a:lnTo>
                <a:lnTo>
                  <a:pt x="7515" y="808"/>
                </a:lnTo>
                <a:lnTo>
                  <a:pt x="7515" y="893"/>
                </a:lnTo>
                <a:close/>
                <a:moveTo>
                  <a:pt x="7588" y="857"/>
                </a:moveTo>
                <a:lnTo>
                  <a:pt x="7539" y="893"/>
                </a:lnTo>
                <a:lnTo>
                  <a:pt x="7539" y="808"/>
                </a:lnTo>
                <a:lnTo>
                  <a:pt x="7588" y="857"/>
                </a:lnTo>
                <a:close/>
                <a:moveTo>
                  <a:pt x="7551" y="783"/>
                </a:moveTo>
                <a:lnTo>
                  <a:pt x="7649" y="783"/>
                </a:lnTo>
                <a:lnTo>
                  <a:pt x="7600" y="832"/>
                </a:lnTo>
                <a:lnTo>
                  <a:pt x="7551" y="783"/>
                </a:lnTo>
                <a:close/>
                <a:moveTo>
                  <a:pt x="7551" y="918"/>
                </a:moveTo>
                <a:lnTo>
                  <a:pt x="7600" y="869"/>
                </a:lnTo>
                <a:lnTo>
                  <a:pt x="7649" y="918"/>
                </a:lnTo>
                <a:lnTo>
                  <a:pt x="7551" y="918"/>
                </a:lnTo>
                <a:close/>
                <a:moveTo>
                  <a:pt x="7662" y="893"/>
                </a:moveTo>
                <a:lnTo>
                  <a:pt x="7613" y="857"/>
                </a:lnTo>
                <a:lnTo>
                  <a:pt x="7662" y="808"/>
                </a:lnTo>
                <a:lnTo>
                  <a:pt x="7662" y="893"/>
                </a:lnTo>
                <a:close/>
                <a:moveTo>
                  <a:pt x="7735" y="918"/>
                </a:moveTo>
                <a:lnTo>
                  <a:pt x="7698" y="918"/>
                </a:lnTo>
                <a:lnTo>
                  <a:pt x="7735" y="881"/>
                </a:lnTo>
                <a:lnTo>
                  <a:pt x="7735" y="918"/>
                </a:lnTo>
                <a:close/>
                <a:moveTo>
                  <a:pt x="7686" y="893"/>
                </a:moveTo>
                <a:lnTo>
                  <a:pt x="7686" y="808"/>
                </a:lnTo>
                <a:lnTo>
                  <a:pt x="7735" y="857"/>
                </a:lnTo>
                <a:lnTo>
                  <a:pt x="7686" y="893"/>
                </a:lnTo>
                <a:close/>
                <a:moveTo>
                  <a:pt x="7735" y="783"/>
                </a:moveTo>
                <a:lnTo>
                  <a:pt x="7735" y="820"/>
                </a:lnTo>
                <a:lnTo>
                  <a:pt x="7698" y="783"/>
                </a:lnTo>
                <a:lnTo>
                  <a:pt x="7735" y="783"/>
                </a:lnTo>
                <a:close/>
                <a:moveTo>
                  <a:pt x="7258" y="673"/>
                </a:moveTo>
                <a:lnTo>
                  <a:pt x="7258" y="526"/>
                </a:lnTo>
                <a:lnTo>
                  <a:pt x="7258" y="490"/>
                </a:lnTo>
                <a:lnTo>
                  <a:pt x="7258" y="343"/>
                </a:lnTo>
                <a:lnTo>
                  <a:pt x="7258" y="318"/>
                </a:lnTo>
                <a:lnTo>
                  <a:pt x="7698" y="759"/>
                </a:lnTo>
                <a:lnTo>
                  <a:pt x="7686" y="759"/>
                </a:lnTo>
                <a:lnTo>
                  <a:pt x="7662" y="759"/>
                </a:lnTo>
                <a:lnTo>
                  <a:pt x="7539" y="759"/>
                </a:lnTo>
                <a:lnTo>
                  <a:pt x="7515" y="759"/>
                </a:lnTo>
                <a:lnTo>
                  <a:pt x="7392" y="759"/>
                </a:lnTo>
                <a:lnTo>
                  <a:pt x="7368" y="759"/>
                </a:lnTo>
                <a:lnTo>
                  <a:pt x="7294" y="759"/>
                </a:lnTo>
                <a:lnTo>
                  <a:pt x="7294" y="673"/>
                </a:lnTo>
                <a:lnTo>
                  <a:pt x="7258" y="673"/>
                </a:lnTo>
                <a:lnTo>
                  <a:pt x="7258" y="673"/>
                </a:lnTo>
                <a:close/>
                <a:moveTo>
                  <a:pt x="7209" y="1995"/>
                </a:moveTo>
                <a:lnTo>
                  <a:pt x="7147" y="2068"/>
                </a:lnTo>
                <a:lnTo>
                  <a:pt x="7074" y="1995"/>
                </a:lnTo>
                <a:lnTo>
                  <a:pt x="7209" y="1995"/>
                </a:lnTo>
                <a:close/>
                <a:moveTo>
                  <a:pt x="7086" y="1946"/>
                </a:moveTo>
                <a:lnTo>
                  <a:pt x="7147" y="1872"/>
                </a:lnTo>
                <a:lnTo>
                  <a:pt x="7209" y="1946"/>
                </a:lnTo>
                <a:lnTo>
                  <a:pt x="7086" y="1946"/>
                </a:lnTo>
                <a:close/>
                <a:moveTo>
                  <a:pt x="7209" y="2191"/>
                </a:moveTo>
                <a:lnTo>
                  <a:pt x="7086" y="2191"/>
                </a:lnTo>
                <a:lnTo>
                  <a:pt x="7147" y="2117"/>
                </a:lnTo>
                <a:lnTo>
                  <a:pt x="7209" y="2191"/>
                </a:lnTo>
                <a:close/>
                <a:moveTo>
                  <a:pt x="7209" y="2240"/>
                </a:moveTo>
                <a:lnTo>
                  <a:pt x="7147" y="2313"/>
                </a:lnTo>
                <a:lnTo>
                  <a:pt x="7074" y="2240"/>
                </a:lnTo>
                <a:lnTo>
                  <a:pt x="7209" y="2240"/>
                </a:lnTo>
                <a:close/>
                <a:moveTo>
                  <a:pt x="7209" y="2435"/>
                </a:moveTo>
                <a:lnTo>
                  <a:pt x="7086" y="2435"/>
                </a:lnTo>
                <a:lnTo>
                  <a:pt x="7147" y="2362"/>
                </a:lnTo>
                <a:lnTo>
                  <a:pt x="7209" y="2435"/>
                </a:lnTo>
                <a:close/>
                <a:moveTo>
                  <a:pt x="7209" y="2484"/>
                </a:moveTo>
                <a:lnTo>
                  <a:pt x="7147" y="2558"/>
                </a:lnTo>
                <a:lnTo>
                  <a:pt x="7074" y="2484"/>
                </a:lnTo>
                <a:lnTo>
                  <a:pt x="7209" y="2484"/>
                </a:lnTo>
                <a:close/>
                <a:moveTo>
                  <a:pt x="7233" y="2509"/>
                </a:moveTo>
                <a:lnTo>
                  <a:pt x="7233" y="2656"/>
                </a:lnTo>
                <a:lnTo>
                  <a:pt x="7172" y="2582"/>
                </a:lnTo>
                <a:lnTo>
                  <a:pt x="7233" y="2509"/>
                </a:lnTo>
                <a:close/>
                <a:moveTo>
                  <a:pt x="7172" y="2338"/>
                </a:moveTo>
                <a:lnTo>
                  <a:pt x="7233" y="2264"/>
                </a:lnTo>
                <a:lnTo>
                  <a:pt x="7233" y="2411"/>
                </a:lnTo>
                <a:lnTo>
                  <a:pt x="7172" y="2338"/>
                </a:lnTo>
                <a:close/>
                <a:moveTo>
                  <a:pt x="7172" y="2093"/>
                </a:moveTo>
                <a:lnTo>
                  <a:pt x="7233" y="2019"/>
                </a:lnTo>
                <a:lnTo>
                  <a:pt x="7233" y="2166"/>
                </a:lnTo>
                <a:lnTo>
                  <a:pt x="7172" y="2093"/>
                </a:lnTo>
                <a:close/>
                <a:moveTo>
                  <a:pt x="7172" y="1848"/>
                </a:moveTo>
                <a:lnTo>
                  <a:pt x="7233" y="1775"/>
                </a:lnTo>
                <a:lnTo>
                  <a:pt x="7233" y="1921"/>
                </a:lnTo>
                <a:lnTo>
                  <a:pt x="7172" y="1848"/>
                </a:lnTo>
                <a:close/>
                <a:moveTo>
                  <a:pt x="7196" y="526"/>
                </a:moveTo>
                <a:lnTo>
                  <a:pt x="7147" y="587"/>
                </a:lnTo>
                <a:lnTo>
                  <a:pt x="7099" y="526"/>
                </a:lnTo>
                <a:lnTo>
                  <a:pt x="7196" y="526"/>
                </a:lnTo>
                <a:close/>
                <a:moveTo>
                  <a:pt x="7099" y="490"/>
                </a:moveTo>
                <a:lnTo>
                  <a:pt x="7147" y="428"/>
                </a:lnTo>
                <a:lnTo>
                  <a:pt x="7196" y="490"/>
                </a:lnTo>
                <a:lnTo>
                  <a:pt x="7099" y="490"/>
                </a:lnTo>
                <a:close/>
                <a:moveTo>
                  <a:pt x="7221" y="538"/>
                </a:moveTo>
                <a:lnTo>
                  <a:pt x="7221" y="661"/>
                </a:lnTo>
                <a:lnTo>
                  <a:pt x="7172" y="600"/>
                </a:lnTo>
                <a:lnTo>
                  <a:pt x="7221" y="538"/>
                </a:lnTo>
                <a:close/>
                <a:moveTo>
                  <a:pt x="7196" y="673"/>
                </a:moveTo>
                <a:lnTo>
                  <a:pt x="7099" y="673"/>
                </a:lnTo>
                <a:lnTo>
                  <a:pt x="7147" y="624"/>
                </a:lnTo>
                <a:lnTo>
                  <a:pt x="7196" y="673"/>
                </a:lnTo>
                <a:close/>
                <a:moveTo>
                  <a:pt x="7209" y="1297"/>
                </a:moveTo>
                <a:lnTo>
                  <a:pt x="7147" y="1358"/>
                </a:lnTo>
                <a:lnTo>
                  <a:pt x="7099" y="1297"/>
                </a:lnTo>
                <a:lnTo>
                  <a:pt x="7209" y="1297"/>
                </a:lnTo>
                <a:close/>
                <a:moveTo>
                  <a:pt x="7099" y="1261"/>
                </a:moveTo>
                <a:lnTo>
                  <a:pt x="7147" y="1212"/>
                </a:lnTo>
                <a:lnTo>
                  <a:pt x="7196" y="1261"/>
                </a:lnTo>
                <a:lnTo>
                  <a:pt x="7099" y="1261"/>
                </a:lnTo>
                <a:close/>
                <a:moveTo>
                  <a:pt x="7196" y="1444"/>
                </a:moveTo>
                <a:lnTo>
                  <a:pt x="7099" y="1444"/>
                </a:lnTo>
                <a:lnTo>
                  <a:pt x="7147" y="1395"/>
                </a:lnTo>
                <a:lnTo>
                  <a:pt x="7196" y="1444"/>
                </a:lnTo>
                <a:close/>
                <a:moveTo>
                  <a:pt x="7209" y="1481"/>
                </a:moveTo>
                <a:lnTo>
                  <a:pt x="7147" y="1542"/>
                </a:lnTo>
                <a:lnTo>
                  <a:pt x="7099" y="1481"/>
                </a:lnTo>
                <a:lnTo>
                  <a:pt x="7209" y="1481"/>
                </a:lnTo>
                <a:close/>
                <a:moveTo>
                  <a:pt x="7221" y="1505"/>
                </a:moveTo>
                <a:lnTo>
                  <a:pt x="7221" y="1615"/>
                </a:lnTo>
                <a:lnTo>
                  <a:pt x="7172" y="1567"/>
                </a:lnTo>
                <a:lnTo>
                  <a:pt x="7221" y="1505"/>
                </a:lnTo>
                <a:close/>
                <a:moveTo>
                  <a:pt x="7172" y="1371"/>
                </a:moveTo>
                <a:lnTo>
                  <a:pt x="7221" y="1322"/>
                </a:lnTo>
                <a:lnTo>
                  <a:pt x="7221" y="1432"/>
                </a:lnTo>
                <a:lnTo>
                  <a:pt x="7172" y="1371"/>
                </a:lnTo>
                <a:close/>
                <a:moveTo>
                  <a:pt x="7172" y="1187"/>
                </a:moveTo>
                <a:lnTo>
                  <a:pt x="7221" y="1126"/>
                </a:lnTo>
                <a:lnTo>
                  <a:pt x="7221" y="1248"/>
                </a:lnTo>
                <a:lnTo>
                  <a:pt x="7172" y="1187"/>
                </a:lnTo>
                <a:close/>
                <a:moveTo>
                  <a:pt x="7147" y="1175"/>
                </a:moveTo>
                <a:lnTo>
                  <a:pt x="7099" y="1114"/>
                </a:lnTo>
                <a:lnTo>
                  <a:pt x="7209" y="1114"/>
                </a:lnTo>
                <a:lnTo>
                  <a:pt x="7147" y="1175"/>
                </a:lnTo>
                <a:close/>
                <a:moveTo>
                  <a:pt x="7099" y="1077"/>
                </a:moveTo>
                <a:lnTo>
                  <a:pt x="7135" y="1028"/>
                </a:lnTo>
                <a:lnTo>
                  <a:pt x="7160" y="1028"/>
                </a:lnTo>
                <a:lnTo>
                  <a:pt x="7196" y="1077"/>
                </a:lnTo>
                <a:lnTo>
                  <a:pt x="7099" y="1077"/>
                </a:lnTo>
                <a:close/>
                <a:moveTo>
                  <a:pt x="7111" y="1028"/>
                </a:moveTo>
                <a:lnTo>
                  <a:pt x="7074" y="1065"/>
                </a:lnTo>
                <a:lnTo>
                  <a:pt x="7074" y="1028"/>
                </a:lnTo>
                <a:lnTo>
                  <a:pt x="7111" y="1028"/>
                </a:lnTo>
                <a:close/>
                <a:moveTo>
                  <a:pt x="7135" y="1187"/>
                </a:moveTo>
                <a:lnTo>
                  <a:pt x="7074" y="1248"/>
                </a:lnTo>
                <a:lnTo>
                  <a:pt x="7074" y="1126"/>
                </a:lnTo>
                <a:lnTo>
                  <a:pt x="7135" y="1187"/>
                </a:lnTo>
                <a:close/>
                <a:moveTo>
                  <a:pt x="7135" y="1371"/>
                </a:moveTo>
                <a:lnTo>
                  <a:pt x="7074" y="1432"/>
                </a:lnTo>
                <a:lnTo>
                  <a:pt x="7074" y="1310"/>
                </a:lnTo>
                <a:lnTo>
                  <a:pt x="7135" y="1371"/>
                </a:lnTo>
                <a:close/>
                <a:moveTo>
                  <a:pt x="7135" y="1567"/>
                </a:moveTo>
                <a:lnTo>
                  <a:pt x="7074" y="1628"/>
                </a:lnTo>
                <a:lnTo>
                  <a:pt x="7074" y="1505"/>
                </a:lnTo>
                <a:lnTo>
                  <a:pt x="7135" y="1567"/>
                </a:lnTo>
                <a:close/>
                <a:moveTo>
                  <a:pt x="7147" y="1579"/>
                </a:moveTo>
                <a:lnTo>
                  <a:pt x="7221" y="1652"/>
                </a:lnTo>
                <a:lnTo>
                  <a:pt x="7221" y="1701"/>
                </a:lnTo>
                <a:lnTo>
                  <a:pt x="7074" y="1701"/>
                </a:lnTo>
                <a:lnTo>
                  <a:pt x="7074" y="1664"/>
                </a:lnTo>
                <a:lnTo>
                  <a:pt x="7147" y="1579"/>
                </a:lnTo>
                <a:close/>
                <a:moveTo>
                  <a:pt x="7221" y="1065"/>
                </a:moveTo>
                <a:lnTo>
                  <a:pt x="7196" y="1028"/>
                </a:lnTo>
                <a:lnTo>
                  <a:pt x="7221" y="1028"/>
                </a:lnTo>
                <a:lnTo>
                  <a:pt x="7221" y="1065"/>
                </a:lnTo>
                <a:close/>
                <a:moveTo>
                  <a:pt x="7221" y="477"/>
                </a:moveTo>
                <a:lnTo>
                  <a:pt x="7172" y="416"/>
                </a:lnTo>
                <a:lnTo>
                  <a:pt x="7221" y="355"/>
                </a:lnTo>
                <a:lnTo>
                  <a:pt x="7221" y="477"/>
                </a:lnTo>
                <a:close/>
                <a:moveTo>
                  <a:pt x="7209" y="343"/>
                </a:moveTo>
                <a:lnTo>
                  <a:pt x="7147" y="392"/>
                </a:lnTo>
                <a:lnTo>
                  <a:pt x="7099" y="343"/>
                </a:lnTo>
                <a:lnTo>
                  <a:pt x="7209" y="343"/>
                </a:lnTo>
                <a:close/>
                <a:moveTo>
                  <a:pt x="7074" y="355"/>
                </a:moveTo>
                <a:lnTo>
                  <a:pt x="7135" y="416"/>
                </a:lnTo>
                <a:lnTo>
                  <a:pt x="7074" y="477"/>
                </a:lnTo>
                <a:lnTo>
                  <a:pt x="7074" y="355"/>
                </a:lnTo>
                <a:close/>
                <a:moveTo>
                  <a:pt x="7074" y="538"/>
                </a:moveTo>
                <a:lnTo>
                  <a:pt x="7135" y="600"/>
                </a:lnTo>
                <a:lnTo>
                  <a:pt x="7074" y="661"/>
                </a:lnTo>
                <a:lnTo>
                  <a:pt x="7074" y="538"/>
                </a:lnTo>
                <a:close/>
                <a:moveTo>
                  <a:pt x="7209" y="1750"/>
                </a:moveTo>
                <a:lnTo>
                  <a:pt x="7147" y="1824"/>
                </a:lnTo>
                <a:lnTo>
                  <a:pt x="7074" y="1750"/>
                </a:lnTo>
                <a:lnTo>
                  <a:pt x="7209" y="1750"/>
                </a:lnTo>
                <a:close/>
                <a:moveTo>
                  <a:pt x="7050" y="1775"/>
                </a:moveTo>
                <a:lnTo>
                  <a:pt x="7123" y="1848"/>
                </a:lnTo>
                <a:lnTo>
                  <a:pt x="7050" y="1934"/>
                </a:lnTo>
                <a:lnTo>
                  <a:pt x="7050" y="1775"/>
                </a:lnTo>
                <a:close/>
                <a:moveTo>
                  <a:pt x="7050" y="2019"/>
                </a:moveTo>
                <a:lnTo>
                  <a:pt x="7123" y="2093"/>
                </a:lnTo>
                <a:lnTo>
                  <a:pt x="7050" y="2178"/>
                </a:lnTo>
                <a:lnTo>
                  <a:pt x="7050" y="2019"/>
                </a:lnTo>
                <a:close/>
                <a:moveTo>
                  <a:pt x="7050" y="2264"/>
                </a:moveTo>
                <a:lnTo>
                  <a:pt x="7123" y="2338"/>
                </a:lnTo>
                <a:lnTo>
                  <a:pt x="7050" y="2423"/>
                </a:lnTo>
                <a:lnTo>
                  <a:pt x="7050" y="2264"/>
                </a:lnTo>
                <a:close/>
                <a:moveTo>
                  <a:pt x="7050" y="2497"/>
                </a:moveTo>
                <a:lnTo>
                  <a:pt x="7123" y="2582"/>
                </a:lnTo>
                <a:lnTo>
                  <a:pt x="7050" y="2656"/>
                </a:lnTo>
                <a:lnTo>
                  <a:pt x="7050" y="2497"/>
                </a:lnTo>
                <a:close/>
                <a:moveTo>
                  <a:pt x="7050" y="2705"/>
                </a:moveTo>
                <a:lnTo>
                  <a:pt x="7050" y="2705"/>
                </a:lnTo>
                <a:lnTo>
                  <a:pt x="7147" y="2607"/>
                </a:lnTo>
                <a:lnTo>
                  <a:pt x="7233" y="2705"/>
                </a:lnTo>
                <a:lnTo>
                  <a:pt x="7233" y="2741"/>
                </a:lnTo>
                <a:lnTo>
                  <a:pt x="7050" y="2741"/>
                </a:lnTo>
                <a:lnTo>
                  <a:pt x="7050" y="2705"/>
                </a:lnTo>
                <a:close/>
                <a:moveTo>
                  <a:pt x="7209" y="2986"/>
                </a:moveTo>
                <a:lnTo>
                  <a:pt x="7086" y="2986"/>
                </a:lnTo>
                <a:lnTo>
                  <a:pt x="7147" y="2913"/>
                </a:lnTo>
                <a:lnTo>
                  <a:pt x="7209" y="2986"/>
                </a:lnTo>
                <a:close/>
                <a:moveTo>
                  <a:pt x="7074" y="2790"/>
                </a:moveTo>
                <a:lnTo>
                  <a:pt x="7209" y="2790"/>
                </a:lnTo>
                <a:lnTo>
                  <a:pt x="7147" y="2864"/>
                </a:lnTo>
                <a:lnTo>
                  <a:pt x="7074" y="2790"/>
                </a:lnTo>
                <a:close/>
                <a:moveTo>
                  <a:pt x="7209" y="3035"/>
                </a:moveTo>
                <a:lnTo>
                  <a:pt x="7147" y="3109"/>
                </a:lnTo>
                <a:lnTo>
                  <a:pt x="7074" y="3035"/>
                </a:lnTo>
                <a:lnTo>
                  <a:pt x="7209" y="3035"/>
                </a:lnTo>
                <a:close/>
                <a:moveTo>
                  <a:pt x="7209" y="3231"/>
                </a:moveTo>
                <a:lnTo>
                  <a:pt x="7086" y="3231"/>
                </a:lnTo>
                <a:lnTo>
                  <a:pt x="7147" y="3158"/>
                </a:lnTo>
                <a:lnTo>
                  <a:pt x="7209" y="3231"/>
                </a:lnTo>
                <a:close/>
                <a:moveTo>
                  <a:pt x="7209" y="3280"/>
                </a:moveTo>
                <a:lnTo>
                  <a:pt x="7147" y="3353"/>
                </a:lnTo>
                <a:lnTo>
                  <a:pt x="7074" y="3280"/>
                </a:lnTo>
                <a:lnTo>
                  <a:pt x="7209" y="3280"/>
                </a:lnTo>
                <a:close/>
                <a:moveTo>
                  <a:pt x="7209" y="3476"/>
                </a:moveTo>
                <a:lnTo>
                  <a:pt x="7086" y="3476"/>
                </a:lnTo>
                <a:lnTo>
                  <a:pt x="7147" y="3402"/>
                </a:lnTo>
                <a:lnTo>
                  <a:pt x="7209" y="3476"/>
                </a:lnTo>
                <a:close/>
                <a:moveTo>
                  <a:pt x="7209" y="3525"/>
                </a:moveTo>
                <a:lnTo>
                  <a:pt x="7147" y="3598"/>
                </a:lnTo>
                <a:lnTo>
                  <a:pt x="7074" y="3525"/>
                </a:lnTo>
                <a:lnTo>
                  <a:pt x="7209" y="3525"/>
                </a:lnTo>
                <a:close/>
                <a:moveTo>
                  <a:pt x="7233" y="3549"/>
                </a:moveTo>
                <a:lnTo>
                  <a:pt x="7233" y="3696"/>
                </a:lnTo>
                <a:lnTo>
                  <a:pt x="7172" y="3623"/>
                </a:lnTo>
                <a:lnTo>
                  <a:pt x="7233" y="3549"/>
                </a:lnTo>
                <a:close/>
                <a:moveTo>
                  <a:pt x="7172" y="3378"/>
                </a:moveTo>
                <a:lnTo>
                  <a:pt x="7233" y="3304"/>
                </a:lnTo>
                <a:lnTo>
                  <a:pt x="7233" y="3451"/>
                </a:lnTo>
                <a:lnTo>
                  <a:pt x="7172" y="3378"/>
                </a:lnTo>
                <a:close/>
                <a:moveTo>
                  <a:pt x="7172" y="3133"/>
                </a:moveTo>
                <a:lnTo>
                  <a:pt x="7233" y="3060"/>
                </a:lnTo>
                <a:lnTo>
                  <a:pt x="7233" y="3207"/>
                </a:lnTo>
                <a:lnTo>
                  <a:pt x="7172" y="3133"/>
                </a:lnTo>
                <a:close/>
                <a:moveTo>
                  <a:pt x="7172" y="2888"/>
                </a:moveTo>
                <a:lnTo>
                  <a:pt x="7233" y="2815"/>
                </a:lnTo>
                <a:lnTo>
                  <a:pt x="7233" y="2962"/>
                </a:lnTo>
                <a:lnTo>
                  <a:pt x="7172" y="2888"/>
                </a:lnTo>
                <a:close/>
                <a:moveTo>
                  <a:pt x="7050" y="2815"/>
                </a:moveTo>
                <a:lnTo>
                  <a:pt x="7123" y="2888"/>
                </a:lnTo>
                <a:lnTo>
                  <a:pt x="7050" y="2974"/>
                </a:lnTo>
                <a:lnTo>
                  <a:pt x="7050" y="2815"/>
                </a:lnTo>
                <a:close/>
                <a:moveTo>
                  <a:pt x="7050" y="3060"/>
                </a:moveTo>
                <a:lnTo>
                  <a:pt x="7123" y="3133"/>
                </a:lnTo>
                <a:lnTo>
                  <a:pt x="7050" y="3219"/>
                </a:lnTo>
                <a:lnTo>
                  <a:pt x="7050" y="3060"/>
                </a:lnTo>
                <a:close/>
                <a:moveTo>
                  <a:pt x="7050" y="3292"/>
                </a:moveTo>
                <a:lnTo>
                  <a:pt x="7123" y="3378"/>
                </a:lnTo>
                <a:lnTo>
                  <a:pt x="7050" y="3451"/>
                </a:lnTo>
                <a:lnTo>
                  <a:pt x="7050" y="3292"/>
                </a:lnTo>
                <a:close/>
                <a:moveTo>
                  <a:pt x="7050" y="3537"/>
                </a:moveTo>
                <a:lnTo>
                  <a:pt x="7123" y="3623"/>
                </a:lnTo>
                <a:lnTo>
                  <a:pt x="7050" y="3696"/>
                </a:lnTo>
                <a:lnTo>
                  <a:pt x="7050" y="3537"/>
                </a:lnTo>
                <a:close/>
                <a:moveTo>
                  <a:pt x="7050" y="3806"/>
                </a:moveTo>
                <a:lnTo>
                  <a:pt x="7050" y="3745"/>
                </a:lnTo>
                <a:lnTo>
                  <a:pt x="7050" y="3745"/>
                </a:lnTo>
                <a:lnTo>
                  <a:pt x="7147" y="3647"/>
                </a:lnTo>
                <a:lnTo>
                  <a:pt x="7233" y="3745"/>
                </a:lnTo>
                <a:lnTo>
                  <a:pt x="7233" y="3806"/>
                </a:lnTo>
                <a:lnTo>
                  <a:pt x="7282" y="3806"/>
                </a:lnTo>
                <a:lnTo>
                  <a:pt x="7282" y="3818"/>
                </a:lnTo>
                <a:lnTo>
                  <a:pt x="7050" y="3818"/>
                </a:lnTo>
                <a:lnTo>
                  <a:pt x="7050" y="3806"/>
                </a:lnTo>
                <a:lnTo>
                  <a:pt x="7050" y="3806"/>
                </a:lnTo>
                <a:close/>
                <a:moveTo>
                  <a:pt x="6389" y="1383"/>
                </a:moveTo>
                <a:lnTo>
                  <a:pt x="6621" y="1383"/>
                </a:lnTo>
                <a:lnTo>
                  <a:pt x="6621" y="1493"/>
                </a:lnTo>
                <a:lnTo>
                  <a:pt x="6389" y="1493"/>
                </a:lnTo>
                <a:lnTo>
                  <a:pt x="6389" y="1383"/>
                </a:lnTo>
                <a:close/>
                <a:moveTo>
                  <a:pt x="6389" y="1554"/>
                </a:moveTo>
                <a:lnTo>
                  <a:pt x="6621" y="1554"/>
                </a:lnTo>
                <a:lnTo>
                  <a:pt x="6621" y="1664"/>
                </a:lnTo>
                <a:lnTo>
                  <a:pt x="6389" y="1664"/>
                </a:lnTo>
                <a:lnTo>
                  <a:pt x="6389" y="1554"/>
                </a:lnTo>
                <a:close/>
                <a:moveTo>
                  <a:pt x="6389" y="1713"/>
                </a:moveTo>
                <a:lnTo>
                  <a:pt x="6621" y="1713"/>
                </a:lnTo>
                <a:lnTo>
                  <a:pt x="6621" y="1824"/>
                </a:lnTo>
                <a:lnTo>
                  <a:pt x="6389" y="1824"/>
                </a:lnTo>
                <a:lnTo>
                  <a:pt x="6389" y="1713"/>
                </a:lnTo>
                <a:close/>
                <a:moveTo>
                  <a:pt x="6389" y="1885"/>
                </a:moveTo>
                <a:lnTo>
                  <a:pt x="6621" y="1885"/>
                </a:lnTo>
                <a:lnTo>
                  <a:pt x="6621" y="1995"/>
                </a:lnTo>
                <a:lnTo>
                  <a:pt x="6389" y="1995"/>
                </a:lnTo>
                <a:lnTo>
                  <a:pt x="6389" y="1885"/>
                </a:lnTo>
                <a:close/>
                <a:moveTo>
                  <a:pt x="6389" y="2044"/>
                </a:moveTo>
                <a:lnTo>
                  <a:pt x="6621" y="2044"/>
                </a:lnTo>
                <a:lnTo>
                  <a:pt x="6621" y="2154"/>
                </a:lnTo>
                <a:lnTo>
                  <a:pt x="6389" y="2154"/>
                </a:lnTo>
                <a:lnTo>
                  <a:pt x="6389" y="2044"/>
                </a:lnTo>
                <a:close/>
                <a:moveTo>
                  <a:pt x="6389" y="2215"/>
                </a:moveTo>
                <a:lnTo>
                  <a:pt x="6621" y="2215"/>
                </a:lnTo>
                <a:lnTo>
                  <a:pt x="6621" y="2325"/>
                </a:lnTo>
                <a:lnTo>
                  <a:pt x="6389" y="2325"/>
                </a:lnTo>
                <a:lnTo>
                  <a:pt x="6389" y="2215"/>
                </a:lnTo>
                <a:close/>
                <a:moveTo>
                  <a:pt x="6389" y="2374"/>
                </a:moveTo>
                <a:lnTo>
                  <a:pt x="6621" y="2374"/>
                </a:lnTo>
                <a:lnTo>
                  <a:pt x="6621" y="2484"/>
                </a:lnTo>
                <a:lnTo>
                  <a:pt x="6389" y="2484"/>
                </a:lnTo>
                <a:lnTo>
                  <a:pt x="6389" y="2374"/>
                </a:lnTo>
                <a:close/>
                <a:moveTo>
                  <a:pt x="6389" y="2546"/>
                </a:moveTo>
                <a:lnTo>
                  <a:pt x="6621" y="2546"/>
                </a:lnTo>
                <a:lnTo>
                  <a:pt x="6621" y="2656"/>
                </a:lnTo>
                <a:lnTo>
                  <a:pt x="6389" y="2656"/>
                </a:lnTo>
                <a:lnTo>
                  <a:pt x="6389" y="2546"/>
                </a:lnTo>
                <a:close/>
                <a:moveTo>
                  <a:pt x="6389" y="2705"/>
                </a:moveTo>
                <a:lnTo>
                  <a:pt x="6621" y="2705"/>
                </a:lnTo>
                <a:lnTo>
                  <a:pt x="6621" y="2815"/>
                </a:lnTo>
                <a:lnTo>
                  <a:pt x="6389" y="2815"/>
                </a:lnTo>
                <a:lnTo>
                  <a:pt x="6389" y="2705"/>
                </a:lnTo>
                <a:close/>
                <a:moveTo>
                  <a:pt x="6389" y="2876"/>
                </a:moveTo>
                <a:lnTo>
                  <a:pt x="6621" y="2876"/>
                </a:lnTo>
                <a:lnTo>
                  <a:pt x="6621" y="2974"/>
                </a:lnTo>
                <a:lnTo>
                  <a:pt x="6389" y="2974"/>
                </a:lnTo>
                <a:lnTo>
                  <a:pt x="6389" y="2876"/>
                </a:lnTo>
                <a:close/>
                <a:moveTo>
                  <a:pt x="5985" y="1383"/>
                </a:moveTo>
                <a:lnTo>
                  <a:pt x="6217" y="1383"/>
                </a:lnTo>
                <a:lnTo>
                  <a:pt x="6217" y="1493"/>
                </a:lnTo>
                <a:lnTo>
                  <a:pt x="5985" y="1493"/>
                </a:lnTo>
                <a:lnTo>
                  <a:pt x="5985" y="1383"/>
                </a:lnTo>
                <a:close/>
                <a:moveTo>
                  <a:pt x="5985" y="1554"/>
                </a:moveTo>
                <a:lnTo>
                  <a:pt x="6217" y="1554"/>
                </a:lnTo>
                <a:lnTo>
                  <a:pt x="6217" y="1664"/>
                </a:lnTo>
                <a:lnTo>
                  <a:pt x="5985" y="1664"/>
                </a:lnTo>
                <a:lnTo>
                  <a:pt x="5985" y="1554"/>
                </a:lnTo>
                <a:close/>
                <a:moveTo>
                  <a:pt x="5985" y="1713"/>
                </a:moveTo>
                <a:lnTo>
                  <a:pt x="6217" y="1713"/>
                </a:lnTo>
                <a:lnTo>
                  <a:pt x="6217" y="1824"/>
                </a:lnTo>
                <a:lnTo>
                  <a:pt x="5985" y="1824"/>
                </a:lnTo>
                <a:lnTo>
                  <a:pt x="5985" y="1713"/>
                </a:lnTo>
                <a:close/>
                <a:moveTo>
                  <a:pt x="5985" y="1885"/>
                </a:moveTo>
                <a:lnTo>
                  <a:pt x="6217" y="1885"/>
                </a:lnTo>
                <a:lnTo>
                  <a:pt x="6217" y="1995"/>
                </a:lnTo>
                <a:lnTo>
                  <a:pt x="5985" y="1995"/>
                </a:lnTo>
                <a:lnTo>
                  <a:pt x="5985" y="1885"/>
                </a:lnTo>
                <a:close/>
                <a:moveTo>
                  <a:pt x="5985" y="2044"/>
                </a:moveTo>
                <a:lnTo>
                  <a:pt x="6217" y="2044"/>
                </a:lnTo>
                <a:lnTo>
                  <a:pt x="6217" y="2154"/>
                </a:lnTo>
                <a:lnTo>
                  <a:pt x="5985" y="2154"/>
                </a:lnTo>
                <a:lnTo>
                  <a:pt x="5985" y="2044"/>
                </a:lnTo>
                <a:close/>
                <a:moveTo>
                  <a:pt x="5985" y="2215"/>
                </a:moveTo>
                <a:lnTo>
                  <a:pt x="6217" y="2215"/>
                </a:lnTo>
                <a:lnTo>
                  <a:pt x="6217" y="2325"/>
                </a:lnTo>
                <a:lnTo>
                  <a:pt x="5985" y="2325"/>
                </a:lnTo>
                <a:lnTo>
                  <a:pt x="5985" y="2215"/>
                </a:lnTo>
                <a:close/>
                <a:moveTo>
                  <a:pt x="5985" y="2374"/>
                </a:moveTo>
                <a:lnTo>
                  <a:pt x="6217" y="2374"/>
                </a:lnTo>
                <a:lnTo>
                  <a:pt x="6217" y="2484"/>
                </a:lnTo>
                <a:lnTo>
                  <a:pt x="5985" y="2484"/>
                </a:lnTo>
                <a:lnTo>
                  <a:pt x="5985" y="2374"/>
                </a:lnTo>
                <a:close/>
                <a:moveTo>
                  <a:pt x="5985" y="2546"/>
                </a:moveTo>
                <a:lnTo>
                  <a:pt x="6217" y="2546"/>
                </a:lnTo>
                <a:lnTo>
                  <a:pt x="6217" y="2656"/>
                </a:lnTo>
                <a:lnTo>
                  <a:pt x="5985" y="2656"/>
                </a:lnTo>
                <a:lnTo>
                  <a:pt x="5985" y="2546"/>
                </a:lnTo>
                <a:close/>
                <a:moveTo>
                  <a:pt x="5985" y="2705"/>
                </a:moveTo>
                <a:lnTo>
                  <a:pt x="6217" y="2705"/>
                </a:lnTo>
                <a:lnTo>
                  <a:pt x="6217" y="2815"/>
                </a:lnTo>
                <a:lnTo>
                  <a:pt x="5985" y="2815"/>
                </a:lnTo>
                <a:lnTo>
                  <a:pt x="5985" y="2705"/>
                </a:lnTo>
                <a:close/>
                <a:moveTo>
                  <a:pt x="5985" y="2876"/>
                </a:moveTo>
                <a:lnTo>
                  <a:pt x="6217" y="2876"/>
                </a:lnTo>
                <a:lnTo>
                  <a:pt x="6217" y="2974"/>
                </a:lnTo>
                <a:lnTo>
                  <a:pt x="5985" y="2974"/>
                </a:lnTo>
                <a:lnTo>
                  <a:pt x="5985" y="2876"/>
                </a:lnTo>
                <a:close/>
                <a:moveTo>
                  <a:pt x="5312" y="3378"/>
                </a:moveTo>
                <a:lnTo>
                  <a:pt x="5373" y="3378"/>
                </a:lnTo>
                <a:lnTo>
                  <a:pt x="5373" y="3464"/>
                </a:lnTo>
                <a:lnTo>
                  <a:pt x="5312" y="3464"/>
                </a:lnTo>
                <a:lnTo>
                  <a:pt x="5312" y="3378"/>
                </a:lnTo>
                <a:close/>
                <a:moveTo>
                  <a:pt x="5312" y="3500"/>
                </a:moveTo>
                <a:lnTo>
                  <a:pt x="5373" y="3500"/>
                </a:lnTo>
                <a:lnTo>
                  <a:pt x="5373" y="3525"/>
                </a:lnTo>
                <a:lnTo>
                  <a:pt x="5312" y="3525"/>
                </a:lnTo>
                <a:lnTo>
                  <a:pt x="5312" y="3500"/>
                </a:lnTo>
                <a:close/>
                <a:moveTo>
                  <a:pt x="5312" y="3549"/>
                </a:moveTo>
                <a:lnTo>
                  <a:pt x="5373" y="3549"/>
                </a:lnTo>
                <a:lnTo>
                  <a:pt x="5373" y="3549"/>
                </a:lnTo>
                <a:lnTo>
                  <a:pt x="5312" y="3549"/>
                </a:lnTo>
                <a:lnTo>
                  <a:pt x="5312" y="3549"/>
                </a:lnTo>
                <a:close/>
                <a:moveTo>
                  <a:pt x="5312" y="3586"/>
                </a:moveTo>
                <a:lnTo>
                  <a:pt x="5373" y="3586"/>
                </a:lnTo>
                <a:lnTo>
                  <a:pt x="5373" y="3659"/>
                </a:lnTo>
                <a:lnTo>
                  <a:pt x="5312" y="3659"/>
                </a:lnTo>
                <a:lnTo>
                  <a:pt x="5312" y="3586"/>
                </a:lnTo>
                <a:close/>
                <a:moveTo>
                  <a:pt x="5312" y="3708"/>
                </a:moveTo>
                <a:lnTo>
                  <a:pt x="5373" y="3708"/>
                </a:lnTo>
                <a:lnTo>
                  <a:pt x="5373" y="3745"/>
                </a:lnTo>
                <a:lnTo>
                  <a:pt x="5312" y="3745"/>
                </a:lnTo>
                <a:lnTo>
                  <a:pt x="5312" y="3708"/>
                </a:lnTo>
                <a:close/>
                <a:moveTo>
                  <a:pt x="5373" y="3782"/>
                </a:moveTo>
                <a:lnTo>
                  <a:pt x="5373" y="3818"/>
                </a:lnTo>
                <a:lnTo>
                  <a:pt x="5312" y="3818"/>
                </a:lnTo>
                <a:lnTo>
                  <a:pt x="5312" y="3782"/>
                </a:lnTo>
                <a:lnTo>
                  <a:pt x="5373" y="3782"/>
                </a:lnTo>
                <a:close/>
                <a:moveTo>
                  <a:pt x="5275" y="3549"/>
                </a:moveTo>
                <a:lnTo>
                  <a:pt x="5275" y="3549"/>
                </a:lnTo>
                <a:lnTo>
                  <a:pt x="5238" y="3549"/>
                </a:lnTo>
                <a:lnTo>
                  <a:pt x="5238" y="3549"/>
                </a:lnTo>
                <a:lnTo>
                  <a:pt x="5275" y="3549"/>
                </a:lnTo>
                <a:close/>
                <a:moveTo>
                  <a:pt x="5238" y="3525"/>
                </a:moveTo>
                <a:lnTo>
                  <a:pt x="5238" y="3500"/>
                </a:lnTo>
                <a:lnTo>
                  <a:pt x="5275" y="3500"/>
                </a:lnTo>
                <a:lnTo>
                  <a:pt x="5275" y="3525"/>
                </a:lnTo>
                <a:lnTo>
                  <a:pt x="5238" y="3525"/>
                </a:lnTo>
                <a:close/>
                <a:moveTo>
                  <a:pt x="5275" y="3586"/>
                </a:moveTo>
                <a:lnTo>
                  <a:pt x="5275" y="3659"/>
                </a:lnTo>
                <a:lnTo>
                  <a:pt x="5238" y="3659"/>
                </a:lnTo>
                <a:lnTo>
                  <a:pt x="5238" y="3586"/>
                </a:lnTo>
                <a:lnTo>
                  <a:pt x="5275" y="3586"/>
                </a:lnTo>
                <a:close/>
                <a:moveTo>
                  <a:pt x="5275" y="3708"/>
                </a:moveTo>
                <a:lnTo>
                  <a:pt x="5275" y="3745"/>
                </a:lnTo>
                <a:lnTo>
                  <a:pt x="5238" y="3745"/>
                </a:lnTo>
                <a:lnTo>
                  <a:pt x="5238" y="3708"/>
                </a:lnTo>
                <a:lnTo>
                  <a:pt x="5275" y="3708"/>
                </a:lnTo>
                <a:close/>
                <a:moveTo>
                  <a:pt x="5275" y="3782"/>
                </a:moveTo>
                <a:lnTo>
                  <a:pt x="5275" y="3818"/>
                </a:lnTo>
                <a:lnTo>
                  <a:pt x="5238" y="3818"/>
                </a:lnTo>
                <a:lnTo>
                  <a:pt x="5238" y="3782"/>
                </a:lnTo>
                <a:lnTo>
                  <a:pt x="5275" y="3782"/>
                </a:lnTo>
                <a:close/>
                <a:moveTo>
                  <a:pt x="5189" y="3047"/>
                </a:moveTo>
                <a:lnTo>
                  <a:pt x="5275" y="3047"/>
                </a:lnTo>
                <a:lnTo>
                  <a:pt x="5275" y="3182"/>
                </a:lnTo>
                <a:lnTo>
                  <a:pt x="5189" y="3182"/>
                </a:lnTo>
                <a:lnTo>
                  <a:pt x="5189" y="3047"/>
                </a:lnTo>
                <a:close/>
                <a:moveTo>
                  <a:pt x="5189" y="3207"/>
                </a:moveTo>
                <a:lnTo>
                  <a:pt x="5275" y="3207"/>
                </a:lnTo>
                <a:lnTo>
                  <a:pt x="5275" y="3341"/>
                </a:lnTo>
                <a:lnTo>
                  <a:pt x="5189" y="3341"/>
                </a:lnTo>
                <a:lnTo>
                  <a:pt x="5189" y="3207"/>
                </a:lnTo>
                <a:close/>
                <a:moveTo>
                  <a:pt x="5189" y="3378"/>
                </a:moveTo>
                <a:lnTo>
                  <a:pt x="5275" y="3378"/>
                </a:lnTo>
                <a:lnTo>
                  <a:pt x="5275" y="3464"/>
                </a:lnTo>
                <a:lnTo>
                  <a:pt x="5238" y="3464"/>
                </a:lnTo>
                <a:lnTo>
                  <a:pt x="5238" y="3427"/>
                </a:lnTo>
                <a:lnTo>
                  <a:pt x="5201" y="3427"/>
                </a:lnTo>
                <a:lnTo>
                  <a:pt x="5201" y="3464"/>
                </a:lnTo>
                <a:lnTo>
                  <a:pt x="5189" y="3464"/>
                </a:lnTo>
                <a:lnTo>
                  <a:pt x="5189" y="3378"/>
                </a:lnTo>
                <a:close/>
                <a:moveTo>
                  <a:pt x="5189" y="3500"/>
                </a:moveTo>
                <a:lnTo>
                  <a:pt x="5201" y="3500"/>
                </a:lnTo>
                <a:lnTo>
                  <a:pt x="5201" y="3525"/>
                </a:lnTo>
                <a:lnTo>
                  <a:pt x="5189" y="3525"/>
                </a:lnTo>
                <a:lnTo>
                  <a:pt x="5189" y="3500"/>
                </a:lnTo>
                <a:close/>
                <a:moveTo>
                  <a:pt x="5189" y="3549"/>
                </a:moveTo>
                <a:lnTo>
                  <a:pt x="5201" y="3549"/>
                </a:lnTo>
                <a:lnTo>
                  <a:pt x="5201" y="3549"/>
                </a:lnTo>
                <a:lnTo>
                  <a:pt x="5189" y="3549"/>
                </a:lnTo>
                <a:lnTo>
                  <a:pt x="5189" y="3549"/>
                </a:lnTo>
                <a:close/>
                <a:moveTo>
                  <a:pt x="5189" y="3586"/>
                </a:moveTo>
                <a:lnTo>
                  <a:pt x="5201" y="3586"/>
                </a:lnTo>
                <a:lnTo>
                  <a:pt x="5201" y="3659"/>
                </a:lnTo>
                <a:lnTo>
                  <a:pt x="5189" y="3659"/>
                </a:lnTo>
                <a:lnTo>
                  <a:pt x="5189" y="3586"/>
                </a:lnTo>
                <a:close/>
                <a:moveTo>
                  <a:pt x="5189" y="3708"/>
                </a:moveTo>
                <a:lnTo>
                  <a:pt x="5201" y="3708"/>
                </a:lnTo>
                <a:lnTo>
                  <a:pt x="5201" y="3745"/>
                </a:lnTo>
                <a:lnTo>
                  <a:pt x="5189" y="3745"/>
                </a:lnTo>
                <a:lnTo>
                  <a:pt x="5189" y="3708"/>
                </a:lnTo>
                <a:close/>
                <a:moveTo>
                  <a:pt x="5201" y="3782"/>
                </a:moveTo>
                <a:lnTo>
                  <a:pt x="5201" y="3818"/>
                </a:lnTo>
                <a:lnTo>
                  <a:pt x="5189" y="3818"/>
                </a:lnTo>
                <a:lnTo>
                  <a:pt x="5189" y="3782"/>
                </a:lnTo>
                <a:lnTo>
                  <a:pt x="5201" y="3782"/>
                </a:lnTo>
                <a:close/>
                <a:moveTo>
                  <a:pt x="5153" y="3207"/>
                </a:moveTo>
                <a:lnTo>
                  <a:pt x="5153" y="3341"/>
                </a:lnTo>
                <a:lnTo>
                  <a:pt x="4969" y="3341"/>
                </a:lnTo>
                <a:lnTo>
                  <a:pt x="4969" y="3207"/>
                </a:lnTo>
                <a:lnTo>
                  <a:pt x="5153" y="3207"/>
                </a:lnTo>
                <a:close/>
                <a:moveTo>
                  <a:pt x="4969" y="3182"/>
                </a:moveTo>
                <a:lnTo>
                  <a:pt x="4969" y="3047"/>
                </a:lnTo>
                <a:lnTo>
                  <a:pt x="5153" y="3047"/>
                </a:lnTo>
                <a:lnTo>
                  <a:pt x="5153" y="3182"/>
                </a:lnTo>
                <a:lnTo>
                  <a:pt x="4969" y="3182"/>
                </a:lnTo>
                <a:close/>
                <a:moveTo>
                  <a:pt x="5153" y="3378"/>
                </a:moveTo>
                <a:lnTo>
                  <a:pt x="5153" y="3464"/>
                </a:lnTo>
                <a:lnTo>
                  <a:pt x="5067" y="3464"/>
                </a:lnTo>
                <a:lnTo>
                  <a:pt x="5067" y="3451"/>
                </a:lnTo>
                <a:lnTo>
                  <a:pt x="5030" y="3451"/>
                </a:lnTo>
                <a:lnTo>
                  <a:pt x="5030" y="3464"/>
                </a:lnTo>
                <a:lnTo>
                  <a:pt x="4969" y="3464"/>
                </a:lnTo>
                <a:lnTo>
                  <a:pt x="4969" y="3378"/>
                </a:lnTo>
                <a:lnTo>
                  <a:pt x="5153" y="3378"/>
                </a:lnTo>
                <a:close/>
                <a:moveTo>
                  <a:pt x="5067" y="3659"/>
                </a:moveTo>
                <a:lnTo>
                  <a:pt x="5067" y="3586"/>
                </a:lnTo>
                <a:lnTo>
                  <a:pt x="5153" y="3586"/>
                </a:lnTo>
                <a:lnTo>
                  <a:pt x="5153" y="3659"/>
                </a:lnTo>
                <a:lnTo>
                  <a:pt x="5067" y="3659"/>
                </a:lnTo>
                <a:close/>
                <a:moveTo>
                  <a:pt x="5153" y="3708"/>
                </a:moveTo>
                <a:lnTo>
                  <a:pt x="5153" y="3745"/>
                </a:lnTo>
                <a:lnTo>
                  <a:pt x="5067" y="3745"/>
                </a:lnTo>
                <a:lnTo>
                  <a:pt x="5067" y="3708"/>
                </a:lnTo>
                <a:lnTo>
                  <a:pt x="5153" y="3708"/>
                </a:lnTo>
                <a:close/>
                <a:moveTo>
                  <a:pt x="5067" y="3549"/>
                </a:moveTo>
                <a:lnTo>
                  <a:pt x="5067" y="3549"/>
                </a:lnTo>
                <a:lnTo>
                  <a:pt x="5153" y="3549"/>
                </a:lnTo>
                <a:lnTo>
                  <a:pt x="5153" y="3549"/>
                </a:lnTo>
                <a:lnTo>
                  <a:pt x="5067" y="3549"/>
                </a:lnTo>
                <a:close/>
                <a:moveTo>
                  <a:pt x="5067" y="3525"/>
                </a:moveTo>
                <a:lnTo>
                  <a:pt x="5067" y="3500"/>
                </a:lnTo>
                <a:lnTo>
                  <a:pt x="5153" y="3500"/>
                </a:lnTo>
                <a:lnTo>
                  <a:pt x="5153" y="3525"/>
                </a:lnTo>
                <a:lnTo>
                  <a:pt x="5067" y="3525"/>
                </a:lnTo>
                <a:close/>
                <a:moveTo>
                  <a:pt x="5030" y="3500"/>
                </a:moveTo>
                <a:lnTo>
                  <a:pt x="5030" y="3525"/>
                </a:lnTo>
                <a:lnTo>
                  <a:pt x="4969" y="3525"/>
                </a:lnTo>
                <a:lnTo>
                  <a:pt x="4969" y="3500"/>
                </a:lnTo>
                <a:lnTo>
                  <a:pt x="5030" y="3500"/>
                </a:lnTo>
                <a:close/>
                <a:moveTo>
                  <a:pt x="5030" y="3549"/>
                </a:moveTo>
                <a:lnTo>
                  <a:pt x="5030" y="3549"/>
                </a:lnTo>
                <a:lnTo>
                  <a:pt x="4969" y="3549"/>
                </a:lnTo>
                <a:lnTo>
                  <a:pt x="4969" y="3549"/>
                </a:lnTo>
                <a:lnTo>
                  <a:pt x="5030" y="3549"/>
                </a:lnTo>
                <a:close/>
                <a:moveTo>
                  <a:pt x="5030" y="3586"/>
                </a:moveTo>
                <a:lnTo>
                  <a:pt x="5030" y="3659"/>
                </a:lnTo>
                <a:lnTo>
                  <a:pt x="4969" y="3659"/>
                </a:lnTo>
                <a:lnTo>
                  <a:pt x="4969" y="3586"/>
                </a:lnTo>
                <a:lnTo>
                  <a:pt x="5030" y="3586"/>
                </a:lnTo>
                <a:close/>
                <a:moveTo>
                  <a:pt x="5030" y="3708"/>
                </a:moveTo>
                <a:lnTo>
                  <a:pt x="5030" y="3745"/>
                </a:lnTo>
                <a:lnTo>
                  <a:pt x="4969" y="3745"/>
                </a:lnTo>
                <a:lnTo>
                  <a:pt x="4969" y="3708"/>
                </a:lnTo>
                <a:lnTo>
                  <a:pt x="5030" y="3708"/>
                </a:lnTo>
                <a:close/>
                <a:moveTo>
                  <a:pt x="5030" y="3782"/>
                </a:moveTo>
                <a:lnTo>
                  <a:pt x="5030" y="3818"/>
                </a:lnTo>
                <a:lnTo>
                  <a:pt x="4969" y="3818"/>
                </a:lnTo>
                <a:lnTo>
                  <a:pt x="4969" y="3782"/>
                </a:lnTo>
                <a:lnTo>
                  <a:pt x="5030" y="3782"/>
                </a:lnTo>
                <a:close/>
                <a:moveTo>
                  <a:pt x="5067" y="3782"/>
                </a:moveTo>
                <a:lnTo>
                  <a:pt x="5153" y="3782"/>
                </a:lnTo>
                <a:lnTo>
                  <a:pt x="5153" y="3818"/>
                </a:lnTo>
                <a:lnTo>
                  <a:pt x="5067" y="3818"/>
                </a:lnTo>
                <a:lnTo>
                  <a:pt x="5067" y="3782"/>
                </a:lnTo>
                <a:close/>
                <a:moveTo>
                  <a:pt x="4957" y="1750"/>
                </a:moveTo>
                <a:lnTo>
                  <a:pt x="5128" y="1750"/>
                </a:lnTo>
                <a:lnTo>
                  <a:pt x="5128" y="1885"/>
                </a:lnTo>
                <a:lnTo>
                  <a:pt x="4957" y="1885"/>
                </a:lnTo>
                <a:lnTo>
                  <a:pt x="4957" y="1750"/>
                </a:lnTo>
                <a:close/>
                <a:moveTo>
                  <a:pt x="4957" y="1909"/>
                </a:moveTo>
                <a:lnTo>
                  <a:pt x="5128" y="1909"/>
                </a:lnTo>
                <a:lnTo>
                  <a:pt x="5128" y="2044"/>
                </a:lnTo>
                <a:lnTo>
                  <a:pt x="4957" y="2044"/>
                </a:lnTo>
                <a:lnTo>
                  <a:pt x="4957" y="1909"/>
                </a:lnTo>
                <a:close/>
                <a:moveTo>
                  <a:pt x="4957" y="2081"/>
                </a:moveTo>
                <a:lnTo>
                  <a:pt x="5128" y="2081"/>
                </a:lnTo>
                <a:lnTo>
                  <a:pt x="5128" y="2203"/>
                </a:lnTo>
                <a:lnTo>
                  <a:pt x="4957" y="2203"/>
                </a:lnTo>
                <a:lnTo>
                  <a:pt x="4957" y="2081"/>
                </a:lnTo>
                <a:close/>
                <a:moveTo>
                  <a:pt x="4957" y="2240"/>
                </a:moveTo>
                <a:lnTo>
                  <a:pt x="5128" y="2240"/>
                </a:lnTo>
                <a:lnTo>
                  <a:pt x="5128" y="2350"/>
                </a:lnTo>
                <a:lnTo>
                  <a:pt x="4957" y="2350"/>
                </a:lnTo>
                <a:lnTo>
                  <a:pt x="4957" y="2240"/>
                </a:lnTo>
                <a:close/>
                <a:moveTo>
                  <a:pt x="4957" y="2374"/>
                </a:moveTo>
                <a:lnTo>
                  <a:pt x="5128" y="2374"/>
                </a:lnTo>
                <a:lnTo>
                  <a:pt x="5128" y="2509"/>
                </a:lnTo>
                <a:lnTo>
                  <a:pt x="4957" y="2509"/>
                </a:lnTo>
                <a:lnTo>
                  <a:pt x="4957" y="2374"/>
                </a:lnTo>
                <a:close/>
                <a:moveTo>
                  <a:pt x="4957" y="2546"/>
                </a:moveTo>
                <a:lnTo>
                  <a:pt x="5128" y="2546"/>
                </a:lnTo>
                <a:lnTo>
                  <a:pt x="5128" y="2680"/>
                </a:lnTo>
                <a:lnTo>
                  <a:pt x="4957" y="2680"/>
                </a:lnTo>
                <a:lnTo>
                  <a:pt x="4957" y="2546"/>
                </a:lnTo>
                <a:close/>
                <a:moveTo>
                  <a:pt x="4957" y="2705"/>
                </a:moveTo>
                <a:lnTo>
                  <a:pt x="5128" y="2705"/>
                </a:lnTo>
                <a:lnTo>
                  <a:pt x="5128" y="2839"/>
                </a:lnTo>
                <a:lnTo>
                  <a:pt x="4957" y="2839"/>
                </a:lnTo>
                <a:lnTo>
                  <a:pt x="4957" y="2705"/>
                </a:lnTo>
                <a:close/>
                <a:moveTo>
                  <a:pt x="4957" y="2876"/>
                </a:moveTo>
                <a:lnTo>
                  <a:pt x="5128" y="2876"/>
                </a:lnTo>
                <a:lnTo>
                  <a:pt x="5128" y="3023"/>
                </a:lnTo>
                <a:lnTo>
                  <a:pt x="5153" y="3023"/>
                </a:lnTo>
                <a:lnTo>
                  <a:pt x="5153" y="3023"/>
                </a:lnTo>
                <a:lnTo>
                  <a:pt x="4969" y="3023"/>
                </a:lnTo>
                <a:lnTo>
                  <a:pt x="4969" y="2901"/>
                </a:lnTo>
                <a:lnTo>
                  <a:pt x="4957" y="2901"/>
                </a:lnTo>
                <a:lnTo>
                  <a:pt x="4957" y="2876"/>
                </a:lnTo>
                <a:close/>
                <a:moveTo>
                  <a:pt x="4847" y="1750"/>
                </a:moveTo>
                <a:lnTo>
                  <a:pt x="4932" y="1750"/>
                </a:lnTo>
                <a:lnTo>
                  <a:pt x="4932" y="1885"/>
                </a:lnTo>
                <a:lnTo>
                  <a:pt x="4847" y="1885"/>
                </a:lnTo>
                <a:lnTo>
                  <a:pt x="4847" y="1750"/>
                </a:lnTo>
                <a:close/>
                <a:moveTo>
                  <a:pt x="4847" y="1909"/>
                </a:moveTo>
                <a:lnTo>
                  <a:pt x="4932" y="1909"/>
                </a:lnTo>
                <a:lnTo>
                  <a:pt x="4932" y="2044"/>
                </a:lnTo>
                <a:lnTo>
                  <a:pt x="4847" y="2044"/>
                </a:lnTo>
                <a:lnTo>
                  <a:pt x="4847" y="1909"/>
                </a:lnTo>
                <a:close/>
                <a:moveTo>
                  <a:pt x="4847" y="2081"/>
                </a:moveTo>
                <a:lnTo>
                  <a:pt x="4932" y="2081"/>
                </a:lnTo>
                <a:lnTo>
                  <a:pt x="4932" y="2203"/>
                </a:lnTo>
                <a:lnTo>
                  <a:pt x="4847" y="2203"/>
                </a:lnTo>
                <a:lnTo>
                  <a:pt x="4847" y="2081"/>
                </a:lnTo>
                <a:close/>
                <a:moveTo>
                  <a:pt x="4847" y="2240"/>
                </a:moveTo>
                <a:lnTo>
                  <a:pt x="4932" y="2240"/>
                </a:lnTo>
                <a:lnTo>
                  <a:pt x="4932" y="2350"/>
                </a:lnTo>
                <a:lnTo>
                  <a:pt x="4847" y="2350"/>
                </a:lnTo>
                <a:lnTo>
                  <a:pt x="4847" y="2240"/>
                </a:lnTo>
                <a:close/>
                <a:moveTo>
                  <a:pt x="4847" y="2374"/>
                </a:moveTo>
                <a:lnTo>
                  <a:pt x="4932" y="2374"/>
                </a:lnTo>
                <a:lnTo>
                  <a:pt x="4932" y="2509"/>
                </a:lnTo>
                <a:lnTo>
                  <a:pt x="4847" y="2509"/>
                </a:lnTo>
                <a:lnTo>
                  <a:pt x="4847" y="2374"/>
                </a:lnTo>
                <a:close/>
                <a:moveTo>
                  <a:pt x="4847" y="2546"/>
                </a:moveTo>
                <a:lnTo>
                  <a:pt x="4932" y="2546"/>
                </a:lnTo>
                <a:lnTo>
                  <a:pt x="4932" y="2680"/>
                </a:lnTo>
                <a:lnTo>
                  <a:pt x="4847" y="2680"/>
                </a:lnTo>
                <a:lnTo>
                  <a:pt x="4847" y="2546"/>
                </a:lnTo>
                <a:close/>
                <a:moveTo>
                  <a:pt x="4847" y="2705"/>
                </a:moveTo>
                <a:lnTo>
                  <a:pt x="4932" y="2705"/>
                </a:lnTo>
                <a:lnTo>
                  <a:pt x="4932" y="2839"/>
                </a:lnTo>
                <a:lnTo>
                  <a:pt x="4847" y="2839"/>
                </a:lnTo>
                <a:lnTo>
                  <a:pt x="4847" y="2705"/>
                </a:lnTo>
                <a:close/>
                <a:moveTo>
                  <a:pt x="4847" y="3023"/>
                </a:moveTo>
                <a:lnTo>
                  <a:pt x="4847" y="3023"/>
                </a:lnTo>
                <a:lnTo>
                  <a:pt x="4847" y="2876"/>
                </a:lnTo>
                <a:lnTo>
                  <a:pt x="4932" y="2876"/>
                </a:lnTo>
                <a:lnTo>
                  <a:pt x="4932" y="3023"/>
                </a:lnTo>
                <a:lnTo>
                  <a:pt x="4932" y="3023"/>
                </a:lnTo>
                <a:lnTo>
                  <a:pt x="4932" y="3023"/>
                </a:lnTo>
                <a:lnTo>
                  <a:pt x="4847" y="3023"/>
                </a:lnTo>
                <a:lnTo>
                  <a:pt x="4847" y="3023"/>
                </a:lnTo>
                <a:close/>
                <a:moveTo>
                  <a:pt x="4847" y="3047"/>
                </a:moveTo>
                <a:lnTo>
                  <a:pt x="4932" y="3047"/>
                </a:lnTo>
                <a:lnTo>
                  <a:pt x="4932" y="3182"/>
                </a:lnTo>
                <a:lnTo>
                  <a:pt x="4847" y="3182"/>
                </a:lnTo>
                <a:lnTo>
                  <a:pt x="4847" y="3047"/>
                </a:lnTo>
                <a:close/>
                <a:moveTo>
                  <a:pt x="4847" y="3207"/>
                </a:moveTo>
                <a:lnTo>
                  <a:pt x="4932" y="3207"/>
                </a:lnTo>
                <a:lnTo>
                  <a:pt x="4932" y="3341"/>
                </a:lnTo>
                <a:lnTo>
                  <a:pt x="4847" y="3341"/>
                </a:lnTo>
                <a:lnTo>
                  <a:pt x="4847" y="3207"/>
                </a:lnTo>
                <a:close/>
                <a:moveTo>
                  <a:pt x="4847" y="3378"/>
                </a:moveTo>
                <a:lnTo>
                  <a:pt x="4932" y="3378"/>
                </a:lnTo>
                <a:lnTo>
                  <a:pt x="4932" y="3464"/>
                </a:lnTo>
                <a:lnTo>
                  <a:pt x="4847" y="3464"/>
                </a:lnTo>
                <a:lnTo>
                  <a:pt x="4847" y="3378"/>
                </a:lnTo>
                <a:close/>
                <a:moveTo>
                  <a:pt x="4847" y="3500"/>
                </a:moveTo>
                <a:lnTo>
                  <a:pt x="4932" y="3500"/>
                </a:lnTo>
                <a:lnTo>
                  <a:pt x="4932" y="3525"/>
                </a:lnTo>
                <a:lnTo>
                  <a:pt x="4847" y="3525"/>
                </a:lnTo>
                <a:lnTo>
                  <a:pt x="4847" y="3500"/>
                </a:lnTo>
                <a:close/>
                <a:moveTo>
                  <a:pt x="4847" y="3549"/>
                </a:moveTo>
                <a:lnTo>
                  <a:pt x="4932" y="3549"/>
                </a:lnTo>
                <a:lnTo>
                  <a:pt x="4932" y="3549"/>
                </a:lnTo>
                <a:lnTo>
                  <a:pt x="4847" y="3549"/>
                </a:lnTo>
                <a:lnTo>
                  <a:pt x="4847" y="3549"/>
                </a:lnTo>
                <a:close/>
                <a:moveTo>
                  <a:pt x="4847" y="3586"/>
                </a:moveTo>
                <a:lnTo>
                  <a:pt x="4932" y="3586"/>
                </a:lnTo>
                <a:lnTo>
                  <a:pt x="4932" y="3659"/>
                </a:lnTo>
                <a:lnTo>
                  <a:pt x="4847" y="3659"/>
                </a:lnTo>
                <a:lnTo>
                  <a:pt x="4847" y="3586"/>
                </a:lnTo>
                <a:close/>
                <a:moveTo>
                  <a:pt x="4847" y="3708"/>
                </a:moveTo>
                <a:lnTo>
                  <a:pt x="4932" y="3708"/>
                </a:lnTo>
                <a:lnTo>
                  <a:pt x="4932" y="3745"/>
                </a:lnTo>
                <a:lnTo>
                  <a:pt x="4847" y="3745"/>
                </a:lnTo>
                <a:lnTo>
                  <a:pt x="4847" y="3708"/>
                </a:lnTo>
                <a:close/>
                <a:moveTo>
                  <a:pt x="4932" y="3782"/>
                </a:moveTo>
                <a:lnTo>
                  <a:pt x="4932" y="3818"/>
                </a:lnTo>
                <a:lnTo>
                  <a:pt x="4847" y="3818"/>
                </a:lnTo>
                <a:lnTo>
                  <a:pt x="4847" y="3782"/>
                </a:lnTo>
                <a:lnTo>
                  <a:pt x="4932" y="3782"/>
                </a:lnTo>
                <a:close/>
                <a:moveTo>
                  <a:pt x="4810" y="3549"/>
                </a:moveTo>
                <a:lnTo>
                  <a:pt x="4810" y="3549"/>
                </a:lnTo>
                <a:lnTo>
                  <a:pt x="4749" y="3549"/>
                </a:lnTo>
                <a:lnTo>
                  <a:pt x="4749" y="3549"/>
                </a:lnTo>
                <a:lnTo>
                  <a:pt x="4810" y="3549"/>
                </a:lnTo>
                <a:close/>
                <a:moveTo>
                  <a:pt x="4749" y="3525"/>
                </a:moveTo>
                <a:lnTo>
                  <a:pt x="4749" y="3500"/>
                </a:lnTo>
                <a:lnTo>
                  <a:pt x="4810" y="3500"/>
                </a:lnTo>
                <a:lnTo>
                  <a:pt x="4810" y="3525"/>
                </a:lnTo>
                <a:lnTo>
                  <a:pt x="4749" y="3525"/>
                </a:lnTo>
                <a:close/>
                <a:moveTo>
                  <a:pt x="4810" y="3586"/>
                </a:moveTo>
                <a:lnTo>
                  <a:pt x="4810" y="3659"/>
                </a:lnTo>
                <a:lnTo>
                  <a:pt x="4749" y="3659"/>
                </a:lnTo>
                <a:lnTo>
                  <a:pt x="4749" y="3586"/>
                </a:lnTo>
                <a:lnTo>
                  <a:pt x="4810" y="3586"/>
                </a:lnTo>
                <a:close/>
                <a:moveTo>
                  <a:pt x="4810" y="3708"/>
                </a:moveTo>
                <a:lnTo>
                  <a:pt x="4810" y="3745"/>
                </a:lnTo>
                <a:lnTo>
                  <a:pt x="4749" y="3745"/>
                </a:lnTo>
                <a:lnTo>
                  <a:pt x="4749" y="3708"/>
                </a:lnTo>
                <a:lnTo>
                  <a:pt x="4810" y="3708"/>
                </a:lnTo>
                <a:close/>
                <a:moveTo>
                  <a:pt x="4810" y="3782"/>
                </a:moveTo>
                <a:lnTo>
                  <a:pt x="4810" y="3818"/>
                </a:lnTo>
                <a:lnTo>
                  <a:pt x="4749" y="3818"/>
                </a:lnTo>
                <a:lnTo>
                  <a:pt x="4749" y="3782"/>
                </a:lnTo>
                <a:lnTo>
                  <a:pt x="4810" y="3782"/>
                </a:lnTo>
                <a:close/>
                <a:moveTo>
                  <a:pt x="4638" y="1750"/>
                </a:moveTo>
                <a:lnTo>
                  <a:pt x="4810" y="1750"/>
                </a:lnTo>
                <a:lnTo>
                  <a:pt x="4810" y="1885"/>
                </a:lnTo>
                <a:lnTo>
                  <a:pt x="4638" y="1885"/>
                </a:lnTo>
                <a:lnTo>
                  <a:pt x="4638" y="1750"/>
                </a:lnTo>
                <a:close/>
                <a:moveTo>
                  <a:pt x="4638" y="1909"/>
                </a:moveTo>
                <a:lnTo>
                  <a:pt x="4810" y="1909"/>
                </a:lnTo>
                <a:lnTo>
                  <a:pt x="4810" y="2044"/>
                </a:lnTo>
                <a:lnTo>
                  <a:pt x="4638" y="2044"/>
                </a:lnTo>
                <a:lnTo>
                  <a:pt x="4638" y="1909"/>
                </a:lnTo>
                <a:close/>
                <a:moveTo>
                  <a:pt x="4638" y="2081"/>
                </a:moveTo>
                <a:lnTo>
                  <a:pt x="4810" y="2081"/>
                </a:lnTo>
                <a:lnTo>
                  <a:pt x="4810" y="2203"/>
                </a:lnTo>
                <a:lnTo>
                  <a:pt x="4638" y="2203"/>
                </a:lnTo>
                <a:lnTo>
                  <a:pt x="4638" y="2081"/>
                </a:lnTo>
                <a:close/>
                <a:moveTo>
                  <a:pt x="4638" y="2240"/>
                </a:moveTo>
                <a:lnTo>
                  <a:pt x="4810" y="2240"/>
                </a:lnTo>
                <a:lnTo>
                  <a:pt x="4810" y="2350"/>
                </a:lnTo>
                <a:lnTo>
                  <a:pt x="4638" y="2350"/>
                </a:lnTo>
                <a:lnTo>
                  <a:pt x="4638" y="2240"/>
                </a:lnTo>
                <a:close/>
                <a:moveTo>
                  <a:pt x="4638" y="2374"/>
                </a:moveTo>
                <a:lnTo>
                  <a:pt x="4810" y="2374"/>
                </a:lnTo>
                <a:lnTo>
                  <a:pt x="4810" y="2509"/>
                </a:lnTo>
                <a:lnTo>
                  <a:pt x="4638" y="2509"/>
                </a:lnTo>
                <a:lnTo>
                  <a:pt x="4638" y="2374"/>
                </a:lnTo>
                <a:close/>
                <a:moveTo>
                  <a:pt x="4638" y="2546"/>
                </a:moveTo>
                <a:lnTo>
                  <a:pt x="4810" y="2546"/>
                </a:lnTo>
                <a:lnTo>
                  <a:pt x="4810" y="2680"/>
                </a:lnTo>
                <a:lnTo>
                  <a:pt x="4638" y="2680"/>
                </a:lnTo>
                <a:lnTo>
                  <a:pt x="4638" y="2546"/>
                </a:lnTo>
                <a:close/>
                <a:moveTo>
                  <a:pt x="4638" y="2705"/>
                </a:moveTo>
                <a:lnTo>
                  <a:pt x="4810" y="2705"/>
                </a:lnTo>
                <a:lnTo>
                  <a:pt x="4810" y="2839"/>
                </a:lnTo>
                <a:lnTo>
                  <a:pt x="4638" y="2839"/>
                </a:lnTo>
                <a:lnTo>
                  <a:pt x="4638" y="2705"/>
                </a:lnTo>
                <a:close/>
                <a:moveTo>
                  <a:pt x="4626" y="3023"/>
                </a:moveTo>
                <a:lnTo>
                  <a:pt x="4638" y="3023"/>
                </a:lnTo>
                <a:lnTo>
                  <a:pt x="4638" y="2876"/>
                </a:lnTo>
                <a:lnTo>
                  <a:pt x="4810" y="2876"/>
                </a:lnTo>
                <a:lnTo>
                  <a:pt x="4810" y="2962"/>
                </a:lnTo>
                <a:lnTo>
                  <a:pt x="4810" y="2962"/>
                </a:lnTo>
                <a:lnTo>
                  <a:pt x="4810" y="3023"/>
                </a:lnTo>
                <a:lnTo>
                  <a:pt x="4626" y="3023"/>
                </a:lnTo>
                <a:lnTo>
                  <a:pt x="4626" y="3023"/>
                </a:lnTo>
                <a:close/>
                <a:moveTo>
                  <a:pt x="4626" y="3047"/>
                </a:moveTo>
                <a:lnTo>
                  <a:pt x="4810" y="3047"/>
                </a:lnTo>
                <a:lnTo>
                  <a:pt x="4810" y="3182"/>
                </a:lnTo>
                <a:lnTo>
                  <a:pt x="4626" y="3182"/>
                </a:lnTo>
                <a:lnTo>
                  <a:pt x="4626" y="3047"/>
                </a:lnTo>
                <a:close/>
                <a:moveTo>
                  <a:pt x="4626" y="3207"/>
                </a:moveTo>
                <a:lnTo>
                  <a:pt x="4810" y="3207"/>
                </a:lnTo>
                <a:lnTo>
                  <a:pt x="4810" y="3341"/>
                </a:lnTo>
                <a:lnTo>
                  <a:pt x="4626" y="3341"/>
                </a:lnTo>
                <a:lnTo>
                  <a:pt x="4626" y="3207"/>
                </a:lnTo>
                <a:close/>
                <a:moveTo>
                  <a:pt x="4626" y="3378"/>
                </a:moveTo>
                <a:lnTo>
                  <a:pt x="4810" y="3378"/>
                </a:lnTo>
                <a:lnTo>
                  <a:pt x="4810" y="3464"/>
                </a:lnTo>
                <a:lnTo>
                  <a:pt x="4749" y="3464"/>
                </a:lnTo>
                <a:lnTo>
                  <a:pt x="4749" y="3427"/>
                </a:lnTo>
                <a:lnTo>
                  <a:pt x="4712" y="3427"/>
                </a:lnTo>
                <a:lnTo>
                  <a:pt x="4712" y="3464"/>
                </a:lnTo>
                <a:lnTo>
                  <a:pt x="4626" y="3464"/>
                </a:lnTo>
                <a:lnTo>
                  <a:pt x="4626" y="3378"/>
                </a:lnTo>
                <a:close/>
                <a:moveTo>
                  <a:pt x="4626" y="3500"/>
                </a:moveTo>
                <a:lnTo>
                  <a:pt x="4712" y="3500"/>
                </a:lnTo>
                <a:lnTo>
                  <a:pt x="4712" y="3525"/>
                </a:lnTo>
                <a:lnTo>
                  <a:pt x="4626" y="3525"/>
                </a:lnTo>
                <a:lnTo>
                  <a:pt x="4626" y="3500"/>
                </a:lnTo>
                <a:close/>
                <a:moveTo>
                  <a:pt x="4626" y="3549"/>
                </a:moveTo>
                <a:lnTo>
                  <a:pt x="4712" y="3549"/>
                </a:lnTo>
                <a:lnTo>
                  <a:pt x="4712" y="3549"/>
                </a:lnTo>
                <a:lnTo>
                  <a:pt x="4626" y="3549"/>
                </a:lnTo>
                <a:lnTo>
                  <a:pt x="4626" y="3549"/>
                </a:lnTo>
                <a:close/>
                <a:moveTo>
                  <a:pt x="4626" y="3586"/>
                </a:moveTo>
                <a:lnTo>
                  <a:pt x="4712" y="3586"/>
                </a:lnTo>
                <a:lnTo>
                  <a:pt x="4712" y="3659"/>
                </a:lnTo>
                <a:lnTo>
                  <a:pt x="4626" y="3659"/>
                </a:lnTo>
                <a:lnTo>
                  <a:pt x="4626" y="3586"/>
                </a:lnTo>
                <a:close/>
                <a:moveTo>
                  <a:pt x="4626" y="3708"/>
                </a:moveTo>
                <a:lnTo>
                  <a:pt x="4712" y="3708"/>
                </a:lnTo>
                <a:lnTo>
                  <a:pt x="4712" y="3745"/>
                </a:lnTo>
                <a:lnTo>
                  <a:pt x="4626" y="3745"/>
                </a:lnTo>
                <a:lnTo>
                  <a:pt x="4626" y="3708"/>
                </a:lnTo>
                <a:close/>
                <a:moveTo>
                  <a:pt x="4712" y="3782"/>
                </a:moveTo>
                <a:lnTo>
                  <a:pt x="4712" y="3818"/>
                </a:lnTo>
                <a:lnTo>
                  <a:pt x="4626" y="3818"/>
                </a:lnTo>
                <a:lnTo>
                  <a:pt x="4626" y="3782"/>
                </a:lnTo>
                <a:lnTo>
                  <a:pt x="4712" y="3782"/>
                </a:lnTo>
                <a:close/>
                <a:moveTo>
                  <a:pt x="4590" y="3586"/>
                </a:moveTo>
                <a:lnTo>
                  <a:pt x="4590" y="3659"/>
                </a:lnTo>
                <a:lnTo>
                  <a:pt x="4565" y="3659"/>
                </a:lnTo>
                <a:lnTo>
                  <a:pt x="4565" y="3586"/>
                </a:lnTo>
                <a:lnTo>
                  <a:pt x="4590" y="3586"/>
                </a:lnTo>
                <a:close/>
                <a:moveTo>
                  <a:pt x="4565" y="3549"/>
                </a:moveTo>
                <a:lnTo>
                  <a:pt x="4565" y="3549"/>
                </a:lnTo>
                <a:lnTo>
                  <a:pt x="4590" y="3549"/>
                </a:lnTo>
                <a:lnTo>
                  <a:pt x="4590" y="3549"/>
                </a:lnTo>
                <a:lnTo>
                  <a:pt x="4565" y="3549"/>
                </a:lnTo>
                <a:close/>
                <a:moveTo>
                  <a:pt x="4590" y="3708"/>
                </a:moveTo>
                <a:lnTo>
                  <a:pt x="4590" y="3745"/>
                </a:lnTo>
                <a:lnTo>
                  <a:pt x="4565" y="3745"/>
                </a:lnTo>
                <a:lnTo>
                  <a:pt x="4565" y="3708"/>
                </a:lnTo>
                <a:lnTo>
                  <a:pt x="4590" y="3708"/>
                </a:lnTo>
                <a:close/>
                <a:moveTo>
                  <a:pt x="4590" y="3782"/>
                </a:moveTo>
                <a:lnTo>
                  <a:pt x="4590" y="3818"/>
                </a:lnTo>
                <a:lnTo>
                  <a:pt x="4565" y="3818"/>
                </a:lnTo>
                <a:lnTo>
                  <a:pt x="4565" y="3782"/>
                </a:lnTo>
                <a:lnTo>
                  <a:pt x="4590" y="3782"/>
                </a:lnTo>
                <a:close/>
                <a:moveTo>
                  <a:pt x="4528" y="1750"/>
                </a:moveTo>
                <a:lnTo>
                  <a:pt x="4614" y="1750"/>
                </a:lnTo>
                <a:lnTo>
                  <a:pt x="4614" y="1885"/>
                </a:lnTo>
                <a:lnTo>
                  <a:pt x="4528" y="1885"/>
                </a:lnTo>
                <a:lnTo>
                  <a:pt x="4528" y="1750"/>
                </a:lnTo>
                <a:close/>
                <a:moveTo>
                  <a:pt x="4528" y="1909"/>
                </a:moveTo>
                <a:lnTo>
                  <a:pt x="4614" y="1909"/>
                </a:lnTo>
                <a:lnTo>
                  <a:pt x="4614" y="2044"/>
                </a:lnTo>
                <a:lnTo>
                  <a:pt x="4528" y="2044"/>
                </a:lnTo>
                <a:lnTo>
                  <a:pt x="4528" y="1909"/>
                </a:lnTo>
                <a:close/>
                <a:moveTo>
                  <a:pt x="4528" y="2081"/>
                </a:moveTo>
                <a:lnTo>
                  <a:pt x="4614" y="2081"/>
                </a:lnTo>
                <a:lnTo>
                  <a:pt x="4614" y="2203"/>
                </a:lnTo>
                <a:lnTo>
                  <a:pt x="4528" y="2203"/>
                </a:lnTo>
                <a:lnTo>
                  <a:pt x="4528" y="2081"/>
                </a:lnTo>
                <a:close/>
                <a:moveTo>
                  <a:pt x="4528" y="2240"/>
                </a:moveTo>
                <a:lnTo>
                  <a:pt x="4614" y="2240"/>
                </a:lnTo>
                <a:lnTo>
                  <a:pt x="4614" y="2350"/>
                </a:lnTo>
                <a:lnTo>
                  <a:pt x="4528" y="2350"/>
                </a:lnTo>
                <a:lnTo>
                  <a:pt x="4528" y="2240"/>
                </a:lnTo>
                <a:close/>
                <a:moveTo>
                  <a:pt x="4528" y="2374"/>
                </a:moveTo>
                <a:lnTo>
                  <a:pt x="4614" y="2374"/>
                </a:lnTo>
                <a:lnTo>
                  <a:pt x="4614" y="2509"/>
                </a:lnTo>
                <a:lnTo>
                  <a:pt x="4528" y="2509"/>
                </a:lnTo>
                <a:lnTo>
                  <a:pt x="4528" y="2374"/>
                </a:lnTo>
                <a:close/>
                <a:moveTo>
                  <a:pt x="4528" y="2546"/>
                </a:moveTo>
                <a:lnTo>
                  <a:pt x="4614" y="2546"/>
                </a:lnTo>
                <a:lnTo>
                  <a:pt x="4614" y="2680"/>
                </a:lnTo>
                <a:lnTo>
                  <a:pt x="4528" y="2680"/>
                </a:lnTo>
                <a:lnTo>
                  <a:pt x="4528" y="2546"/>
                </a:lnTo>
                <a:close/>
                <a:moveTo>
                  <a:pt x="4528" y="2839"/>
                </a:moveTo>
                <a:lnTo>
                  <a:pt x="4528" y="2705"/>
                </a:lnTo>
                <a:lnTo>
                  <a:pt x="4614" y="2705"/>
                </a:lnTo>
                <a:lnTo>
                  <a:pt x="4614" y="2839"/>
                </a:lnTo>
                <a:lnTo>
                  <a:pt x="4528" y="2839"/>
                </a:lnTo>
                <a:close/>
                <a:moveTo>
                  <a:pt x="4504" y="3207"/>
                </a:moveTo>
                <a:lnTo>
                  <a:pt x="4590" y="3207"/>
                </a:lnTo>
                <a:lnTo>
                  <a:pt x="4590" y="3341"/>
                </a:lnTo>
                <a:lnTo>
                  <a:pt x="4504" y="3341"/>
                </a:lnTo>
                <a:lnTo>
                  <a:pt x="4504" y="3207"/>
                </a:lnTo>
                <a:close/>
                <a:moveTo>
                  <a:pt x="4504" y="3378"/>
                </a:moveTo>
                <a:lnTo>
                  <a:pt x="4590" y="3378"/>
                </a:lnTo>
                <a:lnTo>
                  <a:pt x="4590" y="3464"/>
                </a:lnTo>
                <a:lnTo>
                  <a:pt x="4504" y="3464"/>
                </a:lnTo>
                <a:lnTo>
                  <a:pt x="4504" y="3378"/>
                </a:lnTo>
                <a:close/>
                <a:moveTo>
                  <a:pt x="4504" y="3500"/>
                </a:moveTo>
                <a:lnTo>
                  <a:pt x="4590" y="3500"/>
                </a:lnTo>
                <a:lnTo>
                  <a:pt x="4590" y="3525"/>
                </a:lnTo>
                <a:lnTo>
                  <a:pt x="4565" y="3525"/>
                </a:lnTo>
                <a:lnTo>
                  <a:pt x="4565" y="3500"/>
                </a:lnTo>
                <a:lnTo>
                  <a:pt x="4541" y="3500"/>
                </a:lnTo>
                <a:lnTo>
                  <a:pt x="4541" y="3525"/>
                </a:lnTo>
                <a:lnTo>
                  <a:pt x="4504" y="3525"/>
                </a:lnTo>
                <a:lnTo>
                  <a:pt x="4504" y="3500"/>
                </a:lnTo>
                <a:close/>
                <a:moveTo>
                  <a:pt x="4504" y="3549"/>
                </a:moveTo>
                <a:lnTo>
                  <a:pt x="4541" y="3549"/>
                </a:lnTo>
                <a:lnTo>
                  <a:pt x="4541" y="3549"/>
                </a:lnTo>
                <a:lnTo>
                  <a:pt x="4504" y="3549"/>
                </a:lnTo>
                <a:lnTo>
                  <a:pt x="4504" y="3549"/>
                </a:lnTo>
                <a:close/>
                <a:moveTo>
                  <a:pt x="4504" y="3586"/>
                </a:moveTo>
                <a:lnTo>
                  <a:pt x="4541" y="3586"/>
                </a:lnTo>
                <a:lnTo>
                  <a:pt x="4541" y="3659"/>
                </a:lnTo>
                <a:lnTo>
                  <a:pt x="4504" y="3659"/>
                </a:lnTo>
                <a:lnTo>
                  <a:pt x="4504" y="3586"/>
                </a:lnTo>
                <a:close/>
                <a:moveTo>
                  <a:pt x="4504" y="3708"/>
                </a:moveTo>
                <a:lnTo>
                  <a:pt x="4541" y="3708"/>
                </a:lnTo>
                <a:lnTo>
                  <a:pt x="4541" y="3745"/>
                </a:lnTo>
                <a:lnTo>
                  <a:pt x="4504" y="3745"/>
                </a:lnTo>
                <a:lnTo>
                  <a:pt x="4504" y="3708"/>
                </a:lnTo>
                <a:close/>
                <a:moveTo>
                  <a:pt x="4504" y="3782"/>
                </a:moveTo>
                <a:lnTo>
                  <a:pt x="4541" y="3782"/>
                </a:lnTo>
                <a:lnTo>
                  <a:pt x="4541" y="3818"/>
                </a:lnTo>
                <a:lnTo>
                  <a:pt x="4504" y="3818"/>
                </a:lnTo>
                <a:lnTo>
                  <a:pt x="4504" y="3782"/>
                </a:lnTo>
                <a:close/>
                <a:moveTo>
                  <a:pt x="3990" y="3366"/>
                </a:moveTo>
                <a:lnTo>
                  <a:pt x="4100" y="3255"/>
                </a:lnTo>
                <a:lnTo>
                  <a:pt x="4210" y="3366"/>
                </a:lnTo>
                <a:lnTo>
                  <a:pt x="3990" y="3366"/>
                </a:lnTo>
                <a:close/>
                <a:moveTo>
                  <a:pt x="4210" y="3439"/>
                </a:moveTo>
                <a:lnTo>
                  <a:pt x="4100" y="3537"/>
                </a:lnTo>
                <a:lnTo>
                  <a:pt x="4002" y="3439"/>
                </a:lnTo>
                <a:lnTo>
                  <a:pt x="4210" y="3439"/>
                </a:lnTo>
                <a:close/>
                <a:moveTo>
                  <a:pt x="4002" y="3072"/>
                </a:moveTo>
                <a:lnTo>
                  <a:pt x="4210" y="3072"/>
                </a:lnTo>
                <a:lnTo>
                  <a:pt x="4100" y="3182"/>
                </a:lnTo>
                <a:lnTo>
                  <a:pt x="4002" y="3072"/>
                </a:lnTo>
                <a:close/>
                <a:moveTo>
                  <a:pt x="4137" y="3219"/>
                </a:moveTo>
                <a:lnTo>
                  <a:pt x="4247" y="3109"/>
                </a:lnTo>
                <a:lnTo>
                  <a:pt x="4247" y="3329"/>
                </a:lnTo>
                <a:lnTo>
                  <a:pt x="4137" y="3219"/>
                </a:lnTo>
                <a:close/>
                <a:moveTo>
                  <a:pt x="4210" y="2998"/>
                </a:moveTo>
                <a:lnTo>
                  <a:pt x="3990" y="2998"/>
                </a:lnTo>
                <a:lnTo>
                  <a:pt x="4100" y="2888"/>
                </a:lnTo>
                <a:lnTo>
                  <a:pt x="4210" y="2998"/>
                </a:lnTo>
                <a:close/>
                <a:moveTo>
                  <a:pt x="4137" y="2852"/>
                </a:moveTo>
                <a:lnTo>
                  <a:pt x="4247" y="2741"/>
                </a:lnTo>
                <a:lnTo>
                  <a:pt x="4247" y="2962"/>
                </a:lnTo>
                <a:lnTo>
                  <a:pt x="4137" y="2852"/>
                </a:lnTo>
                <a:close/>
                <a:moveTo>
                  <a:pt x="3941" y="2974"/>
                </a:moveTo>
                <a:lnTo>
                  <a:pt x="3941" y="2729"/>
                </a:lnTo>
                <a:lnTo>
                  <a:pt x="4063" y="2852"/>
                </a:lnTo>
                <a:lnTo>
                  <a:pt x="3941" y="2974"/>
                </a:lnTo>
                <a:close/>
                <a:moveTo>
                  <a:pt x="4063" y="3219"/>
                </a:moveTo>
                <a:lnTo>
                  <a:pt x="3941" y="3329"/>
                </a:lnTo>
                <a:lnTo>
                  <a:pt x="3941" y="3096"/>
                </a:lnTo>
                <a:lnTo>
                  <a:pt x="4063" y="3219"/>
                </a:lnTo>
                <a:close/>
                <a:moveTo>
                  <a:pt x="4063" y="3574"/>
                </a:moveTo>
                <a:lnTo>
                  <a:pt x="3941" y="3696"/>
                </a:lnTo>
                <a:lnTo>
                  <a:pt x="3941" y="3464"/>
                </a:lnTo>
                <a:lnTo>
                  <a:pt x="4063" y="3574"/>
                </a:lnTo>
                <a:close/>
                <a:moveTo>
                  <a:pt x="4100" y="3610"/>
                </a:moveTo>
                <a:lnTo>
                  <a:pt x="4210" y="3721"/>
                </a:lnTo>
                <a:lnTo>
                  <a:pt x="3990" y="3721"/>
                </a:lnTo>
                <a:lnTo>
                  <a:pt x="4100" y="3610"/>
                </a:lnTo>
                <a:close/>
                <a:moveTo>
                  <a:pt x="4137" y="3574"/>
                </a:moveTo>
                <a:lnTo>
                  <a:pt x="4247" y="3464"/>
                </a:lnTo>
                <a:lnTo>
                  <a:pt x="4247" y="3696"/>
                </a:lnTo>
                <a:lnTo>
                  <a:pt x="4137" y="3574"/>
                </a:lnTo>
                <a:close/>
                <a:moveTo>
                  <a:pt x="4137" y="1297"/>
                </a:moveTo>
                <a:lnTo>
                  <a:pt x="4271" y="1297"/>
                </a:lnTo>
                <a:lnTo>
                  <a:pt x="4271" y="1358"/>
                </a:lnTo>
                <a:lnTo>
                  <a:pt x="4137" y="1358"/>
                </a:lnTo>
                <a:lnTo>
                  <a:pt x="4137" y="1297"/>
                </a:lnTo>
                <a:close/>
                <a:moveTo>
                  <a:pt x="4137" y="1395"/>
                </a:moveTo>
                <a:lnTo>
                  <a:pt x="4271" y="1395"/>
                </a:lnTo>
                <a:lnTo>
                  <a:pt x="4271" y="1456"/>
                </a:lnTo>
                <a:lnTo>
                  <a:pt x="4137" y="1456"/>
                </a:lnTo>
                <a:lnTo>
                  <a:pt x="4137" y="1395"/>
                </a:lnTo>
                <a:close/>
                <a:moveTo>
                  <a:pt x="4137" y="1481"/>
                </a:moveTo>
                <a:lnTo>
                  <a:pt x="4271" y="1481"/>
                </a:lnTo>
                <a:lnTo>
                  <a:pt x="4271" y="1554"/>
                </a:lnTo>
                <a:lnTo>
                  <a:pt x="4137" y="1554"/>
                </a:lnTo>
                <a:lnTo>
                  <a:pt x="4137" y="1481"/>
                </a:lnTo>
                <a:close/>
                <a:moveTo>
                  <a:pt x="4137" y="1579"/>
                </a:moveTo>
                <a:lnTo>
                  <a:pt x="4271" y="1579"/>
                </a:lnTo>
                <a:lnTo>
                  <a:pt x="4271" y="1640"/>
                </a:lnTo>
                <a:lnTo>
                  <a:pt x="4137" y="1640"/>
                </a:lnTo>
                <a:lnTo>
                  <a:pt x="4137" y="1579"/>
                </a:lnTo>
                <a:close/>
                <a:moveTo>
                  <a:pt x="4137" y="1677"/>
                </a:moveTo>
                <a:lnTo>
                  <a:pt x="4271" y="1677"/>
                </a:lnTo>
                <a:lnTo>
                  <a:pt x="4271" y="1738"/>
                </a:lnTo>
                <a:lnTo>
                  <a:pt x="4137" y="1738"/>
                </a:lnTo>
                <a:lnTo>
                  <a:pt x="4137" y="1677"/>
                </a:lnTo>
                <a:close/>
                <a:moveTo>
                  <a:pt x="4137" y="1775"/>
                </a:moveTo>
                <a:lnTo>
                  <a:pt x="4271" y="1775"/>
                </a:lnTo>
                <a:lnTo>
                  <a:pt x="4271" y="1836"/>
                </a:lnTo>
                <a:lnTo>
                  <a:pt x="4137" y="1836"/>
                </a:lnTo>
                <a:lnTo>
                  <a:pt x="4137" y="1775"/>
                </a:lnTo>
                <a:close/>
                <a:moveTo>
                  <a:pt x="4137" y="1872"/>
                </a:moveTo>
                <a:lnTo>
                  <a:pt x="4271" y="1872"/>
                </a:lnTo>
                <a:lnTo>
                  <a:pt x="4271" y="1934"/>
                </a:lnTo>
                <a:lnTo>
                  <a:pt x="4137" y="1934"/>
                </a:lnTo>
                <a:lnTo>
                  <a:pt x="4137" y="1872"/>
                </a:lnTo>
                <a:close/>
                <a:moveTo>
                  <a:pt x="4137" y="1970"/>
                </a:moveTo>
                <a:lnTo>
                  <a:pt x="4271" y="1970"/>
                </a:lnTo>
                <a:lnTo>
                  <a:pt x="4271" y="2032"/>
                </a:lnTo>
                <a:lnTo>
                  <a:pt x="4137" y="2032"/>
                </a:lnTo>
                <a:lnTo>
                  <a:pt x="4137" y="1970"/>
                </a:lnTo>
                <a:close/>
                <a:moveTo>
                  <a:pt x="4137" y="2056"/>
                </a:moveTo>
                <a:lnTo>
                  <a:pt x="4271" y="2056"/>
                </a:lnTo>
                <a:lnTo>
                  <a:pt x="4271" y="2117"/>
                </a:lnTo>
                <a:lnTo>
                  <a:pt x="4137" y="2117"/>
                </a:lnTo>
                <a:lnTo>
                  <a:pt x="4137" y="2056"/>
                </a:lnTo>
                <a:close/>
                <a:moveTo>
                  <a:pt x="4137" y="2154"/>
                </a:moveTo>
                <a:lnTo>
                  <a:pt x="4271" y="2154"/>
                </a:lnTo>
                <a:lnTo>
                  <a:pt x="4271" y="2215"/>
                </a:lnTo>
                <a:lnTo>
                  <a:pt x="4137" y="2215"/>
                </a:lnTo>
                <a:lnTo>
                  <a:pt x="4137" y="2154"/>
                </a:lnTo>
                <a:close/>
                <a:moveTo>
                  <a:pt x="4210" y="2717"/>
                </a:moveTo>
                <a:lnTo>
                  <a:pt x="4100" y="2815"/>
                </a:lnTo>
                <a:lnTo>
                  <a:pt x="4002" y="2717"/>
                </a:lnTo>
                <a:lnTo>
                  <a:pt x="4210" y="2717"/>
                </a:lnTo>
                <a:close/>
                <a:moveTo>
                  <a:pt x="3904" y="1297"/>
                </a:moveTo>
                <a:lnTo>
                  <a:pt x="4039" y="1297"/>
                </a:lnTo>
                <a:lnTo>
                  <a:pt x="4039" y="1358"/>
                </a:lnTo>
                <a:lnTo>
                  <a:pt x="3904" y="1358"/>
                </a:lnTo>
                <a:lnTo>
                  <a:pt x="3904" y="1297"/>
                </a:lnTo>
                <a:close/>
                <a:moveTo>
                  <a:pt x="3904" y="1395"/>
                </a:moveTo>
                <a:lnTo>
                  <a:pt x="4039" y="1395"/>
                </a:lnTo>
                <a:lnTo>
                  <a:pt x="4039" y="1456"/>
                </a:lnTo>
                <a:lnTo>
                  <a:pt x="3904" y="1456"/>
                </a:lnTo>
                <a:lnTo>
                  <a:pt x="3904" y="1395"/>
                </a:lnTo>
                <a:close/>
                <a:moveTo>
                  <a:pt x="3904" y="1481"/>
                </a:moveTo>
                <a:lnTo>
                  <a:pt x="4039" y="1481"/>
                </a:lnTo>
                <a:lnTo>
                  <a:pt x="4039" y="1554"/>
                </a:lnTo>
                <a:lnTo>
                  <a:pt x="3904" y="1554"/>
                </a:lnTo>
                <a:lnTo>
                  <a:pt x="3904" y="1481"/>
                </a:lnTo>
                <a:close/>
                <a:moveTo>
                  <a:pt x="3904" y="1579"/>
                </a:moveTo>
                <a:lnTo>
                  <a:pt x="4039" y="1579"/>
                </a:lnTo>
                <a:lnTo>
                  <a:pt x="4039" y="1640"/>
                </a:lnTo>
                <a:lnTo>
                  <a:pt x="3904" y="1640"/>
                </a:lnTo>
                <a:lnTo>
                  <a:pt x="3904" y="1579"/>
                </a:lnTo>
                <a:close/>
                <a:moveTo>
                  <a:pt x="3904" y="1677"/>
                </a:moveTo>
                <a:lnTo>
                  <a:pt x="4039" y="1677"/>
                </a:lnTo>
                <a:lnTo>
                  <a:pt x="4039" y="1738"/>
                </a:lnTo>
                <a:lnTo>
                  <a:pt x="3904" y="1738"/>
                </a:lnTo>
                <a:lnTo>
                  <a:pt x="3904" y="1677"/>
                </a:lnTo>
                <a:close/>
                <a:moveTo>
                  <a:pt x="3904" y="1775"/>
                </a:moveTo>
                <a:lnTo>
                  <a:pt x="4039" y="1775"/>
                </a:lnTo>
                <a:lnTo>
                  <a:pt x="4039" y="1836"/>
                </a:lnTo>
                <a:lnTo>
                  <a:pt x="3904" y="1836"/>
                </a:lnTo>
                <a:lnTo>
                  <a:pt x="3904" y="1775"/>
                </a:lnTo>
                <a:close/>
                <a:moveTo>
                  <a:pt x="3904" y="1872"/>
                </a:moveTo>
                <a:lnTo>
                  <a:pt x="4039" y="1872"/>
                </a:lnTo>
                <a:lnTo>
                  <a:pt x="4039" y="1934"/>
                </a:lnTo>
                <a:lnTo>
                  <a:pt x="3904" y="1934"/>
                </a:lnTo>
                <a:lnTo>
                  <a:pt x="3904" y="1872"/>
                </a:lnTo>
                <a:close/>
                <a:moveTo>
                  <a:pt x="3904" y="1970"/>
                </a:moveTo>
                <a:lnTo>
                  <a:pt x="4039" y="1970"/>
                </a:lnTo>
                <a:lnTo>
                  <a:pt x="4039" y="2032"/>
                </a:lnTo>
                <a:lnTo>
                  <a:pt x="3904" y="2032"/>
                </a:lnTo>
                <a:lnTo>
                  <a:pt x="3904" y="1970"/>
                </a:lnTo>
                <a:close/>
                <a:moveTo>
                  <a:pt x="3904" y="2056"/>
                </a:moveTo>
                <a:lnTo>
                  <a:pt x="4039" y="2056"/>
                </a:lnTo>
                <a:lnTo>
                  <a:pt x="4039" y="2117"/>
                </a:lnTo>
                <a:lnTo>
                  <a:pt x="3904" y="2117"/>
                </a:lnTo>
                <a:lnTo>
                  <a:pt x="3904" y="2056"/>
                </a:lnTo>
                <a:close/>
                <a:moveTo>
                  <a:pt x="3904" y="2154"/>
                </a:moveTo>
                <a:lnTo>
                  <a:pt x="4039" y="2154"/>
                </a:lnTo>
                <a:lnTo>
                  <a:pt x="4039" y="2215"/>
                </a:lnTo>
                <a:lnTo>
                  <a:pt x="3904" y="2215"/>
                </a:lnTo>
                <a:lnTo>
                  <a:pt x="3904" y="2154"/>
                </a:lnTo>
                <a:close/>
                <a:moveTo>
                  <a:pt x="3941" y="3806"/>
                </a:moveTo>
                <a:lnTo>
                  <a:pt x="4247" y="3806"/>
                </a:lnTo>
                <a:lnTo>
                  <a:pt x="4247" y="3818"/>
                </a:lnTo>
                <a:lnTo>
                  <a:pt x="3941" y="3818"/>
                </a:lnTo>
                <a:lnTo>
                  <a:pt x="3941" y="3806"/>
                </a:lnTo>
                <a:close/>
                <a:moveTo>
                  <a:pt x="1958" y="3329"/>
                </a:moveTo>
                <a:lnTo>
                  <a:pt x="1885" y="3415"/>
                </a:lnTo>
                <a:lnTo>
                  <a:pt x="1799" y="3329"/>
                </a:lnTo>
                <a:lnTo>
                  <a:pt x="1958" y="3329"/>
                </a:lnTo>
                <a:close/>
                <a:moveTo>
                  <a:pt x="1799" y="3280"/>
                </a:moveTo>
                <a:lnTo>
                  <a:pt x="1885" y="3194"/>
                </a:lnTo>
                <a:lnTo>
                  <a:pt x="1970" y="3280"/>
                </a:lnTo>
                <a:lnTo>
                  <a:pt x="1799" y="3280"/>
                </a:lnTo>
                <a:close/>
                <a:moveTo>
                  <a:pt x="1995" y="3353"/>
                </a:moveTo>
                <a:lnTo>
                  <a:pt x="1995" y="3525"/>
                </a:lnTo>
                <a:lnTo>
                  <a:pt x="1909" y="3439"/>
                </a:lnTo>
                <a:lnTo>
                  <a:pt x="1995" y="3353"/>
                </a:lnTo>
                <a:close/>
                <a:moveTo>
                  <a:pt x="1970" y="3549"/>
                </a:moveTo>
                <a:lnTo>
                  <a:pt x="1799" y="3549"/>
                </a:lnTo>
                <a:lnTo>
                  <a:pt x="1885" y="3464"/>
                </a:lnTo>
                <a:lnTo>
                  <a:pt x="1970" y="3549"/>
                </a:lnTo>
                <a:close/>
                <a:moveTo>
                  <a:pt x="1958" y="3610"/>
                </a:moveTo>
                <a:lnTo>
                  <a:pt x="1885" y="3684"/>
                </a:lnTo>
                <a:lnTo>
                  <a:pt x="1799" y="3610"/>
                </a:lnTo>
                <a:lnTo>
                  <a:pt x="1958" y="3610"/>
                </a:lnTo>
                <a:close/>
                <a:moveTo>
                  <a:pt x="1995" y="3635"/>
                </a:moveTo>
                <a:lnTo>
                  <a:pt x="1995" y="3806"/>
                </a:lnTo>
                <a:lnTo>
                  <a:pt x="1909" y="3721"/>
                </a:lnTo>
                <a:lnTo>
                  <a:pt x="1995" y="3635"/>
                </a:lnTo>
                <a:close/>
                <a:moveTo>
                  <a:pt x="1995" y="3243"/>
                </a:moveTo>
                <a:lnTo>
                  <a:pt x="1909" y="3158"/>
                </a:lnTo>
                <a:lnTo>
                  <a:pt x="1995" y="3072"/>
                </a:lnTo>
                <a:lnTo>
                  <a:pt x="1995" y="3243"/>
                </a:lnTo>
                <a:close/>
                <a:moveTo>
                  <a:pt x="1958" y="3060"/>
                </a:moveTo>
                <a:lnTo>
                  <a:pt x="1885" y="3133"/>
                </a:lnTo>
                <a:lnTo>
                  <a:pt x="1799" y="3060"/>
                </a:lnTo>
                <a:lnTo>
                  <a:pt x="1958" y="3060"/>
                </a:lnTo>
                <a:close/>
                <a:moveTo>
                  <a:pt x="1762" y="3072"/>
                </a:moveTo>
                <a:lnTo>
                  <a:pt x="1848" y="3158"/>
                </a:lnTo>
                <a:lnTo>
                  <a:pt x="1762" y="3255"/>
                </a:lnTo>
                <a:lnTo>
                  <a:pt x="1762" y="3072"/>
                </a:lnTo>
                <a:close/>
                <a:moveTo>
                  <a:pt x="1762" y="3353"/>
                </a:moveTo>
                <a:lnTo>
                  <a:pt x="1848" y="3439"/>
                </a:lnTo>
                <a:lnTo>
                  <a:pt x="1762" y="3525"/>
                </a:lnTo>
                <a:lnTo>
                  <a:pt x="1762" y="3353"/>
                </a:lnTo>
                <a:close/>
                <a:moveTo>
                  <a:pt x="1762" y="3623"/>
                </a:moveTo>
                <a:lnTo>
                  <a:pt x="1848" y="3721"/>
                </a:lnTo>
                <a:lnTo>
                  <a:pt x="1762" y="3806"/>
                </a:lnTo>
                <a:lnTo>
                  <a:pt x="1762" y="3623"/>
                </a:lnTo>
                <a:close/>
                <a:moveTo>
                  <a:pt x="1885" y="3745"/>
                </a:moveTo>
                <a:lnTo>
                  <a:pt x="1958" y="3818"/>
                </a:lnTo>
                <a:lnTo>
                  <a:pt x="1799" y="3818"/>
                </a:lnTo>
                <a:lnTo>
                  <a:pt x="1885" y="3745"/>
                </a:lnTo>
                <a:close/>
                <a:moveTo>
                  <a:pt x="1456" y="2644"/>
                </a:moveTo>
                <a:lnTo>
                  <a:pt x="1542" y="2644"/>
                </a:lnTo>
                <a:lnTo>
                  <a:pt x="1542" y="2778"/>
                </a:lnTo>
                <a:lnTo>
                  <a:pt x="1456" y="2778"/>
                </a:lnTo>
                <a:lnTo>
                  <a:pt x="1456" y="2644"/>
                </a:lnTo>
                <a:close/>
                <a:moveTo>
                  <a:pt x="1456" y="2815"/>
                </a:moveTo>
                <a:lnTo>
                  <a:pt x="1542" y="2815"/>
                </a:lnTo>
                <a:lnTo>
                  <a:pt x="1542" y="2949"/>
                </a:lnTo>
                <a:lnTo>
                  <a:pt x="1456" y="2949"/>
                </a:lnTo>
                <a:lnTo>
                  <a:pt x="1456" y="2815"/>
                </a:lnTo>
                <a:close/>
                <a:moveTo>
                  <a:pt x="1456" y="2974"/>
                </a:moveTo>
                <a:lnTo>
                  <a:pt x="1542" y="2974"/>
                </a:lnTo>
                <a:lnTo>
                  <a:pt x="1542" y="3109"/>
                </a:lnTo>
                <a:lnTo>
                  <a:pt x="1456" y="3109"/>
                </a:lnTo>
                <a:lnTo>
                  <a:pt x="1456" y="2974"/>
                </a:lnTo>
                <a:close/>
                <a:moveTo>
                  <a:pt x="1456" y="3145"/>
                </a:moveTo>
                <a:lnTo>
                  <a:pt x="1542" y="3145"/>
                </a:lnTo>
                <a:lnTo>
                  <a:pt x="1542" y="3243"/>
                </a:lnTo>
                <a:lnTo>
                  <a:pt x="1456" y="3243"/>
                </a:lnTo>
                <a:lnTo>
                  <a:pt x="1456" y="3145"/>
                </a:lnTo>
                <a:close/>
                <a:moveTo>
                  <a:pt x="1456" y="3280"/>
                </a:moveTo>
                <a:lnTo>
                  <a:pt x="1542" y="3280"/>
                </a:lnTo>
                <a:lnTo>
                  <a:pt x="1542" y="3415"/>
                </a:lnTo>
                <a:lnTo>
                  <a:pt x="1456" y="3415"/>
                </a:lnTo>
                <a:lnTo>
                  <a:pt x="1456" y="3280"/>
                </a:lnTo>
                <a:close/>
                <a:moveTo>
                  <a:pt x="1456" y="3439"/>
                </a:moveTo>
                <a:lnTo>
                  <a:pt x="1542" y="3439"/>
                </a:lnTo>
                <a:lnTo>
                  <a:pt x="1542" y="3574"/>
                </a:lnTo>
                <a:lnTo>
                  <a:pt x="1456" y="3574"/>
                </a:lnTo>
                <a:lnTo>
                  <a:pt x="1456" y="3439"/>
                </a:lnTo>
                <a:close/>
                <a:moveTo>
                  <a:pt x="1456" y="3610"/>
                </a:moveTo>
                <a:lnTo>
                  <a:pt x="1542" y="3610"/>
                </a:lnTo>
                <a:lnTo>
                  <a:pt x="1542" y="3745"/>
                </a:lnTo>
                <a:lnTo>
                  <a:pt x="1456" y="3745"/>
                </a:lnTo>
                <a:lnTo>
                  <a:pt x="1456" y="3610"/>
                </a:lnTo>
                <a:close/>
                <a:moveTo>
                  <a:pt x="1456" y="3769"/>
                </a:moveTo>
                <a:lnTo>
                  <a:pt x="1542" y="3769"/>
                </a:lnTo>
                <a:lnTo>
                  <a:pt x="1542" y="3818"/>
                </a:lnTo>
                <a:lnTo>
                  <a:pt x="1456" y="3818"/>
                </a:lnTo>
                <a:lnTo>
                  <a:pt x="1456" y="3769"/>
                </a:lnTo>
                <a:close/>
                <a:moveTo>
                  <a:pt x="942" y="2864"/>
                </a:moveTo>
                <a:lnTo>
                  <a:pt x="869" y="2790"/>
                </a:lnTo>
                <a:lnTo>
                  <a:pt x="1028" y="2790"/>
                </a:lnTo>
                <a:lnTo>
                  <a:pt x="942" y="2864"/>
                </a:lnTo>
                <a:close/>
                <a:moveTo>
                  <a:pt x="1052" y="2803"/>
                </a:moveTo>
                <a:lnTo>
                  <a:pt x="1052" y="2974"/>
                </a:lnTo>
                <a:lnTo>
                  <a:pt x="967" y="2888"/>
                </a:lnTo>
                <a:lnTo>
                  <a:pt x="1052" y="2803"/>
                </a:lnTo>
                <a:close/>
                <a:moveTo>
                  <a:pt x="1016" y="2986"/>
                </a:moveTo>
                <a:lnTo>
                  <a:pt x="869" y="2986"/>
                </a:lnTo>
                <a:lnTo>
                  <a:pt x="942" y="2913"/>
                </a:lnTo>
                <a:lnTo>
                  <a:pt x="1016" y="2986"/>
                </a:lnTo>
                <a:close/>
                <a:moveTo>
                  <a:pt x="1028" y="3047"/>
                </a:moveTo>
                <a:lnTo>
                  <a:pt x="942" y="3121"/>
                </a:lnTo>
                <a:lnTo>
                  <a:pt x="869" y="3047"/>
                </a:lnTo>
                <a:lnTo>
                  <a:pt x="1028" y="3047"/>
                </a:lnTo>
                <a:close/>
                <a:moveTo>
                  <a:pt x="1052" y="3060"/>
                </a:moveTo>
                <a:lnTo>
                  <a:pt x="1052" y="3231"/>
                </a:lnTo>
                <a:lnTo>
                  <a:pt x="967" y="3145"/>
                </a:lnTo>
                <a:lnTo>
                  <a:pt x="1052" y="3060"/>
                </a:lnTo>
                <a:close/>
                <a:moveTo>
                  <a:pt x="1016" y="3243"/>
                </a:moveTo>
                <a:lnTo>
                  <a:pt x="869" y="3243"/>
                </a:lnTo>
                <a:lnTo>
                  <a:pt x="942" y="3170"/>
                </a:lnTo>
                <a:lnTo>
                  <a:pt x="1016" y="3243"/>
                </a:lnTo>
                <a:close/>
                <a:moveTo>
                  <a:pt x="1028" y="3304"/>
                </a:moveTo>
                <a:lnTo>
                  <a:pt x="942" y="3378"/>
                </a:lnTo>
                <a:lnTo>
                  <a:pt x="869" y="3304"/>
                </a:lnTo>
                <a:lnTo>
                  <a:pt x="1028" y="3304"/>
                </a:lnTo>
                <a:close/>
                <a:moveTo>
                  <a:pt x="1052" y="3317"/>
                </a:moveTo>
                <a:lnTo>
                  <a:pt x="1052" y="3488"/>
                </a:lnTo>
                <a:lnTo>
                  <a:pt x="967" y="3402"/>
                </a:lnTo>
                <a:lnTo>
                  <a:pt x="1052" y="3317"/>
                </a:lnTo>
                <a:close/>
                <a:moveTo>
                  <a:pt x="1016" y="3500"/>
                </a:moveTo>
                <a:lnTo>
                  <a:pt x="869" y="3500"/>
                </a:lnTo>
                <a:lnTo>
                  <a:pt x="942" y="3427"/>
                </a:lnTo>
                <a:lnTo>
                  <a:pt x="1016" y="3500"/>
                </a:lnTo>
                <a:close/>
                <a:moveTo>
                  <a:pt x="1028" y="3561"/>
                </a:moveTo>
                <a:lnTo>
                  <a:pt x="942" y="3635"/>
                </a:lnTo>
                <a:lnTo>
                  <a:pt x="869" y="3561"/>
                </a:lnTo>
                <a:lnTo>
                  <a:pt x="1028" y="3561"/>
                </a:lnTo>
                <a:close/>
                <a:moveTo>
                  <a:pt x="1052" y="3574"/>
                </a:moveTo>
                <a:lnTo>
                  <a:pt x="1052" y="3745"/>
                </a:lnTo>
                <a:lnTo>
                  <a:pt x="967" y="3659"/>
                </a:lnTo>
                <a:lnTo>
                  <a:pt x="1052" y="3574"/>
                </a:lnTo>
                <a:close/>
                <a:moveTo>
                  <a:pt x="1028" y="1946"/>
                </a:moveTo>
                <a:lnTo>
                  <a:pt x="942" y="2032"/>
                </a:lnTo>
                <a:lnTo>
                  <a:pt x="869" y="1946"/>
                </a:lnTo>
                <a:lnTo>
                  <a:pt x="1028" y="1946"/>
                </a:lnTo>
                <a:close/>
                <a:moveTo>
                  <a:pt x="869" y="1897"/>
                </a:moveTo>
                <a:lnTo>
                  <a:pt x="942" y="1824"/>
                </a:lnTo>
                <a:lnTo>
                  <a:pt x="1016" y="1897"/>
                </a:lnTo>
                <a:lnTo>
                  <a:pt x="869" y="1897"/>
                </a:lnTo>
                <a:close/>
                <a:moveTo>
                  <a:pt x="1052" y="1970"/>
                </a:moveTo>
                <a:lnTo>
                  <a:pt x="1052" y="2130"/>
                </a:lnTo>
                <a:lnTo>
                  <a:pt x="967" y="2056"/>
                </a:lnTo>
                <a:lnTo>
                  <a:pt x="1052" y="1970"/>
                </a:lnTo>
                <a:close/>
                <a:moveTo>
                  <a:pt x="1016" y="2154"/>
                </a:moveTo>
                <a:lnTo>
                  <a:pt x="869" y="2154"/>
                </a:lnTo>
                <a:lnTo>
                  <a:pt x="942" y="2081"/>
                </a:lnTo>
                <a:lnTo>
                  <a:pt x="1016" y="2154"/>
                </a:lnTo>
                <a:close/>
                <a:moveTo>
                  <a:pt x="1028" y="2203"/>
                </a:moveTo>
                <a:lnTo>
                  <a:pt x="942" y="2289"/>
                </a:lnTo>
                <a:lnTo>
                  <a:pt x="869" y="2203"/>
                </a:lnTo>
                <a:lnTo>
                  <a:pt x="1028" y="2203"/>
                </a:lnTo>
                <a:close/>
                <a:moveTo>
                  <a:pt x="1052" y="2227"/>
                </a:moveTo>
                <a:lnTo>
                  <a:pt x="1052" y="2387"/>
                </a:lnTo>
                <a:lnTo>
                  <a:pt x="967" y="2313"/>
                </a:lnTo>
                <a:lnTo>
                  <a:pt x="1052" y="2227"/>
                </a:lnTo>
                <a:close/>
                <a:moveTo>
                  <a:pt x="1016" y="2411"/>
                </a:moveTo>
                <a:lnTo>
                  <a:pt x="869" y="2411"/>
                </a:lnTo>
                <a:lnTo>
                  <a:pt x="942" y="2338"/>
                </a:lnTo>
                <a:lnTo>
                  <a:pt x="1016" y="2411"/>
                </a:lnTo>
                <a:close/>
                <a:moveTo>
                  <a:pt x="1028" y="2460"/>
                </a:moveTo>
                <a:lnTo>
                  <a:pt x="942" y="2533"/>
                </a:lnTo>
                <a:lnTo>
                  <a:pt x="869" y="2460"/>
                </a:lnTo>
                <a:lnTo>
                  <a:pt x="1028" y="2460"/>
                </a:lnTo>
                <a:close/>
                <a:moveTo>
                  <a:pt x="1052" y="2484"/>
                </a:moveTo>
                <a:lnTo>
                  <a:pt x="1052" y="2644"/>
                </a:lnTo>
                <a:lnTo>
                  <a:pt x="967" y="2570"/>
                </a:lnTo>
                <a:lnTo>
                  <a:pt x="1052" y="2484"/>
                </a:lnTo>
                <a:close/>
                <a:moveTo>
                  <a:pt x="1052" y="1872"/>
                </a:moveTo>
                <a:lnTo>
                  <a:pt x="967" y="1799"/>
                </a:lnTo>
                <a:lnTo>
                  <a:pt x="1052" y="1713"/>
                </a:lnTo>
                <a:lnTo>
                  <a:pt x="1052" y="1872"/>
                </a:lnTo>
                <a:close/>
                <a:moveTo>
                  <a:pt x="942" y="1775"/>
                </a:moveTo>
                <a:lnTo>
                  <a:pt x="869" y="1689"/>
                </a:lnTo>
                <a:lnTo>
                  <a:pt x="1028" y="1689"/>
                </a:lnTo>
                <a:lnTo>
                  <a:pt x="942" y="1775"/>
                </a:lnTo>
                <a:close/>
                <a:moveTo>
                  <a:pt x="1003" y="392"/>
                </a:moveTo>
                <a:lnTo>
                  <a:pt x="942" y="453"/>
                </a:lnTo>
                <a:lnTo>
                  <a:pt x="881" y="392"/>
                </a:lnTo>
                <a:lnTo>
                  <a:pt x="1003" y="392"/>
                </a:lnTo>
                <a:close/>
                <a:moveTo>
                  <a:pt x="881" y="355"/>
                </a:moveTo>
                <a:lnTo>
                  <a:pt x="942" y="294"/>
                </a:lnTo>
                <a:lnTo>
                  <a:pt x="1003" y="355"/>
                </a:lnTo>
                <a:lnTo>
                  <a:pt x="881" y="355"/>
                </a:lnTo>
                <a:close/>
                <a:moveTo>
                  <a:pt x="1028" y="404"/>
                </a:moveTo>
                <a:lnTo>
                  <a:pt x="1028" y="538"/>
                </a:lnTo>
                <a:lnTo>
                  <a:pt x="967" y="465"/>
                </a:lnTo>
                <a:lnTo>
                  <a:pt x="1028" y="404"/>
                </a:lnTo>
                <a:close/>
                <a:moveTo>
                  <a:pt x="1003" y="551"/>
                </a:moveTo>
                <a:lnTo>
                  <a:pt x="881" y="551"/>
                </a:lnTo>
                <a:lnTo>
                  <a:pt x="942" y="490"/>
                </a:lnTo>
                <a:lnTo>
                  <a:pt x="1003" y="551"/>
                </a:lnTo>
                <a:close/>
                <a:moveTo>
                  <a:pt x="1028" y="930"/>
                </a:moveTo>
                <a:lnTo>
                  <a:pt x="1028" y="967"/>
                </a:lnTo>
                <a:lnTo>
                  <a:pt x="991" y="930"/>
                </a:lnTo>
                <a:lnTo>
                  <a:pt x="1028" y="930"/>
                </a:lnTo>
                <a:close/>
                <a:moveTo>
                  <a:pt x="954" y="930"/>
                </a:moveTo>
                <a:lnTo>
                  <a:pt x="991" y="967"/>
                </a:lnTo>
                <a:lnTo>
                  <a:pt x="881" y="967"/>
                </a:lnTo>
                <a:lnTo>
                  <a:pt x="930" y="930"/>
                </a:lnTo>
                <a:lnTo>
                  <a:pt x="954" y="930"/>
                </a:lnTo>
                <a:close/>
                <a:moveTo>
                  <a:pt x="1003" y="1016"/>
                </a:moveTo>
                <a:lnTo>
                  <a:pt x="942" y="1077"/>
                </a:lnTo>
                <a:lnTo>
                  <a:pt x="881" y="1016"/>
                </a:lnTo>
                <a:lnTo>
                  <a:pt x="1003" y="1016"/>
                </a:lnTo>
                <a:close/>
                <a:moveTo>
                  <a:pt x="1028" y="1028"/>
                </a:moveTo>
                <a:lnTo>
                  <a:pt x="1028" y="1163"/>
                </a:lnTo>
                <a:lnTo>
                  <a:pt x="954" y="1089"/>
                </a:lnTo>
                <a:lnTo>
                  <a:pt x="1028" y="1028"/>
                </a:lnTo>
                <a:close/>
                <a:moveTo>
                  <a:pt x="991" y="1163"/>
                </a:moveTo>
                <a:lnTo>
                  <a:pt x="881" y="1163"/>
                </a:lnTo>
                <a:lnTo>
                  <a:pt x="942" y="1114"/>
                </a:lnTo>
                <a:lnTo>
                  <a:pt x="991" y="1163"/>
                </a:lnTo>
                <a:close/>
                <a:moveTo>
                  <a:pt x="1003" y="1212"/>
                </a:moveTo>
                <a:lnTo>
                  <a:pt x="942" y="1273"/>
                </a:lnTo>
                <a:lnTo>
                  <a:pt x="881" y="1212"/>
                </a:lnTo>
                <a:lnTo>
                  <a:pt x="1003" y="1212"/>
                </a:lnTo>
                <a:close/>
                <a:moveTo>
                  <a:pt x="1028" y="1224"/>
                </a:moveTo>
                <a:lnTo>
                  <a:pt x="1028" y="1358"/>
                </a:lnTo>
                <a:lnTo>
                  <a:pt x="954" y="1285"/>
                </a:lnTo>
                <a:lnTo>
                  <a:pt x="1028" y="1224"/>
                </a:lnTo>
                <a:close/>
                <a:moveTo>
                  <a:pt x="991" y="1371"/>
                </a:moveTo>
                <a:lnTo>
                  <a:pt x="881" y="1371"/>
                </a:lnTo>
                <a:lnTo>
                  <a:pt x="942" y="1310"/>
                </a:lnTo>
                <a:lnTo>
                  <a:pt x="991" y="1371"/>
                </a:lnTo>
                <a:close/>
                <a:moveTo>
                  <a:pt x="1003" y="1407"/>
                </a:moveTo>
                <a:lnTo>
                  <a:pt x="942" y="1469"/>
                </a:lnTo>
                <a:lnTo>
                  <a:pt x="881" y="1407"/>
                </a:lnTo>
                <a:lnTo>
                  <a:pt x="1003" y="1407"/>
                </a:lnTo>
                <a:close/>
                <a:moveTo>
                  <a:pt x="1028" y="1420"/>
                </a:moveTo>
                <a:lnTo>
                  <a:pt x="1028" y="1554"/>
                </a:lnTo>
                <a:lnTo>
                  <a:pt x="954" y="1481"/>
                </a:lnTo>
                <a:lnTo>
                  <a:pt x="1028" y="1420"/>
                </a:lnTo>
                <a:close/>
                <a:moveTo>
                  <a:pt x="1028" y="343"/>
                </a:moveTo>
                <a:lnTo>
                  <a:pt x="967" y="269"/>
                </a:lnTo>
                <a:lnTo>
                  <a:pt x="1028" y="208"/>
                </a:lnTo>
                <a:lnTo>
                  <a:pt x="1028" y="343"/>
                </a:lnTo>
                <a:close/>
                <a:moveTo>
                  <a:pt x="1003" y="196"/>
                </a:moveTo>
                <a:lnTo>
                  <a:pt x="942" y="257"/>
                </a:lnTo>
                <a:lnTo>
                  <a:pt x="881" y="196"/>
                </a:lnTo>
                <a:lnTo>
                  <a:pt x="1003" y="196"/>
                </a:lnTo>
                <a:close/>
                <a:moveTo>
                  <a:pt x="857" y="208"/>
                </a:moveTo>
                <a:lnTo>
                  <a:pt x="918" y="269"/>
                </a:lnTo>
                <a:lnTo>
                  <a:pt x="857" y="330"/>
                </a:lnTo>
                <a:lnTo>
                  <a:pt x="857" y="208"/>
                </a:lnTo>
                <a:close/>
                <a:moveTo>
                  <a:pt x="857" y="404"/>
                </a:moveTo>
                <a:lnTo>
                  <a:pt x="918" y="465"/>
                </a:lnTo>
                <a:lnTo>
                  <a:pt x="857" y="526"/>
                </a:lnTo>
                <a:lnTo>
                  <a:pt x="857" y="404"/>
                </a:lnTo>
                <a:close/>
                <a:moveTo>
                  <a:pt x="857" y="930"/>
                </a:moveTo>
                <a:lnTo>
                  <a:pt x="881" y="930"/>
                </a:lnTo>
                <a:lnTo>
                  <a:pt x="857" y="955"/>
                </a:lnTo>
                <a:lnTo>
                  <a:pt x="857" y="930"/>
                </a:lnTo>
                <a:close/>
                <a:moveTo>
                  <a:pt x="857" y="1028"/>
                </a:moveTo>
                <a:lnTo>
                  <a:pt x="918" y="1089"/>
                </a:lnTo>
                <a:lnTo>
                  <a:pt x="857" y="1150"/>
                </a:lnTo>
                <a:lnTo>
                  <a:pt x="857" y="1028"/>
                </a:lnTo>
                <a:close/>
                <a:moveTo>
                  <a:pt x="857" y="1224"/>
                </a:moveTo>
                <a:lnTo>
                  <a:pt x="918" y="1285"/>
                </a:lnTo>
                <a:lnTo>
                  <a:pt x="857" y="1346"/>
                </a:lnTo>
                <a:lnTo>
                  <a:pt x="857" y="1224"/>
                </a:lnTo>
                <a:close/>
                <a:moveTo>
                  <a:pt x="857" y="1432"/>
                </a:moveTo>
                <a:lnTo>
                  <a:pt x="918" y="1481"/>
                </a:lnTo>
                <a:lnTo>
                  <a:pt x="857" y="1542"/>
                </a:lnTo>
                <a:lnTo>
                  <a:pt x="857" y="1432"/>
                </a:lnTo>
                <a:close/>
                <a:moveTo>
                  <a:pt x="857" y="1591"/>
                </a:moveTo>
                <a:lnTo>
                  <a:pt x="942" y="1505"/>
                </a:lnTo>
                <a:lnTo>
                  <a:pt x="1028" y="1591"/>
                </a:lnTo>
                <a:lnTo>
                  <a:pt x="1028" y="1640"/>
                </a:lnTo>
                <a:lnTo>
                  <a:pt x="857" y="1640"/>
                </a:lnTo>
                <a:lnTo>
                  <a:pt x="857" y="1591"/>
                </a:lnTo>
                <a:close/>
                <a:moveTo>
                  <a:pt x="844" y="1713"/>
                </a:moveTo>
                <a:lnTo>
                  <a:pt x="918" y="1799"/>
                </a:lnTo>
                <a:lnTo>
                  <a:pt x="844" y="1872"/>
                </a:lnTo>
                <a:lnTo>
                  <a:pt x="844" y="1713"/>
                </a:lnTo>
                <a:close/>
                <a:moveTo>
                  <a:pt x="844" y="1970"/>
                </a:moveTo>
                <a:lnTo>
                  <a:pt x="918" y="2056"/>
                </a:lnTo>
                <a:lnTo>
                  <a:pt x="844" y="2130"/>
                </a:lnTo>
                <a:lnTo>
                  <a:pt x="844" y="1970"/>
                </a:lnTo>
                <a:close/>
                <a:moveTo>
                  <a:pt x="844" y="2227"/>
                </a:moveTo>
                <a:lnTo>
                  <a:pt x="918" y="2313"/>
                </a:lnTo>
                <a:lnTo>
                  <a:pt x="844" y="2387"/>
                </a:lnTo>
                <a:lnTo>
                  <a:pt x="844" y="2227"/>
                </a:lnTo>
                <a:close/>
                <a:moveTo>
                  <a:pt x="844" y="2484"/>
                </a:moveTo>
                <a:lnTo>
                  <a:pt x="918" y="2570"/>
                </a:lnTo>
                <a:lnTo>
                  <a:pt x="844" y="2644"/>
                </a:lnTo>
                <a:lnTo>
                  <a:pt x="844" y="2484"/>
                </a:lnTo>
                <a:close/>
                <a:moveTo>
                  <a:pt x="844" y="2692"/>
                </a:moveTo>
                <a:lnTo>
                  <a:pt x="942" y="2595"/>
                </a:lnTo>
                <a:lnTo>
                  <a:pt x="1052" y="2705"/>
                </a:lnTo>
                <a:lnTo>
                  <a:pt x="1052" y="2705"/>
                </a:lnTo>
                <a:lnTo>
                  <a:pt x="1052" y="2729"/>
                </a:lnTo>
                <a:lnTo>
                  <a:pt x="844" y="2729"/>
                </a:lnTo>
                <a:lnTo>
                  <a:pt x="844" y="2692"/>
                </a:lnTo>
                <a:close/>
                <a:moveTo>
                  <a:pt x="844" y="2815"/>
                </a:moveTo>
                <a:lnTo>
                  <a:pt x="918" y="2888"/>
                </a:lnTo>
                <a:lnTo>
                  <a:pt x="844" y="2974"/>
                </a:lnTo>
                <a:lnTo>
                  <a:pt x="844" y="2815"/>
                </a:lnTo>
                <a:close/>
                <a:moveTo>
                  <a:pt x="844" y="3072"/>
                </a:moveTo>
                <a:lnTo>
                  <a:pt x="918" y="3145"/>
                </a:lnTo>
                <a:lnTo>
                  <a:pt x="844" y="3231"/>
                </a:lnTo>
                <a:lnTo>
                  <a:pt x="844" y="3072"/>
                </a:lnTo>
                <a:close/>
                <a:moveTo>
                  <a:pt x="844" y="3329"/>
                </a:moveTo>
                <a:lnTo>
                  <a:pt x="918" y="3402"/>
                </a:lnTo>
                <a:lnTo>
                  <a:pt x="844" y="3488"/>
                </a:lnTo>
                <a:lnTo>
                  <a:pt x="844" y="3329"/>
                </a:lnTo>
                <a:close/>
                <a:moveTo>
                  <a:pt x="844" y="3586"/>
                </a:moveTo>
                <a:lnTo>
                  <a:pt x="918" y="3659"/>
                </a:lnTo>
                <a:lnTo>
                  <a:pt x="844" y="3745"/>
                </a:lnTo>
                <a:lnTo>
                  <a:pt x="844" y="3586"/>
                </a:lnTo>
                <a:close/>
                <a:moveTo>
                  <a:pt x="281" y="673"/>
                </a:moveTo>
                <a:lnTo>
                  <a:pt x="306" y="673"/>
                </a:lnTo>
                <a:lnTo>
                  <a:pt x="281" y="710"/>
                </a:lnTo>
                <a:lnTo>
                  <a:pt x="281" y="673"/>
                </a:lnTo>
                <a:close/>
                <a:moveTo>
                  <a:pt x="281" y="808"/>
                </a:moveTo>
                <a:lnTo>
                  <a:pt x="281" y="771"/>
                </a:lnTo>
                <a:lnTo>
                  <a:pt x="318" y="808"/>
                </a:lnTo>
                <a:lnTo>
                  <a:pt x="281" y="808"/>
                </a:lnTo>
                <a:close/>
                <a:moveTo>
                  <a:pt x="330" y="783"/>
                </a:moveTo>
                <a:lnTo>
                  <a:pt x="281" y="734"/>
                </a:lnTo>
                <a:lnTo>
                  <a:pt x="330" y="685"/>
                </a:lnTo>
                <a:lnTo>
                  <a:pt x="330" y="783"/>
                </a:lnTo>
                <a:close/>
                <a:moveTo>
                  <a:pt x="416" y="734"/>
                </a:moveTo>
                <a:lnTo>
                  <a:pt x="367" y="783"/>
                </a:lnTo>
                <a:lnTo>
                  <a:pt x="367" y="685"/>
                </a:lnTo>
                <a:lnTo>
                  <a:pt x="416" y="734"/>
                </a:lnTo>
                <a:close/>
                <a:moveTo>
                  <a:pt x="379" y="673"/>
                </a:moveTo>
                <a:lnTo>
                  <a:pt x="477" y="673"/>
                </a:lnTo>
                <a:lnTo>
                  <a:pt x="428" y="722"/>
                </a:lnTo>
                <a:lnTo>
                  <a:pt x="379" y="673"/>
                </a:lnTo>
                <a:close/>
                <a:moveTo>
                  <a:pt x="367" y="808"/>
                </a:moveTo>
                <a:lnTo>
                  <a:pt x="428" y="747"/>
                </a:lnTo>
                <a:lnTo>
                  <a:pt x="477" y="808"/>
                </a:lnTo>
                <a:lnTo>
                  <a:pt x="367" y="808"/>
                </a:lnTo>
                <a:close/>
                <a:moveTo>
                  <a:pt x="489" y="783"/>
                </a:moveTo>
                <a:lnTo>
                  <a:pt x="440" y="734"/>
                </a:lnTo>
                <a:lnTo>
                  <a:pt x="489" y="685"/>
                </a:lnTo>
                <a:lnTo>
                  <a:pt x="489" y="783"/>
                </a:lnTo>
                <a:close/>
                <a:moveTo>
                  <a:pt x="575" y="734"/>
                </a:moveTo>
                <a:lnTo>
                  <a:pt x="526" y="783"/>
                </a:lnTo>
                <a:lnTo>
                  <a:pt x="526" y="685"/>
                </a:lnTo>
                <a:lnTo>
                  <a:pt x="575" y="734"/>
                </a:lnTo>
                <a:close/>
                <a:moveTo>
                  <a:pt x="538" y="673"/>
                </a:moveTo>
                <a:lnTo>
                  <a:pt x="648" y="673"/>
                </a:lnTo>
                <a:lnTo>
                  <a:pt x="587" y="722"/>
                </a:lnTo>
                <a:lnTo>
                  <a:pt x="538" y="673"/>
                </a:lnTo>
                <a:close/>
                <a:moveTo>
                  <a:pt x="538" y="808"/>
                </a:moveTo>
                <a:lnTo>
                  <a:pt x="587" y="747"/>
                </a:lnTo>
                <a:lnTo>
                  <a:pt x="648" y="808"/>
                </a:lnTo>
                <a:lnTo>
                  <a:pt x="538" y="808"/>
                </a:lnTo>
                <a:close/>
                <a:moveTo>
                  <a:pt x="661" y="783"/>
                </a:moveTo>
                <a:lnTo>
                  <a:pt x="612" y="734"/>
                </a:lnTo>
                <a:lnTo>
                  <a:pt x="661" y="685"/>
                </a:lnTo>
                <a:lnTo>
                  <a:pt x="661" y="783"/>
                </a:lnTo>
                <a:close/>
                <a:moveTo>
                  <a:pt x="771" y="808"/>
                </a:moveTo>
                <a:lnTo>
                  <a:pt x="697" y="808"/>
                </a:lnTo>
                <a:lnTo>
                  <a:pt x="759" y="747"/>
                </a:lnTo>
                <a:lnTo>
                  <a:pt x="771" y="771"/>
                </a:lnTo>
                <a:lnTo>
                  <a:pt x="771" y="808"/>
                </a:lnTo>
                <a:close/>
                <a:moveTo>
                  <a:pt x="697" y="783"/>
                </a:moveTo>
                <a:lnTo>
                  <a:pt x="697" y="685"/>
                </a:lnTo>
                <a:lnTo>
                  <a:pt x="746" y="734"/>
                </a:lnTo>
                <a:lnTo>
                  <a:pt x="697" y="783"/>
                </a:lnTo>
                <a:close/>
                <a:moveTo>
                  <a:pt x="771" y="698"/>
                </a:moveTo>
                <a:lnTo>
                  <a:pt x="759" y="722"/>
                </a:lnTo>
                <a:lnTo>
                  <a:pt x="710" y="673"/>
                </a:lnTo>
                <a:lnTo>
                  <a:pt x="771" y="673"/>
                </a:lnTo>
                <a:lnTo>
                  <a:pt x="771" y="698"/>
                </a:lnTo>
                <a:close/>
                <a:moveTo>
                  <a:pt x="771" y="551"/>
                </a:moveTo>
                <a:lnTo>
                  <a:pt x="771" y="636"/>
                </a:lnTo>
                <a:lnTo>
                  <a:pt x="697" y="636"/>
                </a:lnTo>
                <a:lnTo>
                  <a:pt x="661" y="636"/>
                </a:lnTo>
                <a:lnTo>
                  <a:pt x="526" y="636"/>
                </a:lnTo>
                <a:lnTo>
                  <a:pt x="489" y="636"/>
                </a:lnTo>
                <a:lnTo>
                  <a:pt x="367" y="636"/>
                </a:lnTo>
                <a:lnTo>
                  <a:pt x="330" y="636"/>
                </a:lnTo>
                <a:lnTo>
                  <a:pt x="318" y="636"/>
                </a:lnTo>
                <a:lnTo>
                  <a:pt x="820" y="171"/>
                </a:lnTo>
                <a:lnTo>
                  <a:pt x="820" y="196"/>
                </a:lnTo>
                <a:lnTo>
                  <a:pt x="820" y="355"/>
                </a:lnTo>
                <a:lnTo>
                  <a:pt x="820" y="392"/>
                </a:lnTo>
                <a:lnTo>
                  <a:pt x="820" y="551"/>
                </a:lnTo>
                <a:lnTo>
                  <a:pt x="820" y="551"/>
                </a:lnTo>
                <a:lnTo>
                  <a:pt x="771" y="551"/>
                </a:lnTo>
                <a:close/>
                <a:moveTo>
                  <a:pt x="844" y="3794"/>
                </a:moveTo>
                <a:lnTo>
                  <a:pt x="942" y="3684"/>
                </a:lnTo>
                <a:lnTo>
                  <a:pt x="1052" y="3794"/>
                </a:lnTo>
                <a:lnTo>
                  <a:pt x="1052" y="3794"/>
                </a:lnTo>
                <a:lnTo>
                  <a:pt x="1052" y="3818"/>
                </a:lnTo>
                <a:lnTo>
                  <a:pt x="844" y="3818"/>
                </a:lnTo>
                <a:lnTo>
                  <a:pt x="844" y="3794"/>
                </a:lnTo>
                <a:close/>
              </a:path>
            </a:pathLst>
          </a:custGeom>
          <a:solidFill>
            <a:srgbClr val="63666A"/>
          </a:solidFill>
          <a:ln>
            <a:noFill/>
          </a:ln>
        </p:spPr>
        <p:txBody>
          <a:bodyPr vert="horz" wrap="square" lIns="45720" tIns="22860" rIns="45720" bIns="22860" numCol="1" anchor="t" anchorCtr="0" compatLnSpc="1">
            <a:prstTxWarp prst="textNoShape">
              <a:avLst/>
            </a:prstTxWarp>
          </a:bodyPr>
          <a:lstStyle/>
          <a:p>
            <a:endParaRPr lang="th-TH" sz="900"/>
          </a:p>
        </p:txBody>
      </p:sp>
    </p:spTree>
    <p:extLst>
      <p:ext uri="{BB962C8B-B14F-4D97-AF65-F5344CB8AC3E}">
        <p14:creationId xmlns:p14="http://schemas.microsoft.com/office/powerpoint/2010/main" val="218344052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End slide Black">
    <p:bg>
      <p:bgPr>
        <a:solidFill>
          <a:schemeClr val="tx1"/>
        </a:solidFill>
        <a:effectLst/>
      </p:bgPr>
    </p:bg>
    <p:spTree>
      <p:nvGrpSpPr>
        <p:cNvPr id="1" name=""/>
        <p:cNvGrpSpPr/>
        <p:nvPr/>
      </p:nvGrpSpPr>
      <p:grpSpPr>
        <a:xfrm>
          <a:off x="0" y="0"/>
          <a:ext cx="0" cy="0"/>
          <a:chOff x="0" y="0"/>
          <a:chExt cx="0" cy="0"/>
        </a:xfrm>
      </p:grpSpPr>
      <p:sp>
        <p:nvSpPr>
          <p:cNvPr id="6" name="Text Placeholder 5"/>
          <p:cNvSpPr>
            <a:spLocks noGrp="1"/>
          </p:cNvSpPr>
          <p:nvPr>
            <p:ph type="body" sz="quarter" idx="13"/>
          </p:nvPr>
        </p:nvSpPr>
        <p:spPr>
          <a:xfrm>
            <a:off x="466316" y="4194287"/>
            <a:ext cx="8528936" cy="2169796"/>
          </a:xfrm>
        </p:spPr>
        <p:txBody>
          <a:bodyPr anchor="b" anchorCtr="0">
            <a:noAutofit/>
          </a:bodyPr>
          <a:lstStyle>
            <a:lvl1pPr>
              <a:lnSpc>
                <a:spcPct val="100000"/>
              </a:lnSpc>
              <a:spcAft>
                <a:spcPts val="450"/>
              </a:spcAft>
              <a:defRPr sz="800">
                <a:solidFill>
                  <a:schemeClr val="bg1"/>
                </a:solidFill>
              </a:defRPr>
            </a:lvl1pPr>
          </a:lstStyle>
          <a:p>
            <a:pPr lvl="0"/>
            <a:r>
              <a:rPr lang="en-US"/>
              <a:t>Click to edit Master text styles</a:t>
            </a:r>
          </a:p>
        </p:txBody>
      </p:sp>
      <p:sp>
        <p:nvSpPr>
          <p:cNvPr id="3" name="Picture Placeholder 2"/>
          <p:cNvSpPr>
            <a:spLocks noGrp="1"/>
          </p:cNvSpPr>
          <p:nvPr>
            <p:ph type="pic" sz="quarter" idx="14" hasCustomPrompt="1"/>
          </p:nvPr>
        </p:nvSpPr>
        <p:spPr>
          <a:xfrm>
            <a:off x="9412074" y="4189870"/>
            <a:ext cx="2319503" cy="1725448"/>
          </a:xfrm>
        </p:spPr>
        <p:txBody>
          <a:bodyPr anchor="ctr" anchorCtr="0">
            <a:normAutofit/>
          </a:bodyPr>
          <a:lstStyle>
            <a:lvl1pPr algn="ctr">
              <a:defRPr sz="800">
                <a:solidFill>
                  <a:schemeClr val="bg1"/>
                </a:solidFill>
              </a:defRPr>
            </a:lvl1pPr>
          </a:lstStyle>
          <a:p>
            <a:r>
              <a:rPr lang="en-GB" sz="675" dirty="0"/>
              <a:t>Insert sponsorship mark here</a:t>
            </a:r>
            <a:endParaRPr lang="en-GB" dirty="0"/>
          </a:p>
        </p:txBody>
      </p:sp>
      <p:sp>
        <p:nvSpPr>
          <p:cNvPr id="8" name="Text Placeholder 7"/>
          <p:cNvSpPr>
            <a:spLocks noGrp="1"/>
          </p:cNvSpPr>
          <p:nvPr>
            <p:ph type="body" sz="quarter" idx="15" hasCustomPrompt="1"/>
          </p:nvPr>
        </p:nvSpPr>
        <p:spPr>
          <a:xfrm>
            <a:off x="9412076" y="5995943"/>
            <a:ext cx="2319501" cy="363722"/>
          </a:xfrm>
        </p:spPr>
        <p:txBody>
          <a:bodyPr anchor="b" anchorCtr="0">
            <a:noAutofit/>
          </a:bodyPr>
          <a:lstStyle>
            <a:lvl1pPr>
              <a:lnSpc>
                <a:spcPct val="100000"/>
              </a:lnSpc>
              <a:defRPr sz="800">
                <a:solidFill>
                  <a:schemeClr val="bg1"/>
                </a:solidFill>
              </a:defRPr>
            </a:lvl1pPr>
          </a:lstStyle>
          <a:p>
            <a:pPr lvl="0"/>
            <a:r>
              <a:rPr lang="en-US" dirty="0"/>
              <a:t>Advanced graphics timesaver</a:t>
            </a:r>
          </a:p>
          <a:p>
            <a:pPr lvl="0"/>
            <a:endParaRPr lang="en-US" dirty="0"/>
          </a:p>
        </p:txBody>
      </p:sp>
      <p:grpSp>
        <p:nvGrpSpPr>
          <p:cNvPr id="16" name="Group 15">
            <a:extLst>
              <a:ext uri="{FF2B5EF4-FFF2-40B4-BE49-F238E27FC236}">
                <a16:creationId xmlns:a16="http://schemas.microsoft.com/office/drawing/2014/main" id="{8AB860FC-9229-466C-B67B-E6B79E07BB2B}"/>
              </a:ext>
            </a:extLst>
          </p:cNvPr>
          <p:cNvGrpSpPr/>
          <p:nvPr userDrawn="1"/>
        </p:nvGrpSpPr>
        <p:grpSpPr>
          <a:xfrm>
            <a:off x="463296" y="341312"/>
            <a:ext cx="1819656" cy="347472"/>
            <a:chOff x="398463" y="404813"/>
            <a:chExt cx="1627187" cy="307976"/>
          </a:xfrm>
          <a:solidFill>
            <a:schemeClr val="bg1"/>
          </a:solidFill>
        </p:grpSpPr>
        <p:sp>
          <p:nvSpPr>
            <p:cNvPr id="17" name="Oval 5">
              <a:extLst>
                <a:ext uri="{FF2B5EF4-FFF2-40B4-BE49-F238E27FC236}">
                  <a16:creationId xmlns:a16="http://schemas.microsoft.com/office/drawing/2014/main" id="{477D509D-A74E-4D79-8C41-28EE20877109}"/>
                </a:ext>
              </a:extLst>
            </p:cNvPr>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noProof="0" dirty="0">
                <a:solidFill>
                  <a:schemeClr val="bg1"/>
                </a:solidFill>
              </a:endParaRPr>
            </a:p>
          </p:txBody>
        </p:sp>
        <p:sp>
          <p:nvSpPr>
            <p:cNvPr id="18" name="Freeform 6">
              <a:extLst>
                <a:ext uri="{FF2B5EF4-FFF2-40B4-BE49-F238E27FC236}">
                  <a16:creationId xmlns:a16="http://schemas.microsoft.com/office/drawing/2014/main" id="{CC851991-483D-4A9F-8C5F-626DE9D5C1B0}"/>
                </a:ext>
              </a:extLst>
            </p:cNvPr>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noProof="0" dirty="0">
                <a:solidFill>
                  <a:schemeClr val="bg1"/>
                </a:solidFill>
              </a:endParaRPr>
            </a:p>
          </p:txBody>
        </p:sp>
        <p:sp>
          <p:nvSpPr>
            <p:cNvPr id="19" name="Rectangle 7">
              <a:extLst>
                <a:ext uri="{FF2B5EF4-FFF2-40B4-BE49-F238E27FC236}">
                  <a16:creationId xmlns:a16="http://schemas.microsoft.com/office/drawing/2014/main" id="{28FEC250-9F3B-45BC-90AF-4CDE000C2C36}"/>
                </a:ext>
              </a:extLst>
            </p:cNvPr>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noProof="0" dirty="0">
                <a:solidFill>
                  <a:schemeClr val="bg1"/>
                </a:solidFill>
              </a:endParaRPr>
            </a:p>
          </p:txBody>
        </p:sp>
        <p:sp>
          <p:nvSpPr>
            <p:cNvPr id="31" name="Freeform 8">
              <a:extLst>
                <a:ext uri="{FF2B5EF4-FFF2-40B4-BE49-F238E27FC236}">
                  <a16:creationId xmlns:a16="http://schemas.microsoft.com/office/drawing/2014/main" id="{F8494B23-9F67-4108-8FC3-E645BD138AE0}"/>
                </a:ext>
              </a:extLst>
            </p:cNvPr>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noProof="0" dirty="0">
                <a:solidFill>
                  <a:schemeClr val="bg1"/>
                </a:solidFill>
              </a:endParaRPr>
            </a:p>
          </p:txBody>
        </p:sp>
        <p:sp>
          <p:nvSpPr>
            <p:cNvPr id="32" name="Rectangle 9">
              <a:extLst>
                <a:ext uri="{FF2B5EF4-FFF2-40B4-BE49-F238E27FC236}">
                  <a16:creationId xmlns:a16="http://schemas.microsoft.com/office/drawing/2014/main" id="{198EEDBF-F835-40E6-A1D3-AAADC96DD008}"/>
                </a:ext>
              </a:extLst>
            </p:cNvPr>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noProof="0" dirty="0">
                <a:solidFill>
                  <a:schemeClr val="bg1"/>
                </a:solidFill>
              </a:endParaRPr>
            </a:p>
          </p:txBody>
        </p:sp>
        <p:sp>
          <p:nvSpPr>
            <p:cNvPr id="33" name="Rectangle 10">
              <a:extLst>
                <a:ext uri="{FF2B5EF4-FFF2-40B4-BE49-F238E27FC236}">
                  <a16:creationId xmlns:a16="http://schemas.microsoft.com/office/drawing/2014/main" id="{42C9A861-6332-4ADC-88F7-183765B2D793}"/>
                </a:ext>
              </a:extLst>
            </p:cNvPr>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noProof="0" dirty="0">
                <a:solidFill>
                  <a:schemeClr val="bg1"/>
                </a:solidFill>
              </a:endParaRPr>
            </a:p>
          </p:txBody>
        </p:sp>
        <p:sp>
          <p:nvSpPr>
            <p:cNvPr id="34" name="Freeform 11">
              <a:extLst>
                <a:ext uri="{FF2B5EF4-FFF2-40B4-BE49-F238E27FC236}">
                  <a16:creationId xmlns:a16="http://schemas.microsoft.com/office/drawing/2014/main" id="{593BFC01-C985-4400-9F59-CA3E701AB845}"/>
                </a:ext>
              </a:extLst>
            </p:cNvPr>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noProof="0" dirty="0">
                <a:solidFill>
                  <a:schemeClr val="bg1"/>
                </a:solidFill>
              </a:endParaRPr>
            </a:p>
          </p:txBody>
        </p:sp>
        <p:sp>
          <p:nvSpPr>
            <p:cNvPr id="35" name="Freeform 12">
              <a:extLst>
                <a:ext uri="{FF2B5EF4-FFF2-40B4-BE49-F238E27FC236}">
                  <a16:creationId xmlns:a16="http://schemas.microsoft.com/office/drawing/2014/main" id="{4A67BA7C-21CB-474A-9E6A-BCA082851A8C}"/>
                </a:ext>
              </a:extLst>
            </p:cNvPr>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noProof="0" dirty="0">
                <a:solidFill>
                  <a:schemeClr val="bg1"/>
                </a:solidFill>
              </a:endParaRPr>
            </a:p>
          </p:txBody>
        </p:sp>
        <p:sp>
          <p:nvSpPr>
            <p:cNvPr id="36" name="Freeform 13">
              <a:extLst>
                <a:ext uri="{FF2B5EF4-FFF2-40B4-BE49-F238E27FC236}">
                  <a16:creationId xmlns:a16="http://schemas.microsoft.com/office/drawing/2014/main" id="{315ADC0C-A127-4E52-A974-5D4D91506DAC}"/>
                </a:ext>
              </a:extLst>
            </p:cNvPr>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noProof="0" dirty="0">
                <a:solidFill>
                  <a:schemeClr val="bg1"/>
                </a:solidFill>
              </a:endParaRPr>
            </a:p>
          </p:txBody>
        </p:sp>
        <p:sp>
          <p:nvSpPr>
            <p:cNvPr id="37" name="Freeform 14">
              <a:extLst>
                <a:ext uri="{FF2B5EF4-FFF2-40B4-BE49-F238E27FC236}">
                  <a16:creationId xmlns:a16="http://schemas.microsoft.com/office/drawing/2014/main" id="{71ADF477-53BF-4770-AA08-07332CAF6A7B}"/>
                </a:ext>
              </a:extLst>
            </p:cNvPr>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noProof="0" dirty="0">
                <a:solidFill>
                  <a:schemeClr val="bg1"/>
                </a:solidFill>
              </a:endParaRPr>
            </a:p>
          </p:txBody>
        </p:sp>
      </p:grpSp>
    </p:spTree>
    <p:extLst>
      <p:ext uri="{BB962C8B-B14F-4D97-AF65-F5344CB8AC3E}">
        <p14:creationId xmlns:p14="http://schemas.microsoft.com/office/powerpoint/2010/main" val="1307994571"/>
      </p:ext>
    </p:extLst>
  </p:cSld>
  <p:clrMapOvr>
    <a:masterClrMapping/>
  </p:clrMapOvr>
  <p:hf hdr="0" dt="0"/>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Key statement white">
    <p:bg>
      <p:bgRef idx="1001">
        <a:schemeClr val="bg1"/>
      </p:bgRef>
    </p:bg>
    <p:spTree>
      <p:nvGrpSpPr>
        <p:cNvPr id="1" name=""/>
        <p:cNvGrpSpPr/>
        <p:nvPr/>
      </p:nvGrpSpPr>
      <p:grpSpPr>
        <a:xfrm>
          <a:off x="0" y="0"/>
          <a:ext cx="0" cy="0"/>
          <a:chOff x="0" y="0"/>
          <a:chExt cx="0" cy="0"/>
        </a:xfrm>
      </p:grpSpPr>
      <p:sp>
        <p:nvSpPr>
          <p:cNvPr id="7" name="Text Placeholder 3"/>
          <p:cNvSpPr>
            <a:spLocks noGrp="1"/>
          </p:cNvSpPr>
          <p:nvPr>
            <p:ph type="body" sz="quarter" idx="10"/>
          </p:nvPr>
        </p:nvSpPr>
        <p:spPr>
          <a:xfrm>
            <a:off x="469900" y="1590675"/>
            <a:ext cx="9029604" cy="4708525"/>
          </a:xfrm>
          <a:prstGeom prst="rect">
            <a:avLst/>
          </a:prstGeom>
        </p:spPr>
        <p:txBody>
          <a:bodyPr>
            <a:noAutofit/>
          </a:bodyPr>
          <a:lstStyle>
            <a:lvl1pPr>
              <a:spcBef>
                <a:spcPts val="4800"/>
              </a:spcBef>
              <a:defRPr sz="2800">
                <a:solidFill>
                  <a:schemeClr val="tx1"/>
                </a:solidFill>
              </a:defRPr>
            </a:lvl1pPr>
            <a:lvl2pPr marL="609585" indent="-609585">
              <a:defRPr sz="4000">
                <a:solidFill>
                  <a:schemeClr val="bg2"/>
                </a:solidFill>
              </a:defRPr>
            </a:lvl2pPr>
            <a:lvl3pPr>
              <a:defRPr sz="4000">
                <a:solidFill>
                  <a:schemeClr val="bg2"/>
                </a:solidFill>
              </a:defRPr>
            </a:lvl3pPr>
            <a:lvl4pPr>
              <a:defRPr sz="4000">
                <a:solidFill>
                  <a:schemeClr val="bg2"/>
                </a:solidFill>
              </a:defRPr>
            </a:lvl4pPr>
            <a:lvl5pPr>
              <a:defRPr sz="4000">
                <a:solidFill>
                  <a:schemeClr val="bg2"/>
                </a:solidFill>
              </a:defRPr>
            </a:lvl5pPr>
          </a:lstStyle>
          <a:p>
            <a:pPr lvl="0"/>
            <a:r>
              <a:rPr lang="en-US" noProof="0"/>
              <a:t>Edit Master text styles</a:t>
            </a:r>
          </a:p>
        </p:txBody>
      </p:sp>
    </p:spTree>
    <p:extLst>
      <p:ext uri="{BB962C8B-B14F-4D97-AF65-F5344CB8AC3E}">
        <p14:creationId xmlns:p14="http://schemas.microsoft.com/office/powerpoint/2010/main" val="4215481789"/>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userDrawn="1">
  <p:cSld name="Title Slide - Circle Black">
    <p:bg bwMode="gray">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gray">
          <a:xfrm>
            <a:off x="4210150" y="1530450"/>
            <a:ext cx="3780000" cy="3780000"/>
          </a:xfrm>
          <a:prstGeom prst="ellipse">
            <a:avLst/>
          </a:prstGeom>
          <a:ln w="25400">
            <a:solidFill>
              <a:schemeClr val="accent1"/>
            </a:solidFill>
          </a:ln>
        </p:spPr>
        <p:txBody>
          <a:bodyPr lIns="108000" tIns="108000" rIns="108000" bIns="108000" anchor="ctr" anchorCtr="0">
            <a:normAutofit/>
          </a:bodyPr>
          <a:lstStyle>
            <a:lvl1pPr algn="ctr">
              <a:lnSpc>
                <a:spcPts val="3800"/>
              </a:lnSpc>
              <a:defRPr sz="3200" b="0">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endParaRPr lang="en-US" noProof="0" dirty="0"/>
          </a:p>
        </p:txBody>
      </p:sp>
      <p:sp>
        <p:nvSpPr>
          <p:cNvPr id="3" name="Subtitle 2"/>
          <p:cNvSpPr>
            <a:spLocks noGrp="1"/>
          </p:cNvSpPr>
          <p:nvPr>
            <p:ph type="subTitle" idx="1"/>
          </p:nvPr>
        </p:nvSpPr>
        <p:spPr bwMode="gray">
          <a:xfrm>
            <a:off x="475200" y="5845180"/>
            <a:ext cx="5592011" cy="505645"/>
          </a:xfrm>
          <a:prstGeom prst="rect">
            <a:avLst/>
          </a:prstGeom>
        </p:spPr>
        <p:txBody>
          <a:bodyPr lIns="0" tIns="0" rIns="0" bIns="0" anchor="b" anchorCtr="0">
            <a:noAutofit/>
          </a:bodyPr>
          <a:lstStyle>
            <a:lvl1pPr marL="0" indent="0" algn="l">
              <a:lnSpc>
                <a:spcPct val="100000"/>
              </a:lnSpc>
              <a:spcAft>
                <a:spcPts val="0"/>
              </a:spcAft>
              <a:buNone/>
              <a:defRPr sz="1600">
                <a:solidFill>
                  <a:schemeClr val="bg1"/>
                </a:solidFill>
              </a:defRPr>
            </a:lvl1pPr>
            <a:lvl2pPr marL="609585" indent="0" algn="ctr">
              <a:buNone/>
              <a:defRPr sz="2667"/>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r>
              <a:rPr lang="en-US" noProof="0"/>
              <a:t>Click to edit Master subtitle style</a:t>
            </a:r>
            <a:endParaRPr lang="en-US" noProof="0" dirty="0"/>
          </a:p>
        </p:txBody>
      </p:sp>
      <p:sp>
        <p:nvSpPr>
          <p:cNvPr id="5" name="Text Placeholder 4"/>
          <p:cNvSpPr>
            <a:spLocks noGrp="1"/>
          </p:cNvSpPr>
          <p:nvPr>
            <p:ph type="body" sz="quarter" idx="10"/>
          </p:nvPr>
        </p:nvSpPr>
        <p:spPr>
          <a:xfrm>
            <a:off x="475200" y="6362699"/>
            <a:ext cx="5594349" cy="298451"/>
          </a:xfrm>
          <a:prstGeom prst="rect">
            <a:avLst/>
          </a:prstGeom>
        </p:spPr>
        <p:txBody>
          <a:bodyPr/>
          <a:lstStyle>
            <a:lvl1pPr>
              <a:spcAft>
                <a:spcPts val="0"/>
              </a:spcAft>
              <a:defRPr sz="105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Edit Master text styles</a:t>
            </a:r>
          </a:p>
        </p:txBody>
      </p:sp>
      <p:grpSp>
        <p:nvGrpSpPr>
          <p:cNvPr id="16" name="Group 15"/>
          <p:cNvGrpSpPr>
            <a:grpSpLocks noChangeAspect="1"/>
          </p:cNvGrpSpPr>
          <p:nvPr userDrawn="1"/>
        </p:nvGrpSpPr>
        <p:grpSpPr>
          <a:xfrm>
            <a:off x="469900" y="457761"/>
            <a:ext cx="1998000" cy="374400"/>
            <a:chOff x="398463" y="404813"/>
            <a:chExt cx="1627187" cy="307976"/>
          </a:xfrm>
          <a:solidFill>
            <a:schemeClr val="tx1"/>
          </a:solidFill>
        </p:grpSpPr>
        <p:sp>
          <p:nvSpPr>
            <p:cNvPr id="17" name="Oval 5"/>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dirty="0">
                <a:solidFill>
                  <a:schemeClr val="bg1"/>
                </a:solidFill>
              </a:endParaRPr>
            </a:p>
          </p:txBody>
        </p:sp>
        <p:sp>
          <p:nvSpPr>
            <p:cNvPr id="18" name="Freeform 6"/>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dirty="0">
                <a:solidFill>
                  <a:schemeClr val="bg1"/>
                </a:solidFill>
              </a:endParaRPr>
            </a:p>
          </p:txBody>
        </p:sp>
        <p:sp>
          <p:nvSpPr>
            <p:cNvPr id="19" name="Rectangle 7"/>
            <p:cNvSpPr>
              <a:spLocks noChangeArrowheads="1"/>
            </p:cNvSpPr>
            <p:nvPr userDrawn="1"/>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2600" dirty="0">
                <a:solidFill>
                  <a:schemeClr val="bg1"/>
                </a:solidFill>
              </a:endParaRPr>
            </a:p>
          </p:txBody>
        </p:sp>
        <p:sp>
          <p:nvSpPr>
            <p:cNvPr id="20" name="Freeform 8"/>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dirty="0">
                <a:solidFill>
                  <a:schemeClr val="bg1"/>
                </a:solidFill>
              </a:endParaRPr>
            </a:p>
          </p:txBody>
        </p:sp>
        <p:sp>
          <p:nvSpPr>
            <p:cNvPr id="21" name="Rectangle 9"/>
            <p:cNvSpPr>
              <a:spLocks noChangeArrowheads="1"/>
            </p:cNvSpPr>
            <p:nvPr userDrawn="1"/>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2600" dirty="0">
                <a:solidFill>
                  <a:schemeClr val="bg1"/>
                </a:solidFill>
              </a:endParaRPr>
            </a:p>
          </p:txBody>
        </p:sp>
        <p:sp>
          <p:nvSpPr>
            <p:cNvPr id="33" name="Rectangle 10"/>
            <p:cNvSpPr>
              <a:spLocks noChangeArrowheads="1"/>
            </p:cNvSpPr>
            <p:nvPr userDrawn="1"/>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2600" dirty="0">
                <a:solidFill>
                  <a:schemeClr val="bg1"/>
                </a:solidFill>
              </a:endParaRPr>
            </a:p>
          </p:txBody>
        </p:sp>
        <p:sp>
          <p:nvSpPr>
            <p:cNvPr id="34" name="Freeform 11"/>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dirty="0">
                <a:solidFill>
                  <a:schemeClr val="bg1"/>
                </a:solidFill>
              </a:endParaRPr>
            </a:p>
          </p:txBody>
        </p:sp>
        <p:sp>
          <p:nvSpPr>
            <p:cNvPr id="35" name="Freeform 12"/>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dirty="0">
                <a:solidFill>
                  <a:schemeClr val="bg1"/>
                </a:solidFill>
              </a:endParaRPr>
            </a:p>
          </p:txBody>
        </p:sp>
        <p:sp>
          <p:nvSpPr>
            <p:cNvPr id="36" name="Freeform 13"/>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dirty="0">
                <a:solidFill>
                  <a:schemeClr val="bg1"/>
                </a:solidFill>
              </a:endParaRPr>
            </a:p>
          </p:txBody>
        </p:sp>
        <p:sp>
          <p:nvSpPr>
            <p:cNvPr id="37" name="Freeform 14"/>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dirty="0">
                <a:solidFill>
                  <a:schemeClr val="bg1"/>
                </a:solidFill>
              </a:endParaRPr>
            </a:p>
          </p:txBody>
        </p:sp>
      </p:grpSp>
    </p:spTree>
    <p:extLst>
      <p:ext uri="{BB962C8B-B14F-4D97-AF65-F5344CB8AC3E}">
        <p14:creationId xmlns:p14="http://schemas.microsoft.com/office/powerpoint/2010/main" val="968230962"/>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4088">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oleObject" Target="../embeddings/oleObject1.bin"/><Relationship Id="rId5" Type="http://schemas.openxmlformats.org/officeDocument/2006/relationships/slideLayout" Target="../slideLayouts/slideLayout5.xml"/><Relationship Id="rId10" Type="http://schemas.openxmlformats.org/officeDocument/2006/relationships/tags" Target="../tags/tag1.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10"/>
            </p:custDataLst>
            <p:extLst>
              <p:ext uri="{D42A27DB-BD31-4B8C-83A1-F6EECF244321}">
                <p14:modId xmlns:p14="http://schemas.microsoft.com/office/powerpoint/2010/main" val="3206429901"/>
              </p:ext>
            </p:extLst>
          </p:nvPr>
        </p:nvGraphicFramePr>
        <p:xfrm>
          <a:off x="2119" y="1591"/>
          <a:ext cx="2116" cy="1587"/>
        </p:xfrm>
        <a:graphic>
          <a:graphicData uri="http://schemas.openxmlformats.org/presentationml/2006/ole">
            <mc:AlternateContent xmlns:mc="http://schemas.openxmlformats.org/markup-compatibility/2006">
              <mc:Choice xmlns:v="urn:schemas-microsoft-com:vml" Requires="v">
                <p:oleObj name="think-cell Slide" r:id="rId11" imgW="270" imgH="270" progId="TCLayout.ActiveDocument.1">
                  <p:embed/>
                </p:oleObj>
              </mc:Choice>
              <mc:Fallback>
                <p:oleObj name="think-cell Slide" r:id="rId11" imgW="270" imgH="270" progId="TCLayout.ActiveDocument.1">
                  <p:embed/>
                  <p:pic>
                    <p:nvPicPr>
                      <p:cNvPr id="4" name="Object 3" hidden="1"/>
                      <p:cNvPicPr/>
                      <p:nvPr/>
                    </p:nvPicPr>
                    <p:blipFill>
                      <a:blip r:embed="rId12"/>
                      <a:stretch>
                        <a:fillRect/>
                      </a:stretch>
                    </p:blipFill>
                    <p:spPr>
                      <a:xfrm>
                        <a:off x="2119" y="1591"/>
                        <a:ext cx="2116" cy="1587"/>
                      </a:xfrm>
                      <a:prstGeom prst="rect">
                        <a:avLst/>
                      </a:prstGeom>
                    </p:spPr>
                  </p:pic>
                </p:oleObj>
              </mc:Fallback>
            </mc:AlternateContent>
          </a:graphicData>
        </a:graphic>
      </p:graphicFrame>
      <p:sp>
        <p:nvSpPr>
          <p:cNvPr id="2" name="Title Placeholder 1"/>
          <p:cNvSpPr>
            <a:spLocks noGrp="1"/>
          </p:cNvSpPr>
          <p:nvPr>
            <p:ph type="title"/>
          </p:nvPr>
        </p:nvSpPr>
        <p:spPr bwMode="gray">
          <a:xfrm>
            <a:off x="457200" y="345664"/>
            <a:ext cx="11281285" cy="340136"/>
          </a:xfrm>
          <a:prstGeom prst="rect">
            <a:avLst/>
          </a:prstGeom>
        </p:spPr>
        <p:txBody>
          <a:bodyPr vert="horz" lIns="0" tIns="0" rIns="0" bIns="0" rtlCol="0" anchor="t" anchorCtr="0">
            <a:noAutofit/>
          </a:bodyPr>
          <a:lstStyle/>
          <a:p>
            <a:r>
              <a:rPr lang="en-US" noProof="0" dirty="0"/>
              <a:t>Click to edit Master title style</a:t>
            </a:r>
          </a:p>
        </p:txBody>
      </p:sp>
      <p:sp>
        <p:nvSpPr>
          <p:cNvPr id="19" name="Text Placeholder 18"/>
          <p:cNvSpPr>
            <a:spLocks noGrp="1"/>
          </p:cNvSpPr>
          <p:nvPr>
            <p:ph type="body" idx="1"/>
          </p:nvPr>
        </p:nvSpPr>
        <p:spPr>
          <a:xfrm>
            <a:off x="460887" y="1714500"/>
            <a:ext cx="11277599" cy="4648200"/>
          </a:xfrm>
          <a:prstGeom prst="rect">
            <a:avLst/>
          </a:prstGeom>
        </p:spPr>
        <p:txBody>
          <a:bodyPr vert="horz" lIns="0" tIns="0" rIns="0" bIns="0" rtlCol="0">
            <a:normAutofit/>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20" name="TextBox 19">
            <a:extLst>
              <a:ext uri="{FF2B5EF4-FFF2-40B4-BE49-F238E27FC236}">
                <a16:creationId xmlns:a16="http://schemas.microsoft.com/office/drawing/2014/main" id="{5A35A5D5-FD12-4A0E-B47E-3D53D008B26B}"/>
              </a:ext>
            </a:extLst>
          </p:cNvPr>
          <p:cNvSpPr txBox="1"/>
          <p:nvPr userDrawn="1"/>
        </p:nvSpPr>
        <p:spPr>
          <a:xfrm>
            <a:off x="4065081" y="699568"/>
            <a:ext cx="254000" cy="276999"/>
          </a:xfrm>
          <a:prstGeom prst="rect">
            <a:avLst/>
          </a:prstGeom>
          <a:noFill/>
          <a:ln>
            <a:noFill/>
          </a:ln>
        </p:spPr>
        <p:txBody>
          <a:bodyPr wrap="square" lIns="0" tIns="0" rIns="0" bIns="0" rtlCol="0">
            <a:spAutoFit/>
          </a:bodyPr>
          <a:lstStyle/>
          <a:p>
            <a:pPr marL="203200" indent="-203200">
              <a:spcBef>
                <a:spcPts val="600"/>
              </a:spcBef>
              <a:buSzPct val="100000"/>
              <a:buFont typeface="Arial"/>
              <a:buChar char="•"/>
            </a:pPr>
            <a:endParaRPr lang="en-US" sz="1800" dirty="0">
              <a:solidFill>
                <a:srgbClr val="313131"/>
              </a:solidFill>
            </a:endParaRPr>
          </a:p>
        </p:txBody>
      </p:sp>
      <p:sp>
        <p:nvSpPr>
          <p:cNvPr id="22" name="TextBox 21">
            <a:extLst>
              <a:ext uri="{FF2B5EF4-FFF2-40B4-BE49-F238E27FC236}">
                <a16:creationId xmlns:a16="http://schemas.microsoft.com/office/drawing/2014/main" id="{33FEAD1B-5DFB-4123-913B-D7D5838C8C6D}"/>
              </a:ext>
            </a:extLst>
          </p:cNvPr>
          <p:cNvSpPr txBox="1"/>
          <p:nvPr userDrawn="1"/>
        </p:nvSpPr>
        <p:spPr>
          <a:xfrm>
            <a:off x="4321370" y="802745"/>
            <a:ext cx="1673167" cy="276999"/>
          </a:xfrm>
          <a:prstGeom prst="rect">
            <a:avLst/>
          </a:prstGeom>
          <a:noFill/>
          <a:ln>
            <a:noFill/>
          </a:ln>
        </p:spPr>
        <p:txBody>
          <a:bodyPr wrap="square" lIns="0" tIns="0" rIns="0" bIns="0" rtlCol="0">
            <a:spAutoFit/>
          </a:bodyPr>
          <a:lstStyle/>
          <a:p>
            <a:pPr marL="203200" indent="-203200">
              <a:spcBef>
                <a:spcPts val="600"/>
              </a:spcBef>
              <a:buSzPct val="100000"/>
              <a:buFont typeface="Arial"/>
              <a:buChar char="•"/>
            </a:pPr>
            <a:endParaRPr lang="en-US" sz="1800" dirty="0">
              <a:solidFill>
                <a:srgbClr val="313131"/>
              </a:solidFill>
            </a:endParaRPr>
          </a:p>
        </p:txBody>
      </p:sp>
      <p:sp>
        <p:nvSpPr>
          <p:cNvPr id="23" name="TextBox 22">
            <a:extLst>
              <a:ext uri="{FF2B5EF4-FFF2-40B4-BE49-F238E27FC236}">
                <a16:creationId xmlns:a16="http://schemas.microsoft.com/office/drawing/2014/main" id="{B202DBDA-700C-4979-B00F-3477C099D042}"/>
              </a:ext>
            </a:extLst>
          </p:cNvPr>
          <p:cNvSpPr txBox="1"/>
          <p:nvPr userDrawn="1"/>
        </p:nvSpPr>
        <p:spPr>
          <a:xfrm>
            <a:off x="5969842" y="802745"/>
            <a:ext cx="250316" cy="276999"/>
          </a:xfrm>
          <a:prstGeom prst="rect">
            <a:avLst/>
          </a:prstGeom>
          <a:noFill/>
          <a:ln>
            <a:noFill/>
          </a:ln>
        </p:spPr>
        <p:txBody>
          <a:bodyPr wrap="square" lIns="0" tIns="0" rIns="0" bIns="0" rtlCol="0">
            <a:spAutoFit/>
          </a:bodyPr>
          <a:lstStyle/>
          <a:p>
            <a:pPr marL="203200" indent="-203200">
              <a:spcBef>
                <a:spcPts val="600"/>
              </a:spcBef>
              <a:buSzPct val="100000"/>
              <a:buFont typeface="Arial"/>
              <a:buChar char="•"/>
            </a:pPr>
            <a:endParaRPr lang="en-US" sz="1800" dirty="0">
              <a:solidFill>
                <a:srgbClr val="313131"/>
              </a:solidFill>
            </a:endParaRPr>
          </a:p>
        </p:txBody>
      </p:sp>
      <p:sp>
        <p:nvSpPr>
          <p:cNvPr id="24" name="TextBox 23">
            <a:extLst>
              <a:ext uri="{FF2B5EF4-FFF2-40B4-BE49-F238E27FC236}">
                <a16:creationId xmlns:a16="http://schemas.microsoft.com/office/drawing/2014/main" id="{D14DFC3E-51E5-47BE-BA81-FDAED74D8117}"/>
              </a:ext>
            </a:extLst>
          </p:cNvPr>
          <p:cNvSpPr txBox="1"/>
          <p:nvPr userDrawn="1"/>
        </p:nvSpPr>
        <p:spPr>
          <a:xfrm>
            <a:off x="4321027" y="801689"/>
            <a:ext cx="1673851" cy="276999"/>
          </a:xfrm>
          <a:prstGeom prst="rect">
            <a:avLst/>
          </a:prstGeom>
          <a:noFill/>
          <a:ln>
            <a:noFill/>
          </a:ln>
        </p:spPr>
        <p:txBody>
          <a:bodyPr wrap="square" lIns="0" tIns="0" rIns="0" bIns="0" rtlCol="0">
            <a:spAutoFit/>
          </a:bodyPr>
          <a:lstStyle/>
          <a:p>
            <a:pPr marL="203200" indent="-203200">
              <a:spcBef>
                <a:spcPts val="600"/>
              </a:spcBef>
              <a:buSzPct val="100000"/>
              <a:buFont typeface="Arial"/>
              <a:buChar char="•"/>
            </a:pPr>
            <a:endParaRPr lang="en-US" sz="1800" dirty="0">
              <a:solidFill>
                <a:srgbClr val="313131"/>
              </a:solidFill>
            </a:endParaRPr>
          </a:p>
        </p:txBody>
      </p:sp>
      <p:sp>
        <p:nvSpPr>
          <p:cNvPr id="9" name="TextBox 8">
            <a:extLst>
              <a:ext uri="{FF2B5EF4-FFF2-40B4-BE49-F238E27FC236}">
                <a16:creationId xmlns:a16="http://schemas.microsoft.com/office/drawing/2014/main" id="{0577D2A3-6C5A-2444-AA59-749218F7F4E0}"/>
              </a:ext>
            </a:extLst>
          </p:cNvPr>
          <p:cNvSpPr txBox="1"/>
          <p:nvPr userDrawn="1"/>
        </p:nvSpPr>
        <p:spPr>
          <a:xfrm>
            <a:off x="501649" y="6477001"/>
            <a:ext cx="5355168" cy="138499"/>
          </a:xfrm>
          <a:prstGeom prst="rect">
            <a:avLst/>
          </a:prstGeom>
          <a:noFill/>
        </p:spPr>
        <p:txBody>
          <a:bodyPr wrap="square" lIns="0" tIns="0" rIns="0" bIns="0" rtlCol="0">
            <a:spAutoFit/>
          </a:bodyPr>
          <a:lstStyle/>
          <a:p>
            <a:pPr marL="0" indent="0">
              <a:spcBef>
                <a:spcPts val="600"/>
              </a:spcBef>
              <a:buSzPct val="100000"/>
              <a:buFont typeface="Arial"/>
              <a:buNone/>
            </a:pPr>
            <a:r>
              <a:rPr lang="en-US" sz="900" noProof="0" dirty="0">
                <a:solidFill>
                  <a:schemeClr val="tx1"/>
                </a:solidFill>
                <a:latin typeface="Calibri" panose="020F0502020204030204" pitchFamily="34" charset="0"/>
                <a:cs typeface="Calibri" panose="020F0502020204030204" pitchFamily="34" charset="0"/>
              </a:rPr>
              <a:t>© 2021. For information, contact Deloitte Global</a:t>
            </a:r>
          </a:p>
        </p:txBody>
      </p:sp>
      <p:sp>
        <p:nvSpPr>
          <p:cNvPr id="10" name="TextBox 9">
            <a:extLst>
              <a:ext uri="{FF2B5EF4-FFF2-40B4-BE49-F238E27FC236}">
                <a16:creationId xmlns:a16="http://schemas.microsoft.com/office/drawing/2014/main" id="{00C86A3D-99F6-5145-AAE2-E4DCFB9A8B86}"/>
              </a:ext>
            </a:extLst>
          </p:cNvPr>
          <p:cNvSpPr txBox="1"/>
          <p:nvPr userDrawn="1"/>
        </p:nvSpPr>
        <p:spPr>
          <a:xfrm>
            <a:off x="6335184" y="6477000"/>
            <a:ext cx="4896560" cy="138499"/>
          </a:xfrm>
          <a:prstGeom prst="rect">
            <a:avLst/>
          </a:prstGeom>
          <a:noFill/>
        </p:spPr>
        <p:txBody>
          <a:bodyPr wrap="square" lIns="0" tIns="0" rIns="0" bIns="0" rtlCol="0">
            <a:spAutoFit/>
          </a:bodyPr>
          <a:lstStyle/>
          <a:p>
            <a:pPr marL="0" indent="0" algn="r">
              <a:spcBef>
                <a:spcPts val="0"/>
              </a:spcBef>
              <a:buSzPct val="100000"/>
              <a:buFont typeface="Arial"/>
              <a:buNone/>
            </a:pPr>
            <a:r>
              <a:rPr lang="en-US" sz="900" noProof="0" dirty="0">
                <a:solidFill>
                  <a:schemeClr val="tx1"/>
                </a:solidFill>
                <a:latin typeface="Calibri" panose="020F0502020204030204" pitchFamily="34" charset="0"/>
                <a:cs typeface="Calibri" panose="020F0502020204030204" pitchFamily="34" charset="0"/>
              </a:rPr>
              <a:t>Advanced graphics timesaver</a:t>
            </a:r>
          </a:p>
        </p:txBody>
      </p:sp>
      <p:sp>
        <p:nvSpPr>
          <p:cNvPr id="11" name="TextBox 10">
            <a:extLst>
              <a:ext uri="{FF2B5EF4-FFF2-40B4-BE49-F238E27FC236}">
                <a16:creationId xmlns:a16="http://schemas.microsoft.com/office/drawing/2014/main" id="{CC403D44-5C3F-9E42-A9BF-3F2D6C6B851B}"/>
              </a:ext>
            </a:extLst>
          </p:cNvPr>
          <p:cNvSpPr txBox="1"/>
          <p:nvPr userDrawn="1"/>
        </p:nvSpPr>
        <p:spPr>
          <a:xfrm>
            <a:off x="11382377" y="6477001"/>
            <a:ext cx="307975" cy="138499"/>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900" noProof="0" smtClean="0">
                <a:solidFill>
                  <a:schemeClr val="tx1"/>
                </a:solidFill>
                <a:latin typeface="Calibri" panose="020F0502020204030204" pitchFamily="34" charset="0"/>
                <a:cs typeface="Calibri" panose="020F0502020204030204" pitchFamily="34" charset="0"/>
              </a:rPr>
              <a:pPr marL="0" indent="0" algn="r">
                <a:spcBef>
                  <a:spcPts val="600"/>
                </a:spcBef>
                <a:buSzPct val="100000"/>
                <a:buFont typeface="Arial"/>
                <a:buNone/>
              </a:pPr>
              <a:t>‹#›</a:t>
            </a:fld>
            <a:endParaRPr lang="en-US" sz="900" noProof="0"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83688433"/>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Lst>
  <p:transition>
    <p:fade/>
  </p:transition>
  <p:hf hdr="0" dt="0"/>
  <p:txStyles>
    <p:titleStyle>
      <a:lvl1pPr algn="l" defTabSz="685800" rtl="0" eaLnBrk="1" latinLnBrk="0" hangingPunct="1">
        <a:spcBef>
          <a:spcPct val="0"/>
        </a:spcBef>
        <a:buNone/>
        <a:defRPr sz="2100" kern="1200">
          <a:solidFill>
            <a:schemeClr val="tx1"/>
          </a:solidFill>
          <a:latin typeface="+mn-lt"/>
          <a:ea typeface="+mj-ea"/>
          <a:cs typeface="Calibri Light" panose="020F0302020204030204" pitchFamily="34" charset="0"/>
        </a:defRPr>
      </a:lvl1pPr>
    </p:titleStyle>
    <p:bodyStyle>
      <a:lvl1pPr marL="0" indent="0" algn="l" defTabSz="685800" rtl="0" eaLnBrk="1" latinLnBrk="0" hangingPunct="1">
        <a:spcBef>
          <a:spcPts val="0"/>
        </a:spcBef>
        <a:spcAft>
          <a:spcPts val="750"/>
        </a:spcAft>
        <a:buSzPct val="100000"/>
        <a:buFontTx/>
        <a:buNone/>
        <a:defRPr sz="1200" b="0" kern="1200">
          <a:solidFill>
            <a:schemeClr val="tx1"/>
          </a:solidFill>
          <a:latin typeface="+mn-lt"/>
          <a:ea typeface="+mn-ea"/>
          <a:cs typeface="Calibri Light" panose="020F0302020204030204" pitchFamily="34" charset="0"/>
        </a:defRPr>
      </a:lvl1pPr>
      <a:lvl2pPr marL="104775" indent="-104775" algn="l" defTabSz="685800" rtl="0" eaLnBrk="1" latinLnBrk="0" hangingPunct="1">
        <a:spcBef>
          <a:spcPts val="0"/>
        </a:spcBef>
        <a:spcAft>
          <a:spcPts val="750"/>
        </a:spcAft>
        <a:buClrTx/>
        <a:buSzPct val="100000"/>
        <a:buFont typeface="Arial" panose="020B0604020202020204" pitchFamily="34" charset="0"/>
        <a:buChar char="•"/>
        <a:defRPr lang="en-US" sz="1200" b="1" kern="1200" dirty="0" smtClean="0">
          <a:solidFill>
            <a:schemeClr val="tx1"/>
          </a:solidFill>
          <a:latin typeface="+mj-lt"/>
          <a:ea typeface="+mn-ea"/>
          <a:cs typeface="Calibri Light" panose="020F0302020204030204" pitchFamily="34" charset="0"/>
        </a:defRPr>
      </a:lvl2pPr>
      <a:lvl3pPr marL="228600" indent="-104775" algn="l" defTabSz="685800" rtl="0" eaLnBrk="1" latinLnBrk="0" hangingPunct="1">
        <a:spcBef>
          <a:spcPts val="0"/>
        </a:spcBef>
        <a:spcAft>
          <a:spcPts val="750"/>
        </a:spcAft>
        <a:buClrTx/>
        <a:buSzPct val="100000"/>
        <a:buFont typeface="Arial" panose="020B0604020202020204" pitchFamily="34" charset="0"/>
        <a:buChar char="−"/>
        <a:defRPr lang="en-US" sz="1200" kern="1200" dirty="0" smtClean="0">
          <a:solidFill>
            <a:schemeClr val="tx1"/>
          </a:solidFill>
          <a:latin typeface="+mn-lt"/>
          <a:ea typeface="+mn-ea"/>
          <a:cs typeface="Calibri Light" panose="020F0302020204030204" pitchFamily="34" charset="0"/>
        </a:defRPr>
      </a:lvl3pPr>
      <a:lvl4pPr marL="352425" indent="-104775" algn="l" defTabSz="685800" rtl="0" eaLnBrk="1" latinLnBrk="0" hangingPunct="1">
        <a:spcBef>
          <a:spcPts val="0"/>
        </a:spcBef>
        <a:spcAft>
          <a:spcPts val="750"/>
        </a:spcAft>
        <a:buClrTx/>
        <a:buSzPct val="100000"/>
        <a:buFont typeface="Arial" panose="020B0604020202020204" pitchFamily="34" charset="0"/>
        <a:buChar char="◦"/>
        <a:defRPr lang="en-US" sz="1200" kern="1200" baseline="0" dirty="0" smtClean="0">
          <a:solidFill>
            <a:schemeClr val="tx1"/>
          </a:solidFill>
          <a:latin typeface="+mn-lt"/>
          <a:ea typeface="+mn-ea"/>
          <a:cs typeface="Calibri Light" panose="020F0302020204030204" pitchFamily="34" charset="0"/>
        </a:defRPr>
      </a:lvl4pPr>
      <a:lvl5pPr marL="476250" indent="-104775" algn="l" defTabSz="598885" rtl="0" eaLnBrk="1" latinLnBrk="0" hangingPunct="1">
        <a:spcBef>
          <a:spcPts val="0"/>
        </a:spcBef>
        <a:spcAft>
          <a:spcPts val="750"/>
        </a:spcAft>
        <a:buClrTx/>
        <a:buSzPct val="100000"/>
        <a:buFont typeface="Arial" panose="020B0604020202020204" pitchFamily="34" charset="0"/>
        <a:buChar char="−"/>
        <a:tabLst/>
        <a:defRPr lang="en-US" sz="1200" kern="1200" baseline="0" dirty="0" smtClean="0">
          <a:solidFill>
            <a:schemeClr val="tx1"/>
          </a:solidFill>
          <a:latin typeface="+mn-lt"/>
          <a:ea typeface="+mn-ea"/>
          <a:cs typeface="Calibri Light" panose="020F0302020204030204" pitchFamily="34" charset="0"/>
        </a:defRPr>
      </a:lvl5pPr>
      <a:lvl6pPr marL="399600" indent="-132300" algn="l" defTabSz="685800" rtl="0" eaLnBrk="1" latinLnBrk="0" hangingPunct="1">
        <a:spcBef>
          <a:spcPts val="0"/>
        </a:spcBef>
        <a:spcAft>
          <a:spcPts val="750"/>
        </a:spcAft>
        <a:buFont typeface="Verdana" panose="020B0604030504040204" pitchFamily="34" charset="0"/>
        <a:buChar char="−"/>
        <a:defRPr sz="900" kern="1200" baseline="0">
          <a:solidFill>
            <a:schemeClr val="tx1"/>
          </a:solidFill>
          <a:latin typeface="+mn-lt"/>
          <a:ea typeface="+mn-ea"/>
          <a:cs typeface="+mn-cs"/>
        </a:defRPr>
      </a:lvl6pPr>
      <a:lvl7pPr marL="399600" indent="-132300" algn="l" defTabSz="685800" rtl="0" eaLnBrk="1" latinLnBrk="0" hangingPunct="1">
        <a:spcBef>
          <a:spcPts val="0"/>
        </a:spcBef>
        <a:spcAft>
          <a:spcPts val="750"/>
        </a:spcAft>
        <a:buFont typeface="Verdana" panose="020B0604030504040204" pitchFamily="34" charset="0"/>
        <a:buChar char="−"/>
        <a:defRPr sz="900" kern="1200">
          <a:solidFill>
            <a:schemeClr val="tx1"/>
          </a:solidFill>
          <a:latin typeface="+mn-lt"/>
          <a:ea typeface="+mn-ea"/>
          <a:cs typeface="+mn-cs"/>
        </a:defRPr>
      </a:lvl7pPr>
      <a:lvl8pPr marL="399600" indent="-132300" algn="l" defTabSz="685800" rtl="0" eaLnBrk="1" latinLnBrk="0" hangingPunct="1">
        <a:spcBef>
          <a:spcPts val="0"/>
        </a:spcBef>
        <a:spcAft>
          <a:spcPts val="750"/>
        </a:spcAft>
        <a:buFont typeface="Verdana" panose="020B0604030504040204" pitchFamily="34" charset="0"/>
        <a:buChar char="−"/>
        <a:defRPr sz="900" kern="1200" baseline="0">
          <a:solidFill>
            <a:schemeClr val="tx1"/>
          </a:solidFill>
          <a:latin typeface="+mn-lt"/>
          <a:ea typeface="+mn-ea"/>
          <a:cs typeface="+mn-cs"/>
        </a:defRPr>
      </a:lvl8pPr>
      <a:lvl9pPr marL="399600" indent="-132300" algn="l" defTabSz="685800" rtl="0" eaLnBrk="1" latinLnBrk="0" hangingPunct="1">
        <a:spcBef>
          <a:spcPts val="0"/>
        </a:spcBef>
        <a:spcAft>
          <a:spcPts val="750"/>
        </a:spcAft>
        <a:buFont typeface="Verdana" panose="020B0604030504040204" pitchFamily="34" charset="0"/>
        <a:buChar char="−"/>
        <a:defRPr sz="900" kern="1200" baseline="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45" orient="horz" pos="4008">
          <p15:clr>
            <a:srgbClr val="F26B43"/>
          </p15:clr>
        </p15:guide>
        <p15:guide id="49" orient="horz" pos="432">
          <p15:clr>
            <a:srgbClr val="F26B43"/>
          </p15:clr>
        </p15:guide>
        <p15:guide id="68" orient="horz" pos="4104">
          <p15:clr>
            <a:srgbClr val="F26B43"/>
          </p15:clr>
        </p15:guide>
        <p15:guide id="69" orient="horz" pos="2088">
          <p15:clr>
            <a:srgbClr val="F26B43"/>
          </p15:clr>
        </p15:guide>
        <p15:guide id="70" orient="horz" pos="1080">
          <p15:clr>
            <a:srgbClr val="F26B43"/>
          </p15:clr>
        </p15:guide>
        <p15:guide id="71" orient="horz" pos="216">
          <p15:clr>
            <a:srgbClr val="F26B43"/>
          </p15:clr>
        </p15:guide>
        <p15:guide id="72" pos="3840">
          <p15:clr>
            <a:srgbClr val="F26B43"/>
          </p15:clr>
        </p15:guide>
        <p15:guide id="73" pos="3936">
          <p15:clr>
            <a:srgbClr val="F26B43"/>
          </p15:clr>
        </p15:guide>
        <p15:guide id="74" pos="288">
          <p15:clr>
            <a:srgbClr val="F26B43"/>
          </p15:clr>
        </p15:guide>
        <p15:guide id="75" pos="4960">
          <p15:clr>
            <a:srgbClr val="F26B43"/>
          </p15:clr>
        </p15:guide>
        <p15:guide id="76" pos="3744">
          <p15:clr>
            <a:srgbClr val="F26B43"/>
          </p15:clr>
        </p15:guide>
        <p15:guide id="77" pos="2720">
          <p15:clr>
            <a:srgbClr val="F26B43"/>
          </p15:clr>
        </p15:guide>
        <p15:guide id="78" pos="2528">
          <p15:clr>
            <a:srgbClr val="F26B43"/>
          </p15:clr>
        </p15:guide>
        <p15:guide id="79" pos="1312">
          <p15:clr>
            <a:srgbClr val="F26B43"/>
          </p15:clr>
        </p15:guide>
        <p15:guide id="80" pos="1504">
          <p15:clr>
            <a:srgbClr val="F26B43"/>
          </p15:clr>
        </p15:guide>
        <p15:guide id="81" pos="5152">
          <p15:clr>
            <a:srgbClr val="F26B43"/>
          </p15:clr>
        </p15:guide>
        <p15:guide id="82" pos="6176">
          <p15:clr>
            <a:srgbClr val="F26B43"/>
          </p15:clr>
        </p15:guide>
        <p15:guide id="83" pos="6368">
          <p15:clr>
            <a:srgbClr val="F26B43"/>
          </p15:clr>
        </p15:guide>
        <p15:guide id="84" pos="7392">
          <p15:clr>
            <a:srgbClr val="F26B43"/>
          </p15:clr>
        </p15:guide>
        <p15:guide id="85" orient="horz" pos="2184">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4.png"/><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2">
            <a:extLst>
              <a:ext uri="{28A0092B-C50C-407E-A947-70E740481C1C}">
                <a14:useLocalDpi xmlns:a14="http://schemas.microsoft.com/office/drawing/2010/main" val="0"/>
              </a:ext>
            </a:extLst>
          </a:blip>
          <a:srcRect b="6038"/>
          <a:stretch/>
        </p:blipFill>
        <p:spPr>
          <a:xfrm>
            <a:off x="0" y="0"/>
            <a:ext cx="12192000" cy="6867727"/>
          </a:xfrm>
          <a:prstGeom prst="rect">
            <a:avLst/>
          </a:prstGeom>
        </p:spPr>
      </p:pic>
      <p:sp>
        <p:nvSpPr>
          <p:cNvPr id="7" name="Rectangle 6"/>
          <p:cNvSpPr/>
          <p:nvPr/>
        </p:nvSpPr>
        <p:spPr>
          <a:xfrm>
            <a:off x="0" y="-9727"/>
            <a:ext cx="12192000" cy="6867727"/>
          </a:xfrm>
          <a:prstGeom prst="rect">
            <a:avLst/>
          </a:prstGeom>
          <a:solidFill>
            <a:schemeClr val="tx1">
              <a:alpha val="30196"/>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AU" b="1" dirty="0">
              <a:ea typeface="Verdana"/>
            </a:endParaRPr>
          </a:p>
        </p:txBody>
      </p:sp>
      <p:sp>
        <p:nvSpPr>
          <p:cNvPr id="8" name="Rectangle 7"/>
          <p:cNvSpPr/>
          <p:nvPr/>
        </p:nvSpPr>
        <p:spPr>
          <a:xfrm>
            <a:off x="6726093" y="2021789"/>
            <a:ext cx="5142943" cy="508475"/>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r>
              <a:rPr lang="en-US" sz="3000" b="1" dirty="0">
                <a:solidFill>
                  <a:schemeClr val="accent1"/>
                </a:solidFill>
              </a:rPr>
              <a:t>Compliance assessment: Documentation of Non - OR Invasive Procedures</a:t>
            </a:r>
            <a:endParaRPr lang="en-AU" sz="3000" b="1" dirty="0">
              <a:solidFill>
                <a:schemeClr val="accent1"/>
              </a:solidFill>
              <a:latin typeface="Segoe UI"/>
              <a:cs typeface="Segoe UI"/>
            </a:endParaRPr>
          </a:p>
        </p:txBody>
      </p:sp>
      <p:sp>
        <p:nvSpPr>
          <p:cNvPr id="13" name="Rectangle 12">
            <a:extLst>
              <a:ext uri="{FF2B5EF4-FFF2-40B4-BE49-F238E27FC236}">
                <a16:creationId xmlns:a16="http://schemas.microsoft.com/office/drawing/2014/main" id="{E425517D-41E3-2EFB-CB4A-32CFD2D4549B}"/>
              </a:ext>
            </a:extLst>
          </p:cNvPr>
          <p:cNvSpPr/>
          <p:nvPr/>
        </p:nvSpPr>
        <p:spPr bwMode="gray">
          <a:xfrm>
            <a:off x="8458200" y="3733800"/>
            <a:ext cx="3152775" cy="1466850"/>
          </a:xfrm>
          <a:prstGeom prst="rect">
            <a:avLst/>
          </a:prstGeom>
          <a:no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r>
              <a:rPr lang="en-US" sz="1600" b="1" dirty="0">
                <a:solidFill>
                  <a:schemeClr val="bg1"/>
                </a:solidFill>
              </a:rPr>
              <a:t>Presented By: Leepika Sharma</a:t>
            </a:r>
          </a:p>
          <a:p>
            <a:pPr algn="ctr">
              <a:lnSpc>
                <a:spcPct val="106000"/>
              </a:lnSpc>
              <a:buFont typeface="Wingdings 2" pitchFamily="18" charset="2"/>
              <a:buNone/>
            </a:pPr>
            <a:r>
              <a:rPr lang="en-US" sz="1600" b="1" dirty="0">
                <a:solidFill>
                  <a:schemeClr val="bg1"/>
                </a:solidFill>
              </a:rPr>
              <a:t>(PG/22/049)</a:t>
            </a:r>
          </a:p>
          <a:p>
            <a:pPr algn="ctr">
              <a:lnSpc>
                <a:spcPct val="106000"/>
              </a:lnSpc>
              <a:buFont typeface="Wingdings 2" pitchFamily="18" charset="2"/>
              <a:buNone/>
            </a:pPr>
            <a:endParaRPr lang="en-US" sz="1600" b="1" dirty="0">
              <a:solidFill>
                <a:schemeClr val="bg1"/>
              </a:solidFill>
            </a:endParaRPr>
          </a:p>
          <a:p>
            <a:pPr algn="ctr">
              <a:lnSpc>
                <a:spcPct val="106000"/>
              </a:lnSpc>
              <a:buFont typeface="Wingdings 2" pitchFamily="18" charset="2"/>
              <a:buNone/>
            </a:pPr>
            <a:r>
              <a:rPr lang="en-US" sz="1600" b="1" dirty="0">
                <a:solidFill>
                  <a:schemeClr val="bg1"/>
                </a:solidFill>
              </a:rPr>
              <a:t>Mentor: Dr. Sukesh Bhardwaj</a:t>
            </a:r>
          </a:p>
          <a:p>
            <a:pPr algn="ctr">
              <a:lnSpc>
                <a:spcPct val="106000"/>
              </a:lnSpc>
              <a:buFont typeface="Wingdings 2" pitchFamily="18" charset="2"/>
              <a:buNone/>
            </a:pPr>
            <a:endParaRPr lang="en-US" sz="1600" b="1" dirty="0">
              <a:solidFill>
                <a:schemeClr val="bg1"/>
              </a:solidFill>
            </a:endParaRPr>
          </a:p>
          <a:p>
            <a:pPr algn="ctr">
              <a:lnSpc>
                <a:spcPct val="106000"/>
              </a:lnSpc>
              <a:buFont typeface="Wingdings 2" pitchFamily="18" charset="2"/>
              <a:buNone/>
            </a:pPr>
            <a:r>
              <a:rPr lang="en-US" sz="1600" b="1" dirty="0">
                <a:solidFill>
                  <a:schemeClr val="bg1"/>
                </a:solidFill>
              </a:rPr>
              <a:t>IIHMR Delhi</a:t>
            </a:r>
          </a:p>
        </p:txBody>
      </p:sp>
    </p:spTree>
    <p:extLst>
      <p:ext uri="{BB962C8B-B14F-4D97-AF65-F5344CB8AC3E}">
        <p14:creationId xmlns:p14="http://schemas.microsoft.com/office/powerpoint/2010/main" val="13593514"/>
      </p:ext>
    </p:extLst>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B9D98B2-3F84-FB95-F5C7-2F9574BF5265}"/>
              </a:ext>
            </a:extLst>
          </p:cNvPr>
          <p:cNvSpPr/>
          <p:nvPr/>
        </p:nvSpPr>
        <p:spPr bwMode="gray">
          <a:xfrm>
            <a:off x="104775" y="6362700"/>
            <a:ext cx="7096125" cy="318104"/>
          </a:xfrm>
          <a:prstGeom prst="rect">
            <a:avLst/>
          </a:prstGeom>
          <a:ln>
            <a:noFill/>
            <a:headEnd/>
            <a:tailEnd/>
          </a:ln>
        </p:spPr>
        <p:style>
          <a:lnRef idx="2">
            <a:schemeClr val="dk1"/>
          </a:lnRef>
          <a:fillRef idx="1">
            <a:schemeClr val="lt1"/>
          </a:fillRef>
          <a:effectRef idx="0">
            <a:schemeClr val="dk1"/>
          </a:effectRef>
          <a:fontRef idx="minor">
            <a:schemeClr val="dk1"/>
          </a:fontRef>
        </p:style>
        <p:txBody>
          <a:bodyPr wrap="square" lIns="88900" tIns="88900" rIns="88900" bIns="88900" rtlCol="0" anchor="ctr"/>
          <a:lstStyle/>
          <a:p>
            <a:pPr algn="ctr">
              <a:lnSpc>
                <a:spcPct val="106000"/>
              </a:lnSpc>
              <a:buFont typeface="Wingdings 2" pitchFamily="18" charset="2"/>
              <a:buNone/>
            </a:pPr>
            <a:endParaRPr lang="en-US" sz="1600" b="1" dirty="0">
              <a:solidFill>
                <a:schemeClr val="bg1"/>
              </a:solidFill>
            </a:endParaRPr>
          </a:p>
        </p:txBody>
      </p:sp>
      <p:sp>
        <p:nvSpPr>
          <p:cNvPr id="5" name="Rectangle 4">
            <a:extLst>
              <a:ext uri="{FF2B5EF4-FFF2-40B4-BE49-F238E27FC236}">
                <a16:creationId xmlns:a16="http://schemas.microsoft.com/office/drawing/2014/main" id="{A3C064C0-F45C-4DBE-50D1-E65484AF3D40}"/>
              </a:ext>
            </a:extLst>
          </p:cNvPr>
          <p:cNvSpPr/>
          <p:nvPr/>
        </p:nvSpPr>
        <p:spPr bwMode="gray">
          <a:xfrm>
            <a:off x="4876800" y="6395054"/>
            <a:ext cx="7096125" cy="318104"/>
          </a:xfrm>
          <a:prstGeom prst="rect">
            <a:avLst/>
          </a:prstGeom>
          <a:ln>
            <a:noFill/>
            <a:headEnd/>
            <a:tailEnd/>
          </a:ln>
        </p:spPr>
        <p:style>
          <a:lnRef idx="2">
            <a:schemeClr val="dk1"/>
          </a:lnRef>
          <a:fillRef idx="1">
            <a:schemeClr val="lt1"/>
          </a:fillRef>
          <a:effectRef idx="0">
            <a:schemeClr val="dk1"/>
          </a:effectRef>
          <a:fontRef idx="minor">
            <a:schemeClr val="dk1"/>
          </a:fontRef>
        </p:style>
        <p:txBody>
          <a:bodyPr wrap="square" lIns="88900" tIns="88900" rIns="88900" bIns="88900" rtlCol="0" anchor="ctr"/>
          <a:lstStyle/>
          <a:p>
            <a:pPr algn="ctr">
              <a:lnSpc>
                <a:spcPct val="106000"/>
              </a:lnSpc>
              <a:buFont typeface="Wingdings 2" pitchFamily="18" charset="2"/>
              <a:buNone/>
            </a:pPr>
            <a:endParaRPr lang="en-US" sz="1600" b="1" dirty="0">
              <a:solidFill>
                <a:schemeClr val="bg1"/>
              </a:solidFill>
            </a:endParaRPr>
          </a:p>
        </p:txBody>
      </p:sp>
      <p:pic>
        <p:nvPicPr>
          <p:cNvPr id="6" name="Picture 5">
            <a:extLst>
              <a:ext uri="{FF2B5EF4-FFF2-40B4-BE49-F238E27FC236}">
                <a16:creationId xmlns:a16="http://schemas.microsoft.com/office/drawing/2014/main" id="{4709D667-2280-0EFA-48E6-2BA710F22B0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12309" y="0"/>
            <a:ext cx="1079691" cy="562957"/>
          </a:xfrm>
          <a:prstGeom prst="rect">
            <a:avLst/>
          </a:prstGeom>
        </p:spPr>
      </p:pic>
      <p:sp>
        <p:nvSpPr>
          <p:cNvPr id="9" name="Rectangle 8">
            <a:extLst>
              <a:ext uri="{FF2B5EF4-FFF2-40B4-BE49-F238E27FC236}">
                <a16:creationId xmlns:a16="http://schemas.microsoft.com/office/drawing/2014/main" id="{60A59AA7-BC32-ED48-3EA6-042E67A3B2D4}"/>
              </a:ext>
            </a:extLst>
          </p:cNvPr>
          <p:cNvSpPr/>
          <p:nvPr/>
        </p:nvSpPr>
        <p:spPr>
          <a:xfrm>
            <a:off x="463295" y="177196"/>
            <a:ext cx="8323243" cy="562957"/>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AU" sz="2800" dirty="0">
                <a:solidFill>
                  <a:schemeClr val="tx1">
                    <a:lumMod val="75000"/>
                    <a:lumOff val="25000"/>
                  </a:schemeClr>
                </a:solidFill>
                <a:latin typeface="Segoe UI Black"/>
                <a:ea typeface="Segoe UI Black"/>
                <a:cs typeface="Segoe UI Light"/>
              </a:rPr>
              <a:t>Results</a:t>
            </a:r>
            <a:endParaRPr lang="en-AU" sz="2800" dirty="0">
              <a:solidFill>
                <a:schemeClr val="tx1">
                  <a:lumMod val="75000"/>
                  <a:lumOff val="25000"/>
                </a:schemeClr>
              </a:solidFill>
              <a:latin typeface="Segoe UI Light"/>
              <a:cs typeface="Segoe UI Light"/>
            </a:endParaRPr>
          </a:p>
        </p:txBody>
      </p:sp>
      <p:cxnSp>
        <p:nvCxnSpPr>
          <p:cNvPr id="10" name="Straight Connector 9">
            <a:extLst>
              <a:ext uri="{FF2B5EF4-FFF2-40B4-BE49-F238E27FC236}">
                <a16:creationId xmlns:a16="http://schemas.microsoft.com/office/drawing/2014/main" id="{FBF32F8A-37C7-3854-105D-279E508AAD41}"/>
              </a:ext>
            </a:extLst>
          </p:cNvPr>
          <p:cNvCxnSpPr>
            <a:cxnSpLocks/>
          </p:cNvCxnSpPr>
          <p:nvPr/>
        </p:nvCxnSpPr>
        <p:spPr>
          <a:xfrm>
            <a:off x="590550" y="812223"/>
            <a:ext cx="752475" cy="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graphicFrame>
        <p:nvGraphicFramePr>
          <p:cNvPr id="4" name="Chart 3">
            <a:extLst>
              <a:ext uri="{FF2B5EF4-FFF2-40B4-BE49-F238E27FC236}">
                <a16:creationId xmlns:a16="http://schemas.microsoft.com/office/drawing/2014/main" id="{4E63CCB7-F889-A91B-0A1B-65053A6A3E63}"/>
              </a:ext>
            </a:extLst>
          </p:cNvPr>
          <p:cNvGraphicFramePr>
            <a:graphicFrameLocks/>
          </p:cNvGraphicFramePr>
          <p:nvPr>
            <p:extLst>
              <p:ext uri="{D42A27DB-BD31-4B8C-83A1-F6EECF244321}">
                <p14:modId xmlns:p14="http://schemas.microsoft.com/office/powerpoint/2010/main" val="446027409"/>
              </p:ext>
            </p:extLst>
          </p:nvPr>
        </p:nvGraphicFramePr>
        <p:xfrm>
          <a:off x="1082484" y="1278144"/>
          <a:ext cx="10029825" cy="3775672"/>
        </p:xfrm>
        <a:graphic>
          <a:graphicData uri="http://schemas.openxmlformats.org/drawingml/2006/chart">
            <c:chart xmlns:c="http://schemas.openxmlformats.org/drawingml/2006/chart" xmlns:r="http://schemas.openxmlformats.org/officeDocument/2006/relationships" r:id="rId3"/>
          </a:graphicData>
        </a:graphic>
      </p:graphicFrame>
      <p:sp>
        <p:nvSpPr>
          <p:cNvPr id="7" name="Rectangle 6">
            <a:extLst>
              <a:ext uri="{FF2B5EF4-FFF2-40B4-BE49-F238E27FC236}">
                <a16:creationId xmlns:a16="http://schemas.microsoft.com/office/drawing/2014/main" id="{AEFE2183-7487-02ED-BBE0-FAFDCDB35546}"/>
              </a:ext>
            </a:extLst>
          </p:cNvPr>
          <p:cNvSpPr/>
          <p:nvPr/>
        </p:nvSpPr>
        <p:spPr bwMode="gray">
          <a:xfrm>
            <a:off x="590550" y="5519736"/>
            <a:ext cx="11306175" cy="1052514"/>
          </a:xfrm>
          <a:prstGeom prst="rect">
            <a:avLst/>
          </a:prstGeom>
          <a:solidFill>
            <a:schemeClr val="accent3"/>
          </a:solidFill>
          <a:ln w="19050" algn="ctr">
            <a:noFill/>
            <a:miter lim="800000"/>
            <a:headEnd/>
            <a:tailEnd/>
          </a:ln>
        </p:spPr>
        <p:txBody>
          <a:bodyPr wrap="square" lIns="88900" tIns="88900" rIns="88900" bIns="88900" rtlCol="0" anchor="ctr"/>
          <a:lstStyle/>
          <a:p>
            <a:pPr marL="285750" indent="-285750">
              <a:lnSpc>
                <a:spcPct val="106000"/>
              </a:lnSpc>
              <a:buFont typeface="Arial" panose="020B0604020202020204" pitchFamily="34" charset="0"/>
              <a:buChar char="•"/>
            </a:pPr>
            <a:r>
              <a:rPr lang="en-US" sz="1600" b="1" dirty="0">
                <a:solidFill>
                  <a:schemeClr val="bg1"/>
                </a:solidFill>
              </a:rPr>
              <a:t>Staff Compliance Rate is lowest (29%) for all department agnostic procedures such as CVP LINE, INTUBATION, ARTERIAL LINE and MIDLINE  </a:t>
            </a:r>
          </a:p>
          <a:p>
            <a:pPr marL="285750" indent="-285750">
              <a:lnSpc>
                <a:spcPct val="106000"/>
              </a:lnSpc>
              <a:buFont typeface="Arial" panose="020B0604020202020204" pitchFamily="34" charset="0"/>
              <a:buChar char="•"/>
            </a:pPr>
            <a:r>
              <a:rPr lang="en-US" sz="1600" b="1" dirty="0">
                <a:solidFill>
                  <a:schemeClr val="bg1"/>
                </a:solidFill>
              </a:rPr>
              <a:t>Staff Compliance Rate is 50% in GI Surgery department</a:t>
            </a:r>
          </a:p>
        </p:txBody>
      </p:sp>
    </p:spTree>
    <p:extLst>
      <p:ext uri="{BB962C8B-B14F-4D97-AF65-F5344CB8AC3E}">
        <p14:creationId xmlns:p14="http://schemas.microsoft.com/office/powerpoint/2010/main" val="1333636528"/>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B9D98B2-3F84-FB95-F5C7-2F9574BF5265}"/>
              </a:ext>
            </a:extLst>
          </p:cNvPr>
          <p:cNvSpPr/>
          <p:nvPr/>
        </p:nvSpPr>
        <p:spPr bwMode="gray">
          <a:xfrm>
            <a:off x="104775" y="6362700"/>
            <a:ext cx="7096125" cy="318104"/>
          </a:xfrm>
          <a:prstGeom prst="rect">
            <a:avLst/>
          </a:prstGeom>
          <a:ln>
            <a:noFill/>
            <a:headEnd/>
            <a:tailEnd/>
          </a:ln>
        </p:spPr>
        <p:style>
          <a:lnRef idx="2">
            <a:schemeClr val="dk1"/>
          </a:lnRef>
          <a:fillRef idx="1">
            <a:schemeClr val="lt1"/>
          </a:fillRef>
          <a:effectRef idx="0">
            <a:schemeClr val="dk1"/>
          </a:effectRef>
          <a:fontRef idx="minor">
            <a:schemeClr val="dk1"/>
          </a:fontRef>
        </p:style>
        <p:txBody>
          <a:bodyPr wrap="square" lIns="88900" tIns="88900" rIns="88900" bIns="88900" rtlCol="0" anchor="ctr"/>
          <a:lstStyle/>
          <a:p>
            <a:pPr algn="ctr">
              <a:lnSpc>
                <a:spcPct val="106000"/>
              </a:lnSpc>
              <a:buFont typeface="Wingdings 2" pitchFamily="18" charset="2"/>
              <a:buNone/>
            </a:pPr>
            <a:endParaRPr lang="en-US" sz="1600" b="1" dirty="0">
              <a:solidFill>
                <a:schemeClr val="bg1"/>
              </a:solidFill>
            </a:endParaRPr>
          </a:p>
        </p:txBody>
      </p:sp>
      <p:sp>
        <p:nvSpPr>
          <p:cNvPr id="5" name="Rectangle 4">
            <a:extLst>
              <a:ext uri="{FF2B5EF4-FFF2-40B4-BE49-F238E27FC236}">
                <a16:creationId xmlns:a16="http://schemas.microsoft.com/office/drawing/2014/main" id="{A3C064C0-F45C-4DBE-50D1-E65484AF3D40}"/>
              </a:ext>
            </a:extLst>
          </p:cNvPr>
          <p:cNvSpPr/>
          <p:nvPr/>
        </p:nvSpPr>
        <p:spPr bwMode="gray">
          <a:xfrm>
            <a:off x="4876800" y="6395054"/>
            <a:ext cx="7096125" cy="318104"/>
          </a:xfrm>
          <a:prstGeom prst="rect">
            <a:avLst/>
          </a:prstGeom>
          <a:ln>
            <a:noFill/>
            <a:headEnd/>
            <a:tailEnd/>
          </a:ln>
        </p:spPr>
        <p:style>
          <a:lnRef idx="2">
            <a:schemeClr val="dk1"/>
          </a:lnRef>
          <a:fillRef idx="1">
            <a:schemeClr val="lt1"/>
          </a:fillRef>
          <a:effectRef idx="0">
            <a:schemeClr val="dk1"/>
          </a:effectRef>
          <a:fontRef idx="minor">
            <a:schemeClr val="dk1"/>
          </a:fontRef>
        </p:style>
        <p:txBody>
          <a:bodyPr wrap="square" lIns="88900" tIns="88900" rIns="88900" bIns="88900" rtlCol="0" anchor="ctr"/>
          <a:lstStyle/>
          <a:p>
            <a:pPr algn="ctr">
              <a:lnSpc>
                <a:spcPct val="106000"/>
              </a:lnSpc>
              <a:buFont typeface="Wingdings 2" pitchFamily="18" charset="2"/>
              <a:buNone/>
            </a:pPr>
            <a:endParaRPr lang="en-US" sz="1600" b="1" dirty="0">
              <a:solidFill>
                <a:schemeClr val="bg1"/>
              </a:solidFill>
            </a:endParaRPr>
          </a:p>
        </p:txBody>
      </p:sp>
      <p:pic>
        <p:nvPicPr>
          <p:cNvPr id="6" name="Picture 5">
            <a:extLst>
              <a:ext uri="{FF2B5EF4-FFF2-40B4-BE49-F238E27FC236}">
                <a16:creationId xmlns:a16="http://schemas.microsoft.com/office/drawing/2014/main" id="{4709D667-2280-0EFA-48E6-2BA710F22B0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12309" y="0"/>
            <a:ext cx="1079691" cy="562957"/>
          </a:xfrm>
          <a:prstGeom prst="rect">
            <a:avLst/>
          </a:prstGeom>
        </p:spPr>
      </p:pic>
      <p:sp>
        <p:nvSpPr>
          <p:cNvPr id="9" name="Rectangle 8">
            <a:extLst>
              <a:ext uri="{FF2B5EF4-FFF2-40B4-BE49-F238E27FC236}">
                <a16:creationId xmlns:a16="http://schemas.microsoft.com/office/drawing/2014/main" id="{60A59AA7-BC32-ED48-3EA6-042E67A3B2D4}"/>
              </a:ext>
            </a:extLst>
          </p:cNvPr>
          <p:cNvSpPr/>
          <p:nvPr/>
        </p:nvSpPr>
        <p:spPr>
          <a:xfrm>
            <a:off x="463295" y="177196"/>
            <a:ext cx="8323243" cy="562957"/>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AU" sz="2800" dirty="0">
                <a:solidFill>
                  <a:schemeClr val="tx1">
                    <a:lumMod val="75000"/>
                    <a:lumOff val="25000"/>
                  </a:schemeClr>
                </a:solidFill>
                <a:latin typeface="Segoe UI Black"/>
                <a:ea typeface="Segoe UI Black"/>
                <a:cs typeface="Segoe UI Light"/>
              </a:rPr>
              <a:t>Results</a:t>
            </a:r>
            <a:endParaRPr lang="en-AU" sz="2800" dirty="0">
              <a:solidFill>
                <a:schemeClr val="tx1">
                  <a:lumMod val="75000"/>
                  <a:lumOff val="25000"/>
                </a:schemeClr>
              </a:solidFill>
              <a:latin typeface="Segoe UI Light"/>
              <a:cs typeface="Segoe UI Light"/>
            </a:endParaRPr>
          </a:p>
        </p:txBody>
      </p:sp>
      <p:cxnSp>
        <p:nvCxnSpPr>
          <p:cNvPr id="10" name="Straight Connector 9">
            <a:extLst>
              <a:ext uri="{FF2B5EF4-FFF2-40B4-BE49-F238E27FC236}">
                <a16:creationId xmlns:a16="http://schemas.microsoft.com/office/drawing/2014/main" id="{FBF32F8A-37C7-3854-105D-279E508AAD41}"/>
              </a:ext>
            </a:extLst>
          </p:cNvPr>
          <p:cNvCxnSpPr>
            <a:cxnSpLocks/>
          </p:cNvCxnSpPr>
          <p:nvPr/>
        </p:nvCxnSpPr>
        <p:spPr>
          <a:xfrm>
            <a:off x="590550" y="812223"/>
            <a:ext cx="752475" cy="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graphicFrame>
        <p:nvGraphicFramePr>
          <p:cNvPr id="2" name="Chart 1">
            <a:extLst>
              <a:ext uri="{FF2B5EF4-FFF2-40B4-BE49-F238E27FC236}">
                <a16:creationId xmlns:a16="http://schemas.microsoft.com/office/drawing/2014/main" id="{C2E48988-67F3-D204-CB1B-3CD95B3BC569}"/>
              </a:ext>
            </a:extLst>
          </p:cNvPr>
          <p:cNvGraphicFramePr>
            <a:graphicFrameLocks/>
          </p:cNvGraphicFramePr>
          <p:nvPr>
            <p:extLst>
              <p:ext uri="{D42A27DB-BD31-4B8C-83A1-F6EECF244321}">
                <p14:modId xmlns:p14="http://schemas.microsoft.com/office/powerpoint/2010/main" val="264869289"/>
              </p:ext>
            </p:extLst>
          </p:nvPr>
        </p:nvGraphicFramePr>
        <p:xfrm>
          <a:off x="983456" y="1177037"/>
          <a:ext cx="10294144" cy="4093432"/>
        </p:xfrm>
        <a:graphic>
          <a:graphicData uri="http://schemas.openxmlformats.org/drawingml/2006/chart">
            <c:chart xmlns:c="http://schemas.openxmlformats.org/drawingml/2006/chart" xmlns:r="http://schemas.openxmlformats.org/officeDocument/2006/relationships" r:id="rId3"/>
          </a:graphicData>
        </a:graphic>
      </p:graphicFrame>
      <p:sp>
        <p:nvSpPr>
          <p:cNvPr id="4" name="Rectangle 3">
            <a:extLst>
              <a:ext uri="{FF2B5EF4-FFF2-40B4-BE49-F238E27FC236}">
                <a16:creationId xmlns:a16="http://schemas.microsoft.com/office/drawing/2014/main" id="{50BBD792-0BBB-840C-68EE-C473299A1B9E}"/>
              </a:ext>
            </a:extLst>
          </p:cNvPr>
          <p:cNvSpPr/>
          <p:nvPr/>
        </p:nvSpPr>
        <p:spPr bwMode="gray">
          <a:xfrm>
            <a:off x="590550" y="5519736"/>
            <a:ext cx="11306175" cy="1052514"/>
          </a:xfrm>
          <a:prstGeom prst="rect">
            <a:avLst/>
          </a:prstGeom>
          <a:solidFill>
            <a:schemeClr val="accent3"/>
          </a:solidFill>
          <a:ln w="19050" algn="ctr">
            <a:noFill/>
            <a:miter lim="800000"/>
            <a:headEnd/>
            <a:tailEnd/>
          </a:ln>
        </p:spPr>
        <p:txBody>
          <a:bodyPr wrap="square" lIns="88900" tIns="88900" rIns="88900" bIns="88900" rtlCol="0" anchor="ctr"/>
          <a:lstStyle/>
          <a:p>
            <a:pPr marL="285750" indent="-285750">
              <a:lnSpc>
                <a:spcPct val="106000"/>
              </a:lnSpc>
              <a:buFont typeface="Arial" panose="020B0604020202020204" pitchFamily="34" charset="0"/>
              <a:buChar char="•"/>
            </a:pPr>
            <a:r>
              <a:rPr lang="en-US" sz="1600" b="1" dirty="0">
                <a:solidFill>
                  <a:schemeClr val="bg1"/>
                </a:solidFill>
              </a:rPr>
              <a:t>Staff is not following the compliances within procedures like MIDLINE, CVP LINE, BIOPSY</a:t>
            </a:r>
          </a:p>
          <a:p>
            <a:pPr marL="285750" indent="-285750">
              <a:lnSpc>
                <a:spcPct val="106000"/>
              </a:lnSpc>
              <a:buFont typeface="Arial" panose="020B0604020202020204" pitchFamily="34" charset="0"/>
              <a:buChar char="•"/>
            </a:pPr>
            <a:r>
              <a:rPr lang="en-US" sz="1600" b="1" dirty="0">
                <a:solidFill>
                  <a:schemeClr val="bg1"/>
                </a:solidFill>
              </a:rPr>
              <a:t>Staff Compliance Rate is less than 50% within procedure like PIGTAIL INSERTION AND ARTERIAL LINE</a:t>
            </a:r>
          </a:p>
        </p:txBody>
      </p:sp>
    </p:spTree>
    <p:extLst>
      <p:ext uri="{BB962C8B-B14F-4D97-AF65-F5344CB8AC3E}">
        <p14:creationId xmlns:p14="http://schemas.microsoft.com/office/powerpoint/2010/main" val="1803122649"/>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B9D98B2-3F84-FB95-F5C7-2F9574BF5265}"/>
              </a:ext>
            </a:extLst>
          </p:cNvPr>
          <p:cNvSpPr/>
          <p:nvPr/>
        </p:nvSpPr>
        <p:spPr bwMode="gray">
          <a:xfrm>
            <a:off x="104775" y="6362700"/>
            <a:ext cx="7096125" cy="318104"/>
          </a:xfrm>
          <a:prstGeom prst="rect">
            <a:avLst/>
          </a:prstGeom>
          <a:ln>
            <a:noFill/>
            <a:headEnd/>
            <a:tailEnd/>
          </a:ln>
        </p:spPr>
        <p:style>
          <a:lnRef idx="2">
            <a:schemeClr val="dk1"/>
          </a:lnRef>
          <a:fillRef idx="1">
            <a:schemeClr val="lt1"/>
          </a:fillRef>
          <a:effectRef idx="0">
            <a:schemeClr val="dk1"/>
          </a:effectRef>
          <a:fontRef idx="minor">
            <a:schemeClr val="dk1"/>
          </a:fontRef>
        </p:style>
        <p:txBody>
          <a:bodyPr wrap="square" lIns="88900" tIns="88900" rIns="88900" bIns="88900" rtlCol="0" anchor="ctr"/>
          <a:lstStyle/>
          <a:p>
            <a:pPr algn="ctr">
              <a:lnSpc>
                <a:spcPct val="106000"/>
              </a:lnSpc>
              <a:buFont typeface="Wingdings 2" pitchFamily="18" charset="2"/>
              <a:buNone/>
            </a:pPr>
            <a:endParaRPr lang="en-US" sz="1600" b="1" dirty="0">
              <a:solidFill>
                <a:schemeClr val="bg1"/>
              </a:solidFill>
            </a:endParaRPr>
          </a:p>
        </p:txBody>
      </p:sp>
      <p:sp>
        <p:nvSpPr>
          <p:cNvPr id="5" name="Rectangle 4">
            <a:extLst>
              <a:ext uri="{FF2B5EF4-FFF2-40B4-BE49-F238E27FC236}">
                <a16:creationId xmlns:a16="http://schemas.microsoft.com/office/drawing/2014/main" id="{A3C064C0-F45C-4DBE-50D1-E65484AF3D40}"/>
              </a:ext>
            </a:extLst>
          </p:cNvPr>
          <p:cNvSpPr/>
          <p:nvPr/>
        </p:nvSpPr>
        <p:spPr bwMode="gray">
          <a:xfrm>
            <a:off x="4876800" y="6395054"/>
            <a:ext cx="7096125" cy="318104"/>
          </a:xfrm>
          <a:prstGeom prst="rect">
            <a:avLst/>
          </a:prstGeom>
          <a:ln>
            <a:noFill/>
            <a:headEnd/>
            <a:tailEnd/>
          </a:ln>
        </p:spPr>
        <p:style>
          <a:lnRef idx="2">
            <a:schemeClr val="dk1"/>
          </a:lnRef>
          <a:fillRef idx="1">
            <a:schemeClr val="lt1"/>
          </a:fillRef>
          <a:effectRef idx="0">
            <a:schemeClr val="dk1"/>
          </a:effectRef>
          <a:fontRef idx="minor">
            <a:schemeClr val="dk1"/>
          </a:fontRef>
        </p:style>
        <p:txBody>
          <a:bodyPr wrap="square" lIns="88900" tIns="88900" rIns="88900" bIns="88900" rtlCol="0" anchor="ctr"/>
          <a:lstStyle/>
          <a:p>
            <a:pPr algn="ctr">
              <a:lnSpc>
                <a:spcPct val="106000"/>
              </a:lnSpc>
              <a:buFont typeface="Wingdings 2" pitchFamily="18" charset="2"/>
              <a:buNone/>
            </a:pPr>
            <a:endParaRPr lang="en-US" sz="1600" b="1" dirty="0">
              <a:solidFill>
                <a:schemeClr val="bg1"/>
              </a:solidFill>
            </a:endParaRPr>
          </a:p>
        </p:txBody>
      </p:sp>
      <p:pic>
        <p:nvPicPr>
          <p:cNvPr id="6" name="Picture 5">
            <a:extLst>
              <a:ext uri="{FF2B5EF4-FFF2-40B4-BE49-F238E27FC236}">
                <a16:creationId xmlns:a16="http://schemas.microsoft.com/office/drawing/2014/main" id="{4709D667-2280-0EFA-48E6-2BA710F22B0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12309" y="0"/>
            <a:ext cx="1079691" cy="562957"/>
          </a:xfrm>
          <a:prstGeom prst="rect">
            <a:avLst/>
          </a:prstGeom>
        </p:spPr>
      </p:pic>
      <p:sp>
        <p:nvSpPr>
          <p:cNvPr id="9" name="Rectangle 8">
            <a:extLst>
              <a:ext uri="{FF2B5EF4-FFF2-40B4-BE49-F238E27FC236}">
                <a16:creationId xmlns:a16="http://schemas.microsoft.com/office/drawing/2014/main" id="{60A59AA7-BC32-ED48-3EA6-042E67A3B2D4}"/>
              </a:ext>
            </a:extLst>
          </p:cNvPr>
          <p:cNvSpPr/>
          <p:nvPr/>
        </p:nvSpPr>
        <p:spPr>
          <a:xfrm>
            <a:off x="463295" y="177196"/>
            <a:ext cx="8323243" cy="562957"/>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AU" sz="2800" dirty="0">
                <a:solidFill>
                  <a:schemeClr val="tx1">
                    <a:lumMod val="75000"/>
                    <a:lumOff val="25000"/>
                  </a:schemeClr>
                </a:solidFill>
                <a:latin typeface="Segoe UI Black"/>
                <a:ea typeface="Segoe UI Black"/>
                <a:cs typeface="Segoe UI Light"/>
              </a:rPr>
              <a:t>Results</a:t>
            </a:r>
            <a:endParaRPr lang="en-AU" sz="2800" dirty="0">
              <a:solidFill>
                <a:schemeClr val="tx1">
                  <a:lumMod val="75000"/>
                  <a:lumOff val="25000"/>
                </a:schemeClr>
              </a:solidFill>
              <a:latin typeface="Segoe UI Light"/>
              <a:cs typeface="Segoe UI Light"/>
            </a:endParaRPr>
          </a:p>
        </p:txBody>
      </p:sp>
      <p:cxnSp>
        <p:nvCxnSpPr>
          <p:cNvPr id="10" name="Straight Connector 9">
            <a:extLst>
              <a:ext uri="{FF2B5EF4-FFF2-40B4-BE49-F238E27FC236}">
                <a16:creationId xmlns:a16="http://schemas.microsoft.com/office/drawing/2014/main" id="{FBF32F8A-37C7-3854-105D-279E508AAD41}"/>
              </a:ext>
            </a:extLst>
          </p:cNvPr>
          <p:cNvCxnSpPr>
            <a:cxnSpLocks/>
          </p:cNvCxnSpPr>
          <p:nvPr/>
        </p:nvCxnSpPr>
        <p:spPr>
          <a:xfrm>
            <a:off x="590550" y="812223"/>
            <a:ext cx="752475" cy="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graphicFrame>
        <p:nvGraphicFramePr>
          <p:cNvPr id="8" name="Chart 7">
            <a:extLst>
              <a:ext uri="{FF2B5EF4-FFF2-40B4-BE49-F238E27FC236}">
                <a16:creationId xmlns:a16="http://schemas.microsoft.com/office/drawing/2014/main" id="{A5D60421-44B1-CE5C-912F-C8E83264F691}"/>
              </a:ext>
            </a:extLst>
          </p:cNvPr>
          <p:cNvGraphicFramePr>
            <a:graphicFrameLocks/>
          </p:cNvGraphicFramePr>
          <p:nvPr>
            <p:extLst>
              <p:ext uri="{D42A27DB-BD31-4B8C-83A1-F6EECF244321}">
                <p14:modId xmlns:p14="http://schemas.microsoft.com/office/powerpoint/2010/main" val="3937433492"/>
              </p:ext>
            </p:extLst>
          </p:nvPr>
        </p:nvGraphicFramePr>
        <p:xfrm>
          <a:off x="819149" y="1256869"/>
          <a:ext cx="10125076" cy="3818222"/>
        </p:xfrm>
        <a:graphic>
          <a:graphicData uri="http://schemas.openxmlformats.org/drawingml/2006/chart">
            <c:chart xmlns:c="http://schemas.openxmlformats.org/drawingml/2006/chart" xmlns:r="http://schemas.openxmlformats.org/officeDocument/2006/relationships" r:id="rId3"/>
          </a:graphicData>
        </a:graphic>
      </p:graphicFrame>
      <p:sp>
        <p:nvSpPr>
          <p:cNvPr id="11" name="Rectangle 10">
            <a:extLst>
              <a:ext uri="{FF2B5EF4-FFF2-40B4-BE49-F238E27FC236}">
                <a16:creationId xmlns:a16="http://schemas.microsoft.com/office/drawing/2014/main" id="{1AFA8FE4-C173-BD1F-0C14-693D63D7389C}"/>
              </a:ext>
            </a:extLst>
          </p:cNvPr>
          <p:cNvSpPr/>
          <p:nvPr/>
        </p:nvSpPr>
        <p:spPr bwMode="gray">
          <a:xfrm>
            <a:off x="590550" y="5519736"/>
            <a:ext cx="11306175" cy="1052514"/>
          </a:xfrm>
          <a:prstGeom prst="rect">
            <a:avLst/>
          </a:prstGeom>
          <a:solidFill>
            <a:schemeClr val="accent3"/>
          </a:solidFill>
          <a:ln w="19050" algn="ctr">
            <a:noFill/>
            <a:miter lim="800000"/>
            <a:headEnd/>
            <a:tailEnd/>
          </a:ln>
        </p:spPr>
        <p:txBody>
          <a:bodyPr wrap="square" lIns="88900" tIns="88900" rIns="88900" bIns="88900" rtlCol="0" anchor="ctr"/>
          <a:lstStyle/>
          <a:p>
            <a:pPr marL="285750" indent="-285750">
              <a:lnSpc>
                <a:spcPct val="106000"/>
              </a:lnSpc>
              <a:buFont typeface="Arial" panose="020B0604020202020204" pitchFamily="34" charset="0"/>
              <a:buChar char="•"/>
            </a:pPr>
            <a:r>
              <a:rPr lang="en-US" sz="1600" b="1" dirty="0">
                <a:solidFill>
                  <a:schemeClr val="bg1"/>
                </a:solidFill>
              </a:rPr>
              <a:t>Major factors contributing to the Non-Compliance by Doctors are Missing Time, Missing Date and Missing Doctor’s Sign which collectively contributed to approximately 75% Non-Compliance</a:t>
            </a:r>
          </a:p>
          <a:p>
            <a:pPr marL="285750" indent="-285750">
              <a:lnSpc>
                <a:spcPct val="106000"/>
              </a:lnSpc>
              <a:buFont typeface="Arial" panose="020B0604020202020204" pitchFamily="34" charset="0"/>
              <a:buChar char="•"/>
            </a:pPr>
            <a:endParaRPr lang="en-US" sz="1600" b="1" dirty="0">
              <a:solidFill>
                <a:schemeClr val="bg1"/>
              </a:solidFill>
            </a:endParaRPr>
          </a:p>
        </p:txBody>
      </p:sp>
    </p:spTree>
    <p:extLst>
      <p:ext uri="{BB962C8B-B14F-4D97-AF65-F5344CB8AC3E}">
        <p14:creationId xmlns:p14="http://schemas.microsoft.com/office/powerpoint/2010/main" val="2304146771"/>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B9D98B2-3F84-FB95-F5C7-2F9574BF5265}"/>
              </a:ext>
            </a:extLst>
          </p:cNvPr>
          <p:cNvSpPr/>
          <p:nvPr/>
        </p:nvSpPr>
        <p:spPr bwMode="gray">
          <a:xfrm>
            <a:off x="104775" y="6362700"/>
            <a:ext cx="7096125" cy="318104"/>
          </a:xfrm>
          <a:prstGeom prst="rect">
            <a:avLst/>
          </a:prstGeom>
          <a:ln>
            <a:noFill/>
            <a:headEnd/>
            <a:tailEnd/>
          </a:ln>
        </p:spPr>
        <p:style>
          <a:lnRef idx="2">
            <a:schemeClr val="dk1"/>
          </a:lnRef>
          <a:fillRef idx="1">
            <a:schemeClr val="lt1"/>
          </a:fillRef>
          <a:effectRef idx="0">
            <a:schemeClr val="dk1"/>
          </a:effectRef>
          <a:fontRef idx="minor">
            <a:schemeClr val="dk1"/>
          </a:fontRef>
        </p:style>
        <p:txBody>
          <a:bodyPr wrap="square" lIns="88900" tIns="88900" rIns="88900" bIns="88900" rtlCol="0" anchor="ctr"/>
          <a:lstStyle/>
          <a:p>
            <a:pPr algn="ctr">
              <a:lnSpc>
                <a:spcPct val="106000"/>
              </a:lnSpc>
              <a:buFont typeface="Wingdings 2" pitchFamily="18" charset="2"/>
              <a:buNone/>
            </a:pPr>
            <a:endParaRPr lang="en-US" sz="1600" b="1" dirty="0">
              <a:solidFill>
                <a:schemeClr val="bg1"/>
              </a:solidFill>
            </a:endParaRPr>
          </a:p>
        </p:txBody>
      </p:sp>
      <p:sp>
        <p:nvSpPr>
          <p:cNvPr id="5" name="Rectangle 4">
            <a:extLst>
              <a:ext uri="{FF2B5EF4-FFF2-40B4-BE49-F238E27FC236}">
                <a16:creationId xmlns:a16="http://schemas.microsoft.com/office/drawing/2014/main" id="{A3C064C0-F45C-4DBE-50D1-E65484AF3D40}"/>
              </a:ext>
            </a:extLst>
          </p:cNvPr>
          <p:cNvSpPr/>
          <p:nvPr/>
        </p:nvSpPr>
        <p:spPr bwMode="gray">
          <a:xfrm>
            <a:off x="4876800" y="6395054"/>
            <a:ext cx="7096125" cy="318104"/>
          </a:xfrm>
          <a:prstGeom prst="rect">
            <a:avLst/>
          </a:prstGeom>
          <a:ln>
            <a:noFill/>
            <a:headEnd/>
            <a:tailEnd/>
          </a:ln>
        </p:spPr>
        <p:style>
          <a:lnRef idx="2">
            <a:schemeClr val="dk1"/>
          </a:lnRef>
          <a:fillRef idx="1">
            <a:schemeClr val="lt1"/>
          </a:fillRef>
          <a:effectRef idx="0">
            <a:schemeClr val="dk1"/>
          </a:effectRef>
          <a:fontRef idx="minor">
            <a:schemeClr val="dk1"/>
          </a:fontRef>
        </p:style>
        <p:txBody>
          <a:bodyPr wrap="square" lIns="88900" tIns="88900" rIns="88900" bIns="88900" rtlCol="0" anchor="ctr"/>
          <a:lstStyle/>
          <a:p>
            <a:pPr algn="ctr">
              <a:lnSpc>
                <a:spcPct val="106000"/>
              </a:lnSpc>
              <a:buFont typeface="Wingdings 2" pitchFamily="18" charset="2"/>
              <a:buNone/>
            </a:pPr>
            <a:endParaRPr lang="en-US" sz="1600" b="1" dirty="0">
              <a:solidFill>
                <a:schemeClr val="bg1"/>
              </a:solidFill>
            </a:endParaRPr>
          </a:p>
        </p:txBody>
      </p:sp>
      <p:pic>
        <p:nvPicPr>
          <p:cNvPr id="6" name="Picture 5">
            <a:extLst>
              <a:ext uri="{FF2B5EF4-FFF2-40B4-BE49-F238E27FC236}">
                <a16:creationId xmlns:a16="http://schemas.microsoft.com/office/drawing/2014/main" id="{4709D667-2280-0EFA-48E6-2BA710F22B0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12309" y="0"/>
            <a:ext cx="1079691" cy="562957"/>
          </a:xfrm>
          <a:prstGeom prst="rect">
            <a:avLst/>
          </a:prstGeom>
        </p:spPr>
      </p:pic>
      <p:sp>
        <p:nvSpPr>
          <p:cNvPr id="9" name="Rectangle 8">
            <a:extLst>
              <a:ext uri="{FF2B5EF4-FFF2-40B4-BE49-F238E27FC236}">
                <a16:creationId xmlns:a16="http://schemas.microsoft.com/office/drawing/2014/main" id="{60A59AA7-BC32-ED48-3EA6-042E67A3B2D4}"/>
              </a:ext>
            </a:extLst>
          </p:cNvPr>
          <p:cNvSpPr/>
          <p:nvPr/>
        </p:nvSpPr>
        <p:spPr>
          <a:xfrm>
            <a:off x="463295" y="177196"/>
            <a:ext cx="8323243" cy="562957"/>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AU" sz="2800" dirty="0">
                <a:solidFill>
                  <a:schemeClr val="tx1">
                    <a:lumMod val="75000"/>
                    <a:lumOff val="25000"/>
                  </a:schemeClr>
                </a:solidFill>
                <a:latin typeface="Segoe UI Black"/>
                <a:ea typeface="Segoe UI Black"/>
                <a:cs typeface="Segoe UI Light"/>
              </a:rPr>
              <a:t>Results</a:t>
            </a:r>
            <a:endParaRPr lang="en-AU" sz="2800" dirty="0">
              <a:solidFill>
                <a:schemeClr val="tx1">
                  <a:lumMod val="75000"/>
                  <a:lumOff val="25000"/>
                </a:schemeClr>
              </a:solidFill>
              <a:latin typeface="Segoe UI Light"/>
              <a:cs typeface="Segoe UI Light"/>
            </a:endParaRPr>
          </a:p>
        </p:txBody>
      </p:sp>
      <p:cxnSp>
        <p:nvCxnSpPr>
          <p:cNvPr id="10" name="Straight Connector 9">
            <a:extLst>
              <a:ext uri="{FF2B5EF4-FFF2-40B4-BE49-F238E27FC236}">
                <a16:creationId xmlns:a16="http://schemas.microsoft.com/office/drawing/2014/main" id="{FBF32F8A-37C7-3854-105D-279E508AAD41}"/>
              </a:ext>
            </a:extLst>
          </p:cNvPr>
          <p:cNvCxnSpPr>
            <a:cxnSpLocks/>
          </p:cNvCxnSpPr>
          <p:nvPr/>
        </p:nvCxnSpPr>
        <p:spPr>
          <a:xfrm>
            <a:off x="590550" y="812223"/>
            <a:ext cx="752475" cy="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graphicFrame>
        <p:nvGraphicFramePr>
          <p:cNvPr id="2" name="Chart 1">
            <a:extLst>
              <a:ext uri="{FF2B5EF4-FFF2-40B4-BE49-F238E27FC236}">
                <a16:creationId xmlns:a16="http://schemas.microsoft.com/office/drawing/2014/main" id="{B3B46A90-1C6F-54DB-4DAE-4728FAF9D828}"/>
              </a:ext>
            </a:extLst>
          </p:cNvPr>
          <p:cNvGraphicFramePr>
            <a:graphicFrameLocks/>
          </p:cNvGraphicFramePr>
          <p:nvPr>
            <p:extLst>
              <p:ext uri="{D42A27DB-BD31-4B8C-83A1-F6EECF244321}">
                <p14:modId xmlns:p14="http://schemas.microsoft.com/office/powerpoint/2010/main" val="1471390154"/>
              </p:ext>
            </p:extLst>
          </p:nvPr>
        </p:nvGraphicFramePr>
        <p:xfrm>
          <a:off x="995362" y="1314451"/>
          <a:ext cx="10201276" cy="3848099"/>
        </p:xfrm>
        <a:graphic>
          <a:graphicData uri="http://schemas.openxmlformats.org/drawingml/2006/chart">
            <c:chart xmlns:c="http://schemas.openxmlformats.org/drawingml/2006/chart" xmlns:r="http://schemas.openxmlformats.org/officeDocument/2006/relationships" r:id="rId3"/>
          </a:graphicData>
        </a:graphic>
      </p:graphicFrame>
      <p:sp>
        <p:nvSpPr>
          <p:cNvPr id="7" name="Rectangle 6">
            <a:extLst>
              <a:ext uri="{FF2B5EF4-FFF2-40B4-BE49-F238E27FC236}">
                <a16:creationId xmlns:a16="http://schemas.microsoft.com/office/drawing/2014/main" id="{24B394A9-6861-9F5B-C4B1-32BC63CD44B9}"/>
              </a:ext>
            </a:extLst>
          </p:cNvPr>
          <p:cNvSpPr/>
          <p:nvPr/>
        </p:nvSpPr>
        <p:spPr bwMode="gray">
          <a:xfrm>
            <a:off x="590550" y="5519736"/>
            <a:ext cx="11306175" cy="1052514"/>
          </a:xfrm>
          <a:prstGeom prst="rect">
            <a:avLst/>
          </a:prstGeom>
          <a:solidFill>
            <a:schemeClr val="accent3"/>
          </a:solidFill>
          <a:ln w="19050" algn="ctr">
            <a:noFill/>
            <a:miter lim="800000"/>
            <a:headEnd/>
            <a:tailEnd/>
          </a:ln>
        </p:spPr>
        <p:txBody>
          <a:bodyPr wrap="square" lIns="88900" tIns="88900" rIns="88900" bIns="88900" rtlCol="0" anchor="ctr"/>
          <a:lstStyle/>
          <a:p>
            <a:pPr marL="285750" indent="-285750">
              <a:lnSpc>
                <a:spcPct val="106000"/>
              </a:lnSpc>
              <a:buFont typeface="Arial" panose="020B0604020202020204" pitchFamily="34" charset="0"/>
              <a:buChar char="•"/>
            </a:pPr>
            <a:r>
              <a:rPr lang="en-US" sz="1600" b="1" dirty="0">
                <a:solidFill>
                  <a:schemeClr val="bg1"/>
                </a:solidFill>
              </a:rPr>
              <a:t>Doctor Compliance Rate is lowest (10%) for all department agnostic procedures such as CVP LINE, INTUBATION, ARTERIAL LINE and MIDLINE  </a:t>
            </a:r>
          </a:p>
          <a:p>
            <a:pPr marL="285750" indent="-285750">
              <a:lnSpc>
                <a:spcPct val="106000"/>
              </a:lnSpc>
              <a:buFont typeface="Arial" panose="020B0604020202020204" pitchFamily="34" charset="0"/>
              <a:buChar char="•"/>
            </a:pPr>
            <a:r>
              <a:rPr lang="en-US" sz="1600" b="1" dirty="0">
                <a:solidFill>
                  <a:schemeClr val="bg1"/>
                </a:solidFill>
              </a:rPr>
              <a:t>Doctor Compliance Rate is 54% within Respiratory department</a:t>
            </a:r>
          </a:p>
          <a:p>
            <a:pPr marL="285750" indent="-285750">
              <a:lnSpc>
                <a:spcPct val="106000"/>
              </a:lnSpc>
              <a:buFont typeface="Arial" panose="020B0604020202020204" pitchFamily="34" charset="0"/>
              <a:buChar char="•"/>
            </a:pPr>
            <a:endParaRPr lang="en-US" sz="1600" b="1" dirty="0">
              <a:solidFill>
                <a:schemeClr val="bg1"/>
              </a:solidFill>
            </a:endParaRPr>
          </a:p>
        </p:txBody>
      </p:sp>
    </p:spTree>
    <p:extLst>
      <p:ext uri="{BB962C8B-B14F-4D97-AF65-F5344CB8AC3E}">
        <p14:creationId xmlns:p14="http://schemas.microsoft.com/office/powerpoint/2010/main" val="3133553007"/>
      </p:ext>
    </p:extLst>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B9D98B2-3F84-FB95-F5C7-2F9574BF5265}"/>
              </a:ext>
            </a:extLst>
          </p:cNvPr>
          <p:cNvSpPr/>
          <p:nvPr/>
        </p:nvSpPr>
        <p:spPr bwMode="gray">
          <a:xfrm>
            <a:off x="104775" y="6362700"/>
            <a:ext cx="7096125" cy="318104"/>
          </a:xfrm>
          <a:prstGeom prst="rect">
            <a:avLst/>
          </a:prstGeom>
          <a:ln>
            <a:noFill/>
            <a:headEnd/>
            <a:tailEnd/>
          </a:ln>
        </p:spPr>
        <p:style>
          <a:lnRef idx="2">
            <a:schemeClr val="dk1"/>
          </a:lnRef>
          <a:fillRef idx="1">
            <a:schemeClr val="lt1"/>
          </a:fillRef>
          <a:effectRef idx="0">
            <a:schemeClr val="dk1"/>
          </a:effectRef>
          <a:fontRef idx="minor">
            <a:schemeClr val="dk1"/>
          </a:fontRef>
        </p:style>
        <p:txBody>
          <a:bodyPr wrap="square" lIns="88900" tIns="88900" rIns="88900" bIns="88900" rtlCol="0" anchor="ctr"/>
          <a:lstStyle/>
          <a:p>
            <a:pPr algn="ctr">
              <a:lnSpc>
                <a:spcPct val="106000"/>
              </a:lnSpc>
              <a:buFont typeface="Wingdings 2" pitchFamily="18" charset="2"/>
              <a:buNone/>
            </a:pPr>
            <a:endParaRPr lang="en-US" sz="1600" b="1" dirty="0">
              <a:solidFill>
                <a:schemeClr val="bg1"/>
              </a:solidFill>
            </a:endParaRPr>
          </a:p>
        </p:txBody>
      </p:sp>
      <p:sp>
        <p:nvSpPr>
          <p:cNvPr id="5" name="Rectangle 4">
            <a:extLst>
              <a:ext uri="{FF2B5EF4-FFF2-40B4-BE49-F238E27FC236}">
                <a16:creationId xmlns:a16="http://schemas.microsoft.com/office/drawing/2014/main" id="{A3C064C0-F45C-4DBE-50D1-E65484AF3D40}"/>
              </a:ext>
            </a:extLst>
          </p:cNvPr>
          <p:cNvSpPr/>
          <p:nvPr/>
        </p:nvSpPr>
        <p:spPr bwMode="gray">
          <a:xfrm>
            <a:off x="4876800" y="6395054"/>
            <a:ext cx="7096125" cy="318104"/>
          </a:xfrm>
          <a:prstGeom prst="rect">
            <a:avLst/>
          </a:prstGeom>
          <a:ln>
            <a:noFill/>
            <a:headEnd/>
            <a:tailEnd/>
          </a:ln>
        </p:spPr>
        <p:style>
          <a:lnRef idx="2">
            <a:schemeClr val="dk1"/>
          </a:lnRef>
          <a:fillRef idx="1">
            <a:schemeClr val="lt1"/>
          </a:fillRef>
          <a:effectRef idx="0">
            <a:schemeClr val="dk1"/>
          </a:effectRef>
          <a:fontRef idx="minor">
            <a:schemeClr val="dk1"/>
          </a:fontRef>
        </p:style>
        <p:txBody>
          <a:bodyPr wrap="square" lIns="88900" tIns="88900" rIns="88900" bIns="88900" rtlCol="0" anchor="ctr"/>
          <a:lstStyle/>
          <a:p>
            <a:pPr algn="ctr">
              <a:lnSpc>
                <a:spcPct val="106000"/>
              </a:lnSpc>
              <a:buFont typeface="Wingdings 2" pitchFamily="18" charset="2"/>
              <a:buNone/>
            </a:pPr>
            <a:endParaRPr lang="en-US" sz="1600" b="1" dirty="0">
              <a:solidFill>
                <a:schemeClr val="bg1"/>
              </a:solidFill>
            </a:endParaRPr>
          </a:p>
        </p:txBody>
      </p:sp>
      <p:pic>
        <p:nvPicPr>
          <p:cNvPr id="6" name="Picture 5">
            <a:extLst>
              <a:ext uri="{FF2B5EF4-FFF2-40B4-BE49-F238E27FC236}">
                <a16:creationId xmlns:a16="http://schemas.microsoft.com/office/drawing/2014/main" id="{4709D667-2280-0EFA-48E6-2BA710F22B0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12309" y="0"/>
            <a:ext cx="1079691" cy="562957"/>
          </a:xfrm>
          <a:prstGeom prst="rect">
            <a:avLst/>
          </a:prstGeom>
        </p:spPr>
      </p:pic>
      <p:sp>
        <p:nvSpPr>
          <p:cNvPr id="9" name="Rectangle 8">
            <a:extLst>
              <a:ext uri="{FF2B5EF4-FFF2-40B4-BE49-F238E27FC236}">
                <a16:creationId xmlns:a16="http://schemas.microsoft.com/office/drawing/2014/main" id="{60A59AA7-BC32-ED48-3EA6-042E67A3B2D4}"/>
              </a:ext>
            </a:extLst>
          </p:cNvPr>
          <p:cNvSpPr/>
          <p:nvPr/>
        </p:nvSpPr>
        <p:spPr>
          <a:xfrm>
            <a:off x="463295" y="177196"/>
            <a:ext cx="8323243" cy="562957"/>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AU" sz="2800" dirty="0">
                <a:solidFill>
                  <a:schemeClr val="tx1">
                    <a:lumMod val="75000"/>
                    <a:lumOff val="25000"/>
                  </a:schemeClr>
                </a:solidFill>
                <a:latin typeface="Segoe UI Black"/>
                <a:ea typeface="Segoe UI Black"/>
                <a:cs typeface="Segoe UI Light"/>
              </a:rPr>
              <a:t>Results</a:t>
            </a:r>
            <a:endParaRPr lang="en-AU" sz="2800" dirty="0">
              <a:solidFill>
                <a:schemeClr val="tx1">
                  <a:lumMod val="75000"/>
                  <a:lumOff val="25000"/>
                </a:schemeClr>
              </a:solidFill>
              <a:latin typeface="Segoe UI Light"/>
              <a:cs typeface="Segoe UI Light"/>
            </a:endParaRPr>
          </a:p>
        </p:txBody>
      </p:sp>
      <p:cxnSp>
        <p:nvCxnSpPr>
          <p:cNvPr id="10" name="Straight Connector 9">
            <a:extLst>
              <a:ext uri="{FF2B5EF4-FFF2-40B4-BE49-F238E27FC236}">
                <a16:creationId xmlns:a16="http://schemas.microsoft.com/office/drawing/2014/main" id="{FBF32F8A-37C7-3854-105D-279E508AAD41}"/>
              </a:ext>
            </a:extLst>
          </p:cNvPr>
          <p:cNvCxnSpPr>
            <a:cxnSpLocks/>
          </p:cNvCxnSpPr>
          <p:nvPr/>
        </p:nvCxnSpPr>
        <p:spPr>
          <a:xfrm>
            <a:off x="590550" y="812223"/>
            <a:ext cx="752475" cy="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graphicFrame>
        <p:nvGraphicFramePr>
          <p:cNvPr id="4" name="Chart 3">
            <a:extLst>
              <a:ext uri="{FF2B5EF4-FFF2-40B4-BE49-F238E27FC236}">
                <a16:creationId xmlns:a16="http://schemas.microsoft.com/office/drawing/2014/main" id="{204E23B5-789A-BA29-5D13-1A9B32AAC8E6}"/>
              </a:ext>
            </a:extLst>
          </p:cNvPr>
          <p:cNvGraphicFramePr>
            <a:graphicFrameLocks/>
          </p:cNvGraphicFramePr>
          <p:nvPr>
            <p:extLst>
              <p:ext uri="{D42A27DB-BD31-4B8C-83A1-F6EECF244321}">
                <p14:modId xmlns:p14="http://schemas.microsoft.com/office/powerpoint/2010/main" val="360519396"/>
              </p:ext>
            </p:extLst>
          </p:nvPr>
        </p:nvGraphicFramePr>
        <p:xfrm>
          <a:off x="909637" y="1304619"/>
          <a:ext cx="10372726" cy="3736387"/>
        </p:xfrm>
        <a:graphic>
          <a:graphicData uri="http://schemas.openxmlformats.org/drawingml/2006/chart">
            <c:chart xmlns:c="http://schemas.openxmlformats.org/drawingml/2006/chart" xmlns:r="http://schemas.openxmlformats.org/officeDocument/2006/relationships" r:id="rId3"/>
          </a:graphicData>
        </a:graphic>
      </p:graphicFrame>
      <p:sp>
        <p:nvSpPr>
          <p:cNvPr id="7" name="Rectangle 6">
            <a:extLst>
              <a:ext uri="{FF2B5EF4-FFF2-40B4-BE49-F238E27FC236}">
                <a16:creationId xmlns:a16="http://schemas.microsoft.com/office/drawing/2014/main" id="{DDA910C4-CC34-61DE-74C6-D87028019B9C}"/>
              </a:ext>
            </a:extLst>
          </p:cNvPr>
          <p:cNvSpPr/>
          <p:nvPr/>
        </p:nvSpPr>
        <p:spPr bwMode="gray">
          <a:xfrm>
            <a:off x="590550" y="5519736"/>
            <a:ext cx="11306175" cy="1052514"/>
          </a:xfrm>
          <a:prstGeom prst="rect">
            <a:avLst/>
          </a:prstGeom>
          <a:solidFill>
            <a:schemeClr val="accent3"/>
          </a:solidFill>
          <a:ln w="19050" algn="ctr">
            <a:noFill/>
            <a:miter lim="800000"/>
            <a:headEnd/>
            <a:tailEnd/>
          </a:ln>
        </p:spPr>
        <p:txBody>
          <a:bodyPr wrap="square" lIns="88900" tIns="88900" rIns="88900" bIns="88900" rtlCol="0" anchor="ctr"/>
          <a:lstStyle/>
          <a:p>
            <a:pPr marL="285750" indent="-285750">
              <a:lnSpc>
                <a:spcPct val="106000"/>
              </a:lnSpc>
              <a:buFont typeface="Arial" panose="020B0604020202020204" pitchFamily="34" charset="0"/>
              <a:buChar char="•"/>
            </a:pPr>
            <a:r>
              <a:rPr lang="en-US" sz="1600" b="1" dirty="0">
                <a:solidFill>
                  <a:schemeClr val="bg1"/>
                </a:solidFill>
              </a:rPr>
              <a:t>Doctors are not following the compliances within procedures like MIDLINE, CVP LINE, BIOPSY and ARTERIAL LINE</a:t>
            </a:r>
          </a:p>
          <a:p>
            <a:pPr marL="285750" indent="-285750">
              <a:lnSpc>
                <a:spcPct val="106000"/>
              </a:lnSpc>
              <a:buFont typeface="Arial" panose="020B0604020202020204" pitchFamily="34" charset="0"/>
              <a:buChar char="•"/>
            </a:pPr>
            <a:r>
              <a:rPr lang="en-US" sz="1600" b="1" dirty="0">
                <a:solidFill>
                  <a:schemeClr val="bg1"/>
                </a:solidFill>
              </a:rPr>
              <a:t>Doctors Compliance Rate is less than 60% within procedure like COLONOSCOPY, BRONCHOSCOPY AND INTUBATION</a:t>
            </a:r>
          </a:p>
        </p:txBody>
      </p:sp>
    </p:spTree>
    <p:extLst>
      <p:ext uri="{BB962C8B-B14F-4D97-AF65-F5344CB8AC3E}">
        <p14:creationId xmlns:p14="http://schemas.microsoft.com/office/powerpoint/2010/main" val="265867888"/>
      </p:ext>
    </p:extLst>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2E882E7-9241-4527-9D07-4FCC9DB4D2B6}"/>
              </a:ext>
            </a:extLst>
          </p:cNvPr>
          <p:cNvSpPr>
            <a:spLocks noGrp="1"/>
          </p:cNvSpPr>
          <p:nvPr>
            <p:ph idx="1"/>
          </p:nvPr>
        </p:nvSpPr>
        <p:spPr>
          <a:xfrm>
            <a:off x="463295" y="1341409"/>
            <a:ext cx="11357230" cy="4772024"/>
          </a:xfrm>
        </p:spPr>
        <p:txBody>
          <a:bodyPr/>
          <a:lstStyle/>
          <a:p>
            <a:pPr algn="l"/>
            <a:r>
              <a:rPr lang="en-US" sz="2000" dirty="0">
                <a:latin typeface="Times New Roman" panose="02020603050405020304" pitchFamily="18" charset="0"/>
                <a:cs typeface="Times New Roman" panose="02020603050405020304" pitchFamily="18" charset="0"/>
              </a:rPr>
              <a:t>There are various reasons of not compliant documentation in ICU -</a:t>
            </a:r>
          </a:p>
          <a:p>
            <a:pPr marL="285750" indent="-285750" algn="l">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Time Constraints: </a:t>
            </a:r>
            <a:r>
              <a:rPr lang="en-US" sz="2000" dirty="0">
                <a:latin typeface="Times New Roman" panose="02020603050405020304" pitchFamily="18" charset="0"/>
                <a:cs typeface="Times New Roman" panose="02020603050405020304" pitchFamily="18" charset="0"/>
              </a:rPr>
              <a:t>Sometimes doctors were very busy that’s why they may not dedicate enough time for thorough informed consent discussions</a:t>
            </a:r>
          </a:p>
          <a:p>
            <a:pPr marL="285750" indent="-285750" algn="l">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Emergency Situations:</a:t>
            </a:r>
            <a:r>
              <a:rPr lang="en-US" sz="2000" dirty="0">
                <a:latin typeface="Times New Roman" panose="02020603050405020304" pitchFamily="18" charset="0"/>
                <a:cs typeface="Times New Roman" panose="02020603050405020304" pitchFamily="18" charset="0"/>
              </a:rPr>
              <a:t> In life-threatening emergencies, there may not be enough time to sign the informed consent. Doctors will prioritize to perform the procedure rather than signing the form</a:t>
            </a:r>
          </a:p>
          <a:p>
            <a:pPr marL="285750" indent="-285750" algn="l">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Communication barrier: </a:t>
            </a:r>
            <a:r>
              <a:rPr lang="en-US" sz="2000" dirty="0">
                <a:latin typeface="Times New Roman" panose="02020603050405020304" pitchFamily="18" charset="0"/>
                <a:cs typeface="Times New Roman" panose="02020603050405020304" pitchFamily="18" charset="0"/>
              </a:rPr>
              <a:t>Sometimes staff nurses not explain the proper documentation of informed consent to the attendant </a:t>
            </a:r>
          </a:p>
          <a:p>
            <a:pPr marL="285750" indent="-285750" algn="l">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Lack of understanding: </a:t>
            </a:r>
            <a:r>
              <a:rPr lang="en-US" sz="2000" dirty="0">
                <a:latin typeface="Times New Roman" panose="02020603050405020304" pitchFamily="18" charset="0"/>
                <a:cs typeface="Times New Roman" panose="02020603050405020304" pitchFamily="18" charset="0"/>
              </a:rPr>
              <a:t>Even after the staff members thoroughly explained the form many attendants are in rush and failed to fill it out properly</a:t>
            </a:r>
          </a:p>
          <a:p>
            <a:pPr marL="285750" indent="-285750" algn="l">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Lack of knowledge:</a:t>
            </a:r>
            <a:r>
              <a:rPr lang="en-US" sz="2000" dirty="0">
                <a:latin typeface="Times New Roman" panose="02020603050405020304" pitchFamily="18" charset="0"/>
                <a:cs typeface="Times New Roman" panose="02020603050405020304" pitchFamily="18" charset="0"/>
              </a:rPr>
              <a:t> Since many staff nurses in the ICU are new hires, they may not be aware of all the documents that need to be filled out for the process, which might lead to the filling of the procedure notes and checklists on occasion.</a:t>
            </a:r>
          </a:p>
          <a:p>
            <a:pPr marL="285750" indent="-285750" algn="l">
              <a:buFont typeface="Arial" panose="020B0604020202020204" pitchFamily="34" charset="0"/>
              <a:buChar char="•"/>
            </a:pPr>
            <a:endParaRPr lang="en-US" sz="1400" dirty="0">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AB9D98B2-3F84-FB95-F5C7-2F9574BF5265}"/>
              </a:ext>
            </a:extLst>
          </p:cNvPr>
          <p:cNvSpPr/>
          <p:nvPr/>
        </p:nvSpPr>
        <p:spPr bwMode="gray">
          <a:xfrm>
            <a:off x="104775" y="6362700"/>
            <a:ext cx="7096125" cy="318104"/>
          </a:xfrm>
          <a:prstGeom prst="rect">
            <a:avLst/>
          </a:prstGeom>
          <a:ln>
            <a:noFill/>
            <a:headEnd/>
            <a:tailEnd/>
          </a:ln>
        </p:spPr>
        <p:style>
          <a:lnRef idx="2">
            <a:schemeClr val="dk1"/>
          </a:lnRef>
          <a:fillRef idx="1">
            <a:schemeClr val="lt1"/>
          </a:fillRef>
          <a:effectRef idx="0">
            <a:schemeClr val="dk1"/>
          </a:effectRef>
          <a:fontRef idx="minor">
            <a:schemeClr val="dk1"/>
          </a:fontRef>
        </p:style>
        <p:txBody>
          <a:bodyPr wrap="square" lIns="88900" tIns="88900" rIns="88900" bIns="88900" rtlCol="0" anchor="ctr"/>
          <a:lstStyle/>
          <a:p>
            <a:pPr algn="ctr">
              <a:lnSpc>
                <a:spcPct val="106000"/>
              </a:lnSpc>
              <a:buFont typeface="Wingdings 2" pitchFamily="18" charset="2"/>
              <a:buNone/>
            </a:pPr>
            <a:endParaRPr lang="en-US" sz="1600" b="1" dirty="0">
              <a:solidFill>
                <a:schemeClr val="bg1"/>
              </a:solidFill>
            </a:endParaRPr>
          </a:p>
        </p:txBody>
      </p:sp>
      <p:sp>
        <p:nvSpPr>
          <p:cNvPr id="5" name="Rectangle 4">
            <a:extLst>
              <a:ext uri="{FF2B5EF4-FFF2-40B4-BE49-F238E27FC236}">
                <a16:creationId xmlns:a16="http://schemas.microsoft.com/office/drawing/2014/main" id="{A3C064C0-F45C-4DBE-50D1-E65484AF3D40}"/>
              </a:ext>
            </a:extLst>
          </p:cNvPr>
          <p:cNvSpPr/>
          <p:nvPr/>
        </p:nvSpPr>
        <p:spPr bwMode="gray">
          <a:xfrm>
            <a:off x="4876800" y="6395054"/>
            <a:ext cx="7096125" cy="318104"/>
          </a:xfrm>
          <a:prstGeom prst="rect">
            <a:avLst/>
          </a:prstGeom>
          <a:ln>
            <a:noFill/>
            <a:headEnd/>
            <a:tailEnd/>
          </a:ln>
        </p:spPr>
        <p:style>
          <a:lnRef idx="2">
            <a:schemeClr val="dk1"/>
          </a:lnRef>
          <a:fillRef idx="1">
            <a:schemeClr val="lt1"/>
          </a:fillRef>
          <a:effectRef idx="0">
            <a:schemeClr val="dk1"/>
          </a:effectRef>
          <a:fontRef idx="minor">
            <a:schemeClr val="dk1"/>
          </a:fontRef>
        </p:style>
        <p:txBody>
          <a:bodyPr wrap="square" lIns="88900" tIns="88900" rIns="88900" bIns="88900" rtlCol="0" anchor="ctr"/>
          <a:lstStyle/>
          <a:p>
            <a:pPr algn="ctr">
              <a:lnSpc>
                <a:spcPct val="106000"/>
              </a:lnSpc>
              <a:buFont typeface="Wingdings 2" pitchFamily="18" charset="2"/>
              <a:buNone/>
            </a:pPr>
            <a:endParaRPr lang="en-US" sz="1600" b="1" dirty="0">
              <a:solidFill>
                <a:schemeClr val="bg1"/>
              </a:solidFill>
            </a:endParaRPr>
          </a:p>
        </p:txBody>
      </p:sp>
      <p:pic>
        <p:nvPicPr>
          <p:cNvPr id="6" name="Picture 5">
            <a:extLst>
              <a:ext uri="{FF2B5EF4-FFF2-40B4-BE49-F238E27FC236}">
                <a16:creationId xmlns:a16="http://schemas.microsoft.com/office/drawing/2014/main" id="{4709D667-2280-0EFA-48E6-2BA710F22B0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12309" y="0"/>
            <a:ext cx="1079691" cy="562957"/>
          </a:xfrm>
          <a:prstGeom prst="rect">
            <a:avLst/>
          </a:prstGeom>
        </p:spPr>
      </p:pic>
      <p:sp>
        <p:nvSpPr>
          <p:cNvPr id="9" name="Rectangle 8">
            <a:extLst>
              <a:ext uri="{FF2B5EF4-FFF2-40B4-BE49-F238E27FC236}">
                <a16:creationId xmlns:a16="http://schemas.microsoft.com/office/drawing/2014/main" id="{BD51471A-EE18-E76B-4818-60F874408816}"/>
              </a:ext>
            </a:extLst>
          </p:cNvPr>
          <p:cNvSpPr/>
          <p:nvPr/>
        </p:nvSpPr>
        <p:spPr>
          <a:xfrm>
            <a:off x="463295" y="177196"/>
            <a:ext cx="8323243" cy="562957"/>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AU" sz="2800" dirty="0">
                <a:solidFill>
                  <a:schemeClr val="tx1">
                    <a:lumMod val="75000"/>
                    <a:lumOff val="25000"/>
                  </a:schemeClr>
                </a:solidFill>
                <a:latin typeface="Segoe UI Black"/>
                <a:ea typeface="Segoe UI Black"/>
                <a:cs typeface="Segoe UI Light"/>
              </a:rPr>
              <a:t>Discussion (1/2)</a:t>
            </a:r>
            <a:endParaRPr lang="en-AU" sz="2800" dirty="0">
              <a:solidFill>
                <a:schemeClr val="tx1">
                  <a:lumMod val="75000"/>
                  <a:lumOff val="25000"/>
                </a:schemeClr>
              </a:solidFill>
              <a:latin typeface="Segoe UI Light"/>
              <a:cs typeface="Segoe UI Light"/>
            </a:endParaRPr>
          </a:p>
        </p:txBody>
      </p:sp>
      <p:cxnSp>
        <p:nvCxnSpPr>
          <p:cNvPr id="10" name="Straight Connector 9">
            <a:extLst>
              <a:ext uri="{FF2B5EF4-FFF2-40B4-BE49-F238E27FC236}">
                <a16:creationId xmlns:a16="http://schemas.microsoft.com/office/drawing/2014/main" id="{4EE7F5BA-4520-2BB7-A5B7-4E1145F264A9}"/>
              </a:ext>
            </a:extLst>
          </p:cNvPr>
          <p:cNvCxnSpPr>
            <a:cxnSpLocks/>
          </p:cNvCxnSpPr>
          <p:nvPr/>
        </p:nvCxnSpPr>
        <p:spPr>
          <a:xfrm>
            <a:off x="590550" y="812223"/>
            <a:ext cx="1104900" cy="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74568436"/>
      </p:ext>
    </p:extLst>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2E882E7-9241-4527-9D07-4FCC9DB4D2B6}"/>
              </a:ext>
            </a:extLst>
          </p:cNvPr>
          <p:cNvSpPr>
            <a:spLocks noGrp="1"/>
          </p:cNvSpPr>
          <p:nvPr>
            <p:ph idx="1"/>
          </p:nvPr>
        </p:nvSpPr>
        <p:spPr>
          <a:xfrm>
            <a:off x="463295" y="1438275"/>
            <a:ext cx="11357230" cy="4772024"/>
          </a:xfrm>
        </p:spPr>
        <p:txBody>
          <a:bodyPr/>
          <a:lstStyle/>
          <a:p>
            <a:pPr algn="l"/>
            <a:r>
              <a:rPr lang="en-US" sz="2000" dirty="0">
                <a:latin typeface="Times New Roman" panose="02020603050405020304" pitchFamily="18" charset="0"/>
                <a:cs typeface="Times New Roman" panose="02020603050405020304" pitchFamily="18" charset="0"/>
              </a:rPr>
              <a:t>Recommendations for the organization-</a:t>
            </a:r>
          </a:p>
          <a:p>
            <a:pPr marL="285750" indent="-285750" algn="l">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Training for Staff:</a:t>
            </a:r>
            <a:r>
              <a:rPr lang="en-US" sz="2000" dirty="0">
                <a:latin typeface="Times New Roman" panose="02020603050405020304" pitchFamily="18" charset="0"/>
                <a:cs typeface="Times New Roman" panose="02020603050405020304" pitchFamily="18" charset="0"/>
              </a:rPr>
              <a:t> Provide regular training for staff on conducting informed consent discussions effectively. This includes training on active listening, addressing patient concerns, and documenting the conversation.</a:t>
            </a:r>
          </a:p>
          <a:p>
            <a:pPr marL="285750" indent="-285750" algn="l">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Dedicated Time:</a:t>
            </a:r>
            <a:r>
              <a:rPr lang="en-US" sz="2000" dirty="0">
                <a:latin typeface="Times New Roman" panose="02020603050405020304" pitchFamily="18" charset="0"/>
                <a:cs typeface="Times New Roman" panose="02020603050405020304" pitchFamily="18" charset="0"/>
              </a:rPr>
              <a:t> Ensure staff have sufficient time allocated for informed consent discussions with each patient.</a:t>
            </a:r>
          </a:p>
          <a:p>
            <a:pPr marL="285750" indent="-285750" algn="l">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Audit and Feedback:</a:t>
            </a:r>
            <a:r>
              <a:rPr lang="en-US" sz="2000" dirty="0">
                <a:latin typeface="Times New Roman" panose="02020603050405020304" pitchFamily="18" charset="0"/>
                <a:cs typeface="Times New Roman" panose="02020603050405020304" pitchFamily="18" charset="0"/>
              </a:rPr>
              <a:t> Regularly audit informed consent documentation and provide feedback to staff on areas for improvement.</a:t>
            </a:r>
          </a:p>
          <a:p>
            <a:pPr marL="285750" indent="-285750" algn="l">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Training of doctors</a:t>
            </a:r>
            <a:r>
              <a:rPr lang="en-US" sz="2000" dirty="0">
                <a:latin typeface="Times New Roman" panose="02020603050405020304" pitchFamily="18" charset="0"/>
                <a:cs typeface="Times New Roman" panose="02020603050405020304" pitchFamily="18" charset="0"/>
              </a:rPr>
              <a:t>: Ensure that physicians receive consistent and enough training so they can accurately complete the procedure notes and sign the informed consent.</a:t>
            </a:r>
          </a:p>
          <a:p>
            <a:pPr marL="285750" indent="-285750" algn="l">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Appropriate training of staff : </a:t>
            </a:r>
            <a:r>
              <a:rPr lang="en-US" sz="2000" dirty="0">
                <a:latin typeface="Times New Roman" panose="02020603050405020304" pitchFamily="18" charset="0"/>
                <a:cs typeface="Times New Roman" panose="02020603050405020304" pitchFamily="18" charset="0"/>
              </a:rPr>
              <a:t>Make sure that all newly hired employees receive the appropriate training regarding which forms need to be completed prior to the procedure. </a:t>
            </a:r>
          </a:p>
        </p:txBody>
      </p:sp>
      <p:sp>
        <p:nvSpPr>
          <p:cNvPr id="3" name="Rectangle 2">
            <a:extLst>
              <a:ext uri="{FF2B5EF4-FFF2-40B4-BE49-F238E27FC236}">
                <a16:creationId xmlns:a16="http://schemas.microsoft.com/office/drawing/2014/main" id="{AB9D98B2-3F84-FB95-F5C7-2F9574BF5265}"/>
              </a:ext>
            </a:extLst>
          </p:cNvPr>
          <p:cNvSpPr/>
          <p:nvPr/>
        </p:nvSpPr>
        <p:spPr bwMode="gray">
          <a:xfrm>
            <a:off x="104775" y="6362700"/>
            <a:ext cx="7096125" cy="318104"/>
          </a:xfrm>
          <a:prstGeom prst="rect">
            <a:avLst/>
          </a:prstGeom>
          <a:ln>
            <a:noFill/>
            <a:headEnd/>
            <a:tailEnd/>
          </a:ln>
        </p:spPr>
        <p:style>
          <a:lnRef idx="2">
            <a:schemeClr val="dk1"/>
          </a:lnRef>
          <a:fillRef idx="1">
            <a:schemeClr val="lt1"/>
          </a:fillRef>
          <a:effectRef idx="0">
            <a:schemeClr val="dk1"/>
          </a:effectRef>
          <a:fontRef idx="minor">
            <a:schemeClr val="dk1"/>
          </a:fontRef>
        </p:style>
        <p:txBody>
          <a:bodyPr wrap="square" lIns="88900" tIns="88900" rIns="88900" bIns="88900" rtlCol="0" anchor="ctr"/>
          <a:lstStyle/>
          <a:p>
            <a:pPr algn="ctr">
              <a:lnSpc>
                <a:spcPct val="106000"/>
              </a:lnSpc>
              <a:buFont typeface="Wingdings 2" pitchFamily="18" charset="2"/>
              <a:buNone/>
            </a:pPr>
            <a:endParaRPr lang="en-US" sz="1600" b="1" dirty="0">
              <a:solidFill>
                <a:schemeClr val="bg1"/>
              </a:solidFill>
            </a:endParaRPr>
          </a:p>
        </p:txBody>
      </p:sp>
      <p:sp>
        <p:nvSpPr>
          <p:cNvPr id="5" name="Rectangle 4">
            <a:extLst>
              <a:ext uri="{FF2B5EF4-FFF2-40B4-BE49-F238E27FC236}">
                <a16:creationId xmlns:a16="http://schemas.microsoft.com/office/drawing/2014/main" id="{A3C064C0-F45C-4DBE-50D1-E65484AF3D40}"/>
              </a:ext>
            </a:extLst>
          </p:cNvPr>
          <p:cNvSpPr/>
          <p:nvPr/>
        </p:nvSpPr>
        <p:spPr bwMode="gray">
          <a:xfrm>
            <a:off x="4876800" y="6395054"/>
            <a:ext cx="7096125" cy="318104"/>
          </a:xfrm>
          <a:prstGeom prst="rect">
            <a:avLst/>
          </a:prstGeom>
          <a:ln>
            <a:noFill/>
            <a:headEnd/>
            <a:tailEnd/>
          </a:ln>
        </p:spPr>
        <p:style>
          <a:lnRef idx="2">
            <a:schemeClr val="dk1"/>
          </a:lnRef>
          <a:fillRef idx="1">
            <a:schemeClr val="lt1"/>
          </a:fillRef>
          <a:effectRef idx="0">
            <a:schemeClr val="dk1"/>
          </a:effectRef>
          <a:fontRef idx="minor">
            <a:schemeClr val="dk1"/>
          </a:fontRef>
        </p:style>
        <p:txBody>
          <a:bodyPr wrap="square" lIns="88900" tIns="88900" rIns="88900" bIns="88900" rtlCol="0" anchor="ctr"/>
          <a:lstStyle/>
          <a:p>
            <a:pPr algn="ctr">
              <a:lnSpc>
                <a:spcPct val="106000"/>
              </a:lnSpc>
              <a:buFont typeface="Wingdings 2" pitchFamily="18" charset="2"/>
              <a:buNone/>
            </a:pPr>
            <a:endParaRPr lang="en-US" sz="1600" b="1" dirty="0">
              <a:solidFill>
                <a:schemeClr val="bg1"/>
              </a:solidFill>
            </a:endParaRPr>
          </a:p>
        </p:txBody>
      </p:sp>
      <p:pic>
        <p:nvPicPr>
          <p:cNvPr id="6" name="Picture 5">
            <a:extLst>
              <a:ext uri="{FF2B5EF4-FFF2-40B4-BE49-F238E27FC236}">
                <a16:creationId xmlns:a16="http://schemas.microsoft.com/office/drawing/2014/main" id="{4709D667-2280-0EFA-48E6-2BA710F22B0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12309" y="0"/>
            <a:ext cx="1079691" cy="562957"/>
          </a:xfrm>
          <a:prstGeom prst="rect">
            <a:avLst/>
          </a:prstGeom>
        </p:spPr>
      </p:pic>
      <p:sp>
        <p:nvSpPr>
          <p:cNvPr id="9" name="Rectangle 8">
            <a:extLst>
              <a:ext uri="{FF2B5EF4-FFF2-40B4-BE49-F238E27FC236}">
                <a16:creationId xmlns:a16="http://schemas.microsoft.com/office/drawing/2014/main" id="{BD51471A-EE18-E76B-4818-60F874408816}"/>
              </a:ext>
            </a:extLst>
          </p:cNvPr>
          <p:cNvSpPr/>
          <p:nvPr/>
        </p:nvSpPr>
        <p:spPr>
          <a:xfrm>
            <a:off x="463295" y="177196"/>
            <a:ext cx="8323243" cy="562957"/>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AU" sz="2800" dirty="0">
                <a:solidFill>
                  <a:schemeClr val="tx1">
                    <a:lumMod val="75000"/>
                    <a:lumOff val="25000"/>
                  </a:schemeClr>
                </a:solidFill>
                <a:latin typeface="Segoe UI Black"/>
                <a:ea typeface="Segoe UI Black"/>
                <a:cs typeface="Segoe UI Light"/>
              </a:rPr>
              <a:t>Discussion (2/2)</a:t>
            </a:r>
            <a:endParaRPr lang="en-AU" sz="2800" dirty="0">
              <a:solidFill>
                <a:schemeClr val="tx1">
                  <a:lumMod val="75000"/>
                  <a:lumOff val="25000"/>
                </a:schemeClr>
              </a:solidFill>
              <a:latin typeface="Segoe UI Light"/>
              <a:cs typeface="Segoe UI Light"/>
            </a:endParaRPr>
          </a:p>
        </p:txBody>
      </p:sp>
      <p:cxnSp>
        <p:nvCxnSpPr>
          <p:cNvPr id="10" name="Straight Connector 9">
            <a:extLst>
              <a:ext uri="{FF2B5EF4-FFF2-40B4-BE49-F238E27FC236}">
                <a16:creationId xmlns:a16="http://schemas.microsoft.com/office/drawing/2014/main" id="{4EE7F5BA-4520-2BB7-A5B7-4E1145F264A9}"/>
              </a:ext>
            </a:extLst>
          </p:cNvPr>
          <p:cNvCxnSpPr>
            <a:cxnSpLocks/>
          </p:cNvCxnSpPr>
          <p:nvPr/>
        </p:nvCxnSpPr>
        <p:spPr>
          <a:xfrm>
            <a:off x="590550" y="812223"/>
            <a:ext cx="1104900" cy="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8852490"/>
      </p:ext>
    </p:extLst>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68834" y="1251067"/>
            <a:ext cx="8818066" cy="3270126"/>
          </a:xfrm>
          <a:prstGeom prst="rect">
            <a:avLst/>
          </a:prstGeom>
        </p:spPr>
        <p:txBody>
          <a:bodyPr wrap="square" lIns="91440" tIns="45720" rIns="91440" bIns="45720" anchor="t">
            <a:spAutoFit/>
          </a:bodyPr>
          <a:lstStyle/>
          <a:p>
            <a:pPr>
              <a:spcBef>
                <a:spcPts val="1500"/>
              </a:spcBef>
              <a:spcAft>
                <a:spcPts val="1500"/>
              </a:spcAft>
            </a:pPr>
            <a:r>
              <a:rPr lang="en-AU" b="1" u="sng" dirty="0">
                <a:latin typeface="Times New Roman" panose="02020603050405020304" pitchFamily="18" charset="0"/>
                <a:cs typeface="Times New Roman" panose="02020603050405020304" pitchFamily="18" charset="0"/>
              </a:rPr>
              <a:t>Ethical Consideration – </a:t>
            </a:r>
          </a:p>
          <a:p>
            <a:pPr marL="742950" lvl="1" indent="-285750">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Transparency is maintained with staff </a:t>
            </a:r>
            <a:r>
              <a:rPr lang="en-US" b="0" i="0" dirty="0">
                <a:solidFill>
                  <a:srgbClr val="1F1F1F"/>
                </a:solidFill>
                <a:effectLst/>
                <a:latin typeface="Times New Roman" panose="02020603050405020304" pitchFamily="18" charset="0"/>
                <a:cs typeface="Times New Roman" panose="02020603050405020304" pitchFamily="18" charset="0"/>
              </a:rPr>
              <a:t>about the purpose of the data collection and how the findings will be used.</a:t>
            </a:r>
          </a:p>
          <a:p>
            <a:pPr lvl="1"/>
            <a:endParaRPr lang="en-US" b="0" i="0" dirty="0">
              <a:solidFill>
                <a:srgbClr val="1F1F1F"/>
              </a:solidFill>
              <a:effectLst/>
              <a:latin typeface="Times New Roman" panose="02020603050405020304" pitchFamily="18" charset="0"/>
              <a:cs typeface="Times New Roman" panose="02020603050405020304" pitchFamily="18" charset="0"/>
            </a:endParaRPr>
          </a:p>
          <a:p>
            <a:pPr marL="742950" lvl="1" indent="-285750">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Patient’s consent was obtained before their data was collected.</a:t>
            </a:r>
          </a:p>
          <a:p>
            <a:pPr marL="742950" lvl="1" indent="-285750">
              <a:buFont typeface="Arial" panose="020B0604020202020204" pitchFamily="34" charset="0"/>
              <a:buChar char="•"/>
            </a:pPr>
            <a:endParaRPr lang="en-US" dirty="0">
              <a:latin typeface="Times New Roman" panose="02020603050405020304" pitchFamily="18" charset="0"/>
              <a:cs typeface="Times New Roman" panose="02020603050405020304" pitchFamily="18" charset="0"/>
            </a:endParaRPr>
          </a:p>
          <a:p>
            <a:pPr marL="742950" lvl="1" indent="-285750">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The collected data are stored securely to prevent to prevent unauthorized access or breaches.</a:t>
            </a:r>
          </a:p>
          <a:p>
            <a:pPr lvl="1"/>
            <a:endParaRPr lang="en-US" dirty="0">
              <a:latin typeface="Times New Roman" panose="02020603050405020304" pitchFamily="18" charset="0"/>
              <a:cs typeface="Times New Roman" panose="02020603050405020304" pitchFamily="18" charset="0"/>
            </a:endParaRPr>
          </a:p>
          <a:p>
            <a:pPr marL="742950" lvl="1" indent="-285750">
              <a:buFont typeface="Arial" panose="020B0604020202020204" pitchFamily="34" charset="0"/>
              <a:buChar char="•"/>
            </a:pPr>
            <a:r>
              <a:rPr lang="en-US" b="0" i="0" dirty="0">
                <a:solidFill>
                  <a:srgbClr val="1F1F1F"/>
                </a:solidFill>
                <a:effectLst/>
                <a:latin typeface="Times New Roman" panose="02020603050405020304" pitchFamily="18" charset="0"/>
                <a:cs typeface="Times New Roman" panose="02020603050405020304" pitchFamily="18" charset="0"/>
              </a:rPr>
              <a:t>Streamline data collection to minimize disruption to patient care and staff workflow.</a:t>
            </a:r>
          </a:p>
          <a:p>
            <a:pPr lvl="1"/>
            <a:endParaRPr lang="en-US" sz="1400" dirty="0">
              <a:solidFill>
                <a:srgbClr val="1F1F1F"/>
              </a:solidFill>
              <a:cs typeface="Times New Roman" panose="02020603050405020304" pitchFamily="18" charset="0"/>
            </a:endParaRPr>
          </a:p>
        </p:txBody>
      </p:sp>
      <p:sp>
        <p:nvSpPr>
          <p:cNvPr id="8" name="Rectangle 7">
            <a:extLst>
              <a:ext uri="{FF2B5EF4-FFF2-40B4-BE49-F238E27FC236}">
                <a16:creationId xmlns:a16="http://schemas.microsoft.com/office/drawing/2014/main" id="{76FFBD76-055D-8FFE-F5BD-83C0A02C09A2}"/>
              </a:ext>
            </a:extLst>
          </p:cNvPr>
          <p:cNvSpPr/>
          <p:nvPr/>
        </p:nvSpPr>
        <p:spPr>
          <a:xfrm>
            <a:off x="668834" y="4624607"/>
            <a:ext cx="8818066" cy="1885131"/>
          </a:xfrm>
          <a:prstGeom prst="rect">
            <a:avLst/>
          </a:prstGeom>
        </p:spPr>
        <p:txBody>
          <a:bodyPr wrap="square" lIns="91440" tIns="45720" rIns="91440" bIns="45720" anchor="t">
            <a:spAutoFit/>
          </a:bodyPr>
          <a:lstStyle/>
          <a:p>
            <a:pPr>
              <a:spcBef>
                <a:spcPts val="1500"/>
              </a:spcBef>
              <a:spcAft>
                <a:spcPts val="1500"/>
              </a:spcAft>
            </a:pPr>
            <a:r>
              <a:rPr lang="en-AU" b="1" u="sng" dirty="0">
                <a:latin typeface="Times New Roman" panose="02020603050405020304" pitchFamily="18" charset="0"/>
                <a:cs typeface="Times New Roman" panose="02020603050405020304" pitchFamily="18" charset="0"/>
              </a:rPr>
              <a:t>Limitations – </a:t>
            </a:r>
          </a:p>
          <a:p>
            <a:pPr marL="742950" lvl="1" indent="-285750">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The sample size might be limited. This could affect the generalizability of findings.</a:t>
            </a:r>
          </a:p>
          <a:p>
            <a:pPr lvl="1"/>
            <a:endParaRPr lang="en-US" dirty="0">
              <a:latin typeface="Times New Roman" panose="02020603050405020304" pitchFamily="18" charset="0"/>
              <a:cs typeface="Times New Roman" panose="02020603050405020304" pitchFamily="18" charset="0"/>
            </a:endParaRPr>
          </a:p>
          <a:p>
            <a:pPr marL="742950" lvl="1" indent="-285750">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Even after collecting the data, CAPA (Corrective Action Preventive Action) is not followed</a:t>
            </a:r>
            <a:r>
              <a:rPr lang="en-US" sz="1400" dirty="0">
                <a:cs typeface="Times New Roman" panose="02020603050405020304" pitchFamily="18" charset="0"/>
              </a:rPr>
              <a:t>.</a:t>
            </a:r>
          </a:p>
          <a:p>
            <a:pPr lvl="1"/>
            <a:endParaRPr lang="en-US" sz="1400" dirty="0">
              <a:solidFill>
                <a:srgbClr val="1F1F1F"/>
              </a:solidFill>
              <a:cs typeface="Times New Roman" panose="02020603050405020304" pitchFamily="18" charset="0"/>
            </a:endParaRPr>
          </a:p>
        </p:txBody>
      </p:sp>
      <p:sp>
        <p:nvSpPr>
          <p:cNvPr id="2" name="Rectangle 1">
            <a:extLst>
              <a:ext uri="{FF2B5EF4-FFF2-40B4-BE49-F238E27FC236}">
                <a16:creationId xmlns:a16="http://schemas.microsoft.com/office/drawing/2014/main" id="{7ED19A38-43D2-BF56-FD18-9B51488654F7}"/>
              </a:ext>
            </a:extLst>
          </p:cNvPr>
          <p:cNvSpPr/>
          <p:nvPr/>
        </p:nvSpPr>
        <p:spPr bwMode="gray">
          <a:xfrm>
            <a:off x="104775" y="6362700"/>
            <a:ext cx="7096125" cy="318104"/>
          </a:xfrm>
          <a:prstGeom prst="rect">
            <a:avLst/>
          </a:prstGeom>
          <a:ln>
            <a:noFill/>
            <a:headEnd/>
            <a:tailEnd/>
          </a:ln>
        </p:spPr>
        <p:style>
          <a:lnRef idx="2">
            <a:schemeClr val="dk1"/>
          </a:lnRef>
          <a:fillRef idx="1">
            <a:schemeClr val="lt1"/>
          </a:fillRef>
          <a:effectRef idx="0">
            <a:schemeClr val="dk1"/>
          </a:effectRef>
          <a:fontRef idx="minor">
            <a:schemeClr val="dk1"/>
          </a:fontRef>
        </p:style>
        <p:txBody>
          <a:bodyPr wrap="square" lIns="88900" tIns="88900" rIns="88900" bIns="88900" rtlCol="0" anchor="ctr"/>
          <a:lstStyle/>
          <a:p>
            <a:pPr algn="ctr">
              <a:lnSpc>
                <a:spcPct val="106000"/>
              </a:lnSpc>
              <a:buFont typeface="Wingdings 2" pitchFamily="18" charset="2"/>
              <a:buNone/>
            </a:pPr>
            <a:endParaRPr lang="en-US" sz="1600" b="1" dirty="0">
              <a:solidFill>
                <a:schemeClr val="bg1"/>
              </a:solidFill>
            </a:endParaRPr>
          </a:p>
        </p:txBody>
      </p:sp>
      <p:sp>
        <p:nvSpPr>
          <p:cNvPr id="3" name="Rectangle 2">
            <a:extLst>
              <a:ext uri="{FF2B5EF4-FFF2-40B4-BE49-F238E27FC236}">
                <a16:creationId xmlns:a16="http://schemas.microsoft.com/office/drawing/2014/main" id="{69934677-DC2C-A480-CA05-C3135438741A}"/>
              </a:ext>
            </a:extLst>
          </p:cNvPr>
          <p:cNvSpPr/>
          <p:nvPr/>
        </p:nvSpPr>
        <p:spPr bwMode="gray">
          <a:xfrm>
            <a:off x="5077867" y="6506262"/>
            <a:ext cx="7096125" cy="318104"/>
          </a:xfrm>
          <a:prstGeom prst="rect">
            <a:avLst/>
          </a:prstGeom>
          <a:ln>
            <a:noFill/>
            <a:headEnd/>
            <a:tailEnd/>
          </a:ln>
        </p:spPr>
        <p:style>
          <a:lnRef idx="2">
            <a:schemeClr val="dk1"/>
          </a:lnRef>
          <a:fillRef idx="1">
            <a:schemeClr val="lt1"/>
          </a:fillRef>
          <a:effectRef idx="0">
            <a:schemeClr val="dk1"/>
          </a:effectRef>
          <a:fontRef idx="minor">
            <a:schemeClr val="dk1"/>
          </a:fontRef>
        </p:style>
        <p:txBody>
          <a:bodyPr wrap="square" lIns="88900" tIns="88900" rIns="88900" bIns="88900" rtlCol="0" anchor="ctr"/>
          <a:lstStyle/>
          <a:p>
            <a:pPr algn="ctr">
              <a:lnSpc>
                <a:spcPct val="106000"/>
              </a:lnSpc>
              <a:buFont typeface="Wingdings 2" pitchFamily="18" charset="2"/>
              <a:buNone/>
            </a:pPr>
            <a:endParaRPr lang="en-US" sz="1600" b="1" dirty="0">
              <a:solidFill>
                <a:schemeClr val="bg1"/>
              </a:solidFill>
            </a:endParaRPr>
          </a:p>
        </p:txBody>
      </p:sp>
      <p:pic>
        <p:nvPicPr>
          <p:cNvPr id="4" name="Picture 3">
            <a:extLst>
              <a:ext uri="{FF2B5EF4-FFF2-40B4-BE49-F238E27FC236}">
                <a16:creationId xmlns:a16="http://schemas.microsoft.com/office/drawing/2014/main" id="{7A7749B2-9F03-1639-5FCF-733223FDC1C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12309" y="0"/>
            <a:ext cx="1079691" cy="562957"/>
          </a:xfrm>
          <a:prstGeom prst="rect">
            <a:avLst/>
          </a:prstGeom>
        </p:spPr>
      </p:pic>
      <p:sp>
        <p:nvSpPr>
          <p:cNvPr id="7" name="Rectangle 6">
            <a:extLst>
              <a:ext uri="{FF2B5EF4-FFF2-40B4-BE49-F238E27FC236}">
                <a16:creationId xmlns:a16="http://schemas.microsoft.com/office/drawing/2014/main" id="{50D4419B-2E07-7FEC-1331-6495C06E5950}"/>
              </a:ext>
            </a:extLst>
          </p:cNvPr>
          <p:cNvSpPr/>
          <p:nvPr/>
        </p:nvSpPr>
        <p:spPr>
          <a:xfrm>
            <a:off x="463295" y="177196"/>
            <a:ext cx="8323243" cy="562957"/>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AU" sz="2800" dirty="0">
                <a:solidFill>
                  <a:schemeClr val="tx1">
                    <a:lumMod val="75000"/>
                    <a:lumOff val="25000"/>
                  </a:schemeClr>
                </a:solidFill>
                <a:latin typeface="Segoe UI Black"/>
                <a:ea typeface="Segoe UI Black"/>
                <a:cs typeface="Segoe UI Light"/>
              </a:rPr>
              <a:t>Ethical Consideration and Limitations</a:t>
            </a:r>
            <a:endParaRPr lang="en-AU" sz="2800" dirty="0">
              <a:solidFill>
                <a:schemeClr val="tx1">
                  <a:lumMod val="75000"/>
                  <a:lumOff val="25000"/>
                </a:schemeClr>
              </a:solidFill>
              <a:latin typeface="Segoe UI Light"/>
              <a:cs typeface="Segoe UI Light"/>
            </a:endParaRPr>
          </a:p>
        </p:txBody>
      </p:sp>
      <p:cxnSp>
        <p:nvCxnSpPr>
          <p:cNvPr id="9" name="Straight Connector 8">
            <a:extLst>
              <a:ext uri="{FF2B5EF4-FFF2-40B4-BE49-F238E27FC236}">
                <a16:creationId xmlns:a16="http://schemas.microsoft.com/office/drawing/2014/main" id="{80C9D552-1BF5-B236-98C1-6F7711C7B293}"/>
              </a:ext>
            </a:extLst>
          </p:cNvPr>
          <p:cNvCxnSpPr>
            <a:cxnSpLocks/>
          </p:cNvCxnSpPr>
          <p:nvPr/>
        </p:nvCxnSpPr>
        <p:spPr>
          <a:xfrm>
            <a:off x="590550" y="812223"/>
            <a:ext cx="3248025" cy="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8298587"/>
      </p:ext>
    </p:extLst>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2E882E7-9241-4527-9D07-4FCC9DB4D2B6}"/>
              </a:ext>
            </a:extLst>
          </p:cNvPr>
          <p:cNvSpPr>
            <a:spLocks noGrp="1"/>
          </p:cNvSpPr>
          <p:nvPr>
            <p:ph idx="1"/>
          </p:nvPr>
        </p:nvSpPr>
        <p:spPr>
          <a:xfrm>
            <a:off x="366573" y="1380401"/>
            <a:ext cx="11044377" cy="4667250"/>
          </a:xfrm>
        </p:spPr>
        <p:txBody>
          <a:bodyPr/>
          <a:lstStyle/>
          <a:p>
            <a:endParaRPr lang="en-US" sz="2800" dirty="0">
              <a:solidFill>
                <a:srgbClr val="222222"/>
              </a:solidFill>
              <a:latin typeface="Arial" panose="020B0604020202020204" pitchFamily="34" charset="0"/>
              <a:cs typeface="Calibri Light" panose="020F0502020204030204" pitchFamily="34" charset="0"/>
            </a:endParaRPr>
          </a:p>
          <a:p>
            <a:r>
              <a:rPr lang="en-GB" sz="1800" dirty="0">
                <a:latin typeface="Calibri Light" panose="020F0502020204030204" pitchFamily="34" charset="0"/>
                <a:cs typeface="Calibri Light" panose="020F0502020204030204" pitchFamily="34" charset="0"/>
              </a:rPr>
              <a:t> </a:t>
            </a:r>
            <a:endParaRPr lang="en-US" sz="1800" dirty="0">
              <a:latin typeface="Calibri Light" panose="020F0502020204030204" pitchFamily="34" charset="0"/>
              <a:cs typeface="Calibri Light" panose="020F0502020204030204" pitchFamily="34" charset="0"/>
            </a:endParaRPr>
          </a:p>
          <a:p>
            <a:endParaRPr lang="en-US" sz="1800" dirty="0"/>
          </a:p>
        </p:txBody>
      </p:sp>
      <p:pic>
        <p:nvPicPr>
          <p:cNvPr id="14" name="Picture 13">
            <a:extLst>
              <a:ext uri="{FF2B5EF4-FFF2-40B4-BE49-F238E27FC236}">
                <a16:creationId xmlns:a16="http://schemas.microsoft.com/office/drawing/2014/main" id="{7BAA6A03-F565-CCC5-F3B7-FA05EB4E4FD8}"/>
              </a:ext>
            </a:extLst>
          </p:cNvPr>
          <p:cNvPicPr>
            <a:picLocks noChangeAspect="1"/>
          </p:cNvPicPr>
          <p:nvPr/>
        </p:nvPicPr>
        <p:blipFill>
          <a:blip r:embed="rId2"/>
          <a:stretch>
            <a:fillRect/>
          </a:stretch>
        </p:blipFill>
        <p:spPr>
          <a:xfrm>
            <a:off x="857250" y="1166811"/>
            <a:ext cx="4268191" cy="4772025"/>
          </a:xfrm>
          <a:prstGeom prst="rect">
            <a:avLst/>
          </a:prstGeom>
        </p:spPr>
      </p:pic>
      <p:pic>
        <p:nvPicPr>
          <p:cNvPr id="16" name="Picture 15">
            <a:extLst>
              <a:ext uri="{FF2B5EF4-FFF2-40B4-BE49-F238E27FC236}">
                <a16:creationId xmlns:a16="http://schemas.microsoft.com/office/drawing/2014/main" id="{4E63B347-8995-1CF5-9AE5-DB0749DE87F3}"/>
              </a:ext>
            </a:extLst>
          </p:cNvPr>
          <p:cNvPicPr>
            <a:picLocks noChangeAspect="1"/>
          </p:cNvPicPr>
          <p:nvPr/>
        </p:nvPicPr>
        <p:blipFill>
          <a:blip r:embed="rId3"/>
          <a:stretch>
            <a:fillRect/>
          </a:stretch>
        </p:blipFill>
        <p:spPr>
          <a:xfrm>
            <a:off x="5981700" y="761306"/>
            <a:ext cx="4722778" cy="5335386"/>
          </a:xfrm>
          <a:prstGeom prst="rect">
            <a:avLst/>
          </a:prstGeom>
        </p:spPr>
      </p:pic>
      <p:sp>
        <p:nvSpPr>
          <p:cNvPr id="3" name="Rectangle 2">
            <a:extLst>
              <a:ext uri="{FF2B5EF4-FFF2-40B4-BE49-F238E27FC236}">
                <a16:creationId xmlns:a16="http://schemas.microsoft.com/office/drawing/2014/main" id="{58A2EF85-9F1E-9353-A724-AADE86F42D5E}"/>
              </a:ext>
            </a:extLst>
          </p:cNvPr>
          <p:cNvSpPr/>
          <p:nvPr/>
        </p:nvSpPr>
        <p:spPr bwMode="gray">
          <a:xfrm>
            <a:off x="104775" y="6362700"/>
            <a:ext cx="7096125" cy="318104"/>
          </a:xfrm>
          <a:prstGeom prst="rect">
            <a:avLst/>
          </a:prstGeom>
          <a:ln>
            <a:noFill/>
            <a:headEnd/>
            <a:tailEnd/>
          </a:ln>
        </p:spPr>
        <p:style>
          <a:lnRef idx="2">
            <a:schemeClr val="dk1"/>
          </a:lnRef>
          <a:fillRef idx="1">
            <a:schemeClr val="lt1"/>
          </a:fillRef>
          <a:effectRef idx="0">
            <a:schemeClr val="dk1"/>
          </a:effectRef>
          <a:fontRef idx="minor">
            <a:schemeClr val="dk1"/>
          </a:fontRef>
        </p:style>
        <p:txBody>
          <a:bodyPr wrap="square" lIns="88900" tIns="88900" rIns="88900" bIns="88900" rtlCol="0" anchor="ctr"/>
          <a:lstStyle/>
          <a:p>
            <a:pPr algn="ctr">
              <a:lnSpc>
                <a:spcPct val="106000"/>
              </a:lnSpc>
              <a:buFont typeface="Wingdings 2" pitchFamily="18" charset="2"/>
              <a:buNone/>
            </a:pPr>
            <a:endParaRPr lang="en-US" sz="1600" b="1" dirty="0">
              <a:solidFill>
                <a:schemeClr val="bg1"/>
              </a:solidFill>
            </a:endParaRPr>
          </a:p>
        </p:txBody>
      </p:sp>
      <p:sp>
        <p:nvSpPr>
          <p:cNvPr id="5" name="Rectangle 4">
            <a:extLst>
              <a:ext uri="{FF2B5EF4-FFF2-40B4-BE49-F238E27FC236}">
                <a16:creationId xmlns:a16="http://schemas.microsoft.com/office/drawing/2014/main" id="{62FA7B0A-E524-186C-CB5B-63B5BBC97A84}"/>
              </a:ext>
            </a:extLst>
          </p:cNvPr>
          <p:cNvSpPr/>
          <p:nvPr/>
        </p:nvSpPr>
        <p:spPr bwMode="gray">
          <a:xfrm>
            <a:off x="5095875" y="6362700"/>
            <a:ext cx="7096125" cy="318104"/>
          </a:xfrm>
          <a:prstGeom prst="rect">
            <a:avLst/>
          </a:prstGeom>
          <a:ln>
            <a:noFill/>
            <a:headEnd/>
            <a:tailEnd/>
          </a:ln>
        </p:spPr>
        <p:style>
          <a:lnRef idx="2">
            <a:schemeClr val="dk1"/>
          </a:lnRef>
          <a:fillRef idx="1">
            <a:schemeClr val="lt1"/>
          </a:fillRef>
          <a:effectRef idx="0">
            <a:schemeClr val="dk1"/>
          </a:effectRef>
          <a:fontRef idx="minor">
            <a:schemeClr val="dk1"/>
          </a:fontRef>
        </p:style>
        <p:txBody>
          <a:bodyPr wrap="square" lIns="88900" tIns="88900" rIns="88900" bIns="88900" rtlCol="0" anchor="ctr"/>
          <a:lstStyle/>
          <a:p>
            <a:pPr algn="ctr">
              <a:lnSpc>
                <a:spcPct val="106000"/>
              </a:lnSpc>
              <a:buFont typeface="Wingdings 2" pitchFamily="18" charset="2"/>
              <a:buNone/>
            </a:pPr>
            <a:endParaRPr lang="en-US" sz="1600" b="1" dirty="0">
              <a:solidFill>
                <a:schemeClr val="bg1"/>
              </a:solidFill>
            </a:endParaRPr>
          </a:p>
        </p:txBody>
      </p:sp>
      <p:pic>
        <p:nvPicPr>
          <p:cNvPr id="6" name="Picture 5">
            <a:extLst>
              <a:ext uri="{FF2B5EF4-FFF2-40B4-BE49-F238E27FC236}">
                <a16:creationId xmlns:a16="http://schemas.microsoft.com/office/drawing/2014/main" id="{6B8D8A30-DF19-1142-CE8E-7AB90734039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12309" y="0"/>
            <a:ext cx="1079691" cy="562957"/>
          </a:xfrm>
          <a:prstGeom prst="rect">
            <a:avLst/>
          </a:prstGeom>
        </p:spPr>
      </p:pic>
      <p:sp>
        <p:nvSpPr>
          <p:cNvPr id="9" name="Rectangle 8">
            <a:extLst>
              <a:ext uri="{FF2B5EF4-FFF2-40B4-BE49-F238E27FC236}">
                <a16:creationId xmlns:a16="http://schemas.microsoft.com/office/drawing/2014/main" id="{F43617AA-D3BC-AD1E-3480-40014743E7A4}"/>
              </a:ext>
            </a:extLst>
          </p:cNvPr>
          <p:cNvSpPr/>
          <p:nvPr/>
        </p:nvSpPr>
        <p:spPr>
          <a:xfrm>
            <a:off x="463295" y="177196"/>
            <a:ext cx="8323243" cy="562957"/>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AU" sz="2800" dirty="0">
                <a:solidFill>
                  <a:schemeClr val="tx1">
                    <a:lumMod val="75000"/>
                    <a:lumOff val="25000"/>
                  </a:schemeClr>
                </a:solidFill>
                <a:latin typeface="Segoe UI Black"/>
                <a:ea typeface="Segoe UI Black"/>
                <a:cs typeface="Segoe UI Light"/>
              </a:rPr>
              <a:t>Annexure (1/2)</a:t>
            </a:r>
            <a:endParaRPr lang="en-AU" sz="2800" dirty="0">
              <a:solidFill>
                <a:schemeClr val="tx1">
                  <a:lumMod val="75000"/>
                  <a:lumOff val="25000"/>
                </a:schemeClr>
              </a:solidFill>
              <a:latin typeface="Segoe UI Light"/>
              <a:cs typeface="Segoe UI Light"/>
            </a:endParaRPr>
          </a:p>
        </p:txBody>
      </p:sp>
      <p:cxnSp>
        <p:nvCxnSpPr>
          <p:cNvPr id="10" name="Straight Connector 9">
            <a:extLst>
              <a:ext uri="{FF2B5EF4-FFF2-40B4-BE49-F238E27FC236}">
                <a16:creationId xmlns:a16="http://schemas.microsoft.com/office/drawing/2014/main" id="{1371AC4E-0751-E8DA-C7F7-B3B29E20BB31}"/>
              </a:ext>
            </a:extLst>
          </p:cNvPr>
          <p:cNvCxnSpPr>
            <a:cxnSpLocks/>
          </p:cNvCxnSpPr>
          <p:nvPr/>
        </p:nvCxnSpPr>
        <p:spPr>
          <a:xfrm>
            <a:off x="590550" y="812223"/>
            <a:ext cx="1228725" cy="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25690481"/>
      </p:ext>
    </p:extLst>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2E882E7-9241-4527-9D07-4FCC9DB4D2B6}"/>
              </a:ext>
            </a:extLst>
          </p:cNvPr>
          <p:cNvSpPr>
            <a:spLocks noGrp="1"/>
          </p:cNvSpPr>
          <p:nvPr>
            <p:ph idx="1"/>
          </p:nvPr>
        </p:nvSpPr>
        <p:spPr>
          <a:xfrm>
            <a:off x="376098" y="1189901"/>
            <a:ext cx="11044377" cy="4667250"/>
          </a:xfrm>
        </p:spPr>
        <p:txBody>
          <a:bodyPr/>
          <a:lstStyle/>
          <a:p>
            <a:endParaRPr lang="en-US" sz="2800" dirty="0">
              <a:solidFill>
                <a:srgbClr val="222222"/>
              </a:solidFill>
              <a:latin typeface="Arial" panose="020B0604020202020204" pitchFamily="34" charset="0"/>
              <a:cs typeface="Calibri Light" panose="020F0502020204030204" pitchFamily="34" charset="0"/>
            </a:endParaRPr>
          </a:p>
          <a:p>
            <a:r>
              <a:rPr lang="en-GB" sz="1800" dirty="0">
                <a:latin typeface="Calibri Light" panose="020F0502020204030204" pitchFamily="34" charset="0"/>
                <a:cs typeface="Calibri Light" panose="020F0502020204030204" pitchFamily="34" charset="0"/>
              </a:rPr>
              <a:t> </a:t>
            </a:r>
            <a:endParaRPr lang="en-US" sz="1800" dirty="0">
              <a:latin typeface="Calibri Light" panose="020F0502020204030204" pitchFamily="34" charset="0"/>
              <a:cs typeface="Calibri Light" panose="020F0502020204030204" pitchFamily="34" charset="0"/>
            </a:endParaRPr>
          </a:p>
          <a:p>
            <a:endParaRPr lang="en-US" sz="1800" dirty="0"/>
          </a:p>
        </p:txBody>
      </p:sp>
      <p:graphicFrame>
        <p:nvGraphicFramePr>
          <p:cNvPr id="3" name="Content Placeholder 3">
            <a:extLst>
              <a:ext uri="{FF2B5EF4-FFF2-40B4-BE49-F238E27FC236}">
                <a16:creationId xmlns:a16="http://schemas.microsoft.com/office/drawing/2014/main" id="{51942A44-D721-6A34-1CBB-AB8B9CF8AF07}"/>
              </a:ext>
            </a:extLst>
          </p:cNvPr>
          <p:cNvGraphicFramePr>
            <a:graphicFrameLocks/>
          </p:cNvGraphicFramePr>
          <p:nvPr>
            <p:extLst>
              <p:ext uri="{D42A27DB-BD31-4B8C-83A1-F6EECF244321}">
                <p14:modId xmlns:p14="http://schemas.microsoft.com/office/powerpoint/2010/main" val="1023902690"/>
              </p:ext>
            </p:extLst>
          </p:nvPr>
        </p:nvGraphicFramePr>
        <p:xfrm>
          <a:off x="1769745" y="1348287"/>
          <a:ext cx="7077457" cy="4508864"/>
        </p:xfrm>
        <a:graphic>
          <a:graphicData uri="http://schemas.openxmlformats.org/drawingml/2006/table">
            <a:tbl>
              <a:tblPr firstRow="1" firstCol="1" bandRow="1">
                <a:tableStyleId>{5C22544A-7EE6-4342-B048-85BDC9FD1C3A}</a:tableStyleId>
              </a:tblPr>
              <a:tblGrid>
                <a:gridCol w="3930070">
                  <a:extLst>
                    <a:ext uri="{9D8B030D-6E8A-4147-A177-3AD203B41FA5}">
                      <a16:colId xmlns:a16="http://schemas.microsoft.com/office/drawing/2014/main" val="2262270445"/>
                    </a:ext>
                  </a:extLst>
                </a:gridCol>
                <a:gridCol w="1630128">
                  <a:extLst>
                    <a:ext uri="{9D8B030D-6E8A-4147-A177-3AD203B41FA5}">
                      <a16:colId xmlns:a16="http://schemas.microsoft.com/office/drawing/2014/main" val="1849734843"/>
                    </a:ext>
                  </a:extLst>
                </a:gridCol>
                <a:gridCol w="1517259">
                  <a:extLst>
                    <a:ext uri="{9D8B030D-6E8A-4147-A177-3AD203B41FA5}">
                      <a16:colId xmlns:a16="http://schemas.microsoft.com/office/drawing/2014/main" val="2439518624"/>
                    </a:ext>
                  </a:extLst>
                </a:gridCol>
              </a:tblGrid>
              <a:tr h="294696">
                <a:tc>
                  <a:txBody>
                    <a:bodyPr/>
                    <a:lstStyle/>
                    <a:p>
                      <a:pPr>
                        <a:lnSpc>
                          <a:spcPct val="107000"/>
                        </a:lnSpc>
                        <a:spcAft>
                          <a:spcPts val="800"/>
                        </a:spcAft>
                      </a:pPr>
                      <a:r>
                        <a:rPr lang="en-IN" sz="1200" dirty="0">
                          <a:effectLst/>
                        </a:rPr>
                        <a:t>NAME OF THE PATIENT</a:t>
                      </a: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200">
                          <a:effectLst/>
                        </a:rPr>
                        <a:t>&lt;patient 1&gt;</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200">
                          <a:effectLst/>
                        </a:rPr>
                        <a:t>&lt;patient 2&gt;</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51335937"/>
                  </a:ext>
                </a:extLst>
              </a:tr>
              <a:tr h="294696">
                <a:tc>
                  <a:txBody>
                    <a:bodyPr/>
                    <a:lstStyle/>
                    <a:p>
                      <a:pPr>
                        <a:lnSpc>
                          <a:spcPct val="107000"/>
                        </a:lnSpc>
                        <a:spcAft>
                          <a:spcPts val="800"/>
                        </a:spcAft>
                      </a:pPr>
                      <a:r>
                        <a:rPr lang="en-IN" sz="1200" dirty="0">
                          <a:effectLst/>
                        </a:rPr>
                        <a:t>UHID</a:t>
                      </a: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200">
                          <a:effectLst/>
                        </a:rPr>
                        <a:t> </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200">
                          <a:effectLst/>
                        </a:rPr>
                        <a:t> </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04501296"/>
                  </a:ext>
                </a:extLst>
              </a:tr>
              <a:tr h="294696">
                <a:tc>
                  <a:txBody>
                    <a:bodyPr/>
                    <a:lstStyle/>
                    <a:p>
                      <a:pPr>
                        <a:lnSpc>
                          <a:spcPct val="107000"/>
                        </a:lnSpc>
                        <a:spcAft>
                          <a:spcPts val="800"/>
                        </a:spcAft>
                      </a:pPr>
                      <a:r>
                        <a:rPr lang="en-IN" sz="1200" dirty="0">
                          <a:effectLst/>
                        </a:rPr>
                        <a:t>DATE OF ADMISSION</a:t>
                      </a: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200">
                          <a:effectLst/>
                        </a:rPr>
                        <a:t> </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200">
                          <a:effectLst/>
                        </a:rPr>
                        <a:t> </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25936114"/>
                  </a:ext>
                </a:extLst>
              </a:tr>
              <a:tr h="294696">
                <a:tc>
                  <a:txBody>
                    <a:bodyPr/>
                    <a:lstStyle/>
                    <a:p>
                      <a:pPr>
                        <a:lnSpc>
                          <a:spcPct val="107000"/>
                        </a:lnSpc>
                        <a:spcAft>
                          <a:spcPts val="800"/>
                        </a:spcAft>
                      </a:pPr>
                      <a:r>
                        <a:rPr lang="en-IN" sz="1200">
                          <a:effectLst/>
                        </a:rPr>
                        <a:t>PROCEDURE PERFORMED</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200">
                          <a:effectLst/>
                        </a:rPr>
                        <a:t> </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200">
                          <a:effectLst/>
                        </a:rPr>
                        <a:t> </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71495199"/>
                  </a:ext>
                </a:extLst>
              </a:tr>
              <a:tr h="294696">
                <a:tc>
                  <a:txBody>
                    <a:bodyPr/>
                    <a:lstStyle/>
                    <a:p>
                      <a:pPr>
                        <a:lnSpc>
                          <a:spcPct val="107000"/>
                        </a:lnSpc>
                        <a:spcAft>
                          <a:spcPts val="800"/>
                        </a:spcAft>
                      </a:pPr>
                      <a:r>
                        <a:rPr lang="en-IN" sz="1200">
                          <a:effectLst/>
                        </a:rPr>
                        <a:t>A.) CONSENT FORM</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200">
                          <a:effectLst/>
                        </a:rPr>
                        <a:t> </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200">
                          <a:effectLst/>
                        </a:rPr>
                        <a:t> </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23416148"/>
                  </a:ext>
                </a:extLst>
              </a:tr>
              <a:tr h="294696">
                <a:tc>
                  <a:txBody>
                    <a:bodyPr/>
                    <a:lstStyle/>
                    <a:p>
                      <a:pPr>
                        <a:lnSpc>
                          <a:spcPct val="107000"/>
                        </a:lnSpc>
                        <a:spcAft>
                          <a:spcPts val="800"/>
                        </a:spcAft>
                      </a:pPr>
                      <a:r>
                        <a:rPr lang="en-IN" sz="1200" dirty="0">
                          <a:effectLst/>
                        </a:rPr>
                        <a:t>A.1 SIGN. OF ATTENDANT</a:t>
                      </a: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200">
                          <a:effectLst/>
                        </a:rPr>
                        <a:t> </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200">
                          <a:effectLst/>
                        </a:rPr>
                        <a:t> </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4553073"/>
                  </a:ext>
                </a:extLst>
              </a:tr>
              <a:tr h="294696">
                <a:tc>
                  <a:txBody>
                    <a:bodyPr/>
                    <a:lstStyle/>
                    <a:p>
                      <a:pPr>
                        <a:lnSpc>
                          <a:spcPct val="107000"/>
                        </a:lnSpc>
                        <a:spcAft>
                          <a:spcPts val="800"/>
                        </a:spcAft>
                      </a:pPr>
                      <a:r>
                        <a:rPr lang="en-IN" sz="1200">
                          <a:effectLst/>
                        </a:rPr>
                        <a:t>       A.1.1 Relation with Patient</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200">
                          <a:effectLst/>
                        </a:rPr>
                        <a:t> </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200">
                          <a:effectLst/>
                        </a:rPr>
                        <a:t> </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361702986"/>
                  </a:ext>
                </a:extLst>
              </a:tr>
              <a:tr h="294696">
                <a:tc>
                  <a:txBody>
                    <a:bodyPr/>
                    <a:lstStyle/>
                    <a:p>
                      <a:pPr>
                        <a:lnSpc>
                          <a:spcPct val="107000"/>
                        </a:lnSpc>
                        <a:spcAft>
                          <a:spcPts val="800"/>
                        </a:spcAft>
                      </a:pPr>
                      <a:r>
                        <a:rPr lang="en-IN" sz="1200">
                          <a:effectLst/>
                        </a:rPr>
                        <a:t>       A.1.2 TIMED</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200">
                          <a:effectLst/>
                        </a:rPr>
                        <a:t> </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200">
                          <a:effectLst/>
                        </a:rPr>
                        <a:t> </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285001841"/>
                  </a:ext>
                </a:extLst>
              </a:tr>
              <a:tr h="294696">
                <a:tc>
                  <a:txBody>
                    <a:bodyPr/>
                    <a:lstStyle/>
                    <a:p>
                      <a:pPr>
                        <a:lnSpc>
                          <a:spcPct val="107000"/>
                        </a:lnSpc>
                        <a:spcAft>
                          <a:spcPts val="800"/>
                        </a:spcAft>
                      </a:pPr>
                      <a:r>
                        <a:rPr lang="en-IN" sz="1200">
                          <a:effectLst/>
                        </a:rPr>
                        <a:t>       A.1.3 DATED</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200">
                          <a:effectLst/>
                        </a:rPr>
                        <a:t> </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200">
                          <a:effectLst/>
                        </a:rPr>
                        <a:t> </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61304304"/>
                  </a:ext>
                </a:extLst>
              </a:tr>
              <a:tr h="294696">
                <a:tc>
                  <a:txBody>
                    <a:bodyPr/>
                    <a:lstStyle/>
                    <a:p>
                      <a:pPr>
                        <a:lnSpc>
                          <a:spcPct val="107000"/>
                        </a:lnSpc>
                        <a:spcAft>
                          <a:spcPts val="800"/>
                        </a:spcAft>
                      </a:pPr>
                      <a:r>
                        <a:rPr lang="en-IN" sz="1200">
                          <a:effectLst/>
                        </a:rPr>
                        <a:t>A.2 SIGN. OF DOCTOR</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200">
                          <a:effectLst/>
                        </a:rPr>
                        <a:t> </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200">
                          <a:effectLst/>
                        </a:rPr>
                        <a:t> </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031844"/>
                  </a:ext>
                </a:extLst>
              </a:tr>
              <a:tr h="294696">
                <a:tc>
                  <a:txBody>
                    <a:bodyPr/>
                    <a:lstStyle/>
                    <a:p>
                      <a:pPr>
                        <a:lnSpc>
                          <a:spcPct val="107000"/>
                        </a:lnSpc>
                        <a:spcAft>
                          <a:spcPts val="800"/>
                        </a:spcAft>
                      </a:pPr>
                      <a:r>
                        <a:rPr lang="en-IN" sz="1200">
                          <a:effectLst/>
                        </a:rPr>
                        <a:t>       A.2.1 TIMED</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200">
                          <a:effectLst/>
                        </a:rPr>
                        <a:t> </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200">
                          <a:effectLst/>
                        </a:rPr>
                        <a:t> </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947572621"/>
                  </a:ext>
                </a:extLst>
              </a:tr>
              <a:tr h="294696">
                <a:tc>
                  <a:txBody>
                    <a:bodyPr/>
                    <a:lstStyle/>
                    <a:p>
                      <a:pPr>
                        <a:lnSpc>
                          <a:spcPct val="107000"/>
                        </a:lnSpc>
                        <a:spcAft>
                          <a:spcPts val="800"/>
                        </a:spcAft>
                      </a:pPr>
                      <a:r>
                        <a:rPr lang="en-IN" sz="1200">
                          <a:effectLst/>
                        </a:rPr>
                        <a:t>       A.2.2 DATED</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200">
                          <a:effectLst/>
                        </a:rPr>
                        <a:t> </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200">
                          <a:effectLst/>
                        </a:rPr>
                        <a:t> </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338810306"/>
                  </a:ext>
                </a:extLst>
              </a:tr>
              <a:tr h="294696">
                <a:tc>
                  <a:txBody>
                    <a:bodyPr/>
                    <a:lstStyle/>
                    <a:p>
                      <a:pPr>
                        <a:lnSpc>
                          <a:spcPct val="107000"/>
                        </a:lnSpc>
                        <a:spcAft>
                          <a:spcPts val="800"/>
                        </a:spcAft>
                      </a:pPr>
                      <a:r>
                        <a:rPr lang="en-IN" sz="1200">
                          <a:effectLst/>
                        </a:rPr>
                        <a:t>B.) PROCEDURE FORM FILLED</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200">
                          <a:effectLst/>
                        </a:rPr>
                        <a:t> </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200">
                          <a:effectLst/>
                        </a:rPr>
                        <a:t> </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488307404"/>
                  </a:ext>
                </a:extLst>
              </a:tr>
              <a:tr h="294696">
                <a:tc>
                  <a:txBody>
                    <a:bodyPr/>
                    <a:lstStyle/>
                    <a:p>
                      <a:pPr>
                        <a:lnSpc>
                          <a:spcPct val="107000"/>
                        </a:lnSpc>
                        <a:spcAft>
                          <a:spcPts val="800"/>
                        </a:spcAft>
                      </a:pPr>
                      <a:r>
                        <a:rPr lang="en-IN" sz="1200" dirty="0">
                          <a:effectLst/>
                        </a:rPr>
                        <a:t>B.1 TIMED</a:t>
                      </a:r>
                    </a:p>
                  </a:txBody>
                  <a:tcPr marL="68580" marR="68580" marT="0" marB="0"/>
                </a:tc>
                <a:tc>
                  <a:txBody>
                    <a:bodyPr/>
                    <a:lstStyle/>
                    <a:p>
                      <a:pPr>
                        <a:lnSpc>
                          <a:spcPct val="107000"/>
                        </a:lnSpc>
                        <a:spcAft>
                          <a:spcPts val="800"/>
                        </a:spcAft>
                      </a:pPr>
                      <a:r>
                        <a:rPr lang="en-IN" sz="1200">
                          <a:effectLst/>
                        </a:rPr>
                        <a:t> </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200" dirty="0">
                          <a:effectLst/>
                        </a:rPr>
                        <a:t> </a:t>
                      </a: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86700785"/>
                  </a:ext>
                </a:extLst>
              </a:tr>
              <a:tr h="191560">
                <a:tc>
                  <a:txBody>
                    <a:bodyPr/>
                    <a:lstStyle/>
                    <a:p>
                      <a:pPr>
                        <a:lnSpc>
                          <a:spcPct val="107000"/>
                        </a:lnSpc>
                        <a:spcAft>
                          <a:spcPts val="800"/>
                        </a:spcAft>
                      </a:pPr>
                      <a:r>
                        <a:rPr lang="en-IN" sz="1200" dirty="0">
                          <a:effectLst/>
                        </a:rPr>
                        <a:t>B.2 DATED</a:t>
                      </a:r>
                    </a:p>
                  </a:txBody>
                  <a:tcPr marL="68580" marR="68580" marT="0" marB="0"/>
                </a:tc>
                <a:tc>
                  <a:txBody>
                    <a:bodyPr/>
                    <a:lstStyle/>
                    <a:p>
                      <a:pPr>
                        <a:lnSpc>
                          <a:spcPct val="107000"/>
                        </a:lnSpc>
                        <a:spcAft>
                          <a:spcPts val="800"/>
                        </a:spcAft>
                      </a:pPr>
                      <a:r>
                        <a:rPr lang="en-IN" sz="1200" dirty="0">
                          <a:effectLst/>
                        </a:rPr>
                        <a:t> </a:t>
                      </a: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200" dirty="0">
                          <a:effectLst/>
                        </a:rPr>
                        <a:t> </a:t>
                      </a: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7453486"/>
                  </a:ext>
                </a:extLst>
              </a:tr>
              <a:tr h="191560">
                <a:tc>
                  <a:txBody>
                    <a:bodyPr/>
                    <a:lstStyle/>
                    <a:p>
                      <a:pPr>
                        <a:lnSpc>
                          <a:spcPct val="107000"/>
                        </a:lnSpc>
                        <a:spcAft>
                          <a:spcPts val="800"/>
                        </a:spcAft>
                      </a:pPr>
                      <a:r>
                        <a:rPr lang="en-IN" sz="1200" dirty="0">
                          <a:effectLst/>
                        </a:rPr>
                        <a:t>C) Safety Checklist</a:t>
                      </a:r>
                    </a:p>
                  </a:txBody>
                  <a:tcPr marL="68580" marR="68580" marT="0" marB="0"/>
                </a:tc>
                <a:tc>
                  <a:txBody>
                    <a:bodyPr/>
                    <a:lstStyle/>
                    <a:p>
                      <a:pPr>
                        <a:lnSpc>
                          <a:spcPct val="107000"/>
                        </a:lnSpc>
                        <a:spcAft>
                          <a:spcPts val="800"/>
                        </a:spcAft>
                      </a:pP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952749322"/>
                  </a:ext>
                </a:extLst>
              </a:tr>
            </a:tbl>
          </a:graphicData>
        </a:graphic>
      </p:graphicFrame>
      <p:sp>
        <p:nvSpPr>
          <p:cNvPr id="5" name="Rectangle 4">
            <a:extLst>
              <a:ext uri="{FF2B5EF4-FFF2-40B4-BE49-F238E27FC236}">
                <a16:creationId xmlns:a16="http://schemas.microsoft.com/office/drawing/2014/main" id="{A6BE710E-A46F-FFA9-C497-4A3AA1CD4388}"/>
              </a:ext>
            </a:extLst>
          </p:cNvPr>
          <p:cNvSpPr/>
          <p:nvPr/>
        </p:nvSpPr>
        <p:spPr bwMode="gray">
          <a:xfrm>
            <a:off x="104775" y="6362700"/>
            <a:ext cx="7096125" cy="318104"/>
          </a:xfrm>
          <a:prstGeom prst="rect">
            <a:avLst/>
          </a:prstGeom>
          <a:ln>
            <a:noFill/>
            <a:headEnd/>
            <a:tailEnd/>
          </a:ln>
        </p:spPr>
        <p:style>
          <a:lnRef idx="2">
            <a:schemeClr val="dk1"/>
          </a:lnRef>
          <a:fillRef idx="1">
            <a:schemeClr val="lt1"/>
          </a:fillRef>
          <a:effectRef idx="0">
            <a:schemeClr val="dk1"/>
          </a:effectRef>
          <a:fontRef idx="minor">
            <a:schemeClr val="dk1"/>
          </a:fontRef>
        </p:style>
        <p:txBody>
          <a:bodyPr wrap="square" lIns="88900" tIns="88900" rIns="88900" bIns="88900" rtlCol="0" anchor="ctr"/>
          <a:lstStyle/>
          <a:p>
            <a:pPr algn="ctr">
              <a:lnSpc>
                <a:spcPct val="106000"/>
              </a:lnSpc>
              <a:buFont typeface="Wingdings 2" pitchFamily="18" charset="2"/>
              <a:buNone/>
            </a:pPr>
            <a:endParaRPr lang="en-US" sz="1600" b="1" dirty="0">
              <a:solidFill>
                <a:schemeClr val="bg1"/>
              </a:solidFill>
            </a:endParaRPr>
          </a:p>
        </p:txBody>
      </p:sp>
      <p:sp>
        <p:nvSpPr>
          <p:cNvPr id="6" name="Rectangle 5">
            <a:extLst>
              <a:ext uri="{FF2B5EF4-FFF2-40B4-BE49-F238E27FC236}">
                <a16:creationId xmlns:a16="http://schemas.microsoft.com/office/drawing/2014/main" id="{D7C6CC0F-C47D-772F-F2BE-4C5137C8CBB9}"/>
              </a:ext>
            </a:extLst>
          </p:cNvPr>
          <p:cNvSpPr/>
          <p:nvPr/>
        </p:nvSpPr>
        <p:spPr bwMode="gray">
          <a:xfrm>
            <a:off x="4991100" y="6362700"/>
            <a:ext cx="7096125" cy="318104"/>
          </a:xfrm>
          <a:prstGeom prst="rect">
            <a:avLst/>
          </a:prstGeom>
          <a:ln>
            <a:noFill/>
            <a:headEnd/>
            <a:tailEnd/>
          </a:ln>
        </p:spPr>
        <p:style>
          <a:lnRef idx="2">
            <a:schemeClr val="dk1"/>
          </a:lnRef>
          <a:fillRef idx="1">
            <a:schemeClr val="lt1"/>
          </a:fillRef>
          <a:effectRef idx="0">
            <a:schemeClr val="dk1"/>
          </a:effectRef>
          <a:fontRef idx="minor">
            <a:schemeClr val="dk1"/>
          </a:fontRef>
        </p:style>
        <p:txBody>
          <a:bodyPr wrap="square" lIns="88900" tIns="88900" rIns="88900" bIns="88900" rtlCol="0" anchor="ctr"/>
          <a:lstStyle/>
          <a:p>
            <a:pPr algn="ctr">
              <a:lnSpc>
                <a:spcPct val="106000"/>
              </a:lnSpc>
              <a:buFont typeface="Wingdings 2" pitchFamily="18" charset="2"/>
              <a:buNone/>
            </a:pPr>
            <a:endParaRPr lang="en-US" sz="1600" b="1" dirty="0">
              <a:solidFill>
                <a:schemeClr val="bg1"/>
              </a:solidFill>
            </a:endParaRPr>
          </a:p>
        </p:txBody>
      </p:sp>
      <p:pic>
        <p:nvPicPr>
          <p:cNvPr id="7" name="Picture 6">
            <a:extLst>
              <a:ext uri="{FF2B5EF4-FFF2-40B4-BE49-F238E27FC236}">
                <a16:creationId xmlns:a16="http://schemas.microsoft.com/office/drawing/2014/main" id="{18B0698B-9194-E859-48C2-F8C984A066A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12309" y="0"/>
            <a:ext cx="1079691" cy="562957"/>
          </a:xfrm>
          <a:prstGeom prst="rect">
            <a:avLst/>
          </a:prstGeom>
        </p:spPr>
      </p:pic>
      <p:sp>
        <p:nvSpPr>
          <p:cNvPr id="10" name="Rectangle 9">
            <a:extLst>
              <a:ext uri="{FF2B5EF4-FFF2-40B4-BE49-F238E27FC236}">
                <a16:creationId xmlns:a16="http://schemas.microsoft.com/office/drawing/2014/main" id="{DFDB01BA-A4AD-DA9E-7C6D-D25E935510DA}"/>
              </a:ext>
            </a:extLst>
          </p:cNvPr>
          <p:cNvSpPr/>
          <p:nvPr/>
        </p:nvSpPr>
        <p:spPr>
          <a:xfrm>
            <a:off x="463295" y="177196"/>
            <a:ext cx="8323243" cy="562957"/>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AU" sz="2800" dirty="0">
                <a:solidFill>
                  <a:schemeClr val="tx1">
                    <a:lumMod val="75000"/>
                    <a:lumOff val="25000"/>
                  </a:schemeClr>
                </a:solidFill>
                <a:latin typeface="Segoe UI Black"/>
                <a:ea typeface="Segoe UI Black"/>
                <a:cs typeface="Segoe UI Light"/>
              </a:rPr>
              <a:t>Annexure (2/2)</a:t>
            </a:r>
            <a:endParaRPr lang="en-AU" sz="2800" dirty="0">
              <a:solidFill>
                <a:schemeClr val="tx1">
                  <a:lumMod val="75000"/>
                  <a:lumOff val="25000"/>
                </a:schemeClr>
              </a:solidFill>
              <a:latin typeface="Segoe UI Light"/>
              <a:cs typeface="Segoe UI Light"/>
            </a:endParaRPr>
          </a:p>
        </p:txBody>
      </p:sp>
      <p:cxnSp>
        <p:nvCxnSpPr>
          <p:cNvPr id="11" name="Straight Connector 10">
            <a:extLst>
              <a:ext uri="{FF2B5EF4-FFF2-40B4-BE49-F238E27FC236}">
                <a16:creationId xmlns:a16="http://schemas.microsoft.com/office/drawing/2014/main" id="{3429EE77-EFE5-47B8-FA99-FC54ECB80F90}"/>
              </a:ext>
            </a:extLst>
          </p:cNvPr>
          <p:cNvCxnSpPr>
            <a:cxnSpLocks/>
          </p:cNvCxnSpPr>
          <p:nvPr/>
        </p:nvCxnSpPr>
        <p:spPr>
          <a:xfrm>
            <a:off x="590550" y="812223"/>
            <a:ext cx="1228725" cy="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30805879"/>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2E882E7-9241-4527-9D07-4FCC9DB4D2B6}"/>
              </a:ext>
            </a:extLst>
          </p:cNvPr>
          <p:cNvSpPr>
            <a:spLocks noGrp="1"/>
          </p:cNvSpPr>
          <p:nvPr>
            <p:ph idx="1"/>
          </p:nvPr>
        </p:nvSpPr>
        <p:spPr>
          <a:xfrm>
            <a:off x="463295" y="1438275"/>
            <a:ext cx="11357230" cy="4772024"/>
          </a:xfrm>
        </p:spPr>
        <p:txBody>
          <a:bodyPr/>
          <a:lstStyle/>
          <a:p>
            <a:endParaRPr lang="en-US" sz="1800" dirty="0"/>
          </a:p>
        </p:txBody>
      </p:sp>
      <p:sp>
        <p:nvSpPr>
          <p:cNvPr id="3" name="Rectangle 2">
            <a:extLst>
              <a:ext uri="{FF2B5EF4-FFF2-40B4-BE49-F238E27FC236}">
                <a16:creationId xmlns:a16="http://schemas.microsoft.com/office/drawing/2014/main" id="{AB9D98B2-3F84-FB95-F5C7-2F9574BF5265}"/>
              </a:ext>
            </a:extLst>
          </p:cNvPr>
          <p:cNvSpPr/>
          <p:nvPr/>
        </p:nvSpPr>
        <p:spPr bwMode="gray">
          <a:xfrm>
            <a:off x="104775" y="6362700"/>
            <a:ext cx="7096125" cy="318104"/>
          </a:xfrm>
          <a:prstGeom prst="rect">
            <a:avLst/>
          </a:prstGeom>
          <a:ln>
            <a:noFill/>
            <a:headEnd/>
            <a:tailEnd/>
          </a:ln>
        </p:spPr>
        <p:style>
          <a:lnRef idx="2">
            <a:schemeClr val="dk1"/>
          </a:lnRef>
          <a:fillRef idx="1">
            <a:schemeClr val="lt1"/>
          </a:fillRef>
          <a:effectRef idx="0">
            <a:schemeClr val="dk1"/>
          </a:effectRef>
          <a:fontRef idx="minor">
            <a:schemeClr val="dk1"/>
          </a:fontRef>
        </p:style>
        <p:txBody>
          <a:bodyPr wrap="square" lIns="88900" tIns="88900" rIns="88900" bIns="88900" rtlCol="0" anchor="ctr"/>
          <a:lstStyle/>
          <a:p>
            <a:pPr algn="ctr">
              <a:lnSpc>
                <a:spcPct val="106000"/>
              </a:lnSpc>
              <a:buFont typeface="Wingdings 2" pitchFamily="18" charset="2"/>
              <a:buNone/>
            </a:pPr>
            <a:endParaRPr lang="en-US" sz="1600" b="1" dirty="0">
              <a:solidFill>
                <a:schemeClr val="bg1"/>
              </a:solidFill>
            </a:endParaRPr>
          </a:p>
        </p:txBody>
      </p:sp>
      <p:sp>
        <p:nvSpPr>
          <p:cNvPr id="5" name="Rectangle 4">
            <a:extLst>
              <a:ext uri="{FF2B5EF4-FFF2-40B4-BE49-F238E27FC236}">
                <a16:creationId xmlns:a16="http://schemas.microsoft.com/office/drawing/2014/main" id="{A3C064C0-F45C-4DBE-50D1-E65484AF3D40}"/>
              </a:ext>
            </a:extLst>
          </p:cNvPr>
          <p:cNvSpPr/>
          <p:nvPr/>
        </p:nvSpPr>
        <p:spPr bwMode="gray">
          <a:xfrm>
            <a:off x="4876800" y="6395054"/>
            <a:ext cx="7096125" cy="318104"/>
          </a:xfrm>
          <a:prstGeom prst="rect">
            <a:avLst/>
          </a:prstGeom>
          <a:ln>
            <a:noFill/>
            <a:headEnd/>
            <a:tailEnd/>
          </a:ln>
        </p:spPr>
        <p:style>
          <a:lnRef idx="2">
            <a:schemeClr val="dk1"/>
          </a:lnRef>
          <a:fillRef idx="1">
            <a:schemeClr val="lt1"/>
          </a:fillRef>
          <a:effectRef idx="0">
            <a:schemeClr val="dk1"/>
          </a:effectRef>
          <a:fontRef idx="minor">
            <a:schemeClr val="dk1"/>
          </a:fontRef>
        </p:style>
        <p:txBody>
          <a:bodyPr wrap="square" lIns="88900" tIns="88900" rIns="88900" bIns="88900" rtlCol="0" anchor="ctr"/>
          <a:lstStyle/>
          <a:p>
            <a:pPr algn="ctr">
              <a:lnSpc>
                <a:spcPct val="106000"/>
              </a:lnSpc>
              <a:buFont typeface="Wingdings 2" pitchFamily="18" charset="2"/>
              <a:buNone/>
            </a:pPr>
            <a:endParaRPr lang="en-US" sz="1600" b="1" dirty="0">
              <a:solidFill>
                <a:schemeClr val="bg1"/>
              </a:solidFill>
            </a:endParaRPr>
          </a:p>
        </p:txBody>
      </p:sp>
      <p:pic>
        <p:nvPicPr>
          <p:cNvPr id="6" name="Picture 5">
            <a:extLst>
              <a:ext uri="{FF2B5EF4-FFF2-40B4-BE49-F238E27FC236}">
                <a16:creationId xmlns:a16="http://schemas.microsoft.com/office/drawing/2014/main" id="{4709D667-2280-0EFA-48E6-2BA710F22B0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12309" y="0"/>
            <a:ext cx="1079691" cy="562957"/>
          </a:xfrm>
          <a:prstGeom prst="rect">
            <a:avLst/>
          </a:prstGeom>
        </p:spPr>
      </p:pic>
      <p:sp>
        <p:nvSpPr>
          <p:cNvPr id="9" name="Rectangle 8">
            <a:extLst>
              <a:ext uri="{FF2B5EF4-FFF2-40B4-BE49-F238E27FC236}">
                <a16:creationId xmlns:a16="http://schemas.microsoft.com/office/drawing/2014/main" id="{60A59AA7-BC32-ED48-3EA6-042E67A3B2D4}"/>
              </a:ext>
            </a:extLst>
          </p:cNvPr>
          <p:cNvSpPr/>
          <p:nvPr/>
        </p:nvSpPr>
        <p:spPr>
          <a:xfrm>
            <a:off x="463295" y="177196"/>
            <a:ext cx="8323243" cy="562957"/>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AU" sz="2800" dirty="0">
                <a:solidFill>
                  <a:schemeClr val="tx1">
                    <a:lumMod val="75000"/>
                    <a:lumOff val="25000"/>
                  </a:schemeClr>
                </a:solidFill>
                <a:latin typeface="Segoe UI Black"/>
                <a:ea typeface="Segoe UI Black"/>
                <a:cs typeface="Segoe UI Light"/>
              </a:rPr>
              <a:t>Mentor Approval</a:t>
            </a:r>
            <a:endParaRPr lang="en-AU" sz="2800" dirty="0">
              <a:solidFill>
                <a:schemeClr val="tx1">
                  <a:lumMod val="75000"/>
                  <a:lumOff val="25000"/>
                </a:schemeClr>
              </a:solidFill>
              <a:latin typeface="Segoe UI Light"/>
              <a:cs typeface="Segoe UI Light"/>
            </a:endParaRPr>
          </a:p>
        </p:txBody>
      </p:sp>
      <p:cxnSp>
        <p:nvCxnSpPr>
          <p:cNvPr id="10" name="Straight Connector 9">
            <a:extLst>
              <a:ext uri="{FF2B5EF4-FFF2-40B4-BE49-F238E27FC236}">
                <a16:creationId xmlns:a16="http://schemas.microsoft.com/office/drawing/2014/main" id="{FBF32F8A-37C7-3854-105D-279E508AAD41}"/>
              </a:ext>
            </a:extLst>
          </p:cNvPr>
          <p:cNvCxnSpPr>
            <a:cxnSpLocks/>
          </p:cNvCxnSpPr>
          <p:nvPr/>
        </p:nvCxnSpPr>
        <p:spPr>
          <a:xfrm>
            <a:off x="561975" y="831273"/>
            <a:ext cx="1828800" cy="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80468183"/>
      </p:ext>
    </p:extLst>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2E882E7-9241-4527-9D07-4FCC9DB4D2B6}"/>
              </a:ext>
            </a:extLst>
          </p:cNvPr>
          <p:cNvSpPr>
            <a:spLocks noGrp="1"/>
          </p:cNvSpPr>
          <p:nvPr>
            <p:ph idx="1"/>
          </p:nvPr>
        </p:nvSpPr>
        <p:spPr>
          <a:xfrm>
            <a:off x="366573" y="1026083"/>
            <a:ext cx="11044377" cy="5138702"/>
          </a:xfrm>
        </p:spPr>
        <p:txBody>
          <a:bodyPr/>
          <a:lstStyle/>
          <a:p>
            <a:pPr marL="285750" indent="-285750">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Giampieri M. Communication and informed consent in elderly people. Minerva Anestesiol. 2012 Feb;78(2):236-42. Epub 2011 Nov 18. PMID: 22127308</a:t>
            </a:r>
          </a:p>
          <a:p>
            <a:pPr marL="285750" indent="-285750">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Van Ruiswyk J, Erdmann M. Improving the quality and ease of tracking invasive procedures. Med Educ. 1993 Jan;27(1):86-90. doi: 10.1111/j.1365-2923.1993.tb00234.x. PMID: 8433667</a:t>
            </a:r>
          </a:p>
          <a:p>
            <a:pPr marL="285750" indent="-285750">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Cleary R, Beard R, Coles J, Devlin B, Hopkins A, Schumacher D, Wickings I. Comparative hospital databases: value for management and quality. Qual Health Care. 1994 Mar;3(1):3-10. doi: 10.1136/qshc.3.1.3. PMID: 10136257; PMCID: PMC1055</a:t>
            </a:r>
          </a:p>
          <a:p>
            <a:pPr marL="285750" indent="-285750">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Feinstein MM, Adegboye J, Niforatos JD, Pescatore RM. Informed consent for invasive procedures in the emergency department. Am J Emerg Med. 2021 Jan;39:114-120. doi: 10.1016/j.ajem.2020.01.035. Epub 2020 Jan 28. PMID: 32037122</a:t>
            </a:r>
          </a:p>
          <a:p>
            <a:pPr marL="285750" indent="-285750">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Abolfotouh MA, Adlan AA. Quality of informed consent for invasive procedures in central Saudi Arabia. Int J Gen Med. 2012;5:269-75. doi: 10.2147/IJGM.S29599. Epub 2012 Mar 20. PMID: 22505825; PMCID: PMC332501</a:t>
            </a:r>
          </a:p>
          <a:p>
            <a:pPr marL="285750" indent="-285750">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Kinnersley P, Phillips K, Savage K, Kelly MJ, Farrell E, Morgan B, Whistance R, Lewis V, Mann MK, Stephens BL, Blazeby J, Elwyn G, Edwards AG. Interventions to promote informed consent for patients undergoing surgical and other invasive healthcare procedures. Cochrane Database Syst Rev. 2013 Jul 6;(7):CD009445. doi: 10.1002/14651858.CD009445.pub2. PMID: 23832767</a:t>
            </a:r>
          </a:p>
          <a:p>
            <a:r>
              <a:rPr lang="en-GB" sz="1800" dirty="0">
                <a:latin typeface="Calibri Light" panose="020F0502020204030204" pitchFamily="34" charset="0"/>
                <a:cs typeface="Calibri Light" panose="020F0502020204030204" pitchFamily="34" charset="0"/>
              </a:rPr>
              <a:t> </a:t>
            </a:r>
            <a:endParaRPr lang="en-US" sz="1800" dirty="0">
              <a:latin typeface="Calibri Light" panose="020F0502020204030204" pitchFamily="34" charset="0"/>
              <a:cs typeface="Calibri Light" panose="020F0502020204030204" pitchFamily="34" charset="0"/>
            </a:endParaRPr>
          </a:p>
          <a:p>
            <a:endParaRPr lang="en-US" sz="1800" dirty="0"/>
          </a:p>
        </p:txBody>
      </p:sp>
      <p:pic>
        <p:nvPicPr>
          <p:cNvPr id="3" name="Picture 2">
            <a:extLst>
              <a:ext uri="{FF2B5EF4-FFF2-40B4-BE49-F238E27FC236}">
                <a16:creationId xmlns:a16="http://schemas.microsoft.com/office/drawing/2014/main" id="{9E296E18-4BB8-D968-9635-E614811085A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12309" y="0"/>
            <a:ext cx="1079691" cy="562957"/>
          </a:xfrm>
          <a:prstGeom prst="rect">
            <a:avLst/>
          </a:prstGeom>
        </p:spPr>
      </p:pic>
      <p:sp>
        <p:nvSpPr>
          <p:cNvPr id="5" name="Rectangle 4">
            <a:extLst>
              <a:ext uri="{FF2B5EF4-FFF2-40B4-BE49-F238E27FC236}">
                <a16:creationId xmlns:a16="http://schemas.microsoft.com/office/drawing/2014/main" id="{F13B2B39-B8F5-9B0E-BDFF-835F37E5CB92}"/>
              </a:ext>
            </a:extLst>
          </p:cNvPr>
          <p:cNvSpPr/>
          <p:nvPr/>
        </p:nvSpPr>
        <p:spPr bwMode="gray">
          <a:xfrm>
            <a:off x="104775" y="6362700"/>
            <a:ext cx="7096125" cy="318104"/>
          </a:xfrm>
          <a:prstGeom prst="rect">
            <a:avLst/>
          </a:prstGeom>
          <a:ln>
            <a:noFill/>
            <a:headEnd/>
            <a:tailEnd/>
          </a:ln>
        </p:spPr>
        <p:style>
          <a:lnRef idx="2">
            <a:schemeClr val="dk1"/>
          </a:lnRef>
          <a:fillRef idx="1">
            <a:schemeClr val="lt1"/>
          </a:fillRef>
          <a:effectRef idx="0">
            <a:schemeClr val="dk1"/>
          </a:effectRef>
          <a:fontRef idx="minor">
            <a:schemeClr val="dk1"/>
          </a:fontRef>
        </p:style>
        <p:txBody>
          <a:bodyPr wrap="square" lIns="88900" tIns="88900" rIns="88900" bIns="88900" rtlCol="0" anchor="ctr"/>
          <a:lstStyle/>
          <a:p>
            <a:pPr algn="ctr">
              <a:lnSpc>
                <a:spcPct val="106000"/>
              </a:lnSpc>
              <a:buFont typeface="Wingdings 2" pitchFamily="18" charset="2"/>
              <a:buNone/>
            </a:pPr>
            <a:endParaRPr lang="en-US" sz="1600" b="1" dirty="0">
              <a:solidFill>
                <a:schemeClr val="bg1"/>
              </a:solidFill>
            </a:endParaRPr>
          </a:p>
        </p:txBody>
      </p:sp>
      <p:sp>
        <p:nvSpPr>
          <p:cNvPr id="6" name="Rectangle 5">
            <a:extLst>
              <a:ext uri="{FF2B5EF4-FFF2-40B4-BE49-F238E27FC236}">
                <a16:creationId xmlns:a16="http://schemas.microsoft.com/office/drawing/2014/main" id="{8D87E67F-E0AD-E660-8011-A6AA3818809A}"/>
              </a:ext>
            </a:extLst>
          </p:cNvPr>
          <p:cNvSpPr/>
          <p:nvPr/>
        </p:nvSpPr>
        <p:spPr bwMode="gray">
          <a:xfrm>
            <a:off x="4991100" y="6351725"/>
            <a:ext cx="7096125" cy="318104"/>
          </a:xfrm>
          <a:prstGeom prst="rect">
            <a:avLst/>
          </a:prstGeom>
          <a:ln>
            <a:noFill/>
            <a:headEnd/>
            <a:tailEnd/>
          </a:ln>
        </p:spPr>
        <p:style>
          <a:lnRef idx="2">
            <a:schemeClr val="dk1"/>
          </a:lnRef>
          <a:fillRef idx="1">
            <a:schemeClr val="lt1"/>
          </a:fillRef>
          <a:effectRef idx="0">
            <a:schemeClr val="dk1"/>
          </a:effectRef>
          <a:fontRef idx="minor">
            <a:schemeClr val="dk1"/>
          </a:fontRef>
        </p:style>
        <p:txBody>
          <a:bodyPr wrap="square" lIns="88900" tIns="88900" rIns="88900" bIns="88900" rtlCol="0" anchor="ctr"/>
          <a:lstStyle/>
          <a:p>
            <a:pPr algn="ctr">
              <a:lnSpc>
                <a:spcPct val="106000"/>
              </a:lnSpc>
              <a:buFont typeface="Wingdings 2" pitchFamily="18" charset="2"/>
              <a:buNone/>
            </a:pPr>
            <a:endParaRPr lang="en-US" sz="1600" b="1" dirty="0">
              <a:solidFill>
                <a:schemeClr val="bg1"/>
              </a:solidFill>
            </a:endParaRPr>
          </a:p>
        </p:txBody>
      </p:sp>
      <p:sp>
        <p:nvSpPr>
          <p:cNvPr id="9" name="Rectangle 8">
            <a:extLst>
              <a:ext uri="{FF2B5EF4-FFF2-40B4-BE49-F238E27FC236}">
                <a16:creationId xmlns:a16="http://schemas.microsoft.com/office/drawing/2014/main" id="{E4F1361E-6163-FFA0-3CCD-ED0A165AB474}"/>
              </a:ext>
            </a:extLst>
          </p:cNvPr>
          <p:cNvSpPr/>
          <p:nvPr/>
        </p:nvSpPr>
        <p:spPr>
          <a:xfrm>
            <a:off x="463295" y="177196"/>
            <a:ext cx="8323243" cy="562957"/>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AU" sz="2800" dirty="0">
                <a:solidFill>
                  <a:schemeClr val="tx1">
                    <a:lumMod val="75000"/>
                    <a:lumOff val="25000"/>
                  </a:schemeClr>
                </a:solidFill>
                <a:latin typeface="Segoe UI Black"/>
                <a:ea typeface="Segoe UI Black"/>
                <a:cs typeface="Segoe UI Light"/>
              </a:rPr>
              <a:t>References</a:t>
            </a:r>
            <a:endParaRPr lang="en-AU" sz="2800" dirty="0">
              <a:solidFill>
                <a:schemeClr val="tx1">
                  <a:lumMod val="75000"/>
                  <a:lumOff val="25000"/>
                </a:schemeClr>
              </a:solidFill>
              <a:latin typeface="Segoe UI Light"/>
              <a:cs typeface="Segoe UI Light"/>
            </a:endParaRPr>
          </a:p>
        </p:txBody>
      </p:sp>
      <p:cxnSp>
        <p:nvCxnSpPr>
          <p:cNvPr id="10" name="Straight Connector 9">
            <a:extLst>
              <a:ext uri="{FF2B5EF4-FFF2-40B4-BE49-F238E27FC236}">
                <a16:creationId xmlns:a16="http://schemas.microsoft.com/office/drawing/2014/main" id="{7588C31E-9615-E270-2CBD-6F1BE740EDAF}"/>
              </a:ext>
            </a:extLst>
          </p:cNvPr>
          <p:cNvCxnSpPr>
            <a:cxnSpLocks/>
          </p:cNvCxnSpPr>
          <p:nvPr/>
        </p:nvCxnSpPr>
        <p:spPr>
          <a:xfrm>
            <a:off x="590550" y="812223"/>
            <a:ext cx="1228725" cy="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88340865"/>
      </p:ext>
    </p:extLst>
  </p:cSld>
  <p:clrMapOvr>
    <a:masterClrMapping/>
  </p:clrMapOvr>
  <p:transition>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E296E18-4BB8-D968-9635-E614811085A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12309" y="0"/>
            <a:ext cx="1079691" cy="562957"/>
          </a:xfrm>
          <a:prstGeom prst="rect">
            <a:avLst/>
          </a:prstGeom>
        </p:spPr>
      </p:pic>
      <p:sp>
        <p:nvSpPr>
          <p:cNvPr id="5" name="Rectangle 4">
            <a:extLst>
              <a:ext uri="{FF2B5EF4-FFF2-40B4-BE49-F238E27FC236}">
                <a16:creationId xmlns:a16="http://schemas.microsoft.com/office/drawing/2014/main" id="{F13B2B39-B8F5-9B0E-BDFF-835F37E5CB92}"/>
              </a:ext>
            </a:extLst>
          </p:cNvPr>
          <p:cNvSpPr/>
          <p:nvPr/>
        </p:nvSpPr>
        <p:spPr bwMode="gray">
          <a:xfrm>
            <a:off x="104775" y="6362700"/>
            <a:ext cx="7096125" cy="318104"/>
          </a:xfrm>
          <a:prstGeom prst="rect">
            <a:avLst/>
          </a:prstGeom>
          <a:ln>
            <a:noFill/>
            <a:headEnd/>
            <a:tailEnd/>
          </a:ln>
        </p:spPr>
        <p:style>
          <a:lnRef idx="2">
            <a:schemeClr val="dk1"/>
          </a:lnRef>
          <a:fillRef idx="1">
            <a:schemeClr val="lt1"/>
          </a:fillRef>
          <a:effectRef idx="0">
            <a:schemeClr val="dk1"/>
          </a:effectRef>
          <a:fontRef idx="minor">
            <a:schemeClr val="dk1"/>
          </a:fontRef>
        </p:style>
        <p:txBody>
          <a:bodyPr wrap="square" lIns="88900" tIns="88900" rIns="88900" bIns="88900" rtlCol="0" anchor="ctr"/>
          <a:lstStyle/>
          <a:p>
            <a:pPr algn="ctr">
              <a:lnSpc>
                <a:spcPct val="106000"/>
              </a:lnSpc>
              <a:buFont typeface="Wingdings 2" pitchFamily="18" charset="2"/>
              <a:buNone/>
            </a:pPr>
            <a:endParaRPr lang="en-US" sz="1600" b="1" dirty="0">
              <a:solidFill>
                <a:schemeClr val="bg1"/>
              </a:solidFill>
            </a:endParaRPr>
          </a:p>
        </p:txBody>
      </p:sp>
      <p:sp>
        <p:nvSpPr>
          <p:cNvPr id="6" name="Rectangle 5">
            <a:extLst>
              <a:ext uri="{FF2B5EF4-FFF2-40B4-BE49-F238E27FC236}">
                <a16:creationId xmlns:a16="http://schemas.microsoft.com/office/drawing/2014/main" id="{8D87E67F-E0AD-E660-8011-A6AA3818809A}"/>
              </a:ext>
            </a:extLst>
          </p:cNvPr>
          <p:cNvSpPr/>
          <p:nvPr/>
        </p:nvSpPr>
        <p:spPr bwMode="gray">
          <a:xfrm>
            <a:off x="4991100" y="6351725"/>
            <a:ext cx="7096125" cy="318104"/>
          </a:xfrm>
          <a:prstGeom prst="rect">
            <a:avLst/>
          </a:prstGeom>
          <a:ln>
            <a:noFill/>
            <a:headEnd/>
            <a:tailEnd/>
          </a:ln>
        </p:spPr>
        <p:style>
          <a:lnRef idx="2">
            <a:schemeClr val="dk1"/>
          </a:lnRef>
          <a:fillRef idx="1">
            <a:schemeClr val="lt1"/>
          </a:fillRef>
          <a:effectRef idx="0">
            <a:schemeClr val="dk1"/>
          </a:effectRef>
          <a:fontRef idx="minor">
            <a:schemeClr val="dk1"/>
          </a:fontRef>
        </p:style>
        <p:txBody>
          <a:bodyPr wrap="square" lIns="88900" tIns="88900" rIns="88900" bIns="88900" rtlCol="0" anchor="ctr"/>
          <a:lstStyle/>
          <a:p>
            <a:pPr algn="ctr">
              <a:lnSpc>
                <a:spcPct val="106000"/>
              </a:lnSpc>
              <a:buFont typeface="Wingdings 2" pitchFamily="18" charset="2"/>
              <a:buNone/>
            </a:pPr>
            <a:endParaRPr lang="en-US" sz="1600" b="1" dirty="0">
              <a:solidFill>
                <a:schemeClr val="bg1"/>
              </a:solidFill>
            </a:endParaRPr>
          </a:p>
        </p:txBody>
      </p:sp>
      <p:sp>
        <p:nvSpPr>
          <p:cNvPr id="9" name="Rectangle 8">
            <a:extLst>
              <a:ext uri="{FF2B5EF4-FFF2-40B4-BE49-F238E27FC236}">
                <a16:creationId xmlns:a16="http://schemas.microsoft.com/office/drawing/2014/main" id="{E4F1361E-6163-FFA0-3CCD-ED0A165AB474}"/>
              </a:ext>
            </a:extLst>
          </p:cNvPr>
          <p:cNvSpPr/>
          <p:nvPr/>
        </p:nvSpPr>
        <p:spPr>
          <a:xfrm>
            <a:off x="463295" y="177196"/>
            <a:ext cx="8323243" cy="562957"/>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AU" sz="2800" dirty="0">
                <a:solidFill>
                  <a:schemeClr val="tx1">
                    <a:lumMod val="75000"/>
                    <a:lumOff val="25000"/>
                  </a:schemeClr>
                </a:solidFill>
                <a:latin typeface="Segoe UI Black"/>
                <a:ea typeface="Segoe UI Black"/>
                <a:cs typeface="Segoe UI Light"/>
              </a:rPr>
              <a:t>Pictorial Journey</a:t>
            </a:r>
            <a:endParaRPr lang="en-AU" sz="2800" dirty="0">
              <a:solidFill>
                <a:schemeClr val="tx1">
                  <a:lumMod val="75000"/>
                  <a:lumOff val="25000"/>
                </a:schemeClr>
              </a:solidFill>
              <a:latin typeface="Segoe UI Light"/>
              <a:cs typeface="Segoe UI Light"/>
            </a:endParaRPr>
          </a:p>
        </p:txBody>
      </p:sp>
      <p:cxnSp>
        <p:nvCxnSpPr>
          <p:cNvPr id="10" name="Straight Connector 9">
            <a:extLst>
              <a:ext uri="{FF2B5EF4-FFF2-40B4-BE49-F238E27FC236}">
                <a16:creationId xmlns:a16="http://schemas.microsoft.com/office/drawing/2014/main" id="{7588C31E-9615-E270-2CBD-6F1BE740EDAF}"/>
              </a:ext>
            </a:extLst>
          </p:cNvPr>
          <p:cNvCxnSpPr>
            <a:cxnSpLocks/>
          </p:cNvCxnSpPr>
          <p:nvPr/>
        </p:nvCxnSpPr>
        <p:spPr>
          <a:xfrm>
            <a:off x="590550" y="812223"/>
            <a:ext cx="2000250" cy="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1" name="Picture 10">
            <a:extLst>
              <a:ext uri="{FF2B5EF4-FFF2-40B4-BE49-F238E27FC236}">
                <a16:creationId xmlns:a16="http://schemas.microsoft.com/office/drawing/2014/main" id="{AA0E49EC-F65B-AEA1-D199-03ACF1B48EB3}"/>
              </a:ext>
            </a:extLst>
          </p:cNvPr>
          <p:cNvPicPr>
            <a:picLocks noChangeAspect="1"/>
          </p:cNvPicPr>
          <p:nvPr/>
        </p:nvPicPr>
        <p:blipFill>
          <a:blip r:embed="rId3"/>
          <a:stretch>
            <a:fillRect/>
          </a:stretch>
        </p:blipFill>
        <p:spPr>
          <a:xfrm>
            <a:off x="914400" y="1378903"/>
            <a:ext cx="2400300" cy="3910215"/>
          </a:xfrm>
          <a:prstGeom prst="rect">
            <a:avLst/>
          </a:prstGeom>
        </p:spPr>
      </p:pic>
      <p:pic>
        <p:nvPicPr>
          <p:cNvPr id="13" name="Picture 12">
            <a:extLst>
              <a:ext uri="{FF2B5EF4-FFF2-40B4-BE49-F238E27FC236}">
                <a16:creationId xmlns:a16="http://schemas.microsoft.com/office/drawing/2014/main" id="{77384D51-2F8C-24C0-F38A-EF0CBFCF8F85}"/>
              </a:ext>
            </a:extLst>
          </p:cNvPr>
          <p:cNvPicPr>
            <a:picLocks noChangeAspect="1"/>
          </p:cNvPicPr>
          <p:nvPr/>
        </p:nvPicPr>
        <p:blipFill>
          <a:blip r:embed="rId4"/>
          <a:stretch>
            <a:fillRect/>
          </a:stretch>
        </p:blipFill>
        <p:spPr>
          <a:xfrm>
            <a:off x="3505200" y="1360366"/>
            <a:ext cx="2245922" cy="3996608"/>
          </a:xfrm>
          <a:prstGeom prst="rect">
            <a:avLst/>
          </a:prstGeom>
        </p:spPr>
      </p:pic>
      <p:pic>
        <p:nvPicPr>
          <p:cNvPr id="15" name="Picture 14">
            <a:extLst>
              <a:ext uri="{FF2B5EF4-FFF2-40B4-BE49-F238E27FC236}">
                <a16:creationId xmlns:a16="http://schemas.microsoft.com/office/drawing/2014/main" id="{A56DEFFD-3686-B8CC-7B0E-9BB4CA8AAD55}"/>
              </a:ext>
            </a:extLst>
          </p:cNvPr>
          <p:cNvPicPr>
            <a:picLocks noChangeAspect="1"/>
          </p:cNvPicPr>
          <p:nvPr/>
        </p:nvPicPr>
        <p:blipFill>
          <a:blip r:embed="rId5"/>
          <a:stretch>
            <a:fillRect/>
          </a:stretch>
        </p:blipFill>
        <p:spPr>
          <a:xfrm>
            <a:off x="5953126" y="1360366"/>
            <a:ext cx="6134100" cy="3962293"/>
          </a:xfrm>
          <a:prstGeom prst="rect">
            <a:avLst/>
          </a:prstGeom>
        </p:spPr>
      </p:pic>
    </p:spTree>
    <p:extLst>
      <p:ext uri="{BB962C8B-B14F-4D97-AF65-F5344CB8AC3E}">
        <p14:creationId xmlns:p14="http://schemas.microsoft.com/office/powerpoint/2010/main" val="1957308995"/>
      </p:ext>
    </p:extLst>
  </p:cSld>
  <p:clrMapOvr>
    <a:masterClrMapping/>
  </p:clrMapOvr>
  <p:transition>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7C19FD-4EF2-48CE-A2B9-AEA40D36463C}"/>
              </a:ext>
            </a:extLst>
          </p:cNvPr>
          <p:cNvSpPr>
            <a:spLocks noGrp="1"/>
          </p:cNvSpPr>
          <p:nvPr>
            <p:ph type="ctrTitle"/>
          </p:nvPr>
        </p:nvSpPr>
        <p:spPr/>
        <p:txBody>
          <a:bodyPr/>
          <a:lstStyle/>
          <a:p>
            <a:r>
              <a:rPr lang="en-AU" dirty="0"/>
              <a:t>THANK YOU!</a:t>
            </a:r>
          </a:p>
        </p:txBody>
      </p:sp>
      <p:sp>
        <p:nvSpPr>
          <p:cNvPr id="3" name="Rectangle 2">
            <a:extLst>
              <a:ext uri="{FF2B5EF4-FFF2-40B4-BE49-F238E27FC236}">
                <a16:creationId xmlns:a16="http://schemas.microsoft.com/office/drawing/2014/main" id="{84EB7D5E-ADA4-CACE-9280-24FD6BC0768A}"/>
              </a:ext>
            </a:extLst>
          </p:cNvPr>
          <p:cNvSpPr/>
          <p:nvPr/>
        </p:nvSpPr>
        <p:spPr bwMode="gray">
          <a:xfrm>
            <a:off x="323850" y="257175"/>
            <a:ext cx="2647950" cy="904875"/>
          </a:xfrm>
          <a:prstGeom prst="rect">
            <a:avLst/>
          </a:prstGeom>
          <a:solidFill>
            <a:schemeClr val="tx1"/>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US" sz="1600" b="1" dirty="0">
              <a:solidFill>
                <a:schemeClr val="bg1"/>
              </a:solidFill>
            </a:endParaRPr>
          </a:p>
        </p:txBody>
      </p:sp>
    </p:spTree>
    <p:extLst>
      <p:ext uri="{BB962C8B-B14F-4D97-AF65-F5344CB8AC3E}">
        <p14:creationId xmlns:p14="http://schemas.microsoft.com/office/powerpoint/2010/main" val="2877541071"/>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668834" y="177196"/>
            <a:ext cx="8323243" cy="562957"/>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AU" sz="2800" dirty="0">
                <a:solidFill>
                  <a:schemeClr val="tx1">
                    <a:lumMod val="75000"/>
                    <a:lumOff val="25000"/>
                  </a:schemeClr>
                </a:solidFill>
                <a:latin typeface="Segoe UI Black"/>
                <a:ea typeface="Segoe UI Black"/>
                <a:cs typeface="Segoe UI Light"/>
              </a:rPr>
              <a:t>Agenda</a:t>
            </a:r>
            <a:endParaRPr lang="en-AU" sz="2800" dirty="0">
              <a:solidFill>
                <a:schemeClr val="tx1">
                  <a:lumMod val="75000"/>
                  <a:lumOff val="25000"/>
                </a:schemeClr>
              </a:solidFill>
              <a:latin typeface="Segoe UI Light"/>
              <a:cs typeface="Segoe UI Light"/>
            </a:endParaRPr>
          </a:p>
        </p:txBody>
      </p:sp>
      <p:cxnSp>
        <p:nvCxnSpPr>
          <p:cNvPr id="12" name="Straight Connector 11"/>
          <p:cNvCxnSpPr/>
          <p:nvPr/>
        </p:nvCxnSpPr>
        <p:spPr>
          <a:xfrm>
            <a:off x="768316" y="831273"/>
            <a:ext cx="806651" cy="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5" name="Group 4"/>
          <p:cNvGrpSpPr/>
          <p:nvPr/>
        </p:nvGrpSpPr>
        <p:grpSpPr>
          <a:xfrm>
            <a:off x="7639683" y="-40992"/>
            <a:ext cx="4554000" cy="6913982"/>
            <a:chOff x="7639683" y="-40992"/>
            <a:chExt cx="4554000" cy="6913982"/>
          </a:xfrm>
        </p:grpSpPr>
        <p:sp>
          <p:nvSpPr>
            <p:cNvPr id="6" name="Rectangle 5"/>
            <p:cNvSpPr/>
            <p:nvPr/>
          </p:nvSpPr>
          <p:spPr bwMode="gray">
            <a:xfrm>
              <a:off x="7639683" y="5582894"/>
              <a:ext cx="4554000" cy="1290096"/>
            </a:xfrm>
            <a:prstGeom prst="rect">
              <a:avLst/>
            </a:prstGeom>
            <a:solidFill>
              <a:schemeClr val="tx1"/>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AU" sz="1600" b="1" dirty="0">
                <a:solidFill>
                  <a:schemeClr val="bg1"/>
                </a:solidFill>
              </a:endParaRPr>
            </a:p>
          </p:txBody>
        </p:sp>
        <p:sp>
          <p:nvSpPr>
            <p:cNvPr id="7" name="Rectangle 6"/>
            <p:cNvSpPr/>
            <p:nvPr/>
          </p:nvSpPr>
          <p:spPr bwMode="gray">
            <a:xfrm>
              <a:off x="7639683" y="-40992"/>
              <a:ext cx="4554000" cy="6898992"/>
            </a:xfrm>
            <a:prstGeom prst="rect">
              <a:avLst/>
            </a:prstGeom>
            <a:solidFill>
              <a:schemeClr val="tx1"/>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AU" sz="1600" b="1" dirty="0">
                <a:solidFill>
                  <a:schemeClr val="bg1"/>
                </a:solidFill>
              </a:endParaRPr>
            </a:p>
          </p:txBody>
        </p:sp>
        <p:pic>
          <p:nvPicPr>
            <p:cNvPr id="2" name="Picture 1"/>
            <p:cNvPicPr>
              <a:picLocks noChangeAspect="1"/>
            </p:cNvPicPr>
            <p:nvPr/>
          </p:nvPicPr>
          <p:blipFill rotWithShape="1">
            <a:blip r:embed="rId3">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rcRect r="55148" b="9276"/>
            <a:stretch/>
          </p:blipFill>
          <p:spPr>
            <a:xfrm>
              <a:off x="8204571" y="1697189"/>
              <a:ext cx="3424224" cy="3457387"/>
            </a:xfrm>
            <a:prstGeom prst="rect">
              <a:avLst/>
            </a:prstGeom>
          </p:spPr>
        </p:pic>
        <p:sp>
          <p:nvSpPr>
            <p:cNvPr id="3" name="Oval 2"/>
            <p:cNvSpPr/>
            <p:nvPr/>
          </p:nvSpPr>
          <p:spPr bwMode="gray">
            <a:xfrm>
              <a:off x="9453093" y="740153"/>
              <a:ext cx="90000" cy="91120"/>
            </a:xfrm>
            <a:prstGeom prst="ellipse">
              <a:avLst/>
            </a:prstGeom>
            <a:solidFill>
              <a:schemeClr val="bg1"/>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AU" sz="1600" b="1" dirty="0">
                <a:solidFill>
                  <a:schemeClr val="bg1"/>
                </a:solidFill>
              </a:endParaRPr>
            </a:p>
          </p:txBody>
        </p:sp>
        <p:sp>
          <p:nvSpPr>
            <p:cNvPr id="13" name="Oval 12"/>
            <p:cNvSpPr/>
            <p:nvPr/>
          </p:nvSpPr>
          <p:spPr bwMode="gray">
            <a:xfrm>
              <a:off x="11007573" y="1949193"/>
              <a:ext cx="90000" cy="91120"/>
            </a:xfrm>
            <a:prstGeom prst="ellipse">
              <a:avLst/>
            </a:prstGeom>
            <a:solidFill>
              <a:schemeClr val="bg1"/>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AU" sz="1600" b="1" dirty="0">
                <a:solidFill>
                  <a:schemeClr val="bg1"/>
                </a:solidFill>
              </a:endParaRPr>
            </a:p>
          </p:txBody>
        </p:sp>
        <p:sp>
          <p:nvSpPr>
            <p:cNvPr id="14" name="Oval 13"/>
            <p:cNvSpPr/>
            <p:nvPr/>
          </p:nvSpPr>
          <p:spPr bwMode="gray">
            <a:xfrm>
              <a:off x="8396453" y="2264153"/>
              <a:ext cx="90000" cy="91120"/>
            </a:xfrm>
            <a:prstGeom prst="ellipse">
              <a:avLst/>
            </a:prstGeom>
            <a:solidFill>
              <a:schemeClr val="bg1"/>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AU" sz="1600" b="1" dirty="0">
                <a:solidFill>
                  <a:schemeClr val="bg1"/>
                </a:solidFill>
              </a:endParaRPr>
            </a:p>
          </p:txBody>
        </p:sp>
        <p:sp>
          <p:nvSpPr>
            <p:cNvPr id="15" name="Oval 14"/>
            <p:cNvSpPr/>
            <p:nvPr/>
          </p:nvSpPr>
          <p:spPr bwMode="gray">
            <a:xfrm>
              <a:off x="8792788" y="5277615"/>
              <a:ext cx="90000" cy="91120"/>
            </a:xfrm>
            <a:prstGeom prst="ellipse">
              <a:avLst/>
            </a:prstGeom>
            <a:solidFill>
              <a:schemeClr val="bg1"/>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AU" sz="1600" b="1" dirty="0">
                <a:solidFill>
                  <a:schemeClr val="bg1"/>
                </a:solidFill>
              </a:endParaRPr>
            </a:p>
          </p:txBody>
        </p:sp>
        <p:sp>
          <p:nvSpPr>
            <p:cNvPr id="16" name="Oval 15"/>
            <p:cNvSpPr/>
            <p:nvPr/>
          </p:nvSpPr>
          <p:spPr bwMode="gray">
            <a:xfrm>
              <a:off x="10060310" y="6020492"/>
              <a:ext cx="90000" cy="91120"/>
            </a:xfrm>
            <a:prstGeom prst="ellipse">
              <a:avLst/>
            </a:prstGeom>
            <a:solidFill>
              <a:schemeClr val="bg1"/>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AU" sz="1600" b="1" dirty="0">
                <a:solidFill>
                  <a:schemeClr val="bg1"/>
                </a:solidFill>
              </a:endParaRPr>
            </a:p>
          </p:txBody>
        </p:sp>
        <p:sp>
          <p:nvSpPr>
            <p:cNvPr id="17" name="Oval 16"/>
            <p:cNvSpPr/>
            <p:nvPr/>
          </p:nvSpPr>
          <p:spPr bwMode="gray">
            <a:xfrm>
              <a:off x="11628795" y="5242077"/>
              <a:ext cx="90000" cy="91120"/>
            </a:xfrm>
            <a:prstGeom prst="ellipse">
              <a:avLst/>
            </a:prstGeom>
            <a:solidFill>
              <a:schemeClr val="bg1"/>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AU" sz="1600" b="1" dirty="0">
                <a:solidFill>
                  <a:schemeClr val="bg1"/>
                </a:solidFill>
              </a:endParaRPr>
            </a:p>
          </p:txBody>
        </p:sp>
        <p:sp>
          <p:nvSpPr>
            <p:cNvPr id="18" name="Oval 17"/>
            <p:cNvSpPr/>
            <p:nvPr/>
          </p:nvSpPr>
          <p:spPr bwMode="gray">
            <a:xfrm>
              <a:off x="10980573" y="5510894"/>
              <a:ext cx="144000" cy="144000"/>
            </a:xfrm>
            <a:prstGeom prst="ellipse">
              <a:avLst/>
            </a:prstGeom>
            <a:solidFill>
              <a:schemeClr val="bg1"/>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AU" sz="1600" b="1" dirty="0">
                <a:solidFill>
                  <a:schemeClr val="bg1"/>
                </a:solidFill>
              </a:endParaRPr>
            </a:p>
          </p:txBody>
        </p:sp>
        <p:sp>
          <p:nvSpPr>
            <p:cNvPr id="19" name="Oval 18"/>
            <p:cNvSpPr/>
            <p:nvPr/>
          </p:nvSpPr>
          <p:spPr bwMode="gray">
            <a:xfrm>
              <a:off x="8648788" y="863192"/>
              <a:ext cx="144000" cy="144000"/>
            </a:xfrm>
            <a:prstGeom prst="ellipse">
              <a:avLst/>
            </a:prstGeom>
            <a:solidFill>
              <a:schemeClr val="bg1"/>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AU" sz="1600" b="1" dirty="0">
                <a:solidFill>
                  <a:schemeClr val="bg1"/>
                </a:solidFill>
              </a:endParaRPr>
            </a:p>
          </p:txBody>
        </p:sp>
        <p:sp>
          <p:nvSpPr>
            <p:cNvPr id="20" name="Oval 19"/>
            <p:cNvSpPr/>
            <p:nvPr/>
          </p:nvSpPr>
          <p:spPr bwMode="gray">
            <a:xfrm>
              <a:off x="9961310" y="1697189"/>
              <a:ext cx="144000" cy="144000"/>
            </a:xfrm>
            <a:prstGeom prst="ellipse">
              <a:avLst/>
            </a:prstGeom>
            <a:solidFill>
              <a:schemeClr val="bg1"/>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AU" sz="1600" b="1" dirty="0">
                <a:solidFill>
                  <a:schemeClr val="bg1"/>
                </a:solidFill>
              </a:endParaRPr>
            </a:p>
          </p:txBody>
        </p:sp>
        <p:sp>
          <p:nvSpPr>
            <p:cNvPr id="21" name="Oval 20"/>
            <p:cNvSpPr/>
            <p:nvPr/>
          </p:nvSpPr>
          <p:spPr bwMode="gray">
            <a:xfrm>
              <a:off x="8060571" y="4434847"/>
              <a:ext cx="144000" cy="144000"/>
            </a:xfrm>
            <a:prstGeom prst="ellipse">
              <a:avLst/>
            </a:prstGeom>
            <a:solidFill>
              <a:schemeClr val="bg1"/>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AU" sz="1600" b="1" dirty="0">
                <a:solidFill>
                  <a:schemeClr val="bg1"/>
                </a:solidFill>
              </a:endParaRPr>
            </a:p>
          </p:txBody>
        </p:sp>
        <p:sp>
          <p:nvSpPr>
            <p:cNvPr id="22" name="Oval 21"/>
            <p:cNvSpPr/>
            <p:nvPr/>
          </p:nvSpPr>
          <p:spPr bwMode="gray">
            <a:xfrm>
              <a:off x="9757637" y="5260735"/>
              <a:ext cx="144000" cy="144000"/>
            </a:xfrm>
            <a:prstGeom prst="ellipse">
              <a:avLst/>
            </a:prstGeom>
            <a:solidFill>
              <a:schemeClr val="bg1"/>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AU" sz="1600" b="1" dirty="0">
                <a:solidFill>
                  <a:schemeClr val="bg1"/>
                </a:solidFill>
              </a:endParaRPr>
            </a:p>
          </p:txBody>
        </p:sp>
        <p:sp>
          <p:nvSpPr>
            <p:cNvPr id="23" name="Oval 22"/>
            <p:cNvSpPr/>
            <p:nvPr/>
          </p:nvSpPr>
          <p:spPr bwMode="gray">
            <a:xfrm>
              <a:off x="11124573" y="1317891"/>
              <a:ext cx="144000" cy="144000"/>
            </a:xfrm>
            <a:prstGeom prst="ellipse">
              <a:avLst/>
            </a:prstGeom>
            <a:solidFill>
              <a:schemeClr val="bg1"/>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AU" sz="1600" b="1" dirty="0">
                <a:solidFill>
                  <a:schemeClr val="bg1"/>
                </a:solidFill>
              </a:endParaRPr>
            </a:p>
          </p:txBody>
        </p:sp>
        <p:sp>
          <p:nvSpPr>
            <p:cNvPr id="24" name="Oval 23"/>
            <p:cNvSpPr/>
            <p:nvPr/>
          </p:nvSpPr>
          <p:spPr bwMode="gray">
            <a:xfrm>
              <a:off x="11276973" y="1727985"/>
              <a:ext cx="36000" cy="36000"/>
            </a:xfrm>
            <a:prstGeom prst="ellipse">
              <a:avLst/>
            </a:prstGeom>
            <a:solidFill>
              <a:schemeClr val="bg1"/>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AU" sz="1600" b="1" dirty="0">
                <a:solidFill>
                  <a:schemeClr val="bg1"/>
                </a:solidFill>
              </a:endParaRPr>
            </a:p>
          </p:txBody>
        </p:sp>
        <p:sp>
          <p:nvSpPr>
            <p:cNvPr id="25" name="Oval 24"/>
            <p:cNvSpPr/>
            <p:nvPr/>
          </p:nvSpPr>
          <p:spPr bwMode="gray">
            <a:xfrm>
              <a:off x="10458351" y="2032110"/>
              <a:ext cx="36000" cy="36000"/>
            </a:xfrm>
            <a:prstGeom prst="ellipse">
              <a:avLst/>
            </a:prstGeom>
            <a:solidFill>
              <a:schemeClr val="bg1"/>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AU" sz="1600" b="1" dirty="0">
                <a:solidFill>
                  <a:schemeClr val="bg1"/>
                </a:solidFill>
              </a:endParaRPr>
            </a:p>
          </p:txBody>
        </p:sp>
        <p:sp>
          <p:nvSpPr>
            <p:cNvPr id="26" name="Oval 25"/>
            <p:cNvSpPr/>
            <p:nvPr/>
          </p:nvSpPr>
          <p:spPr bwMode="gray">
            <a:xfrm>
              <a:off x="10610751" y="2184510"/>
              <a:ext cx="36000" cy="36000"/>
            </a:xfrm>
            <a:prstGeom prst="ellipse">
              <a:avLst/>
            </a:prstGeom>
            <a:solidFill>
              <a:schemeClr val="bg1"/>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AU" sz="1600" b="1" dirty="0">
                <a:solidFill>
                  <a:schemeClr val="bg1"/>
                </a:solidFill>
              </a:endParaRPr>
            </a:p>
          </p:txBody>
        </p:sp>
        <p:sp>
          <p:nvSpPr>
            <p:cNvPr id="28" name="Oval 27"/>
            <p:cNvSpPr/>
            <p:nvPr/>
          </p:nvSpPr>
          <p:spPr bwMode="gray">
            <a:xfrm>
              <a:off x="10713991" y="1569994"/>
              <a:ext cx="36000" cy="36000"/>
            </a:xfrm>
            <a:prstGeom prst="ellipse">
              <a:avLst/>
            </a:prstGeom>
            <a:solidFill>
              <a:schemeClr val="bg1"/>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AU" sz="1600" b="1" dirty="0">
                <a:solidFill>
                  <a:schemeClr val="bg1"/>
                </a:solidFill>
              </a:endParaRPr>
            </a:p>
          </p:txBody>
        </p:sp>
        <p:sp>
          <p:nvSpPr>
            <p:cNvPr id="29" name="Oval 28"/>
            <p:cNvSpPr/>
            <p:nvPr/>
          </p:nvSpPr>
          <p:spPr bwMode="gray">
            <a:xfrm>
              <a:off x="9601947" y="1625646"/>
              <a:ext cx="36000" cy="36000"/>
            </a:xfrm>
            <a:prstGeom prst="ellipse">
              <a:avLst/>
            </a:prstGeom>
            <a:solidFill>
              <a:schemeClr val="bg1"/>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AU" sz="1600" b="1" dirty="0">
                <a:solidFill>
                  <a:schemeClr val="bg1"/>
                </a:solidFill>
              </a:endParaRPr>
            </a:p>
          </p:txBody>
        </p:sp>
        <p:sp>
          <p:nvSpPr>
            <p:cNvPr id="30" name="Oval 29"/>
            <p:cNvSpPr/>
            <p:nvPr/>
          </p:nvSpPr>
          <p:spPr bwMode="gray">
            <a:xfrm>
              <a:off x="8864788" y="1381702"/>
              <a:ext cx="36000" cy="36000"/>
            </a:xfrm>
            <a:prstGeom prst="ellipse">
              <a:avLst/>
            </a:prstGeom>
            <a:solidFill>
              <a:schemeClr val="bg1"/>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AU" sz="1600" b="1" dirty="0">
                <a:solidFill>
                  <a:schemeClr val="bg1"/>
                </a:solidFill>
              </a:endParaRPr>
            </a:p>
          </p:txBody>
        </p:sp>
        <p:sp>
          <p:nvSpPr>
            <p:cNvPr id="31" name="Oval 30"/>
            <p:cNvSpPr/>
            <p:nvPr/>
          </p:nvSpPr>
          <p:spPr bwMode="gray">
            <a:xfrm>
              <a:off x="8882788" y="1913193"/>
              <a:ext cx="36000" cy="36000"/>
            </a:xfrm>
            <a:prstGeom prst="ellipse">
              <a:avLst/>
            </a:prstGeom>
            <a:solidFill>
              <a:schemeClr val="bg1"/>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AU" sz="1600" b="1" dirty="0">
                <a:solidFill>
                  <a:schemeClr val="bg1"/>
                </a:solidFill>
              </a:endParaRPr>
            </a:p>
          </p:txBody>
        </p:sp>
        <p:sp>
          <p:nvSpPr>
            <p:cNvPr id="32" name="Oval 31"/>
            <p:cNvSpPr/>
            <p:nvPr/>
          </p:nvSpPr>
          <p:spPr bwMode="gray">
            <a:xfrm>
              <a:off x="9035188" y="5370282"/>
              <a:ext cx="36000" cy="36000"/>
            </a:xfrm>
            <a:prstGeom prst="ellipse">
              <a:avLst/>
            </a:prstGeom>
            <a:solidFill>
              <a:schemeClr val="bg1"/>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AU" sz="1600" b="1" dirty="0">
                <a:solidFill>
                  <a:schemeClr val="bg1"/>
                </a:solidFill>
              </a:endParaRPr>
            </a:p>
          </p:txBody>
        </p:sp>
        <p:sp>
          <p:nvSpPr>
            <p:cNvPr id="33" name="Oval 32"/>
            <p:cNvSpPr/>
            <p:nvPr/>
          </p:nvSpPr>
          <p:spPr bwMode="gray">
            <a:xfrm>
              <a:off x="9793637" y="5699663"/>
              <a:ext cx="36000" cy="36000"/>
            </a:xfrm>
            <a:prstGeom prst="ellipse">
              <a:avLst/>
            </a:prstGeom>
            <a:solidFill>
              <a:schemeClr val="bg1"/>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AU" sz="1600" b="1" dirty="0">
                <a:solidFill>
                  <a:schemeClr val="bg1"/>
                </a:solidFill>
              </a:endParaRPr>
            </a:p>
          </p:txBody>
        </p:sp>
        <p:sp>
          <p:nvSpPr>
            <p:cNvPr id="34" name="Oval 33"/>
            <p:cNvSpPr/>
            <p:nvPr/>
          </p:nvSpPr>
          <p:spPr bwMode="gray">
            <a:xfrm>
              <a:off x="9901082" y="5600894"/>
              <a:ext cx="36000" cy="36000"/>
            </a:xfrm>
            <a:prstGeom prst="ellipse">
              <a:avLst/>
            </a:prstGeom>
            <a:solidFill>
              <a:schemeClr val="bg1"/>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AU" sz="1600" b="1" dirty="0">
                <a:solidFill>
                  <a:schemeClr val="bg1"/>
                </a:solidFill>
              </a:endParaRPr>
            </a:p>
          </p:txBody>
        </p:sp>
        <p:sp>
          <p:nvSpPr>
            <p:cNvPr id="35" name="Oval 34"/>
            <p:cNvSpPr/>
            <p:nvPr/>
          </p:nvSpPr>
          <p:spPr bwMode="gray">
            <a:xfrm>
              <a:off x="10836101" y="6075612"/>
              <a:ext cx="36000" cy="36000"/>
            </a:xfrm>
            <a:prstGeom prst="ellipse">
              <a:avLst/>
            </a:prstGeom>
            <a:solidFill>
              <a:schemeClr val="bg1"/>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AU" sz="1600" b="1" dirty="0">
                <a:solidFill>
                  <a:schemeClr val="bg1"/>
                </a:solidFill>
              </a:endParaRPr>
            </a:p>
          </p:txBody>
        </p:sp>
        <p:sp>
          <p:nvSpPr>
            <p:cNvPr id="36" name="Oval 35"/>
            <p:cNvSpPr/>
            <p:nvPr/>
          </p:nvSpPr>
          <p:spPr bwMode="gray">
            <a:xfrm>
              <a:off x="11253405" y="5189205"/>
              <a:ext cx="36000" cy="36000"/>
            </a:xfrm>
            <a:prstGeom prst="ellipse">
              <a:avLst/>
            </a:prstGeom>
            <a:solidFill>
              <a:schemeClr val="bg1"/>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AU" sz="1600" b="1" dirty="0">
                <a:solidFill>
                  <a:schemeClr val="bg1"/>
                </a:solidFill>
              </a:endParaRPr>
            </a:p>
          </p:txBody>
        </p:sp>
        <p:sp>
          <p:nvSpPr>
            <p:cNvPr id="37" name="Oval 36"/>
            <p:cNvSpPr/>
            <p:nvPr/>
          </p:nvSpPr>
          <p:spPr bwMode="gray">
            <a:xfrm>
              <a:off x="10628751" y="5368050"/>
              <a:ext cx="36000" cy="36000"/>
            </a:xfrm>
            <a:prstGeom prst="ellipse">
              <a:avLst/>
            </a:prstGeom>
            <a:solidFill>
              <a:schemeClr val="bg1"/>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AU" sz="1600" b="1" dirty="0">
                <a:solidFill>
                  <a:schemeClr val="bg1"/>
                </a:solidFill>
              </a:endParaRPr>
            </a:p>
          </p:txBody>
        </p:sp>
        <p:sp>
          <p:nvSpPr>
            <p:cNvPr id="38" name="Oval 37"/>
            <p:cNvSpPr/>
            <p:nvPr/>
          </p:nvSpPr>
          <p:spPr bwMode="gray">
            <a:xfrm>
              <a:off x="11754795" y="4985257"/>
              <a:ext cx="36000" cy="36000"/>
            </a:xfrm>
            <a:prstGeom prst="ellipse">
              <a:avLst/>
            </a:prstGeom>
            <a:solidFill>
              <a:schemeClr val="bg1"/>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AU" sz="1600" b="1" dirty="0">
                <a:solidFill>
                  <a:schemeClr val="bg1"/>
                </a:solidFill>
              </a:endParaRPr>
            </a:p>
          </p:txBody>
        </p:sp>
        <p:sp>
          <p:nvSpPr>
            <p:cNvPr id="39" name="Oval 38"/>
            <p:cNvSpPr/>
            <p:nvPr/>
          </p:nvSpPr>
          <p:spPr bwMode="gray">
            <a:xfrm>
              <a:off x="8414453" y="5922052"/>
              <a:ext cx="108000" cy="108000"/>
            </a:xfrm>
            <a:prstGeom prst="ellipse">
              <a:avLst/>
            </a:prstGeom>
            <a:solidFill>
              <a:schemeClr val="bg1"/>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AU" sz="1600" b="1" dirty="0">
                <a:solidFill>
                  <a:schemeClr val="bg1"/>
                </a:solidFill>
              </a:endParaRPr>
            </a:p>
          </p:txBody>
        </p:sp>
        <p:sp>
          <p:nvSpPr>
            <p:cNvPr id="40" name="Oval 39"/>
            <p:cNvSpPr/>
            <p:nvPr/>
          </p:nvSpPr>
          <p:spPr bwMode="gray">
            <a:xfrm>
              <a:off x="10199463" y="1221589"/>
              <a:ext cx="108000" cy="108000"/>
            </a:xfrm>
            <a:prstGeom prst="ellipse">
              <a:avLst/>
            </a:prstGeom>
            <a:solidFill>
              <a:schemeClr val="bg1"/>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AU" sz="1600" b="1" dirty="0">
                <a:solidFill>
                  <a:schemeClr val="bg1"/>
                </a:solidFill>
              </a:endParaRPr>
            </a:p>
          </p:txBody>
        </p:sp>
        <p:sp>
          <p:nvSpPr>
            <p:cNvPr id="41" name="Oval 40"/>
            <p:cNvSpPr/>
            <p:nvPr/>
          </p:nvSpPr>
          <p:spPr bwMode="gray">
            <a:xfrm>
              <a:off x="10512796" y="1562308"/>
              <a:ext cx="72000" cy="72000"/>
            </a:xfrm>
            <a:prstGeom prst="ellipse">
              <a:avLst/>
            </a:prstGeom>
            <a:solidFill>
              <a:schemeClr val="bg1"/>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AU" sz="1600" b="1" dirty="0">
                <a:solidFill>
                  <a:schemeClr val="bg1"/>
                </a:solidFill>
              </a:endParaRPr>
            </a:p>
          </p:txBody>
        </p:sp>
      </p:grpSp>
      <p:sp>
        <p:nvSpPr>
          <p:cNvPr id="42" name="Rectangle 41">
            <a:extLst>
              <a:ext uri="{FF2B5EF4-FFF2-40B4-BE49-F238E27FC236}">
                <a16:creationId xmlns:a16="http://schemas.microsoft.com/office/drawing/2014/main" id="{2B74A58C-3EFF-4D2B-A877-08F3FF177440}"/>
              </a:ext>
            </a:extLst>
          </p:cNvPr>
          <p:cNvSpPr/>
          <p:nvPr/>
        </p:nvSpPr>
        <p:spPr>
          <a:xfrm>
            <a:off x="668834" y="1399702"/>
            <a:ext cx="6096000" cy="4493538"/>
          </a:xfrm>
          <a:prstGeom prst="rect">
            <a:avLst/>
          </a:prstGeom>
        </p:spPr>
        <p:txBody>
          <a:bodyPr lIns="91440" tIns="45720" rIns="91440" bIns="45720" anchor="t">
            <a:spAutoFit/>
          </a:bodyPr>
          <a:lstStyle/>
          <a:p>
            <a:pPr marL="285750" indent="-285750">
              <a:buFont typeface="Arial" panose="020B0604020202020204" pitchFamily="34" charset="0"/>
              <a:buChar char="•"/>
            </a:pPr>
            <a:r>
              <a:rPr lang="en-AU" sz="1600" dirty="0">
                <a:latin typeface="Times New Roman" panose="02020603050405020304" pitchFamily="18" charset="0"/>
                <a:cs typeface="Times New Roman" panose="02020603050405020304" pitchFamily="18" charset="0"/>
              </a:rPr>
              <a:t>Introduction	</a:t>
            </a:r>
          </a:p>
          <a:p>
            <a:pPr marL="285750" indent="-285750">
              <a:buFont typeface="Arial" panose="020B0604020202020204" pitchFamily="34" charset="0"/>
              <a:buChar char="•"/>
            </a:pPr>
            <a:endParaRPr lang="en-AU" sz="1600"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AU" sz="1600" dirty="0">
                <a:latin typeface="Times New Roman" panose="02020603050405020304" pitchFamily="18" charset="0"/>
                <a:cs typeface="Times New Roman" panose="02020603050405020304" pitchFamily="18" charset="0"/>
              </a:rPr>
              <a:t>Objective and Rationale</a:t>
            </a:r>
          </a:p>
          <a:p>
            <a:endParaRPr lang="en-AU" sz="1600"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AU" sz="1600" dirty="0">
                <a:latin typeface="Times New Roman" panose="02020603050405020304" pitchFamily="18" charset="0"/>
                <a:cs typeface="Times New Roman" panose="02020603050405020304" pitchFamily="18" charset="0"/>
              </a:rPr>
              <a:t>Review of Literature</a:t>
            </a:r>
          </a:p>
          <a:p>
            <a:endParaRPr lang="en-AU" sz="1600"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AU" sz="1600" dirty="0">
                <a:latin typeface="Times New Roman" panose="02020603050405020304" pitchFamily="18" charset="0"/>
                <a:cs typeface="Times New Roman" panose="02020603050405020304" pitchFamily="18" charset="0"/>
              </a:rPr>
              <a:t>Research Methodology</a:t>
            </a:r>
          </a:p>
          <a:p>
            <a:pPr marL="285750" indent="-285750">
              <a:buFont typeface="Arial" panose="020B0604020202020204" pitchFamily="34" charset="0"/>
              <a:buChar char="•"/>
            </a:pPr>
            <a:endParaRPr lang="en-AU" sz="1600"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AU" sz="1600" dirty="0">
                <a:latin typeface="Times New Roman" panose="02020603050405020304" pitchFamily="18" charset="0"/>
                <a:cs typeface="Times New Roman" panose="02020603050405020304" pitchFamily="18" charset="0"/>
              </a:rPr>
              <a:t>Results</a:t>
            </a:r>
          </a:p>
          <a:p>
            <a:endParaRPr lang="en-AU" sz="1600"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AU" sz="1600" dirty="0">
                <a:latin typeface="Times New Roman" panose="02020603050405020304" pitchFamily="18" charset="0"/>
                <a:cs typeface="Times New Roman" panose="02020603050405020304" pitchFamily="18" charset="0"/>
              </a:rPr>
              <a:t>Discussion</a:t>
            </a:r>
          </a:p>
          <a:p>
            <a:endParaRPr lang="en-AU" sz="1600"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AU" sz="1600" dirty="0">
                <a:latin typeface="Times New Roman" panose="02020603050405020304" pitchFamily="18" charset="0"/>
                <a:cs typeface="Times New Roman" panose="02020603050405020304" pitchFamily="18" charset="0"/>
              </a:rPr>
              <a:t>Ethical Consideration and Limitations</a:t>
            </a:r>
          </a:p>
          <a:p>
            <a:endParaRPr lang="en-AU" sz="1600"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Annexures</a:t>
            </a:r>
            <a:endParaRPr lang="en-AU" sz="1600"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en-AU" sz="1600"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AU" sz="1600" dirty="0">
                <a:latin typeface="Times New Roman" panose="02020603050405020304" pitchFamily="18" charset="0"/>
                <a:cs typeface="Times New Roman" panose="02020603050405020304" pitchFamily="18" charset="0"/>
              </a:rPr>
              <a:t>References</a:t>
            </a:r>
          </a:p>
          <a:p>
            <a:pPr marL="285750" indent="-285750">
              <a:buFont typeface="Arial" panose="020B0604020202020204" pitchFamily="34" charset="0"/>
              <a:buChar char="•"/>
            </a:pPr>
            <a:endParaRPr lang="en-AU" sz="1400" dirty="0">
              <a:solidFill>
                <a:schemeClr val="tx1">
                  <a:lumMod val="75000"/>
                  <a:lumOff val="25000"/>
                </a:schemeClr>
              </a:solidFill>
              <a:latin typeface="Segoe UI Light" panose="020B0502040204020203" pitchFamily="34" charset="0"/>
              <a:cs typeface="Segoe UI Light" panose="020B0502040204020203" pitchFamily="34" charset="0"/>
            </a:endParaRPr>
          </a:p>
        </p:txBody>
      </p:sp>
      <p:sp>
        <p:nvSpPr>
          <p:cNvPr id="4" name="Rectangle 3">
            <a:extLst>
              <a:ext uri="{FF2B5EF4-FFF2-40B4-BE49-F238E27FC236}">
                <a16:creationId xmlns:a16="http://schemas.microsoft.com/office/drawing/2014/main" id="{55162577-BAA7-D2DA-0A34-67DF076513A5}"/>
              </a:ext>
            </a:extLst>
          </p:cNvPr>
          <p:cNvSpPr/>
          <p:nvPr/>
        </p:nvSpPr>
        <p:spPr bwMode="gray">
          <a:xfrm>
            <a:off x="104775" y="6362700"/>
            <a:ext cx="7096125" cy="318104"/>
          </a:xfrm>
          <a:prstGeom prst="rect">
            <a:avLst/>
          </a:prstGeom>
          <a:ln>
            <a:noFill/>
            <a:headEnd/>
            <a:tailEnd/>
          </a:ln>
        </p:spPr>
        <p:style>
          <a:lnRef idx="2">
            <a:schemeClr val="dk1"/>
          </a:lnRef>
          <a:fillRef idx="1">
            <a:schemeClr val="lt1"/>
          </a:fillRef>
          <a:effectRef idx="0">
            <a:schemeClr val="dk1"/>
          </a:effectRef>
          <a:fontRef idx="minor">
            <a:schemeClr val="dk1"/>
          </a:fontRef>
        </p:style>
        <p:txBody>
          <a:bodyPr wrap="square" lIns="88900" tIns="88900" rIns="88900" bIns="88900" rtlCol="0" anchor="ctr"/>
          <a:lstStyle/>
          <a:p>
            <a:pPr algn="ctr">
              <a:lnSpc>
                <a:spcPct val="106000"/>
              </a:lnSpc>
              <a:buFont typeface="Wingdings 2" pitchFamily="18" charset="2"/>
              <a:buNone/>
            </a:pPr>
            <a:endParaRPr lang="en-US" sz="1600" b="1" dirty="0">
              <a:solidFill>
                <a:schemeClr val="bg1"/>
              </a:solidFill>
            </a:endParaRPr>
          </a:p>
        </p:txBody>
      </p:sp>
      <p:pic>
        <p:nvPicPr>
          <p:cNvPr id="8" name="Picture 7">
            <a:extLst>
              <a:ext uri="{FF2B5EF4-FFF2-40B4-BE49-F238E27FC236}">
                <a16:creationId xmlns:a16="http://schemas.microsoft.com/office/drawing/2014/main" id="{F867510B-9CC7-FF88-584F-8871C07D2BD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59992" y="-3348"/>
            <a:ext cx="1079691" cy="562957"/>
          </a:xfrm>
          <a:prstGeom prst="rect">
            <a:avLst/>
          </a:prstGeom>
        </p:spPr>
      </p:pic>
    </p:spTree>
    <p:extLst>
      <p:ext uri="{BB962C8B-B14F-4D97-AF65-F5344CB8AC3E}">
        <p14:creationId xmlns:p14="http://schemas.microsoft.com/office/powerpoint/2010/main" val="3448681947"/>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2E882E7-9241-4527-9D07-4FCC9DB4D2B6}"/>
              </a:ext>
            </a:extLst>
          </p:cNvPr>
          <p:cNvSpPr>
            <a:spLocks noGrp="1"/>
          </p:cNvSpPr>
          <p:nvPr>
            <p:ph idx="1"/>
          </p:nvPr>
        </p:nvSpPr>
        <p:spPr>
          <a:xfrm>
            <a:off x="463295" y="1956829"/>
            <a:ext cx="6254287" cy="3491471"/>
          </a:xfrm>
        </p:spPr>
        <p:txBody>
          <a:bodyPr/>
          <a:lstStyle/>
          <a:p>
            <a:pPr marL="285750" indent="-285750">
              <a:lnSpc>
                <a:spcPct val="107000"/>
              </a:lnSpc>
              <a:spcAft>
                <a:spcPts val="800"/>
              </a:spcAft>
              <a:buFont typeface="Arial" panose="020B0604020202020204" pitchFamily="34" charset="0"/>
              <a:buChar char="•"/>
            </a:pPr>
            <a:r>
              <a:rPr lang="en-IN"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Compliance is the process of following rules, regulations, and laws set by the governing bodies. For the patient's safety, every action taken for them in the hospital must be documented. Certain procedures are crucial for patient and must be carried out even outside of an operating room when patient safety is at risk.</a:t>
            </a:r>
            <a:endParaRPr lang="en-IN" sz="1400" dirty="0">
              <a:effectLst/>
              <a:latin typeface="Times New Roman" panose="02020603050405020304" pitchFamily="18" charset="0"/>
              <a:ea typeface="Calibri" panose="020F0502020204030204" pitchFamily="34" charset="0"/>
              <a:cs typeface="Times New Roman" panose="02020603050405020304" pitchFamily="18" charset="0"/>
            </a:endParaRPr>
          </a:p>
          <a:p>
            <a:pPr marL="285750" indent="-285750">
              <a:lnSpc>
                <a:spcPct val="107000"/>
              </a:lnSpc>
              <a:spcAft>
                <a:spcPts val="800"/>
              </a:spcAft>
              <a:buFont typeface="Arial" panose="020B0604020202020204" pitchFamily="34" charset="0"/>
              <a:buChar char="•"/>
            </a:pPr>
            <a:r>
              <a:rPr lang="en-IN" sz="1400" dirty="0">
                <a:effectLst/>
                <a:latin typeface="Times New Roman" panose="02020603050405020304" pitchFamily="18" charset="0"/>
                <a:ea typeface="Calibri" panose="020F0502020204030204" pitchFamily="34" charset="0"/>
                <a:cs typeface="Times New Roman" panose="02020603050405020304" pitchFamily="18" charset="0"/>
              </a:rPr>
              <a:t>Invasive procedures outside the operating room are becoming more common due to advancements in technology and increased demand for less invasive interventions. These procedures include non-invasive diagnostic procedures, electro physiologic procedures for cardioversion and cardiac ablation, and critically ill children undergoing invasive procedures. Studies have shown the effectiveness of implementing surgical safety check policies and checklists for invasive procedures outside the operating room, leading to improved patient safety and increased compliance with safety checks. </a:t>
            </a:r>
          </a:p>
          <a:p>
            <a:r>
              <a:rPr lang="en-GB" sz="1800" dirty="0">
                <a:latin typeface="Calibri Light" panose="020F0502020204030204" pitchFamily="34" charset="0"/>
                <a:cs typeface="Calibri Light" panose="020F0502020204030204" pitchFamily="34" charset="0"/>
              </a:rPr>
              <a:t> </a:t>
            </a:r>
            <a:endParaRPr lang="en-US" sz="1800" dirty="0">
              <a:latin typeface="Calibri Light" panose="020F0502020204030204" pitchFamily="34" charset="0"/>
              <a:cs typeface="Calibri Light" panose="020F0502020204030204" pitchFamily="34" charset="0"/>
            </a:endParaRPr>
          </a:p>
          <a:p>
            <a:endParaRPr lang="en-US" sz="1800" dirty="0"/>
          </a:p>
        </p:txBody>
      </p:sp>
      <p:grpSp>
        <p:nvGrpSpPr>
          <p:cNvPr id="7" name="Group 6">
            <a:extLst>
              <a:ext uri="{FF2B5EF4-FFF2-40B4-BE49-F238E27FC236}">
                <a16:creationId xmlns:a16="http://schemas.microsoft.com/office/drawing/2014/main" id="{137E49AD-619B-4026-955D-62D2274D883C}"/>
              </a:ext>
            </a:extLst>
          </p:cNvPr>
          <p:cNvGrpSpPr/>
          <p:nvPr/>
        </p:nvGrpSpPr>
        <p:grpSpPr>
          <a:xfrm>
            <a:off x="6996145" y="680091"/>
            <a:ext cx="4948879" cy="5663559"/>
            <a:chOff x="6790544" y="785349"/>
            <a:chExt cx="4948879" cy="4760231"/>
          </a:xfrm>
        </p:grpSpPr>
        <p:sp>
          <p:nvSpPr>
            <p:cNvPr id="5" name="Rectangle 4">
              <a:extLst>
                <a:ext uri="{FF2B5EF4-FFF2-40B4-BE49-F238E27FC236}">
                  <a16:creationId xmlns:a16="http://schemas.microsoft.com/office/drawing/2014/main" id="{47C83BA4-51DD-4FD3-8A93-FC9375583A7A}"/>
                </a:ext>
              </a:extLst>
            </p:cNvPr>
            <p:cNvSpPr/>
            <p:nvPr/>
          </p:nvSpPr>
          <p:spPr bwMode="gray">
            <a:xfrm>
              <a:off x="6790544" y="785349"/>
              <a:ext cx="4948879" cy="4760231"/>
            </a:xfrm>
            <a:prstGeom prst="rect">
              <a:avLst/>
            </a:prstGeom>
            <a:solidFill>
              <a:schemeClr val="tx1"/>
            </a:solidFill>
            <a:ln w="19050" algn="ctr">
              <a:noFill/>
              <a:miter lim="800000"/>
              <a:headEnd/>
              <a:tailEnd/>
            </a:ln>
          </p:spPr>
          <p:txBody>
            <a:bodyPr wrap="square" lIns="88900" tIns="88900" rIns="648000" bIns="88900" rtlCol="0" anchor="t"/>
            <a:lstStyle/>
            <a:p>
              <a:pPr marL="461963" marR="0" lvl="0" indent="-328613" algn="l" defTabSz="914400" rtl="0" eaLnBrk="1" fontAlgn="auto" latinLnBrk="0" hangingPunct="1">
                <a:lnSpc>
                  <a:spcPct val="106000"/>
                </a:lnSpc>
                <a:spcBef>
                  <a:spcPts val="0"/>
                </a:spcBef>
                <a:spcAft>
                  <a:spcPts val="0"/>
                </a:spcAft>
                <a:buClrTx/>
                <a:buSzTx/>
                <a:buFont typeface="Wingdings 2" pitchFamily="18" charset="2"/>
                <a:buNone/>
                <a:tabLst/>
                <a:defRPr/>
              </a:pPr>
              <a:r>
                <a:rPr kumimoji="0" lang="en-US" sz="1400" b="1" i="0" u="none" strike="noStrike" kern="1200" cap="none" spc="0" normalizeH="0" baseline="0" noProof="0" dirty="0">
                  <a:ln>
                    <a:noFill/>
                  </a:ln>
                  <a:solidFill>
                    <a:prstClr val="white"/>
                  </a:solidFill>
                  <a:effectLst/>
                  <a:uLnTx/>
                  <a:uFillTx/>
                  <a:latin typeface="Calibri"/>
                  <a:ea typeface="+mn-ea"/>
                  <a:cs typeface="+mn-cs"/>
                </a:rPr>
                <a:t>List of some of Invasive Procedures:</a:t>
              </a:r>
            </a:p>
            <a:p>
              <a:pPr marL="461963" marR="0" lvl="0" indent="-328613" algn="l" defTabSz="914400" rtl="0" eaLnBrk="1" fontAlgn="auto" latinLnBrk="0" hangingPunct="1">
                <a:lnSpc>
                  <a:spcPct val="106000"/>
                </a:lnSpc>
                <a:spcBef>
                  <a:spcPts val="0"/>
                </a:spcBef>
                <a:spcAft>
                  <a:spcPts val="0"/>
                </a:spcAft>
                <a:buClrTx/>
                <a:buSzTx/>
                <a:buFont typeface="Wingdings 2" pitchFamily="18" charset="2"/>
                <a:buNone/>
                <a:tabLst/>
                <a:defRPr/>
              </a:pPr>
              <a:endParaRPr kumimoji="0" lang="en-US" sz="1400" b="1" i="0" u="none" strike="noStrike" kern="1200" cap="none" spc="0" normalizeH="0" baseline="0" noProof="0" dirty="0">
                <a:ln>
                  <a:noFill/>
                </a:ln>
                <a:solidFill>
                  <a:prstClr val="white"/>
                </a:solidFill>
                <a:effectLst/>
                <a:uLnTx/>
                <a:uFillTx/>
                <a:latin typeface="Calibri"/>
                <a:ea typeface="+mn-ea"/>
                <a:cs typeface="+mn-cs"/>
              </a:endParaRPr>
            </a:p>
            <a:p>
              <a:pPr marL="461963" marR="0" lvl="0" indent="-328613" algn="l" defTabSz="914400" rtl="0" eaLnBrk="1" fontAlgn="auto" latinLnBrk="0" hangingPunct="1">
                <a:lnSpc>
                  <a:spcPct val="106000"/>
                </a:lnSpc>
                <a:spcBef>
                  <a:spcPts val="0"/>
                </a:spcBef>
                <a:spcAft>
                  <a:spcPts val="0"/>
                </a:spcAft>
                <a:buClrTx/>
                <a:buSzTx/>
                <a:buFont typeface="Wingdings 2" pitchFamily="18" charset="2"/>
                <a:buAutoNum type="arabicPeriod"/>
                <a:tabLst/>
                <a:defRPr/>
              </a:pPr>
              <a:r>
                <a:rPr kumimoji="0" lang="en-US" sz="1400" b="1" i="0" u="none" strike="noStrike" kern="1200" cap="none" spc="0" normalizeH="0" baseline="0" noProof="0" dirty="0">
                  <a:ln>
                    <a:noFill/>
                  </a:ln>
                  <a:solidFill>
                    <a:prstClr val="white"/>
                  </a:solidFill>
                  <a:effectLst/>
                  <a:uLnTx/>
                  <a:uFillTx/>
                  <a:latin typeface="Calibri"/>
                  <a:ea typeface="+mn-ea"/>
                  <a:cs typeface="+mn-cs"/>
                </a:rPr>
                <a:t>CVP Line: </a:t>
              </a:r>
              <a:r>
                <a:rPr lang="en-IN" sz="1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A central line is a type of catheter (flexible tube) that allows fluids to flow in and out of your body. It is placed in a large vein so blood can be drawn, and various intravenous (IV) fluids can be delivered directly into a vein</a:t>
              </a:r>
              <a:endParaRPr kumimoji="0" lang="en-US" sz="1400" b="0" i="0" u="none" strike="noStrike" kern="1200" cap="none" spc="0" normalizeH="0" baseline="0" noProof="0" dirty="0">
                <a:ln>
                  <a:noFill/>
                </a:ln>
                <a:solidFill>
                  <a:schemeClr val="bg1"/>
                </a:solidFill>
                <a:effectLst/>
                <a:uLnTx/>
                <a:uFillTx/>
                <a:latin typeface="Calibri"/>
                <a:ea typeface="+mn-ea"/>
                <a:cs typeface="+mn-cs"/>
              </a:endParaRPr>
            </a:p>
            <a:p>
              <a:pPr marL="461963" marR="0" lvl="0" indent="-328613" algn="l" defTabSz="914400" rtl="0" eaLnBrk="1" fontAlgn="auto" latinLnBrk="0" hangingPunct="1">
                <a:lnSpc>
                  <a:spcPct val="106000"/>
                </a:lnSpc>
                <a:spcBef>
                  <a:spcPts val="0"/>
                </a:spcBef>
                <a:spcAft>
                  <a:spcPts val="0"/>
                </a:spcAft>
                <a:buClrTx/>
                <a:buSzTx/>
                <a:buFont typeface="Wingdings 2" pitchFamily="18" charset="2"/>
                <a:buAutoNum type="arabicPeriod"/>
                <a:tabLst/>
                <a:defRPr/>
              </a:pPr>
              <a:r>
                <a:rPr kumimoji="0" lang="en-US" sz="1400" b="1" i="0" u="none" strike="noStrike" kern="1200" cap="none" spc="0" normalizeH="0" baseline="0" noProof="0" dirty="0">
                  <a:ln>
                    <a:noFill/>
                  </a:ln>
                  <a:solidFill>
                    <a:prstClr val="white"/>
                  </a:solidFill>
                  <a:effectLst/>
                  <a:uLnTx/>
                  <a:uFillTx/>
                  <a:latin typeface="Calibri"/>
                  <a:ea typeface="+mn-ea"/>
                  <a:cs typeface="+mn-cs"/>
                </a:rPr>
                <a:t>Arterial Line:</a:t>
              </a:r>
              <a:r>
                <a:rPr kumimoji="0" lang="en-US" sz="1400" b="0" i="0" u="none" strike="noStrike" kern="1200" cap="none" spc="0" normalizeH="0" baseline="0" noProof="0" dirty="0">
                  <a:ln>
                    <a:noFill/>
                  </a:ln>
                  <a:solidFill>
                    <a:prstClr val="white"/>
                  </a:solidFill>
                  <a:effectLst/>
                  <a:uLnTx/>
                  <a:uFillTx/>
                  <a:latin typeface="Calibri"/>
                  <a:ea typeface="+mn-ea"/>
                  <a:cs typeface="+mn-cs"/>
                </a:rPr>
                <a:t> Arterial lines are most used in intensive care medicine and anesthesia to monitor blood pressure directly and in real-time and to obtain samples for arterial blood gas analysis</a:t>
              </a:r>
            </a:p>
            <a:p>
              <a:pPr marL="461963" marR="0" lvl="0" indent="-328613" algn="l" defTabSz="914400" rtl="0" eaLnBrk="1" fontAlgn="auto" latinLnBrk="0" hangingPunct="1">
                <a:lnSpc>
                  <a:spcPct val="106000"/>
                </a:lnSpc>
                <a:spcBef>
                  <a:spcPts val="0"/>
                </a:spcBef>
                <a:spcAft>
                  <a:spcPts val="0"/>
                </a:spcAft>
                <a:buClrTx/>
                <a:buSzTx/>
                <a:buFont typeface="Wingdings 2" pitchFamily="18" charset="2"/>
                <a:buAutoNum type="arabicPeriod"/>
                <a:tabLst/>
                <a:defRPr/>
              </a:pPr>
              <a:r>
                <a:rPr kumimoji="0" lang="en-US" sz="1400" b="1" i="0" u="none" strike="noStrike" kern="1200" cap="none" spc="0" normalizeH="0" baseline="0" noProof="0" dirty="0">
                  <a:ln>
                    <a:noFill/>
                  </a:ln>
                  <a:solidFill>
                    <a:prstClr val="white"/>
                  </a:solidFill>
                  <a:effectLst/>
                  <a:uLnTx/>
                  <a:uFillTx/>
                  <a:latin typeface="Calibri"/>
                  <a:ea typeface="+mn-ea"/>
                  <a:cs typeface="+mn-cs"/>
                </a:rPr>
                <a:t>Tracheostomy:</a:t>
              </a:r>
              <a:r>
                <a:rPr kumimoji="0" lang="en-US" sz="1400" b="0" i="0" u="none" strike="noStrike" kern="1200" cap="none" spc="0" normalizeH="0" baseline="0" noProof="0" dirty="0">
                  <a:ln>
                    <a:noFill/>
                  </a:ln>
                  <a:solidFill>
                    <a:prstClr val="white"/>
                  </a:solidFill>
                  <a:effectLst/>
                  <a:uLnTx/>
                  <a:uFillTx/>
                  <a:latin typeface="Calibri"/>
                  <a:ea typeface="+mn-ea"/>
                  <a:cs typeface="+mn-cs"/>
                </a:rPr>
                <a:t> </a:t>
              </a:r>
              <a:r>
                <a:rPr lang="en-IN" sz="1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A tracheostomy (also called a tracheotomy) is a procedure where a hole is made at the front of the neck. A tube is inserted through the opening and into the windpipe (trachea) to help patient breathe</a:t>
              </a:r>
              <a:r>
                <a:rPr lang="en-IN" sz="14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a:t>
              </a:r>
              <a:endParaRPr kumimoji="0" lang="en-US" sz="1400" b="0" i="0" u="none" strike="noStrike" kern="1200" cap="none" spc="0" normalizeH="0" baseline="0" noProof="0" dirty="0">
                <a:ln>
                  <a:noFill/>
                </a:ln>
                <a:solidFill>
                  <a:schemeClr val="bg1"/>
                </a:solidFill>
                <a:effectLst/>
                <a:uLnTx/>
                <a:uFillTx/>
                <a:latin typeface="Calibri"/>
                <a:ea typeface="+mn-ea"/>
                <a:cs typeface="+mn-cs"/>
              </a:endParaRPr>
            </a:p>
            <a:p>
              <a:pPr marL="461963" indent="-328613">
                <a:lnSpc>
                  <a:spcPct val="106000"/>
                </a:lnSpc>
                <a:buFont typeface="Wingdings 2" pitchFamily="18" charset="2"/>
                <a:buAutoNum type="arabicPeriod"/>
                <a:defRPr/>
              </a:pPr>
              <a:r>
                <a:rPr kumimoji="0" lang="en-US" sz="1400" b="1" i="0" u="none" strike="noStrike" kern="1200" cap="none" spc="0" normalizeH="0" baseline="0" noProof="0" dirty="0">
                  <a:ln>
                    <a:noFill/>
                  </a:ln>
                  <a:solidFill>
                    <a:prstClr val="white"/>
                  </a:solidFill>
                  <a:effectLst/>
                  <a:uLnTx/>
                  <a:uFillTx/>
                  <a:latin typeface="Calibri"/>
                  <a:ea typeface="+mn-ea"/>
                  <a:cs typeface="+mn-cs"/>
                </a:rPr>
                <a:t>Intubation:</a:t>
              </a:r>
              <a:r>
                <a:rPr kumimoji="0" lang="en-US" sz="1400" b="0" i="0" u="none" strike="noStrike" kern="1200" cap="none" spc="0" normalizeH="0" baseline="0" noProof="0" dirty="0">
                  <a:ln>
                    <a:noFill/>
                  </a:ln>
                  <a:solidFill>
                    <a:prstClr val="white"/>
                  </a:solidFill>
                  <a:effectLst/>
                  <a:uLnTx/>
                  <a:uFillTx/>
                  <a:latin typeface="Calibri"/>
                  <a:ea typeface="+mn-ea"/>
                  <a:cs typeface="+mn-cs"/>
                </a:rPr>
                <a:t> </a:t>
              </a:r>
              <a:r>
                <a:rPr lang="en-IN" sz="1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Intubation-Intubation is a procedure that can help save a life when someone can’t breathe. A healthcare provider uses a laryngoscope to guide an endotracheal tube (ETT) into the mouth or nose, voice box, then trachea. The tube keeps the airway open so air can get to the lungs. Intubation is usually performed in a hospital during an emergency or before surgery.</a:t>
              </a:r>
            </a:p>
            <a:p>
              <a:pPr marL="461963" marR="0" lvl="0" indent="-328613" algn="l" defTabSz="914400" rtl="0" eaLnBrk="1" fontAlgn="auto" latinLnBrk="0" hangingPunct="1">
                <a:lnSpc>
                  <a:spcPct val="106000"/>
                </a:lnSpc>
                <a:spcBef>
                  <a:spcPts val="0"/>
                </a:spcBef>
                <a:spcAft>
                  <a:spcPts val="0"/>
                </a:spcAft>
                <a:buClrTx/>
                <a:buSzTx/>
                <a:buFont typeface="Wingdings 2" pitchFamily="18" charset="2"/>
                <a:buAutoNum type="arabicPeriod"/>
                <a:tabLst/>
                <a:defRPr/>
              </a:pPr>
              <a:endParaRPr kumimoji="0" lang="en-US" sz="1400" b="0" i="0" u="none" strike="noStrike" kern="1200" cap="none" spc="0" normalizeH="0" baseline="0" noProof="0" dirty="0">
                <a:ln>
                  <a:noFill/>
                </a:ln>
                <a:solidFill>
                  <a:prstClr val="white"/>
                </a:solidFill>
                <a:effectLst/>
                <a:uLnTx/>
                <a:uFillTx/>
                <a:latin typeface="Calibri"/>
                <a:ea typeface="+mn-ea"/>
                <a:cs typeface="+mn-cs"/>
              </a:endParaRPr>
            </a:p>
            <a:p>
              <a:pPr marL="133350" marR="0" lvl="0" indent="0" algn="l" defTabSz="914400" rtl="0" eaLnBrk="1" fontAlgn="auto" latinLnBrk="0" hangingPunct="1">
                <a:lnSpc>
                  <a:spcPct val="106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6" name="Freeform 518">
              <a:extLst>
                <a:ext uri="{FF2B5EF4-FFF2-40B4-BE49-F238E27FC236}">
                  <a16:creationId xmlns:a16="http://schemas.microsoft.com/office/drawing/2014/main" id="{EE7941AE-330B-4CE9-9BE4-A1AF189B66FA}"/>
                </a:ext>
              </a:extLst>
            </p:cNvPr>
            <p:cNvSpPr>
              <a:spLocks noChangeAspect="1" noEditPoints="1"/>
            </p:cNvSpPr>
            <p:nvPr/>
          </p:nvSpPr>
          <p:spPr bwMode="auto">
            <a:xfrm>
              <a:off x="11048475" y="919320"/>
              <a:ext cx="486819" cy="486821"/>
            </a:xfrm>
            <a:custGeom>
              <a:avLst/>
              <a:gdLst>
                <a:gd name="T0" fmla="*/ 266 w 512"/>
                <a:gd name="T1" fmla="*/ 384 h 512"/>
                <a:gd name="T2" fmla="*/ 256 w 512"/>
                <a:gd name="T3" fmla="*/ 394 h 512"/>
                <a:gd name="T4" fmla="*/ 245 w 512"/>
                <a:gd name="T5" fmla="*/ 384 h 512"/>
                <a:gd name="T6" fmla="*/ 256 w 512"/>
                <a:gd name="T7" fmla="*/ 373 h 512"/>
                <a:gd name="T8" fmla="*/ 266 w 512"/>
                <a:gd name="T9" fmla="*/ 384 h 512"/>
                <a:gd name="T10" fmla="*/ 244 w 512"/>
                <a:gd name="T11" fmla="*/ 309 h 512"/>
                <a:gd name="T12" fmla="*/ 267 w 512"/>
                <a:gd name="T13" fmla="*/ 309 h 512"/>
                <a:gd name="T14" fmla="*/ 276 w 512"/>
                <a:gd name="T15" fmla="*/ 117 h 512"/>
                <a:gd name="T16" fmla="*/ 235 w 512"/>
                <a:gd name="T17" fmla="*/ 117 h 512"/>
                <a:gd name="T18" fmla="*/ 244 w 512"/>
                <a:gd name="T19" fmla="*/ 309 h 512"/>
                <a:gd name="T20" fmla="*/ 512 w 512"/>
                <a:gd name="T21" fmla="*/ 256 h 512"/>
                <a:gd name="T22" fmla="*/ 256 w 512"/>
                <a:gd name="T23" fmla="*/ 512 h 512"/>
                <a:gd name="T24" fmla="*/ 0 w 512"/>
                <a:gd name="T25" fmla="*/ 256 h 512"/>
                <a:gd name="T26" fmla="*/ 256 w 512"/>
                <a:gd name="T27" fmla="*/ 0 h 512"/>
                <a:gd name="T28" fmla="*/ 512 w 512"/>
                <a:gd name="T29" fmla="*/ 256 h 512"/>
                <a:gd name="T30" fmla="*/ 288 w 512"/>
                <a:gd name="T31" fmla="*/ 384 h 512"/>
                <a:gd name="T32" fmla="*/ 256 w 512"/>
                <a:gd name="T33" fmla="*/ 352 h 512"/>
                <a:gd name="T34" fmla="*/ 224 w 512"/>
                <a:gd name="T35" fmla="*/ 384 h 512"/>
                <a:gd name="T36" fmla="*/ 256 w 512"/>
                <a:gd name="T37" fmla="*/ 416 h 512"/>
                <a:gd name="T38" fmla="*/ 288 w 512"/>
                <a:gd name="T39" fmla="*/ 384 h 512"/>
                <a:gd name="T40" fmla="*/ 298 w 512"/>
                <a:gd name="T41" fmla="*/ 107 h 512"/>
                <a:gd name="T42" fmla="*/ 288 w 512"/>
                <a:gd name="T43" fmla="*/ 96 h 512"/>
                <a:gd name="T44" fmla="*/ 288 w 512"/>
                <a:gd name="T45" fmla="*/ 96 h 512"/>
                <a:gd name="T46" fmla="*/ 224 w 512"/>
                <a:gd name="T47" fmla="*/ 96 h 512"/>
                <a:gd name="T48" fmla="*/ 223 w 512"/>
                <a:gd name="T49" fmla="*/ 96 h 512"/>
                <a:gd name="T50" fmla="*/ 213 w 512"/>
                <a:gd name="T51" fmla="*/ 107 h 512"/>
                <a:gd name="T52" fmla="*/ 224 w 512"/>
                <a:gd name="T53" fmla="*/ 320 h 512"/>
                <a:gd name="T54" fmla="*/ 234 w 512"/>
                <a:gd name="T55" fmla="*/ 330 h 512"/>
                <a:gd name="T56" fmla="*/ 234 w 512"/>
                <a:gd name="T57" fmla="*/ 330 h 512"/>
                <a:gd name="T58" fmla="*/ 235 w 512"/>
                <a:gd name="T59" fmla="*/ 330 h 512"/>
                <a:gd name="T60" fmla="*/ 276 w 512"/>
                <a:gd name="T61" fmla="*/ 330 h 512"/>
                <a:gd name="T62" fmla="*/ 277 w 512"/>
                <a:gd name="T63" fmla="*/ 330 h 512"/>
                <a:gd name="T64" fmla="*/ 277 w 512"/>
                <a:gd name="T65" fmla="*/ 330 h 512"/>
                <a:gd name="T66" fmla="*/ 288 w 512"/>
                <a:gd name="T67" fmla="*/ 320 h 512"/>
                <a:gd name="T68" fmla="*/ 298 w 512"/>
                <a:gd name="T69" fmla="*/ 107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512" h="512">
                  <a:moveTo>
                    <a:pt x="266" y="384"/>
                  </a:moveTo>
                  <a:cubicBezTo>
                    <a:pt x="266" y="390"/>
                    <a:pt x="262" y="394"/>
                    <a:pt x="256" y="394"/>
                  </a:cubicBezTo>
                  <a:cubicBezTo>
                    <a:pt x="250" y="394"/>
                    <a:pt x="245" y="390"/>
                    <a:pt x="245" y="384"/>
                  </a:cubicBezTo>
                  <a:cubicBezTo>
                    <a:pt x="245" y="378"/>
                    <a:pt x="250" y="373"/>
                    <a:pt x="256" y="373"/>
                  </a:cubicBezTo>
                  <a:cubicBezTo>
                    <a:pt x="262" y="373"/>
                    <a:pt x="266" y="378"/>
                    <a:pt x="266" y="384"/>
                  </a:cubicBezTo>
                  <a:close/>
                  <a:moveTo>
                    <a:pt x="244" y="309"/>
                  </a:moveTo>
                  <a:cubicBezTo>
                    <a:pt x="267" y="309"/>
                    <a:pt x="267" y="309"/>
                    <a:pt x="267" y="309"/>
                  </a:cubicBezTo>
                  <a:cubicBezTo>
                    <a:pt x="276" y="117"/>
                    <a:pt x="276" y="117"/>
                    <a:pt x="276" y="117"/>
                  </a:cubicBezTo>
                  <a:cubicBezTo>
                    <a:pt x="235" y="117"/>
                    <a:pt x="235" y="117"/>
                    <a:pt x="235" y="117"/>
                  </a:cubicBezTo>
                  <a:lnTo>
                    <a:pt x="244" y="309"/>
                  </a:lnTo>
                  <a:close/>
                  <a:moveTo>
                    <a:pt x="512" y="256"/>
                  </a:moveTo>
                  <a:cubicBezTo>
                    <a:pt x="512" y="397"/>
                    <a:pt x="397" y="512"/>
                    <a:pt x="256" y="512"/>
                  </a:cubicBezTo>
                  <a:cubicBezTo>
                    <a:pt x="114" y="512"/>
                    <a:pt x="0" y="397"/>
                    <a:pt x="0" y="256"/>
                  </a:cubicBezTo>
                  <a:cubicBezTo>
                    <a:pt x="0" y="114"/>
                    <a:pt x="114" y="0"/>
                    <a:pt x="256" y="0"/>
                  </a:cubicBezTo>
                  <a:cubicBezTo>
                    <a:pt x="397" y="0"/>
                    <a:pt x="512" y="114"/>
                    <a:pt x="512" y="256"/>
                  </a:cubicBezTo>
                  <a:close/>
                  <a:moveTo>
                    <a:pt x="288" y="384"/>
                  </a:moveTo>
                  <a:cubicBezTo>
                    <a:pt x="288" y="366"/>
                    <a:pt x="273" y="352"/>
                    <a:pt x="256" y="352"/>
                  </a:cubicBezTo>
                  <a:cubicBezTo>
                    <a:pt x="238" y="352"/>
                    <a:pt x="224" y="366"/>
                    <a:pt x="224" y="384"/>
                  </a:cubicBezTo>
                  <a:cubicBezTo>
                    <a:pt x="224" y="401"/>
                    <a:pt x="238" y="416"/>
                    <a:pt x="256" y="416"/>
                  </a:cubicBezTo>
                  <a:cubicBezTo>
                    <a:pt x="273" y="416"/>
                    <a:pt x="288" y="401"/>
                    <a:pt x="288" y="384"/>
                  </a:cubicBezTo>
                  <a:close/>
                  <a:moveTo>
                    <a:pt x="298" y="107"/>
                  </a:moveTo>
                  <a:cubicBezTo>
                    <a:pt x="299" y="101"/>
                    <a:pt x="294" y="96"/>
                    <a:pt x="288" y="96"/>
                  </a:cubicBezTo>
                  <a:cubicBezTo>
                    <a:pt x="288" y="96"/>
                    <a:pt x="288" y="96"/>
                    <a:pt x="288" y="96"/>
                  </a:cubicBezTo>
                  <a:cubicBezTo>
                    <a:pt x="224" y="96"/>
                    <a:pt x="224" y="96"/>
                    <a:pt x="224" y="96"/>
                  </a:cubicBezTo>
                  <a:cubicBezTo>
                    <a:pt x="224" y="96"/>
                    <a:pt x="223" y="96"/>
                    <a:pt x="223" y="96"/>
                  </a:cubicBezTo>
                  <a:cubicBezTo>
                    <a:pt x="217" y="96"/>
                    <a:pt x="213" y="101"/>
                    <a:pt x="213" y="107"/>
                  </a:cubicBezTo>
                  <a:cubicBezTo>
                    <a:pt x="224" y="320"/>
                    <a:pt x="224" y="320"/>
                    <a:pt x="224" y="320"/>
                  </a:cubicBezTo>
                  <a:cubicBezTo>
                    <a:pt x="224" y="326"/>
                    <a:pt x="229" y="330"/>
                    <a:pt x="234" y="330"/>
                  </a:cubicBezTo>
                  <a:cubicBezTo>
                    <a:pt x="234" y="330"/>
                    <a:pt x="234" y="330"/>
                    <a:pt x="234" y="330"/>
                  </a:cubicBezTo>
                  <a:cubicBezTo>
                    <a:pt x="235" y="330"/>
                    <a:pt x="235" y="330"/>
                    <a:pt x="235" y="330"/>
                  </a:cubicBezTo>
                  <a:cubicBezTo>
                    <a:pt x="276" y="330"/>
                    <a:pt x="276" y="330"/>
                    <a:pt x="276" y="330"/>
                  </a:cubicBezTo>
                  <a:cubicBezTo>
                    <a:pt x="277" y="330"/>
                    <a:pt x="277" y="330"/>
                    <a:pt x="277" y="330"/>
                  </a:cubicBezTo>
                  <a:cubicBezTo>
                    <a:pt x="277" y="330"/>
                    <a:pt x="277" y="330"/>
                    <a:pt x="277" y="330"/>
                  </a:cubicBezTo>
                  <a:cubicBezTo>
                    <a:pt x="283" y="330"/>
                    <a:pt x="287" y="326"/>
                    <a:pt x="288" y="320"/>
                  </a:cubicBezTo>
                  <a:lnTo>
                    <a:pt x="298" y="107"/>
                  </a:lnTo>
                  <a:close/>
                </a:path>
              </a:pathLst>
            </a:custGeom>
            <a:solidFill>
              <a:schemeClr val="bg1"/>
            </a:solidFill>
            <a:ln>
              <a:noFill/>
            </a:ln>
          </p:spPr>
          <p:txBody>
            <a:bodyPr vert="horz" wrap="square" lIns="72477" tIns="36238" rIns="72477" bIns="36238"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27" b="0" i="0" u="none" strike="noStrike" kern="1200" cap="none" spc="0" normalizeH="0" baseline="0" noProof="0" dirty="0">
                <a:ln>
                  <a:noFill/>
                </a:ln>
                <a:solidFill>
                  <a:prstClr val="black"/>
                </a:solidFill>
                <a:effectLst/>
                <a:uLnTx/>
                <a:uFillTx/>
                <a:latin typeface="Calibri"/>
                <a:ea typeface="+mn-ea"/>
                <a:cs typeface="+mn-cs"/>
              </a:endParaRPr>
            </a:p>
          </p:txBody>
        </p:sp>
      </p:grpSp>
      <p:sp>
        <p:nvSpPr>
          <p:cNvPr id="3" name="Rectangle 2">
            <a:extLst>
              <a:ext uri="{FF2B5EF4-FFF2-40B4-BE49-F238E27FC236}">
                <a16:creationId xmlns:a16="http://schemas.microsoft.com/office/drawing/2014/main" id="{1BE27FD5-025C-FC10-D0D8-C6744D7F65E2}"/>
              </a:ext>
            </a:extLst>
          </p:cNvPr>
          <p:cNvSpPr/>
          <p:nvPr/>
        </p:nvSpPr>
        <p:spPr bwMode="gray">
          <a:xfrm>
            <a:off x="104775" y="6362700"/>
            <a:ext cx="7096125" cy="318104"/>
          </a:xfrm>
          <a:prstGeom prst="rect">
            <a:avLst/>
          </a:prstGeom>
          <a:ln>
            <a:noFill/>
            <a:headEnd/>
            <a:tailEnd/>
          </a:ln>
        </p:spPr>
        <p:style>
          <a:lnRef idx="2">
            <a:schemeClr val="dk1"/>
          </a:lnRef>
          <a:fillRef idx="1">
            <a:schemeClr val="lt1"/>
          </a:fillRef>
          <a:effectRef idx="0">
            <a:schemeClr val="dk1"/>
          </a:effectRef>
          <a:fontRef idx="minor">
            <a:schemeClr val="dk1"/>
          </a:fontRef>
        </p:style>
        <p:txBody>
          <a:bodyPr wrap="square" lIns="88900" tIns="88900" rIns="88900" bIns="88900" rtlCol="0" anchor="ctr"/>
          <a:lstStyle/>
          <a:p>
            <a:pPr algn="ctr">
              <a:lnSpc>
                <a:spcPct val="106000"/>
              </a:lnSpc>
              <a:buFont typeface="Wingdings 2" pitchFamily="18" charset="2"/>
              <a:buNone/>
            </a:pPr>
            <a:endParaRPr lang="en-US" sz="1600" b="1" dirty="0">
              <a:solidFill>
                <a:schemeClr val="bg1"/>
              </a:solidFill>
            </a:endParaRPr>
          </a:p>
        </p:txBody>
      </p:sp>
      <p:sp>
        <p:nvSpPr>
          <p:cNvPr id="8" name="Rectangle 7">
            <a:extLst>
              <a:ext uri="{FF2B5EF4-FFF2-40B4-BE49-F238E27FC236}">
                <a16:creationId xmlns:a16="http://schemas.microsoft.com/office/drawing/2014/main" id="{452091A7-43AD-3074-4682-40B22EC248C5}"/>
              </a:ext>
            </a:extLst>
          </p:cNvPr>
          <p:cNvSpPr/>
          <p:nvPr/>
        </p:nvSpPr>
        <p:spPr bwMode="gray">
          <a:xfrm>
            <a:off x="4991100" y="6362700"/>
            <a:ext cx="7096125" cy="318104"/>
          </a:xfrm>
          <a:prstGeom prst="rect">
            <a:avLst/>
          </a:prstGeom>
          <a:ln>
            <a:noFill/>
            <a:headEnd/>
            <a:tailEnd/>
          </a:ln>
        </p:spPr>
        <p:style>
          <a:lnRef idx="2">
            <a:schemeClr val="dk1"/>
          </a:lnRef>
          <a:fillRef idx="1">
            <a:schemeClr val="lt1"/>
          </a:fillRef>
          <a:effectRef idx="0">
            <a:schemeClr val="dk1"/>
          </a:effectRef>
          <a:fontRef idx="minor">
            <a:schemeClr val="dk1"/>
          </a:fontRef>
        </p:style>
        <p:txBody>
          <a:bodyPr wrap="square" lIns="88900" tIns="88900" rIns="88900" bIns="88900" rtlCol="0" anchor="ctr"/>
          <a:lstStyle/>
          <a:p>
            <a:pPr algn="ctr">
              <a:lnSpc>
                <a:spcPct val="106000"/>
              </a:lnSpc>
              <a:buFont typeface="Wingdings 2" pitchFamily="18" charset="2"/>
              <a:buNone/>
            </a:pPr>
            <a:endParaRPr lang="en-US" sz="1600" b="1" dirty="0">
              <a:solidFill>
                <a:schemeClr val="bg1"/>
              </a:solidFill>
            </a:endParaRPr>
          </a:p>
        </p:txBody>
      </p:sp>
      <p:pic>
        <p:nvPicPr>
          <p:cNvPr id="9" name="Picture 8">
            <a:extLst>
              <a:ext uri="{FF2B5EF4-FFF2-40B4-BE49-F238E27FC236}">
                <a16:creationId xmlns:a16="http://schemas.microsoft.com/office/drawing/2014/main" id="{0E03C67D-2833-7274-5CFF-690868F3FF2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12309" y="0"/>
            <a:ext cx="1079691" cy="562957"/>
          </a:xfrm>
          <a:prstGeom prst="rect">
            <a:avLst/>
          </a:prstGeom>
        </p:spPr>
      </p:pic>
      <p:sp>
        <p:nvSpPr>
          <p:cNvPr id="12" name="Rectangle 11">
            <a:extLst>
              <a:ext uri="{FF2B5EF4-FFF2-40B4-BE49-F238E27FC236}">
                <a16:creationId xmlns:a16="http://schemas.microsoft.com/office/drawing/2014/main" id="{37AB5705-2923-36B2-CB4B-AEAC2B9D8266}"/>
              </a:ext>
            </a:extLst>
          </p:cNvPr>
          <p:cNvSpPr/>
          <p:nvPr/>
        </p:nvSpPr>
        <p:spPr>
          <a:xfrm>
            <a:off x="463295" y="177196"/>
            <a:ext cx="8323243" cy="562957"/>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AU" sz="2800" dirty="0">
                <a:solidFill>
                  <a:schemeClr val="tx1">
                    <a:lumMod val="75000"/>
                    <a:lumOff val="25000"/>
                  </a:schemeClr>
                </a:solidFill>
                <a:latin typeface="Segoe UI Black"/>
                <a:ea typeface="Segoe UI Black"/>
                <a:cs typeface="Segoe UI Light"/>
              </a:rPr>
              <a:t>Introduction</a:t>
            </a:r>
            <a:endParaRPr lang="en-AU" sz="2800" dirty="0">
              <a:solidFill>
                <a:schemeClr val="tx1">
                  <a:lumMod val="75000"/>
                  <a:lumOff val="25000"/>
                </a:schemeClr>
              </a:solidFill>
              <a:latin typeface="Segoe UI Light"/>
              <a:cs typeface="Segoe UI Light"/>
            </a:endParaRPr>
          </a:p>
        </p:txBody>
      </p:sp>
      <p:cxnSp>
        <p:nvCxnSpPr>
          <p:cNvPr id="13" name="Straight Connector 12">
            <a:extLst>
              <a:ext uri="{FF2B5EF4-FFF2-40B4-BE49-F238E27FC236}">
                <a16:creationId xmlns:a16="http://schemas.microsoft.com/office/drawing/2014/main" id="{5F645572-D623-1B92-57CF-8DD1CC74FBD3}"/>
              </a:ext>
            </a:extLst>
          </p:cNvPr>
          <p:cNvCxnSpPr>
            <a:cxnSpLocks/>
          </p:cNvCxnSpPr>
          <p:nvPr/>
        </p:nvCxnSpPr>
        <p:spPr>
          <a:xfrm>
            <a:off x="590550" y="812223"/>
            <a:ext cx="1228725" cy="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18937821"/>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椭圆 2"/>
          <p:cNvSpPr/>
          <p:nvPr/>
        </p:nvSpPr>
        <p:spPr>
          <a:xfrm>
            <a:off x="469900" y="1714500"/>
            <a:ext cx="3713756" cy="3713750"/>
          </a:xfrm>
          <a:prstGeom prst="ellipse">
            <a:avLst/>
          </a:prstGeom>
          <a:solidFill>
            <a:srgbClr val="43B02A"/>
          </a:solidFill>
          <a:ln w="19050">
            <a:solidFill>
              <a:srgbClr val="000000"/>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zh-CN" sz="2000" b="0" i="0" u="none" strike="noStrike" kern="1200" cap="none" spc="0" normalizeH="0" baseline="0" noProof="0" dirty="0">
              <a:ln>
                <a:noFill/>
              </a:ln>
              <a:solidFill>
                <a:prstClr val="white"/>
              </a:solidFill>
              <a:effectLst/>
              <a:uLnTx/>
              <a:uFillTx/>
              <a:latin typeface="Calibri"/>
              <a:ea typeface="+mn-ea"/>
              <a:cs typeface="+mn-cs"/>
            </a:endParaRPr>
          </a:p>
        </p:txBody>
      </p:sp>
      <p:sp>
        <p:nvSpPr>
          <p:cNvPr id="5" name="椭圆 3"/>
          <p:cNvSpPr/>
          <p:nvPr/>
        </p:nvSpPr>
        <p:spPr>
          <a:xfrm>
            <a:off x="8008344" y="1714500"/>
            <a:ext cx="3713756" cy="3713750"/>
          </a:xfrm>
          <a:prstGeom prst="ellipse">
            <a:avLst/>
          </a:prstGeom>
          <a:solidFill>
            <a:srgbClr val="FFFFFF"/>
          </a:solidFill>
          <a:ln w="19050">
            <a:solidFill>
              <a:srgbClr val="000000"/>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zh-CN" sz="2400" b="0" i="0" u="none" strike="noStrike" kern="1200" cap="none" spc="0" normalizeH="0" baseline="0" noProof="0" dirty="0">
              <a:ln>
                <a:noFill/>
              </a:ln>
              <a:solidFill>
                <a:prstClr val="black"/>
              </a:solidFill>
              <a:effectLst/>
              <a:uLnTx/>
              <a:uFillTx/>
              <a:latin typeface="Calibri"/>
              <a:ea typeface="+mn-ea"/>
              <a:cs typeface="+mn-cs"/>
            </a:endParaRPr>
          </a:p>
        </p:txBody>
      </p:sp>
      <p:sp>
        <p:nvSpPr>
          <p:cNvPr id="6" name="椭圆 4"/>
          <p:cNvSpPr/>
          <p:nvPr/>
        </p:nvSpPr>
        <p:spPr>
          <a:xfrm>
            <a:off x="4319641" y="3401793"/>
            <a:ext cx="339165" cy="339165"/>
          </a:xfrm>
          <a:prstGeom prst="ellipse">
            <a:avLst/>
          </a:prstGeom>
          <a:solidFill>
            <a:srgbClr val="43B02A"/>
          </a:solidFill>
          <a:ln w="19050">
            <a:solidFill>
              <a:srgbClr val="000000"/>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zh-CN" sz="2000" b="0" i="0" u="none" strike="noStrike" kern="1200" cap="none" spc="0" normalizeH="0" baseline="0" noProof="0" dirty="0">
              <a:ln>
                <a:noFill/>
              </a:ln>
              <a:solidFill>
                <a:prstClr val="white"/>
              </a:solidFill>
              <a:effectLst/>
              <a:uLnTx/>
              <a:uFillTx/>
              <a:latin typeface="Calibri"/>
              <a:ea typeface="+mn-ea"/>
              <a:cs typeface="+mn-cs"/>
            </a:endParaRPr>
          </a:p>
        </p:txBody>
      </p:sp>
      <p:sp>
        <p:nvSpPr>
          <p:cNvPr id="7" name="椭圆 5"/>
          <p:cNvSpPr/>
          <p:nvPr/>
        </p:nvSpPr>
        <p:spPr>
          <a:xfrm>
            <a:off x="4721335" y="3401793"/>
            <a:ext cx="339165" cy="339165"/>
          </a:xfrm>
          <a:prstGeom prst="ellipse">
            <a:avLst/>
          </a:prstGeom>
          <a:solidFill>
            <a:srgbClr val="43B02A"/>
          </a:solidFill>
          <a:ln w="19050">
            <a:solidFill>
              <a:srgbClr val="000000"/>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zh-CN" sz="2000" b="0" i="0" u="none" strike="noStrike" kern="1200" cap="none" spc="0" normalizeH="0" baseline="0" noProof="0" dirty="0">
              <a:ln>
                <a:noFill/>
              </a:ln>
              <a:solidFill>
                <a:prstClr val="white"/>
              </a:solidFill>
              <a:effectLst/>
              <a:uLnTx/>
              <a:uFillTx/>
              <a:latin typeface="Calibri"/>
              <a:ea typeface="+mn-ea"/>
              <a:cs typeface="+mn-cs"/>
            </a:endParaRPr>
          </a:p>
        </p:txBody>
      </p:sp>
      <p:sp>
        <p:nvSpPr>
          <p:cNvPr id="8" name="椭圆 6"/>
          <p:cNvSpPr/>
          <p:nvPr/>
        </p:nvSpPr>
        <p:spPr>
          <a:xfrm>
            <a:off x="5123029" y="3401793"/>
            <a:ext cx="339165" cy="339165"/>
          </a:xfrm>
          <a:prstGeom prst="ellipse">
            <a:avLst/>
          </a:prstGeom>
          <a:solidFill>
            <a:srgbClr val="43B02A"/>
          </a:solidFill>
          <a:ln w="19050">
            <a:solidFill>
              <a:srgbClr val="000000"/>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zh-CN" sz="20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椭圆 7"/>
          <p:cNvSpPr/>
          <p:nvPr/>
        </p:nvSpPr>
        <p:spPr>
          <a:xfrm>
            <a:off x="5524723" y="3401793"/>
            <a:ext cx="339165" cy="339165"/>
          </a:xfrm>
          <a:prstGeom prst="ellipse">
            <a:avLst/>
          </a:prstGeom>
          <a:solidFill>
            <a:srgbClr val="43B02A"/>
          </a:solidFill>
          <a:ln w="19050">
            <a:solidFill>
              <a:srgbClr val="000000"/>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zh-CN" sz="2000" b="0" i="0" u="none" strike="noStrike" kern="1200" cap="none" spc="0" normalizeH="0" baseline="0" noProof="0" dirty="0">
              <a:ln>
                <a:noFill/>
              </a:ln>
              <a:solidFill>
                <a:prstClr val="white"/>
              </a:solidFill>
              <a:effectLst/>
              <a:uLnTx/>
              <a:uFillTx/>
              <a:latin typeface="Calibri"/>
              <a:ea typeface="+mn-ea"/>
              <a:cs typeface="+mn-cs"/>
            </a:endParaRPr>
          </a:p>
        </p:txBody>
      </p:sp>
      <p:sp>
        <p:nvSpPr>
          <p:cNvPr id="10" name="椭圆 8"/>
          <p:cNvSpPr/>
          <p:nvPr/>
        </p:nvSpPr>
        <p:spPr>
          <a:xfrm>
            <a:off x="5926417" y="3401793"/>
            <a:ext cx="339165" cy="339165"/>
          </a:xfrm>
          <a:prstGeom prst="ellipse">
            <a:avLst/>
          </a:prstGeom>
          <a:solidFill>
            <a:srgbClr val="FFFFFF"/>
          </a:solidFill>
          <a:ln w="19050">
            <a:solidFill>
              <a:srgbClr val="000000"/>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zh-CN" sz="2400" b="0" i="0" u="none" strike="noStrike" kern="1200" cap="none" spc="0" normalizeH="0" baseline="0" noProof="0" dirty="0">
              <a:ln>
                <a:noFill/>
              </a:ln>
              <a:solidFill>
                <a:prstClr val="black"/>
              </a:solidFill>
              <a:effectLst/>
              <a:uLnTx/>
              <a:uFillTx/>
              <a:latin typeface="Calibri"/>
              <a:ea typeface="+mn-ea"/>
              <a:cs typeface="+mn-cs"/>
            </a:endParaRPr>
          </a:p>
        </p:txBody>
      </p:sp>
      <p:sp>
        <p:nvSpPr>
          <p:cNvPr id="11" name="椭圆 9"/>
          <p:cNvSpPr/>
          <p:nvPr/>
        </p:nvSpPr>
        <p:spPr>
          <a:xfrm>
            <a:off x="6328111" y="3401793"/>
            <a:ext cx="339165" cy="339165"/>
          </a:xfrm>
          <a:prstGeom prst="ellipse">
            <a:avLst/>
          </a:prstGeom>
          <a:solidFill>
            <a:srgbClr val="FFFFFF"/>
          </a:solidFill>
          <a:ln w="19050">
            <a:solidFill>
              <a:srgbClr val="000000"/>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zh-CN" sz="2400" b="0" i="0" u="none" strike="noStrike" kern="1200" cap="none" spc="0" normalizeH="0" baseline="0" noProof="0" dirty="0">
              <a:ln>
                <a:noFill/>
              </a:ln>
              <a:solidFill>
                <a:prstClr val="black"/>
              </a:solidFill>
              <a:effectLst/>
              <a:uLnTx/>
              <a:uFillTx/>
              <a:latin typeface="Calibri"/>
              <a:ea typeface="+mn-ea"/>
              <a:cs typeface="+mn-cs"/>
            </a:endParaRPr>
          </a:p>
        </p:txBody>
      </p:sp>
      <p:sp>
        <p:nvSpPr>
          <p:cNvPr id="12" name="椭圆 10"/>
          <p:cNvSpPr/>
          <p:nvPr/>
        </p:nvSpPr>
        <p:spPr>
          <a:xfrm>
            <a:off x="6729804" y="3401793"/>
            <a:ext cx="339165" cy="339165"/>
          </a:xfrm>
          <a:prstGeom prst="ellipse">
            <a:avLst/>
          </a:prstGeom>
          <a:solidFill>
            <a:srgbClr val="FFFFFF"/>
          </a:solidFill>
          <a:ln w="19050">
            <a:solidFill>
              <a:srgbClr val="000000"/>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zh-CN" sz="2400" b="0" i="0" u="none" strike="noStrike" kern="1200" cap="none" spc="0" normalizeH="0" baseline="0" noProof="0" dirty="0">
              <a:ln>
                <a:noFill/>
              </a:ln>
              <a:solidFill>
                <a:prstClr val="black"/>
              </a:solidFill>
              <a:effectLst/>
              <a:uLnTx/>
              <a:uFillTx/>
              <a:latin typeface="Calibri"/>
              <a:ea typeface="+mn-ea"/>
              <a:cs typeface="+mn-cs"/>
            </a:endParaRPr>
          </a:p>
        </p:txBody>
      </p:sp>
      <p:sp>
        <p:nvSpPr>
          <p:cNvPr id="13" name="椭圆 11"/>
          <p:cNvSpPr/>
          <p:nvPr/>
        </p:nvSpPr>
        <p:spPr>
          <a:xfrm>
            <a:off x="7131498" y="3401793"/>
            <a:ext cx="339165" cy="339165"/>
          </a:xfrm>
          <a:prstGeom prst="ellipse">
            <a:avLst/>
          </a:prstGeom>
          <a:solidFill>
            <a:srgbClr val="FFFFFF"/>
          </a:solidFill>
          <a:ln w="19050">
            <a:solidFill>
              <a:srgbClr val="000000"/>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zh-CN" sz="2400" b="0" i="0" u="none" strike="noStrike" kern="1200" cap="none" spc="0" normalizeH="0" baseline="0" noProof="0" dirty="0">
              <a:ln>
                <a:noFill/>
              </a:ln>
              <a:solidFill>
                <a:prstClr val="black"/>
              </a:solidFill>
              <a:effectLst/>
              <a:uLnTx/>
              <a:uFillTx/>
              <a:latin typeface="Calibri"/>
              <a:ea typeface="+mn-ea"/>
              <a:cs typeface="+mn-cs"/>
            </a:endParaRPr>
          </a:p>
        </p:txBody>
      </p:sp>
      <p:sp>
        <p:nvSpPr>
          <p:cNvPr id="14" name="椭圆 12"/>
          <p:cNvSpPr/>
          <p:nvPr/>
        </p:nvSpPr>
        <p:spPr>
          <a:xfrm>
            <a:off x="7533190" y="3401793"/>
            <a:ext cx="339165" cy="339165"/>
          </a:xfrm>
          <a:prstGeom prst="ellipse">
            <a:avLst/>
          </a:prstGeom>
          <a:solidFill>
            <a:srgbClr val="FFFFFF"/>
          </a:solidFill>
          <a:ln w="19050">
            <a:solidFill>
              <a:srgbClr val="000000"/>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zh-CN" sz="2400" b="0" i="0" u="none" strike="noStrike" kern="1200" cap="none" spc="0" normalizeH="0" baseline="0" noProof="0" dirty="0">
              <a:ln>
                <a:noFill/>
              </a:ln>
              <a:solidFill>
                <a:prstClr val="black"/>
              </a:solidFill>
              <a:effectLst/>
              <a:uLnTx/>
              <a:uFillTx/>
              <a:latin typeface="Calibri"/>
              <a:ea typeface="+mn-ea"/>
              <a:cs typeface="+mn-cs"/>
            </a:endParaRPr>
          </a:p>
        </p:txBody>
      </p:sp>
      <p:sp>
        <p:nvSpPr>
          <p:cNvPr id="16" name="矩形 15"/>
          <p:cNvSpPr/>
          <p:nvPr/>
        </p:nvSpPr>
        <p:spPr>
          <a:xfrm>
            <a:off x="6088502" y="2494295"/>
            <a:ext cx="621709" cy="40011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000" b="1" i="0" u="none" strike="noStrike" kern="1200" cap="none" spc="0" normalizeH="0" baseline="0" noProof="0" dirty="0">
                <a:ln>
                  <a:noFill/>
                </a:ln>
                <a:solidFill>
                  <a:prstClr val="white"/>
                </a:solidFill>
                <a:effectLst/>
                <a:uLnTx/>
                <a:uFillTx/>
                <a:latin typeface="Calibri"/>
                <a:ea typeface="+mn-ea"/>
                <a:cs typeface="+mn-cs"/>
              </a:rPr>
              <a:t>Text</a:t>
            </a:r>
            <a:endParaRPr kumimoji="0" lang="zh-CN" altLang="en-US" sz="2000" b="1" i="0" u="none" strike="noStrike" kern="1200" cap="none" spc="0" normalizeH="0" baseline="0" noProof="0" dirty="0">
              <a:ln>
                <a:noFill/>
              </a:ln>
              <a:solidFill>
                <a:prstClr val="white"/>
              </a:solidFill>
              <a:effectLst/>
              <a:uLnTx/>
              <a:uFillTx/>
              <a:latin typeface="Calibri"/>
              <a:ea typeface="+mn-ea"/>
              <a:cs typeface="+mn-cs"/>
            </a:endParaRPr>
          </a:p>
        </p:txBody>
      </p:sp>
      <p:sp>
        <p:nvSpPr>
          <p:cNvPr id="17" name="圆角矩形 16"/>
          <p:cNvSpPr/>
          <p:nvPr/>
        </p:nvSpPr>
        <p:spPr>
          <a:xfrm flipH="1">
            <a:off x="1070369" y="2675078"/>
            <a:ext cx="2751234" cy="1772986"/>
          </a:xfrm>
          <a:prstGeom prst="roundRect">
            <a:avLst>
              <a:gd name="adj" fmla="val 0"/>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000" b="1" i="0" u="none" strike="noStrike" kern="1200" cap="none" spc="0" normalizeH="0" baseline="0" noProof="0" dirty="0">
                <a:ln>
                  <a:noFill/>
                </a:ln>
                <a:solidFill>
                  <a:prstClr val="white"/>
                </a:solidFill>
                <a:effectLst/>
                <a:uLnTx/>
                <a:uFillTx/>
                <a:latin typeface="Calibri"/>
                <a:ea typeface="+mn-ea"/>
                <a:cs typeface="+mn-cs"/>
              </a:rPr>
              <a:t>Objective</a:t>
            </a:r>
          </a:p>
          <a:p>
            <a:pPr marL="285750" lvl="0" indent="-285750">
              <a:lnSpc>
                <a:spcPct val="107000"/>
              </a:lnSpc>
              <a:buFont typeface="Arial" panose="020B0604020202020204" pitchFamily="34" charset="0"/>
              <a:buChar char="•"/>
            </a:pPr>
            <a:r>
              <a:rPr lang="en-IN" sz="1400" dirty="0">
                <a:effectLst/>
                <a:latin typeface="Calibri" panose="020F0502020204030204" pitchFamily="34" charset="0"/>
                <a:ea typeface="Calibri" panose="020F0502020204030204" pitchFamily="34" charset="0"/>
                <a:cs typeface="Calibri" panose="020F0502020204030204" pitchFamily="34" charset="0"/>
              </a:rPr>
              <a:t>To streamline the documentation process in ICU.</a:t>
            </a:r>
            <a:endParaRPr lang="en-IN" sz="1400" dirty="0">
              <a:latin typeface="Calibri" panose="020F0502020204030204" pitchFamily="34" charset="0"/>
              <a:ea typeface="Calibri" panose="020F0502020204030204" pitchFamily="34" charset="0"/>
              <a:cs typeface="Times New Roman" panose="02020603050405020304" pitchFamily="18" charset="0"/>
            </a:endParaRPr>
          </a:p>
          <a:p>
            <a:pPr marL="285750" lvl="0" indent="-285750">
              <a:lnSpc>
                <a:spcPct val="107000"/>
              </a:lnSpc>
              <a:buFont typeface="Arial" panose="020B0604020202020204" pitchFamily="34" charset="0"/>
              <a:buChar char="•"/>
            </a:pPr>
            <a:endParaRPr lang="en-IN" sz="1400" dirty="0">
              <a:effectLst/>
              <a:latin typeface="Calibri" panose="020F0502020204030204" pitchFamily="34" charset="0"/>
              <a:ea typeface="Calibri" panose="020F0502020204030204" pitchFamily="34" charset="0"/>
              <a:cs typeface="Times New Roman" panose="02020603050405020304" pitchFamily="18" charset="0"/>
            </a:endParaRPr>
          </a:p>
          <a:p>
            <a:pPr marL="285750" lvl="0" indent="-285750">
              <a:lnSpc>
                <a:spcPct val="107000"/>
              </a:lnSpc>
              <a:buFont typeface="Arial" panose="020B0604020202020204" pitchFamily="34" charset="0"/>
              <a:buChar char="•"/>
            </a:pPr>
            <a:r>
              <a:rPr lang="en-IN" sz="1400" dirty="0">
                <a:effectLst/>
                <a:latin typeface="Calibri" panose="020F0502020204030204" pitchFamily="34" charset="0"/>
                <a:ea typeface="Calibri" panose="020F0502020204030204" pitchFamily="34" charset="0"/>
                <a:cs typeface="Calibri" panose="020F0502020204030204" pitchFamily="34" charset="0"/>
              </a:rPr>
              <a:t> To analyse gap and scope of operation improvement in the documentation.</a:t>
            </a:r>
            <a:endParaRPr lang="en-IN"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8" name="圆角矩形 17"/>
          <p:cNvSpPr/>
          <p:nvPr/>
        </p:nvSpPr>
        <p:spPr>
          <a:xfrm flipH="1">
            <a:off x="8554678" y="2511898"/>
            <a:ext cx="2740673" cy="2523768"/>
          </a:xfrm>
          <a:prstGeom prst="roundRect">
            <a:avLst>
              <a:gd name="adj" fmla="val 0"/>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altLang="zh-CN" sz="2000" b="1" i="0" u="none" strike="noStrike" kern="1200" cap="none" spc="0" normalizeH="0" baseline="0" noProof="0" dirty="0">
                <a:ln>
                  <a:noFill/>
                </a:ln>
                <a:solidFill>
                  <a:prstClr val="black"/>
                </a:solidFill>
                <a:effectLst/>
                <a:uLnTx/>
                <a:uFillTx/>
                <a:latin typeface="Calibri"/>
                <a:ea typeface="+mn-ea"/>
                <a:cs typeface="+mn-cs"/>
              </a:rPr>
              <a:t>Rationale</a:t>
            </a:r>
          </a:p>
          <a:p>
            <a:r>
              <a:rPr lang="en-IN"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This study aims to enhance the quality and authenticity of documentation for invasive procedures performed outside the operating room. It will investigate the percentage of staff and attendants who conformed to hospital's predetermined process </a:t>
            </a:r>
            <a:r>
              <a:rPr lang="en-IN" sz="1200" dirty="0">
                <a:effectLst/>
                <a:latin typeface="Times New Roman" panose="02020603050405020304" pitchFamily="18" charset="0"/>
                <a:ea typeface="Calibri" panose="020F0502020204030204" pitchFamily="34" charset="0"/>
                <a:cs typeface="Times New Roman" panose="02020603050405020304" pitchFamily="18" charset="0"/>
              </a:rPr>
              <a:t>and policies for documentation.</a:t>
            </a:r>
          </a:p>
        </p:txBody>
      </p:sp>
      <p:sp>
        <p:nvSpPr>
          <p:cNvPr id="3" name="Rectangle 2">
            <a:extLst>
              <a:ext uri="{FF2B5EF4-FFF2-40B4-BE49-F238E27FC236}">
                <a16:creationId xmlns:a16="http://schemas.microsoft.com/office/drawing/2014/main" id="{C608D8A6-AAB8-E347-CFD8-0878F8609C37}"/>
              </a:ext>
            </a:extLst>
          </p:cNvPr>
          <p:cNvSpPr/>
          <p:nvPr/>
        </p:nvSpPr>
        <p:spPr bwMode="gray">
          <a:xfrm>
            <a:off x="104775" y="6362700"/>
            <a:ext cx="7096125" cy="318104"/>
          </a:xfrm>
          <a:prstGeom prst="rect">
            <a:avLst/>
          </a:prstGeom>
          <a:ln>
            <a:noFill/>
            <a:headEnd/>
            <a:tailEnd/>
          </a:ln>
        </p:spPr>
        <p:style>
          <a:lnRef idx="2">
            <a:schemeClr val="dk1"/>
          </a:lnRef>
          <a:fillRef idx="1">
            <a:schemeClr val="lt1"/>
          </a:fillRef>
          <a:effectRef idx="0">
            <a:schemeClr val="dk1"/>
          </a:effectRef>
          <a:fontRef idx="minor">
            <a:schemeClr val="dk1"/>
          </a:fontRef>
        </p:style>
        <p:txBody>
          <a:bodyPr wrap="square" lIns="88900" tIns="88900" rIns="88900" bIns="88900" rtlCol="0" anchor="ctr"/>
          <a:lstStyle/>
          <a:p>
            <a:pPr algn="ctr">
              <a:lnSpc>
                <a:spcPct val="106000"/>
              </a:lnSpc>
              <a:buFont typeface="Wingdings 2" pitchFamily="18" charset="2"/>
              <a:buNone/>
            </a:pPr>
            <a:endParaRPr lang="en-US" sz="1600" b="1" dirty="0">
              <a:solidFill>
                <a:schemeClr val="bg1"/>
              </a:solidFill>
            </a:endParaRPr>
          </a:p>
        </p:txBody>
      </p:sp>
      <p:sp>
        <p:nvSpPr>
          <p:cNvPr id="15" name="Rectangle 14">
            <a:extLst>
              <a:ext uri="{FF2B5EF4-FFF2-40B4-BE49-F238E27FC236}">
                <a16:creationId xmlns:a16="http://schemas.microsoft.com/office/drawing/2014/main" id="{13EA74AD-97F2-B532-2EDA-DB3A780D36C7}"/>
              </a:ext>
            </a:extLst>
          </p:cNvPr>
          <p:cNvSpPr/>
          <p:nvPr/>
        </p:nvSpPr>
        <p:spPr bwMode="gray">
          <a:xfrm>
            <a:off x="4991100" y="6366479"/>
            <a:ext cx="7096125" cy="318104"/>
          </a:xfrm>
          <a:prstGeom prst="rect">
            <a:avLst/>
          </a:prstGeom>
          <a:ln>
            <a:noFill/>
            <a:headEnd/>
            <a:tailEnd/>
          </a:ln>
        </p:spPr>
        <p:style>
          <a:lnRef idx="2">
            <a:schemeClr val="dk1"/>
          </a:lnRef>
          <a:fillRef idx="1">
            <a:schemeClr val="lt1"/>
          </a:fillRef>
          <a:effectRef idx="0">
            <a:schemeClr val="dk1"/>
          </a:effectRef>
          <a:fontRef idx="minor">
            <a:schemeClr val="dk1"/>
          </a:fontRef>
        </p:style>
        <p:txBody>
          <a:bodyPr wrap="square" lIns="88900" tIns="88900" rIns="88900" bIns="88900" rtlCol="0" anchor="ctr"/>
          <a:lstStyle/>
          <a:p>
            <a:pPr algn="ctr">
              <a:lnSpc>
                <a:spcPct val="106000"/>
              </a:lnSpc>
              <a:buFont typeface="Wingdings 2" pitchFamily="18" charset="2"/>
              <a:buNone/>
            </a:pPr>
            <a:endParaRPr lang="en-US" sz="1600" b="1" dirty="0">
              <a:solidFill>
                <a:schemeClr val="bg1"/>
              </a:solidFill>
            </a:endParaRPr>
          </a:p>
        </p:txBody>
      </p:sp>
      <p:pic>
        <p:nvPicPr>
          <p:cNvPr id="19" name="Picture 18">
            <a:extLst>
              <a:ext uri="{FF2B5EF4-FFF2-40B4-BE49-F238E27FC236}">
                <a16:creationId xmlns:a16="http://schemas.microsoft.com/office/drawing/2014/main" id="{7948A60A-5E41-75D6-8718-27D43CFF1CA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2309" y="0"/>
            <a:ext cx="1079691" cy="562957"/>
          </a:xfrm>
          <a:prstGeom prst="rect">
            <a:avLst/>
          </a:prstGeom>
        </p:spPr>
      </p:pic>
      <p:sp>
        <p:nvSpPr>
          <p:cNvPr id="20" name="Rectangle 19">
            <a:extLst>
              <a:ext uri="{FF2B5EF4-FFF2-40B4-BE49-F238E27FC236}">
                <a16:creationId xmlns:a16="http://schemas.microsoft.com/office/drawing/2014/main" id="{BBC660F6-DB9E-947F-16B9-D734138A09A3}"/>
              </a:ext>
            </a:extLst>
          </p:cNvPr>
          <p:cNvSpPr/>
          <p:nvPr/>
        </p:nvSpPr>
        <p:spPr>
          <a:xfrm>
            <a:off x="463295" y="177196"/>
            <a:ext cx="8323243" cy="562957"/>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AU" sz="2800" dirty="0">
                <a:solidFill>
                  <a:schemeClr val="tx1">
                    <a:lumMod val="75000"/>
                    <a:lumOff val="25000"/>
                  </a:schemeClr>
                </a:solidFill>
                <a:latin typeface="Segoe UI Black"/>
                <a:ea typeface="Segoe UI Black"/>
                <a:cs typeface="Segoe UI Light"/>
              </a:rPr>
              <a:t>Objective and Rationale</a:t>
            </a:r>
            <a:endParaRPr lang="en-AU" sz="2800" dirty="0">
              <a:solidFill>
                <a:schemeClr val="tx1">
                  <a:lumMod val="75000"/>
                  <a:lumOff val="25000"/>
                </a:schemeClr>
              </a:solidFill>
              <a:latin typeface="Segoe UI Light"/>
              <a:cs typeface="Segoe UI Light"/>
            </a:endParaRPr>
          </a:p>
        </p:txBody>
      </p:sp>
      <p:cxnSp>
        <p:nvCxnSpPr>
          <p:cNvPr id="21" name="Straight Connector 20">
            <a:extLst>
              <a:ext uri="{FF2B5EF4-FFF2-40B4-BE49-F238E27FC236}">
                <a16:creationId xmlns:a16="http://schemas.microsoft.com/office/drawing/2014/main" id="{7C4482EA-E6C3-DC5B-CD74-050743C98F4F}"/>
              </a:ext>
            </a:extLst>
          </p:cNvPr>
          <p:cNvCxnSpPr>
            <a:cxnSpLocks/>
          </p:cNvCxnSpPr>
          <p:nvPr/>
        </p:nvCxnSpPr>
        <p:spPr>
          <a:xfrm>
            <a:off x="590550" y="812223"/>
            <a:ext cx="1228725" cy="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95235380"/>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2E882E7-9241-4527-9D07-4FCC9DB4D2B6}"/>
              </a:ext>
            </a:extLst>
          </p:cNvPr>
          <p:cNvSpPr>
            <a:spLocks noGrp="1"/>
          </p:cNvSpPr>
          <p:nvPr>
            <p:ph idx="1"/>
          </p:nvPr>
        </p:nvSpPr>
        <p:spPr>
          <a:xfrm>
            <a:off x="463295" y="1438275"/>
            <a:ext cx="11357230" cy="4772024"/>
          </a:xfrm>
        </p:spPr>
        <p:txBody>
          <a:bodyPr/>
          <a:lstStyle/>
          <a:p>
            <a:pPr marL="285750" indent="-285750" algn="l">
              <a:buFont typeface="Arial" panose="020B0604020202020204" pitchFamily="34" charset="0"/>
              <a:buChar char="•"/>
            </a:pPr>
            <a:r>
              <a:rPr lang="en-US" sz="1400" dirty="0">
                <a:latin typeface="Times New Roman" panose="02020603050405020304" pitchFamily="18" charset="0"/>
                <a:cs typeface="Times New Roman" panose="02020603050405020304" pitchFamily="18" charset="0"/>
              </a:rPr>
              <a:t>According to Parth Shah; Imani Thornton; Danielle Turrin; John E. Hipskind -Informed consent is the process in which a health care provider educates a patient about the risks, benefits, and alternatives of a given procedure or intervention. The Joint Commission requires documentation of all the elements of informed consent "in a form, progress notes or elsewhere in the record Physician-patient relationship is the key-point for an optimal management of any medical procedure. Before performing any diagnostic or therapeutic procedure, clinical communication with patients is necessary. It should regard the nature and purpose of a proposed procedure including potential risks and benefits. Thus, a complete physician-patient clinical communication is the basis of "shared decision-making" and plays a clinical-therapeutic role in the informed consent process to improve patient care</a:t>
            </a:r>
          </a:p>
          <a:p>
            <a:pPr marL="285750" indent="-285750" algn="l">
              <a:buFont typeface="Arial" panose="020B0604020202020204" pitchFamily="34" charset="0"/>
              <a:buChar char="•"/>
            </a:pPr>
            <a:r>
              <a:rPr lang="en-US" sz="1400" dirty="0">
                <a:latin typeface="Times New Roman" panose="02020603050405020304" pitchFamily="18" charset="0"/>
                <a:cs typeface="Times New Roman" panose="02020603050405020304" pitchFamily="18" charset="0"/>
              </a:rPr>
              <a:t>According to Van Ruiswyk J, Erdmann M.-Documentation of the decision-making process leading up to an outcome of procedures is essential for assessing quality of patient care, supporting reimbursement, determination of appropriate utilization, and discernment of practitioner competence. Currently, doctors document interventions conducted outside the operating room in narratives within the daily progress notes. The free-form narrative typically includes the practitioner directly involved, procedure performed, technique used and outcomes. While hospitals encourage conformity to these documentation standards, the quality and content of the narratives vary greatly by practitioner, frequently leaving significant information missing. Therefore, to improve both quality of documentation in procedure notes and ease of monitoring non-operating room procedures, we developed a multicopy standardized procedure note. The form contains lines for recording the type, location, indication, anesthesia, findings, and complications of the procedure, plus the persons performing, supervising and undergoing the procedure.</a:t>
            </a:r>
          </a:p>
          <a:p>
            <a:pPr marL="285750" indent="-285750" algn="l">
              <a:buFont typeface="Arial" panose="020B0604020202020204" pitchFamily="34" charset="0"/>
              <a:buChar char="•"/>
            </a:pPr>
            <a:r>
              <a:rPr lang="en-US" sz="1400" dirty="0">
                <a:latin typeface="Times New Roman" panose="02020603050405020304" pitchFamily="18" charset="0"/>
                <a:cs typeface="Times New Roman" panose="02020603050405020304" pitchFamily="18" charset="0"/>
              </a:rPr>
              <a:t>According to Cleary R, Beard R, Coles J, Devlin B, Hopkins A, Schumacher D, Wickings I.-The existing hospital systems extracted insufficient detail from case notes to conduct clinical comparative analyses for medical and surgical cases. The research abstractors at least doubled the diagnostic codes extracted. Interabstractor agreement of about 70% was obtained for primary diagnosis and assignment to diagnosis related group. These data were sufficient to create a comparative database and apply high level quality indicators designed to flag topics for further study. For obstetric-specific indicators the rates were comparable for abstractors and the hospital information systems, which in each case was a departmentally based system (SMMIS) producing more detailed and accessible data.</a:t>
            </a:r>
            <a:endParaRPr lang="en-IN" sz="1400" dirty="0">
              <a:latin typeface="Times New Roman" panose="02020603050405020304" pitchFamily="18" charset="0"/>
              <a:cs typeface="Times New Roman" panose="02020603050405020304" pitchFamily="18" charset="0"/>
            </a:endParaRPr>
          </a:p>
          <a:p>
            <a:endParaRPr lang="en-US" sz="1800" dirty="0"/>
          </a:p>
        </p:txBody>
      </p:sp>
      <p:sp>
        <p:nvSpPr>
          <p:cNvPr id="3" name="Rectangle 2">
            <a:extLst>
              <a:ext uri="{FF2B5EF4-FFF2-40B4-BE49-F238E27FC236}">
                <a16:creationId xmlns:a16="http://schemas.microsoft.com/office/drawing/2014/main" id="{AB9D98B2-3F84-FB95-F5C7-2F9574BF5265}"/>
              </a:ext>
            </a:extLst>
          </p:cNvPr>
          <p:cNvSpPr/>
          <p:nvPr/>
        </p:nvSpPr>
        <p:spPr bwMode="gray">
          <a:xfrm>
            <a:off x="104775" y="6362700"/>
            <a:ext cx="7096125" cy="318104"/>
          </a:xfrm>
          <a:prstGeom prst="rect">
            <a:avLst/>
          </a:prstGeom>
          <a:ln>
            <a:noFill/>
            <a:headEnd/>
            <a:tailEnd/>
          </a:ln>
        </p:spPr>
        <p:style>
          <a:lnRef idx="2">
            <a:schemeClr val="dk1"/>
          </a:lnRef>
          <a:fillRef idx="1">
            <a:schemeClr val="lt1"/>
          </a:fillRef>
          <a:effectRef idx="0">
            <a:schemeClr val="dk1"/>
          </a:effectRef>
          <a:fontRef idx="minor">
            <a:schemeClr val="dk1"/>
          </a:fontRef>
        </p:style>
        <p:txBody>
          <a:bodyPr wrap="square" lIns="88900" tIns="88900" rIns="88900" bIns="88900" rtlCol="0" anchor="ctr"/>
          <a:lstStyle/>
          <a:p>
            <a:pPr algn="ctr">
              <a:lnSpc>
                <a:spcPct val="106000"/>
              </a:lnSpc>
              <a:buFont typeface="Wingdings 2" pitchFamily="18" charset="2"/>
              <a:buNone/>
            </a:pPr>
            <a:endParaRPr lang="en-US" sz="1600" b="1" dirty="0">
              <a:solidFill>
                <a:schemeClr val="bg1"/>
              </a:solidFill>
            </a:endParaRPr>
          </a:p>
        </p:txBody>
      </p:sp>
      <p:sp>
        <p:nvSpPr>
          <p:cNvPr id="5" name="Rectangle 4">
            <a:extLst>
              <a:ext uri="{FF2B5EF4-FFF2-40B4-BE49-F238E27FC236}">
                <a16:creationId xmlns:a16="http://schemas.microsoft.com/office/drawing/2014/main" id="{A3C064C0-F45C-4DBE-50D1-E65484AF3D40}"/>
              </a:ext>
            </a:extLst>
          </p:cNvPr>
          <p:cNvSpPr/>
          <p:nvPr/>
        </p:nvSpPr>
        <p:spPr bwMode="gray">
          <a:xfrm>
            <a:off x="4876800" y="6395054"/>
            <a:ext cx="7096125" cy="318104"/>
          </a:xfrm>
          <a:prstGeom prst="rect">
            <a:avLst/>
          </a:prstGeom>
          <a:ln>
            <a:noFill/>
            <a:headEnd/>
            <a:tailEnd/>
          </a:ln>
        </p:spPr>
        <p:style>
          <a:lnRef idx="2">
            <a:schemeClr val="dk1"/>
          </a:lnRef>
          <a:fillRef idx="1">
            <a:schemeClr val="lt1"/>
          </a:fillRef>
          <a:effectRef idx="0">
            <a:schemeClr val="dk1"/>
          </a:effectRef>
          <a:fontRef idx="minor">
            <a:schemeClr val="dk1"/>
          </a:fontRef>
        </p:style>
        <p:txBody>
          <a:bodyPr wrap="square" lIns="88900" tIns="88900" rIns="88900" bIns="88900" rtlCol="0" anchor="ctr"/>
          <a:lstStyle/>
          <a:p>
            <a:pPr algn="ctr">
              <a:lnSpc>
                <a:spcPct val="106000"/>
              </a:lnSpc>
              <a:buFont typeface="Wingdings 2" pitchFamily="18" charset="2"/>
              <a:buNone/>
            </a:pPr>
            <a:endParaRPr lang="en-US" sz="1600" b="1" dirty="0">
              <a:solidFill>
                <a:schemeClr val="bg1"/>
              </a:solidFill>
            </a:endParaRPr>
          </a:p>
        </p:txBody>
      </p:sp>
      <p:pic>
        <p:nvPicPr>
          <p:cNvPr id="6" name="Picture 5">
            <a:extLst>
              <a:ext uri="{FF2B5EF4-FFF2-40B4-BE49-F238E27FC236}">
                <a16:creationId xmlns:a16="http://schemas.microsoft.com/office/drawing/2014/main" id="{4709D667-2280-0EFA-48E6-2BA710F22B0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12309" y="0"/>
            <a:ext cx="1079691" cy="562957"/>
          </a:xfrm>
          <a:prstGeom prst="rect">
            <a:avLst/>
          </a:prstGeom>
        </p:spPr>
      </p:pic>
      <p:sp>
        <p:nvSpPr>
          <p:cNvPr id="9" name="Rectangle 8">
            <a:extLst>
              <a:ext uri="{FF2B5EF4-FFF2-40B4-BE49-F238E27FC236}">
                <a16:creationId xmlns:a16="http://schemas.microsoft.com/office/drawing/2014/main" id="{BE39917C-A879-8BB3-62CB-8D75C568A436}"/>
              </a:ext>
            </a:extLst>
          </p:cNvPr>
          <p:cNvSpPr/>
          <p:nvPr/>
        </p:nvSpPr>
        <p:spPr>
          <a:xfrm>
            <a:off x="463295" y="177196"/>
            <a:ext cx="8323243" cy="562957"/>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AU" sz="2800" dirty="0">
                <a:solidFill>
                  <a:schemeClr val="tx1">
                    <a:lumMod val="75000"/>
                    <a:lumOff val="25000"/>
                  </a:schemeClr>
                </a:solidFill>
                <a:latin typeface="Segoe UI Black"/>
                <a:ea typeface="Segoe UI Black"/>
                <a:cs typeface="Segoe UI Light"/>
              </a:rPr>
              <a:t>Review of Literature</a:t>
            </a:r>
            <a:endParaRPr lang="en-AU" sz="2800" dirty="0">
              <a:solidFill>
                <a:schemeClr val="tx1">
                  <a:lumMod val="75000"/>
                  <a:lumOff val="25000"/>
                </a:schemeClr>
              </a:solidFill>
              <a:latin typeface="Segoe UI Light"/>
              <a:cs typeface="Segoe UI Light"/>
            </a:endParaRPr>
          </a:p>
        </p:txBody>
      </p:sp>
      <p:cxnSp>
        <p:nvCxnSpPr>
          <p:cNvPr id="10" name="Straight Connector 9">
            <a:extLst>
              <a:ext uri="{FF2B5EF4-FFF2-40B4-BE49-F238E27FC236}">
                <a16:creationId xmlns:a16="http://schemas.microsoft.com/office/drawing/2014/main" id="{46E0BF4A-7EA2-AB97-DE49-128FEF29C579}"/>
              </a:ext>
            </a:extLst>
          </p:cNvPr>
          <p:cNvCxnSpPr>
            <a:cxnSpLocks/>
          </p:cNvCxnSpPr>
          <p:nvPr/>
        </p:nvCxnSpPr>
        <p:spPr>
          <a:xfrm>
            <a:off x="590550" y="812223"/>
            <a:ext cx="1228725" cy="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09824069"/>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Flowchart: Stored Data 63">
            <a:extLst>
              <a:ext uri="{FF2B5EF4-FFF2-40B4-BE49-F238E27FC236}">
                <a16:creationId xmlns:a16="http://schemas.microsoft.com/office/drawing/2014/main" id="{3DCA7D52-1E34-2C45-B5DE-513E3B1BEA6F}"/>
              </a:ext>
            </a:extLst>
          </p:cNvPr>
          <p:cNvSpPr/>
          <p:nvPr/>
        </p:nvSpPr>
        <p:spPr>
          <a:xfrm>
            <a:off x="459550" y="2069748"/>
            <a:ext cx="11234291" cy="594360"/>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60000" rtlCol="0" anchor="ctr"/>
          <a:lstStyle/>
          <a:p>
            <a:r>
              <a:rPr lang="en-US" sz="1400" dirty="0"/>
              <a:t>Area of Study: ICU, </a:t>
            </a:r>
            <a:r>
              <a:rPr kumimoji="0" lang="en-US" altLang="en-US" sz="1400" b="0" i="0" u="none" strike="noStrike" cap="none" normalizeH="0" baseline="0" dirty="0">
                <a:ln>
                  <a:noFill/>
                </a:ln>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Sri Balaji Action Medical Institute</a:t>
            </a:r>
            <a:endParaRPr lang="en-US" sz="1400" dirty="0">
              <a:solidFill>
                <a:schemeClr val="bg1"/>
              </a:solidFill>
            </a:endParaRPr>
          </a:p>
        </p:txBody>
      </p:sp>
      <p:sp>
        <p:nvSpPr>
          <p:cNvPr id="28" name="Flowchart: Stored Data 63">
            <a:extLst>
              <a:ext uri="{FF2B5EF4-FFF2-40B4-BE49-F238E27FC236}">
                <a16:creationId xmlns:a16="http://schemas.microsoft.com/office/drawing/2014/main" id="{3DCA7D52-1E34-2C45-B5DE-513E3B1BEA6F}"/>
              </a:ext>
            </a:extLst>
          </p:cNvPr>
          <p:cNvSpPr/>
          <p:nvPr/>
        </p:nvSpPr>
        <p:spPr>
          <a:xfrm>
            <a:off x="506604" y="1299256"/>
            <a:ext cx="11234291" cy="596219"/>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1260000" rtlCol="0" anchor="ctr"/>
          <a:lstStyle/>
          <a:p>
            <a:r>
              <a:rPr lang="en-US" sz="1400" dirty="0"/>
              <a:t>Study Design: </a:t>
            </a:r>
            <a:r>
              <a:rPr kumimoji="0" lang="en-US" altLang="en-US" sz="1400" b="0" i="0" u="none" strike="noStrike" cap="none" normalizeH="0" baseline="0" dirty="0">
                <a:ln>
                  <a:noFill/>
                </a:ln>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The study is both prospective and quantitative</a:t>
            </a:r>
            <a:endParaRPr lang="en-US" sz="1400" dirty="0">
              <a:solidFill>
                <a:schemeClr val="bg1"/>
              </a:solidFill>
            </a:endParaRPr>
          </a:p>
        </p:txBody>
      </p:sp>
      <p:sp>
        <p:nvSpPr>
          <p:cNvPr id="6" name="Flowchart: Stored Data 63">
            <a:extLst>
              <a:ext uri="{FF2B5EF4-FFF2-40B4-BE49-F238E27FC236}">
                <a16:creationId xmlns:a16="http://schemas.microsoft.com/office/drawing/2014/main" id="{F53D2016-AECF-C916-D8F8-316AB21E1319}"/>
              </a:ext>
            </a:extLst>
          </p:cNvPr>
          <p:cNvSpPr/>
          <p:nvPr/>
        </p:nvSpPr>
        <p:spPr>
          <a:xfrm>
            <a:off x="459550" y="3647937"/>
            <a:ext cx="11234291" cy="594360"/>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60000" rtlCol="0" anchor="ctr"/>
          <a:lstStyle/>
          <a:p>
            <a:r>
              <a:rPr lang="en-US" sz="1400" dirty="0"/>
              <a:t>Sampling Method: </a:t>
            </a:r>
            <a:r>
              <a:rPr kumimoji="0" lang="en-US" altLang="en-US" sz="1400" b="0" i="0" u="none" strike="noStrike" cap="none" normalizeH="0" baseline="0" dirty="0">
                <a:ln>
                  <a:noFill/>
                </a:ln>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Convenience sampling</a:t>
            </a:r>
            <a:endParaRPr lang="en-US" sz="1400" dirty="0">
              <a:solidFill>
                <a:schemeClr val="bg1"/>
              </a:solidFill>
            </a:endParaRPr>
          </a:p>
        </p:txBody>
      </p:sp>
      <p:sp>
        <p:nvSpPr>
          <p:cNvPr id="7" name="Flowchart: Stored Data 63">
            <a:extLst>
              <a:ext uri="{FF2B5EF4-FFF2-40B4-BE49-F238E27FC236}">
                <a16:creationId xmlns:a16="http://schemas.microsoft.com/office/drawing/2014/main" id="{C1CF89E1-A6FE-0B4D-E07D-FE1FC4FEFB45}"/>
              </a:ext>
            </a:extLst>
          </p:cNvPr>
          <p:cNvSpPr/>
          <p:nvPr/>
        </p:nvSpPr>
        <p:spPr>
          <a:xfrm>
            <a:off x="506604" y="2877445"/>
            <a:ext cx="11234291" cy="596219"/>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1260000" rtlCol="0" anchor="ctr"/>
          <a:lstStyle/>
          <a:p>
            <a:r>
              <a:rPr lang="en-US" sz="1400" dirty="0"/>
              <a:t>Sample Size: 100</a:t>
            </a:r>
          </a:p>
        </p:txBody>
      </p:sp>
      <p:sp>
        <p:nvSpPr>
          <p:cNvPr id="8" name="Flowchart: Stored Data 63">
            <a:extLst>
              <a:ext uri="{FF2B5EF4-FFF2-40B4-BE49-F238E27FC236}">
                <a16:creationId xmlns:a16="http://schemas.microsoft.com/office/drawing/2014/main" id="{89CE18C0-FB92-F8C8-DF33-BDE00BBCDF39}"/>
              </a:ext>
            </a:extLst>
          </p:cNvPr>
          <p:cNvSpPr/>
          <p:nvPr/>
        </p:nvSpPr>
        <p:spPr>
          <a:xfrm>
            <a:off x="412496" y="5187062"/>
            <a:ext cx="11234291" cy="594360"/>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60000" rtlCol="0" anchor="ctr"/>
          <a:lstStyle/>
          <a:p>
            <a:r>
              <a:rPr lang="en-US" sz="1400" dirty="0"/>
              <a:t>Data Collection Tool: Checklist</a:t>
            </a:r>
          </a:p>
        </p:txBody>
      </p:sp>
      <p:sp>
        <p:nvSpPr>
          <p:cNvPr id="9" name="Flowchart: Stored Data 63">
            <a:extLst>
              <a:ext uri="{FF2B5EF4-FFF2-40B4-BE49-F238E27FC236}">
                <a16:creationId xmlns:a16="http://schemas.microsoft.com/office/drawing/2014/main" id="{EECE319F-4BD2-2B51-6D14-3CC55783895F}"/>
              </a:ext>
            </a:extLst>
          </p:cNvPr>
          <p:cNvSpPr/>
          <p:nvPr/>
        </p:nvSpPr>
        <p:spPr>
          <a:xfrm>
            <a:off x="459550" y="4416570"/>
            <a:ext cx="11234291" cy="596219"/>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1260000" rtlCol="0" anchor="ctr"/>
          <a:lstStyle/>
          <a:p>
            <a:r>
              <a:rPr lang="en-US" sz="1400" dirty="0"/>
              <a:t>Duration of Study: April 2024 – June 2024 </a:t>
            </a:r>
          </a:p>
        </p:txBody>
      </p:sp>
      <p:sp>
        <p:nvSpPr>
          <p:cNvPr id="2" name="Rectangle 1">
            <a:extLst>
              <a:ext uri="{FF2B5EF4-FFF2-40B4-BE49-F238E27FC236}">
                <a16:creationId xmlns:a16="http://schemas.microsoft.com/office/drawing/2014/main" id="{E19ECEFC-B7AF-1805-62D9-14050FE4307D}"/>
              </a:ext>
            </a:extLst>
          </p:cNvPr>
          <p:cNvSpPr/>
          <p:nvPr/>
        </p:nvSpPr>
        <p:spPr bwMode="gray">
          <a:xfrm>
            <a:off x="104775" y="6362700"/>
            <a:ext cx="7096125" cy="318104"/>
          </a:xfrm>
          <a:prstGeom prst="rect">
            <a:avLst/>
          </a:prstGeom>
          <a:ln>
            <a:noFill/>
            <a:headEnd/>
            <a:tailEnd/>
          </a:ln>
        </p:spPr>
        <p:style>
          <a:lnRef idx="2">
            <a:schemeClr val="dk1"/>
          </a:lnRef>
          <a:fillRef idx="1">
            <a:schemeClr val="lt1"/>
          </a:fillRef>
          <a:effectRef idx="0">
            <a:schemeClr val="dk1"/>
          </a:effectRef>
          <a:fontRef idx="minor">
            <a:schemeClr val="dk1"/>
          </a:fontRef>
        </p:style>
        <p:txBody>
          <a:bodyPr wrap="square" lIns="88900" tIns="88900" rIns="88900" bIns="88900" rtlCol="0" anchor="ctr"/>
          <a:lstStyle/>
          <a:p>
            <a:pPr algn="ctr">
              <a:lnSpc>
                <a:spcPct val="106000"/>
              </a:lnSpc>
              <a:buFont typeface="Wingdings 2" pitchFamily="18" charset="2"/>
              <a:buNone/>
            </a:pPr>
            <a:endParaRPr lang="en-US" sz="1600" b="1" dirty="0">
              <a:solidFill>
                <a:schemeClr val="bg1"/>
              </a:solidFill>
            </a:endParaRPr>
          </a:p>
        </p:txBody>
      </p:sp>
      <p:sp>
        <p:nvSpPr>
          <p:cNvPr id="3" name="Rectangle 2">
            <a:extLst>
              <a:ext uri="{FF2B5EF4-FFF2-40B4-BE49-F238E27FC236}">
                <a16:creationId xmlns:a16="http://schemas.microsoft.com/office/drawing/2014/main" id="{AE735544-2444-0B8A-836E-AE473E8F22AA}"/>
              </a:ext>
            </a:extLst>
          </p:cNvPr>
          <p:cNvSpPr/>
          <p:nvPr/>
        </p:nvSpPr>
        <p:spPr bwMode="gray">
          <a:xfrm>
            <a:off x="5095875" y="6489026"/>
            <a:ext cx="7096125" cy="318104"/>
          </a:xfrm>
          <a:prstGeom prst="rect">
            <a:avLst/>
          </a:prstGeom>
          <a:ln>
            <a:noFill/>
            <a:headEnd/>
            <a:tailEnd/>
          </a:ln>
        </p:spPr>
        <p:style>
          <a:lnRef idx="2">
            <a:schemeClr val="dk1"/>
          </a:lnRef>
          <a:fillRef idx="1">
            <a:schemeClr val="lt1"/>
          </a:fillRef>
          <a:effectRef idx="0">
            <a:schemeClr val="dk1"/>
          </a:effectRef>
          <a:fontRef idx="minor">
            <a:schemeClr val="dk1"/>
          </a:fontRef>
        </p:style>
        <p:txBody>
          <a:bodyPr wrap="square" lIns="88900" tIns="88900" rIns="88900" bIns="88900" rtlCol="0" anchor="ctr"/>
          <a:lstStyle/>
          <a:p>
            <a:pPr algn="ctr">
              <a:lnSpc>
                <a:spcPct val="106000"/>
              </a:lnSpc>
              <a:buFont typeface="Wingdings 2" pitchFamily="18" charset="2"/>
              <a:buNone/>
            </a:pPr>
            <a:endParaRPr lang="en-US" sz="1600" b="1" dirty="0">
              <a:solidFill>
                <a:schemeClr val="bg1"/>
              </a:solidFill>
            </a:endParaRPr>
          </a:p>
        </p:txBody>
      </p:sp>
      <p:pic>
        <p:nvPicPr>
          <p:cNvPr id="4" name="Picture 3">
            <a:extLst>
              <a:ext uri="{FF2B5EF4-FFF2-40B4-BE49-F238E27FC236}">
                <a16:creationId xmlns:a16="http://schemas.microsoft.com/office/drawing/2014/main" id="{40E469F2-3B68-6F41-F7E4-36DFA39E50B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2309" y="0"/>
            <a:ext cx="1079691" cy="562957"/>
          </a:xfrm>
          <a:prstGeom prst="rect">
            <a:avLst/>
          </a:prstGeom>
        </p:spPr>
      </p:pic>
      <p:sp>
        <p:nvSpPr>
          <p:cNvPr id="5" name="Rectangle 4">
            <a:extLst>
              <a:ext uri="{FF2B5EF4-FFF2-40B4-BE49-F238E27FC236}">
                <a16:creationId xmlns:a16="http://schemas.microsoft.com/office/drawing/2014/main" id="{C0038A05-8EB1-A965-C434-2A6D0F08880E}"/>
              </a:ext>
            </a:extLst>
          </p:cNvPr>
          <p:cNvSpPr/>
          <p:nvPr/>
        </p:nvSpPr>
        <p:spPr>
          <a:xfrm>
            <a:off x="463295" y="177196"/>
            <a:ext cx="8323243" cy="562957"/>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AU" sz="2800" dirty="0">
                <a:solidFill>
                  <a:schemeClr val="tx1">
                    <a:lumMod val="75000"/>
                    <a:lumOff val="25000"/>
                  </a:schemeClr>
                </a:solidFill>
                <a:latin typeface="Segoe UI Black"/>
                <a:ea typeface="Segoe UI Black"/>
                <a:cs typeface="Segoe UI Light"/>
              </a:rPr>
              <a:t>Research Methodology</a:t>
            </a:r>
            <a:endParaRPr lang="en-AU" sz="2800" dirty="0">
              <a:solidFill>
                <a:schemeClr val="tx1">
                  <a:lumMod val="75000"/>
                  <a:lumOff val="25000"/>
                </a:schemeClr>
              </a:solidFill>
              <a:latin typeface="Segoe UI Light"/>
              <a:cs typeface="Segoe UI Light"/>
            </a:endParaRPr>
          </a:p>
        </p:txBody>
      </p:sp>
      <p:cxnSp>
        <p:nvCxnSpPr>
          <p:cNvPr id="11" name="Straight Connector 10">
            <a:extLst>
              <a:ext uri="{FF2B5EF4-FFF2-40B4-BE49-F238E27FC236}">
                <a16:creationId xmlns:a16="http://schemas.microsoft.com/office/drawing/2014/main" id="{4BC2C771-8C3F-7139-B6F4-E72D71D910E9}"/>
              </a:ext>
            </a:extLst>
          </p:cNvPr>
          <p:cNvCxnSpPr>
            <a:cxnSpLocks/>
          </p:cNvCxnSpPr>
          <p:nvPr/>
        </p:nvCxnSpPr>
        <p:spPr>
          <a:xfrm>
            <a:off x="590550" y="812223"/>
            <a:ext cx="1085850" cy="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9719374"/>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B9D98B2-3F84-FB95-F5C7-2F9574BF5265}"/>
              </a:ext>
            </a:extLst>
          </p:cNvPr>
          <p:cNvSpPr/>
          <p:nvPr/>
        </p:nvSpPr>
        <p:spPr bwMode="gray">
          <a:xfrm>
            <a:off x="104775" y="6362700"/>
            <a:ext cx="7096125" cy="318104"/>
          </a:xfrm>
          <a:prstGeom prst="rect">
            <a:avLst/>
          </a:prstGeom>
          <a:ln>
            <a:noFill/>
            <a:headEnd/>
            <a:tailEnd/>
          </a:ln>
        </p:spPr>
        <p:style>
          <a:lnRef idx="2">
            <a:schemeClr val="dk1"/>
          </a:lnRef>
          <a:fillRef idx="1">
            <a:schemeClr val="lt1"/>
          </a:fillRef>
          <a:effectRef idx="0">
            <a:schemeClr val="dk1"/>
          </a:effectRef>
          <a:fontRef idx="minor">
            <a:schemeClr val="dk1"/>
          </a:fontRef>
        </p:style>
        <p:txBody>
          <a:bodyPr wrap="square" lIns="88900" tIns="88900" rIns="88900" bIns="88900" rtlCol="0" anchor="ctr"/>
          <a:lstStyle/>
          <a:p>
            <a:pPr algn="ctr">
              <a:lnSpc>
                <a:spcPct val="106000"/>
              </a:lnSpc>
              <a:buFont typeface="Wingdings 2" pitchFamily="18" charset="2"/>
              <a:buNone/>
            </a:pPr>
            <a:endParaRPr lang="en-US" sz="1600" b="1" dirty="0">
              <a:solidFill>
                <a:schemeClr val="bg1"/>
              </a:solidFill>
            </a:endParaRPr>
          </a:p>
        </p:txBody>
      </p:sp>
      <p:sp>
        <p:nvSpPr>
          <p:cNvPr id="5" name="Rectangle 4">
            <a:extLst>
              <a:ext uri="{FF2B5EF4-FFF2-40B4-BE49-F238E27FC236}">
                <a16:creationId xmlns:a16="http://schemas.microsoft.com/office/drawing/2014/main" id="{A3C064C0-F45C-4DBE-50D1-E65484AF3D40}"/>
              </a:ext>
            </a:extLst>
          </p:cNvPr>
          <p:cNvSpPr/>
          <p:nvPr/>
        </p:nvSpPr>
        <p:spPr bwMode="gray">
          <a:xfrm>
            <a:off x="4876800" y="6395054"/>
            <a:ext cx="7096125" cy="318104"/>
          </a:xfrm>
          <a:prstGeom prst="rect">
            <a:avLst/>
          </a:prstGeom>
          <a:ln>
            <a:noFill/>
            <a:headEnd/>
            <a:tailEnd/>
          </a:ln>
        </p:spPr>
        <p:style>
          <a:lnRef idx="2">
            <a:schemeClr val="dk1"/>
          </a:lnRef>
          <a:fillRef idx="1">
            <a:schemeClr val="lt1"/>
          </a:fillRef>
          <a:effectRef idx="0">
            <a:schemeClr val="dk1"/>
          </a:effectRef>
          <a:fontRef idx="minor">
            <a:schemeClr val="dk1"/>
          </a:fontRef>
        </p:style>
        <p:txBody>
          <a:bodyPr wrap="square" lIns="88900" tIns="88900" rIns="88900" bIns="88900" rtlCol="0" anchor="ctr"/>
          <a:lstStyle/>
          <a:p>
            <a:pPr algn="ctr">
              <a:lnSpc>
                <a:spcPct val="106000"/>
              </a:lnSpc>
              <a:buFont typeface="Wingdings 2" pitchFamily="18" charset="2"/>
              <a:buNone/>
            </a:pPr>
            <a:endParaRPr lang="en-US" sz="1600" b="1" dirty="0">
              <a:solidFill>
                <a:schemeClr val="bg1"/>
              </a:solidFill>
            </a:endParaRPr>
          </a:p>
        </p:txBody>
      </p:sp>
      <p:pic>
        <p:nvPicPr>
          <p:cNvPr id="6" name="Picture 5">
            <a:extLst>
              <a:ext uri="{FF2B5EF4-FFF2-40B4-BE49-F238E27FC236}">
                <a16:creationId xmlns:a16="http://schemas.microsoft.com/office/drawing/2014/main" id="{4709D667-2280-0EFA-48E6-2BA710F22B0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12309" y="0"/>
            <a:ext cx="1079691" cy="562957"/>
          </a:xfrm>
          <a:prstGeom prst="rect">
            <a:avLst/>
          </a:prstGeom>
        </p:spPr>
      </p:pic>
      <p:sp>
        <p:nvSpPr>
          <p:cNvPr id="9" name="Rectangle 8">
            <a:extLst>
              <a:ext uri="{FF2B5EF4-FFF2-40B4-BE49-F238E27FC236}">
                <a16:creationId xmlns:a16="http://schemas.microsoft.com/office/drawing/2014/main" id="{60A59AA7-BC32-ED48-3EA6-042E67A3B2D4}"/>
              </a:ext>
            </a:extLst>
          </p:cNvPr>
          <p:cNvSpPr/>
          <p:nvPr/>
        </p:nvSpPr>
        <p:spPr>
          <a:xfrm>
            <a:off x="463295" y="177196"/>
            <a:ext cx="8323243" cy="562957"/>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AU" sz="2800" dirty="0">
                <a:solidFill>
                  <a:schemeClr val="tx1">
                    <a:lumMod val="75000"/>
                    <a:lumOff val="25000"/>
                  </a:schemeClr>
                </a:solidFill>
                <a:latin typeface="Segoe UI Black"/>
                <a:ea typeface="Segoe UI Black"/>
                <a:cs typeface="Segoe UI Light"/>
              </a:rPr>
              <a:t>Results</a:t>
            </a:r>
            <a:endParaRPr lang="en-AU" sz="2800" dirty="0">
              <a:solidFill>
                <a:schemeClr val="tx1">
                  <a:lumMod val="75000"/>
                  <a:lumOff val="25000"/>
                </a:schemeClr>
              </a:solidFill>
              <a:latin typeface="Segoe UI Light"/>
              <a:cs typeface="Segoe UI Light"/>
            </a:endParaRPr>
          </a:p>
        </p:txBody>
      </p:sp>
      <p:cxnSp>
        <p:nvCxnSpPr>
          <p:cNvPr id="10" name="Straight Connector 9">
            <a:extLst>
              <a:ext uri="{FF2B5EF4-FFF2-40B4-BE49-F238E27FC236}">
                <a16:creationId xmlns:a16="http://schemas.microsoft.com/office/drawing/2014/main" id="{FBF32F8A-37C7-3854-105D-279E508AAD41}"/>
              </a:ext>
            </a:extLst>
          </p:cNvPr>
          <p:cNvCxnSpPr>
            <a:cxnSpLocks/>
          </p:cNvCxnSpPr>
          <p:nvPr/>
        </p:nvCxnSpPr>
        <p:spPr>
          <a:xfrm>
            <a:off x="590550" y="812223"/>
            <a:ext cx="752475" cy="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graphicFrame>
        <p:nvGraphicFramePr>
          <p:cNvPr id="8" name="Chart 7">
            <a:extLst>
              <a:ext uri="{FF2B5EF4-FFF2-40B4-BE49-F238E27FC236}">
                <a16:creationId xmlns:a16="http://schemas.microsoft.com/office/drawing/2014/main" id="{5B102DBE-F061-D806-AB3E-F2FF9FA9FADA}"/>
              </a:ext>
            </a:extLst>
          </p:cNvPr>
          <p:cNvGraphicFramePr>
            <a:graphicFrameLocks/>
          </p:cNvGraphicFramePr>
          <p:nvPr>
            <p:extLst>
              <p:ext uri="{D42A27DB-BD31-4B8C-83A1-F6EECF244321}">
                <p14:modId xmlns:p14="http://schemas.microsoft.com/office/powerpoint/2010/main" val="3429042259"/>
              </p:ext>
            </p:extLst>
          </p:nvPr>
        </p:nvGraphicFramePr>
        <p:xfrm>
          <a:off x="2352675" y="1188369"/>
          <a:ext cx="7477126" cy="4088482"/>
        </p:xfrm>
        <a:graphic>
          <a:graphicData uri="http://schemas.openxmlformats.org/drawingml/2006/chart">
            <c:chart xmlns:c="http://schemas.openxmlformats.org/drawingml/2006/chart" xmlns:r="http://schemas.openxmlformats.org/officeDocument/2006/relationships" r:id="rId3"/>
          </a:graphicData>
        </a:graphic>
      </p:graphicFrame>
      <p:sp>
        <p:nvSpPr>
          <p:cNvPr id="11" name="Rectangle 10">
            <a:extLst>
              <a:ext uri="{FF2B5EF4-FFF2-40B4-BE49-F238E27FC236}">
                <a16:creationId xmlns:a16="http://schemas.microsoft.com/office/drawing/2014/main" id="{9800F104-6BCE-F4AB-14AD-FBFBB1BBFF3A}"/>
              </a:ext>
            </a:extLst>
          </p:cNvPr>
          <p:cNvSpPr/>
          <p:nvPr/>
        </p:nvSpPr>
        <p:spPr bwMode="gray">
          <a:xfrm>
            <a:off x="590550" y="5519736"/>
            <a:ext cx="11306175" cy="1052514"/>
          </a:xfrm>
          <a:prstGeom prst="rect">
            <a:avLst/>
          </a:prstGeom>
          <a:solidFill>
            <a:schemeClr val="accent3"/>
          </a:solidFill>
          <a:ln w="19050" algn="ctr">
            <a:noFill/>
            <a:miter lim="800000"/>
            <a:headEnd/>
            <a:tailEnd/>
          </a:ln>
        </p:spPr>
        <p:txBody>
          <a:bodyPr wrap="square" lIns="88900" tIns="88900" rIns="88900" bIns="88900" rtlCol="0" anchor="ctr"/>
          <a:lstStyle/>
          <a:p>
            <a:pPr marL="285750" indent="-285750">
              <a:lnSpc>
                <a:spcPct val="106000"/>
              </a:lnSpc>
              <a:buFont typeface="Arial" panose="020B0604020202020204" pitchFamily="34" charset="0"/>
              <a:buChar char="•"/>
            </a:pPr>
            <a:r>
              <a:rPr lang="en-US" sz="1600" b="1" dirty="0">
                <a:solidFill>
                  <a:schemeClr val="bg1"/>
                </a:solidFill>
              </a:rPr>
              <a:t>Overall Compliance Rate of documentation for Invasive Procedures is 50%</a:t>
            </a:r>
          </a:p>
          <a:p>
            <a:pPr marL="285750" indent="-285750">
              <a:lnSpc>
                <a:spcPct val="106000"/>
              </a:lnSpc>
              <a:buFont typeface="Arial" panose="020B0604020202020204" pitchFamily="34" charset="0"/>
              <a:buChar char="•"/>
            </a:pPr>
            <a:r>
              <a:rPr lang="en-US" sz="1600" b="1" dirty="0">
                <a:solidFill>
                  <a:schemeClr val="bg1"/>
                </a:solidFill>
              </a:rPr>
              <a:t>Staff Compliance Rate is better in comparison to Doctor Compliance Rate but still Compliance Rate of both Doctor and Staff is way below than the benchmark of 95% Compliance Rate</a:t>
            </a:r>
          </a:p>
        </p:txBody>
      </p:sp>
    </p:spTree>
    <p:extLst>
      <p:ext uri="{BB962C8B-B14F-4D97-AF65-F5344CB8AC3E}">
        <p14:creationId xmlns:p14="http://schemas.microsoft.com/office/powerpoint/2010/main" val="3827817064"/>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B9D98B2-3F84-FB95-F5C7-2F9574BF5265}"/>
              </a:ext>
            </a:extLst>
          </p:cNvPr>
          <p:cNvSpPr/>
          <p:nvPr/>
        </p:nvSpPr>
        <p:spPr bwMode="gray">
          <a:xfrm>
            <a:off x="104775" y="6362700"/>
            <a:ext cx="7096125" cy="318104"/>
          </a:xfrm>
          <a:prstGeom prst="rect">
            <a:avLst/>
          </a:prstGeom>
          <a:ln>
            <a:noFill/>
            <a:headEnd/>
            <a:tailEnd/>
          </a:ln>
        </p:spPr>
        <p:style>
          <a:lnRef idx="2">
            <a:schemeClr val="dk1"/>
          </a:lnRef>
          <a:fillRef idx="1">
            <a:schemeClr val="lt1"/>
          </a:fillRef>
          <a:effectRef idx="0">
            <a:schemeClr val="dk1"/>
          </a:effectRef>
          <a:fontRef idx="minor">
            <a:schemeClr val="dk1"/>
          </a:fontRef>
        </p:style>
        <p:txBody>
          <a:bodyPr wrap="square" lIns="88900" tIns="88900" rIns="88900" bIns="88900" rtlCol="0" anchor="ctr"/>
          <a:lstStyle/>
          <a:p>
            <a:pPr algn="ctr">
              <a:lnSpc>
                <a:spcPct val="106000"/>
              </a:lnSpc>
              <a:buFont typeface="Wingdings 2" pitchFamily="18" charset="2"/>
              <a:buNone/>
            </a:pPr>
            <a:endParaRPr lang="en-US" sz="1600" b="1" dirty="0">
              <a:solidFill>
                <a:schemeClr val="bg1"/>
              </a:solidFill>
            </a:endParaRPr>
          </a:p>
        </p:txBody>
      </p:sp>
      <p:sp>
        <p:nvSpPr>
          <p:cNvPr id="5" name="Rectangle 4">
            <a:extLst>
              <a:ext uri="{FF2B5EF4-FFF2-40B4-BE49-F238E27FC236}">
                <a16:creationId xmlns:a16="http://schemas.microsoft.com/office/drawing/2014/main" id="{A3C064C0-F45C-4DBE-50D1-E65484AF3D40}"/>
              </a:ext>
            </a:extLst>
          </p:cNvPr>
          <p:cNvSpPr/>
          <p:nvPr/>
        </p:nvSpPr>
        <p:spPr bwMode="gray">
          <a:xfrm>
            <a:off x="4876800" y="6395054"/>
            <a:ext cx="7096125" cy="318104"/>
          </a:xfrm>
          <a:prstGeom prst="rect">
            <a:avLst/>
          </a:prstGeom>
          <a:ln>
            <a:noFill/>
            <a:headEnd/>
            <a:tailEnd/>
          </a:ln>
        </p:spPr>
        <p:style>
          <a:lnRef idx="2">
            <a:schemeClr val="dk1"/>
          </a:lnRef>
          <a:fillRef idx="1">
            <a:schemeClr val="lt1"/>
          </a:fillRef>
          <a:effectRef idx="0">
            <a:schemeClr val="dk1"/>
          </a:effectRef>
          <a:fontRef idx="minor">
            <a:schemeClr val="dk1"/>
          </a:fontRef>
        </p:style>
        <p:txBody>
          <a:bodyPr wrap="square" lIns="88900" tIns="88900" rIns="88900" bIns="88900" rtlCol="0" anchor="ctr"/>
          <a:lstStyle/>
          <a:p>
            <a:pPr algn="ctr">
              <a:lnSpc>
                <a:spcPct val="106000"/>
              </a:lnSpc>
              <a:buFont typeface="Wingdings 2" pitchFamily="18" charset="2"/>
              <a:buNone/>
            </a:pPr>
            <a:endParaRPr lang="en-US" sz="1600" b="1" dirty="0">
              <a:solidFill>
                <a:schemeClr val="bg1"/>
              </a:solidFill>
            </a:endParaRPr>
          </a:p>
        </p:txBody>
      </p:sp>
      <p:pic>
        <p:nvPicPr>
          <p:cNvPr id="6" name="Picture 5">
            <a:extLst>
              <a:ext uri="{FF2B5EF4-FFF2-40B4-BE49-F238E27FC236}">
                <a16:creationId xmlns:a16="http://schemas.microsoft.com/office/drawing/2014/main" id="{4709D667-2280-0EFA-48E6-2BA710F22B0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12309" y="0"/>
            <a:ext cx="1079691" cy="562957"/>
          </a:xfrm>
          <a:prstGeom prst="rect">
            <a:avLst/>
          </a:prstGeom>
        </p:spPr>
      </p:pic>
      <p:sp>
        <p:nvSpPr>
          <p:cNvPr id="9" name="Rectangle 8">
            <a:extLst>
              <a:ext uri="{FF2B5EF4-FFF2-40B4-BE49-F238E27FC236}">
                <a16:creationId xmlns:a16="http://schemas.microsoft.com/office/drawing/2014/main" id="{60A59AA7-BC32-ED48-3EA6-042E67A3B2D4}"/>
              </a:ext>
            </a:extLst>
          </p:cNvPr>
          <p:cNvSpPr/>
          <p:nvPr/>
        </p:nvSpPr>
        <p:spPr>
          <a:xfrm>
            <a:off x="463295" y="177196"/>
            <a:ext cx="8323243" cy="562957"/>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AU" sz="2800" dirty="0">
                <a:solidFill>
                  <a:schemeClr val="tx1">
                    <a:lumMod val="75000"/>
                    <a:lumOff val="25000"/>
                  </a:schemeClr>
                </a:solidFill>
                <a:latin typeface="Segoe UI Black"/>
                <a:ea typeface="Segoe UI Black"/>
                <a:cs typeface="Segoe UI Light"/>
              </a:rPr>
              <a:t>Results</a:t>
            </a:r>
            <a:endParaRPr lang="en-AU" sz="2800" dirty="0">
              <a:solidFill>
                <a:schemeClr val="tx1">
                  <a:lumMod val="75000"/>
                  <a:lumOff val="25000"/>
                </a:schemeClr>
              </a:solidFill>
              <a:latin typeface="Segoe UI Light"/>
              <a:cs typeface="Segoe UI Light"/>
            </a:endParaRPr>
          </a:p>
        </p:txBody>
      </p:sp>
      <p:cxnSp>
        <p:nvCxnSpPr>
          <p:cNvPr id="10" name="Straight Connector 9">
            <a:extLst>
              <a:ext uri="{FF2B5EF4-FFF2-40B4-BE49-F238E27FC236}">
                <a16:creationId xmlns:a16="http://schemas.microsoft.com/office/drawing/2014/main" id="{FBF32F8A-37C7-3854-105D-279E508AAD41}"/>
              </a:ext>
            </a:extLst>
          </p:cNvPr>
          <p:cNvCxnSpPr>
            <a:cxnSpLocks/>
          </p:cNvCxnSpPr>
          <p:nvPr/>
        </p:nvCxnSpPr>
        <p:spPr>
          <a:xfrm>
            <a:off x="590550" y="812223"/>
            <a:ext cx="752475" cy="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graphicFrame>
        <p:nvGraphicFramePr>
          <p:cNvPr id="7" name="Content Placeholder 6">
            <a:extLst>
              <a:ext uri="{FF2B5EF4-FFF2-40B4-BE49-F238E27FC236}">
                <a16:creationId xmlns:a16="http://schemas.microsoft.com/office/drawing/2014/main" id="{BB08DFAA-9883-E429-9DF0-CCA58452BFAB}"/>
              </a:ext>
            </a:extLst>
          </p:cNvPr>
          <p:cNvGraphicFramePr>
            <a:graphicFrameLocks noGrp="1"/>
          </p:cNvGraphicFramePr>
          <p:nvPr>
            <p:ph idx="1"/>
            <p:extLst>
              <p:ext uri="{D42A27DB-BD31-4B8C-83A1-F6EECF244321}">
                <p14:modId xmlns:p14="http://schemas.microsoft.com/office/powerpoint/2010/main" val="3496060556"/>
              </p:ext>
            </p:extLst>
          </p:nvPr>
        </p:nvGraphicFramePr>
        <p:xfrm>
          <a:off x="798512" y="1238252"/>
          <a:ext cx="9879013" cy="3657599"/>
        </p:xfrm>
        <a:graphic>
          <a:graphicData uri="http://schemas.openxmlformats.org/drawingml/2006/chart">
            <c:chart xmlns:c="http://schemas.openxmlformats.org/drawingml/2006/chart" xmlns:r="http://schemas.openxmlformats.org/officeDocument/2006/relationships" r:id="rId3"/>
          </a:graphicData>
        </a:graphic>
      </p:graphicFrame>
      <p:sp>
        <p:nvSpPr>
          <p:cNvPr id="11" name="Rectangle 10">
            <a:extLst>
              <a:ext uri="{FF2B5EF4-FFF2-40B4-BE49-F238E27FC236}">
                <a16:creationId xmlns:a16="http://schemas.microsoft.com/office/drawing/2014/main" id="{7CBEA8D4-CB3B-C373-1D43-EF5AC25E590C}"/>
              </a:ext>
            </a:extLst>
          </p:cNvPr>
          <p:cNvSpPr/>
          <p:nvPr/>
        </p:nvSpPr>
        <p:spPr bwMode="gray">
          <a:xfrm>
            <a:off x="590550" y="5519736"/>
            <a:ext cx="11306175" cy="1052514"/>
          </a:xfrm>
          <a:prstGeom prst="rect">
            <a:avLst/>
          </a:prstGeom>
          <a:solidFill>
            <a:schemeClr val="accent3"/>
          </a:solidFill>
          <a:ln w="19050" algn="ctr">
            <a:noFill/>
            <a:miter lim="800000"/>
            <a:headEnd/>
            <a:tailEnd/>
          </a:ln>
        </p:spPr>
        <p:txBody>
          <a:bodyPr wrap="square" lIns="88900" tIns="88900" rIns="88900" bIns="88900" rtlCol="0" anchor="ctr"/>
          <a:lstStyle/>
          <a:p>
            <a:pPr marL="285750" indent="-285750">
              <a:lnSpc>
                <a:spcPct val="106000"/>
              </a:lnSpc>
              <a:buFont typeface="Arial" panose="020B0604020202020204" pitchFamily="34" charset="0"/>
              <a:buChar char="•"/>
            </a:pPr>
            <a:r>
              <a:rPr lang="en-US" sz="1600" b="1" dirty="0">
                <a:solidFill>
                  <a:schemeClr val="bg1"/>
                </a:solidFill>
              </a:rPr>
              <a:t>Approximately in 50% of the cases there is either Missing Time or Date or both within Informed Consent form contributing majorly towards overall Non-Compliance by Staff</a:t>
            </a:r>
          </a:p>
          <a:p>
            <a:pPr marL="285750" indent="-285750">
              <a:lnSpc>
                <a:spcPct val="106000"/>
              </a:lnSpc>
              <a:buFont typeface="Arial" panose="020B0604020202020204" pitchFamily="34" charset="0"/>
              <a:buChar char="•"/>
            </a:pPr>
            <a:r>
              <a:rPr lang="en-US" sz="1600" b="1" dirty="0">
                <a:solidFill>
                  <a:schemeClr val="bg1"/>
                </a:solidFill>
              </a:rPr>
              <a:t>In 14% of the cases, there is Missing relationship of Attendant</a:t>
            </a:r>
          </a:p>
        </p:txBody>
      </p:sp>
    </p:spTree>
    <p:extLst>
      <p:ext uri="{BB962C8B-B14F-4D97-AF65-F5344CB8AC3E}">
        <p14:creationId xmlns:p14="http://schemas.microsoft.com/office/powerpoint/2010/main" val="2573195941"/>
      </p:ext>
    </p:extLst>
  </p:cSld>
  <p:clrMapOvr>
    <a:masterClrMapping/>
  </p:clrMapOvr>
  <p:transition>
    <p:fade/>
  </p:transition>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Deloitte Brand Theme">
  <a:themeElements>
    <a:clrScheme name="Custom 3">
      <a:dk1>
        <a:sysClr val="windowText" lastClr="000000"/>
      </a:dk1>
      <a:lt1>
        <a:sysClr val="window" lastClr="FFFFFF"/>
      </a:lt1>
      <a:dk2>
        <a:srgbClr val="53565A"/>
      </a:dk2>
      <a:lt2>
        <a:srgbClr val="D0D0CE"/>
      </a:lt2>
      <a:accent1>
        <a:srgbClr val="86BC25"/>
      </a:accent1>
      <a:accent2>
        <a:srgbClr val="43B02A"/>
      </a:accent2>
      <a:accent3>
        <a:srgbClr val="26890D"/>
      </a:accent3>
      <a:accent4>
        <a:srgbClr val="046A38"/>
      </a:accent4>
      <a:accent5>
        <a:srgbClr val="0D8390"/>
      </a:accent5>
      <a:accent6>
        <a:srgbClr val="007CB0"/>
      </a:accent6>
      <a:hlink>
        <a:srgbClr val="00A3E0"/>
      </a:hlink>
      <a:folHlink>
        <a:srgbClr val="7F7F7F"/>
      </a:folHlink>
    </a:clrScheme>
    <a:fontScheme name="Custom 2">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solidFill>
          <a:schemeClr val="accent3"/>
        </a:solidFill>
        <a:ln w="19050" algn="ctr">
          <a:noFill/>
          <a:miter lim="800000"/>
          <a:headEnd/>
          <a:tailEnd/>
        </a:ln>
      </a:spPr>
      <a:bodyPr wrap="square" lIns="88900" tIns="88900" rIns="88900" bIns="88900" rtlCol="0" anchor="ctr"/>
      <a:lstStyle>
        <a:defPPr>
          <a:lnSpc>
            <a:spcPct val="106000"/>
          </a:lnSpc>
          <a:buFont typeface="Wingdings 2" pitchFamily="18" charset="2"/>
          <a:buNone/>
          <a:defRPr sz="1600" b="1" dirty="0" smtClean="0">
            <a:solidFill>
              <a:schemeClr val="bg1"/>
            </a:solidFill>
          </a:defRPr>
        </a:defPPr>
      </a:lstStyle>
    </a:spDef>
    <a:lnDef>
      <a:spPr>
        <a:ln>
          <a:solidFill>
            <a:schemeClr val="tx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marL="203200" indent="-203200">
          <a:spcBef>
            <a:spcPts val="600"/>
          </a:spcBef>
          <a:buSzPct val="100000"/>
          <a:buFont typeface="Arial"/>
          <a:buChar char="•"/>
          <a:defRPr dirty="0" smtClean="0">
            <a:solidFill>
              <a:srgbClr val="313131"/>
            </a:solidFill>
          </a:defRPr>
        </a:defPPr>
      </a:lstStyle>
    </a:txDef>
  </a:objectDefaults>
  <a:extraClrSchemeLst/>
  <a:custClrLst>
    <a:custClr name="Green 7">
      <a:srgbClr val="2C5234"/>
    </a:custClr>
    <a:custClr name="Green 6">
      <a:srgbClr val="046A38"/>
    </a:custClr>
    <a:custClr name="Green 5">
      <a:srgbClr val="009A44"/>
    </a:custClr>
    <a:custClr name="Green 4">
      <a:srgbClr val="43B02A"/>
    </a:custClr>
    <a:custClr name="Deloitte Green">
      <a:srgbClr val="86BC25"/>
    </a:custClr>
    <a:custClr name="Green 2">
      <a:srgbClr val="C4D600"/>
    </a:custClr>
    <a:custClr name="Green 1">
      <a:srgbClr val="E3E48D"/>
    </a:custClr>
    <a:custClr name="Teal 7">
      <a:srgbClr val="004F59"/>
    </a:custClr>
    <a:custClr name="Teal 6">
      <a:srgbClr val="007680"/>
    </a:custClr>
    <a:custClr name="Teal 5">
      <a:srgbClr val="0097A9"/>
    </a:custClr>
    <a:custClr name="Teal 4">
      <a:srgbClr val="00ABAB"/>
    </a:custClr>
    <a:custClr name="Teal 3">
      <a:srgbClr val="6FC2B4"/>
    </a:custClr>
    <a:custClr name="Teal 2">
      <a:srgbClr val="9DD4CF"/>
    </a:custClr>
    <a:custClr name="Teal 1">
      <a:srgbClr val="DDEFE8"/>
    </a:custClr>
    <a:custClr name="Blue 7">
      <a:srgbClr val="041E42"/>
    </a:custClr>
    <a:custClr name="Blue 6">
      <a:srgbClr val="012169"/>
    </a:custClr>
    <a:custClr name="Blue 5">
      <a:srgbClr val="005587"/>
    </a:custClr>
    <a:custClr name="Blue 4">
      <a:srgbClr val="0076A8"/>
    </a:custClr>
    <a:custClr name="Blue 3">
      <a:srgbClr val="00A3E0"/>
    </a:custClr>
    <a:custClr name="Blue 2">
      <a:srgbClr val="62B5E5"/>
    </a:custClr>
    <a:custClr name="Blue 1">
      <a:srgbClr val="A0DCFF"/>
    </a:custClr>
    <a:custClr name="Cool Gray 11">
      <a:srgbClr val="53565A"/>
    </a:custClr>
    <a:custClr name="Cool Gray 10">
      <a:srgbClr val="63666A"/>
    </a:custClr>
    <a:custClr name="Cool Gray 9">
      <a:srgbClr val="75787B"/>
    </a:custClr>
    <a:custClr name="Cool Gray 7">
      <a:srgbClr val="97999B"/>
    </a:custClr>
    <a:custClr name="Cool Gray 6">
      <a:srgbClr val="A7A8AA"/>
    </a:custClr>
    <a:custClr name="Cool Gray 4">
      <a:srgbClr val="BBBCBC"/>
    </a:custClr>
    <a:custClr name="Cool Gray 2">
      <a:srgbClr val="D0D0CE"/>
    </a:custClr>
    <a:custClr name="White">
      <a:srgbClr val="FFFFFF"/>
    </a:custClr>
    <a:custClr name="Black">
      <a:srgbClr val="000000"/>
    </a:custClr>
    <a:custClr name="Red">
      <a:srgbClr val="DA291C"/>
    </a:custClr>
    <a:custClr name="Orange">
      <a:srgbClr val="ED8B00"/>
    </a:custClr>
    <a:custClr name="Yellow">
      <a:srgbClr val="FFCD00"/>
    </a:custClr>
  </a:custClrLst>
  <a:extLst>
    <a:ext uri="{05A4C25C-085E-4340-85A3-A5531E510DB2}">
      <thm15:themeFamily xmlns:thm15="http://schemas.microsoft.com/office/thememl/2012/main" name="Deloitte Brand Theme" id="{7F8E7B9C-D1E6-4EAB-A888-5889AFAC97F5}" vid="{EE3CB14B-24FA-49D6-9FDE-EB9FB3296A6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368</TotalTime>
  <Words>2052</Words>
  <Application>Microsoft Office PowerPoint</Application>
  <PresentationFormat>Widescreen</PresentationFormat>
  <Paragraphs>177</Paragraphs>
  <Slides>22</Slides>
  <Notes>3</Notes>
  <HiddenSlides>0</HiddenSlides>
  <MMClips>0</MMClips>
  <ScaleCrop>false</ScaleCrop>
  <HeadingPairs>
    <vt:vector size="8" baseType="variant">
      <vt:variant>
        <vt:lpstr>Fonts Used</vt:lpstr>
      </vt:variant>
      <vt:variant>
        <vt:i4>9</vt:i4>
      </vt:variant>
      <vt:variant>
        <vt:lpstr>Theme</vt:lpstr>
      </vt:variant>
      <vt:variant>
        <vt:i4>1</vt:i4>
      </vt:variant>
      <vt:variant>
        <vt:lpstr>Embedded OLE Servers</vt:lpstr>
      </vt:variant>
      <vt:variant>
        <vt:i4>1</vt:i4>
      </vt:variant>
      <vt:variant>
        <vt:lpstr>Slide Titles</vt:lpstr>
      </vt:variant>
      <vt:variant>
        <vt:i4>22</vt:i4>
      </vt:variant>
    </vt:vector>
  </HeadingPairs>
  <TitlesOfParts>
    <vt:vector size="33" baseType="lpstr">
      <vt:lpstr>Arial</vt:lpstr>
      <vt:lpstr>Calibri</vt:lpstr>
      <vt:lpstr>Calibri Light</vt:lpstr>
      <vt:lpstr>Segoe UI</vt:lpstr>
      <vt:lpstr>Segoe UI Black</vt:lpstr>
      <vt:lpstr>Segoe UI Light</vt:lpstr>
      <vt:lpstr>Times New Roman</vt:lpstr>
      <vt:lpstr>Verdana</vt:lpstr>
      <vt:lpstr>Wingdings 2</vt:lpstr>
      <vt:lpstr>Deloitte Brand Theme</vt:lpstr>
      <vt:lpstr>think-cell Slide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Bhushan, Ankit</dc:creator>
  <cp:lastModifiedBy>Bhushan, Ankit</cp:lastModifiedBy>
  <cp:revision>10</cp:revision>
  <dcterms:created xsi:type="dcterms:W3CDTF">2024-05-09T13:31:55Z</dcterms:created>
  <dcterms:modified xsi:type="dcterms:W3CDTF">2024-06-16T09:25:54Z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ea60d57e-af5b-4752-ac57-3e4f28ca11dc_Enabled">
    <vt:lpwstr>true</vt:lpwstr>
  </property>
  <property fmtid="{D5CDD505-2E9C-101B-9397-08002B2CF9AE}" pid="3" name="MSIP_Label_ea60d57e-af5b-4752-ac57-3e4f28ca11dc_SetDate">
    <vt:lpwstr>2024-05-09T13:34:38Z</vt:lpwstr>
  </property>
  <property fmtid="{D5CDD505-2E9C-101B-9397-08002B2CF9AE}" pid="4" name="MSIP_Label_ea60d57e-af5b-4752-ac57-3e4f28ca11dc_Method">
    <vt:lpwstr>Standard</vt:lpwstr>
  </property>
  <property fmtid="{D5CDD505-2E9C-101B-9397-08002B2CF9AE}" pid="5" name="MSIP_Label_ea60d57e-af5b-4752-ac57-3e4f28ca11dc_Name">
    <vt:lpwstr>ea60d57e-af5b-4752-ac57-3e4f28ca11dc</vt:lpwstr>
  </property>
  <property fmtid="{D5CDD505-2E9C-101B-9397-08002B2CF9AE}" pid="6" name="MSIP_Label_ea60d57e-af5b-4752-ac57-3e4f28ca11dc_SiteId">
    <vt:lpwstr>36da45f1-dd2c-4d1f-af13-5abe46b99921</vt:lpwstr>
  </property>
  <property fmtid="{D5CDD505-2E9C-101B-9397-08002B2CF9AE}" pid="7" name="MSIP_Label_ea60d57e-af5b-4752-ac57-3e4f28ca11dc_ActionId">
    <vt:lpwstr>c37df2af-ed24-4eeb-8dad-51305d7454ef</vt:lpwstr>
  </property>
  <property fmtid="{D5CDD505-2E9C-101B-9397-08002B2CF9AE}" pid="8" name="MSIP_Label_ea60d57e-af5b-4752-ac57-3e4f28ca11dc_ContentBits">
    <vt:lpwstr>0</vt:lpwstr>
  </property>
</Properties>
</file>