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1"/>
  </p:sldMasterIdLst>
  <p:notesMasterIdLst>
    <p:notesMasterId r:id="rId34"/>
  </p:notesMasterIdLst>
  <p:sldIdLst>
    <p:sldId id="256" r:id="rId2"/>
    <p:sldId id="271" r:id="rId3"/>
    <p:sldId id="270" r:id="rId4"/>
    <p:sldId id="307" r:id="rId5"/>
    <p:sldId id="266" r:id="rId6"/>
    <p:sldId id="258" r:id="rId7"/>
    <p:sldId id="260" r:id="rId8"/>
    <p:sldId id="276" r:id="rId9"/>
    <p:sldId id="277" r:id="rId10"/>
    <p:sldId id="262" r:id="rId11"/>
    <p:sldId id="294" r:id="rId12"/>
    <p:sldId id="305" r:id="rId13"/>
    <p:sldId id="267" r:id="rId14"/>
    <p:sldId id="268" r:id="rId15"/>
    <p:sldId id="309" r:id="rId16"/>
    <p:sldId id="310" r:id="rId17"/>
    <p:sldId id="284" r:id="rId18"/>
    <p:sldId id="287" r:id="rId19"/>
    <p:sldId id="285" r:id="rId20"/>
    <p:sldId id="286" r:id="rId21"/>
    <p:sldId id="302" r:id="rId22"/>
    <p:sldId id="288" r:id="rId23"/>
    <p:sldId id="289" r:id="rId24"/>
    <p:sldId id="290" r:id="rId25"/>
    <p:sldId id="292" r:id="rId26"/>
    <p:sldId id="293" r:id="rId27"/>
    <p:sldId id="295" r:id="rId28"/>
    <p:sldId id="296" r:id="rId29"/>
    <p:sldId id="303" r:id="rId30"/>
    <p:sldId id="279" r:id="rId31"/>
    <p:sldId id="280" r:id="rId32"/>
    <p:sldId id="283"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582667-6102-27E7-ED8E-01A166EB4B6B}" name="Guest User" initials="GU" userId="Guest User" providerId="Windows Live"/>
  <p188:author id="{5F4E31AE-54DD-FDD2-6BCE-4C87DA889513}" name="arpana kumari" initials="ak" userId="a3c326bf79a5f8c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E10072-8B57-425D-B802-7D9BD06BFFE9}" v="2" dt="2025-01-21T10:43:43.2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1013" y="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pana kumari" userId="a3c326bf79a5f8c6" providerId="LiveId" clId="{C0971FD8-CE8D-4ECC-A93D-FD06E143F2EF}"/>
    <pc:docChg chg="undo custSel modSld">
      <pc:chgData name="arpana kumari" userId="a3c326bf79a5f8c6" providerId="LiveId" clId="{C0971FD8-CE8D-4ECC-A93D-FD06E143F2EF}" dt="2024-08-12T12:29:36.013" v="25" actId="478"/>
      <pc:docMkLst>
        <pc:docMk/>
      </pc:docMkLst>
      <pc:sldChg chg="modSp mod">
        <pc:chgData name="arpana kumari" userId="a3c326bf79a5f8c6" providerId="LiveId" clId="{C0971FD8-CE8D-4ECC-A93D-FD06E143F2EF}" dt="2024-07-24T10:06:36.482" v="2" actId="14734"/>
        <pc:sldMkLst>
          <pc:docMk/>
          <pc:sldMk cId="2494665033" sldId="284"/>
        </pc:sldMkLst>
      </pc:sldChg>
      <pc:sldChg chg="addSp delSp modSp mod">
        <pc:chgData name="arpana kumari" userId="a3c326bf79a5f8c6" providerId="LiveId" clId="{C0971FD8-CE8D-4ECC-A93D-FD06E143F2EF}" dt="2024-07-24T10:10:49.679" v="16" actId="14100"/>
        <pc:sldMkLst>
          <pc:docMk/>
          <pc:sldMk cId="3815073253" sldId="289"/>
        </pc:sldMkLst>
      </pc:sldChg>
      <pc:sldChg chg="addSp delSp modSp mod">
        <pc:chgData name="arpana kumari" userId="a3c326bf79a5f8c6" providerId="LiveId" clId="{C0971FD8-CE8D-4ECC-A93D-FD06E143F2EF}" dt="2024-08-12T12:29:36.013" v="25" actId="478"/>
        <pc:sldMkLst>
          <pc:docMk/>
          <pc:sldMk cId="33204428" sldId="293"/>
        </pc:sldMkLst>
      </pc:sldChg>
      <pc:sldChg chg="modSp mod">
        <pc:chgData name="arpana kumari" userId="a3c326bf79a5f8c6" providerId="LiveId" clId="{C0971FD8-CE8D-4ECC-A93D-FD06E143F2EF}" dt="2024-07-26T07:55:45.257" v="18" actId="1076"/>
        <pc:sldMkLst>
          <pc:docMk/>
          <pc:sldMk cId="823923159" sldId="294"/>
        </pc:sldMkLst>
      </pc:sldChg>
    </pc:docChg>
  </pc:docChgLst>
  <pc:docChgLst>
    <pc:chgData name="arpana kumari" userId="a3c326bf79a5f8c6" providerId="LiveId" clId="{2FE10072-8B57-425D-B802-7D9BD06BFFE9}"/>
    <pc:docChg chg="modSld">
      <pc:chgData name="arpana kumari" userId="a3c326bf79a5f8c6" providerId="LiveId" clId="{2FE10072-8B57-425D-B802-7D9BD06BFFE9}" dt="2025-01-21T10:43:51.494" v="4" actId="1036"/>
      <pc:docMkLst>
        <pc:docMk/>
      </pc:docMkLst>
      <pc:sldChg chg="modSp mod">
        <pc:chgData name="arpana kumari" userId="a3c326bf79a5f8c6" providerId="LiveId" clId="{2FE10072-8B57-425D-B802-7D9BD06BFFE9}" dt="2025-01-21T10:43:51.494" v="4" actId="1036"/>
        <pc:sldMkLst>
          <pc:docMk/>
          <pc:sldMk cId="3902812536" sldId="285"/>
        </pc:sldMkLst>
        <pc:graphicFrameChg chg="mod">
          <ac:chgData name="arpana kumari" userId="a3c326bf79a5f8c6" providerId="LiveId" clId="{2FE10072-8B57-425D-B802-7D9BD06BFFE9}" dt="2025-01-21T10:43:51.494" v="4" actId="1036"/>
          <ac:graphicFrameMkLst>
            <pc:docMk/>
            <pc:sldMk cId="3902812536" sldId="285"/>
            <ac:graphicFrameMk id="3" creationId="{776CBC5D-42A2-0370-6F12-A6FD93831E72}"/>
          </ac:graphicFrameMkLst>
        </pc:graphicFrameChg>
      </pc:sldChg>
      <pc:sldChg chg="modSp">
        <pc:chgData name="arpana kumari" userId="a3c326bf79a5f8c6" providerId="LiveId" clId="{2FE10072-8B57-425D-B802-7D9BD06BFFE9}" dt="2025-01-21T10:43:43.219" v="1" actId="1036"/>
        <pc:sldMkLst>
          <pc:docMk/>
          <pc:sldMk cId="119672408" sldId="287"/>
        </pc:sldMkLst>
        <pc:picChg chg="mod">
          <ac:chgData name="arpana kumari" userId="a3c326bf79a5f8c6" providerId="LiveId" clId="{2FE10072-8B57-425D-B802-7D9BD06BFFE9}" dt="2025-01-21T10:43:43.219" v="1" actId="1036"/>
          <ac:picMkLst>
            <pc:docMk/>
            <pc:sldMk cId="119672408" sldId="287"/>
            <ac:picMk id="1026" creationId="{7E040557-382F-D1E0-496F-998AA8281EA0}"/>
          </ac:picMkLst>
        </pc:picChg>
      </pc:sldChg>
    </pc:docChg>
  </pc:docChgLst>
  <pc:docChgLst>
    <pc:chgData name="arpana kumari" userId="a3c326bf79a5f8c6" providerId="LiveId" clId="{11983B03-00CA-4603-B3B8-379CE50F34C9}"/>
    <pc:docChg chg="undo redo custSel addSld delSld modSld sldOrd">
      <pc:chgData name="arpana kumari" userId="a3c326bf79a5f8c6" providerId="LiveId" clId="{11983B03-00CA-4603-B3B8-379CE50F34C9}" dt="2024-07-04T13:08:27.742" v="3011" actId="1076"/>
      <pc:docMkLst>
        <pc:docMk/>
      </pc:docMkLst>
      <pc:sldChg chg="modSp mod">
        <pc:chgData name="arpana kumari" userId="a3c326bf79a5f8c6" providerId="LiveId" clId="{11983B03-00CA-4603-B3B8-379CE50F34C9}" dt="2024-07-04T13:08:27.742" v="3011" actId="1076"/>
        <pc:sldMkLst>
          <pc:docMk/>
          <pc:sldMk cId="3118820359" sldId="256"/>
        </pc:sldMkLst>
      </pc:sldChg>
      <pc:sldChg chg="modSp mod">
        <pc:chgData name="arpana kumari" userId="a3c326bf79a5f8c6" providerId="LiveId" clId="{11983B03-00CA-4603-B3B8-379CE50F34C9}" dt="2024-07-02T11:23:05.160" v="1276" actId="1076"/>
        <pc:sldMkLst>
          <pc:docMk/>
          <pc:sldMk cId="315192593" sldId="258"/>
        </pc:sldMkLst>
      </pc:sldChg>
      <pc:sldChg chg="addSp delSp modSp mod">
        <pc:chgData name="arpana kumari" userId="a3c326bf79a5f8c6" providerId="LiveId" clId="{11983B03-00CA-4603-B3B8-379CE50F34C9}" dt="2024-07-02T09:48:21.858" v="975" actId="478"/>
        <pc:sldMkLst>
          <pc:docMk/>
          <pc:sldMk cId="1804957552" sldId="260"/>
        </pc:sldMkLst>
      </pc:sldChg>
      <pc:sldChg chg="addSp delSp modSp mod">
        <pc:chgData name="arpana kumari" userId="a3c326bf79a5f8c6" providerId="LiveId" clId="{11983B03-00CA-4603-B3B8-379CE50F34C9}" dt="2024-07-04T08:15:28.952" v="2871" actId="14100"/>
        <pc:sldMkLst>
          <pc:docMk/>
          <pc:sldMk cId="1596995316" sldId="262"/>
        </pc:sldMkLst>
      </pc:sldChg>
      <pc:sldChg chg="addSp delSp modSp mod ord">
        <pc:chgData name="arpana kumari" userId="a3c326bf79a5f8c6" providerId="LiveId" clId="{11983B03-00CA-4603-B3B8-379CE50F34C9}" dt="2024-07-04T07:52:29.762" v="2364" actId="20578"/>
        <pc:sldMkLst>
          <pc:docMk/>
          <pc:sldMk cId="3390574210" sldId="266"/>
        </pc:sldMkLst>
      </pc:sldChg>
      <pc:sldChg chg="modSp mod">
        <pc:chgData name="arpana kumari" userId="a3c326bf79a5f8c6" providerId="LiveId" clId="{11983B03-00CA-4603-B3B8-379CE50F34C9}" dt="2024-07-02T07:44:00.142" v="859" actId="14100"/>
        <pc:sldMkLst>
          <pc:docMk/>
          <pc:sldMk cId="1982399669" sldId="267"/>
        </pc:sldMkLst>
      </pc:sldChg>
      <pc:sldChg chg="modSp mod">
        <pc:chgData name="arpana kumari" userId="a3c326bf79a5f8c6" providerId="LiveId" clId="{11983B03-00CA-4603-B3B8-379CE50F34C9}" dt="2024-07-02T07:43:36.116" v="857" actId="14100"/>
        <pc:sldMkLst>
          <pc:docMk/>
          <pc:sldMk cId="3743440766" sldId="268"/>
        </pc:sldMkLst>
      </pc:sldChg>
      <pc:sldChg chg="addSp delSp modSp mod ord">
        <pc:chgData name="arpana kumari" userId="a3c326bf79a5f8c6" providerId="LiveId" clId="{11983B03-00CA-4603-B3B8-379CE50F34C9}" dt="2024-07-04T07:52:27.439" v="2363" actId="20578"/>
        <pc:sldMkLst>
          <pc:docMk/>
          <pc:sldMk cId="1547115007" sldId="270"/>
        </pc:sldMkLst>
      </pc:sldChg>
      <pc:sldChg chg="modSp mod ord">
        <pc:chgData name="arpana kumari" userId="a3c326bf79a5f8c6" providerId="LiveId" clId="{11983B03-00CA-4603-B3B8-379CE50F34C9}" dt="2024-07-04T07:45:57.525" v="2338"/>
        <pc:sldMkLst>
          <pc:docMk/>
          <pc:sldMk cId="4222632428" sldId="271"/>
        </pc:sldMkLst>
      </pc:sldChg>
      <pc:sldChg chg="modSp mod">
        <pc:chgData name="arpana kumari" userId="a3c326bf79a5f8c6" providerId="LiveId" clId="{11983B03-00CA-4603-B3B8-379CE50F34C9}" dt="2024-07-02T07:41:48.559" v="844" actId="1076"/>
        <pc:sldMkLst>
          <pc:docMk/>
          <pc:sldMk cId="2269134844" sldId="276"/>
        </pc:sldMkLst>
      </pc:sldChg>
      <pc:sldChg chg="delSp modSp mod">
        <pc:chgData name="arpana kumari" userId="a3c326bf79a5f8c6" providerId="LiveId" clId="{11983B03-00CA-4603-B3B8-379CE50F34C9}" dt="2024-07-02T07:42:17.470" v="847" actId="478"/>
        <pc:sldMkLst>
          <pc:docMk/>
          <pc:sldMk cId="3150377106" sldId="277"/>
        </pc:sldMkLst>
      </pc:sldChg>
      <pc:sldChg chg="modSp mod ord">
        <pc:chgData name="arpana kumari" userId="a3c326bf79a5f8c6" providerId="LiveId" clId="{11983B03-00CA-4603-B3B8-379CE50F34C9}" dt="2024-07-04T07:52:23.630" v="2361" actId="20578"/>
        <pc:sldMkLst>
          <pc:docMk/>
          <pc:sldMk cId="1111981787" sldId="279"/>
        </pc:sldMkLst>
      </pc:sldChg>
      <pc:sldChg chg="modSp mod">
        <pc:chgData name="arpana kumari" userId="a3c326bf79a5f8c6" providerId="LiveId" clId="{11983B03-00CA-4603-B3B8-379CE50F34C9}" dt="2024-06-25T10:11:19.361" v="815" actId="1037"/>
        <pc:sldMkLst>
          <pc:docMk/>
          <pc:sldMk cId="2415927563" sldId="280"/>
        </pc:sldMkLst>
      </pc:sldChg>
      <pc:sldChg chg="modSp mod">
        <pc:chgData name="arpana kumari" userId="a3c326bf79a5f8c6" providerId="LiveId" clId="{11983B03-00CA-4603-B3B8-379CE50F34C9}" dt="2024-06-18T05:24:37.085" v="291" actId="20577"/>
        <pc:sldMkLst>
          <pc:docMk/>
          <pc:sldMk cId="2353505322" sldId="283"/>
        </pc:sldMkLst>
      </pc:sldChg>
      <pc:sldChg chg="addSp delSp modSp mod">
        <pc:chgData name="arpana kumari" userId="a3c326bf79a5f8c6" providerId="LiveId" clId="{11983B03-00CA-4603-B3B8-379CE50F34C9}" dt="2024-07-02T07:44:10.903" v="860" actId="1076"/>
        <pc:sldMkLst>
          <pc:docMk/>
          <pc:sldMk cId="2494665033" sldId="284"/>
        </pc:sldMkLst>
      </pc:sldChg>
      <pc:sldChg chg="modSp mod">
        <pc:chgData name="arpana kumari" userId="a3c326bf79a5f8c6" providerId="LiveId" clId="{11983B03-00CA-4603-B3B8-379CE50F34C9}" dt="2024-07-02T07:45:43.345" v="871" actId="14100"/>
        <pc:sldMkLst>
          <pc:docMk/>
          <pc:sldMk cId="3902812536" sldId="285"/>
        </pc:sldMkLst>
      </pc:sldChg>
      <pc:sldChg chg="modSp mod">
        <pc:chgData name="arpana kumari" userId="a3c326bf79a5f8c6" providerId="LiveId" clId="{11983B03-00CA-4603-B3B8-379CE50F34C9}" dt="2024-07-02T07:46:27.343" v="879" actId="14100"/>
        <pc:sldMkLst>
          <pc:docMk/>
          <pc:sldMk cId="2252963389" sldId="286"/>
        </pc:sldMkLst>
      </pc:sldChg>
      <pc:sldChg chg="modSp mod">
        <pc:chgData name="arpana kumari" userId="a3c326bf79a5f8c6" providerId="LiveId" clId="{11983B03-00CA-4603-B3B8-379CE50F34C9}" dt="2024-07-02T07:44:35.802" v="863" actId="1076"/>
        <pc:sldMkLst>
          <pc:docMk/>
          <pc:sldMk cId="119672408" sldId="287"/>
        </pc:sldMkLst>
      </pc:sldChg>
      <pc:sldChg chg="modSp mod">
        <pc:chgData name="arpana kumari" userId="a3c326bf79a5f8c6" providerId="LiveId" clId="{11983B03-00CA-4603-B3B8-379CE50F34C9}" dt="2024-07-02T07:46:45.828" v="881" actId="1076"/>
        <pc:sldMkLst>
          <pc:docMk/>
          <pc:sldMk cId="175697105" sldId="288"/>
        </pc:sldMkLst>
      </pc:sldChg>
      <pc:sldChg chg="modSp mod">
        <pc:chgData name="arpana kumari" userId="a3c326bf79a5f8c6" providerId="LiveId" clId="{11983B03-00CA-4603-B3B8-379CE50F34C9}" dt="2024-07-02T07:47:09.672" v="886" actId="1076"/>
        <pc:sldMkLst>
          <pc:docMk/>
          <pc:sldMk cId="3815073253" sldId="289"/>
        </pc:sldMkLst>
      </pc:sldChg>
      <pc:sldChg chg="modSp mod">
        <pc:chgData name="arpana kumari" userId="a3c326bf79a5f8c6" providerId="LiveId" clId="{11983B03-00CA-4603-B3B8-379CE50F34C9}" dt="2024-07-02T07:47:45.816" v="895" actId="1076"/>
        <pc:sldMkLst>
          <pc:docMk/>
          <pc:sldMk cId="4219923881" sldId="290"/>
        </pc:sldMkLst>
      </pc:sldChg>
      <pc:sldChg chg="modSp mod">
        <pc:chgData name="arpana kumari" userId="a3c326bf79a5f8c6" providerId="LiveId" clId="{11983B03-00CA-4603-B3B8-379CE50F34C9}" dt="2024-07-02T07:48:23.296" v="901" actId="1076"/>
        <pc:sldMkLst>
          <pc:docMk/>
          <pc:sldMk cId="1888888151" sldId="292"/>
        </pc:sldMkLst>
      </pc:sldChg>
      <pc:sldChg chg="modSp mod">
        <pc:chgData name="arpana kumari" userId="a3c326bf79a5f8c6" providerId="LiveId" clId="{11983B03-00CA-4603-B3B8-379CE50F34C9}" dt="2024-07-02T07:48:33.588" v="902" actId="1076"/>
        <pc:sldMkLst>
          <pc:docMk/>
          <pc:sldMk cId="33204428" sldId="293"/>
        </pc:sldMkLst>
      </pc:sldChg>
      <pc:sldChg chg="addSp modSp mod">
        <pc:chgData name="arpana kumari" userId="a3c326bf79a5f8c6" providerId="LiveId" clId="{11983B03-00CA-4603-B3B8-379CE50F34C9}" dt="2024-07-04T08:24:28.794" v="3010" actId="20577"/>
        <pc:sldMkLst>
          <pc:docMk/>
          <pc:sldMk cId="823923159" sldId="294"/>
        </pc:sldMkLst>
      </pc:sldChg>
      <pc:sldChg chg="modSp mod">
        <pc:chgData name="arpana kumari" userId="a3c326bf79a5f8c6" providerId="LiveId" clId="{11983B03-00CA-4603-B3B8-379CE50F34C9}" dt="2024-07-02T07:49:24.099" v="909" actId="1076"/>
        <pc:sldMkLst>
          <pc:docMk/>
          <pc:sldMk cId="3330981473" sldId="295"/>
        </pc:sldMkLst>
      </pc:sldChg>
      <pc:sldChg chg="modSp mod">
        <pc:chgData name="arpana kumari" userId="a3c326bf79a5f8c6" providerId="LiveId" clId="{11983B03-00CA-4603-B3B8-379CE50F34C9}" dt="2024-07-02T07:49:39.548" v="912" actId="1076"/>
        <pc:sldMkLst>
          <pc:docMk/>
          <pc:sldMk cId="99306676" sldId="296"/>
        </pc:sldMkLst>
      </pc:sldChg>
      <pc:sldChg chg="modSp mod">
        <pc:chgData name="arpana kumari" userId="a3c326bf79a5f8c6" providerId="LiveId" clId="{11983B03-00CA-4603-B3B8-379CE50F34C9}" dt="2024-07-02T07:49:58.025" v="916" actId="20577"/>
        <pc:sldMkLst>
          <pc:docMk/>
          <pc:sldMk cId="3151179191" sldId="297"/>
        </pc:sldMkLst>
      </pc:sldChg>
      <pc:sldChg chg="del">
        <pc:chgData name="arpana kumari" userId="a3c326bf79a5f8c6" providerId="LiveId" clId="{11983B03-00CA-4603-B3B8-379CE50F34C9}" dt="2024-07-02T07:54:42.625" v="920" actId="2696"/>
        <pc:sldMkLst>
          <pc:docMk/>
          <pc:sldMk cId="1274703333" sldId="298"/>
        </pc:sldMkLst>
      </pc:sldChg>
      <pc:sldChg chg="modSp del mod">
        <pc:chgData name="arpana kumari" userId="a3c326bf79a5f8c6" providerId="LiveId" clId="{11983B03-00CA-4603-B3B8-379CE50F34C9}" dt="2024-07-02T07:54:45.119" v="921" actId="2696"/>
        <pc:sldMkLst>
          <pc:docMk/>
          <pc:sldMk cId="725280576" sldId="299"/>
        </pc:sldMkLst>
      </pc:sldChg>
      <pc:sldChg chg="modSp del mod">
        <pc:chgData name="arpana kumari" userId="a3c326bf79a5f8c6" providerId="LiveId" clId="{11983B03-00CA-4603-B3B8-379CE50F34C9}" dt="2024-07-02T07:54:48.734" v="922" actId="2696"/>
        <pc:sldMkLst>
          <pc:docMk/>
          <pc:sldMk cId="1650779262" sldId="300"/>
        </pc:sldMkLst>
      </pc:sldChg>
      <pc:sldChg chg="modSp mod">
        <pc:chgData name="arpana kumari" userId="a3c326bf79a5f8c6" providerId="LiveId" clId="{11983B03-00CA-4603-B3B8-379CE50F34C9}" dt="2024-07-02T07:46:35.758" v="880" actId="1076"/>
        <pc:sldMkLst>
          <pc:docMk/>
          <pc:sldMk cId="3374536280" sldId="302"/>
        </pc:sldMkLst>
      </pc:sldChg>
      <pc:sldChg chg="modSp mod">
        <pc:chgData name="arpana kumari" userId="a3c326bf79a5f8c6" providerId="LiveId" clId="{11983B03-00CA-4603-B3B8-379CE50F34C9}" dt="2024-07-02T07:50:14.732" v="918" actId="1076"/>
        <pc:sldMkLst>
          <pc:docMk/>
          <pc:sldMk cId="4031427813" sldId="303"/>
        </pc:sldMkLst>
      </pc:sldChg>
      <pc:sldChg chg="addSp delSp modSp del mod">
        <pc:chgData name="arpana kumari" userId="a3c326bf79a5f8c6" providerId="LiveId" clId="{11983B03-00CA-4603-B3B8-379CE50F34C9}" dt="2024-07-02T07:54:55.208" v="923" actId="2696"/>
        <pc:sldMkLst>
          <pc:docMk/>
          <pc:sldMk cId="3847318280" sldId="304"/>
        </pc:sldMkLst>
      </pc:sldChg>
      <pc:sldChg chg="addSp delSp modSp new mod">
        <pc:chgData name="arpana kumari" userId="a3c326bf79a5f8c6" providerId="LiveId" clId="{11983B03-00CA-4603-B3B8-379CE50F34C9}" dt="2024-07-02T07:42:45.255" v="850" actId="1076"/>
        <pc:sldMkLst>
          <pc:docMk/>
          <pc:sldMk cId="1944776493" sldId="305"/>
        </pc:sldMkLst>
      </pc:sldChg>
      <pc:sldChg chg="delSp modSp new del mod">
        <pc:chgData name="arpana kumari" userId="a3c326bf79a5f8c6" providerId="LiveId" clId="{11983B03-00CA-4603-B3B8-379CE50F34C9}" dt="2024-06-18T05:03:21.845" v="49" actId="2696"/>
        <pc:sldMkLst>
          <pc:docMk/>
          <pc:sldMk cId="2184972009" sldId="305"/>
        </pc:sldMkLst>
      </pc:sldChg>
      <pc:sldChg chg="addSp modSp new del mod">
        <pc:chgData name="arpana kumari" userId="a3c326bf79a5f8c6" providerId="LiveId" clId="{11983B03-00CA-4603-B3B8-379CE50F34C9}" dt="2024-07-04T07:19:56.350" v="1469" actId="2696"/>
        <pc:sldMkLst>
          <pc:docMk/>
          <pc:sldMk cId="839884442" sldId="306"/>
        </pc:sldMkLst>
      </pc:sldChg>
      <pc:sldChg chg="addSp delSp modSp new del mod">
        <pc:chgData name="arpana kumari" userId="a3c326bf79a5f8c6" providerId="LiveId" clId="{11983B03-00CA-4603-B3B8-379CE50F34C9}" dt="2024-07-04T06:48:18.913" v="1283" actId="2696"/>
        <pc:sldMkLst>
          <pc:docMk/>
          <pc:sldMk cId="3506025528" sldId="306"/>
        </pc:sldMkLst>
      </pc:sldChg>
      <pc:sldChg chg="addSp delSp modSp new mod">
        <pc:chgData name="arpana kumari" userId="a3c326bf79a5f8c6" providerId="LiveId" clId="{11983B03-00CA-4603-B3B8-379CE50F34C9}" dt="2024-07-04T07:45:25.040" v="2336" actId="20577"/>
        <pc:sldMkLst>
          <pc:docMk/>
          <pc:sldMk cId="442919286" sldId="307"/>
        </pc:sldMkLst>
      </pc:sldChg>
      <pc:sldChg chg="addSp delSp modSp new del mod">
        <pc:chgData name="arpana kumari" userId="a3c326bf79a5f8c6" providerId="LiveId" clId="{11983B03-00CA-4603-B3B8-379CE50F34C9}" dt="2024-07-04T07:57:12.795" v="2376" actId="2696"/>
        <pc:sldMkLst>
          <pc:docMk/>
          <pc:sldMk cId="2631700746" sldId="308"/>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Data_LGBT%20(3).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Data_LGBT%20(3).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Data_LGBT%20(3).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Data_LGBT%20(3).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Data_LGBT%20(3).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Data_LGBT%20(3).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Data_LGBT%20(3).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Data_LGBT%20(3).xlsx" TargetMode="External"/><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oleObject" Target="Data_LGBT%20(3).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Data_LGBT%20(3).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Data_LGBT%20(3).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Data_LGBT%20(3).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Data_LGBT%20(3).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Data_LGBT%20(3).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Data_LGBT%20(3).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Data_LGBT%20(3).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r>
              <a:rPr lang="en-US"/>
              <a:t>AGE GROUP</a:t>
            </a:r>
          </a:p>
        </c:rich>
      </c:tx>
      <c:overlay val="0"/>
      <c:spPr>
        <a:noFill/>
        <a:ln>
          <a:noFill/>
        </a:ln>
        <a:effectLst/>
      </c:spPr>
      <c:txPr>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endParaRPr lang="en-US"/>
        </a:p>
      </c:txPr>
    </c:title>
    <c:autoTitleDeleted val="0"/>
    <c:plotArea>
      <c:layout/>
      <c:barChart>
        <c:barDir val="col"/>
        <c:grouping val="clustered"/>
        <c:varyColors val="0"/>
        <c:ser>
          <c:idx val="0"/>
          <c:order val="0"/>
          <c:tx>
            <c:strRef>
              <c:f>'[Data_LGBT (3).xlsx]Sheet21'!$B$2</c:f>
              <c:strCache>
                <c:ptCount val="1"/>
                <c:pt idx="0">
                  <c:v>Number of People</c:v>
                </c:pt>
              </c:strCache>
            </c:strRef>
          </c:tx>
          <c:spPr>
            <a:solidFill>
              <a:schemeClr val="accent1"/>
            </a:solidFill>
            <a:ln>
              <a:noFill/>
            </a:ln>
            <a:effectLst/>
          </c:spPr>
          <c:invertIfNegative val="0"/>
          <c:cat>
            <c:strRef>
              <c:f>'[Data_LGBT (3).xlsx]Sheet21'!$A$3:$A$6</c:f>
              <c:strCache>
                <c:ptCount val="4"/>
                <c:pt idx="0">
                  <c:v>18-23</c:v>
                </c:pt>
                <c:pt idx="1">
                  <c:v>24-28</c:v>
                </c:pt>
                <c:pt idx="2">
                  <c:v>29-33</c:v>
                </c:pt>
                <c:pt idx="3">
                  <c:v>34-40 above</c:v>
                </c:pt>
              </c:strCache>
            </c:strRef>
          </c:cat>
          <c:val>
            <c:numRef>
              <c:f>'[Data_LGBT (3).xlsx]Sheet21'!$B$3:$B$6</c:f>
              <c:numCache>
                <c:formatCode>General</c:formatCode>
                <c:ptCount val="4"/>
                <c:pt idx="0">
                  <c:v>165</c:v>
                </c:pt>
                <c:pt idx="1">
                  <c:v>31</c:v>
                </c:pt>
                <c:pt idx="2">
                  <c:v>11</c:v>
                </c:pt>
                <c:pt idx="3">
                  <c:v>4</c:v>
                </c:pt>
              </c:numCache>
            </c:numRef>
          </c:val>
          <c:extLst>
            <c:ext xmlns:c16="http://schemas.microsoft.com/office/drawing/2014/chart" uri="{C3380CC4-5D6E-409C-BE32-E72D297353CC}">
              <c16:uniqueId val="{00000000-6B49-43D5-99D7-924189F0C818}"/>
            </c:ext>
          </c:extLst>
        </c:ser>
        <c:dLbls>
          <c:showLegendKey val="0"/>
          <c:showVal val="0"/>
          <c:showCatName val="0"/>
          <c:showSerName val="0"/>
          <c:showPercent val="0"/>
          <c:showBubbleSize val="0"/>
        </c:dLbls>
        <c:gapWidth val="219"/>
        <c:overlap val="-27"/>
        <c:axId val="528504328"/>
        <c:axId val="528506376"/>
      </c:barChart>
      <c:catAx>
        <c:axId val="528504328"/>
        <c:scaling>
          <c:orientation val="minMax"/>
        </c:scaling>
        <c:delete val="0"/>
        <c:axPos val="b"/>
        <c:title>
          <c:tx>
            <c:rich>
              <a:bodyPr rot="0" spcFirstLastPara="1" vertOverflow="ellipsis" vert="horz" wrap="square" anchor="ctr" anchorCtr="1"/>
              <a:lstStyle/>
              <a:p>
                <a:pPr>
                  <a:defRPr sz="1100" b="1" i="0" u="none" strike="noStrike" kern="1200" baseline="0">
                    <a:solidFill>
                      <a:srgbClr val="000000"/>
                    </a:solidFill>
                    <a:latin typeface="Times New Roman"/>
                    <a:ea typeface="Times New Roman"/>
                    <a:cs typeface="Times New Roman"/>
                  </a:defRPr>
                </a:pPr>
                <a:r>
                  <a:rPr lang="en-US"/>
                  <a:t>Age Group</a:t>
                </a:r>
              </a:p>
            </c:rich>
          </c:tx>
          <c:overlay val="0"/>
          <c:spPr>
            <a:noFill/>
            <a:ln>
              <a:noFill/>
            </a:ln>
            <a:effectLst/>
          </c:spPr>
          <c:txPr>
            <a:bodyPr rot="0" spcFirstLastPara="1" vertOverflow="ellipsis" vert="horz" wrap="square" anchor="ctr" anchorCtr="1"/>
            <a:lstStyle/>
            <a:p>
              <a:pPr>
                <a:defRPr sz="1100" b="1" i="0" u="none" strike="noStrike" kern="1200" baseline="0">
                  <a:solidFill>
                    <a:srgbClr val="000000"/>
                  </a:solidFill>
                  <a:latin typeface="Times New Roman"/>
                  <a:ea typeface="Times New Roman"/>
                  <a:cs typeface="Times New Roman"/>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Times New Roman"/>
                <a:ea typeface="Times New Roman"/>
                <a:cs typeface="Times New Roman"/>
              </a:defRPr>
            </a:pPr>
            <a:endParaRPr lang="en-US"/>
          </a:p>
        </c:txPr>
        <c:crossAx val="528506376"/>
        <c:crosses val="autoZero"/>
        <c:auto val="1"/>
        <c:lblAlgn val="ctr"/>
        <c:lblOffset val="100"/>
        <c:noMultiLvlLbl val="0"/>
      </c:catAx>
      <c:valAx>
        <c:axId val="52850637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rgbClr val="000000"/>
                    </a:solidFill>
                    <a:latin typeface="+mn-lt"/>
                    <a:ea typeface="+mn-ea"/>
                    <a:cs typeface="+mn-cs"/>
                  </a:defRPr>
                </a:pPr>
                <a:r>
                  <a:rPr lang="en-US"/>
                  <a:t>Number of People</a:t>
                </a:r>
              </a:p>
            </c:rich>
          </c:tx>
          <c:overlay val="0"/>
          <c:spPr>
            <a:noFill/>
            <a:ln>
              <a:noFill/>
            </a:ln>
            <a:effectLst/>
          </c:spPr>
          <c:txPr>
            <a:bodyPr rot="-5400000" spcFirstLastPara="1" vertOverflow="ellipsis" vert="horz" wrap="square" anchor="ctr" anchorCtr="1"/>
            <a:lstStyle/>
            <a:p>
              <a:pPr>
                <a:defRPr sz="1000" b="1" i="0" u="none" strike="noStrike" kern="1200" baseline="0">
                  <a:solidFill>
                    <a:srgbClr val="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Times New Roman"/>
                <a:ea typeface="Times New Roman"/>
                <a:cs typeface="Times New Roman"/>
              </a:defRPr>
            </a:pPr>
            <a:endParaRPr lang="en-US"/>
          </a:p>
        </c:txPr>
        <c:crossAx val="5285043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a:t>Gov Doctor Facility</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283-47AA-BA89-6F9A18A510B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283-47AA-BA89-6F9A18A510B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283-47AA-BA89-6F9A18A510B8}"/>
              </c:ext>
            </c:extLst>
          </c:dPt>
          <c:dLbls>
            <c:dLbl>
              <c:idx val="0"/>
              <c:layout>
                <c:manualLayout>
                  <c:x val="-0.43969795303846715"/>
                  <c:y val="3.6081082893527988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283-47AA-BA89-6F9A18A510B8}"/>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'[Data_LGBT (3).xlsx]Sheet21'!$A$74:$A$76</c:f>
              <c:strCache>
                <c:ptCount val="3"/>
                <c:pt idx="0">
                  <c:v>Yes(1)</c:v>
                </c:pt>
                <c:pt idx="1">
                  <c:v>No(2)</c:v>
                </c:pt>
                <c:pt idx="2">
                  <c:v>NR(9)</c:v>
                </c:pt>
              </c:strCache>
            </c:strRef>
          </c:cat>
          <c:val>
            <c:numRef>
              <c:f>'[Data_LGBT (3).xlsx]Sheet21'!$C$74:$C$76</c:f>
              <c:numCache>
                <c:formatCode>0.00</c:formatCode>
                <c:ptCount val="3"/>
                <c:pt idx="0">
                  <c:v>52.38</c:v>
                </c:pt>
                <c:pt idx="1">
                  <c:v>43.81</c:v>
                </c:pt>
                <c:pt idx="2">
                  <c:v>3.8095240000000001</c:v>
                </c:pt>
              </c:numCache>
            </c:numRef>
          </c:val>
          <c:extLst>
            <c:ext xmlns:c16="http://schemas.microsoft.com/office/drawing/2014/chart" uri="{C3380CC4-5D6E-409C-BE32-E72D297353CC}">
              <c16:uniqueId val="{00000006-0283-47AA-BA89-6F9A18A510B8}"/>
            </c:ext>
          </c:extLst>
        </c:ser>
        <c:dLbls>
          <c:showLegendKey val="0"/>
          <c:showVal val="0"/>
          <c:showCatName val="0"/>
          <c:showSerName val="0"/>
          <c:showPercent val="0"/>
          <c:showBubbleSize val="0"/>
          <c:showLeaderLines val="1"/>
        </c:dLbls>
        <c:firstSliceAng val="0"/>
      </c:pieChart>
      <c:spPr>
        <a:noFill/>
        <a:ln>
          <a:noFill/>
        </a:ln>
        <a:effectLst/>
      </c:spPr>
    </c:plotArea>
    <c:legend>
      <c:legendPos val="tr"/>
      <c:overlay val="1"/>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r>
              <a:rPr lang="en-US"/>
              <a:t>Informal Provider</a:t>
            </a:r>
          </a:p>
        </c:rich>
      </c:tx>
      <c:overlay val="0"/>
      <c:spPr>
        <a:noFill/>
        <a:ln>
          <a:noFill/>
        </a:ln>
        <a:effectLst/>
      </c:spPr>
      <c:txPr>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5FE-47E4-8ED7-B243F0C7740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5FE-47E4-8ED7-B243F0C7740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5FE-47E4-8ED7-B243F0C77405}"/>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'[Data_LGBT (3).xlsx]Sheet21'!$A$89:$A$91</c:f>
              <c:strCache>
                <c:ptCount val="3"/>
                <c:pt idx="0">
                  <c:v>Yes(1)</c:v>
                </c:pt>
                <c:pt idx="1">
                  <c:v>No(2)</c:v>
                </c:pt>
                <c:pt idx="2">
                  <c:v>NR(9)</c:v>
                </c:pt>
              </c:strCache>
            </c:strRef>
          </c:cat>
          <c:val>
            <c:numRef>
              <c:f>'[Data_LGBT (3).xlsx]Sheet21'!$C$89:$C$91</c:f>
              <c:numCache>
                <c:formatCode>General</c:formatCode>
                <c:ptCount val="3"/>
                <c:pt idx="0">
                  <c:v>63.83</c:v>
                </c:pt>
                <c:pt idx="1">
                  <c:v>30.85</c:v>
                </c:pt>
                <c:pt idx="2">
                  <c:v>5.32</c:v>
                </c:pt>
              </c:numCache>
            </c:numRef>
          </c:val>
          <c:extLst>
            <c:ext xmlns:c16="http://schemas.microsoft.com/office/drawing/2014/chart" uri="{C3380CC4-5D6E-409C-BE32-E72D297353CC}">
              <c16:uniqueId val="{00000006-85FE-47E4-8ED7-B243F0C77405}"/>
            </c:ext>
          </c:extLst>
        </c:ser>
        <c:dLbls>
          <c:showLegendKey val="0"/>
          <c:showVal val="0"/>
          <c:showCatName val="0"/>
          <c:showSerName val="0"/>
          <c:showPercent val="0"/>
          <c:showBubbleSize val="0"/>
          <c:showLeaderLines val="1"/>
        </c:dLbls>
        <c:firstSliceAng val="0"/>
      </c:pieChart>
      <c:spPr>
        <a:noFill/>
        <a:ln>
          <a:noFill/>
        </a:ln>
        <a:effectLst/>
      </c:spPr>
    </c:plotArea>
    <c:legend>
      <c:legendPos val="tr"/>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r>
              <a:rPr lang="en-US"/>
              <a:t>Multiple Provider</a:t>
            </a:r>
          </a:p>
        </c:rich>
      </c:tx>
      <c:overlay val="0"/>
      <c:spPr>
        <a:noFill/>
        <a:ln>
          <a:noFill/>
        </a:ln>
        <a:effectLst/>
      </c:spPr>
      <c:txPr>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0FA-4809-BD54-3A0DB7D8485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0FA-4809-BD54-3A0DB7D8485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0FA-4809-BD54-3A0DB7D84859}"/>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'[Data_LGBT (3).xlsx]Sheet21'!$A$94:$A$96</c:f>
              <c:strCache>
                <c:ptCount val="3"/>
                <c:pt idx="0">
                  <c:v>Yes(1)</c:v>
                </c:pt>
                <c:pt idx="1">
                  <c:v>No(2)</c:v>
                </c:pt>
                <c:pt idx="2">
                  <c:v>NR(9)</c:v>
                </c:pt>
              </c:strCache>
            </c:strRef>
          </c:cat>
          <c:val>
            <c:numRef>
              <c:f>'[Data_LGBT (3).xlsx]Sheet21'!$C$94:$C$96</c:f>
              <c:numCache>
                <c:formatCode>General</c:formatCode>
                <c:ptCount val="3"/>
                <c:pt idx="0">
                  <c:v>57.95</c:v>
                </c:pt>
                <c:pt idx="1">
                  <c:v>34.090000000000003</c:v>
                </c:pt>
                <c:pt idx="2">
                  <c:v>7.95</c:v>
                </c:pt>
              </c:numCache>
            </c:numRef>
          </c:val>
          <c:extLst>
            <c:ext xmlns:c16="http://schemas.microsoft.com/office/drawing/2014/chart" uri="{C3380CC4-5D6E-409C-BE32-E72D297353CC}">
              <c16:uniqueId val="{00000006-70FA-4809-BD54-3A0DB7D84859}"/>
            </c:ext>
          </c:extLst>
        </c:ser>
        <c:dLbls>
          <c:showLegendKey val="0"/>
          <c:showVal val="0"/>
          <c:showCatName val="0"/>
          <c:showSerName val="0"/>
          <c:showPercent val="0"/>
          <c:showBubbleSize val="0"/>
          <c:showLeaderLines val="1"/>
        </c:dLbls>
        <c:firstSliceAng val="0"/>
      </c:pieChart>
      <c:spPr>
        <a:noFill/>
        <a:ln>
          <a:noFill/>
        </a:ln>
        <a:effectLst/>
      </c:spPr>
    </c:plotArea>
    <c:legend>
      <c:legendPos val="tr"/>
      <c:overlay val="1"/>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r>
              <a:rPr lang="en-US"/>
              <a:t>Other</a:t>
            </a:r>
          </a:p>
        </c:rich>
      </c:tx>
      <c:overlay val="0"/>
      <c:spPr>
        <a:noFill/>
        <a:ln>
          <a:noFill/>
        </a:ln>
        <a:effectLst/>
      </c:spPr>
      <c:txPr>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173-46B8-9ABF-655624F5DEA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173-46B8-9ABF-655624F5DEA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173-46B8-9ABF-655624F5DEA3}"/>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'[Data_LGBT (3).xlsx]Sheet21'!$A$99:$A$101</c:f>
              <c:strCache>
                <c:ptCount val="3"/>
                <c:pt idx="0">
                  <c:v>Yes(1)</c:v>
                </c:pt>
                <c:pt idx="1">
                  <c:v>No(2)</c:v>
                </c:pt>
                <c:pt idx="2">
                  <c:v>NR(9)</c:v>
                </c:pt>
              </c:strCache>
            </c:strRef>
          </c:cat>
          <c:val>
            <c:numRef>
              <c:f>'[Data_LGBT (3).xlsx]Sheet21'!$C$99:$C$101</c:f>
              <c:numCache>
                <c:formatCode>General</c:formatCode>
                <c:ptCount val="3"/>
                <c:pt idx="0">
                  <c:v>50</c:v>
                </c:pt>
                <c:pt idx="1">
                  <c:v>50</c:v>
                </c:pt>
                <c:pt idx="2">
                  <c:v>0</c:v>
                </c:pt>
              </c:numCache>
            </c:numRef>
          </c:val>
          <c:extLst>
            <c:ext xmlns:c16="http://schemas.microsoft.com/office/drawing/2014/chart" uri="{C3380CC4-5D6E-409C-BE32-E72D297353CC}">
              <c16:uniqueId val="{00000006-9173-46B8-9ABF-655624F5DEA3}"/>
            </c:ext>
          </c:extLst>
        </c:ser>
        <c:dLbls>
          <c:showLegendKey val="0"/>
          <c:showVal val="0"/>
          <c:showCatName val="0"/>
          <c:showSerName val="0"/>
          <c:showPercent val="0"/>
          <c:showBubbleSize val="0"/>
          <c:showLeaderLines val="1"/>
        </c:dLbls>
        <c:firstSliceAng val="0"/>
      </c:pieChart>
      <c:spPr>
        <a:noFill/>
        <a:ln>
          <a:noFill/>
        </a:ln>
        <a:effectLst/>
      </c:spPr>
    </c:plotArea>
    <c:legend>
      <c:legendPos val="tr"/>
      <c:overlay val="1"/>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r>
              <a:rPr lang="en-US"/>
              <a:t>Cost (Spent)</a:t>
            </a:r>
          </a:p>
        </c:rich>
      </c:tx>
      <c:overlay val="0"/>
      <c:spPr>
        <a:noFill/>
        <a:ln>
          <a:noFill/>
        </a:ln>
        <a:effectLst/>
      </c:spPr>
      <c:txPr>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1A7-4B57-B024-C32F22E536A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1A7-4B57-B024-C32F22E536A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1A7-4B57-B024-C32F22E536A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1A7-4B57-B024-C32F22E536AB}"/>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1A7-4B57-B024-C32F22E536AB}"/>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1A7-4B57-B024-C32F22E536AB}"/>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'[Data_LGBT (3).xlsx]Sheet21'!$A$104:$A$109</c:f>
              <c:strCache>
                <c:ptCount val="6"/>
                <c:pt idx="0">
                  <c:v>&gt;5000(0)</c:v>
                </c:pt>
                <c:pt idx="1">
                  <c:v>1000-5000(1)</c:v>
                </c:pt>
                <c:pt idx="2">
                  <c:v>&lt;1000(2)</c:v>
                </c:pt>
                <c:pt idx="3">
                  <c:v>Free(3)</c:v>
                </c:pt>
                <c:pt idx="4">
                  <c:v>Other(4)</c:v>
                </c:pt>
                <c:pt idx="5">
                  <c:v>NR(9)</c:v>
                </c:pt>
              </c:strCache>
            </c:strRef>
          </c:cat>
          <c:val>
            <c:numRef>
              <c:f>'[Data_LGBT (3).xlsx]Sheet21'!$C$104:$C$109</c:f>
              <c:numCache>
                <c:formatCode>General</c:formatCode>
                <c:ptCount val="6"/>
                <c:pt idx="0">
                  <c:v>24.82</c:v>
                </c:pt>
                <c:pt idx="1">
                  <c:v>10.220000000000001</c:v>
                </c:pt>
                <c:pt idx="2">
                  <c:v>37.96</c:v>
                </c:pt>
                <c:pt idx="3">
                  <c:v>13.87</c:v>
                </c:pt>
                <c:pt idx="4">
                  <c:v>7.3</c:v>
                </c:pt>
                <c:pt idx="5">
                  <c:v>5.84</c:v>
                </c:pt>
              </c:numCache>
            </c:numRef>
          </c:val>
          <c:extLst>
            <c:ext xmlns:c16="http://schemas.microsoft.com/office/drawing/2014/chart" uri="{C3380CC4-5D6E-409C-BE32-E72D297353CC}">
              <c16:uniqueId val="{0000000C-01A7-4B57-B024-C32F22E536AB}"/>
            </c:ext>
          </c:extLst>
        </c:ser>
        <c:dLbls>
          <c:showLegendKey val="0"/>
          <c:showVal val="0"/>
          <c:showCatName val="0"/>
          <c:showSerName val="0"/>
          <c:showPercent val="0"/>
          <c:showBubbleSize val="0"/>
          <c:showLeaderLines val="1"/>
        </c:dLbls>
        <c:firstSliceAng val="0"/>
      </c:pieChart>
      <c:spPr>
        <a:noFill/>
        <a:ln>
          <a:noFill/>
        </a:ln>
        <a:effectLst/>
      </c:spPr>
    </c:plotArea>
    <c:legend>
      <c:legendPos val="tr"/>
      <c:layout>
        <c:manualLayout>
          <c:xMode val="edge"/>
          <c:yMode val="edge"/>
          <c:x val="0.74570977955109874"/>
          <c:y val="4.8689690250089818E-2"/>
          <c:w val="0.25429022044890126"/>
          <c:h val="0.56561498778169972"/>
        </c:manualLayout>
      </c:layout>
      <c:overlay val="1"/>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a:t>Distance</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A96-4E04-83D9-4106691B7EA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A96-4E04-83D9-4106691B7EA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A96-4E04-83D9-4106691B7EA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A96-4E04-83D9-4106691B7EA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A96-4E04-83D9-4106691B7EA9}"/>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'[Data_LGBT (3).xlsx]Sheet21'!$A$112:$A$116</c:f>
              <c:strCache>
                <c:ptCount val="5"/>
                <c:pt idx="0">
                  <c:v>&gt;10km(0)</c:v>
                </c:pt>
                <c:pt idx="1">
                  <c:v>5-10km(1)</c:v>
                </c:pt>
                <c:pt idx="2">
                  <c:v>&lt;5km(2)</c:v>
                </c:pt>
                <c:pt idx="3">
                  <c:v>Other(3)</c:v>
                </c:pt>
                <c:pt idx="4">
                  <c:v>NR(9)</c:v>
                </c:pt>
              </c:strCache>
            </c:strRef>
          </c:cat>
          <c:val>
            <c:numRef>
              <c:f>'[Data_LGBT (3).xlsx]Sheet21'!$C$112:$C$116</c:f>
              <c:numCache>
                <c:formatCode>General</c:formatCode>
                <c:ptCount val="5"/>
                <c:pt idx="0">
                  <c:v>12.41</c:v>
                </c:pt>
                <c:pt idx="1">
                  <c:v>18.98</c:v>
                </c:pt>
                <c:pt idx="2">
                  <c:v>36.5</c:v>
                </c:pt>
                <c:pt idx="3">
                  <c:v>14.6</c:v>
                </c:pt>
                <c:pt idx="4">
                  <c:v>17.52</c:v>
                </c:pt>
              </c:numCache>
            </c:numRef>
          </c:val>
          <c:extLst>
            <c:ext xmlns:c16="http://schemas.microsoft.com/office/drawing/2014/chart" uri="{C3380CC4-5D6E-409C-BE32-E72D297353CC}">
              <c16:uniqueId val="{0000000A-2A96-4E04-83D9-4106691B7EA9}"/>
            </c:ext>
          </c:extLst>
        </c:ser>
        <c:dLbls>
          <c:showLegendKey val="0"/>
          <c:showVal val="0"/>
          <c:showCatName val="0"/>
          <c:showSerName val="0"/>
          <c:showPercent val="0"/>
          <c:showBubbleSize val="0"/>
          <c:showLeaderLines val="1"/>
        </c:dLbls>
        <c:firstSliceAng val="0"/>
      </c:pieChart>
      <c:spPr>
        <a:noFill/>
        <a:ln>
          <a:noFill/>
        </a:ln>
        <a:effectLst/>
      </c:spPr>
    </c:plotArea>
    <c:legend>
      <c:legendPos val="tr"/>
      <c:overlay val="1"/>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r>
              <a:rPr lang="en-US"/>
              <a:t>Cost (Spent)</a:t>
            </a:r>
          </a:p>
        </c:rich>
      </c:tx>
      <c:overlay val="0"/>
      <c:spPr>
        <a:noFill/>
        <a:ln>
          <a:noFill/>
        </a:ln>
        <a:effectLst/>
      </c:spPr>
      <c:txPr>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E4C-4789-8DB5-7AE2C2F3791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E4C-4789-8DB5-7AE2C2F3791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E4C-4789-8DB5-7AE2C2F3791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E4C-4789-8DB5-7AE2C2F3791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E4C-4789-8DB5-7AE2C2F37915}"/>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E4C-4789-8DB5-7AE2C2F37915}"/>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'[Data_LGBT (3).xlsx]Sheet21'!$A$104:$A$109</c:f>
              <c:strCache>
                <c:ptCount val="6"/>
                <c:pt idx="0">
                  <c:v>&gt;5000(0)</c:v>
                </c:pt>
                <c:pt idx="1">
                  <c:v>1000-5000(1)</c:v>
                </c:pt>
                <c:pt idx="2">
                  <c:v>&lt;1000(2)</c:v>
                </c:pt>
                <c:pt idx="3">
                  <c:v>Free(3)</c:v>
                </c:pt>
                <c:pt idx="4">
                  <c:v>Other(4)</c:v>
                </c:pt>
                <c:pt idx="5">
                  <c:v>NR(9)</c:v>
                </c:pt>
              </c:strCache>
            </c:strRef>
          </c:cat>
          <c:val>
            <c:numRef>
              <c:f>'[Data_LGBT (3).xlsx]Sheet21'!$C$104:$C$109</c:f>
              <c:numCache>
                <c:formatCode>General</c:formatCode>
                <c:ptCount val="6"/>
                <c:pt idx="0">
                  <c:v>24.82</c:v>
                </c:pt>
                <c:pt idx="1">
                  <c:v>10.220000000000001</c:v>
                </c:pt>
                <c:pt idx="2">
                  <c:v>37.96</c:v>
                </c:pt>
                <c:pt idx="3">
                  <c:v>13.87</c:v>
                </c:pt>
                <c:pt idx="4">
                  <c:v>7.3</c:v>
                </c:pt>
                <c:pt idx="5">
                  <c:v>5.84</c:v>
                </c:pt>
              </c:numCache>
            </c:numRef>
          </c:val>
          <c:extLst>
            <c:ext xmlns:c16="http://schemas.microsoft.com/office/drawing/2014/chart" uri="{C3380CC4-5D6E-409C-BE32-E72D297353CC}">
              <c16:uniqueId val="{0000000C-BE4C-4789-8DB5-7AE2C2F37915}"/>
            </c:ext>
          </c:extLst>
        </c:ser>
        <c:dLbls>
          <c:showLegendKey val="0"/>
          <c:showVal val="0"/>
          <c:showCatName val="0"/>
          <c:showSerName val="0"/>
          <c:showPercent val="0"/>
          <c:showBubbleSize val="0"/>
          <c:showLeaderLines val="1"/>
        </c:dLbls>
        <c:firstSliceAng val="0"/>
      </c:pieChart>
      <c:spPr>
        <a:noFill/>
        <a:ln>
          <a:noFill/>
        </a:ln>
        <a:effectLst/>
      </c:spPr>
    </c:plotArea>
    <c:legend>
      <c:legendPos val="tr"/>
      <c:layout>
        <c:manualLayout>
          <c:xMode val="edge"/>
          <c:yMode val="edge"/>
          <c:x val="0.74570977955109874"/>
          <c:y val="4.8689690250089818E-2"/>
          <c:w val="0.25429022044890126"/>
          <c:h val="0.56561498778169972"/>
        </c:manualLayout>
      </c:layout>
      <c:overlay val="1"/>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r>
              <a:rPr lang="en-US"/>
              <a:t>GENDER</a:t>
            </a:r>
          </a:p>
        </c:rich>
      </c:tx>
      <c:overlay val="0"/>
      <c:spPr>
        <a:noFill/>
        <a:ln>
          <a:noFill/>
        </a:ln>
        <a:effectLst/>
      </c:spPr>
      <c:txPr>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endParaRPr lang="en-US"/>
        </a:p>
      </c:txPr>
    </c:title>
    <c:autoTitleDeleted val="0"/>
    <c:plotArea>
      <c:layout/>
      <c:barChart>
        <c:barDir val="col"/>
        <c:grouping val="clustered"/>
        <c:varyColors val="0"/>
        <c:ser>
          <c:idx val="0"/>
          <c:order val="0"/>
          <c:tx>
            <c:strRef>
              <c:f>'[Data_LGBT (3).xlsx]Sheet21'!$B$9</c:f>
              <c:strCache>
                <c:ptCount val="1"/>
                <c:pt idx="0">
                  <c:v>Number of People</c:v>
                </c:pt>
              </c:strCache>
            </c:strRef>
          </c:tx>
          <c:spPr>
            <a:solidFill>
              <a:schemeClr val="accent1"/>
            </a:solidFill>
            <a:ln>
              <a:noFill/>
            </a:ln>
            <a:effectLst/>
          </c:spPr>
          <c:invertIfNegative val="0"/>
          <c:cat>
            <c:strRef>
              <c:f>'[Data_LGBT (3).xlsx]Sheet21'!$A$10:$A$13</c:f>
              <c:strCache>
                <c:ptCount val="4"/>
                <c:pt idx="0">
                  <c:v>TransFemale</c:v>
                </c:pt>
                <c:pt idx="1">
                  <c:v>TransMale</c:v>
                </c:pt>
                <c:pt idx="2">
                  <c:v>TransGender</c:v>
                </c:pt>
                <c:pt idx="3">
                  <c:v>Not Identify</c:v>
                </c:pt>
              </c:strCache>
            </c:strRef>
          </c:cat>
          <c:val>
            <c:numRef>
              <c:f>'[Data_LGBT (3).xlsx]Sheet21'!$B$10:$B$13</c:f>
              <c:numCache>
                <c:formatCode>General</c:formatCode>
                <c:ptCount val="4"/>
                <c:pt idx="0">
                  <c:v>38</c:v>
                </c:pt>
                <c:pt idx="1">
                  <c:v>38</c:v>
                </c:pt>
                <c:pt idx="2">
                  <c:v>26</c:v>
                </c:pt>
                <c:pt idx="3">
                  <c:v>3</c:v>
                </c:pt>
              </c:numCache>
            </c:numRef>
          </c:val>
          <c:extLst>
            <c:ext xmlns:c16="http://schemas.microsoft.com/office/drawing/2014/chart" uri="{C3380CC4-5D6E-409C-BE32-E72D297353CC}">
              <c16:uniqueId val="{00000000-A3F8-4849-8685-5712D4742C21}"/>
            </c:ext>
          </c:extLst>
        </c:ser>
        <c:dLbls>
          <c:showLegendKey val="0"/>
          <c:showVal val="0"/>
          <c:showCatName val="0"/>
          <c:showSerName val="0"/>
          <c:showPercent val="0"/>
          <c:showBubbleSize val="0"/>
        </c:dLbls>
        <c:gapWidth val="219"/>
        <c:overlap val="-27"/>
        <c:axId val="412541960"/>
        <c:axId val="412544520"/>
      </c:barChart>
      <c:catAx>
        <c:axId val="412541960"/>
        <c:scaling>
          <c:orientation val="minMax"/>
        </c:scaling>
        <c:delete val="0"/>
        <c:axPos val="b"/>
        <c:title>
          <c:tx>
            <c:rich>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r>
                  <a:rPr lang="en-US"/>
                  <a:t>Gender</a:t>
                </a:r>
              </a:p>
            </c:rich>
          </c:tx>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2544520"/>
        <c:crosses val="autoZero"/>
        <c:auto val="1"/>
        <c:lblAlgn val="ctr"/>
        <c:lblOffset val="100"/>
        <c:noMultiLvlLbl val="0"/>
      </c:catAx>
      <c:valAx>
        <c:axId val="4125445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r>
                  <a:rPr lang="en-US"/>
                  <a:t>Number of People</a:t>
                </a:r>
              </a:p>
            </c:rich>
          </c:tx>
          <c:layout>
            <c:manualLayout>
              <c:xMode val="edge"/>
              <c:yMode val="edge"/>
              <c:x val="1.4947683109118086E-2"/>
              <c:y val="0.21979259259259262"/>
            </c:manualLayout>
          </c:layout>
          <c:overlay val="0"/>
          <c:spPr>
            <a:noFill/>
            <a:ln>
              <a:noFill/>
            </a:ln>
            <a:effectLst/>
          </c:spPr>
          <c:txPr>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25419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203764"/>
                </a:solidFill>
                <a:latin typeface="+mn-lt"/>
                <a:ea typeface="+mn-ea"/>
                <a:cs typeface="+mn-cs"/>
              </a:defRPr>
            </a:pPr>
            <a:r>
              <a:rPr lang="en-US"/>
              <a:t>RELIGION</a:t>
            </a:r>
          </a:p>
        </c:rich>
      </c:tx>
      <c:overlay val="0"/>
      <c:spPr>
        <a:noFill/>
        <a:ln>
          <a:noFill/>
        </a:ln>
        <a:effectLst/>
      </c:spPr>
      <c:txPr>
        <a:bodyPr rot="0" spcFirstLastPara="1" vertOverflow="ellipsis" vert="horz" wrap="square" anchor="ctr" anchorCtr="1"/>
        <a:lstStyle/>
        <a:p>
          <a:pPr>
            <a:defRPr sz="1400" b="0" i="0" u="none" strike="noStrike" kern="1200" spc="0" baseline="0">
              <a:solidFill>
                <a:srgbClr val="203764"/>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'[Data_LGBT (3).xlsx]Sheet21'!$A$56:$A$59</c:f>
              <c:strCache>
                <c:ptCount val="4"/>
                <c:pt idx="0">
                  <c:v>Not Hindu(0)</c:v>
                </c:pt>
                <c:pt idx="1">
                  <c:v>Hindu(1)</c:v>
                </c:pt>
                <c:pt idx="2">
                  <c:v>Other(2)</c:v>
                </c:pt>
                <c:pt idx="3">
                  <c:v>NR(9)</c:v>
                </c:pt>
              </c:strCache>
            </c:strRef>
          </c:cat>
          <c:val>
            <c:numRef>
              <c:f>'[Data_LGBT (3).xlsx]Sheet21'!$B$56:$B$59</c:f>
              <c:numCache>
                <c:formatCode>General</c:formatCode>
                <c:ptCount val="4"/>
                <c:pt idx="0">
                  <c:v>18</c:v>
                </c:pt>
                <c:pt idx="1">
                  <c:v>146</c:v>
                </c:pt>
                <c:pt idx="2">
                  <c:v>13</c:v>
                </c:pt>
                <c:pt idx="3">
                  <c:v>0</c:v>
                </c:pt>
              </c:numCache>
            </c:numRef>
          </c:val>
          <c:extLst>
            <c:ext xmlns:c16="http://schemas.microsoft.com/office/drawing/2014/chart" uri="{C3380CC4-5D6E-409C-BE32-E72D297353CC}">
              <c16:uniqueId val="{00000000-7788-4054-AB43-11B07BE0B605}"/>
            </c:ext>
          </c:extLst>
        </c:ser>
        <c:dLbls>
          <c:showLegendKey val="0"/>
          <c:showVal val="0"/>
          <c:showCatName val="0"/>
          <c:showSerName val="0"/>
          <c:showPercent val="0"/>
          <c:showBubbleSize val="0"/>
        </c:dLbls>
        <c:gapWidth val="219"/>
        <c:overlap val="-27"/>
        <c:axId val="598281224"/>
        <c:axId val="598288904"/>
      </c:barChart>
      <c:catAx>
        <c:axId val="598281224"/>
        <c:scaling>
          <c:orientation val="minMax"/>
        </c:scaling>
        <c:delete val="0"/>
        <c:axPos val="b"/>
        <c:title>
          <c:tx>
            <c:rich>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r>
                  <a:rPr lang="en-US"/>
                  <a:t>Religion</a:t>
                </a:r>
              </a:p>
            </c:rich>
          </c:tx>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8288904"/>
        <c:crosses val="autoZero"/>
        <c:auto val="1"/>
        <c:lblAlgn val="ctr"/>
        <c:lblOffset val="100"/>
        <c:noMultiLvlLbl val="0"/>
      </c:catAx>
      <c:valAx>
        <c:axId val="5982889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r>
                  <a:rPr lang="en-US"/>
                  <a:t>Number of People</a:t>
                </a:r>
              </a:p>
            </c:rich>
          </c:tx>
          <c:overlay val="0"/>
          <c:spPr>
            <a:noFill/>
            <a:ln>
              <a:noFill/>
            </a:ln>
            <a:effectLst/>
          </c:spPr>
          <c:txPr>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82812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r>
              <a:rPr lang="en-US"/>
              <a:t>JOB</a:t>
            </a:r>
          </a:p>
        </c:rich>
      </c:tx>
      <c:overlay val="0"/>
      <c:spPr>
        <a:noFill/>
        <a:ln>
          <a:noFill/>
        </a:ln>
        <a:effectLst/>
      </c:spPr>
      <c:txPr>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endParaRPr lang="en-US"/>
        </a:p>
      </c:txPr>
    </c:title>
    <c:autoTitleDeleted val="0"/>
    <c:plotArea>
      <c:layout>
        <c:manualLayout>
          <c:layoutTarget val="inner"/>
          <c:xMode val="edge"/>
          <c:yMode val="edge"/>
          <c:x val="0.14684741244760885"/>
          <c:y val="0.20855436081242532"/>
          <c:w val="0.82048740566671929"/>
          <c:h val="0.59917967243341896"/>
        </c:manualLayout>
      </c:layout>
      <c:barChart>
        <c:barDir val="col"/>
        <c:grouping val="clustered"/>
        <c:varyColors val="0"/>
        <c:ser>
          <c:idx val="0"/>
          <c:order val="0"/>
          <c:tx>
            <c:strRef>
              <c:f>'[Data_LGBT (3).xlsx]Sheet21'!$B$27</c:f>
              <c:strCache>
                <c:ptCount val="1"/>
                <c:pt idx="0">
                  <c:v>Number of People</c:v>
                </c:pt>
              </c:strCache>
            </c:strRef>
          </c:tx>
          <c:spPr>
            <a:solidFill>
              <a:schemeClr val="accent1"/>
            </a:solidFill>
            <a:ln>
              <a:noFill/>
            </a:ln>
            <a:effectLst/>
          </c:spPr>
          <c:invertIfNegative val="0"/>
          <c:cat>
            <c:strRef>
              <c:f>'[Data_LGBT (3).xlsx]Sheet21'!$A$28:$A$34</c:f>
              <c:strCache>
                <c:ptCount val="7"/>
                <c:pt idx="0">
                  <c:v>No(0)</c:v>
                </c:pt>
                <c:pt idx="1">
                  <c:v>Gov(1)</c:v>
                </c:pt>
                <c:pt idx="2">
                  <c:v>Pvt(2)</c:v>
                </c:pt>
                <c:pt idx="3">
                  <c:v>NGO(3)</c:v>
                </c:pt>
                <c:pt idx="4">
                  <c:v>Self(4)</c:v>
                </c:pt>
                <c:pt idx="5">
                  <c:v>Other(5)</c:v>
                </c:pt>
                <c:pt idx="6">
                  <c:v>NR(9)</c:v>
                </c:pt>
              </c:strCache>
            </c:strRef>
          </c:cat>
          <c:val>
            <c:numRef>
              <c:f>'[Data_LGBT (3).xlsx]Sheet21'!$B$28:$B$34</c:f>
              <c:numCache>
                <c:formatCode>General</c:formatCode>
                <c:ptCount val="7"/>
                <c:pt idx="0">
                  <c:v>51</c:v>
                </c:pt>
                <c:pt idx="1">
                  <c:v>14</c:v>
                </c:pt>
                <c:pt idx="2">
                  <c:v>73</c:v>
                </c:pt>
                <c:pt idx="3">
                  <c:v>38</c:v>
                </c:pt>
                <c:pt idx="4">
                  <c:v>11</c:v>
                </c:pt>
                <c:pt idx="5">
                  <c:v>9</c:v>
                </c:pt>
                <c:pt idx="6">
                  <c:v>10</c:v>
                </c:pt>
              </c:numCache>
            </c:numRef>
          </c:val>
          <c:extLst>
            <c:ext xmlns:c16="http://schemas.microsoft.com/office/drawing/2014/chart" uri="{C3380CC4-5D6E-409C-BE32-E72D297353CC}">
              <c16:uniqueId val="{00000000-FFC4-466C-8182-2057DA8C2DDD}"/>
            </c:ext>
          </c:extLst>
        </c:ser>
        <c:dLbls>
          <c:showLegendKey val="0"/>
          <c:showVal val="0"/>
          <c:showCatName val="0"/>
          <c:showSerName val="0"/>
          <c:showPercent val="0"/>
          <c:showBubbleSize val="0"/>
        </c:dLbls>
        <c:gapWidth val="219"/>
        <c:overlap val="-27"/>
        <c:axId val="528524808"/>
        <c:axId val="541001224"/>
      </c:barChart>
      <c:catAx>
        <c:axId val="528524808"/>
        <c:scaling>
          <c:orientation val="minMax"/>
        </c:scaling>
        <c:delete val="0"/>
        <c:axPos val="b"/>
        <c:title>
          <c:tx>
            <c:rich>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r>
                  <a:rPr lang="en-US"/>
                  <a:t>Job Type</a:t>
                </a:r>
              </a:p>
            </c:rich>
          </c:tx>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1001224"/>
        <c:crosses val="autoZero"/>
        <c:auto val="1"/>
        <c:lblAlgn val="ctr"/>
        <c:lblOffset val="100"/>
        <c:noMultiLvlLbl val="0"/>
      </c:catAx>
      <c:valAx>
        <c:axId val="5410012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r>
                  <a:rPr lang="en-US"/>
                  <a:t>Number of People</a:t>
                </a:r>
              </a:p>
            </c:rich>
          </c:tx>
          <c:overlay val="0"/>
          <c:spPr>
            <a:noFill/>
            <a:ln>
              <a:noFill/>
            </a:ln>
            <a:effectLst/>
          </c:spPr>
          <c:txPr>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8524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r>
              <a:rPr lang="en-US"/>
              <a:t>INCOME</a:t>
            </a:r>
          </a:p>
        </c:rich>
      </c:tx>
      <c:overlay val="0"/>
      <c:spPr>
        <a:noFill/>
        <a:ln>
          <a:noFill/>
        </a:ln>
        <a:effectLst/>
      </c:spPr>
      <c:txPr>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'[Data_LGBT (3).xlsx]Sheet21'!$A$37:$A$43</c:f>
              <c:strCache>
                <c:ptCount val="7"/>
                <c:pt idx="0">
                  <c:v>No(0)</c:v>
                </c:pt>
                <c:pt idx="1">
                  <c:v>&lt;10,000 (1)</c:v>
                </c:pt>
                <c:pt idx="2">
                  <c:v>10-20,000 (2)</c:v>
                </c:pt>
                <c:pt idx="3">
                  <c:v>20-50,000 (3)</c:v>
                </c:pt>
                <c:pt idx="4">
                  <c:v>&gt;50,000 (4)</c:v>
                </c:pt>
                <c:pt idx="5">
                  <c:v>Other(5)</c:v>
                </c:pt>
                <c:pt idx="6">
                  <c:v>NR(9)</c:v>
                </c:pt>
              </c:strCache>
            </c:strRef>
          </c:cat>
          <c:val>
            <c:numRef>
              <c:f>'[Data_LGBT (3).xlsx]Sheet21'!$B$37:$B$43</c:f>
              <c:numCache>
                <c:formatCode>General</c:formatCode>
                <c:ptCount val="7"/>
                <c:pt idx="0">
                  <c:v>43</c:v>
                </c:pt>
                <c:pt idx="1">
                  <c:v>72</c:v>
                </c:pt>
                <c:pt idx="2">
                  <c:v>51</c:v>
                </c:pt>
                <c:pt idx="3">
                  <c:v>19</c:v>
                </c:pt>
                <c:pt idx="4">
                  <c:v>2</c:v>
                </c:pt>
                <c:pt idx="5">
                  <c:v>5</c:v>
                </c:pt>
                <c:pt idx="6">
                  <c:v>7</c:v>
                </c:pt>
              </c:numCache>
            </c:numRef>
          </c:val>
          <c:extLst>
            <c:ext xmlns:c16="http://schemas.microsoft.com/office/drawing/2014/chart" uri="{C3380CC4-5D6E-409C-BE32-E72D297353CC}">
              <c16:uniqueId val="{00000000-1D88-477E-8D6A-6D2DBB730A8B}"/>
            </c:ext>
          </c:extLst>
        </c:ser>
        <c:dLbls>
          <c:showLegendKey val="0"/>
          <c:showVal val="0"/>
          <c:showCatName val="0"/>
          <c:showSerName val="0"/>
          <c:showPercent val="0"/>
          <c:showBubbleSize val="0"/>
        </c:dLbls>
        <c:gapWidth val="219"/>
        <c:overlap val="-27"/>
        <c:axId val="1564347400"/>
        <c:axId val="1564361736"/>
      </c:barChart>
      <c:catAx>
        <c:axId val="1564347400"/>
        <c:scaling>
          <c:orientation val="minMax"/>
        </c:scaling>
        <c:delete val="0"/>
        <c:axPos val="b"/>
        <c:title>
          <c:tx>
            <c:rich>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r>
                  <a:rPr lang="en-US"/>
                  <a:t>Amount (Rupees)</a:t>
                </a:r>
              </a:p>
            </c:rich>
          </c:tx>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4361736"/>
        <c:crosses val="autoZero"/>
        <c:auto val="1"/>
        <c:lblAlgn val="ctr"/>
        <c:lblOffset val="100"/>
        <c:noMultiLvlLbl val="0"/>
      </c:catAx>
      <c:valAx>
        <c:axId val="15643617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r>
                  <a:rPr lang="en-US"/>
                  <a:t>Number of People</a:t>
                </a:r>
              </a:p>
            </c:rich>
          </c:tx>
          <c:overlay val="0"/>
          <c:spPr>
            <a:noFill/>
            <a:ln>
              <a:noFill/>
            </a:ln>
            <a:effectLst/>
          </c:spPr>
          <c:txPr>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43474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203764"/>
                </a:solidFill>
                <a:latin typeface="+mn-lt"/>
                <a:ea typeface="+mn-ea"/>
                <a:cs typeface="+mn-cs"/>
              </a:defRPr>
            </a:pPr>
            <a:r>
              <a:rPr lang="en-US"/>
              <a:t>LIVE</a:t>
            </a:r>
          </a:p>
        </c:rich>
      </c:tx>
      <c:overlay val="0"/>
      <c:spPr>
        <a:noFill/>
        <a:ln>
          <a:noFill/>
        </a:ln>
        <a:effectLst/>
      </c:spPr>
      <c:txPr>
        <a:bodyPr rot="0" spcFirstLastPara="1" vertOverflow="ellipsis" vert="horz" wrap="square" anchor="ctr" anchorCtr="1"/>
        <a:lstStyle/>
        <a:p>
          <a:pPr>
            <a:defRPr sz="1400" b="0" i="0" u="none" strike="noStrike" kern="1200" spc="0" baseline="0">
              <a:solidFill>
                <a:srgbClr val="203764"/>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'[Data_LGBT (3).xlsx]Sheet21'!$A$46:$A$53</c:f>
              <c:strCache>
                <c:ptCount val="8"/>
                <c:pt idx="0">
                  <c:v>Alone(0)</c:v>
                </c:pt>
                <c:pt idx="1">
                  <c:v>Friends (1)</c:v>
                </c:pt>
                <c:pt idx="2">
                  <c:v>Partner(2)</c:v>
                </c:pt>
                <c:pt idx="3">
                  <c:v>Spouse(3)</c:v>
                </c:pt>
                <c:pt idx="4">
                  <c:v>Parents(4)</c:v>
                </c:pt>
                <c:pt idx="5">
                  <c:v>Fam(5)</c:v>
                </c:pt>
                <c:pt idx="6">
                  <c:v>Other(6)</c:v>
                </c:pt>
                <c:pt idx="7">
                  <c:v>NR(9)</c:v>
                </c:pt>
              </c:strCache>
            </c:strRef>
          </c:cat>
          <c:val>
            <c:numRef>
              <c:f>'[Data_LGBT (3).xlsx]Sheet21'!$B$46:$B$53</c:f>
              <c:numCache>
                <c:formatCode>General</c:formatCode>
                <c:ptCount val="8"/>
                <c:pt idx="0">
                  <c:v>17</c:v>
                </c:pt>
                <c:pt idx="1">
                  <c:v>39</c:v>
                </c:pt>
                <c:pt idx="2">
                  <c:v>41</c:v>
                </c:pt>
                <c:pt idx="3">
                  <c:v>2</c:v>
                </c:pt>
                <c:pt idx="4">
                  <c:v>42</c:v>
                </c:pt>
                <c:pt idx="5">
                  <c:v>47</c:v>
                </c:pt>
                <c:pt idx="6">
                  <c:v>9</c:v>
                </c:pt>
                <c:pt idx="7">
                  <c:v>10</c:v>
                </c:pt>
              </c:numCache>
            </c:numRef>
          </c:val>
          <c:extLst>
            <c:ext xmlns:c16="http://schemas.microsoft.com/office/drawing/2014/chart" uri="{C3380CC4-5D6E-409C-BE32-E72D297353CC}">
              <c16:uniqueId val="{00000000-5FEE-4228-AF46-8033D31E3FDA}"/>
            </c:ext>
          </c:extLst>
        </c:ser>
        <c:dLbls>
          <c:showLegendKey val="0"/>
          <c:showVal val="0"/>
          <c:showCatName val="0"/>
          <c:showSerName val="0"/>
          <c:showPercent val="0"/>
          <c:showBubbleSize val="0"/>
        </c:dLbls>
        <c:gapWidth val="219"/>
        <c:overlap val="-27"/>
        <c:axId val="1489929735"/>
        <c:axId val="1489931783"/>
      </c:barChart>
      <c:catAx>
        <c:axId val="1489929735"/>
        <c:scaling>
          <c:orientation val="minMax"/>
        </c:scaling>
        <c:delete val="0"/>
        <c:axPos val="b"/>
        <c:title>
          <c:tx>
            <c:rich>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r>
                  <a:rPr lang="en-US"/>
                  <a:t>Live Status</a:t>
                </a:r>
              </a:p>
            </c:rich>
          </c:tx>
          <c:overlay val="0"/>
          <c:spPr>
            <a:noFill/>
            <a:ln>
              <a:noFill/>
            </a:ln>
            <a:effectLst/>
          </c:spPr>
          <c:txPr>
            <a:bodyPr rot="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9931783"/>
        <c:crosses val="autoZero"/>
        <c:auto val="1"/>
        <c:lblAlgn val="ctr"/>
        <c:lblOffset val="100"/>
        <c:noMultiLvlLbl val="0"/>
      </c:catAx>
      <c:valAx>
        <c:axId val="148993178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r>
                  <a:rPr lang="en-US"/>
                  <a:t>Number of People</a:t>
                </a:r>
              </a:p>
            </c:rich>
          </c:tx>
          <c:overlay val="0"/>
          <c:spPr>
            <a:noFill/>
            <a:ln>
              <a:noFill/>
            </a:ln>
            <a:effectLst/>
          </c:spPr>
          <c:txPr>
            <a:bodyPr rot="-54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8992973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r>
              <a:rPr lang="en-US"/>
              <a:t>Piv Doc/ Clinic</a:t>
            </a:r>
          </a:p>
        </c:rich>
      </c:tx>
      <c:overlay val="0"/>
      <c:spPr>
        <a:noFill/>
        <a:ln>
          <a:noFill/>
        </a:ln>
        <a:effectLst/>
      </c:spPr>
      <c:txPr>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E6D-41AC-9F6A-03C4E65EDF2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E6D-41AC-9F6A-03C4E65EDF2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E6D-41AC-9F6A-03C4E65EDF2F}"/>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'[Data_LGBT (3).xlsx]Sheet21'!$A$69:$A$71</c:f>
              <c:strCache>
                <c:ptCount val="3"/>
                <c:pt idx="0">
                  <c:v>Yes(1)</c:v>
                </c:pt>
                <c:pt idx="1">
                  <c:v>No(2)</c:v>
                </c:pt>
                <c:pt idx="2">
                  <c:v>NR(9)</c:v>
                </c:pt>
              </c:strCache>
            </c:strRef>
          </c:cat>
          <c:val>
            <c:numRef>
              <c:f>'[Data_LGBT (3).xlsx]Sheet21'!$C$69:$C$71</c:f>
              <c:numCache>
                <c:formatCode>General</c:formatCode>
                <c:ptCount val="3"/>
                <c:pt idx="0">
                  <c:v>54.14</c:v>
                </c:pt>
                <c:pt idx="1">
                  <c:v>41.35</c:v>
                </c:pt>
                <c:pt idx="2">
                  <c:v>4.51</c:v>
                </c:pt>
              </c:numCache>
            </c:numRef>
          </c:val>
          <c:extLst>
            <c:ext xmlns:c16="http://schemas.microsoft.com/office/drawing/2014/chart" uri="{C3380CC4-5D6E-409C-BE32-E72D297353CC}">
              <c16:uniqueId val="{00000006-EE6D-41AC-9F6A-03C4E65EDF2F}"/>
            </c:ext>
          </c:extLst>
        </c:ser>
        <c:dLbls>
          <c:showLegendKey val="0"/>
          <c:showVal val="0"/>
          <c:showCatName val="0"/>
          <c:showSerName val="0"/>
          <c:showPercent val="0"/>
          <c:showBubbleSize val="0"/>
          <c:showLeaderLines val="1"/>
        </c:dLbls>
        <c:firstSliceAng val="0"/>
      </c:pieChart>
      <c:spPr>
        <a:noFill/>
        <a:ln>
          <a:noFill/>
        </a:ln>
        <a:effectLst/>
      </c:spPr>
    </c:plotArea>
    <c:legend>
      <c:legendPos val="tr"/>
      <c:overlay val="1"/>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a:t>Gov Doctor Facility</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946-45FC-831E-5D9BAE255A6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946-45FC-831E-5D9BAE255A6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946-45FC-831E-5D9BAE255A6A}"/>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'[Data_LGBT (3).xlsx]Sheet21'!$A$74:$A$76</c:f>
              <c:strCache>
                <c:ptCount val="3"/>
                <c:pt idx="0">
                  <c:v>Yes(1)</c:v>
                </c:pt>
                <c:pt idx="1">
                  <c:v>No(2)</c:v>
                </c:pt>
                <c:pt idx="2">
                  <c:v>NR(9)</c:v>
                </c:pt>
              </c:strCache>
            </c:strRef>
          </c:cat>
          <c:val>
            <c:numRef>
              <c:f>'[Data_LGBT (3).xlsx]Sheet21'!$C$74:$C$76</c:f>
              <c:numCache>
                <c:formatCode>0.00</c:formatCode>
                <c:ptCount val="3"/>
                <c:pt idx="0">
                  <c:v>52.38</c:v>
                </c:pt>
                <c:pt idx="1">
                  <c:v>43.81</c:v>
                </c:pt>
                <c:pt idx="2">
                  <c:v>3.8095240000000001</c:v>
                </c:pt>
              </c:numCache>
            </c:numRef>
          </c:val>
          <c:extLst>
            <c:ext xmlns:c16="http://schemas.microsoft.com/office/drawing/2014/chart" uri="{C3380CC4-5D6E-409C-BE32-E72D297353CC}">
              <c16:uniqueId val="{00000006-5946-45FC-831E-5D9BAE255A6A}"/>
            </c:ext>
          </c:extLst>
        </c:ser>
        <c:dLbls>
          <c:showLegendKey val="0"/>
          <c:showVal val="0"/>
          <c:showCatName val="0"/>
          <c:showSerName val="0"/>
          <c:showPercent val="0"/>
          <c:showBubbleSize val="0"/>
          <c:showLeaderLines val="1"/>
        </c:dLbls>
        <c:firstSliceAng val="0"/>
      </c:pieChart>
      <c:spPr>
        <a:noFill/>
        <a:ln>
          <a:noFill/>
        </a:ln>
        <a:effectLst/>
      </c:spPr>
    </c:plotArea>
    <c:legend>
      <c:legendPos val="tr"/>
      <c:overlay val="1"/>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r>
              <a:rPr lang="en-US"/>
              <a:t>NGO Facility</a:t>
            </a:r>
          </a:p>
        </c:rich>
      </c:tx>
      <c:overlay val="0"/>
      <c:spPr>
        <a:noFill/>
        <a:ln>
          <a:noFill/>
        </a:ln>
        <a:effectLst/>
      </c:spPr>
      <c:txPr>
        <a:bodyPr rot="0" spcFirstLastPara="1" vertOverflow="ellipsis" vert="horz" wrap="square" anchor="ctr" anchorCtr="1"/>
        <a:lstStyle/>
        <a:p>
          <a:pPr>
            <a:defRPr sz="1400" b="1" i="0" u="none" strike="noStrike" kern="1200" spc="0" baseline="0">
              <a:solidFill>
                <a:srgbClr val="203764"/>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C3C-4E13-8ACD-0B2CDD4440D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C3C-4E13-8ACD-0B2CDD4440D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C3C-4E13-8ACD-0B2CDD4440D9}"/>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'[Data_LGBT (3).xlsx]Sheet21'!$A$79:$A$81</c:f>
              <c:strCache>
                <c:ptCount val="3"/>
                <c:pt idx="0">
                  <c:v>Yes(1)</c:v>
                </c:pt>
                <c:pt idx="1">
                  <c:v>No(2)</c:v>
                </c:pt>
                <c:pt idx="2">
                  <c:v>NR(9)</c:v>
                </c:pt>
              </c:strCache>
            </c:strRef>
          </c:cat>
          <c:val>
            <c:numRef>
              <c:f>'[Data_LGBT (3).xlsx]Sheet21'!$C$79:$C$81</c:f>
              <c:numCache>
                <c:formatCode>General</c:formatCode>
                <c:ptCount val="3"/>
                <c:pt idx="0">
                  <c:v>66.67</c:v>
                </c:pt>
                <c:pt idx="1">
                  <c:v>29.41</c:v>
                </c:pt>
                <c:pt idx="2">
                  <c:v>3.92</c:v>
                </c:pt>
              </c:numCache>
            </c:numRef>
          </c:val>
          <c:extLst>
            <c:ext xmlns:c16="http://schemas.microsoft.com/office/drawing/2014/chart" uri="{C3380CC4-5D6E-409C-BE32-E72D297353CC}">
              <c16:uniqueId val="{00000006-3C3C-4E13-8ACD-0B2CDD4440D9}"/>
            </c:ext>
          </c:extLst>
        </c:ser>
        <c:dLbls>
          <c:showLegendKey val="0"/>
          <c:showVal val="0"/>
          <c:showCatName val="0"/>
          <c:showSerName val="0"/>
          <c:showPercent val="0"/>
          <c:showBubbleSize val="0"/>
          <c:showLeaderLines val="1"/>
        </c:dLbls>
        <c:firstSliceAng val="0"/>
      </c:pieChart>
      <c:spPr>
        <a:noFill/>
        <a:ln>
          <a:noFill/>
        </a:ln>
        <a:effectLst/>
      </c:spPr>
    </c:plotArea>
    <c:legend>
      <c:legendPos val="tr"/>
      <c:overlay val="1"/>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png"/></Relationships>
</file>

<file path=ppt/diagrams/_rels/drawing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858C96-2301-4355-A326-531D8A7F661B}"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C62EB63A-1EB1-4C5C-9739-C8D7FDEA953E}">
      <dgm:prSet phldrT="[Text]"/>
      <dgm:spPr/>
      <dgm:t>
        <a:bodyPr/>
        <a:lstStyle/>
        <a:p>
          <a:r>
            <a:rPr lang="en-IN" dirty="0"/>
            <a:t>Overview of Garima </a:t>
          </a:r>
          <a:r>
            <a:rPr lang="en-IN" dirty="0" err="1"/>
            <a:t>Greh</a:t>
          </a:r>
          <a:endParaRPr lang="en-IN" dirty="0"/>
        </a:p>
      </dgm:t>
    </dgm:pt>
    <dgm:pt modelId="{1A6886B6-8788-45B9-8938-7602B77F41C1}" type="parTrans" cxnId="{F1BF5488-61BC-40FD-B49A-B29FAEEB863C}">
      <dgm:prSet/>
      <dgm:spPr/>
      <dgm:t>
        <a:bodyPr/>
        <a:lstStyle/>
        <a:p>
          <a:endParaRPr lang="en-IN"/>
        </a:p>
      </dgm:t>
    </dgm:pt>
    <dgm:pt modelId="{29EDD864-5177-44E6-B901-B52A506B380A}" type="sibTrans" cxnId="{F1BF5488-61BC-40FD-B49A-B29FAEEB863C}">
      <dgm:prSet/>
      <dgm:spPr/>
      <dgm:t>
        <a:bodyPr/>
        <a:lstStyle/>
        <a:p>
          <a:endParaRPr lang="en-IN"/>
        </a:p>
      </dgm:t>
    </dgm:pt>
    <dgm:pt modelId="{714A7F2B-F4B5-4B8E-8937-4BC97ACAEE63}">
      <dgm:prSet phldrT="[Text]"/>
      <dgm:spPr/>
      <dgm:t>
        <a:bodyPr/>
        <a:lstStyle/>
        <a:p>
          <a:r>
            <a:rPr lang="en-IN" dirty="0" err="1"/>
            <a:t>Initiavtive</a:t>
          </a:r>
          <a:r>
            <a:rPr lang="en-IN" dirty="0"/>
            <a:t> by the Government of India</a:t>
          </a:r>
        </a:p>
      </dgm:t>
    </dgm:pt>
    <dgm:pt modelId="{4D01388C-7126-4FDD-93EB-B9BAD6EE7A03}" type="parTrans" cxnId="{AC55A3DD-EE44-4F6D-B64F-54A794095A73}">
      <dgm:prSet/>
      <dgm:spPr/>
      <dgm:t>
        <a:bodyPr/>
        <a:lstStyle/>
        <a:p>
          <a:endParaRPr lang="en-IN"/>
        </a:p>
      </dgm:t>
    </dgm:pt>
    <dgm:pt modelId="{7D53E355-B111-4A0F-8931-40773A4865D0}" type="sibTrans" cxnId="{AC55A3DD-EE44-4F6D-B64F-54A794095A73}">
      <dgm:prSet/>
      <dgm:spPr/>
      <dgm:t>
        <a:bodyPr/>
        <a:lstStyle/>
        <a:p>
          <a:endParaRPr lang="en-IN"/>
        </a:p>
      </dgm:t>
    </dgm:pt>
    <dgm:pt modelId="{F1139E19-19F4-418C-BCD0-6397DB5D6EE2}">
      <dgm:prSet phldrT="[Text]"/>
      <dgm:spPr/>
      <dgm:t>
        <a:bodyPr/>
        <a:lstStyle/>
        <a:p>
          <a:r>
            <a:rPr lang="en-IN" dirty="0"/>
            <a:t>Provide safe and Supportive Housing</a:t>
          </a:r>
        </a:p>
      </dgm:t>
    </dgm:pt>
    <dgm:pt modelId="{6E06719E-0651-4E47-8720-02A5FADB71CC}" type="parTrans" cxnId="{E483AEED-363E-4A4F-91B9-89C8F0A19A0E}">
      <dgm:prSet/>
      <dgm:spPr/>
      <dgm:t>
        <a:bodyPr/>
        <a:lstStyle/>
        <a:p>
          <a:endParaRPr lang="en-IN"/>
        </a:p>
      </dgm:t>
    </dgm:pt>
    <dgm:pt modelId="{AE23F7BB-98D8-4813-A1C4-92D73FE654CD}" type="sibTrans" cxnId="{E483AEED-363E-4A4F-91B9-89C8F0A19A0E}">
      <dgm:prSet/>
      <dgm:spPr/>
      <dgm:t>
        <a:bodyPr/>
        <a:lstStyle/>
        <a:p>
          <a:endParaRPr lang="en-IN"/>
        </a:p>
      </dgm:t>
    </dgm:pt>
    <dgm:pt modelId="{57E01C37-3951-4943-86CA-5C3228C547D5}">
      <dgm:prSet phldrT="[Text]"/>
      <dgm:spPr/>
      <dgm:t>
        <a:bodyPr/>
        <a:lstStyle/>
        <a:p>
          <a:r>
            <a:rPr lang="en-IN" dirty="0"/>
            <a:t>Objective of the study </a:t>
          </a:r>
        </a:p>
      </dgm:t>
    </dgm:pt>
    <dgm:pt modelId="{EF297595-A5FB-45DE-B0C4-52C6339F63BC}" type="parTrans" cxnId="{AA1E7788-0EB4-4B80-ABF1-E298DAC371AC}">
      <dgm:prSet/>
      <dgm:spPr/>
      <dgm:t>
        <a:bodyPr/>
        <a:lstStyle/>
        <a:p>
          <a:endParaRPr lang="en-IN"/>
        </a:p>
      </dgm:t>
    </dgm:pt>
    <dgm:pt modelId="{83134F18-D370-40CF-ADCF-F564C32ABAE2}" type="sibTrans" cxnId="{AA1E7788-0EB4-4B80-ABF1-E298DAC371AC}">
      <dgm:prSet/>
      <dgm:spPr/>
      <dgm:t>
        <a:bodyPr/>
        <a:lstStyle/>
        <a:p>
          <a:endParaRPr lang="en-IN"/>
        </a:p>
      </dgm:t>
    </dgm:pt>
    <dgm:pt modelId="{88E22C90-503E-4B89-A693-2AE47BB53655}">
      <dgm:prSet phldrT="[Text]"/>
      <dgm:spPr/>
      <dgm:t>
        <a:bodyPr/>
        <a:lstStyle/>
        <a:p>
          <a:r>
            <a:rPr lang="en-IN" dirty="0"/>
            <a:t>Focus On Transgender Health Services</a:t>
          </a:r>
        </a:p>
      </dgm:t>
    </dgm:pt>
    <dgm:pt modelId="{C2592EB0-9E54-4CD0-8745-52AE111D1EFA}" type="sibTrans" cxnId="{E120BBDF-3B70-48A4-962E-75BC56AF9740}">
      <dgm:prSet/>
      <dgm:spPr/>
      <dgm:t>
        <a:bodyPr/>
        <a:lstStyle/>
        <a:p>
          <a:endParaRPr lang="en-IN"/>
        </a:p>
      </dgm:t>
    </dgm:pt>
    <dgm:pt modelId="{108205F0-FFFF-40F6-91C0-66CD0B504803}" type="parTrans" cxnId="{E120BBDF-3B70-48A4-962E-75BC56AF9740}">
      <dgm:prSet/>
      <dgm:spPr/>
      <dgm:t>
        <a:bodyPr/>
        <a:lstStyle/>
        <a:p>
          <a:endParaRPr lang="en-IN"/>
        </a:p>
      </dgm:t>
    </dgm:pt>
    <dgm:pt modelId="{4B2B1365-F2F2-44BC-9BE0-C94F879D10E6}">
      <dgm:prSet phldrT="[Text]"/>
      <dgm:spPr/>
      <dgm:t>
        <a:bodyPr/>
        <a:lstStyle/>
        <a:p>
          <a:r>
            <a:rPr lang="en-IN" dirty="0" err="1"/>
            <a:t>Comprehensvive</a:t>
          </a:r>
          <a:r>
            <a:rPr lang="en-IN" dirty="0"/>
            <a:t> Health Services</a:t>
          </a:r>
        </a:p>
      </dgm:t>
    </dgm:pt>
    <dgm:pt modelId="{EEB49450-536C-407F-B276-A333D4A62F1A}" type="sibTrans" cxnId="{8814CBEC-AFD3-4ED4-AC58-B7794D34E8C4}">
      <dgm:prSet/>
      <dgm:spPr/>
      <dgm:t>
        <a:bodyPr/>
        <a:lstStyle/>
        <a:p>
          <a:endParaRPr lang="en-IN"/>
        </a:p>
      </dgm:t>
    </dgm:pt>
    <dgm:pt modelId="{C2885DFC-08D3-493F-825E-4D47A84E90ED}" type="parTrans" cxnId="{8814CBEC-AFD3-4ED4-AC58-B7794D34E8C4}">
      <dgm:prSet/>
      <dgm:spPr/>
      <dgm:t>
        <a:bodyPr/>
        <a:lstStyle/>
        <a:p>
          <a:endParaRPr lang="en-IN"/>
        </a:p>
      </dgm:t>
    </dgm:pt>
    <dgm:pt modelId="{033F192E-7AF1-46F9-B496-22EEE48F51C5}">
      <dgm:prSet phldrT="[Text]"/>
      <dgm:spPr/>
      <dgm:t>
        <a:bodyPr/>
        <a:lstStyle/>
        <a:p>
          <a:r>
            <a:rPr lang="en-IN" dirty="0"/>
            <a:t>Inclusive approach for Transgender individuals </a:t>
          </a:r>
        </a:p>
      </dgm:t>
    </dgm:pt>
    <dgm:pt modelId="{6D85AD16-1D81-4DF9-AE9D-69EE0FA85470}" type="sibTrans" cxnId="{6D3368F6-2B26-4BBD-B208-D36EB85CCBCB}">
      <dgm:prSet/>
      <dgm:spPr/>
      <dgm:t>
        <a:bodyPr/>
        <a:lstStyle/>
        <a:p>
          <a:endParaRPr lang="en-IN"/>
        </a:p>
      </dgm:t>
    </dgm:pt>
    <dgm:pt modelId="{37C35195-ED00-4FFF-A2DB-EAA5944BBDE8}" type="parTrans" cxnId="{6D3368F6-2B26-4BBD-B208-D36EB85CCBCB}">
      <dgm:prSet/>
      <dgm:spPr/>
      <dgm:t>
        <a:bodyPr/>
        <a:lstStyle/>
        <a:p>
          <a:endParaRPr lang="en-IN"/>
        </a:p>
      </dgm:t>
    </dgm:pt>
    <dgm:pt modelId="{D78A3D26-D42F-4792-AE97-197FAE3BCE85}">
      <dgm:prSet phldrT="[Text]"/>
      <dgm:spPr/>
      <dgm:t>
        <a:bodyPr/>
        <a:lstStyle/>
        <a:p>
          <a:r>
            <a:rPr lang="en-IN" dirty="0"/>
            <a:t> Emphasis for physical and mental Health</a:t>
          </a:r>
        </a:p>
      </dgm:t>
    </dgm:pt>
    <dgm:pt modelId="{D0F75475-12DD-4EC6-9BC6-6AA7B8BDFB30}" type="parTrans" cxnId="{8B01AF5D-745A-4829-9BE2-9A3F3480828A}">
      <dgm:prSet/>
      <dgm:spPr/>
      <dgm:t>
        <a:bodyPr/>
        <a:lstStyle/>
        <a:p>
          <a:endParaRPr lang="en-IN"/>
        </a:p>
      </dgm:t>
    </dgm:pt>
    <dgm:pt modelId="{8D96ED52-AD97-466D-BEC2-D57FD84D54AD}" type="sibTrans" cxnId="{8B01AF5D-745A-4829-9BE2-9A3F3480828A}">
      <dgm:prSet/>
      <dgm:spPr/>
      <dgm:t>
        <a:bodyPr/>
        <a:lstStyle/>
        <a:p>
          <a:endParaRPr lang="en-IN"/>
        </a:p>
      </dgm:t>
    </dgm:pt>
    <dgm:pt modelId="{6E36911C-5E23-4EB0-83ED-5225CF851FC8}">
      <dgm:prSet phldrT="[Text]"/>
      <dgm:spPr/>
      <dgm:t>
        <a:bodyPr/>
        <a:lstStyle/>
        <a:p>
          <a:r>
            <a:rPr lang="en-IN" dirty="0"/>
            <a:t>It focus on Marginalized communities including Transgender individuals.</a:t>
          </a:r>
        </a:p>
      </dgm:t>
    </dgm:pt>
    <dgm:pt modelId="{A2B7BE5A-04F1-47CF-A320-15D79C8DD9B7}" type="parTrans" cxnId="{035A5864-F230-406F-B5C3-F2FBC2828362}">
      <dgm:prSet/>
      <dgm:spPr/>
      <dgm:t>
        <a:bodyPr/>
        <a:lstStyle/>
        <a:p>
          <a:endParaRPr lang="en-IN"/>
        </a:p>
      </dgm:t>
    </dgm:pt>
    <dgm:pt modelId="{759B1C4E-F3DD-4254-BBA1-FC59128B61FD}" type="sibTrans" cxnId="{035A5864-F230-406F-B5C3-F2FBC2828362}">
      <dgm:prSet/>
      <dgm:spPr/>
      <dgm:t>
        <a:bodyPr/>
        <a:lstStyle/>
        <a:p>
          <a:endParaRPr lang="en-IN"/>
        </a:p>
      </dgm:t>
    </dgm:pt>
    <dgm:pt modelId="{258AEECE-B3DC-41E5-BA2D-B16FDA556309}">
      <dgm:prSet phldrT="[Text]"/>
      <dgm:spPr/>
      <dgm:t>
        <a:bodyPr/>
        <a:lstStyle/>
        <a:p>
          <a:r>
            <a:rPr lang="en-IN" dirty="0" err="1"/>
            <a:t>Analyze</a:t>
          </a:r>
          <a:r>
            <a:rPr lang="en-IN" dirty="0"/>
            <a:t> health services utilization.</a:t>
          </a:r>
        </a:p>
      </dgm:t>
    </dgm:pt>
    <dgm:pt modelId="{C0A20EEC-C0D0-423C-8DB8-49BF416C606C}" type="sibTrans" cxnId="{D525CE28-FDBC-44BB-AFD8-AE241F0C62FA}">
      <dgm:prSet/>
      <dgm:spPr/>
      <dgm:t>
        <a:bodyPr/>
        <a:lstStyle/>
        <a:p>
          <a:endParaRPr lang="en-IN"/>
        </a:p>
      </dgm:t>
    </dgm:pt>
    <dgm:pt modelId="{D7FD23D5-8052-4BB7-B01D-508F539AB305}" type="parTrans" cxnId="{D525CE28-FDBC-44BB-AFD8-AE241F0C62FA}">
      <dgm:prSet/>
      <dgm:spPr/>
      <dgm:t>
        <a:bodyPr/>
        <a:lstStyle/>
        <a:p>
          <a:endParaRPr lang="en-IN"/>
        </a:p>
      </dgm:t>
    </dgm:pt>
    <dgm:pt modelId="{BC15EF7E-A08C-45E7-8F05-6D916FF86A17}">
      <dgm:prSet phldrT="[Text]"/>
      <dgm:spPr/>
      <dgm:t>
        <a:bodyPr/>
        <a:lstStyle/>
        <a:p>
          <a:r>
            <a:rPr lang="en-IN" dirty="0"/>
            <a:t>It impact on health and wellbeing.</a:t>
          </a:r>
        </a:p>
      </dgm:t>
    </dgm:pt>
    <dgm:pt modelId="{B9C4ADE7-2981-4CA7-A2A7-7C9F578CA7F1}" type="sibTrans" cxnId="{7F31E4A0-42EA-4287-A570-6DEFB649B918}">
      <dgm:prSet/>
      <dgm:spPr/>
      <dgm:t>
        <a:bodyPr/>
        <a:lstStyle/>
        <a:p>
          <a:endParaRPr lang="en-IN"/>
        </a:p>
      </dgm:t>
    </dgm:pt>
    <dgm:pt modelId="{751110C7-AEFF-4F31-906C-B1AF6872BACA}" type="parTrans" cxnId="{7F31E4A0-42EA-4287-A570-6DEFB649B918}">
      <dgm:prSet/>
      <dgm:spPr/>
      <dgm:t>
        <a:bodyPr/>
        <a:lstStyle/>
        <a:p>
          <a:endParaRPr lang="en-IN"/>
        </a:p>
      </dgm:t>
    </dgm:pt>
    <dgm:pt modelId="{1DB15410-4127-46B5-A1A8-64E05D375F10}">
      <dgm:prSet phldrT="[Text]"/>
      <dgm:spPr/>
      <dgm:t>
        <a:bodyPr/>
        <a:lstStyle/>
        <a:p>
          <a:r>
            <a:rPr lang="en-IN" dirty="0"/>
            <a:t>Identify areas for the improvement.</a:t>
          </a:r>
        </a:p>
      </dgm:t>
    </dgm:pt>
    <dgm:pt modelId="{4B24045D-4EE8-47BA-AAE2-DE234DA3E9EB}" type="sibTrans" cxnId="{CB7F7450-973F-4B23-A4FC-43679AC69C81}">
      <dgm:prSet/>
      <dgm:spPr/>
      <dgm:t>
        <a:bodyPr/>
        <a:lstStyle/>
        <a:p>
          <a:endParaRPr lang="en-IN"/>
        </a:p>
      </dgm:t>
    </dgm:pt>
    <dgm:pt modelId="{31BFB012-C909-463B-B61E-EEBE51FFBAD3}" type="parTrans" cxnId="{CB7F7450-973F-4B23-A4FC-43679AC69C81}">
      <dgm:prSet/>
      <dgm:spPr/>
      <dgm:t>
        <a:bodyPr/>
        <a:lstStyle/>
        <a:p>
          <a:endParaRPr lang="en-IN"/>
        </a:p>
      </dgm:t>
    </dgm:pt>
    <dgm:pt modelId="{D975C495-AB3F-41BC-80A4-F02D6B8C100B}">
      <dgm:prSet phldrT="[Text]"/>
      <dgm:spPr/>
      <dgm:t>
        <a:bodyPr/>
        <a:lstStyle/>
        <a:p>
          <a:endParaRPr lang="en-IN" dirty="0"/>
        </a:p>
      </dgm:t>
    </dgm:pt>
    <dgm:pt modelId="{F7E07A82-BD94-44FE-A60E-67A3DA9E5159}" type="sibTrans" cxnId="{10AF63CD-EB77-4B85-96CE-BABE9714E41A}">
      <dgm:prSet/>
      <dgm:spPr/>
      <dgm:t>
        <a:bodyPr/>
        <a:lstStyle/>
        <a:p>
          <a:endParaRPr lang="en-IN"/>
        </a:p>
      </dgm:t>
    </dgm:pt>
    <dgm:pt modelId="{567A63E2-2C69-4A2A-90DA-5DF36596494A}" type="parTrans" cxnId="{10AF63CD-EB77-4B85-96CE-BABE9714E41A}">
      <dgm:prSet/>
      <dgm:spPr/>
      <dgm:t>
        <a:bodyPr/>
        <a:lstStyle/>
        <a:p>
          <a:endParaRPr lang="en-IN"/>
        </a:p>
      </dgm:t>
    </dgm:pt>
    <dgm:pt modelId="{45E20200-99FA-4204-9C34-2448CCCA3C0D}">
      <dgm:prSet phldrT="[Text]"/>
      <dgm:spPr/>
      <dgm:t>
        <a:bodyPr/>
        <a:lstStyle/>
        <a:p>
          <a:r>
            <a:rPr lang="en-US" dirty="0"/>
            <a:t>Smile  Scheme</a:t>
          </a:r>
          <a:endParaRPr lang="en-IN" dirty="0"/>
        </a:p>
      </dgm:t>
    </dgm:pt>
    <dgm:pt modelId="{558731CD-1961-4806-A45E-CC945320B10A}" type="parTrans" cxnId="{FD665B31-566E-4429-9172-4682C23552DB}">
      <dgm:prSet/>
      <dgm:spPr/>
      <dgm:t>
        <a:bodyPr/>
        <a:lstStyle/>
        <a:p>
          <a:endParaRPr lang="en-IN"/>
        </a:p>
      </dgm:t>
    </dgm:pt>
    <dgm:pt modelId="{A9E4D870-08F7-477C-854B-69EFC08D2AD5}" type="sibTrans" cxnId="{FD665B31-566E-4429-9172-4682C23552DB}">
      <dgm:prSet/>
      <dgm:spPr/>
      <dgm:t>
        <a:bodyPr/>
        <a:lstStyle/>
        <a:p>
          <a:endParaRPr lang="en-IN"/>
        </a:p>
      </dgm:t>
    </dgm:pt>
    <dgm:pt modelId="{163A7C11-B8B3-4624-8ED3-B5C7B3C71859}">
      <dgm:prSet phldrT="[Text]"/>
      <dgm:spPr/>
      <dgm:t>
        <a:bodyPr/>
        <a:lstStyle/>
        <a:p>
          <a:endParaRPr lang="en-IN" dirty="0"/>
        </a:p>
      </dgm:t>
    </dgm:pt>
    <dgm:pt modelId="{D6C9AE2A-52C9-4C76-82C5-E39AE6AD7280}" type="parTrans" cxnId="{EEB4E746-6BE3-4595-AC22-906D54C3A211}">
      <dgm:prSet/>
      <dgm:spPr/>
      <dgm:t>
        <a:bodyPr/>
        <a:lstStyle/>
        <a:p>
          <a:endParaRPr lang="en-IN"/>
        </a:p>
      </dgm:t>
    </dgm:pt>
    <dgm:pt modelId="{73A3FDA0-4835-4D0F-B62A-F0E267EEF2C9}" type="sibTrans" cxnId="{EEB4E746-6BE3-4595-AC22-906D54C3A211}">
      <dgm:prSet/>
      <dgm:spPr/>
      <dgm:t>
        <a:bodyPr/>
        <a:lstStyle/>
        <a:p>
          <a:endParaRPr lang="en-IN"/>
        </a:p>
      </dgm:t>
    </dgm:pt>
    <dgm:pt modelId="{EFE99BF8-7119-4F52-AABC-7FE41E37E406}" type="pres">
      <dgm:prSet presAssocID="{6A858C96-2301-4355-A326-531D8A7F661B}" presName="Name0" presStyleCnt="0">
        <dgm:presLayoutVars>
          <dgm:dir/>
          <dgm:animLvl val="lvl"/>
          <dgm:resizeHandles val="exact"/>
        </dgm:presLayoutVars>
      </dgm:prSet>
      <dgm:spPr/>
    </dgm:pt>
    <dgm:pt modelId="{0195821B-A534-470C-A6F2-EDA5C3251665}" type="pres">
      <dgm:prSet presAssocID="{C62EB63A-1EB1-4C5C-9739-C8D7FDEA953E}" presName="linNode" presStyleCnt="0"/>
      <dgm:spPr/>
    </dgm:pt>
    <dgm:pt modelId="{167AF2D0-464D-46EE-A546-3F062B133DA9}" type="pres">
      <dgm:prSet presAssocID="{C62EB63A-1EB1-4C5C-9739-C8D7FDEA953E}" presName="parentText" presStyleLbl="node1" presStyleIdx="0" presStyleCnt="3" custScaleX="91938" custScaleY="74603">
        <dgm:presLayoutVars>
          <dgm:chMax val="1"/>
          <dgm:bulletEnabled val="1"/>
        </dgm:presLayoutVars>
      </dgm:prSet>
      <dgm:spPr/>
    </dgm:pt>
    <dgm:pt modelId="{579AAA9D-F2C6-409D-B741-9B14C070CD83}" type="pres">
      <dgm:prSet presAssocID="{C62EB63A-1EB1-4C5C-9739-C8D7FDEA953E}" presName="descendantText" presStyleLbl="alignAccFollowNode1" presStyleIdx="0" presStyleCnt="3">
        <dgm:presLayoutVars>
          <dgm:bulletEnabled val="1"/>
        </dgm:presLayoutVars>
      </dgm:prSet>
      <dgm:spPr/>
    </dgm:pt>
    <dgm:pt modelId="{49213089-69AB-4A17-B02D-C686EEF491B6}" type="pres">
      <dgm:prSet presAssocID="{29EDD864-5177-44E6-B901-B52A506B380A}" presName="sp" presStyleCnt="0"/>
      <dgm:spPr/>
    </dgm:pt>
    <dgm:pt modelId="{1B8723A6-9B3A-4912-AFCB-B8E967FF310A}" type="pres">
      <dgm:prSet presAssocID="{88E22C90-503E-4B89-A693-2AE47BB53655}" presName="linNode" presStyleCnt="0"/>
      <dgm:spPr/>
    </dgm:pt>
    <dgm:pt modelId="{5C1429B2-A1AC-4B97-B8CC-5DBC8016833E}" type="pres">
      <dgm:prSet presAssocID="{88E22C90-503E-4B89-A693-2AE47BB53655}" presName="parentText" presStyleLbl="node1" presStyleIdx="1" presStyleCnt="3" custScaleX="91937" custScaleY="82146">
        <dgm:presLayoutVars>
          <dgm:chMax val="1"/>
          <dgm:bulletEnabled val="1"/>
        </dgm:presLayoutVars>
      </dgm:prSet>
      <dgm:spPr/>
    </dgm:pt>
    <dgm:pt modelId="{34331655-AEB8-4747-9830-F5417FFC20FC}" type="pres">
      <dgm:prSet presAssocID="{88E22C90-503E-4B89-A693-2AE47BB53655}" presName="descendantText" presStyleLbl="alignAccFollowNode1" presStyleIdx="1" presStyleCnt="3">
        <dgm:presLayoutVars>
          <dgm:bulletEnabled val="1"/>
        </dgm:presLayoutVars>
      </dgm:prSet>
      <dgm:spPr/>
    </dgm:pt>
    <dgm:pt modelId="{B9562614-23A6-45B0-B0A2-677326450A17}" type="pres">
      <dgm:prSet presAssocID="{C2592EB0-9E54-4CD0-8745-52AE111D1EFA}" presName="sp" presStyleCnt="0"/>
      <dgm:spPr/>
    </dgm:pt>
    <dgm:pt modelId="{A3EAAB8F-5E8B-4BE3-86BB-A45F2B214B15}" type="pres">
      <dgm:prSet presAssocID="{57E01C37-3951-4943-86CA-5C3228C547D5}" presName="linNode" presStyleCnt="0"/>
      <dgm:spPr/>
    </dgm:pt>
    <dgm:pt modelId="{EB4E7F29-C280-42C7-8043-976717FDF4BA}" type="pres">
      <dgm:prSet presAssocID="{57E01C37-3951-4943-86CA-5C3228C547D5}" presName="parentText" presStyleLbl="node1" presStyleIdx="2" presStyleCnt="3" custScaleX="96149" custScaleY="79988">
        <dgm:presLayoutVars>
          <dgm:chMax val="1"/>
          <dgm:bulletEnabled val="1"/>
        </dgm:presLayoutVars>
      </dgm:prSet>
      <dgm:spPr/>
    </dgm:pt>
    <dgm:pt modelId="{535064AE-5206-4126-A791-F2B7FC208855}" type="pres">
      <dgm:prSet presAssocID="{57E01C37-3951-4943-86CA-5C3228C547D5}" presName="descendantText" presStyleLbl="alignAccFollowNode1" presStyleIdx="2" presStyleCnt="3">
        <dgm:presLayoutVars>
          <dgm:bulletEnabled val="1"/>
        </dgm:presLayoutVars>
      </dgm:prSet>
      <dgm:spPr/>
    </dgm:pt>
  </dgm:ptLst>
  <dgm:cxnLst>
    <dgm:cxn modelId="{1B504F1F-28B3-4BAD-B481-01EE4B76F9BD}" type="presOf" srcId="{57E01C37-3951-4943-86CA-5C3228C547D5}" destId="{EB4E7F29-C280-42C7-8043-976717FDF4BA}" srcOrd="0" destOrd="0" presId="urn:microsoft.com/office/officeart/2005/8/layout/vList5"/>
    <dgm:cxn modelId="{F6922625-1854-48BB-9B20-8991F0626BBD}" type="presOf" srcId="{4B2B1365-F2F2-44BC-9BE0-C94F879D10E6}" destId="{34331655-AEB8-4747-9830-F5417FFC20FC}" srcOrd="0" destOrd="0" presId="urn:microsoft.com/office/officeart/2005/8/layout/vList5"/>
    <dgm:cxn modelId="{D525CE28-FDBC-44BB-AFD8-AE241F0C62FA}" srcId="{57E01C37-3951-4943-86CA-5C3228C547D5}" destId="{258AEECE-B3DC-41E5-BA2D-B16FDA556309}" srcOrd="0" destOrd="0" parTransId="{D7FD23D5-8052-4BB7-B01D-508F539AB305}" sibTransId="{C0A20EEC-C0D0-423C-8DB8-49BF416C606C}"/>
    <dgm:cxn modelId="{FD665B31-566E-4429-9172-4682C23552DB}" srcId="{C62EB63A-1EB1-4C5C-9739-C8D7FDEA953E}" destId="{45E20200-99FA-4204-9C34-2448CCCA3C0D}" srcOrd="3" destOrd="0" parTransId="{558731CD-1961-4806-A45E-CC945320B10A}" sibTransId="{A9E4D870-08F7-477C-854B-69EFC08D2AD5}"/>
    <dgm:cxn modelId="{9B4F3D38-B0DD-43FB-83D7-256E09A29124}" type="presOf" srcId="{258AEECE-B3DC-41E5-BA2D-B16FDA556309}" destId="{535064AE-5206-4126-A791-F2B7FC208855}" srcOrd="0" destOrd="0" presId="urn:microsoft.com/office/officeart/2005/8/layout/vList5"/>
    <dgm:cxn modelId="{81052F3C-507C-423E-9C5D-973ACEEBB823}" type="presOf" srcId="{714A7F2B-F4B5-4B8E-8937-4BC97ACAEE63}" destId="{579AAA9D-F2C6-409D-B741-9B14C070CD83}" srcOrd="0" destOrd="0" presId="urn:microsoft.com/office/officeart/2005/8/layout/vList5"/>
    <dgm:cxn modelId="{9B5A7E3E-E801-4A20-B949-23CBE99905D8}" type="presOf" srcId="{88E22C90-503E-4B89-A693-2AE47BB53655}" destId="{5C1429B2-A1AC-4B97-B8CC-5DBC8016833E}" srcOrd="0" destOrd="0" presId="urn:microsoft.com/office/officeart/2005/8/layout/vList5"/>
    <dgm:cxn modelId="{8B01AF5D-745A-4829-9BE2-9A3F3480828A}" srcId="{88E22C90-503E-4B89-A693-2AE47BB53655}" destId="{D78A3D26-D42F-4792-AE97-197FAE3BCE85}" srcOrd="2" destOrd="0" parTransId="{D0F75475-12DD-4EC6-9BC6-6AA7B8BDFB30}" sibTransId="{8D96ED52-AD97-466D-BEC2-D57FD84D54AD}"/>
    <dgm:cxn modelId="{A1DFE141-BE7C-44AE-941D-473AE52BF4AF}" type="presOf" srcId="{1DB15410-4127-46B5-A1A8-64E05D375F10}" destId="{535064AE-5206-4126-A791-F2B7FC208855}" srcOrd="0" destOrd="2" presId="urn:microsoft.com/office/officeart/2005/8/layout/vList5"/>
    <dgm:cxn modelId="{035A5864-F230-406F-B5C3-F2FBC2828362}" srcId="{C62EB63A-1EB1-4C5C-9739-C8D7FDEA953E}" destId="{6E36911C-5E23-4EB0-83ED-5225CF851FC8}" srcOrd="2" destOrd="0" parTransId="{A2B7BE5A-04F1-47CF-A320-15D79C8DD9B7}" sibTransId="{759B1C4E-F3DD-4254-BBA1-FC59128B61FD}"/>
    <dgm:cxn modelId="{EEB4E746-6BE3-4595-AC22-906D54C3A211}" srcId="{C62EB63A-1EB1-4C5C-9739-C8D7FDEA953E}" destId="{163A7C11-B8B3-4624-8ED3-B5C7B3C71859}" srcOrd="4" destOrd="0" parTransId="{D6C9AE2A-52C9-4C76-82C5-E39AE6AD7280}" sibTransId="{73A3FDA0-4835-4D0F-B62A-F0E267EEF2C9}"/>
    <dgm:cxn modelId="{CB7F7450-973F-4B23-A4FC-43679AC69C81}" srcId="{57E01C37-3951-4943-86CA-5C3228C547D5}" destId="{1DB15410-4127-46B5-A1A8-64E05D375F10}" srcOrd="2" destOrd="0" parTransId="{31BFB012-C909-463B-B61E-EEBE51FFBAD3}" sibTransId="{4B24045D-4EE8-47BA-AAE2-DE234DA3E9EB}"/>
    <dgm:cxn modelId="{5A4F8D51-EBB6-4E42-BF39-377B9E8A3374}" type="presOf" srcId="{6A858C96-2301-4355-A326-531D8A7F661B}" destId="{EFE99BF8-7119-4F52-AABC-7FE41E37E406}" srcOrd="0" destOrd="0" presId="urn:microsoft.com/office/officeart/2005/8/layout/vList5"/>
    <dgm:cxn modelId="{EEEBC27C-A492-4275-A026-353BFD8C96E6}" type="presOf" srcId="{D78A3D26-D42F-4792-AE97-197FAE3BCE85}" destId="{34331655-AEB8-4747-9830-F5417FFC20FC}" srcOrd="0" destOrd="2" presId="urn:microsoft.com/office/officeart/2005/8/layout/vList5"/>
    <dgm:cxn modelId="{CE3A4780-69B3-4A0F-ADBA-9BA56BFC6094}" type="presOf" srcId="{033F192E-7AF1-46F9-B496-22EEE48F51C5}" destId="{34331655-AEB8-4747-9830-F5417FFC20FC}" srcOrd="0" destOrd="1" presId="urn:microsoft.com/office/officeart/2005/8/layout/vList5"/>
    <dgm:cxn modelId="{F1BF5488-61BC-40FD-B49A-B29FAEEB863C}" srcId="{6A858C96-2301-4355-A326-531D8A7F661B}" destId="{C62EB63A-1EB1-4C5C-9739-C8D7FDEA953E}" srcOrd="0" destOrd="0" parTransId="{1A6886B6-8788-45B9-8938-7602B77F41C1}" sibTransId="{29EDD864-5177-44E6-B901-B52A506B380A}"/>
    <dgm:cxn modelId="{AA1E7788-0EB4-4B80-ABF1-E298DAC371AC}" srcId="{6A858C96-2301-4355-A326-531D8A7F661B}" destId="{57E01C37-3951-4943-86CA-5C3228C547D5}" srcOrd="2" destOrd="0" parTransId="{EF297595-A5FB-45DE-B0C4-52C6339F63BC}" sibTransId="{83134F18-D370-40CF-ADCF-F564C32ABAE2}"/>
    <dgm:cxn modelId="{7F31E4A0-42EA-4287-A570-6DEFB649B918}" srcId="{57E01C37-3951-4943-86CA-5C3228C547D5}" destId="{BC15EF7E-A08C-45E7-8F05-6D916FF86A17}" srcOrd="1" destOrd="0" parTransId="{751110C7-AEFF-4F31-906C-B1AF6872BACA}" sibTransId="{B9C4ADE7-2981-4CA7-A2A7-7C9F578CA7F1}"/>
    <dgm:cxn modelId="{1CEE15A8-D0E7-44C6-88A8-7C2D6D0D1369}" type="presOf" srcId="{163A7C11-B8B3-4624-8ED3-B5C7B3C71859}" destId="{579AAA9D-F2C6-409D-B741-9B14C070CD83}" srcOrd="0" destOrd="4" presId="urn:microsoft.com/office/officeart/2005/8/layout/vList5"/>
    <dgm:cxn modelId="{205CEAB3-B1A4-48D6-9AB1-EDCE9F5F7D69}" type="presOf" srcId="{C62EB63A-1EB1-4C5C-9739-C8D7FDEA953E}" destId="{167AF2D0-464D-46EE-A546-3F062B133DA9}" srcOrd="0" destOrd="0" presId="urn:microsoft.com/office/officeart/2005/8/layout/vList5"/>
    <dgm:cxn modelId="{10AF63CD-EB77-4B85-96CE-BABE9714E41A}" srcId="{57E01C37-3951-4943-86CA-5C3228C547D5}" destId="{D975C495-AB3F-41BC-80A4-F02D6B8C100B}" srcOrd="3" destOrd="0" parTransId="{567A63E2-2C69-4A2A-90DA-5DF36596494A}" sibTransId="{F7E07A82-BD94-44FE-A60E-67A3DA9E5159}"/>
    <dgm:cxn modelId="{0A9062CE-676B-42D2-8B4D-C8631517E97B}" type="presOf" srcId="{45E20200-99FA-4204-9C34-2448CCCA3C0D}" destId="{579AAA9D-F2C6-409D-B741-9B14C070CD83}" srcOrd="0" destOrd="3" presId="urn:microsoft.com/office/officeart/2005/8/layout/vList5"/>
    <dgm:cxn modelId="{5F052CD1-C9F9-4C8E-AB8C-66A8DAEDB2CE}" type="presOf" srcId="{6E36911C-5E23-4EB0-83ED-5225CF851FC8}" destId="{579AAA9D-F2C6-409D-B741-9B14C070CD83}" srcOrd="0" destOrd="2" presId="urn:microsoft.com/office/officeart/2005/8/layout/vList5"/>
    <dgm:cxn modelId="{D9A5F7D6-BBF4-4701-A3CC-B1996BDDD2F7}" type="presOf" srcId="{D975C495-AB3F-41BC-80A4-F02D6B8C100B}" destId="{535064AE-5206-4126-A791-F2B7FC208855}" srcOrd="0" destOrd="3" presId="urn:microsoft.com/office/officeart/2005/8/layout/vList5"/>
    <dgm:cxn modelId="{AC55A3DD-EE44-4F6D-B64F-54A794095A73}" srcId="{C62EB63A-1EB1-4C5C-9739-C8D7FDEA953E}" destId="{714A7F2B-F4B5-4B8E-8937-4BC97ACAEE63}" srcOrd="0" destOrd="0" parTransId="{4D01388C-7126-4FDD-93EB-B9BAD6EE7A03}" sibTransId="{7D53E355-B111-4A0F-8931-40773A4865D0}"/>
    <dgm:cxn modelId="{E120BBDF-3B70-48A4-962E-75BC56AF9740}" srcId="{6A858C96-2301-4355-A326-531D8A7F661B}" destId="{88E22C90-503E-4B89-A693-2AE47BB53655}" srcOrd="1" destOrd="0" parTransId="{108205F0-FFFF-40F6-91C0-66CD0B504803}" sibTransId="{C2592EB0-9E54-4CD0-8745-52AE111D1EFA}"/>
    <dgm:cxn modelId="{8814CBEC-AFD3-4ED4-AC58-B7794D34E8C4}" srcId="{88E22C90-503E-4B89-A693-2AE47BB53655}" destId="{4B2B1365-F2F2-44BC-9BE0-C94F879D10E6}" srcOrd="0" destOrd="0" parTransId="{C2885DFC-08D3-493F-825E-4D47A84E90ED}" sibTransId="{EEB49450-536C-407F-B276-A333D4A62F1A}"/>
    <dgm:cxn modelId="{E483AEED-363E-4A4F-91B9-89C8F0A19A0E}" srcId="{C62EB63A-1EB1-4C5C-9739-C8D7FDEA953E}" destId="{F1139E19-19F4-418C-BCD0-6397DB5D6EE2}" srcOrd="1" destOrd="0" parTransId="{6E06719E-0651-4E47-8720-02A5FADB71CC}" sibTransId="{AE23F7BB-98D8-4813-A1C4-92D73FE654CD}"/>
    <dgm:cxn modelId="{AF76B4EF-8D1C-4F0C-9571-0727FEB76C1D}" type="presOf" srcId="{BC15EF7E-A08C-45E7-8F05-6D916FF86A17}" destId="{535064AE-5206-4126-A791-F2B7FC208855}" srcOrd="0" destOrd="1" presId="urn:microsoft.com/office/officeart/2005/8/layout/vList5"/>
    <dgm:cxn modelId="{6D3368F6-2B26-4BBD-B208-D36EB85CCBCB}" srcId="{88E22C90-503E-4B89-A693-2AE47BB53655}" destId="{033F192E-7AF1-46F9-B496-22EEE48F51C5}" srcOrd="1" destOrd="0" parTransId="{37C35195-ED00-4FFF-A2DB-EAA5944BBDE8}" sibTransId="{6D85AD16-1D81-4DF9-AE9D-69EE0FA85470}"/>
    <dgm:cxn modelId="{9C71EAFB-DF0C-49ED-80DD-E6DD239A8D6A}" type="presOf" srcId="{F1139E19-19F4-418C-BCD0-6397DB5D6EE2}" destId="{579AAA9D-F2C6-409D-B741-9B14C070CD83}" srcOrd="0" destOrd="1" presId="urn:microsoft.com/office/officeart/2005/8/layout/vList5"/>
    <dgm:cxn modelId="{7871D0D4-1F17-46A8-B2AE-87E344013EC6}" type="presParOf" srcId="{EFE99BF8-7119-4F52-AABC-7FE41E37E406}" destId="{0195821B-A534-470C-A6F2-EDA5C3251665}" srcOrd="0" destOrd="0" presId="urn:microsoft.com/office/officeart/2005/8/layout/vList5"/>
    <dgm:cxn modelId="{C1E98A6F-9627-4AAA-B8A1-5912FDB134EC}" type="presParOf" srcId="{0195821B-A534-470C-A6F2-EDA5C3251665}" destId="{167AF2D0-464D-46EE-A546-3F062B133DA9}" srcOrd="0" destOrd="0" presId="urn:microsoft.com/office/officeart/2005/8/layout/vList5"/>
    <dgm:cxn modelId="{5CEB223D-1CFD-4EC1-97F7-AE120DE1A11C}" type="presParOf" srcId="{0195821B-A534-470C-A6F2-EDA5C3251665}" destId="{579AAA9D-F2C6-409D-B741-9B14C070CD83}" srcOrd="1" destOrd="0" presId="urn:microsoft.com/office/officeart/2005/8/layout/vList5"/>
    <dgm:cxn modelId="{1AF7965D-7737-4258-A0E0-1529B4A7D3F0}" type="presParOf" srcId="{EFE99BF8-7119-4F52-AABC-7FE41E37E406}" destId="{49213089-69AB-4A17-B02D-C686EEF491B6}" srcOrd="1" destOrd="0" presId="urn:microsoft.com/office/officeart/2005/8/layout/vList5"/>
    <dgm:cxn modelId="{DBB66DCC-B2A3-4816-ACDF-845341ABE58F}" type="presParOf" srcId="{EFE99BF8-7119-4F52-AABC-7FE41E37E406}" destId="{1B8723A6-9B3A-4912-AFCB-B8E967FF310A}" srcOrd="2" destOrd="0" presId="urn:microsoft.com/office/officeart/2005/8/layout/vList5"/>
    <dgm:cxn modelId="{1FC6BEE8-943F-445A-AF5F-066BDDA097A5}" type="presParOf" srcId="{1B8723A6-9B3A-4912-AFCB-B8E967FF310A}" destId="{5C1429B2-A1AC-4B97-B8CC-5DBC8016833E}" srcOrd="0" destOrd="0" presId="urn:microsoft.com/office/officeart/2005/8/layout/vList5"/>
    <dgm:cxn modelId="{C23F845C-DDFD-414D-B5F5-F1EB178EE1F0}" type="presParOf" srcId="{1B8723A6-9B3A-4912-AFCB-B8E967FF310A}" destId="{34331655-AEB8-4747-9830-F5417FFC20FC}" srcOrd="1" destOrd="0" presId="urn:microsoft.com/office/officeart/2005/8/layout/vList5"/>
    <dgm:cxn modelId="{123DD0C0-D16D-4BE8-B559-C46201CD76A9}" type="presParOf" srcId="{EFE99BF8-7119-4F52-AABC-7FE41E37E406}" destId="{B9562614-23A6-45B0-B0A2-677326450A17}" srcOrd="3" destOrd="0" presId="urn:microsoft.com/office/officeart/2005/8/layout/vList5"/>
    <dgm:cxn modelId="{20FA0069-25BA-43C4-8D70-37B79370EE18}" type="presParOf" srcId="{EFE99BF8-7119-4F52-AABC-7FE41E37E406}" destId="{A3EAAB8F-5E8B-4BE3-86BB-A45F2B214B15}" srcOrd="4" destOrd="0" presId="urn:microsoft.com/office/officeart/2005/8/layout/vList5"/>
    <dgm:cxn modelId="{925A42CE-70F1-475D-A0E4-514CA333970C}" type="presParOf" srcId="{A3EAAB8F-5E8B-4BE3-86BB-A45F2B214B15}" destId="{EB4E7F29-C280-42C7-8043-976717FDF4BA}" srcOrd="0" destOrd="0" presId="urn:microsoft.com/office/officeart/2005/8/layout/vList5"/>
    <dgm:cxn modelId="{860566D3-D1FD-4237-A9F3-0114A19CC1B6}" type="presParOf" srcId="{A3EAAB8F-5E8B-4BE3-86BB-A45F2B214B15}" destId="{535064AE-5206-4126-A791-F2B7FC20885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8209EA-BC3F-46EA-BB04-BB7960ECB177}" type="doc">
      <dgm:prSet loTypeId="urn:diagrams.loki3.com/BracketList" loCatId="list" qsTypeId="urn:microsoft.com/office/officeart/2005/8/quickstyle/simple1" qsCatId="simple" csTypeId="urn:microsoft.com/office/officeart/2005/8/colors/accent1_2" csCatId="accent1" phldr="1"/>
      <dgm:spPr/>
      <dgm:t>
        <a:bodyPr/>
        <a:lstStyle/>
        <a:p>
          <a:endParaRPr lang="en-IN"/>
        </a:p>
      </dgm:t>
    </dgm:pt>
    <dgm:pt modelId="{2E310D86-DD88-49C8-B5D4-3E5477D67820}">
      <dgm:prSet phldrT="[Text]"/>
      <dgm:spPr/>
      <dgm:t>
        <a:bodyPr/>
        <a:lstStyle/>
        <a:p>
          <a:r>
            <a:rPr lang="en-IN" dirty="0"/>
            <a:t>1</a:t>
          </a:r>
        </a:p>
      </dgm:t>
    </dgm:pt>
    <dgm:pt modelId="{3834991F-0D0A-4B38-90BA-7AADC261891C}" type="parTrans" cxnId="{EEE6980E-B16B-4D98-879F-A99B1608BF8A}">
      <dgm:prSet/>
      <dgm:spPr/>
      <dgm:t>
        <a:bodyPr/>
        <a:lstStyle/>
        <a:p>
          <a:endParaRPr lang="en-IN"/>
        </a:p>
      </dgm:t>
    </dgm:pt>
    <dgm:pt modelId="{EC8EC407-841F-40D4-B743-1BBB7539005C}" type="sibTrans" cxnId="{EEE6980E-B16B-4D98-879F-A99B1608BF8A}">
      <dgm:prSet/>
      <dgm:spPr/>
      <dgm:t>
        <a:bodyPr/>
        <a:lstStyle/>
        <a:p>
          <a:endParaRPr lang="en-IN"/>
        </a:p>
      </dgm:t>
    </dgm:pt>
    <dgm:pt modelId="{D9ECBF7C-189B-4958-B369-B06A114007AC}">
      <dgm:prSet phldrT="[Text]"/>
      <dgm:spPr/>
      <dgm:t>
        <a:bodyPr/>
        <a:lstStyle/>
        <a:p>
          <a:r>
            <a:rPr lang="en-IN" dirty="0"/>
            <a:t>To describe the socio demographic profile of Transgender availing services at a shelter home in Delhi.</a:t>
          </a:r>
        </a:p>
      </dgm:t>
    </dgm:pt>
    <dgm:pt modelId="{36EA0390-2D69-4C17-8108-FFF1E2FC4EB3}" type="parTrans" cxnId="{B75C0947-CB3E-43B5-B306-210C294C4833}">
      <dgm:prSet/>
      <dgm:spPr/>
      <dgm:t>
        <a:bodyPr/>
        <a:lstStyle/>
        <a:p>
          <a:endParaRPr lang="en-IN"/>
        </a:p>
      </dgm:t>
    </dgm:pt>
    <dgm:pt modelId="{2F11B2D3-6611-4799-9E77-30D500CF9D6D}" type="sibTrans" cxnId="{B75C0947-CB3E-43B5-B306-210C294C4833}">
      <dgm:prSet/>
      <dgm:spPr/>
      <dgm:t>
        <a:bodyPr/>
        <a:lstStyle/>
        <a:p>
          <a:endParaRPr lang="en-IN"/>
        </a:p>
      </dgm:t>
    </dgm:pt>
    <dgm:pt modelId="{467884CA-3904-4DA0-9D1A-24583F67C01A}">
      <dgm:prSet phldrT="[Text]"/>
      <dgm:spPr/>
      <dgm:t>
        <a:bodyPr/>
        <a:lstStyle/>
        <a:p>
          <a:r>
            <a:rPr lang="en-IN" dirty="0"/>
            <a:t>2</a:t>
          </a:r>
        </a:p>
      </dgm:t>
    </dgm:pt>
    <dgm:pt modelId="{9D8BF8EA-A184-4764-B062-08C947334912}" type="parTrans" cxnId="{285505B2-A5CD-4AA5-89A1-FF2D7212B68B}">
      <dgm:prSet/>
      <dgm:spPr/>
      <dgm:t>
        <a:bodyPr/>
        <a:lstStyle/>
        <a:p>
          <a:endParaRPr lang="en-IN"/>
        </a:p>
      </dgm:t>
    </dgm:pt>
    <dgm:pt modelId="{92918847-F99E-4112-8BCF-411F078F92F1}" type="sibTrans" cxnId="{285505B2-A5CD-4AA5-89A1-FF2D7212B68B}">
      <dgm:prSet/>
      <dgm:spPr/>
      <dgm:t>
        <a:bodyPr/>
        <a:lstStyle/>
        <a:p>
          <a:endParaRPr lang="en-IN"/>
        </a:p>
      </dgm:t>
    </dgm:pt>
    <dgm:pt modelId="{C545DCAC-7E7C-4D95-90E4-0390B4D2A43B}">
      <dgm:prSet phldrT="[Text]"/>
      <dgm:spPr/>
      <dgm:t>
        <a:bodyPr/>
        <a:lstStyle/>
        <a:p>
          <a:r>
            <a:rPr lang="en-IN" dirty="0"/>
            <a:t>To describe the healthcare seeking profile (type of healthcare provider, cost of services, and distance travelled) of transgender availing services at a shelter home in Delhi.</a:t>
          </a:r>
        </a:p>
      </dgm:t>
    </dgm:pt>
    <dgm:pt modelId="{131FD8C7-618B-4A4C-B258-5DBDC4277783}" type="parTrans" cxnId="{9EF8EFC0-4E0B-4820-A50F-3A051756028B}">
      <dgm:prSet/>
      <dgm:spPr/>
      <dgm:t>
        <a:bodyPr/>
        <a:lstStyle/>
        <a:p>
          <a:endParaRPr lang="en-IN"/>
        </a:p>
      </dgm:t>
    </dgm:pt>
    <dgm:pt modelId="{FD9A8FAB-6D4D-476E-9937-ED8D3919CD42}" type="sibTrans" cxnId="{9EF8EFC0-4E0B-4820-A50F-3A051756028B}">
      <dgm:prSet/>
      <dgm:spPr/>
      <dgm:t>
        <a:bodyPr/>
        <a:lstStyle/>
        <a:p>
          <a:endParaRPr lang="en-IN"/>
        </a:p>
      </dgm:t>
    </dgm:pt>
    <dgm:pt modelId="{EF016C13-FC3B-4623-8174-25356F34B1F8}" type="pres">
      <dgm:prSet presAssocID="{488209EA-BC3F-46EA-BB04-BB7960ECB177}" presName="Name0" presStyleCnt="0">
        <dgm:presLayoutVars>
          <dgm:dir/>
          <dgm:animLvl val="lvl"/>
          <dgm:resizeHandles val="exact"/>
        </dgm:presLayoutVars>
      </dgm:prSet>
      <dgm:spPr/>
    </dgm:pt>
    <dgm:pt modelId="{E6D5830D-8244-433A-AD54-8EDD7597E170}" type="pres">
      <dgm:prSet presAssocID="{2E310D86-DD88-49C8-B5D4-3E5477D67820}" presName="linNode" presStyleCnt="0"/>
      <dgm:spPr/>
    </dgm:pt>
    <dgm:pt modelId="{0ADB1039-FE7C-46F5-8EBC-DD83FE83F634}" type="pres">
      <dgm:prSet presAssocID="{2E310D86-DD88-49C8-B5D4-3E5477D67820}" presName="parTx" presStyleLbl="revTx" presStyleIdx="0" presStyleCnt="2">
        <dgm:presLayoutVars>
          <dgm:chMax val="1"/>
          <dgm:bulletEnabled val="1"/>
        </dgm:presLayoutVars>
      </dgm:prSet>
      <dgm:spPr/>
    </dgm:pt>
    <dgm:pt modelId="{9FE71C38-5473-42BC-882F-7D9B37879423}" type="pres">
      <dgm:prSet presAssocID="{2E310D86-DD88-49C8-B5D4-3E5477D67820}" presName="bracket" presStyleLbl="parChTrans1D1" presStyleIdx="0" presStyleCnt="2"/>
      <dgm:spPr/>
    </dgm:pt>
    <dgm:pt modelId="{44E08C9C-5586-45CC-A522-38ACDF778B80}" type="pres">
      <dgm:prSet presAssocID="{2E310D86-DD88-49C8-B5D4-3E5477D67820}" presName="spH" presStyleCnt="0"/>
      <dgm:spPr/>
    </dgm:pt>
    <dgm:pt modelId="{A93DF901-9E00-4C3E-83CF-3F7726A1224E}" type="pres">
      <dgm:prSet presAssocID="{2E310D86-DD88-49C8-B5D4-3E5477D67820}" presName="desTx" presStyleLbl="node1" presStyleIdx="0" presStyleCnt="2">
        <dgm:presLayoutVars>
          <dgm:bulletEnabled val="1"/>
        </dgm:presLayoutVars>
      </dgm:prSet>
      <dgm:spPr/>
    </dgm:pt>
    <dgm:pt modelId="{2AD6AD30-30D3-4B28-AF59-827FA8620D24}" type="pres">
      <dgm:prSet presAssocID="{EC8EC407-841F-40D4-B743-1BBB7539005C}" presName="spV" presStyleCnt="0"/>
      <dgm:spPr/>
    </dgm:pt>
    <dgm:pt modelId="{A8EF4120-CE19-491F-B4A3-1A66BE58DE47}" type="pres">
      <dgm:prSet presAssocID="{467884CA-3904-4DA0-9D1A-24583F67C01A}" presName="linNode" presStyleCnt="0"/>
      <dgm:spPr/>
    </dgm:pt>
    <dgm:pt modelId="{B745AA20-7265-466A-BBC9-46889328EE4E}" type="pres">
      <dgm:prSet presAssocID="{467884CA-3904-4DA0-9D1A-24583F67C01A}" presName="parTx" presStyleLbl="revTx" presStyleIdx="1" presStyleCnt="2">
        <dgm:presLayoutVars>
          <dgm:chMax val="1"/>
          <dgm:bulletEnabled val="1"/>
        </dgm:presLayoutVars>
      </dgm:prSet>
      <dgm:spPr/>
    </dgm:pt>
    <dgm:pt modelId="{ADE36ED3-610D-4248-B4EB-5C7A26AE4D8A}" type="pres">
      <dgm:prSet presAssocID="{467884CA-3904-4DA0-9D1A-24583F67C01A}" presName="bracket" presStyleLbl="parChTrans1D1" presStyleIdx="1" presStyleCnt="2"/>
      <dgm:spPr/>
    </dgm:pt>
    <dgm:pt modelId="{72F2FA0C-F88B-4A70-B011-ED900AFB3874}" type="pres">
      <dgm:prSet presAssocID="{467884CA-3904-4DA0-9D1A-24583F67C01A}" presName="spH" presStyleCnt="0"/>
      <dgm:spPr/>
    </dgm:pt>
    <dgm:pt modelId="{6061677A-7F53-425E-97B4-95D4E32F3A2B}" type="pres">
      <dgm:prSet presAssocID="{467884CA-3904-4DA0-9D1A-24583F67C01A}" presName="desTx" presStyleLbl="node1" presStyleIdx="1" presStyleCnt="2">
        <dgm:presLayoutVars>
          <dgm:bulletEnabled val="1"/>
        </dgm:presLayoutVars>
      </dgm:prSet>
      <dgm:spPr/>
    </dgm:pt>
  </dgm:ptLst>
  <dgm:cxnLst>
    <dgm:cxn modelId="{EEE6980E-B16B-4D98-879F-A99B1608BF8A}" srcId="{488209EA-BC3F-46EA-BB04-BB7960ECB177}" destId="{2E310D86-DD88-49C8-B5D4-3E5477D67820}" srcOrd="0" destOrd="0" parTransId="{3834991F-0D0A-4B38-90BA-7AADC261891C}" sibTransId="{EC8EC407-841F-40D4-B743-1BBB7539005C}"/>
    <dgm:cxn modelId="{B75C0947-CB3E-43B5-B306-210C294C4833}" srcId="{2E310D86-DD88-49C8-B5D4-3E5477D67820}" destId="{D9ECBF7C-189B-4958-B369-B06A114007AC}" srcOrd="0" destOrd="0" parTransId="{36EA0390-2D69-4C17-8108-FFF1E2FC4EB3}" sibTransId="{2F11B2D3-6611-4799-9E77-30D500CF9D6D}"/>
    <dgm:cxn modelId="{0124487D-8F4E-4165-998F-47B48612C800}" type="presOf" srcId="{C545DCAC-7E7C-4D95-90E4-0390B4D2A43B}" destId="{6061677A-7F53-425E-97B4-95D4E32F3A2B}" srcOrd="0" destOrd="0" presId="urn:diagrams.loki3.com/BracketList"/>
    <dgm:cxn modelId="{B6806B7E-E26E-4DA0-94BF-88773BE6FFE1}" type="presOf" srcId="{467884CA-3904-4DA0-9D1A-24583F67C01A}" destId="{B745AA20-7265-466A-BBC9-46889328EE4E}" srcOrd="0" destOrd="0" presId="urn:diagrams.loki3.com/BracketList"/>
    <dgm:cxn modelId="{B7902383-B07F-4681-8A61-49763B3F4EC9}" type="presOf" srcId="{D9ECBF7C-189B-4958-B369-B06A114007AC}" destId="{A93DF901-9E00-4C3E-83CF-3F7726A1224E}" srcOrd="0" destOrd="0" presId="urn:diagrams.loki3.com/BracketList"/>
    <dgm:cxn modelId="{EB1EDC9A-4F35-45F7-A648-83E93731AE64}" type="presOf" srcId="{2E310D86-DD88-49C8-B5D4-3E5477D67820}" destId="{0ADB1039-FE7C-46F5-8EBC-DD83FE83F634}" srcOrd="0" destOrd="0" presId="urn:diagrams.loki3.com/BracketList"/>
    <dgm:cxn modelId="{9BB7959D-ECDA-4B68-BBE1-44E4F237E726}" type="presOf" srcId="{488209EA-BC3F-46EA-BB04-BB7960ECB177}" destId="{EF016C13-FC3B-4623-8174-25356F34B1F8}" srcOrd="0" destOrd="0" presId="urn:diagrams.loki3.com/BracketList"/>
    <dgm:cxn modelId="{285505B2-A5CD-4AA5-89A1-FF2D7212B68B}" srcId="{488209EA-BC3F-46EA-BB04-BB7960ECB177}" destId="{467884CA-3904-4DA0-9D1A-24583F67C01A}" srcOrd="1" destOrd="0" parTransId="{9D8BF8EA-A184-4764-B062-08C947334912}" sibTransId="{92918847-F99E-4112-8BCF-411F078F92F1}"/>
    <dgm:cxn modelId="{9EF8EFC0-4E0B-4820-A50F-3A051756028B}" srcId="{467884CA-3904-4DA0-9D1A-24583F67C01A}" destId="{C545DCAC-7E7C-4D95-90E4-0390B4D2A43B}" srcOrd="0" destOrd="0" parTransId="{131FD8C7-618B-4A4C-B258-5DBDC4277783}" sibTransId="{FD9A8FAB-6D4D-476E-9937-ED8D3919CD42}"/>
    <dgm:cxn modelId="{275C243E-6569-4868-B862-E2E06E231E15}" type="presParOf" srcId="{EF016C13-FC3B-4623-8174-25356F34B1F8}" destId="{E6D5830D-8244-433A-AD54-8EDD7597E170}" srcOrd="0" destOrd="0" presId="urn:diagrams.loki3.com/BracketList"/>
    <dgm:cxn modelId="{50FF0C58-1AEC-462F-A31F-8291A633B041}" type="presParOf" srcId="{E6D5830D-8244-433A-AD54-8EDD7597E170}" destId="{0ADB1039-FE7C-46F5-8EBC-DD83FE83F634}" srcOrd="0" destOrd="0" presId="urn:diagrams.loki3.com/BracketList"/>
    <dgm:cxn modelId="{5FE77C8A-5D70-411E-A9C8-17820A264BF8}" type="presParOf" srcId="{E6D5830D-8244-433A-AD54-8EDD7597E170}" destId="{9FE71C38-5473-42BC-882F-7D9B37879423}" srcOrd="1" destOrd="0" presId="urn:diagrams.loki3.com/BracketList"/>
    <dgm:cxn modelId="{9BCE1327-6DD5-4329-8BE5-055BFB6A83AD}" type="presParOf" srcId="{E6D5830D-8244-433A-AD54-8EDD7597E170}" destId="{44E08C9C-5586-45CC-A522-38ACDF778B80}" srcOrd="2" destOrd="0" presId="urn:diagrams.loki3.com/BracketList"/>
    <dgm:cxn modelId="{15468A64-9E7C-4F78-9097-E11E6410B1C9}" type="presParOf" srcId="{E6D5830D-8244-433A-AD54-8EDD7597E170}" destId="{A93DF901-9E00-4C3E-83CF-3F7726A1224E}" srcOrd="3" destOrd="0" presId="urn:diagrams.loki3.com/BracketList"/>
    <dgm:cxn modelId="{C30E7225-34C2-4E70-ACA5-31B6279CA8EC}" type="presParOf" srcId="{EF016C13-FC3B-4623-8174-25356F34B1F8}" destId="{2AD6AD30-30D3-4B28-AF59-827FA8620D24}" srcOrd="1" destOrd="0" presId="urn:diagrams.loki3.com/BracketList"/>
    <dgm:cxn modelId="{9FF93EC2-9762-439A-BA3A-A20423FEF9A5}" type="presParOf" srcId="{EF016C13-FC3B-4623-8174-25356F34B1F8}" destId="{A8EF4120-CE19-491F-B4A3-1A66BE58DE47}" srcOrd="2" destOrd="0" presId="urn:diagrams.loki3.com/BracketList"/>
    <dgm:cxn modelId="{7E968587-E982-4795-BB6B-6F90AA1424B5}" type="presParOf" srcId="{A8EF4120-CE19-491F-B4A3-1A66BE58DE47}" destId="{B745AA20-7265-466A-BBC9-46889328EE4E}" srcOrd="0" destOrd="0" presId="urn:diagrams.loki3.com/BracketList"/>
    <dgm:cxn modelId="{11F8B336-8553-4691-86DD-3D091443E671}" type="presParOf" srcId="{A8EF4120-CE19-491F-B4A3-1A66BE58DE47}" destId="{ADE36ED3-610D-4248-B4EB-5C7A26AE4D8A}" srcOrd="1" destOrd="0" presId="urn:diagrams.loki3.com/BracketList"/>
    <dgm:cxn modelId="{807A4988-B664-4CDC-8C0E-71E3451B81A9}" type="presParOf" srcId="{A8EF4120-CE19-491F-B4A3-1A66BE58DE47}" destId="{72F2FA0C-F88B-4A70-B011-ED900AFB3874}" srcOrd="2" destOrd="0" presId="urn:diagrams.loki3.com/BracketList"/>
    <dgm:cxn modelId="{0452CE22-BB78-4F7E-AF51-B659A21A381B}" type="presParOf" srcId="{A8EF4120-CE19-491F-B4A3-1A66BE58DE47}" destId="{6061677A-7F53-425E-97B4-95D4E32F3A2B}"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0CBC59C-9505-4E1B-B9BA-40628CFEBAB8}"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IN"/>
        </a:p>
      </dgm:t>
    </dgm:pt>
    <dgm:pt modelId="{4410D773-CA51-40DF-9A9B-7D06229DF97F}">
      <dgm:prSet phldrT="[Text]"/>
      <dgm:spPr/>
      <dgm:t>
        <a:bodyPr/>
        <a:lstStyle/>
        <a:p>
          <a:r>
            <a:rPr lang="en-US" b="1" dirty="0"/>
            <a:t>Social Stigma</a:t>
          </a:r>
          <a:endParaRPr lang="en-IN" b="1" dirty="0"/>
        </a:p>
      </dgm:t>
    </dgm:pt>
    <dgm:pt modelId="{5857D874-7B1F-4FAA-A60F-E247F80EBB60}" type="parTrans" cxnId="{84C5059D-A206-4825-8C07-3F61C49968CD}">
      <dgm:prSet/>
      <dgm:spPr/>
      <dgm:t>
        <a:bodyPr/>
        <a:lstStyle/>
        <a:p>
          <a:endParaRPr lang="en-IN"/>
        </a:p>
      </dgm:t>
    </dgm:pt>
    <dgm:pt modelId="{B57B2B18-0C7C-4FD4-97F4-D32A65E9BCA6}" type="sibTrans" cxnId="{84C5059D-A206-4825-8C07-3F61C49968CD}">
      <dgm:prSet/>
      <dgm:spPr/>
      <dgm:t>
        <a:bodyPr/>
        <a:lstStyle/>
        <a:p>
          <a:endParaRPr lang="en-IN"/>
        </a:p>
      </dgm:t>
    </dgm:pt>
    <dgm:pt modelId="{66023688-9EDC-4A03-83EA-07D7A8C073F9}">
      <dgm:prSet phldrT="[Text]"/>
      <dgm:spPr/>
      <dgm:t>
        <a:bodyPr/>
        <a:lstStyle/>
        <a:p>
          <a:r>
            <a:rPr lang="en-US" b="1" dirty="0"/>
            <a:t>Discrimination</a:t>
          </a:r>
          <a:endParaRPr lang="en-IN" b="1" dirty="0"/>
        </a:p>
      </dgm:t>
    </dgm:pt>
    <dgm:pt modelId="{DF38CDE9-9A4E-4472-B948-A1E05AC77063}" type="parTrans" cxnId="{A4B45198-B1F5-402F-A120-D7CB3EF1F2C3}">
      <dgm:prSet/>
      <dgm:spPr/>
      <dgm:t>
        <a:bodyPr/>
        <a:lstStyle/>
        <a:p>
          <a:endParaRPr lang="en-IN"/>
        </a:p>
      </dgm:t>
    </dgm:pt>
    <dgm:pt modelId="{6299A502-2778-43E4-AF1E-2AF5928C9E96}" type="sibTrans" cxnId="{A4B45198-B1F5-402F-A120-D7CB3EF1F2C3}">
      <dgm:prSet/>
      <dgm:spPr/>
      <dgm:t>
        <a:bodyPr/>
        <a:lstStyle/>
        <a:p>
          <a:endParaRPr lang="en-IN"/>
        </a:p>
      </dgm:t>
    </dgm:pt>
    <dgm:pt modelId="{72B5297E-E4CE-4AE9-ADE5-25DA511B606D}">
      <dgm:prSet phldrT="[Text]"/>
      <dgm:spPr/>
      <dgm:t>
        <a:bodyPr/>
        <a:lstStyle/>
        <a:p>
          <a:r>
            <a:rPr lang="en-US" b="1" dirty="0"/>
            <a:t>Lack of acceptance </a:t>
          </a:r>
          <a:endParaRPr lang="en-IN" b="1" dirty="0"/>
        </a:p>
      </dgm:t>
    </dgm:pt>
    <dgm:pt modelId="{8BABE581-8DD6-4A8E-810B-AA895CE99445}" type="parTrans" cxnId="{3582AFDA-8C05-48D0-BFA2-4A0DB2527151}">
      <dgm:prSet/>
      <dgm:spPr/>
      <dgm:t>
        <a:bodyPr/>
        <a:lstStyle/>
        <a:p>
          <a:endParaRPr lang="en-IN"/>
        </a:p>
      </dgm:t>
    </dgm:pt>
    <dgm:pt modelId="{F2CC9DDB-AF52-465C-9B65-C1807561B526}" type="sibTrans" cxnId="{3582AFDA-8C05-48D0-BFA2-4A0DB2527151}">
      <dgm:prSet/>
      <dgm:spPr/>
      <dgm:t>
        <a:bodyPr/>
        <a:lstStyle/>
        <a:p>
          <a:endParaRPr lang="en-IN"/>
        </a:p>
      </dgm:t>
    </dgm:pt>
    <dgm:pt modelId="{616470B6-23F6-4A94-A4EA-2EAD3F420AAC}">
      <dgm:prSet phldrT="[Text]"/>
      <dgm:spPr/>
      <dgm:t>
        <a:bodyPr/>
        <a:lstStyle/>
        <a:p>
          <a:r>
            <a:rPr lang="en-US" b="1" dirty="0"/>
            <a:t>Their impacts on mental and well being</a:t>
          </a:r>
          <a:endParaRPr lang="en-IN" b="1" dirty="0"/>
        </a:p>
      </dgm:t>
    </dgm:pt>
    <dgm:pt modelId="{7EC31FA4-38D8-4033-AB5E-C1C2EFD4C5FE}" type="parTrans" cxnId="{48DD5B44-A925-4EED-9CD4-9829A78B9C56}">
      <dgm:prSet/>
      <dgm:spPr/>
      <dgm:t>
        <a:bodyPr/>
        <a:lstStyle/>
        <a:p>
          <a:endParaRPr lang="en-IN"/>
        </a:p>
      </dgm:t>
    </dgm:pt>
    <dgm:pt modelId="{382AD6A7-B1ED-42A4-903B-5FE01AC3A4BF}" type="sibTrans" cxnId="{48DD5B44-A925-4EED-9CD4-9829A78B9C56}">
      <dgm:prSet/>
      <dgm:spPr/>
      <dgm:t>
        <a:bodyPr/>
        <a:lstStyle/>
        <a:p>
          <a:endParaRPr lang="en-IN"/>
        </a:p>
      </dgm:t>
    </dgm:pt>
    <dgm:pt modelId="{67CC1C2E-AB14-49D4-87CD-52C87374E555}" type="pres">
      <dgm:prSet presAssocID="{F0CBC59C-9505-4E1B-B9BA-40628CFEBAB8}" presName="Name0" presStyleCnt="0">
        <dgm:presLayoutVars>
          <dgm:dir/>
          <dgm:resizeHandles val="exact"/>
        </dgm:presLayoutVars>
      </dgm:prSet>
      <dgm:spPr/>
    </dgm:pt>
    <dgm:pt modelId="{401BF6AA-9961-4544-8D2F-DA00768FA541}" type="pres">
      <dgm:prSet presAssocID="{4410D773-CA51-40DF-9A9B-7D06229DF97F}" presName="compNode" presStyleCnt="0"/>
      <dgm:spPr/>
    </dgm:pt>
    <dgm:pt modelId="{E6D994D9-6C08-470C-A7F4-C8BBA53CAF83}" type="pres">
      <dgm:prSet presAssocID="{4410D773-CA51-40DF-9A9B-7D06229DF97F}" presName="pictRect" presStyleLbl="node1" presStyleIdx="0" presStyleCnt="4" custLinFactNeighborX="1736" custLinFactNeighborY="-6344"/>
      <dgm:spPr>
        <a:blipFill>
          <a:blip xmlns:r="http://schemas.openxmlformats.org/officeDocument/2006/relationships" r:embed="rId1">
            <a:extLst>
              <a:ext uri="{28A0092B-C50C-407E-A947-70E740481C1C}">
                <a14:useLocalDpi xmlns:a14="http://schemas.microsoft.com/office/drawing/2010/main" val="0"/>
              </a:ext>
            </a:extLst>
          </a:blip>
          <a:srcRect/>
          <a:stretch>
            <a:fillRect l="-34000" r="-34000"/>
          </a:stretch>
        </a:blipFill>
      </dgm:spPr>
    </dgm:pt>
    <dgm:pt modelId="{450A4CDE-4481-4E9F-9C76-F03DDD4822A5}" type="pres">
      <dgm:prSet presAssocID="{4410D773-CA51-40DF-9A9B-7D06229DF97F}" presName="textRect" presStyleLbl="revTx" presStyleIdx="0" presStyleCnt="4">
        <dgm:presLayoutVars>
          <dgm:bulletEnabled val="1"/>
        </dgm:presLayoutVars>
      </dgm:prSet>
      <dgm:spPr/>
    </dgm:pt>
    <dgm:pt modelId="{DD274DC4-C27E-4FB4-8631-F15331D2755A}" type="pres">
      <dgm:prSet presAssocID="{B57B2B18-0C7C-4FD4-97F4-D32A65E9BCA6}" presName="sibTrans" presStyleLbl="sibTrans2D1" presStyleIdx="0" presStyleCnt="0"/>
      <dgm:spPr/>
    </dgm:pt>
    <dgm:pt modelId="{0BE11DA2-C210-450F-93B5-173B577DF755}" type="pres">
      <dgm:prSet presAssocID="{66023688-9EDC-4A03-83EA-07D7A8C073F9}" presName="compNode" presStyleCnt="0"/>
      <dgm:spPr/>
    </dgm:pt>
    <dgm:pt modelId="{8881C3EA-4C2A-439C-AAB6-BE9E33658958}" type="pres">
      <dgm:prSet presAssocID="{66023688-9EDC-4A03-83EA-07D7A8C073F9}" presName="pictRect" presStyleLbl="node1" presStyleIdx="1" presStyleCnt="4"/>
      <dgm:spPr/>
    </dgm:pt>
    <dgm:pt modelId="{456353E0-6191-41BF-A135-575E1EFAF813}" type="pres">
      <dgm:prSet presAssocID="{66023688-9EDC-4A03-83EA-07D7A8C073F9}" presName="textRect" presStyleLbl="revTx" presStyleIdx="1" presStyleCnt="4">
        <dgm:presLayoutVars>
          <dgm:bulletEnabled val="1"/>
        </dgm:presLayoutVars>
      </dgm:prSet>
      <dgm:spPr/>
    </dgm:pt>
    <dgm:pt modelId="{C8159197-C2A4-4A05-B730-BB9657794172}" type="pres">
      <dgm:prSet presAssocID="{6299A502-2778-43E4-AF1E-2AF5928C9E96}" presName="sibTrans" presStyleLbl="sibTrans2D1" presStyleIdx="0" presStyleCnt="0"/>
      <dgm:spPr/>
    </dgm:pt>
    <dgm:pt modelId="{3ADE50C5-0B73-4048-A3BF-A10A0938F371}" type="pres">
      <dgm:prSet presAssocID="{72B5297E-E4CE-4AE9-ADE5-25DA511B606D}" presName="compNode" presStyleCnt="0"/>
      <dgm:spPr/>
    </dgm:pt>
    <dgm:pt modelId="{55340982-5DD7-4468-AF16-CC93E380F85C}" type="pres">
      <dgm:prSet presAssocID="{72B5297E-E4CE-4AE9-ADE5-25DA511B606D}" presName="pictRect" presStyleLbl="node1" presStyleIdx="2" presStyleCnt="4"/>
      <dgm:spPr>
        <a:blipFill>
          <a:blip xmlns:r="http://schemas.openxmlformats.org/officeDocument/2006/relationships" r:embed="rId2"/>
          <a:srcRect/>
          <a:stretch>
            <a:fillRect t="-1000" b="-1000"/>
          </a:stretch>
        </a:blipFill>
      </dgm:spPr>
    </dgm:pt>
    <dgm:pt modelId="{B84EFBD1-0F6F-4A63-AF62-2F2A79C8C8BA}" type="pres">
      <dgm:prSet presAssocID="{72B5297E-E4CE-4AE9-ADE5-25DA511B606D}" presName="textRect" presStyleLbl="revTx" presStyleIdx="2" presStyleCnt="4">
        <dgm:presLayoutVars>
          <dgm:bulletEnabled val="1"/>
        </dgm:presLayoutVars>
      </dgm:prSet>
      <dgm:spPr/>
    </dgm:pt>
    <dgm:pt modelId="{03F5066D-596C-4881-9EEA-3405E3B316F8}" type="pres">
      <dgm:prSet presAssocID="{F2CC9DDB-AF52-465C-9B65-C1807561B526}" presName="sibTrans" presStyleLbl="sibTrans2D1" presStyleIdx="0" presStyleCnt="0"/>
      <dgm:spPr/>
    </dgm:pt>
    <dgm:pt modelId="{B129C065-205E-4FD1-89B0-1FC8C83D900B}" type="pres">
      <dgm:prSet presAssocID="{616470B6-23F6-4A94-A4EA-2EAD3F420AAC}" presName="compNode" presStyleCnt="0"/>
      <dgm:spPr/>
    </dgm:pt>
    <dgm:pt modelId="{AE6D62C9-7809-471D-BD8E-FA23B56A478E}" type="pres">
      <dgm:prSet presAssocID="{616470B6-23F6-4A94-A4EA-2EAD3F420AAC}" presName="pictRect" presStyleLbl="node1" presStyleIdx="3" presStyleCnt="4"/>
      <dgm:spPr>
        <a:blipFill>
          <a:blip xmlns:r="http://schemas.openxmlformats.org/officeDocument/2006/relationships" r:embed="rId3"/>
          <a:srcRect/>
          <a:stretch>
            <a:fillRect l="-11000" r="-11000"/>
          </a:stretch>
        </a:blipFill>
      </dgm:spPr>
      <dgm:extLst>
        <a:ext uri="{E40237B7-FDA0-4F09-8148-C483321AD2D9}">
          <dgm14:cNvPr xmlns:dgm14="http://schemas.microsoft.com/office/drawing/2010/diagram" id="0" name="" descr="Masseuse treating person's neck"/>
        </a:ext>
      </dgm:extLst>
    </dgm:pt>
    <dgm:pt modelId="{80845BC7-70D1-449A-B4F8-2029CB5A55B7}" type="pres">
      <dgm:prSet presAssocID="{616470B6-23F6-4A94-A4EA-2EAD3F420AAC}" presName="textRect" presStyleLbl="revTx" presStyleIdx="3" presStyleCnt="4">
        <dgm:presLayoutVars>
          <dgm:bulletEnabled val="1"/>
        </dgm:presLayoutVars>
      </dgm:prSet>
      <dgm:spPr/>
    </dgm:pt>
  </dgm:ptLst>
  <dgm:cxnLst>
    <dgm:cxn modelId="{BBEAA230-CFC0-4323-89C0-3660DD0409E2}" type="presOf" srcId="{F0CBC59C-9505-4E1B-B9BA-40628CFEBAB8}" destId="{67CC1C2E-AB14-49D4-87CD-52C87374E555}" srcOrd="0" destOrd="0" presId="urn:microsoft.com/office/officeart/2005/8/layout/pList1"/>
    <dgm:cxn modelId="{48DD5B44-A925-4EED-9CD4-9829A78B9C56}" srcId="{F0CBC59C-9505-4E1B-B9BA-40628CFEBAB8}" destId="{616470B6-23F6-4A94-A4EA-2EAD3F420AAC}" srcOrd="3" destOrd="0" parTransId="{7EC31FA4-38D8-4033-AB5E-C1C2EFD4C5FE}" sibTransId="{382AD6A7-B1ED-42A4-903B-5FE01AC3A4BF}"/>
    <dgm:cxn modelId="{A0A97E67-FD16-487D-88EC-2606FFF4CDE6}" type="presOf" srcId="{66023688-9EDC-4A03-83EA-07D7A8C073F9}" destId="{456353E0-6191-41BF-A135-575E1EFAF813}" srcOrd="0" destOrd="0" presId="urn:microsoft.com/office/officeart/2005/8/layout/pList1"/>
    <dgm:cxn modelId="{CA599269-DDC2-4889-A57D-3A4F8B20B4C4}" type="presOf" srcId="{6299A502-2778-43E4-AF1E-2AF5928C9E96}" destId="{C8159197-C2A4-4A05-B730-BB9657794172}" srcOrd="0" destOrd="0" presId="urn:microsoft.com/office/officeart/2005/8/layout/pList1"/>
    <dgm:cxn modelId="{1BD37758-452C-4ACD-A85C-C6613F89814D}" type="presOf" srcId="{616470B6-23F6-4A94-A4EA-2EAD3F420AAC}" destId="{80845BC7-70D1-449A-B4F8-2029CB5A55B7}" srcOrd="0" destOrd="0" presId="urn:microsoft.com/office/officeart/2005/8/layout/pList1"/>
    <dgm:cxn modelId="{A4B45198-B1F5-402F-A120-D7CB3EF1F2C3}" srcId="{F0CBC59C-9505-4E1B-B9BA-40628CFEBAB8}" destId="{66023688-9EDC-4A03-83EA-07D7A8C073F9}" srcOrd="1" destOrd="0" parTransId="{DF38CDE9-9A4E-4472-B948-A1E05AC77063}" sibTransId="{6299A502-2778-43E4-AF1E-2AF5928C9E96}"/>
    <dgm:cxn modelId="{84C5059D-A206-4825-8C07-3F61C49968CD}" srcId="{F0CBC59C-9505-4E1B-B9BA-40628CFEBAB8}" destId="{4410D773-CA51-40DF-9A9B-7D06229DF97F}" srcOrd="0" destOrd="0" parTransId="{5857D874-7B1F-4FAA-A60F-E247F80EBB60}" sibTransId="{B57B2B18-0C7C-4FD4-97F4-D32A65E9BCA6}"/>
    <dgm:cxn modelId="{E07312BF-A5E2-4D64-B942-BDBEF1013428}" type="presOf" srcId="{B57B2B18-0C7C-4FD4-97F4-D32A65E9BCA6}" destId="{DD274DC4-C27E-4FB4-8631-F15331D2755A}" srcOrd="0" destOrd="0" presId="urn:microsoft.com/office/officeart/2005/8/layout/pList1"/>
    <dgm:cxn modelId="{41208AC1-045B-4AA2-9750-DF3BD087EDC1}" type="presOf" srcId="{4410D773-CA51-40DF-9A9B-7D06229DF97F}" destId="{450A4CDE-4481-4E9F-9C76-F03DDD4822A5}" srcOrd="0" destOrd="0" presId="urn:microsoft.com/office/officeart/2005/8/layout/pList1"/>
    <dgm:cxn modelId="{4A6BD9C4-E1DD-4E53-B550-B761700F2A97}" type="presOf" srcId="{72B5297E-E4CE-4AE9-ADE5-25DA511B606D}" destId="{B84EFBD1-0F6F-4A63-AF62-2F2A79C8C8BA}" srcOrd="0" destOrd="0" presId="urn:microsoft.com/office/officeart/2005/8/layout/pList1"/>
    <dgm:cxn modelId="{3582AFDA-8C05-48D0-BFA2-4A0DB2527151}" srcId="{F0CBC59C-9505-4E1B-B9BA-40628CFEBAB8}" destId="{72B5297E-E4CE-4AE9-ADE5-25DA511B606D}" srcOrd="2" destOrd="0" parTransId="{8BABE581-8DD6-4A8E-810B-AA895CE99445}" sibTransId="{F2CC9DDB-AF52-465C-9B65-C1807561B526}"/>
    <dgm:cxn modelId="{B05274E4-2F67-489F-AB8D-20F711CB2225}" type="presOf" srcId="{F2CC9DDB-AF52-465C-9B65-C1807561B526}" destId="{03F5066D-596C-4881-9EEA-3405E3B316F8}" srcOrd="0" destOrd="0" presId="urn:microsoft.com/office/officeart/2005/8/layout/pList1"/>
    <dgm:cxn modelId="{15E0B71F-79EE-476C-9CCA-2E376ABB94D7}" type="presParOf" srcId="{67CC1C2E-AB14-49D4-87CD-52C87374E555}" destId="{401BF6AA-9961-4544-8D2F-DA00768FA541}" srcOrd="0" destOrd="0" presId="urn:microsoft.com/office/officeart/2005/8/layout/pList1"/>
    <dgm:cxn modelId="{9E1794B7-F364-400B-B9A0-80E9FDF9AEEF}" type="presParOf" srcId="{401BF6AA-9961-4544-8D2F-DA00768FA541}" destId="{E6D994D9-6C08-470C-A7F4-C8BBA53CAF83}" srcOrd="0" destOrd="0" presId="urn:microsoft.com/office/officeart/2005/8/layout/pList1"/>
    <dgm:cxn modelId="{B904CB01-2050-4432-96AF-EF9DC54E5D10}" type="presParOf" srcId="{401BF6AA-9961-4544-8D2F-DA00768FA541}" destId="{450A4CDE-4481-4E9F-9C76-F03DDD4822A5}" srcOrd="1" destOrd="0" presId="urn:microsoft.com/office/officeart/2005/8/layout/pList1"/>
    <dgm:cxn modelId="{423D04A2-6B24-40D3-97F3-6D41361E820A}" type="presParOf" srcId="{67CC1C2E-AB14-49D4-87CD-52C87374E555}" destId="{DD274DC4-C27E-4FB4-8631-F15331D2755A}" srcOrd="1" destOrd="0" presId="urn:microsoft.com/office/officeart/2005/8/layout/pList1"/>
    <dgm:cxn modelId="{B30DD9E1-C25D-475B-A47C-E6A95BA10E34}" type="presParOf" srcId="{67CC1C2E-AB14-49D4-87CD-52C87374E555}" destId="{0BE11DA2-C210-450F-93B5-173B577DF755}" srcOrd="2" destOrd="0" presId="urn:microsoft.com/office/officeart/2005/8/layout/pList1"/>
    <dgm:cxn modelId="{5C3E66BF-AE3D-44DB-903F-B80EA79EC258}" type="presParOf" srcId="{0BE11DA2-C210-450F-93B5-173B577DF755}" destId="{8881C3EA-4C2A-439C-AAB6-BE9E33658958}" srcOrd="0" destOrd="0" presId="urn:microsoft.com/office/officeart/2005/8/layout/pList1"/>
    <dgm:cxn modelId="{98C0D08E-A984-4C9C-8910-6E5BFD2E99D6}" type="presParOf" srcId="{0BE11DA2-C210-450F-93B5-173B577DF755}" destId="{456353E0-6191-41BF-A135-575E1EFAF813}" srcOrd="1" destOrd="0" presId="urn:microsoft.com/office/officeart/2005/8/layout/pList1"/>
    <dgm:cxn modelId="{6428096E-1E26-4D28-91C2-74C0D9E8E702}" type="presParOf" srcId="{67CC1C2E-AB14-49D4-87CD-52C87374E555}" destId="{C8159197-C2A4-4A05-B730-BB9657794172}" srcOrd="3" destOrd="0" presId="urn:microsoft.com/office/officeart/2005/8/layout/pList1"/>
    <dgm:cxn modelId="{C4F0B80A-D999-4D8E-A7C9-675668C5249A}" type="presParOf" srcId="{67CC1C2E-AB14-49D4-87CD-52C87374E555}" destId="{3ADE50C5-0B73-4048-A3BF-A10A0938F371}" srcOrd="4" destOrd="0" presId="urn:microsoft.com/office/officeart/2005/8/layout/pList1"/>
    <dgm:cxn modelId="{B4999F9B-CFFA-449C-82C5-C659AFFB4927}" type="presParOf" srcId="{3ADE50C5-0B73-4048-A3BF-A10A0938F371}" destId="{55340982-5DD7-4468-AF16-CC93E380F85C}" srcOrd="0" destOrd="0" presId="urn:microsoft.com/office/officeart/2005/8/layout/pList1"/>
    <dgm:cxn modelId="{57468CE9-0F05-430A-A775-F3D8A0BF3CE0}" type="presParOf" srcId="{3ADE50C5-0B73-4048-A3BF-A10A0938F371}" destId="{B84EFBD1-0F6F-4A63-AF62-2F2A79C8C8BA}" srcOrd="1" destOrd="0" presId="urn:microsoft.com/office/officeart/2005/8/layout/pList1"/>
    <dgm:cxn modelId="{7B568777-09A6-498D-9932-BA1F743079AB}" type="presParOf" srcId="{67CC1C2E-AB14-49D4-87CD-52C87374E555}" destId="{03F5066D-596C-4881-9EEA-3405E3B316F8}" srcOrd="5" destOrd="0" presId="urn:microsoft.com/office/officeart/2005/8/layout/pList1"/>
    <dgm:cxn modelId="{68E2329C-ED3E-4040-94E3-5F1DEC166A12}" type="presParOf" srcId="{67CC1C2E-AB14-49D4-87CD-52C87374E555}" destId="{B129C065-205E-4FD1-89B0-1FC8C83D900B}" srcOrd="6" destOrd="0" presId="urn:microsoft.com/office/officeart/2005/8/layout/pList1"/>
    <dgm:cxn modelId="{DE16DA60-F0B5-4493-A849-9B016EB064E5}" type="presParOf" srcId="{B129C065-205E-4FD1-89B0-1FC8C83D900B}" destId="{AE6D62C9-7809-471D-BD8E-FA23B56A478E}" srcOrd="0" destOrd="0" presId="urn:microsoft.com/office/officeart/2005/8/layout/pList1"/>
    <dgm:cxn modelId="{D1FD369F-4848-4522-8DCD-9BFB2A3D731C}" type="presParOf" srcId="{B129C065-205E-4FD1-89B0-1FC8C83D900B}" destId="{80845BC7-70D1-449A-B4F8-2029CB5A55B7}" srcOrd="1" destOrd="0" presId="urn:microsoft.com/office/officeart/2005/8/layout/p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F0B05E-5A19-4097-B69E-878B6CEB1B0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IN"/>
        </a:p>
      </dgm:t>
    </dgm:pt>
    <dgm:pt modelId="{B2D49725-3EAE-473F-BEA0-F7550F3DDA26}">
      <dgm:prSet phldrT="[Text]"/>
      <dgm:spPr/>
      <dgm:t>
        <a:bodyPr/>
        <a:lstStyle/>
        <a:p>
          <a:r>
            <a:rPr lang="en-US" dirty="0"/>
            <a:t>Addressed issues like lack of specialized counselors </a:t>
          </a:r>
          <a:endParaRPr lang="en-IN" dirty="0"/>
        </a:p>
      </dgm:t>
    </dgm:pt>
    <dgm:pt modelId="{E0A09ADD-CC7F-4B8E-8885-4C160998288E}" type="parTrans" cxnId="{4B2656AD-D80B-4473-B45B-DC4C1480676F}">
      <dgm:prSet/>
      <dgm:spPr/>
      <dgm:t>
        <a:bodyPr/>
        <a:lstStyle/>
        <a:p>
          <a:endParaRPr lang="en-IN"/>
        </a:p>
      </dgm:t>
    </dgm:pt>
    <dgm:pt modelId="{76DFAD8D-74DB-4D4D-8CD3-85F9D5E7ECC2}" type="sibTrans" cxnId="{4B2656AD-D80B-4473-B45B-DC4C1480676F}">
      <dgm:prSet/>
      <dgm:spPr/>
      <dgm:t>
        <a:bodyPr/>
        <a:lstStyle/>
        <a:p>
          <a:endParaRPr lang="en-IN"/>
        </a:p>
      </dgm:t>
    </dgm:pt>
    <dgm:pt modelId="{DAA7E1BF-1810-406A-A8AB-20D764268AFF}">
      <dgm:prSet phldrT="[Text]"/>
      <dgm:spPr/>
      <dgm:t>
        <a:bodyPr/>
        <a:lstStyle/>
        <a:p>
          <a:r>
            <a:rPr lang="en-US" dirty="0"/>
            <a:t>Confidentiality concerns</a:t>
          </a:r>
          <a:endParaRPr lang="en-IN" dirty="0"/>
        </a:p>
      </dgm:t>
    </dgm:pt>
    <dgm:pt modelId="{B40E699E-F5F3-4A65-A2AA-C0616950DFB7}" type="parTrans" cxnId="{302CD863-7883-4E0B-BDD4-6A047032265B}">
      <dgm:prSet/>
      <dgm:spPr/>
      <dgm:t>
        <a:bodyPr/>
        <a:lstStyle/>
        <a:p>
          <a:endParaRPr lang="en-IN"/>
        </a:p>
      </dgm:t>
    </dgm:pt>
    <dgm:pt modelId="{AF0D631A-6E61-4F9C-BF5A-0DADB2098437}" type="sibTrans" cxnId="{302CD863-7883-4E0B-BDD4-6A047032265B}">
      <dgm:prSet/>
      <dgm:spPr/>
      <dgm:t>
        <a:bodyPr/>
        <a:lstStyle/>
        <a:p>
          <a:endParaRPr lang="en-IN"/>
        </a:p>
      </dgm:t>
    </dgm:pt>
    <dgm:pt modelId="{D0BB33EA-7886-49BB-A4C9-1692B3444F0C}">
      <dgm:prSet phldrT="[Text]"/>
      <dgm:spPr/>
      <dgm:t>
        <a:bodyPr/>
        <a:lstStyle/>
        <a:p>
          <a:r>
            <a:rPr lang="en-US" dirty="0"/>
            <a:t>Financial barriers</a:t>
          </a:r>
          <a:endParaRPr lang="en-IN" dirty="0"/>
        </a:p>
      </dgm:t>
    </dgm:pt>
    <dgm:pt modelId="{F9AF73E8-4478-4380-9059-85A6C8899A6C}" type="parTrans" cxnId="{8B6733F5-A8C6-4FF1-A0F3-0B7A5B83FD84}">
      <dgm:prSet/>
      <dgm:spPr/>
      <dgm:t>
        <a:bodyPr/>
        <a:lstStyle/>
        <a:p>
          <a:endParaRPr lang="en-IN"/>
        </a:p>
      </dgm:t>
    </dgm:pt>
    <dgm:pt modelId="{83A65716-4A58-4D78-8DD9-2248D9B4C2EA}" type="sibTrans" cxnId="{8B6733F5-A8C6-4FF1-A0F3-0B7A5B83FD84}">
      <dgm:prSet/>
      <dgm:spPr/>
      <dgm:t>
        <a:bodyPr/>
        <a:lstStyle/>
        <a:p>
          <a:endParaRPr lang="en-IN"/>
        </a:p>
      </dgm:t>
    </dgm:pt>
    <dgm:pt modelId="{0FAF6F0F-4427-42E0-806D-4F63885A23C4}">
      <dgm:prSet phldrT="[Text]"/>
      <dgm:spPr/>
      <dgm:t>
        <a:bodyPr/>
        <a:lstStyle/>
        <a:p>
          <a:r>
            <a:rPr lang="en-US" dirty="0"/>
            <a:t>Lack of awareness about available services</a:t>
          </a:r>
          <a:endParaRPr lang="en-IN" dirty="0"/>
        </a:p>
      </dgm:t>
    </dgm:pt>
    <dgm:pt modelId="{07182272-60D5-47E3-BB10-B9BF2B7B8619}" type="parTrans" cxnId="{99C14AAF-EF8C-485E-83B9-A35A9062C130}">
      <dgm:prSet/>
      <dgm:spPr/>
      <dgm:t>
        <a:bodyPr/>
        <a:lstStyle/>
        <a:p>
          <a:endParaRPr lang="en-IN"/>
        </a:p>
      </dgm:t>
    </dgm:pt>
    <dgm:pt modelId="{8C3B7705-F820-40FD-A238-F8307736D25C}" type="sibTrans" cxnId="{99C14AAF-EF8C-485E-83B9-A35A9062C130}">
      <dgm:prSet/>
      <dgm:spPr/>
      <dgm:t>
        <a:bodyPr/>
        <a:lstStyle/>
        <a:p>
          <a:endParaRPr lang="en-IN"/>
        </a:p>
      </dgm:t>
    </dgm:pt>
    <dgm:pt modelId="{0C2CB714-0A98-44D9-A5CA-42B2F190BCD6}" type="pres">
      <dgm:prSet presAssocID="{A8F0B05E-5A19-4097-B69E-878B6CEB1B07}" presName="diagram" presStyleCnt="0">
        <dgm:presLayoutVars>
          <dgm:dir/>
          <dgm:resizeHandles val="exact"/>
        </dgm:presLayoutVars>
      </dgm:prSet>
      <dgm:spPr/>
    </dgm:pt>
    <dgm:pt modelId="{613EBFD5-3492-4DEE-BA6F-7F883E0E4157}" type="pres">
      <dgm:prSet presAssocID="{B2D49725-3EAE-473F-BEA0-F7550F3DDA26}" presName="node" presStyleLbl="node1" presStyleIdx="0" presStyleCnt="4">
        <dgm:presLayoutVars>
          <dgm:bulletEnabled val="1"/>
        </dgm:presLayoutVars>
      </dgm:prSet>
      <dgm:spPr/>
    </dgm:pt>
    <dgm:pt modelId="{2706DF36-B827-4519-A065-A11670BEA8B4}" type="pres">
      <dgm:prSet presAssocID="{76DFAD8D-74DB-4D4D-8CD3-85F9D5E7ECC2}" presName="sibTrans" presStyleCnt="0"/>
      <dgm:spPr/>
    </dgm:pt>
    <dgm:pt modelId="{E67777E9-0CB5-4577-B3AB-66347B893D99}" type="pres">
      <dgm:prSet presAssocID="{DAA7E1BF-1810-406A-A8AB-20D764268AFF}" presName="node" presStyleLbl="node1" presStyleIdx="1" presStyleCnt="4">
        <dgm:presLayoutVars>
          <dgm:bulletEnabled val="1"/>
        </dgm:presLayoutVars>
      </dgm:prSet>
      <dgm:spPr/>
    </dgm:pt>
    <dgm:pt modelId="{B0726869-B853-419A-BA37-03C9D6FE75FA}" type="pres">
      <dgm:prSet presAssocID="{AF0D631A-6E61-4F9C-BF5A-0DADB2098437}" presName="sibTrans" presStyleCnt="0"/>
      <dgm:spPr/>
    </dgm:pt>
    <dgm:pt modelId="{A0227827-3297-464F-B04D-06A45797AE5E}" type="pres">
      <dgm:prSet presAssocID="{D0BB33EA-7886-49BB-A4C9-1692B3444F0C}" presName="node" presStyleLbl="node1" presStyleIdx="2" presStyleCnt="4">
        <dgm:presLayoutVars>
          <dgm:bulletEnabled val="1"/>
        </dgm:presLayoutVars>
      </dgm:prSet>
      <dgm:spPr/>
    </dgm:pt>
    <dgm:pt modelId="{249F021F-A648-48F7-9141-12333C766647}" type="pres">
      <dgm:prSet presAssocID="{83A65716-4A58-4D78-8DD9-2248D9B4C2EA}" presName="sibTrans" presStyleCnt="0"/>
      <dgm:spPr/>
    </dgm:pt>
    <dgm:pt modelId="{870D51FF-ECE9-4013-82FB-1ECD6D9162BE}" type="pres">
      <dgm:prSet presAssocID="{0FAF6F0F-4427-42E0-806D-4F63885A23C4}" presName="node" presStyleLbl="node1" presStyleIdx="3" presStyleCnt="4">
        <dgm:presLayoutVars>
          <dgm:bulletEnabled val="1"/>
        </dgm:presLayoutVars>
      </dgm:prSet>
      <dgm:spPr/>
    </dgm:pt>
  </dgm:ptLst>
  <dgm:cxnLst>
    <dgm:cxn modelId="{6C38CA01-38A5-4D80-8F9B-D220C05A67A2}" type="presOf" srcId="{0FAF6F0F-4427-42E0-806D-4F63885A23C4}" destId="{870D51FF-ECE9-4013-82FB-1ECD6D9162BE}" srcOrd="0" destOrd="0" presId="urn:microsoft.com/office/officeart/2005/8/layout/default"/>
    <dgm:cxn modelId="{8CE2A130-5A33-421F-816E-F77FE5DB4DD5}" type="presOf" srcId="{D0BB33EA-7886-49BB-A4C9-1692B3444F0C}" destId="{A0227827-3297-464F-B04D-06A45797AE5E}" srcOrd="0" destOrd="0" presId="urn:microsoft.com/office/officeart/2005/8/layout/default"/>
    <dgm:cxn modelId="{302CD863-7883-4E0B-BDD4-6A047032265B}" srcId="{A8F0B05E-5A19-4097-B69E-878B6CEB1B07}" destId="{DAA7E1BF-1810-406A-A8AB-20D764268AFF}" srcOrd="1" destOrd="0" parTransId="{B40E699E-F5F3-4A65-A2AA-C0616950DFB7}" sibTransId="{AF0D631A-6E61-4F9C-BF5A-0DADB2098437}"/>
    <dgm:cxn modelId="{ABED214E-9ABE-407D-BCC5-E15F98949CC4}" type="presOf" srcId="{DAA7E1BF-1810-406A-A8AB-20D764268AFF}" destId="{E67777E9-0CB5-4577-B3AB-66347B893D99}" srcOrd="0" destOrd="0" presId="urn:microsoft.com/office/officeart/2005/8/layout/default"/>
    <dgm:cxn modelId="{FAA50974-5E0A-4557-A1BB-F9299DB9DA41}" type="presOf" srcId="{B2D49725-3EAE-473F-BEA0-F7550F3DDA26}" destId="{613EBFD5-3492-4DEE-BA6F-7F883E0E4157}" srcOrd="0" destOrd="0" presId="urn:microsoft.com/office/officeart/2005/8/layout/default"/>
    <dgm:cxn modelId="{9E832684-D696-4E9E-8A64-81E68A82431B}" type="presOf" srcId="{A8F0B05E-5A19-4097-B69E-878B6CEB1B07}" destId="{0C2CB714-0A98-44D9-A5CA-42B2F190BCD6}" srcOrd="0" destOrd="0" presId="urn:microsoft.com/office/officeart/2005/8/layout/default"/>
    <dgm:cxn modelId="{4B2656AD-D80B-4473-B45B-DC4C1480676F}" srcId="{A8F0B05E-5A19-4097-B69E-878B6CEB1B07}" destId="{B2D49725-3EAE-473F-BEA0-F7550F3DDA26}" srcOrd="0" destOrd="0" parTransId="{E0A09ADD-CC7F-4B8E-8885-4C160998288E}" sibTransId="{76DFAD8D-74DB-4D4D-8CD3-85F9D5E7ECC2}"/>
    <dgm:cxn modelId="{99C14AAF-EF8C-485E-83B9-A35A9062C130}" srcId="{A8F0B05E-5A19-4097-B69E-878B6CEB1B07}" destId="{0FAF6F0F-4427-42E0-806D-4F63885A23C4}" srcOrd="3" destOrd="0" parTransId="{07182272-60D5-47E3-BB10-B9BF2B7B8619}" sibTransId="{8C3B7705-F820-40FD-A238-F8307736D25C}"/>
    <dgm:cxn modelId="{8B6733F5-A8C6-4FF1-A0F3-0B7A5B83FD84}" srcId="{A8F0B05E-5A19-4097-B69E-878B6CEB1B07}" destId="{D0BB33EA-7886-49BB-A4C9-1692B3444F0C}" srcOrd="2" destOrd="0" parTransId="{F9AF73E8-4478-4380-9059-85A6C8899A6C}" sibTransId="{83A65716-4A58-4D78-8DD9-2248D9B4C2EA}"/>
    <dgm:cxn modelId="{2ED3B4A1-F2B3-4417-84B9-86C4AED8DABE}" type="presParOf" srcId="{0C2CB714-0A98-44D9-A5CA-42B2F190BCD6}" destId="{613EBFD5-3492-4DEE-BA6F-7F883E0E4157}" srcOrd="0" destOrd="0" presId="urn:microsoft.com/office/officeart/2005/8/layout/default"/>
    <dgm:cxn modelId="{AA3E4012-09A8-4A2E-837D-BD33EE464D15}" type="presParOf" srcId="{0C2CB714-0A98-44D9-A5CA-42B2F190BCD6}" destId="{2706DF36-B827-4519-A065-A11670BEA8B4}" srcOrd="1" destOrd="0" presId="urn:microsoft.com/office/officeart/2005/8/layout/default"/>
    <dgm:cxn modelId="{4CEC1A98-601A-440E-A629-333EC56AD768}" type="presParOf" srcId="{0C2CB714-0A98-44D9-A5CA-42B2F190BCD6}" destId="{E67777E9-0CB5-4577-B3AB-66347B893D99}" srcOrd="2" destOrd="0" presId="urn:microsoft.com/office/officeart/2005/8/layout/default"/>
    <dgm:cxn modelId="{79408E73-BBB6-4A1B-BEF1-1FECAFA8BBA9}" type="presParOf" srcId="{0C2CB714-0A98-44D9-A5CA-42B2F190BCD6}" destId="{B0726869-B853-419A-BA37-03C9D6FE75FA}" srcOrd="3" destOrd="0" presId="urn:microsoft.com/office/officeart/2005/8/layout/default"/>
    <dgm:cxn modelId="{6D54FFA0-4FF1-460D-BF7C-C27434561469}" type="presParOf" srcId="{0C2CB714-0A98-44D9-A5CA-42B2F190BCD6}" destId="{A0227827-3297-464F-B04D-06A45797AE5E}" srcOrd="4" destOrd="0" presId="urn:microsoft.com/office/officeart/2005/8/layout/default"/>
    <dgm:cxn modelId="{2DB2183C-02A3-4B2F-A60B-EA5FDEE98180}" type="presParOf" srcId="{0C2CB714-0A98-44D9-A5CA-42B2F190BCD6}" destId="{249F021F-A648-48F7-9141-12333C766647}" srcOrd="5" destOrd="0" presId="urn:microsoft.com/office/officeart/2005/8/layout/default"/>
    <dgm:cxn modelId="{5CD21F48-FB6E-4B2E-8CAD-4D797F41F45D}" type="presParOf" srcId="{0C2CB714-0A98-44D9-A5CA-42B2F190BCD6}" destId="{870D51FF-ECE9-4013-82FB-1ECD6D9162BE}"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AAA9D-F2C6-409D-B741-9B14C070CD83}">
      <dsp:nvSpPr>
        <dsp:cNvPr id="0" name=""/>
        <dsp:cNvSpPr/>
      </dsp:nvSpPr>
      <dsp:spPr>
        <a:xfrm rot="5400000">
          <a:off x="5681529" y="-2367492"/>
          <a:ext cx="1539163" cy="627550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IN" sz="1400" kern="1200" dirty="0" err="1"/>
            <a:t>Initiavtive</a:t>
          </a:r>
          <a:r>
            <a:rPr lang="en-IN" sz="1400" kern="1200" dirty="0"/>
            <a:t> by the Government of India</a:t>
          </a:r>
        </a:p>
        <a:p>
          <a:pPr marL="114300" lvl="1" indent="-114300" algn="l" defTabSz="622300">
            <a:lnSpc>
              <a:spcPct val="90000"/>
            </a:lnSpc>
            <a:spcBef>
              <a:spcPct val="0"/>
            </a:spcBef>
            <a:spcAft>
              <a:spcPct val="15000"/>
            </a:spcAft>
            <a:buChar char="•"/>
          </a:pPr>
          <a:r>
            <a:rPr lang="en-IN" sz="1400" kern="1200" dirty="0"/>
            <a:t>Provide safe and Supportive Housing</a:t>
          </a:r>
        </a:p>
        <a:p>
          <a:pPr marL="114300" lvl="1" indent="-114300" algn="l" defTabSz="622300">
            <a:lnSpc>
              <a:spcPct val="90000"/>
            </a:lnSpc>
            <a:spcBef>
              <a:spcPct val="0"/>
            </a:spcBef>
            <a:spcAft>
              <a:spcPct val="15000"/>
            </a:spcAft>
            <a:buChar char="•"/>
          </a:pPr>
          <a:r>
            <a:rPr lang="en-IN" sz="1400" kern="1200" dirty="0"/>
            <a:t>It focus on Marginalized communities including Transgender individuals.</a:t>
          </a:r>
        </a:p>
        <a:p>
          <a:pPr marL="114300" lvl="1" indent="-114300" algn="l" defTabSz="622300">
            <a:lnSpc>
              <a:spcPct val="90000"/>
            </a:lnSpc>
            <a:spcBef>
              <a:spcPct val="0"/>
            </a:spcBef>
            <a:spcAft>
              <a:spcPct val="15000"/>
            </a:spcAft>
            <a:buChar char="•"/>
          </a:pPr>
          <a:r>
            <a:rPr lang="en-US" sz="1400" kern="1200" dirty="0"/>
            <a:t>Smile  Scheme</a:t>
          </a:r>
          <a:endParaRPr lang="en-IN" sz="1400" kern="1200" dirty="0"/>
        </a:p>
        <a:p>
          <a:pPr marL="114300" lvl="1" indent="-114300" algn="l" defTabSz="622300">
            <a:lnSpc>
              <a:spcPct val="90000"/>
            </a:lnSpc>
            <a:spcBef>
              <a:spcPct val="0"/>
            </a:spcBef>
            <a:spcAft>
              <a:spcPct val="15000"/>
            </a:spcAft>
            <a:buChar char="•"/>
          </a:pPr>
          <a:endParaRPr lang="en-IN" sz="1400" kern="1200" dirty="0"/>
        </a:p>
      </dsp:txBody>
      <dsp:txXfrm rot="-5400000">
        <a:off x="3313356" y="75817"/>
        <a:ext cx="6200373" cy="1388891"/>
      </dsp:txXfrm>
    </dsp:sp>
    <dsp:sp modelId="{167AF2D0-464D-46EE-A546-3F062B133DA9}">
      <dsp:nvSpPr>
        <dsp:cNvPr id="0" name=""/>
        <dsp:cNvSpPr/>
      </dsp:nvSpPr>
      <dsp:spPr>
        <a:xfrm>
          <a:off x="67969" y="52598"/>
          <a:ext cx="3245387" cy="14353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IN" sz="3000" kern="1200" dirty="0"/>
            <a:t>Overview of Garima </a:t>
          </a:r>
          <a:r>
            <a:rPr lang="en-IN" sz="3000" kern="1200" dirty="0" err="1"/>
            <a:t>Greh</a:t>
          </a:r>
          <a:endParaRPr lang="en-IN" sz="3000" kern="1200" dirty="0"/>
        </a:p>
      </dsp:txBody>
      <dsp:txXfrm>
        <a:off x="138036" y="122665"/>
        <a:ext cx="3105253" cy="1295193"/>
      </dsp:txXfrm>
    </dsp:sp>
    <dsp:sp modelId="{34331655-AEB8-4747-9830-F5417FFC20FC}">
      <dsp:nvSpPr>
        <dsp:cNvPr id="0" name=""/>
        <dsp:cNvSpPr/>
      </dsp:nvSpPr>
      <dsp:spPr>
        <a:xfrm rot="5400000">
          <a:off x="5681494" y="-711487"/>
          <a:ext cx="1539163" cy="627550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IN" sz="1400" kern="1200" dirty="0" err="1"/>
            <a:t>Comprehensvive</a:t>
          </a:r>
          <a:r>
            <a:rPr lang="en-IN" sz="1400" kern="1200" dirty="0"/>
            <a:t> Health Services</a:t>
          </a:r>
        </a:p>
        <a:p>
          <a:pPr marL="114300" lvl="1" indent="-114300" algn="l" defTabSz="622300">
            <a:lnSpc>
              <a:spcPct val="90000"/>
            </a:lnSpc>
            <a:spcBef>
              <a:spcPct val="0"/>
            </a:spcBef>
            <a:spcAft>
              <a:spcPct val="15000"/>
            </a:spcAft>
            <a:buChar char="•"/>
          </a:pPr>
          <a:r>
            <a:rPr lang="en-IN" sz="1400" kern="1200" dirty="0"/>
            <a:t>Inclusive approach for Transgender individuals </a:t>
          </a:r>
        </a:p>
        <a:p>
          <a:pPr marL="114300" lvl="1" indent="-114300" algn="l" defTabSz="622300">
            <a:lnSpc>
              <a:spcPct val="90000"/>
            </a:lnSpc>
            <a:spcBef>
              <a:spcPct val="0"/>
            </a:spcBef>
            <a:spcAft>
              <a:spcPct val="15000"/>
            </a:spcAft>
            <a:buChar char="•"/>
          </a:pPr>
          <a:r>
            <a:rPr lang="en-IN" sz="1400" kern="1200" dirty="0"/>
            <a:t> Emphasis for physical and mental Health</a:t>
          </a:r>
        </a:p>
      </dsp:txBody>
      <dsp:txXfrm rot="-5400000">
        <a:off x="3313321" y="1731822"/>
        <a:ext cx="6200373" cy="1388891"/>
      </dsp:txXfrm>
    </dsp:sp>
    <dsp:sp modelId="{5C1429B2-A1AC-4B97-B8CC-5DBC8016833E}">
      <dsp:nvSpPr>
        <dsp:cNvPr id="0" name=""/>
        <dsp:cNvSpPr/>
      </dsp:nvSpPr>
      <dsp:spPr>
        <a:xfrm>
          <a:off x="67969" y="1636041"/>
          <a:ext cx="3245352" cy="158045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IN" sz="3000" kern="1200" dirty="0"/>
            <a:t>Focus On Transgender Health Services</a:t>
          </a:r>
        </a:p>
      </dsp:txBody>
      <dsp:txXfrm>
        <a:off x="145120" y="1713192"/>
        <a:ext cx="3091050" cy="1426149"/>
      </dsp:txXfrm>
    </dsp:sp>
    <dsp:sp modelId="{535064AE-5206-4126-A791-F2B7FC208855}">
      <dsp:nvSpPr>
        <dsp:cNvPr id="0" name=""/>
        <dsp:cNvSpPr/>
      </dsp:nvSpPr>
      <dsp:spPr>
        <a:xfrm rot="5400000">
          <a:off x="5830177" y="944518"/>
          <a:ext cx="1539163" cy="627550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IN" sz="1400" kern="1200" dirty="0" err="1"/>
            <a:t>Analyze</a:t>
          </a:r>
          <a:r>
            <a:rPr lang="en-IN" sz="1400" kern="1200" dirty="0"/>
            <a:t> health services utilization.</a:t>
          </a:r>
        </a:p>
        <a:p>
          <a:pPr marL="114300" lvl="1" indent="-114300" algn="l" defTabSz="622300">
            <a:lnSpc>
              <a:spcPct val="90000"/>
            </a:lnSpc>
            <a:spcBef>
              <a:spcPct val="0"/>
            </a:spcBef>
            <a:spcAft>
              <a:spcPct val="15000"/>
            </a:spcAft>
            <a:buChar char="•"/>
          </a:pPr>
          <a:r>
            <a:rPr lang="en-IN" sz="1400" kern="1200" dirty="0"/>
            <a:t>It impact on health and wellbeing.</a:t>
          </a:r>
        </a:p>
        <a:p>
          <a:pPr marL="114300" lvl="1" indent="-114300" algn="l" defTabSz="622300">
            <a:lnSpc>
              <a:spcPct val="90000"/>
            </a:lnSpc>
            <a:spcBef>
              <a:spcPct val="0"/>
            </a:spcBef>
            <a:spcAft>
              <a:spcPct val="15000"/>
            </a:spcAft>
            <a:buChar char="•"/>
          </a:pPr>
          <a:r>
            <a:rPr lang="en-IN" sz="1400" kern="1200" dirty="0"/>
            <a:t>Identify areas for the improvement.</a:t>
          </a:r>
        </a:p>
        <a:p>
          <a:pPr marL="114300" lvl="1" indent="-114300" algn="l" defTabSz="622300">
            <a:lnSpc>
              <a:spcPct val="90000"/>
            </a:lnSpc>
            <a:spcBef>
              <a:spcPct val="0"/>
            </a:spcBef>
            <a:spcAft>
              <a:spcPct val="15000"/>
            </a:spcAft>
            <a:buChar char="•"/>
          </a:pPr>
          <a:endParaRPr lang="en-IN" sz="1400" kern="1200" dirty="0"/>
        </a:p>
      </dsp:txBody>
      <dsp:txXfrm rot="-5400000">
        <a:off x="3462004" y="3387827"/>
        <a:ext cx="6200373" cy="1388891"/>
      </dsp:txXfrm>
    </dsp:sp>
    <dsp:sp modelId="{EB4E7F29-C280-42C7-8043-976717FDF4BA}">
      <dsp:nvSpPr>
        <dsp:cNvPr id="0" name=""/>
        <dsp:cNvSpPr/>
      </dsp:nvSpPr>
      <dsp:spPr>
        <a:xfrm>
          <a:off x="67969" y="3312806"/>
          <a:ext cx="3394034" cy="153893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IN" sz="3000" kern="1200" dirty="0"/>
            <a:t>Objective of the study </a:t>
          </a:r>
        </a:p>
      </dsp:txBody>
      <dsp:txXfrm>
        <a:off x="143093" y="3387930"/>
        <a:ext cx="3243786" cy="13886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DB1039-FE7C-46F5-8EBC-DD83FE83F634}">
      <dsp:nvSpPr>
        <dsp:cNvPr id="0" name=""/>
        <dsp:cNvSpPr/>
      </dsp:nvSpPr>
      <dsp:spPr>
        <a:xfrm>
          <a:off x="4748" y="758961"/>
          <a:ext cx="2428651" cy="574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IN" sz="2900" kern="1200" dirty="0"/>
            <a:t>1</a:t>
          </a:r>
        </a:p>
      </dsp:txBody>
      <dsp:txXfrm>
        <a:off x="4748" y="758961"/>
        <a:ext cx="2428651" cy="574200"/>
      </dsp:txXfrm>
    </dsp:sp>
    <dsp:sp modelId="{9FE71C38-5473-42BC-882F-7D9B37879423}">
      <dsp:nvSpPr>
        <dsp:cNvPr id="0" name=""/>
        <dsp:cNvSpPr/>
      </dsp:nvSpPr>
      <dsp:spPr>
        <a:xfrm>
          <a:off x="2433400" y="310367"/>
          <a:ext cx="485730" cy="1471387"/>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3DF901-9E00-4C3E-83CF-3F7726A1224E}">
      <dsp:nvSpPr>
        <dsp:cNvPr id="0" name=""/>
        <dsp:cNvSpPr/>
      </dsp:nvSpPr>
      <dsp:spPr>
        <a:xfrm>
          <a:off x="3113422" y="310367"/>
          <a:ext cx="6605933" cy="14713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IN" sz="2900" kern="1200" dirty="0"/>
            <a:t>To describe the socio demographic profile of Transgender availing services at a shelter home in Delhi.</a:t>
          </a:r>
        </a:p>
      </dsp:txBody>
      <dsp:txXfrm>
        <a:off x="3113422" y="310367"/>
        <a:ext cx="6605933" cy="1471387"/>
      </dsp:txXfrm>
    </dsp:sp>
    <dsp:sp modelId="{B745AA20-7265-466A-BBC9-46889328EE4E}">
      <dsp:nvSpPr>
        <dsp:cNvPr id="0" name=""/>
        <dsp:cNvSpPr/>
      </dsp:nvSpPr>
      <dsp:spPr>
        <a:xfrm>
          <a:off x="4748" y="2729511"/>
          <a:ext cx="2428651" cy="574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IN" sz="2900" kern="1200" dirty="0"/>
            <a:t>2</a:t>
          </a:r>
        </a:p>
      </dsp:txBody>
      <dsp:txXfrm>
        <a:off x="4748" y="2729511"/>
        <a:ext cx="2428651" cy="574200"/>
      </dsp:txXfrm>
    </dsp:sp>
    <dsp:sp modelId="{ADE36ED3-610D-4248-B4EB-5C7A26AE4D8A}">
      <dsp:nvSpPr>
        <dsp:cNvPr id="0" name=""/>
        <dsp:cNvSpPr/>
      </dsp:nvSpPr>
      <dsp:spPr>
        <a:xfrm>
          <a:off x="2433400" y="1886155"/>
          <a:ext cx="485730" cy="2260912"/>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61677A-7F53-425E-97B4-95D4E32F3A2B}">
      <dsp:nvSpPr>
        <dsp:cNvPr id="0" name=""/>
        <dsp:cNvSpPr/>
      </dsp:nvSpPr>
      <dsp:spPr>
        <a:xfrm>
          <a:off x="3113422" y="1886155"/>
          <a:ext cx="6605933" cy="226091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IN" sz="2900" kern="1200" dirty="0"/>
            <a:t>To describe the healthcare seeking profile (type of healthcare provider, cost of services, and distance travelled) of transgender availing services at a shelter home in Delhi.</a:t>
          </a:r>
        </a:p>
      </dsp:txBody>
      <dsp:txXfrm>
        <a:off x="3113422" y="1886155"/>
        <a:ext cx="6605933" cy="22609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D994D9-6C08-470C-A7F4-C8BBA53CAF83}">
      <dsp:nvSpPr>
        <dsp:cNvPr id="0" name=""/>
        <dsp:cNvSpPr/>
      </dsp:nvSpPr>
      <dsp:spPr>
        <a:xfrm>
          <a:off x="47642" y="521615"/>
          <a:ext cx="2448031" cy="1686693"/>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4000" r="-3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0A4CDE-4481-4E9F-9C76-F03DDD4822A5}">
      <dsp:nvSpPr>
        <dsp:cNvPr id="0" name=""/>
        <dsp:cNvSpPr/>
      </dsp:nvSpPr>
      <dsp:spPr>
        <a:xfrm>
          <a:off x="5144" y="2315313"/>
          <a:ext cx="2448031" cy="908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b="1" kern="1200" dirty="0"/>
            <a:t>Social Stigma</a:t>
          </a:r>
          <a:endParaRPr lang="en-IN" sz="1800" b="1" kern="1200" dirty="0"/>
        </a:p>
      </dsp:txBody>
      <dsp:txXfrm>
        <a:off x="5144" y="2315313"/>
        <a:ext cx="2448031" cy="908219"/>
      </dsp:txXfrm>
    </dsp:sp>
    <dsp:sp modelId="{8881C3EA-4C2A-439C-AAB6-BE9E33658958}">
      <dsp:nvSpPr>
        <dsp:cNvPr id="0" name=""/>
        <dsp:cNvSpPr/>
      </dsp:nvSpPr>
      <dsp:spPr>
        <a:xfrm>
          <a:off x="2698081" y="628619"/>
          <a:ext cx="2448031" cy="16866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6353E0-6191-41BF-A135-575E1EFAF813}">
      <dsp:nvSpPr>
        <dsp:cNvPr id="0" name=""/>
        <dsp:cNvSpPr/>
      </dsp:nvSpPr>
      <dsp:spPr>
        <a:xfrm>
          <a:off x="2698081" y="2315313"/>
          <a:ext cx="2448031" cy="908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b="1" kern="1200" dirty="0"/>
            <a:t>Discrimination</a:t>
          </a:r>
          <a:endParaRPr lang="en-IN" sz="1800" b="1" kern="1200" dirty="0"/>
        </a:p>
      </dsp:txBody>
      <dsp:txXfrm>
        <a:off x="2698081" y="2315313"/>
        <a:ext cx="2448031" cy="908219"/>
      </dsp:txXfrm>
    </dsp:sp>
    <dsp:sp modelId="{55340982-5DD7-4468-AF16-CC93E380F85C}">
      <dsp:nvSpPr>
        <dsp:cNvPr id="0" name=""/>
        <dsp:cNvSpPr/>
      </dsp:nvSpPr>
      <dsp:spPr>
        <a:xfrm>
          <a:off x="5391019" y="628619"/>
          <a:ext cx="2448031" cy="1686693"/>
        </a:xfrm>
        <a:prstGeom prst="roundRect">
          <a:avLst/>
        </a:prstGeom>
        <a:blipFill>
          <a:blip xmlns:r="http://schemas.openxmlformats.org/officeDocument/2006/relationships" r:embed="rId2"/>
          <a:srcRect/>
          <a:stretch>
            <a:fillRect t="-1000" b="-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4EFBD1-0F6F-4A63-AF62-2F2A79C8C8BA}">
      <dsp:nvSpPr>
        <dsp:cNvPr id="0" name=""/>
        <dsp:cNvSpPr/>
      </dsp:nvSpPr>
      <dsp:spPr>
        <a:xfrm>
          <a:off x="5391019" y="2315313"/>
          <a:ext cx="2448031" cy="908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b="1" kern="1200" dirty="0"/>
            <a:t>Lack of acceptance </a:t>
          </a:r>
          <a:endParaRPr lang="en-IN" sz="1800" b="1" kern="1200" dirty="0"/>
        </a:p>
      </dsp:txBody>
      <dsp:txXfrm>
        <a:off x="5391019" y="2315313"/>
        <a:ext cx="2448031" cy="908219"/>
      </dsp:txXfrm>
    </dsp:sp>
    <dsp:sp modelId="{AE6D62C9-7809-471D-BD8E-FA23B56A478E}">
      <dsp:nvSpPr>
        <dsp:cNvPr id="0" name=""/>
        <dsp:cNvSpPr/>
      </dsp:nvSpPr>
      <dsp:spPr>
        <a:xfrm>
          <a:off x="8083957" y="628619"/>
          <a:ext cx="2448031" cy="1686693"/>
        </a:xfrm>
        <a:prstGeom prst="roundRect">
          <a:avLst/>
        </a:prstGeom>
        <a:blipFill>
          <a:blip xmlns:r="http://schemas.openxmlformats.org/officeDocument/2006/relationships" r:embed="rId3"/>
          <a:srcRect/>
          <a:stretch>
            <a:fillRect l="-11000" r="-1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845BC7-70D1-449A-B4F8-2029CB5A55B7}">
      <dsp:nvSpPr>
        <dsp:cNvPr id="0" name=""/>
        <dsp:cNvSpPr/>
      </dsp:nvSpPr>
      <dsp:spPr>
        <a:xfrm>
          <a:off x="8083957" y="2315313"/>
          <a:ext cx="2448031" cy="908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en-US" sz="1800" b="1" kern="1200" dirty="0"/>
            <a:t>Their impacts on mental and well being</a:t>
          </a:r>
          <a:endParaRPr lang="en-IN" sz="1800" b="1" kern="1200" dirty="0"/>
        </a:p>
      </dsp:txBody>
      <dsp:txXfrm>
        <a:off x="8083957" y="2315313"/>
        <a:ext cx="2448031" cy="9082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3EBFD5-3492-4DEE-BA6F-7F883E0E4157}">
      <dsp:nvSpPr>
        <dsp:cNvPr id="0" name=""/>
        <dsp:cNvSpPr/>
      </dsp:nvSpPr>
      <dsp:spPr>
        <a:xfrm>
          <a:off x="763727" y="1687"/>
          <a:ext cx="3274877" cy="196492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Addressed issues like lack of specialized counselors </a:t>
          </a:r>
          <a:endParaRPr lang="en-IN" sz="3000" kern="1200" dirty="0"/>
        </a:p>
      </dsp:txBody>
      <dsp:txXfrm>
        <a:off x="763727" y="1687"/>
        <a:ext cx="3274877" cy="1964926"/>
      </dsp:txXfrm>
    </dsp:sp>
    <dsp:sp modelId="{E67777E9-0CB5-4577-B3AB-66347B893D99}">
      <dsp:nvSpPr>
        <dsp:cNvPr id="0" name=""/>
        <dsp:cNvSpPr/>
      </dsp:nvSpPr>
      <dsp:spPr>
        <a:xfrm>
          <a:off x="4366092" y="1687"/>
          <a:ext cx="3274877" cy="196492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Confidentiality concerns</a:t>
          </a:r>
          <a:endParaRPr lang="en-IN" sz="3000" kern="1200" dirty="0"/>
        </a:p>
      </dsp:txBody>
      <dsp:txXfrm>
        <a:off x="4366092" y="1687"/>
        <a:ext cx="3274877" cy="1964926"/>
      </dsp:txXfrm>
    </dsp:sp>
    <dsp:sp modelId="{A0227827-3297-464F-B04D-06A45797AE5E}">
      <dsp:nvSpPr>
        <dsp:cNvPr id="0" name=""/>
        <dsp:cNvSpPr/>
      </dsp:nvSpPr>
      <dsp:spPr>
        <a:xfrm>
          <a:off x="763727" y="2294101"/>
          <a:ext cx="3274877" cy="196492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Financial barriers</a:t>
          </a:r>
          <a:endParaRPr lang="en-IN" sz="3000" kern="1200" dirty="0"/>
        </a:p>
      </dsp:txBody>
      <dsp:txXfrm>
        <a:off x="763727" y="2294101"/>
        <a:ext cx="3274877" cy="1964926"/>
      </dsp:txXfrm>
    </dsp:sp>
    <dsp:sp modelId="{870D51FF-ECE9-4013-82FB-1ECD6D9162BE}">
      <dsp:nvSpPr>
        <dsp:cNvPr id="0" name=""/>
        <dsp:cNvSpPr/>
      </dsp:nvSpPr>
      <dsp:spPr>
        <a:xfrm>
          <a:off x="4366092" y="2294101"/>
          <a:ext cx="3274877" cy="196492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Lack of awareness about available services</a:t>
          </a:r>
          <a:endParaRPr lang="en-IN" sz="3000" kern="1200" dirty="0"/>
        </a:p>
      </dsp:txBody>
      <dsp:txXfrm>
        <a:off x="4366092" y="2294101"/>
        <a:ext cx="3274877" cy="196492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AAF658-F6B1-4537-9655-6578DB90296C}" type="datetimeFigureOut">
              <a:rPr lang="en-IN" smtClean="0"/>
              <a:t>11-12-2025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9833C9-BF53-4EA8-B289-DC2D766754F7}" type="slidenum">
              <a:rPr lang="en-IN" smtClean="0"/>
              <a:t>‹#›</a:t>
            </a:fld>
            <a:endParaRPr lang="en-IN"/>
          </a:p>
        </p:txBody>
      </p:sp>
    </p:spTree>
    <p:extLst>
      <p:ext uri="{BB962C8B-B14F-4D97-AF65-F5344CB8AC3E}">
        <p14:creationId xmlns:p14="http://schemas.microsoft.com/office/powerpoint/2010/main" val="9152201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77CA0979-F579-4E9B-A675-1F5ABBFF00DB}" type="datetimeFigureOut">
              <a:rPr lang="en-US" dirty="0"/>
              <a:t>12/11/2025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161078225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F7E76D0F-5A12-4D0A-80B0-1A6122B61E7B}" type="datetimeFigureOut">
              <a:rPr lang="en-US" dirty="0"/>
              <a:t>12/11/2025</a:t>
            </a:fld>
            <a:endParaRPr lang="en-US"/>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2621923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8B9E8C84-89CA-44AB-B0BE-5C91BAF75478}" type="datetimeFigureOut">
              <a:rPr lang="en-US" dirty="0"/>
              <a:t>12/11/2025</a:t>
            </a:fld>
            <a:endParaRPr lang="en-US"/>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2908410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3E7156E-175E-4DBA-9D21-B772C320F342}" type="datetimeFigureOut">
              <a:rPr lang="en-US" dirty="0"/>
              <a:t>12/11/2025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4174868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a:t>Click to edit Master title style</a:t>
            </a:r>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04895F6E-3D02-4292-95D1-C62B3126321B}" type="datetimeFigureOut">
              <a:rPr lang="en-US" dirty="0"/>
              <a:t>12/11/2025</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3239138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EDCB5ACB-D10C-44A8-9570-124370F4CB38}" type="datetimeFigureOut">
              <a:rPr lang="en-US" dirty="0"/>
              <a:t>12/11/2025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2578055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AB8D84F4-0E7A-4BDE-98C6-AE68FB974645}" type="datetimeFigureOut">
              <a:rPr lang="en-US" dirty="0"/>
              <a:t>12/11/2025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
              </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4208989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CBEFF1D8-9801-4C4B-92F3-66C9A863BD74}" type="datetimeFigureOut">
              <a:rPr lang="en-US" dirty="0"/>
              <a:t>12/11/2025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
              </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3460917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961FE8FD-B23E-4E1A-83EF-0847EBEA0105}" type="datetimeFigureOut">
              <a:rPr lang="en-US" dirty="0"/>
              <a:t>12/11/2025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
              </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3699370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a:t>Click to edit Master title style</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8DDF891E-A7C2-465C-AD39-8EDCB0F58E3C}" type="datetimeFigureOut">
              <a:rPr lang="en-US" dirty="0"/>
              <a:t>12/11/2025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751473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a:t>Click to edit Master title style</a:t>
            </a:r>
          </a:p>
        </p:txBody>
      </p:sp>
      <p:sp>
        <p:nvSpPr>
          <p:cNvPr id="3" name="Picture Placeholder 2">
            <a:extLst>
              <a:ext uri="{FF2B5EF4-FFF2-40B4-BE49-F238E27FC236}">
                <a16:creationId xmlns:a16="http://schemas.microsoft.com/office/drawing/2014/main" id="{9571C769-CEC8-962A-01E6-15B0E056791E}"/>
              </a:ext>
            </a:extLst>
          </p:cNvPr>
          <p:cNvSpPr>
            <a:spLocks noGrp="1" noChangeAspect="1"/>
          </p:cNvSpPr>
          <p:nvPr>
            <p:ph type="pic" idx="1"/>
          </p:nvPr>
        </p:nvSpPr>
        <p:spPr>
          <a:xfrm>
            <a:off x="5063319" y="657103"/>
            <a:ext cx="6483687" cy="555590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F39F93E5-AFB6-485C-8E3C-32F92A07875F}" type="datetimeFigureOut">
              <a:rPr lang="en-US" dirty="0"/>
              <a:t>12/11/2025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dirty="0"/>
              <a:t>‹#›</a:t>
            </a:fld>
            <a:endParaRPr lang="en-US"/>
          </a:p>
        </p:txBody>
      </p:sp>
    </p:spTree>
    <p:extLst>
      <p:ext uri="{BB962C8B-B14F-4D97-AF65-F5344CB8AC3E}">
        <p14:creationId xmlns:p14="http://schemas.microsoft.com/office/powerpoint/2010/main" val="2706326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3A332BE1-279E-4118-9FE3-7952B079A510}" type="datetimeFigureOut">
              <a:rPr lang="en-US" dirty="0"/>
              <a:t>12/11/2025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r>
              <a:rPr lang="en-US"/>
              <a:t>
              </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dirty="0"/>
              <a:t>‹#›</a:t>
            </a:fld>
            <a:endParaRPr lang="en-US"/>
          </a:p>
        </p:txBody>
      </p:sp>
    </p:spTree>
    <p:extLst>
      <p:ext uri="{BB962C8B-B14F-4D97-AF65-F5344CB8AC3E}">
        <p14:creationId xmlns:p14="http://schemas.microsoft.com/office/powerpoint/2010/main" val="416290734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hdr="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diagramLayout" Target="../diagrams/layout3.xml"/><Relationship Id="rId7" Type="http://schemas.openxmlformats.org/officeDocument/2006/relationships/image" Target="../media/image3.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3.png"/><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9.xml"/><Relationship Id="rId1" Type="http://schemas.openxmlformats.org/officeDocument/2006/relationships/slideLayout" Target="../slideLayouts/slideLayout2.xml"/><Relationship Id="rId4" Type="http://schemas.openxmlformats.org/officeDocument/2006/relationships/chart" Target="../charts/chart10.xml"/></Relationships>
</file>

<file path=ppt/slides/_rels/slide2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doi.org/10.7448/IAS.19.3.20809" TargetMode="External"/><Relationship Id="rId2" Type="http://schemas.openxmlformats.org/officeDocument/2006/relationships/hyperlink" Target="https://doi.org/10.1080/19359705.2020.1850592" TargetMode="Externa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s://doi.org/10.1080/10538720.2021.2004285" TargetMode="External"/><Relationship Id="rId4" Type="http://schemas.openxmlformats.org/officeDocument/2006/relationships/hyperlink" Target="https://doi.org/10.3390/sexes3040036"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doi.org/10.1080/26410397.2022.2104678"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E8F8E-29B6-EF14-6D6B-BE821DC7A13D}"/>
              </a:ext>
            </a:extLst>
          </p:cNvPr>
          <p:cNvSpPr>
            <a:spLocks noGrp="1"/>
          </p:cNvSpPr>
          <p:nvPr>
            <p:ph type="ctrTitle"/>
          </p:nvPr>
        </p:nvSpPr>
        <p:spPr>
          <a:xfrm>
            <a:off x="423583" y="3637866"/>
            <a:ext cx="7153243" cy="2858786"/>
          </a:xfrm>
        </p:spPr>
        <p:txBody>
          <a:bodyPr vert="horz" lIns="91440" tIns="45720" rIns="91440" bIns="45720" rtlCol="0" anchor="ctr">
            <a:noAutofit/>
          </a:bodyPr>
          <a:lstStyle/>
          <a:p>
            <a:pPr algn="l"/>
            <a:r>
              <a:rPr lang="en-US" sz="3600" b="1" dirty="0">
                <a:solidFill>
                  <a:schemeClr val="tx2"/>
                </a:solidFill>
                <a:latin typeface="Times New Roman"/>
                <a:cs typeface="Times New Roman"/>
              </a:rPr>
              <a:t>The profile of Transgender who availed the Health services, at Garima </a:t>
            </a:r>
            <a:r>
              <a:rPr lang="en-US" sz="3600" b="1" dirty="0" err="1">
                <a:solidFill>
                  <a:schemeClr val="tx2"/>
                </a:solidFill>
                <a:latin typeface="Times New Roman"/>
                <a:cs typeface="Times New Roman"/>
              </a:rPr>
              <a:t>Greh</a:t>
            </a:r>
            <a:r>
              <a:rPr lang="en-US" sz="3600" b="1" dirty="0">
                <a:solidFill>
                  <a:schemeClr val="tx2"/>
                </a:solidFill>
                <a:latin typeface="Times New Roman"/>
                <a:cs typeface="Times New Roman"/>
              </a:rPr>
              <a:t>, New Delhi, India,  2024.</a:t>
            </a:r>
            <a:br>
              <a:rPr lang="en-US" sz="3600" b="1" dirty="0">
                <a:latin typeface="Times New Roman"/>
              </a:rPr>
            </a:br>
            <a:endParaRPr lang="en-US" sz="3600" b="1" dirty="0">
              <a:solidFill>
                <a:schemeClr val="tx2"/>
              </a:solidFill>
              <a:latin typeface="Times New Roman"/>
              <a:cs typeface="Times New Roman"/>
            </a:endParaRPr>
          </a:p>
        </p:txBody>
      </p:sp>
      <p:sp>
        <p:nvSpPr>
          <p:cNvPr id="3" name="Subtitle 2">
            <a:extLst>
              <a:ext uri="{FF2B5EF4-FFF2-40B4-BE49-F238E27FC236}">
                <a16:creationId xmlns:a16="http://schemas.microsoft.com/office/drawing/2014/main" id="{D9C1D294-4084-DFFC-2CFE-35806FBA457F}"/>
              </a:ext>
            </a:extLst>
          </p:cNvPr>
          <p:cNvSpPr>
            <a:spLocks noGrp="1"/>
          </p:cNvSpPr>
          <p:nvPr>
            <p:ph type="subTitle" idx="1"/>
          </p:nvPr>
        </p:nvSpPr>
        <p:spPr>
          <a:xfrm>
            <a:off x="7576826" y="3637866"/>
            <a:ext cx="4310587" cy="2172652"/>
          </a:xfrm>
        </p:spPr>
        <p:txBody>
          <a:bodyPr vert="horz" lIns="91440" tIns="45720" rIns="91440" bIns="45720" rtlCol="0" anchor="t">
            <a:normAutofit lnSpcReduction="10000"/>
          </a:bodyPr>
          <a:lstStyle/>
          <a:p>
            <a:pPr algn="l"/>
            <a:r>
              <a:rPr lang="en-US" sz="2000" b="1" dirty="0">
                <a:solidFill>
                  <a:schemeClr val="tx2"/>
                </a:solidFill>
                <a:latin typeface="Times New Roman"/>
                <a:cs typeface="Times New Roman"/>
              </a:rPr>
              <a:t>Mentor by -  Dr. Sukesh Bhardwaj and Dr. Ekta Saroha</a:t>
            </a:r>
            <a:endParaRPr lang="en-US" sz="2000" dirty="0">
              <a:solidFill>
                <a:schemeClr val="tx2"/>
              </a:solidFill>
              <a:latin typeface="Times New Roman"/>
              <a:cs typeface="Times New Roman"/>
            </a:endParaRPr>
          </a:p>
          <a:p>
            <a:pPr algn="l"/>
            <a:r>
              <a:rPr lang="en-US" sz="2000" b="1" dirty="0">
                <a:solidFill>
                  <a:schemeClr val="tx2"/>
                </a:solidFill>
                <a:latin typeface="Times New Roman"/>
                <a:cs typeface="Times New Roman"/>
              </a:rPr>
              <a:t>Presented by- Arpana Kumari</a:t>
            </a:r>
          </a:p>
          <a:p>
            <a:pPr algn="l"/>
            <a:r>
              <a:rPr lang="en-US" sz="2000" b="1" dirty="0">
                <a:solidFill>
                  <a:schemeClr val="tx2"/>
                </a:solidFill>
                <a:latin typeface="Times New Roman"/>
                <a:cs typeface="Times New Roman"/>
              </a:rPr>
              <a:t>Roll no- PG/22/014</a:t>
            </a:r>
          </a:p>
          <a:p>
            <a:pPr algn="l"/>
            <a:r>
              <a:rPr lang="en-US" sz="2000" b="1" dirty="0">
                <a:solidFill>
                  <a:schemeClr val="tx2"/>
                </a:solidFill>
                <a:latin typeface="Times New Roman"/>
                <a:cs typeface="Times New Roman"/>
              </a:rPr>
              <a:t>Date of Presentation- 18</a:t>
            </a:r>
            <a:r>
              <a:rPr lang="en-US" sz="2000" b="1" baseline="30000" dirty="0">
                <a:solidFill>
                  <a:schemeClr val="tx2"/>
                </a:solidFill>
                <a:latin typeface="Times New Roman"/>
                <a:cs typeface="Times New Roman"/>
              </a:rPr>
              <a:t>th</a:t>
            </a:r>
            <a:r>
              <a:rPr lang="en-US" sz="2000" b="1" dirty="0">
                <a:solidFill>
                  <a:schemeClr val="tx2"/>
                </a:solidFill>
                <a:latin typeface="Times New Roman"/>
                <a:cs typeface="Times New Roman"/>
              </a:rPr>
              <a:t> June 2024</a:t>
            </a:r>
          </a:p>
          <a:p>
            <a:pPr algn="l"/>
            <a:endParaRPr lang="en-US" sz="2000" dirty="0">
              <a:solidFill>
                <a:schemeClr val="tx2"/>
              </a:solidFill>
              <a:latin typeface="Times New Roman"/>
              <a:cs typeface="Times New Roman"/>
            </a:endParaRPr>
          </a:p>
        </p:txBody>
      </p:sp>
      <p:sp>
        <p:nvSpPr>
          <p:cNvPr id="5" name="Slide Number Placeholder 4">
            <a:extLst>
              <a:ext uri="{FF2B5EF4-FFF2-40B4-BE49-F238E27FC236}">
                <a16:creationId xmlns:a16="http://schemas.microsoft.com/office/drawing/2014/main" id="{AF379FF6-4050-083F-CEC2-D3E6FC858C0F}"/>
              </a:ext>
            </a:extLst>
          </p:cNvPr>
          <p:cNvSpPr>
            <a:spLocks noGrp="1"/>
          </p:cNvSpPr>
          <p:nvPr>
            <p:ph type="sldNum" sz="quarter" idx="12"/>
          </p:nvPr>
        </p:nvSpPr>
        <p:spPr/>
        <p:txBody>
          <a:bodyPr vert="horz" lIns="91440" tIns="45720" rIns="91440" bIns="45720" rtlCol="0" anchor="ctr">
            <a:normAutofit/>
          </a:bodyPr>
          <a:lstStyle/>
          <a:p>
            <a:pPr>
              <a:spcAft>
                <a:spcPts val="600"/>
              </a:spcAft>
            </a:pPr>
            <a:fld id="{11A71338-8BA2-4C79-A6C5-5A8E30081D0C}" type="slidenum">
              <a:rPr lang="en-US">
                <a:solidFill>
                  <a:schemeClr val="accent4">
                    <a:lumMod val="50000"/>
                  </a:schemeClr>
                </a:solidFill>
              </a:rPr>
              <a:pPr>
                <a:spcAft>
                  <a:spcPts val="600"/>
                </a:spcAft>
              </a:pPr>
              <a:t>1</a:t>
            </a:fld>
            <a:endParaRPr lang="en-US">
              <a:solidFill>
                <a:schemeClr val="accent4">
                  <a:lumMod val="50000"/>
                </a:schemeClr>
              </a:solidFill>
            </a:endParaRPr>
          </a:p>
        </p:txBody>
      </p:sp>
      <p:pic>
        <p:nvPicPr>
          <p:cNvPr id="4" name="Picture 3">
            <a:extLst>
              <a:ext uri="{FF2B5EF4-FFF2-40B4-BE49-F238E27FC236}">
                <a16:creationId xmlns:a16="http://schemas.microsoft.com/office/drawing/2014/main" id="{B438003D-FC01-F53A-2BDF-01CA630418AC}"/>
              </a:ext>
            </a:extLst>
          </p:cNvPr>
          <p:cNvPicPr>
            <a:picLocks noChangeAspect="1"/>
          </p:cNvPicPr>
          <p:nvPr/>
        </p:nvPicPr>
        <p:blipFill rotWithShape="1">
          <a:blip r:embed="rId2"/>
          <a:srcRect t="26682" b="24935"/>
          <a:stretch/>
        </p:blipFill>
        <p:spPr>
          <a:xfrm>
            <a:off x="-6214" y="2018"/>
            <a:ext cx="12214825" cy="3383384"/>
          </a:xfrm>
          <a:custGeom>
            <a:avLst/>
            <a:gdLst/>
            <a:ahLst/>
            <a:cxnLst/>
            <a:rect l="l" t="t" r="r" b="b"/>
            <a:pathLst>
              <a:path w="12214825" h="3383384">
                <a:moveTo>
                  <a:pt x="12213819" y="0"/>
                </a:moveTo>
                <a:cubicBezTo>
                  <a:pt x="12213819" y="29107"/>
                  <a:pt x="12214067" y="89770"/>
                  <a:pt x="12214502" y="174101"/>
                </a:cubicBezTo>
                <a:lnTo>
                  <a:pt x="12214825" y="234681"/>
                </a:lnTo>
                <a:lnTo>
                  <a:pt x="12214825" y="2718323"/>
                </a:lnTo>
                <a:lnTo>
                  <a:pt x="11377417" y="2725712"/>
                </a:lnTo>
                <a:cubicBezTo>
                  <a:pt x="7318291" y="2799276"/>
                  <a:pt x="6189525" y="3387660"/>
                  <a:pt x="3246747" y="3383361"/>
                </a:cubicBezTo>
                <a:cubicBezTo>
                  <a:pt x="2493396" y="3382260"/>
                  <a:pt x="1619330" y="3339570"/>
                  <a:pt x="544071" y="3235389"/>
                </a:cubicBezTo>
                <a:lnTo>
                  <a:pt x="19466" y="3181198"/>
                </a:lnTo>
                <a:cubicBezTo>
                  <a:pt x="22117" y="2650999"/>
                  <a:pt x="12840" y="2122787"/>
                  <a:pt x="3563" y="1594575"/>
                </a:cubicBezTo>
                <a:lnTo>
                  <a:pt x="0" y="1239098"/>
                </a:lnTo>
                <a:lnTo>
                  <a:pt x="0" y="7944"/>
                </a:lnTo>
                <a:close/>
              </a:path>
            </a:pathLst>
          </a:custGeom>
        </p:spPr>
      </p:pic>
      <p:pic>
        <p:nvPicPr>
          <p:cNvPr id="7" name="Picture 6" descr="Top | Best Health Care Management Insititute - IIHMR Delhi">
            <a:extLst>
              <a:ext uri="{FF2B5EF4-FFF2-40B4-BE49-F238E27FC236}">
                <a16:creationId xmlns:a16="http://schemas.microsoft.com/office/drawing/2014/main" id="{9F5DC91D-7F63-BFD9-4635-ECFB18D7A2AF}"/>
              </a:ext>
            </a:extLst>
          </p:cNvPr>
          <p:cNvPicPr>
            <a:picLocks noChangeAspect="1"/>
          </p:cNvPicPr>
          <p:nvPr/>
        </p:nvPicPr>
        <p:blipFill>
          <a:blip r:embed="rId3"/>
          <a:stretch>
            <a:fillRect/>
          </a:stretch>
        </p:blipFill>
        <p:spPr>
          <a:xfrm>
            <a:off x="0" y="0"/>
            <a:ext cx="1969994" cy="978415"/>
          </a:xfrm>
          <a:prstGeom prst="rect">
            <a:avLst/>
          </a:prstGeom>
        </p:spPr>
      </p:pic>
    </p:spTree>
    <p:extLst>
      <p:ext uri="{BB962C8B-B14F-4D97-AF65-F5344CB8AC3E}">
        <p14:creationId xmlns:p14="http://schemas.microsoft.com/office/powerpoint/2010/main" val="3118820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C032F-0C9A-82A3-108A-86630C5F70C7}"/>
              </a:ext>
            </a:extLst>
          </p:cNvPr>
          <p:cNvSpPr>
            <a:spLocks noGrp="1"/>
          </p:cNvSpPr>
          <p:nvPr>
            <p:ph type="title"/>
          </p:nvPr>
        </p:nvSpPr>
        <p:spPr/>
        <p:txBody>
          <a:bodyPr/>
          <a:lstStyle/>
          <a:p>
            <a:pPr algn="ctr"/>
            <a:r>
              <a:rPr lang="en-IN" b="1" dirty="0">
                <a:latin typeface="Times New Roman"/>
                <a:cs typeface="Times New Roman"/>
              </a:rPr>
              <a:t>Objectives of the study</a:t>
            </a:r>
            <a:endParaRPr lang="en-US" b="1" dirty="0">
              <a:cs typeface="Posterama"/>
            </a:endParaRPr>
          </a:p>
        </p:txBody>
      </p:sp>
      <p:sp>
        <p:nvSpPr>
          <p:cNvPr id="4" name="Slide Number Placeholder 3">
            <a:extLst>
              <a:ext uri="{FF2B5EF4-FFF2-40B4-BE49-F238E27FC236}">
                <a16:creationId xmlns:a16="http://schemas.microsoft.com/office/drawing/2014/main" id="{F49C4914-B980-9BB2-B618-1F08967FAAE6}"/>
              </a:ext>
            </a:extLst>
          </p:cNvPr>
          <p:cNvSpPr>
            <a:spLocks noGrp="1"/>
          </p:cNvSpPr>
          <p:nvPr>
            <p:ph type="sldNum" sz="quarter" idx="12"/>
          </p:nvPr>
        </p:nvSpPr>
        <p:spPr/>
        <p:txBody>
          <a:bodyPr/>
          <a:lstStyle/>
          <a:p>
            <a:fld id="{11A71338-8BA2-4C79-A6C5-5A8E30081D0C}" type="slidenum">
              <a:rPr lang="en-US" smtClean="0"/>
              <a:t>10</a:t>
            </a:fld>
            <a:endParaRPr lang="en-US"/>
          </a:p>
        </p:txBody>
      </p:sp>
      <p:pic>
        <p:nvPicPr>
          <p:cNvPr id="7" name="Picture 6" descr="Top | Best Health Care Management Insititute - IIHMR Delhi">
            <a:extLst>
              <a:ext uri="{FF2B5EF4-FFF2-40B4-BE49-F238E27FC236}">
                <a16:creationId xmlns:a16="http://schemas.microsoft.com/office/drawing/2014/main" id="{A570A024-35B4-531A-A8FB-21FCC85E4EE2}"/>
              </a:ext>
            </a:extLst>
          </p:cNvPr>
          <p:cNvPicPr>
            <a:picLocks noChangeAspect="1"/>
          </p:cNvPicPr>
          <p:nvPr/>
        </p:nvPicPr>
        <p:blipFill>
          <a:blip r:embed="rId2"/>
          <a:stretch>
            <a:fillRect/>
          </a:stretch>
        </p:blipFill>
        <p:spPr>
          <a:xfrm>
            <a:off x="0" y="0"/>
            <a:ext cx="1969994" cy="978415"/>
          </a:xfrm>
          <a:prstGeom prst="rect">
            <a:avLst/>
          </a:prstGeom>
        </p:spPr>
      </p:pic>
      <p:graphicFrame>
        <p:nvGraphicFramePr>
          <p:cNvPr id="11" name="Diagram 10">
            <a:extLst>
              <a:ext uri="{FF2B5EF4-FFF2-40B4-BE49-F238E27FC236}">
                <a16:creationId xmlns:a16="http://schemas.microsoft.com/office/drawing/2014/main" id="{7107EDC2-5FD5-4998-D191-6F44F1A3ECE6}"/>
              </a:ext>
            </a:extLst>
          </p:cNvPr>
          <p:cNvGraphicFramePr/>
          <p:nvPr>
            <p:extLst>
              <p:ext uri="{D42A27DB-BD31-4B8C-83A1-F6EECF244321}">
                <p14:modId xmlns:p14="http://schemas.microsoft.com/office/powerpoint/2010/main" val="2831710394"/>
              </p:ext>
            </p:extLst>
          </p:nvPr>
        </p:nvGraphicFramePr>
        <p:xfrm>
          <a:off x="1081548" y="1680897"/>
          <a:ext cx="9724104" cy="44574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6995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9BF0D-1B78-D933-4CD7-44A691716C30}"/>
              </a:ext>
            </a:extLst>
          </p:cNvPr>
          <p:cNvSpPr>
            <a:spLocks noGrp="1"/>
          </p:cNvSpPr>
          <p:nvPr>
            <p:ph type="title"/>
          </p:nvPr>
        </p:nvSpPr>
        <p:spPr>
          <a:xfrm>
            <a:off x="1061884" y="548640"/>
            <a:ext cx="10291916" cy="981541"/>
          </a:xfrm>
        </p:spPr>
        <p:txBody>
          <a:bodyPr anchor="t">
            <a:normAutofit/>
          </a:bodyPr>
          <a:lstStyle/>
          <a:p>
            <a:pPr algn="ctr"/>
            <a:r>
              <a:rPr lang="en-IN" sz="5400" dirty="0">
                <a:latin typeface="Times New Roman"/>
                <a:cs typeface="Times New Roman"/>
              </a:rPr>
              <a:t>Methodology</a:t>
            </a:r>
          </a:p>
        </p:txBody>
      </p:sp>
      <p:sp>
        <p:nvSpPr>
          <p:cNvPr id="3" name="Content Placeholder 2">
            <a:extLst>
              <a:ext uri="{FF2B5EF4-FFF2-40B4-BE49-F238E27FC236}">
                <a16:creationId xmlns:a16="http://schemas.microsoft.com/office/drawing/2014/main" id="{DE3D0B2B-E2C1-0EC7-C533-C26A318847A3}"/>
              </a:ext>
            </a:extLst>
          </p:cNvPr>
          <p:cNvSpPr>
            <a:spLocks noGrp="1"/>
          </p:cNvSpPr>
          <p:nvPr>
            <p:ph sz="half" idx="1"/>
          </p:nvPr>
        </p:nvSpPr>
        <p:spPr>
          <a:xfrm>
            <a:off x="583151" y="1209368"/>
            <a:ext cx="5181600" cy="4879105"/>
          </a:xfrm>
        </p:spPr>
        <p:txBody>
          <a:bodyPr vert="horz" lIns="91440" tIns="45720" rIns="91440" bIns="45720" rtlCol="0" anchor="t">
            <a:noAutofit/>
          </a:bodyPr>
          <a:lstStyle/>
          <a:p>
            <a:pPr marL="0" indent="0">
              <a:buNone/>
            </a:pPr>
            <a:endParaRPr lang="en-US" b="1" dirty="0">
              <a:latin typeface="Times New Roman"/>
              <a:cs typeface="Times New Roman"/>
            </a:endParaRPr>
          </a:p>
          <a:p>
            <a:pPr marL="0" indent="0">
              <a:buNone/>
            </a:pPr>
            <a:r>
              <a:rPr lang="en-US" b="1" dirty="0">
                <a:latin typeface="Times New Roman"/>
                <a:cs typeface="Times New Roman"/>
              </a:rPr>
              <a:t>Study Design</a:t>
            </a:r>
            <a:r>
              <a:rPr lang="en-US" dirty="0">
                <a:latin typeface="Times New Roman"/>
                <a:cs typeface="Times New Roman"/>
              </a:rPr>
              <a:t>: Secondary data analysis. </a:t>
            </a:r>
          </a:p>
          <a:p>
            <a:pPr marL="0" indent="0">
              <a:buNone/>
            </a:pPr>
            <a:r>
              <a:rPr lang="en-US" b="1" dirty="0">
                <a:latin typeface="Times New Roman"/>
                <a:cs typeface="Times New Roman"/>
              </a:rPr>
              <a:t>Data source</a:t>
            </a:r>
            <a:r>
              <a:rPr lang="en-US" dirty="0">
                <a:latin typeface="Times New Roman"/>
                <a:cs typeface="Times New Roman"/>
              </a:rPr>
              <a:t>: Secondary data will be requested from the Principal Investigator of the IIHMR funded, ‘Determinants of non-communicable diseases among marginalized LGBTQIA+ in Delhi, India: a population survey’ study.</a:t>
            </a:r>
          </a:p>
          <a:p>
            <a:pPr marL="0" indent="0">
              <a:buNone/>
            </a:pPr>
            <a:r>
              <a:rPr lang="en-US" b="1" dirty="0">
                <a:latin typeface="Times New Roman"/>
                <a:cs typeface="Times New Roman"/>
              </a:rPr>
              <a:t>Study Area</a:t>
            </a:r>
            <a:r>
              <a:rPr lang="en-US" dirty="0">
                <a:latin typeface="Times New Roman"/>
                <a:cs typeface="Times New Roman"/>
              </a:rPr>
              <a:t>: The study was conducted at a shelter home in west district of Delhi.</a:t>
            </a:r>
          </a:p>
          <a:p>
            <a:pPr marL="0" indent="0">
              <a:buNone/>
            </a:pPr>
            <a:r>
              <a:rPr lang="en-US" b="1" dirty="0">
                <a:latin typeface="Times New Roman"/>
                <a:cs typeface="Times New Roman"/>
              </a:rPr>
              <a:t>Study duration: </a:t>
            </a:r>
            <a:r>
              <a:rPr lang="en-US" dirty="0">
                <a:latin typeface="Times New Roman"/>
                <a:cs typeface="Times New Roman"/>
              </a:rPr>
              <a:t>Secondary data </a:t>
            </a:r>
            <a:r>
              <a:rPr lang="en-US" dirty="0" err="1">
                <a:latin typeface="Times New Roman"/>
                <a:cs typeface="Times New Roman"/>
              </a:rPr>
              <a:t>analysed</a:t>
            </a:r>
            <a:r>
              <a:rPr lang="en-US" dirty="0">
                <a:latin typeface="Times New Roman"/>
                <a:cs typeface="Times New Roman"/>
              </a:rPr>
              <a:t> in June 2024.</a:t>
            </a:r>
          </a:p>
          <a:p>
            <a:pPr marL="0" indent="0">
              <a:buNone/>
            </a:pPr>
            <a:endParaRPr lang="en-US" dirty="0">
              <a:latin typeface="Times New Roman"/>
              <a:cs typeface="Times New Roman"/>
            </a:endParaRPr>
          </a:p>
          <a:p>
            <a:pPr marL="0" indent="0">
              <a:buNone/>
            </a:pPr>
            <a:endParaRPr lang="en-US" dirty="0">
              <a:latin typeface="Times New Roman"/>
              <a:cs typeface="Times New Roman"/>
            </a:endParaRPr>
          </a:p>
          <a:p>
            <a:pPr marL="0" indent="0">
              <a:buNone/>
            </a:pPr>
            <a:endParaRPr lang="en-US" dirty="0">
              <a:latin typeface="Times New Roman"/>
              <a:cs typeface="Times New Roman"/>
            </a:endParaRPr>
          </a:p>
          <a:p>
            <a:pPr marL="0" indent="0">
              <a:buNone/>
            </a:pPr>
            <a:endParaRPr lang="en-US" dirty="0"/>
          </a:p>
          <a:p>
            <a:pPr marL="0" indent="0">
              <a:buNone/>
            </a:pPr>
            <a:endParaRPr lang="en-IN" dirty="0"/>
          </a:p>
        </p:txBody>
      </p:sp>
      <p:sp>
        <p:nvSpPr>
          <p:cNvPr id="10" name="Content Placeholder 3">
            <a:extLst>
              <a:ext uri="{FF2B5EF4-FFF2-40B4-BE49-F238E27FC236}">
                <a16:creationId xmlns:a16="http://schemas.microsoft.com/office/drawing/2014/main" id="{05273E90-EE14-2ED3-D127-565362296354}"/>
              </a:ext>
            </a:extLst>
          </p:cNvPr>
          <p:cNvSpPr>
            <a:spLocks noGrp="1"/>
          </p:cNvSpPr>
          <p:nvPr>
            <p:ph sz="half" idx="2"/>
          </p:nvPr>
        </p:nvSpPr>
        <p:spPr>
          <a:xfrm>
            <a:off x="5948517" y="1209368"/>
            <a:ext cx="5405284" cy="4967595"/>
          </a:xfrm>
        </p:spPr>
        <p:txBody>
          <a:bodyPr vert="horz" lIns="91440" tIns="45720" rIns="91440" bIns="45720" rtlCol="0" anchor="t">
            <a:normAutofit/>
          </a:bodyPr>
          <a:lstStyle/>
          <a:p>
            <a:endParaRPr lang="en-US" b="1" dirty="0">
              <a:latin typeface="Times New Roman"/>
              <a:cs typeface="Times New Roman"/>
            </a:endParaRPr>
          </a:p>
          <a:p>
            <a:r>
              <a:rPr lang="en-US" b="1" dirty="0">
                <a:latin typeface="Times New Roman"/>
                <a:cs typeface="Times New Roman"/>
              </a:rPr>
              <a:t>Study Population</a:t>
            </a:r>
            <a:r>
              <a:rPr lang="en-US" dirty="0">
                <a:latin typeface="Times New Roman"/>
                <a:cs typeface="Times New Roman"/>
              </a:rPr>
              <a:t>: Transgender people 18 years old or above </a:t>
            </a:r>
            <a:endParaRPr lang="en-US" b="1" dirty="0">
              <a:latin typeface="Times New Roman"/>
              <a:cs typeface="Times New Roman"/>
            </a:endParaRPr>
          </a:p>
          <a:p>
            <a:r>
              <a:rPr lang="en-US" b="1" dirty="0">
                <a:latin typeface="Times New Roman"/>
                <a:cs typeface="Times New Roman"/>
              </a:rPr>
              <a:t>Sample size:  </a:t>
            </a:r>
            <a:r>
              <a:rPr lang="en-US" dirty="0">
                <a:latin typeface="Times New Roman"/>
                <a:cs typeface="Times New Roman"/>
              </a:rPr>
              <a:t>The study has data for 212 for transgender. </a:t>
            </a:r>
          </a:p>
          <a:p>
            <a:r>
              <a:rPr lang="en-US" b="1" dirty="0">
                <a:latin typeface="Times New Roman"/>
                <a:cs typeface="Times New Roman"/>
              </a:rPr>
              <a:t>Data Analysis: </a:t>
            </a:r>
            <a:r>
              <a:rPr lang="en-US" dirty="0">
                <a:latin typeface="Times New Roman"/>
                <a:cs typeface="Times New Roman"/>
              </a:rPr>
              <a:t>The data will be summarized with the help of Microsoft Excel. quantities such as measures of central tendency (mean, median, mode) will be calculated to transgender populations of Delhi. </a:t>
            </a:r>
          </a:p>
          <a:p>
            <a:endParaRPr lang="en-US" dirty="0">
              <a:latin typeface="Times New Roman"/>
              <a:cs typeface="Times New Roman"/>
            </a:endParaRPr>
          </a:p>
          <a:p>
            <a:endParaRPr lang="en-US" dirty="0"/>
          </a:p>
        </p:txBody>
      </p:sp>
      <p:sp>
        <p:nvSpPr>
          <p:cNvPr id="4" name="Footer Placeholder 3">
            <a:extLst>
              <a:ext uri="{FF2B5EF4-FFF2-40B4-BE49-F238E27FC236}">
                <a16:creationId xmlns:a16="http://schemas.microsoft.com/office/drawing/2014/main" id="{71668262-383F-D7B0-79AC-9011E20ADD27}"/>
              </a:ext>
            </a:extLst>
          </p:cNvPr>
          <p:cNvSpPr>
            <a:spLocks noGrp="1"/>
          </p:cNvSpPr>
          <p:nvPr>
            <p:ph type="ftr" sz="quarter" idx="11"/>
          </p:nvPr>
        </p:nvSpPr>
        <p:spPr>
          <a:xfrm>
            <a:off x="8876521" y="6453002"/>
            <a:ext cx="2805405" cy="365125"/>
          </a:xfrm>
        </p:spPr>
        <p:txBody>
          <a:bodyPr anchor="ctr">
            <a:normAutofit/>
          </a:bodyPr>
          <a:lstStyle/>
          <a:p>
            <a:pPr>
              <a:spcAft>
                <a:spcPts val="600"/>
              </a:spcAft>
            </a:pPr>
            <a:r>
              <a:rPr lang="en-US"/>
              <a:t>1</a:t>
            </a:r>
          </a:p>
        </p:txBody>
      </p:sp>
      <p:sp>
        <p:nvSpPr>
          <p:cNvPr id="5" name="Slide Number Placeholder 4">
            <a:extLst>
              <a:ext uri="{FF2B5EF4-FFF2-40B4-BE49-F238E27FC236}">
                <a16:creationId xmlns:a16="http://schemas.microsoft.com/office/drawing/2014/main" id="{6097EA57-88C5-ABAE-3281-0B9F18B1976A}"/>
              </a:ext>
            </a:extLst>
          </p:cNvPr>
          <p:cNvSpPr>
            <a:spLocks noGrp="1"/>
          </p:cNvSpPr>
          <p:nvPr>
            <p:ph type="sldNum" sz="quarter" idx="12"/>
          </p:nvPr>
        </p:nvSpPr>
        <p:spPr>
          <a:xfrm>
            <a:off x="11632162" y="6453002"/>
            <a:ext cx="429207" cy="365125"/>
          </a:xfrm>
        </p:spPr>
        <p:txBody>
          <a:bodyPr anchor="ctr">
            <a:normAutofit/>
          </a:bodyPr>
          <a:lstStyle/>
          <a:p>
            <a:pPr>
              <a:spcAft>
                <a:spcPts val="600"/>
              </a:spcAft>
            </a:pPr>
            <a:fld id="{11A71338-8BA2-4C79-A6C5-5A8E30081D0C}" type="slidenum">
              <a:rPr lang="en-US" smtClean="0"/>
              <a:pPr>
                <a:spcAft>
                  <a:spcPts val="600"/>
                </a:spcAft>
              </a:pPr>
              <a:t>11</a:t>
            </a:fld>
            <a:endParaRPr lang="en-US"/>
          </a:p>
        </p:txBody>
      </p:sp>
      <p:pic>
        <p:nvPicPr>
          <p:cNvPr id="7" name="Picture 6">
            <a:extLst>
              <a:ext uri="{FF2B5EF4-FFF2-40B4-BE49-F238E27FC236}">
                <a16:creationId xmlns:a16="http://schemas.microsoft.com/office/drawing/2014/main" id="{AA989D6A-CB88-5B0A-26C3-2F82C5DB191C}"/>
              </a:ext>
            </a:extLst>
          </p:cNvPr>
          <p:cNvPicPr>
            <a:picLocks noChangeAspect="1"/>
          </p:cNvPicPr>
          <p:nvPr/>
        </p:nvPicPr>
        <p:blipFill>
          <a:blip r:embed="rId2"/>
          <a:stretch>
            <a:fillRect/>
          </a:stretch>
        </p:blipFill>
        <p:spPr>
          <a:xfrm>
            <a:off x="0" y="0"/>
            <a:ext cx="1969179" cy="981541"/>
          </a:xfrm>
          <a:prstGeom prst="rect">
            <a:avLst/>
          </a:prstGeom>
        </p:spPr>
      </p:pic>
    </p:spTree>
    <p:extLst>
      <p:ext uri="{BB962C8B-B14F-4D97-AF65-F5344CB8AC3E}">
        <p14:creationId xmlns:p14="http://schemas.microsoft.com/office/powerpoint/2010/main" val="823923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E67861-4E76-7138-8DB4-86CD3ED3C184}"/>
              </a:ext>
            </a:extLst>
          </p:cNvPr>
          <p:cNvSpPr>
            <a:spLocks noGrp="1"/>
          </p:cNvSpPr>
          <p:nvPr>
            <p:ph sz="half" idx="1"/>
          </p:nvPr>
        </p:nvSpPr>
        <p:spPr>
          <a:xfrm>
            <a:off x="536448" y="1347019"/>
            <a:ext cx="5257800" cy="4829944"/>
          </a:xfrm>
        </p:spPr>
        <p:txBody>
          <a:bodyPr>
            <a:normAutofit/>
          </a:bodyPr>
          <a:lstStyle/>
          <a:p>
            <a:pPr marL="0" indent="0">
              <a:buNone/>
            </a:pPr>
            <a:r>
              <a:rPr lang="en-IN" sz="3200" dirty="0"/>
              <a:t>       </a:t>
            </a:r>
            <a:r>
              <a:rPr lang="en-IN" sz="4000" dirty="0">
                <a:latin typeface="Times New Roman" panose="02020603050405020304" pitchFamily="18" charset="0"/>
                <a:cs typeface="Times New Roman" panose="02020603050405020304" pitchFamily="18" charset="0"/>
              </a:rPr>
              <a:t>Inclusion Criteria</a:t>
            </a:r>
            <a:endParaRPr lang="en-IN" sz="3600"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3200" b="0" i="0" u="none" strike="noStrike" cap="none" normalizeH="0" baseline="0" dirty="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2800" i="0" u="none" strike="noStrike" cap="none" normalizeH="0" baseline="0" dirty="0">
                <a:ln>
                  <a:noFill/>
                </a:ln>
                <a:solidFill>
                  <a:schemeClr val="tx1"/>
                </a:solidFill>
                <a:effectLst/>
                <a:latin typeface="Arial" panose="020B0604020202020204" pitchFamily="34" charset="0"/>
              </a:rPr>
              <a:t>Transgender individuals aged 18 years or older.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i="0" u="none" strike="noStrike" cap="none" normalizeH="0" baseline="0" dirty="0">
                <a:ln>
                  <a:noFill/>
                </a:ln>
                <a:solidFill>
                  <a:schemeClr val="tx1"/>
                </a:solidFill>
                <a:effectLst/>
                <a:latin typeface="Arial" panose="020B0604020202020204" pitchFamily="34" charset="0"/>
              </a:rPr>
              <a:t>Residing in the west district of Delhi.</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i="0" u="none" strike="noStrike" cap="none" normalizeH="0" baseline="0" dirty="0">
                <a:ln>
                  <a:noFill/>
                </a:ln>
                <a:solidFill>
                  <a:schemeClr val="tx1"/>
                </a:solidFill>
                <a:effectLst/>
                <a:latin typeface="Arial" panose="020B0604020202020204" pitchFamily="34" charset="0"/>
              </a:rPr>
              <a:t>Complete data available from the IIHMR funded study.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i="0" u="none" strike="noStrike" cap="none" normalizeH="0" baseline="0" dirty="0">
                <a:ln>
                  <a:noFill/>
                </a:ln>
                <a:solidFill>
                  <a:schemeClr val="tx1"/>
                </a:solidFill>
                <a:effectLst/>
                <a:latin typeface="Arial" panose="020B0604020202020204" pitchFamily="34" charset="0"/>
              </a:rPr>
              <a:t>Provided informed consent for data use. </a:t>
            </a:r>
          </a:p>
          <a:p>
            <a:pPr marL="0" indent="0">
              <a:buNone/>
            </a:pPr>
            <a:endParaRPr lang="en-IN" sz="3200" dirty="0"/>
          </a:p>
        </p:txBody>
      </p:sp>
      <p:sp>
        <p:nvSpPr>
          <p:cNvPr id="4" name="Content Placeholder 3">
            <a:extLst>
              <a:ext uri="{FF2B5EF4-FFF2-40B4-BE49-F238E27FC236}">
                <a16:creationId xmlns:a16="http://schemas.microsoft.com/office/drawing/2014/main" id="{1BD10ECE-F533-6E06-9AF8-844216FA136D}"/>
              </a:ext>
            </a:extLst>
          </p:cNvPr>
          <p:cNvSpPr>
            <a:spLocks noGrp="1"/>
          </p:cNvSpPr>
          <p:nvPr>
            <p:ph sz="half" idx="2"/>
          </p:nvPr>
        </p:nvSpPr>
        <p:spPr>
          <a:xfrm>
            <a:off x="6096000" y="1347019"/>
            <a:ext cx="5257800" cy="4829944"/>
          </a:xfrm>
        </p:spPr>
        <p:txBody>
          <a:bodyPr>
            <a:normAutofit/>
          </a:bodyPr>
          <a:lstStyle/>
          <a:p>
            <a:pPr marL="0" indent="0">
              <a:buNone/>
            </a:pPr>
            <a:r>
              <a:rPr lang="en-IN" sz="2800" dirty="0"/>
              <a:t>    </a:t>
            </a:r>
            <a:r>
              <a:rPr lang="en-IN" sz="4000" dirty="0">
                <a:latin typeface="Times New Roman" panose="02020603050405020304" pitchFamily="18" charset="0"/>
                <a:cs typeface="Times New Roman" panose="02020603050405020304" pitchFamily="18" charset="0"/>
              </a:rPr>
              <a:t>Exclusion Criteria</a:t>
            </a:r>
            <a:endParaRPr lang="en-IN" sz="3600"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Under 18 years of age.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Not residing in the west district of Delhi.</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Did not provide consent for secondary analysis. </a:t>
            </a:r>
          </a:p>
          <a:p>
            <a:pPr marL="0" indent="0">
              <a:buNone/>
            </a:pPr>
            <a:endParaRPr lang="en-IN" b="1" dirty="0">
              <a:latin typeface="Times New Roman" panose="02020603050405020304" pitchFamily="18" charset="0"/>
              <a:cs typeface="Times New Roman" panose="02020603050405020304" pitchFamily="18" charset="0"/>
            </a:endParaRPr>
          </a:p>
        </p:txBody>
      </p:sp>
      <p:sp>
        <p:nvSpPr>
          <p:cNvPr id="5" name="Date Placeholder 4">
            <a:extLst>
              <a:ext uri="{FF2B5EF4-FFF2-40B4-BE49-F238E27FC236}">
                <a16:creationId xmlns:a16="http://schemas.microsoft.com/office/drawing/2014/main" id="{582CF3D7-B04D-FE86-1097-8BEEF8C5D5E8}"/>
              </a:ext>
            </a:extLst>
          </p:cNvPr>
          <p:cNvSpPr>
            <a:spLocks noGrp="1"/>
          </p:cNvSpPr>
          <p:nvPr>
            <p:ph type="dt" sz="half" idx="10"/>
          </p:nvPr>
        </p:nvSpPr>
        <p:spPr/>
        <p:txBody>
          <a:bodyPr/>
          <a:lstStyle/>
          <a:p>
            <a:fld id="{477DC078-DC2A-44EB-8C87-82BA93A3A054}" type="datetime1">
              <a:rPr lang="en-US" smtClean="0"/>
              <a:t>12/11/2025</a:t>
            </a:fld>
            <a:endParaRPr lang="en-US"/>
          </a:p>
        </p:txBody>
      </p:sp>
      <p:sp>
        <p:nvSpPr>
          <p:cNvPr id="6" name="Footer Placeholder 5">
            <a:extLst>
              <a:ext uri="{FF2B5EF4-FFF2-40B4-BE49-F238E27FC236}">
                <a16:creationId xmlns:a16="http://schemas.microsoft.com/office/drawing/2014/main" id="{044BDA5B-B017-C4A5-A16C-A19535CDE70E}"/>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850E4F21-3F23-A9A2-5886-CEC6F9E13E02}"/>
              </a:ext>
            </a:extLst>
          </p:cNvPr>
          <p:cNvSpPr>
            <a:spLocks noGrp="1"/>
          </p:cNvSpPr>
          <p:nvPr>
            <p:ph type="sldNum" sz="quarter" idx="12"/>
          </p:nvPr>
        </p:nvSpPr>
        <p:spPr/>
        <p:txBody>
          <a:bodyPr/>
          <a:lstStyle/>
          <a:p>
            <a:fld id="{CC057153-B650-4DEB-B370-79DDCFDCE934}" type="slidenum">
              <a:rPr lang="en-US" smtClean="0"/>
              <a:t>12</a:t>
            </a:fld>
            <a:endParaRPr lang="en-US"/>
          </a:p>
        </p:txBody>
      </p:sp>
      <p:pic>
        <p:nvPicPr>
          <p:cNvPr id="9" name="Picture 8">
            <a:extLst>
              <a:ext uri="{FF2B5EF4-FFF2-40B4-BE49-F238E27FC236}">
                <a16:creationId xmlns:a16="http://schemas.microsoft.com/office/drawing/2014/main" id="{24B4DF61-27D9-2C24-56A0-E2B7959390E8}"/>
              </a:ext>
            </a:extLst>
          </p:cNvPr>
          <p:cNvPicPr>
            <a:picLocks noChangeAspect="1"/>
          </p:cNvPicPr>
          <p:nvPr/>
        </p:nvPicPr>
        <p:blipFill>
          <a:blip r:embed="rId2"/>
          <a:stretch>
            <a:fillRect/>
          </a:stretch>
        </p:blipFill>
        <p:spPr>
          <a:xfrm>
            <a:off x="0" y="-16816"/>
            <a:ext cx="1969179" cy="981541"/>
          </a:xfrm>
          <a:prstGeom prst="rect">
            <a:avLst/>
          </a:prstGeom>
        </p:spPr>
      </p:pic>
    </p:spTree>
    <p:extLst>
      <p:ext uri="{BB962C8B-B14F-4D97-AF65-F5344CB8AC3E}">
        <p14:creationId xmlns:p14="http://schemas.microsoft.com/office/powerpoint/2010/main" val="1944776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85999E-88CC-8038-05E9-7B4068B17A3F}"/>
              </a:ext>
            </a:extLst>
          </p:cNvPr>
          <p:cNvSpPr>
            <a:spLocks noGrp="1"/>
          </p:cNvSpPr>
          <p:nvPr>
            <p:ph idx="1"/>
          </p:nvPr>
        </p:nvSpPr>
        <p:spPr>
          <a:xfrm>
            <a:off x="737419" y="688258"/>
            <a:ext cx="11075822" cy="5920608"/>
          </a:xfrm>
        </p:spPr>
        <p:txBody>
          <a:bodyPr vert="horz" lIns="91440" tIns="45720" rIns="91440" bIns="45720" rtlCol="0" anchor="t">
            <a:normAutofit fontScale="25000" lnSpcReduction="20000"/>
          </a:bodyPr>
          <a:lstStyle/>
          <a:p>
            <a:pPr marL="0" indent="0" algn="ctr">
              <a:buNone/>
            </a:pPr>
            <a:r>
              <a:rPr lang="en-GB" sz="3600" b="1" dirty="0">
                <a:solidFill>
                  <a:srgbClr val="222222"/>
                </a:solidFill>
                <a:latin typeface="Arial"/>
                <a:cs typeface="Arial"/>
              </a:rPr>
              <a:t>      </a:t>
            </a:r>
            <a:r>
              <a:rPr lang="en-GB" sz="5600" b="1" dirty="0">
                <a:solidFill>
                  <a:srgbClr val="222222"/>
                </a:solidFill>
                <a:latin typeface="Times New Roman"/>
                <a:cs typeface="Arial"/>
              </a:rPr>
              <a:t>      Data for the following will be accessed and analysed (Annexure 1)</a:t>
            </a:r>
            <a:endParaRPr lang="en-GB" sz="5600" b="1" dirty="0">
              <a:latin typeface="Times New Roman"/>
              <a:cs typeface="Times New Roman"/>
            </a:endParaRPr>
          </a:p>
          <a:p>
            <a:pPr marL="0" indent="0" algn="ctr">
              <a:buNone/>
            </a:pPr>
            <a:r>
              <a:rPr lang="en-GB" sz="5600" b="1" dirty="0">
                <a:solidFill>
                  <a:srgbClr val="222222"/>
                </a:solidFill>
                <a:latin typeface="Times New Roman"/>
                <a:cs typeface="Arial"/>
              </a:rPr>
              <a:t>                     </a:t>
            </a:r>
            <a:r>
              <a:rPr lang="en-GB" sz="7200" b="1" dirty="0">
                <a:solidFill>
                  <a:srgbClr val="222222"/>
                </a:solidFill>
                <a:latin typeface="Times New Roman"/>
                <a:cs typeface="Arial"/>
              </a:rPr>
              <a:t>Annexure -Questionnaire   </a:t>
            </a:r>
            <a:r>
              <a:rPr lang="en-GB" sz="6400" b="1" dirty="0">
                <a:solidFill>
                  <a:srgbClr val="222222"/>
                </a:solidFill>
                <a:latin typeface="Times New Roman"/>
                <a:cs typeface="Arial"/>
              </a:rPr>
              <a:t>  </a:t>
            </a:r>
            <a:endParaRPr lang="en-GB" sz="6400" b="1" dirty="0">
              <a:latin typeface="Times New Roman"/>
              <a:cs typeface="Times New Roman"/>
            </a:endParaRPr>
          </a:p>
          <a:p>
            <a:pPr marL="0" indent="0">
              <a:buNone/>
            </a:pPr>
            <a:r>
              <a:rPr lang="en-GB" sz="7200" b="1" dirty="0">
                <a:solidFill>
                  <a:srgbClr val="222222"/>
                </a:solidFill>
                <a:latin typeface="Times New Roman"/>
                <a:cs typeface="Arial"/>
              </a:rPr>
              <a:t>    </a:t>
            </a:r>
            <a:r>
              <a:rPr lang="en-GB" sz="8000" b="1" u="sng" dirty="0">
                <a:solidFill>
                  <a:srgbClr val="222222"/>
                </a:solidFill>
                <a:latin typeface="Times New Roman"/>
                <a:cs typeface="Arial"/>
              </a:rPr>
              <a:t>Socio- Demographics </a:t>
            </a:r>
            <a:endParaRPr lang="en-GB" sz="8000" b="1" u="sng" dirty="0">
              <a:latin typeface="Times New Roman"/>
              <a:cs typeface="Times New Roman"/>
            </a:endParaRPr>
          </a:p>
          <a:p>
            <a:r>
              <a:rPr lang="en-GB" sz="5600" b="1" dirty="0">
                <a:solidFill>
                  <a:srgbClr val="222222"/>
                </a:solidFill>
                <a:latin typeface="Times New Roman"/>
                <a:cs typeface="Arial"/>
              </a:rPr>
              <a:t>Q. How old are you? </a:t>
            </a:r>
            <a:endParaRPr lang="en-GB" sz="5600" b="1" dirty="0">
              <a:latin typeface="Times New Roman"/>
              <a:cs typeface="Times New Roman"/>
            </a:endParaRPr>
          </a:p>
          <a:p>
            <a:r>
              <a:rPr lang="en-GB" sz="5600" b="1" dirty="0">
                <a:solidFill>
                  <a:srgbClr val="222222"/>
                </a:solidFill>
                <a:latin typeface="Times New Roman"/>
                <a:cs typeface="Arial"/>
              </a:rPr>
              <a:t>Q. Gender?  </a:t>
            </a:r>
            <a:endParaRPr lang="en-GB" sz="5600" b="1" dirty="0">
              <a:latin typeface="Times New Roman"/>
              <a:cs typeface="Times New Roman"/>
            </a:endParaRPr>
          </a:p>
          <a:p>
            <a:r>
              <a:rPr lang="en-GB" sz="5600" b="1" dirty="0">
                <a:solidFill>
                  <a:srgbClr val="222222"/>
                </a:solidFill>
                <a:latin typeface="Times New Roman"/>
                <a:cs typeface="Arial"/>
              </a:rPr>
              <a:t>Q. What is the highest level of education you have completed? </a:t>
            </a:r>
            <a:endParaRPr lang="en-GB" sz="5600" b="1" dirty="0">
              <a:latin typeface="Times New Roman"/>
              <a:cs typeface="Times New Roman"/>
            </a:endParaRPr>
          </a:p>
          <a:p>
            <a:pPr marL="0" indent="0">
              <a:buNone/>
            </a:pPr>
            <a:r>
              <a:rPr lang="en-GB" sz="5600" b="1" dirty="0">
                <a:solidFill>
                  <a:srgbClr val="222222"/>
                </a:solidFill>
                <a:latin typeface="Times New Roman"/>
                <a:cs typeface="Arial"/>
              </a:rPr>
              <a:t>   0. Illiterate    1 Class 1-5   2. Class 6-9   3. Class10    4. Class 12   5. Graduate   6. Post- Graduate  7. Above postgraduate     8. Other (Specify)…  </a:t>
            </a:r>
            <a:r>
              <a:rPr lang="en-GB" sz="5600" b="1" dirty="0">
                <a:solidFill>
                  <a:srgbClr val="1155CC"/>
                </a:solidFill>
                <a:latin typeface="Times New Roman"/>
                <a:cs typeface="Arial"/>
              </a:rPr>
              <a:t> </a:t>
            </a:r>
            <a:endParaRPr lang="en-GB" sz="5600" b="1" dirty="0">
              <a:latin typeface="Times New Roman"/>
              <a:cs typeface="Times New Roman"/>
            </a:endParaRPr>
          </a:p>
          <a:p>
            <a:r>
              <a:rPr lang="en-GB" sz="5600" b="1" dirty="0">
                <a:solidFill>
                  <a:srgbClr val="222222"/>
                </a:solidFill>
                <a:latin typeface="Times New Roman"/>
                <a:cs typeface="Arial"/>
              </a:rPr>
              <a:t>Q. Are you Currently employed? </a:t>
            </a:r>
            <a:endParaRPr lang="en-GB" sz="5600" b="1" dirty="0">
              <a:latin typeface="Times New Roman"/>
              <a:cs typeface="Times New Roman"/>
            </a:endParaRPr>
          </a:p>
          <a:p>
            <a:pPr marL="0" indent="0">
              <a:buNone/>
            </a:pPr>
            <a:r>
              <a:rPr lang="en-GB" sz="5600" b="1" dirty="0">
                <a:solidFill>
                  <a:srgbClr val="222222"/>
                </a:solidFill>
                <a:latin typeface="Times New Roman"/>
                <a:cs typeface="Arial"/>
              </a:rPr>
              <a:t>   0. NO   1. Yes, government Job     2. Yes, private job   3. Yes, NGO Job   4. </a:t>
            </a:r>
            <a:r>
              <a:rPr lang="en-GB" sz="5600" b="1" dirty="0" err="1">
                <a:solidFill>
                  <a:srgbClr val="222222"/>
                </a:solidFill>
                <a:latin typeface="Times New Roman"/>
                <a:cs typeface="Arial"/>
              </a:rPr>
              <a:t>YesSelf</a:t>
            </a:r>
            <a:r>
              <a:rPr lang="en-GB" sz="5600" b="1" dirty="0">
                <a:solidFill>
                  <a:srgbClr val="222222"/>
                </a:solidFill>
                <a:latin typeface="Times New Roman"/>
                <a:cs typeface="Arial"/>
              </a:rPr>
              <a:t>- employed    5. Other (Specify)….      9. NR </a:t>
            </a:r>
            <a:endParaRPr lang="en-GB" sz="5600" b="1" dirty="0">
              <a:latin typeface="Times New Roman"/>
              <a:cs typeface="Times New Roman"/>
            </a:endParaRPr>
          </a:p>
          <a:p>
            <a:r>
              <a:rPr lang="en-GB" sz="5600" b="1" dirty="0">
                <a:solidFill>
                  <a:srgbClr val="222222"/>
                </a:solidFill>
                <a:latin typeface="Times New Roman"/>
                <a:cs typeface="Arial"/>
              </a:rPr>
              <a:t>Q. What is your monthly Income </a:t>
            </a:r>
            <a:endParaRPr lang="en-GB" sz="5600" b="1" dirty="0">
              <a:latin typeface="Times New Roman"/>
              <a:cs typeface="Times New Roman"/>
            </a:endParaRPr>
          </a:p>
          <a:p>
            <a:pPr marL="457200" lvl="1">
              <a:buNone/>
            </a:pPr>
            <a:r>
              <a:rPr lang="en-GB" sz="5600" b="1" dirty="0">
                <a:solidFill>
                  <a:srgbClr val="222222"/>
                </a:solidFill>
                <a:latin typeface="Times New Roman"/>
                <a:cs typeface="Arial"/>
              </a:rPr>
              <a:t>0.No income   1. &amp;lt;RS.10,000    3. Rs.10,001-20,000    4. Rs.&amp;gt;50,000    5. Other (Specify)…. </a:t>
            </a:r>
            <a:r>
              <a:rPr lang="en-GB" sz="5600" b="1" dirty="0">
                <a:solidFill>
                  <a:srgbClr val="1155CC"/>
                </a:solidFill>
                <a:latin typeface="Times New Roman"/>
                <a:cs typeface="Arial"/>
              </a:rPr>
              <a:t> 9.NR</a:t>
            </a:r>
            <a:r>
              <a:rPr lang="en-GB" sz="5600" b="1" dirty="0">
                <a:solidFill>
                  <a:srgbClr val="222222"/>
                </a:solidFill>
                <a:latin typeface="Times New Roman"/>
                <a:cs typeface="Arial"/>
              </a:rPr>
              <a:t> </a:t>
            </a:r>
            <a:endParaRPr lang="en-GB" sz="5600" b="1" dirty="0">
              <a:latin typeface="Times New Roman"/>
              <a:cs typeface="Times New Roman"/>
            </a:endParaRPr>
          </a:p>
          <a:p>
            <a:r>
              <a:rPr lang="en-GB" sz="5600" b="1" dirty="0">
                <a:solidFill>
                  <a:srgbClr val="222222"/>
                </a:solidFill>
                <a:latin typeface="Times New Roman"/>
                <a:cs typeface="Arial"/>
              </a:rPr>
              <a:t>Q. Do you live with </a:t>
            </a:r>
            <a:endParaRPr lang="en-GB" sz="5600" b="1" dirty="0">
              <a:solidFill>
                <a:srgbClr val="000000"/>
              </a:solidFill>
              <a:latin typeface="Times New Roman"/>
              <a:cs typeface="Arial"/>
            </a:endParaRPr>
          </a:p>
          <a:p>
            <a:pPr marL="457200" lvl="1">
              <a:buNone/>
            </a:pPr>
            <a:r>
              <a:rPr lang="en-GB" sz="5600" b="1" dirty="0">
                <a:solidFill>
                  <a:srgbClr val="222222"/>
                </a:solidFill>
                <a:latin typeface="Times New Roman"/>
                <a:cs typeface="Arial"/>
              </a:rPr>
              <a:t>0.Alone   1. Friends   2. Partner   3. Spouse   4. Parents   5. Family members   6. Other (specify)…. 9. NR </a:t>
            </a:r>
            <a:endParaRPr lang="en-GB" sz="5600" b="1" dirty="0">
              <a:latin typeface="Times New Roman"/>
              <a:cs typeface="Times New Roman"/>
            </a:endParaRPr>
          </a:p>
          <a:p>
            <a:r>
              <a:rPr lang="en-GB" sz="5600" b="1" dirty="0">
                <a:solidFill>
                  <a:srgbClr val="222222"/>
                </a:solidFill>
                <a:latin typeface="Times New Roman"/>
                <a:cs typeface="Arial"/>
              </a:rPr>
              <a:t>Q. What is your Religion </a:t>
            </a:r>
            <a:endParaRPr lang="en-GB" sz="5600" b="1" dirty="0">
              <a:latin typeface="Times New Roman"/>
              <a:cs typeface="Times New Roman"/>
            </a:endParaRPr>
          </a:p>
          <a:p>
            <a:pPr marL="457200" lvl="1">
              <a:buNone/>
            </a:pPr>
            <a:r>
              <a:rPr lang="en-GB" sz="5600" b="1" dirty="0">
                <a:solidFill>
                  <a:srgbClr val="222222"/>
                </a:solidFill>
                <a:latin typeface="Times New Roman"/>
                <a:cs typeface="Arial"/>
              </a:rPr>
              <a:t>0. Not Hindu   1. Hindu   3. Other (Specify)….    </a:t>
            </a:r>
            <a:endParaRPr lang="en-GB" sz="5600" b="1" dirty="0">
              <a:latin typeface="Times New Roman"/>
              <a:cs typeface="Times New Roman"/>
            </a:endParaRPr>
          </a:p>
          <a:p>
            <a:r>
              <a:rPr lang="en-GB" sz="5600" b="1" dirty="0">
                <a:solidFill>
                  <a:srgbClr val="222222"/>
                </a:solidFill>
                <a:latin typeface="Times New Roman"/>
                <a:cs typeface="Arial"/>
              </a:rPr>
              <a:t>Q. What is your Caste? </a:t>
            </a:r>
            <a:endParaRPr lang="en-GB" sz="5600" b="1" dirty="0">
              <a:latin typeface="Times New Roman"/>
              <a:cs typeface="Times New Roman"/>
            </a:endParaRPr>
          </a:p>
          <a:p>
            <a:pPr marL="457200" lvl="1">
              <a:buNone/>
            </a:pPr>
            <a:r>
              <a:rPr lang="en-GB" sz="5600" dirty="0">
                <a:latin typeface="Times New Roman"/>
                <a:cs typeface="Arial"/>
              </a:rPr>
              <a:t>0.SC/ST/OBC</a:t>
            </a:r>
            <a:r>
              <a:rPr lang="en-GB" sz="5600" dirty="0">
                <a:solidFill>
                  <a:srgbClr val="222222"/>
                </a:solidFill>
                <a:latin typeface="Times New Roman"/>
                <a:cs typeface="Arial"/>
              </a:rPr>
              <a:t>   </a:t>
            </a:r>
            <a:r>
              <a:rPr lang="en-GB" sz="5600" b="1" dirty="0">
                <a:solidFill>
                  <a:srgbClr val="222222"/>
                </a:solidFill>
                <a:latin typeface="Times New Roman"/>
                <a:cs typeface="Arial"/>
              </a:rPr>
              <a:t>1. Not SC/ST/OBC   2. Other(specify)….    </a:t>
            </a:r>
            <a:r>
              <a:rPr lang="en-GB" sz="5600" b="1" dirty="0">
                <a:latin typeface="Times New Roman"/>
                <a:cs typeface="Arial"/>
              </a:rPr>
              <a:t> 9.NR </a:t>
            </a:r>
            <a:r>
              <a:rPr lang="en-GB" sz="5600" b="1" dirty="0">
                <a:solidFill>
                  <a:srgbClr val="222222"/>
                </a:solidFill>
                <a:latin typeface="Times New Roman"/>
                <a:cs typeface="Arial"/>
              </a:rPr>
              <a:t> </a:t>
            </a:r>
            <a:endParaRPr lang="en-GB" sz="5600" b="1" dirty="0">
              <a:latin typeface="Times New Roman"/>
              <a:cs typeface="Times New Roman"/>
            </a:endParaRPr>
          </a:p>
          <a:p>
            <a:pPr marL="0" indent="0">
              <a:buNone/>
            </a:pPr>
            <a:r>
              <a:rPr lang="en-GB" sz="3600" b="1" dirty="0">
                <a:solidFill>
                  <a:srgbClr val="222222"/>
                </a:solidFill>
                <a:latin typeface="Arial"/>
                <a:cs typeface="Arial"/>
              </a:rPr>
              <a:t>                        </a:t>
            </a:r>
            <a:endParaRPr lang="en-GB" sz="4800" b="1" u="sng" dirty="0">
              <a:solidFill>
                <a:srgbClr val="222222"/>
              </a:solidFill>
              <a:latin typeface="Arial"/>
              <a:cs typeface="Arial"/>
            </a:endParaRPr>
          </a:p>
        </p:txBody>
      </p:sp>
      <p:sp>
        <p:nvSpPr>
          <p:cNvPr id="5" name="Slide Number Placeholder 4">
            <a:extLst>
              <a:ext uri="{FF2B5EF4-FFF2-40B4-BE49-F238E27FC236}">
                <a16:creationId xmlns:a16="http://schemas.microsoft.com/office/drawing/2014/main" id="{B6C9A04B-2E97-18FA-434E-312DF18E9F8A}"/>
              </a:ext>
            </a:extLst>
          </p:cNvPr>
          <p:cNvSpPr>
            <a:spLocks noGrp="1"/>
          </p:cNvSpPr>
          <p:nvPr>
            <p:ph type="sldNum" sz="quarter" idx="12"/>
          </p:nvPr>
        </p:nvSpPr>
        <p:spPr>
          <a:xfrm>
            <a:off x="10510684" y="5840362"/>
            <a:ext cx="1479200" cy="849364"/>
          </a:xfrm>
        </p:spPr>
        <p:txBody>
          <a:bodyPr/>
          <a:lstStyle/>
          <a:p>
            <a:fld id="{11A71338-8BA2-4C79-A6C5-5A8E30081D0C}" type="slidenum">
              <a:rPr lang="en-US" smtClean="0"/>
              <a:t>13</a:t>
            </a:fld>
            <a:endParaRPr lang="en-US"/>
          </a:p>
        </p:txBody>
      </p:sp>
      <p:pic>
        <p:nvPicPr>
          <p:cNvPr id="2" name="Picture 1" descr="Top | Best Health Care Management Insititute - IIHMR Delhi">
            <a:extLst>
              <a:ext uri="{FF2B5EF4-FFF2-40B4-BE49-F238E27FC236}">
                <a16:creationId xmlns:a16="http://schemas.microsoft.com/office/drawing/2014/main" id="{0A5BAFCF-4A34-32B7-7203-60DAC11D7BC8}"/>
              </a:ext>
            </a:extLst>
          </p:cNvPr>
          <p:cNvPicPr>
            <a:picLocks noChangeAspect="1"/>
          </p:cNvPicPr>
          <p:nvPr/>
        </p:nvPicPr>
        <p:blipFill>
          <a:blip r:embed="rId2"/>
          <a:stretch>
            <a:fillRect/>
          </a:stretch>
        </p:blipFill>
        <p:spPr>
          <a:xfrm>
            <a:off x="0" y="0"/>
            <a:ext cx="1969994" cy="978415"/>
          </a:xfrm>
          <a:prstGeom prst="rect">
            <a:avLst/>
          </a:prstGeom>
        </p:spPr>
      </p:pic>
    </p:spTree>
    <p:extLst>
      <p:ext uri="{BB962C8B-B14F-4D97-AF65-F5344CB8AC3E}">
        <p14:creationId xmlns:p14="http://schemas.microsoft.com/office/powerpoint/2010/main" val="1982399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226E81-156F-7345-65F0-F396FA071063}"/>
              </a:ext>
            </a:extLst>
          </p:cNvPr>
          <p:cNvSpPr>
            <a:spLocks noGrp="1"/>
          </p:cNvSpPr>
          <p:nvPr>
            <p:ph idx="1"/>
          </p:nvPr>
        </p:nvSpPr>
        <p:spPr>
          <a:xfrm>
            <a:off x="2143431" y="78658"/>
            <a:ext cx="8039630" cy="6739469"/>
          </a:xfrm>
        </p:spPr>
        <p:txBody>
          <a:bodyPr vert="horz" lIns="91440" tIns="45720" rIns="91440" bIns="45720" rtlCol="0" anchor="t">
            <a:normAutofit lnSpcReduction="10000"/>
          </a:bodyPr>
          <a:lstStyle/>
          <a:p>
            <a:pPr marL="0" indent="0">
              <a:buNone/>
            </a:pPr>
            <a:r>
              <a:rPr lang="en-GB" sz="900" b="1" dirty="0">
                <a:solidFill>
                  <a:srgbClr val="222222"/>
                </a:solidFill>
                <a:latin typeface="Times New Roman"/>
                <a:cs typeface="Arial"/>
              </a:rPr>
              <a:t>   </a:t>
            </a:r>
            <a:r>
              <a:rPr lang="en-GB" sz="1200" b="1" dirty="0">
                <a:solidFill>
                  <a:srgbClr val="222222"/>
                </a:solidFill>
                <a:latin typeface="Times New Roman"/>
                <a:cs typeface="Arial"/>
              </a:rPr>
              <a:t> </a:t>
            </a:r>
            <a:r>
              <a:rPr lang="en-GB" sz="1200" b="1" u="sng" dirty="0">
                <a:solidFill>
                  <a:srgbClr val="222222"/>
                </a:solidFill>
                <a:latin typeface="Times New Roman"/>
                <a:cs typeface="Arial"/>
              </a:rPr>
              <a:t>Healthcare provider, Cost, Distance </a:t>
            </a:r>
            <a:endParaRPr lang="en-GB" sz="1200" dirty="0">
              <a:solidFill>
                <a:srgbClr val="000000"/>
              </a:solidFill>
              <a:latin typeface="Times New Roman"/>
              <a:cs typeface="Arial"/>
            </a:endParaRPr>
          </a:p>
          <a:p>
            <a:pPr>
              <a:buFont typeface="Arial"/>
              <a:buChar char="•"/>
            </a:pPr>
            <a:r>
              <a:rPr lang="en-GB" sz="1200" b="1" dirty="0">
                <a:solidFill>
                  <a:srgbClr val="222222"/>
                </a:solidFill>
                <a:latin typeface="Times New Roman"/>
                <a:cs typeface="Arial"/>
              </a:rPr>
              <a:t>Q. Is it a private doctor or clinic? </a:t>
            </a:r>
            <a:endParaRPr lang="en-GB" sz="1200" dirty="0">
              <a:solidFill>
                <a:srgbClr val="000000"/>
              </a:solidFill>
              <a:latin typeface="Times New Roman"/>
              <a:cs typeface="Arial"/>
            </a:endParaRPr>
          </a:p>
          <a:p>
            <a:pPr lvl="1">
              <a:buNone/>
            </a:pPr>
            <a:r>
              <a:rPr lang="en-GB" sz="1200" b="1" dirty="0">
                <a:solidFill>
                  <a:srgbClr val="222222"/>
                </a:solidFill>
                <a:latin typeface="Times New Roman"/>
                <a:cs typeface="Arial"/>
              </a:rPr>
              <a:t> 1. Yes     2. No   3. NR </a:t>
            </a:r>
            <a:endParaRPr lang="en-GB" sz="1200" dirty="0">
              <a:solidFill>
                <a:srgbClr val="000000"/>
              </a:solidFill>
              <a:latin typeface="Times New Roman"/>
              <a:cs typeface="Arial"/>
            </a:endParaRPr>
          </a:p>
          <a:p>
            <a:pPr>
              <a:buFont typeface="Arial"/>
              <a:buChar char="•"/>
            </a:pPr>
            <a:r>
              <a:rPr lang="en-GB" sz="1200" b="1" dirty="0">
                <a:solidFill>
                  <a:srgbClr val="222222"/>
                </a:solidFill>
                <a:latin typeface="Times New Roman"/>
                <a:cs typeface="Arial"/>
              </a:rPr>
              <a:t>Q. Is it a government doctor / facility? </a:t>
            </a:r>
            <a:endParaRPr lang="en-GB" sz="1200" dirty="0">
              <a:solidFill>
                <a:srgbClr val="000000"/>
              </a:solidFill>
              <a:latin typeface="Times New Roman"/>
              <a:cs typeface="Arial"/>
            </a:endParaRPr>
          </a:p>
          <a:p>
            <a:pPr lvl="1">
              <a:buNone/>
            </a:pPr>
            <a:r>
              <a:rPr lang="en-GB" sz="1200" b="1" dirty="0">
                <a:solidFill>
                  <a:srgbClr val="222222"/>
                </a:solidFill>
                <a:latin typeface="Times New Roman"/>
                <a:cs typeface="Arial"/>
              </a:rPr>
              <a:t> 1. Yes     2. No   3. NR </a:t>
            </a:r>
            <a:endParaRPr lang="en-GB" sz="1200" dirty="0">
              <a:solidFill>
                <a:srgbClr val="000000"/>
              </a:solidFill>
              <a:latin typeface="Times New Roman"/>
              <a:cs typeface="Arial"/>
            </a:endParaRPr>
          </a:p>
          <a:p>
            <a:pPr>
              <a:buFont typeface="Arial"/>
              <a:buChar char="•"/>
            </a:pPr>
            <a:r>
              <a:rPr lang="en-GB" sz="1200" b="1" dirty="0">
                <a:solidFill>
                  <a:srgbClr val="222222"/>
                </a:solidFill>
                <a:latin typeface="Times New Roman"/>
                <a:cs typeface="Arial"/>
              </a:rPr>
              <a:t> Q. Is it an NGO facility? </a:t>
            </a:r>
            <a:endParaRPr lang="en-GB" sz="1200" dirty="0">
              <a:solidFill>
                <a:srgbClr val="000000"/>
              </a:solidFill>
              <a:latin typeface="Times New Roman"/>
              <a:cs typeface="Arial"/>
            </a:endParaRPr>
          </a:p>
          <a:p>
            <a:pPr lvl="1">
              <a:buNone/>
            </a:pPr>
            <a:r>
              <a:rPr lang="en-GB" sz="1200" b="1" dirty="0">
                <a:solidFill>
                  <a:srgbClr val="222222"/>
                </a:solidFill>
                <a:latin typeface="Times New Roman"/>
                <a:cs typeface="Arial"/>
              </a:rPr>
              <a:t>1. Yes     2. No   3. NR </a:t>
            </a:r>
            <a:endParaRPr lang="en-GB" sz="1200" dirty="0">
              <a:solidFill>
                <a:srgbClr val="000000"/>
              </a:solidFill>
              <a:latin typeface="Times New Roman"/>
              <a:cs typeface="Arial"/>
            </a:endParaRPr>
          </a:p>
          <a:p>
            <a:pPr>
              <a:buFont typeface="Arial"/>
              <a:buChar char="•"/>
            </a:pPr>
            <a:r>
              <a:rPr lang="en-GB" sz="1200" b="1" dirty="0">
                <a:solidFill>
                  <a:srgbClr val="222222"/>
                </a:solidFill>
                <a:latin typeface="Times New Roman"/>
                <a:cs typeface="Arial"/>
              </a:rPr>
              <a:t>Q. Is it Both private &amp;amp; Government? </a:t>
            </a:r>
            <a:endParaRPr lang="en-GB" sz="1200" dirty="0">
              <a:solidFill>
                <a:srgbClr val="000000"/>
              </a:solidFill>
              <a:latin typeface="Times New Roman"/>
              <a:cs typeface="Arial"/>
            </a:endParaRPr>
          </a:p>
          <a:p>
            <a:pPr lvl="1">
              <a:buNone/>
            </a:pPr>
            <a:r>
              <a:rPr lang="en-GB" sz="1200" b="1" dirty="0">
                <a:solidFill>
                  <a:srgbClr val="222222"/>
                </a:solidFill>
                <a:latin typeface="Times New Roman"/>
                <a:cs typeface="Arial"/>
              </a:rPr>
              <a:t> 1. Yes     2. No   3. NR </a:t>
            </a:r>
            <a:endParaRPr lang="en-GB" sz="1200" dirty="0">
              <a:solidFill>
                <a:srgbClr val="000000"/>
              </a:solidFill>
              <a:latin typeface="Times New Roman"/>
              <a:cs typeface="Arial"/>
            </a:endParaRPr>
          </a:p>
          <a:p>
            <a:pPr>
              <a:buFont typeface="Arial"/>
              <a:buChar char="•"/>
            </a:pPr>
            <a:r>
              <a:rPr lang="en-GB" sz="1200" b="1" dirty="0">
                <a:solidFill>
                  <a:srgbClr val="222222"/>
                </a:solidFill>
                <a:latin typeface="Times New Roman"/>
                <a:cs typeface="Arial"/>
              </a:rPr>
              <a:t> Q. Is it an informal provider? </a:t>
            </a:r>
            <a:endParaRPr lang="en-GB" sz="1200" dirty="0">
              <a:solidFill>
                <a:srgbClr val="000000"/>
              </a:solidFill>
              <a:latin typeface="Times New Roman"/>
              <a:cs typeface="Arial"/>
            </a:endParaRPr>
          </a:p>
          <a:p>
            <a:pPr lvl="1">
              <a:buNone/>
            </a:pPr>
            <a:r>
              <a:rPr lang="en-GB" sz="1200" b="1" dirty="0">
                <a:solidFill>
                  <a:srgbClr val="222222"/>
                </a:solidFill>
                <a:latin typeface="Times New Roman"/>
                <a:cs typeface="Arial"/>
              </a:rPr>
              <a:t>1. Yes     2. No   3. NR </a:t>
            </a:r>
            <a:endParaRPr lang="en-GB" sz="1200" dirty="0">
              <a:solidFill>
                <a:srgbClr val="000000"/>
              </a:solidFill>
              <a:latin typeface="Times New Roman"/>
              <a:cs typeface="Arial"/>
            </a:endParaRPr>
          </a:p>
          <a:p>
            <a:pPr marL="0" indent="0">
              <a:buNone/>
            </a:pPr>
            <a:r>
              <a:rPr lang="en-GB" sz="1200" b="1" dirty="0">
                <a:solidFill>
                  <a:srgbClr val="222222"/>
                </a:solidFill>
                <a:latin typeface="Times New Roman"/>
                <a:cs typeface="Arial"/>
              </a:rPr>
              <a:t>Q. Is it Both private &amp;amp; Government? </a:t>
            </a:r>
            <a:endParaRPr lang="en-GB" sz="1200" b="1" dirty="0">
              <a:latin typeface="Times New Roman"/>
              <a:cs typeface="Times New Roman"/>
            </a:endParaRPr>
          </a:p>
          <a:p>
            <a:pPr marL="457200" lvl="1">
              <a:buNone/>
            </a:pPr>
            <a:r>
              <a:rPr lang="en-GB" sz="1200" b="1" dirty="0">
                <a:solidFill>
                  <a:srgbClr val="222222"/>
                </a:solidFill>
                <a:latin typeface="Times New Roman"/>
                <a:cs typeface="Arial"/>
              </a:rPr>
              <a:t> 1. Yes     2. No   3. NR </a:t>
            </a:r>
            <a:endParaRPr lang="en-GB" sz="1200" b="1" dirty="0">
              <a:latin typeface="Times New Roman"/>
              <a:cs typeface="Times New Roman"/>
            </a:endParaRPr>
          </a:p>
          <a:p>
            <a:r>
              <a:rPr lang="en-GB" sz="1200" b="1" dirty="0">
                <a:solidFill>
                  <a:srgbClr val="222222"/>
                </a:solidFill>
                <a:latin typeface="Times New Roman"/>
                <a:cs typeface="Arial"/>
              </a:rPr>
              <a:t> Q. Is it an informal provider? </a:t>
            </a:r>
            <a:endParaRPr lang="en-GB" sz="1200" b="1" dirty="0">
              <a:latin typeface="Times New Roman"/>
              <a:cs typeface="Times New Roman"/>
            </a:endParaRPr>
          </a:p>
          <a:p>
            <a:pPr marL="457200" lvl="1">
              <a:buNone/>
            </a:pPr>
            <a:r>
              <a:rPr lang="en-GB" sz="1200" b="1" dirty="0">
                <a:solidFill>
                  <a:srgbClr val="222222"/>
                </a:solidFill>
                <a:latin typeface="Times New Roman"/>
                <a:cs typeface="Arial"/>
              </a:rPr>
              <a:t>1. Yes     2. No   3. NR </a:t>
            </a:r>
            <a:endParaRPr lang="en-GB" sz="1200" b="1" dirty="0">
              <a:latin typeface="Times New Roman"/>
              <a:cs typeface="Times New Roman"/>
            </a:endParaRPr>
          </a:p>
          <a:p>
            <a:pPr marL="0" indent="0">
              <a:buNone/>
            </a:pPr>
            <a:r>
              <a:rPr lang="en-GB" sz="1200" b="1" dirty="0">
                <a:solidFill>
                  <a:srgbClr val="222222"/>
                </a:solidFill>
                <a:latin typeface="Times New Roman"/>
                <a:cs typeface="Arial"/>
              </a:rPr>
              <a:t>Q. Is it Multiple providers? </a:t>
            </a:r>
            <a:endParaRPr lang="en-GB" sz="1200" b="1" dirty="0">
              <a:latin typeface="Times New Roman"/>
              <a:cs typeface="Times New Roman"/>
            </a:endParaRPr>
          </a:p>
          <a:p>
            <a:pPr marL="457200" lvl="1">
              <a:buNone/>
            </a:pPr>
            <a:r>
              <a:rPr lang="en-GB" sz="1200" b="1" dirty="0">
                <a:solidFill>
                  <a:srgbClr val="222222"/>
                </a:solidFill>
                <a:latin typeface="Times New Roman"/>
                <a:cs typeface="Arial"/>
              </a:rPr>
              <a:t>1. Yes     2. No   3. NR </a:t>
            </a:r>
            <a:endParaRPr lang="en-GB" sz="1200" b="1" dirty="0">
              <a:latin typeface="Times New Roman"/>
              <a:cs typeface="Times New Roman"/>
            </a:endParaRPr>
          </a:p>
          <a:p>
            <a:r>
              <a:rPr lang="en-GB" sz="1200" b="1" dirty="0">
                <a:solidFill>
                  <a:srgbClr val="222222"/>
                </a:solidFill>
                <a:latin typeface="Times New Roman"/>
                <a:cs typeface="Arial"/>
              </a:rPr>
              <a:t> Q. Is it another (Specify)? </a:t>
            </a:r>
            <a:endParaRPr lang="en-GB" sz="1200" b="1" dirty="0">
              <a:latin typeface="Times New Roman"/>
              <a:cs typeface="Times New Roman"/>
            </a:endParaRPr>
          </a:p>
          <a:p>
            <a:r>
              <a:rPr lang="en-GB" sz="1200" b="1" dirty="0">
                <a:solidFill>
                  <a:srgbClr val="222222"/>
                </a:solidFill>
                <a:latin typeface="Times New Roman"/>
                <a:cs typeface="Arial"/>
              </a:rPr>
              <a:t>Q. How much did you spend to get this (or the most recent) services?</a:t>
            </a:r>
            <a:endParaRPr lang="en-GB" sz="1200" b="1" dirty="0">
              <a:solidFill>
                <a:srgbClr val="000000"/>
              </a:solidFill>
              <a:latin typeface="Times New Roman"/>
              <a:cs typeface="Arial"/>
            </a:endParaRPr>
          </a:p>
          <a:p>
            <a:pPr marL="457200" lvl="1" indent="0">
              <a:buNone/>
            </a:pPr>
            <a:r>
              <a:rPr lang="en-GB" sz="1200" b="1" dirty="0">
                <a:solidFill>
                  <a:srgbClr val="222222"/>
                </a:solidFill>
                <a:latin typeface="Times New Roman"/>
                <a:cs typeface="Arial"/>
              </a:rPr>
              <a:t>0. and ;Rs. 500       1. Rs 1000- 5000        2. &amp;lt;Rs.1000       3. Free  4.  Other(specify)….     9. NR </a:t>
            </a:r>
            <a:endParaRPr lang="en-GB" sz="1200" b="1" dirty="0">
              <a:latin typeface="Times New Roman"/>
              <a:cs typeface="Times New Roman"/>
            </a:endParaRPr>
          </a:p>
          <a:p>
            <a:r>
              <a:rPr lang="en-GB" sz="1200" b="1" dirty="0">
                <a:solidFill>
                  <a:srgbClr val="222222"/>
                </a:solidFill>
                <a:latin typeface="Times New Roman"/>
                <a:cs typeface="Arial"/>
              </a:rPr>
              <a:t> Q. How far did you travel to get this (or the most recent) services? </a:t>
            </a:r>
            <a:endParaRPr lang="en-GB" sz="1200" b="1" dirty="0">
              <a:latin typeface="Times New Roman"/>
              <a:cs typeface="Times New Roman"/>
            </a:endParaRPr>
          </a:p>
          <a:p>
            <a:pPr marL="457200" lvl="1" indent="0">
              <a:buNone/>
            </a:pPr>
            <a:r>
              <a:rPr lang="en-GB" sz="1200" b="1" dirty="0">
                <a:solidFill>
                  <a:srgbClr val="222222"/>
                </a:solidFill>
                <a:latin typeface="Times New Roman"/>
                <a:cs typeface="Arial"/>
              </a:rPr>
              <a:t>0. and ;Rs 10kms       1. 5-10kms         2. &amp;lt;5kms        3. Free     4. Other(specify)….     9. NR</a:t>
            </a:r>
            <a:endParaRPr lang="en-GB" sz="1200" b="1" dirty="0">
              <a:latin typeface="Times New Roman"/>
              <a:cs typeface="Times New Roman"/>
            </a:endParaRPr>
          </a:p>
          <a:p>
            <a:endParaRPr lang="en-IN" dirty="0">
              <a:latin typeface="Times New Roman"/>
              <a:cs typeface="Times New Roman"/>
            </a:endParaRPr>
          </a:p>
        </p:txBody>
      </p:sp>
      <p:sp>
        <p:nvSpPr>
          <p:cNvPr id="4" name="Footer Placeholder 3">
            <a:extLst>
              <a:ext uri="{FF2B5EF4-FFF2-40B4-BE49-F238E27FC236}">
                <a16:creationId xmlns:a16="http://schemas.microsoft.com/office/drawing/2014/main" id="{94713704-F22E-9EA3-AB94-488F4777B09F}"/>
              </a:ext>
            </a:extLst>
          </p:cNvPr>
          <p:cNvSpPr>
            <a:spLocks noGrp="1"/>
          </p:cNvSpPr>
          <p:nvPr>
            <p:ph type="ftr" sz="quarter" idx="11"/>
          </p:nvPr>
        </p:nvSpPr>
        <p:spPr/>
        <p:txBody>
          <a:bodyPr/>
          <a:lstStyle/>
          <a:p>
            <a:r>
              <a:rPr lang="en-US"/>
              <a:t>1</a:t>
            </a:r>
          </a:p>
        </p:txBody>
      </p:sp>
      <p:sp>
        <p:nvSpPr>
          <p:cNvPr id="5" name="Slide Number Placeholder 4">
            <a:extLst>
              <a:ext uri="{FF2B5EF4-FFF2-40B4-BE49-F238E27FC236}">
                <a16:creationId xmlns:a16="http://schemas.microsoft.com/office/drawing/2014/main" id="{7F58E3B3-2F5C-9119-FDB8-CC92E0D15E86}"/>
              </a:ext>
            </a:extLst>
          </p:cNvPr>
          <p:cNvSpPr>
            <a:spLocks noGrp="1"/>
          </p:cNvSpPr>
          <p:nvPr>
            <p:ph type="sldNum" sz="quarter" idx="12"/>
          </p:nvPr>
        </p:nvSpPr>
        <p:spPr>
          <a:xfrm>
            <a:off x="10491019" y="5840362"/>
            <a:ext cx="1498865" cy="849364"/>
          </a:xfrm>
        </p:spPr>
        <p:txBody>
          <a:bodyPr/>
          <a:lstStyle/>
          <a:p>
            <a:fld id="{11A71338-8BA2-4C79-A6C5-5A8E30081D0C}" type="slidenum">
              <a:rPr lang="en-US" smtClean="0"/>
              <a:t>14</a:t>
            </a:fld>
            <a:endParaRPr lang="en-US"/>
          </a:p>
        </p:txBody>
      </p:sp>
      <p:pic>
        <p:nvPicPr>
          <p:cNvPr id="7" name="Picture 6">
            <a:extLst>
              <a:ext uri="{FF2B5EF4-FFF2-40B4-BE49-F238E27FC236}">
                <a16:creationId xmlns:a16="http://schemas.microsoft.com/office/drawing/2014/main" id="{7D820DF1-1E93-25B8-9C3B-875427712183}"/>
              </a:ext>
            </a:extLst>
          </p:cNvPr>
          <p:cNvPicPr>
            <a:picLocks noChangeAspect="1"/>
          </p:cNvPicPr>
          <p:nvPr/>
        </p:nvPicPr>
        <p:blipFill>
          <a:blip r:embed="rId2"/>
          <a:stretch>
            <a:fillRect/>
          </a:stretch>
        </p:blipFill>
        <p:spPr>
          <a:xfrm>
            <a:off x="-8632" y="0"/>
            <a:ext cx="1969179" cy="981541"/>
          </a:xfrm>
          <a:prstGeom prst="rect">
            <a:avLst/>
          </a:prstGeom>
        </p:spPr>
      </p:pic>
    </p:spTree>
    <p:extLst>
      <p:ext uri="{BB962C8B-B14F-4D97-AF65-F5344CB8AC3E}">
        <p14:creationId xmlns:p14="http://schemas.microsoft.com/office/powerpoint/2010/main" val="3743440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6A1D4-3BCF-A0A4-2FAC-CB1575A3D794}"/>
              </a:ext>
            </a:extLst>
          </p:cNvPr>
          <p:cNvSpPr>
            <a:spLocks noGrp="1"/>
          </p:cNvSpPr>
          <p:nvPr>
            <p:ph type="title"/>
          </p:nvPr>
        </p:nvSpPr>
        <p:spPr>
          <a:xfrm>
            <a:off x="612648" y="1042219"/>
            <a:ext cx="10653578" cy="981541"/>
          </a:xfrm>
        </p:spPr>
        <p:txBody>
          <a:bodyPr>
            <a:normAutofit fontScale="90000"/>
          </a:bodyPr>
          <a:lstStyle/>
          <a:p>
            <a:r>
              <a:rPr lang="en-US" dirty="0"/>
              <a:t> Challenges and issues transgender individuals face due to societal exclusion?</a:t>
            </a:r>
            <a:endParaRPr lang="en-IN" dirty="0"/>
          </a:p>
        </p:txBody>
      </p:sp>
      <p:sp>
        <p:nvSpPr>
          <p:cNvPr id="4" name="Date Placeholder 3">
            <a:extLst>
              <a:ext uri="{FF2B5EF4-FFF2-40B4-BE49-F238E27FC236}">
                <a16:creationId xmlns:a16="http://schemas.microsoft.com/office/drawing/2014/main" id="{B33265DF-CD2D-EF77-30F2-B66ED23A3C2A}"/>
              </a:ext>
            </a:extLst>
          </p:cNvPr>
          <p:cNvSpPr>
            <a:spLocks noGrp="1"/>
          </p:cNvSpPr>
          <p:nvPr>
            <p:ph type="dt" sz="half" idx="10"/>
          </p:nvPr>
        </p:nvSpPr>
        <p:spPr/>
        <p:txBody>
          <a:bodyPr/>
          <a:lstStyle/>
          <a:p>
            <a:fld id="{92CBA48E-4E84-4E5D-9037-EEE1DBDDC35D}" type="datetime1">
              <a:rPr lang="en-US" smtClean="0"/>
              <a:t>12/11/2025</a:t>
            </a:fld>
            <a:endParaRPr lang="en-US"/>
          </a:p>
        </p:txBody>
      </p:sp>
      <p:sp>
        <p:nvSpPr>
          <p:cNvPr id="5" name="Footer Placeholder 4">
            <a:extLst>
              <a:ext uri="{FF2B5EF4-FFF2-40B4-BE49-F238E27FC236}">
                <a16:creationId xmlns:a16="http://schemas.microsoft.com/office/drawing/2014/main" id="{EB7C1943-1EBC-0761-3E14-9A851397A728}"/>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01CEA1CC-BF68-D12D-D573-E4F08AF0320A}"/>
              </a:ext>
            </a:extLst>
          </p:cNvPr>
          <p:cNvSpPr>
            <a:spLocks noGrp="1"/>
          </p:cNvSpPr>
          <p:nvPr>
            <p:ph type="sldNum" sz="quarter" idx="12"/>
          </p:nvPr>
        </p:nvSpPr>
        <p:spPr/>
        <p:txBody>
          <a:bodyPr/>
          <a:lstStyle/>
          <a:p>
            <a:fld id="{CC057153-B650-4DEB-B370-79DDCFDCE934}" type="slidenum">
              <a:rPr lang="en-US" smtClean="0"/>
              <a:t>15</a:t>
            </a:fld>
            <a:endParaRPr lang="en-US"/>
          </a:p>
        </p:txBody>
      </p:sp>
      <p:graphicFrame>
        <p:nvGraphicFramePr>
          <p:cNvPr id="7" name="Diagram 6">
            <a:extLst>
              <a:ext uri="{FF2B5EF4-FFF2-40B4-BE49-F238E27FC236}">
                <a16:creationId xmlns:a16="http://schemas.microsoft.com/office/drawing/2014/main" id="{15B8B671-C336-24CD-60C4-132B63CB1B37}"/>
              </a:ext>
            </a:extLst>
          </p:cNvPr>
          <p:cNvGraphicFramePr/>
          <p:nvPr>
            <p:extLst>
              <p:ext uri="{D42A27DB-BD31-4B8C-83A1-F6EECF244321}">
                <p14:modId xmlns:p14="http://schemas.microsoft.com/office/powerpoint/2010/main" val="4204705839"/>
              </p:ext>
            </p:extLst>
          </p:nvPr>
        </p:nvGraphicFramePr>
        <p:xfrm>
          <a:off x="612648" y="2178996"/>
          <a:ext cx="10537133" cy="38521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a:extLst>
              <a:ext uri="{FF2B5EF4-FFF2-40B4-BE49-F238E27FC236}">
                <a16:creationId xmlns:a16="http://schemas.microsoft.com/office/drawing/2014/main" id="{9EDEA66E-5EEA-CC92-62C7-6C653FF673FB}"/>
              </a:ext>
            </a:extLst>
          </p:cNvPr>
          <p:cNvPicPr>
            <a:picLocks noChangeAspect="1"/>
          </p:cNvPicPr>
          <p:nvPr/>
        </p:nvPicPr>
        <p:blipFill>
          <a:blip r:embed="rId7"/>
          <a:stretch>
            <a:fillRect/>
          </a:stretch>
        </p:blipFill>
        <p:spPr>
          <a:xfrm>
            <a:off x="-198009" y="-13953"/>
            <a:ext cx="1969179" cy="981541"/>
          </a:xfrm>
          <a:prstGeom prst="rect">
            <a:avLst/>
          </a:prstGeom>
        </p:spPr>
      </p:pic>
      <p:pic>
        <p:nvPicPr>
          <p:cNvPr id="11" name="Picture 10" descr="A group of people holding signs">
            <a:extLst>
              <a:ext uri="{FF2B5EF4-FFF2-40B4-BE49-F238E27FC236}">
                <a16:creationId xmlns:a16="http://schemas.microsoft.com/office/drawing/2014/main" id="{B732E78A-30AB-BE86-0F87-6B6F098864C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07404" y="2821021"/>
            <a:ext cx="2451370" cy="1663430"/>
          </a:xfrm>
          <a:prstGeom prst="rect">
            <a:avLst/>
          </a:prstGeom>
        </p:spPr>
      </p:pic>
    </p:spTree>
    <p:extLst>
      <p:ext uri="{BB962C8B-B14F-4D97-AF65-F5344CB8AC3E}">
        <p14:creationId xmlns:p14="http://schemas.microsoft.com/office/powerpoint/2010/main" val="29772610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3E6FE-1413-7D45-A9D9-74C186BC5E0A}"/>
              </a:ext>
            </a:extLst>
          </p:cNvPr>
          <p:cNvSpPr>
            <a:spLocks noGrp="1"/>
          </p:cNvSpPr>
          <p:nvPr>
            <p:ph type="title"/>
          </p:nvPr>
        </p:nvSpPr>
        <p:spPr>
          <a:xfrm>
            <a:off x="2003898" y="270164"/>
            <a:ext cx="9349902" cy="1018163"/>
          </a:xfrm>
        </p:spPr>
        <p:txBody>
          <a:bodyPr anchor="t">
            <a:normAutofit/>
          </a:bodyPr>
          <a:lstStyle/>
          <a:p>
            <a:r>
              <a:rPr lang="en-US" dirty="0"/>
              <a:t>   </a:t>
            </a:r>
            <a:r>
              <a:rPr lang="en-US" sz="2400" dirty="0">
                <a:latin typeface="Time of Roman"/>
              </a:rPr>
              <a:t>Problems They Are Facing Accessing </a:t>
            </a:r>
            <a:br>
              <a:rPr lang="en-US" sz="2400" dirty="0">
                <a:latin typeface="Time of Roman"/>
              </a:rPr>
            </a:br>
            <a:r>
              <a:rPr lang="en-US" sz="2400" dirty="0">
                <a:latin typeface="Time of Roman"/>
              </a:rPr>
              <a:t>health services                    </a:t>
            </a:r>
            <a:endParaRPr lang="en-IN" dirty="0">
              <a:latin typeface="Time of Roman"/>
            </a:endParaRPr>
          </a:p>
        </p:txBody>
      </p:sp>
      <p:sp>
        <p:nvSpPr>
          <p:cNvPr id="4" name="Date Placeholder 3">
            <a:extLst>
              <a:ext uri="{FF2B5EF4-FFF2-40B4-BE49-F238E27FC236}">
                <a16:creationId xmlns:a16="http://schemas.microsoft.com/office/drawing/2014/main" id="{FBDFA26F-F32E-E11A-E461-7FFE2D4603F1}"/>
              </a:ext>
            </a:extLst>
          </p:cNvPr>
          <p:cNvSpPr>
            <a:spLocks noGrp="1"/>
          </p:cNvSpPr>
          <p:nvPr>
            <p:ph type="dt" sz="half" idx="10"/>
          </p:nvPr>
        </p:nvSpPr>
        <p:spPr>
          <a:xfrm>
            <a:off x="137160" y="6453002"/>
            <a:ext cx="3494314" cy="365125"/>
          </a:xfrm>
        </p:spPr>
        <p:txBody>
          <a:bodyPr anchor="ctr">
            <a:normAutofit/>
          </a:bodyPr>
          <a:lstStyle/>
          <a:p>
            <a:pPr>
              <a:spcAft>
                <a:spcPts val="600"/>
              </a:spcAft>
            </a:pPr>
            <a:fld id="{C370CA01-AB42-42EB-9BBE-11B2DB98DCA6}" type="datetime1">
              <a:rPr lang="en-US" smtClean="0"/>
              <a:pPr>
                <a:spcAft>
                  <a:spcPts val="600"/>
                </a:spcAft>
              </a:pPr>
              <a:t>12/11/2025</a:t>
            </a:fld>
            <a:endParaRPr lang="en-US"/>
          </a:p>
        </p:txBody>
      </p:sp>
      <p:sp>
        <p:nvSpPr>
          <p:cNvPr id="5" name="Footer Placeholder 4">
            <a:extLst>
              <a:ext uri="{FF2B5EF4-FFF2-40B4-BE49-F238E27FC236}">
                <a16:creationId xmlns:a16="http://schemas.microsoft.com/office/drawing/2014/main" id="{2A263229-6FEF-CBAE-F38F-27B728C4B11A}"/>
              </a:ext>
            </a:extLst>
          </p:cNvPr>
          <p:cNvSpPr>
            <a:spLocks noGrp="1"/>
          </p:cNvSpPr>
          <p:nvPr>
            <p:ph type="ftr" sz="quarter" idx="11"/>
          </p:nvPr>
        </p:nvSpPr>
        <p:spPr>
          <a:xfrm>
            <a:off x="8876521" y="6453002"/>
            <a:ext cx="2805405" cy="365125"/>
          </a:xfrm>
        </p:spPr>
        <p:txBody>
          <a:bodyPr anchor="ctr">
            <a:normAutofit/>
          </a:bodyPr>
          <a:lstStyle/>
          <a:p>
            <a:pPr>
              <a:lnSpc>
                <a:spcPct val="90000"/>
              </a:lnSpc>
              <a:spcAft>
                <a:spcPts val="600"/>
              </a:spcAft>
            </a:pPr>
            <a:r>
              <a:rPr lang="en-US" sz="700"/>
              <a:t>
              </a:t>
            </a:r>
          </a:p>
        </p:txBody>
      </p:sp>
      <p:sp>
        <p:nvSpPr>
          <p:cNvPr id="6" name="Slide Number Placeholder 5">
            <a:extLst>
              <a:ext uri="{FF2B5EF4-FFF2-40B4-BE49-F238E27FC236}">
                <a16:creationId xmlns:a16="http://schemas.microsoft.com/office/drawing/2014/main" id="{55375811-979D-EB98-151C-CDFA51F611FC}"/>
              </a:ext>
            </a:extLst>
          </p:cNvPr>
          <p:cNvSpPr>
            <a:spLocks noGrp="1"/>
          </p:cNvSpPr>
          <p:nvPr>
            <p:ph type="sldNum" sz="quarter" idx="12"/>
          </p:nvPr>
        </p:nvSpPr>
        <p:spPr>
          <a:xfrm>
            <a:off x="11632162" y="6453002"/>
            <a:ext cx="429207" cy="365125"/>
          </a:xfrm>
        </p:spPr>
        <p:txBody>
          <a:bodyPr anchor="ctr">
            <a:normAutofit/>
          </a:bodyPr>
          <a:lstStyle/>
          <a:p>
            <a:pPr>
              <a:spcAft>
                <a:spcPts val="600"/>
              </a:spcAft>
            </a:pPr>
            <a:fld id="{CC057153-B650-4DEB-B370-79DDCFDCE934}" type="slidenum">
              <a:rPr lang="en-US" smtClean="0"/>
              <a:pPr>
                <a:spcAft>
                  <a:spcPts val="600"/>
                </a:spcAft>
              </a:pPr>
              <a:t>16</a:t>
            </a:fld>
            <a:endParaRPr lang="en-US"/>
          </a:p>
        </p:txBody>
      </p:sp>
      <p:graphicFrame>
        <p:nvGraphicFramePr>
          <p:cNvPr id="8" name="Diagram 7">
            <a:extLst>
              <a:ext uri="{FF2B5EF4-FFF2-40B4-BE49-F238E27FC236}">
                <a16:creationId xmlns:a16="http://schemas.microsoft.com/office/drawing/2014/main" id="{1BD9261E-0315-00DB-8F2B-8B0B93F5D022}"/>
              </a:ext>
            </a:extLst>
          </p:cNvPr>
          <p:cNvGraphicFramePr/>
          <p:nvPr>
            <p:extLst>
              <p:ext uri="{D42A27DB-BD31-4B8C-83A1-F6EECF244321}">
                <p14:modId xmlns:p14="http://schemas.microsoft.com/office/powerpoint/2010/main" val="2156693982"/>
              </p:ext>
            </p:extLst>
          </p:nvPr>
        </p:nvGraphicFramePr>
        <p:xfrm>
          <a:off x="2003898" y="1770434"/>
          <a:ext cx="8404698" cy="42607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Picture 10">
            <a:extLst>
              <a:ext uri="{FF2B5EF4-FFF2-40B4-BE49-F238E27FC236}">
                <a16:creationId xmlns:a16="http://schemas.microsoft.com/office/drawing/2014/main" id="{1B1EF3E2-787E-207B-07BE-BE76E7914539}"/>
              </a:ext>
            </a:extLst>
          </p:cNvPr>
          <p:cNvPicPr>
            <a:picLocks noChangeAspect="1"/>
          </p:cNvPicPr>
          <p:nvPr/>
        </p:nvPicPr>
        <p:blipFill>
          <a:blip r:embed="rId7"/>
          <a:stretch>
            <a:fillRect/>
          </a:stretch>
        </p:blipFill>
        <p:spPr>
          <a:xfrm>
            <a:off x="0" y="-12484"/>
            <a:ext cx="2042651" cy="1018163"/>
          </a:xfrm>
          <a:prstGeom prst="rect">
            <a:avLst/>
          </a:prstGeom>
          <a:noFill/>
        </p:spPr>
      </p:pic>
    </p:spTree>
    <p:extLst>
      <p:ext uri="{BB962C8B-B14F-4D97-AF65-F5344CB8AC3E}">
        <p14:creationId xmlns:p14="http://schemas.microsoft.com/office/powerpoint/2010/main" val="2577062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3F19A-8DFB-3736-D0BB-588BABA70662}"/>
              </a:ext>
            </a:extLst>
          </p:cNvPr>
          <p:cNvSpPr>
            <a:spLocks noGrp="1"/>
          </p:cNvSpPr>
          <p:nvPr>
            <p:ph type="title"/>
          </p:nvPr>
        </p:nvSpPr>
        <p:spPr>
          <a:xfrm>
            <a:off x="580102" y="365126"/>
            <a:ext cx="10600029" cy="824577"/>
          </a:xfrm>
        </p:spPr>
        <p:txBody>
          <a:bodyPr>
            <a:normAutofit/>
          </a:bodyPr>
          <a:lstStyle/>
          <a:p>
            <a:pPr algn="ctr"/>
            <a:r>
              <a:rPr lang="en-IN" sz="3800" dirty="0">
                <a:latin typeface="Times New Roman"/>
                <a:cs typeface="Times New Roman"/>
              </a:rPr>
              <a:t>Socio-Demographic</a:t>
            </a:r>
          </a:p>
        </p:txBody>
      </p:sp>
      <p:sp>
        <p:nvSpPr>
          <p:cNvPr id="4" name="Footer Placeholder 3">
            <a:extLst>
              <a:ext uri="{FF2B5EF4-FFF2-40B4-BE49-F238E27FC236}">
                <a16:creationId xmlns:a16="http://schemas.microsoft.com/office/drawing/2014/main" id="{616137B1-31D0-7F9F-5587-F242D5E82754}"/>
              </a:ext>
            </a:extLst>
          </p:cNvPr>
          <p:cNvSpPr>
            <a:spLocks noGrp="1"/>
          </p:cNvSpPr>
          <p:nvPr>
            <p:ph type="ftr" sz="quarter" idx="11"/>
          </p:nvPr>
        </p:nvSpPr>
        <p:spPr/>
        <p:txBody>
          <a:bodyPr/>
          <a:lstStyle/>
          <a:p>
            <a:r>
              <a:rPr lang="en-US"/>
              <a:t>1</a:t>
            </a:r>
          </a:p>
        </p:txBody>
      </p:sp>
      <p:sp>
        <p:nvSpPr>
          <p:cNvPr id="5" name="Slide Number Placeholder 4">
            <a:extLst>
              <a:ext uri="{FF2B5EF4-FFF2-40B4-BE49-F238E27FC236}">
                <a16:creationId xmlns:a16="http://schemas.microsoft.com/office/drawing/2014/main" id="{69B9D3D8-7457-193B-30DD-4789F13A2800}"/>
              </a:ext>
            </a:extLst>
          </p:cNvPr>
          <p:cNvSpPr>
            <a:spLocks noGrp="1"/>
          </p:cNvSpPr>
          <p:nvPr>
            <p:ph type="sldNum" sz="quarter" idx="12"/>
          </p:nvPr>
        </p:nvSpPr>
        <p:spPr/>
        <p:txBody>
          <a:bodyPr/>
          <a:lstStyle/>
          <a:p>
            <a:fld id="{11A71338-8BA2-4C79-A6C5-5A8E30081D0C}" type="slidenum">
              <a:rPr lang="en-US" smtClean="0"/>
              <a:t>17</a:t>
            </a:fld>
            <a:endParaRPr lang="en-US"/>
          </a:p>
        </p:txBody>
      </p:sp>
      <p:graphicFrame>
        <p:nvGraphicFramePr>
          <p:cNvPr id="8" name="Table 7">
            <a:extLst>
              <a:ext uri="{FF2B5EF4-FFF2-40B4-BE49-F238E27FC236}">
                <a16:creationId xmlns:a16="http://schemas.microsoft.com/office/drawing/2014/main" id="{16C15A71-2342-8EFB-FA7A-AA8F5502C5D3}"/>
              </a:ext>
            </a:extLst>
          </p:cNvPr>
          <p:cNvGraphicFramePr>
            <a:graphicFrameLocks noGrp="1"/>
          </p:cNvGraphicFramePr>
          <p:nvPr>
            <p:extLst>
              <p:ext uri="{D42A27DB-BD31-4B8C-83A1-F6EECF244321}">
                <p14:modId xmlns:p14="http://schemas.microsoft.com/office/powerpoint/2010/main" val="3825111535"/>
              </p:ext>
            </p:extLst>
          </p:nvPr>
        </p:nvGraphicFramePr>
        <p:xfrm>
          <a:off x="6180804" y="4080821"/>
          <a:ext cx="4838092" cy="2265629"/>
        </p:xfrm>
        <a:graphic>
          <a:graphicData uri="http://schemas.openxmlformats.org/drawingml/2006/table">
            <a:tbl>
              <a:tblPr>
                <a:tableStyleId>{BC89EF96-8CEA-46FF-86C4-4CE0E7609802}</a:tableStyleId>
              </a:tblPr>
              <a:tblGrid>
                <a:gridCol w="1375832">
                  <a:extLst>
                    <a:ext uri="{9D8B030D-6E8A-4147-A177-3AD203B41FA5}">
                      <a16:colId xmlns:a16="http://schemas.microsoft.com/office/drawing/2014/main" val="404610870"/>
                    </a:ext>
                  </a:extLst>
                </a:gridCol>
                <a:gridCol w="1935237">
                  <a:extLst>
                    <a:ext uri="{9D8B030D-6E8A-4147-A177-3AD203B41FA5}">
                      <a16:colId xmlns:a16="http://schemas.microsoft.com/office/drawing/2014/main" val="1510132783"/>
                    </a:ext>
                  </a:extLst>
                </a:gridCol>
                <a:gridCol w="1527023">
                  <a:extLst>
                    <a:ext uri="{9D8B030D-6E8A-4147-A177-3AD203B41FA5}">
                      <a16:colId xmlns:a16="http://schemas.microsoft.com/office/drawing/2014/main" val="2988493858"/>
                    </a:ext>
                  </a:extLst>
                </a:gridCol>
              </a:tblGrid>
              <a:tr h="431052">
                <a:tc>
                  <a:txBody>
                    <a:bodyPr/>
                    <a:lstStyle/>
                    <a:p>
                      <a:pPr algn="ctr" fontAlgn="b"/>
                      <a:r>
                        <a:rPr lang="en-IN" sz="1200" b="1" u="none" strike="noStrike">
                          <a:solidFill>
                            <a:srgbClr val="000000"/>
                          </a:solidFill>
                          <a:effectLst/>
                          <a:latin typeface="Times New Roman"/>
                        </a:rPr>
                        <a:t>Gender</a:t>
                      </a:r>
                    </a:p>
                  </a:txBody>
                  <a:tcPr marL="7620" marR="7620" marT="7620" anchor="b"/>
                </a:tc>
                <a:tc>
                  <a:txBody>
                    <a:bodyPr/>
                    <a:lstStyle/>
                    <a:p>
                      <a:pPr algn="ctr" fontAlgn="b"/>
                      <a:r>
                        <a:rPr lang="en-IN" sz="1200" b="1" u="none" strike="noStrike">
                          <a:solidFill>
                            <a:srgbClr val="000000"/>
                          </a:solidFill>
                          <a:effectLst/>
                          <a:latin typeface="Times New Roman"/>
                        </a:rPr>
                        <a:t>Number of People</a:t>
                      </a:r>
                    </a:p>
                  </a:txBody>
                  <a:tcPr marL="7620" marR="7620" marT="7620" anchor="b"/>
                </a:tc>
                <a:tc>
                  <a:txBody>
                    <a:bodyPr/>
                    <a:lstStyle/>
                    <a:p>
                      <a:pPr algn="ctr" fontAlgn="b"/>
                      <a:r>
                        <a:rPr lang="en-IN" sz="1200" b="1" u="none" strike="noStrike">
                          <a:solidFill>
                            <a:srgbClr val="000000"/>
                          </a:solidFill>
                          <a:effectLst/>
                          <a:latin typeface="Times New Roman"/>
                        </a:rPr>
                        <a:t>%Percentage</a:t>
                      </a:r>
                    </a:p>
                  </a:txBody>
                  <a:tcPr marL="7620" marR="7620" marT="7620" anchor="b"/>
                </a:tc>
                <a:extLst>
                  <a:ext uri="{0D108BD9-81ED-4DB2-BD59-A6C34878D82A}">
                    <a16:rowId xmlns:a16="http://schemas.microsoft.com/office/drawing/2014/main" val="3779621973"/>
                  </a:ext>
                </a:extLst>
              </a:tr>
              <a:tr h="347738">
                <a:tc>
                  <a:txBody>
                    <a:bodyPr/>
                    <a:lstStyle/>
                    <a:p>
                      <a:pPr algn="ctr" fontAlgn="b"/>
                      <a:r>
                        <a:rPr lang="en-IN" sz="1100" u="none" strike="noStrike">
                          <a:solidFill>
                            <a:srgbClr val="000000"/>
                          </a:solidFill>
                          <a:effectLst/>
                          <a:latin typeface="Times New Roman"/>
                        </a:rPr>
                        <a:t>TransFemale</a:t>
                      </a:r>
                      <a:endParaRPr lang="en-IN" sz="1100" u="none" strike="noStrike" err="1">
                        <a:solidFill>
                          <a:srgbClr val="000000"/>
                        </a:solidFill>
                        <a:effectLst/>
                        <a:latin typeface="Times New Roman"/>
                      </a:endParaRPr>
                    </a:p>
                  </a:txBody>
                  <a:tcPr marL="7620" marR="7620" marT="7620" anchor="b"/>
                </a:tc>
                <a:tc>
                  <a:txBody>
                    <a:bodyPr/>
                    <a:lstStyle/>
                    <a:p>
                      <a:pPr algn="ctr" fontAlgn="b"/>
                      <a:r>
                        <a:rPr lang="en-IN" sz="1100" u="none" strike="noStrike">
                          <a:solidFill>
                            <a:srgbClr val="000000"/>
                          </a:solidFill>
                          <a:effectLst/>
                          <a:latin typeface="Times New Roman"/>
                        </a:rPr>
                        <a:t>38</a:t>
                      </a:r>
                    </a:p>
                  </a:txBody>
                  <a:tcPr marL="7620" marR="7620" marT="7620" anchor="b"/>
                </a:tc>
                <a:tc>
                  <a:txBody>
                    <a:bodyPr/>
                    <a:lstStyle/>
                    <a:p>
                      <a:pPr algn="ctr" fontAlgn="b"/>
                      <a:r>
                        <a:rPr lang="en-IN" sz="1100" u="none" strike="noStrike">
                          <a:solidFill>
                            <a:srgbClr val="000000"/>
                          </a:solidFill>
                          <a:effectLst/>
                          <a:latin typeface="Times New Roman"/>
                        </a:rPr>
                        <a:t>36.19</a:t>
                      </a:r>
                    </a:p>
                  </a:txBody>
                  <a:tcPr marL="7620" marR="7620" marT="7620" anchor="b"/>
                </a:tc>
                <a:extLst>
                  <a:ext uri="{0D108BD9-81ED-4DB2-BD59-A6C34878D82A}">
                    <a16:rowId xmlns:a16="http://schemas.microsoft.com/office/drawing/2014/main" val="3241595245"/>
                  </a:ext>
                </a:extLst>
              </a:tr>
              <a:tr h="317500">
                <a:tc>
                  <a:txBody>
                    <a:bodyPr/>
                    <a:lstStyle/>
                    <a:p>
                      <a:pPr algn="ctr" fontAlgn="b"/>
                      <a:r>
                        <a:rPr lang="en-IN" sz="1100" u="none" strike="noStrike">
                          <a:solidFill>
                            <a:srgbClr val="000000"/>
                          </a:solidFill>
                          <a:effectLst/>
                          <a:latin typeface="Times New Roman"/>
                        </a:rPr>
                        <a:t>TransMale</a:t>
                      </a:r>
                      <a:endParaRPr lang="en-IN" sz="1100" u="none" strike="noStrike" err="1">
                        <a:solidFill>
                          <a:srgbClr val="000000"/>
                        </a:solidFill>
                        <a:effectLst/>
                        <a:latin typeface="Times New Roman"/>
                      </a:endParaRPr>
                    </a:p>
                  </a:txBody>
                  <a:tcPr marL="7620" marR="7620" marT="7620" anchor="b"/>
                </a:tc>
                <a:tc>
                  <a:txBody>
                    <a:bodyPr/>
                    <a:lstStyle/>
                    <a:p>
                      <a:pPr algn="ctr" fontAlgn="b"/>
                      <a:r>
                        <a:rPr lang="en-IN" sz="1100" u="none" strike="noStrike">
                          <a:solidFill>
                            <a:srgbClr val="000000"/>
                          </a:solidFill>
                          <a:effectLst/>
                          <a:latin typeface="Times New Roman"/>
                        </a:rPr>
                        <a:t>38</a:t>
                      </a:r>
                    </a:p>
                  </a:txBody>
                  <a:tcPr marL="7620" marR="7620" marT="7620" anchor="b"/>
                </a:tc>
                <a:tc>
                  <a:txBody>
                    <a:bodyPr/>
                    <a:lstStyle/>
                    <a:p>
                      <a:pPr algn="ctr" fontAlgn="b"/>
                      <a:r>
                        <a:rPr lang="en-IN" sz="1100" u="none" strike="noStrike">
                          <a:solidFill>
                            <a:srgbClr val="000000"/>
                          </a:solidFill>
                          <a:effectLst/>
                          <a:latin typeface="Times New Roman"/>
                        </a:rPr>
                        <a:t>36.19</a:t>
                      </a:r>
                    </a:p>
                  </a:txBody>
                  <a:tcPr marL="7620" marR="7620" marT="7620" anchor="b"/>
                </a:tc>
                <a:extLst>
                  <a:ext uri="{0D108BD9-81ED-4DB2-BD59-A6C34878D82A}">
                    <a16:rowId xmlns:a16="http://schemas.microsoft.com/office/drawing/2014/main" val="1108749901"/>
                  </a:ext>
                </a:extLst>
              </a:tr>
              <a:tr h="403241">
                <a:tc>
                  <a:txBody>
                    <a:bodyPr/>
                    <a:lstStyle/>
                    <a:p>
                      <a:pPr algn="ctr" fontAlgn="b"/>
                      <a:r>
                        <a:rPr lang="en-IN" sz="1100" u="none" strike="noStrike">
                          <a:solidFill>
                            <a:srgbClr val="000000"/>
                          </a:solidFill>
                          <a:effectLst/>
                          <a:latin typeface="Times New Roman"/>
                        </a:rPr>
                        <a:t>TransGender</a:t>
                      </a:r>
                      <a:endParaRPr lang="en-IN" sz="1100" u="none" strike="noStrike" err="1">
                        <a:solidFill>
                          <a:srgbClr val="000000"/>
                        </a:solidFill>
                        <a:effectLst/>
                        <a:latin typeface="Times New Roman"/>
                      </a:endParaRPr>
                    </a:p>
                  </a:txBody>
                  <a:tcPr marL="7620" marR="7620" marT="7620" anchor="b"/>
                </a:tc>
                <a:tc>
                  <a:txBody>
                    <a:bodyPr/>
                    <a:lstStyle/>
                    <a:p>
                      <a:pPr algn="ctr" fontAlgn="b"/>
                      <a:r>
                        <a:rPr lang="en-IN" sz="1100" u="none" strike="noStrike">
                          <a:solidFill>
                            <a:srgbClr val="000000"/>
                          </a:solidFill>
                          <a:effectLst/>
                          <a:latin typeface="Times New Roman"/>
                        </a:rPr>
                        <a:t>26</a:t>
                      </a:r>
                    </a:p>
                  </a:txBody>
                  <a:tcPr marL="7620" marR="7620" marT="7620" anchor="b"/>
                </a:tc>
                <a:tc>
                  <a:txBody>
                    <a:bodyPr/>
                    <a:lstStyle/>
                    <a:p>
                      <a:pPr algn="ctr" fontAlgn="b"/>
                      <a:r>
                        <a:rPr lang="en-IN" sz="1100" u="none" strike="noStrike">
                          <a:solidFill>
                            <a:srgbClr val="000000"/>
                          </a:solidFill>
                          <a:effectLst/>
                          <a:latin typeface="Times New Roman"/>
                        </a:rPr>
                        <a:t>24.76</a:t>
                      </a:r>
                    </a:p>
                  </a:txBody>
                  <a:tcPr marL="7620" marR="7620" marT="7620" anchor="b"/>
                </a:tc>
                <a:extLst>
                  <a:ext uri="{0D108BD9-81ED-4DB2-BD59-A6C34878D82A}">
                    <a16:rowId xmlns:a16="http://schemas.microsoft.com/office/drawing/2014/main" val="3791883119"/>
                  </a:ext>
                </a:extLst>
              </a:tr>
              <a:tr h="362857">
                <a:tc>
                  <a:txBody>
                    <a:bodyPr/>
                    <a:lstStyle/>
                    <a:p>
                      <a:pPr algn="ctr" fontAlgn="b"/>
                      <a:r>
                        <a:rPr lang="en-IN" sz="1100" u="none" strike="noStrike">
                          <a:solidFill>
                            <a:srgbClr val="000000"/>
                          </a:solidFill>
                          <a:effectLst/>
                          <a:latin typeface="Times New Roman"/>
                        </a:rPr>
                        <a:t>Not Identify</a:t>
                      </a:r>
                    </a:p>
                  </a:txBody>
                  <a:tcPr marL="7620" marR="7620" marT="7620" anchor="b"/>
                </a:tc>
                <a:tc>
                  <a:txBody>
                    <a:bodyPr/>
                    <a:lstStyle/>
                    <a:p>
                      <a:pPr algn="ctr" fontAlgn="b"/>
                      <a:r>
                        <a:rPr lang="en-IN" sz="1100" u="none" strike="noStrike">
                          <a:solidFill>
                            <a:srgbClr val="000000"/>
                          </a:solidFill>
                          <a:effectLst/>
                          <a:latin typeface="Times New Roman"/>
                        </a:rPr>
                        <a:t>3</a:t>
                      </a:r>
                    </a:p>
                  </a:txBody>
                  <a:tcPr marL="7620" marR="7620" marT="7620" anchor="b"/>
                </a:tc>
                <a:tc>
                  <a:txBody>
                    <a:bodyPr/>
                    <a:lstStyle/>
                    <a:p>
                      <a:pPr algn="ctr" fontAlgn="b"/>
                      <a:r>
                        <a:rPr lang="en-IN" sz="1100" u="none" strike="noStrike">
                          <a:solidFill>
                            <a:srgbClr val="000000"/>
                          </a:solidFill>
                          <a:effectLst/>
                          <a:latin typeface="Times New Roman"/>
                        </a:rPr>
                        <a:t>2.86</a:t>
                      </a:r>
                    </a:p>
                  </a:txBody>
                  <a:tcPr marL="7620" marR="7620" marT="7620" anchor="b"/>
                </a:tc>
                <a:extLst>
                  <a:ext uri="{0D108BD9-81ED-4DB2-BD59-A6C34878D82A}">
                    <a16:rowId xmlns:a16="http://schemas.microsoft.com/office/drawing/2014/main" val="3298139433"/>
                  </a:ext>
                </a:extLst>
              </a:tr>
              <a:tr h="403241">
                <a:tc>
                  <a:txBody>
                    <a:bodyPr/>
                    <a:lstStyle/>
                    <a:p>
                      <a:pPr algn="ctr" fontAlgn="b"/>
                      <a:r>
                        <a:rPr lang="en-IN" sz="1100" u="none" strike="noStrike">
                          <a:solidFill>
                            <a:srgbClr val="000000"/>
                          </a:solidFill>
                          <a:effectLst/>
                          <a:latin typeface="Times New Roman"/>
                        </a:rPr>
                        <a:t>Total</a:t>
                      </a:r>
                    </a:p>
                  </a:txBody>
                  <a:tcPr marL="7620" marR="7620" marT="7620" anchor="b"/>
                </a:tc>
                <a:tc>
                  <a:txBody>
                    <a:bodyPr/>
                    <a:lstStyle/>
                    <a:p>
                      <a:pPr algn="ctr" fontAlgn="b"/>
                      <a:r>
                        <a:rPr lang="en-IN" sz="1100" u="none" strike="noStrike">
                          <a:solidFill>
                            <a:srgbClr val="000000"/>
                          </a:solidFill>
                          <a:effectLst/>
                          <a:latin typeface="Times New Roman"/>
                        </a:rPr>
                        <a:t>105</a:t>
                      </a:r>
                    </a:p>
                  </a:txBody>
                  <a:tcPr marL="7620" marR="7620" marT="7620" anchor="b"/>
                </a:tc>
                <a:tc>
                  <a:txBody>
                    <a:bodyPr/>
                    <a:lstStyle/>
                    <a:p>
                      <a:pPr algn="ctr" fontAlgn="b"/>
                      <a:r>
                        <a:rPr lang="en-IN" sz="1100" u="none" strike="noStrike">
                          <a:solidFill>
                            <a:srgbClr val="000000"/>
                          </a:solidFill>
                          <a:effectLst/>
                          <a:latin typeface="Times New Roman"/>
                        </a:rPr>
                        <a:t>100</a:t>
                      </a:r>
                    </a:p>
                  </a:txBody>
                  <a:tcPr marL="7620" marR="7620" marT="7620" anchor="b"/>
                </a:tc>
                <a:extLst>
                  <a:ext uri="{0D108BD9-81ED-4DB2-BD59-A6C34878D82A}">
                    <a16:rowId xmlns:a16="http://schemas.microsoft.com/office/drawing/2014/main" val="3116696622"/>
                  </a:ext>
                </a:extLst>
              </a:tr>
            </a:tbl>
          </a:graphicData>
        </a:graphic>
      </p:graphicFrame>
      <p:graphicFrame>
        <p:nvGraphicFramePr>
          <p:cNvPr id="14" name="Table 13">
            <a:extLst>
              <a:ext uri="{FF2B5EF4-FFF2-40B4-BE49-F238E27FC236}">
                <a16:creationId xmlns:a16="http://schemas.microsoft.com/office/drawing/2014/main" id="{063CE220-7C34-EC7D-CD61-FE0E1687B3ED}"/>
              </a:ext>
            </a:extLst>
          </p:cNvPr>
          <p:cNvGraphicFramePr>
            <a:graphicFrameLocks noGrp="1"/>
          </p:cNvGraphicFramePr>
          <p:nvPr>
            <p:extLst>
              <p:ext uri="{D42A27DB-BD31-4B8C-83A1-F6EECF244321}">
                <p14:modId xmlns:p14="http://schemas.microsoft.com/office/powerpoint/2010/main" val="1292745215"/>
              </p:ext>
            </p:extLst>
          </p:nvPr>
        </p:nvGraphicFramePr>
        <p:xfrm>
          <a:off x="582333" y="1366684"/>
          <a:ext cx="3869283" cy="1911952"/>
        </p:xfrm>
        <a:graphic>
          <a:graphicData uri="http://schemas.openxmlformats.org/drawingml/2006/table">
            <a:tbl>
              <a:tblPr firstRow="1" bandRow="1">
                <a:tableStyleId>{BC89EF96-8CEA-46FF-86C4-4CE0E7609802}</a:tableStyleId>
              </a:tblPr>
              <a:tblGrid>
                <a:gridCol w="1427074">
                  <a:extLst>
                    <a:ext uri="{9D8B030D-6E8A-4147-A177-3AD203B41FA5}">
                      <a16:colId xmlns:a16="http://schemas.microsoft.com/office/drawing/2014/main" val="4026867685"/>
                    </a:ext>
                  </a:extLst>
                </a:gridCol>
                <a:gridCol w="1412362">
                  <a:extLst>
                    <a:ext uri="{9D8B030D-6E8A-4147-A177-3AD203B41FA5}">
                      <a16:colId xmlns:a16="http://schemas.microsoft.com/office/drawing/2014/main" val="708346228"/>
                    </a:ext>
                  </a:extLst>
                </a:gridCol>
                <a:gridCol w="1029847">
                  <a:extLst>
                    <a:ext uri="{9D8B030D-6E8A-4147-A177-3AD203B41FA5}">
                      <a16:colId xmlns:a16="http://schemas.microsoft.com/office/drawing/2014/main" val="2409003152"/>
                    </a:ext>
                  </a:extLst>
                </a:gridCol>
              </a:tblGrid>
              <a:tr h="355878">
                <a:tc>
                  <a:txBody>
                    <a:bodyPr/>
                    <a:lstStyle/>
                    <a:p>
                      <a:pPr algn="ctr" fontAlgn="b"/>
                      <a:r>
                        <a:rPr lang="en-GB" sz="1200">
                          <a:effectLst/>
                          <a:latin typeface="Times New Roman"/>
                        </a:rPr>
                        <a:t>Age Group</a:t>
                      </a:r>
                    </a:p>
                  </a:txBody>
                  <a:tcPr marL="9525" marR="9525" marT="9525" anchor="b"/>
                </a:tc>
                <a:tc>
                  <a:txBody>
                    <a:bodyPr/>
                    <a:lstStyle/>
                    <a:p>
                      <a:pPr algn="ctr" fontAlgn="b"/>
                      <a:r>
                        <a:rPr lang="en-GB" sz="1100">
                          <a:effectLst/>
                          <a:latin typeface="Times New Roman"/>
                        </a:rPr>
                        <a:t>Number of People</a:t>
                      </a:r>
                    </a:p>
                  </a:txBody>
                  <a:tcPr marL="9525" marR="9525" marT="9525" anchor="b"/>
                </a:tc>
                <a:tc>
                  <a:txBody>
                    <a:bodyPr/>
                    <a:lstStyle/>
                    <a:p>
                      <a:pPr algn="ctr" fontAlgn="b"/>
                      <a:r>
                        <a:rPr lang="en-GB" sz="1100">
                          <a:effectLst/>
                          <a:latin typeface="Times New Roman"/>
                        </a:rPr>
                        <a:t>%Percentage</a:t>
                      </a:r>
                    </a:p>
                  </a:txBody>
                  <a:tcPr marL="9525" marR="9525" marT="9525" anchor="b"/>
                </a:tc>
                <a:extLst>
                  <a:ext uri="{0D108BD9-81ED-4DB2-BD59-A6C34878D82A}">
                    <a16:rowId xmlns:a16="http://schemas.microsoft.com/office/drawing/2014/main" val="3145410784"/>
                  </a:ext>
                </a:extLst>
              </a:tr>
              <a:tr h="420870">
                <a:tc>
                  <a:txBody>
                    <a:bodyPr/>
                    <a:lstStyle/>
                    <a:p>
                      <a:pPr algn="ctr" fontAlgn="b"/>
                      <a:r>
                        <a:rPr lang="en-GB" sz="1100">
                          <a:effectLst/>
                          <a:latin typeface="Times New Roman"/>
                        </a:rPr>
                        <a:t>18-23</a:t>
                      </a:r>
                    </a:p>
                  </a:txBody>
                  <a:tcPr marL="9525" marR="9525" marT="9525" anchor="b">
                    <a:solidFill>
                      <a:schemeClr val="bg1"/>
                    </a:solidFill>
                  </a:tcPr>
                </a:tc>
                <a:tc>
                  <a:txBody>
                    <a:bodyPr/>
                    <a:lstStyle/>
                    <a:p>
                      <a:pPr algn="ctr" fontAlgn="b"/>
                      <a:r>
                        <a:rPr lang="en-GB" sz="1100">
                          <a:effectLst/>
                          <a:latin typeface="Times New Roman"/>
                        </a:rPr>
                        <a:t>165</a:t>
                      </a:r>
                    </a:p>
                  </a:txBody>
                  <a:tcPr marL="9525" marR="9525" marT="9525" anchor="b">
                    <a:solidFill>
                      <a:schemeClr val="bg1"/>
                    </a:solidFill>
                  </a:tcPr>
                </a:tc>
                <a:tc>
                  <a:txBody>
                    <a:bodyPr/>
                    <a:lstStyle/>
                    <a:p>
                      <a:pPr algn="ctr" fontAlgn="b"/>
                      <a:r>
                        <a:rPr lang="en-GB" sz="1100">
                          <a:effectLst/>
                          <a:latin typeface="Times New Roman"/>
                        </a:rPr>
                        <a:t>78.20</a:t>
                      </a:r>
                    </a:p>
                  </a:txBody>
                  <a:tcPr marL="9525" marR="9525" marT="9525" anchor="b">
                    <a:solidFill>
                      <a:schemeClr val="bg1"/>
                    </a:solidFill>
                  </a:tcPr>
                </a:tc>
                <a:extLst>
                  <a:ext uri="{0D108BD9-81ED-4DB2-BD59-A6C34878D82A}">
                    <a16:rowId xmlns:a16="http://schemas.microsoft.com/office/drawing/2014/main" val="1689682872"/>
                  </a:ext>
                </a:extLst>
              </a:tr>
              <a:tr h="283801">
                <a:tc>
                  <a:txBody>
                    <a:bodyPr/>
                    <a:lstStyle/>
                    <a:p>
                      <a:pPr algn="ctr" fontAlgn="b"/>
                      <a:r>
                        <a:rPr lang="en-GB" sz="1100">
                          <a:effectLst/>
                          <a:latin typeface="Times New Roman"/>
                        </a:rPr>
                        <a:t>24-28</a:t>
                      </a:r>
                    </a:p>
                  </a:txBody>
                  <a:tcPr marL="9525" marR="9525" marT="9525" anchor="b"/>
                </a:tc>
                <a:tc>
                  <a:txBody>
                    <a:bodyPr/>
                    <a:lstStyle/>
                    <a:p>
                      <a:pPr algn="ctr" fontAlgn="b"/>
                      <a:r>
                        <a:rPr lang="en-GB" sz="1100">
                          <a:effectLst/>
                          <a:latin typeface="Times New Roman"/>
                        </a:rPr>
                        <a:t>31</a:t>
                      </a:r>
                    </a:p>
                  </a:txBody>
                  <a:tcPr marL="9525" marR="9525" marT="9525" anchor="b"/>
                </a:tc>
                <a:tc>
                  <a:txBody>
                    <a:bodyPr/>
                    <a:lstStyle/>
                    <a:p>
                      <a:pPr algn="ctr" fontAlgn="b"/>
                      <a:r>
                        <a:rPr lang="en-GB" sz="1100">
                          <a:effectLst/>
                          <a:latin typeface="Times New Roman"/>
                        </a:rPr>
                        <a:t>14.69</a:t>
                      </a:r>
                    </a:p>
                  </a:txBody>
                  <a:tcPr marL="9525" marR="9525" marT="9525" anchor="b"/>
                </a:tc>
                <a:extLst>
                  <a:ext uri="{0D108BD9-81ED-4DB2-BD59-A6C34878D82A}">
                    <a16:rowId xmlns:a16="http://schemas.microsoft.com/office/drawing/2014/main" val="634405231"/>
                  </a:ext>
                </a:extLst>
              </a:tr>
              <a:tr h="283801">
                <a:tc>
                  <a:txBody>
                    <a:bodyPr/>
                    <a:lstStyle/>
                    <a:p>
                      <a:pPr algn="ctr" fontAlgn="b"/>
                      <a:r>
                        <a:rPr lang="en-GB" sz="1100">
                          <a:effectLst/>
                          <a:latin typeface="Times New Roman"/>
                        </a:rPr>
                        <a:t>29-33</a:t>
                      </a:r>
                    </a:p>
                  </a:txBody>
                  <a:tcPr marL="9525" marR="9525" marT="9525" anchor="b">
                    <a:solidFill>
                      <a:schemeClr val="bg1"/>
                    </a:solidFill>
                  </a:tcPr>
                </a:tc>
                <a:tc>
                  <a:txBody>
                    <a:bodyPr/>
                    <a:lstStyle/>
                    <a:p>
                      <a:pPr algn="ctr" fontAlgn="b"/>
                      <a:r>
                        <a:rPr lang="en-GB" sz="1100">
                          <a:effectLst/>
                          <a:latin typeface="Times New Roman"/>
                        </a:rPr>
                        <a:t>11</a:t>
                      </a:r>
                    </a:p>
                  </a:txBody>
                  <a:tcPr marL="9525" marR="9525" marT="9525" anchor="b">
                    <a:solidFill>
                      <a:schemeClr val="bg1"/>
                    </a:solidFill>
                  </a:tcPr>
                </a:tc>
                <a:tc>
                  <a:txBody>
                    <a:bodyPr/>
                    <a:lstStyle/>
                    <a:p>
                      <a:pPr algn="ctr" fontAlgn="b"/>
                      <a:r>
                        <a:rPr lang="en-GB" sz="1100">
                          <a:effectLst/>
                          <a:latin typeface="Times New Roman"/>
                        </a:rPr>
                        <a:t>5.21</a:t>
                      </a:r>
                    </a:p>
                  </a:txBody>
                  <a:tcPr marL="9525" marR="9525" marT="9525" anchor="b">
                    <a:solidFill>
                      <a:schemeClr val="bg1"/>
                    </a:solidFill>
                  </a:tcPr>
                </a:tc>
                <a:extLst>
                  <a:ext uri="{0D108BD9-81ED-4DB2-BD59-A6C34878D82A}">
                    <a16:rowId xmlns:a16="http://schemas.microsoft.com/office/drawing/2014/main" val="2292430024"/>
                  </a:ext>
                </a:extLst>
              </a:tr>
              <a:tr h="283801">
                <a:tc>
                  <a:txBody>
                    <a:bodyPr/>
                    <a:lstStyle/>
                    <a:p>
                      <a:pPr algn="ctr" fontAlgn="b"/>
                      <a:r>
                        <a:rPr lang="en-GB" sz="1100">
                          <a:effectLst/>
                          <a:latin typeface="Times New Roman"/>
                        </a:rPr>
                        <a:t>34-40 above</a:t>
                      </a:r>
                    </a:p>
                  </a:txBody>
                  <a:tcPr marL="9525" marR="9525" marT="9525" anchor="b"/>
                </a:tc>
                <a:tc>
                  <a:txBody>
                    <a:bodyPr/>
                    <a:lstStyle/>
                    <a:p>
                      <a:pPr algn="ctr" fontAlgn="b"/>
                      <a:r>
                        <a:rPr lang="en-GB" sz="1100">
                          <a:effectLst/>
                          <a:latin typeface="Times New Roman"/>
                        </a:rPr>
                        <a:t>4</a:t>
                      </a:r>
                    </a:p>
                  </a:txBody>
                  <a:tcPr marL="9525" marR="9525" marT="9525" anchor="b"/>
                </a:tc>
                <a:tc>
                  <a:txBody>
                    <a:bodyPr/>
                    <a:lstStyle/>
                    <a:p>
                      <a:pPr algn="ctr" fontAlgn="b"/>
                      <a:r>
                        <a:rPr lang="en-GB" sz="1100">
                          <a:effectLst/>
                          <a:latin typeface="Times New Roman"/>
                        </a:rPr>
                        <a:t>1.90</a:t>
                      </a:r>
                    </a:p>
                  </a:txBody>
                  <a:tcPr marL="9525" marR="9525" marT="9525" anchor="b"/>
                </a:tc>
                <a:extLst>
                  <a:ext uri="{0D108BD9-81ED-4DB2-BD59-A6C34878D82A}">
                    <a16:rowId xmlns:a16="http://schemas.microsoft.com/office/drawing/2014/main" val="2898958226"/>
                  </a:ext>
                </a:extLst>
              </a:tr>
              <a:tr h="283801">
                <a:tc>
                  <a:txBody>
                    <a:bodyPr/>
                    <a:lstStyle/>
                    <a:p>
                      <a:pPr algn="ctr" fontAlgn="b"/>
                      <a:r>
                        <a:rPr lang="en-GB" sz="1100" dirty="0">
                          <a:effectLst/>
                          <a:latin typeface="Times New Roman"/>
                        </a:rPr>
                        <a:t>Total</a:t>
                      </a:r>
                    </a:p>
                  </a:txBody>
                  <a:tcPr marL="9525" marR="9525" marT="9525" anchor="b">
                    <a:solidFill>
                      <a:schemeClr val="bg1"/>
                    </a:solidFill>
                  </a:tcPr>
                </a:tc>
                <a:tc>
                  <a:txBody>
                    <a:bodyPr/>
                    <a:lstStyle/>
                    <a:p>
                      <a:pPr algn="ctr" fontAlgn="b"/>
                      <a:r>
                        <a:rPr lang="en-GB" sz="1100" dirty="0">
                          <a:effectLst/>
                          <a:latin typeface="Times New Roman"/>
                        </a:rPr>
                        <a:t>211</a:t>
                      </a:r>
                    </a:p>
                  </a:txBody>
                  <a:tcPr marL="9525" marR="9525" marT="9525" anchor="b">
                    <a:solidFill>
                      <a:schemeClr val="bg1"/>
                    </a:solidFill>
                  </a:tcPr>
                </a:tc>
                <a:tc>
                  <a:txBody>
                    <a:bodyPr/>
                    <a:lstStyle/>
                    <a:p>
                      <a:pPr algn="ctr" fontAlgn="b"/>
                      <a:r>
                        <a:rPr lang="en-GB" sz="1100" dirty="0">
                          <a:effectLst/>
                          <a:latin typeface="Times New Roman"/>
                        </a:rPr>
                        <a:t>100.00</a:t>
                      </a:r>
                    </a:p>
                  </a:txBody>
                  <a:tcPr marL="9525" marR="9525" marT="9525" anchor="b">
                    <a:solidFill>
                      <a:schemeClr val="bg1"/>
                    </a:solidFill>
                  </a:tcPr>
                </a:tc>
                <a:extLst>
                  <a:ext uri="{0D108BD9-81ED-4DB2-BD59-A6C34878D82A}">
                    <a16:rowId xmlns:a16="http://schemas.microsoft.com/office/drawing/2014/main" val="2183366987"/>
                  </a:ext>
                </a:extLst>
              </a:tr>
            </a:tbl>
          </a:graphicData>
        </a:graphic>
      </p:graphicFrame>
      <p:graphicFrame>
        <p:nvGraphicFramePr>
          <p:cNvPr id="15" name="Chart 14">
            <a:extLst>
              <a:ext uri="{FF2B5EF4-FFF2-40B4-BE49-F238E27FC236}">
                <a16:creationId xmlns:a16="http://schemas.microsoft.com/office/drawing/2014/main" id="{E3B9EEA4-4E91-4996-954C-7643924621DD}"/>
              </a:ext>
            </a:extLst>
          </p:cNvPr>
          <p:cNvGraphicFramePr>
            <a:graphicFrameLocks/>
          </p:cNvGraphicFramePr>
          <p:nvPr>
            <p:extLst>
              <p:ext uri="{D42A27DB-BD31-4B8C-83A1-F6EECF244321}">
                <p14:modId xmlns:p14="http://schemas.microsoft.com/office/powerpoint/2010/main" val="614655939"/>
              </p:ext>
            </p:extLst>
          </p:nvPr>
        </p:nvGraphicFramePr>
        <p:xfrm>
          <a:off x="5599300" y="1183621"/>
          <a:ext cx="4577087" cy="23788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hart 16">
            <a:extLst>
              <a:ext uri="{FF2B5EF4-FFF2-40B4-BE49-F238E27FC236}">
                <a16:creationId xmlns:a16="http://schemas.microsoft.com/office/drawing/2014/main" id="{B1D1D45D-C5EC-31F1-8298-9D9E2F44DEA5}"/>
              </a:ext>
              <a:ext uri="{147F2762-F138-4A5C-976F-8EAC2B608ADB}">
                <a16:predDERef xmlns:a16="http://schemas.microsoft.com/office/drawing/2014/main" pred="{E3B9EEA4-4E91-4996-954C-7643924621DD}"/>
              </a:ext>
            </a:extLst>
          </p:cNvPr>
          <p:cNvGraphicFramePr>
            <a:graphicFrameLocks/>
          </p:cNvGraphicFramePr>
          <p:nvPr>
            <p:extLst>
              <p:ext uri="{D42A27DB-BD31-4B8C-83A1-F6EECF244321}">
                <p14:modId xmlns:p14="http://schemas.microsoft.com/office/powerpoint/2010/main" val="639461100"/>
              </p:ext>
            </p:extLst>
          </p:nvPr>
        </p:nvGraphicFramePr>
        <p:xfrm>
          <a:off x="1026459" y="4387383"/>
          <a:ext cx="4248150" cy="2143125"/>
        </p:xfrm>
        <a:graphic>
          <a:graphicData uri="http://schemas.openxmlformats.org/drawingml/2006/chart">
            <c:chart xmlns:c="http://schemas.openxmlformats.org/drawingml/2006/chart" xmlns:r="http://schemas.openxmlformats.org/officeDocument/2006/relationships" r:id="rId3"/>
          </a:graphicData>
        </a:graphic>
      </p:graphicFrame>
      <p:pic>
        <p:nvPicPr>
          <p:cNvPr id="3" name="Picture 2">
            <a:extLst>
              <a:ext uri="{FF2B5EF4-FFF2-40B4-BE49-F238E27FC236}">
                <a16:creationId xmlns:a16="http://schemas.microsoft.com/office/drawing/2014/main" id="{CA5757FF-B4AD-1726-CBD1-49141D340164}"/>
              </a:ext>
            </a:extLst>
          </p:cNvPr>
          <p:cNvPicPr>
            <a:picLocks noChangeAspect="1"/>
          </p:cNvPicPr>
          <p:nvPr/>
        </p:nvPicPr>
        <p:blipFill>
          <a:blip r:embed="rId4"/>
          <a:stretch>
            <a:fillRect/>
          </a:stretch>
        </p:blipFill>
        <p:spPr>
          <a:xfrm>
            <a:off x="0" y="31792"/>
            <a:ext cx="1491270" cy="824577"/>
          </a:xfrm>
          <a:prstGeom prst="rect">
            <a:avLst/>
          </a:prstGeom>
        </p:spPr>
      </p:pic>
    </p:spTree>
    <p:extLst>
      <p:ext uri="{BB962C8B-B14F-4D97-AF65-F5344CB8AC3E}">
        <p14:creationId xmlns:p14="http://schemas.microsoft.com/office/powerpoint/2010/main" val="24946650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1275224D-F238-3D63-B8E5-6EB56DAB18EB}"/>
              </a:ext>
            </a:extLst>
          </p:cNvPr>
          <p:cNvGraphicFramePr>
            <a:graphicFrameLocks noGrp="1"/>
          </p:cNvGraphicFramePr>
          <p:nvPr>
            <p:ph idx="1"/>
            <p:extLst>
              <p:ext uri="{D42A27DB-BD31-4B8C-83A1-F6EECF244321}">
                <p14:modId xmlns:p14="http://schemas.microsoft.com/office/powerpoint/2010/main" val="1144280566"/>
              </p:ext>
            </p:extLst>
          </p:nvPr>
        </p:nvGraphicFramePr>
        <p:xfrm>
          <a:off x="434861" y="999768"/>
          <a:ext cx="5053780" cy="2009708"/>
        </p:xfrm>
        <a:graphic>
          <a:graphicData uri="http://schemas.openxmlformats.org/drawingml/2006/table">
            <a:tbl>
              <a:tblPr>
                <a:tableStyleId>{BC89EF96-8CEA-46FF-86C4-4CE0E7609802}</a:tableStyleId>
              </a:tblPr>
              <a:tblGrid>
                <a:gridCol w="1969696">
                  <a:extLst>
                    <a:ext uri="{9D8B030D-6E8A-4147-A177-3AD203B41FA5}">
                      <a16:colId xmlns:a16="http://schemas.microsoft.com/office/drawing/2014/main" val="328452022"/>
                    </a:ext>
                  </a:extLst>
                </a:gridCol>
                <a:gridCol w="1949391">
                  <a:extLst>
                    <a:ext uri="{9D8B030D-6E8A-4147-A177-3AD203B41FA5}">
                      <a16:colId xmlns:a16="http://schemas.microsoft.com/office/drawing/2014/main" val="782647159"/>
                    </a:ext>
                  </a:extLst>
                </a:gridCol>
                <a:gridCol w="1134693">
                  <a:extLst>
                    <a:ext uri="{9D8B030D-6E8A-4147-A177-3AD203B41FA5}">
                      <a16:colId xmlns:a16="http://schemas.microsoft.com/office/drawing/2014/main" val="2114587083"/>
                    </a:ext>
                  </a:extLst>
                </a:gridCol>
              </a:tblGrid>
              <a:tr h="453571">
                <a:tc>
                  <a:txBody>
                    <a:bodyPr/>
                    <a:lstStyle/>
                    <a:p>
                      <a:pPr algn="ctr" fontAlgn="b"/>
                      <a:r>
                        <a:rPr lang="en-IN" sz="1200" b="1" u="none" strike="noStrike" dirty="0">
                          <a:solidFill>
                            <a:srgbClr val="000000"/>
                          </a:solidFill>
                          <a:effectLst/>
                          <a:latin typeface="Times New Roman"/>
                        </a:rPr>
                        <a:t>Religion</a:t>
                      </a:r>
                    </a:p>
                  </a:txBody>
                  <a:tcPr marL="7620" marR="7620" marT="7620" anchor="b"/>
                </a:tc>
                <a:tc>
                  <a:txBody>
                    <a:bodyPr/>
                    <a:lstStyle/>
                    <a:p>
                      <a:pPr algn="ctr" fontAlgn="b"/>
                      <a:r>
                        <a:rPr lang="en-IN" sz="1200" b="1" u="none" strike="noStrike">
                          <a:solidFill>
                            <a:srgbClr val="000000"/>
                          </a:solidFill>
                          <a:effectLst/>
                          <a:latin typeface="Times New Roman"/>
                        </a:rPr>
                        <a:t>Number of People</a:t>
                      </a:r>
                    </a:p>
                  </a:txBody>
                  <a:tcPr marL="7620" marR="7620" marT="7620" anchor="b"/>
                </a:tc>
                <a:tc>
                  <a:txBody>
                    <a:bodyPr/>
                    <a:lstStyle/>
                    <a:p>
                      <a:pPr algn="ctr" fontAlgn="b"/>
                      <a:r>
                        <a:rPr lang="en-IN" sz="1200" b="1" u="none" strike="noStrike">
                          <a:solidFill>
                            <a:srgbClr val="000000"/>
                          </a:solidFill>
                          <a:effectLst/>
                          <a:latin typeface="Times New Roman"/>
                        </a:rPr>
                        <a:t>%Percentage</a:t>
                      </a:r>
                    </a:p>
                  </a:txBody>
                  <a:tcPr marL="7620" marR="7620" marT="7620" anchor="b"/>
                </a:tc>
                <a:extLst>
                  <a:ext uri="{0D108BD9-81ED-4DB2-BD59-A6C34878D82A}">
                    <a16:rowId xmlns:a16="http://schemas.microsoft.com/office/drawing/2014/main" val="3199913911"/>
                  </a:ext>
                </a:extLst>
              </a:tr>
              <a:tr h="362857">
                <a:tc>
                  <a:txBody>
                    <a:bodyPr/>
                    <a:lstStyle/>
                    <a:p>
                      <a:pPr algn="ctr" fontAlgn="b"/>
                      <a:r>
                        <a:rPr lang="en-IN" sz="1100" u="none" strike="noStrike" dirty="0">
                          <a:solidFill>
                            <a:srgbClr val="000000"/>
                          </a:solidFill>
                          <a:effectLst/>
                          <a:latin typeface="Times New Roman"/>
                        </a:rPr>
                        <a:t>Not Hindu</a:t>
                      </a:r>
                    </a:p>
                  </a:txBody>
                  <a:tcPr marL="7620" marR="7620" marT="7620" anchor="b"/>
                </a:tc>
                <a:tc>
                  <a:txBody>
                    <a:bodyPr/>
                    <a:lstStyle/>
                    <a:p>
                      <a:pPr algn="ctr" fontAlgn="b"/>
                      <a:r>
                        <a:rPr lang="en-IN" sz="1100" u="none" strike="noStrike">
                          <a:solidFill>
                            <a:srgbClr val="000000"/>
                          </a:solidFill>
                          <a:effectLst/>
                          <a:latin typeface="Times New Roman"/>
                        </a:rPr>
                        <a:t>18</a:t>
                      </a:r>
                    </a:p>
                  </a:txBody>
                  <a:tcPr marL="7620" marR="7620" marT="7620" anchor="b"/>
                </a:tc>
                <a:tc>
                  <a:txBody>
                    <a:bodyPr/>
                    <a:lstStyle/>
                    <a:p>
                      <a:pPr algn="ctr" fontAlgn="b"/>
                      <a:r>
                        <a:rPr lang="en-IN" sz="1100" u="none" strike="noStrike">
                          <a:solidFill>
                            <a:srgbClr val="000000"/>
                          </a:solidFill>
                          <a:effectLst/>
                          <a:latin typeface="Times New Roman"/>
                        </a:rPr>
                        <a:t>10.17</a:t>
                      </a:r>
                    </a:p>
                  </a:txBody>
                  <a:tcPr marL="7620" marR="7620" marT="7620" anchor="b"/>
                </a:tc>
                <a:extLst>
                  <a:ext uri="{0D108BD9-81ED-4DB2-BD59-A6C34878D82A}">
                    <a16:rowId xmlns:a16="http://schemas.microsoft.com/office/drawing/2014/main" val="2451624470"/>
                  </a:ext>
                </a:extLst>
              </a:tr>
              <a:tr h="332619">
                <a:tc>
                  <a:txBody>
                    <a:bodyPr/>
                    <a:lstStyle/>
                    <a:p>
                      <a:pPr algn="ctr" fontAlgn="b"/>
                      <a:r>
                        <a:rPr lang="en-IN" sz="1100" u="none" strike="noStrike" dirty="0">
                          <a:solidFill>
                            <a:srgbClr val="000000"/>
                          </a:solidFill>
                          <a:effectLst/>
                          <a:latin typeface="Times New Roman"/>
                        </a:rPr>
                        <a:t>Hindu</a:t>
                      </a:r>
                    </a:p>
                  </a:txBody>
                  <a:tcPr marL="7620" marR="7620" marT="7620" anchor="b"/>
                </a:tc>
                <a:tc>
                  <a:txBody>
                    <a:bodyPr/>
                    <a:lstStyle/>
                    <a:p>
                      <a:pPr algn="ctr" fontAlgn="b"/>
                      <a:r>
                        <a:rPr lang="en-IN" sz="1100" u="none" strike="noStrike">
                          <a:solidFill>
                            <a:srgbClr val="000000"/>
                          </a:solidFill>
                          <a:effectLst/>
                          <a:latin typeface="Times New Roman"/>
                        </a:rPr>
                        <a:t>146</a:t>
                      </a:r>
                    </a:p>
                  </a:txBody>
                  <a:tcPr marL="7620" marR="7620" marT="7620" anchor="b"/>
                </a:tc>
                <a:tc>
                  <a:txBody>
                    <a:bodyPr/>
                    <a:lstStyle/>
                    <a:p>
                      <a:pPr algn="ctr" fontAlgn="b"/>
                      <a:r>
                        <a:rPr lang="en-IN" sz="1100" u="none" strike="noStrike">
                          <a:solidFill>
                            <a:srgbClr val="000000"/>
                          </a:solidFill>
                          <a:effectLst/>
                          <a:latin typeface="Times New Roman"/>
                        </a:rPr>
                        <a:t>82.49</a:t>
                      </a:r>
                    </a:p>
                  </a:txBody>
                  <a:tcPr marL="7620" marR="7620" marT="7620" anchor="b"/>
                </a:tc>
                <a:extLst>
                  <a:ext uri="{0D108BD9-81ED-4DB2-BD59-A6C34878D82A}">
                    <a16:rowId xmlns:a16="http://schemas.microsoft.com/office/drawing/2014/main" val="3478541124"/>
                  </a:ext>
                </a:extLst>
              </a:tr>
              <a:tr h="317500">
                <a:tc>
                  <a:txBody>
                    <a:bodyPr/>
                    <a:lstStyle/>
                    <a:p>
                      <a:pPr algn="ctr" fontAlgn="b"/>
                      <a:r>
                        <a:rPr lang="en-IN" sz="1100" u="none" strike="noStrike" dirty="0">
                          <a:solidFill>
                            <a:srgbClr val="000000"/>
                          </a:solidFill>
                          <a:effectLst/>
                          <a:latin typeface="Times New Roman"/>
                        </a:rPr>
                        <a:t>Other</a:t>
                      </a:r>
                    </a:p>
                  </a:txBody>
                  <a:tcPr marL="7620" marR="7620" marT="7620" anchor="b"/>
                </a:tc>
                <a:tc>
                  <a:txBody>
                    <a:bodyPr/>
                    <a:lstStyle/>
                    <a:p>
                      <a:pPr algn="ctr" fontAlgn="b"/>
                      <a:r>
                        <a:rPr lang="en-IN" sz="1100" u="none" strike="noStrike">
                          <a:solidFill>
                            <a:srgbClr val="000000"/>
                          </a:solidFill>
                          <a:effectLst/>
                          <a:latin typeface="Times New Roman"/>
                        </a:rPr>
                        <a:t>13</a:t>
                      </a:r>
                    </a:p>
                  </a:txBody>
                  <a:tcPr marL="7620" marR="7620" marT="7620" anchor="b"/>
                </a:tc>
                <a:tc>
                  <a:txBody>
                    <a:bodyPr/>
                    <a:lstStyle/>
                    <a:p>
                      <a:pPr algn="ctr" fontAlgn="b"/>
                      <a:r>
                        <a:rPr lang="en-IN" sz="1100" u="none" strike="noStrike">
                          <a:solidFill>
                            <a:srgbClr val="000000"/>
                          </a:solidFill>
                          <a:effectLst/>
                          <a:latin typeface="Times New Roman"/>
                        </a:rPr>
                        <a:t>7.34</a:t>
                      </a:r>
                    </a:p>
                  </a:txBody>
                  <a:tcPr marL="7620" marR="7620" marT="7620" anchor="b"/>
                </a:tc>
                <a:extLst>
                  <a:ext uri="{0D108BD9-81ED-4DB2-BD59-A6C34878D82A}">
                    <a16:rowId xmlns:a16="http://schemas.microsoft.com/office/drawing/2014/main" val="2427771168"/>
                  </a:ext>
                </a:extLst>
              </a:tr>
              <a:tr h="287261">
                <a:tc>
                  <a:txBody>
                    <a:bodyPr/>
                    <a:lstStyle/>
                    <a:p>
                      <a:pPr algn="ctr" fontAlgn="b"/>
                      <a:r>
                        <a:rPr lang="en-IN" sz="1100" u="none" strike="noStrike" dirty="0">
                          <a:solidFill>
                            <a:srgbClr val="000000"/>
                          </a:solidFill>
                          <a:effectLst/>
                          <a:latin typeface="Times New Roman"/>
                        </a:rPr>
                        <a:t>NR</a:t>
                      </a:r>
                    </a:p>
                  </a:txBody>
                  <a:tcPr marL="7620" marR="7620" marT="7620" anchor="b"/>
                </a:tc>
                <a:tc>
                  <a:txBody>
                    <a:bodyPr/>
                    <a:lstStyle/>
                    <a:p>
                      <a:pPr algn="ctr" fontAlgn="b"/>
                      <a:r>
                        <a:rPr lang="en-IN" sz="1100" u="none" strike="noStrike">
                          <a:solidFill>
                            <a:srgbClr val="000000"/>
                          </a:solidFill>
                          <a:effectLst/>
                          <a:latin typeface="Times New Roman"/>
                        </a:rPr>
                        <a:t>0</a:t>
                      </a:r>
                    </a:p>
                  </a:txBody>
                  <a:tcPr marL="7620" marR="7620" marT="7620" anchor="b"/>
                </a:tc>
                <a:tc>
                  <a:txBody>
                    <a:bodyPr/>
                    <a:lstStyle/>
                    <a:p>
                      <a:pPr algn="ctr" fontAlgn="b"/>
                      <a:r>
                        <a:rPr lang="en-IN" sz="1100" u="none" strike="noStrike">
                          <a:solidFill>
                            <a:srgbClr val="000000"/>
                          </a:solidFill>
                          <a:effectLst/>
                          <a:latin typeface="Times New Roman"/>
                        </a:rPr>
                        <a:t>0.00</a:t>
                      </a:r>
                    </a:p>
                  </a:txBody>
                  <a:tcPr marL="7620" marR="7620" marT="7620" anchor="b"/>
                </a:tc>
                <a:extLst>
                  <a:ext uri="{0D108BD9-81ED-4DB2-BD59-A6C34878D82A}">
                    <a16:rowId xmlns:a16="http://schemas.microsoft.com/office/drawing/2014/main" val="2055396798"/>
                  </a:ext>
                </a:extLst>
              </a:tr>
              <a:tr h="255900">
                <a:tc>
                  <a:txBody>
                    <a:bodyPr/>
                    <a:lstStyle/>
                    <a:p>
                      <a:pPr algn="ctr" fontAlgn="b"/>
                      <a:r>
                        <a:rPr lang="en-IN" sz="1100" u="none" strike="noStrike">
                          <a:solidFill>
                            <a:srgbClr val="000000"/>
                          </a:solidFill>
                          <a:effectLst/>
                          <a:latin typeface="Times New Roman"/>
                        </a:rPr>
                        <a:t>Total</a:t>
                      </a:r>
                    </a:p>
                  </a:txBody>
                  <a:tcPr marL="7620" marR="7620" marT="7620" anchor="b"/>
                </a:tc>
                <a:tc>
                  <a:txBody>
                    <a:bodyPr/>
                    <a:lstStyle/>
                    <a:p>
                      <a:pPr algn="ctr" fontAlgn="b"/>
                      <a:r>
                        <a:rPr lang="en-IN" sz="1100" u="none" strike="noStrike">
                          <a:solidFill>
                            <a:srgbClr val="000000"/>
                          </a:solidFill>
                          <a:effectLst/>
                          <a:latin typeface="Times New Roman"/>
                        </a:rPr>
                        <a:t>177</a:t>
                      </a:r>
                    </a:p>
                  </a:txBody>
                  <a:tcPr marL="7620" marR="7620" marT="7620" anchor="b"/>
                </a:tc>
                <a:tc>
                  <a:txBody>
                    <a:bodyPr/>
                    <a:lstStyle/>
                    <a:p>
                      <a:pPr algn="ctr" fontAlgn="b"/>
                      <a:r>
                        <a:rPr lang="en-IN" sz="1100" u="none" strike="noStrike" dirty="0">
                          <a:solidFill>
                            <a:srgbClr val="000000"/>
                          </a:solidFill>
                          <a:effectLst/>
                          <a:latin typeface="Times New Roman"/>
                        </a:rPr>
                        <a:t>100</a:t>
                      </a:r>
                    </a:p>
                  </a:txBody>
                  <a:tcPr marL="7620" marR="7620" marT="7620" anchor="b"/>
                </a:tc>
                <a:extLst>
                  <a:ext uri="{0D108BD9-81ED-4DB2-BD59-A6C34878D82A}">
                    <a16:rowId xmlns:a16="http://schemas.microsoft.com/office/drawing/2014/main" val="3130249927"/>
                  </a:ext>
                </a:extLst>
              </a:tr>
            </a:tbl>
          </a:graphicData>
        </a:graphic>
      </p:graphicFrame>
      <p:sp>
        <p:nvSpPr>
          <p:cNvPr id="4" name="Footer Placeholder 3">
            <a:extLst>
              <a:ext uri="{FF2B5EF4-FFF2-40B4-BE49-F238E27FC236}">
                <a16:creationId xmlns:a16="http://schemas.microsoft.com/office/drawing/2014/main" id="{72A99A8E-52B9-E991-4500-6673294F5DE5}"/>
              </a:ext>
            </a:extLst>
          </p:cNvPr>
          <p:cNvSpPr>
            <a:spLocks noGrp="1"/>
          </p:cNvSpPr>
          <p:nvPr>
            <p:ph type="ftr" sz="quarter" idx="11"/>
          </p:nvPr>
        </p:nvSpPr>
        <p:spPr>
          <a:xfrm>
            <a:off x="9699321" y="6217065"/>
            <a:ext cx="2805405" cy="446223"/>
          </a:xfrm>
        </p:spPr>
        <p:txBody>
          <a:bodyPr/>
          <a:lstStyle/>
          <a:p>
            <a:r>
              <a:rPr lang="en-US"/>
              <a:t>1</a:t>
            </a:r>
          </a:p>
        </p:txBody>
      </p:sp>
      <p:sp>
        <p:nvSpPr>
          <p:cNvPr id="5" name="Slide Number Placeholder 4">
            <a:extLst>
              <a:ext uri="{FF2B5EF4-FFF2-40B4-BE49-F238E27FC236}">
                <a16:creationId xmlns:a16="http://schemas.microsoft.com/office/drawing/2014/main" id="{6F6CA64A-1C4A-606C-AD05-9AE9A7F9CCE1}"/>
              </a:ext>
            </a:extLst>
          </p:cNvPr>
          <p:cNvSpPr>
            <a:spLocks noGrp="1"/>
          </p:cNvSpPr>
          <p:nvPr>
            <p:ph type="sldNum" sz="quarter" idx="12"/>
          </p:nvPr>
        </p:nvSpPr>
        <p:spPr/>
        <p:txBody>
          <a:bodyPr/>
          <a:lstStyle/>
          <a:p>
            <a:fld id="{11A71338-8BA2-4C79-A6C5-5A8E30081D0C}" type="slidenum">
              <a:rPr lang="en-US" smtClean="0"/>
              <a:t>18</a:t>
            </a:fld>
            <a:endParaRPr lang="en-US"/>
          </a:p>
        </p:txBody>
      </p:sp>
      <p:graphicFrame>
        <p:nvGraphicFramePr>
          <p:cNvPr id="2" name="Chart 1">
            <a:extLst>
              <a:ext uri="{FF2B5EF4-FFF2-40B4-BE49-F238E27FC236}">
                <a16:creationId xmlns:a16="http://schemas.microsoft.com/office/drawing/2014/main" id="{BA42749B-AF3A-E48B-E08E-55ECA5CC6967}"/>
              </a:ext>
              <a:ext uri="{147F2762-F138-4A5C-976F-8EAC2B608ADB}">
                <a16:predDERef xmlns:a16="http://schemas.microsoft.com/office/drawing/2014/main" pred="{ED87385E-1246-DCC3-CF77-6400D8B8660A}"/>
              </a:ext>
            </a:extLst>
          </p:cNvPr>
          <p:cNvGraphicFramePr>
            <a:graphicFrameLocks/>
          </p:cNvGraphicFramePr>
          <p:nvPr>
            <p:extLst>
              <p:ext uri="{D42A27DB-BD31-4B8C-83A1-F6EECF244321}">
                <p14:modId xmlns:p14="http://schemas.microsoft.com/office/powerpoint/2010/main" val="891828736"/>
              </p:ext>
            </p:extLst>
          </p:nvPr>
        </p:nvGraphicFramePr>
        <p:xfrm>
          <a:off x="6110745" y="292492"/>
          <a:ext cx="4572906" cy="2797930"/>
        </p:xfrm>
        <a:graphic>
          <a:graphicData uri="http://schemas.openxmlformats.org/drawingml/2006/chart">
            <c:chart xmlns:c="http://schemas.openxmlformats.org/drawingml/2006/chart" xmlns:r="http://schemas.openxmlformats.org/officeDocument/2006/relationships" r:id="rId2"/>
          </a:graphicData>
        </a:graphic>
      </p:graphicFrame>
      <p:pic>
        <p:nvPicPr>
          <p:cNvPr id="8" name="Picture 7">
            <a:extLst>
              <a:ext uri="{FF2B5EF4-FFF2-40B4-BE49-F238E27FC236}">
                <a16:creationId xmlns:a16="http://schemas.microsoft.com/office/drawing/2014/main" id="{4A263EB7-E328-D5FA-07E6-6614C8C92407}"/>
              </a:ext>
            </a:extLst>
          </p:cNvPr>
          <p:cNvPicPr>
            <a:picLocks noChangeAspect="1"/>
          </p:cNvPicPr>
          <p:nvPr/>
        </p:nvPicPr>
        <p:blipFill>
          <a:blip r:embed="rId3"/>
          <a:stretch>
            <a:fillRect/>
          </a:stretch>
        </p:blipFill>
        <p:spPr>
          <a:xfrm>
            <a:off x="17079" y="0"/>
            <a:ext cx="1491270" cy="807707"/>
          </a:xfrm>
          <a:prstGeom prst="rect">
            <a:avLst/>
          </a:prstGeom>
        </p:spPr>
      </p:pic>
      <p:graphicFrame>
        <p:nvGraphicFramePr>
          <p:cNvPr id="9" name="Table 8">
            <a:extLst>
              <a:ext uri="{FF2B5EF4-FFF2-40B4-BE49-F238E27FC236}">
                <a16:creationId xmlns:a16="http://schemas.microsoft.com/office/drawing/2014/main" id="{26EC0C8C-6308-1074-EEEE-E4FA61D1DC94}"/>
              </a:ext>
            </a:extLst>
          </p:cNvPr>
          <p:cNvGraphicFramePr>
            <a:graphicFrameLocks noGrp="1"/>
          </p:cNvGraphicFramePr>
          <p:nvPr>
            <p:extLst>
              <p:ext uri="{D42A27DB-BD31-4B8C-83A1-F6EECF244321}">
                <p14:modId xmlns:p14="http://schemas.microsoft.com/office/powerpoint/2010/main" val="4033215060"/>
              </p:ext>
            </p:extLst>
          </p:nvPr>
        </p:nvGraphicFramePr>
        <p:xfrm>
          <a:off x="434861" y="3635054"/>
          <a:ext cx="5053780" cy="2223180"/>
        </p:xfrm>
        <a:graphic>
          <a:graphicData uri="http://schemas.openxmlformats.org/drawingml/2006/table">
            <a:tbl>
              <a:tblPr/>
              <a:tblGrid>
                <a:gridCol w="2017940">
                  <a:extLst>
                    <a:ext uri="{9D8B030D-6E8A-4147-A177-3AD203B41FA5}">
                      <a16:colId xmlns:a16="http://schemas.microsoft.com/office/drawing/2014/main" val="1528256435"/>
                    </a:ext>
                  </a:extLst>
                </a:gridCol>
                <a:gridCol w="1696499">
                  <a:extLst>
                    <a:ext uri="{9D8B030D-6E8A-4147-A177-3AD203B41FA5}">
                      <a16:colId xmlns:a16="http://schemas.microsoft.com/office/drawing/2014/main" val="2855070908"/>
                    </a:ext>
                  </a:extLst>
                </a:gridCol>
                <a:gridCol w="1339341">
                  <a:extLst>
                    <a:ext uri="{9D8B030D-6E8A-4147-A177-3AD203B41FA5}">
                      <a16:colId xmlns:a16="http://schemas.microsoft.com/office/drawing/2014/main" val="2355969390"/>
                    </a:ext>
                  </a:extLst>
                </a:gridCol>
              </a:tblGrid>
              <a:tr h="444636">
                <a:tc>
                  <a:txBody>
                    <a:bodyPr/>
                    <a:lstStyle/>
                    <a:p>
                      <a:pPr algn="l" fontAlgn="b"/>
                      <a:r>
                        <a:rPr lang="en-IN" sz="1600" b="1" i="0" u="none" strike="noStrike" dirty="0">
                          <a:solidFill>
                            <a:srgbClr val="000000"/>
                          </a:solidFill>
                          <a:effectLst/>
                          <a:highlight>
                            <a:srgbClr val="FFFF00"/>
                          </a:highlight>
                          <a:latin typeface="Calibri" panose="020F0502020204030204" pitchFamily="34" charset="0"/>
                        </a:rPr>
                        <a:t>Caste</a:t>
                      </a:r>
                    </a:p>
                  </a:txBody>
                  <a:tcPr marL="7620" marR="7620" marT="762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l" fontAlgn="b"/>
                      <a:r>
                        <a:rPr lang="en-IN" sz="1600" b="1" i="0" u="none" strike="noStrike">
                          <a:solidFill>
                            <a:srgbClr val="000000"/>
                          </a:solidFill>
                          <a:effectLst/>
                          <a:highlight>
                            <a:srgbClr val="FFFF00"/>
                          </a:highlight>
                          <a:latin typeface="Calibri" panose="020F0502020204030204" pitchFamily="34" charset="0"/>
                        </a:rPr>
                        <a:t>No of People </a:t>
                      </a:r>
                    </a:p>
                  </a:txBody>
                  <a:tcPr marL="7620" marR="7620" marT="7620" anchor="b">
                    <a:lnL>
                      <a:noFill/>
                    </a:lnL>
                    <a:lnR>
                      <a:noFill/>
                    </a:lnR>
                    <a:lnT w="6350" cap="flat" cmpd="sng" algn="ctr">
                      <a:solidFill>
                        <a:srgbClr val="000000"/>
                      </a:solidFill>
                      <a:prstDash val="solid"/>
                      <a:round/>
                      <a:headEnd type="none" w="med" len="med"/>
                      <a:tailEnd type="none" w="med" len="med"/>
                    </a:lnT>
                    <a:lnB>
                      <a:noFill/>
                    </a:lnB>
                    <a:solidFill>
                      <a:srgbClr val="FFFF00"/>
                    </a:solidFill>
                  </a:tcPr>
                </a:tc>
                <a:tc>
                  <a:txBody>
                    <a:bodyPr/>
                    <a:lstStyle/>
                    <a:p>
                      <a:pPr algn="l" fontAlgn="b"/>
                      <a:r>
                        <a:rPr lang="en-IN" sz="1600" b="1" i="0" u="none" strike="noStrike">
                          <a:solidFill>
                            <a:srgbClr val="000000"/>
                          </a:solidFill>
                          <a:effectLst/>
                          <a:highlight>
                            <a:srgbClr val="FFFF00"/>
                          </a:highlight>
                          <a:latin typeface="Calibri" panose="020F0502020204030204" pitchFamily="34" charset="0"/>
                        </a:rPr>
                        <a:t>Percentage</a:t>
                      </a:r>
                    </a:p>
                  </a:txBody>
                  <a:tcPr marL="7620" marR="7620" marT="762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00"/>
                    </a:solidFill>
                  </a:tcPr>
                </a:tc>
                <a:extLst>
                  <a:ext uri="{0D108BD9-81ED-4DB2-BD59-A6C34878D82A}">
                    <a16:rowId xmlns:a16="http://schemas.microsoft.com/office/drawing/2014/main" val="3566993397"/>
                  </a:ext>
                </a:extLst>
              </a:tr>
              <a:tr h="444636">
                <a:tc>
                  <a:txBody>
                    <a:bodyPr/>
                    <a:lstStyle/>
                    <a:p>
                      <a:pPr algn="l" fontAlgn="b"/>
                      <a:r>
                        <a:rPr lang="en-IN" sz="1600" b="1" i="0" u="none" strike="noStrike">
                          <a:solidFill>
                            <a:srgbClr val="000000"/>
                          </a:solidFill>
                          <a:effectLst/>
                          <a:highlight>
                            <a:srgbClr val="D9E1F2"/>
                          </a:highlight>
                          <a:latin typeface="Calibri" panose="020F0502020204030204" pitchFamily="34" charset="0"/>
                        </a:rPr>
                        <a:t>SC/ST/OBC</a:t>
                      </a:r>
                    </a:p>
                  </a:txBody>
                  <a:tcPr marL="7620" marR="7620" marT="7620" anchor="b">
                    <a:lnL w="6350" cap="flat" cmpd="sng" algn="ctr">
                      <a:solidFill>
                        <a:srgbClr val="000000"/>
                      </a:solidFill>
                      <a:prstDash val="solid"/>
                      <a:round/>
                      <a:headEnd type="none" w="med" len="med"/>
                      <a:tailEnd type="none" w="med" len="med"/>
                    </a:lnL>
                    <a:lnR>
                      <a:noFill/>
                    </a:lnR>
                    <a:lnT>
                      <a:noFill/>
                    </a:lnT>
                    <a:lnB>
                      <a:noFill/>
                    </a:lnB>
                    <a:solidFill>
                      <a:srgbClr val="D9E1F2"/>
                    </a:solidFill>
                  </a:tcPr>
                </a:tc>
                <a:tc>
                  <a:txBody>
                    <a:bodyPr/>
                    <a:lstStyle/>
                    <a:p>
                      <a:pPr algn="l" fontAlgn="b"/>
                      <a:r>
                        <a:rPr lang="en-IN" sz="1600" b="0" i="0" u="none" strike="noStrike">
                          <a:solidFill>
                            <a:srgbClr val="000000"/>
                          </a:solidFill>
                          <a:effectLst/>
                          <a:highlight>
                            <a:srgbClr val="D9E1F2"/>
                          </a:highlight>
                          <a:latin typeface="Calibri" panose="020F0502020204030204" pitchFamily="34" charset="0"/>
                        </a:rPr>
                        <a:t>72</a:t>
                      </a:r>
                    </a:p>
                  </a:txBody>
                  <a:tcPr marL="7620" marR="7620" marT="7620" anchor="b">
                    <a:lnL>
                      <a:noFill/>
                    </a:lnL>
                    <a:lnR>
                      <a:noFill/>
                    </a:lnR>
                    <a:lnT>
                      <a:noFill/>
                    </a:lnT>
                    <a:lnB>
                      <a:noFill/>
                    </a:lnB>
                    <a:solidFill>
                      <a:srgbClr val="D9E1F2"/>
                    </a:solidFill>
                  </a:tcPr>
                </a:tc>
                <a:tc>
                  <a:txBody>
                    <a:bodyPr/>
                    <a:lstStyle/>
                    <a:p>
                      <a:pPr algn="l" fontAlgn="b"/>
                      <a:r>
                        <a:rPr lang="en-IN" sz="1600" b="0" i="0" u="none" strike="noStrike">
                          <a:solidFill>
                            <a:srgbClr val="000000"/>
                          </a:solidFill>
                          <a:effectLst/>
                          <a:highlight>
                            <a:srgbClr val="D9E1F2"/>
                          </a:highlight>
                          <a:latin typeface="Calibri" panose="020F0502020204030204" pitchFamily="34" charset="0"/>
                        </a:rPr>
                        <a:t>37.3</a:t>
                      </a:r>
                    </a:p>
                  </a:txBody>
                  <a:tcPr marL="7620" marR="7620" marT="7620" anchor="b">
                    <a:lnL>
                      <a:noFill/>
                    </a:lnL>
                    <a:lnR w="6350" cap="flat" cmpd="sng" algn="ctr">
                      <a:solidFill>
                        <a:srgbClr val="000000"/>
                      </a:solidFill>
                      <a:prstDash val="solid"/>
                      <a:round/>
                      <a:headEnd type="none" w="med" len="med"/>
                      <a:tailEnd type="none" w="med" len="med"/>
                    </a:lnR>
                    <a:lnT>
                      <a:noFill/>
                    </a:lnT>
                    <a:lnB>
                      <a:noFill/>
                    </a:lnB>
                    <a:solidFill>
                      <a:srgbClr val="D9E1F2"/>
                    </a:solidFill>
                  </a:tcPr>
                </a:tc>
                <a:extLst>
                  <a:ext uri="{0D108BD9-81ED-4DB2-BD59-A6C34878D82A}">
                    <a16:rowId xmlns:a16="http://schemas.microsoft.com/office/drawing/2014/main" val="2897581122"/>
                  </a:ext>
                </a:extLst>
              </a:tr>
              <a:tr h="444636">
                <a:tc>
                  <a:txBody>
                    <a:bodyPr/>
                    <a:lstStyle/>
                    <a:p>
                      <a:pPr algn="l" fontAlgn="b"/>
                      <a:r>
                        <a:rPr lang="en-IN" sz="1600" b="1" i="0" u="none" strike="noStrike">
                          <a:solidFill>
                            <a:srgbClr val="000000"/>
                          </a:solidFill>
                          <a:effectLst/>
                          <a:latin typeface="Calibri" panose="020F0502020204030204" pitchFamily="34" charset="0"/>
                        </a:rPr>
                        <a:t>Gereral</a:t>
                      </a:r>
                    </a:p>
                  </a:txBody>
                  <a:tcPr marL="7620" marR="7620" marT="7620" anchor="b">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b"/>
                      <a:r>
                        <a:rPr lang="en-IN" sz="1600" b="0" i="0" u="none" strike="noStrike">
                          <a:solidFill>
                            <a:srgbClr val="000000"/>
                          </a:solidFill>
                          <a:effectLst/>
                          <a:latin typeface="Calibri" panose="020F0502020204030204" pitchFamily="34" charset="0"/>
                        </a:rPr>
                        <a:t>50</a:t>
                      </a:r>
                    </a:p>
                  </a:txBody>
                  <a:tcPr marL="7620" marR="7620" marT="7620" anchor="b">
                    <a:lnL>
                      <a:noFill/>
                    </a:lnL>
                    <a:lnR>
                      <a:noFill/>
                    </a:lnR>
                    <a:lnT>
                      <a:noFill/>
                    </a:lnT>
                    <a:lnB>
                      <a:noFill/>
                    </a:lnB>
                    <a:noFill/>
                  </a:tcPr>
                </a:tc>
                <a:tc>
                  <a:txBody>
                    <a:bodyPr/>
                    <a:lstStyle/>
                    <a:p>
                      <a:pPr algn="l" fontAlgn="b"/>
                      <a:r>
                        <a:rPr lang="en-IN" sz="1600" b="0" i="0" u="none" strike="noStrike">
                          <a:solidFill>
                            <a:srgbClr val="000000"/>
                          </a:solidFill>
                          <a:effectLst/>
                          <a:latin typeface="Calibri" panose="020F0502020204030204" pitchFamily="34" charset="0"/>
                        </a:rPr>
                        <a:t>26.0</a:t>
                      </a:r>
                    </a:p>
                  </a:txBody>
                  <a:tcPr marL="7620" marR="7620" marT="7620" anchor="b">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041250876"/>
                  </a:ext>
                </a:extLst>
              </a:tr>
              <a:tr h="444636">
                <a:tc>
                  <a:txBody>
                    <a:bodyPr/>
                    <a:lstStyle/>
                    <a:p>
                      <a:pPr algn="l" fontAlgn="b"/>
                      <a:r>
                        <a:rPr lang="en-IN" sz="1600" b="1" i="0" u="none" strike="noStrike">
                          <a:solidFill>
                            <a:srgbClr val="000000"/>
                          </a:solidFill>
                          <a:effectLst/>
                          <a:highlight>
                            <a:srgbClr val="D9E1F2"/>
                          </a:highlight>
                          <a:latin typeface="Calibri" panose="020F0502020204030204" pitchFamily="34" charset="0"/>
                        </a:rPr>
                        <a:t>NR</a:t>
                      </a:r>
                    </a:p>
                  </a:txBody>
                  <a:tcPr marL="7620" marR="7620" marT="7620" anchor="b">
                    <a:lnL w="6350" cap="flat" cmpd="sng" algn="ctr">
                      <a:solidFill>
                        <a:srgbClr val="000000"/>
                      </a:solidFill>
                      <a:prstDash val="solid"/>
                      <a:round/>
                      <a:headEnd type="none" w="med" len="med"/>
                      <a:tailEnd type="none" w="med" len="med"/>
                    </a:lnL>
                    <a:lnR>
                      <a:noFill/>
                    </a:lnR>
                    <a:lnT>
                      <a:noFill/>
                    </a:lnT>
                    <a:lnB>
                      <a:noFill/>
                    </a:lnB>
                    <a:solidFill>
                      <a:srgbClr val="D9E1F2"/>
                    </a:solidFill>
                  </a:tcPr>
                </a:tc>
                <a:tc>
                  <a:txBody>
                    <a:bodyPr/>
                    <a:lstStyle/>
                    <a:p>
                      <a:pPr algn="l" fontAlgn="b"/>
                      <a:r>
                        <a:rPr lang="en-IN" sz="1600" b="0" i="0" u="none" strike="noStrike">
                          <a:solidFill>
                            <a:srgbClr val="000000"/>
                          </a:solidFill>
                          <a:effectLst/>
                          <a:highlight>
                            <a:srgbClr val="D9E1F2"/>
                          </a:highlight>
                          <a:latin typeface="Calibri" panose="020F0502020204030204" pitchFamily="34" charset="0"/>
                        </a:rPr>
                        <a:t>71</a:t>
                      </a:r>
                    </a:p>
                  </a:txBody>
                  <a:tcPr marL="7620" marR="7620" marT="7620" anchor="b">
                    <a:lnL>
                      <a:noFill/>
                    </a:lnL>
                    <a:lnR>
                      <a:noFill/>
                    </a:lnR>
                    <a:lnT>
                      <a:noFill/>
                    </a:lnT>
                    <a:lnB>
                      <a:noFill/>
                    </a:lnB>
                    <a:solidFill>
                      <a:srgbClr val="D9E1F2"/>
                    </a:solidFill>
                  </a:tcPr>
                </a:tc>
                <a:tc>
                  <a:txBody>
                    <a:bodyPr/>
                    <a:lstStyle/>
                    <a:p>
                      <a:pPr algn="l" fontAlgn="b"/>
                      <a:r>
                        <a:rPr lang="en-IN" sz="1600" b="0" i="0" u="none" strike="noStrike">
                          <a:solidFill>
                            <a:srgbClr val="000000"/>
                          </a:solidFill>
                          <a:effectLst/>
                          <a:highlight>
                            <a:srgbClr val="D9E1F2"/>
                          </a:highlight>
                          <a:latin typeface="Calibri" panose="020F0502020204030204" pitchFamily="34" charset="0"/>
                        </a:rPr>
                        <a:t>36.8</a:t>
                      </a:r>
                    </a:p>
                  </a:txBody>
                  <a:tcPr marL="7620" marR="7620" marT="7620" anchor="b">
                    <a:lnL>
                      <a:noFill/>
                    </a:lnL>
                    <a:lnR w="6350" cap="flat" cmpd="sng" algn="ctr">
                      <a:solidFill>
                        <a:srgbClr val="000000"/>
                      </a:solidFill>
                      <a:prstDash val="solid"/>
                      <a:round/>
                      <a:headEnd type="none" w="med" len="med"/>
                      <a:tailEnd type="none" w="med" len="med"/>
                    </a:lnR>
                    <a:lnT>
                      <a:noFill/>
                    </a:lnT>
                    <a:lnB>
                      <a:noFill/>
                    </a:lnB>
                    <a:solidFill>
                      <a:srgbClr val="D9E1F2"/>
                    </a:solidFill>
                  </a:tcPr>
                </a:tc>
                <a:extLst>
                  <a:ext uri="{0D108BD9-81ED-4DB2-BD59-A6C34878D82A}">
                    <a16:rowId xmlns:a16="http://schemas.microsoft.com/office/drawing/2014/main" val="2443958297"/>
                  </a:ext>
                </a:extLst>
              </a:tr>
              <a:tr h="444636">
                <a:tc>
                  <a:txBody>
                    <a:bodyPr/>
                    <a:lstStyle/>
                    <a:p>
                      <a:pPr algn="l" fontAlgn="b"/>
                      <a:r>
                        <a:rPr lang="en-IN" sz="1600" b="1" i="0" u="none" strike="noStrike">
                          <a:solidFill>
                            <a:srgbClr val="000000"/>
                          </a:solidFill>
                          <a:effectLst/>
                          <a:latin typeface="Calibri" panose="020F0502020204030204" pitchFamily="34" charset="0"/>
                        </a:rPr>
                        <a:t>Total</a:t>
                      </a:r>
                    </a:p>
                  </a:txBody>
                  <a:tcPr marL="7620" marR="7620" marT="762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IN" sz="1600" b="1" i="0" u="none" strike="noStrike">
                          <a:solidFill>
                            <a:srgbClr val="000000"/>
                          </a:solidFill>
                          <a:effectLst/>
                          <a:latin typeface="Calibri" panose="020F0502020204030204" pitchFamily="34" charset="0"/>
                        </a:rPr>
                        <a:t>193</a:t>
                      </a:r>
                    </a:p>
                  </a:txBody>
                  <a:tcPr marL="7620" marR="7620" marT="762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r>
                        <a:rPr lang="en-IN" sz="1600" b="0" i="0" u="none" strike="noStrike" dirty="0">
                          <a:solidFill>
                            <a:srgbClr val="000000"/>
                          </a:solidFill>
                          <a:effectLst/>
                          <a:latin typeface="Calibri" panose="020F0502020204030204" pitchFamily="34" charset="0"/>
                        </a:rPr>
                        <a:t>100.0</a:t>
                      </a:r>
                    </a:p>
                  </a:txBody>
                  <a:tcPr marL="7620" marR="7620" marT="762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1741117"/>
                  </a:ext>
                </a:extLst>
              </a:tr>
            </a:tbl>
          </a:graphicData>
        </a:graphic>
      </p:graphicFrame>
      <p:pic>
        <p:nvPicPr>
          <p:cNvPr id="1026" name="Picture 2">
            <a:extLst>
              <a:ext uri="{FF2B5EF4-FFF2-40B4-BE49-F238E27FC236}">
                <a16:creationId xmlns:a16="http://schemas.microsoft.com/office/drawing/2014/main" id="{7E040557-382F-D1E0-496F-998AA8281E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4962" y="3516762"/>
            <a:ext cx="5151632" cy="2565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724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9684000-85B8-2F33-DDED-2A79629EC7C3}"/>
              </a:ext>
            </a:extLst>
          </p:cNvPr>
          <p:cNvSpPr>
            <a:spLocks noGrp="1"/>
          </p:cNvSpPr>
          <p:nvPr>
            <p:ph type="ftr" sz="quarter" idx="11"/>
          </p:nvPr>
        </p:nvSpPr>
        <p:spPr/>
        <p:txBody>
          <a:bodyPr/>
          <a:lstStyle/>
          <a:p>
            <a:r>
              <a:rPr lang="en-US"/>
              <a:t>1</a:t>
            </a:r>
          </a:p>
        </p:txBody>
      </p:sp>
      <p:sp>
        <p:nvSpPr>
          <p:cNvPr id="5" name="Slide Number Placeholder 4">
            <a:extLst>
              <a:ext uri="{FF2B5EF4-FFF2-40B4-BE49-F238E27FC236}">
                <a16:creationId xmlns:a16="http://schemas.microsoft.com/office/drawing/2014/main" id="{DEF68719-49C8-13CC-9297-DED84240F27B}"/>
              </a:ext>
            </a:extLst>
          </p:cNvPr>
          <p:cNvSpPr>
            <a:spLocks noGrp="1"/>
          </p:cNvSpPr>
          <p:nvPr>
            <p:ph type="sldNum" sz="quarter" idx="12"/>
          </p:nvPr>
        </p:nvSpPr>
        <p:spPr/>
        <p:txBody>
          <a:bodyPr/>
          <a:lstStyle/>
          <a:p>
            <a:fld id="{11A71338-8BA2-4C79-A6C5-5A8E30081D0C}" type="slidenum">
              <a:rPr lang="en-US" smtClean="0"/>
              <a:t>19</a:t>
            </a:fld>
            <a:endParaRPr lang="en-US"/>
          </a:p>
        </p:txBody>
      </p:sp>
      <p:graphicFrame>
        <p:nvGraphicFramePr>
          <p:cNvPr id="10" name="Table 9">
            <a:extLst>
              <a:ext uri="{FF2B5EF4-FFF2-40B4-BE49-F238E27FC236}">
                <a16:creationId xmlns:a16="http://schemas.microsoft.com/office/drawing/2014/main" id="{4F8C413C-7DCE-0A3B-4F5D-74F7A018B32F}"/>
              </a:ext>
            </a:extLst>
          </p:cNvPr>
          <p:cNvGraphicFramePr>
            <a:graphicFrameLocks noGrp="1"/>
          </p:cNvGraphicFramePr>
          <p:nvPr>
            <p:extLst>
              <p:ext uri="{D42A27DB-BD31-4B8C-83A1-F6EECF244321}">
                <p14:modId xmlns:p14="http://schemas.microsoft.com/office/powerpoint/2010/main" val="2260980119"/>
              </p:ext>
            </p:extLst>
          </p:nvPr>
        </p:nvGraphicFramePr>
        <p:xfrm>
          <a:off x="5860026" y="3973325"/>
          <a:ext cx="4623917" cy="2515958"/>
        </p:xfrm>
        <a:graphic>
          <a:graphicData uri="http://schemas.openxmlformats.org/drawingml/2006/table">
            <a:tbl>
              <a:tblPr>
                <a:tableStyleId>{BC89EF96-8CEA-46FF-86C4-4CE0E7609802}</a:tableStyleId>
              </a:tblPr>
              <a:tblGrid>
                <a:gridCol w="1542957">
                  <a:extLst>
                    <a:ext uri="{9D8B030D-6E8A-4147-A177-3AD203B41FA5}">
                      <a16:colId xmlns:a16="http://schemas.microsoft.com/office/drawing/2014/main" val="121671311"/>
                    </a:ext>
                  </a:extLst>
                </a:gridCol>
                <a:gridCol w="1781759">
                  <a:extLst>
                    <a:ext uri="{9D8B030D-6E8A-4147-A177-3AD203B41FA5}">
                      <a16:colId xmlns:a16="http://schemas.microsoft.com/office/drawing/2014/main" val="1331076498"/>
                    </a:ext>
                  </a:extLst>
                </a:gridCol>
                <a:gridCol w="1299201">
                  <a:extLst>
                    <a:ext uri="{9D8B030D-6E8A-4147-A177-3AD203B41FA5}">
                      <a16:colId xmlns:a16="http://schemas.microsoft.com/office/drawing/2014/main" val="417686510"/>
                    </a:ext>
                  </a:extLst>
                </a:gridCol>
              </a:tblGrid>
              <a:tr h="296558">
                <a:tc>
                  <a:txBody>
                    <a:bodyPr/>
                    <a:lstStyle/>
                    <a:p>
                      <a:pPr algn="ctr" fontAlgn="b"/>
                      <a:r>
                        <a:rPr lang="en-IN" sz="1200" b="1" u="none" strike="noStrike">
                          <a:solidFill>
                            <a:srgbClr val="000000"/>
                          </a:solidFill>
                          <a:effectLst/>
                          <a:latin typeface="Times New Roman"/>
                        </a:rPr>
                        <a:t>Job</a:t>
                      </a:r>
                    </a:p>
                  </a:txBody>
                  <a:tcPr marL="7620" marR="7620" marT="7620" anchor="b"/>
                </a:tc>
                <a:tc>
                  <a:txBody>
                    <a:bodyPr/>
                    <a:lstStyle/>
                    <a:p>
                      <a:pPr algn="ctr" fontAlgn="b"/>
                      <a:r>
                        <a:rPr lang="en-IN" sz="1200" b="1" u="none" strike="noStrike">
                          <a:solidFill>
                            <a:srgbClr val="000000"/>
                          </a:solidFill>
                          <a:effectLst/>
                          <a:latin typeface="Times New Roman"/>
                        </a:rPr>
                        <a:t>Number of People</a:t>
                      </a:r>
                    </a:p>
                  </a:txBody>
                  <a:tcPr marL="7620" marR="7620" marT="7620" anchor="b"/>
                </a:tc>
                <a:tc>
                  <a:txBody>
                    <a:bodyPr/>
                    <a:lstStyle/>
                    <a:p>
                      <a:pPr algn="ctr" fontAlgn="b"/>
                      <a:r>
                        <a:rPr lang="en-IN" sz="1200" b="1" u="none" strike="noStrike">
                          <a:solidFill>
                            <a:srgbClr val="000000"/>
                          </a:solidFill>
                          <a:effectLst/>
                          <a:latin typeface="Times New Roman"/>
                        </a:rPr>
                        <a:t>%Percentage</a:t>
                      </a:r>
                    </a:p>
                  </a:txBody>
                  <a:tcPr marL="7620" marR="7620" marT="7620" anchor="b"/>
                </a:tc>
                <a:extLst>
                  <a:ext uri="{0D108BD9-81ED-4DB2-BD59-A6C34878D82A}">
                    <a16:rowId xmlns:a16="http://schemas.microsoft.com/office/drawing/2014/main" val="3844106622"/>
                  </a:ext>
                </a:extLst>
              </a:tr>
              <a:tr h="277425">
                <a:tc>
                  <a:txBody>
                    <a:bodyPr/>
                    <a:lstStyle/>
                    <a:p>
                      <a:pPr algn="ctr" fontAlgn="b"/>
                      <a:r>
                        <a:rPr lang="en-IN" sz="1100" u="none" strike="noStrike" dirty="0">
                          <a:solidFill>
                            <a:srgbClr val="000000"/>
                          </a:solidFill>
                          <a:effectLst/>
                          <a:latin typeface="Times New Roman"/>
                        </a:rPr>
                        <a:t>No</a:t>
                      </a:r>
                    </a:p>
                  </a:txBody>
                  <a:tcPr marL="7620" marR="7620" marT="7620" anchor="b"/>
                </a:tc>
                <a:tc>
                  <a:txBody>
                    <a:bodyPr/>
                    <a:lstStyle/>
                    <a:p>
                      <a:pPr algn="ctr" fontAlgn="b"/>
                      <a:r>
                        <a:rPr lang="en-IN" sz="1100" u="none" strike="noStrike">
                          <a:solidFill>
                            <a:srgbClr val="000000"/>
                          </a:solidFill>
                          <a:effectLst/>
                          <a:latin typeface="Times New Roman"/>
                        </a:rPr>
                        <a:t>51</a:t>
                      </a:r>
                    </a:p>
                  </a:txBody>
                  <a:tcPr marL="7620" marR="7620" marT="7620" anchor="b"/>
                </a:tc>
                <a:tc>
                  <a:txBody>
                    <a:bodyPr/>
                    <a:lstStyle/>
                    <a:p>
                      <a:pPr algn="ctr" fontAlgn="b"/>
                      <a:r>
                        <a:rPr lang="en-IN" sz="1100" u="none" strike="noStrike">
                          <a:solidFill>
                            <a:srgbClr val="000000"/>
                          </a:solidFill>
                          <a:effectLst/>
                          <a:latin typeface="Times New Roman"/>
                        </a:rPr>
                        <a:t>24.76</a:t>
                      </a:r>
                    </a:p>
                  </a:txBody>
                  <a:tcPr marL="7620" marR="7620" marT="7620" anchor="b"/>
                </a:tc>
                <a:extLst>
                  <a:ext uri="{0D108BD9-81ED-4DB2-BD59-A6C34878D82A}">
                    <a16:rowId xmlns:a16="http://schemas.microsoft.com/office/drawing/2014/main" val="3329052382"/>
                  </a:ext>
                </a:extLst>
              </a:tr>
              <a:tr h="277425">
                <a:tc>
                  <a:txBody>
                    <a:bodyPr/>
                    <a:lstStyle/>
                    <a:p>
                      <a:pPr algn="ctr" fontAlgn="b"/>
                      <a:r>
                        <a:rPr lang="en-IN" sz="1100" u="none" strike="noStrike" dirty="0">
                          <a:solidFill>
                            <a:srgbClr val="000000"/>
                          </a:solidFill>
                          <a:effectLst/>
                          <a:latin typeface="Times New Roman"/>
                        </a:rPr>
                        <a:t>Gov</a:t>
                      </a:r>
                    </a:p>
                  </a:txBody>
                  <a:tcPr marL="7620" marR="7620" marT="7620" anchor="b"/>
                </a:tc>
                <a:tc>
                  <a:txBody>
                    <a:bodyPr/>
                    <a:lstStyle/>
                    <a:p>
                      <a:pPr algn="ctr" fontAlgn="b"/>
                      <a:r>
                        <a:rPr lang="en-IN" sz="1100" u="none" strike="noStrike">
                          <a:solidFill>
                            <a:srgbClr val="000000"/>
                          </a:solidFill>
                          <a:effectLst/>
                          <a:latin typeface="Times New Roman"/>
                        </a:rPr>
                        <a:t>14</a:t>
                      </a:r>
                    </a:p>
                  </a:txBody>
                  <a:tcPr marL="7620" marR="7620" marT="7620" anchor="b"/>
                </a:tc>
                <a:tc>
                  <a:txBody>
                    <a:bodyPr/>
                    <a:lstStyle/>
                    <a:p>
                      <a:pPr algn="ctr" fontAlgn="b"/>
                      <a:r>
                        <a:rPr lang="en-IN" sz="1100" u="none" strike="noStrike">
                          <a:solidFill>
                            <a:srgbClr val="000000"/>
                          </a:solidFill>
                          <a:effectLst/>
                          <a:latin typeface="Times New Roman"/>
                        </a:rPr>
                        <a:t>6.8</a:t>
                      </a:r>
                    </a:p>
                  </a:txBody>
                  <a:tcPr marL="7620" marR="7620" marT="7620" anchor="b"/>
                </a:tc>
                <a:extLst>
                  <a:ext uri="{0D108BD9-81ED-4DB2-BD59-A6C34878D82A}">
                    <a16:rowId xmlns:a16="http://schemas.microsoft.com/office/drawing/2014/main" val="3253987492"/>
                  </a:ext>
                </a:extLst>
              </a:tr>
              <a:tr h="277425">
                <a:tc>
                  <a:txBody>
                    <a:bodyPr/>
                    <a:lstStyle/>
                    <a:p>
                      <a:pPr algn="ctr" fontAlgn="b"/>
                      <a:r>
                        <a:rPr lang="en-IN" sz="1100" u="none" strike="noStrike" dirty="0">
                          <a:solidFill>
                            <a:srgbClr val="000000"/>
                          </a:solidFill>
                          <a:effectLst/>
                          <a:latin typeface="Times New Roman"/>
                        </a:rPr>
                        <a:t>Pvt</a:t>
                      </a:r>
                    </a:p>
                  </a:txBody>
                  <a:tcPr marL="7620" marR="7620" marT="7620" anchor="b"/>
                </a:tc>
                <a:tc>
                  <a:txBody>
                    <a:bodyPr/>
                    <a:lstStyle/>
                    <a:p>
                      <a:pPr algn="ctr" fontAlgn="b"/>
                      <a:r>
                        <a:rPr lang="en-IN" sz="1100" u="none" strike="noStrike">
                          <a:solidFill>
                            <a:srgbClr val="000000"/>
                          </a:solidFill>
                          <a:effectLst/>
                          <a:latin typeface="Times New Roman"/>
                        </a:rPr>
                        <a:t>73</a:t>
                      </a:r>
                    </a:p>
                  </a:txBody>
                  <a:tcPr marL="7620" marR="7620" marT="7620" anchor="b"/>
                </a:tc>
                <a:tc>
                  <a:txBody>
                    <a:bodyPr/>
                    <a:lstStyle/>
                    <a:p>
                      <a:pPr algn="ctr" fontAlgn="b"/>
                      <a:r>
                        <a:rPr lang="en-IN" sz="1100" u="none" strike="noStrike">
                          <a:solidFill>
                            <a:srgbClr val="000000"/>
                          </a:solidFill>
                          <a:effectLst/>
                          <a:latin typeface="Times New Roman"/>
                        </a:rPr>
                        <a:t>35.44</a:t>
                      </a:r>
                    </a:p>
                  </a:txBody>
                  <a:tcPr marL="7620" marR="7620" marT="7620" anchor="b"/>
                </a:tc>
                <a:extLst>
                  <a:ext uri="{0D108BD9-81ED-4DB2-BD59-A6C34878D82A}">
                    <a16:rowId xmlns:a16="http://schemas.microsoft.com/office/drawing/2014/main" val="284078231"/>
                  </a:ext>
                </a:extLst>
              </a:tr>
              <a:tr h="277425">
                <a:tc>
                  <a:txBody>
                    <a:bodyPr/>
                    <a:lstStyle/>
                    <a:p>
                      <a:pPr algn="ctr" fontAlgn="b"/>
                      <a:r>
                        <a:rPr lang="en-IN" sz="1100" u="none" strike="noStrike" dirty="0">
                          <a:solidFill>
                            <a:srgbClr val="000000"/>
                          </a:solidFill>
                          <a:effectLst/>
                          <a:latin typeface="Times New Roman"/>
                        </a:rPr>
                        <a:t>NGO</a:t>
                      </a:r>
                    </a:p>
                  </a:txBody>
                  <a:tcPr marL="7620" marR="7620" marT="7620" anchor="b"/>
                </a:tc>
                <a:tc>
                  <a:txBody>
                    <a:bodyPr/>
                    <a:lstStyle/>
                    <a:p>
                      <a:pPr algn="ctr" fontAlgn="b"/>
                      <a:r>
                        <a:rPr lang="en-IN" sz="1100" u="none" strike="noStrike">
                          <a:solidFill>
                            <a:srgbClr val="000000"/>
                          </a:solidFill>
                          <a:effectLst/>
                          <a:latin typeface="Times New Roman"/>
                        </a:rPr>
                        <a:t>38</a:t>
                      </a:r>
                    </a:p>
                  </a:txBody>
                  <a:tcPr marL="7620" marR="7620" marT="7620" anchor="b"/>
                </a:tc>
                <a:tc>
                  <a:txBody>
                    <a:bodyPr/>
                    <a:lstStyle/>
                    <a:p>
                      <a:pPr algn="ctr" fontAlgn="b"/>
                      <a:r>
                        <a:rPr lang="en-IN" sz="1100" u="none" strike="noStrike">
                          <a:solidFill>
                            <a:srgbClr val="000000"/>
                          </a:solidFill>
                          <a:effectLst/>
                          <a:latin typeface="Times New Roman"/>
                        </a:rPr>
                        <a:t>18.45</a:t>
                      </a:r>
                    </a:p>
                  </a:txBody>
                  <a:tcPr marL="7620" marR="7620" marT="7620" anchor="b"/>
                </a:tc>
                <a:extLst>
                  <a:ext uri="{0D108BD9-81ED-4DB2-BD59-A6C34878D82A}">
                    <a16:rowId xmlns:a16="http://schemas.microsoft.com/office/drawing/2014/main" val="2736993711"/>
                  </a:ext>
                </a:extLst>
              </a:tr>
              <a:tr h="277425">
                <a:tc>
                  <a:txBody>
                    <a:bodyPr/>
                    <a:lstStyle/>
                    <a:p>
                      <a:pPr algn="ctr" fontAlgn="b"/>
                      <a:r>
                        <a:rPr lang="en-IN" sz="1100" u="none" strike="noStrike" dirty="0">
                          <a:solidFill>
                            <a:srgbClr val="000000"/>
                          </a:solidFill>
                          <a:effectLst/>
                          <a:latin typeface="Times New Roman"/>
                        </a:rPr>
                        <a:t>Self</a:t>
                      </a:r>
                    </a:p>
                  </a:txBody>
                  <a:tcPr marL="7620" marR="7620" marT="7620" anchor="b"/>
                </a:tc>
                <a:tc>
                  <a:txBody>
                    <a:bodyPr/>
                    <a:lstStyle/>
                    <a:p>
                      <a:pPr algn="ctr" fontAlgn="b"/>
                      <a:r>
                        <a:rPr lang="en-IN" sz="1100" u="none" strike="noStrike">
                          <a:solidFill>
                            <a:srgbClr val="000000"/>
                          </a:solidFill>
                          <a:effectLst/>
                          <a:latin typeface="Times New Roman"/>
                        </a:rPr>
                        <a:t>11</a:t>
                      </a:r>
                    </a:p>
                  </a:txBody>
                  <a:tcPr marL="7620" marR="7620" marT="7620" anchor="b"/>
                </a:tc>
                <a:tc>
                  <a:txBody>
                    <a:bodyPr/>
                    <a:lstStyle/>
                    <a:p>
                      <a:pPr algn="ctr" fontAlgn="b"/>
                      <a:r>
                        <a:rPr lang="en-IN" sz="1100" u="none" strike="noStrike">
                          <a:solidFill>
                            <a:srgbClr val="000000"/>
                          </a:solidFill>
                          <a:effectLst/>
                          <a:latin typeface="Times New Roman"/>
                        </a:rPr>
                        <a:t>5.34</a:t>
                      </a:r>
                    </a:p>
                  </a:txBody>
                  <a:tcPr marL="7620" marR="7620" marT="7620" anchor="b"/>
                </a:tc>
                <a:extLst>
                  <a:ext uri="{0D108BD9-81ED-4DB2-BD59-A6C34878D82A}">
                    <a16:rowId xmlns:a16="http://schemas.microsoft.com/office/drawing/2014/main" val="4199701288"/>
                  </a:ext>
                </a:extLst>
              </a:tr>
              <a:tr h="277425">
                <a:tc>
                  <a:txBody>
                    <a:bodyPr/>
                    <a:lstStyle/>
                    <a:p>
                      <a:pPr algn="ctr" fontAlgn="b"/>
                      <a:r>
                        <a:rPr lang="en-IN" sz="1100" u="none" strike="noStrike" dirty="0">
                          <a:solidFill>
                            <a:srgbClr val="000000"/>
                          </a:solidFill>
                          <a:effectLst/>
                          <a:latin typeface="Times New Roman"/>
                        </a:rPr>
                        <a:t>Other</a:t>
                      </a:r>
                    </a:p>
                  </a:txBody>
                  <a:tcPr marL="7620" marR="7620" marT="7620" anchor="b"/>
                </a:tc>
                <a:tc>
                  <a:txBody>
                    <a:bodyPr/>
                    <a:lstStyle/>
                    <a:p>
                      <a:pPr algn="ctr" fontAlgn="b"/>
                      <a:r>
                        <a:rPr lang="en-IN" sz="1100" u="none" strike="noStrike">
                          <a:solidFill>
                            <a:srgbClr val="000000"/>
                          </a:solidFill>
                          <a:effectLst/>
                          <a:latin typeface="Times New Roman"/>
                        </a:rPr>
                        <a:t>9</a:t>
                      </a:r>
                    </a:p>
                  </a:txBody>
                  <a:tcPr marL="7620" marR="7620" marT="7620" anchor="b"/>
                </a:tc>
                <a:tc>
                  <a:txBody>
                    <a:bodyPr/>
                    <a:lstStyle/>
                    <a:p>
                      <a:pPr algn="ctr" fontAlgn="b"/>
                      <a:r>
                        <a:rPr lang="en-IN" sz="1100" u="none" strike="noStrike">
                          <a:solidFill>
                            <a:srgbClr val="000000"/>
                          </a:solidFill>
                          <a:effectLst/>
                          <a:latin typeface="Times New Roman"/>
                        </a:rPr>
                        <a:t>4.37</a:t>
                      </a:r>
                    </a:p>
                  </a:txBody>
                  <a:tcPr marL="7620" marR="7620" marT="7620" anchor="b"/>
                </a:tc>
                <a:extLst>
                  <a:ext uri="{0D108BD9-81ED-4DB2-BD59-A6C34878D82A}">
                    <a16:rowId xmlns:a16="http://schemas.microsoft.com/office/drawing/2014/main" val="1785403285"/>
                  </a:ext>
                </a:extLst>
              </a:tr>
              <a:tr h="277425">
                <a:tc>
                  <a:txBody>
                    <a:bodyPr/>
                    <a:lstStyle/>
                    <a:p>
                      <a:pPr algn="ctr" fontAlgn="b"/>
                      <a:r>
                        <a:rPr lang="en-IN" sz="1100" u="none" strike="noStrike" dirty="0">
                          <a:solidFill>
                            <a:srgbClr val="000000"/>
                          </a:solidFill>
                          <a:effectLst/>
                          <a:latin typeface="Times New Roman"/>
                        </a:rPr>
                        <a:t>NR</a:t>
                      </a:r>
                    </a:p>
                  </a:txBody>
                  <a:tcPr marL="7620" marR="7620" marT="7620" anchor="b"/>
                </a:tc>
                <a:tc>
                  <a:txBody>
                    <a:bodyPr/>
                    <a:lstStyle/>
                    <a:p>
                      <a:pPr algn="ctr" fontAlgn="b"/>
                      <a:r>
                        <a:rPr lang="en-IN" sz="1100" u="none" strike="noStrike">
                          <a:solidFill>
                            <a:srgbClr val="000000"/>
                          </a:solidFill>
                          <a:effectLst/>
                          <a:latin typeface="Times New Roman"/>
                        </a:rPr>
                        <a:t>10</a:t>
                      </a:r>
                    </a:p>
                  </a:txBody>
                  <a:tcPr marL="7620" marR="7620" marT="7620" anchor="b"/>
                </a:tc>
                <a:tc>
                  <a:txBody>
                    <a:bodyPr/>
                    <a:lstStyle/>
                    <a:p>
                      <a:pPr algn="ctr" fontAlgn="b"/>
                      <a:r>
                        <a:rPr lang="en-IN" sz="1100" u="none" strike="noStrike">
                          <a:solidFill>
                            <a:srgbClr val="000000"/>
                          </a:solidFill>
                          <a:effectLst/>
                          <a:latin typeface="Times New Roman"/>
                        </a:rPr>
                        <a:t>4.85</a:t>
                      </a:r>
                    </a:p>
                  </a:txBody>
                  <a:tcPr marL="7620" marR="7620" marT="7620" anchor="b"/>
                </a:tc>
                <a:extLst>
                  <a:ext uri="{0D108BD9-81ED-4DB2-BD59-A6C34878D82A}">
                    <a16:rowId xmlns:a16="http://schemas.microsoft.com/office/drawing/2014/main" val="616074275"/>
                  </a:ext>
                </a:extLst>
              </a:tr>
              <a:tr h="277425">
                <a:tc>
                  <a:txBody>
                    <a:bodyPr/>
                    <a:lstStyle/>
                    <a:p>
                      <a:pPr algn="ctr" fontAlgn="b"/>
                      <a:r>
                        <a:rPr lang="en-IN" sz="1100" u="none" strike="noStrike">
                          <a:solidFill>
                            <a:srgbClr val="000000"/>
                          </a:solidFill>
                          <a:effectLst/>
                          <a:latin typeface="Times New Roman"/>
                        </a:rPr>
                        <a:t>Total</a:t>
                      </a:r>
                    </a:p>
                  </a:txBody>
                  <a:tcPr marL="7620" marR="7620" marT="7620" anchor="b"/>
                </a:tc>
                <a:tc>
                  <a:txBody>
                    <a:bodyPr/>
                    <a:lstStyle/>
                    <a:p>
                      <a:pPr algn="ctr" fontAlgn="b"/>
                      <a:r>
                        <a:rPr lang="en-IN" sz="1100" u="none" strike="noStrike">
                          <a:solidFill>
                            <a:srgbClr val="000000"/>
                          </a:solidFill>
                          <a:effectLst/>
                          <a:latin typeface="Times New Roman"/>
                        </a:rPr>
                        <a:t>206</a:t>
                      </a:r>
                    </a:p>
                  </a:txBody>
                  <a:tcPr marL="7620" marR="7620" marT="7620" anchor="b"/>
                </a:tc>
                <a:tc>
                  <a:txBody>
                    <a:bodyPr/>
                    <a:lstStyle/>
                    <a:p>
                      <a:pPr algn="ctr" fontAlgn="b"/>
                      <a:r>
                        <a:rPr lang="en-IN" sz="1100" u="none" strike="noStrike" dirty="0">
                          <a:solidFill>
                            <a:srgbClr val="000000"/>
                          </a:solidFill>
                          <a:effectLst/>
                          <a:latin typeface="Times New Roman"/>
                        </a:rPr>
                        <a:t>100</a:t>
                      </a:r>
                    </a:p>
                  </a:txBody>
                  <a:tcPr marL="7620" marR="7620" marT="7620" anchor="b"/>
                </a:tc>
                <a:extLst>
                  <a:ext uri="{0D108BD9-81ED-4DB2-BD59-A6C34878D82A}">
                    <a16:rowId xmlns:a16="http://schemas.microsoft.com/office/drawing/2014/main" val="3242226314"/>
                  </a:ext>
                </a:extLst>
              </a:tr>
            </a:tbl>
          </a:graphicData>
        </a:graphic>
      </p:graphicFrame>
      <p:graphicFrame>
        <p:nvGraphicFramePr>
          <p:cNvPr id="3" name="Chart 2">
            <a:extLst>
              <a:ext uri="{FF2B5EF4-FFF2-40B4-BE49-F238E27FC236}">
                <a16:creationId xmlns:a16="http://schemas.microsoft.com/office/drawing/2014/main" id="{776CBC5D-42A2-0370-6F12-A6FD93831E72}"/>
              </a:ext>
              <a:ext uri="{147F2762-F138-4A5C-976F-8EAC2B608ADB}">
                <a16:predDERef xmlns:a16="http://schemas.microsoft.com/office/drawing/2014/main" pred="{7A8A23B6-DF1C-2C7D-4238-1BBC8F479D18}"/>
              </a:ext>
            </a:extLst>
          </p:cNvPr>
          <p:cNvGraphicFramePr>
            <a:graphicFrameLocks/>
          </p:cNvGraphicFramePr>
          <p:nvPr>
            <p:extLst>
              <p:ext uri="{D42A27DB-BD31-4B8C-83A1-F6EECF244321}">
                <p14:modId xmlns:p14="http://schemas.microsoft.com/office/powerpoint/2010/main" val="3352123330"/>
              </p:ext>
            </p:extLst>
          </p:nvPr>
        </p:nvGraphicFramePr>
        <p:xfrm>
          <a:off x="911319" y="4002821"/>
          <a:ext cx="4276725" cy="2657475"/>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a:extLst>
              <a:ext uri="{FF2B5EF4-FFF2-40B4-BE49-F238E27FC236}">
                <a16:creationId xmlns:a16="http://schemas.microsoft.com/office/drawing/2014/main" id="{71B84A28-CD13-0734-3AFA-67154001FEAD}"/>
              </a:ext>
            </a:extLst>
          </p:cNvPr>
          <p:cNvPicPr>
            <a:picLocks noChangeAspect="1"/>
          </p:cNvPicPr>
          <p:nvPr/>
        </p:nvPicPr>
        <p:blipFill>
          <a:blip r:embed="rId3"/>
          <a:stretch>
            <a:fillRect/>
          </a:stretch>
        </p:blipFill>
        <p:spPr>
          <a:xfrm>
            <a:off x="-42161" y="-53571"/>
            <a:ext cx="1369639" cy="741829"/>
          </a:xfrm>
          <a:prstGeom prst="rect">
            <a:avLst/>
          </a:prstGeom>
        </p:spPr>
      </p:pic>
      <p:graphicFrame>
        <p:nvGraphicFramePr>
          <p:cNvPr id="11" name="Content Placeholder 10">
            <a:extLst>
              <a:ext uri="{FF2B5EF4-FFF2-40B4-BE49-F238E27FC236}">
                <a16:creationId xmlns:a16="http://schemas.microsoft.com/office/drawing/2014/main" id="{603BCFAA-2C65-8ED8-C446-E2DAEC58DB83}"/>
              </a:ext>
            </a:extLst>
          </p:cNvPr>
          <p:cNvGraphicFramePr>
            <a:graphicFrameLocks noGrp="1"/>
          </p:cNvGraphicFramePr>
          <p:nvPr>
            <p:ph idx="1"/>
            <p:extLst>
              <p:ext uri="{D42A27DB-BD31-4B8C-83A1-F6EECF244321}">
                <p14:modId xmlns:p14="http://schemas.microsoft.com/office/powerpoint/2010/main" val="873483250"/>
              </p:ext>
            </p:extLst>
          </p:nvPr>
        </p:nvGraphicFramePr>
        <p:xfrm>
          <a:off x="715878" y="688259"/>
          <a:ext cx="4472166" cy="3143023"/>
        </p:xfrm>
        <a:graphic>
          <a:graphicData uri="http://schemas.openxmlformats.org/drawingml/2006/table">
            <a:tbl>
              <a:tblPr/>
              <a:tblGrid>
                <a:gridCol w="1490722">
                  <a:extLst>
                    <a:ext uri="{9D8B030D-6E8A-4147-A177-3AD203B41FA5}">
                      <a16:colId xmlns:a16="http://schemas.microsoft.com/office/drawing/2014/main" val="1004210414"/>
                    </a:ext>
                  </a:extLst>
                </a:gridCol>
                <a:gridCol w="1490722">
                  <a:extLst>
                    <a:ext uri="{9D8B030D-6E8A-4147-A177-3AD203B41FA5}">
                      <a16:colId xmlns:a16="http://schemas.microsoft.com/office/drawing/2014/main" val="3760943516"/>
                    </a:ext>
                  </a:extLst>
                </a:gridCol>
                <a:gridCol w="1490722">
                  <a:extLst>
                    <a:ext uri="{9D8B030D-6E8A-4147-A177-3AD203B41FA5}">
                      <a16:colId xmlns:a16="http://schemas.microsoft.com/office/drawing/2014/main" val="3381855694"/>
                    </a:ext>
                  </a:extLst>
                </a:gridCol>
              </a:tblGrid>
              <a:tr h="457467">
                <a:tc>
                  <a:txBody>
                    <a:bodyPr/>
                    <a:lstStyle/>
                    <a:p>
                      <a:pPr algn="l" fontAlgn="b"/>
                      <a:r>
                        <a:rPr lang="en-IN" sz="1600" b="1" i="0" u="none" strike="noStrike" dirty="0">
                          <a:solidFill>
                            <a:srgbClr val="000000"/>
                          </a:solidFill>
                          <a:effectLst/>
                          <a:highlight>
                            <a:srgbClr val="FFFF00"/>
                          </a:highlight>
                          <a:latin typeface="Calibri" panose="020F0502020204030204" pitchFamily="34" charset="0"/>
                        </a:rPr>
                        <a:t>Education</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IN" sz="1600" b="1" i="0" u="none" strike="noStrike">
                          <a:solidFill>
                            <a:srgbClr val="000000"/>
                          </a:solidFill>
                          <a:effectLst/>
                          <a:highlight>
                            <a:srgbClr val="FFFF00"/>
                          </a:highlight>
                          <a:latin typeface="Calibri" panose="020F0502020204030204" pitchFamily="34" charset="0"/>
                        </a:rPr>
                        <a:t>No of people </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IN" sz="1600" b="1" i="0" u="none" strike="noStrike">
                          <a:solidFill>
                            <a:srgbClr val="000000"/>
                          </a:solidFill>
                          <a:effectLst/>
                          <a:highlight>
                            <a:srgbClr val="FFFF00"/>
                          </a:highlight>
                          <a:latin typeface="Calibri" panose="020F0502020204030204" pitchFamily="34" charset="0"/>
                        </a:rPr>
                        <a:t>Percentage</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673050123"/>
                  </a:ext>
                </a:extLst>
              </a:tr>
              <a:tr h="343399">
                <a:tc>
                  <a:txBody>
                    <a:bodyPr/>
                    <a:lstStyle/>
                    <a:p>
                      <a:pPr algn="l" fontAlgn="b"/>
                      <a:r>
                        <a:rPr lang="en-IN" sz="1600" b="1" i="0" u="none" strike="noStrike" dirty="0">
                          <a:solidFill>
                            <a:srgbClr val="000000"/>
                          </a:solidFill>
                          <a:effectLst/>
                          <a:latin typeface="Calibri" panose="020F0502020204030204" pitchFamily="34" charset="0"/>
                        </a:rPr>
                        <a:t>Ill</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600" b="0" i="0" u="none" strike="noStrike">
                          <a:solidFill>
                            <a:srgbClr val="000000"/>
                          </a:solidFill>
                          <a:effectLst/>
                          <a:latin typeface="Calibri" panose="020F0502020204030204" pitchFamily="34" charset="0"/>
                        </a:rPr>
                        <a:t>3</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600" b="0" i="0" u="none" strike="noStrike">
                          <a:solidFill>
                            <a:srgbClr val="000000"/>
                          </a:solidFill>
                          <a:effectLst/>
                          <a:latin typeface="Calibri" panose="020F0502020204030204" pitchFamily="34" charset="0"/>
                        </a:rPr>
                        <a:t>1.4</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77664074"/>
                  </a:ext>
                </a:extLst>
              </a:tr>
              <a:tr h="343399">
                <a:tc>
                  <a:txBody>
                    <a:bodyPr/>
                    <a:lstStyle/>
                    <a:p>
                      <a:pPr algn="l" fontAlgn="b"/>
                      <a:r>
                        <a:rPr lang="en-IN" sz="1600" b="1" i="0" u="none" strike="noStrike" dirty="0">
                          <a:solidFill>
                            <a:srgbClr val="000000"/>
                          </a:solidFill>
                          <a:effectLst/>
                          <a:latin typeface="Calibri" panose="020F0502020204030204" pitchFamily="34" charset="0"/>
                        </a:rPr>
                        <a:t>1-5</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600" b="0" i="0" u="none" strike="noStrike">
                          <a:solidFill>
                            <a:srgbClr val="000000"/>
                          </a:solidFill>
                          <a:effectLst/>
                          <a:latin typeface="Calibri" panose="020F0502020204030204" pitchFamily="34" charset="0"/>
                        </a:rPr>
                        <a:t>27</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600" b="0" i="0" u="none" strike="noStrike">
                          <a:solidFill>
                            <a:srgbClr val="000000"/>
                          </a:solidFill>
                          <a:effectLst/>
                          <a:latin typeface="Calibri" panose="020F0502020204030204" pitchFamily="34" charset="0"/>
                        </a:rPr>
                        <a:t>12.9</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16196035"/>
                  </a:ext>
                </a:extLst>
              </a:tr>
              <a:tr h="343399">
                <a:tc>
                  <a:txBody>
                    <a:bodyPr/>
                    <a:lstStyle/>
                    <a:p>
                      <a:pPr algn="l" fontAlgn="b"/>
                      <a:r>
                        <a:rPr lang="en-IN" sz="1600" b="1" i="0" u="none" strike="noStrike" dirty="0">
                          <a:solidFill>
                            <a:srgbClr val="000000"/>
                          </a:solidFill>
                          <a:effectLst/>
                          <a:latin typeface="Calibri" panose="020F0502020204030204" pitchFamily="34" charset="0"/>
                        </a:rPr>
                        <a:t>6-9</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600" b="0" i="0" u="none" strike="noStrike" dirty="0">
                          <a:solidFill>
                            <a:srgbClr val="000000"/>
                          </a:solidFill>
                          <a:effectLst/>
                          <a:latin typeface="Calibri" panose="020F0502020204030204" pitchFamily="34" charset="0"/>
                        </a:rPr>
                        <a:t>9</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600" b="0" i="0" u="none" strike="noStrike">
                          <a:solidFill>
                            <a:srgbClr val="000000"/>
                          </a:solidFill>
                          <a:effectLst/>
                          <a:latin typeface="Calibri" panose="020F0502020204030204" pitchFamily="34" charset="0"/>
                        </a:rPr>
                        <a:t>4.3</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53426873"/>
                  </a:ext>
                </a:extLst>
              </a:tr>
              <a:tr h="343399">
                <a:tc>
                  <a:txBody>
                    <a:bodyPr/>
                    <a:lstStyle/>
                    <a:p>
                      <a:pPr algn="l" fontAlgn="b"/>
                      <a:r>
                        <a:rPr lang="en-IN" sz="1600" b="1" i="0" u="none" strike="noStrike" dirty="0" err="1">
                          <a:solidFill>
                            <a:srgbClr val="000000"/>
                          </a:solidFill>
                          <a:effectLst/>
                          <a:latin typeface="Calibri" panose="020F0502020204030204" pitchFamily="34" charset="0"/>
                        </a:rPr>
                        <a:t>upto</a:t>
                      </a:r>
                      <a:r>
                        <a:rPr lang="en-IN" sz="1600" b="1" i="0" u="none" strike="noStrike" dirty="0">
                          <a:solidFill>
                            <a:srgbClr val="000000"/>
                          </a:solidFill>
                          <a:effectLst/>
                          <a:latin typeface="Calibri" panose="020F0502020204030204" pitchFamily="34" charset="0"/>
                        </a:rPr>
                        <a:t> 10</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600" b="0" i="0" u="none" strike="noStrike" dirty="0">
                          <a:solidFill>
                            <a:srgbClr val="000000"/>
                          </a:solidFill>
                          <a:effectLst/>
                          <a:latin typeface="Calibri" panose="020F0502020204030204" pitchFamily="34" charset="0"/>
                        </a:rPr>
                        <a:t>35</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600" b="0" i="0" u="none" strike="noStrike">
                          <a:solidFill>
                            <a:srgbClr val="000000"/>
                          </a:solidFill>
                          <a:effectLst/>
                          <a:latin typeface="Calibri" panose="020F0502020204030204" pitchFamily="34" charset="0"/>
                        </a:rPr>
                        <a:t>16.8</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66672715"/>
                  </a:ext>
                </a:extLst>
              </a:tr>
              <a:tr h="343399">
                <a:tc>
                  <a:txBody>
                    <a:bodyPr/>
                    <a:lstStyle/>
                    <a:p>
                      <a:pPr algn="l" fontAlgn="b"/>
                      <a:r>
                        <a:rPr lang="en-IN" sz="1600" b="1" i="0" u="none" strike="noStrike">
                          <a:solidFill>
                            <a:srgbClr val="000000"/>
                          </a:solidFill>
                          <a:effectLst/>
                          <a:latin typeface="Calibri" panose="020F0502020204030204" pitchFamily="34" charset="0"/>
                        </a:rPr>
                        <a:t>upto 12</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600" b="0" i="0" u="none" strike="noStrike" dirty="0">
                          <a:solidFill>
                            <a:srgbClr val="000000"/>
                          </a:solidFill>
                          <a:effectLst/>
                          <a:latin typeface="Calibri" panose="020F0502020204030204" pitchFamily="34" charset="0"/>
                        </a:rPr>
                        <a:t>91</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600" b="0" i="0" u="none" strike="noStrike" dirty="0">
                          <a:solidFill>
                            <a:srgbClr val="000000"/>
                          </a:solidFill>
                          <a:effectLst/>
                          <a:latin typeface="Calibri" panose="020F0502020204030204" pitchFamily="34" charset="0"/>
                        </a:rPr>
                        <a:t>43.5</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57950649"/>
                  </a:ext>
                </a:extLst>
              </a:tr>
              <a:tr h="625162">
                <a:tc>
                  <a:txBody>
                    <a:bodyPr/>
                    <a:lstStyle/>
                    <a:p>
                      <a:pPr algn="l" fontAlgn="b"/>
                      <a:r>
                        <a:rPr lang="en-IN" sz="1600" b="1" i="0" u="none" strike="noStrike">
                          <a:solidFill>
                            <a:srgbClr val="000000"/>
                          </a:solidFill>
                          <a:effectLst/>
                          <a:latin typeface="Calibri" panose="020F0502020204030204" pitchFamily="34" charset="0"/>
                        </a:rPr>
                        <a:t>Graduation &amp; above </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600" b="0" i="0" u="none" strike="noStrike">
                          <a:solidFill>
                            <a:srgbClr val="000000"/>
                          </a:solidFill>
                          <a:effectLst/>
                          <a:latin typeface="Calibri" panose="020F0502020204030204" pitchFamily="34" charset="0"/>
                        </a:rPr>
                        <a:t>44</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600" b="0" i="0" u="none" strike="noStrike" dirty="0">
                          <a:solidFill>
                            <a:srgbClr val="000000"/>
                          </a:solidFill>
                          <a:effectLst/>
                          <a:latin typeface="Calibri" panose="020F0502020204030204" pitchFamily="34" charset="0"/>
                        </a:rPr>
                        <a:t>21.1</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008963"/>
                  </a:ext>
                </a:extLst>
              </a:tr>
              <a:tr h="343399">
                <a:tc>
                  <a:txBody>
                    <a:bodyPr/>
                    <a:lstStyle/>
                    <a:p>
                      <a:pPr algn="l" fontAlgn="b"/>
                      <a:r>
                        <a:rPr lang="en-IN" sz="1600" b="1" i="0" u="none" strike="noStrike">
                          <a:solidFill>
                            <a:srgbClr val="000000"/>
                          </a:solidFill>
                          <a:effectLst/>
                          <a:latin typeface="Calibri" panose="020F0502020204030204" pitchFamily="34" charset="0"/>
                        </a:rPr>
                        <a:t>Total</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600" b="1" i="0" u="none" strike="noStrike">
                          <a:solidFill>
                            <a:srgbClr val="000000"/>
                          </a:solidFill>
                          <a:effectLst/>
                          <a:latin typeface="Calibri" panose="020F0502020204030204" pitchFamily="34" charset="0"/>
                        </a:rPr>
                        <a:t>209</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IN" sz="1600" b="1" i="0" u="none" strike="noStrike" dirty="0">
                          <a:solidFill>
                            <a:srgbClr val="000000"/>
                          </a:solidFill>
                          <a:effectLst/>
                          <a:latin typeface="Calibri" panose="020F0502020204030204" pitchFamily="34" charset="0"/>
                        </a:rPr>
                        <a:t>100</a:t>
                      </a:r>
                    </a:p>
                  </a:txBody>
                  <a:tcPr marL="7620" marR="7620" marT="762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88752773"/>
                  </a:ext>
                </a:extLst>
              </a:tr>
            </a:tbl>
          </a:graphicData>
        </a:graphic>
      </p:graphicFrame>
      <p:pic>
        <p:nvPicPr>
          <p:cNvPr id="2049" name="Picture 1">
            <a:extLst>
              <a:ext uri="{FF2B5EF4-FFF2-40B4-BE49-F238E27FC236}">
                <a16:creationId xmlns:a16="http://schemas.microsoft.com/office/drawing/2014/main" id="{FCAB4518-7B7D-CED5-FEA0-016D9B4A94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0026" y="443407"/>
            <a:ext cx="5503891" cy="3311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2812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AD285-771A-FD3E-EC46-8C2800ECF164}"/>
              </a:ext>
            </a:extLst>
          </p:cNvPr>
          <p:cNvSpPr>
            <a:spLocks noGrp="1"/>
          </p:cNvSpPr>
          <p:nvPr>
            <p:ph type="title"/>
          </p:nvPr>
        </p:nvSpPr>
        <p:spPr>
          <a:xfrm>
            <a:off x="403123" y="294968"/>
            <a:ext cx="10863103" cy="1004646"/>
          </a:xfrm>
        </p:spPr>
        <p:txBody>
          <a:bodyPr>
            <a:normAutofit/>
          </a:bodyPr>
          <a:lstStyle/>
          <a:p>
            <a:pPr algn="ctr"/>
            <a:r>
              <a:rPr lang="en-GB" sz="4400" dirty="0">
                <a:latin typeface="Times"/>
                <a:cs typeface="Posterama"/>
              </a:rPr>
              <a:t>Content </a:t>
            </a:r>
            <a:endParaRPr lang="en-GB" sz="4400" dirty="0"/>
          </a:p>
        </p:txBody>
      </p:sp>
      <p:sp>
        <p:nvSpPr>
          <p:cNvPr id="3" name="Content Placeholder 2">
            <a:extLst>
              <a:ext uri="{FF2B5EF4-FFF2-40B4-BE49-F238E27FC236}">
                <a16:creationId xmlns:a16="http://schemas.microsoft.com/office/drawing/2014/main" id="{EB94A926-92E8-E5F9-0462-9697ED858535}"/>
              </a:ext>
            </a:extLst>
          </p:cNvPr>
          <p:cNvSpPr>
            <a:spLocks noGrp="1"/>
          </p:cNvSpPr>
          <p:nvPr>
            <p:ph idx="1"/>
          </p:nvPr>
        </p:nvSpPr>
        <p:spPr>
          <a:xfrm>
            <a:off x="550219" y="1553497"/>
            <a:ext cx="10716008" cy="4755863"/>
          </a:xfrm>
        </p:spPr>
        <p:txBody>
          <a:bodyPr vert="horz" lIns="91440" tIns="45720" rIns="91440" bIns="45720" rtlCol="0" anchor="t">
            <a:normAutofit/>
          </a:bodyPr>
          <a:lstStyle/>
          <a:p>
            <a:r>
              <a:rPr lang="en-GB" b="1" dirty="0">
                <a:latin typeface="Times New Roman"/>
                <a:cs typeface="Times New Roman"/>
              </a:rPr>
              <a:t>     Background</a:t>
            </a:r>
          </a:p>
          <a:p>
            <a:pPr marL="514350" indent="-514350"/>
            <a:r>
              <a:rPr lang="en-GB" b="1" dirty="0">
                <a:latin typeface="Times New Roman"/>
                <a:cs typeface="Times New Roman"/>
              </a:rPr>
              <a:t>Literature review</a:t>
            </a:r>
          </a:p>
          <a:p>
            <a:pPr marL="514350" indent="-514350"/>
            <a:r>
              <a:rPr lang="en-GB" b="1" dirty="0">
                <a:latin typeface="Times New Roman"/>
                <a:cs typeface="Times New Roman"/>
              </a:rPr>
              <a:t>Objectives</a:t>
            </a:r>
          </a:p>
          <a:p>
            <a:pPr marL="514350" indent="-514350"/>
            <a:r>
              <a:rPr lang="en-GB" b="1" dirty="0">
                <a:latin typeface="Times New Roman"/>
                <a:cs typeface="Times New Roman"/>
              </a:rPr>
              <a:t>Methodology</a:t>
            </a:r>
          </a:p>
          <a:p>
            <a:pPr marL="514350" indent="-514350"/>
            <a:r>
              <a:rPr lang="en-GB" b="1" dirty="0">
                <a:latin typeface="Times New Roman"/>
                <a:cs typeface="Times New Roman"/>
              </a:rPr>
              <a:t>Socio Demographics profile details</a:t>
            </a:r>
          </a:p>
          <a:p>
            <a:pPr marL="514350" indent="-514350"/>
            <a:r>
              <a:rPr lang="en-GB" b="1" dirty="0">
                <a:latin typeface="Times New Roman"/>
                <a:cs typeface="Times New Roman"/>
              </a:rPr>
              <a:t>Healthcare Provider/Cost/Distance</a:t>
            </a:r>
          </a:p>
          <a:p>
            <a:r>
              <a:rPr lang="en-GB" b="1" dirty="0">
                <a:latin typeface="Times New Roman"/>
                <a:cs typeface="Times New Roman"/>
              </a:rPr>
              <a:t>     Questionnaires</a:t>
            </a:r>
          </a:p>
          <a:p>
            <a:pPr marL="514350" indent="-514350"/>
            <a:r>
              <a:rPr lang="en-GB" b="1" dirty="0">
                <a:latin typeface="Times New Roman"/>
                <a:cs typeface="Times New Roman"/>
              </a:rPr>
              <a:t>Recommendation</a:t>
            </a:r>
          </a:p>
          <a:p>
            <a:pPr marL="514350" indent="-514350"/>
            <a:r>
              <a:rPr lang="en-GB" b="1" dirty="0">
                <a:latin typeface="Times New Roman"/>
                <a:cs typeface="Times New Roman"/>
              </a:rPr>
              <a:t>Conclusion</a:t>
            </a:r>
          </a:p>
          <a:p>
            <a:pPr marL="514350" indent="-514350"/>
            <a:endParaRPr lang="en-GB" b="1" dirty="0">
              <a:latin typeface="Times New Roman"/>
              <a:cs typeface="Times New Roman"/>
            </a:endParaRPr>
          </a:p>
          <a:p>
            <a:pPr marL="514350" indent="-514350"/>
            <a:endParaRPr lang="en-GB" b="1" dirty="0">
              <a:latin typeface="Times New Roman"/>
              <a:cs typeface="Times New Roman"/>
            </a:endParaRP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sp>
        <p:nvSpPr>
          <p:cNvPr id="4" name="Footer Placeholder 3">
            <a:extLst>
              <a:ext uri="{FF2B5EF4-FFF2-40B4-BE49-F238E27FC236}">
                <a16:creationId xmlns:a16="http://schemas.microsoft.com/office/drawing/2014/main" id="{9C0CC07A-2FA9-50BC-DF86-C13082CA804E}"/>
              </a:ext>
            </a:extLst>
          </p:cNvPr>
          <p:cNvSpPr>
            <a:spLocks noGrp="1"/>
          </p:cNvSpPr>
          <p:nvPr>
            <p:ph type="ftr" sz="quarter" idx="11"/>
          </p:nvPr>
        </p:nvSpPr>
        <p:spPr/>
        <p:txBody>
          <a:bodyPr/>
          <a:lstStyle/>
          <a:p>
            <a:r>
              <a:rPr lang="en-US"/>
              <a:t>1</a:t>
            </a:r>
          </a:p>
        </p:txBody>
      </p:sp>
      <p:sp>
        <p:nvSpPr>
          <p:cNvPr id="5" name="Slide Number Placeholder 4">
            <a:extLst>
              <a:ext uri="{FF2B5EF4-FFF2-40B4-BE49-F238E27FC236}">
                <a16:creationId xmlns:a16="http://schemas.microsoft.com/office/drawing/2014/main" id="{EEBC6290-B89B-9A18-568D-942C6AF66300}"/>
              </a:ext>
            </a:extLst>
          </p:cNvPr>
          <p:cNvSpPr>
            <a:spLocks noGrp="1"/>
          </p:cNvSpPr>
          <p:nvPr>
            <p:ph type="sldNum" sz="quarter" idx="12"/>
          </p:nvPr>
        </p:nvSpPr>
        <p:spPr/>
        <p:txBody>
          <a:bodyPr/>
          <a:lstStyle/>
          <a:p>
            <a:fld id="{11A71338-8BA2-4C79-A6C5-5A8E30081D0C}" type="slidenum">
              <a:rPr lang="en-US" smtClean="0"/>
              <a:t>2</a:t>
            </a:fld>
            <a:endParaRPr lang="en-US"/>
          </a:p>
        </p:txBody>
      </p:sp>
      <p:pic>
        <p:nvPicPr>
          <p:cNvPr id="7" name="Picture 6">
            <a:extLst>
              <a:ext uri="{FF2B5EF4-FFF2-40B4-BE49-F238E27FC236}">
                <a16:creationId xmlns:a16="http://schemas.microsoft.com/office/drawing/2014/main" id="{57D80DA3-2F83-31B6-816D-7496835F4B30}"/>
              </a:ext>
            </a:extLst>
          </p:cNvPr>
          <p:cNvPicPr>
            <a:picLocks noChangeAspect="1"/>
          </p:cNvPicPr>
          <p:nvPr/>
        </p:nvPicPr>
        <p:blipFill>
          <a:blip r:embed="rId2"/>
          <a:stretch>
            <a:fillRect/>
          </a:stretch>
        </p:blipFill>
        <p:spPr>
          <a:xfrm>
            <a:off x="0" y="0"/>
            <a:ext cx="1969179" cy="981541"/>
          </a:xfrm>
          <a:prstGeom prst="rect">
            <a:avLst/>
          </a:prstGeom>
        </p:spPr>
      </p:pic>
      <p:pic>
        <p:nvPicPr>
          <p:cNvPr id="8" name="Picture 7" descr="A group of people holding flags&#10;&#10;Description automatically generated">
            <a:extLst>
              <a:ext uri="{FF2B5EF4-FFF2-40B4-BE49-F238E27FC236}">
                <a16:creationId xmlns:a16="http://schemas.microsoft.com/office/drawing/2014/main" id="{FDBC3F93-1C79-C654-709F-AE09D05972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093344" y="2188747"/>
            <a:ext cx="5548438" cy="3231480"/>
          </a:xfrm>
          <a:prstGeom prst="rect">
            <a:avLst/>
          </a:prstGeom>
        </p:spPr>
      </p:pic>
    </p:spTree>
    <p:extLst>
      <p:ext uri="{BB962C8B-B14F-4D97-AF65-F5344CB8AC3E}">
        <p14:creationId xmlns:p14="http://schemas.microsoft.com/office/powerpoint/2010/main" val="4222632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09D68833-EF52-E1D8-6136-EBE0F2999F7D}"/>
              </a:ext>
            </a:extLst>
          </p:cNvPr>
          <p:cNvGraphicFramePr>
            <a:graphicFrameLocks noGrp="1"/>
          </p:cNvGraphicFramePr>
          <p:nvPr>
            <p:ph idx="1"/>
            <p:extLst>
              <p:ext uri="{D42A27DB-BD31-4B8C-83A1-F6EECF244321}">
                <p14:modId xmlns:p14="http://schemas.microsoft.com/office/powerpoint/2010/main" val="4232895906"/>
              </p:ext>
            </p:extLst>
          </p:nvPr>
        </p:nvGraphicFramePr>
        <p:xfrm>
          <a:off x="1045201" y="648929"/>
          <a:ext cx="4721231" cy="2654705"/>
        </p:xfrm>
        <a:graphic>
          <a:graphicData uri="http://schemas.openxmlformats.org/drawingml/2006/table">
            <a:tbl>
              <a:tblPr>
                <a:tableStyleId>{BC89EF96-8CEA-46FF-86C4-4CE0E7609802}</a:tableStyleId>
              </a:tblPr>
              <a:tblGrid>
                <a:gridCol w="1741290">
                  <a:extLst>
                    <a:ext uri="{9D8B030D-6E8A-4147-A177-3AD203B41FA5}">
                      <a16:colId xmlns:a16="http://schemas.microsoft.com/office/drawing/2014/main" val="2901820192"/>
                    </a:ext>
                  </a:extLst>
                </a:gridCol>
                <a:gridCol w="1723340">
                  <a:extLst>
                    <a:ext uri="{9D8B030D-6E8A-4147-A177-3AD203B41FA5}">
                      <a16:colId xmlns:a16="http://schemas.microsoft.com/office/drawing/2014/main" val="1325386221"/>
                    </a:ext>
                  </a:extLst>
                </a:gridCol>
                <a:gridCol w="1256601">
                  <a:extLst>
                    <a:ext uri="{9D8B030D-6E8A-4147-A177-3AD203B41FA5}">
                      <a16:colId xmlns:a16="http://schemas.microsoft.com/office/drawing/2014/main" val="2991472540"/>
                    </a:ext>
                  </a:extLst>
                </a:gridCol>
              </a:tblGrid>
              <a:tr h="312913">
                <a:tc>
                  <a:txBody>
                    <a:bodyPr/>
                    <a:lstStyle/>
                    <a:p>
                      <a:pPr algn="ctr" fontAlgn="b"/>
                      <a:r>
                        <a:rPr lang="en-IN" sz="1200" b="1" u="none" strike="noStrike">
                          <a:solidFill>
                            <a:srgbClr val="000000"/>
                          </a:solidFill>
                          <a:effectLst/>
                          <a:latin typeface="Times New Roman"/>
                        </a:rPr>
                        <a:t>Income</a:t>
                      </a:r>
                    </a:p>
                  </a:txBody>
                  <a:tcPr marL="7620" marR="7620" marT="7620" anchor="b"/>
                </a:tc>
                <a:tc>
                  <a:txBody>
                    <a:bodyPr/>
                    <a:lstStyle/>
                    <a:p>
                      <a:pPr algn="ctr" fontAlgn="b"/>
                      <a:r>
                        <a:rPr lang="en-IN" sz="1200" b="1" u="none" strike="noStrike">
                          <a:solidFill>
                            <a:srgbClr val="000000"/>
                          </a:solidFill>
                          <a:effectLst/>
                          <a:latin typeface="Times New Roman"/>
                        </a:rPr>
                        <a:t>Number of People</a:t>
                      </a:r>
                    </a:p>
                  </a:txBody>
                  <a:tcPr marL="7620" marR="7620" marT="7620" anchor="b"/>
                </a:tc>
                <a:tc>
                  <a:txBody>
                    <a:bodyPr/>
                    <a:lstStyle/>
                    <a:p>
                      <a:pPr algn="ctr" fontAlgn="b"/>
                      <a:r>
                        <a:rPr lang="en-IN" sz="1200" b="1" u="none" strike="noStrike">
                          <a:solidFill>
                            <a:srgbClr val="000000"/>
                          </a:solidFill>
                          <a:effectLst/>
                          <a:latin typeface="Times New Roman"/>
                        </a:rPr>
                        <a:t>%Percentage</a:t>
                      </a:r>
                    </a:p>
                  </a:txBody>
                  <a:tcPr marL="7620" marR="7620" marT="7620" anchor="b"/>
                </a:tc>
                <a:extLst>
                  <a:ext uri="{0D108BD9-81ED-4DB2-BD59-A6C34878D82A}">
                    <a16:rowId xmlns:a16="http://schemas.microsoft.com/office/drawing/2014/main" val="3830228642"/>
                  </a:ext>
                </a:extLst>
              </a:tr>
              <a:tr h="292724">
                <a:tc>
                  <a:txBody>
                    <a:bodyPr/>
                    <a:lstStyle/>
                    <a:p>
                      <a:pPr algn="ctr" fontAlgn="b"/>
                      <a:r>
                        <a:rPr lang="en-IN" sz="1100" u="none" strike="noStrike" dirty="0">
                          <a:solidFill>
                            <a:srgbClr val="000000"/>
                          </a:solidFill>
                          <a:effectLst/>
                          <a:latin typeface="Times New Roman"/>
                        </a:rPr>
                        <a:t>No</a:t>
                      </a:r>
                    </a:p>
                  </a:txBody>
                  <a:tcPr marL="7620" marR="7620" marT="7620" anchor="b"/>
                </a:tc>
                <a:tc>
                  <a:txBody>
                    <a:bodyPr/>
                    <a:lstStyle/>
                    <a:p>
                      <a:pPr algn="ctr" fontAlgn="b"/>
                      <a:r>
                        <a:rPr lang="en-IN" sz="1100" u="none" strike="noStrike">
                          <a:solidFill>
                            <a:srgbClr val="000000"/>
                          </a:solidFill>
                          <a:effectLst/>
                          <a:latin typeface="Times New Roman"/>
                        </a:rPr>
                        <a:t>43</a:t>
                      </a:r>
                    </a:p>
                  </a:txBody>
                  <a:tcPr marL="7620" marR="7620" marT="7620" anchor="b"/>
                </a:tc>
                <a:tc>
                  <a:txBody>
                    <a:bodyPr/>
                    <a:lstStyle/>
                    <a:p>
                      <a:pPr algn="ctr" fontAlgn="b"/>
                      <a:r>
                        <a:rPr lang="en-IN" sz="1100" u="none" strike="noStrike">
                          <a:solidFill>
                            <a:srgbClr val="000000"/>
                          </a:solidFill>
                          <a:effectLst/>
                          <a:latin typeface="Times New Roman"/>
                        </a:rPr>
                        <a:t>21.61</a:t>
                      </a:r>
                    </a:p>
                  </a:txBody>
                  <a:tcPr marL="7620" marR="7620" marT="7620" anchor="b"/>
                </a:tc>
                <a:extLst>
                  <a:ext uri="{0D108BD9-81ED-4DB2-BD59-A6C34878D82A}">
                    <a16:rowId xmlns:a16="http://schemas.microsoft.com/office/drawing/2014/main" val="2399423003"/>
                  </a:ext>
                </a:extLst>
              </a:tr>
              <a:tr h="292724">
                <a:tc>
                  <a:txBody>
                    <a:bodyPr/>
                    <a:lstStyle/>
                    <a:p>
                      <a:pPr algn="ctr" fontAlgn="b"/>
                      <a:r>
                        <a:rPr lang="en-IN" sz="1100" u="none" strike="noStrike" dirty="0">
                          <a:solidFill>
                            <a:srgbClr val="000000"/>
                          </a:solidFill>
                          <a:effectLst/>
                          <a:latin typeface="Times New Roman"/>
                        </a:rPr>
                        <a:t>&lt;10,000 </a:t>
                      </a:r>
                    </a:p>
                  </a:txBody>
                  <a:tcPr marL="7620" marR="7620" marT="7620" anchor="b"/>
                </a:tc>
                <a:tc>
                  <a:txBody>
                    <a:bodyPr/>
                    <a:lstStyle/>
                    <a:p>
                      <a:pPr algn="ctr" fontAlgn="b"/>
                      <a:r>
                        <a:rPr lang="en-IN" sz="1100" u="none" strike="noStrike">
                          <a:solidFill>
                            <a:srgbClr val="000000"/>
                          </a:solidFill>
                          <a:effectLst/>
                          <a:latin typeface="Times New Roman"/>
                        </a:rPr>
                        <a:t>72</a:t>
                      </a:r>
                    </a:p>
                  </a:txBody>
                  <a:tcPr marL="7620" marR="7620" marT="7620" anchor="b"/>
                </a:tc>
                <a:tc>
                  <a:txBody>
                    <a:bodyPr/>
                    <a:lstStyle/>
                    <a:p>
                      <a:pPr algn="ctr" fontAlgn="b"/>
                      <a:r>
                        <a:rPr lang="en-IN" sz="1100" u="none" strike="noStrike">
                          <a:solidFill>
                            <a:srgbClr val="000000"/>
                          </a:solidFill>
                          <a:effectLst/>
                          <a:latin typeface="Times New Roman"/>
                        </a:rPr>
                        <a:t>36.18</a:t>
                      </a:r>
                    </a:p>
                  </a:txBody>
                  <a:tcPr marL="7620" marR="7620" marT="7620" anchor="b"/>
                </a:tc>
                <a:extLst>
                  <a:ext uri="{0D108BD9-81ED-4DB2-BD59-A6C34878D82A}">
                    <a16:rowId xmlns:a16="http://schemas.microsoft.com/office/drawing/2014/main" val="1239932517"/>
                  </a:ext>
                </a:extLst>
              </a:tr>
              <a:tr h="292724">
                <a:tc>
                  <a:txBody>
                    <a:bodyPr/>
                    <a:lstStyle/>
                    <a:p>
                      <a:pPr algn="ctr" fontAlgn="b"/>
                      <a:r>
                        <a:rPr lang="en-IN" sz="1100" u="none" strike="noStrike" dirty="0">
                          <a:solidFill>
                            <a:srgbClr val="000000"/>
                          </a:solidFill>
                          <a:effectLst/>
                          <a:latin typeface="Times New Roman"/>
                        </a:rPr>
                        <a:t>10-20,000 </a:t>
                      </a:r>
                    </a:p>
                  </a:txBody>
                  <a:tcPr marL="7620" marR="7620" marT="7620" anchor="b"/>
                </a:tc>
                <a:tc>
                  <a:txBody>
                    <a:bodyPr/>
                    <a:lstStyle/>
                    <a:p>
                      <a:pPr algn="ctr" fontAlgn="b"/>
                      <a:r>
                        <a:rPr lang="en-IN" sz="1100" u="none" strike="noStrike">
                          <a:solidFill>
                            <a:srgbClr val="000000"/>
                          </a:solidFill>
                          <a:effectLst/>
                          <a:latin typeface="Times New Roman"/>
                        </a:rPr>
                        <a:t>51</a:t>
                      </a:r>
                    </a:p>
                  </a:txBody>
                  <a:tcPr marL="7620" marR="7620" marT="7620" anchor="b"/>
                </a:tc>
                <a:tc>
                  <a:txBody>
                    <a:bodyPr/>
                    <a:lstStyle/>
                    <a:p>
                      <a:pPr algn="ctr" fontAlgn="b"/>
                      <a:r>
                        <a:rPr lang="en-IN" sz="1100" u="none" strike="noStrike">
                          <a:solidFill>
                            <a:srgbClr val="000000"/>
                          </a:solidFill>
                          <a:effectLst/>
                          <a:latin typeface="Times New Roman"/>
                        </a:rPr>
                        <a:t>25.63</a:t>
                      </a:r>
                    </a:p>
                  </a:txBody>
                  <a:tcPr marL="7620" marR="7620" marT="7620" anchor="b"/>
                </a:tc>
                <a:extLst>
                  <a:ext uri="{0D108BD9-81ED-4DB2-BD59-A6C34878D82A}">
                    <a16:rowId xmlns:a16="http://schemas.microsoft.com/office/drawing/2014/main" val="4255362441"/>
                  </a:ext>
                </a:extLst>
              </a:tr>
              <a:tr h="292724">
                <a:tc>
                  <a:txBody>
                    <a:bodyPr/>
                    <a:lstStyle/>
                    <a:p>
                      <a:pPr algn="ctr" fontAlgn="b"/>
                      <a:r>
                        <a:rPr lang="en-IN" sz="1100" u="none" strike="noStrike" dirty="0">
                          <a:solidFill>
                            <a:srgbClr val="000000"/>
                          </a:solidFill>
                          <a:effectLst/>
                          <a:latin typeface="Times New Roman"/>
                        </a:rPr>
                        <a:t>20-50,000 </a:t>
                      </a:r>
                    </a:p>
                  </a:txBody>
                  <a:tcPr marL="7620" marR="7620" marT="7620" anchor="b"/>
                </a:tc>
                <a:tc>
                  <a:txBody>
                    <a:bodyPr/>
                    <a:lstStyle/>
                    <a:p>
                      <a:pPr algn="ctr" fontAlgn="b"/>
                      <a:r>
                        <a:rPr lang="en-IN" sz="1100" u="none" strike="noStrike">
                          <a:solidFill>
                            <a:srgbClr val="000000"/>
                          </a:solidFill>
                          <a:effectLst/>
                          <a:latin typeface="Times New Roman"/>
                        </a:rPr>
                        <a:t>19</a:t>
                      </a:r>
                    </a:p>
                  </a:txBody>
                  <a:tcPr marL="7620" marR="7620" marT="7620" anchor="b"/>
                </a:tc>
                <a:tc>
                  <a:txBody>
                    <a:bodyPr/>
                    <a:lstStyle/>
                    <a:p>
                      <a:pPr algn="ctr" fontAlgn="b"/>
                      <a:r>
                        <a:rPr lang="en-IN" sz="1100" u="none" strike="noStrike">
                          <a:solidFill>
                            <a:srgbClr val="000000"/>
                          </a:solidFill>
                          <a:effectLst/>
                          <a:latin typeface="Times New Roman"/>
                        </a:rPr>
                        <a:t>9.55</a:t>
                      </a:r>
                    </a:p>
                  </a:txBody>
                  <a:tcPr marL="7620" marR="7620" marT="7620" anchor="b"/>
                </a:tc>
                <a:extLst>
                  <a:ext uri="{0D108BD9-81ED-4DB2-BD59-A6C34878D82A}">
                    <a16:rowId xmlns:a16="http://schemas.microsoft.com/office/drawing/2014/main" val="2883053098"/>
                  </a:ext>
                </a:extLst>
              </a:tr>
              <a:tr h="292724">
                <a:tc>
                  <a:txBody>
                    <a:bodyPr/>
                    <a:lstStyle/>
                    <a:p>
                      <a:pPr algn="ctr" fontAlgn="b"/>
                      <a:r>
                        <a:rPr lang="en-IN" sz="1100" u="none" strike="noStrike" dirty="0">
                          <a:solidFill>
                            <a:srgbClr val="000000"/>
                          </a:solidFill>
                          <a:effectLst/>
                          <a:latin typeface="Times New Roman"/>
                        </a:rPr>
                        <a:t>&gt;50,000 </a:t>
                      </a:r>
                    </a:p>
                  </a:txBody>
                  <a:tcPr marL="7620" marR="7620" marT="7620" anchor="b"/>
                </a:tc>
                <a:tc>
                  <a:txBody>
                    <a:bodyPr/>
                    <a:lstStyle/>
                    <a:p>
                      <a:pPr algn="ctr" fontAlgn="b"/>
                      <a:r>
                        <a:rPr lang="en-IN" sz="1100" u="none" strike="noStrike">
                          <a:solidFill>
                            <a:srgbClr val="000000"/>
                          </a:solidFill>
                          <a:effectLst/>
                          <a:latin typeface="Times New Roman"/>
                        </a:rPr>
                        <a:t>2</a:t>
                      </a:r>
                    </a:p>
                  </a:txBody>
                  <a:tcPr marL="7620" marR="7620" marT="7620" anchor="b"/>
                </a:tc>
                <a:tc>
                  <a:txBody>
                    <a:bodyPr/>
                    <a:lstStyle/>
                    <a:p>
                      <a:pPr algn="ctr" fontAlgn="b"/>
                      <a:r>
                        <a:rPr lang="en-IN" sz="1100" u="none" strike="noStrike">
                          <a:solidFill>
                            <a:srgbClr val="000000"/>
                          </a:solidFill>
                          <a:effectLst/>
                          <a:latin typeface="Times New Roman"/>
                        </a:rPr>
                        <a:t>1.01</a:t>
                      </a:r>
                    </a:p>
                  </a:txBody>
                  <a:tcPr marL="7620" marR="7620" marT="7620" anchor="b"/>
                </a:tc>
                <a:extLst>
                  <a:ext uri="{0D108BD9-81ED-4DB2-BD59-A6C34878D82A}">
                    <a16:rowId xmlns:a16="http://schemas.microsoft.com/office/drawing/2014/main" val="299174206"/>
                  </a:ext>
                </a:extLst>
              </a:tr>
              <a:tr h="292724">
                <a:tc>
                  <a:txBody>
                    <a:bodyPr/>
                    <a:lstStyle/>
                    <a:p>
                      <a:pPr algn="ctr" fontAlgn="b"/>
                      <a:r>
                        <a:rPr lang="en-IN" sz="1100" u="none" strike="noStrike" dirty="0">
                          <a:solidFill>
                            <a:srgbClr val="000000"/>
                          </a:solidFill>
                          <a:effectLst/>
                          <a:latin typeface="Times New Roman"/>
                        </a:rPr>
                        <a:t>Other</a:t>
                      </a:r>
                    </a:p>
                  </a:txBody>
                  <a:tcPr marL="7620" marR="7620" marT="7620" anchor="b"/>
                </a:tc>
                <a:tc>
                  <a:txBody>
                    <a:bodyPr/>
                    <a:lstStyle/>
                    <a:p>
                      <a:pPr algn="ctr" fontAlgn="b"/>
                      <a:r>
                        <a:rPr lang="en-IN" sz="1100" u="none" strike="noStrike">
                          <a:solidFill>
                            <a:srgbClr val="000000"/>
                          </a:solidFill>
                          <a:effectLst/>
                          <a:latin typeface="Times New Roman"/>
                        </a:rPr>
                        <a:t>5</a:t>
                      </a:r>
                    </a:p>
                  </a:txBody>
                  <a:tcPr marL="7620" marR="7620" marT="7620" anchor="b"/>
                </a:tc>
                <a:tc>
                  <a:txBody>
                    <a:bodyPr/>
                    <a:lstStyle/>
                    <a:p>
                      <a:pPr algn="ctr" fontAlgn="b"/>
                      <a:r>
                        <a:rPr lang="en-IN" sz="1100" u="none" strike="noStrike">
                          <a:solidFill>
                            <a:srgbClr val="000000"/>
                          </a:solidFill>
                          <a:effectLst/>
                          <a:latin typeface="Times New Roman"/>
                        </a:rPr>
                        <a:t>2.51</a:t>
                      </a:r>
                    </a:p>
                  </a:txBody>
                  <a:tcPr marL="7620" marR="7620" marT="7620" anchor="b"/>
                </a:tc>
                <a:extLst>
                  <a:ext uri="{0D108BD9-81ED-4DB2-BD59-A6C34878D82A}">
                    <a16:rowId xmlns:a16="http://schemas.microsoft.com/office/drawing/2014/main" val="2498814718"/>
                  </a:ext>
                </a:extLst>
              </a:tr>
              <a:tr h="292724">
                <a:tc>
                  <a:txBody>
                    <a:bodyPr/>
                    <a:lstStyle/>
                    <a:p>
                      <a:pPr algn="ctr" fontAlgn="b"/>
                      <a:r>
                        <a:rPr lang="en-IN" sz="1100" u="none" strike="noStrike" dirty="0">
                          <a:solidFill>
                            <a:srgbClr val="000000"/>
                          </a:solidFill>
                          <a:effectLst/>
                          <a:latin typeface="Times New Roman"/>
                        </a:rPr>
                        <a:t>NR</a:t>
                      </a:r>
                    </a:p>
                  </a:txBody>
                  <a:tcPr marL="7620" marR="7620" marT="7620" anchor="b"/>
                </a:tc>
                <a:tc>
                  <a:txBody>
                    <a:bodyPr/>
                    <a:lstStyle/>
                    <a:p>
                      <a:pPr algn="ctr" fontAlgn="b"/>
                      <a:r>
                        <a:rPr lang="en-IN" sz="1100" u="none" strike="noStrike">
                          <a:solidFill>
                            <a:srgbClr val="000000"/>
                          </a:solidFill>
                          <a:effectLst/>
                          <a:latin typeface="Times New Roman"/>
                        </a:rPr>
                        <a:t>7</a:t>
                      </a:r>
                    </a:p>
                  </a:txBody>
                  <a:tcPr marL="7620" marR="7620" marT="7620" anchor="b"/>
                </a:tc>
                <a:tc>
                  <a:txBody>
                    <a:bodyPr/>
                    <a:lstStyle/>
                    <a:p>
                      <a:pPr algn="ctr" fontAlgn="b"/>
                      <a:r>
                        <a:rPr lang="en-IN" sz="1100" u="none" strike="noStrike">
                          <a:solidFill>
                            <a:srgbClr val="000000"/>
                          </a:solidFill>
                          <a:effectLst/>
                          <a:latin typeface="Times New Roman"/>
                        </a:rPr>
                        <a:t>3.52</a:t>
                      </a:r>
                    </a:p>
                  </a:txBody>
                  <a:tcPr marL="7620" marR="7620" marT="7620" anchor="b"/>
                </a:tc>
                <a:extLst>
                  <a:ext uri="{0D108BD9-81ED-4DB2-BD59-A6C34878D82A}">
                    <a16:rowId xmlns:a16="http://schemas.microsoft.com/office/drawing/2014/main" val="1729818178"/>
                  </a:ext>
                </a:extLst>
              </a:tr>
              <a:tr h="292724">
                <a:tc>
                  <a:txBody>
                    <a:bodyPr/>
                    <a:lstStyle/>
                    <a:p>
                      <a:pPr algn="ctr" fontAlgn="b"/>
                      <a:r>
                        <a:rPr lang="en-IN" sz="1100" u="none" strike="noStrike">
                          <a:solidFill>
                            <a:srgbClr val="000000"/>
                          </a:solidFill>
                          <a:effectLst/>
                          <a:latin typeface="Times New Roman"/>
                        </a:rPr>
                        <a:t>Total</a:t>
                      </a:r>
                    </a:p>
                  </a:txBody>
                  <a:tcPr marL="7620" marR="7620" marT="7620" anchor="b"/>
                </a:tc>
                <a:tc>
                  <a:txBody>
                    <a:bodyPr/>
                    <a:lstStyle/>
                    <a:p>
                      <a:pPr algn="ctr" fontAlgn="b"/>
                      <a:r>
                        <a:rPr lang="en-IN" sz="1100" u="none" strike="noStrike">
                          <a:solidFill>
                            <a:srgbClr val="000000"/>
                          </a:solidFill>
                          <a:effectLst/>
                          <a:latin typeface="Times New Roman"/>
                        </a:rPr>
                        <a:t>199</a:t>
                      </a:r>
                    </a:p>
                  </a:txBody>
                  <a:tcPr marL="7620" marR="7620" marT="7620" anchor="b"/>
                </a:tc>
                <a:tc>
                  <a:txBody>
                    <a:bodyPr/>
                    <a:lstStyle/>
                    <a:p>
                      <a:pPr algn="ctr" fontAlgn="b"/>
                      <a:r>
                        <a:rPr lang="en-IN" sz="1100" u="none" strike="noStrike" dirty="0">
                          <a:solidFill>
                            <a:srgbClr val="000000"/>
                          </a:solidFill>
                          <a:effectLst/>
                          <a:latin typeface="Times New Roman"/>
                        </a:rPr>
                        <a:t>100</a:t>
                      </a:r>
                    </a:p>
                  </a:txBody>
                  <a:tcPr marL="7620" marR="7620" marT="7620" anchor="b"/>
                </a:tc>
                <a:extLst>
                  <a:ext uri="{0D108BD9-81ED-4DB2-BD59-A6C34878D82A}">
                    <a16:rowId xmlns:a16="http://schemas.microsoft.com/office/drawing/2014/main" val="3013980329"/>
                  </a:ext>
                </a:extLst>
              </a:tr>
            </a:tbl>
          </a:graphicData>
        </a:graphic>
      </p:graphicFrame>
      <p:sp>
        <p:nvSpPr>
          <p:cNvPr id="4" name="Footer Placeholder 3">
            <a:extLst>
              <a:ext uri="{FF2B5EF4-FFF2-40B4-BE49-F238E27FC236}">
                <a16:creationId xmlns:a16="http://schemas.microsoft.com/office/drawing/2014/main" id="{1B034CE5-7BE1-085B-464B-E1F79CF16FCC}"/>
              </a:ext>
            </a:extLst>
          </p:cNvPr>
          <p:cNvSpPr>
            <a:spLocks noGrp="1"/>
          </p:cNvSpPr>
          <p:nvPr>
            <p:ph type="ftr" sz="quarter" idx="11"/>
          </p:nvPr>
        </p:nvSpPr>
        <p:spPr/>
        <p:txBody>
          <a:bodyPr/>
          <a:lstStyle/>
          <a:p>
            <a:r>
              <a:rPr lang="en-US"/>
              <a:t>1</a:t>
            </a:r>
          </a:p>
        </p:txBody>
      </p:sp>
      <p:sp>
        <p:nvSpPr>
          <p:cNvPr id="5" name="Slide Number Placeholder 4">
            <a:extLst>
              <a:ext uri="{FF2B5EF4-FFF2-40B4-BE49-F238E27FC236}">
                <a16:creationId xmlns:a16="http://schemas.microsoft.com/office/drawing/2014/main" id="{F769BA44-DA8B-2470-1A64-6444A60BEFF1}"/>
              </a:ext>
            </a:extLst>
          </p:cNvPr>
          <p:cNvSpPr>
            <a:spLocks noGrp="1"/>
          </p:cNvSpPr>
          <p:nvPr>
            <p:ph type="sldNum" sz="quarter" idx="12"/>
          </p:nvPr>
        </p:nvSpPr>
        <p:spPr/>
        <p:txBody>
          <a:bodyPr/>
          <a:lstStyle/>
          <a:p>
            <a:fld id="{11A71338-8BA2-4C79-A6C5-5A8E30081D0C}" type="slidenum">
              <a:rPr lang="en-US" smtClean="0"/>
              <a:t>20</a:t>
            </a:fld>
            <a:endParaRPr lang="en-US"/>
          </a:p>
        </p:txBody>
      </p:sp>
      <p:graphicFrame>
        <p:nvGraphicFramePr>
          <p:cNvPr id="7" name="Table 6">
            <a:extLst>
              <a:ext uri="{FF2B5EF4-FFF2-40B4-BE49-F238E27FC236}">
                <a16:creationId xmlns:a16="http://schemas.microsoft.com/office/drawing/2014/main" id="{0D92D155-96D4-9A43-ABF6-7AB47CAFF6D5}"/>
              </a:ext>
            </a:extLst>
          </p:cNvPr>
          <p:cNvGraphicFramePr>
            <a:graphicFrameLocks noGrp="1"/>
          </p:cNvGraphicFramePr>
          <p:nvPr>
            <p:extLst>
              <p:ext uri="{D42A27DB-BD31-4B8C-83A1-F6EECF244321}">
                <p14:modId xmlns:p14="http://schemas.microsoft.com/office/powerpoint/2010/main" val="3364288400"/>
              </p:ext>
            </p:extLst>
          </p:nvPr>
        </p:nvGraphicFramePr>
        <p:xfrm>
          <a:off x="5858281" y="3303638"/>
          <a:ext cx="4721231" cy="2939850"/>
        </p:xfrm>
        <a:graphic>
          <a:graphicData uri="http://schemas.openxmlformats.org/drawingml/2006/table">
            <a:tbl>
              <a:tblPr>
                <a:tableStyleId>{BC89EF96-8CEA-46FF-86C4-4CE0E7609802}</a:tableStyleId>
              </a:tblPr>
              <a:tblGrid>
                <a:gridCol w="1567794">
                  <a:extLst>
                    <a:ext uri="{9D8B030D-6E8A-4147-A177-3AD203B41FA5}">
                      <a16:colId xmlns:a16="http://schemas.microsoft.com/office/drawing/2014/main" val="1801287083"/>
                    </a:ext>
                  </a:extLst>
                </a:gridCol>
                <a:gridCol w="1480430">
                  <a:extLst>
                    <a:ext uri="{9D8B030D-6E8A-4147-A177-3AD203B41FA5}">
                      <a16:colId xmlns:a16="http://schemas.microsoft.com/office/drawing/2014/main" val="1817435224"/>
                    </a:ext>
                  </a:extLst>
                </a:gridCol>
                <a:gridCol w="1673007">
                  <a:extLst>
                    <a:ext uri="{9D8B030D-6E8A-4147-A177-3AD203B41FA5}">
                      <a16:colId xmlns:a16="http://schemas.microsoft.com/office/drawing/2014/main" val="14120796"/>
                    </a:ext>
                  </a:extLst>
                </a:gridCol>
              </a:tblGrid>
              <a:tr h="293985">
                <a:tc>
                  <a:txBody>
                    <a:bodyPr/>
                    <a:lstStyle/>
                    <a:p>
                      <a:pPr algn="ctr" fontAlgn="b"/>
                      <a:r>
                        <a:rPr lang="en-IN" sz="1100" b="1" u="none" strike="noStrike">
                          <a:solidFill>
                            <a:srgbClr val="000000"/>
                          </a:solidFill>
                          <a:effectLst/>
                          <a:latin typeface="Times New Roman"/>
                        </a:rPr>
                        <a:t>Live</a:t>
                      </a:r>
                    </a:p>
                  </a:txBody>
                  <a:tcPr marL="7620" marR="7620" marT="7620" anchor="b"/>
                </a:tc>
                <a:tc>
                  <a:txBody>
                    <a:bodyPr/>
                    <a:lstStyle/>
                    <a:p>
                      <a:pPr algn="ctr" fontAlgn="b"/>
                      <a:r>
                        <a:rPr lang="en-IN" sz="1100" b="1" u="none" strike="noStrike">
                          <a:solidFill>
                            <a:srgbClr val="000000"/>
                          </a:solidFill>
                          <a:effectLst/>
                          <a:latin typeface="Times New Roman"/>
                        </a:rPr>
                        <a:t>Number of People</a:t>
                      </a:r>
                    </a:p>
                  </a:txBody>
                  <a:tcPr marL="7620" marR="7620" marT="7620" anchor="b"/>
                </a:tc>
                <a:tc>
                  <a:txBody>
                    <a:bodyPr/>
                    <a:lstStyle/>
                    <a:p>
                      <a:pPr algn="ctr" fontAlgn="b"/>
                      <a:r>
                        <a:rPr lang="en-IN" sz="1100" b="1" u="none" strike="noStrike">
                          <a:solidFill>
                            <a:srgbClr val="000000"/>
                          </a:solidFill>
                          <a:effectLst/>
                          <a:latin typeface="Times New Roman"/>
                        </a:rPr>
                        <a:t>%Percentage</a:t>
                      </a:r>
                    </a:p>
                  </a:txBody>
                  <a:tcPr marL="7620" marR="7620" marT="7620" anchor="b"/>
                </a:tc>
                <a:extLst>
                  <a:ext uri="{0D108BD9-81ED-4DB2-BD59-A6C34878D82A}">
                    <a16:rowId xmlns:a16="http://schemas.microsoft.com/office/drawing/2014/main" val="293584953"/>
                  </a:ext>
                </a:extLst>
              </a:tr>
              <a:tr h="293985">
                <a:tc>
                  <a:txBody>
                    <a:bodyPr/>
                    <a:lstStyle/>
                    <a:p>
                      <a:pPr algn="ctr" fontAlgn="b"/>
                      <a:r>
                        <a:rPr lang="en-IN" sz="1100" u="none" strike="noStrike" dirty="0">
                          <a:solidFill>
                            <a:srgbClr val="000000"/>
                          </a:solidFill>
                          <a:effectLst/>
                          <a:latin typeface="Times New Roman"/>
                        </a:rPr>
                        <a:t>Alone</a:t>
                      </a:r>
                    </a:p>
                  </a:txBody>
                  <a:tcPr marL="7620" marR="7620" marT="7620" anchor="b"/>
                </a:tc>
                <a:tc>
                  <a:txBody>
                    <a:bodyPr/>
                    <a:lstStyle/>
                    <a:p>
                      <a:pPr algn="ctr" fontAlgn="b"/>
                      <a:r>
                        <a:rPr lang="en-IN" sz="1100" u="none" strike="noStrike">
                          <a:solidFill>
                            <a:srgbClr val="000000"/>
                          </a:solidFill>
                          <a:effectLst/>
                          <a:latin typeface="Times New Roman"/>
                        </a:rPr>
                        <a:t>17</a:t>
                      </a:r>
                    </a:p>
                  </a:txBody>
                  <a:tcPr marL="7620" marR="7620" marT="7620" anchor="b"/>
                </a:tc>
                <a:tc>
                  <a:txBody>
                    <a:bodyPr/>
                    <a:lstStyle/>
                    <a:p>
                      <a:pPr algn="ctr" fontAlgn="b"/>
                      <a:r>
                        <a:rPr lang="en-IN" sz="1100" u="none" strike="noStrike">
                          <a:solidFill>
                            <a:srgbClr val="000000"/>
                          </a:solidFill>
                          <a:effectLst/>
                          <a:latin typeface="Times New Roman"/>
                        </a:rPr>
                        <a:t>8.21</a:t>
                      </a:r>
                    </a:p>
                  </a:txBody>
                  <a:tcPr marL="7620" marR="7620" marT="7620" anchor="b"/>
                </a:tc>
                <a:extLst>
                  <a:ext uri="{0D108BD9-81ED-4DB2-BD59-A6C34878D82A}">
                    <a16:rowId xmlns:a16="http://schemas.microsoft.com/office/drawing/2014/main" val="3571631809"/>
                  </a:ext>
                </a:extLst>
              </a:tr>
              <a:tr h="293985">
                <a:tc>
                  <a:txBody>
                    <a:bodyPr/>
                    <a:lstStyle/>
                    <a:p>
                      <a:pPr algn="ctr" fontAlgn="b"/>
                      <a:r>
                        <a:rPr lang="en-IN" sz="1100" u="none" strike="noStrike" dirty="0">
                          <a:solidFill>
                            <a:srgbClr val="000000"/>
                          </a:solidFill>
                          <a:effectLst/>
                          <a:latin typeface="Times New Roman"/>
                        </a:rPr>
                        <a:t>Friends </a:t>
                      </a:r>
                    </a:p>
                  </a:txBody>
                  <a:tcPr marL="7620" marR="7620" marT="7620" anchor="b"/>
                </a:tc>
                <a:tc>
                  <a:txBody>
                    <a:bodyPr/>
                    <a:lstStyle/>
                    <a:p>
                      <a:pPr algn="ctr" fontAlgn="b"/>
                      <a:r>
                        <a:rPr lang="en-IN" sz="1100" u="none" strike="noStrike">
                          <a:solidFill>
                            <a:srgbClr val="000000"/>
                          </a:solidFill>
                          <a:effectLst/>
                          <a:latin typeface="Times New Roman"/>
                        </a:rPr>
                        <a:t>39</a:t>
                      </a:r>
                    </a:p>
                  </a:txBody>
                  <a:tcPr marL="7620" marR="7620" marT="7620" anchor="b"/>
                </a:tc>
                <a:tc>
                  <a:txBody>
                    <a:bodyPr/>
                    <a:lstStyle/>
                    <a:p>
                      <a:pPr algn="ctr" fontAlgn="b"/>
                      <a:r>
                        <a:rPr lang="en-IN" sz="1100" u="none" strike="noStrike">
                          <a:solidFill>
                            <a:srgbClr val="000000"/>
                          </a:solidFill>
                          <a:effectLst/>
                          <a:latin typeface="Times New Roman"/>
                        </a:rPr>
                        <a:t>18.84</a:t>
                      </a:r>
                    </a:p>
                  </a:txBody>
                  <a:tcPr marL="7620" marR="7620" marT="7620" anchor="b"/>
                </a:tc>
                <a:extLst>
                  <a:ext uri="{0D108BD9-81ED-4DB2-BD59-A6C34878D82A}">
                    <a16:rowId xmlns:a16="http://schemas.microsoft.com/office/drawing/2014/main" val="3010948542"/>
                  </a:ext>
                </a:extLst>
              </a:tr>
              <a:tr h="293985">
                <a:tc>
                  <a:txBody>
                    <a:bodyPr/>
                    <a:lstStyle/>
                    <a:p>
                      <a:pPr algn="ctr" fontAlgn="b"/>
                      <a:r>
                        <a:rPr lang="en-IN" sz="1100" u="none" strike="noStrike" dirty="0">
                          <a:solidFill>
                            <a:srgbClr val="000000"/>
                          </a:solidFill>
                          <a:effectLst/>
                          <a:latin typeface="Times New Roman"/>
                        </a:rPr>
                        <a:t>Partner</a:t>
                      </a:r>
                    </a:p>
                  </a:txBody>
                  <a:tcPr marL="7620" marR="7620" marT="7620" anchor="b"/>
                </a:tc>
                <a:tc>
                  <a:txBody>
                    <a:bodyPr/>
                    <a:lstStyle/>
                    <a:p>
                      <a:pPr algn="ctr" fontAlgn="b"/>
                      <a:r>
                        <a:rPr lang="en-IN" sz="1100" u="none" strike="noStrike">
                          <a:solidFill>
                            <a:srgbClr val="000000"/>
                          </a:solidFill>
                          <a:effectLst/>
                          <a:latin typeface="Times New Roman"/>
                        </a:rPr>
                        <a:t>41</a:t>
                      </a:r>
                    </a:p>
                  </a:txBody>
                  <a:tcPr marL="7620" marR="7620" marT="7620" anchor="b"/>
                </a:tc>
                <a:tc>
                  <a:txBody>
                    <a:bodyPr/>
                    <a:lstStyle/>
                    <a:p>
                      <a:pPr algn="ctr" fontAlgn="b"/>
                      <a:r>
                        <a:rPr lang="en-IN" sz="1100" u="none" strike="noStrike">
                          <a:solidFill>
                            <a:srgbClr val="000000"/>
                          </a:solidFill>
                          <a:effectLst/>
                          <a:latin typeface="Times New Roman"/>
                        </a:rPr>
                        <a:t>19.81</a:t>
                      </a:r>
                    </a:p>
                  </a:txBody>
                  <a:tcPr marL="7620" marR="7620" marT="7620" anchor="b"/>
                </a:tc>
                <a:extLst>
                  <a:ext uri="{0D108BD9-81ED-4DB2-BD59-A6C34878D82A}">
                    <a16:rowId xmlns:a16="http://schemas.microsoft.com/office/drawing/2014/main" val="2083992925"/>
                  </a:ext>
                </a:extLst>
              </a:tr>
              <a:tr h="293985">
                <a:tc>
                  <a:txBody>
                    <a:bodyPr/>
                    <a:lstStyle/>
                    <a:p>
                      <a:pPr algn="ctr" fontAlgn="b"/>
                      <a:r>
                        <a:rPr lang="en-IN" sz="1100" u="none" strike="noStrike" dirty="0">
                          <a:solidFill>
                            <a:srgbClr val="000000"/>
                          </a:solidFill>
                          <a:effectLst/>
                          <a:latin typeface="Times New Roman"/>
                        </a:rPr>
                        <a:t>Spouse</a:t>
                      </a:r>
                    </a:p>
                  </a:txBody>
                  <a:tcPr marL="7620" marR="7620" marT="7620" anchor="b"/>
                </a:tc>
                <a:tc>
                  <a:txBody>
                    <a:bodyPr/>
                    <a:lstStyle/>
                    <a:p>
                      <a:pPr algn="ctr" fontAlgn="b"/>
                      <a:r>
                        <a:rPr lang="en-IN" sz="1100" u="none" strike="noStrike">
                          <a:solidFill>
                            <a:srgbClr val="000000"/>
                          </a:solidFill>
                          <a:effectLst/>
                          <a:latin typeface="Times New Roman"/>
                        </a:rPr>
                        <a:t>2</a:t>
                      </a:r>
                    </a:p>
                  </a:txBody>
                  <a:tcPr marL="7620" marR="7620" marT="7620" anchor="b"/>
                </a:tc>
                <a:tc>
                  <a:txBody>
                    <a:bodyPr/>
                    <a:lstStyle/>
                    <a:p>
                      <a:pPr algn="ctr" fontAlgn="b"/>
                      <a:r>
                        <a:rPr lang="en-IN" sz="1100" u="none" strike="noStrike">
                          <a:solidFill>
                            <a:srgbClr val="000000"/>
                          </a:solidFill>
                          <a:effectLst/>
                          <a:latin typeface="Times New Roman"/>
                        </a:rPr>
                        <a:t>0.97</a:t>
                      </a:r>
                    </a:p>
                  </a:txBody>
                  <a:tcPr marL="7620" marR="7620" marT="7620" anchor="b"/>
                </a:tc>
                <a:extLst>
                  <a:ext uri="{0D108BD9-81ED-4DB2-BD59-A6C34878D82A}">
                    <a16:rowId xmlns:a16="http://schemas.microsoft.com/office/drawing/2014/main" val="3354742036"/>
                  </a:ext>
                </a:extLst>
              </a:tr>
              <a:tr h="293985">
                <a:tc>
                  <a:txBody>
                    <a:bodyPr/>
                    <a:lstStyle/>
                    <a:p>
                      <a:pPr algn="ctr" fontAlgn="b"/>
                      <a:r>
                        <a:rPr lang="en-IN" sz="1100" u="none" strike="noStrike" dirty="0">
                          <a:solidFill>
                            <a:srgbClr val="000000"/>
                          </a:solidFill>
                          <a:effectLst/>
                          <a:latin typeface="Times New Roman"/>
                        </a:rPr>
                        <a:t>Parents</a:t>
                      </a:r>
                    </a:p>
                  </a:txBody>
                  <a:tcPr marL="7620" marR="7620" marT="7620" anchor="b"/>
                </a:tc>
                <a:tc>
                  <a:txBody>
                    <a:bodyPr/>
                    <a:lstStyle/>
                    <a:p>
                      <a:pPr algn="ctr" fontAlgn="b"/>
                      <a:r>
                        <a:rPr lang="en-IN" sz="1100" u="none" strike="noStrike">
                          <a:solidFill>
                            <a:srgbClr val="000000"/>
                          </a:solidFill>
                          <a:effectLst/>
                          <a:latin typeface="Times New Roman"/>
                        </a:rPr>
                        <a:t>42</a:t>
                      </a:r>
                    </a:p>
                  </a:txBody>
                  <a:tcPr marL="7620" marR="7620" marT="7620" anchor="b"/>
                </a:tc>
                <a:tc>
                  <a:txBody>
                    <a:bodyPr/>
                    <a:lstStyle/>
                    <a:p>
                      <a:pPr algn="ctr" fontAlgn="b"/>
                      <a:r>
                        <a:rPr lang="en-IN" sz="1100" u="none" strike="noStrike">
                          <a:solidFill>
                            <a:srgbClr val="000000"/>
                          </a:solidFill>
                          <a:effectLst/>
                          <a:latin typeface="Times New Roman"/>
                        </a:rPr>
                        <a:t>20.29</a:t>
                      </a:r>
                    </a:p>
                  </a:txBody>
                  <a:tcPr marL="7620" marR="7620" marT="7620" anchor="b"/>
                </a:tc>
                <a:extLst>
                  <a:ext uri="{0D108BD9-81ED-4DB2-BD59-A6C34878D82A}">
                    <a16:rowId xmlns:a16="http://schemas.microsoft.com/office/drawing/2014/main" val="4223737270"/>
                  </a:ext>
                </a:extLst>
              </a:tr>
              <a:tr h="293985">
                <a:tc>
                  <a:txBody>
                    <a:bodyPr/>
                    <a:lstStyle/>
                    <a:p>
                      <a:pPr algn="ctr" fontAlgn="b"/>
                      <a:r>
                        <a:rPr lang="en-IN" sz="1100" u="none" strike="noStrike" dirty="0">
                          <a:solidFill>
                            <a:srgbClr val="000000"/>
                          </a:solidFill>
                          <a:effectLst/>
                          <a:latin typeface="Times New Roman"/>
                        </a:rPr>
                        <a:t>Family</a:t>
                      </a:r>
                    </a:p>
                  </a:txBody>
                  <a:tcPr marL="7620" marR="7620" marT="7620" anchor="b"/>
                </a:tc>
                <a:tc>
                  <a:txBody>
                    <a:bodyPr/>
                    <a:lstStyle/>
                    <a:p>
                      <a:pPr algn="ctr" fontAlgn="b"/>
                      <a:r>
                        <a:rPr lang="en-IN" sz="1100" u="none" strike="noStrike">
                          <a:solidFill>
                            <a:srgbClr val="000000"/>
                          </a:solidFill>
                          <a:effectLst/>
                          <a:latin typeface="Times New Roman"/>
                        </a:rPr>
                        <a:t>47</a:t>
                      </a:r>
                    </a:p>
                  </a:txBody>
                  <a:tcPr marL="7620" marR="7620" marT="7620" anchor="b"/>
                </a:tc>
                <a:tc>
                  <a:txBody>
                    <a:bodyPr/>
                    <a:lstStyle/>
                    <a:p>
                      <a:pPr algn="ctr" fontAlgn="b"/>
                      <a:r>
                        <a:rPr lang="en-IN" sz="1100" u="none" strike="noStrike">
                          <a:solidFill>
                            <a:srgbClr val="000000"/>
                          </a:solidFill>
                          <a:effectLst/>
                          <a:latin typeface="Times New Roman"/>
                        </a:rPr>
                        <a:t>22.71</a:t>
                      </a:r>
                    </a:p>
                  </a:txBody>
                  <a:tcPr marL="7620" marR="7620" marT="7620" anchor="b"/>
                </a:tc>
                <a:extLst>
                  <a:ext uri="{0D108BD9-81ED-4DB2-BD59-A6C34878D82A}">
                    <a16:rowId xmlns:a16="http://schemas.microsoft.com/office/drawing/2014/main" val="3000511365"/>
                  </a:ext>
                </a:extLst>
              </a:tr>
              <a:tr h="293985">
                <a:tc>
                  <a:txBody>
                    <a:bodyPr/>
                    <a:lstStyle/>
                    <a:p>
                      <a:pPr algn="ctr" fontAlgn="b"/>
                      <a:r>
                        <a:rPr lang="en-IN" sz="1100" u="none" strike="noStrike" dirty="0">
                          <a:solidFill>
                            <a:srgbClr val="000000"/>
                          </a:solidFill>
                          <a:effectLst/>
                          <a:latin typeface="Times New Roman"/>
                        </a:rPr>
                        <a:t>Others</a:t>
                      </a:r>
                    </a:p>
                  </a:txBody>
                  <a:tcPr marL="7620" marR="7620" marT="7620" anchor="b"/>
                </a:tc>
                <a:tc>
                  <a:txBody>
                    <a:bodyPr/>
                    <a:lstStyle/>
                    <a:p>
                      <a:pPr algn="ctr" fontAlgn="b"/>
                      <a:r>
                        <a:rPr lang="en-IN" sz="1100" u="none" strike="noStrike">
                          <a:solidFill>
                            <a:srgbClr val="000000"/>
                          </a:solidFill>
                          <a:effectLst/>
                          <a:latin typeface="Times New Roman"/>
                        </a:rPr>
                        <a:t>9</a:t>
                      </a:r>
                    </a:p>
                  </a:txBody>
                  <a:tcPr marL="7620" marR="7620" marT="7620" anchor="b"/>
                </a:tc>
                <a:tc>
                  <a:txBody>
                    <a:bodyPr/>
                    <a:lstStyle/>
                    <a:p>
                      <a:pPr algn="ctr" fontAlgn="b"/>
                      <a:r>
                        <a:rPr lang="en-IN" sz="1100" u="none" strike="noStrike">
                          <a:solidFill>
                            <a:srgbClr val="000000"/>
                          </a:solidFill>
                          <a:effectLst/>
                          <a:latin typeface="Times New Roman"/>
                        </a:rPr>
                        <a:t>4.35</a:t>
                      </a:r>
                    </a:p>
                  </a:txBody>
                  <a:tcPr marL="7620" marR="7620" marT="7620" anchor="b"/>
                </a:tc>
                <a:extLst>
                  <a:ext uri="{0D108BD9-81ED-4DB2-BD59-A6C34878D82A}">
                    <a16:rowId xmlns:a16="http://schemas.microsoft.com/office/drawing/2014/main" val="1726809174"/>
                  </a:ext>
                </a:extLst>
              </a:tr>
              <a:tr h="293985">
                <a:tc>
                  <a:txBody>
                    <a:bodyPr/>
                    <a:lstStyle/>
                    <a:p>
                      <a:pPr algn="ctr" fontAlgn="b"/>
                      <a:r>
                        <a:rPr lang="en-IN" sz="1100" u="none" strike="noStrike" dirty="0">
                          <a:solidFill>
                            <a:srgbClr val="000000"/>
                          </a:solidFill>
                          <a:effectLst/>
                          <a:latin typeface="Times New Roman"/>
                        </a:rPr>
                        <a:t>NR</a:t>
                      </a:r>
                    </a:p>
                  </a:txBody>
                  <a:tcPr marL="7620" marR="7620" marT="7620" anchor="b"/>
                </a:tc>
                <a:tc>
                  <a:txBody>
                    <a:bodyPr/>
                    <a:lstStyle/>
                    <a:p>
                      <a:pPr algn="ctr" fontAlgn="b"/>
                      <a:r>
                        <a:rPr lang="en-IN" sz="1100" u="none" strike="noStrike">
                          <a:solidFill>
                            <a:srgbClr val="000000"/>
                          </a:solidFill>
                          <a:effectLst/>
                          <a:latin typeface="Times New Roman"/>
                        </a:rPr>
                        <a:t>10</a:t>
                      </a:r>
                    </a:p>
                  </a:txBody>
                  <a:tcPr marL="7620" marR="7620" marT="7620" anchor="b"/>
                </a:tc>
                <a:tc>
                  <a:txBody>
                    <a:bodyPr/>
                    <a:lstStyle/>
                    <a:p>
                      <a:pPr algn="ctr" fontAlgn="b"/>
                      <a:r>
                        <a:rPr lang="en-IN" sz="1100" u="none" strike="noStrike">
                          <a:solidFill>
                            <a:srgbClr val="000000"/>
                          </a:solidFill>
                          <a:effectLst/>
                          <a:latin typeface="Times New Roman"/>
                        </a:rPr>
                        <a:t>4.83</a:t>
                      </a:r>
                    </a:p>
                  </a:txBody>
                  <a:tcPr marL="7620" marR="7620" marT="7620" anchor="b"/>
                </a:tc>
                <a:extLst>
                  <a:ext uri="{0D108BD9-81ED-4DB2-BD59-A6C34878D82A}">
                    <a16:rowId xmlns:a16="http://schemas.microsoft.com/office/drawing/2014/main" val="1846406921"/>
                  </a:ext>
                </a:extLst>
              </a:tr>
              <a:tr h="293985">
                <a:tc>
                  <a:txBody>
                    <a:bodyPr/>
                    <a:lstStyle/>
                    <a:p>
                      <a:pPr algn="ctr" fontAlgn="b"/>
                      <a:r>
                        <a:rPr lang="en-IN" sz="1100" u="none" strike="noStrike">
                          <a:solidFill>
                            <a:srgbClr val="000000"/>
                          </a:solidFill>
                          <a:effectLst/>
                          <a:latin typeface="Times New Roman"/>
                        </a:rPr>
                        <a:t>Total</a:t>
                      </a:r>
                    </a:p>
                  </a:txBody>
                  <a:tcPr marL="7620" marR="7620" marT="7620" anchor="b"/>
                </a:tc>
                <a:tc>
                  <a:txBody>
                    <a:bodyPr/>
                    <a:lstStyle/>
                    <a:p>
                      <a:pPr algn="ctr" fontAlgn="b"/>
                      <a:r>
                        <a:rPr lang="en-IN" sz="1100" u="none" strike="noStrike">
                          <a:solidFill>
                            <a:srgbClr val="000000"/>
                          </a:solidFill>
                          <a:effectLst/>
                          <a:latin typeface="Times New Roman"/>
                        </a:rPr>
                        <a:t>207</a:t>
                      </a:r>
                    </a:p>
                  </a:txBody>
                  <a:tcPr marL="7620" marR="7620" marT="7620" anchor="b"/>
                </a:tc>
                <a:tc>
                  <a:txBody>
                    <a:bodyPr/>
                    <a:lstStyle/>
                    <a:p>
                      <a:pPr algn="ctr" fontAlgn="b"/>
                      <a:r>
                        <a:rPr lang="en-IN" sz="1100" u="none" strike="noStrike" dirty="0">
                          <a:solidFill>
                            <a:srgbClr val="000000"/>
                          </a:solidFill>
                          <a:effectLst/>
                          <a:latin typeface="Times New Roman"/>
                        </a:rPr>
                        <a:t>100</a:t>
                      </a:r>
                    </a:p>
                  </a:txBody>
                  <a:tcPr marL="7620" marR="7620" marT="7620" anchor="b"/>
                </a:tc>
                <a:extLst>
                  <a:ext uri="{0D108BD9-81ED-4DB2-BD59-A6C34878D82A}">
                    <a16:rowId xmlns:a16="http://schemas.microsoft.com/office/drawing/2014/main" val="4129455421"/>
                  </a:ext>
                </a:extLst>
              </a:tr>
            </a:tbl>
          </a:graphicData>
        </a:graphic>
      </p:graphicFrame>
      <p:graphicFrame>
        <p:nvGraphicFramePr>
          <p:cNvPr id="2" name="Chart 1">
            <a:extLst>
              <a:ext uri="{FF2B5EF4-FFF2-40B4-BE49-F238E27FC236}">
                <a16:creationId xmlns:a16="http://schemas.microsoft.com/office/drawing/2014/main" id="{77F7C81F-758C-9391-7B42-62A44BF66ACC}"/>
              </a:ext>
              <a:ext uri="{147F2762-F138-4A5C-976F-8EAC2B608ADB}">
                <a16:predDERef xmlns:a16="http://schemas.microsoft.com/office/drawing/2014/main" pred="{776CBC5D-42A2-0370-6F12-A6FD93831E72}"/>
              </a:ext>
            </a:extLst>
          </p:cNvPr>
          <p:cNvGraphicFramePr>
            <a:graphicFrameLocks/>
          </p:cNvGraphicFramePr>
          <p:nvPr>
            <p:extLst>
              <p:ext uri="{D42A27DB-BD31-4B8C-83A1-F6EECF244321}">
                <p14:modId xmlns:p14="http://schemas.microsoft.com/office/powerpoint/2010/main" val="1920555291"/>
              </p:ext>
            </p:extLst>
          </p:nvPr>
        </p:nvGraphicFramePr>
        <p:xfrm>
          <a:off x="6096000" y="397880"/>
          <a:ext cx="5320997" cy="242600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ED87385E-1246-DCC3-CF77-6400D8B8660A}"/>
              </a:ext>
              <a:ext uri="{147F2762-F138-4A5C-976F-8EAC2B608ADB}">
                <a16:predDERef xmlns:a16="http://schemas.microsoft.com/office/drawing/2014/main" pred="{77F7C81F-758C-9391-7B42-62A44BF66ACC}"/>
              </a:ext>
            </a:extLst>
          </p:cNvPr>
          <p:cNvGraphicFramePr>
            <a:graphicFrameLocks/>
          </p:cNvGraphicFramePr>
          <p:nvPr>
            <p:extLst>
              <p:ext uri="{D42A27DB-BD31-4B8C-83A1-F6EECF244321}">
                <p14:modId xmlns:p14="http://schemas.microsoft.com/office/powerpoint/2010/main" val="202178304"/>
              </p:ext>
            </p:extLst>
          </p:nvPr>
        </p:nvGraphicFramePr>
        <p:xfrm>
          <a:off x="861732" y="3824568"/>
          <a:ext cx="4286250" cy="23050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7">
            <a:extLst>
              <a:ext uri="{FF2B5EF4-FFF2-40B4-BE49-F238E27FC236}">
                <a16:creationId xmlns:a16="http://schemas.microsoft.com/office/drawing/2014/main" id="{B3B853EE-792B-3C7E-3388-16DF21BAAAB1}"/>
              </a:ext>
            </a:extLst>
          </p:cNvPr>
          <p:cNvPicPr>
            <a:picLocks noChangeAspect="1"/>
          </p:cNvPicPr>
          <p:nvPr/>
        </p:nvPicPr>
        <p:blipFill>
          <a:blip r:embed="rId4"/>
          <a:stretch>
            <a:fillRect/>
          </a:stretch>
        </p:blipFill>
        <p:spPr>
          <a:xfrm>
            <a:off x="-30002" y="0"/>
            <a:ext cx="1278699" cy="807707"/>
          </a:xfrm>
          <a:prstGeom prst="rect">
            <a:avLst/>
          </a:prstGeom>
        </p:spPr>
      </p:pic>
    </p:spTree>
    <p:extLst>
      <p:ext uri="{BB962C8B-B14F-4D97-AF65-F5344CB8AC3E}">
        <p14:creationId xmlns:p14="http://schemas.microsoft.com/office/powerpoint/2010/main" val="2252963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023A0-E7A2-54BB-C6A7-475F6793A6E9}"/>
              </a:ext>
            </a:extLst>
          </p:cNvPr>
          <p:cNvSpPr>
            <a:spLocks noGrp="1"/>
          </p:cNvSpPr>
          <p:nvPr>
            <p:ph type="title"/>
          </p:nvPr>
        </p:nvSpPr>
        <p:spPr/>
        <p:txBody>
          <a:bodyPr/>
          <a:lstStyle/>
          <a:p>
            <a:pPr algn="ctr"/>
            <a:r>
              <a:rPr lang="en-IN"/>
              <a:t>Healthcare Provider/ Cost/ Distance</a:t>
            </a:r>
          </a:p>
        </p:txBody>
      </p:sp>
      <p:pic>
        <p:nvPicPr>
          <p:cNvPr id="8" name="Content Placeholder 7" descr="A stethoscope and a heart on a rainbow background&#10;&#10;Description automatically generated">
            <a:extLst>
              <a:ext uri="{FF2B5EF4-FFF2-40B4-BE49-F238E27FC236}">
                <a16:creationId xmlns:a16="http://schemas.microsoft.com/office/drawing/2014/main" id="{E4F77620-E68B-561B-E7A4-594DC01607B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49910" y="1816323"/>
            <a:ext cx="6435646" cy="4282630"/>
          </a:xfrm>
        </p:spPr>
      </p:pic>
      <p:sp>
        <p:nvSpPr>
          <p:cNvPr id="6" name="Slide Number Placeholder 5">
            <a:extLst>
              <a:ext uri="{FF2B5EF4-FFF2-40B4-BE49-F238E27FC236}">
                <a16:creationId xmlns:a16="http://schemas.microsoft.com/office/drawing/2014/main" id="{428D5200-2C80-CA0F-2D0C-2F586008E1DF}"/>
              </a:ext>
            </a:extLst>
          </p:cNvPr>
          <p:cNvSpPr>
            <a:spLocks noGrp="1"/>
          </p:cNvSpPr>
          <p:nvPr>
            <p:ph type="sldNum" sz="quarter" idx="12"/>
          </p:nvPr>
        </p:nvSpPr>
        <p:spPr/>
        <p:txBody>
          <a:bodyPr/>
          <a:lstStyle/>
          <a:p>
            <a:fld id="{CC057153-B650-4DEB-B370-79DDCFDCE934}" type="slidenum">
              <a:rPr lang="en-US" smtClean="0"/>
              <a:t>21</a:t>
            </a:fld>
            <a:endParaRPr lang="en-US"/>
          </a:p>
        </p:txBody>
      </p:sp>
      <p:pic>
        <p:nvPicPr>
          <p:cNvPr id="10" name="Picture 9">
            <a:extLst>
              <a:ext uri="{FF2B5EF4-FFF2-40B4-BE49-F238E27FC236}">
                <a16:creationId xmlns:a16="http://schemas.microsoft.com/office/drawing/2014/main" id="{6ED58D6D-6E96-C2E6-E6D1-C8C0E018807C}"/>
              </a:ext>
            </a:extLst>
          </p:cNvPr>
          <p:cNvPicPr>
            <a:picLocks noChangeAspect="1"/>
          </p:cNvPicPr>
          <p:nvPr/>
        </p:nvPicPr>
        <p:blipFill>
          <a:blip r:embed="rId3"/>
          <a:stretch>
            <a:fillRect/>
          </a:stretch>
        </p:blipFill>
        <p:spPr>
          <a:xfrm>
            <a:off x="76701" y="0"/>
            <a:ext cx="1493649" cy="810838"/>
          </a:xfrm>
          <a:prstGeom prst="rect">
            <a:avLst/>
          </a:prstGeom>
        </p:spPr>
      </p:pic>
    </p:spTree>
    <p:extLst>
      <p:ext uri="{BB962C8B-B14F-4D97-AF65-F5344CB8AC3E}">
        <p14:creationId xmlns:p14="http://schemas.microsoft.com/office/powerpoint/2010/main" val="33745362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7AA33-0A82-57B5-A3FB-5D276588C696}"/>
              </a:ext>
            </a:extLst>
          </p:cNvPr>
          <p:cNvSpPr>
            <a:spLocks noGrp="1"/>
          </p:cNvSpPr>
          <p:nvPr>
            <p:ph type="title"/>
          </p:nvPr>
        </p:nvSpPr>
        <p:spPr>
          <a:xfrm>
            <a:off x="678426" y="365125"/>
            <a:ext cx="10501706" cy="1001559"/>
          </a:xfrm>
        </p:spPr>
        <p:txBody>
          <a:bodyPr/>
          <a:lstStyle/>
          <a:p>
            <a:pPr algn="ctr"/>
            <a:r>
              <a:rPr lang="en-IN">
                <a:latin typeface="Times New Roman"/>
                <a:cs typeface="Times New Roman"/>
              </a:rPr>
              <a:t>Healthcare Provider/ Cost/ Distance</a:t>
            </a:r>
          </a:p>
        </p:txBody>
      </p:sp>
      <p:graphicFrame>
        <p:nvGraphicFramePr>
          <p:cNvPr id="6" name="Content Placeholder 5">
            <a:extLst>
              <a:ext uri="{FF2B5EF4-FFF2-40B4-BE49-F238E27FC236}">
                <a16:creationId xmlns:a16="http://schemas.microsoft.com/office/drawing/2014/main" id="{A9857270-4549-86A5-42C5-2EF065CB1DE9}"/>
              </a:ext>
            </a:extLst>
          </p:cNvPr>
          <p:cNvGraphicFramePr>
            <a:graphicFrameLocks noGrp="1"/>
          </p:cNvGraphicFramePr>
          <p:nvPr>
            <p:ph idx="1"/>
            <p:extLst>
              <p:ext uri="{D42A27DB-BD31-4B8C-83A1-F6EECF244321}">
                <p14:modId xmlns:p14="http://schemas.microsoft.com/office/powerpoint/2010/main" val="1194251499"/>
              </p:ext>
            </p:extLst>
          </p:nvPr>
        </p:nvGraphicFramePr>
        <p:xfrm>
          <a:off x="747252" y="1750142"/>
          <a:ext cx="5083277" cy="2084439"/>
        </p:xfrm>
        <a:graphic>
          <a:graphicData uri="http://schemas.openxmlformats.org/drawingml/2006/table">
            <a:tbl>
              <a:tblPr>
                <a:tableStyleId>{BC89EF96-8CEA-46FF-86C4-4CE0E7609802}</a:tableStyleId>
              </a:tblPr>
              <a:tblGrid>
                <a:gridCol w="1990440">
                  <a:extLst>
                    <a:ext uri="{9D8B030D-6E8A-4147-A177-3AD203B41FA5}">
                      <a16:colId xmlns:a16="http://schemas.microsoft.com/office/drawing/2014/main" val="967106918"/>
                    </a:ext>
                  </a:extLst>
                </a:gridCol>
                <a:gridCol w="1788628">
                  <a:extLst>
                    <a:ext uri="{9D8B030D-6E8A-4147-A177-3AD203B41FA5}">
                      <a16:colId xmlns:a16="http://schemas.microsoft.com/office/drawing/2014/main" val="3023609396"/>
                    </a:ext>
                  </a:extLst>
                </a:gridCol>
                <a:gridCol w="1304209">
                  <a:extLst>
                    <a:ext uri="{9D8B030D-6E8A-4147-A177-3AD203B41FA5}">
                      <a16:colId xmlns:a16="http://schemas.microsoft.com/office/drawing/2014/main" val="3170348653"/>
                    </a:ext>
                  </a:extLst>
                </a:gridCol>
              </a:tblGrid>
              <a:tr h="439575">
                <a:tc>
                  <a:txBody>
                    <a:bodyPr/>
                    <a:lstStyle/>
                    <a:p>
                      <a:pPr algn="ctr" fontAlgn="b"/>
                      <a:r>
                        <a:rPr lang="en-IN" sz="1200" b="1" u="none" strike="noStrike">
                          <a:solidFill>
                            <a:srgbClr val="000000"/>
                          </a:solidFill>
                          <a:effectLst/>
                          <a:latin typeface="Times New Roman"/>
                        </a:rPr>
                        <a:t>Pvt Doc/Clinic </a:t>
                      </a:r>
                    </a:p>
                  </a:txBody>
                  <a:tcPr marL="7620" marR="7620" marT="7620" anchor="b"/>
                </a:tc>
                <a:tc>
                  <a:txBody>
                    <a:bodyPr/>
                    <a:lstStyle/>
                    <a:p>
                      <a:pPr algn="ctr" fontAlgn="b"/>
                      <a:r>
                        <a:rPr lang="en-IN" sz="1200" b="1" u="none" strike="noStrike">
                          <a:solidFill>
                            <a:srgbClr val="000000"/>
                          </a:solidFill>
                          <a:effectLst/>
                          <a:latin typeface="Times New Roman"/>
                        </a:rPr>
                        <a:t>Number of People</a:t>
                      </a:r>
                    </a:p>
                  </a:txBody>
                  <a:tcPr marL="7620" marR="7620" marT="7620" anchor="b"/>
                </a:tc>
                <a:tc>
                  <a:txBody>
                    <a:bodyPr/>
                    <a:lstStyle/>
                    <a:p>
                      <a:pPr algn="ctr" fontAlgn="b"/>
                      <a:r>
                        <a:rPr lang="en-IN" sz="1200" b="1" u="none" strike="noStrike">
                          <a:solidFill>
                            <a:srgbClr val="000000"/>
                          </a:solidFill>
                          <a:effectLst/>
                          <a:latin typeface="Times New Roman"/>
                        </a:rPr>
                        <a:t>%Percentage</a:t>
                      </a:r>
                    </a:p>
                  </a:txBody>
                  <a:tcPr marL="7620" marR="7620" marT="7620" anchor="b"/>
                </a:tc>
                <a:extLst>
                  <a:ext uri="{0D108BD9-81ED-4DB2-BD59-A6C34878D82A}">
                    <a16:rowId xmlns:a16="http://schemas.microsoft.com/office/drawing/2014/main" val="3332864927"/>
                  </a:ext>
                </a:extLst>
              </a:tr>
              <a:tr h="411216">
                <a:tc>
                  <a:txBody>
                    <a:bodyPr/>
                    <a:lstStyle/>
                    <a:p>
                      <a:pPr algn="ctr" fontAlgn="b"/>
                      <a:r>
                        <a:rPr lang="en-IN" sz="1100" u="none" strike="noStrike" dirty="0">
                          <a:solidFill>
                            <a:srgbClr val="000000"/>
                          </a:solidFill>
                          <a:effectLst/>
                          <a:latin typeface="Times New Roman"/>
                        </a:rPr>
                        <a:t>Yes</a:t>
                      </a:r>
                    </a:p>
                  </a:txBody>
                  <a:tcPr marL="7620" marR="7620" marT="7620" anchor="b"/>
                </a:tc>
                <a:tc>
                  <a:txBody>
                    <a:bodyPr/>
                    <a:lstStyle/>
                    <a:p>
                      <a:pPr algn="ctr" fontAlgn="b"/>
                      <a:r>
                        <a:rPr lang="en-IN" sz="1100" u="none" strike="noStrike">
                          <a:solidFill>
                            <a:srgbClr val="000000"/>
                          </a:solidFill>
                          <a:effectLst/>
                          <a:latin typeface="Times New Roman"/>
                        </a:rPr>
                        <a:t>72</a:t>
                      </a:r>
                    </a:p>
                  </a:txBody>
                  <a:tcPr marL="7620" marR="7620" marT="7620" anchor="b"/>
                </a:tc>
                <a:tc>
                  <a:txBody>
                    <a:bodyPr/>
                    <a:lstStyle/>
                    <a:p>
                      <a:pPr algn="ctr" fontAlgn="b"/>
                      <a:r>
                        <a:rPr lang="en-IN" sz="1100" u="none" strike="noStrike">
                          <a:solidFill>
                            <a:srgbClr val="000000"/>
                          </a:solidFill>
                          <a:effectLst/>
                          <a:latin typeface="Times New Roman"/>
                        </a:rPr>
                        <a:t>54.14</a:t>
                      </a:r>
                    </a:p>
                  </a:txBody>
                  <a:tcPr marL="7620" marR="7620" marT="7620" anchor="b"/>
                </a:tc>
                <a:extLst>
                  <a:ext uri="{0D108BD9-81ED-4DB2-BD59-A6C34878D82A}">
                    <a16:rowId xmlns:a16="http://schemas.microsoft.com/office/drawing/2014/main" val="3733638246"/>
                  </a:ext>
                </a:extLst>
              </a:tr>
              <a:tr h="411216">
                <a:tc>
                  <a:txBody>
                    <a:bodyPr/>
                    <a:lstStyle/>
                    <a:p>
                      <a:pPr algn="ctr" fontAlgn="b"/>
                      <a:r>
                        <a:rPr lang="en-IN" sz="1100" u="none" strike="noStrike" dirty="0">
                          <a:solidFill>
                            <a:srgbClr val="000000"/>
                          </a:solidFill>
                          <a:effectLst/>
                          <a:latin typeface="Times New Roman"/>
                        </a:rPr>
                        <a:t>No</a:t>
                      </a:r>
                    </a:p>
                  </a:txBody>
                  <a:tcPr marL="7620" marR="7620" marT="7620" anchor="b"/>
                </a:tc>
                <a:tc>
                  <a:txBody>
                    <a:bodyPr/>
                    <a:lstStyle/>
                    <a:p>
                      <a:pPr algn="ctr" fontAlgn="b"/>
                      <a:r>
                        <a:rPr lang="en-IN" sz="1100" u="none" strike="noStrike">
                          <a:solidFill>
                            <a:srgbClr val="000000"/>
                          </a:solidFill>
                          <a:effectLst/>
                          <a:latin typeface="Times New Roman"/>
                        </a:rPr>
                        <a:t>55</a:t>
                      </a:r>
                    </a:p>
                  </a:txBody>
                  <a:tcPr marL="7620" marR="7620" marT="7620" anchor="b"/>
                </a:tc>
                <a:tc>
                  <a:txBody>
                    <a:bodyPr/>
                    <a:lstStyle/>
                    <a:p>
                      <a:pPr algn="ctr" fontAlgn="b"/>
                      <a:r>
                        <a:rPr lang="en-IN" sz="1100" u="none" strike="noStrike">
                          <a:solidFill>
                            <a:srgbClr val="000000"/>
                          </a:solidFill>
                          <a:effectLst/>
                          <a:latin typeface="Times New Roman"/>
                        </a:rPr>
                        <a:t>41.35</a:t>
                      </a:r>
                    </a:p>
                  </a:txBody>
                  <a:tcPr marL="7620" marR="7620" marT="7620" anchor="b"/>
                </a:tc>
                <a:extLst>
                  <a:ext uri="{0D108BD9-81ED-4DB2-BD59-A6C34878D82A}">
                    <a16:rowId xmlns:a16="http://schemas.microsoft.com/office/drawing/2014/main" val="108735852"/>
                  </a:ext>
                </a:extLst>
              </a:tr>
              <a:tr h="411216">
                <a:tc>
                  <a:txBody>
                    <a:bodyPr/>
                    <a:lstStyle/>
                    <a:p>
                      <a:pPr algn="ctr" fontAlgn="b"/>
                      <a:r>
                        <a:rPr lang="en-IN" sz="1100" u="none" strike="noStrike" dirty="0">
                          <a:solidFill>
                            <a:srgbClr val="000000"/>
                          </a:solidFill>
                          <a:effectLst/>
                          <a:latin typeface="Times New Roman"/>
                        </a:rPr>
                        <a:t>NR</a:t>
                      </a:r>
                    </a:p>
                  </a:txBody>
                  <a:tcPr marL="7620" marR="7620" marT="7620" anchor="b"/>
                </a:tc>
                <a:tc>
                  <a:txBody>
                    <a:bodyPr/>
                    <a:lstStyle/>
                    <a:p>
                      <a:pPr algn="ctr" fontAlgn="b"/>
                      <a:r>
                        <a:rPr lang="en-IN" sz="1100" u="none" strike="noStrike">
                          <a:solidFill>
                            <a:srgbClr val="000000"/>
                          </a:solidFill>
                          <a:effectLst/>
                          <a:latin typeface="Times New Roman"/>
                        </a:rPr>
                        <a:t>6</a:t>
                      </a:r>
                    </a:p>
                  </a:txBody>
                  <a:tcPr marL="7620" marR="7620" marT="7620" anchor="b"/>
                </a:tc>
                <a:tc>
                  <a:txBody>
                    <a:bodyPr/>
                    <a:lstStyle/>
                    <a:p>
                      <a:pPr algn="ctr" fontAlgn="b"/>
                      <a:r>
                        <a:rPr lang="en-IN" sz="1100" u="none" strike="noStrike">
                          <a:solidFill>
                            <a:srgbClr val="000000"/>
                          </a:solidFill>
                          <a:effectLst/>
                          <a:latin typeface="Times New Roman"/>
                        </a:rPr>
                        <a:t>4.51</a:t>
                      </a:r>
                    </a:p>
                  </a:txBody>
                  <a:tcPr marL="7620" marR="7620" marT="7620" anchor="b"/>
                </a:tc>
                <a:extLst>
                  <a:ext uri="{0D108BD9-81ED-4DB2-BD59-A6C34878D82A}">
                    <a16:rowId xmlns:a16="http://schemas.microsoft.com/office/drawing/2014/main" val="1837120000"/>
                  </a:ext>
                </a:extLst>
              </a:tr>
              <a:tr h="411216">
                <a:tc>
                  <a:txBody>
                    <a:bodyPr/>
                    <a:lstStyle/>
                    <a:p>
                      <a:pPr algn="ctr" fontAlgn="b"/>
                      <a:r>
                        <a:rPr lang="en-IN" sz="1100" u="none" strike="noStrike">
                          <a:solidFill>
                            <a:srgbClr val="000000"/>
                          </a:solidFill>
                          <a:effectLst/>
                          <a:latin typeface="Times New Roman"/>
                        </a:rPr>
                        <a:t>Total</a:t>
                      </a:r>
                    </a:p>
                  </a:txBody>
                  <a:tcPr marL="7620" marR="7620" marT="7620" anchor="b"/>
                </a:tc>
                <a:tc>
                  <a:txBody>
                    <a:bodyPr/>
                    <a:lstStyle/>
                    <a:p>
                      <a:pPr algn="ctr" fontAlgn="b"/>
                      <a:r>
                        <a:rPr lang="en-IN" sz="1100" u="none" strike="noStrike">
                          <a:solidFill>
                            <a:srgbClr val="000000"/>
                          </a:solidFill>
                          <a:effectLst/>
                          <a:latin typeface="Times New Roman"/>
                        </a:rPr>
                        <a:t>133</a:t>
                      </a:r>
                    </a:p>
                  </a:txBody>
                  <a:tcPr marL="7620" marR="7620" marT="7620" anchor="b"/>
                </a:tc>
                <a:tc>
                  <a:txBody>
                    <a:bodyPr/>
                    <a:lstStyle/>
                    <a:p>
                      <a:pPr algn="ctr" fontAlgn="b"/>
                      <a:r>
                        <a:rPr lang="en-IN" sz="1100" u="none" strike="noStrike" dirty="0">
                          <a:solidFill>
                            <a:srgbClr val="000000"/>
                          </a:solidFill>
                          <a:effectLst/>
                          <a:latin typeface="Times New Roman"/>
                        </a:rPr>
                        <a:t>100</a:t>
                      </a:r>
                    </a:p>
                  </a:txBody>
                  <a:tcPr marL="7620" marR="7620" marT="7620" anchor="b"/>
                </a:tc>
                <a:extLst>
                  <a:ext uri="{0D108BD9-81ED-4DB2-BD59-A6C34878D82A}">
                    <a16:rowId xmlns:a16="http://schemas.microsoft.com/office/drawing/2014/main" val="2768777920"/>
                  </a:ext>
                </a:extLst>
              </a:tr>
            </a:tbl>
          </a:graphicData>
        </a:graphic>
      </p:graphicFrame>
      <p:sp>
        <p:nvSpPr>
          <p:cNvPr id="4" name="Footer Placeholder 3">
            <a:extLst>
              <a:ext uri="{FF2B5EF4-FFF2-40B4-BE49-F238E27FC236}">
                <a16:creationId xmlns:a16="http://schemas.microsoft.com/office/drawing/2014/main" id="{D6ED2021-8031-7623-9310-B33055DEBD58}"/>
              </a:ext>
            </a:extLst>
          </p:cNvPr>
          <p:cNvSpPr>
            <a:spLocks noGrp="1"/>
          </p:cNvSpPr>
          <p:nvPr>
            <p:ph type="ftr" sz="quarter" idx="11"/>
          </p:nvPr>
        </p:nvSpPr>
        <p:spPr/>
        <p:txBody>
          <a:bodyPr/>
          <a:lstStyle/>
          <a:p>
            <a:r>
              <a:rPr lang="en-US"/>
              <a:t>1</a:t>
            </a:r>
          </a:p>
        </p:txBody>
      </p:sp>
      <p:sp>
        <p:nvSpPr>
          <p:cNvPr id="5" name="Slide Number Placeholder 4">
            <a:extLst>
              <a:ext uri="{FF2B5EF4-FFF2-40B4-BE49-F238E27FC236}">
                <a16:creationId xmlns:a16="http://schemas.microsoft.com/office/drawing/2014/main" id="{DF5D20D6-6307-1B72-DD6E-FE75CCEBA4B4}"/>
              </a:ext>
            </a:extLst>
          </p:cNvPr>
          <p:cNvSpPr>
            <a:spLocks noGrp="1"/>
          </p:cNvSpPr>
          <p:nvPr>
            <p:ph type="sldNum" sz="quarter" idx="12"/>
          </p:nvPr>
        </p:nvSpPr>
        <p:spPr/>
        <p:txBody>
          <a:bodyPr/>
          <a:lstStyle/>
          <a:p>
            <a:fld id="{11A71338-8BA2-4C79-A6C5-5A8E30081D0C}" type="slidenum">
              <a:rPr lang="en-US" smtClean="0"/>
              <a:t>22</a:t>
            </a:fld>
            <a:endParaRPr lang="en-US"/>
          </a:p>
        </p:txBody>
      </p:sp>
      <p:graphicFrame>
        <p:nvGraphicFramePr>
          <p:cNvPr id="7" name="Table 6">
            <a:extLst>
              <a:ext uri="{FF2B5EF4-FFF2-40B4-BE49-F238E27FC236}">
                <a16:creationId xmlns:a16="http://schemas.microsoft.com/office/drawing/2014/main" id="{AE9E571D-7328-B4E7-8A74-D5992271F469}"/>
              </a:ext>
            </a:extLst>
          </p:cNvPr>
          <p:cNvGraphicFramePr>
            <a:graphicFrameLocks noGrp="1"/>
          </p:cNvGraphicFramePr>
          <p:nvPr>
            <p:extLst>
              <p:ext uri="{D42A27DB-BD31-4B8C-83A1-F6EECF244321}">
                <p14:modId xmlns:p14="http://schemas.microsoft.com/office/powerpoint/2010/main" val="3693349971"/>
              </p:ext>
            </p:extLst>
          </p:nvPr>
        </p:nvGraphicFramePr>
        <p:xfrm>
          <a:off x="5456904" y="4417963"/>
          <a:ext cx="4930635" cy="2084439"/>
        </p:xfrm>
        <a:graphic>
          <a:graphicData uri="http://schemas.openxmlformats.org/drawingml/2006/table">
            <a:tbl>
              <a:tblPr>
                <a:tableStyleId>{BC89EF96-8CEA-46FF-86C4-4CE0E7609802}</a:tableStyleId>
              </a:tblPr>
              <a:tblGrid>
                <a:gridCol w="1818524">
                  <a:extLst>
                    <a:ext uri="{9D8B030D-6E8A-4147-A177-3AD203B41FA5}">
                      <a16:colId xmlns:a16="http://schemas.microsoft.com/office/drawing/2014/main" val="3052472768"/>
                    </a:ext>
                  </a:extLst>
                </a:gridCol>
                <a:gridCol w="1799776">
                  <a:extLst>
                    <a:ext uri="{9D8B030D-6E8A-4147-A177-3AD203B41FA5}">
                      <a16:colId xmlns:a16="http://schemas.microsoft.com/office/drawing/2014/main" val="79190274"/>
                    </a:ext>
                  </a:extLst>
                </a:gridCol>
                <a:gridCol w="1312335">
                  <a:extLst>
                    <a:ext uri="{9D8B030D-6E8A-4147-A177-3AD203B41FA5}">
                      <a16:colId xmlns:a16="http://schemas.microsoft.com/office/drawing/2014/main" val="1489387434"/>
                    </a:ext>
                  </a:extLst>
                </a:gridCol>
              </a:tblGrid>
              <a:tr h="439575">
                <a:tc>
                  <a:txBody>
                    <a:bodyPr/>
                    <a:lstStyle/>
                    <a:p>
                      <a:pPr algn="ctr" fontAlgn="b"/>
                      <a:r>
                        <a:rPr lang="en-IN" sz="1200" b="1" u="none" strike="noStrike">
                          <a:solidFill>
                            <a:srgbClr val="000000"/>
                          </a:solidFill>
                          <a:effectLst/>
                          <a:latin typeface="Times New Roman"/>
                        </a:rPr>
                        <a:t>Gov Doctor facility</a:t>
                      </a:r>
                    </a:p>
                  </a:txBody>
                  <a:tcPr marL="7620" marR="7620" marT="7620" anchor="b"/>
                </a:tc>
                <a:tc>
                  <a:txBody>
                    <a:bodyPr/>
                    <a:lstStyle/>
                    <a:p>
                      <a:pPr algn="ctr" fontAlgn="b"/>
                      <a:r>
                        <a:rPr lang="en-IN" sz="1200" b="1" u="none" strike="noStrike">
                          <a:solidFill>
                            <a:srgbClr val="000000"/>
                          </a:solidFill>
                          <a:effectLst/>
                          <a:latin typeface="Times New Roman"/>
                        </a:rPr>
                        <a:t>Number of People</a:t>
                      </a:r>
                    </a:p>
                  </a:txBody>
                  <a:tcPr marL="7620" marR="7620" marT="7620" anchor="b"/>
                </a:tc>
                <a:tc>
                  <a:txBody>
                    <a:bodyPr/>
                    <a:lstStyle/>
                    <a:p>
                      <a:pPr algn="ctr" fontAlgn="b"/>
                      <a:r>
                        <a:rPr lang="en-IN" sz="1200" b="1" u="none" strike="noStrike">
                          <a:solidFill>
                            <a:srgbClr val="000000"/>
                          </a:solidFill>
                          <a:effectLst/>
                          <a:latin typeface="Times New Roman"/>
                        </a:rPr>
                        <a:t>%Percentage</a:t>
                      </a:r>
                    </a:p>
                  </a:txBody>
                  <a:tcPr marL="7620" marR="7620" marT="7620" anchor="b"/>
                </a:tc>
                <a:extLst>
                  <a:ext uri="{0D108BD9-81ED-4DB2-BD59-A6C34878D82A}">
                    <a16:rowId xmlns:a16="http://schemas.microsoft.com/office/drawing/2014/main" val="3245867813"/>
                  </a:ext>
                </a:extLst>
              </a:tr>
              <a:tr h="411216">
                <a:tc>
                  <a:txBody>
                    <a:bodyPr/>
                    <a:lstStyle/>
                    <a:p>
                      <a:pPr algn="ctr" fontAlgn="b"/>
                      <a:r>
                        <a:rPr lang="en-IN" sz="1100" u="none" strike="noStrike" dirty="0">
                          <a:solidFill>
                            <a:srgbClr val="000000"/>
                          </a:solidFill>
                          <a:effectLst/>
                          <a:latin typeface="Times New Roman"/>
                        </a:rPr>
                        <a:t>Yes</a:t>
                      </a:r>
                    </a:p>
                  </a:txBody>
                  <a:tcPr marL="7620" marR="7620" marT="7620" anchor="b"/>
                </a:tc>
                <a:tc>
                  <a:txBody>
                    <a:bodyPr/>
                    <a:lstStyle/>
                    <a:p>
                      <a:pPr algn="ctr" fontAlgn="b"/>
                      <a:r>
                        <a:rPr lang="en-IN" sz="1100" u="none" strike="noStrike">
                          <a:solidFill>
                            <a:srgbClr val="000000"/>
                          </a:solidFill>
                          <a:effectLst/>
                          <a:latin typeface="Times New Roman"/>
                        </a:rPr>
                        <a:t>55</a:t>
                      </a:r>
                    </a:p>
                  </a:txBody>
                  <a:tcPr marL="7620" marR="7620" marT="7620" anchor="b"/>
                </a:tc>
                <a:tc>
                  <a:txBody>
                    <a:bodyPr/>
                    <a:lstStyle/>
                    <a:p>
                      <a:pPr algn="ctr" fontAlgn="b"/>
                      <a:r>
                        <a:rPr lang="en-IN" sz="1100" u="none" strike="noStrike">
                          <a:solidFill>
                            <a:srgbClr val="000000"/>
                          </a:solidFill>
                          <a:effectLst/>
                          <a:latin typeface="Times New Roman"/>
                        </a:rPr>
                        <a:t>52.38</a:t>
                      </a:r>
                    </a:p>
                  </a:txBody>
                  <a:tcPr marL="7620" marR="7620" marT="7620" anchor="b"/>
                </a:tc>
                <a:extLst>
                  <a:ext uri="{0D108BD9-81ED-4DB2-BD59-A6C34878D82A}">
                    <a16:rowId xmlns:a16="http://schemas.microsoft.com/office/drawing/2014/main" val="441050299"/>
                  </a:ext>
                </a:extLst>
              </a:tr>
              <a:tr h="411216">
                <a:tc>
                  <a:txBody>
                    <a:bodyPr/>
                    <a:lstStyle/>
                    <a:p>
                      <a:pPr algn="ctr" fontAlgn="b"/>
                      <a:r>
                        <a:rPr lang="en-IN" sz="1100" u="none" strike="noStrike" dirty="0">
                          <a:solidFill>
                            <a:srgbClr val="000000"/>
                          </a:solidFill>
                          <a:effectLst/>
                          <a:latin typeface="Times New Roman"/>
                        </a:rPr>
                        <a:t>No</a:t>
                      </a:r>
                    </a:p>
                  </a:txBody>
                  <a:tcPr marL="7620" marR="7620" marT="7620" anchor="b"/>
                </a:tc>
                <a:tc>
                  <a:txBody>
                    <a:bodyPr/>
                    <a:lstStyle/>
                    <a:p>
                      <a:pPr algn="ctr" fontAlgn="b"/>
                      <a:r>
                        <a:rPr lang="en-IN" sz="1100" u="none" strike="noStrike">
                          <a:solidFill>
                            <a:srgbClr val="000000"/>
                          </a:solidFill>
                          <a:effectLst/>
                          <a:latin typeface="Times New Roman"/>
                        </a:rPr>
                        <a:t>46</a:t>
                      </a:r>
                    </a:p>
                  </a:txBody>
                  <a:tcPr marL="7620" marR="7620" marT="7620" anchor="b"/>
                </a:tc>
                <a:tc>
                  <a:txBody>
                    <a:bodyPr/>
                    <a:lstStyle/>
                    <a:p>
                      <a:pPr algn="ctr" fontAlgn="b"/>
                      <a:r>
                        <a:rPr lang="en-IN" sz="1100" u="none" strike="noStrike">
                          <a:solidFill>
                            <a:srgbClr val="000000"/>
                          </a:solidFill>
                          <a:effectLst/>
                          <a:latin typeface="Times New Roman"/>
                        </a:rPr>
                        <a:t>43.81</a:t>
                      </a:r>
                    </a:p>
                  </a:txBody>
                  <a:tcPr marL="7620" marR="7620" marT="7620" anchor="b"/>
                </a:tc>
                <a:extLst>
                  <a:ext uri="{0D108BD9-81ED-4DB2-BD59-A6C34878D82A}">
                    <a16:rowId xmlns:a16="http://schemas.microsoft.com/office/drawing/2014/main" val="3241878854"/>
                  </a:ext>
                </a:extLst>
              </a:tr>
              <a:tr h="411216">
                <a:tc>
                  <a:txBody>
                    <a:bodyPr/>
                    <a:lstStyle/>
                    <a:p>
                      <a:pPr algn="ctr" fontAlgn="b"/>
                      <a:r>
                        <a:rPr lang="en-IN" sz="1100" u="none" strike="noStrike" dirty="0">
                          <a:solidFill>
                            <a:srgbClr val="000000"/>
                          </a:solidFill>
                          <a:effectLst/>
                          <a:latin typeface="Times New Roman"/>
                        </a:rPr>
                        <a:t>NR</a:t>
                      </a:r>
                    </a:p>
                  </a:txBody>
                  <a:tcPr marL="7620" marR="7620" marT="7620" anchor="b"/>
                </a:tc>
                <a:tc>
                  <a:txBody>
                    <a:bodyPr/>
                    <a:lstStyle/>
                    <a:p>
                      <a:pPr algn="ctr" fontAlgn="b"/>
                      <a:r>
                        <a:rPr lang="en-IN" sz="1100" u="none" strike="noStrike">
                          <a:solidFill>
                            <a:srgbClr val="000000"/>
                          </a:solidFill>
                          <a:effectLst/>
                          <a:latin typeface="Times New Roman"/>
                        </a:rPr>
                        <a:t>4</a:t>
                      </a:r>
                    </a:p>
                  </a:txBody>
                  <a:tcPr marL="7620" marR="7620" marT="7620" anchor="b"/>
                </a:tc>
                <a:tc>
                  <a:txBody>
                    <a:bodyPr/>
                    <a:lstStyle/>
                    <a:p>
                      <a:pPr algn="ctr" fontAlgn="b"/>
                      <a:r>
                        <a:rPr lang="en-IN" sz="1100" u="none" strike="noStrike">
                          <a:solidFill>
                            <a:srgbClr val="000000"/>
                          </a:solidFill>
                          <a:effectLst/>
                          <a:latin typeface="Times New Roman"/>
                        </a:rPr>
                        <a:t>3.81</a:t>
                      </a:r>
                    </a:p>
                  </a:txBody>
                  <a:tcPr marL="7620" marR="7620" marT="7620" anchor="b"/>
                </a:tc>
                <a:extLst>
                  <a:ext uri="{0D108BD9-81ED-4DB2-BD59-A6C34878D82A}">
                    <a16:rowId xmlns:a16="http://schemas.microsoft.com/office/drawing/2014/main" val="2437200489"/>
                  </a:ext>
                </a:extLst>
              </a:tr>
              <a:tr h="411216">
                <a:tc>
                  <a:txBody>
                    <a:bodyPr/>
                    <a:lstStyle/>
                    <a:p>
                      <a:pPr algn="ctr" fontAlgn="b"/>
                      <a:r>
                        <a:rPr lang="en-IN" sz="1100" u="none" strike="noStrike">
                          <a:solidFill>
                            <a:srgbClr val="000000"/>
                          </a:solidFill>
                          <a:effectLst/>
                          <a:latin typeface="Times New Roman"/>
                        </a:rPr>
                        <a:t>Total</a:t>
                      </a:r>
                    </a:p>
                  </a:txBody>
                  <a:tcPr marL="7620" marR="7620" marT="7620" anchor="b"/>
                </a:tc>
                <a:tc>
                  <a:txBody>
                    <a:bodyPr/>
                    <a:lstStyle/>
                    <a:p>
                      <a:pPr algn="ctr" fontAlgn="b"/>
                      <a:r>
                        <a:rPr lang="en-IN" sz="1100" u="none" strike="noStrike">
                          <a:solidFill>
                            <a:srgbClr val="000000"/>
                          </a:solidFill>
                          <a:effectLst/>
                          <a:latin typeface="Times New Roman"/>
                        </a:rPr>
                        <a:t>105</a:t>
                      </a:r>
                    </a:p>
                  </a:txBody>
                  <a:tcPr marL="7620" marR="7620" marT="7620" anchor="b"/>
                </a:tc>
                <a:tc>
                  <a:txBody>
                    <a:bodyPr/>
                    <a:lstStyle/>
                    <a:p>
                      <a:pPr algn="ctr" fontAlgn="b"/>
                      <a:r>
                        <a:rPr lang="en-IN" sz="1100" u="none" strike="noStrike" dirty="0">
                          <a:solidFill>
                            <a:srgbClr val="000000"/>
                          </a:solidFill>
                          <a:effectLst/>
                          <a:latin typeface="Times New Roman"/>
                        </a:rPr>
                        <a:t>100</a:t>
                      </a:r>
                    </a:p>
                  </a:txBody>
                  <a:tcPr marL="7620" marR="7620" marT="7620" anchor="b"/>
                </a:tc>
                <a:extLst>
                  <a:ext uri="{0D108BD9-81ED-4DB2-BD59-A6C34878D82A}">
                    <a16:rowId xmlns:a16="http://schemas.microsoft.com/office/drawing/2014/main" val="1966992010"/>
                  </a:ext>
                </a:extLst>
              </a:tr>
            </a:tbl>
          </a:graphicData>
        </a:graphic>
      </p:graphicFrame>
      <p:graphicFrame>
        <p:nvGraphicFramePr>
          <p:cNvPr id="3" name="Chart 2">
            <a:extLst>
              <a:ext uri="{FF2B5EF4-FFF2-40B4-BE49-F238E27FC236}">
                <a16:creationId xmlns:a16="http://schemas.microsoft.com/office/drawing/2014/main" id="{2E4CAB0E-D30D-5822-764C-CD495DE20F60}"/>
              </a:ext>
              <a:ext uri="{147F2762-F138-4A5C-976F-8EAC2B608ADB}">
                <a16:predDERef xmlns:a16="http://schemas.microsoft.com/office/drawing/2014/main" pred="{546EB9AA-D189-1D49-B409-344259D4A6C2}"/>
              </a:ext>
            </a:extLst>
          </p:cNvPr>
          <p:cNvGraphicFramePr>
            <a:graphicFrameLocks/>
          </p:cNvGraphicFramePr>
          <p:nvPr>
            <p:extLst>
              <p:ext uri="{D42A27DB-BD31-4B8C-83A1-F6EECF244321}">
                <p14:modId xmlns:p14="http://schemas.microsoft.com/office/powerpoint/2010/main" val="1190109287"/>
              </p:ext>
            </p:extLst>
          </p:nvPr>
        </p:nvGraphicFramePr>
        <p:xfrm>
          <a:off x="6225113" y="1511248"/>
          <a:ext cx="4162425" cy="2562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77DA8003-C7EC-BAE5-7739-BEDEC5CCFA29}"/>
              </a:ext>
              <a:ext uri="{147F2762-F138-4A5C-976F-8EAC2B608ADB}">
                <a16:predDERef xmlns:a16="http://schemas.microsoft.com/office/drawing/2014/main" pred="{2E4CAB0E-D30D-5822-764C-CD495DE20F60}"/>
              </a:ext>
            </a:extLst>
          </p:cNvPr>
          <p:cNvGraphicFramePr>
            <a:graphicFrameLocks/>
          </p:cNvGraphicFramePr>
          <p:nvPr>
            <p:extLst>
              <p:ext uri="{D42A27DB-BD31-4B8C-83A1-F6EECF244321}">
                <p14:modId xmlns:p14="http://schemas.microsoft.com/office/powerpoint/2010/main" val="2491816812"/>
              </p:ext>
            </p:extLst>
          </p:nvPr>
        </p:nvGraphicFramePr>
        <p:xfrm>
          <a:off x="488576" y="4280368"/>
          <a:ext cx="4378392" cy="2385904"/>
        </p:xfrm>
        <a:graphic>
          <a:graphicData uri="http://schemas.openxmlformats.org/drawingml/2006/chart">
            <c:chart xmlns:c="http://schemas.openxmlformats.org/drawingml/2006/chart" xmlns:r="http://schemas.openxmlformats.org/officeDocument/2006/relationships" r:id="rId3"/>
          </a:graphicData>
        </a:graphic>
      </p:graphicFrame>
      <p:pic>
        <p:nvPicPr>
          <p:cNvPr id="9" name="Picture 8">
            <a:extLst>
              <a:ext uri="{FF2B5EF4-FFF2-40B4-BE49-F238E27FC236}">
                <a16:creationId xmlns:a16="http://schemas.microsoft.com/office/drawing/2014/main" id="{600766E8-FA5B-4AAD-D4C4-2AF5FB3AECED}"/>
              </a:ext>
            </a:extLst>
          </p:cNvPr>
          <p:cNvPicPr>
            <a:picLocks noChangeAspect="1"/>
          </p:cNvPicPr>
          <p:nvPr/>
        </p:nvPicPr>
        <p:blipFill>
          <a:blip r:embed="rId4"/>
          <a:stretch>
            <a:fillRect/>
          </a:stretch>
        </p:blipFill>
        <p:spPr>
          <a:xfrm>
            <a:off x="1617" y="0"/>
            <a:ext cx="1491270" cy="807707"/>
          </a:xfrm>
          <a:prstGeom prst="rect">
            <a:avLst/>
          </a:prstGeom>
        </p:spPr>
      </p:pic>
    </p:spTree>
    <p:extLst>
      <p:ext uri="{BB962C8B-B14F-4D97-AF65-F5344CB8AC3E}">
        <p14:creationId xmlns:p14="http://schemas.microsoft.com/office/powerpoint/2010/main" val="1756971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83F8C912-5CF6-8CF0-CD66-94A2527CB87D}"/>
              </a:ext>
            </a:extLst>
          </p:cNvPr>
          <p:cNvGraphicFramePr>
            <a:graphicFrameLocks noGrp="1"/>
          </p:cNvGraphicFramePr>
          <p:nvPr>
            <p:ph idx="1"/>
            <p:extLst>
              <p:ext uri="{D42A27DB-BD31-4B8C-83A1-F6EECF244321}">
                <p14:modId xmlns:p14="http://schemas.microsoft.com/office/powerpoint/2010/main" val="3239354323"/>
              </p:ext>
            </p:extLst>
          </p:nvPr>
        </p:nvGraphicFramePr>
        <p:xfrm>
          <a:off x="688258" y="835742"/>
          <a:ext cx="4650657" cy="1956620"/>
        </p:xfrm>
        <a:graphic>
          <a:graphicData uri="http://schemas.openxmlformats.org/drawingml/2006/table">
            <a:tbl>
              <a:tblPr>
                <a:tableStyleId>{BC89EF96-8CEA-46FF-86C4-4CE0E7609802}</a:tableStyleId>
              </a:tblPr>
              <a:tblGrid>
                <a:gridCol w="1715261">
                  <a:extLst>
                    <a:ext uri="{9D8B030D-6E8A-4147-A177-3AD203B41FA5}">
                      <a16:colId xmlns:a16="http://schemas.microsoft.com/office/drawing/2014/main" val="316574802"/>
                    </a:ext>
                  </a:extLst>
                </a:gridCol>
                <a:gridCol w="1697579">
                  <a:extLst>
                    <a:ext uri="{9D8B030D-6E8A-4147-A177-3AD203B41FA5}">
                      <a16:colId xmlns:a16="http://schemas.microsoft.com/office/drawing/2014/main" val="2941705911"/>
                    </a:ext>
                  </a:extLst>
                </a:gridCol>
                <a:gridCol w="1237817">
                  <a:extLst>
                    <a:ext uri="{9D8B030D-6E8A-4147-A177-3AD203B41FA5}">
                      <a16:colId xmlns:a16="http://schemas.microsoft.com/office/drawing/2014/main" val="843786072"/>
                    </a:ext>
                  </a:extLst>
                </a:gridCol>
              </a:tblGrid>
              <a:tr h="412620">
                <a:tc>
                  <a:txBody>
                    <a:bodyPr/>
                    <a:lstStyle/>
                    <a:p>
                      <a:pPr algn="ctr" fontAlgn="b"/>
                      <a:r>
                        <a:rPr lang="en-IN" sz="1200" b="1" u="none" strike="noStrike">
                          <a:solidFill>
                            <a:srgbClr val="000000"/>
                          </a:solidFill>
                          <a:effectLst/>
                          <a:latin typeface="Times New Roman"/>
                        </a:rPr>
                        <a:t>NGO Facility</a:t>
                      </a:r>
                    </a:p>
                  </a:txBody>
                  <a:tcPr marL="7620" marR="7620" marT="7620" anchor="b"/>
                </a:tc>
                <a:tc>
                  <a:txBody>
                    <a:bodyPr/>
                    <a:lstStyle/>
                    <a:p>
                      <a:pPr algn="ctr" fontAlgn="b"/>
                      <a:r>
                        <a:rPr lang="en-IN" sz="1200" b="1" u="none" strike="noStrike">
                          <a:solidFill>
                            <a:srgbClr val="000000"/>
                          </a:solidFill>
                          <a:effectLst/>
                          <a:latin typeface="Times New Roman"/>
                        </a:rPr>
                        <a:t>Number of People</a:t>
                      </a:r>
                    </a:p>
                  </a:txBody>
                  <a:tcPr marL="7620" marR="7620" marT="7620" anchor="b"/>
                </a:tc>
                <a:tc>
                  <a:txBody>
                    <a:bodyPr/>
                    <a:lstStyle/>
                    <a:p>
                      <a:pPr algn="ctr" fontAlgn="b"/>
                      <a:r>
                        <a:rPr lang="en-IN" sz="1200" b="1" u="none" strike="noStrike">
                          <a:solidFill>
                            <a:srgbClr val="000000"/>
                          </a:solidFill>
                          <a:effectLst/>
                          <a:latin typeface="Times New Roman"/>
                        </a:rPr>
                        <a:t>%Percentage</a:t>
                      </a:r>
                    </a:p>
                  </a:txBody>
                  <a:tcPr marL="7620" marR="7620" marT="7620" anchor="b"/>
                </a:tc>
                <a:extLst>
                  <a:ext uri="{0D108BD9-81ED-4DB2-BD59-A6C34878D82A}">
                    <a16:rowId xmlns:a16="http://schemas.microsoft.com/office/drawing/2014/main" val="3320959631"/>
                  </a:ext>
                </a:extLst>
              </a:tr>
              <a:tr h="386000">
                <a:tc>
                  <a:txBody>
                    <a:bodyPr/>
                    <a:lstStyle/>
                    <a:p>
                      <a:pPr algn="ctr" fontAlgn="b"/>
                      <a:r>
                        <a:rPr lang="en-IN" sz="1100" u="none" strike="noStrike" dirty="0">
                          <a:solidFill>
                            <a:srgbClr val="000000"/>
                          </a:solidFill>
                          <a:effectLst/>
                          <a:latin typeface="Times New Roman"/>
                        </a:rPr>
                        <a:t>Yes</a:t>
                      </a:r>
                    </a:p>
                  </a:txBody>
                  <a:tcPr marL="7620" marR="7620" marT="7620" anchor="b"/>
                </a:tc>
                <a:tc>
                  <a:txBody>
                    <a:bodyPr/>
                    <a:lstStyle/>
                    <a:p>
                      <a:pPr algn="ctr" fontAlgn="b"/>
                      <a:r>
                        <a:rPr lang="en-IN" sz="1100" u="none" strike="noStrike">
                          <a:solidFill>
                            <a:srgbClr val="000000"/>
                          </a:solidFill>
                          <a:effectLst/>
                          <a:latin typeface="Times New Roman"/>
                        </a:rPr>
                        <a:t>68</a:t>
                      </a:r>
                    </a:p>
                  </a:txBody>
                  <a:tcPr marL="7620" marR="7620" marT="7620" anchor="b"/>
                </a:tc>
                <a:tc>
                  <a:txBody>
                    <a:bodyPr/>
                    <a:lstStyle/>
                    <a:p>
                      <a:pPr algn="ctr" fontAlgn="b"/>
                      <a:r>
                        <a:rPr lang="en-IN" sz="1100" u="none" strike="noStrike">
                          <a:solidFill>
                            <a:srgbClr val="000000"/>
                          </a:solidFill>
                          <a:effectLst/>
                          <a:latin typeface="Times New Roman"/>
                        </a:rPr>
                        <a:t>66.67</a:t>
                      </a:r>
                    </a:p>
                  </a:txBody>
                  <a:tcPr marL="7620" marR="7620" marT="7620" anchor="b"/>
                </a:tc>
                <a:extLst>
                  <a:ext uri="{0D108BD9-81ED-4DB2-BD59-A6C34878D82A}">
                    <a16:rowId xmlns:a16="http://schemas.microsoft.com/office/drawing/2014/main" val="3382293908"/>
                  </a:ext>
                </a:extLst>
              </a:tr>
              <a:tr h="386000">
                <a:tc>
                  <a:txBody>
                    <a:bodyPr/>
                    <a:lstStyle/>
                    <a:p>
                      <a:pPr algn="ctr" fontAlgn="b"/>
                      <a:r>
                        <a:rPr lang="en-IN" sz="1100" u="none" strike="noStrike" dirty="0">
                          <a:solidFill>
                            <a:srgbClr val="000000"/>
                          </a:solidFill>
                          <a:effectLst/>
                          <a:latin typeface="Times New Roman"/>
                        </a:rPr>
                        <a:t>No</a:t>
                      </a:r>
                    </a:p>
                  </a:txBody>
                  <a:tcPr marL="7620" marR="7620" marT="7620" anchor="b"/>
                </a:tc>
                <a:tc>
                  <a:txBody>
                    <a:bodyPr/>
                    <a:lstStyle/>
                    <a:p>
                      <a:pPr algn="ctr" fontAlgn="b"/>
                      <a:r>
                        <a:rPr lang="en-IN" sz="1100" u="none" strike="noStrike">
                          <a:solidFill>
                            <a:srgbClr val="000000"/>
                          </a:solidFill>
                          <a:effectLst/>
                          <a:latin typeface="Times New Roman"/>
                        </a:rPr>
                        <a:t>30</a:t>
                      </a:r>
                    </a:p>
                  </a:txBody>
                  <a:tcPr marL="7620" marR="7620" marT="7620" anchor="b"/>
                </a:tc>
                <a:tc>
                  <a:txBody>
                    <a:bodyPr/>
                    <a:lstStyle/>
                    <a:p>
                      <a:pPr algn="ctr" fontAlgn="b"/>
                      <a:r>
                        <a:rPr lang="en-IN" sz="1100" u="none" strike="noStrike">
                          <a:solidFill>
                            <a:srgbClr val="000000"/>
                          </a:solidFill>
                          <a:effectLst/>
                          <a:latin typeface="Times New Roman"/>
                        </a:rPr>
                        <a:t>29.41</a:t>
                      </a:r>
                    </a:p>
                  </a:txBody>
                  <a:tcPr marL="7620" marR="7620" marT="7620" anchor="b"/>
                </a:tc>
                <a:extLst>
                  <a:ext uri="{0D108BD9-81ED-4DB2-BD59-A6C34878D82A}">
                    <a16:rowId xmlns:a16="http://schemas.microsoft.com/office/drawing/2014/main" val="501711556"/>
                  </a:ext>
                </a:extLst>
              </a:tr>
              <a:tr h="386000">
                <a:tc>
                  <a:txBody>
                    <a:bodyPr/>
                    <a:lstStyle/>
                    <a:p>
                      <a:pPr algn="ctr" fontAlgn="b"/>
                      <a:r>
                        <a:rPr lang="en-IN" sz="1100" u="none" strike="noStrike" dirty="0">
                          <a:solidFill>
                            <a:srgbClr val="000000"/>
                          </a:solidFill>
                          <a:effectLst/>
                          <a:latin typeface="Times New Roman"/>
                        </a:rPr>
                        <a:t>NR</a:t>
                      </a:r>
                    </a:p>
                  </a:txBody>
                  <a:tcPr marL="7620" marR="7620" marT="7620" anchor="b"/>
                </a:tc>
                <a:tc>
                  <a:txBody>
                    <a:bodyPr/>
                    <a:lstStyle/>
                    <a:p>
                      <a:pPr algn="ctr" fontAlgn="b"/>
                      <a:r>
                        <a:rPr lang="en-IN" sz="1100" u="none" strike="noStrike">
                          <a:solidFill>
                            <a:srgbClr val="000000"/>
                          </a:solidFill>
                          <a:effectLst/>
                          <a:latin typeface="Times New Roman"/>
                        </a:rPr>
                        <a:t>4</a:t>
                      </a:r>
                    </a:p>
                  </a:txBody>
                  <a:tcPr marL="7620" marR="7620" marT="7620" anchor="b"/>
                </a:tc>
                <a:tc>
                  <a:txBody>
                    <a:bodyPr/>
                    <a:lstStyle/>
                    <a:p>
                      <a:pPr algn="ctr" fontAlgn="b"/>
                      <a:r>
                        <a:rPr lang="en-IN" sz="1100" u="none" strike="noStrike">
                          <a:solidFill>
                            <a:srgbClr val="000000"/>
                          </a:solidFill>
                          <a:effectLst/>
                          <a:latin typeface="Times New Roman"/>
                        </a:rPr>
                        <a:t>3.92</a:t>
                      </a:r>
                    </a:p>
                  </a:txBody>
                  <a:tcPr marL="7620" marR="7620" marT="7620" anchor="b"/>
                </a:tc>
                <a:extLst>
                  <a:ext uri="{0D108BD9-81ED-4DB2-BD59-A6C34878D82A}">
                    <a16:rowId xmlns:a16="http://schemas.microsoft.com/office/drawing/2014/main" val="3987759002"/>
                  </a:ext>
                </a:extLst>
              </a:tr>
              <a:tr h="386000">
                <a:tc>
                  <a:txBody>
                    <a:bodyPr/>
                    <a:lstStyle/>
                    <a:p>
                      <a:pPr algn="ctr" fontAlgn="b"/>
                      <a:r>
                        <a:rPr lang="en-IN" sz="1100" u="none" strike="noStrike">
                          <a:solidFill>
                            <a:srgbClr val="000000"/>
                          </a:solidFill>
                          <a:effectLst/>
                          <a:latin typeface="Times New Roman"/>
                        </a:rPr>
                        <a:t>Total</a:t>
                      </a:r>
                    </a:p>
                  </a:txBody>
                  <a:tcPr marL="7620" marR="7620" marT="7620" anchor="b"/>
                </a:tc>
                <a:tc>
                  <a:txBody>
                    <a:bodyPr/>
                    <a:lstStyle/>
                    <a:p>
                      <a:pPr algn="ctr" fontAlgn="b"/>
                      <a:r>
                        <a:rPr lang="en-IN" sz="1100" u="none" strike="noStrike">
                          <a:solidFill>
                            <a:srgbClr val="000000"/>
                          </a:solidFill>
                          <a:effectLst/>
                          <a:latin typeface="Times New Roman"/>
                        </a:rPr>
                        <a:t>102</a:t>
                      </a:r>
                    </a:p>
                  </a:txBody>
                  <a:tcPr marL="7620" marR="7620" marT="7620" anchor="b"/>
                </a:tc>
                <a:tc>
                  <a:txBody>
                    <a:bodyPr/>
                    <a:lstStyle/>
                    <a:p>
                      <a:pPr algn="ctr" fontAlgn="b"/>
                      <a:r>
                        <a:rPr lang="en-IN" sz="1100" u="none" strike="noStrike" dirty="0">
                          <a:solidFill>
                            <a:srgbClr val="000000"/>
                          </a:solidFill>
                          <a:effectLst/>
                          <a:latin typeface="Times New Roman"/>
                        </a:rPr>
                        <a:t>100</a:t>
                      </a:r>
                    </a:p>
                  </a:txBody>
                  <a:tcPr marL="7620" marR="7620" marT="7620" anchor="b"/>
                </a:tc>
                <a:extLst>
                  <a:ext uri="{0D108BD9-81ED-4DB2-BD59-A6C34878D82A}">
                    <a16:rowId xmlns:a16="http://schemas.microsoft.com/office/drawing/2014/main" val="477286699"/>
                  </a:ext>
                </a:extLst>
              </a:tr>
            </a:tbl>
          </a:graphicData>
        </a:graphic>
      </p:graphicFrame>
      <p:sp>
        <p:nvSpPr>
          <p:cNvPr id="4" name="Footer Placeholder 3">
            <a:extLst>
              <a:ext uri="{FF2B5EF4-FFF2-40B4-BE49-F238E27FC236}">
                <a16:creationId xmlns:a16="http://schemas.microsoft.com/office/drawing/2014/main" id="{7A303992-4547-14E8-27C8-E5C67441E591}"/>
              </a:ext>
            </a:extLst>
          </p:cNvPr>
          <p:cNvSpPr>
            <a:spLocks noGrp="1"/>
          </p:cNvSpPr>
          <p:nvPr>
            <p:ph type="ftr" sz="quarter" idx="11"/>
          </p:nvPr>
        </p:nvSpPr>
        <p:spPr/>
        <p:txBody>
          <a:bodyPr/>
          <a:lstStyle/>
          <a:p>
            <a:r>
              <a:rPr lang="en-US"/>
              <a:t>1</a:t>
            </a:r>
          </a:p>
        </p:txBody>
      </p:sp>
      <p:sp>
        <p:nvSpPr>
          <p:cNvPr id="5" name="Slide Number Placeholder 4">
            <a:extLst>
              <a:ext uri="{FF2B5EF4-FFF2-40B4-BE49-F238E27FC236}">
                <a16:creationId xmlns:a16="http://schemas.microsoft.com/office/drawing/2014/main" id="{AA49654E-FD5E-4043-35E4-CEC65431E727}"/>
              </a:ext>
            </a:extLst>
          </p:cNvPr>
          <p:cNvSpPr>
            <a:spLocks noGrp="1"/>
          </p:cNvSpPr>
          <p:nvPr>
            <p:ph type="sldNum" sz="quarter" idx="12"/>
          </p:nvPr>
        </p:nvSpPr>
        <p:spPr/>
        <p:txBody>
          <a:bodyPr/>
          <a:lstStyle/>
          <a:p>
            <a:fld id="{11A71338-8BA2-4C79-A6C5-5A8E30081D0C}" type="slidenum">
              <a:rPr lang="en-US" smtClean="0"/>
              <a:t>23</a:t>
            </a:fld>
            <a:endParaRPr lang="en-US"/>
          </a:p>
        </p:txBody>
      </p:sp>
      <p:graphicFrame>
        <p:nvGraphicFramePr>
          <p:cNvPr id="7" name="Table 6">
            <a:extLst>
              <a:ext uri="{FF2B5EF4-FFF2-40B4-BE49-F238E27FC236}">
                <a16:creationId xmlns:a16="http://schemas.microsoft.com/office/drawing/2014/main" id="{AA34A55D-27F2-9C00-96A5-4FB49BEC85F6}"/>
              </a:ext>
            </a:extLst>
          </p:cNvPr>
          <p:cNvGraphicFramePr>
            <a:graphicFrameLocks noGrp="1"/>
          </p:cNvGraphicFramePr>
          <p:nvPr>
            <p:extLst>
              <p:ext uri="{D42A27DB-BD31-4B8C-83A1-F6EECF244321}">
                <p14:modId xmlns:p14="http://schemas.microsoft.com/office/powerpoint/2010/main" val="2319969834"/>
              </p:ext>
            </p:extLst>
          </p:nvPr>
        </p:nvGraphicFramePr>
        <p:xfrm>
          <a:off x="5624052" y="3824749"/>
          <a:ext cx="4886631" cy="2703873"/>
        </p:xfrm>
        <a:graphic>
          <a:graphicData uri="http://schemas.openxmlformats.org/drawingml/2006/table">
            <a:tbl>
              <a:tblPr>
                <a:tableStyleId>{BC89EF96-8CEA-46FF-86C4-4CE0E7609802}</a:tableStyleId>
              </a:tblPr>
              <a:tblGrid>
                <a:gridCol w="1802293">
                  <a:extLst>
                    <a:ext uri="{9D8B030D-6E8A-4147-A177-3AD203B41FA5}">
                      <a16:colId xmlns:a16="http://schemas.microsoft.com/office/drawing/2014/main" val="714746739"/>
                    </a:ext>
                  </a:extLst>
                </a:gridCol>
                <a:gridCol w="1783714">
                  <a:extLst>
                    <a:ext uri="{9D8B030D-6E8A-4147-A177-3AD203B41FA5}">
                      <a16:colId xmlns:a16="http://schemas.microsoft.com/office/drawing/2014/main" val="2195318172"/>
                    </a:ext>
                  </a:extLst>
                </a:gridCol>
                <a:gridCol w="1300624">
                  <a:extLst>
                    <a:ext uri="{9D8B030D-6E8A-4147-A177-3AD203B41FA5}">
                      <a16:colId xmlns:a16="http://schemas.microsoft.com/office/drawing/2014/main" val="3513708917"/>
                    </a:ext>
                  </a:extLst>
                </a:gridCol>
              </a:tblGrid>
              <a:tr h="558800">
                <a:tc>
                  <a:txBody>
                    <a:bodyPr/>
                    <a:lstStyle/>
                    <a:p>
                      <a:pPr algn="ctr" fontAlgn="b"/>
                      <a:r>
                        <a:rPr lang="en-IN" sz="1400" b="1">
                          <a:latin typeface="Times New Roman"/>
                        </a:rPr>
                        <a:t>Both </a:t>
                      </a:r>
                      <a:r>
                        <a:rPr lang="en-IN" sz="1400" b="1" err="1">
                          <a:latin typeface="Times New Roman"/>
                        </a:rPr>
                        <a:t>pvt</a:t>
                      </a:r>
                      <a:r>
                        <a:rPr lang="en-IN" sz="1400" b="1">
                          <a:latin typeface="Times New Roman"/>
                        </a:rPr>
                        <a:t> and Govt</a:t>
                      </a:r>
                    </a:p>
                  </a:txBody>
                  <a:tcPr marL="7620" marR="7620" marT="7620" anchor="b"/>
                </a:tc>
                <a:tc>
                  <a:txBody>
                    <a:bodyPr/>
                    <a:lstStyle/>
                    <a:p>
                      <a:pPr algn="ctr" fontAlgn="b"/>
                      <a:r>
                        <a:rPr lang="en-IN" sz="1400" b="1">
                          <a:latin typeface="Times New Roman"/>
                        </a:rPr>
                        <a:t>Number of People</a:t>
                      </a:r>
                    </a:p>
                  </a:txBody>
                  <a:tcPr marL="7620" marR="7620" marT="7620" anchor="b"/>
                </a:tc>
                <a:tc>
                  <a:txBody>
                    <a:bodyPr/>
                    <a:lstStyle/>
                    <a:p>
                      <a:pPr algn="ctr" fontAlgn="b"/>
                      <a:r>
                        <a:rPr lang="en-IN" sz="1400" b="1">
                          <a:latin typeface="Times New Roman"/>
                        </a:rPr>
                        <a:t>%Percentage</a:t>
                      </a:r>
                    </a:p>
                  </a:txBody>
                  <a:tcPr marL="7620" marR="7620" marT="7620" anchor="b"/>
                </a:tc>
                <a:extLst>
                  <a:ext uri="{0D108BD9-81ED-4DB2-BD59-A6C34878D82A}">
                    <a16:rowId xmlns:a16="http://schemas.microsoft.com/office/drawing/2014/main" val="373458892"/>
                  </a:ext>
                </a:extLst>
              </a:tr>
              <a:tr h="576826">
                <a:tc>
                  <a:txBody>
                    <a:bodyPr/>
                    <a:lstStyle/>
                    <a:p>
                      <a:pPr algn="ctr" fontAlgn="b"/>
                      <a:r>
                        <a:rPr lang="en-IN" sz="1400" dirty="0">
                          <a:latin typeface="Times New Roman"/>
                        </a:rPr>
                        <a:t>Yes</a:t>
                      </a:r>
                    </a:p>
                  </a:txBody>
                  <a:tcPr marL="7620" marR="7620" marT="7620" anchor="b"/>
                </a:tc>
                <a:tc>
                  <a:txBody>
                    <a:bodyPr/>
                    <a:lstStyle/>
                    <a:p>
                      <a:pPr algn="ctr" fontAlgn="b"/>
                      <a:r>
                        <a:rPr lang="en-IN" sz="1400">
                          <a:latin typeface="Times New Roman"/>
                        </a:rPr>
                        <a:t>80</a:t>
                      </a:r>
                    </a:p>
                  </a:txBody>
                  <a:tcPr marL="7620" marR="7620" marT="7620" anchor="b"/>
                </a:tc>
                <a:tc>
                  <a:txBody>
                    <a:bodyPr/>
                    <a:lstStyle/>
                    <a:p>
                      <a:pPr algn="ctr" fontAlgn="b"/>
                      <a:r>
                        <a:rPr lang="en-IN" sz="1400">
                          <a:latin typeface="Times New Roman"/>
                        </a:rPr>
                        <a:t>65.57</a:t>
                      </a:r>
                    </a:p>
                  </a:txBody>
                  <a:tcPr marL="7620" marR="7620" marT="7620" anchor="b"/>
                </a:tc>
                <a:extLst>
                  <a:ext uri="{0D108BD9-81ED-4DB2-BD59-A6C34878D82A}">
                    <a16:rowId xmlns:a16="http://schemas.microsoft.com/office/drawing/2014/main" val="4112916889"/>
                  </a:ext>
                </a:extLst>
              </a:tr>
              <a:tr h="522749">
                <a:tc>
                  <a:txBody>
                    <a:bodyPr/>
                    <a:lstStyle/>
                    <a:p>
                      <a:pPr algn="ctr" fontAlgn="b"/>
                      <a:r>
                        <a:rPr lang="en-IN" sz="1400" dirty="0">
                          <a:latin typeface="Times New Roman"/>
                        </a:rPr>
                        <a:t>No</a:t>
                      </a:r>
                    </a:p>
                  </a:txBody>
                  <a:tcPr marL="7620" marR="7620" marT="7620" anchor="b"/>
                </a:tc>
                <a:tc>
                  <a:txBody>
                    <a:bodyPr/>
                    <a:lstStyle/>
                    <a:p>
                      <a:pPr algn="ctr" fontAlgn="b"/>
                      <a:r>
                        <a:rPr lang="en-IN" sz="1400">
                          <a:latin typeface="Times New Roman"/>
                        </a:rPr>
                        <a:t>39</a:t>
                      </a:r>
                    </a:p>
                  </a:txBody>
                  <a:tcPr marL="7620" marR="7620" marT="7620" anchor="b"/>
                </a:tc>
                <a:tc>
                  <a:txBody>
                    <a:bodyPr/>
                    <a:lstStyle/>
                    <a:p>
                      <a:pPr algn="ctr" fontAlgn="b"/>
                      <a:r>
                        <a:rPr lang="en-IN" sz="1400">
                          <a:latin typeface="Times New Roman"/>
                        </a:rPr>
                        <a:t>31.97</a:t>
                      </a:r>
                    </a:p>
                  </a:txBody>
                  <a:tcPr marL="7620" marR="7620" marT="7620" anchor="b"/>
                </a:tc>
                <a:extLst>
                  <a:ext uri="{0D108BD9-81ED-4DB2-BD59-A6C34878D82A}">
                    <a16:rowId xmlns:a16="http://schemas.microsoft.com/office/drawing/2014/main" val="3087314082"/>
                  </a:ext>
                </a:extLst>
              </a:tr>
              <a:tr h="522749">
                <a:tc>
                  <a:txBody>
                    <a:bodyPr/>
                    <a:lstStyle/>
                    <a:p>
                      <a:pPr algn="ctr" fontAlgn="b"/>
                      <a:r>
                        <a:rPr lang="en-IN" sz="1400" dirty="0">
                          <a:latin typeface="Times New Roman"/>
                        </a:rPr>
                        <a:t>NR</a:t>
                      </a:r>
                    </a:p>
                  </a:txBody>
                  <a:tcPr marL="7620" marR="7620" marT="7620" anchor="b"/>
                </a:tc>
                <a:tc>
                  <a:txBody>
                    <a:bodyPr/>
                    <a:lstStyle/>
                    <a:p>
                      <a:pPr algn="ctr" fontAlgn="b"/>
                      <a:r>
                        <a:rPr lang="en-IN" sz="1400">
                          <a:latin typeface="Times New Roman"/>
                        </a:rPr>
                        <a:t>3</a:t>
                      </a:r>
                    </a:p>
                  </a:txBody>
                  <a:tcPr marL="7620" marR="7620" marT="7620" anchor="b"/>
                </a:tc>
                <a:tc>
                  <a:txBody>
                    <a:bodyPr/>
                    <a:lstStyle/>
                    <a:p>
                      <a:pPr algn="ctr" fontAlgn="b"/>
                      <a:r>
                        <a:rPr lang="en-IN" sz="1400">
                          <a:latin typeface="Times New Roman"/>
                        </a:rPr>
                        <a:t>2.46</a:t>
                      </a:r>
                    </a:p>
                  </a:txBody>
                  <a:tcPr marL="7620" marR="7620" marT="7620" anchor="b"/>
                </a:tc>
                <a:extLst>
                  <a:ext uri="{0D108BD9-81ED-4DB2-BD59-A6C34878D82A}">
                    <a16:rowId xmlns:a16="http://schemas.microsoft.com/office/drawing/2014/main" val="3339387149"/>
                  </a:ext>
                </a:extLst>
              </a:tr>
              <a:tr h="522749">
                <a:tc>
                  <a:txBody>
                    <a:bodyPr/>
                    <a:lstStyle/>
                    <a:p>
                      <a:pPr algn="ctr" fontAlgn="b"/>
                      <a:r>
                        <a:rPr lang="en-IN" sz="1400">
                          <a:latin typeface="Times New Roman"/>
                        </a:rPr>
                        <a:t>Total</a:t>
                      </a:r>
                    </a:p>
                  </a:txBody>
                  <a:tcPr marL="7620" marR="7620" marT="7620" anchor="b"/>
                </a:tc>
                <a:tc>
                  <a:txBody>
                    <a:bodyPr/>
                    <a:lstStyle/>
                    <a:p>
                      <a:pPr algn="ctr" fontAlgn="b"/>
                      <a:r>
                        <a:rPr lang="en-IN" sz="1400">
                          <a:latin typeface="Times New Roman"/>
                        </a:rPr>
                        <a:t>122</a:t>
                      </a:r>
                    </a:p>
                  </a:txBody>
                  <a:tcPr marL="7620" marR="7620" marT="7620" anchor="b"/>
                </a:tc>
                <a:tc>
                  <a:txBody>
                    <a:bodyPr/>
                    <a:lstStyle/>
                    <a:p>
                      <a:pPr algn="ctr" fontAlgn="b"/>
                      <a:r>
                        <a:rPr lang="en-IN" sz="1400" dirty="0">
                          <a:latin typeface="Times New Roman"/>
                        </a:rPr>
                        <a:t>100</a:t>
                      </a:r>
                    </a:p>
                  </a:txBody>
                  <a:tcPr marL="7620" marR="7620" marT="7620" anchor="b"/>
                </a:tc>
                <a:extLst>
                  <a:ext uri="{0D108BD9-81ED-4DB2-BD59-A6C34878D82A}">
                    <a16:rowId xmlns:a16="http://schemas.microsoft.com/office/drawing/2014/main" val="1884117194"/>
                  </a:ext>
                </a:extLst>
              </a:tr>
            </a:tbl>
          </a:graphicData>
        </a:graphic>
      </p:graphicFrame>
      <p:graphicFrame>
        <p:nvGraphicFramePr>
          <p:cNvPr id="2" name="Chart 1">
            <a:extLst>
              <a:ext uri="{FF2B5EF4-FFF2-40B4-BE49-F238E27FC236}">
                <a16:creationId xmlns:a16="http://schemas.microsoft.com/office/drawing/2014/main" id="{682FB86A-7AA9-6E9F-264E-5548DD819E44}"/>
              </a:ext>
              <a:ext uri="{147F2762-F138-4A5C-976F-8EAC2B608ADB}">
                <a16:predDERef xmlns:a16="http://schemas.microsoft.com/office/drawing/2014/main" pred="{77DA8003-C7EC-BAE5-7739-BEDEC5CCFA29}"/>
              </a:ext>
            </a:extLst>
          </p:cNvPr>
          <p:cNvGraphicFramePr>
            <a:graphicFrameLocks/>
          </p:cNvGraphicFramePr>
          <p:nvPr>
            <p:extLst>
              <p:ext uri="{D42A27DB-BD31-4B8C-83A1-F6EECF244321}">
                <p14:modId xmlns:p14="http://schemas.microsoft.com/office/powerpoint/2010/main" val="2353373505"/>
              </p:ext>
            </p:extLst>
          </p:nvPr>
        </p:nvGraphicFramePr>
        <p:xfrm>
          <a:off x="6095999" y="1060282"/>
          <a:ext cx="3891803" cy="2282685"/>
        </p:xfrm>
        <a:graphic>
          <a:graphicData uri="http://schemas.openxmlformats.org/drawingml/2006/chart">
            <c:chart xmlns:c="http://schemas.openxmlformats.org/drawingml/2006/chart" xmlns:r="http://schemas.openxmlformats.org/officeDocument/2006/relationships" r:id="rId2"/>
          </a:graphicData>
        </a:graphic>
      </p:graphicFrame>
      <p:pic>
        <p:nvPicPr>
          <p:cNvPr id="8" name="Picture 7">
            <a:extLst>
              <a:ext uri="{FF2B5EF4-FFF2-40B4-BE49-F238E27FC236}">
                <a16:creationId xmlns:a16="http://schemas.microsoft.com/office/drawing/2014/main" id="{333A9771-9773-6BDB-5A68-71AD4EE1D7AE}"/>
              </a:ext>
            </a:extLst>
          </p:cNvPr>
          <p:cNvPicPr>
            <a:picLocks noChangeAspect="1"/>
          </p:cNvPicPr>
          <p:nvPr/>
        </p:nvPicPr>
        <p:blipFill>
          <a:blip r:embed="rId3"/>
          <a:stretch>
            <a:fillRect/>
          </a:stretch>
        </p:blipFill>
        <p:spPr>
          <a:xfrm>
            <a:off x="-31630" y="0"/>
            <a:ext cx="1491270" cy="807707"/>
          </a:xfrm>
          <a:prstGeom prst="rect">
            <a:avLst/>
          </a:prstGeom>
        </p:spPr>
      </p:pic>
      <p:sp>
        <p:nvSpPr>
          <p:cNvPr id="9" name="Title 1">
            <a:extLst>
              <a:ext uri="{FF2B5EF4-FFF2-40B4-BE49-F238E27FC236}">
                <a16:creationId xmlns:a16="http://schemas.microsoft.com/office/drawing/2014/main" id="{81FF7210-D4C5-DD16-0208-7758F1A35DE8}"/>
              </a:ext>
            </a:extLst>
          </p:cNvPr>
          <p:cNvSpPr>
            <a:spLocks noGrp="1"/>
          </p:cNvSpPr>
          <p:nvPr>
            <p:ph type="title"/>
          </p:nvPr>
        </p:nvSpPr>
        <p:spPr>
          <a:xfrm>
            <a:off x="678426" y="365125"/>
            <a:ext cx="10501706" cy="1001559"/>
          </a:xfrm>
        </p:spPr>
        <p:txBody>
          <a:bodyPr/>
          <a:lstStyle/>
          <a:p>
            <a:pPr algn="ctr"/>
            <a:r>
              <a:rPr lang="en-IN">
                <a:latin typeface="Times New Roman"/>
                <a:cs typeface="Times New Roman"/>
              </a:rPr>
              <a:t>Healthcare Provider/ Cost/ Distance</a:t>
            </a:r>
          </a:p>
        </p:txBody>
      </p:sp>
      <p:sp>
        <p:nvSpPr>
          <p:cNvPr id="11" name="Footer Placeholder 3">
            <a:extLst>
              <a:ext uri="{FF2B5EF4-FFF2-40B4-BE49-F238E27FC236}">
                <a16:creationId xmlns:a16="http://schemas.microsoft.com/office/drawing/2014/main" id="{431880D7-9127-457C-7688-BD4E4816AB1A}"/>
              </a:ext>
            </a:extLst>
          </p:cNvPr>
          <p:cNvSpPr txBox="1">
            <a:spLocks/>
          </p:cNvSpPr>
          <p:nvPr/>
        </p:nvSpPr>
        <p:spPr>
          <a:xfrm>
            <a:off x="8876521" y="6453002"/>
            <a:ext cx="280540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1</a:t>
            </a:r>
          </a:p>
        </p:txBody>
      </p:sp>
      <p:sp>
        <p:nvSpPr>
          <p:cNvPr id="12" name="Slide Number Placeholder 4">
            <a:extLst>
              <a:ext uri="{FF2B5EF4-FFF2-40B4-BE49-F238E27FC236}">
                <a16:creationId xmlns:a16="http://schemas.microsoft.com/office/drawing/2014/main" id="{15359C6C-DEA8-403A-D46C-89DCE4C28417}"/>
              </a:ext>
            </a:extLst>
          </p:cNvPr>
          <p:cNvSpPr txBox="1">
            <a:spLocks/>
          </p:cNvSpPr>
          <p:nvPr/>
        </p:nvSpPr>
        <p:spPr>
          <a:xfrm>
            <a:off x="11632162" y="6453002"/>
            <a:ext cx="429207"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A71338-8BA2-4C79-A6C5-5A8E30081D0C}" type="slidenum">
              <a:rPr lang="en-US" smtClean="0"/>
              <a:pPr/>
              <a:t>23</a:t>
            </a:fld>
            <a:endParaRPr lang="en-US"/>
          </a:p>
        </p:txBody>
      </p:sp>
      <p:graphicFrame>
        <p:nvGraphicFramePr>
          <p:cNvPr id="15" name="Chart 14">
            <a:extLst>
              <a:ext uri="{FF2B5EF4-FFF2-40B4-BE49-F238E27FC236}">
                <a16:creationId xmlns:a16="http://schemas.microsoft.com/office/drawing/2014/main" id="{FFB4B6C8-7269-2410-84B0-CB780202D8BF}"/>
              </a:ext>
              <a:ext uri="{147F2762-F138-4A5C-976F-8EAC2B608ADB}">
                <a16:predDERef xmlns:a16="http://schemas.microsoft.com/office/drawing/2014/main" pred="{2E4CAB0E-D30D-5822-764C-CD495DE20F60}"/>
              </a:ext>
            </a:extLst>
          </p:cNvPr>
          <p:cNvGraphicFramePr>
            <a:graphicFrameLocks/>
          </p:cNvGraphicFramePr>
          <p:nvPr>
            <p:extLst>
              <p:ext uri="{D42A27DB-BD31-4B8C-83A1-F6EECF244321}">
                <p14:modId xmlns:p14="http://schemas.microsoft.com/office/powerpoint/2010/main" val="3778913998"/>
              </p:ext>
            </p:extLst>
          </p:nvPr>
        </p:nvGraphicFramePr>
        <p:xfrm>
          <a:off x="488576" y="4280368"/>
          <a:ext cx="4378392" cy="238590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150732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CF3A161D-3327-8B71-D16C-847B0B2E5DC3}"/>
              </a:ext>
            </a:extLst>
          </p:cNvPr>
          <p:cNvGraphicFramePr>
            <a:graphicFrameLocks noGrp="1"/>
          </p:cNvGraphicFramePr>
          <p:nvPr>
            <p:ph idx="1"/>
            <p:extLst>
              <p:ext uri="{D42A27DB-BD31-4B8C-83A1-F6EECF244321}">
                <p14:modId xmlns:p14="http://schemas.microsoft.com/office/powerpoint/2010/main" val="3938935108"/>
              </p:ext>
            </p:extLst>
          </p:nvPr>
        </p:nvGraphicFramePr>
        <p:xfrm>
          <a:off x="1170735" y="983226"/>
          <a:ext cx="4522143" cy="2175994"/>
        </p:xfrm>
        <a:graphic>
          <a:graphicData uri="http://schemas.openxmlformats.org/drawingml/2006/table">
            <a:tbl>
              <a:tblPr>
                <a:tableStyleId>{BC89EF96-8CEA-46FF-86C4-4CE0E7609802}</a:tableStyleId>
              </a:tblPr>
              <a:tblGrid>
                <a:gridCol w="1686936">
                  <a:extLst>
                    <a:ext uri="{9D8B030D-6E8A-4147-A177-3AD203B41FA5}">
                      <a16:colId xmlns:a16="http://schemas.microsoft.com/office/drawing/2014/main" val="2213179651"/>
                    </a:ext>
                  </a:extLst>
                </a:gridCol>
                <a:gridCol w="1639639">
                  <a:extLst>
                    <a:ext uri="{9D8B030D-6E8A-4147-A177-3AD203B41FA5}">
                      <a16:colId xmlns:a16="http://schemas.microsoft.com/office/drawing/2014/main" val="2858683047"/>
                    </a:ext>
                  </a:extLst>
                </a:gridCol>
                <a:gridCol w="1195568">
                  <a:extLst>
                    <a:ext uri="{9D8B030D-6E8A-4147-A177-3AD203B41FA5}">
                      <a16:colId xmlns:a16="http://schemas.microsoft.com/office/drawing/2014/main" val="2916983253"/>
                    </a:ext>
                  </a:extLst>
                </a:gridCol>
              </a:tblGrid>
              <a:tr h="490379">
                <a:tc>
                  <a:txBody>
                    <a:bodyPr/>
                    <a:lstStyle/>
                    <a:p>
                      <a:pPr algn="ctr" fontAlgn="b"/>
                      <a:r>
                        <a:rPr lang="en-IN" sz="1200" b="1" u="none" strike="noStrike">
                          <a:solidFill>
                            <a:srgbClr val="000000"/>
                          </a:solidFill>
                          <a:effectLst/>
                          <a:latin typeface="Times New Roman"/>
                        </a:rPr>
                        <a:t>Informal Provider</a:t>
                      </a:r>
                    </a:p>
                  </a:txBody>
                  <a:tcPr marL="7620" marR="7620" marT="7620" anchor="b"/>
                </a:tc>
                <a:tc>
                  <a:txBody>
                    <a:bodyPr/>
                    <a:lstStyle/>
                    <a:p>
                      <a:pPr algn="ctr" fontAlgn="b"/>
                      <a:r>
                        <a:rPr lang="en-IN" sz="1200" b="1" u="none" strike="noStrike">
                          <a:solidFill>
                            <a:srgbClr val="000000"/>
                          </a:solidFill>
                          <a:effectLst/>
                          <a:latin typeface="Times New Roman"/>
                        </a:rPr>
                        <a:t>Number of People</a:t>
                      </a:r>
                    </a:p>
                  </a:txBody>
                  <a:tcPr marL="7620" marR="7620" marT="7620" anchor="b"/>
                </a:tc>
                <a:tc>
                  <a:txBody>
                    <a:bodyPr/>
                    <a:lstStyle/>
                    <a:p>
                      <a:pPr algn="ctr" fontAlgn="b"/>
                      <a:r>
                        <a:rPr lang="en-IN" sz="1200" b="1" u="none" strike="noStrike">
                          <a:solidFill>
                            <a:srgbClr val="000000"/>
                          </a:solidFill>
                          <a:effectLst/>
                          <a:latin typeface="Times New Roman"/>
                        </a:rPr>
                        <a:t>%Percentage</a:t>
                      </a:r>
                    </a:p>
                  </a:txBody>
                  <a:tcPr marL="7620" marR="7620" marT="7620" anchor="b"/>
                </a:tc>
                <a:extLst>
                  <a:ext uri="{0D108BD9-81ED-4DB2-BD59-A6C34878D82A}">
                    <a16:rowId xmlns:a16="http://schemas.microsoft.com/office/drawing/2014/main" val="205434426"/>
                  </a:ext>
                </a:extLst>
              </a:tr>
              <a:tr h="458741">
                <a:tc>
                  <a:txBody>
                    <a:bodyPr/>
                    <a:lstStyle/>
                    <a:p>
                      <a:pPr algn="ctr" fontAlgn="b"/>
                      <a:r>
                        <a:rPr lang="en-IN" sz="1100" u="none" strike="noStrike" dirty="0">
                          <a:solidFill>
                            <a:srgbClr val="000000"/>
                          </a:solidFill>
                          <a:effectLst/>
                          <a:latin typeface="Times New Roman"/>
                        </a:rPr>
                        <a:t>Yes</a:t>
                      </a:r>
                    </a:p>
                  </a:txBody>
                  <a:tcPr marL="7620" marR="7620" marT="7620" anchor="b"/>
                </a:tc>
                <a:tc>
                  <a:txBody>
                    <a:bodyPr/>
                    <a:lstStyle/>
                    <a:p>
                      <a:pPr algn="ctr" fontAlgn="b"/>
                      <a:r>
                        <a:rPr lang="en-IN" sz="1100" u="none" strike="noStrike">
                          <a:solidFill>
                            <a:srgbClr val="000000"/>
                          </a:solidFill>
                          <a:effectLst/>
                          <a:latin typeface="Times New Roman"/>
                        </a:rPr>
                        <a:t>60</a:t>
                      </a:r>
                    </a:p>
                  </a:txBody>
                  <a:tcPr marL="7620" marR="7620" marT="7620" anchor="b"/>
                </a:tc>
                <a:tc>
                  <a:txBody>
                    <a:bodyPr/>
                    <a:lstStyle/>
                    <a:p>
                      <a:pPr algn="ctr" fontAlgn="b"/>
                      <a:r>
                        <a:rPr lang="en-IN" sz="1100" u="none" strike="noStrike">
                          <a:solidFill>
                            <a:srgbClr val="000000"/>
                          </a:solidFill>
                          <a:effectLst/>
                          <a:latin typeface="Times New Roman"/>
                        </a:rPr>
                        <a:t>63.83</a:t>
                      </a:r>
                    </a:p>
                  </a:txBody>
                  <a:tcPr marL="7620" marR="7620" marT="7620" anchor="b"/>
                </a:tc>
                <a:extLst>
                  <a:ext uri="{0D108BD9-81ED-4DB2-BD59-A6C34878D82A}">
                    <a16:rowId xmlns:a16="http://schemas.microsoft.com/office/drawing/2014/main" val="3599929085"/>
                  </a:ext>
                </a:extLst>
              </a:tr>
              <a:tr h="309392">
                <a:tc>
                  <a:txBody>
                    <a:bodyPr/>
                    <a:lstStyle/>
                    <a:p>
                      <a:pPr algn="ctr" fontAlgn="b"/>
                      <a:r>
                        <a:rPr lang="en-IN" sz="1100" u="none" strike="noStrike" dirty="0">
                          <a:solidFill>
                            <a:srgbClr val="000000"/>
                          </a:solidFill>
                          <a:effectLst/>
                          <a:latin typeface="Times New Roman"/>
                        </a:rPr>
                        <a:t>No</a:t>
                      </a:r>
                    </a:p>
                  </a:txBody>
                  <a:tcPr marL="7620" marR="7620" marT="7620" anchor="b"/>
                </a:tc>
                <a:tc>
                  <a:txBody>
                    <a:bodyPr/>
                    <a:lstStyle/>
                    <a:p>
                      <a:pPr algn="ctr" fontAlgn="b"/>
                      <a:r>
                        <a:rPr lang="en-IN" sz="1100" u="none" strike="noStrike">
                          <a:solidFill>
                            <a:srgbClr val="000000"/>
                          </a:solidFill>
                          <a:effectLst/>
                          <a:latin typeface="Times New Roman"/>
                        </a:rPr>
                        <a:t>29</a:t>
                      </a:r>
                    </a:p>
                  </a:txBody>
                  <a:tcPr marL="7620" marR="7620" marT="7620" anchor="b"/>
                </a:tc>
                <a:tc>
                  <a:txBody>
                    <a:bodyPr/>
                    <a:lstStyle/>
                    <a:p>
                      <a:pPr algn="ctr" fontAlgn="b"/>
                      <a:r>
                        <a:rPr lang="en-IN" sz="1100" u="none" strike="noStrike">
                          <a:solidFill>
                            <a:srgbClr val="000000"/>
                          </a:solidFill>
                          <a:effectLst/>
                          <a:latin typeface="Times New Roman"/>
                        </a:rPr>
                        <a:t>30.85</a:t>
                      </a:r>
                    </a:p>
                  </a:txBody>
                  <a:tcPr marL="7620" marR="7620" marT="7620" anchor="b"/>
                </a:tc>
                <a:extLst>
                  <a:ext uri="{0D108BD9-81ED-4DB2-BD59-A6C34878D82A}">
                    <a16:rowId xmlns:a16="http://schemas.microsoft.com/office/drawing/2014/main" val="3599140778"/>
                  </a:ext>
                </a:extLst>
              </a:tr>
              <a:tr h="458741">
                <a:tc>
                  <a:txBody>
                    <a:bodyPr/>
                    <a:lstStyle/>
                    <a:p>
                      <a:pPr algn="ctr" fontAlgn="b"/>
                      <a:r>
                        <a:rPr lang="en-IN" sz="1100" u="none" strike="noStrike" dirty="0">
                          <a:solidFill>
                            <a:srgbClr val="000000"/>
                          </a:solidFill>
                          <a:effectLst/>
                          <a:latin typeface="Times New Roman"/>
                        </a:rPr>
                        <a:t>NR</a:t>
                      </a:r>
                    </a:p>
                  </a:txBody>
                  <a:tcPr marL="7620" marR="7620" marT="7620" anchor="b"/>
                </a:tc>
                <a:tc>
                  <a:txBody>
                    <a:bodyPr/>
                    <a:lstStyle/>
                    <a:p>
                      <a:pPr algn="ctr" fontAlgn="b"/>
                      <a:r>
                        <a:rPr lang="en-IN" sz="1100" u="none" strike="noStrike">
                          <a:solidFill>
                            <a:srgbClr val="000000"/>
                          </a:solidFill>
                          <a:effectLst/>
                          <a:latin typeface="Times New Roman"/>
                        </a:rPr>
                        <a:t>5</a:t>
                      </a:r>
                    </a:p>
                  </a:txBody>
                  <a:tcPr marL="7620" marR="7620" marT="7620" anchor="b"/>
                </a:tc>
                <a:tc>
                  <a:txBody>
                    <a:bodyPr/>
                    <a:lstStyle/>
                    <a:p>
                      <a:pPr algn="ctr" fontAlgn="b"/>
                      <a:r>
                        <a:rPr lang="en-IN" sz="1100" u="none" strike="noStrike">
                          <a:solidFill>
                            <a:srgbClr val="000000"/>
                          </a:solidFill>
                          <a:effectLst/>
                          <a:latin typeface="Times New Roman"/>
                        </a:rPr>
                        <a:t>5.32</a:t>
                      </a:r>
                    </a:p>
                  </a:txBody>
                  <a:tcPr marL="7620" marR="7620" marT="7620" anchor="b"/>
                </a:tc>
                <a:extLst>
                  <a:ext uri="{0D108BD9-81ED-4DB2-BD59-A6C34878D82A}">
                    <a16:rowId xmlns:a16="http://schemas.microsoft.com/office/drawing/2014/main" val="2574391918"/>
                  </a:ext>
                </a:extLst>
              </a:tr>
              <a:tr h="458741">
                <a:tc>
                  <a:txBody>
                    <a:bodyPr/>
                    <a:lstStyle/>
                    <a:p>
                      <a:pPr algn="ctr" fontAlgn="b"/>
                      <a:r>
                        <a:rPr lang="en-IN" sz="1100" u="none" strike="noStrike">
                          <a:solidFill>
                            <a:srgbClr val="000000"/>
                          </a:solidFill>
                          <a:effectLst/>
                          <a:latin typeface="Times New Roman"/>
                        </a:rPr>
                        <a:t>Total</a:t>
                      </a:r>
                    </a:p>
                  </a:txBody>
                  <a:tcPr marL="7620" marR="7620" marT="7620" anchor="b"/>
                </a:tc>
                <a:tc>
                  <a:txBody>
                    <a:bodyPr/>
                    <a:lstStyle/>
                    <a:p>
                      <a:pPr algn="ctr" fontAlgn="b"/>
                      <a:r>
                        <a:rPr lang="en-IN" sz="1100" u="none" strike="noStrike">
                          <a:solidFill>
                            <a:srgbClr val="000000"/>
                          </a:solidFill>
                          <a:effectLst/>
                          <a:latin typeface="Times New Roman"/>
                        </a:rPr>
                        <a:t>94</a:t>
                      </a:r>
                    </a:p>
                  </a:txBody>
                  <a:tcPr marL="7620" marR="7620" marT="7620" anchor="b"/>
                </a:tc>
                <a:tc>
                  <a:txBody>
                    <a:bodyPr/>
                    <a:lstStyle/>
                    <a:p>
                      <a:pPr algn="ctr" fontAlgn="b"/>
                      <a:r>
                        <a:rPr lang="en-IN" sz="1100" u="none" strike="noStrike" dirty="0">
                          <a:solidFill>
                            <a:srgbClr val="000000"/>
                          </a:solidFill>
                          <a:effectLst/>
                          <a:latin typeface="Times New Roman"/>
                        </a:rPr>
                        <a:t>100</a:t>
                      </a:r>
                    </a:p>
                  </a:txBody>
                  <a:tcPr marL="7620" marR="7620" marT="7620" anchor="b"/>
                </a:tc>
                <a:extLst>
                  <a:ext uri="{0D108BD9-81ED-4DB2-BD59-A6C34878D82A}">
                    <a16:rowId xmlns:a16="http://schemas.microsoft.com/office/drawing/2014/main" val="4069201788"/>
                  </a:ext>
                </a:extLst>
              </a:tr>
            </a:tbl>
          </a:graphicData>
        </a:graphic>
      </p:graphicFrame>
      <p:sp>
        <p:nvSpPr>
          <p:cNvPr id="4" name="Footer Placeholder 3">
            <a:extLst>
              <a:ext uri="{FF2B5EF4-FFF2-40B4-BE49-F238E27FC236}">
                <a16:creationId xmlns:a16="http://schemas.microsoft.com/office/drawing/2014/main" id="{5B27685F-53EA-EC8A-C4F9-D80D534D7702}"/>
              </a:ext>
            </a:extLst>
          </p:cNvPr>
          <p:cNvSpPr>
            <a:spLocks noGrp="1"/>
          </p:cNvSpPr>
          <p:nvPr>
            <p:ph type="ftr" sz="quarter" idx="11"/>
          </p:nvPr>
        </p:nvSpPr>
        <p:spPr/>
        <p:txBody>
          <a:bodyPr/>
          <a:lstStyle/>
          <a:p>
            <a:r>
              <a:rPr lang="en-US"/>
              <a:t>1</a:t>
            </a:r>
          </a:p>
        </p:txBody>
      </p:sp>
      <p:sp>
        <p:nvSpPr>
          <p:cNvPr id="5" name="Slide Number Placeholder 4">
            <a:extLst>
              <a:ext uri="{FF2B5EF4-FFF2-40B4-BE49-F238E27FC236}">
                <a16:creationId xmlns:a16="http://schemas.microsoft.com/office/drawing/2014/main" id="{D0951CC9-142D-384D-193B-2BA5A8F760EC}"/>
              </a:ext>
            </a:extLst>
          </p:cNvPr>
          <p:cNvSpPr>
            <a:spLocks noGrp="1"/>
          </p:cNvSpPr>
          <p:nvPr>
            <p:ph type="sldNum" sz="quarter" idx="12"/>
          </p:nvPr>
        </p:nvSpPr>
        <p:spPr/>
        <p:txBody>
          <a:bodyPr/>
          <a:lstStyle/>
          <a:p>
            <a:fld id="{11A71338-8BA2-4C79-A6C5-5A8E30081D0C}" type="slidenum">
              <a:rPr lang="en-US" smtClean="0"/>
              <a:t>24</a:t>
            </a:fld>
            <a:endParaRPr lang="en-US"/>
          </a:p>
        </p:txBody>
      </p:sp>
      <p:graphicFrame>
        <p:nvGraphicFramePr>
          <p:cNvPr id="7" name="Table 6">
            <a:extLst>
              <a:ext uri="{FF2B5EF4-FFF2-40B4-BE49-F238E27FC236}">
                <a16:creationId xmlns:a16="http://schemas.microsoft.com/office/drawing/2014/main" id="{2854E7D4-4B83-711F-6A2D-BE0E3B080A16}"/>
              </a:ext>
            </a:extLst>
          </p:cNvPr>
          <p:cNvGraphicFramePr>
            <a:graphicFrameLocks noGrp="1"/>
          </p:cNvGraphicFramePr>
          <p:nvPr>
            <p:extLst>
              <p:ext uri="{D42A27DB-BD31-4B8C-83A1-F6EECF244321}">
                <p14:modId xmlns:p14="http://schemas.microsoft.com/office/powerpoint/2010/main" val="840732320"/>
              </p:ext>
            </p:extLst>
          </p:nvPr>
        </p:nvGraphicFramePr>
        <p:xfrm>
          <a:off x="5692877" y="3534387"/>
          <a:ext cx="5043950" cy="2886075"/>
        </p:xfrm>
        <a:graphic>
          <a:graphicData uri="http://schemas.openxmlformats.org/drawingml/2006/table">
            <a:tbl>
              <a:tblPr>
                <a:tableStyleId>{BC89EF96-8CEA-46FF-86C4-4CE0E7609802}</a:tableStyleId>
              </a:tblPr>
              <a:tblGrid>
                <a:gridCol w="1860316">
                  <a:extLst>
                    <a:ext uri="{9D8B030D-6E8A-4147-A177-3AD203B41FA5}">
                      <a16:colId xmlns:a16="http://schemas.microsoft.com/office/drawing/2014/main" val="3257648812"/>
                    </a:ext>
                  </a:extLst>
                </a:gridCol>
                <a:gridCol w="1841136">
                  <a:extLst>
                    <a:ext uri="{9D8B030D-6E8A-4147-A177-3AD203B41FA5}">
                      <a16:colId xmlns:a16="http://schemas.microsoft.com/office/drawing/2014/main" val="3328558723"/>
                    </a:ext>
                  </a:extLst>
                </a:gridCol>
                <a:gridCol w="1342498">
                  <a:extLst>
                    <a:ext uri="{9D8B030D-6E8A-4147-A177-3AD203B41FA5}">
                      <a16:colId xmlns:a16="http://schemas.microsoft.com/office/drawing/2014/main" val="2644782857"/>
                    </a:ext>
                  </a:extLst>
                </a:gridCol>
              </a:tblGrid>
              <a:tr h="608631">
                <a:tc>
                  <a:txBody>
                    <a:bodyPr/>
                    <a:lstStyle/>
                    <a:p>
                      <a:pPr algn="ctr" fontAlgn="b"/>
                      <a:r>
                        <a:rPr lang="en-IN" sz="1200" b="1" u="none" strike="noStrike">
                          <a:solidFill>
                            <a:srgbClr val="000000"/>
                          </a:solidFill>
                          <a:effectLst/>
                          <a:latin typeface="Times New Roman"/>
                        </a:rPr>
                        <a:t>Multiple Providers</a:t>
                      </a:r>
                    </a:p>
                  </a:txBody>
                  <a:tcPr marL="7620" marR="7620" marT="7620" anchor="b"/>
                </a:tc>
                <a:tc>
                  <a:txBody>
                    <a:bodyPr/>
                    <a:lstStyle/>
                    <a:p>
                      <a:pPr algn="ctr" fontAlgn="b"/>
                      <a:r>
                        <a:rPr lang="en-IN" sz="1200" b="1" u="none" strike="noStrike">
                          <a:solidFill>
                            <a:srgbClr val="000000"/>
                          </a:solidFill>
                          <a:effectLst/>
                          <a:latin typeface="Times New Roman"/>
                        </a:rPr>
                        <a:t>Number of People</a:t>
                      </a:r>
                    </a:p>
                  </a:txBody>
                  <a:tcPr marL="7620" marR="7620" marT="7620" anchor="b"/>
                </a:tc>
                <a:tc>
                  <a:txBody>
                    <a:bodyPr/>
                    <a:lstStyle/>
                    <a:p>
                      <a:pPr algn="ctr" fontAlgn="b"/>
                      <a:r>
                        <a:rPr lang="en-IN" sz="1200" b="1" u="none" strike="noStrike">
                          <a:solidFill>
                            <a:srgbClr val="000000"/>
                          </a:solidFill>
                          <a:effectLst/>
                          <a:latin typeface="Times New Roman"/>
                        </a:rPr>
                        <a:t>%Percentage</a:t>
                      </a:r>
                    </a:p>
                  </a:txBody>
                  <a:tcPr marL="7620" marR="7620" marT="7620" anchor="b"/>
                </a:tc>
                <a:extLst>
                  <a:ext uri="{0D108BD9-81ED-4DB2-BD59-A6C34878D82A}">
                    <a16:rowId xmlns:a16="http://schemas.microsoft.com/office/drawing/2014/main" val="3238364234"/>
                  </a:ext>
                </a:extLst>
              </a:tr>
              <a:tr h="569361">
                <a:tc>
                  <a:txBody>
                    <a:bodyPr/>
                    <a:lstStyle/>
                    <a:p>
                      <a:pPr algn="ctr" fontAlgn="b"/>
                      <a:r>
                        <a:rPr lang="en-IN" sz="1100" u="none" strike="noStrike" dirty="0">
                          <a:solidFill>
                            <a:srgbClr val="000000"/>
                          </a:solidFill>
                          <a:effectLst/>
                          <a:latin typeface="Times New Roman"/>
                        </a:rPr>
                        <a:t>Yes</a:t>
                      </a:r>
                    </a:p>
                  </a:txBody>
                  <a:tcPr marL="7620" marR="7620" marT="7620" anchor="b"/>
                </a:tc>
                <a:tc>
                  <a:txBody>
                    <a:bodyPr/>
                    <a:lstStyle/>
                    <a:p>
                      <a:pPr algn="ctr" fontAlgn="b"/>
                      <a:r>
                        <a:rPr lang="en-IN" sz="1100" u="none" strike="noStrike">
                          <a:solidFill>
                            <a:srgbClr val="000000"/>
                          </a:solidFill>
                          <a:effectLst/>
                          <a:latin typeface="Times New Roman"/>
                        </a:rPr>
                        <a:t>51</a:t>
                      </a:r>
                    </a:p>
                  </a:txBody>
                  <a:tcPr marL="7620" marR="7620" marT="7620" anchor="b"/>
                </a:tc>
                <a:tc>
                  <a:txBody>
                    <a:bodyPr/>
                    <a:lstStyle/>
                    <a:p>
                      <a:pPr algn="ctr" fontAlgn="b"/>
                      <a:r>
                        <a:rPr lang="en-IN" sz="1100" u="none" strike="noStrike">
                          <a:solidFill>
                            <a:srgbClr val="000000"/>
                          </a:solidFill>
                          <a:effectLst/>
                          <a:latin typeface="Times New Roman"/>
                        </a:rPr>
                        <a:t>57.95</a:t>
                      </a:r>
                    </a:p>
                  </a:txBody>
                  <a:tcPr marL="7620" marR="7620" marT="7620" anchor="b"/>
                </a:tc>
                <a:extLst>
                  <a:ext uri="{0D108BD9-81ED-4DB2-BD59-A6C34878D82A}">
                    <a16:rowId xmlns:a16="http://schemas.microsoft.com/office/drawing/2014/main" val="3465704056"/>
                  </a:ext>
                </a:extLst>
              </a:tr>
              <a:tr h="569361">
                <a:tc>
                  <a:txBody>
                    <a:bodyPr/>
                    <a:lstStyle/>
                    <a:p>
                      <a:pPr algn="ctr" fontAlgn="b"/>
                      <a:r>
                        <a:rPr lang="en-IN" sz="1100" u="none" strike="noStrike" dirty="0">
                          <a:solidFill>
                            <a:srgbClr val="000000"/>
                          </a:solidFill>
                          <a:effectLst/>
                          <a:latin typeface="Times New Roman"/>
                        </a:rPr>
                        <a:t>No</a:t>
                      </a:r>
                    </a:p>
                  </a:txBody>
                  <a:tcPr marL="7620" marR="7620" marT="7620" anchor="b"/>
                </a:tc>
                <a:tc>
                  <a:txBody>
                    <a:bodyPr/>
                    <a:lstStyle/>
                    <a:p>
                      <a:pPr algn="ctr" fontAlgn="b"/>
                      <a:r>
                        <a:rPr lang="en-IN" sz="1100" u="none" strike="noStrike">
                          <a:solidFill>
                            <a:srgbClr val="000000"/>
                          </a:solidFill>
                          <a:effectLst/>
                          <a:latin typeface="Times New Roman"/>
                        </a:rPr>
                        <a:t>30</a:t>
                      </a:r>
                    </a:p>
                  </a:txBody>
                  <a:tcPr marL="7620" marR="7620" marT="7620" anchor="b"/>
                </a:tc>
                <a:tc>
                  <a:txBody>
                    <a:bodyPr/>
                    <a:lstStyle/>
                    <a:p>
                      <a:pPr algn="ctr" fontAlgn="b"/>
                      <a:r>
                        <a:rPr lang="en-IN" sz="1100" u="none" strike="noStrike">
                          <a:solidFill>
                            <a:srgbClr val="000000"/>
                          </a:solidFill>
                          <a:effectLst/>
                          <a:latin typeface="Times New Roman"/>
                        </a:rPr>
                        <a:t>34.09</a:t>
                      </a:r>
                    </a:p>
                  </a:txBody>
                  <a:tcPr marL="7620" marR="7620" marT="7620" anchor="b"/>
                </a:tc>
                <a:extLst>
                  <a:ext uri="{0D108BD9-81ED-4DB2-BD59-A6C34878D82A}">
                    <a16:rowId xmlns:a16="http://schemas.microsoft.com/office/drawing/2014/main" val="2879123186"/>
                  </a:ext>
                </a:extLst>
              </a:tr>
              <a:tr h="569361">
                <a:tc>
                  <a:txBody>
                    <a:bodyPr/>
                    <a:lstStyle/>
                    <a:p>
                      <a:pPr algn="ctr" fontAlgn="b"/>
                      <a:r>
                        <a:rPr lang="en-IN" sz="1100" u="none" strike="noStrike" dirty="0">
                          <a:solidFill>
                            <a:srgbClr val="000000"/>
                          </a:solidFill>
                          <a:effectLst/>
                          <a:latin typeface="Times New Roman"/>
                        </a:rPr>
                        <a:t>NR(9)</a:t>
                      </a:r>
                    </a:p>
                  </a:txBody>
                  <a:tcPr marL="7620" marR="7620" marT="7620" anchor="b"/>
                </a:tc>
                <a:tc>
                  <a:txBody>
                    <a:bodyPr/>
                    <a:lstStyle/>
                    <a:p>
                      <a:pPr algn="ctr" fontAlgn="b"/>
                      <a:r>
                        <a:rPr lang="en-IN" sz="1100" u="none" strike="noStrike">
                          <a:solidFill>
                            <a:srgbClr val="000000"/>
                          </a:solidFill>
                          <a:effectLst/>
                          <a:latin typeface="Times New Roman"/>
                        </a:rPr>
                        <a:t>7</a:t>
                      </a:r>
                    </a:p>
                  </a:txBody>
                  <a:tcPr marL="7620" marR="7620" marT="7620" anchor="b"/>
                </a:tc>
                <a:tc>
                  <a:txBody>
                    <a:bodyPr/>
                    <a:lstStyle/>
                    <a:p>
                      <a:pPr algn="ctr" fontAlgn="b"/>
                      <a:r>
                        <a:rPr lang="en-IN" sz="1100" u="none" strike="noStrike">
                          <a:solidFill>
                            <a:srgbClr val="000000"/>
                          </a:solidFill>
                          <a:effectLst/>
                          <a:latin typeface="Times New Roman"/>
                        </a:rPr>
                        <a:t>7.95</a:t>
                      </a:r>
                    </a:p>
                  </a:txBody>
                  <a:tcPr marL="7620" marR="7620" marT="7620" anchor="b"/>
                </a:tc>
                <a:extLst>
                  <a:ext uri="{0D108BD9-81ED-4DB2-BD59-A6C34878D82A}">
                    <a16:rowId xmlns:a16="http://schemas.microsoft.com/office/drawing/2014/main" val="3199194343"/>
                  </a:ext>
                </a:extLst>
              </a:tr>
              <a:tr h="569361">
                <a:tc>
                  <a:txBody>
                    <a:bodyPr/>
                    <a:lstStyle/>
                    <a:p>
                      <a:pPr algn="ctr" fontAlgn="b"/>
                      <a:r>
                        <a:rPr lang="en-IN" sz="1100" u="none" strike="noStrike">
                          <a:solidFill>
                            <a:srgbClr val="000000"/>
                          </a:solidFill>
                          <a:effectLst/>
                          <a:latin typeface="Times New Roman"/>
                        </a:rPr>
                        <a:t>Total</a:t>
                      </a:r>
                    </a:p>
                  </a:txBody>
                  <a:tcPr marL="7620" marR="7620" marT="7620" anchor="b"/>
                </a:tc>
                <a:tc>
                  <a:txBody>
                    <a:bodyPr/>
                    <a:lstStyle/>
                    <a:p>
                      <a:pPr algn="ctr" fontAlgn="b"/>
                      <a:r>
                        <a:rPr lang="en-IN" sz="1100" u="none" strike="noStrike">
                          <a:solidFill>
                            <a:srgbClr val="000000"/>
                          </a:solidFill>
                          <a:effectLst/>
                          <a:latin typeface="Times New Roman"/>
                        </a:rPr>
                        <a:t>88</a:t>
                      </a:r>
                    </a:p>
                  </a:txBody>
                  <a:tcPr marL="7620" marR="7620" marT="7620" anchor="b"/>
                </a:tc>
                <a:tc>
                  <a:txBody>
                    <a:bodyPr/>
                    <a:lstStyle/>
                    <a:p>
                      <a:pPr algn="ctr" fontAlgn="b"/>
                      <a:r>
                        <a:rPr lang="en-IN" sz="1100" u="none" strike="noStrike" dirty="0">
                          <a:solidFill>
                            <a:srgbClr val="000000"/>
                          </a:solidFill>
                          <a:effectLst/>
                          <a:latin typeface="Times New Roman"/>
                        </a:rPr>
                        <a:t>100</a:t>
                      </a:r>
                    </a:p>
                  </a:txBody>
                  <a:tcPr marL="7620" marR="7620" marT="7620" anchor="b"/>
                </a:tc>
                <a:extLst>
                  <a:ext uri="{0D108BD9-81ED-4DB2-BD59-A6C34878D82A}">
                    <a16:rowId xmlns:a16="http://schemas.microsoft.com/office/drawing/2014/main" val="180265070"/>
                  </a:ext>
                </a:extLst>
              </a:tr>
            </a:tbl>
          </a:graphicData>
        </a:graphic>
      </p:graphicFrame>
      <p:graphicFrame>
        <p:nvGraphicFramePr>
          <p:cNvPr id="2" name="Chart 1">
            <a:extLst>
              <a:ext uri="{FF2B5EF4-FFF2-40B4-BE49-F238E27FC236}">
                <a16:creationId xmlns:a16="http://schemas.microsoft.com/office/drawing/2014/main" id="{8A95379F-9DB2-61A9-5A63-6D325979A83F}"/>
              </a:ext>
              <a:ext uri="{147F2762-F138-4A5C-976F-8EAC2B608ADB}">
                <a16:predDERef xmlns:a16="http://schemas.microsoft.com/office/drawing/2014/main" pred="{F27BA561-4D4F-090A-7941-7D098C2BAAD2}"/>
              </a:ext>
            </a:extLst>
          </p:cNvPr>
          <p:cNvGraphicFramePr>
            <a:graphicFrameLocks/>
          </p:cNvGraphicFramePr>
          <p:nvPr>
            <p:extLst>
              <p:ext uri="{D42A27DB-BD31-4B8C-83A1-F6EECF244321}">
                <p14:modId xmlns:p14="http://schemas.microsoft.com/office/powerpoint/2010/main" val="1241240811"/>
              </p:ext>
            </p:extLst>
          </p:nvPr>
        </p:nvGraphicFramePr>
        <p:xfrm>
          <a:off x="6092918" y="273143"/>
          <a:ext cx="4200525" cy="28860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32488B11-D56B-43B5-7BAA-9B1B607EC86E}"/>
              </a:ext>
              <a:ext uri="{147F2762-F138-4A5C-976F-8EAC2B608ADB}">
                <a16:predDERef xmlns:a16="http://schemas.microsoft.com/office/drawing/2014/main" pred="{8A95379F-9DB2-61A9-5A63-6D325979A83F}"/>
              </a:ext>
            </a:extLst>
          </p:cNvPr>
          <p:cNvGraphicFramePr>
            <a:graphicFrameLocks/>
          </p:cNvGraphicFramePr>
          <p:nvPr>
            <p:extLst>
              <p:ext uri="{D42A27DB-BD31-4B8C-83A1-F6EECF244321}">
                <p14:modId xmlns:p14="http://schemas.microsoft.com/office/powerpoint/2010/main" val="4051209251"/>
              </p:ext>
            </p:extLst>
          </p:nvPr>
        </p:nvGraphicFramePr>
        <p:xfrm>
          <a:off x="1170735" y="3978928"/>
          <a:ext cx="4004423" cy="2791946"/>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7">
            <a:extLst>
              <a:ext uri="{FF2B5EF4-FFF2-40B4-BE49-F238E27FC236}">
                <a16:creationId xmlns:a16="http://schemas.microsoft.com/office/drawing/2014/main" id="{A88442DC-C215-45C3-76C5-FDDF094C336A}"/>
              </a:ext>
            </a:extLst>
          </p:cNvPr>
          <p:cNvPicPr>
            <a:picLocks noChangeAspect="1"/>
          </p:cNvPicPr>
          <p:nvPr/>
        </p:nvPicPr>
        <p:blipFill>
          <a:blip r:embed="rId4"/>
          <a:stretch>
            <a:fillRect/>
          </a:stretch>
        </p:blipFill>
        <p:spPr>
          <a:xfrm>
            <a:off x="0" y="0"/>
            <a:ext cx="1491270" cy="807707"/>
          </a:xfrm>
          <a:prstGeom prst="rect">
            <a:avLst/>
          </a:prstGeom>
        </p:spPr>
      </p:pic>
    </p:spTree>
    <p:extLst>
      <p:ext uri="{BB962C8B-B14F-4D97-AF65-F5344CB8AC3E}">
        <p14:creationId xmlns:p14="http://schemas.microsoft.com/office/powerpoint/2010/main" val="4219923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1DBD8B90-C835-B326-386D-B20A56B2BB75}"/>
              </a:ext>
            </a:extLst>
          </p:cNvPr>
          <p:cNvGraphicFramePr>
            <a:graphicFrameLocks noGrp="1"/>
          </p:cNvGraphicFramePr>
          <p:nvPr>
            <p:ph idx="1"/>
            <p:extLst>
              <p:ext uri="{D42A27DB-BD31-4B8C-83A1-F6EECF244321}">
                <p14:modId xmlns:p14="http://schemas.microsoft.com/office/powerpoint/2010/main" val="2384358977"/>
              </p:ext>
            </p:extLst>
          </p:nvPr>
        </p:nvGraphicFramePr>
        <p:xfrm>
          <a:off x="599768" y="589935"/>
          <a:ext cx="4573987" cy="2438399"/>
        </p:xfrm>
        <a:graphic>
          <a:graphicData uri="http://schemas.openxmlformats.org/drawingml/2006/table">
            <a:tbl>
              <a:tblPr>
                <a:tableStyleId>{BC89EF96-8CEA-46FF-86C4-4CE0E7609802}</a:tableStyleId>
              </a:tblPr>
              <a:tblGrid>
                <a:gridCol w="1368055">
                  <a:extLst>
                    <a:ext uri="{9D8B030D-6E8A-4147-A177-3AD203B41FA5}">
                      <a16:colId xmlns:a16="http://schemas.microsoft.com/office/drawing/2014/main" val="3918929980"/>
                    </a:ext>
                  </a:extLst>
                </a:gridCol>
                <a:gridCol w="1754329">
                  <a:extLst>
                    <a:ext uri="{9D8B030D-6E8A-4147-A177-3AD203B41FA5}">
                      <a16:colId xmlns:a16="http://schemas.microsoft.com/office/drawing/2014/main" val="1437561342"/>
                    </a:ext>
                  </a:extLst>
                </a:gridCol>
                <a:gridCol w="1451603">
                  <a:extLst>
                    <a:ext uri="{9D8B030D-6E8A-4147-A177-3AD203B41FA5}">
                      <a16:colId xmlns:a16="http://schemas.microsoft.com/office/drawing/2014/main" val="3143649349"/>
                    </a:ext>
                  </a:extLst>
                </a:gridCol>
              </a:tblGrid>
              <a:tr h="303408">
                <a:tc>
                  <a:txBody>
                    <a:bodyPr/>
                    <a:lstStyle/>
                    <a:p>
                      <a:pPr algn="ctr" fontAlgn="b"/>
                      <a:r>
                        <a:rPr lang="en-IN" sz="1200" b="1" u="none" strike="noStrike">
                          <a:solidFill>
                            <a:srgbClr val="000000"/>
                          </a:solidFill>
                          <a:effectLst/>
                          <a:latin typeface="Times New Roman"/>
                        </a:rPr>
                        <a:t>Other</a:t>
                      </a:r>
                    </a:p>
                  </a:txBody>
                  <a:tcPr marL="7620" marR="7620" marT="7620" anchor="b"/>
                </a:tc>
                <a:tc>
                  <a:txBody>
                    <a:bodyPr/>
                    <a:lstStyle/>
                    <a:p>
                      <a:pPr algn="ctr" fontAlgn="b"/>
                      <a:r>
                        <a:rPr lang="en-IN" sz="1200" b="1" u="none" strike="noStrike">
                          <a:solidFill>
                            <a:srgbClr val="000000"/>
                          </a:solidFill>
                          <a:effectLst/>
                          <a:latin typeface="Times New Roman"/>
                        </a:rPr>
                        <a:t>Number of People</a:t>
                      </a:r>
                    </a:p>
                  </a:txBody>
                  <a:tcPr marL="7620" marR="7620" marT="7620" anchor="b"/>
                </a:tc>
                <a:tc>
                  <a:txBody>
                    <a:bodyPr/>
                    <a:lstStyle/>
                    <a:p>
                      <a:pPr algn="ctr" fontAlgn="b"/>
                      <a:r>
                        <a:rPr lang="en-IN" sz="1200" b="1" u="none" strike="noStrike">
                          <a:solidFill>
                            <a:srgbClr val="000000"/>
                          </a:solidFill>
                          <a:effectLst/>
                          <a:latin typeface="Times New Roman"/>
                        </a:rPr>
                        <a:t>%Percentage</a:t>
                      </a:r>
                    </a:p>
                  </a:txBody>
                  <a:tcPr marL="7620" marR="7620" marT="7620" anchor="b"/>
                </a:tc>
                <a:extLst>
                  <a:ext uri="{0D108BD9-81ED-4DB2-BD59-A6C34878D82A}">
                    <a16:rowId xmlns:a16="http://schemas.microsoft.com/office/drawing/2014/main" val="1381889098"/>
                  </a:ext>
                </a:extLst>
              </a:tr>
              <a:tr h="564025">
                <a:tc>
                  <a:txBody>
                    <a:bodyPr/>
                    <a:lstStyle/>
                    <a:p>
                      <a:pPr algn="ctr" fontAlgn="b"/>
                      <a:r>
                        <a:rPr lang="en-IN" sz="1100" u="none" strike="noStrike" dirty="0">
                          <a:solidFill>
                            <a:srgbClr val="000000"/>
                          </a:solidFill>
                          <a:effectLst/>
                          <a:latin typeface="Times New Roman"/>
                        </a:rPr>
                        <a:t>Yes</a:t>
                      </a:r>
                    </a:p>
                  </a:txBody>
                  <a:tcPr marL="7620" marR="7620" marT="7620" anchor="b"/>
                </a:tc>
                <a:tc>
                  <a:txBody>
                    <a:bodyPr/>
                    <a:lstStyle/>
                    <a:p>
                      <a:pPr algn="ctr" fontAlgn="b"/>
                      <a:r>
                        <a:rPr lang="en-IN" sz="1100" u="none" strike="noStrike" dirty="0">
                          <a:solidFill>
                            <a:srgbClr val="000000"/>
                          </a:solidFill>
                          <a:effectLst/>
                          <a:latin typeface="Times New Roman"/>
                        </a:rPr>
                        <a:t>2</a:t>
                      </a:r>
                    </a:p>
                  </a:txBody>
                  <a:tcPr marL="7620" marR="7620" marT="7620" anchor="b"/>
                </a:tc>
                <a:tc>
                  <a:txBody>
                    <a:bodyPr/>
                    <a:lstStyle/>
                    <a:p>
                      <a:pPr algn="ctr" fontAlgn="b"/>
                      <a:r>
                        <a:rPr lang="en-IN" sz="1100" u="none" strike="noStrike" dirty="0">
                          <a:solidFill>
                            <a:srgbClr val="000000"/>
                          </a:solidFill>
                          <a:effectLst/>
                          <a:latin typeface="Times New Roman"/>
                        </a:rPr>
                        <a:t>50</a:t>
                      </a:r>
                    </a:p>
                  </a:txBody>
                  <a:tcPr marL="7620" marR="7620" marT="7620" anchor="b"/>
                </a:tc>
                <a:extLst>
                  <a:ext uri="{0D108BD9-81ED-4DB2-BD59-A6C34878D82A}">
                    <a16:rowId xmlns:a16="http://schemas.microsoft.com/office/drawing/2014/main" val="2481695951"/>
                  </a:ext>
                </a:extLst>
              </a:tr>
              <a:tr h="564025">
                <a:tc>
                  <a:txBody>
                    <a:bodyPr/>
                    <a:lstStyle/>
                    <a:p>
                      <a:pPr algn="ctr" fontAlgn="b"/>
                      <a:r>
                        <a:rPr lang="en-IN" sz="1100" u="none" strike="noStrike" dirty="0">
                          <a:solidFill>
                            <a:srgbClr val="000000"/>
                          </a:solidFill>
                          <a:effectLst/>
                          <a:latin typeface="Times New Roman"/>
                        </a:rPr>
                        <a:t>No</a:t>
                      </a:r>
                    </a:p>
                  </a:txBody>
                  <a:tcPr marL="7620" marR="7620" marT="7620" anchor="b"/>
                </a:tc>
                <a:tc>
                  <a:txBody>
                    <a:bodyPr/>
                    <a:lstStyle/>
                    <a:p>
                      <a:pPr algn="ctr" fontAlgn="b"/>
                      <a:r>
                        <a:rPr lang="en-IN" sz="1100" u="none" strike="noStrike" dirty="0">
                          <a:solidFill>
                            <a:srgbClr val="000000"/>
                          </a:solidFill>
                          <a:effectLst/>
                          <a:latin typeface="Times New Roman"/>
                        </a:rPr>
                        <a:t>2</a:t>
                      </a:r>
                    </a:p>
                  </a:txBody>
                  <a:tcPr marL="7620" marR="7620" marT="7620" anchor="b"/>
                </a:tc>
                <a:tc>
                  <a:txBody>
                    <a:bodyPr/>
                    <a:lstStyle/>
                    <a:p>
                      <a:pPr algn="ctr" fontAlgn="b"/>
                      <a:r>
                        <a:rPr lang="en-IN" sz="1100" u="none" strike="noStrike">
                          <a:solidFill>
                            <a:srgbClr val="000000"/>
                          </a:solidFill>
                          <a:effectLst/>
                          <a:latin typeface="Times New Roman"/>
                        </a:rPr>
                        <a:t>50</a:t>
                      </a:r>
                    </a:p>
                  </a:txBody>
                  <a:tcPr marL="7620" marR="7620" marT="7620" anchor="b"/>
                </a:tc>
                <a:extLst>
                  <a:ext uri="{0D108BD9-81ED-4DB2-BD59-A6C34878D82A}">
                    <a16:rowId xmlns:a16="http://schemas.microsoft.com/office/drawing/2014/main" val="1747360909"/>
                  </a:ext>
                </a:extLst>
              </a:tr>
              <a:tr h="564025">
                <a:tc>
                  <a:txBody>
                    <a:bodyPr/>
                    <a:lstStyle/>
                    <a:p>
                      <a:pPr algn="ctr" fontAlgn="b"/>
                      <a:r>
                        <a:rPr lang="en-IN" sz="1100" u="none" strike="noStrike" dirty="0">
                          <a:solidFill>
                            <a:srgbClr val="000000"/>
                          </a:solidFill>
                          <a:effectLst/>
                          <a:latin typeface="Times New Roman"/>
                        </a:rPr>
                        <a:t>NR</a:t>
                      </a:r>
                    </a:p>
                  </a:txBody>
                  <a:tcPr marL="7620" marR="7620" marT="7620" anchor="b"/>
                </a:tc>
                <a:tc>
                  <a:txBody>
                    <a:bodyPr/>
                    <a:lstStyle/>
                    <a:p>
                      <a:pPr algn="ctr" fontAlgn="b"/>
                      <a:r>
                        <a:rPr lang="en-IN" sz="1100" u="none" strike="noStrike">
                          <a:solidFill>
                            <a:srgbClr val="000000"/>
                          </a:solidFill>
                          <a:effectLst/>
                          <a:latin typeface="Times New Roman"/>
                        </a:rPr>
                        <a:t>0</a:t>
                      </a:r>
                    </a:p>
                  </a:txBody>
                  <a:tcPr marL="7620" marR="7620" marT="7620" anchor="b"/>
                </a:tc>
                <a:tc>
                  <a:txBody>
                    <a:bodyPr/>
                    <a:lstStyle/>
                    <a:p>
                      <a:pPr algn="ctr" fontAlgn="b"/>
                      <a:r>
                        <a:rPr lang="en-IN" sz="1100" u="none" strike="noStrike">
                          <a:solidFill>
                            <a:srgbClr val="000000"/>
                          </a:solidFill>
                          <a:effectLst/>
                          <a:latin typeface="Times New Roman"/>
                        </a:rPr>
                        <a:t>0</a:t>
                      </a:r>
                    </a:p>
                  </a:txBody>
                  <a:tcPr marL="7620" marR="7620" marT="7620" anchor="b"/>
                </a:tc>
                <a:extLst>
                  <a:ext uri="{0D108BD9-81ED-4DB2-BD59-A6C34878D82A}">
                    <a16:rowId xmlns:a16="http://schemas.microsoft.com/office/drawing/2014/main" val="824909663"/>
                  </a:ext>
                </a:extLst>
              </a:tr>
              <a:tr h="442916">
                <a:tc>
                  <a:txBody>
                    <a:bodyPr/>
                    <a:lstStyle/>
                    <a:p>
                      <a:pPr algn="ctr" fontAlgn="b"/>
                      <a:r>
                        <a:rPr lang="en-IN" sz="1100" u="none" strike="noStrike">
                          <a:solidFill>
                            <a:srgbClr val="000000"/>
                          </a:solidFill>
                          <a:effectLst/>
                          <a:latin typeface="Times New Roman"/>
                        </a:rPr>
                        <a:t>Total</a:t>
                      </a:r>
                    </a:p>
                  </a:txBody>
                  <a:tcPr marL="7620" marR="7620" marT="7620" anchor="b"/>
                </a:tc>
                <a:tc>
                  <a:txBody>
                    <a:bodyPr/>
                    <a:lstStyle/>
                    <a:p>
                      <a:pPr algn="ctr" fontAlgn="b"/>
                      <a:r>
                        <a:rPr lang="en-IN" sz="1100" u="none" strike="noStrike">
                          <a:solidFill>
                            <a:srgbClr val="000000"/>
                          </a:solidFill>
                          <a:effectLst/>
                          <a:latin typeface="Times New Roman"/>
                        </a:rPr>
                        <a:t>4</a:t>
                      </a:r>
                    </a:p>
                  </a:txBody>
                  <a:tcPr marL="7620" marR="7620" marT="7620" anchor="b"/>
                </a:tc>
                <a:tc>
                  <a:txBody>
                    <a:bodyPr/>
                    <a:lstStyle/>
                    <a:p>
                      <a:pPr algn="ctr" fontAlgn="b"/>
                      <a:r>
                        <a:rPr lang="en-IN" sz="1100" u="none" strike="noStrike" dirty="0">
                          <a:solidFill>
                            <a:srgbClr val="000000"/>
                          </a:solidFill>
                          <a:effectLst/>
                          <a:latin typeface="Times New Roman"/>
                        </a:rPr>
                        <a:t>100</a:t>
                      </a:r>
                    </a:p>
                  </a:txBody>
                  <a:tcPr marL="7620" marR="7620" marT="7620" anchor="b"/>
                </a:tc>
                <a:extLst>
                  <a:ext uri="{0D108BD9-81ED-4DB2-BD59-A6C34878D82A}">
                    <a16:rowId xmlns:a16="http://schemas.microsoft.com/office/drawing/2014/main" val="722973721"/>
                  </a:ext>
                </a:extLst>
              </a:tr>
            </a:tbl>
          </a:graphicData>
        </a:graphic>
      </p:graphicFrame>
      <p:sp>
        <p:nvSpPr>
          <p:cNvPr id="4" name="Footer Placeholder 3">
            <a:extLst>
              <a:ext uri="{FF2B5EF4-FFF2-40B4-BE49-F238E27FC236}">
                <a16:creationId xmlns:a16="http://schemas.microsoft.com/office/drawing/2014/main" id="{910016A7-CB0A-6030-1A98-504334A6504B}"/>
              </a:ext>
            </a:extLst>
          </p:cNvPr>
          <p:cNvSpPr>
            <a:spLocks noGrp="1"/>
          </p:cNvSpPr>
          <p:nvPr>
            <p:ph type="ftr" sz="quarter" idx="11"/>
          </p:nvPr>
        </p:nvSpPr>
        <p:spPr/>
        <p:txBody>
          <a:bodyPr/>
          <a:lstStyle/>
          <a:p>
            <a:r>
              <a:rPr lang="en-US"/>
              <a:t>1</a:t>
            </a:r>
          </a:p>
        </p:txBody>
      </p:sp>
      <p:sp>
        <p:nvSpPr>
          <p:cNvPr id="5" name="Slide Number Placeholder 4">
            <a:extLst>
              <a:ext uri="{FF2B5EF4-FFF2-40B4-BE49-F238E27FC236}">
                <a16:creationId xmlns:a16="http://schemas.microsoft.com/office/drawing/2014/main" id="{8B6FC004-6DCA-8943-221E-42A0BF9AAFBD}"/>
              </a:ext>
            </a:extLst>
          </p:cNvPr>
          <p:cNvSpPr>
            <a:spLocks noGrp="1"/>
          </p:cNvSpPr>
          <p:nvPr>
            <p:ph type="sldNum" sz="quarter" idx="12"/>
          </p:nvPr>
        </p:nvSpPr>
        <p:spPr/>
        <p:txBody>
          <a:bodyPr/>
          <a:lstStyle/>
          <a:p>
            <a:fld id="{11A71338-8BA2-4C79-A6C5-5A8E30081D0C}" type="slidenum">
              <a:rPr lang="en-US" smtClean="0"/>
              <a:pPr/>
              <a:t>25</a:t>
            </a:fld>
            <a:endParaRPr lang="en-US"/>
          </a:p>
        </p:txBody>
      </p:sp>
      <p:graphicFrame>
        <p:nvGraphicFramePr>
          <p:cNvPr id="7" name="Table 6">
            <a:extLst>
              <a:ext uri="{FF2B5EF4-FFF2-40B4-BE49-F238E27FC236}">
                <a16:creationId xmlns:a16="http://schemas.microsoft.com/office/drawing/2014/main" id="{87B42300-74BD-524B-0296-66A79C018EA2}"/>
              </a:ext>
            </a:extLst>
          </p:cNvPr>
          <p:cNvGraphicFramePr>
            <a:graphicFrameLocks noGrp="1"/>
          </p:cNvGraphicFramePr>
          <p:nvPr>
            <p:extLst>
              <p:ext uri="{D42A27DB-BD31-4B8C-83A1-F6EECF244321}">
                <p14:modId xmlns:p14="http://schemas.microsoft.com/office/powerpoint/2010/main" val="3662993945"/>
              </p:ext>
            </p:extLst>
          </p:nvPr>
        </p:nvGraphicFramePr>
        <p:xfrm>
          <a:off x="6469626" y="3752851"/>
          <a:ext cx="4248150" cy="2667614"/>
        </p:xfrm>
        <a:graphic>
          <a:graphicData uri="http://schemas.openxmlformats.org/drawingml/2006/table">
            <a:tbl>
              <a:tblPr>
                <a:tableStyleId>{BC89EF96-8CEA-46FF-86C4-4CE0E7609802}</a:tableStyleId>
              </a:tblPr>
              <a:tblGrid>
                <a:gridCol w="991266">
                  <a:extLst>
                    <a:ext uri="{9D8B030D-6E8A-4147-A177-3AD203B41FA5}">
                      <a16:colId xmlns:a16="http://schemas.microsoft.com/office/drawing/2014/main" val="2761159172"/>
                    </a:ext>
                  </a:extLst>
                </a:gridCol>
                <a:gridCol w="981046">
                  <a:extLst>
                    <a:ext uri="{9D8B030D-6E8A-4147-A177-3AD203B41FA5}">
                      <a16:colId xmlns:a16="http://schemas.microsoft.com/office/drawing/2014/main" val="1279107673"/>
                    </a:ext>
                  </a:extLst>
                </a:gridCol>
                <a:gridCol w="2275838">
                  <a:extLst>
                    <a:ext uri="{9D8B030D-6E8A-4147-A177-3AD203B41FA5}">
                      <a16:colId xmlns:a16="http://schemas.microsoft.com/office/drawing/2014/main" val="3683094384"/>
                    </a:ext>
                  </a:extLst>
                </a:gridCol>
              </a:tblGrid>
              <a:tr h="568678">
                <a:tc>
                  <a:txBody>
                    <a:bodyPr/>
                    <a:lstStyle/>
                    <a:p>
                      <a:pPr algn="ctr" fontAlgn="b"/>
                      <a:r>
                        <a:rPr lang="en-IN" sz="1200" b="1" u="none" strike="noStrike">
                          <a:solidFill>
                            <a:srgbClr val="000000"/>
                          </a:solidFill>
                          <a:effectLst/>
                          <a:latin typeface="Times New Roman"/>
                        </a:rPr>
                        <a:t>Cost( Spent )</a:t>
                      </a:r>
                    </a:p>
                  </a:txBody>
                  <a:tcPr marL="7620" marR="7620" marT="7620" anchor="b"/>
                </a:tc>
                <a:tc>
                  <a:txBody>
                    <a:bodyPr/>
                    <a:lstStyle/>
                    <a:p>
                      <a:pPr algn="ctr" fontAlgn="b"/>
                      <a:r>
                        <a:rPr lang="en-IN" sz="1200" b="1" u="none" strike="noStrike">
                          <a:solidFill>
                            <a:srgbClr val="000000"/>
                          </a:solidFill>
                          <a:effectLst/>
                          <a:latin typeface="Times New Roman"/>
                        </a:rPr>
                        <a:t>Number of People</a:t>
                      </a:r>
                    </a:p>
                  </a:txBody>
                  <a:tcPr marL="7620" marR="7620" marT="7620" anchor="b"/>
                </a:tc>
                <a:tc>
                  <a:txBody>
                    <a:bodyPr/>
                    <a:lstStyle/>
                    <a:p>
                      <a:pPr algn="ctr" fontAlgn="b"/>
                      <a:r>
                        <a:rPr lang="en-IN" sz="1200" b="1" u="none" strike="noStrike">
                          <a:solidFill>
                            <a:srgbClr val="000000"/>
                          </a:solidFill>
                          <a:effectLst/>
                          <a:latin typeface="Times New Roman"/>
                        </a:rPr>
                        <a:t>%Percentage</a:t>
                      </a:r>
                    </a:p>
                  </a:txBody>
                  <a:tcPr marL="7620" marR="7620" marT="7620" anchor="b"/>
                </a:tc>
                <a:extLst>
                  <a:ext uri="{0D108BD9-81ED-4DB2-BD59-A6C34878D82A}">
                    <a16:rowId xmlns:a16="http://schemas.microsoft.com/office/drawing/2014/main" val="727600610"/>
                  </a:ext>
                </a:extLst>
              </a:tr>
              <a:tr h="299848">
                <a:tc>
                  <a:txBody>
                    <a:bodyPr/>
                    <a:lstStyle/>
                    <a:p>
                      <a:pPr algn="ctr" fontAlgn="b"/>
                      <a:r>
                        <a:rPr lang="en-IN" sz="1100" u="none" strike="noStrike">
                          <a:solidFill>
                            <a:srgbClr val="000000"/>
                          </a:solidFill>
                          <a:effectLst/>
                          <a:latin typeface="Times New Roman"/>
                        </a:rPr>
                        <a:t>&gt;5000(0)</a:t>
                      </a:r>
                    </a:p>
                  </a:txBody>
                  <a:tcPr marL="7620" marR="7620" marT="7620" anchor="b"/>
                </a:tc>
                <a:tc>
                  <a:txBody>
                    <a:bodyPr/>
                    <a:lstStyle/>
                    <a:p>
                      <a:pPr algn="ctr" fontAlgn="b"/>
                      <a:r>
                        <a:rPr lang="en-IN" sz="1100" u="none" strike="noStrike">
                          <a:solidFill>
                            <a:srgbClr val="000000"/>
                          </a:solidFill>
                          <a:effectLst/>
                          <a:latin typeface="Times New Roman"/>
                        </a:rPr>
                        <a:t>34</a:t>
                      </a:r>
                    </a:p>
                  </a:txBody>
                  <a:tcPr marL="7620" marR="7620" marT="7620" anchor="b"/>
                </a:tc>
                <a:tc>
                  <a:txBody>
                    <a:bodyPr/>
                    <a:lstStyle/>
                    <a:p>
                      <a:pPr algn="ctr" fontAlgn="b"/>
                      <a:r>
                        <a:rPr lang="en-IN" sz="1100" u="none" strike="noStrike">
                          <a:solidFill>
                            <a:srgbClr val="000000"/>
                          </a:solidFill>
                          <a:effectLst/>
                          <a:latin typeface="Times New Roman"/>
                        </a:rPr>
                        <a:t>24.82</a:t>
                      </a:r>
                    </a:p>
                  </a:txBody>
                  <a:tcPr marL="7620" marR="7620" marT="7620" anchor="b"/>
                </a:tc>
                <a:extLst>
                  <a:ext uri="{0D108BD9-81ED-4DB2-BD59-A6C34878D82A}">
                    <a16:rowId xmlns:a16="http://schemas.microsoft.com/office/drawing/2014/main" val="479213877"/>
                  </a:ext>
                </a:extLst>
              </a:tr>
              <a:tr h="299848">
                <a:tc>
                  <a:txBody>
                    <a:bodyPr/>
                    <a:lstStyle/>
                    <a:p>
                      <a:pPr algn="ctr" fontAlgn="b"/>
                      <a:r>
                        <a:rPr lang="en-IN" sz="1100" u="none" strike="noStrike">
                          <a:solidFill>
                            <a:srgbClr val="000000"/>
                          </a:solidFill>
                          <a:effectLst/>
                          <a:latin typeface="Times New Roman"/>
                        </a:rPr>
                        <a:t>1000-5000(1)</a:t>
                      </a:r>
                    </a:p>
                  </a:txBody>
                  <a:tcPr marL="7620" marR="7620" marT="7620" anchor="b"/>
                </a:tc>
                <a:tc>
                  <a:txBody>
                    <a:bodyPr/>
                    <a:lstStyle/>
                    <a:p>
                      <a:pPr algn="ctr" fontAlgn="b"/>
                      <a:r>
                        <a:rPr lang="en-IN" sz="1100" u="none" strike="noStrike">
                          <a:solidFill>
                            <a:srgbClr val="000000"/>
                          </a:solidFill>
                          <a:effectLst/>
                          <a:latin typeface="Times New Roman"/>
                        </a:rPr>
                        <a:t>14</a:t>
                      </a:r>
                    </a:p>
                  </a:txBody>
                  <a:tcPr marL="7620" marR="7620" marT="7620" anchor="b"/>
                </a:tc>
                <a:tc>
                  <a:txBody>
                    <a:bodyPr/>
                    <a:lstStyle/>
                    <a:p>
                      <a:pPr algn="ctr" fontAlgn="b"/>
                      <a:r>
                        <a:rPr lang="en-IN" sz="1100" u="none" strike="noStrike">
                          <a:solidFill>
                            <a:srgbClr val="000000"/>
                          </a:solidFill>
                          <a:effectLst/>
                          <a:latin typeface="Times New Roman"/>
                        </a:rPr>
                        <a:t>10.22</a:t>
                      </a:r>
                    </a:p>
                  </a:txBody>
                  <a:tcPr marL="7620" marR="7620" marT="7620" anchor="b"/>
                </a:tc>
                <a:extLst>
                  <a:ext uri="{0D108BD9-81ED-4DB2-BD59-A6C34878D82A}">
                    <a16:rowId xmlns:a16="http://schemas.microsoft.com/office/drawing/2014/main" val="1147508489"/>
                  </a:ext>
                </a:extLst>
              </a:tr>
              <a:tr h="299848">
                <a:tc>
                  <a:txBody>
                    <a:bodyPr/>
                    <a:lstStyle/>
                    <a:p>
                      <a:pPr algn="ctr" fontAlgn="b"/>
                      <a:r>
                        <a:rPr lang="en-IN" sz="1100" u="none" strike="noStrike">
                          <a:solidFill>
                            <a:srgbClr val="000000"/>
                          </a:solidFill>
                          <a:effectLst/>
                          <a:latin typeface="Times New Roman"/>
                        </a:rPr>
                        <a:t>&lt;1000(2)</a:t>
                      </a:r>
                    </a:p>
                  </a:txBody>
                  <a:tcPr marL="7620" marR="7620" marT="7620" anchor="b"/>
                </a:tc>
                <a:tc>
                  <a:txBody>
                    <a:bodyPr/>
                    <a:lstStyle/>
                    <a:p>
                      <a:pPr algn="ctr" fontAlgn="b"/>
                      <a:r>
                        <a:rPr lang="en-IN" sz="1100" u="none" strike="noStrike">
                          <a:solidFill>
                            <a:srgbClr val="000000"/>
                          </a:solidFill>
                          <a:effectLst/>
                          <a:latin typeface="Times New Roman"/>
                        </a:rPr>
                        <a:t>52</a:t>
                      </a:r>
                    </a:p>
                  </a:txBody>
                  <a:tcPr marL="7620" marR="7620" marT="7620" anchor="b"/>
                </a:tc>
                <a:tc>
                  <a:txBody>
                    <a:bodyPr/>
                    <a:lstStyle/>
                    <a:p>
                      <a:pPr algn="ctr" fontAlgn="b"/>
                      <a:r>
                        <a:rPr lang="en-IN" sz="1100" u="none" strike="noStrike">
                          <a:solidFill>
                            <a:srgbClr val="000000"/>
                          </a:solidFill>
                          <a:effectLst/>
                          <a:latin typeface="Times New Roman"/>
                        </a:rPr>
                        <a:t>37.96</a:t>
                      </a:r>
                    </a:p>
                  </a:txBody>
                  <a:tcPr marL="7620" marR="7620" marT="7620" anchor="b"/>
                </a:tc>
                <a:extLst>
                  <a:ext uri="{0D108BD9-81ED-4DB2-BD59-A6C34878D82A}">
                    <a16:rowId xmlns:a16="http://schemas.microsoft.com/office/drawing/2014/main" val="672295017"/>
                  </a:ext>
                </a:extLst>
              </a:tr>
              <a:tr h="299848">
                <a:tc>
                  <a:txBody>
                    <a:bodyPr/>
                    <a:lstStyle/>
                    <a:p>
                      <a:pPr algn="ctr" fontAlgn="b"/>
                      <a:r>
                        <a:rPr lang="en-IN" sz="1100" u="none" strike="noStrike">
                          <a:solidFill>
                            <a:srgbClr val="000000"/>
                          </a:solidFill>
                          <a:effectLst/>
                          <a:latin typeface="Times New Roman"/>
                        </a:rPr>
                        <a:t>Free(3)</a:t>
                      </a:r>
                    </a:p>
                  </a:txBody>
                  <a:tcPr marL="7620" marR="7620" marT="7620" anchor="b"/>
                </a:tc>
                <a:tc>
                  <a:txBody>
                    <a:bodyPr/>
                    <a:lstStyle/>
                    <a:p>
                      <a:pPr algn="ctr" fontAlgn="b"/>
                      <a:r>
                        <a:rPr lang="en-IN" sz="1100" u="none" strike="noStrike">
                          <a:solidFill>
                            <a:srgbClr val="000000"/>
                          </a:solidFill>
                          <a:effectLst/>
                          <a:latin typeface="Times New Roman"/>
                        </a:rPr>
                        <a:t>19</a:t>
                      </a:r>
                    </a:p>
                  </a:txBody>
                  <a:tcPr marL="7620" marR="7620" marT="7620" anchor="b"/>
                </a:tc>
                <a:tc>
                  <a:txBody>
                    <a:bodyPr/>
                    <a:lstStyle/>
                    <a:p>
                      <a:pPr algn="ctr" fontAlgn="b"/>
                      <a:r>
                        <a:rPr lang="en-IN" sz="1100" u="none" strike="noStrike">
                          <a:solidFill>
                            <a:srgbClr val="000000"/>
                          </a:solidFill>
                          <a:effectLst/>
                          <a:latin typeface="Times New Roman"/>
                        </a:rPr>
                        <a:t>13.87</a:t>
                      </a:r>
                    </a:p>
                  </a:txBody>
                  <a:tcPr marL="7620" marR="7620" marT="7620" anchor="b"/>
                </a:tc>
                <a:extLst>
                  <a:ext uri="{0D108BD9-81ED-4DB2-BD59-A6C34878D82A}">
                    <a16:rowId xmlns:a16="http://schemas.microsoft.com/office/drawing/2014/main" val="567813966"/>
                  </a:ext>
                </a:extLst>
              </a:tr>
              <a:tr h="299848">
                <a:tc>
                  <a:txBody>
                    <a:bodyPr/>
                    <a:lstStyle/>
                    <a:p>
                      <a:pPr algn="ctr" fontAlgn="b"/>
                      <a:r>
                        <a:rPr lang="en-IN" sz="1100" u="none" strike="noStrike">
                          <a:solidFill>
                            <a:srgbClr val="000000"/>
                          </a:solidFill>
                          <a:effectLst/>
                          <a:latin typeface="Times New Roman"/>
                        </a:rPr>
                        <a:t>Other(4)</a:t>
                      </a:r>
                    </a:p>
                  </a:txBody>
                  <a:tcPr marL="7620" marR="7620" marT="7620" anchor="b"/>
                </a:tc>
                <a:tc>
                  <a:txBody>
                    <a:bodyPr/>
                    <a:lstStyle/>
                    <a:p>
                      <a:pPr algn="ctr" fontAlgn="b"/>
                      <a:r>
                        <a:rPr lang="en-IN" sz="1100" u="none" strike="noStrike">
                          <a:solidFill>
                            <a:srgbClr val="000000"/>
                          </a:solidFill>
                          <a:effectLst/>
                          <a:latin typeface="Times New Roman"/>
                        </a:rPr>
                        <a:t>10</a:t>
                      </a:r>
                    </a:p>
                  </a:txBody>
                  <a:tcPr marL="7620" marR="7620" marT="7620" anchor="b"/>
                </a:tc>
                <a:tc>
                  <a:txBody>
                    <a:bodyPr/>
                    <a:lstStyle/>
                    <a:p>
                      <a:pPr algn="ctr" fontAlgn="b"/>
                      <a:r>
                        <a:rPr lang="en-IN" sz="1100" u="none" strike="noStrike">
                          <a:solidFill>
                            <a:srgbClr val="000000"/>
                          </a:solidFill>
                          <a:effectLst/>
                          <a:latin typeface="Times New Roman"/>
                        </a:rPr>
                        <a:t>7.3</a:t>
                      </a:r>
                    </a:p>
                  </a:txBody>
                  <a:tcPr marL="7620" marR="7620" marT="7620" anchor="b"/>
                </a:tc>
                <a:extLst>
                  <a:ext uri="{0D108BD9-81ED-4DB2-BD59-A6C34878D82A}">
                    <a16:rowId xmlns:a16="http://schemas.microsoft.com/office/drawing/2014/main" val="2517465080"/>
                  </a:ext>
                </a:extLst>
              </a:tr>
              <a:tr h="299848">
                <a:tc>
                  <a:txBody>
                    <a:bodyPr/>
                    <a:lstStyle/>
                    <a:p>
                      <a:pPr algn="ctr" fontAlgn="b"/>
                      <a:r>
                        <a:rPr lang="en-IN" sz="1100" u="none" strike="noStrike">
                          <a:solidFill>
                            <a:srgbClr val="000000"/>
                          </a:solidFill>
                          <a:effectLst/>
                          <a:latin typeface="Times New Roman"/>
                        </a:rPr>
                        <a:t>NR(9)</a:t>
                      </a:r>
                    </a:p>
                  </a:txBody>
                  <a:tcPr marL="7620" marR="7620" marT="7620" anchor="b"/>
                </a:tc>
                <a:tc>
                  <a:txBody>
                    <a:bodyPr/>
                    <a:lstStyle/>
                    <a:p>
                      <a:pPr algn="ctr" fontAlgn="b"/>
                      <a:r>
                        <a:rPr lang="en-IN" sz="1100" u="none" strike="noStrike">
                          <a:solidFill>
                            <a:srgbClr val="000000"/>
                          </a:solidFill>
                          <a:effectLst/>
                          <a:latin typeface="Times New Roman"/>
                        </a:rPr>
                        <a:t>8</a:t>
                      </a:r>
                    </a:p>
                  </a:txBody>
                  <a:tcPr marL="7620" marR="7620" marT="7620" anchor="b"/>
                </a:tc>
                <a:tc>
                  <a:txBody>
                    <a:bodyPr/>
                    <a:lstStyle/>
                    <a:p>
                      <a:pPr algn="ctr" fontAlgn="b"/>
                      <a:r>
                        <a:rPr lang="en-IN" sz="1100" u="none" strike="noStrike">
                          <a:solidFill>
                            <a:srgbClr val="000000"/>
                          </a:solidFill>
                          <a:effectLst/>
                          <a:latin typeface="Times New Roman"/>
                        </a:rPr>
                        <a:t>5.84</a:t>
                      </a:r>
                    </a:p>
                  </a:txBody>
                  <a:tcPr marL="7620" marR="7620" marT="7620" anchor="b"/>
                </a:tc>
                <a:extLst>
                  <a:ext uri="{0D108BD9-81ED-4DB2-BD59-A6C34878D82A}">
                    <a16:rowId xmlns:a16="http://schemas.microsoft.com/office/drawing/2014/main" val="392046657"/>
                  </a:ext>
                </a:extLst>
              </a:tr>
              <a:tr h="299848">
                <a:tc>
                  <a:txBody>
                    <a:bodyPr/>
                    <a:lstStyle/>
                    <a:p>
                      <a:pPr algn="ctr" fontAlgn="b"/>
                      <a:r>
                        <a:rPr lang="en-IN" sz="1100" u="none" strike="noStrike">
                          <a:solidFill>
                            <a:srgbClr val="000000"/>
                          </a:solidFill>
                          <a:effectLst/>
                          <a:latin typeface="Times New Roman"/>
                        </a:rPr>
                        <a:t>Total</a:t>
                      </a:r>
                    </a:p>
                  </a:txBody>
                  <a:tcPr marL="7620" marR="7620" marT="7620" anchor="b"/>
                </a:tc>
                <a:tc>
                  <a:txBody>
                    <a:bodyPr/>
                    <a:lstStyle/>
                    <a:p>
                      <a:pPr algn="ctr" fontAlgn="b"/>
                      <a:r>
                        <a:rPr lang="en-IN" sz="1100" u="none" strike="noStrike">
                          <a:solidFill>
                            <a:srgbClr val="000000"/>
                          </a:solidFill>
                          <a:effectLst/>
                          <a:latin typeface="Times New Roman"/>
                        </a:rPr>
                        <a:t>137</a:t>
                      </a:r>
                    </a:p>
                  </a:txBody>
                  <a:tcPr marL="7620" marR="7620" marT="7620" anchor="b"/>
                </a:tc>
                <a:tc>
                  <a:txBody>
                    <a:bodyPr/>
                    <a:lstStyle/>
                    <a:p>
                      <a:pPr algn="ctr" fontAlgn="b"/>
                      <a:r>
                        <a:rPr lang="en-IN" sz="1100" u="none" strike="noStrike">
                          <a:solidFill>
                            <a:srgbClr val="000000"/>
                          </a:solidFill>
                          <a:effectLst/>
                          <a:latin typeface="Times New Roman"/>
                        </a:rPr>
                        <a:t>100</a:t>
                      </a:r>
                    </a:p>
                  </a:txBody>
                  <a:tcPr marL="7620" marR="7620" marT="7620" anchor="b"/>
                </a:tc>
                <a:extLst>
                  <a:ext uri="{0D108BD9-81ED-4DB2-BD59-A6C34878D82A}">
                    <a16:rowId xmlns:a16="http://schemas.microsoft.com/office/drawing/2014/main" val="479889113"/>
                  </a:ext>
                </a:extLst>
              </a:tr>
            </a:tbl>
          </a:graphicData>
        </a:graphic>
      </p:graphicFrame>
      <p:graphicFrame>
        <p:nvGraphicFramePr>
          <p:cNvPr id="2" name="Chart 1">
            <a:extLst>
              <a:ext uri="{FF2B5EF4-FFF2-40B4-BE49-F238E27FC236}">
                <a16:creationId xmlns:a16="http://schemas.microsoft.com/office/drawing/2014/main" id="{DD3305B0-B401-66B1-F5CC-CA7508126517}"/>
              </a:ext>
              <a:ext uri="{147F2762-F138-4A5C-976F-8EAC2B608ADB}">
                <a16:predDERef xmlns:a16="http://schemas.microsoft.com/office/drawing/2014/main" pred="{32488B11-D56B-43B5-7BAA-9B1B607EC86E}"/>
              </a:ext>
            </a:extLst>
          </p:cNvPr>
          <p:cNvGraphicFramePr>
            <a:graphicFrameLocks/>
          </p:cNvGraphicFramePr>
          <p:nvPr>
            <p:extLst>
              <p:ext uri="{D42A27DB-BD31-4B8C-83A1-F6EECF244321}">
                <p14:modId xmlns:p14="http://schemas.microsoft.com/office/powerpoint/2010/main" val="2208591438"/>
              </p:ext>
            </p:extLst>
          </p:nvPr>
        </p:nvGraphicFramePr>
        <p:xfrm>
          <a:off x="5558398" y="119062"/>
          <a:ext cx="4238625" cy="27908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F7207C7A-4951-2637-9C5C-13EAB539507A}"/>
              </a:ext>
              <a:ext uri="{147F2762-F138-4A5C-976F-8EAC2B608ADB}">
                <a16:predDERef xmlns:a16="http://schemas.microsoft.com/office/drawing/2014/main" pred="{DD3305B0-B401-66B1-F5CC-CA7508126517}"/>
              </a:ext>
            </a:extLst>
          </p:cNvPr>
          <p:cNvGraphicFramePr>
            <a:graphicFrameLocks/>
          </p:cNvGraphicFramePr>
          <p:nvPr>
            <p:extLst>
              <p:ext uri="{D42A27DB-BD31-4B8C-83A1-F6EECF244321}">
                <p14:modId xmlns:p14="http://schemas.microsoft.com/office/powerpoint/2010/main" val="1767155637"/>
              </p:ext>
            </p:extLst>
          </p:nvPr>
        </p:nvGraphicFramePr>
        <p:xfrm>
          <a:off x="925606" y="3752850"/>
          <a:ext cx="4248150" cy="2762250"/>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7">
            <a:extLst>
              <a:ext uri="{FF2B5EF4-FFF2-40B4-BE49-F238E27FC236}">
                <a16:creationId xmlns:a16="http://schemas.microsoft.com/office/drawing/2014/main" id="{4691D26B-B253-D256-A0A4-806AEFF7C9BE}"/>
              </a:ext>
            </a:extLst>
          </p:cNvPr>
          <p:cNvPicPr>
            <a:picLocks noChangeAspect="1"/>
          </p:cNvPicPr>
          <p:nvPr/>
        </p:nvPicPr>
        <p:blipFill>
          <a:blip r:embed="rId4"/>
          <a:stretch>
            <a:fillRect/>
          </a:stretch>
        </p:blipFill>
        <p:spPr>
          <a:xfrm>
            <a:off x="10717776" y="72116"/>
            <a:ext cx="1349346" cy="730838"/>
          </a:xfrm>
          <a:prstGeom prst="rect">
            <a:avLst/>
          </a:prstGeom>
        </p:spPr>
      </p:pic>
    </p:spTree>
    <p:extLst>
      <p:ext uri="{BB962C8B-B14F-4D97-AF65-F5344CB8AC3E}">
        <p14:creationId xmlns:p14="http://schemas.microsoft.com/office/powerpoint/2010/main" val="18888881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5C3F5DB9-6BA7-F468-C334-CD45CFC6B907}"/>
              </a:ext>
            </a:extLst>
          </p:cNvPr>
          <p:cNvGraphicFramePr>
            <a:graphicFrameLocks noGrp="1"/>
          </p:cNvGraphicFramePr>
          <p:nvPr>
            <p:ph idx="1"/>
            <p:extLst>
              <p:ext uri="{D42A27DB-BD31-4B8C-83A1-F6EECF244321}">
                <p14:modId xmlns:p14="http://schemas.microsoft.com/office/powerpoint/2010/main" val="3318628261"/>
              </p:ext>
            </p:extLst>
          </p:nvPr>
        </p:nvGraphicFramePr>
        <p:xfrm>
          <a:off x="589936" y="924232"/>
          <a:ext cx="5630734" cy="2733370"/>
        </p:xfrm>
        <a:graphic>
          <a:graphicData uri="http://schemas.openxmlformats.org/drawingml/2006/table">
            <a:tbl>
              <a:tblPr>
                <a:tableStyleId>{BC89EF96-8CEA-46FF-86C4-4CE0E7609802}</a:tableStyleId>
              </a:tblPr>
              <a:tblGrid>
                <a:gridCol w="2076735">
                  <a:extLst>
                    <a:ext uri="{9D8B030D-6E8A-4147-A177-3AD203B41FA5}">
                      <a16:colId xmlns:a16="http://schemas.microsoft.com/office/drawing/2014/main" val="928543223"/>
                    </a:ext>
                  </a:extLst>
                </a:gridCol>
                <a:gridCol w="2055325">
                  <a:extLst>
                    <a:ext uri="{9D8B030D-6E8A-4147-A177-3AD203B41FA5}">
                      <a16:colId xmlns:a16="http://schemas.microsoft.com/office/drawing/2014/main" val="847761310"/>
                    </a:ext>
                  </a:extLst>
                </a:gridCol>
                <a:gridCol w="1498674">
                  <a:extLst>
                    <a:ext uri="{9D8B030D-6E8A-4147-A177-3AD203B41FA5}">
                      <a16:colId xmlns:a16="http://schemas.microsoft.com/office/drawing/2014/main" val="3404255401"/>
                    </a:ext>
                  </a:extLst>
                </a:gridCol>
              </a:tblGrid>
              <a:tr h="413338">
                <a:tc>
                  <a:txBody>
                    <a:bodyPr/>
                    <a:lstStyle/>
                    <a:p>
                      <a:pPr algn="l" fontAlgn="b"/>
                      <a:r>
                        <a:rPr lang="en-IN" sz="1200" u="none" strike="noStrike">
                          <a:solidFill>
                            <a:srgbClr val="000000"/>
                          </a:solidFill>
                          <a:effectLst/>
                          <a:latin typeface="Times New Roman"/>
                        </a:rPr>
                        <a:t>Distance </a:t>
                      </a:r>
                    </a:p>
                  </a:txBody>
                  <a:tcPr marL="7620" marR="7620" marT="7620" anchor="b"/>
                </a:tc>
                <a:tc>
                  <a:txBody>
                    <a:bodyPr/>
                    <a:lstStyle/>
                    <a:p>
                      <a:pPr algn="l" fontAlgn="b"/>
                      <a:r>
                        <a:rPr lang="en-IN" sz="1200" u="none" strike="noStrike">
                          <a:solidFill>
                            <a:srgbClr val="000000"/>
                          </a:solidFill>
                          <a:effectLst/>
                          <a:latin typeface="Times New Roman"/>
                        </a:rPr>
                        <a:t>Number of People</a:t>
                      </a:r>
                    </a:p>
                  </a:txBody>
                  <a:tcPr marL="7620" marR="7620" marT="7620" anchor="b"/>
                </a:tc>
                <a:tc>
                  <a:txBody>
                    <a:bodyPr/>
                    <a:lstStyle/>
                    <a:p>
                      <a:pPr algn="l" fontAlgn="b"/>
                      <a:r>
                        <a:rPr lang="en-IN" sz="1200" u="none" strike="noStrike">
                          <a:solidFill>
                            <a:srgbClr val="000000"/>
                          </a:solidFill>
                          <a:effectLst/>
                          <a:latin typeface="Times New Roman"/>
                        </a:rPr>
                        <a:t>%Percentage</a:t>
                      </a:r>
                    </a:p>
                  </a:txBody>
                  <a:tcPr marL="7620" marR="7620" marT="7620" anchor="b"/>
                </a:tc>
                <a:extLst>
                  <a:ext uri="{0D108BD9-81ED-4DB2-BD59-A6C34878D82A}">
                    <a16:rowId xmlns:a16="http://schemas.microsoft.com/office/drawing/2014/main" val="54973597"/>
                  </a:ext>
                </a:extLst>
              </a:tr>
              <a:tr h="386672">
                <a:tc>
                  <a:txBody>
                    <a:bodyPr/>
                    <a:lstStyle/>
                    <a:p>
                      <a:pPr algn="l" fontAlgn="b"/>
                      <a:r>
                        <a:rPr lang="en-IN" sz="1100" u="none" strike="noStrike" dirty="0">
                          <a:solidFill>
                            <a:srgbClr val="000000"/>
                          </a:solidFill>
                          <a:effectLst/>
                          <a:latin typeface="Times New Roman"/>
                        </a:rPr>
                        <a:t>&gt;10km</a:t>
                      </a:r>
                    </a:p>
                  </a:txBody>
                  <a:tcPr marL="7620" marR="7620" marT="7620" anchor="b"/>
                </a:tc>
                <a:tc>
                  <a:txBody>
                    <a:bodyPr/>
                    <a:lstStyle/>
                    <a:p>
                      <a:pPr algn="l" fontAlgn="b"/>
                      <a:r>
                        <a:rPr lang="en-IN" sz="1100" u="none" strike="noStrike">
                          <a:solidFill>
                            <a:srgbClr val="000000"/>
                          </a:solidFill>
                          <a:effectLst/>
                          <a:latin typeface="Times New Roman"/>
                        </a:rPr>
                        <a:t>17</a:t>
                      </a:r>
                    </a:p>
                  </a:txBody>
                  <a:tcPr marL="7620" marR="7620" marT="7620" anchor="b"/>
                </a:tc>
                <a:tc>
                  <a:txBody>
                    <a:bodyPr/>
                    <a:lstStyle/>
                    <a:p>
                      <a:pPr algn="l" fontAlgn="b"/>
                      <a:r>
                        <a:rPr lang="en-IN" sz="1100" u="none" strike="noStrike">
                          <a:solidFill>
                            <a:srgbClr val="000000"/>
                          </a:solidFill>
                          <a:effectLst/>
                          <a:latin typeface="Times New Roman"/>
                        </a:rPr>
                        <a:t>12.41</a:t>
                      </a:r>
                    </a:p>
                  </a:txBody>
                  <a:tcPr marL="7620" marR="7620" marT="7620" anchor="b"/>
                </a:tc>
                <a:extLst>
                  <a:ext uri="{0D108BD9-81ED-4DB2-BD59-A6C34878D82A}">
                    <a16:rowId xmlns:a16="http://schemas.microsoft.com/office/drawing/2014/main" val="493330069"/>
                  </a:ext>
                </a:extLst>
              </a:tr>
              <a:tr h="386672">
                <a:tc>
                  <a:txBody>
                    <a:bodyPr/>
                    <a:lstStyle/>
                    <a:p>
                      <a:pPr algn="l" fontAlgn="b"/>
                      <a:r>
                        <a:rPr lang="en-IN" sz="1100" u="none" strike="noStrike" dirty="0">
                          <a:solidFill>
                            <a:srgbClr val="000000"/>
                          </a:solidFill>
                          <a:effectLst/>
                          <a:latin typeface="Times New Roman"/>
                        </a:rPr>
                        <a:t>5-10km</a:t>
                      </a:r>
                    </a:p>
                  </a:txBody>
                  <a:tcPr marL="7620" marR="7620" marT="7620" anchor="b"/>
                </a:tc>
                <a:tc>
                  <a:txBody>
                    <a:bodyPr/>
                    <a:lstStyle/>
                    <a:p>
                      <a:pPr algn="l" fontAlgn="b"/>
                      <a:r>
                        <a:rPr lang="en-IN" sz="1100" u="none" strike="noStrike">
                          <a:solidFill>
                            <a:srgbClr val="000000"/>
                          </a:solidFill>
                          <a:effectLst/>
                          <a:latin typeface="Times New Roman"/>
                        </a:rPr>
                        <a:t>26</a:t>
                      </a:r>
                    </a:p>
                  </a:txBody>
                  <a:tcPr marL="7620" marR="7620" marT="7620" anchor="b"/>
                </a:tc>
                <a:tc>
                  <a:txBody>
                    <a:bodyPr/>
                    <a:lstStyle/>
                    <a:p>
                      <a:pPr algn="l" fontAlgn="b"/>
                      <a:r>
                        <a:rPr lang="en-IN" sz="1100" u="none" strike="noStrike">
                          <a:solidFill>
                            <a:srgbClr val="000000"/>
                          </a:solidFill>
                          <a:effectLst/>
                          <a:latin typeface="Times New Roman"/>
                        </a:rPr>
                        <a:t>18.98</a:t>
                      </a:r>
                    </a:p>
                  </a:txBody>
                  <a:tcPr marL="7620" marR="7620" marT="7620" anchor="b"/>
                </a:tc>
                <a:extLst>
                  <a:ext uri="{0D108BD9-81ED-4DB2-BD59-A6C34878D82A}">
                    <a16:rowId xmlns:a16="http://schemas.microsoft.com/office/drawing/2014/main" val="3352532881"/>
                  </a:ext>
                </a:extLst>
              </a:tr>
              <a:tr h="386672">
                <a:tc>
                  <a:txBody>
                    <a:bodyPr/>
                    <a:lstStyle/>
                    <a:p>
                      <a:pPr algn="l" fontAlgn="b"/>
                      <a:r>
                        <a:rPr lang="en-IN" sz="1100" u="none" strike="noStrike" dirty="0">
                          <a:solidFill>
                            <a:srgbClr val="000000"/>
                          </a:solidFill>
                          <a:effectLst/>
                          <a:latin typeface="Times New Roman"/>
                        </a:rPr>
                        <a:t>&lt;5km</a:t>
                      </a:r>
                    </a:p>
                  </a:txBody>
                  <a:tcPr marL="7620" marR="7620" marT="7620" anchor="b"/>
                </a:tc>
                <a:tc>
                  <a:txBody>
                    <a:bodyPr/>
                    <a:lstStyle/>
                    <a:p>
                      <a:pPr algn="l" fontAlgn="b"/>
                      <a:r>
                        <a:rPr lang="en-IN" sz="1100" u="none" strike="noStrike">
                          <a:solidFill>
                            <a:srgbClr val="000000"/>
                          </a:solidFill>
                          <a:effectLst/>
                          <a:latin typeface="Times New Roman"/>
                        </a:rPr>
                        <a:t>50</a:t>
                      </a:r>
                    </a:p>
                  </a:txBody>
                  <a:tcPr marL="7620" marR="7620" marT="7620" anchor="b"/>
                </a:tc>
                <a:tc>
                  <a:txBody>
                    <a:bodyPr/>
                    <a:lstStyle/>
                    <a:p>
                      <a:pPr algn="l" fontAlgn="b"/>
                      <a:r>
                        <a:rPr lang="en-IN" sz="1100" u="none" strike="noStrike">
                          <a:solidFill>
                            <a:srgbClr val="000000"/>
                          </a:solidFill>
                          <a:effectLst/>
                          <a:latin typeface="Times New Roman"/>
                        </a:rPr>
                        <a:t>36.5</a:t>
                      </a:r>
                    </a:p>
                  </a:txBody>
                  <a:tcPr marL="7620" marR="7620" marT="7620" anchor="b"/>
                </a:tc>
                <a:extLst>
                  <a:ext uri="{0D108BD9-81ED-4DB2-BD59-A6C34878D82A}">
                    <a16:rowId xmlns:a16="http://schemas.microsoft.com/office/drawing/2014/main" val="2904501807"/>
                  </a:ext>
                </a:extLst>
              </a:tr>
              <a:tr h="386672">
                <a:tc>
                  <a:txBody>
                    <a:bodyPr/>
                    <a:lstStyle/>
                    <a:p>
                      <a:pPr algn="l" fontAlgn="b"/>
                      <a:r>
                        <a:rPr lang="en-IN" sz="1100" u="none" strike="noStrike" dirty="0">
                          <a:solidFill>
                            <a:srgbClr val="000000"/>
                          </a:solidFill>
                          <a:effectLst/>
                          <a:latin typeface="Times New Roman"/>
                        </a:rPr>
                        <a:t>Other</a:t>
                      </a:r>
                    </a:p>
                  </a:txBody>
                  <a:tcPr marL="7620" marR="7620" marT="7620" anchor="b"/>
                </a:tc>
                <a:tc>
                  <a:txBody>
                    <a:bodyPr/>
                    <a:lstStyle/>
                    <a:p>
                      <a:pPr algn="l" fontAlgn="b"/>
                      <a:r>
                        <a:rPr lang="en-IN" sz="1100" u="none" strike="noStrike">
                          <a:solidFill>
                            <a:srgbClr val="000000"/>
                          </a:solidFill>
                          <a:effectLst/>
                          <a:latin typeface="Times New Roman"/>
                        </a:rPr>
                        <a:t>20</a:t>
                      </a:r>
                    </a:p>
                  </a:txBody>
                  <a:tcPr marL="7620" marR="7620" marT="7620" anchor="b"/>
                </a:tc>
                <a:tc>
                  <a:txBody>
                    <a:bodyPr/>
                    <a:lstStyle/>
                    <a:p>
                      <a:pPr algn="l" fontAlgn="b"/>
                      <a:r>
                        <a:rPr lang="en-IN" sz="1100" u="none" strike="noStrike">
                          <a:solidFill>
                            <a:srgbClr val="000000"/>
                          </a:solidFill>
                          <a:effectLst/>
                          <a:latin typeface="Times New Roman"/>
                        </a:rPr>
                        <a:t>14.6</a:t>
                      </a:r>
                    </a:p>
                  </a:txBody>
                  <a:tcPr marL="7620" marR="7620" marT="7620" anchor="b"/>
                </a:tc>
                <a:extLst>
                  <a:ext uri="{0D108BD9-81ED-4DB2-BD59-A6C34878D82A}">
                    <a16:rowId xmlns:a16="http://schemas.microsoft.com/office/drawing/2014/main" val="3500875457"/>
                  </a:ext>
                </a:extLst>
              </a:tr>
              <a:tr h="386672">
                <a:tc>
                  <a:txBody>
                    <a:bodyPr/>
                    <a:lstStyle/>
                    <a:p>
                      <a:pPr algn="l" fontAlgn="b"/>
                      <a:r>
                        <a:rPr lang="en-IN" sz="1100" u="none" strike="noStrike">
                          <a:solidFill>
                            <a:srgbClr val="000000"/>
                          </a:solidFill>
                          <a:effectLst/>
                          <a:latin typeface="Times New Roman"/>
                        </a:rPr>
                        <a:t>NR(9)</a:t>
                      </a:r>
                    </a:p>
                  </a:txBody>
                  <a:tcPr marL="7620" marR="7620" marT="7620" anchor="b"/>
                </a:tc>
                <a:tc>
                  <a:txBody>
                    <a:bodyPr/>
                    <a:lstStyle/>
                    <a:p>
                      <a:pPr algn="l" fontAlgn="b"/>
                      <a:r>
                        <a:rPr lang="en-IN" sz="1100" u="none" strike="noStrike">
                          <a:solidFill>
                            <a:srgbClr val="000000"/>
                          </a:solidFill>
                          <a:effectLst/>
                          <a:latin typeface="Times New Roman"/>
                        </a:rPr>
                        <a:t>24</a:t>
                      </a:r>
                    </a:p>
                  </a:txBody>
                  <a:tcPr marL="7620" marR="7620" marT="7620" anchor="b"/>
                </a:tc>
                <a:tc>
                  <a:txBody>
                    <a:bodyPr/>
                    <a:lstStyle/>
                    <a:p>
                      <a:pPr algn="l" fontAlgn="b"/>
                      <a:r>
                        <a:rPr lang="en-IN" sz="1100" u="none" strike="noStrike">
                          <a:solidFill>
                            <a:srgbClr val="000000"/>
                          </a:solidFill>
                          <a:effectLst/>
                          <a:latin typeface="Times New Roman"/>
                        </a:rPr>
                        <a:t>17.52</a:t>
                      </a:r>
                    </a:p>
                  </a:txBody>
                  <a:tcPr marL="7620" marR="7620" marT="7620" anchor="b"/>
                </a:tc>
                <a:extLst>
                  <a:ext uri="{0D108BD9-81ED-4DB2-BD59-A6C34878D82A}">
                    <a16:rowId xmlns:a16="http://schemas.microsoft.com/office/drawing/2014/main" val="4288725542"/>
                  </a:ext>
                </a:extLst>
              </a:tr>
              <a:tr h="386672">
                <a:tc>
                  <a:txBody>
                    <a:bodyPr/>
                    <a:lstStyle/>
                    <a:p>
                      <a:pPr algn="l" fontAlgn="b"/>
                      <a:r>
                        <a:rPr lang="en-IN" sz="1100" u="none" strike="noStrike">
                          <a:solidFill>
                            <a:srgbClr val="000000"/>
                          </a:solidFill>
                          <a:effectLst/>
                          <a:latin typeface="Times New Roman"/>
                        </a:rPr>
                        <a:t>Total</a:t>
                      </a:r>
                    </a:p>
                  </a:txBody>
                  <a:tcPr marL="7620" marR="7620" marT="7620" anchor="b"/>
                </a:tc>
                <a:tc>
                  <a:txBody>
                    <a:bodyPr/>
                    <a:lstStyle/>
                    <a:p>
                      <a:pPr algn="l" fontAlgn="b"/>
                      <a:r>
                        <a:rPr lang="en-IN" sz="1100" u="none" strike="noStrike">
                          <a:solidFill>
                            <a:srgbClr val="000000"/>
                          </a:solidFill>
                          <a:effectLst/>
                          <a:latin typeface="Times New Roman"/>
                        </a:rPr>
                        <a:t>137</a:t>
                      </a:r>
                    </a:p>
                  </a:txBody>
                  <a:tcPr marL="7620" marR="7620" marT="7620" anchor="b"/>
                </a:tc>
                <a:tc>
                  <a:txBody>
                    <a:bodyPr/>
                    <a:lstStyle/>
                    <a:p>
                      <a:pPr algn="l" fontAlgn="b"/>
                      <a:r>
                        <a:rPr lang="en-IN" sz="1100" u="none" strike="noStrike" dirty="0">
                          <a:solidFill>
                            <a:srgbClr val="000000"/>
                          </a:solidFill>
                          <a:effectLst/>
                          <a:latin typeface="Times New Roman"/>
                        </a:rPr>
                        <a:t>100</a:t>
                      </a:r>
                    </a:p>
                  </a:txBody>
                  <a:tcPr marL="7620" marR="7620" marT="7620" anchor="b"/>
                </a:tc>
                <a:extLst>
                  <a:ext uri="{0D108BD9-81ED-4DB2-BD59-A6C34878D82A}">
                    <a16:rowId xmlns:a16="http://schemas.microsoft.com/office/drawing/2014/main" val="2614446689"/>
                  </a:ext>
                </a:extLst>
              </a:tr>
            </a:tbl>
          </a:graphicData>
        </a:graphic>
      </p:graphicFrame>
      <p:sp>
        <p:nvSpPr>
          <p:cNvPr id="4" name="Footer Placeholder 3">
            <a:extLst>
              <a:ext uri="{FF2B5EF4-FFF2-40B4-BE49-F238E27FC236}">
                <a16:creationId xmlns:a16="http://schemas.microsoft.com/office/drawing/2014/main" id="{489FE58C-0D78-9873-F9C2-76663DF667C1}"/>
              </a:ext>
            </a:extLst>
          </p:cNvPr>
          <p:cNvSpPr>
            <a:spLocks noGrp="1"/>
          </p:cNvSpPr>
          <p:nvPr>
            <p:ph type="ftr" sz="quarter" idx="11"/>
          </p:nvPr>
        </p:nvSpPr>
        <p:spPr/>
        <p:txBody>
          <a:bodyPr/>
          <a:lstStyle/>
          <a:p>
            <a:r>
              <a:rPr lang="en-US"/>
              <a:t>1</a:t>
            </a:r>
          </a:p>
        </p:txBody>
      </p:sp>
      <p:sp>
        <p:nvSpPr>
          <p:cNvPr id="5" name="Slide Number Placeholder 4">
            <a:extLst>
              <a:ext uri="{FF2B5EF4-FFF2-40B4-BE49-F238E27FC236}">
                <a16:creationId xmlns:a16="http://schemas.microsoft.com/office/drawing/2014/main" id="{5279D0F3-31A6-E26A-8190-9B464F3CE774}"/>
              </a:ext>
            </a:extLst>
          </p:cNvPr>
          <p:cNvSpPr>
            <a:spLocks noGrp="1"/>
          </p:cNvSpPr>
          <p:nvPr>
            <p:ph type="sldNum" sz="quarter" idx="12"/>
          </p:nvPr>
        </p:nvSpPr>
        <p:spPr/>
        <p:txBody>
          <a:bodyPr/>
          <a:lstStyle/>
          <a:p>
            <a:fld id="{11A71338-8BA2-4C79-A6C5-5A8E30081D0C}" type="slidenum">
              <a:rPr lang="en-US" smtClean="0"/>
              <a:t>26</a:t>
            </a:fld>
            <a:endParaRPr lang="en-US"/>
          </a:p>
        </p:txBody>
      </p:sp>
      <p:graphicFrame>
        <p:nvGraphicFramePr>
          <p:cNvPr id="2" name="Chart 1">
            <a:extLst>
              <a:ext uri="{FF2B5EF4-FFF2-40B4-BE49-F238E27FC236}">
                <a16:creationId xmlns:a16="http://schemas.microsoft.com/office/drawing/2014/main" id="{A277D431-D31D-5E28-39FB-FB9669A356EA}"/>
              </a:ext>
              <a:ext uri="{147F2762-F138-4A5C-976F-8EAC2B608ADB}">
                <a16:predDERef xmlns:a16="http://schemas.microsoft.com/office/drawing/2014/main" pred="{F7207C7A-4951-2637-9C5C-13EAB539507A}"/>
              </a:ext>
            </a:extLst>
          </p:cNvPr>
          <p:cNvGraphicFramePr>
            <a:graphicFrameLocks/>
          </p:cNvGraphicFramePr>
          <p:nvPr>
            <p:extLst>
              <p:ext uri="{D42A27DB-BD31-4B8C-83A1-F6EECF244321}">
                <p14:modId xmlns:p14="http://schemas.microsoft.com/office/powerpoint/2010/main" val="1298087945"/>
              </p:ext>
            </p:extLst>
          </p:nvPr>
        </p:nvGraphicFramePr>
        <p:xfrm>
          <a:off x="6101043" y="897591"/>
          <a:ext cx="4229100" cy="2533650"/>
        </p:xfrm>
        <a:graphic>
          <a:graphicData uri="http://schemas.openxmlformats.org/drawingml/2006/chart">
            <c:chart xmlns:c="http://schemas.openxmlformats.org/drawingml/2006/chart" xmlns:r="http://schemas.openxmlformats.org/officeDocument/2006/relationships" r:id="rId2"/>
          </a:graphicData>
        </a:graphic>
      </p:graphicFrame>
      <p:sp>
        <p:nvSpPr>
          <p:cNvPr id="8" name="Footer Placeholder 3">
            <a:extLst>
              <a:ext uri="{FF2B5EF4-FFF2-40B4-BE49-F238E27FC236}">
                <a16:creationId xmlns:a16="http://schemas.microsoft.com/office/drawing/2014/main" id="{46435E92-C071-39FD-E1F6-5168F115E210}"/>
              </a:ext>
            </a:extLst>
          </p:cNvPr>
          <p:cNvSpPr txBox="1">
            <a:spLocks/>
          </p:cNvSpPr>
          <p:nvPr/>
        </p:nvSpPr>
        <p:spPr>
          <a:xfrm>
            <a:off x="8876521" y="6453002"/>
            <a:ext cx="280540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1</a:t>
            </a:r>
          </a:p>
        </p:txBody>
      </p:sp>
      <p:sp>
        <p:nvSpPr>
          <p:cNvPr id="9" name="Slide Number Placeholder 4">
            <a:extLst>
              <a:ext uri="{FF2B5EF4-FFF2-40B4-BE49-F238E27FC236}">
                <a16:creationId xmlns:a16="http://schemas.microsoft.com/office/drawing/2014/main" id="{38AFD0F1-89E6-3775-5A8A-CC7436A0B7AF}"/>
              </a:ext>
            </a:extLst>
          </p:cNvPr>
          <p:cNvSpPr txBox="1">
            <a:spLocks/>
          </p:cNvSpPr>
          <p:nvPr/>
        </p:nvSpPr>
        <p:spPr>
          <a:xfrm>
            <a:off x="11632162" y="6453002"/>
            <a:ext cx="429207"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A71338-8BA2-4C79-A6C5-5A8E30081D0C}" type="slidenum">
              <a:rPr lang="en-US" smtClean="0"/>
              <a:pPr/>
              <a:t>26</a:t>
            </a:fld>
            <a:endParaRPr lang="en-US"/>
          </a:p>
        </p:txBody>
      </p:sp>
      <p:graphicFrame>
        <p:nvGraphicFramePr>
          <p:cNvPr id="10" name="Table 9">
            <a:extLst>
              <a:ext uri="{FF2B5EF4-FFF2-40B4-BE49-F238E27FC236}">
                <a16:creationId xmlns:a16="http://schemas.microsoft.com/office/drawing/2014/main" id="{2C341420-D673-8761-46E1-8FCE9560FFCE}"/>
              </a:ext>
            </a:extLst>
          </p:cNvPr>
          <p:cNvGraphicFramePr>
            <a:graphicFrameLocks noGrp="1"/>
          </p:cNvGraphicFramePr>
          <p:nvPr>
            <p:extLst>
              <p:ext uri="{D42A27DB-BD31-4B8C-83A1-F6EECF244321}">
                <p14:modId xmlns:p14="http://schemas.microsoft.com/office/powerpoint/2010/main" val="3968234823"/>
              </p:ext>
            </p:extLst>
          </p:nvPr>
        </p:nvGraphicFramePr>
        <p:xfrm>
          <a:off x="6469626" y="3752851"/>
          <a:ext cx="4248150" cy="2667614"/>
        </p:xfrm>
        <a:graphic>
          <a:graphicData uri="http://schemas.openxmlformats.org/drawingml/2006/table">
            <a:tbl>
              <a:tblPr>
                <a:tableStyleId>{BC89EF96-8CEA-46FF-86C4-4CE0E7609802}</a:tableStyleId>
              </a:tblPr>
              <a:tblGrid>
                <a:gridCol w="991266">
                  <a:extLst>
                    <a:ext uri="{9D8B030D-6E8A-4147-A177-3AD203B41FA5}">
                      <a16:colId xmlns:a16="http://schemas.microsoft.com/office/drawing/2014/main" val="2761159172"/>
                    </a:ext>
                  </a:extLst>
                </a:gridCol>
                <a:gridCol w="981046">
                  <a:extLst>
                    <a:ext uri="{9D8B030D-6E8A-4147-A177-3AD203B41FA5}">
                      <a16:colId xmlns:a16="http://schemas.microsoft.com/office/drawing/2014/main" val="1279107673"/>
                    </a:ext>
                  </a:extLst>
                </a:gridCol>
                <a:gridCol w="2275838">
                  <a:extLst>
                    <a:ext uri="{9D8B030D-6E8A-4147-A177-3AD203B41FA5}">
                      <a16:colId xmlns:a16="http://schemas.microsoft.com/office/drawing/2014/main" val="3683094384"/>
                    </a:ext>
                  </a:extLst>
                </a:gridCol>
              </a:tblGrid>
              <a:tr h="568678">
                <a:tc>
                  <a:txBody>
                    <a:bodyPr/>
                    <a:lstStyle/>
                    <a:p>
                      <a:pPr algn="ctr" fontAlgn="b"/>
                      <a:r>
                        <a:rPr lang="en-IN" sz="1200" b="1" u="none" strike="noStrike">
                          <a:solidFill>
                            <a:srgbClr val="000000"/>
                          </a:solidFill>
                          <a:effectLst/>
                          <a:latin typeface="Times New Roman"/>
                        </a:rPr>
                        <a:t>Cost( Spent )</a:t>
                      </a:r>
                    </a:p>
                  </a:txBody>
                  <a:tcPr marL="7620" marR="7620" marT="7620" anchor="b"/>
                </a:tc>
                <a:tc>
                  <a:txBody>
                    <a:bodyPr/>
                    <a:lstStyle/>
                    <a:p>
                      <a:pPr algn="ctr" fontAlgn="b"/>
                      <a:r>
                        <a:rPr lang="en-IN" sz="1200" b="1" u="none" strike="noStrike">
                          <a:solidFill>
                            <a:srgbClr val="000000"/>
                          </a:solidFill>
                          <a:effectLst/>
                          <a:latin typeface="Times New Roman"/>
                        </a:rPr>
                        <a:t>Number of People</a:t>
                      </a:r>
                    </a:p>
                  </a:txBody>
                  <a:tcPr marL="7620" marR="7620" marT="7620" anchor="b"/>
                </a:tc>
                <a:tc>
                  <a:txBody>
                    <a:bodyPr/>
                    <a:lstStyle/>
                    <a:p>
                      <a:pPr algn="ctr" fontAlgn="b"/>
                      <a:r>
                        <a:rPr lang="en-IN" sz="1200" b="1" u="none" strike="noStrike">
                          <a:solidFill>
                            <a:srgbClr val="000000"/>
                          </a:solidFill>
                          <a:effectLst/>
                          <a:latin typeface="Times New Roman"/>
                        </a:rPr>
                        <a:t>%Percentage</a:t>
                      </a:r>
                    </a:p>
                  </a:txBody>
                  <a:tcPr marL="7620" marR="7620" marT="7620" anchor="b"/>
                </a:tc>
                <a:extLst>
                  <a:ext uri="{0D108BD9-81ED-4DB2-BD59-A6C34878D82A}">
                    <a16:rowId xmlns:a16="http://schemas.microsoft.com/office/drawing/2014/main" val="727600610"/>
                  </a:ext>
                </a:extLst>
              </a:tr>
              <a:tr h="299848">
                <a:tc>
                  <a:txBody>
                    <a:bodyPr/>
                    <a:lstStyle/>
                    <a:p>
                      <a:pPr algn="ctr" fontAlgn="b"/>
                      <a:r>
                        <a:rPr lang="en-IN" sz="1100" u="none" strike="noStrike">
                          <a:solidFill>
                            <a:srgbClr val="000000"/>
                          </a:solidFill>
                          <a:effectLst/>
                          <a:latin typeface="Times New Roman"/>
                        </a:rPr>
                        <a:t>&gt;5000(0)</a:t>
                      </a:r>
                    </a:p>
                  </a:txBody>
                  <a:tcPr marL="7620" marR="7620" marT="7620" anchor="b"/>
                </a:tc>
                <a:tc>
                  <a:txBody>
                    <a:bodyPr/>
                    <a:lstStyle/>
                    <a:p>
                      <a:pPr algn="ctr" fontAlgn="b"/>
                      <a:r>
                        <a:rPr lang="en-IN" sz="1100" u="none" strike="noStrike">
                          <a:solidFill>
                            <a:srgbClr val="000000"/>
                          </a:solidFill>
                          <a:effectLst/>
                          <a:latin typeface="Times New Roman"/>
                        </a:rPr>
                        <a:t>34</a:t>
                      </a:r>
                    </a:p>
                  </a:txBody>
                  <a:tcPr marL="7620" marR="7620" marT="7620" anchor="b"/>
                </a:tc>
                <a:tc>
                  <a:txBody>
                    <a:bodyPr/>
                    <a:lstStyle/>
                    <a:p>
                      <a:pPr algn="ctr" fontAlgn="b"/>
                      <a:r>
                        <a:rPr lang="en-IN" sz="1100" u="none" strike="noStrike">
                          <a:solidFill>
                            <a:srgbClr val="000000"/>
                          </a:solidFill>
                          <a:effectLst/>
                          <a:latin typeface="Times New Roman"/>
                        </a:rPr>
                        <a:t>24.82</a:t>
                      </a:r>
                    </a:p>
                  </a:txBody>
                  <a:tcPr marL="7620" marR="7620" marT="7620" anchor="b"/>
                </a:tc>
                <a:extLst>
                  <a:ext uri="{0D108BD9-81ED-4DB2-BD59-A6C34878D82A}">
                    <a16:rowId xmlns:a16="http://schemas.microsoft.com/office/drawing/2014/main" val="479213877"/>
                  </a:ext>
                </a:extLst>
              </a:tr>
              <a:tr h="299848">
                <a:tc>
                  <a:txBody>
                    <a:bodyPr/>
                    <a:lstStyle/>
                    <a:p>
                      <a:pPr algn="ctr" fontAlgn="b"/>
                      <a:r>
                        <a:rPr lang="en-IN" sz="1100" u="none" strike="noStrike">
                          <a:solidFill>
                            <a:srgbClr val="000000"/>
                          </a:solidFill>
                          <a:effectLst/>
                          <a:latin typeface="Times New Roman"/>
                        </a:rPr>
                        <a:t>1000-5000(1)</a:t>
                      </a:r>
                    </a:p>
                  </a:txBody>
                  <a:tcPr marL="7620" marR="7620" marT="7620" anchor="b"/>
                </a:tc>
                <a:tc>
                  <a:txBody>
                    <a:bodyPr/>
                    <a:lstStyle/>
                    <a:p>
                      <a:pPr algn="ctr" fontAlgn="b"/>
                      <a:r>
                        <a:rPr lang="en-IN" sz="1100" u="none" strike="noStrike">
                          <a:solidFill>
                            <a:srgbClr val="000000"/>
                          </a:solidFill>
                          <a:effectLst/>
                          <a:latin typeface="Times New Roman"/>
                        </a:rPr>
                        <a:t>14</a:t>
                      </a:r>
                    </a:p>
                  </a:txBody>
                  <a:tcPr marL="7620" marR="7620" marT="7620" anchor="b"/>
                </a:tc>
                <a:tc>
                  <a:txBody>
                    <a:bodyPr/>
                    <a:lstStyle/>
                    <a:p>
                      <a:pPr algn="ctr" fontAlgn="b"/>
                      <a:r>
                        <a:rPr lang="en-IN" sz="1100" u="none" strike="noStrike">
                          <a:solidFill>
                            <a:srgbClr val="000000"/>
                          </a:solidFill>
                          <a:effectLst/>
                          <a:latin typeface="Times New Roman"/>
                        </a:rPr>
                        <a:t>10.22</a:t>
                      </a:r>
                    </a:p>
                  </a:txBody>
                  <a:tcPr marL="7620" marR="7620" marT="7620" anchor="b"/>
                </a:tc>
                <a:extLst>
                  <a:ext uri="{0D108BD9-81ED-4DB2-BD59-A6C34878D82A}">
                    <a16:rowId xmlns:a16="http://schemas.microsoft.com/office/drawing/2014/main" val="1147508489"/>
                  </a:ext>
                </a:extLst>
              </a:tr>
              <a:tr h="299848">
                <a:tc>
                  <a:txBody>
                    <a:bodyPr/>
                    <a:lstStyle/>
                    <a:p>
                      <a:pPr algn="ctr" fontAlgn="b"/>
                      <a:r>
                        <a:rPr lang="en-IN" sz="1100" u="none" strike="noStrike">
                          <a:solidFill>
                            <a:srgbClr val="000000"/>
                          </a:solidFill>
                          <a:effectLst/>
                          <a:latin typeface="Times New Roman"/>
                        </a:rPr>
                        <a:t>&lt;1000(2)</a:t>
                      </a:r>
                    </a:p>
                  </a:txBody>
                  <a:tcPr marL="7620" marR="7620" marT="7620" anchor="b"/>
                </a:tc>
                <a:tc>
                  <a:txBody>
                    <a:bodyPr/>
                    <a:lstStyle/>
                    <a:p>
                      <a:pPr algn="ctr" fontAlgn="b"/>
                      <a:r>
                        <a:rPr lang="en-IN" sz="1100" u="none" strike="noStrike">
                          <a:solidFill>
                            <a:srgbClr val="000000"/>
                          </a:solidFill>
                          <a:effectLst/>
                          <a:latin typeface="Times New Roman"/>
                        </a:rPr>
                        <a:t>52</a:t>
                      </a:r>
                    </a:p>
                  </a:txBody>
                  <a:tcPr marL="7620" marR="7620" marT="7620" anchor="b"/>
                </a:tc>
                <a:tc>
                  <a:txBody>
                    <a:bodyPr/>
                    <a:lstStyle/>
                    <a:p>
                      <a:pPr algn="ctr" fontAlgn="b"/>
                      <a:r>
                        <a:rPr lang="en-IN" sz="1100" u="none" strike="noStrike">
                          <a:solidFill>
                            <a:srgbClr val="000000"/>
                          </a:solidFill>
                          <a:effectLst/>
                          <a:latin typeface="Times New Roman"/>
                        </a:rPr>
                        <a:t>37.96</a:t>
                      </a:r>
                    </a:p>
                  </a:txBody>
                  <a:tcPr marL="7620" marR="7620" marT="7620" anchor="b"/>
                </a:tc>
                <a:extLst>
                  <a:ext uri="{0D108BD9-81ED-4DB2-BD59-A6C34878D82A}">
                    <a16:rowId xmlns:a16="http://schemas.microsoft.com/office/drawing/2014/main" val="672295017"/>
                  </a:ext>
                </a:extLst>
              </a:tr>
              <a:tr h="299848">
                <a:tc>
                  <a:txBody>
                    <a:bodyPr/>
                    <a:lstStyle/>
                    <a:p>
                      <a:pPr algn="ctr" fontAlgn="b"/>
                      <a:r>
                        <a:rPr lang="en-IN" sz="1100" u="none" strike="noStrike">
                          <a:solidFill>
                            <a:srgbClr val="000000"/>
                          </a:solidFill>
                          <a:effectLst/>
                          <a:latin typeface="Times New Roman"/>
                        </a:rPr>
                        <a:t>Free(3)</a:t>
                      </a:r>
                    </a:p>
                  </a:txBody>
                  <a:tcPr marL="7620" marR="7620" marT="7620" anchor="b"/>
                </a:tc>
                <a:tc>
                  <a:txBody>
                    <a:bodyPr/>
                    <a:lstStyle/>
                    <a:p>
                      <a:pPr algn="ctr" fontAlgn="b"/>
                      <a:r>
                        <a:rPr lang="en-IN" sz="1100" u="none" strike="noStrike">
                          <a:solidFill>
                            <a:srgbClr val="000000"/>
                          </a:solidFill>
                          <a:effectLst/>
                          <a:latin typeface="Times New Roman"/>
                        </a:rPr>
                        <a:t>19</a:t>
                      </a:r>
                    </a:p>
                  </a:txBody>
                  <a:tcPr marL="7620" marR="7620" marT="7620" anchor="b"/>
                </a:tc>
                <a:tc>
                  <a:txBody>
                    <a:bodyPr/>
                    <a:lstStyle/>
                    <a:p>
                      <a:pPr algn="ctr" fontAlgn="b"/>
                      <a:r>
                        <a:rPr lang="en-IN" sz="1100" u="none" strike="noStrike">
                          <a:solidFill>
                            <a:srgbClr val="000000"/>
                          </a:solidFill>
                          <a:effectLst/>
                          <a:latin typeface="Times New Roman"/>
                        </a:rPr>
                        <a:t>13.87</a:t>
                      </a:r>
                    </a:p>
                  </a:txBody>
                  <a:tcPr marL="7620" marR="7620" marT="7620" anchor="b"/>
                </a:tc>
                <a:extLst>
                  <a:ext uri="{0D108BD9-81ED-4DB2-BD59-A6C34878D82A}">
                    <a16:rowId xmlns:a16="http://schemas.microsoft.com/office/drawing/2014/main" val="567813966"/>
                  </a:ext>
                </a:extLst>
              </a:tr>
              <a:tr h="299848">
                <a:tc>
                  <a:txBody>
                    <a:bodyPr/>
                    <a:lstStyle/>
                    <a:p>
                      <a:pPr algn="ctr" fontAlgn="b"/>
                      <a:r>
                        <a:rPr lang="en-IN" sz="1100" u="none" strike="noStrike">
                          <a:solidFill>
                            <a:srgbClr val="000000"/>
                          </a:solidFill>
                          <a:effectLst/>
                          <a:latin typeface="Times New Roman"/>
                        </a:rPr>
                        <a:t>Other(4)</a:t>
                      </a:r>
                    </a:p>
                  </a:txBody>
                  <a:tcPr marL="7620" marR="7620" marT="7620" anchor="b"/>
                </a:tc>
                <a:tc>
                  <a:txBody>
                    <a:bodyPr/>
                    <a:lstStyle/>
                    <a:p>
                      <a:pPr algn="ctr" fontAlgn="b"/>
                      <a:r>
                        <a:rPr lang="en-IN" sz="1100" u="none" strike="noStrike">
                          <a:solidFill>
                            <a:srgbClr val="000000"/>
                          </a:solidFill>
                          <a:effectLst/>
                          <a:latin typeface="Times New Roman"/>
                        </a:rPr>
                        <a:t>10</a:t>
                      </a:r>
                    </a:p>
                  </a:txBody>
                  <a:tcPr marL="7620" marR="7620" marT="7620" anchor="b"/>
                </a:tc>
                <a:tc>
                  <a:txBody>
                    <a:bodyPr/>
                    <a:lstStyle/>
                    <a:p>
                      <a:pPr algn="ctr" fontAlgn="b"/>
                      <a:r>
                        <a:rPr lang="en-IN" sz="1100" u="none" strike="noStrike">
                          <a:solidFill>
                            <a:srgbClr val="000000"/>
                          </a:solidFill>
                          <a:effectLst/>
                          <a:latin typeface="Times New Roman"/>
                        </a:rPr>
                        <a:t>7.3</a:t>
                      </a:r>
                    </a:p>
                  </a:txBody>
                  <a:tcPr marL="7620" marR="7620" marT="7620" anchor="b"/>
                </a:tc>
                <a:extLst>
                  <a:ext uri="{0D108BD9-81ED-4DB2-BD59-A6C34878D82A}">
                    <a16:rowId xmlns:a16="http://schemas.microsoft.com/office/drawing/2014/main" val="2517465080"/>
                  </a:ext>
                </a:extLst>
              </a:tr>
              <a:tr h="299848">
                <a:tc>
                  <a:txBody>
                    <a:bodyPr/>
                    <a:lstStyle/>
                    <a:p>
                      <a:pPr algn="ctr" fontAlgn="b"/>
                      <a:r>
                        <a:rPr lang="en-IN" sz="1100" u="none" strike="noStrike">
                          <a:solidFill>
                            <a:srgbClr val="000000"/>
                          </a:solidFill>
                          <a:effectLst/>
                          <a:latin typeface="Times New Roman"/>
                        </a:rPr>
                        <a:t>NR(9)</a:t>
                      </a:r>
                    </a:p>
                  </a:txBody>
                  <a:tcPr marL="7620" marR="7620" marT="7620" anchor="b"/>
                </a:tc>
                <a:tc>
                  <a:txBody>
                    <a:bodyPr/>
                    <a:lstStyle/>
                    <a:p>
                      <a:pPr algn="ctr" fontAlgn="b"/>
                      <a:r>
                        <a:rPr lang="en-IN" sz="1100" u="none" strike="noStrike">
                          <a:solidFill>
                            <a:srgbClr val="000000"/>
                          </a:solidFill>
                          <a:effectLst/>
                          <a:latin typeface="Times New Roman"/>
                        </a:rPr>
                        <a:t>8</a:t>
                      </a:r>
                    </a:p>
                  </a:txBody>
                  <a:tcPr marL="7620" marR="7620" marT="7620" anchor="b"/>
                </a:tc>
                <a:tc>
                  <a:txBody>
                    <a:bodyPr/>
                    <a:lstStyle/>
                    <a:p>
                      <a:pPr algn="ctr" fontAlgn="b"/>
                      <a:r>
                        <a:rPr lang="en-IN" sz="1100" u="none" strike="noStrike">
                          <a:solidFill>
                            <a:srgbClr val="000000"/>
                          </a:solidFill>
                          <a:effectLst/>
                          <a:latin typeface="Times New Roman"/>
                        </a:rPr>
                        <a:t>5.84</a:t>
                      </a:r>
                    </a:p>
                  </a:txBody>
                  <a:tcPr marL="7620" marR="7620" marT="7620" anchor="b"/>
                </a:tc>
                <a:extLst>
                  <a:ext uri="{0D108BD9-81ED-4DB2-BD59-A6C34878D82A}">
                    <a16:rowId xmlns:a16="http://schemas.microsoft.com/office/drawing/2014/main" val="392046657"/>
                  </a:ext>
                </a:extLst>
              </a:tr>
              <a:tr h="299848">
                <a:tc>
                  <a:txBody>
                    <a:bodyPr/>
                    <a:lstStyle/>
                    <a:p>
                      <a:pPr algn="ctr" fontAlgn="b"/>
                      <a:r>
                        <a:rPr lang="en-IN" sz="1100" u="none" strike="noStrike">
                          <a:solidFill>
                            <a:srgbClr val="000000"/>
                          </a:solidFill>
                          <a:effectLst/>
                          <a:latin typeface="Times New Roman"/>
                        </a:rPr>
                        <a:t>Total</a:t>
                      </a:r>
                    </a:p>
                  </a:txBody>
                  <a:tcPr marL="7620" marR="7620" marT="7620" anchor="b"/>
                </a:tc>
                <a:tc>
                  <a:txBody>
                    <a:bodyPr/>
                    <a:lstStyle/>
                    <a:p>
                      <a:pPr algn="ctr" fontAlgn="b"/>
                      <a:r>
                        <a:rPr lang="en-IN" sz="1100" u="none" strike="noStrike">
                          <a:solidFill>
                            <a:srgbClr val="000000"/>
                          </a:solidFill>
                          <a:effectLst/>
                          <a:latin typeface="Times New Roman"/>
                        </a:rPr>
                        <a:t>137</a:t>
                      </a:r>
                    </a:p>
                  </a:txBody>
                  <a:tcPr marL="7620" marR="7620" marT="7620" anchor="b"/>
                </a:tc>
                <a:tc>
                  <a:txBody>
                    <a:bodyPr/>
                    <a:lstStyle/>
                    <a:p>
                      <a:pPr algn="ctr" fontAlgn="b"/>
                      <a:r>
                        <a:rPr lang="en-IN" sz="1100" u="none" strike="noStrike">
                          <a:solidFill>
                            <a:srgbClr val="000000"/>
                          </a:solidFill>
                          <a:effectLst/>
                          <a:latin typeface="Times New Roman"/>
                        </a:rPr>
                        <a:t>100</a:t>
                      </a:r>
                    </a:p>
                  </a:txBody>
                  <a:tcPr marL="7620" marR="7620" marT="7620" anchor="b"/>
                </a:tc>
                <a:extLst>
                  <a:ext uri="{0D108BD9-81ED-4DB2-BD59-A6C34878D82A}">
                    <a16:rowId xmlns:a16="http://schemas.microsoft.com/office/drawing/2014/main" val="479889113"/>
                  </a:ext>
                </a:extLst>
              </a:tr>
            </a:tbl>
          </a:graphicData>
        </a:graphic>
      </p:graphicFrame>
      <p:graphicFrame>
        <p:nvGraphicFramePr>
          <p:cNvPr id="12" name="Chart 11">
            <a:extLst>
              <a:ext uri="{FF2B5EF4-FFF2-40B4-BE49-F238E27FC236}">
                <a16:creationId xmlns:a16="http://schemas.microsoft.com/office/drawing/2014/main" id="{8B0D31B1-44A0-AF36-5E65-B3FB9C363586}"/>
              </a:ext>
              <a:ext uri="{147F2762-F138-4A5C-976F-8EAC2B608ADB}">
                <a16:predDERef xmlns:a16="http://schemas.microsoft.com/office/drawing/2014/main" pred="{DD3305B0-B401-66B1-F5CC-CA7508126517}"/>
              </a:ext>
            </a:extLst>
          </p:cNvPr>
          <p:cNvGraphicFramePr>
            <a:graphicFrameLocks/>
          </p:cNvGraphicFramePr>
          <p:nvPr>
            <p:extLst>
              <p:ext uri="{D42A27DB-BD31-4B8C-83A1-F6EECF244321}">
                <p14:modId xmlns:p14="http://schemas.microsoft.com/office/powerpoint/2010/main" val="1280040436"/>
              </p:ext>
            </p:extLst>
          </p:nvPr>
        </p:nvGraphicFramePr>
        <p:xfrm>
          <a:off x="925606" y="3752850"/>
          <a:ext cx="4248150" cy="2762250"/>
        </p:xfrm>
        <a:graphic>
          <a:graphicData uri="http://schemas.openxmlformats.org/drawingml/2006/chart">
            <c:chart xmlns:c="http://schemas.openxmlformats.org/drawingml/2006/chart" xmlns:r="http://schemas.openxmlformats.org/officeDocument/2006/relationships" r:id="rId3"/>
          </a:graphicData>
        </a:graphic>
      </p:graphicFrame>
      <p:pic>
        <p:nvPicPr>
          <p:cNvPr id="13" name="Picture 12">
            <a:extLst>
              <a:ext uri="{FF2B5EF4-FFF2-40B4-BE49-F238E27FC236}">
                <a16:creationId xmlns:a16="http://schemas.microsoft.com/office/drawing/2014/main" id="{81531E52-5A51-2954-D1F9-3F757332097C}"/>
              </a:ext>
            </a:extLst>
          </p:cNvPr>
          <p:cNvPicPr>
            <a:picLocks noChangeAspect="1"/>
          </p:cNvPicPr>
          <p:nvPr/>
        </p:nvPicPr>
        <p:blipFill>
          <a:blip r:embed="rId4"/>
          <a:stretch>
            <a:fillRect/>
          </a:stretch>
        </p:blipFill>
        <p:spPr>
          <a:xfrm>
            <a:off x="10717776" y="72116"/>
            <a:ext cx="1349346" cy="730838"/>
          </a:xfrm>
          <a:prstGeom prst="rect">
            <a:avLst/>
          </a:prstGeom>
        </p:spPr>
      </p:pic>
    </p:spTree>
    <p:extLst>
      <p:ext uri="{BB962C8B-B14F-4D97-AF65-F5344CB8AC3E}">
        <p14:creationId xmlns:p14="http://schemas.microsoft.com/office/powerpoint/2010/main" val="332044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54B88-DDB3-12D7-29FC-9F938CB64E57}"/>
              </a:ext>
            </a:extLst>
          </p:cNvPr>
          <p:cNvSpPr>
            <a:spLocks noGrp="1"/>
          </p:cNvSpPr>
          <p:nvPr>
            <p:ph type="title"/>
          </p:nvPr>
        </p:nvSpPr>
        <p:spPr>
          <a:xfrm>
            <a:off x="612648" y="548640"/>
            <a:ext cx="10653578" cy="916366"/>
          </a:xfrm>
        </p:spPr>
        <p:txBody>
          <a:bodyPr/>
          <a:lstStyle/>
          <a:p>
            <a:pPr algn="ctr"/>
            <a:r>
              <a:rPr lang="en-IN" dirty="0">
                <a:latin typeface="Times New Roman"/>
                <a:cs typeface="Times New Roman"/>
              </a:rPr>
              <a:t>Recommendation </a:t>
            </a:r>
            <a:endParaRPr lang="en-IN" dirty="0"/>
          </a:p>
        </p:txBody>
      </p:sp>
      <p:sp>
        <p:nvSpPr>
          <p:cNvPr id="3" name="Content Placeholder 2">
            <a:extLst>
              <a:ext uri="{FF2B5EF4-FFF2-40B4-BE49-F238E27FC236}">
                <a16:creationId xmlns:a16="http://schemas.microsoft.com/office/drawing/2014/main" id="{D3AFC9EC-9858-E9A7-4E42-CBE3481C1804}"/>
              </a:ext>
            </a:extLst>
          </p:cNvPr>
          <p:cNvSpPr>
            <a:spLocks noGrp="1"/>
          </p:cNvSpPr>
          <p:nvPr>
            <p:ph idx="1"/>
          </p:nvPr>
        </p:nvSpPr>
        <p:spPr>
          <a:xfrm>
            <a:off x="457200" y="1825624"/>
            <a:ext cx="10958052" cy="4565343"/>
          </a:xfrm>
        </p:spPr>
        <p:txBody>
          <a:bodyPr>
            <a:normAutofit lnSpcReduction="10000"/>
          </a:bodyPr>
          <a:lstStyle/>
          <a:p>
            <a:pPr marL="0" indent="0">
              <a:buNone/>
            </a:pPr>
            <a:r>
              <a:rPr lang="en-US" sz="2000" dirty="0">
                <a:latin typeface="Times New Roman" panose="02020603050405020304" pitchFamily="18" charset="0"/>
                <a:cs typeface="Times New Roman" panose="02020603050405020304" pitchFamily="18" charset="0"/>
              </a:rPr>
              <a:t>Based on the objective of describing the healthcare seeking profile of transgender individuals availing services at Garima </a:t>
            </a:r>
            <a:r>
              <a:rPr lang="en-US" sz="2000" dirty="0" err="1">
                <a:latin typeface="Times New Roman" panose="02020603050405020304" pitchFamily="18" charset="0"/>
                <a:cs typeface="Times New Roman" panose="02020603050405020304" pitchFamily="18" charset="0"/>
              </a:rPr>
              <a:t>Greh</a:t>
            </a:r>
            <a:r>
              <a:rPr lang="en-US" sz="2000" dirty="0">
                <a:latin typeface="Times New Roman" panose="02020603050405020304" pitchFamily="18" charset="0"/>
                <a:cs typeface="Times New Roman" panose="02020603050405020304" pitchFamily="18" charset="0"/>
              </a:rPr>
              <a:t> in New Delhi through secondary data analysis -</a:t>
            </a:r>
          </a:p>
          <a:p>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Enhance Data Collection and Monitoring</a:t>
            </a:r>
            <a:r>
              <a:rPr lang="en-US" sz="2000" dirty="0">
                <a:latin typeface="Times New Roman" panose="02020603050405020304" pitchFamily="18" charset="0"/>
                <a:cs typeface="Times New Roman" panose="02020603050405020304" pitchFamily="18" charset="0"/>
              </a:rPr>
              <a:t>: Implement robust systems for collecting and analyzing data on healthcare utilization by transgender individuals at Garima </a:t>
            </a:r>
            <a:r>
              <a:rPr lang="en-US" sz="2000" dirty="0" err="1">
                <a:latin typeface="Times New Roman" panose="02020603050405020304" pitchFamily="18" charset="0"/>
                <a:cs typeface="Times New Roman" panose="02020603050405020304" pitchFamily="18" charset="0"/>
              </a:rPr>
              <a:t>Greh</a:t>
            </a:r>
            <a:r>
              <a:rPr lang="en-US" sz="2000" dirty="0">
                <a:latin typeface="Times New Roman" panose="02020603050405020304" pitchFamily="18" charset="0"/>
                <a:cs typeface="Times New Roman" panose="02020603050405020304" pitchFamily="18" charset="0"/>
              </a:rPr>
              <a:t>. This should include regular monitoring of the types of healthcare services accessed, frequency of visits, and demographic characteristics to better understand their healthcare needs.</a:t>
            </a:r>
          </a:p>
          <a:p>
            <a:r>
              <a:rPr lang="en-US" sz="2000" b="1" dirty="0">
                <a:latin typeface="Times New Roman" panose="02020603050405020304" pitchFamily="18" charset="0"/>
                <a:cs typeface="Times New Roman" panose="02020603050405020304" pitchFamily="18" charset="0"/>
              </a:rPr>
              <a:t>Improve Accessibility</a:t>
            </a:r>
            <a:r>
              <a:rPr lang="en-US" sz="2000" dirty="0">
                <a:latin typeface="Times New Roman" panose="02020603050405020304" pitchFamily="18" charset="0"/>
                <a:cs typeface="Times New Roman" panose="02020603050405020304" pitchFamily="18" charset="0"/>
              </a:rPr>
              <a:t>: Evaluate and address barriers to healthcare access such as distance traveled to reach healthcare providers. Consider establishing partnerships with local healthcare facilities to provide on-site services or telemedicine options to reduce travel burden.</a:t>
            </a:r>
          </a:p>
          <a:p>
            <a:r>
              <a:rPr lang="en-US" sz="2000" b="1" dirty="0">
                <a:latin typeface="Times New Roman" panose="02020603050405020304" pitchFamily="18" charset="0"/>
                <a:cs typeface="Times New Roman" panose="02020603050405020304" pitchFamily="18" charset="0"/>
              </a:rPr>
              <a:t>Reduce Financial Barriers</a:t>
            </a:r>
            <a:r>
              <a:rPr lang="en-US" sz="2000" dirty="0">
                <a:latin typeface="Times New Roman" panose="02020603050405020304" pitchFamily="18" charset="0"/>
                <a:cs typeface="Times New Roman" panose="02020603050405020304" pitchFamily="18" charset="0"/>
              </a:rPr>
              <a:t>: Assess the affordability of healthcare services at Garima </a:t>
            </a:r>
            <a:r>
              <a:rPr lang="en-US" sz="2000" dirty="0" err="1">
                <a:latin typeface="Times New Roman" panose="02020603050405020304" pitchFamily="18" charset="0"/>
                <a:cs typeface="Times New Roman" panose="02020603050405020304" pitchFamily="18" charset="0"/>
              </a:rPr>
              <a:t>Greh</a:t>
            </a:r>
            <a:r>
              <a:rPr lang="en-US" sz="2000" dirty="0">
                <a:latin typeface="Times New Roman" panose="02020603050405020304" pitchFamily="18" charset="0"/>
                <a:cs typeface="Times New Roman" panose="02020603050405020304" pitchFamily="18" charset="0"/>
              </a:rPr>
              <a:t> and explore options for subsidizing or providing free services, particularly for essential healthcare needs specific to transgender health (e.g., hormone therapy, mental health support).</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IN" dirty="0"/>
          </a:p>
        </p:txBody>
      </p:sp>
      <p:sp>
        <p:nvSpPr>
          <p:cNvPr id="4" name="Footer Placeholder 3">
            <a:extLst>
              <a:ext uri="{FF2B5EF4-FFF2-40B4-BE49-F238E27FC236}">
                <a16:creationId xmlns:a16="http://schemas.microsoft.com/office/drawing/2014/main" id="{341C987C-0074-9091-F2BF-631907376161}"/>
              </a:ext>
            </a:extLst>
          </p:cNvPr>
          <p:cNvSpPr>
            <a:spLocks noGrp="1"/>
          </p:cNvSpPr>
          <p:nvPr>
            <p:ph type="ftr" sz="quarter" idx="11"/>
          </p:nvPr>
        </p:nvSpPr>
        <p:spPr/>
        <p:txBody>
          <a:bodyPr/>
          <a:lstStyle/>
          <a:p>
            <a:r>
              <a:rPr lang="en-US"/>
              <a:t>1</a:t>
            </a:r>
          </a:p>
        </p:txBody>
      </p:sp>
      <p:sp>
        <p:nvSpPr>
          <p:cNvPr id="5" name="Slide Number Placeholder 4">
            <a:extLst>
              <a:ext uri="{FF2B5EF4-FFF2-40B4-BE49-F238E27FC236}">
                <a16:creationId xmlns:a16="http://schemas.microsoft.com/office/drawing/2014/main" id="{97D67779-A080-85E6-BBB2-AB2EC57B2095}"/>
              </a:ext>
            </a:extLst>
          </p:cNvPr>
          <p:cNvSpPr>
            <a:spLocks noGrp="1"/>
          </p:cNvSpPr>
          <p:nvPr>
            <p:ph type="sldNum" sz="quarter" idx="12"/>
          </p:nvPr>
        </p:nvSpPr>
        <p:spPr/>
        <p:txBody>
          <a:bodyPr/>
          <a:lstStyle/>
          <a:p>
            <a:fld id="{11A71338-8BA2-4C79-A6C5-5A8E30081D0C}" type="slidenum">
              <a:rPr lang="en-US" smtClean="0"/>
              <a:t>27</a:t>
            </a:fld>
            <a:endParaRPr lang="en-US"/>
          </a:p>
        </p:txBody>
      </p:sp>
      <p:pic>
        <p:nvPicPr>
          <p:cNvPr id="6" name="Picture 5">
            <a:extLst>
              <a:ext uri="{FF2B5EF4-FFF2-40B4-BE49-F238E27FC236}">
                <a16:creationId xmlns:a16="http://schemas.microsoft.com/office/drawing/2014/main" id="{46E1AF4B-7FB3-7080-EE89-8E644E514809}"/>
              </a:ext>
            </a:extLst>
          </p:cNvPr>
          <p:cNvPicPr>
            <a:picLocks noChangeAspect="1"/>
          </p:cNvPicPr>
          <p:nvPr/>
        </p:nvPicPr>
        <p:blipFill>
          <a:blip r:embed="rId2"/>
          <a:stretch>
            <a:fillRect/>
          </a:stretch>
        </p:blipFill>
        <p:spPr>
          <a:xfrm>
            <a:off x="0" y="9832"/>
            <a:ext cx="1491270" cy="807707"/>
          </a:xfrm>
          <a:prstGeom prst="rect">
            <a:avLst/>
          </a:prstGeom>
        </p:spPr>
      </p:pic>
    </p:spTree>
    <p:extLst>
      <p:ext uri="{BB962C8B-B14F-4D97-AF65-F5344CB8AC3E}">
        <p14:creationId xmlns:p14="http://schemas.microsoft.com/office/powerpoint/2010/main" val="33309814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0D96F1D-0275-07A4-1B96-1C457C4FAE6C}"/>
              </a:ext>
            </a:extLst>
          </p:cNvPr>
          <p:cNvSpPr>
            <a:spLocks noGrp="1"/>
          </p:cNvSpPr>
          <p:nvPr>
            <p:ph idx="1"/>
          </p:nvPr>
        </p:nvSpPr>
        <p:spPr>
          <a:xfrm>
            <a:off x="422787" y="530942"/>
            <a:ext cx="10757345" cy="5646021"/>
          </a:xfrm>
        </p:spPr>
        <p:txBody>
          <a:bodyPr>
            <a:normAutofit/>
          </a:bodyPr>
          <a:lstStyle/>
          <a:p>
            <a:endParaRPr lang="en-US" sz="2000" b="1"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Enhance Healthcare Provider Training</a:t>
            </a:r>
            <a:r>
              <a:rPr lang="en-US" sz="2000" dirty="0">
                <a:latin typeface="Times New Roman" panose="02020603050405020304" pitchFamily="18" charset="0"/>
                <a:cs typeface="Times New Roman" panose="02020603050405020304" pitchFamily="18" charset="0"/>
              </a:rPr>
              <a:t>: Offer ongoing training to healthcare providers at Garima </a:t>
            </a:r>
            <a:r>
              <a:rPr lang="en-US" sz="2000" dirty="0" err="1">
                <a:latin typeface="Times New Roman" panose="02020603050405020304" pitchFamily="18" charset="0"/>
                <a:cs typeface="Times New Roman" panose="02020603050405020304" pitchFamily="18" charset="0"/>
              </a:rPr>
              <a:t>Greh</a:t>
            </a:r>
            <a:r>
              <a:rPr lang="en-US" sz="2000" dirty="0">
                <a:latin typeface="Times New Roman" panose="02020603050405020304" pitchFamily="18" charset="0"/>
                <a:cs typeface="Times New Roman" panose="02020603050405020304" pitchFamily="18" charset="0"/>
              </a:rPr>
              <a:t> on transgender health issues, including cultural sensitivity, gender-affirming care practices, and recognition of healthcare disparities faced by transgender individuals.</a:t>
            </a:r>
          </a:p>
          <a:p>
            <a:r>
              <a:rPr lang="en-US" sz="2000" b="1" dirty="0">
                <a:latin typeface="Times New Roman" panose="02020603050405020304" pitchFamily="18" charset="0"/>
                <a:cs typeface="Times New Roman" panose="02020603050405020304" pitchFamily="18" charset="0"/>
              </a:rPr>
              <a:t>Expand Research Initiatives</a:t>
            </a:r>
            <a:r>
              <a:rPr lang="en-US" sz="2000" dirty="0">
                <a:latin typeface="Times New Roman" panose="02020603050405020304" pitchFamily="18" charset="0"/>
                <a:cs typeface="Times New Roman" panose="02020603050405020304" pitchFamily="18" charset="0"/>
              </a:rPr>
              <a:t>: Support further research initiatives focused on transgender health within the context of shelter homes like Garima </a:t>
            </a:r>
            <a:r>
              <a:rPr lang="en-US" sz="2000" dirty="0" err="1">
                <a:latin typeface="Times New Roman" panose="02020603050405020304" pitchFamily="18" charset="0"/>
                <a:cs typeface="Times New Roman" panose="02020603050405020304" pitchFamily="18" charset="0"/>
              </a:rPr>
              <a:t>Greh</a:t>
            </a:r>
            <a:r>
              <a:rPr lang="en-US" sz="2000" dirty="0">
                <a:latin typeface="Times New Roman" panose="02020603050405020304" pitchFamily="18" charset="0"/>
                <a:cs typeface="Times New Roman" panose="02020603050405020304" pitchFamily="18" charset="0"/>
              </a:rPr>
              <a:t>. This could include qualitative studies to explore lived experiences, health outcomes, and satisfaction with healthcare services provided.</a:t>
            </a:r>
            <a:endParaRPr lang="en-IN" sz="20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5601D01C-021D-26FF-6A63-BC6ABEEC1379}"/>
              </a:ext>
            </a:extLst>
          </p:cNvPr>
          <p:cNvSpPr>
            <a:spLocks noGrp="1"/>
          </p:cNvSpPr>
          <p:nvPr>
            <p:ph type="sldNum" sz="quarter" idx="12"/>
          </p:nvPr>
        </p:nvSpPr>
        <p:spPr/>
        <p:txBody>
          <a:bodyPr/>
          <a:lstStyle/>
          <a:p>
            <a:fld id="{11A71338-8BA2-4C79-A6C5-5A8E30081D0C}" type="slidenum">
              <a:rPr lang="en-US" smtClean="0"/>
              <a:t>28</a:t>
            </a:fld>
            <a:endParaRPr lang="en-US"/>
          </a:p>
        </p:txBody>
      </p:sp>
      <p:pic>
        <p:nvPicPr>
          <p:cNvPr id="3" name="Picture 2">
            <a:extLst>
              <a:ext uri="{FF2B5EF4-FFF2-40B4-BE49-F238E27FC236}">
                <a16:creationId xmlns:a16="http://schemas.microsoft.com/office/drawing/2014/main" id="{C6554AF4-1991-61E8-FD72-4D4D7E6D7C64}"/>
              </a:ext>
            </a:extLst>
          </p:cNvPr>
          <p:cNvPicPr>
            <a:picLocks noChangeAspect="1"/>
          </p:cNvPicPr>
          <p:nvPr/>
        </p:nvPicPr>
        <p:blipFill>
          <a:blip r:embed="rId2"/>
          <a:stretch>
            <a:fillRect/>
          </a:stretch>
        </p:blipFill>
        <p:spPr>
          <a:xfrm>
            <a:off x="0" y="3041"/>
            <a:ext cx="1493649" cy="810838"/>
          </a:xfrm>
          <a:prstGeom prst="rect">
            <a:avLst/>
          </a:prstGeom>
        </p:spPr>
      </p:pic>
    </p:spTree>
    <p:extLst>
      <p:ext uri="{BB962C8B-B14F-4D97-AF65-F5344CB8AC3E}">
        <p14:creationId xmlns:p14="http://schemas.microsoft.com/office/powerpoint/2010/main" val="993066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CD67D-BB4C-1679-6C83-7F5B5C8B488F}"/>
              </a:ext>
            </a:extLst>
          </p:cNvPr>
          <p:cNvSpPr>
            <a:spLocks noGrp="1"/>
          </p:cNvSpPr>
          <p:nvPr>
            <p:ph type="title"/>
          </p:nvPr>
        </p:nvSpPr>
        <p:spPr/>
        <p:txBody>
          <a:bodyPr>
            <a:normAutofit/>
          </a:bodyPr>
          <a:lstStyle/>
          <a:p>
            <a:pPr algn="ctr"/>
            <a:r>
              <a:rPr lang="en-IN" sz="4000">
                <a:latin typeface="Times"/>
                <a:cs typeface="Times"/>
              </a:rPr>
              <a:t>Conclusion</a:t>
            </a:r>
          </a:p>
        </p:txBody>
      </p:sp>
      <p:sp>
        <p:nvSpPr>
          <p:cNvPr id="3" name="Content Placeholder 2">
            <a:extLst>
              <a:ext uri="{FF2B5EF4-FFF2-40B4-BE49-F238E27FC236}">
                <a16:creationId xmlns:a16="http://schemas.microsoft.com/office/drawing/2014/main" id="{D4E05675-7D72-EA03-FD1E-F9FE0AABBF41}"/>
              </a:ext>
            </a:extLst>
          </p:cNvPr>
          <p:cNvSpPr>
            <a:spLocks noGrp="1"/>
          </p:cNvSpPr>
          <p:nvPr>
            <p:ph idx="1"/>
          </p:nvPr>
        </p:nvSpPr>
        <p:spPr>
          <a:xfrm>
            <a:off x="717755" y="1715532"/>
            <a:ext cx="10548471" cy="4096307"/>
          </a:xfrm>
        </p:spPr>
        <p:txBody>
          <a:bodyPr vert="horz" lIns="91440" tIns="45720" rIns="91440" bIns="45720" rtlCol="0" anchor="t">
            <a:noAutofit/>
          </a:bodyPr>
          <a:lstStyle/>
          <a:p>
            <a:pPr marL="0" indent="0">
              <a:buNone/>
            </a:pPr>
            <a:r>
              <a:rPr lang="en-US" dirty="0">
                <a:latin typeface="Times New Roman"/>
                <a:cs typeface="Times New Roman"/>
              </a:rPr>
              <a:t> In conclusion, the study highlights the socio-demographic and healthcare-seeking profiles of transgender individuals availing services at Garima </a:t>
            </a:r>
            <a:r>
              <a:rPr lang="en-US" dirty="0" err="1">
                <a:latin typeface="Times New Roman"/>
                <a:cs typeface="Times New Roman"/>
              </a:rPr>
              <a:t>Greh</a:t>
            </a:r>
            <a:r>
              <a:rPr lang="en-US" dirty="0">
                <a:latin typeface="Times New Roman"/>
                <a:cs typeface="Times New Roman"/>
              </a:rPr>
              <a:t>, a shelter home in New Delhi. The findings reveal a diverse range of backgrounds and experiences within this marginalized community, underscoring the pressing need for tailored healthcare services. The study underscores the critical role of supportive initiatives like Garima </a:t>
            </a:r>
            <a:r>
              <a:rPr lang="en-US" dirty="0" err="1">
                <a:latin typeface="Times New Roman"/>
                <a:cs typeface="Times New Roman"/>
              </a:rPr>
              <a:t>Greh</a:t>
            </a:r>
            <a:r>
              <a:rPr lang="en-US" dirty="0">
                <a:latin typeface="Times New Roman"/>
                <a:cs typeface="Times New Roman"/>
              </a:rPr>
              <a:t> in providing essential services, including medical care, counseling, and skill development, aimed at rehabilitating and empowering transgender individuals. It also emphasizes the importance of accessible, affordable, and inclusive healthcare services as outlined in the National Health Policy and the Transgender Persons Act of 2019. The study calls for continued efforts to address the unique health needs of transgender people, ensuring they receive comprehensive care and support for a dignified and healthier life.</a:t>
            </a:r>
            <a:endParaRPr lang="en-IN" dirty="0">
              <a:latin typeface="Times New Roman"/>
              <a:cs typeface="Times New Roman"/>
            </a:endParaRPr>
          </a:p>
        </p:txBody>
      </p:sp>
      <p:sp>
        <p:nvSpPr>
          <p:cNvPr id="5" name="Footer Placeholder 4">
            <a:extLst>
              <a:ext uri="{FF2B5EF4-FFF2-40B4-BE49-F238E27FC236}">
                <a16:creationId xmlns:a16="http://schemas.microsoft.com/office/drawing/2014/main" id="{145A3ACE-7E01-202F-2FBF-F20BB705EC2B}"/>
              </a:ext>
            </a:extLst>
          </p:cNvPr>
          <p:cNvSpPr>
            <a:spLocks noGrp="1"/>
          </p:cNvSpPr>
          <p:nvPr>
            <p:ph type="ftr" sz="quarter" idx="11"/>
          </p:nvPr>
        </p:nvSpPr>
        <p:spPr>
          <a:xfrm>
            <a:off x="9020154" y="6309360"/>
            <a:ext cx="2805405" cy="365125"/>
          </a:xfrm>
        </p:spPr>
        <p:txBody>
          <a:bodyPr/>
          <a:lstStyle/>
          <a:p>
            <a:r>
              <a:rPr lang="en-US"/>
              <a:t>
              </a:t>
            </a:r>
          </a:p>
        </p:txBody>
      </p:sp>
      <p:sp>
        <p:nvSpPr>
          <p:cNvPr id="6" name="Slide Number Placeholder 5">
            <a:extLst>
              <a:ext uri="{FF2B5EF4-FFF2-40B4-BE49-F238E27FC236}">
                <a16:creationId xmlns:a16="http://schemas.microsoft.com/office/drawing/2014/main" id="{EA39BB35-049E-1B9E-1A6E-0E8608EA9334}"/>
              </a:ext>
            </a:extLst>
          </p:cNvPr>
          <p:cNvSpPr>
            <a:spLocks noGrp="1"/>
          </p:cNvSpPr>
          <p:nvPr>
            <p:ph type="sldNum" sz="quarter" idx="12"/>
          </p:nvPr>
        </p:nvSpPr>
        <p:spPr/>
        <p:txBody>
          <a:bodyPr/>
          <a:lstStyle/>
          <a:p>
            <a:fld id="{CC057153-B650-4DEB-B370-79DDCFDCE934}" type="slidenum">
              <a:rPr lang="en-US" smtClean="0"/>
              <a:t>29</a:t>
            </a:fld>
            <a:endParaRPr lang="en-US"/>
          </a:p>
        </p:txBody>
      </p:sp>
      <p:pic>
        <p:nvPicPr>
          <p:cNvPr id="7" name="Picture 6">
            <a:extLst>
              <a:ext uri="{FF2B5EF4-FFF2-40B4-BE49-F238E27FC236}">
                <a16:creationId xmlns:a16="http://schemas.microsoft.com/office/drawing/2014/main" id="{DF63C4F9-95B5-139A-47C1-D0AB1595D42E}"/>
              </a:ext>
            </a:extLst>
          </p:cNvPr>
          <p:cNvPicPr>
            <a:picLocks noChangeAspect="1"/>
          </p:cNvPicPr>
          <p:nvPr/>
        </p:nvPicPr>
        <p:blipFill>
          <a:blip r:embed="rId2"/>
          <a:stretch>
            <a:fillRect/>
          </a:stretch>
        </p:blipFill>
        <p:spPr>
          <a:xfrm>
            <a:off x="0" y="0"/>
            <a:ext cx="1493649" cy="810838"/>
          </a:xfrm>
          <a:prstGeom prst="rect">
            <a:avLst/>
          </a:prstGeom>
        </p:spPr>
      </p:pic>
    </p:spTree>
    <p:extLst>
      <p:ext uri="{BB962C8B-B14F-4D97-AF65-F5344CB8AC3E}">
        <p14:creationId xmlns:p14="http://schemas.microsoft.com/office/powerpoint/2010/main" val="4031427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FDBC8-51AA-0A4B-E7ED-559EFEB8D4BC}"/>
              </a:ext>
            </a:extLst>
          </p:cNvPr>
          <p:cNvSpPr>
            <a:spLocks noGrp="1"/>
          </p:cNvSpPr>
          <p:nvPr>
            <p:ph type="title"/>
          </p:nvPr>
        </p:nvSpPr>
        <p:spPr>
          <a:xfrm>
            <a:off x="457200" y="365126"/>
            <a:ext cx="10722932" cy="893404"/>
          </a:xfrm>
        </p:spPr>
        <p:txBody>
          <a:bodyPr/>
          <a:lstStyle/>
          <a:p>
            <a:pPr algn="ctr"/>
            <a:r>
              <a:rPr lang="en-IN">
                <a:latin typeface="Times New Roman"/>
                <a:cs typeface="Times New Roman"/>
              </a:rPr>
              <a:t>Screenshot of the Approval</a:t>
            </a:r>
          </a:p>
        </p:txBody>
      </p:sp>
      <p:pic>
        <p:nvPicPr>
          <p:cNvPr id="7" name="Content Placeholder 6" descr="A screenshot of a computer&#10;&#10;Description automatically generated">
            <a:extLst>
              <a:ext uri="{FF2B5EF4-FFF2-40B4-BE49-F238E27FC236}">
                <a16:creationId xmlns:a16="http://schemas.microsoft.com/office/drawing/2014/main" id="{6CEFA21C-D1F7-53C2-CAA3-EFCCD7A08A1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48697" y="1304061"/>
            <a:ext cx="9078348" cy="5106571"/>
          </a:xfrm>
        </p:spPr>
      </p:pic>
      <p:sp>
        <p:nvSpPr>
          <p:cNvPr id="5" name="Slide Number Placeholder 4">
            <a:extLst>
              <a:ext uri="{FF2B5EF4-FFF2-40B4-BE49-F238E27FC236}">
                <a16:creationId xmlns:a16="http://schemas.microsoft.com/office/drawing/2014/main" id="{21B2D3F5-1BE9-47F3-4EA8-92DAE25914B7}"/>
              </a:ext>
            </a:extLst>
          </p:cNvPr>
          <p:cNvSpPr>
            <a:spLocks noGrp="1"/>
          </p:cNvSpPr>
          <p:nvPr>
            <p:ph type="sldNum" sz="quarter" idx="12"/>
          </p:nvPr>
        </p:nvSpPr>
        <p:spPr>
          <a:xfrm>
            <a:off x="10559845" y="5796322"/>
            <a:ext cx="1430039" cy="893404"/>
          </a:xfrm>
        </p:spPr>
        <p:txBody>
          <a:bodyPr/>
          <a:lstStyle/>
          <a:p>
            <a:fld id="{11A71338-8BA2-4C79-A6C5-5A8E30081D0C}" type="slidenum">
              <a:rPr lang="en-US" smtClean="0"/>
              <a:t>3</a:t>
            </a:fld>
            <a:endParaRPr lang="en-US"/>
          </a:p>
        </p:txBody>
      </p:sp>
      <p:pic>
        <p:nvPicPr>
          <p:cNvPr id="6" name="Picture 5" descr="Top | Best Health Care Management Insititute - IIHMR Delhi">
            <a:extLst>
              <a:ext uri="{FF2B5EF4-FFF2-40B4-BE49-F238E27FC236}">
                <a16:creationId xmlns:a16="http://schemas.microsoft.com/office/drawing/2014/main" id="{816A643E-E5B9-5DA9-F596-2CEEE0FB3FC3}"/>
              </a:ext>
            </a:extLst>
          </p:cNvPr>
          <p:cNvPicPr>
            <a:picLocks noChangeAspect="1"/>
          </p:cNvPicPr>
          <p:nvPr/>
        </p:nvPicPr>
        <p:blipFill>
          <a:blip r:embed="rId3"/>
          <a:stretch>
            <a:fillRect/>
          </a:stretch>
        </p:blipFill>
        <p:spPr>
          <a:xfrm>
            <a:off x="20520" y="0"/>
            <a:ext cx="1926268" cy="1035038"/>
          </a:xfrm>
          <a:prstGeom prst="rect">
            <a:avLst/>
          </a:prstGeom>
        </p:spPr>
      </p:pic>
    </p:spTree>
    <p:extLst>
      <p:ext uri="{BB962C8B-B14F-4D97-AF65-F5344CB8AC3E}">
        <p14:creationId xmlns:p14="http://schemas.microsoft.com/office/powerpoint/2010/main" val="15471150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530CC-2BD9-90DC-4BB0-53C33C20ABA6}"/>
              </a:ext>
            </a:extLst>
          </p:cNvPr>
          <p:cNvSpPr>
            <a:spLocks noGrp="1"/>
          </p:cNvSpPr>
          <p:nvPr>
            <p:ph type="title"/>
          </p:nvPr>
        </p:nvSpPr>
        <p:spPr/>
        <p:txBody>
          <a:bodyPr>
            <a:normAutofit/>
          </a:bodyPr>
          <a:lstStyle/>
          <a:p>
            <a:pPr algn="ctr"/>
            <a:r>
              <a:rPr lang="en-IN" sz="4000">
                <a:latin typeface="Times New Roman"/>
                <a:cs typeface="Times New Roman"/>
              </a:rPr>
              <a:t>References of the Study</a:t>
            </a:r>
          </a:p>
        </p:txBody>
      </p:sp>
      <p:sp>
        <p:nvSpPr>
          <p:cNvPr id="3" name="Content Placeholder 2">
            <a:extLst>
              <a:ext uri="{FF2B5EF4-FFF2-40B4-BE49-F238E27FC236}">
                <a16:creationId xmlns:a16="http://schemas.microsoft.com/office/drawing/2014/main" id="{D4AE29C8-A04F-C9E1-B590-8C3640B61C9F}"/>
              </a:ext>
            </a:extLst>
          </p:cNvPr>
          <p:cNvSpPr>
            <a:spLocks noGrp="1"/>
          </p:cNvSpPr>
          <p:nvPr>
            <p:ph idx="1"/>
          </p:nvPr>
        </p:nvSpPr>
        <p:spPr/>
        <p:txBody>
          <a:bodyPr vert="horz" lIns="91440" tIns="45720" rIns="91440" bIns="45720" rtlCol="0" anchor="t">
            <a:normAutofit/>
          </a:bodyPr>
          <a:lstStyle/>
          <a:p>
            <a:r>
              <a:rPr lang="en-US" sz="1600" dirty="0">
                <a:latin typeface="Times New Roman"/>
                <a:cs typeface="Times New Roman"/>
              </a:rPr>
              <a:t>Pandya, A. </a:t>
            </a:r>
            <a:r>
              <a:rPr lang="en-US" sz="1600" dirty="0" err="1">
                <a:latin typeface="Times New Roman"/>
                <a:cs typeface="Times New Roman"/>
              </a:rPr>
              <a:t>kumar</a:t>
            </a:r>
            <a:r>
              <a:rPr lang="en-US" sz="1600" dirty="0">
                <a:latin typeface="Times New Roman"/>
                <a:cs typeface="Times New Roman"/>
              </a:rPr>
              <a:t>, &amp; </a:t>
            </a:r>
            <a:r>
              <a:rPr lang="en-US" sz="1600" dirty="0" err="1">
                <a:latin typeface="Times New Roman"/>
                <a:cs typeface="Times New Roman"/>
              </a:rPr>
              <a:t>Redcay</a:t>
            </a:r>
            <a:r>
              <a:rPr lang="en-US" sz="1600" dirty="0">
                <a:latin typeface="Times New Roman"/>
                <a:cs typeface="Times New Roman"/>
              </a:rPr>
              <a:t>, A. (2020). Access to health services: Barriers faced by the transgender population in India. Journal of Gay &amp; Lesbian Mental Health, 25(2), 132–154. </a:t>
            </a:r>
            <a:r>
              <a:rPr lang="en-US" sz="1600" dirty="0">
                <a:latin typeface="Times New Roman"/>
                <a:cs typeface="Times New Roman"/>
                <a:hlinkClick r:id="rId2"/>
              </a:rPr>
              <a:t>https://doi.org/10.1080/19359705.2020.1850592</a:t>
            </a:r>
            <a:endParaRPr lang="en-US" sz="1600" dirty="0">
              <a:latin typeface="Times New Roman"/>
              <a:cs typeface="Times New Roman"/>
            </a:endParaRPr>
          </a:p>
          <a:p>
            <a:r>
              <a:rPr lang="en-US" sz="1600" dirty="0">
                <a:latin typeface="Times New Roman"/>
                <a:cs typeface="Times New Roman"/>
              </a:rPr>
              <a:t>Raghuram H, </a:t>
            </a:r>
            <a:r>
              <a:rPr lang="en-US" sz="1600" dirty="0" err="1">
                <a:latin typeface="Times New Roman"/>
                <a:cs typeface="Times New Roman"/>
              </a:rPr>
              <a:t>Parakh</a:t>
            </a:r>
            <a:r>
              <a:rPr lang="en-US" sz="1600" dirty="0">
                <a:latin typeface="Times New Roman"/>
                <a:cs typeface="Times New Roman"/>
              </a:rPr>
              <a:t> S, </a:t>
            </a:r>
            <a:r>
              <a:rPr lang="en-US" sz="1600" dirty="0" err="1">
                <a:latin typeface="Times New Roman"/>
                <a:cs typeface="Times New Roman"/>
              </a:rPr>
              <a:t>Tugnawat</a:t>
            </a:r>
            <a:r>
              <a:rPr lang="en-US" sz="1600" dirty="0">
                <a:latin typeface="Times New Roman"/>
                <a:cs typeface="Times New Roman"/>
              </a:rPr>
              <a:t> D, Singh S, Shaikh A, </a:t>
            </a:r>
            <a:r>
              <a:rPr lang="en-US" sz="1600" dirty="0" err="1">
                <a:latin typeface="Times New Roman"/>
                <a:cs typeface="Times New Roman"/>
              </a:rPr>
              <a:t>Bhan</a:t>
            </a:r>
            <a:r>
              <a:rPr lang="en-US" sz="1600" dirty="0">
                <a:latin typeface="Times New Roman"/>
                <a:cs typeface="Times New Roman"/>
              </a:rPr>
              <a:t> A (2024) Experiences of transgender persons in accessing routine healthcare services in India: Findings from a participatory qualitative study. PLOS Glob Public Health 4(2): e0002933. https://doi.org/10.1371/journal.pgph.0002933</a:t>
            </a:r>
          </a:p>
          <a:p>
            <a:r>
              <a:rPr lang="en-US" sz="1600" dirty="0">
                <a:latin typeface="Times New Roman"/>
                <a:cs typeface="Times New Roman"/>
              </a:rPr>
              <a:t>Lacombe-Duncan, A., </a:t>
            </a:r>
            <a:r>
              <a:rPr lang="en-US" sz="1600" dirty="0" err="1">
                <a:latin typeface="Times New Roman"/>
                <a:cs typeface="Times New Roman"/>
              </a:rPr>
              <a:t>Logie</a:t>
            </a:r>
            <a:r>
              <a:rPr lang="en-US" sz="1600" dirty="0">
                <a:latin typeface="Times New Roman"/>
                <a:cs typeface="Times New Roman"/>
              </a:rPr>
              <a:t>, C. H., Persad, Y., Nayar, P., &amp; Ryan, S. (2016). "It’s just who I am": Navigating healthcare contexts as a trans woman of color in Toronto, Canada. *Journal of the International AIDS Society*, 19(3), 20809. </a:t>
            </a:r>
            <a:r>
              <a:rPr lang="en-US" sz="1600" dirty="0">
                <a:latin typeface="Times New Roman"/>
                <a:cs typeface="Times New Roman"/>
                <a:hlinkClick r:id="rId3"/>
              </a:rPr>
              <a:t>https://doi.org/10.7448/IAS.19.3.20809</a:t>
            </a:r>
            <a:endParaRPr lang="en-US" sz="1600" dirty="0">
              <a:latin typeface="Times New Roman"/>
              <a:cs typeface="Times New Roman"/>
            </a:endParaRPr>
          </a:p>
          <a:p>
            <a:r>
              <a:rPr lang="en-US" sz="1600" dirty="0" err="1">
                <a:latin typeface="Times New Roman"/>
                <a:cs typeface="Times New Roman"/>
              </a:rPr>
              <a:t>Nyambo</a:t>
            </a:r>
            <a:r>
              <a:rPr lang="en-US" sz="1600" dirty="0">
                <a:latin typeface="Times New Roman"/>
                <a:cs typeface="Times New Roman"/>
              </a:rPr>
              <a:t>, B. T., &amp; </a:t>
            </a:r>
            <a:r>
              <a:rPr lang="en-US" sz="1600" dirty="0" err="1">
                <a:latin typeface="Times New Roman"/>
                <a:cs typeface="Times New Roman"/>
              </a:rPr>
              <a:t>Kashaigili</a:t>
            </a:r>
            <a:r>
              <a:rPr lang="en-US" sz="1600" dirty="0">
                <a:latin typeface="Times New Roman"/>
                <a:cs typeface="Times New Roman"/>
              </a:rPr>
              <a:t>, J. J. (2021). Factors influencing women's participation in natural resource management in </a:t>
            </a:r>
            <a:r>
              <a:rPr lang="en-US" sz="1600" dirty="0" err="1">
                <a:latin typeface="Times New Roman"/>
                <a:cs typeface="Times New Roman"/>
              </a:rPr>
              <a:t>Kilombero</a:t>
            </a:r>
            <a:r>
              <a:rPr lang="en-US" sz="1600" dirty="0">
                <a:latin typeface="Times New Roman"/>
                <a:cs typeface="Times New Roman"/>
              </a:rPr>
              <a:t> District, Tanzania. Sexes, 3(4), 508-523. </a:t>
            </a:r>
            <a:r>
              <a:rPr lang="en-US" sz="1600" dirty="0">
                <a:latin typeface="Times New Roman"/>
                <a:cs typeface="Times New Roman"/>
                <a:hlinkClick r:id="rId4"/>
              </a:rPr>
              <a:t>https://doi.org/10.3390/sexes3040036</a:t>
            </a:r>
            <a:endParaRPr lang="en-US" sz="1600" dirty="0">
              <a:latin typeface="Times New Roman"/>
              <a:cs typeface="Times New Roman"/>
            </a:endParaRPr>
          </a:p>
          <a:p>
            <a:r>
              <a:rPr lang="en-US" sz="1600" dirty="0">
                <a:latin typeface="Times New Roman"/>
                <a:cs typeface="Times New Roman"/>
              </a:rPr>
              <a:t>Radojevic, M., &amp; Swain, D. (2021). Understanding the role of serotonin transporter gene polymorphism in shaping neurodevelopment, environmental sensitivity, and mental health: A systematic review. Developmental Psychobiology, 63(7), 1381-1398. </a:t>
            </a:r>
            <a:r>
              <a:rPr lang="en-US" sz="1600" dirty="0">
                <a:latin typeface="Times New Roman"/>
                <a:cs typeface="Times New Roman"/>
                <a:hlinkClick r:id="rId5"/>
              </a:rPr>
              <a:t>https://doi.org/10.1080/10538720.2021.2004285</a:t>
            </a:r>
            <a:endParaRPr lang="en-US" sz="1600" dirty="0">
              <a:latin typeface="Times New Roman"/>
              <a:cs typeface="Times New Roman"/>
            </a:endParaRPr>
          </a:p>
          <a:p>
            <a:endParaRPr lang="en-US" sz="1600" dirty="0"/>
          </a:p>
          <a:p>
            <a:endParaRPr lang="en-US" sz="1600" dirty="0"/>
          </a:p>
          <a:p>
            <a:endParaRPr lang="en-US" sz="1600" dirty="0"/>
          </a:p>
          <a:p>
            <a:endParaRPr lang="en-US" sz="1600" dirty="0"/>
          </a:p>
          <a:p>
            <a:pPr marL="0" indent="0">
              <a:buNone/>
            </a:pPr>
            <a:endParaRPr lang="en-IN" sz="1600" dirty="0"/>
          </a:p>
        </p:txBody>
      </p:sp>
      <p:sp>
        <p:nvSpPr>
          <p:cNvPr id="4" name="Footer Placeholder 3">
            <a:extLst>
              <a:ext uri="{FF2B5EF4-FFF2-40B4-BE49-F238E27FC236}">
                <a16:creationId xmlns:a16="http://schemas.microsoft.com/office/drawing/2014/main" id="{25439ABD-8858-3B50-1782-8EFF7D27C192}"/>
              </a:ext>
            </a:extLst>
          </p:cNvPr>
          <p:cNvSpPr>
            <a:spLocks noGrp="1"/>
          </p:cNvSpPr>
          <p:nvPr>
            <p:ph type="ftr" sz="quarter" idx="11"/>
          </p:nvPr>
        </p:nvSpPr>
        <p:spPr/>
        <p:txBody>
          <a:bodyPr/>
          <a:lstStyle/>
          <a:p>
            <a:r>
              <a:rPr lang="en-US"/>
              <a:t>1</a:t>
            </a:r>
          </a:p>
        </p:txBody>
      </p:sp>
      <p:sp>
        <p:nvSpPr>
          <p:cNvPr id="5" name="Slide Number Placeholder 4">
            <a:extLst>
              <a:ext uri="{FF2B5EF4-FFF2-40B4-BE49-F238E27FC236}">
                <a16:creationId xmlns:a16="http://schemas.microsoft.com/office/drawing/2014/main" id="{7DC0FE98-96C0-83EE-A7E5-A381C09FD059}"/>
              </a:ext>
            </a:extLst>
          </p:cNvPr>
          <p:cNvSpPr>
            <a:spLocks noGrp="1"/>
          </p:cNvSpPr>
          <p:nvPr>
            <p:ph type="sldNum" sz="quarter" idx="12"/>
          </p:nvPr>
        </p:nvSpPr>
        <p:spPr/>
        <p:txBody>
          <a:bodyPr/>
          <a:lstStyle/>
          <a:p>
            <a:fld id="{11A71338-8BA2-4C79-A6C5-5A8E30081D0C}" type="slidenum">
              <a:rPr lang="en-US" smtClean="0"/>
              <a:t>30</a:t>
            </a:fld>
            <a:endParaRPr lang="en-US"/>
          </a:p>
        </p:txBody>
      </p:sp>
      <p:pic>
        <p:nvPicPr>
          <p:cNvPr id="7" name="Picture 6">
            <a:extLst>
              <a:ext uri="{FF2B5EF4-FFF2-40B4-BE49-F238E27FC236}">
                <a16:creationId xmlns:a16="http://schemas.microsoft.com/office/drawing/2014/main" id="{A463B99E-7890-0962-474C-1CB8D1D446AF}"/>
              </a:ext>
            </a:extLst>
          </p:cNvPr>
          <p:cNvPicPr>
            <a:picLocks noChangeAspect="1"/>
          </p:cNvPicPr>
          <p:nvPr/>
        </p:nvPicPr>
        <p:blipFill>
          <a:blip r:embed="rId6"/>
          <a:stretch>
            <a:fillRect/>
          </a:stretch>
        </p:blipFill>
        <p:spPr>
          <a:xfrm>
            <a:off x="0" y="0"/>
            <a:ext cx="1493649" cy="810838"/>
          </a:xfrm>
          <a:prstGeom prst="rect">
            <a:avLst/>
          </a:prstGeom>
        </p:spPr>
      </p:pic>
    </p:spTree>
    <p:extLst>
      <p:ext uri="{BB962C8B-B14F-4D97-AF65-F5344CB8AC3E}">
        <p14:creationId xmlns:p14="http://schemas.microsoft.com/office/powerpoint/2010/main" val="11119817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8BF7FF-4E03-E1AA-C97C-148EC9DC4C71}"/>
              </a:ext>
            </a:extLst>
          </p:cNvPr>
          <p:cNvSpPr>
            <a:spLocks noGrp="1"/>
          </p:cNvSpPr>
          <p:nvPr>
            <p:ph idx="1"/>
          </p:nvPr>
        </p:nvSpPr>
        <p:spPr>
          <a:xfrm>
            <a:off x="393290" y="884903"/>
            <a:ext cx="10786842" cy="5292060"/>
          </a:xfrm>
        </p:spPr>
        <p:txBody>
          <a:bodyPr vert="horz" lIns="91440" tIns="45720" rIns="91440" bIns="45720" rtlCol="0" anchor="t">
            <a:normAutofit/>
          </a:bodyPr>
          <a:lstStyle/>
          <a:p>
            <a:r>
              <a:rPr lang="en-US" sz="1800">
                <a:latin typeface="Times New Roman"/>
                <a:cs typeface="Times New Roman"/>
              </a:rPr>
              <a:t>Bhattacharya, S., &amp; Sharma, A. (2022). Exploring healthcare access and disparities among LGBTQ individuals in urban India: A qualitative study. International Journal of LGBTQ Health, 7(1), 12-27. </a:t>
            </a:r>
            <a:r>
              <a:rPr lang="en-US" sz="1800">
                <a:latin typeface="Times New Roman"/>
                <a:cs typeface="Times New Roman"/>
                <a:hlinkClick r:id="rId2"/>
              </a:rPr>
              <a:t>https://doi.org/10.1080/26410397.2022.2104678</a:t>
            </a:r>
            <a:endParaRPr lang="en-US" sz="1800">
              <a:latin typeface="Times New Roman"/>
              <a:cs typeface="Times New Roman"/>
            </a:endParaRPr>
          </a:p>
          <a:p>
            <a:r>
              <a:rPr lang="en-US" sz="1800">
                <a:latin typeface="Times New Roman"/>
                <a:cs typeface="Times New Roman"/>
              </a:rPr>
              <a:t>Dubin SN, Nolan IT, Streed CG Jr, Greene RE, Radix AE, Morrison SD. Transgender health care: improving medical students' and residents' training and awareness. Adv Med Educ </a:t>
            </a:r>
            <a:r>
              <a:rPr lang="en-US" sz="1800" err="1">
                <a:latin typeface="Times New Roman"/>
                <a:cs typeface="Times New Roman"/>
              </a:rPr>
              <a:t>Pract</a:t>
            </a:r>
            <a:r>
              <a:rPr lang="en-US" sz="1800">
                <a:latin typeface="Times New Roman"/>
                <a:cs typeface="Times New Roman"/>
              </a:rPr>
              <a:t>. 2018 May 21;9:377-391. </a:t>
            </a:r>
            <a:r>
              <a:rPr lang="en-US" sz="1800" err="1">
                <a:latin typeface="Times New Roman"/>
                <a:cs typeface="Times New Roman"/>
              </a:rPr>
              <a:t>doi</a:t>
            </a:r>
            <a:r>
              <a:rPr lang="en-US" sz="1800">
                <a:latin typeface="Times New Roman"/>
                <a:cs typeface="Times New Roman"/>
              </a:rPr>
              <a:t>: 10.2147/AMEP.S147183. PMID: 29849472; PMCID: PMC5967378.</a:t>
            </a:r>
          </a:p>
          <a:p>
            <a:endParaRPr lang="en-US" sz="1800"/>
          </a:p>
          <a:p>
            <a:endParaRPr lang="en-US" sz="1800"/>
          </a:p>
          <a:p>
            <a:endParaRPr lang="en-IN"/>
          </a:p>
        </p:txBody>
      </p:sp>
      <p:sp>
        <p:nvSpPr>
          <p:cNvPr id="4" name="Footer Placeholder 3">
            <a:extLst>
              <a:ext uri="{FF2B5EF4-FFF2-40B4-BE49-F238E27FC236}">
                <a16:creationId xmlns:a16="http://schemas.microsoft.com/office/drawing/2014/main" id="{2D62B515-540D-836E-12A1-B3043F9C97A9}"/>
              </a:ext>
            </a:extLst>
          </p:cNvPr>
          <p:cNvSpPr>
            <a:spLocks noGrp="1"/>
          </p:cNvSpPr>
          <p:nvPr>
            <p:ph type="ftr" sz="quarter" idx="11"/>
          </p:nvPr>
        </p:nvSpPr>
        <p:spPr/>
        <p:txBody>
          <a:bodyPr/>
          <a:lstStyle/>
          <a:p>
            <a:r>
              <a:rPr lang="en-US"/>
              <a:t>1</a:t>
            </a:r>
          </a:p>
        </p:txBody>
      </p:sp>
      <p:sp>
        <p:nvSpPr>
          <p:cNvPr id="5" name="Slide Number Placeholder 4">
            <a:extLst>
              <a:ext uri="{FF2B5EF4-FFF2-40B4-BE49-F238E27FC236}">
                <a16:creationId xmlns:a16="http://schemas.microsoft.com/office/drawing/2014/main" id="{BF06290E-40FD-1AA6-8BA8-9A0C732B4E3C}"/>
              </a:ext>
            </a:extLst>
          </p:cNvPr>
          <p:cNvSpPr>
            <a:spLocks noGrp="1"/>
          </p:cNvSpPr>
          <p:nvPr>
            <p:ph type="sldNum" sz="quarter" idx="12"/>
          </p:nvPr>
        </p:nvSpPr>
        <p:spPr/>
        <p:txBody>
          <a:bodyPr/>
          <a:lstStyle/>
          <a:p>
            <a:fld id="{11A71338-8BA2-4C79-A6C5-5A8E30081D0C}" type="slidenum">
              <a:rPr lang="en-US" smtClean="0"/>
              <a:t>31</a:t>
            </a:fld>
            <a:endParaRPr lang="en-US"/>
          </a:p>
        </p:txBody>
      </p:sp>
      <p:pic>
        <p:nvPicPr>
          <p:cNvPr id="6" name="Picture 5">
            <a:extLst>
              <a:ext uri="{FF2B5EF4-FFF2-40B4-BE49-F238E27FC236}">
                <a16:creationId xmlns:a16="http://schemas.microsoft.com/office/drawing/2014/main" id="{6B4624EA-ECBE-23D0-055F-EC3DD91ECE99}"/>
              </a:ext>
            </a:extLst>
          </p:cNvPr>
          <p:cNvPicPr>
            <a:picLocks noChangeAspect="1"/>
          </p:cNvPicPr>
          <p:nvPr/>
        </p:nvPicPr>
        <p:blipFill>
          <a:blip r:embed="rId3"/>
          <a:stretch>
            <a:fillRect/>
          </a:stretch>
        </p:blipFill>
        <p:spPr>
          <a:xfrm>
            <a:off x="495765" y="49518"/>
            <a:ext cx="1493649" cy="810838"/>
          </a:xfrm>
          <a:prstGeom prst="rect">
            <a:avLst/>
          </a:prstGeom>
        </p:spPr>
      </p:pic>
    </p:spTree>
    <p:extLst>
      <p:ext uri="{BB962C8B-B14F-4D97-AF65-F5344CB8AC3E}">
        <p14:creationId xmlns:p14="http://schemas.microsoft.com/office/powerpoint/2010/main" val="24159275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D74A66-26A2-9EE9-9672-BB793001F2DC}"/>
              </a:ext>
            </a:extLst>
          </p:cNvPr>
          <p:cNvSpPr>
            <a:spLocks noGrp="1"/>
          </p:cNvSpPr>
          <p:nvPr>
            <p:ph idx="1"/>
          </p:nvPr>
        </p:nvSpPr>
        <p:spPr>
          <a:xfrm>
            <a:off x="769885" y="1134961"/>
            <a:ext cx="10653579" cy="4593828"/>
          </a:xfrm>
        </p:spPr>
        <p:txBody>
          <a:bodyPr>
            <a:normAutofit lnSpcReduction="10000"/>
          </a:bodyPr>
          <a:lstStyle/>
          <a:p>
            <a:pPr marL="0" indent="0">
              <a:buNone/>
            </a:pPr>
            <a:endParaRPr lang="en-IN" dirty="0"/>
          </a:p>
          <a:p>
            <a:pPr marL="0" indent="0">
              <a:buNone/>
            </a:pPr>
            <a:endParaRPr lang="en-IN" dirty="0"/>
          </a:p>
          <a:p>
            <a:pPr marL="0" indent="0">
              <a:buNone/>
            </a:pPr>
            <a:endParaRPr lang="en-IN" dirty="0"/>
          </a:p>
          <a:p>
            <a:pPr marL="0" indent="0">
              <a:buNone/>
            </a:pPr>
            <a:endParaRPr lang="en-IN" dirty="0"/>
          </a:p>
          <a:p>
            <a:pPr marL="0" indent="0">
              <a:buNone/>
            </a:pPr>
            <a:r>
              <a:rPr lang="en-IN" sz="3200" dirty="0"/>
              <a:t>                                  </a:t>
            </a:r>
            <a:r>
              <a:rPr lang="en-IN" sz="6000" dirty="0"/>
              <a:t>Thank you</a:t>
            </a:r>
          </a:p>
          <a:p>
            <a:pPr marL="0" indent="0">
              <a:buNone/>
            </a:pPr>
            <a:r>
              <a:rPr lang="en-IN" dirty="0"/>
              <a:t>                                                                   </a:t>
            </a:r>
            <a:r>
              <a:rPr lang="en-IN" b="1" u="sng" dirty="0"/>
              <a:t>Question?</a:t>
            </a:r>
            <a:r>
              <a:rPr lang="en-IN" sz="7200" dirty="0"/>
              <a:t> </a:t>
            </a:r>
            <a:endParaRPr lang="en-IN" sz="4000" dirty="0"/>
          </a:p>
          <a:p>
            <a:pPr marL="0" indent="0">
              <a:buNone/>
            </a:pPr>
            <a:endParaRPr lang="en-IN" dirty="0"/>
          </a:p>
        </p:txBody>
      </p:sp>
      <p:sp>
        <p:nvSpPr>
          <p:cNvPr id="4" name="Footer Placeholder 3">
            <a:extLst>
              <a:ext uri="{FF2B5EF4-FFF2-40B4-BE49-F238E27FC236}">
                <a16:creationId xmlns:a16="http://schemas.microsoft.com/office/drawing/2014/main" id="{D454103C-0F3C-B526-EC22-5C88A97B55EE}"/>
              </a:ext>
            </a:extLst>
          </p:cNvPr>
          <p:cNvSpPr>
            <a:spLocks noGrp="1"/>
          </p:cNvSpPr>
          <p:nvPr>
            <p:ph type="ftr" sz="quarter" idx="11"/>
          </p:nvPr>
        </p:nvSpPr>
        <p:spPr/>
        <p:txBody>
          <a:bodyPr/>
          <a:lstStyle/>
          <a:p>
            <a:r>
              <a:rPr lang="en-US"/>
              <a:t>1</a:t>
            </a:r>
          </a:p>
        </p:txBody>
      </p:sp>
      <p:sp>
        <p:nvSpPr>
          <p:cNvPr id="5" name="Slide Number Placeholder 4">
            <a:extLst>
              <a:ext uri="{FF2B5EF4-FFF2-40B4-BE49-F238E27FC236}">
                <a16:creationId xmlns:a16="http://schemas.microsoft.com/office/drawing/2014/main" id="{CED8060C-838F-3A82-8F71-3836624AC751}"/>
              </a:ext>
            </a:extLst>
          </p:cNvPr>
          <p:cNvSpPr>
            <a:spLocks noGrp="1"/>
          </p:cNvSpPr>
          <p:nvPr>
            <p:ph type="sldNum" sz="quarter" idx="12"/>
          </p:nvPr>
        </p:nvSpPr>
        <p:spPr/>
        <p:txBody>
          <a:bodyPr/>
          <a:lstStyle/>
          <a:p>
            <a:fld id="{11A71338-8BA2-4C79-A6C5-5A8E30081D0C}" type="slidenum">
              <a:rPr lang="en-US" smtClean="0"/>
              <a:t>32</a:t>
            </a:fld>
            <a:endParaRPr lang="en-US"/>
          </a:p>
        </p:txBody>
      </p:sp>
    </p:spTree>
    <p:extLst>
      <p:ext uri="{BB962C8B-B14F-4D97-AF65-F5344CB8AC3E}">
        <p14:creationId xmlns:p14="http://schemas.microsoft.com/office/powerpoint/2010/main" val="2353505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D0EDCB5-59A3-AA39-F987-D1EADAFF4BE9}"/>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A29DC94B-5D5C-1C68-CD47-054099FBDD73}"/>
              </a:ext>
            </a:extLst>
          </p:cNvPr>
          <p:cNvSpPr>
            <a:spLocks noGrp="1"/>
          </p:cNvSpPr>
          <p:nvPr>
            <p:ph type="sldNum" sz="quarter" idx="12"/>
          </p:nvPr>
        </p:nvSpPr>
        <p:spPr/>
        <p:txBody>
          <a:bodyPr/>
          <a:lstStyle/>
          <a:p>
            <a:fld id="{CC057153-B650-4DEB-B370-79DDCFDCE934}" type="slidenum">
              <a:rPr lang="en-US" smtClean="0"/>
              <a:t>4</a:t>
            </a:fld>
            <a:endParaRPr lang="en-US"/>
          </a:p>
        </p:txBody>
      </p:sp>
      <p:pic>
        <p:nvPicPr>
          <p:cNvPr id="8" name="Picture 7" descr="Top | Best Health Care Management Insititute - IIHMR Delhi">
            <a:extLst>
              <a:ext uri="{FF2B5EF4-FFF2-40B4-BE49-F238E27FC236}">
                <a16:creationId xmlns:a16="http://schemas.microsoft.com/office/drawing/2014/main" id="{C57DAF88-E758-9B4E-7366-07373ABBC841}"/>
              </a:ext>
            </a:extLst>
          </p:cNvPr>
          <p:cNvPicPr>
            <a:picLocks noChangeAspect="1"/>
          </p:cNvPicPr>
          <p:nvPr/>
        </p:nvPicPr>
        <p:blipFill>
          <a:blip r:embed="rId2"/>
          <a:stretch>
            <a:fillRect/>
          </a:stretch>
        </p:blipFill>
        <p:spPr>
          <a:xfrm>
            <a:off x="0" y="0"/>
            <a:ext cx="1326203" cy="978415"/>
          </a:xfrm>
          <a:prstGeom prst="rect">
            <a:avLst/>
          </a:prstGeom>
        </p:spPr>
      </p:pic>
      <p:graphicFrame>
        <p:nvGraphicFramePr>
          <p:cNvPr id="9" name="Diagram 8">
            <a:extLst>
              <a:ext uri="{FF2B5EF4-FFF2-40B4-BE49-F238E27FC236}">
                <a16:creationId xmlns:a16="http://schemas.microsoft.com/office/drawing/2014/main" id="{0BD8B1D5-8764-057A-9B62-8F6F50F4BF58}"/>
              </a:ext>
            </a:extLst>
          </p:cNvPr>
          <p:cNvGraphicFramePr/>
          <p:nvPr>
            <p:extLst>
              <p:ext uri="{D42A27DB-BD31-4B8C-83A1-F6EECF244321}">
                <p14:modId xmlns:p14="http://schemas.microsoft.com/office/powerpoint/2010/main" val="1215258401"/>
              </p:ext>
            </p:extLst>
          </p:nvPr>
        </p:nvGraphicFramePr>
        <p:xfrm>
          <a:off x="1060315" y="1488331"/>
          <a:ext cx="9805483" cy="48525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7F3DBAD8-A4A6-C801-025D-8C0BFD52B24A}"/>
              </a:ext>
            </a:extLst>
          </p:cNvPr>
          <p:cNvSpPr/>
          <p:nvPr/>
        </p:nvSpPr>
        <p:spPr>
          <a:xfrm>
            <a:off x="1326204" y="363794"/>
            <a:ext cx="9539594" cy="75708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dirty="0"/>
              <a:t>Introduction</a:t>
            </a:r>
            <a:endParaRPr lang="en-IN" sz="4000" b="1" dirty="0"/>
          </a:p>
        </p:txBody>
      </p:sp>
    </p:spTree>
    <p:extLst>
      <p:ext uri="{BB962C8B-B14F-4D97-AF65-F5344CB8AC3E}">
        <p14:creationId xmlns:p14="http://schemas.microsoft.com/office/powerpoint/2010/main" val="442919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8DB27-4633-6954-3364-89AE634CF399}"/>
              </a:ext>
            </a:extLst>
          </p:cNvPr>
          <p:cNvSpPr>
            <a:spLocks noGrp="1"/>
          </p:cNvSpPr>
          <p:nvPr>
            <p:ph type="title"/>
          </p:nvPr>
        </p:nvSpPr>
        <p:spPr>
          <a:xfrm>
            <a:off x="612646" y="365125"/>
            <a:ext cx="10743611" cy="873739"/>
          </a:xfrm>
        </p:spPr>
        <p:txBody>
          <a:bodyPr/>
          <a:lstStyle/>
          <a:p>
            <a:pPr algn="ctr"/>
            <a:r>
              <a:rPr lang="en-IN" dirty="0">
                <a:latin typeface="Times New Roman" panose="02020603050405020304" pitchFamily="18" charset="0"/>
                <a:cs typeface="Times New Roman" panose="02020603050405020304" pitchFamily="18" charset="0"/>
              </a:rPr>
              <a:t>Background</a:t>
            </a:r>
          </a:p>
        </p:txBody>
      </p:sp>
      <p:sp>
        <p:nvSpPr>
          <p:cNvPr id="3" name="Content Placeholder 2">
            <a:extLst>
              <a:ext uri="{FF2B5EF4-FFF2-40B4-BE49-F238E27FC236}">
                <a16:creationId xmlns:a16="http://schemas.microsoft.com/office/drawing/2014/main" id="{1726423D-1E8F-0E0F-B939-F660B1B0CE14}"/>
              </a:ext>
            </a:extLst>
          </p:cNvPr>
          <p:cNvSpPr>
            <a:spLocks noGrp="1"/>
          </p:cNvSpPr>
          <p:nvPr>
            <p:ph idx="1"/>
          </p:nvPr>
        </p:nvSpPr>
        <p:spPr>
          <a:xfrm>
            <a:off x="612647" y="1602658"/>
            <a:ext cx="10653580" cy="4706702"/>
          </a:xfrm>
        </p:spPr>
        <p:txBody>
          <a:bodyPr vert="horz" lIns="91440" tIns="45720" rIns="91440" bIns="45720" rtlCol="0" anchor="t">
            <a:normAutofit fontScale="25000" lnSpcReduction="20000"/>
          </a:bodyPr>
          <a:lstStyle/>
          <a:p>
            <a:pPr algn="just"/>
            <a:r>
              <a:rPr lang="en-US" sz="6400" b="1" dirty="0">
                <a:latin typeface="Times New Roman"/>
                <a:cs typeface="Times New Roman"/>
              </a:rPr>
              <a:t>"Gender” refers to the characteristics of women, men, girls and boys that are socially constructed. </a:t>
            </a:r>
          </a:p>
          <a:p>
            <a:pPr algn="just"/>
            <a:r>
              <a:rPr lang="en-US" sz="6400" dirty="0">
                <a:latin typeface="Times New Roman"/>
                <a:cs typeface="Times New Roman"/>
              </a:rPr>
              <a:t>The transgender community in India has a rich historical background, dating back centuries, with diverse groups such as Hijras, </a:t>
            </a:r>
            <a:r>
              <a:rPr lang="en-US" sz="6400" dirty="0" err="1">
                <a:latin typeface="Times New Roman"/>
                <a:cs typeface="Times New Roman"/>
              </a:rPr>
              <a:t>Kothis</a:t>
            </a:r>
            <a:r>
              <a:rPr lang="en-US" sz="6400" dirty="0">
                <a:latin typeface="Times New Roman"/>
                <a:cs typeface="Times New Roman"/>
              </a:rPr>
              <a:t>, and </a:t>
            </a:r>
            <a:r>
              <a:rPr lang="en-US" sz="6400" dirty="0" err="1">
                <a:latin typeface="Times New Roman"/>
                <a:cs typeface="Times New Roman"/>
              </a:rPr>
              <a:t>Jogappas</a:t>
            </a:r>
            <a:r>
              <a:rPr lang="en-US" sz="6400" dirty="0">
                <a:latin typeface="Times New Roman"/>
                <a:cs typeface="Times New Roman"/>
              </a:rPr>
              <a:t>. Ancient scriptures like the Vedas and the Kamasutra hint at the recognition of three genders. This historical context sheds light on the complexity and depth of the transgender identity in India.</a:t>
            </a:r>
            <a:endParaRPr lang="en-US" sz="6400" dirty="0"/>
          </a:p>
          <a:p>
            <a:pPr algn="just"/>
            <a:r>
              <a:rPr lang="en-US" sz="6400" dirty="0">
                <a:latin typeface="Times New Roman"/>
                <a:cs typeface="Times New Roman"/>
              </a:rPr>
              <a:t>The term “transgender” encompasses individuals whose gender identity, expression, or </a:t>
            </a:r>
            <a:r>
              <a:rPr lang="en-US" sz="6400" dirty="0" err="1">
                <a:latin typeface="Times New Roman"/>
                <a:cs typeface="Times New Roman"/>
              </a:rPr>
              <a:t>behaviour</a:t>
            </a:r>
            <a:r>
              <a:rPr lang="en-US" sz="6400" dirty="0">
                <a:latin typeface="Times New Roman"/>
                <a:cs typeface="Times New Roman"/>
              </a:rPr>
              <a:t> diverges from the conventional expectations linked to the biological sex assigned to them at birth.</a:t>
            </a:r>
          </a:p>
          <a:p>
            <a:pPr algn="just"/>
            <a:r>
              <a:rPr lang="en-US" sz="6400" b="1" dirty="0">
                <a:latin typeface="Times New Roman"/>
                <a:cs typeface="Times New Roman"/>
              </a:rPr>
              <a:t>Transgender individuals are included within the broader of LGBTQ + community. According to the 2011 census, there were nearly around 490,000 transgender people living in India, and today the number is expected to be even higher. Before 2011, transgender people were not even counted in the Indian census. They remained an invisible and forgotten population. </a:t>
            </a:r>
          </a:p>
          <a:p>
            <a:pPr algn="just"/>
            <a:r>
              <a:rPr lang="en-US" sz="6400" dirty="0">
                <a:latin typeface="Times New Roman"/>
                <a:cs typeface="Times New Roman"/>
              </a:rPr>
              <a:t>Transgender people, also known as hijra, suffer from social marginalization, legal inequality, and total exclusion </a:t>
            </a:r>
          </a:p>
          <a:p>
            <a:pPr algn="just"/>
            <a:r>
              <a:rPr lang="en-US" sz="6400" dirty="0">
                <a:latin typeface="Times New Roman"/>
                <a:cs typeface="Times New Roman"/>
              </a:rPr>
              <a:t> The “Support for Marginalized Individuals for livelihood and Enterprises (SMILE) scheme” by the Ministry of Social Justice and Empowerment (MOJSE) is aimed at the rehabilitation of person (including transgender) engaged in begging.</a:t>
            </a:r>
          </a:p>
          <a:p>
            <a:pPr algn="just"/>
            <a:endParaRPr lang="en-US" sz="6400" dirty="0">
              <a:latin typeface="Times New Roman"/>
              <a:cs typeface="Times New Roman"/>
            </a:endParaRPr>
          </a:p>
          <a:p>
            <a:pPr algn="just"/>
            <a:endParaRPr lang="en-US" sz="4900" dirty="0">
              <a:latin typeface="Times New Roman"/>
              <a:cs typeface="Times New Roman"/>
            </a:endParaRPr>
          </a:p>
          <a:p>
            <a:pPr algn="just"/>
            <a:endParaRPr lang="en-US" dirty="0">
              <a:latin typeface="Times New Roman"/>
              <a:cs typeface="Times New Roman"/>
            </a:endParaRPr>
          </a:p>
          <a:p>
            <a:pPr algn="just"/>
            <a:endParaRPr lang="en-US" dirty="0">
              <a:latin typeface="Times New Roman"/>
              <a:cs typeface="Times New Roman"/>
            </a:endParaRPr>
          </a:p>
          <a:p>
            <a:pPr algn="just"/>
            <a:endParaRPr lang="en-US" dirty="0">
              <a:latin typeface="Times New Roman"/>
              <a:cs typeface="Times New Roman"/>
            </a:endParaRPr>
          </a:p>
          <a:p>
            <a:pPr algn="just"/>
            <a:endParaRPr lang="en-US" dirty="0">
              <a:latin typeface="Times New Roman"/>
              <a:cs typeface="Times New Roman"/>
            </a:endParaRPr>
          </a:p>
          <a:p>
            <a:pPr algn="just"/>
            <a:endParaRPr lang="en-IN" dirty="0">
              <a:latin typeface="Times New Roman"/>
              <a:cs typeface="Times New Roman"/>
            </a:endParaRPr>
          </a:p>
        </p:txBody>
      </p:sp>
      <p:sp>
        <p:nvSpPr>
          <p:cNvPr id="5" name="Slide Number Placeholder 4">
            <a:extLst>
              <a:ext uri="{FF2B5EF4-FFF2-40B4-BE49-F238E27FC236}">
                <a16:creationId xmlns:a16="http://schemas.microsoft.com/office/drawing/2014/main" id="{A7074D4F-FF70-BDBA-9A5E-F2953D9F4508}"/>
              </a:ext>
            </a:extLst>
          </p:cNvPr>
          <p:cNvSpPr>
            <a:spLocks noGrp="1"/>
          </p:cNvSpPr>
          <p:nvPr>
            <p:ph type="sldNum" sz="quarter" idx="12"/>
          </p:nvPr>
        </p:nvSpPr>
        <p:spPr/>
        <p:txBody>
          <a:bodyPr/>
          <a:lstStyle/>
          <a:p>
            <a:fld id="{11A71338-8BA2-4C79-A6C5-5A8E30081D0C}" type="slidenum">
              <a:rPr lang="en-US" smtClean="0"/>
              <a:t>5</a:t>
            </a:fld>
            <a:endParaRPr lang="en-US"/>
          </a:p>
        </p:txBody>
      </p:sp>
      <p:pic>
        <p:nvPicPr>
          <p:cNvPr id="7" name="Picture 6" descr="Top | Best Health Care Management Insititute - IIHMR Delhi">
            <a:extLst>
              <a:ext uri="{FF2B5EF4-FFF2-40B4-BE49-F238E27FC236}">
                <a16:creationId xmlns:a16="http://schemas.microsoft.com/office/drawing/2014/main" id="{3B55F799-51AC-A98C-614B-1C516EC8485F}"/>
              </a:ext>
            </a:extLst>
          </p:cNvPr>
          <p:cNvPicPr>
            <a:picLocks noChangeAspect="1"/>
          </p:cNvPicPr>
          <p:nvPr/>
        </p:nvPicPr>
        <p:blipFill>
          <a:blip r:embed="rId2"/>
          <a:stretch>
            <a:fillRect/>
          </a:stretch>
        </p:blipFill>
        <p:spPr>
          <a:xfrm>
            <a:off x="0" y="0"/>
            <a:ext cx="1969994" cy="978415"/>
          </a:xfrm>
          <a:prstGeom prst="rect">
            <a:avLst/>
          </a:prstGeom>
        </p:spPr>
      </p:pic>
    </p:spTree>
    <p:extLst>
      <p:ext uri="{BB962C8B-B14F-4D97-AF65-F5344CB8AC3E}">
        <p14:creationId xmlns:p14="http://schemas.microsoft.com/office/powerpoint/2010/main" val="3390574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CC6DBA-F390-5AB5-6CDA-207A365A49D2}"/>
              </a:ext>
            </a:extLst>
          </p:cNvPr>
          <p:cNvSpPr>
            <a:spLocks noGrp="1"/>
          </p:cNvSpPr>
          <p:nvPr>
            <p:ph idx="1"/>
          </p:nvPr>
        </p:nvSpPr>
        <p:spPr>
          <a:xfrm>
            <a:off x="320390" y="806981"/>
            <a:ext cx="10722932" cy="5646021"/>
          </a:xfrm>
        </p:spPr>
        <p:txBody>
          <a:bodyPr vert="horz" lIns="91440" tIns="45720" rIns="91440" bIns="45720" rtlCol="0" anchor="t">
            <a:normAutofit lnSpcReduction="10000"/>
          </a:bodyPr>
          <a:lstStyle/>
          <a:p>
            <a:pPr marL="0" indent="0" algn="just">
              <a:buNone/>
            </a:pPr>
            <a:endParaRPr lang="en-US" sz="1600" dirty="0">
              <a:latin typeface="Times New Roman"/>
              <a:cs typeface="Times New Roman"/>
            </a:endParaRPr>
          </a:p>
          <a:p>
            <a:pPr marL="0" indent="0" algn="just">
              <a:buNone/>
            </a:pPr>
            <a:endParaRPr lang="en-US" sz="1600" dirty="0">
              <a:latin typeface="Times New Roman"/>
              <a:cs typeface="Times New Roman"/>
            </a:endParaRPr>
          </a:p>
          <a:p>
            <a:pPr marL="0" indent="0" algn="just">
              <a:buNone/>
            </a:pPr>
            <a:r>
              <a:rPr lang="en-US" sz="1600" dirty="0">
                <a:latin typeface="Times New Roman"/>
                <a:cs typeface="Times New Roman"/>
              </a:rPr>
              <a:t>It includes two sub schemes for the scheme should focus on rehabilitation, provision of medical facilities, counselling, education, skill development, economic linkages, </a:t>
            </a:r>
            <a:r>
              <a:rPr lang="en-US" sz="1600" dirty="0" err="1">
                <a:latin typeface="Times New Roman"/>
                <a:cs typeface="Times New Roman"/>
              </a:rPr>
              <a:t>etc</a:t>
            </a:r>
            <a:r>
              <a:rPr lang="en-US" sz="1600" dirty="0">
                <a:latin typeface="Times New Roman"/>
                <a:cs typeface="Times New Roman"/>
              </a:rPr>
              <a:t>, for beggars and transgender.</a:t>
            </a:r>
          </a:p>
          <a:p>
            <a:pPr algn="just"/>
            <a:r>
              <a:rPr lang="en-US" sz="1600" dirty="0">
                <a:latin typeface="Times New Roman"/>
                <a:cs typeface="Times New Roman"/>
              </a:rPr>
              <a:t>The scheme works with the support of States, Union territories, Local Urban bodies, voluntary organizations, CBO, for the rehabilitation of the person engaged in the Garima </a:t>
            </a:r>
            <a:r>
              <a:rPr lang="en-US" sz="1600" dirty="0" err="1">
                <a:latin typeface="Times New Roman"/>
                <a:cs typeface="Times New Roman"/>
              </a:rPr>
              <a:t>Greh</a:t>
            </a:r>
            <a:r>
              <a:rPr lang="en-US" sz="1600" dirty="0">
                <a:latin typeface="Times New Roman"/>
                <a:cs typeface="Times New Roman"/>
              </a:rPr>
              <a:t>.</a:t>
            </a:r>
          </a:p>
          <a:p>
            <a:pPr algn="just"/>
            <a:r>
              <a:rPr lang="en-US" sz="1600" dirty="0">
                <a:latin typeface="Times New Roman"/>
                <a:cs typeface="Times New Roman"/>
              </a:rPr>
              <a:t>It is an initiative by the Ministry of Social Justice and empowerment. The Ministry has decided to set up shelter homes for transgender persons who have been forced to leave their homes or have been abandoned by the family.</a:t>
            </a:r>
          </a:p>
          <a:p>
            <a:pPr algn="just"/>
            <a:r>
              <a:rPr lang="en-IN" sz="1600" dirty="0">
                <a:latin typeface="Times New Roman"/>
                <a:cs typeface="Times New Roman"/>
              </a:rPr>
              <a:t>In India, transgender individuals can access specialized healthcare services at the Association for Transgender Health in India (ATHI) in New Delhi1, and VJ’s Transgender Clinic in Visakhapatnam, which offers comprehensive gender change surgeries.</a:t>
            </a:r>
          </a:p>
          <a:p>
            <a:pPr algn="just"/>
            <a:r>
              <a:rPr lang="en-US" sz="1600" dirty="0">
                <a:latin typeface="Times New Roman"/>
                <a:cs typeface="Times New Roman"/>
              </a:rPr>
              <a:t>Healthcare services encompass diagnosis, prevention, and treatment provided by healthcare professionals to address diseases and overall health needs.</a:t>
            </a:r>
          </a:p>
          <a:p>
            <a:pPr algn="just"/>
            <a:r>
              <a:rPr lang="en-US" sz="1600" dirty="0">
                <a:latin typeface="Times New Roman"/>
                <a:cs typeface="Times New Roman"/>
              </a:rPr>
              <a:t>In 2022, the Indian healthcare sector’s value surpassed $370 billion and is projected to exceed $610 billion by 2026 due to increasing demand for specialized and high-quality services</a:t>
            </a:r>
          </a:p>
          <a:p>
            <a:pPr algn="just"/>
            <a:r>
              <a:rPr lang="en-US" sz="1600" dirty="0">
                <a:latin typeface="Times New Roman"/>
                <a:cs typeface="Times New Roman"/>
              </a:rPr>
              <a:t>India operates a multi-payer universal healthcare model, funded by public and government-regulated private insurance, along with tax-funded public hospitals.</a:t>
            </a:r>
            <a:endParaRPr lang="en-US" sz="1600" dirty="0"/>
          </a:p>
          <a:p>
            <a:pPr algn="just"/>
            <a:endParaRPr lang="en-US" sz="1600" dirty="0">
              <a:latin typeface="Times New Roman"/>
              <a:cs typeface="Times New Roman"/>
            </a:endParaRPr>
          </a:p>
          <a:p>
            <a:pPr algn="just"/>
            <a:endParaRPr lang="en-IN" sz="1600" dirty="0">
              <a:latin typeface="Times New Roman"/>
              <a:cs typeface="Times New Roman"/>
            </a:endParaRPr>
          </a:p>
          <a:p>
            <a:pPr algn="just"/>
            <a:endParaRPr lang="en-IN" sz="2400" dirty="0">
              <a:latin typeface="Times New Roman"/>
              <a:cs typeface="Times New Roman"/>
            </a:endParaRPr>
          </a:p>
        </p:txBody>
      </p:sp>
      <p:sp>
        <p:nvSpPr>
          <p:cNvPr id="2" name="Slide Number Placeholder 1">
            <a:extLst>
              <a:ext uri="{FF2B5EF4-FFF2-40B4-BE49-F238E27FC236}">
                <a16:creationId xmlns:a16="http://schemas.microsoft.com/office/drawing/2014/main" id="{E1478231-0802-5370-98A3-B55470C721CF}"/>
              </a:ext>
            </a:extLst>
          </p:cNvPr>
          <p:cNvSpPr>
            <a:spLocks noGrp="1"/>
          </p:cNvSpPr>
          <p:nvPr>
            <p:ph type="sldNum" sz="quarter" idx="12"/>
          </p:nvPr>
        </p:nvSpPr>
        <p:spPr/>
        <p:txBody>
          <a:bodyPr/>
          <a:lstStyle/>
          <a:p>
            <a:fld id="{11A71338-8BA2-4C79-A6C5-5A8E30081D0C}" type="slidenum">
              <a:rPr lang="en-US" smtClean="0"/>
              <a:t>6</a:t>
            </a:fld>
            <a:endParaRPr lang="en-US"/>
          </a:p>
        </p:txBody>
      </p:sp>
      <p:pic>
        <p:nvPicPr>
          <p:cNvPr id="6" name="Picture 5" descr="Top | Best Health Care Management Insititute - IIHMR Delhi">
            <a:extLst>
              <a:ext uri="{FF2B5EF4-FFF2-40B4-BE49-F238E27FC236}">
                <a16:creationId xmlns:a16="http://schemas.microsoft.com/office/drawing/2014/main" id="{EBE63994-78D4-A868-04A6-EC7125EEEB70}"/>
              </a:ext>
            </a:extLst>
          </p:cNvPr>
          <p:cNvPicPr>
            <a:picLocks noChangeAspect="1"/>
          </p:cNvPicPr>
          <p:nvPr/>
        </p:nvPicPr>
        <p:blipFill>
          <a:blip r:embed="rId2"/>
          <a:stretch>
            <a:fillRect/>
          </a:stretch>
        </p:blipFill>
        <p:spPr>
          <a:xfrm>
            <a:off x="114520" y="116781"/>
            <a:ext cx="1969994" cy="978415"/>
          </a:xfrm>
          <a:prstGeom prst="rect">
            <a:avLst/>
          </a:prstGeom>
        </p:spPr>
      </p:pic>
    </p:spTree>
    <p:extLst>
      <p:ext uri="{BB962C8B-B14F-4D97-AF65-F5344CB8AC3E}">
        <p14:creationId xmlns:p14="http://schemas.microsoft.com/office/powerpoint/2010/main" val="3151925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E1A73C-5949-AB35-B8BB-027199BB0118}"/>
              </a:ext>
            </a:extLst>
          </p:cNvPr>
          <p:cNvSpPr>
            <a:spLocks noGrp="1"/>
          </p:cNvSpPr>
          <p:nvPr>
            <p:ph idx="1"/>
          </p:nvPr>
        </p:nvSpPr>
        <p:spPr>
          <a:xfrm>
            <a:off x="526026" y="760305"/>
            <a:ext cx="10722932" cy="5741001"/>
          </a:xfrm>
        </p:spPr>
        <p:txBody>
          <a:bodyPr vert="horz" lIns="91440" tIns="45720" rIns="91440" bIns="45720" rtlCol="0" anchor="t">
            <a:normAutofit/>
          </a:bodyPr>
          <a:lstStyle/>
          <a:p>
            <a:pPr algn="just"/>
            <a:endParaRPr lang="en-US" sz="1600" dirty="0">
              <a:latin typeface="Times New Roman"/>
              <a:cs typeface="Times New Roman"/>
            </a:endParaRPr>
          </a:p>
          <a:p>
            <a:pPr marL="0" indent="0" algn="just">
              <a:buNone/>
            </a:pPr>
            <a:r>
              <a:rPr lang="en-US" sz="1600" dirty="0">
                <a:latin typeface="Times New Roman"/>
                <a:cs typeface="Times New Roman"/>
              </a:rPr>
              <a:t>The "National Policy for Transgender Persons" (2014) ensures comprehensive healthcare, including mental health and gender reassignment surgeries.</a:t>
            </a:r>
          </a:p>
          <a:p>
            <a:pPr algn="just"/>
            <a:r>
              <a:rPr lang="en-US" sz="1600" dirty="0">
                <a:latin typeface="Times New Roman"/>
                <a:cs typeface="Times New Roman"/>
              </a:rPr>
              <a:t>The Transgender Persons (Protection of Rights) Act, 2019 prohibits discrimination and mandates access to essential medical facilities.</a:t>
            </a:r>
          </a:p>
          <a:p>
            <a:pPr algn="just"/>
            <a:r>
              <a:rPr lang="en-US" sz="1600" dirty="0">
                <a:latin typeface="Times New Roman"/>
                <a:cs typeface="Times New Roman"/>
              </a:rPr>
              <a:t>Guidelines from the Ministry of Health and Family Welfare focus on sensitizing healthcare providers and including gender-affirming treatments in insurance.</a:t>
            </a:r>
          </a:p>
          <a:p>
            <a:pPr algn="just"/>
            <a:r>
              <a:rPr lang="en-US" sz="1600" dirty="0">
                <a:latin typeface="Times New Roman"/>
                <a:cs typeface="Times New Roman"/>
              </a:rPr>
              <a:t>The National Council for Transgender Persons oversees the impact of policies and programs, ensuring healthcare rights are upheld.</a:t>
            </a:r>
          </a:p>
          <a:p>
            <a:pPr algn="just"/>
            <a:endParaRPr lang="en-US" sz="1600" dirty="0">
              <a:latin typeface="Times New Roman"/>
              <a:cs typeface="Times New Roman"/>
            </a:endParaRPr>
          </a:p>
          <a:p>
            <a:pPr algn="just"/>
            <a:endParaRPr lang="en-US" sz="2400" dirty="0">
              <a:latin typeface="Times New Roman"/>
              <a:cs typeface="Times New Roman"/>
            </a:endParaRPr>
          </a:p>
          <a:p>
            <a:pPr algn="just"/>
            <a:endParaRPr lang="en-IN" sz="2400" dirty="0">
              <a:latin typeface="Times New Roman"/>
              <a:cs typeface="Times New Roman"/>
            </a:endParaRPr>
          </a:p>
        </p:txBody>
      </p:sp>
      <p:sp>
        <p:nvSpPr>
          <p:cNvPr id="2" name="Slide Number Placeholder 1">
            <a:extLst>
              <a:ext uri="{FF2B5EF4-FFF2-40B4-BE49-F238E27FC236}">
                <a16:creationId xmlns:a16="http://schemas.microsoft.com/office/drawing/2014/main" id="{2B33759F-89D2-6DD6-C6D7-E9316597EE5E}"/>
              </a:ext>
            </a:extLst>
          </p:cNvPr>
          <p:cNvSpPr>
            <a:spLocks noGrp="1"/>
          </p:cNvSpPr>
          <p:nvPr>
            <p:ph type="sldNum" sz="quarter" idx="12"/>
          </p:nvPr>
        </p:nvSpPr>
        <p:spPr/>
        <p:txBody>
          <a:bodyPr/>
          <a:lstStyle/>
          <a:p>
            <a:fld id="{11A71338-8BA2-4C79-A6C5-5A8E30081D0C}" type="slidenum">
              <a:rPr lang="en-US" smtClean="0"/>
              <a:t>7</a:t>
            </a:fld>
            <a:endParaRPr lang="en-US"/>
          </a:p>
        </p:txBody>
      </p:sp>
      <p:pic>
        <p:nvPicPr>
          <p:cNvPr id="6" name="Picture 5" descr="Top | Best Health Care Management Insititute - IIHMR Delhi">
            <a:extLst>
              <a:ext uri="{FF2B5EF4-FFF2-40B4-BE49-F238E27FC236}">
                <a16:creationId xmlns:a16="http://schemas.microsoft.com/office/drawing/2014/main" id="{7FD01A37-3D16-E758-24F3-8E1DAC17D503}"/>
              </a:ext>
            </a:extLst>
          </p:cNvPr>
          <p:cNvPicPr>
            <a:picLocks noChangeAspect="1"/>
          </p:cNvPicPr>
          <p:nvPr/>
        </p:nvPicPr>
        <p:blipFill>
          <a:blip r:embed="rId2"/>
          <a:stretch>
            <a:fillRect/>
          </a:stretch>
        </p:blipFill>
        <p:spPr>
          <a:xfrm>
            <a:off x="0" y="0"/>
            <a:ext cx="1969994" cy="978415"/>
          </a:xfrm>
          <a:prstGeom prst="rect">
            <a:avLst/>
          </a:prstGeom>
        </p:spPr>
      </p:pic>
    </p:spTree>
    <p:extLst>
      <p:ext uri="{BB962C8B-B14F-4D97-AF65-F5344CB8AC3E}">
        <p14:creationId xmlns:p14="http://schemas.microsoft.com/office/powerpoint/2010/main" val="1804957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F2540-018C-3BE5-9C15-F00182262818}"/>
              </a:ext>
            </a:extLst>
          </p:cNvPr>
          <p:cNvSpPr>
            <a:spLocks noGrp="1"/>
          </p:cNvSpPr>
          <p:nvPr>
            <p:ph type="title"/>
          </p:nvPr>
        </p:nvSpPr>
        <p:spPr>
          <a:xfrm>
            <a:off x="265471" y="365125"/>
            <a:ext cx="10914661" cy="913069"/>
          </a:xfrm>
        </p:spPr>
        <p:txBody>
          <a:bodyPr>
            <a:normAutofit/>
          </a:bodyPr>
          <a:lstStyle/>
          <a:p>
            <a:pPr algn="ctr"/>
            <a:r>
              <a:rPr lang="en-IN">
                <a:latin typeface="Times"/>
                <a:cs typeface="Times"/>
              </a:rPr>
              <a:t>Literature Review</a:t>
            </a:r>
          </a:p>
        </p:txBody>
      </p:sp>
      <p:sp>
        <p:nvSpPr>
          <p:cNvPr id="3" name="Content Placeholder 2">
            <a:extLst>
              <a:ext uri="{FF2B5EF4-FFF2-40B4-BE49-F238E27FC236}">
                <a16:creationId xmlns:a16="http://schemas.microsoft.com/office/drawing/2014/main" id="{43CE5CF4-13D8-BD80-B856-658557F6108E}"/>
              </a:ext>
            </a:extLst>
          </p:cNvPr>
          <p:cNvSpPr>
            <a:spLocks noGrp="1"/>
          </p:cNvSpPr>
          <p:nvPr>
            <p:ph idx="1"/>
          </p:nvPr>
        </p:nvSpPr>
        <p:spPr>
          <a:xfrm>
            <a:off x="265471" y="1494503"/>
            <a:ext cx="11215620" cy="4983923"/>
          </a:xfrm>
        </p:spPr>
        <p:txBody>
          <a:bodyPr>
            <a:normAutofit/>
          </a:bodyPr>
          <a:lstStyle/>
          <a:p>
            <a:r>
              <a:rPr lang="en-US" sz="1600">
                <a:latin typeface="Times"/>
                <a:cs typeface="Times"/>
              </a:rPr>
              <a:t>Transgender individuals in India face significant obstacles in accessing healthcare, often being denied their right to adequate services. To address these challenges, it is essential to adopt a rights-based approach in both programming and research, focusing on removing the barriers that prevent transgender people from receiving proper healthcare.</a:t>
            </a:r>
          </a:p>
          <a:p>
            <a:r>
              <a:rPr lang="en-US" sz="1600">
                <a:latin typeface="Times"/>
                <a:cs typeface="Times"/>
              </a:rPr>
              <a:t>The literature review reveals significant gaps in healthcare access for transgender individuals in India, focusing mainly on HIV, mental health, and gender-affirmative care, neglecting general healthcare services. Previous studies often center on specific ethno-cultural communities or transgender women, overlooking diverse gender identities within the transgender community. This study bridges the gap by examining the broader experiences of transgender persons in accessing routine healthcare. Utilizing a community-based participatory research approach and intersectionality framework, the study identifies systemic barriers, the impact on individuals, and strategies used by transgender persons to navigate healthcare challenges.</a:t>
            </a:r>
          </a:p>
          <a:p>
            <a:r>
              <a:rPr lang="en-US" sz="1600">
                <a:latin typeface="Times"/>
                <a:cs typeface="Times"/>
              </a:rPr>
              <a:t>The literature review highlights the transformative impact of the </a:t>
            </a:r>
            <a:r>
              <a:rPr lang="en-US" sz="1600" err="1">
                <a:latin typeface="Times"/>
                <a:cs typeface="Times"/>
              </a:rPr>
              <a:t>Pehchan</a:t>
            </a:r>
            <a:r>
              <a:rPr lang="en-US" sz="1600">
                <a:latin typeface="Times"/>
                <a:cs typeface="Times"/>
              </a:rPr>
              <a:t> </a:t>
            </a:r>
            <a:r>
              <a:rPr lang="en-US" sz="1600" err="1">
                <a:latin typeface="Times"/>
                <a:cs typeface="Times"/>
              </a:rPr>
              <a:t>programme</a:t>
            </a:r>
            <a:r>
              <a:rPr lang="en-US" sz="1600">
                <a:latin typeface="Times"/>
                <a:cs typeface="Times"/>
              </a:rPr>
              <a:t> on transgender health in India. Studies show that its community involvement, rights-based collectivization, and gender-affirming approaches have significantly increased both the demand for and access to customized HIV, health, and social services. The </a:t>
            </a:r>
            <a:r>
              <a:rPr lang="en-US" sz="1600" err="1">
                <a:latin typeface="Times"/>
                <a:cs typeface="Times"/>
              </a:rPr>
              <a:t>programme</a:t>
            </a:r>
            <a:r>
              <a:rPr lang="en-US" sz="1600">
                <a:latin typeface="Times"/>
                <a:cs typeface="Times"/>
              </a:rPr>
              <a:t> has also enhanced self-efficacy and collective identity among transgender individuals. These successes underscore the need for continued enhancement of health, social, and community systems to sustain and build on these gains. This aligns with broader findings that underscore the importance of inclusive, community-centered healthcare initiatives.</a:t>
            </a:r>
          </a:p>
          <a:p>
            <a:endParaRPr lang="en-IN" sz="1600">
              <a:latin typeface="Times"/>
              <a:cs typeface="Times"/>
            </a:endParaRPr>
          </a:p>
        </p:txBody>
      </p:sp>
      <p:sp>
        <p:nvSpPr>
          <p:cNvPr id="4" name="Footer Placeholder 3">
            <a:extLst>
              <a:ext uri="{FF2B5EF4-FFF2-40B4-BE49-F238E27FC236}">
                <a16:creationId xmlns:a16="http://schemas.microsoft.com/office/drawing/2014/main" id="{D998FBE4-F741-4439-28D5-356892C4F9AC}"/>
              </a:ext>
            </a:extLst>
          </p:cNvPr>
          <p:cNvSpPr>
            <a:spLocks noGrp="1"/>
          </p:cNvSpPr>
          <p:nvPr>
            <p:ph type="ftr" sz="quarter" idx="11"/>
          </p:nvPr>
        </p:nvSpPr>
        <p:spPr/>
        <p:txBody>
          <a:bodyPr/>
          <a:lstStyle/>
          <a:p>
            <a:r>
              <a:rPr lang="en-US" sz="1600">
                <a:latin typeface="Times"/>
                <a:cs typeface="Times"/>
              </a:rPr>
              <a:t>1</a:t>
            </a:r>
          </a:p>
        </p:txBody>
      </p:sp>
      <p:sp>
        <p:nvSpPr>
          <p:cNvPr id="5" name="Slide Number Placeholder 4">
            <a:extLst>
              <a:ext uri="{FF2B5EF4-FFF2-40B4-BE49-F238E27FC236}">
                <a16:creationId xmlns:a16="http://schemas.microsoft.com/office/drawing/2014/main" id="{B83207F9-587D-2B7C-E7E0-82ED35765A7D}"/>
              </a:ext>
            </a:extLst>
          </p:cNvPr>
          <p:cNvSpPr>
            <a:spLocks noGrp="1"/>
          </p:cNvSpPr>
          <p:nvPr>
            <p:ph type="sldNum" sz="quarter" idx="12"/>
          </p:nvPr>
        </p:nvSpPr>
        <p:spPr/>
        <p:txBody>
          <a:bodyPr/>
          <a:lstStyle/>
          <a:p>
            <a:fld id="{11A71338-8BA2-4C79-A6C5-5A8E30081D0C}" type="slidenum">
              <a:rPr lang="en-US" sz="1600" smtClean="0">
                <a:latin typeface="Times"/>
                <a:cs typeface="Times"/>
              </a:rPr>
              <a:t>8</a:t>
            </a:fld>
            <a:endParaRPr lang="en-US" sz="1600">
              <a:latin typeface="Times"/>
              <a:cs typeface="Times"/>
            </a:endParaRPr>
          </a:p>
        </p:txBody>
      </p:sp>
      <p:pic>
        <p:nvPicPr>
          <p:cNvPr id="7" name="Picture 6">
            <a:extLst>
              <a:ext uri="{FF2B5EF4-FFF2-40B4-BE49-F238E27FC236}">
                <a16:creationId xmlns:a16="http://schemas.microsoft.com/office/drawing/2014/main" id="{B5D4276C-2CD7-8553-F647-167BE2BFFD87}"/>
              </a:ext>
            </a:extLst>
          </p:cNvPr>
          <p:cNvPicPr>
            <a:picLocks noChangeAspect="1"/>
          </p:cNvPicPr>
          <p:nvPr/>
        </p:nvPicPr>
        <p:blipFill>
          <a:blip r:embed="rId2"/>
          <a:stretch>
            <a:fillRect/>
          </a:stretch>
        </p:blipFill>
        <p:spPr>
          <a:xfrm>
            <a:off x="0" y="-2014"/>
            <a:ext cx="1727771" cy="861211"/>
          </a:xfrm>
          <a:prstGeom prst="rect">
            <a:avLst/>
          </a:prstGeom>
        </p:spPr>
      </p:pic>
    </p:spTree>
    <p:extLst>
      <p:ext uri="{BB962C8B-B14F-4D97-AF65-F5344CB8AC3E}">
        <p14:creationId xmlns:p14="http://schemas.microsoft.com/office/powerpoint/2010/main" val="2269134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32396D-0F22-4E35-FFB1-E9E60E7C1095}"/>
              </a:ext>
            </a:extLst>
          </p:cNvPr>
          <p:cNvSpPr>
            <a:spLocks noGrp="1"/>
          </p:cNvSpPr>
          <p:nvPr>
            <p:ph idx="1"/>
          </p:nvPr>
        </p:nvSpPr>
        <p:spPr>
          <a:xfrm>
            <a:off x="115880" y="-1327"/>
            <a:ext cx="11100619" cy="5840362"/>
          </a:xfrm>
        </p:spPr>
        <p:txBody>
          <a:bodyPr vert="horz" lIns="91440" tIns="45720" rIns="91440" bIns="45720" rtlCol="0" anchor="t">
            <a:noAutofit/>
          </a:bodyPr>
          <a:lstStyle/>
          <a:p>
            <a:r>
              <a:rPr lang="en-US" sz="1500" dirty="0">
                <a:latin typeface="Times New Roman"/>
                <a:cs typeface="Times New Roman"/>
              </a:rPr>
              <a:t>The literature review for the abstract examines the unique challenges faced by transgender sex workers in India, a significantly understudied group within the commercial sex sector. Existing research often overlooks their specific experiences with sexual identity negotiation, risk perception, and condom compliance. Additionally, studies highlight barriers to healthcare access and community mobilization, emphasizing the urgent need for tailored health interventions. This study aims to address these gaps by focusing on transgender sex workers in Kolkata and rural West Bengal, providing insights for future programmatic efforts to reduce HIV/STI risks and improve health outcomes for this marginalized population.</a:t>
            </a:r>
          </a:p>
          <a:p>
            <a:r>
              <a:rPr lang="en-US" sz="1500" dirty="0">
                <a:latin typeface="Times New Roman"/>
                <a:cs typeface="Times New Roman"/>
              </a:rPr>
              <a:t>The health disparities faced by LGBTQ individuals in India are multifaceted, stemming from societal stigma, discriminatory practices, and systemic neglect within the healthcare system. Addressing these disparities requires a comprehensive approach that includes legislative reforms, healthcare provider training, and policy changes aimed at fostering an inclusive healthcare environment. By systematically reviewing the vulnerabilities and healthcare gaps affecting LGBTQ individuals, this paper underscores the urgent need for concerted efforts to ensure equitable health outcomes for all populations in India.</a:t>
            </a:r>
          </a:p>
          <a:p>
            <a:r>
              <a:rPr lang="en-US" sz="1500" dirty="0">
                <a:latin typeface="Times New Roman"/>
                <a:cs typeface="Times New Roman"/>
              </a:rPr>
              <a:t>This qualitative study explores the discrimination faced by LGBTQIA+ patients in Indian hospitals, highlighting systemic and organizational biases. Discrimination varies across hospital types, with public hospitals exhibiting explicit biases and trust/private hospitals demonstrating subtler forms. Departments like psychiatry and HIV services show greater sensitivity, but overall, healthcare providers lack awareness of LGBTQIA+ needs. The study underscores the urgent need for inclusive policies and systemic accountability in healthcare settings to ensure equitable treatment and well-being for LGBTQIA+ individual.</a:t>
            </a:r>
          </a:p>
          <a:p>
            <a:r>
              <a:rPr lang="en-US" sz="1500" dirty="0">
                <a:latin typeface="Times New Roman"/>
                <a:cs typeface="Times New Roman"/>
              </a:rPr>
              <a:t>Health inequities faced by transgender populations are exacerbated by the omission of transgender-specific health needs in medical education curricula. Current approaches primarily rely on short-term attitude and awareness interventions, which, while effective initially, lack sustained impact due to methodological shortcomings. Literature consensus advocates for a shift towards pedagogical interventions that are longitudinally integrated and clinical skills-based. These interventions aim to better prepare healthcare providers to address the diverse health needs of transgender individuals effectively. Recommendations include curriculum reforms and institutional commitments to ensure comprehensive, ongoing education that supports equitable healthcare access and outcomes for transgender populations.</a:t>
            </a:r>
          </a:p>
          <a:p>
            <a:endParaRPr lang="en-US" sz="1500" dirty="0">
              <a:latin typeface="Times New Roman"/>
              <a:cs typeface="Times New Roman"/>
            </a:endParaRPr>
          </a:p>
        </p:txBody>
      </p:sp>
      <p:sp>
        <p:nvSpPr>
          <p:cNvPr id="5" name="Slide Number Placeholder 4">
            <a:extLst>
              <a:ext uri="{FF2B5EF4-FFF2-40B4-BE49-F238E27FC236}">
                <a16:creationId xmlns:a16="http://schemas.microsoft.com/office/drawing/2014/main" id="{0414377A-95E3-A6CA-48EB-F51CB8CFF631}"/>
              </a:ext>
            </a:extLst>
          </p:cNvPr>
          <p:cNvSpPr>
            <a:spLocks noGrp="1"/>
          </p:cNvSpPr>
          <p:nvPr>
            <p:ph type="sldNum" sz="quarter" idx="12"/>
          </p:nvPr>
        </p:nvSpPr>
        <p:spPr/>
        <p:txBody>
          <a:bodyPr/>
          <a:lstStyle/>
          <a:p>
            <a:fld id="{11A71338-8BA2-4C79-A6C5-5A8E30081D0C}" type="slidenum">
              <a:rPr lang="en-US" smtClean="0"/>
              <a:t>9</a:t>
            </a:fld>
            <a:endParaRPr lang="en-US"/>
          </a:p>
        </p:txBody>
      </p:sp>
    </p:spTree>
    <p:extLst>
      <p:ext uri="{BB962C8B-B14F-4D97-AF65-F5344CB8AC3E}">
        <p14:creationId xmlns:p14="http://schemas.microsoft.com/office/powerpoint/2010/main" val="3150377106"/>
      </p:ext>
    </p:extLst>
  </p:cSld>
  <p:clrMapOvr>
    <a:masterClrMapping/>
  </p:clrMapOvr>
</p:sld>
</file>

<file path=ppt/theme/theme1.xml><?xml version="1.0" encoding="utf-8"?>
<a:theme xmlns:a="http://schemas.openxmlformats.org/drawingml/2006/main" name="VanillaVTI">
  <a:themeElements>
    <a:clrScheme name="VanillaVTI">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VanillaVTI">
      <a:majorFont>
        <a:latin typeface="Neue Haas Grotesk Text Pro"/>
        <a:ea typeface=""/>
        <a:cs typeface=""/>
      </a:majorFont>
      <a:minorFont>
        <a:latin typeface="Neue Haas Grotesk Text Pro"/>
        <a:ea typeface=""/>
        <a:cs typeface=""/>
      </a:minorFont>
    </a:fontScheme>
    <a:fmtScheme name="Vanilla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AACC6CF0-9F86-48CC-9C4E-CA578EE0A0A0}" vid="{3BDE51FE-56D6-4100-AFB5-5B4AEDCE2EF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662</TotalTime>
  <Words>3535</Words>
  <Application>Microsoft Office PowerPoint</Application>
  <PresentationFormat>Widescreen</PresentationFormat>
  <Paragraphs>623</Paragraphs>
  <Slides>32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Aptos</vt:lpstr>
      <vt:lpstr>Arial</vt:lpstr>
      <vt:lpstr>Calibri</vt:lpstr>
      <vt:lpstr>Neue Haas Grotesk Text Pro</vt:lpstr>
      <vt:lpstr>Posterama</vt:lpstr>
      <vt:lpstr>Time of Roman</vt:lpstr>
      <vt:lpstr>Times</vt:lpstr>
      <vt:lpstr>Times New Roman</vt:lpstr>
      <vt:lpstr>VanillaVTI</vt:lpstr>
      <vt:lpstr>The profile of Transgender who availed the Health services, at Garima Greh, New Delhi, India,  2024. </vt:lpstr>
      <vt:lpstr>Content </vt:lpstr>
      <vt:lpstr>Screenshot of the Approval</vt:lpstr>
      <vt:lpstr>PowerPoint Presentation</vt:lpstr>
      <vt:lpstr>Background</vt:lpstr>
      <vt:lpstr>PowerPoint Presentation</vt:lpstr>
      <vt:lpstr>PowerPoint Presentation</vt:lpstr>
      <vt:lpstr>Literature Review</vt:lpstr>
      <vt:lpstr>PowerPoint Presentation</vt:lpstr>
      <vt:lpstr>Objectives of the study</vt:lpstr>
      <vt:lpstr>Methodology</vt:lpstr>
      <vt:lpstr>PowerPoint Presentation</vt:lpstr>
      <vt:lpstr>PowerPoint Presentation</vt:lpstr>
      <vt:lpstr>PowerPoint Presentation</vt:lpstr>
      <vt:lpstr> Challenges and issues transgender individuals face due to societal exclusion?</vt:lpstr>
      <vt:lpstr>   Problems They Are Facing Accessing  health services                    </vt:lpstr>
      <vt:lpstr>Socio-Demographic</vt:lpstr>
      <vt:lpstr>PowerPoint Presentation</vt:lpstr>
      <vt:lpstr>PowerPoint Presentation</vt:lpstr>
      <vt:lpstr>PowerPoint Presentation</vt:lpstr>
      <vt:lpstr>Healthcare Provider/ Cost/ Distance</vt:lpstr>
      <vt:lpstr>Healthcare Provider/ Cost/ Distance</vt:lpstr>
      <vt:lpstr>Healthcare Provider/ Cost/ Distance</vt:lpstr>
      <vt:lpstr>PowerPoint Presentation</vt:lpstr>
      <vt:lpstr>PowerPoint Presentation</vt:lpstr>
      <vt:lpstr>PowerPoint Presentation</vt:lpstr>
      <vt:lpstr>Recommendation </vt:lpstr>
      <vt:lpstr>PowerPoint Presentation</vt:lpstr>
      <vt:lpstr>Conclusion</vt:lpstr>
      <vt:lpstr>References of the Study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profile of Transgender who availed the Health services, at Garima Greh, New Delhi, India,  2024.</dc:title>
  <dc:creator>arpana kumari</dc:creator>
  <cp:lastModifiedBy>arpana kumari</cp:lastModifiedBy>
  <cp:revision>19</cp:revision>
  <dcterms:created xsi:type="dcterms:W3CDTF">2024-06-05T14:14:45Z</dcterms:created>
  <dcterms:modified xsi:type="dcterms:W3CDTF">2025-12-11T13:15:03Z</dcterms:modified>
</cp:coreProperties>
</file>