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Agrandir" charset="1" panose="00000500000000000000"/>
      <p:regular r:id="rId27"/>
    </p:embeddedFont>
    <p:embeddedFont>
      <p:font typeface="Agrandir Bold" charset="1" panose="000008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54693" y="2217819"/>
            <a:ext cx="17778614" cy="4002743"/>
            <a:chOff x="0" y="0"/>
            <a:chExt cx="23704819" cy="5336990"/>
          </a:xfrm>
        </p:grpSpPr>
        <p:sp>
          <p:nvSpPr>
            <p:cNvPr name="TextBox 3" id="3"/>
            <p:cNvSpPr txBox="true"/>
            <p:nvPr/>
          </p:nvSpPr>
          <p:spPr>
            <a:xfrm rot="0">
              <a:off x="0" y="-183497"/>
              <a:ext cx="23704819" cy="4419600"/>
            </a:xfrm>
            <a:prstGeom prst="rect">
              <a:avLst/>
            </a:prstGeom>
          </p:spPr>
          <p:txBody>
            <a:bodyPr anchor="t" rtlCol="false" tIns="0" lIns="0" bIns="0" rIns="0">
              <a:spAutoFit/>
            </a:bodyPr>
            <a:lstStyle/>
            <a:p>
              <a:pPr algn="ctr" marL="0" indent="0" lvl="0">
                <a:lnSpc>
                  <a:spcPts val="8399"/>
                </a:lnSpc>
                <a:spcBef>
                  <a:spcPct val="0"/>
                </a:spcBef>
              </a:pPr>
              <a:r>
                <a:rPr lang="en-US" sz="6999" strike="noStrike" u="none">
                  <a:solidFill>
                    <a:srgbClr val="2B2B2B"/>
                  </a:solidFill>
                  <a:latin typeface="Agrandir"/>
                  <a:ea typeface="Agrandir"/>
                  <a:cs typeface="Agrandir"/>
                  <a:sym typeface="Agrandir"/>
                </a:rPr>
                <a:t>Patient satisfaction in ECHS polyclinics using SERVQUAL-An</a:t>
              </a:r>
              <a:r>
                <a:rPr lang="en-US" sz="6999" strike="noStrike" u="none">
                  <a:solidFill>
                    <a:srgbClr val="2B2B2B"/>
                  </a:solidFill>
                  <a:latin typeface="Agrandir"/>
                  <a:ea typeface="Agrandir"/>
                  <a:cs typeface="Agrandir"/>
                  <a:sym typeface="Agrandir"/>
                </a:rPr>
                <a:t> Individual Paticipant Data Meta-analysis</a:t>
              </a:r>
            </a:p>
          </p:txBody>
        </p:sp>
        <p:sp>
          <p:nvSpPr>
            <p:cNvPr name="TextBox 4" id="4"/>
            <p:cNvSpPr txBox="true"/>
            <p:nvPr/>
          </p:nvSpPr>
          <p:spPr>
            <a:xfrm rot="0">
              <a:off x="0" y="4573526"/>
              <a:ext cx="23704819" cy="763464"/>
            </a:xfrm>
            <a:prstGeom prst="rect">
              <a:avLst/>
            </a:prstGeom>
          </p:spPr>
          <p:txBody>
            <a:bodyPr anchor="t" rtlCol="false" tIns="0" lIns="0" bIns="0" rIns="0">
              <a:spAutoFit/>
            </a:bodyPr>
            <a:lstStyle/>
            <a:p>
              <a:pPr algn="ctr">
                <a:lnSpc>
                  <a:spcPts val="4217"/>
                </a:lnSpc>
                <a:spcBef>
                  <a:spcPct val="0"/>
                </a:spcBef>
              </a:pPr>
            </a:p>
          </p:txBody>
        </p:sp>
      </p:grpSp>
      <p:sp>
        <p:nvSpPr>
          <p:cNvPr name="TextBox 5" id="5"/>
          <p:cNvSpPr txBox="true"/>
          <p:nvPr/>
        </p:nvSpPr>
        <p:spPr>
          <a:xfrm rot="0">
            <a:off x="301916" y="6748772"/>
            <a:ext cx="17731391" cy="1133475"/>
          </a:xfrm>
          <a:prstGeom prst="rect">
            <a:avLst/>
          </a:prstGeom>
        </p:spPr>
        <p:txBody>
          <a:bodyPr anchor="t" rtlCol="false" tIns="0" lIns="0" bIns="0" rIns="0">
            <a:spAutoFit/>
          </a:bodyPr>
          <a:lstStyle/>
          <a:p>
            <a:pPr algn="ctr">
              <a:lnSpc>
                <a:spcPts val="4200"/>
              </a:lnSpc>
            </a:pPr>
            <a:r>
              <a:rPr lang="en-US" sz="3000">
                <a:solidFill>
                  <a:srgbClr val="2B2B2B"/>
                </a:solidFill>
                <a:latin typeface="Agrandir"/>
                <a:ea typeface="Agrandir"/>
                <a:cs typeface="Agrandir"/>
                <a:sym typeface="Agrandir"/>
              </a:rPr>
              <a:t>Presented by: Dr. Chahat </a:t>
            </a:r>
          </a:p>
          <a:p>
            <a:pPr algn="ctr">
              <a:lnSpc>
                <a:spcPts val="4200"/>
              </a:lnSpc>
              <a:spcBef>
                <a:spcPct val="0"/>
              </a:spcBef>
            </a:pPr>
          </a:p>
        </p:txBody>
      </p:sp>
      <p:sp>
        <p:nvSpPr>
          <p:cNvPr name="TextBox 6" id="6"/>
          <p:cNvSpPr txBox="true"/>
          <p:nvPr/>
        </p:nvSpPr>
        <p:spPr>
          <a:xfrm rot="0">
            <a:off x="6541062" y="5950060"/>
            <a:ext cx="5205876" cy="600075"/>
          </a:xfrm>
          <a:prstGeom prst="rect">
            <a:avLst/>
          </a:prstGeom>
        </p:spPr>
        <p:txBody>
          <a:bodyPr anchor="t" rtlCol="false" tIns="0" lIns="0" bIns="0" rIns="0">
            <a:spAutoFit/>
          </a:bodyPr>
          <a:lstStyle/>
          <a:p>
            <a:pPr algn="ctr">
              <a:lnSpc>
                <a:spcPts val="4200"/>
              </a:lnSpc>
              <a:spcBef>
                <a:spcPct val="0"/>
              </a:spcBef>
            </a:pPr>
            <a:r>
              <a:rPr lang="en-US" sz="3000">
                <a:solidFill>
                  <a:srgbClr val="2B2B2B"/>
                </a:solidFill>
                <a:latin typeface="Agrandir"/>
                <a:ea typeface="Agrandir"/>
                <a:cs typeface="Agrandir"/>
                <a:sym typeface="Agrandir"/>
              </a:rPr>
              <a:t>Mentor : Dr. Punit Yadav</a:t>
            </a:r>
          </a:p>
        </p:txBody>
      </p:sp>
      <p:sp>
        <p:nvSpPr>
          <p:cNvPr name="TextBox 7" id="7"/>
          <p:cNvSpPr txBox="true"/>
          <p:nvPr/>
        </p:nvSpPr>
        <p:spPr>
          <a:xfrm rot="0">
            <a:off x="5138405" y="7739372"/>
            <a:ext cx="8058413" cy="600075"/>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2B2B2B"/>
                </a:solidFill>
                <a:latin typeface="Agrandir"/>
                <a:ea typeface="Agrandir"/>
                <a:cs typeface="Agrandir"/>
                <a:sym typeface="Agrandir"/>
              </a:rPr>
              <a:t>IIHMR DELHI</a:t>
            </a:r>
          </a:p>
        </p:txBody>
      </p:sp>
      <p:sp>
        <p:nvSpPr>
          <p:cNvPr name="Freeform 8" id="8"/>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20273" y="2592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Freeform 3" id="3"/>
          <p:cNvSpPr/>
          <p:nvPr/>
        </p:nvSpPr>
        <p:spPr>
          <a:xfrm flipH="false" flipV="false" rot="0">
            <a:off x="2636287" y="1739630"/>
            <a:ext cx="13415894" cy="8547370"/>
          </a:xfrm>
          <a:custGeom>
            <a:avLst/>
            <a:gdLst/>
            <a:ahLst/>
            <a:cxnLst/>
            <a:rect r="r" b="b" t="t" l="l"/>
            <a:pathLst>
              <a:path h="8547370" w="13415894">
                <a:moveTo>
                  <a:pt x="0" y="0"/>
                </a:moveTo>
                <a:lnTo>
                  <a:pt x="13415894" y="0"/>
                </a:lnTo>
                <a:lnTo>
                  <a:pt x="13415894" y="8547370"/>
                </a:lnTo>
                <a:lnTo>
                  <a:pt x="0" y="8547370"/>
                </a:lnTo>
                <a:lnTo>
                  <a:pt x="0" y="0"/>
                </a:lnTo>
                <a:close/>
              </a:path>
            </a:pathLst>
          </a:custGeom>
          <a:blipFill>
            <a:blip r:embed="rId3"/>
            <a:stretch>
              <a:fillRect l="0" t="-5811" r="0" b="-703"/>
            </a:stretch>
          </a:blipFill>
        </p:spPr>
      </p:sp>
      <p:sp>
        <p:nvSpPr>
          <p:cNvPr name="TextBox 4" id="4"/>
          <p:cNvSpPr txBox="true"/>
          <p:nvPr/>
        </p:nvSpPr>
        <p:spPr>
          <a:xfrm rot="0">
            <a:off x="5690494" y="205807"/>
            <a:ext cx="7536317" cy="1247775"/>
          </a:xfrm>
          <a:prstGeom prst="rect">
            <a:avLst/>
          </a:prstGeom>
        </p:spPr>
        <p:txBody>
          <a:bodyPr anchor="t" rtlCol="false" tIns="0" lIns="0" bIns="0" rIns="0">
            <a:spAutoFit/>
          </a:bodyPr>
          <a:lstStyle/>
          <a:p>
            <a:pPr algn="l">
              <a:lnSpc>
                <a:spcPts val="8399"/>
              </a:lnSpc>
              <a:spcBef>
                <a:spcPct val="0"/>
              </a:spcBef>
            </a:pPr>
          </a:p>
        </p:txBody>
      </p:sp>
      <p:sp>
        <p:nvSpPr>
          <p:cNvPr name="TextBox 5" id="5"/>
          <p:cNvSpPr txBox="true"/>
          <p:nvPr/>
        </p:nvSpPr>
        <p:spPr>
          <a:xfrm rot="0">
            <a:off x="3007341" y="309562"/>
            <a:ext cx="12902624" cy="1247775"/>
          </a:xfrm>
          <a:prstGeom prst="rect">
            <a:avLst/>
          </a:prstGeom>
        </p:spPr>
        <p:txBody>
          <a:bodyPr anchor="t" rtlCol="false" tIns="0" lIns="0" bIns="0" rIns="0">
            <a:spAutoFit/>
          </a:bodyPr>
          <a:lstStyle/>
          <a:p>
            <a:pPr algn="l">
              <a:lnSpc>
                <a:spcPts val="8399"/>
              </a:lnSpc>
              <a:spcBef>
                <a:spcPct val="0"/>
              </a:spcBef>
            </a:pPr>
            <a:r>
              <a:rPr lang="en-US" sz="6999">
                <a:solidFill>
                  <a:srgbClr val="000000"/>
                </a:solidFill>
                <a:latin typeface="Agrandir"/>
                <a:ea typeface="Agrandir"/>
                <a:cs typeface="Agrandir"/>
                <a:sym typeface="Agrandir"/>
              </a:rPr>
              <a:t> Summary of Included Studies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7482" y="362969"/>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Freeform 3" id="3"/>
          <p:cNvSpPr/>
          <p:nvPr/>
        </p:nvSpPr>
        <p:spPr>
          <a:xfrm flipH="false" flipV="false" rot="0">
            <a:off x="2182675" y="3526809"/>
            <a:ext cx="15076625" cy="5330294"/>
          </a:xfrm>
          <a:custGeom>
            <a:avLst/>
            <a:gdLst/>
            <a:ahLst/>
            <a:cxnLst/>
            <a:rect r="r" b="b" t="t" l="l"/>
            <a:pathLst>
              <a:path h="5330294" w="15076625">
                <a:moveTo>
                  <a:pt x="0" y="0"/>
                </a:moveTo>
                <a:lnTo>
                  <a:pt x="15076625" y="0"/>
                </a:lnTo>
                <a:lnTo>
                  <a:pt x="15076625" y="5330294"/>
                </a:lnTo>
                <a:lnTo>
                  <a:pt x="0" y="5330294"/>
                </a:lnTo>
                <a:lnTo>
                  <a:pt x="0" y="0"/>
                </a:lnTo>
                <a:close/>
              </a:path>
            </a:pathLst>
          </a:custGeom>
          <a:blipFill>
            <a:blip r:embed="rId3"/>
            <a:stretch>
              <a:fillRect l="0" t="0" r="0" b="0"/>
            </a:stretch>
          </a:blipFill>
        </p:spPr>
      </p:sp>
      <p:sp>
        <p:nvSpPr>
          <p:cNvPr name="TextBox 4" id="4"/>
          <p:cNvSpPr txBox="true"/>
          <p:nvPr/>
        </p:nvSpPr>
        <p:spPr>
          <a:xfrm rot="0">
            <a:off x="3058853" y="1221759"/>
            <a:ext cx="14382399" cy="2305050"/>
          </a:xfrm>
          <a:prstGeom prst="rect">
            <a:avLst/>
          </a:prstGeom>
        </p:spPr>
        <p:txBody>
          <a:bodyPr anchor="t" rtlCol="false" tIns="0" lIns="0" bIns="0" rIns="0">
            <a:spAutoFit/>
          </a:bodyPr>
          <a:lstStyle/>
          <a:p>
            <a:pPr algn="l">
              <a:lnSpc>
                <a:spcPts val="8399"/>
              </a:lnSpc>
              <a:spcBef>
                <a:spcPct val="0"/>
              </a:spcBef>
            </a:pPr>
            <a:r>
              <a:rPr lang="en-US" sz="6999">
                <a:solidFill>
                  <a:srgbClr val="000000"/>
                </a:solidFill>
                <a:latin typeface="Agrandir"/>
                <a:ea typeface="Agrandir"/>
                <a:cs typeface="Agrandir"/>
                <a:sym typeface="Agrandir"/>
              </a:rPr>
              <a:t>SERVQUAL Dimension wise satisfaction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120340" y="2379722"/>
            <a:ext cx="12694259" cy="5527555"/>
          </a:xfrm>
          <a:custGeom>
            <a:avLst/>
            <a:gdLst/>
            <a:ahLst/>
            <a:cxnLst/>
            <a:rect r="r" b="b" t="t" l="l"/>
            <a:pathLst>
              <a:path h="5527555" w="12694259">
                <a:moveTo>
                  <a:pt x="0" y="0"/>
                </a:moveTo>
                <a:lnTo>
                  <a:pt x="12694260" y="0"/>
                </a:lnTo>
                <a:lnTo>
                  <a:pt x="12694260" y="5527556"/>
                </a:lnTo>
                <a:lnTo>
                  <a:pt x="0" y="5527556"/>
                </a:lnTo>
                <a:lnTo>
                  <a:pt x="0" y="0"/>
                </a:lnTo>
                <a:close/>
              </a:path>
            </a:pathLst>
          </a:custGeom>
          <a:blipFill>
            <a:blip r:embed="rId2"/>
            <a:stretch>
              <a:fillRect l="-194" t="0" r="-194" b="0"/>
            </a:stretch>
          </a:blipFill>
        </p:spPr>
      </p:sp>
      <p:sp>
        <p:nvSpPr>
          <p:cNvPr name="TextBox 3" id="3"/>
          <p:cNvSpPr txBox="true"/>
          <p:nvPr/>
        </p:nvSpPr>
        <p:spPr>
          <a:xfrm rot="0">
            <a:off x="2444528" y="838200"/>
            <a:ext cx="11301259" cy="1247775"/>
          </a:xfrm>
          <a:prstGeom prst="rect">
            <a:avLst/>
          </a:prstGeom>
        </p:spPr>
        <p:txBody>
          <a:bodyPr anchor="t" rtlCol="false" tIns="0" lIns="0" bIns="0" rIns="0">
            <a:spAutoFit/>
          </a:bodyPr>
          <a:lstStyle/>
          <a:p>
            <a:pPr algn="ctr">
              <a:lnSpc>
                <a:spcPts val="8399"/>
              </a:lnSpc>
              <a:spcBef>
                <a:spcPct val="0"/>
              </a:spcBef>
            </a:pPr>
            <a:r>
              <a:rPr lang="en-US" sz="6999">
                <a:solidFill>
                  <a:srgbClr val="000000"/>
                </a:solidFill>
                <a:latin typeface="Agrandir"/>
                <a:ea typeface="Agrandir"/>
                <a:cs typeface="Agrandir"/>
                <a:sym typeface="Agrandir"/>
              </a:rPr>
              <a:t>Results</a:t>
            </a:r>
          </a:p>
        </p:txBody>
      </p:sp>
      <p:sp>
        <p:nvSpPr>
          <p:cNvPr name="Freeform 4" id="4"/>
          <p:cNvSpPr/>
          <p:nvPr/>
        </p:nvSpPr>
        <p:spPr>
          <a:xfrm flipH="false" flipV="false" rot="0">
            <a:off x="277482" y="316169"/>
            <a:ext cx="2621955" cy="1331462"/>
          </a:xfrm>
          <a:custGeom>
            <a:avLst/>
            <a:gdLst/>
            <a:ahLst/>
            <a:cxnLst/>
            <a:rect r="r" b="b" t="t" l="l"/>
            <a:pathLst>
              <a:path h="1331462" w="2621955">
                <a:moveTo>
                  <a:pt x="0" y="0"/>
                </a:moveTo>
                <a:lnTo>
                  <a:pt x="2621955" y="0"/>
                </a:lnTo>
                <a:lnTo>
                  <a:pt x="2621955" y="1331461"/>
                </a:lnTo>
                <a:lnTo>
                  <a:pt x="0" y="1331461"/>
                </a:lnTo>
                <a:lnTo>
                  <a:pt x="0" y="0"/>
                </a:lnTo>
                <a:close/>
              </a:path>
            </a:pathLst>
          </a:custGeom>
          <a:blipFill>
            <a:blip r:embed="rId3"/>
            <a:stretch>
              <a:fillRect l="0" t="0" r="0" b="0"/>
            </a:stretch>
          </a:blipFill>
        </p:spPr>
      </p:sp>
      <p:sp>
        <p:nvSpPr>
          <p:cNvPr name="TextBox 5" id="5"/>
          <p:cNvSpPr txBox="true"/>
          <p:nvPr/>
        </p:nvSpPr>
        <p:spPr>
          <a:xfrm rot="0">
            <a:off x="552490" y="8535928"/>
            <a:ext cx="17183021" cy="1228725"/>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Assurance and Responsiveness showed the highest satisfaction scores, while Reliability had the lowest</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7482" y="51775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Freeform 3" id="3"/>
          <p:cNvSpPr/>
          <p:nvPr/>
        </p:nvSpPr>
        <p:spPr>
          <a:xfrm flipH="false" flipV="false" rot="0">
            <a:off x="3074882" y="2222265"/>
            <a:ext cx="10298958" cy="6667415"/>
          </a:xfrm>
          <a:custGeom>
            <a:avLst/>
            <a:gdLst/>
            <a:ahLst/>
            <a:cxnLst/>
            <a:rect r="r" b="b" t="t" l="l"/>
            <a:pathLst>
              <a:path h="6667415" w="10298958">
                <a:moveTo>
                  <a:pt x="0" y="0"/>
                </a:moveTo>
                <a:lnTo>
                  <a:pt x="10298957" y="0"/>
                </a:lnTo>
                <a:lnTo>
                  <a:pt x="10298957" y="6667415"/>
                </a:lnTo>
                <a:lnTo>
                  <a:pt x="0" y="6667415"/>
                </a:lnTo>
                <a:lnTo>
                  <a:pt x="0" y="0"/>
                </a:lnTo>
                <a:close/>
              </a:path>
            </a:pathLst>
          </a:custGeom>
          <a:blipFill>
            <a:blip r:embed="rId3"/>
            <a:stretch>
              <a:fillRect l="0" t="-974" r="0" b="-974"/>
            </a:stretch>
          </a:blipFill>
        </p:spPr>
      </p:sp>
      <p:sp>
        <p:nvSpPr>
          <p:cNvPr name="TextBox 4" id="4"/>
          <p:cNvSpPr txBox="true"/>
          <p:nvPr/>
        </p:nvSpPr>
        <p:spPr>
          <a:xfrm rot="0">
            <a:off x="2573731" y="601440"/>
            <a:ext cx="11301259" cy="1247775"/>
          </a:xfrm>
          <a:prstGeom prst="rect">
            <a:avLst/>
          </a:prstGeom>
        </p:spPr>
        <p:txBody>
          <a:bodyPr anchor="t" rtlCol="false" tIns="0" lIns="0" bIns="0" rIns="0">
            <a:spAutoFit/>
          </a:bodyPr>
          <a:lstStyle/>
          <a:p>
            <a:pPr algn="ctr">
              <a:lnSpc>
                <a:spcPts val="8399"/>
              </a:lnSpc>
              <a:spcBef>
                <a:spcPct val="0"/>
              </a:spcBef>
            </a:pPr>
            <a:r>
              <a:rPr lang="en-US" sz="6999">
                <a:solidFill>
                  <a:srgbClr val="000000"/>
                </a:solidFill>
                <a:latin typeface="Agrandir"/>
                <a:ea typeface="Agrandir"/>
                <a:cs typeface="Agrandir"/>
                <a:sym typeface="Agrandir"/>
              </a:rPr>
              <a:t>Results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899437" y="838200"/>
            <a:ext cx="11301259" cy="1247775"/>
          </a:xfrm>
          <a:prstGeom prst="rect">
            <a:avLst/>
          </a:prstGeom>
        </p:spPr>
        <p:txBody>
          <a:bodyPr anchor="t" rtlCol="false" tIns="0" lIns="0" bIns="0" rIns="0">
            <a:spAutoFit/>
          </a:bodyPr>
          <a:lstStyle/>
          <a:p>
            <a:pPr algn="ctr">
              <a:lnSpc>
                <a:spcPts val="8399"/>
              </a:lnSpc>
              <a:spcBef>
                <a:spcPct val="0"/>
              </a:spcBef>
            </a:pPr>
            <a:r>
              <a:rPr lang="en-US" sz="6999">
                <a:solidFill>
                  <a:srgbClr val="000000"/>
                </a:solidFill>
                <a:latin typeface="Agrandir"/>
                <a:ea typeface="Agrandir"/>
                <a:cs typeface="Agrandir"/>
                <a:sym typeface="Agrandir"/>
              </a:rPr>
              <a:t>Discussion</a:t>
            </a:r>
          </a:p>
        </p:txBody>
      </p:sp>
      <p:sp>
        <p:nvSpPr>
          <p:cNvPr name="Freeform 3" id="3"/>
          <p:cNvSpPr/>
          <p:nvPr/>
        </p:nvSpPr>
        <p:spPr>
          <a:xfrm flipH="false" flipV="false" rot="0">
            <a:off x="277482" y="509251"/>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TextBox 4" id="4"/>
          <p:cNvSpPr txBox="true"/>
          <p:nvPr/>
        </p:nvSpPr>
        <p:spPr>
          <a:xfrm rot="0">
            <a:off x="342721" y="2428498"/>
            <a:ext cx="17602558" cy="2352675"/>
          </a:xfrm>
          <a:prstGeom prst="rect">
            <a:avLst/>
          </a:prstGeom>
        </p:spPr>
        <p:txBody>
          <a:bodyPr anchor="t" rtlCol="false" tIns="0" lIns="0" bIns="0" rIns="0">
            <a:spAutoFit/>
          </a:bodyPr>
          <a:lstStyle/>
          <a:p>
            <a:pPr algn="l">
              <a:lnSpc>
                <a:spcPts val="4439"/>
              </a:lnSpc>
              <a:spcBef>
                <a:spcPct val="0"/>
              </a:spcBef>
            </a:pPr>
            <a:r>
              <a:rPr lang="en-US" b="true" sz="3699">
                <a:solidFill>
                  <a:srgbClr val="000000"/>
                </a:solidFill>
                <a:latin typeface="Agrandir Bold"/>
                <a:ea typeface="Agrandir Bold"/>
                <a:cs typeface="Agrandir Bold"/>
                <a:sym typeface="Agrandir Bold"/>
              </a:rPr>
              <a:t>Top Performing Dimensions</a:t>
            </a:r>
            <a:r>
              <a:rPr lang="en-US" sz="3699">
                <a:solidFill>
                  <a:srgbClr val="000000"/>
                </a:solidFill>
                <a:latin typeface="Agrandir"/>
                <a:ea typeface="Agrandir"/>
                <a:cs typeface="Agrandir"/>
                <a:sym typeface="Agrandir"/>
              </a:rPr>
              <a:t>:</a:t>
            </a:r>
          </a:p>
          <a:p>
            <a:pPr algn="l">
              <a:lnSpc>
                <a:spcPts val="4439"/>
              </a:lnSpc>
              <a:spcBef>
                <a:spcPct val="0"/>
              </a:spcBef>
            </a:pPr>
            <a:r>
              <a:rPr lang="en-US" sz="3699">
                <a:solidFill>
                  <a:srgbClr val="000000"/>
                </a:solidFill>
                <a:latin typeface="Agrandir"/>
                <a:ea typeface="Agrandir"/>
                <a:cs typeface="Agrandir"/>
                <a:sym typeface="Agrandir"/>
              </a:rPr>
              <a:t>Responsiveness and Assurance recorded the highest satisfaction scores (74%). These reflect effective communication, confidence, and professional behavior among healthcare providers.</a:t>
            </a:r>
          </a:p>
        </p:txBody>
      </p:sp>
      <p:sp>
        <p:nvSpPr>
          <p:cNvPr name="TextBox 5" id="5"/>
          <p:cNvSpPr txBox="true"/>
          <p:nvPr/>
        </p:nvSpPr>
        <p:spPr>
          <a:xfrm rot="0">
            <a:off x="342721" y="5038725"/>
            <a:ext cx="17602558" cy="1790700"/>
          </a:xfrm>
          <a:prstGeom prst="rect">
            <a:avLst/>
          </a:prstGeom>
        </p:spPr>
        <p:txBody>
          <a:bodyPr anchor="t" rtlCol="false" tIns="0" lIns="0" bIns="0" rIns="0">
            <a:spAutoFit/>
          </a:bodyPr>
          <a:lstStyle/>
          <a:p>
            <a:pPr algn="l">
              <a:lnSpc>
                <a:spcPts val="4439"/>
              </a:lnSpc>
            </a:pPr>
            <a:r>
              <a:rPr lang="en-US" sz="3699" b="true">
                <a:solidFill>
                  <a:srgbClr val="000000"/>
                </a:solidFill>
                <a:latin typeface="Agrandir Bold"/>
                <a:ea typeface="Agrandir Bold"/>
                <a:cs typeface="Agrandir Bold"/>
                <a:sym typeface="Agrandir Bold"/>
              </a:rPr>
              <a:t>Lowest performing dimesion:</a:t>
            </a:r>
          </a:p>
          <a:p>
            <a:pPr algn="l">
              <a:lnSpc>
                <a:spcPts val="4439"/>
              </a:lnSpc>
              <a:spcBef>
                <a:spcPct val="0"/>
              </a:spcBef>
            </a:pPr>
            <a:r>
              <a:rPr lang="en-US" sz="3699">
                <a:solidFill>
                  <a:srgbClr val="000000"/>
                </a:solidFill>
                <a:latin typeface="Agrandir"/>
                <a:ea typeface="Agrandir"/>
                <a:cs typeface="Agrandir"/>
                <a:sym typeface="Agrandir"/>
              </a:rPr>
              <a:t>Reliability scored the lowest, showing that patients felt the services were not always regular or trustworthy</a:t>
            </a:r>
          </a:p>
        </p:txBody>
      </p:sp>
      <p:sp>
        <p:nvSpPr>
          <p:cNvPr name="TextBox 6" id="6"/>
          <p:cNvSpPr txBox="true"/>
          <p:nvPr/>
        </p:nvSpPr>
        <p:spPr>
          <a:xfrm rot="0">
            <a:off x="342721" y="7172325"/>
            <a:ext cx="17945279" cy="3476625"/>
          </a:xfrm>
          <a:prstGeom prst="rect">
            <a:avLst/>
          </a:prstGeom>
        </p:spPr>
        <p:txBody>
          <a:bodyPr anchor="t" rtlCol="false" tIns="0" lIns="0" bIns="0" rIns="0">
            <a:spAutoFit/>
          </a:bodyPr>
          <a:lstStyle/>
          <a:p>
            <a:pPr algn="l">
              <a:lnSpc>
                <a:spcPts val="4439"/>
              </a:lnSpc>
              <a:spcBef>
                <a:spcPct val="0"/>
              </a:spcBef>
            </a:pPr>
            <a:r>
              <a:rPr lang="en-US" b="true" sz="3699">
                <a:solidFill>
                  <a:srgbClr val="000000"/>
                </a:solidFill>
                <a:latin typeface="Agrandir Bold"/>
                <a:ea typeface="Agrandir Bold"/>
                <a:cs typeface="Agrandir Bold"/>
                <a:sym typeface="Agrandir Bold"/>
              </a:rPr>
              <a:t>Dimension Contribution Insight:</a:t>
            </a:r>
          </a:p>
          <a:p>
            <a:pPr algn="l">
              <a:lnSpc>
                <a:spcPts val="4439"/>
              </a:lnSpc>
              <a:spcBef>
                <a:spcPct val="0"/>
              </a:spcBef>
            </a:pPr>
            <a:r>
              <a:rPr lang="en-US" sz="3699">
                <a:solidFill>
                  <a:srgbClr val="000000"/>
                </a:solidFill>
                <a:latin typeface="Agrandir"/>
                <a:ea typeface="Agrandir"/>
                <a:cs typeface="Agrandir"/>
                <a:sym typeface="Agrandir"/>
              </a:rPr>
              <a:t>Although Reliability scored the lowest, it contributed the highest number of satisfied responses, due to having the most no. of questions in questionnaires. This emphasizes its weight in overall care quality and targeted interventions in reliability-related areas can help enhance overall satisfaction.</a:t>
            </a:r>
          </a:p>
          <a:p>
            <a:pPr algn="l">
              <a:lnSpc>
                <a:spcPts val="4439"/>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957474" y="3809295"/>
            <a:ext cx="10466065" cy="4813271"/>
          </a:xfrm>
          <a:custGeom>
            <a:avLst/>
            <a:gdLst/>
            <a:ahLst/>
            <a:cxnLst/>
            <a:rect r="r" b="b" t="t" l="l"/>
            <a:pathLst>
              <a:path h="4813271" w="10466065">
                <a:moveTo>
                  <a:pt x="0" y="0"/>
                </a:moveTo>
                <a:lnTo>
                  <a:pt x="10466065" y="0"/>
                </a:lnTo>
                <a:lnTo>
                  <a:pt x="10466065" y="4813270"/>
                </a:lnTo>
                <a:lnTo>
                  <a:pt x="0" y="4813270"/>
                </a:lnTo>
                <a:lnTo>
                  <a:pt x="0" y="0"/>
                </a:lnTo>
                <a:close/>
              </a:path>
            </a:pathLst>
          </a:custGeom>
          <a:blipFill>
            <a:blip r:embed="rId2"/>
            <a:stretch>
              <a:fillRect l="0" t="0" r="0" b="0"/>
            </a:stretch>
          </a:blipFill>
        </p:spPr>
      </p:sp>
      <p:sp>
        <p:nvSpPr>
          <p:cNvPr name="TextBox 3" id="3"/>
          <p:cNvSpPr txBox="true"/>
          <p:nvPr/>
        </p:nvSpPr>
        <p:spPr>
          <a:xfrm rot="0">
            <a:off x="2746719" y="838200"/>
            <a:ext cx="11301259" cy="1247775"/>
          </a:xfrm>
          <a:prstGeom prst="rect">
            <a:avLst/>
          </a:prstGeom>
        </p:spPr>
        <p:txBody>
          <a:bodyPr anchor="t" rtlCol="false" tIns="0" lIns="0" bIns="0" rIns="0">
            <a:spAutoFit/>
          </a:bodyPr>
          <a:lstStyle/>
          <a:p>
            <a:pPr algn="ctr">
              <a:lnSpc>
                <a:spcPts val="8399"/>
              </a:lnSpc>
              <a:spcBef>
                <a:spcPct val="0"/>
              </a:spcBef>
            </a:pPr>
            <a:r>
              <a:rPr lang="en-US" sz="6999">
                <a:solidFill>
                  <a:srgbClr val="000000"/>
                </a:solidFill>
                <a:latin typeface="Agrandir"/>
                <a:ea typeface="Agrandir"/>
                <a:cs typeface="Agrandir"/>
                <a:sym typeface="Agrandir"/>
              </a:rPr>
              <a:t>Conclusion</a:t>
            </a:r>
          </a:p>
        </p:txBody>
      </p:sp>
      <p:sp>
        <p:nvSpPr>
          <p:cNvPr name="TextBox 4" id="4"/>
          <p:cNvSpPr txBox="true"/>
          <p:nvPr/>
        </p:nvSpPr>
        <p:spPr>
          <a:xfrm rot="0">
            <a:off x="514350" y="2199987"/>
            <a:ext cx="17773650" cy="1790700"/>
          </a:xfrm>
          <a:prstGeom prst="rect">
            <a:avLst/>
          </a:prstGeom>
        </p:spPr>
        <p:txBody>
          <a:bodyPr anchor="t" rtlCol="false" tIns="0" lIns="0" bIns="0" rIns="0">
            <a:spAutoFit/>
          </a:bodyPr>
          <a:lstStyle/>
          <a:p>
            <a:pPr algn="l">
              <a:lnSpc>
                <a:spcPts val="4439"/>
              </a:lnSpc>
              <a:spcBef>
                <a:spcPct val="0"/>
              </a:spcBef>
            </a:pPr>
            <a:r>
              <a:rPr lang="en-US" b="true" sz="3699">
                <a:solidFill>
                  <a:srgbClr val="000000"/>
                </a:solidFill>
                <a:latin typeface="Agrandir Bold"/>
                <a:ea typeface="Agrandir Bold"/>
                <a:cs typeface="Agrandir Bold"/>
                <a:sym typeface="Agrandir Bold"/>
              </a:rPr>
              <a:t>Overall Satisfaction</a:t>
            </a:r>
            <a:r>
              <a:rPr lang="en-US" sz="3699">
                <a:solidFill>
                  <a:srgbClr val="000000"/>
                </a:solidFill>
                <a:latin typeface="Agrandir"/>
                <a:ea typeface="Agrandir"/>
                <a:cs typeface="Agrandir"/>
                <a:sym typeface="Agrandir"/>
              </a:rPr>
              <a:t>:</a:t>
            </a:r>
          </a:p>
          <a:p>
            <a:pPr algn="l">
              <a:lnSpc>
                <a:spcPts val="4439"/>
              </a:lnSpc>
              <a:spcBef>
                <a:spcPct val="0"/>
              </a:spcBef>
            </a:pPr>
            <a:r>
              <a:rPr lang="en-US" sz="3699">
                <a:solidFill>
                  <a:srgbClr val="000000"/>
                </a:solidFill>
                <a:latin typeface="Agrandir"/>
                <a:ea typeface="Agrandir"/>
                <a:cs typeface="Agrandir"/>
                <a:sym typeface="Agrandir"/>
              </a:rPr>
              <a:t>The overall patient satisfaction across SERVQUAL dimensions was moderate, indicating reasonably good service delivery in ECHS polyclinics.</a:t>
            </a:r>
          </a:p>
        </p:txBody>
      </p:sp>
      <p:sp>
        <p:nvSpPr>
          <p:cNvPr name="Freeform 5" id="5"/>
          <p:cNvSpPr/>
          <p:nvPr/>
        </p:nvSpPr>
        <p:spPr>
          <a:xfrm flipH="false" flipV="false" rot="0">
            <a:off x="277482" y="280118"/>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3"/>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921370" y="991777"/>
            <a:ext cx="337930" cy="337930"/>
          </a:xfrm>
          <a:custGeom>
            <a:avLst/>
            <a:gdLst/>
            <a:ahLst/>
            <a:cxnLst/>
            <a:rect r="r" b="b" t="t" l="l"/>
            <a:pathLst>
              <a:path h="337930" w="337930">
                <a:moveTo>
                  <a:pt x="0" y="0"/>
                </a:moveTo>
                <a:lnTo>
                  <a:pt x="337930" y="0"/>
                </a:lnTo>
                <a:lnTo>
                  <a:pt x="337930" y="337930"/>
                </a:lnTo>
                <a:lnTo>
                  <a:pt x="0" y="3379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313194" y="1139207"/>
            <a:ext cx="5035407" cy="1247775"/>
          </a:xfrm>
          <a:prstGeom prst="rect">
            <a:avLst/>
          </a:prstGeom>
        </p:spPr>
        <p:txBody>
          <a:bodyPr anchor="t" rtlCol="false" tIns="0" lIns="0" bIns="0" rIns="0">
            <a:spAutoFit/>
          </a:bodyPr>
          <a:lstStyle/>
          <a:p>
            <a:pPr algn="l">
              <a:lnSpc>
                <a:spcPts val="8399"/>
              </a:lnSpc>
              <a:spcBef>
                <a:spcPct val="0"/>
              </a:spcBef>
            </a:pPr>
            <a:r>
              <a:rPr lang="en-US" sz="6999">
                <a:solidFill>
                  <a:srgbClr val="2B2B2B"/>
                </a:solidFill>
                <a:latin typeface="Agrandir"/>
                <a:ea typeface="Agrandir"/>
                <a:cs typeface="Agrandir"/>
                <a:sym typeface="Agrandir"/>
              </a:rPr>
              <a:t>References</a:t>
            </a:r>
          </a:p>
        </p:txBody>
      </p:sp>
      <p:sp>
        <p:nvSpPr>
          <p:cNvPr name="Freeform 4" id="4"/>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4"/>
            <a:stretch>
              <a:fillRect l="0" t="0" r="0" b="0"/>
            </a:stretch>
          </a:blipFill>
        </p:spPr>
      </p:sp>
      <p:sp>
        <p:nvSpPr>
          <p:cNvPr name="TextBox 5" id="5"/>
          <p:cNvSpPr txBox="true"/>
          <p:nvPr/>
        </p:nvSpPr>
        <p:spPr>
          <a:xfrm rot="0">
            <a:off x="647839" y="2533968"/>
            <a:ext cx="17259300"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[1] Titoria R, Upadhyay M, Chaturvedi S. Quality of routine immunization service: Perception of clients. Indian J Public Health. 2020 Jan-Mar;64(1):44–49. doi:10.4103/ijph.IJPH_92_19.</a:t>
            </a:r>
          </a:p>
        </p:txBody>
      </p:sp>
      <p:sp>
        <p:nvSpPr>
          <p:cNvPr name="TextBox 6" id="6"/>
          <p:cNvSpPr txBox="true"/>
          <p:nvPr/>
        </p:nvSpPr>
        <p:spPr>
          <a:xfrm rot="0">
            <a:off x="514350" y="4467543"/>
            <a:ext cx="17259300"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[2] Krishnan GA, Nair AK, Bhaskar BV. Comprehensive analysis of factors influencing patients' preferences and attitudes toward dental treatment choices. Ann Afr Med. 2025 Apr 1;24(2):237–243. doi:10.4103/aam.aam_125_24.</a:t>
            </a:r>
          </a:p>
        </p:txBody>
      </p:sp>
      <p:sp>
        <p:nvSpPr>
          <p:cNvPr name="TextBox 7" id="7"/>
          <p:cNvSpPr txBox="true"/>
          <p:nvPr/>
        </p:nvSpPr>
        <p:spPr>
          <a:xfrm rot="0">
            <a:off x="514350" y="6401118"/>
            <a:ext cx="17773650"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[3] Yadav A. Patient satisfaction at ECHS Polyclinic, Dundahera (Gurugram) [dissertation]. New Delhi: International Institute of Health Management Research; 2023</a:t>
            </a:r>
          </a:p>
        </p:txBody>
      </p:sp>
      <p:sp>
        <p:nvSpPr>
          <p:cNvPr name="TextBox 8" id="8"/>
          <p:cNvSpPr txBox="true"/>
          <p:nvPr/>
        </p:nvSpPr>
        <p:spPr>
          <a:xfrm rot="0">
            <a:off x="514350" y="8334693"/>
            <a:ext cx="17888069" cy="1228725"/>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[4] Singh M. Patient satisfaction at ECHS Polyclinic [dissertation]. New Delhi: International Institute of Health Management Research; 2023</a:t>
            </a:r>
          </a:p>
        </p:txBody>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80024" y="768550"/>
            <a:ext cx="17773650"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[5] Mann J. Patient satisfaction at ECHS Polyclinic, Base Hospital, Delhi Cantt [dissertation]. New Delhi: International Institute of Health Management Research; 2023.</a:t>
            </a:r>
          </a:p>
        </p:txBody>
      </p:sp>
      <p:sp>
        <p:nvSpPr>
          <p:cNvPr name="TextBox 3" id="3"/>
          <p:cNvSpPr txBox="true"/>
          <p:nvPr/>
        </p:nvSpPr>
        <p:spPr>
          <a:xfrm rot="0">
            <a:off x="514350" y="2809026"/>
            <a:ext cx="17773650"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[6] Malik D. Quality assessment – Services/facilities at ECHS Polyclinic, Base Hospital, Delhi Cantt [dissertation]. New Delhi: International Institute of Health Management Research; 2023.</a:t>
            </a:r>
          </a:p>
        </p:txBody>
      </p:sp>
      <p:sp>
        <p:nvSpPr>
          <p:cNvPr name="TextBox 4" id="4"/>
          <p:cNvSpPr txBox="true"/>
          <p:nvPr/>
        </p:nvSpPr>
        <p:spPr>
          <a:xfrm rot="0">
            <a:off x="514350" y="5038015"/>
            <a:ext cx="17773650" cy="1228725"/>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[7] Chopra A. Patient satisfaction at ECHS Polyclinic, Timarpur, Delhi [dissertation]. New Delhi: International Institute of Health Management Research; 2023.</a:t>
            </a:r>
          </a:p>
        </p:txBody>
      </p:sp>
      <p:sp>
        <p:nvSpPr>
          <p:cNvPr name="TextBox 5" id="5"/>
          <p:cNvSpPr txBox="true"/>
          <p:nvPr/>
        </p:nvSpPr>
        <p:spPr>
          <a:xfrm rot="0">
            <a:off x="480024" y="6705029"/>
            <a:ext cx="17327952"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[8] Parasuraman A, Zeithaml VA, Berry LL. A conceptual model of service quality and its implications for future research. J Mark. 1985;49(4):41–50. doi:10.1177/002224298504900403.</a:t>
            </a:r>
          </a:p>
        </p:txBody>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571023" y="923925"/>
            <a:ext cx="16230600" cy="179070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[9] Parasuraman A, Zeithaml VA, Berry LL. SERVQUAL: A multiple-item scale for measuring consumer perceptions of service quality. J Retailing. 1988;64(1):12–40.</a:t>
            </a:r>
          </a:p>
        </p:txBody>
      </p:sp>
      <p:sp>
        <p:nvSpPr>
          <p:cNvPr name="TextBox 3" id="3"/>
          <p:cNvSpPr txBox="true"/>
          <p:nvPr/>
        </p:nvSpPr>
        <p:spPr>
          <a:xfrm rot="0">
            <a:off x="571023" y="3000613"/>
            <a:ext cx="17606133" cy="2352675"/>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[10] Ministry of Defence. Ex-Servicemen Contributory Health Scheme (ECHS) [Internet]. Department of Ex-Servicemen Welfare; 2023 [cited 2025 Jun 25]. Available from: https://www.desw.gov.in/ex-servicemen-contributory-health-scheme</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603146" y="838200"/>
            <a:ext cx="17103114" cy="1247775"/>
          </a:xfrm>
          <a:prstGeom prst="rect">
            <a:avLst/>
          </a:prstGeom>
        </p:spPr>
        <p:txBody>
          <a:bodyPr anchor="t" rtlCol="false" tIns="0" lIns="0" bIns="0" rIns="0">
            <a:spAutoFit/>
          </a:bodyPr>
          <a:lstStyle/>
          <a:p>
            <a:pPr algn="l">
              <a:lnSpc>
                <a:spcPts val="8399"/>
              </a:lnSpc>
              <a:spcBef>
                <a:spcPct val="0"/>
              </a:spcBef>
            </a:pPr>
            <a:r>
              <a:rPr lang="en-US" sz="6999">
                <a:solidFill>
                  <a:srgbClr val="000000"/>
                </a:solidFill>
                <a:latin typeface="Agrandir"/>
                <a:ea typeface="Agrandir"/>
                <a:cs typeface="Agrandir"/>
                <a:sym typeface="Agrandir"/>
              </a:rPr>
              <a:t>Community outreach programme </a:t>
            </a:r>
          </a:p>
        </p:txBody>
      </p:sp>
      <p:sp>
        <p:nvSpPr>
          <p:cNvPr name="TextBox 3" id="3"/>
          <p:cNvSpPr txBox="true"/>
          <p:nvPr/>
        </p:nvSpPr>
        <p:spPr>
          <a:xfrm rot="0">
            <a:off x="418260" y="1981200"/>
            <a:ext cx="16230600" cy="1228725"/>
          </a:xfrm>
          <a:prstGeom prst="rect">
            <a:avLst/>
          </a:prstGeom>
        </p:spPr>
        <p:txBody>
          <a:bodyPr anchor="t" rtlCol="false" tIns="0" lIns="0" bIns="0" rIns="0">
            <a:spAutoFit/>
          </a:bodyPr>
          <a:lstStyle/>
          <a:p>
            <a:pPr algn="l" marL="798829" indent="-399415" lvl="1">
              <a:lnSpc>
                <a:spcPts val="4439"/>
              </a:lnSpc>
              <a:buFont typeface="Arial"/>
              <a:buChar char="•"/>
            </a:pPr>
            <a:r>
              <a:rPr lang="en-US" sz="3699">
                <a:solidFill>
                  <a:srgbClr val="000000"/>
                </a:solidFill>
                <a:latin typeface="Agrandir"/>
                <a:ea typeface="Agrandir"/>
                <a:cs typeface="Agrandir"/>
                <a:sym typeface="Agrandir"/>
              </a:rPr>
              <a:t>Conducted this activity on the occasion of the International Day for Disaster Risk Reduction (October 13) at Deepalaya NGO, Okhla, Delhi.</a:t>
            </a:r>
          </a:p>
        </p:txBody>
      </p:sp>
      <p:sp>
        <p:nvSpPr>
          <p:cNvPr name="TextBox 4" id="4"/>
          <p:cNvSpPr txBox="true"/>
          <p:nvPr/>
        </p:nvSpPr>
        <p:spPr>
          <a:xfrm rot="0">
            <a:off x="418260" y="3230663"/>
            <a:ext cx="18288000" cy="1228725"/>
          </a:xfrm>
          <a:prstGeom prst="rect">
            <a:avLst/>
          </a:prstGeom>
        </p:spPr>
        <p:txBody>
          <a:bodyPr anchor="t" rtlCol="false" tIns="0" lIns="0" bIns="0" rIns="0">
            <a:spAutoFit/>
          </a:bodyPr>
          <a:lstStyle/>
          <a:p>
            <a:pPr algn="l" marL="798829" indent="-399415" lvl="1">
              <a:lnSpc>
                <a:spcPts val="4439"/>
              </a:lnSpc>
              <a:buFont typeface="Arial"/>
              <a:buChar char="•"/>
            </a:pPr>
            <a:r>
              <a:rPr lang="en-US" sz="3699">
                <a:solidFill>
                  <a:srgbClr val="000000"/>
                </a:solidFill>
                <a:latin typeface="Agrandir"/>
                <a:ea typeface="Agrandir"/>
                <a:cs typeface="Agrandir"/>
                <a:sym typeface="Agrandir"/>
              </a:rPr>
              <a:t>Sensitized ~150 children from underserved communities about earthquake and fire safety preparedness.</a:t>
            </a:r>
          </a:p>
        </p:txBody>
      </p:sp>
      <p:sp>
        <p:nvSpPr>
          <p:cNvPr name="TextBox 5" id="5"/>
          <p:cNvSpPr txBox="true"/>
          <p:nvPr/>
        </p:nvSpPr>
        <p:spPr>
          <a:xfrm rot="0">
            <a:off x="-213097" y="4676398"/>
            <a:ext cx="12649977" cy="1228725"/>
          </a:xfrm>
          <a:prstGeom prst="rect">
            <a:avLst/>
          </a:prstGeom>
        </p:spPr>
        <p:txBody>
          <a:bodyPr anchor="t" rtlCol="false" tIns="0" lIns="0" bIns="0" rIns="0">
            <a:spAutoFit/>
          </a:bodyPr>
          <a:lstStyle/>
          <a:p>
            <a:pPr algn="ctr">
              <a:lnSpc>
                <a:spcPts val="4439"/>
              </a:lnSpc>
              <a:spcBef>
                <a:spcPct val="0"/>
              </a:spcBef>
            </a:pPr>
            <a:r>
              <a:rPr lang="en-US" sz="3699">
                <a:solidFill>
                  <a:srgbClr val="000000"/>
                </a:solidFill>
                <a:latin typeface="Agrandir"/>
                <a:ea typeface="Agrandir"/>
                <a:cs typeface="Agrandir"/>
                <a:sym typeface="Agrandir"/>
              </a:rPr>
              <a:t>Explained the Stop, Drop, and Roll technique</a:t>
            </a:r>
          </a:p>
          <a:p>
            <a:pPr algn="ctr">
              <a:lnSpc>
                <a:spcPts val="4439"/>
              </a:lnSpc>
              <a:spcBef>
                <a:spcPct val="0"/>
              </a:spcBef>
            </a:pPr>
          </a:p>
        </p:txBody>
      </p:sp>
      <p:sp>
        <p:nvSpPr>
          <p:cNvPr name="TextBox 6" id="6"/>
          <p:cNvSpPr txBox="true"/>
          <p:nvPr/>
        </p:nvSpPr>
        <p:spPr>
          <a:xfrm rot="0">
            <a:off x="1251764" y="5461609"/>
            <a:ext cx="8744248" cy="66675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Explained how to use a fire extinguisher.</a:t>
            </a:r>
          </a:p>
        </p:txBody>
      </p:sp>
      <p:sp>
        <p:nvSpPr>
          <p:cNvPr name="TextBox 7" id="7"/>
          <p:cNvSpPr txBox="true"/>
          <p:nvPr/>
        </p:nvSpPr>
        <p:spPr>
          <a:xfrm rot="0">
            <a:off x="1251764" y="6347434"/>
            <a:ext cx="14334753" cy="66675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Guided children to "Drop, Cover, and Hold" under sturdy furniture.</a:t>
            </a:r>
          </a:p>
        </p:txBody>
      </p:sp>
      <p:sp>
        <p:nvSpPr>
          <p:cNvPr name="TextBox 8" id="8"/>
          <p:cNvSpPr txBox="true"/>
          <p:nvPr/>
        </p:nvSpPr>
        <p:spPr>
          <a:xfrm rot="0">
            <a:off x="1251764" y="7033234"/>
            <a:ext cx="13927410" cy="66675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Advised on staying away from windows and not using elevators.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Freeform 3" id="3"/>
          <p:cNvSpPr/>
          <p:nvPr/>
        </p:nvSpPr>
        <p:spPr>
          <a:xfrm flipH="false" flipV="false" rot="0">
            <a:off x="5893120" y="1559275"/>
            <a:ext cx="5567296" cy="8197975"/>
          </a:xfrm>
          <a:custGeom>
            <a:avLst/>
            <a:gdLst/>
            <a:ahLst/>
            <a:cxnLst/>
            <a:rect r="r" b="b" t="t" l="l"/>
            <a:pathLst>
              <a:path h="8197975" w="5567296">
                <a:moveTo>
                  <a:pt x="0" y="0"/>
                </a:moveTo>
                <a:lnTo>
                  <a:pt x="5567296" y="0"/>
                </a:lnTo>
                <a:lnTo>
                  <a:pt x="5567296" y="8197975"/>
                </a:lnTo>
                <a:lnTo>
                  <a:pt x="0" y="8197975"/>
                </a:lnTo>
                <a:lnTo>
                  <a:pt x="0" y="0"/>
                </a:lnTo>
                <a:close/>
              </a:path>
            </a:pathLst>
          </a:custGeom>
          <a:blipFill>
            <a:blip r:embed="rId3"/>
            <a:stretch>
              <a:fillRect l="0" t="-2601" r="0" b="-8985"/>
            </a:stretch>
          </a:blipFill>
        </p:spPr>
      </p:sp>
      <p:sp>
        <p:nvSpPr>
          <p:cNvPr name="TextBox 4" id="4"/>
          <p:cNvSpPr txBox="true"/>
          <p:nvPr/>
        </p:nvSpPr>
        <p:spPr>
          <a:xfrm rot="0">
            <a:off x="5494124" y="174406"/>
            <a:ext cx="7299752" cy="1247775"/>
          </a:xfrm>
          <a:prstGeom prst="rect">
            <a:avLst/>
          </a:prstGeom>
        </p:spPr>
        <p:txBody>
          <a:bodyPr anchor="t" rtlCol="false" tIns="0" lIns="0" bIns="0" rIns="0">
            <a:spAutoFit/>
          </a:bodyPr>
          <a:lstStyle/>
          <a:p>
            <a:pPr algn="l" marL="0" indent="0" lvl="0">
              <a:lnSpc>
                <a:spcPts val="8399"/>
              </a:lnSpc>
              <a:spcBef>
                <a:spcPct val="0"/>
              </a:spcBef>
            </a:pPr>
            <a:r>
              <a:rPr lang="en-US" sz="6999">
                <a:solidFill>
                  <a:srgbClr val="2B2B2B"/>
                </a:solidFill>
                <a:latin typeface="Agrandir"/>
                <a:ea typeface="Agrandir"/>
                <a:cs typeface="Agrandir"/>
                <a:sym typeface="Agrandir"/>
              </a:rPr>
              <a:t>Mentor Approval</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441520" y="582147"/>
            <a:ext cx="13080443" cy="9380665"/>
          </a:xfrm>
          <a:custGeom>
            <a:avLst/>
            <a:gdLst/>
            <a:ahLst/>
            <a:cxnLst/>
            <a:rect r="r" b="b" t="t" l="l"/>
            <a:pathLst>
              <a:path h="9380665" w="13080443">
                <a:moveTo>
                  <a:pt x="0" y="0"/>
                </a:moveTo>
                <a:lnTo>
                  <a:pt x="13080443" y="0"/>
                </a:lnTo>
                <a:lnTo>
                  <a:pt x="13080443" y="9380665"/>
                </a:lnTo>
                <a:lnTo>
                  <a:pt x="0" y="9380665"/>
                </a:lnTo>
                <a:lnTo>
                  <a:pt x="0" y="0"/>
                </a:lnTo>
                <a:close/>
              </a:path>
            </a:pathLst>
          </a:custGeom>
          <a:blipFill>
            <a:blip r:embed="rId2"/>
            <a:stretch>
              <a:fillRect l="0" t="-5730" r="-1456" b="-373"/>
            </a:stretch>
          </a:blipFill>
        </p:spPr>
      </p:sp>
    </p:spTree>
  </p:cSld>
  <p:clrMapOvr>
    <a:masterClrMapping/>
  </p:clrMapOvr>
</p:sld>
</file>

<file path=ppt/slides/slide2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6304961" y="4271545"/>
            <a:ext cx="5163191" cy="1247775"/>
          </a:xfrm>
          <a:prstGeom prst="rect">
            <a:avLst/>
          </a:prstGeom>
        </p:spPr>
        <p:txBody>
          <a:bodyPr anchor="t" rtlCol="false" tIns="0" lIns="0" bIns="0" rIns="0">
            <a:spAutoFit/>
          </a:bodyPr>
          <a:lstStyle/>
          <a:p>
            <a:pPr algn="ctr">
              <a:lnSpc>
                <a:spcPts val="8399"/>
              </a:lnSpc>
              <a:spcBef>
                <a:spcPct val="0"/>
              </a:spcBef>
            </a:pPr>
            <a:r>
              <a:rPr lang="en-US" sz="6999">
                <a:solidFill>
                  <a:srgbClr val="000000"/>
                </a:solidFill>
                <a:latin typeface="Agrandir"/>
                <a:ea typeface="Agrandir"/>
                <a:cs typeface="Agrandir"/>
                <a:sym typeface="Agrandir"/>
              </a:rPr>
              <a:t>Thank you</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5877492" y="838200"/>
            <a:ext cx="6533016" cy="1247775"/>
          </a:xfrm>
          <a:prstGeom prst="rect">
            <a:avLst/>
          </a:prstGeom>
        </p:spPr>
        <p:txBody>
          <a:bodyPr anchor="t" rtlCol="false" tIns="0" lIns="0" bIns="0" rIns="0">
            <a:spAutoFit/>
          </a:bodyPr>
          <a:lstStyle/>
          <a:p>
            <a:pPr algn="l" marL="0" indent="0" lvl="0">
              <a:lnSpc>
                <a:spcPts val="8399"/>
              </a:lnSpc>
              <a:spcBef>
                <a:spcPct val="0"/>
              </a:spcBef>
            </a:pPr>
            <a:r>
              <a:rPr lang="en-US" sz="6999">
                <a:solidFill>
                  <a:srgbClr val="2B2B2B"/>
                </a:solidFill>
                <a:latin typeface="Agrandir"/>
                <a:ea typeface="Agrandir"/>
                <a:cs typeface="Agrandir"/>
                <a:sym typeface="Agrandir"/>
              </a:rPr>
              <a:t>BACKGROUND</a:t>
            </a:r>
          </a:p>
        </p:txBody>
      </p:sp>
      <p:sp>
        <p:nvSpPr>
          <p:cNvPr name="TextBox 3" id="3"/>
          <p:cNvSpPr txBox="true"/>
          <p:nvPr/>
        </p:nvSpPr>
        <p:spPr>
          <a:xfrm rot="0">
            <a:off x="331853" y="3844537"/>
            <a:ext cx="16523054" cy="2049145"/>
          </a:xfrm>
          <a:prstGeom prst="rect">
            <a:avLst/>
          </a:prstGeom>
        </p:spPr>
        <p:txBody>
          <a:bodyPr anchor="t" rtlCol="false" tIns="0" lIns="0" bIns="0" rIns="0">
            <a:spAutoFit/>
          </a:bodyPr>
          <a:lstStyle/>
          <a:p>
            <a:pPr algn="l" marL="798826" indent="-399413" lvl="1">
              <a:lnSpc>
                <a:spcPts val="5179"/>
              </a:lnSpc>
              <a:buFont typeface="Arial"/>
              <a:buChar char="•"/>
            </a:pPr>
            <a:r>
              <a:rPr lang="en-US" sz="3699">
                <a:solidFill>
                  <a:srgbClr val="2B2B2B"/>
                </a:solidFill>
                <a:latin typeface="Agrandir"/>
                <a:ea typeface="Agrandir"/>
                <a:cs typeface="Agrandir"/>
                <a:sym typeface="Agrandir"/>
              </a:rPr>
              <a:t>The SERVQUAL model assesses gaps between patient expectations and actual experiences through five dimensions. </a:t>
            </a:r>
          </a:p>
          <a:p>
            <a:pPr algn="l">
              <a:lnSpc>
                <a:spcPts val="5179"/>
              </a:lnSpc>
            </a:pPr>
          </a:p>
        </p:txBody>
      </p:sp>
      <p:sp>
        <p:nvSpPr>
          <p:cNvPr name="TextBox 4" id="4"/>
          <p:cNvSpPr txBox="true"/>
          <p:nvPr/>
        </p:nvSpPr>
        <p:spPr>
          <a:xfrm rot="0">
            <a:off x="331853" y="2828662"/>
            <a:ext cx="17624294" cy="1391920"/>
          </a:xfrm>
          <a:prstGeom prst="rect">
            <a:avLst/>
          </a:prstGeom>
        </p:spPr>
        <p:txBody>
          <a:bodyPr anchor="t" rtlCol="false" tIns="0" lIns="0" bIns="0" rIns="0">
            <a:spAutoFit/>
          </a:bodyPr>
          <a:lstStyle/>
          <a:p>
            <a:pPr algn="l" marL="798829" indent="-399415" lvl="1">
              <a:lnSpc>
                <a:spcPts val="5179"/>
              </a:lnSpc>
              <a:buFont typeface="Arial"/>
              <a:buChar char="•"/>
            </a:pPr>
            <a:r>
              <a:rPr lang="en-US" sz="3699">
                <a:solidFill>
                  <a:srgbClr val="2B2B2B"/>
                </a:solidFill>
                <a:latin typeface="Agrandir"/>
                <a:ea typeface="Agrandir"/>
                <a:cs typeface="Agrandir"/>
                <a:sym typeface="Agrandir"/>
              </a:rPr>
              <a:t>Patient satisfaction is essential in modern, patient-centered healthcare.</a:t>
            </a:r>
          </a:p>
          <a:p>
            <a:pPr algn="ctr">
              <a:lnSpc>
                <a:spcPts val="5179"/>
              </a:lnSpc>
            </a:pPr>
          </a:p>
        </p:txBody>
      </p:sp>
      <p:sp>
        <p:nvSpPr>
          <p:cNvPr name="TextBox 5" id="5"/>
          <p:cNvSpPr txBox="true"/>
          <p:nvPr/>
        </p:nvSpPr>
        <p:spPr>
          <a:xfrm rot="0">
            <a:off x="331853" y="7056596"/>
            <a:ext cx="15970474" cy="2049145"/>
          </a:xfrm>
          <a:prstGeom prst="rect">
            <a:avLst/>
          </a:prstGeom>
        </p:spPr>
        <p:txBody>
          <a:bodyPr anchor="t" rtlCol="false" tIns="0" lIns="0" bIns="0" rIns="0">
            <a:spAutoFit/>
          </a:bodyPr>
          <a:lstStyle/>
          <a:p>
            <a:pPr algn="l" marL="798826" indent="-399413" lvl="1">
              <a:lnSpc>
                <a:spcPts val="5179"/>
              </a:lnSpc>
              <a:buFont typeface="Arial"/>
              <a:buChar char="•"/>
            </a:pPr>
            <a:r>
              <a:rPr lang="en-US" sz="3699">
                <a:solidFill>
                  <a:srgbClr val="2B2B2B"/>
                </a:solidFill>
                <a:latin typeface="Agrandir"/>
                <a:ea typeface="Agrandir"/>
                <a:cs typeface="Agrandir"/>
                <a:sym typeface="Agrandir"/>
              </a:rPr>
              <a:t>ECHS provides healthcare to ex-servicemen and their dependents, and assessing satisfaction helps improve care delivery for this unique population.</a:t>
            </a:r>
          </a:p>
        </p:txBody>
      </p:sp>
      <p:sp>
        <p:nvSpPr>
          <p:cNvPr name="Freeform 6" id="6"/>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TextBox 7" id="7"/>
          <p:cNvSpPr txBox="true"/>
          <p:nvPr/>
        </p:nvSpPr>
        <p:spPr>
          <a:xfrm rot="0">
            <a:off x="331853" y="5554082"/>
            <a:ext cx="16003234" cy="1228725"/>
          </a:xfrm>
          <a:prstGeom prst="rect">
            <a:avLst/>
          </a:prstGeom>
        </p:spPr>
        <p:txBody>
          <a:bodyPr anchor="t" rtlCol="false" tIns="0" lIns="0" bIns="0" rIns="0">
            <a:spAutoFit/>
          </a:bodyPr>
          <a:lstStyle/>
          <a:p>
            <a:pPr algn="l" marL="798829" indent="-399415" lvl="1">
              <a:lnSpc>
                <a:spcPts val="4439"/>
              </a:lnSpc>
              <a:buFont typeface="Arial"/>
              <a:buChar char="•"/>
            </a:pPr>
            <a:r>
              <a:rPr lang="en-US" sz="3699">
                <a:solidFill>
                  <a:srgbClr val="2B2B2B"/>
                </a:solidFill>
                <a:latin typeface="Agrandir"/>
                <a:ea typeface="Agrandir"/>
                <a:cs typeface="Agrandir"/>
                <a:sym typeface="Agrandir"/>
              </a:rPr>
              <a:t>Patient satisfaction not only reflects treatment success but also influences adherence, loyalty, and perception of care.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TextBox 3" id="3"/>
          <p:cNvSpPr txBox="true"/>
          <p:nvPr/>
        </p:nvSpPr>
        <p:spPr>
          <a:xfrm rot="0">
            <a:off x="3719669" y="705200"/>
            <a:ext cx="9687286" cy="1384300"/>
          </a:xfrm>
          <a:prstGeom prst="rect">
            <a:avLst/>
          </a:prstGeom>
        </p:spPr>
        <p:txBody>
          <a:bodyPr anchor="t" rtlCol="false" tIns="0" lIns="0" bIns="0" rIns="0">
            <a:spAutoFit/>
          </a:bodyPr>
          <a:lstStyle/>
          <a:p>
            <a:pPr algn="ctr">
              <a:lnSpc>
                <a:spcPts val="9799"/>
              </a:lnSpc>
              <a:spcBef>
                <a:spcPct val="0"/>
              </a:spcBef>
            </a:pPr>
            <a:r>
              <a:rPr lang="en-US" sz="6999">
                <a:solidFill>
                  <a:srgbClr val="2B2B2B"/>
                </a:solidFill>
                <a:latin typeface="Agrandir"/>
                <a:ea typeface="Agrandir"/>
                <a:cs typeface="Agrandir"/>
                <a:sym typeface="Agrandir"/>
              </a:rPr>
              <a:t>Rationale</a:t>
            </a:r>
          </a:p>
        </p:txBody>
      </p:sp>
      <p:sp>
        <p:nvSpPr>
          <p:cNvPr name="TextBox 4" id="4"/>
          <p:cNvSpPr txBox="true"/>
          <p:nvPr/>
        </p:nvSpPr>
        <p:spPr>
          <a:xfrm rot="0">
            <a:off x="710693" y="2995962"/>
            <a:ext cx="15978032" cy="1790700"/>
          </a:xfrm>
          <a:prstGeom prst="rect">
            <a:avLst/>
          </a:prstGeom>
        </p:spPr>
        <p:txBody>
          <a:bodyPr anchor="t" rtlCol="false" tIns="0" lIns="0" bIns="0" rIns="0">
            <a:spAutoFit/>
          </a:bodyPr>
          <a:lstStyle/>
          <a:p>
            <a:pPr algn="l" marL="798829" indent="-399415" lvl="1">
              <a:lnSpc>
                <a:spcPts val="4439"/>
              </a:lnSpc>
              <a:buFont typeface="Arial"/>
              <a:buChar char="•"/>
            </a:pPr>
            <a:r>
              <a:rPr lang="en-US" sz="3699">
                <a:solidFill>
                  <a:srgbClr val="000000"/>
                </a:solidFill>
                <a:latin typeface="Agrandir"/>
                <a:ea typeface="Agrandir"/>
                <a:cs typeface="Agrandir"/>
                <a:sym typeface="Agrandir"/>
              </a:rPr>
              <a:t>Limited evidence exists on patient satisfaction levels within ECHS polyclinics.</a:t>
            </a:r>
          </a:p>
          <a:p>
            <a:pPr algn="l">
              <a:lnSpc>
                <a:spcPts val="4439"/>
              </a:lnSpc>
            </a:pPr>
          </a:p>
        </p:txBody>
      </p:sp>
      <p:sp>
        <p:nvSpPr>
          <p:cNvPr name="TextBox 5" id="5"/>
          <p:cNvSpPr txBox="true"/>
          <p:nvPr/>
        </p:nvSpPr>
        <p:spPr>
          <a:xfrm rot="0">
            <a:off x="710693" y="4681887"/>
            <a:ext cx="14955056" cy="1790700"/>
          </a:xfrm>
          <a:prstGeom prst="rect">
            <a:avLst/>
          </a:prstGeom>
        </p:spPr>
        <p:txBody>
          <a:bodyPr anchor="t" rtlCol="false" tIns="0" lIns="0" bIns="0" rIns="0">
            <a:spAutoFit/>
          </a:bodyPr>
          <a:lstStyle/>
          <a:p>
            <a:pPr algn="l" marL="798829" indent="-399415" lvl="1">
              <a:lnSpc>
                <a:spcPts val="4439"/>
              </a:lnSpc>
              <a:buFont typeface="Arial"/>
              <a:buChar char="•"/>
            </a:pPr>
            <a:r>
              <a:rPr lang="en-US" sz="3699">
                <a:solidFill>
                  <a:srgbClr val="000000"/>
                </a:solidFill>
                <a:latin typeface="Agrandir"/>
                <a:ea typeface="Agrandir"/>
                <a:cs typeface="Agrandir"/>
                <a:sym typeface="Agrandir"/>
              </a:rPr>
              <a:t>Helps identify specific areas of improvement in service delivery to veterans.</a:t>
            </a:r>
          </a:p>
          <a:p>
            <a:pPr algn="ctr">
              <a:lnSpc>
                <a:spcPts val="4439"/>
              </a:lnSpc>
              <a:spcBef>
                <a:spcPct val="0"/>
              </a:spcBef>
            </a:pPr>
          </a:p>
        </p:txBody>
      </p:sp>
      <p:sp>
        <p:nvSpPr>
          <p:cNvPr name="TextBox 6" id="6"/>
          <p:cNvSpPr txBox="true"/>
          <p:nvPr/>
        </p:nvSpPr>
        <p:spPr>
          <a:xfrm rot="0">
            <a:off x="574296" y="6223350"/>
            <a:ext cx="16250825" cy="1228725"/>
          </a:xfrm>
          <a:prstGeom prst="rect">
            <a:avLst/>
          </a:prstGeom>
        </p:spPr>
        <p:txBody>
          <a:bodyPr anchor="t" rtlCol="false" tIns="0" lIns="0" bIns="0" rIns="0">
            <a:spAutoFit/>
          </a:bodyPr>
          <a:lstStyle/>
          <a:p>
            <a:pPr algn="l" marL="798829" indent="-399415" lvl="1">
              <a:lnSpc>
                <a:spcPts val="4439"/>
              </a:lnSpc>
              <a:buFont typeface="Arial"/>
              <a:buChar char="•"/>
            </a:pPr>
            <a:r>
              <a:rPr lang="en-US" sz="3699">
                <a:solidFill>
                  <a:srgbClr val="000000"/>
                </a:solidFill>
                <a:latin typeface="Agrandir"/>
                <a:ea typeface="Agrandir"/>
                <a:cs typeface="Agrandir"/>
                <a:sym typeface="Agrandir"/>
              </a:rPr>
              <a:t>Provides data-driven insights for better management of government-funded healthcare services.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470023" y="704850"/>
            <a:ext cx="8852138" cy="1384300"/>
          </a:xfrm>
          <a:prstGeom prst="rect">
            <a:avLst/>
          </a:prstGeom>
        </p:spPr>
        <p:txBody>
          <a:bodyPr anchor="t" rtlCol="false" tIns="0" lIns="0" bIns="0" rIns="0">
            <a:spAutoFit/>
          </a:bodyPr>
          <a:lstStyle/>
          <a:p>
            <a:pPr algn="ctr" marL="0" indent="0" lvl="0">
              <a:lnSpc>
                <a:spcPts val="9799"/>
              </a:lnSpc>
              <a:spcBef>
                <a:spcPct val="0"/>
              </a:spcBef>
            </a:pPr>
            <a:r>
              <a:rPr lang="en-US" sz="6999" strike="noStrike" u="none">
                <a:solidFill>
                  <a:srgbClr val="2B2B2B"/>
                </a:solidFill>
                <a:latin typeface="Agrandir"/>
                <a:ea typeface="Agrandir"/>
                <a:cs typeface="Agrandir"/>
                <a:sym typeface="Agrandir"/>
              </a:rPr>
              <a:t>Research question</a:t>
            </a:r>
          </a:p>
        </p:txBody>
      </p:sp>
      <p:sp>
        <p:nvSpPr>
          <p:cNvPr name="TextBox 3" id="3"/>
          <p:cNvSpPr txBox="true"/>
          <p:nvPr/>
        </p:nvSpPr>
        <p:spPr>
          <a:xfrm rot="0">
            <a:off x="1028700" y="1984375"/>
            <a:ext cx="15068914" cy="1790700"/>
          </a:xfrm>
          <a:prstGeom prst="rect">
            <a:avLst/>
          </a:prstGeom>
        </p:spPr>
        <p:txBody>
          <a:bodyPr anchor="t" rtlCol="false" tIns="0" lIns="0" bIns="0" rIns="0">
            <a:spAutoFit/>
          </a:bodyPr>
          <a:lstStyle/>
          <a:p>
            <a:pPr algn="l">
              <a:lnSpc>
                <a:spcPts val="4439"/>
              </a:lnSpc>
            </a:pPr>
          </a:p>
          <a:p>
            <a:pPr algn="l">
              <a:lnSpc>
                <a:spcPts val="4439"/>
              </a:lnSpc>
            </a:pPr>
            <a:r>
              <a:rPr lang="en-US" sz="3699">
                <a:solidFill>
                  <a:srgbClr val="2B2B2B"/>
                </a:solidFill>
                <a:latin typeface="Agrandir"/>
                <a:ea typeface="Agrandir"/>
                <a:cs typeface="Agrandir"/>
                <a:sym typeface="Agrandir"/>
              </a:rPr>
              <a:t>Are ECHS members satisfied with the services provided by ECHS in Polyclinics?</a:t>
            </a:r>
          </a:p>
        </p:txBody>
      </p:sp>
      <p:sp>
        <p:nvSpPr>
          <p:cNvPr name="Freeform 4" id="4"/>
          <p:cNvSpPr/>
          <p:nvPr/>
        </p:nvSpPr>
        <p:spPr>
          <a:xfrm flipH="false" flipV="false" rot="0">
            <a:off x="402938" y="362969"/>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5910126" y="838200"/>
            <a:ext cx="5361696" cy="1247775"/>
          </a:xfrm>
          <a:prstGeom prst="rect">
            <a:avLst/>
          </a:prstGeom>
        </p:spPr>
        <p:txBody>
          <a:bodyPr anchor="t" rtlCol="false" tIns="0" lIns="0" bIns="0" rIns="0">
            <a:spAutoFit/>
          </a:bodyPr>
          <a:lstStyle/>
          <a:p>
            <a:pPr algn="l">
              <a:lnSpc>
                <a:spcPts val="8399"/>
              </a:lnSpc>
              <a:spcBef>
                <a:spcPct val="0"/>
              </a:spcBef>
            </a:pPr>
            <a:r>
              <a:rPr lang="en-US" sz="6999">
                <a:solidFill>
                  <a:srgbClr val="2B2B2B"/>
                </a:solidFill>
                <a:latin typeface="Agrandir"/>
                <a:ea typeface="Agrandir"/>
                <a:cs typeface="Agrandir"/>
                <a:sym typeface="Agrandir"/>
              </a:rPr>
              <a:t>Objectives</a:t>
            </a:r>
          </a:p>
        </p:txBody>
      </p:sp>
      <p:sp>
        <p:nvSpPr>
          <p:cNvPr name="Freeform 3" id="3"/>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TextBox 4" id="4"/>
          <p:cNvSpPr txBox="true"/>
          <p:nvPr/>
        </p:nvSpPr>
        <p:spPr>
          <a:xfrm rot="0">
            <a:off x="1028700" y="2231566"/>
            <a:ext cx="15714641" cy="1790700"/>
          </a:xfrm>
          <a:prstGeom prst="rect">
            <a:avLst/>
          </a:prstGeom>
        </p:spPr>
        <p:txBody>
          <a:bodyPr anchor="t" rtlCol="false" tIns="0" lIns="0" bIns="0" rIns="0">
            <a:spAutoFit/>
          </a:bodyPr>
          <a:lstStyle/>
          <a:p>
            <a:pPr algn="l">
              <a:lnSpc>
                <a:spcPts val="4439"/>
              </a:lnSpc>
              <a:spcBef>
                <a:spcPct val="0"/>
              </a:spcBef>
            </a:pPr>
            <a:r>
              <a:rPr lang="en-US" sz="3699">
                <a:solidFill>
                  <a:srgbClr val="2B2B2B"/>
                </a:solidFill>
                <a:latin typeface="Agrandir"/>
                <a:ea typeface="Agrandir"/>
                <a:cs typeface="Agrandir"/>
                <a:sym typeface="Agrandir"/>
              </a:rPr>
              <a:t>To analyze patient satisfaction among attendees of the Ex-Servicemen Contributory Health Scheme (ECHS) Polyclinics in India using the SERVQUAL model.</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5653303" y="840137"/>
            <a:ext cx="6981394" cy="1247775"/>
          </a:xfrm>
          <a:prstGeom prst="rect">
            <a:avLst/>
          </a:prstGeom>
        </p:spPr>
        <p:txBody>
          <a:bodyPr anchor="t" rtlCol="false" tIns="0" lIns="0" bIns="0" rIns="0">
            <a:spAutoFit/>
          </a:bodyPr>
          <a:lstStyle/>
          <a:p>
            <a:pPr algn="l">
              <a:lnSpc>
                <a:spcPts val="8399"/>
              </a:lnSpc>
              <a:spcBef>
                <a:spcPct val="0"/>
              </a:spcBef>
            </a:pPr>
            <a:r>
              <a:rPr lang="en-US" sz="6999">
                <a:solidFill>
                  <a:srgbClr val="2B2B2B"/>
                </a:solidFill>
                <a:latin typeface="Agrandir"/>
                <a:ea typeface="Agrandir"/>
                <a:cs typeface="Agrandir"/>
                <a:sym typeface="Agrandir"/>
              </a:rPr>
              <a:t>Methodology</a:t>
            </a:r>
          </a:p>
        </p:txBody>
      </p:sp>
      <p:sp>
        <p:nvSpPr>
          <p:cNvPr name="TextBox 3" id="3"/>
          <p:cNvSpPr txBox="true"/>
          <p:nvPr/>
        </p:nvSpPr>
        <p:spPr>
          <a:xfrm rot="0">
            <a:off x="508379" y="2379831"/>
            <a:ext cx="15289493" cy="666750"/>
          </a:xfrm>
          <a:prstGeom prst="rect">
            <a:avLst/>
          </a:prstGeom>
        </p:spPr>
        <p:txBody>
          <a:bodyPr anchor="t" rtlCol="false" tIns="0" lIns="0" bIns="0" rIns="0">
            <a:spAutoFit/>
          </a:bodyPr>
          <a:lstStyle/>
          <a:p>
            <a:pPr algn="l" marL="798829" indent="-399415" lvl="1">
              <a:lnSpc>
                <a:spcPts val="4439"/>
              </a:lnSpc>
              <a:spcBef>
                <a:spcPct val="0"/>
              </a:spcBef>
              <a:buFont typeface="Arial"/>
              <a:buChar char="•"/>
            </a:pPr>
            <a:r>
              <a:rPr lang="en-US" b="true" sz="3699">
                <a:solidFill>
                  <a:srgbClr val="2B2B2B"/>
                </a:solidFill>
                <a:latin typeface="Agrandir Bold"/>
                <a:ea typeface="Agrandir Bold"/>
                <a:cs typeface="Agrandir Bold"/>
                <a:sym typeface="Agrandir Bold"/>
              </a:rPr>
              <a:t>Study Design:</a:t>
            </a:r>
            <a:r>
              <a:rPr lang="en-US" sz="3699">
                <a:solidFill>
                  <a:srgbClr val="2B2B2B"/>
                </a:solidFill>
                <a:latin typeface="Agrandir"/>
                <a:ea typeface="Agrandir"/>
                <a:cs typeface="Agrandir"/>
                <a:sym typeface="Agrandir"/>
              </a:rPr>
              <a:t> Individual Participant Data Meta-analysis (IPD-MA)</a:t>
            </a:r>
          </a:p>
        </p:txBody>
      </p:sp>
      <p:sp>
        <p:nvSpPr>
          <p:cNvPr name="TextBox 4" id="4"/>
          <p:cNvSpPr txBox="true"/>
          <p:nvPr/>
        </p:nvSpPr>
        <p:spPr>
          <a:xfrm rot="0">
            <a:off x="508379" y="3341856"/>
            <a:ext cx="14184287" cy="666750"/>
          </a:xfrm>
          <a:prstGeom prst="rect">
            <a:avLst/>
          </a:prstGeom>
        </p:spPr>
        <p:txBody>
          <a:bodyPr anchor="t" rtlCol="false" tIns="0" lIns="0" bIns="0" rIns="0">
            <a:spAutoFit/>
          </a:bodyPr>
          <a:lstStyle/>
          <a:p>
            <a:pPr algn="l" marL="798829" indent="-399415" lvl="1">
              <a:lnSpc>
                <a:spcPts val="4439"/>
              </a:lnSpc>
              <a:buFont typeface="Arial"/>
              <a:buChar char="•"/>
            </a:pPr>
            <a:r>
              <a:rPr lang="en-US" b="true" sz="3699">
                <a:solidFill>
                  <a:srgbClr val="2B2B2B"/>
                </a:solidFill>
                <a:latin typeface="Agrandir Bold"/>
                <a:ea typeface="Agrandir Bold"/>
                <a:cs typeface="Agrandir Bold"/>
                <a:sym typeface="Agrandir Bold"/>
              </a:rPr>
              <a:t>Study Area:</a:t>
            </a:r>
            <a:r>
              <a:rPr lang="en-US" sz="3699">
                <a:solidFill>
                  <a:srgbClr val="2B2B2B"/>
                </a:solidFill>
                <a:latin typeface="Agrandir"/>
                <a:ea typeface="Agrandir"/>
                <a:cs typeface="Agrandir"/>
                <a:sym typeface="Agrandir"/>
              </a:rPr>
              <a:t> OPD settings in India</a:t>
            </a:r>
          </a:p>
        </p:txBody>
      </p:sp>
      <p:sp>
        <p:nvSpPr>
          <p:cNvPr name="TextBox 5" id="5"/>
          <p:cNvSpPr txBox="true"/>
          <p:nvPr/>
        </p:nvSpPr>
        <p:spPr>
          <a:xfrm rot="0">
            <a:off x="508379" y="4303881"/>
            <a:ext cx="15670598" cy="666750"/>
          </a:xfrm>
          <a:prstGeom prst="rect">
            <a:avLst/>
          </a:prstGeom>
        </p:spPr>
        <p:txBody>
          <a:bodyPr anchor="t" rtlCol="false" tIns="0" lIns="0" bIns="0" rIns="0">
            <a:spAutoFit/>
          </a:bodyPr>
          <a:lstStyle/>
          <a:p>
            <a:pPr algn="l" marL="798829" indent="-399415" lvl="1">
              <a:lnSpc>
                <a:spcPts val="4439"/>
              </a:lnSpc>
              <a:buFont typeface="Arial"/>
              <a:buChar char="•"/>
            </a:pPr>
            <a:r>
              <a:rPr lang="en-US" b="true" sz="3699">
                <a:solidFill>
                  <a:srgbClr val="2B2B2B"/>
                </a:solidFill>
                <a:latin typeface="Agrandir Bold"/>
                <a:ea typeface="Agrandir Bold"/>
                <a:cs typeface="Agrandir Bold"/>
                <a:sym typeface="Agrandir Bold"/>
              </a:rPr>
              <a:t>Study Population</a:t>
            </a:r>
            <a:r>
              <a:rPr lang="en-US" sz="3699">
                <a:solidFill>
                  <a:srgbClr val="2B2B2B"/>
                </a:solidFill>
                <a:latin typeface="Agrandir"/>
                <a:ea typeface="Agrandir"/>
                <a:cs typeface="Agrandir"/>
                <a:sym typeface="Agrandir"/>
              </a:rPr>
              <a:t>: Patients attending these OPDs.</a:t>
            </a:r>
          </a:p>
        </p:txBody>
      </p:sp>
      <p:sp>
        <p:nvSpPr>
          <p:cNvPr name="TextBox 6" id="6"/>
          <p:cNvSpPr txBox="true"/>
          <p:nvPr/>
        </p:nvSpPr>
        <p:spPr>
          <a:xfrm rot="0">
            <a:off x="622711" y="6427956"/>
            <a:ext cx="9630077" cy="1228725"/>
          </a:xfrm>
          <a:prstGeom prst="rect">
            <a:avLst/>
          </a:prstGeom>
        </p:spPr>
        <p:txBody>
          <a:bodyPr anchor="t" rtlCol="false" tIns="0" lIns="0" bIns="0" rIns="0">
            <a:spAutoFit/>
          </a:bodyPr>
          <a:lstStyle/>
          <a:p>
            <a:pPr algn="l" marL="798829" indent="-399415" lvl="1">
              <a:lnSpc>
                <a:spcPts val="4439"/>
              </a:lnSpc>
              <a:buFont typeface="Arial"/>
              <a:buChar char="•"/>
            </a:pPr>
            <a:r>
              <a:rPr lang="en-US" b="true" sz="3699">
                <a:solidFill>
                  <a:srgbClr val="2B2B2B"/>
                </a:solidFill>
                <a:latin typeface="Agrandir Bold"/>
                <a:ea typeface="Agrandir Bold"/>
                <a:cs typeface="Agrandir Bold"/>
                <a:sym typeface="Agrandir Bold"/>
              </a:rPr>
              <a:t>Inclusion Criteria:</a:t>
            </a:r>
          </a:p>
          <a:p>
            <a:pPr algn="l">
              <a:lnSpc>
                <a:spcPts val="4439"/>
              </a:lnSpc>
            </a:pPr>
            <a:r>
              <a:rPr lang="en-US" sz="3699">
                <a:solidFill>
                  <a:srgbClr val="2B2B2B"/>
                </a:solidFill>
                <a:latin typeface="Agrandir"/>
                <a:ea typeface="Agrandir"/>
                <a:cs typeface="Agrandir"/>
                <a:sym typeface="Agrandir"/>
              </a:rPr>
              <a:t>      </a:t>
            </a:r>
            <a:r>
              <a:rPr lang="en-US" sz="3699">
                <a:solidFill>
                  <a:srgbClr val="2B2B2B"/>
                </a:solidFill>
                <a:latin typeface="Agrandir"/>
                <a:ea typeface="Agrandir"/>
                <a:cs typeface="Agrandir"/>
                <a:sym typeface="Agrandir"/>
              </a:rPr>
              <a:t>English language publications</a:t>
            </a:r>
          </a:p>
        </p:txBody>
      </p:sp>
      <p:sp>
        <p:nvSpPr>
          <p:cNvPr name="TextBox 7" id="7"/>
          <p:cNvSpPr txBox="true"/>
          <p:nvPr/>
        </p:nvSpPr>
        <p:spPr>
          <a:xfrm rot="0">
            <a:off x="622711" y="8513931"/>
            <a:ext cx="9382359" cy="666750"/>
          </a:xfrm>
          <a:prstGeom prst="rect">
            <a:avLst/>
          </a:prstGeom>
        </p:spPr>
        <p:txBody>
          <a:bodyPr anchor="t" rtlCol="false" tIns="0" lIns="0" bIns="0" rIns="0">
            <a:spAutoFit/>
          </a:bodyPr>
          <a:lstStyle/>
          <a:p>
            <a:pPr algn="l">
              <a:lnSpc>
                <a:spcPts val="4439"/>
              </a:lnSpc>
            </a:pPr>
            <a:r>
              <a:rPr lang="en-US" sz="3699">
                <a:solidFill>
                  <a:srgbClr val="2B2B2B"/>
                </a:solidFill>
                <a:latin typeface="Agrandir"/>
                <a:ea typeface="Agrandir"/>
                <a:cs typeface="Agrandir"/>
                <a:sym typeface="Agrandir"/>
              </a:rPr>
              <a:t>      Studies conducted in india</a:t>
            </a:r>
          </a:p>
        </p:txBody>
      </p:sp>
      <p:sp>
        <p:nvSpPr>
          <p:cNvPr name="TextBox 8" id="8"/>
          <p:cNvSpPr txBox="true"/>
          <p:nvPr/>
        </p:nvSpPr>
        <p:spPr>
          <a:xfrm rot="0">
            <a:off x="622711" y="7751931"/>
            <a:ext cx="9630077" cy="666750"/>
          </a:xfrm>
          <a:prstGeom prst="rect">
            <a:avLst/>
          </a:prstGeom>
        </p:spPr>
        <p:txBody>
          <a:bodyPr anchor="t" rtlCol="false" tIns="0" lIns="0" bIns="0" rIns="0">
            <a:spAutoFit/>
          </a:bodyPr>
          <a:lstStyle/>
          <a:p>
            <a:pPr algn="l">
              <a:lnSpc>
                <a:spcPts val="4439"/>
              </a:lnSpc>
            </a:pPr>
            <a:r>
              <a:rPr lang="en-US" sz="3699">
                <a:solidFill>
                  <a:srgbClr val="2B2B2B"/>
                </a:solidFill>
                <a:latin typeface="Agrandir"/>
                <a:ea typeface="Agrandir"/>
                <a:cs typeface="Agrandir"/>
                <a:sym typeface="Agrandir"/>
              </a:rPr>
              <a:t>      </a:t>
            </a:r>
            <a:r>
              <a:rPr lang="en-US" sz="3699">
                <a:solidFill>
                  <a:srgbClr val="2B2B2B"/>
                </a:solidFill>
                <a:latin typeface="Agrandir"/>
                <a:ea typeface="Agrandir"/>
                <a:cs typeface="Agrandir"/>
                <a:sym typeface="Agrandir"/>
              </a:rPr>
              <a:t>Studies from 2013 onward</a:t>
            </a:r>
          </a:p>
        </p:txBody>
      </p:sp>
      <p:sp>
        <p:nvSpPr>
          <p:cNvPr name="Freeform 9" id="9"/>
          <p:cNvSpPr/>
          <p:nvPr/>
        </p:nvSpPr>
        <p:spPr>
          <a:xfrm flipH="false" flipV="false" rot="0">
            <a:off x="174258" y="2278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TextBox 10" id="10"/>
          <p:cNvSpPr txBox="true"/>
          <p:nvPr/>
        </p:nvSpPr>
        <p:spPr>
          <a:xfrm rot="0">
            <a:off x="508379" y="5103981"/>
            <a:ext cx="15061501" cy="1228725"/>
          </a:xfrm>
          <a:prstGeom prst="rect">
            <a:avLst/>
          </a:prstGeom>
        </p:spPr>
        <p:txBody>
          <a:bodyPr anchor="t" rtlCol="false" tIns="0" lIns="0" bIns="0" rIns="0">
            <a:spAutoFit/>
          </a:bodyPr>
          <a:lstStyle/>
          <a:p>
            <a:pPr algn="l" marL="798829" indent="-399415" lvl="1">
              <a:lnSpc>
                <a:spcPts val="4439"/>
              </a:lnSpc>
              <a:buFont typeface="Arial"/>
              <a:buChar char="•"/>
            </a:pPr>
            <a:r>
              <a:rPr lang="en-US" b="true" sz="3699">
                <a:solidFill>
                  <a:srgbClr val="2B2B2B"/>
                </a:solidFill>
                <a:latin typeface="Agrandir Bold"/>
                <a:ea typeface="Agrandir Bold"/>
                <a:cs typeface="Agrandir Bold"/>
                <a:sym typeface="Agrandir Bold"/>
              </a:rPr>
              <a:t>Databases Searched</a:t>
            </a:r>
            <a:r>
              <a:rPr lang="en-US" sz="3699">
                <a:solidFill>
                  <a:srgbClr val="2B2B2B"/>
                </a:solidFill>
                <a:latin typeface="Agrandir"/>
                <a:ea typeface="Agrandir"/>
                <a:cs typeface="Agrandir"/>
                <a:sym typeface="Agrandir"/>
              </a:rPr>
              <a:t>: PubMed, Web of Science, and Grey Literature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442447" y="5424488"/>
            <a:ext cx="625888" cy="999422"/>
          </a:xfrm>
          <a:custGeom>
            <a:avLst/>
            <a:gdLst/>
            <a:ahLst/>
            <a:cxnLst/>
            <a:rect r="r" b="b" t="t" l="l"/>
            <a:pathLst>
              <a:path h="999422" w="625888">
                <a:moveTo>
                  <a:pt x="0" y="0"/>
                </a:moveTo>
                <a:lnTo>
                  <a:pt x="625888" y="0"/>
                </a:lnTo>
                <a:lnTo>
                  <a:pt x="625888" y="999422"/>
                </a:lnTo>
                <a:lnTo>
                  <a:pt x="0" y="999422"/>
                </a:lnTo>
                <a:lnTo>
                  <a:pt x="0" y="0"/>
                </a:lnTo>
                <a:close/>
              </a:path>
            </a:pathLst>
          </a:custGeom>
          <a:blipFill>
            <a:blip r:embed="rId2"/>
            <a:stretch>
              <a:fillRect l="0" t="0" r="0" b="0"/>
            </a:stretch>
          </a:blipFill>
        </p:spPr>
      </p:sp>
      <p:sp>
        <p:nvSpPr>
          <p:cNvPr name="TextBox 3" id="3"/>
          <p:cNvSpPr txBox="true"/>
          <p:nvPr/>
        </p:nvSpPr>
        <p:spPr>
          <a:xfrm rot="0">
            <a:off x="3745368" y="838200"/>
            <a:ext cx="18139162" cy="1247775"/>
          </a:xfrm>
          <a:prstGeom prst="rect">
            <a:avLst/>
          </a:prstGeom>
        </p:spPr>
        <p:txBody>
          <a:bodyPr anchor="t" rtlCol="false" tIns="0" lIns="0" bIns="0" rIns="0">
            <a:spAutoFit/>
          </a:bodyPr>
          <a:lstStyle/>
          <a:p>
            <a:pPr algn="l">
              <a:lnSpc>
                <a:spcPts val="8399"/>
              </a:lnSpc>
              <a:spcBef>
                <a:spcPct val="0"/>
              </a:spcBef>
            </a:pPr>
            <a:r>
              <a:rPr lang="en-US" sz="6999">
                <a:solidFill>
                  <a:srgbClr val="000000"/>
                </a:solidFill>
                <a:latin typeface="Agrandir"/>
                <a:ea typeface="Agrandir"/>
                <a:cs typeface="Agrandir"/>
                <a:sym typeface="Agrandir"/>
              </a:rPr>
              <a:t>Study Selection Process</a:t>
            </a:r>
          </a:p>
        </p:txBody>
      </p:sp>
      <p:sp>
        <p:nvSpPr>
          <p:cNvPr name="TextBox 4" id="4"/>
          <p:cNvSpPr txBox="true"/>
          <p:nvPr/>
        </p:nvSpPr>
        <p:spPr>
          <a:xfrm rot="0">
            <a:off x="4729326" y="1981200"/>
            <a:ext cx="7231199" cy="666750"/>
          </a:xfrm>
          <a:prstGeom prst="rect">
            <a:avLst/>
          </a:prstGeom>
        </p:spPr>
        <p:txBody>
          <a:bodyPr anchor="t" rtlCol="false" tIns="0" lIns="0" bIns="0" rIns="0">
            <a:spAutoFit/>
          </a:bodyPr>
          <a:lstStyle/>
          <a:p>
            <a:pPr algn="ctr">
              <a:lnSpc>
                <a:spcPts val="4439"/>
              </a:lnSpc>
              <a:spcBef>
                <a:spcPct val="0"/>
              </a:spcBef>
            </a:pPr>
            <a:r>
              <a:rPr lang="en-US" sz="3699">
                <a:solidFill>
                  <a:srgbClr val="000000"/>
                </a:solidFill>
                <a:latin typeface="Agrandir"/>
                <a:ea typeface="Agrandir"/>
                <a:cs typeface="Agrandir"/>
                <a:sym typeface="Agrandir"/>
              </a:rPr>
              <a:t>(Prisma flowchart)</a:t>
            </a:r>
          </a:p>
        </p:txBody>
      </p:sp>
      <p:sp>
        <p:nvSpPr>
          <p:cNvPr name="TextBox 5" id="5"/>
          <p:cNvSpPr txBox="true"/>
          <p:nvPr/>
        </p:nvSpPr>
        <p:spPr>
          <a:xfrm rot="0">
            <a:off x="1808445" y="2902811"/>
            <a:ext cx="12608901" cy="179070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Records identified through database searching (n = 41)</a:t>
            </a:r>
          </a:p>
          <a:p>
            <a:pPr algn="l">
              <a:lnSpc>
                <a:spcPts val="4439"/>
              </a:lnSpc>
              <a:spcBef>
                <a:spcPct val="0"/>
              </a:spcBef>
            </a:pPr>
            <a:r>
              <a:rPr lang="en-US" sz="3699">
                <a:solidFill>
                  <a:srgbClr val="000000"/>
                </a:solidFill>
                <a:latin typeface="Agrandir"/>
                <a:ea typeface="Agrandir"/>
                <a:cs typeface="Agrandir"/>
                <a:sym typeface="Agrandir"/>
              </a:rPr>
              <a:t>• PubMed: 33</a:t>
            </a:r>
          </a:p>
          <a:p>
            <a:pPr algn="l">
              <a:lnSpc>
                <a:spcPts val="4439"/>
              </a:lnSpc>
              <a:spcBef>
                <a:spcPct val="0"/>
              </a:spcBef>
            </a:pPr>
            <a:r>
              <a:rPr lang="en-US" sz="3699">
                <a:solidFill>
                  <a:srgbClr val="000000"/>
                </a:solidFill>
                <a:latin typeface="Agrandir"/>
                <a:ea typeface="Agrandir"/>
                <a:cs typeface="Agrandir"/>
                <a:sym typeface="Agrandir"/>
              </a:rPr>
              <a:t>• Web of Science: 8</a:t>
            </a:r>
          </a:p>
        </p:txBody>
      </p:sp>
      <p:sp>
        <p:nvSpPr>
          <p:cNvPr name="TextBox 6" id="6"/>
          <p:cNvSpPr txBox="true"/>
          <p:nvPr/>
        </p:nvSpPr>
        <p:spPr>
          <a:xfrm rot="0">
            <a:off x="2418152" y="5131552"/>
            <a:ext cx="13619604" cy="666750"/>
          </a:xfrm>
          <a:prstGeom prst="rect">
            <a:avLst/>
          </a:prstGeom>
        </p:spPr>
        <p:txBody>
          <a:bodyPr anchor="t" rtlCol="false" tIns="0" lIns="0" bIns="0" rIns="0">
            <a:spAutoFit/>
          </a:bodyPr>
          <a:lstStyle/>
          <a:p>
            <a:pPr algn="ctr">
              <a:lnSpc>
                <a:spcPts val="4439"/>
              </a:lnSpc>
              <a:spcBef>
                <a:spcPct val="0"/>
              </a:spcBef>
            </a:pPr>
          </a:p>
        </p:txBody>
      </p:sp>
      <p:sp>
        <p:nvSpPr>
          <p:cNvPr name="TextBox 7" id="7"/>
          <p:cNvSpPr txBox="true"/>
          <p:nvPr/>
        </p:nvSpPr>
        <p:spPr>
          <a:xfrm rot="0">
            <a:off x="1808445" y="4850564"/>
            <a:ext cx="14534957" cy="666750"/>
          </a:xfrm>
          <a:prstGeom prst="rect">
            <a:avLst/>
          </a:prstGeom>
        </p:spPr>
        <p:txBody>
          <a:bodyPr anchor="t" rtlCol="false" tIns="0" lIns="0" bIns="0" rIns="0">
            <a:spAutoFit/>
          </a:bodyPr>
          <a:lstStyle/>
          <a:p>
            <a:pPr algn="l">
              <a:lnSpc>
                <a:spcPts val="4439"/>
              </a:lnSpc>
            </a:pPr>
            <a:r>
              <a:rPr lang="en-US" sz="3699">
                <a:solidFill>
                  <a:srgbClr val="000000"/>
                </a:solidFill>
                <a:latin typeface="Agrandir"/>
                <a:ea typeface="Agrandir"/>
                <a:cs typeface="Agrandir"/>
                <a:sym typeface="Agrandir"/>
              </a:rPr>
              <a:t>Additional records identified through other sources (n = 5)</a:t>
            </a:r>
          </a:p>
        </p:txBody>
      </p:sp>
      <p:sp>
        <p:nvSpPr>
          <p:cNvPr name="TextBox 8" id="8"/>
          <p:cNvSpPr txBox="true"/>
          <p:nvPr/>
        </p:nvSpPr>
        <p:spPr>
          <a:xfrm rot="0">
            <a:off x="1808445" y="6319135"/>
            <a:ext cx="14671110" cy="66675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Records after duplicates removed (n = 46)</a:t>
            </a:r>
          </a:p>
        </p:txBody>
      </p:sp>
      <p:sp>
        <p:nvSpPr>
          <p:cNvPr name="TextBox 9" id="9"/>
          <p:cNvSpPr txBox="true"/>
          <p:nvPr/>
        </p:nvSpPr>
        <p:spPr>
          <a:xfrm rot="0">
            <a:off x="1808445" y="7861482"/>
            <a:ext cx="12305211" cy="1228725"/>
          </a:xfrm>
          <a:prstGeom prst="rect">
            <a:avLst/>
          </a:prstGeom>
        </p:spPr>
        <p:txBody>
          <a:bodyPr anchor="t" rtlCol="false" tIns="0" lIns="0" bIns="0" rIns="0">
            <a:spAutoFit/>
          </a:bodyPr>
          <a:lstStyle/>
          <a:p>
            <a:pPr algn="l">
              <a:lnSpc>
                <a:spcPts val="4439"/>
              </a:lnSpc>
            </a:pPr>
            <a:r>
              <a:rPr lang="en-US" sz="3699">
                <a:solidFill>
                  <a:srgbClr val="000000"/>
                </a:solidFill>
                <a:latin typeface="Agrandir"/>
                <a:ea typeface="Agrandir"/>
                <a:cs typeface="Agrandir"/>
                <a:sym typeface="Agrandir"/>
              </a:rPr>
              <a:t>Abstract screening:</a:t>
            </a:r>
          </a:p>
          <a:p>
            <a:pPr algn="l">
              <a:lnSpc>
                <a:spcPts val="4439"/>
              </a:lnSpc>
              <a:spcBef>
                <a:spcPct val="0"/>
              </a:spcBef>
            </a:pPr>
            <a:r>
              <a:rPr lang="en-US" sz="3699">
                <a:solidFill>
                  <a:srgbClr val="000000"/>
                </a:solidFill>
                <a:latin typeface="Agrandir"/>
                <a:ea typeface="Agrandir"/>
                <a:cs typeface="Agrandir"/>
                <a:sym typeface="Agrandir"/>
              </a:rPr>
              <a:t>Records screened (n = 46)</a:t>
            </a:r>
          </a:p>
        </p:txBody>
      </p:sp>
      <p:sp>
        <p:nvSpPr>
          <p:cNvPr name="Freeform 10" id="10"/>
          <p:cNvSpPr/>
          <p:nvPr/>
        </p:nvSpPr>
        <p:spPr>
          <a:xfrm flipH="false" flipV="false" rot="0">
            <a:off x="5442447" y="6966835"/>
            <a:ext cx="625888" cy="999422"/>
          </a:xfrm>
          <a:custGeom>
            <a:avLst/>
            <a:gdLst/>
            <a:ahLst/>
            <a:cxnLst/>
            <a:rect r="r" b="b" t="t" l="l"/>
            <a:pathLst>
              <a:path h="999422" w="625888">
                <a:moveTo>
                  <a:pt x="0" y="0"/>
                </a:moveTo>
                <a:lnTo>
                  <a:pt x="625888" y="0"/>
                </a:lnTo>
                <a:lnTo>
                  <a:pt x="625888" y="999422"/>
                </a:lnTo>
                <a:lnTo>
                  <a:pt x="0" y="999422"/>
                </a:lnTo>
                <a:lnTo>
                  <a:pt x="0" y="0"/>
                </a:lnTo>
                <a:close/>
              </a:path>
            </a:pathLst>
          </a:custGeom>
          <a:blipFill>
            <a:blip r:embed="rId2"/>
            <a:stretch>
              <a:fillRect l="0" t="0" r="0" b="0"/>
            </a:stretch>
          </a:blipFill>
        </p:spPr>
      </p:sp>
      <p:sp>
        <p:nvSpPr>
          <p:cNvPr name="Freeform 11" id="11"/>
          <p:cNvSpPr/>
          <p:nvPr/>
        </p:nvSpPr>
        <p:spPr>
          <a:xfrm flipH="false" flipV="false" rot="0">
            <a:off x="5442447" y="9258300"/>
            <a:ext cx="625888" cy="999422"/>
          </a:xfrm>
          <a:custGeom>
            <a:avLst/>
            <a:gdLst/>
            <a:ahLst/>
            <a:cxnLst/>
            <a:rect r="r" b="b" t="t" l="l"/>
            <a:pathLst>
              <a:path h="999422" w="625888">
                <a:moveTo>
                  <a:pt x="0" y="0"/>
                </a:moveTo>
                <a:lnTo>
                  <a:pt x="625888" y="0"/>
                </a:lnTo>
                <a:lnTo>
                  <a:pt x="625888" y="999422"/>
                </a:lnTo>
                <a:lnTo>
                  <a:pt x="0" y="999422"/>
                </a:lnTo>
                <a:lnTo>
                  <a:pt x="0" y="0"/>
                </a:lnTo>
                <a:close/>
              </a:path>
            </a:pathLst>
          </a:custGeom>
          <a:blipFill>
            <a:blip r:embed="rId2"/>
            <a:stretch>
              <a:fillRect l="0" t="0" r="0" b="0"/>
            </a:stretch>
          </a:blipFill>
        </p:spPr>
      </p:sp>
      <p:sp>
        <p:nvSpPr>
          <p:cNvPr name="Freeform 12" id="12"/>
          <p:cNvSpPr/>
          <p:nvPr/>
        </p:nvSpPr>
        <p:spPr>
          <a:xfrm flipH="false" flipV="false" rot="0">
            <a:off x="363978" y="525675"/>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3"/>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171093" y="1605983"/>
            <a:ext cx="8060892" cy="2352675"/>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Records excluded (n = 21)</a:t>
            </a:r>
          </a:p>
          <a:p>
            <a:pPr algn="l">
              <a:lnSpc>
                <a:spcPts val="4439"/>
              </a:lnSpc>
              <a:spcBef>
                <a:spcPct val="0"/>
              </a:spcBef>
            </a:pPr>
            <a:r>
              <a:rPr lang="en-US" sz="3699">
                <a:solidFill>
                  <a:srgbClr val="000000"/>
                </a:solidFill>
                <a:latin typeface="Agrandir"/>
                <a:ea typeface="Agrandir"/>
                <a:cs typeface="Agrandir"/>
                <a:sym typeface="Agrandir"/>
              </a:rPr>
              <a:t> • PubMed: 14</a:t>
            </a:r>
          </a:p>
          <a:p>
            <a:pPr algn="l">
              <a:lnSpc>
                <a:spcPts val="4439"/>
              </a:lnSpc>
              <a:spcBef>
                <a:spcPct val="0"/>
              </a:spcBef>
            </a:pPr>
            <a:r>
              <a:rPr lang="en-US" sz="3699">
                <a:solidFill>
                  <a:srgbClr val="000000"/>
                </a:solidFill>
                <a:latin typeface="Agrandir"/>
                <a:ea typeface="Agrandir"/>
                <a:cs typeface="Agrandir"/>
                <a:sym typeface="Agrandir"/>
              </a:rPr>
              <a:t> • Web of Science: 7</a:t>
            </a:r>
          </a:p>
          <a:p>
            <a:pPr algn="l">
              <a:lnSpc>
                <a:spcPts val="4439"/>
              </a:lnSpc>
              <a:spcBef>
                <a:spcPct val="0"/>
              </a:spcBef>
            </a:pPr>
            <a:r>
              <a:rPr lang="en-US" sz="3699">
                <a:solidFill>
                  <a:srgbClr val="000000"/>
                </a:solidFill>
                <a:latin typeface="Agrandir"/>
                <a:ea typeface="Agrandir"/>
                <a:cs typeface="Agrandir"/>
                <a:sym typeface="Agrandir"/>
              </a:rPr>
              <a:t> • Grey Literature: 0</a:t>
            </a:r>
          </a:p>
        </p:txBody>
      </p:sp>
      <p:sp>
        <p:nvSpPr>
          <p:cNvPr name="TextBox 3" id="3"/>
          <p:cNvSpPr txBox="true"/>
          <p:nvPr/>
        </p:nvSpPr>
        <p:spPr>
          <a:xfrm rot="0">
            <a:off x="3775674" y="786972"/>
            <a:ext cx="7231199" cy="666750"/>
          </a:xfrm>
          <a:prstGeom prst="rect">
            <a:avLst/>
          </a:prstGeom>
        </p:spPr>
        <p:txBody>
          <a:bodyPr anchor="t" rtlCol="false" tIns="0" lIns="0" bIns="0" rIns="0">
            <a:spAutoFit/>
          </a:bodyPr>
          <a:lstStyle/>
          <a:p>
            <a:pPr algn="ctr">
              <a:lnSpc>
                <a:spcPts val="4439"/>
              </a:lnSpc>
              <a:spcBef>
                <a:spcPct val="0"/>
              </a:spcBef>
            </a:pPr>
            <a:r>
              <a:rPr lang="en-US" sz="3699">
                <a:solidFill>
                  <a:srgbClr val="000000"/>
                </a:solidFill>
                <a:latin typeface="Agrandir"/>
                <a:ea typeface="Agrandir"/>
                <a:cs typeface="Agrandir"/>
                <a:sym typeface="Agrandir"/>
              </a:rPr>
              <a:t>(Prisma flowchart contd:)</a:t>
            </a:r>
          </a:p>
        </p:txBody>
      </p:sp>
      <p:sp>
        <p:nvSpPr>
          <p:cNvPr name="Freeform 4" id="4"/>
          <p:cNvSpPr/>
          <p:nvPr/>
        </p:nvSpPr>
        <p:spPr>
          <a:xfrm flipH="false" flipV="false" rot="0">
            <a:off x="277482" y="259213"/>
            <a:ext cx="2621955" cy="1331462"/>
          </a:xfrm>
          <a:custGeom>
            <a:avLst/>
            <a:gdLst/>
            <a:ahLst/>
            <a:cxnLst/>
            <a:rect r="r" b="b" t="t" l="l"/>
            <a:pathLst>
              <a:path h="1331462" w="2621955">
                <a:moveTo>
                  <a:pt x="0" y="0"/>
                </a:moveTo>
                <a:lnTo>
                  <a:pt x="2621955" y="0"/>
                </a:lnTo>
                <a:lnTo>
                  <a:pt x="2621955" y="1331462"/>
                </a:lnTo>
                <a:lnTo>
                  <a:pt x="0" y="1331462"/>
                </a:lnTo>
                <a:lnTo>
                  <a:pt x="0" y="0"/>
                </a:lnTo>
                <a:close/>
              </a:path>
            </a:pathLst>
          </a:custGeom>
          <a:blipFill>
            <a:blip r:embed="rId2"/>
            <a:stretch>
              <a:fillRect l="0" t="0" r="0" b="0"/>
            </a:stretch>
          </a:blipFill>
        </p:spPr>
      </p:sp>
      <p:sp>
        <p:nvSpPr>
          <p:cNvPr name="TextBox 5" id="5"/>
          <p:cNvSpPr txBox="true"/>
          <p:nvPr/>
        </p:nvSpPr>
        <p:spPr>
          <a:xfrm rot="0">
            <a:off x="1901404" y="4362203"/>
            <a:ext cx="11972937" cy="66675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Full-text articles assessed for eligibility (n = 25)</a:t>
            </a:r>
          </a:p>
        </p:txBody>
      </p:sp>
      <p:sp>
        <p:nvSpPr>
          <p:cNvPr name="Freeform 6" id="6"/>
          <p:cNvSpPr/>
          <p:nvPr/>
        </p:nvSpPr>
        <p:spPr>
          <a:xfrm flipH="false" flipV="false" rot="0">
            <a:off x="5028637" y="3841624"/>
            <a:ext cx="495370" cy="791010"/>
          </a:xfrm>
          <a:custGeom>
            <a:avLst/>
            <a:gdLst/>
            <a:ahLst/>
            <a:cxnLst/>
            <a:rect r="r" b="b" t="t" l="l"/>
            <a:pathLst>
              <a:path h="791010" w="495370">
                <a:moveTo>
                  <a:pt x="0" y="0"/>
                </a:moveTo>
                <a:lnTo>
                  <a:pt x="495370" y="0"/>
                </a:lnTo>
                <a:lnTo>
                  <a:pt x="495370" y="791010"/>
                </a:lnTo>
                <a:lnTo>
                  <a:pt x="0" y="791010"/>
                </a:lnTo>
                <a:lnTo>
                  <a:pt x="0" y="0"/>
                </a:lnTo>
                <a:close/>
              </a:path>
            </a:pathLst>
          </a:custGeom>
          <a:blipFill>
            <a:blip r:embed="rId3"/>
            <a:stretch>
              <a:fillRect l="0" t="0" r="0" b="0"/>
            </a:stretch>
          </a:blipFill>
        </p:spPr>
      </p:sp>
      <p:sp>
        <p:nvSpPr>
          <p:cNvPr name="Freeform 7" id="7"/>
          <p:cNvSpPr/>
          <p:nvPr/>
        </p:nvSpPr>
        <p:spPr>
          <a:xfrm flipH="false" flipV="false" rot="0">
            <a:off x="5028637" y="4889809"/>
            <a:ext cx="495370" cy="791010"/>
          </a:xfrm>
          <a:custGeom>
            <a:avLst/>
            <a:gdLst/>
            <a:ahLst/>
            <a:cxnLst/>
            <a:rect r="r" b="b" t="t" l="l"/>
            <a:pathLst>
              <a:path h="791010" w="495370">
                <a:moveTo>
                  <a:pt x="0" y="0"/>
                </a:moveTo>
                <a:lnTo>
                  <a:pt x="495370" y="0"/>
                </a:lnTo>
                <a:lnTo>
                  <a:pt x="495370" y="791011"/>
                </a:lnTo>
                <a:lnTo>
                  <a:pt x="0" y="791011"/>
                </a:lnTo>
                <a:lnTo>
                  <a:pt x="0" y="0"/>
                </a:lnTo>
                <a:close/>
              </a:path>
            </a:pathLst>
          </a:custGeom>
          <a:blipFill>
            <a:blip r:embed="rId3"/>
            <a:stretch>
              <a:fillRect l="0" t="0" r="0" b="0"/>
            </a:stretch>
          </a:blipFill>
        </p:spPr>
      </p:sp>
      <p:sp>
        <p:nvSpPr>
          <p:cNvPr name="TextBox 8" id="8"/>
          <p:cNvSpPr txBox="true"/>
          <p:nvPr/>
        </p:nvSpPr>
        <p:spPr>
          <a:xfrm rot="0">
            <a:off x="1901404" y="5429003"/>
            <a:ext cx="10674294" cy="179070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Articles excluded (n = 18)</a:t>
            </a:r>
          </a:p>
          <a:p>
            <a:pPr algn="l">
              <a:lnSpc>
                <a:spcPts val="4439"/>
              </a:lnSpc>
              <a:spcBef>
                <a:spcPct val="0"/>
              </a:spcBef>
            </a:pPr>
            <a:r>
              <a:rPr lang="en-US" sz="3699">
                <a:solidFill>
                  <a:srgbClr val="000000"/>
                </a:solidFill>
                <a:latin typeface="Agrandir"/>
                <a:ea typeface="Agrandir"/>
                <a:cs typeface="Agrandir"/>
                <a:sym typeface="Agrandir"/>
              </a:rPr>
              <a:t> • PubMed: 17</a:t>
            </a:r>
          </a:p>
          <a:p>
            <a:pPr algn="l">
              <a:lnSpc>
                <a:spcPts val="4439"/>
              </a:lnSpc>
              <a:spcBef>
                <a:spcPct val="0"/>
              </a:spcBef>
            </a:pPr>
            <a:r>
              <a:rPr lang="en-US" sz="3699">
                <a:solidFill>
                  <a:srgbClr val="000000"/>
                </a:solidFill>
                <a:latin typeface="Agrandir"/>
                <a:ea typeface="Agrandir"/>
                <a:cs typeface="Agrandir"/>
                <a:sym typeface="Agrandir"/>
              </a:rPr>
              <a:t> • Web of Science: 1</a:t>
            </a:r>
          </a:p>
        </p:txBody>
      </p:sp>
      <p:sp>
        <p:nvSpPr>
          <p:cNvPr name="Freeform 9" id="9"/>
          <p:cNvSpPr/>
          <p:nvPr/>
        </p:nvSpPr>
        <p:spPr>
          <a:xfrm flipH="false" flipV="false" rot="0">
            <a:off x="5004225" y="7001467"/>
            <a:ext cx="544195" cy="868975"/>
          </a:xfrm>
          <a:custGeom>
            <a:avLst/>
            <a:gdLst/>
            <a:ahLst/>
            <a:cxnLst/>
            <a:rect r="r" b="b" t="t" l="l"/>
            <a:pathLst>
              <a:path h="868975" w="544195">
                <a:moveTo>
                  <a:pt x="0" y="0"/>
                </a:moveTo>
                <a:lnTo>
                  <a:pt x="544195" y="0"/>
                </a:lnTo>
                <a:lnTo>
                  <a:pt x="544195" y="868974"/>
                </a:lnTo>
                <a:lnTo>
                  <a:pt x="0" y="868974"/>
                </a:lnTo>
                <a:lnTo>
                  <a:pt x="0" y="0"/>
                </a:lnTo>
                <a:close/>
              </a:path>
            </a:pathLst>
          </a:custGeom>
          <a:blipFill>
            <a:blip r:embed="rId3"/>
            <a:stretch>
              <a:fillRect l="0" t="0" r="0" b="0"/>
            </a:stretch>
          </a:blipFill>
        </p:spPr>
      </p:sp>
      <p:sp>
        <p:nvSpPr>
          <p:cNvPr name="TextBox 10" id="10"/>
          <p:cNvSpPr txBox="true"/>
          <p:nvPr/>
        </p:nvSpPr>
        <p:spPr>
          <a:xfrm rot="0">
            <a:off x="1729775" y="7619753"/>
            <a:ext cx="8943529" cy="1790700"/>
          </a:xfrm>
          <a:prstGeom prst="rect">
            <a:avLst/>
          </a:prstGeom>
        </p:spPr>
        <p:txBody>
          <a:bodyPr anchor="t" rtlCol="false" tIns="0" lIns="0" bIns="0" rIns="0">
            <a:spAutoFit/>
          </a:bodyPr>
          <a:lstStyle/>
          <a:p>
            <a:pPr algn="l">
              <a:lnSpc>
                <a:spcPts val="4439"/>
              </a:lnSpc>
              <a:spcBef>
                <a:spcPct val="0"/>
              </a:spcBef>
            </a:pPr>
            <a:r>
              <a:rPr lang="en-US" sz="3699">
                <a:solidFill>
                  <a:srgbClr val="000000"/>
                </a:solidFill>
                <a:latin typeface="Agrandir"/>
                <a:ea typeface="Agrandir"/>
                <a:cs typeface="Agrandir"/>
                <a:sym typeface="Agrandir"/>
              </a:rPr>
              <a:t>Studies finally included for analysis (n = 7)</a:t>
            </a:r>
          </a:p>
          <a:p>
            <a:pPr algn="l">
              <a:lnSpc>
                <a:spcPts val="4439"/>
              </a:lnSpc>
              <a:spcBef>
                <a:spcPct val="0"/>
              </a:spcBef>
            </a:pPr>
            <a:r>
              <a:rPr lang="en-US" sz="3699">
                <a:solidFill>
                  <a:srgbClr val="000000"/>
                </a:solidFill>
                <a:latin typeface="Agrandir"/>
                <a:ea typeface="Agrandir"/>
                <a:cs typeface="Agrandir"/>
                <a:sym typeface="Agrandir"/>
              </a:rPr>
              <a:t> • PubMed: 2</a:t>
            </a:r>
          </a:p>
          <a:p>
            <a:pPr algn="l">
              <a:lnSpc>
                <a:spcPts val="4439"/>
              </a:lnSpc>
              <a:spcBef>
                <a:spcPct val="0"/>
              </a:spcBef>
            </a:pPr>
            <a:r>
              <a:rPr lang="en-US" sz="3699">
                <a:solidFill>
                  <a:srgbClr val="000000"/>
                </a:solidFill>
                <a:latin typeface="Agrandir"/>
                <a:ea typeface="Agrandir"/>
                <a:cs typeface="Agrandir"/>
                <a:sym typeface="Agrandir"/>
              </a:rPr>
              <a:t> • Grey Literature (Dissertations): 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DAGo8dwrKJ0</dc:identifier>
  <dcterms:modified xsi:type="dcterms:W3CDTF">2011-08-01T06:04:30Z</dcterms:modified>
  <cp:revision>1</cp:revision>
  <dc:title>Simple Presentation in Pink Lilac Pastel Blobs Basic Style</dc:title>
</cp:coreProperties>
</file>