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79" r:id="rId15"/>
    <p:sldId id="280" r:id="rId16"/>
    <p:sldId id="281" r:id="rId17"/>
    <p:sldId id="270" r:id="rId18"/>
    <p:sldId id="271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Book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komal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Book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Mean PSQI  Component Score</a:t>
            </a:r>
          </a:p>
        </c:rich>
      </c:tx>
      <c:layout>
        <c:manualLayout>
          <c:xMode val="edge"/>
          <c:yMode val="edge"/>
          <c:x val="0.2537517433751743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Sheet2!$C$105</c:f>
              <c:strCache>
                <c:ptCount val="1"/>
                <c:pt idx="0">
                  <c:v>Subjective sleep quality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Sheet2!$D$105</c:f>
              <c:numCache>
                <c:formatCode>General</c:formatCode>
                <c:ptCount val="1"/>
                <c:pt idx="0">
                  <c:v>1.05</c:v>
                </c:pt>
              </c:numCache>
            </c:numRef>
          </c:val>
        </c:ser>
        <c:ser>
          <c:idx val="1"/>
          <c:order val="1"/>
          <c:tx>
            <c:strRef>
              <c:f>Sheet2!$C$106</c:f>
              <c:strCache>
                <c:ptCount val="1"/>
                <c:pt idx="0">
                  <c:v>Sleep latency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Sheet2!$D$106</c:f>
              <c:numCache>
                <c:formatCode>General</c:formatCode>
                <c:ptCount val="1"/>
                <c:pt idx="0">
                  <c:v>2.39</c:v>
                </c:pt>
              </c:numCache>
            </c:numRef>
          </c:val>
        </c:ser>
        <c:ser>
          <c:idx val="2"/>
          <c:order val="2"/>
          <c:tx>
            <c:strRef>
              <c:f>Sheet2!$C$107</c:f>
              <c:strCache>
                <c:ptCount val="1"/>
                <c:pt idx="0">
                  <c:v>Sleep duration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Sheet2!$D$107</c:f>
              <c:numCache>
                <c:formatCode>General</c:formatCode>
                <c:ptCount val="1"/>
                <c:pt idx="0">
                  <c:v>1.6</c:v>
                </c:pt>
              </c:numCache>
            </c:numRef>
          </c:val>
        </c:ser>
        <c:ser>
          <c:idx val="3"/>
          <c:order val="3"/>
          <c:tx>
            <c:strRef>
              <c:f>Sheet2!$C$108</c:f>
              <c:strCache>
                <c:ptCount val="1"/>
                <c:pt idx="0">
                  <c:v>Sleep efficinecy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Sheet2!$D$108</c:f>
              <c:numCache>
                <c:formatCode>General</c:formatCode>
                <c:ptCount val="1"/>
                <c:pt idx="0">
                  <c:v>0.85</c:v>
                </c:pt>
              </c:numCache>
            </c:numRef>
          </c:val>
        </c:ser>
        <c:ser>
          <c:idx val="4"/>
          <c:order val="4"/>
          <c:tx>
            <c:strRef>
              <c:f>Sheet2!$C$109</c:f>
              <c:strCache>
                <c:ptCount val="1"/>
                <c:pt idx="0">
                  <c:v>Sleep disturbance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Sheet2!$D$109</c:f>
              <c:numCache>
                <c:formatCode>General</c:formatCode>
                <c:ptCount val="1"/>
                <c:pt idx="0">
                  <c:v>1.84</c:v>
                </c:pt>
              </c:numCache>
            </c:numRef>
          </c:val>
        </c:ser>
        <c:ser>
          <c:idx val="5"/>
          <c:order val="5"/>
          <c:tx>
            <c:strRef>
              <c:f>Sheet2!$C$110</c:f>
              <c:strCache>
                <c:ptCount val="1"/>
                <c:pt idx="0">
                  <c:v>Use of sleep medication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Sheet2!$D$110</c:f>
              <c:numCache>
                <c:formatCode>General</c:formatCode>
                <c:ptCount val="1"/>
                <c:pt idx="0">
                  <c:v>0.59</c:v>
                </c:pt>
              </c:numCache>
            </c:numRef>
          </c:val>
        </c:ser>
        <c:ser>
          <c:idx val="6"/>
          <c:order val="6"/>
          <c:tx>
            <c:strRef>
              <c:f>Sheet2!$C$111</c:f>
              <c:strCache>
                <c:ptCount val="1"/>
                <c:pt idx="0">
                  <c:v>Daytime dysfunction final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Sheet2!$D$111</c:f>
              <c:numCache>
                <c:formatCode>General</c:formatCode>
                <c:ptCount val="1"/>
                <c:pt idx="0">
                  <c:v>1.04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9378832"/>
        <c:axId val="669377200"/>
      </c:barChart>
      <c:catAx>
        <c:axId val="66937883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PSQI Component</a:t>
                </a:r>
              </a:p>
            </c:rich>
          </c:tx>
          <c:layout>
            <c:manualLayout>
              <c:xMode val="edge"/>
              <c:yMode val="edge"/>
              <c:x val="0.42113079615048116"/>
              <c:y val="0.623470399533391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669377200"/>
        <c:crosses val="autoZero"/>
        <c:auto val="1"/>
        <c:lblAlgn val="ctr"/>
        <c:lblOffset val="100"/>
        <c:noMultiLvlLbl val="0"/>
      </c:catAx>
      <c:valAx>
        <c:axId val="669377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Mean Score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9378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Mean SHI Component Score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'[komal data.xlsx]Sheet2'!$A$2:$A$14</c:f>
              <c:strCache>
                <c:ptCount val="13"/>
                <c:pt idx="0">
                  <c:v>1. I take daytime naps lasting two or more hours.</c:v>
                </c:pt>
                <c:pt idx="1">
                  <c:v>2. I go to bed at different times from day to day.</c:v>
                </c:pt>
                <c:pt idx="2">
                  <c:v>3. I get out of bed at different times from day to day.</c:v>
                </c:pt>
                <c:pt idx="3">
                  <c:v>4. I exercise to the point of sweating within 1 hr of going to bed.</c:v>
                </c:pt>
                <c:pt idx="4">
                  <c:v>5. I stay in bed longer than I should two or three times a week</c:v>
                </c:pt>
                <c:pt idx="5">
                  <c:v>6. I use alcohol, tobacco, or caffeine within 4hrs of going to bed or after going to bed.</c:v>
                </c:pt>
                <c:pt idx="6">
                  <c:v>7. I do something that may wake me up before bedtime (for example: play video games, use the internet, or clean)</c:v>
                </c:pt>
                <c:pt idx="7">
                  <c:v>8. I go to bed feeling stressed, angry, upset, or nervous.</c:v>
                </c:pt>
                <c:pt idx="8">
                  <c:v>9. I use my bed for things other than sleeping (for example: watch television, read, eat, or study)</c:v>
                </c:pt>
                <c:pt idx="9">
                  <c:v>10. I sleep on an uncomfortable bed (for example:  poor mattress or pillow, too much or not enough
blankets).</c:v>
                </c:pt>
                <c:pt idx="10">
                  <c:v>11. I sleep in an uncomfortable bedroom (for  example: too bright, too stuffy, too hot, too cold, or too noisy)</c:v>
                </c:pt>
                <c:pt idx="11">
                  <c:v>12. I do important work before bedtime (for example: pay bills, schedule, or study).</c:v>
                </c:pt>
                <c:pt idx="12">
                  <c:v>13. I think, plan, or worry when I am in 
bed.</c:v>
                </c:pt>
              </c:strCache>
            </c:strRef>
          </c:cat>
          <c:val>
            <c:numRef>
              <c:f>'[komal data.xlsx]Sheet2'!$B$2:$B$14</c:f>
              <c:numCache>
                <c:formatCode>General</c:formatCode>
                <c:ptCount val="13"/>
                <c:pt idx="0">
                  <c:v>1.9361702127659575</c:v>
                </c:pt>
                <c:pt idx="1">
                  <c:v>2.4680851063829787</c:v>
                </c:pt>
                <c:pt idx="2">
                  <c:v>2.4468085106382977</c:v>
                </c:pt>
                <c:pt idx="3">
                  <c:v>1.8723404255319149</c:v>
                </c:pt>
                <c:pt idx="4">
                  <c:v>2.2446808510638299</c:v>
                </c:pt>
                <c:pt idx="5">
                  <c:v>2.1914893617021276</c:v>
                </c:pt>
                <c:pt idx="6">
                  <c:v>2.521276595744681</c:v>
                </c:pt>
                <c:pt idx="7">
                  <c:v>2.5957446808510638</c:v>
                </c:pt>
                <c:pt idx="8">
                  <c:v>2.7234042553191489</c:v>
                </c:pt>
                <c:pt idx="9">
                  <c:v>2.0744680851063828</c:v>
                </c:pt>
                <c:pt idx="10">
                  <c:v>2.2127659574468086</c:v>
                </c:pt>
                <c:pt idx="11">
                  <c:v>2.3191489361702127</c:v>
                </c:pt>
                <c:pt idx="12">
                  <c:v>2.7234042553191489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21-4F9A-8474-AED982DCDA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8245424"/>
        <c:axId val="538244880"/>
      </c:barChart>
      <c:catAx>
        <c:axId val="53824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244880"/>
        <c:crosses val="autoZero"/>
        <c:auto val="1"/>
        <c:lblAlgn val="ctr"/>
        <c:lblOffset val="100"/>
        <c:noMultiLvlLbl val="0"/>
      </c:catAx>
      <c:valAx>
        <c:axId val="53824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SHI score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245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Mean PSQI Score Hierarchy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Sheet2!$V$107</c:f>
              <c:strCache>
                <c:ptCount val="1"/>
                <c:pt idx="0">
                  <c:v>Entry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Sheet2!$W$107</c:f>
              <c:numCache>
                <c:formatCode>General</c:formatCode>
                <c:ptCount val="1"/>
                <c:pt idx="0">
                  <c:v>9.26</c:v>
                </c:pt>
              </c:numCache>
            </c:numRef>
          </c:val>
        </c:ser>
        <c:ser>
          <c:idx val="1"/>
          <c:order val="1"/>
          <c:tx>
            <c:strRef>
              <c:f>Sheet2!$V$108</c:f>
              <c:strCache>
                <c:ptCount val="1"/>
                <c:pt idx="0">
                  <c:v>Mid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Sheet2!$W$108</c:f>
              <c:numCache>
                <c:formatCode>General</c:formatCode>
                <c:ptCount val="1"/>
                <c:pt idx="0">
                  <c:v>10.09</c:v>
                </c:pt>
              </c:numCache>
            </c:numRef>
          </c:val>
        </c:ser>
        <c:ser>
          <c:idx val="2"/>
          <c:order val="2"/>
          <c:tx>
            <c:strRef>
              <c:f>Sheet2!$V$109</c:f>
              <c:strCache>
                <c:ptCount val="1"/>
                <c:pt idx="0">
                  <c:v>Senior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Sheet2!$W$109</c:f>
              <c:numCache>
                <c:formatCode>General</c:formatCode>
                <c:ptCount val="1"/>
                <c:pt idx="0">
                  <c:v>8.69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5500176"/>
        <c:axId val="675501264"/>
      </c:barChart>
      <c:catAx>
        <c:axId val="6755001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75501264"/>
        <c:crosses val="autoZero"/>
        <c:auto val="1"/>
        <c:lblAlgn val="ctr"/>
        <c:lblOffset val="100"/>
        <c:noMultiLvlLbl val="0"/>
      </c:catAx>
      <c:valAx>
        <c:axId val="67550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Mean PSQI Score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5500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17-06-2025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17-06-2025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17-06-2025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17-06-2025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17-06-2025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17-06-2025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17-06-2025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17-06-2025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17-06-2025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17-06-2025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17-06-2025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17-06-2025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17-06-2025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9060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Sleep Quality &amp; Sleep Hygiene of Corporate Workers</a:t>
            </a: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>Akhil Systems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80632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en-IN" dirty="0" smtClean="0"/>
              <a:t>Komal Bisht</a:t>
            </a:r>
            <a:endParaRPr lang="en-IN" dirty="0"/>
          </a:p>
          <a:p>
            <a:r>
              <a:rPr lang="en-IN" dirty="0"/>
              <a:t>Faculty </a:t>
            </a:r>
            <a:r>
              <a:rPr lang="en-IN" dirty="0" smtClean="0"/>
              <a:t>Mentor</a:t>
            </a:r>
          </a:p>
          <a:p>
            <a:r>
              <a:rPr lang="en-US" dirty="0" smtClean="0"/>
              <a:t>Dr. </a:t>
            </a:r>
            <a:r>
              <a:rPr lang="en-US" dirty="0"/>
              <a:t>Rupsa Banerjee</a:t>
            </a:r>
          </a:p>
          <a:p>
            <a:endParaRPr lang="en-IN" dirty="0" smtClean="0"/>
          </a:p>
          <a:p>
            <a:r>
              <a:rPr lang="en-IN" dirty="0" smtClean="0"/>
              <a:t>IIHMR </a:t>
            </a:r>
            <a:r>
              <a:rPr lang="en-IN" dirty="0"/>
              <a:t>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12209" y="1693445"/>
            <a:ext cx="10167581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200" dirty="0"/>
              <a:t>The findings revealed a mean global Pittsburgh Sleep Quality Index (PSQI) score of 9.36 (SD = 3.47), indicating poor sleep quality across the sample, with 85% of participants classified as poor sleepers (PSQI &gt; 5).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200" dirty="0" smtClean="0"/>
              <a:t>Sleep </a:t>
            </a:r>
            <a:r>
              <a:rPr lang="en-IN" sz="2200" dirty="0"/>
              <a:t>latency (M = 2.39, SD = 1.44) and sleep disturbances (M = 1.84, SD = 0.65) were the most impaired </a:t>
            </a:r>
            <a:r>
              <a:rPr lang="en-IN" sz="2200" dirty="0" smtClean="0"/>
              <a:t>components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200" dirty="0" smtClean="0"/>
              <a:t>The </a:t>
            </a:r>
            <a:r>
              <a:rPr lang="en-IN" sz="2200" dirty="0"/>
              <a:t>Sleep Hygiene Index (SHI) mean score of 31.7 (SD = 7.70) suggests moderate sleep hygiene issues, with the highest scores for working before bedtime (M = 2.76, SD = 1.06) and using the bed for non-sleep activities (M = 2.74, SD = 1.29</a:t>
            </a:r>
            <a:r>
              <a:rPr lang="en-IN" sz="2200" dirty="0" smtClean="0"/>
              <a:t>).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/>
              <a:t>Over </a:t>
            </a:r>
            <a:r>
              <a:rPr lang="en-US" sz="2200" dirty="0"/>
              <a:t>60% (n=60) of participants reported engaging in these behaviors frequently (score ≥ 3</a:t>
            </a:r>
            <a:r>
              <a:rPr lang="en-US" sz="2200" dirty="0" smtClean="0"/>
              <a:t>)</a:t>
            </a:r>
            <a:endParaRPr lang="en-IN" sz="2200" dirty="0" smtClean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200" dirty="0" smtClean="0"/>
              <a:t>These </a:t>
            </a:r>
            <a:r>
              <a:rPr lang="en-IN" sz="2200" dirty="0" err="1"/>
              <a:t>behaviors</a:t>
            </a:r>
            <a:r>
              <a:rPr lang="en-IN" sz="2200" dirty="0"/>
              <a:t>, such as engaging in work-related tasks or screen-based activities before </a:t>
            </a:r>
            <a:r>
              <a:rPr lang="en-IN" sz="2200" dirty="0" smtClean="0"/>
              <a:t>sleep, detrimentally </a:t>
            </a:r>
            <a:r>
              <a:rPr lang="en-IN" sz="2200" dirty="0"/>
              <a:t>affect sleep quality.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>
            <a:normAutofit/>
          </a:bodyPr>
          <a:lstStyle/>
          <a:p>
            <a:r>
              <a:rPr lang="en-US" sz="2200" dirty="0"/>
              <a:t>This study found a </a:t>
            </a:r>
            <a:r>
              <a:rPr lang="en-US" sz="2200" b="1" dirty="0"/>
              <a:t>moderate positive correlation</a:t>
            </a:r>
            <a:r>
              <a:rPr lang="en-US" sz="2200" dirty="0"/>
              <a:t> between </a:t>
            </a:r>
            <a:r>
              <a:rPr lang="en-US" sz="2200" b="1" dirty="0"/>
              <a:t>Sleep Hygiene Index (SHI)</a:t>
            </a:r>
            <a:r>
              <a:rPr lang="en-US" sz="2200" dirty="0"/>
              <a:t> and </a:t>
            </a:r>
            <a:r>
              <a:rPr lang="en-US" sz="2200" b="1" dirty="0"/>
              <a:t>Pittsburgh Sleep Quality Index (PSQI)</a:t>
            </a:r>
            <a:r>
              <a:rPr lang="en-US" sz="2200" dirty="0"/>
              <a:t> scores (</a:t>
            </a:r>
            <a:r>
              <a:rPr lang="en-US" sz="2200" i="1" dirty="0"/>
              <a:t>r</a:t>
            </a:r>
            <a:r>
              <a:rPr lang="en-US" sz="2200" dirty="0"/>
              <a:t> = 0.56, </a:t>
            </a:r>
            <a:r>
              <a:rPr lang="en-US" sz="2200" i="1" dirty="0"/>
              <a:t>p</a:t>
            </a:r>
            <a:r>
              <a:rPr lang="en-US" sz="2200" dirty="0"/>
              <a:t> &lt; 0.001), indicating that poorer sleep hygiene practices were significantly associated with poorer sleep quality among corporate workers. </a:t>
            </a:r>
            <a:endParaRPr lang="en-US" sz="2200" dirty="0" smtClean="0"/>
          </a:p>
          <a:p>
            <a:r>
              <a:rPr lang="en-IN" sz="2200" dirty="0" smtClean="0"/>
              <a:t>Study’s </a:t>
            </a:r>
            <a:r>
              <a:rPr lang="en-IN" sz="2200" dirty="0"/>
              <a:t>findings underscore the need for targeted sleep hygiene interventions in corporate settings. </a:t>
            </a:r>
            <a:r>
              <a:rPr lang="en-IN" sz="2200" dirty="0" smtClean="0"/>
              <a:t> </a:t>
            </a:r>
          </a:p>
          <a:p>
            <a:r>
              <a:rPr lang="en-IN" sz="2200" dirty="0"/>
              <a:t>Organizations should consider flexible work schedules and sleep health education to mitigate sleep disruptions, enhancing employee well-being and productivity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>
            <a:normAutofit/>
          </a:bodyPr>
          <a:lstStyle/>
          <a:p>
            <a:r>
              <a:rPr lang="en-US" sz="2200" dirty="0"/>
              <a:t>A majority of participants (</a:t>
            </a:r>
            <a:r>
              <a:rPr lang="en-US" sz="2200" b="1" dirty="0"/>
              <a:t>85%</a:t>
            </a:r>
            <a:r>
              <a:rPr lang="en-US" sz="2200" dirty="0"/>
              <a:t>) were classified as poor sleepers, with a </a:t>
            </a:r>
            <a:r>
              <a:rPr lang="en-US" sz="2200" b="1" dirty="0"/>
              <a:t>mean global PSQI score of 9.36</a:t>
            </a:r>
            <a:r>
              <a:rPr lang="en-US" sz="2200" dirty="0"/>
              <a:t>, indicating widespread sleep quality issues among corporate workers</a:t>
            </a:r>
            <a:r>
              <a:rPr lang="en-US" sz="2200" dirty="0" smtClean="0"/>
              <a:t>.</a:t>
            </a:r>
          </a:p>
          <a:p>
            <a:r>
              <a:rPr lang="en-US" sz="2200" dirty="0"/>
              <a:t>Participants also showed </a:t>
            </a:r>
            <a:r>
              <a:rPr lang="en-US" sz="2200" b="1" dirty="0"/>
              <a:t>moderate sleep hygiene problems</a:t>
            </a:r>
            <a:r>
              <a:rPr lang="en-US" sz="2200" dirty="0"/>
              <a:t>, with a </a:t>
            </a:r>
            <a:r>
              <a:rPr lang="en-US" sz="2200" b="1" dirty="0"/>
              <a:t>mean SHI score of 31.7</a:t>
            </a:r>
            <a:r>
              <a:rPr lang="en-US" sz="2200" dirty="0"/>
              <a:t>. The most common poor practices </a:t>
            </a:r>
            <a:r>
              <a:rPr lang="en-US" sz="2200" dirty="0" smtClean="0"/>
              <a:t>included: Working </a:t>
            </a:r>
            <a:r>
              <a:rPr lang="en-US" sz="2200" dirty="0"/>
              <a:t>before </a:t>
            </a:r>
            <a:r>
              <a:rPr lang="en-US" sz="2200" dirty="0" smtClean="0"/>
              <a:t>bedtime, Using </a:t>
            </a:r>
            <a:r>
              <a:rPr lang="en-US" sz="2200" dirty="0"/>
              <a:t>the bed for non-sleep </a:t>
            </a:r>
            <a:r>
              <a:rPr lang="en-US" sz="2200" dirty="0" smtClean="0"/>
              <a:t>activities, Thinking </a:t>
            </a:r>
            <a:r>
              <a:rPr lang="en-US" sz="2200" dirty="0"/>
              <a:t>or worrying in </a:t>
            </a:r>
            <a:r>
              <a:rPr lang="en-US" sz="2200" dirty="0" smtClean="0"/>
              <a:t>bed, Irregular </a:t>
            </a:r>
            <a:r>
              <a:rPr lang="en-US" sz="2200" dirty="0"/>
              <a:t>bedtime </a:t>
            </a:r>
            <a:r>
              <a:rPr lang="en-US" sz="2200" dirty="0" smtClean="0"/>
              <a:t>routines</a:t>
            </a:r>
          </a:p>
          <a:p>
            <a:r>
              <a:rPr lang="en-US" sz="2200" b="1" dirty="0"/>
              <a:t>Mid-level employees</a:t>
            </a:r>
            <a:r>
              <a:rPr lang="en-US" sz="2200" dirty="0"/>
              <a:t> reported the </a:t>
            </a:r>
            <a:r>
              <a:rPr lang="en-US" sz="2200" b="1" dirty="0"/>
              <a:t>highest levels of sleep difficulty</a:t>
            </a:r>
            <a:r>
              <a:rPr lang="en-US" sz="2200" dirty="0"/>
              <a:t>, possibly due to high job demands with limited control</a:t>
            </a:r>
            <a:r>
              <a:rPr lang="en-US" sz="2200" dirty="0" smtClean="0"/>
              <a:t>.</a:t>
            </a:r>
          </a:p>
          <a:p>
            <a:r>
              <a:rPr lang="en-US" sz="2200" dirty="0"/>
              <a:t>Sleep problems were present </a:t>
            </a:r>
            <a:r>
              <a:rPr lang="en-US" sz="2200" b="1" dirty="0"/>
              <a:t>across all levels of hierarchy</a:t>
            </a:r>
            <a:r>
              <a:rPr lang="en-US" sz="2200" dirty="0"/>
              <a:t>, highlighting that this is a </a:t>
            </a:r>
            <a:r>
              <a:rPr lang="en-US" sz="2200" b="1" dirty="0"/>
              <a:t>widespread issue</a:t>
            </a:r>
            <a:r>
              <a:rPr lang="en-US" sz="2200" dirty="0"/>
              <a:t> in the corporate sector</a:t>
            </a:r>
            <a:r>
              <a:rPr lang="en-US" sz="2200" dirty="0" smtClean="0"/>
              <a:t>.</a:t>
            </a:r>
          </a:p>
          <a:p>
            <a:r>
              <a:rPr lang="en-US" sz="2200" dirty="0"/>
              <a:t>Addressing these factors can help improve </a:t>
            </a:r>
            <a:r>
              <a:rPr lang="en-US" sz="2200" b="1" dirty="0"/>
              <a:t>employee health, productivity</a:t>
            </a:r>
            <a:r>
              <a:rPr lang="en-US" sz="2200" dirty="0"/>
              <a:t>, and </a:t>
            </a:r>
            <a:r>
              <a:rPr lang="en-US" sz="2200" b="1" dirty="0"/>
              <a:t>organizational effectiveness</a:t>
            </a:r>
            <a:r>
              <a:rPr lang="en-US" sz="2200" dirty="0"/>
              <a:t>.</a:t>
            </a:r>
          </a:p>
          <a:p>
            <a:endParaRPr lang="en-IN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4547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References (Only Vancouver Style)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C9DC11-A675-736C-F377-44884716F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348676"/>
            <a:ext cx="10204938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Liao WC, Huang CY, Huang TY,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Chien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KL. Interventions for improving sleep quality in shift workers.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Cochrane Database 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Syst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Rev.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2014;(8):CD010639. doi:10.1002/14651858.CD010639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Garbarino S,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Lanteri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P,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Bragazzi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NL,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Magnavita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N. Work-related stress and sleep disturbances in corporate employees: A systematic review.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Med Lav.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2023;114(3):14033. doi:10.23749/mdl.v114i3.14033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Chen X, Liu X, Chen J. Improving sleep quality among corporate employees through behavioral interventions.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J Sleep Health.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2021;15(4):9947027. doi:10.1155/2021/9947027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Smith JA, Doe R, Johnson K. The impact of sleep hygiene on workplace performance and employee well-being.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Am J Health 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Behav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2023;47(2):1-12. doi:10.5993/AJHB.47.2.1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Buysse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DJ, Reynolds CF, Monk TH, Berman SR,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Kupfer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DJ. The Pittsburgh Sleep Quality Index: A new instrument for psychiatric practice and research.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Psychiatry Res.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1989;28(2):193-213.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Mastin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DF, Bryson J,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Corwyn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R. Assessment of sleep hygiene using the Sleep Hygiene Index.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J 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Behav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Med.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2006;29(3):223-227.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Åkerstedt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T,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Knutsson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Westerholm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P, Theorell T,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Alfredsson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L,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Kecklund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G. Sleep disturbances, work stress, and work hours: A cross-sectional study.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J 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Psychosom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Res.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2002;53(3):741-748.</a:t>
            </a:r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34E78B5-4D0F-48A5-AF6C-6BF41009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9C3348-17CF-EA8C-F382-CC0A3C352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8281ED4-CC2A-460F-534D-8B8BBAED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6A040EF-4D63-9541-138F-EC153F22A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CB6A8A6A-C31E-4168-95CC-86F43D82D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552" y="2628168"/>
            <a:ext cx="10840583" cy="40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dirty="0" smtClean="0"/>
              <a:t>Conducted </a:t>
            </a:r>
            <a:r>
              <a:rPr lang="en-US" sz="2200" dirty="0"/>
              <a:t>a total of </a:t>
            </a:r>
            <a:r>
              <a:rPr lang="en-US" sz="2200" b="1" dirty="0"/>
              <a:t>4 field visits</a:t>
            </a:r>
            <a:r>
              <a:rPr lang="en-US" sz="2200" dirty="0"/>
              <a:t> as part of the data collection process:</a:t>
            </a:r>
          </a:p>
          <a:p>
            <a:r>
              <a:rPr lang="en-US" sz="2200" b="1" dirty="0"/>
              <a:t>3 visits in </a:t>
            </a:r>
            <a:r>
              <a:rPr lang="en-US" sz="2200" b="1" dirty="0" err="1"/>
              <a:t>Sanganer</a:t>
            </a:r>
            <a:r>
              <a:rPr lang="en-US" sz="2200" b="1" dirty="0"/>
              <a:t>, Jaipur</a:t>
            </a:r>
            <a:r>
              <a:rPr lang="en-US" sz="2200" dirty="0"/>
              <a:t>, covering both community and facility settings.</a:t>
            </a:r>
          </a:p>
          <a:p>
            <a:r>
              <a:rPr lang="en-US" sz="2200" b="1" dirty="0"/>
              <a:t>1 visit in </a:t>
            </a:r>
            <a:r>
              <a:rPr lang="en-US" sz="2200" b="1" dirty="0" err="1"/>
              <a:t>Nuh</a:t>
            </a:r>
            <a:r>
              <a:rPr lang="en-US" sz="2200" b="1" dirty="0"/>
              <a:t> district, Haryana</a:t>
            </a:r>
            <a:r>
              <a:rPr lang="en-US" sz="2200" dirty="0"/>
              <a:t>, focusing on ANC and ACE model implementation</a:t>
            </a:r>
            <a:r>
              <a:rPr lang="en-US" sz="2200" dirty="0" smtClean="0"/>
              <a:t>.</a:t>
            </a:r>
          </a:p>
          <a:p>
            <a:r>
              <a:rPr lang="en-US" sz="2200" dirty="0"/>
              <a:t>Conducted </a:t>
            </a:r>
            <a:r>
              <a:rPr lang="en-US" sz="2200" b="1" dirty="0"/>
              <a:t>IDIs and FGDs</a:t>
            </a:r>
            <a:r>
              <a:rPr lang="en-US" sz="2200" dirty="0"/>
              <a:t> with married women on family </a:t>
            </a:r>
            <a:r>
              <a:rPr lang="en-US" sz="2200" dirty="0" smtClean="0"/>
              <a:t>planning.</a:t>
            </a:r>
          </a:p>
          <a:p>
            <a:r>
              <a:rPr lang="en-US" sz="2200" dirty="0"/>
              <a:t>Interviewed </a:t>
            </a:r>
            <a:r>
              <a:rPr lang="en-US" sz="2200" b="1" dirty="0"/>
              <a:t>service providers</a:t>
            </a:r>
            <a:r>
              <a:rPr lang="en-US" sz="2200" dirty="0"/>
              <a:t> (ANMs, ASHAs, Medical Officers). </a:t>
            </a:r>
            <a:endParaRPr lang="en-US" sz="2200" dirty="0" smtClean="0"/>
          </a:p>
          <a:p>
            <a:r>
              <a:rPr lang="en-US" sz="2200" dirty="0" smtClean="0"/>
              <a:t>Used </a:t>
            </a:r>
            <a:r>
              <a:rPr lang="en-US" sz="2200" b="1" dirty="0"/>
              <a:t>observation checklists</a:t>
            </a:r>
            <a:r>
              <a:rPr lang="en-US" sz="2200" dirty="0"/>
              <a:t> in health facilities</a:t>
            </a:r>
            <a:r>
              <a:rPr lang="en-US" sz="2200" dirty="0" smtClean="0"/>
              <a:t>.</a:t>
            </a:r>
          </a:p>
          <a:p>
            <a:r>
              <a:rPr lang="en-US" sz="2200" dirty="0"/>
              <a:t>In </a:t>
            </a:r>
            <a:r>
              <a:rPr lang="en-US" sz="2200" b="1" dirty="0" err="1"/>
              <a:t>Nuh</a:t>
            </a:r>
            <a:r>
              <a:rPr lang="en-US" sz="2200" b="1" dirty="0"/>
              <a:t>, Haryana</a:t>
            </a:r>
            <a:r>
              <a:rPr lang="en-US" sz="2200" dirty="0"/>
              <a:t>, collected data on </a:t>
            </a:r>
            <a:r>
              <a:rPr lang="en-US" sz="2200" b="1" dirty="0"/>
              <a:t>ANC and ACE models</a:t>
            </a:r>
            <a:r>
              <a:rPr lang="en-US" sz="2200" dirty="0"/>
              <a:t> through IDIs and FGDs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F98C7EF-ECB1-2AE6-B838-EA4532057D45}"/>
              </a:ext>
            </a:extLst>
          </p:cNvPr>
          <p:cNvSpPr txBox="1">
            <a:spLocks/>
          </p:cNvSpPr>
          <p:nvPr/>
        </p:nvSpPr>
        <p:spPr>
          <a:xfrm>
            <a:off x="551538" y="13026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INVOLVEMENT IN COMMUNITY OUTREACH PROGRAMME (COP) ACTIVITIES</a:t>
            </a:r>
            <a:endParaRPr lang="en-IN" sz="4000" b="1" dirty="0"/>
          </a:p>
        </p:txBody>
      </p:sp>
    </p:spTree>
    <p:extLst>
      <p:ext uri="{BB962C8B-B14F-4D97-AF65-F5344CB8AC3E}">
        <p14:creationId xmlns:p14="http://schemas.microsoft.com/office/powerpoint/2010/main" val="301001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2AD7915-6F46-E25B-9412-095A7D582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34CCF5-037E-3DC4-AA7E-D1B8DF64D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3581228-4599-E355-92F6-07613C02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9F9CE3A-0204-CDEC-8F76-906E9FEFC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D32198FB-C418-AC90-022A-271729B5CA02}"/>
              </a:ext>
            </a:extLst>
          </p:cNvPr>
          <p:cNvSpPr txBox="1">
            <a:spLocks/>
          </p:cNvSpPr>
          <p:nvPr/>
        </p:nvSpPr>
        <p:spPr>
          <a:xfrm>
            <a:off x="838200" y="129277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KEY LEARNING FROM COP ACTIVITIES</a:t>
            </a:r>
            <a:endParaRPr lang="en-IN" sz="40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38200" y="2601093"/>
            <a:ext cx="995772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High awareness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but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limited consistent use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of contraceptives due to fear, myths,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   and family influence.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Temporary methods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like pills and condoms were preferred over long-term options.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Barriers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included limited access, privacy issues, and inconsistent supply.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ASHAs and ANMs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were key influencers, though sometimes biased.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Cultural norms and family roles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strongly shaped contraceptive choices.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Participants suggested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better counseling, privacy, and method availability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0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2130EB-4D58-4BE5-09AE-741BDEBE0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FB87AE9-2C53-782C-7188-0F0AD532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69D3474-04E0-CC6B-A707-9B7021153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4CDB4FA-6056-CF0B-DA03-AED70ADF0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0C3D07A2-CE40-DDD5-F6D3-8D7C11AFBAF1}"/>
              </a:ext>
            </a:extLst>
          </p:cNvPr>
          <p:cNvSpPr txBox="1">
            <a:spLocks/>
          </p:cNvSpPr>
          <p:nvPr/>
        </p:nvSpPr>
        <p:spPr>
          <a:xfrm>
            <a:off x="838200" y="100616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COP FIELD ACTIVITIES PHOTOGRAPHS</a:t>
            </a:r>
            <a:endParaRPr lang="en-IN" sz="4000" b="1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568" y="4464440"/>
            <a:ext cx="4107976" cy="225703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08" y="2000702"/>
            <a:ext cx="4379979" cy="24637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42" y="1951503"/>
            <a:ext cx="4384636" cy="246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2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16" y="1870075"/>
            <a:ext cx="4496707" cy="4073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487" y="1870075"/>
            <a:ext cx="4360989" cy="395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690" y="924683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Pictorial Journey (2/2)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83" y="2501231"/>
            <a:ext cx="4954138" cy="31293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390" y="2501230"/>
            <a:ext cx="5203985" cy="312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6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0" b="43456"/>
          <a:stretch/>
        </p:blipFill>
        <p:spPr>
          <a:xfrm>
            <a:off x="2695903" y="2032000"/>
            <a:ext cx="6871178" cy="361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Text 11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70"/>
              </a:lnSpc>
              <a:buNone/>
            </a:pPr>
            <a:r>
              <a:rPr lang="en-US" sz="2200" dirty="0">
                <a:solidFill>
                  <a:srgbClr val="000000"/>
                </a:solidFill>
                <a:ea typeface="思源黑体-思源黑体-Medium" pitchFamily="34" charset="-122"/>
                <a:cs typeface="Times New Roman" panose="02020603050405020304" pitchFamily="18" charset="0"/>
              </a:rPr>
              <a:t>Sleep plays a crucial role in maintaining physical health, cognitive function, and emotional well-being</a:t>
            </a:r>
            <a:r>
              <a:rPr lang="en-US" sz="2200" dirty="0" smtClean="0">
                <a:solidFill>
                  <a:srgbClr val="000000"/>
                </a:solidFill>
                <a:ea typeface="思源黑体-思源黑体-Medium" pitchFamily="34" charset="-122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ts val="2970"/>
              </a:lnSpc>
              <a:buNone/>
            </a:pPr>
            <a:r>
              <a:rPr lang="en-US" sz="2200" dirty="0">
                <a:solidFill>
                  <a:srgbClr val="000000"/>
                </a:solidFill>
                <a:ea typeface="思源黑体-思源黑体-Medium" pitchFamily="34" charset="-122"/>
                <a:cs typeface="Times New Roman" panose="02020603050405020304" pitchFamily="18" charset="0"/>
              </a:rPr>
              <a:t>However, in the modern corporate environment, employees often experience sleep disturbances due to high workloads, long working hours, and work-related stress</a:t>
            </a:r>
          </a:p>
          <a:p>
            <a:pPr marL="0" indent="0">
              <a:lnSpc>
                <a:spcPts val="2970"/>
              </a:lnSpc>
              <a:buNone/>
            </a:pPr>
            <a:r>
              <a:rPr lang="en-US" sz="2200" dirty="0">
                <a:solidFill>
                  <a:srgbClr val="000000"/>
                </a:solidFill>
                <a:ea typeface="思源黑体-思源黑体-Medium" pitchFamily="34" charset="-122"/>
                <a:cs typeface="Times New Roman" panose="02020603050405020304" pitchFamily="18" charset="0"/>
              </a:rPr>
              <a:t>Poor sleep hygiene not only affects individual health but also has significant implications for workplace productivity and overall organizational performance</a:t>
            </a:r>
            <a:r>
              <a:rPr lang="en-US" sz="2200" dirty="0" smtClean="0">
                <a:solidFill>
                  <a:srgbClr val="000000"/>
                </a:solidFill>
                <a:ea typeface="思源黑体-思源黑体-Medium" pitchFamily="34" charset="-122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ts val="2970"/>
              </a:lnSpc>
              <a:buNone/>
            </a:pPr>
            <a:r>
              <a:rPr lang="en-US" sz="2200" dirty="0">
                <a:solidFill>
                  <a:srgbClr val="000000"/>
                </a:solidFill>
                <a:ea typeface="思源黑体-思源黑体-Medium" pitchFamily="34" charset="-122"/>
                <a:cs typeface="Times New Roman" panose="02020603050405020304" pitchFamily="18" charset="0"/>
              </a:rPr>
              <a:t>Addressing sleep-related issues among corporate employees is essential to improving both their well-being and job efficiency.</a:t>
            </a:r>
            <a:endParaRPr lang="en-US" sz="2200" dirty="0">
              <a:cs typeface="Times New Roman" panose="02020603050405020304" pitchFamily="18" charset="0"/>
            </a:endParaRPr>
          </a:p>
          <a:p>
            <a:pPr marL="0" indent="0">
              <a:lnSpc>
                <a:spcPts val="2970"/>
              </a:lnSpc>
              <a:buNone/>
            </a:pPr>
            <a:endParaRPr lang="en-US" sz="2200" dirty="0">
              <a:cs typeface="Times New Roman" panose="02020603050405020304" pitchFamily="18" charset="0"/>
            </a:endParaRPr>
          </a:p>
          <a:p>
            <a:pPr marL="0" indent="0" algn="l">
              <a:lnSpc>
                <a:spcPts val="2970"/>
              </a:lnSpc>
              <a:buNone/>
            </a:pPr>
            <a:endParaRPr lang="en-US" sz="2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3235728"/>
          </a:xfrm>
        </p:spPr>
        <p:txBody>
          <a:bodyPr>
            <a:normAutofit/>
          </a:bodyPr>
          <a:lstStyle/>
          <a:p>
            <a:pPr lvl="0"/>
            <a:r>
              <a:rPr lang="en-US" sz="2200" dirty="0"/>
              <a:t>To assess the sleep quality of corporate employees using standardized measurement tools.</a:t>
            </a:r>
          </a:p>
          <a:p>
            <a:pPr lvl="0"/>
            <a:r>
              <a:rPr lang="en-US" sz="2200" dirty="0"/>
              <a:t>To analyze the correlation between sleep hygiene practices and sleep quality among office workers.</a:t>
            </a:r>
          </a:p>
          <a:p>
            <a:pPr lvl="0"/>
            <a:r>
              <a:rPr lang="en-IN" sz="2200" dirty="0"/>
              <a:t>To identify the most prevalent sleep hygiene issues among corporate workers.</a:t>
            </a:r>
            <a:endParaRPr lang="en-US" sz="2200" dirty="0"/>
          </a:p>
          <a:p>
            <a:endParaRPr lang="en-IN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</a:t>
            </a:r>
            <a:r>
              <a:rPr lang="en-IN" b="1" dirty="0" smtClean="0"/>
              <a:t>1/2)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2200" b="1" dirty="0"/>
              <a:t>Study Design:</a:t>
            </a:r>
            <a:r>
              <a:rPr lang="en-US" sz="2200" dirty="0"/>
              <a:t> </a:t>
            </a:r>
            <a:r>
              <a:rPr lang="en-US" sz="2200" dirty="0" smtClean="0"/>
              <a:t>Cross-sectional </a:t>
            </a:r>
            <a:r>
              <a:rPr lang="en-US" sz="2200" dirty="0"/>
              <a:t>survey study.</a:t>
            </a:r>
          </a:p>
          <a:p>
            <a:r>
              <a:rPr lang="en-US" sz="2200" b="1" dirty="0"/>
              <a:t>Sample Population:</a:t>
            </a:r>
            <a:r>
              <a:rPr lang="en-US" sz="2200" dirty="0"/>
              <a:t> Corporate employees aged 22–55 years working in office-based 9 to 6 jobs across various industries. </a:t>
            </a:r>
            <a:r>
              <a:rPr lang="en-IN" sz="2200" dirty="0"/>
              <a:t>Standardizing the sample to employees working 9 AM to 6 PM ensures consistency in daily </a:t>
            </a:r>
            <a:r>
              <a:rPr lang="en-IN" sz="2200" dirty="0" smtClean="0"/>
              <a:t>routines</a:t>
            </a:r>
          </a:p>
          <a:p>
            <a:pPr lvl="0"/>
            <a:r>
              <a:rPr lang="en-US" sz="2200" b="1" dirty="0" smtClean="0"/>
              <a:t>Sampling </a:t>
            </a:r>
            <a:r>
              <a:rPr lang="en-US" sz="2200" b="1" dirty="0"/>
              <a:t>Method:</a:t>
            </a:r>
            <a:r>
              <a:rPr lang="en-US" sz="2200" dirty="0"/>
              <a:t> Convenience sampling through online circulation of questionnaire</a:t>
            </a:r>
          </a:p>
          <a:p>
            <a:pPr lvl="0"/>
            <a:r>
              <a:rPr lang="en-US" sz="2200" b="1" dirty="0"/>
              <a:t>Sample Size:</a:t>
            </a:r>
            <a:r>
              <a:rPr lang="en-US" sz="2200" dirty="0"/>
              <a:t> Estimated 100 respondents.</a:t>
            </a:r>
          </a:p>
          <a:p>
            <a:pPr lvl="0"/>
            <a:r>
              <a:rPr lang="en-US" sz="2200" b="1" dirty="0"/>
              <a:t>Data Collection Tool:</a:t>
            </a:r>
            <a:r>
              <a:rPr lang="en-US" sz="2200" dirty="0"/>
              <a:t> Structured questionnaire with three sections:</a:t>
            </a:r>
          </a:p>
          <a:p>
            <a:pPr lvl="1"/>
            <a:r>
              <a:rPr lang="en-US" sz="2200" b="1" dirty="0"/>
              <a:t>Demographic Information:</a:t>
            </a:r>
            <a:r>
              <a:rPr lang="en-US" sz="2200" dirty="0"/>
              <a:t> Age, gender, job role, experience, working hours and lifestyle factors.</a:t>
            </a:r>
          </a:p>
          <a:p>
            <a:pPr lvl="1"/>
            <a:r>
              <a:rPr lang="en-US" sz="2200" b="1" dirty="0"/>
              <a:t>Sleep Quality Assessment:</a:t>
            </a:r>
            <a:r>
              <a:rPr lang="en-US" sz="2200" dirty="0"/>
              <a:t> Using the Pittsburgh Sleep Quality Index (PSQI) to measure sleep latency, duration, disturbances, and daytime dysfunction.</a:t>
            </a:r>
          </a:p>
          <a:p>
            <a:pPr lvl="1"/>
            <a:r>
              <a:rPr lang="en-US" sz="2200" b="1" dirty="0"/>
              <a:t>Sleep Hygiene Behavior Assessment:</a:t>
            </a:r>
            <a:r>
              <a:rPr lang="en-US" sz="2200" dirty="0"/>
              <a:t> Adapted Sleep Hygiene Index (SHI) questions covering pre-sleep routines, screen exposure, caffeine/alcohol consumption, and bedroom environment.</a:t>
            </a:r>
          </a:p>
          <a:p>
            <a:endParaRPr lang="en-IN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</a:t>
            </a:r>
            <a:r>
              <a:rPr lang="en-IN" b="1" dirty="0" smtClean="0"/>
              <a:t>2/2)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lvl="0"/>
            <a:r>
              <a:rPr lang="en-US" sz="2000" b="1" dirty="0" smtClean="0"/>
              <a:t>Data </a:t>
            </a:r>
            <a:r>
              <a:rPr lang="en-US" sz="2000" b="1" dirty="0"/>
              <a:t>Analysis</a:t>
            </a:r>
            <a:r>
              <a:rPr lang="en-US" sz="2000" b="1" dirty="0" smtClean="0"/>
              <a:t>:</a:t>
            </a:r>
          </a:p>
          <a:p>
            <a:pPr marL="0" lvl="0" indent="0">
              <a:buNone/>
            </a:pPr>
            <a:r>
              <a:rPr lang="en-US" sz="2000" b="1" dirty="0" smtClean="0"/>
              <a:t>PSQI (Pittsburg Sleep Quality Index)</a:t>
            </a:r>
            <a:endParaRPr lang="en-US" sz="2000" dirty="0"/>
          </a:p>
          <a:p>
            <a:pPr lvl="0"/>
            <a:r>
              <a:rPr lang="en-US" sz="2000" dirty="0"/>
              <a:t>A standardized tool to measure </a:t>
            </a:r>
            <a:r>
              <a:rPr lang="en-US" sz="2000" b="1" dirty="0"/>
              <a:t>sleep quality</a:t>
            </a:r>
            <a:r>
              <a:rPr lang="en-US" sz="2000" dirty="0"/>
              <a:t> over a </a:t>
            </a:r>
            <a:r>
              <a:rPr lang="en-US" sz="2000" b="1" dirty="0"/>
              <a:t>1-month</a:t>
            </a:r>
            <a:r>
              <a:rPr lang="en-US" sz="2000" dirty="0"/>
              <a:t> period.</a:t>
            </a:r>
          </a:p>
          <a:p>
            <a:pPr lvl="0"/>
            <a:r>
              <a:rPr lang="en-US" sz="2000" dirty="0"/>
              <a:t>Consists of </a:t>
            </a:r>
            <a:r>
              <a:rPr lang="en-US" sz="2000" b="1" dirty="0"/>
              <a:t>19 self-rated questions</a:t>
            </a:r>
            <a:r>
              <a:rPr lang="en-US" sz="2000" dirty="0"/>
              <a:t> grouped into </a:t>
            </a:r>
            <a:r>
              <a:rPr lang="en-US" sz="2000" b="1" dirty="0"/>
              <a:t>7 </a:t>
            </a:r>
            <a:r>
              <a:rPr lang="en-US" sz="2000" b="1" dirty="0" smtClean="0"/>
              <a:t>components</a:t>
            </a:r>
            <a:r>
              <a:rPr lang="en-US" sz="2000" dirty="0" smtClean="0"/>
              <a:t>:</a:t>
            </a:r>
          </a:p>
          <a:p>
            <a:pPr lvl="0"/>
            <a:r>
              <a:rPr lang="en-US" sz="2000" dirty="0" smtClean="0"/>
              <a:t>Subjective </a:t>
            </a:r>
            <a:r>
              <a:rPr lang="en-US" sz="2000" dirty="0"/>
              <a:t>Sleep </a:t>
            </a:r>
            <a:r>
              <a:rPr lang="en-US" sz="2000" dirty="0" smtClean="0"/>
              <a:t>Quality, Sleep Latency, Sleep Duration, Habitual </a:t>
            </a:r>
            <a:r>
              <a:rPr lang="en-US" sz="2000" dirty="0"/>
              <a:t>Sleep </a:t>
            </a:r>
            <a:r>
              <a:rPr lang="en-US" sz="2000" dirty="0" smtClean="0"/>
              <a:t>Efficiency, Sleep Disturbances, Use </a:t>
            </a:r>
            <a:r>
              <a:rPr lang="en-US" sz="2000" dirty="0"/>
              <a:t>of Sleep </a:t>
            </a:r>
            <a:r>
              <a:rPr lang="en-US" sz="2000" dirty="0" smtClean="0"/>
              <a:t>Medications, Daytime </a:t>
            </a:r>
            <a:r>
              <a:rPr lang="en-US" sz="2000" dirty="0"/>
              <a:t>Dysfunction</a:t>
            </a:r>
          </a:p>
          <a:p>
            <a:pPr lvl="0"/>
            <a:r>
              <a:rPr lang="en-US" sz="2000" dirty="0"/>
              <a:t>Scores range from </a:t>
            </a:r>
            <a:r>
              <a:rPr lang="en-US" sz="2000" b="1" dirty="0"/>
              <a:t>0 to 21</a:t>
            </a:r>
            <a:r>
              <a:rPr lang="en-US" sz="2000" dirty="0"/>
              <a:t> (higher scores indicate </a:t>
            </a:r>
            <a:r>
              <a:rPr lang="en-US" sz="2000" b="1" dirty="0"/>
              <a:t>worse</a:t>
            </a:r>
            <a:r>
              <a:rPr lang="en-US" sz="2000" dirty="0"/>
              <a:t> sleep quality).</a:t>
            </a:r>
          </a:p>
          <a:p>
            <a:pPr lvl="0"/>
            <a:r>
              <a:rPr lang="en-US" sz="2000" dirty="0"/>
              <a:t>A global score </a:t>
            </a:r>
            <a:r>
              <a:rPr lang="en-US" sz="2000" b="1" dirty="0"/>
              <a:t>&gt;5</a:t>
            </a:r>
            <a:r>
              <a:rPr lang="en-US" sz="2000" dirty="0"/>
              <a:t> generally indicates </a:t>
            </a:r>
            <a:r>
              <a:rPr lang="en-US" sz="2000" b="1" dirty="0"/>
              <a:t>poor sleep quality</a:t>
            </a:r>
            <a:r>
              <a:rPr lang="en-US" sz="2000" dirty="0" smtClean="0"/>
              <a:t>.</a:t>
            </a:r>
          </a:p>
          <a:p>
            <a:pPr marL="0" lvl="0" indent="0">
              <a:buNone/>
            </a:pPr>
            <a:r>
              <a:rPr lang="en-IN" sz="2000" dirty="0" smtClean="0"/>
              <a:t> </a:t>
            </a:r>
            <a:r>
              <a:rPr lang="en-IN" sz="2000" b="1" dirty="0"/>
              <a:t>SHI (Sleep Hygiene Index)</a:t>
            </a:r>
            <a:endParaRPr lang="en-US" sz="2000" b="1" i="1" dirty="0"/>
          </a:p>
          <a:p>
            <a:pPr lvl="0"/>
            <a:r>
              <a:rPr lang="en-US" sz="2000" dirty="0"/>
              <a:t>A self-report measure of behaviors and habits that affect sleep (both positive and negative).</a:t>
            </a:r>
          </a:p>
          <a:p>
            <a:pPr lvl="0"/>
            <a:r>
              <a:rPr lang="en-US" sz="2000" dirty="0"/>
              <a:t>Contains </a:t>
            </a:r>
            <a:r>
              <a:rPr lang="en-US" sz="2000" b="1" dirty="0"/>
              <a:t>13 items</a:t>
            </a:r>
            <a:r>
              <a:rPr lang="en-US" sz="2000" dirty="0"/>
              <a:t>, rated on a scale (e.g., 0 = never, 4 = always).</a:t>
            </a:r>
          </a:p>
          <a:p>
            <a:pPr lvl="0"/>
            <a:r>
              <a:rPr lang="en-US" sz="2000" dirty="0"/>
              <a:t>Total scores range from </a:t>
            </a:r>
            <a:r>
              <a:rPr lang="en-US" sz="2000" b="1" dirty="0"/>
              <a:t>0 to 52</a:t>
            </a:r>
            <a:r>
              <a:rPr lang="en-US" sz="2000" dirty="0"/>
              <a:t>; </a:t>
            </a:r>
            <a:r>
              <a:rPr lang="en-US" sz="2000" b="1" dirty="0"/>
              <a:t>higher scores indicate worse sleep hygiene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IN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(1/3)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912721131"/>
              </p:ext>
            </p:extLst>
          </p:nvPr>
        </p:nvGraphicFramePr>
        <p:xfrm>
          <a:off x="838200" y="3530997"/>
          <a:ext cx="4661848" cy="3007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96000" y="1499646"/>
            <a:ext cx="53437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 smtClean="0"/>
              <a:t>Sleep Hygiene Index(SHI) </a:t>
            </a:r>
            <a:r>
              <a:rPr lang="en-IN" sz="1600" b="1" dirty="0" smtClean="0"/>
              <a:t>(n=100)</a:t>
            </a:r>
            <a:endParaRPr lang="en-IN" sz="1600" b="1" dirty="0" smtClean="0"/>
          </a:p>
          <a:p>
            <a:r>
              <a:rPr lang="en-IN" sz="1600" dirty="0" smtClean="0"/>
              <a:t>The </a:t>
            </a:r>
            <a:r>
              <a:rPr lang="en-IN" sz="1600" dirty="0"/>
              <a:t>mean SHI total score was </a:t>
            </a:r>
            <a:r>
              <a:rPr lang="en-IN" sz="1600" b="1" dirty="0"/>
              <a:t>31.7</a:t>
            </a:r>
            <a:r>
              <a:rPr lang="en-IN" sz="1600" dirty="0"/>
              <a:t> (SD = 7.70), suggesting </a:t>
            </a:r>
            <a:r>
              <a:rPr lang="en-IN" sz="1600" b="1" dirty="0"/>
              <a:t>moderate sleep hygiene issues</a:t>
            </a:r>
            <a:r>
              <a:rPr lang="en-IN" sz="1600" dirty="0"/>
              <a:t>. </a:t>
            </a:r>
            <a:r>
              <a:rPr lang="en-IN" sz="1600" dirty="0" smtClean="0"/>
              <a:t>The </a:t>
            </a:r>
            <a:r>
              <a:rPr lang="en-IN" sz="1600" dirty="0"/>
              <a:t>highest mean scores were for </a:t>
            </a:r>
            <a:r>
              <a:rPr lang="en-IN" sz="1600" b="1" dirty="0"/>
              <a:t>work before bedtime</a:t>
            </a:r>
            <a:r>
              <a:rPr lang="en-IN" sz="1600" dirty="0"/>
              <a:t> (M = 2.76, SD = 1.06) and </a:t>
            </a:r>
            <a:r>
              <a:rPr lang="en-IN" sz="1600" b="1" dirty="0"/>
              <a:t>using the bed for non-sleep activities</a:t>
            </a:r>
            <a:r>
              <a:rPr lang="en-IN" sz="1600" dirty="0"/>
              <a:t> (M = 2.74, SD = 1.29), </a:t>
            </a:r>
            <a:r>
              <a:rPr lang="en-US" sz="1600" dirty="0"/>
              <a:t>over </a:t>
            </a:r>
            <a:r>
              <a:rPr lang="en-US" sz="1600" b="1" dirty="0"/>
              <a:t>60</a:t>
            </a:r>
            <a:r>
              <a:rPr lang="en-US" sz="1600" b="1" dirty="0" smtClean="0"/>
              <a:t>% (n=60) </a:t>
            </a:r>
            <a:r>
              <a:rPr lang="en-US" sz="1600" b="1" dirty="0"/>
              <a:t>of participants</a:t>
            </a:r>
            <a:r>
              <a:rPr lang="en-US" sz="1600" dirty="0"/>
              <a:t> reported engaging in these behaviors frequently (score ≥ 3)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782472" y="1473985"/>
            <a:ext cx="4817012" cy="2130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</a:pPr>
            <a:r>
              <a:rPr lang="en-IN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/>
              </a:rPr>
              <a:t>Sleep Quality (PSQI</a:t>
            </a:r>
            <a:r>
              <a:rPr lang="en-IN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/>
              </a:rPr>
              <a:t>) (n=100)</a:t>
            </a:r>
            <a:endParaRPr lang="en-US" sz="1600" b="1" dirty="0">
              <a:solidFill>
                <a:srgbClr val="2E74B5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Mangal"/>
            </a:endParaRPr>
          </a:p>
          <a:p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mean global PSQI score was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9.36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(SD = 3.47), indicating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poor sleep quality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(PSQI &gt; 5).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Sleep Latency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(M = 2.39, SD = 1.44) and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Sleep Disturbances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(M = 1.84, SD = 0.65) were the most impaired components</a:t>
            </a:r>
            <a:r>
              <a:rPr lang="en-US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IN" sz="1600" dirty="0"/>
              <a:t>Approximately </a:t>
            </a:r>
            <a:r>
              <a:rPr lang="en-IN" sz="1600" b="1" dirty="0"/>
              <a:t>85% of participants (n = 85 out of 100)</a:t>
            </a:r>
            <a:r>
              <a:rPr lang="en-IN" sz="1600" dirty="0"/>
              <a:t> had a global PSQI score greater than 5, classifying them as poor sleepers</a:t>
            </a:r>
            <a:endParaRPr lang="en-US" sz="1500" dirty="0"/>
          </a:p>
        </p:txBody>
      </p:sp>
      <p:graphicFrame>
        <p:nvGraphicFramePr>
          <p:cNvPr id="14" name="Chart 13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xdr="http://schemas.openxmlformats.org/drawingml/2006/spreadsheetDrawing" xmlns:a16="http://schemas.microsoft.com/office/drawing/2014/main" xmlns:lc="http://schemas.openxmlformats.org/drawingml/2006/lockedCanvas" id="{C6FBECC3-3C3B-59CF-E8FF-ACD1678A50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37733"/>
              </p:ext>
            </p:extLst>
          </p:nvPr>
        </p:nvGraphicFramePr>
        <p:xfrm>
          <a:off x="6112866" y="3506882"/>
          <a:ext cx="5437303" cy="3032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(2/3)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8200" y="1699805"/>
            <a:ext cx="1051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analysis revealed a </a:t>
            </a:r>
            <a:r>
              <a:rPr lang="en-US" sz="1600" b="1" dirty="0" smtClean="0"/>
              <a:t>moderate positive correlation</a:t>
            </a:r>
            <a:r>
              <a:rPr lang="en-US" sz="1600" dirty="0" smtClean="0"/>
              <a:t> between </a:t>
            </a:r>
            <a:r>
              <a:rPr lang="en-US" sz="1600" b="1" dirty="0" smtClean="0"/>
              <a:t>Sleep Hygiene Index (SHI)</a:t>
            </a:r>
            <a:r>
              <a:rPr lang="en-US" sz="1600" dirty="0" smtClean="0"/>
              <a:t> and </a:t>
            </a:r>
            <a:r>
              <a:rPr lang="en-US" sz="1600" b="1" dirty="0" smtClean="0"/>
              <a:t>Pittsburgh Sleep Quality Index (PSQI)</a:t>
            </a:r>
            <a:r>
              <a:rPr lang="en-US" sz="1600" dirty="0" smtClean="0"/>
              <a:t> scores (</a:t>
            </a:r>
            <a:r>
              <a:rPr lang="en-US" sz="1600" b="1" dirty="0" smtClean="0"/>
              <a:t>r = 0.56</a:t>
            </a:r>
            <a:r>
              <a:rPr lang="en-US" sz="1600" dirty="0" smtClean="0"/>
              <a:t>, </a:t>
            </a:r>
            <a:r>
              <a:rPr lang="en-US" sz="1600" b="1" dirty="0" smtClean="0"/>
              <a:t>p &lt; 0.00001</a:t>
            </a:r>
            <a:r>
              <a:rPr lang="en-US" sz="1600" dirty="0" smtClean="0"/>
              <a:t>). This indicates that participants with </a:t>
            </a:r>
            <a:r>
              <a:rPr lang="en-US" sz="1600" b="1" dirty="0" smtClean="0"/>
              <a:t>poorer sleep hygiene practices</a:t>
            </a:r>
            <a:r>
              <a:rPr lang="en-US" sz="1600" dirty="0" smtClean="0"/>
              <a:t> (higher SHI scores) tended to report </a:t>
            </a:r>
            <a:r>
              <a:rPr lang="en-US" sz="1600" b="1" dirty="0" smtClean="0"/>
              <a:t>poorer sleep quality</a:t>
            </a:r>
            <a:r>
              <a:rPr lang="en-US" sz="1600" dirty="0" smtClean="0"/>
              <a:t> (higher PSQI scores).</a:t>
            </a:r>
            <a:endParaRPr lang="en-IN" sz="16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903" y="2796373"/>
            <a:ext cx="6660108" cy="35599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(3/3)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084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en-US" sz="1800" b="1" dirty="0"/>
              <a:t>Entry-level employees</a:t>
            </a:r>
            <a:r>
              <a:rPr lang="en-US" sz="1800" dirty="0"/>
              <a:t> (n = 65) had a mean PSQI score of </a:t>
            </a:r>
            <a:r>
              <a:rPr lang="en-US" sz="1800" b="1" dirty="0"/>
              <a:t>9.26 (SD = 3.24)</a:t>
            </a:r>
            <a:r>
              <a:rPr lang="en-US" sz="1800" dirty="0"/>
              <a:t>, </a:t>
            </a:r>
            <a:endParaRPr lang="en-US" sz="1800" dirty="0" smtClean="0"/>
          </a:p>
          <a:p>
            <a:pPr lvl="0"/>
            <a:r>
              <a:rPr lang="en-US" sz="1800" b="1" dirty="0" smtClean="0"/>
              <a:t>Mid-level </a:t>
            </a:r>
            <a:r>
              <a:rPr lang="en-US" sz="1800" b="1" dirty="0"/>
              <a:t>employees</a:t>
            </a:r>
            <a:r>
              <a:rPr lang="en-US" sz="1800" dirty="0"/>
              <a:t> (n = 22) reported the </a:t>
            </a:r>
            <a:r>
              <a:rPr lang="en-US" sz="1800" b="1" dirty="0"/>
              <a:t>highest mean PSQI</a:t>
            </a:r>
            <a:r>
              <a:rPr lang="en-US" sz="1800" dirty="0"/>
              <a:t> of </a:t>
            </a:r>
            <a:r>
              <a:rPr lang="en-US" sz="1800" b="1" dirty="0"/>
              <a:t>10.09 (SD = </a:t>
            </a:r>
            <a:r>
              <a:rPr lang="en-US" sz="1800" b="1" dirty="0" smtClean="0"/>
              <a:t>4.43</a:t>
            </a:r>
          </a:p>
          <a:p>
            <a:pPr lvl="0"/>
            <a:r>
              <a:rPr lang="en-US" sz="1800" b="1" dirty="0" smtClean="0"/>
              <a:t>Senior-level </a:t>
            </a:r>
            <a:r>
              <a:rPr lang="en-US" sz="1800" b="1" dirty="0"/>
              <a:t>employees</a:t>
            </a:r>
            <a:r>
              <a:rPr lang="en-US" sz="1800" dirty="0"/>
              <a:t> (n = 13) had a mean score of </a:t>
            </a:r>
            <a:r>
              <a:rPr lang="en-US" sz="1800" b="1" dirty="0"/>
              <a:t>8.69 (SD = 2.83</a:t>
            </a:r>
            <a:r>
              <a:rPr lang="en-US" sz="1800" b="1" dirty="0" smtClean="0"/>
              <a:t>)</a:t>
            </a:r>
            <a:endParaRPr lang="en-US" sz="1800" dirty="0"/>
          </a:p>
          <a:p>
            <a:endParaRPr lang="en-IN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3562687"/>
              </p:ext>
            </p:extLst>
          </p:nvPr>
        </p:nvGraphicFramePr>
        <p:xfrm>
          <a:off x="838200" y="2959647"/>
          <a:ext cx="5889009" cy="334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069540" y="2959647"/>
            <a:ext cx="46538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Entry-level vs. Mid-level </a:t>
            </a:r>
            <a:r>
              <a:rPr lang="en-US" b="1" dirty="0" smtClean="0"/>
              <a:t>Employees</a:t>
            </a:r>
          </a:p>
          <a:p>
            <a:r>
              <a:rPr lang="en-US" dirty="0" smtClean="0"/>
              <a:t>The </a:t>
            </a:r>
            <a:r>
              <a:rPr lang="en-US" dirty="0"/>
              <a:t>t-value is -</a:t>
            </a:r>
            <a:r>
              <a:rPr lang="en-US" dirty="0" smtClean="0"/>
              <a:t>0.96. </a:t>
            </a:r>
            <a:r>
              <a:rPr lang="en-US" dirty="0"/>
              <a:t>The p-value is .</a:t>
            </a:r>
            <a:r>
              <a:rPr lang="en-US" dirty="0" smtClean="0"/>
              <a:t>338</a:t>
            </a:r>
          </a:p>
          <a:p>
            <a:r>
              <a:rPr lang="en-US" dirty="0"/>
              <a:t>There was </a:t>
            </a:r>
            <a:r>
              <a:rPr lang="en-US" b="1" dirty="0"/>
              <a:t>no statistically significant difference</a:t>
            </a:r>
            <a:r>
              <a:rPr lang="en-US" dirty="0"/>
              <a:t> in PSQI scores between entry-level and mid-level employees. This suggests that sleep quality was similarly poor across both groups.</a:t>
            </a:r>
            <a:endParaRPr lang="en-US" dirty="0" smtClean="0"/>
          </a:p>
          <a:p>
            <a:r>
              <a:rPr lang="en-US" b="1" dirty="0"/>
              <a:t>Mid-level vs. Senior-level Employees</a:t>
            </a:r>
            <a:endParaRPr lang="en-US" dirty="0"/>
          </a:p>
          <a:p>
            <a:r>
              <a:rPr lang="en-US" i="1" dirty="0"/>
              <a:t>t</a:t>
            </a:r>
            <a:r>
              <a:rPr lang="en-US" dirty="0"/>
              <a:t>(33) = 1.02, </a:t>
            </a:r>
            <a:r>
              <a:rPr lang="en-US" b="1" dirty="0"/>
              <a:t>p = .317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Again</a:t>
            </a:r>
            <a:r>
              <a:rPr lang="en-US" dirty="0"/>
              <a:t>, the difference in PSQI scores between mid-level and senior-level employees was </a:t>
            </a:r>
            <a:r>
              <a:rPr lang="en-US" b="1" dirty="0"/>
              <a:t>not statistically significant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1830</Words>
  <Application>Microsoft Office PowerPoint</Application>
  <PresentationFormat>Widescreen</PresentationFormat>
  <Paragraphs>143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Mangal</vt:lpstr>
      <vt:lpstr>Times New Roman</vt:lpstr>
      <vt:lpstr>思源黑体-思源黑体-Medium</vt:lpstr>
      <vt:lpstr>Office Theme</vt:lpstr>
      <vt:lpstr>Sleep Quality &amp; Sleep Hygiene of Corporate Workers Akhil Systems</vt:lpstr>
      <vt:lpstr>Mentor Approval</vt:lpstr>
      <vt:lpstr>Introduction (1/2)</vt:lpstr>
      <vt:lpstr>Objectives of Your Study</vt:lpstr>
      <vt:lpstr>Methodology (1/2)</vt:lpstr>
      <vt:lpstr>Methodology (2/2)</vt:lpstr>
      <vt:lpstr>Results (1/3)</vt:lpstr>
      <vt:lpstr>Results (2/3)</vt:lpstr>
      <vt:lpstr>Results (3/3)</vt:lpstr>
      <vt:lpstr>Discussion (1/2)</vt:lpstr>
      <vt:lpstr>Discussion (2/2)</vt:lpstr>
      <vt:lpstr>Conclusion</vt:lpstr>
      <vt:lpstr>References (Only Vancouver Style)</vt:lpstr>
      <vt:lpstr>PowerPoint Presentation</vt:lpstr>
      <vt:lpstr>PowerPoint Presentation</vt:lpstr>
      <vt:lpstr>PowerPoint Presentation</vt:lpstr>
      <vt:lpstr>Pictorial Journey (1/2)</vt:lpstr>
      <vt:lpstr>Pictorial Journey (2/2)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Windows User</cp:lastModifiedBy>
  <cp:revision>27</cp:revision>
  <dcterms:created xsi:type="dcterms:W3CDTF">2022-05-20T15:11:38Z</dcterms:created>
  <dcterms:modified xsi:type="dcterms:W3CDTF">2025-06-17T07:50:22Z</dcterms:modified>
</cp:coreProperties>
</file>