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9"/>
  </p:notesMasterIdLst>
  <p:sldIdLst>
    <p:sldId id="256" r:id="rId2"/>
    <p:sldId id="259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i="1"/>
            </a:pPr>
            <a:r>
              <a:rPr lang="en-US" sz="1600" i="1">
                <a:latin typeface="Times New Roman" pitchFamily="18" charset="0"/>
                <a:cs typeface="Times New Roman" pitchFamily="18" charset="0"/>
              </a:rPr>
              <a:t>Training Received By Doctors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dLbl>
              <c:idx val="0"/>
              <c:layout>
                <c:manualLayout>
                  <c:x val="0.17395723972003499"/>
                  <c:y val="4.743985126859142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Sheet1!$B$29:$F$29</c:f>
              <c:strCache>
                <c:ptCount val="5"/>
                <c:pt idx="0">
                  <c:v>LSAS</c:v>
                </c:pt>
                <c:pt idx="1">
                  <c:v>Emoc</c:v>
                </c:pt>
                <c:pt idx="2">
                  <c:v>Bemoc</c:v>
                </c:pt>
                <c:pt idx="3">
                  <c:v>SBA</c:v>
                </c:pt>
                <c:pt idx="4">
                  <c:v>others</c:v>
                </c:pt>
              </c:strCache>
            </c:strRef>
          </c:cat>
          <c:val>
            <c:numRef>
              <c:f>Sheet1!$B$30:$F$30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3</c:v>
                </c:pt>
                <c:pt idx="3">
                  <c:v>1</c:v>
                </c:pt>
                <c:pt idx="4">
                  <c:v>2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600" i="1">
                <a:latin typeface="Times New Roman" pitchFamily="18" charset="0"/>
                <a:cs typeface="Times New Roman" pitchFamily="18" charset="0"/>
              </a:rPr>
              <a:t>Paramedics(Nurse &amp; ANMs) Qualifications</a:t>
            </a:r>
          </a:p>
        </c:rich>
      </c:tx>
      <c:layout>
        <c:manualLayout>
          <c:xMode val="edge"/>
          <c:yMode val="edge"/>
          <c:x val="0.14074300087489064"/>
          <c:y val="9.2592592592592587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5974085985730656E-2"/>
          <c:y val="0.31434325134136992"/>
          <c:w val="0.82335699234778748"/>
          <c:h val="0.60376187489838107"/>
        </c:manualLayout>
      </c:layout>
      <c:pie3DChart>
        <c:varyColors val="1"/>
        <c:ser>
          <c:idx val="0"/>
          <c:order val="0"/>
          <c:dLbls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Sheet1!$B$20:$D$20</c:f>
              <c:strCache>
                <c:ptCount val="3"/>
                <c:pt idx="0">
                  <c:v>BSc(nursing)</c:v>
                </c:pt>
                <c:pt idx="1">
                  <c:v>post basic BSc(nursing)</c:v>
                </c:pt>
                <c:pt idx="2">
                  <c:v>ANM diploma</c:v>
                </c:pt>
              </c:strCache>
            </c:strRef>
          </c:cat>
          <c:val>
            <c:numRef>
              <c:f>Sheet1!$B$21:$D$21</c:f>
              <c:numCache>
                <c:formatCode>General</c:formatCode>
                <c:ptCount val="3"/>
                <c:pt idx="0">
                  <c:v>8</c:v>
                </c:pt>
                <c:pt idx="1">
                  <c:v>1</c:v>
                </c:pt>
                <c:pt idx="2">
                  <c:v>10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SBA Trained Nurse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stacked"/>
        <c:varyColors val="0"/>
        <c:ser>
          <c:idx val="0"/>
          <c:order val="0"/>
          <c:invertIfNegative val="0"/>
          <c:cat>
            <c:strRef>
              <c:f>Sheet1!$B$43:$C$43</c:f>
              <c:strCache>
                <c:ptCount val="2"/>
                <c:pt idx="0">
                  <c:v>SBA trained</c:v>
                </c:pt>
                <c:pt idx="1">
                  <c:v>SBA not trained</c:v>
                </c:pt>
              </c:strCache>
            </c:strRef>
          </c:cat>
          <c:val>
            <c:numRef>
              <c:f>Sheet1!$B$44:$C$44</c:f>
              <c:numCache>
                <c:formatCode>General</c:formatCode>
                <c:ptCount val="2"/>
                <c:pt idx="0">
                  <c:v>4</c:v>
                </c:pt>
                <c:pt idx="1">
                  <c:v>15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22976384"/>
        <c:axId val="22977920"/>
        <c:axId val="0"/>
      </c:bar3DChart>
      <c:catAx>
        <c:axId val="22976384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22977920"/>
        <c:crosses val="autoZero"/>
        <c:auto val="1"/>
        <c:lblAlgn val="ctr"/>
        <c:lblOffset val="100"/>
        <c:noMultiLvlLbl val="0"/>
      </c:catAx>
      <c:valAx>
        <c:axId val="22977920"/>
        <c:scaling>
          <c:orientation val="minMax"/>
          <c:max val="19"/>
          <c:min val="1"/>
        </c:scaling>
        <c:delete val="1"/>
        <c:axPos val="b"/>
        <c:numFmt formatCode="General" sourceLinked="1"/>
        <c:majorTickMark val="none"/>
        <c:minorTickMark val="none"/>
        <c:tickLblPos val="nextTo"/>
        <c:crossAx val="22976384"/>
        <c:crosses val="autoZero"/>
        <c:crossBetween val="between"/>
        <c:majorUnit val="3"/>
      </c:valAx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en-US" sz="1600" i="1">
                <a:latin typeface="Times New Roman" pitchFamily="18" charset="0"/>
                <a:cs typeface="Times New Roman" pitchFamily="18" charset="0"/>
              </a:rPr>
              <a:t>Whom you heard about JSY scheme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  <c:spPr>
        <a:ln w="25400">
          <a:noFill/>
        </a:ln>
      </c:spPr>
    </c:sideWall>
    <c:backWall>
      <c:thickness val="0"/>
    </c:backWall>
    <c:plotArea>
      <c:layout>
        <c:manualLayout>
          <c:layoutTarget val="inner"/>
          <c:xMode val="edge"/>
          <c:yMode val="edge"/>
          <c:x val="9.4642126789366052E-2"/>
          <c:y val="0.22229190101237342"/>
          <c:w val="0.87536468984321758"/>
          <c:h val="0.61747000374953132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Sheet2!$B$3:$E$3</c:f>
              <c:strCache>
                <c:ptCount val="4"/>
                <c:pt idx="0">
                  <c:v>T.V/ Radio</c:v>
                </c:pt>
                <c:pt idx="1">
                  <c:v>ASHA</c:v>
                </c:pt>
                <c:pt idx="2">
                  <c:v>ANM</c:v>
                </c:pt>
                <c:pt idx="3">
                  <c:v>Friends</c:v>
                </c:pt>
              </c:strCache>
            </c:strRef>
          </c:cat>
          <c:val>
            <c:numRef>
              <c:f>Sheet2!$B$4:$E$4</c:f>
              <c:numCache>
                <c:formatCode>General</c:formatCode>
                <c:ptCount val="4"/>
                <c:pt idx="0">
                  <c:v>6</c:v>
                </c:pt>
                <c:pt idx="1">
                  <c:v>285</c:v>
                </c:pt>
                <c:pt idx="2">
                  <c:v>20</c:v>
                </c:pt>
                <c:pt idx="3">
                  <c:v>50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1335552"/>
        <c:axId val="31338496"/>
        <c:axId val="0"/>
      </c:bar3DChart>
      <c:catAx>
        <c:axId val="31335552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31338496"/>
        <c:crosses val="autoZero"/>
        <c:auto val="1"/>
        <c:lblAlgn val="ctr"/>
        <c:lblOffset val="100"/>
        <c:noMultiLvlLbl val="0"/>
      </c:catAx>
      <c:valAx>
        <c:axId val="3133849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31335552"/>
        <c:crosses val="autoZero"/>
        <c:crossBetween val="between"/>
      </c:valAx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1">
                <a:latin typeface="Times New Roman" pitchFamily="18" charset="0"/>
                <a:cs typeface="Times New Roman" pitchFamily="18" charset="0"/>
              </a:defRPr>
            </a:pPr>
            <a:r>
              <a:rPr lang="en-US" sz="1600" b="1" i="1">
                <a:latin typeface="Times New Roman" pitchFamily="18" charset="0"/>
                <a:cs typeface="Times New Roman" pitchFamily="18" charset="0"/>
              </a:rPr>
              <a:t>Who prompted you to avail JSY service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607174103237096E-2"/>
          <c:y val="0.17165536599591719"/>
          <c:w val="0.8667060367454068"/>
          <c:h val="0.49941356595131492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2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Sheet2!$B$14:$E$14</c:f>
              <c:strCache>
                <c:ptCount val="4"/>
                <c:pt idx="0">
                  <c:v>Husbands/Relatives</c:v>
                </c:pt>
                <c:pt idx="1">
                  <c:v>ASHA</c:v>
                </c:pt>
                <c:pt idx="2">
                  <c:v>ANM</c:v>
                </c:pt>
                <c:pt idx="3">
                  <c:v>Others</c:v>
                </c:pt>
              </c:strCache>
            </c:strRef>
          </c:cat>
          <c:val>
            <c:numRef>
              <c:f>Sheet2!$B$15:$E$15</c:f>
              <c:numCache>
                <c:formatCode>General</c:formatCode>
                <c:ptCount val="4"/>
                <c:pt idx="0">
                  <c:v>62</c:v>
                </c:pt>
                <c:pt idx="1">
                  <c:v>290</c:v>
                </c:pt>
                <c:pt idx="2">
                  <c:v>6</c:v>
                </c:pt>
                <c:pt idx="3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2088448"/>
        <c:axId val="32089984"/>
        <c:axId val="0"/>
      </c:bar3DChart>
      <c:catAx>
        <c:axId val="32088448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1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32089984"/>
        <c:crosses val="autoZero"/>
        <c:auto val="1"/>
        <c:lblAlgn val="ctr"/>
        <c:lblOffset val="100"/>
        <c:noMultiLvlLbl val="0"/>
      </c:catAx>
      <c:valAx>
        <c:axId val="320899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32088448"/>
        <c:crosses val="autoZero"/>
        <c:crossBetween val="between"/>
      </c:valAx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40"/>
    </mc:Choice>
    <mc:Fallback>
      <c:style val="40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en-US" sz="1600" b="1" i="1">
                <a:latin typeface="Times New Roman" pitchFamily="18" charset="0"/>
                <a:cs typeface="Times New Roman" pitchFamily="18" charset="0"/>
              </a:rPr>
              <a:t>Mode</a:t>
            </a:r>
            <a:r>
              <a:rPr lang="en-US" sz="1600" b="1" i="1" baseline="0">
                <a:latin typeface="Times New Roman" pitchFamily="18" charset="0"/>
                <a:cs typeface="Times New Roman" pitchFamily="18" charset="0"/>
              </a:rPr>
              <a:t> of payment of compensation</a:t>
            </a:r>
            <a:endParaRPr lang="en-US" sz="1600" b="1" i="1">
              <a:latin typeface="Times New Roman" pitchFamily="18" charset="0"/>
              <a:cs typeface="Times New Roman" pitchFamily="18" charset="0"/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24990430585353077"/>
          <c:y val="0.26612058381029824"/>
          <c:w val="0.47136255128397569"/>
          <c:h val="0.62622690523015889"/>
        </c:manualLayout>
      </c:layout>
      <c:pieChart>
        <c:varyColors val="1"/>
        <c:ser>
          <c:idx val="0"/>
          <c:order val="0"/>
          <c:explosion val="25"/>
          <c:dLbls>
            <c:dLbl>
              <c:idx val="2"/>
              <c:layout>
                <c:manualLayout>
                  <c:x val="0.23980660312197818"/>
                  <c:y val="0.11458674385069455"/>
                </c:manualLayout>
              </c:layout>
              <c:spPr/>
              <c:txPr>
                <a:bodyPr/>
                <a:lstStyle/>
                <a:p>
                  <a:pPr>
                    <a:defRPr sz="1050" b="1">
                      <a:latin typeface="Times New Roman" pitchFamily="18" charset="0"/>
                      <a:cs typeface="Times New Roman" pitchFamily="18" charset="0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Sheet2!$B$24:$D$24</c:f>
              <c:strCache>
                <c:ptCount val="3"/>
                <c:pt idx="0">
                  <c:v>Cheque</c:v>
                </c:pt>
                <c:pt idx="1">
                  <c:v>Cash</c:v>
                </c:pt>
                <c:pt idx="2">
                  <c:v>Not recived yet</c:v>
                </c:pt>
              </c:strCache>
            </c:strRef>
          </c:cat>
          <c:val>
            <c:numRef>
              <c:f>Sheet2!$B$25:$D$25</c:f>
              <c:numCache>
                <c:formatCode>General</c:formatCode>
                <c:ptCount val="3"/>
                <c:pt idx="0">
                  <c:v>342</c:v>
                </c:pt>
                <c:pt idx="1">
                  <c:v>0</c:v>
                </c:pt>
                <c:pt idx="2">
                  <c:v>19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i="1">
                <a:latin typeface="Times New Roman" pitchFamily="18" charset="0"/>
                <a:cs typeface="Times New Roman" pitchFamily="18" charset="0"/>
              </a:rPr>
              <a:t>Time</a:t>
            </a:r>
            <a:r>
              <a:rPr lang="en-US" sz="1800" i="1" baseline="0">
                <a:latin typeface="Times New Roman" pitchFamily="18" charset="0"/>
                <a:cs typeface="Times New Roman" pitchFamily="18" charset="0"/>
              </a:rPr>
              <a:t> lag in receipt of money</a:t>
            </a:r>
            <a:endParaRPr lang="en-US" sz="1800" i="1">
              <a:latin typeface="Times New Roman" pitchFamily="18" charset="0"/>
              <a:cs typeface="Times New Roman" pitchFamily="18" charset="0"/>
            </a:endParaRP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explosion val="25"/>
          <c:dLbls>
            <c:dLbl>
              <c:idx val="1"/>
              <c:layout>
                <c:manualLayout>
                  <c:x val="-8.4025590551181101E-3"/>
                  <c:y val="4.997922134733158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5.6855210745715611E-2"/>
                  <c:y val="7.9824790113156383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Sheet2!$B$33:$E$33</c:f>
              <c:strCache>
                <c:ptCount val="4"/>
                <c:pt idx="0">
                  <c:v>Immediate</c:v>
                </c:pt>
                <c:pt idx="1">
                  <c:v>Upto 1 month</c:v>
                </c:pt>
                <c:pt idx="2">
                  <c:v>2-3 months</c:v>
                </c:pt>
                <c:pt idx="3">
                  <c:v>Not recived yet</c:v>
                </c:pt>
              </c:strCache>
            </c:strRef>
          </c:cat>
          <c:val>
            <c:numRef>
              <c:f>Sheet2!$B$34:$E$34</c:f>
              <c:numCache>
                <c:formatCode>General</c:formatCode>
                <c:ptCount val="4"/>
                <c:pt idx="0">
                  <c:v>321</c:v>
                </c:pt>
                <c:pt idx="1">
                  <c:v>13</c:v>
                </c:pt>
                <c:pt idx="2">
                  <c:v>8</c:v>
                </c:pt>
                <c:pt idx="3">
                  <c:v>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layout>
        <c:manualLayout>
          <c:xMode val="edge"/>
          <c:yMode val="edge"/>
          <c:x val="5.941170294889609E-2"/>
          <c:y val="0.11435670300827781"/>
          <c:w val="0.9"/>
          <c:h val="0.13452831617201697"/>
        </c:manualLayout>
      </c:layout>
      <c:overlay val="0"/>
      <c:txPr>
        <a:bodyPr/>
        <a:lstStyle/>
        <a:p>
          <a:pPr>
            <a:defRPr sz="11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D774B-D962-41AB-8AE3-FE48528A12B5}" type="datetimeFigureOut">
              <a:rPr lang="en-US" smtClean="0"/>
              <a:t>5/2/2013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931E09-969A-4C77-A2D1-67F60D01FF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911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7B0AEF-E450-4522-8722-1C0C0505E84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2209800"/>
          </a:xfrm>
        </p:spPr>
        <p:txBody>
          <a:bodyPr>
            <a:normAutofit fontScale="90000"/>
          </a:bodyPr>
          <a:lstStyle/>
          <a:p>
            <a:r>
              <a:rPr lang="en-US" sz="2700" b="1" u="sng" dirty="0" smtClean="0"/>
              <a:t>“AN </a:t>
            </a:r>
            <a:r>
              <a:rPr lang="en-US" sz="2700" b="1" u="sng" dirty="0"/>
              <a:t>ASSESSMENT OF  THE FUNCTIONING &amp; UTILIZATION OF JSY (JANANI SURAKSHA YOJNA) IN DISTRICT HOSPITAL OF SUPAUL,BIHAR</a:t>
            </a:r>
            <a:r>
              <a:rPr lang="en-US" sz="2700" b="1" u="sng" dirty="0" smtClean="0"/>
              <a:t>”</a:t>
            </a:r>
            <a:br>
              <a:rPr lang="en-US" sz="2700" b="1" u="sng" dirty="0" smtClean="0"/>
            </a:br>
            <a:r>
              <a:rPr lang="en-US" sz="2700" b="1" u="sng" dirty="0" smtClean="0"/>
              <a:t/>
            </a:r>
            <a:br>
              <a:rPr lang="en-US" sz="2700" b="1" u="sng" dirty="0" smtClean="0"/>
            </a:br>
            <a:r>
              <a:rPr lang="en-US" sz="2000" b="1" u="sng" dirty="0" err="1" smtClean="0">
                <a:latin typeface="Times New Roman" pitchFamily="18" charset="0"/>
                <a:cs typeface="Times New Roman" pitchFamily="18" charset="0"/>
              </a:rPr>
              <a:t>Underguidence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en-US" sz="2000" b="1" u="sng" dirty="0" err="1" smtClean="0"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u="sng" dirty="0" err="1" smtClean="0">
                <a:latin typeface="Times New Roman" pitchFamily="18" charset="0"/>
                <a:cs typeface="Times New Roman" pitchFamily="18" charset="0"/>
              </a:rPr>
              <a:t>Dharmesh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u="sng" dirty="0" err="1" smtClean="0">
                <a:latin typeface="Times New Roman" pitchFamily="18" charset="0"/>
                <a:cs typeface="Times New Roman" pitchFamily="18" charset="0"/>
              </a:rPr>
              <a:t>Lal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Associate </a:t>
            </a:r>
            <a:r>
              <a:rPr lang="en-US" sz="2000" b="1" u="sng" dirty="0" err="1" smtClean="0">
                <a:latin typeface="Times New Roman" pitchFamily="18" charset="0"/>
                <a:cs typeface="Times New Roman" pitchFamily="18" charset="0"/>
              </a:rPr>
              <a:t>Dean,IIHMR</a:t>
            </a:r>
            <a:r>
              <a:rPr lang="en-US" sz="2000" b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u="sng" dirty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>
                <a:latin typeface="Times New Roman" pitchFamily="18" charset="0"/>
                <a:cs typeface="Times New Roman" pitchFamily="18" charset="0"/>
              </a:rPr>
            </a:b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91000" y="5105400"/>
            <a:ext cx="4648200" cy="1752600"/>
          </a:xfrm>
        </p:spPr>
        <p:txBody>
          <a:bodyPr>
            <a:normAutofit/>
          </a:bodyPr>
          <a:lstStyle/>
          <a:p>
            <a:pPr algn="r"/>
            <a:r>
              <a:rPr lang="en-US" sz="28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Presented By:-</a:t>
            </a:r>
          </a:p>
          <a:p>
            <a:pPr algn="r"/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Preeti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Shokeen</a:t>
            </a: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PG/11/71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362200"/>
            <a:ext cx="792480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068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2800" b="1" i="1" u="sng" dirty="0" smtClean="0">
                <a:latin typeface="Times New Roman" pitchFamily="18" charset="0"/>
                <a:cs typeface="Times New Roman" pitchFamily="18" charset="0"/>
              </a:rPr>
              <a:t>METHODOLOGY:-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81600"/>
          </a:xfrm>
        </p:spPr>
        <p:txBody>
          <a:bodyPr>
            <a:normAutofit fontScale="25000" lnSpcReduction="20000"/>
          </a:bodyPr>
          <a:lstStyle/>
          <a:p>
            <a:r>
              <a:rPr lang="en-US" sz="8000" b="1" u="sng" dirty="0">
                <a:latin typeface="Times New Roman" pitchFamily="18" charset="0"/>
                <a:cs typeface="Times New Roman" pitchFamily="18" charset="0"/>
              </a:rPr>
              <a:t>STUDY PERIOD</a:t>
            </a:r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:-  </a:t>
            </a: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Two Months( March-April’13)</a:t>
            </a:r>
          </a:p>
          <a:p>
            <a:pPr marL="0" indent="0">
              <a:buNone/>
            </a:pPr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8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8000" b="1" u="sng" dirty="0">
                <a:latin typeface="Times New Roman" pitchFamily="18" charset="0"/>
                <a:cs typeface="Times New Roman" pitchFamily="18" charset="0"/>
              </a:rPr>
              <a:t>STUDY AREA</a:t>
            </a:r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:-  </a:t>
            </a: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District hospital of </a:t>
            </a:r>
            <a:r>
              <a:rPr lang="en-US" sz="8000" dirty="0" err="1">
                <a:latin typeface="Times New Roman" pitchFamily="18" charset="0"/>
                <a:cs typeface="Times New Roman" pitchFamily="18" charset="0"/>
              </a:rPr>
              <a:t>Supaul,Bihar</a:t>
            </a:r>
            <a:endParaRPr lang="en-US" sz="8000" dirty="0">
              <a:latin typeface="Times New Roman" pitchFamily="18" charset="0"/>
              <a:cs typeface="Times New Roman" pitchFamily="18" charset="0"/>
            </a:endParaRPr>
          </a:p>
          <a:p>
            <a:endParaRPr lang="en-US" sz="8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8000" b="1" u="sng" dirty="0">
                <a:latin typeface="Times New Roman" pitchFamily="18" charset="0"/>
                <a:cs typeface="Times New Roman" pitchFamily="18" charset="0"/>
              </a:rPr>
              <a:t>STUDY DESIGN</a:t>
            </a:r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:-  </a:t>
            </a: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A Descriptive Cross-sectional Study</a:t>
            </a:r>
          </a:p>
          <a:p>
            <a:endParaRPr lang="en-US" sz="8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SAMPLING DESIGN:- </a:t>
            </a: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Convenient Sampling</a:t>
            </a:r>
          </a:p>
          <a:p>
            <a:endParaRPr lang="en-US" sz="8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8000" b="1" u="sng" dirty="0">
                <a:latin typeface="Times New Roman" pitchFamily="18" charset="0"/>
                <a:cs typeface="Times New Roman" pitchFamily="18" charset="0"/>
              </a:rPr>
              <a:t>STUDY SUBJECTS</a:t>
            </a:r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:- </a:t>
            </a:r>
            <a:endParaRPr lang="en-US" sz="8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8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Beneficiaries (the women who delivered in the district hospital)</a:t>
            </a:r>
          </a:p>
          <a:p>
            <a:pPr lvl="0">
              <a:buFont typeface="Wingdings" pitchFamily="2" charset="2"/>
              <a:buChar char="q"/>
            </a:pP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Doctors &amp; Grade-A </a:t>
            </a: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Nurses &amp; ANMs.</a:t>
            </a:r>
          </a:p>
          <a:p>
            <a:pPr lvl="0">
              <a:buFont typeface="Wingdings" pitchFamily="2" charset="2"/>
              <a:buChar char="q"/>
            </a:pPr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DPM,DPC and M &amp; E Officer at district level.</a:t>
            </a:r>
          </a:p>
          <a:p>
            <a:pPr marL="0" indent="0">
              <a:buNone/>
            </a:pPr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8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/>
          </a:bodyPr>
          <a:lstStyle/>
          <a:p>
            <a:pPr algn="just"/>
            <a:endParaRPr lang="en-US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SAMPLE </a:t>
            </a:r>
            <a:r>
              <a:rPr lang="en-US" sz="2000" b="1" u="sng" dirty="0">
                <a:latin typeface="Times New Roman" pitchFamily="18" charset="0"/>
                <a:cs typeface="Times New Roman" pitchFamily="18" charset="0"/>
              </a:rPr>
              <a:t>SIZE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:- 361 beneficiaries who had institutional deliveries &amp; 25 service providers (both the doctors, Grade-A nurses &amp; ANMs).</a:t>
            </a:r>
          </a:p>
          <a:p>
            <a:pPr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(Considering consecutive last 3 years data of beneficiaries who were registered, average mean study population was taken out as 6000 beneficiaries annually, from which sample size was calculated at 95% of CI which was 361.) </a:t>
            </a:r>
          </a:p>
          <a:p>
            <a:pPr algn="just"/>
            <a:endParaRPr lang="en-US" sz="2000" dirty="0" smtClean="0"/>
          </a:p>
          <a:p>
            <a:r>
              <a:rPr lang="en-US" sz="2000" b="1" u="sng" dirty="0">
                <a:latin typeface="Times New Roman" pitchFamily="18" charset="0"/>
                <a:cs typeface="Times New Roman" pitchFamily="18" charset="0"/>
              </a:rPr>
              <a:t>TOOLS  USED  FOR  DATA COLLECTION:-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Data was collected using quantitative &amp;qualitative semi -structured questionnaire, in-depth interviews (IDI) . Primary and secondary data sources were used for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data collection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Primary data was collected from all the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respondents.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73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b="1" u="sng" dirty="0"/>
              <a:t/>
            </a:r>
            <a:br>
              <a:rPr lang="en-US" b="1" u="sng" dirty="0"/>
            </a:br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u="sng" dirty="0"/>
              <a:t/>
            </a:r>
            <a:br>
              <a:rPr lang="en-US" u="sng" dirty="0"/>
            </a:br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u="sng" dirty="0"/>
              <a:t/>
            </a:r>
            <a:br>
              <a:rPr lang="en-US" u="sng" dirty="0"/>
            </a:br>
            <a:r>
              <a:rPr lang="en-US" sz="3100" i="1" u="sng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FINDINGS &amp; DISCUSSION:-</a:t>
            </a:r>
            <a:r>
              <a:rPr lang="en-US" sz="3100" i="1" u="sng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100" i="1" u="sng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u="sng" dirty="0">
                <a:solidFill>
                  <a:schemeClr val="tx1"/>
                </a:solidFill>
              </a:rPr>
              <a:t/>
            </a:r>
            <a:br>
              <a:rPr lang="en-US" u="sng" dirty="0">
                <a:solidFill>
                  <a:schemeClr val="tx1"/>
                </a:solidFill>
              </a:rPr>
            </a:br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u="sng" dirty="0"/>
              <a:t/>
            </a:r>
            <a:br>
              <a:rPr lang="en-US" u="sng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 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"/>
            <a:ext cx="8229600" cy="6400800"/>
          </a:xfrm>
        </p:spPr>
        <p:txBody>
          <a:bodyPr/>
          <a:lstStyle/>
          <a:p>
            <a:pPr marL="0" lvl="1" indent="0" algn="ctr">
              <a:buNone/>
            </a:pPr>
            <a:endParaRPr lang="en-US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 indent="0" algn="ctr">
              <a:buNone/>
            </a:pP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  <a:p>
            <a:pPr marL="0" lvl="1" indent="0" algn="ctr">
              <a:buNone/>
            </a:pPr>
            <a:endParaRPr lang="en-US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 indent="0" algn="ctr">
              <a:buNone/>
            </a:pP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Perspectives </a:t>
            </a:r>
            <a:r>
              <a:rPr lang="en-US" sz="2000" b="1" u="sng" dirty="0">
                <a:latin typeface="Times New Roman" pitchFamily="18" charset="0"/>
                <a:cs typeface="Times New Roman" pitchFamily="18" charset="0"/>
              </a:rPr>
              <a:t>Of Service Providers On Quality Of Care &amp;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Satisfaction</a:t>
            </a:r>
          </a:p>
          <a:p>
            <a:pPr marL="0" lvl="1" indent="0" algn="ctr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lphaUcParenR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Human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Resources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:-</a:t>
            </a:r>
          </a:p>
          <a:p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Supaul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District Hospital covering 3.6 lakhs population only have 7 medical doctors for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obs-gynae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&amp;19 paramedical ANMs &amp;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nurses.</a:t>
            </a:r>
          </a:p>
          <a:p>
            <a:pPr marL="0" indent="0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“Lack of adequate number of female attendants, sweepers, and ANMs is a major bottleneck in ensuring good quality delivery services in the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institutions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’’, noted by the district M &amp; 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officer.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2873637"/>
              </p:ext>
            </p:extLst>
          </p:nvPr>
        </p:nvGraphicFramePr>
        <p:xfrm>
          <a:off x="1219200" y="4495800"/>
          <a:ext cx="7086600" cy="205740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1811457"/>
                <a:gridCol w="2200507"/>
                <a:gridCol w="1597235"/>
                <a:gridCol w="1477401"/>
              </a:tblGrid>
              <a:tr h="3632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STAFF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SANCTIONED POSTS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AVAILABLE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VACCANT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961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DOCTORS/ M.O 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7346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NURSES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63280">
                <a:tc grid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source: District Health Report 2012,DHS Supaul.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572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B) Medical &amp; Para-Medical Personnel Trained &amp; Qualifications</a:t>
            </a:r>
            <a:endParaRPr lang="en-US" sz="24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10200"/>
          </a:xfrm>
        </p:spPr>
        <p:txBody>
          <a:bodyPr/>
          <a:lstStyle/>
          <a:p>
            <a:pPr lvl="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7 doctors who were interviewed, it was noticed that all were MBBS, 3 lady and 4 male doctors providing services.</a:t>
            </a:r>
          </a:p>
          <a:p>
            <a:pPr lvl="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Only one doctor was having post graduate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specialization.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Only 3 doctors received the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Emoc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Bemoc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training.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 algn="ctr">
              <a:buNone/>
            </a:pPr>
            <a:endParaRPr lang="en-US" sz="2000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299248884"/>
              </p:ext>
            </p:extLst>
          </p:nvPr>
        </p:nvGraphicFramePr>
        <p:xfrm>
          <a:off x="1905000" y="3276600"/>
          <a:ext cx="535305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8290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/>
          </a:bodyPr>
          <a:lstStyle/>
          <a:p>
            <a:pPr lv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Other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important point is that only 4 nurses are SBA trained out of 19.</a:t>
            </a:r>
          </a:p>
          <a:p>
            <a:pPr marL="0" indent="0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hart 3" title="Paramedics Qualifications"/>
          <p:cNvGraphicFramePr/>
          <p:nvPr>
            <p:extLst>
              <p:ext uri="{D42A27DB-BD31-4B8C-83A1-F6EECF244321}">
                <p14:modId xmlns:p14="http://schemas.microsoft.com/office/powerpoint/2010/main" val="100109781"/>
              </p:ext>
            </p:extLst>
          </p:nvPr>
        </p:nvGraphicFramePr>
        <p:xfrm>
          <a:off x="1905000" y="381000"/>
          <a:ext cx="5410200" cy="253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087229556"/>
              </p:ext>
            </p:extLst>
          </p:nvPr>
        </p:nvGraphicFramePr>
        <p:xfrm>
          <a:off x="1905000" y="4191000"/>
          <a:ext cx="5562600" cy="1943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5274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09600"/>
          </a:xfrm>
        </p:spPr>
        <p:txBody>
          <a:bodyPr>
            <a:normAutofit/>
          </a:bodyPr>
          <a:lstStyle/>
          <a:p>
            <a:r>
              <a:rPr lang="en-US" sz="2800" b="1" i="1" u="sng" dirty="0"/>
              <a:t>Beneficiaries Perspectives On JSY</a:t>
            </a:r>
            <a:endParaRPr lang="en-US" sz="28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867400"/>
          </a:xfrm>
        </p:spPr>
        <p:txBody>
          <a:bodyPr>
            <a:normAutofit/>
          </a:bodyPr>
          <a:lstStyle/>
          <a:p>
            <a:pPr algn="ctr"/>
            <a:r>
              <a:rPr lang="en-US" sz="2000" b="1" u="sng" dirty="0">
                <a:latin typeface="Times New Roman" pitchFamily="18" charset="0"/>
                <a:cs typeface="Times New Roman" pitchFamily="18" charset="0"/>
              </a:rPr>
              <a:t>Characteristics Of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Beneficiaries</a:t>
            </a:r>
          </a:p>
          <a:p>
            <a:endParaRPr lang="en-US" sz="2000" u="sng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0589060"/>
              </p:ext>
            </p:extLst>
          </p:nvPr>
        </p:nvGraphicFramePr>
        <p:xfrm>
          <a:off x="304800" y="1371593"/>
          <a:ext cx="8534400" cy="5242064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4062045"/>
                <a:gridCol w="2338754"/>
                <a:gridCol w="2133601"/>
              </a:tblGrid>
              <a:tr h="207957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Tab 1:- Characteristics Of  JSY Beneficiaries</a:t>
                      </a:r>
                      <a:endParaRPr lang="en-US" sz="14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</a:tr>
              <a:tr h="17992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</a:tr>
              <a:tr h="19310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Beneficiaries Characteristics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No.(proportion)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Percentage(%)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</a:tr>
              <a:tr h="19310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</a:tr>
              <a:tr h="19310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1) Socio-demographic Profile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</a:tr>
              <a:tr h="1799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a) Age Distribution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</a:tr>
              <a:tr h="1799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19-21 </a:t>
                      </a:r>
                      <a:r>
                        <a:rPr lang="en-US" sz="1100" b="1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yrs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216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60%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</a:tr>
              <a:tr h="1799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22-24 </a:t>
                      </a:r>
                      <a:r>
                        <a:rPr lang="en-US" sz="1100" b="1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yrs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104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29%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</a:tr>
              <a:tr h="1799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25-27 </a:t>
                      </a:r>
                      <a:r>
                        <a:rPr lang="en-US" sz="1100" b="1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yrs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8%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</a:tr>
              <a:tr h="1799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28-30 </a:t>
                      </a:r>
                      <a:r>
                        <a:rPr lang="en-US" sz="1100" b="1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yrs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3%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</a:tr>
              <a:tr h="1799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b) Religion Distribution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</a:tr>
              <a:tr h="1799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Hindu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166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46%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</a:tr>
              <a:tr h="1799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Muslim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158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44%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</a:tr>
              <a:tr h="1799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Jain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3%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</a:tr>
              <a:tr h="1799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Buddhism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</a:tr>
              <a:tr h="1799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Others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7%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</a:tr>
              <a:tr h="1799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c) Caste Distribution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</a:tr>
              <a:tr h="1799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General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31%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</a:tr>
              <a:tr h="1799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SC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25%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</a:tr>
              <a:tr h="1799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26%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</a:tr>
              <a:tr h="1799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OBC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18%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</a:tr>
              <a:tr h="1799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d) Education Distribution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</a:tr>
              <a:tr h="1799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Illiterate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179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49%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</a:tr>
              <a:tr h="1799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Primary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133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37%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</a:tr>
              <a:tr h="1799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Secondary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7%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</a:tr>
              <a:tr h="1799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Higher Secondary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5%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</a:tr>
              <a:tr h="1799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Graduate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2%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</a:tr>
              <a:tr h="1799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07" marR="7407" marT="7407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755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3855574"/>
              </p:ext>
            </p:extLst>
          </p:nvPr>
        </p:nvGraphicFramePr>
        <p:xfrm>
          <a:off x="304800" y="304800"/>
          <a:ext cx="8534399" cy="6248395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3511589"/>
                <a:gridCol w="2626607"/>
                <a:gridCol w="2396203"/>
              </a:tblGrid>
              <a:tr h="3288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2) Socio-economic Profile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56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a) SEC Status Distribution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56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APL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54%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56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BPL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167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46%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782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288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3)  Delivery Details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56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a) Birth Order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56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29%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56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37%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56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34%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56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b) Place Of Delivery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56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Home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56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Way to hospital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2%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56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Hospital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98%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56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c) Delivery Conducted by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56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Doctor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23%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56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Nurse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60%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56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Dai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11%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56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Relative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1%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56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Other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5%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56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d) Delivery outcome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56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Live birth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656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Still birth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155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Client Perspective:-</a:t>
            </a:r>
            <a:endParaRPr lang="en-US" sz="2400" u="sng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It was revealed that maximum 285 of the respondents got to know about JSY through ASHA, while 50 got through relatives &amp; friends.</a:t>
            </a:r>
          </a:p>
          <a:p>
            <a:pPr lvl="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About 1% was through radio/T.V medium considered to be low &amp; needs improvement.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646938522"/>
              </p:ext>
            </p:extLst>
          </p:nvPr>
        </p:nvGraphicFramePr>
        <p:xfrm>
          <a:off x="685800" y="2362200"/>
          <a:ext cx="3657599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772935716"/>
              </p:ext>
            </p:extLst>
          </p:nvPr>
        </p:nvGraphicFramePr>
        <p:xfrm>
          <a:off x="4800600" y="2286000"/>
          <a:ext cx="39624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9321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pPr lvl="1" algn="ctr"/>
            <a:r>
              <a:rPr lang="en-US" sz="2700" b="1" u="sng" dirty="0">
                <a:latin typeface="Times New Roman" pitchFamily="18" charset="0"/>
                <a:cs typeface="Times New Roman" pitchFamily="18" charset="0"/>
              </a:rPr>
              <a:t>Functioning Components Of JSY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>
                <a:latin typeface="Times New Roman" pitchFamily="18" charset="0"/>
                <a:cs typeface="Times New Roman" pitchFamily="18" charset="0"/>
              </a:rPr>
            </a:br>
            <a:r>
              <a:rPr lang="en-US" b="1" i="1" dirty="0"/>
              <a:t> </a:t>
            </a:r>
            <a:r>
              <a:rPr lang="en-US" sz="1100" dirty="0"/>
              <a:t/>
            </a:r>
            <a:br>
              <a:rPr lang="en-US" sz="1100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4984715"/>
              </p:ext>
            </p:extLst>
          </p:nvPr>
        </p:nvGraphicFramePr>
        <p:xfrm>
          <a:off x="457200" y="762008"/>
          <a:ext cx="8458200" cy="589884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164051"/>
                <a:gridCol w="2330079"/>
                <a:gridCol w="1964070"/>
              </a:tblGrid>
              <a:tr h="310545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Tab 2:-  JSY Clients Perspective</a:t>
                      </a:r>
                      <a:endParaRPr lang="fr-FR" sz="16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3474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8836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Beneficiaries/clients Perspective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No.(proportion)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Percentage(%)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7727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1) ANC Registration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347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a) Registration Time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347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 3 months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86%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347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13%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347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7-9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1%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347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b) Card Received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347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Yes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89%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347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8%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347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Don’t Know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3%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347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c) ANC Checkups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347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31%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347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48%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347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16%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347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0%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347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None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5%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347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d) Not availed ANC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347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Did not have the time to go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17%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347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Did not feel the need for ANC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347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 one to accompany for ANC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439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Family pressure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439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Others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253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3105914"/>
              </p:ext>
            </p:extLst>
          </p:nvPr>
        </p:nvGraphicFramePr>
        <p:xfrm>
          <a:off x="457201" y="381000"/>
          <a:ext cx="8229598" cy="4724399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132016"/>
                <a:gridCol w="2223418"/>
                <a:gridCol w="1874164"/>
              </a:tblGrid>
              <a:tr h="4418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2) Transportation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568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a) Mode of transport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568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cycle/bullock cart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568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tempo/bus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187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568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private vehicle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568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102-ambulance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568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others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568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b) Not availed 102 ambulance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568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Did not know about it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46%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568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Called but could not connect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568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Called but did not come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568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Previous bad experience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568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Did not call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943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>
          <a:xfrm>
            <a:off x="457200" y="990600"/>
            <a:ext cx="3657600" cy="5562600"/>
          </a:xfrm>
        </p:spPr>
        <p:txBody>
          <a:bodyPr>
            <a:normAutofit/>
          </a:bodyPr>
          <a:lstStyle/>
          <a:p>
            <a:pPr marL="342900" lvl="0" indent="-342900">
              <a:buFont typeface="Wingdings" pitchFamily="2" charset="2"/>
              <a:buChar char="Ø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Established in British era in the year 1913 and formerly known as Wales Hospital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Wingdings" pitchFamily="2" charset="2"/>
              <a:buChar char="Ø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Situated in the heart of the city and cater to the needs of the population of  22 lakhs of the district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rovide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L3 services for MCH and it was designated as District Hospital from SDH at the end of the year 2010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Wingdings" pitchFamily="2" charset="2"/>
              <a:buChar char="Ø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Total sanctioned beds are 100.</a:t>
            </a:r>
          </a:p>
          <a:p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0D4E3-9C73-44F2-AB91-D2543AF714EA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660469" y="0"/>
            <a:ext cx="63231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</a:t>
            </a:r>
            <a:r>
              <a:rPr kumimoji="0" lang="en-US" sz="28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SADAR HOSPITAL SUPAUL</a:t>
            </a:r>
            <a:endParaRPr kumimoji="0" lang="en-US" sz="2800" b="0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5363" name="Picture 3" descr="I:\Photo1\14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39396" y="1142999"/>
            <a:ext cx="4752204" cy="54102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6530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 </a:t>
            </a:r>
            <a:r>
              <a:rPr lang="en-US" sz="2700" b="1" u="sng" dirty="0">
                <a:latin typeface="Times New Roman" pitchFamily="18" charset="0"/>
                <a:cs typeface="Times New Roman" pitchFamily="18" charset="0"/>
              </a:rPr>
              <a:t>Incentives To </a:t>
            </a:r>
            <a:r>
              <a:rPr lang="en-US" sz="2700" b="1" u="sng" dirty="0" smtClean="0">
                <a:latin typeface="Times New Roman" pitchFamily="18" charset="0"/>
                <a:cs typeface="Times New Roman" pitchFamily="18" charset="0"/>
              </a:rPr>
              <a:t>Beneficiaries:-</a:t>
            </a:r>
            <a:endParaRPr lang="en-US" sz="27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86400"/>
          </a:xfrm>
        </p:spPr>
        <p:txBody>
          <a:bodyPr/>
          <a:lstStyle/>
          <a:p>
            <a:pPr lvl="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It was revealed that out of the 361 beneficiaries interviewed, 342 (95%) had received the money through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cheques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no one received (0%) by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cash and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19 (5%) had not received money as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yet</a:t>
            </a:r>
            <a:r>
              <a:rPr lang="en-US" sz="2000" dirty="0" smtClean="0"/>
              <a:t>.</a:t>
            </a:r>
          </a:p>
          <a:p>
            <a:pPr lvl="0"/>
            <a:endParaRPr lang="en-US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290289904"/>
              </p:ext>
            </p:extLst>
          </p:nvPr>
        </p:nvGraphicFramePr>
        <p:xfrm>
          <a:off x="228601" y="2438400"/>
          <a:ext cx="41148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063225858"/>
              </p:ext>
            </p:extLst>
          </p:nvPr>
        </p:nvGraphicFramePr>
        <p:xfrm>
          <a:off x="4495800" y="2438400"/>
          <a:ext cx="413385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859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/>
          </a:bodyPr>
          <a:lstStyle/>
          <a:p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Out Of Pocket Expenditure</a:t>
            </a:r>
            <a:endParaRPr lang="en-US" sz="2400" u="sng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6574812"/>
              </p:ext>
            </p:extLst>
          </p:nvPr>
        </p:nvGraphicFramePr>
        <p:xfrm>
          <a:off x="304800" y="838205"/>
          <a:ext cx="8382000" cy="5520143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4511196"/>
                <a:gridCol w="2006556"/>
                <a:gridCol w="1864248"/>
              </a:tblGrid>
              <a:tr h="231374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Tab 3:- </a:t>
                      </a:r>
                      <a:r>
                        <a:rPr lang="en-US" sz="1600" b="1" u="none" strike="noStrike" dirty="0" err="1">
                          <a:effectLst/>
                        </a:rPr>
                        <a:t>Beneficiarie's</a:t>
                      </a:r>
                      <a:r>
                        <a:rPr lang="en-US" sz="1600" b="1" u="none" strike="noStrike" dirty="0">
                          <a:effectLst/>
                        </a:rPr>
                        <a:t> Out Of Pocket (OOP) Expenditure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9135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No.(proportion)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Percentage(%)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313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a) Transport Facility arrangement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313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Own cost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290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80%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313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By ASHA/HW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71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20%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313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b) Out Of Pocket Spent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313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Yes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356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99%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313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No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1%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313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c) Amount Spent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313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&lt; 200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94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26%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313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200-500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156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44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313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500-800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74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21%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313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&gt; 800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32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9%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3913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d) Where Spent out(multiple response)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313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Travel cost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290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22%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313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Food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156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12%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313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Drugs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226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17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313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Payment to doctor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38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3%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313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Payment to nurse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320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25%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313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Neonatal care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190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15%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313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Others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78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6%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313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67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/>
          </a:bodyPr>
          <a:lstStyle/>
          <a:p>
            <a:pPr lvl="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It was revealed out that 99% respondents have done out of pocket expenditures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0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80% travelled on their own cost through private vehicle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0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44% respondents spent out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200-500 while 21% spent out Rs500-800, even 9% were also there who spent above Rs800 till to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1200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0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They spent out on drugs (12%), transport, paid to doctors (3%) &amp; maximum found on payment to nurses(25%) as demanded by nurses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for carrying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out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delivery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89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CONCLUSION: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/>
          <a:lstStyle/>
          <a:p>
            <a:pPr lvl="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district hospital has made considerable improvement in the last two years, i.e. in 20010-11 and 2011-12. The number of institutional deliveries has gone up to 5603 (2010-11) from 6106 (2011-12) an increase of 33 per cent in one year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0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Lack/shortage of medical and paramedical staff for the implementation of the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programme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leading to increased work load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0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Poor utilization of JSY services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:- Only 16% had 3</a:t>
            </a:r>
            <a:r>
              <a:rPr lang="en-US" sz="2000" baseline="30000" dirty="0">
                <a:latin typeface="Times New Roman" pitchFamily="18" charset="0"/>
                <a:cs typeface="Times New Roman" pitchFamily="18" charset="0"/>
              </a:rPr>
              <a:t>rd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ANC checkup, while no one with 4</a:t>
            </a:r>
            <a:r>
              <a:rPr lang="en-US" sz="2000" baseline="30000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ANC, maximum 48% had 2</a:t>
            </a:r>
            <a:r>
              <a:rPr lang="en-US" sz="2000" baseline="30000" dirty="0"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ANC while 5% were also there who have not got any of ANC checkups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Only 17% respondents came to hospital by 102 ambulances as many of them (46%) did not know about the free services of the ambulance. Maximum of them (52%) took private vehicles such as tempo, car, and auto for travelling.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65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/>
          </a:bodyPr>
          <a:lstStyle/>
          <a:p>
            <a:pPr lvl="0"/>
            <a:r>
              <a:rPr lang="en-US" sz="2200" b="1" i="1" dirty="0">
                <a:latin typeface="Times New Roman" pitchFamily="18" charset="0"/>
                <a:cs typeface="Times New Roman" pitchFamily="18" charset="0"/>
              </a:rPr>
              <a:t>Timely Receipt of money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:- Incentives to beneficiaries were timely made out which is through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cheques,only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5% got the time lag in receipt of money.</a:t>
            </a:r>
          </a:p>
          <a:p>
            <a:pPr marL="0" indent="0">
              <a:buNone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As most of the respondents are under BPL section then after too,99% have made out of pocket expenditure in different heads which can’t be reimbursed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out. 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88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en-US" sz="2800" b="1" i="1" u="sng" dirty="0">
                <a:latin typeface="Times New Roman" pitchFamily="18" charset="0"/>
                <a:cs typeface="Times New Roman" pitchFamily="18" charset="0"/>
              </a:rPr>
              <a:t>RECOMMENDATIONS:-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562600"/>
          </a:xfrm>
        </p:spPr>
        <p:txBody>
          <a:bodyPr>
            <a:normAutofit/>
          </a:bodyPr>
          <a:lstStyle/>
          <a:p>
            <a:pPr lvl="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vacancies at all levels need to be filled up immediately. More number of ASHAs need to be engaged to share the increased burden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0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inadequacy of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equipments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drugs, and the infrastructure should be assessed through facility surveys and the deficits are to be filled up urgently to meet increased demand for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labour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rooms.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There is a need for clear policy on monitoring and supervision. The monitoring and supervision diary at district and block level must be made mandatory.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Sensitization of district and block level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programme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managers needs to be stepped up. Feedbacks from top to bottom need to be streamlined.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63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/>
          </a:bodyPr>
          <a:lstStyle/>
          <a:p>
            <a:pPr lv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Grievance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cells should also be set up to look into the complaints related to non-payment &amp; other problems faced by the clients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Transport facilities must be enhanced &amp; made available at the sub-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centres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and block levels also.</a:t>
            </a:r>
          </a:p>
          <a:p>
            <a:pPr marL="0" indent="0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Innovation in the form of JSY help-line through NGOs can be experimented out by the state and each block of every district should be covered to enhance the implementation &amp; further utilization of the scheme.</a:t>
            </a:r>
          </a:p>
          <a:p>
            <a:pPr lvl="0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94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724"/>
            <a:ext cx="9068200" cy="6723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233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2800" b="1" i="1" u="sng" dirty="0" smtClean="0">
                <a:latin typeface="Times New Roman" pitchFamily="18" charset="0"/>
                <a:cs typeface="Times New Roman" pitchFamily="18" charset="0"/>
              </a:rPr>
              <a:t>Roles &amp; Responsibilities As An HM:-</a:t>
            </a:r>
            <a:endParaRPr lang="en-US" sz="2800" b="1" i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686800" cy="4632325"/>
          </a:xfrm>
        </p:spPr>
        <p:txBody>
          <a:bodyPr>
            <a:norm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Plan,organize,direct,control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&amp; coordinate day to day activities of the hospital.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Planning &amp; implementing strategic changes to improve service delivery at the hospital.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Managing,professional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&amp;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administrative staff.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59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2800" b="1" i="1" u="sng" dirty="0">
                <a:latin typeface="Times New Roman" pitchFamily="18" charset="0"/>
                <a:cs typeface="Times New Roman" pitchFamily="18" charset="0"/>
              </a:rPr>
              <a:t>INTRODUCTION:- JANANI SURAKSHA YOJANA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34000"/>
          </a:xfrm>
        </p:spPr>
        <p:txBody>
          <a:bodyPr/>
          <a:lstStyle/>
          <a:p>
            <a:pPr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Janani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Suraksha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Yojana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(JSY) is an incentive -based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programme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for the promotion of institutional deliveries.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main objective of this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programme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is to ensure that each delivery is conducted in an institution and is attended to by a skilled birth attendant (SBA) to minimize/prevent maternal deaths and pregnancy -related complications in women and at the same time ensure the well -being of the mother and the new -born.</a:t>
            </a:r>
          </a:p>
          <a:p>
            <a:pPr marL="0" indent="0">
              <a:buNone/>
            </a:pPr>
            <a:endParaRPr lang="en-US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Eligibility Criteria:-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All pregnant women delivering in government health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centres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BPL and SC/ST women delivering in accredited private institutions</a:t>
            </a:r>
            <a:endParaRPr lang="en-US" sz="2000" u="sng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5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62000"/>
            <a:ext cx="8229600" cy="4952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533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2800" b="1" i="1" u="sng" dirty="0">
                <a:latin typeface="Times New Roman" pitchFamily="18" charset="0"/>
                <a:cs typeface="Times New Roman" pitchFamily="18" charset="0"/>
              </a:rPr>
              <a:t>RATIONALE OF </a:t>
            </a:r>
            <a:r>
              <a:rPr lang="en-US" sz="2800" b="1" i="1" u="sng" dirty="0" smtClean="0">
                <a:latin typeface="Times New Roman" pitchFamily="18" charset="0"/>
                <a:cs typeface="Times New Roman" pitchFamily="18" charset="0"/>
              </a:rPr>
              <a:t>STUDY:-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pPr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We see approaches of maternal &amp; child health services changing over the years in order to reduce maternal maternity ratio and infant mortality rates  which are the critical indicators in MCH services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Janani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Suraksha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Yojana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initiated in April 2005 has the impact of financial support and a new brand of personnel being part of strategy.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en-US" sz="2000" b="1" i="1" dirty="0" err="1" smtClean="0">
                <a:latin typeface="Times New Roman" pitchFamily="18" charset="0"/>
                <a:cs typeface="Times New Roman" pitchFamily="18" charset="0"/>
              </a:rPr>
              <a:t>So,the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purpose of this 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assessment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was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to review and assess its performance in terms of increase in institutional deliveries, quality of care and to understand the processes of implementation for further strengthening the scheme.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971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IN" sz="2800" b="1" i="1" u="sng" dirty="0">
                <a:latin typeface="Times New Roman" pitchFamily="18" charset="0"/>
                <a:cs typeface="Times New Roman" pitchFamily="18" charset="0"/>
              </a:rPr>
              <a:t>REVIEW OF </a:t>
            </a:r>
            <a:r>
              <a:rPr lang="en-IN" sz="2800" b="1" i="1" u="sng" dirty="0" smtClean="0">
                <a:latin typeface="Times New Roman" pitchFamily="18" charset="0"/>
                <a:cs typeface="Times New Roman" pitchFamily="18" charset="0"/>
              </a:rPr>
              <a:t>LITERATURE:-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029200"/>
          </a:xfrm>
        </p:spPr>
        <p:txBody>
          <a:bodyPr>
            <a:normAutofit/>
          </a:bodyPr>
          <a:lstStyle/>
          <a:p>
            <a:pPr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In a concurrent assessment of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Janani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suraksha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yojana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in Bihar, Madhya Pradesh, Orissa, Rajasthan  and Uttar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Pradesh,concludes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that a high level of awareness about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Janani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Suraksha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Yojana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among recently delivered mothers in rural areas.</a:t>
            </a:r>
            <a:r>
              <a:rPr lang="en-US" sz="2000" baseline="30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marL="0" indent="0" algn="just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pattern of utilization of maternal health services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and their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potential predictors, their distributions and their association with antenatal care utilization and pregnancy outcomes should be emphasized.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Only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92 (33.6%) women had undergone the minimum recommended antenatal checkup during their current pregnancy, and 188 (68.6%) women had institutional deliveries.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antenatal services, in spite of being essential to the care of pregnant women, are being poorly delivered.</a:t>
            </a:r>
            <a:r>
              <a:rPr lang="en-US" sz="2000" baseline="30000" dirty="0">
                <a:latin typeface="Times New Roman" pitchFamily="18" charset="0"/>
                <a:cs typeface="Times New Roman" pitchFamily="18" charset="0"/>
              </a:rPr>
              <a:t>12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82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en-IN" sz="2800" b="1" i="1" u="sng" dirty="0">
                <a:latin typeface="Times New Roman" pitchFamily="18" charset="0"/>
                <a:cs typeface="Times New Roman" pitchFamily="18" charset="0"/>
              </a:rPr>
              <a:t>REVIEW OF LITERATURE:-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/>
          </a:bodyPr>
          <a:lstStyle/>
          <a:p>
            <a:pPr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investigation of institutional care seeking for child birth in rural India, economic status emerges as a more crucial determinant than access. Economic status is also the strongest influence on the choice between a private-for-profit or public facility amongst institutional births. The Greater availability of obstetric services will not alone solve the problem of low institutional delivery rates. 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pPr algn="just"/>
            <a:endParaRPr lang="en-US" sz="2000" baseline="30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baseline="30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Young educated recently delivered women with low parity, educated husband and belonging to higher socio-economic class had higher odds of utilization of accredited social health activist services.</a:t>
            </a:r>
            <a:r>
              <a:rPr lang="en-US" sz="2000" baseline="30000" dirty="0">
                <a:latin typeface="Times New Roman" pitchFamily="18" charset="0"/>
                <a:cs typeface="Times New Roman" pitchFamily="18" charset="0"/>
              </a:rPr>
              <a:t> 15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80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>
            <a:normAutofit/>
          </a:bodyPr>
          <a:lstStyle/>
          <a:p>
            <a:r>
              <a:rPr lang="en-US" sz="2800" b="1" i="1" u="sng" dirty="0">
                <a:latin typeface="Times New Roman" pitchFamily="18" charset="0"/>
                <a:cs typeface="Times New Roman" pitchFamily="18" charset="0"/>
              </a:rPr>
              <a:t>OBJECTIVES OF STUDY:-</a:t>
            </a:r>
            <a:endParaRPr lang="en-US" sz="2800" i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054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600" b="1" u="sng" dirty="0" smtClean="0">
                <a:latin typeface="Times New Roman" pitchFamily="18" charset="0"/>
                <a:cs typeface="Times New Roman" pitchFamily="18" charset="0"/>
              </a:rPr>
              <a:t>General </a:t>
            </a:r>
            <a:r>
              <a:rPr lang="en-US" sz="2600" b="1" u="sng" dirty="0">
                <a:latin typeface="Times New Roman" pitchFamily="18" charset="0"/>
                <a:cs typeface="Times New Roman" pitchFamily="18" charset="0"/>
              </a:rPr>
              <a:t>Objective</a:t>
            </a:r>
            <a:r>
              <a:rPr lang="en-US" sz="2600" b="1" u="sng" dirty="0" smtClean="0">
                <a:latin typeface="Times New Roman" pitchFamily="18" charset="0"/>
                <a:cs typeface="Times New Roman" pitchFamily="18" charset="0"/>
              </a:rPr>
              <a:t>:-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To assess the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Janani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Suraksha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Yojana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in district hospital of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Supaul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just">
              <a:buNone/>
            </a:pPr>
            <a:r>
              <a:rPr lang="en-US" sz="26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u="sng" dirty="0">
                <a:latin typeface="Times New Roman" pitchFamily="18" charset="0"/>
                <a:cs typeface="Times New Roman" pitchFamily="18" charset="0"/>
              </a:rPr>
              <a:t>Specific Objectives:-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To assess the functioning of JSY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quality of care and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satisfaction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among service providers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To understand the awareness of JSY among beneficiaries.</a:t>
            </a:r>
          </a:p>
          <a:p>
            <a:pPr marL="0" indent="0" algn="just">
              <a:buNone/>
            </a:pP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To examine utilization of various components of the scheme, including ante natal care, transport support. </a:t>
            </a:r>
          </a:p>
          <a:p>
            <a:pPr algn="just"/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To identify the problems/barriers (if any) faced by the service provider and beneficiaries.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4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141</TotalTime>
  <Words>1852</Words>
  <Application>Microsoft Office PowerPoint</Application>
  <PresentationFormat>On-screen Show (4:3)</PresentationFormat>
  <Paragraphs>499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Trek</vt:lpstr>
      <vt:lpstr>“AN ASSESSMENT OF  THE FUNCTIONING &amp; UTILIZATION OF JSY (JANANI SURAKSHA YOJNA) IN DISTRICT HOSPITAL OF SUPAUL,BIHAR”  Underguidence of Dr Dharmesh Lal Associate Dean,IIHMR  </vt:lpstr>
      <vt:lpstr>PowerPoint Presentation</vt:lpstr>
      <vt:lpstr>Roles &amp; Responsibilities As An HM:-</vt:lpstr>
      <vt:lpstr>INTRODUCTION:- JANANI SURAKSHA YOJANA</vt:lpstr>
      <vt:lpstr>PowerPoint Presentation</vt:lpstr>
      <vt:lpstr>RATIONALE OF STUDY:-</vt:lpstr>
      <vt:lpstr>REVIEW OF LITERATURE:-</vt:lpstr>
      <vt:lpstr>REVIEW OF LITERATURE:-</vt:lpstr>
      <vt:lpstr>OBJECTIVES OF STUDY:-</vt:lpstr>
      <vt:lpstr>METHODOLOGY:-</vt:lpstr>
      <vt:lpstr>PowerPoint Presentation</vt:lpstr>
      <vt:lpstr>      FINDINGS &amp; DISCUSSION:-       </vt:lpstr>
      <vt:lpstr>B) Medical &amp; Para-Medical Personnel Trained &amp; Qualifications</vt:lpstr>
      <vt:lpstr>PowerPoint Presentation</vt:lpstr>
      <vt:lpstr>Beneficiaries Perspectives On JSY</vt:lpstr>
      <vt:lpstr>PowerPoint Presentation</vt:lpstr>
      <vt:lpstr>PowerPoint Presentation</vt:lpstr>
      <vt:lpstr>Functioning Components Of JSY   </vt:lpstr>
      <vt:lpstr>PowerPoint Presentation</vt:lpstr>
      <vt:lpstr> Incentives To Beneficiaries:-</vt:lpstr>
      <vt:lpstr>Out Of Pocket Expenditure</vt:lpstr>
      <vt:lpstr>PowerPoint Presentation</vt:lpstr>
      <vt:lpstr>CONCLUSION:</vt:lpstr>
      <vt:lpstr>PowerPoint Presentation</vt:lpstr>
      <vt:lpstr>RECOMMENDATIONS:-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“AN ASSESSMENT OF  THE FUNCTIONING &amp; UTILIZATION OF JSY (JANANI SURAKSHA YOJNA) IN DISTRICT HOSPITAL OF SUPAUL,BIHAR” </dc:title>
  <dc:creator>preeti</dc:creator>
  <cp:lastModifiedBy>preeti</cp:lastModifiedBy>
  <cp:revision>18</cp:revision>
  <dcterms:created xsi:type="dcterms:W3CDTF">2006-08-16T00:00:00Z</dcterms:created>
  <dcterms:modified xsi:type="dcterms:W3CDTF">2013-05-02T07:52:05Z</dcterms:modified>
</cp:coreProperties>
</file>