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7"/>
  </p:notesMasterIdLst>
  <p:sldIdLst>
    <p:sldId id="277" r:id="rId2"/>
    <p:sldId id="297" r:id="rId3"/>
    <p:sldId id="258" r:id="rId4"/>
    <p:sldId id="280" r:id="rId5"/>
    <p:sldId id="302" r:id="rId6"/>
    <p:sldId id="278" r:id="rId7"/>
    <p:sldId id="265" r:id="rId8"/>
    <p:sldId id="279" r:id="rId9"/>
    <p:sldId id="261" r:id="rId10"/>
    <p:sldId id="281" r:id="rId11"/>
    <p:sldId id="264" r:id="rId12"/>
    <p:sldId id="268" r:id="rId13"/>
    <p:sldId id="269" r:id="rId14"/>
    <p:sldId id="300" r:id="rId15"/>
    <p:sldId id="270" r:id="rId16"/>
    <p:sldId id="298" r:id="rId17"/>
    <p:sldId id="273" r:id="rId18"/>
    <p:sldId id="282" r:id="rId19"/>
    <p:sldId id="283" r:id="rId20"/>
    <p:sldId id="284" r:id="rId21"/>
    <p:sldId id="285" r:id="rId22"/>
    <p:sldId id="304" r:id="rId23"/>
    <p:sldId id="288" r:id="rId24"/>
    <p:sldId id="303" r:id="rId25"/>
    <p:sldId id="289" r:id="rId26"/>
    <p:sldId id="293" r:id="rId27"/>
    <p:sldId id="290" r:id="rId28"/>
    <p:sldId id="291" r:id="rId29"/>
    <p:sldId id="292" r:id="rId30"/>
    <p:sldId id="295" r:id="rId31"/>
    <p:sldId id="306" r:id="rId32"/>
    <p:sldId id="296" r:id="rId33"/>
    <p:sldId id="274" r:id="rId34"/>
    <p:sldId id="299" r:id="rId35"/>
    <p:sldId id="30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A90ED9-AA4A-4732-BFD0-2298567DAACB}" type="datetimeFigureOut">
              <a:rPr lang="en-US" smtClean="0"/>
              <a:pPr/>
              <a:t>5/16/2012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C59628-DEF4-4C7A-A8F0-EA7606B71CF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C59628-DEF4-4C7A-A8F0-EA7606B71CF9}"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80136264-07E7-4FA3-9837-98E193CA1DAD}"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0136264-07E7-4FA3-9837-98E193CA1DAD}"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80136264-07E7-4FA3-9837-98E193CA1DAD}"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0136264-07E7-4FA3-9837-98E193CA1DA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5633AF8-B1CC-4B2A-AE04-C70992B49AFB}" type="datetimeFigureOut">
              <a:rPr lang="en-US" smtClean="0"/>
              <a:pPr/>
              <a:t>5/16/2012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0136264-07E7-4FA3-9837-98E193CA1DAD}"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5633AF8-B1CC-4B2A-AE04-C70992B49AFB}" type="datetimeFigureOut">
              <a:rPr lang="en-US" smtClean="0"/>
              <a:pPr/>
              <a:t>5/16/2012</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0136264-07E7-4FA3-9837-98E193CA1DAD}"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wseas.us/elibrary/transactions/information/2010/88-422.pdf" TargetMode="External"/><Relationship Id="rId2" Type="http://schemas.openxmlformats.org/officeDocument/2006/relationships/hyperlink" Target="http://www.cdac.in/index.aspx?id=health_info" TargetMode="External"/><Relationship Id="rId1" Type="http://schemas.openxmlformats.org/officeDocument/2006/relationships/slideLayout" Target="../slideLayouts/slideLayout2.xml"/><Relationship Id="rId5" Type="http://schemas.openxmlformats.org/officeDocument/2006/relationships/hyperlink" Target="http://groups.csail.mit.edu/medg/ftp/psz/EMR-design-paper.pdf" TargetMode="External"/><Relationship Id="rId4" Type="http://schemas.openxmlformats.org/officeDocument/2006/relationships/hyperlink" Target="http://www.mathematica-mpr.com/publications/pdfs/newhospinfo.pdf"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676401"/>
            <a:ext cx="8458200" cy="3733799"/>
          </a:xfrm>
        </p:spPr>
        <p:txBody>
          <a:bodyPr>
            <a:normAutofit/>
          </a:bodyPr>
          <a:lstStyle/>
          <a:p>
            <a:r>
              <a:rPr lang="en-US" smtClean="0"/>
              <a:t>Evaluation of hospital Information System in Deendayal UpadhayayHospital(DDU) </a:t>
            </a:r>
            <a:r>
              <a:rPr lang="en-US" dirty="0" smtClean="0"/>
              <a:t>,</a:t>
            </a:r>
            <a:r>
              <a:rPr lang="en-US" dirty="0" err="1" smtClean="0"/>
              <a:t>Shimla</a:t>
            </a:r>
            <a:endParaRPr lang="en-US" dirty="0"/>
          </a:p>
        </p:txBody>
      </p:sp>
      <p:sp>
        <p:nvSpPr>
          <p:cNvPr id="3" name="Subtitle 2"/>
          <p:cNvSpPr>
            <a:spLocks noGrp="1"/>
          </p:cNvSpPr>
          <p:nvPr>
            <p:ph type="subTitle" idx="1"/>
          </p:nvPr>
        </p:nvSpPr>
        <p:spPr>
          <a:xfrm>
            <a:off x="381000" y="685800"/>
            <a:ext cx="8077200" cy="5410200"/>
          </a:xfrm>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Of HIS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Evaluation is the process of examining a subject and rating it, based on its important features</a:t>
            </a:r>
          </a:p>
          <a:p>
            <a:endParaRPr lang="en-US" dirty="0" smtClean="0"/>
          </a:p>
          <a:p>
            <a:r>
              <a:rPr lang="en-US" dirty="0" smtClean="0"/>
              <a:t> </a:t>
            </a:r>
            <a:r>
              <a:rPr lang="en-US" dirty="0" smtClean="0"/>
              <a:t> </a:t>
            </a:r>
            <a:r>
              <a:rPr lang="en-US" dirty="0" smtClean="0"/>
              <a:t>A systematic, rigorous, and meticulous application of scientific methods to assess the design, implementation, improvement or outcomes of a program. It is a resource-intensive process, frequently requiring resources, such as, evaluator expertise, labour, time and a sizeable budget </a:t>
            </a:r>
          </a:p>
          <a:p>
            <a:r>
              <a:rPr lang="en-US" dirty="0" smtClean="0"/>
              <a:t>We determine how much or how little we </a:t>
            </a:r>
            <a:r>
              <a:rPr lang="en-US" i="1" dirty="0" smtClean="0"/>
              <a:t>value</a:t>
            </a:r>
            <a:r>
              <a:rPr lang="en-US" dirty="0" smtClean="0"/>
              <a:t> something, arriving at our judgment on the basis of criteria that we can define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a:t/>
            </a:r>
            <a:br>
              <a:rPr lang="en-US" b="1" u="sng" dirty="0"/>
            </a:br>
            <a:r>
              <a:rPr lang="en-US" b="1" u="sng" dirty="0" smtClean="0"/>
              <a:t>RATIONALE OF THE STUDY</a:t>
            </a:r>
            <a:r>
              <a:rPr lang="en-US" dirty="0" smtClean="0"/>
              <a:t/>
            </a:r>
            <a:br>
              <a:rPr lang="en-US" dirty="0" smtClean="0"/>
            </a:br>
            <a:r>
              <a:rPr lang="en-US" b="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b="1" dirty="0"/>
              <a:t> </a:t>
            </a:r>
            <a:r>
              <a:rPr lang="en-US" dirty="0" smtClean="0"/>
              <a:t>Evaluate </a:t>
            </a:r>
            <a:r>
              <a:rPr lang="en-US" dirty="0"/>
              <a:t>the system efficiency under various parameters. </a:t>
            </a:r>
            <a:endParaRPr lang="en-US" dirty="0" smtClean="0"/>
          </a:p>
          <a:p>
            <a:r>
              <a:rPr lang="en-US" dirty="0"/>
              <a:t>S</a:t>
            </a:r>
            <a:r>
              <a:rPr lang="en-US" dirty="0" smtClean="0"/>
              <a:t>ystem </a:t>
            </a:r>
            <a:r>
              <a:rPr lang="en-US" dirty="0"/>
              <a:t>acceptance and satisfaction amongst end users and </a:t>
            </a:r>
            <a:r>
              <a:rPr lang="en-US" dirty="0" smtClean="0"/>
              <a:t>patients</a:t>
            </a:r>
          </a:p>
          <a:p>
            <a:r>
              <a:rPr lang="en-US" dirty="0"/>
              <a:t>A</a:t>
            </a:r>
            <a:r>
              <a:rPr lang="en-US" dirty="0" smtClean="0"/>
              <a:t>ssessing </a:t>
            </a:r>
            <a:r>
              <a:rPr lang="en-US" dirty="0"/>
              <a:t>effectiveness of HIS along with the current shortcomings in the deployed system. </a:t>
            </a:r>
            <a:endParaRPr lang="en-US" dirty="0" smtClean="0"/>
          </a:p>
          <a:p>
            <a:r>
              <a:rPr lang="en-US" dirty="0"/>
              <a:t>As NRHM funded HISP project is in the process of implementing the HIS in 19 government hospitals of Himachal Pradesh, the results of this study will be useful for improving the existing system.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OBJECTIVES OF THE PROJECT</a:t>
            </a:r>
            <a:endParaRPr lang="en-US" dirty="0"/>
          </a:p>
        </p:txBody>
      </p:sp>
      <p:sp>
        <p:nvSpPr>
          <p:cNvPr id="3" name="Content Placeholder 2"/>
          <p:cNvSpPr>
            <a:spLocks noGrp="1"/>
          </p:cNvSpPr>
          <p:nvPr>
            <p:ph idx="1"/>
          </p:nvPr>
        </p:nvSpPr>
        <p:spPr/>
        <p:txBody>
          <a:bodyPr/>
          <a:lstStyle/>
          <a:p>
            <a:pPr lvl="0"/>
            <a:r>
              <a:rPr lang="en-US" dirty="0"/>
              <a:t>To assess the acceptance level of HIS among end users at </a:t>
            </a:r>
            <a:r>
              <a:rPr lang="en-US" dirty="0" smtClean="0"/>
              <a:t>DDU</a:t>
            </a:r>
          </a:p>
          <a:p>
            <a:pPr lvl="0">
              <a:buNone/>
            </a:pPr>
            <a:endParaRPr lang="en-US" dirty="0"/>
          </a:p>
          <a:p>
            <a:pPr lvl="0"/>
            <a:r>
              <a:rPr lang="en-US" dirty="0"/>
              <a:t>User satisfaction of different user groups with </a:t>
            </a:r>
            <a:r>
              <a:rPr lang="en-US" dirty="0" smtClean="0"/>
              <a:t>HIS</a:t>
            </a:r>
          </a:p>
          <a:p>
            <a:pPr lvl="0">
              <a:buNone/>
            </a:pPr>
            <a:endParaRPr lang="en-US" dirty="0"/>
          </a:p>
          <a:p>
            <a:pPr lvl="0"/>
            <a:r>
              <a:rPr lang="en-US" dirty="0"/>
              <a:t>To study patient satisfaction with patient care at the hospital</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pPr lvl="0"/>
            <a:r>
              <a:rPr lang="en-US" b="1" u="sng" dirty="0"/>
              <a:t>METHODOLOGY</a:t>
            </a:r>
            <a:r>
              <a:rPr lang="en-US" dirty="0"/>
              <a:t/>
            </a:r>
            <a:br>
              <a:rPr lang="en-US" dirty="0"/>
            </a:br>
            <a:endParaRPr lang="en-US" dirty="0"/>
          </a:p>
        </p:txBody>
      </p:sp>
      <p:graphicFrame>
        <p:nvGraphicFramePr>
          <p:cNvPr id="5" name="Content Placeholder 4"/>
          <p:cNvGraphicFramePr>
            <a:graphicFrameLocks noGrp="1"/>
          </p:cNvGraphicFramePr>
          <p:nvPr>
            <p:ph idx="1"/>
          </p:nvPr>
        </p:nvGraphicFramePr>
        <p:xfrm>
          <a:off x="1066800" y="1600200"/>
          <a:ext cx="7499350" cy="4876800"/>
        </p:xfrm>
        <a:graphic>
          <a:graphicData uri="http://schemas.openxmlformats.org/drawingml/2006/table">
            <a:tbl>
              <a:tblPr firstRow="1" bandRow="1">
                <a:tableStyleId>{5940675A-B579-460E-94D1-54222C63F5DA}</a:tableStyleId>
              </a:tblPr>
              <a:tblGrid>
                <a:gridCol w="3749675"/>
                <a:gridCol w="3749675"/>
              </a:tblGrid>
              <a:tr h="470780">
                <a:tc>
                  <a:txBody>
                    <a:bodyPr/>
                    <a:lstStyle/>
                    <a:p>
                      <a:pPr algn="ctr"/>
                      <a:r>
                        <a:rPr lang="en-US" sz="2000" b="1" dirty="0" smtClean="0"/>
                        <a:t>Stakeholders</a:t>
                      </a:r>
                      <a:endParaRPr lang="en-US" sz="2000" b="1" dirty="0"/>
                    </a:p>
                  </a:txBody>
                  <a:tcPr marL="83326" marR="83326"/>
                </a:tc>
                <a:tc>
                  <a:txBody>
                    <a:bodyPr/>
                    <a:lstStyle/>
                    <a:p>
                      <a:pPr algn="ctr"/>
                      <a:r>
                        <a:rPr lang="en-GB" sz="1800" b="1" kern="1200" dirty="0" smtClean="0">
                          <a:solidFill>
                            <a:schemeClr val="tx1"/>
                          </a:solidFill>
                          <a:latin typeface="+mn-lt"/>
                          <a:ea typeface="+mn-ea"/>
                          <a:cs typeface="+mn-cs"/>
                        </a:rPr>
                        <a:t>Number</a:t>
                      </a:r>
                      <a:endParaRPr lang="en-US" dirty="0"/>
                    </a:p>
                  </a:txBody>
                  <a:tcPr marL="83326" marR="83326"/>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Administrator</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dirty="0">
                          <a:latin typeface="Times New Roman"/>
                          <a:ea typeface="Calibri"/>
                          <a:cs typeface="Times New Roman"/>
                        </a:rPr>
                        <a:t>1</a:t>
                      </a:r>
                      <a:endParaRPr lang="en-US" sz="1600" b="1" dirty="0">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Operators </a:t>
                      </a:r>
                      <a:r>
                        <a:rPr lang="en-US" sz="1600" b="1" dirty="0" smtClean="0">
                          <a:latin typeface="Times New Roman"/>
                          <a:ea typeface="Times New Roman"/>
                          <a:cs typeface="Times New Roman"/>
                        </a:rPr>
                        <a:t>for </a:t>
                      </a:r>
                      <a:r>
                        <a:rPr lang="en-US" sz="1600" b="1" dirty="0">
                          <a:latin typeface="Times New Roman"/>
                          <a:ea typeface="Times New Roman"/>
                          <a:cs typeface="Times New Roman"/>
                        </a:rPr>
                        <a:t>Registration and Billing</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3</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Main Store Manager</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2</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Doctors</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23</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Pharmacist/ JAS</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3</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Radiology Department</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2</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Laboratory Department</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6</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Nursing Staff</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40</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Patients</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a:latin typeface="Times New Roman"/>
                          <a:ea typeface="Calibri"/>
                          <a:cs typeface="Times New Roman"/>
                        </a:rPr>
                        <a:t>200</a:t>
                      </a:r>
                      <a:endParaRPr lang="en-US" sz="1600" b="1">
                        <a:latin typeface="Calibri"/>
                        <a:ea typeface="Calibri"/>
                        <a:cs typeface="Times New Roman"/>
                      </a:endParaRPr>
                    </a:p>
                  </a:txBody>
                  <a:tcPr marL="62495" marR="62495" marT="0" marB="0"/>
                </a:tc>
              </a:tr>
              <a:tr h="440602">
                <a:tc>
                  <a:txBody>
                    <a:bodyPr/>
                    <a:lstStyle/>
                    <a:p>
                      <a:pPr marL="0" marR="0" algn="ctr">
                        <a:lnSpc>
                          <a:spcPct val="115000"/>
                        </a:lnSpc>
                        <a:spcBef>
                          <a:spcPts val="0"/>
                        </a:spcBef>
                        <a:spcAft>
                          <a:spcPts val="0"/>
                        </a:spcAft>
                      </a:pPr>
                      <a:r>
                        <a:rPr lang="en-US" sz="1600" b="1" dirty="0">
                          <a:latin typeface="Times New Roman"/>
                          <a:ea typeface="Times New Roman"/>
                          <a:cs typeface="Times New Roman"/>
                        </a:rPr>
                        <a:t>Total Sample Size</a:t>
                      </a:r>
                      <a:endParaRPr lang="en-US" sz="1600" b="1" dirty="0">
                        <a:latin typeface="Calibri"/>
                        <a:ea typeface="Calibri"/>
                        <a:cs typeface="Times New Roman"/>
                      </a:endParaRPr>
                    </a:p>
                  </a:txBody>
                  <a:tcPr marL="62495" marR="62495" marT="0" marB="0"/>
                </a:tc>
                <a:tc>
                  <a:txBody>
                    <a:bodyPr/>
                    <a:lstStyle/>
                    <a:p>
                      <a:pPr marL="0" marR="0" algn="ctr">
                        <a:lnSpc>
                          <a:spcPct val="115000"/>
                        </a:lnSpc>
                        <a:spcBef>
                          <a:spcPts val="0"/>
                        </a:spcBef>
                        <a:spcAft>
                          <a:spcPts val="0"/>
                        </a:spcAft>
                      </a:pPr>
                      <a:r>
                        <a:rPr lang="en-GB" sz="1600" b="1" dirty="0">
                          <a:latin typeface="Times New Roman"/>
                          <a:ea typeface="Calibri"/>
                          <a:cs typeface="Times New Roman"/>
                        </a:rPr>
                        <a:t>280</a:t>
                      </a:r>
                      <a:endParaRPr lang="en-US" sz="1600" b="1" dirty="0">
                        <a:latin typeface="Calibri"/>
                        <a:ea typeface="Calibri"/>
                        <a:cs typeface="Times New Roman"/>
                      </a:endParaRPr>
                    </a:p>
                  </a:txBody>
                  <a:tcPr marL="62495" marR="62495"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lvl="0">
              <a:buNone/>
            </a:pPr>
            <a:r>
              <a:rPr lang="en-US" sz="1600" b="1" u="sng" dirty="0" smtClean="0">
                <a:latin typeface="Times New Roman" pitchFamily="18" charset="0"/>
                <a:cs typeface="Times New Roman" pitchFamily="18" charset="0"/>
              </a:rPr>
              <a:t>Type of study</a:t>
            </a:r>
            <a:r>
              <a:rPr lang="en-US" sz="1600" b="1"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 Descriptive/cross sectional study</a:t>
            </a:r>
          </a:p>
          <a:p>
            <a:pPr>
              <a:buNone/>
            </a:pPr>
            <a:r>
              <a:rPr lang="en-US" sz="1600" dirty="0" smtClean="0">
                <a:latin typeface="Times New Roman" pitchFamily="18" charset="0"/>
                <a:cs typeface="Times New Roman" pitchFamily="18" charset="0"/>
              </a:rPr>
              <a:t> </a:t>
            </a:r>
          </a:p>
          <a:p>
            <a:pPr lvl="0">
              <a:buNone/>
            </a:pPr>
            <a:r>
              <a:rPr lang="en-US" sz="1600" b="1" u="sng" dirty="0" smtClean="0">
                <a:latin typeface="Times New Roman" pitchFamily="18" charset="0"/>
                <a:cs typeface="Times New Roman" pitchFamily="18" charset="0"/>
              </a:rPr>
              <a:t>Study population</a:t>
            </a:r>
            <a:r>
              <a:rPr lang="en-US" sz="1600" b="1"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Stakeholders Identified)</a:t>
            </a:r>
            <a:r>
              <a:rPr lang="en-US" sz="1600" b="1"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p>
          <a:p>
            <a:pPr lvl="0">
              <a:buNone/>
            </a:pPr>
            <a:r>
              <a:rPr lang="en-US" sz="1600" b="1" dirty="0" smtClean="0">
                <a:latin typeface="Times New Roman" pitchFamily="18" charset="0"/>
                <a:cs typeface="Times New Roman" pitchFamily="18" charset="0"/>
              </a:rPr>
              <a:t>1.</a:t>
            </a:r>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Administrators</a:t>
            </a:r>
            <a:endParaRPr lang="en-US" sz="1600" dirty="0" smtClean="0">
              <a:latin typeface="Times New Roman" pitchFamily="18" charset="0"/>
              <a:cs typeface="Times New Roman" pitchFamily="18" charset="0"/>
            </a:endParaRPr>
          </a:p>
          <a:p>
            <a:pPr>
              <a:buNone/>
            </a:pPr>
            <a:r>
              <a:rPr lang="en-US" sz="1600" dirty="0" smtClean="0">
                <a:latin typeface="Times New Roman" pitchFamily="18" charset="0"/>
                <a:cs typeface="Times New Roman" pitchFamily="18" charset="0"/>
              </a:rPr>
              <a:t>		                                                   </a:t>
            </a:r>
          </a:p>
          <a:p>
            <a:pPr>
              <a:buNone/>
            </a:pPr>
            <a:r>
              <a:rPr lang="en-US" sz="1600"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2.</a:t>
            </a:r>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Users of the System</a:t>
            </a:r>
            <a:r>
              <a:rPr lang="en-US" sz="1600" b="1" dirty="0" smtClean="0">
                <a:latin typeface="Times New Roman" pitchFamily="18" charset="0"/>
                <a:cs typeface="Times New Roman" pitchFamily="18" charset="0"/>
              </a:rPr>
              <a:t>:</a:t>
            </a:r>
            <a:endParaRPr lang="en-US"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Data Operators for Registration and Billing</a:t>
            </a:r>
          </a:p>
          <a:p>
            <a:pPr lvl="0"/>
            <a:r>
              <a:rPr lang="en-US" sz="1600" dirty="0" smtClean="0">
                <a:latin typeface="Times New Roman" pitchFamily="18" charset="0"/>
                <a:cs typeface="Times New Roman" pitchFamily="18" charset="0"/>
              </a:rPr>
              <a:t>Main Store Manager</a:t>
            </a:r>
          </a:p>
          <a:p>
            <a:pPr lvl="0"/>
            <a:r>
              <a:rPr lang="en-US" sz="1600" dirty="0" smtClean="0">
                <a:latin typeface="Times New Roman" pitchFamily="18" charset="0"/>
                <a:cs typeface="Times New Roman" pitchFamily="18" charset="0"/>
              </a:rPr>
              <a:t>Doctors(Medicine, Surgery, Gynecology, Dental, Pediatrics, ENT, Eye, Ortho Departments)</a:t>
            </a:r>
          </a:p>
          <a:p>
            <a:pPr lvl="0"/>
            <a:r>
              <a:rPr lang="en-US" sz="1600" dirty="0" smtClean="0">
                <a:latin typeface="Times New Roman" pitchFamily="18" charset="0"/>
                <a:cs typeface="Times New Roman" pitchFamily="18" charset="0"/>
              </a:rPr>
              <a:t>Pharmacist</a:t>
            </a:r>
          </a:p>
          <a:p>
            <a:pPr lvl="0"/>
            <a:r>
              <a:rPr lang="en-US" sz="1600" dirty="0" smtClean="0">
                <a:latin typeface="Times New Roman" pitchFamily="18" charset="0"/>
                <a:cs typeface="Times New Roman" pitchFamily="18" charset="0"/>
              </a:rPr>
              <a:t>Radiology Technician</a:t>
            </a:r>
          </a:p>
          <a:p>
            <a:pPr lvl="0"/>
            <a:r>
              <a:rPr lang="en-US" sz="1600" dirty="0" smtClean="0">
                <a:latin typeface="Times New Roman" pitchFamily="18" charset="0"/>
                <a:cs typeface="Times New Roman" pitchFamily="18" charset="0"/>
              </a:rPr>
              <a:t>Laboratory Technician</a:t>
            </a:r>
          </a:p>
          <a:p>
            <a:pPr lvl="0"/>
            <a:r>
              <a:rPr lang="en-US" sz="1600" dirty="0" smtClean="0">
                <a:latin typeface="Times New Roman" pitchFamily="18" charset="0"/>
                <a:cs typeface="Times New Roman" pitchFamily="18" charset="0"/>
              </a:rPr>
              <a:t>Nursing Staff (matron, staff nurse and wards)</a:t>
            </a:r>
          </a:p>
          <a:p>
            <a:pPr lvl="0">
              <a:buNone/>
            </a:pPr>
            <a:r>
              <a:rPr lang="en-US" sz="1600"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3.</a:t>
            </a:r>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Patients</a:t>
            </a:r>
            <a:endParaRPr lang="en-US" sz="1600" dirty="0" smtClean="0">
              <a:latin typeface="Times New Roman" pitchFamily="18" charset="0"/>
              <a:cs typeface="Times New Roman" pitchFamily="18" charset="0"/>
            </a:endParaRPr>
          </a:p>
          <a:p>
            <a:pPr>
              <a:buNone/>
            </a:pPr>
            <a:r>
              <a:rPr lang="en-US" sz="1600" dirty="0" smtClean="0">
                <a:latin typeface="Times New Roman" pitchFamily="18" charset="0"/>
                <a:cs typeface="Times New Roman" pitchFamily="18" charset="0"/>
              </a:rPr>
              <a:t> </a:t>
            </a:r>
          </a:p>
          <a:p>
            <a:pPr lvl="0"/>
            <a:r>
              <a:rPr lang="en-US" sz="1600" b="1" u="sng" dirty="0" smtClean="0">
                <a:latin typeface="Times New Roman" pitchFamily="18" charset="0"/>
                <a:cs typeface="Times New Roman" pitchFamily="18" charset="0"/>
              </a:rPr>
              <a:t>Study site</a:t>
            </a:r>
            <a:r>
              <a:rPr lang="en-US" sz="1600" b="1"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Deen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Dayal</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Upadhyay</a:t>
            </a:r>
            <a:r>
              <a:rPr lang="en-US" sz="1600" dirty="0" smtClean="0">
                <a:latin typeface="Times New Roman" pitchFamily="18" charset="0"/>
                <a:cs typeface="Times New Roman" pitchFamily="18" charset="0"/>
              </a:rPr>
              <a:t> (DDU) Hospital, </a:t>
            </a:r>
            <a:r>
              <a:rPr lang="en-US" sz="1600" dirty="0" err="1" smtClean="0">
                <a:latin typeface="Times New Roman" pitchFamily="18" charset="0"/>
                <a:cs typeface="Times New Roman" pitchFamily="18" charset="0"/>
              </a:rPr>
              <a:t>Shimla</a:t>
            </a:r>
            <a:r>
              <a:rPr lang="en-US" sz="1600" dirty="0" smtClean="0">
                <a:latin typeface="Times New Roman" pitchFamily="18" charset="0"/>
                <a:cs typeface="Times New Roman" pitchFamily="18" charset="0"/>
              </a:rPr>
              <a:t> (HP)</a:t>
            </a:r>
          </a:p>
          <a:p>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u="sng" dirty="0" smtClean="0"/>
              <a:t>Tools for the Study</a:t>
            </a:r>
            <a:r>
              <a:rPr lang="en-US" b="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lvl="0"/>
            <a:r>
              <a:rPr lang="en-US" b="1" u="sng" dirty="0" smtClean="0"/>
              <a:t>Questionnaires  </a:t>
            </a:r>
            <a:r>
              <a:rPr lang="en-US" dirty="0" smtClean="0"/>
              <a:t>for </a:t>
            </a:r>
            <a:r>
              <a:rPr lang="en-US" dirty="0"/>
              <a:t>Administrators, Doctors, Nursing Staff, Laboratory Technicians, Radiology Technician.</a:t>
            </a:r>
          </a:p>
          <a:p>
            <a:pPr>
              <a:buNone/>
            </a:pPr>
            <a:r>
              <a:rPr lang="en-US" dirty="0"/>
              <a:t> </a:t>
            </a:r>
          </a:p>
          <a:p>
            <a:pPr lvl="0"/>
            <a:r>
              <a:rPr lang="en-US" b="1" u="sng" dirty="0"/>
              <a:t>FGDs</a:t>
            </a:r>
            <a:r>
              <a:rPr lang="en-US" dirty="0"/>
              <a:t> for Nursing Staff, Laboratory and Radiology Technicians and Patients.</a:t>
            </a:r>
          </a:p>
          <a:p>
            <a:pPr>
              <a:buNone/>
            </a:pPr>
            <a:r>
              <a:rPr lang="en-US" dirty="0"/>
              <a:t> </a:t>
            </a:r>
          </a:p>
          <a:p>
            <a:pPr lvl="0"/>
            <a:r>
              <a:rPr lang="en-US" b="1" u="sng" dirty="0"/>
              <a:t>Interviews</a:t>
            </a:r>
            <a:r>
              <a:rPr lang="en-US" dirty="0"/>
              <a:t> for Data Operators of Registration and Billing, JAS, Inventory and Patients.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endParaRPr lang="en-US" sz="4400" dirty="0" smtClean="0">
              <a:latin typeface="Times New Roman" pitchFamily="18" charset="0"/>
              <a:cs typeface="Times New Roman" pitchFamily="18" charset="0"/>
            </a:endParaRPr>
          </a:p>
          <a:p>
            <a:pPr algn="ctr"/>
            <a:endParaRPr lang="en-US" sz="4400" dirty="0" smtClean="0">
              <a:latin typeface="Times New Roman" pitchFamily="18" charset="0"/>
              <a:cs typeface="Times New Roman" pitchFamily="18" charset="0"/>
            </a:endParaRPr>
          </a:p>
          <a:p>
            <a:pPr algn="ctr">
              <a:buNone/>
            </a:pPr>
            <a:r>
              <a:rPr lang="en-US" sz="4400" b="1" u="sng" dirty="0" smtClean="0">
                <a:latin typeface="Times New Roman" pitchFamily="18" charset="0"/>
                <a:cs typeface="Times New Roman" pitchFamily="18" charset="0"/>
              </a:rPr>
              <a:t>OUTCOMES  OF THE STUDY</a:t>
            </a:r>
            <a:endParaRPr lang="en-US" sz="44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685800"/>
          <a:ext cx="8763000" cy="4541520"/>
        </p:xfrm>
        <a:graphic>
          <a:graphicData uri="http://schemas.openxmlformats.org/drawingml/2006/table">
            <a:tbl>
              <a:tblPr firstRow="1" bandRow="1">
                <a:tableStyleId>{5940675A-B579-460E-94D1-54222C63F5DA}</a:tableStyleId>
              </a:tblPr>
              <a:tblGrid>
                <a:gridCol w="1240971"/>
                <a:gridCol w="1045029"/>
                <a:gridCol w="1864233"/>
                <a:gridCol w="1240971"/>
                <a:gridCol w="1240971"/>
                <a:gridCol w="1240971"/>
                <a:gridCol w="889854"/>
              </a:tblGrid>
              <a:tr h="1173480">
                <a:tc>
                  <a:txBody>
                    <a:bodyPr/>
                    <a:lstStyle/>
                    <a:p>
                      <a:pPr algn="l"/>
                      <a:r>
                        <a:rPr lang="en-US" dirty="0" smtClean="0"/>
                        <a:t>Valid</a:t>
                      </a:r>
                      <a:endParaRPr lang="en-US" dirty="0"/>
                    </a:p>
                  </a:txBody>
                  <a:tcPr/>
                </a:tc>
                <a:tc>
                  <a:txBody>
                    <a:bodyPr/>
                    <a:lstStyle/>
                    <a:p>
                      <a:r>
                        <a:rPr lang="en-US" dirty="0" smtClean="0"/>
                        <a:t>Missing</a:t>
                      </a:r>
                      <a:endParaRPr lang="en-US" dirty="0"/>
                    </a:p>
                  </a:txBody>
                  <a:tcPr/>
                </a:tc>
                <a:tc>
                  <a:txBody>
                    <a:bodyPr/>
                    <a:lstStyle/>
                    <a:p>
                      <a:r>
                        <a:rPr lang="en-US" dirty="0" smtClean="0"/>
                        <a:t>Total</a:t>
                      </a:r>
                      <a:endParaRPr lang="en-US" dirty="0"/>
                    </a:p>
                  </a:txBody>
                  <a:tcPr/>
                </a:tc>
                <a:tc gridSpan="3">
                  <a:txBody>
                    <a:bodyPr/>
                    <a:lstStyle/>
                    <a:p>
                      <a:pPr lvl="1"/>
                      <a:r>
                        <a:rPr lang="en-US" dirty="0" smtClean="0"/>
                        <a:t>Availability</a:t>
                      </a:r>
                      <a:r>
                        <a:rPr lang="en-US" baseline="0" dirty="0" smtClean="0"/>
                        <a:t> of Real time information</a:t>
                      </a:r>
                      <a:endParaRPr lang="en-US" dirty="0"/>
                    </a:p>
                  </a:txBody>
                  <a:tcPr/>
                </a:tc>
                <a:tc hMerge="1">
                  <a:txBody>
                    <a:bodyPr/>
                    <a:lstStyle/>
                    <a:p>
                      <a:pPr lvl="1"/>
                      <a:endParaRPr lang="en-US" dirty="0"/>
                    </a:p>
                  </a:txBody>
                  <a:tcPr/>
                </a:tc>
                <a:tc hMerge="1">
                  <a:txBody>
                    <a:bodyPr/>
                    <a:lstStyle/>
                    <a:p>
                      <a:pPr lvl="1"/>
                      <a:endParaRPr lang="en-US" dirty="0"/>
                    </a:p>
                  </a:txBody>
                  <a:tcPr/>
                </a:tc>
                <a:tc>
                  <a:txBody>
                    <a:bodyPr/>
                    <a:lstStyle/>
                    <a:p>
                      <a:pPr lvl="1"/>
                      <a:r>
                        <a:rPr lang="en-US" dirty="0" smtClean="0"/>
                        <a:t>TOTAL </a:t>
                      </a:r>
                      <a:endParaRPr lang="en-US" dirty="0"/>
                    </a:p>
                  </a:txBody>
                  <a:tcPr/>
                </a:tc>
              </a:tr>
              <a:tr h="609600">
                <a:tc>
                  <a:txBody>
                    <a:bodyPr/>
                    <a:lstStyle/>
                    <a:p>
                      <a:r>
                        <a:rPr lang="en-US" dirty="0" smtClean="0"/>
                        <a:t>N=15</a:t>
                      </a:r>
                    </a:p>
                    <a:p>
                      <a:r>
                        <a:rPr lang="en-US" dirty="0" smtClean="0"/>
                        <a:t>(62.5%)</a:t>
                      </a:r>
                      <a:endParaRPr lang="en-US" dirty="0"/>
                    </a:p>
                  </a:txBody>
                  <a:tcPr/>
                </a:tc>
                <a:tc>
                  <a:txBody>
                    <a:bodyPr/>
                    <a:lstStyle/>
                    <a:p>
                      <a:r>
                        <a:rPr lang="en-US" dirty="0" smtClean="0"/>
                        <a:t>N=8</a:t>
                      </a:r>
                    </a:p>
                    <a:p>
                      <a:r>
                        <a:rPr lang="en-US" dirty="0" smtClean="0"/>
                        <a:t>(34.8%)</a:t>
                      </a:r>
                      <a:endParaRPr lang="en-US" dirty="0"/>
                    </a:p>
                  </a:txBody>
                  <a:tcPr/>
                </a:tc>
                <a:tc>
                  <a:txBody>
                    <a:bodyPr/>
                    <a:lstStyle/>
                    <a:p>
                      <a:r>
                        <a:rPr lang="en-US" dirty="0" smtClean="0"/>
                        <a:t>N=23(100%) clinicians</a:t>
                      </a:r>
                      <a:endParaRPr lang="en-US" dirty="0"/>
                    </a:p>
                  </a:txBody>
                  <a:tcPr/>
                </a:tc>
                <a:tc>
                  <a:txBody>
                    <a:bodyPr/>
                    <a:lstStyle/>
                    <a:p>
                      <a:r>
                        <a:rPr lang="en-US" dirty="0" smtClean="0"/>
                        <a:t>Always</a:t>
                      </a:r>
                      <a:endParaRPr lang="en-US" dirty="0"/>
                    </a:p>
                  </a:txBody>
                  <a:tcPr/>
                </a:tc>
                <a:tc>
                  <a:txBody>
                    <a:bodyPr/>
                    <a:lstStyle/>
                    <a:p>
                      <a:r>
                        <a:rPr lang="en-US" dirty="0" smtClean="0"/>
                        <a:t>Most of Time</a:t>
                      </a:r>
                      <a:endParaRPr lang="en-US" dirty="0"/>
                    </a:p>
                  </a:txBody>
                  <a:tcPr/>
                </a:tc>
                <a:tc>
                  <a:txBody>
                    <a:bodyPr/>
                    <a:lstStyle/>
                    <a:p>
                      <a:r>
                        <a:rPr lang="en-US" dirty="0" smtClean="0"/>
                        <a:t>Sometimes</a:t>
                      </a:r>
                      <a:endParaRPr lang="en-US" dirty="0"/>
                    </a:p>
                  </a:txBody>
                  <a:tcPr/>
                </a:tc>
                <a:tc>
                  <a:txBody>
                    <a:bodyPr/>
                    <a:lstStyle/>
                    <a:p>
                      <a:endParaRPr lang="en-US" dirty="0"/>
                    </a:p>
                  </a:txBody>
                  <a:tcPr/>
                </a:tc>
              </a:tr>
              <a:tr h="609600">
                <a:tc rowSpan="3" gridSpan="2">
                  <a:txBody>
                    <a:bodyPr/>
                    <a:lstStyle/>
                    <a:p>
                      <a:r>
                        <a:rPr lang="en-US" dirty="0" smtClean="0"/>
                        <a:t>Access to patient data Across Various Departments</a:t>
                      </a:r>
                      <a:endParaRPr lang="en-US" dirty="0"/>
                    </a:p>
                  </a:txBody>
                  <a:tcPr/>
                </a:tc>
                <a:tc rowSpan="3" hMerge="1">
                  <a:txBody>
                    <a:bodyPr/>
                    <a:lstStyle/>
                    <a:p>
                      <a:endParaRPr lang="en-US" dirty="0"/>
                    </a:p>
                  </a:txBody>
                  <a:tcPr/>
                </a:tc>
                <a:tc>
                  <a:txBody>
                    <a:bodyPr/>
                    <a:lstStyle/>
                    <a:p>
                      <a:r>
                        <a:rPr lang="en-US" dirty="0" smtClean="0"/>
                        <a:t>To be an effective</a:t>
                      </a:r>
                      <a:endParaRPr lang="en-US" dirty="0"/>
                    </a:p>
                  </a:txBody>
                  <a:tcPr/>
                </a:tc>
                <a:tc>
                  <a:txBody>
                    <a:bodyPr/>
                    <a:lstStyle/>
                    <a:p>
                      <a:r>
                        <a:rPr lang="en-US" dirty="0" smtClean="0"/>
                        <a:t>0</a:t>
                      </a:r>
                      <a:endParaRPr lang="en-US" dirty="0"/>
                    </a:p>
                  </a:txBody>
                  <a:tcPr/>
                </a:tc>
                <a:tc>
                  <a:txBody>
                    <a:bodyPr/>
                    <a:lstStyle/>
                    <a:p>
                      <a:r>
                        <a:rPr lang="en-US" dirty="0" smtClean="0"/>
                        <a:t>2</a:t>
                      </a:r>
                      <a:endParaRPr lang="en-US" dirty="0"/>
                    </a:p>
                  </a:txBody>
                  <a:tcPr/>
                </a:tc>
                <a:tc>
                  <a:txBody>
                    <a:bodyPr/>
                    <a:lstStyle/>
                    <a:p>
                      <a:r>
                        <a:rPr lang="en-US" dirty="0" smtClean="0"/>
                        <a:t>0</a:t>
                      </a:r>
                      <a:endParaRPr lang="en-US" dirty="0"/>
                    </a:p>
                  </a:txBody>
                  <a:tcPr/>
                </a:tc>
                <a:tc>
                  <a:txBody>
                    <a:bodyPr/>
                    <a:lstStyle/>
                    <a:p>
                      <a:r>
                        <a:rPr lang="en-US" dirty="0" smtClean="0"/>
                        <a:t>2</a:t>
                      </a:r>
                      <a:endParaRPr lang="en-US" dirty="0"/>
                    </a:p>
                  </a:txBody>
                  <a:tcPr/>
                </a:tc>
              </a:tr>
              <a:tr h="609600">
                <a:tc gridSpan="2" vMerge="1">
                  <a:txBody>
                    <a:bodyPr/>
                    <a:lstStyle/>
                    <a:p>
                      <a:endParaRPr lang="en-US" dirty="0"/>
                    </a:p>
                  </a:txBody>
                  <a:tcPr/>
                </a:tc>
                <a:tc hMerge="1" vMerge="1">
                  <a:txBody>
                    <a:bodyPr/>
                    <a:lstStyle/>
                    <a:p>
                      <a:endParaRPr lang="en-US" dirty="0"/>
                    </a:p>
                  </a:txBody>
                  <a:tcPr/>
                </a:tc>
                <a:tc>
                  <a:txBody>
                    <a:bodyPr/>
                    <a:lstStyle/>
                    <a:p>
                      <a:r>
                        <a:rPr lang="en-US" dirty="0" smtClean="0"/>
                        <a:t>Satisfactory</a:t>
                      </a:r>
                      <a:endParaRPr lang="en-US" dirty="0"/>
                    </a:p>
                  </a:txBody>
                  <a:tcPr/>
                </a:tc>
                <a:tc>
                  <a:txBody>
                    <a:bodyPr/>
                    <a:lstStyle/>
                    <a:p>
                      <a:r>
                        <a:rPr lang="en-US" dirty="0" smtClean="0"/>
                        <a:t>1</a:t>
                      </a:r>
                      <a:endParaRPr lang="en-US" dirty="0"/>
                    </a:p>
                  </a:txBody>
                  <a:tcPr/>
                </a:tc>
                <a:tc>
                  <a:txBody>
                    <a:bodyPr/>
                    <a:lstStyle/>
                    <a:p>
                      <a:r>
                        <a:rPr lang="en-US" dirty="0" smtClean="0"/>
                        <a:t>8</a:t>
                      </a:r>
                      <a:endParaRPr lang="en-US" dirty="0"/>
                    </a:p>
                  </a:txBody>
                  <a:tcPr/>
                </a:tc>
                <a:tc>
                  <a:txBody>
                    <a:bodyPr/>
                    <a:lstStyle/>
                    <a:p>
                      <a:r>
                        <a:rPr lang="en-US" dirty="0" smtClean="0"/>
                        <a:t>2</a:t>
                      </a:r>
                      <a:endParaRPr lang="en-US" dirty="0"/>
                    </a:p>
                  </a:txBody>
                  <a:tcPr/>
                </a:tc>
                <a:tc>
                  <a:txBody>
                    <a:bodyPr/>
                    <a:lstStyle/>
                    <a:p>
                      <a:r>
                        <a:rPr lang="en-US" dirty="0" smtClean="0"/>
                        <a:t>11</a:t>
                      </a:r>
                      <a:endParaRPr lang="en-US" dirty="0"/>
                    </a:p>
                  </a:txBody>
                  <a:tcPr/>
                </a:tc>
              </a:tr>
              <a:tr h="609600">
                <a:tc gridSpan="2" vMerge="1">
                  <a:txBody>
                    <a:bodyPr/>
                    <a:lstStyle/>
                    <a:p>
                      <a:endParaRPr lang="en-US" dirty="0"/>
                    </a:p>
                  </a:txBody>
                  <a:tcPr/>
                </a:tc>
                <a:tc hMerge="1" vMerge="1">
                  <a:txBody>
                    <a:bodyPr/>
                    <a:lstStyle/>
                    <a:p>
                      <a:endParaRPr lang="en-US" dirty="0"/>
                    </a:p>
                  </a:txBody>
                  <a:tcPr/>
                </a:tc>
                <a:tc>
                  <a:txBody>
                    <a:bodyPr/>
                    <a:lstStyle/>
                    <a:p>
                      <a:r>
                        <a:rPr lang="en-US" dirty="0" smtClean="0"/>
                        <a:t>Not at all</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r>
              <a:tr h="609600">
                <a:tc gridSpan="3">
                  <a:txBody>
                    <a:bodyPr/>
                    <a:lstStyle/>
                    <a:p>
                      <a:r>
                        <a:rPr lang="en-US" dirty="0" smtClean="0"/>
                        <a:t>Total</a:t>
                      </a:r>
                      <a:endParaRPr lang="en-US" dirty="0"/>
                    </a:p>
                  </a:txBody>
                  <a:tcPr/>
                </a:tc>
                <a:tc hMerge="1">
                  <a:txBody>
                    <a:bodyPr/>
                    <a:lstStyle/>
                    <a:p>
                      <a:endParaRPr lang="en-US" dirty="0"/>
                    </a:p>
                  </a:txBody>
                  <a:tcPr/>
                </a:tc>
                <a:tc hMerge="1">
                  <a:txBody>
                    <a:bodyPr/>
                    <a:lstStyle/>
                    <a:p>
                      <a:endParaRPr lang="en-US" dirty="0"/>
                    </a:p>
                  </a:txBody>
                  <a:tcPr/>
                </a:tc>
                <a:tc>
                  <a:txBody>
                    <a:bodyPr/>
                    <a:lstStyle/>
                    <a:p>
                      <a:r>
                        <a:rPr lang="en-US" dirty="0" smtClean="0"/>
                        <a:t>1</a:t>
                      </a:r>
                      <a:endParaRPr lang="en-US" dirty="0"/>
                    </a:p>
                  </a:txBody>
                  <a:tcPr/>
                </a:tc>
                <a:tc>
                  <a:txBody>
                    <a:bodyPr/>
                    <a:lstStyle/>
                    <a:p>
                      <a:r>
                        <a:rPr lang="en-US" dirty="0" smtClean="0"/>
                        <a:t>10</a:t>
                      </a:r>
                      <a:endParaRPr lang="en-US" dirty="0"/>
                    </a:p>
                  </a:txBody>
                  <a:tcPr/>
                </a:tc>
                <a:tc>
                  <a:txBody>
                    <a:bodyPr/>
                    <a:lstStyle/>
                    <a:p>
                      <a:r>
                        <a:rPr lang="en-US" dirty="0" smtClean="0"/>
                        <a:t>4</a:t>
                      </a:r>
                      <a:endParaRPr lang="en-US" dirty="0"/>
                    </a:p>
                  </a:txBody>
                  <a:tcPr/>
                </a:tc>
                <a:tc>
                  <a:txBody>
                    <a:bodyPr/>
                    <a:lstStyle/>
                    <a:p>
                      <a:r>
                        <a:rPr lang="en-US" dirty="0" smtClean="0"/>
                        <a:t>15</a:t>
                      </a:r>
                      <a:endParaRPr lang="en-US" dirty="0"/>
                    </a:p>
                  </a:txBody>
                  <a:tcPr/>
                </a:tc>
              </a:tr>
            </a:tbl>
          </a:graphicData>
        </a:graphic>
      </p:graphicFrame>
      <p:sp>
        <p:nvSpPr>
          <p:cNvPr id="5" name="TextBox 4"/>
          <p:cNvSpPr txBox="1"/>
          <p:nvPr/>
        </p:nvSpPr>
        <p:spPr>
          <a:xfrm>
            <a:off x="228600" y="5562600"/>
            <a:ext cx="84582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Cross tabulation of Access to patient data across various departments against the Availability of Real Time Information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47800"/>
            <a:ext cx="8382000" cy="5181600"/>
          </a:xfrm>
        </p:spPr>
        <p:txBody>
          <a:bodyPr>
            <a:normAutofit fontScale="92500" lnSpcReduction="20000"/>
          </a:bodyPr>
          <a:lstStyle/>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buNone/>
            </a:pPr>
            <a:r>
              <a:rPr lang="en-US" b="1" dirty="0" smtClean="0"/>
              <a:t> </a:t>
            </a:r>
            <a:r>
              <a:rPr lang="en-US" sz="2200" b="1" dirty="0" smtClean="0"/>
              <a:t>Cross tabulation of the level Satisfaction in Time Taken for Compilation of Reports against the level of Satisfaction with the Reports generated by HIS</a:t>
            </a:r>
            <a:endParaRPr lang="en-US" sz="2200" dirty="0" smtClean="0"/>
          </a:p>
          <a:p>
            <a:endParaRPr lang="en-US" dirty="0" smtClean="0"/>
          </a:p>
          <a:p>
            <a:endParaRPr lang="en-US" dirty="0"/>
          </a:p>
        </p:txBody>
      </p:sp>
      <p:graphicFrame>
        <p:nvGraphicFramePr>
          <p:cNvPr id="4" name="Table 3"/>
          <p:cNvGraphicFramePr>
            <a:graphicFrameLocks noGrp="1"/>
          </p:cNvGraphicFramePr>
          <p:nvPr/>
        </p:nvGraphicFramePr>
        <p:xfrm>
          <a:off x="533400" y="762000"/>
          <a:ext cx="7848602" cy="4343401"/>
        </p:xfrm>
        <a:graphic>
          <a:graphicData uri="http://schemas.openxmlformats.org/drawingml/2006/table">
            <a:tbl>
              <a:tblPr firstRow="1" bandRow="1">
                <a:tableStyleId>{5940675A-B579-460E-94D1-54222C63F5DA}</a:tableStyleId>
              </a:tblPr>
              <a:tblGrid>
                <a:gridCol w="2242457"/>
                <a:gridCol w="1121229"/>
                <a:gridCol w="1121229"/>
                <a:gridCol w="1121229"/>
                <a:gridCol w="1121229"/>
                <a:gridCol w="1121229"/>
              </a:tblGrid>
              <a:tr h="687258">
                <a:tc rowSpan="2"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Total  N= 16 (Paramedical Staff)</a:t>
                      </a:r>
                      <a:endParaRPr lang="en-US" dirty="0"/>
                    </a:p>
                  </a:txBody>
                  <a:tcPr/>
                </a:tc>
                <a:tc rowSpan="2" hMerge="1">
                  <a:txBody>
                    <a:bodyPr/>
                    <a:lstStyle/>
                    <a:p>
                      <a:endParaRPr lang="en-US"/>
                    </a:p>
                  </a:txBody>
                  <a:tcPr/>
                </a:tc>
                <a:tc gridSpan="3">
                  <a:txBody>
                    <a:bodyPr/>
                    <a:lstStyle/>
                    <a:p>
                      <a:r>
                        <a:rPr lang="en-US" dirty="0" smtClean="0"/>
                        <a:t>Satisfied  with the Reports generated by HIS</a:t>
                      </a:r>
                      <a:endParaRPr lang="en-US" dirty="0"/>
                    </a:p>
                  </a:txBody>
                  <a:tcPr/>
                </a:tc>
                <a:tc hMerge="1">
                  <a:txBody>
                    <a:bodyPr/>
                    <a:lstStyle/>
                    <a:p>
                      <a:endParaRPr lang="en-US" dirty="0"/>
                    </a:p>
                  </a:txBody>
                  <a:tcPr/>
                </a:tc>
                <a:tc hMerge="1">
                  <a:txBody>
                    <a:bodyPr/>
                    <a:lstStyle/>
                    <a:p>
                      <a:endParaRPr lang="en-US" dirty="0"/>
                    </a:p>
                  </a:txBody>
                  <a:tcPr/>
                </a:tc>
                <a:tc rowSpan="2">
                  <a:txBody>
                    <a:bodyPr/>
                    <a:lstStyle/>
                    <a:p>
                      <a:r>
                        <a:rPr lang="en-US" dirty="0" smtClean="0"/>
                        <a:t>Total</a:t>
                      </a:r>
                      <a:endParaRPr lang="en-US" dirty="0"/>
                    </a:p>
                  </a:txBody>
                  <a:tcPr/>
                </a:tc>
              </a:tr>
              <a:tr h="687258">
                <a:tc gridSpan="2" vMerge="1">
                  <a:txBody>
                    <a:bodyPr/>
                    <a:lstStyle/>
                    <a:p>
                      <a:endParaRPr lang="en-US"/>
                    </a:p>
                  </a:txBody>
                  <a:tcPr/>
                </a:tc>
                <a:tc hMerge="1" vMerge="1">
                  <a:txBody>
                    <a:bodyPr/>
                    <a:lstStyle/>
                    <a:p>
                      <a:endParaRPr lang="en-US" dirty="0"/>
                    </a:p>
                  </a:txBody>
                  <a:tcPr/>
                </a:tc>
                <a:tc>
                  <a:txBody>
                    <a:bodyPr/>
                    <a:lstStyle/>
                    <a:p>
                      <a:r>
                        <a:rPr lang="en-US" dirty="0" smtClean="0"/>
                        <a:t>Yes</a:t>
                      </a:r>
                      <a:endParaRPr lang="en-US" dirty="0"/>
                    </a:p>
                  </a:txBody>
                  <a:tcPr/>
                </a:tc>
                <a:tc>
                  <a:txBody>
                    <a:bodyPr/>
                    <a:lstStyle/>
                    <a:p>
                      <a:r>
                        <a:rPr lang="en-US" dirty="0" smtClean="0"/>
                        <a:t>To some Extent</a:t>
                      </a:r>
                      <a:endParaRPr lang="en-US" dirty="0"/>
                    </a:p>
                  </a:txBody>
                  <a:tcPr/>
                </a:tc>
                <a:tc>
                  <a:txBody>
                    <a:bodyPr/>
                    <a:lstStyle/>
                    <a:p>
                      <a:r>
                        <a:rPr lang="en-US" dirty="0" smtClean="0"/>
                        <a:t>No</a:t>
                      </a:r>
                      <a:endParaRPr lang="en-US" dirty="0"/>
                    </a:p>
                  </a:txBody>
                  <a:tcPr/>
                </a:tc>
                <a:tc vMerge="1">
                  <a:txBody>
                    <a:bodyPr/>
                    <a:lstStyle/>
                    <a:p>
                      <a:endParaRPr lang="en-US" dirty="0"/>
                    </a:p>
                  </a:txBody>
                  <a:tcPr/>
                </a:tc>
              </a:tr>
              <a:tr h="687258">
                <a:tc rowSpan="2">
                  <a:txBody>
                    <a:bodyPr/>
                    <a:lstStyle/>
                    <a:p>
                      <a:r>
                        <a:rPr lang="en-US" dirty="0" smtClean="0"/>
                        <a:t>Satisfied </a:t>
                      </a:r>
                      <a:r>
                        <a:rPr lang="en-US" baseline="0" dirty="0" smtClean="0"/>
                        <a:t> in Time Taken for compilation of Reports</a:t>
                      </a:r>
                      <a:endParaRPr lang="en-US" dirty="0"/>
                    </a:p>
                  </a:txBody>
                  <a:tcPr/>
                </a:tc>
                <a:tc>
                  <a:txBody>
                    <a:bodyPr/>
                    <a:lstStyle/>
                    <a:p>
                      <a:r>
                        <a:rPr lang="en-US" dirty="0" smtClean="0"/>
                        <a:t>Yes</a:t>
                      </a:r>
                      <a:endParaRPr lang="en-US" dirty="0"/>
                    </a:p>
                  </a:txBody>
                  <a:tcPr/>
                </a:tc>
                <a:tc>
                  <a:txBody>
                    <a:bodyPr/>
                    <a:lstStyle/>
                    <a:p>
                      <a:r>
                        <a:rPr lang="en-US" dirty="0" smtClean="0"/>
                        <a:t>5</a:t>
                      </a:r>
                      <a:endParaRPr lang="en-US" dirty="0"/>
                    </a:p>
                  </a:txBody>
                  <a:tcPr/>
                </a:tc>
                <a:tc>
                  <a:txBody>
                    <a:bodyPr/>
                    <a:lstStyle/>
                    <a:p>
                      <a:r>
                        <a:rPr lang="en-US" dirty="0" smtClean="0"/>
                        <a:t>0</a:t>
                      </a:r>
                      <a:endParaRPr lang="en-US" dirty="0"/>
                    </a:p>
                  </a:txBody>
                  <a:tcPr/>
                </a:tc>
                <a:tc>
                  <a:txBody>
                    <a:bodyPr/>
                    <a:lstStyle/>
                    <a:p>
                      <a:r>
                        <a:rPr lang="en-US" dirty="0" smtClean="0"/>
                        <a:t>3</a:t>
                      </a:r>
                      <a:endParaRPr lang="en-US" dirty="0"/>
                    </a:p>
                  </a:txBody>
                  <a:tcPr/>
                </a:tc>
                <a:tc>
                  <a:txBody>
                    <a:bodyPr/>
                    <a:lstStyle/>
                    <a:p>
                      <a:r>
                        <a:rPr lang="en-US" dirty="0" smtClean="0"/>
                        <a:t>8</a:t>
                      </a:r>
                      <a:endParaRPr lang="en-US" dirty="0"/>
                    </a:p>
                  </a:txBody>
                  <a:tcPr/>
                </a:tc>
              </a:tr>
              <a:tr h="687258">
                <a:tc vMerge="1">
                  <a:txBody>
                    <a:bodyPr/>
                    <a:lstStyle/>
                    <a:p>
                      <a:endParaRPr lang="en-US"/>
                    </a:p>
                  </a:txBody>
                  <a:tcPr/>
                </a:tc>
                <a:tc>
                  <a:txBody>
                    <a:bodyPr/>
                    <a:lstStyle/>
                    <a:p>
                      <a:endParaRPr lang="en-US" dirty="0" smtClean="0"/>
                    </a:p>
                    <a:p>
                      <a:r>
                        <a:rPr lang="en-US" dirty="0" smtClean="0"/>
                        <a:t>No</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1</a:t>
                      </a:r>
                      <a:endParaRPr lang="en-US" dirty="0"/>
                    </a:p>
                  </a:txBody>
                  <a:tcPr/>
                </a:tc>
                <a:tc>
                  <a:txBody>
                    <a:bodyPr/>
                    <a:lstStyle/>
                    <a:p>
                      <a:r>
                        <a:rPr lang="en-US" dirty="0" smtClean="0"/>
                        <a:t>8</a:t>
                      </a:r>
                      <a:endParaRPr lang="en-US" dirty="0"/>
                    </a:p>
                  </a:txBody>
                  <a:tcPr/>
                </a:tc>
              </a:tr>
              <a:tr h="1594369">
                <a:tc gridSpan="2">
                  <a:txBody>
                    <a:bodyPr/>
                    <a:lstStyle/>
                    <a:p>
                      <a:r>
                        <a:rPr lang="en-US" dirty="0" smtClean="0"/>
                        <a:t>Total</a:t>
                      </a:r>
                      <a:endParaRPr lang="en-US" dirty="0"/>
                    </a:p>
                  </a:txBody>
                  <a:tcPr/>
                </a:tc>
                <a:tc hMerge="1">
                  <a:txBody>
                    <a:bodyPr/>
                    <a:lstStyle/>
                    <a:p>
                      <a:endParaRPr lang="en-US" dirty="0"/>
                    </a:p>
                  </a:txBody>
                  <a:tcPr/>
                </a:tc>
                <a:tc>
                  <a:txBody>
                    <a:bodyPr/>
                    <a:lstStyle/>
                    <a:p>
                      <a:r>
                        <a:rPr lang="en-US" dirty="0" smtClean="0"/>
                        <a:t>9</a:t>
                      </a:r>
                      <a:endParaRPr lang="en-US" dirty="0"/>
                    </a:p>
                  </a:txBody>
                  <a:tcPr/>
                </a:tc>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16</a:t>
                      </a:r>
                      <a:endParaRPr lang="en-US"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l="3668" t="16932" r="4306" b="3187"/>
          <a:stretch>
            <a:fillRect/>
          </a:stretch>
        </p:blipFill>
        <p:spPr bwMode="auto">
          <a:xfrm>
            <a:off x="1824023" y="1143000"/>
            <a:ext cx="5495954" cy="4629956"/>
          </a:xfrm>
          <a:prstGeom prst="rect">
            <a:avLst/>
          </a:prstGeom>
          <a:noFill/>
          <a:ln w="9525">
            <a:noFill/>
            <a:miter lim="800000"/>
            <a:headEnd/>
            <a:tailEnd/>
          </a:ln>
        </p:spPr>
      </p:pic>
      <p:sp>
        <p:nvSpPr>
          <p:cNvPr id="5" name="TextBox 4"/>
          <p:cNvSpPr txBox="1"/>
          <p:nvPr/>
        </p:nvSpPr>
        <p:spPr>
          <a:xfrm>
            <a:off x="1219200" y="6019800"/>
            <a:ext cx="5943600" cy="646331"/>
          </a:xfrm>
          <a:prstGeom prst="rect">
            <a:avLst/>
          </a:prstGeom>
          <a:noFill/>
        </p:spPr>
        <p:txBody>
          <a:bodyPr wrap="square" rtlCol="0">
            <a:spAutoFit/>
          </a:bodyPr>
          <a:lstStyle/>
          <a:p>
            <a:r>
              <a:rPr lang="en-US" b="1" dirty="0" smtClean="0"/>
              <a:t>Cross tabulation of Working Hours against Ease of Working on HIS for Clinicians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CONTENTS: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en-US" dirty="0" smtClean="0"/>
              <a:t>Organization Profile</a:t>
            </a:r>
          </a:p>
          <a:p>
            <a:r>
              <a:rPr lang="en-US" dirty="0" smtClean="0"/>
              <a:t>About DDU</a:t>
            </a:r>
          </a:p>
          <a:p>
            <a:r>
              <a:rPr lang="en-US" dirty="0" smtClean="0"/>
              <a:t>OpenMRS</a:t>
            </a:r>
          </a:p>
          <a:p>
            <a:r>
              <a:rPr lang="en-US" dirty="0" smtClean="0"/>
              <a:t>Evaluation of HIS</a:t>
            </a:r>
          </a:p>
          <a:p>
            <a:r>
              <a:rPr lang="en-US" dirty="0" smtClean="0"/>
              <a:t>Rationale of the study</a:t>
            </a:r>
          </a:p>
          <a:p>
            <a:r>
              <a:rPr lang="en-US" dirty="0" smtClean="0"/>
              <a:t>Objective of the Project</a:t>
            </a:r>
          </a:p>
          <a:p>
            <a:r>
              <a:rPr lang="en-US" dirty="0" smtClean="0"/>
              <a:t>Methodology</a:t>
            </a:r>
          </a:p>
          <a:p>
            <a:r>
              <a:rPr lang="en-US" dirty="0" smtClean="0"/>
              <a:t>Outcomes of the study</a:t>
            </a:r>
          </a:p>
          <a:p>
            <a:r>
              <a:rPr lang="en-US" dirty="0" smtClean="0"/>
              <a:t>Findings</a:t>
            </a:r>
          </a:p>
          <a:p>
            <a:r>
              <a:rPr lang="en-US" dirty="0" smtClean="0"/>
              <a:t>Limitations</a:t>
            </a:r>
          </a:p>
          <a:p>
            <a:r>
              <a:rPr lang="en-US" dirty="0" smtClean="0"/>
              <a:t>Recommendations</a:t>
            </a:r>
          </a:p>
          <a:p>
            <a:r>
              <a:rPr lang="en-US" dirty="0" smtClean="0"/>
              <a:t>Refrences</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l="3828" t="17729" r="5423" b="3386"/>
          <a:stretch>
            <a:fillRect/>
          </a:stretch>
        </p:blipFill>
        <p:spPr bwMode="auto">
          <a:xfrm>
            <a:off x="1295401" y="762000"/>
            <a:ext cx="6629400" cy="4495800"/>
          </a:xfrm>
          <a:prstGeom prst="rect">
            <a:avLst/>
          </a:prstGeom>
          <a:noFill/>
          <a:ln w="9525">
            <a:noFill/>
            <a:miter lim="800000"/>
            <a:headEnd/>
            <a:tailEnd/>
          </a:ln>
        </p:spPr>
      </p:pic>
      <p:sp>
        <p:nvSpPr>
          <p:cNvPr id="6" name="TextBox 5"/>
          <p:cNvSpPr txBox="1"/>
          <p:nvPr/>
        </p:nvSpPr>
        <p:spPr>
          <a:xfrm>
            <a:off x="914400" y="5638800"/>
            <a:ext cx="67818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Cross tabulation of Working Hours against Ease of Working on HIS for Paramedical Staff</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smtClean="0"/>
              <a:t/>
            </a:r>
            <a:br>
              <a:rPr lang="en-US" dirty="0" smtClean="0"/>
            </a:br>
            <a:endParaRPr lang="en-US" dirty="0"/>
          </a:p>
        </p:txBody>
      </p:sp>
      <p:pic>
        <p:nvPicPr>
          <p:cNvPr id="4" name="Content Placeholder 3"/>
          <p:cNvPicPr>
            <a:picLocks noGrp="1"/>
          </p:cNvPicPr>
          <p:nvPr>
            <p:ph idx="1"/>
          </p:nvPr>
        </p:nvPicPr>
        <p:blipFill>
          <a:blip r:embed="rId2" cstate="print"/>
          <a:srcRect l="3509" t="17530" r="7177" b="2988"/>
          <a:stretch>
            <a:fillRect/>
          </a:stretch>
        </p:blipFill>
        <p:spPr bwMode="auto">
          <a:xfrm>
            <a:off x="685800" y="609600"/>
            <a:ext cx="8077200" cy="4724400"/>
          </a:xfrm>
          <a:prstGeom prst="rect">
            <a:avLst/>
          </a:prstGeom>
          <a:noFill/>
          <a:ln w="9525">
            <a:noFill/>
            <a:miter lim="800000"/>
            <a:headEnd/>
            <a:tailEnd/>
          </a:ln>
        </p:spPr>
      </p:pic>
      <p:sp>
        <p:nvSpPr>
          <p:cNvPr id="5" name="TextBox 4"/>
          <p:cNvSpPr txBox="1"/>
          <p:nvPr/>
        </p:nvSpPr>
        <p:spPr>
          <a:xfrm>
            <a:off x="838200" y="5562600"/>
            <a:ext cx="7162800" cy="1107996"/>
          </a:xfrm>
          <a:prstGeom prst="rect">
            <a:avLst/>
          </a:prstGeom>
          <a:noFill/>
        </p:spPr>
        <p:txBody>
          <a:bodyPr wrap="square" rtlCol="0">
            <a:spAutoFit/>
          </a:bodyPr>
          <a:lstStyle/>
          <a:p>
            <a:endParaRPr lang="en-US" dirty="0" smtClean="0"/>
          </a:p>
          <a:p>
            <a:r>
              <a:rPr lang="en-US" sz="2400" b="1" dirty="0" smtClean="0">
                <a:latin typeface="Times New Roman" pitchFamily="18" charset="0"/>
                <a:cs typeface="Times New Roman" pitchFamily="18" charset="0"/>
              </a:rPr>
              <a:t>Cross tabulation of Working Hours against Ease of Working on HIS for Nursing Staff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638800"/>
          </a:xfrm>
        </p:spPr>
        <p:txBody>
          <a:bodyPr>
            <a:normAutofit fontScale="70000" lnSpcReduction="20000"/>
          </a:bodyPr>
          <a:lstStyle/>
          <a:p>
            <a:r>
              <a:rPr lang="en-US" dirty="0" smtClean="0"/>
              <a:t>17 (73.9%) out of 23 Clinicians, 40 (100%) of the Nursing staff, 16 (100%) of the Paramedical Staff responded that they work between 1 – 3 hours per day on the HIS application therefore had ease in using the application.</a:t>
            </a:r>
          </a:p>
          <a:p>
            <a:pPr>
              <a:buNone/>
            </a:pPr>
            <a:endParaRPr lang="en-US" dirty="0" smtClean="0"/>
          </a:p>
          <a:p>
            <a:r>
              <a:rPr lang="en-US" dirty="0" smtClean="0"/>
              <a:t>Also, it has been observed that due to heavy patient inflow and limited time for clinicians, they are bound to use the application as well as attend the patient at the same time. Hence, maintenance of electronic records suffers. Even some of clinicians were not interested in filling up the evaluation questionnaire because they themselves do not use the HIS application.</a:t>
            </a:r>
          </a:p>
          <a:p>
            <a:pPr>
              <a:buNone/>
            </a:pPr>
            <a:r>
              <a:rPr lang="en-US" dirty="0" smtClean="0"/>
              <a:t> </a:t>
            </a:r>
          </a:p>
          <a:p>
            <a:r>
              <a:rPr lang="en-US" dirty="0" smtClean="0"/>
              <a:t>A positive feedback was received on interviewing JAS, registration and billing as they were satisfied with the time taken and efficiency of system even at rush hours.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85800" y="5791200"/>
            <a:ext cx="7696200" cy="369332"/>
          </a:xfrm>
          <a:prstGeom prst="rect">
            <a:avLst/>
          </a:prstGeom>
        </p:spPr>
        <p:txBody>
          <a:bodyPr wrap="square">
            <a:spAutoFit/>
          </a:bodyPr>
          <a:lstStyle/>
          <a:p>
            <a:pPr lvl="0" algn="ctr" fontAlgn="base">
              <a:spcBef>
                <a:spcPct val="0"/>
              </a:spcBef>
              <a:spcAft>
                <a:spcPct val="0"/>
              </a:spcAft>
            </a:pPr>
            <a:r>
              <a:rPr lang="en-US" b="1" dirty="0" smtClean="0">
                <a:latin typeface="Times New Roman" pitchFamily="18" charset="0"/>
                <a:ea typeface="Calibri" pitchFamily="34" charset="0"/>
                <a:cs typeface="Times New Roman" pitchFamily="18" charset="0"/>
              </a:rPr>
              <a:t> </a:t>
            </a:r>
            <a:endParaRPr lang="en-US" sz="2800" dirty="0" smtClean="0">
              <a:latin typeface="Arial" pitchFamily="34" charset="0"/>
              <a:cs typeface="Arial" pitchFamily="34" charset="0"/>
            </a:endParaRPr>
          </a:p>
        </p:txBody>
      </p:sp>
      <p:pic>
        <p:nvPicPr>
          <p:cNvPr id="6" name="Content Placeholder 5"/>
          <p:cNvPicPr>
            <a:picLocks noGrp="1"/>
          </p:cNvPicPr>
          <p:nvPr>
            <p:ph idx="1"/>
          </p:nvPr>
        </p:nvPicPr>
        <p:blipFill>
          <a:blip r:embed="rId2" cstate="print"/>
          <a:srcRect l="4155" t="17842" r="24308" b="3112"/>
          <a:stretch>
            <a:fillRect/>
          </a:stretch>
        </p:blipFill>
        <p:spPr bwMode="auto">
          <a:xfrm>
            <a:off x="914401" y="304800"/>
            <a:ext cx="6172199" cy="4876800"/>
          </a:xfrm>
          <a:prstGeom prst="rect">
            <a:avLst/>
          </a:prstGeom>
          <a:noFill/>
          <a:ln w="9525">
            <a:noFill/>
            <a:miter lim="800000"/>
            <a:headEnd/>
            <a:tailEnd/>
          </a:ln>
        </p:spPr>
      </p:pic>
      <p:pic>
        <p:nvPicPr>
          <p:cNvPr id="7" name="Picture 6" descr="C:\Users\2011\Desktop\Picture1.jpg"/>
          <p:cNvPicPr/>
          <p:nvPr/>
        </p:nvPicPr>
        <p:blipFill>
          <a:blip r:embed="rId3" cstate="print"/>
          <a:srcRect/>
          <a:stretch>
            <a:fillRect/>
          </a:stretch>
        </p:blipFill>
        <p:spPr bwMode="auto">
          <a:xfrm>
            <a:off x="7239000" y="2057400"/>
            <a:ext cx="1524000" cy="1219200"/>
          </a:xfrm>
          <a:prstGeom prst="rect">
            <a:avLst/>
          </a:prstGeom>
          <a:noFill/>
          <a:ln w="9525">
            <a:noFill/>
            <a:miter lim="800000"/>
            <a:headEnd/>
            <a:tailEnd/>
          </a:ln>
        </p:spPr>
      </p:pic>
      <p:sp>
        <p:nvSpPr>
          <p:cNvPr id="13314" name="Rectangle 2"/>
          <p:cNvSpPr>
            <a:spLocks noChangeArrowheads="1"/>
          </p:cNvSpPr>
          <p:nvPr/>
        </p:nvSpPr>
        <p:spPr bwMode="auto">
          <a:xfrm>
            <a:off x="0" y="6046208"/>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Cross tabulation of Decrease in Time and effort against the Time of Updating the HIS records for the Nursing Staff</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867400"/>
          </a:xfrm>
        </p:spPr>
        <p:txBody>
          <a:bodyPr>
            <a:normAutofit fontScale="70000" lnSpcReduction="20000"/>
          </a:bodyPr>
          <a:lstStyle/>
          <a:p>
            <a:pPr>
              <a:buNone/>
            </a:pPr>
            <a:r>
              <a:rPr lang="en-US" dirty="0" smtClean="0"/>
              <a:t>It was observed that HIS application has not decreased time and effort as 23out of 40 nurses use to make updates at the end of the day and 11 nurses did not maintained any electronic patient records. </a:t>
            </a:r>
          </a:p>
          <a:p>
            <a:pPr>
              <a:buNone/>
            </a:pPr>
            <a:endParaRPr lang="en-US" dirty="0" smtClean="0"/>
          </a:p>
          <a:p>
            <a:r>
              <a:rPr lang="en-US" dirty="0" smtClean="0"/>
              <a:t>Furthermore, in the IPD departments, staff nurses pointed out that they have to come on weekends to update the records as a result lack of interest and commitment seen towards the application.</a:t>
            </a:r>
          </a:p>
          <a:p>
            <a:pPr>
              <a:buNone/>
            </a:pPr>
            <a:endParaRPr lang="en-US" dirty="0" smtClean="0"/>
          </a:p>
          <a:p>
            <a:r>
              <a:rPr lang="en-US" dirty="0" smtClean="0"/>
              <a:t>Also, the hospital staff has to maintain both the registers as well as electronic records as they are not confident about the electronic records generated by the HIS application.</a:t>
            </a:r>
          </a:p>
          <a:p>
            <a:endParaRPr lang="en-US" dirty="0" smtClean="0"/>
          </a:p>
          <a:p>
            <a:r>
              <a:rPr lang="en-US" dirty="0" smtClean="0"/>
              <a:t>As pointed out by some clinicians it is an extra burden for them as they are forced to use the system and make necessary updates at the end of the day.</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1143000"/>
          </a:xfrm>
        </p:spPr>
        <p:txBody>
          <a:bodyPr/>
          <a:lstStyle/>
          <a:p>
            <a:endParaRPr lang="en-US" dirty="0"/>
          </a:p>
        </p:txBody>
      </p:sp>
      <p:pic>
        <p:nvPicPr>
          <p:cNvPr id="4" name="Content Placeholder 3"/>
          <p:cNvPicPr>
            <a:picLocks noGrp="1"/>
          </p:cNvPicPr>
          <p:nvPr>
            <p:ph idx="1"/>
          </p:nvPr>
        </p:nvPicPr>
        <p:blipFill>
          <a:blip r:embed="rId2" cstate="print"/>
          <a:srcRect l="17262" t="32178" r="39881" b="13614"/>
          <a:stretch>
            <a:fillRect/>
          </a:stretch>
        </p:blipFill>
        <p:spPr bwMode="auto">
          <a:xfrm>
            <a:off x="0" y="2819400"/>
            <a:ext cx="2667000" cy="1905000"/>
          </a:xfrm>
          <a:prstGeom prst="rect">
            <a:avLst/>
          </a:prstGeom>
          <a:noFill/>
          <a:ln w="9525">
            <a:noFill/>
            <a:miter lim="800000"/>
            <a:headEnd/>
            <a:tailEnd/>
          </a:ln>
        </p:spPr>
      </p:pic>
      <p:pic>
        <p:nvPicPr>
          <p:cNvPr id="5" name="Picture 4"/>
          <p:cNvPicPr/>
          <p:nvPr/>
        </p:nvPicPr>
        <p:blipFill>
          <a:blip r:embed="rId3" cstate="print"/>
          <a:srcRect l="16375" t="31548" r="41177" b="14286"/>
          <a:stretch>
            <a:fillRect/>
          </a:stretch>
        </p:blipFill>
        <p:spPr bwMode="auto">
          <a:xfrm>
            <a:off x="3124200" y="2743200"/>
            <a:ext cx="2590800" cy="1981200"/>
          </a:xfrm>
          <a:prstGeom prst="rect">
            <a:avLst/>
          </a:prstGeom>
          <a:noFill/>
          <a:ln w="9525">
            <a:noFill/>
            <a:miter lim="800000"/>
            <a:headEnd/>
            <a:tailEnd/>
          </a:ln>
        </p:spPr>
      </p:pic>
      <p:pic>
        <p:nvPicPr>
          <p:cNvPr id="8" name="Picture 7"/>
          <p:cNvPicPr/>
          <p:nvPr/>
        </p:nvPicPr>
        <p:blipFill>
          <a:blip r:embed="rId4" cstate="print">
            <a:clrChange>
              <a:clrFrom>
                <a:srgbClr val="FFFFFF"/>
              </a:clrFrom>
              <a:clrTo>
                <a:srgbClr val="FFFFFF">
                  <a:alpha val="0"/>
                </a:srgbClr>
              </a:clrTo>
            </a:clrChange>
          </a:blip>
          <a:srcRect l="17329" t="32341" r="40223" b="14683"/>
          <a:stretch>
            <a:fillRect/>
          </a:stretch>
        </p:blipFill>
        <p:spPr bwMode="auto">
          <a:xfrm>
            <a:off x="6324600" y="2667000"/>
            <a:ext cx="2438400" cy="2057400"/>
          </a:xfrm>
          <a:prstGeom prst="rect">
            <a:avLst/>
          </a:prstGeom>
          <a:noFill/>
          <a:ln w="9525">
            <a:noFill/>
            <a:miter lim="800000"/>
            <a:headEnd/>
            <a:tailEnd/>
          </a:ln>
        </p:spPr>
      </p:pic>
      <p:pic>
        <p:nvPicPr>
          <p:cNvPr id="9" name="Picture 8" descr="C:\Users\2011\Desktop\pi.jpg"/>
          <p:cNvPicPr/>
          <p:nvPr/>
        </p:nvPicPr>
        <p:blipFill>
          <a:blip r:embed="rId5" cstate="print"/>
          <a:srcRect/>
          <a:stretch>
            <a:fillRect/>
          </a:stretch>
        </p:blipFill>
        <p:spPr bwMode="auto">
          <a:xfrm>
            <a:off x="3200400" y="5181600"/>
            <a:ext cx="3429000" cy="1447800"/>
          </a:xfrm>
          <a:prstGeom prst="rect">
            <a:avLst/>
          </a:prstGeom>
          <a:noFill/>
          <a:ln w="9525">
            <a:noFill/>
            <a:miter lim="800000"/>
            <a:headEnd/>
            <a:tailEnd/>
          </a:ln>
        </p:spPr>
      </p:pic>
      <p:sp>
        <p:nvSpPr>
          <p:cNvPr id="41986" name="Rectangle 2"/>
          <p:cNvSpPr>
            <a:spLocks noChangeArrowheads="1"/>
          </p:cNvSpPr>
          <p:nvPr/>
        </p:nvSpPr>
        <p:spPr bwMode="auto">
          <a:xfrm>
            <a:off x="-685800" y="2216752"/>
            <a:ext cx="40386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Nursing Staff</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a:off x="0" y="2177536"/>
            <a:ext cx="88392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Clinicians</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6463871" y="2177535"/>
            <a:ext cx="185506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Paramedical Staff</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057401"/>
            <a:ext cx="8229600" cy="3276600"/>
          </a:xfrm>
        </p:spPr>
        <p:txBody>
          <a:bodyPr>
            <a:normAutofit/>
          </a:bodyPr>
          <a:lstStyle/>
          <a:p>
            <a:r>
              <a:rPr lang="en-US" dirty="0" smtClean="0"/>
              <a:t>50% of nurses and 47.8% of the Clinicians complained about server issues and internal errors, while only 37.5% of the paramedical staff had the same issue along with 31.2% of the printer related problems.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Satisfaction level with the HIS Team</a:t>
            </a:r>
            <a:endParaRPr lang="en-US" dirty="0"/>
          </a:p>
        </p:txBody>
      </p:sp>
      <p:sp>
        <p:nvSpPr>
          <p:cNvPr id="7" name="Rectangle 3"/>
          <p:cNvSpPr>
            <a:spLocks noChangeArrowheads="1"/>
          </p:cNvSpPr>
          <p:nvPr/>
        </p:nvSpPr>
        <p:spPr bwMode="auto">
          <a:xfrm>
            <a:off x="0" y="2177536"/>
            <a:ext cx="88392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Clinicians</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685800" y="2216752"/>
            <a:ext cx="40386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Nursing Staff</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4"/>
          <p:cNvSpPr>
            <a:spLocks noChangeArrowheads="1"/>
          </p:cNvSpPr>
          <p:nvPr/>
        </p:nvSpPr>
        <p:spPr bwMode="auto">
          <a:xfrm>
            <a:off x="6463871" y="2177535"/>
            <a:ext cx="185506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Paramedical Staff</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9"/>
          <p:cNvPicPr/>
          <p:nvPr/>
        </p:nvPicPr>
        <p:blipFill>
          <a:blip r:embed="rId2" cstate="print"/>
          <a:srcRect l="17647" t="32540" r="40541" b="15079"/>
          <a:stretch>
            <a:fillRect/>
          </a:stretch>
        </p:blipFill>
        <p:spPr bwMode="auto">
          <a:xfrm>
            <a:off x="6553200" y="3048000"/>
            <a:ext cx="1905000" cy="1905000"/>
          </a:xfrm>
          <a:prstGeom prst="rect">
            <a:avLst/>
          </a:prstGeom>
          <a:noFill/>
          <a:ln w="9525">
            <a:noFill/>
            <a:miter lim="800000"/>
            <a:headEnd/>
            <a:tailEnd/>
          </a:ln>
        </p:spPr>
      </p:pic>
      <p:pic>
        <p:nvPicPr>
          <p:cNvPr id="11" name="Picture 10"/>
          <p:cNvPicPr/>
          <p:nvPr/>
        </p:nvPicPr>
        <p:blipFill>
          <a:blip r:embed="rId3" cstate="print">
            <a:clrChange>
              <a:clrFrom>
                <a:srgbClr val="FFFFFF"/>
              </a:clrFrom>
              <a:clrTo>
                <a:srgbClr val="FFFFFF">
                  <a:alpha val="0"/>
                </a:srgbClr>
              </a:clrTo>
            </a:clrChange>
          </a:blip>
          <a:srcRect l="17647" t="32341" r="40223" b="14881"/>
          <a:stretch>
            <a:fillRect/>
          </a:stretch>
        </p:blipFill>
        <p:spPr bwMode="auto">
          <a:xfrm>
            <a:off x="609600" y="3124200"/>
            <a:ext cx="1981200" cy="1828800"/>
          </a:xfrm>
          <a:prstGeom prst="rect">
            <a:avLst/>
          </a:prstGeom>
          <a:noFill/>
          <a:ln w="9525">
            <a:noFill/>
            <a:miter lim="800000"/>
            <a:headEnd/>
            <a:tailEnd/>
          </a:ln>
        </p:spPr>
      </p:pic>
      <p:pic>
        <p:nvPicPr>
          <p:cNvPr id="12" name="Picture 11"/>
          <p:cNvPicPr/>
          <p:nvPr/>
        </p:nvPicPr>
        <p:blipFill>
          <a:blip r:embed="rId4" cstate="print"/>
          <a:srcRect l="79173" t="19048" r="6359" b="69841"/>
          <a:stretch>
            <a:fillRect/>
          </a:stretch>
        </p:blipFill>
        <p:spPr bwMode="auto">
          <a:xfrm>
            <a:off x="3733800" y="5562600"/>
            <a:ext cx="1371600" cy="914400"/>
          </a:xfrm>
          <a:prstGeom prst="rect">
            <a:avLst/>
          </a:prstGeom>
          <a:noFill/>
          <a:ln w="9525">
            <a:noFill/>
            <a:miter lim="800000"/>
            <a:headEnd/>
            <a:tailEnd/>
          </a:ln>
        </p:spPr>
      </p:pic>
      <p:pic>
        <p:nvPicPr>
          <p:cNvPr id="15" name="Content Placeholder 14"/>
          <p:cNvPicPr>
            <a:picLocks noGrp="1"/>
          </p:cNvPicPr>
          <p:nvPr>
            <p:ph idx="1"/>
          </p:nvPr>
        </p:nvPicPr>
        <p:blipFill>
          <a:blip r:embed="rId4" cstate="print"/>
          <a:srcRect l="17329" t="31746" r="40540" b="16071"/>
          <a:stretch>
            <a:fillRect/>
          </a:stretch>
        </p:blipFill>
        <p:spPr bwMode="auto">
          <a:xfrm>
            <a:off x="3429001" y="3276600"/>
            <a:ext cx="2590799" cy="1824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75% of the Paramedical Staff, 39% of the Nursing Staff and 26% of the Clinicians were satisfied with the training and support provided by the HIS Team. </a:t>
            </a:r>
          </a:p>
          <a:p>
            <a:r>
              <a:rPr lang="en-US" dirty="0" smtClean="0"/>
              <a:t>Some of staff in IPD departments (male/female surgical and orthopedics ward) pointed out that they were busy attending the patients and also due to transfers they did not receive the HIS training.</a:t>
            </a:r>
          </a:p>
          <a:p>
            <a:endParaRPr lang="en-US" dirty="0" smtClean="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b="1" dirty="0" smtClean="0"/>
              <a:t>Data Confidentiality provided by the HIS application</a:t>
            </a:r>
            <a:r>
              <a:rPr lang="en-US" dirty="0" smtClean="0"/>
              <a:t/>
            </a:r>
            <a:br>
              <a:rPr lang="en-US" dirty="0" smtClean="0"/>
            </a:br>
            <a:r>
              <a:rPr lang="en-US" dirty="0" smtClean="0"/>
              <a:t> </a:t>
            </a:r>
            <a:br>
              <a:rPr lang="en-US" dirty="0" smtClean="0"/>
            </a:br>
            <a:endParaRPr lang="en-US" dirty="0"/>
          </a:p>
        </p:txBody>
      </p:sp>
      <p:pic>
        <p:nvPicPr>
          <p:cNvPr id="4" name="Content Placeholder 3"/>
          <p:cNvPicPr>
            <a:picLocks noGrp="1"/>
          </p:cNvPicPr>
          <p:nvPr>
            <p:ph idx="1"/>
          </p:nvPr>
        </p:nvPicPr>
        <p:blipFill>
          <a:blip r:embed="rId2" cstate="print"/>
          <a:srcRect l="3951" t="17835" r="1194" b="2896"/>
          <a:stretch>
            <a:fillRect/>
          </a:stretch>
        </p:blipFill>
        <p:spPr bwMode="auto">
          <a:xfrm>
            <a:off x="1730512" y="1904999"/>
            <a:ext cx="6118088" cy="46482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u="sng" dirty="0" smtClean="0"/>
              <a:t>ORGANIZATION PROFILE</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a:t>
            </a:r>
            <a:endParaRPr lang="en-US" dirty="0" smtClean="0"/>
          </a:p>
          <a:p>
            <a:r>
              <a:rPr lang="en-US" dirty="0" smtClean="0"/>
              <a:t>HISP </a:t>
            </a:r>
            <a:r>
              <a:rPr lang="en-US" dirty="0"/>
              <a:t>India is a not for profit NGO specializing since more than a decade in designing and implementing solutions in health informatics for the public health sector in India, and also recently in Bangladesh and Sri Lanka</a:t>
            </a:r>
            <a:r>
              <a:rPr lang="en-US" dirty="0" smtClean="0"/>
              <a:t>.</a:t>
            </a:r>
          </a:p>
          <a:p>
            <a:endParaRPr lang="en-US" dirty="0"/>
          </a:p>
          <a:p>
            <a:r>
              <a:rPr lang="en-US" dirty="0"/>
              <a:t>With a strong commitment to free and open source technologies, we work with a global perspective of the Health Information Systems Programmes (HISP) network, coordinated by the University Of Oslo, Norway, and are active in more than 20 countries in Africa and Asia</a:t>
            </a:r>
            <a:r>
              <a:rPr lang="en-US" dirty="0" smtClean="0"/>
              <a:t>.</a:t>
            </a:r>
          </a:p>
          <a:p>
            <a:pPr>
              <a:buNone/>
            </a:pPr>
            <a:endParaRPr lang="en-US" dirty="0" smtClean="0"/>
          </a:p>
          <a:p>
            <a:r>
              <a:rPr lang="en-US" dirty="0" smtClean="0"/>
              <a:t>In India, it has worked in at least 90% of the states, and currently has a presence in about 20 states. </a:t>
            </a:r>
          </a:p>
          <a:p>
            <a:endParaRPr lang="en-US" dirty="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sz="3200" b="1" dirty="0" smtClean="0"/>
              <a:t>Clinicians response towards the compliance of the HIS application with the workflow of the OPD Departments</a:t>
            </a:r>
            <a:endParaRPr lang="en-US" sz="3200" dirty="0"/>
          </a:p>
        </p:txBody>
      </p:sp>
      <p:pic>
        <p:nvPicPr>
          <p:cNvPr id="4" name="Content Placeholder 3"/>
          <p:cNvPicPr>
            <a:picLocks noGrp="1"/>
          </p:cNvPicPr>
          <p:nvPr>
            <p:ph idx="1"/>
          </p:nvPr>
        </p:nvPicPr>
        <p:blipFill>
          <a:blip r:embed="rId2" cstate="print"/>
          <a:srcRect l="17016" t="32317" r="39925" b="15244"/>
          <a:stretch>
            <a:fillRect/>
          </a:stretch>
        </p:blipFill>
        <p:spPr bwMode="auto">
          <a:xfrm>
            <a:off x="3282118" y="2209801"/>
            <a:ext cx="2737681" cy="2286000"/>
          </a:xfrm>
          <a:prstGeom prst="rect">
            <a:avLst/>
          </a:prstGeom>
          <a:noFill/>
          <a:ln w="9525">
            <a:noFill/>
            <a:miter lim="800000"/>
            <a:headEnd/>
            <a:tailEnd/>
          </a:ln>
        </p:spPr>
      </p:pic>
      <p:pic>
        <p:nvPicPr>
          <p:cNvPr id="5" name="Picture 4"/>
          <p:cNvPicPr/>
          <p:nvPr/>
        </p:nvPicPr>
        <p:blipFill>
          <a:blip r:embed="rId2" cstate="print"/>
          <a:srcRect l="79510" t="18902" r="6610" b="69665"/>
          <a:stretch>
            <a:fillRect/>
          </a:stretch>
        </p:blipFill>
        <p:spPr bwMode="auto">
          <a:xfrm>
            <a:off x="7010400" y="2057400"/>
            <a:ext cx="1600200" cy="1600200"/>
          </a:xfrm>
          <a:prstGeom prst="rect">
            <a:avLst/>
          </a:prstGeom>
          <a:noFill/>
          <a:ln w="9525">
            <a:noFill/>
            <a:miter lim="800000"/>
            <a:headEnd/>
            <a:tailEnd/>
          </a:ln>
        </p:spPr>
      </p:pic>
      <p:sp>
        <p:nvSpPr>
          <p:cNvPr id="6" name="TextBox 5"/>
          <p:cNvSpPr txBox="1"/>
          <p:nvPr/>
        </p:nvSpPr>
        <p:spPr>
          <a:xfrm>
            <a:off x="838200" y="5410201"/>
            <a:ext cx="8001000" cy="1323439"/>
          </a:xfrm>
          <a:prstGeom prst="rect">
            <a:avLst/>
          </a:prstGeom>
          <a:noFill/>
        </p:spPr>
        <p:txBody>
          <a:bodyPr wrap="square" rtlCol="0">
            <a:spAutoFit/>
          </a:bodyPr>
          <a:lstStyle/>
          <a:p>
            <a:r>
              <a:rPr lang="en-US" sz="2000" b="1" dirty="0" smtClean="0"/>
              <a:t>47.8% of the clinicians were satisfied to some extent with the compliance of the HIS application with the workflow of the OPD department but complaint that diagnosis and procedures were not adequate as per requirements and needed regular updating. </a:t>
            </a:r>
            <a:endParaRPr lang="en-US" sz="20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t>Earlier RSBY and BPL patients use to go directly to the laboratory after consultation. But after the implementation of HIS, patients again have to get themselves registered to billing before going to the laboratory. As a result, sometimes patient undergoes unnecessary botheration.</a:t>
            </a:r>
          </a:p>
          <a:p>
            <a:r>
              <a:rPr lang="en-US" dirty="0" smtClean="0"/>
              <a:t>As per hospital administration, the records of BPL and RSBY patients are now easy to maintain with the help of HIS application</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u="sng" dirty="0" smtClean="0"/>
              <a:t>LIMITATIONS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The sample was taken from single hospital; therefore a generalized inference could not be obtained for the study.</a:t>
            </a:r>
          </a:p>
          <a:p>
            <a:pPr lvl="0"/>
            <a:r>
              <a:rPr lang="en-US" dirty="0" smtClean="0"/>
              <a:t>The sample population for study was taken on conveniences basis. </a:t>
            </a:r>
          </a:p>
          <a:p>
            <a:pPr lvl="0"/>
            <a:r>
              <a:rPr lang="en-US" dirty="0" smtClean="0"/>
              <a:t>The Patients were not aware of the HIS application, therefore had lesser interest in participating for the interviews and FGDs.</a:t>
            </a:r>
          </a:p>
          <a:p>
            <a:pPr lvl="0"/>
            <a:r>
              <a:rPr lang="en-US" dirty="0" smtClean="0"/>
              <a:t>Also, the sample size for the Hospital stakeholders was limited. </a:t>
            </a:r>
          </a:p>
          <a:p>
            <a:pPr lvl="0"/>
            <a:r>
              <a:rPr lang="en-US" dirty="0" smtClean="0"/>
              <a:t>The HIS application is not fully functional in most of the IPD/OPD departments of the hospital.</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Biggest hindrance was data entry as clinicians had lack of time thus another person as data operator could be recruited to complete all the records.</a:t>
            </a:r>
          </a:p>
          <a:p>
            <a:pPr lvl="0"/>
            <a:r>
              <a:rPr lang="en-US" dirty="0" smtClean="0"/>
              <a:t>Also training and follow-up training should be done regularly.</a:t>
            </a:r>
          </a:p>
          <a:p>
            <a:pPr lvl="0"/>
            <a:r>
              <a:rPr lang="en-US" dirty="0" smtClean="0"/>
              <a:t>On-site support is also good step to ensure that end-users having different computer skill are using this application.</a:t>
            </a:r>
          </a:p>
          <a:p>
            <a:r>
              <a:rPr lang="en-US" dirty="0" smtClean="0"/>
              <a:t>  Proper logistics support should be provided to all the departments of the hospital.</a:t>
            </a:r>
          </a:p>
          <a:p>
            <a:r>
              <a:rPr lang="en-US" dirty="0" smtClean="0"/>
              <a:t>Regular updating of diagnosis and lab procedures is recommended.</a:t>
            </a:r>
          </a:p>
          <a:p>
            <a:pPr>
              <a:buNone/>
            </a:pPr>
            <a:r>
              <a:rPr lang="en-US" dirty="0" smtClean="0"/>
              <a:t> </a:t>
            </a:r>
          </a:p>
          <a:p>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Refrences</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Autofit/>
          </a:bodyPr>
          <a:lstStyle/>
          <a:p>
            <a:r>
              <a:rPr lang="en-US" sz="1400" dirty="0" smtClean="0">
                <a:latin typeface="Times New Roman" pitchFamily="18" charset="0"/>
                <a:cs typeface="Times New Roman" pitchFamily="18" charset="0"/>
              </a:rPr>
              <a:t>Centre for development of advanced computing (2011). </a:t>
            </a:r>
            <a:r>
              <a:rPr lang="en-US" sz="1400" i="1" dirty="0" smtClean="0">
                <a:latin typeface="Times New Roman" pitchFamily="18" charset="0"/>
                <a:cs typeface="Times New Roman" pitchFamily="18" charset="0"/>
              </a:rPr>
              <a:t>Health Informatics</a:t>
            </a:r>
            <a:r>
              <a:rPr lang="en-US" sz="1400" dirty="0" smtClean="0">
                <a:latin typeface="Times New Roman" pitchFamily="18" charset="0"/>
                <a:cs typeface="Times New Roman" pitchFamily="18" charset="0"/>
              </a:rPr>
              <a:t>. Retrieved August 14, 2011 from </a:t>
            </a:r>
            <a:r>
              <a:rPr lang="en-US" sz="1400" u="sng" dirty="0" smtClean="0">
                <a:latin typeface="Times New Roman" pitchFamily="18" charset="0"/>
                <a:cs typeface="Times New Roman" pitchFamily="18" charset="0"/>
                <a:hlinkClick r:id="rId2"/>
              </a:rPr>
              <a:t>http://www.cdac.in/index.aspx?id=health_info</a:t>
            </a:r>
            <a:endParaRPr lang="en-US" sz="1400" dirty="0" smtClean="0">
              <a:latin typeface="Times New Roman" pitchFamily="18" charset="0"/>
              <a:cs typeface="Times New Roman" pitchFamily="18" charset="0"/>
            </a:endParaRPr>
          </a:p>
          <a:p>
            <a:r>
              <a:rPr lang="en-US" sz="1400" dirty="0" err="1" smtClean="0">
                <a:latin typeface="Times New Roman" pitchFamily="18" charset="0"/>
                <a:cs typeface="Times New Roman" pitchFamily="18" charset="0"/>
              </a:rPr>
              <a:t>Cordos</a:t>
            </a:r>
            <a:r>
              <a:rPr lang="en-US" sz="1400" dirty="0" smtClean="0">
                <a:latin typeface="Times New Roman" pitchFamily="18" charset="0"/>
                <a:cs typeface="Times New Roman" pitchFamily="18" charset="0"/>
              </a:rPr>
              <a:t>, A., </a:t>
            </a:r>
            <a:r>
              <a:rPr lang="en-US" sz="1400" dirty="0" err="1" smtClean="0">
                <a:latin typeface="Times New Roman" pitchFamily="18" charset="0"/>
                <a:cs typeface="Times New Roman" pitchFamily="18" charset="0"/>
              </a:rPr>
              <a:t>Orza</a:t>
            </a:r>
            <a:r>
              <a:rPr lang="en-US" sz="1400" dirty="0" smtClean="0">
                <a:latin typeface="Times New Roman" pitchFamily="18" charset="0"/>
                <a:cs typeface="Times New Roman" pitchFamily="18" charset="0"/>
              </a:rPr>
              <a:t>, B., </a:t>
            </a:r>
            <a:r>
              <a:rPr lang="en-US" sz="1400" dirty="0" err="1" smtClean="0">
                <a:latin typeface="Times New Roman" pitchFamily="18" charset="0"/>
                <a:cs typeface="Times New Roman" pitchFamily="18" charset="0"/>
              </a:rPr>
              <a:t>Vlaicu</a:t>
            </a:r>
            <a:r>
              <a:rPr lang="en-US" sz="1400" dirty="0" smtClean="0">
                <a:latin typeface="Times New Roman" pitchFamily="18" charset="0"/>
                <a:cs typeface="Times New Roman" pitchFamily="18" charset="0"/>
              </a:rPr>
              <a:t> A., Meza, S., </a:t>
            </a:r>
            <a:r>
              <a:rPr lang="en-US" sz="1400" dirty="0" err="1" smtClean="0">
                <a:latin typeface="Times New Roman" pitchFamily="18" charset="0"/>
                <a:cs typeface="Times New Roman" pitchFamily="18" charset="0"/>
              </a:rPr>
              <a:t>Avram</a:t>
            </a:r>
            <a:r>
              <a:rPr lang="en-US" sz="1400" dirty="0" smtClean="0">
                <a:latin typeface="Times New Roman" pitchFamily="18" charset="0"/>
                <a:cs typeface="Times New Roman" pitchFamily="18" charset="0"/>
              </a:rPr>
              <a:t>, C., &amp; </a:t>
            </a:r>
            <a:r>
              <a:rPr lang="en-US" sz="1400" dirty="0" err="1" smtClean="0">
                <a:latin typeface="Times New Roman" pitchFamily="18" charset="0"/>
                <a:cs typeface="Times New Roman" pitchFamily="18" charset="0"/>
              </a:rPr>
              <a:t>Petrovan</a:t>
            </a:r>
            <a:r>
              <a:rPr lang="en-US" sz="1400" dirty="0" smtClean="0">
                <a:latin typeface="Times New Roman" pitchFamily="18" charset="0"/>
                <a:cs typeface="Times New Roman" pitchFamily="18" charset="0"/>
              </a:rPr>
              <a:t>, B.(2010). Hospital Information System using HL7 and DICOM standards. </a:t>
            </a:r>
            <a:r>
              <a:rPr lang="en-US" sz="1400" i="1" dirty="0" smtClean="0">
                <a:latin typeface="Times New Roman" pitchFamily="18" charset="0"/>
                <a:cs typeface="Times New Roman" pitchFamily="18" charset="0"/>
              </a:rPr>
              <a:t>WSEAS Transactions on Information Science and Applications, 7(10)</a:t>
            </a:r>
            <a:r>
              <a:rPr lang="en-US" sz="1400" dirty="0" smtClean="0">
                <a:latin typeface="Times New Roman" pitchFamily="18" charset="0"/>
                <a:cs typeface="Times New Roman" pitchFamily="18" charset="0"/>
              </a:rPr>
              <a:t>, 1295-1304. Retrieved </a:t>
            </a:r>
            <a:r>
              <a:rPr lang="en-US" sz="1400" u="sng" dirty="0" smtClean="0">
                <a:latin typeface="Times New Roman" pitchFamily="18" charset="0"/>
                <a:cs typeface="Times New Roman" pitchFamily="18" charset="0"/>
                <a:hlinkClick r:id="rId3"/>
              </a:rPr>
              <a:t>http://www.wseas.us/elibrary/transactions/information/2010/88-422.pdf</a:t>
            </a:r>
            <a:endParaRPr lang="en-US" sz="1400" u="sng"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Felt-</a:t>
            </a:r>
            <a:r>
              <a:rPr lang="en-US" sz="1400" dirty="0" err="1" smtClean="0">
                <a:latin typeface="Times New Roman" pitchFamily="18" charset="0"/>
                <a:cs typeface="Times New Roman" pitchFamily="18" charset="0"/>
              </a:rPr>
              <a:t>Lisk</a:t>
            </a:r>
            <a:r>
              <a:rPr lang="en-US" sz="1400" dirty="0" smtClean="0">
                <a:latin typeface="Times New Roman" pitchFamily="18" charset="0"/>
                <a:cs typeface="Times New Roman" pitchFamily="18" charset="0"/>
              </a:rPr>
              <a:t>, S. (2006). </a:t>
            </a:r>
            <a:r>
              <a:rPr lang="en-US" sz="1400" i="1" dirty="0" smtClean="0">
                <a:latin typeface="Times New Roman" pitchFamily="18" charset="0"/>
                <a:cs typeface="Times New Roman" pitchFamily="18" charset="0"/>
              </a:rPr>
              <a:t>New Hospital Information Technology: Is It Helping to Improve Quality?. </a:t>
            </a:r>
            <a:r>
              <a:rPr lang="en-US" sz="1400" dirty="0" smtClean="0">
                <a:latin typeface="Times New Roman" pitchFamily="18" charset="0"/>
                <a:cs typeface="Times New Roman" pitchFamily="18" charset="0"/>
              </a:rPr>
              <a:t>Retrieved July 7, 2011 from </a:t>
            </a:r>
            <a:r>
              <a:rPr lang="en-US" sz="1400" u="sng" dirty="0" smtClean="0">
                <a:latin typeface="Times New Roman" pitchFamily="18" charset="0"/>
                <a:cs typeface="Times New Roman" pitchFamily="18" charset="0"/>
                <a:hlinkClick r:id="rId4"/>
              </a:rPr>
              <a:t>http://www.mathematica-mpr.com/publications/pdfs/newhospinfo.pdf</a:t>
            </a:r>
            <a:endParaRPr lang="en-US"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Fraser, H., </a:t>
            </a:r>
            <a:r>
              <a:rPr lang="en-US" sz="1400" dirty="0" err="1" smtClean="0">
                <a:latin typeface="Times New Roman" pitchFamily="18" charset="0"/>
                <a:cs typeface="Times New Roman" pitchFamily="18" charset="0"/>
              </a:rPr>
              <a:t>Biondich</a:t>
            </a:r>
            <a:r>
              <a:rPr lang="en-US" sz="1400" dirty="0" smtClean="0">
                <a:latin typeface="Times New Roman" pitchFamily="18" charset="0"/>
                <a:cs typeface="Times New Roman" pitchFamily="18" charset="0"/>
              </a:rPr>
              <a:t>, P., </a:t>
            </a:r>
            <a:r>
              <a:rPr lang="en-US" sz="1400" dirty="0" err="1" smtClean="0">
                <a:latin typeface="Times New Roman" pitchFamily="18" charset="0"/>
                <a:cs typeface="Times New Roman" pitchFamily="18" charset="0"/>
              </a:rPr>
              <a:t>Moodley</a:t>
            </a:r>
            <a:r>
              <a:rPr lang="en-US" sz="1400" dirty="0" smtClean="0">
                <a:latin typeface="Times New Roman" pitchFamily="18" charset="0"/>
                <a:cs typeface="Times New Roman" pitchFamily="18" charset="0"/>
              </a:rPr>
              <a:t>, D., </a:t>
            </a:r>
            <a:r>
              <a:rPr lang="en-US" sz="1400" dirty="0" err="1" smtClean="0">
                <a:latin typeface="Times New Roman" pitchFamily="18" charset="0"/>
                <a:cs typeface="Times New Roman" pitchFamily="18" charset="0"/>
              </a:rPr>
              <a:t>Choi</a:t>
            </a:r>
            <a:r>
              <a:rPr lang="en-US" sz="1400" dirty="0" smtClean="0">
                <a:latin typeface="Times New Roman" pitchFamily="18" charset="0"/>
                <a:cs typeface="Times New Roman" pitchFamily="18" charset="0"/>
              </a:rPr>
              <a:t>, S., </a:t>
            </a:r>
            <a:r>
              <a:rPr lang="en-US" sz="1400" dirty="0" err="1" smtClean="0">
                <a:latin typeface="Times New Roman" pitchFamily="18" charset="0"/>
                <a:cs typeface="Times New Roman" pitchFamily="18" charset="0"/>
              </a:rPr>
              <a:t>Mamlin</a:t>
            </a:r>
            <a:r>
              <a:rPr lang="en-US" sz="1400" dirty="0" smtClean="0">
                <a:latin typeface="Times New Roman" pitchFamily="18" charset="0"/>
                <a:cs typeface="Times New Roman" pitchFamily="18" charset="0"/>
              </a:rPr>
              <a:t> B., &amp; </a:t>
            </a:r>
            <a:r>
              <a:rPr lang="en-US" sz="1400" dirty="0" err="1" smtClean="0">
                <a:latin typeface="Times New Roman" pitchFamily="18" charset="0"/>
                <a:cs typeface="Times New Roman" pitchFamily="18" charset="0"/>
              </a:rPr>
              <a:t>Szolovits</a:t>
            </a:r>
            <a:r>
              <a:rPr lang="en-US" sz="1400" dirty="0" smtClean="0">
                <a:latin typeface="Times New Roman" pitchFamily="18" charset="0"/>
                <a:cs typeface="Times New Roman" pitchFamily="18" charset="0"/>
              </a:rPr>
              <a:t> P. (2005), Implementing electronic medical record systems in developing countries. </a:t>
            </a:r>
            <a:r>
              <a:rPr lang="en-US" sz="1400" i="1" dirty="0" smtClean="0">
                <a:latin typeface="Times New Roman" pitchFamily="18" charset="0"/>
                <a:cs typeface="Times New Roman" pitchFamily="18" charset="0"/>
              </a:rPr>
              <a:t>Informatics in primary care, 13</a:t>
            </a:r>
            <a:r>
              <a:rPr lang="en-US" sz="1400" dirty="0" smtClean="0">
                <a:latin typeface="Times New Roman" pitchFamily="18" charset="0"/>
                <a:cs typeface="Times New Roman" pitchFamily="18" charset="0"/>
              </a:rPr>
              <a:t>, 83-95. Retrieved September 1, 2011 from </a:t>
            </a:r>
            <a:r>
              <a:rPr lang="en-US" sz="1400" u="sng" dirty="0" smtClean="0">
                <a:latin typeface="Times New Roman" pitchFamily="18" charset="0"/>
                <a:cs typeface="Times New Roman" pitchFamily="18" charset="0"/>
                <a:hlinkClick r:id="rId5"/>
              </a:rPr>
              <a:t>http://groups.csail.mit.edu/medg/ftp/psz/EMR-design-paper.pdf</a:t>
            </a:r>
            <a:endParaRPr lang="en-US"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Committee on Quality Health Care in America –Institute of Medicine. Crossing the Quality </a:t>
            </a:r>
            <a:r>
              <a:rPr lang="en-US" sz="1400" dirty="0" err="1" smtClean="0">
                <a:latin typeface="Times New Roman" pitchFamily="18" charset="0"/>
                <a:cs typeface="Times New Roman" pitchFamily="18" charset="0"/>
              </a:rPr>
              <a:t>Chasm:A</a:t>
            </a:r>
            <a:r>
              <a:rPr lang="en-US" sz="1400" dirty="0" smtClean="0">
                <a:latin typeface="Times New Roman" pitchFamily="18" charset="0"/>
                <a:cs typeface="Times New Roman" pitchFamily="18" charset="0"/>
              </a:rPr>
              <a:t> New Health System for the 21st </a:t>
            </a:r>
            <a:r>
              <a:rPr lang="en-US" sz="1400" dirty="0" err="1" smtClean="0">
                <a:latin typeface="Times New Roman" pitchFamily="18" charset="0"/>
                <a:cs typeface="Times New Roman" pitchFamily="18" charset="0"/>
              </a:rPr>
              <a:t>Century.Washington</a:t>
            </a:r>
            <a:r>
              <a:rPr lang="en-US" sz="1400" dirty="0" smtClean="0">
                <a:latin typeface="Times New Roman" pitchFamily="18" charset="0"/>
                <a:cs typeface="Times New Roman" pitchFamily="18" charset="0"/>
              </a:rPr>
              <a:t>: National Academy Press; 2001.http://</a:t>
            </a:r>
            <a:r>
              <a:rPr lang="en-US" sz="1400" dirty="0" err="1" smtClean="0">
                <a:latin typeface="Times New Roman" pitchFamily="18" charset="0"/>
                <a:cs typeface="Times New Roman" pitchFamily="18" charset="0"/>
              </a:rPr>
              <a:t>www.nap.edu</a:t>
            </a:r>
            <a:r>
              <a:rPr lang="en-US" sz="1400" dirty="0" smtClean="0">
                <a:latin typeface="Times New Roman" pitchFamily="18" charset="0"/>
                <a:cs typeface="Times New Roman" pitchFamily="18" charset="0"/>
              </a:rPr>
              <a:t>/books/0309072808/html/.</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Haux</a:t>
            </a:r>
            <a:r>
              <a:rPr lang="en-US" sz="1400" dirty="0" smtClean="0">
                <a:latin typeface="Times New Roman" pitchFamily="18" charset="0"/>
                <a:cs typeface="Times New Roman" pitchFamily="18" charset="0"/>
              </a:rPr>
              <a:t> R, Winter A, </a:t>
            </a:r>
            <a:r>
              <a:rPr lang="en-US" sz="1400" dirty="0" err="1" smtClean="0">
                <a:latin typeface="Times New Roman" pitchFamily="18" charset="0"/>
                <a:cs typeface="Times New Roman" pitchFamily="18" charset="0"/>
              </a:rPr>
              <a:t>Ammenwerth</a:t>
            </a:r>
            <a:r>
              <a:rPr lang="en-US" sz="1400" dirty="0" smtClean="0">
                <a:latin typeface="Times New Roman" pitchFamily="18" charset="0"/>
                <a:cs typeface="Times New Roman" pitchFamily="18" charset="0"/>
              </a:rPr>
              <a:t> E, </a:t>
            </a:r>
            <a:r>
              <a:rPr lang="en-US" sz="1400" dirty="0" err="1" smtClean="0">
                <a:latin typeface="Times New Roman" pitchFamily="18" charset="0"/>
                <a:cs typeface="Times New Roman" pitchFamily="18" charset="0"/>
              </a:rPr>
              <a:t>Brigl</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B.Strategic</a:t>
            </a:r>
            <a:r>
              <a:rPr lang="en-US" sz="1400" dirty="0" smtClean="0">
                <a:latin typeface="Times New Roman" pitchFamily="18" charset="0"/>
                <a:cs typeface="Times New Roman" pitchFamily="18" charset="0"/>
              </a:rPr>
              <a:t> Information Management in Hospitals –An Introduction to Hospital Information </a:t>
            </a:r>
            <a:r>
              <a:rPr lang="en-US" sz="1400" dirty="0" err="1" smtClean="0">
                <a:latin typeface="Times New Roman" pitchFamily="18" charset="0"/>
                <a:cs typeface="Times New Roman" pitchFamily="18" charset="0"/>
              </a:rPr>
              <a:t>Systems.New</a:t>
            </a:r>
            <a:r>
              <a:rPr lang="en-US" sz="1400" dirty="0" smtClean="0">
                <a:latin typeface="Times New Roman" pitchFamily="18" charset="0"/>
                <a:cs typeface="Times New Roman" pitchFamily="18" charset="0"/>
              </a:rPr>
              <a:t> York, Berlin, Heidelberg: Springer-Verlag;2004.</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 Winter A, </a:t>
            </a:r>
            <a:r>
              <a:rPr lang="en-US" sz="1400" dirty="0" err="1" smtClean="0">
                <a:latin typeface="Times New Roman" pitchFamily="18" charset="0"/>
                <a:cs typeface="Times New Roman" pitchFamily="18" charset="0"/>
              </a:rPr>
              <a:t>Ammenwerth</a:t>
            </a:r>
            <a:r>
              <a:rPr lang="en-US" sz="1400" dirty="0" smtClean="0">
                <a:latin typeface="Times New Roman" pitchFamily="18" charset="0"/>
                <a:cs typeface="Times New Roman" pitchFamily="18" charset="0"/>
              </a:rPr>
              <a:t> E, </a:t>
            </a:r>
            <a:r>
              <a:rPr lang="en-US" sz="1400" dirty="0" err="1" smtClean="0">
                <a:latin typeface="Times New Roman" pitchFamily="18" charset="0"/>
                <a:cs typeface="Times New Roman" pitchFamily="18" charset="0"/>
              </a:rPr>
              <a:t>Bott</a:t>
            </a:r>
            <a:r>
              <a:rPr lang="en-US" sz="1400" dirty="0" smtClean="0">
                <a:latin typeface="Times New Roman" pitchFamily="18" charset="0"/>
                <a:cs typeface="Times New Roman" pitchFamily="18" charset="0"/>
              </a:rPr>
              <a:t> O, </a:t>
            </a:r>
            <a:r>
              <a:rPr lang="en-US" sz="1400" dirty="0" err="1" smtClean="0">
                <a:latin typeface="Times New Roman" pitchFamily="18" charset="0"/>
                <a:cs typeface="Times New Roman" pitchFamily="18" charset="0"/>
              </a:rPr>
              <a:t>Brigl</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B,Buchauer</a:t>
            </a:r>
            <a:r>
              <a:rPr lang="en-US" sz="1400" dirty="0" smtClean="0">
                <a:latin typeface="Times New Roman" pitchFamily="18" charset="0"/>
                <a:cs typeface="Times New Roman" pitchFamily="18" charset="0"/>
              </a:rPr>
              <a:t> A, </a:t>
            </a:r>
            <a:r>
              <a:rPr lang="en-US" sz="1400" dirty="0" err="1" smtClean="0">
                <a:latin typeface="Times New Roman" pitchFamily="18" charset="0"/>
                <a:cs typeface="Times New Roman" pitchFamily="18" charset="0"/>
              </a:rPr>
              <a:t>Gräber</a:t>
            </a:r>
            <a:r>
              <a:rPr lang="en-US" sz="1400" dirty="0" smtClean="0">
                <a:latin typeface="Times New Roman" pitchFamily="18" charset="0"/>
                <a:cs typeface="Times New Roman" pitchFamily="18" charset="0"/>
              </a:rPr>
              <a:t> S, et al. Strategic </a:t>
            </a:r>
            <a:r>
              <a:rPr lang="en-US" sz="1400" dirty="0" err="1" smtClean="0">
                <a:latin typeface="Times New Roman" pitchFamily="18" charset="0"/>
                <a:cs typeface="Times New Roman" pitchFamily="18" charset="0"/>
              </a:rPr>
              <a:t>InformationManagement</a:t>
            </a:r>
            <a:r>
              <a:rPr lang="en-US" sz="1400" dirty="0" smtClean="0">
                <a:latin typeface="Times New Roman" pitchFamily="18" charset="0"/>
                <a:cs typeface="Times New Roman" pitchFamily="18" charset="0"/>
              </a:rPr>
              <a:t> Plans: The Basis Systematic In -formation Management in Hospitals. </a:t>
            </a:r>
            <a:r>
              <a:rPr lang="en-US" sz="1400" dirty="0" err="1" smtClean="0">
                <a:latin typeface="Times New Roman" pitchFamily="18" charset="0"/>
                <a:cs typeface="Times New Roman" pitchFamily="18" charset="0"/>
              </a:rPr>
              <a:t>Int</a:t>
            </a:r>
            <a:r>
              <a:rPr lang="en-US" sz="1400" dirty="0" smtClean="0">
                <a:latin typeface="Times New Roman" pitchFamily="18" charset="0"/>
                <a:cs typeface="Times New Roman" pitchFamily="18" charset="0"/>
              </a:rPr>
              <a:t> J </a:t>
            </a:r>
            <a:r>
              <a:rPr lang="en-US" sz="1400" dirty="0" err="1" smtClean="0">
                <a:latin typeface="Times New Roman" pitchFamily="18" charset="0"/>
                <a:cs typeface="Times New Roman" pitchFamily="18" charset="0"/>
              </a:rPr>
              <a:t>MedInform</a:t>
            </a:r>
            <a:r>
              <a:rPr lang="en-US" sz="1400" dirty="0" smtClean="0">
                <a:latin typeface="Times New Roman" pitchFamily="18" charset="0"/>
                <a:cs typeface="Times New Roman" pitchFamily="18" charset="0"/>
              </a:rPr>
              <a:t> 2001; 64 (2–3): 99–109. </a:t>
            </a:r>
          </a:p>
          <a:p>
            <a:r>
              <a:rPr lang="en-US" sz="1400" dirty="0" smtClean="0">
                <a:latin typeface="Times New Roman" pitchFamily="18" charset="0"/>
                <a:cs typeface="Times New Roman" pitchFamily="18" charset="0"/>
              </a:rPr>
              <a:t> Kuhn K, Guise D. From Hospital Information </a:t>
            </a:r>
            <a:r>
              <a:rPr lang="en-US" sz="1400" dirty="0" err="1" smtClean="0">
                <a:latin typeface="Times New Roman" pitchFamily="18" charset="0"/>
                <a:cs typeface="Times New Roman" pitchFamily="18" charset="0"/>
              </a:rPr>
              <a:t>Systemsto</a:t>
            </a:r>
            <a:r>
              <a:rPr lang="en-US" sz="1400" dirty="0" smtClean="0">
                <a:latin typeface="Times New Roman" pitchFamily="18" charset="0"/>
                <a:cs typeface="Times New Roman" pitchFamily="18" charset="0"/>
              </a:rPr>
              <a:t> Health Information Systems – </a:t>
            </a:r>
            <a:r>
              <a:rPr lang="en-US" sz="1400" dirty="0" err="1" smtClean="0">
                <a:latin typeface="Times New Roman" pitchFamily="18" charset="0"/>
                <a:cs typeface="Times New Roman" pitchFamily="18" charset="0"/>
              </a:rPr>
              <a:t>Problems,Challenges</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Perspectives.Methods</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Inf</a:t>
            </a:r>
            <a:r>
              <a:rPr lang="en-US" sz="1400" dirty="0" smtClean="0">
                <a:latin typeface="Times New Roman" pitchFamily="18" charset="0"/>
                <a:cs typeface="Times New Roman" pitchFamily="18" charset="0"/>
              </a:rPr>
              <a:t> Med 2000;40: 275–286.</a:t>
            </a:r>
          </a:p>
          <a:p>
            <a:pPr>
              <a:buNone/>
            </a:pPr>
            <a:r>
              <a:rPr lang="en-US" sz="1400" b="1"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endParaRPr lang="en-US" sz="5400" dirty="0" smtClean="0"/>
          </a:p>
          <a:p>
            <a:pPr algn="ctr">
              <a:buNone/>
            </a:pPr>
            <a:r>
              <a:rPr lang="en-US" sz="5400" dirty="0" smtClean="0"/>
              <a:t>THANK YOU</a:t>
            </a:r>
          </a:p>
          <a:p>
            <a:pPr algn="ctr">
              <a:buNone/>
            </a:pPr>
            <a:endParaRPr lang="en-US" sz="5400" dirty="0" smtClean="0"/>
          </a:p>
          <a:p>
            <a:pPr algn="ctr">
              <a:buNone/>
            </a:pPr>
            <a:endParaRPr lang="en-US" sz="5400" dirty="0" smtClean="0"/>
          </a:p>
          <a:p>
            <a:pPr algn="ctr">
              <a:buNone/>
            </a:pPr>
            <a:r>
              <a:rPr lang="en-US" sz="5400" dirty="0" smtClean="0">
                <a:latin typeface="Times New Roman" pitchFamily="18" charset="0"/>
                <a:cs typeface="Times New Roman" pitchFamily="18" charset="0"/>
              </a:rPr>
              <a:t>Submitted by:Neha Gupta</a:t>
            </a:r>
            <a:endParaRPr lang="en-US" sz="5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MISSION</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To </a:t>
            </a:r>
            <a:r>
              <a:rPr lang="en-US" dirty="0"/>
              <a:t>enable networks of collaborative action with like-minded actors who aspire to the ideology of open source software, open standards and decentralized decision-making to create complementary strengths in providing integrated and public health friendly health information systems.</a:t>
            </a:r>
            <a:r>
              <a:rPr lang="en-US" b="1" dirty="0"/>
              <a:t>  </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r>
              <a:rPr lang="en-US" dirty="0" smtClean="0"/>
              <a:t>It works with a Vision “to enable and coordinate a network of excellence in public health informatics, specializing in integrated health information architectures, with a geographical focus on South-East Asia.”</a:t>
            </a:r>
          </a:p>
          <a:p>
            <a:r>
              <a:rPr lang="en-US" dirty="0" smtClean="0"/>
              <a:t>HISP,India has a registered and head office in New Delhi, and project offices in Kerala, Himachal Pradesh, and Punjab.</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DDU</a:t>
            </a:r>
            <a:endParaRPr lang="en-US" dirty="0"/>
          </a:p>
        </p:txBody>
      </p:sp>
      <p:pic>
        <p:nvPicPr>
          <p:cNvPr id="4" name="Content Placeholder 3"/>
          <p:cNvPicPr>
            <a:picLocks noGrp="1"/>
          </p:cNvPicPr>
          <p:nvPr>
            <p:ph idx="1"/>
          </p:nvPr>
        </p:nvPicPr>
        <p:blipFill>
          <a:blip r:embed="rId2" cstate="email"/>
          <a:stretch>
            <a:fillRect/>
          </a:stretch>
        </p:blipFill>
        <p:spPr bwMode="auto">
          <a:xfrm>
            <a:off x="1583522" y="1447800"/>
            <a:ext cx="7202506"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DDU</a:t>
            </a:r>
            <a:endParaRPr lang="en-US" dirty="0"/>
          </a:p>
        </p:txBody>
      </p:sp>
      <p:sp>
        <p:nvSpPr>
          <p:cNvPr id="3" name="Content Placeholder 2"/>
          <p:cNvSpPr>
            <a:spLocks noGrp="1"/>
          </p:cNvSpPr>
          <p:nvPr>
            <p:ph idx="1"/>
          </p:nvPr>
        </p:nvSpPr>
        <p:spPr>
          <a:xfrm>
            <a:off x="1295400" y="1295400"/>
            <a:ext cx="7498080" cy="5181600"/>
          </a:xfrm>
        </p:spPr>
        <p:txBody>
          <a:bodyPr>
            <a:normAutofit fontScale="55000" lnSpcReduction="20000"/>
          </a:bodyPr>
          <a:lstStyle/>
          <a:p>
            <a:pPr>
              <a:buNone/>
            </a:pPr>
            <a:r>
              <a:rPr lang="en-US" sz="2900" dirty="0" smtClean="0">
                <a:latin typeface="Times New Roman" pitchFamily="18" charset="0"/>
                <a:cs typeface="Times New Roman" pitchFamily="18" charset="0"/>
              </a:rPr>
              <a:t>      </a:t>
            </a:r>
          </a:p>
          <a:p>
            <a:pPr>
              <a:spcBef>
                <a:spcPts val="1200"/>
              </a:spcBef>
            </a:pPr>
            <a:r>
              <a:rPr lang="en-US" sz="3800" dirty="0" smtClean="0">
                <a:latin typeface="Times New Roman" pitchFamily="18" charset="0"/>
                <a:cs typeface="Times New Roman" pitchFamily="18" charset="0"/>
              </a:rPr>
              <a:t>Deendayalupadhayay hospital is also known as rippon</a:t>
            </a:r>
          </a:p>
          <a:p>
            <a:pPr>
              <a:spcBef>
                <a:spcPts val="1200"/>
              </a:spcBef>
            </a:pPr>
            <a:r>
              <a:rPr lang="en-US" sz="3800" dirty="0" smtClean="0">
                <a:latin typeface="Times New Roman" pitchFamily="18" charset="0"/>
                <a:cs typeface="Times New Roman" pitchFamily="18" charset="0"/>
              </a:rPr>
              <a:t>DDU </a:t>
            </a:r>
            <a:r>
              <a:rPr lang="en-US" sz="3800" dirty="0">
                <a:latin typeface="Times New Roman" pitchFamily="18" charset="0"/>
                <a:cs typeface="Times New Roman" pitchFamily="18" charset="0"/>
              </a:rPr>
              <a:t>is an old heritage hospital and was opened </a:t>
            </a:r>
            <a:r>
              <a:rPr lang="en-US" sz="3800" dirty="0" smtClean="0">
                <a:latin typeface="Times New Roman" pitchFamily="18" charset="0"/>
                <a:cs typeface="Times New Roman" pitchFamily="18" charset="0"/>
              </a:rPr>
              <a:t>in 1885.The </a:t>
            </a:r>
            <a:r>
              <a:rPr lang="en-US" sz="3800" dirty="0">
                <a:latin typeface="Times New Roman" pitchFamily="18" charset="0"/>
                <a:cs typeface="Times New Roman" pitchFamily="18" charset="0"/>
              </a:rPr>
              <a:t>125 year old buildings are in a very bad condition, as there are strict rules and guidelines for repairing heritage buildings. It is built entirely of wood, and during the rainy season there are lots of leaks, causing bad conditions and posing a risk to computers and other electronic equipment. There are also a lot of monkeys in the area, vandalizing the buildings and power- and network cables. Nevertheless, due to its location and the lack of other public hospitals nearby, it is a much visited hospital. There is an average of about 1200 out- patient (OPD) visits per day</a:t>
            </a:r>
            <a:r>
              <a:rPr lang="en-US" sz="3800" dirty="0" smtClean="0">
                <a:latin typeface="Times New Roman" pitchFamily="18" charset="0"/>
                <a:cs typeface="Times New Roman" pitchFamily="18" charset="0"/>
              </a:rPr>
              <a:t>.</a:t>
            </a:r>
          </a:p>
          <a:p>
            <a:pPr>
              <a:spcBef>
                <a:spcPts val="1200"/>
              </a:spcBef>
            </a:pPr>
            <a:r>
              <a:rPr lang="en-US" sz="3800" dirty="0" smtClean="0">
                <a:latin typeface="Times New Roman" pitchFamily="18" charset="0"/>
                <a:cs typeface="Times New Roman" pitchFamily="18" charset="0"/>
              </a:rPr>
              <a:t>It is the first district hospital of himachal pradesh where HIS is implemented by HISP,India.</a:t>
            </a:r>
          </a:p>
          <a:p>
            <a:pPr>
              <a:spcBef>
                <a:spcPts val="1200"/>
              </a:spcBef>
            </a:pPr>
            <a:r>
              <a:rPr lang="en-US" sz="3800" dirty="0" smtClean="0">
                <a:latin typeface="Times New Roman" pitchFamily="18" charset="0"/>
                <a:cs typeface="Times New Roman" pitchFamily="18" charset="0"/>
              </a:rPr>
              <a:t>It is the most established and functional government hospital.</a:t>
            </a:r>
          </a:p>
          <a:p>
            <a:pPr>
              <a:spcBef>
                <a:spcPts val="1200"/>
              </a:spcBef>
            </a:pPr>
            <a:r>
              <a:rPr lang="en-US" sz="3800" dirty="0" smtClean="0">
                <a:latin typeface="Times New Roman" pitchFamily="18" charset="0"/>
                <a:cs typeface="Times New Roman" pitchFamily="18" charset="0"/>
              </a:rPr>
              <a:t>It is a 150 bedded hospital with all functionalities.</a:t>
            </a:r>
          </a:p>
          <a:p>
            <a:endParaRPr lang="en-US" sz="3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6" name="Picture 5"/>
          <p:cNvPicPr/>
          <p:nvPr/>
        </p:nvPicPr>
        <p:blipFill>
          <a:blip r:embed="rId2" cstate="email">
            <a:lum/>
          </a:blip>
          <a:srcRect/>
          <a:stretch>
            <a:fillRect/>
          </a:stretch>
        </p:blipFill>
        <p:spPr bwMode="auto">
          <a:xfrm>
            <a:off x="1143000" y="381000"/>
            <a:ext cx="7772400" cy="6248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OpenMRS</a:t>
            </a:r>
            <a:endParaRPr lang="en-US" dirty="0"/>
          </a:p>
        </p:txBody>
      </p:sp>
      <p:sp>
        <p:nvSpPr>
          <p:cNvPr id="3" name="Content Placeholder 2"/>
          <p:cNvSpPr>
            <a:spLocks noGrp="1"/>
          </p:cNvSpPr>
          <p:nvPr>
            <p:ph idx="1"/>
          </p:nvPr>
        </p:nvSpPr>
        <p:spPr>
          <a:xfrm>
            <a:off x="1435608" y="1066800"/>
            <a:ext cx="7498080" cy="5562600"/>
          </a:xfrm>
        </p:spPr>
        <p:txBody>
          <a:bodyPr>
            <a:noAutofit/>
          </a:bodyPr>
          <a:lstStyle/>
          <a:p>
            <a:endParaRPr lang="en-US" sz="1400" b="1" dirty="0" smtClean="0">
              <a:solidFill>
                <a:schemeClr val="tx1"/>
              </a:solidFill>
              <a:latin typeface="Calibri" pitchFamily="34" charset="0"/>
              <a:cs typeface="Calibri" pitchFamily="34" charset="0"/>
            </a:endParaRPr>
          </a:p>
          <a:p>
            <a:r>
              <a:rPr lang="en-US" sz="1600" b="1" dirty="0" smtClean="0">
                <a:solidFill>
                  <a:schemeClr val="tx1"/>
                </a:solidFill>
                <a:latin typeface="Calibri" pitchFamily="34" charset="0"/>
                <a:cs typeface="Calibri" pitchFamily="34" charset="0"/>
              </a:rPr>
              <a:t>The HIS developed by Society of Health Information Systems Programme (HISP India) and NHSRC is built on OpenMRS – Open Medical Records System.</a:t>
            </a:r>
          </a:p>
          <a:p>
            <a:endParaRPr lang="en-US" sz="1600" b="1" dirty="0" smtClean="0">
              <a:solidFill>
                <a:schemeClr val="tx1"/>
              </a:solidFill>
              <a:latin typeface="Calibri" pitchFamily="34" charset="0"/>
              <a:cs typeface="Calibri" pitchFamily="34" charset="0"/>
            </a:endParaRPr>
          </a:p>
          <a:p>
            <a:r>
              <a:rPr lang="en-US" sz="1600" b="1" dirty="0" smtClean="0">
                <a:latin typeface="Calibri" pitchFamily="34" charset="0"/>
                <a:cs typeface="Calibri" pitchFamily="34" charset="0"/>
              </a:rPr>
              <a:t>It is community developed software which enables to design customized medical records without any programming knowledge, only medical and systems analysis knowledge is required.  It uses minimal free text and maximum coded information making it easier to summarize and analyze</a:t>
            </a:r>
          </a:p>
          <a:p>
            <a:pPr>
              <a:buNone/>
            </a:pPr>
            <a:endParaRPr lang="en-US" sz="1600" b="1" dirty="0" smtClean="0">
              <a:latin typeface="Calibri" pitchFamily="34" charset="0"/>
              <a:cs typeface="Calibri" pitchFamily="34" charset="0"/>
            </a:endParaRPr>
          </a:p>
          <a:p>
            <a:r>
              <a:rPr lang="en-US" sz="1600" b="1" dirty="0" smtClean="0">
                <a:latin typeface="Calibri" pitchFamily="34" charset="0"/>
                <a:cs typeface="Calibri" pitchFamily="34" charset="0"/>
              </a:rPr>
              <a:t>FEATURES :</a:t>
            </a:r>
          </a:p>
          <a:p>
            <a:pPr lvl="1"/>
            <a:r>
              <a:rPr lang="en-US" sz="1600" b="1" dirty="0" smtClean="0">
                <a:latin typeface="Calibri" pitchFamily="34" charset="0"/>
                <a:cs typeface="Calibri" pitchFamily="34" charset="0"/>
              </a:rPr>
              <a:t>Central concept dictionary</a:t>
            </a:r>
          </a:p>
          <a:p>
            <a:pPr lvl="1"/>
            <a:r>
              <a:rPr lang="en-US" sz="1600" b="1" dirty="0" smtClean="0">
                <a:latin typeface="Calibri" pitchFamily="34" charset="0"/>
                <a:cs typeface="Calibri" pitchFamily="34" charset="0"/>
              </a:rPr>
              <a:t>Security</a:t>
            </a:r>
          </a:p>
          <a:p>
            <a:pPr lvl="1"/>
            <a:r>
              <a:rPr lang="en-US" sz="1600" b="1" dirty="0" smtClean="0">
                <a:latin typeface="Calibri" pitchFamily="34" charset="0"/>
                <a:cs typeface="Calibri" pitchFamily="34" charset="0"/>
              </a:rPr>
              <a:t>Privilege-based access</a:t>
            </a:r>
          </a:p>
          <a:p>
            <a:pPr lvl="1"/>
            <a:r>
              <a:rPr lang="en-US" sz="1600" b="1" dirty="0" smtClean="0">
                <a:latin typeface="Calibri" pitchFamily="34" charset="0"/>
                <a:cs typeface="Calibri" pitchFamily="34" charset="0"/>
              </a:rPr>
              <a:t>Patient repository</a:t>
            </a:r>
          </a:p>
          <a:p>
            <a:pPr lvl="1"/>
            <a:r>
              <a:rPr lang="en-US" sz="1600" b="1" dirty="0" smtClean="0">
                <a:latin typeface="Calibri" pitchFamily="34" charset="0"/>
                <a:cs typeface="Calibri" pitchFamily="34" charset="0"/>
              </a:rPr>
              <a:t>Unique identifiers per patient</a:t>
            </a:r>
          </a:p>
          <a:p>
            <a:pPr lvl="1"/>
            <a:r>
              <a:rPr lang="en-US" sz="1600" b="1" dirty="0" smtClean="0">
                <a:latin typeface="Calibri" pitchFamily="34" charset="0"/>
                <a:cs typeface="Calibri" pitchFamily="34" charset="0"/>
              </a:rPr>
              <a:t>Data export</a:t>
            </a:r>
          </a:p>
          <a:p>
            <a:pPr lvl="1"/>
            <a:r>
              <a:rPr lang="en-US" sz="1600" b="1" dirty="0" smtClean="0">
                <a:latin typeface="Calibri" pitchFamily="34" charset="0"/>
                <a:cs typeface="Calibri" pitchFamily="34" charset="0"/>
              </a:rPr>
              <a:t>Modular architecture</a:t>
            </a:r>
          </a:p>
          <a:p>
            <a:pPr lvl="1"/>
            <a:r>
              <a:rPr lang="en-US" sz="1600" b="1" dirty="0" smtClean="0">
                <a:latin typeface="Calibri" pitchFamily="34" charset="0"/>
                <a:cs typeface="Calibri" pitchFamily="34" charset="0"/>
              </a:rPr>
              <a:t>Patient workflow</a:t>
            </a:r>
          </a:p>
          <a:p>
            <a:pPr lvl="1"/>
            <a:r>
              <a:rPr lang="en-US" sz="1600" b="1" dirty="0" smtClean="0">
                <a:latin typeface="Calibri" pitchFamily="34" charset="0"/>
                <a:cs typeface="Calibri" pitchFamily="34" charset="0"/>
              </a:rPr>
              <a:t>Reporting tools</a:t>
            </a:r>
          </a:p>
          <a:p>
            <a:endParaRPr lang="en-US" sz="1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1751</TotalTime>
  <Words>1640</Words>
  <Application>Microsoft Office PowerPoint</Application>
  <PresentationFormat>On-screen Show (4:3)</PresentationFormat>
  <Paragraphs>253</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Solstice</vt:lpstr>
      <vt:lpstr>Evaluation of hospital Information System in Deendayal UpadhayayHospital(DDU) ,Shimla</vt:lpstr>
      <vt:lpstr>CONTENTS:</vt:lpstr>
      <vt:lpstr>ORGANIZATION PROFILE </vt:lpstr>
      <vt:lpstr>MISSION </vt:lpstr>
      <vt:lpstr>Vision</vt:lpstr>
      <vt:lpstr>DDU</vt:lpstr>
      <vt:lpstr>About DDU</vt:lpstr>
      <vt:lpstr>Slide 8</vt:lpstr>
      <vt:lpstr>OpenMRS</vt:lpstr>
      <vt:lpstr>Evaluation Of HIS</vt:lpstr>
      <vt:lpstr>  RATIONALE OF THE STUDY   </vt:lpstr>
      <vt:lpstr>OBJECTIVES OF THE PROJECT</vt:lpstr>
      <vt:lpstr>METHODOLOGY </vt:lpstr>
      <vt:lpstr>Slide 14</vt:lpstr>
      <vt:lpstr>Tools for the Study  </vt:lpstr>
      <vt:lpstr>Slide 16</vt:lpstr>
      <vt:lpstr>Slide 17</vt:lpstr>
      <vt:lpstr>Slide 18</vt:lpstr>
      <vt:lpstr>Slide 19</vt:lpstr>
      <vt:lpstr>Slide 20</vt:lpstr>
      <vt:lpstr> </vt:lpstr>
      <vt:lpstr>Slide 22</vt:lpstr>
      <vt:lpstr>Slide 23</vt:lpstr>
      <vt:lpstr>Slide 24</vt:lpstr>
      <vt:lpstr>Slide 25</vt:lpstr>
      <vt:lpstr>Slide 26</vt:lpstr>
      <vt:lpstr> Satisfaction level with the HIS Team</vt:lpstr>
      <vt:lpstr>Slide 28</vt:lpstr>
      <vt:lpstr>Data Confidentiality provided by the HIS application   </vt:lpstr>
      <vt:lpstr>Clinicians response towards the compliance of the HIS application with the workflow of the OPD Departments</vt:lpstr>
      <vt:lpstr>Slide 31</vt:lpstr>
      <vt:lpstr>LIMITATIONS </vt:lpstr>
      <vt:lpstr>Recommendations</vt:lpstr>
      <vt:lpstr>Refrences </vt:lpstr>
      <vt:lpstr>Slide 35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Hospital Information System (HIS) in Deen Dayal Updahya (DDU) Hospital, Shimla” is to analyze the impact of the implemented system at the hospital by knowing the user satisfaction of the stakeholders.</dc:title>
  <dc:creator>NEHA</dc:creator>
  <cp:lastModifiedBy>NEHA</cp:lastModifiedBy>
  <cp:revision>116</cp:revision>
  <dcterms:created xsi:type="dcterms:W3CDTF">2012-05-02T06:34:38Z</dcterms:created>
  <dcterms:modified xsi:type="dcterms:W3CDTF">2012-05-16T17:31:09Z</dcterms:modified>
</cp:coreProperties>
</file>