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0" r:id="rId4"/>
    <p:sldId id="277" r:id="rId5"/>
    <p:sldId id="278" r:id="rId6"/>
    <p:sldId id="262" r:id="rId7"/>
    <p:sldId id="263" r:id="rId8"/>
    <p:sldId id="264" r:id="rId9"/>
    <p:sldId id="265" r:id="rId10"/>
    <p:sldId id="266" r:id="rId11"/>
    <p:sldId id="275" r:id="rId12"/>
    <p:sldId id="267" r:id="rId13"/>
    <p:sldId id="273" r:id="rId14"/>
    <p:sldId id="272" r:id="rId15"/>
    <p:sldId id="279" r:id="rId16"/>
    <p:sldId id="280" r:id="rId17"/>
    <p:sldId id="28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notesMaster" Target="notesMasters/notesMaster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1.xml" /><Relationship Id="rId1" Type="http://schemas.microsoft.com/office/2011/relationships/chartStyle" Target="style1.xml" 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10.xml" /><Relationship Id="rId1" Type="http://schemas.microsoft.com/office/2011/relationships/chartStyle" Target="style10.xml" 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11.xml" /><Relationship Id="rId1" Type="http://schemas.microsoft.com/office/2011/relationships/chartStyle" Target="style11.xml" 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12.xml" /><Relationship Id="rId1" Type="http://schemas.microsoft.com/office/2011/relationships/chartStyle" Target="style12.xml" 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13.xml" /><Relationship Id="rId1" Type="http://schemas.microsoft.com/office/2011/relationships/chartStyle" Target="style13.xml" 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14.xml" /><Relationship Id="rId1" Type="http://schemas.microsoft.com/office/2011/relationships/chartStyle" Target="style14.xml" 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15.xml" /><Relationship Id="rId1" Type="http://schemas.microsoft.com/office/2011/relationships/chartStyle" Target="style15.xml" 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16.xml" /><Relationship Id="rId1" Type="http://schemas.microsoft.com/office/2011/relationships/chartStyle" Target="style16.xml" 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17.xml" /><Relationship Id="rId1" Type="http://schemas.microsoft.com/office/2011/relationships/chartStyle" Target="style17.xml" 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18.xml" /><Relationship Id="rId1" Type="http://schemas.microsoft.com/office/2011/relationships/chartStyle" Target="style18.xml" 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2.xml" /><Relationship Id="rId1" Type="http://schemas.microsoft.com/office/2011/relationships/chartStyle" Target="style2.xml" 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3.xml" /><Relationship Id="rId1" Type="http://schemas.microsoft.com/office/2011/relationships/chartStyle" Target="style3.xml" 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4.xml" /><Relationship Id="rId1" Type="http://schemas.microsoft.com/office/2011/relationships/chartStyle" Target="style4.xml" 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5.xml" /><Relationship Id="rId1" Type="http://schemas.microsoft.com/office/2011/relationships/chartStyle" Target="style5.xml" 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6.xml" /><Relationship Id="rId1" Type="http://schemas.microsoft.com/office/2011/relationships/chartStyle" Target="style6.xml" 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7.xml" /><Relationship Id="rId1" Type="http://schemas.microsoft.com/office/2011/relationships/chartStyle" Target="style7.xml" 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8.xml" /><Relationship Id="rId1" Type="http://schemas.microsoft.com/office/2011/relationships/chartStyle" Target="style8.xml" 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 /><Relationship Id="rId2" Type="http://schemas.microsoft.com/office/2011/relationships/chartColorStyle" Target="colors9.xml" /><Relationship Id="rId1" Type="http://schemas.microsoft.com/office/2011/relationships/chartStyle" Target="style9.xml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SPECIALITY :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609703678344556"/>
          <c:y val="0.10207963619466012"/>
          <c:w val="0.75665658640496025"/>
          <c:h val="0.809782416351016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Sheet1!$B$17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Sheet1!$A$18:$A$25</c:f>
              <c:strCache>
                <c:ptCount val="8"/>
                <c:pt idx="0">
                  <c:v>ENT</c:v>
                </c:pt>
                <c:pt idx="1">
                  <c:v>NEUROLOGY</c:v>
                </c:pt>
                <c:pt idx="2">
                  <c:v>UROLOGY</c:v>
                </c:pt>
                <c:pt idx="3">
                  <c:v>GENERAL SURGERY</c:v>
                </c:pt>
                <c:pt idx="4">
                  <c:v>GASTROLOGY</c:v>
                </c:pt>
                <c:pt idx="5">
                  <c:v>CARDIOLOGY</c:v>
                </c:pt>
                <c:pt idx="6">
                  <c:v>ORTHOPAEDICS</c:v>
                </c:pt>
                <c:pt idx="7">
                  <c:v>NEUROSURGERY</c:v>
                </c:pt>
              </c:strCache>
            </c:strRef>
          </c:cat>
          <c:val>
            <c:numRef>
              <c:f>Sheet1!$B$18:$B$25</c:f>
              <c:numCache>
                <c:formatCode>General</c:formatCode>
                <c:ptCount val="8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8</c:v>
                </c:pt>
                <c:pt idx="4">
                  <c:v>10</c:v>
                </c:pt>
                <c:pt idx="5">
                  <c:v>18</c:v>
                </c:pt>
                <c:pt idx="6">
                  <c:v>19</c:v>
                </c:pt>
                <c:pt idx="7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76-4FAE-A112-A9B48D57501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4938879"/>
        <c:axId val="1864942207"/>
      </c:barChart>
      <c:catAx>
        <c:axId val="18649388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42207"/>
        <c:crosses val="autoZero"/>
        <c:auto val="1"/>
        <c:lblAlgn val="ctr"/>
        <c:lblOffset val="100"/>
        <c:noMultiLvlLbl val="0"/>
      </c:catAx>
      <c:valAx>
        <c:axId val="186494220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38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GENERAL</a:t>
            </a:r>
            <a:r>
              <a:rPr lang="en-US" baseline="0"/>
              <a:t> SURGERY :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Sheet1!$B$147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Sheet1!$A$148:$A$155</c:f>
              <c:strCache>
                <c:ptCount val="8"/>
                <c:pt idx="0">
                  <c:v>Informed consent for HIV Testing</c:v>
                </c:pt>
                <c:pt idx="1">
                  <c:v>Informed Consent For Transfusion Of Blood/ Blood Components</c:v>
                </c:pt>
                <c:pt idx="2">
                  <c:v>Informed consent for surgery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Cholecystectomy </c:v>
                </c:pt>
                <c:pt idx="6">
                  <c:v>Informed Consent For Laparoscopic Cholecystectomy</c:v>
                </c:pt>
                <c:pt idx="7">
                  <c:v>Informed Consent for Anesthesia</c:v>
                </c:pt>
              </c:strCache>
            </c:strRef>
          </c:cat>
          <c:val>
            <c:numRef>
              <c:f>Sheet1!$B$148:$B$155</c:f>
              <c:numCache>
                <c:formatCode>General</c:formatCode>
                <c:ptCount val="8"/>
                <c:pt idx="0">
                  <c:v>4</c:v>
                </c:pt>
                <c:pt idx="1">
                  <c:v>6</c:v>
                </c:pt>
                <c:pt idx="2">
                  <c:v>6</c:v>
                </c:pt>
                <c:pt idx="3">
                  <c:v>12</c:v>
                </c:pt>
                <c:pt idx="4">
                  <c:v>13</c:v>
                </c:pt>
                <c:pt idx="5">
                  <c:v>13</c:v>
                </c:pt>
                <c:pt idx="6">
                  <c:v>15</c:v>
                </c:pt>
                <c:pt idx="7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AA-4CCF-8585-88F5489C7D6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23072335"/>
        <c:axId val="1923072751"/>
      </c:barChart>
      <c:catAx>
        <c:axId val="19230723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3072751"/>
        <c:crosses val="autoZero"/>
        <c:auto val="1"/>
        <c:lblAlgn val="ctr"/>
        <c:lblOffset val="100"/>
        <c:noMultiLvlLbl val="0"/>
      </c:catAx>
      <c:valAx>
        <c:axId val="192307275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3072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ORTHOPAEDICS</a:t>
            </a:r>
            <a:r>
              <a:rPr lang="en-US" baseline="0"/>
              <a:t> : </a:t>
            </a:r>
            <a:r>
              <a:rPr lang="en-US"/>
              <a:t>NON 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Sheet1!$B$212</c:f>
              <c:strCache>
                <c:ptCount val="1"/>
                <c:pt idx="0">
                  <c:v>NON 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Sheet1!$A$213:$A$218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Anaesthesia</c:v>
                </c:pt>
                <c:pt idx="2">
                  <c:v>Informed consent for HIV Testing</c:v>
                </c:pt>
                <c:pt idx="3">
                  <c:v>Informed consent for surgery</c:v>
                </c:pt>
                <c:pt idx="4">
                  <c:v>General Consent for Admission</c:v>
                </c:pt>
                <c:pt idx="5">
                  <c:v>Covid-19 consent</c:v>
                </c:pt>
              </c:strCache>
            </c:strRef>
          </c:cat>
          <c:val>
            <c:numRef>
              <c:f>Sheet1!$B$213:$B$218</c:f>
              <c:numCache>
                <c:formatCode>General</c:formatCode>
                <c:ptCount val="6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9</c:v>
                </c:pt>
                <c:pt idx="4">
                  <c:v>35</c:v>
                </c:pt>
                <c:pt idx="5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32-42A2-85B4-A4856EDD479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80766767"/>
        <c:axId val="1980765519"/>
      </c:barChart>
      <c:catAx>
        <c:axId val="19807667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65519"/>
        <c:crosses val="autoZero"/>
        <c:auto val="1"/>
        <c:lblAlgn val="ctr"/>
        <c:lblOffset val="100"/>
        <c:noMultiLvlLbl val="0"/>
      </c:catAx>
      <c:valAx>
        <c:axId val="198076551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66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ORTHOPAEDICS</a:t>
            </a:r>
            <a:r>
              <a:rPr lang="en-US" baseline="0"/>
              <a:t> : </a:t>
            </a:r>
            <a:r>
              <a:rPr lang="en-US"/>
              <a:t>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Sheet1!$B$222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Sheet1!$A$223:$A$228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HIV Testing</c:v>
                </c:pt>
                <c:pt idx="2">
                  <c:v>Informed consent for surgery</c:v>
                </c:pt>
                <c:pt idx="3">
                  <c:v>General Consent for Admission</c:v>
                </c:pt>
                <c:pt idx="4">
                  <c:v>Covid-19 consent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Sheet1!$B$223:$B$228</c:f>
              <c:numCache>
                <c:formatCode>General</c:formatCode>
                <c:ptCount val="6"/>
                <c:pt idx="0">
                  <c:v>7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11-4EE7-A8BD-7832671364F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16414575"/>
        <c:axId val="1916414991"/>
      </c:barChart>
      <c:catAx>
        <c:axId val="19164145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414991"/>
        <c:crosses val="autoZero"/>
        <c:auto val="1"/>
        <c:lblAlgn val="ctr"/>
        <c:lblOffset val="100"/>
        <c:noMultiLvlLbl val="0"/>
      </c:catAx>
      <c:valAx>
        <c:axId val="191641499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4145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CARDIOLOGY</a:t>
            </a:r>
            <a:r>
              <a:rPr lang="en-US" baseline="0"/>
              <a:t> : NON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Sheet1!$B$34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Sheet1!$A$35:$A$42</c:f>
              <c:strCache>
                <c:ptCount val="8"/>
                <c:pt idx="0">
                  <c:v>Informed consent for HIV Testing</c:v>
                </c:pt>
                <c:pt idx="1">
                  <c:v> Receiving Transfusion of Blood/ Blood Components</c:v>
                </c:pt>
                <c:pt idx="2">
                  <c:v>Informed consent for surgery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Anaesthesia</c:v>
                </c:pt>
                <c:pt idx="6">
                  <c:v>Informed Consent for Coronary Angiography</c:v>
                </c:pt>
                <c:pt idx="7">
                  <c:v>Informed Consent for Percutaneous Transluminal Coronary Angioplasty</c:v>
                </c:pt>
              </c:strCache>
            </c:strRef>
          </c:cat>
          <c:val>
            <c:numRef>
              <c:f>Sheet1!$B$35:$B$42</c:f>
              <c:numCache>
                <c:formatCode>General</c:formatCode>
                <c:ptCount val="8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14</c:v>
                </c:pt>
                <c:pt idx="4">
                  <c:v>15</c:v>
                </c:pt>
                <c:pt idx="5">
                  <c:v>15</c:v>
                </c:pt>
                <c:pt idx="6">
                  <c:v>20</c:v>
                </c:pt>
                <c:pt idx="7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A9-4816-9FD9-4F8603859EF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83404127"/>
        <c:axId val="1969754927"/>
      </c:barChart>
      <c:catAx>
        <c:axId val="15834041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9754927"/>
        <c:crosses val="autoZero"/>
        <c:auto val="1"/>
        <c:lblAlgn val="ctr"/>
        <c:lblOffset val="100"/>
        <c:noMultiLvlLbl val="0"/>
      </c:catAx>
      <c:valAx>
        <c:axId val="196975492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4041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CARDIOLOGY</a:t>
            </a:r>
            <a:r>
              <a:rPr lang="en-US" baseline="0"/>
              <a:t> :</a:t>
            </a:r>
            <a:br>
              <a:rPr lang="en-US" baseline="0"/>
            </a:br>
            <a:r>
              <a:rPr lang="en-US" baseline="0"/>
              <a:t>COMPLIANCE</a:t>
            </a:r>
            <a:endParaRPr lang="en-US"/>
          </a:p>
        </c:rich>
      </c:tx>
      <c:layout>
        <c:manualLayout>
          <c:xMode val="edge"/>
          <c:yMode val="edge"/>
          <c:x val="0.38252181694834581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Sheet1!$C$48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Sheet1!$A$49:$A$56</c:f>
              <c:strCache>
                <c:ptCount val="8"/>
                <c:pt idx="0">
                  <c:v>Informed consent for surgery</c:v>
                </c:pt>
                <c:pt idx="1">
                  <c:v>Consent For Receiving Transfusion Of Blood/ Blood Components</c:v>
                </c:pt>
                <c:pt idx="2">
                  <c:v>Informed Consent for Anaesthesia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Percutaneous Transluminal Coronary Angioplasty</c:v>
                </c:pt>
                <c:pt idx="6">
                  <c:v>Informed Consent for Coronary Angiography</c:v>
                </c:pt>
                <c:pt idx="7">
                  <c:v>Informed consent for HIV Testing</c:v>
                </c:pt>
              </c:strCache>
            </c:strRef>
          </c:cat>
          <c:val>
            <c:numRef>
              <c:f>Sheet1!$C$49:$C$56</c:f>
              <c:numCache>
                <c:formatCode>0</c:formatCode>
                <c:ptCount val="8"/>
                <c:pt idx="0">
                  <c:v>3.0303030303030303</c:v>
                </c:pt>
                <c:pt idx="1">
                  <c:v>3.535353535353535</c:v>
                </c:pt>
                <c:pt idx="2">
                  <c:v>8.3333333333333321</c:v>
                </c:pt>
                <c:pt idx="3">
                  <c:v>8.5858585858585847</c:v>
                </c:pt>
                <c:pt idx="4">
                  <c:v>13.131313131313133</c:v>
                </c:pt>
                <c:pt idx="5">
                  <c:v>18.686868686868689</c:v>
                </c:pt>
                <c:pt idx="6">
                  <c:v>21.969696969696969</c:v>
                </c:pt>
                <c:pt idx="7">
                  <c:v>22.727272727272727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97-4CAA-9458-FD7489D4830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16385871"/>
        <c:axId val="1916409583"/>
      </c:barChart>
      <c:catAx>
        <c:axId val="19163858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409583"/>
        <c:crosses val="autoZero"/>
        <c:auto val="1"/>
        <c:lblAlgn val="ctr"/>
        <c:lblOffset val="100"/>
        <c:noMultiLvlLbl val="0"/>
      </c:catAx>
      <c:valAx>
        <c:axId val="191640958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385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UROLOGY : NON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Sheet1!$B$233</c:f>
              <c:strCache>
                <c:ptCount val="1"/>
                <c:pt idx="0">
                  <c:v>NON 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Sheet1!$A$234:$A$238</c:f>
              <c:strCache>
                <c:ptCount val="5"/>
                <c:pt idx="0">
                  <c:v>Informed Consent For Procedural Sedation </c:v>
                </c:pt>
                <c:pt idx="1">
                  <c:v>Informed consent for surgery</c:v>
                </c:pt>
                <c:pt idx="2">
                  <c:v>Informed Consent for Anesthesia</c:v>
                </c:pt>
                <c:pt idx="3">
                  <c:v>Covid-19 consent</c:v>
                </c:pt>
                <c:pt idx="4">
                  <c:v>General Consent for Admission</c:v>
                </c:pt>
              </c:strCache>
            </c:strRef>
          </c:cat>
          <c:val>
            <c:numRef>
              <c:f>Sheet1!$B$234:$B$238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7</c:v>
                </c:pt>
                <c:pt idx="3">
                  <c:v>41</c:v>
                </c:pt>
                <c:pt idx="4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2E-49D8-A690-A3BDE1721A4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80736815"/>
        <c:axId val="1980752207"/>
      </c:barChart>
      <c:catAx>
        <c:axId val="19807368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52207"/>
        <c:crosses val="autoZero"/>
        <c:auto val="1"/>
        <c:lblAlgn val="ctr"/>
        <c:lblOffset val="100"/>
        <c:noMultiLvlLbl val="0"/>
      </c:catAx>
      <c:valAx>
        <c:axId val="198075220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36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UROLOGY:</a:t>
            </a:r>
            <a:r>
              <a:rPr lang="en-US" baseline="0"/>
              <a:t> </a:t>
            </a:r>
            <a:r>
              <a:rPr lang="en-US"/>
              <a:t>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Sheet1!$B$242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Sheet1!$A$243:$A$248</c:f>
              <c:strCache>
                <c:ptCount val="6"/>
                <c:pt idx="0">
                  <c:v>Informed Consent For Procedural Sedation </c:v>
                </c:pt>
                <c:pt idx="1">
                  <c:v>Informed consent for surgery</c:v>
                </c:pt>
                <c:pt idx="2">
                  <c:v>Consent For Receiving Transfusion of Blood/ Blood Components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Sheet1!$B$243:$B$248</c:f>
              <c:numCache>
                <c:formatCode>General</c:formatCode>
                <c:ptCount val="6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19</c:v>
                </c:pt>
                <c:pt idx="4">
                  <c:v>19</c:v>
                </c:pt>
                <c:pt idx="5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3B-4BB0-BCC6-EC940ED53DC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7002175"/>
        <c:axId val="1866994271"/>
      </c:barChart>
      <c:catAx>
        <c:axId val="18670021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6994271"/>
        <c:crosses val="autoZero"/>
        <c:auto val="1"/>
        <c:lblAlgn val="ctr"/>
        <c:lblOffset val="100"/>
        <c:noMultiLvlLbl val="0"/>
      </c:catAx>
      <c:valAx>
        <c:axId val="186699427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7002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NEUROSURGERY</a:t>
            </a:r>
            <a:r>
              <a:rPr lang="en-US" baseline="0"/>
              <a:t> : </a:t>
            </a:r>
            <a:r>
              <a:rPr lang="en-US"/>
              <a:t>NON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Sheet1!$B$192</c:f>
              <c:strCache>
                <c:ptCount val="1"/>
                <c:pt idx="0">
                  <c:v>NON 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Sheet1!$A$193:$A$198</c:f>
              <c:strCache>
                <c:ptCount val="6"/>
                <c:pt idx="0">
                  <c:v>Informed consent for HIV Testing</c:v>
                </c:pt>
                <c:pt idx="1">
                  <c:v>Consent For Receiving Transfusion of Blood/ Blood Components</c:v>
                </c:pt>
                <c:pt idx="2">
                  <c:v>Informed consent for surgery</c:v>
                </c:pt>
                <c:pt idx="3">
                  <c:v>Informed Consent for Anaesthesia</c:v>
                </c:pt>
                <c:pt idx="4">
                  <c:v>Covid-19 consent</c:v>
                </c:pt>
                <c:pt idx="5">
                  <c:v>General Consent for Admission</c:v>
                </c:pt>
              </c:strCache>
            </c:strRef>
          </c:cat>
          <c:val>
            <c:numRef>
              <c:f>Sheet1!$B$193:$B$198</c:f>
              <c:numCache>
                <c:formatCode>General</c:formatCode>
                <c:ptCount val="6"/>
                <c:pt idx="0">
                  <c:v>2</c:v>
                </c:pt>
                <c:pt idx="1">
                  <c:v>6</c:v>
                </c:pt>
                <c:pt idx="2">
                  <c:v>10</c:v>
                </c:pt>
                <c:pt idx="3">
                  <c:v>13</c:v>
                </c:pt>
                <c:pt idx="4">
                  <c:v>33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00-427F-AFA7-E82AFF1783B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74796335"/>
        <c:axId val="1974794671"/>
      </c:barChart>
      <c:catAx>
        <c:axId val="19747963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794671"/>
        <c:crosses val="autoZero"/>
        <c:auto val="1"/>
        <c:lblAlgn val="ctr"/>
        <c:lblOffset val="100"/>
        <c:noMultiLvlLbl val="0"/>
      </c:catAx>
      <c:valAx>
        <c:axId val="197479467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796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NEUROSURGERY :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Sheet1!$B$202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Sheet1!$A$203:$A$208</c:f>
              <c:strCache>
                <c:ptCount val="6"/>
                <c:pt idx="0">
                  <c:v>Informed consent for HIV Testing</c:v>
                </c:pt>
                <c:pt idx="1">
                  <c:v>Covid-19 consent</c:v>
                </c:pt>
                <c:pt idx="2">
                  <c:v>General Consent for Admission</c:v>
                </c:pt>
                <c:pt idx="3">
                  <c:v>Informed consent for surgery</c:v>
                </c:pt>
                <c:pt idx="4">
                  <c:v>Consent For Receiving Transfusion of Blood/ Blood Components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Sheet1!$B$203:$B$208</c:f>
              <c:numCache>
                <c:formatCode>General</c:formatCode>
                <c:ptCount val="6"/>
                <c:pt idx="0">
                  <c:v>1</c:v>
                </c:pt>
                <c:pt idx="1">
                  <c:v>13</c:v>
                </c:pt>
                <c:pt idx="2">
                  <c:v>14</c:v>
                </c:pt>
                <c:pt idx="3">
                  <c:v>18</c:v>
                </c:pt>
                <c:pt idx="4">
                  <c:v>20</c:v>
                </c:pt>
                <c:pt idx="5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7-4A6B-A042-AE6EF89CD76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4944703"/>
        <c:axId val="1864945119"/>
      </c:barChart>
      <c:catAx>
        <c:axId val="18649447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45119"/>
        <c:crosses val="autoZero"/>
        <c:auto val="1"/>
        <c:lblAlgn val="ctr"/>
        <c:lblOffset val="100"/>
        <c:noMultiLvlLbl val="0"/>
      </c:catAx>
      <c:valAx>
        <c:axId val="186494511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447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SPECIALITY</a:t>
            </a:r>
            <a:r>
              <a:rPr lang="en-IN" baseline="0"/>
              <a:t> : NON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604088299791862"/>
          <c:y val="0.15266221930592008"/>
          <c:w val="0.76983300322552206"/>
          <c:h val="0.6982717264508603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Sheet1!$F$65:$F$72</c:f>
              <c:strCache>
                <c:ptCount val="8"/>
                <c:pt idx="0">
                  <c:v>ENT</c:v>
                </c:pt>
                <c:pt idx="1">
                  <c:v>GENERAL SURGERY</c:v>
                </c:pt>
                <c:pt idx="2">
                  <c:v>UROLOGY</c:v>
                </c:pt>
                <c:pt idx="3">
                  <c:v>GASTROLOGY</c:v>
                </c:pt>
                <c:pt idx="4">
                  <c:v>ORTHOPAEDICS</c:v>
                </c:pt>
                <c:pt idx="5">
                  <c:v>NEUROLOGY</c:v>
                </c:pt>
                <c:pt idx="6">
                  <c:v>NEUROSURGERY</c:v>
                </c:pt>
                <c:pt idx="7">
                  <c:v>CARDIOLOGY</c:v>
                </c:pt>
              </c:strCache>
            </c:strRef>
          </c:cat>
          <c:val>
            <c:numRef>
              <c:f>Sheet1!$G$65:$G$72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7</c:v>
                </c:pt>
                <c:pt idx="3">
                  <c:v>12</c:v>
                </c:pt>
                <c:pt idx="4">
                  <c:v>13</c:v>
                </c:pt>
                <c:pt idx="5">
                  <c:v>15</c:v>
                </c:pt>
                <c:pt idx="6">
                  <c:v>21</c:v>
                </c:pt>
                <c:pt idx="7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43-45E8-86B0-C54B6065F34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17289600"/>
        <c:axId val="814144720"/>
      </c:barChart>
      <c:catAx>
        <c:axId val="717289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4144720"/>
        <c:crosses val="autoZero"/>
        <c:auto val="1"/>
        <c:lblAlgn val="ctr"/>
        <c:lblOffset val="100"/>
        <c:noMultiLvlLbl val="0"/>
      </c:catAx>
      <c:valAx>
        <c:axId val="81414472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7289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ENT : NON-COMPLIANCE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Sheet1!$B$66</c:f>
              <c:strCache>
                <c:ptCount val="1"/>
                <c:pt idx="0">
                  <c:v>NON-COMPLIANCE%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Sheet1!$A$67:$A$69</c:f>
              <c:strCache>
                <c:ptCount val="3"/>
                <c:pt idx="0">
                  <c:v>Informed Consent for Anaesthesia</c:v>
                </c:pt>
                <c:pt idx="1">
                  <c:v>General Consent for Admission</c:v>
                </c:pt>
                <c:pt idx="2">
                  <c:v>Covid-19 consent</c:v>
                </c:pt>
              </c:strCache>
            </c:strRef>
          </c:cat>
          <c:val>
            <c:numRef>
              <c:f>Sheet1!$B$67:$B$69</c:f>
              <c:numCache>
                <c:formatCode>General</c:formatCode>
                <c:ptCount val="3"/>
                <c:pt idx="0">
                  <c:v>12</c:v>
                </c:pt>
                <c:pt idx="1">
                  <c:v>38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7E-422E-8A47-55122606CF1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74824207"/>
        <c:axId val="1974813391"/>
      </c:barChart>
      <c:catAx>
        <c:axId val="19748242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13391"/>
        <c:crosses val="autoZero"/>
        <c:auto val="1"/>
        <c:lblAlgn val="ctr"/>
        <c:lblOffset val="100"/>
        <c:noMultiLvlLbl val="0"/>
      </c:catAx>
      <c:valAx>
        <c:axId val="197481339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24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ENT : 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5875807332957099"/>
          <c:y val="0.21334124997716353"/>
          <c:w val="0.5944614943609865"/>
          <c:h val="0.697571660850978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Sheet1!$C$83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Sheet1!$A$84:$A$86</c:f>
              <c:strCache>
                <c:ptCount val="3"/>
                <c:pt idx="0">
                  <c:v>Covid-19 consent</c:v>
                </c:pt>
                <c:pt idx="1">
                  <c:v>General Consent for Admission</c:v>
                </c:pt>
                <c:pt idx="2">
                  <c:v>Informed Consent for Anaesthesia</c:v>
                </c:pt>
              </c:strCache>
            </c:strRef>
          </c:cat>
          <c:val>
            <c:numRef>
              <c:f>Sheet1!$C$84:$C$86</c:f>
              <c:numCache>
                <c:formatCode>0</c:formatCode>
                <c:ptCount val="3"/>
                <c:pt idx="0">
                  <c:v>16.50485436893204</c:v>
                </c:pt>
                <c:pt idx="1">
                  <c:v>24.271844660194176</c:v>
                </c:pt>
                <c:pt idx="2">
                  <c:v>59.22330097087378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FE-4A94-9310-F481F44E45B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73658495"/>
        <c:axId val="1573658911"/>
      </c:barChart>
      <c:catAx>
        <c:axId val="15736584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3658911"/>
        <c:crosses val="autoZero"/>
        <c:auto val="1"/>
        <c:lblAlgn val="ctr"/>
        <c:lblOffset val="100"/>
        <c:noMultiLvlLbl val="0"/>
      </c:catAx>
      <c:valAx>
        <c:axId val="157365891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36584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GASTROENTEROLOGY : NON-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Sheet1!$A$100:$A$107</c:f>
              <c:strCache>
                <c:ptCount val="8"/>
                <c:pt idx="0">
                  <c:v>General Consent for Upper Gastro Intestinal Endoscopy </c:v>
                </c:pt>
                <c:pt idx="1">
                  <c:v>Consent For Receiving Transfusion of Blood/ Blood Components</c:v>
                </c:pt>
                <c:pt idx="2">
                  <c:v>Informed consent for HIV Testing</c:v>
                </c:pt>
                <c:pt idx="3">
                  <c:v>Informed Consent for Anaesthesia</c:v>
                </c:pt>
                <c:pt idx="4">
                  <c:v>Informed Consent for Upper Gastro Intestinal Endoscopy </c:v>
                </c:pt>
                <c:pt idx="5">
                  <c:v>Informed Consent for Procedural Sedation </c:v>
                </c:pt>
                <c:pt idx="6">
                  <c:v>Covid-19 consent</c:v>
                </c:pt>
                <c:pt idx="7">
                  <c:v>General Consent for Admission</c:v>
                </c:pt>
              </c:strCache>
            </c:strRef>
          </c:cat>
          <c:val>
            <c:numRef>
              <c:f>Sheet1!$B$100:$B$107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15</c:v>
                </c:pt>
                <c:pt idx="6">
                  <c:v>33</c:v>
                </c:pt>
                <c:pt idx="7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75-43DF-B751-CF830D1B24A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84861599"/>
        <c:axId val="1579649103"/>
      </c:barChart>
      <c:catAx>
        <c:axId val="15848615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9649103"/>
        <c:crosses val="autoZero"/>
        <c:auto val="1"/>
        <c:lblAlgn val="ctr"/>
        <c:lblOffset val="100"/>
        <c:noMultiLvlLbl val="0"/>
      </c:catAx>
      <c:valAx>
        <c:axId val="157964910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8615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GASTROENTEROLOGY</a:t>
            </a:r>
            <a:r>
              <a:rPr lang="en-IN" baseline="0"/>
              <a:t> :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Sheet1!$A$116:$A$123</c:f>
              <c:strCache>
                <c:ptCount val="8"/>
                <c:pt idx="0">
                  <c:v>Consent For Receiving Transfusion of Blood/ Blood Components</c:v>
                </c:pt>
                <c:pt idx="1">
                  <c:v>Informed consent for HIV Testing</c:v>
                </c:pt>
                <c:pt idx="2">
                  <c:v>General Consent for Upper Gastro Intestinal Endoscopy </c:v>
                </c:pt>
                <c:pt idx="3">
                  <c:v>Informed Consent for Anaesthesia</c:v>
                </c:pt>
                <c:pt idx="4">
                  <c:v>Covid-19 consent</c:v>
                </c:pt>
                <c:pt idx="5">
                  <c:v>General Consent for Admission</c:v>
                </c:pt>
                <c:pt idx="6">
                  <c:v>Informed Consent for Upper Gastro Intestinal Endoscopy </c:v>
                </c:pt>
                <c:pt idx="7">
                  <c:v>Informed Consent for Procedural Sedation </c:v>
                </c:pt>
              </c:strCache>
            </c:strRef>
          </c:cat>
          <c:val>
            <c:numRef>
              <c:f>Sheet1!$B$116:$B$123</c:f>
              <c:numCache>
                <c:formatCode>General</c:formatCode>
                <c:ptCount val="8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12</c:v>
                </c:pt>
                <c:pt idx="4">
                  <c:v>15</c:v>
                </c:pt>
                <c:pt idx="5">
                  <c:v>15</c:v>
                </c:pt>
                <c:pt idx="6">
                  <c:v>22</c:v>
                </c:pt>
                <c:pt idx="7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34-4AE6-9FF2-A83EF4E7A6B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6992191"/>
        <c:axId val="1866985535"/>
      </c:barChart>
      <c:catAx>
        <c:axId val="18669921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6985535"/>
        <c:crosses val="autoZero"/>
        <c:auto val="1"/>
        <c:lblAlgn val="ctr"/>
        <c:lblOffset val="100"/>
        <c:noMultiLvlLbl val="0"/>
      </c:catAx>
      <c:valAx>
        <c:axId val="1866985535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69921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NEUROLOGY</a:t>
            </a:r>
            <a:r>
              <a:rPr lang="en-US" baseline="0"/>
              <a:t> : NON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Sheet1!$I$103</c:f>
              <c:strCache>
                <c:ptCount val="1"/>
                <c:pt idx="0">
                  <c:v>NON COMPLAINCE%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Sheet1!$H$104:$H$109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Upper Gastro Intestinal Endoscopy</c:v>
                </c:pt>
                <c:pt idx="2">
                  <c:v>Informed Consent for Procedural Sedation</c:v>
                </c:pt>
                <c:pt idx="3">
                  <c:v>Informed consent for surgery</c:v>
                </c:pt>
                <c:pt idx="4">
                  <c:v>Covid-19 consent</c:v>
                </c:pt>
                <c:pt idx="5">
                  <c:v>General Consent for Admission</c:v>
                </c:pt>
              </c:strCache>
            </c:strRef>
          </c:cat>
          <c:val>
            <c:numRef>
              <c:f>Sheet1!$I$104:$I$109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39</c:v>
                </c:pt>
                <c:pt idx="5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00-4EF9-8ADF-14E14CB639D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15947776"/>
        <c:axId val="915952768"/>
      </c:barChart>
      <c:catAx>
        <c:axId val="915947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5952768"/>
        <c:crosses val="autoZero"/>
        <c:auto val="1"/>
        <c:lblAlgn val="ctr"/>
        <c:lblOffset val="100"/>
        <c:noMultiLvlLbl val="0"/>
      </c:catAx>
      <c:valAx>
        <c:axId val="91595276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5947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NEUROLOGY</a:t>
            </a:r>
            <a:r>
              <a:rPr lang="en-US" baseline="0"/>
              <a:t> : </a:t>
            </a:r>
            <a:r>
              <a:rPr lang="en-US"/>
              <a:t>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Sheet1!$B$253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Sheet1!$A$254:$A$259</c:f>
              <c:strCache>
                <c:ptCount val="6"/>
                <c:pt idx="0">
                  <c:v>General consent for Admission</c:v>
                </c:pt>
                <c:pt idx="1">
                  <c:v>Consent For Receiving Transfusion of Blood/ Blood Components</c:v>
                </c:pt>
                <c:pt idx="2">
                  <c:v>Informed Consent for Procedural Sedation </c:v>
                </c:pt>
                <c:pt idx="3">
                  <c:v>Informed Consent for Upper Gastro Intestinal Endoscopy </c:v>
                </c:pt>
                <c:pt idx="4">
                  <c:v>Covid-19 consent</c:v>
                </c:pt>
                <c:pt idx="5">
                  <c:v>Informed Consent for Surgery</c:v>
                </c:pt>
              </c:strCache>
            </c:strRef>
          </c:cat>
          <c:val>
            <c:numRef>
              <c:f>Sheet1!$B$254:$B$259</c:f>
              <c:numCache>
                <c:formatCode>General</c:formatCode>
                <c:ptCount val="6"/>
                <c:pt idx="0">
                  <c:v>2</c:v>
                </c:pt>
                <c:pt idx="1">
                  <c:v>7</c:v>
                </c:pt>
                <c:pt idx="2">
                  <c:v>12</c:v>
                </c:pt>
                <c:pt idx="3">
                  <c:v>15</c:v>
                </c:pt>
                <c:pt idx="4">
                  <c:v>32</c:v>
                </c:pt>
                <c:pt idx="5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6E-4D20-8FF8-59B6BFDCD18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69759087"/>
        <c:axId val="1969742863"/>
      </c:barChart>
      <c:catAx>
        <c:axId val="19697590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9742863"/>
        <c:crosses val="autoZero"/>
        <c:auto val="1"/>
        <c:lblAlgn val="ctr"/>
        <c:lblOffset val="100"/>
        <c:noMultiLvlLbl val="0"/>
      </c:catAx>
      <c:valAx>
        <c:axId val="196974286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9759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GENERAL</a:t>
            </a:r>
            <a:r>
              <a:rPr lang="en-IN" baseline="0"/>
              <a:t> SURGERY : NON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Sheet1!$C$131</c:f>
              <c:strCache>
                <c:ptCount val="1"/>
                <c:pt idx="0">
                  <c:v>NON 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Sheet1!$A$132:$A$138</c:f>
              <c:strCache>
                <c:ptCount val="7"/>
                <c:pt idx="0">
                  <c:v>Informed Consent for Receiving Transfusion Of Blood/ Blood Components</c:v>
                </c:pt>
                <c:pt idx="1">
                  <c:v>Informed consent for surgery</c:v>
                </c:pt>
                <c:pt idx="2">
                  <c:v>Informed consent for HIV Testing</c:v>
                </c:pt>
                <c:pt idx="3">
                  <c:v>Informed Consent for Laparoscopic Cholecystectomy</c:v>
                </c:pt>
                <c:pt idx="4">
                  <c:v>Informed Consent for Anaesthesia</c:v>
                </c:pt>
                <c:pt idx="5">
                  <c:v>General Consent for Admission</c:v>
                </c:pt>
                <c:pt idx="6">
                  <c:v>Covid-19 consent</c:v>
                </c:pt>
              </c:strCache>
            </c:strRef>
          </c:cat>
          <c:val>
            <c:numRef>
              <c:f>Sheet1!$C$132:$C$138</c:f>
              <c:numCache>
                <c:formatCode>0</c:formatCode>
                <c:ptCount val="7"/>
                <c:pt idx="0">
                  <c:v>4.3478260869565215</c:v>
                </c:pt>
                <c:pt idx="1">
                  <c:v>4.3478260869565215</c:v>
                </c:pt>
                <c:pt idx="2">
                  <c:v>6.5217391304347823</c:v>
                </c:pt>
                <c:pt idx="3">
                  <c:v>8.695652173913043</c:v>
                </c:pt>
                <c:pt idx="4">
                  <c:v>10.869565217391305</c:v>
                </c:pt>
                <c:pt idx="5">
                  <c:v>30.434782608695656</c:v>
                </c:pt>
                <c:pt idx="6">
                  <c:v>34.782608695652172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22-4FB7-AF4A-BE773F2B08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74831279"/>
        <c:axId val="1974834191"/>
      </c:barChart>
      <c:catAx>
        <c:axId val="19748312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34191"/>
        <c:crosses val="autoZero"/>
        <c:auto val="1"/>
        <c:lblAlgn val="ctr"/>
        <c:lblOffset val="100"/>
        <c:noMultiLvlLbl val="0"/>
      </c:catAx>
      <c:valAx>
        <c:axId val="197483419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312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3028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10-08-2022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10-08-2022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10-08-2022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5" Type="http://schemas.openxmlformats.org/officeDocument/2006/relationships/chart" Target="../charts/chart10.xml" /><Relationship Id="rId4" Type="http://schemas.openxmlformats.org/officeDocument/2006/relationships/chart" Target="../charts/chart9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5" Type="http://schemas.openxmlformats.org/officeDocument/2006/relationships/chart" Target="../charts/chart12.xml" /><Relationship Id="rId4" Type="http://schemas.openxmlformats.org/officeDocument/2006/relationships/chart" Target="../charts/chart11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5" Type="http://schemas.openxmlformats.org/officeDocument/2006/relationships/chart" Target="../charts/chart14.xml" /><Relationship Id="rId4" Type="http://schemas.openxmlformats.org/officeDocument/2006/relationships/chart" Target="../charts/chart13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5" Type="http://schemas.openxmlformats.org/officeDocument/2006/relationships/chart" Target="../charts/chart16.xml" /><Relationship Id="rId4" Type="http://schemas.openxmlformats.org/officeDocument/2006/relationships/chart" Target="../charts/chart15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5" Type="http://schemas.openxmlformats.org/officeDocument/2006/relationships/chart" Target="../charts/chart18.xml" /><Relationship Id="rId4" Type="http://schemas.openxmlformats.org/officeDocument/2006/relationships/chart" Target="../charts/chart17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2012.igem.org/Team:Lyon-INSA/StateArt" TargetMode="External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.png" /><Relationship Id="rId4" Type="http://schemas.openxmlformats.org/officeDocument/2006/relationships/image" Target="../media/image2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3.xml" /><Relationship Id="rId5" Type="http://schemas.openxmlformats.org/officeDocument/2006/relationships/image" Target="../media/image2.png" /><Relationship Id="rId4" Type="http://schemas.openxmlformats.org/officeDocument/2006/relationships/hyperlink" Target="http://theconversation.com/if-we-dont-own-our-genes-what-protects-study-subjects-in-genetic-research-56003" TargetMode="Externa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2.png" /><Relationship Id="rId4" Type="http://schemas.openxmlformats.org/officeDocument/2006/relationships/hyperlink" Target="https://www.peoplematters.in/article/recruitment/an-objective-approach-to-talent-assessment-16938" TargetMode="Externa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2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5" Type="http://schemas.openxmlformats.org/officeDocument/2006/relationships/chart" Target="../charts/chart2.xml" /><Relationship Id="rId4" Type="http://schemas.openxmlformats.org/officeDocument/2006/relationships/chart" Target="../charts/chart1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5" Type="http://schemas.openxmlformats.org/officeDocument/2006/relationships/chart" Target="../charts/chart4.xml" /><Relationship Id="rId4" Type="http://schemas.openxmlformats.org/officeDocument/2006/relationships/chart" Target="../charts/chart3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5" Type="http://schemas.openxmlformats.org/officeDocument/2006/relationships/chart" Target="../charts/chart6.xml" /><Relationship Id="rId4" Type="http://schemas.openxmlformats.org/officeDocument/2006/relationships/chart" Target="../charts/chart5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5" Type="http://schemas.openxmlformats.org/officeDocument/2006/relationships/chart" Target="../charts/chart8.xml" /><Relationship Id="rId4" Type="http://schemas.openxmlformats.org/officeDocument/2006/relationships/chart" Target="../charts/char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Consent Form Audit</a:t>
            </a:r>
            <a:br>
              <a:rPr lang="en-IN" dirty="0"/>
            </a:br>
            <a:r>
              <a:rPr lang="en-IN" dirty="0"/>
              <a:t>Fortis Memorial Research Institute, Gurugram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Presented By- </a:t>
            </a:r>
            <a:r>
              <a:rPr lang="en-IN" dirty="0"/>
              <a:t>Dr </a:t>
            </a:r>
            <a:r>
              <a:rPr lang="en-US" dirty="0" err="1"/>
              <a:t>Kashish</a:t>
            </a:r>
            <a:r>
              <a:rPr lang="en-US" dirty="0"/>
              <a:t> Mohan</a:t>
            </a:r>
            <a:endParaRPr lang="en-IN" dirty="0"/>
          </a:p>
          <a:p>
            <a:r>
              <a:rPr lang="en-IN" dirty="0"/>
              <a:t> Faculty Mentor- Dr Nikita Sabharwal</a:t>
            </a:r>
          </a:p>
          <a:p>
            <a:r>
              <a:rPr lang="en-IN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EEDCC4E-597E-EA59-9FBD-E3A6B4620939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0987088" y="28137"/>
            <a:ext cx="1204912" cy="109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GENERAL SURGERY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768710" cy="832530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B6D86E0-9176-370B-2047-E146EFBE69D3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B1B512AA-5F3F-87F4-0CFC-95D850B856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590536"/>
              </p:ext>
            </p:extLst>
          </p:nvPr>
        </p:nvGraphicFramePr>
        <p:xfrm>
          <a:off x="838200" y="1825625"/>
          <a:ext cx="46482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29A386BB-4745-173D-7407-1645E3C00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375900"/>
              </p:ext>
            </p:extLst>
          </p:nvPr>
        </p:nvGraphicFramePr>
        <p:xfrm>
          <a:off x="6229349" y="1825625"/>
          <a:ext cx="5425621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40447-CEEA-D28D-8EBB-F7C8E6625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ORTHOPAEDICS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F059F-1630-E3D0-AD4C-1A8C473C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8E2F2A-8773-8566-BA13-BCC1F29E4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953724" cy="919616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445BA54-77F0-C0BF-C517-5AE9B8FAAF51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A1B6205B-375F-0676-F9EF-D8ED640B4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6216529"/>
              </p:ext>
            </p:extLst>
          </p:nvPr>
        </p:nvGraphicFramePr>
        <p:xfrm>
          <a:off x="838200" y="1825625"/>
          <a:ext cx="50768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759D3CC-155F-15B3-8BAC-7496FBDAC9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6040929"/>
              </p:ext>
            </p:extLst>
          </p:nvPr>
        </p:nvGraphicFramePr>
        <p:xfrm>
          <a:off x="6109335" y="1870075"/>
          <a:ext cx="5392103" cy="4306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1454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CARDIOLOGY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611086" cy="758337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7A2589AB-5795-41A9-C959-8E45A5823F1A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F1FAE5F-8D7C-AD66-DCAF-4ECE767850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609018"/>
              </p:ext>
            </p:extLst>
          </p:nvPr>
        </p:nvGraphicFramePr>
        <p:xfrm>
          <a:off x="314326" y="2081425"/>
          <a:ext cx="5110162" cy="3901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D8E5646F-4685-1C83-C401-7C9C8B0795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8894511"/>
              </p:ext>
            </p:extLst>
          </p:nvPr>
        </p:nvGraphicFramePr>
        <p:xfrm>
          <a:off x="5695950" y="2081425"/>
          <a:ext cx="6353175" cy="3901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UROLOGY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7A2256-D056-1B08-DA2C-CE4B6704E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398681" cy="658358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5D7B9621-3559-C53C-8B30-144A06BED7EF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2C4603AD-4E01-BEBD-3BAF-43E750129D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904770"/>
              </p:ext>
            </p:extLst>
          </p:nvPr>
        </p:nvGraphicFramePr>
        <p:xfrm>
          <a:off x="252413" y="1847850"/>
          <a:ext cx="606266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6112006-273E-4206-8628-952690D116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3612895"/>
              </p:ext>
            </p:extLst>
          </p:nvPr>
        </p:nvGraphicFramePr>
        <p:xfrm>
          <a:off x="6629400" y="1955088"/>
          <a:ext cx="5310187" cy="4244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EA5BC-F7D2-BBD0-C00A-C6FD9D7BC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NEUROSURGERY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8BC78-C32C-0418-AFFE-4F5A9860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2199A-A9B8-236E-ACEC-E9DF83F3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F46672-23F2-54AB-6EA2-E29CE477B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451429" cy="919880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FC6E79E-C834-0F2F-94C3-426E5235F5D7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E2BB9142-8E00-48CA-508A-160FAC6C8B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627194"/>
              </p:ext>
            </p:extLst>
          </p:nvPr>
        </p:nvGraphicFramePr>
        <p:xfrm>
          <a:off x="628650" y="1870075"/>
          <a:ext cx="6157913" cy="430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932C59C8-1AC3-0029-AC00-7FB9926A57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9115569"/>
              </p:ext>
            </p:extLst>
          </p:nvPr>
        </p:nvGraphicFramePr>
        <p:xfrm>
          <a:off x="6943726" y="1870075"/>
          <a:ext cx="5086349" cy="430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64935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E6312-92E2-791E-9141-E646D9A80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             </a:t>
            </a:r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D1E4F-EE00-C99E-82FB-9AD437A81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Maximum compliance (“1”) is in the Neurosurgery Department.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Maximum number of non compliance (“0”) Cardiology.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A37D37-6A94-73D3-22E8-060FDA1A4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76C62-5832-D13F-53F3-2C293436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493E664C-02B1-CCEC-EB05-108592259461}"/>
              </a:ext>
            </a:extLst>
          </p:cNvPr>
          <p:cNvPicPr/>
          <p:nvPr/>
        </p:nvPicPr>
        <p:blipFill>
          <a:blip r:embed="rId2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ACCC4B-7286-2CBC-C34E-6489A04B3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455640" cy="92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72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38EC4-9D4A-1751-5D3D-E767A484C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             </a:t>
            </a:r>
            <a:r>
              <a:rPr lang="en-IN" b="1" dirty="0"/>
              <a:t>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7E826-5352-A50F-2356-0B4FB7957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Limited Size Of Sample</a:t>
            </a:r>
          </a:p>
          <a:p>
            <a:r>
              <a:rPr lang="en-IN" dirty="0"/>
              <a:t>Short Time Frame</a:t>
            </a:r>
          </a:p>
          <a:p>
            <a:r>
              <a:rPr lang="en-IN" dirty="0"/>
              <a:t>Documentation Done Manually 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CFCAF0-7625-0A7B-96BB-04443F22E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C9DEE0-8C11-4EC8-DD32-6944008DB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2FD3E7-7350-0684-79C8-4F17EC2ED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51429" cy="919880"/>
          </a:xfrm>
          <a:prstGeom prst="rect">
            <a:avLst/>
          </a:prstGeom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40BB758-64F0-784D-7844-27FC80344A7D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6E5459B7-BAED-0CC4-F5CB-196DA22CAE65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270343" y="1805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2196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EBAA-5CE9-0835-4986-DC655D5C3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                     </a:t>
            </a:r>
            <a:r>
              <a:rPr lang="en-US" b="1" dirty="0"/>
              <a:t>RECOMMENDATIONS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A6F19-4715-0337-5584-1DEE7748B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372" y="1690688"/>
            <a:ext cx="10515600" cy="4351338"/>
          </a:xfrm>
        </p:spPr>
        <p:txBody>
          <a:bodyPr/>
          <a:lstStyle/>
          <a:p>
            <a:r>
              <a:rPr lang="en-US" sz="2800" dirty="0"/>
              <a:t>Procedure Specific Stickers</a:t>
            </a:r>
          </a:p>
          <a:p>
            <a:r>
              <a:rPr lang="en-US" sz="2800" dirty="0"/>
              <a:t>Printed Brochures And Information Sheets</a:t>
            </a:r>
          </a:p>
          <a:p>
            <a:r>
              <a:rPr lang="en-US" sz="2800" dirty="0"/>
              <a:t>Audio Visual Presentations</a:t>
            </a:r>
          </a:p>
          <a:p>
            <a:r>
              <a:rPr lang="en-US" sz="2800" dirty="0"/>
              <a:t>Extended Informed Consent Discussion</a:t>
            </a:r>
          </a:p>
          <a:p>
            <a:r>
              <a:rPr lang="en-US" sz="2800" dirty="0"/>
              <a:t>Audit Cycle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15E697-14A8-56AA-CB81-DBB8B3868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D3980F-BD78-8C44-A1B5-3A86E54A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pic>
        <p:nvPicPr>
          <p:cNvPr id="6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B9B4B3D0-EFB1-4390-CC49-C2023E23CD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888"/>
          <a:stretch/>
        </p:blipFill>
        <p:spPr>
          <a:xfrm>
            <a:off x="7518399" y="1642081"/>
            <a:ext cx="4564569" cy="3525231"/>
          </a:xfrm>
          <a:custGeom>
            <a:avLst/>
            <a:gdLst/>
            <a:ahLst/>
            <a:cxnLst/>
            <a:rect l="l" t="t" r="r" b="b"/>
            <a:pathLst>
              <a:path w="6095524" h="4707593">
                <a:moveTo>
                  <a:pt x="0" y="0"/>
                </a:moveTo>
                <a:lnTo>
                  <a:pt x="6095524" y="0"/>
                </a:lnTo>
                <a:lnTo>
                  <a:pt x="6095524" y="3296937"/>
                </a:lnTo>
                <a:lnTo>
                  <a:pt x="6095524" y="3518571"/>
                </a:lnTo>
                <a:lnTo>
                  <a:pt x="6061052" y="3534000"/>
                </a:lnTo>
                <a:cubicBezTo>
                  <a:pt x="6054332" y="3536785"/>
                  <a:pt x="6046938" y="3538321"/>
                  <a:pt x="6040890" y="3542065"/>
                </a:cubicBezTo>
                <a:cubicBezTo>
                  <a:pt x="6013044" y="3559156"/>
                  <a:pt x="5986064" y="3577591"/>
                  <a:pt x="5957836" y="3594010"/>
                </a:cubicBezTo>
                <a:cubicBezTo>
                  <a:pt x="5928744" y="3611004"/>
                  <a:pt x="5902724" y="3631071"/>
                  <a:pt x="5882656" y="3658244"/>
                </a:cubicBezTo>
                <a:cubicBezTo>
                  <a:pt x="5864029" y="3683496"/>
                  <a:pt x="5845978" y="3709131"/>
                  <a:pt x="5827448" y="3734479"/>
                </a:cubicBezTo>
                <a:cubicBezTo>
                  <a:pt x="5822743" y="3740912"/>
                  <a:pt x="5818422" y="3748498"/>
                  <a:pt x="5811989" y="3752627"/>
                </a:cubicBezTo>
                <a:cubicBezTo>
                  <a:pt x="5798643" y="3761268"/>
                  <a:pt x="5784048" y="3768277"/>
                  <a:pt x="5769742" y="3775382"/>
                </a:cubicBezTo>
                <a:cubicBezTo>
                  <a:pt x="5757452" y="3781431"/>
                  <a:pt x="5744394" y="3785943"/>
                  <a:pt x="5732393" y="3792472"/>
                </a:cubicBezTo>
                <a:cubicBezTo>
                  <a:pt x="5722792" y="3797658"/>
                  <a:pt x="5714246" y="3804859"/>
                  <a:pt x="5705316" y="3811388"/>
                </a:cubicBezTo>
                <a:cubicBezTo>
                  <a:pt x="5697539" y="3817052"/>
                  <a:pt x="5688994" y="3821949"/>
                  <a:pt x="5682465" y="3828767"/>
                </a:cubicBezTo>
                <a:cubicBezTo>
                  <a:pt x="5666526" y="3845281"/>
                  <a:pt x="5650491" y="3861508"/>
                  <a:pt x="5630712" y="3873702"/>
                </a:cubicBezTo>
                <a:cubicBezTo>
                  <a:pt x="5611221" y="3885799"/>
                  <a:pt x="5592786" y="3899338"/>
                  <a:pt x="5573392" y="3911628"/>
                </a:cubicBezTo>
                <a:cubicBezTo>
                  <a:pt x="5554380" y="3923630"/>
                  <a:pt x="5537194" y="3936783"/>
                  <a:pt x="5527304" y="3958099"/>
                </a:cubicBezTo>
                <a:cubicBezTo>
                  <a:pt x="5522888" y="3967508"/>
                  <a:pt x="5516646" y="3977782"/>
                  <a:pt x="5508293" y="3983255"/>
                </a:cubicBezTo>
                <a:cubicBezTo>
                  <a:pt x="5496387" y="3991032"/>
                  <a:pt x="5481313" y="3993817"/>
                  <a:pt x="5468350" y="4000442"/>
                </a:cubicBezTo>
                <a:cubicBezTo>
                  <a:pt x="5453084" y="4008219"/>
                  <a:pt x="5435418" y="4014940"/>
                  <a:pt x="5425048" y="4027326"/>
                </a:cubicBezTo>
                <a:cubicBezTo>
                  <a:pt x="5415830" y="4038368"/>
                  <a:pt x="5406517" y="4047009"/>
                  <a:pt x="5394322" y="4054018"/>
                </a:cubicBezTo>
                <a:cubicBezTo>
                  <a:pt x="5385778" y="4058915"/>
                  <a:pt x="5379441" y="4067844"/>
                  <a:pt x="5370608" y="4071877"/>
                </a:cubicBezTo>
                <a:cubicBezTo>
                  <a:pt x="5358990" y="4077254"/>
                  <a:pt x="5347276" y="4081479"/>
                  <a:pt x="5337098" y="4089832"/>
                </a:cubicBezTo>
                <a:cubicBezTo>
                  <a:pt x="5326536" y="4098473"/>
                  <a:pt x="5314535" y="4105290"/>
                  <a:pt x="5303493" y="4113356"/>
                </a:cubicBezTo>
                <a:cubicBezTo>
                  <a:pt x="5297636" y="4117676"/>
                  <a:pt x="5292835" y="4123341"/>
                  <a:pt x="5287171" y="4127854"/>
                </a:cubicBezTo>
                <a:cubicBezTo>
                  <a:pt x="5276801" y="4136111"/>
                  <a:pt x="5266239" y="4144176"/>
                  <a:pt x="5255581" y="4151953"/>
                </a:cubicBezTo>
                <a:cubicBezTo>
                  <a:pt x="5244924" y="4159731"/>
                  <a:pt x="5234746" y="4168756"/>
                  <a:pt x="5223032" y="4174421"/>
                </a:cubicBezTo>
                <a:cubicBezTo>
                  <a:pt x="5203062" y="4184023"/>
                  <a:pt x="5181266" y="4189784"/>
                  <a:pt x="5161870" y="4200153"/>
                </a:cubicBezTo>
                <a:cubicBezTo>
                  <a:pt x="5142188" y="4210714"/>
                  <a:pt x="5123656" y="4223965"/>
                  <a:pt x="5106182" y="4237983"/>
                </a:cubicBezTo>
                <a:cubicBezTo>
                  <a:pt x="5092356" y="4249025"/>
                  <a:pt x="5079394" y="4259971"/>
                  <a:pt x="5062014" y="4265635"/>
                </a:cubicBezTo>
                <a:cubicBezTo>
                  <a:pt x="5052317" y="4268804"/>
                  <a:pt x="5042140" y="4275717"/>
                  <a:pt x="5036282" y="4283783"/>
                </a:cubicBezTo>
                <a:cubicBezTo>
                  <a:pt x="5023608" y="4301353"/>
                  <a:pt x="5007382" y="4313739"/>
                  <a:pt x="4989043" y="4324301"/>
                </a:cubicBezTo>
                <a:cubicBezTo>
                  <a:pt x="4964559" y="4338511"/>
                  <a:pt x="4940363" y="4353009"/>
                  <a:pt x="4915783" y="4366931"/>
                </a:cubicBezTo>
                <a:cubicBezTo>
                  <a:pt x="4901286" y="4375189"/>
                  <a:pt x="4886884" y="4383926"/>
                  <a:pt x="4871520" y="4389975"/>
                </a:cubicBezTo>
                <a:cubicBezTo>
                  <a:pt x="4840124" y="4402457"/>
                  <a:pt x="4807959" y="4413114"/>
                  <a:pt x="4776274" y="4424733"/>
                </a:cubicBezTo>
                <a:cubicBezTo>
                  <a:pt x="4765904" y="4428477"/>
                  <a:pt x="4756110" y="4433854"/>
                  <a:pt x="4745548" y="4437119"/>
                </a:cubicBezTo>
                <a:cubicBezTo>
                  <a:pt x="4734122" y="4440671"/>
                  <a:pt x="4721834" y="4441727"/>
                  <a:pt x="4710408" y="4445280"/>
                </a:cubicBezTo>
                <a:cubicBezTo>
                  <a:pt x="4691396" y="4451136"/>
                  <a:pt x="4672961" y="4458626"/>
                  <a:pt x="4653950" y="4464579"/>
                </a:cubicBezTo>
                <a:cubicBezTo>
                  <a:pt x="4617272" y="4476005"/>
                  <a:pt x="4580498" y="4486951"/>
                  <a:pt x="4543725" y="4497800"/>
                </a:cubicBezTo>
                <a:cubicBezTo>
                  <a:pt x="4535852" y="4500105"/>
                  <a:pt x="4527306" y="4500393"/>
                  <a:pt x="4519530" y="4502889"/>
                </a:cubicBezTo>
                <a:cubicBezTo>
                  <a:pt x="4498886" y="4509610"/>
                  <a:pt x="4478338" y="4516907"/>
                  <a:pt x="4457887" y="4524300"/>
                </a:cubicBezTo>
                <a:cubicBezTo>
                  <a:pt x="4445502" y="4528813"/>
                  <a:pt x="4433403" y="4534382"/>
                  <a:pt x="4420922" y="4538702"/>
                </a:cubicBezTo>
                <a:cubicBezTo>
                  <a:pt x="4410936" y="4542159"/>
                  <a:pt x="4400662" y="4544847"/>
                  <a:pt x="4390292" y="4546960"/>
                </a:cubicBezTo>
                <a:cubicBezTo>
                  <a:pt x="4381363" y="4548785"/>
                  <a:pt x="4372050" y="4548592"/>
                  <a:pt x="4363216" y="4550801"/>
                </a:cubicBezTo>
                <a:cubicBezTo>
                  <a:pt x="4339308" y="4556753"/>
                  <a:pt x="4315689" y="4563475"/>
                  <a:pt x="4291973" y="4569811"/>
                </a:cubicBezTo>
                <a:cubicBezTo>
                  <a:pt x="4282468" y="4572308"/>
                  <a:pt x="4272770" y="4574133"/>
                  <a:pt x="4263552" y="4577301"/>
                </a:cubicBezTo>
                <a:cubicBezTo>
                  <a:pt x="4238876" y="4585654"/>
                  <a:pt x="4214585" y="4595159"/>
                  <a:pt x="4189813" y="4603033"/>
                </a:cubicBezTo>
                <a:cubicBezTo>
                  <a:pt x="4169266" y="4609562"/>
                  <a:pt x="4148142" y="4614266"/>
                  <a:pt x="4127306" y="4620027"/>
                </a:cubicBezTo>
                <a:cubicBezTo>
                  <a:pt x="4118473" y="4622524"/>
                  <a:pt x="4110024" y="4626077"/>
                  <a:pt x="4101192" y="4628188"/>
                </a:cubicBezTo>
                <a:cubicBezTo>
                  <a:pt x="4081412" y="4632990"/>
                  <a:pt x="4061345" y="4637022"/>
                  <a:pt x="4041470" y="4641823"/>
                </a:cubicBezTo>
                <a:cubicBezTo>
                  <a:pt x="4030139" y="4644607"/>
                  <a:pt x="4019194" y="4649600"/>
                  <a:pt x="4007672" y="4651425"/>
                </a:cubicBezTo>
                <a:cubicBezTo>
                  <a:pt x="3980308" y="4655745"/>
                  <a:pt x="3952752" y="4658817"/>
                  <a:pt x="3925195" y="4662274"/>
                </a:cubicBezTo>
                <a:cubicBezTo>
                  <a:pt x="3896776" y="4665826"/>
                  <a:pt x="3868451" y="4669571"/>
                  <a:pt x="3840029" y="4672739"/>
                </a:cubicBezTo>
                <a:cubicBezTo>
                  <a:pt x="3824475" y="4674372"/>
                  <a:pt x="3808824" y="4674660"/>
                  <a:pt x="3793270" y="4676196"/>
                </a:cubicBezTo>
                <a:cubicBezTo>
                  <a:pt x="3779636" y="4677541"/>
                  <a:pt x="3766098" y="4680037"/>
                  <a:pt x="3752464" y="4681670"/>
                </a:cubicBezTo>
                <a:cubicBezTo>
                  <a:pt x="3740654" y="4683013"/>
                  <a:pt x="3728748" y="4683781"/>
                  <a:pt x="3716938" y="4685126"/>
                </a:cubicBezTo>
                <a:cubicBezTo>
                  <a:pt x="3698024" y="4687334"/>
                  <a:pt x="3679204" y="4689831"/>
                  <a:pt x="3660386" y="4692135"/>
                </a:cubicBezTo>
                <a:cubicBezTo>
                  <a:pt x="3652513" y="4692999"/>
                  <a:pt x="3644255" y="4695399"/>
                  <a:pt x="3636862" y="4693960"/>
                </a:cubicBezTo>
                <a:cubicBezTo>
                  <a:pt x="3618235" y="4690310"/>
                  <a:pt x="3599896" y="4691367"/>
                  <a:pt x="3581365" y="4693863"/>
                </a:cubicBezTo>
                <a:cubicBezTo>
                  <a:pt x="3575028" y="4694728"/>
                  <a:pt x="3568211" y="4694535"/>
                  <a:pt x="3562066" y="4692903"/>
                </a:cubicBezTo>
                <a:cubicBezTo>
                  <a:pt x="3549488" y="4689638"/>
                  <a:pt x="3537294" y="4685029"/>
                  <a:pt x="3524908" y="4680997"/>
                </a:cubicBezTo>
                <a:cubicBezTo>
                  <a:pt x="3523563" y="4680517"/>
                  <a:pt x="3521931" y="4680421"/>
                  <a:pt x="3520492" y="4680133"/>
                </a:cubicBezTo>
                <a:cubicBezTo>
                  <a:pt x="3512330" y="4678500"/>
                  <a:pt x="3504266" y="4676868"/>
                  <a:pt x="3496103" y="4675428"/>
                </a:cubicBezTo>
                <a:cubicBezTo>
                  <a:pt x="3491687" y="4674660"/>
                  <a:pt x="3487174" y="4674564"/>
                  <a:pt x="3482757" y="4673892"/>
                </a:cubicBezTo>
                <a:cubicBezTo>
                  <a:pt x="3465667" y="4671203"/>
                  <a:pt x="3446848" y="4675716"/>
                  <a:pt x="3432061" y="4664099"/>
                </a:cubicBezTo>
                <a:cubicBezTo>
                  <a:pt x="3422460" y="4656609"/>
                  <a:pt x="3413146" y="4658338"/>
                  <a:pt x="3402873" y="4659490"/>
                </a:cubicBezTo>
                <a:cubicBezTo>
                  <a:pt x="3395096" y="4660354"/>
                  <a:pt x="3387126" y="4660065"/>
                  <a:pt x="3379253" y="4660162"/>
                </a:cubicBezTo>
                <a:cubicBezTo>
                  <a:pt x="3365427" y="4660449"/>
                  <a:pt x="3351601" y="4660546"/>
                  <a:pt x="3337774" y="4661026"/>
                </a:cubicBezTo>
                <a:cubicBezTo>
                  <a:pt x="3333357" y="4661218"/>
                  <a:pt x="3328846" y="4663619"/>
                  <a:pt x="3324524" y="4663235"/>
                </a:cubicBezTo>
                <a:cubicBezTo>
                  <a:pt x="3304553" y="4661410"/>
                  <a:pt x="3284582" y="4658529"/>
                  <a:pt x="3264610" y="4656897"/>
                </a:cubicBezTo>
                <a:cubicBezTo>
                  <a:pt x="3253281" y="4655938"/>
                  <a:pt x="3241663" y="4657761"/>
                  <a:pt x="3230429" y="4656417"/>
                </a:cubicBezTo>
                <a:cubicBezTo>
                  <a:pt x="3217468" y="4654881"/>
                  <a:pt x="3204794" y="4650945"/>
                  <a:pt x="3191927" y="4648544"/>
                </a:cubicBezTo>
                <a:cubicBezTo>
                  <a:pt x="3188375" y="4647872"/>
                  <a:pt x="3184438" y="4648736"/>
                  <a:pt x="3180694" y="4648928"/>
                </a:cubicBezTo>
                <a:cubicBezTo>
                  <a:pt x="3176469" y="4649120"/>
                  <a:pt x="3172340" y="4649504"/>
                  <a:pt x="3168116" y="4649600"/>
                </a:cubicBezTo>
                <a:cubicBezTo>
                  <a:pt x="3155249" y="4649793"/>
                  <a:pt x="3142384" y="4649504"/>
                  <a:pt x="3129517" y="4650177"/>
                </a:cubicBezTo>
                <a:cubicBezTo>
                  <a:pt x="3121644" y="4650561"/>
                  <a:pt x="3113388" y="4654497"/>
                  <a:pt x="3106089" y="4653057"/>
                </a:cubicBezTo>
                <a:cubicBezTo>
                  <a:pt x="3091208" y="4650272"/>
                  <a:pt x="3076325" y="4656513"/>
                  <a:pt x="3061444" y="4651329"/>
                </a:cubicBezTo>
                <a:cubicBezTo>
                  <a:pt x="3056834" y="4649793"/>
                  <a:pt x="3050497" y="4653633"/>
                  <a:pt x="3044928" y="4653825"/>
                </a:cubicBezTo>
                <a:cubicBezTo>
                  <a:pt x="3031006" y="4654305"/>
                  <a:pt x="3017084" y="4654209"/>
                  <a:pt x="3003162" y="4654113"/>
                </a:cubicBezTo>
                <a:cubicBezTo>
                  <a:pt x="2990680" y="4654017"/>
                  <a:pt x="2977717" y="4655361"/>
                  <a:pt x="2965716" y="4652673"/>
                </a:cubicBezTo>
                <a:cubicBezTo>
                  <a:pt x="2953137" y="4649793"/>
                  <a:pt x="2941808" y="4650177"/>
                  <a:pt x="2929614" y="4653441"/>
                </a:cubicBezTo>
                <a:cubicBezTo>
                  <a:pt x="2921260" y="4655649"/>
                  <a:pt x="2912427" y="4655938"/>
                  <a:pt x="2903786" y="4656609"/>
                </a:cubicBezTo>
                <a:cubicBezTo>
                  <a:pt x="2894473" y="4657377"/>
                  <a:pt x="2884199" y="4655361"/>
                  <a:pt x="2875750" y="4658529"/>
                </a:cubicBezTo>
                <a:cubicBezTo>
                  <a:pt x="2850593" y="4667939"/>
                  <a:pt x="2824765" y="4669955"/>
                  <a:pt x="2798458" y="4669955"/>
                </a:cubicBezTo>
                <a:cubicBezTo>
                  <a:pt x="2793656" y="4669955"/>
                  <a:pt x="2788759" y="4668612"/>
                  <a:pt x="2784152" y="4667171"/>
                </a:cubicBezTo>
                <a:cubicBezTo>
                  <a:pt x="2757266" y="4658529"/>
                  <a:pt x="2730286" y="4659297"/>
                  <a:pt x="2702922" y="4664578"/>
                </a:cubicBezTo>
                <a:cubicBezTo>
                  <a:pt x="2697257" y="4665731"/>
                  <a:pt x="2690921" y="4665923"/>
                  <a:pt x="2685256" y="4664771"/>
                </a:cubicBezTo>
                <a:cubicBezTo>
                  <a:pt x="2669317" y="4661410"/>
                  <a:pt x="2653858" y="4655841"/>
                  <a:pt x="2637824" y="4653441"/>
                </a:cubicBezTo>
                <a:cubicBezTo>
                  <a:pt x="2611324" y="4649504"/>
                  <a:pt x="2588377" y="4662754"/>
                  <a:pt x="2564661" y="4671396"/>
                </a:cubicBezTo>
                <a:cubicBezTo>
                  <a:pt x="2542097" y="4679557"/>
                  <a:pt x="2522894" y="4697992"/>
                  <a:pt x="2496201" y="4693863"/>
                </a:cubicBezTo>
                <a:cubicBezTo>
                  <a:pt x="2493514" y="4693479"/>
                  <a:pt x="2490537" y="4696071"/>
                  <a:pt x="2487560" y="4696744"/>
                </a:cubicBezTo>
                <a:cubicBezTo>
                  <a:pt x="2479399" y="4698568"/>
                  <a:pt x="2471238" y="4700776"/>
                  <a:pt x="2462980" y="4701641"/>
                </a:cubicBezTo>
                <a:cubicBezTo>
                  <a:pt x="2452899" y="4702793"/>
                  <a:pt x="2442625" y="4702409"/>
                  <a:pt x="2432544" y="4703369"/>
                </a:cubicBezTo>
                <a:cubicBezTo>
                  <a:pt x="2419581" y="4704521"/>
                  <a:pt x="2406812" y="4707593"/>
                  <a:pt x="2393945" y="4707593"/>
                </a:cubicBezTo>
                <a:cubicBezTo>
                  <a:pt x="2383575" y="4707593"/>
                  <a:pt x="2373302" y="4704041"/>
                  <a:pt x="2363029" y="4702312"/>
                </a:cubicBezTo>
                <a:cubicBezTo>
                  <a:pt x="2348530" y="4699912"/>
                  <a:pt x="2332591" y="4700584"/>
                  <a:pt x="2319821" y="4694439"/>
                </a:cubicBezTo>
                <a:cubicBezTo>
                  <a:pt x="2306188" y="4687910"/>
                  <a:pt x="2293225" y="4684934"/>
                  <a:pt x="2279111" y="4686950"/>
                </a:cubicBezTo>
                <a:cubicBezTo>
                  <a:pt x="2274406" y="4687622"/>
                  <a:pt x="2268357" y="4691655"/>
                  <a:pt x="2266245" y="4695783"/>
                </a:cubicBezTo>
                <a:cubicBezTo>
                  <a:pt x="2261540" y="4705001"/>
                  <a:pt x="2255108" y="4706634"/>
                  <a:pt x="2246370" y="4703464"/>
                </a:cubicBezTo>
                <a:cubicBezTo>
                  <a:pt x="2238785" y="4700776"/>
                  <a:pt x="2229471" y="4699432"/>
                  <a:pt x="2224287" y="4694247"/>
                </a:cubicBezTo>
                <a:cubicBezTo>
                  <a:pt x="2209596" y="4679557"/>
                  <a:pt x="2190873" y="4679077"/>
                  <a:pt x="2172630" y="4675141"/>
                </a:cubicBezTo>
                <a:cubicBezTo>
                  <a:pt x="2161494" y="4672739"/>
                  <a:pt x="2151123" y="4672644"/>
                  <a:pt x="2139985" y="4674276"/>
                </a:cubicBezTo>
                <a:cubicBezTo>
                  <a:pt x="2115790" y="4677925"/>
                  <a:pt x="2092266" y="4672739"/>
                  <a:pt x="2069030" y="4666115"/>
                </a:cubicBezTo>
                <a:cubicBezTo>
                  <a:pt x="2053667" y="4661698"/>
                  <a:pt x="2037921" y="4659010"/>
                  <a:pt x="2022655" y="4654497"/>
                </a:cubicBezTo>
                <a:cubicBezTo>
                  <a:pt x="2011229" y="4651041"/>
                  <a:pt x="1999804" y="4646912"/>
                  <a:pt x="1989339" y="4641343"/>
                </a:cubicBezTo>
                <a:cubicBezTo>
                  <a:pt x="1974167" y="4633181"/>
                  <a:pt x="1960918" y="4620891"/>
                  <a:pt x="1941618" y="4624156"/>
                </a:cubicBezTo>
                <a:cubicBezTo>
                  <a:pt x="1924623" y="4627036"/>
                  <a:pt x="1909262" y="4620988"/>
                  <a:pt x="1893707" y="4615227"/>
                </a:cubicBezTo>
                <a:cubicBezTo>
                  <a:pt x="1882281" y="4611002"/>
                  <a:pt x="1870857" y="4606681"/>
                  <a:pt x="1859045" y="4603993"/>
                </a:cubicBezTo>
                <a:cubicBezTo>
                  <a:pt x="1845027" y="4600824"/>
                  <a:pt x="1829184" y="4602169"/>
                  <a:pt x="1816702" y="4596311"/>
                </a:cubicBezTo>
                <a:cubicBezTo>
                  <a:pt x="1803644" y="4590166"/>
                  <a:pt x="1792795" y="4594295"/>
                  <a:pt x="1781177" y="4596024"/>
                </a:cubicBezTo>
                <a:cubicBezTo>
                  <a:pt x="1762646" y="4598712"/>
                  <a:pt x="1744210" y="4603705"/>
                  <a:pt x="1725488" y="4597368"/>
                </a:cubicBezTo>
                <a:cubicBezTo>
                  <a:pt x="1702733" y="4589687"/>
                  <a:pt x="1680169" y="4581430"/>
                  <a:pt x="1657318" y="4574133"/>
                </a:cubicBezTo>
                <a:cubicBezTo>
                  <a:pt x="1648483" y="4571347"/>
                  <a:pt x="1638980" y="4570195"/>
                  <a:pt x="1629761" y="4568947"/>
                </a:cubicBezTo>
                <a:cubicBezTo>
                  <a:pt x="1621025" y="4567891"/>
                  <a:pt x="1610559" y="4570579"/>
                  <a:pt x="1603837" y="4566547"/>
                </a:cubicBezTo>
                <a:cubicBezTo>
                  <a:pt x="1586554" y="4556178"/>
                  <a:pt x="1568792" y="4551089"/>
                  <a:pt x="1548820" y="4551089"/>
                </a:cubicBezTo>
                <a:cubicBezTo>
                  <a:pt x="1541330" y="4551089"/>
                  <a:pt x="1534033" y="4546768"/>
                  <a:pt x="1526449" y="4545999"/>
                </a:cubicBezTo>
                <a:cubicBezTo>
                  <a:pt x="1516078" y="4545040"/>
                  <a:pt x="1504172" y="4542447"/>
                  <a:pt x="1495147" y="4546096"/>
                </a:cubicBezTo>
                <a:cubicBezTo>
                  <a:pt x="1473928" y="4554737"/>
                  <a:pt x="1456742" y="4547536"/>
                  <a:pt x="1438211" y="4538991"/>
                </a:cubicBezTo>
                <a:cubicBezTo>
                  <a:pt x="1419967" y="4530541"/>
                  <a:pt x="1400764" y="4523821"/>
                  <a:pt x="1381370" y="4518251"/>
                </a:cubicBezTo>
                <a:cubicBezTo>
                  <a:pt x="1374073" y="4516235"/>
                  <a:pt x="1365336" y="4519596"/>
                  <a:pt x="1357270" y="4520267"/>
                </a:cubicBezTo>
                <a:cubicBezTo>
                  <a:pt x="1354389" y="4520460"/>
                  <a:pt x="1351220" y="4520748"/>
                  <a:pt x="1348629" y="4519788"/>
                </a:cubicBezTo>
                <a:cubicBezTo>
                  <a:pt x="1323569" y="4510570"/>
                  <a:pt x="1298124" y="4503561"/>
                  <a:pt x="1270953" y="4508361"/>
                </a:cubicBezTo>
                <a:cubicBezTo>
                  <a:pt x="1268457" y="4508842"/>
                  <a:pt x="1265672" y="4507786"/>
                  <a:pt x="1263175" y="4507114"/>
                </a:cubicBezTo>
                <a:cubicBezTo>
                  <a:pt x="1250981" y="4503657"/>
                  <a:pt x="1239075" y="4498184"/>
                  <a:pt x="1226690" y="4496936"/>
                </a:cubicBezTo>
                <a:cubicBezTo>
                  <a:pt x="1196157" y="4493864"/>
                  <a:pt x="1165433" y="4492615"/>
                  <a:pt x="1134706" y="4490599"/>
                </a:cubicBezTo>
                <a:cubicBezTo>
                  <a:pt x="1132786" y="4490503"/>
                  <a:pt x="1130770" y="4490503"/>
                  <a:pt x="1129042" y="4489831"/>
                </a:cubicBezTo>
                <a:cubicBezTo>
                  <a:pt x="1117712" y="4485702"/>
                  <a:pt x="1107823" y="4487047"/>
                  <a:pt x="1098220" y="4494919"/>
                </a:cubicBezTo>
                <a:cubicBezTo>
                  <a:pt x="1093996" y="4498376"/>
                  <a:pt x="1088235" y="4500200"/>
                  <a:pt x="1082955" y="4502121"/>
                </a:cubicBezTo>
                <a:cubicBezTo>
                  <a:pt x="1075177" y="4505002"/>
                  <a:pt x="1067208" y="4507786"/>
                  <a:pt x="1059143" y="4509610"/>
                </a:cubicBezTo>
                <a:cubicBezTo>
                  <a:pt x="1051173" y="4511338"/>
                  <a:pt x="1042628" y="4513738"/>
                  <a:pt x="1034947" y="4512395"/>
                </a:cubicBezTo>
                <a:cubicBezTo>
                  <a:pt x="1021121" y="4509994"/>
                  <a:pt x="1007966" y="4504618"/>
                  <a:pt x="994332" y="4501064"/>
                </a:cubicBezTo>
                <a:cubicBezTo>
                  <a:pt x="989628" y="4499816"/>
                  <a:pt x="984442" y="4500009"/>
                  <a:pt x="979546" y="4499912"/>
                </a:cubicBezTo>
                <a:cubicBezTo>
                  <a:pt x="968312" y="4499625"/>
                  <a:pt x="956790" y="4502409"/>
                  <a:pt x="946613" y="4494440"/>
                </a:cubicBezTo>
                <a:cubicBezTo>
                  <a:pt x="937204" y="4486951"/>
                  <a:pt x="927697" y="4489158"/>
                  <a:pt x="917808" y="4494824"/>
                </a:cubicBezTo>
                <a:cubicBezTo>
                  <a:pt x="910703" y="4498857"/>
                  <a:pt x="902639" y="4502025"/>
                  <a:pt x="894669" y="4503561"/>
                </a:cubicBezTo>
                <a:cubicBezTo>
                  <a:pt x="883723" y="4505673"/>
                  <a:pt x="872873" y="4506538"/>
                  <a:pt x="861063" y="4505289"/>
                </a:cubicBezTo>
                <a:cubicBezTo>
                  <a:pt x="852710" y="4504425"/>
                  <a:pt x="845892" y="4504041"/>
                  <a:pt x="839363" y="4498952"/>
                </a:cubicBezTo>
                <a:cubicBezTo>
                  <a:pt x="838308" y="4498184"/>
                  <a:pt x="836388" y="4497992"/>
                  <a:pt x="834947" y="4498089"/>
                </a:cubicBezTo>
                <a:cubicBezTo>
                  <a:pt x="816032" y="4499721"/>
                  <a:pt x="797309" y="4498857"/>
                  <a:pt x="778202" y="4497704"/>
                </a:cubicBezTo>
                <a:cubicBezTo>
                  <a:pt x="753911" y="4496168"/>
                  <a:pt x="728370" y="4500680"/>
                  <a:pt x="707343" y="4516811"/>
                </a:cubicBezTo>
                <a:cubicBezTo>
                  <a:pt x="704271" y="4519212"/>
                  <a:pt x="699662" y="4520267"/>
                  <a:pt x="695629" y="4520844"/>
                </a:cubicBezTo>
                <a:cubicBezTo>
                  <a:pt x="676618" y="4523340"/>
                  <a:pt x="657511" y="4525069"/>
                  <a:pt x="638500" y="4527853"/>
                </a:cubicBezTo>
                <a:cubicBezTo>
                  <a:pt x="628130" y="4529389"/>
                  <a:pt x="617280" y="4530734"/>
                  <a:pt x="607872" y="4534958"/>
                </a:cubicBezTo>
                <a:cubicBezTo>
                  <a:pt x="598655" y="4539086"/>
                  <a:pt x="591260" y="4543983"/>
                  <a:pt x="585788" y="4535342"/>
                </a:cubicBezTo>
                <a:cubicBezTo>
                  <a:pt x="575995" y="4539951"/>
                  <a:pt x="567448" y="4543792"/>
                  <a:pt x="559097" y="4547920"/>
                </a:cubicBezTo>
                <a:cubicBezTo>
                  <a:pt x="556023" y="4549456"/>
                  <a:pt x="553431" y="4551953"/>
                  <a:pt x="550358" y="4553393"/>
                </a:cubicBezTo>
                <a:cubicBezTo>
                  <a:pt x="547093" y="4554930"/>
                  <a:pt x="543445" y="4555889"/>
                  <a:pt x="539893" y="4556657"/>
                </a:cubicBezTo>
                <a:cubicBezTo>
                  <a:pt x="524050" y="4560114"/>
                  <a:pt x="508207" y="4563282"/>
                  <a:pt x="492462" y="4567027"/>
                </a:cubicBezTo>
                <a:cubicBezTo>
                  <a:pt x="489388" y="4567795"/>
                  <a:pt x="486796" y="4570868"/>
                  <a:pt x="484011" y="4572884"/>
                </a:cubicBezTo>
                <a:cubicBezTo>
                  <a:pt x="482187" y="4574228"/>
                  <a:pt x="480363" y="4576244"/>
                  <a:pt x="478346" y="4576533"/>
                </a:cubicBezTo>
                <a:cubicBezTo>
                  <a:pt x="462984" y="4578837"/>
                  <a:pt x="447718" y="4581526"/>
                  <a:pt x="432260" y="4582678"/>
                </a:cubicBezTo>
                <a:cubicBezTo>
                  <a:pt x="419298" y="4583637"/>
                  <a:pt x="406815" y="4583350"/>
                  <a:pt x="403455" y="4600056"/>
                </a:cubicBezTo>
                <a:cubicBezTo>
                  <a:pt x="402879" y="4602937"/>
                  <a:pt x="398750" y="4606010"/>
                  <a:pt x="395583" y="4607449"/>
                </a:cubicBezTo>
                <a:cubicBezTo>
                  <a:pt x="386557" y="4611578"/>
                  <a:pt x="376954" y="4614362"/>
                  <a:pt x="368025" y="4618587"/>
                </a:cubicBezTo>
                <a:cubicBezTo>
                  <a:pt x="338741" y="4632701"/>
                  <a:pt x="308113" y="4641631"/>
                  <a:pt x="275371" y="4639999"/>
                </a:cubicBezTo>
                <a:cubicBezTo>
                  <a:pt x="265194" y="4639519"/>
                  <a:pt x="255304" y="4634333"/>
                  <a:pt x="248871" y="4632413"/>
                </a:cubicBezTo>
                <a:cubicBezTo>
                  <a:pt x="230341" y="4639999"/>
                  <a:pt x="214786" y="4647296"/>
                  <a:pt x="198559" y="4652768"/>
                </a:cubicBezTo>
                <a:cubicBezTo>
                  <a:pt x="184253" y="4657665"/>
                  <a:pt x="169274" y="4660738"/>
                  <a:pt x="154583" y="4664290"/>
                </a:cubicBezTo>
                <a:cubicBezTo>
                  <a:pt x="149206" y="4665635"/>
                  <a:pt x="143734" y="4666403"/>
                  <a:pt x="138261" y="4667075"/>
                </a:cubicBezTo>
                <a:cubicBezTo>
                  <a:pt x="121171" y="4669187"/>
                  <a:pt x="103312" y="4664099"/>
                  <a:pt x="86606" y="4672164"/>
                </a:cubicBezTo>
                <a:cubicBezTo>
                  <a:pt x="77868" y="4676389"/>
                  <a:pt x="69226" y="4681477"/>
                  <a:pt x="60009" y="4683686"/>
                </a:cubicBezTo>
                <a:cubicBezTo>
                  <a:pt x="50120" y="4686086"/>
                  <a:pt x="40446" y="4689831"/>
                  <a:pt x="30568" y="4692507"/>
                </a:cubicBezTo>
                <a:lnTo>
                  <a:pt x="0" y="4694912"/>
                </a:lnTo>
                <a:lnTo>
                  <a:pt x="0" y="4338332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449ED38-F3E7-599D-AFEA-A8C0B0B84FB9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117943" y="149701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FA48D1-D966-7ED1-1847-38262E6D05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12372" cy="64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89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Consent has become the primary paradigm for protecting the legal rights of patients and guiding the ethical practice of medicine. It may be used for different purposes in different contexts: legal, ethical or administrative.</a:t>
            </a:r>
            <a:endParaRPr lang="en-IN" sz="1800" dirty="0">
              <a:solidFill>
                <a:schemeClr val="tx1"/>
              </a:solidFill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3633788" cy="36512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640113" cy="77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6BE0FC-28C9-6579-8E03-51C27136FD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657475" y="427481"/>
            <a:ext cx="7129463" cy="3266059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A970B862-B3FC-99F5-E9B7-E52E9979889C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161486" y="28137"/>
            <a:ext cx="1030514" cy="973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9061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2505075"/>
            <a:ext cx="5157788" cy="3684588"/>
          </a:xfrm>
        </p:spPr>
        <p:txBody>
          <a:bodyPr>
            <a:normAutofit/>
          </a:bodyPr>
          <a:lstStyle/>
          <a:p>
            <a:r>
              <a:rPr lang="en-US" sz="1600" dirty="0">
                <a:ea typeface="+mn-lt"/>
                <a:cs typeface="+mn-lt"/>
              </a:rPr>
              <a:t>Primary Objective: Audit of the quality of consent forms completion and improvement of practice. </a:t>
            </a:r>
            <a:endParaRPr lang="en-IN" sz="1600" dirty="0">
              <a:ea typeface="+mn-lt"/>
              <a:cs typeface="+mn-lt"/>
            </a:endParaRPr>
          </a:p>
          <a:p>
            <a:r>
              <a:rPr lang="en-IN" sz="1600" dirty="0"/>
              <a:t>Secondary Objective:</a:t>
            </a:r>
            <a:r>
              <a:rPr lang="en-US" sz="1600" dirty="0">
                <a:latin typeface="Times New Roman"/>
                <a:ea typeface="Times New Roman"/>
                <a:cs typeface="Times New Roman"/>
              </a:rPr>
              <a:t> To achieve excellence in clinical practice and high level of health care provision, consent process need to be clear and precise.</a:t>
            </a:r>
            <a:endParaRPr lang="en-US" sz="1600" dirty="0"/>
          </a:p>
          <a:p>
            <a:endParaRPr lang="en-IN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25E261-923F-CB4C-B895-82B832F802B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681163"/>
            <a:ext cx="5157788" cy="823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/>
              <a:t>Objectives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BE4498-D5CC-2D65-0AD5-AB7D2C801AE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08813" y="1681162"/>
            <a:ext cx="5183187" cy="4226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/>
              <a:t>Methodology</a:t>
            </a:r>
          </a:p>
          <a:p>
            <a:r>
              <a:rPr lang="en-IN" sz="1600" dirty="0"/>
              <a:t>Study Design: Retrospective Study</a:t>
            </a:r>
          </a:p>
          <a:p>
            <a:r>
              <a:rPr lang="en-IN" sz="1600" dirty="0"/>
              <a:t>Study Setting: FMRI, Gurugram </a:t>
            </a:r>
          </a:p>
          <a:p>
            <a:r>
              <a:rPr lang="en-IN" sz="1600" dirty="0"/>
              <a:t>Duration Of Study:  2 months</a:t>
            </a:r>
          </a:p>
          <a:p>
            <a:r>
              <a:rPr lang="en-IN" sz="1600" dirty="0"/>
              <a:t>Study Population: Patients In IPD</a:t>
            </a:r>
          </a:p>
          <a:p>
            <a:r>
              <a:rPr lang="en-IN" sz="1600" dirty="0"/>
              <a:t>Sample Size: 200</a:t>
            </a:r>
          </a:p>
          <a:p>
            <a:r>
              <a:rPr lang="en-IN" sz="1600" dirty="0"/>
              <a:t>Sampling Method: Stratified Randomisation </a:t>
            </a:r>
          </a:p>
          <a:p>
            <a:r>
              <a:rPr lang="en-IN" sz="1600" dirty="0"/>
              <a:t>Method Of Data Collection: Audit of Patient Files</a:t>
            </a:r>
          </a:p>
          <a:p>
            <a:endParaRPr lang="en-IN" sz="1600" dirty="0"/>
          </a:p>
          <a:p>
            <a:endParaRPr lang="en-IN" sz="1600" dirty="0"/>
          </a:p>
          <a:p>
            <a:endParaRPr lang="en-IN" sz="1600" dirty="0"/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654629" cy="7788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B12AE0-8B0A-E71D-0C2D-3EDEF1298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2314" y="3967424"/>
            <a:ext cx="4114800" cy="2735943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A02DA26F-D373-A20E-E713-31C98B9E682E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308AE-6CFE-445A-2B38-474CDAE2C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</a:t>
            </a:r>
            <a:br>
              <a:rPr lang="en-IN" dirty="0"/>
            </a:br>
            <a:r>
              <a:rPr lang="en-IN" dirty="0"/>
              <a:t>                     </a:t>
            </a:r>
            <a:r>
              <a:rPr lang="en-IN" b="1" dirty="0"/>
              <a:t>RATING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3B0D9-BF01-56B2-D075-A5216043C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+mn-lt"/>
                <a:cs typeface="+mn-lt"/>
              </a:rPr>
              <a:t>‘0’ Means the listed parameter is not documented in form 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‘1’ Means the listed parameter is documented clearly in form </a:t>
            </a:r>
          </a:p>
          <a:p>
            <a:r>
              <a:rPr lang="en-US" dirty="0">
                <a:ea typeface="+mn-lt"/>
                <a:cs typeface="+mn-lt"/>
              </a:rPr>
              <a:t>‘3’ Means  Not Applicable .</a:t>
            </a:r>
            <a:endParaRPr lang="en-US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695A87-A8B3-5784-F3E6-5ECFF95B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E415BA-E9C2-B53D-DBDE-641B8387C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A35F29-00CB-21F4-89A1-510E99095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396271" cy="657223"/>
          </a:xfrm>
          <a:prstGeom prst="rect">
            <a:avLst/>
          </a:prstGeom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B1A28FAF-1041-6DF7-5D76-6341342D0D67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7355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37B7D-9246-8D44-38A9-275431B2FD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38629"/>
            <a:ext cx="5257800" cy="553833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IN" sz="6000" b="1" dirty="0"/>
          </a:p>
          <a:p>
            <a:pPr marL="0" indent="0">
              <a:buNone/>
            </a:pPr>
            <a:r>
              <a:rPr lang="en-IN" sz="6000" b="1" dirty="0"/>
              <a:t>SPECIALITY</a:t>
            </a:r>
          </a:p>
          <a:p>
            <a:pPr marL="0" indent="0">
              <a:buNone/>
            </a:pPr>
            <a:endParaRPr lang="en-IN" sz="6000" dirty="0"/>
          </a:p>
          <a:p>
            <a:r>
              <a:rPr lang="en-US" sz="4000" dirty="0"/>
              <a:t>ENT (</a:t>
            </a:r>
            <a:r>
              <a:rPr lang="en-US" sz="4000" dirty="0" err="1"/>
              <a:t>Ear,Nose,Throat</a:t>
            </a:r>
            <a:r>
              <a:rPr lang="en-US" sz="4000" dirty="0"/>
              <a:t>)</a:t>
            </a:r>
          </a:p>
          <a:p>
            <a:r>
              <a:rPr lang="en-US" sz="4000" dirty="0"/>
              <a:t>Neurology</a:t>
            </a:r>
          </a:p>
          <a:p>
            <a:r>
              <a:rPr lang="en-US" sz="4000" dirty="0"/>
              <a:t>General Surgery </a:t>
            </a:r>
          </a:p>
          <a:p>
            <a:r>
              <a:rPr lang="en-US" sz="4000" dirty="0"/>
              <a:t>Neurosurgery</a:t>
            </a:r>
          </a:p>
          <a:p>
            <a:r>
              <a:rPr lang="en-US" sz="4000" dirty="0" err="1"/>
              <a:t>Orthopaedics</a:t>
            </a:r>
            <a:endParaRPr lang="en-US" sz="4000" dirty="0"/>
          </a:p>
          <a:p>
            <a:r>
              <a:rPr lang="en-US" sz="4000" dirty="0"/>
              <a:t>Cardiology</a:t>
            </a:r>
          </a:p>
          <a:p>
            <a:r>
              <a:rPr lang="en-US" sz="4000" dirty="0"/>
              <a:t>Urology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5BDCAF-F0E3-C9B4-4748-51E521269B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659833"/>
            <a:ext cx="5181600" cy="553833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IN" sz="4400" b="1" dirty="0"/>
              <a:t>PARAMETERS OBSERVED</a:t>
            </a:r>
          </a:p>
          <a:p>
            <a:pPr marL="0" indent="0">
              <a:buNone/>
            </a:pPr>
            <a:endParaRPr lang="en-IN" sz="4400" dirty="0"/>
          </a:p>
          <a:p>
            <a:r>
              <a:rPr lang="en-IN" sz="3400" dirty="0"/>
              <a:t>Declaration </a:t>
            </a:r>
          </a:p>
          <a:p>
            <a:r>
              <a:rPr lang="en-IN" sz="3400" dirty="0"/>
              <a:t>Name of Procedure</a:t>
            </a:r>
          </a:p>
          <a:p>
            <a:r>
              <a:rPr lang="en-IN" sz="3400" dirty="0"/>
              <a:t>Benefits</a:t>
            </a:r>
          </a:p>
          <a:p>
            <a:r>
              <a:rPr lang="en-IN" sz="3400" dirty="0"/>
              <a:t>Risks and Complication</a:t>
            </a:r>
          </a:p>
          <a:p>
            <a:r>
              <a:rPr lang="en-IN" sz="3400" dirty="0"/>
              <a:t>Alternative Methods</a:t>
            </a:r>
          </a:p>
          <a:p>
            <a:r>
              <a:rPr lang="en-IN" sz="3400" dirty="0"/>
              <a:t>Patient Signature</a:t>
            </a:r>
          </a:p>
          <a:p>
            <a:r>
              <a:rPr lang="en-IN" sz="3400" dirty="0"/>
              <a:t>Witness name</a:t>
            </a:r>
          </a:p>
          <a:p>
            <a:r>
              <a:rPr lang="en-IN" sz="3400" dirty="0"/>
              <a:t>Witness signature </a:t>
            </a:r>
          </a:p>
          <a:p>
            <a:r>
              <a:rPr lang="en-IN" sz="3400" dirty="0"/>
              <a:t>Doctor’s Signature</a:t>
            </a:r>
          </a:p>
          <a:p>
            <a:r>
              <a:rPr lang="en-IN" sz="3400" dirty="0"/>
              <a:t>Date and Time </a:t>
            </a:r>
          </a:p>
          <a:p>
            <a:r>
              <a:rPr lang="en-IN" sz="3400" dirty="0"/>
              <a:t>Doctor’s Designation </a:t>
            </a:r>
          </a:p>
          <a:p>
            <a:r>
              <a:rPr lang="en-IN" sz="3400" dirty="0"/>
              <a:t>Doctor’s Name </a:t>
            </a:r>
          </a:p>
          <a:p>
            <a:r>
              <a:rPr lang="en-IN" sz="3400" dirty="0"/>
              <a:t>Surrogate Guardian Name and Relationship</a:t>
            </a:r>
          </a:p>
          <a:p>
            <a:r>
              <a:rPr lang="en-IN" sz="3400" dirty="0"/>
              <a:t>Surrogate Guardian Signature</a:t>
            </a:r>
          </a:p>
          <a:p>
            <a:endParaRPr lang="en-IN" sz="3400" dirty="0"/>
          </a:p>
          <a:p>
            <a:endParaRPr lang="en-IN" sz="3400" dirty="0"/>
          </a:p>
          <a:p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60948-E480-7A97-C30F-DA56F428F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5B083-60EA-0252-F4F0-3D5D8FA3C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633C08D-DBC4-69A1-9B33-5F73D7E62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306175" cy="614815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1B16864-4DE8-63E7-F595-A5D3F154EC7E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6467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567543" cy="737841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E342A4F3-E220-8035-7A08-6B52D5477743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074401" y="28137"/>
            <a:ext cx="1117600" cy="866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D8C84ED6-64D1-F3B2-DD39-B91B3F438B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0133003"/>
              </p:ext>
            </p:extLst>
          </p:nvPr>
        </p:nvGraphicFramePr>
        <p:xfrm>
          <a:off x="838200" y="1885949"/>
          <a:ext cx="5257800" cy="4291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EC8FECB-A629-6C15-8F6B-72468E00E9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0110938"/>
              </p:ext>
            </p:extLst>
          </p:nvPr>
        </p:nvGraphicFramePr>
        <p:xfrm>
          <a:off x="6402705" y="1885948"/>
          <a:ext cx="5558790" cy="4291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ENT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814286" cy="853983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A7AE571-0A3D-0CB6-42D0-3507616274FE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088915" y="28136"/>
            <a:ext cx="1103086" cy="100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42E0C3F0-47C3-1978-83F2-15EC948F63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515527"/>
              </p:ext>
            </p:extLst>
          </p:nvPr>
        </p:nvGraphicFramePr>
        <p:xfrm>
          <a:off x="838200" y="1974850"/>
          <a:ext cx="47910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9D5621A-84BD-E83E-18F4-00EA97B3C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777177"/>
              </p:ext>
            </p:extLst>
          </p:nvPr>
        </p:nvGraphicFramePr>
        <p:xfrm>
          <a:off x="5772150" y="2060574"/>
          <a:ext cx="5316765" cy="4265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GASTROENTEROLOGY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C537E-F258-FF89-BDC8-88EC70E7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36679" cy="817453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B36B5A54-8B02-8FAE-990C-AF6363E04905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3B326059-F6E4-2EE1-ECB0-5E94A702F3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5673198"/>
              </p:ext>
            </p:extLst>
          </p:nvPr>
        </p:nvGraphicFramePr>
        <p:xfrm>
          <a:off x="838200" y="2027675"/>
          <a:ext cx="5105400" cy="414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FD34B1C-81D1-A711-7FC3-72D519351D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3220084"/>
              </p:ext>
            </p:extLst>
          </p:nvPr>
        </p:nvGraphicFramePr>
        <p:xfrm>
          <a:off x="6248402" y="2027676"/>
          <a:ext cx="5608318" cy="4149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NEUROLOGY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2015394" cy="948644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E3F393F5-738C-E2DD-293C-8EA3D42EE05B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40261" y="49908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EB8B300C-9306-136C-7C09-5232B747C3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7168225"/>
              </p:ext>
            </p:extLst>
          </p:nvPr>
        </p:nvGraphicFramePr>
        <p:xfrm>
          <a:off x="838200" y="1825625"/>
          <a:ext cx="52578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6ED6F45-3C38-862B-FD2D-C62770F001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2535050"/>
              </p:ext>
            </p:extLst>
          </p:nvPr>
        </p:nvGraphicFramePr>
        <p:xfrm>
          <a:off x="6259194" y="1825625"/>
          <a:ext cx="579945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470</Words>
  <Application>Microsoft Office PowerPoint</Application>
  <PresentationFormat>Widescreen</PresentationFormat>
  <Paragraphs>120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Consent Form Audit Fortis Memorial Research Institute, Gurugram</vt:lpstr>
      <vt:lpstr>Introduction </vt:lpstr>
      <vt:lpstr>PowerPoint Presentation</vt:lpstr>
      <vt:lpstr>                       RATING METHOD</vt:lpstr>
      <vt:lpstr>PowerPoint Presentation</vt:lpstr>
      <vt:lpstr>RESULTS</vt:lpstr>
      <vt:lpstr>ENT </vt:lpstr>
      <vt:lpstr>GASTROENTEROLOGY</vt:lpstr>
      <vt:lpstr>NEUROLOGY</vt:lpstr>
      <vt:lpstr>GENERAL SURGERY</vt:lpstr>
      <vt:lpstr>ORTHOPAEDICS </vt:lpstr>
      <vt:lpstr>CARDIOLOGY</vt:lpstr>
      <vt:lpstr>UROLOGY</vt:lpstr>
      <vt:lpstr>NEUROSURGERY </vt:lpstr>
      <vt:lpstr>                             CONCLUSION</vt:lpstr>
      <vt:lpstr>                              LIMITATIONS</vt:lpstr>
      <vt:lpstr>                     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Kashish Mohan</cp:lastModifiedBy>
  <cp:revision>8</cp:revision>
  <dcterms:created xsi:type="dcterms:W3CDTF">2022-05-20T15:11:38Z</dcterms:created>
  <dcterms:modified xsi:type="dcterms:W3CDTF">2022-08-10T15:41:40Z</dcterms:modified>
</cp:coreProperties>
</file>