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75" r:id="rId2"/>
    <p:sldId id="257" r:id="rId3"/>
    <p:sldId id="276" r:id="rId4"/>
    <p:sldId id="281" r:id="rId5"/>
    <p:sldId id="274" r:id="rId6"/>
    <p:sldId id="280" r:id="rId7"/>
    <p:sldId id="260" r:id="rId8"/>
    <p:sldId id="278" r:id="rId9"/>
    <p:sldId id="277" r:id="rId10"/>
    <p:sldId id="259" r:id="rId11"/>
    <p:sldId id="263" r:id="rId12"/>
    <p:sldId id="262" r:id="rId13"/>
    <p:sldId id="264" r:id="rId14"/>
    <p:sldId id="279" r:id="rId15"/>
    <p:sldId id="265" r:id="rId16"/>
    <p:sldId id="266" r:id="rId17"/>
    <p:sldId id="267" r:id="rId18"/>
    <p:sldId id="273" r:id="rId19"/>
    <p:sldId id="270" r:id="rId20"/>
    <p:sldId id="271" r:id="rId21"/>
    <p:sldId id="26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01"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C91BF9-0244-4508-9FEE-C3E9F83C3898}" type="doc">
      <dgm:prSet loTypeId="urn:microsoft.com/office/officeart/2005/8/layout/hProcess9" loCatId="process" qsTypeId="urn:microsoft.com/office/officeart/2005/8/quickstyle/simple1" qsCatId="simple" csTypeId="urn:microsoft.com/office/officeart/2005/8/colors/colorful2" csCatId="colorful" phldr="1"/>
      <dgm:spPr/>
    </dgm:pt>
    <dgm:pt modelId="{59FC6A8B-AE85-4DB8-9533-2557CA28F3C0}">
      <dgm:prSet phldrT="[Text]"/>
      <dgm:spPr/>
      <dgm:t>
        <a:bodyPr/>
        <a:lstStyle/>
        <a:p>
          <a:r>
            <a:rPr lang="en-US" dirty="0"/>
            <a:t>Monitor</a:t>
          </a:r>
        </a:p>
      </dgm:t>
    </dgm:pt>
    <dgm:pt modelId="{D84B914A-865A-4862-B6D1-1359C21E063C}" type="parTrans" cxnId="{BFB4F1F4-E823-4BFF-A9F6-60587A8E503E}">
      <dgm:prSet/>
      <dgm:spPr/>
      <dgm:t>
        <a:bodyPr/>
        <a:lstStyle/>
        <a:p>
          <a:endParaRPr lang="en-US"/>
        </a:p>
      </dgm:t>
    </dgm:pt>
    <dgm:pt modelId="{0A6F6B6F-16F2-4CA4-B48C-8AE5F9B1854B}" type="sibTrans" cxnId="{BFB4F1F4-E823-4BFF-A9F6-60587A8E503E}">
      <dgm:prSet/>
      <dgm:spPr/>
      <dgm:t>
        <a:bodyPr/>
        <a:lstStyle/>
        <a:p>
          <a:endParaRPr lang="en-US"/>
        </a:p>
      </dgm:t>
    </dgm:pt>
    <dgm:pt modelId="{4D36DDA2-63D4-468C-BBD2-FB4D9E797AA4}">
      <dgm:prSet phldrT="[Text]"/>
      <dgm:spPr/>
      <dgm:t>
        <a:bodyPr/>
        <a:lstStyle/>
        <a:p>
          <a:r>
            <a:rPr lang="en-US" dirty="0"/>
            <a:t>Promote</a:t>
          </a:r>
        </a:p>
      </dgm:t>
    </dgm:pt>
    <dgm:pt modelId="{3A9C116C-8145-4893-96D9-320CA1ED2819}" type="parTrans" cxnId="{6967A412-20BE-481D-96CE-F9A43F298222}">
      <dgm:prSet/>
      <dgm:spPr/>
      <dgm:t>
        <a:bodyPr/>
        <a:lstStyle/>
        <a:p>
          <a:endParaRPr lang="en-US"/>
        </a:p>
      </dgm:t>
    </dgm:pt>
    <dgm:pt modelId="{689120B3-5748-41D4-A0E8-5057766AA25B}" type="sibTrans" cxnId="{6967A412-20BE-481D-96CE-F9A43F298222}">
      <dgm:prSet/>
      <dgm:spPr/>
      <dgm:t>
        <a:bodyPr/>
        <a:lstStyle/>
        <a:p>
          <a:endParaRPr lang="en-US"/>
        </a:p>
      </dgm:t>
    </dgm:pt>
    <dgm:pt modelId="{8CE3601C-5ED0-4618-BFC9-448673C4EBA2}">
      <dgm:prSet phldrT="[Text]"/>
      <dgm:spPr/>
      <dgm:t>
        <a:bodyPr/>
        <a:lstStyle/>
        <a:p>
          <a:r>
            <a:rPr lang="en-US" dirty="0"/>
            <a:t>Identify</a:t>
          </a:r>
        </a:p>
      </dgm:t>
    </dgm:pt>
    <dgm:pt modelId="{C116745C-922C-4B54-A7C7-0F394284FEDE}" type="parTrans" cxnId="{E2D7DA11-502A-4BD1-96B3-B6B7AEF3F90F}">
      <dgm:prSet/>
      <dgm:spPr/>
      <dgm:t>
        <a:bodyPr/>
        <a:lstStyle/>
        <a:p>
          <a:endParaRPr lang="en-US"/>
        </a:p>
      </dgm:t>
    </dgm:pt>
    <dgm:pt modelId="{DE383DEC-ED4F-4DD2-8D16-418D88BDB3B8}" type="sibTrans" cxnId="{E2D7DA11-502A-4BD1-96B3-B6B7AEF3F90F}">
      <dgm:prSet/>
      <dgm:spPr/>
      <dgm:t>
        <a:bodyPr/>
        <a:lstStyle/>
        <a:p>
          <a:endParaRPr lang="en-US"/>
        </a:p>
      </dgm:t>
    </dgm:pt>
    <dgm:pt modelId="{856B8286-4C26-478E-90DB-FA1E4727F7A3}">
      <dgm:prSet/>
      <dgm:spPr/>
      <dgm:t>
        <a:bodyPr/>
        <a:lstStyle/>
        <a:p>
          <a:r>
            <a:rPr lang="en-US" dirty="0"/>
            <a:t>Collaborate</a:t>
          </a:r>
        </a:p>
      </dgm:t>
    </dgm:pt>
    <dgm:pt modelId="{DBFE2137-DD8D-47E5-8A10-2EC1AFD1EC27}" type="parTrans" cxnId="{34DC4B1D-FB6D-4A00-9EE5-5BBC4EA86D9A}">
      <dgm:prSet/>
      <dgm:spPr/>
      <dgm:t>
        <a:bodyPr/>
        <a:lstStyle/>
        <a:p>
          <a:endParaRPr lang="en-US"/>
        </a:p>
      </dgm:t>
    </dgm:pt>
    <dgm:pt modelId="{C34E4DA5-D4EA-4D8B-98C9-A3071617E1BA}" type="sibTrans" cxnId="{34DC4B1D-FB6D-4A00-9EE5-5BBC4EA86D9A}">
      <dgm:prSet/>
      <dgm:spPr/>
      <dgm:t>
        <a:bodyPr/>
        <a:lstStyle/>
        <a:p>
          <a:endParaRPr lang="en-US"/>
        </a:p>
      </dgm:t>
    </dgm:pt>
    <dgm:pt modelId="{FB8E88F0-4CF2-4BEB-842A-FDCE9CE2ADC5}">
      <dgm:prSet/>
      <dgm:spPr/>
      <dgm:t>
        <a:bodyPr/>
        <a:lstStyle/>
        <a:p>
          <a:r>
            <a:rPr lang="en-US" dirty="0"/>
            <a:t>Engage</a:t>
          </a:r>
        </a:p>
      </dgm:t>
    </dgm:pt>
    <dgm:pt modelId="{6A159BF9-7E28-4C10-B904-DF52196FD9A3}" type="parTrans" cxnId="{F8EF1C4E-4EFA-4740-89D1-A95E369C11CE}">
      <dgm:prSet/>
      <dgm:spPr/>
      <dgm:t>
        <a:bodyPr/>
        <a:lstStyle/>
        <a:p>
          <a:endParaRPr lang="en-US"/>
        </a:p>
      </dgm:t>
    </dgm:pt>
    <dgm:pt modelId="{13AC07BF-1847-4ACC-A058-E4497BCD9ED8}" type="sibTrans" cxnId="{F8EF1C4E-4EFA-4740-89D1-A95E369C11CE}">
      <dgm:prSet/>
      <dgm:spPr/>
      <dgm:t>
        <a:bodyPr/>
        <a:lstStyle/>
        <a:p>
          <a:endParaRPr lang="en-US"/>
        </a:p>
      </dgm:t>
    </dgm:pt>
    <dgm:pt modelId="{48B5D15A-A6E2-4FA5-9131-6707F1C38E4E}">
      <dgm:prSet/>
      <dgm:spPr/>
      <dgm:t>
        <a:bodyPr/>
        <a:lstStyle/>
        <a:p>
          <a:r>
            <a:rPr lang="en-US" dirty="0"/>
            <a:t>Facilitate</a:t>
          </a:r>
        </a:p>
      </dgm:t>
    </dgm:pt>
    <dgm:pt modelId="{A8C6C338-059E-46DC-87CA-69AD6914D553}" type="parTrans" cxnId="{0F8029B2-C76D-4B76-8508-2E2A67F69B1F}">
      <dgm:prSet/>
      <dgm:spPr/>
      <dgm:t>
        <a:bodyPr/>
        <a:lstStyle/>
        <a:p>
          <a:endParaRPr lang="en-US"/>
        </a:p>
      </dgm:t>
    </dgm:pt>
    <dgm:pt modelId="{FCED0E69-38C9-421A-B0A4-7B07AA6AE809}" type="sibTrans" cxnId="{0F8029B2-C76D-4B76-8508-2E2A67F69B1F}">
      <dgm:prSet/>
      <dgm:spPr/>
      <dgm:t>
        <a:bodyPr/>
        <a:lstStyle/>
        <a:p>
          <a:endParaRPr lang="en-US"/>
        </a:p>
      </dgm:t>
    </dgm:pt>
    <dgm:pt modelId="{B56E591E-5F00-4E96-A13D-624EAF1D0737}" type="pres">
      <dgm:prSet presAssocID="{E2C91BF9-0244-4508-9FEE-C3E9F83C3898}" presName="CompostProcess" presStyleCnt="0">
        <dgm:presLayoutVars>
          <dgm:dir/>
          <dgm:resizeHandles val="exact"/>
        </dgm:presLayoutVars>
      </dgm:prSet>
      <dgm:spPr/>
    </dgm:pt>
    <dgm:pt modelId="{C39DA099-C544-4F5D-8AAA-05EDBD35809B}" type="pres">
      <dgm:prSet presAssocID="{E2C91BF9-0244-4508-9FEE-C3E9F83C3898}" presName="arrow" presStyleLbl="bgShp" presStyleIdx="0" presStyleCnt="1"/>
      <dgm:spPr/>
    </dgm:pt>
    <dgm:pt modelId="{E55AE40D-77F7-4F65-9723-AEDD411256A9}" type="pres">
      <dgm:prSet presAssocID="{E2C91BF9-0244-4508-9FEE-C3E9F83C3898}" presName="linearProcess" presStyleCnt="0"/>
      <dgm:spPr/>
    </dgm:pt>
    <dgm:pt modelId="{11340D29-32D2-4AEC-A366-81AADECF244C}" type="pres">
      <dgm:prSet presAssocID="{8CE3601C-5ED0-4618-BFC9-448673C4EBA2}" presName="textNode" presStyleLbl="node1" presStyleIdx="0" presStyleCnt="6">
        <dgm:presLayoutVars>
          <dgm:bulletEnabled val="1"/>
        </dgm:presLayoutVars>
      </dgm:prSet>
      <dgm:spPr/>
    </dgm:pt>
    <dgm:pt modelId="{5129939A-3D77-4C9C-BF5E-0264236641CD}" type="pres">
      <dgm:prSet presAssocID="{DE383DEC-ED4F-4DD2-8D16-418D88BDB3B8}" presName="sibTrans" presStyleCnt="0"/>
      <dgm:spPr/>
    </dgm:pt>
    <dgm:pt modelId="{4E294EAD-649F-4453-A3B9-034E94B8210F}" type="pres">
      <dgm:prSet presAssocID="{856B8286-4C26-478E-90DB-FA1E4727F7A3}" presName="textNode" presStyleLbl="node1" presStyleIdx="1" presStyleCnt="6">
        <dgm:presLayoutVars>
          <dgm:bulletEnabled val="1"/>
        </dgm:presLayoutVars>
      </dgm:prSet>
      <dgm:spPr/>
    </dgm:pt>
    <dgm:pt modelId="{DAE8ACFC-1F29-4542-9F0C-3E43AB40EE85}" type="pres">
      <dgm:prSet presAssocID="{C34E4DA5-D4EA-4D8B-98C9-A3071617E1BA}" presName="sibTrans" presStyleCnt="0"/>
      <dgm:spPr/>
    </dgm:pt>
    <dgm:pt modelId="{0B615DF4-B041-4ED1-B3DB-505D98D88970}" type="pres">
      <dgm:prSet presAssocID="{FB8E88F0-4CF2-4BEB-842A-FDCE9CE2ADC5}" presName="textNode" presStyleLbl="node1" presStyleIdx="2" presStyleCnt="6">
        <dgm:presLayoutVars>
          <dgm:bulletEnabled val="1"/>
        </dgm:presLayoutVars>
      </dgm:prSet>
      <dgm:spPr/>
    </dgm:pt>
    <dgm:pt modelId="{29375FCE-D1DE-488D-913F-8CE3EFCFB154}" type="pres">
      <dgm:prSet presAssocID="{13AC07BF-1847-4ACC-A058-E4497BCD9ED8}" presName="sibTrans" presStyleCnt="0"/>
      <dgm:spPr/>
    </dgm:pt>
    <dgm:pt modelId="{19AB3024-E730-4735-BA7F-04509CB6EB91}" type="pres">
      <dgm:prSet presAssocID="{48B5D15A-A6E2-4FA5-9131-6707F1C38E4E}" presName="textNode" presStyleLbl="node1" presStyleIdx="3" presStyleCnt="6">
        <dgm:presLayoutVars>
          <dgm:bulletEnabled val="1"/>
        </dgm:presLayoutVars>
      </dgm:prSet>
      <dgm:spPr/>
    </dgm:pt>
    <dgm:pt modelId="{A244DC74-F5A9-4075-8D87-EBA9795AD482}" type="pres">
      <dgm:prSet presAssocID="{FCED0E69-38C9-421A-B0A4-7B07AA6AE809}" presName="sibTrans" presStyleCnt="0"/>
      <dgm:spPr/>
    </dgm:pt>
    <dgm:pt modelId="{9A80010B-34DF-4B8B-B292-E3FA564F0474}" type="pres">
      <dgm:prSet presAssocID="{59FC6A8B-AE85-4DB8-9533-2557CA28F3C0}" presName="textNode" presStyleLbl="node1" presStyleIdx="4" presStyleCnt="6">
        <dgm:presLayoutVars>
          <dgm:bulletEnabled val="1"/>
        </dgm:presLayoutVars>
      </dgm:prSet>
      <dgm:spPr/>
    </dgm:pt>
    <dgm:pt modelId="{CCD5E87A-4C9E-4EE7-B0F8-4E3A24670BAE}" type="pres">
      <dgm:prSet presAssocID="{0A6F6B6F-16F2-4CA4-B48C-8AE5F9B1854B}" presName="sibTrans" presStyleCnt="0"/>
      <dgm:spPr/>
    </dgm:pt>
    <dgm:pt modelId="{ABF82424-4B37-4060-A88E-76F7DC05603F}" type="pres">
      <dgm:prSet presAssocID="{4D36DDA2-63D4-468C-BBD2-FB4D9E797AA4}" presName="textNode" presStyleLbl="node1" presStyleIdx="5" presStyleCnt="6">
        <dgm:presLayoutVars>
          <dgm:bulletEnabled val="1"/>
        </dgm:presLayoutVars>
      </dgm:prSet>
      <dgm:spPr/>
    </dgm:pt>
  </dgm:ptLst>
  <dgm:cxnLst>
    <dgm:cxn modelId="{673C8611-3EFC-4E03-97A6-8EFC4E799C2B}" type="presOf" srcId="{856B8286-4C26-478E-90DB-FA1E4727F7A3}" destId="{4E294EAD-649F-4453-A3B9-034E94B8210F}" srcOrd="0" destOrd="0" presId="urn:microsoft.com/office/officeart/2005/8/layout/hProcess9"/>
    <dgm:cxn modelId="{E2D7DA11-502A-4BD1-96B3-B6B7AEF3F90F}" srcId="{E2C91BF9-0244-4508-9FEE-C3E9F83C3898}" destId="{8CE3601C-5ED0-4618-BFC9-448673C4EBA2}" srcOrd="0" destOrd="0" parTransId="{C116745C-922C-4B54-A7C7-0F394284FEDE}" sibTransId="{DE383DEC-ED4F-4DD2-8D16-418D88BDB3B8}"/>
    <dgm:cxn modelId="{6967A412-20BE-481D-96CE-F9A43F298222}" srcId="{E2C91BF9-0244-4508-9FEE-C3E9F83C3898}" destId="{4D36DDA2-63D4-468C-BBD2-FB4D9E797AA4}" srcOrd="5" destOrd="0" parTransId="{3A9C116C-8145-4893-96D9-320CA1ED2819}" sibTransId="{689120B3-5748-41D4-A0E8-5057766AA25B}"/>
    <dgm:cxn modelId="{34DC4B1D-FB6D-4A00-9EE5-5BBC4EA86D9A}" srcId="{E2C91BF9-0244-4508-9FEE-C3E9F83C3898}" destId="{856B8286-4C26-478E-90DB-FA1E4727F7A3}" srcOrd="1" destOrd="0" parTransId="{DBFE2137-DD8D-47E5-8A10-2EC1AFD1EC27}" sibTransId="{C34E4DA5-D4EA-4D8B-98C9-A3071617E1BA}"/>
    <dgm:cxn modelId="{35F71260-102D-4FF1-AA37-87FD8B6F238F}" type="presOf" srcId="{8CE3601C-5ED0-4618-BFC9-448673C4EBA2}" destId="{11340D29-32D2-4AEC-A366-81AADECF244C}" srcOrd="0" destOrd="0" presId="urn:microsoft.com/office/officeart/2005/8/layout/hProcess9"/>
    <dgm:cxn modelId="{F8EF1C4E-4EFA-4740-89D1-A95E369C11CE}" srcId="{E2C91BF9-0244-4508-9FEE-C3E9F83C3898}" destId="{FB8E88F0-4CF2-4BEB-842A-FDCE9CE2ADC5}" srcOrd="2" destOrd="0" parTransId="{6A159BF9-7E28-4C10-B904-DF52196FD9A3}" sibTransId="{13AC07BF-1847-4ACC-A058-E4497BCD9ED8}"/>
    <dgm:cxn modelId="{7EFC138F-7840-45E9-8E29-345E54A7F7B5}" type="presOf" srcId="{4D36DDA2-63D4-468C-BBD2-FB4D9E797AA4}" destId="{ABF82424-4B37-4060-A88E-76F7DC05603F}" srcOrd="0" destOrd="0" presId="urn:microsoft.com/office/officeart/2005/8/layout/hProcess9"/>
    <dgm:cxn modelId="{0F8029B2-C76D-4B76-8508-2E2A67F69B1F}" srcId="{E2C91BF9-0244-4508-9FEE-C3E9F83C3898}" destId="{48B5D15A-A6E2-4FA5-9131-6707F1C38E4E}" srcOrd="3" destOrd="0" parTransId="{A8C6C338-059E-46DC-87CA-69AD6914D553}" sibTransId="{FCED0E69-38C9-421A-B0A4-7B07AA6AE809}"/>
    <dgm:cxn modelId="{DE8EFEC9-CDDD-4761-BC69-F51EFD78EE21}" type="presOf" srcId="{48B5D15A-A6E2-4FA5-9131-6707F1C38E4E}" destId="{19AB3024-E730-4735-BA7F-04509CB6EB91}" srcOrd="0" destOrd="0" presId="urn:microsoft.com/office/officeart/2005/8/layout/hProcess9"/>
    <dgm:cxn modelId="{8AFDB4D0-A293-4CA3-B423-9CEAA538024D}" type="presOf" srcId="{FB8E88F0-4CF2-4BEB-842A-FDCE9CE2ADC5}" destId="{0B615DF4-B041-4ED1-B3DB-505D98D88970}" srcOrd="0" destOrd="0" presId="urn:microsoft.com/office/officeart/2005/8/layout/hProcess9"/>
    <dgm:cxn modelId="{81FF4BD2-32FE-46A8-ADEC-5CCC9998FDDA}" type="presOf" srcId="{E2C91BF9-0244-4508-9FEE-C3E9F83C3898}" destId="{B56E591E-5F00-4E96-A13D-624EAF1D0737}" srcOrd="0" destOrd="0" presId="urn:microsoft.com/office/officeart/2005/8/layout/hProcess9"/>
    <dgm:cxn modelId="{082147F0-72F0-44E6-BEB9-6DB50575F650}" type="presOf" srcId="{59FC6A8B-AE85-4DB8-9533-2557CA28F3C0}" destId="{9A80010B-34DF-4B8B-B292-E3FA564F0474}" srcOrd="0" destOrd="0" presId="urn:microsoft.com/office/officeart/2005/8/layout/hProcess9"/>
    <dgm:cxn modelId="{BFB4F1F4-E823-4BFF-A9F6-60587A8E503E}" srcId="{E2C91BF9-0244-4508-9FEE-C3E9F83C3898}" destId="{59FC6A8B-AE85-4DB8-9533-2557CA28F3C0}" srcOrd="4" destOrd="0" parTransId="{D84B914A-865A-4862-B6D1-1359C21E063C}" sibTransId="{0A6F6B6F-16F2-4CA4-B48C-8AE5F9B1854B}"/>
    <dgm:cxn modelId="{1F0B6686-ADB6-4D67-BCA6-9913ECC20B91}" type="presParOf" srcId="{B56E591E-5F00-4E96-A13D-624EAF1D0737}" destId="{C39DA099-C544-4F5D-8AAA-05EDBD35809B}" srcOrd="0" destOrd="0" presId="urn:microsoft.com/office/officeart/2005/8/layout/hProcess9"/>
    <dgm:cxn modelId="{DDD11B96-8209-4F50-83B6-72EC85B02BD4}" type="presParOf" srcId="{B56E591E-5F00-4E96-A13D-624EAF1D0737}" destId="{E55AE40D-77F7-4F65-9723-AEDD411256A9}" srcOrd="1" destOrd="0" presId="urn:microsoft.com/office/officeart/2005/8/layout/hProcess9"/>
    <dgm:cxn modelId="{B624F3D8-23DC-4B1B-A0CA-4D46B6939BBD}" type="presParOf" srcId="{E55AE40D-77F7-4F65-9723-AEDD411256A9}" destId="{11340D29-32D2-4AEC-A366-81AADECF244C}" srcOrd="0" destOrd="0" presId="urn:microsoft.com/office/officeart/2005/8/layout/hProcess9"/>
    <dgm:cxn modelId="{57954A95-356F-4ECA-BF40-9A6F9384C8D7}" type="presParOf" srcId="{E55AE40D-77F7-4F65-9723-AEDD411256A9}" destId="{5129939A-3D77-4C9C-BF5E-0264236641CD}" srcOrd="1" destOrd="0" presId="urn:microsoft.com/office/officeart/2005/8/layout/hProcess9"/>
    <dgm:cxn modelId="{5D88AB6F-A52F-4AF2-B3C0-B467F739F44E}" type="presParOf" srcId="{E55AE40D-77F7-4F65-9723-AEDD411256A9}" destId="{4E294EAD-649F-4453-A3B9-034E94B8210F}" srcOrd="2" destOrd="0" presId="urn:microsoft.com/office/officeart/2005/8/layout/hProcess9"/>
    <dgm:cxn modelId="{67998815-3D3D-443B-9311-C3D43926D2B4}" type="presParOf" srcId="{E55AE40D-77F7-4F65-9723-AEDD411256A9}" destId="{DAE8ACFC-1F29-4542-9F0C-3E43AB40EE85}" srcOrd="3" destOrd="0" presId="urn:microsoft.com/office/officeart/2005/8/layout/hProcess9"/>
    <dgm:cxn modelId="{5132E03D-57B3-4651-9B7A-B1013A0717D2}" type="presParOf" srcId="{E55AE40D-77F7-4F65-9723-AEDD411256A9}" destId="{0B615DF4-B041-4ED1-B3DB-505D98D88970}" srcOrd="4" destOrd="0" presId="urn:microsoft.com/office/officeart/2005/8/layout/hProcess9"/>
    <dgm:cxn modelId="{3E1F23E3-50E4-4664-8A8D-AA1387ED8DBF}" type="presParOf" srcId="{E55AE40D-77F7-4F65-9723-AEDD411256A9}" destId="{29375FCE-D1DE-488D-913F-8CE3EFCFB154}" srcOrd="5" destOrd="0" presId="urn:microsoft.com/office/officeart/2005/8/layout/hProcess9"/>
    <dgm:cxn modelId="{66E9CEB9-00BD-4111-BDEF-79DBE83DE86E}" type="presParOf" srcId="{E55AE40D-77F7-4F65-9723-AEDD411256A9}" destId="{19AB3024-E730-4735-BA7F-04509CB6EB91}" srcOrd="6" destOrd="0" presId="urn:microsoft.com/office/officeart/2005/8/layout/hProcess9"/>
    <dgm:cxn modelId="{9D61F3FD-E337-4CF9-B92F-8F2350A47A5A}" type="presParOf" srcId="{E55AE40D-77F7-4F65-9723-AEDD411256A9}" destId="{A244DC74-F5A9-4075-8D87-EBA9795AD482}" srcOrd="7" destOrd="0" presId="urn:microsoft.com/office/officeart/2005/8/layout/hProcess9"/>
    <dgm:cxn modelId="{7484E74B-FBFC-4FA6-8F7C-A7196C243CFC}" type="presParOf" srcId="{E55AE40D-77F7-4F65-9723-AEDD411256A9}" destId="{9A80010B-34DF-4B8B-B292-E3FA564F0474}" srcOrd="8" destOrd="0" presId="urn:microsoft.com/office/officeart/2005/8/layout/hProcess9"/>
    <dgm:cxn modelId="{C1194307-2937-484C-A74B-F49EE392281F}" type="presParOf" srcId="{E55AE40D-77F7-4F65-9723-AEDD411256A9}" destId="{CCD5E87A-4C9E-4EE7-B0F8-4E3A24670BAE}" srcOrd="9" destOrd="0" presId="urn:microsoft.com/office/officeart/2005/8/layout/hProcess9"/>
    <dgm:cxn modelId="{401AF91A-A768-457B-B357-D6DB792A3A3E}" type="presParOf" srcId="{E55AE40D-77F7-4F65-9723-AEDD411256A9}" destId="{ABF82424-4B37-4060-A88E-76F7DC05603F}"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DA099-C544-4F5D-8AAA-05EDBD35809B}">
      <dsp:nvSpPr>
        <dsp:cNvPr id="0" name=""/>
        <dsp:cNvSpPr/>
      </dsp:nvSpPr>
      <dsp:spPr>
        <a:xfrm>
          <a:off x="763592" y="0"/>
          <a:ext cx="8654045" cy="331152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340D29-32D2-4AEC-A366-81AADECF244C}">
      <dsp:nvSpPr>
        <dsp:cNvPr id="0" name=""/>
        <dsp:cNvSpPr/>
      </dsp:nvSpPr>
      <dsp:spPr>
        <a:xfrm>
          <a:off x="166" y="993456"/>
          <a:ext cx="1557205" cy="13246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Identify</a:t>
          </a:r>
        </a:p>
      </dsp:txBody>
      <dsp:txXfrm>
        <a:off x="64828" y="1058118"/>
        <a:ext cx="1427881" cy="1195285"/>
      </dsp:txXfrm>
    </dsp:sp>
    <dsp:sp modelId="{4E294EAD-649F-4453-A3B9-034E94B8210F}">
      <dsp:nvSpPr>
        <dsp:cNvPr id="0" name=""/>
        <dsp:cNvSpPr/>
      </dsp:nvSpPr>
      <dsp:spPr>
        <a:xfrm>
          <a:off x="1724904" y="993456"/>
          <a:ext cx="1557205" cy="1324609"/>
        </a:xfrm>
        <a:prstGeom prst="roundRect">
          <a:avLst/>
        </a:prstGeom>
        <a:solidFill>
          <a:schemeClr val="accent2">
            <a:hueOff val="-264675"/>
            <a:satOff val="298"/>
            <a:lumOff val="70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Collaborate</a:t>
          </a:r>
        </a:p>
      </dsp:txBody>
      <dsp:txXfrm>
        <a:off x="1789566" y="1058118"/>
        <a:ext cx="1427881" cy="1195285"/>
      </dsp:txXfrm>
    </dsp:sp>
    <dsp:sp modelId="{0B615DF4-B041-4ED1-B3DB-505D98D88970}">
      <dsp:nvSpPr>
        <dsp:cNvPr id="0" name=""/>
        <dsp:cNvSpPr/>
      </dsp:nvSpPr>
      <dsp:spPr>
        <a:xfrm>
          <a:off x="3449642" y="993456"/>
          <a:ext cx="1557205" cy="1324609"/>
        </a:xfrm>
        <a:prstGeom prst="roundRect">
          <a:avLst/>
        </a:prstGeom>
        <a:solidFill>
          <a:schemeClr val="accent2">
            <a:hueOff val="-529349"/>
            <a:satOff val="597"/>
            <a:lumOff val="141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Engage</a:t>
          </a:r>
        </a:p>
      </dsp:txBody>
      <dsp:txXfrm>
        <a:off x="3514304" y="1058118"/>
        <a:ext cx="1427881" cy="1195285"/>
      </dsp:txXfrm>
    </dsp:sp>
    <dsp:sp modelId="{19AB3024-E730-4735-BA7F-04509CB6EB91}">
      <dsp:nvSpPr>
        <dsp:cNvPr id="0" name=""/>
        <dsp:cNvSpPr/>
      </dsp:nvSpPr>
      <dsp:spPr>
        <a:xfrm>
          <a:off x="5174381" y="993456"/>
          <a:ext cx="1557205" cy="1324609"/>
        </a:xfrm>
        <a:prstGeom prst="roundRect">
          <a:avLst/>
        </a:prstGeom>
        <a:solidFill>
          <a:schemeClr val="accent2">
            <a:hueOff val="-794024"/>
            <a:satOff val="895"/>
            <a:lumOff val="211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Facilitate</a:t>
          </a:r>
        </a:p>
      </dsp:txBody>
      <dsp:txXfrm>
        <a:off x="5239043" y="1058118"/>
        <a:ext cx="1427881" cy="1195285"/>
      </dsp:txXfrm>
    </dsp:sp>
    <dsp:sp modelId="{9A80010B-34DF-4B8B-B292-E3FA564F0474}">
      <dsp:nvSpPr>
        <dsp:cNvPr id="0" name=""/>
        <dsp:cNvSpPr/>
      </dsp:nvSpPr>
      <dsp:spPr>
        <a:xfrm>
          <a:off x="6899119" y="993456"/>
          <a:ext cx="1557205" cy="1324609"/>
        </a:xfrm>
        <a:prstGeom prst="roundRect">
          <a:avLst/>
        </a:prstGeom>
        <a:solidFill>
          <a:schemeClr val="accent2">
            <a:hueOff val="-1058698"/>
            <a:satOff val="1194"/>
            <a:lumOff val="282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Monitor</a:t>
          </a:r>
        </a:p>
      </dsp:txBody>
      <dsp:txXfrm>
        <a:off x="6963781" y="1058118"/>
        <a:ext cx="1427881" cy="1195285"/>
      </dsp:txXfrm>
    </dsp:sp>
    <dsp:sp modelId="{ABF82424-4B37-4060-A88E-76F7DC05603F}">
      <dsp:nvSpPr>
        <dsp:cNvPr id="0" name=""/>
        <dsp:cNvSpPr/>
      </dsp:nvSpPr>
      <dsp:spPr>
        <a:xfrm>
          <a:off x="8623858" y="993456"/>
          <a:ext cx="1557205" cy="1324609"/>
        </a:xfrm>
        <a:prstGeom prst="roundRect">
          <a:avLst/>
        </a:prstGeom>
        <a:solidFill>
          <a:schemeClr val="accent2">
            <a:hueOff val="-1323373"/>
            <a:satOff val="1492"/>
            <a:lumOff val="353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Promote</a:t>
          </a:r>
        </a:p>
      </dsp:txBody>
      <dsp:txXfrm>
        <a:off x="8688520" y="1058118"/>
        <a:ext cx="1427881" cy="119528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1147C0E5-F472-4823-852C-D183FA2F2488}" type="datetime1">
              <a:rPr lang="en-IN" smtClean="0"/>
              <a:t>18-06-2024</a:t>
            </a:fld>
            <a:endParaRPr lang="en-IN"/>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r>
              <a:rPr lang="en-US"/>
              <a:t>You are not allowed to add slides to this presentation</a:t>
            </a:r>
            <a:endParaRPr lang="en-IN"/>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10338273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18-06-2024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83469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18-06-2024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32528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A2FBC0-878C-4FB7-8E1F-1D6F6FF7C223}" type="datetime1">
              <a:rPr lang="en-IN" smtClean="0"/>
              <a:t>18-06-2024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63494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D685ADF-9D55-472F-A142-0A5A20BA4577}" type="datetime1">
              <a:rPr lang="en-IN" smtClean="0"/>
              <a:t>18-06-2024</a:t>
            </a:fld>
            <a:endParaRPr lang="en-IN"/>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8604504" y="5211060"/>
            <a:ext cx="2112264" cy="228600"/>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8927582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18-06-2024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48644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18-06-2024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39590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18-06-2024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98250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18-06-2024</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07646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C1C99E65-501E-4E79-B301-EC94E1C8867E}" type="datetime1">
              <a:rPr lang="en-IN" smtClean="0"/>
              <a:t>18-06-2024</a:t>
            </a:fld>
            <a:endParaRPr lang="en-IN"/>
          </a:p>
        </p:txBody>
      </p:sp>
      <p:sp>
        <p:nvSpPr>
          <p:cNvPr id="9" name="Footer Placeholder 8"/>
          <p:cNvSpPr>
            <a:spLocks noGrp="1"/>
          </p:cNvSpPr>
          <p:nvPr>
            <p:ph type="ftr" sz="quarter" idx="11"/>
          </p:nvPr>
        </p:nvSpPr>
        <p:spPr/>
        <p:txBody>
          <a:bodyPr/>
          <a:lstStyle>
            <a:lvl1pPr algn="r">
              <a:defRPr/>
            </a:lvl1pPr>
          </a:lstStyle>
          <a:p>
            <a:r>
              <a:rPr lang="en-US"/>
              <a:t>You are not allowed to add slides to this presentation</a:t>
            </a:r>
            <a:endParaRPr lang="en-IN"/>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26AD20E6-394B-4DF0-96A5-9647FF39C943}" type="slidenum">
              <a:rPr lang="en-IN" smtClean="0"/>
              <a:t>‹#›</a:t>
            </a:fld>
            <a:endParaRPr lang="en-IN"/>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56462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2751C047-BE12-4A43-A323-58AFB768CD35}" type="datetime1">
              <a:rPr lang="en-IN" smtClean="0"/>
              <a:t>18-06-2024</a:t>
            </a:fld>
            <a:endParaRPr lang="en-IN"/>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r>
              <a:rPr lang="en-US"/>
              <a:t>You are not allowed to add slides to this presentation</a:t>
            </a:r>
            <a:endParaRPr lang="en-IN"/>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26AD20E6-394B-4DF0-96A5-9647FF39C943}" type="slidenum">
              <a:rPr lang="en-IN" smtClean="0"/>
              <a:t>‹#›</a:t>
            </a:fld>
            <a:endParaRPr lang="en-IN"/>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7427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EA12769F-3E27-4D36-A194-1A84EAEDBFA1}" type="datetime1">
              <a:rPr lang="en-IN" smtClean="0"/>
              <a:t>18-06-2024</a:t>
            </a:fld>
            <a:endParaRPr lang="en-IN"/>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190420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66C8ADD-D679-66C7-C454-1A591794CCBA}"/>
              </a:ext>
            </a:extLst>
          </p:cNvPr>
          <p:cNvPicPr>
            <a:picLocks noChangeAspect="1"/>
          </p:cNvPicPr>
          <p:nvPr/>
        </p:nvPicPr>
        <p:blipFill>
          <a:blip r:embed="rId2">
            <a:alphaModFix amt="35000"/>
          </a:blip>
          <a:stretch>
            <a:fillRect/>
          </a:stretch>
        </p:blipFill>
        <p:spPr>
          <a:xfrm>
            <a:off x="1473201" y="1437347"/>
            <a:ext cx="9294884" cy="3983306"/>
          </a:xfrm>
          <a:prstGeom prst="rect">
            <a:avLst/>
          </a:prstGeom>
        </p:spPr>
      </p:pic>
      <p:sp>
        <p:nvSpPr>
          <p:cNvPr id="13" name="Title 1">
            <a:extLst>
              <a:ext uri="{FF2B5EF4-FFF2-40B4-BE49-F238E27FC236}">
                <a16:creationId xmlns:a16="http://schemas.microsoft.com/office/drawing/2014/main" id="{1E9EDFA2-18C6-BB23-04A7-A1A771F477F5}"/>
              </a:ext>
            </a:extLst>
          </p:cNvPr>
          <p:cNvSpPr>
            <a:spLocks noGrp="1"/>
          </p:cNvSpPr>
          <p:nvPr>
            <p:ph type="ctrTitle"/>
          </p:nvPr>
        </p:nvSpPr>
        <p:spPr>
          <a:xfrm>
            <a:off x="981501" y="2667090"/>
            <a:ext cx="10228998" cy="1948824"/>
          </a:xfrm>
        </p:spPr>
        <p:txBody>
          <a:bodyPr>
            <a:noAutofit/>
          </a:bodyPr>
          <a:lstStyle/>
          <a:p>
            <a:r>
              <a:rPr lang="en-US" sz="4000" b="1" dirty="0">
                <a:latin typeface="Times New Roman" panose="02020603050405020304" pitchFamily="18" charset="0"/>
                <a:cs typeface="Times New Roman" panose="02020603050405020304" pitchFamily="18" charset="0"/>
              </a:rPr>
              <a:t>Monitoring the KPIs of Health Theme: Study of 2 Aspirational Blocks of district Gaya, Bihar from April 2020 to March 2024</a:t>
            </a:r>
            <a:br>
              <a:rPr lang="en-US" sz="4000" b="1" dirty="0">
                <a:latin typeface="Times New Roman" panose="02020603050405020304" pitchFamily="18" charset="0"/>
                <a:cs typeface="Times New Roman" panose="02020603050405020304" pitchFamily="18" charset="0"/>
              </a:rPr>
            </a:br>
            <a:br>
              <a:rPr lang="en-IN" sz="4000" b="1" dirty="0">
                <a:latin typeface="Times New Roman" panose="02020603050405020304" pitchFamily="18" charset="0"/>
                <a:cs typeface="Times New Roman" panose="02020603050405020304" pitchFamily="18" charset="0"/>
              </a:rPr>
            </a:br>
            <a:r>
              <a:rPr lang="en-IN" sz="4000" b="1" dirty="0">
                <a:latin typeface="Times New Roman" panose="02020603050405020304" pitchFamily="18" charset="0"/>
                <a:cs typeface="Times New Roman" panose="02020603050405020304" pitchFamily="18" charset="0"/>
              </a:rPr>
              <a:t>UNICEF, Bihar</a:t>
            </a:r>
          </a:p>
        </p:txBody>
      </p:sp>
      <p:sp>
        <p:nvSpPr>
          <p:cNvPr id="14" name="Subtitle 2">
            <a:extLst>
              <a:ext uri="{FF2B5EF4-FFF2-40B4-BE49-F238E27FC236}">
                <a16:creationId xmlns:a16="http://schemas.microsoft.com/office/drawing/2014/main" id="{4EBF67ED-213F-55B2-5FC8-F7039FE0E7DF}"/>
              </a:ext>
            </a:extLst>
          </p:cNvPr>
          <p:cNvSpPr>
            <a:spLocks noGrp="1"/>
          </p:cNvSpPr>
          <p:nvPr>
            <p:ph type="subTitle" idx="1"/>
          </p:nvPr>
        </p:nvSpPr>
        <p:spPr>
          <a:xfrm>
            <a:off x="3948892" y="5681497"/>
            <a:ext cx="3953162" cy="842133"/>
          </a:xfrm>
          <a:solidFill>
            <a:schemeClr val="accent3">
              <a:lumMod val="20000"/>
              <a:lumOff val="80000"/>
            </a:schemeClr>
          </a:solidFill>
        </p:spPr>
        <p:txBody>
          <a:bodyPr>
            <a:normAutofit/>
          </a:bodyPr>
          <a:lstStyle/>
          <a:p>
            <a:r>
              <a:rPr lang="en-IN" b="1" dirty="0"/>
              <a:t>Presented By : Avantika Bakshi</a:t>
            </a:r>
          </a:p>
          <a:p>
            <a:r>
              <a:rPr lang="en-IN" b="1" dirty="0"/>
              <a:t>Mentor : </a:t>
            </a:r>
            <a:r>
              <a:rPr lang="en-IN" b="1" dirty="0" err="1"/>
              <a:t>Dr.</a:t>
            </a:r>
            <a:r>
              <a:rPr lang="en-IN" b="1" dirty="0"/>
              <a:t> Sumesh Kumar</a:t>
            </a:r>
          </a:p>
          <a:p>
            <a:r>
              <a:rPr lang="en-IN" b="1"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201003" cy="565311"/>
          </a:xfrm>
          <a:prstGeom prst="rect">
            <a:avLst/>
          </a:prstGeom>
        </p:spPr>
      </p:pic>
      <p:pic>
        <p:nvPicPr>
          <p:cNvPr id="15" name="Picture 14">
            <a:extLst>
              <a:ext uri="{FF2B5EF4-FFF2-40B4-BE49-F238E27FC236}">
                <a16:creationId xmlns:a16="http://schemas.microsoft.com/office/drawing/2014/main" id="{78780EA7-2D9B-D5A0-9B0D-0A8E89E21526}"/>
              </a:ext>
            </a:extLst>
          </p:cNvPr>
          <p:cNvPicPr>
            <a:picLocks noChangeAspect="1"/>
          </p:cNvPicPr>
          <p:nvPr/>
        </p:nvPicPr>
        <p:blipFill rotWithShape="1">
          <a:blip r:embed="rId4"/>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963729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A8F9BA2-3CE7-18BD-8477-A150A628DA72}"/>
              </a:ext>
            </a:extLst>
          </p:cNvPr>
          <p:cNvPicPr>
            <a:picLocks noChangeAspect="1"/>
          </p:cNvPicPr>
          <p:nvPr/>
        </p:nvPicPr>
        <p:blipFill>
          <a:blip r:embed="rId2"/>
          <a:stretch>
            <a:fillRect/>
          </a:stretch>
        </p:blipFill>
        <p:spPr>
          <a:xfrm>
            <a:off x="6284795" y="1658988"/>
            <a:ext cx="5504633" cy="4648684"/>
          </a:xfrm>
          <a:prstGeom prst="rect">
            <a:avLst/>
          </a:prstGeom>
        </p:spPr>
      </p:pic>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066800" y="238758"/>
            <a:ext cx="10058400" cy="1371600"/>
          </a:xfrm>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388962" y="1825303"/>
            <a:ext cx="5895833" cy="4351338"/>
          </a:xfrm>
        </p:spPr>
        <p:txBody>
          <a:bodyPr>
            <a:normAutofit/>
          </a:bodyPr>
          <a:lstStyle/>
          <a:p>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Study design: Observational Secondary study </a:t>
            </a:r>
          </a:p>
          <a:p>
            <a:pPr marL="0" indent="0">
              <a:buNone/>
            </a:pP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Study population: Women and children of the blocks namely Konch and Wazirganj</a:t>
            </a:r>
          </a:p>
          <a:p>
            <a:pPr marL="0" indent="0">
              <a:buNone/>
            </a:pPr>
            <a:endParaRPr lang="en-IN" sz="2000" dirty="0">
              <a:latin typeface="Times New Roman" panose="02020603050405020304" pitchFamily="18" charset="0"/>
              <a:cs typeface="Times New Roman" panose="02020603050405020304" pitchFamily="18" charset="0"/>
            </a:endParaRPr>
          </a:p>
          <a:p>
            <a:pPr>
              <a:spcAft>
                <a:spcPts val="1500"/>
              </a:spcAft>
            </a:pPr>
            <a:r>
              <a:rPr lang="en-IN" sz="2000" kern="100" dirty="0">
                <a:latin typeface="Times New Roman" panose="02020603050405020304" pitchFamily="18" charset="0"/>
                <a:ea typeface="Times New Roman" panose="02020603050405020304" pitchFamily="18" charset="0"/>
                <a:cs typeface="Times New Roman" panose="02020603050405020304" pitchFamily="18" charset="0"/>
              </a:rPr>
              <a:t>Research instrument: Champions of Change website &amp; HMIS.</a:t>
            </a:r>
            <a:endParaRPr lang="en-IN" sz="2000" kern="100" dirty="0">
              <a:latin typeface="Times New Roman" panose="02020603050405020304" pitchFamily="18" charset="0"/>
              <a:ea typeface="Calibri" panose="020F0502020204030204" pitchFamily="34" charset="0"/>
              <a:cs typeface="Times New Roman" panose="02020603050405020304" pitchFamily="18" charset="0"/>
            </a:endParaRPr>
          </a:p>
          <a:p>
            <a:pPr>
              <a:spcAft>
                <a:spcPts val="1500"/>
              </a:spcAft>
            </a:pPr>
            <a:r>
              <a:rPr lang="en-IN" sz="2000" kern="100" dirty="0">
                <a:latin typeface="Times New Roman" panose="02020603050405020304" pitchFamily="18" charset="0"/>
                <a:ea typeface="Times New Roman" panose="02020603050405020304" pitchFamily="18" charset="0"/>
                <a:cs typeface="Times New Roman" panose="02020603050405020304" pitchFamily="18" charset="0"/>
              </a:rPr>
              <a:t>Data Analysis Plan: Data analysis by using MS Excel </a:t>
            </a:r>
          </a:p>
          <a:p>
            <a:r>
              <a:rPr lang="en-IN" sz="2000" kern="100" dirty="0">
                <a:latin typeface="Times New Roman" panose="02020603050405020304" pitchFamily="18" charset="0"/>
                <a:ea typeface="Calibri" panose="020F0502020204030204" pitchFamily="34" charset="0"/>
                <a:cs typeface="Times New Roman" panose="02020603050405020304" pitchFamily="18" charset="0"/>
              </a:rPr>
              <a:t>Distance To Frontier Analysis to </a:t>
            </a:r>
            <a:r>
              <a:rPr lang="en-US" sz="2000" kern="100" dirty="0">
                <a:latin typeface="Times New Roman" panose="02020603050405020304" pitchFamily="18" charset="0"/>
                <a:ea typeface="Calibri" panose="020F0502020204030204" pitchFamily="34" charset="0"/>
                <a:cs typeface="Times New Roman" panose="02020603050405020304" pitchFamily="18" charset="0"/>
              </a:rPr>
              <a:t>show how far are the blocks from their set target. </a:t>
            </a:r>
            <a:endParaRPr lang="en-IN" sz="2000" kern="1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349055" cy="634999"/>
          </a:xfrm>
          <a:prstGeom prst="rect">
            <a:avLst/>
          </a:prstGeom>
        </p:spPr>
      </p:pic>
      <p:sp>
        <p:nvSpPr>
          <p:cNvPr id="8" name="Content Placeholder 2">
            <a:extLst>
              <a:ext uri="{FF2B5EF4-FFF2-40B4-BE49-F238E27FC236}">
                <a16:creationId xmlns:a16="http://schemas.microsoft.com/office/drawing/2014/main" id="{CE69C275-7EB2-1896-2965-816F0423BFD8}"/>
              </a:ext>
            </a:extLst>
          </p:cNvPr>
          <p:cNvSpPr txBox="1">
            <a:spLocks/>
          </p:cNvSpPr>
          <p:nvPr/>
        </p:nvSpPr>
        <p:spPr>
          <a:xfrm>
            <a:off x="264995" y="3609742"/>
            <a:ext cx="5542128" cy="26694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N" sz="2000" dirty="0"/>
          </a:p>
        </p:txBody>
      </p:sp>
      <p:pic>
        <p:nvPicPr>
          <p:cNvPr id="9" name="Picture 8">
            <a:extLst>
              <a:ext uri="{FF2B5EF4-FFF2-40B4-BE49-F238E27FC236}">
                <a16:creationId xmlns:a16="http://schemas.microsoft.com/office/drawing/2014/main" id="{9C33A9F4-8756-558E-96B3-DA3D4F46B736}"/>
              </a:ext>
            </a:extLst>
          </p:cNvPr>
          <p:cNvPicPr>
            <a:picLocks noChangeAspect="1"/>
          </p:cNvPicPr>
          <p:nvPr/>
        </p:nvPicPr>
        <p:blipFill rotWithShape="1">
          <a:blip r:embed="rId4"/>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459109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63E1AFC-9CD1-08C8-0F87-3A71E5733E59}"/>
              </a:ext>
            </a:extLst>
          </p:cNvPr>
          <p:cNvSpPr>
            <a:spLocks noGrp="1"/>
          </p:cNvSpPr>
          <p:nvPr>
            <p:ph type="title"/>
          </p:nvPr>
        </p:nvSpPr>
        <p:spPr>
          <a:xfrm>
            <a:off x="3506337" y="-56308"/>
            <a:ext cx="5487538" cy="777875"/>
          </a:xfrm>
        </p:spPr>
        <p:txBody>
          <a:bodyPr>
            <a:normAutofit/>
          </a:bodyPr>
          <a:lstStyle/>
          <a:p>
            <a:pPr algn="ctr"/>
            <a:r>
              <a:rPr lang="en-IN" sz="3600" b="1" dirty="0">
                <a:latin typeface="Times New Roman" panose="02020603050405020304" pitchFamily="18" charset="0"/>
                <a:cs typeface="Times New Roman" panose="02020603050405020304" pitchFamily="18" charset="0"/>
              </a:rPr>
              <a:t>Results</a:t>
            </a:r>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44304" cy="632763"/>
          </a:xfrm>
          <a:prstGeom prst="rect">
            <a:avLst/>
          </a:prstGeom>
        </p:spPr>
      </p:pic>
      <p:pic>
        <p:nvPicPr>
          <p:cNvPr id="7" name="Picture 6">
            <a:extLst>
              <a:ext uri="{FF2B5EF4-FFF2-40B4-BE49-F238E27FC236}">
                <a16:creationId xmlns:a16="http://schemas.microsoft.com/office/drawing/2014/main" id="{85CD8C0C-5357-8616-CA23-E96E455A9DFD}"/>
              </a:ext>
            </a:extLst>
          </p:cNvPr>
          <p:cNvPicPr>
            <a:picLocks noChangeAspect="1"/>
          </p:cNvPicPr>
          <p:nvPr/>
        </p:nvPicPr>
        <p:blipFill>
          <a:blip r:embed="rId3"/>
          <a:stretch>
            <a:fillRect/>
          </a:stretch>
        </p:blipFill>
        <p:spPr>
          <a:xfrm>
            <a:off x="0" y="632763"/>
            <a:ext cx="12192000" cy="6215105"/>
          </a:xfrm>
          <a:prstGeom prst="rect">
            <a:avLst/>
          </a:prstGeom>
        </p:spPr>
      </p:pic>
      <p:sp>
        <p:nvSpPr>
          <p:cNvPr id="8" name="TextBox 7">
            <a:extLst>
              <a:ext uri="{FF2B5EF4-FFF2-40B4-BE49-F238E27FC236}">
                <a16:creationId xmlns:a16="http://schemas.microsoft.com/office/drawing/2014/main" id="{73861411-B776-AC28-A79F-A93FE67EB6E5}"/>
              </a:ext>
            </a:extLst>
          </p:cNvPr>
          <p:cNvSpPr txBox="1"/>
          <p:nvPr/>
        </p:nvSpPr>
        <p:spPr>
          <a:xfrm>
            <a:off x="8284191" y="1049606"/>
            <a:ext cx="941696" cy="307777"/>
          </a:xfrm>
          <a:prstGeom prst="rect">
            <a:avLst/>
          </a:prstGeom>
          <a:solidFill>
            <a:srgbClr val="7030A0"/>
          </a:solidFill>
        </p:spPr>
        <p:txBody>
          <a:bodyPr wrap="square" rtlCol="0">
            <a:spAutoFit/>
          </a:bodyPr>
          <a:lstStyle/>
          <a:p>
            <a:r>
              <a:rPr lang="en-US" sz="1400" b="1" dirty="0">
                <a:solidFill>
                  <a:schemeClr val="bg1"/>
                </a:solidFill>
              </a:rPr>
              <a:t>Baseline</a:t>
            </a:r>
            <a:endParaRPr lang="en-US" b="1" dirty="0">
              <a:solidFill>
                <a:schemeClr val="bg1"/>
              </a:solidFill>
            </a:endParaRPr>
          </a:p>
        </p:txBody>
      </p:sp>
      <p:pic>
        <p:nvPicPr>
          <p:cNvPr id="12" name="Picture 11">
            <a:extLst>
              <a:ext uri="{FF2B5EF4-FFF2-40B4-BE49-F238E27FC236}">
                <a16:creationId xmlns:a16="http://schemas.microsoft.com/office/drawing/2014/main" id="{6F123816-8AC1-C69A-F107-C318936F06AB}"/>
              </a:ext>
            </a:extLst>
          </p:cNvPr>
          <p:cNvPicPr>
            <a:picLocks noChangeAspect="1"/>
          </p:cNvPicPr>
          <p:nvPr/>
        </p:nvPicPr>
        <p:blipFill rotWithShape="1">
          <a:blip r:embed="rId4"/>
          <a:srcRect l="25080" t="21248" r="25433" b="25688"/>
          <a:stretch/>
        </p:blipFill>
        <p:spPr>
          <a:xfrm>
            <a:off x="10779456" y="10132"/>
            <a:ext cx="1412544" cy="622631"/>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12159" cy="617632"/>
          </a:xfrm>
          <a:prstGeom prst="rect">
            <a:avLst/>
          </a:prstGeom>
        </p:spPr>
      </p:pic>
      <p:pic>
        <p:nvPicPr>
          <p:cNvPr id="9" name="Picture 8">
            <a:extLst>
              <a:ext uri="{FF2B5EF4-FFF2-40B4-BE49-F238E27FC236}">
                <a16:creationId xmlns:a16="http://schemas.microsoft.com/office/drawing/2014/main" id="{B594EF12-A56E-FC2D-5978-2414A8407801}"/>
              </a:ext>
            </a:extLst>
          </p:cNvPr>
          <p:cNvPicPr>
            <a:picLocks noChangeAspect="1"/>
          </p:cNvPicPr>
          <p:nvPr/>
        </p:nvPicPr>
        <p:blipFill>
          <a:blip r:embed="rId3"/>
          <a:stretch>
            <a:fillRect/>
          </a:stretch>
        </p:blipFill>
        <p:spPr>
          <a:xfrm>
            <a:off x="0" y="696036"/>
            <a:ext cx="12192000" cy="6138150"/>
          </a:xfrm>
          <a:prstGeom prst="rect">
            <a:avLst/>
          </a:prstGeom>
        </p:spPr>
      </p:pic>
      <p:sp>
        <p:nvSpPr>
          <p:cNvPr id="10" name="TextBox 9">
            <a:extLst>
              <a:ext uri="{FF2B5EF4-FFF2-40B4-BE49-F238E27FC236}">
                <a16:creationId xmlns:a16="http://schemas.microsoft.com/office/drawing/2014/main" id="{EC2EB2D7-8031-7581-0F88-C1D4D7F08A16}"/>
              </a:ext>
            </a:extLst>
          </p:cNvPr>
          <p:cNvSpPr txBox="1"/>
          <p:nvPr/>
        </p:nvSpPr>
        <p:spPr>
          <a:xfrm>
            <a:off x="8277367" y="1066884"/>
            <a:ext cx="914399" cy="307777"/>
          </a:xfrm>
          <a:prstGeom prst="rect">
            <a:avLst/>
          </a:prstGeom>
          <a:solidFill>
            <a:srgbClr val="7030A0"/>
          </a:solidFill>
        </p:spPr>
        <p:txBody>
          <a:bodyPr wrap="square" rtlCol="0">
            <a:spAutoFit/>
          </a:bodyPr>
          <a:lstStyle/>
          <a:p>
            <a:r>
              <a:rPr lang="en-US" sz="1400" b="1" dirty="0">
                <a:solidFill>
                  <a:schemeClr val="bg1"/>
                </a:solidFill>
              </a:rPr>
              <a:t>Baseline</a:t>
            </a:r>
            <a:endParaRPr lang="en-US" b="1" dirty="0">
              <a:solidFill>
                <a:schemeClr val="bg1"/>
              </a:solidFill>
            </a:endParaRPr>
          </a:p>
        </p:txBody>
      </p:sp>
      <p:pic>
        <p:nvPicPr>
          <p:cNvPr id="13" name="Picture 12">
            <a:extLst>
              <a:ext uri="{FF2B5EF4-FFF2-40B4-BE49-F238E27FC236}">
                <a16:creationId xmlns:a16="http://schemas.microsoft.com/office/drawing/2014/main" id="{16B3DC7E-D5E7-353B-AFC4-A15C7B018580}"/>
              </a:ext>
            </a:extLst>
          </p:cNvPr>
          <p:cNvPicPr>
            <a:picLocks noChangeAspect="1"/>
          </p:cNvPicPr>
          <p:nvPr/>
        </p:nvPicPr>
        <p:blipFill rotWithShape="1">
          <a:blip r:embed="rId4"/>
          <a:srcRect l="25080" t="21248" r="25433" b="25688"/>
          <a:stretch/>
        </p:blipFill>
        <p:spPr>
          <a:xfrm>
            <a:off x="10679372" y="0"/>
            <a:ext cx="1512627" cy="696036"/>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137330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2240241" y="272852"/>
            <a:ext cx="7759890" cy="362618"/>
          </a:xfrm>
          <a:solidFill>
            <a:schemeClr val="accent3">
              <a:lumMod val="75000"/>
            </a:schemeClr>
          </a:solidFill>
        </p:spPr>
        <p:txBody>
          <a:bodyPr>
            <a:normAutofit fontScale="70000" lnSpcReduction="20000"/>
          </a:bodyPr>
          <a:lstStyle/>
          <a:p>
            <a:pPr marL="0" indent="0">
              <a:buNone/>
            </a:pPr>
            <a:r>
              <a:rPr lang="en-IN" sz="2400" b="1" dirty="0"/>
              <a:t>Distance to Frontier = Benchmark Target – Present Score(Jan-March 24)</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125940" cy="529979"/>
          </a:xfrm>
          <a:prstGeom prst="rect">
            <a:avLst/>
          </a:prstGeom>
        </p:spPr>
      </p:pic>
      <p:pic>
        <p:nvPicPr>
          <p:cNvPr id="11" name="Picture 10">
            <a:extLst>
              <a:ext uri="{FF2B5EF4-FFF2-40B4-BE49-F238E27FC236}">
                <a16:creationId xmlns:a16="http://schemas.microsoft.com/office/drawing/2014/main" id="{B96D156F-C4AC-7EE6-788A-B5BCD6DE2318}"/>
              </a:ext>
            </a:extLst>
          </p:cNvPr>
          <p:cNvPicPr>
            <a:picLocks noChangeAspect="1"/>
          </p:cNvPicPr>
          <p:nvPr/>
        </p:nvPicPr>
        <p:blipFill>
          <a:blip r:embed="rId3"/>
          <a:stretch>
            <a:fillRect/>
          </a:stretch>
        </p:blipFill>
        <p:spPr>
          <a:xfrm>
            <a:off x="48372" y="635470"/>
            <a:ext cx="12143628" cy="4891873"/>
          </a:xfrm>
          <a:prstGeom prst="rect">
            <a:avLst/>
          </a:prstGeom>
        </p:spPr>
      </p:pic>
      <p:sp>
        <p:nvSpPr>
          <p:cNvPr id="12" name="TextBox 11">
            <a:extLst>
              <a:ext uri="{FF2B5EF4-FFF2-40B4-BE49-F238E27FC236}">
                <a16:creationId xmlns:a16="http://schemas.microsoft.com/office/drawing/2014/main" id="{7558728C-5637-98B8-C3D0-F914A27C4D76}"/>
              </a:ext>
            </a:extLst>
          </p:cNvPr>
          <p:cNvSpPr txBox="1"/>
          <p:nvPr/>
        </p:nvSpPr>
        <p:spPr>
          <a:xfrm>
            <a:off x="324020" y="5661341"/>
            <a:ext cx="11543959" cy="646331"/>
          </a:xfrm>
          <a:prstGeom prst="rect">
            <a:avLst/>
          </a:prstGeom>
          <a:solidFill>
            <a:schemeClr val="accent4">
              <a:lumMod val="20000"/>
              <a:lumOff val="80000"/>
            </a:schemeClr>
          </a:solidFill>
        </p:spPr>
        <p:txBody>
          <a:bodyPr wrap="square" rtlCol="0">
            <a:spAutoFit/>
          </a:bodyPr>
          <a:lstStyle/>
          <a:p>
            <a:r>
              <a:rPr lang="en-US" b="1" dirty="0"/>
              <a:t>Distance to Frontier: How far are you from your target? 0: Achieved ; Positive: Further away; Negative: Over achieved</a:t>
            </a:r>
          </a:p>
        </p:txBody>
      </p:sp>
      <p:pic>
        <p:nvPicPr>
          <p:cNvPr id="13" name="Picture 12">
            <a:extLst>
              <a:ext uri="{FF2B5EF4-FFF2-40B4-BE49-F238E27FC236}">
                <a16:creationId xmlns:a16="http://schemas.microsoft.com/office/drawing/2014/main" id="{09D40AEE-D690-D854-46A8-6BA940F3BBF3}"/>
              </a:ext>
            </a:extLst>
          </p:cNvPr>
          <p:cNvPicPr>
            <a:picLocks noChangeAspect="1"/>
          </p:cNvPicPr>
          <p:nvPr/>
        </p:nvPicPr>
        <p:blipFill rotWithShape="1">
          <a:blip r:embed="rId4"/>
          <a:srcRect l="25080" t="21248" r="25433" b="25688"/>
          <a:stretch/>
        </p:blipFill>
        <p:spPr>
          <a:xfrm>
            <a:off x="10679372" y="0"/>
            <a:ext cx="1512627" cy="635470"/>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1498613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2216055" y="233342"/>
            <a:ext cx="7759890" cy="362618"/>
          </a:xfrm>
          <a:solidFill>
            <a:schemeClr val="accent3">
              <a:lumMod val="75000"/>
            </a:schemeClr>
          </a:solidFill>
        </p:spPr>
        <p:txBody>
          <a:bodyPr>
            <a:normAutofit fontScale="70000" lnSpcReduction="20000"/>
          </a:bodyPr>
          <a:lstStyle/>
          <a:p>
            <a:pPr marL="0" indent="0">
              <a:buNone/>
            </a:pPr>
            <a:r>
              <a:rPr lang="en-IN" sz="2400" b="1" dirty="0"/>
              <a:t>Distance to Frontier = Benchmark Target – Present Score(Jan-March 24)</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125940" cy="529979"/>
          </a:xfrm>
          <a:prstGeom prst="rect">
            <a:avLst/>
          </a:prstGeom>
        </p:spPr>
      </p:pic>
      <p:pic>
        <p:nvPicPr>
          <p:cNvPr id="2" name="Picture 1">
            <a:extLst>
              <a:ext uri="{FF2B5EF4-FFF2-40B4-BE49-F238E27FC236}">
                <a16:creationId xmlns:a16="http://schemas.microsoft.com/office/drawing/2014/main" id="{EEC1BA6E-6153-DB4C-B3E1-4126FE7EFBAF}"/>
              </a:ext>
            </a:extLst>
          </p:cNvPr>
          <p:cNvPicPr>
            <a:picLocks noChangeAspect="1"/>
          </p:cNvPicPr>
          <p:nvPr/>
        </p:nvPicPr>
        <p:blipFill>
          <a:blip r:embed="rId3"/>
          <a:stretch>
            <a:fillRect/>
          </a:stretch>
        </p:blipFill>
        <p:spPr>
          <a:xfrm>
            <a:off x="294547" y="595960"/>
            <a:ext cx="11750810" cy="4947315"/>
          </a:xfrm>
          <a:prstGeom prst="rect">
            <a:avLst/>
          </a:prstGeom>
        </p:spPr>
      </p:pic>
      <p:sp>
        <p:nvSpPr>
          <p:cNvPr id="5" name="TextBox 4">
            <a:extLst>
              <a:ext uri="{FF2B5EF4-FFF2-40B4-BE49-F238E27FC236}">
                <a16:creationId xmlns:a16="http://schemas.microsoft.com/office/drawing/2014/main" id="{AA3D56DB-27AC-06CF-04BE-B6A50E563477}"/>
              </a:ext>
            </a:extLst>
          </p:cNvPr>
          <p:cNvSpPr txBox="1"/>
          <p:nvPr/>
        </p:nvSpPr>
        <p:spPr>
          <a:xfrm>
            <a:off x="294546" y="5665734"/>
            <a:ext cx="11572181" cy="641938"/>
          </a:xfrm>
          <a:prstGeom prst="rect">
            <a:avLst/>
          </a:prstGeom>
          <a:solidFill>
            <a:schemeClr val="accent4">
              <a:lumMod val="20000"/>
              <a:lumOff val="80000"/>
            </a:schemeClr>
          </a:solidFill>
        </p:spPr>
        <p:txBody>
          <a:bodyPr wrap="square" rtlCol="0">
            <a:spAutoFit/>
          </a:bodyPr>
          <a:lstStyle/>
          <a:p>
            <a:r>
              <a:rPr lang="en-US" b="1" dirty="0"/>
              <a:t>Distance to Frontier: How far are you from your target? 0: Achieved ; Positive: Further away; Negative: Over achieved</a:t>
            </a:r>
          </a:p>
        </p:txBody>
      </p:sp>
      <p:pic>
        <p:nvPicPr>
          <p:cNvPr id="7" name="Picture 6">
            <a:extLst>
              <a:ext uri="{FF2B5EF4-FFF2-40B4-BE49-F238E27FC236}">
                <a16:creationId xmlns:a16="http://schemas.microsoft.com/office/drawing/2014/main" id="{1C08B80B-F609-A9D6-B293-94B520FE08D6}"/>
              </a:ext>
            </a:extLst>
          </p:cNvPr>
          <p:cNvPicPr>
            <a:picLocks noChangeAspect="1"/>
          </p:cNvPicPr>
          <p:nvPr/>
        </p:nvPicPr>
        <p:blipFill rotWithShape="1">
          <a:blip r:embed="rId4"/>
          <a:srcRect l="25080" t="21248" r="25433" b="25688"/>
          <a:stretch/>
        </p:blipFill>
        <p:spPr>
          <a:xfrm>
            <a:off x="10679372" y="0"/>
            <a:ext cx="1512627" cy="595960"/>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1313497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658505" y="152351"/>
            <a:ext cx="10515600" cy="865632"/>
          </a:xfrm>
        </p:spPr>
        <p:txBody>
          <a:bodyPr/>
          <a:lstStyle/>
          <a:p>
            <a:pPr algn="ctr"/>
            <a:r>
              <a:rPr lang="en-IN" b="1" dirty="0">
                <a:latin typeface="Times New Roman" panose="02020603050405020304" pitchFamily="18" charset="0"/>
                <a:cs typeface="Times New Roman" panose="02020603050405020304" pitchFamily="18" charset="0"/>
              </a:rPr>
              <a:t>Discussion</a:t>
            </a:r>
          </a:p>
        </p:txBody>
      </p:sp>
      <p:sp>
        <p:nvSpPr>
          <p:cNvPr id="7" name="Rectangle 1">
            <a:extLst>
              <a:ext uri="{FF2B5EF4-FFF2-40B4-BE49-F238E27FC236}">
                <a16:creationId xmlns:a16="http://schemas.microsoft.com/office/drawing/2014/main" id="{30D14B4A-E2CF-5AB8-2240-102F53C45052}"/>
              </a:ext>
            </a:extLst>
          </p:cNvPr>
          <p:cNvSpPr>
            <a:spLocks noGrp="1" noChangeArrowheads="1"/>
          </p:cNvSpPr>
          <p:nvPr>
            <p:ph idx="1"/>
          </p:nvPr>
        </p:nvSpPr>
        <p:spPr bwMode="auto">
          <a:xfrm>
            <a:off x="259080" y="690408"/>
            <a:ext cx="11505290" cy="7171194"/>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effectLst/>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sz="2000" b="0" i="0" dirty="0">
                <a:effectLst/>
                <a:latin typeface="Times New Roman" panose="02020603050405020304" pitchFamily="18" charset="0"/>
                <a:cs typeface="Times New Roman" panose="02020603050405020304" pitchFamily="18" charset="0"/>
              </a:rPr>
              <a:t>The data's trend demonstrates the challenges facilities have in achieving the Aspirational Block </a:t>
            </a:r>
            <a:r>
              <a:rPr lang="en-US" sz="2000" b="0" i="0" dirty="0" err="1">
                <a:effectLst/>
                <a:latin typeface="Times New Roman" panose="02020603050405020304" pitchFamily="18" charset="0"/>
                <a:cs typeface="Times New Roman" panose="02020603050405020304" pitchFamily="18" charset="0"/>
              </a:rPr>
              <a:t>Programme's</a:t>
            </a:r>
            <a:r>
              <a:rPr lang="en-US" sz="2000" b="0" i="0" dirty="0">
                <a:effectLst/>
                <a:latin typeface="Times New Roman" panose="02020603050405020304" pitchFamily="18" charset="0"/>
                <a:cs typeface="Times New Roman" panose="02020603050405020304" pitchFamily="18" charset="0"/>
              </a:rPr>
              <a:t> goals while putting new strategies and priorities into practice in order to reach or surpass the expected outcomes after setting a baseline for comparison.</a:t>
            </a:r>
          </a:p>
          <a:p>
            <a:pPr marL="0" indent="0" eaLnBrk="0" fontAlgn="base" hangingPunct="0">
              <a:lnSpc>
                <a:spcPct val="100000"/>
              </a:lnSpc>
              <a:spcBef>
                <a:spcPct val="0"/>
              </a:spcBef>
              <a:spcAft>
                <a:spcPct val="0"/>
              </a:spcAft>
              <a:buNone/>
            </a:pPr>
            <a:endParaRPr lang="en-US" sz="2000" b="0" i="0" dirty="0">
              <a:effectLst/>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sz="2000" b="0" i="0" dirty="0">
                <a:effectLst/>
                <a:latin typeface="Times New Roman" panose="02020603050405020304" pitchFamily="18" charset="0"/>
                <a:cs typeface="Times New Roman" panose="02020603050405020304" pitchFamily="18" charset="0"/>
              </a:rPr>
              <a:t>The inconsistency or existence of a sizable disparity between the feasible target and the data at this point indicates the facility's unwillingness to adapt to new changes in public health systems and its incapacity to modify as per the operational interventions.</a:t>
            </a:r>
          </a:p>
          <a:p>
            <a:pPr marL="0" indent="0" eaLnBrk="0" fontAlgn="base" hangingPunct="0">
              <a:lnSpc>
                <a:spcPct val="100000"/>
              </a:lnSpc>
              <a:spcBef>
                <a:spcPct val="0"/>
              </a:spcBef>
              <a:spcAft>
                <a:spcPct val="0"/>
              </a:spcAft>
              <a:buNone/>
            </a:pPr>
            <a:endParaRPr lang="en-US" sz="2000" b="0" i="0" dirty="0">
              <a:effectLst/>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sz="2000" b="0" i="0" dirty="0">
                <a:effectLst/>
                <a:latin typeface="Times New Roman" panose="02020603050405020304" pitchFamily="18" charset="0"/>
                <a:cs typeface="Times New Roman" panose="02020603050405020304" pitchFamily="18" charset="0"/>
              </a:rPr>
              <a:t> That merely indicates that the rate of development under the program has not outpaced natural trajectories, not that the indicators have not improved.</a:t>
            </a:r>
          </a:p>
          <a:p>
            <a:pPr eaLnBrk="0" fontAlgn="base" hangingPunct="0">
              <a:lnSpc>
                <a:spcPct val="100000"/>
              </a:lnSpc>
              <a:spcBef>
                <a:spcPct val="0"/>
              </a:spcBef>
              <a:spcAft>
                <a:spcPct val="0"/>
              </a:spcAft>
            </a:pPr>
            <a:endParaRPr lang="en-US" sz="2000" b="0" i="0" dirty="0">
              <a:effectLst/>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sz="2000" b="0" i="0" dirty="0">
                <a:effectLst/>
                <a:latin typeface="Times New Roman" panose="02020603050405020304" pitchFamily="18" charset="0"/>
                <a:cs typeface="Times New Roman" panose="02020603050405020304" pitchFamily="18" charset="0"/>
              </a:rPr>
              <a:t>Not all indicators show change at a similar frequency, frequency of data collection should be adjusted. </a:t>
            </a:r>
          </a:p>
          <a:p>
            <a:pPr marL="0" indent="0" eaLnBrk="0" fontAlgn="base" hangingPunct="0">
              <a:lnSpc>
                <a:spcPct val="100000"/>
              </a:lnSpc>
              <a:spcBef>
                <a:spcPct val="0"/>
              </a:spcBef>
              <a:spcAft>
                <a:spcPct val="0"/>
              </a:spcAft>
              <a:buNone/>
            </a:pPr>
            <a:endParaRPr lang="en-US" sz="2000" b="0" i="0" dirty="0">
              <a:effectLst/>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sz="2000" b="0" i="0" dirty="0">
                <a:effectLst/>
                <a:latin typeface="Times New Roman" panose="02020603050405020304" pitchFamily="18" charset="0"/>
                <a:cs typeface="Times New Roman" panose="02020603050405020304" pitchFamily="18" charset="0"/>
              </a:rPr>
              <a:t>The growth rates of each indicator differ from one another. It should be noted that the growth rates of long-term and medium- and short-term indicators are different. </a:t>
            </a:r>
          </a:p>
          <a:p>
            <a:pPr marL="0" indent="0" eaLnBrk="0" fontAlgn="base" hangingPunct="0">
              <a:lnSpc>
                <a:spcPct val="100000"/>
              </a:lnSpc>
              <a:spcBef>
                <a:spcPct val="0"/>
              </a:spcBef>
              <a:spcAft>
                <a:spcPct val="0"/>
              </a:spcAft>
              <a:buNone/>
            </a:pPr>
            <a:endParaRPr lang="en-US" sz="2000" b="0" i="0" dirty="0">
              <a:effectLst/>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sz="2000" b="0" i="0" dirty="0">
                <a:effectLst/>
                <a:latin typeface="Times New Roman" panose="02020603050405020304" pitchFamily="18" charset="0"/>
                <a:cs typeface="Times New Roman" panose="02020603050405020304" pitchFamily="18" charset="0"/>
              </a:rPr>
              <a:t>The trajectory of the percentage of LBW babies has not changed significantly, suggesting that the methods' implementation and sustainability have not been up to pace.</a:t>
            </a:r>
          </a:p>
          <a:p>
            <a:pPr eaLnBrk="0" fontAlgn="base" hangingPunct="0">
              <a:lnSpc>
                <a:spcPct val="100000"/>
              </a:lnSpc>
              <a:spcBef>
                <a:spcPct val="0"/>
              </a:spcBef>
              <a:spcAft>
                <a:spcPct val="0"/>
              </a:spcAft>
            </a:pPr>
            <a:endParaRPr lang="en-US" sz="2000" b="0" i="0" dirty="0">
              <a:effectLst/>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endParaRPr lang="en-US" sz="2000" b="0" i="0" dirty="0">
              <a:effectLst/>
              <a:latin typeface="Times New Roman" panose="02020603050405020304" pitchFamily="18" charset="0"/>
              <a:cs typeface="Times New Roman" panose="02020603050405020304" pitchFamily="18" charset="0"/>
            </a:endParaRPr>
          </a:p>
          <a:p>
            <a:pPr marL="0" indent="0" eaLnBrk="0" fontAlgn="base" hangingPunct="0">
              <a:lnSpc>
                <a:spcPct val="100000"/>
              </a:lnSpc>
              <a:spcBef>
                <a:spcPct val="0"/>
              </a:spcBef>
              <a:spcAft>
                <a:spcPct val="0"/>
              </a:spcAft>
              <a:buNone/>
            </a:pPr>
            <a:endParaRPr lang="en-US" sz="2000" b="0" i="0" dirty="0">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u="none" strike="noStrike" cap="none" normalizeH="0" baseline="0" dirty="0">
              <a:ln>
                <a:noFill/>
              </a:ln>
              <a:highlight>
                <a:srgbClr val="EDFAFF"/>
              </a:highligh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214650" cy="571735"/>
          </a:xfrm>
          <a:prstGeom prst="rect">
            <a:avLst/>
          </a:prstGeom>
        </p:spPr>
      </p:pic>
      <p:pic>
        <p:nvPicPr>
          <p:cNvPr id="12" name="Picture 11">
            <a:extLst>
              <a:ext uri="{FF2B5EF4-FFF2-40B4-BE49-F238E27FC236}">
                <a16:creationId xmlns:a16="http://schemas.microsoft.com/office/drawing/2014/main" id="{5E71259F-9B2A-7B51-6CE4-26384483FC47}"/>
              </a:ext>
            </a:extLst>
          </p:cNvPr>
          <p:cNvPicPr>
            <a:picLocks noChangeAspect="1"/>
          </p:cNvPicPr>
          <p:nvPr/>
        </p:nvPicPr>
        <p:blipFill rotWithShape="1">
          <a:blip r:embed="rId3"/>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2616270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Challenges</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245660" y="1825625"/>
            <a:ext cx="11687260" cy="4351338"/>
          </a:xfrm>
        </p:spPr>
        <p:txBody>
          <a:bodyPr>
            <a:normAutofit/>
          </a:bodyPr>
          <a:lstStyle/>
          <a:p>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One of the issues associated with the implementation of ABP is the disparity between the data recorded and the data that was monitored. A competitive approach should be less of a priority, as discussions with many stakeholders have shown, as this could lead to blocks reporting data incorrectly. Additionally, indicators should be revised. Additional trainings and educational initiatives are also required in addition to this.</a:t>
            </a:r>
          </a:p>
          <a:p>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 common problem identified in all blocks, regardless of their performance, is the shortage of human resources and technical skills at the block level. Despite receiving assistance from NITI Aayog, there's still a necessity to develop skills at the grassroots level.</a:t>
            </a:r>
          </a:p>
          <a:p>
            <a:r>
              <a:rPr lang="en-US" sz="2000" dirty="0">
                <a:latin typeface="Times New Roman" panose="02020603050405020304" pitchFamily="18" charset="0"/>
                <a:cs typeface="Times New Roman" panose="02020603050405020304" pitchFamily="18" charset="0"/>
              </a:rPr>
              <a:t>There has been d</a:t>
            </a:r>
            <a:r>
              <a:rPr lang="en-US" sz="2000" b="0" i="0" dirty="0">
                <a:effectLst/>
                <a:latin typeface="Times New Roman" panose="02020603050405020304" pitchFamily="18" charset="0"/>
                <a:cs typeface="Times New Roman" panose="02020603050405020304" pitchFamily="18" charset="0"/>
              </a:rPr>
              <a:t>iscontinuation of prioritization of engagement activities owing to leadership change in districts. </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a:t>
            </a:r>
            <a:r>
              <a:rPr lang="en-US" sz="2000" b="0" i="0" dirty="0">
                <a:effectLst/>
                <a:latin typeface="Times New Roman" panose="02020603050405020304" pitchFamily="18" charset="0"/>
                <a:cs typeface="Times New Roman" panose="02020603050405020304" pitchFamily="18" charset="0"/>
              </a:rPr>
              <a:t>nability to create behavioral change within the district administration has been one of the biggest challenges.</a:t>
            </a:r>
          </a:p>
          <a:p>
            <a:r>
              <a:rPr lang="en-US" sz="2000" b="0" i="0" dirty="0">
                <a:effectLst/>
                <a:latin typeface="Times New Roman" panose="02020603050405020304" pitchFamily="18" charset="0"/>
                <a:cs typeface="Times New Roman" panose="02020603050405020304" pitchFamily="18" charset="0"/>
              </a:rPr>
              <a:t>Even after successful implementation of interventions, there has been a major challenge in sustaining the change.</a:t>
            </a:r>
          </a:p>
          <a:p>
            <a:endParaRPr lang="en-US" sz="2000" b="0" i="0" dirty="0">
              <a:effectLst/>
              <a:latin typeface="Times New Roman" panose="02020603050405020304" pitchFamily="18" charset="0"/>
              <a:cs typeface="Times New Roman" panose="02020603050405020304" pitchFamily="18" charset="0"/>
            </a:endParaRPr>
          </a:p>
          <a:p>
            <a:endParaRPr lang="en-US" sz="2000" b="0" i="0" dirty="0">
              <a:effectLst/>
              <a:latin typeface="Times New Roman" panose="02020603050405020304" pitchFamily="18" charset="0"/>
              <a:cs typeface="Times New Roman" panose="02020603050405020304" pitchFamily="18" charset="0"/>
            </a:endParaRPr>
          </a:p>
          <a:p>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16</a:t>
            </a:fld>
            <a:endParaRPr lang="en-IN">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5" y="0"/>
            <a:ext cx="1589964" cy="748395"/>
          </a:xfrm>
          <a:prstGeom prst="rect">
            <a:avLst/>
          </a:prstGeom>
        </p:spPr>
      </p:pic>
      <p:pic>
        <p:nvPicPr>
          <p:cNvPr id="8" name="Picture 7">
            <a:extLst>
              <a:ext uri="{FF2B5EF4-FFF2-40B4-BE49-F238E27FC236}">
                <a16:creationId xmlns:a16="http://schemas.microsoft.com/office/drawing/2014/main" id="{0AA41493-7865-CE75-9FC3-9127FF9A9609}"/>
              </a:ext>
            </a:extLst>
          </p:cNvPr>
          <p:cNvPicPr>
            <a:picLocks noChangeAspect="1"/>
          </p:cNvPicPr>
          <p:nvPr/>
        </p:nvPicPr>
        <p:blipFill rotWithShape="1">
          <a:blip r:embed="rId3"/>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2388368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252484" y="1825625"/>
            <a:ext cx="11939516" cy="4351338"/>
          </a:xfrm>
        </p:spPr>
        <p:txBody>
          <a:bodyPr>
            <a:normAutofit/>
          </a:bodyPr>
          <a:lstStyle/>
          <a:p>
            <a:r>
              <a:rPr lang="en-IN" sz="2000" dirty="0">
                <a:latin typeface="Times New Roman" panose="02020603050405020304" pitchFamily="18" charset="0"/>
                <a:cs typeface="Times New Roman" panose="02020603050405020304" pitchFamily="18" charset="0"/>
              </a:rPr>
              <a:t>The 2 blocks have shown that there is a significant distance to achieving the target and it shall take a significant amount of time along with support from the development partners for a strategic approach to intensify the interventions.</a:t>
            </a:r>
          </a:p>
          <a:p>
            <a:r>
              <a:rPr lang="en-IN" sz="2000" dirty="0">
                <a:latin typeface="Times New Roman" panose="02020603050405020304" pitchFamily="18" charset="0"/>
                <a:cs typeface="Times New Roman" panose="02020603050405020304" pitchFamily="18" charset="0"/>
              </a:rPr>
              <a:t>A 6 point engagement framework can be proposed to </a:t>
            </a:r>
            <a:r>
              <a:rPr lang="en-US" sz="2000" dirty="0">
                <a:latin typeface="Times New Roman" panose="02020603050405020304" pitchFamily="18" charset="0"/>
                <a:cs typeface="Times New Roman" panose="02020603050405020304" pitchFamily="18" charset="0"/>
              </a:rPr>
              <a:t>leverage maximum social and human development outcomes from partner engagements. </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651379" cy="777303"/>
          </a:xfrm>
          <a:prstGeom prst="rect">
            <a:avLst/>
          </a:prstGeom>
        </p:spPr>
      </p:pic>
      <p:graphicFrame>
        <p:nvGraphicFramePr>
          <p:cNvPr id="7" name="Diagram 6">
            <a:extLst>
              <a:ext uri="{FF2B5EF4-FFF2-40B4-BE49-F238E27FC236}">
                <a16:creationId xmlns:a16="http://schemas.microsoft.com/office/drawing/2014/main" id="{F48FB4C6-89F6-6BAD-96B9-18225F236843}"/>
              </a:ext>
            </a:extLst>
          </p:cNvPr>
          <p:cNvGraphicFramePr/>
          <p:nvPr>
            <p:extLst>
              <p:ext uri="{D42A27DB-BD31-4B8C-83A1-F6EECF244321}">
                <p14:modId xmlns:p14="http://schemas.microsoft.com/office/powerpoint/2010/main" val="3094347135"/>
              </p:ext>
            </p:extLst>
          </p:nvPr>
        </p:nvGraphicFramePr>
        <p:xfrm>
          <a:off x="943970" y="3197225"/>
          <a:ext cx="10181230" cy="33115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7C096CD7-9CA1-E2D2-1017-9092A9BE6F63}"/>
              </a:ext>
            </a:extLst>
          </p:cNvPr>
          <p:cNvPicPr>
            <a:picLocks noChangeAspect="1"/>
          </p:cNvPicPr>
          <p:nvPr/>
        </p:nvPicPr>
        <p:blipFill rotWithShape="1">
          <a:blip r:embed="rId8"/>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164432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References</a:t>
            </a:r>
          </a:p>
        </p:txBody>
      </p:sp>
      <p:sp>
        <p:nvSpPr>
          <p:cNvPr id="6" name="Content Placeholder 2">
            <a:extLst>
              <a:ext uri="{FF2B5EF4-FFF2-40B4-BE49-F238E27FC236}">
                <a16:creationId xmlns:a16="http://schemas.microsoft.com/office/drawing/2014/main" id="{56F8B300-DED8-1253-6DCB-A1CE100A5062}"/>
              </a:ext>
            </a:extLst>
          </p:cNvPr>
          <p:cNvSpPr>
            <a:spLocks noGrp="1"/>
          </p:cNvSpPr>
          <p:nvPr>
            <p:ph idx="1"/>
          </p:nvPr>
        </p:nvSpPr>
        <p:spPr>
          <a:xfrm>
            <a:off x="1004248" y="2082648"/>
            <a:ext cx="10579290" cy="3931920"/>
          </a:xfrm>
        </p:spPr>
        <p:txBody>
          <a:bodyPr anchor="t">
            <a:normAutofit/>
          </a:bodyPr>
          <a:lstStyle/>
          <a:p>
            <a:r>
              <a:rPr lang="en-IN" sz="1800" dirty="0">
                <a:latin typeface="Times New Roman" panose="02020603050405020304" pitchFamily="18" charset="0"/>
                <a:cs typeface="Times New Roman" panose="02020603050405020304" pitchFamily="18" charset="0"/>
              </a:rPr>
              <a:t>Amit Kapoor MG, Mark Esposito, Chirag Yadav. India’s Aspirational Districts Programme Focuses Governance Efforts On Development. Harvard. 2018-19.</a:t>
            </a:r>
          </a:p>
          <a:p>
            <a:r>
              <a:rPr lang="en-US" sz="1800" dirty="0">
                <a:latin typeface="Times New Roman" panose="02020603050405020304" pitchFamily="18" charset="0"/>
                <a:cs typeface="Times New Roman" panose="02020603050405020304" pitchFamily="18" charset="0"/>
              </a:rPr>
              <a:t>Subramanian SV, </a:t>
            </a:r>
            <a:r>
              <a:rPr lang="en-US" sz="1800" dirty="0" err="1">
                <a:latin typeface="Times New Roman" panose="02020603050405020304" pitchFamily="18" charset="0"/>
                <a:cs typeface="Times New Roman" panose="02020603050405020304" pitchFamily="18" charset="0"/>
              </a:rPr>
              <a:t>Ambade</a:t>
            </a:r>
            <a:r>
              <a:rPr lang="en-US" sz="1800" dirty="0">
                <a:latin typeface="Times New Roman" panose="02020603050405020304" pitchFamily="18" charset="0"/>
                <a:cs typeface="Times New Roman" panose="02020603050405020304" pitchFamily="18" charset="0"/>
              </a:rPr>
              <a:t> M, Kumar A, Chi H, Joe W, Rajpal S, et al. Progress on Sustainable Development Goal indicators in 707 districts of India: a quantitative mid-line assessment using the National Family Health Surveys, 2016 and 2021. The Lancet regional health Southeast Asia. 2023;13:100155.</a:t>
            </a:r>
          </a:p>
          <a:p>
            <a:r>
              <a:rPr lang="en-US" sz="1800" dirty="0">
                <a:latin typeface="Times New Roman" panose="02020603050405020304" pitchFamily="18" charset="0"/>
                <a:cs typeface="Times New Roman" panose="02020603050405020304" pitchFamily="18" charset="0"/>
              </a:rPr>
              <a:t>Green M, Kapoor A, Porter M, School H, Stern S. AN ASSESSMENT OF ASPIRATIONAL DISTRICTS PROGRAMME</a:t>
            </a:r>
          </a:p>
          <a:p>
            <a:pPr marL="0" indent="0">
              <a:buNone/>
            </a:pPr>
            <a:endParaRPr lang="en-IN" sz="18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18</a:t>
            </a:fld>
            <a:endParaRPr lang="en-IN">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24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2622645" y="0"/>
            <a:ext cx="6726072" cy="1371600"/>
          </a:xfrm>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8" name="Picture 7">
            <a:extLst>
              <a:ext uri="{FF2B5EF4-FFF2-40B4-BE49-F238E27FC236}">
                <a16:creationId xmlns:a16="http://schemas.microsoft.com/office/drawing/2014/main" id="{B7BE9213-1DAB-D750-1932-56FA95FB752A}"/>
              </a:ext>
            </a:extLst>
          </p:cNvPr>
          <p:cNvPicPr>
            <a:picLocks noChangeAspect="1"/>
          </p:cNvPicPr>
          <p:nvPr/>
        </p:nvPicPr>
        <p:blipFill>
          <a:blip r:embed="rId2"/>
          <a:stretch>
            <a:fillRect/>
          </a:stretch>
        </p:blipFill>
        <p:spPr>
          <a:xfrm>
            <a:off x="497745" y="1138025"/>
            <a:ext cx="5263052" cy="2588459"/>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A52057B1-30A8-B762-1652-ED39C17770C6}"/>
              </a:ext>
            </a:extLst>
          </p:cNvPr>
          <p:cNvPicPr>
            <a:picLocks noChangeAspect="1"/>
          </p:cNvPicPr>
          <p:nvPr/>
        </p:nvPicPr>
        <p:blipFill rotWithShape="1">
          <a:blip r:embed="rId3"/>
          <a:srcRect t="9211" b="21331"/>
          <a:stretch/>
        </p:blipFill>
        <p:spPr>
          <a:xfrm>
            <a:off x="6961847" y="3667384"/>
            <a:ext cx="4311204" cy="2726592"/>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41A06E6E-562C-D1B8-67D6-808CC70EB9E6}"/>
              </a:ext>
            </a:extLst>
          </p:cNvPr>
          <p:cNvPicPr>
            <a:picLocks noChangeAspect="1"/>
          </p:cNvPicPr>
          <p:nvPr/>
        </p:nvPicPr>
        <p:blipFill rotWithShape="1">
          <a:blip r:embed="rId4"/>
          <a:srcRect t="5161" b="9618"/>
          <a:stretch/>
        </p:blipFill>
        <p:spPr>
          <a:xfrm>
            <a:off x="381298" y="3930555"/>
            <a:ext cx="5767017" cy="2377117"/>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72CB7A44-7503-D28C-C702-405B325EC4CC}"/>
              </a:ext>
            </a:extLst>
          </p:cNvPr>
          <p:cNvPicPr>
            <a:picLocks noChangeAspect="1"/>
          </p:cNvPicPr>
          <p:nvPr/>
        </p:nvPicPr>
        <p:blipFill>
          <a:blip r:embed="rId5"/>
          <a:stretch>
            <a:fillRect/>
          </a:stretch>
        </p:blipFill>
        <p:spPr>
          <a:xfrm>
            <a:off x="6487635" y="1027096"/>
            <a:ext cx="4713765" cy="24019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152688" cy="542569"/>
          </a:xfrm>
          <a:prstGeom prst="rect">
            <a:avLst/>
          </a:prstGeom>
        </p:spPr>
      </p:pic>
      <p:pic>
        <p:nvPicPr>
          <p:cNvPr id="7" name="Picture 6">
            <a:extLst>
              <a:ext uri="{FF2B5EF4-FFF2-40B4-BE49-F238E27FC236}">
                <a16:creationId xmlns:a16="http://schemas.microsoft.com/office/drawing/2014/main" id="{34DF0A6D-68E9-B106-C547-AB11B64A3EB4}"/>
              </a:ext>
            </a:extLst>
          </p:cNvPr>
          <p:cNvPicPr>
            <a:picLocks noChangeAspect="1"/>
          </p:cNvPicPr>
          <p:nvPr/>
        </p:nvPicPr>
        <p:blipFill rotWithShape="1">
          <a:blip r:embed="rId3"/>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pic>
        <p:nvPicPr>
          <p:cNvPr id="8" name="Picture 7">
            <a:extLst>
              <a:ext uri="{FF2B5EF4-FFF2-40B4-BE49-F238E27FC236}">
                <a16:creationId xmlns:a16="http://schemas.microsoft.com/office/drawing/2014/main" id="{8FE6D9E2-E3D4-6C75-52BA-87F759F359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4960" y="1931124"/>
            <a:ext cx="3622080" cy="4459618"/>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1143000" y="75824"/>
            <a:ext cx="10058400" cy="901901"/>
          </a:xfrm>
        </p:spPr>
        <p:txBody>
          <a:bodyPr/>
          <a:lstStyle/>
          <a:p>
            <a:pPr algn="ctr"/>
            <a:r>
              <a:rPr lang="en-IN" b="1" dirty="0"/>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8" name="Picture 7">
            <a:extLst>
              <a:ext uri="{FF2B5EF4-FFF2-40B4-BE49-F238E27FC236}">
                <a16:creationId xmlns:a16="http://schemas.microsoft.com/office/drawing/2014/main" id="{11C58CD2-BF09-6E08-03FC-F6F23F2B0569}"/>
              </a:ext>
            </a:extLst>
          </p:cNvPr>
          <p:cNvPicPr>
            <a:picLocks noChangeAspect="1"/>
          </p:cNvPicPr>
          <p:nvPr/>
        </p:nvPicPr>
        <p:blipFill rotWithShape="1">
          <a:blip r:embed="rId2"/>
          <a:srcRect t="6582" r="17193"/>
          <a:stretch/>
        </p:blipFill>
        <p:spPr>
          <a:xfrm>
            <a:off x="429770" y="834700"/>
            <a:ext cx="5431941" cy="2807998"/>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DDE75079-5766-E6AD-54F7-D520776D2602}"/>
              </a:ext>
            </a:extLst>
          </p:cNvPr>
          <p:cNvPicPr>
            <a:picLocks noChangeAspect="1"/>
          </p:cNvPicPr>
          <p:nvPr/>
        </p:nvPicPr>
        <p:blipFill rotWithShape="1">
          <a:blip r:embed="rId3"/>
          <a:srcRect b="33023"/>
          <a:stretch/>
        </p:blipFill>
        <p:spPr>
          <a:xfrm>
            <a:off x="493052" y="3779770"/>
            <a:ext cx="5305375" cy="2665062"/>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32A6DC5E-76B2-A15D-D5D0-78A41F82F265}"/>
              </a:ext>
            </a:extLst>
          </p:cNvPr>
          <p:cNvPicPr>
            <a:picLocks noChangeAspect="1"/>
          </p:cNvPicPr>
          <p:nvPr/>
        </p:nvPicPr>
        <p:blipFill rotWithShape="1">
          <a:blip r:embed="rId4"/>
          <a:srcRect t="16838" b="31045"/>
          <a:stretch/>
        </p:blipFill>
        <p:spPr>
          <a:xfrm>
            <a:off x="6842147" y="905807"/>
            <a:ext cx="4041942" cy="3137969"/>
          </a:xfrm>
          <a:prstGeom prst="rect">
            <a:avLst/>
          </a:prstGeom>
          <a:ln>
            <a:noFill/>
          </a:ln>
          <a:effectLst>
            <a:outerShdw blurRad="190500" algn="tl" rotWithShape="0">
              <a:srgbClr val="000000">
                <a:alpha val="70000"/>
              </a:srgbClr>
            </a:outerShdw>
          </a:effectLst>
        </p:spPr>
      </p:pic>
      <p:pic>
        <p:nvPicPr>
          <p:cNvPr id="12" name="Picture 11">
            <a:extLst>
              <a:ext uri="{FF2B5EF4-FFF2-40B4-BE49-F238E27FC236}">
                <a16:creationId xmlns:a16="http://schemas.microsoft.com/office/drawing/2014/main" id="{5480B0C9-70F8-C043-2ED6-A1F7A8ADD171}"/>
              </a:ext>
            </a:extLst>
          </p:cNvPr>
          <p:cNvPicPr>
            <a:picLocks noChangeAspect="1"/>
          </p:cNvPicPr>
          <p:nvPr/>
        </p:nvPicPr>
        <p:blipFill rotWithShape="1">
          <a:blip r:embed="rId5"/>
          <a:srcRect l="9261" t="12267" r="10790" b="23217"/>
          <a:stretch/>
        </p:blipFill>
        <p:spPr>
          <a:xfrm>
            <a:off x="6789760" y="4125862"/>
            <a:ext cx="4339989" cy="232011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12284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16" y="0"/>
            <a:ext cx="1705969" cy="802998"/>
          </a:xfrm>
          <a:prstGeom prst="rect">
            <a:avLst/>
          </a:prstGeom>
        </p:spPr>
      </p:pic>
      <p:pic>
        <p:nvPicPr>
          <p:cNvPr id="7" name="Picture 6">
            <a:extLst>
              <a:ext uri="{FF2B5EF4-FFF2-40B4-BE49-F238E27FC236}">
                <a16:creationId xmlns:a16="http://schemas.microsoft.com/office/drawing/2014/main" id="{CCF66184-4955-2276-517B-348C14AF2489}"/>
              </a:ext>
            </a:extLst>
          </p:cNvPr>
          <p:cNvPicPr>
            <a:picLocks noChangeAspect="1"/>
          </p:cNvPicPr>
          <p:nvPr/>
        </p:nvPicPr>
        <p:blipFill rotWithShape="1">
          <a:blip r:embed="rId3"/>
          <a:srcRect l="25080" t="21248" r="25433" b="25688"/>
          <a:stretch/>
        </p:blipFill>
        <p:spPr>
          <a:xfrm>
            <a:off x="10269940" y="0"/>
            <a:ext cx="1922059" cy="941696"/>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69961" y="0"/>
            <a:ext cx="10515600" cy="1325563"/>
          </a:xfrm>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259080" y="1212853"/>
            <a:ext cx="11932920" cy="5508622"/>
          </a:xfrm>
        </p:spPr>
        <p:txBody>
          <a:bodyPr>
            <a:normAutofit/>
          </a:bodyPr>
          <a:lstStyle/>
          <a:p>
            <a:r>
              <a:rPr lang="en-US" sz="2000" dirty="0">
                <a:latin typeface="Times New Roman" panose="02020603050405020304" pitchFamily="18" charset="0"/>
                <a:cs typeface="Times New Roman" panose="02020603050405020304" pitchFamily="18" charset="0"/>
              </a:rPr>
              <a:t>India's Aspirational District Program, established by NITI Aayog in January 2018, intends to accelerate and successfully improve the country's 112 least-developed districts. This program functions in three dimensions: convergence, collaboration, and competitiveness. </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program views states as accountable agents for capacity building, employing data-driven methodologies to record and </a:t>
            </a:r>
            <a:r>
              <a:rPr lang="en-US" sz="2000" dirty="0" err="1">
                <a:latin typeface="Times New Roman" panose="02020603050405020304" pitchFamily="18" charset="0"/>
                <a:cs typeface="Times New Roman" panose="02020603050405020304" pitchFamily="18" charset="0"/>
              </a:rPr>
              <a:t>analyse</a:t>
            </a:r>
            <a:r>
              <a:rPr lang="en-US" sz="2000" dirty="0">
                <a:latin typeface="Times New Roman" panose="02020603050405020304" pitchFamily="18" charset="0"/>
                <a:cs typeface="Times New Roman" panose="02020603050405020304" pitchFamily="18" charset="0"/>
              </a:rPr>
              <a:t> difficulties and identify bottlenecks. </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Aspirational Block Program was later launched on January 2023 </a:t>
            </a:r>
            <a:r>
              <a:rPr lang="en-IN" sz="2000" dirty="0">
                <a:effectLst/>
                <a:latin typeface="Times New Roman" panose="02020603050405020304" pitchFamily="18" charset="0"/>
                <a:ea typeface="Calibri" panose="020F0502020204030204" pitchFamily="34" charset="0"/>
              </a:rPr>
              <a:t>for a more targeted approach and intends to accelerate and successfully improve the country's 500 under developed blocks.</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p>
          <a:p>
            <a:pPr marL="0" indent="0">
              <a:buNone/>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NITI Aayog tracks the development of each aspirational block using robust statistical models and ICTs, and grades them based on their accomplishments. The research looks at the progress made by the 2 blocks within the Health status topic. </a:t>
            </a:r>
          </a:p>
          <a:p>
            <a:pPr marL="0" indent="0">
              <a:buNone/>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225173" cy="576688"/>
          </a:xfrm>
          <a:prstGeom prst="rect">
            <a:avLst/>
          </a:prstGeom>
        </p:spPr>
      </p:pic>
      <p:pic>
        <p:nvPicPr>
          <p:cNvPr id="7" name="Picture 6">
            <a:extLst>
              <a:ext uri="{FF2B5EF4-FFF2-40B4-BE49-F238E27FC236}">
                <a16:creationId xmlns:a16="http://schemas.microsoft.com/office/drawing/2014/main" id="{7F80EB5C-7CF6-F47D-CBA8-68D2884D5BF5}"/>
              </a:ext>
            </a:extLst>
          </p:cNvPr>
          <p:cNvPicPr>
            <a:picLocks noChangeAspect="1"/>
          </p:cNvPicPr>
          <p:nvPr/>
        </p:nvPicPr>
        <p:blipFill rotWithShape="1">
          <a:blip r:embed="rId3"/>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3138654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69961" y="312158"/>
            <a:ext cx="10515600" cy="1325563"/>
          </a:xfrm>
        </p:spPr>
        <p:txBody>
          <a:bodyPr/>
          <a:lstStyle/>
          <a:p>
            <a:pPr algn="ctr"/>
            <a:r>
              <a:rPr lang="en-IN" b="1" dirty="0"/>
              <a:t>Introduction (1/3)</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259079" y="1574518"/>
            <a:ext cx="11932920" cy="5508622"/>
          </a:xfrm>
        </p:spPr>
        <p:txBody>
          <a:bodyPr>
            <a:normAutofit/>
          </a:bodyPr>
          <a:lstStyle/>
          <a:p>
            <a:r>
              <a:rPr lang="en-US" sz="2000" dirty="0">
                <a:latin typeface="Times New Roman" panose="02020603050405020304" pitchFamily="18" charset="0"/>
                <a:cs typeface="Times New Roman" panose="02020603050405020304" pitchFamily="18" charset="0"/>
              </a:rPr>
              <a:t>The Aspirational Block Program has enabled governments to assume responsibility for the improvement of district administration using data-driven methods. </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500 blocks were initially selected as Aspirational Blocks and out them, 100 blocks were selected for intensive interventions. Out of 100 blocks all over India, 4 blocks are selected from Gaya district. 7 KPIs of health from “Health and Nutrition” have been decided to be monitored to track the progress of the selected blocks and rank them on the basis of their performance to encourage a healthy competition among the blocks. </a:t>
            </a:r>
          </a:p>
          <a:p>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225173" cy="576688"/>
          </a:xfrm>
          <a:prstGeom prst="rect">
            <a:avLst/>
          </a:prstGeom>
        </p:spPr>
      </p:pic>
      <p:pic>
        <p:nvPicPr>
          <p:cNvPr id="7" name="Picture 6">
            <a:extLst>
              <a:ext uri="{FF2B5EF4-FFF2-40B4-BE49-F238E27FC236}">
                <a16:creationId xmlns:a16="http://schemas.microsoft.com/office/drawing/2014/main" id="{7F80EB5C-7CF6-F47D-CBA8-68D2884D5BF5}"/>
              </a:ext>
            </a:extLst>
          </p:cNvPr>
          <p:cNvPicPr>
            <a:picLocks noChangeAspect="1"/>
          </p:cNvPicPr>
          <p:nvPr/>
        </p:nvPicPr>
        <p:blipFill rotWithShape="1">
          <a:blip r:embed="rId3"/>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pic>
        <p:nvPicPr>
          <p:cNvPr id="8" name="Picture 7">
            <a:extLst>
              <a:ext uri="{FF2B5EF4-FFF2-40B4-BE49-F238E27FC236}">
                <a16:creationId xmlns:a16="http://schemas.microsoft.com/office/drawing/2014/main" id="{DADE26DB-AE41-E7F8-536C-9433B2BFA5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8121" y="4168276"/>
            <a:ext cx="4499279" cy="2230412"/>
          </a:xfrm>
          <a:prstGeom prst="rect">
            <a:avLst/>
          </a:prstGeom>
        </p:spPr>
      </p:pic>
    </p:spTree>
    <p:extLst>
      <p:ext uri="{BB962C8B-B14F-4D97-AF65-F5344CB8AC3E}">
        <p14:creationId xmlns:p14="http://schemas.microsoft.com/office/powerpoint/2010/main" val="2727701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69961" y="0"/>
            <a:ext cx="10515600" cy="1325563"/>
          </a:xfrm>
        </p:spPr>
        <p:txBody>
          <a:bodyPr/>
          <a:lstStyle/>
          <a:p>
            <a:pPr algn="ctr"/>
            <a:r>
              <a:rPr lang="en-IN" b="1" dirty="0"/>
              <a:t>Introduction (2/3)</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259080" y="1212853"/>
            <a:ext cx="11673840" cy="5508622"/>
          </a:xfrm>
        </p:spPr>
        <p:txBody>
          <a:bodyPr>
            <a:normAutofit/>
          </a:bodyPr>
          <a:lstStyle/>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study is performing a trend analysis of the data uploaded by the facility on the HMIS portal and understand the trend in the data before and after the launch of Aspirational block program within the three key performance indicators of the health theme.</a:t>
            </a:r>
          </a:p>
          <a:p>
            <a:r>
              <a:rPr lang="en-US" sz="2000" dirty="0">
                <a:latin typeface="Times New Roman" panose="02020603050405020304" pitchFamily="18" charset="0"/>
                <a:cs typeface="Times New Roman" panose="02020603050405020304" pitchFamily="18" charset="0"/>
              </a:rPr>
              <a:t>These blocks are classified as "aspirational" because their development indicators are lower than the national average. The </a:t>
            </a:r>
            <a:r>
              <a:rPr lang="en-US" sz="2000" dirty="0" err="1">
                <a:latin typeface="Times New Roman" panose="02020603050405020304" pitchFamily="18" charset="0"/>
                <a:cs typeface="Times New Roman" panose="02020603050405020304" pitchFamily="18" charset="0"/>
              </a:rPr>
              <a:t>programe</a:t>
            </a:r>
            <a:r>
              <a:rPr lang="en-US" sz="2000" dirty="0">
                <a:latin typeface="Times New Roman" panose="02020603050405020304" pitchFamily="18" charset="0"/>
                <a:cs typeface="Times New Roman" panose="02020603050405020304" pitchFamily="18" charset="0"/>
              </a:rPr>
              <a:t> aims to enhance the standard of living for the people living in these blocks and reduce regional disparities by concentrating on their development needs and integrating federal, state, and local government initiatives and resources.</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225173" cy="576688"/>
          </a:xfrm>
          <a:prstGeom prst="rect">
            <a:avLst/>
          </a:prstGeom>
        </p:spPr>
      </p:pic>
      <p:pic>
        <p:nvPicPr>
          <p:cNvPr id="8" name="Picture 7">
            <a:extLst>
              <a:ext uri="{FF2B5EF4-FFF2-40B4-BE49-F238E27FC236}">
                <a16:creationId xmlns:a16="http://schemas.microsoft.com/office/drawing/2014/main" id="{C9056673-C2ED-783F-C1A4-212849CC2C83}"/>
              </a:ext>
            </a:extLst>
          </p:cNvPr>
          <p:cNvPicPr>
            <a:picLocks noChangeAspect="1"/>
          </p:cNvPicPr>
          <p:nvPr/>
        </p:nvPicPr>
        <p:blipFill rotWithShape="1">
          <a:blip r:embed="rId3"/>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pic>
        <p:nvPicPr>
          <p:cNvPr id="7" name="Picture 6">
            <a:extLst>
              <a:ext uri="{FF2B5EF4-FFF2-40B4-BE49-F238E27FC236}">
                <a16:creationId xmlns:a16="http://schemas.microsoft.com/office/drawing/2014/main" id="{3C33CD2D-4774-A728-A6C6-2206B91628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6039" y="4166494"/>
            <a:ext cx="5584092" cy="2021741"/>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69961" y="0"/>
            <a:ext cx="10515600" cy="1325563"/>
          </a:xfrm>
        </p:spPr>
        <p:txBody>
          <a:bodyPr/>
          <a:lstStyle/>
          <a:p>
            <a:pPr algn="ctr"/>
            <a:r>
              <a:rPr lang="en-IN" b="1" dirty="0"/>
              <a:t>Introduction (3/3)</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259080" y="1861122"/>
            <a:ext cx="11673840" cy="3502448"/>
          </a:xfrm>
        </p:spPr>
        <p:txBody>
          <a:bodyPr>
            <a:normAutofit/>
          </a:bodyPr>
          <a:lstStyle/>
          <a:p>
            <a:r>
              <a:rPr lang="en-US" sz="2000" dirty="0">
                <a:latin typeface="Times New Roman" panose="02020603050405020304" pitchFamily="18" charset="0"/>
                <a:cs typeface="Times New Roman" panose="02020603050405020304" pitchFamily="18" charset="0"/>
              </a:rPr>
              <a:t>Intervention based on the facility capacity building and quality improvement amends the service provision of the facility in a difference of pre and post launch of the ABP. </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study focuses on the trend in Maternal and child Health status of 2 aspirational blocks namely: Konch &amp; Wazirganj of district Gaya State Bihar after the launch of Aspirational Block </a:t>
            </a:r>
            <a:r>
              <a:rPr lang="en-US" sz="2000" dirty="0" err="1">
                <a:latin typeface="Times New Roman" panose="02020603050405020304" pitchFamily="18" charset="0"/>
                <a:cs typeface="Times New Roman" panose="02020603050405020304" pitchFamily="18" charset="0"/>
              </a:rPr>
              <a:t>Programme</a:t>
            </a:r>
            <a:r>
              <a:rPr lang="en-US" sz="2000" dirty="0">
                <a:latin typeface="Times New Roman" panose="02020603050405020304" pitchFamily="18" charset="0"/>
                <a:cs typeface="Times New Roman" panose="02020603050405020304" pitchFamily="18" charset="0"/>
              </a:rPr>
              <a:t> on 7</a:t>
            </a:r>
            <a:r>
              <a:rPr lang="en-US" sz="2000" baseline="30000" dirty="0">
                <a:latin typeface="Times New Roman" panose="02020603050405020304" pitchFamily="18" charset="0"/>
                <a:cs typeface="Times New Roman" panose="02020603050405020304" pitchFamily="18" charset="0"/>
              </a:rPr>
              <a:t>th</a:t>
            </a:r>
            <a:r>
              <a:rPr lang="en-US" sz="2000" dirty="0">
                <a:latin typeface="Times New Roman" panose="02020603050405020304" pitchFamily="18" charset="0"/>
                <a:cs typeface="Times New Roman" panose="02020603050405020304" pitchFamily="18" charset="0"/>
              </a:rPr>
              <a:t> January 2023. </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Aspirational Block </a:t>
            </a:r>
            <a:r>
              <a:rPr lang="en-US" sz="2000" dirty="0" err="1">
                <a:latin typeface="Times New Roman" panose="02020603050405020304" pitchFamily="18" charset="0"/>
                <a:cs typeface="Times New Roman" panose="02020603050405020304" pitchFamily="18" charset="0"/>
              </a:rPr>
              <a:t>Programme</a:t>
            </a:r>
            <a:r>
              <a:rPr lang="en-US" sz="2000" dirty="0">
                <a:latin typeface="Times New Roman" panose="02020603050405020304" pitchFamily="18" charset="0"/>
                <a:cs typeface="Times New Roman" panose="02020603050405020304" pitchFamily="18" charset="0"/>
              </a:rPr>
              <a:t> identified the data from January to March 2023 as their baseline data, with the target to achieve a 100% ( 0% in case of LBW children)</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225173" cy="576688"/>
          </a:xfrm>
          <a:prstGeom prst="rect">
            <a:avLst/>
          </a:prstGeom>
        </p:spPr>
      </p:pic>
      <p:pic>
        <p:nvPicPr>
          <p:cNvPr id="8" name="Picture 7">
            <a:extLst>
              <a:ext uri="{FF2B5EF4-FFF2-40B4-BE49-F238E27FC236}">
                <a16:creationId xmlns:a16="http://schemas.microsoft.com/office/drawing/2014/main" id="{C9056673-C2ED-783F-C1A4-212849CC2C83}"/>
              </a:ext>
            </a:extLst>
          </p:cNvPr>
          <p:cNvPicPr>
            <a:picLocks noChangeAspect="1"/>
          </p:cNvPicPr>
          <p:nvPr/>
        </p:nvPicPr>
        <p:blipFill rotWithShape="1">
          <a:blip r:embed="rId3"/>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4067562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647131" y="27272"/>
            <a:ext cx="10515600" cy="1325563"/>
          </a:xfrm>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259080" y="1572667"/>
            <a:ext cx="11673840" cy="5350111"/>
          </a:xfrm>
        </p:spPr>
        <p:txBody>
          <a:bodyPr>
            <a:normAutofit/>
          </a:bodyPr>
          <a:lstStyle/>
          <a:p>
            <a:r>
              <a:rPr lang="en-US" sz="2000" dirty="0">
                <a:solidFill>
                  <a:srgbClr val="000000"/>
                </a:solidFill>
                <a:latin typeface="Times New Roman"/>
                <a:cs typeface="Times New Roman"/>
              </a:rPr>
              <a:t>To compare the data of the Key Performance Indicators(KPIs) before and after the launch of Aspirational block program in Konch and Wazirganj and to see the trend of data of Maternal and Child health.</a:t>
            </a:r>
          </a:p>
          <a:p>
            <a:r>
              <a:rPr lang="en-IN" sz="2000" dirty="0">
                <a:latin typeface="Times New Roman" panose="02020603050405020304" pitchFamily="18" charset="0"/>
                <a:ea typeface="Calibri" panose="020F0502020204030204" pitchFamily="34" charset="0"/>
              </a:rPr>
              <a:t>I</a:t>
            </a:r>
            <a:r>
              <a:rPr lang="en-IN" sz="2000" dirty="0">
                <a:effectLst/>
                <a:latin typeface="Times New Roman" panose="02020603050405020304" pitchFamily="18" charset="0"/>
                <a:ea typeface="Calibri" panose="020F0502020204030204" pitchFamily="34" charset="0"/>
              </a:rPr>
              <a:t>dentify the bottlenecks and challenges to provide suggestions for the same. </a:t>
            </a:r>
            <a:endParaRPr lang="en-US" sz="2000" dirty="0"/>
          </a:p>
          <a:p>
            <a:r>
              <a:rPr lang="en-US" sz="2000" dirty="0">
                <a:latin typeface="Times New Roman"/>
                <a:cs typeface="Times New Roman"/>
              </a:rPr>
              <a:t>To provide evidence based constructive suggestions as a step towards achieving the set target of improving the KPIs.</a:t>
            </a:r>
          </a:p>
          <a:p>
            <a:r>
              <a:rPr lang="en-US" sz="2000" dirty="0">
                <a:latin typeface="Times New Roman"/>
                <a:cs typeface="Times New Roman"/>
              </a:rPr>
              <a:t>3 KPIs being compared are:</a:t>
            </a:r>
          </a:p>
          <a:p>
            <a:pPr marL="0" indent="0">
              <a:buNone/>
            </a:pPr>
            <a:r>
              <a:rPr lang="en-US" sz="2000" dirty="0">
                <a:latin typeface="Times New Roman"/>
                <a:cs typeface="Times New Roman"/>
              </a:rPr>
              <a:t>          &gt; Percentage of ANC registration within the first trimester against total ANC registrations.</a:t>
            </a:r>
          </a:p>
          <a:p>
            <a:pPr marL="0" indent="0">
              <a:buNone/>
            </a:pPr>
            <a:r>
              <a:rPr lang="en-US" sz="2000" dirty="0">
                <a:latin typeface="Times New Roman"/>
                <a:cs typeface="Times New Roman"/>
              </a:rPr>
              <a:t>          &gt; Percentage of institutional deliveries against total reported deliveries.</a:t>
            </a:r>
          </a:p>
          <a:p>
            <a:pPr marL="0" indent="0">
              <a:buNone/>
            </a:pPr>
            <a:r>
              <a:rPr lang="en-US" sz="2000" dirty="0">
                <a:latin typeface="Times New Roman"/>
                <a:cs typeface="Times New Roman"/>
              </a:rPr>
              <a:t>          &gt; Percentage of LBW babies less than 2500 grams.</a:t>
            </a:r>
          </a:p>
          <a:p>
            <a:endParaRPr lang="en-IN" sz="20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68" y="23813"/>
            <a:ext cx="1384645" cy="651751"/>
          </a:xfrm>
          <a:prstGeom prst="rect">
            <a:avLst/>
          </a:prstGeom>
        </p:spPr>
      </p:pic>
      <p:pic>
        <p:nvPicPr>
          <p:cNvPr id="8" name="Picture 7">
            <a:extLst>
              <a:ext uri="{FF2B5EF4-FFF2-40B4-BE49-F238E27FC236}">
                <a16:creationId xmlns:a16="http://schemas.microsoft.com/office/drawing/2014/main" id="{6D173D88-5427-E468-9F6C-3B39FBC817F2}"/>
              </a:ext>
            </a:extLst>
          </p:cNvPr>
          <p:cNvPicPr>
            <a:picLocks noChangeAspect="1"/>
          </p:cNvPicPr>
          <p:nvPr/>
        </p:nvPicPr>
        <p:blipFill rotWithShape="1">
          <a:blip r:embed="rId3"/>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3544687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F4DBB-848A-846B-0724-629E9F8741F5}"/>
              </a:ext>
            </a:extLst>
          </p:cNvPr>
          <p:cNvSpPr>
            <a:spLocks noGrp="1"/>
          </p:cNvSpPr>
          <p:nvPr>
            <p:ph type="title"/>
          </p:nvPr>
        </p:nvSpPr>
        <p:spPr>
          <a:xfrm>
            <a:off x="1676399" y="-129654"/>
            <a:ext cx="10515600" cy="1325563"/>
          </a:xfrm>
        </p:spPr>
        <p:txBody>
          <a:bodyPr>
            <a:normAutofit/>
          </a:bodyPr>
          <a:lstStyle/>
          <a:p>
            <a:r>
              <a:rPr lang="en-US" sz="3600" dirty="0">
                <a:latin typeface="Times New Roman" panose="02020603050405020304" pitchFamily="18" charset="0"/>
                <a:cs typeface="Times New Roman" panose="02020603050405020304" pitchFamily="18" charset="0"/>
              </a:rPr>
              <a:t>Interventions Undertaken by the Government</a:t>
            </a:r>
          </a:p>
        </p:txBody>
      </p:sp>
      <p:sp>
        <p:nvSpPr>
          <p:cNvPr id="5" name="Slide Number Placeholder 4">
            <a:extLst>
              <a:ext uri="{FF2B5EF4-FFF2-40B4-BE49-F238E27FC236}">
                <a16:creationId xmlns:a16="http://schemas.microsoft.com/office/drawing/2014/main" id="{E5A33724-0944-C810-1E4F-6AAB2F4387A3}"/>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8" name="Picture 7">
            <a:extLst>
              <a:ext uri="{FF2B5EF4-FFF2-40B4-BE49-F238E27FC236}">
                <a16:creationId xmlns:a16="http://schemas.microsoft.com/office/drawing/2014/main" id="{0DB0D54E-9278-C3DE-60C0-7E2648C7C7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484" y="837786"/>
            <a:ext cx="11816686" cy="5701126"/>
          </a:xfrm>
          <a:prstGeom prst="rect">
            <a:avLst/>
          </a:prstGeom>
        </p:spPr>
      </p:pic>
      <p:pic>
        <p:nvPicPr>
          <p:cNvPr id="9" name="Picture 8">
            <a:extLst>
              <a:ext uri="{FF2B5EF4-FFF2-40B4-BE49-F238E27FC236}">
                <a16:creationId xmlns:a16="http://schemas.microsoft.com/office/drawing/2014/main" id="{E50C42DA-A830-CF89-F456-6EC29CF003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349055" cy="634999"/>
          </a:xfrm>
          <a:prstGeom prst="rect">
            <a:avLst/>
          </a:prstGeom>
        </p:spPr>
      </p:pic>
      <p:pic>
        <p:nvPicPr>
          <p:cNvPr id="10" name="Picture 9">
            <a:extLst>
              <a:ext uri="{FF2B5EF4-FFF2-40B4-BE49-F238E27FC236}">
                <a16:creationId xmlns:a16="http://schemas.microsoft.com/office/drawing/2014/main" id="{97DFC698-5638-C4C2-633F-790559AC5441}"/>
              </a:ext>
            </a:extLst>
          </p:cNvPr>
          <p:cNvPicPr>
            <a:picLocks noChangeAspect="1"/>
          </p:cNvPicPr>
          <p:nvPr/>
        </p:nvPicPr>
        <p:blipFill rotWithShape="1">
          <a:blip r:embed="rId4"/>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3458260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46C192C-D5D4-1CBF-CD18-9100075783C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7" name="Picture 6">
            <a:extLst>
              <a:ext uri="{FF2B5EF4-FFF2-40B4-BE49-F238E27FC236}">
                <a16:creationId xmlns:a16="http://schemas.microsoft.com/office/drawing/2014/main" id="{563918BB-6AE6-C94B-1CBE-DD9DF5CE81D8}"/>
              </a:ext>
            </a:extLst>
          </p:cNvPr>
          <p:cNvPicPr>
            <a:picLocks noChangeAspect="1"/>
          </p:cNvPicPr>
          <p:nvPr/>
        </p:nvPicPr>
        <p:blipFill rotWithShape="1">
          <a:blip r:embed="rId2">
            <a:extLst>
              <a:ext uri="{28A0092B-C50C-407E-A947-70E740481C1C}">
                <a14:useLocalDpi xmlns:a14="http://schemas.microsoft.com/office/drawing/2010/main" val="0"/>
              </a:ext>
            </a:extLst>
          </a:blip>
          <a:srcRect b="32257"/>
          <a:stretch/>
        </p:blipFill>
        <p:spPr>
          <a:xfrm>
            <a:off x="0" y="909667"/>
            <a:ext cx="12192000" cy="4624500"/>
          </a:xfrm>
          <a:prstGeom prst="rect">
            <a:avLst/>
          </a:prstGeom>
        </p:spPr>
      </p:pic>
      <p:pic>
        <p:nvPicPr>
          <p:cNvPr id="8" name="Picture 7">
            <a:extLst>
              <a:ext uri="{FF2B5EF4-FFF2-40B4-BE49-F238E27FC236}">
                <a16:creationId xmlns:a16="http://schemas.microsoft.com/office/drawing/2014/main" id="{0D8BE6D1-6499-3DE0-D38C-BDB9EAF948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349055" cy="634999"/>
          </a:xfrm>
          <a:prstGeom prst="rect">
            <a:avLst/>
          </a:prstGeom>
        </p:spPr>
      </p:pic>
      <p:pic>
        <p:nvPicPr>
          <p:cNvPr id="9" name="Picture 8">
            <a:extLst>
              <a:ext uri="{FF2B5EF4-FFF2-40B4-BE49-F238E27FC236}">
                <a16:creationId xmlns:a16="http://schemas.microsoft.com/office/drawing/2014/main" id="{0D7E9F99-CFF5-0DC9-32B0-575DBBF4A6DA}"/>
              </a:ext>
            </a:extLst>
          </p:cNvPr>
          <p:cNvPicPr>
            <a:picLocks noChangeAspect="1"/>
          </p:cNvPicPr>
          <p:nvPr/>
        </p:nvPicPr>
        <p:blipFill rotWithShape="1">
          <a:blip r:embed="rId4"/>
          <a:srcRect l="25080" t="21248" r="25433" b="25688"/>
          <a:stretch/>
        </p:blipFill>
        <p:spPr>
          <a:xfrm>
            <a:off x="10679372" y="0"/>
            <a:ext cx="1512627" cy="810994"/>
          </a:xfrm>
          <a:prstGeom prst="rect">
            <a:avLst/>
          </a:prstGeom>
          <a:ln>
            <a:noFill/>
          </a:ln>
          <a:effectLst>
            <a:outerShdw blurRad="44450" dist="27940" dir="5400000" algn="ctr">
              <a:srgbClr val="000000">
                <a:alpha val="32000"/>
              </a:srgbClr>
            </a:outerShdw>
          </a:effectLst>
        </p:spPr>
      </p:pic>
    </p:spTree>
    <p:extLst>
      <p:ext uri="{BB962C8B-B14F-4D97-AF65-F5344CB8AC3E}">
        <p14:creationId xmlns:p14="http://schemas.microsoft.com/office/powerpoint/2010/main" val="21610038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2826</TotalTime>
  <Words>1319</Words>
  <Application>Microsoft Office PowerPoint</Application>
  <PresentationFormat>Widescreen</PresentationFormat>
  <Paragraphs>113</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Calibri</vt:lpstr>
      <vt:lpstr>Century Gothic</vt:lpstr>
      <vt:lpstr>Garamond</vt:lpstr>
      <vt:lpstr>Times New Roman</vt:lpstr>
      <vt:lpstr>Savon</vt:lpstr>
      <vt:lpstr>Monitoring the KPIs of Health Theme: Study of 2 Aspirational Blocks of district Gaya, Bihar from April 2020 to March 2024  UNICEF, Bihar</vt:lpstr>
      <vt:lpstr>Mentor Approval</vt:lpstr>
      <vt:lpstr>Introduction (1/2)</vt:lpstr>
      <vt:lpstr>Introduction (1/3)</vt:lpstr>
      <vt:lpstr>Introduction (2/3)</vt:lpstr>
      <vt:lpstr>Introduction (3/3)</vt:lpstr>
      <vt:lpstr>Objectives of Your Study</vt:lpstr>
      <vt:lpstr>Interventions Undertaken by the Government</vt:lpstr>
      <vt:lpstr>PowerPoint Presentation</vt:lpstr>
      <vt:lpstr>Methodology (1/2)</vt:lpstr>
      <vt:lpstr>Results</vt:lpstr>
      <vt:lpstr>PowerPoint Presentation</vt:lpstr>
      <vt:lpstr>PowerPoint Presentation</vt:lpstr>
      <vt:lpstr>PowerPoint Presentation</vt:lpstr>
      <vt:lpstr>Discussion</vt:lpstr>
      <vt:lpstr>Challenges</vt:lpstr>
      <vt:lpstr>Conclusion</vt:lpstr>
      <vt:lpstr>References</vt:lpstr>
      <vt:lpstr>Pictorial Journey (1/2)</vt:lpstr>
      <vt:lpstr>Pictorial Journey (2/2)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Avantika Bakshi</dc:creator>
  <cp:lastModifiedBy>Avantika Bakshi</cp:lastModifiedBy>
  <cp:revision>11</cp:revision>
  <dcterms:created xsi:type="dcterms:W3CDTF">2022-05-20T15:11:38Z</dcterms:created>
  <dcterms:modified xsi:type="dcterms:W3CDTF">2024-06-18T06:41:48Z</dcterms:modified>
</cp:coreProperties>
</file>