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2" r:id="rId4"/>
    <p:sldId id="258" r:id="rId5"/>
    <p:sldId id="259" r:id="rId6"/>
    <p:sldId id="260" r:id="rId7"/>
    <p:sldId id="270" r:id="rId8"/>
    <p:sldId id="261" r:id="rId9"/>
    <p:sldId id="262" r:id="rId10"/>
    <p:sldId id="263" r:id="rId11"/>
    <p:sldId id="265" r:id="rId12"/>
    <p:sldId id="266" r:id="rId13"/>
    <p:sldId id="267" r:id="rId14"/>
    <p:sldId id="271" r:id="rId15"/>
    <p:sldId id="268" r:id="rId16"/>
    <p:sldId id="269" r:id="rId17"/>
    <p:sldId id="272" r:id="rId18"/>
    <p:sldId id="273" r:id="rId19"/>
    <p:sldId id="274" r:id="rId20"/>
    <p:sldId id="275" r:id="rId21"/>
    <p:sldId id="276" r:id="rId22"/>
    <p:sldId id="277" r:id="rId23"/>
    <p:sldId id="278" r:id="rId24"/>
    <p:sldId id="279" r:id="rId25"/>
    <p:sldId id="280" r:id="rId26"/>
    <p:sldId id="281" r:id="rId27"/>
    <p:sldId id="289" r:id="rId28"/>
    <p:sldId id="282" r:id="rId29"/>
    <p:sldId id="291" r:id="rId30"/>
    <p:sldId id="283" r:id="rId31"/>
    <p:sldId id="284" r:id="rId32"/>
    <p:sldId id="285" r:id="rId33"/>
    <p:sldId id="286" r:id="rId34"/>
    <p:sldId id="288" r:id="rId35"/>
    <p:sldId id="290" r:id="rId36"/>
    <p:sldId id="287"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206"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7E8420A0-3746-47F2-AAF2-DC83704FA4EF}" type="datetimeFigureOut">
              <a:rPr lang="en-IN" smtClean="0"/>
              <a:pPr/>
              <a:t>5/30/2013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E8420A0-3746-47F2-AAF2-DC83704FA4EF}" type="datetimeFigureOut">
              <a:rPr lang="en-IN" smtClean="0"/>
              <a:pPr/>
              <a:t>5/30/2013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E8420A0-3746-47F2-AAF2-DC83704FA4EF}" type="datetimeFigureOut">
              <a:rPr lang="en-IN" smtClean="0"/>
              <a:pPr/>
              <a:t>5/30/2013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E8420A0-3746-47F2-AAF2-DC83704FA4EF}" type="datetimeFigureOut">
              <a:rPr lang="en-IN" smtClean="0"/>
              <a:pPr/>
              <a:t>5/30/2013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8420A0-3746-47F2-AAF2-DC83704FA4EF}" type="datetimeFigureOut">
              <a:rPr lang="en-IN" smtClean="0"/>
              <a:pPr/>
              <a:t>5/30/2013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7E8420A0-3746-47F2-AAF2-DC83704FA4EF}" type="datetimeFigureOut">
              <a:rPr lang="en-IN" smtClean="0"/>
              <a:pPr/>
              <a:t>5/30/2013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7E8420A0-3746-47F2-AAF2-DC83704FA4EF}" type="datetimeFigureOut">
              <a:rPr lang="en-IN" smtClean="0"/>
              <a:pPr/>
              <a:t>5/30/2013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E8420A0-3746-47F2-AAF2-DC83704FA4EF}" type="datetimeFigureOut">
              <a:rPr lang="en-IN" smtClean="0"/>
              <a:pPr/>
              <a:t>5/30/2013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420A0-3746-47F2-AAF2-DC83704FA4EF}" type="datetimeFigureOut">
              <a:rPr lang="en-IN" smtClean="0"/>
              <a:pPr/>
              <a:t>5/30/2013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8420A0-3746-47F2-AAF2-DC83704FA4EF}" type="datetimeFigureOut">
              <a:rPr lang="en-IN" smtClean="0"/>
              <a:pPr/>
              <a:t>5/30/2013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8420A0-3746-47F2-AAF2-DC83704FA4EF}" type="datetimeFigureOut">
              <a:rPr lang="en-IN" smtClean="0"/>
              <a:pPr/>
              <a:t>5/30/2013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086E0C-4BDE-42B7-B37B-8F2A6BD1337D}"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420A0-3746-47F2-AAF2-DC83704FA4EF}" type="datetimeFigureOut">
              <a:rPr lang="en-IN" smtClean="0"/>
              <a:pPr/>
              <a:t>5/30/2013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086E0C-4BDE-42B7-B37B-8F2A6BD1337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checklist.docx" TargetMode="External"/><Relationship Id="rId2" Type="http://schemas.openxmlformats.org/officeDocument/2006/relationships/hyperlink" Target="New%20Microsoft%20Office%20Excel%20Worksheet.xls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2656"/>
            <a:ext cx="7772400" cy="1470025"/>
          </a:xfrm>
        </p:spPr>
        <p:txBody>
          <a:bodyPr/>
          <a:lstStyle/>
          <a:p>
            <a:r>
              <a:rPr lang="en-US" dirty="0" smtClean="0">
                <a:latin typeface="Cataneo BT" pitchFamily="66" charset="0"/>
                <a:cs typeface="Times New Roman" pitchFamily="18" charset="0"/>
              </a:rPr>
              <a:t>DISSERTATION REPORT</a:t>
            </a:r>
            <a:endParaRPr lang="en-IN" dirty="0">
              <a:latin typeface="Cataneo BT" pitchFamily="66" charset="0"/>
              <a:cs typeface="Times New Roman" pitchFamily="18" charset="0"/>
            </a:endParaRPr>
          </a:p>
        </p:txBody>
      </p:sp>
      <p:sp>
        <p:nvSpPr>
          <p:cNvPr id="3" name="Subtitle 2"/>
          <p:cNvSpPr>
            <a:spLocks noGrp="1"/>
          </p:cNvSpPr>
          <p:nvPr>
            <p:ph type="subTitle" idx="1"/>
          </p:nvPr>
        </p:nvSpPr>
        <p:spPr>
          <a:xfrm>
            <a:off x="5724128" y="4268688"/>
            <a:ext cx="3304456" cy="1752600"/>
          </a:xfrm>
        </p:spPr>
        <p:txBody>
          <a:bodyPr/>
          <a:lstStyle/>
          <a:p>
            <a:r>
              <a:rPr lang="en-US" b="1" dirty="0" smtClean="0">
                <a:latin typeface="Cataneo BT" pitchFamily="66" charset="0"/>
                <a:cs typeface="Times New Roman" pitchFamily="18" charset="0"/>
              </a:rPr>
              <a:t>BY : - </a:t>
            </a:r>
          </a:p>
          <a:p>
            <a:pPr algn="r"/>
            <a:r>
              <a:rPr lang="en-US" dirty="0" smtClean="0">
                <a:latin typeface="Cataneo BT" pitchFamily="66" charset="0"/>
                <a:cs typeface="Times New Roman" pitchFamily="18" charset="0"/>
              </a:rPr>
              <a:t>Dr. </a:t>
            </a:r>
            <a:r>
              <a:rPr lang="en-US" dirty="0" err="1" smtClean="0">
                <a:latin typeface="Cataneo BT" pitchFamily="66" charset="0"/>
                <a:cs typeface="Times New Roman" pitchFamily="18" charset="0"/>
              </a:rPr>
              <a:t>Vidhi</a:t>
            </a:r>
            <a:r>
              <a:rPr lang="en-US" dirty="0" smtClean="0">
                <a:latin typeface="Cataneo BT" pitchFamily="66" charset="0"/>
                <a:cs typeface="Times New Roman" pitchFamily="18" charset="0"/>
              </a:rPr>
              <a:t> Gandhi</a:t>
            </a:r>
          </a:p>
          <a:p>
            <a:pPr algn="r"/>
            <a:r>
              <a:rPr lang="en-US" dirty="0" smtClean="0">
                <a:latin typeface="Cataneo BT" pitchFamily="66" charset="0"/>
                <a:cs typeface="Times New Roman" pitchFamily="18" charset="0"/>
              </a:rPr>
              <a:t>PG/11/113</a:t>
            </a:r>
            <a:endParaRPr lang="en-IN" dirty="0">
              <a:latin typeface="Cataneo BT" pitchFamily="66" charset="0"/>
              <a:cs typeface="Times New Roman" pitchFamily="18" charset="0"/>
            </a:endParaRPr>
          </a:p>
        </p:txBody>
      </p:sp>
      <p:pic>
        <p:nvPicPr>
          <p:cNvPr id="4" name="Picture 3" descr="D:\jaypee\REAR.JPG"/>
          <p:cNvPicPr/>
          <p:nvPr/>
        </p:nvPicPr>
        <p:blipFill>
          <a:blip r:embed="rId2" cstate="print"/>
          <a:srcRect l="1329" r="4941"/>
          <a:stretch>
            <a:fillRect/>
          </a:stretch>
        </p:blipFill>
        <p:spPr bwMode="auto">
          <a:xfrm>
            <a:off x="251520" y="3284984"/>
            <a:ext cx="5372100" cy="30861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a:bodyPr>
          <a:lstStyle/>
          <a:p>
            <a:r>
              <a:rPr lang="en-US" sz="2200" dirty="0" smtClean="0">
                <a:latin typeface="Times New Roman" pitchFamily="18" charset="0"/>
                <a:cs typeface="Times New Roman" pitchFamily="18" charset="0"/>
              </a:rPr>
              <a:t>LIMS implementations vary from small laboratories with simple requirements to large multi-site laboratories with complex requirements.</a:t>
            </a:r>
          </a:p>
          <a:p>
            <a:r>
              <a:rPr lang="en-US" sz="2200" dirty="0" smtClean="0">
                <a:latin typeface="Times New Roman" pitchFamily="18" charset="0"/>
                <a:cs typeface="Times New Roman" pitchFamily="18" charset="0"/>
              </a:rPr>
              <a:t>Since LIMS systems help to manage laboratory processes in different types of laboratories, they must have different functionalities to suit the different domains. Another prerequisite for LIMS systems is that they must be very flexible and easy to configure.</a:t>
            </a:r>
            <a:endParaRPr lang="en-IN" sz="2200" dirty="0" smtClean="0">
              <a:latin typeface="Times New Roman" pitchFamily="18" charset="0"/>
              <a:cs typeface="Times New Roman" pitchFamily="18" charset="0"/>
            </a:endParaRPr>
          </a:p>
          <a:p>
            <a:endParaRPr lang="en-IN"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7848872" cy="936104"/>
          </a:xfrm>
        </p:spPr>
        <p:txBody>
          <a:bodyPr>
            <a:normAutofit/>
          </a:bodyPr>
          <a:lstStyle/>
          <a:p>
            <a:r>
              <a:rPr lang="en-US" sz="3200" b="1" dirty="0" smtClean="0">
                <a:latin typeface="Times New Roman" pitchFamily="18" charset="0"/>
                <a:cs typeface="Times New Roman" pitchFamily="18" charset="0"/>
              </a:rPr>
              <a:t> RATIONAL OF STUDY</a:t>
            </a:r>
            <a:endParaRPr lang="en-IN" sz="3200"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5256584"/>
          </a:xfrm>
        </p:spPr>
        <p:txBody>
          <a:bodyPr>
            <a:normAutofit fontScale="70000" lnSpcReduction="20000"/>
          </a:bodyPr>
          <a:lstStyle/>
          <a:p>
            <a:r>
              <a:rPr lang="en-US" dirty="0" smtClean="0">
                <a:latin typeface="Times New Roman" pitchFamily="18" charset="0"/>
                <a:cs typeface="Times New Roman" pitchFamily="18" charset="0"/>
              </a:rPr>
              <a:t>It is said that a successful LIMS implementation is closely linked to the selection process. </a:t>
            </a:r>
          </a:p>
          <a:p>
            <a:r>
              <a:rPr lang="en-US" dirty="0" smtClean="0">
                <a:latin typeface="Times New Roman" pitchFamily="18" charset="0"/>
                <a:cs typeface="Times New Roman" pitchFamily="18" charset="0"/>
              </a:rPr>
              <a:t>There are reasons for not taking a formal selection process for a LIMS. The most prevalent is that most of the systems today all have about 80% functionality in common. In considering the ‘Pareto Principle’, it can be shown that it is in fact, the remaining 20% functionality that is of paramount importance. </a:t>
            </a:r>
          </a:p>
          <a:p>
            <a:r>
              <a:rPr lang="en-US" dirty="0" smtClean="0">
                <a:latin typeface="Times New Roman" pitchFamily="18" charset="0"/>
                <a:cs typeface="Times New Roman" pitchFamily="18" charset="0"/>
              </a:rPr>
              <a:t>There are many steps involved in the selection process. One of the most important (and frequently missed) steps in LIMS selection work process designing(WPD). </a:t>
            </a:r>
          </a:p>
          <a:p>
            <a:r>
              <a:rPr lang="en-US" dirty="0" smtClean="0">
                <a:latin typeface="Times New Roman" pitchFamily="18" charset="0"/>
                <a:cs typeface="Times New Roman" pitchFamily="18" charset="0"/>
              </a:rPr>
              <a:t>WPD defines the role of LIMS within the organization. Requirements must be clearly specified, concise and well understood. </a:t>
            </a:r>
          </a:p>
          <a:p>
            <a:r>
              <a:rPr lang="en-US" dirty="0" smtClean="0">
                <a:latin typeface="Times New Roman" pitchFamily="18" charset="0"/>
                <a:cs typeface="Times New Roman" pitchFamily="18" charset="0"/>
              </a:rPr>
              <a:t>On the basis of WPD a comprehensive list of required functionality/features of LIMS can be derived. This list is useful for prioritizing the needs of the organization and aids in vendor selection. (RFP)</a:t>
            </a:r>
            <a:endParaRPr lang="en-IN" dirty="0" smtClean="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264696"/>
          </a:xfrm>
        </p:spPr>
        <p:txBody>
          <a:bodyPr>
            <a:normAutofit/>
          </a:bodyPr>
          <a:lstStyle/>
          <a:p>
            <a:pPr>
              <a:buNone/>
            </a:pPr>
            <a:r>
              <a:rPr lang="en-US" sz="2200" b="1" dirty="0" smtClean="0">
                <a:latin typeface="Times New Roman" pitchFamily="18" charset="0"/>
                <a:cs typeface="Times New Roman" pitchFamily="18" charset="0"/>
              </a:rPr>
              <a:t>General Objective</a:t>
            </a:r>
            <a:endParaRPr lang="en-IN"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To map a detailed process flow for laboratory in a tertiary care hospital and derive the functional requirements for the implementation of LIMS in the hospital. </a:t>
            </a:r>
            <a:endParaRPr lang="en-IN" sz="2200" dirty="0" smtClean="0">
              <a:latin typeface="Times New Roman" pitchFamily="18" charset="0"/>
              <a:cs typeface="Times New Roman" pitchFamily="18" charset="0"/>
            </a:endParaRPr>
          </a:p>
          <a:p>
            <a:pPr>
              <a:buNone/>
            </a:pPr>
            <a:endParaRPr lang="en-US" sz="2200" b="1" dirty="0" smtClean="0">
              <a:latin typeface="Times New Roman" pitchFamily="18" charset="0"/>
              <a:cs typeface="Times New Roman" pitchFamily="18" charset="0"/>
            </a:endParaRPr>
          </a:p>
          <a:p>
            <a:pPr>
              <a:buNone/>
            </a:pPr>
            <a:r>
              <a:rPr lang="en-US" sz="2200" b="1" dirty="0" smtClean="0">
                <a:latin typeface="Times New Roman" pitchFamily="18" charset="0"/>
                <a:cs typeface="Times New Roman" pitchFamily="18" charset="0"/>
              </a:rPr>
              <a:t>Specific objectives</a:t>
            </a:r>
          </a:p>
          <a:p>
            <a:pPr>
              <a:buNone/>
            </a:pPr>
            <a:endParaRPr lang="en-IN"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To develop a detailed work process flow at the laboratory in a tertiary care hospitals .</a:t>
            </a:r>
            <a:endParaRPr lang="en-IN"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To assess the informational need of the laboratory system based on the process flow.</a:t>
            </a:r>
            <a:endParaRPr lang="en-IN"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To develop a comprehensive list of functions/ features of LIMS that will fulfill the informational need of the laboratory system and there by facilitate appropriate vendor selection.</a:t>
            </a:r>
            <a:endParaRPr lang="en-IN" sz="2200" dirty="0" smtClean="0">
              <a:latin typeface="Times New Roman" pitchFamily="18" charset="0"/>
              <a:cs typeface="Times New Roman" pitchFamily="18" charset="0"/>
            </a:endParaRPr>
          </a:p>
          <a:p>
            <a:endParaRPr lang="en-IN" sz="2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424936" cy="5472608"/>
          </a:xfrm>
        </p:spPr>
        <p:txBody>
          <a:bodyPr>
            <a:normAutofit fontScale="55000" lnSpcReduction="20000"/>
          </a:bodyPr>
          <a:lstStyle/>
          <a:p>
            <a:pPr>
              <a:buNone/>
            </a:pPr>
            <a:endParaRPr lang="en-IN" sz="6700"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TYPE OF STUDY : </a:t>
            </a:r>
            <a:r>
              <a:rPr lang="en-US" dirty="0" smtClean="0">
                <a:latin typeface="Times New Roman" pitchFamily="18" charset="0"/>
                <a:cs typeface="Times New Roman" pitchFamily="18" charset="0"/>
              </a:rPr>
              <a:t>The study is descriptive  in nature.</a:t>
            </a:r>
            <a:endParaRPr lang="en-IN"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LOCATION OF STUDY : </a:t>
            </a:r>
            <a:r>
              <a:rPr lang="en-US" dirty="0" err="1" smtClean="0">
                <a:latin typeface="Times New Roman" pitchFamily="18" charset="0"/>
                <a:cs typeface="Times New Roman" pitchFamily="18" charset="0"/>
              </a:rPr>
              <a:t>Jaypee</a:t>
            </a:r>
            <a:r>
              <a:rPr lang="en-US" dirty="0" smtClean="0">
                <a:latin typeface="Times New Roman" pitchFamily="18" charset="0"/>
                <a:cs typeface="Times New Roman" pitchFamily="18" charset="0"/>
              </a:rPr>
              <a:t> Medical Centre, </a:t>
            </a:r>
            <a:r>
              <a:rPr lang="en-US" dirty="0" err="1" smtClean="0">
                <a:latin typeface="Times New Roman" pitchFamily="18" charset="0"/>
                <a:cs typeface="Times New Roman" pitchFamily="18" charset="0"/>
              </a:rPr>
              <a:t>Noida</a:t>
            </a: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DURATION OF STUDY</a:t>
            </a:r>
            <a:r>
              <a:rPr lang="en-US" dirty="0" smtClean="0">
                <a:latin typeface="Times New Roman" pitchFamily="18" charset="0"/>
                <a:cs typeface="Times New Roman" pitchFamily="18" charset="0"/>
              </a:rPr>
              <a:t> : February 2013 – April 2013</a:t>
            </a:r>
            <a:endParaRPr lang="en-IN"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SOURCES OF DATA</a:t>
            </a:r>
            <a:endParaRPr lang="en-IN" dirty="0" smtClean="0">
              <a:latin typeface="Times New Roman" pitchFamily="18" charset="0"/>
              <a:cs typeface="Times New Roman" pitchFamily="18" charset="0"/>
            </a:endParaRPr>
          </a:p>
          <a:p>
            <a:r>
              <a:rPr lang="en-US" u="sng" dirty="0" smtClean="0">
                <a:latin typeface="Times New Roman" pitchFamily="18" charset="0"/>
                <a:cs typeface="Times New Roman" pitchFamily="18" charset="0"/>
              </a:rPr>
              <a:t>PRIMARY DATA</a:t>
            </a:r>
            <a:endParaRPr lang="en-IN" dirty="0" smtClean="0">
              <a:latin typeface="Times New Roman" pitchFamily="18" charset="0"/>
              <a:cs typeface="Times New Roman" pitchFamily="18" charset="0"/>
            </a:endParaRPr>
          </a:p>
          <a:p>
            <a:pPr lvl="0">
              <a:buNone/>
            </a:pPr>
            <a:r>
              <a:rPr lang="en-IN" dirty="0" smtClean="0">
                <a:latin typeface="Times New Roman" pitchFamily="18" charset="0"/>
                <a:cs typeface="Times New Roman" pitchFamily="18" charset="0"/>
              </a:rPr>
              <a:t>	Informal Discussion with professionals</a:t>
            </a:r>
            <a:r>
              <a:rPr lang="en-US" dirty="0" smtClean="0">
                <a:latin typeface="Times New Roman" pitchFamily="18" charset="0"/>
                <a:cs typeface="Times New Roman" pitchFamily="18" charset="0"/>
              </a:rPr>
              <a:t>, IT team and Laboratory Head in </a:t>
            </a:r>
            <a:r>
              <a:rPr lang="en-US" dirty="0" err="1" smtClean="0">
                <a:latin typeface="Times New Roman" pitchFamily="18" charset="0"/>
                <a:cs typeface="Times New Roman" pitchFamily="18" charset="0"/>
              </a:rPr>
              <a:t>Jaypee</a:t>
            </a:r>
            <a:r>
              <a:rPr lang="en-US" dirty="0" smtClean="0">
                <a:latin typeface="Times New Roman" pitchFamily="18" charset="0"/>
                <a:cs typeface="Times New Roman" pitchFamily="18" charset="0"/>
              </a:rPr>
              <a:t> Medical  Center.</a:t>
            </a:r>
            <a:endParaRPr lang="en-IN" dirty="0" smtClean="0">
              <a:latin typeface="Times New Roman" pitchFamily="18" charset="0"/>
              <a:cs typeface="Times New Roman" pitchFamily="18" charset="0"/>
            </a:endParaRPr>
          </a:p>
          <a:p>
            <a:pPr lvl="0">
              <a:buNone/>
            </a:pPr>
            <a:r>
              <a:rPr lang="en-US" dirty="0" smtClean="0">
                <a:latin typeface="Times New Roman" pitchFamily="18" charset="0"/>
                <a:cs typeface="Times New Roman" pitchFamily="18" charset="0"/>
              </a:rPr>
              <a:t>	Discussion done with the laboratory </a:t>
            </a:r>
            <a:r>
              <a:rPr lang="en-US" dirty="0" err="1" smtClean="0">
                <a:latin typeface="Times New Roman" pitchFamily="18" charset="0"/>
                <a:cs typeface="Times New Roman" pitchFamily="18" charset="0"/>
              </a:rPr>
              <a:t>incharge</a:t>
            </a:r>
            <a:r>
              <a:rPr lang="en-US" dirty="0" smtClean="0">
                <a:latin typeface="Times New Roman" pitchFamily="18" charset="0"/>
                <a:cs typeface="Times New Roman" pitchFamily="18" charset="0"/>
              </a:rPr>
              <a:t> and staff of laboratory of different corporate hospitals in NCR.</a:t>
            </a:r>
            <a:endParaRPr lang="en-IN"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en-IN" dirty="0" smtClean="0">
              <a:latin typeface="Times New Roman" pitchFamily="18" charset="0"/>
              <a:cs typeface="Times New Roman" pitchFamily="18" charset="0"/>
            </a:endParaRPr>
          </a:p>
          <a:p>
            <a:r>
              <a:rPr lang="en-IN" u="sng" dirty="0" smtClean="0">
                <a:latin typeface="Times New Roman" pitchFamily="18" charset="0"/>
                <a:cs typeface="Times New Roman" pitchFamily="18" charset="0"/>
              </a:rPr>
              <a:t>SECONDARY DATA</a:t>
            </a:r>
            <a:endParaRPr lang="en-IN" dirty="0" smtClean="0">
              <a:latin typeface="Times New Roman" pitchFamily="18" charset="0"/>
              <a:cs typeface="Times New Roman" pitchFamily="18" charset="0"/>
            </a:endParaRPr>
          </a:p>
          <a:p>
            <a:pPr lvl="0">
              <a:buNone/>
            </a:pPr>
            <a:r>
              <a:rPr lang="en-IN" dirty="0" smtClean="0">
                <a:latin typeface="Times New Roman" pitchFamily="18" charset="0"/>
                <a:cs typeface="Times New Roman" pitchFamily="18" charset="0"/>
              </a:rPr>
              <a:t>	</a:t>
            </a:r>
            <a:r>
              <a:rPr lang="en-IN" u="sng" dirty="0" smtClean="0">
                <a:latin typeface="Times New Roman" pitchFamily="18" charset="0"/>
                <a:cs typeface="Times New Roman" pitchFamily="18" charset="0"/>
              </a:rPr>
              <a:t>I</a:t>
            </a:r>
            <a:r>
              <a:rPr lang="en-IN" dirty="0" smtClean="0">
                <a:latin typeface="Times New Roman" pitchFamily="18" charset="0"/>
                <a:cs typeface="Times New Roman" pitchFamily="18" charset="0"/>
              </a:rPr>
              <a:t>nformation from the Staff head of Laboratory of different corporate hospitals in NCR</a:t>
            </a:r>
          </a:p>
          <a:p>
            <a:pPr lvl="0">
              <a:buNone/>
            </a:pPr>
            <a:r>
              <a:rPr lang="en-IN" dirty="0" smtClean="0">
                <a:latin typeface="Times New Roman" pitchFamily="18" charset="0"/>
                <a:cs typeface="Times New Roman" pitchFamily="18" charset="0"/>
              </a:rPr>
              <a:t>	Books</a:t>
            </a:r>
          </a:p>
          <a:p>
            <a:pPr lvl="0">
              <a:buNone/>
            </a:pPr>
            <a:r>
              <a:rPr lang="en-IN" dirty="0" smtClean="0">
                <a:latin typeface="Times New Roman" pitchFamily="18" charset="0"/>
                <a:cs typeface="Times New Roman" pitchFamily="18" charset="0"/>
              </a:rPr>
              <a:t>	Journals</a:t>
            </a:r>
          </a:p>
          <a:p>
            <a:pPr>
              <a:buNone/>
            </a:pPr>
            <a:r>
              <a:rPr lang="en-IN" dirty="0" smtClean="0">
                <a:latin typeface="Times New Roman" pitchFamily="18" charset="0"/>
                <a:cs typeface="Times New Roman" pitchFamily="18" charset="0"/>
              </a:rPr>
              <a:t> </a:t>
            </a:r>
          </a:p>
          <a:p>
            <a:endParaRPr lang="en-IN" dirty="0">
              <a:latin typeface="Times New Roman" pitchFamily="18" charset="0"/>
              <a:cs typeface="Times New Roman" pitchFamily="18" charset="0"/>
            </a:endParaRPr>
          </a:p>
        </p:txBody>
      </p:sp>
      <p:sp>
        <p:nvSpPr>
          <p:cNvPr id="4" name="TextBox 3"/>
          <p:cNvSpPr txBox="1"/>
          <p:nvPr/>
        </p:nvSpPr>
        <p:spPr>
          <a:xfrm>
            <a:off x="2483768" y="260648"/>
            <a:ext cx="3583032" cy="584775"/>
          </a:xfrm>
          <a:prstGeom prst="rect">
            <a:avLst/>
          </a:prstGeom>
          <a:noFill/>
        </p:spPr>
        <p:txBody>
          <a:bodyPr wrap="none" rtlCol="0">
            <a:spAutoFit/>
          </a:bodyPr>
          <a:lstStyle/>
          <a:p>
            <a:pPr algn="ctr"/>
            <a:r>
              <a:rPr lang="en-US" sz="3200" b="1" dirty="0" smtClean="0">
                <a:latin typeface="Times New Roman" pitchFamily="18" charset="0"/>
                <a:cs typeface="Times New Roman" pitchFamily="18" charset="0"/>
              </a:rPr>
              <a:t>METHODOLOGY</a:t>
            </a:r>
            <a:endParaRPr lang="en-IN"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buNone/>
            </a:pPr>
            <a:r>
              <a:rPr lang="en-IN" sz="2200" b="1" u="sng" dirty="0" smtClean="0">
                <a:latin typeface="Times New Roman" pitchFamily="18" charset="0"/>
                <a:cs typeface="Times New Roman" pitchFamily="18" charset="0"/>
              </a:rPr>
              <a:t>METHODS OF DATA COLLECTION</a:t>
            </a:r>
            <a:r>
              <a:rPr lang="en-IN" sz="2200" b="1" dirty="0" smtClean="0">
                <a:latin typeface="Times New Roman" pitchFamily="18" charset="0"/>
                <a:cs typeface="Times New Roman" pitchFamily="18" charset="0"/>
              </a:rPr>
              <a:t> </a:t>
            </a:r>
          </a:p>
          <a:p>
            <a:pPr>
              <a:buNone/>
            </a:pPr>
            <a:endParaRPr lang="en-IN" sz="2200" dirty="0" smtClean="0">
              <a:latin typeface="Times New Roman" pitchFamily="18" charset="0"/>
              <a:cs typeface="Times New Roman" pitchFamily="18" charset="0"/>
            </a:endParaRPr>
          </a:p>
          <a:p>
            <a:r>
              <a:rPr lang="en-IN" sz="2200" u="sng" dirty="0" smtClean="0">
                <a:latin typeface="Times New Roman" pitchFamily="18" charset="0"/>
                <a:cs typeface="Times New Roman" pitchFamily="18" charset="0"/>
              </a:rPr>
              <a:t>Observation</a:t>
            </a:r>
            <a:r>
              <a:rPr lang="en-IN" sz="2200" b="1" dirty="0" smtClean="0">
                <a:latin typeface="Times New Roman" pitchFamily="18" charset="0"/>
                <a:cs typeface="Times New Roman" pitchFamily="18" charset="0"/>
              </a:rPr>
              <a:t>: </a:t>
            </a:r>
            <a:r>
              <a:rPr lang="en-IN" sz="2200" dirty="0" smtClean="0">
                <a:latin typeface="Times New Roman" pitchFamily="18" charset="0"/>
                <a:cs typeface="Times New Roman" pitchFamily="18" charset="0"/>
              </a:rPr>
              <a:t>The activities of Laboratory were observed and noted.</a:t>
            </a:r>
          </a:p>
          <a:p>
            <a:pPr lvl="0"/>
            <a:r>
              <a:rPr lang="en-IN" sz="2200" u="sng" dirty="0" smtClean="0">
                <a:latin typeface="Times New Roman" pitchFamily="18" charset="0"/>
                <a:cs typeface="Times New Roman" pitchFamily="18" charset="0"/>
              </a:rPr>
              <a:t>Interviews</a:t>
            </a:r>
            <a:r>
              <a:rPr lang="en-IN" sz="2200" b="1" dirty="0" smtClean="0">
                <a:latin typeface="Times New Roman" pitchFamily="18" charset="0"/>
                <a:cs typeface="Times New Roman" pitchFamily="18" charset="0"/>
              </a:rPr>
              <a:t>: </a:t>
            </a:r>
            <a:r>
              <a:rPr lang="en-IN" sz="2200" dirty="0" smtClean="0">
                <a:latin typeface="Times New Roman" pitchFamily="18" charset="0"/>
                <a:cs typeface="Times New Roman" pitchFamily="18" charset="0"/>
              </a:rPr>
              <a:t>Direct</a:t>
            </a:r>
            <a:r>
              <a:rPr lang="en-IN" sz="2200" b="1" dirty="0" smtClean="0">
                <a:latin typeface="Times New Roman" pitchFamily="18" charset="0"/>
                <a:cs typeface="Times New Roman" pitchFamily="18" charset="0"/>
              </a:rPr>
              <a:t> </a:t>
            </a:r>
            <a:r>
              <a:rPr lang="en-IN" sz="2200" dirty="0" smtClean="0">
                <a:latin typeface="Times New Roman" pitchFamily="18" charset="0"/>
                <a:cs typeface="Times New Roman" pitchFamily="18" charset="0"/>
              </a:rPr>
              <a:t>Interview was held with the department in-charge.</a:t>
            </a:r>
          </a:p>
          <a:p>
            <a:endParaRPr lang="en-IN" sz="22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a:bodyPr>
          <a:lstStyle/>
          <a:p>
            <a:r>
              <a:rPr lang="en-US" sz="3200" b="1" u="sng" dirty="0" smtClean="0">
                <a:latin typeface="Times New Roman" pitchFamily="18" charset="0"/>
                <a:cs typeface="Times New Roman" pitchFamily="18" charset="0"/>
              </a:rPr>
              <a:t>WORK PROCESS DESIGNING</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200" b="1" dirty="0" smtClean="0">
                <a:latin typeface="Times New Roman" pitchFamily="18" charset="0"/>
                <a:cs typeface="Times New Roman" pitchFamily="18" charset="0"/>
              </a:rPr>
              <a:t>Laboratory layout in hospital</a:t>
            </a:r>
          </a:p>
          <a:p>
            <a:pPr>
              <a:buNone/>
            </a:pPr>
            <a:endParaRPr lang="en-US" sz="2200" b="1"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Laboratory is situated at the upper basement.</a:t>
            </a:r>
            <a:endParaRPr lang="en-IN"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Sample collections rooms are in Ground , First and Second floor for OPD and Walk-in patients.</a:t>
            </a:r>
            <a:endParaRPr lang="en-IN" sz="2200" dirty="0" smtClean="0">
              <a:latin typeface="Times New Roman" pitchFamily="18" charset="0"/>
              <a:cs typeface="Times New Roman" pitchFamily="18" charset="0"/>
            </a:endParaRPr>
          </a:p>
          <a:p>
            <a:pPr lvl="1"/>
            <a:r>
              <a:rPr lang="en-US" sz="2200" dirty="0" smtClean="0">
                <a:latin typeface="Times New Roman" pitchFamily="18" charset="0"/>
                <a:cs typeface="Times New Roman" pitchFamily="18" charset="0"/>
              </a:rPr>
              <a:t>Pneumatic shot system along with the provision of GDA for sample transfer to central receiving area</a:t>
            </a:r>
            <a:endParaRPr lang="en-IN" sz="22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vidhi gandhi\Desktop\Untitled111.jpg"/>
          <p:cNvPicPr>
            <a:picLocks noChangeAspect="1" noChangeArrowheads="1"/>
          </p:cNvPicPr>
          <p:nvPr/>
        </p:nvPicPr>
        <p:blipFill>
          <a:blip r:embed="rId2" cstate="print"/>
          <a:srcRect/>
          <a:stretch>
            <a:fillRect/>
          </a:stretch>
        </p:blipFill>
        <p:spPr bwMode="auto">
          <a:xfrm>
            <a:off x="1403648" y="404664"/>
            <a:ext cx="5832648" cy="600561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vidhi gandhi\Desktop\Untitled1.jpg"/>
          <p:cNvPicPr>
            <a:picLocks noGrp="1" noChangeAspect="1" noChangeArrowheads="1"/>
          </p:cNvPicPr>
          <p:nvPr>
            <p:ph idx="1"/>
          </p:nvPr>
        </p:nvPicPr>
        <p:blipFill>
          <a:blip r:embed="rId2" cstate="print"/>
          <a:srcRect/>
          <a:stretch>
            <a:fillRect/>
          </a:stretch>
        </p:blipFill>
        <p:spPr bwMode="auto">
          <a:xfrm>
            <a:off x="1907704" y="548680"/>
            <a:ext cx="5688632" cy="583264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idhi gandhi\Desktop\Untitled22.jpg"/>
          <p:cNvPicPr>
            <a:picLocks noGrp="1" noChangeAspect="1" noChangeArrowheads="1"/>
          </p:cNvPicPr>
          <p:nvPr>
            <p:ph idx="1"/>
          </p:nvPr>
        </p:nvPicPr>
        <p:blipFill>
          <a:blip r:embed="rId2" cstate="print"/>
          <a:srcRect/>
          <a:stretch>
            <a:fillRect/>
          </a:stretch>
        </p:blipFill>
        <p:spPr bwMode="auto">
          <a:xfrm>
            <a:off x="899592" y="548680"/>
            <a:ext cx="7272808" cy="561662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vidhi gandhi\Desktop\Untitled33.jpg"/>
          <p:cNvPicPr>
            <a:picLocks noGrp="1" noChangeAspect="1" noChangeArrowheads="1"/>
          </p:cNvPicPr>
          <p:nvPr>
            <p:ph idx="1"/>
          </p:nvPr>
        </p:nvPicPr>
        <p:blipFill>
          <a:blip r:embed="rId2" cstate="print"/>
          <a:srcRect/>
          <a:stretch>
            <a:fillRect/>
          </a:stretch>
        </p:blipFill>
        <p:spPr bwMode="auto">
          <a:xfrm>
            <a:off x="1547664" y="404664"/>
            <a:ext cx="5472608" cy="619268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6752"/>
            <a:ext cx="8147248" cy="3888432"/>
          </a:xfrm>
        </p:spPr>
        <p:txBody>
          <a:bodyPr>
            <a:normAutofit/>
          </a:bodyPr>
          <a:lstStyle/>
          <a:p>
            <a:pPr algn="just">
              <a:lnSpc>
                <a:spcPct val="150000"/>
              </a:lnSpc>
            </a:pPr>
            <a:r>
              <a:rPr lang="en-IN" sz="2400" b="1" dirty="0">
                <a:latin typeface="Times New Roman" pitchFamily="18" charset="0"/>
                <a:cs typeface="Times New Roman" pitchFamily="18" charset="0"/>
              </a:rPr>
              <a:t>Work Process designing and Functionality Evaluation for Implementation of LIMS (Laboratory Information Management System) in a tertiary care </a:t>
            </a:r>
            <a:r>
              <a:rPr lang="en-IN" sz="2400" b="1" dirty="0" smtClean="0">
                <a:latin typeface="Times New Roman" pitchFamily="18" charset="0"/>
                <a:cs typeface="Times New Roman" pitchFamily="18" charset="0"/>
              </a:rPr>
              <a:t>hospital</a:t>
            </a:r>
            <a:endParaRPr lang="en-IN" sz="24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vidhi gandhi\Desktop\Untitled44.jpg"/>
          <p:cNvPicPr>
            <a:picLocks noGrp="1" noChangeAspect="1" noChangeArrowheads="1"/>
          </p:cNvPicPr>
          <p:nvPr>
            <p:ph idx="1"/>
          </p:nvPr>
        </p:nvPicPr>
        <p:blipFill>
          <a:blip r:embed="rId2" cstate="print"/>
          <a:srcRect/>
          <a:stretch>
            <a:fillRect/>
          </a:stretch>
        </p:blipFill>
        <p:spPr bwMode="auto">
          <a:xfrm>
            <a:off x="1691680" y="476672"/>
            <a:ext cx="6192688" cy="597666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vidhi gandhi\Desktop\Untitled55.jpg"/>
          <p:cNvPicPr>
            <a:picLocks noGrp="1" noChangeAspect="1" noChangeArrowheads="1"/>
          </p:cNvPicPr>
          <p:nvPr>
            <p:ph idx="1"/>
          </p:nvPr>
        </p:nvPicPr>
        <p:blipFill>
          <a:blip r:embed="rId2" cstate="print"/>
          <a:srcRect/>
          <a:stretch>
            <a:fillRect/>
          </a:stretch>
        </p:blipFill>
        <p:spPr bwMode="auto">
          <a:xfrm>
            <a:off x="2051720" y="692696"/>
            <a:ext cx="5616624" cy="568863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420888"/>
            <a:ext cx="8229600" cy="1396752"/>
          </a:xfrm>
        </p:spPr>
        <p:txBody>
          <a:bodyPr>
            <a:normAutofit/>
          </a:bodyPr>
          <a:lstStyle/>
          <a:p>
            <a:r>
              <a:rPr lang="en-US" sz="2800" dirty="0" smtClean="0">
                <a:latin typeface="Times New Roman" pitchFamily="18" charset="0"/>
                <a:cs typeface="Times New Roman" pitchFamily="18" charset="0"/>
              </a:rPr>
              <a:t>LABORATORY INFORMATION MANAGEMENT SYSTEM FLOW-</a:t>
            </a:r>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vidhi gandhi\Desktop\Untitled66.jpg"/>
          <p:cNvPicPr>
            <a:picLocks noGrp="1" noChangeAspect="1" noChangeArrowheads="1"/>
          </p:cNvPicPr>
          <p:nvPr>
            <p:ph idx="1"/>
          </p:nvPr>
        </p:nvPicPr>
        <p:blipFill>
          <a:blip r:embed="rId2" cstate="print"/>
          <a:srcRect/>
          <a:stretch>
            <a:fillRect/>
          </a:stretch>
        </p:blipFill>
        <p:spPr bwMode="auto">
          <a:xfrm>
            <a:off x="2123728" y="476672"/>
            <a:ext cx="4895031" cy="604867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36912"/>
            <a:ext cx="8363272" cy="1138138"/>
          </a:xfrm>
        </p:spPr>
        <p:txBody>
          <a:bodyPr>
            <a:normAutofit fontScale="90000"/>
          </a:bodyPr>
          <a:lstStyle/>
          <a:p>
            <a:r>
              <a:rPr lang="en-US" sz="3600" dirty="0" smtClean="0">
                <a:latin typeface="Times New Roman" pitchFamily="18" charset="0"/>
                <a:cs typeface="Times New Roman" pitchFamily="18" charset="0"/>
              </a:rPr>
              <a:t>DETAILED LABORATORY MANGEMENT SYSTEM FLOW IN JAYPEE HOSPITAL- </a:t>
            </a:r>
            <a:endParaRPr lang="en-IN"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050904" cy="562074"/>
          </a:xfrm>
        </p:spPr>
        <p:txBody>
          <a:bodyPr>
            <a:normAutofit fontScale="90000"/>
          </a:bodyPr>
          <a:lstStyle/>
          <a:p>
            <a:r>
              <a:rPr lang="en-US" sz="3100" dirty="0" smtClean="0">
                <a:latin typeface="Times New Roman" pitchFamily="18" charset="0"/>
                <a:cs typeface="Times New Roman" pitchFamily="18" charset="0"/>
              </a:rPr>
              <a:t>PRE-ANALYTICAL</a:t>
            </a:r>
            <a:r>
              <a:rPr lang="en-US" sz="3600" dirty="0" smtClean="0">
                <a:latin typeface="Times New Roman" pitchFamily="18" charset="0"/>
                <a:cs typeface="Times New Roman" pitchFamily="18" charset="0"/>
              </a:rPr>
              <a:t> PHASE</a:t>
            </a:r>
            <a:endParaRPr lang="en-IN" sz="3600" dirty="0">
              <a:latin typeface="Times New Roman" pitchFamily="18" charset="0"/>
              <a:cs typeface="Times New Roman" pitchFamily="18" charset="0"/>
            </a:endParaRPr>
          </a:p>
        </p:txBody>
      </p:sp>
      <p:pic>
        <p:nvPicPr>
          <p:cNvPr id="8194" name="Picture 2" descr="C:\Users\vidhi gandhi\Desktop\Untitled77.jpg"/>
          <p:cNvPicPr>
            <a:picLocks noGrp="1" noChangeAspect="1" noChangeArrowheads="1"/>
          </p:cNvPicPr>
          <p:nvPr>
            <p:ph idx="1"/>
          </p:nvPr>
        </p:nvPicPr>
        <p:blipFill>
          <a:blip r:embed="rId2" cstate="print"/>
          <a:srcRect/>
          <a:stretch>
            <a:fillRect/>
          </a:stretch>
        </p:blipFill>
        <p:spPr bwMode="auto">
          <a:xfrm>
            <a:off x="1907704" y="692696"/>
            <a:ext cx="5328591" cy="5976664"/>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330824" cy="778098"/>
          </a:xfrm>
        </p:spPr>
        <p:txBody>
          <a:bodyPr>
            <a:normAutofit/>
          </a:bodyPr>
          <a:lstStyle/>
          <a:p>
            <a:r>
              <a:rPr lang="en-US" sz="3200" dirty="0" smtClean="0">
                <a:latin typeface="Times New Roman" pitchFamily="18" charset="0"/>
                <a:cs typeface="Times New Roman" pitchFamily="18" charset="0"/>
              </a:rPr>
              <a:t>ANALYTICAL PHASE</a:t>
            </a:r>
            <a:endParaRPr lang="en-IN" sz="3200" dirty="0">
              <a:latin typeface="Times New Roman" pitchFamily="18" charset="0"/>
              <a:cs typeface="Times New Roman" pitchFamily="18" charset="0"/>
            </a:endParaRPr>
          </a:p>
        </p:txBody>
      </p:sp>
      <p:pic>
        <p:nvPicPr>
          <p:cNvPr id="9218" name="Picture 2" descr="C:\Users\vidhi gandhi\Desktop\Untitled88.jpg"/>
          <p:cNvPicPr>
            <a:picLocks noGrp="1" noChangeAspect="1" noChangeArrowheads="1"/>
          </p:cNvPicPr>
          <p:nvPr>
            <p:ph idx="1"/>
          </p:nvPr>
        </p:nvPicPr>
        <p:blipFill>
          <a:blip r:embed="rId2" cstate="print"/>
          <a:srcRect/>
          <a:stretch>
            <a:fillRect/>
          </a:stretch>
        </p:blipFill>
        <p:spPr bwMode="auto">
          <a:xfrm>
            <a:off x="1403648" y="1124744"/>
            <a:ext cx="6206887" cy="489654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a:p>
        </p:txBody>
      </p:sp>
      <p:sp>
        <p:nvSpPr>
          <p:cNvPr id="4" name="Title 1"/>
          <p:cNvSpPr txBox="1">
            <a:spLocks/>
          </p:cNvSpPr>
          <p:nvPr/>
        </p:nvSpPr>
        <p:spPr>
          <a:xfrm>
            <a:off x="1763688" y="3212976"/>
            <a:ext cx="5915000" cy="113813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POST-ANALYTICAL PHASE</a:t>
            </a:r>
            <a:endParaRPr kumimoji="0" lang="en-IN" sz="32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vidhi gandhi\Desktop\Untitled99.jpg"/>
          <p:cNvPicPr>
            <a:picLocks noGrp="1" noChangeAspect="1" noChangeArrowheads="1"/>
          </p:cNvPicPr>
          <p:nvPr>
            <p:ph idx="1"/>
          </p:nvPr>
        </p:nvPicPr>
        <p:blipFill>
          <a:blip r:embed="rId2" cstate="print"/>
          <a:srcRect/>
          <a:stretch>
            <a:fillRect/>
          </a:stretch>
        </p:blipFill>
        <p:spPr bwMode="auto">
          <a:xfrm>
            <a:off x="1043608" y="332656"/>
            <a:ext cx="7416824" cy="2952328"/>
          </a:xfrm>
          <a:prstGeom prst="rect">
            <a:avLst/>
          </a:prstGeom>
          <a:noFill/>
        </p:spPr>
      </p:pic>
      <p:pic>
        <p:nvPicPr>
          <p:cNvPr id="1026" name="Picture 2" descr="C:\Users\vidhi gandhi\Desktop\Untitled10.jpg"/>
          <p:cNvPicPr>
            <a:picLocks noChangeAspect="1" noChangeArrowheads="1"/>
          </p:cNvPicPr>
          <p:nvPr/>
        </p:nvPicPr>
        <p:blipFill>
          <a:blip r:embed="rId3" cstate="print"/>
          <a:srcRect/>
          <a:stretch>
            <a:fillRect/>
          </a:stretch>
        </p:blipFill>
        <p:spPr bwMode="auto">
          <a:xfrm>
            <a:off x="971600" y="2636912"/>
            <a:ext cx="6120680" cy="3788593"/>
          </a:xfrm>
          <a:prstGeom prst="rect">
            <a:avLst/>
          </a:prstGeom>
          <a:noFill/>
        </p:spPr>
      </p:pic>
      <p:cxnSp>
        <p:nvCxnSpPr>
          <p:cNvPr id="7" name="Straight Connector 6"/>
          <p:cNvCxnSpPr/>
          <p:nvPr/>
        </p:nvCxnSpPr>
        <p:spPr>
          <a:xfrm>
            <a:off x="3635896" y="2564904"/>
            <a:ext cx="0" cy="36004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lstStyle/>
          <a:p>
            <a:r>
              <a:rPr lang="en-US" dirty="0" smtClean="0"/>
              <a:t>Data </a:t>
            </a:r>
            <a:r>
              <a:rPr lang="en-US" dirty="0" smtClean="0">
                <a:hlinkClick r:id="rId2" action="ppaction://hlinkfile"/>
              </a:rPr>
              <a:t>sheet</a:t>
            </a:r>
            <a:endParaRPr lang="en-US" dirty="0" smtClean="0"/>
          </a:p>
          <a:p>
            <a:r>
              <a:rPr lang="en-US" dirty="0" smtClean="0">
                <a:hlinkClick r:id="rId3" action="ppaction://hlinkfile"/>
              </a:rPr>
              <a:t>Recommendation</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TABLE OF CONTENT</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12776"/>
            <a:ext cx="8229600" cy="4713387"/>
          </a:xfrm>
        </p:spPr>
        <p:txBody>
          <a:bodyPr>
            <a:normAutofit/>
          </a:bodyPr>
          <a:lstStyle/>
          <a:p>
            <a:r>
              <a:rPr lang="en-US" sz="2200" dirty="0" smtClean="0">
                <a:latin typeface="Times New Roman" pitchFamily="18" charset="0"/>
                <a:cs typeface="Times New Roman" pitchFamily="18" charset="0"/>
              </a:rPr>
              <a:t>Introduction</a:t>
            </a:r>
          </a:p>
          <a:p>
            <a:r>
              <a:rPr lang="en-US" sz="2200" dirty="0" smtClean="0">
                <a:latin typeface="Times New Roman" pitchFamily="18" charset="0"/>
                <a:cs typeface="Times New Roman" pitchFamily="18" charset="0"/>
              </a:rPr>
              <a:t>Rational of study</a:t>
            </a:r>
          </a:p>
          <a:p>
            <a:r>
              <a:rPr lang="en-US" sz="2200" dirty="0" smtClean="0">
                <a:latin typeface="Times New Roman" pitchFamily="18" charset="0"/>
                <a:cs typeface="Times New Roman" pitchFamily="18" charset="0"/>
              </a:rPr>
              <a:t>Objective</a:t>
            </a:r>
          </a:p>
          <a:p>
            <a:r>
              <a:rPr lang="en-US" sz="2200" dirty="0" smtClean="0">
                <a:latin typeface="Times New Roman" pitchFamily="18" charset="0"/>
                <a:cs typeface="Times New Roman" pitchFamily="18" charset="0"/>
              </a:rPr>
              <a:t>Methodology</a:t>
            </a:r>
          </a:p>
          <a:p>
            <a:r>
              <a:rPr lang="en-US" sz="2200" dirty="0" smtClean="0">
                <a:latin typeface="Times New Roman" pitchFamily="18" charset="0"/>
                <a:cs typeface="Times New Roman" pitchFamily="18" charset="0"/>
              </a:rPr>
              <a:t>Work Process designing</a:t>
            </a:r>
          </a:p>
          <a:p>
            <a:r>
              <a:rPr lang="en-US" sz="2200" dirty="0" smtClean="0">
                <a:latin typeface="Times New Roman" pitchFamily="18" charset="0"/>
                <a:cs typeface="Times New Roman" pitchFamily="18" charset="0"/>
              </a:rPr>
              <a:t>Recommendations</a:t>
            </a:r>
          </a:p>
          <a:p>
            <a:r>
              <a:rPr lang="en-US" sz="2200" dirty="0" smtClean="0">
                <a:latin typeface="Times New Roman" pitchFamily="18" charset="0"/>
                <a:cs typeface="Times New Roman" pitchFamily="18" charset="0"/>
              </a:rPr>
              <a:t>Limitation of the study</a:t>
            </a:r>
          </a:p>
          <a:p>
            <a:r>
              <a:rPr lang="en-US" sz="2200" dirty="0" smtClean="0">
                <a:latin typeface="Times New Roman" pitchFamily="18" charset="0"/>
                <a:cs typeface="Times New Roman" pitchFamily="18" charset="0"/>
              </a:rPr>
              <a:t>References</a:t>
            </a:r>
          </a:p>
          <a:p>
            <a:endParaRPr lang="en-US" dirty="0" smtClean="0"/>
          </a:p>
          <a:p>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994122"/>
          </a:xfrm>
        </p:spPr>
        <p:txBody>
          <a:bodyPr>
            <a:normAutofit/>
          </a:bodyPr>
          <a:lstStyle/>
          <a:p>
            <a:r>
              <a:rPr lang="en-US" sz="3200" b="1" dirty="0" smtClean="0">
                <a:latin typeface="Times New Roman" pitchFamily="18" charset="0"/>
                <a:cs typeface="Times New Roman" pitchFamily="18" charset="0"/>
              </a:rPr>
              <a:t>ADDITIONAL FEATURES</a:t>
            </a:r>
            <a:endParaRPr lang="en-IN"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229600" cy="4785395"/>
          </a:xfrm>
        </p:spPr>
        <p:txBody>
          <a:bodyPr>
            <a:normAutofit lnSpcReduction="10000"/>
          </a:bodyPr>
          <a:lstStyle/>
          <a:p>
            <a:pPr>
              <a:buNone/>
            </a:pPr>
            <a:r>
              <a:rPr lang="en-IN" sz="2200" b="1" dirty="0" smtClean="0">
                <a:latin typeface="Times New Roman" pitchFamily="18" charset="0"/>
                <a:cs typeface="Times New Roman" pitchFamily="18" charset="0"/>
              </a:rPr>
              <a:t>1. REQUEST GENERATION AND LABELS-</a:t>
            </a:r>
          </a:p>
          <a:p>
            <a:r>
              <a:rPr lang="en-IN" sz="2200" dirty="0" smtClean="0">
                <a:latin typeface="Times New Roman" pitchFamily="18" charset="0"/>
                <a:cs typeface="Times New Roman" pitchFamily="18" charset="0"/>
              </a:rPr>
              <a:t>Should provide the provision so that collection label is printed on user definable format</a:t>
            </a:r>
          </a:p>
          <a:p>
            <a:r>
              <a:rPr lang="en-IN" sz="2200" dirty="0" smtClean="0">
                <a:latin typeface="Times New Roman" pitchFamily="18" charset="0"/>
                <a:cs typeface="Times New Roman" pitchFamily="18" charset="0"/>
              </a:rPr>
              <a:t>Provide a test catalogue and specimen handling instructions with the option to print on labels</a:t>
            </a:r>
          </a:p>
          <a:p>
            <a:pPr>
              <a:buNone/>
            </a:pPr>
            <a:r>
              <a:rPr lang="en-US" sz="2200" b="1" dirty="0" smtClean="0">
                <a:latin typeface="Times New Roman" pitchFamily="18" charset="0"/>
                <a:cs typeface="Times New Roman" pitchFamily="18" charset="0"/>
              </a:rPr>
              <a:t>2.</a:t>
            </a:r>
            <a:r>
              <a:rPr lang="en-IN" sz="2400" b="1" dirty="0" smtClean="0"/>
              <a:t> </a:t>
            </a:r>
            <a:r>
              <a:rPr lang="en-IN" sz="2200" b="1" dirty="0" smtClean="0">
                <a:latin typeface="Times New Roman" pitchFamily="18" charset="0"/>
                <a:cs typeface="Times New Roman" pitchFamily="18" charset="0"/>
              </a:rPr>
              <a:t>Provision for recording the sample dispatch report</a:t>
            </a:r>
          </a:p>
          <a:p>
            <a:pPr>
              <a:buNone/>
            </a:pPr>
            <a:r>
              <a:rPr lang="en-US" sz="2200" b="1" dirty="0" smtClean="0">
                <a:latin typeface="Times New Roman" pitchFamily="18" charset="0"/>
                <a:cs typeface="Times New Roman" pitchFamily="18" charset="0"/>
              </a:rPr>
              <a:t>3. </a:t>
            </a:r>
            <a:r>
              <a:rPr lang="en-IN" sz="2200" b="1" dirty="0" smtClean="0">
                <a:latin typeface="Times New Roman" pitchFamily="18" charset="0"/>
                <a:cs typeface="Times New Roman" pitchFamily="18" charset="0"/>
              </a:rPr>
              <a:t>SAMPLE DISTRIBUTION</a:t>
            </a:r>
            <a:endParaRPr lang="en-US" sz="2200" b="1" dirty="0" smtClean="0">
              <a:latin typeface="Times New Roman" pitchFamily="18" charset="0"/>
              <a:cs typeface="Times New Roman" pitchFamily="18" charset="0"/>
            </a:endParaRPr>
          </a:p>
          <a:p>
            <a:r>
              <a:rPr lang="en-IN" sz="2200" dirty="0" smtClean="0">
                <a:latin typeface="Times New Roman" pitchFamily="18" charset="0"/>
                <a:cs typeface="Times New Roman" pitchFamily="18" charset="0"/>
              </a:rPr>
              <a:t>Should provide the provision for Chain of custody function to have chronological record of a sample or evidence, including its collection, preservation, transportation, transfers, analysis and final disposal to ensure data integrity, security and compliancy.</a:t>
            </a:r>
            <a:endParaRPr lang="en-IN" sz="2200" b="1" dirty="0" smtClean="0">
              <a:latin typeface="Times New Roman" pitchFamily="18" charset="0"/>
              <a:cs typeface="Times New Roman" pitchFamily="18" charset="0"/>
            </a:endParaRPr>
          </a:p>
          <a:p>
            <a:r>
              <a:rPr lang="en-IN" sz="2200" dirty="0" smtClean="0">
                <a:latin typeface="Times New Roman" pitchFamily="18" charset="0"/>
                <a:cs typeface="Times New Roman" pitchFamily="18" charset="0"/>
              </a:rPr>
              <a:t>Should have the ability to route specimens to specific racks and instruments.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r>
              <a:rPr lang="en-IN" sz="2200" dirty="0" smtClean="0">
                <a:latin typeface="Times New Roman" pitchFamily="18" charset="0"/>
                <a:cs typeface="Times New Roman" pitchFamily="18" charset="0"/>
              </a:rPr>
              <a:t>Provision for keeping the record on sample storage and recovery tracking.</a:t>
            </a:r>
          </a:p>
          <a:p>
            <a:pPr>
              <a:buNone/>
            </a:pPr>
            <a:r>
              <a:rPr lang="en-IN" sz="2200" b="1" dirty="0" smtClean="0">
                <a:latin typeface="Times New Roman" pitchFamily="18" charset="0"/>
                <a:cs typeface="Times New Roman" pitchFamily="18" charset="0"/>
              </a:rPr>
              <a:t>5 . SAMPLE ACKNOWLEDGEMENT</a:t>
            </a:r>
          </a:p>
          <a:p>
            <a:pPr>
              <a:buNone/>
            </a:pPr>
            <a:r>
              <a:rPr lang="en-US" sz="2200" b="1" dirty="0" smtClean="0">
                <a:latin typeface="Times New Roman" pitchFamily="18" charset="0"/>
                <a:cs typeface="Times New Roman" pitchFamily="18" charset="0"/>
              </a:rPr>
              <a:t>6.</a:t>
            </a:r>
            <a:r>
              <a:rPr lang="en-IN" sz="2400" b="1" dirty="0" smtClean="0"/>
              <a:t> </a:t>
            </a:r>
            <a:r>
              <a:rPr lang="en-IN" sz="2200" b="1" dirty="0" smtClean="0">
                <a:latin typeface="Times New Roman" pitchFamily="18" charset="0"/>
                <a:cs typeface="Times New Roman" pitchFamily="18" charset="0"/>
              </a:rPr>
              <a:t>RESULT ENTRY- ENTERING  DATA AND INFORMATION</a:t>
            </a:r>
          </a:p>
          <a:p>
            <a:r>
              <a:rPr lang="en-IN" sz="2200" dirty="0" smtClean="0">
                <a:latin typeface="Times New Roman" pitchFamily="18" charset="0"/>
                <a:cs typeface="Times New Roman" pitchFamily="18" charset="0"/>
              </a:rPr>
              <a:t>Interface with bi-directional diagnostic equipment.</a:t>
            </a:r>
            <a:r>
              <a:rPr lang="en-IN" sz="2200" b="1" dirty="0" smtClean="0">
                <a:latin typeface="Times New Roman" pitchFamily="18" charset="0"/>
                <a:cs typeface="Times New Roman" pitchFamily="18" charset="0"/>
              </a:rPr>
              <a:t> </a:t>
            </a:r>
          </a:p>
          <a:p>
            <a:r>
              <a:rPr lang="en-IN" sz="2200" dirty="0" smtClean="0">
                <a:latin typeface="Times New Roman" pitchFamily="18" charset="0"/>
                <a:cs typeface="Times New Roman" pitchFamily="18" charset="0"/>
              </a:rPr>
              <a:t>System should be able to support for POINT-OF-CARE TESTING (POCT) devices like bed side monitors, Computer On Wheel  , palm tops or </a:t>
            </a:r>
            <a:r>
              <a:rPr lang="en-IN" sz="2200" dirty="0" err="1" smtClean="0">
                <a:latin typeface="Times New Roman" pitchFamily="18" charset="0"/>
                <a:cs typeface="Times New Roman" pitchFamily="18" charset="0"/>
              </a:rPr>
              <a:t>ipads</a:t>
            </a:r>
            <a:r>
              <a:rPr lang="en-IN" sz="2200" dirty="0" smtClean="0">
                <a:latin typeface="Times New Roman" pitchFamily="18" charset="0"/>
                <a:cs typeface="Times New Roman" pitchFamily="18" charset="0"/>
              </a:rPr>
              <a:t> etc.</a:t>
            </a:r>
          </a:p>
          <a:p>
            <a:pPr>
              <a:buNone/>
            </a:pPr>
            <a:r>
              <a:rPr lang="en-US" sz="2200" b="1" dirty="0" smtClean="0">
                <a:latin typeface="Times New Roman" pitchFamily="18" charset="0"/>
                <a:cs typeface="Times New Roman" pitchFamily="18" charset="0"/>
              </a:rPr>
              <a:t>7. </a:t>
            </a:r>
            <a:r>
              <a:rPr lang="en-IN" sz="2200" b="1" dirty="0" smtClean="0">
                <a:latin typeface="Times New Roman" pitchFamily="18" charset="0"/>
                <a:cs typeface="Times New Roman" pitchFamily="18" charset="0"/>
              </a:rPr>
              <a:t>REVIEWING AND APPROVING RESULT-</a:t>
            </a:r>
          </a:p>
          <a:p>
            <a:r>
              <a:rPr lang="en-IN" sz="2200" dirty="0" smtClean="0">
                <a:latin typeface="Times New Roman" pitchFamily="18" charset="0"/>
                <a:cs typeface="Times New Roman" pitchFamily="18" charset="0"/>
              </a:rPr>
              <a:t>Provision for notification for SMS after generation of report.</a:t>
            </a:r>
          </a:p>
          <a:p>
            <a:r>
              <a:rPr lang="en-IN" sz="2000" dirty="0" smtClean="0">
                <a:latin typeface="Times New Roman" pitchFamily="18" charset="0"/>
                <a:cs typeface="Times New Roman" pitchFamily="18" charset="0"/>
              </a:rPr>
              <a:t>SMS alert for reporting critical values to ordering physician and/or supervising medical officer based on standard operating procedure.</a:t>
            </a:r>
          </a:p>
          <a:p>
            <a:r>
              <a:rPr lang="en-IN" sz="2200" dirty="0" smtClean="0">
                <a:latin typeface="Times New Roman" pitchFamily="18" charset="0"/>
                <a:cs typeface="Times New Roman" pitchFamily="18" charset="0"/>
              </a:rPr>
              <a:t>Provide bolding and font options and image.</a:t>
            </a:r>
            <a:endParaRPr lang="en-IN" sz="2200" b="1" dirty="0" smtClean="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04664"/>
            <a:ext cx="8424936" cy="6192688"/>
          </a:xfrm>
        </p:spPr>
        <p:txBody>
          <a:bodyPr>
            <a:normAutofit fontScale="92500"/>
          </a:bodyPr>
          <a:lstStyle/>
          <a:p>
            <a:pPr>
              <a:buNone/>
            </a:pPr>
            <a:r>
              <a:rPr lang="en-US" sz="2200" dirty="0" smtClean="0"/>
              <a:t>8</a:t>
            </a:r>
            <a:r>
              <a:rPr lang="en-US" dirty="0" smtClean="0"/>
              <a:t>. </a:t>
            </a:r>
            <a:r>
              <a:rPr lang="en-IN" sz="2200" b="1" dirty="0" smtClean="0">
                <a:latin typeface="Times New Roman" pitchFamily="18" charset="0"/>
                <a:cs typeface="Times New Roman" pitchFamily="18" charset="0"/>
              </a:rPr>
              <a:t>MICROBIOLOGY</a:t>
            </a:r>
          </a:p>
          <a:p>
            <a:r>
              <a:rPr lang="en-US" sz="2200" dirty="0" smtClean="0">
                <a:latin typeface="Times New Roman" pitchFamily="18" charset="0"/>
                <a:cs typeface="Times New Roman" pitchFamily="18" charset="0"/>
              </a:rPr>
              <a:t>Track suspected nosocomial infections e.g. SSI,HAI and UTI</a:t>
            </a:r>
          </a:p>
          <a:p>
            <a:pPr>
              <a:buNone/>
            </a:pPr>
            <a:endParaRPr lang="en-US" sz="2200" dirty="0" smtClean="0">
              <a:latin typeface="Times New Roman" pitchFamily="18" charset="0"/>
              <a:cs typeface="Times New Roman" pitchFamily="18" charset="0"/>
            </a:endParaRPr>
          </a:p>
          <a:p>
            <a:pPr>
              <a:buNone/>
            </a:pPr>
            <a:r>
              <a:rPr lang="en-US" sz="2200" dirty="0" smtClean="0">
                <a:latin typeface="Times New Roman" pitchFamily="18" charset="0"/>
                <a:cs typeface="Times New Roman" pitchFamily="18" charset="0"/>
              </a:rPr>
              <a:t>9.</a:t>
            </a:r>
            <a:r>
              <a:rPr lang="en-IN" sz="2200" b="1" dirty="0" smtClean="0">
                <a:latin typeface="Times New Roman" pitchFamily="18" charset="0"/>
                <a:cs typeface="Times New Roman" pitchFamily="18" charset="0"/>
              </a:rPr>
              <a:t> MANAGING LAB OPERATIONS</a:t>
            </a:r>
          </a:p>
          <a:p>
            <a:pPr>
              <a:buNone/>
            </a:pPr>
            <a:endParaRPr lang="en-IN" sz="2200" b="1" dirty="0" smtClean="0">
              <a:latin typeface="Times New Roman" pitchFamily="18" charset="0"/>
              <a:cs typeface="Times New Roman" pitchFamily="18" charset="0"/>
            </a:endParaRPr>
          </a:p>
          <a:p>
            <a:r>
              <a:rPr lang="en-IN" sz="2200" dirty="0" smtClean="0">
                <a:latin typeface="Times New Roman" pitchFamily="18" charset="0"/>
                <a:cs typeface="Times New Roman" pitchFamily="18" charset="0"/>
              </a:rPr>
              <a:t>Inventory Management</a:t>
            </a:r>
          </a:p>
          <a:p>
            <a:r>
              <a:rPr lang="en-IN" sz="2200" dirty="0" smtClean="0">
                <a:latin typeface="Times New Roman" pitchFamily="18" charset="0"/>
                <a:cs typeface="Times New Roman" pitchFamily="18" charset="0"/>
              </a:rPr>
              <a:t>System should be able to generate indents for laboratory consumables</a:t>
            </a:r>
          </a:p>
          <a:p>
            <a:r>
              <a:rPr lang="en-IN" sz="2200" dirty="0" smtClean="0">
                <a:latin typeface="Times New Roman" pitchFamily="18" charset="0"/>
                <a:cs typeface="Times New Roman" pitchFamily="18" charset="0"/>
              </a:rPr>
              <a:t>Ability to track consumption of reagent and making auto self consumption entries based on volumes and load factor of each equipment run.</a:t>
            </a:r>
          </a:p>
          <a:p>
            <a:r>
              <a:rPr lang="en-IN" sz="2200" dirty="0" smtClean="0">
                <a:latin typeface="Times New Roman" pitchFamily="18" charset="0"/>
                <a:cs typeface="Times New Roman" pitchFamily="18" charset="0"/>
              </a:rPr>
              <a:t>Ability to request equipment servicing (PM)and report failures to bio-medical department. Generate maintenance &amp; repair issue ticket, tracking, escalation and resolution of the same (Issue management lifecycle)</a:t>
            </a:r>
          </a:p>
          <a:p>
            <a:r>
              <a:rPr lang="en-IN" sz="2200" dirty="0" smtClean="0">
                <a:latin typeface="Times New Roman" pitchFamily="18" charset="0"/>
                <a:cs typeface="Times New Roman" pitchFamily="18" charset="0"/>
              </a:rPr>
              <a:t>User-defined delta check limits based on percentages and absolute limits by age and sex.</a:t>
            </a:r>
          </a:p>
          <a:p>
            <a:r>
              <a:rPr lang="en-IN" sz="2200" dirty="0" smtClean="0">
                <a:latin typeface="Times New Roman" pitchFamily="18" charset="0"/>
                <a:cs typeface="Times New Roman" pitchFamily="18" charset="0"/>
              </a:rPr>
              <a:t>Essential reagents are highlighted when less in stock</a:t>
            </a:r>
            <a:endParaRPr lang="en-IN" sz="2200" b="1" dirty="0" smtClean="0">
              <a:latin typeface="Times New Roman" pitchFamily="18" charset="0"/>
              <a:cs typeface="Times New Roman" pitchFamily="18" charset="0"/>
            </a:endParaRPr>
          </a:p>
          <a:p>
            <a:pPr>
              <a:buNone/>
            </a:pPr>
            <a:r>
              <a:rPr lang="en-IN" sz="2200" b="1" dirty="0" smtClean="0">
                <a:latin typeface="Times New Roman" pitchFamily="18" charset="0"/>
                <a:cs typeface="Times New Roman" pitchFamily="18" charset="0"/>
              </a:rPr>
              <a:t> </a:t>
            </a:r>
            <a:endParaRPr lang="en-IN" sz="22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pPr>
              <a:buNone/>
            </a:pPr>
            <a:r>
              <a:rPr lang="en-IN" sz="2200" b="1" dirty="0" smtClean="0">
                <a:latin typeface="Times New Roman" pitchFamily="18" charset="0"/>
                <a:cs typeface="Times New Roman" pitchFamily="18" charset="0"/>
              </a:rPr>
              <a:t>10. INFORMATION ACCESS ONLINE</a:t>
            </a:r>
            <a:endParaRPr lang="en-IN" sz="2200" dirty="0" smtClean="0">
              <a:latin typeface="Times New Roman" pitchFamily="18" charset="0"/>
              <a:cs typeface="Times New Roman" pitchFamily="18" charset="0"/>
            </a:endParaRPr>
          </a:p>
          <a:p>
            <a:r>
              <a:rPr lang="en-IN" sz="2200" dirty="0" smtClean="0">
                <a:latin typeface="Times New Roman" pitchFamily="18" charset="0"/>
                <a:cs typeface="Times New Roman" pitchFamily="18" charset="0"/>
              </a:rPr>
              <a:t>system should have the ability to access SOPs online.</a:t>
            </a:r>
          </a:p>
          <a:p>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Development of web portal system for patients so that they can view and print report of their own.</a:t>
            </a:r>
            <a:endParaRPr lang="en-IN" sz="2200" dirty="0" smtClean="0">
              <a:latin typeface="Times New Roman" pitchFamily="18" charset="0"/>
              <a:cs typeface="Times New Roman" pitchFamily="18" charset="0"/>
            </a:endParaRPr>
          </a:p>
          <a:p>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LIMITATION OF THE STUDY</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lvl="0"/>
            <a:r>
              <a:rPr lang="en-US" sz="2200" dirty="0" smtClean="0">
                <a:latin typeface="Times New Roman" pitchFamily="18" charset="0"/>
                <a:cs typeface="Times New Roman" pitchFamily="18" charset="0"/>
              </a:rPr>
              <a:t>Data collected on the basis of informal discussion with various professionals.</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Information bias: Considering the competitive nature of the health sector respondents might have not provided the adequate and right information.</a:t>
            </a:r>
            <a:endParaRPr lang="en-IN"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Time constraint – the time was short for conducting scientific market research on prevailing LIMS system in various hospitals.</a:t>
            </a:r>
            <a:endParaRPr lang="en-IN"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In absence of HIS in the hospital the study assumed the case of ideal information system for a hospital.</a:t>
            </a:r>
            <a:endParaRPr lang="en-IN" sz="2200" dirty="0" smtClean="0">
              <a:latin typeface="Times New Roman" pitchFamily="18" charset="0"/>
              <a:cs typeface="Times New Roman" pitchFamily="18" charset="0"/>
            </a:endParaRPr>
          </a:p>
          <a:p>
            <a:endParaRPr lang="en-IN" sz="22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REFRENCES</a:t>
            </a:r>
            <a:endParaRPr lang="en-IN" sz="36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781128"/>
          </a:xfrm>
        </p:spPr>
        <p:txBody>
          <a:bodyPr>
            <a:normAutofit lnSpcReduction="10000"/>
          </a:bodyPr>
          <a:lstStyle/>
          <a:p>
            <a:r>
              <a:rPr lang="en-US" sz="2000" dirty="0" smtClean="0">
                <a:latin typeface="Times New Roman" pitchFamily="18" charset="0"/>
                <a:cs typeface="Times New Roman" pitchFamily="18" charset="0"/>
              </a:rPr>
              <a:t>Christine Flaherty, MHA, MT(ASCP), CPHQ : Implementing A Quality Management System For The Laboratory available on http://www.n.cdc.gov/cliac/pdf/Addenda/cliac0208/Addendum%20T.pdf</a:t>
            </a:r>
          </a:p>
          <a:p>
            <a:pPr>
              <a:buNone/>
            </a:pPr>
            <a:endParaRPr lang="en-IN" sz="2000" dirty="0" smtClean="0">
              <a:latin typeface="Times New Roman" pitchFamily="18" charset="0"/>
              <a:cs typeface="Times New Roman" pitchFamily="18" charset="0"/>
            </a:endParaRPr>
          </a:p>
          <a:p>
            <a:pPr lvl="0"/>
            <a:r>
              <a:rPr lang="en-US" sz="2000" dirty="0" err="1" smtClean="0">
                <a:latin typeface="Times New Roman" pitchFamily="18" charset="0"/>
                <a:cs typeface="Times New Roman" pitchFamily="18" charset="0"/>
              </a:rPr>
              <a:t>Mcdowall</a:t>
            </a:r>
            <a:r>
              <a:rPr lang="en-US" sz="2000" dirty="0" smtClean="0">
                <a:latin typeface="Times New Roman" pitchFamily="18" charset="0"/>
                <a:cs typeface="Times New Roman" pitchFamily="18" charset="0"/>
              </a:rPr>
              <a:t>, R.D. A Matrix for the Development of a Strategic Laboratory Information      Management System. </a:t>
            </a:r>
            <a:r>
              <a:rPr lang="en-US" sz="2000" i="1" dirty="0" smtClean="0">
                <a:latin typeface="Times New Roman" pitchFamily="18" charset="0"/>
                <a:cs typeface="Times New Roman" pitchFamily="18" charset="0"/>
              </a:rPr>
              <a:t>Analytical Chemistry </a:t>
            </a:r>
            <a:r>
              <a:rPr lang="en-US" sz="2000" i="1" dirty="0" err="1" smtClean="0">
                <a:latin typeface="Times New Roman" pitchFamily="18" charset="0"/>
                <a:cs typeface="Times New Roman" pitchFamily="18" charset="0"/>
              </a:rPr>
              <a:t>Vol</a:t>
            </a:r>
            <a:r>
              <a:rPr lang="en-US" sz="2000" i="1" dirty="0" smtClean="0">
                <a:latin typeface="Times New Roman" pitchFamily="18" charset="0"/>
                <a:cs typeface="Times New Roman" pitchFamily="18" charset="0"/>
              </a:rPr>
              <a:t> 69– </a:t>
            </a:r>
            <a:r>
              <a:rPr lang="en-US" sz="2000" dirty="0" smtClean="0">
                <a:latin typeface="Times New Roman" pitchFamily="18" charset="0"/>
                <a:cs typeface="Times New Roman" pitchFamily="18" charset="0"/>
              </a:rPr>
              <a:t>(Oct 1993)</a:t>
            </a:r>
          </a:p>
          <a:p>
            <a:pPr lvl="0">
              <a:buNone/>
            </a:pPr>
            <a:endParaRPr lang="en-US" sz="2000" dirty="0" smtClean="0">
              <a:latin typeface="Times New Roman" pitchFamily="18" charset="0"/>
              <a:cs typeface="Times New Roman" pitchFamily="18" charset="0"/>
            </a:endParaRPr>
          </a:p>
          <a:p>
            <a:r>
              <a:rPr lang="en-US" sz="2000" dirty="0" err="1" smtClean="0">
                <a:latin typeface="Times New Roman" pitchFamily="18" charset="0"/>
                <a:cs typeface="Times New Roman" pitchFamily="18" charset="0"/>
              </a:rPr>
              <a:t>McLelland</a:t>
            </a:r>
            <a:r>
              <a:rPr lang="en-US" sz="2000" dirty="0" smtClean="0">
                <a:latin typeface="Times New Roman" pitchFamily="18" charset="0"/>
                <a:cs typeface="Times New Roman" pitchFamily="18" charset="0"/>
              </a:rPr>
              <a:t>, Alan  "What is a LIMS - a laboratory toy, or a critical IT component?  (1998).</a:t>
            </a:r>
          </a:p>
          <a:p>
            <a:pPr>
              <a:buNone/>
            </a:pP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Christine </a:t>
            </a:r>
            <a:r>
              <a:rPr lang="en-US" sz="2000" dirty="0" err="1" smtClean="0">
                <a:latin typeface="Times New Roman" pitchFamily="18" charset="0"/>
                <a:cs typeface="Times New Roman" pitchFamily="18" charset="0"/>
              </a:rPr>
              <a:t>Paszko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Ph.D</a:t>
            </a:r>
            <a:r>
              <a:rPr lang="en-US" sz="2000" dirty="0" smtClean="0">
                <a:latin typeface="Times New Roman" pitchFamily="18" charset="0"/>
                <a:cs typeface="Times New Roman" pitchFamily="18" charset="0"/>
              </a:rPr>
              <a:t> “How Can a LIMS Needs Assessment Save the Laboratory Money” ( August 2009) available on http://www.atlab.com/docs/How%20Can%20a%20LIMS%20Needs%20Assessment%20Save%20the%20Laboratory%20Money.pdf</a:t>
            </a:r>
            <a:endParaRPr lang="en-IN" sz="2000" dirty="0" smtClean="0">
              <a:latin typeface="Times New Roman" pitchFamily="18" charset="0"/>
              <a:cs typeface="Times New Roman" pitchFamily="18" charset="0"/>
            </a:endParaRPr>
          </a:p>
          <a:p>
            <a:pPr lvl="0"/>
            <a:endParaRPr lang="en-IN" dirty="0" smtClean="0">
              <a:latin typeface="Times New Roman" pitchFamily="18" charset="0"/>
              <a:cs typeface="Times New Roman" pitchFamily="18" charset="0"/>
            </a:endParaRPr>
          </a:p>
          <a:p>
            <a:endParaRPr lang="en-IN" dirty="0" smtClean="0"/>
          </a:p>
          <a:p>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130"/>
          </a:xfrm>
        </p:spPr>
        <p:txBody>
          <a:bodyPr>
            <a:noAutofit/>
          </a:bodyPr>
          <a:lstStyle/>
          <a:p>
            <a:r>
              <a:rPr lang="en-US" sz="7200" dirty="0" smtClean="0">
                <a:latin typeface="Times New Roman" pitchFamily="18" charset="0"/>
                <a:cs typeface="Times New Roman" pitchFamily="18" charset="0"/>
              </a:rPr>
              <a:t>THANK YOU</a:t>
            </a:r>
            <a:endParaRPr lang="en-IN" sz="7200" dirty="0">
              <a:latin typeface="Times New Roman" pitchFamily="18" charset="0"/>
              <a:cs typeface="Times New Roman" pitchFamily="18" charset="0"/>
            </a:endParaRPr>
          </a:p>
        </p:txBody>
      </p:sp>
      <p:pic>
        <p:nvPicPr>
          <p:cNvPr id="11267" name="Picture 3" descr="C:\Users\vidhi gandhi\Desktop\) )\purple-flower-wallpaper-1680x1050-0911057.jpg"/>
          <p:cNvPicPr>
            <a:picLocks noGrp="1" noChangeAspect="1" noChangeArrowheads="1"/>
          </p:cNvPicPr>
          <p:nvPr>
            <p:ph idx="1"/>
          </p:nvPr>
        </p:nvPicPr>
        <p:blipFill>
          <a:blip r:embed="rId2" cstate="print"/>
          <a:srcRect/>
          <a:stretch>
            <a:fillRect/>
          </a:stretch>
        </p:blipFill>
        <p:spPr bwMode="auto">
          <a:xfrm>
            <a:off x="951229" y="1600200"/>
            <a:ext cx="7241541" cy="452596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Hospital Profile</a:t>
            </a:r>
            <a:endParaRPr lang="en-IN"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40768"/>
            <a:ext cx="8363272" cy="5040560"/>
          </a:xfrm>
        </p:spPr>
        <p:txBody>
          <a:bodyPr>
            <a:normAutofit fontScale="92500" lnSpcReduction="10000"/>
          </a:bodyPr>
          <a:lstStyle/>
          <a:p>
            <a:pPr lvl="0">
              <a:lnSpc>
                <a:spcPct val="200000"/>
              </a:lnSpc>
            </a:pPr>
            <a:r>
              <a:rPr lang="en-US" sz="2400" dirty="0">
                <a:latin typeface="Times New Roman" pitchFamily="18" charset="0"/>
                <a:cs typeface="Times New Roman" pitchFamily="18" charset="0"/>
              </a:rPr>
              <a:t>Flagship Hospital of  the </a:t>
            </a:r>
            <a:r>
              <a:rPr lang="en-US" sz="2400" dirty="0" err="1">
                <a:latin typeface="Times New Roman" pitchFamily="18" charset="0"/>
                <a:cs typeface="Times New Roman" pitchFamily="18" charset="0"/>
              </a:rPr>
              <a:t>Jaypee</a:t>
            </a:r>
            <a:r>
              <a:rPr lang="en-US" sz="2400" dirty="0">
                <a:latin typeface="Times New Roman" pitchFamily="18" charset="0"/>
                <a:cs typeface="Times New Roman" pitchFamily="18" charset="0"/>
              </a:rPr>
              <a:t> Group</a:t>
            </a:r>
            <a:endParaRPr lang="en-IN" sz="2400" dirty="0">
              <a:latin typeface="Times New Roman" pitchFamily="18" charset="0"/>
              <a:cs typeface="Times New Roman" pitchFamily="18" charset="0"/>
            </a:endParaRPr>
          </a:p>
          <a:p>
            <a:pPr lvl="0">
              <a:lnSpc>
                <a:spcPct val="200000"/>
              </a:lnSpc>
            </a:pPr>
            <a:r>
              <a:rPr lang="en-US" sz="2400" dirty="0">
                <a:latin typeface="Times New Roman" pitchFamily="18" charset="0"/>
                <a:cs typeface="Times New Roman" pitchFamily="18" charset="0"/>
              </a:rPr>
              <a:t>Spread over  110000 Square  Meters of campus</a:t>
            </a:r>
            <a:endParaRPr lang="en-IN" sz="2400" dirty="0">
              <a:latin typeface="Times New Roman" pitchFamily="18" charset="0"/>
              <a:cs typeface="Times New Roman" pitchFamily="18" charset="0"/>
            </a:endParaRPr>
          </a:p>
          <a:p>
            <a:pPr lvl="0">
              <a:lnSpc>
                <a:spcPct val="200000"/>
              </a:lnSpc>
            </a:pPr>
            <a:r>
              <a:rPr lang="en-US" sz="2400" dirty="0">
                <a:latin typeface="Times New Roman" pitchFamily="18" charset="0"/>
                <a:cs typeface="Times New Roman" pitchFamily="18" charset="0"/>
              </a:rPr>
              <a:t>Total Beds: 1000 beds. ( 505 Beds in Phase 1)</a:t>
            </a:r>
            <a:endParaRPr lang="en-IN" sz="2400" dirty="0">
              <a:latin typeface="Times New Roman" pitchFamily="18" charset="0"/>
              <a:cs typeface="Times New Roman" pitchFamily="18" charset="0"/>
            </a:endParaRPr>
          </a:p>
          <a:p>
            <a:pPr lvl="0">
              <a:lnSpc>
                <a:spcPct val="200000"/>
              </a:lnSpc>
            </a:pPr>
            <a:r>
              <a:rPr lang="en-US" sz="2400" dirty="0">
                <a:latin typeface="Times New Roman" pitchFamily="18" charset="0"/>
                <a:cs typeface="Times New Roman" pitchFamily="18" charset="0"/>
              </a:rPr>
              <a:t>Proposed Nursing School on campus </a:t>
            </a:r>
            <a:endParaRPr lang="en-IN" sz="2400" dirty="0">
              <a:latin typeface="Times New Roman" pitchFamily="18" charset="0"/>
              <a:cs typeface="Times New Roman" pitchFamily="18" charset="0"/>
            </a:endParaRPr>
          </a:p>
          <a:p>
            <a:pPr lvl="0">
              <a:lnSpc>
                <a:spcPct val="200000"/>
              </a:lnSpc>
            </a:pPr>
            <a:r>
              <a:rPr lang="en-US" sz="2400" dirty="0">
                <a:latin typeface="Times New Roman" pitchFamily="18" charset="0"/>
                <a:cs typeface="Times New Roman" pitchFamily="18" charset="0"/>
              </a:rPr>
              <a:t>Would be a LEED Certified building</a:t>
            </a:r>
            <a:endParaRPr lang="en-IN" sz="2400" dirty="0">
              <a:latin typeface="Times New Roman" pitchFamily="18" charset="0"/>
              <a:cs typeface="Times New Roman" pitchFamily="18" charset="0"/>
            </a:endParaRPr>
          </a:p>
          <a:p>
            <a:pPr lvl="0">
              <a:lnSpc>
                <a:spcPct val="200000"/>
              </a:lnSpc>
            </a:pPr>
            <a:r>
              <a:rPr lang="en-US" sz="2400" dirty="0">
                <a:latin typeface="Times New Roman" pitchFamily="18" charset="0"/>
                <a:cs typeface="Times New Roman" pitchFamily="18" charset="0"/>
              </a:rPr>
              <a:t>Would target for  Joint Commission International  accreditation  in first year</a:t>
            </a:r>
            <a:endParaRPr lang="en-IN" sz="2400" dirty="0">
              <a:latin typeface="Times New Roman" pitchFamily="18" charset="0"/>
              <a:cs typeface="Times New Roman" pitchFamily="18" charset="0"/>
            </a:endParaRPr>
          </a:p>
          <a:p>
            <a:pPr>
              <a:buNone/>
            </a:pPr>
            <a:endParaRPr lang="en-IN"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a:bodyPr>
          <a:lstStyle/>
          <a:p>
            <a:r>
              <a:rPr lang="en-US" sz="3200" b="1" dirty="0" smtClean="0">
                <a:latin typeface="Times New Roman" pitchFamily="18" charset="0"/>
                <a:cs typeface="Times New Roman" pitchFamily="18" charset="0"/>
              </a:rPr>
              <a:t>Hospital Profile</a:t>
            </a:r>
            <a:endParaRPr lang="en-IN"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23526" y="980729"/>
          <a:ext cx="8568954" cy="5847912"/>
        </p:xfrm>
        <a:graphic>
          <a:graphicData uri="http://schemas.openxmlformats.org/drawingml/2006/table">
            <a:tbl>
              <a:tblPr/>
              <a:tblGrid>
                <a:gridCol w="1002567"/>
                <a:gridCol w="2046267"/>
                <a:gridCol w="5520120"/>
              </a:tblGrid>
              <a:tr h="351747">
                <a:tc>
                  <a:txBody>
                    <a:bodyPr/>
                    <a:lstStyle/>
                    <a:p>
                      <a:pPr algn="ctr">
                        <a:lnSpc>
                          <a:spcPct val="150000"/>
                        </a:lnSpc>
                        <a:spcAft>
                          <a:spcPts val="0"/>
                        </a:spcAft>
                      </a:pPr>
                      <a:r>
                        <a:rPr lang="en-US" sz="1600" b="0" dirty="0">
                          <a:latin typeface="Times New Roman"/>
                          <a:ea typeface="Calibri"/>
                          <a:cs typeface="Times New Roman"/>
                        </a:rPr>
                        <a:t>Sl. No.</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b="0" dirty="0">
                          <a:latin typeface="Times New Roman"/>
                          <a:ea typeface="Calibri"/>
                          <a:cs typeface="Times New Roman"/>
                        </a:rPr>
                        <a:t>FLOOR</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600" b="0" dirty="0">
                          <a:latin typeface="Times New Roman"/>
                          <a:ea typeface="Calibri"/>
                          <a:cs typeface="Times New Roman"/>
                        </a:rPr>
                        <a:t>DEPARTMENTS</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747">
                <a:tc>
                  <a:txBody>
                    <a:bodyPr/>
                    <a:lstStyle/>
                    <a:p>
                      <a:pPr algn="ctr">
                        <a:lnSpc>
                          <a:spcPct val="150000"/>
                        </a:lnSpc>
                        <a:spcAft>
                          <a:spcPts val="0"/>
                        </a:spcAft>
                      </a:pPr>
                      <a:r>
                        <a:rPr lang="en-US" sz="1600" b="0">
                          <a:latin typeface="Times New Roman"/>
                          <a:ea typeface="Calibri"/>
                          <a:cs typeface="Times New Roman"/>
                        </a:rPr>
                        <a:t>1</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Seventh</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Wards</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747">
                <a:tc>
                  <a:txBody>
                    <a:bodyPr/>
                    <a:lstStyle/>
                    <a:p>
                      <a:pPr algn="ctr">
                        <a:lnSpc>
                          <a:spcPct val="150000"/>
                        </a:lnSpc>
                        <a:spcAft>
                          <a:spcPts val="0"/>
                        </a:spcAft>
                      </a:pPr>
                      <a:r>
                        <a:rPr lang="en-US" sz="1600" b="0">
                          <a:latin typeface="Times New Roman"/>
                          <a:ea typeface="Calibri"/>
                          <a:cs typeface="Times New Roman"/>
                        </a:rPr>
                        <a:t>2</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Sixth</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Wards</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747">
                <a:tc>
                  <a:txBody>
                    <a:bodyPr/>
                    <a:lstStyle/>
                    <a:p>
                      <a:pPr algn="ctr">
                        <a:lnSpc>
                          <a:spcPct val="150000"/>
                        </a:lnSpc>
                        <a:spcAft>
                          <a:spcPts val="0"/>
                        </a:spcAft>
                      </a:pPr>
                      <a:r>
                        <a:rPr lang="en-US" sz="1600" b="0">
                          <a:latin typeface="Times New Roman"/>
                          <a:ea typeface="Calibri"/>
                          <a:cs typeface="Times New Roman"/>
                        </a:rPr>
                        <a:t>3</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Fifth</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Wards</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747">
                <a:tc>
                  <a:txBody>
                    <a:bodyPr/>
                    <a:lstStyle/>
                    <a:p>
                      <a:pPr algn="ctr">
                        <a:lnSpc>
                          <a:spcPct val="150000"/>
                        </a:lnSpc>
                        <a:spcAft>
                          <a:spcPts val="0"/>
                        </a:spcAft>
                      </a:pPr>
                      <a:r>
                        <a:rPr lang="en-US" sz="1600" b="0">
                          <a:latin typeface="Times New Roman"/>
                          <a:ea typeface="Calibri"/>
                          <a:cs typeface="Times New Roman"/>
                        </a:rPr>
                        <a:t>4</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Service </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IT Server, AHU, PTS station and MEP</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1747">
                <a:tc>
                  <a:txBody>
                    <a:bodyPr/>
                    <a:lstStyle/>
                    <a:p>
                      <a:pPr algn="ctr">
                        <a:lnSpc>
                          <a:spcPct val="150000"/>
                        </a:lnSpc>
                        <a:spcAft>
                          <a:spcPts val="0"/>
                        </a:spcAft>
                      </a:pPr>
                      <a:r>
                        <a:rPr lang="en-US" sz="1600" b="0">
                          <a:latin typeface="Times New Roman"/>
                          <a:ea typeface="Calibri"/>
                          <a:cs typeface="Times New Roman"/>
                        </a:rPr>
                        <a:t>5</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Fourth</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OT Complex, ICCU, </a:t>
                      </a:r>
                      <a:r>
                        <a:rPr lang="en-US" sz="1600" b="0" dirty="0" err="1">
                          <a:latin typeface="Times New Roman"/>
                          <a:ea typeface="Calibri"/>
                          <a:cs typeface="Times New Roman"/>
                        </a:rPr>
                        <a:t>Cath</a:t>
                      </a:r>
                      <a:r>
                        <a:rPr lang="en-US" sz="1600" b="0" dirty="0">
                          <a:latin typeface="Times New Roman"/>
                          <a:ea typeface="Calibri"/>
                          <a:cs typeface="Times New Roman"/>
                        </a:rPr>
                        <a:t> lab.</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9490">
                <a:tc>
                  <a:txBody>
                    <a:bodyPr/>
                    <a:lstStyle/>
                    <a:p>
                      <a:pPr algn="ctr">
                        <a:lnSpc>
                          <a:spcPct val="150000"/>
                        </a:lnSpc>
                        <a:spcAft>
                          <a:spcPts val="0"/>
                        </a:spcAft>
                      </a:pPr>
                      <a:r>
                        <a:rPr lang="en-US" sz="1600" b="0">
                          <a:latin typeface="Times New Roman"/>
                          <a:ea typeface="Calibri"/>
                          <a:cs typeface="Times New Roman"/>
                        </a:rPr>
                        <a:t>6</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Third</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Economy Bed, IVF, MICU, SICU, NICU, </a:t>
                      </a:r>
                      <a:r>
                        <a:rPr lang="en-US" sz="1600" b="0" dirty="0" err="1">
                          <a:latin typeface="Times New Roman"/>
                          <a:ea typeface="Calibri"/>
                          <a:cs typeface="Times New Roman"/>
                        </a:rPr>
                        <a:t>Labour</a:t>
                      </a:r>
                      <a:r>
                        <a:rPr lang="en-US" sz="1600" b="0" dirty="0">
                          <a:latin typeface="Times New Roman"/>
                          <a:ea typeface="Calibri"/>
                          <a:cs typeface="Times New Roman"/>
                        </a:rPr>
                        <a:t> and Delivery</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9346">
                <a:tc>
                  <a:txBody>
                    <a:bodyPr/>
                    <a:lstStyle/>
                    <a:p>
                      <a:pPr algn="ctr">
                        <a:lnSpc>
                          <a:spcPct val="150000"/>
                        </a:lnSpc>
                        <a:spcAft>
                          <a:spcPts val="0"/>
                        </a:spcAft>
                      </a:pPr>
                      <a:r>
                        <a:rPr lang="en-US" sz="1600" b="0">
                          <a:latin typeface="Times New Roman"/>
                          <a:ea typeface="Calibri"/>
                          <a:cs typeface="Times New Roman"/>
                        </a:rPr>
                        <a:t>7</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Second</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Chemotherapy, Cosmetology, Endoscopy, Physiotherapy, </a:t>
                      </a:r>
                      <a:r>
                        <a:rPr lang="en-US" sz="1600" b="0" dirty="0" err="1">
                          <a:latin typeface="Times New Roman"/>
                          <a:ea typeface="Calibri"/>
                          <a:cs typeface="Times New Roman"/>
                        </a:rPr>
                        <a:t>Paediatric</a:t>
                      </a:r>
                      <a:r>
                        <a:rPr lang="en-US" sz="1600" b="0" dirty="0">
                          <a:latin typeface="Times New Roman"/>
                          <a:ea typeface="Calibri"/>
                          <a:cs typeface="Times New Roman"/>
                        </a:rPr>
                        <a:t>, Office.</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9018">
                <a:tc>
                  <a:txBody>
                    <a:bodyPr/>
                    <a:lstStyle/>
                    <a:p>
                      <a:pPr algn="ctr">
                        <a:lnSpc>
                          <a:spcPct val="150000"/>
                        </a:lnSpc>
                        <a:spcAft>
                          <a:spcPts val="0"/>
                        </a:spcAft>
                      </a:pPr>
                      <a:r>
                        <a:rPr lang="en-US" sz="1600" b="0">
                          <a:latin typeface="Times New Roman"/>
                          <a:ea typeface="Calibri"/>
                          <a:cs typeface="Times New Roman"/>
                        </a:rPr>
                        <a:t>8</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First</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Behavioral science, Orthopedics , Neurology, Gen. Surgery/MAS, </a:t>
                      </a:r>
                      <a:r>
                        <a:rPr lang="en-US" sz="1600" b="0" dirty="0" err="1">
                          <a:latin typeface="Times New Roman"/>
                          <a:ea typeface="Calibri"/>
                          <a:cs typeface="Times New Roman"/>
                        </a:rPr>
                        <a:t>Pulmonology</a:t>
                      </a:r>
                      <a:r>
                        <a:rPr lang="en-US" sz="1600" b="0" dirty="0">
                          <a:latin typeface="Times New Roman"/>
                          <a:ea typeface="Calibri"/>
                          <a:cs typeface="Times New Roman"/>
                        </a:rPr>
                        <a:t>, Ophthalmology, Dental, ENT, Diabetes Cardiac clinic.</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9346">
                <a:tc>
                  <a:txBody>
                    <a:bodyPr/>
                    <a:lstStyle/>
                    <a:p>
                      <a:pPr algn="ctr">
                        <a:lnSpc>
                          <a:spcPct val="150000"/>
                        </a:lnSpc>
                        <a:spcAft>
                          <a:spcPts val="0"/>
                        </a:spcAft>
                      </a:pPr>
                      <a:r>
                        <a:rPr lang="en-US" sz="1600" b="0">
                          <a:latin typeface="Times New Roman"/>
                          <a:ea typeface="Calibri"/>
                          <a:cs typeface="Times New Roman"/>
                        </a:rPr>
                        <a:t>9</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Ground</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Executive Health Check up, Dialysis, Radiology, Day care, Emergency and Trauma, Pharmacy.</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475">
                <a:tc>
                  <a:txBody>
                    <a:bodyPr/>
                    <a:lstStyle/>
                    <a:p>
                      <a:pPr algn="ctr">
                        <a:lnSpc>
                          <a:spcPct val="150000"/>
                        </a:lnSpc>
                        <a:spcAft>
                          <a:spcPts val="0"/>
                        </a:spcAft>
                      </a:pPr>
                      <a:r>
                        <a:rPr lang="en-US" sz="1600" b="0">
                          <a:latin typeface="Times New Roman"/>
                          <a:ea typeface="Calibri"/>
                          <a:cs typeface="Times New Roman"/>
                        </a:rPr>
                        <a:t>10</a:t>
                      </a:r>
                      <a:endParaRPr lang="en-IN" sz="1600" b="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Upper basement</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Blood Bank, Pathology Laboratory, Nuclear medicine, Kitchen, Administration.</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475">
                <a:tc>
                  <a:txBody>
                    <a:bodyPr/>
                    <a:lstStyle/>
                    <a:p>
                      <a:pPr algn="ctr">
                        <a:lnSpc>
                          <a:spcPct val="150000"/>
                        </a:lnSpc>
                        <a:spcAft>
                          <a:spcPts val="0"/>
                        </a:spcAft>
                      </a:pPr>
                      <a:r>
                        <a:rPr lang="en-US" sz="1600" b="0" dirty="0">
                          <a:latin typeface="Times New Roman"/>
                          <a:ea typeface="Calibri"/>
                          <a:cs typeface="Times New Roman"/>
                        </a:rPr>
                        <a:t>11</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Lower basement</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1600" b="0" dirty="0">
                          <a:latin typeface="Times New Roman"/>
                          <a:ea typeface="Calibri"/>
                          <a:cs typeface="Times New Roman"/>
                        </a:rPr>
                        <a:t>Bio-medical Eng., Radiation Oncology, Laundry, Mortuary, CSSD.</a:t>
                      </a:r>
                      <a:endParaRPr lang="en-IN" sz="1600" b="0" dirty="0">
                        <a:latin typeface="Calibri"/>
                        <a:ea typeface="Calibri"/>
                        <a:cs typeface="Times New Roman"/>
                      </a:endParaRPr>
                    </a:p>
                  </a:txBody>
                  <a:tcPr marL="67713" marR="67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624"/>
            <a:ext cx="9144000" cy="864096"/>
          </a:xfrm>
        </p:spPr>
        <p:txBody>
          <a:bodyPr>
            <a:normAutofit/>
          </a:bodyPr>
          <a:lstStyle/>
          <a:p>
            <a:r>
              <a:rPr lang="en-US" sz="3200" b="1" dirty="0">
                <a:latin typeface="Times New Roman" pitchFamily="18" charset="0"/>
                <a:cs typeface="Times New Roman" pitchFamily="18" charset="0"/>
              </a:rPr>
              <a:t>TASK PERFORMED IN THE </a:t>
            </a:r>
            <a:r>
              <a:rPr lang="en-US" sz="3200" b="1" dirty="0" smtClean="0">
                <a:latin typeface="Times New Roman" pitchFamily="18" charset="0"/>
                <a:cs typeface="Times New Roman" pitchFamily="18" charset="0"/>
              </a:rPr>
              <a:t>ORGANIZATION</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179512" y="1268760"/>
            <a:ext cx="8784976" cy="5400599"/>
          </a:xfrm>
        </p:spPr>
        <p:txBody>
          <a:bodyPr>
            <a:noAutofit/>
          </a:bodyPr>
          <a:lstStyle/>
          <a:p>
            <a:pPr lvl="0"/>
            <a:r>
              <a:rPr lang="en-US" sz="2000" dirty="0">
                <a:latin typeface="Times New Roman" pitchFamily="18" charset="0"/>
                <a:cs typeface="Times New Roman" pitchFamily="18" charset="0"/>
              </a:rPr>
              <a:t>Assisted in planning of electrical requirement in upcoming SARDAR  hospital in </a:t>
            </a:r>
            <a:r>
              <a:rPr lang="en-US" sz="2000" dirty="0" err="1">
                <a:latin typeface="Times New Roman" pitchFamily="18" charset="0"/>
                <a:cs typeface="Times New Roman" pitchFamily="18" charset="0"/>
              </a:rPr>
              <a:t>Ankaleshwar</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t>
            </a:r>
          </a:p>
          <a:p>
            <a:pPr lvl="0"/>
            <a:endParaRPr lang="en-IN" sz="2000" dirty="0">
              <a:latin typeface="Times New Roman" pitchFamily="18" charset="0"/>
              <a:cs typeface="Times New Roman" pitchFamily="18" charset="0"/>
            </a:endParaRPr>
          </a:p>
          <a:p>
            <a:pPr lvl="0"/>
            <a:r>
              <a:rPr lang="en-US" sz="2000" dirty="0">
                <a:latin typeface="Times New Roman" pitchFamily="18" charset="0"/>
                <a:cs typeface="Times New Roman" pitchFamily="18" charset="0"/>
              </a:rPr>
              <a:t>Assisting  in planning  of an upcoming hospital of </a:t>
            </a:r>
            <a:r>
              <a:rPr lang="en-US" sz="2000" dirty="0" err="1">
                <a:latin typeface="Times New Roman" pitchFamily="18" charset="0"/>
                <a:cs typeface="Times New Roman" pitchFamily="18" charset="0"/>
              </a:rPr>
              <a:t>Jaypee</a:t>
            </a:r>
            <a:r>
              <a:rPr lang="en-US" sz="2000" dirty="0">
                <a:latin typeface="Times New Roman" pitchFamily="18" charset="0"/>
                <a:cs typeface="Times New Roman" pitchFamily="18" charset="0"/>
              </a:rPr>
              <a:t> in </a:t>
            </a:r>
            <a:r>
              <a:rPr lang="en-US" sz="2000" dirty="0" err="1">
                <a:latin typeface="Times New Roman" pitchFamily="18" charset="0"/>
                <a:cs typeface="Times New Roman" pitchFamily="18" charset="0"/>
              </a:rPr>
              <a:t>Chitta</a:t>
            </a:r>
            <a:r>
              <a:rPr lang="en-US" sz="2000" dirty="0">
                <a:latin typeface="Times New Roman" pitchFamily="18" charset="0"/>
                <a:cs typeface="Times New Roman" pitchFamily="18" charset="0"/>
              </a:rPr>
              <a:t>: </a:t>
            </a:r>
            <a:endParaRPr lang="en-IN"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review of  Layout plans from medical as well as operational prospective made by architectural team</a:t>
            </a:r>
            <a:endParaRPr lang="en-IN"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Designing of electrical layout in the same.</a:t>
            </a:r>
            <a:endParaRPr lang="en-IN"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Designing of furniture layout related to medical equipment requirement.</a:t>
            </a:r>
            <a:endParaRPr lang="en-IN" sz="2000" dirty="0">
              <a:latin typeface="Times New Roman" pitchFamily="18" charset="0"/>
              <a:cs typeface="Times New Roman" pitchFamily="18" charset="0"/>
            </a:endParaRPr>
          </a:p>
          <a:p>
            <a:pPr lvl="1"/>
            <a:r>
              <a:rPr lang="en-US" sz="2000" dirty="0">
                <a:latin typeface="Times New Roman" pitchFamily="18" charset="0"/>
                <a:cs typeface="Times New Roman" pitchFamily="18" charset="0"/>
              </a:rPr>
              <a:t>Assisted in planning out of dental unit, ophthalmology unit</a:t>
            </a:r>
            <a:r>
              <a:rPr lang="en-US" sz="2000" dirty="0" smtClean="0">
                <a:latin typeface="Times New Roman" pitchFamily="18" charset="0"/>
                <a:cs typeface="Times New Roman" pitchFamily="18" charset="0"/>
              </a:rPr>
              <a:t>,</a:t>
            </a:r>
            <a:r>
              <a:rPr lang="en-IN"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Assisted </a:t>
            </a:r>
            <a:r>
              <a:rPr lang="en-US" sz="2000" dirty="0">
                <a:latin typeface="Times New Roman" pitchFamily="18" charset="0"/>
                <a:cs typeface="Times New Roman" pitchFamily="18" charset="0"/>
              </a:rPr>
              <a:t>in planning of swing doors and steel paneled doors for </a:t>
            </a:r>
            <a:r>
              <a:rPr lang="en-US" sz="2000" dirty="0" err="1">
                <a:latin typeface="Times New Roman" pitchFamily="18" charset="0"/>
                <a:cs typeface="Times New Roman" pitchFamily="18" charset="0"/>
              </a:rPr>
              <a:t>Jaypee</a:t>
            </a:r>
            <a:r>
              <a:rPr lang="en-US" sz="2000" dirty="0">
                <a:latin typeface="Times New Roman" pitchFamily="18" charset="0"/>
                <a:cs typeface="Times New Roman" pitchFamily="18" charset="0"/>
              </a:rPr>
              <a:t> medical </a:t>
            </a:r>
            <a:r>
              <a:rPr lang="en-US" sz="2000" dirty="0" smtClean="0">
                <a:latin typeface="Times New Roman" pitchFamily="18" charset="0"/>
                <a:cs typeface="Times New Roman" pitchFamily="18" charset="0"/>
              </a:rPr>
              <a:t>center</a:t>
            </a:r>
          </a:p>
          <a:p>
            <a:pPr lvl="1"/>
            <a:endParaRPr lang="en-IN" sz="2000" dirty="0">
              <a:latin typeface="Times New Roman" pitchFamily="18" charset="0"/>
              <a:cs typeface="Times New Roman" pitchFamily="18" charset="0"/>
            </a:endParaRPr>
          </a:p>
          <a:p>
            <a:pPr lvl="0"/>
            <a:r>
              <a:rPr lang="en-US" sz="2000" dirty="0">
                <a:latin typeface="Times New Roman" pitchFamily="18" charset="0"/>
                <a:cs typeface="Times New Roman" pitchFamily="18" charset="0"/>
              </a:rPr>
              <a:t>Assisted in planning of corner guards and wall guards for </a:t>
            </a:r>
            <a:r>
              <a:rPr lang="en-US" sz="2000" dirty="0" err="1">
                <a:latin typeface="Times New Roman" pitchFamily="18" charset="0"/>
                <a:cs typeface="Times New Roman" pitchFamily="18" charset="0"/>
              </a:rPr>
              <a:t>Jaypee</a:t>
            </a:r>
            <a:r>
              <a:rPr lang="en-US" sz="2000" dirty="0">
                <a:latin typeface="Times New Roman" pitchFamily="18" charset="0"/>
                <a:cs typeface="Times New Roman" pitchFamily="18" charset="0"/>
              </a:rPr>
              <a:t> medical </a:t>
            </a:r>
            <a:r>
              <a:rPr lang="en-US" sz="2000" dirty="0" smtClean="0">
                <a:latin typeface="Times New Roman" pitchFamily="18" charset="0"/>
                <a:cs typeface="Times New Roman" pitchFamily="18" charset="0"/>
              </a:rPr>
              <a:t>center</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lvl="0"/>
            <a:r>
              <a:rPr lang="en-US" sz="2000" dirty="0" smtClean="0">
                <a:latin typeface="Times New Roman" pitchFamily="18" charset="0"/>
                <a:cs typeface="Times New Roman" pitchFamily="18" charset="0"/>
              </a:rPr>
              <a:t>Assisted  in making pricing policy:</a:t>
            </a:r>
            <a:endParaRPr lang="en-IN" sz="2000" dirty="0" smtClean="0">
              <a:latin typeface="Times New Roman" pitchFamily="18" charset="0"/>
              <a:cs typeface="Times New Roman" pitchFamily="18" charset="0"/>
            </a:endParaRPr>
          </a:p>
          <a:p>
            <a:pPr lvl="1"/>
            <a:r>
              <a:rPr lang="en-US" sz="2000" dirty="0" smtClean="0">
                <a:latin typeface="Times New Roman" pitchFamily="18" charset="0"/>
                <a:cs typeface="Times New Roman" pitchFamily="18" charset="0"/>
              </a:rPr>
              <a:t>Making comparative  list for different procedures and for different departments.</a:t>
            </a:r>
          </a:p>
          <a:p>
            <a:pPr lvl="1"/>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Assisted in planning  Layout of BLOOD BANK for </a:t>
            </a:r>
            <a:r>
              <a:rPr lang="en-US" sz="2000" dirty="0" err="1" smtClean="0">
                <a:latin typeface="Times New Roman" pitchFamily="18" charset="0"/>
                <a:cs typeface="Times New Roman" pitchFamily="18" charset="0"/>
              </a:rPr>
              <a:t>Vivekanand</a:t>
            </a:r>
            <a:r>
              <a:rPr lang="en-US" sz="2000" dirty="0" smtClean="0">
                <a:latin typeface="Times New Roman" pitchFamily="18" charset="0"/>
                <a:cs typeface="Times New Roman" pitchFamily="18" charset="0"/>
              </a:rPr>
              <a:t> Medical Institute, </a:t>
            </a:r>
            <a:r>
              <a:rPr lang="en-US" sz="2000" dirty="0" err="1" smtClean="0">
                <a:latin typeface="Times New Roman" pitchFamily="18" charset="0"/>
                <a:cs typeface="Times New Roman" pitchFamily="18" charset="0"/>
              </a:rPr>
              <a:t>Palampur</a:t>
            </a:r>
            <a:r>
              <a:rPr lang="en-US" sz="2000" dirty="0" smtClean="0">
                <a:latin typeface="Times New Roman" pitchFamily="18" charset="0"/>
                <a:cs typeface="Times New Roman" pitchFamily="18" charset="0"/>
              </a:rPr>
              <a:t> </a:t>
            </a:r>
          </a:p>
          <a:p>
            <a:pPr lvl="0"/>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Working on developing INTERNATIONAL M&lt;ARKETING PLAN 2013-2014  for </a:t>
            </a:r>
            <a:r>
              <a:rPr lang="en-US" sz="2000" dirty="0" err="1" smtClean="0">
                <a:latin typeface="Times New Roman" pitchFamily="18" charset="0"/>
                <a:cs typeface="Times New Roman" pitchFamily="18" charset="0"/>
              </a:rPr>
              <a:t>Jaypee</a:t>
            </a:r>
            <a:r>
              <a:rPr lang="en-US" sz="2000" dirty="0" smtClean="0">
                <a:latin typeface="Times New Roman" pitchFamily="18" charset="0"/>
                <a:cs typeface="Times New Roman" pitchFamily="18" charset="0"/>
              </a:rPr>
              <a:t> Medical Center.</a:t>
            </a:r>
          </a:p>
          <a:p>
            <a:pPr lvl="0"/>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Working on hospital policy manual according  JCI &amp; NABH for </a:t>
            </a:r>
            <a:r>
              <a:rPr lang="en-US" sz="2000" dirty="0" err="1" smtClean="0">
                <a:latin typeface="Times New Roman" pitchFamily="18" charset="0"/>
                <a:cs typeface="Times New Roman" pitchFamily="18" charset="0"/>
              </a:rPr>
              <a:t>Jaypee</a:t>
            </a:r>
            <a:r>
              <a:rPr lang="en-US" sz="2000" dirty="0" smtClean="0">
                <a:latin typeface="Times New Roman" pitchFamily="18" charset="0"/>
                <a:cs typeface="Times New Roman" pitchFamily="18" charset="0"/>
              </a:rPr>
              <a:t> medical center</a:t>
            </a:r>
            <a:endParaRPr lang="en-IN" sz="2000" dirty="0" smtClean="0">
              <a:latin typeface="Times New Roman" pitchFamily="18" charset="0"/>
              <a:cs typeface="Times New Roman" pitchFamily="18" charset="0"/>
            </a:endParaRPr>
          </a:p>
          <a:p>
            <a:endParaRPr lang="en-IN"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LEARNINGS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lvl="0"/>
            <a:r>
              <a:rPr lang="en-US" sz="2000" dirty="0" smtClean="0">
                <a:latin typeface="Times New Roman" pitchFamily="18" charset="0"/>
                <a:cs typeface="Times New Roman" pitchFamily="18" charset="0"/>
              </a:rPr>
              <a:t>How </a:t>
            </a:r>
            <a:r>
              <a:rPr lang="en-US" sz="2000" dirty="0">
                <a:latin typeface="Times New Roman" pitchFamily="18" charset="0"/>
                <a:cs typeface="Times New Roman" pitchFamily="18" charset="0"/>
              </a:rPr>
              <a:t>to look-up while reviewing the layouts from operational aspect, point to be taken into consideration so that department can work effectively and efficiently</a:t>
            </a:r>
            <a:r>
              <a:rPr lang="en-US" sz="2000" dirty="0" smtClean="0">
                <a:latin typeface="Times New Roman" pitchFamily="18" charset="0"/>
                <a:cs typeface="Times New Roman" pitchFamily="18" charset="0"/>
              </a:rPr>
              <a:t>.</a:t>
            </a:r>
          </a:p>
          <a:p>
            <a:pPr lvl="0"/>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How to make policies for a hospital with help of a systematic format </a:t>
            </a:r>
          </a:p>
          <a:p>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How to make a marketing plan for a hospital and points of initiation for the same.</a:t>
            </a:r>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pPr lvl="0"/>
            <a:endParaRPr lang="en-IN" sz="200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INTRODUCTION</a:t>
            </a:r>
            <a:endParaRPr lang="en-IN"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nSpc>
                <a:spcPct val="150000"/>
              </a:lnSpc>
            </a:pPr>
            <a:r>
              <a:rPr lang="en-US" sz="2200" dirty="0" smtClean="0">
                <a:latin typeface="Times New Roman" pitchFamily="18" charset="0"/>
                <a:cs typeface="Times New Roman" pitchFamily="18" charset="0"/>
              </a:rPr>
              <a:t>In recent times LIMS functionality has spread  even farther beyond its original purpose of sample management. </a:t>
            </a:r>
          </a:p>
          <a:p>
            <a:pPr>
              <a:lnSpc>
                <a:spcPct val="150000"/>
              </a:lnSpc>
            </a:pPr>
            <a:r>
              <a:rPr lang="en-US" sz="2200" dirty="0" smtClean="0">
                <a:latin typeface="Times New Roman" pitchFamily="18" charset="0"/>
                <a:cs typeface="Times New Roman" pitchFamily="18" charset="0"/>
              </a:rPr>
              <a:t>A Laboratory Information Management System (LIMS) is an excellent tool to support the laboratory enabling it to manage the processes described. </a:t>
            </a:r>
          </a:p>
          <a:p>
            <a:pPr>
              <a:lnSpc>
                <a:spcPct val="150000"/>
              </a:lnSpc>
            </a:pPr>
            <a:r>
              <a:rPr lang="en-US" sz="2200" dirty="0" smtClean="0">
                <a:latin typeface="Times New Roman" pitchFamily="18" charset="0"/>
                <a:cs typeface="Times New Roman" pitchFamily="18" charset="0"/>
              </a:rPr>
              <a:t>Without LIMS, data and information are scattered over the organization and as such not available to the intended users.</a:t>
            </a:r>
          </a:p>
          <a:p>
            <a:pPr>
              <a:lnSpc>
                <a:spcPct val="150000"/>
              </a:lnSpc>
            </a:pPr>
            <a:endParaRPr lang="en-IN" sz="2200" dirty="0" smtClean="0">
              <a:latin typeface="Times New Roman" pitchFamily="18" charset="0"/>
              <a:cs typeface="Times New Roman" pitchFamily="18" charset="0"/>
            </a:endParaRPr>
          </a:p>
          <a:p>
            <a:pPr>
              <a:lnSpc>
                <a:spcPct val="150000"/>
              </a:lnSpc>
            </a:pP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1288</Words>
  <Application>Microsoft Office PowerPoint</Application>
  <PresentationFormat>On-screen Show (4:3)</PresentationFormat>
  <Paragraphs>188</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DISSERTATION REPORT</vt:lpstr>
      <vt:lpstr>Work Process designing and Functionality Evaluation for Implementation of LIMS (Laboratory Information Management System) in a tertiary care hospital</vt:lpstr>
      <vt:lpstr>TABLE OF CONTENT</vt:lpstr>
      <vt:lpstr>Hospital Profile</vt:lpstr>
      <vt:lpstr>Hospital Profile</vt:lpstr>
      <vt:lpstr>TASK PERFORMED IN THE ORGANIZATION</vt:lpstr>
      <vt:lpstr>Slide 7</vt:lpstr>
      <vt:lpstr>LEARNINGS</vt:lpstr>
      <vt:lpstr>INTRODUCTION</vt:lpstr>
      <vt:lpstr>Slide 10</vt:lpstr>
      <vt:lpstr> RATIONAL OF STUDY</vt:lpstr>
      <vt:lpstr>Slide 12</vt:lpstr>
      <vt:lpstr>Slide 13</vt:lpstr>
      <vt:lpstr>Slide 14</vt:lpstr>
      <vt:lpstr>WORK PROCESS DESIGNING</vt:lpstr>
      <vt:lpstr>Slide 16</vt:lpstr>
      <vt:lpstr>Slide 17</vt:lpstr>
      <vt:lpstr>Slide 18</vt:lpstr>
      <vt:lpstr>Slide 19</vt:lpstr>
      <vt:lpstr>Slide 20</vt:lpstr>
      <vt:lpstr>Slide 21</vt:lpstr>
      <vt:lpstr>Slide 22</vt:lpstr>
      <vt:lpstr>Slide 23</vt:lpstr>
      <vt:lpstr>DETAILED LABORATORY MANGEMENT SYSTEM FLOW IN JAYPEE HOSPITAL- </vt:lpstr>
      <vt:lpstr>PRE-ANALYTICAL PHASE</vt:lpstr>
      <vt:lpstr>ANALYTICAL PHASE</vt:lpstr>
      <vt:lpstr>Slide 27</vt:lpstr>
      <vt:lpstr>Slide 28</vt:lpstr>
      <vt:lpstr>Slide 29</vt:lpstr>
      <vt:lpstr>ADDITIONAL FEATURES</vt:lpstr>
      <vt:lpstr>Slide 31</vt:lpstr>
      <vt:lpstr>Slide 32</vt:lpstr>
      <vt:lpstr>Slide 33</vt:lpstr>
      <vt:lpstr>LIMITATION OF THE STUDY</vt:lpstr>
      <vt:lpstr>REFRENCES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vidhi gandhi</dc:creator>
  <cp:lastModifiedBy>DS</cp:lastModifiedBy>
  <cp:revision>37</cp:revision>
  <dcterms:created xsi:type="dcterms:W3CDTF">2013-05-03T03:59:42Z</dcterms:created>
  <dcterms:modified xsi:type="dcterms:W3CDTF">2013-05-30T04:24:10Z</dcterms:modified>
</cp:coreProperties>
</file>