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7" r:id="rId3"/>
    <p:sldId id="274" r:id="rId4"/>
    <p:sldId id="260" r:id="rId5"/>
    <p:sldId id="259" r:id="rId6"/>
    <p:sldId id="285" r:id="rId7"/>
    <p:sldId id="261" r:id="rId8"/>
    <p:sldId id="282" r:id="rId9"/>
    <p:sldId id="283" r:id="rId10"/>
    <p:sldId id="284" r:id="rId11"/>
    <p:sldId id="325" r:id="rId12"/>
    <p:sldId id="326" r:id="rId13"/>
    <p:sldId id="327" r:id="rId14"/>
    <p:sldId id="262" r:id="rId15"/>
    <p:sldId id="263" r:id="rId16"/>
    <p:sldId id="264" r:id="rId17"/>
    <p:sldId id="265" r:id="rId18"/>
    <p:sldId id="266" r:id="rId19"/>
    <p:sldId id="328" r:id="rId20"/>
    <p:sldId id="267" r:id="rId21"/>
    <p:sldId id="273" r:id="rId22"/>
    <p:sldId id="279" r:id="rId23"/>
    <p:sldId id="281" r:id="rId24"/>
    <p:sldId id="270" r:id="rId25"/>
    <p:sldId id="268"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0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goluh\OneDrive\Desktop\Baseline%20data%20gastro(AutoRecovered).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goluh\OneDrive\Desktop\Baseline%20data%20gastro(AutoRecovered).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goluh\OneDrive\Desktop\Baseline%20data%20gastro(AutoRecovered).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goluh\OneDrive\Desktop\Baseline%20data%20gastro(AutoRecovered).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gautham.t\Documents\POST%20Gastro%20Baseline%20data.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a:t>Avg Consulting time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 Data analysis 1'!$B$1:$B$3</c:f>
              <c:strCache>
                <c:ptCount val="3"/>
                <c:pt idx="0">
                  <c:v>AVG CONSULTING TIME</c:v>
                </c:pt>
                <c:pt idx="1">
                  <c:v>March-April</c:v>
                </c:pt>
                <c:pt idx="2">
                  <c:v>appointment patients</c:v>
                </c:pt>
              </c:strCache>
            </c:strRef>
          </c:tx>
          <c:spPr>
            <a:solidFill>
              <a:schemeClr val="accent1"/>
            </a:solidFill>
            <a:ln>
              <a:noFill/>
            </a:ln>
            <a:effectLst/>
          </c:spPr>
          <c:invertIfNegative val="0"/>
          <c:cat>
            <c:strRef>
              <c:f>' Data analysis 1'!$A$4:$A$7</c:f>
              <c:strCache>
                <c:ptCount val="4"/>
                <c:pt idx="0">
                  <c:v>Dr A</c:v>
                </c:pt>
                <c:pt idx="1">
                  <c:v>Dr B</c:v>
                </c:pt>
                <c:pt idx="2">
                  <c:v>Dr C</c:v>
                </c:pt>
                <c:pt idx="3">
                  <c:v>Dr D</c:v>
                </c:pt>
              </c:strCache>
            </c:strRef>
          </c:cat>
          <c:val>
            <c:numRef>
              <c:f>' Data analysis 1'!$B$4:$B$7</c:f>
              <c:numCache>
                <c:formatCode>h:mm:ss</c:formatCode>
                <c:ptCount val="4"/>
                <c:pt idx="0">
                  <c:v>6.1342592592592594E-3</c:v>
                </c:pt>
                <c:pt idx="1">
                  <c:v>1.0914351851851852E-2</c:v>
                </c:pt>
                <c:pt idx="2">
                  <c:v>9.7222222222222224E-3</c:v>
                </c:pt>
                <c:pt idx="3">
                  <c:v>8.518518518518519E-3</c:v>
                </c:pt>
              </c:numCache>
            </c:numRef>
          </c:val>
          <c:extLst>
            <c:ext xmlns:c16="http://schemas.microsoft.com/office/drawing/2014/chart" uri="{C3380CC4-5D6E-409C-BE32-E72D297353CC}">
              <c16:uniqueId val="{00000000-1A14-4340-B8A7-C0B9A92A3D98}"/>
            </c:ext>
          </c:extLst>
        </c:ser>
        <c:ser>
          <c:idx val="1"/>
          <c:order val="1"/>
          <c:tx>
            <c:strRef>
              <c:f>' Data analysis 1'!$C$1:$C$3</c:f>
              <c:strCache>
                <c:ptCount val="3"/>
                <c:pt idx="0">
                  <c:v>AVG CONSULTING TIME</c:v>
                </c:pt>
                <c:pt idx="1">
                  <c:v>March-April</c:v>
                </c:pt>
                <c:pt idx="2">
                  <c:v>walk in patients</c:v>
                </c:pt>
              </c:strCache>
            </c:strRef>
          </c:tx>
          <c:spPr>
            <a:solidFill>
              <a:schemeClr val="accent2"/>
            </a:solidFill>
            <a:ln>
              <a:noFill/>
            </a:ln>
            <a:effectLst/>
          </c:spPr>
          <c:invertIfNegative val="0"/>
          <c:cat>
            <c:strRef>
              <c:f>' Data analysis 1'!$A$4:$A$7</c:f>
              <c:strCache>
                <c:ptCount val="4"/>
                <c:pt idx="0">
                  <c:v>Dr A</c:v>
                </c:pt>
                <c:pt idx="1">
                  <c:v>Dr B</c:v>
                </c:pt>
                <c:pt idx="2">
                  <c:v>Dr C</c:v>
                </c:pt>
                <c:pt idx="3">
                  <c:v>Dr D</c:v>
                </c:pt>
              </c:strCache>
            </c:strRef>
          </c:cat>
          <c:val>
            <c:numRef>
              <c:f>' Data analysis 1'!$C$4:$C$7</c:f>
              <c:numCache>
                <c:formatCode>h:mm:ss</c:formatCode>
                <c:ptCount val="4"/>
                <c:pt idx="0">
                  <c:v>5.3819444444444444E-3</c:v>
                </c:pt>
                <c:pt idx="1">
                  <c:v>1.3009259259259259E-2</c:v>
                </c:pt>
                <c:pt idx="2">
                  <c:v>1.1423611111111112E-2</c:v>
                </c:pt>
                <c:pt idx="3">
                  <c:v>8.773148148148148E-3</c:v>
                </c:pt>
              </c:numCache>
            </c:numRef>
          </c:val>
          <c:extLst>
            <c:ext xmlns:c16="http://schemas.microsoft.com/office/drawing/2014/chart" uri="{C3380CC4-5D6E-409C-BE32-E72D297353CC}">
              <c16:uniqueId val="{00000001-1A14-4340-B8A7-C0B9A92A3D98}"/>
            </c:ext>
          </c:extLst>
        </c:ser>
        <c:dLbls>
          <c:showLegendKey val="0"/>
          <c:showVal val="0"/>
          <c:showCatName val="0"/>
          <c:showSerName val="0"/>
          <c:showPercent val="0"/>
          <c:showBubbleSize val="0"/>
        </c:dLbls>
        <c:gapWidth val="219"/>
        <c:overlap val="-27"/>
        <c:axId val="595353231"/>
        <c:axId val="595351791"/>
      </c:barChart>
      <c:catAx>
        <c:axId val="5953532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95351791"/>
        <c:crosses val="autoZero"/>
        <c:auto val="1"/>
        <c:lblAlgn val="ctr"/>
        <c:lblOffset val="100"/>
        <c:noMultiLvlLbl val="0"/>
      </c:catAx>
      <c:valAx>
        <c:axId val="595351791"/>
        <c:scaling>
          <c:orientation val="minMax"/>
        </c:scaling>
        <c:delete val="0"/>
        <c:axPos val="l"/>
        <c:majorGridlines>
          <c:spPr>
            <a:ln w="9525" cap="flat" cmpd="sng" algn="ctr">
              <a:solidFill>
                <a:schemeClr val="tx1">
                  <a:lumMod val="15000"/>
                  <a:lumOff val="85000"/>
                </a:schemeClr>
              </a:solidFill>
              <a:round/>
            </a:ln>
            <a:effectLst/>
          </c:spPr>
        </c:majorGridlines>
        <c:numFmt formatCode="h:mm:ss"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9535323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a:t>Avg  Waiting time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 Data analysis 1'!$B$11:$B$13</c:f>
              <c:strCache>
                <c:ptCount val="3"/>
                <c:pt idx="0">
                  <c:v>Avg waiting time</c:v>
                </c:pt>
                <c:pt idx="1">
                  <c:v>March -April</c:v>
                </c:pt>
                <c:pt idx="2">
                  <c:v>appointment patients</c:v>
                </c:pt>
              </c:strCache>
            </c:strRef>
          </c:tx>
          <c:spPr>
            <a:solidFill>
              <a:schemeClr val="accent1"/>
            </a:solidFill>
            <a:ln>
              <a:noFill/>
            </a:ln>
            <a:effectLst/>
          </c:spPr>
          <c:invertIfNegative val="0"/>
          <c:cat>
            <c:strRef>
              <c:f>' Data analysis 1'!$A$14:$A$17</c:f>
              <c:strCache>
                <c:ptCount val="4"/>
                <c:pt idx="0">
                  <c:v>Dr A</c:v>
                </c:pt>
                <c:pt idx="1">
                  <c:v>Dr B</c:v>
                </c:pt>
                <c:pt idx="2">
                  <c:v>Dr C</c:v>
                </c:pt>
                <c:pt idx="3">
                  <c:v>Dr D</c:v>
                </c:pt>
              </c:strCache>
            </c:strRef>
          </c:cat>
          <c:val>
            <c:numRef>
              <c:f>' Data analysis 1'!$B$14:$B$17</c:f>
              <c:numCache>
                <c:formatCode>h:mm</c:formatCode>
                <c:ptCount val="4"/>
                <c:pt idx="0">
                  <c:v>4.1666666666666664E-2</c:v>
                </c:pt>
                <c:pt idx="1">
                  <c:v>2.9166666666666664E-2</c:v>
                </c:pt>
                <c:pt idx="2">
                  <c:v>3.6111111111111115E-2</c:v>
                </c:pt>
                <c:pt idx="3">
                  <c:v>3.0555555555555555E-2</c:v>
                </c:pt>
              </c:numCache>
            </c:numRef>
          </c:val>
          <c:extLst>
            <c:ext xmlns:c16="http://schemas.microsoft.com/office/drawing/2014/chart" uri="{C3380CC4-5D6E-409C-BE32-E72D297353CC}">
              <c16:uniqueId val="{00000000-568F-4929-B243-847E06DA9551}"/>
            </c:ext>
          </c:extLst>
        </c:ser>
        <c:ser>
          <c:idx val="1"/>
          <c:order val="1"/>
          <c:tx>
            <c:strRef>
              <c:f>' Data analysis 1'!$C$11:$C$13</c:f>
              <c:strCache>
                <c:ptCount val="3"/>
                <c:pt idx="0">
                  <c:v>Avg waiting time</c:v>
                </c:pt>
                <c:pt idx="1">
                  <c:v>March -April</c:v>
                </c:pt>
                <c:pt idx="2">
                  <c:v>walk in patients</c:v>
                </c:pt>
              </c:strCache>
            </c:strRef>
          </c:tx>
          <c:spPr>
            <a:solidFill>
              <a:schemeClr val="accent2"/>
            </a:solidFill>
            <a:ln>
              <a:noFill/>
            </a:ln>
            <a:effectLst/>
          </c:spPr>
          <c:invertIfNegative val="0"/>
          <c:cat>
            <c:strRef>
              <c:f>' Data analysis 1'!$A$14:$A$17</c:f>
              <c:strCache>
                <c:ptCount val="4"/>
                <c:pt idx="0">
                  <c:v>Dr A</c:v>
                </c:pt>
                <c:pt idx="1">
                  <c:v>Dr B</c:v>
                </c:pt>
                <c:pt idx="2">
                  <c:v>Dr C</c:v>
                </c:pt>
                <c:pt idx="3">
                  <c:v>Dr D</c:v>
                </c:pt>
              </c:strCache>
            </c:strRef>
          </c:cat>
          <c:val>
            <c:numRef>
              <c:f>' Data analysis 1'!$C$14:$C$17</c:f>
              <c:numCache>
                <c:formatCode>h:mm</c:formatCode>
                <c:ptCount val="4"/>
                <c:pt idx="0">
                  <c:v>6.0416666666666667E-2</c:v>
                </c:pt>
                <c:pt idx="1">
                  <c:v>4.9305555555555554E-2</c:v>
                </c:pt>
                <c:pt idx="2">
                  <c:v>6.9444444444444434E-2</c:v>
                </c:pt>
                <c:pt idx="3">
                  <c:v>3.6111111111111115E-2</c:v>
                </c:pt>
              </c:numCache>
            </c:numRef>
          </c:val>
          <c:extLst>
            <c:ext xmlns:c16="http://schemas.microsoft.com/office/drawing/2014/chart" uri="{C3380CC4-5D6E-409C-BE32-E72D297353CC}">
              <c16:uniqueId val="{00000001-568F-4929-B243-847E06DA9551}"/>
            </c:ext>
          </c:extLst>
        </c:ser>
        <c:dLbls>
          <c:showLegendKey val="0"/>
          <c:showVal val="0"/>
          <c:showCatName val="0"/>
          <c:showSerName val="0"/>
          <c:showPercent val="0"/>
          <c:showBubbleSize val="0"/>
        </c:dLbls>
        <c:gapWidth val="219"/>
        <c:overlap val="-27"/>
        <c:axId val="672716655"/>
        <c:axId val="672708975"/>
      </c:barChart>
      <c:catAx>
        <c:axId val="6727166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72708975"/>
        <c:crosses val="autoZero"/>
        <c:auto val="1"/>
        <c:lblAlgn val="ctr"/>
        <c:lblOffset val="100"/>
        <c:noMultiLvlLbl val="0"/>
      </c:catAx>
      <c:valAx>
        <c:axId val="672708975"/>
        <c:scaling>
          <c:orientation val="minMax"/>
        </c:scaling>
        <c:delete val="0"/>
        <c:axPos val="l"/>
        <c:majorGridlines>
          <c:spPr>
            <a:ln w="9525" cap="flat" cmpd="sng" algn="ctr">
              <a:solidFill>
                <a:schemeClr val="tx1">
                  <a:lumMod val="15000"/>
                  <a:lumOff val="85000"/>
                </a:schemeClr>
              </a:solidFill>
              <a:round/>
            </a:ln>
            <a:effectLst/>
          </c:spPr>
        </c:majorGridlines>
        <c:numFmt formatCode="h:mm"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727166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a:t>Avg Consultation time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 Data analysis 2'!$B$1:$B$3</c:f>
              <c:strCache>
                <c:ptCount val="3"/>
                <c:pt idx="0">
                  <c:v>Average consultation Time</c:v>
                </c:pt>
                <c:pt idx="1">
                  <c:v>April-May</c:v>
                </c:pt>
                <c:pt idx="2">
                  <c:v>Appointment patients</c:v>
                </c:pt>
              </c:strCache>
            </c:strRef>
          </c:tx>
          <c:spPr>
            <a:solidFill>
              <a:schemeClr val="accent1"/>
            </a:solidFill>
            <a:ln>
              <a:noFill/>
            </a:ln>
            <a:effectLst/>
          </c:spPr>
          <c:invertIfNegative val="0"/>
          <c:cat>
            <c:strRef>
              <c:f>' Data analysis 2'!$A$4:$A$7</c:f>
              <c:strCache>
                <c:ptCount val="4"/>
                <c:pt idx="0">
                  <c:v>DR A</c:v>
                </c:pt>
                <c:pt idx="1">
                  <c:v>DR B</c:v>
                </c:pt>
                <c:pt idx="2">
                  <c:v>DR C</c:v>
                </c:pt>
                <c:pt idx="3">
                  <c:v>DR D</c:v>
                </c:pt>
              </c:strCache>
            </c:strRef>
          </c:cat>
          <c:val>
            <c:numRef>
              <c:f>' Data analysis 2'!$B$4:$B$7</c:f>
              <c:numCache>
                <c:formatCode>h:mm</c:formatCode>
                <c:ptCount val="4"/>
                <c:pt idx="0">
                  <c:v>7.5347222222222222E-3</c:v>
                </c:pt>
                <c:pt idx="1">
                  <c:v>1.2500000000000001E-2</c:v>
                </c:pt>
                <c:pt idx="2">
                  <c:v>9.3171296296296301E-3</c:v>
                </c:pt>
                <c:pt idx="3">
                  <c:v>7.4074074074074077E-3</c:v>
                </c:pt>
              </c:numCache>
            </c:numRef>
          </c:val>
          <c:extLst>
            <c:ext xmlns:c16="http://schemas.microsoft.com/office/drawing/2014/chart" uri="{C3380CC4-5D6E-409C-BE32-E72D297353CC}">
              <c16:uniqueId val="{00000000-39D2-45B4-B4E5-4F41B93FC3AB}"/>
            </c:ext>
          </c:extLst>
        </c:ser>
        <c:ser>
          <c:idx val="1"/>
          <c:order val="1"/>
          <c:tx>
            <c:strRef>
              <c:f>' Data analysis 2'!$C$1:$C$3</c:f>
              <c:strCache>
                <c:ptCount val="3"/>
                <c:pt idx="0">
                  <c:v>Average consultation Time</c:v>
                </c:pt>
                <c:pt idx="1">
                  <c:v>April-May</c:v>
                </c:pt>
                <c:pt idx="2">
                  <c:v>Walk in patients</c:v>
                </c:pt>
              </c:strCache>
            </c:strRef>
          </c:tx>
          <c:spPr>
            <a:solidFill>
              <a:schemeClr val="accent2"/>
            </a:solidFill>
            <a:ln>
              <a:noFill/>
            </a:ln>
            <a:effectLst/>
          </c:spPr>
          <c:invertIfNegative val="0"/>
          <c:cat>
            <c:strRef>
              <c:f>' Data analysis 2'!$A$4:$A$7</c:f>
              <c:strCache>
                <c:ptCount val="4"/>
                <c:pt idx="0">
                  <c:v>DR A</c:v>
                </c:pt>
                <c:pt idx="1">
                  <c:v>DR B</c:v>
                </c:pt>
                <c:pt idx="2">
                  <c:v>DR C</c:v>
                </c:pt>
                <c:pt idx="3">
                  <c:v>DR D</c:v>
                </c:pt>
              </c:strCache>
            </c:strRef>
          </c:cat>
          <c:val>
            <c:numRef>
              <c:f>' Data analysis 2'!$C$4:$C$7</c:f>
              <c:numCache>
                <c:formatCode>h:mm</c:formatCode>
                <c:ptCount val="4"/>
                <c:pt idx="0">
                  <c:v>7.2337962962962963E-3</c:v>
                </c:pt>
                <c:pt idx="1">
                  <c:v>1.3032407407407407E-2</c:v>
                </c:pt>
                <c:pt idx="2">
                  <c:v>1.1296296296296296E-2</c:v>
                </c:pt>
                <c:pt idx="3">
                  <c:v>6.9791666666666665E-3</c:v>
                </c:pt>
              </c:numCache>
            </c:numRef>
          </c:val>
          <c:extLst>
            <c:ext xmlns:c16="http://schemas.microsoft.com/office/drawing/2014/chart" uri="{C3380CC4-5D6E-409C-BE32-E72D297353CC}">
              <c16:uniqueId val="{00000001-39D2-45B4-B4E5-4F41B93FC3AB}"/>
            </c:ext>
          </c:extLst>
        </c:ser>
        <c:dLbls>
          <c:showLegendKey val="0"/>
          <c:showVal val="0"/>
          <c:showCatName val="0"/>
          <c:showSerName val="0"/>
          <c:showPercent val="0"/>
          <c:showBubbleSize val="0"/>
        </c:dLbls>
        <c:gapWidth val="219"/>
        <c:overlap val="-27"/>
        <c:axId val="930506191"/>
        <c:axId val="930509071"/>
      </c:barChart>
      <c:catAx>
        <c:axId val="9305061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30509071"/>
        <c:crosses val="autoZero"/>
        <c:auto val="1"/>
        <c:lblAlgn val="ctr"/>
        <c:lblOffset val="100"/>
        <c:noMultiLvlLbl val="0"/>
      </c:catAx>
      <c:valAx>
        <c:axId val="930509071"/>
        <c:scaling>
          <c:orientation val="minMax"/>
        </c:scaling>
        <c:delete val="0"/>
        <c:axPos val="l"/>
        <c:majorGridlines>
          <c:spPr>
            <a:ln w="9525" cap="flat" cmpd="sng" algn="ctr">
              <a:solidFill>
                <a:schemeClr val="tx1">
                  <a:lumMod val="15000"/>
                  <a:lumOff val="85000"/>
                </a:schemeClr>
              </a:solidFill>
              <a:round/>
            </a:ln>
            <a:effectLst/>
          </c:spPr>
        </c:majorGridlines>
        <c:numFmt formatCode="h:mm"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3050619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a:t>Avg Waiting time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 Data analysis 2'!$B$10:$B$12</c:f>
              <c:strCache>
                <c:ptCount val="3"/>
                <c:pt idx="0">
                  <c:v>Average waiting Time</c:v>
                </c:pt>
                <c:pt idx="1">
                  <c:v>April-May</c:v>
                </c:pt>
                <c:pt idx="2">
                  <c:v>Appoint patients</c:v>
                </c:pt>
              </c:strCache>
            </c:strRef>
          </c:tx>
          <c:spPr>
            <a:solidFill>
              <a:schemeClr val="accent1"/>
            </a:solidFill>
            <a:ln>
              <a:noFill/>
            </a:ln>
            <a:effectLst/>
          </c:spPr>
          <c:invertIfNegative val="0"/>
          <c:cat>
            <c:strRef>
              <c:f>' Data analysis 2'!$A$13:$A$16</c:f>
              <c:strCache>
                <c:ptCount val="4"/>
                <c:pt idx="0">
                  <c:v>DR A</c:v>
                </c:pt>
                <c:pt idx="1">
                  <c:v>DR B</c:v>
                </c:pt>
                <c:pt idx="2">
                  <c:v>DR C</c:v>
                </c:pt>
                <c:pt idx="3">
                  <c:v>DR D</c:v>
                </c:pt>
              </c:strCache>
            </c:strRef>
          </c:cat>
          <c:val>
            <c:numRef>
              <c:f>' Data analysis 2'!$B$13:$B$16</c:f>
              <c:numCache>
                <c:formatCode>h:mm</c:formatCode>
                <c:ptCount val="4"/>
                <c:pt idx="0">
                  <c:v>2.3252314814814816E-2</c:v>
                </c:pt>
                <c:pt idx="1">
                  <c:v>2.8101851851851854E-2</c:v>
                </c:pt>
                <c:pt idx="2">
                  <c:v>2.3946759259259258E-2</c:v>
                </c:pt>
                <c:pt idx="3">
                  <c:v>2.1111111111111112E-2</c:v>
                </c:pt>
              </c:numCache>
            </c:numRef>
          </c:val>
          <c:extLst>
            <c:ext xmlns:c16="http://schemas.microsoft.com/office/drawing/2014/chart" uri="{C3380CC4-5D6E-409C-BE32-E72D297353CC}">
              <c16:uniqueId val="{00000000-1CC2-409F-8902-1FD14D1D9524}"/>
            </c:ext>
          </c:extLst>
        </c:ser>
        <c:ser>
          <c:idx val="1"/>
          <c:order val="1"/>
          <c:tx>
            <c:strRef>
              <c:f>' Data analysis 2'!$C$10:$C$12</c:f>
              <c:strCache>
                <c:ptCount val="3"/>
                <c:pt idx="0">
                  <c:v>Average waiting Time</c:v>
                </c:pt>
                <c:pt idx="1">
                  <c:v>April-May</c:v>
                </c:pt>
                <c:pt idx="2">
                  <c:v>Walk in patients</c:v>
                </c:pt>
              </c:strCache>
            </c:strRef>
          </c:tx>
          <c:spPr>
            <a:solidFill>
              <a:schemeClr val="accent2"/>
            </a:solidFill>
            <a:ln>
              <a:noFill/>
            </a:ln>
            <a:effectLst/>
          </c:spPr>
          <c:invertIfNegative val="0"/>
          <c:cat>
            <c:strRef>
              <c:f>' Data analysis 2'!$A$13:$A$16</c:f>
              <c:strCache>
                <c:ptCount val="4"/>
                <c:pt idx="0">
                  <c:v>DR A</c:v>
                </c:pt>
                <c:pt idx="1">
                  <c:v>DR B</c:v>
                </c:pt>
                <c:pt idx="2">
                  <c:v>DR C</c:v>
                </c:pt>
                <c:pt idx="3">
                  <c:v>DR D</c:v>
                </c:pt>
              </c:strCache>
            </c:strRef>
          </c:cat>
          <c:val>
            <c:numRef>
              <c:f>' Data analysis 2'!$C$13:$C$16</c:f>
              <c:numCache>
                <c:formatCode>h:mm</c:formatCode>
                <c:ptCount val="4"/>
                <c:pt idx="0">
                  <c:v>4.3796296296296298E-2</c:v>
                </c:pt>
                <c:pt idx="1">
                  <c:v>5.5717592592592589E-2</c:v>
                </c:pt>
                <c:pt idx="2">
                  <c:v>4.0138888888888891E-2</c:v>
                </c:pt>
                <c:pt idx="3">
                  <c:v>3.4386574074074076E-2</c:v>
                </c:pt>
              </c:numCache>
            </c:numRef>
          </c:val>
          <c:extLst>
            <c:ext xmlns:c16="http://schemas.microsoft.com/office/drawing/2014/chart" uri="{C3380CC4-5D6E-409C-BE32-E72D297353CC}">
              <c16:uniqueId val="{00000001-1CC2-409F-8902-1FD14D1D9524}"/>
            </c:ext>
          </c:extLst>
        </c:ser>
        <c:dLbls>
          <c:showLegendKey val="0"/>
          <c:showVal val="0"/>
          <c:showCatName val="0"/>
          <c:showSerName val="0"/>
          <c:showPercent val="0"/>
          <c:showBubbleSize val="0"/>
        </c:dLbls>
        <c:gapWidth val="219"/>
        <c:overlap val="-27"/>
        <c:axId val="672699375"/>
        <c:axId val="672705135"/>
      </c:barChart>
      <c:catAx>
        <c:axId val="6726993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72705135"/>
        <c:crosses val="autoZero"/>
        <c:auto val="1"/>
        <c:lblAlgn val="ctr"/>
        <c:lblOffset val="100"/>
        <c:noMultiLvlLbl val="0"/>
      </c:catAx>
      <c:valAx>
        <c:axId val="672705135"/>
        <c:scaling>
          <c:orientation val="minMax"/>
        </c:scaling>
        <c:delete val="0"/>
        <c:axPos val="l"/>
        <c:majorGridlines>
          <c:spPr>
            <a:ln w="9525" cap="flat" cmpd="sng" algn="ctr">
              <a:solidFill>
                <a:schemeClr val="tx1">
                  <a:lumMod val="15000"/>
                  <a:lumOff val="85000"/>
                </a:schemeClr>
              </a:solidFill>
              <a:round/>
            </a:ln>
            <a:effectLst/>
          </c:spPr>
        </c:majorGridlines>
        <c:numFmt formatCode="h:mm"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7269937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Sheet3!$A$2</c:f>
              <c:strCache>
                <c:ptCount val="1"/>
                <c:pt idx="0">
                  <c:v>UGIE    </c:v>
                </c:pt>
              </c:strCache>
            </c:strRef>
          </c:tx>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Sheet3!$B$1:$F$1</c:f>
              <c:strCache>
                <c:ptCount val="5"/>
                <c:pt idx="0">
                  <c:v>JAN</c:v>
                </c:pt>
                <c:pt idx="1">
                  <c:v>FEB</c:v>
                </c:pt>
                <c:pt idx="2">
                  <c:v>MAR</c:v>
                </c:pt>
                <c:pt idx="3">
                  <c:v>APRIL</c:v>
                </c:pt>
                <c:pt idx="4">
                  <c:v>MAY</c:v>
                </c:pt>
              </c:strCache>
            </c:strRef>
          </c:cat>
          <c:val>
            <c:numRef>
              <c:f>Sheet3!$B$2:$F$2</c:f>
              <c:numCache>
                <c:formatCode>General</c:formatCode>
                <c:ptCount val="5"/>
                <c:pt idx="0">
                  <c:v>115</c:v>
                </c:pt>
                <c:pt idx="1">
                  <c:v>91</c:v>
                </c:pt>
                <c:pt idx="2">
                  <c:v>98</c:v>
                </c:pt>
                <c:pt idx="3">
                  <c:v>123</c:v>
                </c:pt>
                <c:pt idx="4">
                  <c:v>151</c:v>
                </c:pt>
              </c:numCache>
            </c:numRef>
          </c:val>
          <c:extLst>
            <c:ext xmlns:c16="http://schemas.microsoft.com/office/drawing/2014/chart" uri="{C3380CC4-5D6E-409C-BE32-E72D297353CC}">
              <c16:uniqueId val="{00000000-5DBE-4F1F-8777-FAB74D7BFF14}"/>
            </c:ext>
          </c:extLst>
        </c:ser>
        <c:ser>
          <c:idx val="1"/>
          <c:order val="1"/>
          <c:tx>
            <c:strRef>
              <c:f>Sheet3!$A$3</c:f>
              <c:strCache>
                <c:ptCount val="1"/>
                <c:pt idx="0">
                  <c:v>Colono </c:v>
                </c:pt>
              </c:strCache>
            </c:strRef>
          </c:tx>
          <c:spPr>
            <a:solidFill>
              <a:schemeClr val="accent2"/>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Sheet3!$B$1:$F$1</c:f>
              <c:strCache>
                <c:ptCount val="5"/>
                <c:pt idx="0">
                  <c:v>JAN</c:v>
                </c:pt>
                <c:pt idx="1">
                  <c:v>FEB</c:v>
                </c:pt>
                <c:pt idx="2">
                  <c:v>MAR</c:v>
                </c:pt>
                <c:pt idx="3">
                  <c:v>APRIL</c:v>
                </c:pt>
                <c:pt idx="4">
                  <c:v>MAY</c:v>
                </c:pt>
              </c:strCache>
            </c:strRef>
          </c:cat>
          <c:val>
            <c:numRef>
              <c:f>Sheet3!$B$3:$F$3</c:f>
              <c:numCache>
                <c:formatCode>General</c:formatCode>
                <c:ptCount val="5"/>
                <c:pt idx="0">
                  <c:v>39</c:v>
                </c:pt>
                <c:pt idx="1">
                  <c:v>31</c:v>
                </c:pt>
                <c:pt idx="2">
                  <c:v>37</c:v>
                </c:pt>
                <c:pt idx="3">
                  <c:v>41</c:v>
                </c:pt>
                <c:pt idx="4">
                  <c:v>67</c:v>
                </c:pt>
              </c:numCache>
            </c:numRef>
          </c:val>
          <c:extLst>
            <c:ext xmlns:c16="http://schemas.microsoft.com/office/drawing/2014/chart" uri="{C3380CC4-5D6E-409C-BE32-E72D297353CC}">
              <c16:uniqueId val="{00000001-5DBE-4F1F-8777-FAB74D7BFF14}"/>
            </c:ext>
          </c:extLst>
        </c:ser>
        <c:ser>
          <c:idx val="2"/>
          <c:order val="2"/>
          <c:tx>
            <c:strRef>
              <c:f>Sheet3!$A$4</c:f>
              <c:strCache>
                <c:ptCount val="1"/>
                <c:pt idx="0">
                  <c:v>ERCP    </c:v>
                </c:pt>
              </c:strCache>
            </c:strRef>
          </c:tx>
          <c:spPr>
            <a:solidFill>
              <a:schemeClr val="accent3"/>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Sheet3!$B$1:$F$1</c:f>
              <c:strCache>
                <c:ptCount val="5"/>
                <c:pt idx="0">
                  <c:v>JAN</c:v>
                </c:pt>
                <c:pt idx="1">
                  <c:v>FEB</c:v>
                </c:pt>
                <c:pt idx="2">
                  <c:v>MAR</c:v>
                </c:pt>
                <c:pt idx="3">
                  <c:v>APRIL</c:v>
                </c:pt>
                <c:pt idx="4">
                  <c:v>MAY</c:v>
                </c:pt>
              </c:strCache>
            </c:strRef>
          </c:cat>
          <c:val>
            <c:numRef>
              <c:f>Sheet3!$B$4:$F$4</c:f>
              <c:numCache>
                <c:formatCode>General</c:formatCode>
                <c:ptCount val="5"/>
                <c:pt idx="0">
                  <c:v>17</c:v>
                </c:pt>
                <c:pt idx="1">
                  <c:v>10</c:v>
                </c:pt>
                <c:pt idx="2">
                  <c:v>16</c:v>
                </c:pt>
                <c:pt idx="3">
                  <c:v>41</c:v>
                </c:pt>
                <c:pt idx="4">
                  <c:v>43</c:v>
                </c:pt>
              </c:numCache>
            </c:numRef>
          </c:val>
          <c:extLst>
            <c:ext xmlns:c16="http://schemas.microsoft.com/office/drawing/2014/chart" uri="{C3380CC4-5D6E-409C-BE32-E72D297353CC}">
              <c16:uniqueId val="{00000002-5DBE-4F1F-8777-FAB74D7BFF14}"/>
            </c:ext>
          </c:extLst>
        </c:ser>
        <c:ser>
          <c:idx val="3"/>
          <c:order val="3"/>
          <c:tx>
            <c:strRef>
              <c:f>Sheet3!$A$5</c:f>
              <c:strCache>
                <c:ptCount val="1"/>
                <c:pt idx="0">
                  <c:v>SIGMO  </c:v>
                </c:pt>
              </c:strCache>
            </c:strRef>
          </c:tx>
          <c:spPr>
            <a:solidFill>
              <a:schemeClr val="accent4"/>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Sheet3!$B$1:$F$1</c:f>
              <c:strCache>
                <c:ptCount val="5"/>
                <c:pt idx="0">
                  <c:v>JAN</c:v>
                </c:pt>
                <c:pt idx="1">
                  <c:v>FEB</c:v>
                </c:pt>
                <c:pt idx="2">
                  <c:v>MAR</c:v>
                </c:pt>
                <c:pt idx="3">
                  <c:v>APRIL</c:v>
                </c:pt>
                <c:pt idx="4">
                  <c:v>MAY</c:v>
                </c:pt>
              </c:strCache>
            </c:strRef>
          </c:cat>
          <c:val>
            <c:numRef>
              <c:f>Sheet3!$B$5:$F$5</c:f>
              <c:numCache>
                <c:formatCode>General</c:formatCode>
                <c:ptCount val="5"/>
                <c:pt idx="0">
                  <c:v>20</c:v>
                </c:pt>
                <c:pt idx="1">
                  <c:v>19</c:v>
                </c:pt>
                <c:pt idx="2">
                  <c:v>15</c:v>
                </c:pt>
                <c:pt idx="3">
                  <c:v>18</c:v>
                </c:pt>
                <c:pt idx="4">
                  <c:v>36</c:v>
                </c:pt>
              </c:numCache>
            </c:numRef>
          </c:val>
          <c:extLst>
            <c:ext xmlns:c16="http://schemas.microsoft.com/office/drawing/2014/chart" uri="{C3380CC4-5D6E-409C-BE32-E72D297353CC}">
              <c16:uniqueId val="{00000003-5DBE-4F1F-8777-FAB74D7BFF14}"/>
            </c:ext>
          </c:extLst>
        </c:ser>
        <c:ser>
          <c:idx val="4"/>
          <c:order val="4"/>
          <c:tx>
            <c:strRef>
              <c:f>Sheet3!$A$6</c:f>
              <c:strCache>
                <c:ptCount val="1"/>
                <c:pt idx="0">
                  <c:v>FIBRO   </c:v>
                </c:pt>
              </c:strCache>
            </c:strRef>
          </c:tx>
          <c:spPr>
            <a:solidFill>
              <a:schemeClr val="accent5"/>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Sheet3!$B$1:$F$1</c:f>
              <c:strCache>
                <c:ptCount val="5"/>
                <c:pt idx="0">
                  <c:v>JAN</c:v>
                </c:pt>
                <c:pt idx="1">
                  <c:v>FEB</c:v>
                </c:pt>
                <c:pt idx="2">
                  <c:v>MAR</c:v>
                </c:pt>
                <c:pt idx="3">
                  <c:v>APRIL</c:v>
                </c:pt>
                <c:pt idx="4">
                  <c:v>MAY</c:v>
                </c:pt>
              </c:strCache>
            </c:strRef>
          </c:cat>
          <c:val>
            <c:numRef>
              <c:f>Sheet3!$B$6:$F$6</c:f>
              <c:numCache>
                <c:formatCode>General</c:formatCode>
                <c:ptCount val="5"/>
                <c:pt idx="0">
                  <c:v>40</c:v>
                </c:pt>
                <c:pt idx="1">
                  <c:v>48</c:v>
                </c:pt>
                <c:pt idx="2">
                  <c:v>42</c:v>
                </c:pt>
                <c:pt idx="3">
                  <c:v>70</c:v>
                </c:pt>
                <c:pt idx="4">
                  <c:v>59</c:v>
                </c:pt>
              </c:numCache>
            </c:numRef>
          </c:val>
          <c:extLst>
            <c:ext xmlns:c16="http://schemas.microsoft.com/office/drawing/2014/chart" uri="{C3380CC4-5D6E-409C-BE32-E72D297353CC}">
              <c16:uniqueId val="{00000004-5DBE-4F1F-8777-FAB74D7BFF14}"/>
            </c:ext>
          </c:extLst>
        </c:ser>
        <c:dLbls>
          <c:dLblPos val="outEnd"/>
          <c:showLegendKey val="0"/>
          <c:showVal val="1"/>
          <c:showCatName val="0"/>
          <c:showSerName val="0"/>
          <c:showPercent val="0"/>
          <c:showBubbleSize val="0"/>
        </c:dLbls>
        <c:gapWidth val="444"/>
        <c:overlap val="-90"/>
        <c:axId val="1908632672"/>
        <c:axId val="1908639328"/>
      </c:barChart>
      <c:catAx>
        <c:axId val="190863267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en-US"/>
          </a:p>
        </c:txPr>
        <c:crossAx val="1908639328"/>
        <c:crosses val="autoZero"/>
        <c:auto val="1"/>
        <c:lblAlgn val="ctr"/>
        <c:lblOffset val="100"/>
        <c:noMultiLvlLbl val="0"/>
      </c:catAx>
      <c:valAx>
        <c:axId val="1908639328"/>
        <c:scaling>
          <c:orientation val="minMax"/>
        </c:scaling>
        <c:delete val="1"/>
        <c:axPos val="l"/>
        <c:numFmt formatCode="General" sourceLinked="1"/>
        <c:majorTickMark val="none"/>
        <c:minorTickMark val="none"/>
        <c:tickLblPos val="nextTo"/>
        <c:crossAx val="190863267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20-08-2025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20-08-2025</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20-08-2025</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20-08-2025</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20-08-2025</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20-08-2025</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20-08-2025</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20-08-2025</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20-08-2025</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20-08-2025</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20-08-2025</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20-08-2025</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20-08-2025</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1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1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85618" y="1600200"/>
            <a:ext cx="12020764" cy="1518007"/>
          </a:xfrm>
        </p:spPr>
        <p:txBody>
          <a:bodyPr>
            <a:normAutofit/>
          </a:bodyPr>
          <a:lstStyle/>
          <a:p>
            <a:r>
              <a:rPr lang="en-US" sz="3600" b="1" dirty="0"/>
              <a:t>"Identifying and Addressing Operational Gaps in Gastroenterology Department Services within a Multispecialty Hospital"</a:t>
            </a:r>
            <a:endParaRPr lang="en-IN" sz="3600" b="1" dirty="0"/>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619874" y="4565578"/>
            <a:ext cx="2688404" cy="1384443"/>
          </a:xfrm>
        </p:spPr>
        <p:txBody>
          <a:bodyPr/>
          <a:lstStyle/>
          <a:p>
            <a:pPr algn="l"/>
            <a:r>
              <a:rPr lang="en-IN" b="1" dirty="0"/>
              <a:t>Faculty Mentor-</a:t>
            </a:r>
          </a:p>
          <a:p>
            <a:pPr algn="l"/>
            <a:r>
              <a:rPr lang="en-IN" dirty="0"/>
              <a:t>Dr Sumesh Kumar</a:t>
            </a:r>
          </a:p>
          <a:p>
            <a:pPr algn="l"/>
            <a:r>
              <a:rPr lang="en-IN" dirty="0"/>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8" name="Subtitle 2">
            <a:extLst>
              <a:ext uri="{FF2B5EF4-FFF2-40B4-BE49-F238E27FC236}">
                <a16:creationId xmlns:a16="http://schemas.microsoft.com/office/drawing/2014/main" id="{A20C7723-01AB-4F3A-AB0B-C63EDBCBD54A}"/>
              </a:ext>
            </a:extLst>
          </p:cNvPr>
          <p:cNvSpPr txBox="1">
            <a:spLocks/>
          </p:cNvSpPr>
          <p:nvPr/>
        </p:nvSpPr>
        <p:spPr>
          <a:xfrm>
            <a:off x="7539522" y="4491946"/>
            <a:ext cx="2688404" cy="138444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b="1" dirty="0"/>
              <a:t>Submitted By-</a:t>
            </a:r>
          </a:p>
          <a:p>
            <a:pPr algn="l"/>
            <a:r>
              <a:rPr lang="en-IN" dirty="0"/>
              <a:t>Dr Alisha Shandilya</a:t>
            </a:r>
          </a:p>
          <a:p>
            <a:pPr algn="l"/>
            <a:r>
              <a:rPr lang="en-IN" dirty="0"/>
              <a:t>PG/23/012</a:t>
            </a:r>
          </a:p>
        </p:txBody>
      </p:sp>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6780A-8FE8-4E13-8469-3A6CACDA2152}"/>
              </a:ext>
            </a:extLst>
          </p:cNvPr>
          <p:cNvSpPr>
            <a:spLocks noGrp="1"/>
          </p:cNvSpPr>
          <p:nvPr>
            <p:ph type="title"/>
          </p:nvPr>
        </p:nvSpPr>
        <p:spPr/>
        <p:txBody>
          <a:bodyPr/>
          <a:lstStyle/>
          <a:p>
            <a:r>
              <a:rPr lang="en-US" b="1" u="sng" dirty="0"/>
              <a:t>Method of Data Collection:</a:t>
            </a:r>
            <a:br>
              <a:rPr lang="en-US" dirty="0"/>
            </a:br>
            <a:endParaRPr lang="en-US" dirty="0"/>
          </a:p>
        </p:txBody>
      </p:sp>
      <p:sp>
        <p:nvSpPr>
          <p:cNvPr id="3" name="Content Placeholder 2">
            <a:extLst>
              <a:ext uri="{FF2B5EF4-FFF2-40B4-BE49-F238E27FC236}">
                <a16:creationId xmlns:a16="http://schemas.microsoft.com/office/drawing/2014/main" id="{94CA3331-3A25-48ED-BACF-ADBC5EBB8AC1}"/>
              </a:ext>
            </a:extLst>
          </p:cNvPr>
          <p:cNvSpPr>
            <a:spLocks noGrp="1"/>
          </p:cNvSpPr>
          <p:nvPr>
            <p:ph idx="1"/>
          </p:nvPr>
        </p:nvSpPr>
        <p:spPr/>
        <p:txBody>
          <a:bodyPr>
            <a:normAutofit fontScale="92500" lnSpcReduction="20000"/>
          </a:bodyPr>
          <a:lstStyle/>
          <a:p>
            <a:pPr marL="0" indent="0">
              <a:buNone/>
            </a:pPr>
            <a:r>
              <a:rPr lang="en-US" dirty="0"/>
              <a:t> </a:t>
            </a:r>
            <a:r>
              <a:rPr lang="en-US" b="1" u="sng" dirty="0"/>
              <a:t>Secondary Data Collection</a:t>
            </a:r>
            <a:r>
              <a:rPr lang="en-US" dirty="0"/>
              <a:t>: Appointment </a:t>
            </a:r>
            <a:r>
              <a:rPr lang="en-US" dirty="0" err="1"/>
              <a:t>registers,patient</a:t>
            </a:r>
            <a:r>
              <a:rPr lang="en-US" dirty="0"/>
              <a:t> assessment </a:t>
            </a:r>
            <a:r>
              <a:rPr lang="en-US" dirty="0" err="1"/>
              <a:t>registers,consultation</a:t>
            </a:r>
            <a:r>
              <a:rPr lang="en-US" dirty="0"/>
              <a:t> timings.</a:t>
            </a:r>
          </a:p>
          <a:p>
            <a:pPr marL="0" indent="0">
              <a:buNone/>
            </a:pPr>
            <a:r>
              <a:rPr lang="en-US" dirty="0"/>
              <a:t>● Data was triangulated through staff interaction, departmental protocols, and clinical notes to validate findings.</a:t>
            </a:r>
          </a:p>
          <a:p>
            <a:pPr marL="0" indent="0">
              <a:buNone/>
            </a:pPr>
            <a:r>
              <a:rPr lang="en-US" dirty="0"/>
              <a:t> </a:t>
            </a:r>
            <a:r>
              <a:rPr lang="en-US" b="1" u="sng" dirty="0"/>
              <a:t>Expected Outcomes:</a:t>
            </a:r>
          </a:p>
          <a:p>
            <a:pPr marL="0" indent="0">
              <a:buNone/>
            </a:pPr>
            <a:r>
              <a:rPr lang="en-US" dirty="0"/>
              <a:t>● Significant decrease in average OPD and procedure-related waiting times due to better scheduling and coordination among consultants, anesthetists, and support staff.</a:t>
            </a:r>
          </a:p>
          <a:p>
            <a:pPr marL="0" indent="0">
              <a:buNone/>
            </a:pPr>
            <a:r>
              <a:rPr lang="en-US" dirty="0"/>
              <a:t>● Enhanced allocation of doctor time across OPD, inpatient rounds, and procedural duties</a:t>
            </a:r>
          </a:p>
          <a:p>
            <a:pPr marL="0" indent="0">
              <a:buNone/>
            </a:pPr>
            <a:r>
              <a:rPr lang="en-US" dirty="0"/>
              <a:t>● Faster TAT for consultations and procedures leading to better patient experience and potentially higher patient retention.</a:t>
            </a:r>
          </a:p>
          <a:p>
            <a:endParaRPr lang="en-US" dirty="0"/>
          </a:p>
        </p:txBody>
      </p:sp>
      <p:sp>
        <p:nvSpPr>
          <p:cNvPr id="5" name="Slide Number Placeholder 4">
            <a:extLst>
              <a:ext uri="{FF2B5EF4-FFF2-40B4-BE49-F238E27FC236}">
                <a16:creationId xmlns:a16="http://schemas.microsoft.com/office/drawing/2014/main" id="{2EF65524-8501-4D29-99D6-2EDFE6045AED}"/>
              </a:ext>
            </a:extLst>
          </p:cNvPr>
          <p:cNvSpPr>
            <a:spLocks noGrp="1"/>
          </p:cNvSpPr>
          <p:nvPr>
            <p:ph type="sldNum" sz="quarter" idx="12"/>
          </p:nvPr>
        </p:nvSpPr>
        <p:spPr/>
        <p:txBody>
          <a:bodyPr/>
          <a:lstStyle/>
          <a:p>
            <a:fld id="{26AD20E6-394B-4DF0-96A5-9647FF39C943}" type="slidenum">
              <a:rPr lang="en-IN" smtClean="0"/>
              <a:t>10</a:t>
            </a:fld>
            <a:endParaRPr lang="en-IN"/>
          </a:p>
        </p:txBody>
      </p:sp>
    </p:spTree>
    <p:extLst>
      <p:ext uri="{BB962C8B-B14F-4D97-AF65-F5344CB8AC3E}">
        <p14:creationId xmlns:p14="http://schemas.microsoft.com/office/powerpoint/2010/main" val="41484443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7CAA466-1888-B9B6-864B-09E29F818E1A}"/>
              </a:ext>
            </a:extLst>
          </p:cNvPr>
          <p:cNvSpPr>
            <a:spLocks noGrp="1"/>
          </p:cNvSpPr>
          <p:nvPr>
            <p:ph type="sldNum" sz="quarter" idx="12"/>
          </p:nvPr>
        </p:nvSpPr>
        <p:spPr/>
        <p:txBody>
          <a:bodyPr/>
          <a:lstStyle/>
          <a:p>
            <a:fld id="{26AD20E6-394B-4DF0-96A5-9647FF39C943}" type="slidenum">
              <a:rPr lang="en-IN" smtClean="0"/>
              <a:t>11</a:t>
            </a:fld>
            <a:endParaRPr lang="en-IN"/>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721978281"/>
              </p:ext>
            </p:extLst>
          </p:nvPr>
        </p:nvGraphicFramePr>
        <p:xfrm>
          <a:off x="1152832" y="360619"/>
          <a:ext cx="9210040" cy="5885817"/>
        </p:xfrm>
        <a:graphic>
          <a:graphicData uri="http://schemas.openxmlformats.org/drawingml/2006/table">
            <a:tbl>
              <a:tblPr firstRow="1" bandRow="1">
                <a:tableStyleId>{5940675A-B579-460E-94D1-54222C63F5DA}</a:tableStyleId>
              </a:tblPr>
              <a:tblGrid>
                <a:gridCol w="3896360">
                  <a:extLst>
                    <a:ext uri="{9D8B030D-6E8A-4147-A177-3AD203B41FA5}">
                      <a16:colId xmlns:a16="http://schemas.microsoft.com/office/drawing/2014/main" val="65444225"/>
                    </a:ext>
                  </a:extLst>
                </a:gridCol>
                <a:gridCol w="5313680">
                  <a:extLst>
                    <a:ext uri="{9D8B030D-6E8A-4147-A177-3AD203B41FA5}">
                      <a16:colId xmlns:a16="http://schemas.microsoft.com/office/drawing/2014/main" val="1844511914"/>
                    </a:ext>
                  </a:extLst>
                </a:gridCol>
              </a:tblGrid>
              <a:tr h="390960">
                <a:tc>
                  <a:txBody>
                    <a:bodyPr/>
                    <a:lstStyle/>
                    <a:p>
                      <a:pPr algn="ctr"/>
                      <a:r>
                        <a:rPr lang="en-US" b="1" dirty="0">
                          <a:solidFill>
                            <a:schemeClr val="tx1"/>
                          </a:solidFill>
                        </a:rPr>
                        <a:t>Key pain areas</a:t>
                      </a:r>
                    </a:p>
                  </a:txBody>
                  <a:tcPr/>
                </a:tc>
                <a:tc>
                  <a:txBody>
                    <a:bodyPr/>
                    <a:lstStyle/>
                    <a:p>
                      <a:pPr algn="ctr"/>
                      <a:r>
                        <a:rPr lang="en-US" b="1" dirty="0">
                          <a:solidFill>
                            <a:schemeClr val="tx1"/>
                          </a:solidFill>
                        </a:rPr>
                        <a:t>Reason</a:t>
                      </a:r>
                    </a:p>
                  </a:txBody>
                  <a:tcPr/>
                </a:tc>
                <a:extLst>
                  <a:ext uri="{0D108BD9-81ED-4DB2-BD59-A6C34878D82A}">
                    <a16:rowId xmlns:a16="http://schemas.microsoft.com/office/drawing/2014/main" val="4292038348"/>
                  </a:ext>
                </a:extLst>
              </a:tr>
              <a:tr h="964010">
                <a:tc>
                  <a:txBody>
                    <a:bodyPr/>
                    <a:lstStyle/>
                    <a:p>
                      <a:pPr algn="ctr"/>
                      <a:r>
                        <a:rPr lang="en-US" dirty="0"/>
                        <a:t>Dr Consultation delay</a:t>
                      </a:r>
                    </a:p>
                  </a:txBody>
                  <a:tcPr/>
                </a:tc>
                <a:tc>
                  <a:txBody>
                    <a:bodyPr/>
                    <a:lstStyle/>
                    <a:p>
                      <a:r>
                        <a:rPr lang="en-US" dirty="0"/>
                        <a:t>Dr punch in timings</a:t>
                      </a:r>
                      <a:br>
                        <a:rPr lang="en-US" dirty="0"/>
                      </a:br>
                      <a:r>
                        <a:rPr lang="en-US" dirty="0"/>
                        <a:t>Dr on floor rounds</a:t>
                      </a:r>
                      <a:br>
                        <a:rPr lang="en-US" dirty="0"/>
                      </a:br>
                      <a:r>
                        <a:rPr lang="en-US" dirty="0"/>
                        <a:t>Procedures in between OPD</a:t>
                      </a:r>
                    </a:p>
                  </a:txBody>
                  <a:tcPr/>
                </a:tc>
                <a:extLst>
                  <a:ext uri="{0D108BD9-81ED-4DB2-BD59-A6C34878D82A}">
                    <a16:rowId xmlns:a16="http://schemas.microsoft.com/office/drawing/2014/main" val="2718102587"/>
                  </a:ext>
                </a:extLst>
              </a:tr>
              <a:tr h="1253213">
                <a:tc>
                  <a:txBody>
                    <a:bodyPr/>
                    <a:lstStyle/>
                    <a:p>
                      <a:pPr algn="ctr"/>
                      <a:r>
                        <a:rPr lang="en-US" dirty="0"/>
                        <a:t>FIC</a:t>
                      </a:r>
                    </a:p>
                  </a:txBody>
                  <a:tcPr/>
                </a:tc>
                <a:tc>
                  <a:txBody>
                    <a:bodyPr/>
                    <a:lstStyle/>
                    <a:p>
                      <a:r>
                        <a:rPr lang="en-US" dirty="0"/>
                        <a:t>On the 4</a:t>
                      </a:r>
                      <a:r>
                        <a:rPr lang="en-US" baseline="30000" dirty="0"/>
                        <a:t>th</a:t>
                      </a:r>
                      <a:r>
                        <a:rPr lang="en-US" dirty="0"/>
                        <a:t> floor.</a:t>
                      </a:r>
                      <a:br>
                        <a:rPr lang="en-US" dirty="0"/>
                      </a:br>
                      <a:r>
                        <a:rPr lang="en-US" dirty="0"/>
                        <a:t>No proper detailing about the procedure and additional charges</a:t>
                      </a:r>
                      <a:br>
                        <a:rPr lang="en-US" dirty="0"/>
                      </a:br>
                      <a:endParaRPr lang="en-US" dirty="0"/>
                    </a:p>
                  </a:txBody>
                  <a:tcPr/>
                </a:tc>
                <a:extLst>
                  <a:ext uri="{0D108BD9-81ED-4DB2-BD59-A6C34878D82A}">
                    <a16:rowId xmlns:a16="http://schemas.microsoft.com/office/drawing/2014/main" val="2213374577"/>
                  </a:ext>
                </a:extLst>
              </a:tr>
              <a:tr h="674807">
                <a:tc>
                  <a:txBody>
                    <a:bodyPr/>
                    <a:lstStyle/>
                    <a:p>
                      <a:pPr algn="ctr"/>
                      <a:r>
                        <a:rPr lang="en-US" dirty="0"/>
                        <a:t>PAC</a:t>
                      </a:r>
                    </a:p>
                  </a:txBody>
                  <a:tcPr/>
                </a:tc>
                <a:tc>
                  <a:txBody>
                    <a:bodyPr/>
                    <a:lstStyle/>
                    <a:p>
                      <a:r>
                        <a:rPr lang="en-US" dirty="0"/>
                        <a:t>Anesthetist is not available permanently in department.</a:t>
                      </a:r>
                    </a:p>
                  </a:txBody>
                  <a:tcPr/>
                </a:tc>
                <a:extLst>
                  <a:ext uri="{0D108BD9-81ED-4DB2-BD59-A6C34878D82A}">
                    <a16:rowId xmlns:a16="http://schemas.microsoft.com/office/drawing/2014/main" val="3231572584"/>
                  </a:ext>
                </a:extLst>
              </a:tr>
              <a:tr h="674807">
                <a:tc>
                  <a:txBody>
                    <a:bodyPr/>
                    <a:lstStyle/>
                    <a:p>
                      <a:pPr algn="ctr"/>
                      <a:r>
                        <a:rPr lang="en-US" dirty="0"/>
                        <a:t>Patient shift from IPD to recovery room</a:t>
                      </a:r>
                    </a:p>
                  </a:txBody>
                  <a:tcPr/>
                </a:tc>
                <a:tc>
                  <a:txBody>
                    <a:bodyPr/>
                    <a:lstStyle/>
                    <a:p>
                      <a:r>
                        <a:rPr lang="en-US" dirty="0"/>
                        <a:t>No GDA staff present there at the time of shifting</a:t>
                      </a:r>
                    </a:p>
                  </a:txBody>
                  <a:tcPr/>
                </a:tc>
                <a:extLst>
                  <a:ext uri="{0D108BD9-81ED-4DB2-BD59-A6C34878D82A}">
                    <a16:rowId xmlns:a16="http://schemas.microsoft.com/office/drawing/2014/main" val="1370901948"/>
                  </a:ext>
                </a:extLst>
              </a:tr>
              <a:tr h="96401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Procedure</a:t>
                      </a:r>
                    </a:p>
                    <a:p>
                      <a:pPr algn="ct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Anesthetist is not available permanently in department.</a:t>
                      </a:r>
                    </a:p>
                    <a:p>
                      <a:r>
                        <a:rPr lang="en-US" dirty="0"/>
                        <a:t>Dr consulting the OPD /Appointment patients</a:t>
                      </a:r>
                    </a:p>
                  </a:txBody>
                  <a:tcPr/>
                </a:tc>
                <a:extLst>
                  <a:ext uri="{0D108BD9-81ED-4DB2-BD59-A6C34878D82A}">
                    <a16:rowId xmlns:a16="http://schemas.microsoft.com/office/drawing/2014/main" val="187366709"/>
                  </a:ext>
                </a:extLst>
              </a:tr>
              <a:tr h="964010">
                <a:tc>
                  <a:txBody>
                    <a:bodyPr/>
                    <a:lstStyle/>
                    <a:p>
                      <a:pPr algn="ctr"/>
                      <a:r>
                        <a:rPr lang="en-US" dirty="0"/>
                        <a:t>Discharge summary preparation to approval time</a:t>
                      </a:r>
                    </a:p>
                  </a:txBody>
                  <a:tcPr/>
                </a:tc>
                <a:tc>
                  <a:txBody>
                    <a:bodyPr/>
                    <a:lstStyle/>
                    <a:p>
                      <a:r>
                        <a:rPr lang="en-US" dirty="0"/>
                        <a:t>Doctor is consulting the patient or in between procedure, so</a:t>
                      </a:r>
                      <a:r>
                        <a:rPr lang="en-US" baseline="0" dirty="0"/>
                        <a:t> discharge summary approval takes time.</a:t>
                      </a:r>
                      <a:endParaRPr lang="en-US" dirty="0"/>
                    </a:p>
                  </a:txBody>
                  <a:tcPr/>
                </a:tc>
                <a:extLst>
                  <a:ext uri="{0D108BD9-81ED-4DB2-BD59-A6C34878D82A}">
                    <a16:rowId xmlns:a16="http://schemas.microsoft.com/office/drawing/2014/main" val="1506254480"/>
                  </a:ext>
                </a:extLst>
              </a:tr>
            </a:tbl>
          </a:graphicData>
        </a:graphic>
      </p:graphicFrame>
    </p:spTree>
    <p:extLst>
      <p:ext uri="{BB962C8B-B14F-4D97-AF65-F5344CB8AC3E}">
        <p14:creationId xmlns:p14="http://schemas.microsoft.com/office/powerpoint/2010/main" val="26288243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6ED37-ABF6-C4D5-B817-F3B5BB752C78}"/>
              </a:ext>
            </a:extLst>
          </p:cNvPr>
          <p:cNvSpPr>
            <a:spLocks noGrp="1"/>
          </p:cNvSpPr>
          <p:nvPr>
            <p:ph type="title"/>
          </p:nvPr>
        </p:nvSpPr>
        <p:spPr/>
        <p:txBody>
          <a:bodyPr/>
          <a:lstStyle/>
          <a:p>
            <a:r>
              <a:rPr lang="en-US" b="1" u="sng" dirty="0"/>
              <a:t>OBSERVATIONS</a:t>
            </a:r>
            <a:br>
              <a:rPr lang="en-US" b="1" u="sng" dirty="0"/>
            </a:br>
            <a:endParaRPr lang="en-IN" dirty="0"/>
          </a:p>
        </p:txBody>
      </p:sp>
      <p:sp>
        <p:nvSpPr>
          <p:cNvPr id="3" name="Content Placeholder 2">
            <a:extLst>
              <a:ext uri="{FF2B5EF4-FFF2-40B4-BE49-F238E27FC236}">
                <a16:creationId xmlns:a16="http://schemas.microsoft.com/office/drawing/2014/main" id="{9CC34DDF-2C0F-0604-88C1-AE035DBED191}"/>
              </a:ext>
            </a:extLst>
          </p:cNvPr>
          <p:cNvSpPr>
            <a:spLocks noGrp="1"/>
          </p:cNvSpPr>
          <p:nvPr>
            <p:ph idx="1"/>
          </p:nvPr>
        </p:nvSpPr>
        <p:spPr>
          <a:xfrm>
            <a:off x="621891" y="1402838"/>
            <a:ext cx="10515600" cy="4351338"/>
          </a:xfrm>
        </p:spPr>
        <p:txBody>
          <a:bodyPr/>
          <a:lstStyle/>
          <a:p>
            <a:pPr marL="742950" lvl="1" indent="-285750">
              <a:lnSpc>
                <a:spcPct val="150000"/>
              </a:lnSpc>
            </a:pPr>
            <a:r>
              <a:rPr lang="en-US" sz="2000" dirty="0"/>
              <a:t>Appointments start at 10:00 AM, but doctors are generally available only from 10:30 AM.</a:t>
            </a:r>
          </a:p>
          <a:p>
            <a:pPr marL="742950" lvl="1" indent="-285750">
              <a:lnSpc>
                <a:spcPct val="150000"/>
              </a:lnSpc>
            </a:pPr>
            <a:r>
              <a:rPr lang="en-US" sz="2000" dirty="0"/>
              <a:t>IPD rounds begin at 9:00 AM, overlapping with OPD hours and causing delays for appointment patients.</a:t>
            </a:r>
          </a:p>
          <a:p>
            <a:pPr marL="742950" lvl="1" indent="-285750">
              <a:lnSpc>
                <a:spcPct val="150000"/>
              </a:lnSpc>
            </a:pPr>
            <a:r>
              <a:rPr lang="en-US" sz="2000" dirty="0"/>
              <a:t>Doctors frequently go for procedures during OPD hours and vice versa, leading to disruptions in patient flow.</a:t>
            </a:r>
          </a:p>
          <a:p>
            <a:pPr marL="742950" lvl="1" indent="-285750">
              <a:lnSpc>
                <a:spcPct val="150000"/>
              </a:lnSpc>
            </a:pPr>
            <a:r>
              <a:rPr lang="en-US" sz="2000" dirty="0"/>
              <a:t>No planned procedure scheduling system which affect coordination and resource planning.</a:t>
            </a:r>
          </a:p>
          <a:p>
            <a:endParaRPr lang="en-IN" dirty="0"/>
          </a:p>
        </p:txBody>
      </p:sp>
      <p:sp>
        <p:nvSpPr>
          <p:cNvPr id="5" name="Slide Number Placeholder 4">
            <a:extLst>
              <a:ext uri="{FF2B5EF4-FFF2-40B4-BE49-F238E27FC236}">
                <a16:creationId xmlns:a16="http://schemas.microsoft.com/office/drawing/2014/main" id="{97CC9222-2F65-1DD0-EB95-29430CA044E5}"/>
              </a:ext>
            </a:extLst>
          </p:cNvPr>
          <p:cNvSpPr>
            <a:spLocks noGrp="1"/>
          </p:cNvSpPr>
          <p:nvPr>
            <p:ph type="sldNum" sz="quarter" idx="12"/>
          </p:nvPr>
        </p:nvSpPr>
        <p:spPr/>
        <p:txBody>
          <a:bodyPr/>
          <a:lstStyle/>
          <a:p>
            <a:fld id="{26AD20E6-394B-4DF0-96A5-9647FF39C943}" type="slidenum">
              <a:rPr lang="en-IN" smtClean="0"/>
              <a:t>12</a:t>
            </a:fld>
            <a:endParaRPr lang="en-IN"/>
          </a:p>
        </p:txBody>
      </p:sp>
    </p:spTree>
    <p:extLst>
      <p:ext uri="{BB962C8B-B14F-4D97-AF65-F5344CB8AC3E}">
        <p14:creationId xmlns:p14="http://schemas.microsoft.com/office/powerpoint/2010/main" val="38036356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70B095-767B-D673-FE5C-1FEC660D6CA2}"/>
              </a:ext>
            </a:extLst>
          </p:cNvPr>
          <p:cNvSpPr>
            <a:spLocks noGrp="1"/>
          </p:cNvSpPr>
          <p:nvPr>
            <p:ph type="sldNum" sz="quarter" idx="12"/>
          </p:nvPr>
        </p:nvSpPr>
        <p:spPr/>
        <p:txBody>
          <a:bodyPr/>
          <a:lstStyle/>
          <a:p>
            <a:fld id="{26AD20E6-394B-4DF0-96A5-9647FF39C943}" type="slidenum">
              <a:rPr lang="en-IN" smtClean="0"/>
              <a:t>13</a:t>
            </a:fld>
            <a:endParaRPr lang="en-IN"/>
          </a:p>
        </p:txBody>
      </p:sp>
      <p:graphicFrame>
        <p:nvGraphicFramePr>
          <p:cNvPr id="6" name="Table 5">
            <a:extLst>
              <a:ext uri="{FF2B5EF4-FFF2-40B4-BE49-F238E27FC236}">
                <a16:creationId xmlns:a16="http://schemas.microsoft.com/office/drawing/2014/main" id="{3470ACC6-4ED6-1BD8-6C6E-BE5BD967E72D}"/>
              </a:ext>
            </a:extLst>
          </p:cNvPr>
          <p:cNvGraphicFramePr>
            <a:graphicFrameLocks noGrp="1"/>
          </p:cNvGraphicFramePr>
          <p:nvPr>
            <p:extLst>
              <p:ext uri="{D42A27DB-BD31-4B8C-83A1-F6EECF244321}">
                <p14:modId xmlns:p14="http://schemas.microsoft.com/office/powerpoint/2010/main" val="153228305"/>
              </p:ext>
            </p:extLst>
          </p:nvPr>
        </p:nvGraphicFramePr>
        <p:xfrm>
          <a:off x="0" y="136525"/>
          <a:ext cx="11493910" cy="6672750"/>
        </p:xfrm>
        <a:graphic>
          <a:graphicData uri="http://schemas.openxmlformats.org/drawingml/2006/table">
            <a:tbl>
              <a:tblPr firstRow="1" bandRow="1">
                <a:tableStyleId>{5940675A-B579-460E-94D1-54222C63F5DA}</a:tableStyleId>
              </a:tblPr>
              <a:tblGrid>
                <a:gridCol w="5454736">
                  <a:extLst>
                    <a:ext uri="{9D8B030D-6E8A-4147-A177-3AD203B41FA5}">
                      <a16:colId xmlns:a16="http://schemas.microsoft.com/office/drawing/2014/main" val="4038606811"/>
                    </a:ext>
                  </a:extLst>
                </a:gridCol>
                <a:gridCol w="6039174">
                  <a:extLst>
                    <a:ext uri="{9D8B030D-6E8A-4147-A177-3AD203B41FA5}">
                      <a16:colId xmlns:a16="http://schemas.microsoft.com/office/drawing/2014/main" val="1381420879"/>
                    </a:ext>
                  </a:extLst>
                </a:gridCol>
              </a:tblGrid>
              <a:tr h="408066">
                <a:tc>
                  <a:txBody>
                    <a:bodyPr/>
                    <a:lstStyle/>
                    <a:p>
                      <a:r>
                        <a:rPr lang="en-IN" sz="1600" b="1" u="sng" dirty="0"/>
                        <a:t>Suggestions</a:t>
                      </a:r>
                    </a:p>
                  </a:txBody>
                  <a:tcPr/>
                </a:tc>
                <a:tc>
                  <a:txBody>
                    <a:bodyPr/>
                    <a:lstStyle/>
                    <a:p>
                      <a:r>
                        <a:rPr lang="en-IN" sz="1600" b="1" u="sng" dirty="0"/>
                        <a:t>Implementation</a:t>
                      </a:r>
                    </a:p>
                  </a:txBody>
                  <a:tcPr/>
                </a:tc>
                <a:extLst>
                  <a:ext uri="{0D108BD9-81ED-4DB2-BD59-A6C34878D82A}">
                    <a16:rowId xmlns:a16="http://schemas.microsoft.com/office/drawing/2014/main" val="3448211070"/>
                  </a:ext>
                </a:extLst>
              </a:tr>
              <a:tr h="171052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t>Doctors timing should be scheduled.</a:t>
                      </a:r>
                    </a:p>
                    <a:p>
                      <a:endParaRPr lang="en-IN" sz="1600" dirty="0"/>
                    </a:p>
                  </a:txBody>
                  <a:tcPr/>
                </a:tc>
                <a:tc>
                  <a:txBody>
                    <a:bodyPr/>
                    <a:lstStyle/>
                    <a:p>
                      <a:r>
                        <a:rPr lang="en-IN" sz="1600" dirty="0"/>
                        <a:t>Doctors started to consult 5 days a week.</a:t>
                      </a:r>
                      <a:br>
                        <a:rPr lang="en-IN" sz="1600" dirty="0"/>
                      </a:br>
                      <a:r>
                        <a:rPr lang="en-IN" sz="1600" dirty="0"/>
                        <a:t>8:30AM-10:00AM(IPD rounds)</a:t>
                      </a:r>
                      <a:br>
                        <a:rPr lang="en-IN" sz="1600" dirty="0"/>
                      </a:br>
                      <a:r>
                        <a:rPr lang="en-IN" sz="1600" dirty="0"/>
                        <a:t>10:00AM-11:00AM(Procedures)</a:t>
                      </a:r>
                      <a:br>
                        <a:rPr lang="en-IN" sz="1600" dirty="0"/>
                      </a:br>
                      <a:r>
                        <a:rPr lang="en-IN" sz="1600" dirty="0"/>
                        <a:t>11:00AM-02:00PM(OPD consultation)</a:t>
                      </a:r>
                      <a:br>
                        <a:rPr lang="en-IN" sz="1600" dirty="0"/>
                      </a:br>
                      <a:r>
                        <a:rPr lang="en-IN" sz="1600" dirty="0"/>
                        <a:t>02:00PM-04:00PM(Procedures)</a:t>
                      </a:r>
                      <a:br>
                        <a:rPr lang="en-IN" sz="1600" dirty="0"/>
                      </a:br>
                      <a:r>
                        <a:rPr lang="en-IN" sz="1600" dirty="0"/>
                        <a:t>04:00PM-05:30PM(OPD consultation)</a:t>
                      </a:r>
                    </a:p>
                  </a:txBody>
                  <a:tcPr/>
                </a:tc>
                <a:extLst>
                  <a:ext uri="{0D108BD9-81ED-4DB2-BD59-A6C34878D82A}">
                    <a16:rowId xmlns:a16="http://schemas.microsoft.com/office/drawing/2014/main" val="3742718054"/>
                  </a:ext>
                </a:extLst>
              </a:tr>
              <a:tr h="408066">
                <a:tc>
                  <a:txBody>
                    <a:bodyPr/>
                    <a:lstStyle/>
                    <a:p>
                      <a:r>
                        <a:rPr lang="en-IN" sz="1600" dirty="0"/>
                        <a:t>Anaesthetist should be permanently available</a:t>
                      </a:r>
                    </a:p>
                  </a:txBody>
                  <a:tcPr/>
                </a:tc>
                <a:tc>
                  <a:txBody>
                    <a:bodyPr/>
                    <a:lstStyle/>
                    <a:p>
                      <a:r>
                        <a:rPr lang="en-IN" sz="1600" dirty="0"/>
                        <a:t>LTP Anaesthetists started to cover the department.</a:t>
                      </a:r>
                    </a:p>
                  </a:txBody>
                  <a:tcPr/>
                </a:tc>
                <a:extLst>
                  <a:ext uri="{0D108BD9-81ED-4DB2-BD59-A6C34878D82A}">
                    <a16:rowId xmlns:a16="http://schemas.microsoft.com/office/drawing/2014/main" val="871945672"/>
                  </a:ext>
                </a:extLst>
              </a:tr>
              <a:tr h="171052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600" dirty="0"/>
                        <a:t>A scheduler should be there in where comprehensive list of planned procedures must be made available to consultants, anesthetist, pediatrician, nurses, technicians, FIC persons and coordinators at least one day in advance. This ensures all involved personnel are well-prepared and aligned for the upcoming schedule.</a:t>
                      </a:r>
                    </a:p>
                    <a:p>
                      <a:endParaRPr lang="en-IN" sz="1600" dirty="0"/>
                    </a:p>
                  </a:txBody>
                  <a:tcPr/>
                </a:tc>
                <a:tc>
                  <a:txBody>
                    <a:bodyPr/>
                    <a:lstStyle/>
                    <a:p>
                      <a:r>
                        <a:rPr lang="en-IN" sz="1600" dirty="0"/>
                        <a:t>A google drive Excel spread sheet is now maintained by the Nursing staff which is updated on daily basis one day before to all the concerned staff and it helps to make sure that everyone is present on time.</a:t>
                      </a:r>
                    </a:p>
                  </a:txBody>
                  <a:tcPr/>
                </a:tc>
                <a:extLst>
                  <a:ext uri="{0D108BD9-81ED-4DB2-BD59-A6C34878D82A}">
                    <a16:rowId xmlns:a16="http://schemas.microsoft.com/office/drawing/2014/main" val="1537484576"/>
                  </a:ext>
                </a:extLst>
              </a:tr>
              <a:tr h="11738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600" dirty="0"/>
                        <a:t>Patients scheduled for procedure should be contacted via telephone one day prior to confirm their booking and provide any necessary instructions or preparation details.</a:t>
                      </a:r>
                    </a:p>
                    <a:p>
                      <a:endParaRPr lang="en-IN" sz="1600" dirty="0"/>
                    </a:p>
                  </a:txBody>
                  <a:tcPr/>
                </a:tc>
                <a:tc>
                  <a:txBody>
                    <a:bodyPr/>
                    <a:lstStyle/>
                    <a:p>
                      <a:r>
                        <a:rPr lang="en-IN" sz="1600" dirty="0"/>
                        <a:t>Nursing staff calls the patients one day before in advance to ensure their presence at the time of procedure.</a:t>
                      </a:r>
                    </a:p>
                  </a:txBody>
                  <a:tcPr/>
                </a:tc>
                <a:extLst>
                  <a:ext uri="{0D108BD9-81ED-4DB2-BD59-A6C34878D82A}">
                    <a16:rowId xmlns:a16="http://schemas.microsoft.com/office/drawing/2014/main" val="911565201"/>
                  </a:ext>
                </a:extLst>
              </a:tr>
              <a:tr h="11738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600" dirty="0"/>
                        <a:t>Doctors should be advised to give discharge approval at regular interval of time like 30 min or 1 hr. gap. They have to review from the HIS and give approval.</a:t>
                      </a:r>
                    </a:p>
                    <a:p>
                      <a:endParaRPr lang="en-IN" sz="1600" dirty="0"/>
                    </a:p>
                  </a:txBody>
                  <a:tcPr/>
                </a:tc>
                <a:tc>
                  <a:txBody>
                    <a:bodyPr/>
                    <a:lstStyle/>
                    <a:p>
                      <a:r>
                        <a:rPr lang="en-IN" sz="1600" dirty="0"/>
                        <a:t>JRs gets the discharge summary approved at the interval of 30 minutes in between the OPD consultations of Doctors to ensure the timely discharge of patient.</a:t>
                      </a:r>
                    </a:p>
                  </a:txBody>
                  <a:tcPr/>
                </a:tc>
                <a:extLst>
                  <a:ext uri="{0D108BD9-81ED-4DB2-BD59-A6C34878D82A}">
                    <a16:rowId xmlns:a16="http://schemas.microsoft.com/office/drawing/2014/main" val="1626291443"/>
                  </a:ext>
                </a:extLst>
              </a:tr>
            </a:tbl>
          </a:graphicData>
        </a:graphic>
      </p:graphicFrame>
    </p:spTree>
    <p:extLst>
      <p:ext uri="{BB962C8B-B14F-4D97-AF65-F5344CB8AC3E}">
        <p14:creationId xmlns:p14="http://schemas.microsoft.com/office/powerpoint/2010/main" val="3597280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347951" y="-32791"/>
            <a:ext cx="10515600" cy="1325563"/>
          </a:xfrm>
        </p:spPr>
        <p:txBody>
          <a:bodyPr/>
          <a:lstStyle/>
          <a:p>
            <a:pPr algn="ctr"/>
            <a:r>
              <a:rPr lang="en-IN" b="1" dirty="0"/>
              <a:t>Results (Pre Implementation)</a:t>
            </a:r>
          </a:p>
        </p:txBody>
      </p:sp>
      <p:graphicFrame>
        <p:nvGraphicFramePr>
          <p:cNvPr id="7" name="Content Placeholder 6">
            <a:extLst>
              <a:ext uri="{FF2B5EF4-FFF2-40B4-BE49-F238E27FC236}">
                <a16:creationId xmlns:a16="http://schemas.microsoft.com/office/drawing/2014/main" id="{817BC416-2395-44CD-8674-A9B39EBA3A86}"/>
              </a:ext>
            </a:extLst>
          </p:cNvPr>
          <p:cNvGraphicFramePr>
            <a:graphicFrameLocks noGrp="1"/>
          </p:cNvGraphicFramePr>
          <p:nvPr>
            <p:ph idx="1"/>
            <p:extLst>
              <p:ext uri="{D42A27DB-BD31-4B8C-83A1-F6EECF244321}">
                <p14:modId xmlns:p14="http://schemas.microsoft.com/office/powerpoint/2010/main" val="2216176511"/>
              </p:ext>
            </p:extLst>
          </p:nvPr>
        </p:nvGraphicFramePr>
        <p:xfrm>
          <a:off x="89256" y="1486764"/>
          <a:ext cx="5003853" cy="1942234"/>
        </p:xfrm>
        <a:graphic>
          <a:graphicData uri="http://schemas.openxmlformats.org/drawingml/2006/table">
            <a:tbl>
              <a:tblPr firstRow="1" bandRow="1">
                <a:tableStyleId>{5940675A-B579-460E-94D1-54222C63F5DA}</a:tableStyleId>
              </a:tblPr>
              <a:tblGrid>
                <a:gridCol w="719450">
                  <a:extLst>
                    <a:ext uri="{9D8B030D-6E8A-4147-A177-3AD203B41FA5}">
                      <a16:colId xmlns:a16="http://schemas.microsoft.com/office/drawing/2014/main" val="3224258747"/>
                    </a:ext>
                  </a:extLst>
                </a:gridCol>
                <a:gridCol w="2342251">
                  <a:extLst>
                    <a:ext uri="{9D8B030D-6E8A-4147-A177-3AD203B41FA5}">
                      <a16:colId xmlns:a16="http://schemas.microsoft.com/office/drawing/2014/main" val="2534841293"/>
                    </a:ext>
                  </a:extLst>
                </a:gridCol>
                <a:gridCol w="1942152">
                  <a:extLst>
                    <a:ext uri="{9D8B030D-6E8A-4147-A177-3AD203B41FA5}">
                      <a16:colId xmlns:a16="http://schemas.microsoft.com/office/drawing/2014/main" val="2571864402"/>
                    </a:ext>
                  </a:extLst>
                </a:gridCol>
              </a:tblGrid>
              <a:tr h="277462">
                <a:tc>
                  <a:txBody>
                    <a:bodyPr/>
                    <a:lstStyle/>
                    <a:p>
                      <a:pPr algn="l" fontAlgn="b"/>
                      <a:endParaRPr lang="en-IN" sz="1600" b="0" i="0" u="none" strike="noStrike" dirty="0">
                        <a:solidFill>
                          <a:srgbClr val="000000"/>
                        </a:solidFill>
                        <a:effectLst/>
                        <a:latin typeface="Calibri" panose="020F0502020204030204" pitchFamily="34" charset="0"/>
                      </a:endParaRPr>
                    </a:p>
                  </a:txBody>
                  <a:tcPr marL="7620" marR="7620" marT="7620" marB="0" anchor="b"/>
                </a:tc>
                <a:tc gridSpan="2">
                  <a:txBody>
                    <a:bodyPr/>
                    <a:lstStyle/>
                    <a:p>
                      <a:pPr algn="ctr" fontAlgn="b"/>
                      <a:r>
                        <a:rPr lang="en-IN" sz="1600" b="0" i="0" u="none" strike="noStrike">
                          <a:solidFill>
                            <a:srgbClr val="000000"/>
                          </a:solidFill>
                          <a:effectLst/>
                          <a:latin typeface="Calibri" panose="020F0502020204030204" pitchFamily="34" charset="0"/>
                        </a:rPr>
                        <a:t>AVG CONSULTING TIME</a:t>
                      </a:r>
                    </a:p>
                  </a:txBody>
                  <a:tcPr marL="7620" marR="7620" marT="7620" marB="0" anchor="b"/>
                </a:tc>
                <a:tc hMerge="1">
                  <a:txBody>
                    <a:bodyPr/>
                    <a:lstStyle/>
                    <a:p>
                      <a:endParaRPr lang="en-IN"/>
                    </a:p>
                  </a:txBody>
                  <a:tcPr/>
                </a:tc>
                <a:extLst>
                  <a:ext uri="{0D108BD9-81ED-4DB2-BD59-A6C34878D82A}">
                    <a16:rowId xmlns:a16="http://schemas.microsoft.com/office/drawing/2014/main" val="1581199390"/>
                  </a:ext>
                </a:extLst>
              </a:tr>
              <a:tr h="277462">
                <a:tc>
                  <a:txBody>
                    <a:bodyPr/>
                    <a:lstStyle/>
                    <a:p>
                      <a:pPr algn="l" fontAlgn="b"/>
                      <a:endParaRPr lang="en-IN" sz="1600" b="0" i="0" u="none" strike="noStrike">
                        <a:solidFill>
                          <a:srgbClr val="000000"/>
                        </a:solidFill>
                        <a:effectLst/>
                        <a:latin typeface="Calibri" panose="020F0502020204030204" pitchFamily="34" charset="0"/>
                      </a:endParaRPr>
                    </a:p>
                  </a:txBody>
                  <a:tcPr marL="7620" marR="7620" marT="7620" marB="0" anchor="b"/>
                </a:tc>
                <a:tc gridSpan="2">
                  <a:txBody>
                    <a:bodyPr/>
                    <a:lstStyle/>
                    <a:p>
                      <a:pPr algn="ctr" fontAlgn="b"/>
                      <a:r>
                        <a:rPr lang="en-IN" sz="1600" b="0" i="0" u="none" strike="noStrike" dirty="0">
                          <a:solidFill>
                            <a:srgbClr val="000000"/>
                          </a:solidFill>
                          <a:effectLst/>
                          <a:latin typeface="Calibri" panose="020F0502020204030204" pitchFamily="34" charset="0"/>
                        </a:rPr>
                        <a:t>March-April</a:t>
                      </a:r>
                    </a:p>
                  </a:txBody>
                  <a:tcPr marL="7620" marR="7620" marT="7620" marB="0" anchor="b">
                    <a:solidFill>
                      <a:schemeClr val="accent4">
                        <a:lumMod val="20000"/>
                        <a:lumOff val="80000"/>
                      </a:schemeClr>
                    </a:solidFill>
                  </a:tcPr>
                </a:tc>
                <a:tc hMerge="1">
                  <a:txBody>
                    <a:bodyPr/>
                    <a:lstStyle/>
                    <a:p>
                      <a:endParaRPr lang="en-IN"/>
                    </a:p>
                  </a:txBody>
                  <a:tcPr/>
                </a:tc>
                <a:extLst>
                  <a:ext uri="{0D108BD9-81ED-4DB2-BD59-A6C34878D82A}">
                    <a16:rowId xmlns:a16="http://schemas.microsoft.com/office/drawing/2014/main" val="245182673"/>
                  </a:ext>
                </a:extLst>
              </a:tr>
              <a:tr h="277462">
                <a:tc>
                  <a:txBody>
                    <a:bodyPr/>
                    <a:lstStyle/>
                    <a:p>
                      <a:pPr algn="l" fontAlgn="b"/>
                      <a:endParaRPr lang="en-IN" sz="16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IN" sz="1600" b="0" i="0" u="none" strike="noStrike">
                          <a:solidFill>
                            <a:srgbClr val="000000"/>
                          </a:solidFill>
                          <a:effectLst/>
                          <a:latin typeface="Calibri" panose="020F0502020204030204" pitchFamily="34" charset="0"/>
                        </a:rPr>
                        <a:t>appointment patients</a:t>
                      </a:r>
                    </a:p>
                  </a:txBody>
                  <a:tcPr marL="7620" marR="7620" marT="7620" marB="0" anchor="b"/>
                </a:tc>
                <a:tc>
                  <a:txBody>
                    <a:bodyPr/>
                    <a:lstStyle/>
                    <a:p>
                      <a:pPr algn="l" fontAlgn="b"/>
                      <a:r>
                        <a:rPr lang="en-IN" sz="1600" b="0" i="0" u="none" strike="noStrike" dirty="0">
                          <a:solidFill>
                            <a:srgbClr val="000000"/>
                          </a:solidFill>
                          <a:effectLst/>
                          <a:latin typeface="Calibri" panose="020F0502020204030204" pitchFamily="34" charset="0"/>
                        </a:rPr>
                        <a:t>walk in patients</a:t>
                      </a:r>
                    </a:p>
                  </a:txBody>
                  <a:tcPr marL="7620" marR="7620" marT="7620" marB="0" anchor="b"/>
                </a:tc>
                <a:extLst>
                  <a:ext uri="{0D108BD9-81ED-4DB2-BD59-A6C34878D82A}">
                    <a16:rowId xmlns:a16="http://schemas.microsoft.com/office/drawing/2014/main" val="3566128228"/>
                  </a:ext>
                </a:extLst>
              </a:tr>
              <a:tr h="277462">
                <a:tc>
                  <a:txBody>
                    <a:bodyPr/>
                    <a:lstStyle/>
                    <a:p>
                      <a:pPr algn="l" fontAlgn="b"/>
                      <a:r>
                        <a:rPr lang="en-IN" sz="1600" b="0" i="0" u="none" strike="noStrike">
                          <a:solidFill>
                            <a:srgbClr val="000000"/>
                          </a:solidFill>
                          <a:effectLst/>
                          <a:latin typeface="Calibri" panose="020F0502020204030204" pitchFamily="34" charset="0"/>
                        </a:rPr>
                        <a:t>Dr A</a:t>
                      </a:r>
                    </a:p>
                  </a:txBody>
                  <a:tcPr marL="7620" marR="7620" marT="7620" marB="0" anchor="b"/>
                </a:tc>
                <a:tc>
                  <a:txBody>
                    <a:bodyPr/>
                    <a:lstStyle/>
                    <a:p>
                      <a:pPr algn="r" fontAlgn="b"/>
                      <a:r>
                        <a:rPr lang="en-IN" sz="1600" b="0" i="0" u="none" strike="noStrike" dirty="0">
                          <a:solidFill>
                            <a:srgbClr val="000000"/>
                          </a:solidFill>
                          <a:effectLst/>
                          <a:latin typeface="Calibri" panose="020F0502020204030204" pitchFamily="34" charset="0"/>
                        </a:rPr>
                        <a:t>00:08:50</a:t>
                      </a:r>
                    </a:p>
                  </a:txBody>
                  <a:tcPr marL="7620" marR="7620" marT="7620" marB="0" anchor="b"/>
                </a:tc>
                <a:tc>
                  <a:txBody>
                    <a:bodyPr/>
                    <a:lstStyle/>
                    <a:p>
                      <a:pPr algn="r" fontAlgn="b"/>
                      <a:r>
                        <a:rPr lang="en-IN" sz="1600" b="0" i="0" u="none" strike="noStrike">
                          <a:solidFill>
                            <a:srgbClr val="000000"/>
                          </a:solidFill>
                          <a:effectLst/>
                          <a:latin typeface="Calibri" panose="020F0502020204030204" pitchFamily="34" charset="0"/>
                        </a:rPr>
                        <a:t>00:07:45</a:t>
                      </a:r>
                    </a:p>
                  </a:txBody>
                  <a:tcPr marL="7620" marR="7620" marT="7620" marB="0" anchor="b"/>
                </a:tc>
                <a:extLst>
                  <a:ext uri="{0D108BD9-81ED-4DB2-BD59-A6C34878D82A}">
                    <a16:rowId xmlns:a16="http://schemas.microsoft.com/office/drawing/2014/main" val="3239803953"/>
                  </a:ext>
                </a:extLst>
              </a:tr>
              <a:tr h="277462">
                <a:tc>
                  <a:txBody>
                    <a:bodyPr/>
                    <a:lstStyle/>
                    <a:p>
                      <a:pPr algn="l" fontAlgn="b"/>
                      <a:r>
                        <a:rPr lang="en-IN" sz="1600" b="0" i="0" u="none" strike="noStrike">
                          <a:solidFill>
                            <a:srgbClr val="000000"/>
                          </a:solidFill>
                          <a:effectLst/>
                          <a:latin typeface="Calibri" panose="020F0502020204030204" pitchFamily="34" charset="0"/>
                        </a:rPr>
                        <a:t>Dr B</a:t>
                      </a:r>
                    </a:p>
                  </a:txBody>
                  <a:tcPr marL="7620" marR="7620" marT="7620" marB="0" anchor="b"/>
                </a:tc>
                <a:tc>
                  <a:txBody>
                    <a:bodyPr/>
                    <a:lstStyle/>
                    <a:p>
                      <a:pPr algn="r" fontAlgn="b"/>
                      <a:r>
                        <a:rPr lang="en-IN" sz="1600" b="0" i="0" u="none" strike="noStrike">
                          <a:solidFill>
                            <a:srgbClr val="000000"/>
                          </a:solidFill>
                          <a:effectLst/>
                          <a:latin typeface="Calibri" panose="020F0502020204030204" pitchFamily="34" charset="0"/>
                        </a:rPr>
                        <a:t>00:15:43</a:t>
                      </a:r>
                    </a:p>
                  </a:txBody>
                  <a:tcPr marL="7620" marR="7620" marT="7620" marB="0" anchor="b"/>
                </a:tc>
                <a:tc>
                  <a:txBody>
                    <a:bodyPr/>
                    <a:lstStyle/>
                    <a:p>
                      <a:pPr algn="r" fontAlgn="b"/>
                      <a:r>
                        <a:rPr lang="en-IN" sz="1600" b="0" i="0" u="none" strike="noStrike">
                          <a:solidFill>
                            <a:srgbClr val="000000"/>
                          </a:solidFill>
                          <a:effectLst/>
                          <a:latin typeface="Calibri" panose="020F0502020204030204" pitchFamily="34" charset="0"/>
                        </a:rPr>
                        <a:t>00:18:44</a:t>
                      </a:r>
                    </a:p>
                  </a:txBody>
                  <a:tcPr marL="7620" marR="7620" marT="7620" marB="0" anchor="b"/>
                </a:tc>
                <a:extLst>
                  <a:ext uri="{0D108BD9-81ED-4DB2-BD59-A6C34878D82A}">
                    <a16:rowId xmlns:a16="http://schemas.microsoft.com/office/drawing/2014/main" val="4231453791"/>
                  </a:ext>
                </a:extLst>
              </a:tr>
              <a:tr h="277462">
                <a:tc>
                  <a:txBody>
                    <a:bodyPr/>
                    <a:lstStyle/>
                    <a:p>
                      <a:pPr algn="l" fontAlgn="b"/>
                      <a:r>
                        <a:rPr lang="en-IN" sz="1600" b="0" i="0" u="none" strike="noStrike">
                          <a:solidFill>
                            <a:srgbClr val="000000"/>
                          </a:solidFill>
                          <a:effectLst/>
                          <a:latin typeface="Calibri" panose="020F0502020204030204" pitchFamily="34" charset="0"/>
                        </a:rPr>
                        <a:t>Dr C</a:t>
                      </a:r>
                    </a:p>
                  </a:txBody>
                  <a:tcPr marL="7620" marR="7620" marT="7620" marB="0" anchor="b"/>
                </a:tc>
                <a:tc>
                  <a:txBody>
                    <a:bodyPr/>
                    <a:lstStyle/>
                    <a:p>
                      <a:pPr algn="r" fontAlgn="b"/>
                      <a:r>
                        <a:rPr lang="en-IN" sz="1600" b="0" i="0" u="none" strike="noStrike">
                          <a:solidFill>
                            <a:srgbClr val="000000"/>
                          </a:solidFill>
                          <a:effectLst/>
                          <a:latin typeface="Calibri" panose="020F0502020204030204" pitchFamily="34" charset="0"/>
                        </a:rPr>
                        <a:t>00:14:00</a:t>
                      </a:r>
                    </a:p>
                  </a:txBody>
                  <a:tcPr marL="7620" marR="7620" marT="7620" marB="0" anchor="b"/>
                </a:tc>
                <a:tc>
                  <a:txBody>
                    <a:bodyPr/>
                    <a:lstStyle/>
                    <a:p>
                      <a:pPr algn="r" fontAlgn="b"/>
                      <a:r>
                        <a:rPr lang="en-IN" sz="1600" b="0" i="0" u="none" strike="noStrike">
                          <a:solidFill>
                            <a:srgbClr val="000000"/>
                          </a:solidFill>
                          <a:effectLst/>
                          <a:latin typeface="Calibri" panose="020F0502020204030204" pitchFamily="34" charset="0"/>
                        </a:rPr>
                        <a:t>00:16:27</a:t>
                      </a:r>
                    </a:p>
                  </a:txBody>
                  <a:tcPr marL="7620" marR="7620" marT="7620" marB="0" anchor="b"/>
                </a:tc>
                <a:extLst>
                  <a:ext uri="{0D108BD9-81ED-4DB2-BD59-A6C34878D82A}">
                    <a16:rowId xmlns:a16="http://schemas.microsoft.com/office/drawing/2014/main" val="3877799815"/>
                  </a:ext>
                </a:extLst>
              </a:tr>
              <a:tr h="277462">
                <a:tc>
                  <a:txBody>
                    <a:bodyPr/>
                    <a:lstStyle/>
                    <a:p>
                      <a:pPr algn="l" fontAlgn="b"/>
                      <a:r>
                        <a:rPr lang="en-IN" sz="1600" b="0" i="0" u="none" strike="noStrike">
                          <a:solidFill>
                            <a:srgbClr val="000000"/>
                          </a:solidFill>
                          <a:effectLst/>
                          <a:latin typeface="Calibri" panose="020F0502020204030204" pitchFamily="34" charset="0"/>
                        </a:rPr>
                        <a:t>Dr D</a:t>
                      </a:r>
                    </a:p>
                  </a:txBody>
                  <a:tcPr marL="7620" marR="7620" marT="7620" marB="0" anchor="b"/>
                </a:tc>
                <a:tc>
                  <a:txBody>
                    <a:bodyPr/>
                    <a:lstStyle/>
                    <a:p>
                      <a:pPr algn="r" fontAlgn="b"/>
                      <a:r>
                        <a:rPr lang="en-IN" sz="1600" b="0" i="0" u="none" strike="noStrike">
                          <a:solidFill>
                            <a:srgbClr val="000000"/>
                          </a:solidFill>
                          <a:effectLst/>
                          <a:latin typeface="Calibri" panose="020F0502020204030204" pitchFamily="34" charset="0"/>
                        </a:rPr>
                        <a:t>00:12:16</a:t>
                      </a:r>
                    </a:p>
                  </a:txBody>
                  <a:tcPr marL="7620" marR="7620" marT="7620" marB="0" anchor="b"/>
                </a:tc>
                <a:tc>
                  <a:txBody>
                    <a:bodyPr/>
                    <a:lstStyle/>
                    <a:p>
                      <a:pPr algn="r" fontAlgn="b"/>
                      <a:r>
                        <a:rPr lang="en-IN" sz="1600" b="0" i="0" u="none" strike="noStrike" dirty="0">
                          <a:solidFill>
                            <a:srgbClr val="000000"/>
                          </a:solidFill>
                          <a:effectLst/>
                          <a:latin typeface="Calibri" panose="020F0502020204030204" pitchFamily="34" charset="0"/>
                        </a:rPr>
                        <a:t>00:12:38</a:t>
                      </a:r>
                    </a:p>
                  </a:txBody>
                  <a:tcPr marL="7620" marR="7620" marT="7620" marB="0" anchor="b"/>
                </a:tc>
                <a:extLst>
                  <a:ext uri="{0D108BD9-81ED-4DB2-BD59-A6C34878D82A}">
                    <a16:rowId xmlns:a16="http://schemas.microsoft.com/office/drawing/2014/main" val="451909246"/>
                  </a:ext>
                </a:extLst>
              </a:tr>
            </a:tbl>
          </a:graphicData>
        </a:graphic>
      </p:graphicFrame>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9" name="Content Placeholder 6">
            <a:extLst>
              <a:ext uri="{FF2B5EF4-FFF2-40B4-BE49-F238E27FC236}">
                <a16:creationId xmlns:a16="http://schemas.microsoft.com/office/drawing/2014/main" id="{24A1058C-EC05-243A-C039-BA2DEF165614}"/>
              </a:ext>
            </a:extLst>
          </p:cNvPr>
          <p:cNvGraphicFramePr>
            <a:graphicFrameLocks/>
          </p:cNvGraphicFramePr>
          <p:nvPr>
            <p:extLst>
              <p:ext uri="{D42A27DB-BD31-4B8C-83A1-F6EECF244321}">
                <p14:modId xmlns:p14="http://schemas.microsoft.com/office/powerpoint/2010/main" val="2717191839"/>
              </p:ext>
            </p:extLst>
          </p:nvPr>
        </p:nvGraphicFramePr>
        <p:xfrm>
          <a:off x="89255" y="4196831"/>
          <a:ext cx="5003853" cy="1942234"/>
        </p:xfrm>
        <a:graphic>
          <a:graphicData uri="http://schemas.openxmlformats.org/drawingml/2006/table">
            <a:tbl>
              <a:tblPr firstRow="1" bandRow="1">
                <a:tableStyleId>{5940675A-B579-460E-94D1-54222C63F5DA}</a:tableStyleId>
              </a:tblPr>
              <a:tblGrid>
                <a:gridCol w="719450">
                  <a:extLst>
                    <a:ext uri="{9D8B030D-6E8A-4147-A177-3AD203B41FA5}">
                      <a16:colId xmlns:a16="http://schemas.microsoft.com/office/drawing/2014/main" val="3224258747"/>
                    </a:ext>
                  </a:extLst>
                </a:gridCol>
                <a:gridCol w="2342251">
                  <a:extLst>
                    <a:ext uri="{9D8B030D-6E8A-4147-A177-3AD203B41FA5}">
                      <a16:colId xmlns:a16="http://schemas.microsoft.com/office/drawing/2014/main" val="2534841293"/>
                    </a:ext>
                  </a:extLst>
                </a:gridCol>
                <a:gridCol w="1942152">
                  <a:extLst>
                    <a:ext uri="{9D8B030D-6E8A-4147-A177-3AD203B41FA5}">
                      <a16:colId xmlns:a16="http://schemas.microsoft.com/office/drawing/2014/main" val="2571864402"/>
                    </a:ext>
                  </a:extLst>
                </a:gridCol>
              </a:tblGrid>
              <a:tr h="277462">
                <a:tc>
                  <a:txBody>
                    <a:bodyPr/>
                    <a:lstStyle/>
                    <a:p>
                      <a:pPr algn="l" fontAlgn="b"/>
                      <a:endParaRPr lang="en-IN" sz="1600" b="0" i="0" u="none" strike="noStrike" dirty="0">
                        <a:solidFill>
                          <a:srgbClr val="000000"/>
                        </a:solidFill>
                        <a:effectLst/>
                        <a:latin typeface="Calibri" panose="020F0502020204030204" pitchFamily="34" charset="0"/>
                      </a:endParaRPr>
                    </a:p>
                  </a:txBody>
                  <a:tcPr marL="7620" marR="7620" marT="7620" marB="0" anchor="b"/>
                </a:tc>
                <a:tc gridSpan="2">
                  <a:txBody>
                    <a:bodyPr/>
                    <a:lstStyle/>
                    <a:p>
                      <a:pPr algn="ctr" fontAlgn="ctr"/>
                      <a:r>
                        <a:rPr lang="en-IN" sz="1600" u="none" strike="noStrike" dirty="0" err="1">
                          <a:effectLst/>
                        </a:rPr>
                        <a:t>Avg</a:t>
                      </a:r>
                      <a:r>
                        <a:rPr lang="en-IN" sz="1600" u="none" strike="noStrike" dirty="0">
                          <a:effectLst/>
                        </a:rPr>
                        <a:t> waiting time</a:t>
                      </a:r>
                      <a:endParaRPr lang="en-IN" sz="1600" b="0" i="0" u="none" strike="noStrike" dirty="0">
                        <a:solidFill>
                          <a:srgbClr val="000000"/>
                        </a:solidFill>
                        <a:effectLst/>
                        <a:latin typeface="Calibri" panose="020F0502020204030204" pitchFamily="34" charset="0"/>
                      </a:endParaRPr>
                    </a:p>
                  </a:txBody>
                  <a:tcPr marL="7620" marR="7620" marT="7620" marB="0" anchor="ctr"/>
                </a:tc>
                <a:tc hMerge="1">
                  <a:txBody>
                    <a:bodyPr/>
                    <a:lstStyle/>
                    <a:p>
                      <a:endParaRPr lang="en-IN"/>
                    </a:p>
                  </a:txBody>
                  <a:tcPr/>
                </a:tc>
                <a:extLst>
                  <a:ext uri="{0D108BD9-81ED-4DB2-BD59-A6C34878D82A}">
                    <a16:rowId xmlns:a16="http://schemas.microsoft.com/office/drawing/2014/main" val="1581199390"/>
                  </a:ext>
                </a:extLst>
              </a:tr>
              <a:tr h="277462">
                <a:tc>
                  <a:txBody>
                    <a:bodyPr/>
                    <a:lstStyle/>
                    <a:p>
                      <a:pPr algn="l" fontAlgn="b"/>
                      <a:endParaRPr lang="en-IN" sz="1600" b="0" i="0" u="none" strike="noStrike" dirty="0">
                        <a:solidFill>
                          <a:srgbClr val="000000"/>
                        </a:solidFill>
                        <a:effectLst/>
                        <a:latin typeface="Calibri" panose="020F0502020204030204" pitchFamily="34" charset="0"/>
                      </a:endParaRPr>
                    </a:p>
                  </a:txBody>
                  <a:tcPr marL="7620" marR="7620" marT="7620" marB="0" anchor="b"/>
                </a:tc>
                <a:tc gridSpan="2">
                  <a:txBody>
                    <a:bodyPr/>
                    <a:lstStyle/>
                    <a:p>
                      <a:pPr algn="ctr" fontAlgn="b"/>
                      <a:r>
                        <a:rPr lang="en-IN" sz="1600" u="none" strike="noStrike" dirty="0">
                          <a:effectLst/>
                        </a:rPr>
                        <a:t>March -April</a:t>
                      </a:r>
                      <a:endParaRPr lang="en-IN" sz="1600" b="0" i="0" u="none" strike="noStrike" dirty="0">
                        <a:solidFill>
                          <a:srgbClr val="000000"/>
                        </a:solidFill>
                        <a:effectLst/>
                        <a:latin typeface="Calibri" panose="020F0502020204030204" pitchFamily="34" charset="0"/>
                      </a:endParaRPr>
                    </a:p>
                  </a:txBody>
                  <a:tcPr marL="7620" marR="7620" marT="7620" marB="0" anchor="b">
                    <a:solidFill>
                      <a:schemeClr val="accent4">
                        <a:lumMod val="20000"/>
                        <a:lumOff val="80000"/>
                      </a:schemeClr>
                    </a:solidFill>
                  </a:tcPr>
                </a:tc>
                <a:tc hMerge="1">
                  <a:txBody>
                    <a:bodyPr/>
                    <a:lstStyle/>
                    <a:p>
                      <a:endParaRPr lang="en-IN"/>
                    </a:p>
                  </a:txBody>
                  <a:tcPr/>
                </a:tc>
                <a:extLst>
                  <a:ext uri="{0D108BD9-81ED-4DB2-BD59-A6C34878D82A}">
                    <a16:rowId xmlns:a16="http://schemas.microsoft.com/office/drawing/2014/main" val="245182673"/>
                  </a:ext>
                </a:extLst>
              </a:tr>
              <a:tr h="277462">
                <a:tc>
                  <a:txBody>
                    <a:bodyPr/>
                    <a:lstStyle/>
                    <a:p>
                      <a:pPr algn="l" fontAlgn="b"/>
                      <a:endParaRPr lang="en-IN" sz="16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IN" sz="1600" u="none" strike="noStrike" dirty="0">
                          <a:effectLst/>
                        </a:rPr>
                        <a:t>appointment patients</a:t>
                      </a:r>
                      <a:endParaRPr lang="en-IN"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en-IN" sz="1600" u="none" strike="noStrike">
                          <a:effectLst/>
                        </a:rPr>
                        <a:t>walk in patients</a:t>
                      </a:r>
                      <a:endParaRPr lang="en-IN" sz="16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566128228"/>
                  </a:ext>
                </a:extLst>
              </a:tr>
              <a:tr h="277462">
                <a:tc>
                  <a:txBody>
                    <a:bodyPr/>
                    <a:lstStyle/>
                    <a:p>
                      <a:pPr algn="l" fontAlgn="b"/>
                      <a:r>
                        <a:rPr lang="en-IN" sz="1600" u="none" strike="noStrike">
                          <a:effectLst/>
                        </a:rPr>
                        <a:t>Dr A</a:t>
                      </a:r>
                      <a:endParaRPr lang="en-IN" sz="16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IN" sz="1600" u="none" strike="noStrike" dirty="0">
                          <a:effectLst/>
                        </a:rPr>
                        <a:t>01:00</a:t>
                      </a:r>
                      <a:endParaRPr lang="en-IN"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en-IN" sz="1600" u="none" strike="noStrike">
                          <a:effectLst/>
                        </a:rPr>
                        <a:t>01:27</a:t>
                      </a:r>
                      <a:endParaRPr lang="en-IN" sz="16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239803953"/>
                  </a:ext>
                </a:extLst>
              </a:tr>
              <a:tr h="277462">
                <a:tc>
                  <a:txBody>
                    <a:bodyPr/>
                    <a:lstStyle/>
                    <a:p>
                      <a:pPr algn="l" fontAlgn="b"/>
                      <a:r>
                        <a:rPr lang="en-IN" sz="1600" u="none" strike="noStrike">
                          <a:effectLst/>
                        </a:rPr>
                        <a:t>Dr B</a:t>
                      </a:r>
                      <a:endParaRPr lang="en-IN" sz="16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IN" sz="1600" u="none" strike="noStrike" dirty="0">
                          <a:effectLst/>
                        </a:rPr>
                        <a:t>00:42</a:t>
                      </a:r>
                      <a:endParaRPr lang="en-IN"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en-IN" sz="1600" u="none" strike="noStrike">
                          <a:effectLst/>
                        </a:rPr>
                        <a:t>01:11</a:t>
                      </a:r>
                      <a:endParaRPr lang="en-IN" sz="16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4231453791"/>
                  </a:ext>
                </a:extLst>
              </a:tr>
              <a:tr h="277462">
                <a:tc>
                  <a:txBody>
                    <a:bodyPr/>
                    <a:lstStyle/>
                    <a:p>
                      <a:pPr algn="l" fontAlgn="b"/>
                      <a:r>
                        <a:rPr lang="en-IN" sz="1600" u="none" strike="noStrike">
                          <a:effectLst/>
                        </a:rPr>
                        <a:t>Dr C</a:t>
                      </a:r>
                      <a:endParaRPr lang="en-IN" sz="16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IN" sz="1600" u="none" strike="noStrike">
                          <a:effectLst/>
                        </a:rPr>
                        <a:t>00:52</a:t>
                      </a:r>
                      <a:endParaRPr lang="en-IN" sz="16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IN" sz="1600" u="none" strike="noStrike" dirty="0">
                          <a:effectLst/>
                        </a:rPr>
                        <a:t>01:40</a:t>
                      </a:r>
                      <a:endParaRPr lang="en-IN" sz="16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877799815"/>
                  </a:ext>
                </a:extLst>
              </a:tr>
              <a:tr h="277462">
                <a:tc>
                  <a:txBody>
                    <a:bodyPr/>
                    <a:lstStyle/>
                    <a:p>
                      <a:pPr algn="l" fontAlgn="b"/>
                      <a:r>
                        <a:rPr lang="en-IN" sz="1600" u="none" strike="noStrike">
                          <a:effectLst/>
                        </a:rPr>
                        <a:t>Dr D</a:t>
                      </a:r>
                      <a:endParaRPr lang="en-IN" sz="16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IN" sz="1600" u="none" strike="noStrike">
                          <a:effectLst/>
                        </a:rPr>
                        <a:t>00:44</a:t>
                      </a:r>
                      <a:endParaRPr lang="en-IN" sz="16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IN" sz="1600" u="none" strike="noStrike" dirty="0">
                          <a:effectLst/>
                        </a:rPr>
                        <a:t>00:52</a:t>
                      </a:r>
                      <a:endParaRPr lang="en-IN" sz="16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451909246"/>
                  </a:ext>
                </a:extLst>
              </a:tr>
            </a:tbl>
          </a:graphicData>
        </a:graphic>
      </p:graphicFrame>
      <p:graphicFrame>
        <p:nvGraphicFramePr>
          <p:cNvPr id="10" name="Chart 9">
            <a:extLst>
              <a:ext uri="{FF2B5EF4-FFF2-40B4-BE49-F238E27FC236}">
                <a16:creationId xmlns:a16="http://schemas.microsoft.com/office/drawing/2014/main" id="{F7D94FA8-B717-8480-80E2-9D8BFAA62EFD}"/>
              </a:ext>
            </a:extLst>
          </p:cNvPr>
          <p:cNvGraphicFramePr>
            <a:graphicFrameLocks/>
          </p:cNvGraphicFramePr>
          <p:nvPr>
            <p:extLst>
              <p:ext uri="{D42A27DB-BD31-4B8C-83A1-F6EECF244321}">
                <p14:modId xmlns:p14="http://schemas.microsoft.com/office/powerpoint/2010/main" val="3062618867"/>
              </p:ext>
            </p:extLst>
          </p:nvPr>
        </p:nvGraphicFramePr>
        <p:xfrm>
          <a:off x="6272049" y="889649"/>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6630DACC-E8ED-0D8E-4CBA-04023DC2E1D6}"/>
              </a:ext>
            </a:extLst>
          </p:cNvPr>
          <p:cNvGraphicFramePr>
            <a:graphicFrameLocks/>
          </p:cNvGraphicFramePr>
          <p:nvPr>
            <p:extLst>
              <p:ext uri="{D42A27DB-BD31-4B8C-83A1-F6EECF244321}">
                <p14:modId xmlns:p14="http://schemas.microsoft.com/office/powerpoint/2010/main" val="3022865655"/>
              </p:ext>
            </p:extLst>
          </p:nvPr>
        </p:nvGraphicFramePr>
        <p:xfrm>
          <a:off x="6272049" y="3796348"/>
          <a:ext cx="4572000" cy="2743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3733061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064342" y="-226620"/>
            <a:ext cx="10515600" cy="1325563"/>
          </a:xfrm>
        </p:spPr>
        <p:txBody>
          <a:bodyPr/>
          <a:lstStyle/>
          <a:p>
            <a:pPr algn="ctr"/>
            <a:r>
              <a:rPr lang="en-IN" b="1" dirty="0"/>
              <a:t>Results (Post implementation)</a:t>
            </a:r>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11" name="Table 10">
            <a:extLst>
              <a:ext uri="{FF2B5EF4-FFF2-40B4-BE49-F238E27FC236}">
                <a16:creationId xmlns:a16="http://schemas.microsoft.com/office/drawing/2014/main" id="{BCE425B3-79C4-47A8-8AD4-187B5895C73D}"/>
              </a:ext>
            </a:extLst>
          </p:cNvPr>
          <p:cNvGraphicFramePr>
            <a:graphicFrameLocks noGrp="1"/>
          </p:cNvGraphicFramePr>
          <p:nvPr>
            <p:extLst>
              <p:ext uri="{D42A27DB-BD31-4B8C-83A1-F6EECF244321}">
                <p14:modId xmlns:p14="http://schemas.microsoft.com/office/powerpoint/2010/main" val="2721489445"/>
              </p:ext>
            </p:extLst>
          </p:nvPr>
        </p:nvGraphicFramePr>
        <p:xfrm>
          <a:off x="353419" y="1543205"/>
          <a:ext cx="5634866" cy="2173388"/>
        </p:xfrm>
        <a:graphic>
          <a:graphicData uri="http://schemas.openxmlformats.org/drawingml/2006/table">
            <a:tbl>
              <a:tblPr firstRow="1" bandRow="1">
                <a:tableStyleId>{5940675A-B579-460E-94D1-54222C63F5DA}</a:tableStyleId>
              </a:tblPr>
              <a:tblGrid>
                <a:gridCol w="992940">
                  <a:extLst>
                    <a:ext uri="{9D8B030D-6E8A-4147-A177-3AD203B41FA5}">
                      <a16:colId xmlns:a16="http://schemas.microsoft.com/office/drawing/2014/main" val="3591374258"/>
                    </a:ext>
                  </a:extLst>
                </a:gridCol>
                <a:gridCol w="2017334">
                  <a:extLst>
                    <a:ext uri="{9D8B030D-6E8A-4147-A177-3AD203B41FA5}">
                      <a16:colId xmlns:a16="http://schemas.microsoft.com/office/drawing/2014/main" val="289619759"/>
                    </a:ext>
                  </a:extLst>
                </a:gridCol>
                <a:gridCol w="2624592">
                  <a:extLst>
                    <a:ext uri="{9D8B030D-6E8A-4147-A177-3AD203B41FA5}">
                      <a16:colId xmlns:a16="http://schemas.microsoft.com/office/drawing/2014/main" val="2859928165"/>
                    </a:ext>
                  </a:extLst>
                </a:gridCol>
              </a:tblGrid>
              <a:tr h="310484">
                <a:tc>
                  <a:txBody>
                    <a:bodyPr/>
                    <a:lstStyle/>
                    <a:p>
                      <a:pPr algn="l" fontAlgn="b"/>
                      <a:r>
                        <a:rPr lang="en-IN" sz="1600" b="0" i="0" u="none" strike="noStrike">
                          <a:solidFill>
                            <a:srgbClr val="000000"/>
                          </a:solidFill>
                          <a:effectLst/>
                          <a:latin typeface="Calibri" panose="020F0502020204030204" pitchFamily="34" charset="0"/>
                        </a:rPr>
                        <a:t> </a:t>
                      </a:r>
                    </a:p>
                  </a:txBody>
                  <a:tcPr marL="7620" marR="7620" marT="7620" marB="0" anchor="b"/>
                </a:tc>
                <a:tc gridSpan="2">
                  <a:txBody>
                    <a:bodyPr/>
                    <a:lstStyle/>
                    <a:p>
                      <a:pPr algn="ctr" fontAlgn="b"/>
                      <a:r>
                        <a:rPr lang="en-IN" sz="1600" b="0" i="0" u="none" strike="noStrike">
                          <a:solidFill>
                            <a:srgbClr val="000000"/>
                          </a:solidFill>
                          <a:effectLst/>
                          <a:latin typeface="Calibri" panose="020F0502020204030204" pitchFamily="34" charset="0"/>
                        </a:rPr>
                        <a:t>Average consultation Time</a:t>
                      </a:r>
                    </a:p>
                  </a:txBody>
                  <a:tcPr marL="7620" marR="7620" marT="7620" marB="0" anchor="b"/>
                </a:tc>
                <a:tc hMerge="1">
                  <a:txBody>
                    <a:bodyPr/>
                    <a:lstStyle/>
                    <a:p>
                      <a:endParaRPr lang="en-IN"/>
                    </a:p>
                  </a:txBody>
                  <a:tcPr/>
                </a:tc>
                <a:extLst>
                  <a:ext uri="{0D108BD9-81ED-4DB2-BD59-A6C34878D82A}">
                    <a16:rowId xmlns:a16="http://schemas.microsoft.com/office/drawing/2014/main" val="4120701297"/>
                  </a:ext>
                </a:extLst>
              </a:tr>
              <a:tr h="310484">
                <a:tc>
                  <a:txBody>
                    <a:bodyPr/>
                    <a:lstStyle/>
                    <a:p>
                      <a:pPr algn="l" fontAlgn="b"/>
                      <a:r>
                        <a:rPr lang="en-IN" sz="1600" b="0" i="0" u="none" strike="noStrike">
                          <a:solidFill>
                            <a:srgbClr val="000000"/>
                          </a:solidFill>
                          <a:effectLst/>
                          <a:latin typeface="Calibri" panose="020F0502020204030204" pitchFamily="34" charset="0"/>
                        </a:rPr>
                        <a:t> </a:t>
                      </a:r>
                    </a:p>
                  </a:txBody>
                  <a:tcPr marL="7620" marR="7620" marT="7620" marB="0" anchor="b"/>
                </a:tc>
                <a:tc gridSpan="2">
                  <a:txBody>
                    <a:bodyPr/>
                    <a:lstStyle/>
                    <a:p>
                      <a:pPr algn="ctr" fontAlgn="b"/>
                      <a:r>
                        <a:rPr lang="en-IN" sz="1600" b="0" i="0" u="none" strike="noStrike" dirty="0">
                          <a:solidFill>
                            <a:srgbClr val="000000"/>
                          </a:solidFill>
                          <a:effectLst/>
                          <a:latin typeface="Calibri" panose="020F0502020204030204" pitchFamily="34" charset="0"/>
                        </a:rPr>
                        <a:t>April-May</a:t>
                      </a:r>
                    </a:p>
                  </a:txBody>
                  <a:tcPr marL="7620" marR="7620" marT="7620" marB="0" anchor="b">
                    <a:solidFill>
                      <a:schemeClr val="accent4">
                        <a:lumMod val="20000"/>
                        <a:lumOff val="80000"/>
                      </a:schemeClr>
                    </a:solidFill>
                  </a:tcPr>
                </a:tc>
                <a:tc hMerge="1">
                  <a:txBody>
                    <a:bodyPr/>
                    <a:lstStyle/>
                    <a:p>
                      <a:endParaRPr lang="en-IN"/>
                    </a:p>
                  </a:txBody>
                  <a:tcPr/>
                </a:tc>
                <a:extLst>
                  <a:ext uri="{0D108BD9-81ED-4DB2-BD59-A6C34878D82A}">
                    <a16:rowId xmlns:a16="http://schemas.microsoft.com/office/drawing/2014/main" val="1296547632"/>
                  </a:ext>
                </a:extLst>
              </a:tr>
              <a:tr h="310484">
                <a:tc>
                  <a:txBody>
                    <a:bodyPr/>
                    <a:lstStyle/>
                    <a:p>
                      <a:pPr algn="l" fontAlgn="b"/>
                      <a:r>
                        <a:rPr lang="en-IN" sz="1600" b="0" i="0" u="none" strike="noStrike">
                          <a:solidFill>
                            <a:srgbClr val="000000"/>
                          </a:solidFill>
                          <a:effectLst/>
                          <a:latin typeface="Calibri" panose="020F0502020204030204" pitchFamily="34" charset="0"/>
                        </a:rPr>
                        <a:t> </a:t>
                      </a:r>
                    </a:p>
                  </a:txBody>
                  <a:tcPr marL="7620" marR="7620" marT="7620" marB="0" anchor="b"/>
                </a:tc>
                <a:tc>
                  <a:txBody>
                    <a:bodyPr/>
                    <a:lstStyle/>
                    <a:p>
                      <a:pPr algn="l" fontAlgn="b"/>
                      <a:r>
                        <a:rPr lang="en-IN" sz="1600" b="0" i="0" u="none" strike="noStrike">
                          <a:solidFill>
                            <a:srgbClr val="000000"/>
                          </a:solidFill>
                          <a:effectLst/>
                          <a:latin typeface="Calibri" panose="020F0502020204030204" pitchFamily="34" charset="0"/>
                        </a:rPr>
                        <a:t>Appointment patients</a:t>
                      </a:r>
                    </a:p>
                  </a:txBody>
                  <a:tcPr marL="7620" marR="7620" marT="7620" marB="0" anchor="b"/>
                </a:tc>
                <a:tc>
                  <a:txBody>
                    <a:bodyPr/>
                    <a:lstStyle/>
                    <a:p>
                      <a:pPr algn="l" fontAlgn="b"/>
                      <a:r>
                        <a:rPr lang="en-IN" sz="1600" b="0" i="0" u="none" strike="noStrike">
                          <a:solidFill>
                            <a:srgbClr val="000000"/>
                          </a:solidFill>
                          <a:effectLst/>
                          <a:latin typeface="Calibri" panose="020F0502020204030204" pitchFamily="34" charset="0"/>
                        </a:rPr>
                        <a:t>Walk in patients</a:t>
                      </a:r>
                    </a:p>
                  </a:txBody>
                  <a:tcPr marL="7620" marR="7620" marT="7620" marB="0" anchor="b"/>
                </a:tc>
                <a:extLst>
                  <a:ext uri="{0D108BD9-81ED-4DB2-BD59-A6C34878D82A}">
                    <a16:rowId xmlns:a16="http://schemas.microsoft.com/office/drawing/2014/main" val="4201146992"/>
                  </a:ext>
                </a:extLst>
              </a:tr>
              <a:tr h="310484">
                <a:tc>
                  <a:txBody>
                    <a:bodyPr/>
                    <a:lstStyle/>
                    <a:p>
                      <a:pPr algn="l" fontAlgn="b"/>
                      <a:r>
                        <a:rPr lang="en-IN" sz="1600" b="0" i="0" u="none" strike="noStrike">
                          <a:solidFill>
                            <a:srgbClr val="000000"/>
                          </a:solidFill>
                          <a:effectLst/>
                          <a:latin typeface="Calibri" panose="020F0502020204030204" pitchFamily="34" charset="0"/>
                        </a:rPr>
                        <a:t>DR A</a:t>
                      </a:r>
                    </a:p>
                  </a:txBody>
                  <a:tcPr marL="7620" marR="7620" marT="7620" marB="0" anchor="b"/>
                </a:tc>
                <a:tc>
                  <a:txBody>
                    <a:bodyPr/>
                    <a:lstStyle/>
                    <a:p>
                      <a:pPr algn="ctr" fontAlgn="b"/>
                      <a:r>
                        <a:rPr lang="en-IN" sz="1600" b="0" i="0" u="none" strike="noStrike">
                          <a:solidFill>
                            <a:srgbClr val="000000"/>
                          </a:solidFill>
                          <a:effectLst/>
                          <a:latin typeface="Calibri" panose="020F0502020204030204" pitchFamily="34" charset="0"/>
                        </a:rPr>
                        <a:t>00:10</a:t>
                      </a:r>
                    </a:p>
                  </a:txBody>
                  <a:tcPr marL="7620" marR="7620" marT="7620" marB="0" anchor="b"/>
                </a:tc>
                <a:tc>
                  <a:txBody>
                    <a:bodyPr/>
                    <a:lstStyle/>
                    <a:p>
                      <a:pPr algn="ctr" fontAlgn="b"/>
                      <a:r>
                        <a:rPr lang="en-IN" sz="1600" b="0" i="0" u="none" strike="noStrike">
                          <a:solidFill>
                            <a:srgbClr val="000000"/>
                          </a:solidFill>
                          <a:effectLst/>
                          <a:latin typeface="Calibri" panose="020F0502020204030204" pitchFamily="34" charset="0"/>
                        </a:rPr>
                        <a:t>00:10</a:t>
                      </a:r>
                    </a:p>
                  </a:txBody>
                  <a:tcPr marL="7620" marR="7620" marT="7620" marB="0" anchor="b"/>
                </a:tc>
                <a:extLst>
                  <a:ext uri="{0D108BD9-81ED-4DB2-BD59-A6C34878D82A}">
                    <a16:rowId xmlns:a16="http://schemas.microsoft.com/office/drawing/2014/main" val="789089194"/>
                  </a:ext>
                </a:extLst>
              </a:tr>
              <a:tr h="310484">
                <a:tc>
                  <a:txBody>
                    <a:bodyPr/>
                    <a:lstStyle/>
                    <a:p>
                      <a:pPr algn="l" fontAlgn="b"/>
                      <a:r>
                        <a:rPr lang="en-IN" sz="1600" b="0" i="0" u="none" strike="noStrike">
                          <a:solidFill>
                            <a:srgbClr val="000000"/>
                          </a:solidFill>
                          <a:effectLst/>
                          <a:latin typeface="Calibri" panose="020F0502020204030204" pitchFamily="34" charset="0"/>
                        </a:rPr>
                        <a:t>DR B</a:t>
                      </a:r>
                    </a:p>
                  </a:txBody>
                  <a:tcPr marL="7620" marR="7620" marT="7620" marB="0" anchor="b"/>
                </a:tc>
                <a:tc>
                  <a:txBody>
                    <a:bodyPr/>
                    <a:lstStyle/>
                    <a:p>
                      <a:pPr algn="ctr" fontAlgn="b"/>
                      <a:r>
                        <a:rPr lang="en-IN" sz="1600" b="0" i="0" u="none" strike="noStrike">
                          <a:solidFill>
                            <a:srgbClr val="000000"/>
                          </a:solidFill>
                          <a:effectLst/>
                          <a:latin typeface="Calibri" panose="020F0502020204030204" pitchFamily="34" charset="0"/>
                        </a:rPr>
                        <a:t>00:18</a:t>
                      </a:r>
                    </a:p>
                  </a:txBody>
                  <a:tcPr marL="7620" marR="7620" marT="7620" marB="0" anchor="b"/>
                </a:tc>
                <a:tc>
                  <a:txBody>
                    <a:bodyPr/>
                    <a:lstStyle/>
                    <a:p>
                      <a:pPr algn="ctr" fontAlgn="b"/>
                      <a:r>
                        <a:rPr lang="en-IN" sz="1600" b="0" i="0" u="none" strike="noStrike">
                          <a:solidFill>
                            <a:srgbClr val="000000"/>
                          </a:solidFill>
                          <a:effectLst/>
                          <a:latin typeface="Calibri" panose="020F0502020204030204" pitchFamily="34" charset="0"/>
                        </a:rPr>
                        <a:t>00:18</a:t>
                      </a:r>
                    </a:p>
                  </a:txBody>
                  <a:tcPr marL="7620" marR="7620" marT="7620" marB="0" anchor="b"/>
                </a:tc>
                <a:extLst>
                  <a:ext uri="{0D108BD9-81ED-4DB2-BD59-A6C34878D82A}">
                    <a16:rowId xmlns:a16="http://schemas.microsoft.com/office/drawing/2014/main" val="2828611164"/>
                  </a:ext>
                </a:extLst>
              </a:tr>
              <a:tr h="310484">
                <a:tc>
                  <a:txBody>
                    <a:bodyPr/>
                    <a:lstStyle/>
                    <a:p>
                      <a:pPr algn="l" fontAlgn="b"/>
                      <a:r>
                        <a:rPr lang="en-IN" sz="1600" b="0" i="0" u="none" strike="noStrike">
                          <a:solidFill>
                            <a:srgbClr val="000000"/>
                          </a:solidFill>
                          <a:effectLst/>
                          <a:latin typeface="Calibri" panose="020F0502020204030204" pitchFamily="34" charset="0"/>
                        </a:rPr>
                        <a:t>DR C</a:t>
                      </a:r>
                    </a:p>
                  </a:txBody>
                  <a:tcPr marL="7620" marR="7620" marT="7620" marB="0" anchor="b"/>
                </a:tc>
                <a:tc>
                  <a:txBody>
                    <a:bodyPr/>
                    <a:lstStyle/>
                    <a:p>
                      <a:pPr algn="ctr" fontAlgn="b"/>
                      <a:r>
                        <a:rPr lang="en-IN" sz="1600" b="0" i="0" u="none" strike="noStrike">
                          <a:solidFill>
                            <a:srgbClr val="000000"/>
                          </a:solidFill>
                          <a:effectLst/>
                          <a:latin typeface="Calibri" panose="020F0502020204030204" pitchFamily="34" charset="0"/>
                        </a:rPr>
                        <a:t>00:13</a:t>
                      </a:r>
                    </a:p>
                  </a:txBody>
                  <a:tcPr marL="7620" marR="7620" marT="7620" marB="0" anchor="b"/>
                </a:tc>
                <a:tc>
                  <a:txBody>
                    <a:bodyPr/>
                    <a:lstStyle/>
                    <a:p>
                      <a:pPr algn="ctr" fontAlgn="b"/>
                      <a:r>
                        <a:rPr lang="en-IN" sz="1600" b="0" i="0" u="none" strike="noStrike">
                          <a:solidFill>
                            <a:srgbClr val="000000"/>
                          </a:solidFill>
                          <a:effectLst/>
                          <a:latin typeface="Calibri" panose="020F0502020204030204" pitchFamily="34" charset="0"/>
                        </a:rPr>
                        <a:t>00:16</a:t>
                      </a:r>
                    </a:p>
                  </a:txBody>
                  <a:tcPr marL="7620" marR="7620" marT="7620" marB="0" anchor="b"/>
                </a:tc>
                <a:extLst>
                  <a:ext uri="{0D108BD9-81ED-4DB2-BD59-A6C34878D82A}">
                    <a16:rowId xmlns:a16="http://schemas.microsoft.com/office/drawing/2014/main" val="1936303309"/>
                  </a:ext>
                </a:extLst>
              </a:tr>
              <a:tr h="310484">
                <a:tc>
                  <a:txBody>
                    <a:bodyPr/>
                    <a:lstStyle/>
                    <a:p>
                      <a:pPr algn="l" fontAlgn="b"/>
                      <a:r>
                        <a:rPr lang="en-IN" sz="1600" b="0" i="0" u="none" strike="noStrike">
                          <a:solidFill>
                            <a:srgbClr val="000000"/>
                          </a:solidFill>
                          <a:effectLst/>
                          <a:latin typeface="Calibri" panose="020F0502020204030204" pitchFamily="34" charset="0"/>
                        </a:rPr>
                        <a:t>DR D</a:t>
                      </a:r>
                    </a:p>
                  </a:txBody>
                  <a:tcPr marL="7620" marR="7620" marT="7620" marB="0" anchor="b"/>
                </a:tc>
                <a:tc>
                  <a:txBody>
                    <a:bodyPr/>
                    <a:lstStyle/>
                    <a:p>
                      <a:pPr algn="ctr" fontAlgn="b"/>
                      <a:r>
                        <a:rPr lang="en-IN" sz="1600" b="0" i="0" u="none" strike="noStrike">
                          <a:solidFill>
                            <a:srgbClr val="000000"/>
                          </a:solidFill>
                          <a:effectLst/>
                          <a:latin typeface="Calibri" panose="020F0502020204030204" pitchFamily="34" charset="0"/>
                        </a:rPr>
                        <a:t>00:10</a:t>
                      </a:r>
                    </a:p>
                  </a:txBody>
                  <a:tcPr marL="7620" marR="7620" marT="7620" marB="0" anchor="b"/>
                </a:tc>
                <a:tc>
                  <a:txBody>
                    <a:bodyPr/>
                    <a:lstStyle/>
                    <a:p>
                      <a:pPr algn="ctr" fontAlgn="b"/>
                      <a:r>
                        <a:rPr lang="en-IN" sz="1600" b="0" i="0" u="none" strike="noStrike" dirty="0">
                          <a:solidFill>
                            <a:srgbClr val="000000"/>
                          </a:solidFill>
                          <a:effectLst/>
                          <a:latin typeface="Calibri" panose="020F0502020204030204" pitchFamily="34" charset="0"/>
                        </a:rPr>
                        <a:t>00:10</a:t>
                      </a:r>
                    </a:p>
                  </a:txBody>
                  <a:tcPr marL="7620" marR="7620" marT="7620" marB="0" anchor="b"/>
                </a:tc>
                <a:extLst>
                  <a:ext uri="{0D108BD9-81ED-4DB2-BD59-A6C34878D82A}">
                    <a16:rowId xmlns:a16="http://schemas.microsoft.com/office/drawing/2014/main" val="372239485"/>
                  </a:ext>
                </a:extLst>
              </a:tr>
            </a:tbl>
          </a:graphicData>
        </a:graphic>
      </p:graphicFrame>
      <p:graphicFrame>
        <p:nvGraphicFramePr>
          <p:cNvPr id="5" name="Table 4">
            <a:extLst>
              <a:ext uri="{FF2B5EF4-FFF2-40B4-BE49-F238E27FC236}">
                <a16:creationId xmlns:a16="http://schemas.microsoft.com/office/drawing/2014/main" id="{1D4C4D85-0288-6019-8013-B31EAD4D95D7}"/>
              </a:ext>
            </a:extLst>
          </p:cNvPr>
          <p:cNvGraphicFramePr>
            <a:graphicFrameLocks noGrp="1"/>
          </p:cNvGraphicFramePr>
          <p:nvPr>
            <p:extLst>
              <p:ext uri="{D42A27DB-BD31-4B8C-83A1-F6EECF244321}">
                <p14:modId xmlns:p14="http://schemas.microsoft.com/office/powerpoint/2010/main" val="3711678086"/>
              </p:ext>
            </p:extLst>
          </p:nvPr>
        </p:nvGraphicFramePr>
        <p:xfrm>
          <a:off x="353419" y="4188542"/>
          <a:ext cx="5555768" cy="2374365"/>
        </p:xfrm>
        <a:graphic>
          <a:graphicData uri="http://schemas.openxmlformats.org/drawingml/2006/table">
            <a:tbl>
              <a:tblPr firstRow="1" bandRow="1">
                <a:tableStyleId>{5940675A-B579-460E-94D1-54222C63F5DA}</a:tableStyleId>
              </a:tblPr>
              <a:tblGrid>
                <a:gridCol w="979002">
                  <a:extLst>
                    <a:ext uri="{9D8B030D-6E8A-4147-A177-3AD203B41FA5}">
                      <a16:colId xmlns:a16="http://schemas.microsoft.com/office/drawing/2014/main" val="3591374258"/>
                    </a:ext>
                  </a:extLst>
                </a:gridCol>
                <a:gridCol w="1989016">
                  <a:extLst>
                    <a:ext uri="{9D8B030D-6E8A-4147-A177-3AD203B41FA5}">
                      <a16:colId xmlns:a16="http://schemas.microsoft.com/office/drawing/2014/main" val="289619759"/>
                    </a:ext>
                  </a:extLst>
                </a:gridCol>
                <a:gridCol w="2587750">
                  <a:extLst>
                    <a:ext uri="{9D8B030D-6E8A-4147-A177-3AD203B41FA5}">
                      <a16:colId xmlns:a16="http://schemas.microsoft.com/office/drawing/2014/main" val="2859928165"/>
                    </a:ext>
                  </a:extLst>
                </a:gridCol>
              </a:tblGrid>
              <a:tr h="339195">
                <a:tc>
                  <a:txBody>
                    <a:bodyPr/>
                    <a:lstStyle/>
                    <a:p>
                      <a:pPr algn="l" fontAlgn="b"/>
                      <a:r>
                        <a:rPr lang="en-IN" sz="1600" b="0" i="0" u="none" strike="noStrike">
                          <a:solidFill>
                            <a:srgbClr val="000000"/>
                          </a:solidFill>
                          <a:effectLst/>
                          <a:latin typeface="Calibri" panose="020F0502020204030204" pitchFamily="34" charset="0"/>
                        </a:rPr>
                        <a:t> </a:t>
                      </a:r>
                    </a:p>
                  </a:txBody>
                  <a:tcPr marL="7620" marR="7620" marT="7620" marB="0" anchor="b"/>
                </a:tc>
                <a:tc gridSpan="2">
                  <a:txBody>
                    <a:bodyPr/>
                    <a:lstStyle/>
                    <a:p>
                      <a:pPr algn="ctr" fontAlgn="b"/>
                      <a:r>
                        <a:rPr lang="en-IN" sz="1600" b="0" i="0" u="none" strike="noStrike">
                          <a:solidFill>
                            <a:srgbClr val="000000"/>
                          </a:solidFill>
                          <a:effectLst/>
                          <a:latin typeface="Calibri" panose="020F0502020204030204" pitchFamily="34" charset="0"/>
                        </a:rPr>
                        <a:t>Average waiting Time</a:t>
                      </a:r>
                    </a:p>
                  </a:txBody>
                  <a:tcPr marL="7620" marR="7620" marT="7620" marB="0" anchor="b"/>
                </a:tc>
                <a:tc hMerge="1">
                  <a:txBody>
                    <a:bodyPr/>
                    <a:lstStyle/>
                    <a:p>
                      <a:endParaRPr lang="en-IN"/>
                    </a:p>
                  </a:txBody>
                  <a:tcPr/>
                </a:tc>
                <a:extLst>
                  <a:ext uri="{0D108BD9-81ED-4DB2-BD59-A6C34878D82A}">
                    <a16:rowId xmlns:a16="http://schemas.microsoft.com/office/drawing/2014/main" val="4120701297"/>
                  </a:ext>
                </a:extLst>
              </a:tr>
              <a:tr h="339195">
                <a:tc>
                  <a:txBody>
                    <a:bodyPr/>
                    <a:lstStyle/>
                    <a:p>
                      <a:pPr algn="l" fontAlgn="b"/>
                      <a:r>
                        <a:rPr lang="en-IN" sz="1600" b="0" i="0" u="none" strike="noStrike">
                          <a:solidFill>
                            <a:srgbClr val="000000"/>
                          </a:solidFill>
                          <a:effectLst/>
                          <a:latin typeface="Calibri" panose="020F0502020204030204" pitchFamily="34" charset="0"/>
                        </a:rPr>
                        <a:t> </a:t>
                      </a:r>
                    </a:p>
                  </a:txBody>
                  <a:tcPr marL="7620" marR="7620" marT="7620" marB="0" anchor="b"/>
                </a:tc>
                <a:tc gridSpan="2">
                  <a:txBody>
                    <a:bodyPr/>
                    <a:lstStyle/>
                    <a:p>
                      <a:pPr algn="ctr" fontAlgn="b"/>
                      <a:r>
                        <a:rPr lang="en-IN" sz="1600" b="0" i="0" u="none" strike="noStrike" dirty="0">
                          <a:solidFill>
                            <a:srgbClr val="000000"/>
                          </a:solidFill>
                          <a:effectLst/>
                          <a:latin typeface="Calibri" panose="020F0502020204030204" pitchFamily="34" charset="0"/>
                        </a:rPr>
                        <a:t>April-May</a:t>
                      </a:r>
                    </a:p>
                  </a:txBody>
                  <a:tcPr marL="7620" marR="7620" marT="7620" marB="0" anchor="b">
                    <a:solidFill>
                      <a:schemeClr val="accent4">
                        <a:lumMod val="20000"/>
                        <a:lumOff val="80000"/>
                      </a:schemeClr>
                    </a:solidFill>
                  </a:tcPr>
                </a:tc>
                <a:tc hMerge="1">
                  <a:txBody>
                    <a:bodyPr/>
                    <a:lstStyle/>
                    <a:p>
                      <a:endParaRPr lang="en-IN"/>
                    </a:p>
                  </a:txBody>
                  <a:tcPr/>
                </a:tc>
                <a:extLst>
                  <a:ext uri="{0D108BD9-81ED-4DB2-BD59-A6C34878D82A}">
                    <a16:rowId xmlns:a16="http://schemas.microsoft.com/office/drawing/2014/main" val="1296547632"/>
                  </a:ext>
                </a:extLst>
              </a:tr>
              <a:tr h="339195">
                <a:tc>
                  <a:txBody>
                    <a:bodyPr/>
                    <a:lstStyle/>
                    <a:p>
                      <a:pPr algn="l" fontAlgn="b"/>
                      <a:r>
                        <a:rPr lang="en-IN" sz="1600" b="0" i="0" u="none" strike="noStrike">
                          <a:solidFill>
                            <a:srgbClr val="000000"/>
                          </a:solidFill>
                          <a:effectLst/>
                          <a:latin typeface="Calibri" panose="020F0502020204030204" pitchFamily="34" charset="0"/>
                        </a:rPr>
                        <a:t> </a:t>
                      </a:r>
                    </a:p>
                  </a:txBody>
                  <a:tcPr marL="7620" marR="7620" marT="7620" marB="0" anchor="b"/>
                </a:tc>
                <a:tc>
                  <a:txBody>
                    <a:bodyPr/>
                    <a:lstStyle/>
                    <a:p>
                      <a:pPr algn="l" fontAlgn="b"/>
                      <a:r>
                        <a:rPr lang="en-IN" sz="1600" b="0" i="0" u="none" strike="noStrike">
                          <a:solidFill>
                            <a:srgbClr val="000000"/>
                          </a:solidFill>
                          <a:effectLst/>
                          <a:latin typeface="Calibri" panose="020F0502020204030204" pitchFamily="34" charset="0"/>
                        </a:rPr>
                        <a:t>Appoint patients</a:t>
                      </a:r>
                    </a:p>
                  </a:txBody>
                  <a:tcPr marL="7620" marR="7620" marT="7620" marB="0" anchor="b"/>
                </a:tc>
                <a:tc>
                  <a:txBody>
                    <a:bodyPr/>
                    <a:lstStyle/>
                    <a:p>
                      <a:pPr algn="l" fontAlgn="b"/>
                      <a:r>
                        <a:rPr lang="en-IN" sz="1600" b="0" i="0" u="none" strike="noStrike">
                          <a:solidFill>
                            <a:srgbClr val="000000"/>
                          </a:solidFill>
                          <a:effectLst/>
                          <a:latin typeface="Calibri" panose="020F0502020204030204" pitchFamily="34" charset="0"/>
                        </a:rPr>
                        <a:t>Walk in patients</a:t>
                      </a:r>
                    </a:p>
                  </a:txBody>
                  <a:tcPr marL="7620" marR="7620" marT="7620" marB="0" anchor="b"/>
                </a:tc>
                <a:extLst>
                  <a:ext uri="{0D108BD9-81ED-4DB2-BD59-A6C34878D82A}">
                    <a16:rowId xmlns:a16="http://schemas.microsoft.com/office/drawing/2014/main" val="4201146992"/>
                  </a:ext>
                </a:extLst>
              </a:tr>
              <a:tr h="339195">
                <a:tc>
                  <a:txBody>
                    <a:bodyPr/>
                    <a:lstStyle/>
                    <a:p>
                      <a:pPr algn="l" fontAlgn="b"/>
                      <a:r>
                        <a:rPr lang="en-IN" sz="1600" b="0" i="0" u="none" strike="noStrike">
                          <a:solidFill>
                            <a:srgbClr val="000000"/>
                          </a:solidFill>
                          <a:effectLst/>
                          <a:latin typeface="Calibri" panose="020F0502020204030204" pitchFamily="34" charset="0"/>
                        </a:rPr>
                        <a:t>DR A</a:t>
                      </a:r>
                    </a:p>
                  </a:txBody>
                  <a:tcPr marL="7620" marR="7620" marT="7620" marB="0" anchor="b"/>
                </a:tc>
                <a:tc>
                  <a:txBody>
                    <a:bodyPr/>
                    <a:lstStyle/>
                    <a:p>
                      <a:pPr algn="ctr" fontAlgn="b"/>
                      <a:r>
                        <a:rPr lang="en-IN" sz="1600" b="0" i="0" u="none" strike="noStrike">
                          <a:solidFill>
                            <a:srgbClr val="000000"/>
                          </a:solidFill>
                          <a:effectLst/>
                          <a:latin typeface="Calibri" panose="020F0502020204030204" pitchFamily="34" charset="0"/>
                        </a:rPr>
                        <a:t>00:33</a:t>
                      </a:r>
                    </a:p>
                  </a:txBody>
                  <a:tcPr marL="7620" marR="7620" marT="7620" marB="0" anchor="b"/>
                </a:tc>
                <a:tc>
                  <a:txBody>
                    <a:bodyPr/>
                    <a:lstStyle/>
                    <a:p>
                      <a:pPr algn="ctr" fontAlgn="b"/>
                      <a:r>
                        <a:rPr lang="en-IN" sz="1600" b="0" i="0" u="none" strike="noStrike">
                          <a:solidFill>
                            <a:srgbClr val="000000"/>
                          </a:solidFill>
                          <a:effectLst/>
                          <a:latin typeface="Calibri" panose="020F0502020204030204" pitchFamily="34" charset="0"/>
                        </a:rPr>
                        <a:t>01:03</a:t>
                      </a:r>
                    </a:p>
                  </a:txBody>
                  <a:tcPr marL="7620" marR="7620" marT="7620" marB="0" anchor="b"/>
                </a:tc>
                <a:extLst>
                  <a:ext uri="{0D108BD9-81ED-4DB2-BD59-A6C34878D82A}">
                    <a16:rowId xmlns:a16="http://schemas.microsoft.com/office/drawing/2014/main" val="789089194"/>
                  </a:ext>
                </a:extLst>
              </a:tr>
              <a:tr h="339195">
                <a:tc>
                  <a:txBody>
                    <a:bodyPr/>
                    <a:lstStyle/>
                    <a:p>
                      <a:pPr algn="l" fontAlgn="b"/>
                      <a:r>
                        <a:rPr lang="en-IN" sz="1600" b="0" i="0" u="none" strike="noStrike">
                          <a:solidFill>
                            <a:srgbClr val="000000"/>
                          </a:solidFill>
                          <a:effectLst/>
                          <a:latin typeface="Calibri" panose="020F0502020204030204" pitchFamily="34" charset="0"/>
                        </a:rPr>
                        <a:t>DR B</a:t>
                      </a:r>
                    </a:p>
                  </a:txBody>
                  <a:tcPr marL="7620" marR="7620" marT="7620" marB="0" anchor="b"/>
                </a:tc>
                <a:tc>
                  <a:txBody>
                    <a:bodyPr/>
                    <a:lstStyle/>
                    <a:p>
                      <a:pPr algn="ctr" fontAlgn="b"/>
                      <a:r>
                        <a:rPr lang="en-IN" sz="1600" b="0" i="0" u="none" strike="noStrike">
                          <a:solidFill>
                            <a:srgbClr val="000000"/>
                          </a:solidFill>
                          <a:effectLst/>
                          <a:latin typeface="Calibri" panose="020F0502020204030204" pitchFamily="34" charset="0"/>
                        </a:rPr>
                        <a:t>00:40</a:t>
                      </a:r>
                    </a:p>
                  </a:txBody>
                  <a:tcPr marL="7620" marR="7620" marT="7620" marB="0" anchor="b"/>
                </a:tc>
                <a:tc>
                  <a:txBody>
                    <a:bodyPr/>
                    <a:lstStyle/>
                    <a:p>
                      <a:pPr algn="ctr" fontAlgn="b"/>
                      <a:r>
                        <a:rPr lang="en-IN" sz="1600" b="0" i="0" u="none" strike="noStrike">
                          <a:solidFill>
                            <a:srgbClr val="000000"/>
                          </a:solidFill>
                          <a:effectLst/>
                          <a:latin typeface="Calibri" panose="020F0502020204030204" pitchFamily="34" charset="0"/>
                        </a:rPr>
                        <a:t>01:20</a:t>
                      </a:r>
                    </a:p>
                  </a:txBody>
                  <a:tcPr marL="7620" marR="7620" marT="7620" marB="0" anchor="b"/>
                </a:tc>
                <a:extLst>
                  <a:ext uri="{0D108BD9-81ED-4DB2-BD59-A6C34878D82A}">
                    <a16:rowId xmlns:a16="http://schemas.microsoft.com/office/drawing/2014/main" val="2828611164"/>
                  </a:ext>
                </a:extLst>
              </a:tr>
              <a:tr h="339195">
                <a:tc>
                  <a:txBody>
                    <a:bodyPr/>
                    <a:lstStyle/>
                    <a:p>
                      <a:pPr algn="l" fontAlgn="b"/>
                      <a:r>
                        <a:rPr lang="en-IN" sz="1600" b="0" i="0" u="none" strike="noStrike">
                          <a:solidFill>
                            <a:srgbClr val="000000"/>
                          </a:solidFill>
                          <a:effectLst/>
                          <a:latin typeface="Calibri" panose="020F0502020204030204" pitchFamily="34" charset="0"/>
                        </a:rPr>
                        <a:t>DR C</a:t>
                      </a:r>
                    </a:p>
                  </a:txBody>
                  <a:tcPr marL="7620" marR="7620" marT="7620" marB="0" anchor="b"/>
                </a:tc>
                <a:tc>
                  <a:txBody>
                    <a:bodyPr/>
                    <a:lstStyle/>
                    <a:p>
                      <a:pPr algn="ctr" fontAlgn="b"/>
                      <a:r>
                        <a:rPr lang="en-IN" sz="1600" b="0" i="0" u="none" strike="noStrike">
                          <a:solidFill>
                            <a:srgbClr val="000000"/>
                          </a:solidFill>
                          <a:effectLst/>
                          <a:latin typeface="Calibri" panose="020F0502020204030204" pitchFamily="34" charset="0"/>
                        </a:rPr>
                        <a:t>00:34</a:t>
                      </a:r>
                    </a:p>
                  </a:txBody>
                  <a:tcPr marL="7620" marR="7620" marT="7620" marB="0" anchor="b"/>
                </a:tc>
                <a:tc>
                  <a:txBody>
                    <a:bodyPr/>
                    <a:lstStyle/>
                    <a:p>
                      <a:pPr algn="ctr" fontAlgn="b"/>
                      <a:r>
                        <a:rPr lang="en-IN" sz="1600" b="0" i="0" u="none" strike="noStrike">
                          <a:solidFill>
                            <a:srgbClr val="000000"/>
                          </a:solidFill>
                          <a:effectLst/>
                          <a:latin typeface="Calibri" panose="020F0502020204030204" pitchFamily="34" charset="0"/>
                        </a:rPr>
                        <a:t>00:57</a:t>
                      </a:r>
                    </a:p>
                  </a:txBody>
                  <a:tcPr marL="7620" marR="7620" marT="7620" marB="0" anchor="b"/>
                </a:tc>
                <a:extLst>
                  <a:ext uri="{0D108BD9-81ED-4DB2-BD59-A6C34878D82A}">
                    <a16:rowId xmlns:a16="http://schemas.microsoft.com/office/drawing/2014/main" val="1936303309"/>
                  </a:ext>
                </a:extLst>
              </a:tr>
              <a:tr h="339195">
                <a:tc>
                  <a:txBody>
                    <a:bodyPr/>
                    <a:lstStyle/>
                    <a:p>
                      <a:pPr algn="l" fontAlgn="b"/>
                      <a:r>
                        <a:rPr lang="en-IN" sz="1600" b="0" i="0" u="none" strike="noStrike">
                          <a:solidFill>
                            <a:srgbClr val="000000"/>
                          </a:solidFill>
                          <a:effectLst/>
                          <a:latin typeface="Calibri" panose="020F0502020204030204" pitchFamily="34" charset="0"/>
                        </a:rPr>
                        <a:t>DR D</a:t>
                      </a:r>
                    </a:p>
                  </a:txBody>
                  <a:tcPr marL="7620" marR="7620" marT="7620" marB="0" anchor="b"/>
                </a:tc>
                <a:tc>
                  <a:txBody>
                    <a:bodyPr/>
                    <a:lstStyle/>
                    <a:p>
                      <a:pPr algn="ctr" fontAlgn="b"/>
                      <a:r>
                        <a:rPr lang="en-IN" sz="1600" b="0" i="0" u="none" strike="noStrike">
                          <a:solidFill>
                            <a:srgbClr val="000000"/>
                          </a:solidFill>
                          <a:effectLst/>
                          <a:latin typeface="Calibri" panose="020F0502020204030204" pitchFamily="34" charset="0"/>
                        </a:rPr>
                        <a:t>00:30</a:t>
                      </a:r>
                    </a:p>
                  </a:txBody>
                  <a:tcPr marL="7620" marR="7620" marT="7620" marB="0" anchor="b"/>
                </a:tc>
                <a:tc>
                  <a:txBody>
                    <a:bodyPr/>
                    <a:lstStyle/>
                    <a:p>
                      <a:pPr algn="ctr" fontAlgn="b"/>
                      <a:r>
                        <a:rPr lang="en-IN" sz="1600" b="0" i="0" u="none" strike="noStrike" dirty="0">
                          <a:solidFill>
                            <a:srgbClr val="000000"/>
                          </a:solidFill>
                          <a:effectLst/>
                          <a:latin typeface="Calibri" panose="020F0502020204030204" pitchFamily="34" charset="0"/>
                        </a:rPr>
                        <a:t>00:49</a:t>
                      </a:r>
                    </a:p>
                  </a:txBody>
                  <a:tcPr marL="7620" marR="7620" marT="7620" marB="0" anchor="b"/>
                </a:tc>
                <a:extLst>
                  <a:ext uri="{0D108BD9-81ED-4DB2-BD59-A6C34878D82A}">
                    <a16:rowId xmlns:a16="http://schemas.microsoft.com/office/drawing/2014/main" val="372239485"/>
                  </a:ext>
                </a:extLst>
              </a:tr>
            </a:tbl>
          </a:graphicData>
        </a:graphic>
      </p:graphicFrame>
      <p:graphicFrame>
        <p:nvGraphicFramePr>
          <p:cNvPr id="7" name="Chart 6">
            <a:extLst>
              <a:ext uri="{FF2B5EF4-FFF2-40B4-BE49-F238E27FC236}">
                <a16:creationId xmlns:a16="http://schemas.microsoft.com/office/drawing/2014/main" id="{01DCBB0D-0329-5FE3-239E-21560D2B17C8}"/>
              </a:ext>
            </a:extLst>
          </p:cNvPr>
          <p:cNvGraphicFramePr>
            <a:graphicFrameLocks/>
          </p:cNvGraphicFramePr>
          <p:nvPr>
            <p:extLst>
              <p:ext uri="{D42A27DB-BD31-4B8C-83A1-F6EECF244321}">
                <p14:modId xmlns:p14="http://schemas.microsoft.com/office/powerpoint/2010/main" val="3679867273"/>
              </p:ext>
            </p:extLst>
          </p:nvPr>
        </p:nvGraphicFramePr>
        <p:xfrm>
          <a:off x="6867832" y="1098943"/>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EE489282-D6EF-ED5E-BB7A-F8A882916359}"/>
              </a:ext>
            </a:extLst>
          </p:cNvPr>
          <p:cNvGraphicFramePr>
            <a:graphicFrameLocks/>
          </p:cNvGraphicFramePr>
          <p:nvPr>
            <p:extLst>
              <p:ext uri="{D42A27DB-BD31-4B8C-83A1-F6EECF244321}">
                <p14:modId xmlns:p14="http://schemas.microsoft.com/office/powerpoint/2010/main" val="2691142565"/>
              </p:ext>
            </p:extLst>
          </p:nvPr>
        </p:nvGraphicFramePr>
        <p:xfrm>
          <a:off x="6867832" y="4004124"/>
          <a:ext cx="4572000" cy="2743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112767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3079954" y="136525"/>
            <a:ext cx="6644148" cy="500114"/>
          </a:xfrm>
        </p:spPr>
        <p:txBody>
          <a:bodyPr>
            <a:normAutofit fontScale="90000"/>
          </a:bodyPr>
          <a:lstStyle/>
          <a:p>
            <a:pPr algn="ctr"/>
            <a:r>
              <a:rPr lang="en-IN" b="1" dirty="0"/>
              <a:t>Results (3/3)</a:t>
            </a:r>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0" name="Content Placeholder 9">
            <a:extLst>
              <a:ext uri="{FF2B5EF4-FFF2-40B4-BE49-F238E27FC236}">
                <a16:creationId xmlns:a16="http://schemas.microsoft.com/office/drawing/2014/main" id="{F9BCF542-57C9-FDCB-BDBA-5A60D8DD77E4}"/>
              </a:ext>
            </a:extLst>
          </p:cNvPr>
          <p:cNvSpPr txBox="1">
            <a:spLocks noGrp="1"/>
          </p:cNvSpPr>
          <p:nvPr>
            <p:ph idx="1"/>
          </p:nvPr>
        </p:nvSpPr>
        <p:spPr>
          <a:xfrm>
            <a:off x="2150805" y="636639"/>
            <a:ext cx="8502446" cy="424732"/>
          </a:xfrm>
          <a:prstGeom prst="rect">
            <a:avLst/>
          </a:prstGeom>
          <a:noFill/>
        </p:spPr>
        <p:txBody>
          <a:bodyPr wrap="square" rtlCol="0">
            <a:spAutoFit/>
          </a:bodyPr>
          <a:lstStyle/>
          <a:p>
            <a:pPr marL="0" indent="0" algn="ctr">
              <a:buNone/>
            </a:pPr>
            <a:r>
              <a:rPr lang="en-IN" sz="2400" b="1" u="sng" dirty="0"/>
              <a:t>COUNT OF PROCEDURES</a:t>
            </a:r>
          </a:p>
        </p:txBody>
      </p:sp>
      <p:graphicFrame>
        <p:nvGraphicFramePr>
          <p:cNvPr id="5" name="Table 4">
            <a:extLst>
              <a:ext uri="{FF2B5EF4-FFF2-40B4-BE49-F238E27FC236}">
                <a16:creationId xmlns:a16="http://schemas.microsoft.com/office/drawing/2014/main" id="{226323AA-E500-96B6-3644-81CD3F6F7DD0}"/>
              </a:ext>
            </a:extLst>
          </p:cNvPr>
          <p:cNvGraphicFramePr>
            <a:graphicFrameLocks noGrp="1"/>
          </p:cNvGraphicFramePr>
          <p:nvPr>
            <p:extLst>
              <p:ext uri="{D42A27DB-BD31-4B8C-83A1-F6EECF244321}">
                <p14:modId xmlns:p14="http://schemas.microsoft.com/office/powerpoint/2010/main" val="1771119388"/>
              </p:ext>
            </p:extLst>
          </p:nvPr>
        </p:nvGraphicFramePr>
        <p:xfrm>
          <a:off x="2695903" y="1249465"/>
          <a:ext cx="8034420" cy="2271563"/>
        </p:xfrm>
        <a:graphic>
          <a:graphicData uri="http://schemas.openxmlformats.org/drawingml/2006/table">
            <a:tbl>
              <a:tblPr>
                <a:tableStyleId>{5C22544A-7EE6-4342-B048-85BDC9FD1C3A}</a:tableStyleId>
              </a:tblPr>
              <a:tblGrid>
                <a:gridCol w="1520266">
                  <a:extLst>
                    <a:ext uri="{9D8B030D-6E8A-4147-A177-3AD203B41FA5}">
                      <a16:colId xmlns:a16="http://schemas.microsoft.com/office/drawing/2014/main" val="241715587"/>
                    </a:ext>
                  </a:extLst>
                </a:gridCol>
                <a:gridCol w="1157874">
                  <a:extLst>
                    <a:ext uri="{9D8B030D-6E8A-4147-A177-3AD203B41FA5}">
                      <a16:colId xmlns:a16="http://schemas.microsoft.com/office/drawing/2014/main" val="361742579"/>
                    </a:ext>
                  </a:extLst>
                </a:gridCol>
                <a:gridCol w="1339070">
                  <a:extLst>
                    <a:ext uri="{9D8B030D-6E8A-4147-A177-3AD203B41FA5}">
                      <a16:colId xmlns:a16="http://schemas.microsoft.com/office/drawing/2014/main" val="3068797948"/>
                    </a:ext>
                  </a:extLst>
                </a:gridCol>
                <a:gridCol w="1339070">
                  <a:extLst>
                    <a:ext uri="{9D8B030D-6E8A-4147-A177-3AD203B41FA5}">
                      <a16:colId xmlns:a16="http://schemas.microsoft.com/office/drawing/2014/main" val="3643073745"/>
                    </a:ext>
                  </a:extLst>
                </a:gridCol>
                <a:gridCol w="1339070">
                  <a:extLst>
                    <a:ext uri="{9D8B030D-6E8A-4147-A177-3AD203B41FA5}">
                      <a16:colId xmlns:a16="http://schemas.microsoft.com/office/drawing/2014/main" val="2868832417"/>
                    </a:ext>
                  </a:extLst>
                </a:gridCol>
                <a:gridCol w="1339070">
                  <a:extLst>
                    <a:ext uri="{9D8B030D-6E8A-4147-A177-3AD203B41FA5}">
                      <a16:colId xmlns:a16="http://schemas.microsoft.com/office/drawing/2014/main" val="4073062544"/>
                    </a:ext>
                  </a:extLst>
                </a:gridCol>
              </a:tblGrid>
              <a:tr h="324509">
                <a:tc>
                  <a:txBody>
                    <a:bodyPr/>
                    <a:lstStyle/>
                    <a:p>
                      <a:pPr algn="l" fontAlgn="b"/>
                      <a:r>
                        <a:rPr lang="en-IN" sz="1800" u="none" strike="noStrike" dirty="0">
                          <a:effectLst/>
                        </a:rPr>
                        <a:t> </a:t>
                      </a:r>
                      <a:endParaRPr lang="en-IN"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800" b="1" u="none" strike="noStrike" dirty="0">
                          <a:effectLst/>
                        </a:rPr>
                        <a:t>JAN</a:t>
                      </a:r>
                      <a:endParaRPr lang="en-IN" sz="1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800" b="1" u="none" strike="noStrike" dirty="0">
                          <a:effectLst/>
                        </a:rPr>
                        <a:t>FEB</a:t>
                      </a:r>
                      <a:endParaRPr lang="en-IN" sz="1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800" b="1" u="none" strike="noStrike" dirty="0">
                          <a:effectLst/>
                        </a:rPr>
                        <a:t>MAR</a:t>
                      </a:r>
                      <a:endParaRPr lang="en-IN" sz="1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800" b="1" u="none" strike="noStrike" dirty="0">
                          <a:effectLst/>
                        </a:rPr>
                        <a:t>APRIL</a:t>
                      </a:r>
                      <a:endParaRPr lang="en-IN" sz="1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800" b="1" u="none" strike="noStrike" dirty="0">
                          <a:effectLst/>
                        </a:rPr>
                        <a:t>MAY</a:t>
                      </a:r>
                      <a:endParaRPr lang="en-IN" sz="1800" b="1"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909944802"/>
                  </a:ext>
                </a:extLst>
              </a:tr>
              <a:tr h="324509">
                <a:tc>
                  <a:txBody>
                    <a:bodyPr/>
                    <a:lstStyle/>
                    <a:p>
                      <a:pPr algn="l" fontAlgn="b"/>
                      <a:r>
                        <a:rPr lang="en-IN" sz="1800" u="none" strike="noStrike" dirty="0">
                          <a:effectLst/>
                        </a:rPr>
                        <a:t>UGIE    </a:t>
                      </a:r>
                      <a:endParaRPr lang="en-IN"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800" u="none" strike="noStrike" dirty="0">
                          <a:effectLst/>
                        </a:rPr>
                        <a:t>115</a:t>
                      </a:r>
                      <a:endParaRPr lang="en-IN"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800" u="none" strike="noStrike" dirty="0">
                          <a:effectLst/>
                        </a:rPr>
                        <a:t>91</a:t>
                      </a:r>
                      <a:endParaRPr lang="en-IN"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800" u="none" strike="noStrike" dirty="0">
                          <a:effectLst/>
                        </a:rPr>
                        <a:t>98</a:t>
                      </a:r>
                      <a:endParaRPr lang="en-IN"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800" u="none" strike="noStrike" dirty="0">
                          <a:effectLst/>
                        </a:rPr>
                        <a:t>123</a:t>
                      </a:r>
                      <a:endParaRPr lang="en-IN"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800" u="none" strike="noStrike" dirty="0">
                          <a:effectLst/>
                        </a:rPr>
                        <a:t>151</a:t>
                      </a:r>
                      <a:endParaRPr lang="en-IN" sz="18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62478788"/>
                  </a:ext>
                </a:extLst>
              </a:tr>
              <a:tr h="324509">
                <a:tc>
                  <a:txBody>
                    <a:bodyPr/>
                    <a:lstStyle/>
                    <a:p>
                      <a:pPr algn="l" fontAlgn="b"/>
                      <a:r>
                        <a:rPr lang="en-IN" sz="1800" u="none" strike="noStrike" dirty="0">
                          <a:effectLst/>
                        </a:rPr>
                        <a:t>Colonoscopy </a:t>
                      </a:r>
                      <a:endParaRPr lang="en-IN"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800" u="none" strike="noStrike" dirty="0">
                          <a:effectLst/>
                        </a:rPr>
                        <a:t>39</a:t>
                      </a:r>
                      <a:endParaRPr lang="en-IN"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800" u="none" strike="noStrike" dirty="0">
                          <a:effectLst/>
                        </a:rPr>
                        <a:t>31</a:t>
                      </a:r>
                      <a:endParaRPr lang="en-IN"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800" u="none" strike="noStrike" dirty="0">
                          <a:effectLst/>
                        </a:rPr>
                        <a:t>37</a:t>
                      </a:r>
                      <a:endParaRPr lang="en-IN"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800" u="none" strike="noStrike" dirty="0">
                          <a:effectLst/>
                        </a:rPr>
                        <a:t>41</a:t>
                      </a:r>
                      <a:endParaRPr lang="en-IN"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800" u="none" strike="noStrike" dirty="0">
                          <a:effectLst/>
                        </a:rPr>
                        <a:t>67</a:t>
                      </a:r>
                      <a:endParaRPr lang="en-IN" sz="18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321552892"/>
                  </a:ext>
                </a:extLst>
              </a:tr>
              <a:tr h="324509">
                <a:tc>
                  <a:txBody>
                    <a:bodyPr/>
                    <a:lstStyle/>
                    <a:p>
                      <a:pPr algn="l" fontAlgn="b"/>
                      <a:r>
                        <a:rPr lang="en-IN" sz="1800" u="none" strike="noStrike" dirty="0">
                          <a:effectLst/>
                        </a:rPr>
                        <a:t>ERCP    </a:t>
                      </a:r>
                      <a:endParaRPr lang="en-IN"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800" u="none" strike="noStrike" dirty="0">
                          <a:effectLst/>
                        </a:rPr>
                        <a:t>17</a:t>
                      </a:r>
                      <a:endParaRPr lang="en-IN"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800" u="none" strike="noStrike" dirty="0">
                          <a:effectLst/>
                        </a:rPr>
                        <a:t>10</a:t>
                      </a:r>
                      <a:endParaRPr lang="en-IN"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800" u="none" strike="noStrike" dirty="0">
                          <a:effectLst/>
                        </a:rPr>
                        <a:t>16</a:t>
                      </a:r>
                      <a:endParaRPr lang="en-IN"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800" u="none" strike="noStrike" dirty="0">
                          <a:effectLst/>
                        </a:rPr>
                        <a:t>41</a:t>
                      </a:r>
                      <a:endParaRPr lang="en-IN"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800" u="none" strike="noStrike" dirty="0">
                          <a:effectLst/>
                        </a:rPr>
                        <a:t>43</a:t>
                      </a:r>
                      <a:endParaRPr lang="en-IN" sz="18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705760635"/>
                  </a:ext>
                </a:extLst>
              </a:tr>
              <a:tr h="324509">
                <a:tc>
                  <a:txBody>
                    <a:bodyPr/>
                    <a:lstStyle/>
                    <a:p>
                      <a:pPr algn="l" fontAlgn="b"/>
                      <a:r>
                        <a:rPr lang="en-IN" sz="1800" u="none" strike="noStrike" dirty="0">
                          <a:effectLst/>
                        </a:rPr>
                        <a:t>Sigmoidoscopy  </a:t>
                      </a:r>
                      <a:endParaRPr lang="en-IN"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800" u="none" strike="noStrike" dirty="0">
                          <a:effectLst/>
                        </a:rPr>
                        <a:t>20</a:t>
                      </a:r>
                      <a:endParaRPr lang="en-IN"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800" u="none" strike="noStrike" dirty="0">
                          <a:effectLst/>
                        </a:rPr>
                        <a:t>19</a:t>
                      </a:r>
                      <a:endParaRPr lang="en-IN"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800" u="none" strike="noStrike" dirty="0">
                          <a:effectLst/>
                        </a:rPr>
                        <a:t>15</a:t>
                      </a:r>
                      <a:endParaRPr lang="en-IN"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800" u="none" strike="noStrike" dirty="0">
                          <a:effectLst/>
                        </a:rPr>
                        <a:t>18</a:t>
                      </a:r>
                      <a:endParaRPr lang="en-IN"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800" u="none" strike="noStrike" dirty="0">
                          <a:effectLst/>
                        </a:rPr>
                        <a:t>36</a:t>
                      </a:r>
                      <a:endParaRPr lang="en-IN" sz="18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600688373"/>
                  </a:ext>
                </a:extLst>
              </a:tr>
              <a:tr h="324509">
                <a:tc>
                  <a:txBody>
                    <a:bodyPr/>
                    <a:lstStyle/>
                    <a:p>
                      <a:pPr algn="l" fontAlgn="b"/>
                      <a:r>
                        <a:rPr lang="en-IN" sz="1800" u="none" strike="noStrike" dirty="0">
                          <a:effectLst/>
                        </a:rPr>
                        <a:t>Fibro scan  </a:t>
                      </a:r>
                      <a:endParaRPr lang="en-IN"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800" u="none" strike="noStrike" dirty="0">
                          <a:effectLst/>
                        </a:rPr>
                        <a:t>40</a:t>
                      </a:r>
                      <a:endParaRPr lang="en-IN"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800" u="none" strike="noStrike" dirty="0">
                          <a:effectLst/>
                        </a:rPr>
                        <a:t>48</a:t>
                      </a:r>
                      <a:endParaRPr lang="en-IN"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800" u="none" strike="noStrike" dirty="0">
                          <a:effectLst/>
                        </a:rPr>
                        <a:t>42</a:t>
                      </a:r>
                      <a:endParaRPr lang="en-IN"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800" u="none" strike="noStrike" dirty="0">
                          <a:effectLst/>
                        </a:rPr>
                        <a:t>70</a:t>
                      </a:r>
                      <a:endParaRPr lang="en-IN" sz="18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800" u="none" strike="noStrike" dirty="0">
                          <a:effectLst/>
                        </a:rPr>
                        <a:t>59</a:t>
                      </a:r>
                      <a:endParaRPr lang="en-IN" sz="18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644934085"/>
                  </a:ext>
                </a:extLst>
              </a:tr>
              <a:tr h="324509">
                <a:tc>
                  <a:txBody>
                    <a:bodyPr/>
                    <a:lstStyle/>
                    <a:p>
                      <a:pPr algn="l" fontAlgn="b"/>
                      <a:r>
                        <a:rPr lang="en-IN" sz="1800" u="none" strike="noStrike" dirty="0">
                          <a:effectLst/>
                        </a:rPr>
                        <a:t> </a:t>
                      </a:r>
                      <a:r>
                        <a:rPr lang="en-IN" sz="1800" b="1" u="none" strike="noStrike" dirty="0">
                          <a:effectLst/>
                        </a:rPr>
                        <a:t>TOTAL</a:t>
                      </a:r>
                      <a:endParaRPr lang="en-IN" sz="1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800" b="1" u="none" strike="noStrike" dirty="0">
                          <a:effectLst/>
                        </a:rPr>
                        <a:t>231</a:t>
                      </a:r>
                      <a:endParaRPr lang="en-IN" sz="1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800" b="1" u="none" strike="noStrike" dirty="0">
                          <a:effectLst/>
                        </a:rPr>
                        <a:t>199</a:t>
                      </a:r>
                      <a:endParaRPr lang="en-IN" sz="1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800" b="1" u="none" strike="noStrike" dirty="0">
                          <a:effectLst/>
                        </a:rPr>
                        <a:t>208</a:t>
                      </a:r>
                      <a:endParaRPr lang="en-IN" sz="1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800" b="1" u="none" strike="noStrike" dirty="0">
                          <a:effectLst/>
                        </a:rPr>
                        <a:t>293</a:t>
                      </a:r>
                      <a:endParaRPr lang="en-IN" sz="18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800" b="1" u="none" strike="noStrike" dirty="0">
                          <a:effectLst/>
                        </a:rPr>
                        <a:t>356</a:t>
                      </a:r>
                      <a:endParaRPr lang="en-IN" sz="1800" b="1"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4262282877"/>
                  </a:ext>
                </a:extLst>
              </a:tr>
            </a:tbl>
          </a:graphicData>
        </a:graphic>
      </p:graphicFrame>
      <p:graphicFrame>
        <p:nvGraphicFramePr>
          <p:cNvPr id="7" name="Chart 6">
            <a:extLst>
              <a:ext uri="{FF2B5EF4-FFF2-40B4-BE49-F238E27FC236}">
                <a16:creationId xmlns:a16="http://schemas.microsoft.com/office/drawing/2014/main" id="{2645A9FB-AF05-9396-AC2D-AE0D31561855}"/>
              </a:ext>
            </a:extLst>
          </p:cNvPr>
          <p:cNvGraphicFramePr>
            <a:graphicFrameLocks/>
          </p:cNvGraphicFramePr>
          <p:nvPr>
            <p:extLst>
              <p:ext uri="{D42A27DB-BD31-4B8C-83A1-F6EECF244321}">
                <p14:modId xmlns:p14="http://schemas.microsoft.com/office/powerpoint/2010/main" val="3362495518"/>
              </p:ext>
            </p:extLst>
          </p:nvPr>
        </p:nvGraphicFramePr>
        <p:xfrm>
          <a:off x="2695903" y="3502693"/>
          <a:ext cx="8034420" cy="321878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986132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 (1/2)</a:t>
            </a: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17</a:t>
            </a:fld>
            <a:endParaRPr lang="en-IN"/>
          </a:p>
        </p:txBody>
      </p:sp>
      <p:sp>
        <p:nvSpPr>
          <p:cNvPr id="5" name="Footer Placeholder 4">
            <a:extLst>
              <a:ext uri="{FF2B5EF4-FFF2-40B4-BE49-F238E27FC236}">
                <a16:creationId xmlns:a16="http://schemas.microsoft.com/office/drawing/2014/main" id="{DD6E8C70-D405-03BF-6CEE-48677636D9A7}"/>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Content Placeholder 6">
            <a:extLst>
              <a:ext uri="{FF2B5EF4-FFF2-40B4-BE49-F238E27FC236}">
                <a16:creationId xmlns:a16="http://schemas.microsoft.com/office/drawing/2014/main" id="{019DE5EB-0CBC-1CF1-40CA-525D660460D7}"/>
              </a:ext>
            </a:extLst>
          </p:cNvPr>
          <p:cNvGraphicFramePr>
            <a:graphicFrameLocks noGrp="1"/>
          </p:cNvGraphicFramePr>
          <p:nvPr>
            <p:ph idx="1"/>
            <p:extLst>
              <p:ext uri="{D42A27DB-BD31-4B8C-83A1-F6EECF244321}">
                <p14:modId xmlns:p14="http://schemas.microsoft.com/office/powerpoint/2010/main" val="3682211626"/>
              </p:ext>
            </p:extLst>
          </p:nvPr>
        </p:nvGraphicFramePr>
        <p:xfrm>
          <a:off x="325120" y="1574506"/>
          <a:ext cx="11541760" cy="4781844"/>
        </p:xfrm>
        <a:graphic>
          <a:graphicData uri="http://schemas.openxmlformats.org/drawingml/2006/table">
            <a:tbl>
              <a:tblPr firstRow="1" bandRow="1">
                <a:tableStyleId>{F5AB1C69-6EDB-4FF4-983F-18BD219EF322}</a:tableStyleId>
              </a:tblPr>
              <a:tblGrid>
                <a:gridCol w="2789901">
                  <a:extLst>
                    <a:ext uri="{9D8B030D-6E8A-4147-A177-3AD203B41FA5}">
                      <a16:colId xmlns:a16="http://schemas.microsoft.com/office/drawing/2014/main" val="495824387"/>
                    </a:ext>
                  </a:extLst>
                </a:gridCol>
                <a:gridCol w="4577853">
                  <a:extLst>
                    <a:ext uri="{9D8B030D-6E8A-4147-A177-3AD203B41FA5}">
                      <a16:colId xmlns:a16="http://schemas.microsoft.com/office/drawing/2014/main" val="685080135"/>
                    </a:ext>
                  </a:extLst>
                </a:gridCol>
                <a:gridCol w="4174006">
                  <a:extLst>
                    <a:ext uri="{9D8B030D-6E8A-4147-A177-3AD203B41FA5}">
                      <a16:colId xmlns:a16="http://schemas.microsoft.com/office/drawing/2014/main" val="94601872"/>
                    </a:ext>
                  </a:extLst>
                </a:gridCol>
              </a:tblGrid>
              <a:tr h="301081">
                <a:tc>
                  <a:txBody>
                    <a:bodyPr/>
                    <a:lstStyle/>
                    <a:p>
                      <a:pPr algn="ctr"/>
                      <a:r>
                        <a:rPr lang="en-US" sz="1400" dirty="0"/>
                        <a:t>KEY PAIN AREAS</a:t>
                      </a:r>
                    </a:p>
                  </a:txBody>
                  <a:tcPr/>
                </a:tc>
                <a:tc>
                  <a:txBody>
                    <a:bodyPr/>
                    <a:lstStyle/>
                    <a:p>
                      <a:pPr algn="ctr"/>
                      <a:r>
                        <a:rPr lang="en-US" sz="1400" dirty="0"/>
                        <a:t>BEFORE</a:t>
                      </a:r>
                    </a:p>
                  </a:txBody>
                  <a:tcPr/>
                </a:tc>
                <a:tc>
                  <a:txBody>
                    <a:bodyPr/>
                    <a:lstStyle/>
                    <a:p>
                      <a:pPr algn="ctr"/>
                      <a:r>
                        <a:rPr lang="en-US" sz="1400" dirty="0"/>
                        <a:t>AFTER</a:t>
                      </a:r>
                    </a:p>
                  </a:txBody>
                  <a:tcPr/>
                </a:tc>
                <a:extLst>
                  <a:ext uri="{0D108BD9-81ED-4DB2-BD59-A6C34878D82A}">
                    <a16:rowId xmlns:a16="http://schemas.microsoft.com/office/drawing/2014/main" val="3076728858"/>
                  </a:ext>
                </a:extLst>
              </a:tr>
              <a:tr h="339622">
                <a:tc>
                  <a:txBody>
                    <a:bodyPr/>
                    <a:lstStyle/>
                    <a:p>
                      <a:r>
                        <a:rPr lang="en-US" sz="1600" dirty="0">
                          <a:solidFill>
                            <a:schemeClr val="tx1"/>
                          </a:solidFill>
                        </a:rPr>
                        <a:t>FIC</a:t>
                      </a:r>
                    </a:p>
                  </a:txBody>
                  <a:tcPr/>
                </a:tc>
                <a:tc>
                  <a:txBody>
                    <a:bodyPr/>
                    <a:lstStyle/>
                    <a:p>
                      <a:r>
                        <a:rPr lang="en-US" sz="1600" dirty="0">
                          <a:solidFill>
                            <a:schemeClr val="tx1"/>
                          </a:solidFill>
                        </a:rPr>
                        <a:t>ON 4</a:t>
                      </a:r>
                      <a:r>
                        <a:rPr lang="en-US" sz="1600" baseline="30000" dirty="0">
                          <a:solidFill>
                            <a:schemeClr val="tx1"/>
                          </a:solidFill>
                        </a:rPr>
                        <a:t>TH</a:t>
                      </a:r>
                      <a:r>
                        <a:rPr lang="en-US" sz="1600" baseline="0" dirty="0">
                          <a:solidFill>
                            <a:schemeClr val="tx1"/>
                          </a:solidFill>
                        </a:rPr>
                        <a:t> FLOOR</a:t>
                      </a:r>
                      <a:endParaRPr lang="en-US" sz="1600" dirty="0">
                        <a:solidFill>
                          <a:schemeClr val="tx1"/>
                        </a:solidFill>
                      </a:endParaRPr>
                    </a:p>
                  </a:txBody>
                  <a:tcPr/>
                </a:tc>
                <a:tc>
                  <a:txBody>
                    <a:bodyPr/>
                    <a:lstStyle/>
                    <a:p>
                      <a:r>
                        <a:rPr lang="en-US" sz="1600" dirty="0"/>
                        <a:t>ON 6</a:t>
                      </a:r>
                      <a:r>
                        <a:rPr lang="en-US" sz="1600" baseline="30000" dirty="0"/>
                        <a:t>TH</a:t>
                      </a:r>
                      <a:r>
                        <a:rPr lang="en-US" sz="1600" dirty="0"/>
                        <a:t> FLOOR TILL 1:30 PM</a:t>
                      </a:r>
                    </a:p>
                  </a:txBody>
                  <a:tcPr/>
                </a:tc>
                <a:extLst>
                  <a:ext uri="{0D108BD9-81ED-4DB2-BD59-A6C34878D82A}">
                    <a16:rowId xmlns:a16="http://schemas.microsoft.com/office/drawing/2014/main" val="3568890449"/>
                  </a:ext>
                </a:extLst>
              </a:tr>
              <a:tr h="479465">
                <a:tc>
                  <a:txBody>
                    <a:bodyPr/>
                    <a:lstStyle/>
                    <a:p>
                      <a:r>
                        <a:rPr lang="en-US" sz="1600" dirty="0">
                          <a:solidFill>
                            <a:schemeClr val="tx1"/>
                          </a:solidFill>
                        </a:rPr>
                        <a:t>PAC</a:t>
                      </a:r>
                    </a:p>
                  </a:txBody>
                  <a:tcPr anchor="ctr"/>
                </a:tc>
                <a:tc>
                  <a:txBody>
                    <a:bodyPr/>
                    <a:lstStyle/>
                    <a:p>
                      <a:r>
                        <a:rPr lang="en-US" sz="1600" dirty="0"/>
                        <a:t>Anesthetist is not available permanently in department.</a:t>
                      </a:r>
                    </a:p>
                  </a:txBody>
                  <a:tcPr/>
                </a:tc>
                <a:tc>
                  <a:txBody>
                    <a:bodyPr/>
                    <a:lstStyle/>
                    <a:p>
                      <a:r>
                        <a:rPr lang="en-US" sz="1600" dirty="0"/>
                        <a:t>LTP anesthetist are available</a:t>
                      </a:r>
                    </a:p>
                  </a:txBody>
                  <a:tcPr/>
                </a:tc>
                <a:extLst>
                  <a:ext uri="{0D108BD9-81ED-4DB2-BD59-A6C34878D82A}">
                    <a16:rowId xmlns:a16="http://schemas.microsoft.com/office/drawing/2014/main" val="1234888929"/>
                  </a:ext>
                </a:extLst>
              </a:tr>
              <a:tr h="6862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Patient shift from IPD to recovery room</a:t>
                      </a:r>
                    </a:p>
                    <a:p>
                      <a:endParaRPr lang="en-US" sz="1600" dirty="0"/>
                    </a:p>
                  </a:txBody>
                  <a:tcPr/>
                </a:tc>
                <a:tc>
                  <a:txBody>
                    <a:bodyPr/>
                    <a:lstStyle/>
                    <a:p>
                      <a:r>
                        <a:rPr lang="en-US" sz="1600" dirty="0"/>
                        <a:t>No GDA staffs</a:t>
                      </a:r>
                      <a:r>
                        <a:rPr lang="en-US" sz="1600" baseline="0" dirty="0"/>
                        <a:t> available. </a:t>
                      </a:r>
                      <a:endParaRPr lang="en-US" sz="1600" dirty="0"/>
                    </a:p>
                  </a:txBody>
                  <a:tcPr/>
                </a:tc>
                <a:tc>
                  <a:txBody>
                    <a:bodyPr/>
                    <a:lstStyle/>
                    <a:p>
                      <a:r>
                        <a:rPr lang="en-US" sz="1600" dirty="0">
                          <a:solidFill>
                            <a:schemeClr val="tx1"/>
                          </a:solidFill>
                        </a:rPr>
                        <a:t>GASTRO</a:t>
                      </a:r>
                      <a:r>
                        <a:rPr lang="en-US" sz="1600" baseline="0" dirty="0">
                          <a:solidFill>
                            <a:schemeClr val="tx1"/>
                          </a:solidFill>
                        </a:rPr>
                        <a:t> IPD  shifted to 6</a:t>
                      </a:r>
                      <a:r>
                        <a:rPr lang="en-US" sz="1600" baseline="30000" dirty="0">
                          <a:solidFill>
                            <a:schemeClr val="tx1"/>
                          </a:solidFill>
                        </a:rPr>
                        <a:t>th</a:t>
                      </a:r>
                      <a:r>
                        <a:rPr lang="en-US" sz="1600" baseline="0" dirty="0">
                          <a:solidFill>
                            <a:schemeClr val="tx1"/>
                          </a:solidFill>
                        </a:rPr>
                        <a:t> floor</a:t>
                      </a:r>
                      <a:endParaRPr lang="en-US" sz="1600" dirty="0">
                        <a:solidFill>
                          <a:schemeClr val="tx1"/>
                        </a:solidFill>
                      </a:endParaRPr>
                    </a:p>
                  </a:txBody>
                  <a:tcPr/>
                </a:tc>
                <a:extLst>
                  <a:ext uri="{0D108BD9-81ED-4DB2-BD59-A6C34878D82A}">
                    <a16:rowId xmlns:a16="http://schemas.microsoft.com/office/drawing/2014/main" val="3467943280"/>
                  </a:ext>
                </a:extLst>
              </a:tr>
              <a:tr h="2859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Procedure</a:t>
                      </a:r>
                    </a:p>
                  </a:txBody>
                  <a:tcPr/>
                </a:tc>
                <a:tc>
                  <a:txBody>
                    <a:bodyPr/>
                    <a:lstStyle/>
                    <a:p>
                      <a:r>
                        <a:rPr lang="en-US" sz="1600" dirty="0"/>
                        <a:t>Procedure getting delayed due to lack of anesthetist</a:t>
                      </a:r>
                    </a:p>
                  </a:txBody>
                  <a:tcPr/>
                </a:tc>
                <a:tc>
                  <a:txBody>
                    <a:bodyPr/>
                    <a:lstStyle/>
                    <a:p>
                      <a:r>
                        <a:rPr lang="en-US" sz="1600" dirty="0">
                          <a:solidFill>
                            <a:schemeClr val="tx1"/>
                          </a:solidFill>
                        </a:rPr>
                        <a:t>LTP</a:t>
                      </a:r>
                      <a:r>
                        <a:rPr lang="en-US" sz="1600" baseline="0" dirty="0">
                          <a:solidFill>
                            <a:schemeClr val="tx1"/>
                          </a:solidFill>
                        </a:rPr>
                        <a:t> anesthetist are covering the gastro department</a:t>
                      </a:r>
                      <a:endParaRPr lang="en-US" sz="1600" dirty="0">
                        <a:solidFill>
                          <a:schemeClr val="tx1"/>
                        </a:solidFill>
                      </a:endParaRPr>
                    </a:p>
                  </a:txBody>
                  <a:tcPr/>
                </a:tc>
                <a:extLst>
                  <a:ext uri="{0D108BD9-81ED-4DB2-BD59-A6C34878D82A}">
                    <a16:rowId xmlns:a16="http://schemas.microsoft.com/office/drawing/2014/main" val="3764497416"/>
                  </a:ext>
                </a:extLst>
              </a:tr>
              <a:tr h="81029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Discharge summary preparation to approval time</a:t>
                      </a:r>
                    </a:p>
                    <a:p>
                      <a:endParaRPr lang="en-US"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Doctor is consulting the patient or in between procedure, so</a:t>
                      </a:r>
                      <a:r>
                        <a:rPr lang="en-US" sz="1600" baseline="0" dirty="0"/>
                        <a:t> discharge summary preparation takes time.</a:t>
                      </a:r>
                      <a:endParaRPr lang="en-US" sz="1600" dirty="0"/>
                    </a:p>
                    <a:p>
                      <a:endParaRPr lang="en-US" sz="1600" dirty="0"/>
                    </a:p>
                  </a:txBody>
                  <a:tcPr/>
                </a:tc>
                <a:tc>
                  <a:txBody>
                    <a:bodyPr/>
                    <a:lstStyle/>
                    <a:p>
                      <a:r>
                        <a:rPr lang="en-US" sz="1600" dirty="0"/>
                        <a:t>JR’s preparing the discharge summary Consultant</a:t>
                      </a:r>
                      <a:r>
                        <a:rPr lang="en-US" sz="1600" baseline="0" dirty="0"/>
                        <a:t> reviewing the summary and approving it</a:t>
                      </a:r>
                      <a:endParaRPr lang="en-US" sz="1600" dirty="0"/>
                    </a:p>
                  </a:txBody>
                  <a:tcPr/>
                </a:tc>
                <a:extLst>
                  <a:ext uri="{0D108BD9-81ED-4DB2-BD59-A6C34878D82A}">
                    <a16:rowId xmlns:a16="http://schemas.microsoft.com/office/drawing/2014/main" val="4249298219"/>
                  </a:ext>
                </a:extLst>
              </a:tr>
              <a:tr h="486080">
                <a:tc>
                  <a:txBody>
                    <a:bodyPr/>
                    <a:lstStyle/>
                    <a:p>
                      <a:r>
                        <a:rPr lang="en-US" sz="1600" dirty="0"/>
                        <a:t>Scheduler</a:t>
                      </a:r>
                    </a:p>
                  </a:txBody>
                  <a:tcPr/>
                </a:tc>
                <a:tc>
                  <a:txBody>
                    <a:bodyPr/>
                    <a:lstStyle/>
                    <a:p>
                      <a:r>
                        <a:rPr lang="en-US" sz="1600" dirty="0"/>
                        <a:t>No</a:t>
                      </a:r>
                      <a:r>
                        <a:rPr lang="en-US" sz="1600" baseline="0" dirty="0"/>
                        <a:t> Scheduler</a:t>
                      </a:r>
                      <a:endParaRPr lang="en-US" sz="1600" dirty="0"/>
                    </a:p>
                  </a:txBody>
                  <a:tcPr/>
                </a:tc>
                <a:tc>
                  <a:txBody>
                    <a:bodyPr/>
                    <a:lstStyle/>
                    <a:p>
                      <a:r>
                        <a:rPr lang="en-US" sz="1600" dirty="0"/>
                        <a:t>Scheduler</a:t>
                      </a:r>
                      <a:r>
                        <a:rPr lang="en-US" sz="1600" baseline="0" dirty="0"/>
                        <a:t> is prepared and everyone is pre informed regarding the procedures.</a:t>
                      </a:r>
                      <a:endParaRPr lang="en-US" sz="1600" dirty="0"/>
                    </a:p>
                  </a:txBody>
                  <a:tcPr/>
                </a:tc>
                <a:extLst>
                  <a:ext uri="{0D108BD9-81ED-4DB2-BD59-A6C34878D82A}">
                    <a16:rowId xmlns:a16="http://schemas.microsoft.com/office/drawing/2014/main" val="402876944"/>
                  </a:ext>
                </a:extLst>
              </a:tr>
              <a:tr h="510302">
                <a:tc>
                  <a:txBody>
                    <a:bodyPr/>
                    <a:lstStyle/>
                    <a:p>
                      <a:endParaRPr lang="en-US" sz="1400" dirty="0"/>
                    </a:p>
                  </a:txBody>
                  <a:tcPr/>
                </a:tc>
                <a:tc>
                  <a:txBody>
                    <a:bodyPr/>
                    <a:lstStyle/>
                    <a:p>
                      <a:endParaRPr lang="en-US" sz="1400" dirty="0"/>
                    </a:p>
                  </a:txBody>
                  <a:tcPr/>
                </a:tc>
                <a:tc>
                  <a:txBody>
                    <a:bodyPr/>
                    <a:lstStyle/>
                    <a:p>
                      <a:endParaRPr lang="en-US" sz="1400" dirty="0"/>
                    </a:p>
                  </a:txBody>
                  <a:tcPr/>
                </a:tc>
                <a:extLst>
                  <a:ext uri="{0D108BD9-81ED-4DB2-BD59-A6C34878D82A}">
                    <a16:rowId xmlns:a16="http://schemas.microsoft.com/office/drawing/2014/main" val="3968020334"/>
                  </a:ext>
                </a:extLst>
              </a:tr>
            </a:tbl>
          </a:graphicData>
        </a:graphic>
      </p:graphicFrame>
    </p:spTree>
    <p:extLst>
      <p:ext uri="{BB962C8B-B14F-4D97-AF65-F5344CB8AC3E}">
        <p14:creationId xmlns:p14="http://schemas.microsoft.com/office/powerpoint/2010/main" val="26162708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3581400" y="396073"/>
            <a:ext cx="4343400" cy="775417"/>
          </a:xfrm>
        </p:spPr>
        <p:txBody>
          <a:bodyPr/>
          <a:lstStyle/>
          <a:p>
            <a:pPr algn="ctr"/>
            <a:r>
              <a:rPr lang="en-IN" b="1" dirty="0"/>
              <a:t>Discussion (2/2)</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828368" y="1589651"/>
            <a:ext cx="11068664" cy="4872276"/>
          </a:xfrm>
        </p:spPr>
        <p:txBody>
          <a:bodyPr>
            <a:normAutofit fontScale="77500" lnSpcReduction="20000"/>
          </a:bodyPr>
          <a:lstStyle/>
          <a:p>
            <a:pPr marL="0" indent="0">
              <a:buNone/>
            </a:pPr>
            <a:r>
              <a:rPr lang="en-US" sz="3800" dirty="0"/>
              <a:t>The study revealed critical inefficiencies in the scheduling and operational coordination within the Gastroenterology department.</a:t>
            </a:r>
          </a:p>
          <a:p>
            <a:pPr marL="0" indent="0">
              <a:buNone/>
            </a:pPr>
            <a:r>
              <a:rPr lang="en-US" sz="3800" b="1" u="sng" dirty="0"/>
              <a:t>Before intervention:</a:t>
            </a:r>
          </a:p>
          <a:p>
            <a:r>
              <a:rPr lang="en-US" sz="3800" dirty="0"/>
              <a:t>OPD appointments were scheduled from 10:00 AM, but doctors generally arrived by 10:30 AM.</a:t>
            </a:r>
          </a:p>
          <a:p>
            <a:r>
              <a:rPr lang="en-US" sz="3800" dirty="0"/>
              <a:t>IPD rounds started at 9:00 AM, overlapping with OPD hours, causing consistent delays.</a:t>
            </a:r>
          </a:p>
          <a:p>
            <a:r>
              <a:rPr lang="en-US" sz="3800" dirty="0"/>
              <a:t>Doctors were frequently required to switch between OPD and procedural duties without a defined system, disrupting patient flow and consultation efficiency.</a:t>
            </a:r>
          </a:p>
          <a:p>
            <a:r>
              <a:rPr lang="en-US" sz="3800" dirty="0"/>
              <a:t>There was no centralized or real-time scheduling system in place to coordinate among consultants, anesthetists, and support staff.</a:t>
            </a:r>
          </a:p>
          <a:p>
            <a:endParaRPr lang="en-US" sz="3800" dirty="0"/>
          </a:p>
          <a:p>
            <a:endParaRPr lang="en-IN" dirty="0"/>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CCDDBC4-76B7-123D-8B6D-582D74A4CD4D}"/>
              </a:ext>
            </a:extLst>
          </p:cNvPr>
          <p:cNvSpPr>
            <a:spLocks noGrp="1"/>
          </p:cNvSpPr>
          <p:nvPr>
            <p:ph type="sldNum" sz="quarter" idx="12"/>
          </p:nvPr>
        </p:nvSpPr>
        <p:spPr/>
        <p:txBody>
          <a:bodyPr/>
          <a:lstStyle/>
          <a:p>
            <a:fld id="{26AD20E6-394B-4DF0-96A5-9647FF39C943}" type="slidenum">
              <a:rPr lang="en-IN" smtClean="0"/>
              <a:t>19</a:t>
            </a:fld>
            <a:endParaRPr lang="en-IN"/>
          </a:p>
        </p:txBody>
      </p:sp>
      <p:sp>
        <p:nvSpPr>
          <p:cNvPr id="7" name="TextBox 6">
            <a:extLst>
              <a:ext uri="{FF2B5EF4-FFF2-40B4-BE49-F238E27FC236}">
                <a16:creationId xmlns:a16="http://schemas.microsoft.com/office/drawing/2014/main" id="{5C31746C-5376-05C4-0615-DF0508B33CC0}"/>
              </a:ext>
            </a:extLst>
          </p:cNvPr>
          <p:cNvSpPr txBox="1"/>
          <p:nvPr/>
        </p:nvSpPr>
        <p:spPr>
          <a:xfrm>
            <a:off x="521109" y="462116"/>
            <a:ext cx="10429568" cy="5693866"/>
          </a:xfrm>
          <a:prstGeom prst="rect">
            <a:avLst/>
          </a:prstGeom>
          <a:noFill/>
        </p:spPr>
        <p:txBody>
          <a:bodyPr wrap="square">
            <a:spAutoFit/>
          </a:bodyPr>
          <a:lstStyle/>
          <a:p>
            <a:r>
              <a:rPr lang="en-US" sz="2800" dirty="0"/>
              <a:t>      </a:t>
            </a:r>
            <a:r>
              <a:rPr lang="en-US" sz="2800" b="1" u="sng" dirty="0"/>
              <a:t>After Intervention-</a:t>
            </a:r>
          </a:p>
          <a:p>
            <a:pPr marL="285750" indent="-285750">
              <a:buFont typeface="Arial" panose="020B0604020202020204" pitchFamily="34" charset="0"/>
              <a:buChar char="•"/>
            </a:pPr>
            <a:r>
              <a:rPr lang="en-US" sz="2800" dirty="0"/>
              <a:t>A major change following the intervention was an increase in doctor consultation days—from 2–3 days per week to </a:t>
            </a:r>
            <a:r>
              <a:rPr lang="en-US" sz="2800" b="1" dirty="0"/>
              <a:t>5 days per week</a:t>
            </a:r>
            <a:r>
              <a:rPr lang="en-US" sz="2800" dirty="0"/>
              <a:t>. This change had multiple downstream effects:</a:t>
            </a:r>
          </a:p>
          <a:p>
            <a:pPr marL="285750" indent="-285750">
              <a:buFont typeface="Arial" panose="020B0604020202020204" pitchFamily="34" charset="0"/>
              <a:buChar char="•"/>
            </a:pPr>
            <a:r>
              <a:rPr lang="en-US" sz="2800" b="1" dirty="0">
                <a:highlight>
                  <a:srgbClr val="FFFF00"/>
                </a:highlight>
              </a:rPr>
              <a:t>Higher patient throughput</a:t>
            </a:r>
            <a:r>
              <a:rPr lang="en-US" sz="2800" dirty="0"/>
              <a:t>, as more consultation slots became available.</a:t>
            </a:r>
          </a:p>
          <a:p>
            <a:pPr marL="285750" indent="-285750">
              <a:buFont typeface="Arial" panose="020B0604020202020204" pitchFamily="34" charset="0"/>
              <a:buChar char="•"/>
            </a:pPr>
            <a:r>
              <a:rPr lang="en-US" sz="2800" b="1" dirty="0">
                <a:highlight>
                  <a:srgbClr val="FFFF00"/>
                </a:highlight>
              </a:rPr>
              <a:t>Reduced patient waiting times</a:t>
            </a:r>
            <a:r>
              <a:rPr lang="en-US" sz="2800" dirty="0"/>
              <a:t>, due to better distribution of patient load across the week.</a:t>
            </a:r>
          </a:p>
          <a:p>
            <a:pPr marL="285750" indent="-285750">
              <a:buFont typeface="Arial" panose="020B0604020202020204" pitchFamily="34" charset="0"/>
              <a:buChar char="•"/>
            </a:pPr>
            <a:r>
              <a:rPr lang="en-US" sz="2800" b="1" dirty="0">
                <a:highlight>
                  <a:srgbClr val="FFFF00"/>
                </a:highlight>
              </a:rPr>
              <a:t>Improved patient satisfaction</a:t>
            </a:r>
            <a:r>
              <a:rPr lang="en-US" sz="2800" dirty="0"/>
              <a:t>, linked directly to quicker access to care and smoother service flow.</a:t>
            </a:r>
          </a:p>
          <a:p>
            <a:pPr marL="285750" indent="-285750">
              <a:buFont typeface="Arial" panose="020B0604020202020204" pitchFamily="34" charset="0"/>
              <a:buChar char="•"/>
            </a:pPr>
            <a:r>
              <a:rPr lang="en-US" sz="2800" dirty="0"/>
              <a:t>The introduction of an </a:t>
            </a:r>
            <a:r>
              <a:rPr lang="en-US" sz="2800" b="1" dirty="0">
                <a:highlight>
                  <a:srgbClr val="FFFF00"/>
                </a:highlight>
              </a:rPr>
              <a:t>integrated scheduling model</a:t>
            </a:r>
            <a:r>
              <a:rPr lang="en-US" sz="2800" dirty="0">
                <a:highlight>
                  <a:srgbClr val="FFFF00"/>
                </a:highlight>
              </a:rPr>
              <a:t> </a:t>
            </a:r>
            <a:r>
              <a:rPr lang="en-US" sz="2800" dirty="0"/>
              <a:t>further streamlined workflows and allowed for better alignment of resources.</a:t>
            </a:r>
          </a:p>
        </p:txBody>
      </p:sp>
    </p:spTree>
    <p:extLst>
      <p:ext uri="{BB962C8B-B14F-4D97-AF65-F5344CB8AC3E}">
        <p14:creationId xmlns:p14="http://schemas.microsoft.com/office/powerpoint/2010/main" val="2270807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Mentor Approval</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8" name="Picture 7">
            <a:extLst>
              <a:ext uri="{FF2B5EF4-FFF2-40B4-BE49-F238E27FC236}">
                <a16:creationId xmlns:a16="http://schemas.microsoft.com/office/drawing/2014/main" id="{8C89744F-63E2-4623-8885-2DC1EF3729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445" y="1904181"/>
            <a:ext cx="6123961" cy="3011948"/>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172065" y="2005012"/>
            <a:ext cx="11847870" cy="4351338"/>
          </a:xfrm>
        </p:spPr>
        <p:txBody>
          <a:bodyPr>
            <a:noAutofit/>
          </a:bodyPr>
          <a:lstStyle/>
          <a:p>
            <a:r>
              <a:rPr lang="en-US" sz="2400" dirty="0"/>
              <a:t>The operational changes—particularly the expansion of doctor availability and the adoption of an integrated scheduling system—resulted in:</a:t>
            </a:r>
          </a:p>
          <a:p>
            <a:r>
              <a:rPr lang="en-US" sz="2400" dirty="0"/>
              <a:t>A </a:t>
            </a:r>
            <a:r>
              <a:rPr lang="en-US" sz="2400" b="1" dirty="0">
                <a:highlight>
                  <a:srgbClr val="FFFF00"/>
                </a:highlight>
              </a:rPr>
              <a:t>significant reduction in patient waiting times</a:t>
            </a:r>
            <a:r>
              <a:rPr lang="en-US" sz="2400" dirty="0"/>
              <a:t> for both OPD consultations and procedures.</a:t>
            </a:r>
          </a:p>
          <a:p>
            <a:r>
              <a:rPr lang="en-US" sz="2400" b="1" dirty="0">
                <a:highlight>
                  <a:srgbClr val="FFFF00"/>
                </a:highlight>
              </a:rPr>
              <a:t>Increased patient volume</a:t>
            </a:r>
            <a:r>
              <a:rPr lang="en-US" sz="2400" dirty="0"/>
              <a:t>, as extended consultation days accommodated more patients.</a:t>
            </a:r>
          </a:p>
          <a:p>
            <a:r>
              <a:rPr lang="en-US" sz="2400" b="1" dirty="0">
                <a:highlight>
                  <a:srgbClr val="FFFF00"/>
                </a:highlight>
              </a:rPr>
              <a:t>Higher patient satisfaction scores</a:t>
            </a:r>
            <a:r>
              <a:rPr lang="en-US" sz="2400" dirty="0"/>
              <a:t>, driven by timely service delivery.</a:t>
            </a:r>
          </a:p>
          <a:p>
            <a:r>
              <a:rPr lang="en-US" sz="2400" b="1" dirty="0">
                <a:highlight>
                  <a:srgbClr val="FFFF00"/>
                </a:highlight>
              </a:rPr>
              <a:t>Improved utilization of medical staff</a:t>
            </a:r>
            <a:r>
              <a:rPr lang="en-US" sz="2400" dirty="0"/>
              <a:t>, minimizing downtime and overlapping duties.</a:t>
            </a:r>
          </a:p>
          <a:p>
            <a:r>
              <a:rPr lang="en-US" sz="2400" b="1" dirty="0">
                <a:highlight>
                  <a:srgbClr val="FFFF00"/>
                </a:highlight>
              </a:rPr>
              <a:t>Better coordination across services</a:t>
            </a:r>
            <a:r>
              <a:rPr lang="en-US" sz="2400" dirty="0"/>
              <a:t>, ensuring that consultants, anesthetists, and support teams operated in a more synchronized manner.</a:t>
            </a:r>
          </a:p>
          <a:p>
            <a:r>
              <a:rPr lang="en-US" sz="2400" dirty="0"/>
              <a:t>These improvements demonstrate that strategic scheduling and workflow redesign can substantially enhance departmental efficiency, reduce staff burden, and elevate the overall patient experience.</a:t>
            </a:r>
          </a:p>
          <a:p>
            <a:endParaRPr lang="en-IN" sz="2400"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20</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838200" y="1181099"/>
            <a:ext cx="10515600" cy="1325563"/>
          </a:xfrm>
        </p:spPr>
        <p:txBody>
          <a:bodyPr/>
          <a:lstStyle/>
          <a:p>
            <a:pPr algn="ctr"/>
            <a:r>
              <a:rPr lang="en-IN" b="1" dirty="0"/>
              <a:t>References (Only Vancouver Style)</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838200" y="2506662"/>
            <a:ext cx="10515600" cy="4351338"/>
          </a:xfrm>
        </p:spPr>
        <p:txBody>
          <a:bodyPr/>
          <a:lstStyle/>
          <a:p>
            <a:pPr marL="0" indent="0">
              <a:buNone/>
            </a:pPr>
            <a:r>
              <a:rPr lang="en-US" dirty="0"/>
              <a:t>1. Lee TH, Regenstein F, Alford TB. Procedure Time Analytics: Leveraging Data to Improve Endoscopy Unit Efficiency. Clin Gastroenterol </a:t>
            </a:r>
            <a:r>
              <a:rPr lang="en-US" dirty="0" err="1"/>
              <a:t>Hepatol</a:t>
            </a:r>
            <a:r>
              <a:rPr lang="en-US" dirty="0"/>
              <a:t>. 2023;21(3):514–519.</a:t>
            </a:r>
          </a:p>
          <a:p>
            <a:pPr marL="0" indent="0">
              <a:buNone/>
            </a:pPr>
            <a:r>
              <a:rPr lang="en-US" dirty="0"/>
              <a:t>2. </a:t>
            </a:r>
            <a:r>
              <a:rPr lang="en-US" dirty="0" err="1"/>
              <a:t>EnvisionNext</a:t>
            </a:r>
            <a:r>
              <a:rPr lang="en-US" dirty="0"/>
              <a:t>. Procedure timing analytics [Internet]. </a:t>
            </a:r>
            <a:r>
              <a:rPr lang="en-US" dirty="0" err="1"/>
              <a:t>EnvisionNext</a:t>
            </a:r>
            <a:r>
              <a:rPr lang="en-US" dirty="0"/>
              <a:t>. Available from: https://envisionnext.net/procedure-timing-analytics</a:t>
            </a:r>
          </a:p>
          <a:p>
            <a:pPr marL="0" indent="0">
              <a:buNone/>
            </a:pPr>
            <a:r>
              <a:rPr lang="en-US" dirty="0"/>
              <a:t>3. National Accreditation Board for Hospitals &amp; Healthcare Providers. NABH 5th edition guidebook [Internet]. Scribd. Available from: https://www.scribd.com/document/687148981/NABH-5th-Edition-Guidebook</a:t>
            </a:r>
          </a:p>
          <a:p>
            <a:endParaRPr lang="en-IN" dirty="0"/>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21</a:t>
            </a:fld>
            <a:endParaRPr lang="en-IN"/>
          </a:p>
        </p:txBody>
      </p:sp>
      <p:pic>
        <p:nvPicPr>
          <p:cNvPr id="6" name="Picture 5">
            <a:extLst>
              <a:ext uri="{FF2B5EF4-FFF2-40B4-BE49-F238E27FC236}">
                <a16:creationId xmlns:a16="http://schemas.microsoft.com/office/drawing/2014/main" id="{B2C9DC11-A675-736C-F377-44884716F5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E78B5-4D0F-48A5-AF6C-6BF41009C5F1}"/>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8281ED4-CC2A-460F-534D-8B8BBAED0666}"/>
              </a:ext>
            </a:extLst>
          </p:cNvPr>
          <p:cNvSpPr>
            <a:spLocks noGrp="1"/>
          </p:cNvSpPr>
          <p:nvPr>
            <p:ph type="sldNum" sz="quarter" idx="12"/>
          </p:nvPr>
        </p:nvSpPr>
        <p:spPr/>
        <p:txBody>
          <a:bodyPr/>
          <a:lstStyle/>
          <a:p>
            <a:fld id="{26AD20E6-394B-4DF0-96A5-9647FF39C943}" type="slidenum">
              <a:rPr lang="en-IN" smtClean="0"/>
              <a:t>22</a:t>
            </a:fld>
            <a:endParaRPr lang="en-IN"/>
          </a:p>
        </p:txBody>
      </p:sp>
      <p:pic>
        <p:nvPicPr>
          <p:cNvPr id="6" name="Picture 5">
            <a:extLst>
              <a:ext uri="{FF2B5EF4-FFF2-40B4-BE49-F238E27FC236}">
                <a16:creationId xmlns:a16="http://schemas.microsoft.com/office/drawing/2014/main" id="{E6A040EF-4D63-9541-138F-EC153F22A4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2" name="Content Placeholder 2">
            <a:extLst>
              <a:ext uri="{FF2B5EF4-FFF2-40B4-BE49-F238E27FC236}">
                <a16:creationId xmlns:a16="http://schemas.microsoft.com/office/drawing/2014/main" id="{CB6A8A6A-C31E-4168-95CC-86F43D82D8D1}"/>
              </a:ext>
            </a:extLst>
          </p:cNvPr>
          <p:cNvSpPr>
            <a:spLocks noGrp="1"/>
          </p:cNvSpPr>
          <p:nvPr>
            <p:ph idx="1"/>
          </p:nvPr>
        </p:nvSpPr>
        <p:spPr>
          <a:xfrm>
            <a:off x="857864" y="1798420"/>
            <a:ext cx="10950678" cy="4828522"/>
          </a:xfrm>
        </p:spPr>
        <p:txBody>
          <a:bodyPr>
            <a:normAutofit fontScale="85000" lnSpcReduction="20000"/>
          </a:bodyPr>
          <a:lstStyle/>
          <a:p>
            <a:r>
              <a:rPr lang="en-US" b="1" dirty="0">
                <a:solidFill>
                  <a:schemeClr val="tx1"/>
                </a:solidFill>
              </a:rPr>
              <a:t> </a:t>
            </a:r>
            <a:r>
              <a:rPr lang="en-US" sz="2800" b="1" dirty="0">
                <a:solidFill>
                  <a:schemeClr val="tx1"/>
                </a:solidFill>
                <a:latin typeface="Times New Roman" panose="02020603050405020304" pitchFamily="18" charset="0"/>
                <a:cs typeface="Times New Roman" panose="02020603050405020304" pitchFamily="18" charset="0"/>
              </a:rPr>
              <a:t>Total no. of visits done by the Student: 10</a:t>
            </a:r>
          </a:p>
          <a:p>
            <a:pPr marL="0" indent="0" algn="just">
              <a:buNone/>
            </a:pPr>
            <a:r>
              <a:rPr lang="en-US" sz="2800" b="1" dirty="0">
                <a:solidFill>
                  <a:schemeClr val="tx1"/>
                </a:solidFill>
                <a:latin typeface="Times New Roman" panose="02020603050405020304" pitchFamily="18" charset="0"/>
                <a:cs typeface="Times New Roman" panose="02020603050405020304" pitchFamily="18" charset="0"/>
              </a:rPr>
              <a:t>    Day-wise activities done by the student:</a:t>
            </a:r>
          </a:p>
          <a:p>
            <a:r>
              <a:rPr lang="en-US" dirty="0">
                <a:cs typeface="Times New Roman" panose="02020603050405020304" pitchFamily="18" charset="0"/>
              </a:rPr>
              <a:t>Mapping and listing of the area </a:t>
            </a:r>
          </a:p>
          <a:p>
            <a:r>
              <a:rPr lang="en-US" dirty="0">
                <a:cs typeface="Times New Roman" panose="02020603050405020304" pitchFamily="18" charset="0"/>
              </a:rPr>
              <a:t>Interaction with community </a:t>
            </a:r>
            <a:r>
              <a:rPr lang="en-IN" dirty="0"/>
              <a:t>Frontline Health Workers(</a:t>
            </a:r>
            <a:r>
              <a:rPr lang="en-IN" dirty="0" err="1"/>
              <a:t>ASHAs,ANMs</a:t>
            </a:r>
            <a:r>
              <a:rPr lang="en-IN" dirty="0"/>
              <a:t>) and community people.</a:t>
            </a:r>
            <a:endParaRPr lang="en-US" dirty="0">
              <a:cs typeface="Times New Roman" panose="02020603050405020304" pitchFamily="18" charset="0"/>
            </a:endParaRPr>
          </a:p>
          <a:p>
            <a:pPr marL="285750" indent="-285750"/>
            <a:r>
              <a:rPr lang="en-US" dirty="0"/>
              <a:t>Exposure of how to do Survey and Data collection in a community.</a:t>
            </a:r>
          </a:p>
          <a:p>
            <a:pPr marL="285750" indent="-285750"/>
            <a:r>
              <a:rPr lang="en-US" dirty="0"/>
              <a:t>Asked them about the family </a:t>
            </a:r>
            <a:r>
              <a:rPr lang="en-US" dirty="0" err="1"/>
              <a:t>members,Housing</a:t>
            </a:r>
            <a:r>
              <a:rPr lang="en-US" dirty="0"/>
              <a:t> conditions(</a:t>
            </a:r>
            <a:r>
              <a:rPr lang="en-US" dirty="0" err="1"/>
              <a:t>Kuttcha</a:t>
            </a:r>
            <a:r>
              <a:rPr lang="en-US" dirty="0"/>
              <a:t>/Pakka House)were observed, measured their height, weight and BP asked about no. of family members and their source of income also if any member is having chronic disease they are suffering from and for how long or if they are taking any treatment or not.</a:t>
            </a:r>
          </a:p>
          <a:p>
            <a:pPr marL="285750" indent="-285750"/>
            <a:r>
              <a:rPr lang="en-US" dirty="0"/>
              <a:t>Where they go for health check up. </a:t>
            </a:r>
          </a:p>
          <a:p>
            <a:pPr marL="285750" indent="-285750"/>
            <a:r>
              <a:rPr lang="en-US" dirty="0"/>
              <a:t>Source of water(if </a:t>
            </a:r>
            <a:r>
              <a:rPr lang="en-US" dirty="0" err="1"/>
              <a:t>suppiled</a:t>
            </a:r>
            <a:r>
              <a:rPr lang="en-US" dirty="0"/>
              <a:t> by government or not)</a:t>
            </a:r>
          </a:p>
          <a:p>
            <a:pPr marL="285750" indent="-285750"/>
            <a:r>
              <a:rPr lang="en-US" dirty="0">
                <a:cs typeface="Times New Roman" panose="02020603050405020304" pitchFamily="18" charset="0"/>
              </a:rPr>
              <a:t>Drainage system.</a:t>
            </a:r>
          </a:p>
          <a:p>
            <a:pPr algn="just"/>
            <a:endParaRPr lang="en-US" dirty="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a:p>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13" name="Title 1">
            <a:extLst>
              <a:ext uri="{FF2B5EF4-FFF2-40B4-BE49-F238E27FC236}">
                <a16:creationId xmlns:a16="http://schemas.microsoft.com/office/drawing/2014/main" id="{6F98C7EF-ECB1-2AE6-B838-EA4532057D45}"/>
              </a:ext>
            </a:extLst>
          </p:cNvPr>
          <p:cNvSpPr txBox="1">
            <a:spLocks/>
          </p:cNvSpPr>
          <p:nvPr/>
        </p:nvSpPr>
        <p:spPr>
          <a:xfrm>
            <a:off x="1800234" y="15193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t>INVOLVEMENT IN COMMUNITY OUTREACH PROGRAMME (COP) ACTIVITIES</a:t>
            </a:r>
            <a:endParaRPr lang="en-IN" sz="4000" b="1" dirty="0"/>
          </a:p>
        </p:txBody>
      </p:sp>
    </p:spTree>
    <p:extLst>
      <p:ext uri="{BB962C8B-B14F-4D97-AF65-F5344CB8AC3E}">
        <p14:creationId xmlns:p14="http://schemas.microsoft.com/office/powerpoint/2010/main" val="30100196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130EB-4D58-4BE5-09AE-741BDEBE0187}"/>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69D3474-04E0-CC6B-A707-9B70211534E5}"/>
              </a:ext>
            </a:extLst>
          </p:cNvPr>
          <p:cNvSpPr>
            <a:spLocks noGrp="1"/>
          </p:cNvSpPr>
          <p:nvPr>
            <p:ph type="sldNum" sz="quarter" idx="12"/>
          </p:nvPr>
        </p:nvSpPr>
        <p:spPr/>
        <p:txBody>
          <a:bodyPr/>
          <a:lstStyle/>
          <a:p>
            <a:fld id="{26AD20E6-394B-4DF0-96A5-9647FF39C943}" type="slidenum">
              <a:rPr lang="en-IN" smtClean="0"/>
              <a:t>23</a:t>
            </a:fld>
            <a:endParaRPr lang="en-IN"/>
          </a:p>
        </p:txBody>
      </p:sp>
      <p:pic>
        <p:nvPicPr>
          <p:cNvPr id="6" name="Picture 5">
            <a:extLst>
              <a:ext uri="{FF2B5EF4-FFF2-40B4-BE49-F238E27FC236}">
                <a16:creationId xmlns:a16="http://schemas.microsoft.com/office/drawing/2014/main" id="{14CDB4FA-6056-CF0B-DA03-AED70ADF01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3" name="Title 1">
            <a:extLst>
              <a:ext uri="{FF2B5EF4-FFF2-40B4-BE49-F238E27FC236}">
                <a16:creationId xmlns:a16="http://schemas.microsoft.com/office/drawing/2014/main" id="{0C3D07A2-CE40-DDD5-F6D3-8D7C11AFBAF1}"/>
              </a:ext>
            </a:extLst>
          </p:cNvPr>
          <p:cNvSpPr txBox="1">
            <a:spLocks/>
          </p:cNvSpPr>
          <p:nvPr/>
        </p:nvSpPr>
        <p:spPr>
          <a:xfrm>
            <a:off x="1676400" y="40786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t>COP FIELD ACTIVITIES PHOTOGRAPHS</a:t>
            </a:r>
            <a:endParaRPr lang="en-IN" sz="4000" b="1" dirty="0"/>
          </a:p>
        </p:txBody>
      </p:sp>
      <p:pic>
        <p:nvPicPr>
          <p:cNvPr id="9" name="Picture 8">
            <a:extLst>
              <a:ext uri="{FF2B5EF4-FFF2-40B4-BE49-F238E27FC236}">
                <a16:creationId xmlns:a16="http://schemas.microsoft.com/office/drawing/2014/main" id="{E77CE79E-03CD-C5E9-E808-C3F022E2F2E0}"/>
              </a:ext>
            </a:extLst>
          </p:cNvPr>
          <p:cNvPicPr>
            <a:picLocks noChangeAspect="1"/>
          </p:cNvPicPr>
          <p:nvPr/>
        </p:nvPicPr>
        <p:blipFill>
          <a:blip r:embed="rId3">
            <a:extLst>
              <a:ext uri="{28A0092B-C50C-407E-A947-70E740481C1C}">
                <a14:useLocalDpi xmlns:a14="http://schemas.microsoft.com/office/drawing/2010/main" val="0"/>
              </a:ext>
            </a:extLst>
          </a:blip>
          <a:srcRect r="3071" b="16714"/>
          <a:stretch>
            <a:fillRect/>
          </a:stretch>
        </p:blipFill>
        <p:spPr>
          <a:xfrm>
            <a:off x="619741" y="1592826"/>
            <a:ext cx="3273833" cy="5000981"/>
          </a:xfrm>
          <a:prstGeom prst="rect">
            <a:avLst/>
          </a:prstGeom>
        </p:spPr>
      </p:pic>
    </p:spTree>
    <p:extLst>
      <p:ext uri="{BB962C8B-B14F-4D97-AF65-F5344CB8AC3E}">
        <p14:creationId xmlns:p14="http://schemas.microsoft.com/office/powerpoint/2010/main" val="28277235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350158" y="109487"/>
            <a:ext cx="5974210" cy="362462"/>
          </a:xfrm>
        </p:spPr>
        <p:txBody>
          <a:bodyPr>
            <a:normAutofit fontScale="90000"/>
          </a:bodyPr>
          <a:lstStyle/>
          <a:p>
            <a:pPr algn="ctr"/>
            <a:r>
              <a:rPr lang="en-IN" b="1" dirty="0"/>
              <a:t>Pictorial Journey (1/2)</a:t>
            </a:r>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24</a:t>
            </a:fld>
            <a:endParaRPr lang="en-IN"/>
          </a:p>
        </p:txBody>
      </p:sp>
      <p:pic>
        <p:nvPicPr>
          <p:cNvPr id="7" name="Picture 6">
            <a:extLst>
              <a:ext uri="{FF2B5EF4-FFF2-40B4-BE49-F238E27FC236}">
                <a16:creationId xmlns:a16="http://schemas.microsoft.com/office/drawing/2014/main" id="{9F0CC8EC-A0A3-67B4-0184-06ECFE3352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26518" y="0"/>
            <a:ext cx="6901132" cy="6858000"/>
          </a:xfrm>
          <a:prstGeom prst="rect">
            <a:avLst/>
          </a:prstGeom>
        </p:spPr>
      </p:pic>
      <p:sp>
        <p:nvSpPr>
          <p:cNvPr id="10" name="TextBox 9">
            <a:extLst>
              <a:ext uri="{FF2B5EF4-FFF2-40B4-BE49-F238E27FC236}">
                <a16:creationId xmlns:a16="http://schemas.microsoft.com/office/drawing/2014/main" id="{7A190594-2459-1FB3-F109-926B0551003B}"/>
              </a:ext>
            </a:extLst>
          </p:cNvPr>
          <p:cNvSpPr txBox="1"/>
          <p:nvPr/>
        </p:nvSpPr>
        <p:spPr>
          <a:xfrm>
            <a:off x="688815" y="1034534"/>
            <a:ext cx="3421069" cy="369332"/>
          </a:xfrm>
          <a:prstGeom prst="rect">
            <a:avLst/>
          </a:prstGeom>
          <a:noFill/>
        </p:spPr>
        <p:txBody>
          <a:bodyPr wrap="square" rtlCol="0">
            <a:spAutoFit/>
          </a:bodyPr>
          <a:lstStyle/>
          <a:p>
            <a:r>
              <a:rPr lang="en-IN" dirty="0"/>
              <a:t>Amrita Hospital , Faridabad</a:t>
            </a:r>
          </a:p>
        </p:txBody>
      </p:sp>
    </p:spTree>
    <p:extLst>
      <p:ext uri="{BB962C8B-B14F-4D97-AF65-F5344CB8AC3E}">
        <p14:creationId xmlns:p14="http://schemas.microsoft.com/office/powerpoint/2010/main" val="23339345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25</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7483682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115529" y="320675"/>
            <a:ext cx="10515600" cy="1325563"/>
          </a:xfrm>
        </p:spPr>
        <p:txBody>
          <a:bodyPr/>
          <a:lstStyle/>
          <a:p>
            <a:pPr algn="ctr"/>
            <a:r>
              <a:rPr lang="en-IN" b="1" dirty="0"/>
              <a:t>Introduction </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p:txBody>
          <a:bodyPr>
            <a:normAutofit/>
          </a:bodyPr>
          <a:lstStyle/>
          <a:p>
            <a:pPr marL="0" indent="0">
              <a:buNone/>
            </a:pPr>
            <a:r>
              <a:rPr lang="en-US" dirty="0"/>
              <a:t>Gastroenterology (GI) services in multispecialty hospitals often face coordination challenges due to the complex interplay between outpatient services, inpatient care, and procedural duties. In many cases, consultants are overburdened and their time poorly synchronized across departments. This results in long patient waiting times, delayed procedures, and staff burnout. The absence of a centralized, real-time scheduling system exacerbates these issues, especially when multiple specialists (e.g., anesthetists) are required simultaneously. By identifying these operational gaps and implementing an integrated scheduling model, hospitals can potentially improve efficiency, patient satisfaction, and care outcomes.</a:t>
            </a:r>
            <a:endParaRPr lang="en-IN"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2155723" y="146297"/>
            <a:ext cx="5887065" cy="1107034"/>
          </a:xfrm>
        </p:spPr>
        <p:txBody>
          <a:bodyPr/>
          <a:lstStyle/>
          <a:p>
            <a:pPr algn="ctr"/>
            <a:r>
              <a:rPr lang="en-IN" b="1" dirty="0"/>
              <a:t>Objectives</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454742" y="1253331"/>
            <a:ext cx="10515600" cy="4351338"/>
          </a:xfrm>
        </p:spPr>
        <p:txBody>
          <a:bodyPr>
            <a:noAutofit/>
          </a:bodyPr>
          <a:lstStyle/>
          <a:p>
            <a:pPr>
              <a:buFont typeface="Wingdings" panose="05000000000000000000" pitchFamily="2" charset="2"/>
              <a:buChar char="Ø"/>
            </a:pPr>
            <a:r>
              <a:rPr lang="en-US" sz="2400" dirty="0"/>
              <a:t>To assess the current workflow in the Gastroenterology department, including OPD consultations, inpatient rounds, and procedural scheduling, through systematic data collection and analysis.</a:t>
            </a:r>
          </a:p>
          <a:p>
            <a:pPr>
              <a:buFont typeface="Wingdings" panose="05000000000000000000" pitchFamily="2" charset="2"/>
              <a:buChar char="Ø"/>
            </a:pPr>
            <a:r>
              <a:rPr lang="en-US" sz="2400" dirty="0"/>
              <a:t>To identify key operational pain areas contributing to patient waiting times, scheduling conflicts, and delayed procedures.</a:t>
            </a:r>
          </a:p>
          <a:p>
            <a:pPr>
              <a:buFont typeface="Wingdings" panose="05000000000000000000" pitchFamily="2" charset="2"/>
              <a:buChar char="Ø"/>
            </a:pPr>
            <a:r>
              <a:rPr lang="en-US" sz="2400" dirty="0"/>
              <a:t>To develop and implement an integrated scheduling model that aligns the availability of consultants, anesthetists, and support staff to streamline patient care across OPD, procedural, and inpatient services.</a:t>
            </a:r>
          </a:p>
          <a:p>
            <a:pPr>
              <a:buFont typeface="Wingdings" panose="05000000000000000000" pitchFamily="2" charset="2"/>
              <a:buChar char="Ø"/>
            </a:pPr>
            <a:r>
              <a:rPr lang="en-US" sz="2400" dirty="0"/>
              <a:t>To evaluate the impact of the integrated scheduling model on:</a:t>
            </a:r>
          </a:p>
          <a:p>
            <a:r>
              <a:rPr lang="en-US" sz="2400" dirty="0"/>
              <a:t>      Patient waiting times for consultations and procedures</a:t>
            </a:r>
          </a:p>
          <a:p>
            <a:r>
              <a:rPr lang="en-US" sz="2400" dirty="0"/>
              <a:t>      Doctor consultation and procedural efficiency</a:t>
            </a:r>
          </a:p>
          <a:p>
            <a:pPr>
              <a:buFont typeface="Wingdings" panose="05000000000000000000" pitchFamily="2" charset="2"/>
              <a:buChar char="Ø"/>
            </a:pPr>
            <a:r>
              <a:rPr lang="en-US" sz="2400" dirty="0"/>
              <a:t>To provide data-driven recommendations for sustainable workflow improvements that enhance patient satisfaction, reduce burnout among healthcare staff, and improve overall departmental efficiency.</a:t>
            </a:r>
          </a:p>
          <a:p>
            <a:endParaRPr lang="en-IN" sz="2400"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563328" cy="735857"/>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t>Methodology (1/2)</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p:txBody>
          <a:bodyPr>
            <a:normAutofit/>
          </a:bodyPr>
          <a:lstStyle/>
          <a:p>
            <a:pPr marL="0" indent="0">
              <a:buNone/>
            </a:pPr>
            <a:r>
              <a:rPr lang="en-US" dirty="0"/>
              <a:t>● For pre implementation phase data is collected from 15 March to 15 April. For post implementation phase data is collected from 16 April to 15 May.</a:t>
            </a:r>
          </a:p>
          <a:p>
            <a:pPr marL="0" indent="0">
              <a:buNone/>
            </a:pPr>
            <a:r>
              <a:rPr lang="en-US" dirty="0"/>
              <a:t>● Based on identified key pain areas and workflow inefficiencies, targeted strategies were developed.</a:t>
            </a:r>
          </a:p>
          <a:p>
            <a:pPr marL="0" indent="0">
              <a:buNone/>
            </a:pPr>
            <a:r>
              <a:rPr lang="en-US" dirty="0"/>
              <a:t>Data was collected on:</a:t>
            </a:r>
          </a:p>
          <a:p>
            <a:pPr marL="0" indent="0">
              <a:buNone/>
            </a:pPr>
            <a:r>
              <a:rPr lang="en-US" dirty="0"/>
              <a:t>● Patient waiting time (for OPD and procedures)</a:t>
            </a:r>
          </a:p>
          <a:p>
            <a:pPr marL="0" indent="0">
              <a:buNone/>
            </a:pPr>
            <a:r>
              <a:rPr lang="en-US" dirty="0"/>
              <a:t>● Doctor consultation time</a:t>
            </a:r>
          </a:p>
          <a:p>
            <a:endParaRPr lang="en-IN"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5</a:t>
            </a:fld>
            <a:endParaRPr lang="en-IN" dirty="0"/>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145DCAD-091F-46F2-88B1-C18EDB3E94BB}"/>
              </a:ext>
            </a:extLst>
          </p:cNvPr>
          <p:cNvSpPr>
            <a:spLocks noGrp="1"/>
          </p:cNvSpPr>
          <p:nvPr>
            <p:ph idx="1"/>
          </p:nvPr>
        </p:nvSpPr>
        <p:spPr>
          <a:xfrm>
            <a:off x="621890" y="1176696"/>
            <a:ext cx="10515600" cy="4351338"/>
          </a:xfrm>
        </p:spPr>
        <p:txBody>
          <a:bodyPr/>
          <a:lstStyle/>
          <a:p>
            <a:pPr marL="0" indent="0">
              <a:buNone/>
            </a:pPr>
            <a:r>
              <a:rPr lang="en-US" dirty="0"/>
              <a:t>Data sources (manual entry in registers)included patient records of Appointment time ,patient-in time for consultation and procedures, Dr in-time for consultation and procedures, and consultation schedules  </a:t>
            </a:r>
          </a:p>
          <a:p>
            <a:endParaRPr lang="en-US" dirty="0"/>
          </a:p>
        </p:txBody>
      </p:sp>
      <p:sp>
        <p:nvSpPr>
          <p:cNvPr id="5" name="Slide Number Placeholder 4">
            <a:extLst>
              <a:ext uri="{FF2B5EF4-FFF2-40B4-BE49-F238E27FC236}">
                <a16:creationId xmlns:a16="http://schemas.microsoft.com/office/drawing/2014/main" id="{42D47483-EC17-4026-A965-23C23CCE9763}"/>
              </a:ext>
            </a:extLst>
          </p:cNvPr>
          <p:cNvSpPr>
            <a:spLocks noGrp="1"/>
          </p:cNvSpPr>
          <p:nvPr>
            <p:ph type="sldNum" sz="quarter" idx="12"/>
          </p:nvPr>
        </p:nvSpPr>
        <p:spPr/>
        <p:txBody>
          <a:bodyPr/>
          <a:lstStyle/>
          <a:p>
            <a:fld id="{26AD20E6-394B-4DF0-96A5-9647FF39C943}" type="slidenum">
              <a:rPr lang="en-IN" smtClean="0"/>
              <a:t>6</a:t>
            </a:fld>
            <a:endParaRPr lang="en-IN"/>
          </a:p>
        </p:txBody>
      </p:sp>
    </p:spTree>
    <p:extLst>
      <p:ext uri="{BB962C8B-B14F-4D97-AF65-F5344CB8AC3E}">
        <p14:creationId xmlns:p14="http://schemas.microsoft.com/office/powerpoint/2010/main" val="11727116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p:txBody>
          <a:bodyPr/>
          <a:lstStyle/>
          <a:p>
            <a:pPr algn="ctr"/>
            <a:r>
              <a:rPr lang="en-IN" b="1" dirty="0"/>
              <a:t>Methodology (2/2)</a:t>
            </a:r>
            <a:endParaRPr lang="en-IN" dirty="0"/>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p:txBody>
          <a:bodyPr>
            <a:normAutofit fontScale="85000" lnSpcReduction="20000"/>
          </a:bodyPr>
          <a:lstStyle/>
          <a:p>
            <a:r>
              <a:rPr lang="en-US" b="1" u="sng" dirty="0"/>
              <a:t>Study design </a:t>
            </a:r>
            <a:r>
              <a:rPr lang="en-US" dirty="0"/>
              <a:t>: Prospective observational study.</a:t>
            </a:r>
          </a:p>
          <a:p>
            <a:r>
              <a:rPr lang="en-US" b="1" u="sng" dirty="0"/>
              <a:t>Study area </a:t>
            </a:r>
            <a:r>
              <a:rPr lang="en-US" dirty="0"/>
              <a:t>: Gastroenterology Department of a multispecialty hospital.</a:t>
            </a:r>
          </a:p>
          <a:p>
            <a:r>
              <a:rPr lang="en-US" b="1" u="sng" dirty="0"/>
              <a:t>Sampling method </a:t>
            </a:r>
            <a:r>
              <a:rPr lang="en-US" dirty="0"/>
              <a:t>: Simple random sampling.</a:t>
            </a:r>
          </a:p>
          <a:p>
            <a:r>
              <a:rPr lang="en-US" b="1" u="sng" dirty="0"/>
              <a:t>Sample size </a:t>
            </a:r>
            <a:r>
              <a:rPr lang="en-US" dirty="0"/>
              <a:t>: To determine the sample size (as per NABH) statistical power of 44%, level of significance set at 0.05 with screening population of 500 were used.</a:t>
            </a:r>
          </a:p>
          <a:p>
            <a:endParaRPr lang="en-US" dirty="0"/>
          </a:p>
          <a:p>
            <a:pPr marL="0" indent="0">
              <a:buNone/>
            </a:pPr>
            <a:endParaRPr lang="en-US" dirty="0"/>
          </a:p>
          <a:p>
            <a:r>
              <a:rPr lang="en-US" dirty="0"/>
              <a:t>(where n=Number of samples, N=Total population and e=error tolerance)</a:t>
            </a:r>
          </a:p>
          <a:p>
            <a:r>
              <a:rPr lang="en-US" dirty="0"/>
              <a:t>By using this formula the sample size is calculated:</a:t>
            </a:r>
          </a:p>
          <a:p>
            <a:r>
              <a:rPr lang="en-US" dirty="0"/>
              <a:t>n=500/1+500(0.0025)</a:t>
            </a:r>
          </a:p>
          <a:p>
            <a:r>
              <a:rPr lang="en-US" dirty="0"/>
              <a:t>=500/2.25 ≈222.2</a:t>
            </a:r>
          </a:p>
          <a:p>
            <a:endParaRPr lang="en-IN"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7" name="image1.png">
            <a:extLst>
              <a:ext uri="{FF2B5EF4-FFF2-40B4-BE49-F238E27FC236}">
                <a16:creationId xmlns:a16="http://schemas.microsoft.com/office/drawing/2014/main" id="{00218E3D-5248-44A4-B150-0942E48C07DB}"/>
              </a:ext>
            </a:extLst>
          </p:cNvPr>
          <p:cNvPicPr/>
          <p:nvPr/>
        </p:nvPicPr>
        <p:blipFill>
          <a:blip r:embed="rId3"/>
          <a:srcRect/>
          <a:stretch>
            <a:fillRect/>
          </a:stretch>
        </p:blipFill>
        <p:spPr>
          <a:xfrm>
            <a:off x="1347951" y="3627054"/>
            <a:ext cx="1571625" cy="571500"/>
          </a:xfrm>
          <a:prstGeom prst="rect">
            <a:avLst/>
          </a:prstGeom>
          <a:ln/>
        </p:spPr>
      </p:pic>
    </p:spTree>
    <p:extLst>
      <p:ext uri="{BB962C8B-B14F-4D97-AF65-F5344CB8AC3E}">
        <p14:creationId xmlns:p14="http://schemas.microsoft.com/office/powerpoint/2010/main" val="1206244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86239B7-0CBA-4DE2-A2BD-98EE5DD68041}"/>
              </a:ext>
            </a:extLst>
          </p:cNvPr>
          <p:cNvSpPr>
            <a:spLocks noGrp="1"/>
          </p:cNvSpPr>
          <p:nvPr>
            <p:ph idx="1"/>
          </p:nvPr>
        </p:nvSpPr>
        <p:spPr>
          <a:xfrm>
            <a:off x="642991" y="859855"/>
            <a:ext cx="10515600" cy="4351338"/>
          </a:xfrm>
        </p:spPr>
        <p:txBody>
          <a:bodyPr>
            <a:normAutofit lnSpcReduction="10000"/>
          </a:bodyPr>
          <a:lstStyle/>
          <a:p>
            <a:pPr marL="0" indent="0">
              <a:buNone/>
            </a:pPr>
            <a:r>
              <a:rPr lang="en-US" b="1" u="sng" dirty="0"/>
              <a:t>Data Collection Tools:</a:t>
            </a:r>
          </a:p>
          <a:p>
            <a:pPr marL="0" indent="0">
              <a:buNone/>
            </a:pPr>
            <a:r>
              <a:rPr lang="en-US" dirty="0"/>
              <a:t>Custom-designed Excel sheets capturing variables such as:</a:t>
            </a:r>
          </a:p>
          <a:p>
            <a:pPr marL="0" indent="0">
              <a:buNone/>
            </a:pPr>
            <a:r>
              <a:rPr lang="en-US" dirty="0"/>
              <a:t>● Doctor name and consultation timing</a:t>
            </a:r>
          </a:p>
          <a:p>
            <a:pPr marL="0" indent="0">
              <a:buNone/>
            </a:pPr>
            <a:r>
              <a:rPr lang="en-US" dirty="0"/>
              <a:t>● Patient arrival and departure times</a:t>
            </a:r>
          </a:p>
          <a:p>
            <a:pPr marL="0" indent="0">
              <a:buNone/>
            </a:pPr>
            <a:r>
              <a:rPr lang="en-US" dirty="0"/>
              <a:t>● Average consultation and waiting durations</a:t>
            </a:r>
          </a:p>
          <a:p>
            <a:pPr marL="0" indent="0">
              <a:buNone/>
            </a:pPr>
            <a:r>
              <a:rPr lang="en-US" dirty="0"/>
              <a:t>Purpose- Evaluate doctor scheduling efficiency.</a:t>
            </a:r>
          </a:p>
          <a:p>
            <a:pPr marL="0" indent="0">
              <a:buNone/>
            </a:pPr>
            <a:r>
              <a:rPr lang="en-US" dirty="0"/>
              <a:t>Identify discrepancies between appointment and actual consultation times.</a:t>
            </a:r>
          </a:p>
          <a:p>
            <a:pPr marL="0" indent="0">
              <a:buNone/>
            </a:pPr>
            <a:r>
              <a:rPr lang="en-US" dirty="0"/>
              <a:t>Analyze waiting times to improve patient experience.</a:t>
            </a:r>
          </a:p>
          <a:p>
            <a:endParaRPr lang="en-US" dirty="0"/>
          </a:p>
        </p:txBody>
      </p:sp>
      <p:sp>
        <p:nvSpPr>
          <p:cNvPr id="5" name="Slide Number Placeholder 4">
            <a:extLst>
              <a:ext uri="{FF2B5EF4-FFF2-40B4-BE49-F238E27FC236}">
                <a16:creationId xmlns:a16="http://schemas.microsoft.com/office/drawing/2014/main" id="{B5C1EEF6-36D5-4AD0-BE95-695C8578ECE1}"/>
              </a:ext>
            </a:extLst>
          </p:cNvPr>
          <p:cNvSpPr>
            <a:spLocks noGrp="1"/>
          </p:cNvSpPr>
          <p:nvPr>
            <p:ph type="sldNum" sz="quarter" idx="12"/>
          </p:nvPr>
        </p:nvSpPr>
        <p:spPr/>
        <p:txBody>
          <a:bodyPr/>
          <a:lstStyle/>
          <a:p>
            <a:fld id="{26AD20E6-394B-4DF0-96A5-9647FF39C943}" type="slidenum">
              <a:rPr lang="en-IN" smtClean="0"/>
              <a:t>8</a:t>
            </a:fld>
            <a:endParaRPr lang="en-IN"/>
          </a:p>
        </p:txBody>
      </p:sp>
    </p:spTree>
    <p:extLst>
      <p:ext uri="{BB962C8B-B14F-4D97-AF65-F5344CB8AC3E}">
        <p14:creationId xmlns:p14="http://schemas.microsoft.com/office/powerpoint/2010/main" val="3550242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7323F-AE4D-4261-BCC6-C953B18FB8E5}"/>
              </a:ext>
            </a:extLst>
          </p:cNvPr>
          <p:cNvSpPr>
            <a:spLocks noGrp="1"/>
          </p:cNvSpPr>
          <p:nvPr>
            <p:ph type="title"/>
          </p:nvPr>
        </p:nvSpPr>
        <p:spPr/>
        <p:txBody>
          <a:bodyPr/>
          <a:lstStyle/>
          <a:p>
            <a:r>
              <a:rPr lang="en-US" b="1" u="sng" dirty="0"/>
              <a:t>Variables covered-</a:t>
            </a:r>
          </a:p>
        </p:txBody>
      </p:sp>
      <p:graphicFrame>
        <p:nvGraphicFramePr>
          <p:cNvPr id="6" name="Content Placeholder 5">
            <a:extLst>
              <a:ext uri="{FF2B5EF4-FFF2-40B4-BE49-F238E27FC236}">
                <a16:creationId xmlns:a16="http://schemas.microsoft.com/office/drawing/2014/main" id="{A3165595-5C56-40D2-B9E8-27BDBADDBA3B}"/>
              </a:ext>
            </a:extLst>
          </p:cNvPr>
          <p:cNvGraphicFramePr>
            <a:graphicFrameLocks noGrp="1"/>
          </p:cNvGraphicFramePr>
          <p:nvPr>
            <p:ph idx="1"/>
            <p:extLst>
              <p:ext uri="{D42A27DB-BD31-4B8C-83A1-F6EECF244321}">
                <p14:modId xmlns:p14="http://schemas.microsoft.com/office/powerpoint/2010/main" val="1740447985"/>
              </p:ext>
            </p:extLst>
          </p:nvPr>
        </p:nvGraphicFramePr>
        <p:xfrm>
          <a:off x="838200" y="1825625"/>
          <a:ext cx="10515600" cy="4683760"/>
        </p:xfrm>
        <a:graphic>
          <a:graphicData uri="http://schemas.openxmlformats.org/drawingml/2006/table">
            <a:tbl>
              <a:tblPr firstRow="1" bandRow="1">
                <a:tableStyleId>{5940675A-B579-460E-94D1-54222C63F5DA}</a:tableStyleId>
              </a:tblPr>
              <a:tblGrid>
                <a:gridCol w="5257800">
                  <a:extLst>
                    <a:ext uri="{9D8B030D-6E8A-4147-A177-3AD203B41FA5}">
                      <a16:colId xmlns:a16="http://schemas.microsoft.com/office/drawing/2014/main" val="3227435651"/>
                    </a:ext>
                  </a:extLst>
                </a:gridCol>
                <a:gridCol w="5257800">
                  <a:extLst>
                    <a:ext uri="{9D8B030D-6E8A-4147-A177-3AD203B41FA5}">
                      <a16:colId xmlns:a16="http://schemas.microsoft.com/office/drawing/2014/main" val="1134135486"/>
                    </a:ext>
                  </a:extLst>
                </a:gridCol>
              </a:tblGrid>
              <a:tr h="370840">
                <a:tc>
                  <a:txBody>
                    <a:bodyPr/>
                    <a:lstStyle/>
                    <a:p>
                      <a:pPr algn="ctr"/>
                      <a:r>
                        <a:rPr lang="en-US" b="1" i="0" u="none">
                          <a:solidFill>
                            <a:srgbClr val="000000"/>
                          </a:solidFill>
                          <a:effectLst/>
                          <a:latin typeface="Times New Roman" panose="02020603050405020304" pitchFamily="18" charset="0"/>
                        </a:rPr>
                        <a:t>Variables Description</a:t>
                      </a:r>
                      <a:endParaRPr lang="en-US" b="1" u="none" dirty="0"/>
                    </a:p>
                  </a:txBody>
                  <a:tcPr/>
                </a:tc>
                <a:tc>
                  <a:txBody>
                    <a:bodyPr/>
                    <a:lstStyle/>
                    <a:p>
                      <a:pPr algn="ctr"/>
                      <a:r>
                        <a:rPr lang="en-US" b="1" i="0" u="none" dirty="0">
                          <a:solidFill>
                            <a:srgbClr val="000000"/>
                          </a:solidFill>
                          <a:effectLst/>
                          <a:latin typeface="Times New Roman" panose="02020603050405020304" pitchFamily="18" charset="0"/>
                        </a:rPr>
                        <a:t>Variables Description</a:t>
                      </a:r>
                      <a:endParaRPr lang="en-US" b="1" u="none" dirty="0"/>
                    </a:p>
                  </a:txBody>
                  <a:tcPr/>
                </a:tc>
                <a:extLst>
                  <a:ext uri="{0D108BD9-81ED-4DB2-BD59-A6C34878D82A}">
                    <a16:rowId xmlns:a16="http://schemas.microsoft.com/office/drawing/2014/main" val="1257620198"/>
                  </a:ext>
                </a:extLst>
              </a:tr>
              <a:tr h="370840">
                <a:tc>
                  <a:txBody>
                    <a:bodyPr/>
                    <a:lstStyle/>
                    <a:p>
                      <a:r>
                        <a:rPr lang="en-US" sz="1800" b="1" i="0" kern="1200" dirty="0">
                          <a:solidFill>
                            <a:schemeClr val="tx1"/>
                          </a:solidFill>
                          <a:effectLst/>
                          <a:latin typeface="+mn-lt"/>
                          <a:ea typeface="+mn-ea"/>
                          <a:cs typeface="+mn-cs"/>
                        </a:rPr>
                        <a:t>Date</a:t>
                      </a:r>
                      <a:endParaRPr lang="en-US" b="1" dirty="0"/>
                    </a:p>
                  </a:txBody>
                  <a:tcPr/>
                </a:tc>
                <a:tc>
                  <a:txBody>
                    <a:bodyPr/>
                    <a:lstStyle/>
                    <a:p>
                      <a:r>
                        <a:rPr lang="en-US" b="0" i="0" dirty="0">
                          <a:solidFill>
                            <a:srgbClr val="000000"/>
                          </a:solidFill>
                          <a:effectLst/>
                          <a:latin typeface="Times New Roman" panose="02020603050405020304" pitchFamily="18" charset="0"/>
                        </a:rPr>
                        <a:t>Date Of the patient visit.</a:t>
                      </a:r>
                      <a:endParaRPr lang="en-US" dirty="0"/>
                    </a:p>
                  </a:txBody>
                  <a:tcPr/>
                </a:tc>
                <a:extLst>
                  <a:ext uri="{0D108BD9-81ED-4DB2-BD59-A6C34878D82A}">
                    <a16:rowId xmlns:a16="http://schemas.microsoft.com/office/drawing/2014/main" val="1529683398"/>
                  </a:ext>
                </a:extLst>
              </a:tr>
              <a:tr h="370840">
                <a:tc>
                  <a:txBody>
                    <a:bodyPr/>
                    <a:lstStyle/>
                    <a:p>
                      <a:r>
                        <a:rPr lang="en-US" sz="1800" b="1" i="0" kern="1200" dirty="0">
                          <a:solidFill>
                            <a:schemeClr val="tx1"/>
                          </a:solidFill>
                          <a:effectLst/>
                          <a:latin typeface="+mn-lt"/>
                          <a:ea typeface="+mn-ea"/>
                          <a:cs typeface="+mn-cs"/>
                        </a:rPr>
                        <a:t>Doctor Name</a:t>
                      </a:r>
                      <a:endParaRPr lang="en-US" b="1" dirty="0"/>
                    </a:p>
                  </a:txBody>
                  <a:tcPr/>
                </a:tc>
                <a:tc>
                  <a:txBody>
                    <a:bodyPr/>
                    <a:lstStyle/>
                    <a:p>
                      <a:r>
                        <a:rPr lang="en-US" b="0" i="0" dirty="0">
                          <a:solidFill>
                            <a:srgbClr val="000000"/>
                          </a:solidFill>
                          <a:effectLst/>
                          <a:latin typeface="Times New Roman" panose="02020603050405020304" pitchFamily="18" charset="0"/>
                        </a:rPr>
                        <a:t>Doctor Name The consulting doctor for the patient.</a:t>
                      </a:r>
                      <a:endParaRPr lang="en-US" dirty="0"/>
                    </a:p>
                  </a:txBody>
                  <a:tcPr/>
                </a:tc>
                <a:extLst>
                  <a:ext uri="{0D108BD9-81ED-4DB2-BD59-A6C34878D82A}">
                    <a16:rowId xmlns:a16="http://schemas.microsoft.com/office/drawing/2014/main" val="395994459"/>
                  </a:ext>
                </a:extLst>
              </a:tr>
              <a:tr h="370840">
                <a:tc>
                  <a:txBody>
                    <a:bodyPr/>
                    <a:lstStyle/>
                    <a:p>
                      <a:r>
                        <a:rPr lang="en-US" sz="1800" b="1" i="0" kern="1200" dirty="0">
                          <a:solidFill>
                            <a:schemeClr val="tx1"/>
                          </a:solidFill>
                          <a:effectLst/>
                          <a:latin typeface="+mn-lt"/>
                          <a:ea typeface="+mn-ea"/>
                          <a:cs typeface="+mn-cs"/>
                        </a:rPr>
                        <a:t>Walk-in</a:t>
                      </a:r>
                      <a:endParaRPr lang="en-US" b="1" dirty="0"/>
                    </a:p>
                  </a:txBody>
                  <a:tcPr/>
                </a:tc>
                <a:tc>
                  <a:txBody>
                    <a:bodyPr/>
                    <a:lstStyle/>
                    <a:p>
                      <a:r>
                        <a:rPr lang="en-US" b="0" i="0" dirty="0">
                          <a:solidFill>
                            <a:srgbClr val="000000"/>
                          </a:solidFill>
                          <a:effectLst/>
                          <a:latin typeface="Times New Roman" panose="02020603050405020304" pitchFamily="18" charset="0"/>
                        </a:rPr>
                        <a:t>Walk-in Time of arrival for patients without an appointment.</a:t>
                      </a:r>
                      <a:endParaRPr lang="en-US" dirty="0"/>
                    </a:p>
                  </a:txBody>
                  <a:tcPr/>
                </a:tc>
                <a:extLst>
                  <a:ext uri="{0D108BD9-81ED-4DB2-BD59-A6C34878D82A}">
                    <a16:rowId xmlns:a16="http://schemas.microsoft.com/office/drawing/2014/main" val="2340713665"/>
                  </a:ext>
                </a:extLst>
              </a:tr>
              <a:tr h="370840">
                <a:tc>
                  <a:txBody>
                    <a:bodyPr/>
                    <a:lstStyle/>
                    <a:p>
                      <a:r>
                        <a:rPr lang="en-US" sz="1800" b="1" i="0" kern="1200" dirty="0">
                          <a:solidFill>
                            <a:schemeClr val="tx1"/>
                          </a:solidFill>
                          <a:effectLst/>
                          <a:latin typeface="+mn-lt"/>
                          <a:ea typeface="+mn-ea"/>
                          <a:cs typeface="+mn-cs"/>
                        </a:rPr>
                        <a:t>Appointment</a:t>
                      </a:r>
                      <a:endParaRPr lang="en-US" b="1" dirty="0"/>
                    </a:p>
                  </a:txBody>
                  <a:tcPr/>
                </a:tc>
                <a:tc>
                  <a:txBody>
                    <a:bodyPr/>
                    <a:lstStyle/>
                    <a:p>
                      <a:r>
                        <a:rPr lang="en-US" b="0" i="0" dirty="0">
                          <a:solidFill>
                            <a:srgbClr val="000000"/>
                          </a:solidFill>
                          <a:effectLst/>
                          <a:latin typeface="Times New Roman" panose="02020603050405020304" pitchFamily="18" charset="0"/>
                        </a:rPr>
                        <a:t>Appointment Time of arrival for patients with an appointment.</a:t>
                      </a:r>
                      <a:endParaRPr lang="en-US" dirty="0"/>
                    </a:p>
                  </a:txBody>
                  <a:tcPr/>
                </a:tc>
                <a:extLst>
                  <a:ext uri="{0D108BD9-81ED-4DB2-BD59-A6C34878D82A}">
                    <a16:rowId xmlns:a16="http://schemas.microsoft.com/office/drawing/2014/main" val="2254361255"/>
                  </a:ext>
                </a:extLst>
              </a:tr>
              <a:tr h="370840">
                <a:tc>
                  <a:txBody>
                    <a:bodyPr/>
                    <a:lstStyle/>
                    <a:p>
                      <a:r>
                        <a:rPr lang="en-US" sz="1800" b="1" i="0" kern="1200" dirty="0">
                          <a:solidFill>
                            <a:schemeClr val="tx1"/>
                          </a:solidFill>
                          <a:effectLst/>
                          <a:latin typeface="+mn-lt"/>
                          <a:ea typeface="+mn-ea"/>
                          <a:cs typeface="+mn-cs"/>
                        </a:rPr>
                        <a:t>IN Time</a:t>
                      </a:r>
                      <a:endParaRPr lang="en-US" b="1" dirty="0"/>
                    </a:p>
                  </a:txBody>
                  <a:tcPr/>
                </a:tc>
                <a:tc>
                  <a:txBody>
                    <a:bodyPr/>
                    <a:lstStyle/>
                    <a:p>
                      <a:r>
                        <a:rPr lang="en-US" b="0" i="0" dirty="0">
                          <a:solidFill>
                            <a:srgbClr val="000000"/>
                          </a:solidFill>
                          <a:effectLst/>
                          <a:latin typeface="Times New Roman" panose="02020603050405020304" pitchFamily="18" charset="0"/>
                        </a:rPr>
                        <a:t>IN Time Actual time the patient entered the consultation room.</a:t>
                      </a:r>
                      <a:endParaRPr lang="en-US" dirty="0"/>
                    </a:p>
                  </a:txBody>
                  <a:tcPr/>
                </a:tc>
                <a:extLst>
                  <a:ext uri="{0D108BD9-81ED-4DB2-BD59-A6C34878D82A}">
                    <a16:rowId xmlns:a16="http://schemas.microsoft.com/office/drawing/2014/main" val="3556995331"/>
                  </a:ext>
                </a:extLst>
              </a:tr>
              <a:tr h="370840">
                <a:tc>
                  <a:txBody>
                    <a:bodyPr/>
                    <a:lstStyle/>
                    <a:p>
                      <a:r>
                        <a:rPr lang="en-US" sz="1800" b="1" i="0" kern="1200" dirty="0">
                          <a:solidFill>
                            <a:schemeClr val="tx1"/>
                          </a:solidFill>
                          <a:effectLst/>
                          <a:latin typeface="+mn-lt"/>
                          <a:ea typeface="+mn-ea"/>
                          <a:cs typeface="+mn-cs"/>
                        </a:rPr>
                        <a:t>OUT Time</a:t>
                      </a:r>
                      <a:endParaRPr lang="en-US" b="1" dirty="0"/>
                    </a:p>
                  </a:txBody>
                  <a:tcPr/>
                </a:tc>
                <a:tc>
                  <a:txBody>
                    <a:bodyPr/>
                    <a:lstStyle/>
                    <a:p>
                      <a:r>
                        <a:rPr lang="en-US" b="0" i="0" dirty="0">
                          <a:solidFill>
                            <a:srgbClr val="000000"/>
                          </a:solidFill>
                          <a:effectLst/>
                          <a:latin typeface="Times New Roman" panose="02020603050405020304" pitchFamily="18" charset="0"/>
                        </a:rPr>
                        <a:t>OUT Time Actual time the patient exited the consultation room.</a:t>
                      </a:r>
                      <a:endParaRPr lang="en-US" dirty="0"/>
                    </a:p>
                  </a:txBody>
                  <a:tcPr/>
                </a:tc>
                <a:extLst>
                  <a:ext uri="{0D108BD9-81ED-4DB2-BD59-A6C34878D82A}">
                    <a16:rowId xmlns:a16="http://schemas.microsoft.com/office/drawing/2014/main" val="1337870699"/>
                  </a:ext>
                </a:extLst>
              </a:tr>
              <a:tr h="370840">
                <a:tc>
                  <a:txBody>
                    <a:bodyPr/>
                    <a:lstStyle/>
                    <a:p>
                      <a:r>
                        <a:rPr lang="en-US" sz="1800" b="1" i="0" kern="1200" dirty="0">
                          <a:solidFill>
                            <a:schemeClr val="tx1"/>
                          </a:solidFill>
                          <a:effectLst/>
                          <a:latin typeface="+mn-lt"/>
                          <a:ea typeface="+mn-ea"/>
                          <a:cs typeface="+mn-cs"/>
                        </a:rPr>
                        <a:t>Waiting time</a:t>
                      </a:r>
                      <a:endParaRPr lang="en-US" b="1" dirty="0"/>
                    </a:p>
                  </a:txBody>
                  <a:tcPr/>
                </a:tc>
                <a:tc>
                  <a:txBody>
                    <a:bodyPr/>
                    <a:lstStyle/>
                    <a:p>
                      <a:r>
                        <a:rPr lang="en-US" b="0" i="0" dirty="0">
                          <a:solidFill>
                            <a:srgbClr val="000000"/>
                          </a:solidFill>
                          <a:effectLst/>
                          <a:latin typeface="Times New Roman" panose="02020603050405020304" pitchFamily="18" charset="0"/>
                        </a:rPr>
                        <a:t>Waiting time =(Walk-in time or appointment time)-(IN time)</a:t>
                      </a:r>
                      <a:endParaRPr lang="en-US" dirty="0"/>
                    </a:p>
                  </a:txBody>
                  <a:tcPr/>
                </a:tc>
                <a:extLst>
                  <a:ext uri="{0D108BD9-81ED-4DB2-BD59-A6C34878D82A}">
                    <a16:rowId xmlns:a16="http://schemas.microsoft.com/office/drawing/2014/main" val="797221631"/>
                  </a:ext>
                </a:extLst>
              </a:tr>
              <a:tr h="370840">
                <a:tc>
                  <a:txBody>
                    <a:bodyPr/>
                    <a:lstStyle/>
                    <a:p>
                      <a:r>
                        <a:rPr lang="en-US" sz="1800" b="1" i="0" kern="1200" dirty="0">
                          <a:solidFill>
                            <a:schemeClr val="tx1"/>
                          </a:solidFill>
                          <a:effectLst/>
                          <a:latin typeface="+mn-lt"/>
                          <a:ea typeface="+mn-ea"/>
                          <a:cs typeface="+mn-cs"/>
                        </a:rPr>
                        <a:t>Consulting time</a:t>
                      </a:r>
                      <a:endParaRPr lang="en-US" b="1" dirty="0"/>
                    </a:p>
                  </a:txBody>
                  <a:tcPr/>
                </a:tc>
                <a:tc>
                  <a:txBody>
                    <a:bodyPr/>
                    <a:lstStyle/>
                    <a:p>
                      <a:r>
                        <a:rPr lang="en-US" b="0" i="0" dirty="0">
                          <a:solidFill>
                            <a:srgbClr val="000000"/>
                          </a:solidFill>
                          <a:effectLst/>
                          <a:latin typeface="Times New Roman" panose="02020603050405020304" pitchFamily="18" charset="0"/>
                        </a:rPr>
                        <a:t>Consulting time =(IN time) –(OUT time)</a:t>
                      </a:r>
                      <a:endParaRPr lang="en-US" dirty="0"/>
                    </a:p>
                  </a:txBody>
                  <a:tcPr/>
                </a:tc>
                <a:extLst>
                  <a:ext uri="{0D108BD9-81ED-4DB2-BD59-A6C34878D82A}">
                    <a16:rowId xmlns:a16="http://schemas.microsoft.com/office/drawing/2014/main" val="3387671985"/>
                  </a:ext>
                </a:extLst>
              </a:tr>
            </a:tbl>
          </a:graphicData>
        </a:graphic>
      </p:graphicFrame>
      <p:sp>
        <p:nvSpPr>
          <p:cNvPr id="5" name="Slide Number Placeholder 4">
            <a:extLst>
              <a:ext uri="{FF2B5EF4-FFF2-40B4-BE49-F238E27FC236}">
                <a16:creationId xmlns:a16="http://schemas.microsoft.com/office/drawing/2014/main" id="{8FE8A996-B8CB-459E-9B99-12B2D4F13177}"/>
              </a:ext>
            </a:extLst>
          </p:cNvPr>
          <p:cNvSpPr>
            <a:spLocks noGrp="1"/>
          </p:cNvSpPr>
          <p:nvPr>
            <p:ph type="sldNum" sz="quarter" idx="12"/>
          </p:nvPr>
        </p:nvSpPr>
        <p:spPr/>
        <p:txBody>
          <a:bodyPr/>
          <a:lstStyle/>
          <a:p>
            <a:fld id="{26AD20E6-394B-4DF0-96A5-9647FF39C943}" type="slidenum">
              <a:rPr lang="en-IN" smtClean="0"/>
              <a:t>9</a:t>
            </a:fld>
            <a:endParaRPr lang="en-IN"/>
          </a:p>
        </p:txBody>
      </p:sp>
    </p:spTree>
    <p:extLst>
      <p:ext uri="{BB962C8B-B14F-4D97-AF65-F5344CB8AC3E}">
        <p14:creationId xmlns:p14="http://schemas.microsoft.com/office/powerpoint/2010/main" val="39305095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1069</TotalTime>
  <Words>2052</Words>
  <Application>Microsoft Office PowerPoint</Application>
  <PresentationFormat>Widescreen</PresentationFormat>
  <Paragraphs>312</Paragraphs>
  <Slides>25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Calibri Light</vt:lpstr>
      <vt:lpstr>Times New Roman</vt:lpstr>
      <vt:lpstr>Wingdings</vt:lpstr>
      <vt:lpstr>Office Theme</vt:lpstr>
      <vt:lpstr>"Identifying and Addressing Operational Gaps in Gastroenterology Department Services within a Multispecialty Hospital"</vt:lpstr>
      <vt:lpstr>Mentor Approval</vt:lpstr>
      <vt:lpstr>Introduction </vt:lpstr>
      <vt:lpstr>Objectives</vt:lpstr>
      <vt:lpstr>Methodology (1/2)</vt:lpstr>
      <vt:lpstr>PowerPoint Presentation</vt:lpstr>
      <vt:lpstr>Methodology (2/2)</vt:lpstr>
      <vt:lpstr>PowerPoint Presentation</vt:lpstr>
      <vt:lpstr>Variables covered-</vt:lpstr>
      <vt:lpstr>Method of Data Collection: </vt:lpstr>
      <vt:lpstr>PowerPoint Presentation</vt:lpstr>
      <vt:lpstr>OBSERVATIONS </vt:lpstr>
      <vt:lpstr>PowerPoint Presentation</vt:lpstr>
      <vt:lpstr>Results (Pre Implementation)</vt:lpstr>
      <vt:lpstr>Results (Post implementation)</vt:lpstr>
      <vt:lpstr>Results (3/3)</vt:lpstr>
      <vt:lpstr>Discussion (1/2)</vt:lpstr>
      <vt:lpstr>Discussion (2/2)</vt:lpstr>
      <vt:lpstr>PowerPoint Presentation</vt:lpstr>
      <vt:lpstr>Conclusion</vt:lpstr>
      <vt:lpstr>References (Only Vancouver Style)</vt:lpstr>
      <vt:lpstr>PowerPoint Presentation</vt:lpstr>
      <vt:lpstr>PowerPoint Presentation</vt:lpstr>
      <vt:lpstr>Pictorial Journey (1/2)</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Dr. Alisha Shandilya (E02188)</cp:lastModifiedBy>
  <cp:revision>30</cp:revision>
  <dcterms:created xsi:type="dcterms:W3CDTF">2022-05-20T15:11:38Z</dcterms:created>
  <dcterms:modified xsi:type="dcterms:W3CDTF">2025-08-20T08:31:06Z</dcterms:modified>
</cp:coreProperties>
</file>