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8"/>
  </p:notesMasterIdLst>
  <p:sldIdLst>
    <p:sldId id="256" r:id="rId2"/>
    <p:sldId id="257" r:id="rId3"/>
    <p:sldId id="274" r:id="rId4"/>
    <p:sldId id="260" r:id="rId5"/>
    <p:sldId id="259" r:id="rId6"/>
    <p:sldId id="261" r:id="rId7"/>
    <p:sldId id="276" r:id="rId8"/>
    <p:sldId id="275" r:id="rId9"/>
    <p:sldId id="263" r:id="rId10"/>
    <p:sldId id="262" r:id="rId11"/>
    <p:sldId id="264" r:id="rId12"/>
    <p:sldId id="265" r:id="rId13"/>
    <p:sldId id="266" r:id="rId14"/>
    <p:sldId id="267" r:id="rId15"/>
    <p:sldId id="273" r:id="rId16"/>
    <p:sldId id="26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193" autoAdjust="0"/>
    <p:restoredTop sz="94660"/>
  </p:normalViewPr>
  <p:slideViewPr>
    <p:cSldViewPr snapToGrid="0">
      <p:cViewPr varScale="1">
        <p:scale>
          <a:sx n="90" d="100"/>
          <a:sy n="90" d="100"/>
        </p:scale>
        <p:origin x="555" y="4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rahul\Downloads\Water%20Sample%20Excel%20(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rahul\Downloads\Water%20Sample%20Excel%20(1).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600" b="1" i="0" u="none" strike="noStrike" kern="1200" cap="all" baseline="0">
                <a:solidFill>
                  <a:schemeClr val="tx1">
                    <a:lumMod val="65000"/>
                    <a:lumOff val="35000"/>
                  </a:schemeClr>
                </a:solidFill>
                <a:latin typeface="+mn-lt"/>
                <a:ea typeface="+mn-ea"/>
                <a:cs typeface="+mn-cs"/>
              </a:defRPr>
            </a:pPr>
            <a:r>
              <a:rPr lang="en-US" dirty="0"/>
              <a:t>Sources of Water</a:t>
            </a:r>
          </a:p>
        </c:rich>
      </c:tx>
      <c:overlay val="0"/>
      <c:spPr>
        <a:noFill/>
        <a:ln>
          <a:noFill/>
        </a:ln>
        <a:effectLst/>
      </c:spPr>
      <c:txPr>
        <a:bodyPr rot="0" spcFirstLastPara="1" vertOverflow="ellipsis" vert="horz" wrap="square" anchor="ctr" anchorCtr="1"/>
        <a:lstStyle/>
        <a:p>
          <a:pPr>
            <a:defRPr lang="en-US" sz="1600"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'[Water Sample Excel (1).xlsx]Sheet3'!$F$5</c:f>
              <c:strCache>
                <c:ptCount val="1"/>
                <c:pt idx="0">
                  <c:v>Frequency</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C022-4F4E-8187-938AC0B450C8}"/>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C022-4F4E-8187-938AC0B450C8}"/>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C022-4F4E-8187-938AC0B450C8}"/>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C022-4F4E-8187-938AC0B450C8}"/>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C022-4F4E-8187-938AC0B450C8}"/>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C022-4F4E-8187-938AC0B450C8}"/>
              </c:ext>
            </c:extLst>
          </c:dPt>
          <c:dPt>
            <c:idx val="6"/>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C022-4F4E-8187-938AC0B450C8}"/>
              </c:ext>
            </c:extLst>
          </c:dPt>
          <c:dPt>
            <c:idx val="7"/>
            <c:bubble3D val="0"/>
            <c:spPr>
              <a:solidFill>
                <a:schemeClr val="accent2">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C022-4F4E-8187-938AC0B450C8}"/>
              </c:ext>
            </c:extLst>
          </c:dPt>
          <c:dPt>
            <c:idx val="8"/>
            <c:bubble3D val="0"/>
            <c:spPr>
              <a:solidFill>
                <a:schemeClr val="accent3">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1-C022-4F4E-8187-938AC0B450C8}"/>
              </c:ext>
            </c:extLst>
          </c:dPt>
          <c:dLbls>
            <c:dLbl>
              <c:idx val="0"/>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spc="0" baseline="0">
                      <a:solidFill>
                        <a:schemeClr val="accent1"/>
                      </a:solidFill>
                      <a:latin typeface="+mn-lt"/>
                      <a:ea typeface="+mn-ea"/>
                      <a:cs typeface="+mn-cs"/>
                    </a:defRPr>
                  </a:pPr>
                  <a:endParaRPr lang="en-US"/>
                </a:p>
              </c:txPr>
              <c:dLblPos val="outEnd"/>
              <c:showLegendKey val="0"/>
              <c:showVal val="1"/>
              <c:showCatName val="1"/>
              <c:showSerName val="0"/>
              <c:showPercent val="1"/>
              <c:showBubbleSize val="0"/>
              <c:extLst>
                <c:ext xmlns:c16="http://schemas.microsoft.com/office/drawing/2014/chart" uri="{C3380CC4-5D6E-409C-BE32-E72D297353CC}">
                  <c16:uniqueId val="{00000001-C022-4F4E-8187-938AC0B450C8}"/>
                </c:ext>
              </c:extLst>
            </c:dLbl>
            <c:dLbl>
              <c:idx val="1"/>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spc="0" baseline="0">
                      <a:solidFill>
                        <a:schemeClr val="accent2"/>
                      </a:solidFill>
                      <a:latin typeface="+mn-lt"/>
                      <a:ea typeface="+mn-ea"/>
                      <a:cs typeface="+mn-cs"/>
                    </a:defRPr>
                  </a:pPr>
                  <a:endParaRPr lang="en-US"/>
                </a:p>
              </c:txPr>
              <c:dLblPos val="outEnd"/>
              <c:showLegendKey val="0"/>
              <c:showVal val="1"/>
              <c:showCatName val="1"/>
              <c:showSerName val="0"/>
              <c:showPercent val="1"/>
              <c:showBubbleSize val="0"/>
              <c:extLst>
                <c:ext xmlns:c16="http://schemas.microsoft.com/office/drawing/2014/chart" uri="{C3380CC4-5D6E-409C-BE32-E72D297353CC}">
                  <c16:uniqueId val="{00000003-C022-4F4E-8187-938AC0B450C8}"/>
                </c:ext>
              </c:extLst>
            </c:dLbl>
            <c:dLbl>
              <c:idx val="2"/>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spc="0" baseline="0">
                      <a:solidFill>
                        <a:schemeClr val="accent3"/>
                      </a:solidFill>
                      <a:latin typeface="+mn-lt"/>
                      <a:ea typeface="+mn-ea"/>
                      <a:cs typeface="+mn-cs"/>
                    </a:defRPr>
                  </a:pPr>
                  <a:endParaRPr lang="en-US"/>
                </a:p>
              </c:txPr>
              <c:dLblPos val="outEnd"/>
              <c:showLegendKey val="0"/>
              <c:showVal val="1"/>
              <c:showCatName val="1"/>
              <c:showSerName val="0"/>
              <c:showPercent val="1"/>
              <c:showBubbleSize val="0"/>
              <c:extLst>
                <c:ext xmlns:c16="http://schemas.microsoft.com/office/drawing/2014/chart" uri="{C3380CC4-5D6E-409C-BE32-E72D297353CC}">
                  <c16:uniqueId val="{00000005-C022-4F4E-8187-938AC0B450C8}"/>
                </c:ext>
              </c:extLst>
            </c:dLbl>
            <c:dLbl>
              <c:idx val="3"/>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spc="0" baseline="0">
                      <a:solidFill>
                        <a:schemeClr val="accent4"/>
                      </a:solidFill>
                      <a:latin typeface="+mn-lt"/>
                      <a:ea typeface="+mn-ea"/>
                      <a:cs typeface="+mn-cs"/>
                    </a:defRPr>
                  </a:pPr>
                  <a:endParaRPr lang="en-US"/>
                </a:p>
              </c:txPr>
              <c:dLblPos val="outEnd"/>
              <c:showLegendKey val="0"/>
              <c:showVal val="1"/>
              <c:showCatName val="1"/>
              <c:showSerName val="0"/>
              <c:showPercent val="1"/>
              <c:showBubbleSize val="0"/>
              <c:extLst>
                <c:ext xmlns:c16="http://schemas.microsoft.com/office/drawing/2014/chart" uri="{C3380CC4-5D6E-409C-BE32-E72D297353CC}">
                  <c16:uniqueId val="{00000007-C022-4F4E-8187-938AC0B450C8}"/>
                </c:ext>
              </c:extLst>
            </c:dLbl>
            <c:dLbl>
              <c:idx val="4"/>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spc="0" baseline="0">
                      <a:solidFill>
                        <a:schemeClr val="accent5"/>
                      </a:solidFill>
                      <a:latin typeface="+mn-lt"/>
                      <a:ea typeface="+mn-ea"/>
                      <a:cs typeface="+mn-cs"/>
                    </a:defRPr>
                  </a:pPr>
                  <a:endParaRPr lang="en-US"/>
                </a:p>
              </c:txPr>
              <c:dLblPos val="outEnd"/>
              <c:showLegendKey val="0"/>
              <c:showVal val="1"/>
              <c:showCatName val="1"/>
              <c:showSerName val="0"/>
              <c:showPercent val="1"/>
              <c:showBubbleSize val="0"/>
              <c:extLst>
                <c:ext xmlns:c16="http://schemas.microsoft.com/office/drawing/2014/chart" uri="{C3380CC4-5D6E-409C-BE32-E72D297353CC}">
                  <c16:uniqueId val="{00000009-C022-4F4E-8187-938AC0B450C8}"/>
                </c:ext>
              </c:extLst>
            </c:dLbl>
            <c:dLbl>
              <c:idx val="5"/>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spc="0" baseline="0">
                      <a:solidFill>
                        <a:schemeClr val="accent6"/>
                      </a:solidFill>
                      <a:latin typeface="+mn-lt"/>
                      <a:ea typeface="+mn-ea"/>
                      <a:cs typeface="+mn-cs"/>
                    </a:defRPr>
                  </a:pPr>
                  <a:endParaRPr lang="en-US"/>
                </a:p>
              </c:txPr>
              <c:dLblPos val="outEnd"/>
              <c:showLegendKey val="0"/>
              <c:showVal val="1"/>
              <c:showCatName val="1"/>
              <c:showSerName val="0"/>
              <c:showPercent val="1"/>
              <c:showBubbleSize val="0"/>
              <c:extLst>
                <c:ext xmlns:c16="http://schemas.microsoft.com/office/drawing/2014/chart" uri="{C3380CC4-5D6E-409C-BE32-E72D297353CC}">
                  <c16:uniqueId val="{0000000B-C022-4F4E-8187-938AC0B450C8}"/>
                </c:ext>
              </c:extLst>
            </c:dLbl>
            <c:dLbl>
              <c:idx val="6"/>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spc="0" baseline="0">
                      <a:solidFill>
                        <a:schemeClr val="accent1">
                          <a:lumMod val="60000"/>
                        </a:schemeClr>
                      </a:solidFill>
                      <a:latin typeface="+mn-lt"/>
                      <a:ea typeface="+mn-ea"/>
                      <a:cs typeface="+mn-cs"/>
                    </a:defRPr>
                  </a:pPr>
                  <a:endParaRPr lang="en-US"/>
                </a:p>
              </c:txPr>
              <c:dLblPos val="outEnd"/>
              <c:showLegendKey val="0"/>
              <c:showVal val="1"/>
              <c:showCatName val="1"/>
              <c:showSerName val="0"/>
              <c:showPercent val="1"/>
              <c:showBubbleSize val="0"/>
              <c:extLst>
                <c:ext xmlns:c16="http://schemas.microsoft.com/office/drawing/2014/chart" uri="{C3380CC4-5D6E-409C-BE32-E72D297353CC}">
                  <c16:uniqueId val="{0000000D-C022-4F4E-8187-938AC0B450C8}"/>
                </c:ext>
              </c:extLst>
            </c:dLbl>
            <c:dLbl>
              <c:idx val="7"/>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spc="0" baseline="0">
                      <a:solidFill>
                        <a:schemeClr val="accent2">
                          <a:lumMod val="60000"/>
                        </a:schemeClr>
                      </a:solidFill>
                      <a:latin typeface="+mn-lt"/>
                      <a:ea typeface="+mn-ea"/>
                      <a:cs typeface="+mn-cs"/>
                    </a:defRPr>
                  </a:pPr>
                  <a:endParaRPr lang="en-US"/>
                </a:p>
              </c:txPr>
              <c:dLblPos val="outEnd"/>
              <c:showLegendKey val="0"/>
              <c:showVal val="1"/>
              <c:showCatName val="1"/>
              <c:showSerName val="0"/>
              <c:showPercent val="1"/>
              <c:showBubbleSize val="0"/>
              <c:extLst>
                <c:ext xmlns:c16="http://schemas.microsoft.com/office/drawing/2014/chart" uri="{C3380CC4-5D6E-409C-BE32-E72D297353CC}">
                  <c16:uniqueId val="{0000000F-C022-4F4E-8187-938AC0B450C8}"/>
                </c:ext>
              </c:extLst>
            </c:dLbl>
            <c:dLbl>
              <c:idx val="8"/>
              <c:spPr>
                <a:noFill/>
                <a:ln>
                  <a:noFill/>
                </a:ln>
                <a:effectLst/>
              </c:spPr>
              <c:txPr>
                <a:bodyPr rot="0" spcFirstLastPara="1" vertOverflow="ellipsis" vert="horz" wrap="square" lIns="38100" tIns="19050" rIns="38100" bIns="19050" anchor="ctr" anchorCtr="1">
                  <a:spAutoFit/>
                </a:bodyPr>
                <a:lstStyle/>
                <a:p>
                  <a:pPr>
                    <a:defRPr lang="en-US" sz="1000" b="1" i="0" u="none" strike="noStrike" kern="1200" spc="0" baseline="0">
                      <a:solidFill>
                        <a:schemeClr val="accent3">
                          <a:lumMod val="60000"/>
                        </a:schemeClr>
                      </a:solidFill>
                      <a:latin typeface="+mn-lt"/>
                      <a:ea typeface="+mn-ea"/>
                      <a:cs typeface="+mn-cs"/>
                    </a:defRPr>
                  </a:pPr>
                  <a:endParaRPr lang="en-US"/>
                </a:p>
              </c:txPr>
              <c:dLblPos val="outEnd"/>
              <c:showLegendKey val="0"/>
              <c:showVal val="1"/>
              <c:showCatName val="1"/>
              <c:showSerName val="0"/>
              <c:showPercent val="1"/>
              <c:showBubbleSize val="0"/>
              <c:extLst>
                <c:ext xmlns:c16="http://schemas.microsoft.com/office/drawing/2014/chart" uri="{C3380CC4-5D6E-409C-BE32-E72D297353CC}">
                  <c16:uniqueId val="{00000011-C022-4F4E-8187-938AC0B450C8}"/>
                </c:ext>
              </c:extLst>
            </c:dLbl>
            <c:spPr>
              <a:noFill/>
              <a:ln>
                <a:noFill/>
              </a:ln>
              <a:effectLst/>
            </c:spPr>
            <c:txPr>
              <a:bodyPr rot="0" spcFirstLastPara="0" vertOverflow="ellipsis" vert="horz" wrap="square" lIns="38100" tIns="19050" rIns="38100" bIns="19050" anchor="ctr" anchorCtr="1"/>
              <a:lstStyle/>
              <a:p>
                <a:pPr>
                  <a:defRPr lang="en-US" sz="1000" b="1" i="0" u="none" strike="noStrike" kern="1200" spc="0" baseline="0">
                    <a:solidFill>
                      <a:schemeClr val="accent1"/>
                    </a:solidFill>
                    <a:latin typeface="+mn-lt"/>
                    <a:ea typeface="+mn-ea"/>
                    <a:cs typeface="+mn-cs"/>
                  </a:defRPr>
                </a:pPr>
                <a:endParaRPr lang="en-US"/>
              </a:p>
            </c:txPr>
            <c:dLblPos val="out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'[Water Sample Excel (1).xlsx]Sheet3'!$E$6:$E$14</c:f>
              <c:strCache>
                <c:ptCount val="9"/>
                <c:pt idx="1">
                  <c:v>BISLARI</c:v>
                </c:pt>
                <c:pt idx="3">
                  <c:v>Ground water</c:v>
                </c:pt>
                <c:pt idx="4">
                  <c:v>RO</c:v>
                </c:pt>
                <c:pt idx="5">
                  <c:v>RO ( WASTE WATER )</c:v>
                </c:pt>
                <c:pt idx="6">
                  <c:v>SUPPLY</c:v>
                </c:pt>
                <c:pt idx="7">
                  <c:v>TANKER</c:v>
                </c:pt>
              </c:strCache>
            </c:strRef>
          </c:cat>
          <c:val>
            <c:numRef>
              <c:f>'[Water Sample Excel (1).xlsx]Sheet3'!$F$6:$F$14</c:f>
              <c:numCache>
                <c:formatCode>###0</c:formatCode>
                <c:ptCount val="9"/>
                <c:pt idx="1">
                  <c:v>2</c:v>
                </c:pt>
                <c:pt idx="3">
                  <c:v>7</c:v>
                </c:pt>
                <c:pt idx="4">
                  <c:v>14</c:v>
                </c:pt>
                <c:pt idx="5">
                  <c:v>5</c:v>
                </c:pt>
                <c:pt idx="6">
                  <c:v>9</c:v>
                </c:pt>
                <c:pt idx="7">
                  <c:v>4</c:v>
                </c:pt>
              </c:numCache>
            </c:numRef>
          </c:val>
          <c:extLst>
            <c:ext xmlns:c16="http://schemas.microsoft.com/office/drawing/2014/chart" uri="{C3380CC4-5D6E-409C-BE32-E72D297353CC}">
              <c16:uniqueId val="{00000012-C022-4F4E-8187-938AC0B450C8}"/>
            </c:ext>
          </c:extLst>
        </c:ser>
        <c:dLbls>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a:defRPr lang="en-US" sz="1800" b="1" i="0" u="none" strike="noStrike" kern="1200" baseline="0">
                <a:solidFill>
                  <a:schemeClr val="dk1">
                    <a:lumMod val="75000"/>
                    <a:lumOff val="25000"/>
                  </a:schemeClr>
                </a:solidFill>
                <a:latin typeface="+mn-lt"/>
                <a:ea typeface="+mn-ea"/>
                <a:cs typeface="+mn-cs"/>
              </a:defRPr>
            </a:pPr>
            <a:r>
              <a:rPr lang="en-IN" dirty="0"/>
              <a:t>Disease</a:t>
            </a:r>
            <a:r>
              <a:rPr lang="en-IN" baseline="0" dirty="0"/>
              <a:t> Percentage</a:t>
            </a:r>
            <a:endParaRPr lang="en-IN" dirty="0"/>
          </a:p>
        </c:rich>
      </c:tx>
      <c:overlay val="0"/>
      <c:spPr>
        <a:noFill/>
        <a:ln>
          <a:noFill/>
        </a:ln>
        <a:effectLst/>
      </c:spPr>
      <c:txPr>
        <a:bodyPr rot="0" spcFirstLastPara="0" vertOverflow="ellipsis" vert="horz" wrap="square" anchor="ctr" anchorCtr="1"/>
        <a:lstStyle/>
        <a:p>
          <a:pPr>
            <a:defRPr lang="en-US"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1EC2-4284-97D5-C956B137E818}"/>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1EC2-4284-97D5-C956B137E818}"/>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1EC2-4284-97D5-C956B137E818}"/>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1EC2-4284-97D5-C956B137E818}"/>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1EC2-4284-97D5-C956B137E818}"/>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0" vertOverflow="ellipsis" vert="horz" wrap="square" lIns="38100" tIns="19050" rIns="38100" bIns="19050" anchor="ctr" anchorCtr="1"/>
              <a:lstStyle/>
              <a:p>
                <a:pPr>
                  <a:defRPr lang="en-US" sz="1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'[Water Sample Excel (1).xlsx]Sheet5'!$D$6:$D$10</c:f>
              <c:strCache>
                <c:ptCount val="5"/>
                <c:pt idx="0">
                  <c:v>Typhoid</c:v>
                </c:pt>
                <c:pt idx="1">
                  <c:v>Dysentry</c:v>
                </c:pt>
                <c:pt idx="2">
                  <c:v>Diarrhea </c:v>
                </c:pt>
                <c:pt idx="3">
                  <c:v>cholera</c:v>
                </c:pt>
                <c:pt idx="4">
                  <c:v>Gastroenteritis</c:v>
                </c:pt>
              </c:strCache>
            </c:strRef>
          </c:cat>
          <c:val>
            <c:numRef>
              <c:f>'[Water Sample Excel (1).xlsx]Sheet5'!$E$6:$E$10</c:f>
              <c:numCache>
                <c:formatCode>General</c:formatCode>
                <c:ptCount val="5"/>
                <c:pt idx="0">
                  <c:v>49</c:v>
                </c:pt>
                <c:pt idx="1">
                  <c:v>23</c:v>
                </c:pt>
                <c:pt idx="2">
                  <c:v>65</c:v>
                </c:pt>
                <c:pt idx="3">
                  <c:v>32</c:v>
                </c:pt>
                <c:pt idx="4">
                  <c:v>13</c:v>
                </c:pt>
              </c:numCache>
            </c:numRef>
          </c:val>
          <c:extLst>
            <c:ext xmlns:c16="http://schemas.microsoft.com/office/drawing/2014/chart" uri="{C3380CC4-5D6E-409C-BE32-E72D297353CC}">
              <c16:uniqueId val="{0000000A-1EC2-4284-97D5-C956B137E818}"/>
            </c:ext>
          </c:extLst>
        </c:ser>
        <c:dLbls>
          <c:showLegendKey val="0"/>
          <c:showVal val="1"/>
          <c:showCatName val="0"/>
          <c:showSerName val="0"/>
          <c:showPercent val="0"/>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0" vertOverflow="ellipsis" vert="horz" wrap="square" anchor="ctr" anchorCtr="1"/>
        <a:lstStyle/>
        <a:p>
          <a:pPr>
            <a:defRPr lang="en-US"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gradFill>
    <a:ln w="9525" cap="flat" cmpd="sng" algn="ctr">
      <a:solidFill>
        <a:schemeClr val="dk1">
          <a:lumMod val="25000"/>
          <a:lumOff val="75000"/>
        </a:schemeClr>
      </a:solidFill>
      <a:round/>
    </a:ln>
    <a:effectLst/>
  </c:spPr>
  <c:txPr>
    <a:bodyPr/>
    <a:lstStyle/>
    <a:p>
      <a:pPr>
        <a:defRPr lang="en-US"/>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02-07-2024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C30E0-8C1D-197B-BA40-CC64C36A1A0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3D3BA70-1D99-2218-44BD-58418CE472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47F47637-6502-2F52-5878-873507A619EF}"/>
              </a:ext>
            </a:extLst>
          </p:cNvPr>
          <p:cNvSpPr>
            <a:spLocks noGrp="1"/>
          </p:cNvSpPr>
          <p:nvPr>
            <p:ph type="dt" sz="half" idx="10"/>
          </p:nvPr>
        </p:nvSpPr>
        <p:spPr/>
        <p:txBody>
          <a:bodyPr/>
          <a:lstStyle/>
          <a:p>
            <a:fld id="{1147C0E5-F472-4823-852C-D183FA2F2488}" type="datetime1">
              <a:rPr lang="en-IN" smtClean="0"/>
              <a:t>02-07-2024</a:t>
            </a:fld>
            <a:endParaRPr lang="en-IN"/>
          </a:p>
        </p:txBody>
      </p:sp>
      <p:sp>
        <p:nvSpPr>
          <p:cNvPr id="5" name="Footer Placeholder 4">
            <a:extLst>
              <a:ext uri="{FF2B5EF4-FFF2-40B4-BE49-F238E27FC236}">
                <a16:creationId xmlns:a16="http://schemas.microsoft.com/office/drawing/2014/main" id="{76DFE90B-393B-C09E-61E3-F0360D3CBD3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63C9B13-7AC8-A54A-B18F-88A9BF1D0B9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317911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D9032-D69A-72F1-E83A-4C07116B76CE}"/>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25DEBAE-05BF-E794-F9AD-3865C12CAD4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9433CDF-8AD0-3CAD-BD95-01D4B3CD20BF}"/>
              </a:ext>
            </a:extLst>
          </p:cNvPr>
          <p:cNvSpPr>
            <a:spLocks noGrp="1"/>
          </p:cNvSpPr>
          <p:nvPr>
            <p:ph type="dt" sz="half" idx="10"/>
          </p:nvPr>
        </p:nvSpPr>
        <p:spPr/>
        <p:txBody>
          <a:bodyPr/>
          <a:lstStyle/>
          <a:p>
            <a:fld id="{0E9DCF6C-BC1F-457E-8C73-045A403582E6}" type="datetime1">
              <a:rPr lang="en-IN" smtClean="0"/>
              <a:t>02-07-2024</a:t>
            </a:fld>
            <a:endParaRPr lang="en-IN"/>
          </a:p>
        </p:txBody>
      </p:sp>
      <p:sp>
        <p:nvSpPr>
          <p:cNvPr id="5" name="Footer Placeholder 4">
            <a:extLst>
              <a:ext uri="{FF2B5EF4-FFF2-40B4-BE49-F238E27FC236}">
                <a16:creationId xmlns:a16="http://schemas.microsoft.com/office/drawing/2014/main" id="{C5EB28F2-29E5-F9F5-F2CF-10AADE61648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19A1DB0D-A6FD-3A89-785D-B08A9501DF3D}"/>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573439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D14B0CE-522C-03EB-FB39-622DE37268E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40A6B1AF-920C-D125-7F57-22736D144F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E51FBE9-597D-4447-36C5-0D8B48BA621F}"/>
              </a:ext>
            </a:extLst>
          </p:cNvPr>
          <p:cNvSpPr>
            <a:spLocks noGrp="1"/>
          </p:cNvSpPr>
          <p:nvPr>
            <p:ph type="dt" sz="half" idx="10"/>
          </p:nvPr>
        </p:nvSpPr>
        <p:spPr/>
        <p:txBody>
          <a:bodyPr/>
          <a:lstStyle/>
          <a:p>
            <a:fld id="{FE1E070E-952C-41C9-9ABB-C56A7BE64D88}" type="datetime1">
              <a:rPr lang="en-IN" smtClean="0"/>
              <a:t>02-07-2024</a:t>
            </a:fld>
            <a:endParaRPr lang="en-IN"/>
          </a:p>
        </p:txBody>
      </p:sp>
      <p:sp>
        <p:nvSpPr>
          <p:cNvPr id="5" name="Footer Placeholder 4">
            <a:extLst>
              <a:ext uri="{FF2B5EF4-FFF2-40B4-BE49-F238E27FC236}">
                <a16:creationId xmlns:a16="http://schemas.microsoft.com/office/drawing/2014/main" id="{836E0DD5-730A-8183-321D-D5C9C996BE2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6A621F6C-5FEA-A656-BB4D-41DDA5134B1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981251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8C33-4B99-71E7-C2D3-150633168B6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603E80AE-09C9-1F2D-CC53-5FCEE2C294F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8A2AD20-7A78-D36F-1996-B4EE48817F06}"/>
              </a:ext>
            </a:extLst>
          </p:cNvPr>
          <p:cNvSpPr>
            <a:spLocks noGrp="1"/>
          </p:cNvSpPr>
          <p:nvPr>
            <p:ph type="dt" sz="half" idx="10"/>
          </p:nvPr>
        </p:nvSpPr>
        <p:spPr/>
        <p:txBody>
          <a:bodyPr/>
          <a:lstStyle/>
          <a:p>
            <a:fld id="{2CA2FBC0-878C-4FB7-8E1F-1D6F6FF7C223}" type="datetime1">
              <a:rPr lang="en-IN" smtClean="0"/>
              <a:t>02-07-2024</a:t>
            </a:fld>
            <a:endParaRPr lang="en-IN"/>
          </a:p>
        </p:txBody>
      </p:sp>
      <p:sp>
        <p:nvSpPr>
          <p:cNvPr id="5" name="Footer Placeholder 4">
            <a:extLst>
              <a:ext uri="{FF2B5EF4-FFF2-40B4-BE49-F238E27FC236}">
                <a16:creationId xmlns:a16="http://schemas.microsoft.com/office/drawing/2014/main" id="{56233A72-2CF6-D4C1-980F-6A284066E231}"/>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A5EC6632-81A2-3D9A-F454-42F1C68FBCBE}"/>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328329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1E128-287D-E445-9D7A-F7979B17654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7C72812-AF4B-62EC-2B1A-85C2541514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3FFFB3C-AFB4-6900-DCC9-245E82935278}"/>
              </a:ext>
            </a:extLst>
          </p:cNvPr>
          <p:cNvSpPr>
            <a:spLocks noGrp="1"/>
          </p:cNvSpPr>
          <p:nvPr>
            <p:ph type="dt" sz="half" idx="10"/>
          </p:nvPr>
        </p:nvSpPr>
        <p:spPr/>
        <p:txBody>
          <a:bodyPr/>
          <a:lstStyle/>
          <a:p>
            <a:fld id="{CD685ADF-9D55-472F-A142-0A5A20BA4577}" type="datetime1">
              <a:rPr lang="en-IN" smtClean="0"/>
              <a:t>02-07-2024</a:t>
            </a:fld>
            <a:endParaRPr lang="en-IN"/>
          </a:p>
        </p:txBody>
      </p:sp>
      <p:sp>
        <p:nvSpPr>
          <p:cNvPr id="5" name="Footer Placeholder 4">
            <a:extLst>
              <a:ext uri="{FF2B5EF4-FFF2-40B4-BE49-F238E27FC236}">
                <a16:creationId xmlns:a16="http://schemas.microsoft.com/office/drawing/2014/main" id="{446D5F90-32D5-F8E2-8D47-931B9CC66AA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82CCBFB-AD73-3558-5B86-1F51DBB43F08}"/>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579654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BD287-F1A2-43B3-3967-00B3105CB30E}"/>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2D74A892-7CC3-B7E2-4227-06BF831B57E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908B9BBB-505B-A784-6463-9BD7F4C01B8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269FA1C-064F-941A-61C9-95AFDDD3508A}"/>
              </a:ext>
            </a:extLst>
          </p:cNvPr>
          <p:cNvSpPr>
            <a:spLocks noGrp="1"/>
          </p:cNvSpPr>
          <p:nvPr>
            <p:ph type="dt" sz="half" idx="10"/>
          </p:nvPr>
        </p:nvSpPr>
        <p:spPr/>
        <p:txBody>
          <a:bodyPr/>
          <a:lstStyle/>
          <a:p>
            <a:fld id="{19B6A866-57B6-4C39-8809-FBA78A30FCC9}" type="datetime1">
              <a:rPr lang="en-IN" smtClean="0"/>
              <a:t>02-07-2024</a:t>
            </a:fld>
            <a:endParaRPr lang="en-IN"/>
          </a:p>
        </p:txBody>
      </p:sp>
      <p:sp>
        <p:nvSpPr>
          <p:cNvPr id="6" name="Footer Placeholder 5">
            <a:extLst>
              <a:ext uri="{FF2B5EF4-FFF2-40B4-BE49-F238E27FC236}">
                <a16:creationId xmlns:a16="http://schemas.microsoft.com/office/drawing/2014/main" id="{F67F7A14-3129-0FBF-8AF8-FE4E41D16A3A}"/>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A0A927AC-C9F8-EF0B-9BD6-A36689927FA7}"/>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3961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2892E-6A94-C602-902D-72057B0FE282}"/>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8750D4DB-E588-25A5-C567-89520435BB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6B14858-4EFE-41F2-DC93-A8E9D02875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C79B3AC9-D065-29F4-A490-EE6D886B79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8946D17-1C11-A91B-1DBC-93526B48986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3CF74282-D790-3D62-7265-FCA9AAD9BBE6}"/>
              </a:ext>
            </a:extLst>
          </p:cNvPr>
          <p:cNvSpPr>
            <a:spLocks noGrp="1"/>
          </p:cNvSpPr>
          <p:nvPr>
            <p:ph type="dt" sz="half" idx="10"/>
          </p:nvPr>
        </p:nvSpPr>
        <p:spPr/>
        <p:txBody>
          <a:bodyPr/>
          <a:lstStyle/>
          <a:p>
            <a:fld id="{52B34237-4DA9-498D-81CC-7DEBFDE0146A}" type="datetime1">
              <a:rPr lang="en-IN" smtClean="0"/>
              <a:t>02-07-2024</a:t>
            </a:fld>
            <a:endParaRPr lang="en-IN"/>
          </a:p>
        </p:txBody>
      </p:sp>
      <p:sp>
        <p:nvSpPr>
          <p:cNvPr id="8" name="Footer Placeholder 7">
            <a:extLst>
              <a:ext uri="{FF2B5EF4-FFF2-40B4-BE49-F238E27FC236}">
                <a16:creationId xmlns:a16="http://schemas.microsoft.com/office/drawing/2014/main" id="{384F8E18-4924-0F4D-E78E-CA9DF82E0600}"/>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22770ABD-E176-65F8-3451-2BB76199D85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285131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B7C25-6BF5-BED7-A548-657AE3F428CF}"/>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C8AD71A6-F085-D203-16C1-BBC8F345665C}"/>
              </a:ext>
            </a:extLst>
          </p:cNvPr>
          <p:cNvSpPr>
            <a:spLocks noGrp="1"/>
          </p:cNvSpPr>
          <p:nvPr>
            <p:ph type="dt" sz="half" idx="10"/>
          </p:nvPr>
        </p:nvSpPr>
        <p:spPr/>
        <p:txBody>
          <a:bodyPr/>
          <a:lstStyle/>
          <a:p>
            <a:fld id="{03D29E31-0E2B-4B8B-A4CD-804F6A5D47A9}" type="datetime1">
              <a:rPr lang="en-IN" smtClean="0"/>
              <a:t>02-07-2024</a:t>
            </a:fld>
            <a:endParaRPr lang="en-IN"/>
          </a:p>
        </p:txBody>
      </p:sp>
      <p:sp>
        <p:nvSpPr>
          <p:cNvPr id="4" name="Footer Placeholder 3">
            <a:extLst>
              <a:ext uri="{FF2B5EF4-FFF2-40B4-BE49-F238E27FC236}">
                <a16:creationId xmlns:a16="http://schemas.microsoft.com/office/drawing/2014/main" id="{F00FA279-4E09-3D4C-4C82-0DCBD2F8321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A4BE8B3F-CA7D-2B8A-824F-3137B7FAFF57}"/>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365279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464CD6-5DF6-D350-7444-2754B3DF8CD7}"/>
              </a:ext>
            </a:extLst>
          </p:cNvPr>
          <p:cNvSpPr>
            <a:spLocks noGrp="1"/>
          </p:cNvSpPr>
          <p:nvPr>
            <p:ph type="dt" sz="half" idx="10"/>
          </p:nvPr>
        </p:nvSpPr>
        <p:spPr/>
        <p:txBody>
          <a:bodyPr/>
          <a:lstStyle/>
          <a:p>
            <a:fld id="{731C5607-A4BB-4D67-95B9-C9085ECC35A9}" type="datetime1">
              <a:rPr lang="en-IN" smtClean="0"/>
              <a:t>02-07-2024</a:t>
            </a:fld>
            <a:endParaRPr lang="en-IN"/>
          </a:p>
        </p:txBody>
      </p:sp>
      <p:sp>
        <p:nvSpPr>
          <p:cNvPr id="3" name="Footer Placeholder 2">
            <a:extLst>
              <a:ext uri="{FF2B5EF4-FFF2-40B4-BE49-F238E27FC236}">
                <a16:creationId xmlns:a16="http://schemas.microsoft.com/office/drawing/2014/main" id="{510B01EB-A218-92D3-12E1-1A7A32CB052A}"/>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AE32553A-F6CD-E2FE-2C3E-C5F046A24A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5487531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4F500-162F-754F-C406-C2AE2040C8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03A9D884-4430-F195-262A-A8EC29E4E7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DFBD9FE-FC67-07C9-6CE2-4D070A1125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5D536B-5D90-D72E-FDD2-A7E5552351EB}"/>
              </a:ext>
            </a:extLst>
          </p:cNvPr>
          <p:cNvSpPr>
            <a:spLocks noGrp="1"/>
          </p:cNvSpPr>
          <p:nvPr>
            <p:ph type="dt" sz="half" idx="10"/>
          </p:nvPr>
        </p:nvSpPr>
        <p:spPr/>
        <p:txBody>
          <a:bodyPr/>
          <a:lstStyle/>
          <a:p>
            <a:fld id="{C1C99E65-501E-4E79-B301-EC94E1C8867E}" type="datetime1">
              <a:rPr lang="en-IN" smtClean="0"/>
              <a:t>02-07-2024</a:t>
            </a:fld>
            <a:endParaRPr lang="en-IN"/>
          </a:p>
        </p:txBody>
      </p:sp>
      <p:sp>
        <p:nvSpPr>
          <p:cNvPr id="6" name="Footer Placeholder 5">
            <a:extLst>
              <a:ext uri="{FF2B5EF4-FFF2-40B4-BE49-F238E27FC236}">
                <a16:creationId xmlns:a16="http://schemas.microsoft.com/office/drawing/2014/main" id="{7DF76334-C2F1-A170-CDFF-4736A57E883B}"/>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416051F8-A6CF-B538-DBD9-291567B3E25C}"/>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2388743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E8A8-CB9E-8E3C-1404-C9A13CEFF4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4A3D03B-673A-D0C3-2A3F-5DF30EE502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2C25A00C-8E45-D5CA-698F-2E18EEC07B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2890DD-54B3-F857-5063-541C1F776D5F}"/>
              </a:ext>
            </a:extLst>
          </p:cNvPr>
          <p:cNvSpPr>
            <a:spLocks noGrp="1"/>
          </p:cNvSpPr>
          <p:nvPr>
            <p:ph type="dt" sz="half" idx="10"/>
          </p:nvPr>
        </p:nvSpPr>
        <p:spPr/>
        <p:txBody>
          <a:bodyPr/>
          <a:lstStyle/>
          <a:p>
            <a:fld id="{2751C047-BE12-4A43-A323-58AFB768CD35}" type="datetime1">
              <a:rPr lang="en-IN" smtClean="0"/>
              <a:t>02-07-2024</a:t>
            </a:fld>
            <a:endParaRPr lang="en-IN"/>
          </a:p>
        </p:txBody>
      </p:sp>
      <p:sp>
        <p:nvSpPr>
          <p:cNvPr id="6" name="Footer Placeholder 5">
            <a:extLst>
              <a:ext uri="{FF2B5EF4-FFF2-40B4-BE49-F238E27FC236}">
                <a16:creationId xmlns:a16="http://schemas.microsoft.com/office/drawing/2014/main" id="{3F7136B3-9B7B-19A2-380D-222AF1F3B1D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E9F63CE4-9350-9294-0895-65E1D391A9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701114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A237EC-3946-263E-BCD7-90545AFA96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E9CEBC84-62A9-AE8E-5607-70C5FF3370D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5B89D7E-DD45-E24E-195A-4D44309B52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02-07-2024</a:t>
            </a:fld>
            <a:endParaRPr lang="en-IN"/>
          </a:p>
        </p:txBody>
      </p:sp>
      <p:sp>
        <p:nvSpPr>
          <p:cNvPr id="5" name="Footer Placeholder 4">
            <a:extLst>
              <a:ext uri="{FF2B5EF4-FFF2-40B4-BE49-F238E27FC236}">
                <a16:creationId xmlns:a16="http://schemas.microsoft.com/office/drawing/2014/main" id="{5F810643-86A9-B73B-89B3-999A1771CB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D98F2D60-DD97-4F63-9A14-00FBA11E20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275962473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762199" y="1722769"/>
            <a:ext cx="8959702" cy="2665855"/>
          </a:xfrm>
        </p:spPr>
        <p:txBody>
          <a:bodyPr>
            <a:noAutofit/>
          </a:bodyPr>
          <a:lstStyle/>
          <a:p>
            <a:r>
              <a:rPr lang="en-US" sz="4800" b="1" spc="300" dirty="0">
                <a:latin typeface="Times New Roman" panose="02020603050405020304" pitchFamily="18" charset="0"/>
                <a:ea typeface="Calibri" panose="020F0502020204030204" pitchFamily="34" charset="0"/>
                <a:cs typeface="Times New Roman" panose="02020603050405020304" pitchFamily="18" charset="0"/>
              </a:rPr>
              <a:t>Assessment of Heavy Metals in Drinking Water in Delhi, India</a:t>
            </a:r>
            <a:br>
              <a:rPr lang="en-US" sz="4800" spc="300" dirty="0">
                <a:latin typeface="Times New Roman" panose="02020603050405020304" pitchFamily="18" charset="0"/>
                <a:cs typeface="Times New Roman" panose="02020603050405020304" pitchFamily="18" charset="0"/>
              </a:rPr>
            </a:br>
            <a:endParaRPr lang="en-IN" sz="4800"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383801" cy="651354"/>
          </a:xfrm>
          <a:prstGeom prst="rect">
            <a:avLst/>
          </a:prstGeom>
        </p:spPr>
      </p:pic>
      <p:sp>
        <p:nvSpPr>
          <p:cNvPr id="8" name="TextBox 7">
            <a:extLst>
              <a:ext uri="{FF2B5EF4-FFF2-40B4-BE49-F238E27FC236}">
                <a16:creationId xmlns:a16="http://schemas.microsoft.com/office/drawing/2014/main" id="{0DC3C549-F2D3-43AF-2F43-6864A5EC8CC6}"/>
              </a:ext>
            </a:extLst>
          </p:cNvPr>
          <p:cNvSpPr txBox="1"/>
          <p:nvPr/>
        </p:nvSpPr>
        <p:spPr>
          <a:xfrm>
            <a:off x="8489876" y="5655156"/>
            <a:ext cx="4464050" cy="923330"/>
          </a:xfrm>
          <a:prstGeom prst="rect">
            <a:avLst/>
          </a:prstGeom>
          <a:noFill/>
        </p:spPr>
        <p:txBody>
          <a:bodyPr wrap="square">
            <a:spAutoFit/>
          </a:bodyPr>
          <a:lstStyle/>
          <a:p>
            <a:pPr algn="just" rtl="0"/>
            <a:r>
              <a:rPr lang="en-US" sz="1800" b="1" dirty="0">
                <a:solidFill>
                  <a:schemeClr val="tx1">
                    <a:lumMod val="95000"/>
                  </a:schemeClr>
                </a:solidFill>
                <a:latin typeface="Times New Roman" panose="02020603050405020304" pitchFamily="18" charset="0"/>
                <a:cs typeface="Times New Roman" panose="02020603050405020304" pitchFamily="18" charset="0"/>
              </a:rPr>
              <a:t>P</a:t>
            </a:r>
            <a:r>
              <a:rPr lang="en-US" sz="1800" b="1" i="0" u="none" strike="noStrike" kern="1200" baseline="0" dirty="0">
                <a:solidFill>
                  <a:schemeClr val="tx1">
                    <a:lumMod val="95000"/>
                  </a:schemeClr>
                </a:solidFill>
                <a:latin typeface="Times New Roman" panose="02020603050405020304" pitchFamily="18" charset="0"/>
                <a:cs typeface="Times New Roman" panose="02020603050405020304" pitchFamily="18" charset="0"/>
              </a:rPr>
              <a:t>resented by</a:t>
            </a:r>
            <a:r>
              <a:rPr lang="en-US" sz="1800" b="1" dirty="0">
                <a:solidFill>
                  <a:schemeClr val="tx1">
                    <a:lumMod val="95000"/>
                  </a:schemeClr>
                </a:solidFill>
                <a:latin typeface="Times New Roman" panose="02020603050405020304" pitchFamily="18" charset="0"/>
                <a:cs typeface="Times New Roman" panose="02020603050405020304" pitchFamily="18" charset="0"/>
              </a:rPr>
              <a:t>:- Rahul Prakash</a:t>
            </a:r>
          </a:p>
          <a:p>
            <a:pPr algn="just" rtl="0"/>
            <a:r>
              <a:rPr lang="en-US" sz="1800" b="1" dirty="0">
                <a:solidFill>
                  <a:schemeClr val="tx1">
                    <a:lumMod val="95000"/>
                  </a:schemeClr>
                </a:solidFill>
                <a:latin typeface="Times New Roman" panose="02020603050405020304" pitchFamily="18" charset="0"/>
                <a:cs typeface="Times New Roman" panose="02020603050405020304" pitchFamily="18" charset="0"/>
              </a:rPr>
              <a:t>                PG/22/85</a:t>
            </a:r>
          </a:p>
          <a:p>
            <a:pPr algn="just" rtl="0"/>
            <a:r>
              <a:rPr lang="en-US" sz="1800" b="1" dirty="0">
                <a:solidFill>
                  <a:schemeClr val="tx1">
                    <a:lumMod val="95000"/>
                  </a:schemeClr>
                </a:solidFill>
                <a:latin typeface="Times New Roman" panose="02020603050405020304" pitchFamily="18" charset="0"/>
                <a:cs typeface="Times New Roman" panose="02020603050405020304" pitchFamily="18" charset="0"/>
              </a:rPr>
              <a:t>Mentor :- Dr. </a:t>
            </a:r>
            <a:r>
              <a:rPr lang="en-US" sz="1800" b="1" dirty="0" err="1">
                <a:solidFill>
                  <a:schemeClr val="tx1">
                    <a:lumMod val="95000"/>
                  </a:schemeClr>
                </a:solidFill>
                <a:latin typeface="Times New Roman" panose="02020603050405020304" pitchFamily="18" charset="0"/>
                <a:cs typeface="Times New Roman" panose="02020603050405020304" pitchFamily="18" charset="0"/>
              </a:rPr>
              <a:t>Ratika</a:t>
            </a:r>
            <a:r>
              <a:rPr lang="en-US" sz="1800" b="1" dirty="0">
                <a:solidFill>
                  <a:schemeClr val="tx1">
                    <a:lumMod val="95000"/>
                  </a:schemeClr>
                </a:solidFill>
                <a:latin typeface="Times New Roman" panose="02020603050405020304" pitchFamily="18" charset="0"/>
                <a:cs typeface="Times New Roman" panose="02020603050405020304" pitchFamily="18" charset="0"/>
              </a:rPr>
              <a:t> </a:t>
            </a:r>
            <a:r>
              <a:rPr lang="en-US" sz="1800" b="1" dirty="0" err="1">
                <a:solidFill>
                  <a:schemeClr val="tx1">
                    <a:lumMod val="95000"/>
                  </a:schemeClr>
                </a:solidFill>
                <a:latin typeface="Times New Roman" panose="02020603050405020304" pitchFamily="18" charset="0"/>
                <a:cs typeface="Times New Roman" panose="02020603050405020304" pitchFamily="18" charset="0"/>
              </a:rPr>
              <a:t>Samtani</a:t>
            </a:r>
            <a:endParaRPr lang="en-US" sz="1800" b="1" dirty="0">
              <a:solidFill>
                <a:schemeClr val="tx1">
                  <a:lumMod val="9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173739"/>
            <a:ext cx="10515600" cy="1325563"/>
          </a:xfrm>
        </p:spPr>
        <p:txBody>
          <a:bodyPr>
            <a:normAutofit/>
          </a:bodyPr>
          <a:lstStyle/>
          <a:p>
            <a:pPr algn="ctr"/>
            <a:r>
              <a:rPr lang="en-US" b="1" kern="100" dirty="0">
                <a:latin typeface="Times New Roman" panose="02020603050405020304" pitchFamily="18" charset="0"/>
                <a:ea typeface="Calibri" panose="020F0502020204030204" pitchFamily="34" charset="0"/>
                <a:cs typeface="Times New Roman" panose="02020603050405020304" pitchFamily="18" charset="0"/>
              </a:rPr>
              <a:t>T</a:t>
            </a:r>
            <a:r>
              <a:rPr lang="en-US" sz="4400" b="1" kern="100" dirty="0">
                <a:effectLst/>
                <a:latin typeface="Times New Roman" panose="02020603050405020304" pitchFamily="18" charset="0"/>
                <a:ea typeface="Calibri" panose="020F0502020204030204" pitchFamily="34" charset="0"/>
                <a:cs typeface="Times New Roman" panose="02020603050405020304" pitchFamily="18" charset="0"/>
              </a:rPr>
              <a:t>he concentrations of heavy metals in drinking water samples</a:t>
            </a:r>
            <a:r>
              <a:rPr lang="en-IN" b="1" dirty="0"/>
              <a:t> </a:t>
            </a:r>
          </a:p>
        </p:txBody>
      </p:sp>
      <p:pic>
        <p:nvPicPr>
          <p:cNvPr id="7" name="Picture 6">
            <a:extLst>
              <a:ext uri="{FF2B5EF4-FFF2-40B4-BE49-F238E27FC236}">
                <a16:creationId xmlns:a16="http://schemas.microsoft.com/office/drawing/2014/main" id="{73C9D316-0605-8287-FC05-F1EC457F84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383801" cy="651354"/>
          </a:xfrm>
          <a:prstGeom prst="rect">
            <a:avLst/>
          </a:prstGeom>
        </p:spPr>
      </p:pic>
      <p:graphicFrame>
        <p:nvGraphicFramePr>
          <p:cNvPr id="14" name="Table 13">
            <a:extLst>
              <a:ext uri="{FF2B5EF4-FFF2-40B4-BE49-F238E27FC236}">
                <a16:creationId xmlns:a16="http://schemas.microsoft.com/office/drawing/2014/main" id="{503A8045-DD61-018D-1F3C-C3FA572EDDCE}"/>
              </a:ext>
            </a:extLst>
          </p:cNvPr>
          <p:cNvGraphicFramePr>
            <a:graphicFrameLocks noGrp="1"/>
          </p:cNvGraphicFramePr>
          <p:nvPr>
            <p:extLst>
              <p:ext uri="{D42A27DB-BD31-4B8C-83A1-F6EECF244321}">
                <p14:modId xmlns:p14="http://schemas.microsoft.com/office/powerpoint/2010/main" val="1582591891"/>
              </p:ext>
            </p:extLst>
          </p:nvPr>
        </p:nvGraphicFramePr>
        <p:xfrm>
          <a:off x="0" y="1649227"/>
          <a:ext cx="12191984" cy="5069184"/>
        </p:xfrm>
        <a:graphic>
          <a:graphicData uri="http://schemas.openxmlformats.org/drawingml/2006/table">
            <a:tbl>
              <a:tblPr>
                <a:tableStyleId>{5C22544A-7EE6-4342-B048-85BDC9FD1C3A}</a:tableStyleId>
              </a:tblPr>
              <a:tblGrid>
                <a:gridCol w="1214342">
                  <a:extLst>
                    <a:ext uri="{9D8B030D-6E8A-4147-A177-3AD203B41FA5}">
                      <a16:colId xmlns:a16="http://schemas.microsoft.com/office/drawing/2014/main" val="675539810"/>
                    </a:ext>
                  </a:extLst>
                </a:gridCol>
                <a:gridCol w="609869">
                  <a:extLst>
                    <a:ext uri="{9D8B030D-6E8A-4147-A177-3AD203B41FA5}">
                      <a16:colId xmlns:a16="http://schemas.microsoft.com/office/drawing/2014/main" val="2063925247"/>
                    </a:ext>
                  </a:extLst>
                </a:gridCol>
                <a:gridCol w="609869">
                  <a:extLst>
                    <a:ext uri="{9D8B030D-6E8A-4147-A177-3AD203B41FA5}">
                      <a16:colId xmlns:a16="http://schemas.microsoft.com/office/drawing/2014/main" val="3227204583"/>
                    </a:ext>
                  </a:extLst>
                </a:gridCol>
                <a:gridCol w="609869">
                  <a:extLst>
                    <a:ext uri="{9D8B030D-6E8A-4147-A177-3AD203B41FA5}">
                      <a16:colId xmlns:a16="http://schemas.microsoft.com/office/drawing/2014/main" val="3806142630"/>
                    </a:ext>
                  </a:extLst>
                </a:gridCol>
                <a:gridCol w="609869">
                  <a:extLst>
                    <a:ext uri="{9D8B030D-6E8A-4147-A177-3AD203B41FA5}">
                      <a16:colId xmlns:a16="http://schemas.microsoft.com/office/drawing/2014/main" val="3220530870"/>
                    </a:ext>
                  </a:extLst>
                </a:gridCol>
                <a:gridCol w="609869">
                  <a:extLst>
                    <a:ext uri="{9D8B030D-6E8A-4147-A177-3AD203B41FA5}">
                      <a16:colId xmlns:a16="http://schemas.microsoft.com/office/drawing/2014/main" val="3047672588"/>
                    </a:ext>
                  </a:extLst>
                </a:gridCol>
                <a:gridCol w="609869">
                  <a:extLst>
                    <a:ext uri="{9D8B030D-6E8A-4147-A177-3AD203B41FA5}">
                      <a16:colId xmlns:a16="http://schemas.microsoft.com/office/drawing/2014/main" val="2540877658"/>
                    </a:ext>
                  </a:extLst>
                </a:gridCol>
                <a:gridCol w="609869">
                  <a:extLst>
                    <a:ext uri="{9D8B030D-6E8A-4147-A177-3AD203B41FA5}">
                      <a16:colId xmlns:a16="http://schemas.microsoft.com/office/drawing/2014/main" val="1900666348"/>
                    </a:ext>
                  </a:extLst>
                </a:gridCol>
                <a:gridCol w="609869">
                  <a:extLst>
                    <a:ext uri="{9D8B030D-6E8A-4147-A177-3AD203B41FA5}">
                      <a16:colId xmlns:a16="http://schemas.microsoft.com/office/drawing/2014/main" val="2070480385"/>
                    </a:ext>
                  </a:extLst>
                </a:gridCol>
                <a:gridCol w="609869">
                  <a:extLst>
                    <a:ext uri="{9D8B030D-6E8A-4147-A177-3AD203B41FA5}">
                      <a16:colId xmlns:a16="http://schemas.microsoft.com/office/drawing/2014/main" val="1481748849"/>
                    </a:ext>
                  </a:extLst>
                </a:gridCol>
                <a:gridCol w="609869">
                  <a:extLst>
                    <a:ext uri="{9D8B030D-6E8A-4147-A177-3AD203B41FA5}">
                      <a16:colId xmlns:a16="http://schemas.microsoft.com/office/drawing/2014/main" val="3017058892"/>
                    </a:ext>
                  </a:extLst>
                </a:gridCol>
                <a:gridCol w="609869">
                  <a:extLst>
                    <a:ext uri="{9D8B030D-6E8A-4147-A177-3AD203B41FA5}">
                      <a16:colId xmlns:a16="http://schemas.microsoft.com/office/drawing/2014/main" val="2368089121"/>
                    </a:ext>
                  </a:extLst>
                </a:gridCol>
                <a:gridCol w="609869">
                  <a:extLst>
                    <a:ext uri="{9D8B030D-6E8A-4147-A177-3AD203B41FA5}">
                      <a16:colId xmlns:a16="http://schemas.microsoft.com/office/drawing/2014/main" val="1362411921"/>
                    </a:ext>
                  </a:extLst>
                </a:gridCol>
                <a:gridCol w="609869">
                  <a:extLst>
                    <a:ext uri="{9D8B030D-6E8A-4147-A177-3AD203B41FA5}">
                      <a16:colId xmlns:a16="http://schemas.microsoft.com/office/drawing/2014/main" val="3745830793"/>
                    </a:ext>
                  </a:extLst>
                </a:gridCol>
                <a:gridCol w="609869">
                  <a:extLst>
                    <a:ext uri="{9D8B030D-6E8A-4147-A177-3AD203B41FA5}">
                      <a16:colId xmlns:a16="http://schemas.microsoft.com/office/drawing/2014/main" val="2909091608"/>
                    </a:ext>
                  </a:extLst>
                </a:gridCol>
                <a:gridCol w="609869">
                  <a:extLst>
                    <a:ext uri="{9D8B030D-6E8A-4147-A177-3AD203B41FA5}">
                      <a16:colId xmlns:a16="http://schemas.microsoft.com/office/drawing/2014/main" val="1662733126"/>
                    </a:ext>
                  </a:extLst>
                </a:gridCol>
                <a:gridCol w="609869">
                  <a:extLst>
                    <a:ext uri="{9D8B030D-6E8A-4147-A177-3AD203B41FA5}">
                      <a16:colId xmlns:a16="http://schemas.microsoft.com/office/drawing/2014/main" val="2885303298"/>
                    </a:ext>
                  </a:extLst>
                </a:gridCol>
                <a:gridCol w="609869">
                  <a:extLst>
                    <a:ext uri="{9D8B030D-6E8A-4147-A177-3AD203B41FA5}">
                      <a16:colId xmlns:a16="http://schemas.microsoft.com/office/drawing/2014/main" val="3465114122"/>
                    </a:ext>
                  </a:extLst>
                </a:gridCol>
                <a:gridCol w="609869">
                  <a:extLst>
                    <a:ext uri="{9D8B030D-6E8A-4147-A177-3AD203B41FA5}">
                      <a16:colId xmlns:a16="http://schemas.microsoft.com/office/drawing/2014/main" val="2851265019"/>
                    </a:ext>
                  </a:extLst>
                </a:gridCol>
              </a:tblGrid>
              <a:tr h="1214740">
                <a:tc>
                  <a:txBody>
                    <a:bodyPr/>
                    <a:lstStyle/>
                    <a:p>
                      <a:pPr algn="l" fontAlgn="b"/>
                      <a:endParaRPr lang="en-IN" sz="700" b="0" i="0" u="none" strike="noStrike">
                        <a:solidFill>
                          <a:srgbClr val="000000"/>
                        </a:solidFill>
                        <a:effectLst/>
                        <a:latin typeface="Arial" panose="020B0604020202020204" pitchFamily="34" charset="0"/>
                      </a:endParaRPr>
                    </a:p>
                  </a:txBody>
                  <a:tcPr marL="3878" marR="3878" marT="3878" marB="0" anchor="b"/>
                </a:tc>
                <a:tc>
                  <a:txBody>
                    <a:bodyPr/>
                    <a:lstStyle/>
                    <a:p>
                      <a:pPr algn="ctr" fontAlgn="b"/>
                      <a:r>
                        <a:rPr lang="it-IT" sz="700" u="none" strike="noStrike">
                          <a:effectLst/>
                        </a:rPr>
                        <a:t>CaCO3 (Mg/L)-600mg/L</a:t>
                      </a:r>
                      <a:endParaRPr lang="it-IT" sz="700" b="0" i="0" u="none" strike="noStrike">
                        <a:solidFill>
                          <a:srgbClr val="000000"/>
                        </a:solidFill>
                        <a:effectLst/>
                        <a:latin typeface="Arial" panose="020B0604020202020204" pitchFamily="34" charset="0"/>
                      </a:endParaRPr>
                    </a:p>
                  </a:txBody>
                  <a:tcPr marL="3878" marR="3878" marT="3878" marB="0" anchor="b"/>
                </a:tc>
                <a:tc>
                  <a:txBody>
                    <a:bodyPr/>
                    <a:lstStyle/>
                    <a:p>
                      <a:pPr algn="ctr" fontAlgn="b"/>
                      <a:r>
                        <a:rPr lang="en-IN" sz="700" u="none" strike="noStrike" dirty="0">
                          <a:effectLst/>
                        </a:rPr>
                        <a:t>Chloride (Mg/L)-200-300</a:t>
                      </a:r>
                      <a:endParaRPr lang="en-IN" sz="700" b="0" i="0" u="none" strike="noStrike" dirty="0">
                        <a:solidFill>
                          <a:srgbClr val="000000"/>
                        </a:solidFill>
                        <a:effectLst/>
                        <a:latin typeface="Arial" panose="020B0604020202020204" pitchFamily="34" charset="0"/>
                      </a:endParaRPr>
                    </a:p>
                  </a:txBody>
                  <a:tcPr marL="3878" marR="3878" marT="3878" marB="0" anchor="b"/>
                </a:tc>
                <a:tc>
                  <a:txBody>
                    <a:bodyPr/>
                    <a:lstStyle/>
                    <a:p>
                      <a:pPr algn="ctr" fontAlgn="b"/>
                      <a:r>
                        <a:rPr lang="en-IN" sz="700" u="none" strike="noStrike" dirty="0">
                          <a:effectLst/>
                        </a:rPr>
                        <a:t>Cu (Mg/L)-2</a:t>
                      </a:r>
                      <a:endParaRPr lang="en-IN" sz="700" b="0" i="0" u="none" strike="noStrike" dirty="0">
                        <a:solidFill>
                          <a:srgbClr val="000000"/>
                        </a:solidFill>
                        <a:effectLst/>
                        <a:latin typeface="Arial" panose="020B0604020202020204" pitchFamily="34" charset="0"/>
                      </a:endParaRPr>
                    </a:p>
                  </a:txBody>
                  <a:tcPr marL="3878" marR="3878" marT="3878" marB="0" anchor="b"/>
                </a:tc>
                <a:tc>
                  <a:txBody>
                    <a:bodyPr/>
                    <a:lstStyle/>
                    <a:p>
                      <a:pPr algn="ctr" fontAlgn="b"/>
                      <a:r>
                        <a:rPr lang="en-IN" sz="700" u="none" strike="noStrike">
                          <a:effectLst/>
                        </a:rPr>
                        <a:t>Total Iron as Fe</a:t>
                      </a:r>
                      <a:endParaRPr lang="en-IN" sz="700" b="0" i="0" u="none" strike="noStrike">
                        <a:solidFill>
                          <a:srgbClr val="000000"/>
                        </a:solidFill>
                        <a:effectLst/>
                        <a:latin typeface="Arial" panose="020B0604020202020204" pitchFamily="34" charset="0"/>
                      </a:endParaRPr>
                    </a:p>
                  </a:txBody>
                  <a:tcPr marL="3878" marR="3878" marT="3878" marB="0" anchor="b"/>
                </a:tc>
                <a:tc>
                  <a:txBody>
                    <a:bodyPr/>
                    <a:lstStyle/>
                    <a:p>
                      <a:pPr algn="ctr" fontAlgn="b"/>
                      <a:r>
                        <a:rPr lang="en-IN" sz="700" u="none" strike="noStrike">
                          <a:effectLst/>
                        </a:rPr>
                        <a:t>Mn (Mg/L)-0.4</a:t>
                      </a:r>
                      <a:endParaRPr lang="en-IN" sz="700" b="0" i="0" u="none" strike="noStrike">
                        <a:solidFill>
                          <a:srgbClr val="000000"/>
                        </a:solidFill>
                        <a:effectLst/>
                        <a:latin typeface="Arial" panose="020B0604020202020204" pitchFamily="34" charset="0"/>
                      </a:endParaRPr>
                    </a:p>
                  </a:txBody>
                  <a:tcPr marL="3878" marR="3878" marT="3878" marB="0" anchor="b"/>
                </a:tc>
                <a:tc>
                  <a:txBody>
                    <a:bodyPr/>
                    <a:lstStyle/>
                    <a:p>
                      <a:pPr algn="ctr" fontAlgn="b"/>
                      <a:r>
                        <a:rPr lang="en-IN" sz="700" u="none" strike="noStrike">
                          <a:effectLst/>
                        </a:rPr>
                        <a:t>Sodium as Na</a:t>
                      </a:r>
                      <a:endParaRPr lang="en-IN" sz="700" b="0" i="0" u="none" strike="noStrike">
                        <a:solidFill>
                          <a:srgbClr val="000000"/>
                        </a:solidFill>
                        <a:effectLst/>
                        <a:latin typeface="Arial" panose="020B0604020202020204" pitchFamily="34" charset="0"/>
                      </a:endParaRPr>
                    </a:p>
                  </a:txBody>
                  <a:tcPr marL="3878" marR="3878" marT="3878" marB="0" anchor="b"/>
                </a:tc>
                <a:tc>
                  <a:txBody>
                    <a:bodyPr/>
                    <a:lstStyle/>
                    <a:p>
                      <a:pPr algn="ctr" fontAlgn="b"/>
                      <a:r>
                        <a:rPr lang="en-IN" sz="700" u="none" strike="noStrike">
                          <a:effectLst/>
                        </a:rPr>
                        <a:t>S04 (mg/L)-250</a:t>
                      </a:r>
                      <a:endParaRPr lang="en-IN" sz="700" b="0" i="0" u="none" strike="noStrike">
                        <a:solidFill>
                          <a:srgbClr val="000000"/>
                        </a:solidFill>
                        <a:effectLst/>
                        <a:latin typeface="Arial" panose="020B0604020202020204" pitchFamily="34" charset="0"/>
                      </a:endParaRPr>
                    </a:p>
                  </a:txBody>
                  <a:tcPr marL="3878" marR="3878" marT="3878" marB="0" anchor="b"/>
                </a:tc>
                <a:tc>
                  <a:txBody>
                    <a:bodyPr/>
                    <a:lstStyle/>
                    <a:p>
                      <a:pPr algn="ctr" fontAlgn="b"/>
                      <a:r>
                        <a:rPr lang="en-IN" sz="700" u="none" strike="noStrike">
                          <a:effectLst/>
                        </a:rPr>
                        <a:t>Zinc as Zn (mg/l)-5</a:t>
                      </a:r>
                      <a:endParaRPr lang="en-IN" sz="700" b="0" i="0" u="none" strike="noStrike">
                        <a:solidFill>
                          <a:srgbClr val="000000"/>
                        </a:solidFill>
                        <a:effectLst/>
                        <a:latin typeface="Arial" panose="020B0604020202020204" pitchFamily="34" charset="0"/>
                      </a:endParaRPr>
                    </a:p>
                  </a:txBody>
                  <a:tcPr marL="3878" marR="3878" marT="3878" marB="0" anchor="b"/>
                </a:tc>
                <a:tc>
                  <a:txBody>
                    <a:bodyPr/>
                    <a:lstStyle/>
                    <a:p>
                      <a:pPr algn="ctr" fontAlgn="b"/>
                      <a:r>
                        <a:rPr lang="en-IN" sz="700" u="none" strike="noStrike">
                          <a:effectLst/>
                        </a:rPr>
                        <a:t>Ca (Mg/L)-100-300</a:t>
                      </a:r>
                      <a:endParaRPr lang="en-IN" sz="700" b="0" i="0" u="none" strike="noStrike">
                        <a:solidFill>
                          <a:srgbClr val="000000"/>
                        </a:solidFill>
                        <a:effectLst/>
                        <a:latin typeface="Arial" panose="020B0604020202020204" pitchFamily="34" charset="0"/>
                      </a:endParaRPr>
                    </a:p>
                  </a:txBody>
                  <a:tcPr marL="3878" marR="3878" marT="3878" marB="0" anchor="b"/>
                </a:tc>
                <a:tc>
                  <a:txBody>
                    <a:bodyPr/>
                    <a:lstStyle/>
                    <a:p>
                      <a:pPr algn="ctr" fontAlgn="b"/>
                      <a:r>
                        <a:rPr lang="en-IN" sz="700" u="none" strike="noStrike">
                          <a:effectLst/>
                        </a:rPr>
                        <a:t> Mg (Mg/L)-50 mg/l</a:t>
                      </a:r>
                      <a:endParaRPr lang="en-IN" sz="700" b="0" i="0" u="none" strike="noStrike">
                        <a:solidFill>
                          <a:srgbClr val="000000"/>
                        </a:solidFill>
                        <a:effectLst/>
                        <a:latin typeface="Arial" panose="020B0604020202020204" pitchFamily="34" charset="0"/>
                      </a:endParaRPr>
                    </a:p>
                  </a:txBody>
                  <a:tcPr marL="3878" marR="3878" marT="3878" marB="0" anchor="b"/>
                </a:tc>
                <a:tc>
                  <a:txBody>
                    <a:bodyPr/>
                    <a:lstStyle/>
                    <a:p>
                      <a:pPr algn="ctr" fontAlgn="b"/>
                      <a:r>
                        <a:rPr lang="nn-NO" sz="700" u="none" strike="noStrike">
                          <a:effectLst/>
                        </a:rPr>
                        <a:t>K(Mg/L)-12mg/l</a:t>
                      </a:r>
                      <a:endParaRPr lang="nn-NO" sz="700" b="0" i="0" u="none" strike="noStrike">
                        <a:solidFill>
                          <a:srgbClr val="000000"/>
                        </a:solidFill>
                        <a:effectLst/>
                        <a:latin typeface="Arial" panose="020B0604020202020204" pitchFamily="34" charset="0"/>
                      </a:endParaRPr>
                    </a:p>
                  </a:txBody>
                  <a:tcPr marL="3878" marR="3878" marT="3878" marB="0" anchor="b"/>
                </a:tc>
                <a:tc>
                  <a:txBody>
                    <a:bodyPr/>
                    <a:lstStyle/>
                    <a:p>
                      <a:pPr algn="ctr" fontAlgn="b"/>
                      <a:r>
                        <a:rPr lang="en-IN" sz="700" u="none" strike="noStrike" dirty="0">
                          <a:effectLst/>
                        </a:rPr>
                        <a:t>Phosphorous(Mg/L)-1mg/L</a:t>
                      </a:r>
                      <a:endParaRPr lang="en-IN" sz="700" b="0" i="0" u="none" strike="noStrike" dirty="0">
                        <a:solidFill>
                          <a:srgbClr val="000000"/>
                        </a:solidFill>
                        <a:effectLst/>
                        <a:latin typeface="Arial" panose="020B0604020202020204" pitchFamily="34" charset="0"/>
                      </a:endParaRPr>
                    </a:p>
                  </a:txBody>
                  <a:tcPr marL="3878" marR="3878" marT="3878" marB="0" anchor="b"/>
                </a:tc>
                <a:tc>
                  <a:txBody>
                    <a:bodyPr/>
                    <a:lstStyle/>
                    <a:p>
                      <a:pPr algn="ctr" fontAlgn="b"/>
                      <a:r>
                        <a:rPr lang="en-IN" sz="700" u="none" strike="noStrike">
                          <a:effectLst/>
                        </a:rPr>
                        <a:t>As (Mg/L)-0.01</a:t>
                      </a:r>
                      <a:endParaRPr lang="en-IN" sz="700" b="0" i="0" u="none" strike="noStrike">
                        <a:solidFill>
                          <a:srgbClr val="000000"/>
                        </a:solidFill>
                        <a:effectLst/>
                        <a:latin typeface="Arial" panose="020B0604020202020204" pitchFamily="34" charset="0"/>
                      </a:endParaRPr>
                    </a:p>
                  </a:txBody>
                  <a:tcPr marL="3878" marR="3878" marT="3878" marB="0" anchor="b"/>
                </a:tc>
                <a:tc>
                  <a:txBody>
                    <a:bodyPr/>
                    <a:lstStyle/>
                    <a:p>
                      <a:pPr algn="ctr" fontAlgn="b"/>
                      <a:r>
                        <a:rPr lang="en-IN" sz="700" u="none" strike="noStrike">
                          <a:effectLst/>
                        </a:rPr>
                        <a:t>Cd (Mg/L)-0.003</a:t>
                      </a:r>
                      <a:endParaRPr lang="en-IN" sz="700" b="0" i="0" u="none" strike="noStrike">
                        <a:solidFill>
                          <a:srgbClr val="000000"/>
                        </a:solidFill>
                        <a:effectLst/>
                        <a:latin typeface="Arial" panose="020B0604020202020204" pitchFamily="34" charset="0"/>
                      </a:endParaRPr>
                    </a:p>
                  </a:txBody>
                  <a:tcPr marL="3878" marR="3878" marT="3878" marB="0" anchor="b"/>
                </a:tc>
                <a:tc>
                  <a:txBody>
                    <a:bodyPr/>
                    <a:lstStyle/>
                    <a:p>
                      <a:pPr algn="ctr" fontAlgn="b"/>
                      <a:r>
                        <a:rPr lang="en-IN" sz="700" u="none" strike="noStrike">
                          <a:effectLst/>
                        </a:rPr>
                        <a:t>Chromium as Cr6+ (Mg/L)-0.05</a:t>
                      </a:r>
                      <a:endParaRPr lang="en-IN" sz="700" b="0" i="0" u="none" strike="noStrike">
                        <a:solidFill>
                          <a:srgbClr val="000000"/>
                        </a:solidFill>
                        <a:effectLst/>
                        <a:latin typeface="Arial" panose="020B0604020202020204" pitchFamily="34" charset="0"/>
                      </a:endParaRPr>
                    </a:p>
                  </a:txBody>
                  <a:tcPr marL="3878" marR="3878" marT="3878" marB="0" anchor="b"/>
                </a:tc>
                <a:tc>
                  <a:txBody>
                    <a:bodyPr/>
                    <a:lstStyle/>
                    <a:p>
                      <a:pPr algn="ctr" fontAlgn="b"/>
                      <a:r>
                        <a:rPr lang="en-IN" sz="700" u="none" strike="noStrike">
                          <a:effectLst/>
                        </a:rPr>
                        <a:t> F (Mg/L)-1.5</a:t>
                      </a:r>
                      <a:endParaRPr lang="en-IN" sz="700" b="0" i="0" u="none" strike="noStrike">
                        <a:solidFill>
                          <a:srgbClr val="000000"/>
                        </a:solidFill>
                        <a:effectLst/>
                        <a:latin typeface="Arial" panose="020B0604020202020204" pitchFamily="34" charset="0"/>
                      </a:endParaRPr>
                    </a:p>
                  </a:txBody>
                  <a:tcPr marL="3878" marR="3878" marT="3878" marB="0" anchor="b"/>
                </a:tc>
                <a:tc>
                  <a:txBody>
                    <a:bodyPr/>
                    <a:lstStyle/>
                    <a:p>
                      <a:pPr algn="ctr" fontAlgn="b"/>
                      <a:r>
                        <a:rPr lang="en-IN" sz="700" u="none" strike="noStrike">
                          <a:effectLst/>
                        </a:rPr>
                        <a:t>Lead (Mg/L) -0.01</a:t>
                      </a:r>
                      <a:endParaRPr lang="en-IN" sz="700" b="0" i="0" u="none" strike="noStrike">
                        <a:solidFill>
                          <a:srgbClr val="000000"/>
                        </a:solidFill>
                        <a:effectLst/>
                        <a:latin typeface="Arial" panose="020B0604020202020204" pitchFamily="34" charset="0"/>
                      </a:endParaRPr>
                    </a:p>
                  </a:txBody>
                  <a:tcPr marL="3878" marR="3878" marT="3878" marB="0" anchor="b"/>
                </a:tc>
                <a:tc>
                  <a:txBody>
                    <a:bodyPr/>
                    <a:lstStyle/>
                    <a:p>
                      <a:pPr algn="ctr" fontAlgn="b"/>
                      <a:r>
                        <a:rPr lang="en-IN" sz="700" u="none" strike="noStrike">
                          <a:effectLst/>
                        </a:rPr>
                        <a:t>Hg (Mg/L)-0.006</a:t>
                      </a:r>
                      <a:endParaRPr lang="en-IN" sz="700" b="0" i="0" u="none" strike="noStrike">
                        <a:solidFill>
                          <a:srgbClr val="000000"/>
                        </a:solidFill>
                        <a:effectLst/>
                        <a:latin typeface="Arial" panose="020B0604020202020204" pitchFamily="34" charset="0"/>
                      </a:endParaRPr>
                    </a:p>
                  </a:txBody>
                  <a:tcPr marL="3878" marR="3878" marT="3878" marB="0" anchor="b"/>
                </a:tc>
                <a:extLst>
                  <a:ext uri="{0D108BD9-81ED-4DB2-BD59-A6C34878D82A}">
                    <a16:rowId xmlns:a16="http://schemas.microsoft.com/office/drawing/2014/main" val="3282628325"/>
                  </a:ext>
                </a:extLst>
              </a:tr>
              <a:tr h="500578">
                <a:tc>
                  <a:txBody>
                    <a:bodyPr/>
                    <a:lstStyle/>
                    <a:p>
                      <a:pPr algn="ctr" fontAlgn="t"/>
                      <a:r>
                        <a:rPr lang="en-IN" sz="700" b="0" u="none" strike="noStrike" dirty="0">
                          <a:effectLst/>
                        </a:rPr>
                        <a:t>Desirable</a:t>
                      </a:r>
                      <a:endParaRPr lang="en-IN" sz="700" b="0" i="0" u="none" strike="noStrike" dirty="0">
                        <a:solidFill>
                          <a:srgbClr val="000000"/>
                        </a:solidFill>
                        <a:effectLst/>
                        <a:latin typeface="Arial" panose="020B0604020202020204" pitchFamily="34" charset="0"/>
                      </a:endParaRPr>
                    </a:p>
                  </a:txBody>
                  <a:tcPr marL="3878" marR="3878" marT="3878" marB="0"/>
                </a:tc>
                <a:tc>
                  <a:txBody>
                    <a:bodyPr/>
                    <a:lstStyle/>
                    <a:p>
                      <a:pPr algn="ctr" fontAlgn="ctr"/>
                      <a:r>
                        <a:rPr lang="en-IN" sz="900" u="none" strike="noStrike">
                          <a:effectLst/>
                        </a:rPr>
                        <a:t>300</a:t>
                      </a:r>
                      <a:endParaRPr lang="en-IN" sz="900" b="0" i="0" u="none" strike="noStrike">
                        <a:solidFill>
                          <a:srgbClr val="000000"/>
                        </a:solidFill>
                        <a:effectLst/>
                        <a:latin typeface="Calibri" panose="020F0502020204030204" pitchFamily="34" charset="0"/>
                      </a:endParaRPr>
                    </a:p>
                  </a:txBody>
                  <a:tcPr marL="3878" marR="3878" marT="3878" marB="0" anchor="ctr"/>
                </a:tc>
                <a:tc>
                  <a:txBody>
                    <a:bodyPr/>
                    <a:lstStyle/>
                    <a:p>
                      <a:pPr algn="ctr" fontAlgn="ctr"/>
                      <a:r>
                        <a:rPr lang="en-IN" sz="900" u="none" strike="noStrike">
                          <a:effectLst/>
                        </a:rPr>
                        <a:t>250</a:t>
                      </a:r>
                      <a:endParaRPr lang="en-IN" sz="900" b="0" i="0" u="none" strike="noStrike">
                        <a:solidFill>
                          <a:srgbClr val="000000"/>
                        </a:solidFill>
                        <a:effectLst/>
                        <a:latin typeface="Calibri" panose="020F0502020204030204" pitchFamily="34" charset="0"/>
                      </a:endParaRPr>
                    </a:p>
                  </a:txBody>
                  <a:tcPr marL="3878" marR="3878" marT="3878" marB="0" anchor="ctr"/>
                </a:tc>
                <a:tc>
                  <a:txBody>
                    <a:bodyPr/>
                    <a:lstStyle/>
                    <a:p>
                      <a:pPr algn="ctr" fontAlgn="ctr"/>
                      <a:r>
                        <a:rPr lang="en-IN" sz="900" u="none" strike="noStrike" dirty="0">
                          <a:effectLst/>
                        </a:rPr>
                        <a:t>0.05</a:t>
                      </a:r>
                      <a:endParaRPr lang="en-IN" sz="900" b="0" i="0" u="none" strike="noStrike" dirty="0">
                        <a:solidFill>
                          <a:srgbClr val="000000"/>
                        </a:solidFill>
                        <a:effectLst/>
                        <a:latin typeface="Calibri" panose="020F0502020204030204" pitchFamily="34" charset="0"/>
                      </a:endParaRPr>
                    </a:p>
                  </a:txBody>
                  <a:tcPr marL="3878" marR="3878" marT="3878" marB="0" anchor="ctr"/>
                </a:tc>
                <a:tc>
                  <a:txBody>
                    <a:bodyPr/>
                    <a:lstStyle/>
                    <a:p>
                      <a:pPr algn="ctr" fontAlgn="ctr"/>
                      <a:r>
                        <a:rPr lang="en-IN" sz="900" u="none" strike="noStrike">
                          <a:effectLst/>
                        </a:rPr>
                        <a:t>0.3</a:t>
                      </a:r>
                      <a:endParaRPr lang="en-IN" sz="900" b="0" i="0" u="none" strike="noStrike">
                        <a:solidFill>
                          <a:srgbClr val="000000"/>
                        </a:solidFill>
                        <a:effectLst/>
                        <a:latin typeface="Calibri" panose="020F0502020204030204" pitchFamily="34" charset="0"/>
                      </a:endParaRPr>
                    </a:p>
                  </a:txBody>
                  <a:tcPr marL="3878" marR="3878" marT="3878" marB="0" anchor="ctr"/>
                </a:tc>
                <a:tc>
                  <a:txBody>
                    <a:bodyPr/>
                    <a:lstStyle/>
                    <a:p>
                      <a:pPr algn="ctr" fontAlgn="ctr"/>
                      <a:r>
                        <a:rPr lang="en-IN" sz="900" u="none" strike="noStrike">
                          <a:effectLst/>
                        </a:rPr>
                        <a:t>0.1</a:t>
                      </a:r>
                      <a:endParaRPr lang="en-IN" sz="900" b="0" i="0" u="none" strike="noStrike">
                        <a:solidFill>
                          <a:srgbClr val="000000"/>
                        </a:solidFill>
                        <a:effectLst/>
                        <a:latin typeface="Calibri" panose="020F0502020204030204" pitchFamily="34" charset="0"/>
                      </a:endParaRPr>
                    </a:p>
                  </a:txBody>
                  <a:tcPr marL="3878" marR="3878" marT="3878" marB="0" anchor="ctr"/>
                </a:tc>
                <a:tc>
                  <a:txBody>
                    <a:bodyPr/>
                    <a:lstStyle/>
                    <a:p>
                      <a:pPr algn="ctr" fontAlgn="b"/>
                      <a:endParaRPr lang="en-IN" sz="900" b="0" i="0" u="none" strike="noStrike">
                        <a:solidFill>
                          <a:srgbClr val="000000"/>
                        </a:solidFill>
                        <a:effectLst/>
                        <a:latin typeface="Calibri" panose="020F0502020204030204" pitchFamily="34" charset="0"/>
                      </a:endParaRPr>
                    </a:p>
                  </a:txBody>
                  <a:tcPr marL="3878" marR="3878" marT="3878" marB="0" anchor="b"/>
                </a:tc>
                <a:tc>
                  <a:txBody>
                    <a:bodyPr/>
                    <a:lstStyle/>
                    <a:p>
                      <a:pPr algn="ctr" fontAlgn="ctr"/>
                      <a:r>
                        <a:rPr lang="en-IN" sz="900" u="none" strike="noStrike">
                          <a:effectLst/>
                        </a:rPr>
                        <a:t>200</a:t>
                      </a:r>
                      <a:endParaRPr lang="en-IN" sz="900" b="0" i="0" u="none" strike="noStrike">
                        <a:solidFill>
                          <a:srgbClr val="000000"/>
                        </a:solidFill>
                        <a:effectLst/>
                        <a:latin typeface="Calibri" panose="020F0502020204030204" pitchFamily="34" charset="0"/>
                      </a:endParaRPr>
                    </a:p>
                  </a:txBody>
                  <a:tcPr marL="3878" marR="3878" marT="3878" marB="0" anchor="ctr"/>
                </a:tc>
                <a:tc>
                  <a:txBody>
                    <a:bodyPr/>
                    <a:lstStyle/>
                    <a:p>
                      <a:pPr algn="ctr" fontAlgn="ctr"/>
                      <a:r>
                        <a:rPr lang="en-IN" sz="900" u="none" strike="noStrike">
                          <a:effectLst/>
                        </a:rPr>
                        <a:t>5</a:t>
                      </a:r>
                      <a:endParaRPr lang="en-IN" sz="900" b="0" i="0" u="none" strike="noStrike">
                        <a:solidFill>
                          <a:srgbClr val="000000"/>
                        </a:solidFill>
                        <a:effectLst/>
                        <a:latin typeface="Calibri" panose="020F0502020204030204" pitchFamily="34" charset="0"/>
                      </a:endParaRPr>
                    </a:p>
                  </a:txBody>
                  <a:tcPr marL="3878" marR="3878" marT="3878" marB="0" anchor="ctr"/>
                </a:tc>
                <a:tc>
                  <a:txBody>
                    <a:bodyPr/>
                    <a:lstStyle/>
                    <a:p>
                      <a:pPr algn="ctr" fontAlgn="ctr"/>
                      <a:r>
                        <a:rPr lang="en-IN" sz="900" u="none" strike="noStrike">
                          <a:effectLst/>
                        </a:rPr>
                        <a:t>75</a:t>
                      </a:r>
                      <a:endParaRPr lang="en-IN" sz="900" b="0" i="0" u="none" strike="noStrike">
                        <a:solidFill>
                          <a:srgbClr val="000000"/>
                        </a:solidFill>
                        <a:effectLst/>
                        <a:latin typeface="Calibri" panose="020F0502020204030204" pitchFamily="34" charset="0"/>
                      </a:endParaRPr>
                    </a:p>
                  </a:txBody>
                  <a:tcPr marL="3878" marR="3878" marT="3878" marB="0" anchor="ctr"/>
                </a:tc>
                <a:tc>
                  <a:txBody>
                    <a:bodyPr/>
                    <a:lstStyle/>
                    <a:p>
                      <a:pPr algn="ctr" fontAlgn="ctr"/>
                      <a:r>
                        <a:rPr lang="en-IN" sz="900" u="none" strike="noStrike">
                          <a:effectLst/>
                        </a:rPr>
                        <a:t>30</a:t>
                      </a:r>
                      <a:endParaRPr lang="en-IN" sz="900" b="0" i="0" u="none" strike="noStrike">
                        <a:solidFill>
                          <a:srgbClr val="000000"/>
                        </a:solidFill>
                        <a:effectLst/>
                        <a:latin typeface="Calibri" panose="020F0502020204030204" pitchFamily="34" charset="0"/>
                      </a:endParaRPr>
                    </a:p>
                  </a:txBody>
                  <a:tcPr marL="3878" marR="3878" marT="3878" marB="0" anchor="ctr"/>
                </a:tc>
                <a:tc>
                  <a:txBody>
                    <a:bodyPr/>
                    <a:lstStyle/>
                    <a:p>
                      <a:pPr algn="ctr" fontAlgn="ctr"/>
                      <a:endParaRPr lang="en-IN" sz="900" b="0" i="0" u="none" strike="noStrike">
                        <a:solidFill>
                          <a:srgbClr val="000000"/>
                        </a:solidFill>
                        <a:effectLst/>
                        <a:latin typeface="Calibri" panose="020F0502020204030204" pitchFamily="34" charset="0"/>
                      </a:endParaRPr>
                    </a:p>
                  </a:txBody>
                  <a:tcPr marL="3878" marR="3878" marT="3878" marB="0" anchor="ctr"/>
                </a:tc>
                <a:tc>
                  <a:txBody>
                    <a:bodyPr/>
                    <a:lstStyle/>
                    <a:p>
                      <a:pPr algn="ctr" fontAlgn="ctr"/>
                      <a:endParaRPr lang="en-IN" sz="900" b="0" i="0" u="none" strike="noStrike">
                        <a:solidFill>
                          <a:srgbClr val="000000"/>
                        </a:solidFill>
                        <a:effectLst/>
                        <a:latin typeface="Calibri" panose="020F0502020204030204" pitchFamily="34" charset="0"/>
                      </a:endParaRPr>
                    </a:p>
                  </a:txBody>
                  <a:tcPr marL="3878" marR="3878" marT="3878" marB="0" anchor="ctr"/>
                </a:tc>
                <a:tc>
                  <a:txBody>
                    <a:bodyPr/>
                    <a:lstStyle/>
                    <a:p>
                      <a:pPr algn="ctr" fontAlgn="ctr"/>
                      <a:r>
                        <a:rPr lang="en-IN" sz="900" u="none" strike="noStrike">
                          <a:effectLst/>
                        </a:rPr>
                        <a:t>0.05</a:t>
                      </a:r>
                      <a:endParaRPr lang="en-IN" sz="900" b="0" i="0" u="none" strike="noStrike">
                        <a:solidFill>
                          <a:srgbClr val="000000"/>
                        </a:solidFill>
                        <a:effectLst/>
                        <a:latin typeface="Calibri" panose="020F0502020204030204" pitchFamily="34" charset="0"/>
                      </a:endParaRPr>
                    </a:p>
                  </a:txBody>
                  <a:tcPr marL="3878" marR="3878" marT="3878" marB="0" anchor="ctr"/>
                </a:tc>
                <a:tc>
                  <a:txBody>
                    <a:bodyPr/>
                    <a:lstStyle/>
                    <a:p>
                      <a:pPr algn="ctr" fontAlgn="ctr"/>
                      <a:r>
                        <a:rPr lang="en-IN" sz="900" u="none" strike="noStrike">
                          <a:effectLst/>
                        </a:rPr>
                        <a:t>0.01</a:t>
                      </a:r>
                      <a:endParaRPr lang="en-IN" sz="900" b="0" i="0" u="none" strike="noStrike">
                        <a:solidFill>
                          <a:srgbClr val="000000"/>
                        </a:solidFill>
                        <a:effectLst/>
                        <a:latin typeface="Calibri" panose="020F0502020204030204" pitchFamily="34" charset="0"/>
                      </a:endParaRPr>
                    </a:p>
                  </a:txBody>
                  <a:tcPr marL="3878" marR="3878" marT="3878" marB="0" anchor="ctr"/>
                </a:tc>
                <a:tc>
                  <a:txBody>
                    <a:bodyPr/>
                    <a:lstStyle/>
                    <a:p>
                      <a:pPr algn="ctr" fontAlgn="ctr"/>
                      <a:r>
                        <a:rPr lang="en-IN" sz="900" u="none" strike="noStrike">
                          <a:effectLst/>
                        </a:rPr>
                        <a:t>0.05</a:t>
                      </a:r>
                      <a:endParaRPr lang="en-IN" sz="900" b="0" i="0" u="none" strike="noStrike">
                        <a:solidFill>
                          <a:srgbClr val="000000"/>
                        </a:solidFill>
                        <a:effectLst/>
                        <a:latin typeface="Calibri" panose="020F0502020204030204" pitchFamily="34" charset="0"/>
                      </a:endParaRPr>
                    </a:p>
                  </a:txBody>
                  <a:tcPr marL="3878" marR="3878" marT="3878" marB="0" anchor="ctr"/>
                </a:tc>
                <a:tc>
                  <a:txBody>
                    <a:bodyPr/>
                    <a:lstStyle/>
                    <a:p>
                      <a:pPr algn="ctr" fontAlgn="ctr"/>
                      <a:r>
                        <a:rPr lang="en-IN" sz="900" u="none" strike="noStrike" dirty="0">
                          <a:effectLst/>
                        </a:rPr>
                        <a:t>1</a:t>
                      </a:r>
                      <a:endParaRPr lang="en-IN" sz="900" b="0" i="0" u="none" strike="noStrike" dirty="0">
                        <a:solidFill>
                          <a:srgbClr val="000000"/>
                        </a:solidFill>
                        <a:effectLst/>
                        <a:latin typeface="Calibri" panose="020F0502020204030204" pitchFamily="34" charset="0"/>
                      </a:endParaRPr>
                    </a:p>
                  </a:txBody>
                  <a:tcPr marL="3878" marR="3878" marT="3878" marB="0" anchor="ctr"/>
                </a:tc>
                <a:tc>
                  <a:txBody>
                    <a:bodyPr/>
                    <a:lstStyle/>
                    <a:p>
                      <a:pPr algn="ctr" fontAlgn="ctr"/>
                      <a:r>
                        <a:rPr lang="en-IN" sz="900" u="none" strike="noStrike">
                          <a:effectLst/>
                        </a:rPr>
                        <a:t>0.05</a:t>
                      </a:r>
                      <a:endParaRPr lang="en-IN" sz="900" b="0" i="0" u="none" strike="noStrike">
                        <a:solidFill>
                          <a:srgbClr val="000000"/>
                        </a:solidFill>
                        <a:effectLst/>
                        <a:latin typeface="Calibri" panose="020F0502020204030204" pitchFamily="34" charset="0"/>
                      </a:endParaRPr>
                    </a:p>
                  </a:txBody>
                  <a:tcPr marL="3878" marR="3878" marT="3878" marB="0" anchor="ctr"/>
                </a:tc>
                <a:tc>
                  <a:txBody>
                    <a:bodyPr/>
                    <a:lstStyle/>
                    <a:p>
                      <a:pPr algn="ctr" fontAlgn="ctr"/>
                      <a:r>
                        <a:rPr lang="en-IN" sz="900" u="none" strike="noStrike">
                          <a:effectLst/>
                        </a:rPr>
                        <a:t>0.001</a:t>
                      </a:r>
                      <a:endParaRPr lang="en-IN" sz="900" b="0" i="0" u="none" strike="noStrike">
                        <a:solidFill>
                          <a:srgbClr val="000000"/>
                        </a:solidFill>
                        <a:effectLst/>
                        <a:latin typeface="Calibri" panose="020F0502020204030204" pitchFamily="34" charset="0"/>
                      </a:endParaRPr>
                    </a:p>
                  </a:txBody>
                  <a:tcPr marL="3878" marR="3878" marT="3878" marB="0" anchor="ctr"/>
                </a:tc>
                <a:extLst>
                  <a:ext uri="{0D108BD9-81ED-4DB2-BD59-A6C34878D82A}">
                    <a16:rowId xmlns:a16="http://schemas.microsoft.com/office/drawing/2014/main" val="2552930023"/>
                  </a:ext>
                </a:extLst>
              </a:tr>
              <a:tr h="475548">
                <a:tc>
                  <a:txBody>
                    <a:bodyPr/>
                    <a:lstStyle/>
                    <a:p>
                      <a:pPr algn="ctr" fontAlgn="t"/>
                      <a:r>
                        <a:rPr lang="en-IN" sz="700" u="none" strike="noStrike">
                          <a:effectLst/>
                        </a:rPr>
                        <a:t>permissible</a:t>
                      </a:r>
                      <a:endParaRPr lang="en-IN" sz="700" b="0" i="0" u="none" strike="noStrike">
                        <a:solidFill>
                          <a:srgbClr val="000000"/>
                        </a:solidFill>
                        <a:effectLst/>
                        <a:latin typeface="Arial" panose="020B0604020202020204" pitchFamily="34" charset="0"/>
                      </a:endParaRPr>
                    </a:p>
                  </a:txBody>
                  <a:tcPr marL="3878" marR="3878" marT="3878" marB="0"/>
                </a:tc>
                <a:tc>
                  <a:txBody>
                    <a:bodyPr/>
                    <a:lstStyle/>
                    <a:p>
                      <a:pPr algn="ctr" fontAlgn="ctr"/>
                      <a:r>
                        <a:rPr lang="en-IN" sz="900" u="none" strike="noStrike">
                          <a:effectLst/>
                        </a:rPr>
                        <a:t>600</a:t>
                      </a:r>
                      <a:endParaRPr lang="en-IN" sz="900" b="0" i="0" u="none" strike="noStrike">
                        <a:solidFill>
                          <a:srgbClr val="000000"/>
                        </a:solidFill>
                        <a:effectLst/>
                        <a:latin typeface="Calibri" panose="020F0502020204030204" pitchFamily="34" charset="0"/>
                      </a:endParaRPr>
                    </a:p>
                  </a:txBody>
                  <a:tcPr marL="3878" marR="3878" marT="3878" marB="0" anchor="ctr"/>
                </a:tc>
                <a:tc>
                  <a:txBody>
                    <a:bodyPr/>
                    <a:lstStyle/>
                    <a:p>
                      <a:pPr algn="ctr" fontAlgn="ctr"/>
                      <a:r>
                        <a:rPr lang="en-IN" sz="900" u="none" strike="noStrike">
                          <a:effectLst/>
                        </a:rPr>
                        <a:t>1000</a:t>
                      </a:r>
                      <a:endParaRPr lang="en-IN" sz="900" b="0" i="0" u="none" strike="noStrike">
                        <a:solidFill>
                          <a:srgbClr val="000000"/>
                        </a:solidFill>
                        <a:effectLst/>
                        <a:latin typeface="Calibri" panose="020F0502020204030204" pitchFamily="34" charset="0"/>
                      </a:endParaRPr>
                    </a:p>
                  </a:txBody>
                  <a:tcPr marL="3878" marR="3878" marT="3878" marB="0" anchor="ctr"/>
                </a:tc>
                <a:tc>
                  <a:txBody>
                    <a:bodyPr/>
                    <a:lstStyle/>
                    <a:p>
                      <a:pPr algn="ctr" fontAlgn="ctr"/>
                      <a:r>
                        <a:rPr lang="en-IN" sz="900" u="none" strike="noStrike" dirty="0">
                          <a:effectLst/>
                        </a:rPr>
                        <a:t>1.5</a:t>
                      </a:r>
                      <a:endParaRPr lang="en-IN" sz="900" b="0" i="0" u="none" strike="noStrike" dirty="0">
                        <a:solidFill>
                          <a:srgbClr val="000000"/>
                        </a:solidFill>
                        <a:effectLst/>
                        <a:latin typeface="Calibri" panose="020F0502020204030204" pitchFamily="34" charset="0"/>
                      </a:endParaRPr>
                    </a:p>
                  </a:txBody>
                  <a:tcPr marL="3878" marR="3878" marT="3878" marB="0" anchor="ctr"/>
                </a:tc>
                <a:tc>
                  <a:txBody>
                    <a:bodyPr/>
                    <a:lstStyle/>
                    <a:p>
                      <a:pPr algn="ctr" fontAlgn="ctr"/>
                      <a:r>
                        <a:rPr lang="en-IN" sz="900" u="none" strike="noStrike">
                          <a:effectLst/>
                        </a:rPr>
                        <a:t>1</a:t>
                      </a:r>
                      <a:endParaRPr lang="en-IN" sz="900" b="0" i="0" u="none" strike="noStrike">
                        <a:solidFill>
                          <a:srgbClr val="000000"/>
                        </a:solidFill>
                        <a:effectLst/>
                        <a:latin typeface="Calibri" panose="020F0502020204030204" pitchFamily="34" charset="0"/>
                      </a:endParaRPr>
                    </a:p>
                  </a:txBody>
                  <a:tcPr marL="3878" marR="3878" marT="3878" marB="0" anchor="ctr"/>
                </a:tc>
                <a:tc>
                  <a:txBody>
                    <a:bodyPr/>
                    <a:lstStyle/>
                    <a:p>
                      <a:pPr algn="ctr" fontAlgn="ctr"/>
                      <a:r>
                        <a:rPr lang="en-IN" sz="900" u="none" strike="noStrike">
                          <a:effectLst/>
                        </a:rPr>
                        <a:t>0.3</a:t>
                      </a:r>
                      <a:endParaRPr lang="en-IN" sz="900" b="0" i="0" u="none" strike="noStrike">
                        <a:solidFill>
                          <a:srgbClr val="000000"/>
                        </a:solidFill>
                        <a:effectLst/>
                        <a:latin typeface="Calibri" panose="020F0502020204030204" pitchFamily="34" charset="0"/>
                      </a:endParaRPr>
                    </a:p>
                  </a:txBody>
                  <a:tcPr marL="3878" marR="3878" marT="3878" marB="0" anchor="ctr"/>
                </a:tc>
                <a:tc>
                  <a:txBody>
                    <a:bodyPr/>
                    <a:lstStyle/>
                    <a:p>
                      <a:pPr algn="ctr" fontAlgn="b"/>
                      <a:endParaRPr lang="en-IN" sz="900" b="0" i="0" u="none" strike="noStrike">
                        <a:solidFill>
                          <a:srgbClr val="000000"/>
                        </a:solidFill>
                        <a:effectLst/>
                        <a:latin typeface="Calibri" panose="020F0502020204030204" pitchFamily="34" charset="0"/>
                      </a:endParaRPr>
                    </a:p>
                  </a:txBody>
                  <a:tcPr marL="3878" marR="3878" marT="3878" marB="0" anchor="b"/>
                </a:tc>
                <a:tc>
                  <a:txBody>
                    <a:bodyPr/>
                    <a:lstStyle/>
                    <a:p>
                      <a:pPr algn="ctr" fontAlgn="ctr"/>
                      <a:r>
                        <a:rPr lang="en-IN" sz="900" u="none" strike="noStrike">
                          <a:effectLst/>
                        </a:rPr>
                        <a:t>400</a:t>
                      </a:r>
                      <a:endParaRPr lang="en-IN" sz="900" b="0" i="0" u="none" strike="noStrike">
                        <a:solidFill>
                          <a:srgbClr val="000000"/>
                        </a:solidFill>
                        <a:effectLst/>
                        <a:latin typeface="Calibri" panose="020F0502020204030204" pitchFamily="34" charset="0"/>
                      </a:endParaRPr>
                    </a:p>
                  </a:txBody>
                  <a:tcPr marL="3878" marR="3878" marT="3878" marB="0" anchor="ctr"/>
                </a:tc>
                <a:tc>
                  <a:txBody>
                    <a:bodyPr/>
                    <a:lstStyle/>
                    <a:p>
                      <a:pPr algn="ctr" fontAlgn="ctr"/>
                      <a:r>
                        <a:rPr lang="en-IN" sz="900" u="none" strike="noStrike">
                          <a:effectLst/>
                        </a:rPr>
                        <a:t>15</a:t>
                      </a:r>
                      <a:endParaRPr lang="en-IN" sz="900" b="0" i="0" u="none" strike="noStrike">
                        <a:solidFill>
                          <a:srgbClr val="000000"/>
                        </a:solidFill>
                        <a:effectLst/>
                        <a:latin typeface="Calibri" panose="020F0502020204030204" pitchFamily="34" charset="0"/>
                      </a:endParaRPr>
                    </a:p>
                  </a:txBody>
                  <a:tcPr marL="3878" marR="3878" marT="3878" marB="0" anchor="ctr"/>
                </a:tc>
                <a:tc>
                  <a:txBody>
                    <a:bodyPr/>
                    <a:lstStyle/>
                    <a:p>
                      <a:pPr algn="ctr" fontAlgn="ctr"/>
                      <a:r>
                        <a:rPr lang="en-IN" sz="900" u="none" strike="noStrike">
                          <a:effectLst/>
                        </a:rPr>
                        <a:t>200</a:t>
                      </a:r>
                      <a:endParaRPr lang="en-IN" sz="900" b="0" i="0" u="none" strike="noStrike">
                        <a:solidFill>
                          <a:srgbClr val="000000"/>
                        </a:solidFill>
                        <a:effectLst/>
                        <a:latin typeface="Calibri" panose="020F0502020204030204" pitchFamily="34" charset="0"/>
                      </a:endParaRPr>
                    </a:p>
                  </a:txBody>
                  <a:tcPr marL="3878" marR="3878" marT="3878" marB="0" anchor="ctr"/>
                </a:tc>
                <a:tc>
                  <a:txBody>
                    <a:bodyPr/>
                    <a:lstStyle/>
                    <a:p>
                      <a:pPr algn="ctr" fontAlgn="ctr"/>
                      <a:r>
                        <a:rPr lang="en-IN" sz="900" u="none" strike="noStrike">
                          <a:effectLst/>
                        </a:rPr>
                        <a:t>100</a:t>
                      </a:r>
                      <a:endParaRPr lang="en-IN" sz="900" b="0" i="0" u="none" strike="noStrike">
                        <a:solidFill>
                          <a:srgbClr val="000000"/>
                        </a:solidFill>
                        <a:effectLst/>
                        <a:latin typeface="Calibri" panose="020F0502020204030204" pitchFamily="34" charset="0"/>
                      </a:endParaRPr>
                    </a:p>
                  </a:txBody>
                  <a:tcPr marL="3878" marR="3878" marT="3878" marB="0" anchor="ctr"/>
                </a:tc>
                <a:tc>
                  <a:txBody>
                    <a:bodyPr/>
                    <a:lstStyle/>
                    <a:p>
                      <a:pPr algn="ctr" fontAlgn="ctr"/>
                      <a:endParaRPr lang="en-IN" sz="900" b="0" i="0" u="none" strike="noStrike">
                        <a:solidFill>
                          <a:srgbClr val="000000"/>
                        </a:solidFill>
                        <a:effectLst/>
                        <a:latin typeface="Calibri" panose="020F0502020204030204" pitchFamily="34" charset="0"/>
                      </a:endParaRPr>
                    </a:p>
                  </a:txBody>
                  <a:tcPr marL="3878" marR="3878" marT="3878" marB="0" anchor="ctr"/>
                </a:tc>
                <a:tc>
                  <a:txBody>
                    <a:bodyPr/>
                    <a:lstStyle/>
                    <a:p>
                      <a:pPr algn="ctr" fontAlgn="ctr"/>
                      <a:endParaRPr lang="en-IN" sz="900" b="0" i="0" u="none" strike="noStrike">
                        <a:solidFill>
                          <a:srgbClr val="000000"/>
                        </a:solidFill>
                        <a:effectLst/>
                        <a:latin typeface="Calibri" panose="020F0502020204030204" pitchFamily="34" charset="0"/>
                      </a:endParaRPr>
                    </a:p>
                  </a:txBody>
                  <a:tcPr marL="3878" marR="3878" marT="3878" marB="0" anchor="ctr"/>
                </a:tc>
                <a:tc>
                  <a:txBody>
                    <a:bodyPr/>
                    <a:lstStyle/>
                    <a:p>
                      <a:pPr algn="ctr" fontAlgn="ctr"/>
                      <a:endParaRPr lang="en-IN" sz="900" b="0" i="0" u="none" strike="noStrike">
                        <a:solidFill>
                          <a:srgbClr val="000000"/>
                        </a:solidFill>
                        <a:effectLst/>
                        <a:latin typeface="Calibri" panose="020F0502020204030204" pitchFamily="34" charset="0"/>
                      </a:endParaRPr>
                    </a:p>
                  </a:txBody>
                  <a:tcPr marL="3878" marR="3878" marT="3878" marB="0" anchor="ctr"/>
                </a:tc>
                <a:tc>
                  <a:txBody>
                    <a:bodyPr/>
                    <a:lstStyle/>
                    <a:p>
                      <a:pPr algn="ctr" fontAlgn="ctr"/>
                      <a:endParaRPr lang="en-IN" sz="900" b="0" i="0" u="none" strike="noStrike">
                        <a:solidFill>
                          <a:srgbClr val="000000"/>
                        </a:solidFill>
                        <a:effectLst/>
                        <a:latin typeface="Calibri" panose="020F0502020204030204" pitchFamily="34" charset="0"/>
                      </a:endParaRPr>
                    </a:p>
                  </a:txBody>
                  <a:tcPr marL="3878" marR="3878" marT="3878" marB="0" anchor="ctr"/>
                </a:tc>
                <a:tc>
                  <a:txBody>
                    <a:bodyPr/>
                    <a:lstStyle/>
                    <a:p>
                      <a:pPr algn="ctr" fontAlgn="ctr"/>
                      <a:endParaRPr lang="en-IN" sz="900" b="0" i="0" u="none" strike="noStrike">
                        <a:solidFill>
                          <a:srgbClr val="000000"/>
                        </a:solidFill>
                        <a:effectLst/>
                        <a:latin typeface="Calibri" panose="020F0502020204030204" pitchFamily="34" charset="0"/>
                      </a:endParaRPr>
                    </a:p>
                  </a:txBody>
                  <a:tcPr marL="3878" marR="3878" marT="3878" marB="0" anchor="ctr"/>
                </a:tc>
                <a:tc>
                  <a:txBody>
                    <a:bodyPr/>
                    <a:lstStyle/>
                    <a:p>
                      <a:pPr algn="ctr" fontAlgn="ctr"/>
                      <a:r>
                        <a:rPr lang="en-IN" sz="900" u="none" strike="noStrike">
                          <a:effectLst/>
                        </a:rPr>
                        <a:t>1.5</a:t>
                      </a:r>
                      <a:endParaRPr lang="en-IN" sz="900" b="0" i="0" u="none" strike="noStrike">
                        <a:solidFill>
                          <a:srgbClr val="000000"/>
                        </a:solidFill>
                        <a:effectLst/>
                        <a:latin typeface="Calibri" panose="020F0502020204030204" pitchFamily="34" charset="0"/>
                      </a:endParaRPr>
                    </a:p>
                  </a:txBody>
                  <a:tcPr marL="3878" marR="3878" marT="3878" marB="0" anchor="ctr"/>
                </a:tc>
                <a:tc>
                  <a:txBody>
                    <a:bodyPr/>
                    <a:lstStyle/>
                    <a:p>
                      <a:pPr algn="ctr" fontAlgn="ctr"/>
                      <a:endParaRPr lang="en-IN" sz="900" b="0" i="0" u="none" strike="noStrike">
                        <a:solidFill>
                          <a:srgbClr val="000000"/>
                        </a:solidFill>
                        <a:effectLst/>
                        <a:latin typeface="Calibri" panose="020F0502020204030204" pitchFamily="34" charset="0"/>
                      </a:endParaRPr>
                    </a:p>
                  </a:txBody>
                  <a:tcPr marL="3878" marR="3878" marT="3878" marB="0" anchor="ctr"/>
                </a:tc>
                <a:tc>
                  <a:txBody>
                    <a:bodyPr/>
                    <a:lstStyle/>
                    <a:p>
                      <a:pPr algn="ctr" fontAlgn="ctr"/>
                      <a:endParaRPr lang="en-IN" sz="900" b="0" i="0" u="none" strike="noStrike">
                        <a:solidFill>
                          <a:srgbClr val="000000"/>
                        </a:solidFill>
                        <a:effectLst/>
                        <a:latin typeface="Calibri" panose="020F0502020204030204" pitchFamily="34" charset="0"/>
                      </a:endParaRPr>
                    </a:p>
                  </a:txBody>
                  <a:tcPr marL="3878" marR="3878" marT="3878" marB="0" anchor="ctr"/>
                </a:tc>
                <a:extLst>
                  <a:ext uri="{0D108BD9-81ED-4DB2-BD59-A6C34878D82A}">
                    <a16:rowId xmlns:a16="http://schemas.microsoft.com/office/drawing/2014/main" val="963859224"/>
                  </a:ext>
                </a:extLst>
              </a:tr>
              <a:tr h="475548">
                <a:tc>
                  <a:txBody>
                    <a:bodyPr/>
                    <a:lstStyle/>
                    <a:p>
                      <a:pPr algn="l" fontAlgn="t"/>
                      <a:r>
                        <a:rPr lang="en-IN" sz="700" u="none" strike="noStrike">
                          <a:effectLst/>
                        </a:rPr>
                        <a:t>Mean</a:t>
                      </a:r>
                      <a:endParaRPr lang="en-IN" sz="700" b="0" i="0" u="none" strike="noStrike">
                        <a:solidFill>
                          <a:srgbClr val="000000"/>
                        </a:solidFill>
                        <a:effectLst/>
                        <a:latin typeface="Arial" panose="020B0604020202020204" pitchFamily="34" charset="0"/>
                      </a:endParaRPr>
                    </a:p>
                  </a:txBody>
                  <a:tcPr marL="3878" marR="3878" marT="3878" marB="0"/>
                </a:tc>
                <a:tc>
                  <a:txBody>
                    <a:bodyPr/>
                    <a:lstStyle/>
                    <a:p>
                      <a:pPr algn="r" fontAlgn="ctr"/>
                      <a:r>
                        <a:rPr lang="en-IN" sz="700" u="none" strike="noStrike">
                          <a:effectLst/>
                        </a:rPr>
                        <a:t>79.707</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64.376</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.004232</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.0993</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.0286449</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3.6132</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25.9151</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.4332</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9.429</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15.944</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1.451</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1.0917</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.000093</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0.0000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.008783</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.2551</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.001785</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0.000000</a:t>
                      </a:r>
                      <a:endParaRPr lang="en-IN" sz="700" b="0" i="0" u="none" strike="noStrike">
                        <a:solidFill>
                          <a:srgbClr val="000000"/>
                        </a:solidFill>
                        <a:effectLst/>
                        <a:latin typeface="Arial" panose="020B0604020202020204" pitchFamily="34" charset="0"/>
                      </a:endParaRPr>
                    </a:p>
                  </a:txBody>
                  <a:tcPr marL="3878" marR="3878" marT="3878" marB="0" anchor="ctr"/>
                </a:tc>
                <a:extLst>
                  <a:ext uri="{0D108BD9-81ED-4DB2-BD59-A6C34878D82A}">
                    <a16:rowId xmlns:a16="http://schemas.microsoft.com/office/drawing/2014/main" val="2026964496"/>
                  </a:ext>
                </a:extLst>
              </a:tr>
              <a:tr h="475548">
                <a:tc>
                  <a:txBody>
                    <a:bodyPr/>
                    <a:lstStyle/>
                    <a:p>
                      <a:pPr algn="l" fontAlgn="t"/>
                      <a:r>
                        <a:rPr lang="en-IN" sz="700" u="none" strike="noStrike">
                          <a:effectLst/>
                        </a:rPr>
                        <a:t>Median</a:t>
                      </a:r>
                      <a:endParaRPr lang="en-IN" sz="700" b="0" i="0" u="none" strike="noStrike">
                        <a:solidFill>
                          <a:srgbClr val="000000"/>
                        </a:solidFill>
                        <a:effectLst/>
                        <a:latin typeface="Arial" panose="020B0604020202020204" pitchFamily="34" charset="0"/>
                      </a:endParaRPr>
                    </a:p>
                  </a:txBody>
                  <a:tcPr marL="3878" marR="3878" marT="3878" marB="0"/>
                </a:tc>
                <a:tc>
                  <a:txBody>
                    <a:bodyPr/>
                    <a:lstStyle/>
                    <a:p>
                      <a:pPr algn="r" fontAlgn="ctr"/>
                      <a:r>
                        <a:rPr lang="en-IN" sz="700" u="none" strike="noStrike">
                          <a:effectLst/>
                        </a:rPr>
                        <a:t>28.000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24.400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.001300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.0300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.0015000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.9000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10.2000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.1400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2.800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5.400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.500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.2000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0.000000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0.0000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0.000000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.0900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0.000000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0.000000</a:t>
                      </a:r>
                      <a:endParaRPr lang="en-IN" sz="700" b="0" i="0" u="none" strike="noStrike">
                        <a:solidFill>
                          <a:srgbClr val="000000"/>
                        </a:solidFill>
                        <a:effectLst/>
                        <a:latin typeface="Arial" panose="020B0604020202020204" pitchFamily="34" charset="0"/>
                      </a:endParaRPr>
                    </a:p>
                  </a:txBody>
                  <a:tcPr marL="3878" marR="3878" marT="3878" marB="0" anchor="ctr"/>
                </a:tc>
                <a:extLst>
                  <a:ext uri="{0D108BD9-81ED-4DB2-BD59-A6C34878D82A}">
                    <a16:rowId xmlns:a16="http://schemas.microsoft.com/office/drawing/2014/main" val="1615189190"/>
                  </a:ext>
                </a:extLst>
              </a:tr>
              <a:tr h="475548">
                <a:tc>
                  <a:txBody>
                    <a:bodyPr/>
                    <a:lstStyle/>
                    <a:p>
                      <a:pPr algn="l" fontAlgn="t"/>
                      <a:r>
                        <a:rPr lang="en-IN" sz="700" u="none" strike="noStrike" dirty="0">
                          <a:effectLst/>
                        </a:rPr>
                        <a:t>Std. Deviation</a:t>
                      </a:r>
                      <a:endParaRPr lang="en-IN" sz="700" b="0" i="0" u="none" strike="noStrike" dirty="0">
                        <a:solidFill>
                          <a:srgbClr val="000000"/>
                        </a:solidFill>
                        <a:effectLst/>
                        <a:latin typeface="Arial" panose="020B0604020202020204" pitchFamily="34" charset="0"/>
                      </a:endParaRPr>
                    </a:p>
                  </a:txBody>
                  <a:tcPr marL="3878" marR="3878" marT="3878" marB="0"/>
                </a:tc>
                <a:tc>
                  <a:txBody>
                    <a:bodyPr/>
                    <a:lstStyle/>
                    <a:p>
                      <a:pPr algn="r" fontAlgn="ctr"/>
                      <a:r>
                        <a:rPr lang="en-IN" sz="700" u="none" strike="noStrike">
                          <a:effectLst/>
                        </a:rPr>
                        <a:t>119.3363</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96.3738</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.0089785</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.12545</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.10311259</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6.00195</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37.67749</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.58377</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14.7159</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22.4376</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2.3364</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1.82363</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.0003357</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0.00000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.0437964</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.34911</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.0060520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0.0000000</a:t>
                      </a:r>
                      <a:endParaRPr lang="en-IN" sz="700" b="0" i="0" u="none" strike="noStrike">
                        <a:solidFill>
                          <a:srgbClr val="000000"/>
                        </a:solidFill>
                        <a:effectLst/>
                        <a:latin typeface="Arial" panose="020B0604020202020204" pitchFamily="34" charset="0"/>
                      </a:endParaRPr>
                    </a:p>
                  </a:txBody>
                  <a:tcPr marL="3878" marR="3878" marT="3878" marB="0" anchor="ctr"/>
                </a:tc>
                <a:extLst>
                  <a:ext uri="{0D108BD9-81ED-4DB2-BD59-A6C34878D82A}">
                    <a16:rowId xmlns:a16="http://schemas.microsoft.com/office/drawing/2014/main" val="2883674948"/>
                  </a:ext>
                </a:extLst>
              </a:tr>
              <a:tr h="475548">
                <a:tc>
                  <a:txBody>
                    <a:bodyPr/>
                    <a:lstStyle/>
                    <a:p>
                      <a:pPr algn="l" fontAlgn="t"/>
                      <a:r>
                        <a:rPr lang="en-IN" sz="700" u="none" strike="noStrike">
                          <a:effectLst/>
                        </a:rPr>
                        <a:t>Range</a:t>
                      </a:r>
                      <a:endParaRPr lang="en-IN" sz="700" b="0" i="0" u="none" strike="noStrike">
                        <a:solidFill>
                          <a:srgbClr val="000000"/>
                        </a:solidFill>
                        <a:effectLst/>
                        <a:latin typeface="Arial" panose="020B0604020202020204" pitchFamily="34" charset="0"/>
                      </a:endParaRPr>
                    </a:p>
                  </a:txBody>
                  <a:tcPr marL="3878" marR="3878" marT="3878" marB="0"/>
                </a:tc>
                <a:tc>
                  <a:txBody>
                    <a:bodyPr/>
                    <a:lstStyle/>
                    <a:p>
                      <a:pPr algn="r" fontAlgn="ctr"/>
                      <a:r>
                        <a:rPr lang="en-IN" sz="700" u="none" strike="noStrike">
                          <a:effectLst/>
                        </a:rPr>
                        <a:t>510.0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dirty="0">
                          <a:effectLst/>
                        </a:rPr>
                        <a:t>410.8</a:t>
                      </a:r>
                      <a:endParaRPr lang="en-IN" sz="700" b="0" i="0" u="none" strike="noStrike" dirty="0">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.0400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.47</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.53900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24.16</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161.68</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2.17</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68.5</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96.9</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8.8</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6.80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.0014</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0.00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.2800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1.54</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.0280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0.0000</a:t>
                      </a:r>
                      <a:endParaRPr lang="en-IN" sz="700" b="0" i="0" u="none" strike="noStrike">
                        <a:solidFill>
                          <a:srgbClr val="000000"/>
                        </a:solidFill>
                        <a:effectLst/>
                        <a:latin typeface="Arial" panose="020B0604020202020204" pitchFamily="34" charset="0"/>
                      </a:endParaRPr>
                    </a:p>
                  </a:txBody>
                  <a:tcPr marL="3878" marR="3878" marT="3878" marB="0" anchor="ctr"/>
                </a:tc>
                <a:extLst>
                  <a:ext uri="{0D108BD9-81ED-4DB2-BD59-A6C34878D82A}">
                    <a16:rowId xmlns:a16="http://schemas.microsoft.com/office/drawing/2014/main" val="260999008"/>
                  </a:ext>
                </a:extLst>
              </a:tr>
              <a:tr h="475548">
                <a:tc>
                  <a:txBody>
                    <a:bodyPr/>
                    <a:lstStyle/>
                    <a:p>
                      <a:pPr algn="l" fontAlgn="t"/>
                      <a:r>
                        <a:rPr lang="en-IN" sz="700" u="none" strike="noStrike" dirty="0">
                          <a:effectLst/>
                        </a:rPr>
                        <a:t>Minimum</a:t>
                      </a:r>
                      <a:endParaRPr lang="en-IN" sz="700" b="0" i="0" u="none" strike="noStrike" dirty="0">
                        <a:solidFill>
                          <a:srgbClr val="000000"/>
                        </a:solidFill>
                        <a:effectLst/>
                        <a:latin typeface="Arial" panose="020B0604020202020204" pitchFamily="34" charset="0"/>
                      </a:endParaRPr>
                    </a:p>
                  </a:txBody>
                  <a:tcPr marL="3878" marR="3878" marT="3878" marB="0"/>
                </a:tc>
                <a:tc>
                  <a:txBody>
                    <a:bodyPr/>
                    <a:lstStyle/>
                    <a:p>
                      <a:pPr algn="r" fontAlgn="ctr"/>
                      <a:r>
                        <a:rPr lang="en-IN" sz="700" u="none" strike="noStrike">
                          <a:effectLst/>
                        </a:rPr>
                        <a:t>6.0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3.4</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.0010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.01</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.00100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.04</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.12</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.10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.9</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.2</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.1</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0.00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0.0000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0.00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0.0000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.02</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0.0000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0.0000</a:t>
                      </a:r>
                      <a:endParaRPr lang="en-IN" sz="700" b="0" i="0" u="none" strike="noStrike">
                        <a:solidFill>
                          <a:srgbClr val="000000"/>
                        </a:solidFill>
                        <a:effectLst/>
                        <a:latin typeface="Arial" panose="020B0604020202020204" pitchFamily="34" charset="0"/>
                      </a:endParaRPr>
                    </a:p>
                  </a:txBody>
                  <a:tcPr marL="3878" marR="3878" marT="3878" marB="0" anchor="ctr"/>
                </a:tc>
                <a:extLst>
                  <a:ext uri="{0D108BD9-81ED-4DB2-BD59-A6C34878D82A}">
                    <a16:rowId xmlns:a16="http://schemas.microsoft.com/office/drawing/2014/main" val="869739351"/>
                  </a:ext>
                </a:extLst>
              </a:tr>
              <a:tr h="500578">
                <a:tc>
                  <a:txBody>
                    <a:bodyPr/>
                    <a:lstStyle/>
                    <a:p>
                      <a:pPr algn="l" fontAlgn="t"/>
                      <a:r>
                        <a:rPr lang="en-IN" sz="700" u="none" strike="noStrike">
                          <a:effectLst/>
                        </a:rPr>
                        <a:t>Maximum</a:t>
                      </a:r>
                      <a:endParaRPr lang="en-IN" sz="700" b="0" i="0" u="none" strike="noStrike">
                        <a:solidFill>
                          <a:srgbClr val="000000"/>
                        </a:solidFill>
                        <a:effectLst/>
                        <a:latin typeface="Arial" panose="020B0604020202020204" pitchFamily="34" charset="0"/>
                      </a:endParaRPr>
                    </a:p>
                  </a:txBody>
                  <a:tcPr marL="3878" marR="3878" marT="3878" marB="0"/>
                </a:tc>
                <a:tc>
                  <a:txBody>
                    <a:bodyPr/>
                    <a:lstStyle/>
                    <a:p>
                      <a:pPr algn="r" fontAlgn="ctr"/>
                      <a:r>
                        <a:rPr lang="en-IN" sz="700" u="none" strike="noStrike">
                          <a:effectLst/>
                        </a:rPr>
                        <a:t>516.0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414.2</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.0410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.48</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.54000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24.20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dirty="0">
                          <a:effectLst/>
                        </a:rPr>
                        <a:t>161.80</a:t>
                      </a:r>
                      <a:endParaRPr lang="en-IN" sz="700" b="0" i="0" u="none" strike="noStrike" dirty="0">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2.27</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69.4</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97.1</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8.9</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6.80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.0014</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0.00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.2800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1.56</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a:effectLst/>
                        </a:rPr>
                        <a:t>.0280</a:t>
                      </a:r>
                      <a:endParaRPr lang="en-IN" sz="700" b="0" i="0" u="none" strike="noStrike">
                        <a:solidFill>
                          <a:srgbClr val="000000"/>
                        </a:solidFill>
                        <a:effectLst/>
                        <a:latin typeface="Arial" panose="020B0604020202020204" pitchFamily="34" charset="0"/>
                      </a:endParaRPr>
                    </a:p>
                  </a:txBody>
                  <a:tcPr marL="3878" marR="3878" marT="3878" marB="0" anchor="ctr"/>
                </a:tc>
                <a:tc>
                  <a:txBody>
                    <a:bodyPr/>
                    <a:lstStyle/>
                    <a:p>
                      <a:pPr algn="r" fontAlgn="ctr"/>
                      <a:r>
                        <a:rPr lang="en-IN" sz="700" u="none" strike="noStrike" dirty="0">
                          <a:effectLst/>
                        </a:rPr>
                        <a:t>0.0000</a:t>
                      </a:r>
                      <a:endParaRPr lang="en-IN" sz="700" b="0" i="0" u="none" strike="noStrike" dirty="0">
                        <a:solidFill>
                          <a:srgbClr val="000000"/>
                        </a:solidFill>
                        <a:effectLst/>
                        <a:latin typeface="Arial" panose="020B0604020202020204" pitchFamily="34" charset="0"/>
                      </a:endParaRPr>
                    </a:p>
                  </a:txBody>
                  <a:tcPr marL="3878" marR="3878" marT="3878" marB="0" anchor="ctr"/>
                </a:tc>
                <a:extLst>
                  <a:ext uri="{0D108BD9-81ED-4DB2-BD59-A6C34878D82A}">
                    <a16:rowId xmlns:a16="http://schemas.microsoft.com/office/drawing/2014/main" val="4070426267"/>
                  </a:ext>
                </a:extLst>
              </a:tr>
            </a:tbl>
          </a:graphicData>
        </a:graphic>
      </p:graphicFrame>
    </p:spTree>
    <p:extLst>
      <p:ext uri="{BB962C8B-B14F-4D97-AF65-F5344CB8AC3E}">
        <p14:creationId xmlns:p14="http://schemas.microsoft.com/office/powerpoint/2010/main" val="1373306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137684" y="349491"/>
            <a:ext cx="10515600" cy="1325563"/>
          </a:xfrm>
        </p:spPr>
        <p:txBody>
          <a:bodyPr>
            <a:normAutofit/>
          </a:bodyPr>
          <a:lstStyle/>
          <a:p>
            <a:pPr algn="ctr"/>
            <a:r>
              <a:rPr lang="en-US" b="1" kern="100" dirty="0">
                <a:latin typeface="Times New Roman" panose="02020603050405020304" pitchFamily="18" charset="0"/>
                <a:ea typeface="Calibri" panose="020F0502020204030204" pitchFamily="34" charset="0"/>
                <a:cs typeface="Times New Roman" panose="02020603050405020304" pitchFamily="18" charset="0"/>
              </a:rPr>
              <a:t>T</a:t>
            </a:r>
            <a:r>
              <a:rPr lang="en-US" sz="4400" b="1" kern="100" dirty="0">
                <a:effectLst/>
                <a:latin typeface="Times New Roman" panose="02020603050405020304" pitchFamily="18" charset="0"/>
                <a:ea typeface="Calibri" panose="020F0502020204030204" pitchFamily="34" charset="0"/>
                <a:cs typeface="Times New Roman" panose="02020603050405020304" pitchFamily="18" charset="0"/>
              </a:rPr>
              <a:t>he potential health risks associated with detected levels</a:t>
            </a:r>
            <a:endParaRPr lang="en-IN" b="1" dirty="0"/>
          </a:p>
        </p:txBody>
      </p:sp>
      <p:pic>
        <p:nvPicPr>
          <p:cNvPr id="7" name="Picture 6">
            <a:extLst>
              <a:ext uri="{FF2B5EF4-FFF2-40B4-BE49-F238E27FC236}">
                <a16:creationId xmlns:a16="http://schemas.microsoft.com/office/drawing/2014/main" id="{2B3CEAE7-AB71-4D84-E63D-750F142111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383801" cy="651354"/>
          </a:xfrm>
          <a:prstGeom prst="rect">
            <a:avLst/>
          </a:prstGeom>
        </p:spPr>
      </p:pic>
      <p:graphicFrame>
        <p:nvGraphicFramePr>
          <p:cNvPr id="13" name="Chart 12">
            <a:extLst>
              <a:ext uri="{FF2B5EF4-FFF2-40B4-BE49-F238E27FC236}">
                <a16:creationId xmlns:a16="http://schemas.microsoft.com/office/drawing/2014/main" id="{E901B289-6D54-33A3-0B12-9E05B18323CF}"/>
              </a:ext>
            </a:extLst>
          </p:cNvPr>
          <p:cNvGraphicFramePr/>
          <p:nvPr>
            <p:extLst>
              <p:ext uri="{D42A27DB-BD31-4B8C-83A1-F6EECF244321}">
                <p14:modId xmlns:p14="http://schemas.microsoft.com/office/powerpoint/2010/main" val="2888108600"/>
              </p:ext>
            </p:extLst>
          </p:nvPr>
        </p:nvGraphicFramePr>
        <p:xfrm>
          <a:off x="517454" y="2334734"/>
          <a:ext cx="4572000" cy="302496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Table 14">
            <a:extLst>
              <a:ext uri="{FF2B5EF4-FFF2-40B4-BE49-F238E27FC236}">
                <a16:creationId xmlns:a16="http://schemas.microsoft.com/office/drawing/2014/main" id="{1AB56252-3925-6959-080F-B66A58C5B91A}"/>
              </a:ext>
            </a:extLst>
          </p:cNvPr>
          <p:cNvGraphicFramePr>
            <a:graphicFrameLocks noGrp="1"/>
          </p:cNvGraphicFramePr>
          <p:nvPr>
            <p:extLst>
              <p:ext uri="{D42A27DB-BD31-4B8C-83A1-F6EECF244321}">
                <p14:modId xmlns:p14="http://schemas.microsoft.com/office/powerpoint/2010/main" val="3715370793"/>
              </p:ext>
            </p:extLst>
          </p:nvPr>
        </p:nvGraphicFramePr>
        <p:xfrm>
          <a:off x="7102547" y="2488019"/>
          <a:ext cx="4295555" cy="2977117"/>
        </p:xfrm>
        <a:graphic>
          <a:graphicData uri="http://schemas.openxmlformats.org/drawingml/2006/table">
            <a:tbl>
              <a:tblPr>
                <a:tableStyleId>{5C22544A-7EE6-4342-B048-85BDC9FD1C3A}</a:tableStyleId>
              </a:tblPr>
              <a:tblGrid>
                <a:gridCol w="2078660">
                  <a:extLst>
                    <a:ext uri="{9D8B030D-6E8A-4147-A177-3AD203B41FA5}">
                      <a16:colId xmlns:a16="http://schemas.microsoft.com/office/drawing/2014/main" val="711668768"/>
                    </a:ext>
                  </a:extLst>
                </a:gridCol>
                <a:gridCol w="2216895">
                  <a:extLst>
                    <a:ext uri="{9D8B030D-6E8A-4147-A177-3AD203B41FA5}">
                      <a16:colId xmlns:a16="http://schemas.microsoft.com/office/drawing/2014/main" val="3313289507"/>
                    </a:ext>
                  </a:extLst>
                </a:gridCol>
              </a:tblGrid>
              <a:tr h="631617">
                <a:tc>
                  <a:txBody>
                    <a:bodyPr/>
                    <a:lstStyle/>
                    <a:p>
                      <a:pPr algn="l" fontAlgn="b"/>
                      <a:r>
                        <a:rPr lang="en-IN" sz="2800" b="1" u="none" strike="noStrike" dirty="0">
                          <a:solidFill>
                            <a:schemeClr val="accent5"/>
                          </a:solidFill>
                          <a:effectLst/>
                          <a:latin typeface="Times New Roman" panose="02020603050405020304" pitchFamily="18" charset="0"/>
                          <a:cs typeface="Times New Roman" panose="02020603050405020304" pitchFamily="18" charset="0"/>
                        </a:rPr>
                        <a:t>Disease</a:t>
                      </a:r>
                      <a:endParaRPr lang="en-IN" sz="2800" b="1" i="0" u="none" strike="noStrike" dirty="0">
                        <a:solidFill>
                          <a:schemeClr val="accent5"/>
                        </a:solidFill>
                        <a:effectLst/>
                        <a:latin typeface="Times New Roman" panose="02020603050405020304" pitchFamily="18" charset="0"/>
                        <a:cs typeface="Times New Roman" panose="02020603050405020304" pitchFamily="18" charset="0"/>
                      </a:endParaRPr>
                    </a:p>
                  </a:txBody>
                  <a:tcPr marL="4763" marR="4763" marT="4763" marB="0" anchor="b"/>
                </a:tc>
                <a:tc>
                  <a:txBody>
                    <a:bodyPr/>
                    <a:lstStyle/>
                    <a:p>
                      <a:pPr algn="l" fontAlgn="b"/>
                      <a:r>
                        <a:rPr lang="en-IN" sz="2800" b="1" u="none" strike="noStrike" dirty="0">
                          <a:solidFill>
                            <a:schemeClr val="accent5"/>
                          </a:solidFill>
                          <a:effectLst/>
                          <a:latin typeface="Times New Roman" panose="02020603050405020304" pitchFamily="18" charset="0"/>
                          <a:cs typeface="Times New Roman" panose="02020603050405020304" pitchFamily="18" charset="0"/>
                        </a:rPr>
                        <a:t>Percentage</a:t>
                      </a:r>
                      <a:endParaRPr lang="en-IN" sz="2800" b="1" i="0" u="none" strike="noStrike" dirty="0">
                        <a:solidFill>
                          <a:schemeClr val="accent5"/>
                        </a:solidFill>
                        <a:effectLst/>
                        <a:latin typeface="Times New Roman" panose="02020603050405020304" pitchFamily="18" charset="0"/>
                        <a:cs typeface="Times New Roman" panose="02020603050405020304" pitchFamily="18" charset="0"/>
                      </a:endParaRPr>
                    </a:p>
                  </a:txBody>
                  <a:tcPr marL="4763" marR="4763" marT="4763" marB="0" anchor="b"/>
                </a:tc>
                <a:extLst>
                  <a:ext uri="{0D108BD9-81ED-4DB2-BD59-A6C34878D82A}">
                    <a16:rowId xmlns:a16="http://schemas.microsoft.com/office/drawing/2014/main" val="363708657"/>
                  </a:ext>
                </a:extLst>
              </a:tr>
              <a:tr h="469100">
                <a:tc>
                  <a:txBody>
                    <a:bodyPr/>
                    <a:lstStyle/>
                    <a:p>
                      <a:pPr algn="l" fontAlgn="b"/>
                      <a:r>
                        <a:rPr lang="en-IN" sz="1100" u="none" strike="noStrike" dirty="0">
                          <a:effectLst/>
                        </a:rPr>
                        <a:t>Typhoid</a:t>
                      </a:r>
                      <a:endParaRPr lang="en-IN" sz="1100" b="0" i="0" u="none" strike="noStrike" dirty="0">
                        <a:solidFill>
                          <a:srgbClr val="000000"/>
                        </a:solidFill>
                        <a:effectLst/>
                        <a:latin typeface="Times New Roman" panose="02020603050405020304" pitchFamily="18" charset="0"/>
                      </a:endParaRPr>
                    </a:p>
                  </a:txBody>
                  <a:tcPr marL="4763" marR="4763" marT="4763" marB="0" anchor="b"/>
                </a:tc>
                <a:tc>
                  <a:txBody>
                    <a:bodyPr/>
                    <a:lstStyle/>
                    <a:p>
                      <a:pPr algn="r" fontAlgn="b"/>
                      <a:r>
                        <a:rPr lang="en-IN" sz="1100" u="none" strike="noStrike" dirty="0">
                          <a:effectLst/>
                        </a:rPr>
                        <a:t>49</a:t>
                      </a:r>
                      <a:endParaRPr lang="en-IN" sz="1100" b="0" i="0" u="none" strike="noStrike" dirty="0">
                        <a:solidFill>
                          <a:srgbClr val="000000"/>
                        </a:solidFill>
                        <a:effectLst/>
                        <a:latin typeface="Times New Roman" panose="02020603050405020304" pitchFamily="18" charset="0"/>
                      </a:endParaRPr>
                    </a:p>
                  </a:txBody>
                  <a:tcPr marL="4763" marR="4763" marT="4763" marB="0" anchor="b"/>
                </a:tc>
                <a:extLst>
                  <a:ext uri="{0D108BD9-81ED-4DB2-BD59-A6C34878D82A}">
                    <a16:rowId xmlns:a16="http://schemas.microsoft.com/office/drawing/2014/main" val="3768102673"/>
                  </a:ext>
                </a:extLst>
              </a:tr>
              <a:tr h="469100">
                <a:tc>
                  <a:txBody>
                    <a:bodyPr/>
                    <a:lstStyle/>
                    <a:p>
                      <a:pPr algn="l" fontAlgn="b"/>
                      <a:r>
                        <a:rPr lang="en-IN" sz="1100" u="none" strike="noStrike">
                          <a:effectLst/>
                        </a:rPr>
                        <a:t>Dysentry</a:t>
                      </a:r>
                      <a:endParaRPr lang="en-IN" sz="1100" b="0" i="0" u="none" strike="noStrike">
                        <a:solidFill>
                          <a:srgbClr val="000000"/>
                        </a:solidFill>
                        <a:effectLst/>
                        <a:latin typeface="Times New Roman" panose="02020603050405020304" pitchFamily="18" charset="0"/>
                      </a:endParaRPr>
                    </a:p>
                  </a:txBody>
                  <a:tcPr marL="4763" marR="4763" marT="4763" marB="0" anchor="b"/>
                </a:tc>
                <a:tc>
                  <a:txBody>
                    <a:bodyPr/>
                    <a:lstStyle/>
                    <a:p>
                      <a:pPr algn="r" fontAlgn="b"/>
                      <a:r>
                        <a:rPr lang="en-IN" sz="1100" u="none" strike="noStrike">
                          <a:effectLst/>
                        </a:rPr>
                        <a:t>23</a:t>
                      </a:r>
                      <a:endParaRPr lang="en-IN" sz="1100" b="0" i="0" u="none" strike="noStrike">
                        <a:solidFill>
                          <a:srgbClr val="000000"/>
                        </a:solidFill>
                        <a:effectLst/>
                        <a:latin typeface="Times New Roman" panose="02020603050405020304" pitchFamily="18" charset="0"/>
                      </a:endParaRPr>
                    </a:p>
                  </a:txBody>
                  <a:tcPr marL="4763" marR="4763" marT="4763" marB="0" anchor="b"/>
                </a:tc>
                <a:extLst>
                  <a:ext uri="{0D108BD9-81ED-4DB2-BD59-A6C34878D82A}">
                    <a16:rowId xmlns:a16="http://schemas.microsoft.com/office/drawing/2014/main" val="1153368017"/>
                  </a:ext>
                </a:extLst>
              </a:tr>
              <a:tr h="469100">
                <a:tc>
                  <a:txBody>
                    <a:bodyPr/>
                    <a:lstStyle/>
                    <a:p>
                      <a:pPr algn="l" fontAlgn="b"/>
                      <a:r>
                        <a:rPr lang="en-IN" sz="1100" u="none" strike="noStrike">
                          <a:effectLst/>
                        </a:rPr>
                        <a:t>Diarrhea </a:t>
                      </a:r>
                      <a:endParaRPr lang="en-IN" sz="1100" b="0" i="0" u="none" strike="noStrike">
                        <a:solidFill>
                          <a:srgbClr val="000000"/>
                        </a:solidFill>
                        <a:effectLst/>
                        <a:latin typeface="Times New Roman" panose="02020603050405020304" pitchFamily="18" charset="0"/>
                      </a:endParaRPr>
                    </a:p>
                  </a:txBody>
                  <a:tcPr marL="4763" marR="4763" marT="4763" marB="0" anchor="b"/>
                </a:tc>
                <a:tc>
                  <a:txBody>
                    <a:bodyPr/>
                    <a:lstStyle/>
                    <a:p>
                      <a:pPr algn="r" fontAlgn="b"/>
                      <a:r>
                        <a:rPr lang="en-IN" sz="1100" u="none" strike="noStrike">
                          <a:effectLst/>
                        </a:rPr>
                        <a:t>65</a:t>
                      </a:r>
                      <a:endParaRPr lang="en-IN" sz="1100" b="0" i="0" u="none" strike="noStrike">
                        <a:solidFill>
                          <a:srgbClr val="000000"/>
                        </a:solidFill>
                        <a:effectLst/>
                        <a:latin typeface="Times New Roman" panose="02020603050405020304" pitchFamily="18" charset="0"/>
                      </a:endParaRPr>
                    </a:p>
                  </a:txBody>
                  <a:tcPr marL="4763" marR="4763" marT="4763" marB="0" anchor="b"/>
                </a:tc>
                <a:extLst>
                  <a:ext uri="{0D108BD9-81ED-4DB2-BD59-A6C34878D82A}">
                    <a16:rowId xmlns:a16="http://schemas.microsoft.com/office/drawing/2014/main" val="2151850853"/>
                  </a:ext>
                </a:extLst>
              </a:tr>
              <a:tr h="469100">
                <a:tc>
                  <a:txBody>
                    <a:bodyPr/>
                    <a:lstStyle/>
                    <a:p>
                      <a:pPr algn="l" fontAlgn="b"/>
                      <a:r>
                        <a:rPr lang="en-IN" sz="1100" u="none" strike="noStrike">
                          <a:effectLst/>
                        </a:rPr>
                        <a:t>cholera</a:t>
                      </a:r>
                      <a:endParaRPr lang="en-IN" sz="1100" b="0" i="0" u="none" strike="noStrike">
                        <a:solidFill>
                          <a:srgbClr val="000000"/>
                        </a:solidFill>
                        <a:effectLst/>
                        <a:latin typeface="Times New Roman" panose="02020603050405020304" pitchFamily="18" charset="0"/>
                      </a:endParaRPr>
                    </a:p>
                  </a:txBody>
                  <a:tcPr marL="4763" marR="4763" marT="4763" marB="0" anchor="b"/>
                </a:tc>
                <a:tc>
                  <a:txBody>
                    <a:bodyPr/>
                    <a:lstStyle/>
                    <a:p>
                      <a:pPr algn="r" fontAlgn="b"/>
                      <a:r>
                        <a:rPr lang="en-IN" sz="1100" u="none" strike="noStrike">
                          <a:effectLst/>
                        </a:rPr>
                        <a:t>32</a:t>
                      </a:r>
                      <a:endParaRPr lang="en-IN" sz="1100" b="0" i="0" u="none" strike="noStrike">
                        <a:solidFill>
                          <a:srgbClr val="000000"/>
                        </a:solidFill>
                        <a:effectLst/>
                        <a:latin typeface="Times New Roman" panose="02020603050405020304" pitchFamily="18" charset="0"/>
                      </a:endParaRPr>
                    </a:p>
                  </a:txBody>
                  <a:tcPr marL="4763" marR="4763" marT="4763" marB="0" anchor="b"/>
                </a:tc>
                <a:extLst>
                  <a:ext uri="{0D108BD9-81ED-4DB2-BD59-A6C34878D82A}">
                    <a16:rowId xmlns:a16="http://schemas.microsoft.com/office/drawing/2014/main" val="730100544"/>
                  </a:ext>
                </a:extLst>
              </a:tr>
              <a:tr h="469100">
                <a:tc>
                  <a:txBody>
                    <a:bodyPr/>
                    <a:lstStyle/>
                    <a:p>
                      <a:pPr algn="l" fontAlgn="b"/>
                      <a:r>
                        <a:rPr lang="en-IN" sz="1100" u="none" strike="noStrike">
                          <a:effectLst/>
                        </a:rPr>
                        <a:t>Gastroenteritis</a:t>
                      </a:r>
                      <a:endParaRPr lang="en-IN" sz="1100" b="0" i="0" u="none" strike="noStrike">
                        <a:solidFill>
                          <a:srgbClr val="000000"/>
                        </a:solidFill>
                        <a:effectLst/>
                        <a:latin typeface="Times New Roman" panose="02020603050405020304" pitchFamily="18" charset="0"/>
                      </a:endParaRPr>
                    </a:p>
                  </a:txBody>
                  <a:tcPr marL="4763" marR="4763" marT="4763" marB="0" anchor="b"/>
                </a:tc>
                <a:tc>
                  <a:txBody>
                    <a:bodyPr/>
                    <a:lstStyle/>
                    <a:p>
                      <a:pPr algn="r" fontAlgn="b"/>
                      <a:r>
                        <a:rPr lang="en-IN" sz="1100" u="none" strike="noStrike" dirty="0">
                          <a:effectLst/>
                        </a:rPr>
                        <a:t>13</a:t>
                      </a:r>
                      <a:endParaRPr lang="en-IN" sz="1100" b="0" i="0" u="none" strike="noStrike" dirty="0">
                        <a:solidFill>
                          <a:srgbClr val="000000"/>
                        </a:solidFill>
                        <a:effectLst/>
                        <a:latin typeface="Times New Roman" panose="02020603050405020304" pitchFamily="18" charset="0"/>
                      </a:endParaRPr>
                    </a:p>
                  </a:txBody>
                  <a:tcPr marL="4763" marR="4763" marT="4763" marB="0" anchor="b"/>
                </a:tc>
                <a:extLst>
                  <a:ext uri="{0D108BD9-81ED-4DB2-BD59-A6C34878D82A}">
                    <a16:rowId xmlns:a16="http://schemas.microsoft.com/office/drawing/2014/main" val="3170038151"/>
                  </a:ext>
                </a:extLst>
              </a:tr>
            </a:tbl>
          </a:graphicData>
        </a:graphic>
      </p:graphicFrame>
    </p:spTree>
    <p:extLst>
      <p:ext uri="{BB962C8B-B14F-4D97-AF65-F5344CB8AC3E}">
        <p14:creationId xmlns:p14="http://schemas.microsoft.com/office/powerpoint/2010/main" val="1498613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524540" y="380529"/>
            <a:ext cx="10258425" cy="589278"/>
          </a:xfrm>
        </p:spPr>
        <p:txBody>
          <a:bodyPr>
            <a:noAutofit/>
          </a:bodyPr>
          <a:lstStyle/>
          <a:p>
            <a:pPr algn="ctr"/>
            <a:r>
              <a:rPr lang="en-IN" b="1" dirty="0">
                <a:latin typeface="Times New Roman" panose="02020603050405020304" pitchFamily="18" charset="0"/>
                <a:cs typeface="Times New Roman" panose="02020603050405020304" pitchFamily="18" charset="0"/>
              </a:rPr>
              <a:t>Discussion</a:t>
            </a:r>
          </a:p>
        </p:txBody>
      </p:sp>
      <p:sp>
        <p:nvSpPr>
          <p:cNvPr id="4" name="Rectangle 1">
            <a:extLst>
              <a:ext uri="{FF2B5EF4-FFF2-40B4-BE49-F238E27FC236}">
                <a16:creationId xmlns:a16="http://schemas.microsoft.com/office/drawing/2014/main" id="{DAD5456B-2644-E32F-FCFB-012297834487}"/>
              </a:ext>
            </a:extLst>
          </p:cNvPr>
          <p:cNvSpPr>
            <a:spLocks noGrp="1" noChangeArrowheads="1"/>
          </p:cNvSpPr>
          <p:nvPr>
            <p:ph idx="1"/>
          </p:nvPr>
        </p:nvSpPr>
        <p:spPr bwMode="auto">
          <a:xfrm>
            <a:off x="380505" y="1416109"/>
            <a:ext cx="11430989" cy="4996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a:buNone/>
            </a:pPr>
            <a:r>
              <a:rPr lang="en-IN" sz="2000" dirty="0">
                <a:latin typeface="Times New Roman" panose="02020603050405020304" pitchFamily="18" charset="0"/>
                <a:cs typeface="Times New Roman" panose="02020603050405020304" pitchFamily="18" charset="0"/>
              </a:rPr>
              <a:t>Calcium: All samples have low concentration and below desirable limits, </a:t>
            </a:r>
            <a:r>
              <a:rPr lang="en-US" sz="2000" dirty="0">
                <a:latin typeface="Times New Roman" panose="02020603050405020304" pitchFamily="18" charset="0"/>
                <a:cs typeface="Times New Roman" panose="02020603050405020304" pitchFamily="18" charset="0"/>
              </a:rPr>
              <a:t>low calcium levels in drinking water may not directly impact health but can contribute to insufficient dietary intake, potentially increasing the risk of osteoporosis and bone-related disorders over time. Adequate calcium intake is essential for maintaining bone health, particularly in populations with already low dietary calcium sources.</a:t>
            </a:r>
            <a:endParaRPr lang="en-IN"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Phosphorous: 18 percent of our samples are above </a:t>
            </a:r>
            <a:r>
              <a:rPr lang="en-US" sz="2000" dirty="0">
                <a:latin typeface="Times New Roman" panose="02020603050405020304" pitchFamily="18" charset="0"/>
                <a:cs typeface="Times New Roman" panose="02020603050405020304" pitchFamily="18" charset="0"/>
              </a:rPr>
              <a:t>high phosphorus levels in water can promote harmful algal blooms, which produce toxins harmful to human health and ecosystems. Exposure to these toxins through contaminated water can cause skin irritation, gastrointestinal issues, and liver damage. It can also lead to oxygen depletion, threatening aquatic life and ecosystems.</a:t>
            </a:r>
          </a:p>
          <a:p>
            <a:pPr marL="0" marR="0" lvl="0" indent="0" defTabSz="914400" rtl="0" eaLnBrk="0" fontAlgn="base" latinLnBrk="0" hangingPunct="0">
              <a:lnSpc>
                <a:spcPct val="100000"/>
              </a:lnSpc>
              <a:spcBef>
                <a:spcPct val="0"/>
              </a:spcBef>
              <a:spcAft>
                <a:spcPct val="0"/>
              </a:spcAft>
              <a:buClrTx/>
              <a:buSzTx/>
              <a:buFontTx/>
              <a:buNone/>
              <a:tabLst/>
            </a:pPr>
            <a:endParaRPr lang="en-IN" sz="2000" dirty="0">
              <a:latin typeface="Times New Roman" panose="02020603050405020304" pitchFamily="18" charset="0"/>
              <a:cs typeface="Times New Roman" panose="02020603050405020304"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lang="en-IN" sz="2000" dirty="0">
                <a:latin typeface="Times New Roman" panose="02020603050405020304" pitchFamily="18" charset="0"/>
                <a:cs typeface="Times New Roman" panose="02020603050405020304" pitchFamily="18" charset="0"/>
              </a:rPr>
              <a:t>Magnesium: 83 percent of samples have </a:t>
            </a:r>
            <a:r>
              <a:rPr lang="en-US" sz="2000" dirty="0">
                <a:latin typeface="Times New Roman" panose="02020603050405020304" pitchFamily="18" charset="0"/>
                <a:cs typeface="Times New Roman" panose="02020603050405020304" pitchFamily="18" charset="0"/>
              </a:rPr>
              <a:t>l</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ow magnesium levels in drinking water can lead to muscle cramps, fatigue, and irregular heart rhythms. Chronic deficiency may increase the risk of cardiovascular diseases like hypertension and heart disease. Magnesium is crucial for nerve function, muscle health, and overall cardiovascular well-being, highlighting the importance of adequate intake.</a:t>
            </a:r>
          </a:p>
          <a:p>
            <a:pPr marL="0" marR="0" lvl="0" indent="0"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indent="0">
              <a:buNone/>
            </a:pPr>
            <a:endParaRPr lang="en-IN" sz="2000" dirty="0">
              <a:latin typeface="Times New Roman" panose="02020603050405020304" pitchFamily="18" charset="0"/>
              <a:cs typeface="Times New Roman" panose="02020603050405020304" pitchFamily="18" charset="0"/>
            </a:endParaRPr>
          </a:p>
          <a:p>
            <a:pPr marL="0" marR="0" lvl="0" indent="0"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D5809B70-D554-6F1D-502A-0134B407A3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383801" cy="651354"/>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600740" y="1820309"/>
            <a:ext cx="11201400" cy="4351338"/>
          </a:xfrm>
        </p:spPr>
        <p:txBody>
          <a:bodyPr>
            <a:normAutofit/>
          </a:bodyPr>
          <a:lstStyle/>
          <a:p>
            <a:pPr marL="0" indent="0">
              <a:buNone/>
            </a:pPr>
            <a:r>
              <a:rPr lang="en-IN" sz="2000" dirty="0"/>
              <a:t>Fluoride: 93% of samples have </a:t>
            </a:r>
            <a:r>
              <a:rPr lang="en-US" sz="2000" dirty="0">
                <a:latin typeface="Times New Roman" panose="02020603050405020304" pitchFamily="18" charset="0"/>
                <a:cs typeface="Times New Roman" panose="02020603050405020304" pitchFamily="18" charset="0"/>
              </a:rPr>
              <a:t>low fluoride levels in drinking water can increase the risk of dental cavities, as fluoride helps strengthen tooth enamel and prevent decay. Insufficient fluoride intake can lead to higher dental treatment costs and oral health issues, particularly in children and communities without access to other fluoride sources. 1 sample have High fluoride levels in drinking water can cause dental fluorosis, characterized by discoloration and pitting of tooth enamel. Prolonged exposure can lead to skeletal fluorosis, resulting in joint pain and bone deformities. Excessive fluoride intake is particularly harmful to children, affecting tooth and bone development.</a:t>
            </a:r>
            <a:endParaRPr lang="en-IN" sz="2000" dirty="0">
              <a:latin typeface="Times New Roman" panose="02020603050405020304" pitchFamily="18" charset="0"/>
              <a:cs typeface="Times New Roman" panose="02020603050405020304" pitchFamily="18" charset="0"/>
            </a:endParaRPr>
          </a:p>
          <a:p>
            <a:pPr marL="0" indent="0">
              <a:buNone/>
            </a:pPr>
            <a:r>
              <a:rPr lang="en-IN" sz="2000" dirty="0"/>
              <a:t>Zinc: All samples have </a:t>
            </a:r>
            <a:r>
              <a:rPr lang="en-US" sz="2000" dirty="0">
                <a:latin typeface="Times New Roman" panose="02020603050405020304" pitchFamily="18" charset="0"/>
                <a:cs typeface="Times New Roman" panose="02020603050405020304" pitchFamily="18" charset="0"/>
              </a:rPr>
              <a:t>low zinc levels in drinking water can lead to weakened immune function, slower wound healing, and impaired taste and smell. Zinc deficiency can also affect growth and development in children, increase susceptibility to infections, and cause skin issues like dermatitis. Adequate zinc is essential for overall health and well-being.</a:t>
            </a:r>
            <a:endParaRPr lang="en-IN" sz="2000" dirty="0">
              <a:latin typeface="Times New Roman" panose="02020603050405020304" pitchFamily="18" charset="0"/>
              <a:cs typeface="Times New Roman" panose="02020603050405020304" pitchFamily="18" charset="0"/>
            </a:endParaRPr>
          </a:p>
          <a:p>
            <a:pPr marL="0" indent="0">
              <a:buNone/>
            </a:pPr>
            <a:endParaRPr lang="en-IN" sz="2000" dirty="0"/>
          </a:p>
        </p:txBody>
      </p:sp>
      <p:pic>
        <p:nvPicPr>
          <p:cNvPr id="7" name="Picture 6">
            <a:extLst>
              <a:ext uri="{FF2B5EF4-FFF2-40B4-BE49-F238E27FC236}">
                <a16:creationId xmlns:a16="http://schemas.microsoft.com/office/drawing/2014/main" id="{BF38E633-C5B3-40B9-F853-B931555E79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383801" cy="651354"/>
          </a:xfrm>
          <a:prstGeom prst="rect">
            <a:avLst/>
          </a:prstGeom>
        </p:spPr>
      </p:pic>
      <p:sp>
        <p:nvSpPr>
          <p:cNvPr id="5" name="TextBox 4">
            <a:extLst>
              <a:ext uri="{FF2B5EF4-FFF2-40B4-BE49-F238E27FC236}">
                <a16:creationId xmlns:a16="http://schemas.microsoft.com/office/drawing/2014/main" id="{9C306554-9D0C-8D9A-9F32-CD9EA866B961}"/>
              </a:ext>
            </a:extLst>
          </p:cNvPr>
          <p:cNvSpPr txBox="1"/>
          <p:nvPr/>
        </p:nvSpPr>
        <p:spPr>
          <a:xfrm>
            <a:off x="4296883" y="290447"/>
            <a:ext cx="6293145" cy="769441"/>
          </a:xfrm>
          <a:prstGeom prst="rect">
            <a:avLst/>
          </a:prstGeom>
          <a:noFill/>
        </p:spPr>
        <p:txBody>
          <a:bodyPr wrap="square">
            <a:spAutoFit/>
          </a:bodyPr>
          <a:lstStyle/>
          <a:p>
            <a:r>
              <a:rPr lang="en-IN" sz="4400" b="1" dirty="0">
                <a:latin typeface="Times New Roman" panose="02020603050405020304" pitchFamily="18" charset="0"/>
                <a:cs typeface="Times New Roman" panose="02020603050405020304" pitchFamily="18" charset="0"/>
              </a:rPr>
              <a:t>Discussion</a:t>
            </a:r>
            <a:endParaRPr lang="en-IN" sz="4400" dirty="0"/>
          </a:p>
        </p:txBody>
      </p:sp>
    </p:spTree>
    <p:extLst>
      <p:ext uri="{BB962C8B-B14F-4D97-AF65-F5344CB8AC3E}">
        <p14:creationId xmlns:p14="http://schemas.microsoft.com/office/powerpoint/2010/main" val="2388368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609601" y="116959"/>
            <a:ext cx="10515600" cy="1325563"/>
          </a:xfrm>
        </p:spPr>
        <p:txBody>
          <a:bodyPr/>
          <a:lstStyle/>
          <a:p>
            <a:pPr algn="ctr"/>
            <a:r>
              <a:rPr lang="en-IN" b="1" dirty="0">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668079" y="1660820"/>
            <a:ext cx="10515600" cy="4351338"/>
          </a:xfrm>
        </p:spPr>
        <p:txBody>
          <a:bodyPr>
            <a:normAutofit/>
          </a:bodyPr>
          <a:lstStyle/>
          <a:p>
            <a:pPr marL="0" indent="0">
              <a:buNone/>
            </a:pPr>
            <a:r>
              <a:rPr lang="en-US" sz="2000" dirty="0">
                <a:latin typeface="Times New Roman" panose="02020603050405020304" pitchFamily="18" charset="0"/>
                <a:cs typeface="Times New Roman" panose="02020603050405020304" pitchFamily="18" charset="0"/>
              </a:rPr>
              <a:t>This study highlights the urgent need to address heavy metal contamination in Delhi NCR's drinking water. The detected levels of calcium, magnesium, fluoride, and zinc are below safe limits, And the amount of phosphorus and fluoride has exceeded safe limits posing severe health risks to residents. The high prevalence of waterborne diseases further emphasizes the critical nature of this issue.</a:t>
            </a:r>
          </a:p>
          <a:p>
            <a:r>
              <a:rPr lang="en-US" sz="2000" dirty="0">
                <a:latin typeface="Times New Roman" panose="02020603050405020304" pitchFamily="18" charset="0"/>
                <a:cs typeface="Times New Roman" panose="02020603050405020304" pitchFamily="18" charset="0"/>
              </a:rPr>
              <a:t>Immediate actions are required, including:</a:t>
            </a:r>
          </a:p>
          <a:p>
            <a:pPr>
              <a:buFont typeface="+mj-lt"/>
              <a:buAutoNum type="arabicPeriod"/>
            </a:pPr>
            <a:r>
              <a:rPr lang="en-US" sz="2000" b="1" dirty="0">
                <a:latin typeface="Times New Roman" panose="02020603050405020304" pitchFamily="18" charset="0"/>
                <a:cs typeface="Times New Roman" panose="02020603050405020304" pitchFamily="18" charset="0"/>
              </a:rPr>
              <a:t>Regulatory Measures:</a:t>
            </a:r>
            <a:r>
              <a:rPr lang="en-US" sz="2000" dirty="0">
                <a:latin typeface="Times New Roman" panose="02020603050405020304" pitchFamily="18" charset="0"/>
                <a:cs typeface="Times New Roman" panose="02020603050405020304" pitchFamily="18" charset="0"/>
              </a:rPr>
              <a:t> Implement and enforce stringent regulations on industrial waste disposal.</a:t>
            </a:r>
          </a:p>
          <a:p>
            <a:pPr>
              <a:buFont typeface="+mj-lt"/>
              <a:buAutoNum type="arabicPeriod"/>
            </a:pPr>
            <a:r>
              <a:rPr lang="en-US" sz="2000" b="1" dirty="0">
                <a:latin typeface="Times New Roman" panose="02020603050405020304" pitchFamily="18" charset="0"/>
                <a:cs typeface="Times New Roman" panose="02020603050405020304" pitchFamily="18" charset="0"/>
              </a:rPr>
              <a:t>Regular Monitoring:</a:t>
            </a:r>
            <a:r>
              <a:rPr lang="en-US" sz="2000" dirty="0">
                <a:latin typeface="Times New Roman" panose="02020603050405020304" pitchFamily="18" charset="0"/>
                <a:cs typeface="Times New Roman" panose="02020603050405020304" pitchFamily="18" charset="0"/>
              </a:rPr>
              <a:t> Conduct regular and comprehensive monitoring of water quality.</a:t>
            </a:r>
          </a:p>
          <a:p>
            <a:pPr>
              <a:buFont typeface="+mj-lt"/>
              <a:buAutoNum type="arabicPeriod"/>
            </a:pPr>
            <a:r>
              <a:rPr lang="en-US" sz="2000" b="1" dirty="0">
                <a:latin typeface="Times New Roman" panose="02020603050405020304" pitchFamily="18" charset="0"/>
                <a:cs typeface="Times New Roman" panose="02020603050405020304" pitchFamily="18" charset="0"/>
              </a:rPr>
              <a:t>Public Awareness:</a:t>
            </a:r>
            <a:r>
              <a:rPr lang="en-US" sz="2000" dirty="0">
                <a:latin typeface="Times New Roman" panose="02020603050405020304" pitchFamily="18" charset="0"/>
                <a:cs typeface="Times New Roman" panose="02020603050405020304" pitchFamily="18" charset="0"/>
              </a:rPr>
              <a:t> Educate the public on safe drinking water practices.</a:t>
            </a:r>
          </a:p>
          <a:p>
            <a:pPr>
              <a:buFont typeface="+mj-lt"/>
              <a:buAutoNum type="arabicPeriod"/>
            </a:pPr>
            <a:r>
              <a:rPr lang="en-US" sz="2000" b="1" dirty="0">
                <a:latin typeface="Times New Roman" panose="02020603050405020304" pitchFamily="18" charset="0"/>
                <a:cs typeface="Times New Roman" panose="02020603050405020304" pitchFamily="18" charset="0"/>
              </a:rPr>
              <a:t>Purification Technologies:</a:t>
            </a:r>
            <a:r>
              <a:rPr lang="en-US" sz="2000" dirty="0">
                <a:latin typeface="Times New Roman" panose="02020603050405020304" pitchFamily="18" charset="0"/>
                <a:cs typeface="Times New Roman" panose="02020603050405020304" pitchFamily="18" charset="0"/>
              </a:rPr>
              <a:t> Develop and deploy effective water purification technologies.</a:t>
            </a:r>
          </a:p>
          <a:p>
            <a:r>
              <a:rPr lang="en-US" sz="2000" dirty="0">
                <a:latin typeface="Times New Roman" panose="02020603050405020304" pitchFamily="18" charset="0"/>
                <a:cs typeface="Times New Roman" panose="02020603050405020304" pitchFamily="18" charset="0"/>
              </a:rPr>
              <a:t>These steps are essential to ensure safe drinking water and protect public health in Delhi NCR.</a:t>
            </a:r>
          </a:p>
          <a:p>
            <a:pPr marL="0" indent="0">
              <a:buNone/>
            </a:pPr>
            <a:endParaRPr lang="en-IN" sz="20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72237FD7-9FE7-56FB-E2E2-988A33FC3D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383801" cy="651354"/>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References (Only Vancouver Style)</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normAutofit fontScale="77500" lnSpcReduction="20000"/>
          </a:bodyPr>
          <a:lstStyle/>
          <a:p>
            <a:pPr marL="0" indent="0">
              <a:buNone/>
            </a:pPr>
            <a:r>
              <a:rPr lang="en-IN" dirty="0">
                <a:latin typeface="Times New Roman" panose="02020603050405020304" pitchFamily="18" charset="0"/>
                <a:cs typeface="Times New Roman" panose="02020603050405020304" pitchFamily="18" charset="0"/>
              </a:rPr>
              <a:t>1.Ajmal M, Uddin R. Quality of drinking water in the Aligarh Muslim University Campus, Aligarh, U.P. (India) with respect to heavy metals. Environ </a:t>
            </a:r>
            <a:r>
              <a:rPr lang="en-IN" dirty="0" err="1">
                <a:latin typeface="Times New Roman" panose="02020603050405020304" pitchFamily="18" charset="0"/>
                <a:cs typeface="Times New Roman" panose="02020603050405020304" pitchFamily="18" charset="0"/>
              </a:rPr>
              <a:t>Monit</a:t>
            </a:r>
            <a:r>
              <a:rPr lang="en-IN" dirty="0">
                <a:latin typeface="Times New Roman" panose="02020603050405020304" pitchFamily="18" charset="0"/>
                <a:cs typeface="Times New Roman" panose="02020603050405020304" pitchFamily="18" charset="0"/>
              </a:rPr>
              <a:t> Assess. 1986 Mar;6(2):195-205. </a:t>
            </a:r>
            <a:r>
              <a:rPr lang="en-IN" dirty="0" err="1">
                <a:latin typeface="Times New Roman" panose="02020603050405020304" pitchFamily="18" charset="0"/>
                <a:cs typeface="Times New Roman" panose="02020603050405020304" pitchFamily="18" charset="0"/>
              </a:rPr>
              <a:t>doi</a:t>
            </a:r>
            <a:r>
              <a:rPr lang="en-IN" dirty="0">
                <a:latin typeface="Times New Roman" panose="02020603050405020304" pitchFamily="18" charset="0"/>
                <a:cs typeface="Times New Roman" panose="02020603050405020304" pitchFamily="18" charset="0"/>
              </a:rPr>
              <a:t>: 10.1007/BF00395630. PMID: 24254648. </a:t>
            </a:r>
          </a:p>
          <a:p>
            <a:pPr marL="0" indent="0">
              <a:buNone/>
            </a:pPr>
            <a:r>
              <a:rPr lang="en-IN" dirty="0">
                <a:latin typeface="Times New Roman" panose="02020603050405020304" pitchFamily="18" charset="0"/>
                <a:cs typeface="Times New Roman" panose="02020603050405020304" pitchFamily="18" charset="0"/>
              </a:rPr>
              <a:t>2. Bajwa BS, et al. Uranium and other heavy toxic elements distribution in the drinking water samples of SW-Punjab, India. Journal of Radiation Research and Applied Sciences. 2017;10(1):13–9. </a:t>
            </a:r>
          </a:p>
          <a:p>
            <a:pPr marL="0" indent="0">
              <a:buNone/>
            </a:pPr>
            <a:r>
              <a:rPr lang="en-IN" dirty="0">
                <a:latin typeface="Times New Roman" panose="02020603050405020304" pitchFamily="18" charset="0"/>
                <a:cs typeface="Times New Roman" panose="02020603050405020304" pitchFamily="18" charset="0"/>
              </a:rPr>
              <a:t>3. Bhardwaj R, Gupta A, Garg JK. Evaluation of heavy metal contamination using environ-metrics and indexing approach for River Yamuna, Delhi stretch, India. Water Sci. 2017; 31: 52–66. https://doi.org/10.1016/j.wsj.2017.02.002 </a:t>
            </a:r>
          </a:p>
          <a:p>
            <a:pPr marL="0" indent="0">
              <a:buNone/>
            </a:pPr>
            <a:r>
              <a:rPr lang="en-IN" dirty="0">
                <a:latin typeface="Times New Roman" panose="02020603050405020304" pitchFamily="18" charset="0"/>
                <a:cs typeface="Times New Roman" panose="02020603050405020304" pitchFamily="18" charset="0"/>
              </a:rPr>
              <a:t>4. Edition F. Guidelines for drinking-water quality. WHO chronicle. 2011; 38(4):104–8. </a:t>
            </a:r>
          </a:p>
          <a:p>
            <a:pPr marL="0" indent="0">
              <a:buNone/>
            </a:pPr>
            <a:r>
              <a:rPr lang="en-IN" dirty="0">
                <a:latin typeface="Times New Roman" panose="02020603050405020304" pitchFamily="18" charset="0"/>
                <a:cs typeface="Times New Roman" panose="02020603050405020304" pitchFamily="18" charset="0"/>
              </a:rPr>
              <a:t>5. EPA. Edition of the Drinking Water Standards and Health Advisories. 2012: EPA 822-S-12-001. Washington, DC: Office of Water U.S. Environmental Protection Agency; 2012. </a:t>
            </a:r>
          </a:p>
          <a:p>
            <a:pPr marL="0" indent="0">
              <a:buNone/>
            </a:pPr>
            <a:r>
              <a:rPr lang="en-IN" dirty="0">
                <a:latin typeface="Times New Roman" panose="02020603050405020304" pitchFamily="18" charset="0"/>
                <a:cs typeface="Times New Roman" panose="02020603050405020304" pitchFamily="18" charset="0"/>
              </a:rPr>
              <a:t>6. </a:t>
            </a:r>
            <a:r>
              <a:rPr lang="en-IN" dirty="0" err="1">
                <a:latin typeface="Times New Roman" panose="02020603050405020304" pitchFamily="18" charset="0"/>
                <a:cs typeface="Times New Roman" panose="02020603050405020304" pitchFamily="18" charset="0"/>
              </a:rPr>
              <a:t>Gleick</a:t>
            </a:r>
            <a:r>
              <a:rPr lang="en-IN" dirty="0">
                <a:latin typeface="Times New Roman" panose="02020603050405020304" pitchFamily="18" charset="0"/>
                <a:cs typeface="Times New Roman" panose="02020603050405020304" pitchFamily="18" charset="0"/>
              </a:rPr>
              <a:t>, P. H. Global freshwater resources: soft-path solutions for the 21st century. Science 2003, 302, 1524– 1528, DOI: 10.1126/science.1089967</a:t>
            </a:r>
          </a:p>
        </p:txBody>
      </p:sp>
      <p:pic>
        <p:nvPicPr>
          <p:cNvPr id="4" name="Picture 3">
            <a:extLst>
              <a:ext uri="{FF2B5EF4-FFF2-40B4-BE49-F238E27FC236}">
                <a16:creationId xmlns:a16="http://schemas.microsoft.com/office/drawing/2014/main" id="{43A02ADF-43C9-DDAA-1003-2E1C9C1A93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383801" cy="651354"/>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pic>
        <p:nvPicPr>
          <p:cNvPr id="7" name="Picture 6">
            <a:extLst>
              <a:ext uri="{FF2B5EF4-FFF2-40B4-BE49-F238E27FC236}">
                <a16:creationId xmlns:a16="http://schemas.microsoft.com/office/drawing/2014/main" id="{C02F5958-8CF2-3D20-A127-1F7778CAC7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383801" cy="651354"/>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1098698" y="66210"/>
            <a:ext cx="10515600" cy="1325563"/>
          </a:xfrm>
        </p:spPr>
        <p:txBody>
          <a:bodyPr/>
          <a:lstStyle/>
          <a:p>
            <a:pPr algn="ctr"/>
            <a:r>
              <a:rPr lang="en-IN" b="1" dirty="0">
                <a:latin typeface="Times New Roman" panose="02020603050405020304" pitchFamily="18" charset="0"/>
                <a:cs typeface="Times New Roman" panose="02020603050405020304" pitchFamily="18" charset="0"/>
              </a:rPr>
              <a:t>Mentor Approval</a:t>
            </a:r>
          </a:p>
        </p:txBody>
      </p:sp>
      <p:pic>
        <p:nvPicPr>
          <p:cNvPr id="8" name="Picture 7">
            <a:extLst>
              <a:ext uri="{FF2B5EF4-FFF2-40B4-BE49-F238E27FC236}">
                <a16:creationId xmlns:a16="http://schemas.microsoft.com/office/drawing/2014/main" id="{72A2DC6C-88E9-5CD9-6FC6-2D1FFD2AC4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383801" cy="651354"/>
          </a:xfrm>
          <a:prstGeom prst="rect">
            <a:avLst/>
          </a:prstGeom>
        </p:spPr>
      </p:pic>
      <p:pic>
        <p:nvPicPr>
          <p:cNvPr id="6" name="Picture 5">
            <a:extLst>
              <a:ext uri="{FF2B5EF4-FFF2-40B4-BE49-F238E27FC236}">
                <a16:creationId xmlns:a16="http://schemas.microsoft.com/office/drawing/2014/main" id="{2670C1E6-3E1F-0512-92B2-3B326625B8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8661" y="1434169"/>
            <a:ext cx="8514678" cy="4769930"/>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933893" y="216563"/>
            <a:ext cx="10515600" cy="1325563"/>
          </a:xfrm>
        </p:spPr>
        <p:txBody>
          <a:bodyPr/>
          <a:lstStyle/>
          <a:p>
            <a:pPr algn="ctr"/>
            <a:r>
              <a:rPr lang="en-IN" b="1" dirty="0">
                <a:latin typeface="Times New Roman" panose="02020603050405020304" pitchFamily="18" charset="0"/>
                <a:cs typeface="Times New Roman" panose="02020603050405020304" pitchFamily="18" charset="0"/>
              </a:rPr>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319401" y="1538193"/>
            <a:ext cx="11553197" cy="4446720"/>
          </a:xfrm>
        </p:spPr>
        <p:txBody>
          <a:bodyPr>
            <a:normAutofit/>
          </a:bodyPr>
          <a:lstStyle/>
          <a:p>
            <a:pPr marL="0" indent="0">
              <a:buNone/>
            </a:pPr>
            <a:r>
              <a:rPr kumimoji="0" lang="en-US" altLang="en-US" sz="2000" i="0"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Water pollution is a serious public health issue, contributing to 2 million yearly fatalities and depriving 1 billion people of access to safe drinking water (WHO, 2022). (</a:t>
            </a:r>
            <a:r>
              <a:rPr kumimoji="0" lang="en-US" altLang="en-US" sz="2000" i="0"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Gleick</a:t>
            </a:r>
            <a:r>
              <a:rPr kumimoji="0" lang="en-US" altLang="en-US" sz="2000" i="0"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2003). Because of their toxicity and endurance, heavy metals such as arsenic, chromium, copper, cadmium, nickel, zinc, and lead present serious concerns (</a:t>
            </a:r>
            <a:r>
              <a:rPr kumimoji="0" lang="en-US" altLang="en-US" sz="2000" i="0"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Tchounwou</a:t>
            </a:r>
            <a:r>
              <a:rPr kumimoji="0" lang="en-US" altLang="en-US" sz="2000" i="0"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2012). Human exposure to these metals has increased due to industrial processes and energy creation, frequently beyond permissible levels in drinking water (Rehman, 2017).</a:t>
            </a:r>
            <a:br>
              <a:rPr kumimoji="0" lang="en-US" altLang="en-US" sz="2000" i="0"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br>
            <a:br>
              <a:rPr kumimoji="0" lang="en-US" altLang="en-US" sz="2000" i="0"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br>
            <a:r>
              <a:rPr kumimoji="0" lang="en-US" altLang="en-US" sz="2000" i="0"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According to </a:t>
            </a:r>
            <a:r>
              <a:rPr kumimoji="0" lang="en-US" altLang="en-US" sz="2000" i="0"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Tchounwou</a:t>
            </a:r>
            <a:r>
              <a:rPr kumimoji="0" lang="en-US" altLang="en-US" sz="2000" i="0"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(2012), these metals are carcinogenic, harm several organs, and cause birth problems. They have no good effect on human health. Drinking tainted water is the primary source of exposure, and some metals can bioaccumulate in the body and raise the risk of cancer and other illnesses. While industrial exposure at work certainly has a role, drinking water is still the primary source.</a:t>
            </a:r>
          </a:p>
          <a:p>
            <a:pPr marL="0" indent="0">
              <a:buNone/>
            </a:pPr>
            <a:r>
              <a:rPr kumimoji="0" lang="en-US" altLang="en-US" sz="2000" i="0"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Cardiovascular diseases, brain damage, kidney problems, and an increased risk of diabetes and cancer are among the health effects. For the sake of public health worldwide, heavy metal poisoning in drinking water must be addressed.</a:t>
            </a:r>
          </a:p>
          <a:p>
            <a:pPr marL="0" indent="0">
              <a:buNone/>
            </a:pPr>
            <a:endParaRPr lang="en-IN" sz="2000" dirty="0"/>
          </a:p>
        </p:txBody>
      </p:sp>
      <p:pic>
        <p:nvPicPr>
          <p:cNvPr id="8" name="Picture 7">
            <a:extLst>
              <a:ext uri="{FF2B5EF4-FFF2-40B4-BE49-F238E27FC236}">
                <a16:creationId xmlns:a16="http://schemas.microsoft.com/office/drawing/2014/main" id="{2BA61059-BEF8-2F6B-3958-2ACD47A646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383801" cy="651354"/>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838200" y="253483"/>
            <a:ext cx="10022958" cy="943795"/>
          </a:xfrm>
        </p:spPr>
        <p:txBody>
          <a:bodyPr/>
          <a:lstStyle/>
          <a:p>
            <a:pPr algn="ctr"/>
            <a:r>
              <a:rPr lang="en-IN" b="1" dirty="0">
                <a:latin typeface="Times New Roman" panose="02020603050405020304" pitchFamily="18" charset="0"/>
                <a:cs typeface="Times New Roman" panose="02020603050405020304" pitchFamily="18" charset="0"/>
              </a:rPr>
              <a:t>Objectives of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648438" y="1769796"/>
            <a:ext cx="11214100" cy="3556000"/>
          </a:xfrm>
        </p:spPr>
        <p:txBody>
          <a:bodyPr>
            <a:normAutofit lnSpcReduction="10000"/>
          </a:bodyPr>
          <a:lstStyle/>
          <a:p>
            <a:pPr marL="0" indent="0">
              <a:lnSpc>
                <a:spcPct val="107000"/>
              </a:lnSpc>
              <a:spcAft>
                <a:spcPts val="800"/>
              </a:spcAft>
              <a:buNone/>
            </a:pPr>
            <a:r>
              <a:rPr lang="en-IN" sz="2000" b="1" kern="100" dirty="0">
                <a:effectLst/>
                <a:latin typeface="Times New Roman" panose="02020603050405020304" pitchFamily="18" charset="0"/>
                <a:ea typeface="Calibri" panose="020F0502020204030204" pitchFamily="34" charset="0"/>
                <a:cs typeface="Times New Roman" panose="02020603050405020304" pitchFamily="18" charset="0"/>
              </a:rPr>
              <a:t>Primary Objective</a:t>
            </a:r>
          </a:p>
          <a:p>
            <a:pPr>
              <a:lnSpc>
                <a:spcPct val="107000"/>
              </a:lnSpc>
              <a:spcAft>
                <a:spcPts val="800"/>
              </a:spcAft>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To evaluate the concentrations of heavy metals in drinking water samples taken from different parts of Delhi NCR. </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IN" sz="2000" b="1" kern="100" dirty="0">
                <a:effectLst/>
                <a:latin typeface="Times New Roman" panose="02020603050405020304" pitchFamily="18" charset="0"/>
                <a:ea typeface="Calibri" panose="020F0502020204030204" pitchFamily="34" charset="0"/>
                <a:cs typeface="Times New Roman" panose="02020603050405020304" pitchFamily="18" charset="0"/>
              </a:rPr>
              <a:t>Secondary Objective</a:t>
            </a:r>
          </a:p>
          <a:p>
            <a:pPr>
              <a:lnSpc>
                <a:spcPct val="107000"/>
              </a:lnSpc>
              <a:spcAft>
                <a:spcPts val="800"/>
              </a:spcAft>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To compare the levels of heavy metals with national and international standard</a:t>
            </a:r>
          </a:p>
          <a:p>
            <a:pPr>
              <a:lnSpc>
                <a:spcPct val="107000"/>
              </a:lnSpc>
              <a:spcAft>
                <a:spcPts val="800"/>
              </a:spcAft>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To identify the potential health risks associated with detected levels.</a:t>
            </a:r>
            <a:endParaRPr lang="en-IN" sz="2000" kern="1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To provide recommendations for mitigating heavy metal contamination.</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IN" sz="2000"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CD1BA7F2-64D0-6846-67D6-200997566E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383801" cy="651354"/>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1790700" y="87116"/>
            <a:ext cx="8623300" cy="890586"/>
          </a:xfrm>
        </p:spPr>
        <p:txBody>
          <a:bodyPr/>
          <a:lstStyle/>
          <a:p>
            <a:pPr algn="ctr"/>
            <a:r>
              <a:rPr lang="en-IN" b="1" dirty="0">
                <a:latin typeface="Times New Roman" panose="02020603050405020304" pitchFamily="18" charset="0"/>
                <a:cs typeface="Times New Roman" panose="02020603050405020304" pitchFamily="18" charset="0"/>
              </a:rPr>
              <a:t>Methodology</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579474" y="1041005"/>
            <a:ext cx="11172160" cy="1325563"/>
          </a:xfrm>
        </p:spPr>
        <p:txBody>
          <a:bodyPr>
            <a:noAutofit/>
          </a:bodyPr>
          <a:lstStyle/>
          <a:p>
            <a:pPr>
              <a:lnSpc>
                <a:spcPct val="107000"/>
              </a:lnSpc>
              <a:spcAft>
                <a:spcPts val="800"/>
              </a:spcAft>
            </a:pPr>
            <a:r>
              <a:rPr lang="en-IN" sz="2000" b="1" kern="100" dirty="0">
                <a:effectLst/>
                <a:latin typeface="Times New Roman" panose="02020603050405020304" pitchFamily="18" charset="0"/>
                <a:ea typeface="Calibri" panose="020F0502020204030204" pitchFamily="34" charset="0"/>
                <a:cs typeface="Times New Roman" panose="02020603050405020304" pitchFamily="18" charset="0"/>
              </a:rPr>
              <a:t>Study Design: </a:t>
            </a: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Cross-sectional study involving sample collection and analysis.</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IN" sz="2000" b="1" kern="100" dirty="0">
                <a:effectLst/>
                <a:latin typeface="Times New Roman" panose="02020603050405020304" pitchFamily="18" charset="0"/>
                <a:ea typeface="Calibri" panose="020F0502020204030204" pitchFamily="34" charset="0"/>
                <a:cs typeface="Times New Roman" panose="02020603050405020304" pitchFamily="18" charset="0"/>
              </a:rPr>
              <a:t>Study Area: </a:t>
            </a: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Select locations across Delhi NCR representing diverse demographics and potential contamination sources. </a:t>
            </a: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Dwarka, </a:t>
            </a:r>
            <a:r>
              <a:rPr lang="en-IN" sz="2000" kern="100" dirty="0" err="1">
                <a:effectLst/>
                <a:latin typeface="Times New Roman" panose="02020603050405020304" pitchFamily="18" charset="0"/>
                <a:ea typeface="Calibri" panose="020F0502020204030204" pitchFamily="34" charset="0"/>
                <a:cs typeface="Times New Roman" panose="02020603050405020304" pitchFamily="18" charset="0"/>
              </a:rPr>
              <a:t>Sadatpur</a:t>
            </a: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2000" kern="100" dirty="0" err="1">
                <a:effectLst/>
                <a:latin typeface="Times New Roman" panose="02020603050405020304" pitchFamily="18" charset="0"/>
                <a:ea typeface="Calibri" panose="020F0502020204030204" pitchFamily="34" charset="0"/>
                <a:cs typeface="Times New Roman" panose="02020603050405020304" pitchFamily="18" charset="0"/>
              </a:rPr>
              <a:t>Shahdra</a:t>
            </a: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 and </a:t>
            </a:r>
            <a:r>
              <a:rPr lang="en-IN" sz="2000" kern="100" dirty="0" err="1">
                <a:effectLst/>
                <a:latin typeface="Times New Roman" panose="02020603050405020304" pitchFamily="18" charset="0"/>
                <a:ea typeface="Calibri" panose="020F0502020204030204" pitchFamily="34" charset="0"/>
                <a:cs typeface="Times New Roman" panose="02020603050405020304" pitchFamily="18" charset="0"/>
              </a:rPr>
              <a:t>Mundka</a:t>
            </a: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indent="0">
              <a:buNone/>
            </a:pPr>
            <a:endParaRPr lang="en-IN" sz="2000"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CAF23EC9-9038-7224-9BF9-1D38ABEA0F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383801" cy="651354"/>
          </a:xfrm>
          <a:prstGeom prst="rect">
            <a:avLst/>
          </a:prstGeom>
        </p:spPr>
      </p:pic>
      <p:pic>
        <p:nvPicPr>
          <p:cNvPr id="8" name="Picture 7">
            <a:extLst>
              <a:ext uri="{FF2B5EF4-FFF2-40B4-BE49-F238E27FC236}">
                <a16:creationId xmlns:a16="http://schemas.microsoft.com/office/drawing/2014/main" id="{330B850C-EAD3-1A3C-2C22-31E30286FF6F}"/>
              </a:ext>
            </a:extLst>
          </p:cNvPr>
          <p:cNvPicPr/>
          <p:nvPr/>
        </p:nvPicPr>
        <p:blipFill>
          <a:blip r:embed="rId3"/>
          <a:stretch>
            <a:fillRect/>
          </a:stretch>
        </p:blipFill>
        <p:spPr>
          <a:xfrm>
            <a:off x="1790700" y="2493174"/>
            <a:ext cx="8828405" cy="389254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974355" y="98242"/>
            <a:ext cx="9740900" cy="1184275"/>
          </a:xfrm>
        </p:spPr>
        <p:txBody>
          <a:bodyPr/>
          <a:lstStyle/>
          <a:p>
            <a:pPr algn="ctr"/>
            <a:r>
              <a:rPr lang="en-IN" b="1" dirty="0">
                <a:latin typeface="Times New Roman" panose="02020603050405020304" pitchFamily="18" charset="0"/>
                <a:cs typeface="Times New Roman" panose="02020603050405020304" pitchFamily="18" charset="0"/>
              </a:rPr>
              <a:t>Methodology </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641498" y="1395006"/>
            <a:ext cx="10825716" cy="4936681"/>
          </a:xfrm>
        </p:spPr>
        <p:txBody>
          <a:bodyPr>
            <a:noAutofit/>
          </a:bodyPr>
          <a:lstStyle/>
          <a:p>
            <a:pPr marL="0" indent="0">
              <a:lnSpc>
                <a:spcPct val="107000"/>
              </a:lnSpc>
              <a:spcAft>
                <a:spcPts val="800"/>
              </a:spcAft>
              <a:buNone/>
            </a:pP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2000" b="1" kern="100" dirty="0">
                <a:effectLst/>
                <a:latin typeface="Times New Roman" panose="02020603050405020304" pitchFamily="18" charset="0"/>
                <a:ea typeface="Calibri" panose="020F0502020204030204" pitchFamily="34" charset="0"/>
                <a:cs typeface="Times New Roman" panose="02020603050405020304" pitchFamily="18" charset="0"/>
              </a:rPr>
              <a:t>Study population</a:t>
            </a:r>
          </a:p>
          <a:p>
            <a:pPr>
              <a:lnSpc>
                <a:spcPct val="107000"/>
              </a:lnSpc>
              <a:spcAft>
                <a:spcPts val="800"/>
              </a:spcAft>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Residents drinking water from various sources (e.g., bore wells, municipal supplies, and bottled water).</a:t>
            </a:r>
            <a:endParaRPr lang="en-IN" sz="2000" kern="100" dirty="0">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IN" sz="2000" b="1" kern="100" dirty="0">
                <a:effectLst/>
                <a:latin typeface="Times New Roman" panose="02020603050405020304" pitchFamily="18" charset="0"/>
                <a:ea typeface="Calibri" panose="020F0502020204030204" pitchFamily="34" charset="0"/>
                <a:cs typeface="Times New Roman" panose="02020603050405020304" pitchFamily="18" charset="0"/>
              </a:rPr>
              <a:t>Sample Size and Sampling </a:t>
            </a:r>
          </a:p>
          <a:p>
            <a:pPr>
              <a:lnSpc>
                <a:spcPct val="107000"/>
              </a:lnSpc>
              <a:spcAft>
                <a:spcPts val="800"/>
              </a:spcAft>
            </a:pP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41 </a:t>
            </a: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Sample size will calculated based on desired statistical power and population distribution. Convenient sampling will be used.</a:t>
            </a:r>
            <a:endParaRPr lang="en-IN" sz="2000" kern="100" dirty="0">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IN" sz="2000" b="1" kern="100" dirty="0">
                <a:effectLst/>
                <a:latin typeface="Times New Roman" panose="02020603050405020304" pitchFamily="18" charset="0"/>
                <a:ea typeface="Calibri" panose="020F0502020204030204" pitchFamily="34" charset="0"/>
                <a:cs typeface="Times New Roman" panose="02020603050405020304" pitchFamily="18" charset="0"/>
              </a:rPr>
              <a:t>Study Variables   </a:t>
            </a:r>
          </a:p>
          <a:p>
            <a:pPr marL="342900" lvl="0" indent="-342900">
              <a:lnSpc>
                <a:spcPct val="107000"/>
              </a:lnSpc>
              <a:spcAft>
                <a:spcPts val="800"/>
              </a:spcAft>
              <a:buFont typeface="Times New Roman" panose="02020603050405020304" pitchFamily="18" charset="0"/>
              <a:buChar char="•"/>
              <a:tabLst>
                <a:tab pos="457200" algn="l"/>
              </a:tabLst>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Independent variable: Heavy metal concentration in water samples (e.g., arsenic, lead, chromium) </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Times New Roman" panose="02020603050405020304" pitchFamily="18" charset="0"/>
              <a:buChar char="•"/>
              <a:tabLst>
                <a:tab pos="457200" algn="l"/>
              </a:tabLst>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Dependent variable: Potential health outcomes (self-reported through surveys) </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sz="2000"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A062EDB0-B6AC-2841-ACE7-85DA7E03E2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383801" cy="651354"/>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DCF52-09D2-C483-AD09-3B3609E68309}"/>
              </a:ext>
            </a:extLst>
          </p:cNvPr>
          <p:cNvSpPr>
            <a:spLocks noGrp="1"/>
          </p:cNvSpPr>
          <p:nvPr>
            <p:ph type="title"/>
          </p:nvPr>
        </p:nvSpPr>
        <p:spPr>
          <a:xfrm>
            <a:off x="3969488" y="254442"/>
            <a:ext cx="7683795" cy="868252"/>
          </a:xfrm>
        </p:spPr>
        <p:txBody>
          <a:bodyPr/>
          <a:lstStyle/>
          <a:p>
            <a:r>
              <a:rPr lang="en-IN" b="1" dirty="0">
                <a:latin typeface="Times New Roman" panose="02020603050405020304" pitchFamily="18" charset="0"/>
                <a:cs typeface="Times New Roman" panose="02020603050405020304" pitchFamily="18" charset="0"/>
              </a:rPr>
              <a:t>Methodology </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B19CDDBC-816E-B041-C2A4-685109CA1F72}"/>
              </a:ext>
            </a:extLst>
          </p:cNvPr>
          <p:cNvSpPr>
            <a:spLocks noGrp="1"/>
          </p:cNvSpPr>
          <p:nvPr>
            <p:ph idx="1"/>
          </p:nvPr>
        </p:nvSpPr>
        <p:spPr>
          <a:xfrm>
            <a:off x="494415" y="1350547"/>
            <a:ext cx="11414050" cy="4050792"/>
          </a:xfrm>
        </p:spPr>
        <p:txBody>
          <a:bodyPr>
            <a:normAutofit/>
          </a:bodyPr>
          <a:lstStyle/>
          <a:p>
            <a:pPr marL="0" indent="0">
              <a:lnSpc>
                <a:spcPct val="107000"/>
              </a:lnSpc>
              <a:spcAft>
                <a:spcPts val="800"/>
              </a:spcAft>
              <a:buNone/>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DATA COLLECTION TOOLS AND TECHNIQUES</a:t>
            </a:r>
            <a:endParaRPr lang="en-IN" sz="2000" b="1"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Water Sample Collection Equipment: </a:t>
            </a: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This will involve</a:t>
            </a:r>
            <a:r>
              <a:rPr lang="en-US" sz="2000" kern="100" dirty="0">
                <a:latin typeface="Times New Roman" panose="02020603050405020304" pitchFamily="18" charset="0"/>
                <a:ea typeface="Calibri" panose="020F0502020204030204" pitchFamily="34" charset="0"/>
                <a:cs typeface="Times New Roman" panose="02020603050405020304" pitchFamily="18" charset="0"/>
              </a:rPr>
              <a:t>d</a:t>
            </a: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 using sterile containers, the right preservation technique, and the right labeling to ensure identification.</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Surveys: </a:t>
            </a: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Residents </a:t>
            </a:r>
            <a:r>
              <a:rPr lang="en-US" sz="2000" kern="100" dirty="0">
                <a:latin typeface="Times New Roman" panose="02020603050405020304" pitchFamily="18" charset="0"/>
                <a:ea typeface="Calibri" panose="020F0502020204030204" pitchFamily="34" charset="0"/>
                <a:cs typeface="Times New Roman" panose="02020603050405020304" pitchFamily="18" charset="0"/>
              </a:rPr>
              <a:t>were </a:t>
            </a: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asked to complete standardized questionnaires with questions on their drinking water source, any possible health problems they may be having, and any other relevant behavioral or demographic data.</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    DATA ANALYSIS</a:t>
            </a: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 </a:t>
            </a:r>
          </a:p>
          <a:p>
            <a:pPr>
              <a:lnSpc>
                <a:spcPct val="107000"/>
              </a:lnSpc>
              <a:spcAft>
                <a:spcPts val="800"/>
              </a:spcAft>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    By MS Excel and SPSS</a:t>
            </a:r>
            <a:endParaRPr lang="en-IN"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sz="2000" dirty="0"/>
          </a:p>
        </p:txBody>
      </p:sp>
      <p:pic>
        <p:nvPicPr>
          <p:cNvPr id="4" name="Picture 3">
            <a:extLst>
              <a:ext uri="{FF2B5EF4-FFF2-40B4-BE49-F238E27FC236}">
                <a16:creationId xmlns:a16="http://schemas.microsoft.com/office/drawing/2014/main" id="{0BF46BAD-06E3-C6EB-0CCA-278002C660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383801" cy="651354"/>
          </a:xfrm>
          <a:prstGeom prst="rect">
            <a:avLst/>
          </a:prstGeom>
        </p:spPr>
      </p:pic>
    </p:spTree>
    <p:extLst>
      <p:ext uri="{BB962C8B-B14F-4D97-AF65-F5344CB8AC3E}">
        <p14:creationId xmlns:p14="http://schemas.microsoft.com/office/powerpoint/2010/main" val="1380098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a:extLst>
              <a:ext uri="{FF2B5EF4-FFF2-40B4-BE49-F238E27FC236}">
                <a16:creationId xmlns:a16="http://schemas.microsoft.com/office/drawing/2014/main" id="{79996480-B219-FFB7-9488-F1496FEA7FC6}"/>
              </a:ext>
            </a:extLst>
          </p:cNvPr>
          <p:cNvGraphicFramePr>
            <a:graphicFrameLocks noGrp="1"/>
          </p:cNvGraphicFramePr>
          <p:nvPr>
            <p:ph idx="1"/>
            <p:extLst>
              <p:ext uri="{D42A27DB-BD31-4B8C-83A1-F6EECF244321}">
                <p14:modId xmlns:p14="http://schemas.microsoft.com/office/powerpoint/2010/main" val="3255659125"/>
              </p:ext>
            </p:extLst>
          </p:nvPr>
        </p:nvGraphicFramePr>
        <p:xfrm>
          <a:off x="710609" y="1698577"/>
          <a:ext cx="10770781" cy="4760697"/>
        </p:xfrm>
        <a:graphic>
          <a:graphicData uri="http://schemas.openxmlformats.org/drawingml/2006/table">
            <a:tbl>
              <a:tblPr>
                <a:tableStyleId>{5C22544A-7EE6-4342-B048-85BDC9FD1C3A}</a:tableStyleId>
              </a:tblPr>
              <a:tblGrid>
                <a:gridCol w="63086">
                  <a:extLst>
                    <a:ext uri="{9D8B030D-6E8A-4147-A177-3AD203B41FA5}">
                      <a16:colId xmlns:a16="http://schemas.microsoft.com/office/drawing/2014/main" val="1327196935"/>
                    </a:ext>
                  </a:extLst>
                </a:gridCol>
                <a:gridCol w="5328789">
                  <a:extLst>
                    <a:ext uri="{9D8B030D-6E8A-4147-A177-3AD203B41FA5}">
                      <a16:colId xmlns:a16="http://schemas.microsoft.com/office/drawing/2014/main" val="1024186257"/>
                    </a:ext>
                  </a:extLst>
                </a:gridCol>
                <a:gridCol w="2689453">
                  <a:extLst>
                    <a:ext uri="{9D8B030D-6E8A-4147-A177-3AD203B41FA5}">
                      <a16:colId xmlns:a16="http://schemas.microsoft.com/office/drawing/2014/main" val="1306234187"/>
                    </a:ext>
                  </a:extLst>
                </a:gridCol>
                <a:gridCol w="2689453">
                  <a:extLst>
                    <a:ext uri="{9D8B030D-6E8A-4147-A177-3AD203B41FA5}">
                      <a16:colId xmlns:a16="http://schemas.microsoft.com/office/drawing/2014/main" val="346703858"/>
                    </a:ext>
                  </a:extLst>
                </a:gridCol>
              </a:tblGrid>
              <a:tr h="250563">
                <a:tc>
                  <a:txBody>
                    <a:bodyPr/>
                    <a:lstStyle/>
                    <a:p>
                      <a:pPr algn="l" fontAlgn="b"/>
                      <a:endParaRPr lang="en-IN" sz="1600" b="0" i="0" u="none" strike="noStrike">
                        <a:solidFill>
                          <a:srgbClr val="000000"/>
                        </a:solidFill>
                        <a:effectLst/>
                        <a:latin typeface="Calibri" panose="020F0502020204030204" pitchFamily="34" charset="0"/>
                      </a:endParaRPr>
                    </a:p>
                  </a:txBody>
                  <a:tcPr marL="2545" marR="2545" marT="2545" marB="0" anchor="b"/>
                </a:tc>
                <a:tc>
                  <a:txBody>
                    <a:bodyPr/>
                    <a:lstStyle/>
                    <a:p>
                      <a:pPr algn="ctr" fontAlgn="b"/>
                      <a:r>
                        <a:rPr lang="en-IN" sz="1600" u="none" strike="noStrike" dirty="0">
                          <a:effectLst/>
                        </a:rPr>
                        <a:t>Heavy metals</a:t>
                      </a:r>
                      <a:endParaRPr lang="en-IN" sz="1600" b="1" i="0" u="none" strike="noStrike" dirty="0">
                        <a:solidFill>
                          <a:srgbClr val="000000"/>
                        </a:solidFill>
                        <a:effectLst/>
                        <a:latin typeface="Calibri" panose="020F0502020204030204" pitchFamily="34" charset="0"/>
                      </a:endParaRPr>
                    </a:p>
                  </a:txBody>
                  <a:tcPr marL="2545" marR="2545" marT="2545" marB="0" anchor="b"/>
                </a:tc>
                <a:tc>
                  <a:txBody>
                    <a:bodyPr/>
                    <a:lstStyle/>
                    <a:p>
                      <a:pPr algn="ctr" fontAlgn="ctr"/>
                      <a:r>
                        <a:rPr lang="en-IN" sz="1600" u="sng" strike="noStrike" dirty="0">
                          <a:effectLst/>
                        </a:rPr>
                        <a:t>Desirable</a:t>
                      </a:r>
                      <a:endParaRPr lang="en-IN" sz="1600" b="1" i="0" u="sng" strike="noStrike" dirty="0">
                        <a:solidFill>
                          <a:srgbClr val="000000"/>
                        </a:solidFill>
                        <a:effectLst/>
                        <a:latin typeface="Calibri" panose="020F0502020204030204" pitchFamily="34" charset="0"/>
                      </a:endParaRPr>
                    </a:p>
                  </a:txBody>
                  <a:tcPr marL="2545" marR="2545" marT="2545" marB="0" anchor="ctr"/>
                </a:tc>
                <a:tc>
                  <a:txBody>
                    <a:bodyPr/>
                    <a:lstStyle/>
                    <a:p>
                      <a:pPr algn="ctr" fontAlgn="ctr"/>
                      <a:r>
                        <a:rPr lang="en-IN" sz="1600" u="sng" strike="noStrike" dirty="0">
                          <a:effectLst/>
                        </a:rPr>
                        <a:t>permissible</a:t>
                      </a:r>
                      <a:endParaRPr lang="en-IN" sz="1600" b="1" i="0" u="sng" strike="noStrike" dirty="0">
                        <a:solidFill>
                          <a:srgbClr val="000000"/>
                        </a:solidFill>
                        <a:effectLst/>
                        <a:latin typeface="Calibri" panose="020F0502020204030204" pitchFamily="34" charset="0"/>
                      </a:endParaRPr>
                    </a:p>
                  </a:txBody>
                  <a:tcPr marL="2545" marR="2545" marT="2545" marB="0" anchor="ctr"/>
                </a:tc>
                <a:extLst>
                  <a:ext uri="{0D108BD9-81ED-4DB2-BD59-A6C34878D82A}">
                    <a16:rowId xmlns:a16="http://schemas.microsoft.com/office/drawing/2014/main" val="3300583485"/>
                  </a:ext>
                </a:extLst>
              </a:tr>
              <a:tr h="250563">
                <a:tc>
                  <a:txBody>
                    <a:bodyPr/>
                    <a:lstStyle/>
                    <a:p>
                      <a:pPr algn="l" fontAlgn="b"/>
                      <a:endParaRPr lang="en-IN" sz="1600" b="0" i="0" u="none" strike="noStrike">
                        <a:solidFill>
                          <a:srgbClr val="000000"/>
                        </a:solidFill>
                        <a:effectLst/>
                        <a:latin typeface="Calibri" panose="020F0502020204030204" pitchFamily="34" charset="0"/>
                      </a:endParaRPr>
                    </a:p>
                  </a:txBody>
                  <a:tcPr marL="2545" marR="2545" marT="2545" marB="0" anchor="b"/>
                </a:tc>
                <a:tc>
                  <a:txBody>
                    <a:bodyPr/>
                    <a:lstStyle/>
                    <a:p>
                      <a:pPr algn="ctr" fontAlgn="ctr"/>
                      <a:r>
                        <a:rPr lang="it-IT" sz="1600" u="none" strike="noStrike" dirty="0">
                          <a:effectLst/>
                        </a:rPr>
                        <a:t>CaCO3 (Mg/L)-600mg/L</a:t>
                      </a:r>
                      <a:endParaRPr lang="it-IT" sz="1600" b="0" i="0" u="none" strike="noStrike" dirty="0">
                        <a:solidFill>
                          <a:srgbClr val="000000"/>
                        </a:solidFill>
                        <a:effectLst/>
                        <a:latin typeface="Calibri" panose="020F0502020204030204" pitchFamily="34" charset="0"/>
                      </a:endParaRPr>
                    </a:p>
                  </a:txBody>
                  <a:tcPr marL="2545" marR="2545" marT="2545" marB="0" anchor="ctr"/>
                </a:tc>
                <a:tc>
                  <a:txBody>
                    <a:bodyPr/>
                    <a:lstStyle/>
                    <a:p>
                      <a:pPr algn="ctr" fontAlgn="ctr"/>
                      <a:r>
                        <a:rPr lang="en-IN" sz="1600" u="none" strike="noStrike">
                          <a:effectLst/>
                        </a:rPr>
                        <a:t>300</a:t>
                      </a:r>
                      <a:endParaRPr lang="en-IN" sz="1600" b="0" i="0" u="none" strike="noStrike">
                        <a:solidFill>
                          <a:srgbClr val="000000"/>
                        </a:solidFill>
                        <a:effectLst/>
                        <a:latin typeface="Calibri" panose="020F0502020204030204" pitchFamily="34" charset="0"/>
                      </a:endParaRPr>
                    </a:p>
                  </a:txBody>
                  <a:tcPr marL="2545" marR="2545" marT="2545" marB="0" anchor="ctr"/>
                </a:tc>
                <a:tc>
                  <a:txBody>
                    <a:bodyPr/>
                    <a:lstStyle/>
                    <a:p>
                      <a:pPr algn="ctr" fontAlgn="ctr"/>
                      <a:r>
                        <a:rPr lang="en-IN" sz="1600" u="none" strike="noStrike">
                          <a:effectLst/>
                        </a:rPr>
                        <a:t>600</a:t>
                      </a:r>
                      <a:endParaRPr lang="en-IN" sz="1600" b="0" i="0" u="none" strike="noStrike">
                        <a:solidFill>
                          <a:srgbClr val="000000"/>
                        </a:solidFill>
                        <a:effectLst/>
                        <a:latin typeface="Calibri" panose="020F0502020204030204" pitchFamily="34" charset="0"/>
                      </a:endParaRPr>
                    </a:p>
                  </a:txBody>
                  <a:tcPr marL="2545" marR="2545" marT="2545" marB="0" anchor="ctr"/>
                </a:tc>
                <a:extLst>
                  <a:ext uri="{0D108BD9-81ED-4DB2-BD59-A6C34878D82A}">
                    <a16:rowId xmlns:a16="http://schemas.microsoft.com/office/drawing/2014/main" val="749157613"/>
                  </a:ext>
                </a:extLst>
              </a:tr>
              <a:tr h="250563">
                <a:tc>
                  <a:txBody>
                    <a:bodyPr/>
                    <a:lstStyle/>
                    <a:p>
                      <a:pPr algn="l" fontAlgn="b"/>
                      <a:endParaRPr lang="en-IN" sz="1600" b="0" i="0" u="none" strike="noStrike">
                        <a:solidFill>
                          <a:srgbClr val="000000"/>
                        </a:solidFill>
                        <a:effectLst/>
                        <a:latin typeface="Calibri" panose="020F0502020204030204" pitchFamily="34" charset="0"/>
                      </a:endParaRPr>
                    </a:p>
                  </a:txBody>
                  <a:tcPr marL="2545" marR="2545" marT="2545" marB="0" anchor="b"/>
                </a:tc>
                <a:tc>
                  <a:txBody>
                    <a:bodyPr/>
                    <a:lstStyle/>
                    <a:p>
                      <a:pPr algn="ctr" fontAlgn="ctr"/>
                      <a:r>
                        <a:rPr lang="en-IN" sz="1600" u="none" strike="noStrike" dirty="0">
                          <a:effectLst/>
                        </a:rPr>
                        <a:t>Chloride (Mg/L)-200-300</a:t>
                      </a:r>
                      <a:endParaRPr lang="en-IN" sz="1600" b="0" i="0" u="none" strike="noStrike" dirty="0">
                        <a:solidFill>
                          <a:srgbClr val="000000"/>
                        </a:solidFill>
                        <a:effectLst/>
                        <a:latin typeface="Calibri" panose="020F0502020204030204" pitchFamily="34" charset="0"/>
                      </a:endParaRPr>
                    </a:p>
                  </a:txBody>
                  <a:tcPr marL="2545" marR="2545" marT="2545" marB="0" anchor="ctr"/>
                </a:tc>
                <a:tc>
                  <a:txBody>
                    <a:bodyPr/>
                    <a:lstStyle/>
                    <a:p>
                      <a:pPr algn="ctr" fontAlgn="ctr"/>
                      <a:r>
                        <a:rPr lang="en-IN" sz="1600" u="none" strike="noStrike">
                          <a:effectLst/>
                        </a:rPr>
                        <a:t>250</a:t>
                      </a:r>
                      <a:endParaRPr lang="en-IN" sz="1600" b="0" i="0" u="none" strike="noStrike">
                        <a:solidFill>
                          <a:srgbClr val="000000"/>
                        </a:solidFill>
                        <a:effectLst/>
                        <a:latin typeface="Calibri" panose="020F0502020204030204" pitchFamily="34" charset="0"/>
                      </a:endParaRPr>
                    </a:p>
                  </a:txBody>
                  <a:tcPr marL="2545" marR="2545" marT="2545" marB="0" anchor="ctr"/>
                </a:tc>
                <a:tc>
                  <a:txBody>
                    <a:bodyPr/>
                    <a:lstStyle/>
                    <a:p>
                      <a:pPr algn="ctr" fontAlgn="ctr"/>
                      <a:r>
                        <a:rPr lang="en-IN" sz="1600" u="none" strike="noStrike">
                          <a:effectLst/>
                        </a:rPr>
                        <a:t>1000</a:t>
                      </a:r>
                      <a:endParaRPr lang="en-IN" sz="1600" b="0" i="0" u="none" strike="noStrike">
                        <a:solidFill>
                          <a:srgbClr val="000000"/>
                        </a:solidFill>
                        <a:effectLst/>
                        <a:latin typeface="Calibri" panose="020F0502020204030204" pitchFamily="34" charset="0"/>
                      </a:endParaRPr>
                    </a:p>
                  </a:txBody>
                  <a:tcPr marL="2545" marR="2545" marT="2545" marB="0" anchor="ctr"/>
                </a:tc>
                <a:extLst>
                  <a:ext uri="{0D108BD9-81ED-4DB2-BD59-A6C34878D82A}">
                    <a16:rowId xmlns:a16="http://schemas.microsoft.com/office/drawing/2014/main" val="1652927972"/>
                  </a:ext>
                </a:extLst>
              </a:tr>
              <a:tr h="250563">
                <a:tc>
                  <a:txBody>
                    <a:bodyPr/>
                    <a:lstStyle/>
                    <a:p>
                      <a:pPr algn="l" fontAlgn="b"/>
                      <a:endParaRPr lang="en-IN" sz="1600" b="0" i="0" u="none" strike="noStrike">
                        <a:solidFill>
                          <a:srgbClr val="000000"/>
                        </a:solidFill>
                        <a:effectLst/>
                        <a:latin typeface="Calibri" panose="020F0502020204030204" pitchFamily="34" charset="0"/>
                      </a:endParaRPr>
                    </a:p>
                  </a:txBody>
                  <a:tcPr marL="2545" marR="2545" marT="2545" marB="0" anchor="b"/>
                </a:tc>
                <a:tc>
                  <a:txBody>
                    <a:bodyPr/>
                    <a:lstStyle/>
                    <a:p>
                      <a:pPr algn="ctr" fontAlgn="ctr"/>
                      <a:r>
                        <a:rPr lang="en-IN" sz="1600" u="none" strike="noStrike" dirty="0">
                          <a:effectLst/>
                        </a:rPr>
                        <a:t>Cu (Mg/L)-2</a:t>
                      </a:r>
                      <a:endParaRPr lang="en-IN" sz="1600" b="0" i="0" u="none" strike="noStrike" dirty="0">
                        <a:solidFill>
                          <a:srgbClr val="000000"/>
                        </a:solidFill>
                        <a:effectLst/>
                        <a:latin typeface="Calibri" panose="020F0502020204030204" pitchFamily="34" charset="0"/>
                      </a:endParaRPr>
                    </a:p>
                  </a:txBody>
                  <a:tcPr marL="2545" marR="2545" marT="2545" marB="0" anchor="ctr"/>
                </a:tc>
                <a:tc>
                  <a:txBody>
                    <a:bodyPr/>
                    <a:lstStyle/>
                    <a:p>
                      <a:pPr algn="ctr" fontAlgn="ctr"/>
                      <a:r>
                        <a:rPr lang="en-IN" sz="1600" u="none" strike="noStrike" dirty="0">
                          <a:effectLst/>
                        </a:rPr>
                        <a:t>0.05</a:t>
                      </a:r>
                      <a:endParaRPr lang="en-IN" sz="1600" b="0" i="0" u="none" strike="noStrike" dirty="0">
                        <a:solidFill>
                          <a:srgbClr val="000000"/>
                        </a:solidFill>
                        <a:effectLst/>
                        <a:latin typeface="Calibri" panose="020F0502020204030204" pitchFamily="34" charset="0"/>
                      </a:endParaRPr>
                    </a:p>
                  </a:txBody>
                  <a:tcPr marL="2545" marR="2545" marT="2545" marB="0" anchor="ctr"/>
                </a:tc>
                <a:tc>
                  <a:txBody>
                    <a:bodyPr/>
                    <a:lstStyle/>
                    <a:p>
                      <a:pPr algn="ctr" fontAlgn="ctr"/>
                      <a:r>
                        <a:rPr lang="en-IN" sz="1600" u="none" strike="noStrike">
                          <a:effectLst/>
                        </a:rPr>
                        <a:t>1.5</a:t>
                      </a:r>
                      <a:endParaRPr lang="en-IN" sz="1600" b="0" i="0" u="none" strike="noStrike">
                        <a:solidFill>
                          <a:srgbClr val="000000"/>
                        </a:solidFill>
                        <a:effectLst/>
                        <a:latin typeface="Calibri" panose="020F0502020204030204" pitchFamily="34" charset="0"/>
                      </a:endParaRPr>
                    </a:p>
                  </a:txBody>
                  <a:tcPr marL="2545" marR="2545" marT="2545" marB="0" anchor="ctr"/>
                </a:tc>
                <a:extLst>
                  <a:ext uri="{0D108BD9-81ED-4DB2-BD59-A6C34878D82A}">
                    <a16:rowId xmlns:a16="http://schemas.microsoft.com/office/drawing/2014/main" val="1938652746"/>
                  </a:ext>
                </a:extLst>
              </a:tr>
              <a:tr h="250563">
                <a:tc>
                  <a:txBody>
                    <a:bodyPr/>
                    <a:lstStyle/>
                    <a:p>
                      <a:pPr algn="l" fontAlgn="b"/>
                      <a:endParaRPr lang="en-IN" sz="1600" b="0" i="0" u="none" strike="noStrike">
                        <a:solidFill>
                          <a:srgbClr val="000000"/>
                        </a:solidFill>
                        <a:effectLst/>
                        <a:latin typeface="Calibri" panose="020F0502020204030204" pitchFamily="34" charset="0"/>
                      </a:endParaRPr>
                    </a:p>
                  </a:txBody>
                  <a:tcPr marL="2545" marR="2545" marT="2545" marB="0" anchor="b"/>
                </a:tc>
                <a:tc>
                  <a:txBody>
                    <a:bodyPr/>
                    <a:lstStyle/>
                    <a:p>
                      <a:pPr algn="ctr" fontAlgn="ctr"/>
                      <a:r>
                        <a:rPr lang="en-IN" sz="1600" u="none" strike="noStrike">
                          <a:effectLst/>
                        </a:rPr>
                        <a:t>Total Iron as Fe</a:t>
                      </a:r>
                      <a:endParaRPr lang="en-IN" sz="1600" b="0" i="0" u="none" strike="noStrike">
                        <a:solidFill>
                          <a:srgbClr val="000000"/>
                        </a:solidFill>
                        <a:effectLst/>
                        <a:latin typeface="Calibri" panose="020F0502020204030204" pitchFamily="34" charset="0"/>
                      </a:endParaRPr>
                    </a:p>
                  </a:txBody>
                  <a:tcPr marL="2545" marR="2545" marT="2545" marB="0" anchor="ctr"/>
                </a:tc>
                <a:tc>
                  <a:txBody>
                    <a:bodyPr/>
                    <a:lstStyle/>
                    <a:p>
                      <a:pPr algn="ctr" fontAlgn="ctr"/>
                      <a:r>
                        <a:rPr lang="en-IN" sz="1600" u="none" strike="noStrike">
                          <a:effectLst/>
                        </a:rPr>
                        <a:t>0.3</a:t>
                      </a:r>
                      <a:endParaRPr lang="en-IN" sz="1600" b="0" i="0" u="none" strike="noStrike">
                        <a:solidFill>
                          <a:srgbClr val="000000"/>
                        </a:solidFill>
                        <a:effectLst/>
                        <a:latin typeface="Calibri" panose="020F0502020204030204" pitchFamily="34" charset="0"/>
                      </a:endParaRPr>
                    </a:p>
                  </a:txBody>
                  <a:tcPr marL="2545" marR="2545" marT="2545" marB="0" anchor="ctr"/>
                </a:tc>
                <a:tc>
                  <a:txBody>
                    <a:bodyPr/>
                    <a:lstStyle/>
                    <a:p>
                      <a:pPr algn="ctr" fontAlgn="ctr"/>
                      <a:r>
                        <a:rPr lang="en-IN" sz="1600" u="none" strike="noStrike">
                          <a:effectLst/>
                        </a:rPr>
                        <a:t>1</a:t>
                      </a:r>
                      <a:endParaRPr lang="en-IN" sz="1600" b="0" i="0" u="none" strike="noStrike">
                        <a:solidFill>
                          <a:srgbClr val="000000"/>
                        </a:solidFill>
                        <a:effectLst/>
                        <a:latin typeface="Calibri" panose="020F0502020204030204" pitchFamily="34" charset="0"/>
                      </a:endParaRPr>
                    </a:p>
                  </a:txBody>
                  <a:tcPr marL="2545" marR="2545" marT="2545" marB="0" anchor="ctr"/>
                </a:tc>
                <a:extLst>
                  <a:ext uri="{0D108BD9-81ED-4DB2-BD59-A6C34878D82A}">
                    <a16:rowId xmlns:a16="http://schemas.microsoft.com/office/drawing/2014/main" val="3484738048"/>
                  </a:ext>
                </a:extLst>
              </a:tr>
              <a:tr h="250563">
                <a:tc>
                  <a:txBody>
                    <a:bodyPr/>
                    <a:lstStyle/>
                    <a:p>
                      <a:pPr algn="l" fontAlgn="b"/>
                      <a:endParaRPr lang="en-IN" sz="1600" b="0" i="0" u="none" strike="noStrike">
                        <a:solidFill>
                          <a:srgbClr val="000000"/>
                        </a:solidFill>
                        <a:effectLst/>
                        <a:latin typeface="Calibri" panose="020F0502020204030204" pitchFamily="34" charset="0"/>
                      </a:endParaRPr>
                    </a:p>
                  </a:txBody>
                  <a:tcPr marL="2545" marR="2545" marT="2545" marB="0" anchor="b"/>
                </a:tc>
                <a:tc>
                  <a:txBody>
                    <a:bodyPr/>
                    <a:lstStyle/>
                    <a:p>
                      <a:pPr algn="ctr" fontAlgn="ctr"/>
                      <a:r>
                        <a:rPr lang="en-IN" sz="1600" u="none" strike="noStrike" dirty="0">
                          <a:effectLst/>
                        </a:rPr>
                        <a:t>Mn (Mg/L)-0.4</a:t>
                      </a:r>
                      <a:endParaRPr lang="en-IN" sz="1600" b="0" i="0" u="none" strike="noStrike" dirty="0">
                        <a:solidFill>
                          <a:srgbClr val="000000"/>
                        </a:solidFill>
                        <a:effectLst/>
                        <a:latin typeface="Calibri" panose="020F0502020204030204" pitchFamily="34" charset="0"/>
                      </a:endParaRPr>
                    </a:p>
                  </a:txBody>
                  <a:tcPr marL="2545" marR="2545" marT="2545" marB="0" anchor="ctr"/>
                </a:tc>
                <a:tc>
                  <a:txBody>
                    <a:bodyPr/>
                    <a:lstStyle/>
                    <a:p>
                      <a:pPr algn="ctr" fontAlgn="ctr"/>
                      <a:r>
                        <a:rPr lang="en-IN" sz="1600" u="none" strike="noStrike">
                          <a:effectLst/>
                        </a:rPr>
                        <a:t>0.1</a:t>
                      </a:r>
                      <a:endParaRPr lang="en-IN" sz="1600" b="0" i="0" u="none" strike="noStrike">
                        <a:solidFill>
                          <a:srgbClr val="000000"/>
                        </a:solidFill>
                        <a:effectLst/>
                        <a:latin typeface="Calibri" panose="020F0502020204030204" pitchFamily="34" charset="0"/>
                      </a:endParaRPr>
                    </a:p>
                  </a:txBody>
                  <a:tcPr marL="2545" marR="2545" marT="2545" marB="0" anchor="ctr"/>
                </a:tc>
                <a:tc>
                  <a:txBody>
                    <a:bodyPr/>
                    <a:lstStyle/>
                    <a:p>
                      <a:pPr algn="ctr" fontAlgn="ctr"/>
                      <a:r>
                        <a:rPr lang="en-IN" sz="1600" u="none" strike="noStrike">
                          <a:effectLst/>
                        </a:rPr>
                        <a:t>0.3</a:t>
                      </a:r>
                      <a:endParaRPr lang="en-IN" sz="1600" b="0" i="0" u="none" strike="noStrike">
                        <a:solidFill>
                          <a:srgbClr val="000000"/>
                        </a:solidFill>
                        <a:effectLst/>
                        <a:latin typeface="Calibri" panose="020F0502020204030204" pitchFamily="34" charset="0"/>
                      </a:endParaRPr>
                    </a:p>
                  </a:txBody>
                  <a:tcPr marL="2545" marR="2545" marT="2545" marB="0" anchor="ctr"/>
                </a:tc>
                <a:extLst>
                  <a:ext uri="{0D108BD9-81ED-4DB2-BD59-A6C34878D82A}">
                    <a16:rowId xmlns:a16="http://schemas.microsoft.com/office/drawing/2014/main" val="2289149153"/>
                  </a:ext>
                </a:extLst>
              </a:tr>
              <a:tr h="250563">
                <a:tc>
                  <a:txBody>
                    <a:bodyPr/>
                    <a:lstStyle/>
                    <a:p>
                      <a:pPr algn="l" fontAlgn="b"/>
                      <a:endParaRPr lang="en-IN" sz="1600" b="0" i="0" u="none" strike="noStrike">
                        <a:solidFill>
                          <a:srgbClr val="000000"/>
                        </a:solidFill>
                        <a:effectLst/>
                        <a:latin typeface="Calibri" panose="020F0502020204030204" pitchFamily="34" charset="0"/>
                      </a:endParaRPr>
                    </a:p>
                  </a:txBody>
                  <a:tcPr marL="2545" marR="2545" marT="2545" marB="0" anchor="b"/>
                </a:tc>
                <a:tc>
                  <a:txBody>
                    <a:bodyPr/>
                    <a:lstStyle/>
                    <a:p>
                      <a:pPr algn="ctr" fontAlgn="ctr"/>
                      <a:r>
                        <a:rPr lang="en-IN" sz="1600" u="none" strike="noStrike">
                          <a:effectLst/>
                        </a:rPr>
                        <a:t>Sodium as Na</a:t>
                      </a:r>
                      <a:endParaRPr lang="en-IN" sz="1600" b="0" i="0" u="none" strike="noStrike">
                        <a:solidFill>
                          <a:srgbClr val="000000"/>
                        </a:solidFill>
                        <a:effectLst/>
                        <a:latin typeface="Calibri" panose="020F0502020204030204" pitchFamily="34" charset="0"/>
                      </a:endParaRPr>
                    </a:p>
                  </a:txBody>
                  <a:tcPr marL="2545" marR="2545" marT="2545" marB="0" anchor="ctr"/>
                </a:tc>
                <a:tc>
                  <a:txBody>
                    <a:bodyPr/>
                    <a:lstStyle/>
                    <a:p>
                      <a:pPr algn="ctr" fontAlgn="b"/>
                      <a:endParaRPr lang="en-IN" sz="1600" b="0" i="0" u="none" strike="noStrike" dirty="0">
                        <a:solidFill>
                          <a:srgbClr val="000000"/>
                        </a:solidFill>
                        <a:effectLst/>
                        <a:latin typeface="Calibri" panose="020F0502020204030204" pitchFamily="34" charset="0"/>
                      </a:endParaRPr>
                    </a:p>
                  </a:txBody>
                  <a:tcPr marL="2545" marR="2545" marT="2545" marB="0" anchor="b"/>
                </a:tc>
                <a:tc>
                  <a:txBody>
                    <a:bodyPr/>
                    <a:lstStyle/>
                    <a:p>
                      <a:pPr algn="ctr" fontAlgn="b"/>
                      <a:r>
                        <a:rPr lang="en-IN" sz="1600" b="0" i="0" u="none" strike="noStrike" dirty="0">
                          <a:solidFill>
                            <a:srgbClr val="000000"/>
                          </a:solidFill>
                          <a:effectLst/>
                          <a:latin typeface="Calibri" panose="020F0502020204030204" pitchFamily="34" charset="0"/>
                        </a:rPr>
                        <a:t>200</a:t>
                      </a:r>
                    </a:p>
                  </a:txBody>
                  <a:tcPr marL="2545" marR="2545" marT="2545" marB="0" anchor="b"/>
                </a:tc>
                <a:extLst>
                  <a:ext uri="{0D108BD9-81ED-4DB2-BD59-A6C34878D82A}">
                    <a16:rowId xmlns:a16="http://schemas.microsoft.com/office/drawing/2014/main" val="1429037843"/>
                  </a:ext>
                </a:extLst>
              </a:tr>
              <a:tr h="250563">
                <a:tc>
                  <a:txBody>
                    <a:bodyPr/>
                    <a:lstStyle/>
                    <a:p>
                      <a:pPr algn="l" fontAlgn="b"/>
                      <a:endParaRPr lang="en-IN" sz="1600" b="0" i="0" u="none" strike="noStrike">
                        <a:solidFill>
                          <a:srgbClr val="000000"/>
                        </a:solidFill>
                        <a:effectLst/>
                        <a:latin typeface="Calibri" panose="020F0502020204030204" pitchFamily="34" charset="0"/>
                      </a:endParaRPr>
                    </a:p>
                  </a:txBody>
                  <a:tcPr marL="2545" marR="2545" marT="2545" marB="0" anchor="b"/>
                </a:tc>
                <a:tc>
                  <a:txBody>
                    <a:bodyPr/>
                    <a:lstStyle/>
                    <a:p>
                      <a:pPr algn="ctr" fontAlgn="ctr"/>
                      <a:r>
                        <a:rPr lang="en-IN" sz="1600" u="none" strike="noStrike">
                          <a:effectLst/>
                        </a:rPr>
                        <a:t>S04 (mg/L)-250</a:t>
                      </a:r>
                      <a:endParaRPr lang="en-IN" sz="1600" b="0" i="0" u="none" strike="noStrike">
                        <a:solidFill>
                          <a:srgbClr val="000000"/>
                        </a:solidFill>
                        <a:effectLst/>
                        <a:latin typeface="Calibri" panose="020F0502020204030204" pitchFamily="34" charset="0"/>
                      </a:endParaRPr>
                    </a:p>
                  </a:txBody>
                  <a:tcPr marL="2545" marR="2545" marT="2545" marB="0" anchor="ctr"/>
                </a:tc>
                <a:tc>
                  <a:txBody>
                    <a:bodyPr/>
                    <a:lstStyle/>
                    <a:p>
                      <a:pPr algn="ctr" fontAlgn="ctr"/>
                      <a:r>
                        <a:rPr lang="en-IN" sz="1600" u="none" strike="noStrike">
                          <a:effectLst/>
                        </a:rPr>
                        <a:t>200</a:t>
                      </a:r>
                      <a:endParaRPr lang="en-IN" sz="1600" b="0" i="0" u="none" strike="noStrike">
                        <a:solidFill>
                          <a:srgbClr val="000000"/>
                        </a:solidFill>
                        <a:effectLst/>
                        <a:latin typeface="Calibri" panose="020F0502020204030204" pitchFamily="34" charset="0"/>
                      </a:endParaRPr>
                    </a:p>
                  </a:txBody>
                  <a:tcPr marL="2545" marR="2545" marT="2545" marB="0" anchor="ctr"/>
                </a:tc>
                <a:tc>
                  <a:txBody>
                    <a:bodyPr/>
                    <a:lstStyle/>
                    <a:p>
                      <a:pPr algn="ctr" fontAlgn="ctr"/>
                      <a:r>
                        <a:rPr lang="en-IN" sz="1600" u="none" strike="noStrike" dirty="0">
                          <a:effectLst/>
                        </a:rPr>
                        <a:t>400</a:t>
                      </a:r>
                      <a:endParaRPr lang="en-IN" sz="1600" b="0" i="0" u="none" strike="noStrike" dirty="0">
                        <a:solidFill>
                          <a:srgbClr val="000000"/>
                        </a:solidFill>
                        <a:effectLst/>
                        <a:latin typeface="Calibri" panose="020F0502020204030204" pitchFamily="34" charset="0"/>
                      </a:endParaRPr>
                    </a:p>
                  </a:txBody>
                  <a:tcPr marL="2545" marR="2545" marT="2545" marB="0" anchor="ctr"/>
                </a:tc>
                <a:extLst>
                  <a:ext uri="{0D108BD9-81ED-4DB2-BD59-A6C34878D82A}">
                    <a16:rowId xmlns:a16="http://schemas.microsoft.com/office/drawing/2014/main" val="1194470320"/>
                  </a:ext>
                </a:extLst>
              </a:tr>
              <a:tr h="250563">
                <a:tc>
                  <a:txBody>
                    <a:bodyPr/>
                    <a:lstStyle/>
                    <a:p>
                      <a:pPr algn="l" fontAlgn="b"/>
                      <a:endParaRPr lang="en-IN" sz="1600" b="0" i="0" u="none" strike="noStrike">
                        <a:solidFill>
                          <a:srgbClr val="000000"/>
                        </a:solidFill>
                        <a:effectLst/>
                        <a:latin typeface="Calibri" panose="020F0502020204030204" pitchFamily="34" charset="0"/>
                      </a:endParaRPr>
                    </a:p>
                  </a:txBody>
                  <a:tcPr marL="2545" marR="2545" marT="2545" marB="0" anchor="b"/>
                </a:tc>
                <a:tc>
                  <a:txBody>
                    <a:bodyPr/>
                    <a:lstStyle/>
                    <a:p>
                      <a:pPr algn="ctr" fontAlgn="ctr"/>
                      <a:r>
                        <a:rPr lang="en-IN" sz="1600" u="none" strike="noStrike">
                          <a:effectLst/>
                        </a:rPr>
                        <a:t>Zinc as Zn (mg/l)-5</a:t>
                      </a:r>
                      <a:endParaRPr lang="en-IN" sz="1600" b="0" i="0" u="none" strike="noStrike">
                        <a:solidFill>
                          <a:srgbClr val="000000"/>
                        </a:solidFill>
                        <a:effectLst/>
                        <a:latin typeface="Calibri" panose="020F0502020204030204" pitchFamily="34" charset="0"/>
                      </a:endParaRPr>
                    </a:p>
                  </a:txBody>
                  <a:tcPr marL="2545" marR="2545" marT="2545" marB="0" anchor="ctr"/>
                </a:tc>
                <a:tc>
                  <a:txBody>
                    <a:bodyPr/>
                    <a:lstStyle/>
                    <a:p>
                      <a:pPr algn="ctr" fontAlgn="ctr"/>
                      <a:r>
                        <a:rPr lang="en-IN" sz="1600" u="none" strike="noStrike">
                          <a:effectLst/>
                        </a:rPr>
                        <a:t>5</a:t>
                      </a:r>
                      <a:endParaRPr lang="en-IN" sz="1600" b="0" i="0" u="none" strike="noStrike">
                        <a:solidFill>
                          <a:srgbClr val="000000"/>
                        </a:solidFill>
                        <a:effectLst/>
                        <a:latin typeface="Calibri" panose="020F0502020204030204" pitchFamily="34" charset="0"/>
                      </a:endParaRPr>
                    </a:p>
                  </a:txBody>
                  <a:tcPr marL="2545" marR="2545" marT="2545" marB="0" anchor="ctr"/>
                </a:tc>
                <a:tc>
                  <a:txBody>
                    <a:bodyPr/>
                    <a:lstStyle/>
                    <a:p>
                      <a:pPr algn="ctr" fontAlgn="ctr"/>
                      <a:r>
                        <a:rPr lang="en-IN" sz="1600" u="none" strike="noStrike">
                          <a:effectLst/>
                        </a:rPr>
                        <a:t>15</a:t>
                      </a:r>
                      <a:endParaRPr lang="en-IN" sz="1600" b="0" i="0" u="none" strike="noStrike">
                        <a:solidFill>
                          <a:srgbClr val="000000"/>
                        </a:solidFill>
                        <a:effectLst/>
                        <a:latin typeface="Calibri" panose="020F0502020204030204" pitchFamily="34" charset="0"/>
                      </a:endParaRPr>
                    </a:p>
                  </a:txBody>
                  <a:tcPr marL="2545" marR="2545" marT="2545" marB="0" anchor="ctr"/>
                </a:tc>
                <a:extLst>
                  <a:ext uri="{0D108BD9-81ED-4DB2-BD59-A6C34878D82A}">
                    <a16:rowId xmlns:a16="http://schemas.microsoft.com/office/drawing/2014/main" val="119576206"/>
                  </a:ext>
                </a:extLst>
              </a:tr>
              <a:tr h="250563">
                <a:tc>
                  <a:txBody>
                    <a:bodyPr/>
                    <a:lstStyle/>
                    <a:p>
                      <a:pPr algn="l" fontAlgn="b"/>
                      <a:endParaRPr lang="en-IN" sz="1600" b="0" i="0" u="none" strike="noStrike">
                        <a:solidFill>
                          <a:srgbClr val="000000"/>
                        </a:solidFill>
                        <a:effectLst/>
                        <a:latin typeface="Calibri" panose="020F0502020204030204" pitchFamily="34" charset="0"/>
                      </a:endParaRPr>
                    </a:p>
                  </a:txBody>
                  <a:tcPr marL="2545" marR="2545" marT="2545" marB="0" anchor="b"/>
                </a:tc>
                <a:tc>
                  <a:txBody>
                    <a:bodyPr/>
                    <a:lstStyle/>
                    <a:p>
                      <a:pPr algn="ctr" fontAlgn="ctr"/>
                      <a:r>
                        <a:rPr lang="en-IN" sz="1600" u="none" strike="noStrike">
                          <a:effectLst/>
                        </a:rPr>
                        <a:t>Ca (Mg/L)-100-300</a:t>
                      </a:r>
                      <a:endParaRPr lang="en-IN" sz="1600" b="0" i="0" u="none" strike="noStrike">
                        <a:solidFill>
                          <a:srgbClr val="000000"/>
                        </a:solidFill>
                        <a:effectLst/>
                        <a:latin typeface="Calibri" panose="020F0502020204030204" pitchFamily="34" charset="0"/>
                      </a:endParaRPr>
                    </a:p>
                  </a:txBody>
                  <a:tcPr marL="2545" marR="2545" marT="2545" marB="0" anchor="ctr"/>
                </a:tc>
                <a:tc>
                  <a:txBody>
                    <a:bodyPr/>
                    <a:lstStyle/>
                    <a:p>
                      <a:pPr algn="ctr" fontAlgn="ctr"/>
                      <a:r>
                        <a:rPr lang="en-IN" sz="1600" u="none" strike="noStrike">
                          <a:effectLst/>
                        </a:rPr>
                        <a:t>75</a:t>
                      </a:r>
                      <a:endParaRPr lang="en-IN" sz="1600" b="0" i="0" u="none" strike="noStrike">
                        <a:solidFill>
                          <a:srgbClr val="000000"/>
                        </a:solidFill>
                        <a:effectLst/>
                        <a:latin typeface="Calibri" panose="020F0502020204030204" pitchFamily="34" charset="0"/>
                      </a:endParaRPr>
                    </a:p>
                  </a:txBody>
                  <a:tcPr marL="2545" marR="2545" marT="2545" marB="0" anchor="ctr"/>
                </a:tc>
                <a:tc>
                  <a:txBody>
                    <a:bodyPr/>
                    <a:lstStyle/>
                    <a:p>
                      <a:pPr algn="ctr" fontAlgn="ctr"/>
                      <a:r>
                        <a:rPr lang="en-IN" sz="1600" u="none" strike="noStrike">
                          <a:effectLst/>
                        </a:rPr>
                        <a:t>200</a:t>
                      </a:r>
                      <a:endParaRPr lang="en-IN" sz="1600" b="0" i="0" u="none" strike="noStrike">
                        <a:solidFill>
                          <a:srgbClr val="000000"/>
                        </a:solidFill>
                        <a:effectLst/>
                        <a:latin typeface="Calibri" panose="020F0502020204030204" pitchFamily="34" charset="0"/>
                      </a:endParaRPr>
                    </a:p>
                  </a:txBody>
                  <a:tcPr marL="2545" marR="2545" marT="2545" marB="0" anchor="ctr"/>
                </a:tc>
                <a:extLst>
                  <a:ext uri="{0D108BD9-81ED-4DB2-BD59-A6C34878D82A}">
                    <a16:rowId xmlns:a16="http://schemas.microsoft.com/office/drawing/2014/main" val="738632829"/>
                  </a:ext>
                </a:extLst>
              </a:tr>
              <a:tr h="250563">
                <a:tc>
                  <a:txBody>
                    <a:bodyPr/>
                    <a:lstStyle/>
                    <a:p>
                      <a:pPr algn="l" fontAlgn="b"/>
                      <a:endParaRPr lang="en-IN" sz="1600" b="0" i="0" u="none" strike="noStrike">
                        <a:solidFill>
                          <a:srgbClr val="000000"/>
                        </a:solidFill>
                        <a:effectLst/>
                        <a:latin typeface="Calibri" panose="020F0502020204030204" pitchFamily="34" charset="0"/>
                      </a:endParaRPr>
                    </a:p>
                  </a:txBody>
                  <a:tcPr marL="2545" marR="2545" marT="2545" marB="0" anchor="b"/>
                </a:tc>
                <a:tc>
                  <a:txBody>
                    <a:bodyPr/>
                    <a:lstStyle/>
                    <a:p>
                      <a:pPr algn="ctr" fontAlgn="ctr"/>
                      <a:r>
                        <a:rPr lang="en-IN" sz="1600" u="none" strike="noStrike">
                          <a:effectLst/>
                        </a:rPr>
                        <a:t> Mg (Mg/L)-50 mg/l</a:t>
                      </a:r>
                      <a:endParaRPr lang="en-IN" sz="1600" b="0" i="0" u="none" strike="noStrike">
                        <a:solidFill>
                          <a:srgbClr val="000000"/>
                        </a:solidFill>
                        <a:effectLst/>
                        <a:latin typeface="Calibri" panose="020F0502020204030204" pitchFamily="34" charset="0"/>
                      </a:endParaRPr>
                    </a:p>
                  </a:txBody>
                  <a:tcPr marL="2545" marR="2545" marT="2545" marB="0" anchor="ctr"/>
                </a:tc>
                <a:tc>
                  <a:txBody>
                    <a:bodyPr/>
                    <a:lstStyle/>
                    <a:p>
                      <a:pPr algn="ctr" fontAlgn="ctr"/>
                      <a:r>
                        <a:rPr lang="en-IN" sz="1600" u="none" strike="noStrike">
                          <a:effectLst/>
                        </a:rPr>
                        <a:t>30</a:t>
                      </a:r>
                      <a:endParaRPr lang="en-IN" sz="1600" b="0" i="0" u="none" strike="noStrike">
                        <a:solidFill>
                          <a:srgbClr val="000000"/>
                        </a:solidFill>
                        <a:effectLst/>
                        <a:latin typeface="Calibri" panose="020F0502020204030204" pitchFamily="34" charset="0"/>
                      </a:endParaRPr>
                    </a:p>
                  </a:txBody>
                  <a:tcPr marL="2545" marR="2545" marT="2545" marB="0" anchor="ctr"/>
                </a:tc>
                <a:tc>
                  <a:txBody>
                    <a:bodyPr/>
                    <a:lstStyle/>
                    <a:p>
                      <a:pPr algn="ctr" fontAlgn="ctr"/>
                      <a:r>
                        <a:rPr lang="en-IN" sz="1600" u="none" strike="noStrike">
                          <a:effectLst/>
                        </a:rPr>
                        <a:t>100</a:t>
                      </a:r>
                      <a:endParaRPr lang="en-IN" sz="1600" b="0" i="0" u="none" strike="noStrike">
                        <a:solidFill>
                          <a:srgbClr val="000000"/>
                        </a:solidFill>
                        <a:effectLst/>
                        <a:latin typeface="Calibri" panose="020F0502020204030204" pitchFamily="34" charset="0"/>
                      </a:endParaRPr>
                    </a:p>
                  </a:txBody>
                  <a:tcPr marL="2545" marR="2545" marT="2545" marB="0" anchor="ctr"/>
                </a:tc>
                <a:extLst>
                  <a:ext uri="{0D108BD9-81ED-4DB2-BD59-A6C34878D82A}">
                    <a16:rowId xmlns:a16="http://schemas.microsoft.com/office/drawing/2014/main" val="3870533928"/>
                  </a:ext>
                </a:extLst>
              </a:tr>
              <a:tr h="250563">
                <a:tc>
                  <a:txBody>
                    <a:bodyPr/>
                    <a:lstStyle/>
                    <a:p>
                      <a:pPr algn="l" fontAlgn="b"/>
                      <a:endParaRPr lang="en-IN" sz="1600" b="0" i="0" u="none" strike="noStrike">
                        <a:solidFill>
                          <a:srgbClr val="000000"/>
                        </a:solidFill>
                        <a:effectLst/>
                        <a:latin typeface="Calibri" panose="020F0502020204030204" pitchFamily="34" charset="0"/>
                      </a:endParaRPr>
                    </a:p>
                  </a:txBody>
                  <a:tcPr marL="2545" marR="2545" marT="2545" marB="0" anchor="b"/>
                </a:tc>
                <a:tc>
                  <a:txBody>
                    <a:bodyPr/>
                    <a:lstStyle/>
                    <a:p>
                      <a:pPr algn="ctr" fontAlgn="ctr"/>
                      <a:r>
                        <a:rPr lang="nn-NO" sz="1600" u="none" strike="noStrike">
                          <a:effectLst/>
                        </a:rPr>
                        <a:t>K(Mg/L)-12mg/l</a:t>
                      </a:r>
                      <a:endParaRPr lang="nn-NO" sz="1600" b="0" i="0" u="none" strike="noStrike">
                        <a:solidFill>
                          <a:srgbClr val="000000"/>
                        </a:solidFill>
                        <a:effectLst/>
                        <a:latin typeface="Calibri" panose="020F0502020204030204" pitchFamily="34" charset="0"/>
                      </a:endParaRPr>
                    </a:p>
                  </a:txBody>
                  <a:tcPr marL="2545" marR="2545" marT="2545" marB="0" anchor="ctr"/>
                </a:tc>
                <a:tc>
                  <a:txBody>
                    <a:bodyPr/>
                    <a:lstStyle/>
                    <a:p>
                      <a:pPr algn="ctr" fontAlgn="ctr"/>
                      <a:endParaRPr lang="en-IN" sz="1600" b="0" i="0" u="none" strike="noStrike">
                        <a:solidFill>
                          <a:srgbClr val="000000"/>
                        </a:solidFill>
                        <a:effectLst/>
                        <a:latin typeface="Calibri" panose="020F0502020204030204" pitchFamily="34" charset="0"/>
                      </a:endParaRPr>
                    </a:p>
                  </a:txBody>
                  <a:tcPr marL="2545" marR="2545" marT="2545" marB="0" anchor="ctr"/>
                </a:tc>
                <a:tc>
                  <a:txBody>
                    <a:bodyPr/>
                    <a:lstStyle/>
                    <a:p>
                      <a:pPr algn="ctr" fontAlgn="ctr"/>
                      <a:endParaRPr lang="en-IN" sz="1600" b="0" i="0" u="none" strike="noStrike" dirty="0">
                        <a:solidFill>
                          <a:srgbClr val="000000"/>
                        </a:solidFill>
                        <a:effectLst/>
                        <a:latin typeface="Calibri" panose="020F0502020204030204" pitchFamily="34" charset="0"/>
                      </a:endParaRPr>
                    </a:p>
                  </a:txBody>
                  <a:tcPr marL="2545" marR="2545" marT="2545" marB="0" anchor="ctr"/>
                </a:tc>
                <a:extLst>
                  <a:ext uri="{0D108BD9-81ED-4DB2-BD59-A6C34878D82A}">
                    <a16:rowId xmlns:a16="http://schemas.microsoft.com/office/drawing/2014/main" val="1448105222"/>
                  </a:ext>
                </a:extLst>
              </a:tr>
              <a:tr h="250563">
                <a:tc>
                  <a:txBody>
                    <a:bodyPr/>
                    <a:lstStyle/>
                    <a:p>
                      <a:pPr algn="l" fontAlgn="b"/>
                      <a:endParaRPr lang="en-IN" sz="1600" b="0" i="0" u="none" strike="noStrike">
                        <a:solidFill>
                          <a:srgbClr val="000000"/>
                        </a:solidFill>
                        <a:effectLst/>
                        <a:latin typeface="Calibri" panose="020F0502020204030204" pitchFamily="34" charset="0"/>
                      </a:endParaRPr>
                    </a:p>
                  </a:txBody>
                  <a:tcPr marL="2545" marR="2545" marT="2545" marB="0" anchor="b"/>
                </a:tc>
                <a:tc>
                  <a:txBody>
                    <a:bodyPr/>
                    <a:lstStyle/>
                    <a:p>
                      <a:pPr algn="ctr" fontAlgn="ctr"/>
                      <a:r>
                        <a:rPr lang="en-IN" sz="1600" u="none" strike="noStrike">
                          <a:effectLst/>
                        </a:rPr>
                        <a:t>Phosphorous(Mg/L)-1mg/L</a:t>
                      </a:r>
                      <a:endParaRPr lang="en-IN" sz="1600" b="0" i="0" u="none" strike="noStrike">
                        <a:solidFill>
                          <a:srgbClr val="000000"/>
                        </a:solidFill>
                        <a:effectLst/>
                        <a:latin typeface="Calibri" panose="020F0502020204030204" pitchFamily="34" charset="0"/>
                      </a:endParaRPr>
                    </a:p>
                  </a:txBody>
                  <a:tcPr marL="2545" marR="2545" marT="2545" marB="0" anchor="ctr"/>
                </a:tc>
                <a:tc>
                  <a:txBody>
                    <a:bodyPr/>
                    <a:lstStyle/>
                    <a:p>
                      <a:pPr algn="ctr" fontAlgn="ctr"/>
                      <a:endParaRPr lang="en-IN" sz="1600" b="0" i="0" u="none" strike="noStrike" dirty="0">
                        <a:solidFill>
                          <a:srgbClr val="000000"/>
                        </a:solidFill>
                        <a:effectLst/>
                        <a:latin typeface="Calibri" panose="020F0502020204030204" pitchFamily="34" charset="0"/>
                      </a:endParaRPr>
                    </a:p>
                  </a:txBody>
                  <a:tcPr marL="2545" marR="2545" marT="2545" marB="0" anchor="ctr"/>
                </a:tc>
                <a:tc>
                  <a:txBody>
                    <a:bodyPr/>
                    <a:lstStyle/>
                    <a:p>
                      <a:pPr algn="ctr" fontAlgn="ctr"/>
                      <a:r>
                        <a:rPr lang="en-IN" sz="1600" b="0" i="0" u="none" strike="noStrike" dirty="0">
                          <a:solidFill>
                            <a:srgbClr val="000000"/>
                          </a:solidFill>
                          <a:effectLst/>
                          <a:latin typeface="Calibri" panose="020F0502020204030204" pitchFamily="34" charset="0"/>
                        </a:rPr>
                        <a:t>1</a:t>
                      </a:r>
                    </a:p>
                  </a:txBody>
                  <a:tcPr marL="2545" marR="2545" marT="2545" marB="0" anchor="ctr"/>
                </a:tc>
                <a:extLst>
                  <a:ext uri="{0D108BD9-81ED-4DB2-BD59-A6C34878D82A}">
                    <a16:rowId xmlns:a16="http://schemas.microsoft.com/office/drawing/2014/main" val="3225562528"/>
                  </a:ext>
                </a:extLst>
              </a:tr>
              <a:tr h="250563">
                <a:tc>
                  <a:txBody>
                    <a:bodyPr/>
                    <a:lstStyle/>
                    <a:p>
                      <a:pPr algn="l" fontAlgn="b"/>
                      <a:endParaRPr lang="en-IN" sz="1600" b="0" i="0" u="none" strike="noStrike">
                        <a:solidFill>
                          <a:srgbClr val="000000"/>
                        </a:solidFill>
                        <a:effectLst/>
                        <a:latin typeface="Calibri" panose="020F0502020204030204" pitchFamily="34" charset="0"/>
                      </a:endParaRPr>
                    </a:p>
                  </a:txBody>
                  <a:tcPr marL="2545" marR="2545" marT="2545" marB="0" anchor="b"/>
                </a:tc>
                <a:tc>
                  <a:txBody>
                    <a:bodyPr/>
                    <a:lstStyle/>
                    <a:p>
                      <a:pPr algn="ctr" fontAlgn="ctr"/>
                      <a:r>
                        <a:rPr lang="en-IN" sz="1600" u="none" strike="noStrike">
                          <a:effectLst/>
                        </a:rPr>
                        <a:t>As (Mg/L)-0.01</a:t>
                      </a:r>
                      <a:endParaRPr lang="en-IN" sz="1600" b="0" i="0" u="none" strike="noStrike">
                        <a:solidFill>
                          <a:srgbClr val="000000"/>
                        </a:solidFill>
                        <a:effectLst/>
                        <a:latin typeface="Calibri" panose="020F0502020204030204" pitchFamily="34" charset="0"/>
                      </a:endParaRPr>
                    </a:p>
                  </a:txBody>
                  <a:tcPr marL="2545" marR="2545" marT="2545" marB="0" anchor="ctr"/>
                </a:tc>
                <a:tc>
                  <a:txBody>
                    <a:bodyPr/>
                    <a:lstStyle/>
                    <a:p>
                      <a:pPr algn="ctr" fontAlgn="ctr"/>
                      <a:r>
                        <a:rPr lang="en-IN" sz="1600" u="none" strike="noStrike">
                          <a:effectLst/>
                        </a:rPr>
                        <a:t>0.05</a:t>
                      </a:r>
                      <a:endParaRPr lang="en-IN" sz="1600" b="0" i="0" u="none" strike="noStrike">
                        <a:solidFill>
                          <a:srgbClr val="000000"/>
                        </a:solidFill>
                        <a:effectLst/>
                        <a:latin typeface="Calibri" panose="020F0502020204030204" pitchFamily="34" charset="0"/>
                      </a:endParaRPr>
                    </a:p>
                  </a:txBody>
                  <a:tcPr marL="2545" marR="2545" marT="2545" marB="0" anchor="ctr"/>
                </a:tc>
                <a:tc>
                  <a:txBody>
                    <a:bodyPr/>
                    <a:lstStyle/>
                    <a:p>
                      <a:pPr algn="ctr" fontAlgn="ctr"/>
                      <a:r>
                        <a:rPr lang="en-IN" sz="1600" b="0" i="0" u="none" strike="noStrike" dirty="0">
                          <a:solidFill>
                            <a:srgbClr val="000000"/>
                          </a:solidFill>
                          <a:effectLst/>
                          <a:latin typeface="Calibri" panose="020F0502020204030204" pitchFamily="34" charset="0"/>
                        </a:rPr>
                        <a:t>0.01</a:t>
                      </a:r>
                    </a:p>
                  </a:txBody>
                  <a:tcPr marL="2545" marR="2545" marT="2545" marB="0" anchor="ctr"/>
                </a:tc>
                <a:extLst>
                  <a:ext uri="{0D108BD9-81ED-4DB2-BD59-A6C34878D82A}">
                    <a16:rowId xmlns:a16="http://schemas.microsoft.com/office/drawing/2014/main" val="2435671550"/>
                  </a:ext>
                </a:extLst>
              </a:tr>
              <a:tr h="250563">
                <a:tc>
                  <a:txBody>
                    <a:bodyPr/>
                    <a:lstStyle/>
                    <a:p>
                      <a:pPr algn="l" fontAlgn="b"/>
                      <a:endParaRPr lang="en-IN" sz="1600" b="0" i="0" u="none" strike="noStrike">
                        <a:solidFill>
                          <a:srgbClr val="000000"/>
                        </a:solidFill>
                        <a:effectLst/>
                        <a:latin typeface="Calibri" panose="020F0502020204030204" pitchFamily="34" charset="0"/>
                      </a:endParaRPr>
                    </a:p>
                  </a:txBody>
                  <a:tcPr marL="2545" marR="2545" marT="2545" marB="0" anchor="b"/>
                </a:tc>
                <a:tc>
                  <a:txBody>
                    <a:bodyPr/>
                    <a:lstStyle/>
                    <a:p>
                      <a:pPr algn="ctr" fontAlgn="ctr"/>
                      <a:r>
                        <a:rPr lang="en-IN" sz="1600" u="none" strike="noStrike">
                          <a:effectLst/>
                        </a:rPr>
                        <a:t>Cd (Mg/L)-0.003</a:t>
                      </a:r>
                      <a:endParaRPr lang="en-IN" sz="1600" b="0" i="0" u="none" strike="noStrike">
                        <a:solidFill>
                          <a:srgbClr val="000000"/>
                        </a:solidFill>
                        <a:effectLst/>
                        <a:latin typeface="Calibri" panose="020F0502020204030204" pitchFamily="34" charset="0"/>
                      </a:endParaRPr>
                    </a:p>
                  </a:txBody>
                  <a:tcPr marL="2545" marR="2545" marT="2545" marB="0" anchor="ctr"/>
                </a:tc>
                <a:tc>
                  <a:txBody>
                    <a:bodyPr/>
                    <a:lstStyle/>
                    <a:p>
                      <a:pPr algn="ctr" fontAlgn="ctr"/>
                      <a:r>
                        <a:rPr lang="en-IN" sz="1600" u="none" strike="noStrike">
                          <a:effectLst/>
                        </a:rPr>
                        <a:t>0.01</a:t>
                      </a:r>
                      <a:endParaRPr lang="en-IN" sz="1600" b="0" i="0" u="none" strike="noStrike">
                        <a:solidFill>
                          <a:srgbClr val="000000"/>
                        </a:solidFill>
                        <a:effectLst/>
                        <a:latin typeface="Calibri" panose="020F0502020204030204" pitchFamily="34" charset="0"/>
                      </a:endParaRPr>
                    </a:p>
                  </a:txBody>
                  <a:tcPr marL="2545" marR="2545" marT="2545" marB="0" anchor="ctr"/>
                </a:tc>
                <a:tc>
                  <a:txBody>
                    <a:bodyPr/>
                    <a:lstStyle/>
                    <a:p>
                      <a:pPr algn="ctr" fontAlgn="ctr"/>
                      <a:endParaRPr lang="en-IN" sz="1600" b="0" i="0" u="none" strike="noStrike">
                        <a:solidFill>
                          <a:srgbClr val="000000"/>
                        </a:solidFill>
                        <a:effectLst/>
                        <a:latin typeface="Calibri" panose="020F0502020204030204" pitchFamily="34" charset="0"/>
                      </a:endParaRPr>
                    </a:p>
                  </a:txBody>
                  <a:tcPr marL="2545" marR="2545" marT="2545" marB="0" anchor="ctr"/>
                </a:tc>
                <a:extLst>
                  <a:ext uri="{0D108BD9-81ED-4DB2-BD59-A6C34878D82A}">
                    <a16:rowId xmlns:a16="http://schemas.microsoft.com/office/drawing/2014/main" val="258275292"/>
                  </a:ext>
                </a:extLst>
              </a:tr>
              <a:tr h="250563">
                <a:tc>
                  <a:txBody>
                    <a:bodyPr/>
                    <a:lstStyle/>
                    <a:p>
                      <a:pPr algn="l" fontAlgn="b"/>
                      <a:endParaRPr lang="en-IN" sz="1600" b="0" i="0" u="none" strike="noStrike">
                        <a:solidFill>
                          <a:srgbClr val="000000"/>
                        </a:solidFill>
                        <a:effectLst/>
                        <a:latin typeface="Calibri" panose="020F0502020204030204" pitchFamily="34" charset="0"/>
                      </a:endParaRPr>
                    </a:p>
                  </a:txBody>
                  <a:tcPr marL="2545" marR="2545" marT="2545" marB="0" anchor="b"/>
                </a:tc>
                <a:tc>
                  <a:txBody>
                    <a:bodyPr/>
                    <a:lstStyle/>
                    <a:p>
                      <a:pPr algn="ctr" fontAlgn="ctr"/>
                      <a:r>
                        <a:rPr lang="en-IN" sz="1600" u="none" strike="noStrike">
                          <a:effectLst/>
                        </a:rPr>
                        <a:t>Chromium as Cr6+ (Mg/L)-0.05</a:t>
                      </a:r>
                      <a:endParaRPr lang="en-IN" sz="1600" b="0" i="0" u="none" strike="noStrike">
                        <a:solidFill>
                          <a:srgbClr val="000000"/>
                        </a:solidFill>
                        <a:effectLst/>
                        <a:latin typeface="Calibri" panose="020F0502020204030204" pitchFamily="34" charset="0"/>
                      </a:endParaRPr>
                    </a:p>
                  </a:txBody>
                  <a:tcPr marL="2545" marR="2545" marT="2545" marB="0" anchor="ctr"/>
                </a:tc>
                <a:tc>
                  <a:txBody>
                    <a:bodyPr/>
                    <a:lstStyle/>
                    <a:p>
                      <a:pPr algn="ctr" fontAlgn="ctr"/>
                      <a:endParaRPr lang="en-IN" sz="1600" b="0" i="0" u="none" strike="noStrike" dirty="0">
                        <a:solidFill>
                          <a:srgbClr val="000000"/>
                        </a:solidFill>
                        <a:effectLst/>
                        <a:latin typeface="Calibri" panose="020F0502020204030204" pitchFamily="34" charset="0"/>
                      </a:endParaRPr>
                    </a:p>
                  </a:txBody>
                  <a:tcPr marL="2545" marR="2545" marT="2545" marB="0" anchor="ctr"/>
                </a:tc>
                <a:tc>
                  <a:txBody>
                    <a:bodyPr/>
                    <a:lstStyle/>
                    <a:p>
                      <a:pPr algn="ctr" fontAlgn="ctr"/>
                      <a:r>
                        <a:rPr lang="en-IN" sz="1600" b="0" i="0" u="none" strike="noStrike" dirty="0">
                          <a:solidFill>
                            <a:srgbClr val="000000"/>
                          </a:solidFill>
                          <a:effectLst/>
                          <a:latin typeface="Calibri" panose="020F0502020204030204" pitchFamily="34" charset="0"/>
                        </a:rPr>
                        <a:t>0.05</a:t>
                      </a:r>
                    </a:p>
                  </a:txBody>
                  <a:tcPr marL="2545" marR="2545" marT="2545" marB="0" anchor="ctr"/>
                </a:tc>
                <a:extLst>
                  <a:ext uri="{0D108BD9-81ED-4DB2-BD59-A6C34878D82A}">
                    <a16:rowId xmlns:a16="http://schemas.microsoft.com/office/drawing/2014/main" val="1881853522"/>
                  </a:ext>
                </a:extLst>
              </a:tr>
              <a:tr h="250563">
                <a:tc>
                  <a:txBody>
                    <a:bodyPr/>
                    <a:lstStyle/>
                    <a:p>
                      <a:pPr algn="l" fontAlgn="b"/>
                      <a:endParaRPr lang="en-IN" sz="1600" b="0" i="0" u="none" strike="noStrike">
                        <a:solidFill>
                          <a:srgbClr val="000000"/>
                        </a:solidFill>
                        <a:effectLst/>
                        <a:latin typeface="Calibri" panose="020F0502020204030204" pitchFamily="34" charset="0"/>
                      </a:endParaRPr>
                    </a:p>
                  </a:txBody>
                  <a:tcPr marL="2545" marR="2545" marT="2545" marB="0" anchor="b"/>
                </a:tc>
                <a:tc>
                  <a:txBody>
                    <a:bodyPr/>
                    <a:lstStyle/>
                    <a:p>
                      <a:pPr algn="ctr" fontAlgn="ctr"/>
                      <a:r>
                        <a:rPr lang="en-IN" sz="1600" u="none" strike="noStrike">
                          <a:effectLst/>
                        </a:rPr>
                        <a:t> F (Mg/L)-1.5</a:t>
                      </a:r>
                      <a:endParaRPr lang="en-IN" sz="1600" b="0" i="0" u="none" strike="noStrike">
                        <a:solidFill>
                          <a:srgbClr val="000000"/>
                        </a:solidFill>
                        <a:effectLst/>
                        <a:latin typeface="Calibri" panose="020F0502020204030204" pitchFamily="34" charset="0"/>
                      </a:endParaRPr>
                    </a:p>
                  </a:txBody>
                  <a:tcPr marL="2545" marR="2545" marT="2545" marB="0" anchor="ctr"/>
                </a:tc>
                <a:tc>
                  <a:txBody>
                    <a:bodyPr/>
                    <a:lstStyle/>
                    <a:p>
                      <a:pPr algn="ctr" fontAlgn="ctr"/>
                      <a:r>
                        <a:rPr lang="en-IN" sz="1600" u="none" strike="noStrike">
                          <a:effectLst/>
                        </a:rPr>
                        <a:t>1</a:t>
                      </a:r>
                      <a:endParaRPr lang="en-IN" sz="1600" b="0" i="0" u="none" strike="noStrike">
                        <a:solidFill>
                          <a:srgbClr val="000000"/>
                        </a:solidFill>
                        <a:effectLst/>
                        <a:latin typeface="Calibri" panose="020F0502020204030204" pitchFamily="34" charset="0"/>
                      </a:endParaRPr>
                    </a:p>
                  </a:txBody>
                  <a:tcPr marL="2545" marR="2545" marT="2545" marB="0" anchor="ctr"/>
                </a:tc>
                <a:tc>
                  <a:txBody>
                    <a:bodyPr/>
                    <a:lstStyle/>
                    <a:p>
                      <a:pPr algn="ctr" fontAlgn="ctr"/>
                      <a:r>
                        <a:rPr lang="en-IN" sz="1600" u="none" strike="noStrike">
                          <a:effectLst/>
                        </a:rPr>
                        <a:t>1.5</a:t>
                      </a:r>
                      <a:endParaRPr lang="en-IN" sz="1600" b="0" i="0" u="none" strike="noStrike">
                        <a:solidFill>
                          <a:srgbClr val="000000"/>
                        </a:solidFill>
                        <a:effectLst/>
                        <a:latin typeface="Calibri" panose="020F0502020204030204" pitchFamily="34" charset="0"/>
                      </a:endParaRPr>
                    </a:p>
                  </a:txBody>
                  <a:tcPr marL="2545" marR="2545" marT="2545" marB="0" anchor="ctr"/>
                </a:tc>
                <a:extLst>
                  <a:ext uri="{0D108BD9-81ED-4DB2-BD59-A6C34878D82A}">
                    <a16:rowId xmlns:a16="http://schemas.microsoft.com/office/drawing/2014/main" val="1276017663"/>
                  </a:ext>
                </a:extLst>
              </a:tr>
              <a:tr h="250563">
                <a:tc>
                  <a:txBody>
                    <a:bodyPr/>
                    <a:lstStyle/>
                    <a:p>
                      <a:pPr algn="l" fontAlgn="b"/>
                      <a:endParaRPr lang="en-IN" sz="1600" b="0" i="0" u="none" strike="noStrike">
                        <a:solidFill>
                          <a:srgbClr val="000000"/>
                        </a:solidFill>
                        <a:effectLst/>
                        <a:latin typeface="Calibri" panose="020F0502020204030204" pitchFamily="34" charset="0"/>
                      </a:endParaRPr>
                    </a:p>
                  </a:txBody>
                  <a:tcPr marL="2545" marR="2545" marT="2545" marB="0" anchor="b"/>
                </a:tc>
                <a:tc>
                  <a:txBody>
                    <a:bodyPr/>
                    <a:lstStyle/>
                    <a:p>
                      <a:pPr algn="ctr" fontAlgn="ctr"/>
                      <a:r>
                        <a:rPr lang="en-IN" sz="1600" u="none" strike="noStrike">
                          <a:effectLst/>
                        </a:rPr>
                        <a:t>Lead (Mg/L) -0.01</a:t>
                      </a:r>
                      <a:endParaRPr lang="en-IN" sz="1600" b="0" i="0" u="none" strike="noStrike">
                        <a:solidFill>
                          <a:srgbClr val="000000"/>
                        </a:solidFill>
                        <a:effectLst/>
                        <a:latin typeface="Calibri" panose="020F0502020204030204" pitchFamily="34" charset="0"/>
                      </a:endParaRPr>
                    </a:p>
                  </a:txBody>
                  <a:tcPr marL="2545" marR="2545" marT="2545" marB="0" anchor="ctr"/>
                </a:tc>
                <a:tc>
                  <a:txBody>
                    <a:bodyPr/>
                    <a:lstStyle/>
                    <a:p>
                      <a:pPr algn="ctr" fontAlgn="ctr"/>
                      <a:r>
                        <a:rPr lang="en-IN" sz="1600" u="none" strike="noStrike">
                          <a:effectLst/>
                        </a:rPr>
                        <a:t>0.05</a:t>
                      </a:r>
                      <a:endParaRPr lang="en-IN" sz="1600" b="0" i="0" u="none" strike="noStrike">
                        <a:solidFill>
                          <a:srgbClr val="000000"/>
                        </a:solidFill>
                        <a:effectLst/>
                        <a:latin typeface="Calibri" panose="020F0502020204030204" pitchFamily="34" charset="0"/>
                      </a:endParaRPr>
                    </a:p>
                  </a:txBody>
                  <a:tcPr marL="2545" marR="2545" marT="2545" marB="0" anchor="ctr"/>
                </a:tc>
                <a:tc>
                  <a:txBody>
                    <a:bodyPr/>
                    <a:lstStyle/>
                    <a:p>
                      <a:pPr algn="ctr" fontAlgn="ctr"/>
                      <a:endParaRPr lang="en-IN" sz="1600" b="0" i="0" u="none" strike="noStrike" dirty="0">
                        <a:solidFill>
                          <a:srgbClr val="000000"/>
                        </a:solidFill>
                        <a:effectLst/>
                        <a:latin typeface="Calibri" panose="020F0502020204030204" pitchFamily="34" charset="0"/>
                      </a:endParaRPr>
                    </a:p>
                  </a:txBody>
                  <a:tcPr marL="2545" marR="2545" marT="2545" marB="0" anchor="ctr"/>
                </a:tc>
                <a:extLst>
                  <a:ext uri="{0D108BD9-81ED-4DB2-BD59-A6C34878D82A}">
                    <a16:rowId xmlns:a16="http://schemas.microsoft.com/office/drawing/2014/main" val="3528945816"/>
                  </a:ext>
                </a:extLst>
              </a:tr>
              <a:tr h="250563">
                <a:tc>
                  <a:txBody>
                    <a:bodyPr/>
                    <a:lstStyle/>
                    <a:p>
                      <a:pPr algn="l" fontAlgn="b"/>
                      <a:endParaRPr lang="en-IN" sz="1600" b="0" i="0" u="none" strike="noStrike">
                        <a:solidFill>
                          <a:srgbClr val="000000"/>
                        </a:solidFill>
                        <a:effectLst/>
                        <a:latin typeface="Calibri" panose="020F0502020204030204" pitchFamily="34" charset="0"/>
                      </a:endParaRPr>
                    </a:p>
                  </a:txBody>
                  <a:tcPr marL="2545" marR="2545" marT="2545" marB="0" anchor="b"/>
                </a:tc>
                <a:tc>
                  <a:txBody>
                    <a:bodyPr/>
                    <a:lstStyle/>
                    <a:p>
                      <a:pPr algn="ctr" fontAlgn="ctr"/>
                      <a:r>
                        <a:rPr lang="en-IN" sz="1600" u="none" strike="noStrike">
                          <a:effectLst/>
                        </a:rPr>
                        <a:t>Hg (Mg/L)-0.006</a:t>
                      </a:r>
                      <a:endParaRPr lang="en-IN" sz="1600" b="0" i="0" u="none" strike="noStrike">
                        <a:solidFill>
                          <a:srgbClr val="000000"/>
                        </a:solidFill>
                        <a:effectLst/>
                        <a:latin typeface="Calibri" panose="020F0502020204030204" pitchFamily="34" charset="0"/>
                      </a:endParaRPr>
                    </a:p>
                  </a:txBody>
                  <a:tcPr marL="2545" marR="2545" marT="2545" marB="0" anchor="ctr"/>
                </a:tc>
                <a:tc>
                  <a:txBody>
                    <a:bodyPr/>
                    <a:lstStyle/>
                    <a:p>
                      <a:pPr algn="ctr" fontAlgn="ctr"/>
                      <a:r>
                        <a:rPr lang="en-IN" sz="1600" u="none" strike="noStrike">
                          <a:effectLst/>
                        </a:rPr>
                        <a:t>0.001</a:t>
                      </a:r>
                      <a:endParaRPr lang="en-IN" sz="1600" b="0" i="0" u="none" strike="noStrike">
                        <a:solidFill>
                          <a:srgbClr val="000000"/>
                        </a:solidFill>
                        <a:effectLst/>
                        <a:latin typeface="Calibri" panose="020F0502020204030204" pitchFamily="34" charset="0"/>
                      </a:endParaRPr>
                    </a:p>
                  </a:txBody>
                  <a:tcPr marL="2545" marR="2545" marT="2545" marB="0" anchor="ctr"/>
                </a:tc>
                <a:tc>
                  <a:txBody>
                    <a:bodyPr/>
                    <a:lstStyle/>
                    <a:p>
                      <a:pPr algn="ctr" fontAlgn="ctr"/>
                      <a:endParaRPr lang="en-IN" sz="1600" b="0" i="0" u="none" strike="noStrike" dirty="0">
                        <a:solidFill>
                          <a:srgbClr val="000000"/>
                        </a:solidFill>
                        <a:effectLst/>
                        <a:latin typeface="Calibri" panose="020F0502020204030204" pitchFamily="34" charset="0"/>
                      </a:endParaRPr>
                    </a:p>
                  </a:txBody>
                  <a:tcPr marL="2545" marR="2545" marT="2545" marB="0" anchor="ctr"/>
                </a:tc>
                <a:extLst>
                  <a:ext uri="{0D108BD9-81ED-4DB2-BD59-A6C34878D82A}">
                    <a16:rowId xmlns:a16="http://schemas.microsoft.com/office/drawing/2014/main" val="439942653"/>
                  </a:ext>
                </a:extLst>
              </a:tr>
            </a:tbl>
          </a:graphicData>
        </a:graphic>
      </p:graphicFrame>
      <p:sp>
        <p:nvSpPr>
          <p:cNvPr id="9" name="TextBox 8">
            <a:extLst>
              <a:ext uri="{FF2B5EF4-FFF2-40B4-BE49-F238E27FC236}">
                <a16:creationId xmlns:a16="http://schemas.microsoft.com/office/drawing/2014/main" id="{5461F981-647A-7AC3-DAF8-AABB014A983B}"/>
              </a:ext>
            </a:extLst>
          </p:cNvPr>
          <p:cNvSpPr txBox="1"/>
          <p:nvPr/>
        </p:nvSpPr>
        <p:spPr>
          <a:xfrm>
            <a:off x="4960089" y="233928"/>
            <a:ext cx="2817628" cy="769441"/>
          </a:xfrm>
          <a:prstGeom prst="rect">
            <a:avLst/>
          </a:prstGeom>
          <a:noFill/>
        </p:spPr>
        <p:txBody>
          <a:bodyPr wrap="square">
            <a:spAutoFit/>
          </a:bodyPr>
          <a:lstStyle/>
          <a:p>
            <a:r>
              <a:rPr lang="en-IN" sz="4400" b="1" dirty="0">
                <a:latin typeface="Times New Roman" panose="02020603050405020304" pitchFamily="18" charset="0"/>
                <a:cs typeface="Times New Roman" panose="02020603050405020304" pitchFamily="18" charset="0"/>
              </a:rPr>
              <a:t>Results</a:t>
            </a:r>
            <a:endParaRPr lang="en-IN" sz="44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B797ED47-0E6B-697C-80AC-7AF23F93E41D}"/>
              </a:ext>
            </a:extLst>
          </p:cNvPr>
          <p:cNvSpPr txBox="1"/>
          <p:nvPr/>
        </p:nvSpPr>
        <p:spPr>
          <a:xfrm>
            <a:off x="2652823" y="1238206"/>
            <a:ext cx="9202479" cy="369332"/>
          </a:xfrm>
          <a:prstGeom prst="rect">
            <a:avLst/>
          </a:prstGeom>
          <a:noFill/>
        </p:spPr>
        <p:txBody>
          <a:bodyPr wrap="square">
            <a:spAutoFit/>
          </a:bodyPr>
          <a:lstStyle/>
          <a:p>
            <a:r>
              <a:rPr lang="en-US" kern="100" dirty="0">
                <a:latin typeface="Times New Roman" panose="02020603050405020304" pitchFamily="18" charset="0"/>
                <a:ea typeface="Calibri" panose="020F0502020204030204" pitchFamily="34" charset="0"/>
                <a:cs typeface="Times New Roman" panose="02020603050405020304" pitchFamily="18" charset="0"/>
              </a:rPr>
              <a:t>L</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evels of heavy metals with national and international standards</a:t>
            </a:r>
            <a:endParaRPr lang="en-IN" dirty="0"/>
          </a:p>
        </p:txBody>
      </p:sp>
      <p:pic>
        <p:nvPicPr>
          <p:cNvPr id="2" name="Picture 1">
            <a:extLst>
              <a:ext uri="{FF2B5EF4-FFF2-40B4-BE49-F238E27FC236}">
                <a16:creationId xmlns:a16="http://schemas.microsoft.com/office/drawing/2014/main" id="{908F613C-1F93-E982-F7F1-62C65071B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383801" cy="651354"/>
          </a:xfrm>
          <a:prstGeom prst="rect">
            <a:avLst/>
          </a:prstGeom>
        </p:spPr>
      </p:pic>
    </p:spTree>
    <p:extLst>
      <p:ext uri="{BB962C8B-B14F-4D97-AF65-F5344CB8AC3E}">
        <p14:creationId xmlns:p14="http://schemas.microsoft.com/office/powerpoint/2010/main" val="3028898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02DF1C-41F3-4A83-F97A-2B63564ED5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383801" cy="651354"/>
          </a:xfrm>
          <a:prstGeom prst="rect">
            <a:avLst/>
          </a:prstGeom>
        </p:spPr>
      </p:pic>
      <p:sp>
        <p:nvSpPr>
          <p:cNvPr id="11" name="Title 10">
            <a:extLst>
              <a:ext uri="{FF2B5EF4-FFF2-40B4-BE49-F238E27FC236}">
                <a16:creationId xmlns:a16="http://schemas.microsoft.com/office/drawing/2014/main" id="{694396C7-BCE1-DAC1-C884-EA1B2DE5E6B6}"/>
              </a:ext>
            </a:extLst>
          </p:cNvPr>
          <p:cNvSpPr>
            <a:spLocks noGrp="1"/>
          </p:cNvSpPr>
          <p:nvPr>
            <p:ph type="title"/>
          </p:nvPr>
        </p:nvSpPr>
        <p:spPr>
          <a:xfrm>
            <a:off x="3404080" y="392022"/>
            <a:ext cx="6769396" cy="1006475"/>
          </a:xfrm>
        </p:spPr>
        <p:txBody>
          <a:bodyPr>
            <a:noAutofit/>
          </a:bodyPr>
          <a:lstStyle/>
          <a:p>
            <a:r>
              <a:rPr lang="en-US" b="1" dirty="0">
                <a:latin typeface="Times New Roman" panose="02020603050405020304" pitchFamily="18" charset="0"/>
                <a:cs typeface="Times New Roman" panose="02020603050405020304" pitchFamily="18" charset="0"/>
              </a:rPr>
              <a:t>Sources of Drinking Water</a:t>
            </a:r>
            <a:br>
              <a:rPr lang="en-US" b="1" dirty="0">
                <a:latin typeface="Times New Roman" panose="02020603050405020304" pitchFamily="18" charset="0"/>
                <a:cs typeface="Times New Roman" panose="02020603050405020304" pitchFamily="18" charset="0"/>
              </a:rPr>
            </a:br>
            <a:endParaRPr lang="en-IN" b="1" dirty="0">
              <a:latin typeface="Times New Roman" panose="02020603050405020304" pitchFamily="18" charset="0"/>
              <a:cs typeface="Times New Roman" panose="02020603050405020304" pitchFamily="18" charset="0"/>
            </a:endParaRPr>
          </a:p>
        </p:txBody>
      </p:sp>
      <p:graphicFrame>
        <p:nvGraphicFramePr>
          <p:cNvPr id="9" name="Content Placeholder 7">
            <a:extLst>
              <a:ext uri="{FF2B5EF4-FFF2-40B4-BE49-F238E27FC236}">
                <a16:creationId xmlns:a16="http://schemas.microsoft.com/office/drawing/2014/main" id="{DF78E057-AD66-E8D4-7BD1-32DB01DE49CE}"/>
              </a:ext>
            </a:extLst>
          </p:cNvPr>
          <p:cNvGraphicFramePr>
            <a:graphicFrameLocks noGrp="1"/>
          </p:cNvGraphicFramePr>
          <p:nvPr>
            <p:ph idx="1"/>
            <p:extLst>
              <p:ext uri="{D42A27DB-BD31-4B8C-83A1-F6EECF244321}">
                <p14:modId xmlns:p14="http://schemas.microsoft.com/office/powerpoint/2010/main" val="198860545"/>
              </p:ext>
            </p:extLst>
          </p:nvPr>
        </p:nvGraphicFramePr>
        <p:xfrm>
          <a:off x="913903" y="1668499"/>
          <a:ext cx="4489320" cy="422725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Table 11">
            <a:extLst>
              <a:ext uri="{FF2B5EF4-FFF2-40B4-BE49-F238E27FC236}">
                <a16:creationId xmlns:a16="http://schemas.microsoft.com/office/drawing/2014/main" id="{32ECCA44-D1AA-074C-04E0-FDADF8CB369D}"/>
              </a:ext>
            </a:extLst>
          </p:cNvPr>
          <p:cNvGraphicFramePr>
            <a:graphicFrameLocks noGrp="1"/>
          </p:cNvGraphicFramePr>
          <p:nvPr>
            <p:extLst>
              <p:ext uri="{D42A27DB-BD31-4B8C-83A1-F6EECF244321}">
                <p14:modId xmlns:p14="http://schemas.microsoft.com/office/powerpoint/2010/main" val="3485759274"/>
              </p:ext>
            </p:extLst>
          </p:nvPr>
        </p:nvGraphicFramePr>
        <p:xfrm>
          <a:off x="6788778" y="1668499"/>
          <a:ext cx="4168075" cy="4344215"/>
        </p:xfrm>
        <a:graphic>
          <a:graphicData uri="http://schemas.openxmlformats.org/drawingml/2006/table">
            <a:tbl>
              <a:tblPr>
                <a:tableStyleId>{5C22544A-7EE6-4342-B048-85BDC9FD1C3A}</a:tableStyleId>
              </a:tblPr>
              <a:tblGrid>
                <a:gridCol w="833615">
                  <a:extLst>
                    <a:ext uri="{9D8B030D-6E8A-4147-A177-3AD203B41FA5}">
                      <a16:colId xmlns:a16="http://schemas.microsoft.com/office/drawing/2014/main" val="2922686917"/>
                    </a:ext>
                  </a:extLst>
                </a:gridCol>
                <a:gridCol w="833615">
                  <a:extLst>
                    <a:ext uri="{9D8B030D-6E8A-4147-A177-3AD203B41FA5}">
                      <a16:colId xmlns:a16="http://schemas.microsoft.com/office/drawing/2014/main" val="2107791664"/>
                    </a:ext>
                  </a:extLst>
                </a:gridCol>
                <a:gridCol w="833615">
                  <a:extLst>
                    <a:ext uri="{9D8B030D-6E8A-4147-A177-3AD203B41FA5}">
                      <a16:colId xmlns:a16="http://schemas.microsoft.com/office/drawing/2014/main" val="2979122177"/>
                    </a:ext>
                  </a:extLst>
                </a:gridCol>
                <a:gridCol w="833615">
                  <a:extLst>
                    <a:ext uri="{9D8B030D-6E8A-4147-A177-3AD203B41FA5}">
                      <a16:colId xmlns:a16="http://schemas.microsoft.com/office/drawing/2014/main" val="2079957035"/>
                    </a:ext>
                  </a:extLst>
                </a:gridCol>
                <a:gridCol w="833615">
                  <a:extLst>
                    <a:ext uri="{9D8B030D-6E8A-4147-A177-3AD203B41FA5}">
                      <a16:colId xmlns:a16="http://schemas.microsoft.com/office/drawing/2014/main" val="2546719642"/>
                    </a:ext>
                  </a:extLst>
                </a:gridCol>
              </a:tblGrid>
              <a:tr h="737508">
                <a:tc>
                  <a:txBody>
                    <a:bodyPr/>
                    <a:lstStyle/>
                    <a:p>
                      <a:pPr algn="l" fontAlgn="b"/>
                      <a:r>
                        <a:rPr lang="en-IN" sz="900" u="none" strike="noStrike" dirty="0">
                          <a:effectLst/>
                        </a:rPr>
                        <a:t>SOURCE OF WATER</a:t>
                      </a:r>
                      <a:endParaRPr lang="en-IN" sz="900" b="0" i="0" u="none" strike="noStrike" dirty="0">
                        <a:solidFill>
                          <a:srgbClr val="000000"/>
                        </a:solidFill>
                        <a:effectLst/>
                        <a:latin typeface="Arial" panose="020B0604020202020204" pitchFamily="34" charset="0"/>
                      </a:endParaRPr>
                    </a:p>
                  </a:txBody>
                  <a:tcPr marL="4763" marR="4763" marT="4763" marB="0" anchor="b"/>
                </a:tc>
                <a:tc>
                  <a:txBody>
                    <a:bodyPr/>
                    <a:lstStyle/>
                    <a:p>
                      <a:pPr algn="ctr" fontAlgn="b"/>
                      <a:r>
                        <a:rPr lang="en-IN" sz="900" u="none" strike="noStrike">
                          <a:effectLst/>
                        </a:rPr>
                        <a:t>Frequency</a:t>
                      </a:r>
                      <a:endParaRPr lang="en-IN" sz="900" b="0" i="0" u="none" strike="noStrike">
                        <a:solidFill>
                          <a:srgbClr val="000000"/>
                        </a:solidFill>
                        <a:effectLst/>
                        <a:latin typeface="Arial" panose="020B0604020202020204" pitchFamily="34" charset="0"/>
                      </a:endParaRPr>
                    </a:p>
                  </a:txBody>
                  <a:tcPr marL="4763" marR="4763" marT="4763" marB="0" anchor="b"/>
                </a:tc>
                <a:tc>
                  <a:txBody>
                    <a:bodyPr/>
                    <a:lstStyle/>
                    <a:p>
                      <a:pPr algn="ctr" fontAlgn="b"/>
                      <a:r>
                        <a:rPr lang="en-IN" sz="900" u="none" strike="noStrike">
                          <a:effectLst/>
                        </a:rPr>
                        <a:t>Percent</a:t>
                      </a:r>
                      <a:endParaRPr lang="en-IN" sz="900" b="0" i="0" u="none" strike="noStrike">
                        <a:solidFill>
                          <a:srgbClr val="000000"/>
                        </a:solidFill>
                        <a:effectLst/>
                        <a:latin typeface="Arial" panose="020B0604020202020204" pitchFamily="34" charset="0"/>
                      </a:endParaRPr>
                    </a:p>
                  </a:txBody>
                  <a:tcPr marL="4763" marR="4763" marT="4763" marB="0" anchor="b"/>
                </a:tc>
                <a:tc>
                  <a:txBody>
                    <a:bodyPr/>
                    <a:lstStyle/>
                    <a:p>
                      <a:pPr algn="ctr" fontAlgn="b"/>
                      <a:r>
                        <a:rPr lang="en-IN" sz="900" u="none" strike="noStrike">
                          <a:effectLst/>
                        </a:rPr>
                        <a:t>Valid Percent</a:t>
                      </a:r>
                      <a:endParaRPr lang="en-IN" sz="900" b="0" i="0" u="none" strike="noStrike">
                        <a:solidFill>
                          <a:srgbClr val="000000"/>
                        </a:solidFill>
                        <a:effectLst/>
                        <a:latin typeface="Arial" panose="020B0604020202020204" pitchFamily="34" charset="0"/>
                      </a:endParaRPr>
                    </a:p>
                  </a:txBody>
                  <a:tcPr marL="4763" marR="4763" marT="4763" marB="0" anchor="b"/>
                </a:tc>
                <a:tc>
                  <a:txBody>
                    <a:bodyPr/>
                    <a:lstStyle/>
                    <a:p>
                      <a:pPr algn="ctr" fontAlgn="b"/>
                      <a:r>
                        <a:rPr lang="en-IN" sz="900" u="none" strike="noStrike">
                          <a:effectLst/>
                        </a:rPr>
                        <a:t>Cumulative Percent</a:t>
                      </a:r>
                      <a:endParaRPr lang="en-IN" sz="900" b="0" i="0" u="none" strike="noStrike">
                        <a:solidFill>
                          <a:srgbClr val="000000"/>
                        </a:solidFill>
                        <a:effectLst/>
                        <a:latin typeface="Arial" panose="020B0604020202020204" pitchFamily="34" charset="0"/>
                      </a:endParaRPr>
                    </a:p>
                  </a:txBody>
                  <a:tcPr marL="4763" marR="4763" marT="4763" marB="0" anchor="b"/>
                </a:tc>
                <a:extLst>
                  <a:ext uri="{0D108BD9-81ED-4DB2-BD59-A6C34878D82A}">
                    <a16:rowId xmlns:a16="http://schemas.microsoft.com/office/drawing/2014/main" val="2180178902"/>
                  </a:ext>
                </a:extLst>
              </a:tr>
              <a:tr h="250003">
                <a:tc>
                  <a:txBody>
                    <a:bodyPr/>
                    <a:lstStyle/>
                    <a:p>
                      <a:pPr algn="l" fontAlgn="t"/>
                      <a:endParaRPr lang="en-IN" sz="900" b="0" i="0" u="none" strike="noStrike">
                        <a:solidFill>
                          <a:srgbClr val="000000"/>
                        </a:solidFill>
                        <a:effectLst/>
                        <a:latin typeface="Arial" panose="020B0604020202020204" pitchFamily="34" charset="0"/>
                      </a:endParaRPr>
                    </a:p>
                  </a:txBody>
                  <a:tcPr marL="4763" marR="4763" marT="4763" marB="0"/>
                </a:tc>
                <a:tc>
                  <a:txBody>
                    <a:bodyPr/>
                    <a:lstStyle/>
                    <a:p>
                      <a:pPr algn="r" fontAlgn="ctr"/>
                      <a:endParaRPr lang="en-IN" sz="900" b="0" i="0" u="none" strike="noStrike" dirty="0">
                        <a:solidFill>
                          <a:srgbClr val="000000"/>
                        </a:solidFill>
                        <a:effectLst/>
                        <a:latin typeface="Arial" panose="020B0604020202020204" pitchFamily="34" charset="0"/>
                      </a:endParaRPr>
                    </a:p>
                  </a:txBody>
                  <a:tcPr marL="4763" marR="4763" marT="4763" marB="0" anchor="ctr"/>
                </a:tc>
                <a:tc>
                  <a:txBody>
                    <a:bodyPr/>
                    <a:lstStyle/>
                    <a:p>
                      <a:pPr algn="r" fontAlgn="ctr"/>
                      <a:r>
                        <a:rPr lang="en-IN" sz="900" u="none" strike="noStrike">
                          <a:effectLst/>
                        </a:rPr>
                        <a:t>14.6</a:t>
                      </a:r>
                      <a:endParaRPr lang="en-IN" sz="900" b="0" i="0" u="none" strike="noStrike">
                        <a:solidFill>
                          <a:srgbClr val="000000"/>
                        </a:solidFill>
                        <a:effectLst/>
                        <a:latin typeface="Arial" panose="020B0604020202020204" pitchFamily="34" charset="0"/>
                      </a:endParaRPr>
                    </a:p>
                  </a:txBody>
                  <a:tcPr marL="4763" marR="4763" marT="4763" marB="0" anchor="ctr"/>
                </a:tc>
                <a:tc>
                  <a:txBody>
                    <a:bodyPr/>
                    <a:lstStyle/>
                    <a:p>
                      <a:pPr algn="r" fontAlgn="ctr"/>
                      <a:r>
                        <a:rPr lang="en-IN" sz="900" u="none" strike="noStrike">
                          <a:effectLst/>
                        </a:rPr>
                        <a:t>14.6</a:t>
                      </a:r>
                      <a:endParaRPr lang="en-IN" sz="900" b="0" i="0" u="none" strike="noStrike">
                        <a:solidFill>
                          <a:srgbClr val="000000"/>
                        </a:solidFill>
                        <a:effectLst/>
                        <a:latin typeface="Arial" panose="020B0604020202020204" pitchFamily="34" charset="0"/>
                      </a:endParaRPr>
                    </a:p>
                  </a:txBody>
                  <a:tcPr marL="4763" marR="4763" marT="4763" marB="0" anchor="ctr"/>
                </a:tc>
                <a:tc>
                  <a:txBody>
                    <a:bodyPr/>
                    <a:lstStyle/>
                    <a:p>
                      <a:pPr algn="r" fontAlgn="ctr"/>
                      <a:r>
                        <a:rPr lang="en-IN" sz="900" u="none" strike="noStrike">
                          <a:effectLst/>
                        </a:rPr>
                        <a:t>14.6</a:t>
                      </a:r>
                      <a:endParaRPr lang="en-IN" sz="900" b="0" i="0" u="none" strike="noStrike">
                        <a:solidFill>
                          <a:srgbClr val="000000"/>
                        </a:solidFill>
                        <a:effectLst/>
                        <a:latin typeface="Arial" panose="020B0604020202020204" pitchFamily="34" charset="0"/>
                      </a:endParaRPr>
                    </a:p>
                  </a:txBody>
                  <a:tcPr marL="4763" marR="4763" marT="4763" marB="0" anchor="ctr"/>
                </a:tc>
                <a:extLst>
                  <a:ext uri="{0D108BD9-81ED-4DB2-BD59-A6C34878D82A}">
                    <a16:rowId xmlns:a16="http://schemas.microsoft.com/office/drawing/2014/main" val="2595729694"/>
                  </a:ext>
                </a:extLst>
              </a:tr>
              <a:tr h="237503">
                <a:tc>
                  <a:txBody>
                    <a:bodyPr/>
                    <a:lstStyle/>
                    <a:p>
                      <a:pPr algn="l" fontAlgn="t"/>
                      <a:r>
                        <a:rPr lang="en-IN" sz="900" u="none" strike="noStrike">
                          <a:effectLst/>
                        </a:rPr>
                        <a:t>BISLARI</a:t>
                      </a:r>
                      <a:endParaRPr lang="en-IN" sz="900" b="0" i="0" u="none" strike="noStrike">
                        <a:solidFill>
                          <a:srgbClr val="000000"/>
                        </a:solidFill>
                        <a:effectLst/>
                        <a:latin typeface="Arial" panose="020B0604020202020204" pitchFamily="34" charset="0"/>
                      </a:endParaRPr>
                    </a:p>
                  </a:txBody>
                  <a:tcPr marL="4763" marR="4763" marT="4763" marB="0"/>
                </a:tc>
                <a:tc>
                  <a:txBody>
                    <a:bodyPr/>
                    <a:lstStyle/>
                    <a:p>
                      <a:pPr algn="r" fontAlgn="ctr"/>
                      <a:r>
                        <a:rPr lang="en-IN" sz="900" u="none" strike="noStrike" dirty="0">
                          <a:effectLst/>
                        </a:rPr>
                        <a:t>2</a:t>
                      </a:r>
                      <a:endParaRPr lang="en-IN" sz="900" b="0" i="0" u="none" strike="noStrike" dirty="0">
                        <a:solidFill>
                          <a:srgbClr val="000000"/>
                        </a:solidFill>
                        <a:effectLst/>
                        <a:latin typeface="Arial" panose="020B0604020202020204" pitchFamily="34" charset="0"/>
                      </a:endParaRPr>
                    </a:p>
                  </a:txBody>
                  <a:tcPr marL="4763" marR="4763" marT="4763" marB="0" anchor="ctr"/>
                </a:tc>
                <a:tc>
                  <a:txBody>
                    <a:bodyPr/>
                    <a:lstStyle/>
                    <a:p>
                      <a:pPr algn="r" fontAlgn="ctr"/>
                      <a:r>
                        <a:rPr lang="en-IN" sz="900" u="none" strike="noStrike">
                          <a:effectLst/>
                        </a:rPr>
                        <a:t>4.2</a:t>
                      </a:r>
                      <a:endParaRPr lang="en-IN" sz="900" b="0" i="0" u="none" strike="noStrike">
                        <a:solidFill>
                          <a:srgbClr val="000000"/>
                        </a:solidFill>
                        <a:effectLst/>
                        <a:latin typeface="Arial" panose="020B0604020202020204" pitchFamily="34" charset="0"/>
                      </a:endParaRPr>
                    </a:p>
                  </a:txBody>
                  <a:tcPr marL="4763" marR="4763" marT="4763" marB="0" anchor="ctr"/>
                </a:tc>
                <a:tc>
                  <a:txBody>
                    <a:bodyPr/>
                    <a:lstStyle/>
                    <a:p>
                      <a:pPr algn="r" fontAlgn="ctr"/>
                      <a:r>
                        <a:rPr lang="en-IN" sz="900" u="none" strike="noStrike">
                          <a:effectLst/>
                        </a:rPr>
                        <a:t>4.2</a:t>
                      </a:r>
                      <a:endParaRPr lang="en-IN" sz="900" b="0" i="0" u="none" strike="noStrike">
                        <a:solidFill>
                          <a:srgbClr val="000000"/>
                        </a:solidFill>
                        <a:effectLst/>
                        <a:latin typeface="Arial" panose="020B0604020202020204" pitchFamily="34" charset="0"/>
                      </a:endParaRPr>
                    </a:p>
                  </a:txBody>
                  <a:tcPr marL="4763" marR="4763" marT="4763" marB="0" anchor="ctr"/>
                </a:tc>
                <a:tc>
                  <a:txBody>
                    <a:bodyPr/>
                    <a:lstStyle/>
                    <a:p>
                      <a:pPr algn="r" fontAlgn="ctr"/>
                      <a:r>
                        <a:rPr lang="en-IN" sz="900" u="none" strike="noStrike">
                          <a:effectLst/>
                        </a:rPr>
                        <a:t>18.8</a:t>
                      </a:r>
                      <a:endParaRPr lang="en-IN" sz="900" b="0" i="0" u="none" strike="noStrike">
                        <a:solidFill>
                          <a:srgbClr val="000000"/>
                        </a:solidFill>
                        <a:effectLst/>
                        <a:latin typeface="Arial" panose="020B0604020202020204" pitchFamily="34" charset="0"/>
                      </a:endParaRPr>
                    </a:p>
                  </a:txBody>
                  <a:tcPr marL="4763" marR="4763" marT="4763" marB="0" anchor="ctr"/>
                </a:tc>
                <a:extLst>
                  <a:ext uri="{0D108BD9-81ED-4DB2-BD59-A6C34878D82A}">
                    <a16:rowId xmlns:a16="http://schemas.microsoft.com/office/drawing/2014/main" val="2655000531"/>
                  </a:ext>
                </a:extLst>
              </a:tr>
              <a:tr h="237503">
                <a:tc>
                  <a:txBody>
                    <a:bodyPr/>
                    <a:lstStyle/>
                    <a:p>
                      <a:pPr algn="l" fontAlgn="t"/>
                      <a:endParaRPr lang="en-IN" sz="900" b="0" i="0" u="none" strike="noStrike">
                        <a:solidFill>
                          <a:srgbClr val="000000"/>
                        </a:solidFill>
                        <a:effectLst/>
                        <a:latin typeface="Arial" panose="020B0604020202020204" pitchFamily="34" charset="0"/>
                      </a:endParaRPr>
                    </a:p>
                  </a:txBody>
                  <a:tcPr marL="4763" marR="4763" marT="4763" marB="0"/>
                </a:tc>
                <a:tc>
                  <a:txBody>
                    <a:bodyPr/>
                    <a:lstStyle/>
                    <a:p>
                      <a:pPr algn="r" fontAlgn="ctr"/>
                      <a:endParaRPr lang="en-IN" sz="900" b="0" i="0" u="none" strike="noStrike">
                        <a:solidFill>
                          <a:srgbClr val="000000"/>
                        </a:solidFill>
                        <a:effectLst/>
                        <a:latin typeface="Arial" panose="020B0604020202020204" pitchFamily="34" charset="0"/>
                      </a:endParaRPr>
                    </a:p>
                  </a:txBody>
                  <a:tcPr marL="4763" marR="4763" marT="4763" marB="0" anchor="ctr"/>
                </a:tc>
                <a:tc>
                  <a:txBody>
                    <a:bodyPr/>
                    <a:lstStyle/>
                    <a:p>
                      <a:pPr algn="r" fontAlgn="ctr"/>
                      <a:r>
                        <a:rPr lang="en-IN" sz="900" u="none" strike="noStrike" dirty="0">
                          <a:effectLst/>
                        </a:rPr>
                        <a:t>2.1</a:t>
                      </a:r>
                      <a:endParaRPr lang="en-IN" sz="900" b="0" i="0" u="none" strike="noStrike" dirty="0">
                        <a:solidFill>
                          <a:srgbClr val="000000"/>
                        </a:solidFill>
                        <a:effectLst/>
                        <a:latin typeface="Arial" panose="020B0604020202020204" pitchFamily="34" charset="0"/>
                      </a:endParaRPr>
                    </a:p>
                  </a:txBody>
                  <a:tcPr marL="4763" marR="4763" marT="4763" marB="0" anchor="ctr"/>
                </a:tc>
                <a:tc>
                  <a:txBody>
                    <a:bodyPr/>
                    <a:lstStyle/>
                    <a:p>
                      <a:pPr algn="r" fontAlgn="ctr"/>
                      <a:r>
                        <a:rPr lang="en-IN" sz="900" u="none" strike="noStrike">
                          <a:effectLst/>
                        </a:rPr>
                        <a:t>2.1</a:t>
                      </a:r>
                      <a:endParaRPr lang="en-IN" sz="900" b="0" i="0" u="none" strike="noStrike">
                        <a:solidFill>
                          <a:srgbClr val="000000"/>
                        </a:solidFill>
                        <a:effectLst/>
                        <a:latin typeface="Arial" panose="020B0604020202020204" pitchFamily="34" charset="0"/>
                      </a:endParaRPr>
                    </a:p>
                  </a:txBody>
                  <a:tcPr marL="4763" marR="4763" marT="4763" marB="0" anchor="ctr"/>
                </a:tc>
                <a:tc>
                  <a:txBody>
                    <a:bodyPr/>
                    <a:lstStyle/>
                    <a:p>
                      <a:pPr algn="r" fontAlgn="ctr"/>
                      <a:r>
                        <a:rPr lang="en-IN" sz="900" u="none" strike="noStrike">
                          <a:effectLst/>
                        </a:rPr>
                        <a:t>20.8</a:t>
                      </a:r>
                      <a:endParaRPr lang="en-IN" sz="900" b="0" i="0" u="none" strike="noStrike">
                        <a:solidFill>
                          <a:srgbClr val="000000"/>
                        </a:solidFill>
                        <a:effectLst/>
                        <a:latin typeface="Arial" panose="020B0604020202020204" pitchFamily="34" charset="0"/>
                      </a:endParaRPr>
                    </a:p>
                  </a:txBody>
                  <a:tcPr marL="4763" marR="4763" marT="4763" marB="0" anchor="ctr"/>
                </a:tc>
                <a:extLst>
                  <a:ext uri="{0D108BD9-81ED-4DB2-BD59-A6C34878D82A}">
                    <a16:rowId xmlns:a16="http://schemas.microsoft.com/office/drawing/2014/main" val="570355605"/>
                  </a:ext>
                </a:extLst>
              </a:tr>
              <a:tr h="387504">
                <a:tc>
                  <a:txBody>
                    <a:bodyPr/>
                    <a:lstStyle/>
                    <a:p>
                      <a:pPr algn="l" fontAlgn="t"/>
                      <a:r>
                        <a:rPr lang="en-IN" sz="900" u="none" strike="noStrike">
                          <a:effectLst/>
                        </a:rPr>
                        <a:t>Ground water</a:t>
                      </a:r>
                      <a:endParaRPr lang="en-IN" sz="900" b="0" i="0" u="none" strike="noStrike">
                        <a:solidFill>
                          <a:srgbClr val="000000"/>
                        </a:solidFill>
                        <a:effectLst/>
                        <a:latin typeface="Arial" panose="020B0604020202020204" pitchFamily="34" charset="0"/>
                      </a:endParaRPr>
                    </a:p>
                  </a:txBody>
                  <a:tcPr marL="4763" marR="4763" marT="4763" marB="0"/>
                </a:tc>
                <a:tc>
                  <a:txBody>
                    <a:bodyPr/>
                    <a:lstStyle/>
                    <a:p>
                      <a:pPr algn="r" fontAlgn="ctr"/>
                      <a:r>
                        <a:rPr lang="en-IN" sz="900" u="none" strike="noStrike">
                          <a:effectLst/>
                        </a:rPr>
                        <a:t>7</a:t>
                      </a:r>
                      <a:endParaRPr lang="en-IN" sz="900" b="0" i="0" u="none" strike="noStrike">
                        <a:solidFill>
                          <a:srgbClr val="000000"/>
                        </a:solidFill>
                        <a:effectLst/>
                        <a:latin typeface="Arial" panose="020B0604020202020204" pitchFamily="34" charset="0"/>
                      </a:endParaRPr>
                    </a:p>
                  </a:txBody>
                  <a:tcPr marL="4763" marR="4763" marT="4763" marB="0" anchor="ctr"/>
                </a:tc>
                <a:tc>
                  <a:txBody>
                    <a:bodyPr/>
                    <a:lstStyle/>
                    <a:p>
                      <a:pPr algn="r" fontAlgn="ctr"/>
                      <a:r>
                        <a:rPr lang="en-IN" sz="900" u="none" strike="noStrike" dirty="0">
                          <a:effectLst/>
                        </a:rPr>
                        <a:t>12.5</a:t>
                      </a:r>
                      <a:endParaRPr lang="en-IN" sz="900" b="0" i="0" u="none" strike="noStrike" dirty="0">
                        <a:solidFill>
                          <a:srgbClr val="000000"/>
                        </a:solidFill>
                        <a:effectLst/>
                        <a:latin typeface="Arial" panose="020B0604020202020204" pitchFamily="34" charset="0"/>
                      </a:endParaRPr>
                    </a:p>
                  </a:txBody>
                  <a:tcPr marL="4763" marR="4763" marT="4763" marB="0" anchor="ctr"/>
                </a:tc>
                <a:tc>
                  <a:txBody>
                    <a:bodyPr/>
                    <a:lstStyle/>
                    <a:p>
                      <a:pPr algn="r" fontAlgn="ctr"/>
                      <a:r>
                        <a:rPr lang="en-IN" sz="900" u="none" strike="noStrike">
                          <a:effectLst/>
                        </a:rPr>
                        <a:t>12.5</a:t>
                      </a:r>
                      <a:endParaRPr lang="en-IN" sz="900" b="0" i="0" u="none" strike="noStrike">
                        <a:solidFill>
                          <a:srgbClr val="000000"/>
                        </a:solidFill>
                        <a:effectLst/>
                        <a:latin typeface="Arial" panose="020B0604020202020204" pitchFamily="34" charset="0"/>
                      </a:endParaRPr>
                    </a:p>
                  </a:txBody>
                  <a:tcPr marL="4763" marR="4763" marT="4763" marB="0" anchor="ctr"/>
                </a:tc>
                <a:tc>
                  <a:txBody>
                    <a:bodyPr/>
                    <a:lstStyle/>
                    <a:p>
                      <a:pPr algn="r" fontAlgn="ctr"/>
                      <a:r>
                        <a:rPr lang="en-IN" sz="900" u="none" strike="noStrike">
                          <a:effectLst/>
                        </a:rPr>
                        <a:t>33.3</a:t>
                      </a:r>
                      <a:endParaRPr lang="en-IN" sz="900" b="0" i="0" u="none" strike="noStrike">
                        <a:solidFill>
                          <a:srgbClr val="000000"/>
                        </a:solidFill>
                        <a:effectLst/>
                        <a:latin typeface="Arial" panose="020B0604020202020204" pitchFamily="34" charset="0"/>
                      </a:endParaRPr>
                    </a:p>
                  </a:txBody>
                  <a:tcPr marL="4763" marR="4763" marT="4763" marB="0" anchor="ctr"/>
                </a:tc>
                <a:extLst>
                  <a:ext uri="{0D108BD9-81ED-4DB2-BD59-A6C34878D82A}">
                    <a16:rowId xmlns:a16="http://schemas.microsoft.com/office/drawing/2014/main" val="3748340886"/>
                  </a:ext>
                </a:extLst>
              </a:tr>
              <a:tr h="237503">
                <a:tc>
                  <a:txBody>
                    <a:bodyPr/>
                    <a:lstStyle/>
                    <a:p>
                      <a:pPr algn="l" fontAlgn="t"/>
                      <a:r>
                        <a:rPr lang="en-IN" sz="900" u="none" strike="noStrike">
                          <a:effectLst/>
                        </a:rPr>
                        <a:t>RO</a:t>
                      </a:r>
                      <a:endParaRPr lang="en-IN" sz="900" b="0" i="0" u="none" strike="noStrike">
                        <a:solidFill>
                          <a:srgbClr val="000000"/>
                        </a:solidFill>
                        <a:effectLst/>
                        <a:latin typeface="Arial" panose="020B0604020202020204" pitchFamily="34" charset="0"/>
                      </a:endParaRPr>
                    </a:p>
                  </a:txBody>
                  <a:tcPr marL="4763" marR="4763" marT="4763" marB="0"/>
                </a:tc>
                <a:tc>
                  <a:txBody>
                    <a:bodyPr/>
                    <a:lstStyle/>
                    <a:p>
                      <a:pPr algn="r" fontAlgn="ctr"/>
                      <a:r>
                        <a:rPr lang="en-IN" sz="900" u="none" strike="noStrike">
                          <a:effectLst/>
                        </a:rPr>
                        <a:t>14</a:t>
                      </a:r>
                      <a:endParaRPr lang="en-IN" sz="900" b="0" i="0" u="none" strike="noStrike">
                        <a:solidFill>
                          <a:srgbClr val="000000"/>
                        </a:solidFill>
                        <a:effectLst/>
                        <a:latin typeface="Arial" panose="020B0604020202020204" pitchFamily="34" charset="0"/>
                      </a:endParaRPr>
                    </a:p>
                  </a:txBody>
                  <a:tcPr marL="4763" marR="4763" marT="4763" marB="0" anchor="ctr"/>
                </a:tc>
                <a:tc>
                  <a:txBody>
                    <a:bodyPr/>
                    <a:lstStyle/>
                    <a:p>
                      <a:pPr algn="r" fontAlgn="ctr"/>
                      <a:r>
                        <a:rPr lang="en-IN" sz="900" u="none" strike="noStrike">
                          <a:effectLst/>
                        </a:rPr>
                        <a:t>29.2</a:t>
                      </a:r>
                      <a:endParaRPr lang="en-IN" sz="900" b="0" i="0" u="none" strike="noStrike">
                        <a:solidFill>
                          <a:srgbClr val="000000"/>
                        </a:solidFill>
                        <a:effectLst/>
                        <a:latin typeface="Arial" panose="020B0604020202020204" pitchFamily="34" charset="0"/>
                      </a:endParaRPr>
                    </a:p>
                  </a:txBody>
                  <a:tcPr marL="4763" marR="4763" marT="4763" marB="0" anchor="ctr"/>
                </a:tc>
                <a:tc>
                  <a:txBody>
                    <a:bodyPr/>
                    <a:lstStyle/>
                    <a:p>
                      <a:pPr algn="r" fontAlgn="ctr"/>
                      <a:r>
                        <a:rPr lang="en-IN" sz="900" u="none" strike="noStrike">
                          <a:effectLst/>
                        </a:rPr>
                        <a:t>29.2</a:t>
                      </a:r>
                      <a:endParaRPr lang="en-IN" sz="900" b="0" i="0" u="none" strike="noStrike">
                        <a:solidFill>
                          <a:srgbClr val="000000"/>
                        </a:solidFill>
                        <a:effectLst/>
                        <a:latin typeface="Arial" panose="020B0604020202020204" pitchFamily="34" charset="0"/>
                      </a:endParaRPr>
                    </a:p>
                  </a:txBody>
                  <a:tcPr marL="4763" marR="4763" marT="4763" marB="0" anchor="ctr"/>
                </a:tc>
                <a:tc>
                  <a:txBody>
                    <a:bodyPr/>
                    <a:lstStyle/>
                    <a:p>
                      <a:pPr algn="r" fontAlgn="ctr"/>
                      <a:r>
                        <a:rPr lang="en-IN" sz="900" u="none" strike="noStrike">
                          <a:effectLst/>
                        </a:rPr>
                        <a:t>62.5</a:t>
                      </a:r>
                      <a:endParaRPr lang="en-IN" sz="900" b="0" i="0" u="none" strike="noStrike">
                        <a:solidFill>
                          <a:srgbClr val="000000"/>
                        </a:solidFill>
                        <a:effectLst/>
                        <a:latin typeface="Arial" panose="020B0604020202020204" pitchFamily="34" charset="0"/>
                      </a:endParaRPr>
                    </a:p>
                  </a:txBody>
                  <a:tcPr marL="4763" marR="4763" marT="4763" marB="0" anchor="ctr"/>
                </a:tc>
                <a:extLst>
                  <a:ext uri="{0D108BD9-81ED-4DB2-BD59-A6C34878D82A}">
                    <a16:rowId xmlns:a16="http://schemas.microsoft.com/office/drawing/2014/main" val="3918393658"/>
                  </a:ext>
                </a:extLst>
              </a:tr>
              <a:tr h="581673">
                <a:tc>
                  <a:txBody>
                    <a:bodyPr/>
                    <a:lstStyle/>
                    <a:p>
                      <a:pPr algn="l" fontAlgn="t"/>
                      <a:r>
                        <a:rPr lang="en-IN" sz="900" u="none" strike="noStrike">
                          <a:effectLst/>
                        </a:rPr>
                        <a:t>RO ( WASTE WATER )</a:t>
                      </a:r>
                      <a:endParaRPr lang="en-IN" sz="900" b="0" i="0" u="none" strike="noStrike">
                        <a:solidFill>
                          <a:srgbClr val="000000"/>
                        </a:solidFill>
                        <a:effectLst/>
                        <a:latin typeface="Arial" panose="020B0604020202020204" pitchFamily="34" charset="0"/>
                      </a:endParaRPr>
                    </a:p>
                  </a:txBody>
                  <a:tcPr marL="4763" marR="4763" marT="4763" marB="0"/>
                </a:tc>
                <a:tc>
                  <a:txBody>
                    <a:bodyPr/>
                    <a:lstStyle/>
                    <a:p>
                      <a:pPr algn="r" fontAlgn="ctr"/>
                      <a:r>
                        <a:rPr lang="en-IN" sz="900" u="none" strike="noStrike">
                          <a:effectLst/>
                        </a:rPr>
                        <a:t>5</a:t>
                      </a:r>
                      <a:endParaRPr lang="en-IN" sz="900" b="0" i="0" u="none" strike="noStrike">
                        <a:solidFill>
                          <a:srgbClr val="000000"/>
                        </a:solidFill>
                        <a:effectLst/>
                        <a:latin typeface="Arial" panose="020B0604020202020204" pitchFamily="34" charset="0"/>
                      </a:endParaRPr>
                    </a:p>
                  </a:txBody>
                  <a:tcPr marL="4763" marR="4763" marT="4763" marB="0" anchor="ctr"/>
                </a:tc>
                <a:tc>
                  <a:txBody>
                    <a:bodyPr/>
                    <a:lstStyle/>
                    <a:p>
                      <a:pPr algn="r" fontAlgn="ctr"/>
                      <a:r>
                        <a:rPr lang="en-IN" sz="900" u="none" strike="noStrike" dirty="0">
                          <a:effectLst/>
                        </a:rPr>
                        <a:t>10.4</a:t>
                      </a:r>
                      <a:endParaRPr lang="en-IN" sz="900" b="0" i="0" u="none" strike="noStrike" dirty="0">
                        <a:solidFill>
                          <a:srgbClr val="000000"/>
                        </a:solidFill>
                        <a:effectLst/>
                        <a:latin typeface="Arial" panose="020B0604020202020204" pitchFamily="34" charset="0"/>
                      </a:endParaRPr>
                    </a:p>
                  </a:txBody>
                  <a:tcPr marL="4763" marR="4763" marT="4763" marB="0" anchor="ctr"/>
                </a:tc>
                <a:tc>
                  <a:txBody>
                    <a:bodyPr/>
                    <a:lstStyle/>
                    <a:p>
                      <a:pPr algn="r" fontAlgn="ctr"/>
                      <a:r>
                        <a:rPr lang="en-IN" sz="900" u="none" strike="noStrike" dirty="0">
                          <a:effectLst/>
                        </a:rPr>
                        <a:t>10.4</a:t>
                      </a:r>
                      <a:endParaRPr lang="en-IN" sz="900" b="0" i="0" u="none" strike="noStrike" dirty="0">
                        <a:solidFill>
                          <a:srgbClr val="000000"/>
                        </a:solidFill>
                        <a:effectLst/>
                        <a:latin typeface="Arial" panose="020B0604020202020204" pitchFamily="34" charset="0"/>
                      </a:endParaRPr>
                    </a:p>
                  </a:txBody>
                  <a:tcPr marL="4763" marR="4763" marT="4763" marB="0" anchor="ctr"/>
                </a:tc>
                <a:tc>
                  <a:txBody>
                    <a:bodyPr/>
                    <a:lstStyle/>
                    <a:p>
                      <a:pPr algn="r" fontAlgn="ctr"/>
                      <a:r>
                        <a:rPr lang="en-IN" sz="900" u="none" strike="noStrike">
                          <a:effectLst/>
                        </a:rPr>
                        <a:t>72.9</a:t>
                      </a:r>
                      <a:endParaRPr lang="en-IN" sz="900" b="0" i="0" u="none" strike="noStrike">
                        <a:solidFill>
                          <a:srgbClr val="000000"/>
                        </a:solidFill>
                        <a:effectLst/>
                        <a:latin typeface="Arial" panose="020B0604020202020204" pitchFamily="34" charset="0"/>
                      </a:endParaRPr>
                    </a:p>
                  </a:txBody>
                  <a:tcPr marL="4763" marR="4763" marT="4763" marB="0" anchor="ctr"/>
                </a:tc>
                <a:extLst>
                  <a:ext uri="{0D108BD9-81ED-4DB2-BD59-A6C34878D82A}">
                    <a16:rowId xmlns:a16="http://schemas.microsoft.com/office/drawing/2014/main" val="4266629934"/>
                  </a:ext>
                </a:extLst>
              </a:tr>
              <a:tr h="475005">
                <a:tc>
                  <a:txBody>
                    <a:bodyPr/>
                    <a:lstStyle/>
                    <a:p>
                      <a:pPr algn="l" fontAlgn="t"/>
                      <a:r>
                        <a:rPr lang="en-IN" sz="900" u="none" strike="noStrike">
                          <a:effectLst/>
                        </a:rPr>
                        <a:t>SUPPLY</a:t>
                      </a:r>
                      <a:endParaRPr lang="en-IN" sz="900" b="0" i="0" u="none" strike="noStrike">
                        <a:solidFill>
                          <a:srgbClr val="000000"/>
                        </a:solidFill>
                        <a:effectLst/>
                        <a:latin typeface="Arial" panose="020B0604020202020204" pitchFamily="34" charset="0"/>
                      </a:endParaRPr>
                    </a:p>
                  </a:txBody>
                  <a:tcPr marL="4763" marR="4763" marT="4763" marB="0"/>
                </a:tc>
                <a:tc>
                  <a:txBody>
                    <a:bodyPr/>
                    <a:lstStyle/>
                    <a:p>
                      <a:pPr algn="r" fontAlgn="ctr"/>
                      <a:r>
                        <a:rPr lang="en-IN" sz="900" u="none" strike="noStrike">
                          <a:effectLst/>
                        </a:rPr>
                        <a:t>9</a:t>
                      </a:r>
                      <a:endParaRPr lang="en-IN" sz="900" b="0" i="0" u="none" strike="noStrike">
                        <a:solidFill>
                          <a:srgbClr val="000000"/>
                        </a:solidFill>
                        <a:effectLst/>
                        <a:latin typeface="Arial" panose="020B0604020202020204" pitchFamily="34" charset="0"/>
                      </a:endParaRPr>
                    </a:p>
                  </a:txBody>
                  <a:tcPr marL="4763" marR="4763" marT="4763" marB="0" anchor="ctr"/>
                </a:tc>
                <a:tc>
                  <a:txBody>
                    <a:bodyPr/>
                    <a:lstStyle/>
                    <a:p>
                      <a:pPr algn="r" fontAlgn="ctr"/>
                      <a:r>
                        <a:rPr lang="en-IN" sz="900" u="none" strike="noStrike">
                          <a:effectLst/>
                        </a:rPr>
                        <a:t>18.8</a:t>
                      </a:r>
                      <a:endParaRPr lang="en-IN" sz="900" b="0" i="0" u="none" strike="noStrike">
                        <a:solidFill>
                          <a:srgbClr val="000000"/>
                        </a:solidFill>
                        <a:effectLst/>
                        <a:latin typeface="Arial" panose="020B0604020202020204" pitchFamily="34" charset="0"/>
                      </a:endParaRPr>
                    </a:p>
                  </a:txBody>
                  <a:tcPr marL="4763" marR="4763" marT="4763" marB="0" anchor="ctr"/>
                </a:tc>
                <a:tc>
                  <a:txBody>
                    <a:bodyPr/>
                    <a:lstStyle/>
                    <a:p>
                      <a:pPr algn="r" fontAlgn="ctr"/>
                      <a:r>
                        <a:rPr lang="en-IN" sz="900" u="none" strike="noStrike" dirty="0">
                          <a:effectLst/>
                        </a:rPr>
                        <a:t>18.8</a:t>
                      </a:r>
                      <a:endParaRPr lang="en-IN" sz="900" b="0" i="0" u="none" strike="noStrike" dirty="0">
                        <a:solidFill>
                          <a:srgbClr val="000000"/>
                        </a:solidFill>
                        <a:effectLst/>
                        <a:latin typeface="Arial" panose="020B0604020202020204" pitchFamily="34" charset="0"/>
                      </a:endParaRPr>
                    </a:p>
                  </a:txBody>
                  <a:tcPr marL="4763" marR="4763" marT="4763" marB="0" anchor="ctr"/>
                </a:tc>
                <a:tc>
                  <a:txBody>
                    <a:bodyPr/>
                    <a:lstStyle/>
                    <a:p>
                      <a:pPr algn="r" fontAlgn="ctr"/>
                      <a:r>
                        <a:rPr lang="en-IN" sz="900" u="none" strike="noStrike">
                          <a:effectLst/>
                        </a:rPr>
                        <a:t>91.7</a:t>
                      </a:r>
                      <a:endParaRPr lang="en-IN" sz="900" b="0" i="0" u="none" strike="noStrike">
                        <a:solidFill>
                          <a:srgbClr val="000000"/>
                        </a:solidFill>
                        <a:effectLst/>
                        <a:latin typeface="Arial" panose="020B0604020202020204" pitchFamily="34" charset="0"/>
                      </a:endParaRPr>
                    </a:p>
                  </a:txBody>
                  <a:tcPr marL="4763" marR="4763" marT="4763" marB="0" anchor="ctr"/>
                </a:tc>
                <a:extLst>
                  <a:ext uri="{0D108BD9-81ED-4DB2-BD59-A6C34878D82A}">
                    <a16:rowId xmlns:a16="http://schemas.microsoft.com/office/drawing/2014/main" val="165403508"/>
                  </a:ext>
                </a:extLst>
              </a:tr>
              <a:tr h="712508">
                <a:tc>
                  <a:txBody>
                    <a:bodyPr/>
                    <a:lstStyle/>
                    <a:p>
                      <a:pPr algn="l" fontAlgn="t"/>
                      <a:r>
                        <a:rPr lang="en-IN" sz="900" u="none" strike="noStrike">
                          <a:effectLst/>
                        </a:rPr>
                        <a:t>TANKER</a:t>
                      </a:r>
                      <a:endParaRPr lang="en-IN" sz="900" b="0" i="0" u="none" strike="noStrike">
                        <a:solidFill>
                          <a:srgbClr val="000000"/>
                        </a:solidFill>
                        <a:effectLst/>
                        <a:latin typeface="Arial" panose="020B0604020202020204" pitchFamily="34" charset="0"/>
                      </a:endParaRPr>
                    </a:p>
                  </a:txBody>
                  <a:tcPr marL="4763" marR="4763" marT="4763" marB="0"/>
                </a:tc>
                <a:tc>
                  <a:txBody>
                    <a:bodyPr/>
                    <a:lstStyle/>
                    <a:p>
                      <a:pPr algn="r" fontAlgn="ctr"/>
                      <a:r>
                        <a:rPr lang="en-IN" sz="900" u="none" strike="noStrike">
                          <a:effectLst/>
                        </a:rPr>
                        <a:t>4</a:t>
                      </a:r>
                      <a:endParaRPr lang="en-IN" sz="900" b="0" i="0" u="none" strike="noStrike">
                        <a:solidFill>
                          <a:srgbClr val="000000"/>
                        </a:solidFill>
                        <a:effectLst/>
                        <a:latin typeface="Arial" panose="020B0604020202020204" pitchFamily="34" charset="0"/>
                      </a:endParaRPr>
                    </a:p>
                  </a:txBody>
                  <a:tcPr marL="4763" marR="4763" marT="4763" marB="0" anchor="ctr"/>
                </a:tc>
                <a:tc>
                  <a:txBody>
                    <a:bodyPr/>
                    <a:lstStyle/>
                    <a:p>
                      <a:pPr algn="r" fontAlgn="ctr"/>
                      <a:r>
                        <a:rPr lang="en-IN" sz="900" u="none" strike="noStrike">
                          <a:effectLst/>
                        </a:rPr>
                        <a:t>8.3</a:t>
                      </a:r>
                      <a:endParaRPr lang="en-IN" sz="900" b="0" i="0" u="none" strike="noStrike">
                        <a:solidFill>
                          <a:srgbClr val="000000"/>
                        </a:solidFill>
                        <a:effectLst/>
                        <a:latin typeface="Arial" panose="020B0604020202020204" pitchFamily="34" charset="0"/>
                      </a:endParaRPr>
                    </a:p>
                  </a:txBody>
                  <a:tcPr marL="4763" marR="4763" marT="4763" marB="0" anchor="ctr"/>
                </a:tc>
                <a:tc>
                  <a:txBody>
                    <a:bodyPr/>
                    <a:lstStyle/>
                    <a:p>
                      <a:pPr algn="r" fontAlgn="ctr"/>
                      <a:r>
                        <a:rPr lang="en-IN" sz="900" u="none" strike="noStrike" dirty="0">
                          <a:effectLst/>
                        </a:rPr>
                        <a:t>8.3</a:t>
                      </a:r>
                      <a:endParaRPr lang="en-IN" sz="900" b="0" i="0" u="none" strike="noStrike" dirty="0">
                        <a:solidFill>
                          <a:srgbClr val="000000"/>
                        </a:solidFill>
                        <a:effectLst/>
                        <a:latin typeface="Arial" panose="020B0604020202020204" pitchFamily="34" charset="0"/>
                      </a:endParaRPr>
                    </a:p>
                  </a:txBody>
                  <a:tcPr marL="4763" marR="4763" marT="4763" marB="0" anchor="ctr"/>
                </a:tc>
                <a:tc>
                  <a:txBody>
                    <a:bodyPr/>
                    <a:lstStyle/>
                    <a:p>
                      <a:pPr algn="r" fontAlgn="ctr"/>
                      <a:r>
                        <a:rPr lang="en-IN" sz="900" u="none" strike="noStrike" dirty="0">
                          <a:effectLst/>
                        </a:rPr>
                        <a:t>100.0</a:t>
                      </a:r>
                      <a:endParaRPr lang="en-IN" sz="900" b="0" i="0" u="none" strike="noStrike" dirty="0">
                        <a:solidFill>
                          <a:srgbClr val="000000"/>
                        </a:solidFill>
                        <a:effectLst/>
                        <a:latin typeface="Arial" panose="020B0604020202020204" pitchFamily="34" charset="0"/>
                      </a:endParaRPr>
                    </a:p>
                  </a:txBody>
                  <a:tcPr marL="4763" marR="4763" marT="4763" marB="0" anchor="ctr"/>
                </a:tc>
                <a:extLst>
                  <a:ext uri="{0D108BD9-81ED-4DB2-BD59-A6C34878D82A}">
                    <a16:rowId xmlns:a16="http://schemas.microsoft.com/office/drawing/2014/main" val="1585084831"/>
                  </a:ext>
                </a:extLst>
              </a:tr>
              <a:tr h="487505">
                <a:tc>
                  <a:txBody>
                    <a:bodyPr/>
                    <a:lstStyle/>
                    <a:p>
                      <a:pPr algn="l" fontAlgn="t"/>
                      <a:endParaRPr lang="en-IN" sz="900" b="0" i="0" u="none" strike="noStrike">
                        <a:solidFill>
                          <a:srgbClr val="000000"/>
                        </a:solidFill>
                        <a:effectLst/>
                        <a:latin typeface="Arial" panose="020B0604020202020204" pitchFamily="34" charset="0"/>
                      </a:endParaRPr>
                    </a:p>
                  </a:txBody>
                  <a:tcPr marL="4763" marR="4763" marT="4763" marB="0"/>
                </a:tc>
                <a:tc>
                  <a:txBody>
                    <a:bodyPr/>
                    <a:lstStyle/>
                    <a:p>
                      <a:pPr algn="r" fontAlgn="ctr"/>
                      <a:endParaRPr lang="en-IN" sz="900" b="0" i="0" u="none" strike="noStrike">
                        <a:solidFill>
                          <a:srgbClr val="000000"/>
                        </a:solidFill>
                        <a:effectLst/>
                        <a:latin typeface="Arial" panose="020B0604020202020204" pitchFamily="34" charset="0"/>
                      </a:endParaRPr>
                    </a:p>
                  </a:txBody>
                  <a:tcPr marL="4763" marR="4763" marT="4763" marB="0" anchor="ctr"/>
                </a:tc>
                <a:tc>
                  <a:txBody>
                    <a:bodyPr/>
                    <a:lstStyle/>
                    <a:p>
                      <a:pPr algn="r" fontAlgn="ctr"/>
                      <a:r>
                        <a:rPr lang="en-IN" sz="900" u="none" strike="noStrike">
                          <a:effectLst/>
                        </a:rPr>
                        <a:t>100.0</a:t>
                      </a:r>
                      <a:endParaRPr lang="en-IN" sz="900" b="0" i="0" u="none" strike="noStrike">
                        <a:solidFill>
                          <a:srgbClr val="000000"/>
                        </a:solidFill>
                        <a:effectLst/>
                        <a:latin typeface="Arial" panose="020B0604020202020204" pitchFamily="34" charset="0"/>
                      </a:endParaRPr>
                    </a:p>
                  </a:txBody>
                  <a:tcPr marL="4763" marR="4763" marT="4763" marB="0" anchor="ctr"/>
                </a:tc>
                <a:tc>
                  <a:txBody>
                    <a:bodyPr/>
                    <a:lstStyle/>
                    <a:p>
                      <a:pPr algn="r" fontAlgn="ctr"/>
                      <a:r>
                        <a:rPr lang="en-IN" sz="900" u="none" strike="noStrike">
                          <a:effectLst/>
                        </a:rPr>
                        <a:t>100.0</a:t>
                      </a:r>
                      <a:endParaRPr lang="en-IN" sz="900" b="0" i="0" u="none" strike="noStrike">
                        <a:solidFill>
                          <a:srgbClr val="000000"/>
                        </a:solidFill>
                        <a:effectLst/>
                        <a:latin typeface="Arial" panose="020B0604020202020204" pitchFamily="34" charset="0"/>
                      </a:endParaRPr>
                    </a:p>
                  </a:txBody>
                  <a:tcPr marL="4763" marR="4763" marT="4763" marB="0" anchor="ctr"/>
                </a:tc>
                <a:tc>
                  <a:txBody>
                    <a:bodyPr/>
                    <a:lstStyle/>
                    <a:p>
                      <a:pPr algn="l" fontAlgn="ctr"/>
                      <a:endParaRPr lang="en-IN" sz="900" b="0" i="0" u="none" strike="noStrike" dirty="0">
                        <a:solidFill>
                          <a:srgbClr val="000000"/>
                        </a:solidFill>
                        <a:effectLst/>
                        <a:latin typeface="Arial" panose="020B0604020202020204" pitchFamily="34" charset="0"/>
                      </a:endParaRPr>
                    </a:p>
                  </a:txBody>
                  <a:tcPr marL="4763" marR="4763" marT="4763" marB="0" anchor="ctr"/>
                </a:tc>
                <a:extLst>
                  <a:ext uri="{0D108BD9-81ED-4DB2-BD59-A6C34878D82A}">
                    <a16:rowId xmlns:a16="http://schemas.microsoft.com/office/drawing/2014/main" val="3169678239"/>
                  </a:ext>
                </a:extLst>
              </a:tr>
            </a:tbl>
          </a:graphicData>
        </a:graphic>
      </p:graphicFrame>
    </p:spTree>
    <p:extLst>
      <p:ext uri="{BB962C8B-B14F-4D97-AF65-F5344CB8AC3E}">
        <p14:creationId xmlns:p14="http://schemas.microsoft.com/office/powerpoint/2010/main" val="19112767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2693</TotalTime>
  <Words>1867</Words>
  <Application>Microsoft Office PowerPoint</Application>
  <PresentationFormat>Widescreen</PresentationFormat>
  <Paragraphs>333</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Times New Roman</vt:lpstr>
      <vt:lpstr>Office Theme</vt:lpstr>
      <vt:lpstr>Assessment of Heavy Metals in Drinking Water in Delhi, India </vt:lpstr>
      <vt:lpstr>Mentor Approval</vt:lpstr>
      <vt:lpstr>Introduction </vt:lpstr>
      <vt:lpstr>Objectives of Study</vt:lpstr>
      <vt:lpstr>Methodology</vt:lpstr>
      <vt:lpstr>Methodology </vt:lpstr>
      <vt:lpstr>Methodology </vt:lpstr>
      <vt:lpstr>PowerPoint Presentation</vt:lpstr>
      <vt:lpstr>Sources of Drinking Water </vt:lpstr>
      <vt:lpstr>The concentrations of heavy metals in drinking water samples </vt:lpstr>
      <vt:lpstr>The potential health risks associated with detected levels</vt:lpstr>
      <vt:lpstr>Discussion</vt:lpstr>
      <vt:lpstr>PowerPoint Presentation</vt:lpstr>
      <vt:lpstr>Conclusion</vt:lpstr>
      <vt:lpstr>References (Only Vancouver Style)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Rahul Prakash</cp:lastModifiedBy>
  <cp:revision>17</cp:revision>
  <dcterms:created xsi:type="dcterms:W3CDTF">2022-05-20T15:11:38Z</dcterms:created>
  <dcterms:modified xsi:type="dcterms:W3CDTF">2024-07-02T16:00:51Z</dcterms:modified>
</cp:coreProperties>
</file>